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5" r:id="rId3"/>
    <p:sldId id="348" r:id="rId4"/>
    <p:sldId id="328" r:id="rId5"/>
    <p:sldId id="367" r:id="rId6"/>
    <p:sldId id="368" r:id="rId7"/>
    <p:sldId id="260" r:id="rId8"/>
    <p:sldId id="269" r:id="rId9"/>
    <p:sldId id="329" r:id="rId10"/>
    <p:sldId id="333" r:id="rId11"/>
    <p:sldId id="373" r:id="rId12"/>
    <p:sldId id="374" r:id="rId13"/>
    <p:sldId id="344" r:id="rId14"/>
    <p:sldId id="335" r:id="rId15"/>
    <p:sldId id="296" r:id="rId16"/>
    <p:sldId id="298" r:id="rId17"/>
    <p:sldId id="337" r:id="rId18"/>
    <p:sldId id="330" r:id="rId19"/>
    <p:sldId id="297" r:id="rId20"/>
    <p:sldId id="273" r:id="rId21"/>
    <p:sldId id="274" r:id="rId22"/>
    <p:sldId id="342" r:id="rId23"/>
    <p:sldId id="345" r:id="rId24"/>
    <p:sldId id="361" r:id="rId25"/>
    <p:sldId id="289" r:id="rId26"/>
    <p:sldId id="362" r:id="rId27"/>
    <p:sldId id="363" r:id="rId28"/>
    <p:sldId id="364" r:id="rId29"/>
    <p:sldId id="349" r:id="rId30"/>
    <p:sldId id="350" r:id="rId31"/>
    <p:sldId id="359" r:id="rId32"/>
    <p:sldId id="360" r:id="rId33"/>
    <p:sldId id="358" r:id="rId34"/>
    <p:sldId id="366" r:id="rId35"/>
    <p:sldId id="369" r:id="rId36"/>
    <p:sldId id="370" r:id="rId37"/>
    <p:sldId id="290" r:id="rId38"/>
    <p:sldId id="314" r:id="rId39"/>
    <p:sldId id="294" r:id="rId40"/>
    <p:sldId id="371" r:id="rId41"/>
    <p:sldId id="375" r:id="rId42"/>
    <p:sldId id="332" r:id="rId4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y Kiesler" initials="R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360" autoAdjust="0"/>
    <p:restoredTop sz="60757" autoAdjust="0"/>
  </p:normalViewPr>
  <p:slideViewPr>
    <p:cSldViewPr>
      <p:cViewPr varScale="1">
        <p:scale>
          <a:sx n="52" d="100"/>
          <a:sy n="52" d="100"/>
        </p:scale>
        <p:origin x="-581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A7EA3-A0E1-4295-A9C1-A1B5BCA2217C}" type="datetimeFigureOut">
              <a:rPr lang="es-ES" smtClean="0"/>
              <a:pPr/>
              <a:t>04/12/2008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5DDB3-EF97-467E-B5DB-9F027D81F8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D7A3B-7BCD-478C-84D4-2ACB21A1415E}" type="datetimeFigureOut">
              <a:rPr lang="es-ES" smtClean="0"/>
              <a:pPr/>
              <a:t>04/12/2008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C4495-D6FC-4FEF-A862-44835151F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C4495-D6FC-4FEF-A862-44835151F612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0BE3DC-5CE0-464E-B38A-2A7BA4F17660}" type="slidenum">
              <a:rPr lang="es-ES_tradnl" smtClean="0"/>
              <a:pPr>
                <a:defRPr/>
              </a:pPr>
              <a:t>10</a:t>
            </a:fld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9675" y="666750"/>
            <a:ext cx="4443413" cy="3332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221163"/>
            <a:ext cx="5029200" cy="39973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>
              <a:latin typeface="Segoe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9675" y="666750"/>
            <a:ext cx="4443413" cy="3332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09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221163"/>
            <a:ext cx="5029200" cy="39973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>
              <a:latin typeface="Segoe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79998-32B1-44A4-ADAC-952ED151D9A5}" type="slidenum">
              <a:rPr lang="en-US"/>
              <a:pPr/>
              <a:t>13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66750"/>
            <a:ext cx="4443413" cy="3332163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20669"/>
            <a:ext cx="5029200" cy="3998938"/>
          </a:xfrm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C4495-D6FC-4FEF-A862-44835151F612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DC5B4F-1F5E-4315-8FC2-9FF652FDD564}" type="slidenum">
              <a:rPr lang="en-US"/>
              <a:pPr/>
              <a:t>15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C4495-D6FC-4FEF-A862-44835151F612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C4495-D6FC-4FEF-A862-44835151F612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F5B311-648C-41A9-917F-973849FBB269}" type="slidenum">
              <a:rPr lang="en-US"/>
              <a:pPr/>
              <a:t>19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C4495-D6FC-4FEF-A862-44835151F612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C4495-D6FC-4FEF-A862-44835151F612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C4495-D6FC-4FEF-A862-44835151F612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3CF41D-230E-46C1-933C-4AD97B60BDDC}" type="slidenum">
              <a:rPr lang="es-ES_tradnl" smtClean="0"/>
              <a:pPr/>
              <a:t>22</a:t>
            </a:fld>
            <a:endParaRPr lang="es-ES_tradnl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3144"/>
            <a:ext cx="1268458" cy="168169"/>
          </a:xfrm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C5098-A095-46EE-9CE5-68842DB978EC}" type="slidenum">
              <a:rPr lang="en-US"/>
              <a:pPr/>
              <a:t>23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19113" y="511175"/>
            <a:ext cx="5826125" cy="437038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5182537"/>
            <a:ext cx="5842000" cy="3452422"/>
          </a:xfrm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D94C12-1B08-4844-AC34-31C44AB3ADE4}" type="slidenum">
              <a:rPr lang="en-US"/>
              <a:pPr/>
              <a:t>24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3144"/>
            <a:ext cx="1268458" cy="168169"/>
          </a:xfrm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5AE48-7A3A-44E4-9848-24FA3A8C5DF1}" type="slidenum">
              <a:rPr lang="es-ES_tradnl" smtClean="0"/>
              <a:pPr/>
              <a:t>26</a:t>
            </a:fld>
            <a:endParaRPr lang="es-ES_tradnl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3144"/>
            <a:ext cx="1268458" cy="168169"/>
          </a:xfrm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82F87-0A13-4505-94EC-617D789E10B8}" type="slidenum">
              <a:rPr lang="es-ES_tradnl" smtClean="0"/>
              <a:pPr/>
              <a:t>27</a:t>
            </a:fld>
            <a:endParaRPr lang="es-ES_tradnl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3144"/>
            <a:ext cx="1268458" cy="168169"/>
          </a:xfrm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3A4C1-3F59-48C8-8DEC-F1F3FA4E4F9F}" type="slidenum">
              <a:rPr lang="es-ES_tradnl" smtClean="0"/>
              <a:pPr/>
              <a:t>28</a:t>
            </a:fld>
            <a:endParaRPr lang="es-ES_tradnl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3144"/>
            <a:ext cx="1268458" cy="168169"/>
          </a:xfrm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 txBox="1">
            <a:spLocks noGrp="1" noChangeArrowheads="1"/>
          </p:cNvSpPr>
          <p:nvPr/>
        </p:nvSpPr>
        <p:spPr bwMode="auto">
          <a:xfrm>
            <a:off x="3886510" y="8686957"/>
            <a:ext cx="2971490" cy="45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3" rIns="90562" bIns="45283" anchor="b"/>
          <a:lstStyle/>
          <a:p>
            <a:pPr algn="r" defTabSz="905539"/>
            <a:fld id="{945B653F-7E19-40F8-96AD-E6FC31DD8945}" type="slidenum">
              <a:rPr lang="en-US" sz="1200" b="1">
                <a:latin typeface="Tahoma" pitchFamily="34" charset="0"/>
              </a:rPr>
              <a:pPr algn="r" defTabSz="905539"/>
              <a:t>29</a:t>
            </a:fld>
            <a:endParaRPr lang="en-US" sz="1200" b="1" dirty="0">
              <a:latin typeface="Tahoma" pitchFamily="3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 txBox="1">
            <a:spLocks noGrp="1" noChangeArrowheads="1"/>
          </p:cNvSpPr>
          <p:nvPr/>
        </p:nvSpPr>
        <p:spPr bwMode="auto">
          <a:xfrm>
            <a:off x="3886510" y="8686957"/>
            <a:ext cx="2971490" cy="45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3" rIns="90562" bIns="45283" anchor="b"/>
          <a:lstStyle/>
          <a:p>
            <a:pPr algn="r" defTabSz="905539"/>
            <a:fld id="{9366F4B7-16B4-4A9B-A023-6000F8A1EB55}" type="slidenum">
              <a:rPr lang="en-US" sz="1200" b="1">
                <a:latin typeface="Tahoma" pitchFamily="34" charset="0"/>
              </a:rPr>
              <a:pPr algn="r" defTabSz="905539"/>
              <a:t>30</a:t>
            </a:fld>
            <a:endParaRPr lang="en-US" sz="1200" b="1" dirty="0">
              <a:latin typeface="Tahoma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FBE40-BE6A-4D81-8940-4B7AA2C9BA2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90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1" y="4342699"/>
            <a:ext cx="5027959" cy="4114956"/>
          </a:xfrm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C40BA-6FD1-4705-A4E7-0013E076E31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666750"/>
            <a:ext cx="4440237" cy="3332163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1" y="4221028"/>
            <a:ext cx="5027959" cy="3997966"/>
          </a:xfrm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C6829-7E4F-4066-9AD2-26A1F8FAE45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666750"/>
            <a:ext cx="4440237" cy="3332163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1" y="4221028"/>
            <a:ext cx="5027959" cy="3997966"/>
          </a:xfrm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7A3B2-5CC8-42D1-A431-2C22EBD0D5E5}" type="slidenum">
              <a:rPr lang="en-US"/>
              <a:pPr/>
              <a:t>33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666750"/>
            <a:ext cx="4443412" cy="3332163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20669"/>
            <a:ext cx="5029200" cy="3998938"/>
          </a:xfrm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171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>
              <a:latin typeface="Segoe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 txBox="1">
            <a:spLocks noGrp="1" noChangeArrowheads="1"/>
          </p:cNvSpPr>
          <p:nvPr/>
        </p:nvSpPr>
        <p:spPr bwMode="auto">
          <a:xfrm>
            <a:off x="3886510" y="8686957"/>
            <a:ext cx="2971490" cy="45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3" rIns="90562" bIns="45283" anchor="b"/>
          <a:lstStyle/>
          <a:p>
            <a:pPr algn="r" defTabSz="905539"/>
            <a:fld id="{69123785-A043-423B-ADF6-158136841D6F}" type="slidenum">
              <a:rPr lang="en-US" sz="1200" b="1">
                <a:latin typeface="Tahoma" pitchFamily="34" charset="0"/>
              </a:rPr>
              <a:pPr algn="r" defTabSz="905539"/>
              <a:t>35</a:t>
            </a:fld>
            <a:endParaRPr lang="en-US" sz="1200" b="1" dirty="0">
              <a:latin typeface="Tahoma" pitchFamily="34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7C16E-E63C-4EE9-82EA-8C24D46FDCF3}" type="slidenum">
              <a:rPr lang="es-ES_tradnl" smtClean="0"/>
              <a:pPr/>
              <a:t>37</a:t>
            </a:fld>
            <a:endParaRPr lang="es-ES_tradnl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3144"/>
            <a:ext cx="1268458" cy="168169"/>
          </a:xfrm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9675" y="666750"/>
            <a:ext cx="4443413" cy="3332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221163"/>
            <a:ext cx="5029200" cy="39973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>
              <a:latin typeface="Segoe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C4495-D6FC-4FEF-A862-44835151F612}" type="slidenum">
              <a:rPr lang="es-ES" smtClean="0"/>
              <a:pPr/>
              <a:t>39</a:t>
            </a:fld>
            <a:endParaRPr lang="es-E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047D4-D0D2-4EC4-A457-C6F4D2AA03E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3CF41D-230E-46C1-933C-4AD97B60BDDC}" type="slidenum">
              <a:rPr lang="es-ES_tradnl" smtClean="0"/>
              <a:pPr/>
              <a:t>41</a:t>
            </a:fld>
            <a:endParaRPr lang="es-ES_tradnl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3144"/>
            <a:ext cx="1268458" cy="168169"/>
          </a:xfrm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3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>
              <a:latin typeface="Sego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09846-144D-4834-8036-6AC519216951}" type="slidenum">
              <a:rPr lang="es-ES_tradnl" smtClean="0"/>
              <a:pPr>
                <a:defRPr/>
              </a:pPr>
              <a:t>5</a:t>
            </a:fld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09846-144D-4834-8036-6AC519216951}" type="slidenum">
              <a:rPr lang="es-ES_tradnl" smtClean="0"/>
              <a:pPr>
                <a:defRPr/>
              </a:pPr>
              <a:t>6</a:t>
            </a:fld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C4495-D6FC-4FEF-A862-44835151F612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0BE3DC-5CE0-464E-B38A-2A7BA4F17660}" type="slidenum">
              <a:rPr lang="es-ES_tradnl" smtClean="0"/>
              <a:pPr>
                <a:defRPr/>
              </a:pPr>
              <a:t>8</a:t>
            </a:fld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C4495-D6FC-4FEF-A862-44835151F612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-power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04/12/2008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04/12/2008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04/12/2008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04/12/2008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04/12/2008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-00287_SOA_16x9_bar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548438"/>
            <a:ext cx="914400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213" y="2729994"/>
            <a:ext cx="6995214" cy="775206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4990"/>
            <a:ext cx="699495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7054" y="1600201"/>
            <a:ext cx="7682119" cy="935037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500" b="1" i="0" u="none" strike="noStrike" kern="1200" cap="none" spc="-642" normalizeH="0" baseline="0" noProof="0" dirty="0" smtClean="0">
                <a:ln w="1270">
                  <a:solidFill>
                    <a:srgbClr val="0070C0">
                      <a:alpha val="27000"/>
                    </a:srgbClr>
                  </a:solidFill>
                </a:ln>
                <a:gradFill flip="none" rotWithShape="1">
                  <a:gsLst>
                    <a:gs pos="90000">
                      <a:srgbClr val="2E5682"/>
                    </a:gs>
                    <a:gs pos="12000">
                      <a:srgbClr val="A3C6FF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74913" y="442913"/>
            <a:ext cx="5111750" cy="7905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39750" y="1679575"/>
            <a:ext cx="4064000" cy="46783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756150" y="1679575"/>
            <a:ext cx="4064000" cy="22621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756150" y="4094163"/>
            <a:ext cx="4064000" cy="2263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6892925" y="6461125"/>
            <a:ext cx="1098550" cy="3333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2DB2C5-3DEA-41C1-9708-CF1D60AD0D4C}" type="datetime1">
              <a:rPr lang="de-DE"/>
              <a:pPr>
                <a:defRPr/>
              </a:pPr>
              <a:t>04.12.2008</a:t>
            </a:fld>
            <a:endParaRPr lang="de-DE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66750" y="6550025"/>
            <a:ext cx="8064500" cy="3333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Nombre de la Presestación |                        | Página </a:t>
            </a:r>
            <a:fld id="{0AF7B048-648F-42CA-B0DE-2DD0372C3A6E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-pow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04/12/2008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-power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04/12/2008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12 Título"/>
          <p:cNvSpPr>
            <a:spLocks noGrp="1"/>
          </p:cNvSpPr>
          <p:nvPr>
            <p:ph type="title"/>
          </p:nvPr>
        </p:nvSpPr>
        <p:spPr>
          <a:xfrm>
            <a:off x="714348" y="27146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-pow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9CC2-9598-4BF4-9D05-1AA6132AB03B}" type="datetimeFigureOut">
              <a:rPr lang="es-ES" smtClean="0"/>
              <a:pPr/>
              <a:t>04/12/2008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C9558A-DEEF-43ED-907B-02533F3CB60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04/12/2008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04/12/2008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04/12/2008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04/12/2008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04/12/2008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2B36A-4CB1-4CBA-B096-0E8888F120B4}" type="datetimeFigureOut">
              <a:rPr lang="es-ES" smtClean="0"/>
              <a:pPr/>
              <a:t>04/12/2008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1" r:id="rId14"/>
    <p:sldLayoutId id="2147483662" r:id="rId15"/>
    <p:sldLayoutId id="214748366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1.jpe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6.png"/><Relationship Id="rId18" Type="http://schemas.openxmlformats.org/officeDocument/2006/relationships/image" Target="../media/image129.png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132.png"/><Relationship Id="rId7" Type="http://schemas.openxmlformats.org/officeDocument/2006/relationships/image" Target="../media/image121.jpeg"/><Relationship Id="rId12" Type="http://schemas.openxmlformats.org/officeDocument/2006/relationships/image" Target="../media/image125.png"/><Relationship Id="rId17" Type="http://schemas.openxmlformats.org/officeDocument/2006/relationships/hyperlink" Target="http://www.sap.com/index.epx" TargetMode="Externa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28.png"/><Relationship Id="rId20" Type="http://schemas.openxmlformats.org/officeDocument/2006/relationships/image" Target="../media/image131.jpeg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0.png"/><Relationship Id="rId11" Type="http://schemas.openxmlformats.org/officeDocument/2006/relationships/image" Target="../media/image124.png"/><Relationship Id="rId24" Type="http://schemas.openxmlformats.org/officeDocument/2006/relationships/oleObject" Target="../embeddings/oleObject4.bin"/><Relationship Id="rId5" Type="http://schemas.openxmlformats.org/officeDocument/2006/relationships/image" Target="../media/image119.png"/><Relationship Id="rId15" Type="http://schemas.openxmlformats.org/officeDocument/2006/relationships/image" Target="../media/image127.png"/><Relationship Id="rId23" Type="http://schemas.openxmlformats.org/officeDocument/2006/relationships/image" Target="../media/image133.png"/><Relationship Id="rId10" Type="http://schemas.openxmlformats.org/officeDocument/2006/relationships/image" Target="../media/image123.jpeg"/><Relationship Id="rId19" Type="http://schemas.openxmlformats.org/officeDocument/2006/relationships/image" Target="../media/image130.png"/><Relationship Id="rId4" Type="http://schemas.openxmlformats.org/officeDocument/2006/relationships/image" Target="../media/image118.png"/><Relationship Id="rId9" Type="http://schemas.openxmlformats.org/officeDocument/2006/relationships/hyperlink" Target="http://www.datapower.com/partners/xmlswitching.html" TargetMode="External"/><Relationship Id="rId14" Type="http://schemas.openxmlformats.org/officeDocument/2006/relationships/hyperlink" Target="http://www.oracle.com/index.html" TargetMode="External"/><Relationship Id="rId22" Type="http://schemas.openxmlformats.org/officeDocument/2006/relationships/hyperlink" Target="http://www.jboss.com/inde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hyperlink" Target="http://www.lilly.com/index.html" TargetMode="External"/><Relationship Id="rId21" Type="http://schemas.openxmlformats.org/officeDocument/2006/relationships/image" Target="../media/image32.png"/><Relationship Id="rId42" Type="http://schemas.openxmlformats.org/officeDocument/2006/relationships/image" Target="../media/image51.png"/><Relationship Id="rId47" Type="http://schemas.openxmlformats.org/officeDocument/2006/relationships/image" Target="../media/image55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84" Type="http://schemas.openxmlformats.org/officeDocument/2006/relationships/image" Target="../media/image90.png"/><Relationship Id="rId89" Type="http://schemas.openxmlformats.org/officeDocument/2006/relationships/image" Target="../media/image9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29" Type="http://schemas.openxmlformats.org/officeDocument/2006/relationships/image" Target="../media/image39.jpeg"/><Relationship Id="rId107" Type="http://schemas.openxmlformats.org/officeDocument/2006/relationships/hyperlink" Target="http://www.dell.com/content/default.aspx?c=us&amp;cs=19&amp;l=en&amp;s=gen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35.jpeg"/><Relationship Id="rId32" Type="http://schemas.openxmlformats.org/officeDocument/2006/relationships/image" Target="../media/image41.png"/><Relationship Id="rId37" Type="http://schemas.openxmlformats.org/officeDocument/2006/relationships/image" Target="../media/image46.jpeg"/><Relationship Id="rId40" Type="http://schemas.openxmlformats.org/officeDocument/2006/relationships/image" Target="../media/image49.png"/><Relationship Id="rId45" Type="http://schemas.openxmlformats.org/officeDocument/2006/relationships/hyperlink" Target="http://www.sitadelle.com/" TargetMode="External"/><Relationship Id="rId53" Type="http://schemas.openxmlformats.org/officeDocument/2006/relationships/image" Target="../media/image60.png"/><Relationship Id="rId58" Type="http://schemas.openxmlformats.org/officeDocument/2006/relationships/hyperlink" Target="http://www.medicalert.org/default.aspx" TargetMode="External"/><Relationship Id="rId66" Type="http://schemas.openxmlformats.org/officeDocument/2006/relationships/image" Target="../media/image72.png"/><Relationship Id="rId74" Type="http://schemas.openxmlformats.org/officeDocument/2006/relationships/image" Target="../media/image80.png"/><Relationship Id="rId79" Type="http://schemas.openxmlformats.org/officeDocument/2006/relationships/image" Target="../media/image85.png"/><Relationship Id="rId87" Type="http://schemas.openxmlformats.org/officeDocument/2006/relationships/image" Target="../media/image93.png"/><Relationship Id="rId102" Type="http://schemas.openxmlformats.org/officeDocument/2006/relationships/image" Target="../media/image107.png"/><Relationship Id="rId110" Type="http://schemas.openxmlformats.org/officeDocument/2006/relationships/image" Target="../media/image114.png"/><Relationship Id="rId5" Type="http://schemas.openxmlformats.org/officeDocument/2006/relationships/image" Target="../media/image22.png"/><Relationship Id="rId61" Type="http://schemas.openxmlformats.org/officeDocument/2006/relationships/image" Target="../media/image67.png"/><Relationship Id="rId82" Type="http://schemas.openxmlformats.org/officeDocument/2006/relationships/image" Target="../media/image88.jpeg"/><Relationship Id="rId90" Type="http://schemas.openxmlformats.org/officeDocument/2006/relationships/image" Target="../media/image96.jpeg"/><Relationship Id="rId95" Type="http://schemas.openxmlformats.org/officeDocument/2006/relationships/image" Target="../media/image100.png"/><Relationship Id="rId19" Type="http://schemas.openxmlformats.org/officeDocument/2006/relationships/hyperlink" Target="http://www.baesystems.com/" TargetMode="External"/><Relationship Id="rId14" Type="http://schemas.openxmlformats.org/officeDocument/2006/relationships/hyperlink" Target="http://www.motorola.com/" TargetMode="External"/><Relationship Id="rId22" Type="http://schemas.openxmlformats.org/officeDocument/2006/relationships/image" Target="../media/image33.png"/><Relationship Id="rId27" Type="http://schemas.openxmlformats.org/officeDocument/2006/relationships/image" Target="../media/image37.png"/><Relationship Id="rId30" Type="http://schemas.openxmlformats.org/officeDocument/2006/relationships/hyperlink" Target="http://www.sds.samsung.com/" TargetMode="External"/><Relationship Id="rId35" Type="http://schemas.openxmlformats.org/officeDocument/2006/relationships/image" Target="../media/image44.png"/><Relationship Id="rId43" Type="http://schemas.openxmlformats.org/officeDocument/2006/relationships/image" Target="../media/image52.jpeg"/><Relationship Id="rId48" Type="http://schemas.openxmlformats.org/officeDocument/2006/relationships/hyperlink" Target="http://www.bouyguestelecom.fr/" TargetMode="External"/><Relationship Id="rId56" Type="http://schemas.openxmlformats.org/officeDocument/2006/relationships/image" Target="../media/image63.jpeg"/><Relationship Id="rId64" Type="http://schemas.openxmlformats.org/officeDocument/2006/relationships/image" Target="../media/image70.jpeg"/><Relationship Id="rId69" Type="http://schemas.openxmlformats.org/officeDocument/2006/relationships/image" Target="../media/image75.wmf"/><Relationship Id="rId77" Type="http://schemas.openxmlformats.org/officeDocument/2006/relationships/image" Target="../media/image83.png"/><Relationship Id="rId100" Type="http://schemas.openxmlformats.org/officeDocument/2006/relationships/image" Target="../media/image105.png"/><Relationship Id="rId105" Type="http://schemas.openxmlformats.org/officeDocument/2006/relationships/image" Target="../media/image110.png"/><Relationship Id="rId8" Type="http://schemas.openxmlformats.org/officeDocument/2006/relationships/hyperlink" Target="http://www.hmsa.com/" TargetMode="External"/><Relationship Id="rId51" Type="http://schemas.openxmlformats.org/officeDocument/2006/relationships/image" Target="../media/image58.png"/><Relationship Id="rId72" Type="http://schemas.openxmlformats.org/officeDocument/2006/relationships/image" Target="../media/image78.jpeg"/><Relationship Id="rId80" Type="http://schemas.openxmlformats.org/officeDocument/2006/relationships/image" Target="../media/image86.png"/><Relationship Id="rId85" Type="http://schemas.openxmlformats.org/officeDocument/2006/relationships/image" Target="../media/image91.png"/><Relationship Id="rId93" Type="http://schemas.openxmlformats.org/officeDocument/2006/relationships/image" Target="../media/image98.png"/><Relationship Id="rId98" Type="http://schemas.openxmlformats.org/officeDocument/2006/relationships/image" Target="../media/image103.png"/><Relationship Id="rId3" Type="http://schemas.openxmlformats.org/officeDocument/2006/relationships/image" Target="../media/image20.png"/><Relationship Id="rId12" Type="http://schemas.openxmlformats.org/officeDocument/2006/relationships/hyperlink" Target="http://www.bt.com/" TargetMode="External"/><Relationship Id="rId17" Type="http://schemas.openxmlformats.org/officeDocument/2006/relationships/image" Target="../media/image29.png"/><Relationship Id="rId25" Type="http://schemas.openxmlformats.org/officeDocument/2006/relationships/image" Target="../media/image36.jpe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46" Type="http://schemas.openxmlformats.org/officeDocument/2006/relationships/image" Target="../media/image54.jpeg"/><Relationship Id="rId59" Type="http://schemas.openxmlformats.org/officeDocument/2006/relationships/image" Target="../media/image65.png"/><Relationship Id="rId67" Type="http://schemas.openxmlformats.org/officeDocument/2006/relationships/image" Target="../media/image73.png"/><Relationship Id="rId103" Type="http://schemas.openxmlformats.org/officeDocument/2006/relationships/image" Target="../media/image108.png"/><Relationship Id="rId108" Type="http://schemas.openxmlformats.org/officeDocument/2006/relationships/image" Target="../media/image112.png"/><Relationship Id="rId20" Type="http://schemas.openxmlformats.org/officeDocument/2006/relationships/image" Target="../media/image31.png"/><Relationship Id="rId41" Type="http://schemas.openxmlformats.org/officeDocument/2006/relationships/image" Target="../media/image50.png"/><Relationship Id="rId54" Type="http://schemas.openxmlformats.org/officeDocument/2006/relationships/image" Target="../media/image61.png"/><Relationship Id="rId62" Type="http://schemas.openxmlformats.org/officeDocument/2006/relationships/image" Target="../media/image68.png"/><Relationship Id="rId70" Type="http://schemas.openxmlformats.org/officeDocument/2006/relationships/image" Target="../media/image76.png"/><Relationship Id="rId75" Type="http://schemas.openxmlformats.org/officeDocument/2006/relationships/image" Target="../media/image81.png"/><Relationship Id="rId83" Type="http://schemas.openxmlformats.org/officeDocument/2006/relationships/image" Target="../media/image89.jpeg"/><Relationship Id="rId88" Type="http://schemas.openxmlformats.org/officeDocument/2006/relationships/image" Target="../media/image94.png"/><Relationship Id="rId91" Type="http://schemas.openxmlformats.org/officeDocument/2006/relationships/hyperlink" Target="http://www.francetelecom.com/en/" TargetMode="External"/><Relationship Id="rId9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rblock.com/" TargetMode="External"/><Relationship Id="rId15" Type="http://schemas.openxmlformats.org/officeDocument/2006/relationships/image" Target="../media/image27.png"/><Relationship Id="rId23" Type="http://schemas.openxmlformats.org/officeDocument/2006/relationships/image" Target="../media/image34.png"/><Relationship Id="rId28" Type="http://schemas.openxmlformats.org/officeDocument/2006/relationships/image" Target="../media/image38.png"/><Relationship Id="rId36" Type="http://schemas.openxmlformats.org/officeDocument/2006/relationships/image" Target="../media/image45.jpeg"/><Relationship Id="rId49" Type="http://schemas.openxmlformats.org/officeDocument/2006/relationships/image" Target="../media/image56.png"/><Relationship Id="rId57" Type="http://schemas.openxmlformats.org/officeDocument/2006/relationships/image" Target="../media/image64.png"/><Relationship Id="rId106" Type="http://schemas.openxmlformats.org/officeDocument/2006/relationships/image" Target="../media/image111.png"/><Relationship Id="rId10" Type="http://schemas.openxmlformats.org/officeDocument/2006/relationships/hyperlink" Target="http://www.kaiserpermanente.org/" TargetMode="External"/><Relationship Id="rId31" Type="http://schemas.openxmlformats.org/officeDocument/2006/relationships/image" Target="../media/image40.jpeg"/><Relationship Id="rId44" Type="http://schemas.openxmlformats.org/officeDocument/2006/relationships/image" Target="../media/image53.png"/><Relationship Id="rId52" Type="http://schemas.openxmlformats.org/officeDocument/2006/relationships/image" Target="../media/image59.png"/><Relationship Id="rId60" Type="http://schemas.openxmlformats.org/officeDocument/2006/relationships/image" Target="../media/image66.jpeg"/><Relationship Id="rId65" Type="http://schemas.openxmlformats.org/officeDocument/2006/relationships/image" Target="../media/image71.png"/><Relationship Id="rId73" Type="http://schemas.openxmlformats.org/officeDocument/2006/relationships/image" Target="../media/image79.png"/><Relationship Id="rId78" Type="http://schemas.openxmlformats.org/officeDocument/2006/relationships/image" Target="../media/image84.wmf"/><Relationship Id="rId81" Type="http://schemas.openxmlformats.org/officeDocument/2006/relationships/image" Target="../media/image87.png"/><Relationship Id="rId86" Type="http://schemas.openxmlformats.org/officeDocument/2006/relationships/image" Target="../media/image92.png"/><Relationship Id="rId94" Type="http://schemas.openxmlformats.org/officeDocument/2006/relationships/image" Target="../media/image99.png"/><Relationship Id="rId99" Type="http://schemas.openxmlformats.org/officeDocument/2006/relationships/image" Target="../media/image104.png"/><Relationship Id="rId101" Type="http://schemas.openxmlformats.org/officeDocument/2006/relationships/image" Target="../media/image106.png"/><Relationship Id="rId4" Type="http://schemas.openxmlformats.org/officeDocument/2006/relationships/image" Target="../media/image21.png"/><Relationship Id="rId9" Type="http://schemas.openxmlformats.org/officeDocument/2006/relationships/image" Target="../media/image24.jpeg"/><Relationship Id="rId13" Type="http://schemas.openxmlformats.org/officeDocument/2006/relationships/image" Target="../media/image26.jpeg"/><Relationship Id="rId18" Type="http://schemas.openxmlformats.org/officeDocument/2006/relationships/image" Target="../media/image30.png"/><Relationship Id="rId39" Type="http://schemas.openxmlformats.org/officeDocument/2006/relationships/image" Target="../media/image48.jpeg"/><Relationship Id="rId109" Type="http://schemas.openxmlformats.org/officeDocument/2006/relationships/image" Target="../media/image113.png"/><Relationship Id="rId34" Type="http://schemas.openxmlformats.org/officeDocument/2006/relationships/image" Target="../media/image43.png"/><Relationship Id="rId50" Type="http://schemas.openxmlformats.org/officeDocument/2006/relationships/image" Target="../media/image57.png"/><Relationship Id="rId55" Type="http://schemas.openxmlformats.org/officeDocument/2006/relationships/image" Target="../media/image62.png"/><Relationship Id="rId76" Type="http://schemas.openxmlformats.org/officeDocument/2006/relationships/image" Target="../media/image82.png"/><Relationship Id="rId97" Type="http://schemas.openxmlformats.org/officeDocument/2006/relationships/image" Target="../media/image102.png"/><Relationship Id="rId104" Type="http://schemas.openxmlformats.org/officeDocument/2006/relationships/image" Target="../media/image109.png"/><Relationship Id="rId7" Type="http://schemas.openxmlformats.org/officeDocument/2006/relationships/image" Target="../media/image23.png"/><Relationship Id="rId71" Type="http://schemas.openxmlformats.org/officeDocument/2006/relationships/image" Target="../media/image77.png"/><Relationship Id="rId92" Type="http://schemas.openxmlformats.org/officeDocument/2006/relationships/image" Target="../media/image9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4.png"/><Relationship Id="rId7" Type="http://schemas.openxmlformats.org/officeDocument/2006/relationships/image" Target="../media/image1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6.png"/><Relationship Id="rId10" Type="http://schemas.openxmlformats.org/officeDocument/2006/relationships/image" Target="../media/image171.wmf"/><Relationship Id="rId4" Type="http://schemas.openxmlformats.org/officeDocument/2006/relationships/image" Target="../media/image165.png"/><Relationship Id="rId9" Type="http://schemas.openxmlformats.org/officeDocument/2006/relationships/image" Target="../media/image1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4.jpeg"/><Relationship Id="rId4" Type="http://schemas.openxmlformats.org/officeDocument/2006/relationships/image" Target="../media/image17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4.jpeg"/><Relationship Id="rId4" Type="http://schemas.openxmlformats.org/officeDocument/2006/relationships/image" Target="../media/image17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79.png"/><Relationship Id="rId10" Type="http://schemas.openxmlformats.org/officeDocument/2006/relationships/image" Target="../media/image184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12" Type="http://schemas.openxmlformats.org/officeDocument/2006/relationships/image" Target="../media/image18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79.png"/><Relationship Id="rId10" Type="http://schemas.openxmlformats.org/officeDocument/2006/relationships/image" Target="../media/image184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wmf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8.png"/><Relationship Id="rId7" Type="http://schemas.openxmlformats.org/officeDocument/2006/relationships/image" Target="../media/image19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1.jpe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hyperlink" Target="mailto:ecarrera@amberpoint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71472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Gobierno </a:t>
            </a:r>
            <a:r>
              <a:rPr lang="es-ES" b="1" dirty="0" smtClean="0">
                <a:solidFill>
                  <a:schemeClr val="bg1"/>
                </a:solidFill>
              </a:rPr>
              <a:t>de Servicios en </a:t>
            </a:r>
            <a:r>
              <a:rPr lang="es-ES" b="1" dirty="0" err="1" smtClean="0"/>
              <a:t>Runtime</a:t>
            </a:r>
            <a:r>
              <a:rPr lang="es-ES" b="1" dirty="0" smtClean="0"/>
              <a:t>: la clave p</a:t>
            </a:r>
            <a:r>
              <a:rPr lang="es-ES" b="1" dirty="0" smtClean="0">
                <a:solidFill>
                  <a:schemeClr val="bg1"/>
                </a:solidFill>
              </a:rPr>
              <a:t>ara hacer posi</a:t>
            </a:r>
            <a:r>
              <a:rPr lang="es-ES" b="1" dirty="0" smtClean="0"/>
              <a:t>ble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smtClean="0"/>
              <a:t>SOA</a:t>
            </a:r>
            <a:endParaRPr lang="es-ES" dirty="0"/>
          </a:p>
        </p:txBody>
      </p:sp>
      <p:graphicFrame>
        <p:nvGraphicFramePr>
          <p:cNvPr id="1026" name="Object 24"/>
          <p:cNvGraphicFramePr>
            <a:graphicFrameLocks noChangeAspect="1"/>
          </p:cNvGraphicFramePr>
          <p:nvPr/>
        </p:nvGraphicFramePr>
        <p:xfrm>
          <a:off x="2500298" y="5500702"/>
          <a:ext cx="4070360" cy="616128"/>
        </p:xfrm>
        <a:graphic>
          <a:graphicData uri="http://schemas.openxmlformats.org/presentationml/2006/ole">
            <p:oleObj spid="_x0000_s1026" name="Photo Editor Photo" r:id="rId4" imgW="6857143" imgH="103837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/>
          <a:p>
            <a:fld id="{5E6C9BB5-0D1B-479F-B7F3-C4BEB159B63C}" type="datetime1">
              <a:rPr lang="de-DE" smtClean="0"/>
              <a:pPr/>
              <a:t>04.12.2008</a:t>
            </a:fld>
            <a:endParaRPr lang="de-DE" smtClean="0"/>
          </a:p>
        </p:txBody>
      </p:sp>
      <p:sp>
        <p:nvSpPr>
          <p:cNvPr id="37891" name="4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noFill/>
        </p:spPr>
        <p:txBody>
          <a:bodyPr/>
          <a:lstStyle/>
          <a:p>
            <a:r>
              <a:rPr lang="de-DE" smtClean="0"/>
              <a:t>Nombre de la Presestación |                        | Página </a:t>
            </a:r>
            <a:fld id="{61EF2E47-5075-4C98-8E62-A0697304F122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500042"/>
            <a:ext cx="5270500" cy="790575"/>
          </a:xfrm>
        </p:spPr>
        <p:txBody>
          <a:bodyPr/>
          <a:lstStyle/>
          <a:p>
            <a:pPr eaLnBrk="1" hangingPunct="1"/>
            <a:r>
              <a:rPr lang="es-ES_tradnl" dirty="0" smtClean="0"/>
              <a:t>2 Ingredientes Clave</a:t>
            </a:r>
          </a:p>
        </p:txBody>
      </p:sp>
      <p:sp>
        <p:nvSpPr>
          <p:cNvPr id="37896" name="AutoShape 37"/>
          <p:cNvSpPr>
            <a:spLocks noChangeArrowheads="1"/>
          </p:cNvSpPr>
          <p:nvPr/>
        </p:nvSpPr>
        <p:spPr bwMode="hidden">
          <a:xfrm>
            <a:off x="5748330" y="2463786"/>
            <a:ext cx="2509837" cy="4810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A8083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638993" name="AutoShape 17"/>
          <p:cNvSpPr>
            <a:spLocks noChangeArrowheads="1"/>
          </p:cNvSpPr>
          <p:nvPr/>
        </p:nvSpPr>
        <p:spPr bwMode="gray">
          <a:xfrm>
            <a:off x="3629017" y="1903399"/>
            <a:ext cx="201930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90A87F"/>
              </a:gs>
            </a:gsLst>
            <a:lin ang="5400000" scaled="1"/>
          </a:gradFill>
          <a:ln w="31750" algn="ctr">
            <a:solidFill>
              <a:srgbClr val="0072EA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s-ES"/>
          </a:p>
        </p:txBody>
      </p:sp>
      <p:sp>
        <p:nvSpPr>
          <p:cNvPr id="37899" name="Rectangle 18"/>
          <p:cNvSpPr>
            <a:spLocks noChangeArrowheads="1"/>
          </p:cNvSpPr>
          <p:nvPr/>
        </p:nvSpPr>
        <p:spPr bwMode="gray">
          <a:xfrm>
            <a:off x="3890955" y="1968486"/>
            <a:ext cx="1393825" cy="55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lnSpc>
                <a:spcPct val="85000"/>
              </a:lnSpc>
              <a:buClr>
                <a:srgbClr val="3641AD"/>
              </a:buClr>
              <a:buFont typeface="Times" pitchFamily="18" charset="0"/>
              <a:buNone/>
            </a:pPr>
            <a:r>
              <a:rPr lang="en-US" b="1">
                <a:solidFill>
                  <a:schemeClr val="bg1"/>
                </a:solidFill>
                <a:latin typeface="Arial" pitchFamily="34" charset="0"/>
                <a:ea typeface="ＭＳ Ｐゴシック" pitchFamily="-106" charset="-128"/>
              </a:rPr>
              <a:t>EnterpriseRepository</a:t>
            </a:r>
          </a:p>
        </p:txBody>
      </p:sp>
      <p:sp>
        <p:nvSpPr>
          <p:cNvPr id="37900" name="AutoShape 27"/>
          <p:cNvSpPr>
            <a:spLocks noChangeArrowheads="1"/>
          </p:cNvSpPr>
          <p:nvPr/>
        </p:nvSpPr>
        <p:spPr bwMode="gray">
          <a:xfrm>
            <a:off x="5992805" y="1819261"/>
            <a:ext cx="2043112" cy="790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1847"/>
              </a:gs>
              <a:gs pos="50000">
                <a:srgbClr val="333399"/>
              </a:gs>
              <a:gs pos="100000">
                <a:srgbClr val="181847"/>
              </a:gs>
            </a:gsLst>
            <a:lin ang="5400000" scaled="1"/>
          </a:gradFill>
          <a:ln w="31750" algn="ctr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endParaRPr lang="es-ES"/>
          </a:p>
        </p:txBody>
      </p:sp>
      <p:sp>
        <p:nvSpPr>
          <p:cNvPr id="37901" name="Rectangle 28"/>
          <p:cNvSpPr>
            <a:spLocks noChangeArrowheads="1"/>
          </p:cNvSpPr>
          <p:nvPr/>
        </p:nvSpPr>
        <p:spPr bwMode="gray">
          <a:xfrm>
            <a:off x="6184892" y="1947849"/>
            <a:ext cx="163988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lnSpc>
                <a:spcPct val="85000"/>
              </a:lnSpc>
              <a:buClr>
                <a:srgbClr val="3641AD"/>
              </a:buClr>
              <a:buFont typeface="Times" pitchFamily="18" charset="0"/>
              <a:buNone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ea typeface="ＭＳ Ｐゴシック" pitchFamily="-106" charset="-128"/>
              </a:rPr>
              <a:t> Service Registry</a:t>
            </a:r>
            <a:endParaRPr lang="en-US" b="1">
              <a:solidFill>
                <a:schemeClr val="bg1"/>
              </a:solidFill>
              <a:latin typeface="Arial" pitchFamily="34" charset="0"/>
              <a:ea typeface="ＭＳ Ｐゴシック" pitchFamily="-106" charset="-128"/>
            </a:endParaRPr>
          </a:p>
        </p:txBody>
      </p:sp>
      <p:sp>
        <p:nvSpPr>
          <p:cNvPr id="37908" name="AutoShape 31"/>
          <p:cNvSpPr>
            <a:spLocks noChangeArrowheads="1"/>
          </p:cNvSpPr>
          <p:nvPr/>
        </p:nvSpPr>
        <p:spPr bwMode="hidden">
          <a:xfrm>
            <a:off x="352417" y="2451086"/>
            <a:ext cx="2595563" cy="4810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A8083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639008" name="AutoShape 32"/>
          <p:cNvSpPr>
            <a:spLocks noChangeArrowheads="1"/>
          </p:cNvSpPr>
          <p:nvPr/>
        </p:nvSpPr>
        <p:spPr bwMode="gray">
          <a:xfrm>
            <a:off x="619117" y="1892286"/>
            <a:ext cx="2090738" cy="660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rgbClr val="C78A78"/>
              </a:gs>
            </a:gsLst>
            <a:lin ang="5400000" scaled="1"/>
          </a:gradFill>
          <a:ln w="3175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s-ES"/>
          </a:p>
        </p:txBody>
      </p:sp>
      <p:sp>
        <p:nvSpPr>
          <p:cNvPr id="37907" name="Rectangle 33"/>
          <p:cNvSpPr>
            <a:spLocks noChangeArrowheads="1"/>
          </p:cNvSpPr>
          <p:nvPr/>
        </p:nvSpPr>
        <p:spPr bwMode="gray">
          <a:xfrm>
            <a:off x="785805" y="1968486"/>
            <a:ext cx="1778000" cy="55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lnSpc>
                <a:spcPct val="85000"/>
              </a:lnSpc>
              <a:buClr>
                <a:srgbClr val="3641AD"/>
              </a:buClr>
              <a:buFont typeface="Times" pitchFamily="18" charset="0"/>
              <a:buNone/>
            </a:pPr>
            <a:r>
              <a:rPr lang="en-US" b="1">
                <a:solidFill>
                  <a:schemeClr val="bg1"/>
                </a:solidFill>
                <a:latin typeface="Arial" pitchFamily="34" charset="0"/>
                <a:ea typeface="ＭＳ Ｐゴシック" pitchFamily="-106" charset="-128"/>
              </a:rPr>
              <a:t>SOA Management</a:t>
            </a:r>
          </a:p>
        </p:txBody>
      </p:sp>
      <p:sp>
        <p:nvSpPr>
          <p:cNvPr id="37903" name="Line 41"/>
          <p:cNvSpPr>
            <a:spLocks noChangeShapeType="1"/>
          </p:cNvSpPr>
          <p:nvPr/>
        </p:nvSpPr>
        <p:spPr bwMode="auto">
          <a:xfrm>
            <a:off x="1650992" y="3038461"/>
            <a:ext cx="0" cy="10160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5" name="Line 43"/>
          <p:cNvSpPr>
            <a:spLocks noChangeShapeType="1"/>
          </p:cNvSpPr>
          <p:nvPr/>
        </p:nvSpPr>
        <p:spPr bwMode="auto">
          <a:xfrm>
            <a:off x="6673842" y="3047986"/>
            <a:ext cx="0" cy="10160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94" name="Oval 14"/>
          <p:cNvSpPr>
            <a:spLocks noChangeArrowheads="1"/>
          </p:cNvSpPr>
          <p:nvPr/>
        </p:nvSpPr>
        <p:spPr bwMode="auto">
          <a:xfrm>
            <a:off x="342892" y="4268774"/>
            <a:ext cx="2816225" cy="1481137"/>
          </a:xfrm>
          <a:prstGeom prst="ellipse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Operación</a:t>
            </a:r>
          </a:p>
        </p:txBody>
      </p:sp>
      <p:sp>
        <p:nvSpPr>
          <p:cNvPr id="37895" name="Oval 15"/>
          <p:cNvSpPr>
            <a:spLocks noChangeArrowheads="1"/>
          </p:cNvSpPr>
          <p:nvPr/>
        </p:nvSpPr>
        <p:spPr bwMode="auto">
          <a:xfrm>
            <a:off x="5337167" y="4167174"/>
            <a:ext cx="2816225" cy="1481137"/>
          </a:xfrm>
          <a:prstGeom prst="ellipse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Diseño &amp;</a:t>
            </a:r>
          </a:p>
          <a:p>
            <a:pPr algn="ctr"/>
            <a:r>
              <a:rPr lang="es-ES" sz="2400" b="1"/>
              <a:t>Desarrollo</a:t>
            </a:r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>
            <a:off x="2789230" y="2039924"/>
            <a:ext cx="652462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3428992" y="1500174"/>
            <a:ext cx="4891088" cy="1481137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7897" name="AutoShape 16"/>
          <p:cNvSpPr>
            <a:spLocks noChangeArrowheads="1"/>
          </p:cNvSpPr>
          <p:nvPr/>
        </p:nvSpPr>
        <p:spPr bwMode="hidden">
          <a:xfrm>
            <a:off x="3370255" y="2449499"/>
            <a:ext cx="2509837" cy="4810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A8083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37918" name="Line 41"/>
          <p:cNvSpPr>
            <a:spLocks noChangeShapeType="1"/>
          </p:cNvSpPr>
          <p:nvPr/>
        </p:nvSpPr>
        <p:spPr bwMode="auto">
          <a:xfrm>
            <a:off x="2095492" y="3040049"/>
            <a:ext cx="0" cy="10160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19" name="Line 41"/>
          <p:cNvSpPr>
            <a:spLocks noChangeShapeType="1"/>
          </p:cNvSpPr>
          <p:nvPr/>
        </p:nvSpPr>
        <p:spPr bwMode="auto">
          <a:xfrm>
            <a:off x="7086592" y="3022586"/>
            <a:ext cx="0" cy="10160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>
            <a:off x="2730492" y="2443149"/>
            <a:ext cx="652463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r>
              <a:rPr lang="es-ES" sz="4000" dirty="0" smtClean="0">
                <a:latin typeface="Segoe"/>
                <a:cs typeface="Arial" pitchFamily="34" charset="0"/>
              </a:rPr>
              <a:t>Gobierno SOA enlazado</a:t>
            </a:r>
            <a:endParaRPr sz="4000">
              <a:ln>
                <a:noFill/>
              </a:ln>
              <a:latin typeface="Segoe"/>
              <a:cs typeface="Arial" pitchFamily="34" charset="0"/>
            </a:endParaRPr>
          </a:p>
        </p:txBody>
      </p:sp>
      <p:sp>
        <p:nvSpPr>
          <p:cNvPr id="339971" name="AutoShape 3"/>
          <p:cNvSpPr>
            <a:spLocks noChangeArrowheads="1"/>
          </p:cNvSpPr>
          <p:nvPr/>
        </p:nvSpPr>
        <p:spPr bwMode="auto">
          <a:xfrm>
            <a:off x="2285405" y="1219200"/>
            <a:ext cx="2172266" cy="2209800"/>
          </a:xfrm>
          <a:prstGeom prst="roundRect">
            <a:avLst>
              <a:gd name="adj" fmla="val 4074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76078"/>
                  <a:invGamma/>
                </a:srgbClr>
              </a:gs>
            </a:gsLst>
            <a:lin ang="5400000" scaled="1"/>
          </a:gradFill>
          <a:ln w="12700">
            <a:solidFill>
              <a:srgbClr val="777777"/>
            </a:solidFill>
            <a:round/>
            <a:headEnd/>
            <a:tailEnd/>
          </a:ln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 sz="2400" b="1"/>
              <a:t>Design Time Gov.</a:t>
            </a:r>
          </a:p>
          <a:p>
            <a:pPr algn="ctr" defTabSz="914400"/>
            <a:endParaRPr lang="en-US"/>
          </a:p>
          <a:p>
            <a:pPr algn="ctr" defTabSz="914400"/>
            <a:endParaRPr lang="en-US"/>
          </a:p>
          <a:p>
            <a:pPr algn="ctr" defTabSz="914400"/>
            <a:endParaRPr lang="en-US"/>
          </a:p>
          <a:p>
            <a:pPr algn="ctr" defTabSz="914400"/>
            <a:r>
              <a:rPr lang="en-US"/>
              <a:t>Visual Studio</a:t>
            </a:r>
          </a:p>
          <a:p>
            <a:pPr algn="ctr" defTabSz="914400"/>
            <a:r>
              <a:rPr lang="en-US"/>
              <a:t>Team System</a:t>
            </a:r>
          </a:p>
          <a:p>
            <a:pPr algn="ctr" defTabSz="914400"/>
            <a:r>
              <a:rPr lang="en-US"/>
              <a:t>Repository</a:t>
            </a:r>
          </a:p>
        </p:txBody>
      </p:sp>
      <p:sp>
        <p:nvSpPr>
          <p:cNvPr id="339972" name="AutoShape 4"/>
          <p:cNvSpPr>
            <a:spLocks noChangeArrowheads="1"/>
          </p:cNvSpPr>
          <p:nvPr/>
        </p:nvSpPr>
        <p:spPr bwMode="auto">
          <a:xfrm>
            <a:off x="4743495" y="1219200"/>
            <a:ext cx="2172266" cy="2209800"/>
          </a:xfrm>
          <a:prstGeom prst="roundRect">
            <a:avLst>
              <a:gd name="adj" fmla="val 4074"/>
            </a:avLst>
          </a:prstGeom>
          <a:gradFill rotWithShape="1">
            <a:gsLst>
              <a:gs pos="0">
                <a:srgbClr val="CC6600"/>
              </a:gs>
              <a:gs pos="100000">
                <a:srgbClr val="CC6600">
                  <a:gamma/>
                  <a:shade val="76078"/>
                  <a:invGamma/>
                </a:srgbClr>
              </a:gs>
            </a:gsLst>
            <a:lin ang="5400000" scaled="1"/>
          </a:gradFill>
          <a:ln w="12700" algn="ctr">
            <a:solidFill>
              <a:srgbClr val="777777"/>
            </a:solidFill>
            <a:round/>
            <a:headEnd/>
            <a:tailEnd/>
          </a:ln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 sz="2400" b="1"/>
              <a:t>Runtime Gov.</a:t>
            </a:r>
          </a:p>
          <a:p>
            <a:pPr algn="ctr" defTabSz="914400"/>
            <a:endParaRPr lang="en-US"/>
          </a:p>
          <a:p>
            <a:pPr algn="ctr" defTabSz="914400"/>
            <a:endParaRPr lang="en-US"/>
          </a:p>
          <a:p>
            <a:pPr algn="ctr" defTabSz="914400"/>
            <a:endParaRPr lang="en-US"/>
          </a:p>
          <a:p>
            <a:pPr algn="ctr" defTabSz="914400"/>
            <a:endParaRPr lang="en-US"/>
          </a:p>
          <a:p>
            <a:pPr algn="ctr" defTabSz="914400"/>
            <a:endParaRPr lang="en-US"/>
          </a:p>
          <a:p>
            <a:pPr algn="ctr" defTabSz="914400"/>
            <a:endParaRPr lang="en-US"/>
          </a:p>
        </p:txBody>
      </p:sp>
      <p:sp>
        <p:nvSpPr>
          <p:cNvPr id="339973" name="AutoShape 5"/>
          <p:cNvSpPr>
            <a:spLocks noChangeArrowheads="1"/>
          </p:cNvSpPr>
          <p:nvPr/>
        </p:nvSpPr>
        <p:spPr bwMode="auto">
          <a:xfrm>
            <a:off x="2285405" y="3810000"/>
            <a:ext cx="4630356" cy="2362200"/>
          </a:xfrm>
          <a:prstGeom prst="roundRect">
            <a:avLst>
              <a:gd name="adj" fmla="val 4074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76078"/>
                  <a:invGamma/>
                </a:srgbClr>
              </a:gs>
            </a:gsLst>
            <a:lin ang="5400000" scaled="1"/>
          </a:gradFill>
          <a:ln w="12700" algn="ctr">
            <a:solidFill>
              <a:srgbClr val="777777"/>
            </a:solidFill>
            <a:round/>
            <a:headEnd/>
            <a:tailEnd/>
          </a:ln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 sz="2400" b="1"/>
              <a:t>SOA Infrastructure</a:t>
            </a:r>
          </a:p>
          <a:p>
            <a:pPr algn="ctr" defTabSz="914400"/>
            <a:endParaRPr lang="en-US"/>
          </a:p>
          <a:p>
            <a:pPr algn="ctr" defTabSz="914400"/>
            <a:endParaRPr lang="en-US"/>
          </a:p>
          <a:p>
            <a:pPr algn="ctr" defTabSz="914400"/>
            <a:r>
              <a:rPr lang="en-US"/>
              <a:t>.NET / Windows Communication Foundation</a:t>
            </a:r>
          </a:p>
          <a:p>
            <a:pPr algn="ctr" defTabSz="914400"/>
            <a:r>
              <a:rPr lang="en-US"/>
              <a:t>BizTalk</a:t>
            </a:r>
          </a:p>
          <a:p>
            <a:pPr algn="ctr" defTabSz="914400"/>
            <a:r>
              <a:rPr lang="en-US"/>
              <a:t>SharePoint</a:t>
            </a:r>
          </a:p>
          <a:p>
            <a:pPr algn="ctr" defTabSz="914400"/>
            <a:r>
              <a:rPr lang="en-US"/>
              <a:t>SQL Server</a:t>
            </a:r>
          </a:p>
          <a:p>
            <a:pPr algn="ctr" defTabSz="914400"/>
            <a:r>
              <a:rPr lang="en-US"/>
              <a:t>Etc.</a:t>
            </a:r>
          </a:p>
        </p:txBody>
      </p:sp>
      <p:sp>
        <p:nvSpPr>
          <p:cNvPr id="339974" name="Line 6"/>
          <p:cNvSpPr>
            <a:spLocks noChangeShapeType="1"/>
          </p:cNvSpPr>
          <p:nvPr/>
        </p:nvSpPr>
        <p:spPr bwMode="auto">
          <a:xfrm>
            <a:off x="7716069" y="4038600"/>
            <a:ext cx="800308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339975" name="Line 7"/>
          <p:cNvSpPr>
            <a:spLocks noChangeShapeType="1"/>
          </p:cNvSpPr>
          <p:nvPr/>
        </p:nvSpPr>
        <p:spPr bwMode="auto">
          <a:xfrm flipH="1">
            <a:off x="7716069" y="2667000"/>
            <a:ext cx="571649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339976" name="Line 8"/>
          <p:cNvSpPr>
            <a:spLocks noChangeShapeType="1"/>
          </p:cNvSpPr>
          <p:nvPr/>
        </p:nvSpPr>
        <p:spPr bwMode="auto">
          <a:xfrm flipH="1" flipV="1">
            <a:off x="8344883" y="3465513"/>
            <a:ext cx="228660" cy="8016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7544575" y="1524000"/>
            <a:ext cx="1266671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Running</a:t>
            </a:r>
          </a:p>
          <a:p>
            <a:pPr algn="ctr"/>
            <a:r>
              <a:rPr lang="en-US" b="1">
                <a:latin typeface="Verdana" pitchFamily="34" charset="0"/>
              </a:rPr>
              <a:t>Reality</a:t>
            </a:r>
          </a:p>
        </p:txBody>
      </p:sp>
      <p:sp>
        <p:nvSpPr>
          <p:cNvPr id="339978" name="Line 10"/>
          <p:cNvSpPr>
            <a:spLocks noChangeShapeType="1"/>
          </p:cNvSpPr>
          <p:nvPr/>
        </p:nvSpPr>
        <p:spPr bwMode="auto">
          <a:xfrm>
            <a:off x="7716069" y="2971800"/>
            <a:ext cx="571649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339979" name="Line 11"/>
          <p:cNvSpPr>
            <a:spLocks noChangeShapeType="1"/>
          </p:cNvSpPr>
          <p:nvPr/>
        </p:nvSpPr>
        <p:spPr bwMode="auto">
          <a:xfrm flipH="1">
            <a:off x="7773234" y="3505201"/>
            <a:ext cx="514484" cy="5318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pic>
        <p:nvPicPr>
          <p:cNvPr id="339980" name="Picture 12" descr="webserviceb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87410" y="2667000"/>
            <a:ext cx="471610" cy="635000"/>
          </a:xfrm>
          <a:prstGeom prst="rect">
            <a:avLst/>
          </a:prstGeom>
          <a:noFill/>
        </p:spPr>
      </p:pic>
      <p:pic>
        <p:nvPicPr>
          <p:cNvPr id="339981" name="Picture 13" descr="webserviceb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87410" y="3657600"/>
            <a:ext cx="471610" cy="635000"/>
          </a:xfrm>
          <a:prstGeom prst="rect">
            <a:avLst/>
          </a:prstGeom>
          <a:noFill/>
        </p:spPr>
      </p:pic>
      <p:pic>
        <p:nvPicPr>
          <p:cNvPr id="339982" name="Picture 14" descr="webserviceg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59058" y="3124200"/>
            <a:ext cx="514484" cy="641350"/>
          </a:xfrm>
          <a:prstGeom prst="rect">
            <a:avLst/>
          </a:prstGeom>
          <a:noFill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116223" y="2362200"/>
            <a:ext cx="400154" cy="533400"/>
            <a:chOff x="5424" y="2926"/>
            <a:chExt cx="192" cy="194"/>
          </a:xfrm>
        </p:grpSpPr>
        <p:pic>
          <p:nvPicPr>
            <p:cNvPr id="339984" name="Picture 16" descr="webserviceor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424" y="2928"/>
              <a:ext cx="192" cy="192"/>
            </a:xfrm>
            <a:prstGeom prst="rect">
              <a:avLst/>
            </a:prstGeom>
            <a:noFill/>
          </p:spPr>
        </p:pic>
        <p:sp>
          <p:nvSpPr>
            <p:cNvPr id="339985" name="Text Box 17"/>
            <p:cNvSpPr txBox="1">
              <a:spLocks noChangeArrowheads="1"/>
            </p:cNvSpPr>
            <p:nvPr/>
          </p:nvSpPr>
          <p:spPr bwMode="auto">
            <a:xfrm>
              <a:off x="5484" y="2926"/>
              <a:ext cx="0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es-ES" sz="2000" b="1">
                <a:latin typeface="ＭＳ Ｐゴシック" pitchFamily="-106" charset="-128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344883" y="4038600"/>
            <a:ext cx="400154" cy="533400"/>
            <a:chOff x="5424" y="2926"/>
            <a:chExt cx="192" cy="194"/>
          </a:xfrm>
        </p:grpSpPr>
        <p:pic>
          <p:nvPicPr>
            <p:cNvPr id="339987" name="Picture 19" descr="webserviceor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424" y="2928"/>
              <a:ext cx="192" cy="192"/>
            </a:xfrm>
            <a:prstGeom prst="rect">
              <a:avLst/>
            </a:prstGeom>
            <a:noFill/>
          </p:spPr>
        </p:pic>
        <p:sp>
          <p:nvSpPr>
            <p:cNvPr id="339988" name="Text Box 20"/>
            <p:cNvSpPr txBox="1">
              <a:spLocks noChangeArrowheads="1"/>
            </p:cNvSpPr>
            <p:nvPr/>
          </p:nvSpPr>
          <p:spPr bwMode="auto">
            <a:xfrm>
              <a:off x="5484" y="2926"/>
              <a:ext cx="0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es-ES" sz="2000" b="1">
                <a:latin typeface="ＭＳ Ｐゴシック" pitchFamily="-106" charset="-128"/>
              </a:endParaRPr>
            </a:p>
          </p:txBody>
        </p:sp>
      </p:grpSp>
      <p:sp>
        <p:nvSpPr>
          <p:cNvPr id="339989" name="Text Box 21"/>
          <p:cNvSpPr txBox="1">
            <a:spLocks noChangeArrowheads="1"/>
          </p:cNvSpPr>
          <p:nvPr/>
        </p:nvSpPr>
        <p:spPr bwMode="auto">
          <a:xfrm>
            <a:off x="8173389" y="2362201"/>
            <a:ext cx="3513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339990" name="Text Box 22"/>
          <p:cNvSpPr txBox="1">
            <a:spLocks noChangeArrowheads="1"/>
          </p:cNvSpPr>
          <p:nvPr/>
        </p:nvSpPr>
        <p:spPr bwMode="auto">
          <a:xfrm>
            <a:off x="8402048" y="4038601"/>
            <a:ext cx="3513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339991" name="AutoShape 23"/>
          <p:cNvSpPr>
            <a:spLocks noChangeArrowheads="1"/>
          </p:cNvSpPr>
          <p:nvPr/>
        </p:nvSpPr>
        <p:spPr bwMode="auto">
          <a:xfrm>
            <a:off x="4171846" y="1447800"/>
            <a:ext cx="914638" cy="6858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441 0 0"/>
              <a:gd name="G9" fmla="+- 0 0 -11796480"/>
              <a:gd name="G10" fmla="+- 6441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6441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6441 0"/>
              <a:gd name="G29" fmla="sin 6441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441 G39"/>
              <a:gd name="G43" fmla="sin 644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179 w 21600"/>
              <a:gd name="T7" fmla="*/ 10800 h 21600"/>
              <a:gd name="T8" fmla="*/ 10799 w 21600"/>
              <a:gd name="T9" fmla="*/ 4359 h 21600"/>
              <a:gd name="T10" fmla="*/ 24300 w 21600"/>
              <a:gd name="T11" fmla="*/ 10800 h 21600"/>
              <a:gd name="T12" fmla="*/ 19421 w 21600"/>
              <a:gd name="T13" fmla="*/ 15680 h 21600"/>
              <a:gd name="T14" fmla="*/ 14541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241" y="10800"/>
                </a:moveTo>
                <a:cubicBezTo>
                  <a:pt x="17241" y="7242"/>
                  <a:pt x="14357" y="4359"/>
                  <a:pt x="10800" y="4359"/>
                </a:cubicBezTo>
                <a:cubicBezTo>
                  <a:pt x="7242" y="4359"/>
                  <a:pt x="4359" y="7242"/>
                  <a:pt x="4359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421" y="15680"/>
                </a:lnTo>
                <a:lnTo>
                  <a:pt x="14541" y="10800"/>
                </a:lnTo>
                <a:lnTo>
                  <a:pt x="17241" y="1080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76078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endParaRPr lang="es-ES" sz="1400"/>
          </a:p>
        </p:txBody>
      </p:sp>
      <p:sp>
        <p:nvSpPr>
          <p:cNvPr id="339992" name="AutoShape 24"/>
          <p:cNvSpPr>
            <a:spLocks noChangeArrowheads="1"/>
          </p:cNvSpPr>
          <p:nvPr/>
        </p:nvSpPr>
        <p:spPr bwMode="auto">
          <a:xfrm flipH="1" flipV="1">
            <a:off x="4171846" y="2971800"/>
            <a:ext cx="914638" cy="6858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441 0 0"/>
              <a:gd name="G9" fmla="+- 0 0 -11796480"/>
              <a:gd name="G10" fmla="+- 6441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6441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6441 0"/>
              <a:gd name="G29" fmla="sin 6441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441 G39"/>
              <a:gd name="G43" fmla="sin 644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179 w 21600"/>
              <a:gd name="T7" fmla="*/ 10800 h 21600"/>
              <a:gd name="T8" fmla="*/ 10799 w 21600"/>
              <a:gd name="T9" fmla="*/ 4359 h 21600"/>
              <a:gd name="T10" fmla="*/ 24300 w 21600"/>
              <a:gd name="T11" fmla="*/ 10800 h 21600"/>
              <a:gd name="T12" fmla="*/ 19421 w 21600"/>
              <a:gd name="T13" fmla="*/ 15680 h 21600"/>
              <a:gd name="T14" fmla="*/ 14541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241" y="10800"/>
                </a:moveTo>
                <a:cubicBezTo>
                  <a:pt x="17241" y="7242"/>
                  <a:pt x="14357" y="4359"/>
                  <a:pt x="10800" y="4359"/>
                </a:cubicBezTo>
                <a:cubicBezTo>
                  <a:pt x="7242" y="4359"/>
                  <a:pt x="4359" y="7242"/>
                  <a:pt x="4359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421" y="15680"/>
                </a:lnTo>
                <a:lnTo>
                  <a:pt x="14541" y="10800"/>
                </a:lnTo>
                <a:lnTo>
                  <a:pt x="17241" y="1080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defTabSz="914400"/>
            <a:endParaRPr lang="es-ES" sz="1400"/>
          </a:p>
        </p:txBody>
      </p:sp>
      <p:sp>
        <p:nvSpPr>
          <p:cNvPr id="339993" name="Line 25"/>
          <p:cNvSpPr>
            <a:spLocks noChangeShapeType="1"/>
          </p:cNvSpPr>
          <p:nvPr/>
        </p:nvSpPr>
        <p:spPr bwMode="auto">
          <a:xfrm>
            <a:off x="970612" y="2717800"/>
            <a:ext cx="571649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339994" name="Line 26"/>
          <p:cNvSpPr>
            <a:spLocks noChangeShapeType="1"/>
          </p:cNvSpPr>
          <p:nvPr/>
        </p:nvSpPr>
        <p:spPr bwMode="auto">
          <a:xfrm flipH="1">
            <a:off x="1027777" y="3251200"/>
            <a:ext cx="514484" cy="5318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pic>
        <p:nvPicPr>
          <p:cNvPr id="339995" name="Picture 27" descr="webserviceb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1953" y="2413000"/>
            <a:ext cx="471610" cy="635000"/>
          </a:xfrm>
          <a:prstGeom prst="rect">
            <a:avLst/>
          </a:prstGeom>
          <a:noFill/>
        </p:spPr>
      </p:pic>
      <p:pic>
        <p:nvPicPr>
          <p:cNvPr id="339996" name="Picture 28" descr="webserviceb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1953" y="3403600"/>
            <a:ext cx="471610" cy="635000"/>
          </a:xfrm>
          <a:prstGeom prst="rect">
            <a:avLst/>
          </a:prstGeom>
          <a:noFill/>
        </p:spPr>
      </p:pic>
      <p:pic>
        <p:nvPicPr>
          <p:cNvPr id="339997" name="Picture 29" descr="webserviceg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13602" y="2870200"/>
            <a:ext cx="514484" cy="641350"/>
          </a:xfrm>
          <a:prstGeom prst="rect">
            <a:avLst/>
          </a:prstGeom>
          <a:noFill/>
        </p:spPr>
      </p:pic>
      <p:sp>
        <p:nvSpPr>
          <p:cNvPr id="339998" name="Text Box 30"/>
          <p:cNvSpPr txBox="1">
            <a:spLocks noChangeArrowheads="1"/>
          </p:cNvSpPr>
          <p:nvPr/>
        </p:nvSpPr>
        <p:spPr bwMode="auto">
          <a:xfrm>
            <a:off x="741953" y="1498600"/>
            <a:ext cx="1378881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Intended</a:t>
            </a:r>
          </a:p>
          <a:p>
            <a:pPr algn="ctr"/>
            <a:r>
              <a:rPr lang="en-US" b="1">
                <a:latin typeface="Verdana" pitchFamily="34" charset="0"/>
              </a:rPr>
              <a:t>Design</a:t>
            </a:r>
          </a:p>
        </p:txBody>
      </p:sp>
      <p:pic>
        <p:nvPicPr>
          <p:cNvPr id="339999" name="Picture 31" descr="AmberPoint_logo_mi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4990" y="2286000"/>
            <a:ext cx="1886441" cy="268288"/>
          </a:xfrm>
          <a:prstGeom prst="rect">
            <a:avLst/>
          </a:prstGeom>
          <a:noFill/>
        </p:spPr>
      </p:pic>
      <p:pic>
        <p:nvPicPr>
          <p:cNvPr id="340000" name="Picture 32" descr="Microsoft Hom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054" y="1828801"/>
            <a:ext cx="1086133" cy="449263"/>
          </a:xfrm>
          <a:prstGeom prst="rect">
            <a:avLst/>
          </a:prstGeom>
          <a:noFill/>
        </p:spPr>
      </p:pic>
      <p:pic>
        <p:nvPicPr>
          <p:cNvPr id="340001" name="Picture 33" descr="Microsoft Hom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681" y="4267201"/>
            <a:ext cx="1086133" cy="4492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r>
              <a:rPr lang="es-ES" sz="4000" dirty="0" smtClean="0">
                <a:latin typeface="Segoe"/>
                <a:cs typeface="Arial" pitchFamily="34" charset="0"/>
              </a:rPr>
              <a:t>Gobierno SOA enlazado</a:t>
            </a:r>
            <a:endParaRPr sz="4000">
              <a:ln>
                <a:noFill/>
              </a:ln>
              <a:latin typeface="Segoe"/>
              <a:cs typeface="Arial" pitchFamily="34" charset="0"/>
            </a:endParaRPr>
          </a:p>
        </p:txBody>
      </p:sp>
      <p:sp>
        <p:nvSpPr>
          <p:cNvPr id="344067" name="AutoShape 3"/>
          <p:cNvSpPr>
            <a:spLocks noChangeArrowheads="1"/>
          </p:cNvSpPr>
          <p:nvPr/>
        </p:nvSpPr>
        <p:spPr bwMode="auto">
          <a:xfrm>
            <a:off x="2285405" y="1219200"/>
            <a:ext cx="2172266" cy="2209800"/>
          </a:xfrm>
          <a:prstGeom prst="roundRect">
            <a:avLst>
              <a:gd name="adj" fmla="val 4074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76078"/>
                  <a:invGamma/>
                </a:srgbClr>
              </a:gs>
            </a:gsLst>
            <a:lin ang="5400000" scaled="1"/>
          </a:gradFill>
          <a:ln w="12700">
            <a:solidFill>
              <a:srgbClr val="777777"/>
            </a:solidFill>
            <a:round/>
            <a:headEnd/>
            <a:tailEnd/>
          </a:ln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 sz="2400" b="1" dirty="0"/>
              <a:t>Design Time Gov.</a:t>
            </a:r>
          </a:p>
          <a:p>
            <a:pPr algn="ctr" defTabSz="914400"/>
            <a:endParaRPr lang="en-US" dirty="0"/>
          </a:p>
          <a:p>
            <a:pPr algn="ctr" defTabSz="914400"/>
            <a:endParaRPr lang="en-US" dirty="0"/>
          </a:p>
          <a:p>
            <a:pPr algn="ctr" defTabSz="914400"/>
            <a:endParaRPr lang="en-US" dirty="0"/>
          </a:p>
          <a:p>
            <a:pPr algn="ctr" defTabSz="914400"/>
            <a:endParaRPr lang="en-US" dirty="0"/>
          </a:p>
          <a:p>
            <a:pPr algn="ctr" defTabSz="914400"/>
            <a:endParaRPr lang="en-US" dirty="0"/>
          </a:p>
          <a:p>
            <a:pPr algn="ctr" defTabSz="914400"/>
            <a:endParaRPr lang="en-US" dirty="0"/>
          </a:p>
        </p:txBody>
      </p:sp>
      <p:sp>
        <p:nvSpPr>
          <p:cNvPr id="344068" name="AutoShape 4"/>
          <p:cNvSpPr>
            <a:spLocks noChangeArrowheads="1"/>
          </p:cNvSpPr>
          <p:nvPr/>
        </p:nvSpPr>
        <p:spPr bwMode="auto">
          <a:xfrm>
            <a:off x="4743495" y="1219200"/>
            <a:ext cx="2172266" cy="2209800"/>
          </a:xfrm>
          <a:prstGeom prst="roundRect">
            <a:avLst>
              <a:gd name="adj" fmla="val 4074"/>
            </a:avLst>
          </a:prstGeom>
          <a:gradFill rotWithShape="1">
            <a:gsLst>
              <a:gs pos="0">
                <a:srgbClr val="CC6600"/>
              </a:gs>
              <a:gs pos="100000">
                <a:srgbClr val="CC6600">
                  <a:gamma/>
                  <a:shade val="76078"/>
                  <a:invGamma/>
                </a:srgbClr>
              </a:gs>
            </a:gsLst>
            <a:lin ang="5400000" scaled="1"/>
          </a:gradFill>
          <a:ln w="12700" algn="ctr">
            <a:solidFill>
              <a:srgbClr val="777777"/>
            </a:solidFill>
            <a:round/>
            <a:headEnd/>
            <a:tailEnd/>
          </a:ln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 sz="2400" b="1" dirty="0"/>
              <a:t>Runtime Gov.</a:t>
            </a:r>
          </a:p>
          <a:p>
            <a:pPr algn="ctr" defTabSz="914400"/>
            <a:endParaRPr lang="en-US" dirty="0"/>
          </a:p>
          <a:p>
            <a:pPr algn="ctr" defTabSz="914400"/>
            <a:endParaRPr lang="en-US" dirty="0"/>
          </a:p>
          <a:p>
            <a:pPr algn="ctr" defTabSz="914400"/>
            <a:endParaRPr lang="en-US" dirty="0"/>
          </a:p>
          <a:p>
            <a:pPr algn="ctr" defTabSz="914400"/>
            <a:endParaRPr lang="en-US" dirty="0"/>
          </a:p>
          <a:p>
            <a:pPr algn="ctr" defTabSz="914400"/>
            <a:endParaRPr lang="en-US" dirty="0"/>
          </a:p>
          <a:p>
            <a:pPr algn="ctr" defTabSz="914400"/>
            <a:endParaRPr lang="en-US" dirty="0"/>
          </a:p>
        </p:txBody>
      </p:sp>
      <p:sp>
        <p:nvSpPr>
          <p:cNvPr id="344069" name="AutoShape 5"/>
          <p:cNvSpPr>
            <a:spLocks noChangeArrowheads="1"/>
          </p:cNvSpPr>
          <p:nvPr/>
        </p:nvSpPr>
        <p:spPr bwMode="auto">
          <a:xfrm>
            <a:off x="2285405" y="3810000"/>
            <a:ext cx="4630356" cy="2362200"/>
          </a:xfrm>
          <a:prstGeom prst="roundRect">
            <a:avLst>
              <a:gd name="adj" fmla="val 4074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76078"/>
                  <a:invGamma/>
                </a:srgbClr>
              </a:gs>
            </a:gsLst>
            <a:lin ang="5400000" scaled="1"/>
          </a:gradFill>
          <a:ln w="12700" algn="ctr">
            <a:solidFill>
              <a:srgbClr val="777777"/>
            </a:solidFill>
            <a:round/>
            <a:headEnd/>
            <a:tailEnd/>
          </a:ln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 sz="2400" b="1"/>
              <a:t>SOA Infrastructure</a:t>
            </a:r>
          </a:p>
          <a:p>
            <a:pPr algn="ctr" defTabSz="914400"/>
            <a:endParaRPr lang="en-US"/>
          </a:p>
          <a:p>
            <a:pPr algn="ctr" defTabSz="914400"/>
            <a:endParaRPr lang="en-US"/>
          </a:p>
          <a:p>
            <a:pPr algn="ctr" defTabSz="914400"/>
            <a:endParaRPr lang="en-US"/>
          </a:p>
          <a:p>
            <a:pPr algn="ctr" defTabSz="914400"/>
            <a:endParaRPr lang="en-US"/>
          </a:p>
          <a:p>
            <a:pPr algn="ctr" defTabSz="914400"/>
            <a:endParaRPr lang="en-US"/>
          </a:p>
          <a:p>
            <a:pPr algn="ctr" defTabSz="914400"/>
            <a:endParaRPr lang="en-US"/>
          </a:p>
          <a:p>
            <a:pPr algn="ctr" defTabSz="914400"/>
            <a:endParaRPr lang="en-US"/>
          </a:p>
        </p:txBody>
      </p:sp>
      <p:sp>
        <p:nvSpPr>
          <p:cNvPr id="344070" name="Line 6"/>
          <p:cNvSpPr>
            <a:spLocks noChangeShapeType="1"/>
          </p:cNvSpPr>
          <p:nvPr/>
        </p:nvSpPr>
        <p:spPr bwMode="auto">
          <a:xfrm>
            <a:off x="7716069" y="4038600"/>
            <a:ext cx="800308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344071" name="Line 7"/>
          <p:cNvSpPr>
            <a:spLocks noChangeShapeType="1"/>
          </p:cNvSpPr>
          <p:nvPr/>
        </p:nvSpPr>
        <p:spPr bwMode="auto">
          <a:xfrm flipH="1">
            <a:off x="7716069" y="2667000"/>
            <a:ext cx="571649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344072" name="Line 8"/>
          <p:cNvSpPr>
            <a:spLocks noChangeShapeType="1"/>
          </p:cNvSpPr>
          <p:nvPr/>
        </p:nvSpPr>
        <p:spPr bwMode="auto">
          <a:xfrm flipH="1" flipV="1">
            <a:off x="8344883" y="3465513"/>
            <a:ext cx="228660" cy="8016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344073" name="Text Box 9"/>
          <p:cNvSpPr txBox="1">
            <a:spLocks noChangeArrowheads="1"/>
          </p:cNvSpPr>
          <p:nvPr/>
        </p:nvSpPr>
        <p:spPr bwMode="auto">
          <a:xfrm>
            <a:off x="7544575" y="1524000"/>
            <a:ext cx="1266671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Running</a:t>
            </a:r>
          </a:p>
          <a:p>
            <a:pPr algn="ctr"/>
            <a:r>
              <a:rPr lang="en-US" b="1">
                <a:latin typeface="Verdana" pitchFamily="34" charset="0"/>
              </a:rPr>
              <a:t>Reality</a:t>
            </a:r>
          </a:p>
        </p:txBody>
      </p:sp>
      <p:sp>
        <p:nvSpPr>
          <p:cNvPr id="344074" name="Line 10"/>
          <p:cNvSpPr>
            <a:spLocks noChangeShapeType="1"/>
          </p:cNvSpPr>
          <p:nvPr/>
        </p:nvSpPr>
        <p:spPr bwMode="auto">
          <a:xfrm>
            <a:off x="7716069" y="2971800"/>
            <a:ext cx="571649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344075" name="Line 11"/>
          <p:cNvSpPr>
            <a:spLocks noChangeShapeType="1"/>
          </p:cNvSpPr>
          <p:nvPr/>
        </p:nvSpPr>
        <p:spPr bwMode="auto">
          <a:xfrm flipH="1">
            <a:off x="7773234" y="3505201"/>
            <a:ext cx="514484" cy="5318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pic>
        <p:nvPicPr>
          <p:cNvPr id="344076" name="Picture 12" descr="webserviceb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87410" y="2667000"/>
            <a:ext cx="471610" cy="635000"/>
          </a:xfrm>
          <a:prstGeom prst="rect">
            <a:avLst/>
          </a:prstGeom>
          <a:noFill/>
        </p:spPr>
      </p:pic>
      <p:pic>
        <p:nvPicPr>
          <p:cNvPr id="344077" name="Picture 13" descr="webserviceb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87410" y="3657600"/>
            <a:ext cx="471610" cy="635000"/>
          </a:xfrm>
          <a:prstGeom prst="rect">
            <a:avLst/>
          </a:prstGeom>
          <a:noFill/>
        </p:spPr>
      </p:pic>
      <p:pic>
        <p:nvPicPr>
          <p:cNvPr id="344078" name="Picture 14" descr="webserviceg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59058" y="3124200"/>
            <a:ext cx="514484" cy="641350"/>
          </a:xfrm>
          <a:prstGeom prst="rect">
            <a:avLst/>
          </a:prstGeom>
          <a:noFill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116223" y="2362200"/>
            <a:ext cx="400154" cy="533400"/>
            <a:chOff x="5424" y="2926"/>
            <a:chExt cx="192" cy="194"/>
          </a:xfrm>
        </p:grpSpPr>
        <p:pic>
          <p:nvPicPr>
            <p:cNvPr id="344080" name="Picture 16" descr="webserviceor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424" y="2928"/>
              <a:ext cx="192" cy="192"/>
            </a:xfrm>
            <a:prstGeom prst="rect">
              <a:avLst/>
            </a:prstGeom>
            <a:noFill/>
          </p:spPr>
        </p:pic>
        <p:sp>
          <p:nvSpPr>
            <p:cNvPr id="344081" name="Text Box 17"/>
            <p:cNvSpPr txBox="1">
              <a:spLocks noChangeArrowheads="1"/>
            </p:cNvSpPr>
            <p:nvPr/>
          </p:nvSpPr>
          <p:spPr bwMode="auto">
            <a:xfrm>
              <a:off x="5484" y="2926"/>
              <a:ext cx="0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es-ES" sz="2000" b="1">
                <a:latin typeface="ＭＳ Ｐゴシック" pitchFamily="-106" charset="-128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344883" y="4038600"/>
            <a:ext cx="400154" cy="533400"/>
            <a:chOff x="5424" y="2926"/>
            <a:chExt cx="192" cy="194"/>
          </a:xfrm>
        </p:grpSpPr>
        <p:pic>
          <p:nvPicPr>
            <p:cNvPr id="344083" name="Picture 19" descr="webserviceor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424" y="2928"/>
              <a:ext cx="192" cy="192"/>
            </a:xfrm>
            <a:prstGeom prst="rect">
              <a:avLst/>
            </a:prstGeom>
            <a:noFill/>
          </p:spPr>
        </p:pic>
        <p:sp>
          <p:nvSpPr>
            <p:cNvPr id="344084" name="Text Box 20"/>
            <p:cNvSpPr txBox="1">
              <a:spLocks noChangeArrowheads="1"/>
            </p:cNvSpPr>
            <p:nvPr/>
          </p:nvSpPr>
          <p:spPr bwMode="auto">
            <a:xfrm>
              <a:off x="5484" y="2926"/>
              <a:ext cx="0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es-ES" sz="2000" b="1">
                <a:latin typeface="ＭＳ Ｐゴシック" pitchFamily="-106" charset="-128"/>
              </a:endParaRPr>
            </a:p>
          </p:txBody>
        </p:sp>
      </p:grpSp>
      <p:sp>
        <p:nvSpPr>
          <p:cNvPr id="344085" name="Text Box 21"/>
          <p:cNvSpPr txBox="1">
            <a:spLocks noChangeArrowheads="1"/>
          </p:cNvSpPr>
          <p:nvPr/>
        </p:nvSpPr>
        <p:spPr bwMode="auto">
          <a:xfrm>
            <a:off x="8173389" y="2362201"/>
            <a:ext cx="3513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344086" name="Text Box 22"/>
          <p:cNvSpPr txBox="1">
            <a:spLocks noChangeArrowheads="1"/>
          </p:cNvSpPr>
          <p:nvPr/>
        </p:nvSpPr>
        <p:spPr bwMode="auto">
          <a:xfrm>
            <a:off x="8402048" y="4038601"/>
            <a:ext cx="3513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344087" name="AutoShape 23"/>
          <p:cNvSpPr>
            <a:spLocks noChangeArrowheads="1"/>
          </p:cNvSpPr>
          <p:nvPr/>
        </p:nvSpPr>
        <p:spPr bwMode="auto">
          <a:xfrm>
            <a:off x="4171846" y="1447800"/>
            <a:ext cx="914638" cy="6858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441 0 0"/>
              <a:gd name="G9" fmla="+- 0 0 -11796480"/>
              <a:gd name="G10" fmla="+- 6441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6441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6441 0"/>
              <a:gd name="G29" fmla="sin 6441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441 G39"/>
              <a:gd name="G43" fmla="sin 644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179 w 21600"/>
              <a:gd name="T7" fmla="*/ 10800 h 21600"/>
              <a:gd name="T8" fmla="*/ 10799 w 21600"/>
              <a:gd name="T9" fmla="*/ 4359 h 21600"/>
              <a:gd name="T10" fmla="*/ 24300 w 21600"/>
              <a:gd name="T11" fmla="*/ 10800 h 21600"/>
              <a:gd name="T12" fmla="*/ 19421 w 21600"/>
              <a:gd name="T13" fmla="*/ 15680 h 21600"/>
              <a:gd name="T14" fmla="*/ 14541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241" y="10800"/>
                </a:moveTo>
                <a:cubicBezTo>
                  <a:pt x="17241" y="7242"/>
                  <a:pt x="14357" y="4359"/>
                  <a:pt x="10800" y="4359"/>
                </a:cubicBezTo>
                <a:cubicBezTo>
                  <a:pt x="7242" y="4359"/>
                  <a:pt x="4359" y="7242"/>
                  <a:pt x="4359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421" y="15680"/>
                </a:lnTo>
                <a:lnTo>
                  <a:pt x="14541" y="10800"/>
                </a:lnTo>
                <a:lnTo>
                  <a:pt x="17241" y="1080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76078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endParaRPr lang="es-ES" sz="1400"/>
          </a:p>
        </p:txBody>
      </p:sp>
      <p:sp>
        <p:nvSpPr>
          <p:cNvPr id="344088" name="AutoShape 24"/>
          <p:cNvSpPr>
            <a:spLocks noChangeArrowheads="1"/>
          </p:cNvSpPr>
          <p:nvPr/>
        </p:nvSpPr>
        <p:spPr bwMode="auto">
          <a:xfrm flipH="1" flipV="1">
            <a:off x="4171846" y="2971800"/>
            <a:ext cx="914638" cy="6858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441 0 0"/>
              <a:gd name="G9" fmla="+- 0 0 -11796480"/>
              <a:gd name="G10" fmla="+- 6441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6441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6441 0"/>
              <a:gd name="G29" fmla="sin 6441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441 G39"/>
              <a:gd name="G43" fmla="sin 644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179 w 21600"/>
              <a:gd name="T7" fmla="*/ 10800 h 21600"/>
              <a:gd name="T8" fmla="*/ 10799 w 21600"/>
              <a:gd name="T9" fmla="*/ 4359 h 21600"/>
              <a:gd name="T10" fmla="*/ 24300 w 21600"/>
              <a:gd name="T11" fmla="*/ 10800 h 21600"/>
              <a:gd name="T12" fmla="*/ 19421 w 21600"/>
              <a:gd name="T13" fmla="*/ 15680 h 21600"/>
              <a:gd name="T14" fmla="*/ 14541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241" y="10800"/>
                </a:moveTo>
                <a:cubicBezTo>
                  <a:pt x="17241" y="7242"/>
                  <a:pt x="14357" y="4359"/>
                  <a:pt x="10800" y="4359"/>
                </a:cubicBezTo>
                <a:cubicBezTo>
                  <a:pt x="7242" y="4359"/>
                  <a:pt x="4359" y="7242"/>
                  <a:pt x="4359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421" y="15680"/>
                </a:lnTo>
                <a:lnTo>
                  <a:pt x="14541" y="10800"/>
                </a:lnTo>
                <a:lnTo>
                  <a:pt x="17241" y="1080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defTabSz="914400"/>
            <a:endParaRPr lang="es-ES" sz="1400"/>
          </a:p>
        </p:txBody>
      </p:sp>
      <p:sp>
        <p:nvSpPr>
          <p:cNvPr id="344089" name="Line 25"/>
          <p:cNvSpPr>
            <a:spLocks noChangeShapeType="1"/>
          </p:cNvSpPr>
          <p:nvPr/>
        </p:nvSpPr>
        <p:spPr bwMode="auto">
          <a:xfrm>
            <a:off x="970612" y="2717800"/>
            <a:ext cx="571649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344090" name="Line 26"/>
          <p:cNvSpPr>
            <a:spLocks noChangeShapeType="1"/>
          </p:cNvSpPr>
          <p:nvPr/>
        </p:nvSpPr>
        <p:spPr bwMode="auto">
          <a:xfrm flipH="1">
            <a:off x="1027777" y="3251200"/>
            <a:ext cx="514484" cy="5318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pic>
        <p:nvPicPr>
          <p:cNvPr id="344091" name="Picture 27" descr="webserviceb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1953" y="2413000"/>
            <a:ext cx="471610" cy="635000"/>
          </a:xfrm>
          <a:prstGeom prst="rect">
            <a:avLst/>
          </a:prstGeom>
          <a:noFill/>
        </p:spPr>
      </p:pic>
      <p:pic>
        <p:nvPicPr>
          <p:cNvPr id="344092" name="Picture 28" descr="webserviceb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1953" y="3403600"/>
            <a:ext cx="471610" cy="635000"/>
          </a:xfrm>
          <a:prstGeom prst="rect">
            <a:avLst/>
          </a:prstGeom>
          <a:noFill/>
        </p:spPr>
      </p:pic>
      <p:pic>
        <p:nvPicPr>
          <p:cNvPr id="344093" name="Picture 29" descr="webserviceg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13602" y="2870200"/>
            <a:ext cx="514484" cy="641350"/>
          </a:xfrm>
          <a:prstGeom prst="rect">
            <a:avLst/>
          </a:prstGeom>
          <a:noFill/>
        </p:spPr>
      </p:pic>
      <p:sp>
        <p:nvSpPr>
          <p:cNvPr id="344094" name="Text Box 30"/>
          <p:cNvSpPr txBox="1">
            <a:spLocks noChangeArrowheads="1"/>
          </p:cNvSpPr>
          <p:nvPr/>
        </p:nvSpPr>
        <p:spPr bwMode="auto">
          <a:xfrm>
            <a:off x="741953" y="1498600"/>
            <a:ext cx="1378881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Intended</a:t>
            </a:r>
          </a:p>
          <a:p>
            <a:pPr algn="ctr"/>
            <a:r>
              <a:rPr lang="en-US" b="1">
                <a:latin typeface="Verdana" pitchFamily="34" charset="0"/>
              </a:rPr>
              <a:t>Design</a:t>
            </a:r>
          </a:p>
        </p:txBody>
      </p:sp>
      <p:pic>
        <p:nvPicPr>
          <p:cNvPr id="344095" name="Picture 31" descr="AmberPoint_logo_mi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4990" y="2286000"/>
            <a:ext cx="1886441" cy="268288"/>
          </a:xfrm>
          <a:prstGeom prst="rect">
            <a:avLst/>
          </a:prstGeom>
          <a:noFill/>
        </p:spPr>
      </p:pic>
      <p:pic>
        <p:nvPicPr>
          <p:cNvPr id="344096" name="Picture 32" descr="Microsoft Hom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054" y="1828801"/>
            <a:ext cx="1086133" cy="449263"/>
          </a:xfrm>
          <a:prstGeom prst="rect">
            <a:avLst/>
          </a:prstGeom>
          <a:noFill/>
        </p:spPr>
      </p:pic>
      <p:pic>
        <p:nvPicPr>
          <p:cNvPr id="344097" name="Picture 33" descr="Microsoft Hom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4681" y="4267201"/>
            <a:ext cx="1086133" cy="449263"/>
          </a:xfrm>
          <a:prstGeom prst="rect">
            <a:avLst/>
          </a:prstGeom>
          <a:noFill/>
        </p:spPr>
      </p:pic>
      <p:pic>
        <p:nvPicPr>
          <p:cNvPr id="344098" name="Picture 34" descr="logo_f5_small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43495" y="5562600"/>
            <a:ext cx="285824" cy="381000"/>
          </a:xfrm>
          <a:prstGeom prst="rect">
            <a:avLst/>
          </a:prstGeom>
          <a:noFill/>
        </p:spPr>
      </p:pic>
      <p:pic>
        <p:nvPicPr>
          <p:cNvPr id="344099" name="Picture 3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022" y="5562600"/>
            <a:ext cx="514484" cy="376238"/>
          </a:xfrm>
          <a:prstGeom prst="rect">
            <a:avLst/>
          </a:prstGeom>
          <a:noFill/>
        </p:spPr>
      </p:pic>
      <p:pic>
        <p:nvPicPr>
          <p:cNvPr id="344100" name="Picture 3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00351" y="5029200"/>
            <a:ext cx="685979" cy="228600"/>
          </a:xfrm>
          <a:prstGeom prst="rect">
            <a:avLst/>
          </a:prstGeom>
          <a:noFill/>
        </p:spPr>
      </p:pic>
      <p:pic>
        <p:nvPicPr>
          <p:cNvPr id="344101" name="Picture 37" descr="bea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71229" y="5029200"/>
            <a:ext cx="457319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102" name="Picture 38" descr="Oracle Corporation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14064" y="5638800"/>
            <a:ext cx="1086133" cy="177800"/>
          </a:xfrm>
          <a:prstGeom prst="rect">
            <a:avLst/>
          </a:prstGeom>
          <a:noFill/>
        </p:spPr>
      </p:pic>
      <p:pic>
        <p:nvPicPr>
          <p:cNvPr id="344103" name="Picture 3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72309" y="5562600"/>
            <a:ext cx="342989" cy="369888"/>
          </a:xfrm>
          <a:prstGeom prst="rect">
            <a:avLst/>
          </a:prstGeom>
          <a:noFill/>
        </p:spPr>
      </p:pic>
      <p:pic>
        <p:nvPicPr>
          <p:cNvPr id="344104" name="Picture 40" descr="SAP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57208" y="5029200"/>
            <a:ext cx="514484" cy="338138"/>
          </a:xfrm>
          <a:prstGeom prst="rect">
            <a:avLst/>
          </a:prstGeom>
          <a:noFill/>
        </p:spPr>
      </p:pic>
      <p:pic>
        <p:nvPicPr>
          <p:cNvPr id="344105" name="Picture 4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115452" y="5638801"/>
            <a:ext cx="514484" cy="265113"/>
          </a:xfrm>
          <a:prstGeom prst="rect">
            <a:avLst/>
          </a:prstGeom>
          <a:noFill/>
        </p:spPr>
      </p:pic>
      <p:pic>
        <p:nvPicPr>
          <p:cNvPr id="344106" name="Picture 42" descr="websphere copy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029320" y="5029201"/>
            <a:ext cx="857473" cy="295275"/>
          </a:xfrm>
          <a:prstGeom prst="rect">
            <a:avLst/>
          </a:prstGeom>
          <a:noFill/>
        </p:spPr>
      </p:pic>
      <p:pic>
        <p:nvPicPr>
          <p:cNvPr id="344107" name="Picture 4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399735" y="2438401"/>
            <a:ext cx="857473" cy="207963"/>
          </a:xfrm>
          <a:prstGeom prst="rect">
            <a:avLst/>
          </a:prstGeom>
          <a:noFill/>
        </p:spPr>
      </p:pic>
      <p:pic>
        <p:nvPicPr>
          <p:cNvPr id="344108" name="Picture 44" descr="JBoss - A Division of Red Hat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001123" y="4953001"/>
            <a:ext cx="1028968" cy="430213"/>
          </a:xfrm>
          <a:prstGeom prst="rect">
            <a:avLst/>
          </a:prstGeom>
          <a:noFill/>
        </p:spPr>
      </p:pic>
      <p:pic>
        <p:nvPicPr>
          <p:cNvPr id="344109" name="Picture 4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14527" y="2895600"/>
            <a:ext cx="685979" cy="228600"/>
          </a:xfrm>
          <a:prstGeom prst="rect">
            <a:avLst/>
          </a:prstGeom>
          <a:noFill/>
        </p:spPr>
      </p:pic>
      <p:pic>
        <p:nvPicPr>
          <p:cNvPr id="344110" name="Picture 46" descr="bea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43187" y="2438401"/>
            <a:ext cx="40015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111" name="Picture 47" descr="SAP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428703" y="2438401"/>
            <a:ext cx="400154" cy="263525"/>
          </a:xfrm>
          <a:prstGeom prst="rect">
            <a:avLst/>
          </a:prstGeom>
          <a:noFill/>
        </p:spPr>
      </p:pic>
      <p:pic>
        <p:nvPicPr>
          <p:cNvPr id="344112" name="Picture 48" descr="websphere copy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399735" y="2819401"/>
            <a:ext cx="800308" cy="276225"/>
          </a:xfrm>
          <a:prstGeom prst="rect">
            <a:avLst/>
          </a:prstGeom>
          <a:noFill/>
        </p:spPr>
      </p:pic>
      <p:graphicFrame>
        <p:nvGraphicFramePr>
          <p:cNvPr id="344113" name="Object 49"/>
          <p:cNvGraphicFramePr>
            <a:graphicFrameLocks noChangeAspect="1"/>
          </p:cNvGraphicFramePr>
          <p:nvPr/>
        </p:nvGraphicFramePr>
        <p:xfrm>
          <a:off x="3257208" y="2819401"/>
          <a:ext cx="400154" cy="441325"/>
        </p:xfrm>
        <a:graphic>
          <a:graphicData uri="http://schemas.openxmlformats.org/presentationml/2006/ole">
            <p:oleObj spid="_x0000_s225282" name="Photo Editor Photo" r:id="rId24" imgW="5144218" imgH="4247619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Gobierno</a:t>
            </a:r>
            <a:r>
              <a:rPr lang="en-US" dirty="0" smtClean="0"/>
              <a:t> SOA</a:t>
            </a:r>
            <a:br>
              <a:rPr lang="en-US" dirty="0" smtClean="0"/>
            </a:br>
            <a:r>
              <a:rPr lang="en-US" sz="1800" dirty="0" err="1" smtClean="0">
                <a:solidFill>
                  <a:schemeClr val="bg1"/>
                </a:solidFill>
              </a:rPr>
              <a:t>Actores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involucrados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10242" name="2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5F6A71-4F70-4B9B-9F5A-C8E85A08E7D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>
            <a:off x="328586" y="1085832"/>
            <a:ext cx="8458200" cy="0"/>
          </a:xfrm>
          <a:prstGeom prst="line">
            <a:avLst/>
          </a:prstGeom>
          <a:noFill/>
          <a:ln w="19050">
            <a:solidFill>
              <a:srgbClr val="9966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2636803" name="Rectangle 3"/>
          <p:cNvSpPr>
            <a:spLocks noChangeArrowheads="1"/>
          </p:cNvSpPr>
          <p:nvPr/>
        </p:nvSpPr>
        <p:spPr bwMode="auto">
          <a:xfrm>
            <a:off x="7383436" y="4476732"/>
            <a:ext cx="457200" cy="381000"/>
          </a:xfrm>
          <a:prstGeom prst="rect">
            <a:avLst/>
          </a:prstGeom>
          <a:solidFill>
            <a:srgbClr val="A7B9D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200">
              <a:latin typeface="Arial Narrow" pitchFamily="34" charset="0"/>
            </a:endParaRPr>
          </a:p>
          <a:p>
            <a:pPr algn="ctr">
              <a:defRPr/>
            </a:pPr>
            <a:r>
              <a:rPr lang="en-US" sz="1200">
                <a:latin typeface="Arial Narrow" pitchFamily="34" charset="0"/>
              </a:rPr>
              <a:t>s1</a:t>
            </a:r>
          </a:p>
        </p:txBody>
      </p:sp>
      <p:sp>
        <p:nvSpPr>
          <p:cNvPr id="2636804" name="Rectangle 4"/>
          <p:cNvSpPr>
            <a:spLocks noChangeArrowheads="1"/>
          </p:cNvSpPr>
          <p:nvPr/>
        </p:nvSpPr>
        <p:spPr bwMode="auto">
          <a:xfrm>
            <a:off x="7993036" y="4476732"/>
            <a:ext cx="457200" cy="381000"/>
          </a:xfrm>
          <a:prstGeom prst="rect">
            <a:avLst/>
          </a:prstGeom>
          <a:solidFill>
            <a:srgbClr val="B6D2C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200">
              <a:latin typeface="Arial Narrow" pitchFamily="34" charset="0"/>
            </a:endParaRPr>
          </a:p>
          <a:p>
            <a:pPr algn="ctr">
              <a:defRPr/>
            </a:pPr>
            <a:r>
              <a:rPr lang="en-US" sz="1200">
                <a:latin typeface="Arial Narrow" pitchFamily="34" charset="0"/>
              </a:rPr>
              <a:t>s2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74036" y="2724132"/>
            <a:ext cx="228600" cy="457200"/>
            <a:chOff x="432" y="2920"/>
            <a:chExt cx="169" cy="415"/>
          </a:xfrm>
        </p:grpSpPr>
        <p:sp>
          <p:nvSpPr>
            <p:cNvPr id="10424" name="Freeform 6"/>
            <p:cNvSpPr>
              <a:spLocks/>
            </p:cNvSpPr>
            <p:nvPr/>
          </p:nvSpPr>
          <p:spPr bwMode="auto">
            <a:xfrm>
              <a:off x="432" y="2988"/>
              <a:ext cx="169" cy="347"/>
            </a:xfrm>
            <a:custGeom>
              <a:avLst/>
              <a:gdLst>
                <a:gd name="T0" fmla="*/ 12 w 112"/>
                <a:gd name="T1" fmla="*/ 14 h 230"/>
                <a:gd name="T2" fmla="*/ 12 w 112"/>
                <a:gd name="T3" fmla="*/ 9 h 230"/>
                <a:gd name="T4" fmla="*/ 15 w 112"/>
                <a:gd name="T5" fmla="*/ 6 h 230"/>
                <a:gd name="T6" fmla="*/ 16 w 112"/>
                <a:gd name="T7" fmla="*/ 5 h 230"/>
                <a:gd name="T8" fmla="*/ 19 w 112"/>
                <a:gd name="T9" fmla="*/ 3 h 230"/>
                <a:gd name="T10" fmla="*/ 24 w 112"/>
                <a:gd name="T11" fmla="*/ 2 h 230"/>
                <a:gd name="T12" fmla="*/ 51 w 112"/>
                <a:gd name="T13" fmla="*/ 0 h 230"/>
                <a:gd name="T14" fmla="*/ 55 w 112"/>
                <a:gd name="T15" fmla="*/ 0 h 230"/>
                <a:gd name="T16" fmla="*/ 82 w 112"/>
                <a:gd name="T17" fmla="*/ 2 h 230"/>
                <a:gd name="T18" fmla="*/ 87 w 112"/>
                <a:gd name="T19" fmla="*/ 3 h 230"/>
                <a:gd name="T20" fmla="*/ 90 w 112"/>
                <a:gd name="T21" fmla="*/ 6 h 230"/>
                <a:gd name="T22" fmla="*/ 93 w 112"/>
                <a:gd name="T23" fmla="*/ 9 h 230"/>
                <a:gd name="T24" fmla="*/ 94 w 112"/>
                <a:gd name="T25" fmla="*/ 14 h 230"/>
                <a:gd name="T26" fmla="*/ 111 w 112"/>
                <a:gd name="T27" fmla="*/ 56 h 230"/>
                <a:gd name="T28" fmla="*/ 112 w 112"/>
                <a:gd name="T29" fmla="*/ 59 h 230"/>
                <a:gd name="T30" fmla="*/ 112 w 112"/>
                <a:gd name="T31" fmla="*/ 63 h 230"/>
                <a:gd name="T32" fmla="*/ 111 w 112"/>
                <a:gd name="T33" fmla="*/ 68 h 230"/>
                <a:gd name="T34" fmla="*/ 109 w 112"/>
                <a:gd name="T35" fmla="*/ 74 h 230"/>
                <a:gd name="T36" fmla="*/ 88 w 112"/>
                <a:gd name="T37" fmla="*/ 107 h 230"/>
                <a:gd name="T38" fmla="*/ 91 w 112"/>
                <a:gd name="T39" fmla="*/ 215 h 230"/>
                <a:gd name="T40" fmla="*/ 102 w 112"/>
                <a:gd name="T41" fmla="*/ 221 h 230"/>
                <a:gd name="T42" fmla="*/ 105 w 112"/>
                <a:gd name="T43" fmla="*/ 222 h 230"/>
                <a:gd name="T44" fmla="*/ 106 w 112"/>
                <a:gd name="T45" fmla="*/ 225 h 230"/>
                <a:gd name="T46" fmla="*/ 106 w 112"/>
                <a:gd name="T47" fmla="*/ 227 h 230"/>
                <a:gd name="T48" fmla="*/ 106 w 112"/>
                <a:gd name="T49" fmla="*/ 228 h 230"/>
                <a:gd name="T50" fmla="*/ 105 w 112"/>
                <a:gd name="T51" fmla="*/ 230 h 230"/>
                <a:gd name="T52" fmla="*/ 73 w 112"/>
                <a:gd name="T53" fmla="*/ 230 h 230"/>
                <a:gd name="T54" fmla="*/ 70 w 112"/>
                <a:gd name="T55" fmla="*/ 230 h 230"/>
                <a:gd name="T56" fmla="*/ 69 w 112"/>
                <a:gd name="T57" fmla="*/ 228 h 230"/>
                <a:gd name="T58" fmla="*/ 67 w 112"/>
                <a:gd name="T59" fmla="*/ 227 h 230"/>
                <a:gd name="T60" fmla="*/ 66 w 112"/>
                <a:gd name="T61" fmla="*/ 224 h 230"/>
                <a:gd name="T62" fmla="*/ 66 w 112"/>
                <a:gd name="T63" fmla="*/ 219 h 230"/>
                <a:gd name="T64" fmla="*/ 64 w 112"/>
                <a:gd name="T65" fmla="*/ 210 h 230"/>
                <a:gd name="T66" fmla="*/ 63 w 112"/>
                <a:gd name="T67" fmla="*/ 195 h 230"/>
                <a:gd name="T68" fmla="*/ 60 w 112"/>
                <a:gd name="T69" fmla="*/ 179 h 230"/>
                <a:gd name="T70" fmla="*/ 57 w 112"/>
                <a:gd name="T71" fmla="*/ 164 h 230"/>
                <a:gd name="T72" fmla="*/ 55 w 112"/>
                <a:gd name="T73" fmla="*/ 149 h 230"/>
                <a:gd name="T74" fmla="*/ 54 w 112"/>
                <a:gd name="T75" fmla="*/ 140 h 230"/>
                <a:gd name="T76" fmla="*/ 54 w 112"/>
                <a:gd name="T77" fmla="*/ 135 h 230"/>
                <a:gd name="T78" fmla="*/ 52 w 112"/>
                <a:gd name="T79" fmla="*/ 140 h 230"/>
                <a:gd name="T80" fmla="*/ 51 w 112"/>
                <a:gd name="T81" fmla="*/ 149 h 230"/>
                <a:gd name="T82" fmla="*/ 49 w 112"/>
                <a:gd name="T83" fmla="*/ 164 h 230"/>
                <a:gd name="T84" fmla="*/ 46 w 112"/>
                <a:gd name="T85" fmla="*/ 179 h 230"/>
                <a:gd name="T86" fmla="*/ 45 w 112"/>
                <a:gd name="T87" fmla="*/ 195 h 230"/>
                <a:gd name="T88" fmla="*/ 42 w 112"/>
                <a:gd name="T89" fmla="*/ 210 h 230"/>
                <a:gd name="T90" fmla="*/ 40 w 112"/>
                <a:gd name="T91" fmla="*/ 219 h 230"/>
                <a:gd name="T92" fmla="*/ 40 w 112"/>
                <a:gd name="T93" fmla="*/ 224 h 230"/>
                <a:gd name="T94" fmla="*/ 40 w 112"/>
                <a:gd name="T95" fmla="*/ 227 h 230"/>
                <a:gd name="T96" fmla="*/ 39 w 112"/>
                <a:gd name="T97" fmla="*/ 228 h 230"/>
                <a:gd name="T98" fmla="*/ 36 w 112"/>
                <a:gd name="T99" fmla="*/ 230 h 230"/>
                <a:gd name="T100" fmla="*/ 34 w 112"/>
                <a:gd name="T101" fmla="*/ 230 h 230"/>
                <a:gd name="T102" fmla="*/ 1 w 112"/>
                <a:gd name="T103" fmla="*/ 230 h 230"/>
                <a:gd name="T104" fmla="*/ 0 w 112"/>
                <a:gd name="T105" fmla="*/ 228 h 230"/>
                <a:gd name="T106" fmla="*/ 0 w 112"/>
                <a:gd name="T107" fmla="*/ 227 h 230"/>
                <a:gd name="T108" fmla="*/ 0 w 112"/>
                <a:gd name="T109" fmla="*/ 225 h 230"/>
                <a:gd name="T110" fmla="*/ 1 w 112"/>
                <a:gd name="T111" fmla="*/ 222 h 230"/>
                <a:gd name="T112" fmla="*/ 4 w 112"/>
                <a:gd name="T113" fmla="*/ 221 h 230"/>
                <a:gd name="T114" fmla="*/ 15 w 112"/>
                <a:gd name="T115" fmla="*/ 215 h 230"/>
                <a:gd name="T116" fmla="*/ 19 w 112"/>
                <a:gd name="T117" fmla="*/ 101 h 230"/>
                <a:gd name="T118" fmla="*/ 10 w 112"/>
                <a:gd name="T119" fmla="*/ 101 h 230"/>
                <a:gd name="T120" fmla="*/ 12 w 112"/>
                <a:gd name="T121" fmla="*/ 14 h 2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"/>
                <a:gd name="T184" fmla="*/ 0 h 230"/>
                <a:gd name="T185" fmla="*/ 112 w 112"/>
                <a:gd name="T186" fmla="*/ 230 h 2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" h="230">
                  <a:moveTo>
                    <a:pt x="12" y="14"/>
                  </a:moveTo>
                  <a:lnTo>
                    <a:pt x="12" y="9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82" y="2"/>
                  </a:lnTo>
                  <a:lnTo>
                    <a:pt x="87" y="3"/>
                  </a:lnTo>
                  <a:lnTo>
                    <a:pt x="90" y="6"/>
                  </a:lnTo>
                  <a:lnTo>
                    <a:pt x="93" y="9"/>
                  </a:lnTo>
                  <a:lnTo>
                    <a:pt x="94" y="14"/>
                  </a:lnTo>
                  <a:lnTo>
                    <a:pt x="111" y="56"/>
                  </a:lnTo>
                  <a:lnTo>
                    <a:pt x="112" y="59"/>
                  </a:lnTo>
                  <a:lnTo>
                    <a:pt x="112" y="63"/>
                  </a:lnTo>
                  <a:lnTo>
                    <a:pt x="111" y="68"/>
                  </a:lnTo>
                  <a:lnTo>
                    <a:pt x="109" y="74"/>
                  </a:lnTo>
                  <a:lnTo>
                    <a:pt x="88" y="107"/>
                  </a:lnTo>
                  <a:lnTo>
                    <a:pt x="91" y="215"/>
                  </a:lnTo>
                  <a:lnTo>
                    <a:pt x="102" y="221"/>
                  </a:lnTo>
                  <a:lnTo>
                    <a:pt x="105" y="222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5" y="230"/>
                  </a:lnTo>
                  <a:lnTo>
                    <a:pt x="73" y="230"/>
                  </a:lnTo>
                  <a:lnTo>
                    <a:pt x="70" y="230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4"/>
                  </a:lnTo>
                  <a:lnTo>
                    <a:pt x="66" y="219"/>
                  </a:lnTo>
                  <a:lnTo>
                    <a:pt x="64" y="210"/>
                  </a:lnTo>
                  <a:lnTo>
                    <a:pt x="63" y="195"/>
                  </a:lnTo>
                  <a:lnTo>
                    <a:pt x="60" y="179"/>
                  </a:lnTo>
                  <a:lnTo>
                    <a:pt x="57" y="164"/>
                  </a:lnTo>
                  <a:lnTo>
                    <a:pt x="55" y="149"/>
                  </a:lnTo>
                  <a:lnTo>
                    <a:pt x="54" y="140"/>
                  </a:lnTo>
                  <a:lnTo>
                    <a:pt x="54" y="135"/>
                  </a:lnTo>
                  <a:lnTo>
                    <a:pt x="52" y="140"/>
                  </a:lnTo>
                  <a:lnTo>
                    <a:pt x="51" y="149"/>
                  </a:lnTo>
                  <a:lnTo>
                    <a:pt x="49" y="164"/>
                  </a:lnTo>
                  <a:lnTo>
                    <a:pt x="46" y="179"/>
                  </a:lnTo>
                  <a:lnTo>
                    <a:pt x="45" y="195"/>
                  </a:lnTo>
                  <a:lnTo>
                    <a:pt x="42" y="210"/>
                  </a:lnTo>
                  <a:lnTo>
                    <a:pt x="40" y="219"/>
                  </a:lnTo>
                  <a:lnTo>
                    <a:pt x="40" y="224"/>
                  </a:lnTo>
                  <a:lnTo>
                    <a:pt x="40" y="227"/>
                  </a:lnTo>
                  <a:lnTo>
                    <a:pt x="39" y="228"/>
                  </a:lnTo>
                  <a:lnTo>
                    <a:pt x="36" y="230"/>
                  </a:lnTo>
                  <a:lnTo>
                    <a:pt x="34" y="230"/>
                  </a:lnTo>
                  <a:lnTo>
                    <a:pt x="1" y="230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1" y="222"/>
                  </a:lnTo>
                  <a:lnTo>
                    <a:pt x="4" y="221"/>
                  </a:lnTo>
                  <a:lnTo>
                    <a:pt x="15" y="215"/>
                  </a:lnTo>
                  <a:lnTo>
                    <a:pt x="19" y="101"/>
                  </a:lnTo>
                  <a:lnTo>
                    <a:pt x="10" y="101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003C57"/>
            </a:solidFill>
            <a:ln w="0">
              <a:solidFill>
                <a:srgbClr val="003C57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25" name="Freeform 7"/>
            <p:cNvSpPr>
              <a:spLocks/>
            </p:cNvSpPr>
            <p:nvPr/>
          </p:nvSpPr>
          <p:spPr bwMode="auto">
            <a:xfrm>
              <a:off x="559" y="3068"/>
              <a:ext cx="9" cy="33"/>
            </a:xfrm>
            <a:custGeom>
              <a:avLst/>
              <a:gdLst>
                <a:gd name="T0" fmla="*/ 1 w 6"/>
                <a:gd name="T1" fmla="*/ 22 h 22"/>
                <a:gd name="T2" fmla="*/ 0 w 6"/>
                <a:gd name="T3" fmla="*/ 0 h 22"/>
                <a:gd name="T4" fmla="*/ 6 w 6"/>
                <a:gd name="T5" fmla="*/ 9 h 22"/>
                <a:gd name="T6" fmla="*/ 1 w 6"/>
                <a:gd name="T7" fmla="*/ 2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2"/>
                <a:gd name="T14" fmla="*/ 6 w 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2">
                  <a:moveTo>
                    <a:pt x="1" y="22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26" name="Freeform 8"/>
            <p:cNvSpPr>
              <a:spLocks/>
            </p:cNvSpPr>
            <p:nvPr/>
          </p:nvSpPr>
          <p:spPr bwMode="auto">
            <a:xfrm>
              <a:off x="495" y="2996"/>
              <a:ext cx="34" cy="86"/>
            </a:xfrm>
            <a:custGeom>
              <a:avLst/>
              <a:gdLst>
                <a:gd name="T0" fmla="*/ 0 w 22"/>
                <a:gd name="T1" fmla="*/ 0 h 57"/>
                <a:gd name="T2" fmla="*/ 12 w 22"/>
                <a:gd name="T3" fmla="*/ 57 h 57"/>
                <a:gd name="T4" fmla="*/ 22 w 22"/>
                <a:gd name="T5" fmla="*/ 0 h 57"/>
                <a:gd name="T6" fmla="*/ 0 w 22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7"/>
                <a:gd name="T14" fmla="*/ 22 w 22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7">
                  <a:moveTo>
                    <a:pt x="0" y="0"/>
                  </a:moveTo>
                  <a:lnTo>
                    <a:pt x="12" y="5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27" name="Freeform 9"/>
            <p:cNvSpPr>
              <a:spLocks/>
            </p:cNvSpPr>
            <p:nvPr/>
          </p:nvSpPr>
          <p:spPr bwMode="auto">
            <a:xfrm>
              <a:off x="513" y="2988"/>
              <a:ext cx="16" cy="27"/>
            </a:xfrm>
            <a:custGeom>
              <a:avLst/>
              <a:gdLst>
                <a:gd name="T0" fmla="*/ 10 w 10"/>
                <a:gd name="T1" fmla="*/ 0 h 18"/>
                <a:gd name="T2" fmla="*/ 0 w 10"/>
                <a:gd name="T3" fmla="*/ 9 h 18"/>
                <a:gd name="T4" fmla="*/ 1 w 10"/>
                <a:gd name="T5" fmla="*/ 18 h 18"/>
                <a:gd name="T6" fmla="*/ 10 w 10"/>
                <a:gd name="T7" fmla="*/ 5 h 18"/>
                <a:gd name="T8" fmla="*/ 10 w 1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8"/>
                <a:gd name="T17" fmla="*/ 10 w 1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8">
                  <a:moveTo>
                    <a:pt x="10" y="0"/>
                  </a:moveTo>
                  <a:lnTo>
                    <a:pt x="0" y="9"/>
                  </a:lnTo>
                  <a:lnTo>
                    <a:pt x="1" y="18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28" name="Freeform 10"/>
            <p:cNvSpPr>
              <a:spLocks/>
            </p:cNvSpPr>
            <p:nvPr/>
          </p:nvSpPr>
          <p:spPr bwMode="auto">
            <a:xfrm>
              <a:off x="495" y="2988"/>
              <a:ext cx="18" cy="27"/>
            </a:xfrm>
            <a:custGeom>
              <a:avLst/>
              <a:gdLst>
                <a:gd name="T0" fmla="*/ 0 w 12"/>
                <a:gd name="T1" fmla="*/ 0 h 18"/>
                <a:gd name="T2" fmla="*/ 12 w 12"/>
                <a:gd name="T3" fmla="*/ 9 h 18"/>
                <a:gd name="T4" fmla="*/ 9 w 12"/>
                <a:gd name="T5" fmla="*/ 18 h 18"/>
                <a:gd name="T6" fmla="*/ 0 w 12"/>
                <a:gd name="T7" fmla="*/ 5 h 18"/>
                <a:gd name="T8" fmla="*/ 0 w 1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8"/>
                <a:gd name="T17" fmla="*/ 12 w 1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8">
                  <a:moveTo>
                    <a:pt x="0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29" name="Freeform 11"/>
            <p:cNvSpPr>
              <a:spLocks/>
            </p:cNvSpPr>
            <p:nvPr/>
          </p:nvSpPr>
          <p:spPr bwMode="auto">
            <a:xfrm>
              <a:off x="504" y="3005"/>
              <a:ext cx="16" cy="77"/>
            </a:xfrm>
            <a:custGeom>
              <a:avLst/>
              <a:gdLst>
                <a:gd name="T0" fmla="*/ 6 w 10"/>
                <a:gd name="T1" fmla="*/ 7 h 51"/>
                <a:gd name="T2" fmla="*/ 9 w 10"/>
                <a:gd name="T3" fmla="*/ 3 h 51"/>
                <a:gd name="T4" fmla="*/ 6 w 10"/>
                <a:gd name="T5" fmla="*/ 0 h 51"/>
                <a:gd name="T6" fmla="*/ 1 w 10"/>
                <a:gd name="T7" fmla="*/ 3 h 51"/>
                <a:gd name="T8" fmla="*/ 4 w 10"/>
                <a:gd name="T9" fmla="*/ 7 h 51"/>
                <a:gd name="T10" fmla="*/ 0 w 10"/>
                <a:gd name="T11" fmla="*/ 27 h 51"/>
                <a:gd name="T12" fmla="*/ 6 w 10"/>
                <a:gd name="T13" fmla="*/ 51 h 51"/>
                <a:gd name="T14" fmla="*/ 10 w 10"/>
                <a:gd name="T15" fmla="*/ 27 h 51"/>
                <a:gd name="T16" fmla="*/ 6 w 10"/>
                <a:gd name="T17" fmla="*/ 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51"/>
                <a:gd name="T29" fmla="*/ 10 w 1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51">
                  <a:moveTo>
                    <a:pt x="6" y="7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1" y="3"/>
                  </a:lnTo>
                  <a:lnTo>
                    <a:pt x="4" y="7"/>
                  </a:lnTo>
                  <a:lnTo>
                    <a:pt x="0" y="27"/>
                  </a:lnTo>
                  <a:lnTo>
                    <a:pt x="6" y="51"/>
                  </a:lnTo>
                  <a:lnTo>
                    <a:pt x="10" y="2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20201F"/>
            </a:solidFill>
            <a:ln w="0">
              <a:solidFill>
                <a:srgbClr val="20201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30" name="Freeform 12"/>
            <p:cNvSpPr>
              <a:spLocks/>
            </p:cNvSpPr>
            <p:nvPr/>
          </p:nvSpPr>
          <p:spPr bwMode="auto">
            <a:xfrm>
              <a:off x="556" y="3119"/>
              <a:ext cx="13" cy="37"/>
            </a:xfrm>
            <a:custGeom>
              <a:avLst/>
              <a:gdLst>
                <a:gd name="T0" fmla="*/ 0 w 9"/>
                <a:gd name="T1" fmla="*/ 0 h 24"/>
                <a:gd name="T2" fmla="*/ 9 w 9"/>
                <a:gd name="T3" fmla="*/ 15 h 24"/>
                <a:gd name="T4" fmla="*/ 3 w 9"/>
                <a:gd name="T5" fmla="*/ 24 h 24"/>
                <a:gd name="T6" fmla="*/ 0 w 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4"/>
                <a:gd name="T14" fmla="*/ 9 w 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4">
                  <a:moveTo>
                    <a:pt x="0" y="0"/>
                  </a:moveTo>
                  <a:lnTo>
                    <a:pt x="9" y="15"/>
                  </a:lnTo>
                  <a:lnTo>
                    <a:pt x="3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31" name="Freeform 13"/>
            <p:cNvSpPr>
              <a:spLocks/>
            </p:cNvSpPr>
            <p:nvPr/>
          </p:nvSpPr>
          <p:spPr bwMode="auto">
            <a:xfrm>
              <a:off x="447" y="3141"/>
              <a:ext cx="14" cy="19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1 h 13"/>
                <a:gd name="T4" fmla="*/ 0 w 9"/>
                <a:gd name="T5" fmla="*/ 6 h 13"/>
                <a:gd name="T6" fmla="*/ 2 w 9"/>
                <a:gd name="T7" fmla="*/ 9 h 13"/>
                <a:gd name="T8" fmla="*/ 5 w 9"/>
                <a:gd name="T9" fmla="*/ 10 h 13"/>
                <a:gd name="T10" fmla="*/ 9 w 9"/>
                <a:gd name="T11" fmla="*/ 13 h 13"/>
                <a:gd name="T12" fmla="*/ 9 w 9"/>
                <a:gd name="T13" fmla="*/ 0 h 13"/>
                <a:gd name="T14" fmla="*/ 0 w 9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3"/>
                <a:gd name="T26" fmla="*/ 9 w 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3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32" name="Oval 14"/>
            <p:cNvSpPr>
              <a:spLocks noChangeArrowheads="1"/>
            </p:cNvSpPr>
            <p:nvPr/>
          </p:nvSpPr>
          <p:spPr bwMode="auto">
            <a:xfrm>
              <a:off x="482" y="2920"/>
              <a:ext cx="60" cy="67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602636" y="2876532"/>
            <a:ext cx="152400" cy="381000"/>
            <a:chOff x="432" y="2920"/>
            <a:chExt cx="169" cy="415"/>
          </a:xfrm>
        </p:grpSpPr>
        <p:sp>
          <p:nvSpPr>
            <p:cNvPr id="10415" name="Freeform 16"/>
            <p:cNvSpPr>
              <a:spLocks/>
            </p:cNvSpPr>
            <p:nvPr/>
          </p:nvSpPr>
          <p:spPr bwMode="auto">
            <a:xfrm>
              <a:off x="432" y="2988"/>
              <a:ext cx="169" cy="347"/>
            </a:xfrm>
            <a:custGeom>
              <a:avLst/>
              <a:gdLst>
                <a:gd name="T0" fmla="*/ 12 w 112"/>
                <a:gd name="T1" fmla="*/ 14 h 230"/>
                <a:gd name="T2" fmla="*/ 12 w 112"/>
                <a:gd name="T3" fmla="*/ 9 h 230"/>
                <a:gd name="T4" fmla="*/ 15 w 112"/>
                <a:gd name="T5" fmla="*/ 6 h 230"/>
                <a:gd name="T6" fmla="*/ 16 w 112"/>
                <a:gd name="T7" fmla="*/ 5 h 230"/>
                <a:gd name="T8" fmla="*/ 19 w 112"/>
                <a:gd name="T9" fmla="*/ 3 h 230"/>
                <a:gd name="T10" fmla="*/ 24 w 112"/>
                <a:gd name="T11" fmla="*/ 2 h 230"/>
                <a:gd name="T12" fmla="*/ 51 w 112"/>
                <a:gd name="T13" fmla="*/ 0 h 230"/>
                <a:gd name="T14" fmla="*/ 55 w 112"/>
                <a:gd name="T15" fmla="*/ 0 h 230"/>
                <a:gd name="T16" fmla="*/ 82 w 112"/>
                <a:gd name="T17" fmla="*/ 2 h 230"/>
                <a:gd name="T18" fmla="*/ 87 w 112"/>
                <a:gd name="T19" fmla="*/ 3 h 230"/>
                <a:gd name="T20" fmla="*/ 90 w 112"/>
                <a:gd name="T21" fmla="*/ 6 h 230"/>
                <a:gd name="T22" fmla="*/ 93 w 112"/>
                <a:gd name="T23" fmla="*/ 9 h 230"/>
                <a:gd name="T24" fmla="*/ 94 w 112"/>
                <a:gd name="T25" fmla="*/ 14 h 230"/>
                <a:gd name="T26" fmla="*/ 111 w 112"/>
                <a:gd name="T27" fmla="*/ 56 h 230"/>
                <a:gd name="T28" fmla="*/ 112 w 112"/>
                <a:gd name="T29" fmla="*/ 59 h 230"/>
                <a:gd name="T30" fmla="*/ 112 w 112"/>
                <a:gd name="T31" fmla="*/ 63 h 230"/>
                <a:gd name="T32" fmla="*/ 111 w 112"/>
                <a:gd name="T33" fmla="*/ 68 h 230"/>
                <a:gd name="T34" fmla="*/ 109 w 112"/>
                <a:gd name="T35" fmla="*/ 74 h 230"/>
                <a:gd name="T36" fmla="*/ 88 w 112"/>
                <a:gd name="T37" fmla="*/ 107 h 230"/>
                <a:gd name="T38" fmla="*/ 91 w 112"/>
                <a:gd name="T39" fmla="*/ 215 h 230"/>
                <a:gd name="T40" fmla="*/ 102 w 112"/>
                <a:gd name="T41" fmla="*/ 221 h 230"/>
                <a:gd name="T42" fmla="*/ 105 w 112"/>
                <a:gd name="T43" fmla="*/ 222 h 230"/>
                <a:gd name="T44" fmla="*/ 106 w 112"/>
                <a:gd name="T45" fmla="*/ 225 h 230"/>
                <a:gd name="T46" fmla="*/ 106 w 112"/>
                <a:gd name="T47" fmla="*/ 227 h 230"/>
                <a:gd name="T48" fmla="*/ 106 w 112"/>
                <a:gd name="T49" fmla="*/ 228 h 230"/>
                <a:gd name="T50" fmla="*/ 105 w 112"/>
                <a:gd name="T51" fmla="*/ 230 h 230"/>
                <a:gd name="T52" fmla="*/ 73 w 112"/>
                <a:gd name="T53" fmla="*/ 230 h 230"/>
                <a:gd name="T54" fmla="*/ 70 w 112"/>
                <a:gd name="T55" fmla="*/ 230 h 230"/>
                <a:gd name="T56" fmla="*/ 69 w 112"/>
                <a:gd name="T57" fmla="*/ 228 h 230"/>
                <a:gd name="T58" fmla="*/ 67 w 112"/>
                <a:gd name="T59" fmla="*/ 227 h 230"/>
                <a:gd name="T60" fmla="*/ 66 w 112"/>
                <a:gd name="T61" fmla="*/ 224 h 230"/>
                <a:gd name="T62" fmla="*/ 66 w 112"/>
                <a:gd name="T63" fmla="*/ 219 h 230"/>
                <a:gd name="T64" fmla="*/ 64 w 112"/>
                <a:gd name="T65" fmla="*/ 210 h 230"/>
                <a:gd name="T66" fmla="*/ 63 w 112"/>
                <a:gd name="T67" fmla="*/ 195 h 230"/>
                <a:gd name="T68" fmla="*/ 60 w 112"/>
                <a:gd name="T69" fmla="*/ 179 h 230"/>
                <a:gd name="T70" fmla="*/ 57 w 112"/>
                <a:gd name="T71" fmla="*/ 164 h 230"/>
                <a:gd name="T72" fmla="*/ 55 w 112"/>
                <a:gd name="T73" fmla="*/ 149 h 230"/>
                <a:gd name="T74" fmla="*/ 54 w 112"/>
                <a:gd name="T75" fmla="*/ 140 h 230"/>
                <a:gd name="T76" fmla="*/ 54 w 112"/>
                <a:gd name="T77" fmla="*/ 135 h 230"/>
                <a:gd name="T78" fmla="*/ 52 w 112"/>
                <a:gd name="T79" fmla="*/ 140 h 230"/>
                <a:gd name="T80" fmla="*/ 51 w 112"/>
                <a:gd name="T81" fmla="*/ 149 h 230"/>
                <a:gd name="T82" fmla="*/ 49 w 112"/>
                <a:gd name="T83" fmla="*/ 164 h 230"/>
                <a:gd name="T84" fmla="*/ 46 w 112"/>
                <a:gd name="T85" fmla="*/ 179 h 230"/>
                <a:gd name="T86" fmla="*/ 45 w 112"/>
                <a:gd name="T87" fmla="*/ 195 h 230"/>
                <a:gd name="T88" fmla="*/ 42 w 112"/>
                <a:gd name="T89" fmla="*/ 210 h 230"/>
                <a:gd name="T90" fmla="*/ 40 w 112"/>
                <a:gd name="T91" fmla="*/ 219 h 230"/>
                <a:gd name="T92" fmla="*/ 40 w 112"/>
                <a:gd name="T93" fmla="*/ 224 h 230"/>
                <a:gd name="T94" fmla="*/ 40 w 112"/>
                <a:gd name="T95" fmla="*/ 227 h 230"/>
                <a:gd name="T96" fmla="*/ 39 w 112"/>
                <a:gd name="T97" fmla="*/ 228 h 230"/>
                <a:gd name="T98" fmla="*/ 36 w 112"/>
                <a:gd name="T99" fmla="*/ 230 h 230"/>
                <a:gd name="T100" fmla="*/ 34 w 112"/>
                <a:gd name="T101" fmla="*/ 230 h 230"/>
                <a:gd name="T102" fmla="*/ 1 w 112"/>
                <a:gd name="T103" fmla="*/ 230 h 230"/>
                <a:gd name="T104" fmla="*/ 0 w 112"/>
                <a:gd name="T105" fmla="*/ 228 h 230"/>
                <a:gd name="T106" fmla="*/ 0 w 112"/>
                <a:gd name="T107" fmla="*/ 227 h 230"/>
                <a:gd name="T108" fmla="*/ 0 w 112"/>
                <a:gd name="T109" fmla="*/ 225 h 230"/>
                <a:gd name="T110" fmla="*/ 1 w 112"/>
                <a:gd name="T111" fmla="*/ 222 h 230"/>
                <a:gd name="T112" fmla="*/ 4 w 112"/>
                <a:gd name="T113" fmla="*/ 221 h 230"/>
                <a:gd name="T114" fmla="*/ 15 w 112"/>
                <a:gd name="T115" fmla="*/ 215 h 230"/>
                <a:gd name="T116" fmla="*/ 19 w 112"/>
                <a:gd name="T117" fmla="*/ 101 h 230"/>
                <a:gd name="T118" fmla="*/ 10 w 112"/>
                <a:gd name="T119" fmla="*/ 101 h 230"/>
                <a:gd name="T120" fmla="*/ 12 w 112"/>
                <a:gd name="T121" fmla="*/ 14 h 2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"/>
                <a:gd name="T184" fmla="*/ 0 h 230"/>
                <a:gd name="T185" fmla="*/ 112 w 112"/>
                <a:gd name="T186" fmla="*/ 230 h 2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" h="230">
                  <a:moveTo>
                    <a:pt x="12" y="14"/>
                  </a:moveTo>
                  <a:lnTo>
                    <a:pt x="12" y="9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82" y="2"/>
                  </a:lnTo>
                  <a:lnTo>
                    <a:pt x="87" y="3"/>
                  </a:lnTo>
                  <a:lnTo>
                    <a:pt x="90" y="6"/>
                  </a:lnTo>
                  <a:lnTo>
                    <a:pt x="93" y="9"/>
                  </a:lnTo>
                  <a:lnTo>
                    <a:pt x="94" y="14"/>
                  </a:lnTo>
                  <a:lnTo>
                    <a:pt x="111" y="56"/>
                  </a:lnTo>
                  <a:lnTo>
                    <a:pt x="112" y="59"/>
                  </a:lnTo>
                  <a:lnTo>
                    <a:pt x="112" y="63"/>
                  </a:lnTo>
                  <a:lnTo>
                    <a:pt x="111" y="68"/>
                  </a:lnTo>
                  <a:lnTo>
                    <a:pt x="109" y="74"/>
                  </a:lnTo>
                  <a:lnTo>
                    <a:pt x="88" y="107"/>
                  </a:lnTo>
                  <a:lnTo>
                    <a:pt x="91" y="215"/>
                  </a:lnTo>
                  <a:lnTo>
                    <a:pt x="102" y="221"/>
                  </a:lnTo>
                  <a:lnTo>
                    <a:pt x="105" y="222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5" y="230"/>
                  </a:lnTo>
                  <a:lnTo>
                    <a:pt x="73" y="230"/>
                  </a:lnTo>
                  <a:lnTo>
                    <a:pt x="70" y="230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4"/>
                  </a:lnTo>
                  <a:lnTo>
                    <a:pt x="66" y="219"/>
                  </a:lnTo>
                  <a:lnTo>
                    <a:pt x="64" y="210"/>
                  </a:lnTo>
                  <a:lnTo>
                    <a:pt x="63" y="195"/>
                  </a:lnTo>
                  <a:lnTo>
                    <a:pt x="60" y="179"/>
                  </a:lnTo>
                  <a:lnTo>
                    <a:pt x="57" y="164"/>
                  </a:lnTo>
                  <a:lnTo>
                    <a:pt x="55" y="149"/>
                  </a:lnTo>
                  <a:lnTo>
                    <a:pt x="54" y="140"/>
                  </a:lnTo>
                  <a:lnTo>
                    <a:pt x="54" y="135"/>
                  </a:lnTo>
                  <a:lnTo>
                    <a:pt x="52" y="140"/>
                  </a:lnTo>
                  <a:lnTo>
                    <a:pt x="51" y="149"/>
                  </a:lnTo>
                  <a:lnTo>
                    <a:pt x="49" y="164"/>
                  </a:lnTo>
                  <a:lnTo>
                    <a:pt x="46" y="179"/>
                  </a:lnTo>
                  <a:lnTo>
                    <a:pt x="45" y="195"/>
                  </a:lnTo>
                  <a:lnTo>
                    <a:pt x="42" y="210"/>
                  </a:lnTo>
                  <a:lnTo>
                    <a:pt x="40" y="219"/>
                  </a:lnTo>
                  <a:lnTo>
                    <a:pt x="40" y="224"/>
                  </a:lnTo>
                  <a:lnTo>
                    <a:pt x="40" y="227"/>
                  </a:lnTo>
                  <a:lnTo>
                    <a:pt x="39" y="228"/>
                  </a:lnTo>
                  <a:lnTo>
                    <a:pt x="36" y="230"/>
                  </a:lnTo>
                  <a:lnTo>
                    <a:pt x="34" y="230"/>
                  </a:lnTo>
                  <a:lnTo>
                    <a:pt x="1" y="230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1" y="222"/>
                  </a:lnTo>
                  <a:lnTo>
                    <a:pt x="4" y="221"/>
                  </a:lnTo>
                  <a:lnTo>
                    <a:pt x="15" y="215"/>
                  </a:lnTo>
                  <a:lnTo>
                    <a:pt x="19" y="101"/>
                  </a:lnTo>
                  <a:lnTo>
                    <a:pt x="10" y="101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003C57"/>
            </a:solidFill>
            <a:ln w="0">
              <a:solidFill>
                <a:srgbClr val="003C57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16" name="Freeform 17"/>
            <p:cNvSpPr>
              <a:spLocks/>
            </p:cNvSpPr>
            <p:nvPr/>
          </p:nvSpPr>
          <p:spPr bwMode="auto">
            <a:xfrm>
              <a:off x="559" y="3068"/>
              <a:ext cx="9" cy="33"/>
            </a:xfrm>
            <a:custGeom>
              <a:avLst/>
              <a:gdLst>
                <a:gd name="T0" fmla="*/ 1 w 6"/>
                <a:gd name="T1" fmla="*/ 22 h 22"/>
                <a:gd name="T2" fmla="*/ 0 w 6"/>
                <a:gd name="T3" fmla="*/ 0 h 22"/>
                <a:gd name="T4" fmla="*/ 6 w 6"/>
                <a:gd name="T5" fmla="*/ 9 h 22"/>
                <a:gd name="T6" fmla="*/ 1 w 6"/>
                <a:gd name="T7" fmla="*/ 2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2"/>
                <a:gd name="T14" fmla="*/ 6 w 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2">
                  <a:moveTo>
                    <a:pt x="1" y="22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17" name="Freeform 18"/>
            <p:cNvSpPr>
              <a:spLocks/>
            </p:cNvSpPr>
            <p:nvPr/>
          </p:nvSpPr>
          <p:spPr bwMode="auto">
            <a:xfrm>
              <a:off x="495" y="2996"/>
              <a:ext cx="34" cy="86"/>
            </a:xfrm>
            <a:custGeom>
              <a:avLst/>
              <a:gdLst>
                <a:gd name="T0" fmla="*/ 0 w 22"/>
                <a:gd name="T1" fmla="*/ 0 h 57"/>
                <a:gd name="T2" fmla="*/ 12 w 22"/>
                <a:gd name="T3" fmla="*/ 57 h 57"/>
                <a:gd name="T4" fmla="*/ 22 w 22"/>
                <a:gd name="T5" fmla="*/ 0 h 57"/>
                <a:gd name="T6" fmla="*/ 0 w 22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7"/>
                <a:gd name="T14" fmla="*/ 22 w 22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7">
                  <a:moveTo>
                    <a:pt x="0" y="0"/>
                  </a:moveTo>
                  <a:lnTo>
                    <a:pt x="12" y="5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18" name="Freeform 19"/>
            <p:cNvSpPr>
              <a:spLocks/>
            </p:cNvSpPr>
            <p:nvPr/>
          </p:nvSpPr>
          <p:spPr bwMode="auto">
            <a:xfrm>
              <a:off x="513" y="2988"/>
              <a:ext cx="16" cy="27"/>
            </a:xfrm>
            <a:custGeom>
              <a:avLst/>
              <a:gdLst>
                <a:gd name="T0" fmla="*/ 10 w 10"/>
                <a:gd name="T1" fmla="*/ 0 h 18"/>
                <a:gd name="T2" fmla="*/ 0 w 10"/>
                <a:gd name="T3" fmla="*/ 9 h 18"/>
                <a:gd name="T4" fmla="*/ 1 w 10"/>
                <a:gd name="T5" fmla="*/ 18 h 18"/>
                <a:gd name="T6" fmla="*/ 10 w 10"/>
                <a:gd name="T7" fmla="*/ 5 h 18"/>
                <a:gd name="T8" fmla="*/ 10 w 1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8"/>
                <a:gd name="T17" fmla="*/ 10 w 1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8">
                  <a:moveTo>
                    <a:pt x="10" y="0"/>
                  </a:moveTo>
                  <a:lnTo>
                    <a:pt x="0" y="9"/>
                  </a:lnTo>
                  <a:lnTo>
                    <a:pt x="1" y="18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19" name="Freeform 20"/>
            <p:cNvSpPr>
              <a:spLocks/>
            </p:cNvSpPr>
            <p:nvPr/>
          </p:nvSpPr>
          <p:spPr bwMode="auto">
            <a:xfrm>
              <a:off x="495" y="2988"/>
              <a:ext cx="18" cy="27"/>
            </a:xfrm>
            <a:custGeom>
              <a:avLst/>
              <a:gdLst>
                <a:gd name="T0" fmla="*/ 0 w 12"/>
                <a:gd name="T1" fmla="*/ 0 h 18"/>
                <a:gd name="T2" fmla="*/ 12 w 12"/>
                <a:gd name="T3" fmla="*/ 9 h 18"/>
                <a:gd name="T4" fmla="*/ 9 w 12"/>
                <a:gd name="T5" fmla="*/ 18 h 18"/>
                <a:gd name="T6" fmla="*/ 0 w 12"/>
                <a:gd name="T7" fmla="*/ 5 h 18"/>
                <a:gd name="T8" fmla="*/ 0 w 1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8"/>
                <a:gd name="T17" fmla="*/ 12 w 1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8">
                  <a:moveTo>
                    <a:pt x="0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20" name="Freeform 21"/>
            <p:cNvSpPr>
              <a:spLocks/>
            </p:cNvSpPr>
            <p:nvPr/>
          </p:nvSpPr>
          <p:spPr bwMode="auto">
            <a:xfrm>
              <a:off x="504" y="3005"/>
              <a:ext cx="16" cy="77"/>
            </a:xfrm>
            <a:custGeom>
              <a:avLst/>
              <a:gdLst>
                <a:gd name="T0" fmla="*/ 6 w 10"/>
                <a:gd name="T1" fmla="*/ 7 h 51"/>
                <a:gd name="T2" fmla="*/ 9 w 10"/>
                <a:gd name="T3" fmla="*/ 3 h 51"/>
                <a:gd name="T4" fmla="*/ 6 w 10"/>
                <a:gd name="T5" fmla="*/ 0 h 51"/>
                <a:gd name="T6" fmla="*/ 1 w 10"/>
                <a:gd name="T7" fmla="*/ 3 h 51"/>
                <a:gd name="T8" fmla="*/ 4 w 10"/>
                <a:gd name="T9" fmla="*/ 7 h 51"/>
                <a:gd name="T10" fmla="*/ 0 w 10"/>
                <a:gd name="T11" fmla="*/ 27 h 51"/>
                <a:gd name="T12" fmla="*/ 6 w 10"/>
                <a:gd name="T13" fmla="*/ 51 h 51"/>
                <a:gd name="T14" fmla="*/ 10 w 10"/>
                <a:gd name="T15" fmla="*/ 27 h 51"/>
                <a:gd name="T16" fmla="*/ 6 w 10"/>
                <a:gd name="T17" fmla="*/ 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51"/>
                <a:gd name="T29" fmla="*/ 10 w 1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51">
                  <a:moveTo>
                    <a:pt x="6" y="7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1" y="3"/>
                  </a:lnTo>
                  <a:lnTo>
                    <a:pt x="4" y="7"/>
                  </a:lnTo>
                  <a:lnTo>
                    <a:pt x="0" y="27"/>
                  </a:lnTo>
                  <a:lnTo>
                    <a:pt x="6" y="51"/>
                  </a:lnTo>
                  <a:lnTo>
                    <a:pt x="10" y="2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20201F"/>
            </a:solidFill>
            <a:ln w="0">
              <a:solidFill>
                <a:srgbClr val="20201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21" name="Freeform 22"/>
            <p:cNvSpPr>
              <a:spLocks/>
            </p:cNvSpPr>
            <p:nvPr/>
          </p:nvSpPr>
          <p:spPr bwMode="auto">
            <a:xfrm>
              <a:off x="556" y="3119"/>
              <a:ext cx="13" cy="37"/>
            </a:xfrm>
            <a:custGeom>
              <a:avLst/>
              <a:gdLst>
                <a:gd name="T0" fmla="*/ 0 w 9"/>
                <a:gd name="T1" fmla="*/ 0 h 24"/>
                <a:gd name="T2" fmla="*/ 9 w 9"/>
                <a:gd name="T3" fmla="*/ 15 h 24"/>
                <a:gd name="T4" fmla="*/ 3 w 9"/>
                <a:gd name="T5" fmla="*/ 24 h 24"/>
                <a:gd name="T6" fmla="*/ 0 w 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4"/>
                <a:gd name="T14" fmla="*/ 9 w 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4">
                  <a:moveTo>
                    <a:pt x="0" y="0"/>
                  </a:moveTo>
                  <a:lnTo>
                    <a:pt x="9" y="15"/>
                  </a:lnTo>
                  <a:lnTo>
                    <a:pt x="3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22" name="Freeform 23"/>
            <p:cNvSpPr>
              <a:spLocks/>
            </p:cNvSpPr>
            <p:nvPr/>
          </p:nvSpPr>
          <p:spPr bwMode="auto">
            <a:xfrm>
              <a:off x="447" y="3141"/>
              <a:ext cx="14" cy="19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1 h 13"/>
                <a:gd name="T4" fmla="*/ 0 w 9"/>
                <a:gd name="T5" fmla="*/ 6 h 13"/>
                <a:gd name="T6" fmla="*/ 2 w 9"/>
                <a:gd name="T7" fmla="*/ 9 h 13"/>
                <a:gd name="T8" fmla="*/ 5 w 9"/>
                <a:gd name="T9" fmla="*/ 10 h 13"/>
                <a:gd name="T10" fmla="*/ 9 w 9"/>
                <a:gd name="T11" fmla="*/ 13 h 13"/>
                <a:gd name="T12" fmla="*/ 9 w 9"/>
                <a:gd name="T13" fmla="*/ 0 h 13"/>
                <a:gd name="T14" fmla="*/ 0 w 9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3"/>
                <a:gd name="T26" fmla="*/ 9 w 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3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23" name="Oval 24"/>
            <p:cNvSpPr>
              <a:spLocks noChangeArrowheads="1"/>
            </p:cNvSpPr>
            <p:nvPr/>
          </p:nvSpPr>
          <p:spPr bwMode="auto">
            <a:xfrm>
              <a:off x="482" y="2920"/>
              <a:ext cx="60" cy="67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636826" name="Rectangle 26"/>
          <p:cNvSpPr>
            <a:spLocks noChangeArrowheads="1"/>
          </p:cNvSpPr>
          <p:nvPr/>
        </p:nvSpPr>
        <p:spPr bwMode="auto">
          <a:xfrm>
            <a:off x="7840636" y="2724132"/>
            <a:ext cx="457200" cy="381000"/>
          </a:xfrm>
          <a:prstGeom prst="rect">
            <a:avLst/>
          </a:prstGeom>
          <a:solidFill>
            <a:srgbClr val="E5C5A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>
                <a:latin typeface="Arial Narrow" pitchFamily="34" charset="0"/>
              </a:rPr>
              <a:t>c1</a:t>
            </a:r>
          </a:p>
          <a:p>
            <a:pPr algn="ctr">
              <a:defRPr/>
            </a:pPr>
            <a:endParaRPr lang="en-US" sz="1200">
              <a:latin typeface="Arial Narrow" pitchFamily="34" charset="0"/>
            </a:endParaRPr>
          </a:p>
        </p:txBody>
      </p:sp>
      <p:sp>
        <p:nvSpPr>
          <p:cNvPr id="10250" name="Rectangle 27"/>
          <p:cNvSpPr>
            <a:spLocks noChangeArrowheads="1"/>
          </p:cNvSpPr>
          <p:nvPr/>
        </p:nvSpPr>
        <p:spPr bwMode="auto">
          <a:xfrm>
            <a:off x="7383436" y="3562332"/>
            <a:ext cx="1371600" cy="1524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sz="900" b="0">
              <a:latin typeface="Arial Narrow" pitchFamily="34" charset="0"/>
            </a:endParaRPr>
          </a:p>
        </p:txBody>
      </p:sp>
      <p:sp>
        <p:nvSpPr>
          <p:cNvPr id="2636828" name="Rectangle 28"/>
          <p:cNvSpPr>
            <a:spLocks noChangeArrowheads="1"/>
          </p:cNvSpPr>
          <p:nvPr/>
        </p:nvSpPr>
        <p:spPr bwMode="auto">
          <a:xfrm>
            <a:off x="8526436" y="4476732"/>
            <a:ext cx="457200" cy="381000"/>
          </a:xfrm>
          <a:prstGeom prst="rect">
            <a:avLst/>
          </a:prstGeom>
          <a:solidFill>
            <a:srgbClr val="B6D2C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200">
              <a:latin typeface="Arial Narrow" pitchFamily="34" charset="0"/>
            </a:endParaRPr>
          </a:p>
          <a:p>
            <a:pPr algn="ctr">
              <a:defRPr/>
            </a:pPr>
            <a:r>
              <a:rPr lang="en-US" sz="1200">
                <a:latin typeface="Arial Narrow" pitchFamily="34" charset="0"/>
              </a:rPr>
              <a:t>s3</a:t>
            </a:r>
          </a:p>
        </p:txBody>
      </p:sp>
      <p:sp>
        <p:nvSpPr>
          <p:cNvPr id="10252" name="Rectangle 29"/>
          <p:cNvSpPr>
            <a:spLocks noChangeArrowheads="1"/>
          </p:cNvSpPr>
          <p:nvPr/>
        </p:nvSpPr>
        <p:spPr bwMode="auto">
          <a:xfrm>
            <a:off x="8069236" y="4552932"/>
            <a:ext cx="3048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3" name="Rectangle 30"/>
          <p:cNvSpPr>
            <a:spLocks noChangeArrowheads="1"/>
          </p:cNvSpPr>
          <p:nvPr/>
        </p:nvSpPr>
        <p:spPr bwMode="auto">
          <a:xfrm>
            <a:off x="8602636" y="4552932"/>
            <a:ext cx="3048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4" name="Rectangle 31"/>
          <p:cNvSpPr>
            <a:spLocks noChangeArrowheads="1"/>
          </p:cNvSpPr>
          <p:nvPr/>
        </p:nvSpPr>
        <p:spPr bwMode="auto">
          <a:xfrm>
            <a:off x="7916836" y="2952732"/>
            <a:ext cx="3048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5" name="Line 32"/>
          <p:cNvSpPr>
            <a:spLocks noChangeShapeType="1"/>
          </p:cNvSpPr>
          <p:nvPr/>
        </p:nvSpPr>
        <p:spPr bwMode="auto">
          <a:xfrm>
            <a:off x="8069236" y="310513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0256" name="Line 33"/>
          <p:cNvSpPr>
            <a:spLocks noChangeShapeType="1"/>
          </p:cNvSpPr>
          <p:nvPr/>
        </p:nvSpPr>
        <p:spPr bwMode="auto">
          <a:xfrm>
            <a:off x="7612036" y="371473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0257" name="Line 34"/>
          <p:cNvSpPr>
            <a:spLocks noChangeShapeType="1"/>
          </p:cNvSpPr>
          <p:nvPr/>
        </p:nvSpPr>
        <p:spPr bwMode="auto">
          <a:xfrm>
            <a:off x="8526436" y="371473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0258" name="Line 35"/>
          <p:cNvSpPr>
            <a:spLocks noChangeShapeType="1"/>
          </p:cNvSpPr>
          <p:nvPr/>
        </p:nvSpPr>
        <p:spPr bwMode="auto">
          <a:xfrm>
            <a:off x="8526436" y="4171932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0259" name="Line 36"/>
          <p:cNvSpPr>
            <a:spLocks noChangeShapeType="1"/>
          </p:cNvSpPr>
          <p:nvPr/>
        </p:nvSpPr>
        <p:spPr bwMode="auto">
          <a:xfrm flipH="1">
            <a:off x="8221636" y="4171932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0260" name="Rectangle 37"/>
          <p:cNvSpPr>
            <a:spLocks noChangeArrowheads="1"/>
          </p:cNvSpPr>
          <p:nvPr/>
        </p:nvSpPr>
        <p:spPr bwMode="auto">
          <a:xfrm>
            <a:off x="7459636" y="4324332"/>
            <a:ext cx="3048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1" name="Line 38"/>
          <p:cNvSpPr>
            <a:spLocks noChangeShapeType="1"/>
          </p:cNvSpPr>
          <p:nvPr/>
        </p:nvSpPr>
        <p:spPr bwMode="auto">
          <a:xfrm flipV="1">
            <a:off x="5707036" y="2952732"/>
            <a:ext cx="1981200" cy="76200"/>
          </a:xfrm>
          <a:prstGeom prst="line">
            <a:avLst/>
          </a:prstGeom>
          <a:noFill/>
          <a:ln w="9525">
            <a:solidFill>
              <a:srgbClr val="777777"/>
            </a:solidFill>
            <a:prstDash val="dash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0262" name="Rectangle 39"/>
          <p:cNvSpPr>
            <a:spLocks noChangeArrowheads="1"/>
          </p:cNvSpPr>
          <p:nvPr/>
        </p:nvSpPr>
        <p:spPr bwMode="auto">
          <a:xfrm>
            <a:off x="8221636" y="4095732"/>
            <a:ext cx="533400" cy="1524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sz="900" b="0">
              <a:latin typeface="Arial Narrow" pitchFamily="34" charset="0"/>
            </a:endParaRP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7764436" y="2876532"/>
            <a:ext cx="152400" cy="152400"/>
            <a:chOff x="2016" y="3408"/>
            <a:chExt cx="240" cy="192"/>
          </a:xfrm>
        </p:grpSpPr>
        <p:sp>
          <p:nvSpPr>
            <p:cNvPr id="10411" name="AutoShape 41"/>
            <p:cNvSpPr>
              <a:spLocks noChangeArrowheads="1"/>
            </p:cNvSpPr>
            <p:nvPr/>
          </p:nvSpPr>
          <p:spPr bwMode="auto">
            <a:xfrm>
              <a:off x="2016" y="3408"/>
              <a:ext cx="240" cy="192"/>
            </a:xfrm>
            <a:prstGeom prst="flowChartDocumen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 sz="1000">
                <a:latin typeface="Verdana" pitchFamily="34" charset="0"/>
              </a:endParaRPr>
            </a:p>
          </p:txBody>
        </p:sp>
        <p:sp>
          <p:nvSpPr>
            <p:cNvPr id="10412" name="Line 42"/>
            <p:cNvSpPr>
              <a:spLocks noChangeShapeType="1"/>
            </p:cNvSpPr>
            <p:nvPr/>
          </p:nvSpPr>
          <p:spPr bwMode="auto">
            <a:xfrm>
              <a:off x="2064" y="34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13" name="Line 43"/>
            <p:cNvSpPr>
              <a:spLocks noChangeShapeType="1"/>
            </p:cNvSpPr>
            <p:nvPr/>
          </p:nvSpPr>
          <p:spPr bwMode="auto">
            <a:xfrm>
              <a:off x="2064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14" name="Line 44"/>
            <p:cNvSpPr>
              <a:spLocks noChangeShapeType="1"/>
            </p:cNvSpPr>
            <p:nvPr/>
          </p:nvSpPr>
          <p:spPr bwMode="auto">
            <a:xfrm>
              <a:off x="2064" y="354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7307236" y="3486132"/>
            <a:ext cx="152400" cy="152400"/>
            <a:chOff x="2016" y="3408"/>
            <a:chExt cx="240" cy="192"/>
          </a:xfrm>
        </p:grpSpPr>
        <p:sp>
          <p:nvSpPr>
            <p:cNvPr id="10407" name="AutoShape 46"/>
            <p:cNvSpPr>
              <a:spLocks noChangeArrowheads="1"/>
            </p:cNvSpPr>
            <p:nvPr/>
          </p:nvSpPr>
          <p:spPr bwMode="auto">
            <a:xfrm>
              <a:off x="2016" y="3408"/>
              <a:ext cx="240" cy="192"/>
            </a:xfrm>
            <a:prstGeom prst="flowChartDocumen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 sz="1000">
                <a:latin typeface="Verdana" pitchFamily="34" charset="0"/>
              </a:endParaRPr>
            </a:p>
          </p:txBody>
        </p:sp>
        <p:sp>
          <p:nvSpPr>
            <p:cNvPr id="10408" name="Line 47"/>
            <p:cNvSpPr>
              <a:spLocks noChangeShapeType="1"/>
            </p:cNvSpPr>
            <p:nvPr/>
          </p:nvSpPr>
          <p:spPr bwMode="auto">
            <a:xfrm>
              <a:off x="2064" y="34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09" name="Line 48"/>
            <p:cNvSpPr>
              <a:spLocks noChangeShapeType="1"/>
            </p:cNvSpPr>
            <p:nvPr/>
          </p:nvSpPr>
          <p:spPr bwMode="auto">
            <a:xfrm>
              <a:off x="2064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10" name="Line 49"/>
            <p:cNvSpPr>
              <a:spLocks noChangeShapeType="1"/>
            </p:cNvSpPr>
            <p:nvPr/>
          </p:nvSpPr>
          <p:spPr bwMode="auto">
            <a:xfrm>
              <a:off x="2064" y="354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7383436" y="4248132"/>
            <a:ext cx="152400" cy="152400"/>
            <a:chOff x="2016" y="3408"/>
            <a:chExt cx="240" cy="192"/>
          </a:xfrm>
        </p:grpSpPr>
        <p:sp>
          <p:nvSpPr>
            <p:cNvPr id="10403" name="AutoShape 51"/>
            <p:cNvSpPr>
              <a:spLocks noChangeArrowheads="1"/>
            </p:cNvSpPr>
            <p:nvPr/>
          </p:nvSpPr>
          <p:spPr bwMode="auto">
            <a:xfrm>
              <a:off x="2016" y="3408"/>
              <a:ext cx="240" cy="192"/>
            </a:xfrm>
            <a:prstGeom prst="flowChartDocumen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 sz="1000">
                <a:latin typeface="Verdana" pitchFamily="34" charset="0"/>
              </a:endParaRPr>
            </a:p>
          </p:txBody>
        </p:sp>
        <p:sp>
          <p:nvSpPr>
            <p:cNvPr id="10404" name="Line 52"/>
            <p:cNvSpPr>
              <a:spLocks noChangeShapeType="1"/>
            </p:cNvSpPr>
            <p:nvPr/>
          </p:nvSpPr>
          <p:spPr bwMode="auto">
            <a:xfrm>
              <a:off x="2064" y="34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05" name="Line 53"/>
            <p:cNvSpPr>
              <a:spLocks noChangeShapeType="1"/>
            </p:cNvSpPr>
            <p:nvPr/>
          </p:nvSpPr>
          <p:spPr bwMode="auto">
            <a:xfrm>
              <a:off x="2064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06" name="Line 54"/>
            <p:cNvSpPr>
              <a:spLocks noChangeShapeType="1"/>
            </p:cNvSpPr>
            <p:nvPr/>
          </p:nvSpPr>
          <p:spPr bwMode="auto">
            <a:xfrm>
              <a:off x="2064" y="354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8145436" y="4019532"/>
            <a:ext cx="152400" cy="152400"/>
            <a:chOff x="2016" y="3408"/>
            <a:chExt cx="240" cy="192"/>
          </a:xfrm>
        </p:grpSpPr>
        <p:sp>
          <p:nvSpPr>
            <p:cNvPr id="10399" name="AutoShape 56"/>
            <p:cNvSpPr>
              <a:spLocks noChangeArrowheads="1"/>
            </p:cNvSpPr>
            <p:nvPr/>
          </p:nvSpPr>
          <p:spPr bwMode="auto">
            <a:xfrm>
              <a:off x="2016" y="3408"/>
              <a:ext cx="240" cy="192"/>
            </a:xfrm>
            <a:prstGeom prst="flowChartDocumen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 sz="1000">
                <a:latin typeface="Verdana" pitchFamily="34" charset="0"/>
              </a:endParaRPr>
            </a:p>
          </p:txBody>
        </p:sp>
        <p:sp>
          <p:nvSpPr>
            <p:cNvPr id="10400" name="Line 57"/>
            <p:cNvSpPr>
              <a:spLocks noChangeShapeType="1"/>
            </p:cNvSpPr>
            <p:nvPr/>
          </p:nvSpPr>
          <p:spPr bwMode="auto">
            <a:xfrm>
              <a:off x="2064" y="34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01" name="Line 58"/>
            <p:cNvSpPr>
              <a:spLocks noChangeShapeType="1"/>
            </p:cNvSpPr>
            <p:nvPr/>
          </p:nvSpPr>
          <p:spPr bwMode="auto">
            <a:xfrm>
              <a:off x="2064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02" name="Line 59"/>
            <p:cNvSpPr>
              <a:spLocks noChangeShapeType="1"/>
            </p:cNvSpPr>
            <p:nvPr/>
          </p:nvSpPr>
          <p:spPr bwMode="auto">
            <a:xfrm>
              <a:off x="2064" y="354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7961286" y="4437045"/>
            <a:ext cx="152400" cy="152400"/>
            <a:chOff x="2016" y="3408"/>
            <a:chExt cx="240" cy="192"/>
          </a:xfrm>
        </p:grpSpPr>
        <p:sp>
          <p:nvSpPr>
            <p:cNvPr id="10395" name="AutoShape 61"/>
            <p:cNvSpPr>
              <a:spLocks noChangeArrowheads="1"/>
            </p:cNvSpPr>
            <p:nvPr/>
          </p:nvSpPr>
          <p:spPr bwMode="auto">
            <a:xfrm>
              <a:off x="2016" y="3408"/>
              <a:ext cx="240" cy="192"/>
            </a:xfrm>
            <a:prstGeom prst="flowChartDocumen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 sz="1000">
                <a:latin typeface="Verdana" pitchFamily="34" charset="0"/>
              </a:endParaRPr>
            </a:p>
          </p:txBody>
        </p:sp>
        <p:sp>
          <p:nvSpPr>
            <p:cNvPr id="10396" name="Line 62"/>
            <p:cNvSpPr>
              <a:spLocks noChangeShapeType="1"/>
            </p:cNvSpPr>
            <p:nvPr/>
          </p:nvSpPr>
          <p:spPr bwMode="auto">
            <a:xfrm>
              <a:off x="2064" y="34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97" name="Line 63"/>
            <p:cNvSpPr>
              <a:spLocks noChangeShapeType="1"/>
            </p:cNvSpPr>
            <p:nvPr/>
          </p:nvSpPr>
          <p:spPr bwMode="auto">
            <a:xfrm>
              <a:off x="2064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98" name="Line 64"/>
            <p:cNvSpPr>
              <a:spLocks noChangeShapeType="1"/>
            </p:cNvSpPr>
            <p:nvPr/>
          </p:nvSpPr>
          <p:spPr bwMode="auto">
            <a:xfrm>
              <a:off x="2064" y="354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" name="Group 65"/>
          <p:cNvGrpSpPr>
            <a:grpSpLocks/>
          </p:cNvGrpSpPr>
          <p:nvPr/>
        </p:nvGrpSpPr>
        <p:grpSpPr bwMode="auto">
          <a:xfrm>
            <a:off x="8494686" y="4437045"/>
            <a:ext cx="152400" cy="152400"/>
            <a:chOff x="2016" y="3408"/>
            <a:chExt cx="240" cy="192"/>
          </a:xfrm>
        </p:grpSpPr>
        <p:sp>
          <p:nvSpPr>
            <p:cNvPr id="10391" name="AutoShape 66"/>
            <p:cNvSpPr>
              <a:spLocks noChangeArrowheads="1"/>
            </p:cNvSpPr>
            <p:nvPr/>
          </p:nvSpPr>
          <p:spPr bwMode="auto">
            <a:xfrm>
              <a:off x="2016" y="3408"/>
              <a:ext cx="240" cy="192"/>
            </a:xfrm>
            <a:prstGeom prst="flowChartDocumen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 sz="1000">
                <a:latin typeface="Verdana" pitchFamily="34" charset="0"/>
              </a:endParaRPr>
            </a:p>
          </p:txBody>
        </p:sp>
        <p:sp>
          <p:nvSpPr>
            <p:cNvPr id="10392" name="Line 67"/>
            <p:cNvSpPr>
              <a:spLocks noChangeShapeType="1"/>
            </p:cNvSpPr>
            <p:nvPr/>
          </p:nvSpPr>
          <p:spPr bwMode="auto">
            <a:xfrm>
              <a:off x="2064" y="34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93" name="Line 68"/>
            <p:cNvSpPr>
              <a:spLocks noChangeShapeType="1"/>
            </p:cNvSpPr>
            <p:nvPr/>
          </p:nvSpPr>
          <p:spPr bwMode="auto">
            <a:xfrm>
              <a:off x="2064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94" name="Line 69"/>
            <p:cNvSpPr>
              <a:spLocks noChangeShapeType="1"/>
            </p:cNvSpPr>
            <p:nvPr/>
          </p:nvSpPr>
          <p:spPr bwMode="auto">
            <a:xfrm>
              <a:off x="2064" y="354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269" name="Line 70"/>
          <p:cNvSpPr>
            <a:spLocks noChangeShapeType="1"/>
          </p:cNvSpPr>
          <p:nvPr/>
        </p:nvSpPr>
        <p:spPr bwMode="auto">
          <a:xfrm>
            <a:off x="5707036" y="3028932"/>
            <a:ext cx="1524000" cy="45720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0270" name="Line 71"/>
          <p:cNvSpPr>
            <a:spLocks noChangeShapeType="1"/>
          </p:cNvSpPr>
          <p:nvPr/>
        </p:nvSpPr>
        <p:spPr bwMode="auto">
          <a:xfrm>
            <a:off x="5707036" y="3028932"/>
            <a:ext cx="2362200" cy="99060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0271" name="Line 72"/>
          <p:cNvSpPr>
            <a:spLocks noChangeShapeType="1"/>
          </p:cNvSpPr>
          <p:nvPr/>
        </p:nvSpPr>
        <p:spPr bwMode="auto">
          <a:xfrm>
            <a:off x="5707036" y="3028932"/>
            <a:ext cx="1447800" cy="1066800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grpSp>
        <p:nvGrpSpPr>
          <p:cNvPr id="10" name="Group 73"/>
          <p:cNvGrpSpPr>
            <a:grpSpLocks/>
          </p:cNvGrpSpPr>
          <p:nvPr/>
        </p:nvGrpSpPr>
        <p:grpSpPr bwMode="auto">
          <a:xfrm>
            <a:off x="5859436" y="2952732"/>
            <a:ext cx="304800" cy="381000"/>
            <a:chOff x="2016" y="3408"/>
            <a:chExt cx="240" cy="192"/>
          </a:xfrm>
        </p:grpSpPr>
        <p:sp>
          <p:nvSpPr>
            <p:cNvPr id="10387" name="AutoShape 74"/>
            <p:cNvSpPr>
              <a:spLocks noChangeArrowheads="1"/>
            </p:cNvSpPr>
            <p:nvPr/>
          </p:nvSpPr>
          <p:spPr bwMode="auto">
            <a:xfrm>
              <a:off x="2016" y="3408"/>
              <a:ext cx="240" cy="192"/>
            </a:xfrm>
            <a:prstGeom prst="flowChartDocumen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 sz="1000">
                <a:latin typeface="Verdana" pitchFamily="34" charset="0"/>
              </a:endParaRPr>
            </a:p>
          </p:txBody>
        </p:sp>
        <p:sp>
          <p:nvSpPr>
            <p:cNvPr id="10388" name="Line 75"/>
            <p:cNvSpPr>
              <a:spLocks noChangeShapeType="1"/>
            </p:cNvSpPr>
            <p:nvPr/>
          </p:nvSpPr>
          <p:spPr bwMode="auto">
            <a:xfrm>
              <a:off x="2064" y="34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89" name="Line 76"/>
            <p:cNvSpPr>
              <a:spLocks noChangeShapeType="1"/>
            </p:cNvSpPr>
            <p:nvPr/>
          </p:nvSpPr>
          <p:spPr bwMode="auto">
            <a:xfrm>
              <a:off x="2064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90" name="Line 77"/>
            <p:cNvSpPr>
              <a:spLocks noChangeShapeType="1"/>
            </p:cNvSpPr>
            <p:nvPr/>
          </p:nvSpPr>
          <p:spPr bwMode="auto">
            <a:xfrm>
              <a:off x="2064" y="354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273" name="AutoShape 78"/>
          <p:cNvSpPr>
            <a:spLocks noChangeArrowheads="1"/>
          </p:cNvSpPr>
          <p:nvPr/>
        </p:nvSpPr>
        <p:spPr bwMode="auto">
          <a:xfrm>
            <a:off x="5554636" y="4019532"/>
            <a:ext cx="762000" cy="609600"/>
          </a:xfrm>
          <a:prstGeom prst="can">
            <a:avLst>
              <a:gd name="adj" fmla="val 25000"/>
            </a:avLst>
          </a:prstGeom>
          <a:solidFill>
            <a:srgbClr val="FFEA9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latin typeface="Arial Narrow" pitchFamily="34" charset="0"/>
            </a:endParaRPr>
          </a:p>
          <a:p>
            <a:pPr algn="ctr"/>
            <a:r>
              <a:rPr lang="en-US" sz="1000">
                <a:latin typeface="Arial Narrow" pitchFamily="34" charset="0"/>
              </a:rPr>
              <a:t>Collected</a:t>
            </a:r>
          </a:p>
          <a:p>
            <a:pPr algn="ctr"/>
            <a:r>
              <a:rPr lang="en-US" sz="1000">
                <a:latin typeface="Arial Narrow" pitchFamily="34" charset="0"/>
              </a:rPr>
              <a:t>Data</a:t>
            </a:r>
          </a:p>
        </p:txBody>
      </p:sp>
      <p:sp>
        <p:nvSpPr>
          <p:cNvPr id="10274" name="Rectangle 79"/>
          <p:cNvSpPr>
            <a:spLocks noChangeArrowheads="1"/>
          </p:cNvSpPr>
          <p:nvPr/>
        </p:nvSpPr>
        <p:spPr bwMode="auto">
          <a:xfrm>
            <a:off x="3878236" y="2876532"/>
            <a:ext cx="1828800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75" name="Rectangle 80"/>
          <p:cNvSpPr>
            <a:spLocks noChangeArrowheads="1"/>
          </p:cNvSpPr>
          <p:nvPr/>
        </p:nvSpPr>
        <p:spPr bwMode="auto">
          <a:xfrm>
            <a:off x="3954436" y="2952732"/>
            <a:ext cx="1676400" cy="1219200"/>
          </a:xfrm>
          <a:prstGeom prst="rect">
            <a:avLst/>
          </a:prstGeom>
          <a:solidFill>
            <a:srgbClr val="FFF2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sz="1000">
              <a:latin typeface="Arial Narrow" pitchFamily="34" charset="0"/>
            </a:endParaRPr>
          </a:p>
          <a:p>
            <a:pPr algn="ctr">
              <a:lnSpc>
                <a:spcPct val="80000"/>
              </a:lnSpc>
            </a:pPr>
            <a:endParaRPr lang="en-US" sz="1000">
              <a:latin typeface="Arial Narrow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1600">
                <a:latin typeface="Arial Narrow" pitchFamily="34" charset="0"/>
              </a:rPr>
              <a:t>Policy-based</a:t>
            </a:r>
          </a:p>
          <a:p>
            <a:pPr algn="ctr">
              <a:lnSpc>
                <a:spcPct val="80000"/>
              </a:lnSpc>
            </a:pPr>
            <a:r>
              <a:rPr lang="en-US" sz="1600">
                <a:latin typeface="Arial Narrow" pitchFamily="34" charset="0"/>
              </a:rPr>
              <a:t>Runtime</a:t>
            </a:r>
          </a:p>
          <a:p>
            <a:pPr algn="ctr">
              <a:lnSpc>
                <a:spcPct val="80000"/>
              </a:lnSpc>
            </a:pPr>
            <a:r>
              <a:rPr lang="en-US" sz="1600">
                <a:latin typeface="Arial Narrow" pitchFamily="34" charset="0"/>
              </a:rPr>
              <a:t>Governance</a:t>
            </a:r>
          </a:p>
        </p:txBody>
      </p:sp>
      <p:sp>
        <p:nvSpPr>
          <p:cNvPr id="10276" name="Line 81"/>
          <p:cNvSpPr>
            <a:spLocks noChangeShapeType="1"/>
          </p:cNvSpPr>
          <p:nvPr/>
        </p:nvSpPr>
        <p:spPr bwMode="auto">
          <a:xfrm flipH="1">
            <a:off x="6392836" y="4400532"/>
            <a:ext cx="990600" cy="76200"/>
          </a:xfrm>
          <a:prstGeom prst="line">
            <a:avLst/>
          </a:prstGeom>
          <a:noFill/>
          <a:ln w="9525">
            <a:solidFill>
              <a:srgbClr val="777777"/>
            </a:solidFill>
            <a:prstDash val="dash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0277" name="Line 82"/>
          <p:cNvSpPr>
            <a:spLocks noChangeShapeType="1"/>
          </p:cNvSpPr>
          <p:nvPr/>
        </p:nvSpPr>
        <p:spPr bwMode="auto">
          <a:xfrm flipH="1">
            <a:off x="6392836" y="4019532"/>
            <a:ext cx="1752600" cy="30480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0278" name="Line 83"/>
          <p:cNvSpPr>
            <a:spLocks noChangeShapeType="1"/>
          </p:cNvSpPr>
          <p:nvPr/>
        </p:nvSpPr>
        <p:spPr bwMode="auto">
          <a:xfrm flipH="1">
            <a:off x="6392836" y="3867132"/>
            <a:ext cx="914400" cy="304800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0279" name="Text Box 84"/>
          <p:cNvSpPr txBox="1">
            <a:spLocks noChangeArrowheads="1"/>
          </p:cNvSpPr>
          <p:nvPr/>
        </p:nvSpPr>
        <p:spPr bwMode="auto">
          <a:xfrm>
            <a:off x="6316636" y="2647932"/>
            <a:ext cx="793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Courier New" pitchFamily="49" charset="0"/>
              </a:rPr>
              <a:t>policies</a:t>
            </a:r>
          </a:p>
        </p:txBody>
      </p:sp>
      <p:sp>
        <p:nvSpPr>
          <p:cNvPr id="10280" name="Text Box 85"/>
          <p:cNvSpPr txBox="1">
            <a:spLocks noChangeArrowheads="1"/>
          </p:cNvSpPr>
          <p:nvPr/>
        </p:nvSpPr>
        <p:spPr bwMode="auto">
          <a:xfrm>
            <a:off x="6697636" y="4476732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Courier New" pitchFamily="49" charset="0"/>
              </a:rPr>
              <a:t>data</a:t>
            </a:r>
          </a:p>
        </p:txBody>
      </p:sp>
      <p:pic>
        <p:nvPicPr>
          <p:cNvPr id="10281" name="Picture 86" descr="AmberPoint_logo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0636" y="3028932"/>
            <a:ext cx="1524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2" name="Text Box 87"/>
          <p:cNvSpPr txBox="1">
            <a:spLocks noChangeArrowheads="1"/>
          </p:cNvSpPr>
          <p:nvPr/>
        </p:nvSpPr>
        <p:spPr bwMode="auto">
          <a:xfrm>
            <a:off x="279374" y="3948095"/>
            <a:ext cx="152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/>
            <a:r>
              <a:rPr lang="en-US" sz="1200" i="1">
                <a:latin typeface="Verdana" pitchFamily="34" charset="0"/>
              </a:rPr>
              <a:t>Desarrollo</a:t>
            </a:r>
          </a:p>
          <a:p>
            <a:pPr marL="115888" indent="-115888">
              <a:buFontTx/>
              <a:buChar char="-"/>
            </a:pPr>
            <a:r>
              <a:rPr lang="en-US" sz="1000" b="0">
                <a:latin typeface="Verdana" pitchFamily="34" charset="0"/>
              </a:rPr>
              <a:t>Control de errores en ejecución</a:t>
            </a:r>
          </a:p>
        </p:txBody>
      </p: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87313" y="3479800"/>
            <a:ext cx="152400" cy="381000"/>
            <a:chOff x="384" y="768"/>
            <a:chExt cx="144" cy="288"/>
          </a:xfrm>
        </p:grpSpPr>
        <p:sp>
          <p:nvSpPr>
            <p:cNvPr id="10378" name="Freeform 89"/>
            <p:cNvSpPr>
              <a:spLocks/>
            </p:cNvSpPr>
            <p:nvPr/>
          </p:nvSpPr>
          <p:spPr bwMode="auto">
            <a:xfrm>
              <a:off x="384" y="815"/>
              <a:ext cx="144" cy="241"/>
            </a:xfrm>
            <a:custGeom>
              <a:avLst/>
              <a:gdLst>
                <a:gd name="T0" fmla="*/ 12 w 112"/>
                <a:gd name="T1" fmla="*/ 14 h 230"/>
                <a:gd name="T2" fmla="*/ 12 w 112"/>
                <a:gd name="T3" fmla="*/ 9 h 230"/>
                <a:gd name="T4" fmla="*/ 15 w 112"/>
                <a:gd name="T5" fmla="*/ 6 h 230"/>
                <a:gd name="T6" fmla="*/ 16 w 112"/>
                <a:gd name="T7" fmla="*/ 5 h 230"/>
                <a:gd name="T8" fmla="*/ 19 w 112"/>
                <a:gd name="T9" fmla="*/ 3 h 230"/>
                <a:gd name="T10" fmla="*/ 24 w 112"/>
                <a:gd name="T11" fmla="*/ 2 h 230"/>
                <a:gd name="T12" fmla="*/ 51 w 112"/>
                <a:gd name="T13" fmla="*/ 0 h 230"/>
                <a:gd name="T14" fmla="*/ 55 w 112"/>
                <a:gd name="T15" fmla="*/ 0 h 230"/>
                <a:gd name="T16" fmla="*/ 82 w 112"/>
                <a:gd name="T17" fmla="*/ 2 h 230"/>
                <a:gd name="T18" fmla="*/ 87 w 112"/>
                <a:gd name="T19" fmla="*/ 3 h 230"/>
                <a:gd name="T20" fmla="*/ 90 w 112"/>
                <a:gd name="T21" fmla="*/ 6 h 230"/>
                <a:gd name="T22" fmla="*/ 93 w 112"/>
                <a:gd name="T23" fmla="*/ 9 h 230"/>
                <a:gd name="T24" fmla="*/ 94 w 112"/>
                <a:gd name="T25" fmla="*/ 14 h 230"/>
                <a:gd name="T26" fmla="*/ 111 w 112"/>
                <a:gd name="T27" fmla="*/ 56 h 230"/>
                <a:gd name="T28" fmla="*/ 112 w 112"/>
                <a:gd name="T29" fmla="*/ 59 h 230"/>
                <a:gd name="T30" fmla="*/ 112 w 112"/>
                <a:gd name="T31" fmla="*/ 63 h 230"/>
                <a:gd name="T32" fmla="*/ 111 w 112"/>
                <a:gd name="T33" fmla="*/ 68 h 230"/>
                <a:gd name="T34" fmla="*/ 109 w 112"/>
                <a:gd name="T35" fmla="*/ 74 h 230"/>
                <a:gd name="T36" fmla="*/ 88 w 112"/>
                <a:gd name="T37" fmla="*/ 107 h 230"/>
                <a:gd name="T38" fmla="*/ 91 w 112"/>
                <a:gd name="T39" fmla="*/ 215 h 230"/>
                <a:gd name="T40" fmla="*/ 102 w 112"/>
                <a:gd name="T41" fmla="*/ 221 h 230"/>
                <a:gd name="T42" fmla="*/ 105 w 112"/>
                <a:gd name="T43" fmla="*/ 222 h 230"/>
                <a:gd name="T44" fmla="*/ 106 w 112"/>
                <a:gd name="T45" fmla="*/ 225 h 230"/>
                <a:gd name="T46" fmla="*/ 106 w 112"/>
                <a:gd name="T47" fmla="*/ 227 h 230"/>
                <a:gd name="T48" fmla="*/ 106 w 112"/>
                <a:gd name="T49" fmla="*/ 228 h 230"/>
                <a:gd name="T50" fmla="*/ 105 w 112"/>
                <a:gd name="T51" fmla="*/ 230 h 230"/>
                <a:gd name="T52" fmla="*/ 73 w 112"/>
                <a:gd name="T53" fmla="*/ 230 h 230"/>
                <a:gd name="T54" fmla="*/ 70 w 112"/>
                <a:gd name="T55" fmla="*/ 230 h 230"/>
                <a:gd name="T56" fmla="*/ 69 w 112"/>
                <a:gd name="T57" fmla="*/ 228 h 230"/>
                <a:gd name="T58" fmla="*/ 67 w 112"/>
                <a:gd name="T59" fmla="*/ 227 h 230"/>
                <a:gd name="T60" fmla="*/ 66 w 112"/>
                <a:gd name="T61" fmla="*/ 224 h 230"/>
                <a:gd name="T62" fmla="*/ 66 w 112"/>
                <a:gd name="T63" fmla="*/ 219 h 230"/>
                <a:gd name="T64" fmla="*/ 64 w 112"/>
                <a:gd name="T65" fmla="*/ 210 h 230"/>
                <a:gd name="T66" fmla="*/ 63 w 112"/>
                <a:gd name="T67" fmla="*/ 195 h 230"/>
                <a:gd name="T68" fmla="*/ 60 w 112"/>
                <a:gd name="T69" fmla="*/ 179 h 230"/>
                <a:gd name="T70" fmla="*/ 57 w 112"/>
                <a:gd name="T71" fmla="*/ 164 h 230"/>
                <a:gd name="T72" fmla="*/ 55 w 112"/>
                <a:gd name="T73" fmla="*/ 149 h 230"/>
                <a:gd name="T74" fmla="*/ 54 w 112"/>
                <a:gd name="T75" fmla="*/ 140 h 230"/>
                <a:gd name="T76" fmla="*/ 54 w 112"/>
                <a:gd name="T77" fmla="*/ 135 h 230"/>
                <a:gd name="T78" fmla="*/ 52 w 112"/>
                <a:gd name="T79" fmla="*/ 140 h 230"/>
                <a:gd name="T80" fmla="*/ 51 w 112"/>
                <a:gd name="T81" fmla="*/ 149 h 230"/>
                <a:gd name="T82" fmla="*/ 49 w 112"/>
                <a:gd name="T83" fmla="*/ 164 h 230"/>
                <a:gd name="T84" fmla="*/ 46 w 112"/>
                <a:gd name="T85" fmla="*/ 179 h 230"/>
                <a:gd name="T86" fmla="*/ 45 w 112"/>
                <a:gd name="T87" fmla="*/ 195 h 230"/>
                <a:gd name="T88" fmla="*/ 42 w 112"/>
                <a:gd name="T89" fmla="*/ 210 h 230"/>
                <a:gd name="T90" fmla="*/ 40 w 112"/>
                <a:gd name="T91" fmla="*/ 219 h 230"/>
                <a:gd name="T92" fmla="*/ 40 w 112"/>
                <a:gd name="T93" fmla="*/ 224 h 230"/>
                <a:gd name="T94" fmla="*/ 40 w 112"/>
                <a:gd name="T95" fmla="*/ 227 h 230"/>
                <a:gd name="T96" fmla="*/ 39 w 112"/>
                <a:gd name="T97" fmla="*/ 228 h 230"/>
                <a:gd name="T98" fmla="*/ 36 w 112"/>
                <a:gd name="T99" fmla="*/ 230 h 230"/>
                <a:gd name="T100" fmla="*/ 34 w 112"/>
                <a:gd name="T101" fmla="*/ 230 h 230"/>
                <a:gd name="T102" fmla="*/ 1 w 112"/>
                <a:gd name="T103" fmla="*/ 230 h 230"/>
                <a:gd name="T104" fmla="*/ 0 w 112"/>
                <a:gd name="T105" fmla="*/ 228 h 230"/>
                <a:gd name="T106" fmla="*/ 0 w 112"/>
                <a:gd name="T107" fmla="*/ 227 h 230"/>
                <a:gd name="T108" fmla="*/ 0 w 112"/>
                <a:gd name="T109" fmla="*/ 225 h 230"/>
                <a:gd name="T110" fmla="*/ 1 w 112"/>
                <a:gd name="T111" fmla="*/ 222 h 230"/>
                <a:gd name="T112" fmla="*/ 4 w 112"/>
                <a:gd name="T113" fmla="*/ 221 h 230"/>
                <a:gd name="T114" fmla="*/ 15 w 112"/>
                <a:gd name="T115" fmla="*/ 215 h 230"/>
                <a:gd name="T116" fmla="*/ 19 w 112"/>
                <a:gd name="T117" fmla="*/ 101 h 230"/>
                <a:gd name="T118" fmla="*/ 10 w 112"/>
                <a:gd name="T119" fmla="*/ 101 h 230"/>
                <a:gd name="T120" fmla="*/ 12 w 112"/>
                <a:gd name="T121" fmla="*/ 14 h 2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"/>
                <a:gd name="T184" fmla="*/ 0 h 230"/>
                <a:gd name="T185" fmla="*/ 112 w 112"/>
                <a:gd name="T186" fmla="*/ 230 h 2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" h="230">
                  <a:moveTo>
                    <a:pt x="12" y="14"/>
                  </a:moveTo>
                  <a:lnTo>
                    <a:pt x="12" y="9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82" y="2"/>
                  </a:lnTo>
                  <a:lnTo>
                    <a:pt x="87" y="3"/>
                  </a:lnTo>
                  <a:lnTo>
                    <a:pt x="90" y="6"/>
                  </a:lnTo>
                  <a:lnTo>
                    <a:pt x="93" y="9"/>
                  </a:lnTo>
                  <a:lnTo>
                    <a:pt x="94" y="14"/>
                  </a:lnTo>
                  <a:lnTo>
                    <a:pt x="111" y="56"/>
                  </a:lnTo>
                  <a:lnTo>
                    <a:pt x="112" y="59"/>
                  </a:lnTo>
                  <a:lnTo>
                    <a:pt x="112" y="63"/>
                  </a:lnTo>
                  <a:lnTo>
                    <a:pt x="111" y="68"/>
                  </a:lnTo>
                  <a:lnTo>
                    <a:pt x="109" y="74"/>
                  </a:lnTo>
                  <a:lnTo>
                    <a:pt x="88" y="107"/>
                  </a:lnTo>
                  <a:lnTo>
                    <a:pt x="91" y="215"/>
                  </a:lnTo>
                  <a:lnTo>
                    <a:pt x="102" y="221"/>
                  </a:lnTo>
                  <a:lnTo>
                    <a:pt x="105" y="222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5" y="230"/>
                  </a:lnTo>
                  <a:lnTo>
                    <a:pt x="73" y="230"/>
                  </a:lnTo>
                  <a:lnTo>
                    <a:pt x="70" y="230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4"/>
                  </a:lnTo>
                  <a:lnTo>
                    <a:pt x="66" y="219"/>
                  </a:lnTo>
                  <a:lnTo>
                    <a:pt x="64" y="210"/>
                  </a:lnTo>
                  <a:lnTo>
                    <a:pt x="63" y="195"/>
                  </a:lnTo>
                  <a:lnTo>
                    <a:pt x="60" y="179"/>
                  </a:lnTo>
                  <a:lnTo>
                    <a:pt x="57" y="164"/>
                  </a:lnTo>
                  <a:lnTo>
                    <a:pt x="55" y="149"/>
                  </a:lnTo>
                  <a:lnTo>
                    <a:pt x="54" y="140"/>
                  </a:lnTo>
                  <a:lnTo>
                    <a:pt x="54" y="135"/>
                  </a:lnTo>
                  <a:lnTo>
                    <a:pt x="52" y="140"/>
                  </a:lnTo>
                  <a:lnTo>
                    <a:pt x="51" y="149"/>
                  </a:lnTo>
                  <a:lnTo>
                    <a:pt x="49" y="164"/>
                  </a:lnTo>
                  <a:lnTo>
                    <a:pt x="46" y="179"/>
                  </a:lnTo>
                  <a:lnTo>
                    <a:pt x="45" y="195"/>
                  </a:lnTo>
                  <a:lnTo>
                    <a:pt x="42" y="210"/>
                  </a:lnTo>
                  <a:lnTo>
                    <a:pt x="40" y="219"/>
                  </a:lnTo>
                  <a:lnTo>
                    <a:pt x="40" y="224"/>
                  </a:lnTo>
                  <a:lnTo>
                    <a:pt x="40" y="227"/>
                  </a:lnTo>
                  <a:lnTo>
                    <a:pt x="39" y="228"/>
                  </a:lnTo>
                  <a:lnTo>
                    <a:pt x="36" y="230"/>
                  </a:lnTo>
                  <a:lnTo>
                    <a:pt x="34" y="230"/>
                  </a:lnTo>
                  <a:lnTo>
                    <a:pt x="1" y="230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1" y="222"/>
                  </a:lnTo>
                  <a:lnTo>
                    <a:pt x="4" y="221"/>
                  </a:lnTo>
                  <a:lnTo>
                    <a:pt x="15" y="215"/>
                  </a:lnTo>
                  <a:lnTo>
                    <a:pt x="19" y="101"/>
                  </a:lnTo>
                  <a:lnTo>
                    <a:pt x="10" y="101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993300"/>
            </a:solidFill>
            <a:ln w="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79" name="Freeform 90"/>
            <p:cNvSpPr>
              <a:spLocks/>
            </p:cNvSpPr>
            <p:nvPr/>
          </p:nvSpPr>
          <p:spPr bwMode="auto">
            <a:xfrm>
              <a:off x="492" y="871"/>
              <a:ext cx="8" cy="23"/>
            </a:xfrm>
            <a:custGeom>
              <a:avLst/>
              <a:gdLst>
                <a:gd name="T0" fmla="*/ 1 w 6"/>
                <a:gd name="T1" fmla="*/ 22 h 22"/>
                <a:gd name="T2" fmla="*/ 0 w 6"/>
                <a:gd name="T3" fmla="*/ 0 h 22"/>
                <a:gd name="T4" fmla="*/ 6 w 6"/>
                <a:gd name="T5" fmla="*/ 9 h 22"/>
                <a:gd name="T6" fmla="*/ 1 w 6"/>
                <a:gd name="T7" fmla="*/ 2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2"/>
                <a:gd name="T14" fmla="*/ 6 w 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2">
                  <a:moveTo>
                    <a:pt x="1" y="22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80" name="Freeform 91"/>
            <p:cNvSpPr>
              <a:spLocks/>
            </p:cNvSpPr>
            <p:nvPr/>
          </p:nvSpPr>
          <p:spPr bwMode="auto">
            <a:xfrm>
              <a:off x="438" y="821"/>
              <a:ext cx="29" cy="59"/>
            </a:xfrm>
            <a:custGeom>
              <a:avLst/>
              <a:gdLst>
                <a:gd name="T0" fmla="*/ 0 w 22"/>
                <a:gd name="T1" fmla="*/ 0 h 57"/>
                <a:gd name="T2" fmla="*/ 12 w 22"/>
                <a:gd name="T3" fmla="*/ 57 h 57"/>
                <a:gd name="T4" fmla="*/ 22 w 22"/>
                <a:gd name="T5" fmla="*/ 0 h 57"/>
                <a:gd name="T6" fmla="*/ 0 w 22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7"/>
                <a:gd name="T14" fmla="*/ 22 w 22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7">
                  <a:moveTo>
                    <a:pt x="0" y="0"/>
                  </a:moveTo>
                  <a:lnTo>
                    <a:pt x="12" y="5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81" name="Freeform 92"/>
            <p:cNvSpPr>
              <a:spLocks/>
            </p:cNvSpPr>
            <p:nvPr/>
          </p:nvSpPr>
          <p:spPr bwMode="auto">
            <a:xfrm>
              <a:off x="453" y="815"/>
              <a:ext cx="14" cy="19"/>
            </a:xfrm>
            <a:custGeom>
              <a:avLst/>
              <a:gdLst>
                <a:gd name="T0" fmla="*/ 10 w 10"/>
                <a:gd name="T1" fmla="*/ 0 h 18"/>
                <a:gd name="T2" fmla="*/ 0 w 10"/>
                <a:gd name="T3" fmla="*/ 9 h 18"/>
                <a:gd name="T4" fmla="*/ 1 w 10"/>
                <a:gd name="T5" fmla="*/ 18 h 18"/>
                <a:gd name="T6" fmla="*/ 10 w 10"/>
                <a:gd name="T7" fmla="*/ 5 h 18"/>
                <a:gd name="T8" fmla="*/ 10 w 1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8"/>
                <a:gd name="T17" fmla="*/ 10 w 1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8">
                  <a:moveTo>
                    <a:pt x="10" y="0"/>
                  </a:moveTo>
                  <a:lnTo>
                    <a:pt x="0" y="9"/>
                  </a:lnTo>
                  <a:lnTo>
                    <a:pt x="1" y="18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82" name="Freeform 93"/>
            <p:cNvSpPr>
              <a:spLocks/>
            </p:cNvSpPr>
            <p:nvPr/>
          </p:nvSpPr>
          <p:spPr bwMode="auto">
            <a:xfrm>
              <a:off x="438" y="815"/>
              <a:ext cx="15" cy="19"/>
            </a:xfrm>
            <a:custGeom>
              <a:avLst/>
              <a:gdLst>
                <a:gd name="T0" fmla="*/ 0 w 12"/>
                <a:gd name="T1" fmla="*/ 0 h 18"/>
                <a:gd name="T2" fmla="*/ 12 w 12"/>
                <a:gd name="T3" fmla="*/ 9 h 18"/>
                <a:gd name="T4" fmla="*/ 9 w 12"/>
                <a:gd name="T5" fmla="*/ 18 h 18"/>
                <a:gd name="T6" fmla="*/ 0 w 12"/>
                <a:gd name="T7" fmla="*/ 5 h 18"/>
                <a:gd name="T8" fmla="*/ 0 w 1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8"/>
                <a:gd name="T17" fmla="*/ 12 w 1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8">
                  <a:moveTo>
                    <a:pt x="0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83" name="Freeform 94"/>
            <p:cNvSpPr>
              <a:spLocks/>
            </p:cNvSpPr>
            <p:nvPr/>
          </p:nvSpPr>
          <p:spPr bwMode="auto">
            <a:xfrm>
              <a:off x="445" y="827"/>
              <a:ext cx="14" cy="53"/>
            </a:xfrm>
            <a:custGeom>
              <a:avLst/>
              <a:gdLst>
                <a:gd name="T0" fmla="*/ 6 w 10"/>
                <a:gd name="T1" fmla="*/ 7 h 51"/>
                <a:gd name="T2" fmla="*/ 9 w 10"/>
                <a:gd name="T3" fmla="*/ 3 h 51"/>
                <a:gd name="T4" fmla="*/ 6 w 10"/>
                <a:gd name="T5" fmla="*/ 0 h 51"/>
                <a:gd name="T6" fmla="*/ 1 w 10"/>
                <a:gd name="T7" fmla="*/ 3 h 51"/>
                <a:gd name="T8" fmla="*/ 4 w 10"/>
                <a:gd name="T9" fmla="*/ 7 h 51"/>
                <a:gd name="T10" fmla="*/ 0 w 10"/>
                <a:gd name="T11" fmla="*/ 27 h 51"/>
                <a:gd name="T12" fmla="*/ 6 w 10"/>
                <a:gd name="T13" fmla="*/ 51 h 51"/>
                <a:gd name="T14" fmla="*/ 10 w 10"/>
                <a:gd name="T15" fmla="*/ 27 h 51"/>
                <a:gd name="T16" fmla="*/ 6 w 10"/>
                <a:gd name="T17" fmla="*/ 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51"/>
                <a:gd name="T29" fmla="*/ 10 w 1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51">
                  <a:moveTo>
                    <a:pt x="6" y="7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1" y="3"/>
                  </a:lnTo>
                  <a:lnTo>
                    <a:pt x="4" y="7"/>
                  </a:lnTo>
                  <a:lnTo>
                    <a:pt x="0" y="27"/>
                  </a:lnTo>
                  <a:lnTo>
                    <a:pt x="6" y="51"/>
                  </a:lnTo>
                  <a:lnTo>
                    <a:pt x="10" y="2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20201F"/>
            </a:solidFill>
            <a:ln w="0">
              <a:solidFill>
                <a:srgbClr val="20201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84" name="Freeform 95"/>
            <p:cNvSpPr>
              <a:spLocks/>
            </p:cNvSpPr>
            <p:nvPr/>
          </p:nvSpPr>
          <p:spPr bwMode="auto">
            <a:xfrm>
              <a:off x="490" y="906"/>
              <a:ext cx="11" cy="26"/>
            </a:xfrm>
            <a:custGeom>
              <a:avLst/>
              <a:gdLst>
                <a:gd name="T0" fmla="*/ 0 w 9"/>
                <a:gd name="T1" fmla="*/ 0 h 24"/>
                <a:gd name="T2" fmla="*/ 9 w 9"/>
                <a:gd name="T3" fmla="*/ 15 h 24"/>
                <a:gd name="T4" fmla="*/ 3 w 9"/>
                <a:gd name="T5" fmla="*/ 24 h 24"/>
                <a:gd name="T6" fmla="*/ 0 w 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4"/>
                <a:gd name="T14" fmla="*/ 9 w 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4">
                  <a:moveTo>
                    <a:pt x="0" y="0"/>
                  </a:moveTo>
                  <a:lnTo>
                    <a:pt x="9" y="15"/>
                  </a:lnTo>
                  <a:lnTo>
                    <a:pt x="3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85" name="Freeform 96"/>
            <p:cNvSpPr>
              <a:spLocks/>
            </p:cNvSpPr>
            <p:nvPr/>
          </p:nvSpPr>
          <p:spPr bwMode="auto">
            <a:xfrm>
              <a:off x="397" y="921"/>
              <a:ext cx="12" cy="1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1 h 13"/>
                <a:gd name="T4" fmla="*/ 0 w 9"/>
                <a:gd name="T5" fmla="*/ 6 h 13"/>
                <a:gd name="T6" fmla="*/ 2 w 9"/>
                <a:gd name="T7" fmla="*/ 9 h 13"/>
                <a:gd name="T8" fmla="*/ 5 w 9"/>
                <a:gd name="T9" fmla="*/ 10 h 13"/>
                <a:gd name="T10" fmla="*/ 9 w 9"/>
                <a:gd name="T11" fmla="*/ 13 h 13"/>
                <a:gd name="T12" fmla="*/ 9 w 9"/>
                <a:gd name="T13" fmla="*/ 0 h 13"/>
                <a:gd name="T14" fmla="*/ 0 w 9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3"/>
                <a:gd name="T26" fmla="*/ 9 w 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3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86" name="Oval 97"/>
            <p:cNvSpPr>
              <a:spLocks noChangeArrowheads="1"/>
            </p:cNvSpPr>
            <p:nvPr/>
          </p:nvSpPr>
          <p:spPr bwMode="auto">
            <a:xfrm>
              <a:off x="427" y="768"/>
              <a:ext cx="51" cy="46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2" name="Group 98"/>
          <p:cNvGrpSpPr>
            <a:grpSpLocks/>
          </p:cNvGrpSpPr>
          <p:nvPr/>
        </p:nvGrpSpPr>
        <p:grpSpPr bwMode="auto">
          <a:xfrm>
            <a:off x="126974" y="4100495"/>
            <a:ext cx="152400" cy="381000"/>
            <a:chOff x="384" y="768"/>
            <a:chExt cx="144" cy="288"/>
          </a:xfrm>
        </p:grpSpPr>
        <p:sp>
          <p:nvSpPr>
            <p:cNvPr id="10369" name="Freeform 99"/>
            <p:cNvSpPr>
              <a:spLocks/>
            </p:cNvSpPr>
            <p:nvPr/>
          </p:nvSpPr>
          <p:spPr bwMode="auto">
            <a:xfrm>
              <a:off x="384" y="815"/>
              <a:ext cx="144" cy="241"/>
            </a:xfrm>
            <a:custGeom>
              <a:avLst/>
              <a:gdLst>
                <a:gd name="T0" fmla="*/ 12 w 112"/>
                <a:gd name="T1" fmla="*/ 14 h 230"/>
                <a:gd name="T2" fmla="*/ 12 w 112"/>
                <a:gd name="T3" fmla="*/ 9 h 230"/>
                <a:gd name="T4" fmla="*/ 15 w 112"/>
                <a:gd name="T5" fmla="*/ 6 h 230"/>
                <a:gd name="T6" fmla="*/ 16 w 112"/>
                <a:gd name="T7" fmla="*/ 5 h 230"/>
                <a:gd name="T8" fmla="*/ 19 w 112"/>
                <a:gd name="T9" fmla="*/ 3 h 230"/>
                <a:gd name="T10" fmla="*/ 24 w 112"/>
                <a:gd name="T11" fmla="*/ 2 h 230"/>
                <a:gd name="T12" fmla="*/ 51 w 112"/>
                <a:gd name="T13" fmla="*/ 0 h 230"/>
                <a:gd name="T14" fmla="*/ 55 w 112"/>
                <a:gd name="T15" fmla="*/ 0 h 230"/>
                <a:gd name="T16" fmla="*/ 82 w 112"/>
                <a:gd name="T17" fmla="*/ 2 h 230"/>
                <a:gd name="T18" fmla="*/ 87 w 112"/>
                <a:gd name="T19" fmla="*/ 3 h 230"/>
                <a:gd name="T20" fmla="*/ 90 w 112"/>
                <a:gd name="T21" fmla="*/ 6 h 230"/>
                <a:gd name="T22" fmla="*/ 93 w 112"/>
                <a:gd name="T23" fmla="*/ 9 h 230"/>
                <a:gd name="T24" fmla="*/ 94 w 112"/>
                <a:gd name="T25" fmla="*/ 14 h 230"/>
                <a:gd name="T26" fmla="*/ 111 w 112"/>
                <a:gd name="T27" fmla="*/ 56 h 230"/>
                <a:gd name="T28" fmla="*/ 112 w 112"/>
                <a:gd name="T29" fmla="*/ 59 h 230"/>
                <a:gd name="T30" fmla="*/ 112 w 112"/>
                <a:gd name="T31" fmla="*/ 63 h 230"/>
                <a:gd name="T32" fmla="*/ 111 w 112"/>
                <a:gd name="T33" fmla="*/ 68 h 230"/>
                <a:gd name="T34" fmla="*/ 109 w 112"/>
                <a:gd name="T35" fmla="*/ 74 h 230"/>
                <a:gd name="T36" fmla="*/ 88 w 112"/>
                <a:gd name="T37" fmla="*/ 107 h 230"/>
                <a:gd name="T38" fmla="*/ 91 w 112"/>
                <a:gd name="T39" fmla="*/ 215 h 230"/>
                <a:gd name="T40" fmla="*/ 102 w 112"/>
                <a:gd name="T41" fmla="*/ 221 h 230"/>
                <a:gd name="T42" fmla="*/ 105 w 112"/>
                <a:gd name="T43" fmla="*/ 222 h 230"/>
                <a:gd name="T44" fmla="*/ 106 w 112"/>
                <a:gd name="T45" fmla="*/ 225 h 230"/>
                <a:gd name="T46" fmla="*/ 106 w 112"/>
                <a:gd name="T47" fmla="*/ 227 h 230"/>
                <a:gd name="T48" fmla="*/ 106 w 112"/>
                <a:gd name="T49" fmla="*/ 228 h 230"/>
                <a:gd name="T50" fmla="*/ 105 w 112"/>
                <a:gd name="T51" fmla="*/ 230 h 230"/>
                <a:gd name="T52" fmla="*/ 73 w 112"/>
                <a:gd name="T53" fmla="*/ 230 h 230"/>
                <a:gd name="T54" fmla="*/ 70 w 112"/>
                <a:gd name="T55" fmla="*/ 230 h 230"/>
                <a:gd name="T56" fmla="*/ 69 w 112"/>
                <a:gd name="T57" fmla="*/ 228 h 230"/>
                <a:gd name="T58" fmla="*/ 67 w 112"/>
                <a:gd name="T59" fmla="*/ 227 h 230"/>
                <a:gd name="T60" fmla="*/ 66 w 112"/>
                <a:gd name="T61" fmla="*/ 224 h 230"/>
                <a:gd name="T62" fmla="*/ 66 w 112"/>
                <a:gd name="T63" fmla="*/ 219 h 230"/>
                <a:gd name="T64" fmla="*/ 64 w 112"/>
                <a:gd name="T65" fmla="*/ 210 h 230"/>
                <a:gd name="T66" fmla="*/ 63 w 112"/>
                <a:gd name="T67" fmla="*/ 195 h 230"/>
                <a:gd name="T68" fmla="*/ 60 w 112"/>
                <a:gd name="T69" fmla="*/ 179 h 230"/>
                <a:gd name="T70" fmla="*/ 57 w 112"/>
                <a:gd name="T71" fmla="*/ 164 h 230"/>
                <a:gd name="T72" fmla="*/ 55 w 112"/>
                <a:gd name="T73" fmla="*/ 149 h 230"/>
                <a:gd name="T74" fmla="*/ 54 w 112"/>
                <a:gd name="T75" fmla="*/ 140 h 230"/>
                <a:gd name="T76" fmla="*/ 54 w 112"/>
                <a:gd name="T77" fmla="*/ 135 h 230"/>
                <a:gd name="T78" fmla="*/ 52 w 112"/>
                <a:gd name="T79" fmla="*/ 140 h 230"/>
                <a:gd name="T80" fmla="*/ 51 w 112"/>
                <a:gd name="T81" fmla="*/ 149 h 230"/>
                <a:gd name="T82" fmla="*/ 49 w 112"/>
                <a:gd name="T83" fmla="*/ 164 h 230"/>
                <a:gd name="T84" fmla="*/ 46 w 112"/>
                <a:gd name="T85" fmla="*/ 179 h 230"/>
                <a:gd name="T86" fmla="*/ 45 w 112"/>
                <a:gd name="T87" fmla="*/ 195 h 230"/>
                <a:gd name="T88" fmla="*/ 42 w 112"/>
                <a:gd name="T89" fmla="*/ 210 h 230"/>
                <a:gd name="T90" fmla="*/ 40 w 112"/>
                <a:gd name="T91" fmla="*/ 219 h 230"/>
                <a:gd name="T92" fmla="*/ 40 w 112"/>
                <a:gd name="T93" fmla="*/ 224 h 230"/>
                <a:gd name="T94" fmla="*/ 40 w 112"/>
                <a:gd name="T95" fmla="*/ 227 h 230"/>
                <a:gd name="T96" fmla="*/ 39 w 112"/>
                <a:gd name="T97" fmla="*/ 228 h 230"/>
                <a:gd name="T98" fmla="*/ 36 w 112"/>
                <a:gd name="T99" fmla="*/ 230 h 230"/>
                <a:gd name="T100" fmla="*/ 34 w 112"/>
                <a:gd name="T101" fmla="*/ 230 h 230"/>
                <a:gd name="T102" fmla="*/ 1 w 112"/>
                <a:gd name="T103" fmla="*/ 230 h 230"/>
                <a:gd name="T104" fmla="*/ 0 w 112"/>
                <a:gd name="T105" fmla="*/ 228 h 230"/>
                <a:gd name="T106" fmla="*/ 0 w 112"/>
                <a:gd name="T107" fmla="*/ 227 h 230"/>
                <a:gd name="T108" fmla="*/ 0 w 112"/>
                <a:gd name="T109" fmla="*/ 225 h 230"/>
                <a:gd name="T110" fmla="*/ 1 w 112"/>
                <a:gd name="T111" fmla="*/ 222 h 230"/>
                <a:gd name="T112" fmla="*/ 4 w 112"/>
                <a:gd name="T113" fmla="*/ 221 h 230"/>
                <a:gd name="T114" fmla="*/ 15 w 112"/>
                <a:gd name="T115" fmla="*/ 215 h 230"/>
                <a:gd name="T116" fmla="*/ 19 w 112"/>
                <a:gd name="T117" fmla="*/ 101 h 230"/>
                <a:gd name="T118" fmla="*/ 10 w 112"/>
                <a:gd name="T119" fmla="*/ 101 h 230"/>
                <a:gd name="T120" fmla="*/ 12 w 112"/>
                <a:gd name="T121" fmla="*/ 14 h 2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"/>
                <a:gd name="T184" fmla="*/ 0 h 230"/>
                <a:gd name="T185" fmla="*/ 112 w 112"/>
                <a:gd name="T186" fmla="*/ 230 h 2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" h="230">
                  <a:moveTo>
                    <a:pt x="12" y="14"/>
                  </a:moveTo>
                  <a:lnTo>
                    <a:pt x="12" y="9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82" y="2"/>
                  </a:lnTo>
                  <a:lnTo>
                    <a:pt x="87" y="3"/>
                  </a:lnTo>
                  <a:lnTo>
                    <a:pt x="90" y="6"/>
                  </a:lnTo>
                  <a:lnTo>
                    <a:pt x="93" y="9"/>
                  </a:lnTo>
                  <a:lnTo>
                    <a:pt x="94" y="14"/>
                  </a:lnTo>
                  <a:lnTo>
                    <a:pt x="111" y="56"/>
                  </a:lnTo>
                  <a:lnTo>
                    <a:pt x="112" y="59"/>
                  </a:lnTo>
                  <a:lnTo>
                    <a:pt x="112" y="63"/>
                  </a:lnTo>
                  <a:lnTo>
                    <a:pt x="111" y="68"/>
                  </a:lnTo>
                  <a:lnTo>
                    <a:pt x="109" y="74"/>
                  </a:lnTo>
                  <a:lnTo>
                    <a:pt x="88" y="107"/>
                  </a:lnTo>
                  <a:lnTo>
                    <a:pt x="91" y="215"/>
                  </a:lnTo>
                  <a:lnTo>
                    <a:pt x="102" y="221"/>
                  </a:lnTo>
                  <a:lnTo>
                    <a:pt x="105" y="222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5" y="230"/>
                  </a:lnTo>
                  <a:lnTo>
                    <a:pt x="73" y="230"/>
                  </a:lnTo>
                  <a:lnTo>
                    <a:pt x="70" y="230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4"/>
                  </a:lnTo>
                  <a:lnTo>
                    <a:pt x="66" y="219"/>
                  </a:lnTo>
                  <a:lnTo>
                    <a:pt x="64" y="210"/>
                  </a:lnTo>
                  <a:lnTo>
                    <a:pt x="63" y="195"/>
                  </a:lnTo>
                  <a:lnTo>
                    <a:pt x="60" y="179"/>
                  </a:lnTo>
                  <a:lnTo>
                    <a:pt x="57" y="164"/>
                  </a:lnTo>
                  <a:lnTo>
                    <a:pt x="55" y="149"/>
                  </a:lnTo>
                  <a:lnTo>
                    <a:pt x="54" y="140"/>
                  </a:lnTo>
                  <a:lnTo>
                    <a:pt x="54" y="135"/>
                  </a:lnTo>
                  <a:lnTo>
                    <a:pt x="52" y="140"/>
                  </a:lnTo>
                  <a:lnTo>
                    <a:pt x="51" y="149"/>
                  </a:lnTo>
                  <a:lnTo>
                    <a:pt x="49" y="164"/>
                  </a:lnTo>
                  <a:lnTo>
                    <a:pt x="46" y="179"/>
                  </a:lnTo>
                  <a:lnTo>
                    <a:pt x="45" y="195"/>
                  </a:lnTo>
                  <a:lnTo>
                    <a:pt x="42" y="210"/>
                  </a:lnTo>
                  <a:lnTo>
                    <a:pt x="40" y="219"/>
                  </a:lnTo>
                  <a:lnTo>
                    <a:pt x="40" y="224"/>
                  </a:lnTo>
                  <a:lnTo>
                    <a:pt x="40" y="227"/>
                  </a:lnTo>
                  <a:lnTo>
                    <a:pt x="39" y="228"/>
                  </a:lnTo>
                  <a:lnTo>
                    <a:pt x="36" y="230"/>
                  </a:lnTo>
                  <a:lnTo>
                    <a:pt x="34" y="230"/>
                  </a:lnTo>
                  <a:lnTo>
                    <a:pt x="1" y="230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1" y="222"/>
                  </a:lnTo>
                  <a:lnTo>
                    <a:pt x="4" y="221"/>
                  </a:lnTo>
                  <a:lnTo>
                    <a:pt x="15" y="215"/>
                  </a:lnTo>
                  <a:lnTo>
                    <a:pt x="19" y="101"/>
                  </a:lnTo>
                  <a:lnTo>
                    <a:pt x="10" y="101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993300"/>
            </a:solidFill>
            <a:ln w="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70" name="Freeform 100"/>
            <p:cNvSpPr>
              <a:spLocks/>
            </p:cNvSpPr>
            <p:nvPr/>
          </p:nvSpPr>
          <p:spPr bwMode="auto">
            <a:xfrm>
              <a:off x="492" y="871"/>
              <a:ext cx="8" cy="23"/>
            </a:xfrm>
            <a:custGeom>
              <a:avLst/>
              <a:gdLst>
                <a:gd name="T0" fmla="*/ 1 w 6"/>
                <a:gd name="T1" fmla="*/ 22 h 22"/>
                <a:gd name="T2" fmla="*/ 0 w 6"/>
                <a:gd name="T3" fmla="*/ 0 h 22"/>
                <a:gd name="T4" fmla="*/ 6 w 6"/>
                <a:gd name="T5" fmla="*/ 9 h 22"/>
                <a:gd name="T6" fmla="*/ 1 w 6"/>
                <a:gd name="T7" fmla="*/ 2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2"/>
                <a:gd name="T14" fmla="*/ 6 w 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2">
                  <a:moveTo>
                    <a:pt x="1" y="22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71" name="Freeform 101"/>
            <p:cNvSpPr>
              <a:spLocks/>
            </p:cNvSpPr>
            <p:nvPr/>
          </p:nvSpPr>
          <p:spPr bwMode="auto">
            <a:xfrm>
              <a:off x="438" y="821"/>
              <a:ext cx="29" cy="59"/>
            </a:xfrm>
            <a:custGeom>
              <a:avLst/>
              <a:gdLst>
                <a:gd name="T0" fmla="*/ 0 w 22"/>
                <a:gd name="T1" fmla="*/ 0 h 57"/>
                <a:gd name="T2" fmla="*/ 12 w 22"/>
                <a:gd name="T3" fmla="*/ 57 h 57"/>
                <a:gd name="T4" fmla="*/ 22 w 22"/>
                <a:gd name="T5" fmla="*/ 0 h 57"/>
                <a:gd name="T6" fmla="*/ 0 w 22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7"/>
                <a:gd name="T14" fmla="*/ 22 w 22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7">
                  <a:moveTo>
                    <a:pt x="0" y="0"/>
                  </a:moveTo>
                  <a:lnTo>
                    <a:pt x="12" y="5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72" name="Freeform 102"/>
            <p:cNvSpPr>
              <a:spLocks/>
            </p:cNvSpPr>
            <p:nvPr/>
          </p:nvSpPr>
          <p:spPr bwMode="auto">
            <a:xfrm>
              <a:off x="453" y="815"/>
              <a:ext cx="14" cy="19"/>
            </a:xfrm>
            <a:custGeom>
              <a:avLst/>
              <a:gdLst>
                <a:gd name="T0" fmla="*/ 10 w 10"/>
                <a:gd name="T1" fmla="*/ 0 h 18"/>
                <a:gd name="T2" fmla="*/ 0 w 10"/>
                <a:gd name="T3" fmla="*/ 9 h 18"/>
                <a:gd name="T4" fmla="*/ 1 w 10"/>
                <a:gd name="T5" fmla="*/ 18 h 18"/>
                <a:gd name="T6" fmla="*/ 10 w 10"/>
                <a:gd name="T7" fmla="*/ 5 h 18"/>
                <a:gd name="T8" fmla="*/ 10 w 1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8"/>
                <a:gd name="T17" fmla="*/ 10 w 1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8">
                  <a:moveTo>
                    <a:pt x="10" y="0"/>
                  </a:moveTo>
                  <a:lnTo>
                    <a:pt x="0" y="9"/>
                  </a:lnTo>
                  <a:lnTo>
                    <a:pt x="1" y="18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73" name="Freeform 103"/>
            <p:cNvSpPr>
              <a:spLocks/>
            </p:cNvSpPr>
            <p:nvPr/>
          </p:nvSpPr>
          <p:spPr bwMode="auto">
            <a:xfrm>
              <a:off x="438" y="815"/>
              <a:ext cx="15" cy="19"/>
            </a:xfrm>
            <a:custGeom>
              <a:avLst/>
              <a:gdLst>
                <a:gd name="T0" fmla="*/ 0 w 12"/>
                <a:gd name="T1" fmla="*/ 0 h 18"/>
                <a:gd name="T2" fmla="*/ 12 w 12"/>
                <a:gd name="T3" fmla="*/ 9 h 18"/>
                <a:gd name="T4" fmla="*/ 9 w 12"/>
                <a:gd name="T5" fmla="*/ 18 h 18"/>
                <a:gd name="T6" fmla="*/ 0 w 12"/>
                <a:gd name="T7" fmla="*/ 5 h 18"/>
                <a:gd name="T8" fmla="*/ 0 w 1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8"/>
                <a:gd name="T17" fmla="*/ 12 w 1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8">
                  <a:moveTo>
                    <a:pt x="0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74" name="Freeform 104"/>
            <p:cNvSpPr>
              <a:spLocks/>
            </p:cNvSpPr>
            <p:nvPr/>
          </p:nvSpPr>
          <p:spPr bwMode="auto">
            <a:xfrm>
              <a:off x="445" y="827"/>
              <a:ext cx="14" cy="53"/>
            </a:xfrm>
            <a:custGeom>
              <a:avLst/>
              <a:gdLst>
                <a:gd name="T0" fmla="*/ 6 w 10"/>
                <a:gd name="T1" fmla="*/ 7 h 51"/>
                <a:gd name="T2" fmla="*/ 9 w 10"/>
                <a:gd name="T3" fmla="*/ 3 h 51"/>
                <a:gd name="T4" fmla="*/ 6 w 10"/>
                <a:gd name="T5" fmla="*/ 0 h 51"/>
                <a:gd name="T6" fmla="*/ 1 w 10"/>
                <a:gd name="T7" fmla="*/ 3 h 51"/>
                <a:gd name="T8" fmla="*/ 4 w 10"/>
                <a:gd name="T9" fmla="*/ 7 h 51"/>
                <a:gd name="T10" fmla="*/ 0 w 10"/>
                <a:gd name="T11" fmla="*/ 27 h 51"/>
                <a:gd name="T12" fmla="*/ 6 w 10"/>
                <a:gd name="T13" fmla="*/ 51 h 51"/>
                <a:gd name="T14" fmla="*/ 10 w 10"/>
                <a:gd name="T15" fmla="*/ 27 h 51"/>
                <a:gd name="T16" fmla="*/ 6 w 10"/>
                <a:gd name="T17" fmla="*/ 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51"/>
                <a:gd name="T29" fmla="*/ 10 w 1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51">
                  <a:moveTo>
                    <a:pt x="6" y="7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1" y="3"/>
                  </a:lnTo>
                  <a:lnTo>
                    <a:pt x="4" y="7"/>
                  </a:lnTo>
                  <a:lnTo>
                    <a:pt x="0" y="27"/>
                  </a:lnTo>
                  <a:lnTo>
                    <a:pt x="6" y="51"/>
                  </a:lnTo>
                  <a:lnTo>
                    <a:pt x="10" y="2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20201F"/>
            </a:solidFill>
            <a:ln w="0">
              <a:solidFill>
                <a:srgbClr val="20201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75" name="Freeform 105"/>
            <p:cNvSpPr>
              <a:spLocks/>
            </p:cNvSpPr>
            <p:nvPr/>
          </p:nvSpPr>
          <p:spPr bwMode="auto">
            <a:xfrm>
              <a:off x="490" y="906"/>
              <a:ext cx="11" cy="26"/>
            </a:xfrm>
            <a:custGeom>
              <a:avLst/>
              <a:gdLst>
                <a:gd name="T0" fmla="*/ 0 w 9"/>
                <a:gd name="T1" fmla="*/ 0 h 24"/>
                <a:gd name="T2" fmla="*/ 9 w 9"/>
                <a:gd name="T3" fmla="*/ 15 h 24"/>
                <a:gd name="T4" fmla="*/ 3 w 9"/>
                <a:gd name="T5" fmla="*/ 24 h 24"/>
                <a:gd name="T6" fmla="*/ 0 w 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4"/>
                <a:gd name="T14" fmla="*/ 9 w 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4">
                  <a:moveTo>
                    <a:pt x="0" y="0"/>
                  </a:moveTo>
                  <a:lnTo>
                    <a:pt x="9" y="15"/>
                  </a:lnTo>
                  <a:lnTo>
                    <a:pt x="3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76" name="Freeform 106"/>
            <p:cNvSpPr>
              <a:spLocks/>
            </p:cNvSpPr>
            <p:nvPr/>
          </p:nvSpPr>
          <p:spPr bwMode="auto">
            <a:xfrm>
              <a:off x="397" y="921"/>
              <a:ext cx="12" cy="1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1 h 13"/>
                <a:gd name="T4" fmla="*/ 0 w 9"/>
                <a:gd name="T5" fmla="*/ 6 h 13"/>
                <a:gd name="T6" fmla="*/ 2 w 9"/>
                <a:gd name="T7" fmla="*/ 9 h 13"/>
                <a:gd name="T8" fmla="*/ 5 w 9"/>
                <a:gd name="T9" fmla="*/ 10 h 13"/>
                <a:gd name="T10" fmla="*/ 9 w 9"/>
                <a:gd name="T11" fmla="*/ 13 h 13"/>
                <a:gd name="T12" fmla="*/ 9 w 9"/>
                <a:gd name="T13" fmla="*/ 0 h 13"/>
                <a:gd name="T14" fmla="*/ 0 w 9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3"/>
                <a:gd name="T26" fmla="*/ 9 w 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3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77" name="Oval 107"/>
            <p:cNvSpPr>
              <a:spLocks noChangeArrowheads="1"/>
            </p:cNvSpPr>
            <p:nvPr/>
          </p:nvSpPr>
          <p:spPr bwMode="auto">
            <a:xfrm>
              <a:off x="427" y="768"/>
              <a:ext cx="51" cy="46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3" name="Group 108"/>
          <p:cNvGrpSpPr>
            <a:grpSpLocks/>
          </p:cNvGrpSpPr>
          <p:nvPr/>
        </p:nvGrpSpPr>
        <p:grpSpPr bwMode="auto">
          <a:xfrm>
            <a:off x="369861" y="1431907"/>
            <a:ext cx="152400" cy="381000"/>
            <a:chOff x="384" y="768"/>
            <a:chExt cx="144" cy="288"/>
          </a:xfrm>
        </p:grpSpPr>
        <p:sp>
          <p:nvSpPr>
            <p:cNvPr id="10360" name="Freeform 109"/>
            <p:cNvSpPr>
              <a:spLocks/>
            </p:cNvSpPr>
            <p:nvPr/>
          </p:nvSpPr>
          <p:spPr bwMode="auto">
            <a:xfrm>
              <a:off x="384" y="815"/>
              <a:ext cx="144" cy="241"/>
            </a:xfrm>
            <a:custGeom>
              <a:avLst/>
              <a:gdLst>
                <a:gd name="T0" fmla="*/ 12 w 112"/>
                <a:gd name="T1" fmla="*/ 14 h 230"/>
                <a:gd name="T2" fmla="*/ 12 w 112"/>
                <a:gd name="T3" fmla="*/ 9 h 230"/>
                <a:gd name="T4" fmla="*/ 15 w 112"/>
                <a:gd name="T5" fmla="*/ 6 h 230"/>
                <a:gd name="T6" fmla="*/ 16 w 112"/>
                <a:gd name="T7" fmla="*/ 5 h 230"/>
                <a:gd name="T8" fmla="*/ 19 w 112"/>
                <a:gd name="T9" fmla="*/ 3 h 230"/>
                <a:gd name="T10" fmla="*/ 24 w 112"/>
                <a:gd name="T11" fmla="*/ 2 h 230"/>
                <a:gd name="T12" fmla="*/ 51 w 112"/>
                <a:gd name="T13" fmla="*/ 0 h 230"/>
                <a:gd name="T14" fmla="*/ 55 w 112"/>
                <a:gd name="T15" fmla="*/ 0 h 230"/>
                <a:gd name="T16" fmla="*/ 82 w 112"/>
                <a:gd name="T17" fmla="*/ 2 h 230"/>
                <a:gd name="T18" fmla="*/ 87 w 112"/>
                <a:gd name="T19" fmla="*/ 3 h 230"/>
                <a:gd name="T20" fmla="*/ 90 w 112"/>
                <a:gd name="T21" fmla="*/ 6 h 230"/>
                <a:gd name="T22" fmla="*/ 93 w 112"/>
                <a:gd name="T23" fmla="*/ 9 h 230"/>
                <a:gd name="T24" fmla="*/ 94 w 112"/>
                <a:gd name="T25" fmla="*/ 14 h 230"/>
                <a:gd name="T26" fmla="*/ 111 w 112"/>
                <a:gd name="T27" fmla="*/ 56 h 230"/>
                <a:gd name="T28" fmla="*/ 112 w 112"/>
                <a:gd name="T29" fmla="*/ 59 h 230"/>
                <a:gd name="T30" fmla="*/ 112 w 112"/>
                <a:gd name="T31" fmla="*/ 63 h 230"/>
                <a:gd name="T32" fmla="*/ 111 w 112"/>
                <a:gd name="T33" fmla="*/ 68 h 230"/>
                <a:gd name="T34" fmla="*/ 109 w 112"/>
                <a:gd name="T35" fmla="*/ 74 h 230"/>
                <a:gd name="T36" fmla="*/ 88 w 112"/>
                <a:gd name="T37" fmla="*/ 107 h 230"/>
                <a:gd name="T38" fmla="*/ 91 w 112"/>
                <a:gd name="T39" fmla="*/ 215 h 230"/>
                <a:gd name="T40" fmla="*/ 102 w 112"/>
                <a:gd name="T41" fmla="*/ 221 h 230"/>
                <a:gd name="T42" fmla="*/ 105 w 112"/>
                <a:gd name="T43" fmla="*/ 222 h 230"/>
                <a:gd name="T44" fmla="*/ 106 w 112"/>
                <a:gd name="T45" fmla="*/ 225 h 230"/>
                <a:gd name="T46" fmla="*/ 106 w 112"/>
                <a:gd name="T47" fmla="*/ 227 h 230"/>
                <a:gd name="T48" fmla="*/ 106 w 112"/>
                <a:gd name="T49" fmla="*/ 228 h 230"/>
                <a:gd name="T50" fmla="*/ 105 w 112"/>
                <a:gd name="T51" fmla="*/ 230 h 230"/>
                <a:gd name="T52" fmla="*/ 73 w 112"/>
                <a:gd name="T53" fmla="*/ 230 h 230"/>
                <a:gd name="T54" fmla="*/ 70 w 112"/>
                <a:gd name="T55" fmla="*/ 230 h 230"/>
                <a:gd name="T56" fmla="*/ 69 w 112"/>
                <a:gd name="T57" fmla="*/ 228 h 230"/>
                <a:gd name="T58" fmla="*/ 67 w 112"/>
                <a:gd name="T59" fmla="*/ 227 h 230"/>
                <a:gd name="T60" fmla="*/ 66 w 112"/>
                <a:gd name="T61" fmla="*/ 224 h 230"/>
                <a:gd name="T62" fmla="*/ 66 w 112"/>
                <a:gd name="T63" fmla="*/ 219 h 230"/>
                <a:gd name="T64" fmla="*/ 64 w 112"/>
                <a:gd name="T65" fmla="*/ 210 h 230"/>
                <a:gd name="T66" fmla="*/ 63 w 112"/>
                <a:gd name="T67" fmla="*/ 195 h 230"/>
                <a:gd name="T68" fmla="*/ 60 w 112"/>
                <a:gd name="T69" fmla="*/ 179 h 230"/>
                <a:gd name="T70" fmla="*/ 57 w 112"/>
                <a:gd name="T71" fmla="*/ 164 h 230"/>
                <a:gd name="T72" fmla="*/ 55 w 112"/>
                <a:gd name="T73" fmla="*/ 149 h 230"/>
                <a:gd name="T74" fmla="*/ 54 w 112"/>
                <a:gd name="T75" fmla="*/ 140 h 230"/>
                <a:gd name="T76" fmla="*/ 54 w 112"/>
                <a:gd name="T77" fmla="*/ 135 h 230"/>
                <a:gd name="T78" fmla="*/ 52 w 112"/>
                <a:gd name="T79" fmla="*/ 140 h 230"/>
                <a:gd name="T80" fmla="*/ 51 w 112"/>
                <a:gd name="T81" fmla="*/ 149 h 230"/>
                <a:gd name="T82" fmla="*/ 49 w 112"/>
                <a:gd name="T83" fmla="*/ 164 h 230"/>
                <a:gd name="T84" fmla="*/ 46 w 112"/>
                <a:gd name="T85" fmla="*/ 179 h 230"/>
                <a:gd name="T86" fmla="*/ 45 w 112"/>
                <a:gd name="T87" fmla="*/ 195 h 230"/>
                <a:gd name="T88" fmla="*/ 42 w 112"/>
                <a:gd name="T89" fmla="*/ 210 h 230"/>
                <a:gd name="T90" fmla="*/ 40 w 112"/>
                <a:gd name="T91" fmla="*/ 219 h 230"/>
                <a:gd name="T92" fmla="*/ 40 w 112"/>
                <a:gd name="T93" fmla="*/ 224 h 230"/>
                <a:gd name="T94" fmla="*/ 40 w 112"/>
                <a:gd name="T95" fmla="*/ 227 h 230"/>
                <a:gd name="T96" fmla="*/ 39 w 112"/>
                <a:gd name="T97" fmla="*/ 228 h 230"/>
                <a:gd name="T98" fmla="*/ 36 w 112"/>
                <a:gd name="T99" fmla="*/ 230 h 230"/>
                <a:gd name="T100" fmla="*/ 34 w 112"/>
                <a:gd name="T101" fmla="*/ 230 h 230"/>
                <a:gd name="T102" fmla="*/ 1 w 112"/>
                <a:gd name="T103" fmla="*/ 230 h 230"/>
                <a:gd name="T104" fmla="*/ 0 w 112"/>
                <a:gd name="T105" fmla="*/ 228 h 230"/>
                <a:gd name="T106" fmla="*/ 0 w 112"/>
                <a:gd name="T107" fmla="*/ 227 h 230"/>
                <a:gd name="T108" fmla="*/ 0 w 112"/>
                <a:gd name="T109" fmla="*/ 225 h 230"/>
                <a:gd name="T110" fmla="*/ 1 w 112"/>
                <a:gd name="T111" fmla="*/ 222 h 230"/>
                <a:gd name="T112" fmla="*/ 4 w 112"/>
                <a:gd name="T113" fmla="*/ 221 h 230"/>
                <a:gd name="T114" fmla="*/ 15 w 112"/>
                <a:gd name="T115" fmla="*/ 215 h 230"/>
                <a:gd name="T116" fmla="*/ 19 w 112"/>
                <a:gd name="T117" fmla="*/ 101 h 230"/>
                <a:gd name="T118" fmla="*/ 10 w 112"/>
                <a:gd name="T119" fmla="*/ 101 h 230"/>
                <a:gd name="T120" fmla="*/ 12 w 112"/>
                <a:gd name="T121" fmla="*/ 14 h 2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"/>
                <a:gd name="T184" fmla="*/ 0 h 230"/>
                <a:gd name="T185" fmla="*/ 112 w 112"/>
                <a:gd name="T186" fmla="*/ 230 h 2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" h="230">
                  <a:moveTo>
                    <a:pt x="12" y="14"/>
                  </a:moveTo>
                  <a:lnTo>
                    <a:pt x="12" y="9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82" y="2"/>
                  </a:lnTo>
                  <a:lnTo>
                    <a:pt x="87" y="3"/>
                  </a:lnTo>
                  <a:lnTo>
                    <a:pt x="90" y="6"/>
                  </a:lnTo>
                  <a:lnTo>
                    <a:pt x="93" y="9"/>
                  </a:lnTo>
                  <a:lnTo>
                    <a:pt x="94" y="14"/>
                  </a:lnTo>
                  <a:lnTo>
                    <a:pt x="111" y="56"/>
                  </a:lnTo>
                  <a:lnTo>
                    <a:pt x="112" y="59"/>
                  </a:lnTo>
                  <a:lnTo>
                    <a:pt x="112" y="63"/>
                  </a:lnTo>
                  <a:lnTo>
                    <a:pt x="111" y="68"/>
                  </a:lnTo>
                  <a:lnTo>
                    <a:pt x="109" y="74"/>
                  </a:lnTo>
                  <a:lnTo>
                    <a:pt x="88" y="107"/>
                  </a:lnTo>
                  <a:lnTo>
                    <a:pt x="91" y="215"/>
                  </a:lnTo>
                  <a:lnTo>
                    <a:pt x="102" y="221"/>
                  </a:lnTo>
                  <a:lnTo>
                    <a:pt x="105" y="222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5" y="230"/>
                  </a:lnTo>
                  <a:lnTo>
                    <a:pt x="73" y="230"/>
                  </a:lnTo>
                  <a:lnTo>
                    <a:pt x="70" y="230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4"/>
                  </a:lnTo>
                  <a:lnTo>
                    <a:pt x="66" y="219"/>
                  </a:lnTo>
                  <a:lnTo>
                    <a:pt x="64" y="210"/>
                  </a:lnTo>
                  <a:lnTo>
                    <a:pt x="63" y="195"/>
                  </a:lnTo>
                  <a:lnTo>
                    <a:pt x="60" y="179"/>
                  </a:lnTo>
                  <a:lnTo>
                    <a:pt x="57" y="164"/>
                  </a:lnTo>
                  <a:lnTo>
                    <a:pt x="55" y="149"/>
                  </a:lnTo>
                  <a:lnTo>
                    <a:pt x="54" y="140"/>
                  </a:lnTo>
                  <a:lnTo>
                    <a:pt x="54" y="135"/>
                  </a:lnTo>
                  <a:lnTo>
                    <a:pt x="52" y="140"/>
                  </a:lnTo>
                  <a:lnTo>
                    <a:pt x="51" y="149"/>
                  </a:lnTo>
                  <a:lnTo>
                    <a:pt x="49" y="164"/>
                  </a:lnTo>
                  <a:lnTo>
                    <a:pt x="46" y="179"/>
                  </a:lnTo>
                  <a:lnTo>
                    <a:pt x="45" y="195"/>
                  </a:lnTo>
                  <a:lnTo>
                    <a:pt x="42" y="210"/>
                  </a:lnTo>
                  <a:lnTo>
                    <a:pt x="40" y="219"/>
                  </a:lnTo>
                  <a:lnTo>
                    <a:pt x="40" y="224"/>
                  </a:lnTo>
                  <a:lnTo>
                    <a:pt x="40" y="227"/>
                  </a:lnTo>
                  <a:lnTo>
                    <a:pt x="39" y="228"/>
                  </a:lnTo>
                  <a:lnTo>
                    <a:pt x="36" y="230"/>
                  </a:lnTo>
                  <a:lnTo>
                    <a:pt x="34" y="230"/>
                  </a:lnTo>
                  <a:lnTo>
                    <a:pt x="1" y="230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1" y="222"/>
                  </a:lnTo>
                  <a:lnTo>
                    <a:pt x="4" y="221"/>
                  </a:lnTo>
                  <a:lnTo>
                    <a:pt x="15" y="215"/>
                  </a:lnTo>
                  <a:lnTo>
                    <a:pt x="19" y="101"/>
                  </a:lnTo>
                  <a:lnTo>
                    <a:pt x="10" y="101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993300"/>
            </a:solidFill>
            <a:ln w="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61" name="Freeform 110"/>
            <p:cNvSpPr>
              <a:spLocks/>
            </p:cNvSpPr>
            <p:nvPr/>
          </p:nvSpPr>
          <p:spPr bwMode="auto">
            <a:xfrm>
              <a:off x="492" y="871"/>
              <a:ext cx="8" cy="23"/>
            </a:xfrm>
            <a:custGeom>
              <a:avLst/>
              <a:gdLst>
                <a:gd name="T0" fmla="*/ 1 w 6"/>
                <a:gd name="T1" fmla="*/ 22 h 22"/>
                <a:gd name="T2" fmla="*/ 0 w 6"/>
                <a:gd name="T3" fmla="*/ 0 h 22"/>
                <a:gd name="T4" fmla="*/ 6 w 6"/>
                <a:gd name="T5" fmla="*/ 9 h 22"/>
                <a:gd name="T6" fmla="*/ 1 w 6"/>
                <a:gd name="T7" fmla="*/ 2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2"/>
                <a:gd name="T14" fmla="*/ 6 w 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2">
                  <a:moveTo>
                    <a:pt x="1" y="22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62" name="Freeform 111"/>
            <p:cNvSpPr>
              <a:spLocks/>
            </p:cNvSpPr>
            <p:nvPr/>
          </p:nvSpPr>
          <p:spPr bwMode="auto">
            <a:xfrm>
              <a:off x="438" y="821"/>
              <a:ext cx="29" cy="59"/>
            </a:xfrm>
            <a:custGeom>
              <a:avLst/>
              <a:gdLst>
                <a:gd name="T0" fmla="*/ 0 w 22"/>
                <a:gd name="T1" fmla="*/ 0 h 57"/>
                <a:gd name="T2" fmla="*/ 12 w 22"/>
                <a:gd name="T3" fmla="*/ 57 h 57"/>
                <a:gd name="T4" fmla="*/ 22 w 22"/>
                <a:gd name="T5" fmla="*/ 0 h 57"/>
                <a:gd name="T6" fmla="*/ 0 w 22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7"/>
                <a:gd name="T14" fmla="*/ 22 w 22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7">
                  <a:moveTo>
                    <a:pt x="0" y="0"/>
                  </a:moveTo>
                  <a:lnTo>
                    <a:pt x="12" y="5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63" name="Freeform 112"/>
            <p:cNvSpPr>
              <a:spLocks/>
            </p:cNvSpPr>
            <p:nvPr/>
          </p:nvSpPr>
          <p:spPr bwMode="auto">
            <a:xfrm>
              <a:off x="453" y="815"/>
              <a:ext cx="14" cy="19"/>
            </a:xfrm>
            <a:custGeom>
              <a:avLst/>
              <a:gdLst>
                <a:gd name="T0" fmla="*/ 10 w 10"/>
                <a:gd name="T1" fmla="*/ 0 h 18"/>
                <a:gd name="T2" fmla="*/ 0 w 10"/>
                <a:gd name="T3" fmla="*/ 9 h 18"/>
                <a:gd name="T4" fmla="*/ 1 w 10"/>
                <a:gd name="T5" fmla="*/ 18 h 18"/>
                <a:gd name="T6" fmla="*/ 10 w 10"/>
                <a:gd name="T7" fmla="*/ 5 h 18"/>
                <a:gd name="T8" fmla="*/ 10 w 1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8"/>
                <a:gd name="T17" fmla="*/ 10 w 1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8">
                  <a:moveTo>
                    <a:pt x="10" y="0"/>
                  </a:moveTo>
                  <a:lnTo>
                    <a:pt x="0" y="9"/>
                  </a:lnTo>
                  <a:lnTo>
                    <a:pt x="1" y="18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64" name="Freeform 113"/>
            <p:cNvSpPr>
              <a:spLocks/>
            </p:cNvSpPr>
            <p:nvPr/>
          </p:nvSpPr>
          <p:spPr bwMode="auto">
            <a:xfrm>
              <a:off x="438" y="815"/>
              <a:ext cx="15" cy="19"/>
            </a:xfrm>
            <a:custGeom>
              <a:avLst/>
              <a:gdLst>
                <a:gd name="T0" fmla="*/ 0 w 12"/>
                <a:gd name="T1" fmla="*/ 0 h 18"/>
                <a:gd name="T2" fmla="*/ 12 w 12"/>
                <a:gd name="T3" fmla="*/ 9 h 18"/>
                <a:gd name="T4" fmla="*/ 9 w 12"/>
                <a:gd name="T5" fmla="*/ 18 h 18"/>
                <a:gd name="T6" fmla="*/ 0 w 12"/>
                <a:gd name="T7" fmla="*/ 5 h 18"/>
                <a:gd name="T8" fmla="*/ 0 w 1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8"/>
                <a:gd name="T17" fmla="*/ 12 w 1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8">
                  <a:moveTo>
                    <a:pt x="0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65" name="Freeform 114"/>
            <p:cNvSpPr>
              <a:spLocks/>
            </p:cNvSpPr>
            <p:nvPr/>
          </p:nvSpPr>
          <p:spPr bwMode="auto">
            <a:xfrm>
              <a:off x="445" y="827"/>
              <a:ext cx="14" cy="53"/>
            </a:xfrm>
            <a:custGeom>
              <a:avLst/>
              <a:gdLst>
                <a:gd name="T0" fmla="*/ 6 w 10"/>
                <a:gd name="T1" fmla="*/ 7 h 51"/>
                <a:gd name="T2" fmla="*/ 9 w 10"/>
                <a:gd name="T3" fmla="*/ 3 h 51"/>
                <a:gd name="T4" fmla="*/ 6 w 10"/>
                <a:gd name="T5" fmla="*/ 0 h 51"/>
                <a:gd name="T6" fmla="*/ 1 w 10"/>
                <a:gd name="T7" fmla="*/ 3 h 51"/>
                <a:gd name="T8" fmla="*/ 4 w 10"/>
                <a:gd name="T9" fmla="*/ 7 h 51"/>
                <a:gd name="T10" fmla="*/ 0 w 10"/>
                <a:gd name="T11" fmla="*/ 27 h 51"/>
                <a:gd name="T12" fmla="*/ 6 w 10"/>
                <a:gd name="T13" fmla="*/ 51 h 51"/>
                <a:gd name="T14" fmla="*/ 10 w 10"/>
                <a:gd name="T15" fmla="*/ 27 h 51"/>
                <a:gd name="T16" fmla="*/ 6 w 10"/>
                <a:gd name="T17" fmla="*/ 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51"/>
                <a:gd name="T29" fmla="*/ 10 w 1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51">
                  <a:moveTo>
                    <a:pt x="6" y="7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1" y="3"/>
                  </a:lnTo>
                  <a:lnTo>
                    <a:pt x="4" y="7"/>
                  </a:lnTo>
                  <a:lnTo>
                    <a:pt x="0" y="27"/>
                  </a:lnTo>
                  <a:lnTo>
                    <a:pt x="6" y="51"/>
                  </a:lnTo>
                  <a:lnTo>
                    <a:pt x="10" y="2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20201F"/>
            </a:solidFill>
            <a:ln w="0">
              <a:solidFill>
                <a:srgbClr val="20201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66" name="Freeform 115"/>
            <p:cNvSpPr>
              <a:spLocks/>
            </p:cNvSpPr>
            <p:nvPr/>
          </p:nvSpPr>
          <p:spPr bwMode="auto">
            <a:xfrm>
              <a:off x="490" y="906"/>
              <a:ext cx="11" cy="26"/>
            </a:xfrm>
            <a:custGeom>
              <a:avLst/>
              <a:gdLst>
                <a:gd name="T0" fmla="*/ 0 w 9"/>
                <a:gd name="T1" fmla="*/ 0 h 24"/>
                <a:gd name="T2" fmla="*/ 9 w 9"/>
                <a:gd name="T3" fmla="*/ 15 h 24"/>
                <a:gd name="T4" fmla="*/ 3 w 9"/>
                <a:gd name="T5" fmla="*/ 24 h 24"/>
                <a:gd name="T6" fmla="*/ 0 w 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4"/>
                <a:gd name="T14" fmla="*/ 9 w 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4">
                  <a:moveTo>
                    <a:pt x="0" y="0"/>
                  </a:moveTo>
                  <a:lnTo>
                    <a:pt x="9" y="15"/>
                  </a:lnTo>
                  <a:lnTo>
                    <a:pt x="3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67" name="Freeform 116"/>
            <p:cNvSpPr>
              <a:spLocks/>
            </p:cNvSpPr>
            <p:nvPr/>
          </p:nvSpPr>
          <p:spPr bwMode="auto">
            <a:xfrm>
              <a:off x="397" y="921"/>
              <a:ext cx="12" cy="1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1 h 13"/>
                <a:gd name="T4" fmla="*/ 0 w 9"/>
                <a:gd name="T5" fmla="*/ 6 h 13"/>
                <a:gd name="T6" fmla="*/ 2 w 9"/>
                <a:gd name="T7" fmla="*/ 9 h 13"/>
                <a:gd name="T8" fmla="*/ 5 w 9"/>
                <a:gd name="T9" fmla="*/ 10 h 13"/>
                <a:gd name="T10" fmla="*/ 9 w 9"/>
                <a:gd name="T11" fmla="*/ 13 h 13"/>
                <a:gd name="T12" fmla="*/ 9 w 9"/>
                <a:gd name="T13" fmla="*/ 0 h 13"/>
                <a:gd name="T14" fmla="*/ 0 w 9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3"/>
                <a:gd name="T26" fmla="*/ 9 w 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3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68" name="Oval 117"/>
            <p:cNvSpPr>
              <a:spLocks noChangeArrowheads="1"/>
            </p:cNvSpPr>
            <p:nvPr/>
          </p:nvSpPr>
          <p:spPr bwMode="auto">
            <a:xfrm>
              <a:off x="427" y="768"/>
              <a:ext cx="51" cy="46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286" name="Text Box 118"/>
          <p:cNvSpPr txBox="1">
            <a:spLocks noChangeArrowheads="1"/>
          </p:cNvSpPr>
          <p:nvPr/>
        </p:nvSpPr>
        <p:spPr bwMode="auto">
          <a:xfrm>
            <a:off x="522261" y="1279507"/>
            <a:ext cx="19812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/>
            <a:r>
              <a:rPr lang="en-US" sz="1200" i="1">
                <a:latin typeface="Verdana" pitchFamily="34" charset="0"/>
              </a:rPr>
              <a:t>Negocio</a:t>
            </a:r>
          </a:p>
          <a:p>
            <a:pPr marL="119063" indent="-119063">
              <a:buFontTx/>
              <a:buChar char="-"/>
            </a:pPr>
            <a:r>
              <a:rPr lang="en-US" sz="1000" b="0">
                <a:latin typeface="Verdana" pitchFamily="34" charset="0"/>
              </a:rPr>
              <a:t>Control de los acuerdos de nivel de servicio suscritos</a:t>
            </a:r>
          </a:p>
          <a:p>
            <a:pPr marL="119063" indent="-119063">
              <a:buFontTx/>
              <a:buChar char="-"/>
            </a:pPr>
            <a:r>
              <a:rPr lang="en-US" sz="1000" b="0">
                <a:latin typeface="Verdana" pitchFamily="34" charset="0"/>
              </a:rPr>
              <a:t>Información de negocio en tiempo real</a:t>
            </a:r>
          </a:p>
        </p:txBody>
      </p:sp>
      <p:sp>
        <p:nvSpPr>
          <p:cNvPr id="10287" name="Text Box 119"/>
          <p:cNvSpPr txBox="1">
            <a:spLocks noChangeArrowheads="1"/>
          </p:cNvSpPr>
          <p:nvPr/>
        </p:nvSpPr>
        <p:spPr bwMode="auto">
          <a:xfrm>
            <a:off x="187299" y="3270232"/>
            <a:ext cx="1752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/>
            <a:r>
              <a:rPr lang="en-US" sz="1200" i="1">
                <a:latin typeface="Verdana" pitchFamily="34" charset="0"/>
              </a:rPr>
              <a:t>Seguridad</a:t>
            </a:r>
          </a:p>
          <a:p>
            <a:pPr marL="119063" indent="-119063">
              <a:buFontTx/>
              <a:buChar char="-"/>
            </a:pPr>
            <a:r>
              <a:rPr lang="en-US" sz="1000" b="0">
                <a:latin typeface="Verdana" pitchFamily="34" charset="0"/>
              </a:rPr>
              <a:t>Gestión de permisos</a:t>
            </a:r>
          </a:p>
        </p:txBody>
      </p:sp>
      <p:grpSp>
        <p:nvGrpSpPr>
          <p:cNvPr id="14" name="Group 120"/>
          <p:cNvGrpSpPr>
            <a:grpSpLocks/>
          </p:cNvGrpSpPr>
          <p:nvPr/>
        </p:nvGrpSpPr>
        <p:grpSpPr bwMode="auto">
          <a:xfrm>
            <a:off x="87313" y="2684463"/>
            <a:ext cx="152400" cy="381000"/>
            <a:chOff x="384" y="768"/>
            <a:chExt cx="144" cy="288"/>
          </a:xfrm>
        </p:grpSpPr>
        <p:sp>
          <p:nvSpPr>
            <p:cNvPr id="10351" name="Freeform 121"/>
            <p:cNvSpPr>
              <a:spLocks/>
            </p:cNvSpPr>
            <p:nvPr/>
          </p:nvSpPr>
          <p:spPr bwMode="auto">
            <a:xfrm>
              <a:off x="384" y="815"/>
              <a:ext cx="144" cy="241"/>
            </a:xfrm>
            <a:custGeom>
              <a:avLst/>
              <a:gdLst>
                <a:gd name="T0" fmla="*/ 12 w 112"/>
                <a:gd name="T1" fmla="*/ 14 h 230"/>
                <a:gd name="T2" fmla="*/ 12 w 112"/>
                <a:gd name="T3" fmla="*/ 9 h 230"/>
                <a:gd name="T4" fmla="*/ 15 w 112"/>
                <a:gd name="T5" fmla="*/ 6 h 230"/>
                <a:gd name="T6" fmla="*/ 16 w 112"/>
                <a:gd name="T7" fmla="*/ 5 h 230"/>
                <a:gd name="T8" fmla="*/ 19 w 112"/>
                <a:gd name="T9" fmla="*/ 3 h 230"/>
                <a:gd name="T10" fmla="*/ 24 w 112"/>
                <a:gd name="T11" fmla="*/ 2 h 230"/>
                <a:gd name="T12" fmla="*/ 51 w 112"/>
                <a:gd name="T13" fmla="*/ 0 h 230"/>
                <a:gd name="T14" fmla="*/ 55 w 112"/>
                <a:gd name="T15" fmla="*/ 0 h 230"/>
                <a:gd name="T16" fmla="*/ 82 w 112"/>
                <a:gd name="T17" fmla="*/ 2 h 230"/>
                <a:gd name="T18" fmla="*/ 87 w 112"/>
                <a:gd name="T19" fmla="*/ 3 h 230"/>
                <a:gd name="T20" fmla="*/ 90 w 112"/>
                <a:gd name="T21" fmla="*/ 6 h 230"/>
                <a:gd name="T22" fmla="*/ 93 w 112"/>
                <a:gd name="T23" fmla="*/ 9 h 230"/>
                <a:gd name="T24" fmla="*/ 94 w 112"/>
                <a:gd name="T25" fmla="*/ 14 h 230"/>
                <a:gd name="T26" fmla="*/ 111 w 112"/>
                <a:gd name="T27" fmla="*/ 56 h 230"/>
                <a:gd name="T28" fmla="*/ 112 w 112"/>
                <a:gd name="T29" fmla="*/ 59 h 230"/>
                <a:gd name="T30" fmla="*/ 112 w 112"/>
                <a:gd name="T31" fmla="*/ 63 h 230"/>
                <a:gd name="T32" fmla="*/ 111 w 112"/>
                <a:gd name="T33" fmla="*/ 68 h 230"/>
                <a:gd name="T34" fmla="*/ 109 w 112"/>
                <a:gd name="T35" fmla="*/ 74 h 230"/>
                <a:gd name="T36" fmla="*/ 88 w 112"/>
                <a:gd name="T37" fmla="*/ 107 h 230"/>
                <a:gd name="T38" fmla="*/ 91 w 112"/>
                <a:gd name="T39" fmla="*/ 215 h 230"/>
                <a:gd name="T40" fmla="*/ 102 w 112"/>
                <a:gd name="T41" fmla="*/ 221 h 230"/>
                <a:gd name="T42" fmla="*/ 105 w 112"/>
                <a:gd name="T43" fmla="*/ 222 h 230"/>
                <a:gd name="T44" fmla="*/ 106 w 112"/>
                <a:gd name="T45" fmla="*/ 225 h 230"/>
                <a:gd name="T46" fmla="*/ 106 w 112"/>
                <a:gd name="T47" fmla="*/ 227 h 230"/>
                <a:gd name="T48" fmla="*/ 106 w 112"/>
                <a:gd name="T49" fmla="*/ 228 h 230"/>
                <a:gd name="T50" fmla="*/ 105 w 112"/>
                <a:gd name="T51" fmla="*/ 230 h 230"/>
                <a:gd name="T52" fmla="*/ 73 w 112"/>
                <a:gd name="T53" fmla="*/ 230 h 230"/>
                <a:gd name="T54" fmla="*/ 70 w 112"/>
                <a:gd name="T55" fmla="*/ 230 h 230"/>
                <a:gd name="T56" fmla="*/ 69 w 112"/>
                <a:gd name="T57" fmla="*/ 228 h 230"/>
                <a:gd name="T58" fmla="*/ 67 w 112"/>
                <a:gd name="T59" fmla="*/ 227 h 230"/>
                <a:gd name="T60" fmla="*/ 66 w 112"/>
                <a:gd name="T61" fmla="*/ 224 h 230"/>
                <a:gd name="T62" fmla="*/ 66 w 112"/>
                <a:gd name="T63" fmla="*/ 219 h 230"/>
                <a:gd name="T64" fmla="*/ 64 w 112"/>
                <a:gd name="T65" fmla="*/ 210 h 230"/>
                <a:gd name="T66" fmla="*/ 63 w 112"/>
                <a:gd name="T67" fmla="*/ 195 h 230"/>
                <a:gd name="T68" fmla="*/ 60 w 112"/>
                <a:gd name="T69" fmla="*/ 179 h 230"/>
                <a:gd name="T70" fmla="*/ 57 w 112"/>
                <a:gd name="T71" fmla="*/ 164 h 230"/>
                <a:gd name="T72" fmla="*/ 55 w 112"/>
                <a:gd name="T73" fmla="*/ 149 h 230"/>
                <a:gd name="T74" fmla="*/ 54 w 112"/>
                <a:gd name="T75" fmla="*/ 140 h 230"/>
                <a:gd name="T76" fmla="*/ 54 w 112"/>
                <a:gd name="T77" fmla="*/ 135 h 230"/>
                <a:gd name="T78" fmla="*/ 52 w 112"/>
                <a:gd name="T79" fmla="*/ 140 h 230"/>
                <a:gd name="T80" fmla="*/ 51 w 112"/>
                <a:gd name="T81" fmla="*/ 149 h 230"/>
                <a:gd name="T82" fmla="*/ 49 w 112"/>
                <a:gd name="T83" fmla="*/ 164 h 230"/>
                <a:gd name="T84" fmla="*/ 46 w 112"/>
                <a:gd name="T85" fmla="*/ 179 h 230"/>
                <a:gd name="T86" fmla="*/ 45 w 112"/>
                <a:gd name="T87" fmla="*/ 195 h 230"/>
                <a:gd name="T88" fmla="*/ 42 w 112"/>
                <a:gd name="T89" fmla="*/ 210 h 230"/>
                <a:gd name="T90" fmla="*/ 40 w 112"/>
                <a:gd name="T91" fmla="*/ 219 h 230"/>
                <a:gd name="T92" fmla="*/ 40 w 112"/>
                <a:gd name="T93" fmla="*/ 224 h 230"/>
                <a:gd name="T94" fmla="*/ 40 w 112"/>
                <a:gd name="T95" fmla="*/ 227 h 230"/>
                <a:gd name="T96" fmla="*/ 39 w 112"/>
                <a:gd name="T97" fmla="*/ 228 h 230"/>
                <a:gd name="T98" fmla="*/ 36 w 112"/>
                <a:gd name="T99" fmla="*/ 230 h 230"/>
                <a:gd name="T100" fmla="*/ 34 w 112"/>
                <a:gd name="T101" fmla="*/ 230 h 230"/>
                <a:gd name="T102" fmla="*/ 1 w 112"/>
                <a:gd name="T103" fmla="*/ 230 h 230"/>
                <a:gd name="T104" fmla="*/ 0 w 112"/>
                <a:gd name="T105" fmla="*/ 228 h 230"/>
                <a:gd name="T106" fmla="*/ 0 w 112"/>
                <a:gd name="T107" fmla="*/ 227 h 230"/>
                <a:gd name="T108" fmla="*/ 0 w 112"/>
                <a:gd name="T109" fmla="*/ 225 h 230"/>
                <a:gd name="T110" fmla="*/ 1 w 112"/>
                <a:gd name="T111" fmla="*/ 222 h 230"/>
                <a:gd name="T112" fmla="*/ 4 w 112"/>
                <a:gd name="T113" fmla="*/ 221 h 230"/>
                <a:gd name="T114" fmla="*/ 15 w 112"/>
                <a:gd name="T115" fmla="*/ 215 h 230"/>
                <a:gd name="T116" fmla="*/ 19 w 112"/>
                <a:gd name="T117" fmla="*/ 101 h 230"/>
                <a:gd name="T118" fmla="*/ 10 w 112"/>
                <a:gd name="T119" fmla="*/ 101 h 230"/>
                <a:gd name="T120" fmla="*/ 12 w 112"/>
                <a:gd name="T121" fmla="*/ 14 h 2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"/>
                <a:gd name="T184" fmla="*/ 0 h 230"/>
                <a:gd name="T185" fmla="*/ 112 w 112"/>
                <a:gd name="T186" fmla="*/ 230 h 2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" h="230">
                  <a:moveTo>
                    <a:pt x="12" y="14"/>
                  </a:moveTo>
                  <a:lnTo>
                    <a:pt x="12" y="9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82" y="2"/>
                  </a:lnTo>
                  <a:lnTo>
                    <a:pt x="87" y="3"/>
                  </a:lnTo>
                  <a:lnTo>
                    <a:pt x="90" y="6"/>
                  </a:lnTo>
                  <a:lnTo>
                    <a:pt x="93" y="9"/>
                  </a:lnTo>
                  <a:lnTo>
                    <a:pt x="94" y="14"/>
                  </a:lnTo>
                  <a:lnTo>
                    <a:pt x="111" y="56"/>
                  </a:lnTo>
                  <a:lnTo>
                    <a:pt x="112" y="59"/>
                  </a:lnTo>
                  <a:lnTo>
                    <a:pt x="112" y="63"/>
                  </a:lnTo>
                  <a:lnTo>
                    <a:pt x="111" y="68"/>
                  </a:lnTo>
                  <a:lnTo>
                    <a:pt x="109" y="74"/>
                  </a:lnTo>
                  <a:lnTo>
                    <a:pt x="88" y="107"/>
                  </a:lnTo>
                  <a:lnTo>
                    <a:pt x="91" y="215"/>
                  </a:lnTo>
                  <a:lnTo>
                    <a:pt x="102" y="221"/>
                  </a:lnTo>
                  <a:lnTo>
                    <a:pt x="105" y="222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5" y="230"/>
                  </a:lnTo>
                  <a:lnTo>
                    <a:pt x="73" y="230"/>
                  </a:lnTo>
                  <a:lnTo>
                    <a:pt x="70" y="230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4"/>
                  </a:lnTo>
                  <a:lnTo>
                    <a:pt x="66" y="219"/>
                  </a:lnTo>
                  <a:lnTo>
                    <a:pt x="64" y="210"/>
                  </a:lnTo>
                  <a:lnTo>
                    <a:pt x="63" y="195"/>
                  </a:lnTo>
                  <a:lnTo>
                    <a:pt x="60" y="179"/>
                  </a:lnTo>
                  <a:lnTo>
                    <a:pt x="57" y="164"/>
                  </a:lnTo>
                  <a:lnTo>
                    <a:pt x="55" y="149"/>
                  </a:lnTo>
                  <a:lnTo>
                    <a:pt x="54" y="140"/>
                  </a:lnTo>
                  <a:lnTo>
                    <a:pt x="54" y="135"/>
                  </a:lnTo>
                  <a:lnTo>
                    <a:pt x="52" y="140"/>
                  </a:lnTo>
                  <a:lnTo>
                    <a:pt x="51" y="149"/>
                  </a:lnTo>
                  <a:lnTo>
                    <a:pt x="49" y="164"/>
                  </a:lnTo>
                  <a:lnTo>
                    <a:pt x="46" y="179"/>
                  </a:lnTo>
                  <a:lnTo>
                    <a:pt x="45" y="195"/>
                  </a:lnTo>
                  <a:lnTo>
                    <a:pt x="42" y="210"/>
                  </a:lnTo>
                  <a:lnTo>
                    <a:pt x="40" y="219"/>
                  </a:lnTo>
                  <a:lnTo>
                    <a:pt x="40" y="224"/>
                  </a:lnTo>
                  <a:lnTo>
                    <a:pt x="40" y="227"/>
                  </a:lnTo>
                  <a:lnTo>
                    <a:pt x="39" y="228"/>
                  </a:lnTo>
                  <a:lnTo>
                    <a:pt x="36" y="230"/>
                  </a:lnTo>
                  <a:lnTo>
                    <a:pt x="34" y="230"/>
                  </a:lnTo>
                  <a:lnTo>
                    <a:pt x="1" y="230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1" y="222"/>
                  </a:lnTo>
                  <a:lnTo>
                    <a:pt x="4" y="221"/>
                  </a:lnTo>
                  <a:lnTo>
                    <a:pt x="15" y="215"/>
                  </a:lnTo>
                  <a:lnTo>
                    <a:pt x="19" y="101"/>
                  </a:lnTo>
                  <a:lnTo>
                    <a:pt x="10" y="101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993300"/>
            </a:solidFill>
            <a:ln w="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52" name="Freeform 122"/>
            <p:cNvSpPr>
              <a:spLocks/>
            </p:cNvSpPr>
            <p:nvPr/>
          </p:nvSpPr>
          <p:spPr bwMode="auto">
            <a:xfrm>
              <a:off x="492" y="871"/>
              <a:ext cx="8" cy="23"/>
            </a:xfrm>
            <a:custGeom>
              <a:avLst/>
              <a:gdLst>
                <a:gd name="T0" fmla="*/ 1 w 6"/>
                <a:gd name="T1" fmla="*/ 22 h 22"/>
                <a:gd name="T2" fmla="*/ 0 w 6"/>
                <a:gd name="T3" fmla="*/ 0 h 22"/>
                <a:gd name="T4" fmla="*/ 6 w 6"/>
                <a:gd name="T5" fmla="*/ 9 h 22"/>
                <a:gd name="T6" fmla="*/ 1 w 6"/>
                <a:gd name="T7" fmla="*/ 2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2"/>
                <a:gd name="T14" fmla="*/ 6 w 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2">
                  <a:moveTo>
                    <a:pt x="1" y="22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53" name="Freeform 123"/>
            <p:cNvSpPr>
              <a:spLocks/>
            </p:cNvSpPr>
            <p:nvPr/>
          </p:nvSpPr>
          <p:spPr bwMode="auto">
            <a:xfrm>
              <a:off x="438" y="821"/>
              <a:ext cx="29" cy="59"/>
            </a:xfrm>
            <a:custGeom>
              <a:avLst/>
              <a:gdLst>
                <a:gd name="T0" fmla="*/ 0 w 22"/>
                <a:gd name="T1" fmla="*/ 0 h 57"/>
                <a:gd name="T2" fmla="*/ 12 w 22"/>
                <a:gd name="T3" fmla="*/ 57 h 57"/>
                <a:gd name="T4" fmla="*/ 22 w 22"/>
                <a:gd name="T5" fmla="*/ 0 h 57"/>
                <a:gd name="T6" fmla="*/ 0 w 22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7"/>
                <a:gd name="T14" fmla="*/ 22 w 22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7">
                  <a:moveTo>
                    <a:pt x="0" y="0"/>
                  </a:moveTo>
                  <a:lnTo>
                    <a:pt x="12" y="5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54" name="Freeform 124"/>
            <p:cNvSpPr>
              <a:spLocks/>
            </p:cNvSpPr>
            <p:nvPr/>
          </p:nvSpPr>
          <p:spPr bwMode="auto">
            <a:xfrm>
              <a:off x="453" y="815"/>
              <a:ext cx="14" cy="19"/>
            </a:xfrm>
            <a:custGeom>
              <a:avLst/>
              <a:gdLst>
                <a:gd name="T0" fmla="*/ 10 w 10"/>
                <a:gd name="T1" fmla="*/ 0 h 18"/>
                <a:gd name="T2" fmla="*/ 0 w 10"/>
                <a:gd name="T3" fmla="*/ 9 h 18"/>
                <a:gd name="T4" fmla="*/ 1 w 10"/>
                <a:gd name="T5" fmla="*/ 18 h 18"/>
                <a:gd name="T6" fmla="*/ 10 w 10"/>
                <a:gd name="T7" fmla="*/ 5 h 18"/>
                <a:gd name="T8" fmla="*/ 10 w 1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8"/>
                <a:gd name="T17" fmla="*/ 10 w 1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8">
                  <a:moveTo>
                    <a:pt x="10" y="0"/>
                  </a:moveTo>
                  <a:lnTo>
                    <a:pt x="0" y="9"/>
                  </a:lnTo>
                  <a:lnTo>
                    <a:pt x="1" y="18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55" name="Freeform 125"/>
            <p:cNvSpPr>
              <a:spLocks/>
            </p:cNvSpPr>
            <p:nvPr/>
          </p:nvSpPr>
          <p:spPr bwMode="auto">
            <a:xfrm>
              <a:off x="438" y="815"/>
              <a:ext cx="15" cy="19"/>
            </a:xfrm>
            <a:custGeom>
              <a:avLst/>
              <a:gdLst>
                <a:gd name="T0" fmla="*/ 0 w 12"/>
                <a:gd name="T1" fmla="*/ 0 h 18"/>
                <a:gd name="T2" fmla="*/ 12 w 12"/>
                <a:gd name="T3" fmla="*/ 9 h 18"/>
                <a:gd name="T4" fmla="*/ 9 w 12"/>
                <a:gd name="T5" fmla="*/ 18 h 18"/>
                <a:gd name="T6" fmla="*/ 0 w 12"/>
                <a:gd name="T7" fmla="*/ 5 h 18"/>
                <a:gd name="T8" fmla="*/ 0 w 1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8"/>
                <a:gd name="T17" fmla="*/ 12 w 1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8">
                  <a:moveTo>
                    <a:pt x="0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56" name="Freeform 126"/>
            <p:cNvSpPr>
              <a:spLocks/>
            </p:cNvSpPr>
            <p:nvPr/>
          </p:nvSpPr>
          <p:spPr bwMode="auto">
            <a:xfrm>
              <a:off x="445" y="827"/>
              <a:ext cx="14" cy="53"/>
            </a:xfrm>
            <a:custGeom>
              <a:avLst/>
              <a:gdLst>
                <a:gd name="T0" fmla="*/ 6 w 10"/>
                <a:gd name="T1" fmla="*/ 7 h 51"/>
                <a:gd name="T2" fmla="*/ 9 w 10"/>
                <a:gd name="T3" fmla="*/ 3 h 51"/>
                <a:gd name="T4" fmla="*/ 6 w 10"/>
                <a:gd name="T5" fmla="*/ 0 h 51"/>
                <a:gd name="T6" fmla="*/ 1 w 10"/>
                <a:gd name="T7" fmla="*/ 3 h 51"/>
                <a:gd name="T8" fmla="*/ 4 w 10"/>
                <a:gd name="T9" fmla="*/ 7 h 51"/>
                <a:gd name="T10" fmla="*/ 0 w 10"/>
                <a:gd name="T11" fmla="*/ 27 h 51"/>
                <a:gd name="T12" fmla="*/ 6 w 10"/>
                <a:gd name="T13" fmla="*/ 51 h 51"/>
                <a:gd name="T14" fmla="*/ 10 w 10"/>
                <a:gd name="T15" fmla="*/ 27 h 51"/>
                <a:gd name="T16" fmla="*/ 6 w 10"/>
                <a:gd name="T17" fmla="*/ 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51"/>
                <a:gd name="T29" fmla="*/ 10 w 1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51">
                  <a:moveTo>
                    <a:pt x="6" y="7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1" y="3"/>
                  </a:lnTo>
                  <a:lnTo>
                    <a:pt x="4" y="7"/>
                  </a:lnTo>
                  <a:lnTo>
                    <a:pt x="0" y="27"/>
                  </a:lnTo>
                  <a:lnTo>
                    <a:pt x="6" y="51"/>
                  </a:lnTo>
                  <a:lnTo>
                    <a:pt x="10" y="2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20201F"/>
            </a:solidFill>
            <a:ln w="0">
              <a:solidFill>
                <a:srgbClr val="20201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57" name="Freeform 127"/>
            <p:cNvSpPr>
              <a:spLocks/>
            </p:cNvSpPr>
            <p:nvPr/>
          </p:nvSpPr>
          <p:spPr bwMode="auto">
            <a:xfrm>
              <a:off x="490" y="906"/>
              <a:ext cx="11" cy="26"/>
            </a:xfrm>
            <a:custGeom>
              <a:avLst/>
              <a:gdLst>
                <a:gd name="T0" fmla="*/ 0 w 9"/>
                <a:gd name="T1" fmla="*/ 0 h 24"/>
                <a:gd name="T2" fmla="*/ 9 w 9"/>
                <a:gd name="T3" fmla="*/ 15 h 24"/>
                <a:gd name="T4" fmla="*/ 3 w 9"/>
                <a:gd name="T5" fmla="*/ 24 h 24"/>
                <a:gd name="T6" fmla="*/ 0 w 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4"/>
                <a:gd name="T14" fmla="*/ 9 w 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4">
                  <a:moveTo>
                    <a:pt x="0" y="0"/>
                  </a:moveTo>
                  <a:lnTo>
                    <a:pt x="9" y="15"/>
                  </a:lnTo>
                  <a:lnTo>
                    <a:pt x="3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58" name="Freeform 128"/>
            <p:cNvSpPr>
              <a:spLocks/>
            </p:cNvSpPr>
            <p:nvPr/>
          </p:nvSpPr>
          <p:spPr bwMode="auto">
            <a:xfrm>
              <a:off x="397" y="921"/>
              <a:ext cx="12" cy="1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1 h 13"/>
                <a:gd name="T4" fmla="*/ 0 w 9"/>
                <a:gd name="T5" fmla="*/ 6 h 13"/>
                <a:gd name="T6" fmla="*/ 2 w 9"/>
                <a:gd name="T7" fmla="*/ 9 h 13"/>
                <a:gd name="T8" fmla="*/ 5 w 9"/>
                <a:gd name="T9" fmla="*/ 10 h 13"/>
                <a:gd name="T10" fmla="*/ 9 w 9"/>
                <a:gd name="T11" fmla="*/ 13 h 13"/>
                <a:gd name="T12" fmla="*/ 9 w 9"/>
                <a:gd name="T13" fmla="*/ 0 h 13"/>
                <a:gd name="T14" fmla="*/ 0 w 9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3"/>
                <a:gd name="T26" fmla="*/ 9 w 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3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59" name="Oval 129"/>
            <p:cNvSpPr>
              <a:spLocks noChangeArrowheads="1"/>
            </p:cNvSpPr>
            <p:nvPr/>
          </p:nvSpPr>
          <p:spPr bwMode="auto">
            <a:xfrm>
              <a:off x="427" y="768"/>
              <a:ext cx="51" cy="46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289" name="Line 130"/>
          <p:cNvSpPr>
            <a:spLocks noChangeShapeType="1"/>
          </p:cNvSpPr>
          <p:nvPr/>
        </p:nvSpPr>
        <p:spPr bwMode="auto">
          <a:xfrm>
            <a:off x="2538386" y="1771632"/>
            <a:ext cx="1066800" cy="457200"/>
          </a:xfrm>
          <a:prstGeom prst="line">
            <a:avLst/>
          </a:prstGeom>
          <a:noFill/>
          <a:ln w="9525">
            <a:solidFill>
              <a:srgbClr val="4D4D4D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0290" name="Line 131"/>
          <p:cNvSpPr>
            <a:spLocks noChangeShapeType="1"/>
          </p:cNvSpPr>
          <p:nvPr/>
        </p:nvSpPr>
        <p:spPr bwMode="auto">
          <a:xfrm>
            <a:off x="2385986" y="2727307"/>
            <a:ext cx="1196975" cy="136525"/>
          </a:xfrm>
          <a:prstGeom prst="line">
            <a:avLst/>
          </a:prstGeom>
          <a:noFill/>
          <a:ln w="9525">
            <a:solidFill>
              <a:srgbClr val="4D4D4D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0291" name="Line 132"/>
          <p:cNvSpPr>
            <a:spLocks noChangeShapeType="1"/>
          </p:cNvSpPr>
          <p:nvPr/>
        </p:nvSpPr>
        <p:spPr bwMode="auto">
          <a:xfrm flipV="1">
            <a:off x="2385986" y="3249595"/>
            <a:ext cx="1219200" cy="152400"/>
          </a:xfrm>
          <a:prstGeom prst="line">
            <a:avLst/>
          </a:prstGeom>
          <a:noFill/>
          <a:ln w="9525">
            <a:solidFill>
              <a:srgbClr val="4D4D4D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0292" name="Line 133"/>
          <p:cNvSpPr>
            <a:spLocks noChangeShapeType="1"/>
          </p:cNvSpPr>
          <p:nvPr/>
        </p:nvSpPr>
        <p:spPr bwMode="auto">
          <a:xfrm flipV="1">
            <a:off x="2385986" y="3727432"/>
            <a:ext cx="1196975" cy="360363"/>
          </a:xfrm>
          <a:prstGeom prst="line">
            <a:avLst/>
          </a:prstGeom>
          <a:noFill/>
          <a:ln w="9525">
            <a:solidFill>
              <a:srgbClr val="4D4D4D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grpSp>
        <p:nvGrpSpPr>
          <p:cNvPr id="15" name="Group 134"/>
          <p:cNvGrpSpPr>
            <a:grpSpLocks/>
          </p:cNvGrpSpPr>
          <p:nvPr/>
        </p:nvGrpSpPr>
        <p:grpSpPr bwMode="auto">
          <a:xfrm>
            <a:off x="2670149" y="2566970"/>
            <a:ext cx="304800" cy="381000"/>
            <a:chOff x="2016" y="3408"/>
            <a:chExt cx="240" cy="192"/>
          </a:xfrm>
        </p:grpSpPr>
        <p:sp>
          <p:nvSpPr>
            <p:cNvPr id="10347" name="AutoShape 135"/>
            <p:cNvSpPr>
              <a:spLocks noChangeArrowheads="1"/>
            </p:cNvSpPr>
            <p:nvPr/>
          </p:nvSpPr>
          <p:spPr bwMode="auto">
            <a:xfrm>
              <a:off x="2016" y="3408"/>
              <a:ext cx="240" cy="192"/>
            </a:xfrm>
            <a:prstGeom prst="flowChartDocumen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 sz="1000">
                <a:latin typeface="Verdana" pitchFamily="34" charset="0"/>
              </a:endParaRPr>
            </a:p>
          </p:txBody>
        </p:sp>
        <p:sp>
          <p:nvSpPr>
            <p:cNvPr id="10348" name="Line 136"/>
            <p:cNvSpPr>
              <a:spLocks noChangeShapeType="1"/>
            </p:cNvSpPr>
            <p:nvPr/>
          </p:nvSpPr>
          <p:spPr bwMode="auto">
            <a:xfrm>
              <a:off x="2064" y="34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49" name="Line 137"/>
            <p:cNvSpPr>
              <a:spLocks noChangeShapeType="1"/>
            </p:cNvSpPr>
            <p:nvPr/>
          </p:nvSpPr>
          <p:spPr bwMode="auto">
            <a:xfrm>
              <a:off x="2064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50" name="Line 138"/>
            <p:cNvSpPr>
              <a:spLocks noChangeShapeType="1"/>
            </p:cNvSpPr>
            <p:nvPr/>
          </p:nvSpPr>
          <p:spPr bwMode="auto">
            <a:xfrm>
              <a:off x="2064" y="354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6" name="Group 139"/>
          <p:cNvGrpSpPr>
            <a:grpSpLocks/>
          </p:cNvGrpSpPr>
          <p:nvPr/>
        </p:nvGrpSpPr>
        <p:grpSpPr bwMode="auto">
          <a:xfrm>
            <a:off x="2843186" y="1782745"/>
            <a:ext cx="304800" cy="381000"/>
            <a:chOff x="2016" y="3408"/>
            <a:chExt cx="240" cy="192"/>
          </a:xfrm>
        </p:grpSpPr>
        <p:sp>
          <p:nvSpPr>
            <p:cNvPr id="10343" name="AutoShape 140"/>
            <p:cNvSpPr>
              <a:spLocks noChangeArrowheads="1"/>
            </p:cNvSpPr>
            <p:nvPr/>
          </p:nvSpPr>
          <p:spPr bwMode="auto">
            <a:xfrm>
              <a:off x="2016" y="3408"/>
              <a:ext cx="240" cy="192"/>
            </a:xfrm>
            <a:prstGeom prst="flowChartDocumen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 sz="1000">
                <a:latin typeface="Verdana" pitchFamily="34" charset="0"/>
              </a:endParaRPr>
            </a:p>
          </p:txBody>
        </p:sp>
        <p:sp>
          <p:nvSpPr>
            <p:cNvPr id="10344" name="Line 141"/>
            <p:cNvSpPr>
              <a:spLocks noChangeShapeType="1"/>
            </p:cNvSpPr>
            <p:nvPr/>
          </p:nvSpPr>
          <p:spPr bwMode="auto">
            <a:xfrm>
              <a:off x="2064" y="34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45" name="Line 142"/>
            <p:cNvSpPr>
              <a:spLocks noChangeShapeType="1"/>
            </p:cNvSpPr>
            <p:nvPr/>
          </p:nvSpPr>
          <p:spPr bwMode="auto">
            <a:xfrm>
              <a:off x="2064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46" name="Line 143"/>
            <p:cNvSpPr>
              <a:spLocks noChangeShapeType="1"/>
            </p:cNvSpPr>
            <p:nvPr/>
          </p:nvSpPr>
          <p:spPr bwMode="auto">
            <a:xfrm>
              <a:off x="2064" y="354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7" name="Group 144"/>
          <p:cNvGrpSpPr>
            <a:grpSpLocks/>
          </p:cNvGrpSpPr>
          <p:nvPr/>
        </p:nvGrpSpPr>
        <p:grpSpPr bwMode="auto">
          <a:xfrm>
            <a:off x="2574899" y="3778232"/>
            <a:ext cx="304800" cy="381000"/>
            <a:chOff x="2016" y="3408"/>
            <a:chExt cx="240" cy="192"/>
          </a:xfrm>
        </p:grpSpPr>
        <p:sp>
          <p:nvSpPr>
            <p:cNvPr id="10339" name="AutoShape 145"/>
            <p:cNvSpPr>
              <a:spLocks noChangeArrowheads="1"/>
            </p:cNvSpPr>
            <p:nvPr/>
          </p:nvSpPr>
          <p:spPr bwMode="auto">
            <a:xfrm>
              <a:off x="2016" y="3408"/>
              <a:ext cx="240" cy="192"/>
            </a:xfrm>
            <a:prstGeom prst="flowChartDocumen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 sz="1000">
                <a:latin typeface="Verdana" pitchFamily="34" charset="0"/>
              </a:endParaRPr>
            </a:p>
          </p:txBody>
        </p:sp>
        <p:sp>
          <p:nvSpPr>
            <p:cNvPr id="10340" name="Line 146"/>
            <p:cNvSpPr>
              <a:spLocks noChangeShapeType="1"/>
            </p:cNvSpPr>
            <p:nvPr/>
          </p:nvSpPr>
          <p:spPr bwMode="auto">
            <a:xfrm>
              <a:off x="2064" y="34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41" name="Line 147"/>
            <p:cNvSpPr>
              <a:spLocks noChangeShapeType="1"/>
            </p:cNvSpPr>
            <p:nvPr/>
          </p:nvSpPr>
          <p:spPr bwMode="auto">
            <a:xfrm>
              <a:off x="2064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42" name="Line 148"/>
            <p:cNvSpPr>
              <a:spLocks noChangeShapeType="1"/>
            </p:cNvSpPr>
            <p:nvPr/>
          </p:nvSpPr>
          <p:spPr bwMode="auto">
            <a:xfrm>
              <a:off x="2064" y="354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8" name="Group 149"/>
          <p:cNvGrpSpPr>
            <a:grpSpLocks/>
          </p:cNvGrpSpPr>
          <p:nvPr/>
        </p:nvGrpSpPr>
        <p:grpSpPr bwMode="auto">
          <a:xfrm>
            <a:off x="2538386" y="3182920"/>
            <a:ext cx="304800" cy="381000"/>
            <a:chOff x="2016" y="3408"/>
            <a:chExt cx="240" cy="192"/>
          </a:xfrm>
        </p:grpSpPr>
        <p:sp>
          <p:nvSpPr>
            <p:cNvPr id="10335" name="AutoShape 150"/>
            <p:cNvSpPr>
              <a:spLocks noChangeArrowheads="1"/>
            </p:cNvSpPr>
            <p:nvPr/>
          </p:nvSpPr>
          <p:spPr bwMode="auto">
            <a:xfrm>
              <a:off x="2016" y="3408"/>
              <a:ext cx="240" cy="192"/>
            </a:xfrm>
            <a:prstGeom prst="flowChartDocumen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 sz="1000">
                <a:latin typeface="Verdana" pitchFamily="34" charset="0"/>
              </a:endParaRPr>
            </a:p>
          </p:txBody>
        </p:sp>
        <p:sp>
          <p:nvSpPr>
            <p:cNvPr id="10336" name="Line 151"/>
            <p:cNvSpPr>
              <a:spLocks noChangeShapeType="1"/>
            </p:cNvSpPr>
            <p:nvPr/>
          </p:nvSpPr>
          <p:spPr bwMode="auto">
            <a:xfrm>
              <a:off x="2064" y="34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37" name="Line 152"/>
            <p:cNvSpPr>
              <a:spLocks noChangeShapeType="1"/>
            </p:cNvSpPr>
            <p:nvPr/>
          </p:nvSpPr>
          <p:spPr bwMode="auto">
            <a:xfrm>
              <a:off x="2064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38" name="Line 153"/>
            <p:cNvSpPr>
              <a:spLocks noChangeShapeType="1"/>
            </p:cNvSpPr>
            <p:nvPr/>
          </p:nvSpPr>
          <p:spPr bwMode="auto">
            <a:xfrm>
              <a:off x="2064" y="354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297" name="Text Box 154"/>
          <p:cNvSpPr txBox="1">
            <a:spLocks noChangeArrowheads="1"/>
          </p:cNvSpPr>
          <p:nvPr/>
        </p:nvSpPr>
        <p:spPr bwMode="auto">
          <a:xfrm>
            <a:off x="3309911" y="833420"/>
            <a:ext cx="2557463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Verdana" pitchFamily="34" charset="0"/>
              </a:rPr>
              <a:t>Plataforma de </a:t>
            </a:r>
          </a:p>
          <a:p>
            <a:pPr algn="ctr"/>
            <a:r>
              <a:rPr lang="en-US" sz="1400">
                <a:latin typeface="Verdana" pitchFamily="34" charset="0"/>
              </a:rPr>
              <a:t>Gobierno en runtime</a:t>
            </a:r>
          </a:p>
        </p:txBody>
      </p:sp>
      <p:sp>
        <p:nvSpPr>
          <p:cNvPr id="10298" name="Text Box 155"/>
          <p:cNvSpPr txBox="1">
            <a:spLocks noChangeArrowheads="1"/>
          </p:cNvSpPr>
          <p:nvPr/>
        </p:nvSpPr>
        <p:spPr bwMode="auto">
          <a:xfrm>
            <a:off x="7327874" y="781032"/>
            <a:ext cx="1063625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Verdana" pitchFamily="34" charset="0"/>
              </a:rPr>
              <a:t>Red de </a:t>
            </a:r>
          </a:p>
          <a:p>
            <a:pPr algn="ctr"/>
            <a:r>
              <a:rPr lang="en-US" sz="1400">
                <a:latin typeface="Verdana" pitchFamily="34" charset="0"/>
              </a:rPr>
              <a:t>servicios</a:t>
            </a:r>
          </a:p>
        </p:txBody>
      </p:sp>
      <p:sp>
        <p:nvSpPr>
          <p:cNvPr id="10299" name="Text Box 156"/>
          <p:cNvSpPr txBox="1">
            <a:spLocks noChangeArrowheads="1"/>
          </p:cNvSpPr>
          <p:nvPr/>
        </p:nvSpPr>
        <p:spPr bwMode="auto">
          <a:xfrm>
            <a:off x="785786" y="928670"/>
            <a:ext cx="1905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Verdana" pitchFamily="34" charset="0"/>
              </a:rPr>
              <a:t>Actores</a:t>
            </a:r>
          </a:p>
        </p:txBody>
      </p:sp>
      <p:sp>
        <p:nvSpPr>
          <p:cNvPr id="10300" name="Text Box 157"/>
          <p:cNvSpPr txBox="1">
            <a:spLocks noChangeArrowheads="1"/>
          </p:cNvSpPr>
          <p:nvPr/>
        </p:nvSpPr>
        <p:spPr bwMode="auto">
          <a:xfrm>
            <a:off x="403199" y="4732320"/>
            <a:ext cx="17160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/>
            <a:r>
              <a:rPr lang="en-US" sz="1200" i="1">
                <a:latin typeface="Verdana" pitchFamily="34" charset="0"/>
              </a:rPr>
              <a:t>Metodología</a:t>
            </a:r>
          </a:p>
          <a:p>
            <a:pPr marL="115888" indent="-115888">
              <a:buFontTx/>
              <a:buChar char="-"/>
            </a:pPr>
            <a:r>
              <a:rPr lang="en-US" sz="1000" b="0">
                <a:latin typeface="Verdana" pitchFamily="34" charset="0"/>
              </a:rPr>
              <a:t>Reglas de gobierno</a:t>
            </a:r>
          </a:p>
        </p:txBody>
      </p:sp>
      <p:grpSp>
        <p:nvGrpSpPr>
          <p:cNvPr id="19" name="Group 158"/>
          <p:cNvGrpSpPr>
            <a:grpSpLocks/>
          </p:cNvGrpSpPr>
          <p:nvPr/>
        </p:nvGrpSpPr>
        <p:grpSpPr bwMode="auto">
          <a:xfrm>
            <a:off x="250799" y="4884720"/>
            <a:ext cx="152400" cy="381000"/>
            <a:chOff x="384" y="768"/>
            <a:chExt cx="144" cy="288"/>
          </a:xfrm>
        </p:grpSpPr>
        <p:sp>
          <p:nvSpPr>
            <p:cNvPr id="10326" name="Freeform 159"/>
            <p:cNvSpPr>
              <a:spLocks/>
            </p:cNvSpPr>
            <p:nvPr/>
          </p:nvSpPr>
          <p:spPr bwMode="auto">
            <a:xfrm>
              <a:off x="384" y="815"/>
              <a:ext cx="144" cy="241"/>
            </a:xfrm>
            <a:custGeom>
              <a:avLst/>
              <a:gdLst>
                <a:gd name="T0" fmla="*/ 12 w 112"/>
                <a:gd name="T1" fmla="*/ 14 h 230"/>
                <a:gd name="T2" fmla="*/ 12 w 112"/>
                <a:gd name="T3" fmla="*/ 9 h 230"/>
                <a:gd name="T4" fmla="*/ 15 w 112"/>
                <a:gd name="T5" fmla="*/ 6 h 230"/>
                <a:gd name="T6" fmla="*/ 16 w 112"/>
                <a:gd name="T7" fmla="*/ 5 h 230"/>
                <a:gd name="T8" fmla="*/ 19 w 112"/>
                <a:gd name="T9" fmla="*/ 3 h 230"/>
                <a:gd name="T10" fmla="*/ 24 w 112"/>
                <a:gd name="T11" fmla="*/ 2 h 230"/>
                <a:gd name="T12" fmla="*/ 51 w 112"/>
                <a:gd name="T13" fmla="*/ 0 h 230"/>
                <a:gd name="T14" fmla="*/ 55 w 112"/>
                <a:gd name="T15" fmla="*/ 0 h 230"/>
                <a:gd name="T16" fmla="*/ 82 w 112"/>
                <a:gd name="T17" fmla="*/ 2 h 230"/>
                <a:gd name="T18" fmla="*/ 87 w 112"/>
                <a:gd name="T19" fmla="*/ 3 h 230"/>
                <a:gd name="T20" fmla="*/ 90 w 112"/>
                <a:gd name="T21" fmla="*/ 6 h 230"/>
                <a:gd name="T22" fmla="*/ 93 w 112"/>
                <a:gd name="T23" fmla="*/ 9 h 230"/>
                <a:gd name="T24" fmla="*/ 94 w 112"/>
                <a:gd name="T25" fmla="*/ 14 h 230"/>
                <a:gd name="T26" fmla="*/ 111 w 112"/>
                <a:gd name="T27" fmla="*/ 56 h 230"/>
                <a:gd name="T28" fmla="*/ 112 w 112"/>
                <a:gd name="T29" fmla="*/ 59 h 230"/>
                <a:gd name="T30" fmla="*/ 112 w 112"/>
                <a:gd name="T31" fmla="*/ 63 h 230"/>
                <a:gd name="T32" fmla="*/ 111 w 112"/>
                <a:gd name="T33" fmla="*/ 68 h 230"/>
                <a:gd name="T34" fmla="*/ 109 w 112"/>
                <a:gd name="T35" fmla="*/ 74 h 230"/>
                <a:gd name="T36" fmla="*/ 88 w 112"/>
                <a:gd name="T37" fmla="*/ 107 h 230"/>
                <a:gd name="T38" fmla="*/ 91 w 112"/>
                <a:gd name="T39" fmla="*/ 215 h 230"/>
                <a:gd name="T40" fmla="*/ 102 w 112"/>
                <a:gd name="T41" fmla="*/ 221 h 230"/>
                <a:gd name="T42" fmla="*/ 105 w 112"/>
                <a:gd name="T43" fmla="*/ 222 h 230"/>
                <a:gd name="T44" fmla="*/ 106 w 112"/>
                <a:gd name="T45" fmla="*/ 225 h 230"/>
                <a:gd name="T46" fmla="*/ 106 w 112"/>
                <a:gd name="T47" fmla="*/ 227 h 230"/>
                <a:gd name="T48" fmla="*/ 106 w 112"/>
                <a:gd name="T49" fmla="*/ 228 h 230"/>
                <a:gd name="T50" fmla="*/ 105 w 112"/>
                <a:gd name="T51" fmla="*/ 230 h 230"/>
                <a:gd name="T52" fmla="*/ 73 w 112"/>
                <a:gd name="T53" fmla="*/ 230 h 230"/>
                <a:gd name="T54" fmla="*/ 70 w 112"/>
                <a:gd name="T55" fmla="*/ 230 h 230"/>
                <a:gd name="T56" fmla="*/ 69 w 112"/>
                <a:gd name="T57" fmla="*/ 228 h 230"/>
                <a:gd name="T58" fmla="*/ 67 w 112"/>
                <a:gd name="T59" fmla="*/ 227 h 230"/>
                <a:gd name="T60" fmla="*/ 66 w 112"/>
                <a:gd name="T61" fmla="*/ 224 h 230"/>
                <a:gd name="T62" fmla="*/ 66 w 112"/>
                <a:gd name="T63" fmla="*/ 219 h 230"/>
                <a:gd name="T64" fmla="*/ 64 w 112"/>
                <a:gd name="T65" fmla="*/ 210 h 230"/>
                <a:gd name="T66" fmla="*/ 63 w 112"/>
                <a:gd name="T67" fmla="*/ 195 h 230"/>
                <a:gd name="T68" fmla="*/ 60 w 112"/>
                <a:gd name="T69" fmla="*/ 179 h 230"/>
                <a:gd name="T70" fmla="*/ 57 w 112"/>
                <a:gd name="T71" fmla="*/ 164 h 230"/>
                <a:gd name="T72" fmla="*/ 55 w 112"/>
                <a:gd name="T73" fmla="*/ 149 h 230"/>
                <a:gd name="T74" fmla="*/ 54 w 112"/>
                <a:gd name="T75" fmla="*/ 140 h 230"/>
                <a:gd name="T76" fmla="*/ 54 w 112"/>
                <a:gd name="T77" fmla="*/ 135 h 230"/>
                <a:gd name="T78" fmla="*/ 52 w 112"/>
                <a:gd name="T79" fmla="*/ 140 h 230"/>
                <a:gd name="T80" fmla="*/ 51 w 112"/>
                <a:gd name="T81" fmla="*/ 149 h 230"/>
                <a:gd name="T82" fmla="*/ 49 w 112"/>
                <a:gd name="T83" fmla="*/ 164 h 230"/>
                <a:gd name="T84" fmla="*/ 46 w 112"/>
                <a:gd name="T85" fmla="*/ 179 h 230"/>
                <a:gd name="T86" fmla="*/ 45 w 112"/>
                <a:gd name="T87" fmla="*/ 195 h 230"/>
                <a:gd name="T88" fmla="*/ 42 w 112"/>
                <a:gd name="T89" fmla="*/ 210 h 230"/>
                <a:gd name="T90" fmla="*/ 40 w 112"/>
                <a:gd name="T91" fmla="*/ 219 h 230"/>
                <a:gd name="T92" fmla="*/ 40 w 112"/>
                <a:gd name="T93" fmla="*/ 224 h 230"/>
                <a:gd name="T94" fmla="*/ 40 w 112"/>
                <a:gd name="T95" fmla="*/ 227 h 230"/>
                <a:gd name="T96" fmla="*/ 39 w 112"/>
                <a:gd name="T97" fmla="*/ 228 h 230"/>
                <a:gd name="T98" fmla="*/ 36 w 112"/>
                <a:gd name="T99" fmla="*/ 230 h 230"/>
                <a:gd name="T100" fmla="*/ 34 w 112"/>
                <a:gd name="T101" fmla="*/ 230 h 230"/>
                <a:gd name="T102" fmla="*/ 1 w 112"/>
                <a:gd name="T103" fmla="*/ 230 h 230"/>
                <a:gd name="T104" fmla="*/ 0 w 112"/>
                <a:gd name="T105" fmla="*/ 228 h 230"/>
                <a:gd name="T106" fmla="*/ 0 w 112"/>
                <a:gd name="T107" fmla="*/ 227 h 230"/>
                <a:gd name="T108" fmla="*/ 0 w 112"/>
                <a:gd name="T109" fmla="*/ 225 h 230"/>
                <a:gd name="T110" fmla="*/ 1 w 112"/>
                <a:gd name="T111" fmla="*/ 222 h 230"/>
                <a:gd name="T112" fmla="*/ 4 w 112"/>
                <a:gd name="T113" fmla="*/ 221 h 230"/>
                <a:gd name="T114" fmla="*/ 15 w 112"/>
                <a:gd name="T115" fmla="*/ 215 h 230"/>
                <a:gd name="T116" fmla="*/ 19 w 112"/>
                <a:gd name="T117" fmla="*/ 101 h 230"/>
                <a:gd name="T118" fmla="*/ 10 w 112"/>
                <a:gd name="T119" fmla="*/ 101 h 230"/>
                <a:gd name="T120" fmla="*/ 12 w 112"/>
                <a:gd name="T121" fmla="*/ 14 h 2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"/>
                <a:gd name="T184" fmla="*/ 0 h 230"/>
                <a:gd name="T185" fmla="*/ 112 w 112"/>
                <a:gd name="T186" fmla="*/ 230 h 2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" h="230">
                  <a:moveTo>
                    <a:pt x="12" y="14"/>
                  </a:moveTo>
                  <a:lnTo>
                    <a:pt x="12" y="9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82" y="2"/>
                  </a:lnTo>
                  <a:lnTo>
                    <a:pt x="87" y="3"/>
                  </a:lnTo>
                  <a:lnTo>
                    <a:pt x="90" y="6"/>
                  </a:lnTo>
                  <a:lnTo>
                    <a:pt x="93" y="9"/>
                  </a:lnTo>
                  <a:lnTo>
                    <a:pt x="94" y="14"/>
                  </a:lnTo>
                  <a:lnTo>
                    <a:pt x="111" y="56"/>
                  </a:lnTo>
                  <a:lnTo>
                    <a:pt x="112" y="59"/>
                  </a:lnTo>
                  <a:lnTo>
                    <a:pt x="112" y="63"/>
                  </a:lnTo>
                  <a:lnTo>
                    <a:pt x="111" y="68"/>
                  </a:lnTo>
                  <a:lnTo>
                    <a:pt x="109" y="74"/>
                  </a:lnTo>
                  <a:lnTo>
                    <a:pt x="88" y="107"/>
                  </a:lnTo>
                  <a:lnTo>
                    <a:pt x="91" y="215"/>
                  </a:lnTo>
                  <a:lnTo>
                    <a:pt x="102" y="221"/>
                  </a:lnTo>
                  <a:lnTo>
                    <a:pt x="105" y="222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5" y="230"/>
                  </a:lnTo>
                  <a:lnTo>
                    <a:pt x="73" y="230"/>
                  </a:lnTo>
                  <a:lnTo>
                    <a:pt x="70" y="230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4"/>
                  </a:lnTo>
                  <a:lnTo>
                    <a:pt x="66" y="219"/>
                  </a:lnTo>
                  <a:lnTo>
                    <a:pt x="64" y="210"/>
                  </a:lnTo>
                  <a:lnTo>
                    <a:pt x="63" y="195"/>
                  </a:lnTo>
                  <a:lnTo>
                    <a:pt x="60" y="179"/>
                  </a:lnTo>
                  <a:lnTo>
                    <a:pt x="57" y="164"/>
                  </a:lnTo>
                  <a:lnTo>
                    <a:pt x="55" y="149"/>
                  </a:lnTo>
                  <a:lnTo>
                    <a:pt x="54" y="140"/>
                  </a:lnTo>
                  <a:lnTo>
                    <a:pt x="54" y="135"/>
                  </a:lnTo>
                  <a:lnTo>
                    <a:pt x="52" y="140"/>
                  </a:lnTo>
                  <a:lnTo>
                    <a:pt x="51" y="149"/>
                  </a:lnTo>
                  <a:lnTo>
                    <a:pt x="49" y="164"/>
                  </a:lnTo>
                  <a:lnTo>
                    <a:pt x="46" y="179"/>
                  </a:lnTo>
                  <a:lnTo>
                    <a:pt x="45" y="195"/>
                  </a:lnTo>
                  <a:lnTo>
                    <a:pt x="42" y="210"/>
                  </a:lnTo>
                  <a:lnTo>
                    <a:pt x="40" y="219"/>
                  </a:lnTo>
                  <a:lnTo>
                    <a:pt x="40" y="224"/>
                  </a:lnTo>
                  <a:lnTo>
                    <a:pt x="40" y="227"/>
                  </a:lnTo>
                  <a:lnTo>
                    <a:pt x="39" y="228"/>
                  </a:lnTo>
                  <a:lnTo>
                    <a:pt x="36" y="230"/>
                  </a:lnTo>
                  <a:lnTo>
                    <a:pt x="34" y="230"/>
                  </a:lnTo>
                  <a:lnTo>
                    <a:pt x="1" y="230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1" y="222"/>
                  </a:lnTo>
                  <a:lnTo>
                    <a:pt x="4" y="221"/>
                  </a:lnTo>
                  <a:lnTo>
                    <a:pt x="15" y="215"/>
                  </a:lnTo>
                  <a:lnTo>
                    <a:pt x="19" y="101"/>
                  </a:lnTo>
                  <a:lnTo>
                    <a:pt x="10" y="101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993300"/>
            </a:solidFill>
            <a:ln w="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27" name="Freeform 160"/>
            <p:cNvSpPr>
              <a:spLocks/>
            </p:cNvSpPr>
            <p:nvPr/>
          </p:nvSpPr>
          <p:spPr bwMode="auto">
            <a:xfrm>
              <a:off x="492" y="871"/>
              <a:ext cx="8" cy="23"/>
            </a:xfrm>
            <a:custGeom>
              <a:avLst/>
              <a:gdLst>
                <a:gd name="T0" fmla="*/ 1 w 6"/>
                <a:gd name="T1" fmla="*/ 22 h 22"/>
                <a:gd name="T2" fmla="*/ 0 w 6"/>
                <a:gd name="T3" fmla="*/ 0 h 22"/>
                <a:gd name="T4" fmla="*/ 6 w 6"/>
                <a:gd name="T5" fmla="*/ 9 h 22"/>
                <a:gd name="T6" fmla="*/ 1 w 6"/>
                <a:gd name="T7" fmla="*/ 2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2"/>
                <a:gd name="T14" fmla="*/ 6 w 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2">
                  <a:moveTo>
                    <a:pt x="1" y="22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28" name="Freeform 161"/>
            <p:cNvSpPr>
              <a:spLocks/>
            </p:cNvSpPr>
            <p:nvPr/>
          </p:nvSpPr>
          <p:spPr bwMode="auto">
            <a:xfrm>
              <a:off x="438" y="821"/>
              <a:ext cx="29" cy="59"/>
            </a:xfrm>
            <a:custGeom>
              <a:avLst/>
              <a:gdLst>
                <a:gd name="T0" fmla="*/ 0 w 22"/>
                <a:gd name="T1" fmla="*/ 0 h 57"/>
                <a:gd name="T2" fmla="*/ 12 w 22"/>
                <a:gd name="T3" fmla="*/ 57 h 57"/>
                <a:gd name="T4" fmla="*/ 22 w 22"/>
                <a:gd name="T5" fmla="*/ 0 h 57"/>
                <a:gd name="T6" fmla="*/ 0 w 22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7"/>
                <a:gd name="T14" fmla="*/ 22 w 22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7">
                  <a:moveTo>
                    <a:pt x="0" y="0"/>
                  </a:moveTo>
                  <a:lnTo>
                    <a:pt x="12" y="5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29" name="Freeform 162"/>
            <p:cNvSpPr>
              <a:spLocks/>
            </p:cNvSpPr>
            <p:nvPr/>
          </p:nvSpPr>
          <p:spPr bwMode="auto">
            <a:xfrm>
              <a:off x="453" y="815"/>
              <a:ext cx="14" cy="19"/>
            </a:xfrm>
            <a:custGeom>
              <a:avLst/>
              <a:gdLst>
                <a:gd name="T0" fmla="*/ 10 w 10"/>
                <a:gd name="T1" fmla="*/ 0 h 18"/>
                <a:gd name="T2" fmla="*/ 0 w 10"/>
                <a:gd name="T3" fmla="*/ 9 h 18"/>
                <a:gd name="T4" fmla="*/ 1 w 10"/>
                <a:gd name="T5" fmla="*/ 18 h 18"/>
                <a:gd name="T6" fmla="*/ 10 w 10"/>
                <a:gd name="T7" fmla="*/ 5 h 18"/>
                <a:gd name="T8" fmla="*/ 10 w 1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8"/>
                <a:gd name="T17" fmla="*/ 10 w 1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8">
                  <a:moveTo>
                    <a:pt x="10" y="0"/>
                  </a:moveTo>
                  <a:lnTo>
                    <a:pt x="0" y="9"/>
                  </a:lnTo>
                  <a:lnTo>
                    <a:pt x="1" y="18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30" name="Freeform 163"/>
            <p:cNvSpPr>
              <a:spLocks/>
            </p:cNvSpPr>
            <p:nvPr/>
          </p:nvSpPr>
          <p:spPr bwMode="auto">
            <a:xfrm>
              <a:off x="438" y="815"/>
              <a:ext cx="15" cy="19"/>
            </a:xfrm>
            <a:custGeom>
              <a:avLst/>
              <a:gdLst>
                <a:gd name="T0" fmla="*/ 0 w 12"/>
                <a:gd name="T1" fmla="*/ 0 h 18"/>
                <a:gd name="T2" fmla="*/ 12 w 12"/>
                <a:gd name="T3" fmla="*/ 9 h 18"/>
                <a:gd name="T4" fmla="*/ 9 w 12"/>
                <a:gd name="T5" fmla="*/ 18 h 18"/>
                <a:gd name="T6" fmla="*/ 0 w 12"/>
                <a:gd name="T7" fmla="*/ 5 h 18"/>
                <a:gd name="T8" fmla="*/ 0 w 1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8"/>
                <a:gd name="T17" fmla="*/ 12 w 1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8">
                  <a:moveTo>
                    <a:pt x="0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31" name="Freeform 164"/>
            <p:cNvSpPr>
              <a:spLocks/>
            </p:cNvSpPr>
            <p:nvPr/>
          </p:nvSpPr>
          <p:spPr bwMode="auto">
            <a:xfrm>
              <a:off x="445" y="827"/>
              <a:ext cx="14" cy="53"/>
            </a:xfrm>
            <a:custGeom>
              <a:avLst/>
              <a:gdLst>
                <a:gd name="T0" fmla="*/ 6 w 10"/>
                <a:gd name="T1" fmla="*/ 7 h 51"/>
                <a:gd name="T2" fmla="*/ 9 w 10"/>
                <a:gd name="T3" fmla="*/ 3 h 51"/>
                <a:gd name="T4" fmla="*/ 6 w 10"/>
                <a:gd name="T5" fmla="*/ 0 h 51"/>
                <a:gd name="T6" fmla="*/ 1 w 10"/>
                <a:gd name="T7" fmla="*/ 3 h 51"/>
                <a:gd name="T8" fmla="*/ 4 w 10"/>
                <a:gd name="T9" fmla="*/ 7 h 51"/>
                <a:gd name="T10" fmla="*/ 0 w 10"/>
                <a:gd name="T11" fmla="*/ 27 h 51"/>
                <a:gd name="T12" fmla="*/ 6 w 10"/>
                <a:gd name="T13" fmla="*/ 51 h 51"/>
                <a:gd name="T14" fmla="*/ 10 w 10"/>
                <a:gd name="T15" fmla="*/ 27 h 51"/>
                <a:gd name="T16" fmla="*/ 6 w 10"/>
                <a:gd name="T17" fmla="*/ 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51"/>
                <a:gd name="T29" fmla="*/ 10 w 1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51">
                  <a:moveTo>
                    <a:pt x="6" y="7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1" y="3"/>
                  </a:lnTo>
                  <a:lnTo>
                    <a:pt x="4" y="7"/>
                  </a:lnTo>
                  <a:lnTo>
                    <a:pt x="0" y="27"/>
                  </a:lnTo>
                  <a:lnTo>
                    <a:pt x="6" y="51"/>
                  </a:lnTo>
                  <a:lnTo>
                    <a:pt x="10" y="2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20201F"/>
            </a:solidFill>
            <a:ln w="0">
              <a:solidFill>
                <a:srgbClr val="20201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32" name="Freeform 165"/>
            <p:cNvSpPr>
              <a:spLocks/>
            </p:cNvSpPr>
            <p:nvPr/>
          </p:nvSpPr>
          <p:spPr bwMode="auto">
            <a:xfrm>
              <a:off x="490" y="906"/>
              <a:ext cx="11" cy="26"/>
            </a:xfrm>
            <a:custGeom>
              <a:avLst/>
              <a:gdLst>
                <a:gd name="T0" fmla="*/ 0 w 9"/>
                <a:gd name="T1" fmla="*/ 0 h 24"/>
                <a:gd name="T2" fmla="*/ 9 w 9"/>
                <a:gd name="T3" fmla="*/ 15 h 24"/>
                <a:gd name="T4" fmla="*/ 3 w 9"/>
                <a:gd name="T5" fmla="*/ 24 h 24"/>
                <a:gd name="T6" fmla="*/ 0 w 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4"/>
                <a:gd name="T14" fmla="*/ 9 w 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4">
                  <a:moveTo>
                    <a:pt x="0" y="0"/>
                  </a:moveTo>
                  <a:lnTo>
                    <a:pt x="9" y="15"/>
                  </a:lnTo>
                  <a:lnTo>
                    <a:pt x="3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33" name="Freeform 166"/>
            <p:cNvSpPr>
              <a:spLocks/>
            </p:cNvSpPr>
            <p:nvPr/>
          </p:nvSpPr>
          <p:spPr bwMode="auto">
            <a:xfrm>
              <a:off x="397" y="921"/>
              <a:ext cx="12" cy="1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1 h 13"/>
                <a:gd name="T4" fmla="*/ 0 w 9"/>
                <a:gd name="T5" fmla="*/ 6 h 13"/>
                <a:gd name="T6" fmla="*/ 2 w 9"/>
                <a:gd name="T7" fmla="*/ 9 h 13"/>
                <a:gd name="T8" fmla="*/ 5 w 9"/>
                <a:gd name="T9" fmla="*/ 10 h 13"/>
                <a:gd name="T10" fmla="*/ 9 w 9"/>
                <a:gd name="T11" fmla="*/ 13 h 13"/>
                <a:gd name="T12" fmla="*/ 9 w 9"/>
                <a:gd name="T13" fmla="*/ 0 h 13"/>
                <a:gd name="T14" fmla="*/ 0 w 9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3"/>
                <a:gd name="T26" fmla="*/ 9 w 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3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34" name="Oval 167"/>
            <p:cNvSpPr>
              <a:spLocks noChangeArrowheads="1"/>
            </p:cNvSpPr>
            <p:nvPr/>
          </p:nvSpPr>
          <p:spPr bwMode="auto">
            <a:xfrm>
              <a:off x="427" y="768"/>
              <a:ext cx="51" cy="46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302" name="Text Box 168"/>
          <p:cNvSpPr txBox="1">
            <a:spLocks noChangeArrowheads="1"/>
          </p:cNvSpPr>
          <p:nvPr/>
        </p:nvSpPr>
        <p:spPr bwMode="auto">
          <a:xfrm>
            <a:off x="198411" y="2439970"/>
            <a:ext cx="1981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/>
            <a:r>
              <a:rPr lang="en-US" sz="1200" i="1">
                <a:latin typeface="Verdana" pitchFamily="34" charset="0"/>
              </a:rPr>
              <a:t>Operaciones</a:t>
            </a:r>
          </a:p>
          <a:p>
            <a:pPr marL="119063" indent="-119063">
              <a:buFontTx/>
              <a:buChar char="-"/>
            </a:pPr>
            <a:r>
              <a:rPr lang="en-US" sz="1000" b="0">
                <a:latin typeface="Verdana" pitchFamily="34" charset="0"/>
              </a:rPr>
              <a:t>Garantizar disponibilidad y rendimiento</a:t>
            </a:r>
          </a:p>
        </p:txBody>
      </p:sp>
      <p:sp>
        <p:nvSpPr>
          <p:cNvPr id="10303" name="Text Box 169"/>
          <p:cNvSpPr txBox="1">
            <a:spLocks noChangeArrowheads="1"/>
          </p:cNvSpPr>
          <p:nvPr/>
        </p:nvSpPr>
        <p:spPr bwMode="auto">
          <a:xfrm>
            <a:off x="763561" y="5524482"/>
            <a:ext cx="152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/>
            <a:r>
              <a:rPr lang="en-US" sz="1200" i="1">
                <a:latin typeface="Verdana" pitchFamily="34" charset="0"/>
              </a:rPr>
              <a:t>Arquitectura</a:t>
            </a:r>
          </a:p>
          <a:p>
            <a:pPr marL="115888" indent="-115888">
              <a:buFontTx/>
              <a:buChar char="-"/>
            </a:pPr>
            <a:r>
              <a:rPr lang="en-US" sz="1000" b="0">
                <a:latin typeface="Verdana" pitchFamily="34" charset="0"/>
              </a:rPr>
              <a:t>Patrones de diseño</a:t>
            </a:r>
          </a:p>
        </p:txBody>
      </p:sp>
      <p:grpSp>
        <p:nvGrpSpPr>
          <p:cNvPr id="20" name="Group 170"/>
          <p:cNvGrpSpPr>
            <a:grpSpLocks/>
          </p:cNvGrpSpPr>
          <p:nvPr/>
        </p:nvGrpSpPr>
        <p:grpSpPr bwMode="auto">
          <a:xfrm>
            <a:off x="611161" y="5676882"/>
            <a:ext cx="152400" cy="381000"/>
            <a:chOff x="384" y="768"/>
            <a:chExt cx="144" cy="288"/>
          </a:xfrm>
        </p:grpSpPr>
        <p:sp>
          <p:nvSpPr>
            <p:cNvPr id="10317" name="Freeform 171"/>
            <p:cNvSpPr>
              <a:spLocks/>
            </p:cNvSpPr>
            <p:nvPr/>
          </p:nvSpPr>
          <p:spPr bwMode="auto">
            <a:xfrm>
              <a:off x="384" y="815"/>
              <a:ext cx="144" cy="241"/>
            </a:xfrm>
            <a:custGeom>
              <a:avLst/>
              <a:gdLst>
                <a:gd name="T0" fmla="*/ 12 w 112"/>
                <a:gd name="T1" fmla="*/ 14 h 230"/>
                <a:gd name="T2" fmla="*/ 12 w 112"/>
                <a:gd name="T3" fmla="*/ 9 h 230"/>
                <a:gd name="T4" fmla="*/ 15 w 112"/>
                <a:gd name="T5" fmla="*/ 6 h 230"/>
                <a:gd name="T6" fmla="*/ 16 w 112"/>
                <a:gd name="T7" fmla="*/ 5 h 230"/>
                <a:gd name="T8" fmla="*/ 19 w 112"/>
                <a:gd name="T9" fmla="*/ 3 h 230"/>
                <a:gd name="T10" fmla="*/ 24 w 112"/>
                <a:gd name="T11" fmla="*/ 2 h 230"/>
                <a:gd name="T12" fmla="*/ 51 w 112"/>
                <a:gd name="T13" fmla="*/ 0 h 230"/>
                <a:gd name="T14" fmla="*/ 55 w 112"/>
                <a:gd name="T15" fmla="*/ 0 h 230"/>
                <a:gd name="T16" fmla="*/ 82 w 112"/>
                <a:gd name="T17" fmla="*/ 2 h 230"/>
                <a:gd name="T18" fmla="*/ 87 w 112"/>
                <a:gd name="T19" fmla="*/ 3 h 230"/>
                <a:gd name="T20" fmla="*/ 90 w 112"/>
                <a:gd name="T21" fmla="*/ 6 h 230"/>
                <a:gd name="T22" fmla="*/ 93 w 112"/>
                <a:gd name="T23" fmla="*/ 9 h 230"/>
                <a:gd name="T24" fmla="*/ 94 w 112"/>
                <a:gd name="T25" fmla="*/ 14 h 230"/>
                <a:gd name="T26" fmla="*/ 111 w 112"/>
                <a:gd name="T27" fmla="*/ 56 h 230"/>
                <a:gd name="T28" fmla="*/ 112 w 112"/>
                <a:gd name="T29" fmla="*/ 59 h 230"/>
                <a:gd name="T30" fmla="*/ 112 w 112"/>
                <a:gd name="T31" fmla="*/ 63 h 230"/>
                <a:gd name="T32" fmla="*/ 111 w 112"/>
                <a:gd name="T33" fmla="*/ 68 h 230"/>
                <a:gd name="T34" fmla="*/ 109 w 112"/>
                <a:gd name="T35" fmla="*/ 74 h 230"/>
                <a:gd name="T36" fmla="*/ 88 w 112"/>
                <a:gd name="T37" fmla="*/ 107 h 230"/>
                <a:gd name="T38" fmla="*/ 91 w 112"/>
                <a:gd name="T39" fmla="*/ 215 h 230"/>
                <a:gd name="T40" fmla="*/ 102 w 112"/>
                <a:gd name="T41" fmla="*/ 221 h 230"/>
                <a:gd name="T42" fmla="*/ 105 w 112"/>
                <a:gd name="T43" fmla="*/ 222 h 230"/>
                <a:gd name="T44" fmla="*/ 106 w 112"/>
                <a:gd name="T45" fmla="*/ 225 h 230"/>
                <a:gd name="T46" fmla="*/ 106 w 112"/>
                <a:gd name="T47" fmla="*/ 227 h 230"/>
                <a:gd name="T48" fmla="*/ 106 w 112"/>
                <a:gd name="T49" fmla="*/ 228 h 230"/>
                <a:gd name="T50" fmla="*/ 105 w 112"/>
                <a:gd name="T51" fmla="*/ 230 h 230"/>
                <a:gd name="T52" fmla="*/ 73 w 112"/>
                <a:gd name="T53" fmla="*/ 230 h 230"/>
                <a:gd name="T54" fmla="*/ 70 w 112"/>
                <a:gd name="T55" fmla="*/ 230 h 230"/>
                <a:gd name="T56" fmla="*/ 69 w 112"/>
                <a:gd name="T57" fmla="*/ 228 h 230"/>
                <a:gd name="T58" fmla="*/ 67 w 112"/>
                <a:gd name="T59" fmla="*/ 227 h 230"/>
                <a:gd name="T60" fmla="*/ 66 w 112"/>
                <a:gd name="T61" fmla="*/ 224 h 230"/>
                <a:gd name="T62" fmla="*/ 66 w 112"/>
                <a:gd name="T63" fmla="*/ 219 h 230"/>
                <a:gd name="T64" fmla="*/ 64 w 112"/>
                <a:gd name="T65" fmla="*/ 210 h 230"/>
                <a:gd name="T66" fmla="*/ 63 w 112"/>
                <a:gd name="T67" fmla="*/ 195 h 230"/>
                <a:gd name="T68" fmla="*/ 60 w 112"/>
                <a:gd name="T69" fmla="*/ 179 h 230"/>
                <a:gd name="T70" fmla="*/ 57 w 112"/>
                <a:gd name="T71" fmla="*/ 164 h 230"/>
                <a:gd name="T72" fmla="*/ 55 w 112"/>
                <a:gd name="T73" fmla="*/ 149 h 230"/>
                <a:gd name="T74" fmla="*/ 54 w 112"/>
                <a:gd name="T75" fmla="*/ 140 h 230"/>
                <a:gd name="T76" fmla="*/ 54 w 112"/>
                <a:gd name="T77" fmla="*/ 135 h 230"/>
                <a:gd name="T78" fmla="*/ 52 w 112"/>
                <a:gd name="T79" fmla="*/ 140 h 230"/>
                <a:gd name="T80" fmla="*/ 51 w 112"/>
                <a:gd name="T81" fmla="*/ 149 h 230"/>
                <a:gd name="T82" fmla="*/ 49 w 112"/>
                <a:gd name="T83" fmla="*/ 164 h 230"/>
                <a:gd name="T84" fmla="*/ 46 w 112"/>
                <a:gd name="T85" fmla="*/ 179 h 230"/>
                <a:gd name="T86" fmla="*/ 45 w 112"/>
                <a:gd name="T87" fmla="*/ 195 h 230"/>
                <a:gd name="T88" fmla="*/ 42 w 112"/>
                <a:gd name="T89" fmla="*/ 210 h 230"/>
                <a:gd name="T90" fmla="*/ 40 w 112"/>
                <a:gd name="T91" fmla="*/ 219 h 230"/>
                <a:gd name="T92" fmla="*/ 40 w 112"/>
                <a:gd name="T93" fmla="*/ 224 h 230"/>
                <a:gd name="T94" fmla="*/ 40 w 112"/>
                <a:gd name="T95" fmla="*/ 227 h 230"/>
                <a:gd name="T96" fmla="*/ 39 w 112"/>
                <a:gd name="T97" fmla="*/ 228 h 230"/>
                <a:gd name="T98" fmla="*/ 36 w 112"/>
                <a:gd name="T99" fmla="*/ 230 h 230"/>
                <a:gd name="T100" fmla="*/ 34 w 112"/>
                <a:gd name="T101" fmla="*/ 230 h 230"/>
                <a:gd name="T102" fmla="*/ 1 w 112"/>
                <a:gd name="T103" fmla="*/ 230 h 230"/>
                <a:gd name="T104" fmla="*/ 0 w 112"/>
                <a:gd name="T105" fmla="*/ 228 h 230"/>
                <a:gd name="T106" fmla="*/ 0 w 112"/>
                <a:gd name="T107" fmla="*/ 227 h 230"/>
                <a:gd name="T108" fmla="*/ 0 w 112"/>
                <a:gd name="T109" fmla="*/ 225 h 230"/>
                <a:gd name="T110" fmla="*/ 1 w 112"/>
                <a:gd name="T111" fmla="*/ 222 h 230"/>
                <a:gd name="T112" fmla="*/ 4 w 112"/>
                <a:gd name="T113" fmla="*/ 221 h 230"/>
                <a:gd name="T114" fmla="*/ 15 w 112"/>
                <a:gd name="T115" fmla="*/ 215 h 230"/>
                <a:gd name="T116" fmla="*/ 19 w 112"/>
                <a:gd name="T117" fmla="*/ 101 h 230"/>
                <a:gd name="T118" fmla="*/ 10 w 112"/>
                <a:gd name="T119" fmla="*/ 101 h 230"/>
                <a:gd name="T120" fmla="*/ 12 w 112"/>
                <a:gd name="T121" fmla="*/ 14 h 2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"/>
                <a:gd name="T184" fmla="*/ 0 h 230"/>
                <a:gd name="T185" fmla="*/ 112 w 112"/>
                <a:gd name="T186" fmla="*/ 230 h 2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" h="230">
                  <a:moveTo>
                    <a:pt x="12" y="14"/>
                  </a:moveTo>
                  <a:lnTo>
                    <a:pt x="12" y="9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82" y="2"/>
                  </a:lnTo>
                  <a:lnTo>
                    <a:pt x="87" y="3"/>
                  </a:lnTo>
                  <a:lnTo>
                    <a:pt x="90" y="6"/>
                  </a:lnTo>
                  <a:lnTo>
                    <a:pt x="93" y="9"/>
                  </a:lnTo>
                  <a:lnTo>
                    <a:pt x="94" y="14"/>
                  </a:lnTo>
                  <a:lnTo>
                    <a:pt x="111" y="56"/>
                  </a:lnTo>
                  <a:lnTo>
                    <a:pt x="112" y="59"/>
                  </a:lnTo>
                  <a:lnTo>
                    <a:pt x="112" y="63"/>
                  </a:lnTo>
                  <a:lnTo>
                    <a:pt x="111" y="68"/>
                  </a:lnTo>
                  <a:lnTo>
                    <a:pt x="109" y="74"/>
                  </a:lnTo>
                  <a:lnTo>
                    <a:pt x="88" y="107"/>
                  </a:lnTo>
                  <a:lnTo>
                    <a:pt x="91" y="215"/>
                  </a:lnTo>
                  <a:lnTo>
                    <a:pt x="102" y="221"/>
                  </a:lnTo>
                  <a:lnTo>
                    <a:pt x="105" y="222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5" y="230"/>
                  </a:lnTo>
                  <a:lnTo>
                    <a:pt x="73" y="230"/>
                  </a:lnTo>
                  <a:lnTo>
                    <a:pt x="70" y="230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4"/>
                  </a:lnTo>
                  <a:lnTo>
                    <a:pt x="66" y="219"/>
                  </a:lnTo>
                  <a:lnTo>
                    <a:pt x="64" y="210"/>
                  </a:lnTo>
                  <a:lnTo>
                    <a:pt x="63" y="195"/>
                  </a:lnTo>
                  <a:lnTo>
                    <a:pt x="60" y="179"/>
                  </a:lnTo>
                  <a:lnTo>
                    <a:pt x="57" y="164"/>
                  </a:lnTo>
                  <a:lnTo>
                    <a:pt x="55" y="149"/>
                  </a:lnTo>
                  <a:lnTo>
                    <a:pt x="54" y="140"/>
                  </a:lnTo>
                  <a:lnTo>
                    <a:pt x="54" y="135"/>
                  </a:lnTo>
                  <a:lnTo>
                    <a:pt x="52" y="140"/>
                  </a:lnTo>
                  <a:lnTo>
                    <a:pt x="51" y="149"/>
                  </a:lnTo>
                  <a:lnTo>
                    <a:pt x="49" y="164"/>
                  </a:lnTo>
                  <a:lnTo>
                    <a:pt x="46" y="179"/>
                  </a:lnTo>
                  <a:lnTo>
                    <a:pt x="45" y="195"/>
                  </a:lnTo>
                  <a:lnTo>
                    <a:pt x="42" y="210"/>
                  </a:lnTo>
                  <a:lnTo>
                    <a:pt x="40" y="219"/>
                  </a:lnTo>
                  <a:lnTo>
                    <a:pt x="40" y="224"/>
                  </a:lnTo>
                  <a:lnTo>
                    <a:pt x="40" y="227"/>
                  </a:lnTo>
                  <a:lnTo>
                    <a:pt x="39" y="228"/>
                  </a:lnTo>
                  <a:lnTo>
                    <a:pt x="36" y="230"/>
                  </a:lnTo>
                  <a:lnTo>
                    <a:pt x="34" y="230"/>
                  </a:lnTo>
                  <a:lnTo>
                    <a:pt x="1" y="230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1" y="222"/>
                  </a:lnTo>
                  <a:lnTo>
                    <a:pt x="4" y="221"/>
                  </a:lnTo>
                  <a:lnTo>
                    <a:pt x="15" y="215"/>
                  </a:lnTo>
                  <a:lnTo>
                    <a:pt x="19" y="101"/>
                  </a:lnTo>
                  <a:lnTo>
                    <a:pt x="10" y="101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993300"/>
            </a:solidFill>
            <a:ln w="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18" name="Freeform 172"/>
            <p:cNvSpPr>
              <a:spLocks/>
            </p:cNvSpPr>
            <p:nvPr/>
          </p:nvSpPr>
          <p:spPr bwMode="auto">
            <a:xfrm>
              <a:off x="492" y="871"/>
              <a:ext cx="8" cy="23"/>
            </a:xfrm>
            <a:custGeom>
              <a:avLst/>
              <a:gdLst>
                <a:gd name="T0" fmla="*/ 1 w 6"/>
                <a:gd name="T1" fmla="*/ 22 h 22"/>
                <a:gd name="T2" fmla="*/ 0 w 6"/>
                <a:gd name="T3" fmla="*/ 0 h 22"/>
                <a:gd name="T4" fmla="*/ 6 w 6"/>
                <a:gd name="T5" fmla="*/ 9 h 22"/>
                <a:gd name="T6" fmla="*/ 1 w 6"/>
                <a:gd name="T7" fmla="*/ 2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2"/>
                <a:gd name="T14" fmla="*/ 6 w 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2">
                  <a:moveTo>
                    <a:pt x="1" y="22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19" name="Freeform 173"/>
            <p:cNvSpPr>
              <a:spLocks/>
            </p:cNvSpPr>
            <p:nvPr/>
          </p:nvSpPr>
          <p:spPr bwMode="auto">
            <a:xfrm>
              <a:off x="438" y="821"/>
              <a:ext cx="29" cy="59"/>
            </a:xfrm>
            <a:custGeom>
              <a:avLst/>
              <a:gdLst>
                <a:gd name="T0" fmla="*/ 0 w 22"/>
                <a:gd name="T1" fmla="*/ 0 h 57"/>
                <a:gd name="T2" fmla="*/ 12 w 22"/>
                <a:gd name="T3" fmla="*/ 57 h 57"/>
                <a:gd name="T4" fmla="*/ 22 w 22"/>
                <a:gd name="T5" fmla="*/ 0 h 57"/>
                <a:gd name="T6" fmla="*/ 0 w 22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7"/>
                <a:gd name="T14" fmla="*/ 22 w 22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7">
                  <a:moveTo>
                    <a:pt x="0" y="0"/>
                  </a:moveTo>
                  <a:lnTo>
                    <a:pt x="12" y="5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20" name="Freeform 174"/>
            <p:cNvSpPr>
              <a:spLocks/>
            </p:cNvSpPr>
            <p:nvPr/>
          </p:nvSpPr>
          <p:spPr bwMode="auto">
            <a:xfrm>
              <a:off x="453" y="815"/>
              <a:ext cx="14" cy="19"/>
            </a:xfrm>
            <a:custGeom>
              <a:avLst/>
              <a:gdLst>
                <a:gd name="T0" fmla="*/ 10 w 10"/>
                <a:gd name="T1" fmla="*/ 0 h 18"/>
                <a:gd name="T2" fmla="*/ 0 w 10"/>
                <a:gd name="T3" fmla="*/ 9 h 18"/>
                <a:gd name="T4" fmla="*/ 1 w 10"/>
                <a:gd name="T5" fmla="*/ 18 h 18"/>
                <a:gd name="T6" fmla="*/ 10 w 10"/>
                <a:gd name="T7" fmla="*/ 5 h 18"/>
                <a:gd name="T8" fmla="*/ 10 w 1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8"/>
                <a:gd name="T17" fmla="*/ 10 w 1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8">
                  <a:moveTo>
                    <a:pt x="10" y="0"/>
                  </a:moveTo>
                  <a:lnTo>
                    <a:pt x="0" y="9"/>
                  </a:lnTo>
                  <a:lnTo>
                    <a:pt x="1" y="18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21" name="Freeform 175"/>
            <p:cNvSpPr>
              <a:spLocks/>
            </p:cNvSpPr>
            <p:nvPr/>
          </p:nvSpPr>
          <p:spPr bwMode="auto">
            <a:xfrm>
              <a:off x="438" y="815"/>
              <a:ext cx="15" cy="19"/>
            </a:xfrm>
            <a:custGeom>
              <a:avLst/>
              <a:gdLst>
                <a:gd name="T0" fmla="*/ 0 w 12"/>
                <a:gd name="T1" fmla="*/ 0 h 18"/>
                <a:gd name="T2" fmla="*/ 12 w 12"/>
                <a:gd name="T3" fmla="*/ 9 h 18"/>
                <a:gd name="T4" fmla="*/ 9 w 12"/>
                <a:gd name="T5" fmla="*/ 18 h 18"/>
                <a:gd name="T6" fmla="*/ 0 w 12"/>
                <a:gd name="T7" fmla="*/ 5 h 18"/>
                <a:gd name="T8" fmla="*/ 0 w 1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8"/>
                <a:gd name="T17" fmla="*/ 12 w 1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8">
                  <a:moveTo>
                    <a:pt x="0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22" name="Freeform 176"/>
            <p:cNvSpPr>
              <a:spLocks/>
            </p:cNvSpPr>
            <p:nvPr/>
          </p:nvSpPr>
          <p:spPr bwMode="auto">
            <a:xfrm>
              <a:off x="445" y="827"/>
              <a:ext cx="14" cy="53"/>
            </a:xfrm>
            <a:custGeom>
              <a:avLst/>
              <a:gdLst>
                <a:gd name="T0" fmla="*/ 6 w 10"/>
                <a:gd name="T1" fmla="*/ 7 h 51"/>
                <a:gd name="T2" fmla="*/ 9 w 10"/>
                <a:gd name="T3" fmla="*/ 3 h 51"/>
                <a:gd name="T4" fmla="*/ 6 w 10"/>
                <a:gd name="T5" fmla="*/ 0 h 51"/>
                <a:gd name="T6" fmla="*/ 1 w 10"/>
                <a:gd name="T7" fmla="*/ 3 h 51"/>
                <a:gd name="T8" fmla="*/ 4 w 10"/>
                <a:gd name="T9" fmla="*/ 7 h 51"/>
                <a:gd name="T10" fmla="*/ 0 w 10"/>
                <a:gd name="T11" fmla="*/ 27 h 51"/>
                <a:gd name="T12" fmla="*/ 6 w 10"/>
                <a:gd name="T13" fmla="*/ 51 h 51"/>
                <a:gd name="T14" fmla="*/ 10 w 10"/>
                <a:gd name="T15" fmla="*/ 27 h 51"/>
                <a:gd name="T16" fmla="*/ 6 w 10"/>
                <a:gd name="T17" fmla="*/ 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51"/>
                <a:gd name="T29" fmla="*/ 10 w 1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51">
                  <a:moveTo>
                    <a:pt x="6" y="7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1" y="3"/>
                  </a:lnTo>
                  <a:lnTo>
                    <a:pt x="4" y="7"/>
                  </a:lnTo>
                  <a:lnTo>
                    <a:pt x="0" y="27"/>
                  </a:lnTo>
                  <a:lnTo>
                    <a:pt x="6" y="51"/>
                  </a:lnTo>
                  <a:lnTo>
                    <a:pt x="10" y="2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20201F"/>
            </a:solidFill>
            <a:ln w="0">
              <a:solidFill>
                <a:srgbClr val="20201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23" name="Freeform 177"/>
            <p:cNvSpPr>
              <a:spLocks/>
            </p:cNvSpPr>
            <p:nvPr/>
          </p:nvSpPr>
          <p:spPr bwMode="auto">
            <a:xfrm>
              <a:off x="490" y="906"/>
              <a:ext cx="11" cy="26"/>
            </a:xfrm>
            <a:custGeom>
              <a:avLst/>
              <a:gdLst>
                <a:gd name="T0" fmla="*/ 0 w 9"/>
                <a:gd name="T1" fmla="*/ 0 h 24"/>
                <a:gd name="T2" fmla="*/ 9 w 9"/>
                <a:gd name="T3" fmla="*/ 15 h 24"/>
                <a:gd name="T4" fmla="*/ 3 w 9"/>
                <a:gd name="T5" fmla="*/ 24 h 24"/>
                <a:gd name="T6" fmla="*/ 0 w 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4"/>
                <a:gd name="T14" fmla="*/ 9 w 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4">
                  <a:moveTo>
                    <a:pt x="0" y="0"/>
                  </a:moveTo>
                  <a:lnTo>
                    <a:pt x="9" y="15"/>
                  </a:lnTo>
                  <a:lnTo>
                    <a:pt x="3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24" name="Freeform 178"/>
            <p:cNvSpPr>
              <a:spLocks/>
            </p:cNvSpPr>
            <p:nvPr/>
          </p:nvSpPr>
          <p:spPr bwMode="auto">
            <a:xfrm>
              <a:off x="397" y="921"/>
              <a:ext cx="12" cy="1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1 h 13"/>
                <a:gd name="T4" fmla="*/ 0 w 9"/>
                <a:gd name="T5" fmla="*/ 6 h 13"/>
                <a:gd name="T6" fmla="*/ 2 w 9"/>
                <a:gd name="T7" fmla="*/ 9 h 13"/>
                <a:gd name="T8" fmla="*/ 5 w 9"/>
                <a:gd name="T9" fmla="*/ 10 h 13"/>
                <a:gd name="T10" fmla="*/ 9 w 9"/>
                <a:gd name="T11" fmla="*/ 13 h 13"/>
                <a:gd name="T12" fmla="*/ 9 w 9"/>
                <a:gd name="T13" fmla="*/ 0 h 13"/>
                <a:gd name="T14" fmla="*/ 0 w 9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3"/>
                <a:gd name="T26" fmla="*/ 9 w 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3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25" name="Oval 179"/>
            <p:cNvSpPr>
              <a:spLocks noChangeArrowheads="1"/>
            </p:cNvSpPr>
            <p:nvPr/>
          </p:nvSpPr>
          <p:spPr bwMode="auto">
            <a:xfrm>
              <a:off x="427" y="768"/>
              <a:ext cx="51" cy="46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305" name="Line 180"/>
          <p:cNvSpPr>
            <a:spLocks noChangeShapeType="1"/>
          </p:cNvSpPr>
          <p:nvPr/>
        </p:nvSpPr>
        <p:spPr bwMode="auto">
          <a:xfrm flipV="1">
            <a:off x="2358999" y="4232257"/>
            <a:ext cx="1223962" cy="576263"/>
          </a:xfrm>
          <a:prstGeom prst="line">
            <a:avLst/>
          </a:prstGeom>
          <a:noFill/>
          <a:ln w="9525">
            <a:solidFill>
              <a:srgbClr val="4D4D4D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grpSp>
        <p:nvGrpSpPr>
          <p:cNvPr id="21" name="Group 181"/>
          <p:cNvGrpSpPr>
            <a:grpSpLocks/>
          </p:cNvGrpSpPr>
          <p:nvPr/>
        </p:nvGrpSpPr>
        <p:grpSpPr bwMode="auto">
          <a:xfrm>
            <a:off x="2701899" y="4427520"/>
            <a:ext cx="304800" cy="381000"/>
            <a:chOff x="2016" y="3408"/>
            <a:chExt cx="240" cy="192"/>
          </a:xfrm>
        </p:grpSpPr>
        <p:sp>
          <p:nvSpPr>
            <p:cNvPr id="10313" name="AutoShape 182"/>
            <p:cNvSpPr>
              <a:spLocks noChangeArrowheads="1"/>
            </p:cNvSpPr>
            <p:nvPr/>
          </p:nvSpPr>
          <p:spPr bwMode="auto">
            <a:xfrm>
              <a:off x="2016" y="3408"/>
              <a:ext cx="240" cy="192"/>
            </a:xfrm>
            <a:prstGeom prst="flowChartDocumen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 sz="1000">
                <a:latin typeface="Verdana" pitchFamily="34" charset="0"/>
              </a:endParaRPr>
            </a:p>
          </p:txBody>
        </p:sp>
        <p:sp>
          <p:nvSpPr>
            <p:cNvPr id="10314" name="Line 183"/>
            <p:cNvSpPr>
              <a:spLocks noChangeShapeType="1"/>
            </p:cNvSpPr>
            <p:nvPr/>
          </p:nvSpPr>
          <p:spPr bwMode="auto">
            <a:xfrm>
              <a:off x="2064" y="34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15" name="Line 184"/>
            <p:cNvSpPr>
              <a:spLocks noChangeShapeType="1"/>
            </p:cNvSpPr>
            <p:nvPr/>
          </p:nvSpPr>
          <p:spPr bwMode="auto">
            <a:xfrm>
              <a:off x="2064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16" name="Line 185"/>
            <p:cNvSpPr>
              <a:spLocks noChangeShapeType="1"/>
            </p:cNvSpPr>
            <p:nvPr/>
          </p:nvSpPr>
          <p:spPr bwMode="auto">
            <a:xfrm>
              <a:off x="2064" y="354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307" name="Line 186"/>
          <p:cNvSpPr>
            <a:spLocks noChangeShapeType="1"/>
          </p:cNvSpPr>
          <p:nvPr/>
        </p:nvSpPr>
        <p:spPr bwMode="auto">
          <a:xfrm flipV="1">
            <a:off x="2358999" y="4664057"/>
            <a:ext cx="1223962" cy="936625"/>
          </a:xfrm>
          <a:prstGeom prst="line">
            <a:avLst/>
          </a:prstGeom>
          <a:noFill/>
          <a:ln w="9525">
            <a:solidFill>
              <a:srgbClr val="4D4D4D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grpSp>
        <p:nvGrpSpPr>
          <p:cNvPr id="22" name="Group 187"/>
          <p:cNvGrpSpPr>
            <a:grpSpLocks/>
          </p:cNvGrpSpPr>
          <p:nvPr/>
        </p:nvGrpSpPr>
        <p:grpSpPr bwMode="auto">
          <a:xfrm>
            <a:off x="2790799" y="4951395"/>
            <a:ext cx="304800" cy="381000"/>
            <a:chOff x="2016" y="3408"/>
            <a:chExt cx="240" cy="192"/>
          </a:xfrm>
        </p:grpSpPr>
        <p:sp>
          <p:nvSpPr>
            <p:cNvPr id="10309" name="AutoShape 188"/>
            <p:cNvSpPr>
              <a:spLocks noChangeArrowheads="1"/>
            </p:cNvSpPr>
            <p:nvPr/>
          </p:nvSpPr>
          <p:spPr bwMode="auto">
            <a:xfrm>
              <a:off x="2016" y="3408"/>
              <a:ext cx="240" cy="192"/>
            </a:xfrm>
            <a:prstGeom prst="flowChartDocumen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 sz="1000">
                <a:latin typeface="Verdana" pitchFamily="34" charset="0"/>
              </a:endParaRPr>
            </a:p>
          </p:txBody>
        </p:sp>
        <p:sp>
          <p:nvSpPr>
            <p:cNvPr id="10310" name="Line 189"/>
            <p:cNvSpPr>
              <a:spLocks noChangeShapeType="1"/>
            </p:cNvSpPr>
            <p:nvPr/>
          </p:nvSpPr>
          <p:spPr bwMode="auto">
            <a:xfrm>
              <a:off x="2064" y="34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11" name="Line 190"/>
            <p:cNvSpPr>
              <a:spLocks noChangeShapeType="1"/>
            </p:cNvSpPr>
            <p:nvPr/>
          </p:nvSpPr>
          <p:spPr bwMode="auto">
            <a:xfrm>
              <a:off x="2064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12" name="Line 191"/>
            <p:cNvSpPr>
              <a:spLocks noChangeShapeType="1"/>
            </p:cNvSpPr>
            <p:nvPr/>
          </p:nvSpPr>
          <p:spPr bwMode="auto">
            <a:xfrm>
              <a:off x="2064" y="354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¿Gobierno : Por dónde empiezo?</a:t>
            </a:r>
            <a:br>
              <a:rPr lang="es-ES" dirty="0" smtClean="0"/>
            </a:br>
            <a:r>
              <a:rPr lang="es-ES" dirty="0" smtClean="0"/>
              <a:t>¿Diseño o </a:t>
            </a:r>
            <a:r>
              <a:rPr lang="es-ES" dirty="0" err="1" smtClean="0"/>
              <a:t>Runtime</a:t>
            </a:r>
            <a:r>
              <a:rPr lang="es-ES" dirty="0" smtClean="0"/>
              <a:t>?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/>
          <a:p>
            <a:fld id="{A4C4C73A-DDEE-4B9C-BCFD-252DC46C37F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42844" y="571480"/>
            <a:ext cx="8713787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dirty="0">
                <a:solidFill>
                  <a:schemeClr val="accent2"/>
                </a:solidFill>
                <a:latin typeface="Arial Black" pitchFamily="34" charset="0"/>
              </a:rPr>
              <a:t>ARQUITECTURA ORIENTADA A</a:t>
            </a:r>
            <a:r>
              <a:rPr lang="es-ES" sz="3200" dirty="0">
                <a:latin typeface="Arial Black" pitchFamily="34" charset="0"/>
              </a:rPr>
              <a:t> </a:t>
            </a:r>
            <a:r>
              <a:rPr lang="es-ES" sz="3200" u="sng" dirty="0" smtClean="0">
                <a:latin typeface="Arial Black" pitchFamily="34" charset="0"/>
              </a:rPr>
              <a:t>SERVICIOS</a:t>
            </a:r>
          </a:p>
          <a:p>
            <a:pPr algn="ctr">
              <a:spcBef>
                <a:spcPct val="50000"/>
              </a:spcBef>
            </a:pPr>
            <a:r>
              <a:rPr lang="es-ES" sz="2000" i="1" u="sng" dirty="0" smtClean="0">
                <a:latin typeface="Arial Black" pitchFamily="34" charset="0"/>
              </a:rPr>
              <a:t>(SOA : todos los recursos se deben entender como servicios)</a:t>
            </a:r>
          </a:p>
          <a:p>
            <a:pPr algn="ctr">
              <a:spcBef>
                <a:spcPct val="50000"/>
              </a:spcBef>
            </a:pPr>
            <a:endParaRPr lang="es-ES" sz="3200" u="sng" dirty="0">
              <a:latin typeface="Arial Black" pitchFamily="34" charset="0"/>
            </a:endParaRP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42910" y="2285992"/>
            <a:ext cx="8001000" cy="3597275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s-ES" dirty="0" smtClean="0"/>
              <a:t>Servicios de grano fino (servicios de aplicación)</a:t>
            </a:r>
          </a:p>
          <a:p>
            <a:pPr lvl="2" eaLnBrk="1" hangingPunct="1"/>
            <a:r>
              <a:rPr lang="es-ES" dirty="0" err="1" smtClean="0"/>
              <a:t>Service</a:t>
            </a:r>
            <a:r>
              <a:rPr lang="es-ES" dirty="0" smtClean="0"/>
              <a:t> </a:t>
            </a:r>
            <a:r>
              <a:rPr lang="es-ES" dirty="0" err="1" smtClean="0"/>
              <a:t>management</a:t>
            </a:r>
            <a:r>
              <a:rPr lang="es-ES" dirty="0" smtClean="0"/>
              <a:t> &amp; </a:t>
            </a:r>
            <a:r>
              <a:rPr lang="es-ES" dirty="0" err="1" smtClean="0"/>
              <a:t>security</a:t>
            </a:r>
            <a:endParaRPr lang="es-ES" dirty="0" smtClean="0"/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Servicios de negocio (transacción / correlación)</a:t>
            </a:r>
          </a:p>
          <a:p>
            <a:pPr lvl="2" eaLnBrk="1" hangingPunct="1"/>
            <a:r>
              <a:rPr lang="es-ES" dirty="0" smtClean="0"/>
              <a:t>Business </a:t>
            </a:r>
            <a:r>
              <a:rPr lang="es-ES" dirty="0" err="1" smtClean="0"/>
              <a:t>transaction</a:t>
            </a:r>
            <a:r>
              <a:rPr lang="es-ES" dirty="0" smtClean="0"/>
              <a:t> </a:t>
            </a:r>
            <a:r>
              <a:rPr lang="es-ES" dirty="0" err="1" smtClean="0"/>
              <a:t>management</a:t>
            </a:r>
            <a:endParaRPr lang="es-ES" dirty="0" smtClean="0"/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Procesos de negocio (transacción / correlación)</a:t>
            </a:r>
          </a:p>
          <a:p>
            <a:pPr lvl="2" eaLnBrk="1" hangingPunct="1"/>
            <a:r>
              <a:rPr lang="es-ES" dirty="0" smtClean="0"/>
              <a:t>Business </a:t>
            </a:r>
            <a:r>
              <a:rPr lang="es-ES" dirty="0" err="1" smtClean="0"/>
              <a:t>transaction</a:t>
            </a:r>
            <a:r>
              <a:rPr lang="es-ES" dirty="0" smtClean="0"/>
              <a:t> </a:t>
            </a:r>
            <a:r>
              <a:rPr lang="es-ES" dirty="0" err="1" smtClean="0"/>
              <a:t>management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/>
          <a:p>
            <a:fld id="{F68193C8-C8EB-4C07-B9A6-59196F4FEFC2}" type="datetime1">
              <a:rPr lang="de-DE" smtClean="0"/>
              <a:pPr/>
              <a:t>04.12.2008</a:t>
            </a:fld>
            <a:endParaRPr lang="de-DE" smtClean="0"/>
          </a:p>
        </p:txBody>
      </p:sp>
      <p:sp>
        <p:nvSpPr>
          <p:cNvPr id="10243" name="4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noFill/>
        </p:spPr>
        <p:txBody>
          <a:bodyPr/>
          <a:lstStyle/>
          <a:p>
            <a:r>
              <a:rPr lang="de-DE" smtClean="0"/>
              <a:t>Nombre de la Presestación |                        | Página </a:t>
            </a:r>
            <a:fld id="{11824E74-085B-4157-B1A7-228972A3320A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785794"/>
            <a:ext cx="7643866" cy="4714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900" dirty="0" smtClean="0"/>
              <a:t>SOA </a:t>
            </a:r>
            <a:r>
              <a:rPr lang="en-US" sz="4900" dirty="0" err="1" smtClean="0"/>
              <a:t>está</a:t>
            </a:r>
            <a:r>
              <a:rPr lang="en-US" sz="4900" dirty="0" smtClean="0"/>
              <a:t> </a:t>
            </a:r>
            <a:r>
              <a:rPr lang="en-US" sz="4900" dirty="0" err="1" smtClean="0"/>
              <a:t>basada</a:t>
            </a:r>
            <a:r>
              <a:rPr lang="en-US" sz="4900" dirty="0" smtClean="0"/>
              <a:t> en </a:t>
            </a:r>
            <a:r>
              <a:rPr lang="en-US" sz="4900" dirty="0" err="1" smtClean="0"/>
              <a:t>Relaciones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fr-FR" sz="2400" dirty="0" smtClean="0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02926" y="1857364"/>
            <a:ext cx="8709537" cy="4286280"/>
            <a:chOff x="96" y="1116"/>
            <a:chExt cx="5568" cy="2887"/>
          </a:xfrm>
        </p:grpSpPr>
        <p:sp>
          <p:nvSpPr>
            <p:cNvPr id="655363" name="Rectangle 3"/>
            <p:cNvSpPr>
              <a:spLocks noChangeArrowheads="1"/>
            </p:cNvSpPr>
            <p:nvPr/>
          </p:nvSpPr>
          <p:spPr bwMode="gray">
            <a:xfrm>
              <a:off x="96" y="1116"/>
              <a:ext cx="5568" cy="2106"/>
            </a:xfrm>
            <a:prstGeom prst="rect">
              <a:avLst/>
            </a:prstGeom>
            <a:gradFill rotWithShape="1">
              <a:gsLst>
                <a:gs pos="0">
                  <a:srgbClr val="D4D4D4">
                    <a:alpha val="31000"/>
                  </a:srgbClr>
                </a:gs>
                <a:gs pos="50000">
                  <a:srgbClr val="D4D4D4">
                    <a:gamma/>
                    <a:tint val="9412"/>
                    <a:invGamma/>
                    <a:alpha val="0"/>
                  </a:srgbClr>
                </a:gs>
                <a:gs pos="100000">
                  <a:srgbClr val="D4D4D4">
                    <a:alpha val="31000"/>
                  </a:srgbClr>
                </a:gs>
              </a:gsLst>
              <a:lin ang="0" scaled="1"/>
            </a:gradFill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250" name="Text Box 4"/>
            <p:cNvSpPr txBox="1">
              <a:spLocks noChangeAspect="1" noChangeArrowheads="1"/>
            </p:cNvSpPr>
            <p:nvPr/>
          </p:nvSpPr>
          <p:spPr bwMode="auto">
            <a:xfrm>
              <a:off x="1127" y="3002"/>
              <a:ext cx="1467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5888" algn="ctr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1400" b="1" dirty="0" err="1" smtClean="0">
                  <a:latin typeface="Arial" pitchFamily="34" charset="0"/>
                </a:rPr>
                <a:t>Servicio</a:t>
              </a:r>
              <a:r>
                <a:rPr lang="en-US" sz="1400" b="1" dirty="0" smtClean="0">
                  <a:latin typeface="Arial" pitchFamily="34" charset="0"/>
                </a:rPr>
                <a:t> / metadata</a:t>
              </a:r>
              <a:endParaRPr lang="en-US" sz="1400" b="1" dirty="0">
                <a:latin typeface="Arial" pitchFamily="34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59" y="1233"/>
              <a:ext cx="3197" cy="193"/>
              <a:chOff x="517" y="1233"/>
              <a:chExt cx="3197" cy="193"/>
            </a:xfrm>
          </p:grpSpPr>
          <p:sp>
            <p:nvSpPr>
              <p:cNvPr id="10281" name="Text Box 6"/>
              <p:cNvSpPr txBox="1">
                <a:spLocks noChangeAspect="1" noChangeArrowheads="1"/>
              </p:cNvSpPr>
              <p:nvPr/>
            </p:nvSpPr>
            <p:spPr bwMode="auto">
              <a:xfrm>
                <a:off x="517" y="1233"/>
                <a:ext cx="1280" cy="19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15888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400" b="1" dirty="0" err="1" smtClean="0">
                    <a:latin typeface="Arial" pitchFamily="34" charset="0"/>
                  </a:rPr>
                  <a:t>Servicio</a:t>
                </a:r>
                <a:r>
                  <a:rPr lang="en-US" sz="1400" b="1" dirty="0" smtClean="0">
                    <a:latin typeface="Arial" pitchFamily="34" charset="0"/>
                  </a:rPr>
                  <a:t> / </a:t>
                </a:r>
                <a:r>
                  <a:rPr lang="en-US" sz="1400" b="1" dirty="0" err="1" smtClean="0">
                    <a:latin typeface="Arial" pitchFamily="34" charset="0"/>
                  </a:rPr>
                  <a:t>Servicio</a:t>
                </a:r>
                <a:endParaRPr lang="en-US" sz="1400" b="1" dirty="0">
                  <a:latin typeface="Arial" pitchFamily="34" charset="0"/>
                </a:endParaRPr>
              </a:p>
            </p:txBody>
          </p:sp>
          <p:sp>
            <p:nvSpPr>
              <p:cNvPr id="10282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2210" y="1233"/>
                <a:ext cx="1504" cy="19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15888" algn="ctr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400" b="1" dirty="0" err="1" smtClean="0">
                    <a:latin typeface="Arial" pitchFamily="34" charset="0"/>
                  </a:rPr>
                  <a:t>Servicio</a:t>
                </a:r>
                <a:r>
                  <a:rPr lang="en-US" sz="1400" b="1" dirty="0" smtClean="0">
                    <a:latin typeface="Arial" pitchFamily="34" charset="0"/>
                  </a:rPr>
                  <a:t>/</a:t>
                </a:r>
                <a:r>
                  <a:rPr lang="en-US" sz="1400" b="1" dirty="0" err="1" smtClean="0">
                    <a:latin typeface="Arial" pitchFamily="34" charset="0"/>
                  </a:rPr>
                  <a:t>Applicación</a:t>
                </a:r>
                <a:endParaRPr lang="en-US" sz="1400" b="1" dirty="0">
                  <a:latin typeface="Arial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 noChangeAspect="1"/>
            </p:cNvGrpSpPr>
            <p:nvPr/>
          </p:nvGrpSpPr>
          <p:grpSpPr bwMode="auto">
            <a:xfrm>
              <a:off x="1094" y="1436"/>
              <a:ext cx="1537" cy="1467"/>
              <a:chOff x="1219" y="1419"/>
              <a:chExt cx="1466" cy="1399"/>
            </a:xfrm>
          </p:grpSpPr>
          <p:pic>
            <p:nvPicPr>
              <p:cNvPr id="10272" name="Picture 9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1238" y="1706"/>
                <a:ext cx="1446" cy="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73" name="Oval 10"/>
              <p:cNvSpPr>
                <a:spLocks noChangeAspect="1" noChangeArrowheads="1"/>
              </p:cNvSpPr>
              <p:nvPr/>
            </p:nvSpPr>
            <p:spPr bwMode="auto">
              <a:xfrm>
                <a:off x="1219" y="1419"/>
                <a:ext cx="1466" cy="1399"/>
              </a:xfrm>
              <a:prstGeom prst="ellipse">
                <a:avLst/>
              </a:prstGeom>
              <a:noFill/>
              <a:ln w="19050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s-ES"/>
              </a:p>
            </p:txBody>
          </p:sp>
          <p:pic>
            <p:nvPicPr>
              <p:cNvPr id="10274" name="Picture 11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708" y="2498"/>
                <a:ext cx="155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5" name="Picture 1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878" y="2508"/>
                <a:ext cx="155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6" name="Picture 13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2056" y="2508"/>
                <a:ext cx="15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77" name="Line 14"/>
              <p:cNvSpPr>
                <a:spLocks noChangeAspect="1" noChangeShapeType="1"/>
              </p:cNvSpPr>
              <p:nvPr/>
            </p:nvSpPr>
            <p:spPr bwMode="auto">
              <a:xfrm flipV="1">
                <a:off x="1636" y="1812"/>
                <a:ext cx="116" cy="22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0278" name="Line 15"/>
              <p:cNvSpPr>
                <a:spLocks noChangeAspect="1" noChangeShapeType="1"/>
              </p:cNvSpPr>
              <p:nvPr/>
            </p:nvSpPr>
            <p:spPr bwMode="auto">
              <a:xfrm>
                <a:off x="1794" y="1784"/>
                <a:ext cx="361" cy="65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0279" name="Line 16"/>
              <p:cNvSpPr>
                <a:spLocks noChangeAspect="1" noChangeShapeType="1"/>
              </p:cNvSpPr>
              <p:nvPr/>
            </p:nvSpPr>
            <p:spPr bwMode="auto">
              <a:xfrm flipH="1">
                <a:off x="1790" y="2245"/>
                <a:ext cx="131" cy="242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0280" name="Line 17"/>
              <p:cNvSpPr>
                <a:spLocks noChangeAspect="1" noChangeShapeType="1"/>
              </p:cNvSpPr>
              <p:nvPr/>
            </p:nvSpPr>
            <p:spPr bwMode="auto">
              <a:xfrm>
                <a:off x="1943" y="2275"/>
                <a:ext cx="160" cy="213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</p:grpSp>
        <p:sp>
          <p:nvSpPr>
            <p:cNvPr id="10253" name="Line 18"/>
            <p:cNvSpPr>
              <a:spLocks noChangeAspect="1" noChangeShapeType="1"/>
            </p:cNvSpPr>
            <p:nvPr/>
          </p:nvSpPr>
          <p:spPr bwMode="auto">
            <a:xfrm>
              <a:off x="990" y="2118"/>
              <a:ext cx="501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10254" name="Line 19"/>
            <p:cNvSpPr>
              <a:spLocks noChangeAspect="1" noChangeShapeType="1"/>
            </p:cNvSpPr>
            <p:nvPr/>
          </p:nvSpPr>
          <p:spPr bwMode="auto">
            <a:xfrm flipV="1">
              <a:off x="2617" y="2207"/>
              <a:ext cx="143" cy="3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10270" name="Rectangle 21"/>
            <p:cNvSpPr>
              <a:spLocks noChangeArrowheads="1"/>
            </p:cNvSpPr>
            <p:nvPr/>
          </p:nvSpPr>
          <p:spPr bwMode="auto">
            <a:xfrm>
              <a:off x="345" y="3867"/>
              <a:ext cx="5069" cy="136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56" name="Text Box 23"/>
            <p:cNvSpPr txBox="1">
              <a:spLocks noChangeArrowheads="1"/>
            </p:cNvSpPr>
            <p:nvPr/>
          </p:nvSpPr>
          <p:spPr bwMode="auto">
            <a:xfrm>
              <a:off x="3577" y="1516"/>
              <a:ext cx="2035" cy="16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31775" indent="-115888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1400" b="1">
                  <a:solidFill>
                    <a:schemeClr val="hlink"/>
                  </a:solidFill>
                  <a:latin typeface="Arial" pitchFamily="34" charset="0"/>
                </a:rPr>
                <a:t>Technical Interoperability</a:t>
              </a:r>
            </a:p>
            <a:p>
              <a:pPr marL="231775" indent="-115888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§"/>
              </a:pPr>
              <a:r>
                <a:rPr lang="en-US" sz="1200">
                  <a:latin typeface="Arial" pitchFamily="34" charset="0"/>
                </a:rPr>
                <a:t>Services depend on infrastructure </a:t>
              </a:r>
            </a:p>
            <a:p>
              <a:pPr marL="231775" indent="-115888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§"/>
              </a:pPr>
              <a:r>
                <a:rPr lang="en-US" sz="1200">
                  <a:latin typeface="Arial" pitchFamily="34" charset="0"/>
                </a:rPr>
                <a:t>Applications depend on services</a:t>
              </a:r>
            </a:p>
            <a:p>
              <a:pPr marL="231775" indent="-115888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§"/>
              </a:pPr>
              <a:r>
                <a:rPr lang="en-US" sz="1200">
                  <a:latin typeface="Arial" pitchFamily="34" charset="0"/>
                </a:rPr>
                <a:t>Services depend on metadata </a:t>
              </a:r>
            </a:p>
            <a:p>
              <a:pPr marL="231775" indent="-115888" eaLnBrk="0" hangingPunct="0">
                <a:lnSpc>
                  <a:spcPct val="90000"/>
                </a:lnSpc>
                <a:spcBef>
                  <a:spcPct val="50000"/>
                </a:spcBef>
              </a:pPr>
              <a:endParaRPr lang="en-US" sz="1200">
                <a:latin typeface="Arial" pitchFamily="34" charset="0"/>
              </a:endParaRPr>
            </a:p>
            <a:p>
              <a:pPr marL="231775" indent="-115888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1400" b="1">
                  <a:solidFill>
                    <a:schemeClr val="hlink"/>
                  </a:solidFill>
                  <a:latin typeface="Arial" pitchFamily="34" charset="0"/>
                </a:rPr>
                <a:t>Consumer/Provider Collaboration</a:t>
              </a:r>
            </a:p>
            <a:p>
              <a:pPr marL="231775" indent="-115888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§"/>
              </a:pPr>
              <a:r>
                <a:rPr lang="en-US" sz="1200">
                  <a:latin typeface="Arial" pitchFamily="34" charset="0"/>
                </a:rPr>
                <a:t>Across business units </a:t>
              </a:r>
            </a:p>
            <a:p>
              <a:pPr marL="231775" indent="-115888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§"/>
              </a:pPr>
              <a:r>
                <a:rPr lang="en-US" sz="1200">
                  <a:latin typeface="Arial" pitchFamily="34" charset="0"/>
                </a:rPr>
                <a:t>Across organizational functions</a:t>
              </a:r>
            </a:p>
            <a:p>
              <a:pPr marL="231775" indent="-115888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§"/>
              </a:pPr>
              <a:r>
                <a:rPr lang="en-US" sz="1200">
                  <a:latin typeface="Arial" pitchFamily="34" charset="0"/>
                </a:rPr>
                <a:t>Across different lifecycles</a:t>
              </a:r>
            </a:p>
          </p:txBody>
        </p: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00" y="1806"/>
              <a:ext cx="3413" cy="726"/>
              <a:chOff x="200" y="1806"/>
              <a:chExt cx="3413" cy="726"/>
            </a:xfrm>
          </p:grpSpPr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>
                <a:off x="200" y="1806"/>
                <a:ext cx="760" cy="726"/>
                <a:chOff x="200" y="1521"/>
                <a:chExt cx="760" cy="726"/>
              </a:xfrm>
            </p:grpSpPr>
            <p:sp>
              <p:nvSpPr>
                <p:cNvPr id="10265" name="Text Box 2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22" y="2034"/>
                  <a:ext cx="723" cy="16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115888" eaLnBrk="0" hangingPunct="0"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sz="1100" b="1" dirty="0" err="1" smtClean="0">
                      <a:solidFill>
                        <a:schemeClr val="hlink"/>
                      </a:solidFill>
                      <a:latin typeface="Arial" pitchFamily="34" charset="0"/>
                    </a:rPr>
                    <a:t>Proveedor</a:t>
                  </a:r>
                  <a:endParaRPr lang="en-US" sz="1100" b="1" dirty="0">
                    <a:solidFill>
                      <a:schemeClr val="hlin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0266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00" y="1521"/>
                  <a:ext cx="760" cy="726"/>
                </a:xfrm>
                <a:prstGeom prst="ellipse">
                  <a:avLst/>
                </a:prstGeom>
                <a:noFill/>
                <a:ln w="19050" algn="ctr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s-ES"/>
                </a:p>
              </p:txBody>
            </p:sp>
            <p:grpSp>
              <p:nvGrpSpPr>
                <p:cNvPr id="8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319" y="1621"/>
                  <a:ext cx="432" cy="413"/>
                  <a:chOff x="415" y="1481"/>
                  <a:chExt cx="581" cy="556"/>
                </a:xfrm>
              </p:grpSpPr>
              <p:pic>
                <p:nvPicPr>
                  <p:cNvPr id="10268" name="Picture 29" descr="Client_Computer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/>
                  <a:srcRect/>
                  <a:stretch>
                    <a:fillRect/>
                  </a:stretch>
                </p:blipFill>
                <p:spPr bwMode="auto">
                  <a:xfrm>
                    <a:off x="581" y="1481"/>
                    <a:ext cx="415" cy="5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0269" name="Picture 30" descr="Customer_Head2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/>
                  <a:srcRect/>
                  <a:stretch>
                    <a:fillRect/>
                  </a:stretch>
                </p:blipFill>
                <p:spPr bwMode="auto">
                  <a:xfrm>
                    <a:off x="415" y="1562"/>
                    <a:ext cx="380" cy="47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9" name="Group 31"/>
              <p:cNvGrpSpPr>
                <a:grpSpLocks/>
              </p:cNvGrpSpPr>
              <p:nvPr/>
            </p:nvGrpSpPr>
            <p:grpSpPr bwMode="auto">
              <a:xfrm>
                <a:off x="2767" y="1806"/>
                <a:ext cx="846" cy="726"/>
                <a:chOff x="2767" y="1521"/>
                <a:chExt cx="846" cy="726"/>
              </a:xfrm>
            </p:grpSpPr>
            <p:sp>
              <p:nvSpPr>
                <p:cNvPr id="10260" name="Text Box 3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780" y="2034"/>
                  <a:ext cx="833" cy="16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115888" eaLnBrk="0" hangingPunct="0"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sz="1100" b="1" dirty="0" err="1" smtClean="0">
                      <a:solidFill>
                        <a:schemeClr val="hlink"/>
                      </a:solidFill>
                      <a:latin typeface="Arial" pitchFamily="34" charset="0"/>
                    </a:rPr>
                    <a:t>Consumidor</a:t>
                  </a:r>
                  <a:endParaRPr lang="en-US" sz="1100" b="1" dirty="0">
                    <a:solidFill>
                      <a:schemeClr val="hlin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0261" name="Oval 3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767" y="1521"/>
                  <a:ext cx="760" cy="726"/>
                </a:xfrm>
                <a:prstGeom prst="ellipse">
                  <a:avLst/>
                </a:prstGeom>
                <a:noFill/>
                <a:ln w="19050" algn="ctr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s-ES"/>
                </a:p>
              </p:txBody>
            </p:sp>
            <p:grpSp>
              <p:nvGrpSpPr>
                <p:cNvPr id="10" name="Group 34"/>
                <p:cNvGrpSpPr>
                  <a:grpSpLocks noChangeAspect="1"/>
                </p:cNvGrpSpPr>
                <p:nvPr/>
              </p:nvGrpSpPr>
              <p:grpSpPr bwMode="auto">
                <a:xfrm flipH="1">
                  <a:off x="2942" y="1621"/>
                  <a:ext cx="432" cy="413"/>
                  <a:chOff x="415" y="1481"/>
                  <a:chExt cx="581" cy="556"/>
                </a:xfrm>
              </p:grpSpPr>
              <p:pic>
                <p:nvPicPr>
                  <p:cNvPr id="10263" name="Picture 35" descr="Client_Computer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/>
                  <a:srcRect/>
                  <a:stretch>
                    <a:fillRect/>
                  </a:stretch>
                </p:blipFill>
                <p:spPr bwMode="auto">
                  <a:xfrm>
                    <a:off x="581" y="1481"/>
                    <a:ext cx="415" cy="5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0264" name="Picture 36" descr="Customer_Head2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/>
                  <a:srcRect/>
                  <a:stretch>
                    <a:fillRect/>
                  </a:stretch>
                </p:blipFill>
                <p:spPr bwMode="auto">
                  <a:xfrm>
                    <a:off x="415" y="1562"/>
                    <a:ext cx="380" cy="47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</p:grpSp>
      <p:sp>
        <p:nvSpPr>
          <p:cNvPr id="10246" name="Text Box 37"/>
          <p:cNvSpPr txBox="1">
            <a:spLocks noChangeArrowheads="1"/>
          </p:cNvSpPr>
          <p:nvPr/>
        </p:nvSpPr>
        <p:spPr bwMode="auto">
          <a:xfrm>
            <a:off x="357158" y="1285860"/>
            <a:ext cx="8358188" cy="4206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lnSpc>
                <a:spcPct val="90000"/>
              </a:lnSpc>
            </a:pPr>
            <a:r>
              <a:rPr lang="en-US" sz="2200" dirty="0" err="1" smtClean="0">
                <a:solidFill>
                  <a:srgbClr val="CC3300"/>
                </a:solidFill>
                <a:latin typeface="Arial" pitchFamily="34" charset="0"/>
              </a:rPr>
              <a:t>Interconectando</a:t>
            </a:r>
            <a:r>
              <a:rPr lang="en-US" sz="2200" dirty="0" smtClean="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CC3300"/>
                </a:solidFill>
                <a:latin typeface="Arial" pitchFamily="34" charset="0"/>
              </a:rPr>
              <a:t>todos</a:t>
            </a:r>
            <a:r>
              <a:rPr lang="en-US" sz="2200" dirty="0" smtClean="0">
                <a:solidFill>
                  <a:srgbClr val="CC3300"/>
                </a:solidFill>
                <a:latin typeface="Arial" pitchFamily="34" charset="0"/>
              </a:rPr>
              <a:t> los </a:t>
            </a:r>
            <a:r>
              <a:rPr lang="en-US" sz="2200" dirty="0" err="1" smtClean="0">
                <a:solidFill>
                  <a:srgbClr val="CC3300"/>
                </a:solidFill>
                <a:latin typeface="Arial" pitchFamily="34" charset="0"/>
              </a:rPr>
              <a:t>Servicios</a:t>
            </a:r>
            <a:r>
              <a:rPr lang="en-US" sz="2200" dirty="0" smtClean="0">
                <a:solidFill>
                  <a:srgbClr val="CC3300"/>
                </a:solidFill>
                <a:latin typeface="Arial" pitchFamily="34" charset="0"/>
              </a:rPr>
              <a:t>, </a:t>
            </a:r>
            <a:r>
              <a:rPr lang="en-US" sz="2200" dirty="0" err="1" smtClean="0">
                <a:solidFill>
                  <a:srgbClr val="CC3300"/>
                </a:solidFill>
                <a:latin typeface="Arial" pitchFamily="34" charset="0"/>
              </a:rPr>
              <a:t>Consumidores</a:t>
            </a:r>
            <a:r>
              <a:rPr lang="en-US" sz="2200" dirty="0" smtClean="0">
                <a:solidFill>
                  <a:srgbClr val="CC3300"/>
                </a:solidFill>
                <a:latin typeface="Arial" pitchFamily="34" charset="0"/>
              </a:rPr>
              <a:t> y </a:t>
            </a:r>
            <a:r>
              <a:rPr lang="en-US" sz="2200" dirty="0" err="1" smtClean="0">
                <a:solidFill>
                  <a:srgbClr val="CC3300"/>
                </a:solidFill>
                <a:latin typeface="Arial" pitchFamily="34" charset="0"/>
              </a:rPr>
              <a:t>Proveedores</a:t>
            </a:r>
            <a:endParaRPr lang="en-US" sz="2200" dirty="0">
              <a:solidFill>
                <a:srgbClr val="CC33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Factores a considerar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71440" y="1428736"/>
            <a:ext cx="857256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/>
              <a:t> El número de Servicios </a:t>
            </a:r>
            <a:r>
              <a:rPr lang="es-ES" sz="2000" b="1" dirty="0" smtClean="0"/>
              <a:t>crecerá exponencialmente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/>
              <a:t>  La </a:t>
            </a:r>
            <a:r>
              <a:rPr lang="es-ES" sz="2000" b="1" dirty="0" smtClean="0"/>
              <a:t>escalabilidad</a:t>
            </a:r>
            <a:r>
              <a:rPr lang="es-ES" sz="2000" dirty="0" smtClean="0"/>
              <a:t> será un factor importante</a:t>
            </a:r>
          </a:p>
          <a:p>
            <a:pPr lvl="1">
              <a:buFont typeface="Arial" pitchFamily="34" charset="0"/>
              <a:buChar char="•"/>
            </a:pPr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La </a:t>
            </a:r>
            <a:r>
              <a:rPr lang="es-ES" sz="2000" b="1" dirty="0" smtClean="0"/>
              <a:t>interrelación</a:t>
            </a:r>
            <a:r>
              <a:rPr lang="es-ES" sz="2000" dirty="0" smtClean="0"/>
              <a:t> crecerá exponencialmente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Las </a:t>
            </a:r>
            <a:r>
              <a:rPr lang="es-ES" sz="2000" b="1" dirty="0" smtClean="0"/>
              <a:t>claves</a:t>
            </a:r>
            <a:r>
              <a:rPr lang="es-ES" sz="2000" dirty="0" smtClean="0"/>
              <a:t> residirán en : 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/>
              <a:t> la </a:t>
            </a:r>
            <a:r>
              <a:rPr lang="es-ES" sz="2000" b="1" dirty="0" err="1" smtClean="0"/>
              <a:t>busqueda</a:t>
            </a:r>
            <a:r>
              <a:rPr lang="es-ES" sz="2000" b="1" dirty="0" smtClean="0"/>
              <a:t> de servicios </a:t>
            </a:r>
            <a:r>
              <a:rPr lang="es-ES" sz="2000" dirty="0" smtClean="0"/>
              <a:t>(Motores semánticos) y 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/>
              <a:t> en el </a:t>
            </a:r>
            <a:r>
              <a:rPr lang="es-ES" sz="2000" b="1" dirty="0" smtClean="0"/>
              <a:t>Control del servicio</a:t>
            </a:r>
            <a:r>
              <a:rPr lang="es-ES" sz="2000" dirty="0" smtClean="0"/>
              <a:t> adecuado a las normas de le empresa.</a:t>
            </a:r>
          </a:p>
          <a:p>
            <a:pPr lvl="1">
              <a:buFont typeface="Arial" pitchFamily="34" charset="0"/>
              <a:buChar char="•"/>
            </a:pPr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Los Servicios deberán ser </a:t>
            </a:r>
            <a:r>
              <a:rPr lang="es-ES" sz="2000" b="1" dirty="0" smtClean="0"/>
              <a:t>FIABLES</a:t>
            </a:r>
            <a:r>
              <a:rPr lang="es-ES" sz="2000" dirty="0" smtClean="0"/>
              <a:t> y </a:t>
            </a:r>
            <a:r>
              <a:rPr lang="es-ES" sz="2000" b="1" dirty="0" smtClean="0"/>
              <a:t>SEGUROS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La interrelación debe generar </a:t>
            </a:r>
            <a:r>
              <a:rPr lang="es-ES" sz="2000" b="1" dirty="0" smtClean="0"/>
              <a:t>CONFIANZA</a:t>
            </a:r>
            <a:r>
              <a:rPr lang="es-ES" sz="2000" dirty="0" smtClean="0"/>
              <a:t> (incrementar el uso : menor coste)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El cliente / ciudadano debe considerar acceso telemático IGUAL al presencial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ES" sz="2000" b="1" dirty="0" smtClean="0"/>
              <a:t>Velocidad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ES" sz="2000" b="1" dirty="0" smtClean="0"/>
              <a:t>Seguridad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  <p:pic>
        <p:nvPicPr>
          <p:cNvPr id="5" name="Picture 4" descr="Peopl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1285860"/>
            <a:ext cx="1510606" cy="164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/>
          <a:lstStyle/>
          <a:p>
            <a:r>
              <a:rPr lang="es-ES" dirty="0" smtClean="0"/>
              <a:t>¿Porqué Gobierno </a:t>
            </a:r>
            <a:r>
              <a:rPr lang="es-ES" dirty="0" err="1" smtClean="0"/>
              <a:t>Runtime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1000100" y="1428736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Gobierno</a:t>
            </a:r>
            <a:r>
              <a:rPr lang="en-US" sz="2400" b="1" dirty="0" smtClean="0"/>
              <a:t> en </a:t>
            </a:r>
            <a:r>
              <a:rPr lang="en-US" sz="2400" b="1" dirty="0" err="1" smtClean="0"/>
              <a:t>Diseño</a:t>
            </a: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928794" y="928670"/>
            <a:ext cx="1214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>
                <a:solidFill>
                  <a:srgbClr val="FF0000"/>
                </a:solidFill>
              </a:rPr>
              <a:t>?</a:t>
            </a:r>
            <a:endParaRPr lang="es-ES" sz="9600" b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500562" y="1428736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Gobierno</a:t>
            </a:r>
            <a:r>
              <a:rPr lang="en-US" sz="2400" b="1" dirty="0" smtClean="0"/>
              <a:t> en Runtime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429256" y="928670"/>
            <a:ext cx="1214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>
                <a:solidFill>
                  <a:srgbClr val="FF0000"/>
                </a:solidFill>
              </a:rPr>
              <a:t>?</a:t>
            </a:r>
            <a:endParaRPr lang="es-ES" sz="96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4282" y="2143116"/>
            <a:ext cx="64294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/>
              <a:t>¿Cuál es la </a:t>
            </a:r>
            <a:r>
              <a:rPr lang="es-ES" sz="2000" b="1" u="sng" dirty="0" smtClean="0"/>
              <a:t>Realidad</a:t>
            </a:r>
            <a:r>
              <a:rPr lang="es-ES" sz="2000" b="1" dirty="0" smtClean="0"/>
              <a:t>/prioridad</a:t>
            </a:r>
            <a:r>
              <a:rPr lang="es-ES" sz="2000" dirty="0" smtClean="0"/>
              <a:t>, </a:t>
            </a:r>
            <a:r>
              <a:rPr lang="es-ES" sz="2000" u="sng" dirty="0" smtClean="0"/>
              <a:t>si el servicio está expuesto</a:t>
            </a:r>
            <a:r>
              <a:rPr lang="es-ES" sz="2000" dirty="0" smtClean="0"/>
              <a:t>?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/>
              <a:t> ¿ Qué servicios tengo ? 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/>
              <a:t> Fallan los Servicios y no sé cuándo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/>
              <a:t> Fallan los servicios y no sé porqué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/>
              <a:t> Los fallos no me permiten avanzar en la exposición de más servicios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/>
              <a:t> Tengo problemas de Seguridad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Pierdo Transacciones y no se cuáles ni cuándo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Cuando implanto una nueva versión el sistema falla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Cómo puedo controlar el NEGOCIO ?¿Quién, que, …….?</a:t>
            </a:r>
          </a:p>
          <a:p>
            <a:pPr algn="just">
              <a:buFont typeface="Arial" pitchFamily="34" charset="0"/>
              <a:buChar char="•"/>
            </a:pPr>
            <a:endParaRPr lang="es-ES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142976" y="5357826"/>
            <a:ext cx="24306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/>
              <a:t>Confianza</a:t>
            </a:r>
            <a:endParaRPr lang="es-ES" sz="4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786446" y="5357826"/>
            <a:ext cx="2396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/>
              <a:t>$$$ / Uso</a:t>
            </a:r>
            <a:endParaRPr lang="es-ES" sz="4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85918" y="5000636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dirty="0" smtClean="0">
                <a:solidFill>
                  <a:srgbClr val="FF0000"/>
                </a:solidFill>
              </a:rPr>
              <a:t>X</a:t>
            </a:r>
            <a:endParaRPr lang="es-ES" sz="9600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500826" y="5000636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dirty="0" smtClean="0">
                <a:solidFill>
                  <a:srgbClr val="FF0000"/>
                </a:solidFill>
              </a:rPr>
              <a:t>X</a:t>
            </a:r>
            <a:endParaRPr lang="es-ES" sz="9600" dirty="0">
              <a:solidFill>
                <a:srgbClr val="FF0000"/>
              </a:solidFill>
            </a:endParaRPr>
          </a:p>
        </p:txBody>
      </p:sp>
      <p:pic>
        <p:nvPicPr>
          <p:cNvPr id="12" name="Picture 4" descr="C:\###Mis IMAGENES\IMAGENES INCRUSTADAS\PERSONAS\PERSONA MEDITANDO-H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071678"/>
            <a:ext cx="21141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/>
          <a:p>
            <a:fld id="{7D864A24-9452-4DF7-803E-2FEE5BFF27CF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S" sz="3600" dirty="0" smtClean="0"/>
              <a:t>Gobierno SOA </a:t>
            </a:r>
            <a:r>
              <a:rPr lang="es-ES" sz="3600" dirty="0" err="1" smtClean="0"/>
              <a:t>Runtime</a:t>
            </a:r>
            <a:r>
              <a:rPr lang="es-ES" sz="3600" dirty="0" smtClean="0"/>
              <a:t> : Requisitos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1800" dirty="0" smtClean="0">
                <a:solidFill>
                  <a:schemeClr val="bg1"/>
                </a:solidFill>
              </a:rPr>
              <a:t>Definición y criterios de éxito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1241425"/>
            <a:ext cx="8496300" cy="468790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s-ES_tradnl" sz="1800" dirty="0" smtClean="0"/>
              <a:t>¿Qué servicios tenemos en nuestra red? (Network </a:t>
            </a:r>
            <a:r>
              <a:rPr lang="es-ES_tradnl" sz="1800" dirty="0" err="1" smtClean="0"/>
              <a:t>visibility</a:t>
            </a:r>
            <a:r>
              <a:rPr lang="es-ES_tradnl" sz="18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1400" dirty="0" smtClean="0"/>
              <a:t>Determinar qué elementos componen la red de servicios.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1400" dirty="0" smtClean="0"/>
              <a:t>Conocer quien los utiliza y cómo están relacionados (dependencias entre servicios).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1800" dirty="0" smtClean="0"/>
              <a:t>¿Cómo se comportan? (Calidad de Servicio)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1400" dirty="0" smtClean="0"/>
              <a:t>Controlar su rendimiento, la carga  y disponibilidad.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1400" dirty="0" smtClean="0"/>
              <a:t>Detectar errores, diagnosticarlos y </a:t>
            </a:r>
            <a:r>
              <a:rPr lang="es-ES_tradnl" sz="1400" u="sng" dirty="0" smtClean="0"/>
              <a:t>prevenirlos</a:t>
            </a:r>
          </a:p>
          <a:p>
            <a:pPr>
              <a:lnSpc>
                <a:spcPct val="80000"/>
              </a:lnSpc>
            </a:pPr>
            <a:r>
              <a:rPr lang="es-ES_tradnl" sz="1800" u="sng" dirty="0" smtClean="0"/>
              <a:t>¿Cómo definir Objetivos de Calidad de Servicio (</a:t>
            </a:r>
            <a:r>
              <a:rPr lang="es-ES_tradnl" sz="1800" u="sng" dirty="0" err="1" smtClean="0"/>
              <a:t>SLAs</a:t>
            </a:r>
            <a:r>
              <a:rPr lang="es-ES_tradnl" sz="1800" u="sng" dirty="0" smtClean="0"/>
              <a:t>)?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1400" dirty="0" smtClean="0"/>
              <a:t>Definir </a:t>
            </a:r>
            <a:r>
              <a:rPr lang="es-ES_tradnl" sz="1400" dirty="0" err="1" smtClean="0"/>
              <a:t>SLAs</a:t>
            </a:r>
            <a:r>
              <a:rPr lang="es-ES_tradnl" sz="1400" dirty="0" smtClean="0"/>
              <a:t> y determinar si cumplen los objetivos establecidos .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1400" dirty="0" smtClean="0"/>
              <a:t>Segmentar por Servicio / Comunidades / Objetivos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1800" dirty="0" smtClean="0"/>
              <a:t>¿Cómo podemos gobernar los servicios?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1400" dirty="0" smtClean="0"/>
              <a:t>Definición y gestión de </a:t>
            </a:r>
            <a:r>
              <a:rPr lang="es-ES_tradnl" sz="1400" u="sng" dirty="0" smtClean="0"/>
              <a:t>políticas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1800" dirty="0" smtClean="0"/>
              <a:t>¿Qué transacciones tenemos y cómo las controlamos?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s-ES_tradnl" sz="1800" dirty="0" smtClean="0"/>
              <a:t>	(Business </a:t>
            </a:r>
            <a:r>
              <a:rPr lang="es-ES_tradnl" sz="1800" dirty="0" err="1" smtClean="0"/>
              <a:t>transaction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management</a:t>
            </a:r>
            <a:r>
              <a:rPr lang="es-ES_tradnl" sz="18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1400" dirty="0" smtClean="0"/>
              <a:t>Detectar errores, diagnosticarlos y prevenirlos dentro de la transacción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1400" dirty="0" smtClean="0"/>
              <a:t>A nivel técnico, de aplicación y de negocio.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1400" dirty="0" smtClean="0"/>
              <a:t>Controlar su rendimiento y disponibilidad.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1800" dirty="0" smtClean="0"/>
              <a:t>¿Cómo controlar los cambios? 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1400" dirty="0" smtClean="0"/>
              <a:t>Garantizar que los cambios en los servicios y/o las políticas no impactan a la red de consumidores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1400" dirty="0" smtClean="0"/>
              <a:t>Garantizar la escalabilidad del sistema</a:t>
            </a:r>
          </a:p>
          <a:p>
            <a:pPr>
              <a:lnSpc>
                <a:spcPct val="80000"/>
              </a:lnSpc>
            </a:pPr>
            <a:r>
              <a:rPr lang="es-ES_tradnl" sz="1800" dirty="0" smtClean="0"/>
              <a:t> ¿Cómo mido los resultados?</a:t>
            </a:r>
          </a:p>
          <a:p>
            <a:pPr lvl="1">
              <a:lnSpc>
                <a:spcPct val="80000"/>
              </a:lnSpc>
            </a:pPr>
            <a:r>
              <a:rPr lang="es-ES_tradnl" sz="1400" dirty="0" smtClean="0"/>
              <a:t>¿Cuál es y dónde obtengo el ROI?</a:t>
            </a:r>
          </a:p>
          <a:p>
            <a:pPr lvl="1">
              <a:lnSpc>
                <a:spcPct val="80000"/>
              </a:lnSpc>
            </a:pPr>
            <a:r>
              <a:rPr lang="es-ES_tradnl" sz="1400" dirty="0" smtClean="0"/>
              <a:t>¿Qué </a:t>
            </a:r>
            <a:r>
              <a:rPr lang="es-ES_tradnl" sz="1400" dirty="0" err="1" smtClean="0"/>
              <a:t>areas</a:t>
            </a:r>
            <a:r>
              <a:rPr lang="es-ES_tradnl" sz="1400" dirty="0" smtClean="0"/>
              <a:t> necesitan inversión adicional?</a:t>
            </a:r>
          </a:p>
          <a:p>
            <a:pPr lvl="1">
              <a:lnSpc>
                <a:spcPct val="80000"/>
              </a:lnSpc>
            </a:pPr>
            <a:r>
              <a:rPr lang="es-ES_tradnl" sz="1400" dirty="0" smtClean="0"/>
              <a:t>¿Cumplo las normas regulatorias?</a:t>
            </a:r>
          </a:p>
          <a:p>
            <a:pPr>
              <a:lnSpc>
                <a:spcPct val="80000"/>
              </a:lnSpc>
            </a:pPr>
            <a:endParaRPr lang="es-ES_tradnl" sz="1800" dirty="0" smtClean="0"/>
          </a:p>
          <a:p>
            <a:pPr lvl="1" eaLnBrk="1" hangingPunct="1">
              <a:lnSpc>
                <a:spcPct val="80000"/>
              </a:lnSpc>
              <a:buNone/>
            </a:pPr>
            <a:endParaRPr lang="es-ES_tradnl" sz="1400" dirty="0" smtClean="0"/>
          </a:p>
        </p:txBody>
      </p:sp>
      <p:pic>
        <p:nvPicPr>
          <p:cNvPr id="5" name="Picture 4" descr="C:\###Mis IMAGENES\IMAGENES INCRUSTADAS\PERSONAS\PERSONAS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857364"/>
            <a:ext cx="2231190" cy="266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143000"/>
            <a:ext cx="8305800" cy="47148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en-US" sz="2000" dirty="0" err="1" smtClean="0"/>
              <a:t>Amplia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experiencia</a:t>
            </a:r>
            <a:r>
              <a:rPr lang="en-US" altLang="en-US" sz="2000" dirty="0" smtClean="0"/>
              <a:t> en </a:t>
            </a:r>
            <a:r>
              <a:rPr lang="en-US" altLang="en-US" sz="2000" dirty="0" err="1" smtClean="0"/>
              <a:t>Empresas</a:t>
            </a:r>
            <a:r>
              <a:rPr lang="en-US" altLang="en-US" sz="2000" dirty="0" smtClean="0"/>
              <a:t> y Software </a:t>
            </a:r>
            <a:r>
              <a:rPr lang="en-US" altLang="en-US" sz="2000" dirty="0" err="1" smtClean="0"/>
              <a:t>Distribuído</a:t>
            </a:r>
            <a:r>
              <a:rPr lang="en-US" altLang="en-US" sz="2000" dirty="0" smtClean="0"/>
              <a:t> (</a:t>
            </a:r>
            <a:r>
              <a:rPr lang="en-US" altLang="en-US" sz="2000" dirty="0" err="1" smtClean="0"/>
              <a:t>Fundada</a:t>
            </a:r>
            <a:r>
              <a:rPr lang="en-US" altLang="en-US" sz="2000" dirty="0" smtClean="0"/>
              <a:t> en 2001)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Forte Software, Sun, Sybase, Oracle, Ingres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200+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clientes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incluyendo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45 Fortune 100 (en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Gobierno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SOA…)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Considerados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líder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9625" lvl="1" indent="-266700" eaLnBrk="0" hangingPunct="0">
              <a:lnSpc>
                <a:spcPct val="95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s-ES" i="1" dirty="0" smtClean="0"/>
              <a:t>"</a:t>
            </a:r>
            <a:r>
              <a:rPr lang="es-ES" i="1" dirty="0" err="1" smtClean="0"/>
              <a:t>The</a:t>
            </a:r>
            <a:r>
              <a:rPr lang="es-ES" i="1" dirty="0" smtClean="0"/>
              <a:t> </a:t>
            </a:r>
            <a:r>
              <a:rPr lang="es-ES" b="1" i="1" dirty="0" err="1" smtClean="0"/>
              <a:t>AmberPoint</a:t>
            </a:r>
            <a:r>
              <a:rPr lang="es-ES" i="1" dirty="0" smtClean="0"/>
              <a:t> </a:t>
            </a:r>
            <a:r>
              <a:rPr lang="es-ES" i="1" dirty="0" err="1" smtClean="0"/>
              <a:t>product</a:t>
            </a:r>
            <a:r>
              <a:rPr lang="es-ES" i="1" dirty="0" smtClean="0"/>
              <a:t> </a:t>
            </a:r>
            <a:r>
              <a:rPr lang="es-ES" b="1" i="1" dirty="0" err="1" smtClean="0"/>
              <a:t>is</a:t>
            </a:r>
            <a:r>
              <a:rPr lang="es-ES" b="1" i="1" dirty="0" smtClean="0"/>
              <a:t> </a:t>
            </a:r>
            <a:r>
              <a:rPr lang="es-ES" b="1" i="1" dirty="0" err="1" smtClean="0"/>
              <a:t>the</a:t>
            </a:r>
            <a:r>
              <a:rPr lang="es-ES" b="1" i="1" dirty="0" smtClean="0"/>
              <a:t> leader</a:t>
            </a:r>
            <a:r>
              <a:rPr lang="es-ES" i="1" dirty="0" smtClean="0"/>
              <a:t> in </a:t>
            </a:r>
            <a:r>
              <a:rPr lang="es-ES" i="1" dirty="0" err="1" smtClean="0"/>
              <a:t>this</a:t>
            </a:r>
            <a:r>
              <a:rPr lang="es-ES" i="1" dirty="0" smtClean="0"/>
              <a:t> </a:t>
            </a:r>
            <a:r>
              <a:rPr lang="es-ES" i="1" dirty="0" err="1" smtClean="0"/>
              <a:t>space</a:t>
            </a:r>
            <a:r>
              <a:rPr lang="es-ES" i="1" dirty="0" smtClean="0"/>
              <a:t> </a:t>
            </a:r>
            <a:r>
              <a:rPr lang="es-ES" i="1" dirty="0" err="1" smtClean="0"/>
              <a:t>for</a:t>
            </a:r>
            <a:r>
              <a:rPr lang="es-ES" i="1" dirty="0" smtClean="0"/>
              <a:t> a </a:t>
            </a:r>
            <a:r>
              <a:rPr lang="es-ES" i="1" dirty="0" err="1" smtClean="0"/>
              <a:t>good</a:t>
            </a:r>
            <a:r>
              <a:rPr lang="es-ES" i="1" dirty="0" smtClean="0"/>
              <a:t> </a:t>
            </a:r>
            <a:r>
              <a:rPr lang="es-ES" i="1" dirty="0" err="1" smtClean="0"/>
              <a:t>reason</a:t>
            </a:r>
            <a:r>
              <a:rPr lang="es-ES" i="1" dirty="0" smtClean="0"/>
              <a:t>. </a:t>
            </a:r>
            <a:r>
              <a:rPr lang="es-ES" i="1" dirty="0" err="1" smtClean="0"/>
              <a:t>It's</a:t>
            </a:r>
            <a:r>
              <a:rPr lang="es-ES" i="1" dirty="0" smtClean="0"/>
              <a:t> a </a:t>
            </a:r>
            <a:r>
              <a:rPr lang="es-ES" b="1" i="1" u="sng" dirty="0" err="1" smtClean="0"/>
              <a:t>really</a:t>
            </a:r>
            <a:r>
              <a:rPr lang="es-ES" b="1" i="1" u="sng" dirty="0" smtClean="0"/>
              <a:t> </a:t>
            </a:r>
            <a:r>
              <a:rPr lang="es-ES" b="1" i="1" u="sng" dirty="0" err="1" smtClean="0"/>
              <a:t>high-quality</a:t>
            </a:r>
            <a:r>
              <a:rPr lang="es-ES" b="1" i="1" u="sng" dirty="0" smtClean="0"/>
              <a:t> </a:t>
            </a:r>
            <a:r>
              <a:rPr lang="es-ES" b="1" i="1" u="sng" dirty="0" err="1" smtClean="0"/>
              <a:t>product</a:t>
            </a:r>
            <a:r>
              <a:rPr lang="es-ES" i="1" dirty="0" smtClean="0"/>
              <a:t>." </a:t>
            </a:r>
          </a:p>
          <a:p>
            <a:pPr marL="809625" lvl="1" indent="-266700" eaLnBrk="0" hangingPunct="0">
              <a:lnSpc>
                <a:spcPct val="95000"/>
              </a:lnSpc>
              <a:spcBef>
                <a:spcPct val="30000"/>
              </a:spcBef>
              <a:buFont typeface="Trebuchet MS" pitchFamily="34" charset="0"/>
              <a:buNone/>
            </a:pPr>
            <a:r>
              <a:rPr lang="es-ES" i="1" dirty="0" smtClean="0"/>
              <a:t>    			</a:t>
            </a:r>
            <a:r>
              <a:rPr lang="es-ES" b="1" i="1" dirty="0" err="1" smtClean="0"/>
              <a:t>Anne</a:t>
            </a:r>
            <a:r>
              <a:rPr lang="es-ES" b="1" i="1" dirty="0" smtClean="0"/>
              <a:t> Thomas Manes, VP of </a:t>
            </a:r>
            <a:r>
              <a:rPr lang="es-ES" b="1" i="1" dirty="0" err="1" smtClean="0"/>
              <a:t>Research</a:t>
            </a:r>
            <a:r>
              <a:rPr lang="es-ES" b="1" i="1" dirty="0" smtClean="0"/>
              <a:t>, Burton </a:t>
            </a:r>
            <a:r>
              <a:rPr lang="es-ES" b="1" i="1" dirty="0" err="1" smtClean="0"/>
              <a:t>Group</a:t>
            </a:r>
            <a:r>
              <a:rPr lang="es-ES" b="1" i="1" dirty="0" smtClean="0"/>
              <a:t> </a:t>
            </a:r>
            <a:r>
              <a:rPr lang="es-ES" b="1" i="1" dirty="0" err="1" smtClean="0"/>
              <a:t>March</a:t>
            </a:r>
            <a:r>
              <a:rPr lang="es-ES" b="1" i="1" dirty="0" smtClean="0"/>
              <a:t> 2007</a:t>
            </a:r>
            <a:endParaRPr lang="en-US" altLang="en-US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en-US" sz="2000" dirty="0" err="1" smtClean="0"/>
              <a:t>Premiados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tanto</a:t>
            </a:r>
            <a:r>
              <a:rPr lang="en-US" altLang="en-US" sz="2000" dirty="0" smtClean="0"/>
              <a:t> en el area de </a:t>
            </a:r>
            <a:r>
              <a:rPr lang="en-US" altLang="en-US" sz="2000" dirty="0" err="1" smtClean="0"/>
              <a:t>Producto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como</a:t>
            </a:r>
            <a:r>
              <a:rPr lang="en-US" altLang="en-US" sz="2000" dirty="0" smtClean="0"/>
              <a:t> de </a:t>
            </a:r>
            <a:r>
              <a:rPr lang="en-US" altLang="en-US" sz="2000" dirty="0" err="1" smtClean="0"/>
              <a:t>uso</a:t>
            </a:r>
            <a:r>
              <a:rPr lang="en-US" altLang="en-US" sz="2000" dirty="0" smtClean="0"/>
              <a:t> en </a:t>
            </a:r>
            <a:r>
              <a:rPr lang="en-US" altLang="en-US" sz="2000" dirty="0" err="1" smtClean="0"/>
              <a:t>clientes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 en Oakland, California con </a:t>
            </a:r>
            <a:r>
              <a:rPr lang="en-US" altLang="en-US" sz="2000" dirty="0" err="1" smtClean="0"/>
              <a:t>oficinas</a:t>
            </a:r>
            <a:r>
              <a:rPr lang="en-US" altLang="en-US" sz="2000" dirty="0" smtClean="0"/>
              <a:t> e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N.A., EMEA, y APAC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Centros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soporte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US,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Europa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a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traves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distribuidores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globales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1071538" y="4357694"/>
            <a:ext cx="6299200" cy="623887"/>
            <a:chOff x="1308083" y="3786190"/>
            <a:chExt cx="6299200" cy="623887"/>
          </a:xfrm>
        </p:grpSpPr>
        <p:pic>
          <p:nvPicPr>
            <p:cNvPr id="9" name="Picture 12" descr="ifw100_logo0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634021" y="3786190"/>
              <a:ext cx="492125" cy="531812"/>
            </a:xfrm>
            <a:prstGeom prst="rect">
              <a:avLst/>
            </a:prstGeom>
            <a:noFill/>
          </p:spPr>
        </p:pic>
        <p:pic>
          <p:nvPicPr>
            <p:cNvPr id="10" name="Picture 13" descr="infoworld CTO 25 200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722796" y="3786190"/>
              <a:ext cx="706437" cy="530225"/>
            </a:xfrm>
            <a:prstGeom prst="rect">
              <a:avLst/>
            </a:prstGeom>
            <a:noFill/>
          </p:spPr>
        </p:pic>
        <p:pic>
          <p:nvPicPr>
            <p:cNvPr id="11" name="Picture 14" descr="WSJProdaward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143108" y="3786190"/>
              <a:ext cx="620713" cy="623887"/>
            </a:xfrm>
            <a:prstGeom prst="rect">
              <a:avLst/>
            </a:prstGeom>
            <a:noFill/>
          </p:spPr>
        </p:pic>
        <p:pic>
          <p:nvPicPr>
            <p:cNvPr id="12" name="Picture 15" descr="allstar06_award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736958" y="3862390"/>
              <a:ext cx="793750" cy="520700"/>
            </a:xfrm>
            <a:prstGeom prst="rect">
              <a:avLst/>
            </a:prstGeom>
            <a:noFill/>
          </p:spPr>
        </p:pic>
        <p:pic>
          <p:nvPicPr>
            <p:cNvPr id="13" name="Picture 16" descr="AO100 Top Innovators Award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6316646" y="3786190"/>
              <a:ext cx="455612" cy="455612"/>
            </a:xfrm>
            <a:prstGeom prst="rect">
              <a:avLst/>
            </a:prstGeom>
            <a:noFill/>
          </p:spPr>
        </p:pic>
        <p:pic>
          <p:nvPicPr>
            <p:cNvPr id="14" name="Picture 17" descr="allstar_award05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308083" y="3811590"/>
              <a:ext cx="606425" cy="555625"/>
            </a:xfrm>
            <a:prstGeom prst="rect">
              <a:avLst/>
            </a:prstGeom>
            <a:noFill/>
          </p:spPr>
        </p:pic>
        <p:pic>
          <p:nvPicPr>
            <p:cNvPr id="15" name="Picture 19" descr="CW_innovative tech 200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000858" y="3786190"/>
              <a:ext cx="606425" cy="441325"/>
            </a:xfrm>
            <a:prstGeom prst="rect">
              <a:avLst/>
            </a:prstGeom>
            <a:noFill/>
          </p:spPr>
        </p:pic>
        <p:pic>
          <p:nvPicPr>
            <p:cNvPr id="16" name="Picture 20" descr="InfoWorld100_2006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2978133" y="3786190"/>
              <a:ext cx="536575" cy="606425"/>
            </a:xfrm>
            <a:prstGeom prst="rect">
              <a:avLst/>
            </a:prstGeom>
            <a:noFill/>
          </p:spPr>
        </p:pic>
      </p:grpSp>
      <p:grpSp>
        <p:nvGrpSpPr>
          <p:cNvPr id="21" name="20 Grupo"/>
          <p:cNvGrpSpPr/>
          <p:nvPr/>
        </p:nvGrpSpPr>
        <p:grpSpPr>
          <a:xfrm>
            <a:off x="1571604" y="2428868"/>
            <a:ext cx="6215063" cy="682625"/>
            <a:chOff x="1200162" y="2632070"/>
            <a:chExt cx="6215063" cy="682625"/>
          </a:xfrm>
        </p:grpSpPr>
        <p:pic>
          <p:nvPicPr>
            <p:cNvPr id="5" name="Picture 6" descr="Forrester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2263787" y="2784470"/>
              <a:ext cx="911225" cy="357188"/>
            </a:xfrm>
            <a:prstGeom prst="rect">
              <a:avLst/>
            </a:prstGeom>
            <a:noFill/>
          </p:spPr>
        </p:pic>
        <p:pic>
          <p:nvPicPr>
            <p:cNvPr id="6" name="Picture 7" descr="gartner_logo_02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1200162" y="2782883"/>
              <a:ext cx="911225" cy="238125"/>
            </a:xfrm>
            <a:prstGeom prst="rect">
              <a:avLst/>
            </a:prstGeom>
            <a:noFill/>
          </p:spPr>
        </p:pic>
        <p:pic>
          <p:nvPicPr>
            <p:cNvPr id="7" name="Picture 8" descr="butler group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6286512" y="2786058"/>
              <a:ext cx="1128713" cy="301625"/>
            </a:xfrm>
            <a:prstGeom prst="rect">
              <a:avLst/>
            </a:prstGeom>
            <a:noFill/>
          </p:spPr>
        </p:pic>
        <p:pic>
          <p:nvPicPr>
            <p:cNvPr id="8" name="Picture 10" descr="Yphise logo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4084650" y="2708270"/>
              <a:ext cx="682625" cy="423863"/>
            </a:xfrm>
            <a:prstGeom prst="rect">
              <a:avLst/>
            </a:prstGeom>
            <a:noFill/>
          </p:spPr>
        </p:pic>
        <p:pic>
          <p:nvPicPr>
            <p:cNvPr id="17" name="Picture 2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402025" y="2632070"/>
              <a:ext cx="357187" cy="682625"/>
            </a:xfrm>
            <a:prstGeom prst="rect">
              <a:avLst/>
            </a:prstGeom>
            <a:noFill/>
          </p:spPr>
        </p:pic>
        <p:pic>
          <p:nvPicPr>
            <p:cNvPr id="18" name="Picture 2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070487" y="2765420"/>
              <a:ext cx="911225" cy="322263"/>
            </a:xfrm>
            <a:prstGeom prst="rect">
              <a:avLst/>
            </a:prstGeom>
            <a:noFill/>
          </p:spPr>
        </p:pic>
      </p:grp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786050" y="357166"/>
          <a:ext cx="2943669" cy="446108"/>
        </p:xfrm>
        <a:graphic>
          <a:graphicData uri="http://schemas.openxmlformats.org/presentationml/2006/ole">
            <p:oleObj spid="_x0000_s5122" name="Photo Editor Photo" r:id="rId18" imgW="6857143" imgH="103837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/>
          <a:p>
            <a:fld id="{7D527820-4AA6-4205-A81D-F0524B0B1A44}" type="datetime1">
              <a:rPr lang="de-DE" smtClean="0"/>
              <a:pPr/>
              <a:t>04.12.2008</a:t>
            </a:fld>
            <a:endParaRPr lang="de-DE" smtClean="0"/>
          </a:p>
        </p:txBody>
      </p:sp>
      <p:sp>
        <p:nvSpPr>
          <p:cNvPr id="25603" name="4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noFill/>
        </p:spPr>
        <p:txBody>
          <a:bodyPr/>
          <a:lstStyle/>
          <a:p>
            <a:r>
              <a:rPr lang="de-DE" smtClean="0"/>
              <a:t>Nombre de la Presestación |                        | Página </a:t>
            </a:r>
            <a:fld id="{5A36D3AE-D433-4210-BDD7-A8FFA4B66CBB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25605" name="Rectangle 11"/>
          <p:cNvSpPr>
            <a:spLocks noChangeArrowheads="1"/>
          </p:cNvSpPr>
          <p:nvPr/>
        </p:nvSpPr>
        <p:spPr bwMode="auto">
          <a:xfrm>
            <a:off x="290513" y="1481138"/>
            <a:ext cx="8664575" cy="1930400"/>
          </a:xfrm>
          <a:prstGeom prst="rect">
            <a:avLst/>
          </a:prstGeom>
          <a:solidFill>
            <a:srgbClr val="FF9900">
              <a:alpha val="7803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646113"/>
            <a:ext cx="6600850" cy="455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dirty="0" smtClean="0"/>
              <a:t>Gobierno SOA : Analistas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387350" y="1473200"/>
            <a:ext cx="8382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i="1">
                <a:solidFill>
                  <a:schemeClr val="folHlink"/>
                </a:solidFill>
                <a:latin typeface="Arial Unicode MS" pitchFamily="34" charset="-128"/>
              </a:rPr>
              <a:t>SOA Governance isn´t optional – it´s imperative.</a:t>
            </a:r>
          </a:p>
          <a:p>
            <a:endParaRPr lang="es-ES" sz="2400" i="1">
              <a:solidFill>
                <a:schemeClr val="folHlink"/>
              </a:solidFill>
              <a:latin typeface="Arial Unicode MS" pitchFamily="34" charset="-128"/>
            </a:endParaRPr>
          </a:p>
          <a:p>
            <a:r>
              <a:rPr lang="es-ES" sz="2400" i="1">
                <a:solidFill>
                  <a:schemeClr val="folHlink"/>
                </a:solidFill>
                <a:latin typeface="Arial Unicode MS" pitchFamily="34" charset="-128"/>
              </a:rPr>
              <a:t>Without it, return on investment will be low and every SOA project out of pilot phase will be at risk.</a:t>
            </a:r>
            <a:endParaRPr lang="es-ES" sz="2400">
              <a:latin typeface="Arial Unicode MS" pitchFamily="34" charset="-128"/>
            </a:endParaRPr>
          </a:p>
          <a:p>
            <a:r>
              <a:rPr lang="es-ES" sz="2000">
                <a:latin typeface="Arial Unicode MS" pitchFamily="34" charset="-128"/>
              </a:rPr>
              <a:t>							</a:t>
            </a:r>
            <a:r>
              <a:rPr lang="es-ES" sz="2000" b="1">
                <a:latin typeface="Arial Unicode MS" pitchFamily="34" charset="-128"/>
              </a:rPr>
              <a:t>Gartner Group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487363" y="4159250"/>
            <a:ext cx="8266112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/>
              <a:t>…… </a:t>
            </a:r>
            <a:r>
              <a:rPr lang="es-ES" sz="2000" b="1" i="1" u="sng"/>
              <a:t>lack of working governance mechanisms</a:t>
            </a:r>
            <a:r>
              <a:rPr lang="es-ES" sz="2000" i="1"/>
              <a:t> in midsize-to-large (greater than 50 services) post-pilot </a:t>
            </a:r>
            <a:r>
              <a:rPr lang="es-ES" sz="2000" b="1" i="1" u="sng"/>
              <a:t>SOA projects</a:t>
            </a:r>
            <a:r>
              <a:rPr lang="es-ES" sz="2000" i="1"/>
              <a:t> will be the most common reason for </a:t>
            </a:r>
            <a:r>
              <a:rPr lang="es-ES" sz="2000" b="1" i="1" u="sng"/>
              <a:t>project failure</a:t>
            </a:r>
            <a:r>
              <a:rPr lang="es-ES" sz="2000" i="1"/>
              <a:t> (0.8 Probability)</a:t>
            </a:r>
          </a:p>
          <a:p>
            <a:endParaRPr lang="es-ES" sz="2000" i="1"/>
          </a:p>
          <a:p>
            <a:pPr algn="r"/>
            <a:r>
              <a:rPr lang="es-ES" b="1"/>
              <a:t>			</a:t>
            </a:r>
            <a:r>
              <a:rPr lang="es-ES"/>
              <a:t>	</a:t>
            </a:r>
            <a:r>
              <a:rPr lang="es-ES" sz="2000" b="1"/>
              <a:t>Jess Thompson, Research Director</a:t>
            </a:r>
          </a:p>
          <a:p>
            <a:pPr algn="r"/>
            <a:r>
              <a:rPr lang="es-ES" sz="2000" b="1"/>
              <a:t>				Gartner Group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fecha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0FE3E63B-2A71-48C4-BDFD-E6CC2C2EFE17}" type="datetime1">
              <a:rPr lang="de-DE" smtClean="0"/>
              <a:pPr/>
              <a:t>04.12.2008</a:t>
            </a:fld>
            <a:endParaRPr lang="de-DE" smtClean="0"/>
          </a:p>
        </p:txBody>
      </p:sp>
      <p:sp>
        <p:nvSpPr>
          <p:cNvPr id="26627" name="2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Nombre de la Presestación |                        | Página </a:t>
            </a:r>
            <a:fld id="{F3C85430-FFD3-4DA1-B37E-1C80C4601B35}" type="slidenum">
              <a:rPr lang="de-DE" smtClean="0"/>
              <a:pPr/>
              <a:t>21</a:t>
            </a:fld>
            <a:endParaRPr lang="de-DE" smtClean="0"/>
          </a:p>
        </p:txBody>
      </p:sp>
      <p:pic>
        <p:nvPicPr>
          <p:cNvPr id="26628" name="Picture 2" descr="C:\###Mis IMAGENES\IMAGENES INCRUSTADAS\PERSONAS\TIE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143116"/>
            <a:ext cx="3632200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428596" y="1214422"/>
            <a:ext cx="8526463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 i="1" dirty="0">
                <a:solidFill>
                  <a:srgbClr val="00B0F0"/>
                </a:solidFill>
                <a:latin typeface="Arial Unicode MS" pitchFamily="34" charset="-128"/>
              </a:rPr>
              <a:t>'Without Governance, There is No SOA'</a:t>
            </a:r>
            <a:r>
              <a:rPr lang="en-GB" sz="2000" b="1" dirty="0">
                <a:solidFill>
                  <a:srgbClr val="00B0F0"/>
                </a:solidFill>
                <a:latin typeface="Arial Unicode MS" pitchFamily="34" charset="-128"/>
              </a:rPr>
              <a:t> </a:t>
            </a:r>
          </a:p>
          <a:p>
            <a:pPr algn="r"/>
            <a:r>
              <a:rPr lang="en-GB" sz="2000" b="1" dirty="0">
                <a:latin typeface="Arial Unicode MS" pitchFamily="34" charset="-128"/>
              </a:rPr>
              <a:t>						</a:t>
            </a:r>
            <a:r>
              <a:rPr lang="es-ES" sz="2000" b="1" dirty="0" err="1"/>
              <a:t>Anne</a:t>
            </a:r>
            <a:r>
              <a:rPr lang="es-ES" sz="2000" b="1" dirty="0"/>
              <a:t> Thomas Manes,</a:t>
            </a:r>
          </a:p>
          <a:p>
            <a:pPr algn="r"/>
            <a:r>
              <a:rPr lang="es-ES" sz="2000" b="1" dirty="0"/>
              <a:t>Vice </a:t>
            </a:r>
            <a:r>
              <a:rPr lang="es-ES" sz="2000" b="1" dirty="0" err="1"/>
              <a:t>President</a:t>
            </a:r>
            <a:r>
              <a:rPr lang="es-ES" sz="2000" b="1" dirty="0"/>
              <a:t> of </a:t>
            </a:r>
            <a:r>
              <a:rPr lang="es-ES" sz="2000" b="1" dirty="0" err="1"/>
              <a:t>Research</a:t>
            </a:r>
            <a:r>
              <a:rPr lang="es-ES" sz="2000" b="1" dirty="0"/>
              <a:t>, Burton </a:t>
            </a:r>
            <a:r>
              <a:rPr lang="es-ES" sz="2000" b="1" dirty="0" err="1"/>
              <a:t>Group</a:t>
            </a:r>
            <a:endParaRPr lang="es-ES" sz="2000" b="1" dirty="0"/>
          </a:p>
          <a:p>
            <a:pPr algn="r"/>
            <a:r>
              <a:rPr lang="es-ES" sz="2000" b="1" dirty="0" err="1"/>
              <a:t>March</a:t>
            </a:r>
            <a:r>
              <a:rPr lang="es-ES" sz="2000" b="1" dirty="0"/>
              <a:t> 2007</a:t>
            </a:r>
          </a:p>
          <a:p>
            <a:endParaRPr lang="es-ES" sz="2000" b="1" dirty="0">
              <a:latin typeface="Arial Unicode MS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57224" y="500042"/>
            <a:ext cx="6600850" cy="4556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ES_tradnl" sz="4000" dirty="0" smtClean="0"/>
              <a:t>Gobierno SOA : Analistas</a:t>
            </a:r>
            <a:endParaRPr kumimoji="0" lang="es-ES_tradnl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/>
          <a:p>
            <a:fld id="{192B6B6A-B093-43B2-8420-F2717323ACA6}" type="datetime1">
              <a:rPr lang="de-DE" smtClean="0"/>
              <a:pPr/>
              <a:t>04.12.2008</a:t>
            </a:fld>
            <a:endParaRPr lang="de-DE" smtClean="0"/>
          </a:p>
        </p:txBody>
      </p:sp>
      <p:sp>
        <p:nvSpPr>
          <p:cNvPr id="46083" name="4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noFill/>
        </p:spPr>
        <p:txBody>
          <a:bodyPr/>
          <a:lstStyle/>
          <a:p>
            <a:r>
              <a:rPr lang="de-DE" smtClean="0"/>
              <a:t>Nombre de la Presestación |                        | Página </a:t>
            </a:r>
            <a:fld id="{52FB966B-9C47-4470-88BB-C9A57269C88C}" type="slidenum">
              <a:rPr lang="de-DE" smtClean="0"/>
              <a:pPr/>
              <a:t>22</a:t>
            </a:fld>
            <a:endParaRPr lang="de-DE" smtClean="0"/>
          </a:p>
        </p:txBody>
      </p:sp>
      <p:sp>
        <p:nvSpPr>
          <p:cNvPr id="664578" name="Oval 2"/>
          <p:cNvSpPr>
            <a:spLocks noChangeArrowheads="1"/>
          </p:cNvSpPr>
          <p:nvPr/>
        </p:nvSpPr>
        <p:spPr bwMode="auto">
          <a:xfrm>
            <a:off x="609600" y="2776538"/>
            <a:ext cx="8534400" cy="3756025"/>
          </a:xfrm>
          <a:prstGeom prst="ellipse">
            <a:avLst/>
          </a:prstGeom>
          <a:gradFill rotWithShape="1">
            <a:gsLst>
              <a:gs pos="0">
                <a:srgbClr val="FFF0A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sz="2400" b="1">
              <a:latin typeface="Verdana" pitchFamily="34" charset="0"/>
            </a:endParaRPr>
          </a:p>
        </p:txBody>
      </p:sp>
      <p:sp>
        <p:nvSpPr>
          <p:cNvPr id="46085" name="Rectangle 70"/>
          <p:cNvSpPr>
            <a:spLocks noChangeArrowheads="1"/>
          </p:cNvSpPr>
          <p:nvPr/>
        </p:nvSpPr>
        <p:spPr bwMode="auto">
          <a:xfrm>
            <a:off x="7315200" y="4267200"/>
            <a:ext cx="14478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>
                <a:latin typeface="Verdana" pitchFamily="34" charset="0"/>
              </a:rPr>
              <a:t>&lt;soapenv:Envelope xmlns:soapenv="http://schemas.xmlsoap.org/soap/envelope/"&gt;</a:t>
            </a:r>
          </a:p>
          <a:p>
            <a:r>
              <a:rPr lang="en-US" sz="600">
                <a:latin typeface="Verdana" pitchFamily="34" charset="0"/>
              </a:rPr>
              <a:t>    &lt;soapenv:Body&gt;</a:t>
            </a:r>
          </a:p>
          <a:p>
            <a:r>
              <a:rPr lang="en-US" sz="600">
                <a:latin typeface="Verdana" pitchFamily="34" charset="0"/>
              </a:rPr>
              <a:t>        &lt;po-number&gt;</a:t>
            </a:r>
          </a:p>
          <a:p>
            <a:r>
              <a:rPr lang="en-US" sz="600">
                <a:latin typeface="Verdana" pitchFamily="34" charset="0"/>
              </a:rPr>
              <a:t>           A234235</a:t>
            </a:r>
          </a:p>
          <a:p>
            <a:r>
              <a:rPr lang="en-US" sz="600">
                <a:latin typeface="Verdana" pitchFamily="34" charset="0"/>
              </a:rPr>
              <a:t>        &lt;/po-number&gt;</a:t>
            </a:r>
          </a:p>
          <a:p>
            <a:r>
              <a:rPr lang="en-US" sz="600">
                <a:latin typeface="Verdana" pitchFamily="34" charset="0"/>
              </a:rPr>
              <a:t>   &lt;/soapenv:Body&gt;</a:t>
            </a:r>
          </a:p>
          <a:p>
            <a:r>
              <a:rPr lang="en-US" sz="600">
                <a:latin typeface="Verdana" pitchFamily="34" charset="0"/>
              </a:rPr>
              <a:t>&lt;/soapenv:Envelope&gt;</a:t>
            </a:r>
          </a:p>
        </p:txBody>
      </p:sp>
      <p:sp>
        <p:nvSpPr>
          <p:cNvPr id="46086" name="Rectangle 72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7929618" cy="51435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err="1" smtClean="0"/>
              <a:t>Amberpoint</a:t>
            </a:r>
            <a:r>
              <a:rPr lang="en-US" sz="3600" dirty="0" smtClean="0"/>
              <a:t> : </a:t>
            </a:r>
            <a:r>
              <a:rPr lang="en-US" sz="3600" dirty="0" err="1" smtClean="0"/>
              <a:t>Gobierno</a:t>
            </a:r>
            <a:r>
              <a:rPr lang="en-US" sz="3600" dirty="0" smtClean="0"/>
              <a:t> SOA Runtime</a:t>
            </a:r>
          </a:p>
        </p:txBody>
      </p:sp>
      <p:sp>
        <p:nvSpPr>
          <p:cNvPr id="664649" name="Rectangle 7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57298"/>
            <a:ext cx="8382000" cy="3643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err="1" smtClean="0"/>
              <a:t>Visibilidad</a:t>
            </a:r>
            <a:r>
              <a:rPr lang="en-US" sz="2000" dirty="0" smtClean="0"/>
              <a:t>  </a:t>
            </a:r>
            <a:r>
              <a:rPr lang="en-US" sz="2000" b="1" dirty="0" err="1" smtClean="0"/>
              <a:t>automática</a:t>
            </a:r>
            <a:r>
              <a:rPr lang="en-US" sz="2000" dirty="0" smtClean="0"/>
              <a:t> de la Red de </a:t>
            </a:r>
            <a:r>
              <a:rPr lang="en-US" sz="2000" b="1" dirty="0" err="1" smtClean="0"/>
              <a:t>Servicios</a:t>
            </a:r>
            <a:endParaRPr lang="en-US" sz="2000" b="1" dirty="0" smtClean="0"/>
          </a:p>
          <a:p>
            <a:pPr>
              <a:lnSpc>
                <a:spcPct val="90000"/>
              </a:lnSpc>
            </a:pPr>
            <a:r>
              <a:rPr lang="en-US" sz="2000" b="1" dirty="0" err="1" smtClean="0"/>
              <a:t>Dependencia</a:t>
            </a:r>
            <a:r>
              <a:rPr lang="en-US" sz="2000" dirty="0" smtClean="0"/>
              <a:t> entre </a:t>
            </a:r>
            <a:r>
              <a:rPr lang="en-US" sz="2000" dirty="0" err="1" smtClean="0"/>
              <a:t>Servicios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err="1" smtClean="0"/>
              <a:t>Gestión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Calidad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Servicio</a:t>
            </a:r>
            <a:r>
              <a:rPr lang="en-US" sz="2000" b="1" dirty="0" smtClean="0"/>
              <a:t> (SLA)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b="1" dirty="0" err="1" smtClean="0"/>
              <a:t>Seguridad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err="1" smtClean="0"/>
              <a:t>Definición</a:t>
            </a:r>
            <a:r>
              <a:rPr lang="en-US" sz="2000" dirty="0" smtClean="0"/>
              <a:t> y </a:t>
            </a:r>
            <a:r>
              <a:rPr lang="en-US" sz="2000" dirty="0" err="1" smtClean="0"/>
              <a:t>Gestión</a:t>
            </a:r>
            <a:r>
              <a:rPr lang="en-US" sz="2000" dirty="0" smtClean="0"/>
              <a:t> de </a:t>
            </a:r>
            <a:r>
              <a:rPr lang="en-US" sz="2000" b="1" dirty="0" err="1" smtClean="0"/>
              <a:t>Políticas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err="1" smtClean="0"/>
              <a:t>Monitorización</a:t>
            </a:r>
            <a:r>
              <a:rPr lang="en-US" sz="2000" dirty="0" smtClean="0"/>
              <a:t> y </a:t>
            </a:r>
            <a:r>
              <a:rPr lang="en-US" sz="2000" dirty="0" err="1" smtClean="0"/>
              <a:t>Gobierno</a:t>
            </a:r>
            <a:r>
              <a:rPr lang="en-US" sz="2000" dirty="0" smtClean="0"/>
              <a:t> </a:t>
            </a:r>
            <a:r>
              <a:rPr lang="en-US" sz="2000" b="1" dirty="0" err="1" smtClean="0"/>
              <a:t>Procesos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Negocio</a:t>
            </a:r>
            <a:endParaRPr lang="en-US" sz="2000" b="1" dirty="0" smtClean="0"/>
          </a:p>
          <a:p>
            <a:pPr>
              <a:lnSpc>
                <a:spcPct val="90000"/>
              </a:lnSpc>
            </a:pPr>
            <a:r>
              <a:rPr lang="en-US" sz="2000" dirty="0" err="1" smtClean="0"/>
              <a:t>Pruebas</a:t>
            </a:r>
            <a:r>
              <a:rPr lang="en-US" sz="2000" dirty="0" smtClean="0"/>
              <a:t> de </a:t>
            </a:r>
            <a:r>
              <a:rPr lang="en-US" sz="2000" b="1" dirty="0" err="1" smtClean="0"/>
              <a:t>Validación</a:t>
            </a:r>
            <a:endParaRPr lang="en-US" sz="2000" b="1" dirty="0" smtClean="0"/>
          </a:p>
        </p:txBody>
      </p:sp>
      <p:sp>
        <p:nvSpPr>
          <p:cNvPr id="664579" name="Rectangle 3"/>
          <p:cNvSpPr>
            <a:spLocks noChangeArrowheads="1"/>
          </p:cNvSpPr>
          <p:nvPr/>
        </p:nvSpPr>
        <p:spPr bwMode="auto">
          <a:xfrm>
            <a:off x="2438400" y="5592763"/>
            <a:ext cx="773113" cy="503237"/>
          </a:xfrm>
          <a:prstGeom prst="rect">
            <a:avLst/>
          </a:prstGeom>
          <a:solidFill>
            <a:srgbClr val="E5C5A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n-US" sz="1200" b="1">
              <a:latin typeface="Arial Narrow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200" b="1">
                <a:latin typeface="Arial Narrow" pitchFamily="34" charset="0"/>
              </a:rPr>
              <a:t>Electronic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200" b="1">
                <a:latin typeface="Arial Narrow" pitchFamily="34" charset="0"/>
              </a:rPr>
              <a:t>Orders</a:t>
            </a:r>
          </a:p>
        </p:txBody>
      </p:sp>
      <p:sp>
        <p:nvSpPr>
          <p:cNvPr id="664580" name="Rectangle 4"/>
          <p:cNvSpPr>
            <a:spLocks noChangeArrowheads="1"/>
          </p:cNvSpPr>
          <p:nvPr/>
        </p:nvSpPr>
        <p:spPr bwMode="auto">
          <a:xfrm>
            <a:off x="2732088" y="4114800"/>
            <a:ext cx="773112" cy="533400"/>
          </a:xfrm>
          <a:prstGeom prst="rect">
            <a:avLst/>
          </a:prstGeom>
          <a:solidFill>
            <a:srgbClr val="E5C5A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200" b="1">
                <a:latin typeface="Arial Narrow" pitchFamily="34" charset="0"/>
              </a:rPr>
              <a:t>eCommerce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200" b="1">
                <a:latin typeface="Arial Narrow" pitchFamily="34" charset="0"/>
              </a:rPr>
              <a:t>System</a:t>
            </a:r>
          </a:p>
          <a:p>
            <a:pPr algn="ctr">
              <a:lnSpc>
                <a:spcPct val="80000"/>
              </a:lnSpc>
              <a:defRPr/>
            </a:pPr>
            <a:endParaRPr lang="en-US" sz="1200" b="1">
              <a:latin typeface="Arial Narrow" pitchFamily="34" charset="0"/>
            </a:endParaRPr>
          </a:p>
        </p:txBody>
      </p:sp>
      <p:sp>
        <p:nvSpPr>
          <p:cNvPr id="46090" name="Rectangle 5"/>
          <p:cNvSpPr>
            <a:spLocks noChangeArrowheads="1"/>
          </p:cNvSpPr>
          <p:nvPr/>
        </p:nvSpPr>
        <p:spPr bwMode="auto">
          <a:xfrm>
            <a:off x="2895600" y="4495800"/>
            <a:ext cx="457200" cy="76200"/>
          </a:xfrm>
          <a:prstGeom prst="rect">
            <a:avLst/>
          </a:prstGeom>
          <a:solidFill>
            <a:srgbClr val="FFEA9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1" name="Rectangle 6"/>
          <p:cNvSpPr>
            <a:spLocks noChangeArrowheads="1"/>
          </p:cNvSpPr>
          <p:nvPr/>
        </p:nvSpPr>
        <p:spPr bwMode="auto">
          <a:xfrm>
            <a:off x="2590800" y="5638800"/>
            <a:ext cx="457200" cy="76200"/>
          </a:xfrm>
          <a:prstGeom prst="rect">
            <a:avLst/>
          </a:prstGeom>
          <a:solidFill>
            <a:srgbClr val="FFEA9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2" name="Line 7"/>
          <p:cNvSpPr>
            <a:spLocks noChangeShapeType="1"/>
          </p:cNvSpPr>
          <p:nvPr/>
        </p:nvSpPr>
        <p:spPr bwMode="auto">
          <a:xfrm flipV="1">
            <a:off x="3352800" y="3429000"/>
            <a:ext cx="3200400" cy="1066800"/>
          </a:xfrm>
          <a:prstGeom prst="line">
            <a:avLst/>
          </a:prstGeom>
          <a:noFill/>
          <a:ln w="6350">
            <a:solidFill>
              <a:srgbClr val="4D4D4D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093" name="Line 8"/>
          <p:cNvSpPr>
            <a:spLocks noChangeShapeType="1"/>
          </p:cNvSpPr>
          <p:nvPr/>
        </p:nvSpPr>
        <p:spPr bwMode="auto">
          <a:xfrm flipV="1">
            <a:off x="3048000" y="3429000"/>
            <a:ext cx="3505200" cy="2209800"/>
          </a:xfrm>
          <a:prstGeom prst="line">
            <a:avLst/>
          </a:prstGeom>
          <a:noFill/>
          <a:ln w="6350">
            <a:solidFill>
              <a:srgbClr val="4D4D4D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094" name="Line 9"/>
          <p:cNvSpPr>
            <a:spLocks noChangeShapeType="1"/>
          </p:cNvSpPr>
          <p:nvPr/>
        </p:nvSpPr>
        <p:spPr bwMode="auto">
          <a:xfrm flipV="1">
            <a:off x="4495800" y="3429000"/>
            <a:ext cx="2057400" cy="1905000"/>
          </a:xfrm>
          <a:prstGeom prst="line">
            <a:avLst/>
          </a:prstGeom>
          <a:noFill/>
          <a:ln w="6350">
            <a:solidFill>
              <a:srgbClr val="4D4D4D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095" name="Line 10"/>
          <p:cNvSpPr>
            <a:spLocks noChangeShapeType="1"/>
          </p:cNvSpPr>
          <p:nvPr/>
        </p:nvSpPr>
        <p:spPr bwMode="auto">
          <a:xfrm flipV="1">
            <a:off x="5943600" y="3429000"/>
            <a:ext cx="609600" cy="1905000"/>
          </a:xfrm>
          <a:prstGeom prst="line">
            <a:avLst/>
          </a:prstGeom>
          <a:noFill/>
          <a:ln w="6350">
            <a:solidFill>
              <a:srgbClr val="4D4D4D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096" name="Line 11"/>
          <p:cNvSpPr>
            <a:spLocks noChangeShapeType="1"/>
          </p:cNvSpPr>
          <p:nvPr/>
        </p:nvSpPr>
        <p:spPr bwMode="auto">
          <a:xfrm flipV="1">
            <a:off x="6477000" y="3429000"/>
            <a:ext cx="76200" cy="2286000"/>
          </a:xfrm>
          <a:prstGeom prst="line">
            <a:avLst/>
          </a:prstGeom>
          <a:noFill/>
          <a:ln w="6350">
            <a:solidFill>
              <a:srgbClr val="4D4D4D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664588" name="Rectangle 12"/>
          <p:cNvSpPr>
            <a:spLocks noChangeArrowheads="1"/>
          </p:cNvSpPr>
          <p:nvPr/>
        </p:nvSpPr>
        <p:spPr bwMode="auto">
          <a:xfrm>
            <a:off x="4800600" y="3810000"/>
            <a:ext cx="773113" cy="503238"/>
          </a:xfrm>
          <a:prstGeom prst="rect">
            <a:avLst/>
          </a:prstGeom>
          <a:solidFill>
            <a:srgbClr val="E5C5A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 b="1">
                <a:latin typeface="Arial Narrow" pitchFamily="34" charset="0"/>
              </a:rPr>
              <a:t>Order</a:t>
            </a:r>
          </a:p>
        </p:txBody>
      </p:sp>
      <p:sp>
        <p:nvSpPr>
          <p:cNvPr id="664589" name="Rectangle 13"/>
          <p:cNvSpPr>
            <a:spLocks noChangeArrowheads="1"/>
          </p:cNvSpPr>
          <p:nvPr/>
        </p:nvSpPr>
        <p:spPr bwMode="auto">
          <a:xfrm>
            <a:off x="4648200" y="3962400"/>
            <a:ext cx="773113" cy="503238"/>
          </a:xfrm>
          <a:prstGeom prst="rect">
            <a:avLst/>
          </a:prstGeom>
          <a:solidFill>
            <a:srgbClr val="E5C5A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 b="1">
                <a:latin typeface="Arial Narrow" pitchFamily="34" charset="0"/>
              </a:rPr>
              <a:t>Order</a:t>
            </a:r>
          </a:p>
        </p:txBody>
      </p:sp>
      <p:sp>
        <p:nvSpPr>
          <p:cNvPr id="664590" name="Rectangle 14"/>
          <p:cNvSpPr>
            <a:spLocks noChangeArrowheads="1"/>
          </p:cNvSpPr>
          <p:nvPr/>
        </p:nvSpPr>
        <p:spPr bwMode="auto">
          <a:xfrm>
            <a:off x="5334000" y="5592763"/>
            <a:ext cx="773113" cy="503237"/>
          </a:xfrm>
          <a:prstGeom prst="rect">
            <a:avLst/>
          </a:prstGeom>
          <a:solidFill>
            <a:srgbClr val="A7B9D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200" b="1">
                <a:latin typeface="Arial Narrow" pitchFamily="34" charset="0"/>
              </a:rPr>
              <a:t>Warehouse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b="1">
                <a:latin typeface="Arial Narrow" pitchFamily="34" charset="0"/>
              </a:rPr>
              <a:t>(SAP)</a:t>
            </a:r>
          </a:p>
        </p:txBody>
      </p:sp>
      <p:sp>
        <p:nvSpPr>
          <p:cNvPr id="664591" name="Rectangle 15"/>
          <p:cNvSpPr>
            <a:spLocks noChangeArrowheads="1"/>
          </p:cNvSpPr>
          <p:nvPr/>
        </p:nvSpPr>
        <p:spPr bwMode="auto">
          <a:xfrm>
            <a:off x="7010400" y="5638800"/>
            <a:ext cx="838200" cy="503238"/>
          </a:xfrm>
          <a:prstGeom prst="rect">
            <a:avLst/>
          </a:prstGeom>
          <a:solidFill>
            <a:srgbClr val="B6D2C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200" b="1">
                <a:latin typeface="Arial Narrow" pitchFamily="34" charset="0"/>
              </a:rPr>
              <a:t>Shipping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200" b="1">
                <a:latin typeface="Arial Narrow" pitchFamily="34" charset="0"/>
              </a:rPr>
              <a:t>(partner)</a:t>
            </a:r>
          </a:p>
        </p:txBody>
      </p:sp>
      <p:sp>
        <p:nvSpPr>
          <p:cNvPr id="664592" name="Rectangle 16"/>
          <p:cNvSpPr>
            <a:spLocks noChangeArrowheads="1"/>
          </p:cNvSpPr>
          <p:nvPr/>
        </p:nvSpPr>
        <p:spPr bwMode="auto">
          <a:xfrm>
            <a:off x="4495800" y="4114800"/>
            <a:ext cx="773113" cy="503238"/>
          </a:xfrm>
          <a:prstGeom prst="rect">
            <a:avLst/>
          </a:prstGeom>
          <a:solidFill>
            <a:srgbClr val="E5C5A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 b="1">
                <a:latin typeface="Arial Narrow" pitchFamily="34" charset="0"/>
              </a:rPr>
              <a:t>Order</a:t>
            </a:r>
          </a:p>
        </p:txBody>
      </p:sp>
      <p:sp>
        <p:nvSpPr>
          <p:cNvPr id="46102" name="Line 17"/>
          <p:cNvSpPr>
            <a:spLocks noChangeShapeType="1"/>
          </p:cNvSpPr>
          <p:nvPr/>
        </p:nvSpPr>
        <p:spPr bwMode="auto">
          <a:xfrm flipV="1">
            <a:off x="6096000" y="5897563"/>
            <a:ext cx="914400" cy="0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103" name="Line 18"/>
          <p:cNvSpPr>
            <a:spLocks noChangeShapeType="1"/>
          </p:cNvSpPr>
          <p:nvPr/>
        </p:nvSpPr>
        <p:spPr bwMode="auto">
          <a:xfrm>
            <a:off x="5715000" y="5135563"/>
            <a:ext cx="0" cy="427037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104" name="Freeform 19"/>
          <p:cNvSpPr>
            <a:spLocks/>
          </p:cNvSpPr>
          <p:nvPr/>
        </p:nvSpPr>
        <p:spPr bwMode="auto">
          <a:xfrm rot="-2184857">
            <a:off x="6400800" y="5668963"/>
            <a:ext cx="304800" cy="449262"/>
          </a:xfrm>
          <a:custGeom>
            <a:avLst/>
            <a:gdLst>
              <a:gd name="T0" fmla="*/ 0 w 288"/>
              <a:gd name="T1" fmla="*/ 384 h 384"/>
              <a:gd name="T2" fmla="*/ 240 w 288"/>
              <a:gd name="T3" fmla="*/ 240 h 384"/>
              <a:gd name="T4" fmla="*/ 288 w 288"/>
              <a:gd name="T5" fmla="*/ 0 h 384"/>
              <a:gd name="T6" fmla="*/ 0 60000 65536"/>
              <a:gd name="T7" fmla="*/ 0 60000 65536"/>
              <a:gd name="T8" fmla="*/ 0 60000 65536"/>
              <a:gd name="T9" fmla="*/ 0 w 288"/>
              <a:gd name="T10" fmla="*/ 0 h 384"/>
              <a:gd name="T11" fmla="*/ 288 w 28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384">
                <a:moveTo>
                  <a:pt x="0" y="384"/>
                </a:moveTo>
                <a:cubicBezTo>
                  <a:pt x="96" y="344"/>
                  <a:pt x="192" y="304"/>
                  <a:pt x="240" y="240"/>
                </a:cubicBezTo>
                <a:cubicBezTo>
                  <a:pt x="288" y="176"/>
                  <a:pt x="288" y="88"/>
                  <a:pt x="288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105" name="tower"/>
          <p:cNvSpPr>
            <a:spLocks noEditPoints="1" noChangeArrowheads="1"/>
          </p:cNvSpPr>
          <p:nvPr/>
        </p:nvSpPr>
        <p:spPr bwMode="auto">
          <a:xfrm>
            <a:off x="1524000" y="5562600"/>
            <a:ext cx="228600" cy="579438"/>
          </a:xfrm>
          <a:custGeom>
            <a:avLst/>
            <a:gdLst>
              <a:gd name="T0" fmla="*/ 0 w 21600"/>
              <a:gd name="T1" fmla="*/ 58588 h 21600"/>
              <a:gd name="T2" fmla="*/ 70527 w 21600"/>
              <a:gd name="T3" fmla="*/ 0 h 21600"/>
              <a:gd name="T4" fmla="*/ 114300 w 21600"/>
              <a:gd name="T5" fmla="*/ 0 h 21600"/>
              <a:gd name="T6" fmla="*/ 228600 w 21600"/>
              <a:gd name="T7" fmla="*/ 0 h 21600"/>
              <a:gd name="T8" fmla="*/ 228600 w 21600"/>
              <a:gd name="T9" fmla="*/ 312494 h 21600"/>
              <a:gd name="T10" fmla="*/ 228600 w 21600"/>
              <a:gd name="T11" fmla="*/ 520850 h 21600"/>
              <a:gd name="T12" fmla="*/ 160507 w 21600"/>
              <a:gd name="T13" fmla="*/ 579438 h 21600"/>
              <a:gd name="T14" fmla="*/ 111866 w 21600"/>
              <a:gd name="T15" fmla="*/ 579438 h 21600"/>
              <a:gd name="T16" fmla="*/ 0 w 21600"/>
              <a:gd name="T17" fmla="*/ 579438 h 21600"/>
              <a:gd name="T18" fmla="*/ 0 w 21600"/>
              <a:gd name="T19" fmla="*/ 309248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E5C5A7"/>
          </a:solidFill>
          <a:ln w="6350">
            <a:solidFill>
              <a:srgbClr val="333333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106" name="Line 21"/>
          <p:cNvSpPr>
            <a:spLocks noChangeShapeType="1"/>
          </p:cNvSpPr>
          <p:nvPr/>
        </p:nvSpPr>
        <p:spPr bwMode="auto">
          <a:xfrm flipV="1">
            <a:off x="1828800" y="5867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664598" name="Rectangle 22"/>
          <p:cNvSpPr>
            <a:spLocks noChangeArrowheads="1"/>
          </p:cNvSpPr>
          <p:nvPr/>
        </p:nvSpPr>
        <p:spPr bwMode="auto">
          <a:xfrm>
            <a:off x="3886200" y="5562600"/>
            <a:ext cx="773113" cy="503238"/>
          </a:xfrm>
          <a:prstGeom prst="rect">
            <a:avLst/>
          </a:prstGeom>
          <a:solidFill>
            <a:srgbClr val="A7B9D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ES" sz="1000" b="1">
              <a:latin typeface="Arial Narrow" pitchFamily="34" charset="0"/>
            </a:endParaRPr>
          </a:p>
        </p:txBody>
      </p:sp>
      <p:sp>
        <p:nvSpPr>
          <p:cNvPr id="46108" name="Line 23"/>
          <p:cNvSpPr>
            <a:spLocks noChangeShapeType="1"/>
          </p:cNvSpPr>
          <p:nvPr/>
        </p:nvSpPr>
        <p:spPr bwMode="auto">
          <a:xfrm flipV="1">
            <a:off x="4267200" y="5105400"/>
            <a:ext cx="0" cy="228600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109" name="Rectangle 24"/>
          <p:cNvSpPr>
            <a:spLocks noChangeArrowheads="1"/>
          </p:cNvSpPr>
          <p:nvPr/>
        </p:nvSpPr>
        <p:spPr bwMode="auto">
          <a:xfrm>
            <a:off x="2438400" y="5059363"/>
            <a:ext cx="3962400" cy="74612"/>
          </a:xfrm>
          <a:prstGeom prst="rect">
            <a:avLst/>
          </a:prstGeom>
          <a:gradFill rotWithShape="1">
            <a:gsLst>
              <a:gs pos="0">
                <a:srgbClr val="777777"/>
              </a:gs>
              <a:gs pos="50000">
                <a:srgbClr val="E1E1E1"/>
              </a:gs>
              <a:gs pos="100000">
                <a:srgbClr val="77777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10" name="Line 25"/>
          <p:cNvSpPr>
            <a:spLocks noChangeShapeType="1"/>
          </p:cNvSpPr>
          <p:nvPr/>
        </p:nvSpPr>
        <p:spPr bwMode="auto">
          <a:xfrm>
            <a:off x="4876800" y="4648200"/>
            <a:ext cx="0" cy="411163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111" name="Line 26"/>
          <p:cNvSpPr>
            <a:spLocks noChangeShapeType="1"/>
          </p:cNvSpPr>
          <p:nvPr/>
        </p:nvSpPr>
        <p:spPr bwMode="auto">
          <a:xfrm>
            <a:off x="2895600" y="5135563"/>
            <a:ext cx="0" cy="427037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112" name="Line 27"/>
          <p:cNvSpPr>
            <a:spLocks noChangeShapeType="1"/>
          </p:cNvSpPr>
          <p:nvPr/>
        </p:nvSpPr>
        <p:spPr bwMode="auto">
          <a:xfrm>
            <a:off x="3124200" y="4648200"/>
            <a:ext cx="0" cy="411163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113" name="Line 28"/>
          <p:cNvSpPr>
            <a:spLocks noChangeShapeType="1"/>
          </p:cNvSpPr>
          <p:nvPr/>
        </p:nvSpPr>
        <p:spPr bwMode="auto">
          <a:xfrm flipV="1">
            <a:off x="2286000" y="4419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114" name="Cloud"/>
          <p:cNvSpPr>
            <a:spLocks noChangeAspect="1" noEditPoints="1" noChangeArrowheads="1"/>
          </p:cNvSpPr>
          <p:nvPr/>
        </p:nvSpPr>
        <p:spPr bwMode="auto">
          <a:xfrm rot="5267892">
            <a:off x="2116932" y="4242594"/>
            <a:ext cx="493712" cy="317500"/>
          </a:xfrm>
          <a:custGeom>
            <a:avLst/>
            <a:gdLst>
              <a:gd name="T0" fmla="*/ 1531 w 21600"/>
              <a:gd name="T1" fmla="*/ 158750 h 21600"/>
              <a:gd name="T2" fmla="*/ 246856 w 21600"/>
              <a:gd name="T3" fmla="*/ 317162 h 21600"/>
              <a:gd name="T4" fmla="*/ 493301 w 21600"/>
              <a:gd name="T5" fmla="*/ 158750 h 21600"/>
              <a:gd name="T6" fmla="*/ 246856 w 21600"/>
              <a:gd name="T7" fmla="*/ 1815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endParaRPr lang="es-ES" sz="900" b="1">
              <a:latin typeface="Arial" pitchFamily="34" charset="0"/>
            </a:endParaRPr>
          </a:p>
        </p:txBody>
      </p:sp>
      <p:sp>
        <p:nvSpPr>
          <p:cNvPr id="46115" name="Line 30"/>
          <p:cNvSpPr>
            <a:spLocks noChangeShapeType="1"/>
          </p:cNvSpPr>
          <p:nvPr/>
        </p:nvSpPr>
        <p:spPr bwMode="auto">
          <a:xfrm flipV="1">
            <a:off x="1905000" y="4419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066800" y="4038600"/>
            <a:ext cx="228600" cy="457200"/>
            <a:chOff x="432" y="2920"/>
            <a:chExt cx="169" cy="415"/>
          </a:xfrm>
        </p:grpSpPr>
        <p:sp>
          <p:nvSpPr>
            <p:cNvPr id="46156" name="Freeform 32"/>
            <p:cNvSpPr>
              <a:spLocks/>
            </p:cNvSpPr>
            <p:nvPr/>
          </p:nvSpPr>
          <p:spPr bwMode="auto">
            <a:xfrm>
              <a:off x="432" y="2988"/>
              <a:ext cx="169" cy="347"/>
            </a:xfrm>
            <a:custGeom>
              <a:avLst/>
              <a:gdLst>
                <a:gd name="T0" fmla="*/ 12 w 112"/>
                <a:gd name="T1" fmla="*/ 14 h 230"/>
                <a:gd name="T2" fmla="*/ 12 w 112"/>
                <a:gd name="T3" fmla="*/ 9 h 230"/>
                <a:gd name="T4" fmla="*/ 15 w 112"/>
                <a:gd name="T5" fmla="*/ 6 h 230"/>
                <a:gd name="T6" fmla="*/ 16 w 112"/>
                <a:gd name="T7" fmla="*/ 5 h 230"/>
                <a:gd name="T8" fmla="*/ 19 w 112"/>
                <a:gd name="T9" fmla="*/ 3 h 230"/>
                <a:gd name="T10" fmla="*/ 24 w 112"/>
                <a:gd name="T11" fmla="*/ 2 h 230"/>
                <a:gd name="T12" fmla="*/ 51 w 112"/>
                <a:gd name="T13" fmla="*/ 0 h 230"/>
                <a:gd name="T14" fmla="*/ 55 w 112"/>
                <a:gd name="T15" fmla="*/ 0 h 230"/>
                <a:gd name="T16" fmla="*/ 82 w 112"/>
                <a:gd name="T17" fmla="*/ 2 h 230"/>
                <a:gd name="T18" fmla="*/ 87 w 112"/>
                <a:gd name="T19" fmla="*/ 3 h 230"/>
                <a:gd name="T20" fmla="*/ 90 w 112"/>
                <a:gd name="T21" fmla="*/ 6 h 230"/>
                <a:gd name="T22" fmla="*/ 93 w 112"/>
                <a:gd name="T23" fmla="*/ 9 h 230"/>
                <a:gd name="T24" fmla="*/ 94 w 112"/>
                <a:gd name="T25" fmla="*/ 14 h 230"/>
                <a:gd name="T26" fmla="*/ 111 w 112"/>
                <a:gd name="T27" fmla="*/ 56 h 230"/>
                <a:gd name="T28" fmla="*/ 112 w 112"/>
                <a:gd name="T29" fmla="*/ 59 h 230"/>
                <a:gd name="T30" fmla="*/ 112 w 112"/>
                <a:gd name="T31" fmla="*/ 63 h 230"/>
                <a:gd name="T32" fmla="*/ 111 w 112"/>
                <a:gd name="T33" fmla="*/ 68 h 230"/>
                <a:gd name="T34" fmla="*/ 109 w 112"/>
                <a:gd name="T35" fmla="*/ 74 h 230"/>
                <a:gd name="T36" fmla="*/ 88 w 112"/>
                <a:gd name="T37" fmla="*/ 107 h 230"/>
                <a:gd name="T38" fmla="*/ 91 w 112"/>
                <a:gd name="T39" fmla="*/ 215 h 230"/>
                <a:gd name="T40" fmla="*/ 102 w 112"/>
                <a:gd name="T41" fmla="*/ 221 h 230"/>
                <a:gd name="T42" fmla="*/ 105 w 112"/>
                <a:gd name="T43" fmla="*/ 222 h 230"/>
                <a:gd name="T44" fmla="*/ 106 w 112"/>
                <a:gd name="T45" fmla="*/ 225 h 230"/>
                <a:gd name="T46" fmla="*/ 106 w 112"/>
                <a:gd name="T47" fmla="*/ 227 h 230"/>
                <a:gd name="T48" fmla="*/ 106 w 112"/>
                <a:gd name="T49" fmla="*/ 228 h 230"/>
                <a:gd name="T50" fmla="*/ 105 w 112"/>
                <a:gd name="T51" fmla="*/ 230 h 230"/>
                <a:gd name="T52" fmla="*/ 73 w 112"/>
                <a:gd name="T53" fmla="*/ 230 h 230"/>
                <a:gd name="T54" fmla="*/ 70 w 112"/>
                <a:gd name="T55" fmla="*/ 230 h 230"/>
                <a:gd name="T56" fmla="*/ 69 w 112"/>
                <a:gd name="T57" fmla="*/ 228 h 230"/>
                <a:gd name="T58" fmla="*/ 67 w 112"/>
                <a:gd name="T59" fmla="*/ 227 h 230"/>
                <a:gd name="T60" fmla="*/ 66 w 112"/>
                <a:gd name="T61" fmla="*/ 224 h 230"/>
                <a:gd name="T62" fmla="*/ 66 w 112"/>
                <a:gd name="T63" fmla="*/ 219 h 230"/>
                <a:gd name="T64" fmla="*/ 64 w 112"/>
                <a:gd name="T65" fmla="*/ 210 h 230"/>
                <a:gd name="T66" fmla="*/ 63 w 112"/>
                <a:gd name="T67" fmla="*/ 195 h 230"/>
                <a:gd name="T68" fmla="*/ 60 w 112"/>
                <a:gd name="T69" fmla="*/ 179 h 230"/>
                <a:gd name="T70" fmla="*/ 57 w 112"/>
                <a:gd name="T71" fmla="*/ 164 h 230"/>
                <a:gd name="T72" fmla="*/ 55 w 112"/>
                <a:gd name="T73" fmla="*/ 149 h 230"/>
                <a:gd name="T74" fmla="*/ 54 w 112"/>
                <a:gd name="T75" fmla="*/ 140 h 230"/>
                <a:gd name="T76" fmla="*/ 54 w 112"/>
                <a:gd name="T77" fmla="*/ 135 h 230"/>
                <a:gd name="T78" fmla="*/ 52 w 112"/>
                <a:gd name="T79" fmla="*/ 140 h 230"/>
                <a:gd name="T80" fmla="*/ 51 w 112"/>
                <a:gd name="T81" fmla="*/ 149 h 230"/>
                <a:gd name="T82" fmla="*/ 49 w 112"/>
                <a:gd name="T83" fmla="*/ 164 h 230"/>
                <a:gd name="T84" fmla="*/ 46 w 112"/>
                <a:gd name="T85" fmla="*/ 179 h 230"/>
                <a:gd name="T86" fmla="*/ 45 w 112"/>
                <a:gd name="T87" fmla="*/ 195 h 230"/>
                <a:gd name="T88" fmla="*/ 42 w 112"/>
                <a:gd name="T89" fmla="*/ 210 h 230"/>
                <a:gd name="T90" fmla="*/ 40 w 112"/>
                <a:gd name="T91" fmla="*/ 219 h 230"/>
                <a:gd name="T92" fmla="*/ 40 w 112"/>
                <a:gd name="T93" fmla="*/ 224 h 230"/>
                <a:gd name="T94" fmla="*/ 40 w 112"/>
                <a:gd name="T95" fmla="*/ 227 h 230"/>
                <a:gd name="T96" fmla="*/ 39 w 112"/>
                <a:gd name="T97" fmla="*/ 228 h 230"/>
                <a:gd name="T98" fmla="*/ 36 w 112"/>
                <a:gd name="T99" fmla="*/ 230 h 230"/>
                <a:gd name="T100" fmla="*/ 34 w 112"/>
                <a:gd name="T101" fmla="*/ 230 h 230"/>
                <a:gd name="T102" fmla="*/ 1 w 112"/>
                <a:gd name="T103" fmla="*/ 230 h 230"/>
                <a:gd name="T104" fmla="*/ 0 w 112"/>
                <a:gd name="T105" fmla="*/ 228 h 230"/>
                <a:gd name="T106" fmla="*/ 0 w 112"/>
                <a:gd name="T107" fmla="*/ 227 h 230"/>
                <a:gd name="T108" fmla="*/ 0 w 112"/>
                <a:gd name="T109" fmla="*/ 225 h 230"/>
                <a:gd name="T110" fmla="*/ 1 w 112"/>
                <a:gd name="T111" fmla="*/ 222 h 230"/>
                <a:gd name="T112" fmla="*/ 4 w 112"/>
                <a:gd name="T113" fmla="*/ 221 h 230"/>
                <a:gd name="T114" fmla="*/ 15 w 112"/>
                <a:gd name="T115" fmla="*/ 215 h 230"/>
                <a:gd name="T116" fmla="*/ 19 w 112"/>
                <a:gd name="T117" fmla="*/ 101 h 230"/>
                <a:gd name="T118" fmla="*/ 10 w 112"/>
                <a:gd name="T119" fmla="*/ 101 h 230"/>
                <a:gd name="T120" fmla="*/ 12 w 112"/>
                <a:gd name="T121" fmla="*/ 14 h 2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"/>
                <a:gd name="T184" fmla="*/ 0 h 230"/>
                <a:gd name="T185" fmla="*/ 112 w 112"/>
                <a:gd name="T186" fmla="*/ 230 h 2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" h="230">
                  <a:moveTo>
                    <a:pt x="12" y="14"/>
                  </a:moveTo>
                  <a:lnTo>
                    <a:pt x="12" y="9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82" y="2"/>
                  </a:lnTo>
                  <a:lnTo>
                    <a:pt x="87" y="3"/>
                  </a:lnTo>
                  <a:lnTo>
                    <a:pt x="90" y="6"/>
                  </a:lnTo>
                  <a:lnTo>
                    <a:pt x="93" y="9"/>
                  </a:lnTo>
                  <a:lnTo>
                    <a:pt x="94" y="14"/>
                  </a:lnTo>
                  <a:lnTo>
                    <a:pt x="111" y="56"/>
                  </a:lnTo>
                  <a:lnTo>
                    <a:pt x="112" y="59"/>
                  </a:lnTo>
                  <a:lnTo>
                    <a:pt x="112" y="63"/>
                  </a:lnTo>
                  <a:lnTo>
                    <a:pt x="111" y="68"/>
                  </a:lnTo>
                  <a:lnTo>
                    <a:pt x="109" y="74"/>
                  </a:lnTo>
                  <a:lnTo>
                    <a:pt x="88" y="107"/>
                  </a:lnTo>
                  <a:lnTo>
                    <a:pt x="91" y="215"/>
                  </a:lnTo>
                  <a:lnTo>
                    <a:pt x="102" y="221"/>
                  </a:lnTo>
                  <a:lnTo>
                    <a:pt x="105" y="222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5" y="230"/>
                  </a:lnTo>
                  <a:lnTo>
                    <a:pt x="73" y="230"/>
                  </a:lnTo>
                  <a:lnTo>
                    <a:pt x="70" y="230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4"/>
                  </a:lnTo>
                  <a:lnTo>
                    <a:pt x="66" y="219"/>
                  </a:lnTo>
                  <a:lnTo>
                    <a:pt x="64" y="210"/>
                  </a:lnTo>
                  <a:lnTo>
                    <a:pt x="63" y="195"/>
                  </a:lnTo>
                  <a:lnTo>
                    <a:pt x="60" y="179"/>
                  </a:lnTo>
                  <a:lnTo>
                    <a:pt x="57" y="164"/>
                  </a:lnTo>
                  <a:lnTo>
                    <a:pt x="55" y="149"/>
                  </a:lnTo>
                  <a:lnTo>
                    <a:pt x="54" y="140"/>
                  </a:lnTo>
                  <a:lnTo>
                    <a:pt x="54" y="135"/>
                  </a:lnTo>
                  <a:lnTo>
                    <a:pt x="52" y="140"/>
                  </a:lnTo>
                  <a:lnTo>
                    <a:pt x="51" y="149"/>
                  </a:lnTo>
                  <a:lnTo>
                    <a:pt x="49" y="164"/>
                  </a:lnTo>
                  <a:lnTo>
                    <a:pt x="46" y="179"/>
                  </a:lnTo>
                  <a:lnTo>
                    <a:pt x="45" y="195"/>
                  </a:lnTo>
                  <a:lnTo>
                    <a:pt x="42" y="210"/>
                  </a:lnTo>
                  <a:lnTo>
                    <a:pt x="40" y="219"/>
                  </a:lnTo>
                  <a:lnTo>
                    <a:pt x="40" y="224"/>
                  </a:lnTo>
                  <a:lnTo>
                    <a:pt x="40" y="227"/>
                  </a:lnTo>
                  <a:lnTo>
                    <a:pt x="39" y="228"/>
                  </a:lnTo>
                  <a:lnTo>
                    <a:pt x="36" y="230"/>
                  </a:lnTo>
                  <a:lnTo>
                    <a:pt x="34" y="230"/>
                  </a:lnTo>
                  <a:lnTo>
                    <a:pt x="1" y="230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1" y="222"/>
                  </a:lnTo>
                  <a:lnTo>
                    <a:pt x="4" y="221"/>
                  </a:lnTo>
                  <a:lnTo>
                    <a:pt x="15" y="215"/>
                  </a:lnTo>
                  <a:lnTo>
                    <a:pt x="19" y="101"/>
                  </a:lnTo>
                  <a:lnTo>
                    <a:pt x="10" y="101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003C57"/>
            </a:solidFill>
            <a:ln w="0">
              <a:solidFill>
                <a:srgbClr val="003C57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57" name="Freeform 33"/>
            <p:cNvSpPr>
              <a:spLocks/>
            </p:cNvSpPr>
            <p:nvPr/>
          </p:nvSpPr>
          <p:spPr bwMode="auto">
            <a:xfrm>
              <a:off x="559" y="3068"/>
              <a:ext cx="9" cy="33"/>
            </a:xfrm>
            <a:custGeom>
              <a:avLst/>
              <a:gdLst>
                <a:gd name="T0" fmla="*/ 1 w 6"/>
                <a:gd name="T1" fmla="*/ 22 h 22"/>
                <a:gd name="T2" fmla="*/ 0 w 6"/>
                <a:gd name="T3" fmla="*/ 0 h 22"/>
                <a:gd name="T4" fmla="*/ 6 w 6"/>
                <a:gd name="T5" fmla="*/ 9 h 22"/>
                <a:gd name="T6" fmla="*/ 1 w 6"/>
                <a:gd name="T7" fmla="*/ 2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2"/>
                <a:gd name="T14" fmla="*/ 6 w 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2">
                  <a:moveTo>
                    <a:pt x="1" y="22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58" name="Freeform 34"/>
            <p:cNvSpPr>
              <a:spLocks/>
            </p:cNvSpPr>
            <p:nvPr/>
          </p:nvSpPr>
          <p:spPr bwMode="auto">
            <a:xfrm>
              <a:off x="495" y="2996"/>
              <a:ext cx="34" cy="86"/>
            </a:xfrm>
            <a:custGeom>
              <a:avLst/>
              <a:gdLst>
                <a:gd name="T0" fmla="*/ 0 w 22"/>
                <a:gd name="T1" fmla="*/ 0 h 57"/>
                <a:gd name="T2" fmla="*/ 12 w 22"/>
                <a:gd name="T3" fmla="*/ 57 h 57"/>
                <a:gd name="T4" fmla="*/ 22 w 22"/>
                <a:gd name="T5" fmla="*/ 0 h 57"/>
                <a:gd name="T6" fmla="*/ 0 w 22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7"/>
                <a:gd name="T14" fmla="*/ 22 w 22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7">
                  <a:moveTo>
                    <a:pt x="0" y="0"/>
                  </a:moveTo>
                  <a:lnTo>
                    <a:pt x="12" y="5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59" name="Freeform 35"/>
            <p:cNvSpPr>
              <a:spLocks/>
            </p:cNvSpPr>
            <p:nvPr/>
          </p:nvSpPr>
          <p:spPr bwMode="auto">
            <a:xfrm>
              <a:off x="513" y="2988"/>
              <a:ext cx="16" cy="27"/>
            </a:xfrm>
            <a:custGeom>
              <a:avLst/>
              <a:gdLst>
                <a:gd name="T0" fmla="*/ 10 w 10"/>
                <a:gd name="T1" fmla="*/ 0 h 18"/>
                <a:gd name="T2" fmla="*/ 0 w 10"/>
                <a:gd name="T3" fmla="*/ 9 h 18"/>
                <a:gd name="T4" fmla="*/ 1 w 10"/>
                <a:gd name="T5" fmla="*/ 18 h 18"/>
                <a:gd name="T6" fmla="*/ 10 w 10"/>
                <a:gd name="T7" fmla="*/ 5 h 18"/>
                <a:gd name="T8" fmla="*/ 10 w 1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8"/>
                <a:gd name="T17" fmla="*/ 10 w 1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8">
                  <a:moveTo>
                    <a:pt x="10" y="0"/>
                  </a:moveTo>
                  <a:lnTo>
                    <a:pt x="0" y="9"/>
                  </a:lnTo>
                  <a:lnTo>
                    <a:pt x="1" y="18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60" name="Freeform 36"/>
            <p:cNvSpPr>
              <a:spLocks/>
            </p:cNvSpPr>
            <p:nvPr/>
          </p:nvSpPr>
          <p:spPr bwMode="auto">
            <a:xfrm>
              <a:off x="495" y="2988"/>
              <a:ext cx="18" cy="27"/>
            </a:xfrm>
            <a:custGeom>
              <a:avLst/>
              <a:gdLst>
                <a:gd name="T0" fmla="*/ 0 w 12"/>
                <a:gd name="T1" fmla="*/ 0 h 18"/>
                <a:gd name="T2" fmla="*/ 12 w 12"/>
                <a:gd name="T3" fmla="*/ 9 h 18"/>
                <a:gd name="T4" fmla="*/ 9 w 12"/>
                <a:gd name="T5" fmla="*/ 18 h 18"/>
                <a:gd name="T6" fmla="*/ 0 w 12"/>
                <a:gd name="T7" fmla="*/ 5 h 18"/>
                <a:gd name="T8" fmla="*/ 0 w 1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8"/>
                <a:gd name="T17" fmla="*/ 12 w 1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8">
                  <a:moveTo>
                    <a:pt x="0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61" name="Freeform 37"/>
            <p:cNvSpPr>
              <a:spLocks/>
            </p:cNvSpPr>
            <p:nvPr/>
          </p:nvSpPr>
          <p:spPr bwMode="auto">
            <a:xfrm>
              <a:off x="504" y="3005"/>
              <a:ext cx="16" cy="77"/>
            </a:xfrm>
            <a:custGeom>
              <a:avLst/>
              <a:gdLst>
                <a:gd name="T0" fmla="*/ 6 w 10"/>
                <a:gd name="T1" fmla="*/ 7 h 51"/>
                <a:gd name="T2" fmla="*/ 9 w 10"/>
                <a:gd name="T3" fmla="*/ 3 h 51"/>
                <a:gd name="T4" fmla="*/ 6 w 10"/>
                <a:gd name="T5" fmla="*/ 0 h 51"/>
                <a:gd name="T6" fmla="*/ 1 w 10"/>
                <a:gd name="T7" fmla="*/ 3 h 51"/>
                <a:gd name="T8" fmla="*/ 4 w 10"/>
                <a:gd name="T9" fmla="*/ 7 h 51"/>
                <a:gd name="T10" fmla="*/ 0 w 10"/>
                <a:gd name="T11" fmla="*/ 27 h 51"/>
                <a:gd name="T12" fmla="*/ 6 w 10"/>
                <a:gd name="T13" fmla="*/ 51 h 51"/>
                <a:gd name="T14" fmla="*/ 10 w 10"/>
                <a:gd name="T15" fmla="*/ 27 h 51"/>
                <a:gd name="T16" fmla="*/ 6 w 10"/>
                <a:gd name="T17" fmla="*/ 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51"/>
                <a:gd name="T29" fmla="*/ 10 w 1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51">
                  <a:moveTo>
                    <a:pt x="6" y="7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1" y="3"/>
                  </a:lnTo>
                  <a:lnTo>
                    <a:pt x="4" y="7"/>
                  </a:lnTo>
                  <a:lnTo>
                    <a:pt x="0" y="27"/>
                  </a:lnTo>
                  <a:lnTo>
                    <a:pt x="6" y="51"/>
                  </a:lnTo>
                  <a:lnTo>
                    <a:pt x="10" y="2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20201F"/>
            </a:solidFill>
            <a:ln w="0">
              <a:solidFill>
                <a:srgbClr val="20201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62" name="Freeform 38"/>
            <p:cNvSpPr>
              <a:spLocks/>
            </p:cNvSpPr>
            <p:nvPr/>
          </p:nvSpPr>
          <p:spPr bwMode="auto">
            <a:xfrm>
              <a:off x="556" y="3119"/>
              <a:ext cx="13" cy="37"/>
            </a:xfrm>
            <a:custGeom>
              <a:avLst/>
              <a:gdLst>
                <a:gd name="T0" fmla="*/ 0 w 9"/>
                <a:gd name="T1" fmla="*/ 0 h 24"/>
                <a:gd name="T2" fmla="*/ 9 w 9"/>
                <a:gd name="T3" fmla="*/ 15 h 24"/>
                <a:gd name="T4" fmla="*/ 3 w 9"/>
                <a:gd name="T5" fmla="*/ 24 h 24"/>
                <a:gd name="T6" fmla="*/ 0 w 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4"/>
                <a:gd name="T14" fmla="*/ 9 w 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4">
                  <a:moveTo>
                    <a:pt x="0" y="0"/>
                  </a:moveTo>
                  <a:lnTo>
                    <a:pt x="9" y="15"/>
                  </a:lnTo>
                  <a:lnTo>
                    <a:pt x="3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63" name="Freeform 39"/>
            <p:cNvSpPr>
              <a:spLocks/>
            </p:cNvSpPr>
            <p:nvPr/>
          </p:nvSpPr>
          <p:spPr bwMode="auto">
            <a:xfrm>
              <a:off x="447" y="3141"/>
              <a:ext cx="14" cy="19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1 h 13"/>
                <a:gd name="T4" fmla="*/ 0 w 9"/>
                <a:gd name="T5" fmla="*/ 6 h 13"/>
                <a:gd name="T6" fmla="*/ 2 w 9"/>
                <a:gd name="T7" fmla="*/ 9 h 13"/>
                <a:gd name="T8" fmla="*/ 5 w 9"/>
                <a:gd name="T9" fmla="*/ 10 h 13"/>
                <a:gd name="T10" fmla="*/ 9 w 9"/>
                <a:gd name="T11" fmla="*/ 13 h 13"/>
                <a:gd name="T12" fmla="*/ 9 w 9"/>
                <a:gd name="T13" fmla="*/ 0 h 13"/>
                <a:gd name="T14" fmla="*/ 0 w 9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3"/>
                <a:gd name="T26" fmla="*/ 9 w 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3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64" name="Oval 40"/>
            <p:cNvSpPr>
              <a:spLocks noChangeArrowheads="1"/>
            </p:cNvSpPr>
            <p:nvPr/>
          </p:nvSpPr>
          <p:spPr bwMode="auto">
            <a:xfrm>
              <a:off x="482" y="2920"/>
              <a:ext cx="60" cy="67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524000" y="4038600"/>
            <a:ext cx="304800" cy="685800"/>
            <a:chOff x="432" y="2920"/>
            <a:chExt cx="169" cy="415"/>
          </a:xfrm>
        </p:grpSpPr>
        <p:sp>
          <p:nvSpPr>
            <p:cNvPr id="46147" name="Freeform 42"/>
            <p:cNvSpPr>
              <a:spLocks/>
            </p:cNvSpPr>
            <p:nvPr/>
          </p:nvSpPr>
          <p:spPr bwMode="auto">
            <a:xfrm>
              <a:off x="432" y="2988"/>
              <a:ext cx="169" cy="347"/>
            </a:xfrm>
            <a:custGeom>
              <a:avLst/>
              <a:gdLst>
                <a:gd name="T0" fmla="*/ 12 w 112"/>
                <a:gd name="T1" fmla="*/ 14 h 230"/>
                <a:gd name="T2" fmla="*/ 12 w 112"/>
                <a:gd name="T3" fmla="*/ 9 h 230"/>
                <a:gd name="T4" fmla="*/ 15 w 112"/>
                <a:gd name="T5" fmla="*/ 6 h 230"/>
                <a:gd name="T6" fmla="*/ 16 w 112"/>
                <a:gd name="T7" fmla="*/ 5 h 230"/>
                <a:gd name="T8" fmla="*/ 19 w 112"/>
                <a:gd name="T9" fmla="*/ 3 h 230"/>
                <a:gd name="T10" fmla="*/ 24 w 112"/>
                <a:gd name="T11" fmla="*/ 2 h 230"/>
                <a:gd name="T12" fmla="*/ 51 w 112"/>
                <a:gd name="T13" fmla="*/ 0 h 230"/>
                <a:gd name="T14" fmla="*/ 55 w 112"/>
                <a:gd name="T15" fmla="*/ 0 h 230"/>
                <a:gd name="T16" fmla="*/ 82 w 112"/>
                <a:gd name="T17" fmla="*/ 2 h 230"/>
                <a:gd name="T18" fmla="*/ 87 w 112"/>
                <a:gd name="T19" fmla="*/ 3 h 230"/>
                <a:gd name="T20" fmla="*/ 90 w 112"/>
                <a:gd name="T21" fmla="*/ 6 h 230"/>
                <a:gd name="T22" fmla="*/ 93 w 112"/>
                <a:gd name="T23" fmla="*/ 9 h 230"/>
                <a:gd name="T24" fmla="*/ 94 w 112"/>
                <a:gd name="T25" fmla="*/ 14 h 230"/>
                <a:gd name="T26" fmla="*/ 111 w 112"/>
                <a:gd name="T27" fmla="*/ 56 h 230"/>
                <a:gd name="T28" fmla="*/ 112 w 112"/>
                <a:gd name="T29" fmla="*/ 59 h 230"/>
                <a:gd name="T30" fmla="*/ 112 w 112"/>
                <a:gd name="T31" fmla="*/ 63 h 230"/>
                <a:gd name="T32" fmla="*/ 111 w 112"/>
                <a:gd name="T33" fmla="*/ 68 h 230"/>
                <a:gd name="T34" fmla="*/ 109 w 112"/>
                <a:gd name="T35" fmla="*/ 74 h 230"/>
                <a:gd name="T36" fmla="*/ 88 w 112"/>
                <a:gd name="T37" fmla="*/ 107 h 230"/>
                <a:gd name="T38" fmla="*/ 91 w 112"/>
                <a:gd name="T39" fmla="*/ 215 h 230"/>
                <a:gd name="T40" fmla="*/ 102 w 112"/>
                <a:gd name="T41" fmla="*/ 221 h 230"/>
                <a:gd name="T42" fmla="*/ 105 w 112"/>
                <a:gd name="T43" fmla="*/ 222 h 230"/>
                <a:gd name="T44" fmla="*/ 106 w 112"/>
                <a:gd name="T45" fmla="*/ 225 h 230"/>
                <a:gd name="T46" fmla="*/ 106 w 112"/>
                <a:gd name="T47" fmla="*/ 227 h 230"/>
                <a:gd name="T48" fmla="*/ 106 w 112"/>
                <a:gd name="T49" fmla="*/ 228 h 230"/>
                <a:gd name="T50" fmla="*/ 105 w 112"/>
                <a:gd name="T51" fmla="*/ 230 h 230"/>
                <a:gd name="T52" fmla="*/ 73 w 112"/>
                <a:gd name="T53" fmla="*/ 230 h 230"/>
                <a:gd name="T54" fmla="*/ 70 w 112"/>
                <a:gd name="T55" fmla="*/ 230 h 230"/>
                <a:gd name="T56" fmla="*/ 69 w 112"/>
                <a:gd name="T57" fmla="*/ 228 h 230"/>
                <a:gd name="T58" fmla="*/ 67 w 112"/>
                <a:gd name="T59" fmla="*/ 227 h 230"/>
                <a:gd name="T60" fmla="*/ 66 w 112"/>
                <a:gd name="T61" fmla="*/ 224 h 230"/>
                <a:gd name="T62" fmla="*/ 66 w 112"/>
                <a:gd name="T63" fmla="*/ 219 h 230"/>
                <a:gd name="T64" fmla="*/ 64 w 112"/>
                <a:gd name="T65" fmla="*/ 210 h 230"/>
                <a:gd name="T66" fmla="*/ 63 w 112"/>
                <a:gd name="T67" fmla="*/ 195 h 230"/>
                <a:gd name="T68" fmla="*/ 60 w 112"/>
                <a:gd name="T69" fmla="*/ 179 h 230"/>
                <a:gd name="T70" fmla="*/ 57 w 112"/>
                <a:gd name="T71" fmla="*/ 164 h 230"/>
                <a:gd name="T72" fmla="*/ 55 w 112"/>
                <a:gd name="T73" fmla="*/ 149 h 230"/>
                <a:gd name="T74" fmla="*/ 54 w 112"/>
                <a:gd name="T75" fmla="*/ 140 h 230"/>
                <a:gd name="T76" fmla="*/ 54 w 112"/>
                <a:gd name="T77" fmla="*/ 135 h 230"/>
                <a:gd name="T78" fmla="*/ 52 w 112"/>
                <a:gd name="T79" fmla="*/ 140 h 230"/>
                <a:gd name="T80" fmla="*/ 51 w 112"/>
                <a:gd name="T81" fmla="*/ 149 h 230"/>
                <a:gd name="T82" fmla="*/ 49 w 112"/>
                <a:gd name="T83" fmla="*/ 164 h 230"/>
                <a:gd name="T84" fmla="*/ 46 w 112"/>
                <a:gd name="T85" fmla="*/ 179 h 230"/>
                <a:gd name="T86" fmla="*/ 45 w 112"/>
                <a:gd name="T87" fmla="*/ 195 h 230"/>
                <a:gd name="T88" fmla="*/ 42 w 112"/>
                <a:gd name="T89" fmla="*/ 210 h 230"/>
                <a:gd name="T90" fmla="*/ 40 w 112"/>
                <a:gd name="T91" fmla="*/ 219 h 230"/>
                <a:gd name="T92" fmla="*/ 40 w 112"/>
                <a:gd name="T93" fmla="*/ 224 h 230"/>
                <a:gd name="T94" fmla="*/ 40 w 112"/>
                <a:gd name="T95" fmla="*/ 227 h 230"/>
                <a:gd name="T96" fmla="*/ 39 w 112"/>
                <a:gd name="T97" fmla="*/ 228 h 230"/>
                <a:gd name="T98" fmla="*/ 36 w 112"/>
                <a:gd name="T99" fmla="*/ 230 h 230"/>
                <a:gd name="T100" fmla="*/ 34 w 112"/>
                <a:gd name="T101" fmla="*/ 230 h 230"/>
                <a:gd name="T102" fmla="*/ 1 w 112"/>
                <a:gd name="T103" fmla="*/ 230 h 230"/>
                <a:gd name="T104" fmla="*/ 0 w 112"/>
                <a:gd name="T105" fmla="*/ 228 h 230"/>
                <a:gd name="T106" fmla="*/ 0 w 112"/>
                <a:gd name="T107" fmla="*/ 227 h 230"/>
                <a:gd name="T108" fmla="*/ 0 w 112"/>
                <a:gd name="T109" fmla="*/ 225 h 230"/>
                <a:gd name="T110" fmla="*/ 1 w 112"/>
                <a:gd name="T111" fmla="*/ 222 h 230"/>
                <a:gd name="T112" fmla="*/ 4 w 112"/>
                <a:gd name="T113" fmla="*/ 221 h 230"/>
                <a:gd name="T114" fmla="*/ 15 w 112"/>
                <a:gd name="T115" fmla="*/ 215 h 230"/>
                <a:gd name="T116" fmla="*/ 19 w 112"/>
                <a:gd name="T117" fmla="*/ 101 h 230"/>
                <a:gd name="T118" fmla="*/ 10 w 112"/>
                <a:gd name="T119" fmla="*/ 101 h 230"/>
                <a:gd name="T120" fmla="*/ 12 w 112"/>
                <a:gd name="T121" fmla="*/ 14 h 2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"/>
                <a:gd name="T184" fmla="*/ 0 h 230"/>
                <a:gd name="T185" fmla="*/ 112 w 112"/>
                <a:gd name="T186" fmla="*/ 230 h 2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" h="230">
                  <a:moveTo>
                    <a:pt x="12" y="14"/>
                  </a:moveTo>
                  <a:lnTo>
                    <a:pt x="12" y="9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82" y="2"/>
                  </a:lnTo>
                  <a:lnTo>
                    <a:pt x="87" y="3"/>
                  </a:lnTo>
                  <a:lnTo>
                    <a:pt x="90" y="6"/>
                  </a:lnTo>
                  <a:lnTo>
                    <a:pt x="93" y="9"/>
                  </a:lnTo>
                  <a:lnTo>
                    <a:pt x="94" y="14"/>
                  </a:lnTo>
                  <a:lnTo>
                    <a:pt x="111" y="56"/>
                  </a:lnTo>
                  <a:lnTo>
                    <a:pt x="112" y="59"/>
                  </a:lnTo>
                  <a:lnTo>
                    <a:pt x="112" y="63"/>
                  </a:lnTo>
                  <a:lnTo>
                    <a:pt x="111" y="68"/>
                  </a:lnTo>
                  <a:lnTo>
                    <a:pt x="109" y="74"/>
                  </a:lnTo>
                  <a:lnTo>
                    <a:pt x="88" y="107"/>
                  </a:lnTo>
                  <a:lnTo>
                    <a:pt x="91" y="215"/>
                  </a:lnTo>
                  <a:lnTo>
                    <a:pt x="102" y="221"/>
                  </a:lnTo>
                  <a:lnTo>
                    <a:pt x="105" y="222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5" y="230"/>
                  </a:lnTo>
                  <a:lnTo>
                    <a:pt x="73" y="230"/>
                  </a:lnTo>
                  <a:lnTo>
                    <a:pt x="70" y="230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4"/>
                  </a:lnTo>
                  <a:lnTo>
                    <a:pt x="66" y="219"/>
                  </a:lnTo>
                  <a:lnTo>
                    <a:pt x="64" y="210"/>
                  </a:lnTo>
                  <a:lnTo>
                    <a:pt x="63" y="195"/>
                  </a:lnTo>
                  <a:lnTo>
                    <a:pt x="60" y="179"/>
                  </a:lnTo>
                  <a:lnTo>
                    <a:pt x="57" y="164"/>
                  </a:lnTo>
                  <a:lnTo>
                    <a:pt x="55" y="149"/>
                  </a:lnTo>
                  <a:lnTo>
                    <a:pt x="54" y="140"/>
                  </a:lnTo>
                  <a:lnTo>
                    <a:pt x="54" y="135"/>
                  </a:lnTo>
                  <a:lnTo>
                    <a:pt x="52" y="140"/>
                  </a:lnTo>
                  <a:lnTo>
                    <a:pt x="51" y="149"/>
                  </a:lnTo>
                  <a:lnTo>
                    <a:pt x="49" y="164"/>
                  </a:lnTo>
                  <a:lnTo>
                    <a:pt x="46" y="179"/>
                  </a:lnTo>
                  <a:lnTo>
                    <a:pt x="45" y="195"/>
                  </a:lnTo>
                  <a:lnTo>
                    <a:pt x="42" y="210"/>
                  </a:lnTo>
                  <a:lnTo>
                    <a:pt x="40" y="219"/>
                  </a:lnTo>
                  <a:lnTo>
                    <a:pt x="40" y="224"/>
                  </a:lnTo>
                  <a:lnTo>
                    <a:pt x="40" y="227"/>
                  </a:lnTo>
                  <a:lnTo>
                    <a:pt x="39" y="228"/>
                  </a:lnTo>
                  <a:lnTo>
                    <a:pt x="36" y="230"/>
                  </a:lnTo>
                  <a:lnTo>
                    <a:pt x="34" y="230"/>
                  </a:lnTo>
                  <a:lnTo>
                    <a:pt x="1" y="230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1" y="222"/>
                  </a:lnTo>
                  <a:lnTo>
                    <a:pt x="4" y="221"/>
                  </a:lnTo>
                  <a:lnTo>
                    <a:pt x="15" y="215"/>
                  </a:lnTo>
                  <a:lnTo>
                    <a:pt x="19" y="101"/>
                  </a:lnTo>
                  <a:lnTo>
                    <a:pt x="10" y="101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003C57"/>
            </a:solidFill>
            <a:ln w="0">
              <a:solidFill>
                <a:srgbClr val="003C57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48" name="Freeform 43"/>
            <p:cNvSpPr>
              <a:spLocks/>
            </p:cNvSpPr>
            <p:nvPr/>
          </p:nvSpPr>
          <p:spPr bwMode="auto">
            <a:xfrm>
              <a:off x="559" y="3068"/>
              <a:ext cx="9" cy="33"/>
            </a:xfrm>
            <a:custGeom>
              <a:avLst/>
              <a:gdLst>
                <a:gd name="T0" fmla="*/ 1 w 6"/>
                <a:gd name="T1" fmla="*/ 22 h 22"/>
                <a:gd name="T2" fmla="*/ 0 w 6"/>
                <a:gd name="T3" fmla="*/ 0 h 22"/>
                <a:gd name="T4" fmla="*/ 6 w 6"/>
                <a:gd name="T5" fmla="*/ 9 h 22"/>
                <a:gd name="T6" fmla="*/ 1 w 6"/>
                <a:gd name="T7" fmla="*/ 2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2"/>
                <a:gd name="T14" fmla="*/ 6 w 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2">
                  <a:moveTo>
                    <a:pt x="1" y="22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49" name="Freeform 44"/>
            <p:cNvSpPr>
              <a:spLocks/>
            </p:cNvSpPr>
            <p:nvPr/>
          </p:nvSpPr>
          <p:spPr bwMode="auto">
            <a:xfrm>
              <a:off x="495" y="2996"/>
              <a:ext cx="34" cy="86"/>
            </a:xfrm>
            <a:custGeom>
              <a:avLst/>
              <a:gdLst>
                <a:gd name="T0" fmla="*/ 0 w 22"/>
                <a:gd name="T1" fmla="*/ 0 h 57"/>
                <a:gd name="T2" fmla="*/ 12 w 22"/>
                <a:gd name="T3" fmla="*/ 57 h 57"/>
                <a:gd name="T4" fmla="*/ 22 w 22"/>
                <a:gd name="T5" fmla="*/ 0 h 57"/>
                <a:gd name="T6" fmla="*/ 0 w 22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7"/>
                <a:gd name="T14" fmla="*/ 22 w 22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7">
                  <a:moveTo>
                    <a:pt x="0" y="0"/>
                  </a:moveTo>
                  <a:lnTo>
                    <a:pt x="12" y="5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50" name="Freeform 45"/>
            <p:cNvSpPr>
              <a:spLocks/>
            </p:cNvSpPr>
            <p:nvPr/>
          </p:nvSpPr>
          <p:spPr bwMode="auto">
            <a:xfrm>
              <a:off x="513" y="2988"/>
              <a:ext cx="16" cy="27"/>
            </a:xfrm>
            <a:custGeom>
              <a:avLst/>
              <a:gdLst>
                <a:gd name="T0" fmla="*/ 10 w 10"/>
                <a:gd name="T1" fmla="*/ 0 h 18"/>
                <a:gd name="T2" fmla="*/ 0 w 10"/>
                <a:gd name="T3" fmla="*/ 9 h 18"/>
                <a:gd name="T4" fmla="*/ 1 w 10"/>
                <a:gd name="T5" fmla="*/ 18 h 18"/>
                <a:gd name="T6" fmla="*/ 10 w 10"/>
                <a:gd name="T7" fmla="*/ 5 h 18"/>
                <a:gd name="T8" fmla="*/ 10 w 1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8"/>
                <a:gd name="T17" fmla="*/ 10 w 1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8">
                  <a:moveTo>
                    <a:pt x="10" y="0"/>
                  </a:moveTo>
                  <a:lnTo>
                    <a:pt x="0" y="9"/>
                  </a:lnTo>
                  <a:lnTo>
                    <a:pt x="1" y="18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51" name="Freeform 46"/>
            <p:cNvSpPr>
              <a:spLocks/>
            </p:cNvSpPr>
            <p:nvPr/>
          </p:nvSpPr>
          <p:spPr bwMode="auto">
            <a:xfrm>
              <a:off x="495" y="2988"/>
              <a:ext cx="18" cy="27"/>
            </a:xfrm>
            <a:custGeom>
              <a:avLst/>
              <a:gdLst>
                <a:gd name="T0" fmla="*/ 0 w 12"/>
                <a:gd name="T1" fmla="*/ 0 h 18"/>
                <a:gd name="T2" fmla="*/ 12 w 12"/>
                <a:gd name="T3" fmla="*/ 9 h 18"/>
                <a:gd name="T4" fmla="*/ 9 w 12"/>
                <a:gd name="T5" fmla="*/ 18 h 18"/>
                <a:gd name="T6" fmla="*/ 0 w 12"/>
                <a:gd name="T7" fmla="*/ 5 h 18"/>
                <a:gd name="T8" fmla="*/ 0 w 1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8"/>
                <a:gd name="T17" fmla="*/ 12 w 1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8">
                  <a:moveTo>
                    <a:pt x="0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52" name="Freeform 47"/>
            <p:cNvSpPr>
              <a:spLocks/>
            </p:cNvSpPr>
            <p:nvPr/>
          </p:nvSpPr>
          <p:spPr bwMode="auto">
            <a:xfrm>
              <a:off x="504" y="3005"/>
              <a:ext cx="16" cy="77"/>
            </a:xfrm>
            <a:custGeom>
              <a:avLst/>
              <a:gdLst>
                <a:gd name="T0" fmla="*/ 6 w 10"/>
                <a:gd name="T1" fmla="*/ 7 h 51"/>
                <a:gd name="T2" fmla="*/ 9 w 10"/>
                <a:gd name="T3" fmla="*/ 3 h 51"/>
                <a:gd name="T4" fmla="*/ 6 w 10"/>
                <a:gd name="T5" fmla="*/ 0 h 51"/>
                <a:gd name="T6" fmla="*/ 1 w 10"/>
                <a:gd name="T7" fmla="*/ 3 h 51"/>
                <a:gd name="T8" fmla="*/ 4 w 10"/>
                <a:gd name="T9" fmla="*/ 7 h 51"/>
                <a:gd name="T10" fmla="*/ 0 w 10"/>
                <a:gd name="T11" fmla="*/ 27 h 51"/>
                <a:gd name="T12" fmla="*/ 6 w 10"/>
                <a:gd name="T13" fmla="*/ 51 h 51"/>
                <a:gd name="T14" fmla="*/ 10 w 10"/>
                <a:gd name="T15" fmla="*/ 27 h 51"/>
                <a:gd name="T16" fmla="*/ 6 w 10"/>
                <a:gd name="T17" fmla="*/ 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51"/>
                <a:gd name="T29" fmla="*/ 10 w 1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51">
                  <a:moveTo>
                    <a:pt x="6" y="7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1" y="3"/>
                  </a:lnTo>
                  <a:lnTo>
                    <a:pt x="4" y="7"/>
                  </a:lnTo>
                  <a:lnTo>
                    <a:pt x="0" y="27"/>
                  </a:lnTo>
                  <a:lnTo>
                    <a:pt x="6" y="51"/>
                  </a:lnTo>
                  <a:lnTo>
                    <a:pt x="10" y="2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20201F"/>
            </a:solidFill>
            <a:ln w="0">
              <a:solidFill>
                <a:srgbClr val="20201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53" name="Freeform 48"/>
            <p:cNvSpPr>
              <a:spLocks/>
            </p:cNvSpPr>
            <p:nvPr/>
          </p:nvSpPr>
          <p:spPr bwMode="auto">
            <a:xfrm>
              <a:off x="556" y="3119"/>
              <a:ext cx="13" cy="37"/>
            </a:xfrm>
            <a:custGeom>
              <a:avLst/>
              <a:gdLst>
                <a:gd name="T0" fmla="*/ 0 w 9"/>
                <a:gd name="T1" fmla="*/ 0 h 24"/>
                <a:gd name="T2" fmla="*/ 9 w 9"/>
                <a:gd name="T3" fmla="*/ 15 h 24"/>
                <a:gd name="T4" fmla="*/ 3 w 9"/>
                <a:gd name="T5" fmla="*/ 24 h 24"/>
                <a:gd name="T6" fmla="*/ 0 w 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4"/>
                <a:gd name="T14" fmla="*/ 9 w 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4">
                  <a:moveTo>
                    <a:pt x="0" y="0"/>
                  </a:moveTo>
                  <a:lnTo>
                    <a:pt x="9" y="15"/>
                  </a:lnTo>
                  <a:lnTo>
                    <a:pt x="3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54" name="Freeform 49"/>
            <p:cNvSpPr>
              <a:spLocks/>
            </p:cNvSpPr>
            <p:nvPr/>
          </p:nvSpPr>
          <p:spPr bwMode="auto">
            <a:xfrm>
              <a:off x="447" y="3141"/>
              <a:ext cx="14" cy="19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1 h 13"/>
                <a:gd name="T4" fmla="*/ 0 w 9"/>
                <a:gd name="T5" fmla="*/ 6 h 13"/>
                <a:gd name="T6" fmla="*/ 2 w 9"/>
                <a:gd name="T7" fmla="*/ 9 h 13"/>
                <a:gd name="T8" fmla="*/ 5 w 9"/>
                <a:gd name="T9" fmla="*/ 10 h 13"/>
                <a:gd name="T10" fmla="*/ 9 w 9"/>
                <a:gd name="T11" fmla="*/ 13 h 13"/>
                <a:gd name="T12" fmla="*/ 9 w 9"/>
                <a:gd name="T13" fmla="*/ 0 h 13"/>
                <a:gd name="T14" fmla="*/ 0 w 9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3"/>
                <a:gd name="T26" fmla="*/ 9 w 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3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55" name="Oval 50"/>
            <p:cNvSpPr>
              <a:spLocks noChangeArrowheads="1"/>
            </p:cNvSpPr>
            <p:nvPr/>
          </p:nvSpPr>
          <p:spPr bwMode="auto">
            <a:xfrm>
              <a:off x="482" y="2920"/>
              <a:ext cx="60" cy="67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1371600" y="3962400"/>
            <a:ext cx="152400" cy="381000"/>
            <a:chOff x="432" y="2920"/>
            <a:chExt cx="169" cy="415"/>
          </a:xfrm>
        </p:grpSpPr>
        <p:sp>
          <p:nvSpPr>
            <p:cNvPr id="46138" name="Freeform 52"/>
            <p:cNvSpPr>
              <a:spLocks/>
            </p:cNvSpPr>
            <p:nvPr/>
          </p:nvSpPr>
          <p:spPr bwMode="auto">
            <a:xfrm>
              <a:off x="432" y="2988"/>
              <a:ext cx="169" cy="347"/>
            </a:xfrm>
            <a:custGeom>
              <a:avLst/>
              <a:gdLst>
                <a:gd name="T0" fmla="*/ 12 w 112"/>
                <a:gd name="T1" fmla="*/ 14 h 230"/>
                <a:gd name="T2" fmla="*/ 12 w 112"/>
                <a:gd name="T3" fmla="*/ 9 h 230"/>
                <a:gd name="T4" fmla="*/ 15 w 112"/>
                <a:gd name="T5" fmla="*/ 6 h 230"/>
                <a:gd name="T6" fmla="*/ 16 w 112"/>
                <a:gd name="T7" fmla="*/ 5 h 230"/>
                <a:gd name="T8" fmla="*/ 19 w 112"/>
                <a:gd name="T9" fmla="*/ 3 h 230"/>
                <a:gd name="T10" fmla="*/ 24 w 112"/>
                <a:gd name="T11" fmla="*/ 2 h 230"/>
                <a:gd name="T12" fmla="*/ 51 w 112"/>
                <a:gd name="T13" fmla="*/ 0 h 230"/>
                <a:gd name="T14" fmla="*/ 55 w 112"/>
                <a:gd name="T15" fmla="*/ 0 h 230"/>
                <a:gd name="T16" fmla="*/ 82 w 112"/>
                <a:gd name="T17" fmla="*/ 2 h 230"/>
                <a:gd name="T18" fmla="*/ 87 w 112"/>
                <a:gd name="T19" fmla="*/ 3 h 230"/>
                <a:gd name="T20" fmla="*/ 90 w 112"/>
                <a:gd name="T21" fmla="*/ 6 h 230"/>
                <a:gd name="T22" fmla="*/ 93 w 112"/>
                <a:gd name="T23" fmla="*/ 9 h 230"/>
                <a:gd name="T24" fmla="*/ 94 w 112"/>
                <a:gd name="T25" fmla="*/ 14 h 230"/>
                <a:gd name="T26" fmla="*/ 111 w 112"/>
                <a:gd name="T27" fmla="*/ 56 h 230"/>
                <a:gd name="T28" fmla="*/ 112 w 112"/>
                <a:gd name="T29" fmla="*/ 59 h 230"/>
                <a:gd name="T30" fmla="*/ 112 w 112"/>
                <a:gd name="T31" fmla="*/ 63 h 230"/>
                <a:gd name="T32" fmla="*/ 111 w 112"/>
                <a:gd name="T33" fmla="*/ 68 h 230"/>
                <a:gd name="T34" fmla="*/ 109 w 112"/>
                <a:gd name="T35" fmla="*/ 74 h 230"/>
                <a:gd name="T36" fmla="*/ 88 w 112"/>
                <a:gd name="T37" fmla="*/ 107 h 230"/>
                <a:gd name="T38" fmla="*/ 91 w 112"/>
                <a:gd name="T39" fmla="*/ 215 h 230"/>
                <a:gd name="T40" fmla="*/ 102 w 112"/>
                <a:gd name="T41" fmla="*/ 221 h 230"/>
                <a:gd name="T42" fmla="*/ 105 w 112"/>
                <a:gd name="T43" fmla="*/ 222 h 230"/>
                <a:gd name="T44" fmla="*/ 106 w 112"/>
                <a:gd name="T45" fmla="*/ 225 h 230"/>
                <a:gd name="T46" fmla="*/ 106 w 112"/>
                <a:gd name="T47" fmla="*/ 227 h 230"/>
                <a:gd name="T48" fmla="*/ 106 w 112"/>
                <a:gd name="T49" fmla="*/ 228 h 230"/>
                <a:gd name="T50" fmla="*/ 105 w 112"/>
                <a:gd name="T51" fmla="*/ 230 h 230"/>
                <a:gd name="T52" fmla="*/ 73 w 112"/>
                <a:gd name="T53" fmla="*/ 230 h 230"/>
                <a:gd name="T54" fmla="*/ 70 w 112"/>
                <a:gd name="T55" fmla="*/ 230 h 230"/>
                <a:gd name="T56" fmla="*/ 69 w 112"/>
                <a:gd name="T57" fmla="*/ 228 h 230"/>
                <a:gd name="T58" fmla="*/ 67 w 112"/>
                <a:gd name="T59" fmla="*/ 227 h 230"/>
                <a:gd name="T60" fmla="*/ 66 w 112"/>
                <a:gd name="T61" fmla="*/ 224 h 230"/>
                <a:gd name="T62" fmla="*/ 66 w 112"/>
                <a:gd name="T63" fmla="*/ 219 h 230"/>
                <a:gd name="T64" fmla="*/ 64 w 112"/>
                <a:gd name="T65" fmla="*/ 210 h 230"/>
                <a:gd name="T66" fmla="*/ 63 w 112"/>
                <a:gd name="T67" fmla="*/ 195 h 230"/>
                <a:gd name="T68" fmla="*/ 60 w 112"/>
                <a:gd name="T69" fmla="*/ 179 h 230"/>
                <a:gd name="T70" fmla="*/ 57 w 112"/>
                <a:gd name="T71" fmla="*/ 164 h 230"/>
                <a:gd name="T72" fmla="*/ 55 w 112"/>
                <a:gd name="T73" fmla="*/ 149 h 230"/>
                <a:gd name="T74" fmla="*/ 54 w 112"/>
                <a:gd name="T75" fmla="*/ 140 h 230"/>
                <a:gd name="T76" fmla="*/ 54 w 112"/>
                <a:gd name="T77" fmla="*/ 135 h 230"/>
                <a:gd name="T78" fmla="*/ 52 w 112"/>
                <a:gd name="T79" fmla="*/ 140 h 230"/>
                <a:gd name="T80" fmla="*/ 51 w 112"/>
                <a:gd name="T81" fmla="*/ 149 h 230"/>
                <a:gd name="T82" fmla="*/ 49 w 112"/>
                <a:gd name="T83" fmla="*/ 164 h 230"/>
                <a:gd name="T84" fmla="*/ 46 w 112"/>
                <a:gd name="T85" fmla="*/ 179 h 230"/>
                <a:gd name="T86" fmla="*/ 45 w 112"/>
                <a:gd name="T87" fmla="*/ 195 h 230"/>
                <a:gd name="T88" fmla="*/ 42 w 112"/>
                <a:gd name="T89" fmla="*/ 210 h 230"/>
                <a:gd name="T90" fmla="*/ 40 w 112"/>
                <a:gd name="T91" fmla="*/ 219 h 230"/>
                <a:gd name="T92" fmla="*/ 40 w 112"/>
                <a:gd name="T93" fmla="*/ 224 h 230"/>
                <a:gd name="T94" fmla="*/ 40 w 112"/>
                <a:gd name="T95" fmla="*/ 227 h 230"/>
                <a:gd name="T96" fmla="*/ 39 w 112"/>
                <a:gd name="T97" fmla="*/ 228 h 230"/>
                <a:gd name="T98" fmla="*/ 36 w 112"/>
                <a:gd name="T99" fmla="*/ 230 h 230"/>
                <a:gd name="T100" fmla="*/ 34 w 112"/>
                <a:gd name="T101" fmla="*/ 230 h 230"/>
                <a:gd name="T102" fmla="*/ 1 w 112"/>
                <a:gd name="T103" fmla="*/ 230 h 230"/>
                <a:gd name="T104" fmla="*/ 0 w 112"/>
                <a:gd name="T105" fmla="*/ 228 h 230"/>
                <a:gd name="T106" fmla="*/ 0 w 112"/>
                <a:gd name="T107" fmla="*/ 227 h 230"/>
                <a:gd name="T108" fmla="*/ 0 w 112"/>
                <a:gd name="T109" fmla="*/ 225 h 230"/>
                <a:gd name="T110" fmla="*/ 1 w 112"/>
                <a:gd name="T111" fmla="*/ 222 h 230"/>
                <a:gd name="T112" fmla="*/ 4 w 112"/>
                <a:gd name="T113" fmla="*/ 221 h 230"/>
                <a:gd name="T114" fmla="*/ 15 w 112"/>
                <a:gd name="T115" fmla="*/ 215 h 230"/>
                <a:gd name="T116" fmla="*/ 19 w 112"/>
                <a:gd name="T117" fmla="*/ 101 h 230"/>
                <a:gd name="T118" fmla="*/ 10 w 112"/>
                <a:gd name="T119" fmla="*/ 101 h 230"/>
                <a:gd name="T120" fmla="*/ 12 w 112"/>
                <a:gd name="T121" fmla="*/ 14 h 2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"/>
                <a:gd name="T184" fmla="*/ 0 h 230"/>
                <a:gd name="T185" fmla="*/ 112 w 112"/>
                <a:gd name="T186" fmla="*/ 230 h 2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" h="230">
                  <a:moveTo>
                    <a:pt x="12" y="14"/>
                  </a:moveTo>
                  <a:lnTo>
                    <a:pt x="12" y="9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82" y="2"/>
                  </a:lnTo>
                  <a:lnTo>
                    <a:pt x="87" y="3"/>
                  </a:lnTo>
                  <a:lnTo>
                    <a:pt x="90" y="6"/>
                  </a:lnTo>
                  <a:lnTo>
                    <a:pt x="93" y="9"/>
                  </a:lnTo>
                  <a:lnTo>
                    <a:pt x="94" y="14"/>
                  </a:lnTo>
                  <a:lnTo>
                    <a:pt x="111" y="56"/>
                  </a:lnTo>
                  <a:lnTo>
                    <a:pt x="112" y="59"/>
                  </a:lnTo>
                  <a:lnTo>
                    <a:pt x="112" y="63"/>
                  </a:lnTo>
                  <a:lnTo>
                    <a:pt x="111" y="68"/>
                  </a:lnTo>
                  <a:lnTo>
                    <a:pt x="109" y="74"/>
                  </a:lnTo>
                  <a:lnTo>
                    <a:pt x="88" y="107"/>
                  </a:lnTo>
                  <a:lnTo>
                    <a:pt x="91" y="215"/>
                  </a:lnTo>
                  <a:lnTo>
                    <a:pt x="102" y="221"/>
                  </a:lnTo>
                  <a:lnTo>
                    <a:pt x="105" y="222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5" y="230"/>
                  </a:lnTo>
                  <a:lnTo>
                    <a:pt x="73" y="230"/>
                  </a:lnTo>
                  <a:lnTo>
                    <a:pt x="70" y="230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4"/>
                  </a:lnTo>
                  <a:lnTo>
                    <a:pt x="66" y="219"/>
                  </a:lnTo>
                  <a:lnTo>
                    <a:pt x="64" y="210"/>
                  </a:lnTo>
                  <a:lnTo>
                    <a:pt x="63" y="195"/>
                  </a:lnTo>
                  <a:lnTo>
                    <a:pt x="60" y="179"/>
                  </a:lnTo>
                  <a:lnTo>
                    <a:pt x="57" y="164"/>
                  </a:lnTo>
                  <a:lnTo>
                    <a:pt x="55" y="149"/>
                  </a:lnTo>
                  <a:lnTo>
                    <a:pt x="54" y="140"/>
                  </a:lnTo>
                  <a:lnTo>
                    <a:pt x="54" y="135"/>
                  </a:lnTo>
                  <a:lnTo>
                    <a:pt x="52" y="140"/>
                  </a:lnTo>
                  <a:lnTo>
                    <a:pt x="51" y="149"/>
                  </a:lnTo>
                  <a:lnTo>
                    <a:pt x="49" y="164"/>
                  </a:lnTo>
                  <a:lnTo>
                    <a:pt x="46" y="179"/>
                  </a:lnTo>
                  <a:lnTo>
                    <a:pt x="45" y="195"/>
                  </a:lnTo>
                  <a:lnTo>
                    <a:pt x="42" y="210"/>
                  </a:lnTo>
                  <a:lnTo>
                    <a:pt x="40" y="219"/>
                  </a:lnTo>
                  <a:lnTo>
                    <a:pt x="40" y="224"/>
                  </a:lnTo>
                  <a:lnTo>
                    <a:pt x="40" y="227"/>
                  </a:lnTo>
                  <a:lnTo>
                    <a:pt x="39" y="228"/>
                  </a:lnTo>
                  <a:lnTo>
                    <a:pt x="36" y="230"/>
                  </a:lnTo>
                  <a:lnTo>
                    <a:pt x="34" y="230"/>
                  </a:lnTo>
                  <a:lnTo>
                    <a:pt x="1" y="230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1" y="222"/>
                  </a:lnTo>
                  <a:lnTo>
                    <a:pt x="4" y="221"/>
                  </a:lnTo>
                  <a:lnTo>
                    <a:pt x="15" y="215"/>
                  </a:lnTo>
                  <a:lnTo>
                    <a:pt x="19" y="101"/>
                  </a:lnTo>
                  <a:lnTo>
                    <a:pt x="10" y="101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003C57"/>
            </a:solidFill>
            <a:ln w="0">
              <a:solidFill>
                <a:srgbClr val="003C57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39" name="Freeform 53"/>
            <p:cNvSpPr>
              <a:spLocks/>
            </p:cNvSpPr>
            <p:nvPr/>
          </p:nvSpPr>
          <p:spPr bwMode="auto">
            <a:xfrm>
              <a:off x="559" y="3068"/>
              <a:ext cx="9" cy="33"/>
            </a:xfrm>
            <a:custGeom>
              <a:avLst/>
              <a:gdLst>
                <a:gd name="T0" fmla="*/ 1 w 6"/>
                <a:gd name="T1" fmla="*/ 22 h 22"/>
                <a:gd name="T2" fmla="*/ 0 w 6"/>
                <a:gd name="T3" fmla="*/ 0 h 22"/>
                <a:gd name="T4" fmla="*/ 6 w 6"/>
                <a:gd name="T5" fmla="*/ 9 h 22"/>
                <a:gd name="T6" fmla="*/ 1 w 6"/>
                <a:gd name="T7" fmla="*/ 2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2"/>
                <a:gd name="T14" fmla="*/ 6 w 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2">
                  <a:moveTo>
                    <a:pt x="1" y="22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40" name="Freeform 54"/>
            <p:cNvSpPr>
              <a:spLocks/>
            </p:cNvSpPr>
            <p:nvPr/>
          </p:nvSpPr>
          <p:spPr bwMode="auto">
            <a:xfrm>
              <a:off x="495" y="2996"/>
              <a:ext cx="34" cy="86"/>
            </a:xfrm>
            <a:custGeom>
              <a:avLst/>
              <a:gdLst>
                <a:gd name="T0" fmla="*/ 0 w 22"/>
                <a:gd name="T1" fmla="*/ 0 h 57"/>
                <a:gd name="T2" fmla="*/ 12 w 22"/>
                <a:gd name="T3" fmla="*/ 57 h 57"/>
                <a:gd name="T4" fmla="*/ 22 w 22"/>
                <a:gd name="T5" fmla="*/ 0 h 57"/>
                <a:gd name="T6" fmla="*/ 0 w 22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7"/>
                <a:gd name="T14" fmla="*/ 22 w 22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7">
                  <a:moveTo>
                    <a:pt x="0" y="0"/>
                  </a:moveTo>
                  <a:lnTo>
                    <a:pt x="12" y="5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41" name="Freeform 55"/>
            <p:cNvSpPr>
              <a:spLocks/>
            </p:cNvSpPr>
            <p:nvPr/>
          </p:nvSpPr>
          <p:spPr bwMode="auto">
            <a:xfrm>
              <a:off x="513" y="2988"/>
              <a:ext cx="16" cy="27"/>
            </a:xfrm>
            <a:custGeom>
              <a:avLst/>
              <a:gdLst>
                <a:gd name="T0" fmla="*/ 10 w 10"/>
                <a:gd name="T1" fmla="*/ 0 h 18"/>
                <a:gd name="T2" fmla="*/ 0 w 10"/>
                <a:gd name="T3" fmla="*/ 9 h 18"/>
                <a:gd name="T4" fmla="*/ 1 w 10"/>
                <a:gd name="T5" fmla="*/ 18 h 18"/>
                <a:gd name="T6" fmla="*/ 10 w 10"/>
                <a:gd name="T7" fmla="*/ 5 h 18"/>
                <a:gd name="T8" fmla="*/ 10 w 1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8"/>
                <a:gd name="T17" fmla="*/ 10 w 1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8">
                  <a:moveTo>
                    <a:pt x="10" y="0"/>
                  </a:moveTo>
                  <a:lnTo>
                    <a:pt x="0" y="9"/>
                  </a:lnTo>
                  <a:lnTo>
                    <a:pt x="1" y="18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42" name="Freeform 56"/>
            <p:cNvSpPr>
              <a:spLocks/>
            </p:cNvSpPr>
            <p:nvPr/>
          </p:nvSpPr>
          <p:spPr bwMode="auto">
            <a:xfrm>
              <a:off x="495" y="2988"/>
              <a:ext cx="18" cy="27"/>
            </a:xfrm>
            <a:custGeom>
              <a:avLst/>
              <a:gdLst>
                <a:gd name="T0" fmla="*/ 0 w 12"/>
                <a:gd name="T1" fmla="*/ 0 h 18"/>
                <a:gd name="T2" fmla="*/ 12 w 12"/>
                <a:gd name="T3" fmla="*/ 9 h 18"/>
                <a:gd name="T4" fmla="*/ 9 w 12"/>
                <a:gd name="T5" fmla="*/ 18 h 18"/>
                <a:gd name="T6" fmla="*/ 0 w 12"/>
                <a:gd name="T7" fmla="*/ 5 h 18"/>
                <a:gd name="T8" fmla="*/ 0 w 1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8"/>
                <a:gd name="T17" fmla="*/ 12 w 1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8">
                  <a:moveTo>
                    <a:pt x="0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43" name="Freeform 57"/>
            <p:cNvSpPr>
              <a:spLocks/>
            </p:cNvSpPr>
            <p:nvPr/>
          </p:nvSpPr>
          <p:spPr bwMode="auto">
            <a:xfrm>
              <a:off x="504" y="3005"/>
              <a:ext cx="16" cy="77"/>
            </a:xfrm>
            <a:custGeom>
              <a:avLst/>
              <a:gdLst>
                <a:gd name="T0" fmla="*/ 6 w 10"/>
                <a:gd name="T1" fmla="*/ 7 h 51"/>
                <a:gd name="T2" fmla="*/ 9 w 10"/>
                <a:gd name="T3" fmla="*/ 3 h 51"/>
                <a:gd name="T4" fmla="*/ 6 w 10"/>
                <a:gd name="T5" fmla="*/ 0 h 51"/>
                <a:gd name="T6" fmla="*/ 1 w 10"/>
                <a:gd name="T7" fmla="*/ 3 h 51"/>
                <a:gd name="T8" fmla="*/ 4 w 10"/>
                <a:gd name="T9" fmla="*/ 7 h 51"/>
                <a:gd name="T10" fmla="*/ 0 w 10"/>
                <a:gd name="T11" fmla="*/ 27 h 51"/>
                <a:gd name="T12" fmla="*/ 6 w 10"/>
                <a:gd name="T13" fmla="*/ 51 h 51"/>
                <a:gd name="T14" fmla="*/ 10 w 10"/>
                <a:gd name="T15" fmla="*/ 27 h 51"/>
                <a:gd name="T16" fmla="*/ 6 w 10"/>
                <a:gd name="T17" fmla="*/ 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51"/>
                <a:gd name="T29" fmla="*/ 10 w 1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51">
                  <a:moveTo>
                    <a:pt x="6" y="7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1" y="3"/>
                  </a:lnTo>
                  <a:lnTo>
                    <a:pt x="4" y="7"/>
                  </a:lnTo>
                  <a:lnTo>
                    <a:pt x="0" y="27"/>
                  </a:lnTo>
                  <a:lnTo>
                    <a:pt x="6" y="51"/>
                  </a:lnTo>
                  <a:lnTo>
                    <a:pt x="10" y="2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20201F"/>
            </a:solidFill>
            <a:ln w="0">
              <a:solidFill>
                <a:srgbClr val="20201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44" name="Freeform 58"/>
            <p:cNvSpPr>
              <a:spLocks/>
            </p:cNvSpPr>
            <p:nvPr/>
          </p:nvSpPr>
          <p:spPr bwMode="auto">
            <a:xfrm>
              <a:off x="556" y="3119"/>
              <a:ext cx="13" cy="37"/>
            </a:xfrm>
            <a:custGeom>
              <a:avLst/>
              <a:gdLst>
                <a:gd name="T0" fmla="*/ 0 w 9"/>
                <a:gd name="T1" fmla="*/ 0 h 24"/>
                <a:gd name="T2" fmla="*/ 9 w 9"/>
                <a:gd name="T3" fmla="*/ 15 h 24"/>
                <a:gd name="T4" fmla="*/ 3 w 9"/>
                <a:gd name="T5" fmla="*/ 24 h 24"/>
                <a:gd name="T6" fmla="*/ 0 w 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4"/>
                <a:gd name="T14" fmla="*/ 9 w 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4">
                  <a:moveTo>
                    <a:pt x="0" y="0"/>
                  </a:moveTo>
                  <a:lnTo>
                    <a:pt x="9" y="15"/>
                  </a:lnTo>
                  <a:lnTo>
                    <a:pt x="3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45" name="Freeform 59"/>
            <p:cNvSpPr>
              <a:spLocks/>
            </p:cNvSpPr>
            <p:nvPr/>
          </p:nvSpPr>
          <p:spPr bwMode="auto">
            <a:xfrm>
              <a:off x="447" y="3141"/>
              <a:ext cx="14" cy="19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1 h 13"/>
                <a:gd name="T4" fmla="*/ 0 w 9"/>
                <a:gd name="T5" fmla="*/ 6 h 13"/>
                <a:gd name="T6" fmla="*/ 2 w 9"/>
                <a:gd name="T7" fmla="*/ 9 h 13"/>
                <a:gd name="T8" fmla="*/ 5 w 9"/>
                <a:gd name="T9" fmla="*/ 10 h 13"/>
                <a:gd name="T10" fmla="*/ 9 w 9"/>
                <a:gd name="T11" fmla="*/ 13 h 13"/>
                <a:gd name="T12" fmla="*/ 9 w 9"/>
                <a:gd name="T13" fmla="*/ 0 h 13"/>
                <a:gd name="T14" fmla="*/ 0 w 9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3"/>
                <a:gd name="T26" fmla="*/ 9 w 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3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46" name="Oval 60"/>
            <p:cNvSpPr>
              <a:spLocks noChangeArrowheads="1"/>
            </p:cNvSpPr>
            <p:nvPr/>
          </p:nvSpPr>
          <p:spPr bwMode="auto">
            <a:xfrm>
              <a:off x="482" y="2920"/>
              <a:ext cx="60" cy="67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6119" name="Rectangle 61"/>
          <p:cNvSpPr>
            <a:spLocks noChangeArrowheads="1"/>
          </p:cNvSpPr>
          <p:nvPr/>
        </p:nvSpPr>
        <p:spPr bwMode="auto">
          <a:xfrm>
            <a:off x="4038600" y="5334000"/>
            <a:ext cx="457200" cy="76200"/>
          </a:xfrm>
          <a:prstGeom prst="rect">
            <a:avLst/>
          </a:prstGeom>
          <a:solidFill>
            <a:srgbClr val="FFEA9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20" name="Rectangle 62"/>
          <p:cNvSpPr>
            <a:spLocks noChangeArrowheads="1"/>
          </p:cNvSpPr>
          <p:nvPr/>
        </p:nvSpPr>
        <p:spPr bwMode="auto">
          <a:xfrm>
            <a:off x="5486400" y="5334000"/>
            <a:ext cx="457200" cy="76200"/>
          </a:xfrm>
          <a:prstGeom prst="rect">
            <a:avLst/>
          </a:prstGeom>
          <a:solidFill>
            <a:srgbClr val="FFEA9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21" name="Rectangle 63"/>
          <p:cNvSpPr>
            <a:spLocks noChangeArrowheads="1"/>
          </p:cNvSpPr>
          <p:nvPr/>
        </p:nvSpPr>
        <p:spPr bwMode="auto">
          <a:xfrm>
            <a:off x="4648200" y="4495800"/>
            <a:ext cx="457200" cy="76200"/>
          </a:xfrm>
          <a:prstGeom prst="rect">
            <a:avLst/>
          </a:prstGeom>
          <a:solidFill>
            <a:srgbClr val="FFEA9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22" name="Rectangle 64"/>
          <p:cNvSpPr>
            <a:spLocks noChangeArrowheads="1"/>
          </p:cNvSpPr>
          <p:nvPr/>
        </p:nvSpPr>
        <p:spPr bwMode="auto">
          <a:xfrm>
            <a:off x="6400800" y="5715000"/>
            <a:ext cx="76200" cy="381000"/>
          </a:xfrm>
          <a:prstGeom prst="rect">
            <a:avLst/>
          </a:prstGeom>
          <a:solidFill>
            <a:srgbClr val="FFEA9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23" name="Line 66"/>
          <p:cNvSpPr>
            <a:spLocks noChangeShapeType="1"/>
          </p:cNvSpPr>
          <p:nvPr/>
        </p:nvSpPr>
        <p:spPr bwMode="auto">
          <a:xfrm>
            <a:off x="4191000" y="5440363"/>
            <a:ext cx="0" cy="122237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124" name="Line 67"/>
          <p:cNvSpPr>
            <a:spLocks noChangeShapeType="1"/>
          </p:cNvSpPr>
          <p:nvPr/>
        </p:nvSpPr>
        <p:spPr bwMode="auto">
          <a:xfrm>
            <a:off x="4343400" y="5410200"/>
            <a:ext cx="0" cy="274638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125" name="Line 68"/>
          <p:cNvSpPr>
            <a:spLocks noChangeShapeType="1"/>
          </p:cNvSpPr>
          <p:nvPr/>
        </p:nvSpPr>
        <p:spPr bwMode="auto">
          <a:xfrm flipV="1">
            <a:off x="5105400" y="3429000"/>
            <a:ext cx="1447800" cy="1066800"/>
          </a:xfrm>
          <a:prstGeom prst="line">
            <a:avLst/>
          </a:prstGeom>
          <a:noFill/>
          <a:ln w="9525">
            <a:solidFill>
              <a:srgbClr val="4D4D4D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664645" name="Freeform 69"/>
          <p:cNvSpPr>
            <a:spLocks/>
          </p:cNvSpPr>
          <p:nvPr/>
        </p:nvSpPr>
        <p:spPr bwMode="auto">
          <a:xfrm rot="3408083" flipV="1">
            <a:off x="6438900" y="4838700"/>
            <a:ext cx="533400" cy="9144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0" y="720"/>
              </a:cxn>
              <a:cxn ang="0">
                <a:pos x="576" y="720"/>
              </a:cxn>
              <a:cxn ang="0">
                <a:pos x="672" y="0"/>
              </a:cxn>
            </a:cxnLst>
            <a:rect l="0" t="0" r="r" b="b"/>
            <a:pathLst>
              <a:path w="672" h="720">
                <a:moveTo>
                  <a:pt x="672" y="0"/>
                </a:moveTo>
                <a:lnTo>
                  <a:pt x="0" y="720"/>
                </a:lnTo>
                <a:lnTo>
                  <a:pt x="576" y="720"/>
                </a:lnTo>
                <a:lnTo>
                  <a:pt x="672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9804"/>
                  <a:invGamma/>
                </a:schemeClr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s-ES"/>
          </a:p>
        </p:txBody>
      </p:sp>
      <p:pic>
        <p:nvPicPr>
          <p:cNvPr id="46127" name="Picture 71" descr="le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343400"/>
            <a:ext cx="126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28" name="Picture 7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1200" y="28956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29" name="Picture 7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1800" y="3048000"/>
            <a:ext cx="1066800" cy="866775"/>
          </a:xfrm>
          <a:prstGeom prst="rect">
            <a:avLst/>
          </a:prstGeom>
          <a:noFill/>
          <a:ln w="12700" algn="ctr">
            <a:solidFill>
              <a:srgbClr val="777777"/>
            </a:solidFill>
            <a:miter lim="800000"/>
            <a:headEnd/>
            <a:tailEnd/>
          </a:ln>
        </p:spPr>
      </p:pic>
      <p:sp>
        <p:nvSpPr>
          <p:cNvPr id="46130" name="AutoShape 77"/>
          <p:cNvSpPr>
            <a:spLocks noChangeArrowheads="1"/>
          </p:cNvSpPr>
          <p:nvPr/>
        </p:nvSpPr>
        <p:spPr bwMode="auto">
          <a:xfrm>
            <a:off x="6248400" y="3733800"/>
            <a:ext cx="381000" cy="304800"/>
          </a:xfrm>
          <a:prstGeom prst="cube">
            <a:avLst>
              <a:gd name="adj" fmla="val 25000"/>
            </a:avLst>
          </a:prstGeom>
          <a:solidFill>
            <a:srgbClr val="FFEA91"/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31" name="AutoShape 78"/>
          <p:cNvSpPr>
            <a:spLocks noChangeArrowheads="1"/>
          </p:cNvSpPr>
          <p:nvPr/>
        </p:nvSpPr>
        <p:spPr bwMode="auto">
          <a:xfrm>
            <a:off x="6400800" y="3886200"/>
            <a:ext cx="304800" cy="304800"/>
          </a:xfrm>
          <a:prstGeom prst="can">
            <a:avLst>
              <a:gd name="adj" fmla="val 25000"/>
            </a:avLst>
          </a:prstGeom>
          <a:solidFill>
            <a:srgbClr val="FFEA91"/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32" name="Line 79"/>
          <p:cNvSpPr>
            <a:spLocks noChangeShapeType="1"/>
          </p:cNvSpPr>
          <p:nvPr/>
        </p:nvSpPr>
        <p:spPr bwMode="auto">
          <a:xfrm flipV="1">
            <a:off x="3733800" y="2743200"/>
            <a:ext cx="1905000" cy="1066800"/>
          </a:xfrm>
          <a:prstGeom prst="line">
            <a:avLst/>
          </a:prstGeom>
          <a:noFill/>
          <a:ln w="63500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133" name="WordArt 80"/>
          <p:cNvSpPr>
            <a:spLocks noChangeArrowheads="1" noChangeShapeType="1" noTextEdit="1"/>
          </p:cNvSpPr>
          <p:nvPr/>
        </p:nvSpPr>
        <p:spPr bwMode="auto">
          <a:xfrm>
            <a:off x="3886200" y="2209800"/>
            <a:ext cx="1304925" cy="1304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s-ES" sz="20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Monitorizo</a:t>
            </a:r>
          </a:p>
        </p:txBody>
      </p:sp>
      <p:sp>
        <p:nvSpPr>
          <p:cNvPr id="46134" name="Line 81"/>
          <p:cNvSpPr>
            <a:spLocks noChangeShapeType="1"/>
          </p:cNvSpPr>
          <p:nvPr/>
        </p:nvSpPr>
        <p:spPr bwMode="auto">
          <a:xfrm flipH="1">
            <a:off x="5715000" y="3352800"/>
            <a:ext cx="2133600" cy="1600200"/>
          </a:xfrm>
          <a:prstGeom prst="line">
            <a:avLst/>
          </a:prstGeom>
          <a:noFill/>
          <a:ln w="63500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135" name="WordArt 82"/>
          <p:cNvSpPr>
            <a:spLocks noChangeArrowheads="1" noChangeShapeType="1" noTextEdit="1"/>
          </p:cNvSpPr>
          <p:nvPr/>
        </p:nvSpPr>
        <p:spPr bwMode="auto">
          <a:xfrm>
            <a:off x="6705600" y="3505200"/>
            <a:ext cx="1219200" cy="1447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s-ES" sz="20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Gobierno</a:t>
            </a:r>
          </a:p>
        </p:txBody>
      </p:sp>
      <p:sp>
        <p:nvSpPr>
          <p:cNvPr id="664641" name="Rectangle 65"/>
          <p:cNvSpPr>
            <a:spLocks noChangeArrowheads="1"/>
          </p:cNvSpPr>
          <p:nvPr/>
        </p:nvSpPr>
        <p:spPr bwMode="auto">
          <a:xfrm>
            <a:off x="4027488" y="5745163"/>
            <a:ext cx="773112" cy="503237"/>
          </a:xfrm>
          <a:prstGeom prst="rect">
            <a:avLst/>
          </a:prstGeom>
          <a:solidFill>
            <a:srgbClr val="A7B9D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200" b="1">
                <a:latin typeface="Arial Narrow" pitchFamily="34" charset="0"/>
              </a:rPr>
              <a:t>Credit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b="1">
                <a:latin typeface="Arial Narrow" pitchFamily="34" charset="0"/>
              </a:rPr>
              <a:t>(Siebel)</a:t>
            </a:r>
          </a:p>
        </p:txBody>
      </p:sp>
      <p:sp>
        <p:nvSpPr>
          <p:cNvPr id="46137" name="Text Box 85"/>
          <p:cNvSpPr txBox="1">
            <a:spLocks noChangeArrowheads="1"/>
          </p:cNvSpPr>
          <p:nvPr/>
        </p:nvSpPr>
        <p:spPr bwMode="auto">
          <a:xfrm>
            <a:off x="5994400" y="2279650"/>
            <a:ext cx="28003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accent2"/>
                </a:solidFill>
              </a:rPr>
              <a:t>Consolas de Control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4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4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4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4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4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4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4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6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78" grpId="0" animBg="1"/>
      <p:bldP spid="66464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hape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 lIns="91440" tIns="45720" rIns="91440" bIns="45720"/>
          <a:lstStyle/>
          <a:p>
            <a:pPr eaLnBrk="1" hangingPunct="1"/>
            <a:r>
              <a:rPr lang="en-US" sz="3200" dirty="0" err="1" smtClean="0"/>
              <a:t>Visibilidad</a:t>
            </a:r>
            <a:r>
              <a:rPr lang="en-US" sz="3200" dirty="0" smtClean="0"/>
              <a:t> de la red de </a:t>
            </a:r>
            <a:r>
              <a:rPr lang="en-US" sz="3200" dirty="0" err="1" smtClean="0"/>
              <a:t>servicios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err="1" smtClean="0">
                <a:solidFill>
                  <a:schemeClr val="bg1"/>
                </a:solidFill>
              </a:rPr>
              <a:t>Dependencias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5362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32A118-CF28-43EB-85D9-574288C11616}" type="slidenum">
              <a:rPr lang="en-US" altLang="en-US"/>
              <a:pPr/>
              <a:t>23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071546"/>
            <a:ext cx="5181600" cy="3182938"/>
          </a:xfrm>
          <a:prstGeom prst="rect">
            <a:avLst/>
          </a:prstGeom>
          <a:noFill/>
          <a:ln w="9525" algn="ctr">
            <a:solidFill>
              <a:srgbClr val="777777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8" name="Picture 7" descr="Amberpoint_Screens_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3571876"/>
            <a:ext cx="3581400" cy="2627313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1" name="Rectangle 20"/>
          <p:cNvSpPr txBox="1">
            <a:spLocks noChangeArrowheads="1"/>
          </p:cNvSpPr>
          <p:nvPr/>
        </p:nvSpPr>
        <p:spPr>
          <a:xfrm>
            <a:off x="5522877" y="1214422"/>
            <a:ext cx="3621123" cy="42624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Descubrimiento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Dinámico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SOA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Dependencias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Servicios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Consumidores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err="1" smtClean="0"/>
              <a:t>Flujos</a:t>
            </a:r>
            <a:r>
              <a:rPr lang="en-US" dirty="0" smtClean="0"/>
              <a:t> de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Transaction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Runtime Policies &amp; Metadata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través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Entorno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Heterogéneo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Contenedores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ESBs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Dispositivos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Registros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Repositorios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se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Modifican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/>
              <a:t>apps, </a:t>
            </a:r>
            <a:r>
              <a:rPr lang="en-US" sz="2000" dirty="0" err="1" smtClean="0"/>
              <a:t>mensajes</a:t>
            </a:r>
            <a:r>
              <a:rPr lang="en-US" sz="2000" dirty="0" smtClean="0"/>
              <a:t> o </a:t>
            </a:r>
            <a:r>
              <a:rPr lang="en-US" sz="2000" dirty="0" err="1" smtClean="0"/>
              <a:t>encabezados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Alimenta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Automáticamente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entorno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Diseño</a:t>
            </a:r>
            <a:r>
              <a:rPr lang="en-US" sz="2000" dirty="0" smtClean="0"/>
              <a:t> (</a:t>
            </a:r>
            <a:r>
              <a:rPr lang="en-US" sz="2000" dirty="0" err="1" smtClean="0"/>
              <a:t>Registros</a:t>
            </a:r>
            <a:r>
              <a:rPr lang="en-US" sz="2000" dirty="0" smtClean="0"/>
              <a:t>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err="1" smtClean="0"/>
              <a:t>Calidad</a:t>
            </a:r>
            <a:r>
              <a:rPr lang="en-US" sz="3600" dirty="0" smtClean="0"/>
              <a:t> de </a:t>
            </a:r>
            <a:r>
              <a:rPr lang="en-US" sz="3600" dirty="0" err="1" smtClean="0"/>
              <a:t>Servicio</a:t>
            </a:r>
            <a:r>
              <a:rPr lang="en-US" sz="3600" dirty="0" smtClean="0"/>
              <a:t> : </a:t>
            </a:r>
            <a:r>
              <a:rPr lang="en-US" sz="3600" dirty="0" err="1" smtClean="0"/>
              <a:t>Objetivos</a:t>
            </a:r>
            <a:r>
              <a:rPr lang="en-US" sz="3600" dirty="0" smtClean="0"/>
              <a:t> : SLAs</a:t>
            </a:r>
          </a:p>
        </p:txBody>
      </p:sp>
      <p:pic>
        <p:nvPicPr>
          <p:cNvPr id="1843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569259" y="2571744"/>
            <a:ext cx="3379792" cy="3423571"/>
          </a:xfrm>
          <a:noFill/>
          <a:ln w="6350">
            <a:solidFill>
              <a:schemeClr val="tx1"/>
            </a:solidFill>
          </a:ln>
        </p:spPr>
      </p:pic>
      <p:sp>
        <p:nvSpPr>
          <p:cNvPr id="1843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75032C-0E79-4CE9-877B-B3E9D5036921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525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43116"/>
            <a:ext cx="4724400" cy="3657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fr-FR" sz="1800" b="1" dirty="0" err="1" smtClean="0"/>
              <a:t>Definición</a:t>
            </a:r>
            <a:r>
              <a:rPr lang="fr-FR" sz="1800" b="1" dirty="0" smtClean="0"/>
              <a:t> de </a:t>
            </a:r>
            <a:r>
              <a:rPr lang="fr-FR" sz="1800" b="1" dirty="0" err="1" smtClean="0"/>
              <a:t>Contratos</a:t>
            </a:r>
            <a:r>
              <a:rPr lang="fr-FR" sz="1800" b="1" dirty="0" smtClean="0"/>
              <a:t> de </a:t>
            </a:r>
            <a:r>
              <a:rPr lang="fr-FR" sz="1800" b="1" dirty="0" err="1" smtClean="0"/>
              <a:t>Calidad</a:t>
            </a:r>
            <a:r>
              <a:rPr lang="fr-FR" sz="1800" b="1" dirty="0" smtClean="0"/>
              <a:t> de </a:t>
            </a:r>
            <a:r>
              <a:rPr lang="fr-FR" sz="1800" b="1" dirty="0" err="1" smtClean="0"/>
              <a:t>Servicio</a:t>
            </a:r>
            <a:r>
              <a:rPr lang="fr-FR" sz="1800" b="1" dirty="0" smtClean="0"/>
              <a:t> (Service </a:t>
            </a:r>
            <a:r>
              <a:rPr lang="fr-FR" sz="1800" b="1" dirty="0" err="1" smtClean="0"/>
              <a:t>Level</a:t>
            </a:r>
            <a:r>
              <a:rPr lang="fr-FR" sz="1800" b="1" dirty="0" smtClean="0"/>
              <a:t> Agreement)</a:t>
            </a:r>
          </a:p>
          <a:p>
            <a:pPr eaLnBrk="1" hangingPunct="1">
              <a:lnSpc>
                <a:spcPct val="120000"/>
              </a:lnSpc>
            </a:pPr>
            <a:r>
              <a:rPr lang="fr-FR" sz="1800" b="1" dirty="0" err="1" smtClean="0"/>
              <a:t>Aplicación</a:t>
            </a:r>
            <a:r>
              <a:rPr lang="fr-FR" sz="1800" b="1" dirty="0" smtClean="0"/>
              <a:t> de </a:t>
            </a:r>
            <a:r>
              <a:rPr lang="fr-FR" sz="1800" b="1" dirty="0" err="1" smtClean="0"/>
              <a:t>contratos</a:t>
            </a:r>
            <a:r>
              <a:rPr lang="fr-FR" sz="1800" b="1" dirty="0" smtClean="0"/>
              <a:t> a clientes o a </a:t>
            </a:r>
            <a:r>
              <a:rPr lang="fr-FR" sz="1800" b="1" dirty="0" err="1" smtClean="0"/>
              <a:t>comunidades</a:t>
            </a:r>
            <a:endParaRPr lang="fr-FR" sz="1800" b="1" dirty="0" smtClean="0"/>
          </a:p>
          <a:p>
            <a:pPr eaLnBrk="1" hangingPunct="1">
              <a:lnSpc>
                <a:spcPct val="120000"/>
              </a:lnSpc>
            </a:pPr>
            <a:r>
              <a:rPr lang="fr-FR" sz="1800" b="1" dirty="0" err="1" smtClean="0"/>
              <a:t>Definición</a:t>
            </a:r>
            <a:r>
              <a:rPr lang="fr-FR" sz="1800" b="1" dirty="0" smtClean="0"/>
              <a:t> de </a:t>
            </a:r>
            <a:r>
              <a:rPr lang="fr-FR" sz="1800" b="1" dirty="0" err="1" smtClean="0"/>
              <a:t>niveles</a:t>
            </a:r>
            <a:r>
              <a:rPr lang="fr-FR" sz="1800" b="1" dirty="0" smtClean="0"/>
              <a:t>, alertas y </a:t>
            </a:r>
            <a:r>
              <a:rPr lang="fr-FR" sz="1800" b="1" dirty="0" err="1" smtClean="0"/>
              <a:t>acciones</a:t>
            </a:r>
            <a:endParaRPr lang="fr-FR" sz="1800" b="1" dirty="0" smtClean="0"/>
          </a:p>
          <a:p>
            <a:pPr eaLnBrk="1" hangingPunct="1">
              <a:lnSpc>
                <a:spcPct val="120000"/>
              </a:lnSpc>
            </a:pPr>
            <a:r>
              <a:rPr lang="fr-FR" sz="1800" b="1" dirty="0" err="1" smtClean="0"/>
              <a:t>Definición</a:t>
            </a:r>
            <a:r>
              <a:rPr lang="fr-FR" sz="1800" b="1" dirty="0" smtClean="0"/>
              <a:t> de </a:t>
            </a:r>
            <a:r>
              <a:rPr lang="fr-FR" sz="1800" b="1" dirty="0" err="1" smtClean="0"/>
              <a:t>calendario</a:t>
            </a:r>
            <a:r>
              <a:rPr lang="fr-FR" sz="1800" b="1" dirty="0" smtClean="0"/>
              <a:t> de </a:t>
            </a:r>
            <a:r>
              <a:rPr lang="fr-FR" sz="1800" b="1" dirty="0" err="1" smtClean="0"/>
              <a:t>servicio</a:t>
            </a:r>
            <a:endParaRPr lang="fr-FR" sz="1800" b="1" dirty="0" smtClean="0"/>
          </a:p>
          <a:p>
            <a:pPr eaLnBrk="1" hangingPunct="1">
              <a:lnSpc>
                <a:spcPct val="120000"/>
              </a:lnSpc>
            </a:pPr>
            <a:r>
              <a:rPr lang="fr-FR" sz="1800" b="1" dirty="0" err="1" smtClean="0"/>
              <a:t>logging</a:t>
            </a:r>
            <a:endParaRPr lang="fr-FR" sz="1800" b="1" dirty="0" smtClean="0"/>
          </a:p>
          <a:p>
            <a:pPr eaLnBrk="1" hangingPunct="1">
              <a:lnSpc>
                <a:spcPct val="120000"/>
              </a:lnSpc>
            </a:pPr>
            <a:r>
              <a:rPr lang="fr-FR" sz="1800" b="1" dirty="0" err="1" smtClean="0"/>
              <a:t>Seguimiento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gráfico</a:t>
            </a:r>
            <a:r>
              <a:rPr lang="fr-FR" sz="1800" b="1" dirty="0" smtClean="0"/>
              <a:t> y cuadros de control</a:t>
            </a:r>
            <a:endParaRPr lang="fr-FR" sz="1800" dirty="0" smtClean="0"/>
          </a:p>
        </p:txBody>
      </p:sp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27460" y="1500174"/>
            <a:ext cx="361654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518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reeform 2"/>
          <p:cNvSpPr>
            <a:spLocks/>
          </p:cNvSpPr>
          <p:nvPr/>
        </p:nvSpPr>
        <p:spPr bwMode="auto">
          <a:xfrm flipV="1">
            <a:off x="790588" y="2924172"/>
            <a:ext cx="7239000" cy="2590800"/>
          </a:xfrm>
          <a:custGeom>
            <a:avLst/>
            <a:gdLst/>
            <a:ahLst/>
            <a:cxnLst>
              <a:cxn ang="0">
                <a:pos x="0" y="2112"/>
              </a:cxn>
              <a:cxn ang="0">
                <a:pos x="1888" y="2102"/>
              </a:cxn>
              <a:cxn ang="0">
                <a:pos x="3264" y="0"/>
              </a:cxn>
              <a:cxn ang="0">
                <a:pos x="299" y="1247"/>
              </a:cxn>
              <a:cxn ang="0">
                <a:pos x="0" y="2112"/>
              </a:cxn>
            </a:cxnLst>
            <a:rect l="0" t="0" r="r" b="b"/>
            <a:pathLst>
              <a:path w="3264" h="2112">
                <a:moveTo>
                  <a:pt x="0" y="2112"/>
                </a:moveTo>
                <a:lnTo>
                  <a:pt x="1888" y="2102"/>
                </a:lnTo>
                <a:lnTo>
                  <a:pt x="3264" y="0"/>
                </a:lnTo>
                <a:lnTo>
                  <a:pt x="299" y="1247"/>
                </a:lnTo>
                <a:lnTo>
                  <a:pt x="0" y="2112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path path="rect">
              <a:fillToRect l="100000" b="100000"/>
            </a:path>
          </a:gradFill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>
          <a:xfrm>
            <a:off x="214282" y="357166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Portal </a:t>
            </a:r>
            <a:r>
              <a:rPr lang="fr-FR" sz="3600" dirty="0" err="1" smtClean="0"/>
              <a:t>personalizable</a:t>
            </a:r>
            <a:r>
              <a:rPr lang="fr-FR" sz="3600" dirty="0" smtClean="0"/>
              <a:t> con </a:t>
            </a:r>
            <a:r>
              <a:rPr lang="fr-FR" sz="3600" dirty="0" err="1" smtClean="0"/>
              <a:t>noción</a:t>
            </a:r>
            <a:r>
              <a:rPr lang="fr-FR" sz="3600" dirty="0" smtClean="0"/>
              <a:t> de </a:t>
            </a:r>
            <a:r>
              <a:rPr lang="fr-FR" sz="3600" dirty="0" err="1" smtClean="0"/>
              <a:t>Rol</a:t>
            </a:r>
            <a:endParaRPr lang="fr-FR" sz="3600" dirty="0" smtClean="0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71588" y="3000372"/>
            <a:ext cx="13223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97313" y="3000372"/>
            <a:ext cx="130175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8" y="3000372"/>
            <a:ext cx="132556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561988" y="1938335"/>
            <a:ext cx="25908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95000"/>
              </a:lnSpc>
              <a:spcBef>
                <a:spcPct val="60000"/>
              </a:spcBef>
              <a:buClr>
                <a:srgbClr val="D16E00"/>
              </a:buClr>
              <a:buSzPct val="90000"/>
              <a:buFont typeface="Wingdings" pitchFamily="2" charset="2"/>
              <a:buNone/>
            </a:pPr>
            <a:r>
              <a:rPr lang="fr-FR" sz="2000" b="1"/>
              <a:t>Desarrolladores</a:t>
            </a:r>
          </a:p>
          <a:p>
            <a:pPr algn="ctr" eaLnBrk="0" hangingPunct="0">
              <a:lnSpc>
                <a:spcPct val="95000"/>
              </a:lnSpc>
              <a:spcBef>
                <a:spcPct val="60000"/>
              </a:spcBef>
              <a:buClr>
                <a:srgbClr val="D16E00"/>
              </a:buClr>
              <a:buSzPct val="90000"/>
              <a:buFont typeface="Wingdings" pitchFamily="2" charset="2"/>
              <a:buNone/>
            </a:pPr>
            <a:r>
              <a:rPr lang="fr-FR" sz="1600"/>
              <a:t>Supervsión de Rendimiento y Disponibilidad</a:t>
            </a: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2892438" y="1490660"/>
            <a:ext cx="29718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95000"/>
              </a:lnSpc>
              <a:spcBef>
                <a:spcPct val="60000"/>
              </a:spcBef>
              <a:buClr>
                <a:srgbClr val="D16E00"/>
              </a:buClr>
              <a:buSzPct val="90000"/>
              <a:buFont typeface="Wingdings" pitchFamily="2" charset="2"/>
              <a:buNone/>
            </a:pPr>
            <a:r>
              <a:rPr lang="fr-FR" sz="2000" b="1"/>
              <a:t>Operaciones</a:t>
            </a:r>
          </a:p>
          <a:p>
            <a:pPr algn="ctr" eaLnBrk="0" hangingPunct="0">
              <a:lnSpc>
                <a:spcPct val="95000"/>
              </a:lnSpc>
              <a:spcBef>
                <a:spcPct val="60000"/>
              </a:spcBef>
              <a:buClr>
                <a:srgbClr val="D16E00"/>
              </a:buClr>
              <a:buSzPct val="90000"/>
              <a:buFont typeface="Wingdings" pitchFamily="2" charset="2"/>
              <a:buNone/>
            </a:pPr>
            <a:r>
              <a:rPr lang="fr-FR" sz="1600"/>
              <a:t>Anticipar las caídas de servicio, identificar tendencias, responder rápidamente a los problemas</a:t>
            </a: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5783276" y="1519235"/>
            <a:ext cx="27098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95000"/>
              </a:lnSpc>
              <a:spcBef>
                <a:spcPct val="60000"/>
              </a:spcBef>
              <a:buClr>
                <a:srgbClr val="D16E00"/>
              </a:buClr>
              <a:buSzPct val="90000"/>
              <a:buFont typeface="Wingdings" pitchFamily="2" charset="2"/>
              <a:buNone/>
            </a:pPr>
            <a:r>
              <a:rPr lang="fr-FR" sz="2000" b="1"/>
              <a:t>Business Managers</a:t>
            </a:r>
          </a:p>
          <a:p>
            <a:pPr algn="ctr" eaLnBrk="0" hangingPunct="0">
              <a:lnSpc>
                <a:spcPct val="95000"/>
              </a:lnSpc>
              <a:spcBef>
                <a:spcPct val="60000"/>
              </a:spcBef>
              <a:buClr>
                <a:srgbClr val="D16E00"/>
              </a:buClr>
              <a:buSzPct val="90000"/>
              <a:buFont typeface="Wingdings" pitchFamily="2" charset="2"/>
              <a:buNone/>
            </a:pPr>
            <a:r>
              <a:rPr lang="fr-FR" sz="2000" b="1"/>
              <a:t>y clientes</a:t>
            </a:r>
          </a:p>
          <a:p>
            <a:pPr algn="ctr" eaLnBrk="0" hangingPunct="0">
              <a:lnSpc>
                <a:spcPct val="95000"/>
              </a:lnSpc>
              <a:spcBef>
                <a:spcPct val="60000"/>
              </a:spcBef>
              <a:buClr>
                <a:srgbClr val="D16E00"/>
              </a:buClr>
              <a:buSzPct val="90000"/>
              <a:buFont typeface="Wingdings" pitchFamily="2" charset="2"/>
              <a:buNone/>
            </a:pPr>
            <a:r>
              <a:rPr lang="en-US" sz="1400"/>
              <a:t>Entienden y Observan cómo se está atendiendo a los clientes</a:t>
            </a:r>
          </a:p>
          <a:p>
            <a:pPr algn="ctr" eaLnBrk="0" hangingPunct="0">
              <a:lnSpc>
                <a:spcPct val="95000"/>
              </a:lnSpc>
              <a:spcBef>
                <a:spcPct val="60000"/>
              </a:spcBef>
              <a:buClr>
                <a:srgbClr val="D16E00"/>
              </a:buClr>
              <a:buSzPct val="90000"/>
              <a:buFont typeface="Wingdings" pitchFamily="2" charset="2"/>
              <a:buNone/>
            </a:pPr>
            <a:endParaRPr lang="fr-FR" sz="1600"/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7267588" y="5286372"/>
            <a:ext cx="990600" cy="3810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r-FR" sz="1000" b="1">
                <a:latin typeface="Verdana" pitchFamily="34" charset="0"/>
              </a:rPr>
              <a:t>Reporting</a:t>
            </a:r>
          </a:p>
        </p:txBody>
      </p:sp>
      <p:sp>
        <p:nvSpPr>
          <p:cNvPr id="89099" name="AutoShape 11"/>
          <p:cNvSpPr>
            <a:spLocks noChangeArrowheads="1"/>
          </p:cNvSpPr>
          <p:nvPr/>
        </p:nvSpPr>
        <p:spPr bwMode="auto">
          <a:xfrm>
            <a:off x="7267588" y="4676772"/>
            <a:ext cx="696913" cy="457200"/>
          </a:xfrm>
          <a:prstGeom prst="can">
            <a:avLst>
              <a:gd name="adj" fmla="val 1117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r-FR" sz="1000" b="1">
                <a:latin typeface="Verdana" pitchFamily="34" charset="0"/>
              </a:rPr>
              <a:t>SGBD</a:t>
            </a:r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6124588" y="4905372"/>
            <a:ext cx="990600" cy="5334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r-FR" sz="1000" b="1">
                <a:latin typeface="Verdana" pitchFamily="34" charset="0"/>
              </a:rPr>
              <a:t>SLM Server</a:t>
            </a: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5362588" y="5057772"/>
            <a:ext cx="609600" cy="32067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r-FR" sz="1000" b="1">
                <a:latin typeface="Verdana" pitchFamily="34" charset="0"/>
              </a:rPr>
              <a:t>Agent</a:t>
            </a:r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1552588" y="2216147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89103" name="AutoShape 15"/>
          <p:cNvSpPr>
            <a:spLocks noChangeArrowheads="1"/>
          </p:cNvSpPr>
          <p:nvPr/>
        </p:nvSpPr>
        <p:spPr bwMode="auto">
          <a:xfrm rot="18016654" flipV="1">
            <a:off x="6020607" y="4321966"/>
            <a:ext cx="234950" cy="630238"/>
          </a:xfrm>
          <a:prstGeom prst="upDownArrow">
            <a:avLst>
              <a:gd name="adj1" fmla="val 46491"/>
              <a:gd name="adj2" fmla="val 50383"/>
            </a:avLst>
          </a:prstGeom>
          <a:solidFill>
            <a:srgbClr val="FFF0B1">
              <a:alpha val="69000"/>
            </a:srgbClr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Monitorización</a:t>
            </a:r>
            <a:r>
              <a:rPr lang="en-US" dirty="0" smtClean="0"/>
              <a:t> </a:t>
            </a:r>
            <a:r>
              <a:rPr lang="en-US" dirty="0" err="1" smtClean="0"/>
              <a:t>Técnica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bg1"/>
                </a:solidFill>
              </a:rPr>
              <a:t>Rich Quality-of-Service Data</a:t>
            </a:r>
          </a:p>
        </p:txBody>
      </p:sp>
      <p:sp>
        <p:nvSpPr>
          <p:cNvPr id="49154" name="2 Marcador de fecha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0199D87-D5B3-4BEB-8337-58E0AB657E2C}" type="datetime1">
              <a:rPr lang="de-DE" smtClean="0"/>
              <a:pPr/>
              <a:t>04.12.2008</a:t>
            </a:fld>
            <a:endParaRPr lang="de-DE" smtClean="0"/>
          </a:p>
        </p:txBody>
      </p:sp>
      <p:sp>
        <p:nvSpPr>
          <p:cNvPr id="49155" name="3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Nombre de la Presestación |                        | Página </a:t>
            </a:r>
            <a:fld id="{6AF82D80-A51F-43D9-B2D9-A46982E7B388}" type="slidenum">
              <a:rPr lang="de-DE" smtClean="0"/>
              <a:pPr/>
              <a:t>26</a:t>
            </a:fld>
            <a:endParaRPr lang="de-DE" smtClean="0"/>
          </a:p>
        </p:txBody>
      </p:sp>
      <p:sp>
        <p:nvSpPr>
          <p:cNvPr id="49157" name="Text Box 20"/>
          <p:cNvSpPr txBox="1">
            <a:spLocks noChangeArrowheads="1"/>
          </p:cNvSpPr>
          <p:nvPr/>
        </p:nvSpPr>
        <p:spPr bwMode="auto">
          <a:xfrm>
            <a:off x="233363" y="5257800"/>
            <a:ext cx="3195637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algn="ctr">
              <a:spcBef>
                <a:spcPct val="40000"/>
              </a:spcBef>
              <a:buClr>
                <a:srgbClr val="FFCC00"/>
              </a:buClr>
              <a:buFont typeface="Wingdings" pitchFamily="2" charset="2"/>
              <a:buNone/>
            </a:pPr>
            <a:r>
              <a:rPr lang="en-US" sz="1200" b="1">
                <a:latin typeface="Verdana" pitchFamily="34" charset="0"/>
              </a:rPr>
              <a:t>SOA Service Monitoring</a:t>
            </a:r>
          </a:p>
          <a:p>
            <a:pPr marL="233363" indent="-233363" algn="ctr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1200">
                <a:latin typeface="Verdana" pitchFamily="34" charset="0"/>
              </a:rPr>
              <a:t>Detailed &amp; summary views for service charts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1142984"/>
            <a:ext cx="8926513" cy="4770438"/>
            <a:chOff x="0" y="653"/>
            <a:chExt cx="5623" cy="3005"/>
          </a:xfrm>
        </p:grpSpPr>
        <p:pic>
          <p:nvPicPr>
            <p:cNvPr id="49159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6" y="972"/>
              <a:ext cx="3552" cy="2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0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196" y="685"/>
              <a:ext cx="1427" cy="1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1" name="Picture 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984" y="1572"/>
              <a:ext cx="1440" cy="12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9162" name="Picture 6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736" y="2460"/>
              <a:ext cx="1400" cy="1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9163" name="Text Box 7"/>
            <p:cNvSpPr txBox="1">
              <a:spLocks noChangeArrowheads="1"/>
            </p:cNvSpPr>
            <p:nvPr/>
          </p:nvSpPr>
          <p:spPr bwMode="auto">
            <a:xfrm>
              <a:off x="2352" y="2064"/>
              <a:ext cx="11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Arial Narrow" pitchFamily="34" charset="0"/>
                </a:rPr>
                <a:t>Multiple QoS metric on one chart</a:t>
              </a:r>
            </a:p>
          </p:txBody>
        </p:sp>
        <p:sp>
          <p:nvSpPr>
            <p:cNvPr id="49164" name="Line 8"/>
            <p:cNvSpPr>
              <a:spLocks noChangeShapeType="1"/>
            </p:cNvSpPr>
            <p:nvPr/>
          </p:nvSpPr>
          <p:spPr bwMode="auto">
            <a:xfrm flipH="1">
              <a:off x="2319" y="2253"/>
              <a:ext cx="282" cy="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 type="stealth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49165" name="Line 9"/>
            <p:cNvSpPr>
              <a:spLocks noChangeShapeType="1"/>
            </p:cNvSpPr>
            <p:nvPr/>
          </p:nvSpPr>
          <p:spPr bwMode="auto">
            <a:xfrm flipH="1" flipV="1">
              <a:off x="2232" y="2868"/>
              <a:ext cx="261" cy="12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 type="stealth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49166" name="Line 10"/>
            <p:cNvSpPr>
              <a:spLocks noChangeShapeType="1"/>
            </p:cNvSpPr>
            <p:nvPr/>
          </p:nvSpPr>
          <p:spPr bwMode="auto">
            <a:xfrm rot="10800000" flipH="1" flipV="1">
              <a:off x="3504" y="2508"/>
              <a:ext cx="192" cy="192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 type="stealth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49167" name="Line 11"/>
            <p:cNvSpPr>
              <a:spLocks noChangeShapeType="1"/>
            </p:cNvSpPr>
            <p:nvPr/>
          </p:nvSpPr>
          <p:spPr bwMode="auto">
            <a:xfrm rot="10800000" flipH="1">
              <a:off x="3504" y="2268"/>
              <a:ext cx="432" cy="24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 type="stealth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49168" name="Line 12"/>
            <p:cNvSpPr>
              <a:spLocks noChangeShapeType="1"/>
            </p:cNvSpPr>
            <p:nvPr/>
          </p:nvSpPr>
          <p:spPr bwMode="auto">
            <a:xfrm rot="10800000" flipH="1">
              <a:off x="3504" y="1131"/>
              <a:ext cx="603" cy="1377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 type="stealth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49169" name="Text Box 13"/>
            <p:cNvSpPr txBox="1">
              <a:spLocks noChangeArrowheads="1"/>
            </p:cNvSpPr>
            <p:nvPr/>
          </p:nvSpPr>
          <p:spPr bwMode="auto">
            <a:xfrm>
              <a:off x="2544" y="2448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Arial Narrow" pitchFamily="34" charset="0"/>
                </a:rPr>
                <a:t>Metrics also shown  individually</a:t>
              </a:r>
            </a:p>
          </p:txBody>
        </p:sp>
        <p:sp>
          <p:nvSpPr>
            <p:cNvPr id="49170" name="Text Box 14"/>
            <p:cNvSpPr txBox="1">
              <a:spLocks noChangeArrowheads="1"/>
            </p:cNvSpPr>
            <p:nvPr/>
          </p:nvSpPr>
          <p:spPr bwMode="auto">
            <a:xfrm>
              <a:off x="0" y="653"/>
              <a:ext cx="10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Arial Narrow" pitchFamily="34" charset="0"/>
                </a:rPr>
                <a:t>Views across multiple time periods</a:t>
              </a:r>
            </a:p>
          </p:txBody>
        </p:sp>
        <p:sp>
          <p:nvSpPr>
            <p:cNvPr id="49171" name="Text Box 15"/>
            <p:cNvSpPr txBox="1">
              <a:spLocks noChangeArrowheads="1"/>
            </p:cNvSpPr>
            <p:nvPr/>
          </p:nvSpPr>
          <p:spPr bwMode="auto">
            <a:xfrm>
              <a:off x="2112" y="653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Arial Narrow" pitchFamily="34" charset="0"/>
                </a:rPr>
                <a:t>QoS Targets in table &amp; chart</a:t>
              </a:r>
            </a:p>
          </p:txBody>
        </p:sp>
        <p:sp>
          <p:nvSpPr>
            <p:cNvPr id="49172" name="Text Box 16"/>
            <p:cNvSpPr txBox="1">
              <a:spLocks noChangeArrowheads="1"/>
            </p:cNvSpPr>
            <p:nvPr/>
          </p:nvSpPr>
          <p:spPr bwMode="auto">
            <a:xfrm>
              <a:off x="2400" y="2909"/>
              <a:ext cx="100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Arial Narrow" pitchFamily="34" charset="0"/>
                </a:rPr>
                <a:t>Color-code status -easy problem visualization</a:t>
              </a:r>
            </a:p>
          </p:txBody>
        </p:sp>
        <p:sp>
          <p:nvSpPr>
            <p:cNvPr id="49173" name="Line 17"/>
            <p:cNvSpPr>
              <a:spLocks noChangeShapeType="1"/>
            </p:cNvSpPr>
            <p:nvPr/>
          </p:nvSpPr>
          <p:spPr bwMode="auto">
            <a:xfrm>
              <a:off x="180" y="935"/>
              <a:ext cx="3" cy="31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 type="stealth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49174" name="Line 18"/>
            <p:cNvSpPr>
              <a:spLocks noChangeShapeType="1"/>
            </p:cNvSpPr>
            <p:nvPr/>
          </p:nvSpPr>
          <p:spPr bwMode="auto">
            <a:xfrm>
              <a:off x="2352" y="960"/>
              <a:ext cx="0" cy="35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 type="stealth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49175" name="Line 19"/>
            <p:cNvSpPr>
              <a:spLocks noChangeShapeType="1"/>
            </p:cNvSpPr>
            <p:nvPr/>
          </p:nvSpPr>
          <p:spPr bwMode="auto">
            <a:xfrm>
              <a:off x="2352" y="960"/>
              <a:ext cx="159" cy="25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 type="stealth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49176" name="Text Box 21"/>
            <p:cNvSpPr txBox="1">
              <a:spLocks noChangeArrowheads="1"/>
            </p:cNvSpPr>
            <p:nvPr/>
          </p:nvSpPr>
          <p:spPr bwMode="auto">
            <a:xfrm>
              <a:off x="937" y="653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Arial Narrow" pitchFamily="34" charset="0"/>
                </a:rPr>
                <a:t>Interactive charts w/ mouse-over, instrument toggles</a:t>
              </a:r>
            </a:p>
          </p:txBody>
        </p:sp>
        <p:sp>
          <p:nvSpPr>
            <p:cNvPr id="49177" name="Line 22"/>
            <p:cNvSpPr>
              <a:spLocks noChangeShapeType="1"/>
            </p:cNvSpPr>
            <p:nvPr/>
          </p:nvSpPr>
          <p:spPr bwMode="auto">
            <a:xfrm>
              <a:off x="1584" y="960"/>
              <a:ext cx="0" cy="72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 type="stealth" w="med" len="med"/>
            </a:ln>
          </p:spPr>
          <p:txBody>
            <a:bodyPr wrap="none"/>
            <a:lstStyle/>
            <a:p>
              <a:endParaRPr lang="es-E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Reporting &amp; </a:t>
            </a:r>
            <a:r>
              <a:rPr lang="en-US" dirty="0" err="1" smtClean="0"/>
              <a:t>Análisis</a:t>
            </a:r>
            <a:endParaRPr lang="en-US" dirty="0" smtClean="0"/>
          </a:p>
        </p:txBody>
      </p:sp>
      <p:sp>
        <p:nvSpPr>
          <p:cNvPr id="50178" name="2 Marcador de fecha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06D4652-53C2-4125-B79D-10CFC98684F9}" type="datetime1">
              <a:rPr lang="de-DE" smtClean="0"/>
              <a:pPr/>
              <a:t>04.12.2008</a:t>
            </a:fld>
            <a:endParaRPr lang="de-DE" smtClean="0"/>
          </a:p>
        </p:txBody>
      </p:sp>
      <p:sp>
        <p:nvSpPr>
          <p:cNvPr id="50179" name="3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Nombre de la Presestación |                        | Página </a:t>
            </a:r>
            <a:fld id="{80313428-B792-4F01-9EC7-893D7AB3E0BC}" type="slidenum">
              <a:rPr lang="de-DE" smtClean="0"/>
              <a:pPr/>
              <a:t>27</a:t>
            </a:fld>
            <a:endParaRPr lang="de-DE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5738" y="1385888"/>
            <a:ext cx="8396287" cy="5078412"/>
            <a:chOff x="144" y="672"/>
            <a:chExt cx="5280" cy="3309"/>
          </a:xfrm>
        </p:grpSpPr>
        <p:pic>
          <p:nvPicPr>
            <p:cNvPr id="50182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976" y="864"/>
              <a:ext cx="1872" cy="14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0183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256" y="1104"/>
              <a:ext cx="1992" cy="19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0184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440" y="1344"/>
              <a:ext cx="1555" cy="21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0185" name="Picture 6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72" y="1776"/>
              <a:ext cx="1730" cy="22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0186" name="Text Box 7"/>
            <p:cNvSpPr txBox="1">
              <a:spLocks noChangeArrowheads="1"/>
            </p:cNvSpPr>
            <p:nvPr/>
          </p:nvSpPr>
          <p:spPr bwMode="auto">
            <a:xfrm>
              <a:off x="144" y="672"/>
              <a:ext cx="177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5888" indent="-115888"/>
              <a:r>
                <a:rPr lang="en-US" sz="1200" b="1">
                  <a:latin typeface="Verdana" pitchFamily="34" charset="0"/>
                </a:rPr>
                <a:t>Numerous Online Reports</a:t>
              </a:r>
            </a:p>
            <a:p>
              <a:pPr marL="115888" indent="-115888">
                <a:buFontTx/>
                <a:buChar char="•"/>
              </a:pPr>
              <a:r>
                <a:rPr lang="en-US" sz="1200">
                  <a:latin typeface="Verdana" pitchFamily="34" charset="0"/>
                </a:rPr>
                <a:t>Review detailed history</a:t>
              </a:r>
            </a:p>
            <a:p>
              <a:pPr marL="115888" indent="-115888">
                <a:buFontTx/>
                <a:buChar char="•"/>
              </a:pPr>
              <a:r>
                <a:rPr lang="en-US" sz="1200">
                  <a:latin typeface="Verdana" pitchFamily="34" charset="0"/>
                </a:rPr>
                <a:t>Easily share/export information – PDF, XML, HTML, Excel, RTF </a:t>
              </a:r>
            </a:p>
            <a:p>
              <a:pPr marL="115888" indent="-115888">
                <a:buFontTx/>
                <a:buChar char="•"/>
              </a:pPr>
              <a:r>
                <a:rPr lang="en-US" sz="1200">
                  <a:latin typeface="Verdana" pitchFamily="34" charset="0"/>
                </a:rPr>
                <a:t>Export data to business intelligence tools</a:t>
              </a:r>
            </a:p>
            <a:p>
              <a:pPr marL="115888" indent="-115888"/>
              <a:endParaRPr lang="en-US" sz="1200">
                <a:latin typeface="Verdana" pitchFamily="34" charset="0"/>
              </a:endParaRPr>
            </a:p>
            <a:p>
              <a:pPr marL="115888" indent="-115888"/>
              <a:endParaRPr lang="en-US" sz="1200">
                <a:latin typeface="Verdana" pitchFamily="34" charset="0"/>
              </a:endParaRPr>
            </a:p>
          </p:txBody>
        </p:sp>
        <p:sp>
          <p:nvSpPr>
            <p:cNvPr id="50187" name="Text Box 8"/>
            <p:cNvSpPr txBox="1">
              <a:spLocks noChangeArrowheads="1"/>
            </p:cNvSpPr>
            <p:nvPr/>
          </p:nvSpPr>
          <p:spPr bwMode="auto">
            <a:xfrm>
              <a:off x="3552" y="3168"/>
              <a:ext cx="187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5888" indent="-115888">
                <a:buFontTx/>
                <a:buChar char="•"/>
              </a:pPr>
              <a:r>
                <a:rPr lang="en-US" sz="1200" b="1">
                  <a:latin typeface="Verdana" pitchFamily="34" charset="0"/>
                </a:rPr>
                <a:t>Identity trends over time</a:t>
              </a:r>
            </a:p>
            <a:p>
              <a:pPr marL="115888" indent="-115888">
                <a:buFontTx/>
                <a:buChar char="•"/>
              </a:pPr>
              <a:r>
                <a:rPr lang="en-US" sz="1200" b="1">
                  <a:latin typeface="Verdana" pitchFamily="34" charset="0"/>
                </a:rPr>
                <a:t>Fine-tune system</a:t>
              </a:r>
            </a:p>
            <a:p>
              <a:pPr marL="115888" indent="-115888">
                <a:buFontTx/>
                <a:buChar char="•"/>
              </a:pPr>
              <a:r>
                <a:rPr lang="en-US" sz="1200" b="1">
                  <a:latin typeface="Verdana" pitchFamily="34" charset="0"/>
                </a:rPr>
                <a:t>Export data to billing systems</a:t>
              </a:r>
            </a:p>
            <a:p>
              <a:pPr marL="115888" indent="-115888">
                <a:buFontTx/>
                <a:buChar char="•"/>
              </a:pPr>
              <a:r>
                <a:rPr lang="en-US" sz="1200" b="1">
                  <a:latin typeface="Verdana" pitchFamily="34" charset="0"/>
                </a:rPr>
                <a:t>Explore revenue opportunities</a:t>
              </a:r>
            </a:p>
            <a:p>
              <a:pPr marL="346075" lvl="1" indent="-115888">
                <a:buFontTx/>
                <a:buChar char="•"/>
              </a:pPr>
              <a:r>
                <a:rPr lang="en-US" sz="1200">
                  <a:latin typeface="Verdana" pitchFamily="34" charset="0"/>
                </a:rPr>
                <a:t>Value-added services targeted at frequently-used services or active users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/>
          <a:p>
            <a:fld id="{4280B544-C6D7-432D-B3F7-4851971A9CA3}" type="datetime1">
              <a:rPr lang="de-DE" smtClean="0"/>
              <a:pPr/>
              <a:t>04.12.2008</a:t>
            </a:fld>
            <a:endParaRPr lang="de-DE" smtClean="0"/>
          </a:p>
        </p:txBody>
      </p:sp>
      <p:sp>
        <p:nvSpPr>
          <p:cNvPr id="51203" name="4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noFill/>
        </p:spPr>
        <p:txBody>
          <a:bodyPr/>
          <a:lstStyle/>
          <a:p>
            <a:r>
              <a:rPr lang="de-DE" smtClean="0"/>
              <a:t>Nombre de la Presestación |                        | Página </a:t>
            </a:r>
            <a:fld id="{38753608-01BE-4BF2-9BC2-911E48D41B5E}" type="slidenum">
              <a:rPr lang="de-DE" smtClean="0"/>
              <a:pPr/>
              <a:t>28</a:t>
            </a:fld>
            <a:endParaRPr lang="de-DE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357166"/>
            <a:ext cx="7500990" cy="7905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err="1" smtClean="0"/>
              <a:t>Cuadros</a:t>
            </a:r>
            <a:r>
              <a:rPr lang="en-US" sz="3600" dirty="0" smtClean="0"/>
              <a:t> de </a:t>
            </a:r>
            <a:r>
              <a:rPr lang="en-US" sz="3600" dirty="0" err="1" smtClean="0"/>
              <a:t>Mando</a:t>
            </a:r>
            <a:r>
              <a:rPr lang="en-US" sz="3600" dirty="0" smtClean="0"/>
              <a:t> </a:t>
            </a:r>
            <a:r>
              <a:rPr lang="en-US" sz="3600" dirty="0" err="1" smtClean="0"/>
              <a:t>Personalizables</a:t>
            </a:r>
            <a:endParaRPr lang="en-US" sz="3600" dirty="0" smtClean="0"/>
          </a:p>
        </p:txBody>
      </p:sp>
      <p:pic>
        <p:nvPicPr>
          <p:cNvPr id="67686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285992"/>
            <a:ext cx="5394362" cy="38576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</p:spPr>
      </p:pic>
      <p:pic>
        <p:nvPicPr>
          <p:cNvPr id="676868" name="Picture 4" descr="WSIDdash4pp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643438" y="1071546"/>
            <a:ext cx="4321879" cy="35719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Number Placeholder 3"/>
          <p:cNvSpPr txBox="1">
            <a:spLocks noGrp="1"/>
          </p:cNvSpPr>
          <p:nvPr/>
        </p:nvSpPr>
        <p:spPr bwMode="auto">
          <a:xfrm>
            <a:off x="8382000" y="6400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/>
          <a:lstStyle/>
          <a:p>
            <a:pPr algn="r"/>
            <a:fld id="{108BB0E9-A7CB-465E-B7FB-B02F6CA05816}" type="slidenum">
              <a:rPr lang="en-US" altLang="en-US" sz="1400">
                <a:solidFill>
                  <a:srgbClr val="EAA344"/>
                </a:solidFill>
                <a:latin typeface="Tahoma" pitchFamily="34" charset="0"/>
              </a:rPr>
              <a:pPr algn="r"/>
              <a:t>29</a:t>
            </a:fld>
            <a:endParaRPr lang="en-US" altLang="en-US" sz="1400">
              <a:solidFill>
                <a:srgbClr val="EAA344"/>
              </a:solidFill>
              <a:latin typeface="Tahoma" pitchFamily="34" charset="0"/>
            </a:endParaRPr>
          </a:p>
        </p:txBody>
      </p:sp>
      <p:sp>
        <p:nvSpPr>
          <p:cNvPr id="200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 smtClean="0"/>
              <a:t>Ejemplo</a:t>
            </a:r>
            <a:r>
              <a:rPr lang="en-US" sz="3600" dirty="0" smtClean="0"/>
              <a:t> </a:t>
            </a:r>
            <a:r>
              <a:rPr lang="en-US" sz="3600" dirty="0" err="1" smtClean="0"/>
              <a:t>acciones</a:t>
            </a:r>
            <a:r>
              <a:rPr lang="en-US" sz="3600" dirty="0" smtClean="0"/>
              <a:t> </a:t>
            </a:r>
            <a:r>
              <a:rPr lang="en-US" sz="3600" dirty="0" err="1" smtClean="0"/>
              <a:t>preventivas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chemeClr val="bg1"/>
                </a:solidFill>
              </a:rPr>
              <a:t>Ops: Automatically Taking Action to Stay in Compliance</a:t>
            </a:r>
          </a:p>
        </p:txBody>
      </p:sp>
      <p:sp>
        <p:nvSpPr>
          <p:cNvPr id="200708" name="Line 3"/>
          <p:cNvSpPr>
            <a:spLocks noChangeShapeType="1"/>
          </p:cNvSpPr>
          <p:nvPr/>
        </p:nvSpPr>
        <p:spPr bwMode="auto">
          <a:xfrm>
            <a:off x="2362200" y="3200400"/>
            <a:ext cx="3810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124676" name="AutoShape 4"/>
          <p:cNvSpPr>
            <a:spLocks noChangeArrowheads="1"/>
          </p:cNvSpPr>
          <p:nvPr/>
        </p:nvSpPr>
        <p:spPr bwMode="auto">
          <a:xfrm>
            <a:off x="533400" y="1676400"/>
            <a:ext cx="2895600" cy="1752600"/>
          </a:xfrm>
          <a:prstGeom prst="flowChartDocument">
            <a:avLst/>
          </a:prstGeom>
          <a:gradFill rotWithShape="1">
            <a:gsLst>
              <a:gs pos="0">
                <a:srgbClr val="969696"/>
              </a:gs>
              <a:gs pos="100000">
                <a:srgbClr val="52525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-106" charset="-128"/>
              </a:rPr>
              <a:t>                                       </a:t>
            </a:r>
          </a:p>
          <a:p>
            <a:pPr>
              <a:lnSpc>
                <a:spcPct val="120000"/>
              </a:lnSpc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-106" charset="-128"/>
              </a:rPr>
              <a:t>For </a:t>
            </a: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-106" charset="-128"/>
              </a:rPr>
              <a:t>Platinum</a:t>
            </a: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-106" charset="-128"/>
              </a:rPr>
              <a:t> customers: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-106" charset="-128"/>
              </a:rPr>
              <a:t> Ave. Response time per hour</a:t>
            </a: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-106" charset="-128"/>
              </a:rPr>
              <a:t> &lt; 6 sec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-106" charset="-128"/>
              </a:rPr>
              <a:t> </a:t>
            </a: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-106" charset="-128"/>
              </a:rPr>
              <a:t>Warning threshold</a:t>
            </a: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-106" charset="-128"/>
              </a:rPr>
              <a:t> &lt;= 4 sec </a:t>
            </a:r>
          </a:p>
          <a:p>
            <a:pPr>
              <a:lnSpc>
                <a:spcPct val="120000"/>
              </a:lnSpc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-106" charset="-128"/>
              </a:rPr>
              <a:t>   - </a:t>
            </a: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-106" charset="-128"/>
              </a:rPr>
              <a:t>Action</a:t>
            </a: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-106" charset="-128"/>
              </a:rPr>
              <a:t>: Throttle non-Platinum users</a:t>
            </a:r>
          </a:p>
        </p:txBody>
      </p:sp>
      <p:sp>
        <p:nvSpPr>
          <p:cNvPr id="4124677" name="Oval 5"/>
          <p:cNvSpPr>
            <a:spLocks noChangeArrowheads="1"/>
          </p:cNvSpPr>
          <p:nvPr/>
        </p:nvSpPr>
        <p:spPr bwMode="auto">
          <a:xfrm>
            <a:off x="152400" y="1228725"/>
            <a:ext cx="303213" cy="3048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200711" name="Text Box 6"/>
          <p:cNvSpPr txBox="1">
            <a:spLocks noChangeArrowheads="1"/>
          </p:cNvSpPr>
          <p:nvPr/>
        </p:nvSpPr>
        <p:spPr bwMode="auto">
          <a:xfrm>
            <a:off x="1143000" y="3581400"/>
            <a:ext cx="36560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Usage tracked and segmented – e.g. by Platinum, Gold, Silver</a:t>
            </a:r>
          </a:p>
        </p:txBody>
      </p:sp>
      <p:sp>
        <p:nvSpPr>
          <p:cNvPr id="4124679" name="Oval 7"/>
          <p:cNvSpPr>
            <a:spLocks noChangeArrowheads="1"/>
          </p:cNvSpPr>
          <p:nvPr/>
        </p:nvSpPr>
        <p:spPr bwMode="auto">
          <a:xfrm>
            <a:off x="838200" y="3733800"/>
            <a:ext cx="303213" cy="3048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4124680" name="Oval 8"/>
          <p:cNvSpPr>
            <a:spLocks noChangeArrowheads="1"/>
          </p:cNvSpPr>
          <p:nvPr/>
        </p:nvSpPr>
        <p:spPr bwMode="auto">
          <a:xfrm>
            <a:off x="3581400" y="1228725"/>
            <a:ext cx="306388" cy="3048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200714" name="Text Box 9"/>
          <p:cNvSpPr txBox="1">
            <a:spLocks noChangeArrowheads="1"/>
          </p:cNvSpPr>
          <p:nvPr/>
        </p:nvSpPr>
        <p:spPr bwMode="auto">
          <a:xfrm>
            <a:off x="409575" y="1195388"/>
            <a:ext cx="28194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Policy</a:t>
            </a:r>
          </a:p>
        </p:txBody>
      </p:sp>
      <p:pic>
        <p:nvPicPr>
          <p:cNvPr id="200715" name="Picture 10" descr="user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8750" y="5454650"/>
            <a:ext cx="29527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16" name="Line 11"/>
          <p:cNvSpPr>
            <a:spLocks noChangeShapeType="1"/>
          </p:cNvSpPr>
          <p:nvPr/>
        </p:nvSpPr>
        <p:spPr bwMode="auto">
          <a:xfrm>
            <a:off x="3079750" y="5835650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pic>
        <p:nvPicPr>
          <p:cNvPr id="32781" name="Picture 12" descr="webserviceg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98950" y="5911850"/>
            <a:ext cx="762000" cy="71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82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1295400"/>
            <a:ext cx="2667000" cy="2243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0719" name="Picture 14" descr="user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84750" y="4387850"/>
            <a:ext cx="20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20" name="Picture 15" descr="user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41750" y="4464050"/>
            <a:ext cx="26035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21" name="Picture 16" descr="user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1350" y="4311650"/>
            <a:ext cx="29527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22" name="Picture 17" descr="user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34000" y="4540250"/>
            <a:ext cx="23971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23" name="Picture 18" descr="user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4768850"/>
            <a:ext cx="29527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24" name="Picture 19" descr="user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27750" y="5302250"/>
            <a:ext cx="26035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25" name="Picture 20" descr="user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84550" y="4768850"/>
            <a:ext cx="23971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26" name="Picture 21" descr="user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3550" y="4845050"/>
            <a:ext cx="20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27" name="Line 22"/>
          <p:cNvSpPr>
            <a:spLocks noChangeShapeType="1"/>
          </p:cNvSpPr>
          <p:nvPr/>
        </p:nvSpPr>
        <p:spPr bwMode="auto">
          <a:xfrm>
            <a:off x="3689350" y="537845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200728" name="Line 23"/>
          <p:cNvSpPr>
            <a:spLocks noChangeShapeType="1"/>
          </p:cNvSpPr>
          <p:nvPr/>
        </p:nvSpPr>
        <p:spPr bwMode="auto">
          <a:xfrm>
            <a:off x="4070350" y="514985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200729" name="Line 24"/>
          <p:cNvSpPr>
            <a:spLocks noChangeShapeType="1"/>
          </p:cNvSpPr>
          <p:nvPr/>
        </p:nvSpPr>
        <p:spPr bwMode="auto">
          <a:xfrm flipH="1">
            <a:off x="5289550" y="5454650"/>
            <a:ext cx="50165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200730" name="Line 25"/>
          <p:cNvSpPr>
            <a:spLocks noChangeShapeType="1"/>
          </p:cNvSpPr>
          <p:nvPr/>
        </p:nvSpPr>
        <p:spPr bwMode="auto">
          <a:xfrm flipH="1">
            <a:off x="5060950" y="5226050"/>
            <a:ext cx="273050" cy="533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200731" name="Line 26"/>
          <p:cNvSpPr>
            <a:spLocks noChangeShapeType="1"/>
          </p:cNvSpPr>
          <p:nvPr/>
        </p:nvSpPr>
        <p:spPr bwMode="auto">
          <a:xfrm flipH="1">
            <a:off x="5365750" y="5835650"/>
            <a:ext cx="65405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200732" name="Line 27"/>
          <p:cNvSpPr>
            <a:spLocks noChangeShapeType="1"/>
          </p:cNvSpPr>
          <p:nvPr/>
        </p:nvSpPr>
        <p:spPr bwMode="auto">
          <a:xfrm>
            <a:off x="4603750" y="499745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200733" name="Line 28"/>
          <p:cNvSpPr>
            <a:spLocks noChangeShapeType="1"/>
          </p:cNvSpPr>
          <p:nvPr/>
        </p:nvSpPr>
        <p:spPr bwMode="auto">
          <a:xfrm>
            <a:off x="3232150" y="537845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200734" name="Line 29"/>
          <p:cNvSpPr>
            <a:spLocks noChangeShapeType="1"/>
          </p:cNvSpPr>
          <p:nvPr/>
        </p:nvSpPr>
        <p:spPr bwMode="auto">
          <a:xfrm flipH="1">
            <a:off x="4953000" y="4997450"/>
            <a:ext cx="10795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200735" name="Text Box 30"/>
          <p:cNvSpPr txBox="1">
            <a:spLocks noChangeArrowheads="1"/>
          </p:cNvSpPr>
          <p:nvPr/>
        </p:nvSpPr>
        <p:spPr bwMode="auto">
          <a:xfrm rot="-3046414">
            <a:off x="2196306" y="4831557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Platinum</a:t>
            </a:r>
          </a:p>
        </p:txBody>
      </p:sp>
      <p:sp>
        <p:nvSpPr>
          <p:cNvPr id="200736" name="Text Box 31"/>
          <p:cNvSpPr txBox="1">
            <a:spLocks noChangeArrowheads="1"/>
          </p:cNvSpPr>
          <p:nvPr/>
        </p:nvSpPr>
        <p:spPr bwMode="auto">
          <a:xfrm>
            <a:off x="4249738" y="3930650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Gold</a:t>
            </a:r>
          </a:p>
        </p:txBody>
      </p:sp>
      <p:sp>
        <p:nvSpPr>
          <p:cNvPr id="200737" name="Text Box 32"/>
          <p:cNvSpPr txBox="1">
            <a:spLocks noChangeArrowheads="1"/>
          </p:cNvSpPr>
          <p:nvPr/>
        </p:nvSpPr>
        <p:spPr bwMode="auto">
          <a:xfrm rot="2504235">
            <a:off x="5811838" y="4538663"/>
            <a:ext cx="6969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Silver</a:t>
            </a:r>
          </a:p>
        </p:txBody>
      </p:sp>
      <p:sp>
        <p:nvSpPr>
          <p:cNvPr id="200738" name="Line 33"/>
          <p:cNvSpPr>
            <a:spLocks noChangeShapeType="1"/>
          </p:cNvSpPr>
          <p:nvPr/>
        </p:nvSpPr>
        <p:spPr bwMode="auto">
          <a:xfrm flipV="1">
            <a:off x="2743200" y="2438400"/>
            <a:ext cx="2438400" cy="1219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200739" name="Text Box 34"/>
          <p:cNvSpPr txBox="1">
            <a:spLocks noChangeArrowheads="1"/>
          </p:cNvSpPr>
          <p:nvPr/>
        </p:nvSpPr>
        <p:spPr bwMode="auto">
          <a:xfrm>
            <a:off x="3829050" y="1076325"/>
            <a:ext cx="1828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Performance issues</a:t>
            </a:r>
          </a:p>
        </p:txBody>
      </p:sp>
      <p:sp>
        <p:nvSpPr>
          <p:cNvPr id="200740" name="Rectangle 35"/>
          <p:cNvSpPr>
            <a:spLocks noChangeArrowheads="1"/>
          </p:cNvSpPr>
          <p:nvPr/>
        </p:nvSpPr>
        <p:spPr bwMode="auto">
          <a:xfrm>
            <a:off x="7010400" y="1905000"/>
            <a:ext cx="228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59" name="Picture 1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27425" y="5340332"/>
            <a:ext cx="682625" cy="474662"/>
          </a:xfrm>
          <a:prstGeom prst="rect">
            <a:avLst/>
          </a:prstGeom>
          <a:noFill/>
        </p:spPr>
      </p:pic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50862" y="6218219"/>
            <a:ext cx="2133600" cy="365125"/>
          </a:xfrm>
          <a:noFill/>
        </p:spPr>
        <p:txBody>
          <a:bodyPr/>
          <a:lstStyle/>
          <a:p>
            <a:fld id="{AD8F4CA4-CD79-4C8A-A3F2-7D32ED849D1B}" type="slidenum">
              <a:rPr lang="en-US" altLang="en-US">
                <a:solidFill>
                  <a:srgbClr val="EAA344"/>
                </a:solidFill>
              </a:rPr>
              <a:pPr/>
              <a:t>3</a:t>
            </a:fld>
            <a:endParaRPr lang="en-US" altLang="en-US">
              <a:solidFill>
                <a:srgbClr val="EAA344"/>
              </a:solidFill>
            </a:endParaRP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4487" y="2379644"/>
            <a:ext cx="60801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2675" y="1470007"/>
            <a:ext cx="1063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 descr="H&amp;R Block">
            <a:hlinkClick r:id="rId6" tooltip="Click here to return to the hrblock.com homepage.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51225" y="4641832"/>
            <a:ext cx="121443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8"/>
          <p:cNvSpPr>
            <a:spLocks noGrp="1" noChangeArrowheads="1"/>
          </p:cNvSpPr>
          <p:nvPr>
            <p:ph type="title"/>
          </p:nvPr>
        </p:nvSpPr>
        <p:spPr>
          <a:xfrm>
            <a:off x="614363" y="0"/>
            <a:ext cx="845185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 smtClean="0"/>
              <a:t>Clientes</a:t>
            </a:r>
            <a:endParaRPr lang="en-US" altLang="en-US" dirty="0" smtClean="0"/>
          </a:p>
        </p:txBody>
      </p:sp>
      <p:pic>
        <p:nvPicPr>
          <p:cNvPr id="13322" name="Picture 9" descr="HMSA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72087" y="3594082"/>
            <a:ext cx="531813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0" descr="Go to the Kaiser Permanente home page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46987" y="1924032"/>
            <a:ext cx="149701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1" descr="logo_bt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465387" y="6175357"/>
            <a:ext cx="6826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3" descr="Motorola logo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183312" y="1090594"/>
            <a:ext cx="136683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7" name="Rectangle 14"/>
          <p:cNvSpPr>
            <a:spLocks noChangeArrowheads="1"/>
          </p:cNvSpPr>
          <p:nvPr/>
        </p:nvSpPr>
        <p:spPr bwMode="auto">
          <a:xfrm>
            <a:off x="6234112" y="776269"/>
            <a:ext cx="1277938" cy="274638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1200" b="1" i="1">
                <a:solidFill>
                  <a:srgbClr val="292929"/>
                </a:solidFill>
              </a:rPr>
              <a:t>Manufacturing</a:t>
            </a:r>
          </a:p>
        </p:txBody>
      </p:sp>
      <p:sp>
        <p:nvSpPr>
          <p:cNvPr id="13328" name="Rectangle 15"/>
          <p:cNvSpPr>
            <a:spLocks noChangeArrowheads="1"/>
          </p:cNvSpPr>
          <p:nvPr/>
        </p:nvSpPr>
        <p:spPr bwMode="auto">
          <a:xfrm>
            <a:off x="7777162" y="785794"/>
            <a:ext cx="1138238" cy="274638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1200" b="1" i="1">
                <a:solidFill>
                  <a:srgbClr val="292929"/>
                </a:solidFill>
              </a:rPr>
              <a:t>Health Care</a:t>
            </a:r>
          </a:p>
        </p:txBody>
      </p:sp>
      <p:pic>
        <p:nvPicPr>
          <p:cNvPr id="13329" name="Picture 16" descr="metlif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045075" y="4414819"/>
            <a:ext cx="9144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17" descr="NTlogo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527425" y="3973494"/>
            <a:ext cx="1062037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18" descr="wells-fargo-logo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451225" y="2076432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Rectangle 19"/>
          <p:cNvSpPr>
            <a:spLocks noChangeArrowheads="1"/>
          </p:cNvSpPr>
          <p:nvPr/>
        </p:nvSpPr>
        <p:spPr bwMode="auto">
          <a:xfrm>
            <a:off x="3451225" y="785794"/>
            <a:ext cx="1138237" cy="4572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1200" b="1" i="1">
                <a:solidFill>
                  <a:srgbClr val="292929"/>
                </a:solidFill>
              </a:rPr>
              <a:t>Banking &amp;</a:t>
            </a:r>
          </a:p>
          <a:p>
            <a:pPr algn="ctr"/>
            <a:r>
              <a:rPr lang="en-US" sz="1200" b="1" i="1">
                <a:solidFill>
                  <a:srgbClr val="292929"/>
                </a:solidFill>
              </a:rPr>
              <a:t>Finance</a:t>
            </a:r>
          </a:p>
        </p:txBody>
      </p:sp>
      <p:sp>
        <p:nvSpPr>
          <p:cNvPr id="13333" name="Rectangle 20"/>
          <p:cNvSpPr>
            <a:spLocks noChangeArrowheads="1"/>
          </p:cNvSpPr>
          <p:nvPr/>
        </p:nvSpPr>
        <p:spPr bwMode="auto">
          <a:xfrm>
            <a:off x="8080375" y="3330557"/>
            <a:ext cx="684212" cy="2746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1200" b="1" i="1">
                <a:solidFill>
                  <a:srgbClr val="292929"/>
                </a:solidFill>
              </a:rPr>
              <a:t>Other</a:t>
            </a:r>
          </a:p>
        </p:txBody>
      </p:sp>
      <p:sp>
        <p:nvSpPr>
          <p:cNvPr id="13334" name="Rectangle 21"/>
          <p:cNvSpPr>
            <a:spLocks noChangeArrowheads="1"/>
          </p:cNvSpPr>
          <p:nvPr/>
        </p:nvSpPr>
        <p:spPr bwMode="auto">
          <a:xfrm>
            <a:off x="6483350" y="2759057"/>
            <a:ext cx="838200" cy="2746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1200" b="1" i="1">
                <a:solidFill>
                  <a:srgbClr val="292929"/>
                </a:solidFill>
              </a:rPr>
              <a:t>Retail</a:t>
            </a:r>
          </a:p>
        </p:txBody>
      </p:sp>
      <p:sp>
        <p:nvSpPr>
          <p:cNvPr id="13335" name="Rectangle 22"/>
          <p:cNvSpPr>
            <a:spLocks noChangeArrowheads="1"/>
          </p:cNvSpPr>
          <p:nvPr/>
        </p:nvSpPr>
        <p:spPr bwMode="auto">
          <a:xfrm>
            <a:off x="6335712" y="4533882"/>
            <a:ext cx="1214438" cy="2746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1200" b="1" i="1">
                <a:solidFill>
                  <a:srgbClr val="292929"/>
                </a:solidFill>
              </a:rPr>
              <a:t>Power/Utility</a:t>
            </a:r>
          </a:p>
        </p:txBody>
      </p:sp>
      <p:pic>
        <p:nvPicPr>
          <p:cNvPr id="13336" name="Picture 23" descr="BAE SYSTEMS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39725" y="3670282"/>
            <a:ext cx="12287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24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339725" y="3973494"/>
            <a:ext cx="119538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25" descr="gdf1Hcmj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488112" y="5946757"/>
            <a:ext cx="7874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26" descr="Citigrouplogo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451225" y="1317607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27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339725" y="2379644"/>
            <a:ext cx="1366837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28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339725" y="4429107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29" descr="Eli Lilly and Company logo">
            <a:hlinkClick r:id="rId26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8101012" y="1544619"/>
            <a:ext cx="6000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39725" y="2911457"/>
            <a:ext cx="1370012" cy="303212"/>
            <a:chOff x="4023" y="0"/>
            <a:chExt cx="1737" cy="440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4023" y="205"/>
              <a:ext cx="1332" cy="96"/>
              <a:chOff x="4023" y="205"/>
              <a:chExt cx="1332" cy="96"/>
            </a:xfrm>
          </p:grpSpPr>
          <p:sp>
            <p:nvSpPr>
              <p:cNvPr id="13418" name="Freeform 32"/>
              <p:cNvSpPr>
                <a:spLocks/>
              </p:cNvSpPr>
              <p:nvPr/>
            </p:nvSpPr>
            <p:spPr bwMode="auto">
              <a:xfrm>
                <a:off x="4703" y="210"/>
                <a:ext cx="31" cy="87"/>
              </a:xfrm>
              <a:custGeom>
                <a:avLst/>
                <a:gdLst>
                  <a:gd name="T0" fmla="*/ 0 w 31"/>
                  <a:gd name="T1" fmla="*/ 64 h 87"/>
                  <a:gd name="T2" fmla="*/ 0 w 31"/>
                  <a:gd name="T3" fmla="*/ 86 h 87"/>
                  <a:gd name="T4" fmla="*/ 6 w 31"/>
                  <a:gd name="T5" fmla="*/ 83 h 87"/>
                  <a:gd name="T6" fmla="*/ 12 w 31"/>
                  <a:gd name="T7" fmla="*/ 80 h 87"/>
                  <a:gd name="T8" fmla="*/ 18 w 31"/>
                  <a:gd name="T9" fmla="*/ 75 h 87"/>
                  <a:gd name="T10" fmla="*/ 22 w 31"/>
                  <a:gd name="T11" fmla="*/ 70 h 87"/>
                  <a:gd name="T12" fmla="*/ 25 w 31"/>
                  <a:gd name="T13" fmla="*/ 62 h 87"/>
                  <a:gd name="T14" fmla="*/ 28 w 31"/>
                  <a:gd name="T15" fmla="*/ 53 h 87"/>
                  <a:gd name="T16" fmla="*/ 30 w 31"/>
                  <a:gd name="T17" fmla="*/ 43 h 87"/>
                  <a:gd name="T18" fmla="*/ 30 w 31"/>
                  <a:gd name="T19" fmla="*/ 23 h 87"/>
                  <a:gd name="T20" fmla="*/ 29 w 31"/>
                  <a:gd name="T21" fmla="*/ 16 h 87"/>
                  <a:gd name="T22" fmla="*/ 26 w 31"/>
                  <a:gd name="T23" fmla="*/ 10 h 87"/>
                  <a:gd name="T24" fmla="*/ 24 w 31"/>
                  <a:gd name="T25" fmla="*/ 6 h 87"/>
                  <a:gd name="T26" fmla="*/ 18 w 31"/>
                  <a:gd name="T27" fmla="*/ 3 h 87"/>
                  <a:gd name="T28" fmla="*/ 12 w 31"/>
                  <a:gd name="T29" fmla="*/ 1 h 87"/>
                  <a:gd name="T30" fmla="*/ 4 w 31"/>
                  <a:gd name="T31" fmla="*/ 0 h 87"/>
                  <a:gd name="T32" fmla="*/ 0 w 31"/>
                  <a:gd name="T33" fmla="*/ 0 h 87"/>
                  <a:gd name="T34" fmla="*/ 0 w 31"/>
                  <a:gd name="T35" fmla="*/ 20 h 87"/>
                  <a:gd name="T36" fmla="*/ 2 w 31"/>
                  <a:gd name="T37" fmla="*/ 20 h 87"/>
                  <a:gd name="T38" fmla="*/ 4 w 31"/>
                  <a:gd name="T39" fmla="*/ 21 h 87"/>
                  <a:gd name="T40" fmla="*/ 6 w 31"/>
                  <a:gd name="T41" fmla="*/ 23 h 87"/>
                  <a:gd name="T42" fmla="*/ 7 w 31"/>
                  <a:gd name="T43" fmla="*/ 26 h 87"/>
                  <a:gd name="T44" fmla="*/ 8 w 31"/>
                  <a:gd name="T45" fmla="*/ 34 h 87"/>
                  <a:gd name="T46" fmla="*/ 8 w 31"/>
                  <a:gd name="T47" fmla="*/ 43 h 87"/>
                  <a:gd name="T48" fmla="*/ 6 w 31"/>
                  <a:gd name="T49" fmla="*/ 53 h 87"/>
                  <a:gd name="T50" fmla="*/ 2 w 31"/>
                  <a:gd name="T51" fmla="*/ 61 h 87"/>
                  <a:gd name="T52" fmla="*/ 0 w 31"/>
                  <a:gd name="T53" fmla="*/ 63 h 87"/>
                  <a:gd name="T54" fmla="*/ 0 w 31"/>
                  <a:gd name="T55" fmla="*/ 64 h 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1"/>
                  <a:gd name="T85" fmla="*/ 0 h 87"/>
                  <a:gd name="T86" fmla="*/ 31 w 31"/>
                  <a:gd name="T87" fmla="*/ 87 h 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1" h="87">
                    <a:moveTo>
                      <a:pt x="0" y="64"/>
                    </a:moveTo>
                    <a:lnTo>
                      <a:pt x="0" y="86"/>
                    </a:lnTo>
                    <a:lnTo>
                      <a:pt x="6" y="83"/>
                    </a:lnTo>
                    <a:lnTo>
                      <a:pt x="12" y="80"/>
                    </a:lnTo>
                    <a:lnTo>
                      <a:pt x="18" y="75"/>
                    </a:lnTo>
                    <a:lnTo>
                      <a:pt x="22" y="70"/>
                    </a:lnTo>
                    <a:lnTo>
                      <a:pt x="25" y="62"/>
                    </a:lnTo>
                    <a:lnTo>
                      <a:pt x="28" y="53"/>
                    </a:lnTo>
                    <a:lnTo>
                      <a:pt x="30" y="43"/>
                    </a:lnTo>
                    <a:lnTo>
                      <a:pt x="30" y="23"/>
                    </a:lnTo>
                    <a:lnTo>
                      <a:pt x="29" y="16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18" y="3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4" y="21"/>
                    </a:lnTo>
                    <a:lnTo>
                      <a:pt x="6" y="23"/>
                    </a:lnTo>
                    <a:lnTo>
                      <a:pt x="7" y="26"/>
                    </a:lnTo>
                    <a:lnTo>
                      <a:pt x="8" y="34"/>
                    </a:lnTo>
                    <a:lnTo>
                      <a:pt x="8" y="43"/>
                    </a:lnTo>
                    <a:lnTo>
                      <a:pt x="6" y="53"/>
                    </a:lnTo>
                    <a:lnTo>
                      <a:pt x="2" y="61"/>
                    </a:lnTo>
                    <a:lnTo>
                      <a:pt x="0" y="63"/>
                    </a:lnTo>
                    <a:lnTo>
                      <a:pt x="0" y="64"/>
                    </a:lnTo>
                  </a:path>
                </a:pathLst>
              </a:custGeom>
              <a:solidFill>
                <a:srgbClr val="47474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419" name="Freeform 33"/>
              <p:cNvSpPr>
                <a:spLocks/>
              </p:cNvSpPr>
              <p:nvPr/>
            </p:nvSpPr>
            <p:spPr bwMode="auto">
              <a:xfrm>
                <a:off x="4671" y="210"/>
                <a:ext cx="33" cy="87"/>
              </a:xfrm>
              <a:custGeom>
                <a:avLst/>
                <a:gdLst>
                  <a:gd name="T0" fmla="*/ 32 w 33"/>
                  <a:gd name="T1" fmla="*/ 20 h 87"/>
                  <a:gd name="T2" fmla="*/ 32 w 33"/>
                  <a:gd name="T3" fmla="*/ 0 h 87"/>
                  <a:gd name="T4" fmla="*/ 12 w 33"/>
                  <a:gd name="T5" fmla="*/ 0 h 87"/>
                  <a:gd name="T6" fmla="*/ 0 w 33"/>
                  <a:gd name="T7" fmla="*/ 86 h 87"/>
                  <a:gd name="T8" fmla="*/ 24 w 33"/>
                  <a:gd name="T9" fmla="*/ 86 h 87"/>
                  <a:gd name="T10" fmla="*/ 32 w 33"/>
                  <a:gd name="T11" fmla="*/ 86 h 87"/>
                  <a:gd name="T12" fmla="*/ 32 w 33"/>
                  <a:gd name="T13" fmla="*/ 64 h 87"/>
                  <a:gd name="T14" fmla="*/ 30 w 33"/>
                  <a:gd name="T15" fmla="*/ 65 h 87"/>
                  <a:gd name="T16" fmla="*/ 23 w 33"/>
                  <a:gd name="T17" fmla="*/ 66 h 87"/>
                  <a:gd name="T18" fmla="*/ 30 w 33"/>
                  <a:gd name="T19" fmla="*/ 20 h 87"/>
                  <a:gd name="T20" fmla="*/ 32 w 33"/>
                  <a:gd name="T21" fmla="*/ 20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87"/>
                  <a:gd name="T35" fmla="*/ 33 w 33"/>
                  <a:gd name="T36" fmla="*/ 87 h 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87">
                    <a:moveTo>
                      <a:pt x="32" y="20"/>
                    </a:moveTo>
                    <a:lnTo>
                      <a:pt x="32" y="0"/>
                    </a:lnTo>
                    <a:lnTo>
                      <a:pt x="12" y="0"/>
                    </a:lnTo>
                    <a:lnTo>
                      <a:pt x="0" y="86"/>
                    </a:lnTo>
                    <a:lnTo>
                      <a:pt x="24" y="86"/>
                    </a:lnTo>
                    <a:lnTo>
                      <a:pt x="32" y="86"/>
                    </a:lnTo>
                    <a:lnTo>
                      <a:pt x="32" y="64"/>
                    </a:lnTo>
                    <a:lnTo>
                      <a:pt x="30" y="65"/>
                    </a:lnTo>
                    <a:lnTo>
                      <a:pt x="23" y="66"/>
                    </a:lnTo>
                    <a:lnTo>
                      <a:pt x="30" y="20"/>
                    </a:lnTo>
                    <a:lnTo>
                      <a:pt x="32" y="20"/>
                    </a:lnTo>
                  </a:path>
                </a:pathLst>
              </a:custGeom>
              <a:solidFill>
                <a:srgbClr val="47474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420" name="Freeform 34"/>
              <p:cNvSpPr>
                <a:spLocks/>
              </p:cNvSpPr>
              <p:nvPr/>
            </p:nvSpPr>
            <p:spPr bwMode="auto">
              <a:xfrm>
                <a:off x="4201" y="205"/>
                <a:ext cx="57" cy="96"/>
              </a:xfrm>
              <a:custGeom>
                <a:avLst/>
                <a:gdLst>
                  <a:gd name="T0" fmla="*/ 36 w 57"/>
                  <a:gd name="T1" fmla="*/ 37 h 96"/>
                  <a:gd name="T2" fmla="*/ 36 w 57"/>
                  <a:gd name="T3" fmla="*/ 29 h 96"/>
                  <a:gd name="T4" fmla="*/ 35 w 57"/>
                  <a:gd name="T5" fmla="*/ 27 h 96"/>
                  <a:gd name="T6" fmla="*/ 32 w 57"/>
                  <a:gd name="T7" fmla="*/ 25 h 96"/>
                  <a:gd name="T8" fmla="*/ 31 w 57"/>
                  <a:gd name="T9" fmla="*/ 25 h 96"/>
                  <a:gd name="T10" fmla="*/ 30 w 57"/>
                  <a:gd name="T11" fmla="*/ 26 h 96"/>
                  <a:gd name="T12" fmla="*/ 27 w 57"/>
                  <a:gd name="T13" fmla="*/ 30 h 96"/>
                  <a:gd name="T14" fmla="*/ 25 w 57"/>
                  <a:gd name="T15" fmla="*/ 37 h 96"/>
                  <a:gd name="T16" fmla="*/ 23 w 57"/>
                  <a:gd name="T17" fmla="*/ 44 h 96"/>
                  <a:gd name="T18" fmla="*/ 22 w 57"/>
                  <a:gd name="T19" fmla="*/ 52 h 96"/>
                  <a:gd name="T20" fmla="*/ 22 w 57"/>
                  <a:gd name="T21" fmla="*/ 59 h 96"/>
                  <a:gd name="T22" fmla="*/ 24 w 57"/>
                  <a:gd name="T23" fmla="*/ 66 h 96"/>
                  <a:gd name="T24" fmla="*/ 26 w 57"/>
                  <a:gd name="T25" fmla="*/ 69 h 96"/>
                  <a:gd name="T26" fmla="*/ 30 w 57"/>
                  <a:gd name="T27" fmla="*/ 69 h 96"/>
                  <a:gd name="T28" fmla="*/ 32 w 57"/>
                  <a:gd name="T29" fmla="*/ 67 h 96"/>
                  <a:gd name="T30" fmla="*/ 34 w 57"/>
                  <a:gd name="T31" fmla="*/ 62 h 96"/>
                  <a:gd name="T32" fmla="*/ 36 w 57"/>
                  <a:gd name="T33" fmla="*/ 56 h 96"/>
                  <a:gd name="T34" fmla="*/ 55 w 57"/>
                  <a:gd name="T35" fmla="*/ 56 h 96"/>
                  <a:gd name="T36" fmla="*/ 52 w 57"/>
                  <a:gd name="T37" fmla="*/ 68 h 96"/>
                  <a:gd name="T38" fmla="*/ 48 w 57"/>
                  <a:gd name="T39" fmla="*/ 77 h 96"/>
                  <a:gd name="T40" fmla="*/ 43 w 57"/>
                  <a:gd name="T41" fmla="*/ 84 h 96"/>
                  <a:gd name="T42" fmla="*/ 37 w 57"/>
                  <a:gd name="T43" fmla="*/ 90 h 96"/>
                  <a:gd name="T44" fmla="*/ 30 w 57"/>
                  <a:gd name="T45" fmla="*/ 93 h 96"/>
                  <a:gd name="T46" fmla="*/ 23 w 57"/>
                  <a:gd name="T47" fmla="*/ 95 h 96"/>
                  <a:gd name="T48" fmla="*/ 15 w 57"/>
                  <a:gd name="T49" fmla="*/ 92 h 96"/>
                  <a:gd name="T50" fmla="*/ 12 w 57"/>
                  <a:gd name="T51" fmla="*/ 89 h 96"/>
                  <a:gd name="T52" fmla="*/ 8 w 57"/>
                  <a:gd name="T53" fmla="*/ 86 h 96"/>
                  <a:gd name="T54" fmla="*/ 4 w 57"/>
                  <a:gd name="T55" fmla="*/ 81 h 96"/>
                  <a:gd name="T56" fmla="*/ 1 w 57"/>
                  <a:gd name="T57" fmla="*/ 75 h 96"/>
                  <a:gd name="T58" fmla="*/ 0 w 57"/>
                  <a:gd name="T59" fmla="*/ 67 h 96"/>
                  <a:gd name="T60" fmla="*/ 0 w 57"/>
                  <a:gd name="T61" fmla="*/ 59 h 96"/>
                  <a:gd name="T62" fmla="*/ 0 w 57"/>
                  <a:gd name="T63" fmla="*/ 44 h 96"/>
                  <a:gd name="T64" fmla="*/ 2 w 57"/>
                  <a:gd name="T65" fmla="*/ 34 h 96"/>
                  <a:gd name="T66" fmla="*/ 5 w 57"/>
                  <a:gd name="T67" fmla="*/ 25 h 96"/>
                  <a:gd name="T68" fmla="*/ 8 w 57"/>
                  <a:gd name="T69" fmla="*/ 19 h 96"/>
                  <a:gd name="T70" fmla="*/ 11 w 57"/>
                  <a:gd name="T71" fmla="*/ 13 h 96"/>
                  <a:gd name="T72" fmla="*/ 15 w 57"/>
                  <a:gd name="T73" fmla="*/ 8 h 96"/>
                  <a:gd name="T74" fmla="*/ 20 w 57"/>
                  <a:gd name="T75" fmla="*/ 5 h 96"/>
                  <a:gd name="T76" fmla="*/ 24 w 57"/>
                  <a:gd name="T77" fmla="*/ 2 h 96"/>
                  <a:gd name="T78" fmla="*/ 29 w 57"/>
                  <a:gd name="T79" fmla="*/ 0 h 96"/>
                  <a:gd name="T80" fmla="*/ 34 w 57"/>
                  <a:gd name="T81" fmla="*/ 0 h 96"/>
                  <a:gd name="T82" fmla="*/ 38 w 57"/>
                  <a:gd name="T83" fmla="*/ 0 h 96"/>
                  <a:gd name="T84" fmla="*/ 42 w 57"/>
                  <a:gd name="T85" fmla="*/ 2 h 96"/>
                  <a:gd name="T86" fmla="*/ 46 w 57"/>
                  <a:gd name="T87" fmla="*/ 4 h 96"/>
                  <a:gd name="T88" fmla="*/ 50 w 57"/>
                  <a:gd name="T89" fmla="*/ 8 h 96"/>
                  <a:gd name="T90" fmla="*/ 52 w 57"/>
                  <a:gd name="T91" fmla="*/ 13 h 96"/>
                  <a:gd name="T92" fmla="*/ 54 w 57"/>
                  <a:gd name="T93" fmla="*/ 19 h 96"/>
                  <a:gd name="T94" fmla="*/ 56 w 57"/>
                  <a:gd name="T95" fmla="*/ 27 h 96"/>
                  <a:gd name="T96" fmla="*/ 56 w 57"/>
                  <a:gd name="T97" fmla="*/ 37 h 96"/>
                  <a:gd name="T98" fmla="*/ 36 w 57"/>
                  <a:gd name="T99" fmla="*/ 37 h 9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"/>
                  <a:gd name="T151" fmla="*/ 0 h 96"/>
                  <a:gd name="T152" fmla="*/ 57 w 57"/>
                  <a:gd name="T153" fmla="*/ 96 h 9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" h="96">
                    <a:moveTo>
                      <a:pt x="36" y="37"/>
                    </a:moveTo>
                    <a:lnTo>
                      <a:pt x="36" y="29"/>
                    </a:lnTo>
                    <a:lnTo>
                      <a:pt x="35" y="27"/>
                    </a:lnTo>
                    <a:lnTo>
                      <a:pt x="32" y="25"/>
                    </a:lnTo>
                    <a:lnTo>
                      <a:pt x="31" y="25"/>
                    </a:lnTo>
                    <a:lnTo>
                      <a:pt x="30" y="26"/>
                    </a:lnTo>
                    <a:lnTo>
                      <a:pt x="27" y="30"/>
                    </a:lnTo>
                    <a:lnTo>
                      <a:pt x="25" y="37"/>
                    </a:lnTo>
                    <a:lnTo>
                      <a:pt x="23" y="44"/>
                    </a:lnTo>
                    <a:lnTo>
                      <a:pt x="22" y="52"/>
                    </a:lnTo>
                    <a:lnTo>
                      <a:pt x="22" y="59"/>
                    </a:lnTo>
                    <a:lnTo>
                      <a:pt x="24" y="66"/>
                    </a:lnTo>
                    <a:lnTo>
                      <a:pt x="26" y="69"/>
                    </a:lnTo>
                    <a:lnTo>
                      <a:pt x="30" y="69"/>
                    </a:lnTo>
                    <a:lnTo>
                      <a:pt x="32" y="67"/>
                    </a:lnTo>
                    <a:lnTo>
                      <a:pt x="34" y="62"/>
                    </a:lnTo>
                    <a:lnTo>
                      <a:pt x="36" y="56"/>
                    </a:lnTo>
                    <a:lnTo>
                      <a:pt x="55" y="56"/>
                    </a:lnTo>
                    <a:lnTo>
                      <a:pt x="52" y="68"/>
                    </a:lnTo>
                    <a:lnTo>
                      <a:pt x="48" y="77"/>
                    </a:lnTo>
                    <a:lnTo>
                      <a:pt x="43" y="84"/>
                    </a:lnTo>
                    <a:lnTo>
                      <a:pt x="37" y="90"/>
                    </a:lnTo>
                    <a:lnTo>
                      <a:pt x="30" y="93"/>
                    </a:lnTo>
                    <a:lnTo>
                      <a:pt x="23" y="95"/>
                    </a:lnTo>
                    <a:lnTo>
                      <a:pt x="15" y="92"/>
                    </a:lnTo>
                    <a:lnTo>
                      <a:pt x="12" y="89"/>
                    </a:lnTo>
                    <a:lnTo>
                      <a:pt x="8" y="86"/>
                    </a:lnTo>
                    <a:lnTo>
                      <a:pt x="4" y="81"/>
                    </a:lnTo>
                    <a:lnTo>
                      <a:pt x="1" y="75"/>
                    </a:lnTo>
                    <a:lnTo>
                      <a:pt x="0" y="67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2" y="34"/>
                    </a:lnTo>
                    <a:lnTo>
                      <a:pt x="5" y="25"/>
                    </a:lnTo>
                    <a:lnTo>
                      <a:pt x="8" y="19"/>
                    </a:lnTo>
                    <a:lnTo>
                      <a:pt x="11" y="13"/>
                    </a:lnTo>
                    <a:lnTo>
                      <a:pt x="15" y="8"/>
                    </a:lnTo>
                    <a:lnTo>
                      <a:pt x="20" y="5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2" y="2"/>
                    </a:lnTo>
                    <a:lnTo>
                      <a:pt x="46" y="4"/>
                    </a:lnTo>
                    <a:lnTo>
                      <a:pt x="50" y="8"/>
                    </a:lnTo>
                    <a:lnTo>
                      <a:pt x="52" y="13"/>
                    </a:lnTo>
                    <a:lnTo>
                      <a:pt x="54" y="19"/>
                    </a:lnTo>
                    <a:lnTo>
                      <a:pt x="56" y="27"/>
                    </a:lnTo>
                    <a:lnTo>
                      <a:pt x="56" y="37"/>
                    </a:lnTo>
                    <a:lnTo>
                      <a:pt x="36" y="37"/>
                    </a:lnTo>
                  </a:path>
                </a:pathLst>
              </a:custGeom>
              <a:solidFill>
                <a:srgbClr val="47474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421" name="Freeform 35"/>
              <p:cNvSpPr>
                <a:spLocks/>
              </p:cNvSpPr>
              <p:nvPr/>
            </p:nvSpPr>
            <p:spPr bwMode="auto">
              <a:xfrm>
                <a:off x="4138" y="205"/>
                <a:ext cx="28" cy="95"/>
              </a:xfrm>
              <a:custGeom>
                <a:avLst/>
                <a:gdLst>
                  <a:gd name="T0" fmla="*/ 0 w 28"/>
                  <a:gd name="T1" fmla="*/ 68 h 95"/>
                  <a:gd name="T2" fmla="*/ 0 w 28"/>
                  <a:gd name="T3" fmla="*/ 94 h 95"/>
                  <a:gd name="T4" fmla="*/ 2 w 28"/>
                  <a:gd name="T5" fmla="*/ 92 h 95"/>
                  <a:gd name="T6" fmla="*/ 7 w 28"/>
                  <a:gd name="T7" fmla="*/ 90 h 95"/>
                  <a:gd name="T8" fmla="*/ 11 w 28"/>
                  <a:gd name="T9" fmla="*/ 87 h 95"/>
                  <a:gd name="T10" fmla="*/ 15 w 28"/>
                  <a:gd name="T11" fmla="*/ 82 h 95"/>
                  <a:gd name="T12" fmla="*/ 19 w 28"/>
                  <a:gd name="T13" fmla="*/ 77 h 95"/>
                  <a:gd name="T14" fmla="*/ 25 w 28"/>
                  <a:gd name="T15" fmla="*/ 59 h 95"/>
                  <a:gd name="T16" fmla="*/ 27 w 28"/>
                  <a:gd name="T17" fmla="*/ 48 h 95"/>
                  <a:gd name="T18" fmla="*/ 27 w 28"/>
                  <a:gd name="T19" fmla="*/ 38 h 95"/>
                  <a:gd name="T20" fmla="*/ 27 w 28"/>
                  <a:gd name="T21" fmla="*/ 27 h 95"/>
                  <a:gd name="T22" fmla="*/ 25 w 28"/>
                  <a:gd name="T23" fmla="*/ 19 h 95"/>
                  <a:gd name="T24" fmla="*/ 22 w 28"/>
                  <a:gd name="T25" fmla="*/ 11 h 95"/>
                  <a:gd name="T26" fmla="*/ 17 w 28"/>
                  <a:gd name="T27" fmla="*/ 6 h 95"/>
                  <a:gd name="T28" fmla="*/ 11 w 28"/>
                  <a:gd name="T29" fmla="*/ 2 h 95"/>
                  <a:gd name="T30" fmla="*/ 3 w 28"/>
                  <a:gd name="T31" fmla="*/ 0 h 95"/>
                  <a:gd name="T32" fmla="*/ 0 w 28"/>
                  <a:gd name="T33" fmla="*/ 1 h 95"/>
                  <a:gd name="T34" fmla="*/ 0 w 28"/>
                  <a:gd name="T35" fmla="*/ 23 h 95"/>
                  <a:gd name="T36" fmla="*/ 1 w 28"/>
                  <a:gd name="T37" fmla="*/ 23 h 95"/>
                  <a:gd name="T38" fmla="*/ 2 w 28"/>
                  <a:gd name="T39" fmla="*/ 24 h 95"/>
                  <a:gd name="T40" fmla="*/ 3 w 28"/>
                  <a:gd name="T41" fmla="*/ 23 h 95"/>
                  <a:gd name="T42" fmla="*/ 5 w 28"/>
                  <a:gd name="T43" fmla="*/ 24 h 95"/>
                  <a:gd name="T44" fmla="*/ 6 w 28"/>
                  <a:gd name="T45" fmla="*/ 30 h 95"/>
                  <a:gd name="T46" fmla="*/ 5 w 28"/>
                  <a:gd name="T47" fmla="*/ 47 h 95"/>
                  <a:gd name="T48" fmla="*/ 4 w 28"/>
                  <a:gd name="T49" fmla="*/ 56 h 95"/>
                  <a:gd name="T50" fmla="*/ 1 w 28"/>
                  <a:gd name="T51" fmla="*/ 64 h 95"/>
                  <a:gd name="T52" fmla="*/ 0 w 28"/>
                  <a:gd name="T53" fmla="*/ 68 h 9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"/>
                  <a:gd name="T82" fmla="*/ 0 h 95"/>
                  <a:gd name="T83" fmla="*/ 28 w 28"/>
                  <a:gd name="T84" fmla="*/ 95 h 9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" h="95">
                    <a:moveTo>
                      <a:pt x="0" y="68"/>
                    </a:moveTo>
                    <a:lnTo>
                      <a:pt x="0" y="94"/>
                    </a:lnTo>
                    <a:lnTo>
                      <a:pt x="2" y="92"/>
                    </a:lnTo>
                    <a:lnTo>
                      <a:pt x="7" y="90"/>
                    </a:lnTo>
                    <a:lnTo>
                      <a:pt x="11" y="87"/>
                    </a:lnTo>
                    <a:lnTo>
                      <a:pt x="15" y="82"/>
                    </a:lnTo>
                    <a:lnTo>
                      <a:pt x="19" y="77"/>
                    </a:lnTo>
                    <a:lnTo>
                      <a:pt x="25" y="59"/>
                    </a:lnTo>
                    <a:lnTo>
                      <a:pt x="27" y="48"/>
                    </a:lnTo>
                    <a:lnTo>
                      <a:pt x="27" y="38"/>
                    </a:lnTo>
                    <a:lnTo>
                      <a:pt x="27" y="27"/>
                    </a:lnTo>
                    <a:lnTo>
                      <a:pt x="25" y="19"/>
                    </a:lnTo>
                    <a:lnTo>
                      <a:pt x="22" y="11"/>
                    </a:lnTo>
                    <a:lnTo>
                      <a:pt x="17" y="6"/>
                    </a:lnTo>
                    <a:lnTo>
                      <a:pt x="11" y="2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3" y="23"/>
                    </a:lnTo>
                    <a:lnTo>
                      <a:pt x="5" y="24"/>
                    </a:lnTo>
                    <a:lnTo>
                      <a:pt x="6" y="30"/>
                    </a:lnTo>
                    <a:lnTo>
                      <a:pt x="5" y="47"/>
                    </a:lnTo>
                    <a:lnTo>
                      <a:pt x="4" y="56"/>
                    </a:lnTo>
                    <a:lnTo>
                      <a:pt x="1" y="64"/>
                    </a:lnTo>
                    <a:lnTo>
                      <a:pt x="0" y="68"/>
                    </a:lnTo>
                  </a:path>
                </a:pathLst>
              </a:custGeom>
              <a:solidFill>
                <a:srgbClr val="47474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422" name="Freeform 36"/>
              <p:cNvSpPr>
                <a:spLocks/>
              </p:cNvSpPr>
              <p:nvPr/>
            </p:nvSpPr>
            <p:spPr bwMode="auto">
              <a:xfrm>
                <a:off x="4109" y="206"/>
                <a:ext cx="30" cy="94"/>
              </a:xfrm>
              <a:custGeom>
                <a:avLst/>
                <a:gdLst>
                  <a:gd name="T0" fmla="*/ 29 w 30"/>
                  <a:gd name="T1" fmla="*/ 23 h 94"/>
                  <a:gd name="T2" fmla="*/ 29 w 30"/>
                  <a:gd name="T3" fmla="*/ 0 h 94"/>
                  <a:gd name="T4" fmla="*/ 26 w 30"/>
                  <a:gd name="T5" fmla="*/ 0 h 94"/>
                  <a:gd name="T6" fmla="*/ 21 w 30"/>
                  <a:gd name="T7" fmla="*/ 1 h 94"/>
                  <a:gd name="T8" fmla="*/ 16 w 30"/>
                  <a:gd name="T9" fmla="*/ 4 h 94"/>
                  <a:gd name="T10" fmla="*/ 12 w 30"/>
                  <a:gd name="T11" fmla="*/ 8 h 94"/>
                  <a:gd name="T12" fmla="*/ 9 w 30"/>
                  <a:gd name="T13" fmla="*/ 13 h 94"/>
                  <a:gd name="T14" fmla="*/ 6 w 30"/>
                  <a:gd name="T15" fmla="*/ 19 h 94"/>
                  <a:gd name="T16" fmla="*/ 2 w 30"/>
                  <a:gd name="T17" fmla="*/ 34 h 94"/>
                  <a:gd name="T18" fmla="*/ 0 w 30"/>
                  <a:gd name="T19" fmla="*/ 44 h 94"/>
                  <a:gd name="T20" fmla="*/ 0 w 30"/>
                  <a:gd name="T21" fmla="*/ 54 h 94"/>
                  <a:gd name="T22" fmla="*/ 0 w 30"/>
                  <a:gd name="T23" fmla="*/ 64 h 94"/>
                  <a:gd name="T24" fmla="*/ 1 w 30"/>
                  <a:gd name="T25" fmla="*/ 72 h 94"/>
                  <a:gd name="T26" fmla="*/ 4 w 30"/>
                  <a:gd name="T27" fmla="*/ 79 h 94"/>
                  <a:gd name="T28" fmla="*/ 7 w 30"/>
                  <a:gd name="T29" fmla="*/ 85 h 94"/>
                  <a:gd name="T30" fmla="*/ 13 w 30"/>
                  <a:gd name="T31" fmla="*/ 89 h 94"/>
                  <a:gd name="T32" fmla="*/ 20 w 30"/>
                  <a:gd name="T33" fmla="*/ 93 h 94"/>
                  <a:gd name="T34" fmla="*/ 26 w 30"/>
                  <a:gd name="T35" fmla="*/ 93 h 94"/>
                  <a:gd name="T36" fmla="*/ 29 w 30"/>
                  <a:gd name="T37" fmla="*/ 93 h 94"/>
                  <a:gd name="T38" fmla="*/ 29 w 30"/>
                  <a:gd name="T39" fmla="*/ 67 h 94"/>
                  <a:gd name="T40" fmla="*/ 28 w 30"/>
                  <a:gd name="T41" fmla="*/ 68 h 94"/>
                  <a:gd name="T42" fmla="*/ 27 w 30"/>
                  <a:gd name="T43" fmla="*/ 69 h 94"/>
                  <a:gd name="T44" fmla="*/ 25 w 30"/>
                  <a:gd name="T45" fmla="*/ 68 h 94"/>
                  <a:gd name="T46" fmla="*/ 24 w 30"/>
                  <a:gd name="T47" fmla="*/ 68 h 94"/>
                  <a:gd name="T48" fmla="*/ 23 w 30"/>
                  <a:gd name="T49" fmla="*/ 66 h 94"/>
                  <a:gd name="T50" fmla="*/ 22 w 30"/>
                  <a:gd name="T51" fmla="*/ 60 h 94"/>
                  <a:gd name="T52" fmla="*/ 23 w 30"/>
                  <a:gd name="T53" fmla="*/ 43 h 94"/>
                  <a:gd name="T54" fmla="*/ 25 w 30"/>
                  <a:gd name="T55" fmla="*/ 34 h 94"/>
                  <a:gd name="T56" fmla="*/ 27 w 30"/>
                  <a:gd name="T57" fmla="*/ 27 h 94"/>
                  <a:gd name="T58" fmla="*/ 29 w 30"/>
                  <a:gd name="T59" fmla="*/ 22 h 94"/>
                  <a:gd name="T60" fmla="*/ 29 w 30"/>
                  <a:gd name="T61" fmla="*/ 23 h 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0"/>
                  <a:gd name="T94" fmla="*/ 0 h 94"/>
                  <a:gd name="T95" fmla="*/ 30 w 30"/>
                  <a:gd name="T96" fmla="*/ 94 h 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0" h="94">
                    <a:moveTo>
                      <a:pt x="29" y="23"/>
                    </a:moveTo>
                    <a:lnTo>
                      <a:pt x="29" y="0"/>
                    </a:lnTo>
                    <a:lnTo>
                      <a:pt x="26" y="0"/>
                    </a:lnTo>
                    <a:lnTo>
                      <a:pt x="21" y="1"/>
                    </a:lnTo>
                    <a:lnTo>
                      <a:pt x="16" y="4"/>
                    </a:lnTo>
                    <a:lnTo>
                      <a:pt x="12" y="8"/>
                    </a:lnTo>
                    <a:lnTo>
                      <a:pt x="9" y="13"/>
                    </a:lnTo>
                    <a:lnTo>
                      <a:pt x="6" y="19"/>
                    </a:lnTo>
                    <a:lnTo>
                      <a:pt x="2" y="34"/>
                    </a:lnTo>
                    <a:lnTo>
                      <a:pt x="0" y="44"/>
                    </a:lnTo>
                    <a:lnTo>
                      <a:pt x="0" y="54"/>
                    </a:lnTo>
                    <a:lnTo>
                      <a:pt x="0" y="64"/>
                    </a:lnTo>
                    <a:lnTo>
                      <a:pt x="1" y="72"/>
                    </a:lnTo>
                    <a:lnTo>
                      <a:pt x="4" y="79"/>
                    </a:lnTo>
                    <a:lnTo>
                      <a:pt x="7" y="85"/>
                    </a:lnTo>
                    <a:lnTo>
                      <a:pt x="13" y="89"/>
                    </a:lnTo>
                    <a:lnTo>
                      <a:pt x="20" y="93"/>
                    </a:lnTo>
                    <a:lnTo>
                      <a:pt x="26" y="93"/>
                    </a:lnTo>
                    <a:lnTo>
                      <a:pt x="29" y="93"/>
                    </a:lnTo>
                    <a:lnTo>
                      <a:pt x="29" y="67"/>
                    </a:lnTo>
                    <a:lnTo>
                      <a:pt x="28" y="68"/>
                    </a:lnTo>
                    <a:lnTo>
                      <a:pt x="27" y="69"/>
                    </a:lnTo>
                    <a:lnTo>
                      <a:pt x="25" y="68"/>
                    </a:lnTo>
                    <a:lnTo>
                      <a:pt x="24" y="68"/>
                    </a:lnTo>
                    <a:lnTo>
                      <a:pt x="23" y="66"/>
                    </a:lnTo>
                    <a:lnTo>
                      <a:pt x="22" y="60"/>
                    </a:lnTo>
                    <a:lnTo>
                      <a:pt x="23" y="43"/>
                    </a:lnTo>
                    <a:lnTo>
                      <a:pt x="25" y="34"/>
                    </a:lnTo>
                    <a:lnTo>
                      <a:pt x="27" y="27"/>
                    </a:lnTo>
                    <a:lnTo>
                      <a:pt x="29" y="22"/>
                    </a:lnTo>
                    <a:lnTo>
                      <a:pt x="29" y="23"/>
                    </a:lnTo>
                  </a:path>
                </a:pathLst>
              </a:custGeom>
              <a:solidFill>
                <a:srgbClr val="47474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423" name="Freeform 37"/>
              <p:cNvSpPr>
                <a:spLocks/>
              </p:cNvSpPr>
              <p:nvPr/>
            </p:nvSpPr>
            <p:spPr bwMode="auto">
              <a:xfrm>
                <a:off x="5058" y="212"/>
                <a:ext cx="28" cy="87"/>
              </a:xfrm>
              <a:custGeom>
                <a:avLst/>
                <a:gdLst>
                  <a:gd name="T0" fmla="*/ 0 w 28"/>
                  <a:gd name="T1" fmla="*/ 33 h 87"/>
                  <a:gd name="T2" fmla="*/ 0 w 28"/>
                  <a:gd name="T3" fmla="*/ 86 h 87"/>
                  <a:gd name="T4" fmla="*/ 21 w 28"/>
                  <a:gd name="T5" fmla="*/ 86 h 87"/>
                  <a:gd name="T6" fmla="*/ 20 w 28"/>
                  <a:gd name="T7" fmla="*/ 83 h 87"/>
                  <a:gd name="T8" fmla="*/ 20 w 28"/>
                  <a:gd name="T9" fmla="*/ 78 h 87"/>
                  <a:gd name="T10" fmla="*/ 19 w 28"/>
                  <a:gd name="T11" fmla="*/ 73 h 87"/>
                  <a:gd name="T12" fmla="*/ 20 w 28"/>
                  <a:gd name="T13" fmla="*/ 62 h 87"/>
                  <a:gd name="T14" fmla="*/ 20 w 28"/>
                  <a:gd name="T15" fmla="*/ 58 h 87"/>
                  <a:gd name="T16" fmla="*/ 20 w 28"/>
                  <a:gd name="T17" fmla="*/ 51 h 87"/>
                  <a:gd name="T18" fmla="*/ 19 w 28"/>
                  <a:gd name="T19" fmla="*/ 46 h 87"/>
                  <a:gd name="T20" fmla="*/ 18 w 28"/>
                  <a:gd name="T21" fmla="*/ 43 h 87"/>
                  <a:gd name="T22" fmla="*/ 15 w 28"/>
                  <a:gd name="T23" fmla="*/ 40 h 87"/>
                  <a:gd name="T24" fmla="*/ 18 w 28"/>
                  <a:gd name="T25" fmla="*/ 37 h 87"/>
                  <a:gd name="T26" fmla="*/ 22 w 28"/>
                  <a:gd name="T27" fmla="*/ 33 h 87"/>
                  <a:gd name="T28" fmla="*/ 24 w 28"/>
                  <a:gd name="T29" fmla="*/ 27 h 87"/>
                  <a:gd name="T30" fmla="*/ 25 w 28"/>
                  <a:gd name="T31" fmla="*/ 22 h 87"/>
                  <a:gd name="T32" fmla="*/ 27 w 28"/>
                  <a:gd name="T33" fmla="*/ 16 h 87"/>
                  <a:gd name="T34" fmla="*/ 26 w 28"/>
                  <a:gd name="T35" fmla="*/ 10 h 87"/>
                  <a:gd name="T36" fmla="*/ 24 w 28"/>
                  <a:gd name="T37" fmla="*/ 5 h 87"/>
                  <a:gd name="T38" fmla="*/ 22 w 28"/>
                  <a:gd name="T39" fmla="*/ 1 h 87"/>
                  <a:gd name="T40" fmla="*/ 17 w 28"/>
                  <a:gd name="T41" fmla="*/ 0 h 87"/>
                  <a:gd name="T42" fmla="*/ 0 w 28"/>
                  <a:gd name="T43" fmla="*/ 0 h 87"/>
                  <a:gd name="T44" fmla="*/ 0 w 28"/>
                  <a:gd name="T45" fmla="*/ 18 h 87"/>
                  <a:gd name="T46" fmla="*/ 2 w 28"/>
                  <a:gd name="T47" fmla="*/ 19 h 87"/>
                  <a:gd name="T48" fmla="*/ 4 w 28"/>
                  <a:gd name="T49" fmla="*/ 22 h 87"/>
                  <a:gd name="T50" fmla="*/ 5 w 28"/>
                  <a:gd name="T51" fmla="*/ 26 h 87"/>
                  <a:gd name="T52" fmla="*/ 4 w 28"/>
                  <a:gd name="T53" fmla="*/ 30 h 87"/>
                  <a:gd name="T54" fmla="*/ 0 w 28"/>
                  <a:gd name="T55" fmla="*/ 32 h 87"/>
                  <a:gd name="T56" fmla="*/ 0 w 28"/>
                  <a:gd name="T57" fmla="*/ 33 h 8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87"/>
                  <a:gd name="T89" fmla="*/ 28 w 28"/>
                  <a:gd name="T90" fmla="*/ 87 h 8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87">
                    <a:moveTo>
                      <a:pt x="0" y="33"/>
                    </a:moveTo>
                    <a:lnTo>
                      <a:pt x="0" y="86"/>
                    </a:lnTo>
                    <a:lnTo>
                      <a:pt x="21" y="86"/>
                    </a:lnTo>
                    <a:lnTo>
                      <a:pt x="20" y="83"/>
                    </a:lnTo>
                    <a:lnTo>
                      <a:pt x="20" y="78"/>
                    </a:lnTo>
                    <a:lnTo>
                      <a:pt x="19" y="73"/>
                    </a:lnTo>
                    <a:lnTo>
                      <a:pt x="20" y="62"/>
                    </a:lnTo>
                    <a:lnTo>
                      <a:pt x="20" y="58"/>
                    </a:lnTo>
                    <a:lnTo>
                      <a:pt x="20" y="51"/>
                    </a:lnTo>
                    <a:lnTo>
                      <a:pt x="19" y="46"/>
                    </a:lnTo>
                    <a:lnTo>
                      <a:pt x="18" y="43"/>
                    </a:lnTo>
                    <a:lnTo>
                      <a:pt x="15" y="40"/>
                    </a:lnTo>
                    <a:lnTo>
                      <a:pt x="18" y="37"/>
                    </a:lnTo>
                    <a:lnTo>
                      <a:pt x="22" y="33"/>
                    </a:lnTo>
                    <a:lnTo>
                      <a:pt x="24" y="27"/>
                    </a:lnTo>
                    <a:lnTo>
                      <a:pt x="25" y="22"/>
                    </a:lnTo>
                    <a:lnTo>
                      <a:pt x="27" y="16"/>
                    </a:lnTo>
                    <a:lnTo>
                      <a:pt x="26" y="10"/>
                    </a:lnTo>
                    <a:lnTo>
                      <a:pt x="24" y="5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" y="19"/>
                    </a:lnTo>
                    <a:lnTo>
                      <a:pt x="4" y="22"/>
                    </a:lnTo>
                    <a:lnTo>
                      <a:pt x="5" y="26"/>
                    </a:lnTo>
                    <a:lnTo>
                      <a:pt x="4" y="30"/>
                    </a:lnTo>
                    <a:lnTo>
                      <a:pt x="0" y="32"/>
                    </a:lnTo>
                    <a:lnTo>
                      <a:pt x="0" y="33"/>
                    </a:lnTo>
                  </a:path>
                </a:pathLst>
              </a:custGeom>
              <a:solidFill>
                <a:srgbClr val="47474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424" name="Freeform 38"/>
              <p:cNvSpPr>
                <a:spLocks/>
              </p:cNvSpPr>
              <p:nvPr/>
            </p:nvSpPr>
            <p:spPr bwMode="auto">
              <a:xfrm>
                <a:off x="5025" y="212"/>
                <a:ext cx="34" cy="87"/>
              </a:xfrm>
              <a:custGeom>
                <a:avLst/>
                <a:gdLst>
                  <a:gd name="T0" fmla="*/ 33 w 34"/>
                  <a:gd name="T1" fmla="*/ 18 h 87"/>
                  <a:gd name="T2" fmla="*/ 33 w 34"/>
                  <a:gd name="T3" fmla="*/ 0 h 87"/>
                  <a:gd name="T4" fmla="*/ 11 w 34"/>
                  <a:gd name="T5" fmla="*/ 0 h 87"/>
                  <a:gd name="T6" fmla="*/ 0 w 34"/>
                  <a:gd name="T7" fmla="*/ 86 h 87"/>
                  <a:gd name="T8" fmla="*/ 21 w 34"/>
                  <a:gd name="T9" fmla="*/ 86 h 87"/>
                  <a:gd name="T10" fmla="*/ 25 w 34"/>
                  <a:gd name="T11" fmla="*/ 53 h 87"/>
                  <a:gd name="T12" fmla="*/ 30 w 34"/>
                  <a:gd name="T13" fmla="*/ 55 h 87"/>
                  <a:gd name="T14" fmla="*/ 30 w 34"/>
                  <a:gd name="T15" fmla="*/ 86 h 87"/>
                  <a:gd name="T16" fmla="*/ 33 w 34"/>
                  <a:gd name="T17" fmla="*/ 86 h 87"/>
                  <a:gd name="T18" fmla="*/ 33 w 34"/>
                  <a:gd name="T19" fmla="*/ 32 h 87"/>
                  <a:gd name="T20" fmla="*/ 27 w 34"/>
                  <a:gd name="T21" fmla="*/ 33 h 87"/>
                  <a:gd name="T22" fmla="*/ 29 w 34"/>
                  <a:gd name="T23" fmla="*/ 18 h 87"/>
                  <a:gd name="T24" fmla="*/ 33 w 34"/>
                  <a:gd name="T25" fmla="*/ 18 h 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87"/>
                  <a:gd name="T41" fmla="*/ 34 w 34"/>
                  <a:gd name="T42" fmla="*/ 87 h 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87">
                    <a:moveTo>
                      <a:pt x="33" y="18"/>
                    </a:moveTo>
                    <a:lnTo>
                      <a:pt x="33" y="0"/>
                    </a:lnTo>
                    <a:lnTo>
                      <a:pt x="11" y="0"/>
                    </a:lnTo>
                    <a:lnTo>
                      <a:pt x="0" y="86"/>
                    </a:lnTo>
                    <a:lnTo>
                      <a:pt x="21" y="86"/>
                    </a:lnTo>
                    <a:lnTo>
                      <a:pt x="25" y="53"/>
                    </a:lnTo>
                    <a:lnTo>
                      <a:pt x="30" y="55"/>
                    </a:lnTo>
                    <a:lnTo>
                      <a:pt x="30" y="86"/>
                    </a:lnTo>
                    <a:lnTo>
                      <a:pt x="33" y="86"/>
                    </a:lnTo>
                    <a:lnTo>
                      <a:pt x="33" y="32"/>
                    </a:lnTo>
                    <a:lnTo>
                      <a:pt x="27" y="33"/>
                    </a:lnTo>
                    <a:lnTo>
                      <a:pt x="29" y="18"/>
                    </a:lnTo>
                    <a:lnTo>
                      <a:pt x="33" y="18"/>
                    </a:lnTo>
                  </a:path>
                </a:pathLst>
              </a:custGeom>
              <a:solidFill>
                <a:srgbClr val="47474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425" name="Freeform 39"/>
              <p:cNvSpPr>
                <a:spLocks/>
              </p:cNvSpPr>
              <p:nvPr/>
            </p:nvSpPr>
            <p:spPr bwMode="auto">
              <a:xfrm>
                <a:off x="4023" y="210"/>
                <a:ext cx="47" cy="89"/>
              </a:xfrm>
              <a:custGeom>
                <a:avLst/>
                <a:gdLst>
                  <a:gd name="T0" fmla="*/ 11 w 47"/>
                  <a:gd name="T1" fmla="*/ 0 h 89"/>
                  <a:gd name="T2" fmla="*/ 34 w 47"/>
                  <a:gd name="T3" fmla="*/ 0 h 89"/>
                  <a:gd name="T4" fmla="*/ 26 w 47"/>
                  <a:gd name="T5" fmla="*/ 62 h 89"/>
                  <a:gd name="T6" fmla="*/ 46 w 47"/>
                  <a:gd name="T7" fmla="*/ 62 h 89"/>
                  <a:gd name="T8" fmla="*/ 43 w 47"/>
                  <a:gd name="T9" fmla="*/ 88 h 89"/>
                  <a:gd name="T10" fmla="*/ 0 w 47"/>
                  <a:gd name="T11" fmla="*/ 88 h 89"/>
                  <a:gd name="T12" fmla="*/ 11 w 47"/>
                  <a:gd name="T13" fmla="*/ 0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89"/>
                  <a:gd name="T23" fmla="*/ 47 w 47"/>
                  <a:gd name="T24" fmla="*/ 89 h 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89">
                    <a:moveTo>
                      <a:pt x="11" y="0"/>
                    </a:moveTo>
                    <a:lnTo>
                      <a:pt x="34" y="0"/>
                    </a:lnTo>
                    <a:lnTo>
                      <a:pt x="26" y="62"/>
                    </a:lnTo>
                    <a:lnTo>
                      <a:pt x="46" y="62"/>
                    </a:lnTo>
                    <a:lnTo>
                      <a:pt x="43" y="88"/>
                    </a:lnTo>
                    <a:lnTo>
                      <a:pt x="0" y="88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47474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426" name="Freeform 40"/>
              <p:cNvSpPr>
                <a:spLocks/>
              </p:cNvSpPr>
              <p:nvPr/>
            </p:nvSpPr>
            <p:spPr bwMode="auto">
              <a:xfrm>
                <a:off x="4292" y="210"/>
                <a:ext cx="70" cy="89"/>
              </a:xfrm>
              <a:custGeom>
                <a:avLst/>
                <a:gdLst>
                  <a:gd name="T0" fmla="*/ 13 w 70"/>
                  <a:gd name="T1" fmla="*/ 0 h 89"/>
                  <a:gd name="T2" fmla="*/ 33 w 70"/>
                  <a:gd name="T3" fmla="*/ 0 h 89"/>
                  <a:gd name="T4" fmla="*/ 29 w 70"/>
                  <a:gd name="T5" fmla="*/ 39 h 89"/>
                  <a:gd name="T6" fmla="*/ 45 w 70"/>
                  <a:gd name="T7" fmla="*/ 0 h 89"/>
                  <a:gd name="T8" fmla="*/ 69 w 70"/>
                  <a:gd name="T9" fmla="*/ 0 h 89"/>
                  <a:gd name="T10" fmla="*/ 48 w 70"/>
                  <a:gd name="T11" fmla="*/ 42 h 89"/>
                  <a:gd name="T12" fmla="*/ 58 w 70"/>
                  <a:gd name="T13" fmla="*/ 88 h 89"/>
                  <a:gd name="T14" fmla="*/ 33 w 70"/>
                  <a:gd name="T15" fmla="*/ 88 h 89"/>
                  <a:gd name="T16" fmla="*/ 26 w 70"/>
                  <a:gd name="T17" fmla="*/ 49 h 89"/>
                  <a:gd name="T18" fmla="*/ 22 w 70"/>
                  <a:gd name="T19" fmla="*/ 88 h 89"/>
                  <a:gd name="T20" fmla="*/ 0 w 70"/>
                  <a:gd name="T21" fmla="*/ 88 h 89"/>
                  <a:gd name="T22" fmla="*/ 13 w 70"/>
                  <a:gd name="T23" fmla="*/ 0 h 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89"/>
                  <a:gd name="T38" fmla="*/ 70 w 70"/>
                  <a:gd name="T39" fmla="*/ 89 h 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89">
                    <a:moveTo>
                      <a:pt x="13" y="0"/>
                    </a:moveTo>
                    <a:lnTo>
                      <a:pt x="33" y="0"/>
                    </a:lnTo>
                    <a:lnTo>
                      <a:pt x="29" y="39"/>
                    </a:lnTo>
                    <a:lnTo>
                      <a:pt x="45" y="0"/>
                    </a:lnTo>
                    <a:lnTo>
                      <a:pt x="69" y="0"/>
                    </a:lnTo>
                    <a:lnTo>
                      <a:pt x="48" y="42"/>
                    </a:lnTo>
                    <a:lnTo>
                      <a:pt x="58" y="88"/>
                    </a:lnTo>
                    <a:lnTo>
                      <a:pt x="33" y="88"/>
                    </a:lnTo>
                    <a:lnTo>
                      <a:pt x="26" y="49"/>
                    </a:lnTo>
                    <a:lnTo>
                      <a:pt x="22" y="88"/>
                    </a:lnTo>
                    <a:lnTo>
                      <a:pt x="0" y="88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47474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427" name="Freeform 41"/>
              <p:cNvSpPr>
                <a:spLocks/>
              </p:cNvSpPr>
              <p:nvPr/>
            </p:nvSpPr>
            <p:spPr bwMode="auto">
              <a:xfrm>
                <a:off x="4391" y="210"/>
                <a:ext cx="65" cy="87"/>
              </a:xfrm>
              <a:custGeom>
                <a:avLst/>
                <a:gdLst>
                  <a:gd name="T0" fmla="*/ 11 w 65"/>
                  <a:gd name="T1" fmla="*/ 2 h 87"/>
                  <a:gd name="T2" fmla="*/ 34 w 65"/>
                  <a:gd name="T3" fmla="*/ 2 h 87"/>
                  <a:gd name="T4" fmla="*/ 30 w 65"/>
                  <a:gd name="T5" fmla="*/ 30 h 87"/>
                  <a:gd name="T6" fmla="*/ 37 w 65"/>
                  <a:gd name="T7" fmla="*/ 30 h 87"/>
                  <a:gd name="T8" fmla="*/ 42 w 65"/>
                  <a:gd name="T9" fmla="*/ 0 h 87"/>
                  <a:gd name="T10" fmla="*/ 64 w 65"/>
                  <a:gd name="T11" fmla="*/ 2 h 87"/>
                  <a:gd name="T12" fmla="*/ 52 w 65"/>
                  <a:gd name="T13" fmla="*/ 86 h 87"/>
                  <a:gd name="T14" fmla="*/ 30 w 65"/>
                  <a:gd name="T15" fmla="*/ 86 h 87"/>
                  <a:gd name="T16" fmla="*/ 35 w 65"/>
                  <a:gd name="T17" fmla="*/ 53 h 87"/>
                  <a:gd name="T18" fmla="*/ 26 w 65"/>
                  <a:gd name="T19" fmla="*/ 53 h 87"/>
                  <a:gd name="T20" fmla="*/ 21 w 65"/>
                  <a:gd name="T21" fmla="*/ 86 h 87"/>
                  <a:gd name="T22" fmla="*/ 0 w 65"/>
                  <a:gd name="T23" fmla="*/ 86 h 87"/>
                  <a:gd name="T24" fmla="*/ 11 w 65"/>
                  <a:gd name="T25" fmla="*/ 2 h 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87"/>
                  <a:gd name="T41" fmla="*/ 65 w 65"/>
                  <a:gd name="T42" fmla="*/ 87 h 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87">
                    <a:moveTo>
                      <a:pt x="11" y="2"/>
                    </a:moveTo>
                    <a:lnTo>
                      <a:pt x="34" y="2"/>
                    </a:lnTo>
                    <a:lnTo>
                      <a:pt x="30" y="30"/>
                    </a:lnTo>
                    <a:lnTo>
                      <a:pt x="37" y="30"/>
                    </a:lnTo>
                    <a:lnTo>
                      <a:pt x="42" y="0"/>
                    </a:lnTo>
                    <a:lnTo>
                      <a:pt x="64" y="2"/>
                    </a:lnTo>
                    <a:lnTo>
                      <a:pt x="52" y="86"/>
                    </a:lnTo>
                    <a:lnTo>
                      <a:pt x="30" y="86"/>
                    </a:lnTo>
                    <a:lnTo>
                      <a:pt x="35" y="53"/>
                    </a:lnTo>
                    <a:lnTo>
                      <a:pt x="26" y="53"/>
                    </a:lnTo>
                    <a:lnTo>
                      <a:pt x="21" y="86"/>
                    </a:lnTo>
                    <a:lnTo>
                      <a:pt x="0" y="86"/>
                    </a:lnTo>
                    <a:lnTo>
                      <a:pt x="11" y="2"/>
                    </a:lnTo>
                  </a:path>
                </a:pathLst>
              </a:custGeom>
              <a:solidFill>
                <a:srgbClr val="47474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428" name="Freeform 42"/>
              <p:cNvSpPr>
                <a:spLocks/>
              </p:cNvSpPr>
              <p:nvPr/>
            </p:nvSpPr>
            <p:spPr bwMode="auto">
              <a:xfrm>
                <a:off x="4490" y="210"/>
                <a:ext cx="55" cy="89"/>
              </a:xfrm>
              <a:custGeom>
                <a:avLst/>
                <a:gdLst>
                  <a:gd name="T0" fmla="*/ 13 w 55"/>
                  <a:gd name="T1" fmla="*/ 0 h 89"/>
                  <a:gd name="T2" fmla="*/ 54 w 55"/>
                  <a:gd name="T3" fmla="*/ 0 h 89"/>
                  <a:gd name="T4" fmla="*/ 50 w 55"/>
                  <a:gd name="T5" fmla="*/ 23 h 89"/>
                  <a:gd name="T6" fmla="*/ 31 w 55"/>
                  <a:gd name="T7" fmla="*/ 23 h 89"/>
                  <a:gd name="T8" fmla="*/ 29 w 55"/>
                  <a:gd name="T9" fmla="*/ 33 h 89"/>
                  <a:gd name="T10" fmla="*/ 48 w 55"/>
                  <a:gd name="T11" fmla="*/ 33 h 89"/>
                  <a:gd name="T12" fmla="*/ 45 w 55"/>
                  <a:gd name="T13" fmla="*/ 54 h 89"/>
                  <a:gd name="T14" fmla="*/ 26 w 55"/>
                  <a:gd name="T15" fmla="*/ 54 h 89"/>
                  <a:gd name="T16" fmla="*/ 24 w 55"/>
                  <a:gd name="T17" fmla="*/ 63 h 89"/>
                  <a:gd name="T18" fmla="*/ 46 w 55"/>
                  <a:gd name="T19" fmla="*/ 63 h 89"/>
                  <a:gd name="T20" fmla="*/ 42 w 55"/>
                  <a:gd name="T21" fmla="*/ 88 h 89"/>
                  <a:gd name="T22" fmla="*/ 0 w 55"/>
                  <a:gd name="T23" fmla="*/ 88 h 89"/>
                  <a:gd name="T24" fmla="*/ 13 w 55"/>
                  <a:gd name="T25" fmla="*/ 0 h 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"/>
                  <a:gd name="T40" fmla="*/ 0 h 89"/>
                  <a:gd name="T41" fmla="*/ 55 w 55"/>
                  <a:gd name="T42" fmla="*/ 89 h 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" h="89">
                    <a:moveTo>
                      <a:pt x="13" y="0"/>
                    </a:moveTo>
                    <a:lnTo>
                      <a:pt x="54" y="0"/>
                    </a:lnTo>
                    <a:lnTo>
                      <a:pt x="50" y="23"/>
                    </a:lnTo>
                    <a:lnTo>
                      <a:pt x="31" y="23"/>
                    </a:lnTo>
                    <a:lnTo>
                      <a:pt x="29" y="33"/>
                    </a:lnTo>
                    <a:lnTo>
                      <a:pt x="48" y="33"/>
                    </a:lnTo>
                    <a:lnTo>
                      <a:pt x="45" y="54"/>
                    </a:lnTo>
                    <a:lnTo>
                      <a:pt x="26" y="54"/>
                    </a:lnTo>
                    <a:lnTo>
                      <a:pt x="24" y="63"/>
                    </a:lnTo>
                    <a:lnTo>
                      <a:pt x="46" y="63"/>
                    </a:lnTo>
                    <a:lnTo>
                      <a:pt x="42" y="88"/>
                    </a:lnTo>
                    <a:lnTo>
                      <a:pt x="0" y="88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47474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429" name="Freeform 43"/>
              <p:cNvSpPr>
                <a:spLocks/>
              </p:cNvSpPr>
              <p:nvPr/>
            </p:nvSpPr>
            <p:spPr bwMode="auto">
              <a:xfrm>
                <a:off x="4578" y="210"/>
                <a:ext cx="56" cy="89"/>
              </a:xfrm>
              <a:custGeom>
                <a:avLst/>
                <a:gdLst>
                  <a:gd name="T0" fmla="*/ 13 w 56"/>
                  <a:gd name="T1" fmla="*/ 0 h 89"/>
                  <a:gd name="T2" fmla="*/ 55 w 56"/>
                  <a:gd name="T3" fmla="*/ 0 h 89"/>
                  <a:gd name="T4" fmla="*/ 51 w 56"/>
                  <a:gd name="T5" fmla="*/ 23 h 89"/>
                  <a:gd name="T6" fmla="*/ 31 w 56"/>
                  <a:gd name="T7" fmla="*/ 23 h 89"/>
                  <a:gd name="T8" fmla="*/ 29 w 56"/>
                  <a:gd name="T9" fmla="*/ 33 h 89"/>
                  <a:gd name="T10" fmla="*/ 48 w 56"/>
                  <a:gd name="T11" fmla="*/ 33 h 89"/>
                  <a:gd name="T12" fmla="*/ 45 w 56"/>
                  <a:gd name="T13" fmla="*/ 54 h 89"/>
                  <a:gd name="T14" fmla="*/ 26 w 56"/>
                  <a:gd name="T15" fmla="*/ 54 h 89"/>
                  <a:gd name="T16" fmla="*/ 25 w 56"/>
                  <a:gd name="T17" fmla="*/ 63 h 89"/>
                  <a:gd name="T18" fmla="*/ 47 w 56"/>
                  <a:gd name="T19" fmla="*/ 63 h 89"/>
                  <a:gd name="T20" fmla="*/ 43 w 56"/>
                  <a:gd name="T21" fmla="*/ 88 h 89"/>
                  <a:gd name="T22" fmla="*/ 0 w 56"/>
                  <a:gd name="T23" fmla="*/ 88 h 89"/>
                  <a:gd name="T24" fmla="*/ 13 w 56"/>
                  <a:gd name="T25" fmla="*/ 0 h 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"/>
                  <a:gd name="T40" fmla="*/ 0 h 89"/>
                  <a:gd name="T41" fmla="*/ 56 w 56"/>
                  <a:gd name="T42" fmla="*/ 89 h 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" h="89">
                    <a:moveTo>
                      <a:pt x="13" y="0"/>
                    </a:moveTo>
                    <a:lnTo>
                      <a:pt x="55" y="0"/>
                    </a:lnTo>
                    <a:lnTo>
                      <a:pt x="51" y="23"/>
                    </a:lnTo>
                    <a:lnTo>
                      <a:pt x="31" y="23"/>
                    </a:lnTo>
                    <a:lnTo>
                      <a:pt x="29" y="33"/>
                    </a:lnTo>
                    <a:lnTo>
                      <a:pt x="48" y="33"/>
                    </a:lnTo>
                    <a:lnTo>
                      <a:pt x="45" y="54"/>
                    </a:lnTo>
                    <a:lnTo>
                      <a:pt x="26" y="54"/>
                    </a:lnTo>
                    <a:lnTo>
                      <a:pt x="25" y="63"/>
                    </a:lnTo>
                    <a:lnTo>
                      <a:pt x="47" y="63"/>
                    </a:lnTo>
                    <a:lnTo>
                      <a:pt x="43" y="88"/>
                    </a:lnTo>
                    <a:lnTo>
                      <a:pt x="0" y="88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47474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430" name="Freeform 44"/>
              <p:cNvSpPr>
                <a:spLocks/>
              </p:cNvSpPr>
              <p:nvPr/>
            </p:nvSpPr>
            <p:spPr bwMode="auto">
              <a:xfrm>
                <a:off x="4805" y="210"/>
                <a:ext cx="83" cy="89"/>
              </a:xfrm>
              <a:custGeom>
                <a:avLst/>
                <a:gdLst>
                  <a:gd name="T0" fmla="*/ 11 w 83"/>
                  <a:gd name="T1" fmla="*/ 0 h 89"/>
                  <a:gd name="T2" fmla="*/ 41 w 83"/>
                  <a:gd name="T3" fmla="*/ 0 h 89"/>
                  <a:gd name="T4" fmla="*/ 39 w 83"/>
                  <a:gd name="T5" fmla="*/ 49 h 89"/>
                  <a:gd name="T6" fmla="*/ 41 w 83"/>
                  <a:gd name="T7" fmla="*/ 49 h 89"/>
                  <a:gd name="T8" fmla="*/ 52 w 83"/>
                  <a:gd name="T9" fmla="*/ 0 h 89"/>
                  <a:gd name="T10" fmla="*/ 82 w 83"/>
                  <a:gd name="T11" fmla="*/ 0 h 89"/>
                  <a:gd name="T12" fmla="*/ 70 w 83"/>
                  <a:gd name="T13" fmla="*/ 88 h 89"/>
                  <a:gd name="T14" fmla="*/ 52 w 83"/>
                  <a:gd name="T15" fmla="*/ 88 h 89"/>
                  <a:gd name="T16" fmla="*/ 60 w 83"/>
                  <a:gd name="T17" fmla="*/ 27 h 89"/>
                  <a:gd name="T18" fmla="*/ 44 w 83"/>
                  <a:gd name="T19" fmla="*/ 88 h 89"/>
                  <a:gd name="T20" fmla="*/ 24 w 83"/>
                  <a:gd name="T21" fmla="*/ 88 h 89"/>
                  <a:gd name="T22" fmla="*/ 24 w 83"/>
                  <a:gd name="T23" fmla="*/ 34 h 89"/>
                  <a:gd name="T24" fmla="*/ 17 w 83"/>
                  <a:gd name="T25" fmla="*/ 88 h 89"/>
                  <a:gd name="T26" fmla="*/ 0 w 83"/>
                  <a:gd name="T27" fmla="*/ 88 h 89"/>
                  <a:gd name="T28" fmla="*/ 11 w 83"/>
                  <a:gd name="T29" fmla="*/ 0 h 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3"/>
                  <a:gd name="T46" fmla="*/ 0 h 89"/>
                  <a:gd name="T47" fmla="*/ 83 w 83"/>
                  <a:gd name="T48" fmla="*/ 89 h 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3" h="89">
                    <a:moveTo>
                      <a:pt x="11" y="0"/>
                    </a:moveTo>
                    <a:lnTo>
                      <a:pt x="41" y="0"/>
                    </a:lnTo>
                    <a:lnTo>
                      <a:pt x="39" y="49"/>
                    </a:lnTo>
                    <a:lnTo>
                      <a:pt x="41" y="49"/>
                    </a:lnTo>
                    <a:lnTo>
                      <a:pt x="52" y="0"/>
                    </a:lnTo>
                    <a:lnTo>
                      <a:pt x="82" y="0"/>
                    </a:lnTo>
                    <a:lnTo>
                      <a:pt x="70" y="88"/>
                    </a:lnTo>
                    <a:lnTo>
                      <a:pt x="52" y="88"/>
                    </a:lnTo>
                    <a:lnTo>
                      <a:pt x="60" y="27"/>
                    </a:lnTo>
                    <a:lnTo>
                      <a:pt x="44" y="88"/>
                    </a:lnTo>
                    <a:lnTo>
                      <a:pt x="24" y="88"/>
                    </a:lnTo>
                    <a:lnTo>
                      <a:pt x="24" y="34"/>
                    </a:lnTo>
                    <a:lnTo>
                      <a:pt x="17" y="88"/>
                    </a:lnTo>
                    <a:lnTo>
                      <a:pt x="0" y="88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47474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431" name="Freeform 45"/>
              <p:cNvSpPr>
                <a:spLocks/>
              </p:cNvSpPr>
              <p:nvPr/>
            </p:nvSpPr>
            <p:spPr bwMode="auto">
              <a:xfrm>
                <a:off x="4953" y="209"/>
                <a:ext cx="25" cy="90"/>
              </a:xfrm>
              <a:custGeom>
                <a:avLst/>
                <a:gdLst>
                  <a:gd name="T0" fmla="*/ 0 w 25"/>
                  <a:gd name="T1" fmla="*/ 51 h 90"/>
                  <a:gd name="T2" fmla="*/ 0 w 25"/>
                  <a:gd name="T3" fmla="*/ 74 h 90"/>
                  <a:gd name="T4" fmla="*/ 4 w 25"/>
                  <a:gd name="T5" fmla="*/ 74 h 90"/>
                  <a:gd name="T6" fmla="*/ 4 w 25"/>
                  <a:gd name="T7" fmla="*/ 89 h 90"/>
                  <a:gd name="T8" fmla="*/ 24 w 25"/>
                  <a:gd name="T9" fmla="*/ 87 h 90"/>
                  <a:gd name="T10" fmla="*/ 19 w 25"/>
                  <a:gd name="T11" fmla="*/ 0 h 90"/>
                  <a:gd name="T12" fmla="*/ 0 w 25"/>
                  <a:gd name="T13" fmla="*/ 1 h 90"/>
                  <a:gd name="T14" fmla="*/ 0 w 25"/>
                  <a:gd name="T15" fmla="*/ 36 h 90"/>
                  <a:gd name="T16" fmla="*/ 3 w 25"/>
                  <a:gd name="T17" fmla="*/ 25 h 90"/>
                  <a:gd name="T18" fmla="*/ 3 w 25"/>
                  <a:gd name="T19" fmla="*/ 51 h 90"/>
                  <a:gd name="T20" fmla="*/ 0 w 25"/>
                  <a:gd name="T21" fmla="*/ 51 h 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90"/>
                  <a:gd name="T35" fmla="*/ 25 w 25"/>
                  <a:gd name="T36" fmla="*/ 90 h 9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90">
                    <a:moveTo>
                      <a:pt x="0" y="51"/>
                    </a:moveTo>
                    <a:lnTo>
                      <a:pt x="0" y="74"/>
                    </a:lnTo>
                    <a:lnTo>
                      <a:pt x="4" y="74"/>
                    </a:lnTo>
                    <a:lnTo>
                      <a:pt x="4" y="89"/>
                    </a:lnTo>
                    <a:lnTo>
                      <a:pt x="24" y="87"/>
                    </a:lnTo>
                    <a:lnTo>
                      <a:pt x="19" y="0"/>
                    </a:lnTo>
                    <a:lnTo>
                      <a:pt x="0" y="1"/>
                    </a:lnTo>
                    <a:lnTo>
                      <a:pt x="0" y="36"/>
                    </a:lnTo>
                    <a:lnTo>
                      <a:pt x="3" y="25"/>
                    </a:lnTo>
                    <a:lnTo>
                      <a:pt x="3" y="51"/>
                    </a:lnTo>
                    <a:lnTo>
                      <a:pt x="0" y="51"/>
                    </a:lnTo>
                  </a:path>
                </a:pathLst>
              </a:custGeom>
              <a:solidFill>
                <a:srgbClr val="47474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432" name="Freeform 46"/>
              <p:cNvSpPr>
                <a:spLocks/>
              </p:cNvSpPr>
              <p:nvPr/>
            </p:nvSpPr>
            <p:spPr bwMode="auto">
              <a:xfrm>
                <a:off x="4914" y="210"/>
                <a:ext cx="40" cy="89"/>
              </a:xfrm>
              <a:custGeom>
                <a:avLst/>
                <a:gdLst>
                  <a:gd name="T0" fmla="*/ 39 w 40"/>
                  <a:gd name="T1" fmla="*/ 35 h 89"/>
                  <a:gd name="T2" fmla="*/ 39 w 40"/>
                  <a:gd name="T3" fmla="*/ 0 h 89"/>
                  <a:gd name="T4" fmla="*/ 31 w 40"/>
                  <a:gd name="T5" fmla="*/ 0 h 89"/>
                  <a:gd name="T6" fmla="*/ 0 w 40"/>
                  <a:gd name="T7" fmla="*/ 88 h 89"/>
                  <a:gd name="T8" fmla="*/ 22 w 40"/>
                  <a:gd name="T9" fmla="*/ 88 h 89"/>
                  <a:gd name="T10" fmla="*/ 26 w 40"/>
                  <a:gd name="T11" fmla="*/ 73 h 89"/>
                  <a:gd name="T12" fmla="*/ 39 w 40"/>
                  <a:gd name="T13" fmla="*/ 73 h 89"/>
                  <a:gd name="T14" fmla="*/ 39 w 40"/>
                  <a:gd name="T15" fmla="*/ 50 h 89"/>
                  <a:gd name="T16" fmla="*/ 35 w 40"/>
                  <a:gd name="T17" fmla="*/ 50 h 89"/>
                  <a:gd name="T18" fmla="*/ 39 w 40"/>
                  <a:gd name="T19" fmla="*/ 35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89"/>
                  <a:gd name="T32" fmla="*/ 40 w 40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89">
                    <a:moveTo>
                      <a:pt x="39" y="35"/>
                    </a:moveTo>
                    <a:lnTo>
                      <a:pt x="39" y="0"/>
                    </a:lnTo>
                    <a:lnTo>
                      <a:pt x="31" y="0"/>
                    </a:lnTo>
                    <a:lnTo>
                      <a:pt x="0" y="88"/>
                    </a:lnTo>
                    <a:lnTo>
                      <a:pt x="22" y="88"/>
                    </a:lnTo>
                    <a:lnTo>
                      <a:pt x="26" y="73"/>
                    </a:lnTo>
                    <a:lnTo>
                      <a:pt x="39" y="73"/>
                    </a:lnTo>
                    <a:lnTo>
                      <a:pt x="39" y="50"/>
                    </a:lnTo>
                    <a:lnTo>
                      <a:pt x="35" y="50"/>
                    </a:lnTo>
                    <a:lnTo>
                      <a:pt x="39" y="35"/>
                    </a:lnTo>
                  </a:path>
                </a:pathLst>
              </a:custGeom>
              <a:solidFill>
                <a:srgbClr val="47474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433" name="Freeform 47"/>
              <p:cNvSpPr>
                <a:spLocks/>
              </p:cNvSpPr>
              <p:nvPr/>
            </p:nvSpPr>
            <p:spPr bwMode="auto">
              <a:xfrm>
                <a:off x="5128" y="210"/>
                <a:ext cx="54" cy="89"/>
              </a:xfrm>
              <a:custGeom>
                <a:avLst/>
                <a:gdLst>
                  <a:gd name="T0" fmla="*/ 3 w 54"/>
                  <a:gd name="T1" fmla="*/ 0 h 89"/>
                  <a:gd name="T2" fmla="*/ 53 w 54"/>
                  <a:gd name="T3" fmla="*/ 0 h 89"/>
                  <a:gd name="T4" fmla="*/ 49 w 54"/>
                  <a:gd name="T5" fmla="*/ 23 h 89"/>
                  <a:gd name="T6" fmla="*/ 35 w 54"/>
                  <a:gd name="T7" fmla="*/ 23 h 89"/>
                  <a:gd name="T8" fmla="*/ 26 w 54"/>
                  <a:gd name="T9" fmla="*/ 88 h 89"/>
                  <a:gd name="T10" fmla="*/ 5 w 54"/>
                  <a:gd name="T11" fmla="*/ 88 h 89"/>
                  <a:gd name="T12" fmla="*/ 15 w 54"/>
                  <a:gd name="T13" fmla="*/ 23 h 89"/>
                  <a:gd name="T14" fmla="*/ 0 w 54"/>
                  <a:gd name="T15" fmla="*/ 23 h 89"/>
                  <a:gd name="T16" fmla="*/ 3 w 54"/>
                  <a:gd name="T17" fmla="*/ 0 h 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89"/>
                  <a:gd name="T29" fmla="*/ 54 w 54"/>
                  <a:gd name="T30" fmla="*/ 89 h 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89">
                    <a:moveTo>
                      <a:pt x="3" y="0"/>
                    </a:moveTo>
                    <a:lnTo>
                      <a:pt x="53" y="0"/>
                    </a:lnTo>
                    <a:lnTo>
                      <a:pt x="49" y="23"/>
                    </a:lnTo>
                    <a:lnTo>
                      <a:pt x="35" y="23"/>
                    </a:lnTo>
                    <a:lnTo>
                      <a:pt x="26" y="88"/>
                    </a:lnTo>
                    <a:lnTo>
                      <a:pt x="5" y="88"/>
                    </a:lnTo>
                    <a:lnTo>
                      <a:pt x="15" y="23"/>
                    </a:lnTo>
                    <a:lnTo>
                      <a:pt x="0" y="23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47474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434" name="Freeform 48"/>
              <p:cNvSpPr>
                <a:spLocks/>
              </p:cNvSpPr>
              <p:nvPr/>
            </p:nvSpPr>
            <p:spPr bwMode="auto">
              <a:xfrm>
                <a:off x="5215" y="210"/>
                <a:ext cx="34" cy="89"/>
              </a:xfrm>
              <a:custGeom>
                <a:avLst/>
                <a:gdLst>
                  <a:gd name="T0" fmla="*/ 11 w 34"/>
                  <a:gd name="T1" fmla="*/ 0 h 89"/>
                  <a:gd name="T2" fmla="*/ 33 w 34"/>
                  <a:gd name="T3" fmla="*/ 0 h 89"/>
                  <a:gd name="T4" fmla="*/ 21 w 34"/>
                  <a:gd name="T5" fmla="*/ 88 h 89"/>
                  <a:gd name="T6" fmla="*/ 0 w 34"/>
                  <a:gd name="T7" fmla="*/ 88 h 89"/>
                  <a:gd name="T8" fmla="*/ 11 w 34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89"/>
                  <a:gd name="T17" fmla="*/ 34 w 34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89">
                    <a:moveTo>
                      <a:pt x="11" y="0"/>
                    </a:moveTo>
                    <a:lnTo>
                      <a:pt x="33" y="0"/>
                    </a:lnTo>
                    <a:lnTo>
                      <a:pt x="21" y="88"/>
                    </a:lnTo>
                    <a:lnTo>
                      <a:pt x="0" y="88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47474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435" name="Freeform 49"/>
              <p:cNvSpPr>
                <a:spLocks/>
              </p:cNvSpPr>
              <p:nvPr/>
            </p:nvSpPr>
            <p:spPr bwMode="auto">
              <a:xfrm>
                <a:off x="5285" y="210"/>
                <a:ext cx="70" cy="87"/>
              </a:xfrm>
              <a:custGeom>
                <a:avLst/>
                <a:gdLst>
                  <a:gd name="T0" fmla="*/ 12 w 70"/>
                  <a:gd name="T1" fmla="*/ 2 h 87"/>
                  <a:gd name="T2" fmla="*/ 38 w 70"/>
                  <a:gd name="T3" fmla="*/ 2 h 87"/>
                  <a:gd name="T4" fmla="*/ 44 w 70"/>
                  <a:gd name="T5" fmla="*/ 49 h 87"/>
                  <a:gd name="T6" fmla="*/ 50 w 70"/>
                  <a:gd name="T7" fmla="*/ 0 h 87"/>
                  <a:gd name="T8" fmla="*/ 69 w 70"/>
                  <a:gd name="T9" fmla="*/ 0 h 87"/>
                  <a:gd name="T10" fmla="*/ 55 w 70"/>
                  <a:gd name="T11" fmla="*/ 86 h 87"/>
                  <a:gd name="T12" fmla="*/ 30 w 70"/>
                  <a:gd name="T13" fmla="*/ 86 h 87"/>
                  <a:gd name="T14" fmla="*/ 24 w 70"/>
                  <a:gd name="T15" fmla="*/ 33 h 87"/>
                  <a:gd name="T16" fmla="*/ 18 w 70"/>
                  <a:gd name="T17" fmla="*/ 86 h 87"/>
                  <a:gd name="T18" fmla="*/ 0 w 70"/>
                  <a:gd name="T19" fmla="*/ 86 h 87"/>
                  <a:gd name="T20" fmla="*/ 12 w 70"/>
                  <a:gd name="T21" fmla="*/ 2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87"/>
                  <a:gd name="T35" fmla="*/ 70 w 70"/>
                  <a:gd name="T36" fmla="*/ 87 h 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87">
                    <a:moveTo>
                      <a:pt x="12" y="2"/>
                    </a:moveTo>
                    <a:lnTo>
                      <a:pt x="38" y="2"/>
                    </a:lnTo>
                    <a:lnTo>
                      <a:pt x="44" y="49"/>
                    </a:lnTo>
                    <a:lnTo>
                      <a:pt x="50" y="0"/>
                    </a:lnTo>
                    <a:lnTo>
                      <a:pt x="69" y="0"/>
                    </a:lnTo>
                    <a:lnTo>
                      <a:pt x="55" y="86"/>
                    </a:lnTo>
                    <a:lnTo>
                      <a:pt x="30" y="86"/>
                    </a:lnTo>
                    <a:lnTo>
                      <a:pt x="24" y="33"/>
                    </a:lnTo>
                    <a:lnTo>
                      <a:pt x="18" y="86"/>
                    </a:lnTo>
                    <a:lnTo>
                      <a:pt x="0" y="86"/>
                    </a:lnTo>
                    <a:lnTo>
                      <a:pt x="12" y="2"/>
                    </a:lnTo>
                  </a:path>
                </a:pathLst>
              </a:custGeom>
              <a:solidFill>
                <a:srgbClr val="474747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4893" y="0"/>
              <a:ext cx="867" cy="440"/>
              <a:chOff x="4893" y="0"/>
              <a:chExt cx="867" cy="440"/>
            </a:xfrm>
          </p:grpSpPr>
          <p:sp>
            <p:nvSpPr>
              <p:cNvPr id="13414" name="Freeform 51"/>
              <p:cNvSpPr>
                <a:spLocks/>
              </p:cNvSpPr>
              <p:nvPr/>
            </p:nvSpPr>
            <p:spPr bwMode="auto">
              <a:xfrm>
                <a:off x="5636" y="162"/>
                <a:ext cx="124" cy="79"/>
              </a:xfrm>
              <a:custGeom>
                <a:avLst/>
                <a:gdLst>
                  <a:gd name="T0" fmla="*/ 0 w 124"/>
                  <a:gd name="T1" fmla="*/ 60 h 79"/>
                  <a:gd name="T2" fmla="*/ 0 w 124"/>
                  <a:gd name="T3" fmla="*/ 78 h 79"/>
                  <a:gd name="T4" fmla="*/ 123 w 124"/>
                  <a:gd name="T5" fmla="*/ 0 h 79"/>
                  <a:gd name="T6" fmla="*/ 0 w 124"/>
                  <a:gd name="T7" fmla="*/ 1 h 79"/>
                  <a:gd name="T8" fmla="*/ 0 w 124"/>
                  <a:gd name="T9" fmla="*/ 23 h 79"/>
                  <a:gd name="T10" fmla="*/ 51 w 124"/>
                  <a:gd name="T11" fmla="*/ 25 h 79"/>
                  <a:gd name="T12" fmla="*/ 0 w 124"/>
                  <a:gd name="T13" fmla="*/ 60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79"/>
                  <a:gd name="T23" fmla="*/ 124 w 124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79">
                    <a:moveTo>
                      <a:pt x="0" y="60"/>
                    </a:moveTo>
                    <a:lnTo>
                      <a:pt x="0" y="78"/>
                    </a:lnTo>
                    <a:lnTo>
                      <a:pt x="123" y="0"/>
                    </a:lnTo>
                    <a:lnTo>
                      <a:pt x="0" y="1"/>
                    </a:lnTo>
                    <a:lnTo>
                      <a:pt x="0" y="23"/>
                    </a:lnTo>
                    <a:lnTo>
                      <a:pt x="51" y="25"/>
                    </a:lnTo>
                    <a:lnTo>
                      <a:pt x="0" y="60"/>
                    </a:lnTo>
                  </a:path>
                </a:pathLst>
              </a:custGeom>
              <a:solidFill>
                <a:srgbClr val="0057F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415" name="Freeform 52"/>
              <p:cNvSpPr>
                <a:spLocks/>
              </p:cNvSpPr>
              <p:nvPr/>
            </p:nvSpPr>
            <p:spPr bwMode="auto">
              <a:xfrm>
                <a:off x="5566" y="0"/>
                <a:ext cx="71" cy="335"/>
              </a:xfrm>
              <a:custGeom>
                <a:avLst/>
                <a:gdLst>
                  <a:gd name="T0" fmla="*/ 70 w 71"/>
                  <a:gd name="T1" fmla="*/ 24 h 335"/>
                  <a:gd name="T2" fmla="*/ 70 w 71"/>
                  <a:gd name="T3" fmla="*/ 0 h 335"/>
                  <a:gd name="T4" fmla="*/ 0 w 71"/>
                  <a:gd name="T5" fmla="*/ 93 h 335"/>
                  <a:gd name="T6" fmla="*/ 0 w 71"/>
                  <a:gd name="T7" fmla="*/ 118 h 335"/>
                  <a:gd name="T8" fmla="*/ 40 w 71"/>
                  <a:gd name="T9" fmla="*/ 72 h 335"/>
                  <a:gd name="T10" fmla="*/ 23 w 71"/>
                  <a:gd name="T11" fmla="*/ 163 h 335"/>
                  <a:gd name="T12" fmla="*/ 0 w 71"/>
                  <a:gd name="T13" fmla="*/ 163 h 335"/>
                  <a:gd name="T14" fmla="*/ 0 w 71"/>
                  <a:gd name="T15" fmla="*/ 183 h 335"/>
                  <a:gd name="T16" fmla="*/ 20 w 71"/>
                  <a:gd name="T17" fmla="*/ 183 h 335"/>
                  <a:gd name="T18" fmla="*/ 7 w 71"/>
                  <a:gd name="T19" fmla="*/ 262 h 335"/>
                  <a:gd name="T20" fmla="*/ 0 w 71"/>
                  <a:gd name="T21" fmla="*/ 266 h 335"/>
                  <a:gd name="T22" fmla="*/ 0 w 71"/>
                  <a:gd name="T23" fmla="*/ 281 h 335"/>
                  <a:gd name="T24" fmla="*/ 4 w 71"/>
                  <a:gd name="T25" fmla="*/ 279 h 335"/>
                  <a:gd name="T26" fmla="*/ 0 w 71"/>
                  <a:gd name="T27" fmla="*/ 301 h 335"/>
                  <a:gd name="T28" fmla="*/ 0 w 71"/>
                  <a:gd name="T29" fmla="*/ 334 h 335"/>
                  <a:gd name="T30" fmla="*/ 14 w 71"/>
                  <a:gd name="T31" fmla="*/ 273 h 335"/>
                  <a:gd name="T32" fmla="*/ 70 w 71"/>
                  <a:gd name="T33" fmla="*/ 239 h 335"/>
                  <a:gd name="T34" fmla="*/ 70 w 71"/>
                  <a:gd name="T35" fmla="*/ 221 h 335"/>
                  <a:gd name="T36" fmla="*/ 17 w 71"/>
                  <a:gd name="T37" fmla="*/ 255 h 335"/>
                  <a:gd name="T38" fmla="*/ 34 w 71"/>
                  <a:gd name="T39" fmla="*/ 184 h 335"/>
                  <a:gd name="T40" fmla="*/ 70 w 71"/>
                  <a:gd name="T41" fmla="*/ 185 h 335"/>
                  <a:gd name="T42" fmla="*/ 70 w 71"/>
                  <a:gd name="T43" fmla="*/ 163 h 335"/>
                  <a:gd name="T44" fmla="*/ 39 w 71"/>
                  <a:gd name="T45" fmla="*/ 163 h 335"/>
                  <a:gd name="T46" fmla="*/ 70 w 71"/>
                  <a:gd name="T47" fmla="*/ 24 h 3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1"/>
                  <a:gd name="T73" fmla="*/ 0 h 335"/>
                  <a:gd name="T74" fmla="*/ 71 w 71"/>
                  <a:gd name="T75" fmla="*/ 335 h 3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1" h="335">
                    <a:moveTo>
                      <a:pt x="70" y="24"/>
                    </a:moveTo>
                    <a:lnTo>
                      <a:pt x="70" y="0"/>
                    </a:lnTo>
                    <a:lnTo>
                      <a:pt x="0" y="93"/>
                    </a:lnTo>
                    <a:lnTo>
                      <a:pt x="0" y="118"/>
                    </a:lnTo>
                    <a:lnTo>
                      <a:pt x="40" y="72"/>
                    </a:lnTo>
                    <a:lnTo>
                      <a:pt x="23" y="163"/>
                    </a:lnTo>
                    <a:lnTo>
                      <a:pt x="0" y="163"/>
                    </a:lnTo>
                    <a:lnTo>
                      <a:pt x="0" y="183"/>
                    </a:lnTo>
                    <a:lnTo>
                      <a:pt x="20" y="183"/>
                    </a:lnTo>
                    <a:lnTo>
                      <a:pt x="7" y="262"/>
                    </a:lnTo>
                    <a:lnTo>
                      <a:pt x="0" y="266"/>
                    </a:lnTo>
                    <a:lnTo>
                      <a:pt x="0" y="281"/>
                    </a:lnTo>
                    <a:lnTo>
                      <a:pt x="4" y="279"/>
                    </a:lnTo>
                    <a:lnTo>
                      <a:pt x="0" y="301"/>
                    </a:lnTo>
                    <a:lnTo>
                      <a:pt x="0" y="334"/>
                    </a:lnTo>
                    <a:lnTo>
                      <a:pt x="14" y="273"/>
                    </a:lnTo>
                    <a:lnTo>
                      <a:pt x="70" y="239"/>
                    </a:lnTo>
                    <a:lnTo>
                      <a:pt x="70" y="221"/>
                    </a:lnTo>
                    <a:lnTo>
                      <a:pt x="17" y="255"/>
                    </a:lnTo>
                    <a:lnTo>
                      <a:pt x="34" y="184"/>
                    </a:lnTo>
                    <a:lnTo>
                      <a:pt x="70" y="185"/>
                    </a:lnTo>
                    <a:lnTo>
                      <a:pt x="70" y="163"/>
                    </a:lnTo>
                    <a:lnTo>
                      <a:pt x="39" y="163"/>
                    </a:lnTo>
                    <a:lnTo>
                      <a:pt x="70" y="24"/>
                    </a:lnTo>
                  </a:path>
                </a:pathLst>
              </a:custGeom>
              <a:solidFill>
                <a:srgbClr val="0057F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416" name="Freeform 53"/>
              <p:cNvSpPr>
                <a:spLocks/>
              </p:cNvSpPr>
              <p:nvPr/>
            </p:nvSpPr>
            <p:spPr bwMode="auto">
              <a:xfrm>
                <a:off x="4893" y="93"/>
                <a:ext cx="674" cy="206"/>
              </a:xfrm>
              <a:custGeom>
                <a:avLst/>
                <a:gdLst>
                  <a:gd name="T0" fmla="*/ 673 w 674"/>
                  <a:gd name="T1" fmla="*/ 25 h 206"/>
                  <a:gd name="T2" fmla="*/ 673 w 674"/>
                  <a:gd name="T3" fmla="*/ 0 h 206"/>
                  <a:gd name="T4" fmla="*/ 620 w 674"/>
                  <a:gd name="T5" fmla="*/ 70 h 206"/>
                  <a:gd name="T6" fmla="*/ 0 w 674"/>
                  <a:gd name="T7" fmla="*/ 70 h 206"/>
                  <a:gd name="T8" fmla="*/ 605 w 674"/>
                  <a:gd name="T9" fmla="*/ 87 h 206"/>
                  <a:gd name="T10" fmla="*/ 518 w 674"/>
                  <a:gd name="T11" fmla="*/ 205 h 206"/>
                  <a:gd name="T12" fmla="*/ 619 w 674"/>
                  <a:gd name="T13" fmla="*/ 88 h 206"/>
                  <a:gd name="T14" fmla="*/ 673 w 674"/>
                  <a:gd name="T15" fmla="*/ 89 h 206"/>
                  <a:gd name="T16" fmla="*/ 673 w 674"/>
                  <a:gd name="T17" fmla="*/ 70 h 206"/>
                  <a:gd name="T18" fmla="*/ 634 w 674"/>
                  <a:gd name="T19" fmla="*/ 70 h 206"/>
                  <a:gd name="T20" fmla="*/ 673 w 674"/>
                  <a:gd name="T21" fmla="*/ 25 h 2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4"/>
                  <a:gd name="T34" fmla="*/ 0 h 206"/>
                  <a:gd name="T35" fmla="*/ 674 w 674"/>
                  <a:gd name="T36" fmla="*/ 206 h 2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4" h="206">
                    <a:moveTo>
                      <a:pt x="673" y="25"/>
                    </a:moveTo>
                    <a:lnTo>
                      <a:pt x="673" y="0"/>
                    </a:lnTo>
                    <a:lnTo>
                      <a:pt x="620" y="70"/>
                    </a:lnTo>
                    <a:lnTo>
                      <a:pt x="0" y="70"/>
                    </a:lnTo>
                    <a:lnTo>
                      <a:pt x="605" y="87"/>
                    </a:lnTo>
                    <a:lnTo>
                      <a:pt x="518" y="205"/>
                    </a:lnTo>
                    <a:lnTo>
                      <a:pt x="619" y="88"/>
                    </a:lnTo>
                    <a:lnTo>
                      <a:pt x="673" y="89"/>
                    </a:lnTo>
                    <a:lnTo>
                      <a:pt x="673" y="70"/>
                    </a:lnTo>
                    <a:lnTo>
                      <a:pt x="634" y="70"/>
                    </a:lnTo>
                    <a:lnTo>
                      <a:pt x="673" y="25"/>
                    </a:lnTo>
                  </a:path>
                </a:pathLst>
              </a:custGeom>
              <a:solidFill>
                <a:srgbClr val="0057F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417" name="Freeform 54"/>
              <p:cNvSpPr>
                <a:spLocks/>
              </p:cNvSpPr>
              <p:nvPr/>
            </p:nvSpPr>
            <p:spPr bwMode="auto">
              <a:xfrm>
                <a:off x="5301" y="266"/>
                <a:ext cx="266" cy="174"/>
              </a:xfrm>
              <a:custGeom>
                <a:avLst/>
                <a:gdLst>
                  <a:gd name="T0" fmla="*/ 265 w 266"/>
                  <a:gd name="T1" fmla="*/ 14 h 174"/>
                  <a:gd name="T2" fmla="*/ 265 w 266"/>
                  <a:gd name="T3" fmla="*/ 0 h 174"/>
                  <a:gd name="T4" fmla="*/ 0 w 266"/>
                  <a:gd name="T5" fmla="*/ 173 h 174"/>
                  <a:gd name="T6" fmla="*/ 265 w 266"/>
                  <a:gd name="T7" fmla="*/ 14 h 1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"/>
                  <a:gd name="T13" fmla="*/ 0 h 174"/>
                  <a:gd name="T14" fmla="*/ 266 w 266"/>
                  <a:gd name="T15" fmla="*/ 174 h 1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" h="174">
                    <a:moveTo>
                      <a:pt x="265" y="14"/>
                    </a:moveTo>
                    <a:lnTo>
                      <a:pt x="265" y="0"/>
                    </a:lnTo>
                    <a:lnTo>
                      <a:pt x="0" y="173"/>
                    </a:lnTo>
                    <a:lnTo>
                      <a:pt x="265" y="14"/>
                    </a:lnTo>
                  </a:path>
                </a:pathLst>
              </a:custGeom>
              <a:solidFill>
                <a:srgbClr val="0057F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pic>
        <p:nvPicPr>
          <p:cNvPr id="13344" name="Picture 55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754437" y="4233844"/>
            <a:ext cx="7588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6" name="Picture 57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3298825" y="1773219"/>
            <a:ext cx="14414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7" name="Picture 58" descr="logo_samsung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email"/>
          <a:srcRect/>
          <a:stretch>
            <a:fillRect/>
          </a:stretch>
        </p:blipFill>
        <p:spPr bwMode="auto">
          <a:xfrm>
            <a:off x="6411912" y="1924032"/>
            <a:ext cx="7588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8" name="Picture 61" descr="Disa3"/>
          <p:cNvPicPr>
            <a:picLocks noChangeAspect="1" noChangeArrowheads="1"/>
          </p:cNvPicPr>
          <p:nvPr/>
        </p:nvPicPr>
        <p:blipFill>
          <a:blip r:embed="rId32" cstate="email"/>
          <a:srcRect/>
          <a:stretch>
            <a:fillRect/>
          </a:stretch>
        </p:blipFill>
        <p:spPr bwMode="auto">
          <a:xfrm>
            <a:off x="1098550" y="1241407"/>
            <a:ext cx="4699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9" name="Picture 62" descr="nsaseal"/>
          <p:cNvPicPr>
            <a:picLocks noChangeAspect="1" noChangeArrowheads="1"/>
          </p:cNvPicPr>
          <p:nvPr/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415925" y="1241407"/>
            <a:ext cx="4556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1" name="MasterLogo"/>
          <p:cNvPicPr>
            <a:picLocks noChangeAspect="1" noChangeArrowheads="1"/>
          </p:cNvPicPr>
          <p:nvPr/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5272087" y="5870557"/>
            <a:ext cx="4143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2" name="Picture 65"/>
          <p:cNvPicPr>
            <a:picLocks noChangeAspect="1" noChangeArrowheads="1"/>
          </p:cNvPicPr>
          <p:nvPr/>
        </p:nvPicPr>
        <p:blipFill>
          <a:blip r:embed="rId35" cstate="email"/>
          <a:srcRect/>
          <a:stretch>
            <a:fillRect/>
          </a:stretch>
        </p:blipFill>
        <p:spPr bwMode="auto">
          <a:xfrm>
            <a:off x="3560762" y="3290869"/>
            <a:ext cx="952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3" name="Picture 66"/>
          <p:cNvPicPr>
            <a:picLocks noChangeAspect="1" noChangeArrowheads="1"/>
          </p:cNvPicPr>
          <p:nvPr/>
        </p:nvPicPr>
        <p:blipFill>
          <a:blip r:embed="rId36" cstate="email"/>
          <a:srcRect/>
          <a:stretch>
            <a:fillRect/>
          </a:stretch>
        </p:blipFill>
        <p:spPr bwMode="auto">
          <a:xfrm>
            <a:off x="339725" y="3290869"/>
            <a:ext cx="6238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4" name="Picture 67"/>
          <p:cNvPicPr>
            <a:picLocks noChangeAspect="1" noChangeArrowheads="1"/>
          </p:cNvPicPr>
          <p:nvPr/>
        </p:nvPicPr>
        <p:blipFill>
          <a:blip r:embed="rId37" cstate="email"/>
          <a:srcRect/>
          <a:stretch>
            <a:fillRect/>
          </a:stretch>
        </p:blipFill>
        <p:spPr bwMode="auto">
          <a:xfrm>
            <a:off x="5121275" y="5111732"/>
            <a:ext cx="758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7" name="Picture 70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3906837" y="2455844"/>
            <a:ext cx="7588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8" name="Picture 71"/>
          <p:cNvPicPr>
            <a:picLocks noChangeAspect="1" noChangeArrowheads="1"/>
          </p:cNvPicPr>
          <p:nvPr/>
        </p:nvPicPr>
        <p:blipFill>
          <a:blip r:embed="rId39" cstate="email"/>
          <a:srcRect/>
          <a:stretch>
            <a:fillRect/>
          </a:stretch>
        </p:blipFill>
        <p:spPr bwMode="auto">
          <a:xfrm>
            <a:off x="3906837" y="2960669"/>
            <a:ext cx="6826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0" name="Picture 73"/>
          <p:cNvPicPr>
            <a:picLocks noChangeAspect="1" noChangeArrowheads="1"/>
          </p:cNvPicPr>
          <p:nvPr/>
        </p:nvPicPr>
        <p:blipFill>
          <a:blip r:embed="rId40" cstate="email"/>
          <a:srcRect/>
          <a:stretch>
            <a:fillRect/>
          </a:stretch>
        </p:blipFill>
        <p:spPr bwMode="auto">
          <a:xfrm>
            <a:off x="5118100" y="3138469"/>
            <a:ext cx="762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1" name="Picture 74"/>
          <p:cNvPicPr>
            <a:picLocks noChangeAspect="1" noChangeArrowheads="1"/>
          </p:cNvPicPr>
          <p:nvPr/>
        </p:nvPicPr>
        <p:blipFill>
          <a:blip r:embed="rId41" cstate="email"/>
          <a:srcRect/>
          <a:stretch>
            <a:fillRect/>
          </a:stretch>
        </p:blipFill>
        <p:spPr bwMode="auto">
          <a:xfrm>
            <a:off x="5045075" y="2835257"/>
            <a:ext cx="835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2" name="Picture 75"/>
          <p:cNvPicPr>
            <a:picLocks noChangeAspect="1" noChangeArrowheads="1"/>
          </p:cNvPicPr>
          <p:nvPr/>
        </p:nvPicPr>
        <p:blipFill>
          <a:blip r:embed="rId42" cstate="email"/>
          <a:srcRect/>
          <a:stretch>
            <a:fillRect/>
          </a:stretch>
        </p:blipFill>
        <p:spPr bwMode="auto">
          <a:xfrm>
            <a:off x="2008187" y="3436919"/>
            <a:ext cx="53181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3" name="Picture 76" descr="L3_Logo"/>
          <p:cNvPicPr>
            <a:picLocks noChangeAspect="1" noChangeArrowheads="1"/>
          </p:cNvPicPr>
          <p:nvPr/>
        </p:nvPicPr>
        <p:blipFill>
          <a:blip r:embed="rId43" cstate="email"/>
          <a:srcRect/>
          <a:stretch>
            <a:fillRect/>
          </a:stretch>
        </p:blipFill>
        <p:spPr bwMode="auto">
          <a:xfrm>
            <a:off x="2220912" y="1924032"/>
            <a:ext cx="844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4" name="Picture 77" descr="orange ™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2220912" y="2530457"/>
            <a:ext cx="246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5" name="Picture 78" descr="logo-cegetel">
            <a:hlinkClick r:id="rId45"/>
          </p:cNvPr>
          <p:cNvPicPr>
            <a:picLocks noChangeAspect="1" noChangeArrowheads="1"/>
          </p:cNvPicPr>
          <p:nvPr/>
        </p:nvPicPr>
        <p:blipFill>
          <a:blip r:embed="rId46" cstate="email"/>
          <a:srcRect/>
          <a:stretch>
            <a:fillRect/>
          </a:stretch>
        </p:blipFill>
        <p:spPr bwMode="auto">
          <a:xfrm>
            <a:off x="2768600" y="3746482"/>
            <a:ext cx="37941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6" name="Picture 79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1933575" y="5264132"/>
            <a:ext cx="12192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7" name="Picture 80" descr="Original_247170">
            <a:hlinkClick r:id="rId48"/>
          </p:cNvPr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2085975" y="4125894"/>
            <a:ext cx="10620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8" name="Picture 81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1022350" y="3290869"/>
            <a:ext cx="622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9" name="Picture 82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8080375" y="5557819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70" name="Picture 83"/>
          <p:cNvPicPr>
            <a:picLocks noChangeAspect="1" noChangeArrowheads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6559550" y="3063857"/>
            <a:ext cx="6826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71" name="Picture 84"/>
          <p:cNvPicPr>
            <a:picLocks noChangeAspect="1" noChangeArrowheads="1"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3679825" y="6099157"/>
            <a:ext cx="9112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72" name="Picture 85"/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3903662" y="5010132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73" name="Picture 86"/>
          <p:cNvPicPr>
            <a:picLocks noChangeAspect="1" noChangeArrowheads="1"/>
          </p:cNvPicPr>
          <p:nvPr/>
        </p:nvPicPr>
        <p:blipFill>
          <a:blip r:embed="rId55"/>
          <a:srcRect/>
          <a:stretch>
            <a:fillRect/>
          </a:stretch>
        </p:blipFill>
        <p:spPr bwMode="auto">
          <a:xfrm>
            <a:off x="4968875" y="1165207"/>
            <a:ext cx="8350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74" name="Picture 87"/>
          <p:cNvPicPr>
            <a:picLocks noChangeAspect="1" noChangeArrowheads="1"/>
          </p:cNvPicPr>
          <p:nvPr/>
        </p:nvPicPr>
        <p:blipFill>
          <a:blip r:embed="rId56" cstate="email"/>
          <a:srcRect/>
          <a:stretch>
            <a:fillRect/>
          </a:stretch>
        </p:blipFill>
        <p:spPr bwMode="auto">
          <a:xfrm>
            <a:off x="3903662" y="5238732"/>
            <a:ext cx="7588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75" name="Picture 88"/>
          <p:cNvPicPr>
            <a:picLocks noChangeAspect="1" noChangeArrowheads="1"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4892675" y="2305032"/>
            <a:ext cx="5095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76" name="Picture 89" descr="MedicAlert.org">
            <a:hlinkClick r:id="rId58"/>
          </p:cNvPr>
          <p:cNvPicPr>
            <a:picLocks noChangeAspect="1" noChangeArrowheads="1"/>
          </p:cNvPicPr>
          <p:nvPr/>
        </p:nvPicPr>
        <p:blipFill>
          <a:blip r:embed="rId59" cstate="email"/>
          <a:srcRect/>
          <a:stretch>
            <a:fillRect/>
          </a:stretch>
        </p:blipFill>
        <p:spPr bwMode="auto">
          <a:xfrm>
            <a:off x="7853362" y="2305032"/>
            <a:ext cx="1143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79" name="Picture 92"/>
          <p:cNvPicPr>
            <a:picLocks noChangeAspect="1" noChangeArrowheads="1"/>
          </p:cNvPicPr>
          <p:nvPr/>
        </p:nvPicPr>
        <p:blipFill>
          <a:blip r:embed="rId60" cstate="email"/>
          <a:srcRect/>
          <a:stretch>
            <a:fillRect/>
          </a:stretch>
        </p:blipFill>
        <p:spPr bwMode="auto">
          <a:xfrm>
            <a:off x="2085975" y="4698982"/>
            <a:ext cx="9953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80" name="Picture 93"/>
          <p:cNvPicPr>
            <a:picLocks noChangeAspect="1" noChangeArrowheads="1"/>
          </p:cNvPicPr>
          <p:nvPr/>
        </p:nvPicPr>
        <p:blipFill>
          <a:blip r:embed="rId61" cstate="email"/>
          <a:srcRect/>
          <a:stretch>
            <a:fillRect/>
          </a:stretch>
        </p:blipFill>
        <p:spPr bwMode="auto">
          <a:xfrm>
            <a:off x="2085975" y="3822682"/>
            <a:ext cx="5318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81" name="Picture 94"/>
          <p:cNvPicPr>
            <a:picLocks noChangeAspect="1" noChangeArrowheads="1"/>
          </p:cNvPicPr>
          <p:nvPr/>
        </p:nvPicPr>
        <p:blipFill>
          <a:blip r:embed="rId62" cstate="email"/>
          <a:srcRect/>
          <a:stretch>
            <a:fillRect/>
          </a:stretch>
        </p:blipFill>
        <p:spPr bwMode="auto">
          <a:xfrm>
            <a:off x="2009775" y="5037119"/>
            <a:ext cx="1138237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82" name="Picture 95"/>
          <p:cNvPicPr>
            <a:picLocks noChangeAspect="1" noChangeArrowheads="1"/>
          </p:cNvPicPr>
          <p:nvPr/>
        </p:nvPicPr>
        <p:blipFill>
          <a:blip r:embed="rId63"/>
          <a:srcRect/>
          <a:stretch>
            <a:fillRect/>
          </a:stretch>
        </p:blipFill>
        <p:spPr bwMode="auto">
          <a:xfrm>
            <a:off x="2009775" y="4429107"/>
            <a:ext cx="113823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83" name="Picture 96"/>
          <p:cNvPicPr>
            <a:picLocks noChangeAspect="1" noChangeArrowheads="1"/>
          </p:cNvPicPr>
          <p:nvPr/>
        </p:nvPicPr>
        <p:blipFill>
          <a:blip r:embed="rId64" cstate="email"/>
          <a:srcRect/>
          <a:stretch>
            <a:fillRect/>
          </a:stretch>
        </p:blipFill>
        <p:spPr bwMode="auto">
          <a:xfrm>
            <a:off x="2085975" y="6175357"/>
            <a:ext cx="30321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84" name="Picture 97"/>
          <p:cNvPicPr>
            <a:picLocks noChangeAspect="1" noChangeArrowheads="1"/>
          </p:cNvPicPr>
          <p:nvPr/>
        </p:nvPicPr>
        <p:blipFill>
          <a:blip r:embed="rId65"/>
          <a:srcRect/>
          <a:stretch>
            <a:fillRect/>
          </a:stretch>
        </p:blipFill>
        <p:spPr bwMode="auto">
          <a:xfrm>
            <a:off x="3603625" y="5870557"/>
            <a:ext cx="1066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85" name="Picture 98"/>
          <p:cNvPicPr>
            <a:picLocks noChangeAspect="1" noChangeArrowheads="1"/>
          </p:cNvPicPr>
          <p:nvPr/>
        </p:nvPicPr>
        <p:blipFill>
          <a:blip r:embed="rId66"/>
          <a:srcRect/>
          <a:stretch>
            <a:fillRect/>
          </a:stretch>
        </p:blipFill>
        <p:spPr bwMode="auto">
          <a:xfrm>
            <a:off x="7929562" y="6210282"/>
            <a:ext cx="106203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86" name="Picture 99"/>
          <p:cNvPicPr>
            <a:picLocks noChangeAspect="1" noChangeArrowheads="1"/>
          </p:cNvPicPr>
          <p:nvPr/>
        </p:nvPicPr>
        <p:blipFill>
          <a:blip r:embed="rId67"/>
          <a:srcRect/>
          <a:stretch>
            <a:fillRect/>
          </a:stretch>
        </p:blipFill>
        <p:spPr bwMode="auto">
          <a:xfrm>
            <a:off x="4818062" y="6326169"/>
            <a:ext cx="15144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87" name="Picture 100"/>
          <p:cNvPicPr>
            <a:picLocks noChangeAspect="1" noChangeArrowheads="1"/>
          </p:cNvPicPr>
          <p:nvPr/>
        </p:nvPicPr>
        <p:blipFill>
          <a:blip r:embed="rId68"/>
          <a:srcRect/>
          <a:stretch>
            <a:fillRect/>
          </a:stretch>
        </p:blipFill>
        <p:spPr bwMode="auto">
          <a:xfrm>
            <a:off x="2146300" y="1165207"/>
            <a:ext cx="912812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88" name="Picture 101"/>
          <p:cNvPicPr>
            <a:picLocks noChangeArrowheads="1"/>
          </p:cNvPicPr>
          <p:nvPr/>
        </p:nvPicPr>
        <p:blipFill>
          <a:blip r:embed="rId69"/>
          <a:srcRect/>
          <a:stretch>
            <a:fillRect/>
          </a:stretch>
        </p:blipFill>
        <p:spPr bwMode="auto">
          <a:xfrm>
            <a:off x="2614612" y="3360719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89" name="Picture 102"/>
          <p:cNvPicPr>
            <a:picLocks noChangeAspect="1" noChangeArrowheads="1"/>
          </p:cNvPicPr>
          <p:nvPr/>
        </p:nvPicPr>
        <p:blipFill>
          <a:blip r:embed="rId70" cstate="email"/>
          <a:srcRect/>
          <a:stretch>
            <a:fillRect/>
          </a:stretch>
        </p:blipFill>
        <p:spPr bwMode="auto">
          <a:xfrm>
            <a:off x="6999287" y="5389544"/>
            <a:ext cx="3429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1" name="Picture 104"/>
          <p:cNvPicPr>
            <a:picLocks noChangeAspect="1" noChangeArrowheads="1"/>
          </p:cNvPicPr>
          <p:nvPr/>
        </p:nvPicPr>
        <p:blipFill>
          <a:blip r:embed="rId71"/>
          <a:srcRect/>
          <a:stretch>
            <a:fillRect/>
          </a:stretch>
        </p:blipFill>
        <p:spPr bwMode="auto">
          <a:xfrm>
            <a:off x="6411912" y="6099157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2" name="Picture 105"/>
          <p:cNvPicPr>
            <a:picLocks noChangeAspect="1" noChangeArrowheads="1"/>
          </p:cNvPicPr>
          <p:nvPr/>
        </p:nvPicPr>
        <p:blipFill>
          <a:blip r:embed="rId72" cstate="email"/>
          <a:srcRect/>
          <a:stretch>
            <a:fillRect/>
          </a:stretch>
        </p:blipFill>
        <p:spPr bwMode="auto">
          <a:xfrm>
            <a:off x="6411912" y="4891069"/>
            <a:ext cx="9858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3" name="Picture 106"/>
          <p:cNvPicPr>
            <a:picLocks noChangeAspect="1" noChangeArrowheads="1"/>
          </p:cNvPicPr>
          <p:nvPr/>
        </p:nvPicPr>
        <p:blipFill>
          <a:blip r:embed="rId73"/>
          <a:srcRect/>
          <a:stretch>
            <a:fillRect/>
          </a:stretch>
        </p:blipFill>
        <p:spPr bwMode="auto">
          <a:xfrm>
            <a:off x="6715125" y="5159357"/>
            <a:ext cx="280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4" name="Picture 107"/>
          <p:cNvPicPr>
            <a:picLocks noChangeAspect="1" noChangeArrowheads="1"/>
          </p:cNvPicPr>
          <p:nvPr/>
        </p:nvPicPr>
        <p:blipFill>
          <a:blip r:embed="rId74" cstate="email"/>
          <a:srcRect/>
          <a:stretch>
            <a:fillRect/>
          </a:stretch>
        </p:blipFill>
        <p:spPr bwMode="auto">
          <a:xfrm>
            <a:off x="4968875" y="4784707"/>
            <a:ext cx="113823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5" name="Picture 108"/>
          <p:cNvPicPr>
            <a:picLocks noChangeAspect="1" noChangeArrowheads="1"/>
          </p:cNvPicPr>
          <p:nvPr/>
        </p:nvPicPr>
        <p:blipFill>
          <a:blip r:embed="rId75" cstate="email"/>
          <a:srcRect/>
          <a:stretch>
            <a:fillRect/>
          </a:stretch>
        </p:blipFill>
        <p:spPr bwMode="auto">
          <a:xfrm>
            <a:off x="5121275" y="4035407"/>
            <a:ext cx="75882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6" name="Picture 109" descr="Raytheon logo"/>
          <p:cNvPicPr>
            <a:picLocks noChangeAspect="1" noChangeArrowheads="1"/>
          </p:cNvPicPr>
          <p:nvPr/>
        </p:nvPicPr>
        <p:blipFill>
          <a:blip r:embed="rId76" cstate="email"/>
          <a:srcRect/>
          <a:stretch>
            <a:fillRect/>
          </a:stretch>
        </p:blipFill>
        <p:spPr bwMode="auto">
          <a:xfrm>
            <a:off x="492125" y="2684444"/>
            <a:ext cx="1066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7" name="Picture 110"/>
          <p:cNvPicPr>
            <a:picLocks noChangeAspect="1" noChangeArrowheads="1"/>
          </p:cNvPicPr>
          <p:nvPr/>
        </p:nvPicPr>
        <p:blipFill>
          <a:blip r:embed="rId77" cstate="email"/>
          <a:srcRect/>
          <a:stretch>
            <a:fillRect/>
          </a:stretch>
        </p:blipFill>
        <p:spPr bwMode="auto">
          <a:xfrm>
            <a:off x="415925" y="4884719"/>
            <a:ext cx="1214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8" name="Picture 111"/>
          <p:cNvPicPr>
            <a:picLocks noChangeAspect="1" noChangeArrowheads="1"/>
          </p:cNvPicPr>
          <p:nvPr/>
        </p:nvPicPr>
        <p:blipFill>
          <a:blip r:embed="rId78"/>
          <a:srcRect/>
          <a:stretch>
            <a:fillRect/>
          </a:stretch>
        </p:blipFill>
        <p:spPr bwMode="auto">
          <a:xfrm>
            <a:off x="339725" y="5187932"/>
            <a:ext cx="3857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2" name="Picture 115"/>
          <p:cNvPicPr>
            <a:picLocks noChangeAspect="1" noChangeArrowheads="1"/>
          </p:cNvPicPr>
          <p:nvPr/>
        </p:nvPicPr>
        <p:blipFill>
          <a:blip r:embed="rId79" cstate="email"/>
          <a:srcRect/>
          <a:stretch>
            <a:fillRect/>
          </a:stretch>
        </p:blipFill>
        <p:spPr bwMode="auto">
          <a:xfrm>
            <a:off x="339725" y="5870557"/>
            <a:ext cx="12144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3" name="Picture 116"/>
          <p:cNvPicPr>
            <a:picLocks noChangeAspect="1" noChangeArrowheads="1"/>
          </p:cNvPicPr>
          <p:nvPr/>
        </p:nvPicPr>
        <p:blipFill>
          <a:blip r:embed="rId80"/>
          <a:srcRect/>
          <a:stretch>
            <a:fillRect/>
          </a:stretch>
        </p:blipFill>
        <p:spPr bwMode="auto">
          <a:xfrm>
            <a:off x="6488112" y="3779819"/>
            <a:ext cx="7842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07" name="Rectangle 120"/>
          <p:cNvSpPr>
            <a:spLocks noChangeArrowheads="1"/>
          </p:cNvSpPr>
          <p:nvPr/>
        </p:nvSpPr>
        <p:spPr bwMode="auto">
          <a:xfrm>
            <a:off x="2160587" y="776269"/>
            <a:ext cx="835025" cy="274638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1200" b="1" i="1">
                <a:solidFill>
                  <a:srgbClr val="292929"/>
                </a:solidFill>
              </a:rPr>
              <a:t>Telecom</a:t>
            </a:r>
          </a:p>
        </p:txBody>
      </p:sp>
      <p:sp>
        <p:nvSpPr>
          <p:cNvPr id="13408" name="Rectangle 121"/>
          <p:cNvSpPr>
            <a:spLocks noChangeArrowheads="1"/>
          </p:cNvSpPr>
          <p:nvPr/>
        </p:nvSpPr>
        <p:spPr bwMode="auto">
          <a:xfrm>
            <a:off x="398462" y="776269"/>
            <a:ext cx="1155700" cy="274638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1200" b="1" i="1">
                <a:solidFill>
                  <a:srgbClr val="292929"/>
                </a:solidFill>
              </a:rPr>
              <a:t>Government</a:t>
            </a:r>
          </a:p>
        </p:txBody>
      </p:sp>
      <p:pic>
        <p:nvPicPr>
          <p:cNvPr id="13409" name="Picture 122"/>
          <p:cNvPicPr>
            <a:picLocks noChangeAspect="1" noChangeArrowheads="1"/>
          </p:cNvPicPr>
          <p:nvPr/>
        </p:nvPicPr>
        <p:blipFill>
          <a:blip r:embed="rId81" cstate="email"/>
          <a:srcRect/>
          <a:stretch>
            <a:fillRect/>
          </a:stretch>
        </p:blipFill>
        <p:spPr bwMode="auto">
          <a:xfrm>
            <a:off x="871537" y="5340332"/>
            <a:ext cx="758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0" name="Picture 124" descr="80471220-9B57-4CE6-B531-32535A550483@edgility"/>
          <p:cNvPicPr>
            <a:picLocks noChangeAspect="1" noChangeArrowheads="1"/>
          </p:cNvPicPr>
          <p:nvPr/>
        </p:nvPicPr>
        <p:blipFill>
          <a:blip r:embed="rId82" cstate="email"/>
          <a:srcRect/>
          <a:stretch>
            <a:fillRect/>
          </a:stretch>
        </p:blipFill>
        <p:spPr bwMode="auto">
          <a:xfrm>
            <a:off x="1098550" y="1773219"/>
            <a:ext cx="4683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1" name="Picture 125" descr="DC12D781-CC3F-41C1-A511-B075716E84E3@edgility"/>
          <p:cNvPicPr>
            <a:picLocks noChangeAspect="1" noChangeArrowheads="1"/>
          </p:cNvPicPr>
          <p:nvPr/>
        </p:nvPicPr>
        <p:blipFill>
          <a:blip r:embed="rId83" cstate="email"/>
          <a:srcRect/>
          <a:stretch>
            <a:fillRect/>
          </a:stretch>
        </p:blipFill>
        <p:spPr bwMode="auto">
          <a:xfrm>
            <a:off x="415925" y="1773219"/>
            <a:ext cx="47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37" name="Picture 125"/>
          <p:cNvPicPr>
            <a:picLocks noChangeAspect="1" noChangeArrowheads="1"/>
          </p:cNvPicPr>
          <p:nvPr/>
        </p:nvPicPr>
        <p:blipFill>
          <a:blip r:embed="rId84" cstate="email"/>
          <a:srcRect/>
          <a:stretch>
            <a:fillRect/>
          </a:stretch>
        </p:blipFill>
        <p:spPr bwMode="auto">
          <a:xfrm>
            <a:off x="6411912" y="3468669"/>
            <a:ext cx="985838" cy="201613"/>
          </a:xfrm>
          <a:prstGeom prst="rect">
            <a:avLst/>
          </a:prstGeom>
          <a:noFill/>
        </p:spPr>
      </p:pic>
      <p:pic>
        <p:nvPicPr>
          <p:cNvPr id="13438" name="Picture 126"/>
          <p:cNvPicPr>
            <a:picLocks noChangeAspect="1" noChangeArrowheads="1"/>
          </p:cNvPicPr>
          <p:nvPr/>
        </p:nvPicPr>
        <p:blipFill>
          <a:blip r:embed="rId85"/>
          <a:srcRect/>
          <a:stretch>
            <a:fillRect/>
          </a:stretch>
        </p:blipFill>
        <p:spPr bwMode="auto">
          <a:xfrm>
            <a:off x="7858125" y="5113319"/>
            <a:ext cx="987425" cy="288925"/>
          </a:xfrm>
          <a:prstGeom prst="rect">
            <a:avLst/>
          </a:prstGeom>
          <a:noFill/>
        </p:spPr>
      </p:pic>
      <p:pic>
        <p:nvPicPr>
          <p:cNvPr id="13439" name="Picture 127"/>
          <p:cNvPicPr>
            <a:picLocks noChangeAspect="1" noChangeArrowheads="1"/>
          </p:cNvPicPr>
          <p:nvPr/>
        </p:nvPicPr>
        <p:blipFill>
          <a:blip r:embed="rId86"/>
          <a:srcRect/>
          <a:stretch>
            <a:fillRect/>
          </a:stretch>
        </p:blipFill>
        <p:spPr bwMode="auto">
          <a:xfrm>
            <a:off x="6335712" y="2303444"/>
            <a:ext cx="1019175" cy="319088"/>
          </a:xfrm>
          <a:prstGeom prst="rect">
            <a:avLst/>
          </a:prstGeom>
          <a:noFill/>
        </p:spPr>
      </p:pic>
      <p:pic>
        <p:nvPicPr>
          <p:cNvPr id="13440" name="Picture 128"/>
          <p:cNvPicPr>
            <a:picLocks noChangeAspect="1" noChangeArrowheads="1"/>
          </p:cNvPicPr>
          <p:nvPr/>
        </p:nvPicPr>
        <p:blipFill>
          <a:blip r:embed="rId87" cstate="email"/>
          <a:srcRect/>
          <a:stretch>
            <a:fillRect/>
          </a:stretch>
        </p:blipFill>
        <p:spPr bwMode="auto">
          <a:xfrm>
            <a:off x="8008937" y="3754419"/>
            <a:ext cx="835025" cy="258763"/>
          </a:xfrm>
          <a:prstGeom prst="rect">
            <a:avLst/>
          </a:prstGeom>
          <a:noFill/>
        </p:spPr>
      </p:pic>
      <p:pic>
        <p:nvPicPr>
          <p:cNvPr id="13441" name="Picture 129"/>
          <p:cNvPicPr>
            <a:picLocks noChangeAspect="1" noChangeArrowheads="1"/>
          </p:cNvPicPr>
          <p:nvPr/>
        </p:nvPicPr>
        <p:blipFill>
          <a:blip r:embed="rId88" cstate="email"/>
          <a:srcRect/>
          <a:stretch>
            <a:fillRect/>
          </a:stretch>
        </p:blipFill>
        <p:spPr bwMode="auto">
          <a:xfrm>
            <a:off x="2146300" y="1470007"/>
            <a:ext cx="911225" cy="168275"/>
          </a:xfrm>
          <a:prstGeom prst="rect">
            <a:avLst/>
          </a:prstGeom>
          <a:noFill/>
        </p:spPr>
      </p:pic>
      <p:pic>
        <p:nvPicPr>
          <p:cNvPr id="13442" name="Picture 130"/>
          <p:cNvPicPr>
            <a:picLocks noChangeAspect="1" noChangeArrowheads="1"/>
          </p:cNvPicPr>
          <p:nvPr/>
        </p:nvPicPr>
        <p:blipFill>
          <a:blip r:embed="rId89" cstate="email"/>
          <a:srcRect/>
          <a:stretch>
            <a:fillRect/>
          </a:stretch>
        </p:blipFill>
        <p:spPr bwMode="auto">
          <a:xfrm>
            <a:off x="6259512" y="4229082"/>
            <a:ext cx="1289050" cy="123825"/>
          </a:xfrm>
          <a:prstGeom prst="rect">
            <a:avLst/>
          </a:prstGeom>
          <a:noFill/>
        </p:spPr>
      </p:pic>
      <p:pic>
        <p:nvPicPr>
          <p:cNvPr id="13443" name="Picture 131" descr="Logo2"/>
          <p:cNvPicPr>
            <a:picLocks noChangeAspect="1" noChangeArrowheads="1"/>
          </p:cNvPicPr>
          <p:nvPr/>
        </p:nvPicPr>
        <p:blipFill>
          <a:blip r:embed="rId90" cstate="email"/>
          <a:srcRect/>
          <a:stretch>
            <a:fillRect/>
          </a:stretch>
        </p:blipFill>
        <p:spPr bwMode="auto">
          <a:xfrm>
            <a:off x="2070100" y="2228832"/>
            <a:ext cx="981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2" descr="Go to site home page">
            <a:hlinkClick r:id="rId91"/>
          </p:cNvPr>
          <p:cNvPicPr>
            <a:picLocks noChangeAspect="1" noChangeArrowheads="1"/>
          </p:cNvPicPr>
          <p:nvPr/>
        </p:nvPicPr>
        <p:blipFill>
          <a:blip r:embed="rId92"/>
          <a:srcRect/>
          <a:stretch>
            <a:fillRect/>
          </a:stretch>
        </p:blipFill>
        <p:spPr bwMode="auto">
          <a:xfrm>
            <a:off x="2525712" y="2455844"/>
            <a:ext cx="3873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44" name="Picture 132"/>
          <p:cNvPicPr>
            <a:picLocks noChangeAspect="1" noChangeArrowheads="1"/>
          </p:cNvPicPr>
          <p:nvPr/>
        </p:nvPicPr>
        <p:blipFill>
          <a:blip r:embed="rId93" cstate="email"/>
          <a:srcRect/>
          <a:stretch>
            <a:fillRect/>
          </a:stretch>
        </p:blipFill>
        <p:spPr bwMode="auto">
          <a:xfrm>
            <a:off x="3906837" y="2076432"/>
            <a:ext cx="762000" cy="2984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3446" name="Picture 134"/>
          <p:cNvPicPr>
            <a:picLocks noChangeAspect="1" noChangeArrowheads="1"/>
          </p:cNvPicPr>
          <p:nvPr/>
        </p:nvPicPr>
        <p:blipFill>
          <a:blip r:embed="rId94"/>
          <a:srcRect/>
          <a:stretch>
            <a:fillRect/>
          </a:stretch>
        </p:blipFill>
        <p:spPr bwMode="auto">
          <a:xfrm>
            <a:off x="2009775" y="5819757"/>
            <a:ext cx="1138237" cy="273050"/>
          </a:xfrm>
          <a:prstGeom prst="rect">
            <a:avLst/>
          </a:prstGeom>
          <a:noFill/>
        </p:spPr>
      </p:pic>
      <p:pic>
        <p:nvPicPr>
          <p:cNvPr id="13448" name="Picture 136"/>
          <p:cNvPicPr>
            <a:picLocks noChangeAspect="1" noChangeArrowheads="1"/>
          </p:cNvPicPr>
          <p:nvPr/>
        </p:nvPicPr>
        <p:blipFill>
          <a:blip r:embed="rId95"/>
          <a:srcRect/>
          <a:stretch>
            <a:fillRect/>
          </a:stretch>
        </p:blipFill>
        <p:spPr bwMode="auto">
          <a:xfrm>
            <a:off x="2220912" y="1697019"/>
            <a:ext cx="758825" cy="171450"/>
          </a:xfrm>
          <a:prstGeom prst="rect">
            <a:avLst/>
          </a:prstGeom>
          <a:noFill/>
        </p:spPr>
      </p:pic>
      <p:pic>
        <p:nvPicPr>
          <p:cNvPr id="13449" name="Picture 137"/>
          <p:cNvPicPr>
            <a:picLocks noChangeAspect="1" noChangeArrowheads="1"/>
          </p:cNvPicPr>
          <p:nvPr/>
        </p:nvPicPr>
        <p:blipFill>
          <a:blip r:embed="rId96" cstate="email"/>
          <a:srcRect/>
          <a:stretch>
            <a:fillRect/>
          </a:stretch>
        </p:blipFill>
        <p:spPr bwMode="auto">
          <a:xfrm>
            <a:off x="3451225" y="2684444"/>
            <a:ext cx="3603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51" name="Picture 139"/>
          <p:cNvPicPr>
            <a:picLocks noChangeAspect="1" noChangeArrowheads="1"/>
          </p:cNvPicPr>
          <p:nvPr/>
        </p:nvPicPr>
        <p:blipFill>
          <a:blip r:embed="rId97"/>
          <a:srcRect/>
          <a:stretch>
            <a:fillRect/>
          </a:stretch>
        </p:blipFill>
        <p:spPr bwMode="auto">
          <a:xfrm>
            <a:off x="7646987" y="1179494"/>
            <a:ext cx="14335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52" name="Picture 140"/>
          <p:cNvPicPr>
            <a:picLocks noChangeAspect="1" noChangeArrowheads="1"/>
          </p:cNvPicPr>
          <p:nvPr/>
        </p:nvPicPr>
        <p:blipFill>
          <a:blip r:embed="rId98"/>
          <a:srcRect/>
          <a:stretch>
            <a:fillRect/>
          </a:stretch>
        </p:blipFill>
        <p:spPr bwMode="auto">
          <a:xfrm>
            <a:off x="8085137" y="4165582"/>
            <a:ext cx="5302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53" name="Picture 141"/>
          <p:cNvPicPr>
            <a:picLocks noChangeAspect="1" noChangeArrowheads="1"/>
          </p:cNvPicPr>
          <p:nvPr/>
        </p:nvPicPr>
        <p:blipFill>
          <a:blip r:embed="rId99"/>
          <a:srcRect/>
          <a:stretch>
            <a:fillRect/>
          </a:stretch>
        </p:blipFill>
        <p:spPr bwMode="auto">
          <a:xfrm>
            <a:off x="3527425" y="3670282"/>
            <a:ext cx="9096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54" name="Picture 142"/>
          <p:cNvPicPr>
            <a:picLocks noChangeAspect="1" noChangeArrowheads="1"/>
          </p:cNvPicPr>
          <p:nvPr/>
        </p:nvPicPr>
        <p:blipFill>
          <a:blip r:embed="rId100"/>
          <a:srcRect/>
          <a:stretch>
            <a:fillRect/>
          </a:stretch>
        </p:blipFill>
        <p:spPr bwMode="auto">
          <a:xfrm>
            <a:off x="7858125" y="4732319"/>
            <a:ext cx="106203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55" name="Picture 143"/>
          <p:cNvPicPr>
            <a:picLocks noChangeAspect="1" noChangeArrowheads="1"/>
          </p:cNvPicPr>
          <p:nvPr/>
        </p:nvPicPr>
        <p:blipFill>
          <a:blip r:embed="rId101"/>
          <a:srcRect/>
          <a:stretch>
            <a:fillRect/>
          </a:stretch>
        </p:blipFill>
        <p:spPr bwMode="auto">
          <a:xfrm>
            <a:off x="1022350" y="4352907"/>
            <a:ext cx="6143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56" name="Rectangle 19"/>
          <p:cNvSpPr>
            <a:spLocks noChangeArrowheads="1"/>
          </p:cNvSpPr>
          <p:nvPr/>
        </p:nvSpPr>
        <p:spPr bwMode="auto">
          <a:xfrm>
            <a:off x="4892675" y="785794"/>
            <a:ext cx="985837" cy="274638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1200" b="1" i="1">
                <a:solidFill>
                  <a:srgbClr val="292929"/>
                </a:solidFill>
              </a:rPr>
              <a:t>Insurance</a:t>
            </a:r>
          </a:p>
        </p:txBody>
      </p:sp>
      <p:pic>
        <p:nvPicPr>
          <p:cNvPr id="13457" name="Picture 145"/>
          <p:cNvPicPr>
            <a:picLocks noChangeAspect="1" noChangeArrowheads="1"/>
          </p:cNvPicPr>
          <p:nvPr/>
        </p:nvPicPr>
        <p:blipFill>
          <a:blip r:embed="rId102"/>
          <a:srcRect/>
          <a:stretch>
            <a:fillRect/>
          </a:stretch>
        </p:blipFill>
        <p:spPr bwMode="auto">
          <a:xfrm>
            <a:off x="5121275" y="5491144"/>
            <a:ext cx="771525" cy="314325"/>
          </a:xfrm>
          <a:prstGeom prst="rect">
            <a:avLst/>
          </a:prstGeom>
          <a:noFill/>
        </p:spPr>
      </p:pic>
      <p:pic>
        <p:nvPicPr>
          <p:cNvPr id="13458" name="Picture 146"/>
          <p:cNvPicPr>
            <a:picLocks noChangeAspect="1" noChangeArrowheads="1"/>
          </p:cNvPicPr>
          <p:nvPr/>
        </p:nvPicPr>
        <p:blipFill>
          <a:blip r:embed="rId103"/>
          <a:srcRect/>
          <a:stretch>
            <a:fillRect/>
          </a:stretch>
        </p:blipFill>
        <p:spPr bwMode="auto">
          <a:xfrm>
            <a:off x="5121275" y="1773219"/>
            <a:ext cx="682625" cy="458788"/>
          </a:xfrm>
          <a:prstGeom prst="rect">
            <a:avLst/>
          </a:prstGeom>
          <a:noFill/>
        </p:spPr>
      </p:pic>
      <p:pic>
        <p:nvPicPr>
          <p:cNvPr id="13460" name="Picture 148"/>
          <p:cNvPicPr>
            <a:picLocks noChangeAspect="1" noChangeArrowheads="1"/>
          </p:cNvPicPr>
          <p:nvPr/>
        </p:nvPicPr>
        <p:blipFill>
          <a:blip r:embed="rId104"/>
          <a:srcRect/>
          <a:stretch>
            <a:fillRect/>
          </a:stretch>
        </p:blipFill>
        <p:spPr bwMode="auto">
          <a:xfrm>
            <a:off x="6335712" y="1697019"/>
            <a:ext cx="1019175" cy="258763"/>
          </a:xfrm>
          <a:prstGeom prst="rect">
            <a:avLst/>
          </a:prstGeom>
          <a:noFill/>
        </p:spPr>
      </p:pic>
      <p:pic>
        <p:nvPicPr>
          <p:cNvPr id="13461" name="Picture 149"/>
          <p:cNvPicPr>
            <a:picLocks noChangeAspect="1" noChangeArrowheads="1"/>
          </p:cNvPicPr>
          <p:nvPr/>
        </p:nvPicPr>
        <p:blipFill>
          <a:blip r:embed="rId105"/>
          <a:srcRect/>
          <a:stretch>
            <a:fillRect/>
          </a:stretch>
        </p:blipFill>
        <p:spPr bwMode="auto">
          <a:xfrm>
            <a:off x="2160587" y="5503844"/>
            <a:ext cx="75247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62" name="Picture 150"/>
          <p:cNvPicPr>
            <a:picLocks noChangeAspect="1" noChangeArrowheads="1"/>
          </p:cNvPicPr>
          <p:nvPr/>
        </p:nvPicPr>
        <p:blipFill>
          <a:blip r:embed="rId106"/>
          <a:srcRect/>
          <a:stretch>
            <a:fillRect/>
          </a:stretch>
        </p:blipFill>
        <p:spPr bwMode="auto">
          <a:xfrm>
            <a:off x="8005762" y="2654282"/>
            <a:ext cx="8334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64" name="Picture 152" descr="Dell">
            <a:hlinkClick r:id="rId107"/>
          </p:cNvPr>
          <p:cNvPicPr>
            <a:picLocks noChangeAspect="1" noChangeArrowheads="1"/>
          </p:cNvPicPr>
          <p:nvPr/>
        </p:nvPicPr>
        <p:blipFill>
          <a:blip r:embed="rId108" cstate="email"/>
          <a:srcRect/>
          <a:stretch>
            <a:fillRect/>
          </a:stretch>
        </p:blipFill>
        <p:spPr bwMode="auto">
          <a:xfrm>
            <a:off x="6715125" y="1317607"/>
            <a:ext cx="379412" cy="379412"/>
          </a:xfrm>
          <a:prstGeom prst="rect">
            <a:avLst/>
          </a:prstGeom>
          <a:noFill/>
        </p:spPr>
      </p:pic>
      <p:pic>
        <p:nvPicPr>
          <p:cNvPr id="13465" name="Picture 153"/>
          <p:cNvPicPr>
            <a:picLocks noChangeAspect="1" noChangeArrowheads="1"/>
          </p:cNvPicPr>
          <p:nvPr/>
        </p:nvPicPr>
        <p:blipFill>
          <a:blip r:embed="rId109"/>
          <a:srcRect/>
          <a:stretch>
            <a:fillRect/>
          </a:stretch>
        </p:blipFill>
        <p:spPr bwMode="auto">
          <a:xfrm>
            <a:off x="6335712" y="5507019"/>
            <a:ext cx="379413" cy="334963"/>
          </a:xfrm>
          <a:prstGeom prst="rect">
            <a:avLst/>
          </a:prstGeom>
          <a:noFill/>
        </p:spPr>
      </p:pic>
      <p:pic>
        <p:nvPicPr>
          <p:cNvPr id="13466" name="Picture 154" descr="nsn_logo"/>
          <p:cNvPicPr>
            <a:picLocks noChangeAspect="1" noChangeArrowheads="1"/>
          </p:cNvPicPr>
          <p:nvPr/>
        </p:nvPicPr>
        <p:blipFill>
          <a:blip r:embed="rId110"/>
          <a:srcRect/>
          <a:stretch>
            <a:fillRect/>
          </a:stretch>
        </p:blipFill>
        <p:spPr bwMode="auto">
          <a:xfrm>
            <a:off x="2009775" y="2905107"/>
            <a:ext cx="1028700" cy="4111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Number Placeholder 3"/>
          <p:cNvSpPr txBox="1">
            <a:spLocks noGrp="1"/>
          </p:cNvSpPr>
          <p:nvPr/>
        </p:nvSpPr>
        <p:spPr bwMode="auto">
          <a:xfrm>
            <a:off x="8382000" y="6400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/>
          <a:lstStyle/>
          <a:p>
            <a:pPr algn="r"/>
            <a:fld id="{FC895A5F-DA8A-4343-AB9A-4D59FD10F92D}" type="slidenum">
              <a:rPr lang="en-US" altLang="en-US" sz="1400">
                <a:solidFill>
                  <a:srgbClr val="EAA344"/>
                </a:solidFill>
                <a:latin typeface="Tahoma" pitchFamily="34" charset="0"/>
              </a:rPr>
              <a:pPr algn="r"/>
              <a:t>30</a:t>
            </a:fld>
            <a:endParaRPr lang="en-US" altLang="en-US" sz="1400">
              <a:solidFill>
                <a:srgbClr val="EAA344"/>
              </a:solidFill>
              <a:latin typeface="Tahoma" pitchFamily="34" charset="0"/>
            </a:endParaRPr>
          </a:p>
        </p:txBody>
      </p:sp>
      <p:sp>
        <p:nvSpPr>
          <p:cNvPr id="178180" name="Line 3"/>
          <p:cNvSpPr>
            <a:spLocks noChangeShapeType="1"/>
          </p:cNvSpPr>
          <p:nvPr/>
        </p:nvSpPr>
        <p:spPr bwMode="auto">
          <a:xfrm>
            <a:off x="2362200" y="3200400"/>
            <a:ext cx="3810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089860" name="AutoShape 4"/>
          <p:cNvSpPr>
            <a:spLocks noChangeArrowheads="1"/>
          </p:cNvSpPr>
          <p:nvPr/>
        </p:nvSpPr>
        <p:spPr bwMode="auto">
          <a:xfrm>
            <a:off x="533400" y="1676400"/>
            <a:ext cx="2895600" cy="1752600"/>
          </a:xfrm>
          <a:prstGeom prst="flowChartDocument">
            <a:avLst/>
          </a:prstGeom>
          <a:gradFill rotWithShape="1">
            <a:gsLst>
              <a:gs pos="0">
                <a:srgbClr val="969696"/>
              </a:gs>
              <a:gs pos="100000">
                <a:srgbClr val="52525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-106" charset="-128"/>
              </a:rPr>
              <a:t>                    </a:t>
            </a:r>
          </a:p>
          <a:p>
            <a:pPr>
              <a:lnSpc>
                <a:spcPct val="120000"/>
              </a:lnSpc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-106" charset="-128"/>
              </a:rPr>
              <a:t>For </a:t>
            </a: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-106" charset="-128"/>
              </a:rPr>
              <a:t>Platinum</a:t>
            </a: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-106" charset="-128"/>
              </a:rPr>
              <a:t> customers: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-106" charset="-128"/>
              </a:rPr>
              <a:t> Ave. Response time per hour</a:t>
            </a: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-106" charset="-128"/>
              </a:rPr>
              <a:t> &lt; 6 sec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-106" charset="-128"/>
              </a:rPr>
              <a:t> </a:t>
            </a: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-106" charset="-128"/>
              </a:rPr>
              <a:t>Warning threshold</a:t>
            </a: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-106" charset="-128"/>
              </a:rPr>
              <a:t> &lt;= 4 sec </a:t>
            </a:r>
          </a:p>
          <a:p>
            <a:pPr>
              <a:lnSpc>
                <a:spcPct val="120000"/>
              </a:lnSpc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-106" charset="-128"/>
              </a:rPr>
              <a:t>   - </a:t>
            </a: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-106" charset="-128"/>
              </a:rPr>
              <a:t>Action</a:t>
            </a: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-106" charset="-128"/>
              </a:rPr>
              <a:t>: Throttle non-Platinum users</a:t>
            </a:r>
          </a:p>
        </p:txBody>
      </p:sp>
      <p:sp>
        <p:nvSpPr>
          <p:cNvPr id="4089861" name="Oval 5"/>
          <p:cNvSpPr>
            <a:spLocks noChangeArrowheads="1"/>
          </p:cNvSpPr>
          <p:nvPr/>
        </p:nvSpPr>
        <p:spPr bwMode="auto">
          <a:xfrm>
            <a:off x="152400" y="1228725"/>
            <a:ext cx="303213" cy="3048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78183" name="Text Box 6"/>
          <p:cNvSpPr txBox="1">
            <a:spLocks noChangeArrowheads="1"/>
          </p:cNvSpPr>
          <p:nvPr/>
        </p:nvSpPr>
        <p:spPr bwMode="auto">
          <a:xfrm>
            <a:off x="1143000" y="3581400"/>
            <a:ext cx="3048000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Usage tracked and segmented – e.g. by Platinum, Gold, Silver</a:t>
            </a:r>
          </a:p>
        </p:txBody>
      </p:sp>
      <p:sp>
        <p:nvSpPr>
          <p:cNvPr id="4089863" name="Oval 7"/>
          <p:cNvSpPr>
            <a:spLocks noChangeArrowheads="1"/>
          </p:cNvSpPr>
          <p:nvPr/>
        </p:nvSpPr>
        <p:spPr bwMode="auto">
          <a:xfrm>
            <a:off x="838200" y="3733800"/>
            <a:ext cx="303213" cy="3048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4089864" name="Oval 8"/>
          <p:cNvSpPr>
            <a:spLocks noChangeArrowheads="1"/>
          </p:cNvSpPr>
          <p:nvPr/>
        </p:nvSpPr>
        <p:spPr bwMode="auto">
          <a:xfrm>
            <a:off x="3581400" y="1228725"/>
            <a:ext cx="306388" cy="3048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178186" name="Text Box 9"/>
          <p:cNvSpPr txBox="1">
            <a:spLocks noChangeArrowheads="1"/>
          </p:cNvSpPr>
          <p:nvPr/>
        </p:nvSpPr>
        <p:spPr bwMode="auto">
          <a:xfrm>
            <a:off x="409575" y="1195388"/>
            <a:ext cx="28194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Policy</a:t>
            </a:r>
          </a:p>
        </p:txBody>
      </p:sp>
      <p:pic>
        <p:nvPicPr>
          <p:cNvPr id="178187" name="Picture 10" descr="user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8750" y="5454650"/>
            <a:ext cx="29527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8" name="Line 11"/>
          <p:cNvSpPr>
            <a:spLocks noChangeShapeType="1"/>
          </p:cNvSpPr>
          <p:nvPr/>
        </p:nvSpPr>
        <p:spPr bwMode="auto">
          <a:xfrm>
            <a:off x="3079750" y="5835650"/>
            <a:ext cx="1035050" cy="4127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pic>
        <p:nvPicPr>
          <p:cNvPr id="33805" name="Picture 12" descr="webserviceg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98950" y="5911850"/>
            <a:ext cx="762000" cy="71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37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1295400"/>
            <a:ext cx="2667000" cy="2243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8191" name="Picture 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00900" y="1919288"/>
            <a:ext cx="3667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92" name="Picture 16" descr="user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84750" y="4387850"/>
            <a:ext cx="20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93" name="Picture 17" descr="user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841750" y="4464050"/>
            <a:ext cx="26035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94" name="Picture 18" descr="user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1350" y="4311650"/>
            <a:ext cx="29527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95" name="Picture 19" descr="user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34000" y="4540250"/>
            <a:ext cx="23971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96" name="Picture 20" descr="user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4768850"/>
            <a:ext cx="29527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97" name="Picture 21" descr="user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27750" y="5302250"/>
            <a:ext cx="26035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98" name="Picture 22" descr="user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384550" y="4768850"/>
            <a:ext cx="23971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99" name="Picture 23" descr="user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03550" y="4845050"/>
            <a:ext cx="20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200" name="Line 24"/>
          <p:cNvSpPr>
            <a:spLocks noChangeShapeType="1"/>
          </p:cNvSpPr>
          <p:nvPr/>
        </p:nvSpPr>
        <p:spPr bwMode="auto">
          <a:xfrm>
            <a:off x="3689350" y="5378450"/>
            <a:ext cx="577850" cy="5651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78201" name="Line 25"/>
          <p:cNvSpPr>
            <a:spLocks noChangeShapeType="1"/>
          </p:cNvSpPr>
          <p:nvPr/>
        </p:nvSpPr>
        <p:spPr bwMode="auto">
          <a:xfrm>
            <a:off x="4070350" y="5149850"/>
            <a:ext cx="120650" cy="184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78202" name="Line 26"/>
          <p:cNvSpPr>
            <a:spLocks noChangeShapeType="1"/>
          </p:cNvSpPr>
          <p:nvPr/>
        </p:nvSpPr>
        <p:spPr bwMode="auto">
          <a:xfrm flipH="1">
            <a:off x="5486400" y="5454650"/>
            <a:ext cx="304800" cy="2603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78203" name="Line 27"/>
          <p:cNvSpPr>
            <a:spLocks noChangeShapeType="1"/>
          </p:cNvSpPr>
          <p:nvPr/>
        </p:nvSpPr>
        <p:spPr bwMode="auto">
          <a:xfrm flipH="1">
            <a:off x="5060950" y="5226050"/>
            <a:ext cx="273050" cy="533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78204" name="Line 28"/>
          <p:cNvSpPr>
            <a:spLocks noChangeShapeType="1"/>
          </p:cNvSpPr>
          <p:nvPr/>
        </p:nvSpPr>
        <p:spPr bwMode="auto">
          <a:xfrm flipH="1">
            <a:off x="5715000" y="5835650"/>
            <a:ext cx="304800" cy="1079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78205" name="Line 29"/>
          <p:cNvSpPr>
            <a:spLocks noChangeShapeType="1"/>
          </p:cNvSpPr>
          <p:nvPr/>
        </p:nvSpPr>
        <p:spPr bwMode="auto">
          <a:xfrm>
            <a:off x="4603750" y="4997450"/>
            <a:ext cx="44450" cy="2603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78206" name="Line 30"/>
          <p:cNvSpPr>
            <a:spLocks noChangeShapeType="1"/>
          </p:cNvSpPr>
          <p:nvPr/>
        </p:nvSpPr>
        <p:spPr bwMode="auto">
          <a:xfrm>
            <a:off x="3232150" y="537845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78207" name="Line 31"/>
          <p:cNvSpPr>
            <a:spLocks noChangeShapeType="1"/>
          </p:cNvSpPr>
          <p:nvPr/>
        </p:nvSpPr>
        <p:spPr bwMode="auto">
          <a:xfrm flipH="1">
            <a:off x="4953000" y="4997450"/>
            <a:ext cx="107950" cy="336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78208" name="Text Box 32"/>
          <p:cNvSpPr txBox="1">
            <a:spLocks noChangeArrowheads="1"/>
          </p:cNvSpPr>
          <p:nvPr/>
        </p:nvSpPr>
        <p:spPr bwMode="auto">
          <a:xfrm rot="-3046414">
            <a:off x="2196306" y="4831557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Platinum</a:t>
            </a:r>
          </a:p>
        </p:txBody>
      </p:sp>
      <p:sp>
        <p:nvSpPr>
          <p:cNvPr id="178209" name="Text Box 33"/>
          <p:cNvSpPr txBox="1">
            <a:spLocks noChangeArrowheads="1"/>
          </p:cNvSpPr>
          <p:nvPr/>
        </p:nvSpPr>
        <p:spPr bwMode="auto">
          <a:xfrm>
            <a:off x="4249738" y="3930650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Gold</a:t>
            </a:r>
          </a:p>
        </p:txBody>
      </p:sp>
      <p:sp>
        <p:nvSpPr>
          <p:cNvPr id="178210" name="Text Box 34"/>
          <p:cNvSpPr txBox="1">
            <a:spLocks noChangeArrowheads="1"/>
          </p:cNvSpPr>
          <p:nvPr/>
        </p:nvSpPr>
        <p:spPr bwMode="auto">
          <a:xfrm rot="2504235">
            <a:off x="5811838" y="4538663"/>
            <a:ext cx="6969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Silver</a:t>
            </a:r>
          </a:p>
        </p:txBody>
      </p:sp>
      <p:sp>
        <p:nvSpPr>
          <p:cNvPr id="178211" name="Line 35"/>
          <p:cNvSpPr>
            <a:spLocks noChangeShapeType="1"/>
          </p:cNvSpPr>
          <p:nvPr/>
        </p:nvSpPr>
        <p:spPr bwMode="auto">
          <a:xfrm flipV="1">
            <a:off x="2743200" y="2438400"/>
            <a:ext cx="2438400" cy="1219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78212" name="Text Box 36"/>
          <p:cNvSpPr txBox="1">
            <a:spLocks noChangeArrowheads="1"/>
          </p:cNvSpPr>
          <p:nvPr/>
        </p:nvSpPr>
        <p:spPr bwMode="auto">
          <a:xfrm>
            <a:off x="3829050" y="1076325"/>
            <a:ext cx="1828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Performance issues</a:t>
            </a:r>
          </a:p>
        </p:txBody>
      </p:sp>
      <p:sp>
        <p:nvSpPr>
          <p:cNvPr id="4089893" name="Oval 37"/>
          <p:cNvSpPr>
            <a:spLocks noChangeArrowheads="1"/>
          </p:cNvSpPr>
          <p:nvPr/>
        </p:nvSpPr>
        <p:spPr bwMode="auto">
          <a:xfrm>
            <a:off x="7924800" y="1295400"/>
            <a:ext cx="304800" cy="3048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178214" name="Text Box 38"/>
          <p:cNvSpPr txBox="1">
            <a:spLocks noChangeArrowheads="1"/>
          </p:cNvSpPr>
          <p:nvPr/>
        </p:nvSpPr>
        <p:spPr bwMode="auto">
          <a:xfrm>
            <a:off x="8001000" y="1524000"/>
            <a:ext cx="1422400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Stabilized response </a:t>
            </a:r>
            <a:br>
              <a:rPr lang="en-US" sz="1600" b="1"/>
            </a:br>
            <a:r>
              <a:rPr lang="en-US" sz="1600" b="1"/>
              <a:t>times</a:t>
            </a:r>
          </a:p>
        </p:txBody>
      </p:sp>
      <p:sp>
        <p:nvSpPr>
          <p:cNvPr id="178215" name="Line 39"/>
          <p:cNvSpPr>
            <a:spLocks noChangeShapeType="1"/>
          </p:cNvSpPr>
          <p:nvPr/>
        </p:nvSpPr>
        <p:spPr bwMode="auto">
          <a:xfrm flipH="1">
            <a:off x="7543800" y="1600200"/>
            <a:ext cx="457200" cy="381000"/>
          </a:xfrm>
          <a:prstGeom prst="line">
            <a:avLst/>
          </a:prstGeom>
          <a:noFill/>
          <a:ln w="19050">
            <a:solidFill>
              <a:srgbClr val="FF6600"/>
            </a:solidFill>
            <a:prstDash val="dash"/>
            <a:miter lim="800000"/>
            <a:headEnd type="none" w="sm" len="med"/>
            <a:tailEnd type="stealth" w="med" len="sm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78216" name="Freeform 40"/>
          <p:cNvSpPr>
            <a:spLocks/>
          </p:cNvSpPr>
          <p:nvPr/>
        </p:nvSpPr>
        <p:spPr bwMode="auto">
          <a:xfrm>
            <a:off x="5943600" y="2133600"/>
            <a:ext cx="2743200" cy="3886200"/>
          </a:xfrm>
          <a:custGeom>
            <a:avLst/>
            <a:gdLst>
              <a:gd name="T0" fmla="*/ 2147483647 w 1728"/>
              <a:gd name="T1" fmla="*/ 0 h 2496"/>
              <a:gd name="T2" fmla="*/ 2147483647 w 1728"/>
              <a:gd name="T3" fmla="*/ 2147483647 h 2496"/>
              <a:gd name="T4" fmla="*/ 2147483647 w 1728"/>
              <a:gd name="T5" fmla="*/ 2147483647 h 2496"/>
              <a:gd name="T6" fmla="*/ 0 w 1728"/>
              <a:gd name="T7" fmla="*/ 2147483647 h 2496"/>
              <a:gd name="T8" fmla="*/ 0 60000 65536"/>
              <a:gd name="T9" fmla="*/ 0 60000 65536"/>
              <a:gd name="T10" fmla="*/ 0 60000 65536"/>
              <a:gd name="T11" fmla="*/ 0 60000 65536"/>
              <a:gd name="T12" fmla="*/ 0 w 1728"/>
              <a:gd name="T13" fmla="*/ 0 h 2496"/>
              <a:gd name="T14" fmla="*/ 1728 w 1728"/>
              <a:gd name="T15" fmla="*/ 2496 h 24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" h="2496">
                <a:moveTo>
                  <a:pt x="672" y="0"/>
                </a:moveTo>
                <a:cubicBezTo>
                  <a:pt x="988" y="408"/>
                  <a:pt x="1304" y="816"/>
                  <a:pt x="1440" y="1152"/>
                </a:cubicBezTo>
                <a:cubicBezTo>
                  <a:pt x="1576" y="1488"/>
                  <a:pt x="1728" y="1792"/>
                  <a:pt x="1488" y="2016"/>
                </a:cubicBezTo>
                <a:cubicBezTo>
                  <a:pt x="1248" y="2240"/>
                  <a:pt x="624" y="2368"/>
                  <a:pt x="0" y="2496"/>
                </a:cubicBez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/>
            <a:tailEnd type="arrow" w="med" len="med"/>
          </a:ln>
        </p:spPr>
        <p:txBody>
          <a:bodyPr/>
          <a:lstStyle/>
          <a:p>
            <a:endParaRPr lang="es-ES"/>
          </a:p>
        </p:txBody>
      </p:sp>
      <p:sp useBgFill="1">
        <p:nvSpPr>
          <p:cNvPr id="178217" name="Text Box 41"/>
          <p:cNvSpPr txBox="1">
            <a:spLocks noChangeArrowheads="1"/>
          </p:cNvSpPr>
          <p:nvPr/>
        </p:nvSpPr>
        <p:spPr bwMode="auto">
          <a:xfrm>
            <a:off x="6953250" y="4648200"/>
            <a:ext cx="2203450" cy="1069975"/>
          </a:xfrm>
          <a:prstGeom prst="rect">
            <a:avLst/>
          </a:prstGeom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Automatically triggers throttling </a:t>
            </a:r>
            <a:r>
              <a:rPr lang="en-US" sz="1600" b="1" i="1" u="sng"/>
              <a:t>before</a:t>
            </a:r>
            <a:r>
              <a:rPr lang="en-US" sz="1600" b="1" u="sng"/>
              <a:t> </a:t>
            </a:r>
            <a:r>
              <a:rPr lang="en-US" sz="1600" b="1"/>
              <a:t>compliance failure</a:t>
            </a:r>
          </a:p>
        </p:txBody>
      </p:sp>
      <p:sp>
        <p:nvSpPr>
          <p:cNvPr id="4089898" name="Oval 42"/>
          <p:cNvSpPr>
            <a:spLocks noChangeArrowheads="1"/>
          </p:cNvSpPr>
          <p:nvPr/>
        </p:nvSpPr>
        <p:spPr bwMode="auto">
          <a:xfrm>
            <a:off x="6734175" y="4686300"/>
            <a:ext cx="304800" cy="3048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</a:p>
        </p:txBody>
      </p:sp>
      <p:pic>
        <p:nvPicPr>
          <p:cNvPr id="178219" name="Picture 43" descr="SGNWR10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53400" y="3962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220" name="Freeform 44"/>
          <p:cNvSpPr>
            <a:spLocks/>
          </p:cNvSpPr>
          <p:nvPr/>
        </p:nvSpPr>
        <p:spPr bwMode="auto">
          <a:xfrm>
            <a:off x="4114800" y="5232400"/>
            <a:ext cx="1676400" cy="1016000"/>
          </a:xfrm>
          <a:custGeom>
            <a:avLst/>
            <a:gdLst>
              <a:gd name="T0" fmla="*/ 0 w 1056"/>
              <a:gd name="T1" fmla="*/ 2147483647 h 544"/>
              <a:gd name="T2" fmla="*/ 2147483647 w 1056"/>
              <a:gd name="T3" fmla="*/ 2147483647 h 544"/>
              <a:gd name="T4" fmla="*/ 2147483647 w 1056"/>
              <a:gd name="T5" fmla="*/ 2147483647 h 544"/>
              <a:gd name="T6" fmla="*/ 2147483647 w 1056"/>
              <a:gd name="T7" fmla="*/ 2147483647 h 544"/>
              <a:gd name="T8" fmla="*/ 2147483647 w 1056"/>
              <a:gd name="T9" fmla="*/ 2147483647 h 544"/>
              <a:gd name="T10" fmla="*/ 2147483647 w 1056"/>
              <a:gd name="T11" fmla="*/ 2147483647 h 544"/>
              <a:gd name="T12" fmla="*/ 2147483647 w 1056"/>
              <a:gd name="T13" fmla="*/ 2147483647 h 544"/>
              <a:gd name="T14" fmla="*/ 2147483647 w 1056"/>
              <a:gd name="T15" fmla="*/ 2147483647 h 544"/>
              <a:gd name="T16" fmla="*/ 2147483647 w 1056"/>
              <a:gd name="T17" fmla="*/ 2147483647 h 5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56"/>
              <a:gd name="T28" fmla="*/ 0 h 544"/>
              <a:gd name="T29" fmla="*/ 1056 w 1056"/>
              <a:gd name="T30" fmla="*/ 544 h 5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56" h="544">
                <a:moveTo>
                  <a:pt x="0" y="160"/>
                </a:moveTo>
                <a:cubicBezTo>
                  <a:pt x="48" y="96"/>
                  <a:pt x="96" y="32"/>
                  <a:pt x="144" y="16"/>
                </a:cubicBezTo>
                <a:cubicBezTo>
                  <a:pt x="192" y="0"/>
                  <a:pt x="240" y="64"/>
                  <a:pt x="288" y="64"/>
                </a:cubicBezTo>
                <a:cubicBezTo>
                  <a:pt x="336" y="64"/>
                  <a:pt x="376" y="8"/>
                  <a:pt x="432" y="16"/>
                </a:cubicBezTo>
                <a:cubicBezTo>
                  <a:pt x="488" y="24"/>
                  <a:pt x="560" y="88"/>
                  <a:pt x="624" y="112"/>
                </a:cubicBezTo>
                <a:cubicBezTo>
                  <a:pt x="688" y="136"/>
                  <a:pt x="776" y="128"/>
                  <a:pt x="816" y="160"/>
                </a:cubicBezTo>
                <a:cubicBezTo>
                  <a:pt x="856" y="192"/>
                  <a:pt x="832" y="264"/>
                  <a:pt x="864" y="304"/>
                </a:cubicBezTo>
                <a:cubicBezTo>
                  <a:pt x="896" y="344"/>
                  <a:pt x="976" y="360"/>
                  <a:pt x="1008" y="400"/>
                </a:cubicBezTo>
                <a:cubicBezTo>
                  <a:pt x="1040" y="440"/>
                  <a:pt x="1048" y="492"/>
                  <a:pt x="1056" y="544"/>
                </a:cubicBezTo>
              </a:path>
            </a:pathLst>
          </a:cu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8221" name="Text Box 45"/>
          <p:cNvSpPr txBox="1">
            <a:spLocks noChangeArrowheads="1"/>
          </p:cNvSpPr>
          <p:nvPr/>
        </p:nvSpPr>
        <p:spPr bwMode="auto">
          <a:xfrm>
            <a:off x="5486400" y="6259513"/>
            <a:ext cx="1446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Throttling Policy</a:t>
            </a:r>
          </a:p>
        </p:txBody>
      </p:sp>
      <p:sp>
        <p:nvSpPr>
          <p:cNvPr id="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Ejemplo</a:t>
            </a:r>
            <a:r>
              <a:rPr lang="en-US" sz="3600" dirty="0" smtClean="0"/>
              <a:t> </a:t>
            </a:r>
            <a:r>
              <a:rPr lang="en-US" sz="3600" dirty="0" err="1" smtClean="0"/>
              <a:t>acciones</a:t>
            </a:r>
            <a:r>
              <a:rPr lang="en-US" sz="3600" dirty="0" smtClean="0"/>
              <a:t> </a:t>
            </a:r>
            <a:r>
              <a:rPr lang="en-US" sz="3600" dirty="0" err="1" smtClean="0"/>
              <a:t>preventivas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chemeClr val="bg1"/>
                </a:solidFill>
              </a:rPr>
              <a:t>Ops: Automatically Taking Action to Stay in Compliance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6" name="Rectangle 36"/>
          <p:cNvSpPr>
            <a:spLocks noGrp="1" noChangeArrowheads="1"/>
          </p:cNvSpPr>
          <p:nvPr>
            <p:ph type="title"/>
          </p:nvPr>
        </p:nvSpPr>
        <p:spPr>
          <a:xfrm>
            <a:off x="-142908" y="274638"/>
            <a:ext cx="942981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Gestión</a:t>
            </a:r>
            <a:r>
              <a:rPr lang="en-US" dirty="0" smtClean="0"/>
              <a:t> </a:t>
            </a:r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Centralizada</a:t>
            </a:r>
            <a:endParaRPr lang="en-US" dirty="0" smtClean="0"/>
          </a:p>
        </p:txBody>
      </p:sp>
      <p:pic>
        <p:nvPicPr>
          <p:cNvPr id="50218" name="Picture 58" descr="faceplate options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283132" y="3536907"/>
            <a:ext cx="577735" cy="652549"/>
          </a:xfrm>
        </p:spPr>
      </p:pic>
      <p:sp>
        <p:nvSpPr>
          <p:cNvPr id="5017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B56B3A-9E65-4D60-B875-02E5BE292B09}" type="slidenum">
              <a:rPr lang="en-US" altLang="en-US">
                <a:solidFill>
                  <a:srgbClr val="EAA344"/>
                </a:solidFill>
              </a:rPr>
              <a:pPr/>
              <a:t>31</a:t>
            </a:fld>
            <a:endParaRPr lang="en-US" altLang="en-US">
              <a:solidFill>
                <a:srgbClr val="EAA344"/>
              </a:solidFill>
            </a:endParaRPr>
          </a:p>
        </p:txBody>
      </p:sp>
      <p:sp>
        <p:nvSpPr>
          <p:cNvPr id="50179" name="Oval 2"/>
          <p:cNvSpPr>
            <a:spLocks noChangeArrowheads="1"/>
          </p:cNvSpPr>
          <p:nvPr/>
        </p:nvSpPr>
        <p:spPr bwMode="auto">
          <a:xfrm>
            <a:off x="0" y="2438400"/>
            <a:ext cx="8534400" cy="3886200"/>
          </a:xfrm>
          <a:prstGeom prst="ellipse">
            <a:avLst/>
          </a:prstGeom>
          <a:gradFill rotWithShape="1">
            <a:gsLst>
              <a:gs pos="0">
                <a:srgbClr val="FFF0A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endParaRPr lang="es-ES" b="1">
              <a:latin typeface="Verdana" pitchFamily="34" charset="0"/>
            </a:endParaRPr>
          </a:p>
        </p:txBody>
      </p:sp>
      <p:sp>
        <p:nvSpPr>
          <p:cNvPr id="3862531" name="Rectangle 3"/>
          <p:cNvSpPr>
            <a:spLocks noChangeArrowheads="1"/>
          </p:cNvSpPr>
          <p:nvPr/>
        </p:nvSpPr>
        <p:spPr bwMode="auto">
          <a:xfrm>
            <a:off x="2894013" y="4953000"/>
            <a:ext cx="773112" cy="457200"/>
          </a:xfrm>
          <a:prstGeom prst="rect">
            <a:avLst/>
          </a:prstGeom>
          <a:solidFill>
            <a:srgbClr val="E5C5A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9" tIns="45714" rIns="91429" bIns="45714" anchor="ctr"/>
          <a:lstStyle/>
          <a:p>
            <a:pPr algn="ctr">
              <a:lnSpc>
                <a:spcPct val="80000"/>
              </a:lnSpc>
            </a:pPr>
            <a:endParaRPr lang="en-US" sz="1200" b="1">
              <a:latin typeface="ＭＳ Ｐゴシック" pitchFamily="-106" charset="-128"/>
            </a:endParaRPr>
          </a:p>
          <a:p>
            <a:pPr algn="ctr">
              <a:lnSpc>
                <a:spcPct val="80000"/>
              </a:lnSpc>
            </a:pPr>
            <a:r>
              <a:rPr lang="en-US" sz="1200" b="1">
                <a:latin typeface="ＭＳ Ｐゴシック" pitchFamily="-106" charset="-128"/>
              </a:rPr>
              <a:t>Electronic</a:t>
            </a:r>
          </a:p>
          <a:p>
            <a:pPr algn="ctr">
              <a:lnSpc>
                <a:spcPct val="80000"/>
              </a:lnSpc>
            </a:pPr>
            <a:r>
              <a:rPr lang="en-US" sz="1200" b="1">
                <a:latin typeface="ＭＳ Ｐゴシック" pitchFamily="-106" charset="-128"/>
              </a:rPr>
              <a:t>Orders</a:t>
            </a:r>
          </a:p>
        </p:txBody>
      </p:sp>
      <p:sp>
        <p:nvSpPr>
          <p:cNvPr id="3862532" name="Rectangle 4"/>
          <p:cNvSpPr>
            <a:spLocks noChangeArrowheads="1"/>
          </p:cNvSpPr>
          <p:nvPr/>
        </p:nvSpPr>
        <p:spPr bwMode="auto">
          <a:xfrm>
            <a:off x="4876800" y="5943600"/>
            <a:ext cx="773113" cy="457200"/>
          </a:xfrm>
          <a:prstGeom prst="rect">
            <a:avLst/>
          </a:prstGeom>
          <a:solidFill>
            <a:srgbClr val="A7B9D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9" tIns="45714" rIns="91429" bIns="45714" anchor="ctr"/>
          <a:lstStyle/>
          <a:p>
            <a:pPr algn="ctr"/>
            <a:r>
              <a:rPr lang="en-US" sz="1200" b="1">
                <a:latin typeface="ＭＳ Ｐゴシック" pitchFamily="-106" charset="-128"/>
              </a:rPr>
              <a:t>Warehouse</a:t>
            </a:r>
          </a:p>
        </p:txBody>
      </p:sp>
      <p:sp>
        <p:nvSpPr>
          <p:cNvPr id="3862533" name="Rectangle 5"/>
          <p:cNvSpPr>
            <a:spLocks noChangeArrowheads="1"/>
          </p:cNvSpPr>
          <p:nvPr/>
        </p:nvSpPr>
        <p:spPr bwMode="auto">
          <a:xfrm>
            <a:off x="6553200" y="5943600"/>
            <a:ext cx="838200" cy="457200"/>
          </a:xfrm>
          <a:prstGeom prst="rect">
            <a:avLst/>
          </a:prstGeom>
          <a:solidFill>
            <a:srgbClr val="B6D2C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9" tIns="45714" rIns="91429" bIns="45714" anchor="ctr"/>
          <a:lstStyle/>
          <a:p>
            <a:pPr algn="ctr"/>
            <a:r>
              <a:rPr lang="en-US" sz="1200" b="1">
                <a:latin typeface="ＭＳ Ｐゴシック" pitchFamily="-106" charset="-128"/>
              </a:rPr>
              <a:t>Shipping</a:t>
            </a:r>
          </a:p>
          <a:p>
            <a:pPr algn="ctr"/>
            <a:r>
              <a:rPr lang="en-US" sz="1200" b="1">
                <a:latin typeface="ＭＳ Ｐゴシック" pitchFamily="-106" charset="-128"/>
              </a:rPr>
              <a:t>(partner)</a:t>
            </a:r>
          </a:p>
        </p:txBody>
      </p:sp>
      <p:sp>
        <p:nvSpPr>
          <p:cNvPr id="3862534" name="Rectangle 6"/>
          <p:cNvSpPr>
            <a:spLocks noChangeArrowheads="1"/>
          </p:cNvSpPr>
          <p:nvPr/>
        </p:nvSpPr>
        <p:spPr bwMode="auto">
          <a:xfrm>
            <a:off x="4103688" y="4953000"/>
            <a:ext cx="773112" cy="457200"/>
          </a:xfrm>
          <a:prstGeom prst="rect">
            <a:avLst/>
          </a:prstGeom>
          <a:solidFill>
            <a:srgbClr val="A7B9D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9" tIns="45714" rIns="91429" bIns="45714" anchor="ctr"/>
          <a:lstStyle/>
          <a:p>
            <a:pPr algn="ctr"/>
            <a:r>
              <a:rPr lang="en-US" sz="1200" b="1">
                <a:latin typeface="ＭＳ Ｐゴシック" pitchFamily="-106" charset="-128"/>
              </a:rPr>
              <a:t>Order</a:t>
            </a:r>
          </a:p>
        </p:txBody>
      </p:sp>
      <p:sp>
        <p:nvSpPr>
          <p:cNvPr id="50184" name="Line 7"/>
          <p:cNvSpPr>
            <a:spLocks noChangeShapeType="1"/>
          </p:cNvSpPr>
          <p:nvPr/>
        </p:nvSpPr>
        <p:spPr bwMode="auto">
          <a:xfrm flipV="1">
            <a:off x="5699125" y="6172200"/>
            <a:ext cx="854075" cy="0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 type="stealth" w="med" len="med"/>
            <a:tailEnd type="stealth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0185" name="Freeform 8"/>
          <p:cNvSpPr>
            <a:spLocks/>
          </p:cNvSpPr>
          <p:nvPr/>
        </p:nvSpPr>
        <p:spPr bwMode="auto">
          <a:xfrm rot="-2184857">
            <a:off x="5943600" y="5943600"/>
            <a:ext cx="304800" cy="449263"/>
          </a:xfrm>
          <a:custGeom>
            <a:avLst/>
            <a:gdLst>
              <a:gd name="T0" fmla="*/ 0 w 288"/>
              <a:gd name="T1" fmla="*/ 2147483647 h 384"/>
              <a:gd name="T2" fmla="*/ 2147483647 w 288"/>
              <a:gd name="T3" fmla="*/ 2147483647 h 384"/>
              <a:gd name="T4" fmla="*/ 2147483647 w 288"/>
              <a:gd name="T5" fmla="*/ 0 h 384"/>
              <a:gd name="T6" fmla="*/ 0 60000 65536"/>
              <a:gd name="T7" fmla="*/ 0 60000 65536"/>
              <a:gd name="T8" fmla="*/ 0 60000 65536"/>
              <a:gd name="T9" fmla="*/ 0 w 288"/>
              <a:gd name="T10" fmla="*/ 0 h 384"/>
              <a:gd name="T11" fmla="*/ 288 w 28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384">
                <a:moveTo>
                  <a:pt x="0" y="384"/>
                </a:moveTo>
                <a:cubicBezTo>
                  <a:pt x="96" y="344"/>
                  <a:pt x="192" y="304"/>
                  <a:pt x="240" y="240"/>
                </a:cubicBezTo>
                <a:cubicBezTo>
                  <a:pt x="288" y="176"/>
                  <a:pt x="288" y="88"/>
                  <a:pt x="288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0186" name="Line 9"/>
          <p:cNvSpPr>
            <a:spLocks noChangeShapeType="1"/>
          </p:cNvSpPr>
          <p:nvPr/>
        </p:nvSpPr>
        <p:spPr bwMode="auto">
          <a:xfrm>
            <a:off x="3276600" y="4567238"/>
            <a:ext cx="0" cy="385762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 type="stealth" w="med" len="med"/>
            <a:tailEnd type="stealth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3862538" name="Rectangle 10"/>
          <p:cNvSpPr>
            <a:spLocks noChangeArrowheads="1"/>
          </p:cNvSpPr>
          <p:nvPr/>
        </p:nvSpPr>
        <p:spPr bwMode="auto">
          <a:xfrm>
            <a:off x="3187700" y="3571875"/>
            <a:ext cx="773113" cy="533400"/>
          </a:xfrm>
          <a:prstGeom prst="rect">
            <a:avLst/>
          </a:prstGeom>
          <a:solidFill>
            <a:srgbClr val="E5C5A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9" tIns="45714" rIns="91429" bIns="45714" anchor="ctr"/>
          <a:lstStyle/>
          <a:p>
            <a:pPr algn="ctr">
              <a:lnSpc>
                <a:spcPct val="80000"/>
              </a:lnSpc>
            </a:pPr>
            <a:r>
              <a:rPr lang="en-US" sz="1200" b="1">
                <a:latin typeface="ＭＳ Ｐゴシック" pitchFamily="-106" charset="-128"/>
              </a:rPr>
              <a:t>eCommerce</a:t>
            </a:r>
          </a:p>
          <a:p>
            <a:pPr algn="ctr">
              <a:lnSpc>
                <a:spcPct val="80000"/>
              </a:lnSpc>
            </a:pPr>
            <a:r>
              <a:rPr lang="en-US" sz="1200" b="1">
                <a:latin typeface="ＭＳ Ｐゴシック" pitchFamily="-106" charset="-128"/>
              </a:rPr>
              <a:t>System</a:t>
            </a:r>
          </a:p>
          <a:p>
            <a:pPr algn="ctr">
              <a:lnSpc>
                <a:spcPct val="80000"/>
              </a:lnSpc>
            </a:pPr>
            <a:endParaRPr lang="en-US" sz="1200" b="1">
              <a:latin typeface="ＭＳ Ｐゴシック" pitchFamily="-106" charset="-128"/>
            </a:endParaRPr>
          </a:p>
        </p:txBody>
      </p:sp>
      <p:sp>
        <p:nvSpPr>
          <p:cNvPr id="50188" name="Line 11"/>
          <p:cNvSpPr>
            <a:spLocks noChangeShapeType="1"/>
          </p:cNvSpPr>
          <p:nvPr/>
        </p:nvSpPr>
        <p:spPr bwMode="auto">
          <a:xfrm>
            <a:off x="3579813" y="4105275"/>
            <a:ext cx="1587" cy="314325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 type="stealth" w="med" len="med"/>
            <a:tailEnd type="stealth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0189" name="Line 12"/>
          <p:cNvSpPr>
            <a:spLocks noChangeShapeType="1"/>
          </p:cNvSpPr>
          <p:nvPr/>
        </p:nvSpPr>
        <p:spPr bwMode="auto">
          <a:xfrm flipV="1">
            <a:off x="2520950" y="3856038"/>
            <a:ext cx="663575" cy="15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0190" name="Cloud"/>
          <p:cNvSpPr>
            <a:spLocks noChangeAspect="1" noEditPoints="1" noChangeArrowheads="1"/>
          </p:cNvSpPr>
          <p:nvPr/>
        </p:nvSpPr>
        <p:spPr bwMode="auto">
          <a:xfrm rot="5267892">
            <a:off x="2134394" y="3699669"/>
            <a:ext cx="493712" cy="317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lIns="91429" tIns="45714" rIns="91429" bIns="45714" anchor="ctr"/>
          <a:lstStyle/>
          <a:p>
            <a:endParaRPr lang="es-ES" sz="900" b="1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8200" y="3581400"/>
            <a:ext cx="268288" cy="542925"/>
            <a:chOff x="551" y="2202"/>
            <a:chExt cx="192" cy="432"/>
          </a:xfrm>
        </p:grpSpPr>
        <p:sp>
          <p:nvSpPr>
            <p:cNvPr id="50258" name="Freeform 15"/>
            <p:cNvSpPr>
              <a:spLocks/>
            </p:cNvSpPr>
            <p:nvPr/>
          </p:nvSpPr>
          <p:spPr bwMode="auto">
            <a:xfrm>
              <a:off x="551" y="2273"/>
              <a:ext cx="192" cy="361"/>
            </a:xfrm>
            <a:custGeom>
              <a:avLst/>
              <a:gdLst>
                <a:gd name="T0" fmla="*/ 39900 w 112"/>
                <a:gd name="T1" fmla="*/ 12276 h 230"/>
                <a:gd name="T2" fmla="*/ 39900 w 112"/>
                <a:gd name="T3" fmla="*/ 7821 h 230"/>
                <a:gd name="T4" fmla="*/ 49462 w 112"/>
                <a:gd name="T5" fmla="*/ 4983 h 230"/>
                <a:gd name="T6" fmla="*/ 50635 w 112"/>
                <a:gd name="T7" fmla="*/ 4461 h 230"/>
                <a:gd name="T8" fmla="*/ 63175 w 112"/>
                <a:gd name="T9" fmla="*/ 2842 h 230"/>
                <a:gd name="T10" fmla="*/ 77357 w 112"/>
                <a:gd name="T11" fmla="*/ 1811 h 230"/>
                <a:gd name="T12" fmla="*/ 164160 w 112"/>
                <a:gd name="T13" fmla="*/ 0 h 230"/>
                <a:gd name="T14" fmla="*/ 177737 w 112"/>
                <a:gd name="T15" fmla="*/ 0 h 230"/>
                <a:gd name="T16" fmla="*/ 267235 w 112"/>
                <a:gd name="T17" fmla="*/ 1811 h 230"/>
                <a:gd name="T18" fmla="*/ 281417 w 112"/>
                <a:gd name="T19" fmla="*/ 2842 h 230"/>
                <a:gd name="T20" fmla="*/ 291946 w 112"/>
                <a:gd name="T21" fmla="*/ 4983 h 230"/>
                <a:gd name="T22" fmla="*/ 301392 w 112"/>
                <a:gd name="T23" fmla="*/ 7821 h 230"/>
                <a:gd name="T24" fmla="*/ 304692 w 112"/>
                <a:gd name="T25" fmla="*/ 12276 h 230"/>
                <a:gd name="T26" fmla="*/ 359947 w 112"/>
                <a:gd name="T27" fmla="*/ 48547 h 230"/>
                <a:gd name="T28" fmla="*/ 363394 w 112"/>
                <a:gd name="T29" fmla="*/ 51091 h 230"/>
                <a:gd name="T30" fmla="*/ 363394 w 112"/>
                <a:gd name="T31" fmla="*/ 54304 h 230"/>
                <a:gd name="T32" fmla="*/ 359947 w 112"/>
                <a:gd name="T33" fmla="*/ 58967 h 230"/>
                <a:gd name="T34" fmla="*/ 354437 w 112"/>
                <a:gd name="T35" fmla="*/ 64019 h 230"/>
                <a:gd name="T36" fmla="*/ 286037 w 112"/>
                <a:gd name="T37" fmla="*/ 92553 h 230"/>
                <a:gd name="T38" fmla="*/ 294994 w 112"/>
                <a:gd name="T39" fmla="*/ 185559 h 230"/>
                <a:gd name="T40" fmla="*/ 331015 w 112"/>
                <a:gd name="T41" fmla="*/ 191126 h 230"/>
                <a:gd name="T42" fmla="*/ 341544 w 112"/>
                <a:gd name="T43" fmla="*/ 191545 h 230"/>
                <a:gd name="T44" fmla="*/ 344592 w 112"/>
                <a:gd name="T45" fmla="*/ 194540 h 230"/>
                <a:gd name="T46" fmla="*/ 344592 w 112"/>
                <a:gd name="T47" fmla="*/ 196090 h 230"/>
                <a:gd name="T48" fmla="*/ 344592 w 112"/>
                <a:gd name="T49" fmla="*/ 197104 h 230"/>
                <a:gd name="T50" fmla="*/ 341544 w 112"/>
                <a:gd name="T51" fmla="*/ 198972 h 230"/>
                <a:gd name="T52" fmla="*/ 236292 w 112"/>
                <a:gd name="T53" fmla="*/ 198972 h 230"/>
                <a:gd name="T54" fmla="*/ 227335 w 112"/>
                <a:gd name="T55" fmla="*/ 198972 h 230"/>
                <a:gd name="T56" fmla="*/ 222862 w 112"/>
                <a:gd name="T57" fmla="*/ 197104 h 230"/>
                <a:gd name="T58" fmla="*/ 217637 w 112"/>
                <a:gd name="T59" fmla="*/ 196090 h 230"/>
                <a:gd name="T60" fmla="*/ 214589 w 112"/>
                <a:gd name="T61" fmla="*/ 193565 h 230"/>
                <a:gd name="T62" fmla="*/ 214589 w 112"/>
                <a:gd name="T63" fmla="*/ 189603 h 230"/>
                <a:gd name="T64" fmla="*/ 208397 w 112"/>
                <a:gd name="T65" fmla="*/ 181779 h 230"/>
                <a:gd name="T66" fmla="*/ 204060 w 112"/>
                <a:gd name="T67" fmla="*/ 168348 h 230"/>
                <a:gd name="T68" fmla="*/ 195149 w 112"/>
                <a:gd name="T69" fmla="*/ 154698 h 230"/>
                <a:gd name="T70" fmla="*/ 185657 w 112"/>
                <a:gd name="T71" fmla="*/ 141572 h 230"/>
                <a:gd name="T72" fmla="*/ 177737 w 112"/>
                <a:gd name="T73" fmla="*/ 128750 h 230"/>
                <a:gd name="T74" fmla="*/ 175812 w 112"/>
                <a:gd name="T75" fmla="*/ 121207 h 230"/>
                <a:gd name="T76" fmla="*/ 175812 w 112"/>
                <a:gd name="T77" fmla="*/ 116937 h 230"/>
                <a:gd name="T78" fmla="*/ 168780 w 112"/>
                <a:gd name="T79" fmla="*/ 121207 h 230"/>
                <a:gd name="T80" fmla="*/ 164160 w 112"/>
                <a:gd name="T81" fmla="*/ 128750 h 230"/>
                <a:gd name="T82" fmla="*/ 158935 w 112"/>
                <a:gd name="T83" fmla="*/ 141572 h 230"/>
                <a:gd name="T84" fmla="*/ 148805 w 112"/>
                <a:gd name="T85" fmla="*/ 154698 h 230"/>
                <a:gd name="T86" fmla="*/ 145358 w 112"/>
                <a:gd name="T87" fmla="*/ 168348 h 230"/>
                <a:gd name="T88" fmla="*/ 136195 w 112"/>
                <a:gd name="T89" fmla="*/ 181779 h 230"/>
                <a:gd name="T90" fmla="*/ 130003 w 112"/>
                <a:gd name="T91" fmla="*/ 189603 h 230"/>
                <a:gd name="T92" fmla="*/ 130003 w 112"/>
                <a:gd name="T93" fmla="*/ 193565 h 230"/>
                <a:gd name="T94" fmla="*/ 130003 w 112"/>
                <a:gd name="T95" fmla="*/ 196090 h 230"/>
                <a:gd name="T96" fmla="*/ 126955 w 112"/>
                <a:gd name="T97" fmla="*/ 197104 h 230"/>
                <a:gd name="T98" fmla="*/ 117257 w 112"/>
                <a:gd name="T99" fmla="*/ 198972 h 230"/>
                <a:gd name="T100" fmla="*/ 109337 w 112"/>
                <a:gd name="T101" fmla="*/ 198972 h 230"/>
                <a:gd name="T102" fmla="*/ 3341 w 112"/>
                <a:gd name="T103" fmla="*/ 198972 h 230"/>
                <a:gd name="T104" fmla="*/ 0 w 112"/>
                <a:gd name="T105" fmla="*/ 197104 h 230"/>
                <a:gd name="T106" fmla="*/ 0 w 112"/>
                <a:gd name="T107" fmla="*/ 196090 h 230"/>
                <a:gd name="T108" fmla="*/ 0 w 112"/>
                <a:gd name="T109" fmla="*/ 194540 h 230"/>
                <a:gd name="T110" fmla="*/ 3341 w 112"/>
                <a:gd name="T111" fmla="*/ 191545 h 230"/>
                <a:gd name="T112" fmla="*/ 13577 w 112"/>
                <a:gd name="T113" fmla="*/ 191126 h 230"/>
                <a:gd name="T114" fmla="*/ 49462 w 112"/>
                <a:gd name="T115" fmla="*/ 185559 h 230"/>
                <a:gd name="T116" fmla="*/ 63175 w 112"/>
                <a:gd name="T117" fmla="*/ 87588 h 230"/>
                <a:gd name="T118" fmla="*/ 32232 w 112"/>
                <a:gd name="T119" fmla="*/ 87588 h 230"/>
                <a:gd name="T120" fmla="*/ 39900 w 112"/>
                <a:gd name="T121" fmla="*/ 12276 h 2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"/>
                <a:gd name="T184" fmla="*/ 0 h 230"/>
                <a:gd name="T185" fmla="*/ 112 w 112"/>
                <a:gd name="T186" fmla="*/ 230 h 2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" h="230">
                  <a:moveTo>
                    <a:pt x="12" y="14"/>
                  </a:moveTo>
                  <a:lnTo>
                    <a:pt x="12" y="9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82" y="2"/>
                  </a:lnTo>
                  <a:lnTo>
                    <a:pt x="87" y="3"/>
                  </a:lnTo>
                  <a:lnTo>
                    <a:pt x="90" y="6"/>
                  </a:lnTo>
                  <a:lnTo>
                    <a:pt x="93" y="9"/>
                  </a:lnTo>
                  <a:lnTo>
                    <a:pt x="94" y="14"/>
                  </a:lnTo>
                  <a:lnTo>
                    <a:pt x="111" y="56"/>
                  </a:lnTo>
                  <a:lnTo>
                    <a:pt x="112" y="59"/>
                  </a:lnTo>
                  <a:lnTo>
                    <a:pt x="112" y="63"/>
                  </a:lnTo>
                  <a:lnTo>
                    <a:pt x="111" y="68"/>
                  </a:lnTo>
                  <a:lnTo>
                    <a:pt x="109" y="74"/>
                  </a:lnTo>
                  <a:lnTo>
                    <a:pt x="88" y="107"/>
                  </a:lnTo>
                  <a:lnTo>
                    <a:pt x="91" y="215"/>
                  </a:lnTo>
                  <a:lnTo>
                    <a:pt x="102" y="221"/>
                  </a:lnTo>
                  <a:lnTo>
                    <a:pt x="105" y="222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5" y="230"/>
                  </a:lnTo>
                  <a:lnTo>
                    <a:pt x="73" y="230"/>
                  </a:lnTo>
                  <a:lnTo>
                    <a:pt x="70" y="230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4"/>
                  </a:lnTo>
                  <a:lnTo>
                    <a:pt x="66" y="219"/>
                  </a:lnTo>
                  <a:lnTo>
                    <a:pt x="64" y="210"/>
                  </a:lnTo>
                  <a:lnTo>
                    <a:pt x="63" y="195"/>
                  </a:lnTo>
                  <a:lnTo>
                    <a:pt x="60" y="179"/>
                  </a:lnTo>
                  <a:lnTo>
                    <a:pt x="57" y="164"/>
                  </a:lnTo>
                  <a:lnTo>
                    <a:pt x="55" y="149"/>
                  </a:lnTo>
                  <a:lnTo>
                    <a:pt x="54" y="140"/>
                  </a:lnTo>
                  <a:lnTo>
                    <a:pt x="54" y="135"/>
                  </a:lnTo>
                  <a:lnTo>
                    <a:pt x="52" y="140"/>
                  </a:lnTo>
                  <a:lnTo>
                    <a:pt x="51" y="149"/>
                  </a:lnTo>
                  <a:lnTo>
                    <a:pt x="49" y="164"/>
                  </a:lnTo>
                  <a:lnTo>
                    <a:pt x="46" y="179"/>
                  </a:lnTo>
                  <a:lnTo>
                    <a:pt x="45" y="195"/>
                  </a:lnTo>
                  <a:lnTo>
                    <a:pt x="42" y="210"/>
                  </a:lnTo>
                  <a:lnTo>
                    <a:pt x="40" y="219"/>
                  </a:lnTo>
                  <a:lnTo>
                    <a:pt x="40" y="224"/>
                  </a:lnTo>
                  <a:lnTo>
                    <a:pt x="40" y="227"/>
                  </a:lnTo>
                  <a:lnTo>
                    <a:pt x="39" y="228"/>
                  </a:lnTo>
                  <a:lnTo>
                    <a:pt x="36" y="230"/>
                  </a:lnTo>
                  <a:lnTo>
                    <a:pt x="34" y="230"/>
                  </a:lnTo>
                  <a:lnTo>
                    <a:pt x="1" y="230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1" y="222"/>
                  </a:lnTo>
                  <a:lnTo>
                    <a:pt x="4" y="221"/>
                  </a:lnTo>
                  <a:lnTo>
                    <a:pt x="15" y="215"/>
                  </a:lnTo>
                  <a:lnTo>
                    <a:pt x="19" y="101"/>
                  </a:lnTo>
                  <a:lnTo>
                    <a:pt x="10" y="101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59" name="Freeform 16"/>
            <p:cNvSpPr>
              <a:spLocks/>
            </p:cNvSpPr>
            <p:nvPr/>
          </p:nvSpPr>
          <p:spPr bwMode="auto">
            <a:xfrm>
              <a:off x="695" y="2356"/>
              <a:ext cx="11" cy="34"/>
            </a:xfrm>
            <a:custGeom>
              <a:avLst/>
              <a:gdLst>
                <a:gd name="T0" fmla="*/ 10369 w 6"/>
                <a:gd name="T1" fmla="*/ 15215 h 22"/>
                <a:gd name="T2" fmla="*/ 0 w 6"/>
                <a:gd name="T3" fmla="*/ 0 h 22"/>
                <a:gd name="T4" fmla="*/ 53630 w 6"/>
                <a:gd name="T5" fmla="*/ 6370 h 22"/>
                <a:gd name="T6" fmla="*/ 10369 w 6"/>
                <a:gd name="T7" fmla="*/ 15215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2"/>
                <a:gd name="T14" fmla="*/ 6 w 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2">
                  <a:moveTo>
                    <a:pt x="1" y="22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60" name="Freeform 17"/>
            <p:cNvSpPr>
              <a:spLocks/>
            </p:cNvSpPr>
            <p:nvPr/>
          </p:nvSpPr>
          <p:spPr bwMode="auto">
            <a:xfrm>
              <a:off x="623" y="2281"/>
              <a:ext cx="38" cy="90"/>
            </a:xfrm>
            <a:custGeom>
              <a:avLst/>
              <a:gdLst>
                <a:gd name="T0" fmla="*/ 0 w 22"/>
                <a:gd name="T1" fmla="*/ 0 h 57"/>
                <a:gd name="T2" fmla="*/ 43817 w 22"/>
                <a:gd name="T3" fmla="*/ 53850 h 57"/>
                <a:gd name="T4" fmla="*/ 80303 w 22"/>
                <a:gd name="T5" fmla="*/ 0 h 57"/>
                <a:gd name="T6" fmla="*/ 0 w 22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7"/>
                <a:gd name="T14" fmla="*/ 22 w 22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7">
                  <a:moveTo>
                    <a:pt x="0" y="0"/>
                  </a:moveTo>
                  <a:lnTo>
                    <a:pt x="12" y="5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61" name="Freeform 18"/>
            <p:cNvSpPr>
              <a:spLocks/>
            </p:cNvSpPr>
            <p:nvPr/>
          </p:nvSpPr>
          <p:spPr bwMode="auto">
            <a:xfrm>
              <a:off x="643" y="2273"/>
              <a:ext cx="18" cy="28"/>
            </a:xfrm>
            <a:custGeom>
              <a:avLst/>
              <a:gdLst>
                <a:gd name="T0" fmla="*/ 66910 w 10"/>
                <a:gd name="T1" fmla="*/ 0 h 18"/>
                <a:gd name="T2" fmla="*/ 0 w 10"/>
                <a:gd name="T3" fmla="*/ 6830 h 18"/>
                <a:gd name="T4" fmla="*/ 8123 w 10"/>
                <a:gd name="T5" fmla="*/ 13720 h 18"/>
                <a:gd name="T6" fmla="*/ 66910 w 10"/>
                <a:gd name="T7" fmla="*/ 3901 h 18"/>
                <a:gd name="T8" fmla="*/ 66910 w 1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8"/>
                <a:gd name="T17" fmla="*/ 10 w 1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8">
                  <a:moveTo>
                    <a:pt x="10" y="0"/>
                  </a:moveTo>
                  <a:lnTo>
                    <a:pt x="0" y="9"/>
                  </a:lnTo>
                  <a:lnTo>
                    <a:pt x="1" y="18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62" name="Freeform 19"/>
            <p:cNvSpPr>
              <a:spLocks/>
            </p:cNvSpPr>
            <p:nvPr/>
          </p:nvSpPr>
          <p:spPr bwMode="auto">
            <a:xfrm>
              <a:off x="623" y="2273"/>
              <a:ext cx="20" cy="28"/>
            </a:xfrm>
            <a:custGeom>
              <a:avLst/>
              <a:gdLst>
                <a:gd name="T0" fmla="*/ 0 w 12"/>
                <a:gd name="T1" fmla="*/ 0 h 18"/>
                <a:gd name="T2" fmla="*/ 25292 w 12"/>
                <a:gd name="T3" fmla="*/ 6830 h 18"/>
                <a:gd name="T4" fmla="*/ 19353 w 12"/>
                <a:gd name="T5" fmla="*/ 13720 h 18"/>
                <a:gd name="T6" fmla="*/ 0 w 12"/>
                <a:gd name="T7" fmla="*/ 3901 h 18"/>
                <a:gd name="T8" fmla="*/ 0 w 1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8"/>
                <a:gd name="T17" fmla="*/ 12 w 1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8">
                  <a:moveTo>
                    <a:pt x="0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63" name="Freeform 20"/>
            <p:cNvSpPr>
              <a:spLocks/>
            </p:cNvSpPr>
            <p:nvPr/>
          </p:nvSpPr>
          <p:spPr bwMode="auto">
            <a:xfrm>
              <a:off x="633" y="2290"/>
              <a:ext cx="18" cy="81"/>
            </a:xfrm>
            <a:custGeom>
              <a:avLst/>
              <a:gdLst>
                <a:gd name="T0" fmla="*/ 41873 w 10"/>
                <a:gd name="T1" fmla="*/ 6963 h 51"/>
                <a:gd name="T2" fmla="*/ 60296 w 10"/>
                <a:gd name="T3" fmla="*/ 3372 h 51"/>
                <a:gd name="T4" fmla="*/ 41873 w 10"/>
                <a:gd name="T5" fmla="*/ 0 h 51"/>
                <a:gd name="T6" fmla="*/ 8123 w 10"/>
                <a:gd name="T7" fmla="*/ 3372 h 51"/>
                <a:gd name="T8" fmla="*/ 26318 w 10"/>
                <a:gd name="T9" fmla="*/ 6963 h 51"/>
                <a:gd name="T10" fmla="*/ 0 w 10"/>
                <a:gd name="T11" fmla="*/ 27896 h 51"/>
                <a:gd name="T12" fmla="*/ 41873 w 10"/>
                <a:gd name="T13" fmla="*/ 52914 h 51"/>
                <a:gd name="T14" fmla="*/ 66910 w 10"/>
                <a:gd name="T15" fmla="*/ 27896 h 51"/>
                <a:gd name="T16" fmla="*/ 41873 w 10"/>
                <a:gd name="T17" fmla="*/ 6963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51"/>
                <a:gd name="T29" fmla="*/ 10 w 1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51">
                  <a:moveTo>
                    <a:pt x="6" y="7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1" y="3"/>
                  </a:lnTo>
                  <a:lnTo>
                    <a:pt x="4" y="7"/>
                  </a:lnTo>
                  <a:lnTo>
                    <a:pt x="0" y="27"/>
                  </a:lnTo>
                  <a:lnTo>
                    <a:pt x="6" y="51"/>
                  </a:lnTo>
                  <a:lnTo>
                    <a:pt x="10" y="2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20201F"/>
            </a:solidFill>
            <a:ln w="0">
              <a:solidFill>
                <a:srgbClr val="20201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64" name="Freeform 21"/>
            <p:cNvSpPr>
              <a:spLocks/>
            </p:cNvSpPr>
            <p:nvPr/>
          </p:nvSpPr>
          <p:spPr bwMode="auto">
            <a:xfrm>
              <a:off x="692" y="2409"/>
              <a:ext cx="15" cy="39"/>
            </a:xfrm>
            <a:custGeom>
              <a:avLst/>
              <a:gdLst>
                <a:gd name="T0" fmla="*/ 0 w 9"/>
                <a:gd name="T1" fmla="*/ 0 h 24"/>
                <a:gd name="T2" fmla="*/ 19353 w 9"/>
                <a:gd name="T3" fmla="*/ 21339 h 24"/>
                <a:gd name="T4" fmla="*/ 6147 w 9"/>
                <a:gd name="T5" fmla="*/ 34676 h 24"/>
                <a:gd name="T6" fmla="*/ 0 w 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4"/>
                <a:gd name="T14" fmla="*/ 9 w 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4">
                  <a:moveTo>
                    <a:pt x="0" y="0"/>
                  </a:moveTo>
                  <a:lnTo>
                    <a:pt x="9" y="15"/>
                  </a:lnTo>
                  <a:lnTo>
                    <a:pt x="3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65" name="Freeform 22"/>
            <p:cNvSpPr>
              <a:spLocks/>
            </p:cNvSpPr>
            <p:nvPr/>
          </p:nvSpPr>
          <p:spPr bwMode="auto">
            <a:xfrm>
              <a:off x="568" y="2432"/>
              <a:ext cx="16" cy="20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880 h 13"/>
                <a:gd name="T4" fmla="*/ 0 w 9"/>
                <a:gd name="T5" fmla="*/ 3860 h 13"/>
                <a:gd name="T6" fmla="*/ 11687 w 9"/>
                <a:gd name="T7" fmla="*/ 5938 h 13"/>
                <a:gd name="T8" fmla="*/ 28059 w 9"/>
                <a:gd name="T9" fmla="*/ 6180 h 13"/>
                <a:gd name="T10" fmla="*/ 49883 w 9"/>
                <a:gd name="T11" fmla="*/ 8448 h 13"/>
                <a:gd name="T12" fmla="*/ 49883 w 9"/>
                <a:gd name="T13" fmla="*/ 0 h 13"/>
                <a:gd name="T14" fmla="*/ 0 w 9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3"/>
                <a:gd name="T26" fmla="*/ 9 w 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3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66" name="Oval 23"/>
            <p:cNvSpPr>
              <a:spLocks noChangeArrowheads="1"/>
            </p:cNvSpPr>
            <p:nvPr/>
          </p:nvSpPr>
          <p:spPr bwMode="auto">
            <a:xfrm>
              <a:off x="608" y="2202"/>
              <a:ext cx="68" cy="70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0192" name="Freeform 24"/>
          <p:cNvSpPr>
            <a:spLocks/>
          </p:cNvSpPr>
          <p:nvPr/>
        </p:nvSpPr>
        <p:spPr bwMode="auto">
          <a:xfrm rot="2184857" flipH="1">
            <a:off x="2681288" y="3635375"/>
            <a:ext cx="304800" cy="449263"/>
          </a:xfrm>
          <a:custGeom>
            <a:avLst/>
            <a:gdLst>
              <a:gd name="T0" fmla="*/ 0 w 288"/>
              <a:gd name="T1" fmla="*/ 2147483647 h 384"/>
              <a:gd name="T2" fmla="*/ 2147483647 w 288"/>
              <a:gd name="T3" fmla="*/ 2147483647 h 384"/>
              <a:gd name="T4" fmla="*/ 2147483647 w 288"/>
              <a:gd name="T5" fmla="*/ 0 h 384"/>
              <a:gd name="T6" fmla="*/ 0 60000 65536"/>
              <a:gd name="T7" fmla="*/ 0 60000 65536"/>
              <a:gd name="T8" fmla="*/ 0 60000 65536"/>
              <a:gd name="T9" fmla="*/ 0 w 288"/>
              <a:gd name="T10" fmla="*/ 0 h 384"/>
              <a:gd name="T11" fmla="*/ 288 w 28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384">
                <a:moveTo>
                  <a:pt x="0" y="384"/>
                </a:moveTo>
                <a:cubicBezTo>
                  <a:pt x="96" y="344"/>
                  <a:pt x="192" y="304"/>
                  <a:pt x="240" y="240"/>
                </a:cubicBezTo>
                <a:cubicBezTo>
                  <a:pt x="288" y="176"/>
                  <a:pt x="288" y="88"/>
                  <a:pt x="288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0193" name="Line 25"/>
          <p:cNvSpPr>
            <a:spLocks noChangeShapeType="1"/>
          </p:cNvSpPr>
          <p:nvPr/>
        </p:nvSpPr>
        <p:spPr bwMode="auto">
          <a:xfrm>
            <a:off x="1193800" y="3857625"/>
            <a:ext cx="12223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328738" y="3790950"/>
            <a:ext cx="114300" cy="117475"/>
            <a:chOff x="2016" y="3408"/>
            <a:chExt cx="240" cy="192"/>
          </a:xfrm>
        </p:grpSpPr>
        <p:sp>
          <p:nvSpPr>
            <p:cNvPr id="50254" name="AutoShape 27"/>
            <p:cNvSpPr>
              <a:spLocks noChangeArrowheads="1"/>
            </p:cNvSpPr>
            <p:nvPr/>
          </p:nvSpPr>
          <p:spPr bwMode="auto">
            <a:xfrm>
              <a:off x="2016" y="3408"/>
              <a:ext cx="240" cy="192"/>
            </a:xfrm>
            <a:prstGeom prst="flowChartDocumen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/>
              <a:endParaRPr lang="es-ES" sz="1000" b="1">
                <a:latin typeface="Verdana" pitchFamily="34" charset="0"/>
              </a:endParaRPr>
            </a:p>
          </p:txBody>
        </p:sp>
        <p:sp>
          <p:nvSpPr>
            <p:cNvPr id="50255" name="Line 28"/>
            <p:cNvSpPr>
              <a:spLocks noChangeShapeType="1"/>
            </p:cNvSpPr>
            <p:nvPr/>
          </p:nvSpPr>
          <p:spPr bwMode="auto">
            <a:xfrm>
              <a:off x="2064" y="34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256" name="Line 29"/>
            <p:cNvSpPr>
              <a:spLocks noChangeShapeType="1"/>
            </p:cNvSpPr>
            <p:nvPr/>
          </p:nvSpPr>
          <p:spPr bwMode="auto">
            <a:xfrm>
              <a:off x="2064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257" name="Line 30"/>
            <p:cNvSpPr>
              <a:spLocks noChangeShapeType="1"/>
            </p:cNvSpPr>
            <p:nvPr/>
          </p:nvSpPr>
          <p:spPr bwMode="auto">
            <a:xfrm>
              <a:off x="2064" y="354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395413" y="3843338"/>
            <a:ext cx="114300" cy="117475"/>
            <a:chOff x="2016" y="3408"/>
            <a:chExt cx="240" cy="192"/>
          </a:xfrm>
        </p:grpSpPr>
        <p:sp>
          <p:nvSpPr>
            <p:cNvPr id="50250" name="AutoShape 32"/>
            <p:cNvSpPr>
              <a:spLocks noChangeArrowheads="1"/>
            </p:cNvSpPr>
            <p:nvPr/>
          </p:nvSpPr>
          <p:spPr bwMode="auto">
            <a:xfrm>
              <a:off x="2016" y="3408"/>
              <a:ext cx="240" cy="192"/>
            </a:xfrm>
            <a:prstGeom prst="flowChartDocumen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/>
              <a:endParaRPr lang="es-ES" sz="1000" b="1">
                <a:latin typeface="Verdana" pitchFamily="34" charset="0"/>
              </a:endParaRPr>
            </a:p>
          </p:txBody>
        </p:sp>
        <p:sp>
          <p:nvSpPr>
            <p:cNvPr id="50251" name="Line 33"/>
            <p:cNvSpPr>
              <a:spLocks noChangeShapeType="1"/>
            </p:cNvSpPr>
            <p:nvPr/>
          </p:nvSpPr>
          <p:spPr bwMode="auto">
            <a:xfrm>
              <a:off x="2064" y="34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252" name="Line 34"/>
            <p:cNvSpPr>
              <a:spLocks noChangeShapeType="1"/>
            </p:cNvSpPr>
            <p:nvPr/>
          </p:nvSpPr>
          <p:spPr bwMode="auto">
            <a:xfrm>
              <a:off x="2064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253" name="Line 35"/>
            <p:cNvSpPr>
              <a:spLocks noChangeShapeType="1"/>
            </p:cNvSpPr>
            <p:nvPr/>
          </p:nvSpPr>
          <p:spPr bwMode="auto">
            <a:xfrm>
              <a:off x="2064" y="354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862565" name="Rectangle 37"/>
          <p:cNvSpPr>
            <a:spLocks noChangeArrowheads="1"/>
          </p:cNvSpPr>
          <p:nvPr/>
        </p:nvSpPr>
        <p:spPr bwMode="auto">
          <a:xfrm>
            <a:off x="6008688" y="4876800"/>
            <a:ext cx="773112" cy="457200"/>
          </a:xfrm>
          <a:prstGeom prst="rect">
            <a:avLst/>
          </a:prstGeom>
          <a:solidFill>
            <a:srgbClr val="E5C5A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9" tIns="45714" rIns="91429" bIns="45714" anchor="ctr"/>
          <a:lstStyle/>
          <a:p>
            <a:pPr algn="ctr"/>
            <a:r>
              <a:rPr lang="en-US" sz="1200" b="1">
                <a:latin typeface="ＭＳ Ｐゴシック" pitchFamily="-106" charset="-128"/>
              </a:rPr>
              <a:t>Credit</a:t>
            </a:r>
          </a:p>
        </p:txBody>
      </p:sp>
      <p:sp>
        <p:nvSpPr>
          <p:cNvPr id="50198" name="Rectangle 38"/>
          <p:cNvSpPr>
            <a:spLocks noChangeArrowheads="1"/>
          </p:cNvSpPr>
          <p:nvPr/>
        </p:nvSpPr>
        <p:spPr bwMode="auto">
          <a:xfrm>
            <a:off x="2819400" y="4419600"/>
            <a:ext cx="2133600" cy="152400"/>
          </a:xfrm>
          <a:prstGeom prst="rect">
            <a:avLst/>
          </a:prstGeom>
          <a:solidFill>
            <a:srgbClr val="B4DCCE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sz="1000" b="1">
                <a:latin typeface="ＭＳ Ｐゴシック" pitchFamily="-106" charset="-128"/>
              </a:rPr>
              <a:t>ESB</a:t>
            </a:r>
          </a:p>
        </p:txBody>
      </p:sp>
      <p:sp>
        <p:nvSpPr>
          <p:cNvPr id="50199" name="Line 39"/>
          <p:cNvSpPr>
            <a:spLocks noChangeShapeType="1"/>
          </p:cNvSpPr>
          <p:nvPr/>
        </p:nvSpPr>
        <p:spPr bwMode="auto">
          <a:xfrm>
            <a:off x="4484688" y="4572000"/>
            <a:ext cx="0" cy="385763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 type="stealth" w="med" len="med"/>
            <a:tailEnd type="stealth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0200" name="Line 40"/>
          <p:cNvSpPr>
            <a:spLocks noChangeShapeType="1"/>
          </p:cNvSpPr>
          <p:nvPr/>
        </p:nvSpPr>
        <p:spPr bwMode="auto">
          <a:xfrm>
            <a:off x="4876800" y="5181600"/>
            <a:ext cx="381000" cy="0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 type="stealth" w="med" len="med"/>
            <a:tailEnd type="stealth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0201" name="Line 41"/>
          <p:cNvSpPr>
            <a:spLocks noChangeShapeType="1"/>
          </p:cNvSpPr>
          <p:nvPr/>
        </p:nvSpPr>
        <p:spPr bwMode="auto">
          <a:xfrm flipV="1">
            <a:off x="4495800" y="6172200"/>
            <a:ext cx="381000" cy="0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3862570" name="Rectangle 42"/>
          <p:cNvSpPr>
            <a:spLocks noChangeArrowheads="1"/>
          </p:cNvSpPr>
          <p:nvPr/>
        </p:nvSpPr>
        <p:spPr bwMode="auto">
          <a:xfrm>
            <a:off x="5932488" y="5105400"/>
            <a:ext cx="773112" cy="457200"/>
          </a:xfrm>
          <a:prstGeom prst="rect">
            <a:avLst/>
          </a:prstGeom>
          <a:solidFill>
            <a:srgbClr val="E5C5A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9" tIns="45714" rIns="91429" bIns="45714" anchor="ctr"/>
          <a:lstStyle/>
          <a:p>
            <a:pPr algn="ctr"/>
            <a:r>
              <a:rPr lang="en-US" sz="1200" b="1">
                <a:latin typeface="ＭＳ Ｐゴシック" pitchFamily="-106" charset="-128"/>
              </a:rPr>
              <a:t>Credit</a:t>
            </a:r>
          </a:p>
        </p:txBody>
      </p:sp>
      <p:sp>
        <p:nvSpPr>
          <p:cNvPr id="50203" name="Line 43"/>
          <p:cNvSpPr>
            <a:spLocks noChangeShapeType="1"/>
          </p:cNvSpPr>
          <p:nvPr/>
        </p:nvSpPr>
        <p:spPr bwMode="auto">
          <a:xfrm flipH="1" flipV="1">
            <a:off x="5562600" y="5181600"/>
            <a:ext cx="381000" cy="228600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 type="stealth" w="med" len="med"/>
            <a:tailEnd type="stealth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0204" name="Line 44"/>
          <p:cNvSpPr>
            <a:spLocks noChangeShapeType="1"/>
          </p:cNvSpPr>
          <p:nvPr/>
        </p:nvSpPr>
        <p:spPr bwMode="auto">
          <a:xfrm flipH="1">
            <a:off x="5562600" y="5029200"/>
            <a:ext cx="457200" cy="152400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 type="stealth" w="med" len="med"/>
            <a:tailEnd type="stealth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0205" name="Line 45"/>
          <p:cNvSpPr>
            <a:spLocks noChangeShapeType="1"/>
          </p:cNvSpPr>
          <p:nvPr/>
        </p:nvSpPr>
        <p:spPr bwMode="auto">
          <a:xfrm flipV="1">
            <a:off x="4495800" y="5410200"/>
            <a:ext cx="0" cy="762000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0206" name="Rectangle 46"/>
          <p:cNvSpPr>
            <a:spLocks noChangeArrowheads="1"/>
          </p:cNvSpPr>
          <p:nvPr/>
        </p:nvSpPr>
        <p:spPr bwMode="auto">
          <a:xfrm>
            <a:off x="3419475" y="3962400"/>
            <a:ext cx="304800" cy="76200"/>
          </a:xfrm>
          <a:prstGeom prst="rect">
            <a:avLst/>
          </a:prstGeom>
          <a:solidFill>
            <a:srgbClr val="FFEA9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endParaRPr lang="es-ES" sz="1000" b="1"/>
          </a:p>
        </p:txBody>
      </p:sp>
      <p:sp>
        <p:nvSpPr>
          <p:cNvPr id="50207" name="Rectangle 47"/>
          <p:cNvSpPr>
            <a:spLocks noChangeArrowheads="1"/>
          </p:cNvSpPr>
          <p:nvPr/>
        </p:nvSpPr>
        <p:spPr bwMode="auto">
          <a:xfrm>
            <a:off x="3124200" y="5029200"/>
            <a:ext cx="304800" cy="76200"/>
          </a:xfrm>
          <a:prstGeom prst="rect">
            <a:avLst/>
          </a:prstGeom>
          <a:solidFill>
            <a:srgbClr val="FFEA9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endParaRPr lang="es-ES" sz="1000" b="1"/>
          </a:p>
        </p:txBody>
      </p:sp>
      <p:sp>
        <p:nvSpPr>
          <p:cNvPr id="50208" name="Line 48"/>
          <p:cNvSpPr>
            <a:spLocks noChangeShapeType="1"/>
          </p:cNvSpPr>
          <p:nvPr/>
        </p:nvSpPr>
        <p:spPr bwMode="auto">
          <a:xfrm>
            <a:off x="2362200" y="2743200"/>
            <a:ext cx="60960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stealth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0209" name="Line 49"/>
          <p:cNvSpPr>
            <a:spLocks noChangeShapeType="1"/>
          </p:cNvSpPr>
          <p:nvPr/>
        </p:nvSpPr>
        <p:spPr bwMode="auto">
          <a:xfrm flipH="1">
            <a:off x="5410200" y="3962400"/>
            <a:ext cx="7620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stealth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0210" name="Line 50"/>
          <p:cNvSpPr>
            <a:spLocks noChangeShapeType="1"/>
          </p:cNvSpPr>
          <p:nvPr/>
        </p:nvSpPr>
        <p:spPr bwMode="auto">
          <a:xfrm flipH="1">
            <a:off x="4419600" y="2514600"/>
            <a:ext cx="609600" cy="2209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stealth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0211" name="AutoShape 51"/>
          <p:cNvSpPr>
            <a:spLocks noChangeArrowheads="1"/>
          </p:cNvSpPr>
          <p:nvPr/>
        </p:nvSpPr>
        <p:spPr bwMode="auto">
          <a:xfrm>
            <a:off x="1905000" y="2286000"/>
            <a:ext cx="739775" cy="522288"/>
          </a:xfrm>
          <a:prstGeom prst="foldedCorner">
            <a:avLst>
              <a:gd name="adj" fmla="val 23796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Ctr="1"/>
          <a:lstStyle/>
          <a:p>
            <a:pPr algn="ctr"/>
            <a:r>
              <a:rPr lang="en-US" sz="1000" b="1"/>
              <a:t>Security</a:t>
            </a:r>
          </a:p>
          <a:p>
            <a:pPr algn="ctr"/>
            <a:r>
              <a:rPr lang="en-US" sz="900"/>
              <a:t>AuthN</a:t>
            </a:r>
          </a:p>
        </p:txBody>
      </p:sp>
      <p:sp>
        <p:nvSpPr>
          <p:cNvPr id="50212" name="AutoShape 52"/>
          <p:cNvSpPr>
            <a:spLocks noChangeArrowheads="1"/>
          </p:cNvSpPr>
          <p:nvPr/>
        </p:nvSpPr>
        <p:spPr bwMode="auto">
          <a:xfrm>
            <a:off x="4648200" y="2316163"/>
            <a:ext cx="739775" cy="522287"/>
          </a:xfrm>
          <a:prstGeom prst="foldedCorner">
            <a:avLst>
              <a:gd name="adj" fmla="val 23796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Ctr="1"/>
          <a:lstStyle/>
          <a:p>
            <a:pPr algn="ctr"/>
            <a:r>
              <a:rPr lang="en-US" sz="1000" b="1"/>
              <a:t>Monitoring</a:t>
            </a:r>
          </a:p>
        </p:txBody>
      </p:sp>
      <p:sp>
        <p:nvSpPr>
          <p:cNvPr id="50213" name="AutoShape 53"/>
          <p:cNvSpPr>
            <a:spLocks noChangeArrowheads="1"/>
          </p:cNvSpPr>
          <p:nvPr/>
        </p:nvSpPr>
        <p:spPr bwMode="auto">
          <a:xfrm>
            <a:off x="6096000" y="3581400"/>
            <a:ext cx="739775" cy="522288"/>
          </a:xfrm>
          <a:prstGeom prst="foldedCorner">
            <a:avLst>
              <a:gd name="adj" fmla="val 23796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Ctr="1"/>
          <a:lstStyle/>
          <a:p>
            <a:pPr algn="ctr"/>
            <a:r>
              <a:rPr lang="en-US" sz="1000" b="1"/>
              <a:t>Load-Bal</a:t>
            </a:r>
          </a:p>
          <a:p>
            <a:pPr algn="ctr"/>
            <a:r>
              <a:rPr lang="en-US" sz="900"/>
              <a:t>Round-Robin</a:t>
            </a:r>
          </a:p>
        </p:txBody>
      </p:sp>
      <p:sp>
        <p:nvSpPr>
          <p:cNvPr id="50214" name="AutoShape 54"/>
          <p:cNvSpPr>
            <a:spLocks noChangeArrowheads="1"/>
          </p:cNvSpPr>
          <p:nvPr/>
        </p:nvSpPr>
        <p:spPr bwMode="auto">
          <a:xfrm>
            <a:off x="4419600" y="2514600"/>
            <a:ext cx="739775" cy="522288"/>
          </a:xfrm>
          <a:prstGeom prst="foldedCorner">
            <a:avLst>
              <a:gd name="adj" fmla="val 23796"/>
            </a:avLst>
          </a:prstGeom>
          <a:solidFill>
            <a:srgbClr val="EAFCD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Ctr="1"/>
          <a:lstStyle/>
          <a:p>
            <a:pPr algn="ctr"/>
            <a:r>
              <a:rPr lang="en-US" sz="1000" b="1"/>
              <a:t>Logging</a:t>
            </a:r>
          </a:p>
        </p:txBody>
      </p:sp>
      <p:sp>
        <p:nvSpPr>
          <p:cNvPr id="50215" name="Rectangle 55"/>
          <p:cNvSpPr>
            <a:spLocks noChangeArrowheads="1"/>
          </p:cNvSpPr>
          <p:nvPr/>
        </p:nvSpPr>
        <p:spPr bwMode="auto">
          <a:xfrm>
            <a:off x="4343400" y="4724400"/>
            <a:ext cx="304800" cy="76200"/>
          </a:xfrm>
          <a:prstGeom prst="rect">
            <a:avLst/>
          </a:prstGeom>
          <a:solidFill>
            <a:srgbClr val="FFEA9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endParaRPr lang="es-ES" sz="1000" b="1"/>
          </a:p>
        </p:txBody>
      </p:sp>
      <p:pic>
        <p:nvPicPr>
          <p:cNvPr id="50216" name="Picture 56" descr="fpo_productPhoto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05400" y="5105400"/>
            <a:ext cx="5889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17" name="Text Box 57"/>
          <p:cNvSpPr txBox="1">
            <a:spLocks noChangeArrowheads="1"/>
          </p:cNvSpPr>
          <p:nvPr/>
        </p:nvSpPr>
        <p:spPr bwMode="auto">
          <a:xfrm>
            <a:off x="5638800" y="1143000"/>
            <a:ext cx="3389313" cy="182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42900" indent="-342900">
              <a:lnSpc>
                <a:spcPct val="90000"/>
              </a:lnSpc>
              <a:spcBef>
                <a:spcPct val="40000"/>
              </a:spcBef>
              <a:buClr>
                <a:srgbClr val="EEC100"/>
              </a:buClr>
              <a:buFont typeface="Wingdings" pitchFamily="2" charset="2"/>
              <a:buChar char="u"/>
            </a:pPr>
            <a:r>
              <a:rPr lang="en-US" sz="1800" dirty="0" smtClean="0">
                <a:latin typeface="Arial Unicode MS" pitchFamily="34" charset="-128"/>
              </a:rPr>
              <a:t>En </a:t>
            </a:r>
            <a:r>
              <a:rPr lang="en-US" sz="1800" dirty="0" err="1" smtClean="0">
                <a:latin typeface="Arial Unicode MS" pitchFamily="34" charset="-128"/>
              </a:rPr>
              <a:t>lugar</a:t>
            </a:r>
            <a:r>
              <a:rPr lang="en-US" sz="1800" dirty="0" smtClean="0">
                <a:latin typeface="Arial Unicode MS" pitchFamily="34" charset="-128"/>
              </a:rPr>
              <a:t> de </a:t>
            </a:r>
            <a:r>
              <a:rPr lang="en-US" sz="1800" dirty="0" err="1" smtClean="0">
                <a:latin typeface="Arial Unicode MS" pitchFamily="34" charset="-128"/>
              </a:rPr>
              <a:t>administrar</a:t>
            </a:r>
            <a:r>
              <a:rPr lang="en-US" sz="1800" dirty="0" smtClean="0">
                <a:latin typeface="Arial Unicode MS" pitchFamily="34" charset="-128"/>
              </a:rPr>
              <a:t> </a:t>
            </a:r>
            <a:r>
              <a:rPr lang="en-US" sz="1800" dirty="0" err="1" smtClean="0">
                <a:latin typeface="Arial Unicode MS" pitchFamily="34" charset="-128"/>
              </a:rPr>
              <a:t>políticas</a:t>
            </a:r>
            <a:r>
              <a:rPr lang="en-US" sz="1800" dirty="0" smtClean="0">
                <a:latin typeface="Arial Unicode MS" pitchFamily="34" charset="-128"/>
              </a:rPr>
              <a:t> </a:t>
            </a:r>
            <a:r>
              <a:rPr lang="en-US" sz="1800" dirty="0" err="1" smtClean="0">
                <a:latin typeface="Arial Unicode MS" pitchFamily="34" charset="-128"/>
              </a:rPr>
              <a:t>individualmente</a:t>
            </a:r>
            <a:r>
              <a:rPr lang="en-US" sz="1800" dirty="0" smtClean="0">
                <a:latin typeface="Arial Unicode MS" pitchFamily="34" charset="-128"/>
              </a:rPr>
              <a:t>…</a:t>
            </a:r>
            <a:endParaRPr lang="en-US" sz="1800" dirty="0">
              <a:latin typeface="Arial Unicode MS" pitchFamily="34" charset="-128"/>
            </a:endParaRPr>
          </a:p>
        </p:txBody>
      </p:sp>
      <p:pic>
        <p:nvPicPr>
          <p:cNvPr id="50219" name="Picture 59" descr="faceplate options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6096000"/>
            <a:ext cx="5334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1371600" y="1828800"/>
            <a:ext cx="381000" cy="685800"/>
            <a:chOff x="384" y="768"/>
            <a:chExt cx="144" cy="288"/>
          </a:xfrm>
        </p:grpSpPr>
        <p:sp>
          <p:nvSpPr>
            <p:cNvPr id="50241" name="Freeform 61"/>
            <p:cNvSpPr>
              <a:spLocks/>
            </p:cNvSpPr>
            <p:nvPr/>
          </p:nvSpPr>
          <p:spPr bwMode="auto">
            <a:xfrm>
              <a:off x="384" y="815"/>
              <a:ext cx="144" cy="241"/>
            </a:xfrm>
            <a:custGeom>
              <a:avLst/>
              <a:gdLst>
                <a:gd name="T0" fmla="*/ 491 w 112"/>
                <a:gd name="T1" fmla="*/ 29 h 230"/>
                <a:gd name="T2" fmla="*/ 491 w 112"/>
                <a:gd name="T3" fmla="*/ 9 h 230"/>
                <a:gd name="T4" fmla="*/ 631 w 112"/>
                <a:gd name="T5" fmla="*/ 6 h 230"/>
                <a:gd name="T6" fmla="*/ 714 w 112"/>
                <a:gd name="T7" fmla="*/ 5 h 230"/>
                <a:gd name="T8" fmla="*/ 811 w 112"/>
                <a:gd name="T9" fmla="*/ 3 h 230"/>
                <a:gd name="T10" fmla="*/ 1043 w 112"/>
                <a:gd name="T11" fmla="*/ 2 h 230"/>
                <a:gd name="T12" fmla="*/ 2217 w 112"/>
                <a:gd name="T13" fmla="*/ 0 h 230"/>
                <a:gd name="T14" fmla="*/ 2382 w 112"/>
                <a:gd name="T15" fmla="*/ 0 h 230"/>
                <a:gd name="T16" fmla="*/ 3556 w 112"/>
                <a:gd name="T17" fmla="*/ 2 h 230"/>
                <a:gd name="T18" fmla="*/ 3766 w 112"/>
                <a:gd name="T19" fmla="*/ 3 h 230"/>
                <a:gd name="T20" fmla="*/ 3923 w 112"/>
                <a:gd name="T21" fmla="*/ 6 h 230"/>
                <a:gd name="T22" fmla="*/ 4049 w 112"/>
                <a:gd name="T23" fmla="*/ 9 h 230"/>
                <a:gd name="T24" fmla="*/ 4100 w 112"/>
                <a:gd name="T25" fmla="*/ 29 h 230"/>
                <a:gd name="T26" fmla="*/ 4837 w 112"/>
                <a:gd name="T27" fmla="*/ 113 h 230"/>
                <a:gd name="T28" fmla="*/ 4842 w 112"/>
                <a:gd name="T29" fmla="*/ 118 h 230"/>
                <a:gd name="T30" fmla="*/ 4842 w 112"/>
                <a:gd name="T31" fmla="*/ 127 h 230"/>
                <a:gd name="T32" fmla="*/ 4837 w 112"/>
                <a:gd name="T33" fmla="*/ 136 h 230"/>
                <a:gd name="T34" fmla="*/ 4711 w 112"/>
                <a:gd name="T35" fmla="*/ 150 h 230"/>
                <a:gd name="T36" fmla="*/ 3795 w 112"/>
                <a:gd name="T37" fmla="*/ 215 h 230"/>
                <a:gd name="T38" fmla="*/ 3938 w 112"/>
                <a:gd name="T39" fmla="*/ 433 h 230"/>
                <a:gd name="T40" fmla="*/ 4410 w 112"/>
                <a:gd name="T41" fmla="*/ 446 h 230"/>
                <a:gd name="T42" fmla="*/ 4572 w 112"/>
                <a:gd name="T43" fmla="*/ 448 h 230"/>
                <a:gd name="T44" fmla="*/ 4598 w 112"/>
                <a:gd name="T45" fmla="*/ 454 h 230"/>
                <a:gd name="T46" fmla="*/ 4598 w 112"/>
                <a:gd name="T47" fmla="*/ 457 h 230"/>
                <a:gd name="T48" fmla="*/ 4598 w 112"/>
                <a:gd name="T49" fmla="*/ 459 h 230"/>
                <a:gd name="T50" fmla="*/ 4572 w 112"/>
                <a:gd name="T51" fmla="*/ 464 h 230"/>
                <a:gd name="T52" fmla="*/ 3189 w 112"/>
                <a:gd name="T53" fmla="*/ 464 h 230"/>
                <a:gd name="T54" fmla="*/ 3051 w 112"/>
                <a:gd name="T55" fmla="*/ 464 h 230"/>
                <a:gd name="T56" fmla="*/ 2992 w 112"/>
                <a:gd name="T57" fmla="*/ 459 h 230"/>
                <a:gd name="T58" fmla="*/ 2926 w 112"/>
                <a:gd name="T59" fmla="*/ 457 h 230"/>
                <a:gd name="T60" fmla="*/ 2850 w 112"/>
                <a:gd name="T61" fmla="*/ 453 h 230"/>
                <a:gd name="T62" fmla="*/ 2850 w 112"/>
                <a:gd name="T63" fmla="*/ 439 h 230"/>
                <a:gd name="T64" fmla="*/ 2766 w 112"/>
                <a:gd name="T65" fmla="*/ 425 h 230"/>
                <a:gd name="T66" fmla="*/ 2723 w 112"/>
                <a:gd name="T67" fmla="*/ 393 h 230"/>
                <a:gd name="T68" fmla="*/ 2591 w 112"/>
                <a:gd name="T69" fmla="*/ 360 h 230"/>
                <a:gd name="T70" fmla="*/ 2480 w 112"/>
                <a:gd name="T71" fmla="*/ 329 h 230"/>
                <a:gd name="T72" fmla="*/ 2382 w 112"/>
                <a:gd name="T73" fmla="*/ 299 h 230"/>
                <a:gd name="T74" fmla="*/ 2327 w 112"/>
                <a:gd name="T75" fmla="*/ 282 h 230"/>
                <a:gd name="T76" fmla="*/ 2327 w 112"/>
                <a:gd name="T77" fmla="*/ 271 h 230"/>
                <a:gd name="T78" fmla="*/ 2276 w 112"/>
                <a:gd name="T79" fmla="*/ 282 h 230"/>
                <a:gd name="T80" fmla="*/ 2217 w 112"/>
                <a:gd name="T81" fmla="*/ 299 h 230"/>
                <a:gd name="T82" fmla="*/ 2118 w 112"/>
                <a:gd name="T83" fmla="*/ 329 h 230"/>
                <a:gd name="T84" fmla="*/ 1992 w 112"/>
                <a:gd name="T85" fmla="*/ 360 h 230"/>
                <a:gd name="T86" fmla="*/ 1950 w 112"/>
                <a:gd name="T87" fmla="*/ 393 h 230"/>
                <a:gd name="T88" fmla="*/ 1810 w 112"/>
                <a:gd name="T89" fmla="*/ 425 h 230"/>
                <a:gd name="T90" fmla="*/ 1724 w 112"/>
                <a:gd name="T91" fmla="*/ 439 h 230"/>
                <a:gd name="T92" fmla="*/ 1724 w 112"/>
                <a:gd name="T93" fmla="*/ 453 h 230"/>
                <a:gd name="T94" fmla="*/ 1724 w 112"/>
                <a:gd name="T95" fmla="*/ 457 h 230"/>
                <a:gd name="T96" fmla="*/ 1673 w 112"/>
                <a:gd name="T97" fmla="*/ 459 h 230"/>
                <a:gd name="T98" fmla="*/ 1549 w 112"/>
                <a:gd name="T99" fmla="*/ 464 h 230"/>
                <a:gd name="T100" fmla="*/ 1500 w 112"/>
                <a:gd name="T101" fmla="*/ 464 h 230"/>
                <a:gd name="T102" fmla="*/ 1 w 112"/>
                <a:gd name="T103" fmla="*/ 464 h 230"/>
                <a:gd name="T104" fmla="*/ 0 w 112"/>
                <a:gd name="T105" fmla="*/ 459 h 230"/>
                <a:gd name="T106" fmla="*/ 0 w 112"/>
                <a:gd name="T107" fmla="*/ 457 h 230"/>
                <a:gd name="T108" fmla="*/ 0 w 112"/>
                <a:gd name="T109" fmla="*/ 454 h 230"/>
                <a:gd name="T110" fmla="*/ 1 w 112"/>
                <a:gd name="T111" fmla="*/ 448 h 230"/>
                <a:gd name="T112" fmla="*/ 162 w 112"/>
                <a:gd name="T113" fmla="*/ 446 h 230"/>
                <a:gd name="T114" fmla="*/ 631 w 112"/>
                <a:gd name="T115" fmla="*/ 433 h 230"/>
                <a:gd name="T116" fmla="*/ 811 w 112"/>
                <a:gd name="T117" fmla="*/ 203 h 230"/>
                <a:gd name="T118" fmla="*/ 441 w 112"/>
                <a:gd name="T119" fmla="*/ 203 h 230"/>
                <a:gd name="T120" fmla="*/ 491 w 112"/>
                <a:gd name="T121" fmla="*/ 29 h 2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"/>
                <a:gd name="T184" fmla="*/ 0 h 230"/>
                <a:gd name="T185" fmla="*/ 112 w 112"/>
                <a:gd name="T186" fmla="*/ 230 h 2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" h="230">
                  <a:moveTo>
                    <a:pt x="12" y="14"/>
                  </a:moveTo>
                  <a:lnTo>
                    <a:pt x="12" y="9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82" y="2"/>
                  </a:lnTo>
                  <a:lnTo>
                    <a:pt x="87" y="3"/>
                  </a:lnTo>
                  <a:lnTo>
                    <a:pt x="90" y="6"/>
                  </a:lnTo>
                  <a:lnTo>
                    <a:pt x="93" y="9"/>
                  </a:lnTo>
                  <a:lnTo>
                    <a:pt x="94" y="14"/>
                  </a:lnTo>
                  <a:lnTo>
                    <a:pt x="111" y="56"/>
                  </a:lnTo>
                  <a:lnTo>
                    <a:pt x="112" y="59"/>
                  </a:lnTo>
                  <a:lnTo>
                    <a:pt x="112" y="63"/>
                  </a:lnTo>
                  <a:lnTo>
                    <a:pt x="111" y="68"/>
                  </a:lnTo>
                  <a:lnTo>
                    <a:pt x="109" y="74"/>
                  </a:lnTo>
                  <a:lnTo>
                    <a:pt x="88" y="107"/>
                  </a:lnTo>
                  <a:lnTo>
                    <a:pt x="91" y="215"/>
                  </a:lnTo>
                  <a:lnTo>
                    <a:pt x="102" y="221"/>
                  </a:lnTo>
                  <a:lnTo>
                    <a:pt x="105" y="222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5" y="230"/>
                  </a:lnTo>
                  <a:lnTo>
                    <a:pt x="73" y="230"/>
                  </a:lnTo>
                  <a:lnTo>
                    <a:pt x="70" y="230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4"/>
                  </a:lnTo>
                  <a:lnTo>
                    <a:pt x="66" y="219"/>
                  </a:lnTo>
                  <a:lnTo>
                    <a:pt x="64" y="210"/>
                  </a:lnTo>
                  <a:lnTo>
                    <a:pt x="63" y="195"/>
                  </a:lnTo>
                  <a:lnTo>
                    <a:pt x="60" y="179"/>
                  </a:lnTo>
                  <a:lnTo>
                    <a:pt x="57" y="164"/>
                  </a:lnTo>
                  <a:lnTo>
                    <a:pt x="55" y="149"/>
                  </a:lnTo>
                  <a:lnTo>
                    <a:pt x="54" y="140"/>
                  </a:lnTo>
                  <a:lnTo>
                    <a:pt x="54" y="135"/>
                  </a:lnTo>
                  <a:lnTo>
                    <a:pt x="52" y="140"/>
                  </a:lnTo>
                  <a:lnTo>
                    <a:pt x="51" y="149"/>
                  </a:lnTo>
                  <a:lnTo>
                    <a:pt x="49" y="164"/>
                  </a:lnTo>
                  <a:lnTo>
                    <a:pt x="46" y="179"/>
                  </a:lnTo>
                  <a:lnTo>
                    <a:pt x="45" y="195"/>
                  </a:lnTo>
                  <a:lnTo>
                    <a:pt x="42" y="210"/>
                  </a:lnTo>
                  <a:lnTo>
                    <a:pt x="40" y="219"/>
                  </a:lnTo>
                  <a:lnTo>
                    <a:pt x="40" y="224"/>
                  </a:lnTo>
                  <a:lnTo>
                    <a:pt x="40" y="227"/>
                  </a:lnTo>
                  <a:lnTo>
                    <a:pt x="39" y="228"/>
                  </a:lnTo>
                  <a:lnTo>
                    <a:pt x="36" y="230"/>
                  </a:lnTo>
                  <a:lnTo>
                    <a:pt x="34" y="230"/>
                  </a:lnTo>
                  <a:lnTo>
                    <a:pt x="1" y="230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1" y="222"/>
                  </a:lnTo>
                  <a:lnTo>
                    <a:pt x="4" y="221"/>
                  </a:lnTo>
                  <a:lnTo>
                    <a:pt x="15" y="215"/>
                  </a:lnTo>
                  <a:lnTo>
                    <a:pt x="19" y="101"/>
                  </a:lnTo>
                  <a:lnTo>
                    <a:pt x="10" y="101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993300"/>
            </a:solidFill>
            <a:ln w="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42" name="Freeform 62"/>
            <p:cNvSpPr>
              <a:spLocks/>
            </p:cNvSpPr>
            <p:nvPr/>
          </p:nvSpPr>
          <p:spPr bwMode="auto">
            <a:xfrm>
              <a:off x="492" y="871"/>
              <a:ext cx="8" cy="23"/>
            </a:xfrm>
            <a:custGeom>
              <a:avLst/>
              <a:gdLst>
                <a:gd name="T0" fmla="*/ 1 w 6"/>
                <a:gd name="T1" fmla="*/ 41 h 22"/>
                <a:gd name="T2" fmla="*/ 0 w 6"/>
                <a:gd name="T3" fmla="*/ 0 h 22"/>
                <a:gd name="T4" fmla="*/ 476 w 6"/>
                <a:gd name="T5" fmla="*/ 9 h 22"/>
                <a:gd name="T6" fmla="*/ 1 w 6"/>
                <a:gd name="T7" fmla="*/ 4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2"/>
                <a:gd name="T14" fmla="*/ 6 w 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2">
                  <a:moveTo>
                    <a:pt x="1" y="22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43" name="Freeform 63"/>
            <p:cNvSpPr>
              <a:spLocks/>
            </p:cNvSpPr>
            <p:nvPr/>
          </p:nvSpPr>
          <p:spPr bwMode="auto">
            <a:xfrm>
              <a:off x="438" y="821"/>
              <a:ext cx="29" cy="59"/>
            </a:xfrm>
            <a:custGeom>
              <a:avLst/>
              <a:gdLst>
                <a:gd name="T0" fmla="*/ 0 w 22"/>
                <a:gd name="T1" fmla="*/ 0 h 57"/>
                <a:gd name="T2" fmla="*/ 779 w 22"/>
                <a:gd name="T3" fmla="*/ 94 h 57"/>
                <a:gd name="T4" fmla="*/ 1387 w 22"/>
                <a:gd name="T5" fmla="*/ 0 h 57"/>
                <a:gd name="T6" fmla="*/ 0 w 22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7"/>
                <a:gd name="T14" fmla="*/ 22 w 22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7">
                  <a:moveTo>
                    <a:pt x="0" y="0"/>
                  </a:moveTo>
                  <a:lnTo>
                    <a:pt x="12" y="5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44" name="Freeform 64"/>
            <p:cNvSpPr>
              <a:spLocks/>
            </p:cNvSpPr>
            <p:nvPr/>
          </p:nvSpPr>
          <p:spPr bwMode="auto">
            <a:xfrm>
              <a:off x="453" y="815"/>
              <a:ext cx="14" cy="19"/>
            </a:xfrm>
            <a:custGeom>
              <a:avLst/>
              <a:gdLst>
                <a:gd name="T0" fmla="*/ 1586 w 10"/>
                <a:gd name="T1" fmla="*/ 0 h 18"/>
                <a:gd name="T2" fmla="*/ 0 w 10"/>
                <a:gd name="T3" fmla="*/ 24 h 18"/>
                <a:gd name="T4" fmla="*/ 1 w 10"/>
                <a:gd name="T5" fmla="*/ 38 h 18"/>
                <a:gd name="T6" fmla="*/ 1586 w 10"/>
                <a:gd name="T7" fmla="*/ 5 h 18"/>
                <a:gd name="T8" fmla="*/ 1586 w 1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8"/>
                <a:gd name="T17" fmla="*/ 10 w 1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8">
                  <a:moveTo>
                    <a:pt x="10" y="0"/>
                  </a:moveTo>
                  <a:lnTo>
                    <a:pt x="0" y="9"/>
                  </a:lnTo>
                  <a:lnTo>
                    <a:pt x="1" y="18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45" name="Freeform 65"/>
            <p:cNvSpPr>
              <a:spLocks/>
            </p:cNvSpPr>
            <p:nvPr/>
          </p:nvSpPr>
          <p:spPr bwMode="auto">
            <a:xfrm>
              <a:off x="438" y="815"/>
              <a:ext cx="15" cy="19"/>
            </a:xfrm>
            <a:custGeom>
              <a:avLst/>
              <a:gdLst>
                <a:gd name="T0" fmla="*/ 0 w 12"/>
                <a:gd name="T1" fmla="*/ 0 h 18"/>
                <a:gd name="T2" fmla="*/ 344 w 12"/>
                <a:gd name="T3" fmla="*/ 24 h 18"/>
                <a:gd name="T4" fmla="*/ 235 w 12"/>
                <a:gd name="T5" fmla="*/ 38 h 18"/>
                <a:gd name="T6" fmla="*/ 0 w 12"/>
                <a:gd name="T7" fmla="*/ 5 h 18"/>
                <a:gd name="T8" fmla="*/ 0 w 1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8"/>
                <a:gd name="T17" fmla="*/ 12 w 1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8">
                  <a:moveTo>
                    <a:pt x="0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46" name="Freeform 66"/>
            <p:cNvSpPr>
              <a:spLocks/>
            </p:cNvSpPr>
            <p:nvPr/>
          </p:nvSpPr>
          <p:spPr bwMode="auto">
            <a:xfrm>
              <a:off x="445" y="827"/>
              <a:ext cx="14" cy="53"/>
            </a:xfrm>
            <a:custGeom>
              <a:avLst/>
              <a:gdLst>
                <a:gd name="T0" fmla="*/ 844 w 10"/>
                <a:gd name="T1" fmla="*/ 7 h 51"/>
                <a:gd name="T2" fmla="*/ 1429 w 10"/>
                <a:gd name="T3" fmla="*/ 3 h 51"/>
                <a:gd name="T4" fmla="*/ 844 w 10"/>
                <a:gd name="T5" fmla="*/ 0 h 51"/>
                <a:gd name="T6" fmla="*/ 1 w 10"/>
                <a:gd name="T7" fmla="*/ 3 h 51"/>
                <a:gd name="T8" fmla="*/ 603 w 10"/>
                <a:gd name="T9" fmla="*/ 7 h 51"/>
                <a:gd name="T10" fmla="*/ 0 w 10"/>
                <a:gd name="T11" fmla="*/ 45 h 51"/>
                <a:gd name="T12" fmla="*/ 844 w 10"/>
                <a:gd name="T13" fmla="*/ 89 h 51"/>
                <a:gd name="T14" fmla="*/ 1586 w 10"/>
                <a:gd name="T15" fmla="*/ 45 h 51"/>
                <a:gd name="T16" fmla="*/ 844 w 10"/>
                <a:gd name="T17" fmla="*/ 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51"/>
                <a:gd name="T29" fmla="*/ 10 w 1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51">
                  <a:moveTo>
                    <a:pt x="6" y="7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1" y="3"/>
                  </a:lnTo>
                  <a:lnTo>
                    <a:pt x="4" y="7"/>
                  </a:lnTo>
                  <a:lnTo>
                    <a:pt x="0" y="27"/>
                  </a:lnTo>
                  <a:lnTo>
                    <a:pt x="6" y="51"/>
                  </a:lnTo>
                  <a:lnTo>
                    <a:pt x="10" y="2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20201F"/>
            </a:solidFill>
            <a:ln w="0">
              <a:solidFill>
                <a:srgbClr val="20201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47" name="Freeform 67"/>
            <p:cNvSpPr>
              <a:spLocks/>
            </p:cNvSpPr>
            <p:nvPr/>
          </p:nvSpPr>
          <p:spPr bwMode="auto">
            <a:xfrm>
              <a:off x="490" y="906"/>
              <a:ext cx="11" cy="26"/>
            </a:xfrm>
            <a:custGeom>
              <a:avLst/>
              <a:gdLst>
                <a:gd name="T0" fmla="*/ 0 w 9"/>
                <a:gd name="T1" fmla="*/ 0 h 24"/>
                <a:gd name="T2" fmla="*/ 177 w 9"/>
                <a:gd name="T3" fmla="*/ 48 h 24"/>
                <a:gd name="T4" fmla="*/ 65 w 9"/>
                <a:gd name="T5" fmla="*/ 78 h 24"/>
                <a:gd name="T6" fmla="*/ 0 w 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4"/>
                <a:gd name="T14" fmla="*/ 9 w 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4">
                  <a:moveTo>
                    <a:pt x="0" y="0"/>
                  </a:moveTo>
                  <a:lnTo>
                    <a:pt x="9" y="15"/>
                  </a:lnTo>
                  <a:lnTo>
                    <a:pt x="3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48" name="Freeform 68"/>
            <p:cNvSpPr>
              <a:spLocks/>
            </p:cNvSpPr>
            <p:nvPr/>
          </p:nvSpPr>
          <p:spPr bwMode="auto">
            <a:xfrm>
              <a:off x="397" y="921"/>
              <a:ext cx="12" cy="1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1 h 13"/>
                <a:gd name="T4" fmla="*/ 0 w 9"/>
                <a:gd name="T5" fmla="*/ 6 h 13"/>
                <a:gd name="T6" fmla="*/ 155 w 9"/>
                <a:gd name="T7" fmla="*/ 28 h 13"/>
                <a:gd name="T8" fmla="*/ 368 w 9"/>
                <a:gd name="T9" fmla="*/ 30 h 13"/>
                <a:gd name="T10" fmla="*/ 655 w 9"/>
                <a:gd name="T11" fmla="*/ 37 h 13"/>
                <a:gd name="T12" fmla="*/ 655 w 9"/>
                <a:gd name="T13" fmla="*/ 0 h 13"/>
                <a:gd name="T14" fmla="*/ 0 w 9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3"/>
                <a:gd name="T26" fmla="*/ 9 w 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3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49" name="Oval 69"/>
            <p:cNvSpPr>
              <a:spLocks noChangeArrowheads="1"/>
            </p:cNvSpPr>
            <p:nvPr/>
          </p:nvSpPr>
          <p:spPr bwMode="auto">
            <a:xfrm>
              <a:off x="427" y="768"/>
              <a:ext cx="51" cy="46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4038600" y="1676400"/>
            <a:ext cx="381000" cy="685800"/>
            <a:chOff x="384" y="768"/>
            <a:chExt cx="144" cy="288"/>
          </a:xfrm>
        </p:grpSpPr>
        <p:sp>
          <p:nvSpPr>
            <p:cNvPr id="50232" name="Freeform 71"/>
            <p:cNvSpPr>
              <a:spLocks/>
            </p:cNvSpPr>
            <p:nvPr/>
          </p:nvSpPr>
          <p:spPr bwMode="auto">
            <a:xfrm>
              <a:off x="384" y="815"/>
              <a:ext cx="144" cy="241"/>
            </a:xfrm>
            <a:custGeom>
              <a:avLst/>
              <a:gdLst>
                <a:gd name="T0" fmla="*/ 491 w 112"/>
                <a:gd name="T1" fmla="*/ 29 h 230"/>
                <a:gd name="T2" fmla="*/ 491 w 112"/>
                <a:gd name="T3" fmla="*/ 9 h 230"/>
                <a:gd name="T4" fmla="*/ 631 w 112"/>
                <a:gd name="T5" fmla="*/ 6 h 230"/>
                <a:gd name="T6" fmla="*/ 714 w 112"/>
                <a:gd name="T7" fmla="*/ 5 h 230"/>
                <a:gd name="T8" fmla="*/ 811 w 112"/>
                <a:gd name="T9" fmla="*/ 3 h 230"/>
                <a:gd name="T10" fmla="*/ 1043 w 112"/>
                <a:gd name="T11" fmla="*/ 2 h 230"/>
                <a:gd name="T12" fmla="*/ 2217 w 112"/>
                <a:gd name="T13" fmla="*/ 0 h 230"/>
                <a:gd name="T14" fmla="*/ 2382 w 112"/>
                <a:gd name="T15" fmla="*/ 0 h 230"/>
                <a:gd name="T16" fmla="*/ 3556 w 112"/>
                <a:gd name="T17" fmla="*/ 2 h 230"/>
                <a:gd name="T18" fmla="*/ 3766 w 112"/>
                <a:gd name="T19" fmla="*/ 3 h 230"/>
                <a:gd name="T20" fmla="*/ 3923 w 112"/>
                <a:gd name="T21" fmla="*/ 6 h 230"/>
                <a:gd name="T22" fmla="*/ 4049 w 112"/>
                <a:gd name="T23" fmla="*/ 9 h 230"/>
                <a:gd name="T24" fmla="*/ 4100 w 112"/>
                <a:gd name="T25" fmla="*/ 29 h 230"/>
                <a:gd name="T26" fmla="*/ 4837 w 112"/>
                <a:gd name="T27" fmla="*/ 113 h 230"/>
                <a:gd name="T28" fmla="*/ 4842 w 112"/>
                <a:gd name="T29" fmla="*/ 118 h 230"/>
                <a:gd name="T30" fmla="*/ 4842 w 112"/>
                <a:gd name="T31" fmla="*/ 127 h 230"/>
                <a:gd name="T32" fmla="*/ 4837 w 112"/>
                <a:gd name="T33" fmla="*/ 136 h 230"/>
                <a:gd name="T34" fmla="*/ 4711 w 112"/>
                <a:gd name="T35" fmla="*/ 150 h 230"/>
                <a:gd name="T36" fmla="*/ 3795 w 112"/>
                <a:gd name="T37" fmla="*/ 215 h 230"/>
                <a:gd name="T38" fmla="*/ 3938 w 112"/>
                <a:gd name="T39" fmla="*/ 433 h 230"/>
                <a:gd name="T40" fmla="*/ 4410 w 112"/>
                <a:gd name="T41" fmla="*/ 446 h 230"/>
                <a:gd name="T42" fmla="*/ 4572 w 112"/>
                <a:gd name="T43" fmla="*/ 448 h 230"/>
                <a:gd name="T44" fmla="*/ 4598 w 112"/>
                <a:gd name="T45" fmla="*/ 454 h 230"/>
                <a:gd name="T46" fmla="*/ 4598 w 112"/>
                <a:gd name="T47" fmla="*/ 457 h 230"/>
                <a:gd name="T48" fmla="*/ 4598 w 112"/>
                <a:gd name="T49" fmla="*/ 459 h 230"/>
                <a:gd name="T50" fmla="*/ 4572 w 112"/>
                <a:gd name="T51" fmla="*/ 464 h 230"/>
                <a:gd name="T52" fmla="*/ 3189 w 112"/>
                <a:gd name="T53" fmla="*/ 464 h 230"/>
                <a:gd name="T54" fmla="*/ 3051 w 112"/>
                <a:gd name="T55" fmla="*/ 464 h 230"/>
                <a:gd name="T56" fmla="*/ 2992 w 112"/>
                <a:gd name="T57" fmla="*/ 459 h 230"/>
                <a:gd name="T58" fmla="*/ 2926 w 112"/>
                <a:gd name="T59" fmla="*/ 457 h 230"/>
                <a:gd name="T60" fmla="*/ 2850 w 112"/>
                <a:gd name="T61" fmla="*/ 453 h 230"/>
                <a:gd name="T62" fmla="*/ 2850 w 112"/>
                <a:gd name="T63" fmla="*/ 439 h 230"/>
                <a:gd name="T64" fmla="*/ 2766 w 112"/>
                <a:gd name="T65" fmla="*/ 425 h 230"/>
                <a:gd name="T66" fmla="*/ 2723 w 112"/>
                <a:gd name="T67" fmla="*/ 393 h 230"/>
                <a:gd name="T68" fmla="*/ 2591 w 112"/>
                <a:gd name="T69" fmla="*/ 360 h 230"/>
                <a:gd name="T70" fmla="*/ 2480 w 112"/>
                <a:gd name="T71" fmla="*/ 329 h 230"/>
                <a:gd name="T72" fmla="*/ 2382 w 112"/>
                <a:gd name="T73" fmla="*/ 299 h 230"/>
                <a:gd name="T74" fmla="*/ 2327 w 112"/>
                <a:gd name="T75" fmla="*/ 282 h 230"/>
                <a:gd name="T76" fmla="*/ 2327 w 112"/>
                <a:gd name="T77" fmla="*/ 271 h 230"/>
                <a:gd name="T78" fmla="*/ 2276 w 112"/>
                <a:gd name="T79" fmla="*/ 282 h 230"/>
                <a:gd name="T80" fmla="*/ 2217 w 112"/>
                <a:gd name="T81" fmla="*/ 299 h 230"/>
                <a:gd name="T82" fmla="*/ 2118 w 112"/>
                <a:gd name="T83" fmla="*/ 329 h 230"/>
                <a:gd name="T84" fmla="*/ 1992 w 112"/>
                <a:gd name="T85" fmla="*/ 360 h 230"/>
                <a:gd name="T86" fmla="*/ 1950 w 112"/>
                <a:gd name="T87" fmla="*/ 393 h 230"/>
                <a:gd name="T88" fmla="*/ 1810 w 112"/>
                <a:gd name="T89" fmla="*/ 425 h 230"/>
                <a:gd name="T90" fmla="*/ 1724 w 112"/>
                <a:gd name="T91" fmla="*/ 439 h 230"/>
                <a:gd name="T92" fmla="*/ 1724 w 112"/>
                <a:gd name="T93" fmla="*/ 453 h 230"/>
                <a:gd name="T94" fmla="*/ 1724 w 112"/>
                <a:gd name="T95" fmla="*/ 457 h 230"/>
                <a:gd name="T96" fmla="*/ 1673 w 112"/>
                <a:gd name="T97" fmla="*/ 459 h 230"/>
                <a:gd name="T98" fmla="*/ 1549 w 112"/>
                <a:gd name="T99" fmla="*/ 464 h 230"/>
                <a:gd name="T100" fmla="*/ 1500 w 112"/>
                <a:gd name="T101" fmla="*/ 464 h 230"/>
                <a:gd name="T102" fmla="*/ 1 w 112"/>
                <a:gd name="T103" fmla="*/ 464 h 230"/>
                <a:gd name="T104" fmla="*/ 0 w 112"/>
                <a:gd name="T105" fmla="*/ 459 h 230"/>
                <a:gd name="T106" fmla="*/ 0 w 112"/>
                <a:gd name="T107" fmla="*/ 457 h 230"/>
                <a:gd name="T108" fmla="*/ 0 w 112"/>
                <a:gd name="T109" fmla="*/ 454 h 230"/>
                <a:gd name="T110" fmla="*/ 1 w 112"/>
                <a:gd name="T111" fmla="*/ 448 h 230"/>
                <a:gd name="T112" fmla="*/ 162 w 112"/>
                <a:gd name="T113" fmla="*/ 446 h 230"/>
                <a:gd name="T114" fmla="*/ 631 w 112"/>
                <a:gd name="T115" fmla="*/ 433 h 230"/>
                <a:gd name="T116" fmla="*/ 811 w 112"/>
                <a:gd name="T117" fmla="*/ 203 h 230"/>
                <a:gd name="T118" fmla="*/ 441 w 112"/>
                <a:gd name="T119" fmla="*/ 203 h 230"/>
                <a:gd name="T120" fmla="*/ 491 w 112"/>
                <a:gd name="T121" fmla="*/ 29 h 2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"/>
                <a:gd name="T184" fmla="*/ 0 h 230"/>
                <a:gd name="T185" fmla="*/ 112 w 112"/>
                <a:gd name="T186" fmla="*/ 230 h 2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" h="230">
                  <a:moveTo>
                    <a:pt x="12" y="14"/>
                  </a:moveTo>
                  <a:lnTo>
                    <a:pt x="12" y="9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82" y="2"/>
                  </a:lnTo>
                  <a:lnTo>
                    <a:pt x="87" y="3"/>
                  </a:lnTo>
                  <a:lnTo>
                    <a:pt x="90" y="6"/>
                  </a:lnTo>
                  <a:lnTo>
                    <a:pt x="93" y="9"/>
                  </a:lnTo>
                  <a:lnTo>
                    <a:pt x="94" y="14"/>
                  </a:lnTo>
                  <a:lnTo>
                    <a:pt x="111" y="56"/>
                  </a:lnTo>
                  <a:lnTo>
                    <a:pt x="112" y="59"/>
                  </a:lnTo>
                  <a:lnTo>
                    <a:pt x="112" y="63"/>
                  </a:lnTo>
                  <a:lnTo>
                    <a:pt x="111" y="68"/>
                  </a:lnTo>
                  <a:lnTo>
                    <a:pt x="109" y="74"/>
                  </a:lnTo>
                  <a:lnTo>
                    <a:pt x="88" y="107"/>
                  </a:lnTo>
                  <a:lnTo>
                    <a:pt x="91" y="215"/>
                  </a:lnTo>
                  <a:lnTo>
                    <a:pt x="102" y="221"/>
                  </a:lnTo>
                  <a:lnTo>
                    <a:pt x="105" y="222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5" y="230"/>
                  </a:lnTo>
                  <a:lnTo>
                    <a:pt x="73" y="230"/>
                  </a:lnTo>
                  <a:lnTo>
                    <a:pt x="70" y="230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4"/>
                  </a:lnTo>
                  <a:lnTo>
                    <a:pt x="66" y="219"/>
                  </a:lnTo>
                  <a:lnTo>
                    <a:pt x="64" y="210"/>
                  </a:lnTo>
                  <a:lnTo>
                    <a:pt x="63" y="195"/>
                  </a:lnTo>
                  <a:lnTo>
                    <a:pt x="60" y="179"/>
                  </a:lnTo>
                  <a:lnTo>
                    <a:pt x="57" y="164"/>
                  </a:lnTo>
                  <a:lnTo>
                    <a:pt x="55" y="149"/>
                  </a:lnTo>
                  <a:lnTo>
                    <a:pt x="54" y="140"/>
                  </a:lnTo>
                  <a:lnTo>
                    <a:pt x="54" y="135"/>
                  </a:lnTo>
                  <a:lnTo>
                    <a:pt x="52" y="140"/>
                  </a:lnTo>
                  <a:lnTo>
                    <a:pt x="51" y="149"/>
                  </a:lnTo>
                  <a:lnTo>
                    <a:pt x="49" y="164"/>
                  </a:lnTo>
                  <a:lnTo>
                    <a:pt x="46" y="179"/>
                  </a:lnTo>
                  <a:lnTo>
                    <a:pt x="45" y="195"/>
                  </a:lnTo>
                  <a:lnTo>
                    <a:pt x="42" y="210"/>
                  </a:lnTo>
                  <a:lnTo>
                    <a:pt x="40" y="219"/>
                  </a:lnTo>
                  <a:lnTo>
                    <a:pt x="40" y="224"/>
                  </a:lnTo>
                  <a:lnTo>
                    <a:pt x="40" y="227"/>
                  </a:lnTo>
                  <a:lnTo>
                    <a:pt x="39" y="228"/>
                  </a:lnTo>
                  <a:lnTo>
                    <a:pt x="36" y="230"/>
                  </a:lnTo>
                  <a:lnTo>
                    <a:pt x="34" y="230"/>
                  </a:lnTo>
                  <a:lnTo>
                    <a:pt x="1" y="230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1" y="222"/>
                  </a:lnTo>
                  <a:lnTo>
                    <a:pt x="4" y="221"/>
                  </a:lnTo>
                  <a:lnTo>
                    <a:pt x="15" y="215"/>
                  </a:lnTo>
                  <a:lnTo>
                    <a:pt x="19" y="101"/>
                  </a:lnTo>
                  <a:lnTo>
                    <a:pt x="10" y="101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993300"/>
            </a:solidFill>
            <a:ln w="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33" name="Freeform 72"/>
            <p:cNvSpPr>
              <a:spLocks/>
            </p:cNvSpPr>
            <p:nvPr/>
          </p:nvSpPr>
          <p:spPr bwMode="auto">
            <a:xfrm>
              <a:off x="492" y="871"/>
              <a:ext cx="8" cy="23"/>
            </a:xfrm>
            <a:custGeom>
              <a:avLst/>
              <a:gdLst>
                <a:gd name="T0" fmla="*/ 1 w 6"/>
                <a:gd name="T1" fmla="*/ 41 h 22"/>
                <a:gd name="T2" fmla="*/ 0 w 6"/>
                <a:gd name="T3" fmla="*/ 0 h 22"/>
                <a:gd name="T4" fmla="*/ 476 w 6"/>
                <a:gd name="T5" fmla="*/ 9 h 22"/>
                <a:gd name="T6" fmla="*/ 1 w 6"/>
                <a:gd name="T7" fmla="*/ 4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2"/>
                <a:gd name="T14" fmla="*/ 6 w 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2">
                  <a:moveTo>
                    <a:pt x="1" y="22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34" name="Freeform 73"/>
            <p:cNvSpPr>
              <a:spLocks/>
            </p:cNvSpPr>
            <p:nvPr/>
          </p:nvSpPr>
          <p:spPr bwMode="auto">
            <a:xfrm>
              <a:off x="438" y="821"/>
              <a:ext cx="29" cy="59"/>
            </a:xfrm>
            <a:custGeom>
              <a:avLst/>
              <a:gdLst>
                <a:gd name="T0" fmla="*/ 0 w 22"/>
                <a:gd name="T1" fmla="*/ 0 h 57"/>
                <a:gd name="T2" fmla="*/ 779 w 22"/>
                <a:gd name="T3" fmla="*/ 94 h 57"/>
                <a:gd name="T4" fmla="*/ 1387 w 22"/>
                <a:gd name="T5" fmla="*/ 0 h 57"/>
                <a:gd name="T6" fmla="*/ 0 w 22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7"/>
                <a:gd name="T14" fmla="*/ 22 w 22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7">
                  <a:moveTo>
                    <a:pt x="0" y="0"/>
                  </a:moveTo>
                  <a:lnTo>
                    <a:pt x="12" y="5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35" name="Freeform 74"/>
            <p:cNvSpPr>
              <a:spLocks/>
            </p:cNvSpPr>
            <p:nvPr/>
          </p:nvSpPr>
          <p:spPr bwMode="auto">
            <a:xfrm>
              <a:off x="453" y="815"/>
              <a:ext cx="14" cy="19"/>
            </a:xfrm>
            <a:custGeom>
              <a:avLst/>
              <a:gdLst>
                <a:gd name="T0" fmla="*/ 1586 w 10"/>
                <a:gd name="T1" fmla="*/ 0 h 18"/>
                <a:gd name="T2" fmla="*/ 0 w 10"/>
                <a:gd name="T3" fmla="*/ 24 h 18"/>
                <a:gd name="T4" fmla="*/ 1 w 10"/>
                <a:gd name="T5" fmla="*/ 38 h 18"/>
                <a:gd name="T6" fmla="*/ 1586 w 10"/>
                <a:gd name="T7" fmla="*/ 5 h 18"/>
                <a:gd name="T8" fmla="*/ 1586 w 1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8"/>
                <a:gd name="T17" fmla="*/ 10 w 1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8">
                  <a:moveTo>
                    <a:pt x="10" y="0"/>
                  </a:moveTo>
                  <a:lnTo>
                    <a:pt x="0" y="9"/>
                  </a:lnTo>
                  <a:lnTo>
                    <a:pt x="1" y="18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36" name="Freeform 75"/>
            <p:cNvSpPr>
              <a:spLocks/>
            </p:cNvSpPr>
            <p:nvPr/>
          </p:nvSpPr>
          <p:spPr bwMode="auto">
            <a:xfrm>
              <a:off x="438" y="815"/>
              <a:ext cx="15" cy="19"/>
            </a:xfrm>
            <a:custGeom>
              <a:avLst/>
              <a:gdLst>
                <a:gd name="T0" fmla="*/ 0 w 12"/>
                <a:gd name="T1" fmla="*/ 0 h 18"/>
                <a:gd name="T2" fmla="*/ 344 w 12"/>
                <a:gd name="T3" fmla="*/ 24 h 18"/>
                <a:gd name="T4" fmla="*/ 235 w 12"/>
                <a:gd name="T5" fmla="*/ 38 h 18"/>
                <a:gd name="T6" fmla="*/ 0 w 12"/>
                <a:gd name="T7" fmla="*/ 5 h 18"/>
                <a:gd name="T8" fmla="*/ 0 w 1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8"/>
                <a:gd name="T17" fmla="*/ 12 w 1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8">
                  <a:moveTo>
                    <a:pt x="0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37" name="Freeform 76"/>
            <p:cNvSpPr>
              <a:spLocks/>
            </p:cNvSpPr>
            <p:nvPr/>
          </p:nvSpPr>
          <p:spPr bwMode="auto">
            <a:xfrm>
              <a:off x="445" y="827"/>
              <a:ext cx="14" cy="53"/>
            </a:xfrm>
            <a:custGeom>
              <a:avLst/>
              <a:gdLst>
                <a:gd name="T0" fmla="*/ 844 w 10"/>
                <a:gd name="T1" fmla="*/ 7 h 51"/>
                <a:gd name="T2" fmla="*/ 1429 w 10"/>
                <a:gd name="T3" fmla="*/ 3 h 51"/>
                <a:gd name="T4" fmla="*/ 844 w 10"/>
                <a:gd name="T5" fmla="*/ 0 h 51"/>
                <a:gd name="T6" fmla="*/ 1 w 10"/>
                <a:gd name="T7" fmla="*/ 3 h 51"/>
                <a:gd name="T8" fmla="*/ 603 w 10"/>
                <a:gd name="T9" fmla="*/ 7 h 51"/>
                <a:gd name="T10" fmla="*/ 0 w 10"/>
                <a:gd name="T11" fmla="*/ 45 h 51"/>
                <a:gd name="T12" fmla="*/ 844 w 10"/>
                <a:gd name="T13" fmla="*/ 89 h 51"/>
                <a:gd name="T14" fmla="*/ 1586 w 10"/>
                <a:gd name="T15" fmla="*/ 45 h 51"/>
                <a:gd name="T16" fmla="*/ 844 w 10"/>
                <a:gd name="T17" fmla="*/ 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51"/>
                <a:gd name="T29" fmla="*/ 10 w 1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51">
                  <a:moveTo>
                    <a:pt x="6" y="7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1" y="3"/>
                  </a:lnTo>
                  <a:lnTo>
                    <a:pt x="4" y="7"/>
                  </a:lnTo>
                  <a:lnTo>
                    <a:pt x="0" y="27"/>
                  </a:lnTo>
                  <a:lnTo>
                    <a:pt x="6" y="51"/>
                  </a:lnTo>
                  <a:lnTo>
                    <a:pt x="10" y="2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20201F"/>
            </a:solidFill>
            <a:ln w="0">
              <a:solidFill>
                <a:srgbClr val="20201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38" name="Freeform 77"/>
            <p:cNvSpPr>
              <a:spLocks/>
            </p:cNvSpPr>
            <p:nvPr/>
          </p:nvSpPr>
          <p:spPr bwMode="auto">
            <a:xfrm>
              <a:off x="490" y="906"/>
              <a:ext cx="11" cy="26"/>
            </a:xfrm>
            <a:custGeom>
              <a:avLst/>
              <a:gdLst>
                <a:gd name="T0" fmla="*/ 0 w 9"/>
                <a:gd name="T1" fmla="*/ 0 h 24"/>
                <a:gd name="T2" fmla="*/ 177 w 9"/>
                <a:gd name="T3" fmla="*/ 48 h 24"/>
                <a:gd name="T4" fmla="*/ 65 w 9"/>
                <a:gd name="T5" fmla="*/ 78 h 24"/>
                <a:gd name="T6" fmla="*/ 0 w 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4"/>
                <a:gd name="T14" fmla="*/ 9 w 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4">
                  <a:moveTo>
                    <a:pt x="0" y="0"/>
                  </a:moveTo>
                  <a:lnTo>
                    <a:pt x="9" y="15"/>
                  </a:lnTo>
                  <a:lnTo>
                    <a:pt x="3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39" name="Freeform 78"/>
            <p:cNvSpPr>
              <a:spLocks/>
            </p:cNvSpPr>
            <p:nvPr/>
          </p:nvSpPr>
          <p:spPr bwMode="auto">
            <a:xfrm>
              <a:off x="397" y="921"/>
              <a:ext cx="12" cy="1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1 h 13"/>
                <a:gd name="T4" fmla="*/ 0 w 9"/>
                <a:gd name="T5" fmla="*/ 6 h 13"/>
                <a:gd name="T6" fmla="*/ 155 w 9"/>
                <a:gd name="T7" fmla="*/ 28 h 13"/>
                <a:gd name="T8" fmla="*/ 368 w 9"/>
                <a:gd name="T9" fmla="*/ 30 h 13"/>
                <a:gd name="T10" fmla="*/ 655 w 9"/>
                <a:gd name="T11" fmla="*/ 37 h 13"/>
                <a:gd name="T12" fmla="*/ 655 w 9"/>
                <a:gd name="T13" fmla="*/ 0 h 13"/>
                <a:gd name="T14" fmla="*/ 0 w 9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3"/>
                <a:gd name="T26" fmla="*/ 9 w 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3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40" name="Oval 79"/>
            <p:cNvSpPr>
              <a:spLocks noChangeArrowheads="1"/>
            </p:cNvSpPr>
            <p:nvPr/>
          </p:nvSpPr>
          <p:spPr bwMode="auto">
            <a:xfrm>
              <a:off x="427" y="768"/>
              <a:ext cx="51" cy="46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7010400" y="3124200"/>
            <a:ext cx="381000" cy="609600"/>
            <a:chOff x="384" y="768"/>
            <a:chExt cx="144" cy="288"/>
          </a:xfrm>
        </p:grpSpPr>
        <p:sp>
          <p:nvSpPr>
            <p:cNvPr id="50223" name="Freeform 81"/>
            <p:cNvSpPr>
              <a:spLocks/>
            </p:cNvSpPr>
            <p:nvPr/>
          </p:nvSpPr>
          <p:spPr bwMode="auto">
            <a:xfrm>
              <a:off x="384" y="815"/>
              <a:ext cx="144" cy="241"/>
            </a:xfrm>
            <a:custGeom>
              <a:avLst/>
              <a:gdLst>
                <a:gd name="T0" fmla="*/ 491 w 112"/>
                <a:gd name="T1" fmla="*/ 29 h 230"/>
                <a:gd name="T2" fmla="*/ 491 w 112"/>
                <a:gd name="T3" fmla="*/ 9 h 230"/>
                <a:gd name="T4" fmla="*/ 631 w 112"/>
                <a:gd name="T5" fmla="*/ 6 h 230"/>
                <a:gd name="T6" fmla="*/ 714 w 112"/>
                <a:gd name="T7" fmla="*/ 5 h 230"/>
                <a:gd name="T8" fmla="*/ 811 w 112"/>
                <a:gd name="T9" fmla="*/ 3 h 230"/>
                <a:gd name="T10" fmla="*/ 1043 w 112"/>
                <a:gd name="T11" fmla="*/ 2 h 230"/>
                <a:gd name="T12" fmla="*/ 2217 w 112"/>
                <a:gd name="T13" fmla="*/ 0 h 230"/>
                <a:gd name="T14" fmla="*/ 2382 w 112"/>
                <a:gd name="T15" fmla="*/ 0 h 230"/>
                <a:gd name="T16" fmla="*/ 3556 w 112"/>
                <a:gd name="T17" fmla="*/ 2 h 230"/>
                <a:gd name="T18" fmla="*/ 3766 w 112"/>
                <a:gd name="T19" fmla="*/ 3 h 230"/>
                <a:gd name="T20" fmla="*/ 3923 w 112"/>
                <a:gd name="T21" fmla="*/ 6 h 230"/>
                <a:gd name="T22" fmla="*/ 4049 w 112"/>
                <a:gd name="T23" fmla="*/ 9 h 230"/>
                <a:gd name="T24" fmla="*/ 4100 w 112"/>
                <a:gd name="T25" fmla="*/ 29 h 230"/>
                <a:gd name="T26" fmla="*/ 4837 w 112"/>
                <a:gd name="T27" fmla="*/ 113 h 230"/>
                <a:gd name="T28" fmla="*/ 4842 w 112"/>
                <a:gd name="T29" fmla="*/ 118 h 230"/>
                <a:gd name="T30" fmla="*/ 4842 w 112"/>
                <a:gd name="T31" fmla="*/ 127 h 230"/>
                <a:gd name="T32" fmla="*/ 4837 w 112"/>
                <a:gd name="T33" fmla="*/ 136 h 230"/>
                <a:gd name="T34" fmla="*/ 4711 w 112"/>
                <a:gd name="T35" fmla="*/ 150 h 230"/>
                <a:gd name="T36" fmla="*/ 3795 w 112"/>
                <a:gd name="T37" fmla="*/ 215 h 230"/>
                <a:gd name="T38" fmla="*/ 3938 w 112"/>
                <a:gd name="T39" fmla="*/ 433 h 230"/>
                <a:gd name="T40" fmla="*/ 4410 w 112"/>
                <a:gd name="T41" fmla="*/ 446 h 230"/>
                <a:gd name="T42" fmla="*/ 4572 w 112"/>
                <a:gd name="T43" fmla="*/ 448 h 230"/>
                <a:gd name="T44" fmla="*/ 4598 w 112"/>
                <a:gd name="T45" fmla="*/ 454 h 230"/>
                <a:gd name="T46" fmla="*/ 4598 w 112"/>
                <a:gd name="T47" fmla="*/ 457 h 230"/>
                <a:gd name="T48" fmla="*/ 4598 w 112"/>
                <a:gd name="T49" fmla="*/ 459 h 230"/>
                <a:gd name="T50" fmla="*/ 4572 w 112"/>
                <a:gd name="T51" fmla="*/ 464 h 230"/>
                <a:gd name="T52" fmla="*/ 3189 w 112"/>
                <a:gd name="T53" fmla="*/ 464 h 230"/>
                <a:gd name="T54" fmla="*/ 3051 w 112"/>
                <a:gd name="T55" fmla="*/ 464 h 230"/>
                <a:gd name="T56" fmla="*/ 2992 w 112"/>
                <a:gd name="T57" fmla="*/ 459 h 230"/>
                <a:gd name="T58" fmla="*/ 2926 w 112"/>
                <a:gd name="T59" fmla="*/ 457 h 230"/>
                <a:gd name="T60" fmla="*/ 2850 w 112"/>
                <a:gd name="T61" fmla="*/ 453 h 230"/>
                <a:gd name="T62" fmla="*/ 2850 w 112"/>
                <a:gd name="T63" fmla="*/ 439 h 230"/>
                <a:gd name="T64" fmla="*/ 2766 w 112"/>
                <a:gd name="T65" fmla="*/ 425 h 230"/>
                <a:gd name="T66" fmla="*/ 2723 w 112"/>
                <a:gd name="T67" fmla="*/ 393 h 230"/>
                <a:gd name="T68" fmla="*/ 2591 w 112"/>
                <a:gd name="T69" fmla="*/ 360 h 230"/>
                <a:gd name="T70" fmla="*/ 2480 w 112"/>
                <a:gd name="T71" fmla="*/ 329 h 230"/>
                <a:gd name="T72" fmla="*/ 2382 w 112"/>
                <a:gd name="T73" fmla="*/ 299 h 230"/>
                <a:gd name="T74" fmla="*/ 2327 w 112"/>
                <a:gd name="T75" fmla="*/ 282 h 230"/>
                <a:gd name="T76" fmla="*/ 2327 w 112"/>
                <a:gd name="T77" fmla="*/ 271 h 230"/>
                <a:gd name="T78" fmla="*/ 2276 w 112"/>
                <a:gd name="T79" fmla="*/ 282 h 230"/>
                <a:gd name="T80" fmla="*/ 2217 w 112"/>
                <a:gd name="T81" fmla="*/ 299 h 230"/>
                <a:gd name="T82" fmla="*/ 2118 w 112"/>
                <a:gd name="T83" fmla="*/ 329 h 230"/>
                <a:gd name="T84" fmla="*/ 1992 w 112"/>
                <a:gd name="T85" fmla="*/ 360 h 230"/>
                <a:gd name="T86" fmla="*/ 1950 w 112"/>
                <a:gd name="T87" fmla="*/ 393 h 230"/>
                <a:gd name="T88" fmla="*/ 1810 w 112"/>
                <a:gd name="T89" fmla="*/ 425 h 230"/>
                <a:gd name="T90" fmla="*/ 1724 w 112"/>
                <a:gd name="T91" fmla="*/ 439 h 230"/>
                <a:gd name="T92" fmla="*/ 1724 w 112"/>
                <a:gd name="T93" fmla="*/ 453 h 230"/>
                <a:gd name="T94" fmla="*/ 1724 w 112"/>
                <a:gd name="T95" fmla="*/ 457 h 230"/>
                <a:gd name="T96" fmla="*/ 1673 w 112"/>
                <a:gd name="T97" fmla="*/ 459 h 230"/>
                <a:gd name="T98" fmla="*/ 1549 w 112"/>
                <a:gd name="T99" fmla="*/ 464 h 230"/>
                <a:gd name="T100" fmla="*/ 1500 w 112"/>
                <a:gd name="T101" fmla="*/ 464 h 230"/>
                <a:gd name="T102" fmla="*/ 1 w 112"/>
                <a:gd name="T103" fmla="*/ 464 h 230"/>
                <a:gd name="T104" fmla="*/ 0 w 112"/>
                <a:gd name="T105" fmla="*/ 459 h 230"/>
                <a:gd name="T106" fmla="*/ 0 w 112"/>
                <a:gd name="T107" fmla="*/ 457 h 230"/>
                <a:gd name="T108" fmla="*/ 0 w 112"/>
                <a:gd name="T109" fmla="*/ 454 h 230"/>
                <a:gd name="T110" fmla="*/ 1 w 112"/>
                <a:gd name="T111" fmla="*/ 448 h 230"/>
                <a:gd name="T112" fmla="*/ 162 w 112"/>
                <a:gd name="T113" fmla="*/ 446 h 230"/>
                <a:gd name="T114" fmla="*/ 631 w 112"/>
                <a:gd name="T115" fmla="*/ 433 h 230"/>
                <a:gd name="T116" fmla="*/ 811 w 112"/>
                <a:gd name="T117" fmla="*/ 203 h 230"/>
                <a:gd name="T118" fmla="*/ 441 w 112"/>
                <a:gd name="T119" fmla="*/ 203 h 230"/>
                <a:gd name="T120" fmla="*/ 491 w 112"/>
                <a:gd name="T121" fmla="*/ 29 h 2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"/>
                <a:gd name="T184" fmla="*/ 0 h 230"/>
                <a:gd name="T185" fmla="*/ 112 w 112"/>
                <a:gd name="T186" fmla="*/ 230 h 2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" h="230">
                  <a:moveTo>
                    <a:pt x="12" y="14"/>
                  </a:moveTo>
                  <a:lnTo>
                    <a:pt x="12" y="9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82" y="2"/>
                  </a:lnTo>
                  <a:lnTo>
                    <a:pt x="87" y="3"/>
                  </a:lnTo>
                  <a:lnTo>
                    <a:pt x="90" y="6"/>
                  </a:lnTo>
                  <a:lnTo>
                    <a:pt x="93" y="9"/>
                  </a:lnTo>
                  <a:lnTo>
                    <a:pt x="94" y="14"/>
                  </a:lnTo>
                  <a:lnTo>
                    <a:pt x="111" y="56"/>
                  </a:lnTo>
                  <a:lnTo>
                    <a:pt x="112" y="59"/>
                  </a:lnTo>
                  <a:lnTo>
                    <a:pt x="112" y="63"/>
                  </a:lnTo>
                  <a:lnTo>
                    <a:pt x="111" y="68"/>
                  </a:lnTo>
                  <a:lnTo>
                    <a:pt x="109" y="74"/>
                  </a:lnTo>
                  <a:lnTo>
                    <a:pt x="88" y="107"/>
                  </a:lnTo>
                  <a:lnTo>
                    <a:pt x="91" y="215"/>
                  </a:lnTo>
                  <a:lnTo>
                    <a:pt x="102" y="221"/>
                  </a:lnTo>
                  <a:lnTo>
                    <a:pt x="105" y="222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5" y="230"/>
                  </a:lnTo>
                  <a:lnTo>
                    <a:pt x="73" y="230"/>
                  </a:lnTo>
                  <a:lnTo>
                    <a:pt x="70" y="230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4"/>
                  </a:lnTo>
                  <a:lnTo>
                    <a:pt x="66" y="219"/>
                  </a:lnTo>
                  <a:lnTo>
                    <a:pt x="64" y="210"/>
                  </a:lnTo>
                  <a:lnTo>
                    <a:pt x="63" y="195"/>
                  </a:lnTo>
                  <a:lnTo>
                    <a:pt x="60" y="179"/>
                  </a:lnTo>
                  <a:lnTo>
                    <a:pt x="57" y="164"/>
                  </a:lnTo>
                  <a:lnTo>
                    <a:pt x="55" y="149"/>
                  </a:lnTo>
                  <a:lnTo>
                    <a:pt x="54" y="140"/>
                  </a:lnTo>
                  <a:lnTo>
                    <a:pt x="54" y="135"/>
                  </a:lnTo>
                  <a:lnTo>
                    <a:pt x="52" y="140"/>
                  </a:lnTo>
                  <a:lnTo>
                    <a:pt x="51" y="149"/>
                  </a:lnTo>
                  <a:lnTo>
                    <a:pt x="49" y="164"/>
                  </a:lnTo>
                  <a:lnTo>
                    <a:pt x="46" y="179"/>
                  </a:lnTo>
                  <a:lnTo>
                    <a:pt x="45" y="195"/>
                  </a:lnTo>
                  <a:lnTo>
                    <a:pt x="42" y="210"/>
                  </a:lnTo>
                  <a:lnTo>
                    <a:pt x="40" y="219"/>
                  </a:lnTo>
                  <a:lnTo>
                    <a:pt x="40" y="224"/>
                  </a:lnTo>
                  <a:lnTo>
                    <a:pt x="40" y="227"/>
                  </a:lnTo>
                  <a:lnTo>
                    <a:pt x="39" y="228"/>
                  </a:lnTo>
                  <a:lnTo>
                    <a:pt x="36" y="230"/>
                  </a:lnTo>
                  <a:lnTo>
                    <a:pt x="34" y="230"/>
                  </a:lnTo>
                  <a:lnTo>
                    <a:pt x="1" y="230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1" y="222"/>
                  </a:lnTo>
                  <a:lnTo>
                    <a:pt x="4" y="221"/>
                  </a:lnTo>
                  <a:lnTo>
                    <a:pt x="15" y="215"/>
                  </a:lnTo>
                  <a:lnTo>
                    <a:pt x="19" y="101"/>
                  </a:lnTo>
                  <a:lnTo>
                    <a:pt x="10" y="101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993300"/>
            </a:solidFill>
            <a:ln w="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24" name="Freeform 82"/>
            <p:cNvSpPr>
              <a:spLocks/>
            </p:cNvSpPr>
            <p:nvPr/>
          </p:nvSpPr>
          <p:spPr bwMode="auto">
            <a:xfrm>
              <a:off x="492" y="871"/>
              <a:ext cx="8" cy="23"/>
            </a:xfrm>
            <a:custGeom>
              <a:avLst/>
              <a:gdLst>
                <a:gd name="T0" fmla="*/ 1 w 6"/>
                <a:gd name="T1" fmla="*/ 41 h 22"/>
                <a:gd name="T2" fmla="*/ 0 w 6"/>
                <a:gd name="T3" fmla="*/ 0 h 22"/>
                <a:gd name="T4" fmla="*/ 476 w 6"/>
                <a:gd name="T5" fmla="*/ 9 h 22"/>
                <a:gd name="T6" fmla="*/ 1 w 6"/>
                <a:gd name="T7" fmla="*/ 4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2"/>
                <a:gd name="T14" fmla="*/ 6 w 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2">
                  <a:moveTo>
                    <a:pt x="1" y="22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25" name="Freeform 83"/>
            <p:cNvSpPr>
              <a:spLocks/>
            </p:cNvSpPr>
            <p:nvPr/>
          </p:nvSpPr>
          <p:spPr bwMode="auto">
            <a:xfrm>
              <a:off x="438" y="821"/>
              <a:ext cx="29" cy="59"/>
            </a:xfrm>
            <a:custGeom>
              <a:avLst/>
              <a:gdLst>
                <a:gd name="T0" fmla="*/ 0 w 22"/>
                <a:gd name="T1" fmla="*/ 0 h 57"/>
                <a:gd name="T2" fmla="*/ 779 w 22"/>
                <a:gd name="T3" fmla="*/ 94 h 57"/>
                <a:gd name="T4" fmla="*/ 1387 w 22"/>
                <a:gd name="T5" fmla="*/ 0 h 57"/>
                <a:gd name="T6" fmla="*/ 0 w 22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7"/>
                <a:gd name="T14" fmla="*/ 22 w 22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7">
                  <a:moveTo>
                    <a:pt x="0" y="0"/>
                  </a:moveTo>
                  <a:lnTo>
                    <a:pt x="12" y="5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26" name="Freeform 84"/>
            <p:cNvSpPr>
              <a:spLocks/>
            </p:cNvSpPr>
            <p:nvPr/>
          </p:nvSpPr>
          <p:spPr bwMode="auto">
            <a:xfrm>
              <a:off x="453" y="815"/>
              <a:ext cx="14" cy="19"/>
            </a:xfrm>
            <a:custGeom>
              <a:avLst/>
              <a:gdLst>
                <a:gd name="T0" fmla="*/ 1586 w 10"/>
                <a:gd name="T1" fmla="*/ 0 h 18"/>
                <a:gd name="T2" fmla="*/ 0 w 10"/>
                <a:gd name="T3" fmla="*/ 24 h 18"/>
                <a:gd name="T4" fmla="*/ 1 w 10"/>
                <a:gd name="T5" fmla="*/ 38 h 18"/>
                <a:gd name="T6" fmla="*/ 1586 w 10"/>
                <a:gd name="T7" fmla="*/ 5 h 18"/>
                <a:gd name="T8" fmla="*/ 1586 w 1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8"/>
                <a:gd name="T17" fmla="*/ 10 w 1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8">
                  <a:moveTo>
                    <a:pt x="10" y="0"/>
                  </a:moveTo>
                  <a:lnTo>
                    <a:pt x="0" y="9"/>
                  </a:lnTo>
                  <a:lnTo>
                    <a:pt x="1" y="18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27" name="Freeform 85"/>
            <p:cNvSpPr>
              <a:spLocks/>
            </p:cNvSpPr>
            <p:nvPr/>
          </p:nvSpPr>
          <p:spPr bwMode="auto">
            <a:xfrm>
              <a:off x="438" y="815"/>
              <a:ext cx="15" cy="19"/>
            </a:xfrm>
            <a:custGeom>
              <a:avLst/>
              <a:gdLst>
                <a:gd name="T0" fmla="*/ 0 w 12"/>
                <a:gd name="T1" fmla="*/ 0 h 18"/>
                <a:gd name="T2" fmla="*/ 344 w 12"/>
                <a:gd name="T3" fmla="*/ 24 h 18"/>
                <a:gd name="T4" fmla="*/ 235 w 12"/>
                <a:gd name="T5" fmla="*/ 38 h 18"/>
                <a:gd name="T6" fmla="*/ 0 w 12"/>
                <a:gd name="T7" fmla="*/ 5 h 18"/>
                <a:gd name="T8" fmla="*/ 0 w 1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8"/>
                <a:gd name="T17" fmla="*/ 12 w 1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8">
                  <a:moveTo>
                    <a:pt x="0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28" name="Freeform 86"/>
            <p:cNvSpPr>
              <a:spLocks/>
            </p:cNvSpPr>
            <p:nvPr/>
          </p:nvSpPr>
          <p:spPr bwMode="auto">
            <a:xfrm>
              <a:off x="445" y="827"/>
              <a:ext cx="14" cy="53"/>
            </a:xfrm>
            <a:custGeom>
              <a:avLst/>
              <a:gdLst>
                <a:gd name="T0" fmla="*/ 844 w 10"/>
                <a:gd name="T1" fmla="*/ 7 h 51"/>
                <a:gd name="T2" fmla="*/ 1429 w 10"/>
                <a:gd name="T3" fmla="*/ 3 h 51"/>
                <a:gd name="T4" fmla="*/ 844 w 10"/>
                <a:gd name="T5" fmla="*/ 0 h 51"/>
                <a:gd name="T6" fmla="*/ 1 w 10"/>
                <a:gd name="T7" fmla="*/ 3 h 51"/>
                <a:gd name="T8" fmla="*/ 603 w 10"/>
                <a:gd name="T9" fmla="*/ 7 h 51"/>
                <a:gd name="T10" fmla="*/ 0 w 10"/>
                <a:gd name="T11" fmla="*/ 45 h 51"/>
                <a:gd name="T12" fmla="*/ 844 w 10"/>
                <a:gd name="T13" fmla="*/ 89 h 51"/>
                <a:gd name="T14" fmla="*/ 1586 w 10"/>
                <a:gd name="T15" fmla="*/ 45 h 51"/>
                <a:gd name="T16" fmla="*/ 844 w 10"/>
                <a:gd name="T17" fmla="*/ 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51"/>
                <a:gd name="T29" fmla="*/ 10 w 1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51">
                  <a:moveTo>
                    <a:pt x="6" y="7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1" y="3"/>
                  </a:lnTo>
                  <a:lnTo>
                    <a:pt x="4" y="7"/>
                  </a:lnTo>
                  <a:lnTo>
                    <a:pt x="0" y="27"/>
                  </a:lnTo>
                  <a:lnTo>
                    <a:pt x="6" y="51"/>
                  </a:lnTo>
                  <a:lnTo>
                    <a:pt x="10" y="2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20201F"/>
            </a:solidFill>
            <a:ln w="0">
              <a:solidFill>
                <a:srgbClr val="20201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29" name="Freeform 87"/>
            <p:cNvSpPr>
              <a:spLocks/>
            </p:cNvSpPr>
            <p:nvPr/>
          </p:nvSpPr>
          <p:spPr bwMode="auto">
            <a:xfrm>
              <a:off x="490" y="906"/>
              <a:ext cx="11" cy="26"/>
            </a:xfrm>
            <a:custGeom>
              <a:avLst/>
              <a:gdLst>
                <a:gd name="T0" fmla="*/ 0 w 9"/>
                <a:gd name="T1" fmla="*/ 0 h 24"/>
                <a:gd name="T2" fmla="*/ 177 w 9"/>
                <a:gd name="T3" fmla="*/ 48 h 24"/>
                <a:gd name="T4" fmla="*/ 65 w 9"/>
                <a:gd name="T5" fmla="*/ 78 h 24"/>
                <a:gd name="T6" fmla="*/ 0 w 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4"/>
                <a:gd name="T14" fmla="*/ 9 w 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4">
                  <a:moveTo>
                    <a:pt x="0" y="0"/>
                  </a:moveTo>
                  <a:lnTo>
                    <a:pt x="9" y="15"/>
                  </a:lnTo>
                  <a:lnTo>
                    <a:pt x="3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30" name="Freeform 88"/>
            <p:cNvSpPr>
              <a:spLocks/>
            </p:cNvSpPr>
            <p:nvPr/>
          </p:nvSpPr>
          <p:spPr bwMode="auto">
            <a:xfrm>
              <a:off x="397" y="921"/>
              <a:ext cx="12" cy="1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1 h 13"/>
                <a:gd name="T4" fmla="*/ 0 w 9"/>
                <a:gd name="T5" fmla="*/ 6 h 13"/>
                <a:gd name="T6" fmla="*/ 155 w 9"/>
                <a:gd name="T7" fmla="*/ 28 h 13"/>
                <a:gd name="T8" fmla="*/ 368 w 9"/>
                <a:gd name="T9" fmla="*/ 30 h 13"/>
                <a:gd name="T10" fmla="*/ 655 w 9"/>
                <a:gd name="T11" fmla="*/ 37 h 13"/>
                <a:gd name="T12" fmla="*/ 655 w 9"/>
                <a:gd name="T13" fmla="*/ 0 h 13"/>
                <a:gd name="T14" fmla="*/ 0 w 9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3"/>
                <a:gd name="T26" fmla="*/ 9 w 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3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31" name="Oval 89"/>
            <p:cNvSpPr>
              <a:spLocks noChangeArrowheads="1"/>
            </p:cNvSpPr>
            <p:nvPr/>
          </p:nvSpPr>
          <p:spPr bwMode="auto">
            <a:xfrm>
              <a:off x="427" y="768"/>
              <a:ext cx="51" cy="46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7" name="Picture 54" descr="faceplate options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283132" y="3536907"/>
            <a:ext cx="577735" cy="652549"/>
          </a:xfrm>
        </p:spPr>
      </p:pic>
      <p:sp>
        <p:nvSpPr>
          <p:cNvPr id="5120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FAB3E0-4CE2-4A93-BBF0-AF065649403C}" type="slidenum">
              <a:rPr lang="en-US" altLang="en-US">
                <a:solidFill>
                  <a:srgbClr val="EAA344"/>
                </a:solidFill>
              </a:rPr>
              <a:pPr/>
              <a:t>32</a:t>
            </a:fld>
            <a:endParaRPr lang="en-US" altLang="en-US">
              <a:solidFill>
                <a:srgbClr val="EAA344"/>
              </a:solidFill>
            </a:endParaRPr>
          </a:p>
        </p:txBody>
      </p:sp>
      <p:sp>
        <p:nvSpPr>
          <p:cNvPr id="3864578" name="Rectangle 2"/>
          <p:cNvSpPr>
            <a:spLocks noChangeArrowheads="1"/>
          </p:cNvSpPr>
          <p:nvPr/>
        </p:nvSpPr>
        <p:spPr bwMode="auto">
          <a:xfrm>
            <a:off x="2971800" y="1277940"/>
            <a:ext cx="1524000" cy="1066800"/>
          </a:xfrm>
          <a:prstGeom prst="rect">
            <a:avLst/>
          </a:prstGeom>
          <a:solidFill>
            <a:srgbClr val="FFEA9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1429" tIns="45714" rIns="91429" bIns="45714" anchor="ctr"/>
          <a:lstStyle/>
          <a:p>
            <a:pPr algn="ctr">
              <a:defRPr/>
            </a:pPr>
            <a:r>
              <a:rPr lang="en-US" sz="1200" b="1" dirty="0">
                <a:latin typeface="Arial" charset="0"/>
              </a:rPr>
              <a:t>AmberPoint</a:t>
            </a:r>
          </a:p>
          <a:p>
            <a:pPr algn="ctr">
              <a:defRPr/>
            </a:pPr>
            <a:endParaRPr lang="en-US" sz="1200" b="1" dirty="0">
              <a:latin typeface="Arial" charset="0"/>
            </a:endParaRPr>
          </a:p>
          <a:p>
            <a:pPr algn="ctr">
              <a:defRPr/>
            </a:pPr>
            <a:endParaRPr lang="en-US" sz="1200" b="1" dirty="0">
              <a:latin typeface="Arial" charset="0"/>
            </a:endParaRPr>
          </a:p>
          <a:p>
            <a:pPr algn="ctr">
              <a:defRPr/>
            </a:pPr>
            <a:endParaRPr lang="en-US" sz="1000" b="1" dirty="0">
              <a:latin typeface="Arial" charset="0"/>
            </a:endParaRPr>
          </a:p>
          <a:p>
            <a:pPr algn="ctr">
              <a:defRPr/>
            </a:pPr>
            <a:endParaRPr lang="en-US" sz="1000" b="1" dirty="0">
              <a:latin typeface="Arial" charset="0"/>
            </a:endParaRPr>
          </a:p>
          <a:p>
            <a:pPr algn="ctr">
              <a:defRPr/>
            </a:pPr>
            <a:r>
              <a:rPr lang="en-US" sz="1000" b="1" dirty="0">
                <a:latin typeface="Arial" charset="0"/>
              </a:rPr>
              <a:t> </a:t>
            </a:r>
          </a:p>
        </p:txBody>
      </p:sp>
      <p:sp>
        <p:nvSpPr>
          <p:cNvPr id="51204" name="AutoShape 3"/>
          <p:cNvSpPr>
            <a:spLocks noChangeArrowheads="1"/>
          </p:cNvSpPr>
          <p:nvPr/>
        </p:nvSpPr>
        <p:spPr bwMode="auto">
          <a:xfrm>
            <a:off x="1981200" y="1735140"/>
            <a:ext cx="779463" cy="533400"/>
          </a:xfrm>
          <a:prstGeom prst="can">
            <a:avLst>
              <a:gd name="adj" fmla="val 13426"/>
            </a:avLst>
          </a:prstGeom>
          <a:solidFill>
            <a:srgbClr val="FFFFCC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 anchor="ctr" anchorCtr="1"/>
          <a:lstStyle/>
          <a:p>
            <a:pPr algn="ctr"/>
            <a:r>
              <a:rPr lang="en-US" sz="900"/>
              <a:t>Runtime Repository</a:t>
            </a:r>
          </a:p>
        </p:txBody>
      </p:sp>
      <p:sp>
        <p:nvSpPr>
          <p:cNvPr id="51205" name="Line 4"/>
          <p:cNvSpPr>
            <a:spLocks noChangeShapeType="1"/>
          </p:cNvSpPr>
          <p:nvPr/>
        </p:nvSpPr>
        <p:spPr bwMode="auto">
          <a:xfrm flipV="1">
            <a:off x="2743200" y="203994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1206" name="Rectangle 5"/>
          <p:cNvSpPr>
            <a:spLocks noChangeArrowheads="1"/>
          </p:cNvSpPr>
          <p:nvPr/>
        </p:nvSpPr>
        <p:spPr bwMode="auto">
          <a:xfrm>
            <a:off x="3048000" y="1963740"/>
            <a:ext cx="838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>
              <a:lnSpc>
                <a:spcPct val="80000"/>
              </a:lnSpc>
            </a:pPr>
            <a:r>
              <a:rPr lang="en-US" sz="900" b="1">
                <a:latin typeface="ＭＳ Ｐゴシック" pitchFamily="-106" charset="-128"/>
              </a:rPr>
              <a:t>Policy System</a:t>
            </a:r>
          </a:p>
        </p:txBody>
      </p:sp>
      <p:sp>
        <p:nvSpPr>
          <p:cNvPr id="51207" name="Rectangle 6"/>
          <p:cNvSpPr>
            <a:spLocks noChangeArrowheads="1"/>
          </p:cNvSpPr>
          <p:nvPr/>
        </p:nvSpPr>
        <p:spPr bwMode="auto">
          <a:xfrm>
            <a:off x="3962400" y="196374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sz="900" b="1">
                <a:latin typeface="ＭＳ Ｐゴシック" pitchFamily="-106" charset="-128"/>
              </a:rPr>
              <a:t>Results</a:t>
            </a:r>
          </a:p>
        </p:txBody>
      </p:sp>
      <p:sp>
        <p:nvSpPr>
          <p:cNvPr id="51208" name="Rectangle 7"/>
          <p:cNvSpPr>
            <a:spLocks noChangeArrowheads="1"/>
          </p:cNvSpPr>
          <p:nvPr/>
        </p:nvSpPr>
        <p:spPr bwMode="auto">
          <a:xfrm>
            <a:off x="3048000" y="1582740"/>
            <a:ext cx="13716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sz="1000" b="1">
                <a:latin typeface="ＭＳ Ｐゴシック" pitchFamily="-106" charset="-128"/>
              </a:rPr>
              <a:t>Runtime Governance</a:t>
            </a:r>
          </a:p>
        </p:txBody>
      </p:sp>
      <p:sp>
        <p:nvSpPr>
          <p:cNvPr id="51209" name="Oval 8"/>
          <p:cNvSpPr>
            <a:spLocks noChangeArrowheads="1"/>
          </p:cNvSpPr>
          <p:nvPr/>
        </p:nvSpPr>
        <p:spPr bwMode="auto">
          <a:xfrm>
            <a:off x="304800" y="2743200"/>
            <a:ext cx="8534400" cy="3886200"/>
          </a:xfrm>
          <a:prstGeom prst="ellipse">
            <a:avLst/>
          </a:prstGeom>
          <a:gradFill rotWithShape="1">
            <a:gsLst>
              <a:gs pos="0">
                <a:srgbClr val="FFF0A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endParaRPr lang="es-ES" b="1">
              <a:latin typeface="Verdana" pitchFamily="34" charset="0"/>
            </a:endParaRPr>
          </a:p>
        </p:txBody>
      </p:sp>
      <p:sp>
        <p:nvSpPr>
          <p:cNvPr id="3864585" name="Rectangle 9"/>
          <p:cNvSpPr>
            <a:spLocks noChangeArrowheads="1"/>
          </p:cNvSpPr>
          <p:nvPr/>
        </p:nvSpPr>
        <p:spPr bwMode="auto">
          <a:xfrm>
            <a:off x="2894013" y="4953000"/>
            <a:ext cx="773112" cy="457200"/>
          </a:xfrm>
          <a:prstGeom prst="rect">
            <a:avLst/>
          </a:prstGeom>
          <a:solidFill>
            <a:srgbClr val="E5C5A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9" tIns="45714" rIns="91429" bIns="45714" anchor="ctr"/>
          <a:lstStyle/>
          <a:p>
            <a:pPr algn="ctr">
              <a:lnSpc>
                <a:spcPct val="80000"/>
              </a:lnSpc>
            </a:pPr>
            <a:endParaRPr lang="en-US" sz="1200" b="1">
              <a:latin typeface="ＭＳ Ｐゴシック" pitchFamily="-106" charset="-128"/>
            </a:endParaRPr>
          </a:p>
          <a:p>
            <a:pPr algn="ctr">
              <a:lnSpc>
                <a:spcPct val="80000"/>
              </a:lnSpc>
            </a:pPr>
            <a:r>
              <a:rPr lang="en-US" sz="1200" b="1">
                <a:latin typeface="ＭＳ Ｐゴシック" pitchFamily="-106" charset="-128"/>
              </a:rPr>
              <a:t>Electronic</a:t>
            </a:r>
          </a:p>
          <a:p>
            <a:pPr algn="ctr">
              <a:lnSpc>
                <a:spcPct val="80000"/>
              </a:lnSpc>
            </a:pPr>
            <a:r>
              <a:rPr lang="en-US" sz="1200" b="1">
                <a:latin typeface="ＭＳ Ｐゴシック" pitchFamily="-106" charset="-128"/>
              </a:rPr>
              <a:t>Orders</a:t>
            </a:r>
          </a:p>
        </p:txBody>
      </p:sp>
      <p:sp>
        <p:nvSpPr>
          <p:cNvPr id="3864586" name="Rectangle 10"/>
          <p:cNvSpPr>
            <a:spLocks noChangeArrowheads="1"/>
          </p:cNvSpPr>
          <p:nvPr/>
        </p:nvSpPr>
        <p:spPr bwMode="auto">
          <a:xfrm>
            <a:off x="4876800" y="5943600"/>
            <a:ext cx="773113" cy="457200"/>
          </a:xfrm>
          <a:prstGeom prst="rect">
            <a:avLst/>
          </a:prstGeom>
          <a:solidFill>
            <a:srgbClr val="A7B9D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9" tIns="45714" rIns="91429" bIns="45714" anchor="ctr"/>
          <a:lstStyle/>
          <a:p>
            <a:pPr algn="ctr"/>
            <a:r>
              <a:rPr lang="en-US" sz="1200" b="1">
                <a:latin typeface="ＭＳ Ｐゴシック" pitchFamily="-106" charset="-128"/>
              </a:rPr>
              <a:t>Warehouse</a:t>
            </a:r>
          </a:p>
        </p:txBody>
      </p:sp>
      <p:sp>
        <p:nvSpPr>
          <p:cNvPr id="3864587" name="Rectangle 11"/>
          <p:cNvSpPr>
            <a:spLocks noChangeArrowheads="1"/>
          </p:cNvSpPr>
          <p:nvPr/>
        </p:nvSpPr>
        <p:spPr bwMode="auto">
          <a:xfrm>
            <a:off x="6553200" y="5943600"/>
            <a:ext cx="838200" cy="457200"/>
          </a:xfrm>
          <a:prstGeom prst="rect">
            <a:avLst/>
          </a:prstGeom>
          <a:solidFill>
            <a:srgbClr val="B6D2C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9" tIns="45714" rIns="91429" bIns="45714" anchor="ctr"/>
          <a:lstStyle/>
          <a:p>
            <a:pPr algn="ctr"/>
            <a:r>
              <a:rPr lang="en-US" sz="1200" b="1">
                <a:latin typeface="ＭＳ Ｐゴシック" pitchFamily="-106" charset="-128"/>
              </a:rPr>
              <a:t>Shipping</a:t>
            </a:r>
          </a:p>
          <a:p>
            <a:pPr algn="ctr"/>
            <a:r>
              <a:rPr lang="en-US" sz="1200" b="1">
                <a:latin typeface="ＭＳ Ｐゴシック" pitchFamily="-106" charset="-128"/>
              </a:rPr>
              <a:t>(partner)</a:t>
            </a:r>
          </a:p>
        </p:txBody>
      </p:sp>
      <p:sp>
        <p:nvSpPr>
          <p:cNvPr id="3864588" name="Rectangle 12"/>
          <p:cNvSpPr>
            <a:spLocks noChangeArrowheads="1"/>
          </p:cNvSpPr>
          <p:nvPr/>
        </p:nvSpPr>
        <p:spPr bwMode="auto">
          <a:xfrm>
            <a:off x="4103688" y="4953000"/>
            <a:ext cx="773112" cy="457200"/>
          </a:xfrm>
          <a:prstGeom prst="rect">
            <a:avLst/>
          </a:prstGeom>
          <a:solidFill>
            <a:srgbClr val="A7B9D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9" tIns="45714" rIns="91429" bIns="45714" anchor="ctr"/>
          <a:lstStyle/>
          <a:p>
            <a:pPr algn="ctr"/>
            <a:r>
              <a:rPr lang="en-US" sz="1200" b="1">
                <a:latin typeface="ＭＳ Ｐゴシック" pitchFamily="-106" charset="-128"/>
              </a:rPr>
              <a:t>Order</a:t>
            </a:r>
          </a:p>
        </p:txBody>
      </p:sp>
      <p:sp>
        <p:nvSpPr>
          <p:cNvPr id="51214" name="Line 13"/>
          <p:cNvSpPr>
            <a:spLocks noChangeShapeType="1"/>
          </p:cNvSpPr>
          <p:nvPr/>
        </p:nvSpPr>
        <p:spPr bwMode="auto">
          <a:xfrm flipV="1">
            <a:off x="5699125" y="6172200"/>
            <a:ext cx="854075" cy="0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 type="stealth" w="med" len="med"/>
            <a:tailEnd type="stealth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1215" name="Freeform 14"/>
          <p:cNvSpPr>
            <a:spLocks/>
          </p:cNvSpPr>
          <p:nvPr/>
        </p:nvSpPr>
        <p:spPr bwMode="auto">
          <a:xfrm rot="-2184857">
            <a:off x="5943600" y="5943600"/>
            <a:ext cx="304800" cy="449263"/>
          </a:xfrm>
          <a:custGeom>
            <a:avLst/>
            <a:gdLst>
              <a:gd name="T0" fmla="*/ 0 w 288"/>
              <a:gd name="T1" fmla="*/ 2147483647 h 384"/>
              <a:gd name="T2" fmla="*/ 2147483647 w 288"/>
              <a:gd name="T3" fmla="*/ 2147483647 h 384"/>
              <a:gd name="T4" fmla="*/ 2147483647 w 288"/>
              <a:gd name="T5" fmla="*/ 0 h 384"/>
              <a:gd name="T6" fmla="*/ 0 60000 65536"/>
              <a:gd name="T7" fmla="*/ 0 60000 65536"/>
              <a:gd name="T8" fmla="*/ 0 60000 65536"/>
              <a:gd name="T9" fmla="*/ 0 w 288"/>
              <a:gd name="T10" fmla="*/ 0 h 384"/>
              <a:gd name="T11" fmla="*/ 288 w 28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384">
                <a:moveTo>
                  <a:pt x="0" y="384"/>
                </a:moveTo>
                <a:cubicBezTo>
                  <a:pt x="96" y="344"/>
                  <a:pt x="192" y="304"/>
                  <a:pt x="240" y="240"/>
                </a:cubicBezTo>
                <a:cubicBezTo>
                  <a:pt x="288" y="176"/>
                  <a:pt x="288" y="88"/>
                  <a:pt x="288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1216" name="Line 15"/>
          <p:cNvSpPr>
            <a:spLocks noChangeShapeType="1"/>
          </p:cNvSpPr>
          <p:nvPr/>
        </p:nvSpPr>
        <p:spPr bwMode="auto">
          <a:xfrm>
            <a:off x="3276600" y="4567238"/>
            <a:ext cx="0" cy="385762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 type="stealth" w="med" len="med"/>
            <a:tailEnd type="stealth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3864592" name="Rectangle 16"/>
          <p:cNvSpPr>
            <a:spLocks noChangeArrowheads="1"/>
          </p:cNvSpPr>
          <p:nvPr/>
        </p:nvSpPr>
        <p:spPr bwMode="auto">
          <a:xfrm>
            <a:off x="3187700" y="3571875"/>
            <a:ext cx="773113" cy="533400"/>
          </a:xfrm>
          <a:prstGeom prst="rect">
            <a:avLst/>
          </a:prstGeom>
          <a:solidFill>
            <a:srgbClr val="E5C5A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9" tIns="45714" rIns="91429" bIns="45714" anchor="ctr"/>
          <a:lstStyle/>
          <a:p>
            <a:pPr algn="ctr">
              <a:lnSpc>
                <a:spcPct val="80000"/>
              </a:lnSpc>
            </a:pPr>
            <a:r>
              <a:rPr lang="en-US" sz="1200" b="1">
                <a:latin typeface="ＭＳ Ｐゴシック" pitchFamily="-106" charset="-128"/>
              </a:rPr>
              <a:t>eCommerce</a:t>
            </a:r>
          </a:p>
          <a:p>
            <a:pPr algn="ctr">
              <a:lnSpc>
                <a:spcPct val="80000"/>
              </a:lnSpc>
            </a:pPr>
            <a:r>
              <a:rPr lang="en-US" sz="1200" b="1">
                <a:latin typeface="ＭＳ Ｐゴシック" pitchFamily="-106" charset="-128"/>
              </a:rPr>
              <a:t>System</a:t>
            </a:r>
          </a:p>
          <a:p>
            <a:pPr algn="ctr">
              <a:lnSpc>
                <a:spcPct val="80000"/>
              </a:lnSpc>
            </a:pPr>
            <a:endParaRPr lang="en-US" sz="1200" b="1">
              <a:latin typeface="ＭＳ Ｐゴシック" pitchFamily="-106" charset="-128"/>
            </a:endParaRPr>
          </a:p>
        </p:txBody>
      </p:sp>
      <p:sp>
        <p:nvSpPr>
          <p:cNvPr id="51218" name="Line 17"/>
          <p:cNvSpPr>
            <a:spLocks noChangeShapeType="1"/>
          </p:cNvSpPr>
          <p:nvPr/>
        </p:nvSpPr>
        <p:spPr bwMode="auto">
          <a:xfrm>
            <a:off x="3579813" y="4105275"/>
            <a:ext cx="1587" cy="314325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 type="stealth" w="med" len="med"/>
            <a:tailEnd type="stealth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1219" name="Line 18"/>
          <p:cNvSpPr>
            <a:spLocks noChangeShapeType="1"/>
          </p:cNvSpPr>
          <p:nvPr/>
        </p:nvSpPr>
        <p:spPr bwMode="auto">
          <a:xfrm flipV="1">
            <a:off x="2520950" y="3856038"/>
            <a:ext cx="663575" cy="15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1220" name="Cloud"/>
          <p:cNvSpPr>
            <a:spLocks noChangeAspect="1" noEditPoints="1" noChangeArrowheads="1"/>
          </p:cNvSpPr>
          <p:nvPr/>
        </p:nvSpPr>
        <p:spPr bwMode="auto">
          <a:xfrm rot="5267892">
            <a:off x="2134394" y="3699669"/>
            <a:ext cx="493712" cy="317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lIns="91429" tIns="45714" rIns="91429" bIns="45714" anchor="ctr"/>
          <a:lstStyle/>
          <a:p>
            <a:endParaRPr lang="es-ES" sz="900" b="1"/>
          </a:p>
        </p:txBody>
      </p:sp>
      <p:sp>
        <p:nvSpPr>
          <p:cNvPr id="51221" name="Freeform 20"/>
          <p:cNvSpPr>
            <a:spLocks/>
          </p:cNvSpPr>
          <p:nvPr/>
        </p:nvSpPr>
        <p:spPr bwMode="auto">
          <a:xfrm rot="2184857" flipH="1">
            <a:off x="2681288" y="3635375"/>
            <a:ext cx="304800" cy="449263"/>
          </a:xfrm>
          <a:custGeom>
            <a:avLst/>
            <a:gdLst>
              <a:gd name="T0" fmla="*/ 0 w 288"/>
              <a:gd name="T1" fmla="*/ 2147483647 h 384"/>
              <a:gd name="T2" fmla="*/ 2147483647 w 288"/>
              <a:gd name="T3" fmla="*/ 2147483647 h 384"/>
              <a:gd name="T4" fmla="*/ 2147483647 w 288"/>
              <a:gd name="T5" fmla="*/ 0 h 384"/>
              <a:gd name="T6" fmla="*/ 0 60000 65536"/>
              <a:gd name="T7" fmla="*/ 0 60000 65536"/>
              <a:gd name="T8" fmla="*/ 0 60000 65536"/>
              <a:gd name="T9" fmla="*/ 0 w 288"/>
              <a:gd name="T10" fmla="*/ 0 h 384"/>
              <a:gd name="T11" fmla="*/ 288 w 28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384">
                <a:moveTo>
                  <a:pt x="0" y="384"/>
                </a:moveTo>
                <a:cubicBezTo>
                  <a:pt x="96" y="344"/>
                  <a:pt x="192" y="304"/>
                  <a:pt x="240" y="240"/>
                </a:cubicBezTo>
                <a:cubicBezTo>
                  <a:pt x="288" y="176"/>
                  <a:pt x="288" y="88"/>
                  <a:pt x="288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1222" name="Line 21"/>
          <p:cNvSpPr>
            <a:spLocks noChangeShapeType="1"/>
          </p:cNvSpPr>
          <p:nvPr/>
        </p:nvSpPr>
        <p:spPr bwMode="auto">
          <a:xfrm>
            <a:off x="1193800" y="3857625"/>
            <a:ext cx="12223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328738" y="3790950"/>
            <a:ext cx="114300" cy="117475"/>
            <a:chOff x="2016" y="3408"/>
            <a:chExt cx="240" cy="192"/>
          </a:xfrm>
        </p:grpSpPr>
        <p:sp>
          <p:nvSpPr>
            <p:cNvPr id="51273" name="AutoShape 23"/>
            <p:cNvSpPr>
              <a:spLocks noChangeArrowheads="1"/>
            </p:cNvSpPr>
            <p:nvPr/>
          </p:nvSpPr>
          <p:spPr bwMode="auto">
            <a:xfrm>
              <a:off x="2016" y="3408"/>
              <a:ext cx="240" cy="192"/>
            </a:xfrm>
            <a:prstGeom prst="flowChartDocumen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/>
              <a:endParaRPr lang="es-ES" sz="1000" b="1">
                <a:latin typeface="Verdana" pitchFamily="34" charset="0"/>
              </a:endParaRPr>
            </a:p>
          </p:txBody>
        </p:sp>
        <p:sp>
          <p:nvSpPr>
            <p:cNvPr id="51274" name="Line 24"/>
            <p:cNvSpPr>
              <a:spLocks noChangeShapeType="1"/>
            </p:cNvSpPr>
            <p:nvPr/>
          </p:nvSpPr>
          <p:spPr bwMode="auto">
            <a:xfrm>
              <a:off x="2064" y="34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275" name="Line 25"/>
            <p:cNvSpPr>
              <a:spLocks noChangeShapeType="1"/>
            </p:cNvSpPr>
            <p:nvPr/>
          </p:nvSpPr>
          <p:spPr bwMode="auto">
            <a:xfrm>
              <a:off x="2064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276" name="Line 26"/>
            <p:cNvSpPr>
              <a:spLocks noChangeShapeType="1"/>
            </p:cNvSpPr>
            <p:nvPr/>
          </p:nvSpPr>
          <p:spPr bwMode="auto">
            <a:xfrm>
              <a:off x="2064" y="354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395413" y="3843338"/>
            <a:ext cx="114300" cy="117475"/>
            <a:chOff x="2016" y="3408"/>
            <a:chExt cx="240" cy="192"/>
          </a:xfrm>
        </p:grpSpPr>
        <p:sp>
          <p:nvSpPr>
            <p:cNvPr id="51269" name="AutoShape 28"/>
            <p:cNvSpPr>
              <a:spLocks noChangeArrowheads="1"/>
            </p:cNvSpPr>
            <p:nvPr/>
          </p:nvSpPr>
          <p:spPr bwMode="auto">
            <a:xfrm>
              <a:off x="2016" y="3408"/>
              <a:ext cx="240" cy="192"/>
            </a:xfrm>
            <a:prstGeom prst="flowChartDocumen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/>
              <a:endParaRPr lang="es-ES" sz="1000" b="1">
                <a:latin typeface="Verdana" pitchFamily="34" charset="0"/>
              </a:endParaRPr>
            </a:p>
          </p:txBody>
        </p:sp>
        <p:sp>
          <p:nvSpPr>
            <p:cNvPr id="51270" name="Line 29"/>
            <p:cNvSpPr>
              <a:spLocks noChangeShapeType="1"/>
            </p:cNvSpPr>
            <p:nvPr/>
          </p:nvSpPr>
          <p:spPr bwMode="auto">
            <a:xfrm>
              <a:off x="2064" y="34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271" name="Line 30"/>
            <p:cNvSpPr>
              <a:spLocks noChangeShapeType="1"/>
            </p:cNvSpPr>
            <p:nvPr/>
          </p:nvSpPr>
          <p:spPr bwMode="auto">
            <a:xfrm>
              <a:off x="2064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272" name="Line 31"/>
            <p:cNvSpPr>
              <a:spLocks noChangeShapeType="1"/>
            </p:cNvSpPr>
            <p:nvPr/>
          </p:nvSpPr>
          <p:spPr bwMode="auto">
            <a:xfrm>
              <a:off x="2064" y="354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864609" name="Rectangle 33"/>
          <p:cNvSpPr>
            <a:spLocks noChangeArrowheads="1"/>
          </p:cNvSpPr>
          <p:nvPr/>
        </p:nvSpPr>
        <p:spPr bwMode="auto">
          <a:xfrm>
            <a:off x="6008688" y="4876800"/>
            <a:ext cx="773112" cy="457200"/>
          </a:xfrm>
          <a:prstGeom prst="rect">
            <a:avLst/>
          </a:prstGeom>
          <a:solidFill>
            <a:srgbClr val="E5C5A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9" tIns="45714" rIns="91429" bIns="45714" anchor="ctr"/>
          <a:lstStyle/>
          <a:p>
            <a:pPr algn="ctr"/>
            <a:r>
              <a:rPr lang="en-US" sz="1200" b="1">
                <a:latin typeface="ＭＳ Ｐゴシック" pitchFamily="-106" charset="-128"/>
              </a:rPr>
              <a:t>Credit</a:t>
            </a:r>
          </a:p>
        </p:txBody>
      </p:sp>
      <p:sp>
        <p:nvSpPr>
          <p:cNvPr id="51227" name="Rectangle 34"/>
          <p:cNvSpPr>
            <a:spLocks noChangeArrowheads="1"/>
          </p:cNvSpPr>
          <p:nvPr/>
        </p:nvSpPr>
        <p:spPr bwMode="auto">
          <a:xfrm>
            <a:off x="2819400" y="4419600"/>
            <a:ext cx="2133600" cy="152400"/>
          </a:xfrm>
          <a:prstGeom prst="rect">
            <a:avLst/>
          </a:prstGeom>
          <a:solidFill>
            <a:srgbClr val="B4DCCE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sz="1000" b="1">
                <a:latin typeface="ＭＳ Ｐゴシック" pitchFamily="-106" charset="-128"/>
              </a:rPr>
              <a:t>ESB</a:t>
            </a:r>
          </a:p>
        </p:txBody>
      </p:sp>
      <p:sp>
        <p:nvSpPr>
          <p:cNvPr id="51228" name="Line 35"/>
          <p:cNvSpPr>
            <a:spLocks noChangeShapeType="1"/>
          </p:cNvSpPr>
          <p:nvPr/>
        </p:nvSpPr>
        <p:spPr bwMode="auto">
          <a:xfrm>
            <a:off x="4484688" y="4572000"/>
            <a:ext cx="0" cy="385763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 type="stealth" w="med" len="med"/>
            <a:tailEnd type="stealth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1229" name="Line 36"/>
          <p:cNvSpPr>
            <a:spLocks noChangeShapeType="1"/>
          </p:cNvSpPr>
          <p:nvPr/>
        </p:nvSpPr>
        <p:spPr bwMode="auto">
          <a:xfrm>
            <a:off x="4876800" y="5181600"/>
            <a:ext cx="381000" cy="0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 type="stealth" w="med" len="med"/>
            <a:tailEnd type="stealth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1230" name="Line 37"/>
          <p:cNvSpPr>
            <a:spLocks noChangeShapeType="1"/>
          </p:cNvSpPr>
          <p:nvPr/>
        </p:nvSpPr>
        <p:spPr bwMode="auto">
          <a:xfrm flipV="1">
            <a:off x="4495800" y="6172200"/>
            <a:ext cx="381000" cy="0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3864614" name="Rectangle 38"/>
          <p:cNvSpPr>
            <a:spLocks noChangeArrowheads="1"/>
          </p:cNvSpPr>
          <p:nvPr/>
        </p:nvSpPr>
        <p:spPr bwMode="auto">
          <a:xfrm>
            <a:off x="5932488" y="5105400"/>
            <a:ext cx="773112" cy="457200"/>
          </a:xfrm>
          <a:prstGeom prst="rect">
            <a:avLst/>
          </a:prstGeom>
          <a:solidFill>
            <a:srgbClr val="E5C5A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9" tIns="45714" rIns="91429" bIns="45714" anchor="ctr"/>
          <a:lstStyle/>
          <a:p>
            <a:pPr algn="ctr"/>
            <a:r>
              <a:rPr lang="en-US" sz="1200" b="1">
                <a:latin typeface="ＭＳ Ｐゴシック" pitchFamily="-106" charset="-128"/>
              </a:rPr>
              <a:t>Credit</a:t>
            </a:r>
          </a:p>
        </p:txBody>
      </p:sp>
      <p:sp>
        <p:nvSpPr>
          <p:cNvPr id="51232" name="Line 39"/>
          <p:cNvSpPr>
            <a:spLocks noChangeShapeType="1"/>
          </p:cNvSpPr>
          <p:nvPr/>
        </p:nvSpPr>
        <p:spPr bwMode="auto">
          <a:xfrm flipH="1" flipV="1">
            <a:off x="5562600" y="5181600"/>
            <a:ext cx="381000" cy="228600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 type="stealth" w="med" len="med"/>
            <a:tailEnd type="stealth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1233" name="Line 40"/>
          <p:cNvSpPr>
            <a:spLocks noChangeShapeType="1"/>
          </p:cNvSpPr>
          <p:nvPr/>
        </p:nvSpPr>
        <p:spPr bwMode="auto">
          <a:xfrm flipH="1">
            <a:off x="5562600" y="5029200"/>
            <a:ext cx="457200" cy="152400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 type="stealth" w="med" len="med"/>
            <a:tailEnd type="stealth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1234" name="Line 41"/>
          <p:cNvSpPr>
            <a:spLocks noChangeShapeType="1"/>
          </p:cNvSpPr>
          <p:nvPr/>
        </p:nvSpPr>
        <p:spPr bwMode="auto">
          <a:xfrm flipV="1">
            <a:off x="4495800" y="5410200"/>
            <a:ext cx="0" cy="762000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1235" name="Rectangle 42"/>
          <p:cNvSpPr>
            <a:spLocks noChangeArrowheads="1"/>
          </p:cNvSpPr>
          <p:nvPr/>
        </p:nvSpPr>
        <p:spPr bwMode="auto">
          <a:xfrm>
            <a:off x="3419475" y="3962400"/>
            <a:ext cx="304800" cy="76200"/>
          </a:xfrm>
          <a:prstGeom prst="rect">
            <a:avLst/>
          </a:prstGeom>
          <a:solidFill>
            <a:srgbClr val="FFEA9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endParaRPr lang="es-ES" sz="1000" b="1"/>
          </a:p>
        </p:txBody>
      </p:sp>
      <p:sp>
        <p:nvSpPr>
          <p:cNvPr id="51236" name="Rectangle 43"/>
          <p:cNvSpPr>
            <a:spLocks noChangeArrowheads="1"/>
          </p:cNvSpPr>
          <p:nvPr/>
        </p:nvSpPr>
        <p:spPr bwMode="auto">
          <a:xfrm>
            <a:off x="3124200" y="5029200"/>
            <a:ext cx="304800" cy="76200"/>
          </a:xfrm>
          <a:prstGeom prst="rect">
            <a:avLst/>
          </a:prstGeom>
          <a:solidFill>
            <a:srgbClr val="FFEA9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endParaRPr lang="es-ES" sz="1000" b="1"/>
          </a:p>
        </p:txBody>
      </p:sp>
      <p:sp>
        <p:nvSpPr>
          <p:cNvPr id="51237" name="Line 44"/>
          <p:cNvSpPr>
            <a:spLocks noChangeShapeType="1"/>
          </p:cNvSpPr>
          <p:nvPr/>
        </p:nvSpPr>
        <p:spPr bwMode="auto">
          <a:xfrm flipH="1">
            <a:off x="2971800" y="2285992"/>
            <a:ext cx="242878" cy="152400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stealth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1238" name="Line 45"/>
          <p:cNvSpPr>
            <a:spLocks noChangeShapeType="1"/>
          </p:cNvSpPr>
          <p:nvPr/>
        </p:nvSpPr>
        <p:spPr bwMode="auto">
          <a:xfrm>
            <a:off x="4286248" y="2357430"/>
            <a:ext cx="1123952" cy="274797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stealth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1239" name="Line 46"/>
          <p:cNvSpPr>
            <a:spLocks noChangeShapeType="1"/>
          </p:cNvSpPr>
          <p:nvPr/>
        </p:nvSpPr>
        <p:spPr bwMode="auto">
          <a:xfrm>
            <a:off x="3786182" y="2285992"/>
            <a:ext cx="633418" cy="243840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stealth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1240" name="AutoShape 47"/>
          <p:cNvSpPr>
            <a:spLocks noChangeArrowheads="1"/>
          </p:cNvSpPr>
          <p:nvPr/>
        </p:nvSpPr>
        <p:spPr bwMode="auto">
          <a:xfrm>
            <a:off x="2590800" y="2573340"/>
            <a:ext cx="739775" cy="522288"/>
          </a:xfrm>
          <a:prstGeom prst="foldedCorner">
            <a:avLst>
              <a:gd name="adj" fmla="val 23796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Ctr="1"/>
          <a:lstStyle/>
          <a:p>
            <a:pPr algn="ctr"/>
            <a:r>
              <a:rPr lang="en-US" sz="1000" b="1" dirty="0"/>
              <a:t>Security</a:t>
            </a:r>
          </a:p>
          <a:p>
            <a:pPr algn="ctr"/>
            <a:r>
              <a:rPr lang="en-US" sz="900" dirty="0" err="1"/>
              <a:t>AuthN</a:t>
            </a:r>
            <a:endParaRPr lang="en-US" sz="900" dirty="0"/>
          </a:p>
        </p:txBody>
      </p:sp>
      <p:sp>
        <p:nvSpPr>
          <p:cNvPr id="51241" name="AutoShape 48"/>
          <p:cNvSpPr>
            <a:spLocks noChangeArrowheads="1"/>
          </p:cNvSpPr>
          <p:nvPr/>
        </p:nvSpPr>
        <p:spPr bwMode="auto">
          <a:xfrm>
            <a:off x="3657592" y="2659058"/>
            <a:ext cx="739775" cy="522288"/>
          </a:xfrm>
          <a:prstGeom prst="foldedCorner">
            <a:avLst>
              <a:gd name="adj" fmla="val 23796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Ctr="1"/>
          <a:lstStyle/>
          <a:p>
            <a:pPr algn="ctr"/>
            <a:r>
              <a:rPr lang="en-US" sz="1000" b="1" dirty="0"/>
              <a:t>Monitoring</a:t>
            </a:r>
          </a:p>
        </p:txBody>
      </p:sp>
      <p:sp>
        <p:nvSpPr>
          <p:cNvPr id="51242" name="AutoShape 49"/>
          <p:cNvSpPr>
            <a:spLocks noChangeArrowheads="1"/>
          </p:cNvSpPr>
          <p:nvPr/>
        </p:nvSpPr>
        <p:spPr bwMode="auto">
          <a:xfrm>
            <a:off x="4495800" y="3335340"/>
            <a:ext cx="739775" cy="522288"/>
          </a:xfrm>
          <a:prstGeom prst="foldedCorner">
            <a:avLst>
              <a:gd name="adj" fmla="val 23796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Ctr="1"/>
          <a:lstStyle/>
          <a:p>
            <a:pPr algn="ctr"/>
            <a:r>
              <a:rPr lang="en-US" sz="1000" b="1" dirty="0"/>
              <a:t>Load-Bal</a:t>
            </a:r>
          </a:p>
          <a:p>
            <a:pPr algn="ctr"/>
            <a:r>
              <a:rPr lang="en-US" sz="900" dirty="0"/>
              <a:t>Round-Robin</a:t>
            </a:r>
          </a:p>
        </p:txBody>
      </p:sp>
      <p:sp>
        <p:nvSpPr>
          <p:cNvPr id="51243" name="AutoShape 50"/>
          <p:cNvSpPr>
            <a:spLocks noChangeArrowheads="1"/>
          </p:cNvSpPr>
          <p:nvPr/>
        </p:nvSpPr>
        <p:spPr bwMode="auto">
          <a:xfrm>
            <a:off x="3428992" y="2857496"/>
            <a:ext cx="739775" cy="522287"/>
          </a:xfrm>
          <a:prstGeom prst="foldedCorner">
            <a:avLst>
              <a:gd name="adj" fmla="val 23796"/>
            </a:avLst>
          </a:prstGeom>
          <a:solidFill>
            <a:srgbClr val="EAFCD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Ctr="1"/>
          <a:lstStyle/>
          <a:p>
            <a:pPr algn="ctr"/>
            <a:r>
              <a:rPr lang="en-US" sz="1000" b="1"/>
              <a:t>Logging</a:t>
            </a:r>
          </a:p>
        </p:txBody>
      </p:sp>
      <p:sp>
        <p:nvSpPr>
          <p:cNvPr id="51244" name="Rectangle 51"/>
          <p:cNvSpPr>
            <a:spLocks noChangeArrowheads="1"/>
          </p:cNvSpPr>
          <p:nvPr/>
        </p:nvSpPr>
        <p:spPr bwMode="auto">
          <a:xfrm>
            <a:off x="4343400" y="4724400"/>
            <a:ext cx="304800" cy="76200"/>
          </a:xfrm>
          <a:prstGeom prst="rect">
            <a:avLst/>
          </a:prstGeom>
          <a:solidFill>
            <a:srgbClr val="FFEA9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endParaRPr lang="es-ES" sz="1000" b="1"/>
          </a:p>
        </p:txBody>
      </p:sp>
      <p:pic>
        <p:nvPicPr>
          <p:cNvPr id="51245" name="Picture 52" descr="fpo_productPhoto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05400" y="5105400"/>
            <a:ext cx="5889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6" name="Text Box 53"/>
          <p:cNvSpPr txBox="1">
            <a:spLocks noChangeArrowheads="1"/>
          </p:cNvSpPr>
          <p:nvPr/>
        </p:nvSpPr>
        <p:spPr bwMode="auto">
          <a:xfrm>
            <a:off x="5638800" y="1143000"/>
            <a:ext cx="3389313" cy="182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42900" indent="-342900">
              <a:lnSpc>
                <a:spcPct val="90000"/>
              </a:lnSpc>
              <a:spcBef>
                <a:spcPct val="40000"/>
              </a:spcBef>
              <a:buClr>
                <a:srgbClr val="EEC100"/>
              </a:buClr>
              <a:buFont typeface="Wingdings" pitchFamily="2" charset="2"/>
              <a:buChar char="u"/>
            </a:pPr>
            <a:r>
              <a:rPr lang="en-US" dirty="0" smtClean="0">
                <a:latin typeface="Arial Unicode MS" pitchFamily="34" charset="-128"/>
              </a:rPr>
              <a:t>En </a:t>
            </a:r>
            <a:r>
              <a:rPr lang="en-US" dirty="0" err="1" smtClean="0">
                <a:latin typeface="Arial Unicode MS" pitchFamily="34" charset="-128"/>
              </a:rPr>
              <a:t>lugar</a:t>
            </a:r>
            <a:r>
              <a:rPr lang="en-US" dirty="0" smtClean="0">
                <a:latin typeface="Arial Unicode MS" pitchFamily="34" charset="-128"/>
              </a:rPr>
              <a:t> de </a:t>
            </a:r>
            <a:r>
              <a:rPr lang="en-US" dirty="0" err="1" smtClean="0">
                <a:latin typeface="Arial Unicode MS" pitchFamily="34" charset="-128"/>
              </a:rPr>
              <a:t>administrar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políticas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individualmente</a:t>
            </a:r>
            <a:r>
              <a:rPr lang="en-US" dirty="0" smtClean="0">
                <a:latin typeface="Arial Unicode MS" pitchFamily="34" charset="-128"/>
              </a:rPr>
              <a:t>…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Clr>
                <a:srgbClr val="EEC100"/>
              </a:buClr>
              <a:buFont typeface="Wingdings" pitchFamily="2" charset="2"/>
              <a:buChar char="u"/>
            </a:pPr>
            <a:r>
              <a:rPr lang="en-US" dirty="0" err="1" smtClean="0">
                <a:latin typeface="Arial Unicode MS" pitchFamily="34" charset="-128"/>
              </a:rPr>
              <a:t>Gestión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Centralizada</a:t>
            </a:r>
            <a:endParaRPr lang="en-US" dirty="0" smtClean="0">
              <a:latin typeface="Arial Unicode MS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Clr>
                <a:srgbClr val="EEC100"/>
              </a:buClr>
              <a:buFont typeface="Wingdings" pitchFamily="2" charset="2"/>
              <a:buChar char="u"/>
            </a:pPr>
            <a:r>
              <a:rPr lang="en-US" dirty="0" err="1" smtClean="0">
                <a:latin typeface="Arial Unicode MS" pitchFamily="34" charset="-128"/>
              </a:rPr>
              <a:t>Distribución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Automática</a:t>
            </a:r>
            <a:endParaRPr lang="en-US" dirty="0">
              <a:latin typeface="Arial Unicode MS" pitchFamily="34" charset="-128"/>
            </a:endParaRPr>
          </a:p>
        </p:txBody>
      </p:sp>
      <p:pic>
        <p:nvPicPr>
          <p:cNvPr id="51248" name="Picture 55" descr="faceplate options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6096000"/>
            <a:ext cx="5334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4724400" y="1277940"/>
            <a:ext cx="304800" cy="609600"/>
            <a:chOff x="432" y="2920"/>
            <a:chExt cx="169" cy="415"/>
          </a:xfrm>
        </p:grpSpPr>
        <p:sp>
          <p:nvSpPr>
            <p:cNvPr id="51260" name="Freeform 57"/>
            <p:cNvSpPr>
              <a:spLocks/>
            </p:cNvSpPr>
            <p:nvPr/>
          </p:nvSpPr>
          <p:spPr bwMode="auto">
            <a:xfrm>
              <a:off x="432" y="2988"/>
              <a:ext cx="169" cy="347"/>
            </a:xfrm>
            <a:custGeom>
              <a:avLst/>
              <a:gdLst>
                <a:gd name="T0" fmla="*/ 5748 w 112"/>
                <a:gd name="T1" fmla="*/ 6637 h 230"/>
                <a:gd name="T2" fmla="*/ 5748 w 112"/>
                <a:gd name="T3" fmla="*/ 4399 h 230"/>
                <a:gd name="T4" fmla="*/ 7413 w 112"/>
                <a:gd name="T5" fmla="*/ 2916 h 230"/>
                <a:gd name="T6" fmla="*/ 7466 w 112"/>
                <a:gd name="T7" fmla="*/ 2524 h 230"/>
                <a:gd name="T8" fmla="*/ 9239 w 112"/>
                <a:gd name="T9" fmla="*/ 1673 h 230"/>
                <a:gd name="T10" fmla="*/ 11266 w 112"/>
                <a:gd name="T11" fmla="*/ 1109 h 230"/>
                <a:gd name="T12" fmla="*/ 24378 w 112"/>
                <a:gd name="T13" fmla="*/ 0 h 230"/>
                <a:gd name="T14" fmla="*/ 26310 w 112"/>
                <a:gd name="T15" fmla="*/ 0 h 230"/>
                <a:gd name="T16" fmla="*/ 39338 w 112"/>
                <a:gd name="T17" fmla="*/ 1109 h 230"/>
                <a:gd name="T18" fmla="*/ 41680 w 112"/>
                <a:gd name="T19" fmla="*/ 1673 h 230"/>
                <a:gd name="T20" fmla="*/ 43038 w 112"/>
                <a:gd name="T21" fmla="*/ 2916 h 230"/>
                <a:gd name="T22" fmla="*/ 44299 w 112"/>
                <a:gd name="T23" fmla="*/ 4399 h 230"/>
                <a:gd name="T24" fmla="*/ 44962 w 112"/>
                <a:gd name="T25" fmla="*/ 6637 h 230"/>
                <a:gd name="T26" fmla="*/ 52920 w 112"/>
                <a:gd name="T27" fmla="*/ 26754 h 230"/>
                <a:gd name="T28" fmla="*/ 53642 w 112"/>
                <a:gd name="T29" fmla="*/ 28118 h 230"/>
                <a:gd name="T30" fmla="*/ 53642 w 112"/>
                <a:gd name="T31" fmla="*/ 30038 h 230"/>
                <a:gd name="T32" fmla="*/ 52920 w 112"/>
                <a:gd name="T33" fmla="*/ 32561 h 230"/>
                <a:gd name="T34" fmla="*/ 52029 w 112"/>
                <a:gd name="T35" fmla="*/ 35510 h 230"/>
                <a:gd name="T36" fmla="*/ 42233 w 112"/>
                <a:gd name="T37" fmla="*/ 51063 h 230"/>
                <a:gd name="T38" fmla="*/ 43508 w 112"/>
                <a:gd name="T39" fmla="*/ 102582 h 230"/>
                <a:gd name="T40" fmla="*/ 48782 w 112"/>
                <a:gd name="T41" fmla="*/ 105250 h 230"/>
                <a:gd name="T42" fmla="*/ 50048 w 112"/>
                <a:gd name="T43" fmla="*/ 106013 h 230"/>
                <a:gd name="T44" fmla="*/ 50649 w 112"/>
                <a:gd name="T45" fmla="*/ 107235 h 230"/>
                <a:gd name="T46" fmla="*/ 50649 w 112"/>
                <a:gd name="T47" fmla="*/ 108211 h 230"/>
                <a:gd name="T48" fmla="*/ 50649 w 112"/>
                <a:gd name="T49" fmla="*/ 108846 h 230"/>
                <a:gd name="T50" fmla="*/ 50048 w 112"/>
                <a:gd name="T51" fmla="*/ 110002 h 230"/>
                <a:gd name="T52" fmla="*/ 34832 w 112"/>
                <a:gd name="T53" fmla="*/ 110002 h 230"/>
                <a:gd name="T54" fmla="*/ 33566 w 112"/>
                <a:gd name="T55" fmla="*/ 110002 h 230"/>
                <a:gd name="T56" fmla="*/ 33065 w 112"/>
                <a:gd name="T57" fmla="*/ 108846 h 230"/>
                <a:gd name="T58" fmla="*/ 31956 w 112"/>
                <a:gd name="T59" fmla="*/ 108211 h 230"/>
                <a:gd name="T60" fmla="*/ 31742 w 112"/>
                <a:gd name="T61" fmla="*/ 106911 h 230"/>
                <a:gd name="T62" fmla="*/ 31742 w 112"/>
                <a:gd name="T63" fmla="*/ 104391 h 230"/>
                <a:gd name="T64" fmla="*/ 30663 w 112"/>
                <a:gd name="T65" fmla="*/ 100269 h 230"/>
                <a:gd name="T66" fmla="*/ 30100 w 112"/>
                <a:gd name="T67" fmla="*/ 93194 h 230"/>
                <a:gd name="T68" fmla="*/ 28834 w 112"/>
                <a:gd name="T69" fmla="*/ 85360 h 230"/>
                <a:gd name="T70" fmla="*/ 27340 w 112"/>
                <a:gd name="T71" fmla="*/ 78268 h 230"/>
                <a:gd name="T72" fmla="*/ 26310 w 112"/>
                <a:gd name="T73" fmla="*/ 71078 h 230"/>
                <a:gd name="T74" fmla="*/ 25652 w 112"/>
                <a:gd name="T75" fmla="*/ 66698 h 230"/>
                <a:gd name="T76" fmla="*/ 25652 w 112"/>
                <a:gd name="T77" fmla="*/ 64705 h 230"/>
                <a:gd name="T78" fmla="*/ 24857 w 112"/>
                <a:gd name="T79" fmla="*/ 66698 h 230"/>
                <a:gd name="T80" fmla="*/ 24378 w 112"/>
                <a:gd name="T81" fmla="*/ 71078 h 230"/>
                <a:gd name="T82" fmla="*/ 23560 w 112"/>
                <a:gd name="T83" fmla="*/ 78268 h 230"/>
                <a:gd name="T84" fmla="*/ 21913 w 112"/>
                <a:gd name="T85" fmla="*/ 85360 h 230"/>
                <a:gd name="T86" fmla="*/ 21596 w 112"/>
                <a:gd name="T87" fmla="*/ 93194 h 230"/>
                <a:gd name="T88" fmla="*/ 19948 w 112"/>
                <a:gd name="T89" fmla="*/ 100269 h 230"/>
                <a:gd name="T90" fmla="*/ 19109 w 112"/>
                <a:gd name="T91" fmla="*/ 104391 h 230"/>
                <a:gd name="T92" fmla="*/ 19109 w 112"/>
                <a:gd name="T93" fmla="*/ 106911 h 230"/>
                <a:gd name="T94" fmla="*/ 19109 w 112"/>
                <a:gd name="T95" fmla="*/ 108211 h 230"/>
                <a:gd name="T96" fmla="*/ 18647 w 112"/>
                <a:gd name="T97" fmla="*/ 108846 h 230"/>
                <a:gd name="T98" fmla="*/ 17000 w 112"/>
                <a:gd name="T99" fmla="*/ 110002 h 230"/>
                <a:gd name="T100" fmla="*/ 16156 w 112"/>
                <a:gd name="T101" fmla="*/ 110002 h 230"/>
                <a:gd name="T102" fmla="*/ 735 w 112"/>
                <a:gd name="T103" fmla="*/ 110002 h 230"/>
                <a:gd name="T104" fmla="*/ 0 w 112"/>
                <a:gd name="T105" fmla="*/ 108846 h 230"/>
                <a:gd name="T106" fmla="*/ 0 w 112"/>
                <a:gd name="T107" fmla="*/ 108211 h 230"/>
                <a:gd name="T108" fmla="*/ 0 w 112"/>
                <a:gd name="T109" fmla="*/ 107235 h 230"/>
                <a:gd name="T110" fmla="*/ 735 w 112"/>
                <a:gd name="T111" fmla="*/ 106013 h 230"/>
                <a:gd name="T112" fmla="*/ 1936 w 112"/>
                <a:gd name="T113" fmla="*/ 105250 h 230"/>
                <a:gd name="T114" fmla="*/ 7413 w 112"/>
                <a:gd name="T115" fmla="*/ 102582 h 230"/>
                <a:gd name="T116" fmla="*/ 9239 w 112"/>
                <a:gd name="T117" fmla="*/ 48017 h 230"/>
                <a:gd name="T118" fmla="*/ 4913 w 112"/>
                <a:gd name="T119" fmla="*/ 48017 h 230"/>
                <a:gd name="T120" fmla="*/ 5748 w 112"/>
                <a:gd name="T121" fmla="*/ 6637 h 2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"/>
                <a:gd name="T184" fmla="*/ 0 h 230"/>
                <a:gd name="T185" fmla="*/ 112 w 112"/>
                <a:gd name="T186" fmla="*/ 230 h 2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" h="230">
                  <a:moveTo>
                    <a:pt x="12" y="14"/>
                  </a:moveTo>
                  <a:lnTo>
                    <a:pt x="12" y="9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82" y="2"/>
                  </a:lnTo>
                  <a:lnTo>
                    <a:pt x="87" y="3"/>
                  </a:lnTo>
                  <a:lnTo>
                    <a:pt x="90" y="6"/>
                  </a:lnTo>
                  <a:lnTo>
                    <a:pt x="93" y="9"/>
                  </a:lnTo>
                  <a:lnTo>
                    <a:pt x="94" y="14"/>
                  </a:lnTo>
                  <a:lnTo>
                    <a:pt x="111" y="56"/>
                  </a:lnTo>
                  <a:lnTo>
                    <a:pt x="112" y="59"/>
                  </a:lnTo>
                  <a:lnTo>
                    <a:pt x="112" y="63"/>
                  </a:lnTo>
                  <a:lnTo>
                    <a:pt x="111" y="68"/>
                  </a:lnTo>
                  <a:lnTo>
                    <a:pt x="109" y="74"/>
                  </a:lnTo>
                  <a:lnTo>
                    <a:pt x="88" y="107"/>
                  </a:lnTo>
                  <a:lnTo>
                    <a:pt x="91" y="215"/>
                  </a:lnTo>
                  <a:lnTo>
                    <a:pt x="102" y="221"/>
                  </a:lnTo>
                  <a:lnTo>
                    <a:pt x="105" y="222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5" y="230"/>
                  </a:lnTo>
                  <a:lnTo>
                    <a:pt x="73" y="230"/>
                  </a:lnTo>
                  <a:lnTo>
                    <a:pt x="70" y="230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4"/>
                  </a:lnTo>
                  <a:lnTo>
                    <a:pt x="66" y="219"/>
                  </a:lnTo>
                  <a:lnTo>
                    <a:pt x="64" y="210"/>
                  </a:lnTo>
                  <a:lnTo>
                    <a:pt x="63" y="195"/>
                  </a:lnTo>
                  <a:lnTo>
                    <a:pt x="60" y="179"/>
                  </a:lnTo>
                  <a:lnTo>
                    <a:pt x="57" y="164"/>
                  </a:lnTo>
                  <a:lnTo>
                    <a:pt x="55" y="149"/>
                  </a:lnTo>
                  <a:lnTo>
                    <a:pt x="54" y="140"/>
                  </a:lnTo>
                  <a:lnTo>
                    <a:pt x="54" y="135"/>
                  </a:lnTo>
                  <a:lnTo>
                    <a:pt x="52" y="140"/>
                  </a:lnTo>
                  <a:lnTo>
                    <a:pt x="51" y="149"/>
                  </a:lnTo>
                  <a:lnTo>
                    <a:pt x="49" y="164"/>
                  </a:lnTo>
                  <a:lnTo>
                    <a:pt x="46" y="179"/>
                  </a:lnTo>
                  <a:lnTo>
                    <a:pt x="45" y="195"/>
                  </a:lnTo>
                  <a:lnTo>
                    <a:pt x="42" y="210"/>
                  </a:lnTo>
                  <a:lnTo>
                    <a:pt x="40" y="219"/>
                  </a:lnTo>
                  <a:lnTo>
                    <a:pt x="40" y="224"/>
                  </a:lnTo>
                  <a:lnTo>
                    <a:pt x="40" y="227"/>
                  </a:lnTo>
                  <a:lnTo>
                    <a:pt x="39" y="228"/>
                  </a:lnTo>
                  <a:lnTo>
                    <a:pt x="36" y="230"/>
                  </a:lnTo>
                  <a:lnTo>
                    <a:pt x="34" y="230"/>
                  </a:lnTo>
                  <a:lnTo>
                    <a:pt x="1" y="230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1" y="222"/>
                  </a:lnTo>
                  <a:lnTo>
                    <a:pt x="4" y="221"/>
                  </a:lnTo>
                  <a:lnTo>
                    <a:pt x="15" y="215"/>
                  </a:lnTo>
                  <a:lnTo>
                    <a:pt x="19" y="101"/>
                  </a:lnTo>
                  <a:lnTo>
                    <a:pt x="10" y="101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003C57"/>
            </a:solidFill>
            <a:ln w="0">
              <a:solidFill>
                <a:srgbClr val="003C57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261" name="Freeform 58"/>
            <p:cNvSpPr>
              <a:spLocks/>
            </p:cNvSpPr>
            <p:nvPr/>
          </p:nvSpPr>
          <p:spPr bwMode="auto">
            <a:xfrm>
              <a:off x="559" y="3068"/>
              <a:ext cx="9" cy="33"/>
            </a:xfrm>
            <a:custGeom>
              <a:avLst/>
              <a:gdLst>
                <a:gd name="T0" fmla="*/ 684 w 6"/>
                <a:gd name="T1" fmla="*/ 9760 h 22"/>
                <a:gd name="T2" fmla="*/ 0 w 6"/>
                <a:gd name="T3" fmla="*/ 0 h 22"/>
                <a:gd name="T4" fmla="*/ 2763 w 6"/>
                <a:gd name="T5" fmla="*/ 4145 h 22"/>
                <a:gd name="T6" fmla="*/ 684 w 6"/>
                <a:gd name="T7" fmla="*/ 976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2"/>
                <a:gd name="T14" fmla="*/ 6 w 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2">
                  <a:moveTo>
                    <a:pt x="1" y="22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262" name="Freeform 59"/>
            <p:cNvSpPr>
              <a:spLocks/>
            </p:cNvSpPr>
            <p:nvPr/>
          </p:nvSpPr>
          <p:spPr bwMode="auto">
            <a:xfrm>
              <a:off x="495" y="2996"/>
              <a:ext cx="34" cy="86"/>
            </a:xfrm>
            <a:custGeom>
              <a:avLst/>
              <a:gdLst>
                <a:gd name="T0" fmla="*/ 0 w 22"/>
                <a:gd name="T1" fmla="*/ 0 h 57"/>
                <a:gd name="T2" fmla="*/ 8410 w 22"/>
                <a:gd name="T3" fmla="*/ 27294 h 57"/>
                <a:gd name="T4" fmla="*/ 15215 w 22"/>
                <a:gd name="T5" fmla="*/ 0 h 57"/>
                <a:gd name="T6" fmla="*/ 0 w 22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7"/>
                <a:gd name="T14" fmla="*/ 22 w 22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7">
                  <a:moveTo>
                    <a:pt x="0" y="0"/>
                  </a:moveTo>
                  <a:lnTo>
                    <a:pt x="12" y="5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263" name="Freeform 60"/>
            <p:cNvSpPr>
              <a:spLocks/>
            </p:cNvSpPr>
            <p:nvPr/>
          </p:nvSpPr>
          <p:spPr bwMode="auto">
            <a:xfrm>
              <a:off x="513" y="2988"/>
              <a:ext cx="16" cy="27"/>
            </a:xfrm>
            <a:custGeom>
              <a:avLst/>
              <a:gdLst>
                <a:gd name="T0" fmla="*/ 11763 w 10"/>
                <a:gd name="T1" fmla="*/ 0 h 18"/>
                <a:gd name="T2" fmla="*/ 0 w 10"/>
                <a:gd name="T3" fmla="*/ 3991 h 18"/>
                <a:gd name="T4" fmla="*/ 1450 w 10"/>
                <a:gd name="T5" fmla="*/ 7789 h 18"/>
                <a:gd name="T6" fmla="*/ 11763 w 10"/>
                <a:gd name="T7" fmla="*/ 1914 h 18"/>
                <a:gd name="T8" fmla="*/ 11763 w 1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8"/>
                <a:gd name="T17" fmla="*/ 10 w 1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8">
                  <a:moveTo>
                    <a:pt x="10" y="0"/>
                  </a:moveTo>
                  <a:lnTo>
                    <a:pt x="0" y="9"/>
                  </a:lnTo>
                  <a:lnTo>
                    <a:pt x="1" y="18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264" name="Freeform 61"/>
            <p:cNvSpPr>
              <a:spLocks/>
            </p:cNvSpPr>
            <p:nvPr/>
          </p:nvSpPr>
          <p:spPr bwMode="auto">
            <a:xfrm>
              <a:off x="495" y="2988"/>
              <a:ext cx="18" cy="27"/>
            </a:xfrm>
            <a:custGeom>
              <a:avLst/>
              <a:gdLst>
                <a:gd name="T0" fmla="*/ 0 w 12"/>
                <a:gd name="T1" fmla="*/ 0 h 18"/>
                <a:gd name="T2" fmla="*/ 5193 w 12"/>
                <a:gd name="T3" fmla="*/ 3991 h 18"/>
                <a:gd name="T4" fmla="*/ 4145 w 12"/>
                <a:gd name="T5" fmla="*/ 7789 h 18"/>
                <a:gd name="T6" fmla="*/ 0 w 12"/>
                <a:gd name="T7" fmla="*/ 1914 h 18"/>
                <a:gd name="T8" fmla="*/ 0 w 1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8"/>
                <a:gd name="T17" fmla="*/ 12 w 1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8">
                  <a:moveTo>
                    <a:pt x="0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265" name="Freeform 62"/>
            <p:cNvSpPr>
              <a:spLocks/>
            </p:cNvSpPr>
            <p:nvPr/>
          </p:nvSpPr>
          <p:spPr bwMode="auto">
            <a:xfrm>
              <a:off x="504" y="3005"/>
              <a:ext cx="16" cy="77"/>
            </a:xfrm>
            <a:custGeom>
              <a:avLst/>
              <a:gdLst>
                <a:gd name="T0" fmla="*/ 7352 w 10"/>
                <a:gd name="T1" fmla="*/ 3611 h 51"/>
                <a:gd name="T2" fmla="*/ 9877 w 10"/>
                <a:gd name="T3" fmla="*/ 1680 h 51"/>
                <a:gd name="T4" fmla="*/ 7352 w 10"/>
                <a:gd name="T5" fmla="*/ 0 h 51"/>
                <a:gd name="T6" fmla="*/ 1450 w 10"/>
                <a:gd name="T7" fmla="*/ 1680 h 51"/>
                <a:gd name="T8" fmla="*/ 4595 w 10"/>
                <a:gd name="T9" fmla="*/ 3611 h 51"/>
                <a:gd name="T10" fmla="*/ 0 w 10"/>
                <a:gd name="T11" fmla="*/ 13178 h 51"/>
                <a:gd name="T12" fmla="*/ 7352 w 10"/>
                <a:gd name="T13" fmla="*/ 24533 h 51"/>
                <a:gd name="T14" fmla="*/ 11763 w 10"/>
                <a:gd name="T15" fmla="*/ 13178 h 51"/>
                <a:gd name="T16" fmla="*/ 7352 w 10"/>
                <a:gd name="T17" fmla="*/ 3611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51"/>
                <a:gd name="T29" fmla="*/ 10 w 1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51">
                  <a:moveTo>
                    <a:pt x="6" y="7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1" y="3"/>
                  </a:lnTo>
                  <a:lnTo>
                    <a:pt x="4" y="7"/>
                  </a:lnTo>
                  <a:lnTo>
                    <a:pt x="0" y="27"/>
                  </a:lnTo>
                  <a:lnTo>
                    <a:pt x="6" y="51"/>
                  </a:lnTo>
                  <a:lnTo>
                    <a:pt x="10" y="2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20201F"/>
            </a:solidFill>
            <a:ln w="0">
              <a:solidFill>
                <a:srgbClr val="20201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266" name="Freeform 63"/>
            <p:cNvSpPr>
              <a:spLocks/>
            </p:cNvSpPr>
            <p:nvPr/>
          </p:nvSpPr>
          <p:spPr bwMode="auto">
            <a:xfrm>
              <a:off x="556" y="3119"/>
              <a:ext cx="13" cy="37"/>
            </a:xfrm>
            <a:custGeom>
              <a:avLst/>
              <a:gdLst>
                <a:gd name="T0" fmla="*/ 0 w 9"/>
                <a:gd name="T1" fmla="*/ 0 h 24"/>
                <a:gd name="T2" fmla="*/ 2211 w 9"/>
                <a:gd name="T3" fmla="*/ 9709 h 24"/>
                <a:gd name="T4" fmla="*/ 734 w 9"/>
                <a:gd name="T5" fmla="*/ 15964 h 24"/>
                <a:gd name="T6" fmla="*/ 0 w 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4"/>
                <a:gd name="T14" fmla="*/ 9 w 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4">
                  <a:moveTo>
                    <a:pt x="0" y="0"/>
                  </a:moveTo>
                  <a:lnTo>
                    <a:pt x="9" y="15"/>
                  </a:lnTo>
                  <a:lnTo>
                    <a:pt x="3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267" name="Freeform 64"/>
            <p:cNvSpPr>
              <a:spLocks/>
            </p:cNvSpPr>
            <p:nvPr/>
          </p:nvSpPr>
          <p:spPr bwMode="auto">
            <a:xfrm>
              <a:off x="447" y="3141"/>
              <a:ext cx="14" cy="19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1 h 13"/>
                <a:gd name="T4" fmla="*/ 0 w 9"/>
                <a:gd name="T5" fmla="*/ 1839 h 13"/>
                <a:gd name="T6" fmla="*/ 1612 w 9"/>
                <a:gd name="T7" fmla="*/ 2688 h 13"/>
                <a:gd name="T8" fmla="*/ 3901 w 9"/>
                <a:gd name="T9" fmla="*/ 3082 h 13"/>
                <a:gd name="T10" fmla="*/ 6830 w 9"/>
                <a:gd name="T11" fmla="*/ 3929 h 13"/>
                <a:gd name="T12" fmla="*/ 6830 w 9"/>
                <a:gd name="T13" fmla="*/ 0 h 13"/>
                <a:gd name="T14" fmla="*/ 0 w 9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3"/>
                <a:gd name="T26" fmla="*/ 9 w 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3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268" name="Oval 65"/>
            <p:cNvSpPr>
              <a:spLocks noChangeArrowheads="1"/>
            </p:cNvSpPr>
            <p:nvPr/>
          </p:nvSpPr>
          <p:spPr bwMode="auto">
            <a:xfrm>
              <a:off x="482" y="2920"/>
              <a:ext cx="60" cy="67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838200" y="3581400"/>
            <a:ext cx="268288" cy="542925"/>
            <a:chOff x="551" y="2202"/>
            <a:chExt cx="192" cy="432"/>
          </a:xfrm>
        </p:grpSpPr>
        <p:sp>
          <p:nvSpPr>
            <p:cNvPr id="51251" name="Freeform 67"/>
            <p:cNvSpPr>
              <a:spLocks/>
            </p:cNvSpPr>
            <p:nvPr/>
          </p:nvSpPr>
          <p:spPr bwMode="auto">
            <a:xfrm>
              <a:off x="551" y="2273"/>
              <a:ext cx="192" cy="361"/>
            </a:xfrm>
            <a:custGeom>
              <a:avLst/>
              <a:gdLst>
                <a:gd name="T0" fmla="*/ 39900 w 112"/>
                <a:gd name="T1" fmla="*/ 12276 h 230"/>
                <a:gd name="T2" fmla="*/ 39900 w 112"/>
                <a:gd name="T3" fmla="*/ 7821 h 230"/>
                <a:gd name="T4" fmla="*/ 49462 w 112"/>
                <a:gd name="T5" fmla="*/ 4983 h 230"/>
                <a:gd name="T6" fmla="*/ 50635 w 112"/>
                <a:gd name="T7" fmla="*/ 4461 h 230"/>
                <a:gd name="T8" fmla="*/ 63175 w 112"/>
                <a:gd name="T9" fmla="*/ 2842 h 230"/>
                <a:gd name="T10" fmla="*/ 77357 w 112"/>
                <a:gd name="T11" fmla="*/ 1811 h 230"/>
                <a:gd name="T12" fmla="*/ 164160 w 112"/>
                <a:gd name="T13" fmla="*/ 0 h 230"/>
                <a:gd name="T14" fmla="*/ 177737 w 112"/>
                <a:gd name="T15" fmla="*/ 0 h 230"/>
                <a:gd name="T16" fmla="*/ 267235 w 112"/>
                <a:gd name="T17" fmla="*/ 1811 h 230"/>
                <a:gd name="T18" fmla="*/ 281417 w 112"/>
                <a:gd name="T19" fmla="*/ 2842 h 230"/>
                <a:gd name="T20" fmla="*/ 291946 w 112"/>
                <a:gd name="T21" fmla="*/ 4983 h 230"/>
                <a:gd name="T22" fmla="*/ 301392 w 112"/>
                <a:gd name="T23" fmla="*/ 7821 h 230"/>
                <a:gd name="T24" fmla="*/ 304692 w 112"/>
                <a:gd name="T25" fmla="*/ 12276 h 230"/>
                <a:gd name="T26" fmla="*/ 359947 w 112"/>
                <a:gd name="T27" fmla="*/ 48547 h 230"/>
                <a:gd name="T28" fmla="*/ 363394 w 112"/>
                <a:gd name="T29" fmla="*/ 51091 h 230"/>
                <a:gd name="T30" fmla="*/ 363394 w 112"/>
                <a:gd name="T31" fmla="*/ 54304 h 230"/>
                <a:gd name="T32" fmla="*/ 359947 w 112"/>
                <a:gd name="T33" fmla="*/ 58967 h 230"/>
                <a:gd name="T34" fmla="*/ 354437 w 112"/>
                <a:gd name="T35" fmla="*/ 64019 h 230"/>
                <a:gd name="T36" fmla="*/ 286037 w 112"/>
                <a:gd name="T37" fmla="*/ 92553 h 230"/>
                <a:gd name="T38" fmla="*/ 294994 w 112"/>
                <a:gd name="T39" fmla="*/ 185559 h 230"/>
                <a:gd name="T40" fmla="*/ 331015 w 112"/>
                <a:gd name="T41" fmla="*/ 191126 h 230"/>
                <a:gd name="T42" fmla="*/ 341544 w 112"/>
                <a:gd name="T43" fmla="*/ 191545 h 230"/>
                <a:gd name="T44" fmla="*/ 344592 w 112"/>
                <a:gd name="T45" fmla="*/ 194540 h 230"/>
                <a:gd name="T46" fmla="*/ 344592 w 112"/>
                <a:gd name="T47" fmla="*/ 196090 h 230"/>
                <a:gd name="T48" fmla="*/ 344592 w 112"/>
                <a:gd name="T49" fmla="*/ 197104 h 230"/>
                <a:gd name="T50" fmla="*/ 341544 w 112"/>
                <a:gd name="T51" fmla="*/ 198972 h 230"/>
                <a:gd name="T52" fmla="*/ 236292 w 112"/>
                <a:gd name="T53" fmla="*/ 198972 h 230"/>
                <a:gd name="T54" fmla="*/ 227335 w 112"/>
                <a:gd name="T55" fmla="*/ 198972 h 230"/>
                <a:gd name="T56" fmla="*/ 222862 w 112"/>
                <a:gd name="T57" fmla="*/ 197104 h 230"/>
                <a:gd name="T58" fmla="*/ 217637 w 112"/>
                <a:gd name="T59" fmla="*/ 196090 h 230"/>
                <a:gd name="T60" fmla="*/ 214589 w 112"/>
                <a:gd name="T61" fmla="*/ 193565 h 230"/>
                <a:gd name="T62" fmla="*/ 214589 w 112"/>
                <a:gd name="T63" fmla="*/ 189603 h 230"/>
                <a:gd name="T64" fmla="*/ 208397 w 112"/>
                <a:gd name="T65" fmla="*/ 181779 h 230"/>
                <a:gd name="T66" fmla="*/ 204060 w 112"/>
                <a:gd name="T67" fmla="*/ 168348 h 230"/>
                <a:gd name="T68" fmla="*/ 195149 w 112"/>
                <a:gd name="T69" fmla="*/ 154698 h 230"/>
                <a:gd name="T70" fmla="*/ 185657 w 112"/>
                <a:gd name="T71" fmla="*/ 141572 h 230"/>
                <a:gd name="T72" fmla="*/ 177737 w 112"/>
                <a:gd name="T73" fmla="*/ 128750 h 230"/>
                <a:gd name="T74" fmla="*/ 175812 w 112"/>
                <a:gd name="T75" fmla="*/ 121207 h 230"/>
                <a:gd name="T76" fmla="*/ 175812 w 112"/>
                <a:gd name="T77" fmla="*/ 116937 h 230"/>
                <a:gd name="T78" fmla="*/ 168780 w 112"/>
                <a:gd name="T79" fmla="*/ 121207 h 230"/>
                <a:gd name="T80" fmla="*/ 164160 w 112"/>
                <a:gd name="T81" fmla="*/ 128750 h 230"/>
                <a:gd name="T82" fmla="*/ 158935 w 112"/>
                <a:gd name="T83" fmla="*/ 141572 h 230"/>
                <a:gd name="T84" fmla="*/ 148805 w 112"/>
                <a:gd name="T85" fmla="*/ 154698 h 230"/>
                <a:gd name="T86" fmla="*/ 145358 w 112"/>
                <a:gd name="T87" fmla="*/ 168348 h 230"/>
                <a:gd name="T88" fmla="*/ 136195 w 112"/>
                <a:gd name="T89" fmla="*/ 181779 h 230"/>
                <a:gd name="T90" fmla="*/ 130003 w 112"/>
                <a:gd name="T91" fmla="*/ 189603 h 230"/>
                <a:gd name="T92" fmla="*/ 130003 w 112"/>
                <a:gd name="T93" fmla="*/ 193565 h 230"/>
                <a:gd name="T94" fmla="*/ 130003 w 112"/>
                <a:gd name="T95" fmla="*/ 196090 h 230"/>
                <a:gd name="T96" fmla="*/ 126955 w 112"/>
                <a:gd name="T97" fmla="*/ 197104 h 230"/>
                <a:gd name="T98" fmla="*/ 117257 w 112"/>
                <a:gd name="T99" fmla="*/ 198972 h 230"/>
                <a:gd name="T100" fmla="*/ 109337 w 112"/>
                <a:gd name="T101" fmla="*/ 198972 h 230"/>
                <a:gd name="T102" fmla="*/ 3341 w 112"/>
                <a:gd name="T103" fmla="*/ 198972 h 230"/>
                <a:gd name="T104" fmla="*/ 0 w 112"/>
                <a:gd name="T105" fmla="*/ 197104 h 230"/>
                <a:gd name="T106" fmla="*/ 0 w 112"/>
                <a:gd name="T107" fmla="*/ 196090 h 230"/>
                <a:gd name="T108" fmla="*/ 0 w 112"/>
                <a:gd name="T109" fmla="*/ 194540 h 230"/>
                <a:gd name="T110" fmla="*/ 3341 w 112"/>
                <a:gd name="T111" fmla="*/ 191545 h 230"/>
                <a:gd name="T112" fmla="*/ 13577 w 112"/>
                <a:gd name="T113" fmla="*/ 191126 h 230"/>
                <a:gd name="T114" fmla="*/ 49462 w 112"/>
                <a:gd name="T115" fmla="*/ 185559 h 230"/>
                <a:gd name="T116" fmla="*/ 63175 w 112"/>
                <a:gd name="T117" fmla="*/ 87588 h 230"/>
                <a:gd name="T118" fmla="*/ 32232 w 112"/>
                <a:gd name="T119" fmla="*/ 87588 h 230"/>
                <a:gd name="T120" fmla="*/ 39900 w 112"/>
                <a:gd name="T121" fmla="*/ 12276 h 2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"/>
                <a:gd name="T184" fmla="*/ 0 h 230"/>
                <a:gd name="T185" fmla="*/ 112 w 112"/>
                <a:gd name="T186" fmla="*/ 230 h 2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" h="230">
                  <a:moveTo>
                    <a:pt x="12" y="14"/>
                  </a:moveTo>
                  <a:lnTo>
                    <a:pt x="12" y="9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82" y="2"/>
                  </a:lnTo>
                  <a:lnTo>
                    <a:pt x="87" y="3"/>
                  </a:lnTo>
                  <a:lnTo>
                    <a:pt x="90" y="6"/>
                  </a:lnTo>
                  <a:lnTo>
                    <a:pt x="93" y="9"/>
                  </a:lnTo>
                  <a:lnTo>
                    <a:pt x="94" y="14"/>
                  </a:lnTo>
                  <a:lnTo>
                    <a:pt x="111" y="56"/>
                  </a:lnTo>
                  <a:lnTo>
                    <a:pt x="112" y="59"/>
                  </a:lnTo>
                  <a:lnTo>
                    <a:pt x="112" y="63"/>
                  </a:lnTo>
                  <a:lnTo>
                    <a:pt x="111" y="68"/>
                  </a:lnTo>
                  <a:lnTo>
                    <a:pt x="109" y="74"/>
                  </a:lnTo>
                  <a:lnTo>
                    <a:pt x="88" y="107"/>
                  </a:lnTo>
                  <a:lnTo>
                    <a:pt x="91" y="215"/>
                  </a:lnTo>
                  <a:lnTo>
                    <a:pt x="102" y="221"/>
                  </a:lnTo>
                  <a:lnTo>
                    <a:pt x="105" y="222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5" y="230"/>
                  </a:lnTo>
                  <a:lnTo>
                    <a:pt x="73" y="230"/>
                  </a:lnTo>
                  <a:lnTo>
                    <a:pt x="70" y="230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4"/>
                  </a:lnTo>
                  <a:lnTo>
                    <a:pt x="66" y="219"/>
                  </a:lnTo>
                  <a:lnTo>
                    <a:pt x="64" y="210"/>
                  </a:lnTo>
                  <a:lnTo>
                    <a:pt x="63" y="195"/>
                  </a:lnTo>
                  <a:lnTo>
                    <a:pt x="60" y="179"/>
                  </a:lnTo>
                  <a:lnTo>
                    <a:pt x="57" y="164"/>
                  </a:lnTo>
                  <a:lnTo>
                    <a:pt x="55" y="149"/>
                  </a:lnTo>
                  <a:lnTo>
                    <a:pt x="54" y="140"/>
                  </a:lnTo>
                  <a:lnTo>
                    <a:pt x="54" y="135"/>
                  </a:lnTo>
                  <a:lnTo>
                    <a:pt x="52" y="140"/>
                  </a:lnTo>
                  <a:lnTo>
                    <a:pt x="51" y="149"/>
                  </a:lnTo>
                  <a:lnTo>
                    <a:pt x="49" y="164"/>
                  </a:lnTo>
                  <a:lnTo>
                    <a:pt x="46" y="179"/>
                  </a:lnTo>
                  <a:lnTo>
                    <a:pt x="45" y="195"/>
                  </a:lnTo>
                  <a:lnTo>
                    <a:pt x="42" y="210"/>
                  </a:lnTo>
                  <a:lnTo>
                    <a:pt x="40" y="219"/>
                  </a:lnTo>
                  <a:lnTo>
                    <a:pt x="40" y="224"/>
                  </a:lnTo>
                  <a:lnTo>
                    <a:pt x="40" y="227"/>
                  </a:lnTo>
                  <a:lnTo>
                    <a:pt x="39" y="228"/>
                  </a:lnTo>
                  <a:lnTo>
                    <a:pt x="36" y="230"/>
                  </a:lnTo>
                  <a:lnTo>
                    <a:pt x="34" y="230"/>
                  </a:lnTo>
                  <a:lnTo>
                    <a:pt x="1" y="230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1" y="222"/>
                  </a:lnTo>
                  <a:lnTo>
                    <a:pt x="4" y="221"/>
                  </a:lnTo>
                  <a:lnTo>
                    <a:pt x="15" y="215"/>
                  </a:lnTo>
                  <a:lnTo>
                    <a:pt x="19" y="101"/>
                  </a:lnTo>
                  <a:lnTo>
                    <a:pt x="10" y="101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252" name="Freeform 68"/>
            <p:cNvSpPr>
              <a:spLocks/>
            </p:cNvSpPr>
            <p:nvPr/>
          </p:nvSpPr>
          <p:spPr bwMode="auto">
            <a:xfrm>
              <a:off x="695" y="2356"/>
              <a:ext cx="11" cy="34"/>
            </a:xfrm>
            <a:custGeom>
              <a:avLst/>
              <a:gdLst>
                <a:gd name="T0" fmla="*/ 10369 w 6"/>
                <a:gd name="T1" fmla="*/ 15215 h 22"/>
                <a:gd name="T2" fmla="*/ 0 w 6"/>
                <a:gd name="T3" fmla="*/ 0 h 22"/>
                <a:gd name="T4" fmla="*/ 53630 w 6"/>
                <a:gd name="T5" fmla="*/ 6370 h 22"/>
                <a:gd name="T6" fmla="*/ 10369 w 6"/>
                <a:gd name="T7" fmla="*/ 15215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2"/>
                <a:gd name="T14" fmla="*/ 6 w 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2">
                  <a:moveTo>
                    <a:pt x="1" y="22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253" name="Freeform 69"/>
            <p:cNvSpPr>
              <a:spLocks/>
            </p:cNvSpPr>
            <p:nvPr/>
          </p:nvSpPr>
          <p:spPr bwMode="auto">
            <a:xfrm>
              <a:off x="623" y="2281"/>
              <a:ext cx="38" cy="90"/>
            </a:xfrm>
            <a:custGeom>
              <a:avLst/>
              <a:gdLst>
                <a:gd name="T0" fmla="*/ 0 w 22"/>
                <a:gd name="T1" fmla="*/ 0 h 57"/>
                <a:gd name="T2" fmla="*/ 43817 w 22"/>
                <a:gd name="T3" fmla="*/ 53850 h 57"/>
                <a:gd name="T4" fmla="*/ 80303 w 22"/>
                <a:gd name="T5" fmla="*/ 0 h 57"/>
                <a:gd name="T6" fmla="*/ 0 w 22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7"/>
                <a:gd name="T14" fmla="*/ 22 w 22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7">
                  <a:moveTo>
                    <a:pt x="0" y="0"/>
                  </a:moveTo>
                  <a:lnTo>
                    <a:pt x="12" y="5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254" name="Freeform 70"/>
            <p:cNvSpPr>
              <a:spLocks/>
            </p:cNvSpPr>
            <p:nvPr/>
          </p:nvSpPr>
          <p:spPr bwMode="auto">
            <a:xfrm>
              <a:off x="643" y="2273"/>
              <a:ext cx="18" cy="28"/>
            </a:xfrm>
            <a:custGeom>
              <a:avLst/>
              <a:gdLst>
                <a:gd name="T0" fmla="*/ 66910 w 10"/>
                <a:gd name="T1" fmla="*/ 0 h 18"/>
                <a:gd name="T2" fmla="*/ 0 w 10"/>
                <a:gd name="T3" fmla="*/ 6830 h 18"/>
                <a:gd name="T4" fmla="*/ 8123 w 10"/>
                <a:gd name="T5" fmla="*/ 13720 h 18"/>
                <a:gd name="T6" fmla="*/ 66910 w 10"/>
                <a:gd name="T7" fmla="*/ 3901 h 18"/>
                <a:gd name="T8" fmla="*/ 66910 w 1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8"/>
                <a:gd name="T17" fmla="*/ 10 w 1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8">
                  <a:moveTo>
                    <a:pt x="10" y="0"/>
                  </a:moveTo>
                  <a:lnTo>
                    <a:pt x="0" y="9"/>
                  </a:lnTo>
                  <a:lnTo>
                    <a:pt x="1" y="18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255" name="Freeform 71"/>
            <p:cNvSpPr>
              <a:spLocks/>
            </p:cNvSpPr>
            <p:nvPr/>
          </p:nvSpPr>
          <p:spPr bwMode="auto">
            <a:xfrm>
              <a:off x="623" y="2273"/>
              <a:ext cx="20" cy="28"/>
            </a:xfrm>
            <a:custGeom>
              <a:avLst/>
              <a:gdLst>
                <a:gd name="T0" fmla="*/ 0 w 12"/>
                <a:gd name="T1" fmla="*/ 0 h 18"/>
                <a:gd name="T2" fmla="*/ 25292 w 12"/>
                <a:gd name="T3" fmla="*/ 6830 h 18"/>
                <a:gd name="T4" fmla="*/ 19353 w 12"/>
                <a:gd name="T5" fmla="*/ 13720 h 18"/>
                <a:gd name="T6" fmla="*/ 0 w 12"/>
                <a:gd name="T7" fmla="*/ 3901 h 18"/>
                <a:gd name="T8" fmla="*/ 0 w 1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8"/>
                <a:gd name="T17" fmla="*/ 12 w 1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8">
                  <a:moveTo>
                    <a:pt x="0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256" name="Freeform 72"/>
            <p:cNvSpPr>
              <a:spLocks/>
            </p:cNvSpPr>
            <p:nvPr/>
          </p:nvSpPr>
          <p:spPr bwMode="auto">
            <a:xfrm>
              <a:off x="633" y="2290"/>
              <a:ext cx="18" cy="81"/>
            </a:xfrm>
            <a:custGeom>
              <a:avLst/>
              <a:gdLst>
                <a:gd name="T0" fmla="*/ 41873 w 10"/>
                <a:gd name="T1" fmla="*/ 6963 h 51"/>
                <a:gd name="T2" fmla="*/ 60296 w 10"/>
                <a:gd name="T3" fmla="*/ 3372 h 51"/>
                <a:gd name="T4" fmla="*/ 41873 w 10"/>
                <a:gd name="T5" fmla="*/ 0 h 51"/>
                <a:gd name="T6" fmla="*/ 8123 w 10"/>
                <a:gd name="T7" fmla="*/ 3372 h 51"/>
                <a:gd name="T8" fmla="*/ 26318 w 10"/>
                <a:gd name="T9" fmla="*/ 6963 h 51"/>
                <a:gd name="T10" fmla="*/ 0 w 10"/>
                <a:gd name="T11" fmla="*/ 27896 h 51"/>
                <a:gd name="T12" fmla="*/ 41873 w 10"/>
                <a:gd name="T13" fmla="*/ 52914 h 51"/>
                <a:gd name="T14" fmla="*/ 66910 w 10"/>
                <a:gd name="T15" fmla="*/ 27896 h 51"/>
                <a:gd name="T16" fmla="*/ 41873 w 10"/>
                <a:gd name="T17" fmla="*/ 6963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51"/>
                <a:gd name="T29" fmla="*/ 10 w 1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51">
                  <a:moveTo>
                    <a:pt x="6" y="7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1" y="3"/>
                  </a:lnTo>
                  <a:lnTo>
                    <a:pt x="4" y="7"/>
                  </a:lnTo>
                  <a:lnTo>
                    <a:pt x="0" y="27"/>
                  </a:lnTo>
                  <a:lnTo>
                    <a:pt x="6" y="51"/>
                  </a:lnTo>
                  <a:lnTo>
                    <a:pt x="10" y="2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20201F"/>
            </a:solidFill>
            <a:ln w="0">
              <a:solidFill>
                <a:srgbClr val="20201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257" name="Freeform 73"/>
            <p:cNvSpPr>
              <a:spLocks/>
            </p:cNvSpPr>
            <p:nvPr/>
          </p:nvSpPr>
          <p:spPr bwMode="auto">
            <a:xfrm>
              <a:off x="692" y="2409"/>
              <a:ext cx="15" cy="39"/>
            </a:xfrm>
            <a:custGeom>
              <a:avLst/>
              <a:gdLst>
                <a:gd name="T0" fmla="*/ 0 w 9"/>
                <a:gd name="T1" fmla="*/ 0 h 24"/>
                <a:gd name="T2" fmla="*/ 19353 w 9"/>
                <a:gd name="T3" fmla="*/ 21339 h 24"/>
                <a:gd name="T4" fmla="*/ 6147 w 9"/>
                <a:gd name="T5" fmla="*/ 34676 h 24"/>
                <a:gd name="T6" fmla="*/ 0 w 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4"/>
                <a:gd name="T14" fmla="*/ 9 w 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4">
                  <a:moveTo>
                    <a:pt x="0" y="0"/>
                  </a:moveTo>
                  <a:lnTo>
                    <a:pt x="9" y="15"/>
                  </a:lnTo>
                  <a:lnTo>
                    <a:pt x="3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258" name="Freeform 74"/>
            <p:cNvSpPr>
              <a:spLocks/>
            </p:cNvSpPr>
            <p:nvPr/>
          </p:nvSpPr>
          <p:spPr bwMode="auto">
            <a:xfrm>
              <a:off x="568" y="2432"/>
              <a:ext cx="16" cy="20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880 h 13"/>
                <a:gd name="T4" fmla="*/ 0 w 9"/>
                <a:gd name="T5" fmla="*/ 3860 h 13"/>
                <a:gd name="T6" fmla="*/ 11687 w 9"/>
                <a:gd name="T7" fmla="*/ 5938 h 13"/>
                <a:gd name="T8" fmla="*/ 28059 w 9"/>
                <a:gd name="T9" fmla="*/ 6180 h 13"/>
                <a:gd name="T10" fmla="*/ 49883 w 9"/>
                <a:gd name="T11" fmla="*/ 8448 h 13"/>
                <a:gd name="T12" fmla="*/ 49883 w 9"/>
                <a:gd name="T13" fmla="*/ 0 h 13"/>
                <a:gd name="T14" fmla="*/ 0 w 9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3"/>
                <a:gd name="T26" fmla="*/ 9 w 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3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259" name="Oval 75"/>
            <p:cNvSpPr>
              <a:spLocks noChangeArrowheads="1"/>
            </p:cNvSpPr>
            <p:nvPr/>
          </p:nvSpPr>
          <p:spPr bwMode="auto">
            <a:xfrm>
              <a:off x="608" y="2202"/>
              <a:ext cx="68" cy="70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81" name="Rectangle 36"/>
          <p:cNvSpPr>
            <a:spLocks noGrp="1" noChangeArrowheads="1"/>
          </p:cNvSpPr>
          <p:nvPr>
            <p:ph type="title"/>
          </p:nvPr>
        </p:nvSpPr>
        <p:spPr>
          <a:xfrm>
            <a:off x="-142908" y="274638"/>
            <a:ext cx="942981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Gestión</a:t>
            </a:r>
            <a:r>
              <a:rPr lang="en-US" dirty="0" smtClean="0"/>
              <a:t> </a:t>
            </a:r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Centralizada</a:t>
            </a:r>
            <a:endParaRPr lang="en-US" dirty="0" smtClean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Provisión</a:t>
            </a:r>
            <a:r>
              <a:rPr lang="en-US" sz="3200" dirty="0" smtClean="0"/>
              <a:t> </a:t>
            </a:r>
            <a:r>
              <a:rPr lang="en-US" sz="3200" dirty="0" err="1" smtClean="0"/>
              <a:t>Automática</a:t>
            </a:r>
            <a:r>
              <a:rPr lang="en-US" sz="3200" dirty="0" smtClean="0"/>
              <a:t> de </a:t>
            </a:r>
            <a:r>
              <a:rPr lang="en-US" sz="3200" dirty="0" err="1" smtClean="0"/>
              <a:t>Políticas</a:t>
            </a:r>
            <a:r>
              <a:rPr lang="en-US" sz="3200" dirty="0" smtClean="0"/>
              <a:t> </a:t>
            </a:r>
            <a:r>
              <a:rPr lang="en-US" sz="3200" dirty="0" err="1" smtClean="0"/>
              <a:t>utilizando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atributos</a:t>
            </a:r>
            <a:r>
              <a:rPr lang="en-US" sz="3200" dirty="0" smtClean="0"/>
              <a:t> de </a:t>
            </a:r>
            <a:r>
              <a:rPr lang="en-US" sz="3200" dirty="0" err="1" smtClean="0"/>
              <a:t>Servicio</a:t>
            </a:r>
            <a:endParaRPr lang="en-US" sz="3200" dirty="0" smtClean="0"/>
          </a:p>
        </p:txBody>
      </p:sp>
      <p:sp>
        <p:nvSpPr>
          <p:cNvPr id="30722" name="2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965165-5E32-45B3-8547-75C10EC24383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383876" name="Rectangle 4"/>
          <p:cNvSpPr>
            <a:spLocks noChangeArrowheads="1"/>
          </p:cNvSpPr>
          <p:nvPr/>
        </p:nvSpPr>
        <p:spPr bwMode="auto">
          <a:xfrm>
            <a:off x="3524256" y="2933696"/>
            <a:ext cx="457200" cy="381000"/>
          </a:xfrm>
          <a:prstGeom prst="rect">
            <a:avLst/>
          </a:prstGeom>
          <a:solidFill>
            <a:srgbClr val="E5C5A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200">
                <a:latin typeface="Arial Narrow" pitchFamily="34" charset="0"/>
              </a:rPr>
              <a:t>s1</a:t>
            </a:r>
          </a:p>
        </p:txBody>
      </p:sp>
      <p:sp>
        <p:nvSpPr>
          <p:cNvPr id="2383877" name="Rectangle 5"/>
          <p:cNvSpPr>
            <a:spLocks noChangeArrowheads="1"/>
          </p:cNvSpPr>
          <p:nvPr/>
        </p:nvSpPr>
        <p:spPr bwMode="auto">
          <a:xfrm>
            <a:off x="5429256" y="2857496"/>
            <a:ext cx="468313" cy="381000"/>
          </a:xfrm>
          <a:prstGeom prst="rect">
            <a:avLst/>
          </a:prstGeom>
          <a:solidFill>
            <a:srgbClr val="A7B9D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>
                <a:latin typeface="Arial Narrow" pitchFamily="34" charset="0"/>
              </a:rPr>
              <a:t>s5</a:t>
            </a:r>
          </a:p>
        </p:txBody>
      </p:sp>
      <p:sp>
        <p:nvSpPr>
          <p:cNvPr id="2383878" name="Rectangle 6"/>
          <p:cNvSpPr>
            <a:spLocks noChangeArrowheads="1"/>
          </p:cNvSpPr>
          <p:nvPr/>
        </p:nvSpPr>
        <p:spPr bwMode="auto">
          <a:xfrm>
            <a:off x="3905256" y="3695696"/>
            <a:ext cx="457200" cy="381000"/>
          </a:xfrm>
          <a:prstGeom prst="rect">
            <a:avLst/>
          </a:prstGeom>
          <a:solidFill>
            <a:srgbClr val="E5C5A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200">
                <a:latin typeface="Arial Narrow" pitchFamily="34" charset="0"/>
              </a:rPr>
              <a:t>s4</a:t>
            </a:r>
          </a:p>
        </p:txBody>
      </p:sp>
      <p:sp>
        <p:nvSpPr>
          <p:cNvPr id="2383879" name="Rectangle 7"/>
          <p:cNvSpPr>
            <a:spLocks noChangeArrowheads="1"/>
          </p:cNvSpPr>
          <p:nvPr/>
        </p:nvSpPr>
        <p:spPr bwMode="auto">
          <a:xfrm>
            <a:off x="3295656" y="3467096"/>
            <a:ext cx="468313" cy="381000"/>
          </a:xfrm>
          <a:prstGeom prst="rect">
            <a:avLst/>
          </a:prstGeom>
          <a:solidFill>
            <a:srgbClr val="A7B9D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>
                <a:latin typeface="Arial Narrow" pitchFamily="34" charset="0"/>
              </a:rPr>
              <a:t>s2</a:t>
            </a:r>
          </a:p>
        </p:txBody>
      </p:sp>
      <p:sp>
        <p:nvSpPr>
          <p:cNvPr id="2383880" name="Rectangle 8"/>
          <p:cNvSpPr>
            <a:spLocks noChangeArrowheads="1"/>
          </p:cNvSpPr>
          <p:nvPr/>
        </p:nvSpPr>
        <p:spPr bwMode="auto">
          <a:xfrm>
            <a:off x="5200656" y="3390896"/>
            <a:ext cx="457200" cy="381000"/>
          </a:xfrm>
          <a:prstGeom prst="rect">
            <a:avLst/>
          </a:prstGeom>
          <a:solidFill>
            <a:srgbClr val="E5C5A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200">
                <a:latin typeface="Arial Narrow" pitchFamily="34" charset="0"/>
              </a:rPr>
              <a:t>s6</a:t>
            </a:r>
          </a:p>
        </p:txBody>
      </p:sp>
      <p:sp>
        <p:nvSpPr>
          <p:cNvPr id="2383881" name="Rectangle 9"/>
          <p:cNvSpPr>
            <a:spLocks noChangeArrowheads="1"/>
          </p:cNvSpPr>
          <p:nvPr/>
        </p:nvSpPr>
        <p:spPr bwMode="auto">
          <a:xfrm>
            <a:off x="4438656" y="3238496"/>
            <a:ext cx="468313" cy="381000"/>
          </a:xfrm>
          <a:prstGeom prst="rect">
            <a:avLst/>
          </a:prstGeom>
          <a:solidFill>
            <a:srgbClr val="A7B9D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>
                <a:latin typeface="Arial Narrow" pitchFamily="34" charset="0"/>
              </a:rPr>
              <a:t>s3</a:t>
            </a:r>
          </a:p>
        </p:txBody>
      </p:sp>
      <p:sp>
        <p:nvSpPr>
          <p:cNvPr id="30731" name="Oval 10"/>
          <p:cNvSpPr>
            <a:spLocks noChangeArrowheads="1"/>
          </p:cNvSpPr>
          <p:nvPr/>
        </p:nvSpPr>
        <p:spPr bwMode="auto">
          <a:xfrm>
            <a:off x="3067056" y="2705096"/>
            <a:ext cx="1981200" cy="15240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3600456" y="2430459"/>
            <a:ext cx="995363" cy="384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latin typeface="Arial Narrow" pitchFamily="34" charset="0"/>
              </a:rPr>
              <a:t>where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Arial Narrow" pitchFamily="34" charset="0"/>
              </a:rPr>
              <a:t>“Accounting”</a:t>
            </a:r>
          </a:p>
        </p:txBody>
      </p:sp>
      <p:sp>
        <p:nvSpPr>
          <p:cNvPr id="30733" name="Oval 12"/>
          <p:cNvSpPr>
            <a:spLocks noChangeArrowheads="1"/>
          </p:cNvSpPr>
          <p:nvPr/>
        </p:nvSpPr>
        <p:spPr bwMode="auto">
          <a:xfrm>
            <a:off x="2533656" y="2019296"/>
            <a:ext cx="4038600" cy="22860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34" name="AutoShape 13"/>
          <p:cNvSpPr>
            <a:spLocks noChangeArrowheads="1"/>
          </p:cNvSpPr>
          <p:nvPr/>
        </p:nvSpPr>
        <p:spPr bwMode="auto">
          <a:xfrm>
            <a:off x="3067056" y="2476496"/>
            <a:ext cx="533400" cy="381000"/>
          </a:xfrm>
          <a:prstGeom prst="foldedCorner">
            <a:avLst>
              <a:gd name="adj" fmla="val 23796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/>
          <a:p>
            <a:pPr algn="ctr"/>
            <a:r>
              <a:rPr lang="en-US" sz="1600" dirty="0"/>
              <a:t>Security</a:t>
            </a:r>
          </a:p>
          <a:p>
            <a:pPr algn="ctr"/>
            <a:r>
              <a:rPr lang="en-US" sz="700" b="0" dirty="0"/>
              <a:t>Encryption</a:t>
            </a:r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2990856" y="2019296"/>
            <a:ext cx="687388" cy="384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latin typeface="Arial Narrow" pitchFamily="34" charset="0"/>
              </a:rPr>
              <a:t>all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Arial Narrow" pitchFamily="34" charset="0"/>
              </a:rPr>
              <a:t>services</a:t>
            </a:r>
          </a:p>
        </p:txBody>
      </p:sp>
      <p:sp>
        <p:nvSpPr>
          <p:cNvPr id="30737" name="Freeform 16"/>
          <p:cNvSpPr>
            <a:spLocks/>
          </p:cNvSpPr>
          <p:nvPr/>
        </p:nvSpPr>
        <p:spPr bwMode="auto">
          <a:xfrm>
            <a:off x="4286256" y="2628896"/>
            <a:ext cx="1828800" cy="1371600"/>
          </a:xfrm>
          <a:custGeom>
            <a:avLst/>
            <a:gdLst>
              <a:gd name="T0" fmla="*/ 744 w 1264"/>
              <a:gd name="T1" fmla="*/ 48 h 960"/>
              <a:gd name="T2" fmla="*/ 120 w 1264"/>
              <a:gd name="T3" fmla="*/ 192 h 960"/>
              <a:gd name="T4" fmla="*/ 24 w 1264"/>
              <a:gd name="T5" fmla="*/ 576 h 960"/>
              <a:gd name="T6" fmla="*/ 168 w 1264"/>
              <a:gd name="T7" fmla="*/ 816 h 960"/>
              <a:gd name="T8" fmla="*/ 648 w 1264"/>
              <a:gd name="T9" fmla="*/ 912 h 960"/>
              <a:gd name="T10" fmla="*/ 1080 w 1264"/>
              <a:gd name="T11" fmla="*/ 912 h 960"/>
              <a:gd name="T12" fmla="*/ 1224 w 1264"/>
              <a:gd name="T13" fmla="*/ 624 h 960"/>
              <a:gd name="T14" fmla="*/ 1176 w 1264"/>
              <a:gd name="T15" fmla="*/ 96 h 960"/>
              <a:gd name="T16" fmla="*/ 696 w 1264"/>
              <a:gd name="T17" fmla="*/ 48 h 9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64"/>
              <a:gd name="T28" fmla="*/ 0 h 960"/>
              <a:gd name="T29" fmla="*/ 1264 w 1264"/>
              <a:gd name="T30" fmla="*/ 960 h 9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64" h="960">
                <a:moveTo>
                  <a:pt x="744" y="48"/>
                </a:moveTo>
                <a:cubicBezTo>
                  <a:pt x="492" y="76"/>
                  <a:pt x="240" y="104"/>
                  <a:pt x="120" y="192"/>
                </a:cubicBezTo>
                <a:cubicBezTo>
                  <a:pt x="0" y="280"/>
                  <a:pt x="16" y="472"/>
                  <a:pt x="24" y="576"/>
                </a:cubicBezTo>
                <a:cubicBezTo>
                  <a:pt x="32" y="680"/>
                  <a:pt x="64" y="760"/>
                  <a:pt x="168" y="816"/>
                </a:cubicBezTo>
                <a:cubicBezTo>
                  <a:pt x="272" y="872"/>
                  <a:pt x="496" y="896"/>
                  <a:pt x="648" y="912"/>
                </a:cubicBezTo>
                <a:cubicBezTo>
                  <a:pt x="800" y="928"/>
                  <a:pt x="984" y="960"/>
                  <a:pt x="1080" y="912"/>
                </a:cubicBezTo>
                <a:cubicBezTo>
                  <a:pt x="1176" y="864"/>
                  <a:pt x="1208" y="760"/>
                  <a:pt x="1224" y="624"/>
                </a:cubicBezTo>
                <a:cubicBezTo>
                  <a:pt x="1240" y="488"/>
                  <a:pt x="1264" y="192"/>
                  <a:pt x="1176" y="96"/>
                </a:cubicBezTo>
                <a:cubicBezTo>
                  <a:pt x="1088" y="0"/>
                  <a:pt x="892" y="24"/>
                  <a:pt x="696" y="48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30738" name="Text Box 17"/>
          <p:cNvSpPr txBox="1">
            <a:spLocks noChangeArrowheads="1"/>
          </p:cNvSpPr>
          <p:nvPr/>
        </p:nvSpPr>
        <p:spPr bwMode="auto">
          <a:xfrm>
            <a:off x="5353056" y="2400296"/>
            <a:ext cx="1397000" cy="384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latin typeface="Arial Narrow" pitchFamily="34" charset="0"/>
              </a:rPr>
              <a:t>where deployed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Arial Narrow" pitchFamily="34" charset="0"/>
              </a:rPr>
              <a:t>on .NET app servers</a:t>
            </a:r>
          </a:p>
        </p:txBody>
      </p:sp>
      <p:sp>
        <p:nvSpPr>
          <p:cNvPr id="30739" name="AutoShape 18"/>
          <p:cNvSpPr>
            <a:spLocks noChangeArrowheads="1"/>
          </p:cNvSpPr>
          <p:nvPr/>
        </p:nvSpPr>
        <p:spPr bwMode="auto">
          <a:xfrm>
            <a:off x="2357422" y="2000240"/>
            <a:ext cx="533400" cy="400056"/>
          </a:xfrm>
          <a:prstGeom prst="foldedCorner">
            <a:avLst>
              <a:gd name="adj" fmla="val 23796"/>
            </a:avLst>
          </a:prstGeom>
          <a:solidFill>
            <a:srgbClr val="EAFCD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/>
          <a:p>
            <a:pPr algn="ctr"/>
            <a:r>
              <a:rPr lang="en-US" sz="1600" dirty="0"/>
              <a:t>Logging</a:t>
            </a:r>
          </a:p>
        </p:txBody>
      </p:sp>
      <p:sp>
        <p:nvSpPr>
          <p:cNvPr id="30740" name="Text Box 19"/>
          <p:cNvSpPr txBox="1">
            <a:spLocks noChangeArrowheads="1"/>
          </p:cNvSpPr>
          <p:nvPr/>
        </p:nvSpPr>
        <p:spPr bwMode="auto">
          <a:xfrm>
            <a:off x="3600456" y="1638296"/>
            <a:ext cx="18383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 Narrow" pitchFamily="34" charset="0"/>
              </a:rPr>
              <a:t>Profile Based Approach</a:t>
            </a:r>
          </a:p>
        </p:txBody>
      </p:sp>
      <p:sp>
        <p:nvSpPr>
          <p:cNvPr id="30773" name="AutoShape 52"/>
          <p:cNvSpPr>
            <a:spLocks noChangeArrowheads="1"/>
          </p:cNvSpPr>
          <p:nvPr/>
        </p:nvSpPr>
        <p:spPr bwMode="auto">
          <a:xfrm>
            <a:off x="4819656" y="2400296"/>
            <a:ext cx="533400" cy="381000"/>
          </a:xfrm>
          <a:prstGeom prst="foldedCorner">
            <a:avLst>
              <a:gd name="adj" fmla="val 23796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/>
          <a:p>
            <a:pPr algn="ctr"/>
            <a:r>
              <a:rPr lang="en-US" sz="1600" dirty="0"/>
              <a:t>Load-Bal</a:t>
            </a:r>
          </a:p>
          <a:p>
            <a:pPr algn="ctr"/>
            <a:r>
              <a:rPr lang="en-US" sz="700" b="0" dirty="0"/>
              <a:t>Weighted</a:t>
            </a:r>
          </a:p>
        </p:txBody>
      </p:sp>
      <p:sp>
        <p:nvSpPr>
          <p:cNvPr id="30774" name="Text Box 53"/>
          <p:cNvSpPr txBox="1">
            <a:spLocks noChangeArrowheads="1"/>
          </p:cNvSpPr>
          <p:nvPr/>
        </p:nvSpPr>
        <p:spPr bwMode="auto">
          <a:xfrm>
            <a:off x="1071538" y="4786322"/>
            <a:ext cx="6800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Verdana" pitchFamily="34" charset="0"/>
              </a:rPr>
              <a:t>Reduce </a:t>
            </a:r>
            <a:r>
              <a:rPr lang="en-US" sz="2000" b="1" dirty="0" err="1" smtClean="0">
                <a:latin typeface="Verdana" pitchFamily="34" charset="0"/>
              </a:rPr>
              <a:t>complejidad</a:t>
            </a:r>
            <a:r>
              <a:rPr lang="en-US" sz="2000" b="1" dirty="0" smtClean="0">
                <a:latin typeface="Verdana" pitchFamily="34" charset="0"/>
              </a:rPr>
              <a:t> en la </a:t>
            </a:r>
            <a:r>
              <a:rPr lang="en-US" sz="2000" b="1" dirty="0" err="1" smtClean="0">
                <a:latin typeface="Verdana" pitchFamily="34" charset="0"/>
              </a:rPr>
              <a:t>Gestión</a:t>
            </a:r>
            <a:r>
              <a:rPr lang="en-US" sz="2000" b="1" dirty="0" smtClean="0">
                <a:latin typeface="Verdana" pitchFamily="34" charset="0"/>
              </a:rPr>
              <a:t> de </a:t>
            </a:r>
            <a:r>
              <a:rPr lang="en-US" sz="2000" b="1" dirty="0" err="1" smtClean="0">
                <a:latin typeface="Verdana" pitchFamily="34" charset="0"/>
              </a:rPr>
              <a:t>Políticas</a:t>
            </a:r>
            <a:endParaRPr lang="en-US" sz="2000" b="1" dirty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 err="1" smtClean="0"/>
              <a:t>Librería</a:t>
            </a:r>
            <a:r>
              <a:rPr lang="en-US" sz="4000" dirty="0" smtClean="0"/>
              <a:t> </a:t>
            </a:r>
            <a:r>
              <a:rPr lang="en-US" sz="4000" dirty="0" err="1" smtClean="0"/>
              <a:t>predefinida</a:t>
            </a:r>
            <a:r>
              <a:rPr lang="en-US" sz="4000" dirty="0" smtClean="0"/>
              <a:t> de </a:t>
            </a:r>
            <a:r>
              <a:rPr lang="en-US" sz="4000" dirty="0" err="1" smtClean="0"/>
              <a:t>políticas</a:t>
            </a:r>
            <a:endParaRPr sz="3200">
              <a:ln>
                <a:noFill/>
              </a:ln>
              <a:solidFill>
                <a:srgbClr val="CCDBF0"/>
              </a:solidFill>
              <a:latin typeface="Segoe"/>
              <a:cs typeface="Arial" pitchFamily="34" charset="0"/>
            </a:endParaRPr>
          </a:p>
        </p:txBody>
      </p:sp>
      <p:sp>
        <p:nvSpPr>
          <p:cNvPr id="370691" name="Rectangle 3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User-extensible</a:t>
            </a:r>
          </a:p>
        </p:txBody>
      </p:sp>
      <p:pic>
        <p:nvPicPr>
          <p:cNvPr id="370692" name="Picture 4" descr="template_viewer"/>
          <p:cNvPicPr>
            <a:picLocks noChangeAspect="1" noChangeArrowheads="1"/>
          </p:cNvPicPr>
          <p:nvPr/>
        </p:nvPicPr>
        <p:blipFill>
          <a:blip r:embed="rId3"/>
          <a:srcRect l="-667" b="31378"/>
          <a:stretch>
            <a:fillRect/>
          </a:stretch>
        </p:blipFill>
        <p:spPr bwMode="auto">
          <a:xfrm>
            <a:off x="4667276" y="1676401"/>
            <a:ext cx="3541841" cy="3082925"/>
          </a:xfrm>
          <a:prstGeom prst="rect">
            <a:avLst/>
          </a:prstGeom>
          <a:noFill/>
          <a:effectLst>
            <a:outerShdw dist="81320" dir="3080412" algn="ctr" rotWithShape="0">
              <a:srgbClr val="808080">
                <a:alpha val="50000"/>
              </a:srgbClr>
            </a:outerShdw>
          </a:effectLst>
        </p:spPr>
      </p:pic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628814" y="2454275"/>
            <a:ext cx="2132965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marL="233363" indent="-233363" defTabSz="914400">
              <a:lnSpc>
                <a:spcPct val="80000"/>
              </a:lnSpc>
              <a:spcBef>
                <a:spcPct val="40000"/>
              </a:spcBef>
              <a:buClr>
                <a:srgbClr val="FFCC00"/>
              </a:buClr>
              <a:buFont typeface="Wingdings" pitchFamily="2" charset="2"/>
              <a:buChar char="u"/>
            </a:pPr>
            <a:r>
              <a:rPr lang="en-US" sz="1200">
                <a:latin typeface="Verdana" pitchFamily="34" charset="0"/>
              </a:rPr>
              <a:t>Instrumentation</a:t>
            </a:r>
          </a:p>
          <a:p>
            <a:pPr marL="233363" indent="-233363" defTabSz="914400">
              <a:lnSpc>
                <a:spcPct val="80000"/>
              </a:lnSpc>
              <a:spcBef>
                <a:spcPct val="40000"/>
              </a:spcBef>
              <a:buClr>
                <a:srgbClr val="FFCC00"/>
              </a:buClr>
              <a:buFont typeface="Wingdings" pitchFamily="2" charset="2"/>
              <a:buChar char="u"/>
            </a:pPr>
            <a:r>
              <a:rPr lang="en-US" sz="1200">
                <a:latin typeface="Verdana" pitchFamily="34" charset="0"/>
              </a:rPr>
              <a:t>Version management</a:t>
            </a:r>
          </a:p>
          <a:p>
            <a:pPr marL="233363" indent="-233363" defTabSz="914400">
              <a:lnSpc>
                <a:spcPct val="80000"/>
              </a:lnSpc>
              <a:spcBef>
                <a:spcPct val="40000"/>
              </a:spcBef>
              <a:buClr>
                <a:srgbClr val="FFCC00"/>
              </a:buClr>
              <a:buFont typeface="Wingdings" pitchFamily="2" charset="2"/>
              <a:buChar char="u"/>
            </a:pPr>
            <a:r>
              <a:rPr lang="en-US" sz="1200">
                <a:latin typeface="Verdana" pitchFamily="34" charset="0"/>
              </a:rPr>
              <a:t>Service level agreements</a:t>
            </a:r>
          </a:p>
          <a:p>
            <a:pPr marL="233363" indent="-233363" defTabSz="914400">
              <a:lnSpc>
                <a:spcPct val="80000"/>
              </a:lnSpc>
              <a:spcBef>
                <a:spcPct val="40000"/>
              </a:spcBef>
              <a:buClr>
                <a:srgbClr val="FFCC00"/>
              </a:buClr>
              <a:buFont typeface="Wingdings" pitchFamily="2" charset="2"/>
              <a:buChar char="u"/>
            </a:pPr>
            <a:r>
              <a:rPr lang="en-US" sz="1200">
                <a:latin typeface="Verdana" pitchFamily="34" charset="0"/>
              </a:rPr>
              <a:t>Exception handling</a:t>
            </a:r>
          </a:p>
          <a:p>
            <a:pPr marL="233363" indent="-233363" defTabSz="914400">
              <a:lnSpc>
                <a:spcPct val="80000"/>
              </a:lnSpc>
              <a:spcBef>
                <a:spcPct val="40000"/>
              </a:spcBef>
              <a:buClr>
                <a:srgbClr val="FFCC00"/>
              </a:buClr>
              <a:buFont typeface="Wingdings" pitchFamily="2" charset="2"/>
              <a:buChar char="u"/>
            </a:pPr>
            <a:r>
              <a:rPr lang="en-US" sz="1200">
                <a:latin typeface="Verdana" pitchFamily="34" charset="0"/>
              </a:rPr>
              <a:t>Content-based Policies</a:t>
            </a:r>
          </a:p>
          <a:p>
            <a:pPr marL="233363" indent="-233363" defTabSz="914400">
              <a:lnSpc>
                <a:spcPct val="80000"/>
              </a:lnSpc>
              <a:spcBef>
                <a:spcPct val="40000"/>
              </a:spcBef>
              <a:buClr>
                <a:srgbClr val="FFCC00"/>
              </a:buClr>
              <a:buFont typeface="Wingdings" pitchFamily="2" charset="2"/>
              <a:buChar char="u"/>
            </a:pPr>
            <a:r>
              <a:rPr lang="en-US" sz="1200">
                <a:latin typeface="Verdana" pitchFamily="34" charset="0"/>
              </a:rPr>
              <a:t>Authentication – certificates, credentials, SAML, etc</a:t>
            </a:r>
          </a:p>
          <a:p>
            <a:pPr marL="233363" indent="-233363" defTabSz="914400">
              <a:lnSpc>
                <a:spcPct val="80000"/>
              </a:lnSpc>
              <a:spcBef>
                <a:spcPct val="40000"/>
              </a:spcBef>
              <a:buClr>
                <a:srgbClr val="FFCC00"/>
              </a:buClr>
              <a:buFont typeface="Wingdings" pitchFamily="2" charset="2"/>
              <a:buChar char="u"/>
            </a:pPr>
            <a:r>
              <a:rPr lang="en-US" sz="1200">
                <a:latin typeface="Verdana" pitchFamily="34" charset="0"/>
              </a:rPr>
              <a:t>Authorization</a:t>
            </a:r>
          </a:p>
          <a:p>
            <a:pPr marL="233363" indent="-233363" defTabSz="914400">
              <a:lnSpc>
                <a:spcPct val="80000"/>
              </a:lnSpc>
              <a:spcBef>
                <a:spcPct val="40000"/>
              </a:spcBef>
              <a:buClr>
                <a:srgbClr val="FFCC00"/>
              </a:buClr>
              <a:buFont typeface="Wingdings" pitchFamily="2" charset="2"/>
              <a:buChar char="u"/>
            </a:pPr>
            <a:r>
              <a:rPr lang="en-US" sz="1200">
                <a:latin typeface="Verdana" pitchFamily="34" charset="0"/>
              </a:rPr>
              <a:t>Censorship</a:t>
            </a:r>
          </a:p>
          <a:p>
            <a:pPr marL="233363" indent="-233363" defTabSz="914400">
              <a:lnSpc>
                <a:spcPct val="80000"/>
              </a:lnSpc>
              <a:spcBef>
                <a:spcPct val="40000"/>
              </a:spcBef>
              <a:buClr>
                <a:srgbClr val="FFCC00"/>
              </a:buClr>
              <a:buFont typeface="Wingdings" pitchFamily="2" charset="2"/>
              <a:buChar char="u"/>
            </a:pPr>
            <a:r>
              <a:rPr lang="en-US" sz="1200">
                <a:latin typeface="Verdana" pitchFamily="34" charset="0"/>
              </a:rPr>
              <a:t>Credential Mapping</a:t>
            </a:r>
          </a:p>
          <a:p>
            <a:pPr marL="233363" indent="-233363" defTabSz="914400">
              <a:lnSpc>
                <a:spcPct val="80000"/>
              </a:lnSpc>
              <a:spcBef>
                <a:spcPct val="40000"/>
              </a:spcBef>
              <a:buClr>
                <a:srgbClr val="FFCC00"/>
              </a:buClr>
              <a:buFont typeface="Wingdings" pitchFamily="2" charset="2"/>
              <a:buChar char="u"/>
            </a:pPr>
            <a:r>
              <a:rPr lang="en-US" sz="1200">
                <a:latin typeface="Verdana" pitchFamily="34" charset="0"/>
              </a:rPr>
              <a:t>Crypto – Signatures &amp; Encryption</a:t>
            </a:r>
            <a:endParaRPr lang="en-US" sz="500">
              <a:latin typeface="Verdana" pitchFamily="34" charset="0"/>
            </a:endParaRPr>
          </a:p>
        </p:txBody>
      </p:sp>
      <p:sp>
        <p:nvSpPr>
          <p:cNvPr id="370695" name="Text Box 7"/>
          <p:cNvSpPr txBox="1">
            <a:spLocks noChangeArrowheads="1"/>
          </p:cNvSpPr>
          <p:nvPr/>
        </p:nvSpPr>
        <p:spPr bwMode="auto">
          <a:xfrm>
            <a:off x="2685559" y="2454275"/>
            <a:ext cx="2057936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marL="174625" indent="-174625" defTabSz="914400">
              <a:lnSpc>
                <a:spcPct val="80000"/>
              </a:lnSpc>
              <a:spcBef>
                <a:spcPct val="40000"/>
              </a:spcBef>
              <a:buClr>
                <a:srgbClr val="FFCC00"/>
              </a:buClr>
              <a:buFont typeface="Wingdings" pitchFamily="2" charset="2"/>
              <a:buChar char="u"/>
              <a:tabLst>
                <a:tab pos="174625" algn="l"/>
              </a:tabLst>
            </a:pPr>
            <a:r>
              <a:rPr lang="en-US" sz="1200">
                <a:latin typeface="Verdana" pitchFamily="34" charset="0"/>
              </a:rPr>
              <a:t>Throttling</a:t>
            </a:r>
          </a:p>
          <a:p>
            <a:pPr marL="174625" indent="-174625" defTabSz="914400">
              <a:lnSpc>
                <a:spcPct val="80000"/>
              </a:lnSpc>
              <a:spcBef>
                <a:spcPct val="40000"/>
              </a:spcBef>
              <a:buClr>
                <a:srgbClr val="FFCC00"/>
              </a:buClr>
              <a:buFont typeface="Wingdings" pitchFamily="2" charset="2"/>
              <a:buChar char="u"/>
              <a:tabLst>
                <a:tab pos="174625" algn="l"/>
              </a:tabLst>
            </a:pPr>
            <a:r>
              <a:rPr lang="en-US" sz="1200">
                <a:latin typeface="Verdana" pitchFamily="34" charset="0"/>
              </a:rPr>
              <a:t>Quality of Service</a:t>
            </a:r>
          </a:p>
          <a:p>
            <a:pPr marL="404813" lvl="1" indent="-115888" defTabSz="91440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tabLst>
                <a:tab pos="174625" algn="l"/>
              </a:tabLst>
            </a:pPr>
            <a:r>
              <a:rPr lang="en-US" sz="900">
                <a:latin typeface="Verdana" pitchFamily="34" charset="0"/>
              </a:rPr>
              <a:t>Performance</a:t>
            </a:r>
          </a:p>
          <a:p>
            <a:pPr marL="404813" lvl="1" indent="-115888" defTabSz="91440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tabLst>
                <a:tab pos="174625" algn="l"/>
              </a:tabLst>
            </a:pPr>
            <a:r>
              <a:rPr lang="en-US" sz="900">
                <a:latin typeface="Verdana" pitchFamily="34" charset="0"/>
              </a:rPr>
              <a:t>Availability</a:t>
            </a:r>
          </a:p>
          <a:p>
            <a:pPr marL="404813" lvl="1" indent="-115888" defTabSz="91440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tabLst>
                <a:tab pos="174625" algn="l"/>
              </a:tabLst>
            </a:pPr>
            <a:r>
              <a:rPr lang="en-US" sz="900">
                <a:latin typeface="Verdana" pitchFamily="34" charset="0"/>
              </a:rPr>
              <a:t>Throughput</a:t>
            </a:r>
          </a:p>
          <a:p>
            <a:pPr marL="174625" indent="-174625" defTabSz="914400">
              <a:lnSpc>
                <a:spcPct val="80000"/>
              </a:lnSpc>
              <a:spcBef>
                <a:spcPct val="40000"/>
              </a:spcBef>
              <a:buClr>
                <a:srgbClr val="FFCC00"/>
              </a:buClr>
              <a:buFont typeface="Wingdings" pitchFamily="2" charset="2"/>
              <a:buChar char="u"/>
              <a:tabLst>
                <a:tab pos="174625" algn="l"/>
              </a:tabLst>
            </a:pPr>
            <a:r>
              <a:rPr lang="en-US" sz="1200">
                <a:latin typeface="Verdana" pitchFamily="34" charset="0"/>
              </a:rPr>
              <a:t>Failover</a:t>
            </a:r>
          </a:p>
          <a:p>
            <a:pPr marL="174625" indent="-174625" defTabSz="914400">
              <a:lnSpc>
                <a:spcPct val="80000"/>
              </a:lnSpc>
              <a:spcBef>
                <a:spcPct val="40000"/>
              </a:spcBef>
              <a:buClr>
                <a:srgbClr val="FFCC00"/>
              </a:buClr>
              <a:buFont typeface="Wingdings" pitchFamily="2" charset="2"/>
              <a:buChar char="u"/>
              <a:tabLst>
                <a:tab pos="174625" algn="l"/>
              </a:tabLst>
            </a:pPr>
            <a:r>
              <a:rPr lang="en-US" sz="1200">
                <a:latin typeface="Verdana" pitchFamily="34" charset="0"/>
              </a:rPr>
              <a:t>Load balancing</a:t>
            </a:r>
          </a:p>
          <a:p>
            <a:pPr marL="174625" indent="-174625" defTabSz="914400">
              <a:lnSpc>
                <a:spcPct val="80000"/>
              </a:lnSpc>
              <a:spcBef>
                <a:spcPct val="40000"/>
              </a:spcBef>
              <a:buClr>
                <a:srgbClr val="FFCC00"/>
              </a:buClr>
              <a:buFont typeface="Wingdings" pitchFamily="2" charset="2"/>
              <a:buChar char="u"/>
              <a:tabLst>
                <a:tab pos="174625" algn="l"/>
              </a:tabLst>
            </a:pPr>
            <a:r>
              <a:rPr lang="en-US" sz="1200">
                <a:latin typeface="Verdana" pitchFamily="34" charset="0"/>
              </a:rPr>
              <a:t>Validation</a:t>
            </a:r>
          </a:p>
        </p:txBody>
      </p:sp>
      <p:pic>
        <p:nvPicPr>
          <p:cNvPr id="370696" name="Picture 8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617" y="3048000"/>
            <a:ext cx="2686750" cy="3017838"/>
          </a:xfrm>
          <a:prstGeom prst="rect">
            <a:avLst/>
          </a:prstGeom>
          <a:solidFill>
            <a:schemeClr val="bg1"/>
          </a:solidFill>
          <a:ln w="9525">
            <a:solidFill>
              <a:srgbClr val="292929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Number Placeholder 3"/>
          <p:cNvSpPr txBox="1">
            <a:spLocks noGrp="1"/>
          </p:cNvSpPr>
          <p:nvPr/>
        </p:nvSpPr>
        <p:spPr bwMode="auto">
          <a:xfrm>
            <a:off x="8382000" y="6400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/>
          <a:lstStyle/>
          <a:p>
            <a:pPr algn="r"/>
            <a:fld id="{0AF00353-80B6-4B7F-84ED-0B376B7EA489}" type="slidenum">
              <a:rPr lang="en-US" altLang="en-US" sz="1400">
                <a:solidFill>
                  <a:srgbClr val="EAA344"/>
                </a:solidFill>
                <a:latin typeface="Tahoma" pitchFamily="34" charset="0"/>
              </a:rPr>
              <a:pPr algn="r"/>
              <a:t>35</a:t>
            </a:fld>
            <a:endParaRPr lang="en-US" altLang="en-US" sz="1400">
              <a:solidFill>
                <a:srgbClr val="EAA344"/>
              </a:solidFill>
              <a:latin typeface="Tahoma" pitchFamily="34" charset="0"/>
            </a:endParaRPr>
          </a:p>
        </p:txBody>
      </p:sp>
      <p:sp>
        <p:nvSpPr>
          <p:cNvPr id="165891" name="Line 2"/>
          <p:cNvSpPr>
            <a:spLocks noChangeShapeType="1"/>
          </p:cNvSpPr>
          <p:nvPr/>
        </p:nvSpPr>
        <p:spPr bwMode="auto">
          <a:xfrm flipV="1">
            <a:off x="7743825" y="3228975"/>
            <a:ext cx="557213" cy="1588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65892" name="Line 3"/>
          <p:cNvSpPr>
            <a:spLocks noChangeShapeType="1"/>
          </p:cNvSpPr>
          <p:nvPr/>
        </p:nvSpPr>
        <p:spPr bwMode="auto">
          <a:xfrm flipH="1">
            <a:off x="7532688" y="2784475"/>
            <a:ext cx="1587" cy="271463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65893" name="Freeform 4"/>
          <p:cNvSpPr>
            <a:spLocks/>
          </p:cNvSpPr>
          <p:nvPr/>
        </p:nvSpPr>
        <p:spPr bwMode="auto">
          <a:xfrm rot="-2184857">
            <a:off x="7862888" y="3032125"/>
            <a:ext cx="290512" cy="393700"/>
          </a:xfrm>
          <a:custGeom>
            <a:avLst/>
            <a:gdLst>
              <a:gd name="T0" fmla="*/ 0 w 288"/>
              <a:gd name="T1" fmla="*/ 2147483647 h 384"/>
              <a:gd name="T2" fmla="*/ 2147483647 w 288"/>
              <a:gd name="T3" fmla="*/ 2147483647 h 384"/>
              <a:gd name="T4" fmla="*/ 2147483647 w 288"/>
              <a:gd name="T5" fmla="*/ 0 h 384"/>
              <a:gd name="T6" fmla="*/ 0 60000 65536"/>
              <a:gd name="T7" fmla="*/ 0 60000 65536"/>
              <a:gd name="T8" fmla="*/ 0 60000 65536"/>
              <a:gd name="T9" fmla="*/ 0 w 288"/>
              <a:gd name="T10" fmla="*/ 0 h 384"/>
              <a:gd name="T11" fmla="*/ 288 w 28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384">
                <a:moveTo>
                  <a:pt x="0" y="384"/>
                </a:moveTo>
                <a:cubicBezTo>
                  <a:pt x="96" y="344"/>
                  <a:pt x="192" y="304"/>
                  <a:pt x="240" y="240"/>
                </a:cubicBezTo>
                <a:cubicBezTo>
                  <a:pt x="288" y="176"/>
                  <a:pt x="288" y="88"/>
                  <a:pt x="288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65894" name="Line 5"/>
          <p:cNvSpPr>
            <a:spLocks noChangeShapeType="1"/>
          </p:cNvSpPr>
          <p:nvPr/>
        </p:nvSpPr>
        <p:spPr bwMode="auto">
          <a:xfrm flipV="1">
            <a:off x="5286375" y="3233738"/>
            <a:ext cx="276225" cy="15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65895" name="Line 6"/>
          <p:cNvSpPr>
            <a:spLocks noChangeShapeType="1"/>
          </p:cNvSpPr>
          <p:nvPr/>
        </p:nvSpPr>
        <p:spPr bwMode="auto">
          <a:xfrm>
            <a:off x="6378575" y="2820988"/>
            <a:ext cx="174625" cy="209550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65896" name="Line 7"/>
          <p:cNvSpPr>
            <a:spLocks noChangeShapeType="1"/>
          </p:cNvSpPr>
          <p:nvPr/>
        </p:nvSpPr>
        <p:spPr bwMode="auto">
          <a:xfrm>
            <a:off x="7291388" y="2489200"/>
            <a:ext cx="1587" cy="217488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65897" name="Line 8"/>
          <p:cNvSpPr>
            <a:spLocks noChangeShapeType="1"/>
          </p:cNvSpPr>
          <p:nvPr/>
        </p:nvSpPr>
        <p:spPr bwMode="auto">
          <a:xfrm flipH="1">
            <a:off x="5773738" y="2774950"/>
            <a:ext cx="1587" cy="266700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65898" name="Line 9"/>
          <p:cNvSpPr>
            <a:spLocks noChangeShapeType="1"/>
          </p:cNvSpPr>
          <p:nvPr/>
        </p:nvSpPr>
        <p:spPr bwMode="auto">
          <a:xfrm>
            <a:off x="5937250" y="2503488"/>
            <a:ext cx="0" cy="198437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6589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Business Transaction Management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37" name="Rectangle 16"/>
          <p:cNvSpPr>
            <a:spLocks noGrp="1" noChangeArrowheads="1"/>
          </p:cNvSpPr>
          <p:nvPr>
            <p:ph idx="1"/>
          </p:nvPr>
        </p:nvSpPr>
        <p:spPr>
          <a:xfrm>
            <a:off x="285720" y="1214422"/>
            <a:ext cx="8229600" cy="4525963"/>
          </a:xfrm>
        </p:spPr>
        <p:txBody>
          <a:bodyPr>
            <a:normAutofit/>
          </a:bodyPr>
          <a:lstStyle/>
          <a:p>
            <a:pPr marL="285750" indent="-285750" eaLnBrk="1" hangingPunct="1">
              <a:lnSpc>
                <a:spcPct val="80000"/>
              </a:lnSpc>
            </a:pPr>
            <a:r>
              <a:rPr lang="de-DE" sz="1600" dirty="0" smtClean="0"/>
              <a:t>El valor de </a:t>
            </a:r>
            <a:r>
              <a:rPr lang="de-DE" sz="1600" b="1" dirty="0" smtClean="0"/>
              <a:t>Negocio reside en la transacción end to end</a:t>
            </a:r>
            <a:endParaRPr lang="de-DE" sz="1600" dirty="0" smtClean="0"/>
          </a:p>
          <a:p>
            <a:pPr marL="685800" lvl="1" indent="-228600" eaLnBrk="1" hangingPunct="1">
              <a:lnSpc>
                <a:spcPct val="80000"/>
              </a:lnSpc>
            </a:pPr>
            <a:r>
              <a:rPr lang="de-DE" sz="1400" dirty="0" smtClean="0"/>
              <a:t>Pedidos</a:t>
            </a:r>
          </a:p>
          <a:p>
            <a:pPr marL="685800" lvl="1" indent="-228600" eaLnBrk="1" hangingPunct="1">
              <a:lnSpc>
                <a:spcPct val="80000"/>
              </a:lnSpc>
            </a:pPr>
            <a:r>
              <a:rPr lang="de-DE" sz="1400" dirty="0" smtClean="0"/>
              <a:t>Gestión de Reclamaciones</a:t>
            </a:r>
          </a:p>
          <a:p>
            <a:pPr marL="685800" lvl="1" indent="-228600" eaLnBrk="1" hangingPunct="1">
              <a:lnSpc>
                <a:spcPct val="80000"/>
              </a:lnSpc>
            </a:pPr>
            <a:r>
              <a:rPr lang="de-DE" sz="1400" dirty="0" smtClean="0"/>
              <a:t>Reservas</a:t>
            </a:r>
          </a:p>
          <a:p>
            <a:pPr marL="685800" lvl="1" indent="-228600" eaLnBrk="1" hangingPunct="1">
              <a:lnSpc>
                <a:spcPct val="80000"/>
              </a:lnSpc>
            </a:pPr>
            <a:r>
              <a:rPr lang="de-DE" sz="1400" dirty="0" smtClean="0"/>
              <a:t>Etc.</a:t>
            </a:r>
            <a:endParaRPr lang="de-DE" sz="900" dirty="0" smtClean="0"/>
          </a:p>
          <a:p>
            <a:pPr marL="285750" indent="-285750" eaLnBrk="1" hangingPunct="1">
              <a:lnSpc>
                <a:spcPct val="80000"/>
              </a:lnSpc>
            </a:pPr>
            <a:r>
              <a:rPr lang="de-DE" sz="1600" dirty="0" smtClean="0"/>
              <a:t>Problemas comunes de Negocio...</a:t>
            </a:r>
          </a:p>
          <a:p>
            <a:pPr marL="685800" lvl="1" indent="-228600" eaLnBrk="1" hangingPunct="1">
              <a:lnSpc>
                <a:spcPct val="80000"/>
              </a:lnSpc>
            </a:pPr>
            <a:r>
              <a:rPr lang="de-DE" sz="1400" dirty="0" smtClean="0"/>
              <a:t>Falta de visión del estado de la transacción</a:t>
            </a:r>
          </a:p>
          <a:p>
            <a:pPr marL="685800" lvl="1" indent="-228600" eaLnBrk="1" hangingPunct="1">
              <a:lnSpc>
                <a:spcPct val="80000"/>
              </a:lnSpc>
            </a:pPr>
            <a:r>
              <a:rPr lang="de-DE" sz="1400" dirty="0" smtClean="0"/>
              <a:t>Transacciones que “desaparecen“</a:t>
            </a:r>
          </a:p>
          <a:p>
            <a:pPr marL="685800" lvl="1" indent="-228600" eaLnBrk="1" hangingPunct="1">
              <a:lnSpc>
                <a:spcPct val="80000"/>
              </a:lnSpc>
            </a:pPr>
            <a:r>
              <a:rPr lang="de-DE" sz="1400" dirty="0" smtClean="0"/>
              <a:t>Rendimiento Transacción no cumple objetivos</a:t>
            </a:r>
          </a:p>
          <a:p>
            <a:pPr marL="285750" indent="-285750" eaLnBrk="1" hangingPunct="1">
              <a:lnSpc>
                <a:spcPct val="80000"/>
              </a:lnSpc>
            </a:pPr>
            <a:r>
              <a:rPr lang="de-DE" sz="1600" dirty="0" smtClean="0"/>
              <a:t>Problemas técnicos más complejos...</a:t>
            </a:r>
          </a:p>
          <a:p>
            <a:pPr marL="685800" lvl="1" indent="-228600" eaLnBrk="1" hangingPunct="1">
              <a:lnSpc>
                <a:spcPct val="80000"/>
              </a:lnSpc>
            </a:pPr>
            <a:r>
              <a:rPr lang="de-DE" sz="1400" dirty="0" smtClean="0"/>
              <a:t>Una trx de negocio es un conjunto de mensajes que atraviesan distintos sistemas :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200" dirty="0" smtClean="0"/>
              <a:t>Servidores de aplicaciones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200" dirty="0" smtClean="0"/>
              <a:t>Packaged Applications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200" dirty="0" smtClean="0"/>
              <a:t>ESB's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200" dirty="0" smtClean="0"/>
              <a:t>Motores de Procesos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200" dirty="0" smtClean="0"/>
              <a:t>BBDD</a:t>
            </a:r>
            <a:endParaRPr lang="de-DE" sz="900" dirty="0" smtClean="0"/>
          </a:p>
          <a:p>
            <a:pPr marL="685800" lvl="1" indent="-228600" eaLnBrk="1" hangingPunct="1">
              <a:lnSpc>
                <a:spcPct val="80000"/>
              </a:lnSpc>
            </a:pPr>
            <a:r>
              <a:rPr lang="de-DE" sz="1400" dirty="0" smtClean="0"/>
              <a:t>Y  múltiples arquitecturas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200" dirty="0" smtClean="0"/>
              <a:t>Trasnacciones de larga duración -  horas, días ...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200" dirty="0" smtClean="0"/>
              <a:t>Multiples protocolos – SOAP, JMS, RMI, etc.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200" dirty="0" smtClean="0"/>
              <a:t>Mensajería síncrona / asíncrona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200" dirty="0" smtClean="0"/>
              <a:t>Partner systems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200" dirty="0" smtClean="0"/>
              <a:t>Entornos Heterogéneos</a:t>
            </a:r>
          </a:p>
        </p:txBody>
      </p:sp>
      <p:pic>
        <p:nvPicPr>
          <p:cNvPr id="165901" name="Picture 22" descr="user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1962150"/>
            <a:ext cx="2047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02" name="Picture 23" descr="clou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0175" y="2209800"/>
            <a:ext cx="3905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03" name="Picture 24" descr="user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2838" y="2162175"/>
            <a:ext cx="2047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904" name="Line 25"/>
          <p:cNvSpPr>
            <a:spLocks noChangeShapeType="1"/>
          </p:cNvSpPr>
          <p:nvPr/>
        </p:nvSpPr>
        <p:spPr bwMode="auto">
          <a:xfrm flipV="1">
            <a:off x="5591175" y="2362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65905" name="Line 26"/>
          <p:cNvSpPr>
            <a:spLocks noChangeShapeType="1"/>
          </p:cNvSpPr>
          <p:nvPr/>
        </p:nvSpPr>
        <p:spPr bwMode="auto">
          <a:xfrm>
            <a:off x="5133975" y="2362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pic>
        <p:nvPicPr>
          <p:cNvPr id="3" name="Picture 27" descr="webserviceor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43575" y="2133600"/>
            <a:ext cx="381000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91" name="Picture 30" descr="webserviceor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56363" y="2987675"/>
            <a:ext cx="381000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92" name="Picture 32" descr="webservicebl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50125" y="2992438"/>
            <a:ext cx="381000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93" name="Picture 35" descr="partner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334375" y="2800350"/>
            <a:ext cx="598488" cy="60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94" name="Picture 38" descr="mainframe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57750" y="2971800"/>
            <a:ext cx="401638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95" name="Picture 94" descr="app_big_green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113588" y="2127250"/>
            <a:ext cx="377825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96" name="Picture 96" descr="app_big_blue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576888" y="3001963"/>
            <a:ext cx="377825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5913" name="Rectangle 62"/>
          <p:cNvSpPr>
            <a:spLocks noChangeArrowheads="1"/>
          </p:cNvSpPr>
          <p:nvPr/>
        </p:nvSpPr>
        <p:spPr bwMode="auto">
          <a:xfrm>
            <a:off x="5449888" y="2667000"/>
            <a:ext cx="1066800" cy="152400"/>
          </a:xfrm>
          <a:prstGeom prst="rect">
            <a:avLst/>
          </a:prstGeom>
          <a:gradFill rotWithShape="1">
            <a:gsLst>
              <a:gs pos="0">
                <a:srgbClr val="818A8D"/>
              </a:gs>
              <a:gs pos="50000">
                <a:srgbClr val="BBC8CB"/>
              </a:gs>
              <a:gs pos="100000">
                <a:srgbClr val="DFEEF1"/>
              </a:gs>
            </a:gsLst>
            <a:lin ang="162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sz="800"/>
              <a:t>Process Engine</a:t>
            </a:r>
          </a:p>
        </p:txBody>
      </p:sp>
      <p:sp>
        <p:nvSpPr>
          <p:cNvPr id="165914" name="Rectangle 63"/>
          <p:cNvSpPr>
            <a:spLocks noChangeArrowheads="1"/>
          </p:cNvSpPr>
          <p:nvPr/>
        </p:nvSpPr>
        <p:spPr bwMode="auto">
          <a:xfrm>
            <a:off x="6816725" y="2667000"/>
            <a:ext cx="820738" cy="152400"/>
          </a:xfrm>
          <a:prstGeom prst="rect">
            <a:avLst/>
          </a:prstGeom>
          <a:gradFill rotWithShape="1">
            <a:gsLst>
              <a:gs pos="0">
                <a:srgbClr val="818A8D"/>
              </a:gs>
              <a:gs pos="50000">
                <a:srgbClr val="BBC8CB"/>
              </a:gs>
              <a:gs pos="100000">
                <a:srgbClr val="DFEEF1"/>
              </a:gs>
            </a:gsLst>
            <a:lin ang="162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sz="800"/>
              <a:t>Service Bus</a:t>
            </a:r>
          </a:p>
        </p:txBody>
      </p:sp>
      <p:sp>
        <p:nvSpPr>
          <p:cNvPr id="165915" name="Line 6"/>
          <p:cNvSpPr>
            <a:spLocks noChangeShapeType="1"/>
          </p:cNvSpPr>
          <p:nvPr/>
        </p:nvSpPr>
        <p:spPr bwMode="auto">
          <a:xfrm flipH="1">
            <a:off x="6724650" y="2820988"/>
            <a:ext cx="212725" cy="198437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65916" name="Line 60"/>
          <p:cNvSpPr>
            <a:spLocks noChangeShapeType="1"/>
          </p:cNvSpPr>
          <p:nvPr/>
        </p:nvSpPr>
        <p:spPr bwMode="auto">
          <a:xfrm>
            <a:off x="4927600" y="1722438"/>
            <a:ext cx="0" cy="152400"/>
          </a:xfrm>
          <a:prstGeom prst="line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65917" name="Line 61"/>
          <p:cNvSpPr>
            <a:spLocks noChangeShapeType="1"/>
          </p:cNvSpPr>
          <p:nvPr/>
        </p:nvSpPr>
        <p:spPr bwMode="auto">
          <a:xfrm>
            <a:off x="4927600" y="17907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65918" name="Line 62"/>
          <p:cNvSpPr>
            <a:spLocks noChangeShapeType="1"/>
          </p:cNvSpPr>
          <p:nvPr/>
        </p:nvSpPr>
        <p:spPr bwMode="auto">
          <a:xfrm>
            <a:off x="8585200" y="1714500"/>
            <a:ext cx="0" cy="914400"/>
          </a:xfrm>
          <a:prstGeom prst="line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65919" name="Text Box 64"/>
          <p:cNvSpPr txBox="1">
            <a:spLocks noChangeArrowheads="1"/>
          </p:cNvSpPr>
          <p:nvPr/>
        </p:nvSpPr>
        <p:spPr bwMode="auto">
          <a:xfrm>
            <a:off x="5819775" y="1685925"/>
            <a:ext cx="1985963" cy="23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900"/>
              <a:t>End-to-End, Application Level View</a:t>
            </a:r>
          </a:p>
        </p:txBody>
      </p:sp>
      <p:sp>
        <p:nvSpPr>
          <p:cNvPr id="36" name="Freeform 35"/>
          <p:cNvSpPr/>
          <p:nvPr/>
        </p:nvSpPr>
        <p:spPr bwMode="auto">
          <a:xfrm>
            <a:off x="3071802" y="1571612"/>
            <a:ext cx="1652588" cy="355600"/>
          </a:xfrm>
          <a:custGeom>
            <a:avLst/>
            <a:gdLst>
              <a:gd name="connsiteX0" fmla="*/ 0 w 1653235"/>
              <a:gd name="connsiteY0" fmla="*/ 377952 h 451104"/>
              <a:gd name="connsiteX1" fmla="*/ 790041 w 1653235"/>
              <a:gd name="connsiteY1" fmla="*/ 12192 h 451104"/>
              <a:gd name="connsiteX2" fmla="*/ 1653235 w 1653235"/>
              <a:gd name="connsiteY2" fmla="*/ 451104 h 451104"/>
              <a:gd name="connsiteX3" fmla="*/ 1653235 w 1653235"/>
              <a:gd name="connsiteY3" fmla="*/ 451104 h 451104"/>
              <a:gd name="connsiteX4" fmla="*/ 1653235 w 1653235"/>
              <a:gd name="connsiteY4" fmla="*/ 451104 h 451104"/>
              <a:gd name="connsiteX5" fmla="*/ 1653235 w 1653235"/>
              <a:gd name="connsiteY5" fmla="*/ 451104 h 45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3235" h="451104">
                <a:moveTo>
                  <a:pt x="0" y="377952"/>
                </a:moveTo>
                <a:cubicBezTo>
                  <a:pt x="257251" y="188976"/>
                  <a:pt x="514502" y="0"/>
                  <a:pt x="790041" y="12192"/>
                </a:cubicBezTo>
                <a:cubicBezTo>
                  <a:pt x="1065580" y="24384"/>
                  <a:pt x="1653235" y="451104"/>
                  <a:pt x="1653235" y="451104"/>
                </a:cubicBezTo>
                <a:lnTo>
                  <a:pt x="1653235" y="451104"/>
                </a:lnTo>
                <a:lnTo>
                  <a:pt x="1653235" y="451104"/>
                </a:lnTo>
                <a:lnTo>
                  <a:pt x="1653235" y="451104"/>
                </a:lnTo>
              </a:path>
            </a:pathLst>
          </a:cu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1297" name="TextBox 36"/>
          <p:cNvSpPr txBox="1">
            <a:spLocks noChangeArrowheads="1"/>
          </p:cNvSpPr>
          <p:nvPr/>
        </p:nvSpPr>
        <p:spPr bwMode="auto">
          <a:xfrm>
            <a:off x="4786314" y="3786190"/>
            <a:ext cx="435768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El valor de </a:t>
            </a:r>
            <a:r>
              <a:rPr lang="en-US" sz="1600" dirty="0" err="1" smtClean="0"/>
              <a:t>Negocio</a:t>
            </a:r>
            <a:r>
              <a:rPr lang="en-US" sz="1600" dirty="0" smtClean="0"/>
              <a:t> de SOA reside en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Transacciones</a:t>
            </a:r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Los </a:t>
            </a:r>
            <a:r>
              <a:rPr lang="en-US" sz="1600" dirty="0" err="1" smtClean="0"/>
              <a:t>fallos</a:t>
            </a:r>
            <a:r>
              <a:rPr lang="en-US" sz="1600" dirty="0" smtClean="0"/>
              <a:t> </a:t>
            </a:r>
            <a:r>
              <a:rPr lang="en-US" sz="1600" dirty="0" err="1" smtClean="0"/>
              <a:t>tienen</a:t>
            </a:r>
            <a:r>
              <a:rPr lang="en-US" sz="1600" dirty="0" smtClean="0"/>
              <a:t> </a:t>
            </a:r>
            <a:r>
              <a:rPr lang="en-US" sz="1600" dirty="0" err="1" smtClean="0"/>
              <a:t>impacto</a:t>
            </a:r>
            <a:r>
              <a:rPr lang="en-US" sz="1600" dirty="0" smtClean="0"/>
              <a:t> </a:t>
            </a:r>
            <a:r>
              <a:rPr lang="en-US" sz="1600" dirty="0" err="1" smtClean="0"/>
              <a:t>directo</a:t>
            </a:r>
            <a:r>
              <a:rPr lang="en-US" sz="1600" dirty="0" smtClean="0"/>
              <a:t> en el </a:t>
            </a:r>
            <a:r>
              <a:rPr lang="en-US" sz="1600" dirty="0" err="1" smtClean="0"/>
              <a:t>Negocio</a:t>
            </a:r>
            <a:r>
              <a:rPr lang="en-US" sz="1600" dirty="0" smtClean="0"/>
              <a:t>:</a:t>
            </a:r>
            <a:endParaRPr lang="en-US" sz="1600" dirty="0"/>
          </a:p>
          <a:p>
            <a:pPr algn="ctr"/>
            <a:endParaRPr lang="en-US" sz="1600" dirty="0"/>
          </a:p>
          <a:p>
            <a:pPr marL="688975" lvl="1" indent="-225425">
              <a:buClr>
                <a:srgbClr val="D2AA00"/>
              </a:buClr>
              <a:buFont typeface="Wingdings" pitchFamily="2" charset="2"/>
              <a:buChar char="§"/>
            </a:pPr>
            <a:r>
              <a:rPr lang="de-DE" sz="1600" dirty="0" smtClean="0"/>
              <a:t>Clientes insatisfechos</a:t>
            </a:r>
            <a:endParaRPr lang="de-DE" sz="1600" dirty="0"/>
          </a:p>
          <a:p>
            <a:pPr marL="688975" lvl="1" indent="-225425">
              <a:buClr>
                <a:srgbClr val="D2AA00"/>
              </a:buClr>
              <a:buFont typeface="Wingdings" pitchFamily="2" charset="2"/>
              <a:buChar char="§"/>
            </a:pPr>
            <a:r>
              <a:rPr lang="de-DE" sz="1600" dirty="0" smtClean="0"/>
              <a:t>Pérdida de Ingresos</a:t>
            </a:r>
            <a:endParaRPr lang="en-US" sz="1600" dirty="0"/>
          </a:p>
        </p:txBody>
      </p:sp>
      <p:sp>
        <p:nvSpPr>
          <p:cNvPr id="34" name="33 Rectángulo"/>
          <p:cNvSpPr/>
          <p:nvPr/>
        </p:nvSpPr>
        <p:spPr>
          <a:xfrm>
            <a:off x="5143504" y="3786190"/>
            <a:ext cx="3643338" cy="64294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Content Placeholder 2"/>
          <p:cNvSpPr>
            <a:spLocks noGrp="1"/>
          </p:cNvSpPr>
          <p:nvPr>
            <p:ph idx="1"/>
          </p:nvPr>
        </p:nvSpPr>
        <p:spPr>
          <a:xfrm>
            <a:off x="428596" y="3286124"/>
            <a:ext cx="7072362" cy="2428892"/>
          </a:xfrm>
        </p:spPr>
        <p:txBody>
          <a:bodyPr>
            <a:normAutofit/>
          </a:bodyPr>
          <a:lstStyle/>
          <a:p>
            <a:r>
              <a:rPr lang="de-DE" sz="1600" dirty="0" smtClean="0"/>
              <a:t>Seguimiento en </a:t>
            </a:r>
            <a:r>
              <a:rPr lang="de-DE" sz="1600" i="1" u="sng" dirty="0" smtClean="0"/>
              <a:t>Tiempo Real </a:t>
            </a:r>
            <a:r>
              <a:rPr lang="de-DE" sz="1600" dirty="0" smtClean="0"/>
              <a:t>de </a:t>
            </a:r>
            <a:r>
              <a:rPr lang="de-DE" sz="1600" i="1" u="sng" dirty="0" smtClean="0"/>
              <a:t>cada Transacción</a:t>
            </a:r>
          </a:p>
          <a:p>
            <a:r>
              <a:rPr lang="en-US" sz="1600" dirty="0" err="1" smtClean="0"/>
              <a:t>Controla</a:t>
            </a:r>
            <a:r>
              <a:rPr lang="en-US" sz="1600" dirty="0" smtClean="0"/>
              <a:t> </a:t>
            </a:r>
            <a:r>
              <a:rPr lang="en-US" sz="1600" dirty="0" err="1" smtClean="0"/>
              <a:t>Transacciones</a:t>
            </a:r>
            <a:r>
              <a:rPr lang="en-US" sz="1600" dirty="0" smtClean="0"/>
              <a:t>  a </a:t>
            </a:r>
            <a:r>
              <a:rPr lang="en-US" sz="1600" dirty="0" err="1" smtClean="0"/>
              <a:t>través</a:t>
            </a:r>
            <a:r>
              <a:rPr lang="en-US" sz="1600" dirty="0" smtClean="0"/>
              <a:t> de </a:t>
            </a:r>
            <a:r>
              <a:rPr lang="en-US" sz="1600" i="1" u="sng" dirty="0" err="1" smtClean="0"/>
              <a:t>toda</a:t>
            </a:r>
            <a:r>
              <a:rPr lang="en-US" sz="1600" i="1" u="sng" dirty="0" smtClean="0"/>
              <a:t> la </a:t>
            </a:r>
            <a:r>
              <a:rPr lang="en-US" sz="1600" i="1" u="sng" dirty="0" err="1" smtClean="0"/>
              <a:t>infraestructura</a:t>
            </a:r>
            <a:r>
              <a:rPr lang="en-US" sz="1600" i="1" u="sng" dirty="0" smtClean="0"/>
              <a:t> SOA</a:t>
            </a:r>
            <a:endParaRPr lang="en-US" sz="1600" dirty="0" smtClean="0"/>
          </a:p>
          <a:p>
            <a:pPr lvl="1"/>
            <a:r>
              <a:rPr lang="en-US" sz="1600" dirty="0" smtClean="0"/>
              <a:t>App servers, ESB's, BPM's, </a:t>
            </a:r>
            <a:r>
              <a:rPr lang="en-US" sz="1600" dirty="0" err="1" smtClean="0"/>
              <a:t>Dsipositivos</a:t>
            </a:r>
            <a:r>
              <a:rPr lang="en-US" sz="1600" dirty="0" smtClean="0"/>
              <a:t>, Etc.</a:t>
            </a:r>
          </a:p>
          <a:p>
            <a:r>
              <a:rPr lang="en-US" sz="1600" i="1" dirty="0" err="1" smtClean="0"/>
              <a:t>Enfoque</a:t>
            </a:r>
            <a:r>
              <a:rPr lang="en-US" sz="1600" i="1" dirty="0" smtClean="0"/>
              <a:t> </a:t>
            </a:r>
            <a:r>
              <a:rPr lang="en-US" sz="1600" i="1" u="sng" dirty="0" smtClean="0"/>
              <a:t>no  </a:t>
            </a:r>
            <a:r>
              <a:rPr lang="en-US" sz="1600" i="1" u="sng" dirty="0" err="1" smtClean="0"/>
              <a:t>invasivo</a:t>
            </a:r>
            <a:endParaRPr lang="en-US" sz="1600" i="1" u="sng" dirty="0" smtClean="0"/>
          </a:p>
          <a:p>
            <a:r>
              <a:rPr lang="en-US" sz="1600" i="1" u="sng" dirty="0" smtClean="0"/>
              <a:t>Control </a:t>
            </a:r>
            <a:r>
              <a:rPr lang="en-US" sz="1600" i="1" u="sng" dirty="0" err="1" smtClean="0"/>
              <a:t>Técnico</a:t>
            </a:r>
            <a:endParaRPr lang="en-US" sz="1600" i="1" u="sng" dirty="0" smtClean="0"/>
          </a:p>
          <a:p>
            <a:r>
              <a:rPr lang="en-US" sz="1600" i="1" u="sng" dirty="0" smtClean="0"/>
              <a:t>Control de </a:t>
            </a:r>
            <a:r>
              <a:rPr lang="en-US" sz="1600" i="1" u="sng" dirty="0" err="1" smtClean="0"/>
              <a:t>Errores</a:t>
            </a:r>
            <a:endParaRPr lang="en-US" sz="1600" i="1" u="sng" dirty="0" smtClean="0"/>
          </a:p>
          <a:p>
            <a:r>
              <a:rPr lang="en-US" sz="1600" i="1" u="sng" dirty="0" smtClean="0"/>
              <a:t>Control de </a:t>
            </a:r>
            <a:r>
              <a:rPr lang="en-US" sz="1600" i="1" u="sng" dirty="0" err="1" smtClean="0"/>
              <a:t>Negocio</a:t>
            </a:r>
            <a:r>
              <a:rPr lang="en-US" sz="1600" i="1" u="sng" dirty="0" smtClean="0"/>
              <a:t> en la </a:t>
            </a:r>
            <a:r>
              <a:rPr lang="en-US" sz="1600" i="1" u="sng" dirty="0" err="1" smtClean="0"/>
              <a:t>Transacción</a:t>
            </a:r>
            <a:endParaRPr lang="en-US" sz="1600" u="sng" dirty="0" smtClean="0"/>
          </a:p>
        </p:txBody>
      </p:sp>
      <p:sp>
        <p:nvSpPr>
          <p:cNvPr id="169988" name="Slide Number Placeholder 3"/>
          <p:cNvSpPr txBox="1">
            <a:spLocks noGrp="1"/>
          </p:cNvSpPr>
          <p:nvPr/>
        </p:nvSpPr>
        <p:spPr bwMode="auto">
          <a:xfrm>
            <a:off x="8382000" y="6400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/>
          <a:lstStyle/>
          <a:p>
            <a:pPr algn="r"/>
            <a:fld id="{03E75D6F-8057-4351-8B18-4371BF559829}" type="slidenum">
              <a:rPr lang="en-US" altLang="en-US" sz="1400">
                <a:solidFill>
                  <a:srgbClr val="EAA344"/>
                </a:solidFill>
                <a:latin typeface="Tahoma" pitchFamily="34" charset="0"/>
              </a:rPr>
              <a:pPr algn="r"/>
              <a:t>36</a:t>
            </a:fld>
            <a:endParaRPr lang="en-US" altLang="en-US" sz="1400">
              <a:solidFill>
                <a:srgbClr val="EAA344"/>
              </a:solidFill>
              <a:latin typeface="Tahoma" pitchFamily="34" charset="0"/>
            </a:endParaRPr>
          </a:p>
        </p:txBody>
      </p:sp>
      <p:sp>
        <p:nvSpPr>
          <p:cNvPr id="169989" name="Line 2"/>
          <p:cNvSpPr>
            <a:spLocks noChangeShapeType="1"/>
          </p:cNvSpPr>
          <p:nvPr/>
        </p:nvSpPr>
        <p:spPr bwMode="auto">
          <a:xfrm flipV="1">
            <a:off x="3552825" y="2609850"/>
            <a:ext cx="557213" cy="1588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69990" name="Line 3"/>
          <p:cNvSpPr>
            <a:spLocks noChangeShapeType="1"/>
          </p:cNvSpPr>
          <p:nvPr/>
        </p:nvSpPr>
        <p:spPr bwMode="auto">
          <a:xfrm flipH="1">
            <a:off x="3341688" y="2165350"/>
            <a:ext cx="1587" cy="271463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69991" name="Freeform 4"/>
          <p:cNvSpPr>
            <a:spLocks/>
          </p:cNvSpPr>
          <p:nvPr/>
        </p:nvSpPr>
        <p:spPr bwMode="auto">
          <a:xfrm rot="-2184857">
            <a:off x="3671888" y="2413000"/>
            <a:ext cx="290512" cy="393700"/>
          </a:xfrm>
          <a:custGeom>
            <a:avLst/>
            <a:gdLst>
              <a:gd name="T0" fmla="*/ 0 w 288"/>
              <a:gd name="T1" fmla="*/ 2147483647 h 384"/>
              <a:gd name="T2" fmla="*/ 2147483647 w 288"/>
              <a:gd name="T3" fmla="*/ 2147483647 h 384"/>
              <a:gd name="T4" fmla="*/ 2147483647 w 288"/>
              <a:gd name="T5" fmla="*/ 0 h 384"/>
              <a:gd name="T6" fmla="*/ 0 60000 65536"/>
              <a:gd name="T7" fmla="*/ 0 60000 65536"/>
              <a:gd name="T8" fmla="*/ 0 60000 65536"/>
              <a:gd name="T9" fmla="*/ 0 w 288"/>
              <a:gd name="T10" fmla="*/ 0 h 384"/>
              <a:gd name="T11" fmla="*/ 288 w 28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384">
                <a:moveTo>
                  <a:pt x="0" y="384"/>
                </a:moveTo>
                <a:cubicBezTo>
                  <a:pt x="96" y="344"/>
                  <a:pt x="192" y="304"/>
                  <a:pt x="240" y="240"/>
                </a:cubicBezTo>
                <a:cubicBezTo>
                  <a:pt x="288" y="176"/>
                  <a:pt x="288" y="88"/>
                  <a:pt x="288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69992" name="Line 5"/>
          <p:cNvSpPr>
            <a:spLocks noChangeShapeType="1"/>
          </p:cNvSpPr>
          <p:nvPr/>
        </p:nvSpPr>
        <p:spPr bwMode="auto">
          <a:xfrm flipV="1">
            <a:off x="1095375" y="2614613"/>
            <a:ext cx="276225" cy="15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69993" name="Line 6"/>
          <p:cNvSpPr>
            <a:spLocks noChangeShapeType="1"/>
          </p:cNvSpPr>
          <p:nvPr/>
        </p:nvSpPr>
        <p:spPr bwMode="auto">
          <a:xfrm>
            <a:off x="2187575" y="2201863"/>
            <a:ext cx="174625" cy="209550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69994" name="Line 7"/>
          <p:cNvSpPr>
            <a:spLocks noChangeShapeType="1"/>
          </p:cNvSpPr>
          <p:nvPr/>
        </p:nvSpPr>
        <p:spPr bwMode="auto">
          <a:xfrm>
            <a:off x="3100388" y="1870075"/>
            <a:ext cx="1587" cy="217488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69995" name="Line 8"/>
          <p:cNvSpPr>
            <a:spLocks noChangeShapeType="1"/>
          </p:cNvSpPr>
          <p:nvPr/>
        </p:nvSpPr>
        <p:spPr bwMode="auto">
          <a:xfrm flipH="1">
            <a:off x="1582738" y="2155825"/>
            <a:ext cx="1587" cy="266700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69996" name="Line 9"/>
          <p:cNvSpPr>
            <a:spLocks noChangeShapeType="1"/>
          </p:cNvSpPr>
          <p:nvPr/>
        </p:nvSpPr>
        <p:spPr bwMode="auto">
          <a:xfrm>
            <a:off x="1746250" y="1884363"/>
            <a:ext cx="0" cy="198437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pic>
        <p:nvPicPr>
          <p:cNvPr id="169997" name="Picture 22" descr="user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1343025"/>
            <a:ext cx="2047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8" name="Picture 23" descr="clou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19175" y="1590675"/>
            <a:ext cx="3905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9" name="Picture 24" descr="user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1838" y="1543050"/>
            <a:ext cx="2047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00" name="Line 25"/>
          <p:cNvSpPr>
            <a:spLocks noChangeShapeType="1"/>
          </p:cNvSpPr>
          <p:nvPr/>
        </p:nvSpPr>
        <p:spPr bwMode="auto">
          <a:xfrm flipV="1">
            <a:off x="1400175" y="17430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70001" name="Line 26"/>
          <p:cNvSpPr>
            <a:spLocks noChangeShapeType="1"/>
          </p:cNvSpPr>
          <p:nvPr/>
        </p:nvSpPr>
        <p:spPr bwMode="auto">
          <a:xfrm>
            <a:off x="942975" y="17430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pic>
        <p:nvPicPr>
          <p:cNvPr id="18" name="Picture 27" descr="webserviceor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52575" y="1514475"/>
            <a:ext cx="381000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30" descr="webserviceor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65363" y="2368550"/>
            <a:ext cx="381000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32" descr="webservicebl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59125" y="2373313"/>
            <a:ext cx="381000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35" descr="partner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43375" y="2181225"/>
            <a:ext cx="598488" cy="60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38" descr="mainframe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6750" y="2352675"/>
            <a:ext cx="401638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94" descr="app_big_green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922588" y="1508125"/>
            <a:ext cx="377825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96" descr="app_big_blue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385888" y="2382838"/>
            <a:ext cx="377825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0009" name="Rectangle 62"/>
          <p:cNvSpPr>
            <a:spLocks noChangeArrowheads="1"/>
          </p:cNvSpPr>
          <p:nvPr/>
        </p:nvSpPr>
        <p:spPr bwMode="auto">
          <a:xfrm>
            <a:off x="1258888" y="2047875"/>
            <a:ext cx="1066800" cy="152400"/>
          </a:xfrm>
          <a:prstGeom prst="rect">
            <a:avLst/>
          </a:prstGeom>
          <a:gradFill rotWithShape="1">
            <a:gsLst>
              <a:gs pos="0">
                <a:srgbClr val="818A8D"/>
              </a:gs>
              <a:gs pos="50000">
                <a:srgbClr val="BBC8CB"/>
              </a:gs>
              <a:gs pos="100000">
                <a:srgbClr val="DFEEF1"/>
              </a:gs>
            </a:gsLst>
            <a:lin ang="162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sz="800"/>
              <a:t>Process Engine</a:t>
            </a:r>
          </a:p>
        </p:txBody>
      </p:sp>
      <p:sp>
        <p:nvSpPr>
          <p:cNvPr id="170010" name="Rectangle 63"/>
          <p:cNvSpPr>
            <a:spLocks noChangeArrowheads="1"/>
          </p:cNvSpPr>
          <p:nvPr/>
        </p:nvSpPr>
        <p:spPr bwMode="auto">
          <a:xfrm>
            <a:off x="2625725" y="2047875"/>
            <a:ext cx="820738" cy="152400"/>
          </a:xfrm>
          <a:prstGeom prst="rect">
            <a:avLst/>
          </a:prstGeom>
          <a:gradFill rotWithShape="1">
            <a:gsLst>
              <a:gs pos="0">
                <a:srgbClr val="818A8D"/>
              </a:gs>
              <a:gs pos="50000">
                <a:srgbClr val="BBC8CB"/>
              </a:gs>
              <a:gs pos="100000">
                <a:srgbClr val="DFEEF1"/>
              </a:gs>
            </a:gsLst>
            <a:lin ang="162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sz="800"/>
              <a:t>Service Bus</a:t>
            </a:r>
          </a:p>
        </p:txBody>
      </p:sp>
      <p:sp>
        <p:nvSpPr>
          <p:cNvPr id="170011" name="Line 6"/>
          <p:cNvSpPr>
            <a:spLocks noChangeShapeType="1"/>
          </p:cNvSpPr>
          <p:nvPr/>
        </p:nvSpPr>
        <p:spPr bwMode="auto">
          <a:xfrm flipH="1">
            <a:off x="2533650" y="2201863"/>
            <a:ext cx="212725" cy="198437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70012" name="Line 60"/>
          <p:cNvSpPr>
            <a:spLocks noChangeShapeType="1"/>
          </p:cNvSpPr>
          <p:nvPr/>
        </p:nvSpPr>
        <p:spPr bwMode="auto">
          <a:xfrm>
            <a:off x="736600" y="1103313"/>
            <a:ext cx="0" cy="152400"/>
          </a:xfrm>
          <a:prstGeom prst="line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70013" name="Line 61"/>
          <p:cNvSpPr>
            <a:spLocks noChangeShapeType="1"/>
          </p:cNvSpPr>
          <p:nvPr/>
        </p:nvSpPr>
        <p:spPr bwMode="auto">
          <a:xfrm>
            <a:off x="736600" y="1171575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70014" name="Line 62"/>
          <p:cNvSpPr>
            <a:spLocks noChangeShapeType="1"/>
          </p:cNvSpPr>
          <p:nvPr/>
        </p:nvSpPr>
        <p:spPr bwMode="auto">
          <a:xfrm>
            <a:off x="4394200" y="1095375"/>
            <a:ext cx="0" cy="914400"/>
          </a:xfrm>
          <a:prstGeom prst="line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70015" name="Text Box 64"/>
          <p:cNvSpPr txBox="1">
            <a:spLocks noChangeArrowheads="1"/>
          </p:cNvSpPr>
          <p:nvPr/>
        </p:nvSpPr>
        <p:spPr bwMode="auto">
          <a:xfrm>
            <a:off x="1684338" y="1066800"/>
            <a:ext cx="19685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900"/>
              <a:t>End-to-End, Application Level View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762000" y="1600200"/>
            <a:ext cx="152400" cy="228600"/>
            <a:chOff x="381000" y="1600200"/>
            <a:chExt cx="114300" cy="117475"/>
          </a:xfrm>
        </p:grpSpPr>
        <p:sp>
          <p:nvSpPr>
            <p:cNvPr id="34" name="AutoShape 67"/>
            <p:cNvSpPr>
              <a:spLocks noChangeArrowheads="1"/>
            </p:cNvSpPr>
            <p:nvPr/>
          </p:nvSpPr>
          <p:spPr bwMode="auto">
            <a:xfrm>
              <a:off x="381000" y="1600200"/>
              <a:ext cx="114300" cy="117475"/>
            </a:xfrm>
            <a:prstGeom prst="flowChartDocumen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1000" b="1">
                <a:latin typeface="Verdana" pitchFamily="34" charset="0"/>
              </a:endParaRPr>
            </a:p>
          </p:txBody>
        </p:sp>
        <p:sp>
          <p:nvSpPr>
            <p:cNvPr id="170018" name="Line 68"/>
            <p:cNvSpPr>
              <a:spLocks noChangeShapeType="1"/>
            </p:cNvSpPr>
            <p:nvPr/>
          </p:nvSpPr>
          <p:spPr bwMode="auto">
            <a:xfrm>
              <a:off x="403860" y="1629569"/>
              <a:ext cx="685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0019" name="Line 69"/>
            <p:cNvSpPr>
              <a:spLocks noChangeShapeType="1"/>
            </p:cNvSpPr>
            <p:nvPr/>
          </p:nvSpPr>
          <p:spPr bwMode="auto">
            <a:xfrm>
              <a:off x="403860" y="1658938"/>
              <a:ext cx="685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0020" name="Line 70"/>
            <p:cNvSpPr>
              <a:spLocks noChangeShapeType="1"/>
            </p:cNvSpPr>
            <p:nvPr/>
          </p:nvSpPr>
          <p:spPr bwMode="auto">
            <a:xfrm>
              <a:off x="403860" y="1684635"/>
              <a:ext cx="45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5105400" y="1133475"/>
            <a:ext cx="3524250" cy="1600200"/>
            <a:chOff x="5105400" y="1066800"/>
            <a:chExt cx="3524545" cy="1600200"/>
          </a:xfrm>
        </p:grpSpPr>
        <p:pic>
          <p:nvPicPr>
            <p:cNvPr id="32" name="Picture 19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5943670" y="1066800"/>
              <a:ext cx="2686275" cy="1600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9" name="Right Arrow 38"/>
            <p:cNvSpPr/>
            <p:nvPr/>
          </p:nvSpPr>
          <p:spPr bwMode="auto">
            <a:xfrm>
              <a:off x="5105400" y="1676400"/>
              <a:ext cx="533445" cy="381000"/>
            </a:xfrm>
            <a:prstGeom prst="rightArrow">
              <a:avLst/>
            </a:prstGeom>
            <a:gradFill flip="none" rotWithShape="1">
              <a:gsLst>
                <a:gs pos="0">
                  <a:srgbClr val="D2AA00">
                    <a:tint val="66000"/>
                    <a:satMod val="160000"/>
                  </a:srgbClr>
                </a:gs>
                <a:gs pos="50000">
                  <a:srgbClr val="D2AA00">
                    <a:tint val="44500"/>
                    <a:satMod val="160000"/>
                  </a:srgbClr>
                </a:gs>
                <a:gs pos="100000">
                  <a:srgbClr val="D2AA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Business Transaction Management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remove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7.5E-6 -4.44444E-6 L 0.10052 -4.44444E-6 L 0.10052 0.05834 L 0.08281 0.05834 L 0.08281 0.12362 L 0.08281 0.05834 L 0.14427 0.05903 L 0.17812 0.12014 L 0.21458 0.06042 L 0.24843 0.05903 L 0.24895 -0.00486 L 0.24843 0.05973 L 0.27552 0.05903 L 0.27499 0.1257 L 0.3776 0.1257 " pathEditMode="relative" ptsTypes="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3 Marcador de fecha"/>
          <p:cNvSpPr>
            <a:spLocks noGrp="1"/>
          </p:cNvSpPr>
          <p:nvPr>
            <p:ph type="dt" sz="half" idx="10"/>
          </p:nvPr>
        </p:nvSpPr>
        <p:spPr>
          <a:xfrm>
            <a:off x="419072" y="6042010"/>
            <a:ext cx="2133600" cy="365125"/>
          </a:xfrm>
          <a:noFill/>
        </p:spPr>
        <p:txBody>
          <a:bodyPr/>
          <a:lstStyle/>
          <a:p>
            <a:fld id="{1430BD2A-4F19-4A36-B4B8-B86CA11CA93E}" type="datetime1">
              <a:rPr lang="de-DE" smtClean="0"/>
              <a:pPr/>
              <a:t>04.12.2008</a:t>
            </a:fld>
            <a:endParaRPr lang="de-DE" smtClean="0"/>
          </a:p>
        </p:txBody>
      </p:sp>
      <p:sp>
        <p:nvSpPr>
          <p:cNvPr id="4710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86072" y="6042010"/>
            <a:ext cx="2895600" cy="365125"/>
          </a:xfrm>
          <a:noFill/>
        </p:spPr>
        <p:txBody>
          <a:bodyPr/>
          <a:lstStyle/>
          <a:p>
            <a:r>
              <a:rPr lang="de-DE" smtClean="0"/>
              <a:t>Nombre de la Presestación |                        | Página </a:t>
            </a:r>
            <a:fld id="{CD26C1F2-1C23-44EC-9255-620B0AD7163B}" type="slidenum">
              <a:rPr lang="de-DE" smtClean="0"/>
              <a:pPr/>
              <a:t>37</a:t>
            </a:fld>
            <a:endParaRPr lang="de-DE" smtClean="0"/>
          </a:p>
        </p:txBody>
      </p:sp>
      <p:sp>
        <p:nvSpPr>
          <p:cNvPr id="47190" name="Rectangle 3"/>
          <p:cNvSpPr>
            <a:spLocks noChangeArrowheads="1"/>
          </p:cNvSpPr>
          <p:nvPr/>
        </p:nvSpPr>
        <p:spPr bwMode="auto">
          <a:xfrm>
            <a:off x="266672" y="2595546"/>
            <a:ext cx="8686800" cy="3190908"/>
          </a:xfrm>
          <a:prstGeom prst="rect">
            <a:avLst/>
          </a:prstGeom>
          <a:gradFill rotWithShape="1">
            <a:gsLst>
              <a:gs pos="0">
                <a:srgbClr val="FFF5C9"/>
              </a:gs>
              <a:gs pos="50000">
                <a:srgbClr val="FFFDF2"/>
              </a:gs>
              <a:gs pos="100000">
                <a:srgbClr val="FFF5C9"/>
              </a:gs>
            </a:gsLst>
            <a:lin ang="2700000" scaled="1"/>
          </a:gradFill>
          <a:ln w="9525">
            <a:solidFill>
              <a:srgbClr val="EEC1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66672" y="1757346"/>
            <a:ext cx="3103563" cy="3825875"/>
            <a:chOff x="192" y="1440"/>
            <a:chExt cx="1955" cy="2410"/>
          </a:xfrm>
        </p:grpSpPr>
        <p:pic>
          <p:nvPicPr>
            <p:cNvPr id="47179" name="Rectangle 8194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24" y="2976"/>
              <a:ext cx="768" cy="489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</p:spPr>
        </p:pic>
        <p:sp>
          <p:nvSpPr>
            <p:cNvPr id="47180" name="Text Box 7"/>
            <p:cNvSpPr txBox="1">
              <a:spLocks noChangeArrowheads="1"/>
            </p:cNvSpPr>
            <p:nvPr/>
          </p:nvSpPr>
          <p:spPr bwMode="auto">
            <a:xfrm>
              <a:off x="720" y="3456"/>
              <a:ext cx="6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 Unicode MS" pitchFamily="34" charset="-128"/>
                </a:rPr>
                <a:t>Discovery</a:t>
              </a:r>
            </a:p>
          </p:txBody>
        </p:sp>
        <p:sp>
          <p:nvSpPr>
            <p:cNvPr id="47181" name="Rectangle 8"/>
            <p:cNvSpPr>
              <a:spLocks noChangeArrowheads="1"/>
            </p:cNvSpPr>
            <p:nvPr/>
          </p:nvSpPr>
          <p:spPr bwMode="auto">
            <a:xfrm>
              <a:off x="1104" y="1440"/>
              <a:ext cx="336" cy="336"/>
            </a:xfrm>
            <a:prstGeom prst="rect">
              <a:avLst/>
            </a:prstGeom>
            <a:solidFill>
              <a:srgbClr val="EEC1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7182" name="Line 9"/>
            <p:cNvSpPr>
              <a:spLocks noChangeShapeType="1"/>
            </p:cNvSpPr>
            <p:nvPr/>
          </p:nvSpPr>
          <p:spPr bwMode="auto">
            <a:xfrm>
              <a:off x="1248" y="1776"/>
              <a:ext cx="0" cy="288"/>
            </a:xfrm>
            <a:prstGeom prst="line">
              <a:avLst/>
            </a:prstGeom>
            <a:noFill/>
            <a:ln w="19050">
              <a:solidFill>
                <a:srgbClr val="EEC1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47183" name="Text Box 10"/>
            <p:cNvSpPr txBox="1">
              <a:spLocks noChangeArrowheads="1"/>
            </p:cNvSpPr>
            <p:nvPr/>
          </p:nvSpPr>
          <p:spPr bwMode="auto">
            <a:xfrm>
              <a:off x="251" y="2534"/>
              <a:ext cx="9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 Unicode MS" pitchFamily="34" charset="-128"/>
                </a:rPr>
                <a:t>Runtime Policies</a:t>
              </a:r>
            </a:p>
          </p:txBody>
        </p:sp>
        <p:sp>
          <p:nvSpPr>
            <p:cNvPr id="47184" name="Text Box 11"/>
            <p:cNvSpPr txBox="1">
              <a:spLocks noChangeArrowheads="1"/>
            </p:cNvSpPr>
            <p:nvPr/>
          </p:nvSpPr>
          <p:spPr bwMode="auto">
            <a:xfrm>
              <a:off x="192" y="2678"/>
              <a:ext cx="6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1000">
                  <a:latin typeface="Arial Unicode MS" pitchFamily="34" charset="-128"/>
                </a:rPr>
                <a:t> Performance</a:t>
              </a:r>
            </a:p>
            <a:p>
              <a:pPr>
                <a:buFontTx/>
                <a:buChar char="•"/>
              </a:pPr>
              <a:r>
                <a:rPr lang="en-US" sz="1000">
                  <a:latin typeface="Arial Unicode MS" pitchFamily="34" charset="-128"/>
                </a:rPr>
                <a:t> Availability</a:t>
              </a:r>
            </a:p>
          </p:txBody>
        </p:sp>
        <p:sp>
          <p:nvSpPr>
            <p:cNvPr id="47185" name="Text Box 12"/>
            <p:cNvSpPr txBox="1">
              <a:spLocks noChangeArrowheads="1"/>
            </p:cNvSpPr>
            <p:nvPr/>
          </p:nvSpPr>
          <p:spPr bwMode="auto">
            <a:xfrm>
              <a:off x="1392" y="3014"/>
              <a:ext cx="7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 Unicode MS" pitchFamily="34" charset="-128"/>
                </a:rPr>
                <a:t>Performance</a:t>
              </a:r>
            </a:p>
          </p:txBody>
        </p:sp>
        <p:pic>
          <p:nvPicPr>
            <p:cNvPr id="47186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200" y="2425"/>
              <a:ext cx="864" cy="629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</p:spPr>
        </p:pic>
        <p:pic>
          <p:nvPicPr>
            <p:cNvPr id="47187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" y="2054"/>
              <a:ext cx="1077" cy="489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47188" name="Text Box 15"/>
            <p:cNvSpPr txBox="1">
              <a:spLocks noChangeArrowheads="1"/>
            </p:cNvSpPr>
            <p:nvPr/>
          </p:nvSpPr>
          <p:spPr bwMode="auto">
            <a:xfrm>
              <a:off x="576" y="3600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5888" indent="-115888">
                <a:buFontTx/>
                <a:buChar char="•"/>
              </a:pPr>
              <a:r>
                <a:rPr lang="en-US" sz="1000">
                  <a:latin typeface="Arial Unicode MS" pitchFamily="34" charset="-128"/>
                </a:rPr>
                <a:t>Automatically enforce governance</a:t>
              </a:r>
            </a:p>
          </p:txBody>
        </p:sp>
        <p:sp>
          <p:nvSpPr>
            <p:cNvPr id="47189" name="Text Box 16"/>
            <p:cNvSpPr txBox="1">
              <a:spLocks noChangeArrowheads="1"/>
            </p:cNvSpPr>
            <p:nvPr/>
          </p:nvSpPr>
          <p:spPr bwMode="auto">
            <a:xfrm>
              <a:off x="768" y="2678"/>
              <a:ext cx="4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1000">
                  <a:latin typeface="Arial Unicode MS" pitchFamily="34" charset="-128"/>
                </a:rPr>
                <a:t> Security</a:t>
              </a:r>
            </a:p>
            <a:p>
              <a:pPr>
                <a:buFontTx/>
                <a:buChar char="•"/>
              </a:pPr>
              <a:r>
                <a:rPr lang="en-US" sz="1000">
                  <a:latin typeface="Arial Unicode MS" pitchFamily="34" charset="-128"/>
                </a:rPr>
                <a:t> Logging</a:t>
              </a:r>
            </a:p>
          </p:txBody>
        </p:sp>
      </p:grpSp>
      <p:sp>
        <p:nvSpPr>
          <p:cNvPr id="47110" name="Text Box 18"/>
          <p:cNvSpPr txBox="1">
            <a:spLocks noChangeArrowheads="1"/>
          </p:cNvSpPr>
          <p:nvPr/>
        </p:nvSpPr>
        <p:spPr bwMode="auto">
          <a:xfrm>
            <a:off x="642910" y="571480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 smtClean="0">
                <a:latin typeface="Arial Unicode MS" pitchFamily="34" charset="-128"/>
              </a:rPr>
              <a:t>Gobierno</a:t>
            </a:r>
            <a:r>
              <a:rPr lang="en-US" sz="2400" dirty="0" smtClean="0">
                <a:latin typeface="Arial Unicode MS" pitchFamily="34" charset="-128"/>
              </a:rPr>
              <a:t> Runtime SOA en </a:t>
            </a:r>
            <a:r>
              <a:rPr lang="en-US" sz="2400" dirty="0" err="1" smtClean="0">
                <a:latin typeface="Arial Unicode MS" pitchFamily="34" charset="-128"/>
              </a:rPr>
              <a:t>Ciclo</a:t>
            </a:r>
            <a:r>
              <a:rPr lang="en-US" sz="2400" dirty="0" smtClean="0">
                <a:latin typeface="Arial Unicode MS" pitchFamily="34" charset="-128"/>
              </a:rPr>
              <a:t> de Vida SOA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47111" name="AutoShape 19"/>
          <p:cNvSpPr>
            <a:spLocks noChangeArrowheads="1"/>
          </p:cNvSpPr>
          <p:nvPr/>
        </p:nvSpPr>
        <p:spPr bwMode="auto">
          <a:xfrm>
            <a:off x="571472" y="1071546"/>
            <a:ext cx="7924800" cy="533400"/>
          </a:xfrm>
          <a:prstGeom prst="rightArrow">
            <a:avLst>
              <a:gd name="adj1" fmla="val 75000"/>
              <a:gd name="adj2" fmla="val 43540"/>
            </a:avLst>
          </a:prstGeom>
          <a:solidFill>
            <a:srgbClr val="EAEAEA"/>
          </a:solidFill>
          <a:ln w="9525" algn="ctr">
            <a:solidFill>
              <a:srgbClr val="77777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12" name="Text Box 20"/>
          <p:cNvSpPr txBox="1">
            <a:spLocks noChangeArrowheads="1"/>
          </p:cNvSpPr>
          <p:nvPr/>
        </p:nvSpPr>
        <p:spPr bwMode="auto">
          <a:xfrm>
            <a:off x="1257272" y="1198546"/>
            <a:ext cx="15033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1">
                <a:solidFill>
                  <a:srgbClr val="4D4D4D"/>
                </a:solidFill>
                <a:latin typeface="Verdana" pitchFamily="34" charset="0"/>
              </a:rPr>
              <a:t>Development</a:t>
            </a:r>
          </a:p>
        </p:txBody>
      </p:sp>
      <p:sp>
        <p:nvSpPr>
          <p:cNvPr id="47113" name="Text Box 21"/>
          <p:cNvSpPr txBox="1">
            <a:spLocks noChangeArrowheads="1"/>
          </p:cNvSpPr>
          <p:nvPr/>
        </p:nvSpPr>
        <p:spPr bwMode="auto">
          <a:xfrm>
            <a:off x="4365597" y="1198546"/>
            <a:ext cx="4730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1">
                <a:solidFill>
                  <a:srgbClr val="4D4D4D"/>
                </a:solidFill>
                <a:latin typeface="Verdana" pitchFamily="34" charset="0"/>
              </a:rPr>
              <a:t>QA</a:t>
            </a:r>
          </a:p>
        </p:txBody>
      </p:sp>
      <p:sp>
        <p:nvSpPr>
          <p:cNvPr id="47114" name="Text Box 22"/>
          <p:cNvSpPr txBox="1">
            <a:spLocks noChangeArrowheads="1"/>
          </p:cNvSpPr>
          <p:nvPr/>
        </p:nvSpPr>
        <p:spPr bwMode="auto">
          <a:xfrm>
            <a:off x="6667472" y="1198546"/>
            <a:ext cx="12715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1">
                <a:solidFill>
                  <a:srgbClr val="4D4D4D"/>
                </a:solidFill>
                <a:latin typeface="Verdana" pitchFamily="34" charset="0"/>
              </a:rPr>
              <a:t>Production</a:t>
            </a:r>
          </a:p>
        </p:txBody>
      </p:sp>
      <p:sp>
        <p:nvSpPr>
          <p:cNvPr id="47115" name="Line 23"/>
          <p:cNvSpPr>
            <a:spLocks noChangeShapeType="1"/>
          </p:cNvSpPr>
          <p:nvPr/>
        </p:nvSpPr>
        <p:spPr bwMode="auto">
          <a:xfrm>
            <a:off x="3390872" y="1147746"/>
            <a:ext cx="0" cy="388620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16" name="Line 24"/>
          <p:cNvSpPr>
            <a:spLocks noChangeShapeType="1"/>
          </p:cNvSpPr>
          <p:nvPr/>
        </p:nvSpPr>
        <p:spPr bwMode="auto">
          <a:xfrm>
            <a:off x="5981672" y="1147746"/>
            <a:ext cx="0" cy="388620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17" name="Rectangle 25"/>
          <p:cNvSpPr>
            <a:spLocks noChangeArrowheads="1"/>
          </p:cNvSpPr>
          <p:nvPr/>
        </p:nvSpPr>
        <p:spPr bwMode="auto">
          <a:xfrm>
            <a:off x="1790672" y="1833546"/>
            <a:ext cx="381000" cy="3810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_tradnl" sz="1000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47118" name="Picture 26" descr="j03985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23872" y="1604946"/>
            <a:ext cx="5334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9" name="Line 27"/>
          <p:cNvSpPr>
            <a:spLocks noChangeShapeType="1"/>
          </p:cNvSpPr>
          <p:nvPr/>
        </p:nvSpPr>
        <p:spPr bwMode="auto">
          <a:xfrm>
            <a:off x="1257272" y="1985946"/>
            <a:ext cx="533400" cy="0"/>
          </a:xfrm>
          <a:prstGeom prst="line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7120" name="Text Box 28"/>
          <p:cNvSpPr txBox="1">
            <a:spLocks noChangeArrowheads="1"/>
          </p:cNvSpPr>
          <p:nvPr/>
        </p:nvSpPr>
        <p:spPr bwMode="auto">
          <a:xfrm>
            <a:off x="609572" y="2211371"/>
            <a:ext cx="908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Arial Unicode MS" pitchFamily="34" charset="-128"/>
              </a:rPr>
              <a:t>IDE’s</a:t>
            </a:r>
          </a:p>
          <a:p>
            <a:pPr algn="ctr"/>
            <a:r>
              <a:rPr lang="en-US" sz="900">
                <a:latin typeface="Arial Unicode MS" pitchFamily="34" charset="-128"/>
              </a:rPr>
              <a:t>Process Tools</a:t>
            </a:r>
          </a:p>
        </p:txBody>
      </p:sp>
      <p:sp>
        <p:nvSpPr>
          <p:cNvPr id="47121" name="Text Box 29"/>
          <p:cNvSpPr txBox="1">
            <a:spLocks noChangeArrowheads="1"/>
          </p:cNvSpPr>
          <p:nvPr/>
        </p:nvSpPr>
        <p:spPr bwMode="auto">
          <a:xfrm>
            <a:off x="428597" y="2009759"/>
            <a:ext cx="1204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Arial Unicode MS" pitchFamily="34" charset="-128"/>
              </a:rPr>
              <a:t>Business Logic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543272" y="1681146"/>
            <a:ext cx="2286000" cy="3632200"/>
            <a:chOff x="2304" y="1392"/>
            <a:chExt cx="1440" cy="2288"/>
          </a:xfrm>
        </p:grpSpPr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2784" y="1632"/>
              <a:ext cx="144" cy="144"/>
              <a:chOff x="2592" y="1872"/>
              <a:chExt cx="144" cy="144"/>
            </a:xfrm>
          </p:grpSpPr>
          <p:sp>
            <p:nvSpPr>
              <p:cNvPr id="47177" name="Rectangle 32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144" cy="144"/>
              </a:xfrm>
              <a:prstGeom prst="rect">
                <a:avLst/>
              </a:prstGeom>
              <a:solidFill>
                <a:srgbClr val="EEC1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7178" name="Rectangle 33"/>
              <p:cNvSpPr>
                <a:spLocks noChangeArrowheads="1"/>
              </p:cNvSpPr>
              <p:nvPr/>
            </p:nvSpPr>
            <p:spPr bwMode="auto">
              <a:xfrm>
                <a:off x="2610" y="1892"/>
                <a:ext cx="106" cy="104"/>
              </a:xfrm>
              <a:prstGeom prst="rect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_tradnl" sz="1000">
                  <a:solidFill>
                    <a:schemeClr val="bg1"/>
                  </a:solidFill>
                  <a:latin typeface="Arial Unicode MS" pitchFamily="34" charset="-128"/>
                </a:endParaRPr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3072" y="1728"/>
              <a:ext cx="144" cy="144"/>
              <a:chOff x="2592" y="1872"/>
              <a:chExt cx="144" cy="144"/>
            </a:xfrm>
          </p:grpSpPr>
          <p:sp>
            <p:nvSpPr>
              <p:cNvPr id="47175" name="Rectangle 35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144" cy="144"/>
              </a:xfrm>
              <a:prstGeom prst="rect">
                <a:avLst/>
              </a:prstGeom>
              <a:solidFill>
                <a:srgbClr val="EEC1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7176" name="Rectangle 36"/>
              <p:cNvSpPr>
                <a:spLocks noChangeArrowheads="1"/>
              </p:cNvSpPr>
              <p:nvPr/>
            </p:nvSpPr>
            <p:spPr bwMode="auto">
              <a:xfrm>
                <a:off x="2610" y="1892"/>
                <a:ext cx="106" cy="104"/>
              </a:xfrm>
              <a:prstGeom prst="rect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_tradnl" sz="1000">
                  <a:solidFill>
                    <a:schemeClr val="bg1"/>
                  </a:solidFill>
                  <a:latin typeface="Arial Unicode MS" pitchFamily="34" charset="-128"/>
                </a:endParaRPr>
              </a:p>
            </p:txBody>
          </p:sp>
        </p:grpSp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2640" y="1392"/>
              <a:ext cx="144" cy="144"/>
              <a:chOff x="2592" y="1872"/>
              <a:chExt cx="144" cy="144"/>
            </a:xfrm>
          </p:grpSpPr>
          <p:sp>
            <p:nvSpPr>
              <p:cNvPr id="47173" name="Rectangle 38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144" cy="144"/>
              </a:xfrm>
              <a:prstGeom prst="rect">
                <a:avLst/>
              </a:prstGeom>
              <a:solidFill>
                <a:srgbClr val="EEC1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7174" name="Rectangle 39"/>
              <p:cNvSpPr>
                <a:spLocks noChangeArrowheads="1"/>
              </p:cNvSpPr>
              <p:nvPr/>
            </p:nvSpPr>
            <p:spPr bwMode="auto">
              <a:xfrm>
                <a:off x="2610" y="1892"/>
                <a:ext cx="106" cy="104"/>
              </a:xfrm>
              <a:prstGeom prst="rect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_tradnl" sz="1000">
                  <a:solidFill>
                    <a:schemeClr val="bg1"/>
                  </a:solidFill>
                  <a:latin typeface="Arial Unicode MS" pitchFamily="34" charset="-128"/>
                </a:endParaRPr>
              </a:p>
            </p:txBody>
          </p:sp>
        </p:grpSp>
        <p:sp>
          <p:nvSpPr>
            <p:cNvPr id="47164" name="Line 40"/>
            <p:cNvSpPr>
              <a:spLocks noChangeShapeType="1"/>
            </p:cNvSpPr>
            <p:nvPr/>
          </p:nvSpPr>
          <p:spPr bwMode="auto">
            <a:xfrm flipH="1" flipV="1">
              <a:off x="2736" y="153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47165" name="Line 41"/>
            <p:cNvSpPr>
              <a:spLocks noChangeShapeType="1"/>
            </p:cNvSpPr>
            <p:nvPr/>
          </p:nvSpPr>
          <p:spPr bwMode="auto">
            <a:xfrm>
              <a:off x="2928" y="1728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pic>
          <p:nvPicPr>
            <p:cNvPr id="47166" name="Picture 42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304" y="2102"/>
              <a:ext cx="816" cy="45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47167" name="Text Box 43"/>
            <p:cNvSpPr txBox="1">
              <a:spLocks noChangeArrowheads="1"/>
            </p:cNvSpPr>
            <p:nvPr/>
          </p:nvSpPr>
          <p:spPr bwMode="auto">
            <a:xfrm>
              <a:off x="2354" y="2555"/>
              <a:ext cx="69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>
                  <a:latin typeface="Arial Unicode MS" pitchFamily="34" charset="-128"/>
                </a:rPr>
                <a:t>Diagnostics</a:t>
              </a:r>
            </a:p>
          </p:txBody>
        </p:sp>
        <p:sp>
          <p:nvSpPr>
            <p:cNvPr id="47168" name="Oval 44"/>
            <p:cNvSpPr>
              <a:spLocks noChangeArrowheads="1"/>
            </p:cNvSpPr>
            <p:nvPr/>
          </p:nvSpPr>
          <p:spPr bwMode="auto">
            <a:xfrm>
              <a:off x="2940" y="2168"/>
              <a:ext cx="80" cy="82"/>
            </a:xfrm>
            <a:prstGeom prst="ellipse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47169" name="Picture 45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400" y="2880"/>
              <a:ext cx="720" cy="515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</p:spPr>
        </p:pic>
        <p:pic>
          <p:nvPicPr>
            <p:cNvPr id="47170" name="Picture 46" descr="ResultsViewer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024" y="2438"/>
              <a:ext cx="719" cy="520"/>
            </a:xfrm>
            <a:prstGeom prst="rect">
              <a:avLst/>
            </a:prstGeom>
            <a:noFill/>
            <a:ln w="12700">
              <a:solidFill>
                <a:srgbClr val="333399"/>
              </a:solidFill>
              <a:miter lim="800000"/>
              <a:headEnd/>
              <a:tailEnd/>
            </a:ln>
          </p:spPr>
        </p:pic>
        <p:sp>
          <p:nvSpPr>
            <p:cNvPr id="47171" name="Text Box 47"/>
            <p:cNvSpPr txBox="1">
              <a:spLocks noChangeArrowheads="1"/>
            </p:cNvSpPr>
            <p:nvPr/>
          </p:nvSpPr>
          <p:spPr bwMode="auto">
            <a:xfrm>
              <a:off x="3137" y="2918"/>
              <a:ext cx="6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Arial Unicode MS" pitchFamily="34" charset="-128"/>
                </a:rPr>
                <a:t>Validation</a:t>
              </a:r>
            </a:p>
          </p:txBody>
        </p:sp>
        <p:sp>
          <p:nvSpPr>
            <p:cNvPr id="47172" name="Text Box 48"/>
            <p:cNvSpPr txBox="1">
              <a:spLocks noChangeArrowheads="1"/>
            </p:cNvSpPr>
            <p:nvPr/>
          </p:nvSpPr>
          <p:spPr bwMode="auto">
            <a:xfrm>
              <a:off x="2496" y="3408"/>
              <a:ext cx="55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>
                  <a:latin typeface="Arial Unicode MS" pitchFamily="34" charset="-128"/>
                </a:rPr>
                <a:t>Capacity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>
                  <a:latin typeface="Arial Unicode MS" pitchFamily="34" charset="-128"/>
                </a:rPr>
                <a:t>Planning</a:t>
              </a:r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6057872" y="1681146"/>
            <a:ext cx="2743200" cy="3962400"/>
            <a:chOff x="3840" y="1392"/>
            <a:chExt cx="1728" cy="2496"/>
          </a:xfrm>
        </p:grpSpPr>
        <p:pic>
          <p:nvPicPr>
            <p:cNvPr id="47124" name="Rectangle 8194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176" y="3063"/>
              <a:ext cx="768" cy="489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</p:spPr>
        </p:pic>
        <p:pic>
          <p:nvPicPr>
            <p:cNvPr id="47125" name="Picture 51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4848" y="2529"/>
              <a:ext cx="720" cy="604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</p:spPr>
        </p:pic>
        <p:sp>
          <p:nvSpPr>
            <p:cNvPr id="47126" name="Text Box 52"/>
            <p:cNvSpPr txBox="1">
              <a:spLocks noChangeArrowheads="1"/>
            </p:cNvSpPr>
            <p:nvPr/>
          </p:nvSpPr>
          <p:spPr bwMode="auto">
            <a:xfrm>
              <a:off x="4992" y="3110"/>
              <a:ext cx="489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>
                  <a:latin typeface="Arial Unicode MS" pitchFamily="34" charset="-128"/>
                </a:rPr>
                <a:t>Service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>
                  <a:latin typeface="Arial Unicode MS" pitchFamily="34" charset="-128"/>
                </a:rPr>
                <a:t>Levels</a:t>
              </a:r>
            </a:p>
          </p:txBody>
        </p:sp>
        <p:sp>
          <p:nvSpPr>
            <p:cNvPr id="47127" name="Text Box 53"/>
            <p:cNvSpPr txBox="1">
              <a:spLocks noChangeArrowheads="1"/>
            </p:cNvSpPr>
            <p:nvPr/>
          </p:nvSpPr>
          <p:spPr bwMode="auto">
            <a:xfrm>
              <a:off x="4272" y="3532"/>
              <a:ext cx="6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 Unicode MS" pitchFamily="34" charset="-128"/>
                </a:rPr>
                <a:t>Discovery</a:t>
              </a:r>
            </a:p>
          </p:txBody>
        </p:sp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4896" y="1488"/>
              <a:ext cx="144" cy="144"/>
              <a:chOff x="4944" y="1728"/>
              <a:chExt cx="144" cy="144"/>
            </a:xfrm>
          </p:grpSpPr>
          <p:sp>
            <p:nvSpPr>
              <p:cNvPr id="47159" name="Rectangle 55"/>
              <p:cNvSpPr>
                <a:spLocks noChangeArrowheads="1"/>
              </p:cNvSpPr>
              <p:nvPr/>
            </p:nvSpPr>
            <p:spPr bwMode="auto">
              <a:xfrm>
                <a:off x="4944" y="1728"/>
                <a:ext cx="144" cy="144"/>
              </a:xfrm>
              <a:prstGeom prst="rect">
                <a:avLst/>
              </a:prstGeom>
              <a:solidFill>
                <a:srgbClr val="EEC1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7160" name="Rectangle 56"/>
              <p:cNvSpPr>
                <a:spLocks noChangeArrowheads="1"/>
              </p:cNvSpPr>
              <p:nvPr/>
            </p:nvSpPr>
            <p:spPr bwMode="auto">
              <a:xfrm>
                <a:off x="4962" y="1748"/>
                <a:ext cx="106" cy="104"/>
              </a:xfrm>
              <a:prstGeom prst="rect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_tradnl" sz="1000">
                  <a:solidFill>
                    <a:schemeClr val="bg1"/>
                  </a:solidFill>
                  <a:latin typeface="Arial Unicode MS" pitchFamily="34" charset="-128"/>
                </a:endParaRPr>
              </a:p>
            </p:txBody>
          </p:sp>
        </p:grpSp>
        <p:sp>
          <p:nvSpPr>
            <p:cNvPr id="47129" name="Line 57"/>
            <p:cNvSpPr>
              <a:spLocks noChangeShapeType="1"/>
            </p:cNvSpPr>
            <p:nvPr/>
          </p:nvSpPr>
          <p:spPr bwMode="auto">
            <a:xfrm flipV="1">
              <a:off x="475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47130" name="Line 58"/>
            <p:cNvSpPr>
              <a:spLocks noChangeShapeType="1"/>
            </p:cNvSpPr>
            <p:nvPr/>
          </p:nvSpPr>
          <p:spPr bwMode="auto">
            <a:xfrm>
              <a:off x="4752" y="177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grpSp>
          <p:nvGrpSpPr>
            <p:cNvPr id="10" name="Group 59"/>
            <p:cNvGrpSpPr>
              <a:grpSpLocks/>
            </p:cNvGrpSpPr>
            <p:nvPr/>
          </p:nvGrpSpPr>
          <p:grpSpPr bwMode="auto">
            <a:xfrm>
              <a:off x="4320" y="1632"/>
              <a:ext cx="144" cy="144"/>
              <a:chOff x="2592" y="1872"/>
              <a:chExt cx="144" cy="144"/>
            </a:xfrm>
          </p:grpSpPr>
          <p:sp>
            <p:nvSpPr>
              <p:cNvPr id="47157" name="Rectangle 60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144" cy="144"/>
              </a:xfrm>
              <a:prstGeom prst="rect">
                <a:avLst/>
              </a:prstGeom>
              <a:solidFill>
                <a:srgbClr val="EEC1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7158" name="Rectangle 61"/>
              <p:cNvSpPr>
                <a:spLocks noChangeArrowheads="1"/>
              </p:cNvSpPr>
              <p:nvPr/>
            </p:nvSpPr>
            <p:spPr bwMode="auto">
              <a:xfrm>
                <a:off x="2610" y="1892"/>
                <a:ext cx="106" cy="104"/>
              </a:xfrm>
              <a:prstGeom prst="rect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_tradnl" sz="1000">
                  <a:solidFill>
                    <a:schemeClr val="bg1"/>
                  </a:solidFill>
                  <a:latin typeface="Arial Unicode MS" pitchFamily="34" charset="-128"/>
                </a:endParaRPr>
              </a:p>
            </p:txBody>
          </p:sp>
        </p:grpSp>
        <p:grpSp>
          <p:nvGrpSpPr>
            <p:cNvPr id="11" name="Group 62"/>
            <p:cNvGrpSpPr>
              <a:grpSpLocks/>
            </p:cNvGrpSpPr>
            <p:nvPr/>
          </p:nvGrpSpPr>
          <p:grpSpPr bwMode="auto">
            <a:xfrm>
              <a:off x="4608" y="1728"/>
              <a:ext cx="144" cy="144"/>
              <a:chOff x="2592" y="1872"/>
              <a:chExt cx="144" cy="144"/>
            </a:xfrm>
          </p:grpSpPr>
          <p:sp>
            <p:nvSpPr>
              <p:cNvPr id="47155" name="Rectangle 63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144" cy="144"/>
              </a:xfrm>
              <a:prstGeom prst="rect">
                <a:avLst/>
              </a:prstGeom>
              <a:solidFill>
                <a:srgbClr val="EEC1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7156" name="Rectangle 64"/>
              <p:cNvSpPr>
                <a:spLocks noChangeArrowheads="1"/>
              </p:cNvSpPr>
              <p:nvPr/>
            </p:nvSpPr>
            <p:spPr bwMode="auto">
              <a:xfrm>
                <a:off x="2610" y="1892"/>
                <a:ext cx="106" cy="104"/>
              </a:xfrm>
              <a:prstGeom prst="rect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_tradnl" sz="1000">
                  <a:solidFill>
                    <a:schemeClr val="bg1"/>
                  </a:solidFill>
                  <a:latin typeface="Arial Unicode MS" pitchFamily="34" charset="-128"/>
                </a:endParaRPr>
              </a:p>
            </p:txBody>
          </p:sp>
        </p:grpSp>
        <p:grpSp>
          <p:nvGrpSpPr>
            <p:cNvPr id="12" name="Group 65"/>
            <p:cNvGrpSpPr>
              <a:grpSpLocks/>
            </p:cNvGrpSpPr>
            <p:nvPr/>
          </p:nvGrpSpPr>
          <p:grpSpPr bwMode="auto">
            <a:xfrm>
              <a:off x="4176" y="1392"/>
              <a:ext cx="144" cy="144"/>
              <a:chOff x="2592" y="1872"/>
              <a:chExt cx="144" cy="144"/>
            </a:xfrm>
          </p:grpSpPr>
          <p:sp>
            <p:nvSpPr>
              <p:cNvPr id="47153" name="Rectangle 66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144" cy="144"/>
              </a:xfrm>
              <a:prstGeom prst="rect">
                <a:avLst/>
              </a:prstGeom>
              <a:solidFill>
                <a:srgbClr val="EEC1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7154" name="Rectangle 67"/>
              <p:cNvSpPr>
                <a:spLocks noChangeArrowheads="1"/>
              </p:cNvSpPr>
              <p:nvPr/>
            </p:nvSpPr>
            <p:spPr bwMode="auto">
              <a:xfrm>
                <a:off x="2610" y="1892"/>
                <a:ext cx="106" cy="104"/>
              </a:xfrm>
              <a:prstGeom prst="rect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_tradnl" sz="1000">
                  <a:solidFill>
                    <a:schemeClr val="bg1"/>
                  </a:solidFill>
                  <a:latin typeface="Arial Unicode MS" pitchFamily="34" charset="-128"/>
                </a:endParaRPr>
              </a:p>
            </p:txBody>
          </p:sp>
        </p:grpSp>
        <p:sp>
          <p:nvSpPr>
            <p:cNvPr id="47134" name="Line 68"/>
            <p:cNvSpPr>
              <a:spLocks noChangeShapeType="1"/>
            </p:cNvSpPr>
            <p:nvPr/>
          </p:nvSpPr>
          <p:spPr bwMode="auto">
            <a:xfrm flipH="1" flipV="1">
              <a:off x="4272" y="153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47135" name="Line 69"/>
            <p:cNvSpPr>
              <a:spLocks noChangeShapeType="1"/>
            </p:cNvSpPr>
            <p:nvPr/>
          </p:nvSpPr>
          <p:spPr bwMode="auto">
            <a:xfrm>
              <a:off x="4464" y="1728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grpSp>
          <p:nvGrpSpPr>
            <p:cNvPr id="13" name="Group 70"/>
            <p:cNvGrpSpPr>
              <a:grpSpLocks/>
            </p:cNvGrpSpPr>
            <p:nvPr/>
          </p:nvGrpSpPr>
          <p:grpSpPr bwMode="auto">
            <a:xfrm>
              <a:off x="4896" y="1776"/>
              <a:ext cx="144" cy="144"/>
              <a:chOff x="4944" y="1728"/>
              <a:chExt cx="144" cy="144"/>
            </a:xfrm>
          </p:grpSpPr>
          <p:sp>
            <p:nvSpPr>
              <p:cNvPr id="47151" name="Rectangle 71"/>
              <p:cNvSpPr>
                <a:spLocks noChangeArrowheads="1"/>
              </p:cNvSpPr>
              <p:nvPr/>
            </p:nvSpPr>
            <p:spPr bwMode="auto">
              <a:xfrm>
                <a:off x="4944" y="1728"/>
                <a:ext cx="144" cy="144"/>
              </a:xfrm>
              <a:prstGeom prst="rect">
                <a:avLst/>
              </a:prstGeom>
              <a:solidFill>
                <a:srgbClr val="EEC1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7152" name="Rectangle 72"/>
              <p:cNvSpPr>
                <a:spLocks noChangeArrowheads="1"/>
              </p:cNvSpPr>
              <p:nvPr/>
            </p:nvSpPr>
            <p:spPr bwMode="auto">
              <a:xfrm>
                <a:off x="4962" y="1748"/>
                <a:ext cx="106" cy="104"/>
              </a:xfrm>
              <a:prstGeom prst="rect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_tradnl" sz="1000">
                  <a:solidFill>
                    <a:schemeClr val="bg1"/>
                  </a:solidFill>
                  <a:latin typeface="Arial Unicode MS" pitchFamily="34" charset="-128"/>
                </a:endParaRPr>
              </a:p>
            </p:txBody>
          </p:sp>
        </p:grpSp>
        <p:sp>
          <p:nvSpPr>
            <p:cNvPr id="47137" name="Text Box 73"/>
            <p:cNvSpPr txBox="1">
              <a:spLocks noChangeArrowheads="1"/>
            </p:cNvSpPr>
            <p:nvPr/>
          </p:nvSpPr>
          <p:spPr bwMode="auto">
            <a:xfrm>
              <a:off x="4128" y="3638"/>
              <a:ext cx="10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5888" indent="-115888">
                <a:buFontTx/>
                <a:buChar char="•"/>
              </a:pPr>
              <a:r>
                <a:rPr lang="en-US" sz="1000">
                  <a:latin typeface="Arial Unicode MS" pitchFamily="34" charset="-128"/>
                </a:rPr>
                <a:t>Automatically discover rogue services</a:t>
              </a:r>
            </a:p>
          </p:txBody>
        </p:sp>
        <p:sp>
          <p:nvSpPr>
            <p:cNvPr id="47138" name="Text Box 74"/>
            <p:cNvSpPr txBox="1">
              <a:spLocks noChangeArrowheads="1"/>
            </p:cNvSpPr>
            <p:nvPr/>
          </p:nvSpPr>
          <p:spPr bwMode="auto">
            <a:xfrm>
              <a:off x="3965" y="2544"/>
              <a:ext cx="7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 Unicode MS" pitchFamily="34" charset="-128"/>
                </a:rPr>
                <a:t>More Policies</a:t>
              </a:r>
            </a:p>
          </p:txBody>
        </p:sp>
        <p:pic>
          <p:nvPicPr>
            <p:cNvPr id="47139" name="Picture 7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67" y="2064"/>
              <a:ext cx="1077" cy="489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47140" name="Text Box 76"/>
            <p:cNvSpPr txBox="1">
              <a:spLocks noChangeArrowheads="1"/>
            </p:cNvSpPr>
            <p:nvPr/>
          </p:nvSpPr>
          <p:spPr bwMode="auto">
            <a:xfrm>
              <a:off x="3840" y="2688"/>
              <a:ext cx="62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1000">
                  <a:latin typeface="Arial Unicode MS" pitchFamily="34" charset="-128"/>
                </a:rPr>
                <a:t> Performance</a:t>
              </a:r>
            </a:p>
            <a:p>
              <a:pPr>
                <a:buFontTx/>
                <a:buChar char="•"/>
              </a:pPr>
              <a:r>
                <a:rPr lang="en-US" sz="1000">
                  <a:latin typeface="Arial Unicode MS" pitchFamily="34" charset="-128"/>
                </a:rPr>
                <a:t> Availability</a:t>
              </a:r>
            </a:p>
            <a:p>
              <a:pPr>
                <a:buFontTx/>
                <a:buChar char="•"/>
              </a:pPr>
              <a:r>
                <a:rPr lang="en-US" sz="1000">
                  <a:latin typeface="Arial Unicode MS" pitchFamily="34" charset="-128"/>
                </a:rPr>
                <a:t> SLAs</a:t>
              </a:r>
            </a:p>
          </p:txBody>
        </p:sp>
        <p:sp>
          <p:nvSpPr>
            <p:cNvPr id="47141" name="Text Box 77"/>
            <p:cNvSpPr txBox="1">
              <a:spLocks noChangeArrowheads="1"/>
            </p:cNvSpPr>
            <p:nvPr/>
          </p:nvSpPr>
          <p:spPr bwMode="auto">
            <a:xfrm>
              <a:off x="4416" y="2688"/>
              <a:ext cx="45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1000">
                  <a:latin typeface="Arial Unicode MS" pitchFamily="34" charset="-128"/>
                </a:rPr>
                <a:t> Security</a:t>
              </a:r>
            </a:p>
            <a:p>
              <a:pPr>
                <a:buFontTx/>
                <a:buChar char="•"/>
              </a:pPr>
              <a:r>
                <a:rPr lang="en-US" sz="1000">
                  <a:latin typeface="Arial Unicode MS" pitchFamily="34" charset="-128"/>
                </a:rPr>
                <a:t> Logging</a:t>
              </a:r>
            </a:p>
            <a:p>
              <a:pPr>
                <a:buFontTx/>
                <a:buChar char="•"/>
              </a:pPr>
              <a:r>
                <a:rPr lang="en-US" sz="1000">
                  <a:latin typeface="Arial Unicode MS" pitchFamily="34" charset="-128"/>
                </a:rPr>
                <a:t> Audit</a:t>
              </a:r>
            </a:p>
          </p:txBody>
        </p:sp>
        <p:sp>
          <p:nvSpPr>
            <p:cNvPr id="47142" name="Line 78"/>
            <p:cNvSpPr>
              <a:spLocks noChangeShapeType="1"/>
            </p:cNvSpPr>
            <p:nvPr/>
          </p:nvSpPr>
          <p:spPr bwMode="auto">
            <a:xfrm flipV="1">
              <a:off x="5040" y="177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47143" name="Line 79"/>
            <p:cNvSpPr>
              <a:spLocks noChangeShapeType="1"/>
            </p:cNvSpPr>
            <p:nvPr/>
          </p:nvSpPr>
          <p:spPr bwMode="auto">
            <a:xfrm flipV="1">
              <a:off x="5040" y="148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grpSp>
          <p:nvGrpSpPr>
            <p:cNvPr id="14" name="Group 80"/>
            <p:cNvGrpSpPr>
              <a:grpSpLocks/>
            </p:cNvGrpSpPr>
            <p:nvPr/>
          </p:nvGrpSpPr>
          <p:grpSpPr bwMode="auto">
            <a:xfrm>
              <a:off x="5136" y="1440"/>
              <a:ext cx="144" cy="144"/>
              <a:chOff x="4944" y="1728"/>
              <a:chExt cx="144" cy="144"/>
            </a:xfrm>
          </p:grpSpPr>
          <p:sp>
            <p:nvSpPr>
              <p:cNvPr id="47149" name="Rectangle 81"/>
              <p:cNvSpPr>
                <a:spLocks noChangeArrowheads="1"/>
              </p:cNvSpPr>
              <p:nvPr/>
            </p:nvSpPr>
            <p:spPr bwMode="auto">
              <a:xfrm>
                <a:off x="4944" y="1728"/>
                <a:ext cx="144" cy="144"/>
              </a:xfrm>
              <a:prstGeom prst="rect">
                <a:avLst/>
              </a:prstGeom>
              <a:solidFill>
                <a:srgbClr val="EEC1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7150" name="Rectangle 82"/>
              <p:cNvSpPr>
                <a:spLocks noChangeArrowheads="1"/>
              </p:cNvSpPr>
              <p:nvPr/>
            </p:nvSpPr>
            <p:spPr bwMode="auto">
              <a:xfrm>
                <a:off x="4962" y="1748"/>
                <a:ext cx="106" cy="104"/>
              </a:xfrm>
              <a:prstGeom prst="rect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_tradnl" sz="1000">
                  <a:solidFill>
                    <a:schemeClr val="bg1"/>
                  </a:solidFill>
                  <a:latin typeface="Arial Unicode MS" pitchFamily="34" charset="-128"/>
                </a:endParaRPr>
              </a:p>
            </p:txBody>
          </p:sp>
        </p:grpSp>
        <p:sp>
          <p:nvSpPr>
            <p:cNvPr id="47145" name="Line 83"/>
            <p:cNvSpPr>
              <a:spLocks noChangeShapeType="1"/>
            </p:cNvSpPr>
            <p:nvPr/>
          </p:nvSpPr>
          <p:spPr bwMode="auto">
            <a:xfrm>
              <a:off x="5232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grpSp>
          <p:nvGrpSpPr>
            <p:cNvPr id="15" name="Group 84"/>
            <p:cNvGrpSpPr>
              <a:grpSpLocks/>
            </p:cNvGrpSpPr>
            <p:nvPr/>
          </p:nvGrpSpPr>
          <p:grpSpPr bwMode="auto">
            <a:xfrm>
              <a:off x="5136" y="1728"/>
              <a:ext cx="144" cy="144"/>
              <a:chOff x="4944" y="1728"/>
              <a:chExt cx="144" cy="144"/>
            </a:xfrm>
          </p:grpSpPr>
          <p:sp>
            <p:nvSpPr>
              <p:cNvPr id="47147" name="Rectangle 85"/>
              <p:cNvSpPr>
                <a:spLocks noChangeArrowheads="1"/>
              </p:cNvSpPr>
              <p:nvPr/>
            </p:nvSpPr>
            <p:spPr bwMode="auto">
              <a:xfrm>
                <a:off x="4944" y="1728"/>
                <a:ext cx="144" cy="144"/>
              </a:xfrm>
              <a:prstGeom prst="rect">
                <a:avLst/>
              </a:prstGeom>
              <a:solidFill>
                <a:srgbClr val="EEC1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7148" name="Rectangle 86"/>
              <p:cNvSpPr>
                <a:spLocks noChangeArrowheads="1"/>
              </p:cNvSpPr>
              <p:nvPr/>
            </p:nvSpPr>
            <p:spPr bwMode="auto">
              <a:xfrm>
                <a:off x="4962" y="1748"/>
                <a:ext cx="106" cy="104"/>
              </a:xfrm>
              <a:prstGeom prst="rect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_tradnl" sz="1000">
                  <a:solidFill>
                    <a:schemeClr val="bg1"/>
                  </a:solidFill>
                  <a:latin typeface="Arial Unicode MS" pitchFamily="34" charset="-128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/>
          </p:cNvSpPr>
          <p:nvPr>
            <p:ph type="title"/>
          </p:nvPr>
        </p:nvSpPr>
        <p:spPr bwMode="auto">
          <a:xfrm>
            <a:off x="500034" y="0"/>
            <a:ext cx="8229600" cy="1143000"/>
          </a:xfrm>
          <a:noFill/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r>
              <a:rPr sz="4000">
                <a:ln>
                  <a:noFill/>
                </a:ln>
                <a:latin typeface="Segoe"/>
                <a:cs typeface="Arial" pitchFamily="34" charset="0"/>
              </a:rPr>
              <a:t>Closed Loop SOA Governance</a:t>
            </a:r>
          </a:p>
        </p:txBody>
      </p:sp>
      <p:sp>
        <p:nvSpPr>
          <p:cNvPr id="385027" name="AutoShape 3"/>
          <p:cNvSpPr>
            <a:spLocks noChangeArrowheads="1"/>
          </p:cNvSpPr>
          <p:nvPr/>
        </p:nvSpPr>
        <p:spPr bwMode="auto">
          <a:xfrm>
            <a:off x="2285405" y="1066800"/>
            <a:ext cx="2172266" cy="5257800"/>
          </a:xfrm>
          <a:prstGeom prst="roundRect">
            <a:avLst>
              <a:gd name="adj" fmla="val 4074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76078"/>
                  <a:invGamma/>
                </a:srgbClr>
              </a:gs>
            </a:gsLst>
            <a:lin ang="5400000" scaled="1"/>
          </a:gradFill>
          <a:ln w="12700">
            <a:solidFill>
              <a:srgbClr val="777777"/>
            </a:solidFill>
            <a:round/>
            <a:headEnd/>
            <a:tailEnd/>
          </a:ln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 sz="2400" b="1"/>
              <a:t>Design Time Gov.</a:t>
            </a:r>
          </a:p>
          <a:p>
            <a:pPr algn="ctr" defTabSz="914400"/>
            <a:endParaRPr lang="en-US" sz="2400" b="1"/>
          </a:p>
          <a:p>
            <a:pPr algn="ctr" defTabSz="914400"/>
            <a:endParaRPr lang="en-US" sz="2400" b="1"/>
          </a:p>
          <a:p>
            <a:pPr algn="ctr" defTabSz="914400"/>
            <a:endParaRPr lang="en-US" sz="2400" b="1"/>
          </a:p>
          <a:p>
            <a:pPr algn="ctr" defTabSz="914400"/>
            <a:endParaRPr lang="en-US" sz="2400" b="1"/>
          </a:p>
          <a:p>
            <a:pPr algn="ctr" defTabSz="914400"/>
            <a:endParaRPr lang="en-US" sz="2400" b="1"/>
          </a:p>
          <a:p>
            <a:pPr algn="ctr" defTabSz="914400"/>
            <a:endParaRPr lang="en-US" sz="2400" b="1"/>
          </a:p>
          <a:p>
            <a:pPr algn="ctr" defTabSz="914400"/>
            <a:endParaRPr lang="en-US" sz="2400" b="1"/>
          </a:p>
          <a:p>
            <a:pPr algn="ctr" defTabSz="914400"/>
            <a:endParaRPr lang="en-US" sz="2400" b="1"/>
          </a:p>
          <a:p>
            <a:pPr algn="ctr" defTabSz="914400"/>
            <a:endParaRPr lang="en-US" sz="2400" b="1"/>
          </a:p>
          <a:p>
            <a:pPr algn="ctr" defTabSz="914400"/>
            <a:endParaRPr lang="en-US" sz="2400" b="1"/>
          </a:p>
          <a:p>
            <a:pPr algn="ctr" defTabSz="914400"/>
            <a:endParaRPr lang="en-US" sz="2400" b="1"/>
          </a:p>
          <a:p>
            <a:pPr algn="ctr" defTabSz="914400"/>
            <a:endParaRPr lang="en-US"/>
          </a:p>
        </p:txBody>
      </p:sp>
      <p:sp>
        <p:nvSpPr>
          <p:cNvPr id="385028" name="AutoShape 4"/>
          <p:cNvSpPr>
            <a:spLocks noChangeArrowheads="1"/>
          </p:cNvSpPr>
          <p:nvPr/>
        </p:nvSpPr>
        <p:spPr bwMode="auto">
          <a:xfrm>
            <a:off x="4743495" y="1066800"/>
            <a:ext cx="2172266" cy="5257800"/>
          </a:xfrm>
          <a:prstGeom prst="roundRect">
            <a:avLst>
              <a:gd name="adj" fmla="val 4074"/>
            </a:avLst>
          </a:prstGeom>
          <a:gradFill rotWithShape="1">
            <a:gsLst>
              <a:gs pos="0">
                <a:srgbClr val="CC6600"/>
              </a:gs>
              <a:gs pos="100000">
                <a:srgbClr val="CC6600">
                  <a:gamma/>
                  <a:shade val="76078"/>
                  <a:invGamma/>
                </a:srgbClr>
              </a:gs>
            </a:gsLst>
            <a:lin ang="5400000" scaled="1"/>
          </a:gradFill>
          <a:ln w="12700" algn="ctr">
            <a:solidFill>
              <a:srgbClr val="777777"/>
            </a:solidFill>
            <a:round/>
            <a:headEnd/>
            <a:tailEnd/>
          </a:ln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 sz="2400" b="1"/>
              <a:t>Runtime Gov.</a:t>
            </a:r>
          </a:p>
          <a:p>
            <a:pPr algn="ctr" defTabSz="914400"/>
            <a:endParaRPr lang="en-US" sz="2400" b="1"/>
          </a:p>
          <a:p>
            <a:pPr algn="ctr" defTabSz="914400"/>
            <a:endParaRPr lang="en-US" sz="2400" b="1"/>
          </a:p>
          <a:p>
            <a:pPr algn="ctr" defTabSz="914400"/>
            <a:endParaRPr lang="en-US" sz="2400" b="1"/>
          </a:p>
          <a:p>
            <a:pPr algn="ctr" defTabSz="914400"/>
            <a:endParaRPr lang="en-US" sz="2400" b="1"/>
          </a:p>
          <a:p>
            <a:pPr algn="ctr" defTabSz="914400"/>
            <a:endParaRPr lang="en-US" sz="2400" b="1"/>
          </a:p>
          <a:p>
            <a:pPr algn="ctr" defTabSz="914400"/>
            <a:endParaRPr lang="en-US" sz="2400" b="1"/>
          </a:p>
          <a:p>
            <a:pPr algn="ctr" defTabSz="914400"/>
            <a:endParaRPr lang="en-US" sz="2400" b="1"/>
          </a:p>
          <a:p>
            <a:pPr algn="ctr" defTabSz="914400"/>
            <a:endParaRPr lang="en-US" sz="2400" b="1"/>
          </a:p>
          <a:p>
            <a:pPr algn="ctr" defTabSz="914400"/>
            <a:endParaRPr lang="en-US" sz="2400" b="1"/>
          </a:p>
          <a:p>
            <a:pPr algn="ctr" defTabSz="914400"/>
            <a:endParaRPr lang="en-US"/>
          </a:p>
          <a:p>
            <a:pPr algn="ctr" defTabSz="914400"/>
            <a:endParaRPr lang="en-US"/>
          </a:p>
          <a:p>
            <a:pPr algn="ctr" defTabSz="914400"/>
            <a:endParaRPr lang="en-US"/>
          </a:p>
          <a:p>
            <a:pPr algn="ctr" defTabSz="914400"/>
            <a:endParaRPr lang="en-US"/>
          </a:p>
        </p:txBody>
      </p:sp>
      <p:sp>
        <p:nvSpPr>
          <p:cNvPr id="385030" name="Line 6"/>
          <p:cNvSpPr>
            <a:spLocks noChangeShapeType="1"/>
          </p:cNvSpPr>
          <p:nvPr/>
        </p:nvSpPr>
        <p:spPr bwMode="auto">
          <a:xfrm>
            <a:off x="7716069" y="4038600"/>
            <a:ext cx="800308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385031" name="Line 7"/>
          <p:cNvSpPr>
            <a:spLocks noChangeShapeType="1"/>
          </p:cNvSpPr>
          <p:nvPr/>
        </p:nvSpPr>
        <p:spPr bwMode="auto">
          <a:xfrm flipH="1">
            <a:off x="7716069" y="2667000"/>
            <a:ext cx="571649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385032" name="Line 8"/>
          <p:cNvSpPr>
            <a:spLocks noChangeShapeType="1"/>
          </p:cNvSpPr>
          <p:nvPr/>
        </p:nvSpPr>
        <p:spPr bwMode="auto">
          <a:xfrm flipH="1" flipV="1">
            <a:off x="8344883" y="3465513"/>
            <a:ext cx="228660" cy="8016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385033" name="Text Box 9"/>
          <p:cNvSpPr txBox="1">
            <a:spLocks noChangeArrowheads="1"/>
          </p:cNvSpPr>
          <p:nvPr/>
        </p:nvSpPr>
        <p:spPr bwMode="auto">
          <a:xfrm>
            <a:off x="7544575" y="1524000"/>
            <a:ext cx="1266671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Running</a:t>
            </a:r>
          </a:p>
          <a:p>
            <a:pPr algn="ctr"/>
            <a:r>
              <a:rPr lang="en-US" b="1">
                <a:latin typeface="Verdana" pitchFamily="34" charset="0"/>
              </a:rPr>
              <a:t>Reality</a:t>
            </a:r>
          </a:p>
        </p:txBody>
      </p:sp>
      <p:sp>
        <p:nvSpPr>
          <p:cNvPr id="385034" name="Line 10"/>
          <p:cNvSpPr>
            <a:spLocks noChangeShapeType="1"/>
          </p:cNvSpPr>
          <p:nvPr/>
        </p:nvSpPr>
        <p:spPr bwMode="auto">
          <a:xfrm>
            <a:off x="7716069" y="2971800"/>
            <a:ext cx="571649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385035" name="Line 11"/>
          <p:cNvSpPr>
            <a:spLocks noChangeShapeType="1"/>
          </p:cNvSpPr>
          <p:nvPr/>
        </p:nvSpPr>
        <p:spPr bwMode="auto">
          <a:xfrm flipH="1">
            <a:off x="7773234" y="3505201"/>
            <a:ext cx="514484" cy="5318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pic>
        <p:nvPicPr>
          <p:cNvPr id="385036" name="Picture 12" descr="webserviceb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87410" y="2667000"/>
            <a:ext cx="471610" cy="635000"/>
          </a:xfrm>
          <a:prstGeom prst="rect">
            <a:avLst/>
          </a:prstGeom>
          <a:noFill/>
        </p:spPr>
      </p:pic>
      <p:pic>
        <p:nvPicPr>
          <p:cNvPr id="385037" name="Picture 13" descr="webserviceb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87410" y="3657600"/>
            <a:ext cx="471610" cy="635000"/>
          </a:xfrm>
          <a:prstGeom prst="rect">
            <a:avLst/>
          </a:prstGeom>
          <a:noFill/>
        </p:spPr>
      </p:pic>
      <p:pic>
        <p:nvPicPr>
          <p:cNvPr id="385038" name="Picture 14" descr="webserviceg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59058" y="3124200"/>
            <a:ext cx="514484" cy="641350"/>
          </a:xfrm>
          <a:prstGeom prst="rect">
            <a:avLst/>
          </a:prstGeom>
          <a:noFill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116223" y="2362200"/>
            <a:ext cx="400154" cy="533400"/>
            <a:chOff x="5424" y="2926"/>
            <a:chExt cx="192" cy="194"/>
          </a:xfrm>
        </p:grpSpPr>
        <p:pic>
          <p:nvPicPr>
            <p:cNvPr id="385040" name="Picture 16" descr="webserviceor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424" y="2928"/>
              <a:ext cx="192" cy="192"/>
            </a:xfrm>
            <a:prstGeom prst="rect">
              <a:avLst/>
            </a:prstGeom>
            <a:noFill/>
          </p:spPr>
        </p:pic>
        <p:sp>
          <p:nvSpPr>
            <p:cNvPr id="385041" name="Text Box 17"/>
            <p:cNvSpPr txBox="1">
              <a:spLocks noChangeArrowheads="1"/>
            </p:cNvSpPr>
            <p:nvPr/>
          </p:nvSpPr>
          <p:spPr bwMode="auto">
            <a:xfrm>
              <a:off x="5484" y="2926"/>
              <a:ext cx="0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es-ES" sz="2000" b="1">
                <a:latin typeface="ＭＳ Ｐゴシック" pitchFamily="-106" charset="-128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344883" y="4038600"/>
            <a:ext cx="400154" cy="533400"/>
            <a:chOff x="5424" y="2926"/>
            <a:chExt cx="192" cy="194"/>
          </a:xfrm>
        </p:grpSpPr>
        <p:pic>
          <p:nvPicPr>
            <p:cNvPr id="385043" name="Picture 19" descr="webserviceor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424" y="2928"/>
              <a:ext cx="192" cy="192"/>
            </a:xfrm>
            <a:prstGeom prst="rect">
              <a:avLst/>
            </a:prstGeom>
            <a:noFill/>
          </p:spPr>
        </p:pic>
        <p:sp>
          <p:nvSpPr>
            <p:cNvPr id="385044" name="Text Box 20"/>
            <p:cNvSpPr txBox="1">
              <a:spLocks noChangeArrowheads="1"/>
            </p:cNvSpPr>
            <p:nvPr/>
          </p:nvSpPr>
          <p:spPr bwMode="auto">
            <a:xfrm>
              <a:off x="5484" y="2926"/>
              <a:ext cx="0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es-ES" sz="2000" b="1">
                <a:latin typeface="ＭＳ Ｐゴシック" pitchFamily="-106" charset="-128"/>
              </a:endParaRPr>
            </a:p>
          </p:txBody>
        </p:sp>
      </p:grpSp>
      <p:sp>
        <p:nvSpPr>
          <p:cNvPr id="385045" name="Text Box 21"/>
          <p:cNvSpPr txBox="1">
            <a:spLocks noChangeArrowheads="1"/>
          </p:cNvSpPr>
          <p:nvPr/>
        </p:nvSpPr>
        <p:spPr bwMode="auto">
          <a:xfrm>
            <a:off x="8173389" y="2362201"/>
            <a:ext cx="3513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800" b="1">
                <a:effectLst>
                  <a:outerShdw blurRad="38100" dist="38100" dir="2700000" algn="tl">
                    <a:srgbClr val="77A6DF"/>
                  </a:outerShdw>
                </a:effectLst>
              </a:rPr>
              <a:t>?</a:t>
            </a:r>
          </a:p>
        </p:txBody>
      </p:sp>
      <p:sp>
        <p:nvSpPr>
          <p:cNvPr id="385046" name="Text Box 22"/>
          <p:cNvSpPr txBox="1">
            <a:spLocks noChangeArrowheads="1"/>
          </p:cNvSpPr>
          <p:nvPr/>
        </p:nvSpPr>
        <p:spPr bwMode="auto">
          <a:xfrm>
            <a:off x="8402048" y="4038601"/>
            <a:ext cx="3513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800" b="1">
                <a:effectLst>
                  <a:outerShdw blurRad="38100" dist="38100" dir="2700000" algn="tl">
                    <a:srgbClr val="77A6DF"/>
                  </a:outerShdw>
                </a:effectLst>
              </a:rPr>
              <a:t>?</a:t>
            </a:r>
          </a:p>
        </p:txBody>
      </p:sp>
      <p:sp>
        <p:nvSpPr>
          <p:cNvPr id="385047" name="AutoShape 23"/>
          <p:cNvSpPr>
            <a:spLocks noChangeArrowheads="1"/>
          </p:cNvSpPr>
          <p:nvPr/>
        </p:nvSpPr>
        <p:spPr bwMode="auto">
          <a:xfrm>
            <a:off x="4114681" y="838200"/>
            <a:ext cx="914638" cy="6858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441 0 0"/>
              <a:gd name="G9" fmla="+- 0 0 -11796480"/>
              <a:gd name="G10" fmla="+- 6441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6441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6441 0"/>
              <a:gd name="G29" fmla="sin 6441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441 G39"/>
              <a:gd name="G43" fmla="sin 644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179 w 21600"/>
              <a:gd name="T7" fmla="*/ 10800 h 21600"/>
              <a:gd name="T8" fmla="*/ 10799 w 21600"/>
              <a:gd name="T9" fmla="*/ 4359 h 21600"/>
              <a:gd name="T10" fmla="*/ 24300 w 21600"/>
              <a:gd name="T11" fmla="*/ 10800 h 21600"/>
              <a:gd name="T12" fmla="*/ 19421 w 21600"/>
              <a:gd name="T13" fmla="*/ 15680 h 21600"/>
              <a:gd name="T14" fmla="*/ 14541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241" y="10800"/>
                </a:moveTo>
                <a:cubicBezTo>
                  <a:pt x="17241" y="7242"/>
                  <a:pt x="14357" y="4359"/>
                  <a:pt x="10800" y="4359"/>
                </a:cubicBezTo>
                <a:cubicBezTo>
                  <a:pt x="7242" y="4359"/>
                  <a:pt x="4359" y="7242"/>
                  <a:pt x="4359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421" y="15680"/>
                </a:lnTo>
                <a:lnTo>
                  <a:pt x="14541" y="10800"/>
                </a:lnTo>
                <a:lnTo>
                  <a:pt x="17241" y="1080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76078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endParaRPr lang="es-ES" sz="1400"/>
          </a:p>
        </p:txBody>
      </p:sp>
      <p:sp>
        <p:nvSpPr>
          <p:cNvPr id="385048" name="AutoShape 24"/>
          <p:cNvSpPr>
            <a:spLocks noChangeArrowheads="1"/>
          </p:cNvSpPr>
          <p:nvPr/>
        </p:nvSpPr>
        <p:spPr bwMode="auto">
          <a:xfrm flipH="1" flipV="1">
            <a:off x="4171846" y="5562600"/>
            <a:ext cx="914638" cy="6858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441 0 0"/>
              <a:gd name="G9" fmla="+- 0 0 -11796480"/>
              <a:gd name="G10" fmla="+- 6441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6441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6441 0"/>
              <a:gd name="G29" fmla="sin 6441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441 G39"/>
              <a:gd name="G43" fmla="sin 644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179 w 21600"/>
              <a:gd name="T7" fmla="*/ 10800 h 21600"/>
              <a:gd name="T8" fmla="*/ 10799 w 21600"/>
              <a:gd name="T9" fmla="*/ 4359 h 21600"/>
              <a:gd name="T10" fmla="*/ 24300 w 21600"/>
              <a:gd name="T11" fmla="*/ 10800 h 21600"/>
              <a:gd name="T12" fmla="*/ 19421 w 21600"/>
              <a:gd name="T13" fmla="*/ 15680 h 21600"/>
              <a:gd name="T14" fmla="*/ 14541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241" y="10800"/>
                </a:moveTo>
                <a:cubicBezTo>
                  <a:pt x="17241" y="7242"/>
                  <a:pt x="14357" y="4359"/>
                  <a:pt x="10800" y="4359"/>
                </a:cubicBezTo>
                <a:cubicBezTo>
                  <a:pt x="7242" y="4359"/>
                  <a:pt x="4359" y="7242"/>
                  <a:pt x="4359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421" y="15680"/>
                </a:lnTo>
                <a:lnTo>
                  <a:pt x="14541" y="10800"/>
                </a:lnTo>
                <a:lnTo>
                  <a:pt x="17241" y="1080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defTabSz="914400"/>
            <a:endParaRPr lang="es-ES" sz="1400"/>
          </a:p>
        </p:txBody>
      </p:sp>
      <p:sp>
        <p:nvSpPr>
          <p:cNvPr id="385049" name="Line 25"/>
          <p:cNvSpPr>
            <a:spLocks noChangeShapeType="1"/>
          </p:cNvSpPr>
          <p:nvPr/>
        </p:nvSpPr>
        <p:spPr bwMode="auto">
          <a:xfrm>
            <a:off x="970612" y="2717800"/>
            <a:ext cx="571649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385050" name="Line 26"/>
          <p:cNvSpPr>
            <a:spLocks noChangeShapeType="1"/>
          </p:cNvSpPr>
          <p:nvPr/>
        </p:nvSpPr>
        <p:spPr bwMode="auto">
          <a:xfrm flipH="1">
            <a:off x="1027777" y="3251200"/>
            <a:ext cx="514484" cy="5318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pic>
        <p:nvPicPr>
          <p:cNvPr id="385051" name="Picture 27" descr="webserviceb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1953" y="2413000"/>
            <a:ext cx="471610" cy="635000"/>
          </a:xfrm>
          <a:prstGeom prst="rect">
            <a:avLst/>
          </a:prstGeom>
          <a:noFill/>
        </p:spPr>
      </p:pic>
      <p:pic>
        <p:nvPicPr>
          <p:cNvPr id="385052" name="Picture 28" descr="webserviceb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1953" y="3403600"/>
            <a:ext cx="471610" cy="635000"/>
          </a:xfrm>
          <a:prstGeom prst="rect">
            <a:avLst/>
          </a:prstGeom>
          <a:noFill/>
        </p:spPr>
      </p:pic>
      <p:pic>
        <p:nvPicPr>
          <p:cNvPr id="385053" name="Picture 29" descr="webserviceg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13602" y="2870200"/>
            <a:ext cx="514484" cy="641350"/>
          </a:xfrm>
          <a:prstGeom prst="rect">
            <a:avLst/>
          </a:prstGeom>
          <a:noFill/>
        </p:spPr>
      </p:pic>
      <p:sp>
        <p:nvSpPr>
          <p:cNvPr id="385054" name="Text Box 30"/>
          <p:cNvSpPr txBox="1">
            <a:spLocks noChangeArrowheads="1"/>
          </p:cNvSpPr>
          <p:nvPr/>
        </p:nvSpPr>
        <p:spPr bwMode="auto">
          <a:xfrm>
            <a:off x="741953" y="1498600"/>
            <a:ext cx="1378881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Intended</a:t>
            </a:r>
          </a:p>
          <a:p>
            <a:pPr algn="ctr"/>
            <a:r>
              <a:rPr lang="en-US" b="1">
                <a:latin typeface="Verdana" pitchFamily="34" charset="0"/>
              </a:rPr>
              <a:t>Design</a:t>
            </a:r>
          </a:p>
        </p:txBody>
      </p:sp>
      <p:pic>
        <p:nvPicPr>
          <p:cNvPr id="385055" name="Picture 31" descr="AmberPoint_logo_mi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1714488"/>
            <a:ext cx="1886441" cy="268287"/>
          </a:xfrm>
          <a:prstGeom prst="rect">
            <a:avLst/>
          </a:prstGeom>
          <a:noFill/>
        </p:spPr>
      </p:pic>
      <p:sp>
        <p:nvSpPr>
          <p:cNvPr id="385058" name="Rectangle 34"/>
          <p:cNvSpPr>
            <a:spLocks noChangeArrowheads="1"/>
          </p:cNvSpPr>
          <p:nvPr/>
        </p:nvSpPr>
        <p:spPr bwMode="auto">
          <a:xfrm>
            <a:off x="2342570" y="3124200"/>
            <a:ext cx="2172266" cy="191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96875" indent="-396875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US" dirty="0">
                <a:latin typeface="Segoe"/>
              </a:rPr>
              <a:t>Approved Services</a:t>
            </a:r>
          </a:p>
          <a:p>
            <a:pPr marL="396875" indent="-396875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US" dirty="0">
                <a:latin typeface="Segoe"/>
              </a:rPr>
              <a:t>Intended reuse</a:t>
            </a:r>
          </a:p>
          <a:p>
            <a:pPr marL="396875" indent="-396875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US" dirty="0">
                <a:latin typeface="Segoe"/>
              </a:rPr>
              <a:t>QOS requirements</a:t>
            </a:r>
          </a:p>
          <a:p>
            <a:pPr marL="396875" indent="-396875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US" dirty="0">
                <a:latin typeface="Segoe"/>
              </a:rPr>
              <a:t>Policy requirements</a:t>
            </a:r>
          </a:p>
        </p:txBody>
      </p:sp>
      <p:sp>
        <p:nvSpPr>
          <p:cNvPr id="385059" name="Rectangle 35"/>
          <p:cNvSpPr>
            <a:spLocks noChangeArrowheads="1"/>
          </p:cNvSpPr>
          <p:nvPr/>
        </p:nvSpPr>
        <p:spPr bwMode="auto">
          <a:xfrm>
            <a:off x="4786314" y="2214554"/>
            <a:ext cx="2172266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96875" indent="-396875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US" sz="1400" dirty="0">
                <a:latin typeface="Segoe"/>
              </a:rPr>
              <a:t>Discovered Services &amp; Dependencies</a:t>
            </a:r>
          </a:p>
          <a:p>
            <a:pPr marL="396875" indent="-396875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US" sz="1400" dirty="0">
                <a:latin typeface="Segoe"/>
              </a:rPr>
              <a:t>Transaction Monitoring</a:t>
            </a:r>
          </a:p>
          <a:p>
            <a:pPr marL="396875" indent="-396875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US" sz="1400" dirty="0">
                <a:latin typeface="Segoe"/>
              </a:rPr>
              <a:t>Performance metrics</a:t>
            </a:r>
          </a:p>
          <a:p>
            <a:pPr marL="396875" indent="-396875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US" sz="1400" dirty="0">
                <a:latin typeface="Segoe"/>
              </a:rPr>
              <a:t>Policy enforcement</a:t>
            </a:r>
          </a:p>
          <a:p>
            <a:pPr marL="692150" lvl="1" indent="-174625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US" sz="1400" dirty="0">
                <a:latin typeface="Segoe"/>
              </a:rPr>
              <a:t>Security</a:t>
            </a:r>
          </a:p>
          <a:p>
            <a:pPr marL="692150" lvl="1" indent="-174625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US" sz="1400" dirty="0">
                <a:latin typeface="Segoe"/>
              </a:rPr>
              <a:t>Throttling</a:t>
            </a:r>
          </a:p>
          <a:p>
            <a:pPr marL="692150" lvl="1" indent="-174625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US" sz="1400" dirty="0">
                <a:latin typeface="Segoe"/>
              </a:rPr>
              <a:t>Version transparency</a:t>
            </a:r>
          </a:p>
          <a:p>
            <a:pPr marL="396875" indent="-396875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US" sz="1400" dirty="0">
                <a:latin typeface="Segoe"/>
              </a:rPr>
              <a:t>Users</a:t>
            </a:r>
          </a:p>
          <a:p>
            <a:pPr marL="692150" lvl="1" indent="-174625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US" sz="1400" dirty="0">
                <a:latin typeface="Segoe"/>
              </a:rPr>
              <a:t>Authorized</a:t>
            </a:r>
          </a:p>
          <a:p>
            <a:pPr marL="692150" lvl="1" indent="-174625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US" sz="1400" dirty="0">
                <a:latin typeface="Segoe"/>
              </a:rPr>
              <a:t>Unauthorized attempts</a:t>
            </a:r>
          </a:p>
          <a:p>
            <a:pPr marL="396875" indent="-396875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US" sz="1400" dirty="0">
                <a:latin typeface="Segoe"/>
              </a:rPr>
              <a:t>Policy additions</a:t>
            </a:r>
          </a:p>
          <a:p>
            <a:pPr marL="692150" lvl="1" indent="-174625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US" sz="1400" dirty="0">
                <a:latin typeface="Segoe"/>
              </a:rPr>
              <a:t>Discovered policies</a:t>
            </a:r>
          </a:p>
          <a:p>
            <a:pPr marL="692150" lvl="1" indent="-174625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US" sz="1400" dirty="0">
                <a:latin typeface="Segoe"/>
              </a:rPr>
              <a:t>Operational additions</a:t>
            </a:r>
          </a:p>
        </p:txBody>
      </p:sp>
      <p:pic>
        <p:nvPicPr>
          <p:cNvPr id="33" name="Picture 32" descr="Microsoft Hom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2000240"/>
            <a:ext cx="1500198" cy="4492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/>
          <a:p>
            <a:fld id="{1E235A2A-B361-4A4F-9B18-76D97443424C}" type="datetime1">
              <a:rPr lang="de-DE" smtClean="0"/>
              <a:pPr/>
              <a:t>04.12.2008</a:t>
            </a:fld>
            <a:endParaRPr lang="de-DE" smtClean="0"/>
          </a:p>
        </p:txBody>
      </p:sp>
      <p:sp>
        <p:nvSpPr>
          <p:cNvPr id="52227" name="4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noFill/>
        </p:spPr>
        <p:txBody>
          <a:bodyPr/>
          <a:lstStyle/>
          <a:p>
            <a:r>
              <a:rPr lang="de-DE" smtClean="0"/>
              <a:t>Nombre de la Presestación |                        | Página </a:t>
            </a:r>
            <a:fld id="{7221AB90-5F27-40D0-9638-D680B88ED947}" type="slidenum">
              <a:rPr lang="de-DE" smtClean="0"/>
              <a:pPr/>
              <a:t>39</a:t>
            </a:fld>
            <a:endParaRPr lang="de-DE" smtClean="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357166"/>
            <a:ext cx="5270500" cy="790575"/>
          </a:xfrm>
        </p:spPr>
        <p:txBody>
          <a:bodyPr/>
          <a:lstStyle/>
          <a:p>
            <a:pPr eaLnBrk="1" hangingPunct="1"/>
            <a:r>
              <a:rPr lang="es-ES_tradnl" dirty="0" smtClean="0"/>
              <a:t>Gobierno SOA : ROI</a:t>
            </a: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174625" y="1328738"/>
            <a:ext cx="3754433" cy="40934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s-ES" sz="2200" dirty="0"/>
              <a:t> Reducción de Costes durante la Fase de Desarrollo</a:t>
            </a:r>
          </a:p>
          <a:p>
            <a:pPr>
              <a:buFontTx/>
              <a:buChar char="•"/>
            </a:pPr>
            <a:endParaRPr lang="es-ES" sz="2200" dirty="0"/>
          </a:p>
          <a:p>
            <a:pPr>
              <a:buFontTx/>
              <a:buChar char="•"/>
            </a:pPr>
            <a:r>
              <a:rPr lang="es-ES" sz="2200" dirty="0"/>
              <a:t> Reducción de Costes durante la Fase de Pruebas</a:t>
            </a:r>
          </a:p>
          <a:p>
            <a:pPr>
              <a:buFontTx/>
              <a:buChar char="•"/>
            </a:pPr>
            <a:endParaRPr lang="es-ES" sz="2200" dirty="0"/>
          </a:p>
          <a:p>
            <a:pPr>
              <a:buFontTx/>
              <a:buChar char="•"/>
            </a:pPr>
            <a:r>
              <a:rPr lang="es-ES" sz="2200" dirty="0"/>
              <a:t> Reducción de Costes durante la Fase de Producción</a:t>
            </a:r>
          </a:p>
          <a:p>
            <a:pPr>
              <a:buFontTx/>
              <a:buChar char="•"/>
            </a:pPr>
            <a:endParaRPr lang="es-ES" sz="2200" dirty="0"/>
          </a:p>
          <a:p>
            <a:pPr>
              <a:buFontTx/>
              <a:buChar char="•"/>
            </a:pPr>
            <a:r>
              <a:rPr lang="es-ES" sz="2200" dirty="0"/>
              <a:t> Calidad = Confianza = Reusabilidad = Negocio</a:t>
            </a:r>
          </a:p>
          <a:p>
            <a:endParaRPr lang="es-ES" dirty="0"/>
          </a:p>
        </p:txBody>
      </p:sp>
      <p:pic>
        <p:nvPicPr>
          <p:cNvPr id="52230" name="Picture 7" descr="C:\###Mis IMAGENES\IMAGENES INCRUSTADAS\PERSONAS\SIEMENS 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51313" y="1741488"/>
            <a:ext cx="4672012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idx="4294967295"/>
          </p:nvPr>
        </p:nvSpPr>
        <p:spPr>
          <a:xfrm>
            <a:off x="500034" y="928670"/>
            <a:ext cx="8229600" cy="5286412"/>
          </a:xfrm>
        </p:spPr>
        <p:txBody>
          <a:bodyPr>
            <a:normAutofit fontScale="70000" lnSpcReduction="20000"/>
          </a:bodyPr>
          <a:lstStyle/>
          <a:p>
            <a:r>
              <a:rPr lang="en-US" sz="2500" dirty="0" err="1" smtClean="0"/>
              <a:t>Amplio</a:t>
            </a:r>
            <a:r>
              <a:rPr lang="en-US" sz="2500" dirty="0" smtClean="0"/>
              <a:t> </a:t>
            </a:r>
            <a:r>
              <a:rPr lang="en-US" sz="2500" dirty="0" err="1" smtClean="0"/>
              <a:t>soporte</a:t>
            </a:r>
            <a:r>
              <a:rPr lang="en-US" sz="2500" dirty="0" smtClean="0"/>
              <a:t> del stack Microsoft</a:t>
            </a:r>
          </a:p>
          <a:p>
            <a:pPr lvl="1"/>
            <a:r>
              <a:rPr lang="en-US" sz="2500" dirty="0" smtClean="0"/>
              <a:t>Visual Studio</a:t>
            </a:r>
          </a:p>
          <a:p>
            <a:pPr lvl="1"/>
            <a:r>
              <a:rPr lang="en-US" sz="2500" dirty="0" smtClean="0"/>
              <a:t>.NET variations, </a:t>
            </a:r>
            <a:r>
              <a:rPr lang="en-US" sz="2500" b="1" dirty="0" smtClean="0"/>
              <a:t>WCF</a:t>
            </a:r>
          </a:p>
          <a:p>
            <a:pPr lvl="1"/>
            <a:r>
              <a:rPr lang="en-US" sz="2500" b="1" dirty="0" smtClean="0"/>
              <a:t>BizTalk</a:t>
            </a:r>
          </a:p>
          <a:p>
            <a:pPr lvl="1"/>
            <a:r>
              <a:rPr lang="en-US" sz="2500" dirty="0" smtClean="0"/>
              <a:t>System Center Ops Mgr</a:t>
            </a:r>
          </a:p>
          <a:p>
            <a:pPr lvl="1"/>
            <a:r>
              <a:rPr lang="en-US" sz="2500" dirty="0" err="1" smtClean="0"/>
              <a:t>Amberpoint</a:t>
            </a:r>
            <a:r>
              <a:rPr lang="en-US" sz="2500" dirty="0" smtClean="0"/>
              <a:t> </a:t>
            </a:r>
            <a:r>
              <a:rPr lang="en-US" sz="2500" dirty="0" err="1" smtClean="0"/>
              <a:t>corre</a:t>
            </a:r>
            <a:r>
              <a:rPr lang="en-US" sz="2500" dirty="0" smtClean="0"/>
              <a:t> </a:t>
            </a:r>
            <a:r>
              <a:rPr lang="en-US" sz="2500" b="1" dirty="0" smtClean="0"/>
              <a:t>NATIVAMENTE en C#</a:t>
            </a:r>
          </a:p>
          <a:p>
            <a:r>
              <a:rPr lang="en-US" sz="2500" dirty="0" smtClean="0"/>
              <a:t>Version de </a:t>
            </a:r>
            <a:r>
              <a:rPr lang="en-US" sz="2500" dirty="0" err="1" smtClean="0"/>
              <a:t>AmberPoint</a:t>
            </a:r>
            <a:r>
              <a:rPr lang="en-US" sz="2500" dirty="0" smtClean="0"/>
              <a:t> </a:t>
            </a:r>
            <a:r>
              <a:rPr lang="en-US" sz="2500" dirty="0" err="1" smtClean="0"/>
              <a:t>paquetizada</a:t>
            </a:r>
            <a:r>
              <a:rPr lang="en-US" sz="2500" dirty="0" smtClean="0"/>
              <a:t> con Visual Studio</a:t>
            </a:r>
          </a:p>
          <a:p>
            <a:r>
              <a:rPr lang="en-US" sz="2500" dirty="0" err="1" smtClean="0"/>
              <a:t>AmberPoint</a:t>
            </a:r>
            <a:r>
              <a:rPr lang="en-US" sz="2500" dirty="0" smtClean="0"/>
              <a:t> </a:t>
            </a:r>
            <a:r>
              <a:rPr lang="en-US" sz="2500" dirty="0" err="1" smtClean="0"/>
              <a:t>es</a:t>
            </a:r>
            <a:r>
              <a:rPr lang="en-US" sz="2500" dirty="0" smtClean="0"/>
              <a:t> un Managed Partner</a:t>
            </a:r>
            <a:endParaRPr lang="es-ES" sz="2500" dirty="0" smtClean="0"/>
          </a:p>
          <a:p>
            <a:pPr lvl="1"/>
            <a:r>
              <a:rPr lang="en-US" sz="2500" b="1" dirty="0" smtClean="0"/>
              <a:t>MS Gold Certified Partner</a:t>
            </a:r>
          </a:p>
          <a:p>
            <a:pPr lvl="1"/>
            <a:r>
              <a:rPr lang="en-US" sz="2500" dirty="0" smtClean="0"/>
              <a:t>Premier Status VSIP (Visual Studio Industry Partner)</a:t>
            </a:r>
            <a:endParaRPr lang="es-ES" sz="2500" dirty="0" smtClean="0"/>
          </a:p>
          <a:p>
            <a:pPr lvl="1"/>
            <a:r>
              <a:rPr lang="en-US" sz="2500" dirty="0" smtClean="0"/>
              <a:t>Charter member of MS SOA/ BPM Alliance</a:t>
            </a:r>
          </a:p>
          <a:p>
            <a:pPr lvl="2"/>
            <a:r>
              <a:rPr lang="en-US" sz="2100" b="1" dirty="0" smtClean="0"/>
              <a:t>(</a:t>
            </a:r>
            <a:r>
              <a:rPr lang="en-US" sz="2100" b="1" dirty="0" err="1" smtClean="0"/>
              <a:t>Biztalk</a:t>
            </a:r>
            <a:r>
              <a:rPr lang="en-US" sz="2100" b="1" dirty="0" smtClean="0"/>
              <a:t> Business Process Alliance Program)</a:t>
            </a:r>
            <a:endParaRPr lang="es-ES" sz="2100" b="1" dirty="0" smtClean="0"/>
          </a:p>
          <a:p>
            <a:pPr lvl="1"/>
            <a:r>
              <a:rPr lang="en-US" sz="2500" dirty="0" smtClean="0"/>
              <a:t>Chartered Member of System Center (Partner) Alliance</a:t>
            </a:r>
            <a:endParaRPr lang="es-ES" sz="2500" dirty="0" smtClean="0"/>
          </a:p>
          <a:p>
            <a:pPr lvl="1"/>
            <a:r>
              <a:rPr lang="en-US" sz="2500" dirty="0" smtClean="0"/>
              <a:t>Signed OEM Agreement to Build Web Service Management capabilities for </a:t>
            </a:r>
            <a:r>
              <a:rPr lang="en-US" sz="2500" dirty="0" err="1" smtClean="0"/>
              <a:t>OpsMgr</a:t>
            </a:r>
            <a:r>
              <a:rPr lang="en-US" sz="2500" dirty="0" smtClean="0"/>
              <a:t> (</a:t>
            </a:r>
            <a:r>
              <a:rPr lang="en-US" sz="2500" dirty="0" err="1" smtClean="0"/>
              <a:t>curremtly</a:t>
            </a:r>
            <a:r>
              <a:rPr lang="en-US" sz="2500" dirty="0" smtClean="0"/>
              <a:t> SCOM (Service Center Ops Manager)</a:t>
            </a:r>
            <a:endParaRPr lang="es-ES" sz="2500" dirty="0" smtClean="0"/>
          </a:p>
          <a:p>
            <a:r>
              <a:rPr lang="en-US" sz="2500" dirty="0" smtClean="0"/>
              <a:t>Member of </a:t>
            </a:r>
            <a:r>
              <a:rPr lang="en-US" sz="2500" b="1" dirty="0" smtClean="0"/>
              <a:t>BizTalk TAP </a:t>
            </a:r>
            <a:r>
              <a:rPr lang="en-US" sz="2500" dirty="0" smtClean="0"/>
              <a:t>(Technology Adaption Program)</a:t>
            </a:r>
            <a:endParaRPr lang="es-ES" sz="2500" dirty="0" smtClean="0"/>
          </a:p>
          <a:p>
            <a:pPr lvl="1"/>
            <a:r>
              <a:rPr lang="en-US" sz="2500" dirty="0" smtClean="0"/>
              <a:t>Integrated with Microsoft </a:t>
            </a:r>
            <a:r>
              <a:rPr lang="en-US" sz="2500" b="1" dirty="0" smtClean="0"/>
              <a:t>LDAP Directory</a:t>
            </a:r>
            <a:endParaRPr lang="es-ES" sz="2500" b="1" dirty="0" smtClean="0"/>
          </a:p>
          <a:p>
            <a:pPr lvl="1"/>
            <a:r>
              <a:rPr lang="en-US" sz="2500" dirty="0" smtClean="0"/>
              <a:t>Integrated with </a:t>
            </a:r>
            <a:r>
              <a:rPr lang="en-US" sz="2500" b="1" dirty="0" smtClean="0"/>
              <a:t>Oslo/Dublin</a:t>
            </a:r>
            <a:r>
              <a:rPr lang="en-US" sz="2500" dirty="0" smtClean="0"/>
              <a:t> Project (</a:t>
            </a:r>
            <a:r>
              <a:rPr lang="en-US" sz="2500" b="1" dirty="0" smtClean="0"/>
              <a:t>UDDI</a:t>
            </a:r>
            <a:r>
              <a:rPr lang="en-US" sz="2500" dirty="0" smtClean="0"/>
              <a:t> Microsoft Registry and Repository)</a:t>
            </a:r>
            <a:endParaRPr lang="es-ES" sz="2500" dirty="0" smtClean="0"/>
          </a:p>
          <a:p>
            <a:endParaRPr lang="es-ES" sz="1600" dirty="0"/>
          </a:p>
        </p:txBody>
      </p:sp>
      <p:pic>
        <p:nvPicPr>
          <p:cNvPr id="5" name="Rectangle 1030261" descr="Microsoft Ho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85728"/>
            <a:ext cx="2143140" cy="49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714480" y="357166"/>
          <a:ext cx="2643193" cy="400613"/>
        </p:xfrm>
        <a:graphic>
          <a:graphicData uri="http://schemas.openxmlformats.org/presentationml/2006/ole">
            <p:oleObj spid="_x0000_s21506" name="Photo Editor Photo" r:id="rId5" imgW="6857143" imgH="103837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/>
              <a:t>Biztalk</a:t>
            </a:r>
            <a:r>
              <a:rPr lang="en-US" dirty="0" smtClean="0"/>
              <a:t> – </a:t>
            </a:r>
            <a:r>
              <a:rPr lang="en-US" dirty="0" err="1" smtClean="0"/>
              <a:t>Amberpoint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err="1" smtClean="0"/>
              <a:t>Implementación</a:t>
            </a:r>
            <a:r>
              <a:rPr lang="en-US" sz="3600" dirty="0" smtClean="0"/>
              <a:t> NATURAL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1754188" y="1643050"/>
            <a:ext cx="5329237" cy="2808288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3646488" y="2147875"/>
            <a:ext cx="1584325" cy="1943100"/>
          </a:xfrm>
          <a:prstGeom prst="roundRect">
            <a:avLst>
              <a:gd name="adj" fmla="val 16667"/>
            </a:avLst>
          </a:prstGeom>
          <a:solidFill>
            <a:srgbClr val="B6D2C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Internal Workflow</a:t>
            </a:r>
          </a:p>
          <a:p>
            <a:pPr algn="ctr"/>
            <a:r>
              <a:rPr lang="en-US" sz="900" i="1"/>
              <a:t>Orchestration</a:t>
            </a:r>
          </a:p>
          <a:p>
            <a:pPr algn="ctr"/>
            <a:r>
              <a:rPr lang="en-US" sz="900" i="1"/>
              <a:t>Mapping </a:t>
            </a:r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>
            <a:off x="5607050" y="2390763"/>
            <a:ext cx="669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 flipH="1">
            <a:off x="5568950" y="2897175"/>
            <a:ext cx="671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224" name="AutoShape 10"/>
          <p:cNvSpPr>
            <a:spLocks noChangeArrowheads="1"/>
          </p:cNvSpPr>
          <p:nvPr/>
        </p:nvSpPr>
        <p:spPr bwMode="auto">
          <a:xfrm rot="5400000">
            <a:off x="5670551" y="1849425"/>
            <a:ext cx="431800" cy="1082675"/>
          </a:xfrm>
          <a:prstGeom prst="can">
            <a:avLst>
              <a:gd name="adj" fmla="val 18306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25" name="AutoShape 11"/>
          <p:cNvSpPr>
            <a:spLocks noChangeArrowheads="1"/>
          </p:cNvSpPr>
          <p:nvPr/>
        </p:nvSpPr>
        <p:spPr bwMode="auto">
          <a:xfrm rot="5400000">
            <a:off x="5670551" y="2354250"/>
            <a:ext cx="431800" cy="1082675"/>
          </a:xfrm>
          <a:prstGeom prst="can">
            <a:avLst>
              <a:gd name="adj" fmla="val 18306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19250" y="2914638"/>
            <a:ext cx="482600" cy="274637"/>
            <a:chOff x="2576" y="2750"/>
            <a:chExt cx="304" cy="173"/>
          </a:xfrm>
        </p:grpSpPr>
        <p:sp>
          <p:nvSpPr>
            <p:cNvPr id="9327" name="Oval 13"/>
            <p:cNvSpPr>
              <a:spLocks noChangeArrowheads="1"/>
            </p:cNvSpPr>
            <p:nvPr/>
          </p:nvSpPr>
          <p:spPr bwMode="auto">
            <a:xfrm>
              <a:off x="2576" y="2750"/>
              <a:ext cx="173" cy="173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28" name="Line 14"/>
            <p:cNvSpPr>
              <a:spLocks noChangeShapeType="1"/>
            </p:cNvSpPr>
            <p:nvPr/>
          </p:nvSpPr>
          <p:spPr bwMode="auto">
            <a:xfrm>
              <a:off x="2744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9227" name="Rectangle 15"/>
          <p:cNvSpPr>
            <a:spLocks noChangeArrowheads="1"/>
          </p:cNvSpPr>
          <p:nvPr/>
        </p:nvSpPr>
        <p:spPr bwMode="auto">
          <a:xfrm>
            <a:off x="6381750" y="2174863"/>
            <a:ext cx="358775" cy="91440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599238" y="2500300"/>
            <a:ext cx="504825" cy="274638"/>
            <a:chOff x="4921" y="2251"/>
            <a:chExt cx="318" cy="173"/>
          </a:xfrm>
        </p:grpSpPr>
        <p:sp>
          <p:nvSpPr>
            <p:cNvPr id="9325" name="Oval 17"/>
            <p:cNvSpPr>
              <a:spLocks noChangeArrowheads="1"/>
            </p:cNvSpPr>
            <p:nvPr/>
          </p:nvSpPr>
          <p:spPr bwMode="auto">
            <a:xfrm>
              <a:off x="4921" y="2251"/>
              <a:ext cx="173" cy="173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26" name="Line 18"/>
            <p:cNvSpPr>
              <a:spLocks noChangeShapeType="1"/>
            </p:cNvSpPr>
            <p:nvPr/>
          </p:nvSpPr>
          <p:spPr bwMode="auto">
            <a:xfrm>
              <a:off x="5103" y="234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9229" name="Rectangle 19"/>
          <p:cNvSpPr>
            <a:spLocks noChangeArrowheads="1"/>
          </p:cNvSpPr>
          <p:nvPr/>
        </p:nvSpPr>
        <p:spPr bwMode="auto">
          <a:xfrm>
            <a:off x="2105025" y="2589200"/>
            <a:ext cx="339725" cy="91440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776913" y="2290750"/>
            <a:ext cx="287337" cy="215900"/>
            <a:chOff x="748" y="3249"/>
            <a:chExt cx="576" cy="363"/>
          </a:xfrm>
        </p:grpSpPr>
        <p:sp>
          <p:nvSpPr>
            <p:cNvPr id="9322" name="Rectangle 21"/>
            <p:cNvSpPr>
              <a:spLocks noChangeArrowheads="1"/>
            </p:cNvSpPr>
            <p:nvPr/>
          </p:nvSpPr>
          <p:spPr bwMode="auto">
            <a:xfrm>
              <a:off x="748" y="3249"/>
              <a:ext cx="576" cy="363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23" name="AutoShape 22"/>
            <p:cNvSpPr>
              <a:spLocks noChangeArrowheads="1"/>
            </p:cNvSpPr>
            <p:nvPr/>
          </p:nvSpPr>
          <p:spPr bwMode="auto">
            <a:xfrm>
              <a:off x="748" y="3339"/>
              <a:ext cx="575" cy="27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24" name="AutoShape 23"/>
            <p:cNvSpPr>
              <a:spLocks noChangeArrowheads="1"/>
            </p:cNvSpPr>
            <p:nvPr/>
          </p:nvSpPr>
          <p:spPr bwMode="auto">
            <a:xfrm rot="10800000">
              <a:off x="748" y="3249"/>
              <a:ext cx="575" cy="27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764213" y="2793988"/>
            <a:ext cx="287337" cy="215900"/>
            <a:chOff x="748" y="3249"/>
            <a:chExt cx="576" cy="363"/>
          </a:xfrm>
        </p:grpSpPr>
        <p:sp>
          <p:nvSpPr>
            <p:cNvPr id="9319" name="Rectangle 25"/>
            <p:cNvSpPr>
              <a:spLocks noChangeArrowheads="1"/>
            </p:cNvSpPr>
            <p:nvPr/>
          </p:nvSpPr>
          <p:spPr bwMode="auto">
            <a:xfrm>
              <a:off x="748" y="3249"/>
              <a:ext cx="576" cy="363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20" name="AutoShape 26"/>
            <p:cNvSpPr>
              <a:spLocks noChangeArrowheads="1"/>
            </p:cNvSpPr>
            <p:nvPr/>
          </p:nvSpPr>
          <p:spPr bwMode="auto">
            <a:xfrm>
              <a:off x="748" y="3339"/>
              <a:ext cx="575" cy="27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21" name="AutoShape 27"/>
            <p:cNvSpPr>
              <a:spLocks noChangeArrowheads="1"/>
            </p:cNvSpPr>
            <p:nvPr/>
          </p:nvSpPr>
          <p:spPr bwMode="auto">
            <a:xfrm rot="10800000">
              <a:off x="748" y="3249"/>
              <a:ext cx="575" cy="27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9232" name="AutoShape 29"/>
          <p:cNvSpPr>
            <a:spLocks noChangeArrowheads="1"/>
          </p:cNvSpPr>
          <p:nvPr/>
        </p:nvSpPr>
        <p:spPr bwMode="auto">
          <a:xfrm>
            <a:off x="1295400" y="2651113"/>
            <a:ext cx="936625" cy="287337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Plug-In</a:t>
            </a:r>
            <a:endParaRPr lang="en-US" sz="900" b="1" i="1"/>
          </a:p>
        </p:txBody>
      </p:sp>
      <p:sp>
        <p:nvSpPr>
          <p:cNvPr id="9233" name="Line 30"/>
          <p:cNvSpPr>
            <a:spLocks noChangeShapeType="1"/>
          </p:cNvSpPr>
          <p:nvPr/>
        </p:nvSpPr>
        <p:spPr bwMode="auto">
          <a:xfrm>
            <a:off x="5607050" y="3370250"/>
            <a:ext cx="669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234" name="Line 31"/>
          <p:cNvSpPr>
            <a:spLocks noChangeShapeType="1"/>
          </p:cNvSpPr>
          <p:nvPr/>
        </p:nvSpPr>
        <p:spPr bwMode="auto">
          <a:xfrm flipH="1">
            <a:off x="5568950" y="3876663"/>
            <a:ext cx="671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235" name="AutoShape 32"/>
          <p:cNvSpPr>
            <a:spLocks noChangeArrowheads="1"/>
          </p:cNvSpPr>
          <p:nvPr/>
        </p:nvSpPr>
        <p:spPr bwMode="auto">
          <a:xfrm rot="5400000">
            <a:off x="5670551" y="2827325"/>
            <a:ext cx="431800" cy="1082675"/>
          </a:xfrm>
          <a:prstGeom prst="can">
            <a:avLst>
              <a:gd name="adj" fmla="val 18306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36" name="AutoShape 33"/>
          <p:cNvSpPr>
            <a:spLocks noChangeArrowheads="1"/>
          </p:cNvSpPr>
          <p:nvPr/>
        </p:nvSpPr>
        <p:spPr bwMode="auto">
          <a:xfrm rot="5400000">
            <a:off x="5670551" y="3332150"/>
            <a:ext cx="431800" cy="1082675"/>
          </a:xfrm>
          <a:prstGeom prst="can">
            <a:avLst>
              <a:gd name="adj" fmla="val 18306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37" name="Rectangle 34"/>
          <p:cNvSpPr>
            <a:spLocks noChangeArrowheads="1"/>
          </p:cNvSpPr>
          <p:nvPr/>
        </p:nvSpPr>
        <p:spPr bwMode="auto">
          <a:xfrm>
            <a:off x="6381750" y="3154350"/>
            <a:ext cx="358775" cy="91440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599238" y="3479787"/>
            <a:ext cx="504825" cy="274637"/>
            <a:chOff x="4921" y="2251"/>
            <a:chExt cx="318" cy="173"/>
          </a:xfrm>
          <a:solidFill>
            <a:srgbClr val="FFFF00"/>
          </a:solidFill>
        </p:grpSpPr>
        <p:sp>
          <p:nvSpPr>
            <p:cNvPr id="88" name="Oval 36"/>
            <p:cNvSpPr>
              <a:spLocks noChangeArrowheads="1"/>
            </p:cNvSpPr>
            <p:nvPr/>
          </p:nvSpPr>
          <p:spPr bwMode="auto">
            <a:xfrm>
              <a:off x="4921" y="2251"/>
              <a:ext cx="173" cy="17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" name="Line 37"/>
            <p:cNvSpPr>
              <a:spLocks noChangeShapeType="1"/>
            </p:cNvSpPr>
            <p:nvPr/>
          </p:nvSpPr>
          <p:spPr bwMode="auto">
            <a:xfrm>
              <a:off x="5103" y="2343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5776913" y="3270238"/>
            <a:ext cx="287337" cy="215900"/>
            <a:chOff x="748" y="3249"/>
            <a:chExt cx="576" cy="363"/>
          </a:xfrm>
        </p:grpSpPr>
        <p:sp>
          <p:nvSpPr>
            <p:cNvPr id="9316" name="Rectangle 39"/>
            <p:cNvSpPr>
              <a:spLocks noChangeArrowheads="1"/>
            </p:cNvSpPr>
            <p:nvPr/>
          </p:nvSpPr>
          <p:spPr bwMode="auto">
            <a:xfrm>
              <a:off x="748" y="3249"/>
              <a:ext cx="576" cy="363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17" name="AutoShape 40"/>
            <p:cNvSpPr>
              <a:spLocks noChangeArrowheads="1"/>
            </p:cNvSpPr>
            <p:nvPr/>
          </p:nvSpPr>
          <p:spPr bwMode="auto">
            <a:xfrm>
              <a:off x="748" y="3339"/>
              <a:ext cx="575" cy="27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18" name="AutoShape 41"/>
            <p:cNvSpPr>
              <a:spLocks noChangeArrowheads="1"/>
            </p:cNvSpPr>
            <p:nvPr/>
          </p:nvSpPr>
          <p:spPr bwMode="auto">
            <a:xfrm rot="10800000">
              <a:off x="748" y="3249"/>
              <a:ext cx="575" cy="27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5764213" y="3773475"/>
            <a:ext cx="287337" cy="215900"/>
            <a:chOff x="748" y="3249"/>
            <a:chExt cx="576" cy="363"/>
          </a:xfrm>
        </p:grpSpPr>
        <p:sp>
          <p:nvSpPr>
            <p:cNvPr id="9313" name="Rectangle 43"/>
            <p:cNvSpPr>
              <a:spLocks noChangeArrowheads="1"/>
            </p:cNvSpPr>
            <p:nvPr/>
          </p:nvSpPr>
          <p:spPr bwMode="auto">
            <a:xfrm>
              <a:off x="748" y="3249"/>
              <a:ext cx="576" cy="363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14" name="AutoShape 44"/>
            <p:cNvSpPr>
              <a:spLocks noChangeArrowheads="1"/>
            </p:cNvSpPr>
            <p:nvPr/>
          </p:nvSpPr>
          <p:spPr bwMode="auto">
            <a:xfrm>
              <a:off x="748" y="3339"/>
              <a:ext cx="575" cy="27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15" name="AutoShape 45"/>
            <p:cNvSpPr>
              <a:spLocks noChangeArrowheads="1"/>
            </p:cNvSpPr>
            <p:nvPr/>
          </p:nvSpPr>
          <p:spPr bwMode="auto">
            <a:xfrm rot="10800000">
              <a:off x="748" y="3249"/>
              <a:ext cx="575" cy="27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9241" name="AutoShape 46"/>
          <p:cNvSpPr>
            <a:spLocks noChangeArrowheads="1"/>
          </p:cNvSpPr>
          <p:nvPr/>
        </p:nvSpPr>
        <p:spPr bwMode="auto">
          <a:xfrm>
            <a:off x="7002463" y="3478200"/>
            <a:ext cx="936625" cy="287338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900" i="1"/>
          </a:p>
        </p:txBody>
      </p:sp>
      <p:sp>
        <p:nvSpPr>
          <p:cNvPr id="9242" name="AutoShape 47"/>
          <p:cNvSpPr>
            <a:spLocks noChangeArrowheads="1"/>
          </p:cNvSpPr>
          <p:nvPr/>
        </p:nvSpPr>
        <p:spPr bwMode="auto">
          <a:xfrm>
            <a:off x="1847832" y="1733528"/>
            <a:ext cx="936625" cy="287338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/>
              <a:t>BizTalk</a:t>
            </a:r>
            <a:endParaRPr lang="en-US" sz="2800" b="1" i="1" dirty="0"/>
          </a:p>
        </p:txBody>
      </p:sp>
      <p:sp>
        <p:nvSpPr>
          <p:cNvPr id="9243" name="AutoShape 48"/>
          <p:cNvSpPr>
            <a:spLocks noChangeArrowheads="1"/>
          </p:cNvSpPr>
          <p:nvPr/>
        </p:nvSpPr>
        <p:spPr bwMode="auto">
          <a:xfrm>
            <a:off x="2546350" y="2362188"/>
            <a:ext cx="936625" cy="287337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Pipelines</a:t>
            </a:r>
            <a:endParaRPr lang="en-US" sz="900" i="1"/>
          </a:p>
        </p:txBody>
      </p:sp>
      <p:sp>
        <p:nvSpPr>
          <p:cNvPr id="9244" name="AutoShape 49"/>
          <p:cNvSpPr>
            <a:spLocks noChangeArrowheads="1"/>
          </p:cNvSpPr>
          <p:nvPr/>
        </p:nvSpPr>
        <p:spPr bwMode="auto">
          <a:xfrm>
            <a:off x="5426075" y="1931975"/>
            <a:ext cx="936625" cy="287338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Pipelines</a:t>
            </a:r>
            <a:endParaRPr lang="en-US" sz="900" i="1"/>
          </a:p>
        </p:txBody>
      </p:sp>
      <p:sp>
        <p:nvSpPr>
          <p:cNvPr id="9245" name="AutoShape 50"/>
          <p:cNvSpPr>
            <a:spLocks noChangeArrowheads="1"/>
          </p:cNvSpPr>
          <p:nvPr/>
        </p:nvSpPr>
        <p:spPr bwMode="auto">
          <a:xfrm rot="-5400000">
            <a:off x="2763838" y="2741600"/>
            <a:ext cx="431800" cy="1152525"/>
          </a:xfrm>
          <a:prstGeom prst="can">
            <a:avLst>
              <a:gd name="adj" fmla="val 1948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46" name="AutoShape 51"/>
          <p:cNvSpPr>
            <a:spLocks noChangeArrowheads="1"/>
          </p:cNvSpPr>
          <p:nvPr/>
        </p:nvSpPr>
        <p:spPr bwMode="auto">
          <a:xfrm rot="-5400000">
            <a:off x="2763838" y="2236775"/>
            <a:ext cx="431800" cy="1152525"/>
          </a:xfrm>
          <a:prstGeom prst="can">
            <a:avLst>
              <a:gd name="adj" fmla="val 1948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47" name="Line 52"/>
          <p:cNvSpPr>
            <a:spLocks noChangeShapeType="1"/>
          </p:cNvSpPr>
          <p:nvPr/>
        </p:nvSpPr>
        <p:spPr bwMode="auto">
          <a:xfrm>
            <a:off x="2681288" y="3317863"/>
            <a:ext cx="715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2889250" y="3217850"/>
            <a:ext cx="287338" cy="215900"/>
            <a:chOff x="748" y="3249"/>
            <a:chExt cx="576" cy="363"/>
          </a:xfrm>
        </p:grpSpPr>
        <p:sp>
          <p:nvSpPr>
            <p:cNvPr id="9310" name="Rectangle 54"/>
            <p:cNvSpPr>
              <a:spLocks noChangeArrowheads="1"/>
            </p:cNvSpPr>
            <p:nvPr/>
          </p:nvSpPr>
          <p:spPr bwMode="auto">
            <a:xfrm>
              <a:off x="748" y="3249"/>
              <a:ext cx="576" cy="363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11" name="AutoShape 55"/>
            <p:cNvSpPr>
              <a:spLocks noChangeArrowheads="1"/>
            </p:cNvSpPr>
            <p:nvPr/>
          </p:nvSpPr>
          <p:spPr bwMode="auto">
            <a:xfrm>
              <a:off x="748" y="3339"/>
              <a:ext cx="575" cy="27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12" name="AutoShape 56"/>
            <p:cNvSpPr>
              <a:spLocks noChangeArrowheads="1"/>
            </p:cNvSpPr>
            <p:nvPr/>
          </p:nvSpPr>
          <p:spPr bwMode="auto">
            <a:xfrm rot="10800000">
              <a:off x="748" y="3249"/>
              <a:ext cx="575" cy="27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9249" name="Line 57"/>
          <p:cNvSpPr>
            <a:spLocks noChangeShapeType="1"/>
          </p:cNvSpPr>
          <p:nvPr/>
        </p:nvSpPr>
        <p:spPr bwMode="auto">
          <a:xfrm flipH="1">
            <a:off x="2641600" y="2814625"/>
            <a:ext cx="715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2898775" y="2701913"/>
            <a:ext cx="287338" cy="215900"/>
            <a:chOff x="748" y="3249"/>
            <a:chExt cx="576" cy="363"/>
          </a:xfrm>
        </p:grpSpPr>
        <p:sp>
          <p:nvSpPr>
            <p:cNvPr id="9307" name="Rectangle 59"/>
            <p:cNvSpPr>
              <a:spLocks noChangeArrowheads="1"/>
            </p:cNvSpPr>
            <p:nvPr/>
          </p:nvSpPr>
          <p:spPr bwMode="auto">
            <a:xfrm>
              <a:off x="748" y="3249"/>
              <a:ext cx="576" cy="363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08" name="AutoShape 60"/>
            <p:cNvSpPr>
              <a:spLocks noChangeArrowheads="1"/>
            </p:cNvSpPr>
            <p:nvPr/>
          </p:nvSpPr>
          <p:spPr bwMode="auto">
            <a:xfrm>
              <a:off x="748" y="3339"/>
              <a:ext cx="575" cy="27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09" name="AutoShape 61"/>
            <p:cNvSpPr>
              <a:spLocks noChangeArrowheads="1"/>
            </p:cNvSpPr>
            <p:nvPr/>
          </p:nvSpPr>
          <p:spPr bwMode="auto">
            <a:xfrm rot="10800000">
              <a:off x="748" y="3249"/>
              <a:ext cx="575" cy="27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9251" name="Line 62"/>
          <p:cNvSpPr>
            <a:spLocks noChangeShapeType="1"/>
          </p:cNvSpPr>
          <p:nvPr/>
        </p:nvSpPr>
        <p:spPr bwMode="auto">
          <a:xfrm flipH="1">
            <a:off x="1395413" y="3514713"/>
            <a:ext cx="1655762" cy="1223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52" name="Line 63"/>
          <p:cNvSpPr>
            <a:spLocks noChangeShapeType="1"/>
          </p:cNvSpPr>
          <p:nvPr/>
        </p:nvSpPr>
        <p:spPr bwMode="auto">
          <a:xfrm>
            <a:off x="3051175" y="3514713"/>
            <a:ext cx="792163" cy="1223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53" name="AutoShape 64"/>
          <p:cNvSpPr>
            <a:spLocks noChangeArrowheads="1"/>
          </p:cNvSpPr>
          <p:nvPr/>
        </p:nvSpPr>
        <p:spPr bwMode="auto">
          <a:xfrm rot="-5400000">
            <a:off x="2114550" y="3946513"/>
            <a:ext cx="1008063" cy="2592387"/>
          </a:xfrm>
          <a:prstGeom prst="can">
            <a:avLst>
              <a:gd name="adj" fmla="val 18775"/>
            </a:avLst>
          </a:prstGeom>
          <a:solidFill>
            <a:schemeClr val="bg1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54" name="AutoShape 65"/>
          <p:cNvSpPr>
            <a:spLocks noChangeArrowheads="1"/>
          </p:cNvSpPr>
          <p:nvPr/>
        </p:nvSpPr>
        <p:spPr bwMode="auto">
          <a:xfrm rot="-5400000">
            <a:off x="1647825" y="4919651"/>
            <a:ext cx="1006475" cy="647700"/>
          </a:xfrm>
          <a:prstGeom prst="can">
            <a:avLst>
              <a:gd name="adj" fmla="val 24995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55" name="AutoShape 66"/>
          <p:cNvSpPr>
            <a:spLocks noChangeArrowheads="1"/>
          </p:cNvSpPr>
          <p:nvPr/>
        </p:nvSpPr>
        <p:spPr bwMode="auto">
          <a:xfrm rot="-5400000">
            <a:off x="2149475" y="4919651"/>
            <a:ext cx="1006475" cy="647700"/>
          </a:xfrm>
          <a:prstGeom prst="can">
            <a:avLst>
              <a:gd name="adj" fmla="val 24995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56" name="AutoShape 67"/>
          <p:cNvSpPr>
            <a:spLocks noChangeArrowheads="1"/>
          </p:cNvSpPr>
          <p:nvPr/>
        </p:nvSpPr>
        <p:spPr bwMode="auto">
          <a:xfrm rot="-5400000">
            <a:off x="2654300" y="4919651"/>
            <a:ext cx="1006475" cy="647700"/>
          </a:xfrm>
          <a:prstGeom prst="can">
            <a:avLst>
              <a:gd name="adj" fmla="val 24995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57" name="AutoShape 68"/>
          <p:cNvSpPr>
            <a:spLocks noChangeArrowheads="1"/>
          </p:cNvSpPr>
          <p:nvPr/>
        </p:nvSpPr>
        <p:spPr bwMode="auto">
          <a:xfrm rot="-5400000">
            <a:off x="3122612" y="4954576"/>
            <a:ext cx="1008063" cy="576262"/>
          </a:xfrm>
          <a:prstGeom prst="can">
            <a:avLst>
              <a:gd name="adj" fmla="val 24995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58" name="AutoShape 69"/>
          <p:cNvSpPr>
            <a:spLocks noChangeArrowheads="1"/>
          </p:cNvSpPr>
          <p:nvPr/>
        </p:nvSpPr>
        <p:spPr bwMode="auto">
          <a:xfrm>
            <a:off x="387350" y="5099038"/>
            <a:ext cx="936625" cy="287337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200"/>
              <a:t>Pipeline </a:t>
            </a:r>
          </a:p>
          <a:p>
            <a:r>
              <a:rPr lang="en-US" sz="1200"/>
              <a:t>Components</a:t>
            </a:r>
            <a:endParaRPr lang="en-US" sz="900" i="1"/>
          </a:p>
        </p:txBody>
      </p: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1682750" y="2987663"/>
            <a:ext cx="144463" cy="144462"/>
            <a:chOff x="748" y="3249"/>
            <a:chExt cx="576" cy="363"/>
          </a:xfrm>
        </p:grpSpPr>
        <p:sp>
          <p:nvSpPr>
            <p:cNvPr id="9304" name="Rectangle 71"/>
            <p:cNvSpPr>
              <a:spLocks noChangeArrowheads="1"/>
            </p:cNvSpPr>
            <p:nvPr/>
          </p:nvSpPr>
          <p:spPr bwMode="auto">
            <a:xfrm>
              <a:off x="748" y="3249"/>
              <a:ext cx="576" cy="363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05" name="AutoShape 72"/>
            <p:cNvSpPr>
              <a:spLocks noChangeArrowheads="1"/>
            </p:cNvSpPr>
            <p:nvPr/>
          </p:nvSpPr>
          <p:spPr bwMode="auto">
            <a:xfrm>
              <a:off x="748" y="3339"/>
              <a:ext cx="575" cy="27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06" name="AutoShape 73"/>
            <p:cNvSpPr>
              <a:spLocks noChangeArrowheads="1"/>
            </p:cNvSpPr>
            <p:nvPr/>
          </p:nvSpPr>
          <p:spPr bwMode="auto">
            <a:xfrm rot="10800000">
              <a:off x="748" y="3249"/>
              <a:ext cx="575" cy="27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6938963" y="2290750"/>
            <a:ext cx="287337" cy="215900"/>
            <a:chOff x="748" y="3249"/>
            <a:chExt cx="576" cy="363"/>
          </a:xfrm>
        </p:grpSpPr>
        <p:sp>
          <p:nvSpPr>
            <p:cNvPr id="9301" name="Rectangle 75"/>
            <p:cNvSpPr>
              <a:spLocks noChangeArrowheads="1"/>
            </p:cNvSpPr>
            <p:nvPr/>
          </p:nvSpPr>
          <p:spPr bwMode="auto">
            <a:xfrm>
              <a:off x="748" y="3249"/>
              <a:ext cx="576" cy="363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02" name="AutoShape 76"/>
            <p:cNvSpPr>
              <a:spLocks noChangeArrowheads="1"/>
            </p:cNvSpPr>
            <p:nvPr/>
          </p:nvSpPr>
          <p:spPr bwMode="auto">
            <a:xfrm>
              <a:off x="748" y="3339"/>
              <a:ext cx="575" cy="27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03" name="AutoShape 77"/>
            <p:cNvSpPr>
              <a:spLocks noChangeArrowheads="1"/>
            </p:cNvSpPr>
            <p:nvPr/>
          </p:nvSpPr>
          <p:spPr bwMode="auto">
            <a:xfrm rot="10800000">
              <a:off x="748" y="3249"/>
              <a:ext cx="575" cy="27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3" name="Group 82"/>
          <p:cNvGrpSpPr>
            <a:grpSpLocks/>
          </p:cNvGrpSpPr>
          <p:nvPr/>
        </p:nvGrpSpPr>
        <p:grpSpPr bwMode="auto">
          <a:xfrm>
            <a:off x="7969250" y="3201975"/>
            <a:ext cx="482600" cy="274638"/>
            <a:chOff x="2576" y="2750"/>
            <a:chExt cx="304" cy="173"/>
          </a:xfrm>
        </p:grpSpPr>
        <p:sp>
          <p:nvSpPr>
            <p:cNvPr id="9299" name="Oval 83"/>
            <p:cNvSpPr>
              <a:spLocks noChangeArrowheads="1"/>
            </p:cNvSpPr>
            <p:nvPr/>
          </p:nvSpPr>
          <p:spPr bwMode="auto">
            <a:xfrm>
              <a:off x="2576" y="2750"/>
              <a:ext cx="173" cy="173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00" name="Line 84"/>
            <p:cNvSpPr>
              <a:spLocks noChangeShapeType="1"/>
            </p:cNvSpPr>
            <p:nvPr/>
          </p:nvSpPr>
          <p:spPr bwMode="auto">
            <a:xfrm>
              <a:off x="2744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7969250" y="3489313"/>
            <a:ext cx="482600" cy="274637"/>
            <a:chOff x="2576" y="2750"/>
            <a:chExt cx="304" cy="173"/>
          </a:xfrm>
        </p:grpSpPr>
        <p:sp>
          <p:nvSpPr>
            <p:cNvPr id="9297" name="Oval 86"/>
            <p:cNvSpPr>
              <a:spLocks noChangeArrowheads="1"/>
            </p:cNvSpPr>
            <p:nvPr/>
          </p:nvSpPr>
          <p:spPr bwMode="auto">
            <a:xfrm>
              <a:off x="2576" y="2750"/>
              <a:ext cx="173" cy="173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98" name="Line 87"/>
            <p:cNvSpPr>
              <a:spLocks noChangeShapeType="1"/>
            </p:cNvSpPr>
            <p:nvPr/>
          </p:nvSpPr>
          <p:spPr bwMode="auto">
            <a:xfrm>
              <a:off x="2744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5" name="Group 88"/>
          <p:cNvGrpSpPr>
            <a:grpSpLocks/>
          </p:cNvGrpSpPr>
          <p:nvPr/>
        </p:nvGrpSpPr>
        <p:grpSpPr bwMode="auto">
          <a:xfrm>
            <a:off x="7962900" y="3781413"/>
            <a:ext cx="482600" cy="274637"/>
            <a:chOff x="2576" y="2750"/>
            <a:chExt cx="304" cy="173"/>
          </a:xfrm>
        </p:grpSpPr>
        <p:sp>
          <p:nvSpPr>
            <p:cNvPr id="9295" name="Oval 89"/>
            <p:cNvSpPr>
              <a:spLocks noChangeArrowheads="1"/>
            </p:cNvSpPr>
            <p:nvPr/>
          </p:nvSpPr>
          <p:spPr bwMode="auto">
            <a:xfrm>
              <a:off x="2576" y="2750"/>
              <a:ext cx="173" cy="173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96" name="Line 90"/>
            <p:cNvSpPr>
              <a:spLocks noChangeShapeType="1"/>
            </p:cNvSpPr>
            <p:nvPr/>
          </p:nvSpPr>
          <p:spPr bwMode="auto">
            <a:xfrm>
              <a:off x="2744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6" name="Group 169"/>
          <p:cNvGrpSpPr>
            <a:grpSpLocks/>
          </p:cNvGrpSpPr>
          <p:nvPr/>
        </p:nvGrpSpPr>
        <p:grpSpPr bwMode="auto">
          <a:xfrm>
            <a:off x="7459663" y="3490900"/>
            <a:ext cx="482600" cy="274638"/>
            <a:chOff x="2576" y="2750"/>
            <a:chExt cx="304" cy="173"/>
          </a:xfrm>
          <a:solidFill>
            <a:srgbClr val="92D050"/>
          </a:solidFill>
        </p:grpSpPr>
        <p:sp>
          <p:nvSpPr>
            <p:cNvPr id="59" name="Oval 170"/>
            <p:cNvSpPr>
              <a:spLocks noChangeArrowheads="1"/>
            </p:cNvSpPr>
            <p:nvPr/>
          </p:nvSpPr>
          <p:spPr bwMode="auto">
            <a:xfrm>
              <a:off x="2576" y="2750"/>
              <a:ext cx="173" cy="17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0" name="Line 171"/>
            <p:cNvSpPr>
              <a:spLocks noChangeShapeType="1"/>
            </p:cNvSpPr>
            <p:nvPr/>
          </p:nvSpPr>
          <p:spPr bwMode="auto">
            <a:xfrm>
              <a:off x="2744" y="2840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9265" name="Line 172"/>
          <p:cNvSpPr>
            <a:spLocks noChangeShapeType="1"/>
          </p:cNvSpPr>
          <p:nvPr/>
        </p:nvSpPr>
        <p:spPr bwMode="auto">
          <a:xfrm flipV="1">
            <a:off x="7747000" y="3346438"/>
            <a:ext cx="215900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66" name="Line 176"/>
          <p:cNvSpPr>
            <a:spLocks noChangeShapeType="1"/>
          </p:cNvSpPr>
          <p:nvPr/>
        </p:nvSpPr>
        <p:spPr bwMode="auto">
          <a:xfrm flipH="1" flipV="1">
            <a:off x="7747000" y="3652825"/>
            <a:ext cx="21590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67" name="AutoShape 178"/>
          <p:cNvSpPr>
            <a:spLocks noChangeArrowheads="1"/>
          </p:cNvSpPr>
          <p:nvPr/>
        </p:nvSpPr>
        <p:spPr bwMode="auto">
          <a:xfrm>
            <a:off x="2546350" y="5099038"/>
            <a:ext cx="936625" cy="287337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200"/>
              <a:t>BizTalk</a:t>
            </a:r>
          </a:p>
          <a:p>
            <a:r>
              <a:rPr lang="en-US" sz="1200"/>
              <a:t>nanoAgent</a:t>
            </a:r>
            <a:endParaRPr lang="en-US" sz="900" i="1"/>
          </a:p>
        </p:txBody>
      </p:sp>
      <p:grpSp>
        <p:nvGrpSpPr>
          <p:cNvPr id="17" name="Group 78"/>
          <p:cNvGrpSpPr>
            <a:grpSpLocks/>
          </p:cNvGrpSpPr>
          <p:nvPr/>
        </p:nvGrpSpPr>
        <p:grpSpPr bwMode="auto">
          <a:xfrm>
            <a:off x="7385050" y="3543288"/>
            <a:ext cx="142875" cy="144462"/>
            <a:chOff x="748" y="3249"/>
            <a:chExt cx="576" cy="363"/>
          </a:xfrm>
        </p:grpSpPr>
        <p:sp>
          <p:nvSpPr>
            <p:cNvPr id="9292" name="Rectangle 79"/>
            <p:cNvSpPr>
              <a:spLocks noChangeArrowheads="1"/>
            </p:cNvSpPr>
            <p:nvPr/>
          </p:nvSpPr>
          <p:spPr bwMode="auto">
            <a:xfrm>
              <a:off x="748" y="3249"/>
              <a:ext cx="576" cy="363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93" name="AutoShape 80"/>
            <p:cNvSpPr>
              <a:spLocks noChangeArrowheads="1"/>
            </p:cNvSpPr>
            <p:nvPr/>
          </p:nvSpPr>
          <p:spPr bwMode="auto">
            <a:xfrm>
              <a:off x="748" y="3339"/>
              <a:ext cx="575" cy="27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94" name="AutoShape 81"/>
            <p:cNvSpPr>
              <a:spLocks noChangeArrowheads="1"/>
            </p:cNvSpPr>
            <p:nvPr/>
          </p:nvSpPr>
          <p:spPr bwMode="auto">
            <a:xfrm rot="10800000">
              <a:off x="748" y="3249"/>
              <a:ext cx="575" cy="27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9269" name="AutoShape 179"/>
          <p:cNvSpPr>
            <a:spLocks noChangeArrowheads="1"/>
          </p:cNvSpPr>
          <p:nvPr/>
        </p:nvSpPr>
        <p:spPr bwMode="auto">
          <a:xfrm>
            <a:off x="7086600" y="3751250"/>
            <a:ext cx="936625" cy="287338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Proxy</a:t>
            </a:r>
            <a:endParaRPr lang="en-US" sz="900" b="1" i="1"/>
          </a:p>
        </p:txBody>
      </p:sp>
      <p:sp>
        <p:nvSpPr>
          <p:cNvPr id="9270" name="AutoShape 180"/>
          <p:cNvSpPr>
            <a:spLocks noChangeArrowheads="1"/>
          </p:cNvSpPr>
          <p:nvPr/>
        </p:nvSpPr>
        <p:spPr bwMode="auto">
          <a:xfrm>
            <a:off x="6553200" y="2709850"/>
            <a:ext cx="936625" cy="287338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CSA</a:t>
            </a:r>
          </a:p>
        </p:txBody>
      </p:sp>
      <p:sp>
        <p:nvSpPr>
          <p:cNvPr id="9271" name="Line 181"/>
          <p:cNvSpPr>
            <a:spLocks noChangeShapeType="1"/>
          </p:cNvSpPr>
          <p:nvPr/>
        </p:nvSpPr>
        <p:spPr bwMode="auto">
          <a:xfrm>
            <a:off x="7083425" y="3630600"/>
            <a:ext cx="360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72" name="Oval 89"/>
          <p:cNvSpPr>
            <a:spLocks noChangeArrowheads="1"/>
          </p:cNvSpPr>
          <p:nvPr/>
        </p:nvSpPr>
        <p:spPr bwMode="auto">
          <a:xfrm>
            <a:off x="6477000" y="5005375"/>
            <a:ext cx="274638" cy="27463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73" name="Oval 89"/>
          <p:cNvSpPr>
            <a:spLocks noChangeArrowheads="1"/>
          </p:cNvSpPr>
          <p:nvPr/>
        </p:nvSpPr>
        <p:spPr bwMode="auto">
          <a:xfrm>
            <a:off x="6477000" y="5445113"/>
            <a:ext cx="274638" cy="274637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74" name="AutoShape 180"/>
          <p:cNvSpPr>
            <a:spLocks noChangeArrowheads="1"/>
          </p:cNvSpPr>
          <p:nvPr/>
        </p:nvSpPr>
        <p:spPr bwMode="auto">
          <a:xfrm>
            <a:off x="6781800" y="5013313"/>
            <a:ext cx="936625" cy="287337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200"/>
              <a:t>Plug-in Managed</a:t>
            </a:r>
          </a:p>
        </p:txBody>
      </p:sp>
      <p:sp>
        <p:nvSpPr>
          <p:cNvPr id="9275" name="AutoShape 180"/>
          <p:cNvSpPr>
            <a:spLocks noChangeArrowheads="1"/>
          </p:cNvSpPr>
          <p:nvPr/>
        </p:nvSpPr>
        <p:spPr bwMode="auto">
          <a:xfrm>
            <a:off x="6781800" y="5470513"/>
            <a:ext cx="936625" cy="287337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200"/>
              <a:t>Observer Managed</a:t>
            </a:r>
          </a:p>
        </p:txBody>
      </p:sp>
      <p:sp>
        <p:nvSpPr>
          <p:cNvPr id="9276" name="AutoShape 47"/>
          <p:cNvSpPr>
            <a:spLocks noChangeArrowheads="1"/>
          </p:cNvSpPr>
          <p:nvPr/>
        </p:nvSpPr>
        <p:spPr bwMode="auto">
          <a:xfrm>
            <a:off x="7924800" y="4081450"/>
            <a:ext cx="936625" cy="287338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WCF</a:t>
            </a:r>
            <a:endParaRPr lang="en-US" sz="900" b="1" i="1"/>
          </a:p>
        </p:txBody>
      </p:sp>
      <p:sp>
        <p:nvSpPr>
          <p:cNvPr id="9277" name="AutoShape 47"/>
          <p:cNvSpPr>
            <a:spLocks noChangeArrowheads="1"/>
          </p:cNvSpPr>
          <p:nvPr/>
        </p:nvSpPr>
        <p:spPr bwMode="auto">
          <a:xfrm>
            <a:off x="1273175" y="3243250"/>
            <a:ext cx="936625" cy="287338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ASP.NET</a:t>
            </a:r>
            <a:endParaRPr lang="en-US" sz="900" b="1" i="1"/>
          </a:p>
        </p:txBody>
      </p:sp>
      <p:sp>
        <p:nvSpPr>
          <p:cNvPr id="9278" name="Oval 89"/>
          <p:cNvSpPr>
            <a:spLocks noChangeArrowheads="1"/>
          </p:cNvSpPr>
          <p:nvPr/>
        </p:nvSpPr>
        <p:spPr bwMode="auto">
          <a:xfrm>
            <a:off x="8564563" y="3471850"/>
            <a:ext cx="274637" cy="274638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8" name="Group 82"/>
          <p:cNvGrpSpPr>
            <a:grpSpLocks/>
          </p:cNvGrpSpPr>
          <p:nvPr/>
        </p:nvGrpSpPr>
        <p:grpSpPr bwMode="auto">
          <a:xfrm>
            <a:off x="387350" y="2617774"/>
            <a:ext cx="482600" cy="274638"/>
            <a:chOff x="2576" y="2750"/>
            <a:chExt cx="304" cy="173"/>
          </a:xfrm>
          <a:solidFill>
            <a:srgbClr val="FFFF00"/>
          </a:solidFill>
        </p:grpSpPr>
        <p:sp>
          <p:nvSpPr>
            <p:cNvPr id="115" name="Oval 83"/>
            <p:cNvSpPr>
              <a:spLocks noChangeArrowheads="1"/>
            </p:cNvSpPr>
            <p:nvPr/>
          </p:nvSpPr>
          <p:spPr bwMode="auto">
            <a:xfrm>
              <a:off x="2576" y="2750"/>
              <a:ext cx="173" cy="17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6" name="Line 84"/>
            <p:cNvSpPr>
              <a:spLocks noChangeShapeType="1"/>
            </p:cNvSpPr>
            <p:nvPr/>
          </p:nvSpPr>
          <p:spPr bwMode="auto">
            <a:xfrm>
              <a:off x="2744" y="2840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9" name="Group 85"/>
          <p:cNvGrpSpPr>
            <a:grpSpLocks/>
          </p:cNvGrpSpPr>
          <p:nvPr/>
        </p:nvGrpSpPr>
        <p:grpSpPr bwMode="auto">
          <a:xfrm>
            <a:off x="387350" y="2905112"/>
            <a:ext cx="482600" cy="274638"/>
            <a:chOff x="2576" y="2750"/>
            <a:chExt cx="304" cy="173"/>
          </a:xfrm>
          <a:solidFill>
            <a:schemeClr val="accent2"/>
          </a:solidFill>
        </p:grpSpPr>
        <p:sp>
          <p:nvSpPr>
            <p:cNvPr id="118" name="Oval 86"/>
            <p:cNvSpPr>
              <a:spLocks noChangeArrowheads="1"/>
            </p:cNvSpPr>
            <p:nvPr/>
          </p:nvSpPr>
          <p:spPr bwMode="auto">
            <a:xfrm>
              <a:off x="2576" y="2750"/>
              <a:ext cx="173" cy="17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9" name="Line 87"/>
            <p:cNvSpPr>
              <a:spLocks noChangeShapeType="1"/>
            </p:cNvSpPr>
            <p:nvPr/>
          </p:nvSpPr>
          <p:spPr bwMode="auto">
            <a:xfrm>
              <a:off x="2744" y="2840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20" name="Group 88"/>
          <p:cNvGrpSpPr>
            <a:grpSpLocks/>
          </p:cNvGrpSpPr>
          <p:nvPr/>
        </p:nvGrpSpPr>
        <p:grpSpPr bwMode="auto">
          <a:xfrm>
            <a:off x="381000" y="3197212"/>
            <a:ext cx="482600" cy="274638"/>
            <a:chOff x="2576" y="2750"/>
            <a:chExt cx="304" cy="173"/>
          </a:xfrm>
          <a:solidFill>
            <a:srgbClr val="FFFF00"/>
          </a:solidFill>
        </p:grpSpPr>
        <p:sp>
          <p:nvSpPr>
            <p:cNvPr id="121" name="Oval 89"/>
            <p:cNvSpPr>
              <a:spLocks noChangeArrowheads="1"/>
            </p:cNvSpPr>
            <p:nvPr/>
          </p:nvSpPr>
          <p:spPr bwMode="auto">
            <a:xfrm>
              <a:off x="2576" y="2750"/>
              <a:ext cx="173" cy="17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2" name="Line 90"/>
            <p:cNvSpPr>
              <a:spLocks noChangeShapeType="1"/>
            </p:cNvSpPr>
            <p:nvPr/>
          </p:nvSpPr>
          <p:spPr bwMode="auto">
            <a:xfrm>
              <a:off x="2744" y="2840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9282" name="AutoShape 47"/>
          <p:cNvSpPr>
            <a:spLocks noChangeArrowheads="1"/>
          </p:cNvSpPr>
          <p:nvPr/>
        </p:nvSpPr>
        <p:spPr bwMode="auto">
          <a:xfrm>
            <a:off x="0" y="2100250"/>
            <a:ext cx="1295400" cy="4572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b="1"/>
              <a:t>WCF, .NET, JAVA Services</a:t>
            </a:r>
            <a:endParaRPr lang="en-US" sz="900" b="1" i="1"/>
          </a:p>
        </p:txBody>
      </p:sp>
      <p:sp>
        <p:nvSpPr>
          <p:cNvPr id="9283" name="Oval 89"/>
          <p:cNvSpPr>
            <a:spLocks noChangeArrowheads="1"/>
          </p:cNvSpPr>
          <p:nvPr/>
        </p:nvSpPr>
        <p:spPr bwMode="auto">
          <a:xfrm>
            <a:off x="6477000" y="5902313"/>
            <a:ext cx="274638" cy="274637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84" name="AutoShape 180"/>
          <p:cNvSpPr>
            <a:spLocks noChangeArrowheads="1"/>
          </p:cNvSpPr>
          <p:nvPr/>
        </p:nvSpPr>
        <p:spPr bwMode="auto">
          <a:xfrm>
            <a:off x="6835775" y="5927713"/>
            <a:ext cx="936625" cy="287337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200"/>
              <a:t>Proxy Managed</a:t>
            </a:r>
          </a:p>
        </p:txBody>
      </p:sp>
      <p:sp>
        <p:nvSpPr>
          <p:cNvPr id="9285" name="Oval 83"/>
          <p:cNvSpPr>
            <a:spLocks noChangeArrowheads="1"/>
          </p:cNvSpPr>
          <p:nvPr/>
        </p:nvSpPr>
        <p:spPr bwMode="auto">
          <a:xfrm>
            <a:off x="8007350" y="2084375"/>
            <a:ext cx="274638" cy="27463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86" name="Line 84"/>
          <p:cNvSpPr>
            <a:spLocks noChangeShapeType="1"/>
          </p:cNvSpPr>
          <p:nvPr/>
        </p:nvSpPr>
        <p:spPr bwMode="auto">
          <a:xfrm>
            <a:off x="7772400" y="22272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87" name="Oval 86"/>
          <p:cNvSpPr>
            <a:spLocks noChangeArrowheads="1"/>
          </p:cNvSpPr>
          <p:nvPr/>
        </p:nvSpPr>
        <p:spPr bwMode="auto">
          <a:xfrm>
            <a:off x="8007350" y="2371713"/>
            <a:ext cx="274638" cy="274637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88" name="Line 87"/>
          <p:cNvSpPr>
            <a:spLocks noChangeShapeType="1"/>
          </p:cNvSpPr>
          <p:nvPr/>
        </p:nvSpPr>
        <p:spPr bwMode="auto">
          <a:xfrm>
            <a:off x="7772400" y="25145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89" name="Oval 89"/>
          <p:cNvSpPr>
            <a:spLocks noChangeArrowheads="1"/>
          </p:cNvSpPr>
          <p:nvPr/>
        </p:nvSpPr>
        <p:spPr bwMode="auto">
          <a:xfrm>
            <a:off x="8001000" y="2663813"/>
            <a:ext cx="274638" cy="27463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90" name="Line 90"/>
          <p:cNvSpPr>
            <a:spLocks noChangeShapeType="1"/>
          </p:cNvSpPr>
          <p:nvPr/>
        </p:nvSpPr>
        <p:spPr bwMode="auto">
          <a:xfrm>
            <a:off x="7772400" y="28066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91" name="AutoShape 47"/>
          <p:cNvSpPr>
            <a:spLocks noChangeArrowheads="1"/>
          </p:cNvSpPr>
          <p:nvPr/>
        </p:nvSpPr>
        <p:spPr bwMode="auto">
          <a:xfrm>
            <a:off x="7620000" y="1566850"/>
            <a:ext cx="1295400" cy="4572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b="1"/>
              <a:t>WCF, .NET, JAVA Services</a:t>
            </a:r>
            <a:endParaRPr lang="en-US" sz="900" b="1" i="1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Oval 2"/>
          <p:cNvSpPr>
            <a:spLocks noChangeArrowheads="1"/>
          </p:cNvSpPr>
          <p:nvPr/>
        </p:nvSpPr>
        <p:spPr bwMode="auto">
          <a:xfrm>
            <a:off x="609600" y="2776538"/>
            <a:ext cx="8534400" cy="3756025"/>
          </a:xfrm>
          <a:prstGeom prst="ellipse">
            <a:avLst/>
          </a:prstGeom>
          <a:gradFill rotWithShape="1">
            <a:gsLst>
              <a:gs pos="0">
                <a:srgbClr val="FFF0A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sz="2400" b="1">
              <a:latin typeface="Verdana" pitchFamily="34" charset="0"/>
            </a:endParaRPr>
          </a:p>
        </p:txBody>
      </p:sp>
      <p:sp>
        <p:nvSpPr>
          <p:cNvPr id="46086" name="Rectangle 7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 err="1" smtClean="0"/>
              <a:t>Amberpoint</a:t>
            </a:r>
            <a:r>
              <a:rPr lang="en-US" sz="3600" dirty="0" smtClean="0"/>
              <a:t> : </a:t>
            </a:r>
            <a:r>
              <a:rPr lang="en-US" sz="3600" dirty="0" err="1" smtClean="0"/>
              <a:t>Gobierno</a:t>
            </a:r>
            <a:r>
              <a:rPr lang="en-US" sz="3600" dirty="0" smtClean="0"/>
              <a:t> SOA Runtime</a:t>
            </a:r>
          </a:p>
        </p:txBody>
      </p:sp>
      <p:sp>
        <p:nvSpPr>
          <p:cNvPr id="664649" name="Rectangle 73"/>
          <p:cNvSpPr>
            <a:spLocks noGrp="1" noChangeArrowheads="1"/>
          </p:cNvSpPr>
          <p:nvPr>
            <p:ph idx="1"/>
          </p:nvPr>
        </p:nvSpPr>
        <p:spPr>
          <a:xfrm>
            <a:off x="0" y="157161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err="1" smtClean="0"/>
              <a:t>Visibilidad</a:t>
            </a:r>
            <a:r>
              <a:rPr lang="en-US" sz="2000" dirty="0" smtClean="0"/>
              <a:t>  </a:t>
            </a:r>
            <a:r>
              <a:rPr lang="en-US" sz="2000" b="1" dirty="0" err="1" smtClean="0"/>
              <a:t>automática</a:t>
            </a:r>
            <a:r>
              <a:rPr lang="en-US" sz="2000" dirty="0" smtClean="0"/>
              <a:t> de la Red de </a:t>
            </a:r>
            <a:r>
              <a:rPr lang="en-US" sz="2000" b="1" dirty="0" err="1" smtClean="0"/>
              <a:t>Servicios</a:t>
            </a:r>
            <a:endParaRPr lang="en-US" sz="2000" b="1" dirty="0" smtClean="0"/>
          </a:p>
          <a:p>
            <a:pPr>
              <a:lnSpc>
                <a:spcPct val="90000"/>
              </a:lnSpc>
            </a:pPr>
            <a:r>
              <a:rPr lang="en-US" sz="2000" b="1" dirty="0" err="1" smtClean="0"/>
              <a:t>Dependencia</a:t>
            </a:r>
            <a:r>
              <a:rPr lang="en-US" sz="2000" dirty="0" smtClean="0"/>
              <a:t> entre </a:t>
            </a:r>
            <a:r>
              <a:rPr lang="en-US" sz="2000" dirty="0" err="1" smtClean="0"/>
              <a:t>Servicios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err="1" smtClean="0"/>
              <a:t>Gestión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Calidad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Servicio</a:t>
            </a:r>
            <a:r>
              <a:rPr lang="en-US" sz="2000" b="1" dirty="0" smtClean="0"/>
              <a:t> (SLA)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err="1" smtClean="0"/>
              <a:t>Definición</a:t>
            </a:r>
            <a:r>
              <a:rPr lang="en-US" sz="2000" dirty="0" smtClean="0"/>
              <a:t> y </a:t>
            </a:r>
            <a:r>
              <a:rPr lang="en-US" sz="2000" dirty="0" err="1" smtClean="0"/>
              <a:t>Gestión</a:t>
            </a:r>
            <a:r>
              <a:rPr lang="en-US" sz="2000" dirty="0" smtClean="0"/>
              <a:t> de </a:t>
            </a:r>
            <a:r>
              <a:rPr lang="en-US" sz="2000" b="1" dirty="0" err="1" smtClean="0"/>
              <a:t>Políticas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err="1" smtClean="0"/>
              <a:t>Monitorización</a:t>
            </a:r>
            <a:r>
              <a:rPr lang="en-US" sz="2000" dirty="0" smtClean="0"/>
              <a:t> y </a:t>
            </a:r>
            <a:r>
              <a:rPr lang="en-US" sz="2000" dirty="0" err="1" smtClean="0"/>
              <a:t>Gobierno</a:t>
            </a:r>
            <a:r>
              <a:rPr lang="en-US" sz="2000" dirty="0" smtClean="0"/>
              <a:t> </a:t>
            </a:r>
            <a:r>
              <a:rPr lang="en-US" sz="2000" b="1" dirty="0" err="1" smtClean="0"/>
              <a:t>Procesos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Negocio</a:t>
            </a:r>
            <a:endParaRPr lang="en-US" sz="2000" b="1" dirty="0" smtClean="0"/>
          </a:p>
          <a:p>
            <a:pPr>
              <a:lnSpc>
                <a:spcPct val="90000"/>
              </a:lnSpc>
            </a:pPr>
            <a:r>
              <a:rPr lang="en-US" sz="2000" dirty="0" err="1" smtClean="0"/>
              <a:t>Pruebas</a:t>
            </a:r>
            <a:r>
              <a:rPr lang="en-US" sz="2000" dirty="0" smtClean="0"/>
              <a:t> de </a:t>
            </a:r>
            <a:r>
              <a:rPr lang="en-US" sz="2000" b="1" dirty="0" err="1" smtClean="0"/>
              <a:t>Validación</a:t>
            </a:r>
            <a:endParaRPr lang="en-US" sz="2000" b="1" dirty="0" smtClean="0"/>
          </a:p>
        </p:txBody>
      </p:sp>
      <p:sp>
        <p:nvSpPr>
          <p:cNvPr id="46082" name="3 Marcador de fecha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192B6B6A-B093-43B2-8420-F2717323ACA6}" type="datetime1">
              <a:rPr lang="de-DE" smtClean="0"/>
              <a:pPr/>
              <a:t>04.12.2008</a:t>
            </a:fld>
            <a:endParaRPr lang="de-DE" smtClean="0"/>
          </a:p>
        </p:txBody>
      </p:sp>
      <p:sp>
        <p:nvSpPr>
          <p:cNvPr id="46083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Nombre de la Presestación |                        | Página </a:t>
            </a:r>
            <a:fld id="{52FB966B-9C47-4470-88BB-C9A57269C88C}" type="slidenum">
              <a:rPr lang="de-DE" smtClean="0"/>
              <a:pPr/>
              <a:t>41</a:t>
            </a:fld>
            <a:endParaRPr lang="de-DE" smtClean="0"/>
          </a:p>
        </p:txBody>
      </p:sp>
      <p:sp>
        <p:nvSpPr>
          <p:cNvPr id="46085" name="Rectangle 70"/>
          <p:cNvSpPr>
            <a:spLocks noChangeArrowheads="1"/>
          </p:cNvSpPr>
          <p:nvPr/>
        </p:nvSpPr>
        <p:spPr bwMode="auto">
          <a:xfrm>
            <a:off x="7315200" y="4267200"/>
            <a:ext cx="14478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>
                <a:latin typeface="Verdana" pitchFamily="34" charset="0"/>
              </a:rPr>
              <a:t>&lt;soapenv:Envelope xmlns:soapenv="http://schemas.xmlsoap.org/soap/envelope/"&gt;</a:t>
            </a:r>
          </a:p>
          <a:p>
            <a:r>
              <a:rPr lang="en-US" sz="600">
                <a:latin typeface="Verdana" pitchFamily="34" charset="0"/>
              </a:rPr>
              <a:t>    &lt;soapenv:Body&gt;</a:t>
            </a:r>
          </a:p>
          <a:p>
            <a:r>
              <a:rPr lang="en-US" sz="600">
                <a:latin typeface="Verdana" pitchFamily="34" charset="0"/>
              </a:rPr>
              <a:t>        &lt;po-number&gt;</a:t>
            </a:r>
          </a:p>
          <a:p>
            <a:r>
              <a:rPr lang="en-US" sz="600">
                <a:latin typeface="Verdana" pitchFamily="34" charset="0"/>
              </a:rPr>
              <a:t>           A234235</a:t>
            </a:r>
          </a:p>
          <a:p>
            <a:r>
              <a:rPr lang="en-US" sz="600">
                <a:latin typeface="Verdana" pitchFamily="34" charset="0"/>
              </a:rPr>
              <a:t>        &lt;/po-number&gt;</a:t>
            </a:r>
          </a:p>
          <a:p>
            <a:r>
              <a:rPr lang="en-US" sz="600">
                <a:latin typeface="Verdana" pitchFamily="34" charset="0"/>
              </a:rPr>
              <a:t>   &lt;/soapenv:Body&gt;</a:t>
            </a:r>
          </a:p>
          <a:p>
            <a:r>
              <a:rPr lang="en-US" sz="600">
                <a:latin typeface="Verdana" pitchFamily="34" charset="0"/>
              </a:rPr>
              <a:t>&lt;/soapenv:Envelope&gt;</a:t>
            </a:r>
          </a:p>
        </p:txBody>
      </p:sp>
      <p:sp>
        <p:nvSpPr>
          <p:cNvPr id="664579" name="Rectangle 3"/>
          <p:cNvSpPr>
            <a:spLocks noChangeArrowheads="1"/>
          </p:cNvSpPr>
          <p:nvPr/>
        </p:nvSpPr>
        <p:spPr bwMode="auto">
          <a:xfrm>
            <a:off x="2438400" y="5592763"/>
            <a:ext cx="773113" cy="503237"/>
          </a:xfrm>
          <a:prstGeom prst="rect">
            <a:avLst/>
          </a:prstGeom>
          <a:solidFill>
            <a:srgbClr val="E5C5A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n-US" sz="1200" b="1">
              <a:latin typeface="Arial Narrow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200" b="1">
                <a:latin typeface="Arial Narrow" pitchFamily="34" charset="0"/>
              </a:rPr>
              <a:t>Electronic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200" b="1">
                <a:latin typeface="Arial Narrow" pitchFamily="34" charset="0"/>
              </a:rPr>
              <a:t>Orders</a:t>
            </a:r>
          </a:p>
        </p:txBody>
      </p:sp>
      <p:sp>
        <p:nvSpPr>
          <p:cNvPr id="664580" name="Rectangle 4"/>
          <p:cNvSpPr>
            <a:spLocks noChangeArrowheads="1"/>
          </p:cNvSpPr>
          <p:nvPr/>
        </p:nvSpPr>
        <p:spPr bwMode="auto">
          <a:xfrm>
            <a:off x="2732088" y="4114800"/>
            <a:ext cx="773112" cy="533400"/>
          </a:xfrm>
          <a:prstGeom prst="rect">
            <a:avLst/>
          </a:prstGeom>
          <a:solidFill>
            <a:srgbClr val="E5C5A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200" b="1">
                <a:latin typeface="Arial Narrow" pitchFamily="34" charset="0"/>
              </a:rPr>
              <a:t>eCommerce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200" b="1">
                <a:latin typeface="Arial Narrow" pitchFamily="34" charset="0"/>
              </a:rPr>
              <a:t>System</a:t>
            </a:r>
          </a:p>
          <a:p>
            <a:pPr algn="ctr">
              <a:lnSpc>
                <a:spcPct val="80000"/>
              </a:lnSpc>
              <a:defRPr/>
            </a:pPr>
            <a:endParaRPr lang="en-US" sz="1200" b="1">
              <a:latin typeface="Arial Narrow" pitchFamily="34" charset="0"/>
            </a:endParaRPr>
          </a:p>
        </p:txBody>
      </p:sp>
      <p:sp>
        <p:nvSpPr>
          <p:cNvPr id="46090" name="Rectangle 5"/>
          <p:cNvSpPr>
            <a:spLocks noChangeArrowheads="1"/>
          </p:cNvSpPr>
          <p:nvPr/>
        </p:nvSpPr>
        <p:spPr bwMode="auto">
          <a:xfrm>
            <a:off x="2895600" y="4495800"/>
            <a:ext cx="457200" cy="76200"/>
          </a:xfrm>
          <a:prstGeom prst="rect">
            <a:avLst/>
          </a:prstGeom>
          <a:solidFill>
            <a:srgbClr val="FFEA9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1" name="Rectangle 6"/>
          <p:cNvSpPr>
            <a:spLocks noChangeArrowheads="1"/>
          </p:cNvSpPr>
          <p:nvPr/>
        </p:nvSpPr>
        <p:spPr bwMode="auto">
          <a:xfrm>
            <a:off x="2590800" y="5638800"/>
            <a:ext cx="457200" cy="76200"/>
          </a:xfrm>
          <a:prstGeom prst="rect">
            <a:avLst/>
          </a:prstGeom>
          <a:solidFill>
            <a:srgbClr val="FFEA9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2" name="Line 7"/>
          <p:cNvSpPr>
            <a:spLocks noChangeShapeType="1"/>
          </p:cNvSpPr>
          <p:nvPr/>
        </p:nvSpPr>
        <p:spPr bwMode="auto">
          <a:xfrm flipV="1">
            <a:off x="3352800" y="3429000"/>
            <a:ext cx="3200400" cy="1066800"/>
          </a:xfrm>
          <a:prstGeom prst="line">
            <a:avLst/>
          </a:prstGeom>
          <a:noFill/>
          <a:ln w="6350">
            <a:solidFill>
              <a:srgbClr val="4D4D4D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093" name="Line 8"/>
          <p:cNvSpPr>
            <a:spLocks noChangeShapeType="1"/>
          </p:cNvSpPr>
          <p:nvPr/>
        </p:nvSpPr>
        <p:spPr bwMode="auto">
          <a:xfrm flipV="1">
            <a:off x="3048000" y="3429000"/>
            <a:ext cx="3505200" cy="2209800"/>
          </a:xfrm>
          <a:prstGeom prst="line">
            <a:avLst/>
          </a:prstGeom>
          <a:noFill/>
          <a:ln w="6350">
            <a:solidFill>
              <a:srgbClr val="4D4D4D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094" name="Line 9"/>
          <p:cNvSpPr>
            <a:spLocks noChangeShapeType="1"/>
          </p:cNvSpPr>
          <p:nvPr/>
        </p:nvSpPr>
        <p:spPr bwMode="auto">
          <a:xfrm flipV="1">
            <a:off x="4495800" y="3429000"/>
            <a:ext cx="2057400" cy="1905000"/>
          </a:xfrm>
          <a:prstGeom prst="line">
            <a:avLst/>
          </a:prstGeom>
          <a:noFill/>
          <a:ln w="6350">
            <a:solidFill>
              <a:srgbClr val="4D4D4D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095" name="Line 10"/>
          <p:cNvSpPr>
            <a:spLocks noChangeShapeType="1"/>
          </p:cNvSpPr>
          <p:nvPr/>
        </p:nvSpPr>
        <p:spPr bwMode="auto">
          <a:xfrm flipV="1">
            <a:off x="5943600" y="3429000"/>
            <a:ext cx="609600" cy="1905000"/>
          </a:xfrm>
          <a:prstGeom prst="line">
            <a:avLst/>
          </a:prstGeom>
          <a:noFill/>
          <a:ln w="6350">
            <a:solidFill>
              <a:srgbClr val="4D4D4D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096" name="Line 11"/>
          <p:cNvSpPr>
            <a:spLocks noChangeShapeType="1"/>
          </p:cNvSpPr>
          <p:nvPr/>
        </p:nvSpPr>
        <p:spPr bwMode="auto">
          <a:xfrm flipV="1">
            <a:off x="6477000" y="3429000"/>
            <a:ext cx="76200" cy="2286000"/>
          </a:xfrm>
          <a:prstGeom prst="line">
            <a:avLst/>
          </a:prstGeom>
          <a:noFill/>
          <a:ln w="6350">
            <a:solidFill>
              <a:srgbClr val="4D4D4D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664588" name="Rectangle 12"/>
          <p:cNvSpPr>
            <a:spLocks noChangeArrowheads="1"/>
          </p:cNvSpPr>
          <p:nvPr/>
        </p:nvSpPr>
        <p:spPr bwMode="auto">
          <a:xfrm>
            <a:off x="4800600" y="3810000"/>
            <a:ext cx="773113" cy="503238"/>
          </a:xfrm>
          <a:prstGeom prst="rect">
            <a:avLst/>
          </a:prstGeom>
          <a:solidFill>
            <a:srgbClr val="E5C5A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 b="1">
                <a:latin typeface="Arial Narrow" pitchFamily="34" charset="0"/>
              </a:rPr>
              <a:t>Order</a:t>
            </a:r>
          </a:p>
        </p:txBody>
      </p:sp>
      <p:sp>
        <p:nvSpPr>
          <p:cNvPr id="664589" name="Rectangle 13"/>
          <p:cNvSpPr>
            <a:spLocks noChangeArrowheads="1"/>
          </p:cNvSpPr>
          <p:nvPr/>
        </p:nvSpPr>
        <p:spPr bwMode="auto">
          <a:xfrm>
            <a:off x="4648200" y="3962400"/>
            <a:ext cx="773113" cy="503238"/>
          </a:xfrm>
          <a:prstGeom prst="rect">
            <a:avLst/>
          </a:prstGeom>
          <a:solidFill>
            <a:srgbClr val="E5C5A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 b="1">
                <a:latin typeface="Arial Narrow" pitchFamily="34" charset="0"/>
              </a:rPr>
              <a:t>Order</a:t>
            </a:r>
          </a:p>
        </p:txBody>
      </p:sp>
      <p:sp>
        <p:nvSpPr>
          <p:cNvPr id="664590" name="Rectangle 14"/>
          <p:cNvSpPr>
            <a:spLocks noChangeArrowheads="1"/>
          </p:cNvSpPr>
          <p:nvPr/>
        </p:nvSpPr>
        <p:spPr bwMode="auto">
          <a:xfrm>
            <a:off x="5334000" y="5592763"/>
            <a:ext cx="773113" cy="503237"/>
          </a:xfrm>
          <a:prstGeom prst="rect">
            <a:avLst/>
          </a:prstGeom>
          <a:solidFill>
            <a:srgbClr val="A7B9D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200" b="1">
                <a:latin typeface="Arial Narrow" pitchFamily="34" charset="0"/>
              </a:rPr>
              <a:t>Warehouse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b="1">
                <a:latin typeface="Arial Narrow" pitchFamily="34" charset="0"/>
              </a:rPr>
              <a:t>(SAP)</a:t>
            </a:r>
          </a:p>
        </p:txBody>
      </p:sp>
      <p:sp>
        <p:nvSpPr>
          <p:cNvPr id="664591" name="Rectangle 15"/>
          <p:cNvSpPr>
            <a:spLocks noChangeArrowheads="1"/>
          </p:cNvSpPr>
          <p:nvPr/>
        </p:nvSpPr>
        <p:spPr bwMode="auto">
          <a:xfrm>
            <a:off x="7010400" y="5638800"/>
            <a:ext cx="838200" cy="503238"/>
          </a:xfrm>
          <a:prstGeom prst="rect">
            <a:avLst/>
          </a:prstGeom>
          <a:solidFill>
            <a:srgbClr val="B6D2C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200" b="1">
                <a:latin typeface="Arial Narrow" pitchFamily="34" charset="0"/>
              </a:rPr>
              <a:t>Shipping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200" b="1">
                <a:latin typeface="Arial Narrow" pitchFamily="34" charset="0"/>
              </a:rPr>
              <a:t>(partner)</a:t>
            </a:r>
          </a:p>
        </p:txBody>
      </p:sp>
      <p:sp>
        <p:nvSpPr>
          <p:cNvPr id="664592" name="Rectangle 16"/>
          <p:cNvSpPr>
            <a:spLocks noChangeArrowheads="1"/>
          </p:cNvSpPr>
          <p:nvPr/>
        </p:nvSpPr>
        <p:spPr bwMode="auto">
          <a:xfrm>
            <a:off x="4495800" y="4114800"/>
            <a:ext cx="773113" cy="503238"/>
          </a:xfrm>
          <a:prstGeom prst="rect">
            <a:avLst/>
          </a:prstGeom>
          <a:solidFill>
            <a:srgbClr val="E5C5A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 b="1">
                <a:latin typeface="Arial Narrow" pitchFamily="34" charset="0"/>
              </a:rPr>
              <a:t>Order</a:t>
            </a:r>
          </a:p>
        </p:txBody>
      </p:sp>
      <p:sp>
        <p:nvSpPr>
          <p:cNvPr id="46102" name="Line 17"/>
          <p:cNvSpPr>
            <a:spLocks noChangeShapeType="1"/>
          </p:cNvSpPr>
          <p:nvPr/>
        </p:nvSpPr>
        <p:spPr bwMode="auto">
          <a:xfrm flipV="1">
            <a:off x="6096000" y="5897563"/>
            <a:ext cx="914400" cy="0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103" name="Line 18"/>
          <p:cNvSpPr>
            <a:spLocks noChangeShapeType="1"/>
          </p:cNvSpPr>
          <p:nvPr/>
        </p:nvSpPr>
        <p:spPr bwMode="auto">
          <a:xfrm>
            <a:off x="5715000" y="5135563"/>
            <a:ext cx="0" cy="427037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104" name="Freeform 19"/>
          <p:cNvSpPr>
            <a:spLocks/>
          </p:cNvSpPr>
          <p:nvPr/>
        </p:nvSpPr>
        <p:spPr bwMode="auto">
          <a:xfrm rot="-2184857">
            <a:off x="6400800" y="5668963"/>
            <a:ext cx="304800" cy="449262"/>
          </a:xfrm>
          <a:custGeom>
            <a:avLst/>
            <a:gdLst>
              <a:gd name="T0" fmla="*/ 0 w 288"/>
              <a:gd name="T1" fmla="*/ 384 h 384"/>
              <a:gd name="T2" fmla="*/ 240 w 288"/>
              <a:gd name="T3" fmla="*/ 240 h 384"/>
              <a:gd name="T4" fmla="*/ 288 w 288"/>
              <a:gd name="T5" fmla="*/ 0 h 384"/>
              <a:gd name="T6" fmla="*/ 0 60000 65536"/>
              <a:gd name="T7" fmla="*/ 0 60000 65536"/>
              <a:gd name="T8" fmla="*/ 0 60000 65536"/>
              <a:gd name="T9" fmla="*/ 0 w 288"/>
              <a:gd name="T10" fmla="*/ 0 h 384"/>
              <a:gd name="T11" fmla="*/ 288 w 28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384">
                <a:moveTo>
                  <a:pt x="0" y="384"/>
                </a:moveTo>
                <a:cubicBezTo>
                  <a:pt x="96" y="344"/>
                  <a:pt x="192" y="304"/>
                  <a:pt x="240" y="240"/>
                </a:cubicBezTo>
                <a:cubicBezTo>
                  <a:pt x="288" y="176"/>
                  <a:pt x="288" y="88"/>
                  <a:pt x="288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105" name="tower"/>
          <p:cNvSpPr>
            <a:spLocks noEditPoints="1" noChangeArrowheads="1"/>
          </p:cNvSpPr>
          <p:nvPr/>
        </p:nvSpPr>
        <p:spPr bwMode="auto">
          <a:xfrm>
            <a:off x="1524000" y="5562600"/>
            <a:ext cx="228600" cy="579438"/>
          </a:xfrm>
          <a:custGeom>
            <a:avLst/>
            <a:gdLst>
              <a:gd name="T0" fmla="*/ 0 w 21600"/>
              <a:gd name="T1" fmla="*/ 58588 h 21600"/>
              <a:gd name="T2" fmla="*/ 70527 w 21600"/>
              <a:gd name="T3" fmla="*/ 0 h 21600"/>
              <a:gd name="T4" fmla="*/ 114300 w 21600"/>
              <a:gd name="T5" fmla="*/ 0 h 21600"/>
              <a:gd name="T6" fmla="*/ 228600 w 21600"/>
              <a:gd name="T7" fmla="*/ 0 h 21600"/>
              <a:gd name="T8" fmla="*/ 228600 w 21600"/>
              <a:gd name="T9" fmla="*/ 312494 h 21600"/>
              <a:gd name="T10" fmla="*/ 228600 w 21600"/>
              <a:gd name="T11" fmla="*/ 520850 h 21600"/>
              <a:gd name="T12" fmla="*/ 160507 w 21600"/>
              <a:gd name="T13" fmla="*/ 579438 h 21600"/>
              <a:gd name="T14" fmla="*/ 111866 w 21600"/>
              <a:gd name="T15" fmla="*/ 579438 h 21600"/>
              <a:gd name="T16" fmla="*/ 0 w 21600"/>
              <a:gd name="T17" fmla="*/ 579438 h 21600"/>
              <a:gd name="T18" fmla="*/ 0 w 21600"/>
              <a:gd name="T19" fmla="*/ 309248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E5C5A7"/>
          </a:solidFill>
          <a:ln w="6350">
            <a:solidFill>
              <a:srgbClr val="333333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106" name="Line 21"/>
          <p:cNvSpPr>
            <a:spLocks noChangeShapeType="1"/>
          </p:cNvSpPr>
          <p:nvPr/>
        </p:nvSpPr>
        <p:spPr bwMode="auto">
          <a:xfrm flipV="1">
            <a:off x="1828800" y="5867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664598" name="Rectangle 22"/>
          <p:cNvSpPr>
            <a:spLocks noChangeArrowheads="1"/>
          </p:cNvSpPr>
          <p:nvPr/>
        </p:nvSpPr>
        <p:spPr bwMode="auto">
          <a:xfrm>
            <a:off x="3886200" y="5562600"/>
            <a:ext cx="773113" cy="503238"/>
          </a:xfrm>
          <a:prstGeom prst="rect">
            <a:avLst/>
          </a:prstGeom>
          <a:solidFill>
            <a:srgbClr val="A7B9D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ES" sz="1000" b="1">
              <a:latin typeface="Arial Narrow" pitchFamily="34" charset="0"/>
            </a:endParaRPr>
          </a:p>
        </p:txBody>
      </p:sp>
      <p:sp>
        <p:nvSpPr>
          <p:cNvPr id="46108" name="Line 23"/>
          <p:cNvSpPr>
            <a:spLocks noChangeShapeType="1"/>
          </p:cNvSpPr>
          <p:nvPr/>
        </p:nvSpPr>
        <p:spPr bwMode="auto">
          <a:xfrm flipV="1">
            <a:off x="4267200" y="5105400"/>
            <a:ext cx="0" cy="228600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109" name="Rectangle 24"/>
          <p:cNvSpPr>
            <a:spLocks noChangeArrowheads="1"/>
          </p:cNvSpPr>
          <p:nvPr/>
        </p:nvSpPr>
        <p:spPr bwMode="auto">
          <a:xfrm>
            <a:off x="2438400" y="5059363"/>
            <a:ext cx="3962400" cy="74612"/>
          </a:xfrm>
          <a:prstGeom prst="rect">
            <a:avLst/>
          </a:prstGeom>
          <a:gradFill rotWithShape="1">
            <a:gsLst>
              <a:gs pos="0">
                <a:srgbClr val="777777"/>
              </a:gs>
              <a:gs pos="50000">
                <a:srgbClr val="E1E1E1"/>
              </a:gs>
              <a:gs pos="100000">
                <a:srgbClr val="77777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10" name="Line 25"/>
          <p:cNvSpPr>
            <a:spLocks noChangeShapeType="1"/>
          </p:cNvSpPr>
          <p:nvPr/>
        </p:nvSpPr>
        <p:spPr bwMode="auto">
          <a:xfrm>
            <a:off x="4876800" y="4648200"/>
            <a:ext cx="0" cy="411163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111" name="Line 26"/>
          <p:cNvSpPr>
            <a:spLocks noChangeShapeType="1"/>
          </p:cNvSpPr>
          <p:nvPr/>
        </p:nvSpPr>
        <p:spPr bwMode="auto">
          <a:xfrm>
            <a:off x="2895600" y="5135563"/>
            <a:ext cx="0" cy="427037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112" name="Line 27"/>
          <p:cNvSpPr>
            <a:spLocks noChangeShapeType="1"/>
          </p:cNvSpPr>
          <p:nvPr/>
        </p:nvSpPr>
        <p:spPr bwMode="auto">
          <a:xfrm>
            <a:off x="3124200" y="4648200"/>
            <a:ext cx="0" cy="411163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113" name="Line 28"/>
          <p:cNvSpPr>
            <a:spLocks noChangeShapeType="1"/>
          </p:cNvSpPr>
          <p:nvPr/>
        </p:nvSpPr>
        <p:spPr bwMode="auto">
          <a:xfrm flipV="1">
            <a:off x="2286000" y="4419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114" name="Cloud"/>
          <p:cNvSpPr>
            <a:spLocks noChangeAspect="1" noEditPoints="1" noChangeArrowheads="1"/>
          </p:cNvSpPr>
          <p:nvPr/>
        </p:nvSpPr>
        <p:spPr bwMode="auto">
          <a:xfrm rot="5267892">
            <a:off x="2116932" y="4242594"/>
            <a:ext cx="493712" cy="317500"/>
          </a:xfrm>
          <a:custGeom>
            <a:avLst/>
            <a:gdLst>
              <a:gd name="T0" fmla="*/ 1531 w 21600"/>
              <a:gd name="T1" fmla="*/ 158750 h 21600"/>
              <a:gd name="T2" fmla="*/ 246856 w 21600"/>
              <a:gd name="T3" fmla="*/ 317162 h 21600"/>
              <a:gd name="T4" fmla="*/ 493301 w 21600"/>
              <a:gd name="T5" fmla="*/ 158750 h 21600"/>
              <a:gd name="T6" fmla="*/ 246856 w 21600"/>
              <a:gd name="T7" fmla="*/ 1815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endParaRPr lang="es-ES" sz="900" b="1">
              <a:latin typeface="Arial" pitchFamily="34" charset="0"/>
            </a:endParaRPr>
          </a:p>
        </p:txBody>
      </p:sp>
      <p:sp>
        <p:nvSpPr>
          <p:cNvPr id="46115" name="Line 30"/>
          <p:cNvSpPr>
            <a:spLocks noChangeShapeType="1"/>
          </p:cNvSpPr>
          <p:nvPr/>
        </p:nvSpPr>
        <p:spPr bwMode="auto">
          <a:xfrm flipV="1">
            <a:off x="1905000" y="4419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066800" y="4038600"/>
            <a:ext cx="228600" cy="457200"/>
            <a:chOff x="432" y="2920"/>
            <a:chExt cx="169" cy="415"/>
          </a:xfrm>
        </p:grpSpPr>
        <p:sp>
          <p:nvSpPr>
            <p:cNvPr id="46156" name="Freeform 32"/>
            <p:cNvSpPr>
              <a:spLocks/>
            </p:cNvSpPr>
            <p:nvPr/>
          </p:nvSpPr>
          <p:spPr bwMode="auto">
            <a:xfrm>
              <a:off x="432" y="2988"/>
              <a:ext cx="169" cy="347"/>
            </a:xfrm>
            <a:custGeom>
              <a:avLst/>
              <a:gdLst>
                <a:gd name="T0" fmla="*/ 12 w 112"/>
                <a:gd name="T1" fmla="*/ 14 h 230"/>
                <a:gd name="T2" fmla="*/ 12 w 112"/>
                <a:gd name="T3" fmla="*/ 9 h 230"/>
                <a:gd name="T4" fmla="*/ 15 w 112"/>
                <a:gd name="T5" fmla="*/ 6 h 230"/>
                <a:gd name="T6" fmla="*/ 16 w 112"/>
                <a:gd name="T7" fmla="*/ 5 h 230"/>
                <a:gd name="T8" fmla="*/ 19 w 112"/>
                <a:gd name="T9" fmla="*/ 3 h 230"/>
                <a:gd name="T10" fmla="*/ 24 w 112"/>
                <a:gd name="T11" fmla="*/ 2 h 230"/>
                <a:gd name="T12" fmla="*/ 51 w 112"/>
                <a:gd name="T13" fmla="*/ 0 h 230"/>
                <a:gd name="T14" fmla="*/ 55 w 112"/>
                <a:gd name="T15" fmla="*/ 0 h 230"/>
                <a:gd name="T16" fmla="*/ 82 w 112"/>
                <a:gd name="T17" fmla="*/ 2 h 230"/>
                <a:gd name="T18" fmla="*/ 87 w 112"/>
                <a:gd name="T19" fmla="*/ 3 h 230"/>
                <a:gd name="T20" fmla="*/ 90 w 112"/>
                <a:gd name="T21" fmla="*/ 6 h 230"/>
                <a:gd name="T22" fmla="*/ 93 w 112"/>
                <a:gd name="T23" fmla="*/ 9 h 230"/>
                <a:gd name="T24" fmla="*/ 94 w 112"/>
                <a:gd name="T25" fmla="*/ 14 h 230"/>
                <a:gd name="T26" fmla="*/ 111 w 112"/>
                <a:gd name="T27" fmla="*/ 56 h 230"/>
                <a:gd name="T28" fmla="*/ 112 w 112"/>
                <a:gd name="T29" fmla="*/ 59 h 230"/>
                <a:gd name="T30" fmla="*/ 112 w 112"/>
                <a:gd name="T31" fmla="*/ 63 h 230"/>
                <a:gd name="T32" fmla="*/ 111 w 112"/>
                <a:gd name="T33" fmla="*/ 68 h 230"/>
                <a:gd name="T34" fmla="*/ 109 w 112"/>
                <a:gd name="T35" fmla="*/ 74 h 230"/>
                <a:gd name="T36" fmla="*/ 88 w 112"/>
                <a:gd name="T37" fmla="*/ 107 h 230"/>
                <a:gd name="T38" fmla="*/ 91 w 112"/>
                <a:gd name="T39" fmla="*/ 215 h 230"/>
                <a:gd name="T40" fmla="*/ 102 w 112"/>
                <a:gd name="T41" fmla="*/ 221 h 230"/>
                <a:gd name="T42" fmla="*/ 105 w 112"/>
                <a:gd name="T43" fmla="*/ 222 h 230"/>
                <a:gd name="T44" fmla="*/ 106 w 112"/>
                <a:gd name="T45" fmla="*/ 225 h 230"/>
                <a:gd name="T46" fmla="*/ 106 w 112"/>
                <a:gd name="T47" fmla="*/ 227 h 230"/>
                <a:gd name="T48" fmla="*/ 106 w 112"/>
                <a:gd name="T49" fmla="*/ 228 h 230"/>
                <a:gd name="T50" fmla="*/ 105 w 112"/>
                <a:gd name="T51" fmla="*/ 230 h 230"/>
                <a:gd name="T52" fmla="*/ 73 w 112"/>
                <a:gd name="T53" fmla="*/ 230 h 230"/>
                <a:gd name="T54" fmla="*/ 70 w 112"/>
                <a:gd name="T55" fmla="*/ 230 h 230"/>
                <a:gd name="T56" fmla="*/ 69 w 112"/>
                <a:gd name="T57" fmla="*/ 228 h 230"/>
                <a:gd name="T58" fmla="*/ 67 w 112"/>
                <a:gd name="T59" fmla="*/ 227 h 230"/>
                <a:gd name="T60" fmla="*/ 66 w 112"/>
                <a:gd name="T61" fmla="*/ 224 h 230"/>
                <a:gd name="T62" fmla="*/ 66 w 112"/>
                <a:gd name="T63" fmla="*/ 219 h 230"/>
                <a:gd name="T64" fmla="*/ 64 w 112"/>
                <a:gd name="T65" fmla="*/ 210 h 230"/>
                <a:gd name="T66" fmla="*/ 63 w 112"/>
                <a:gd name="T67" fmla="*/ 195 h 230"/>
                <a:gd name="T68" fmla="*/ 60 w 112"/>
                <a:gd name="T69" fmla="*/ 179 h 230"/>
                <a:gd name="T70" fmla="*/ 57 w 112"/>
                <a:gd name="T71" fmla="*/ 164 h 230"/>
                <a:gd name="T72" fmla="*/ 55 w 112"/>
                <a:gd name="T73" fmla="*/ 149 h 230"/>
                <a:gd name="T74" fmla="*/ 54 w 112"/>
                <a:gd name="T75" fmla="*/ 140 h 230"/>
                <a:gd name="T76" fmla="*/ 54 w 112"/>
                <a:gd name="T77" fmla="*/ 135 h 230"/>
                <a:gd name="T78" fmla="*/ 52 w 112"/>
                <a:gd name="T79" fmla="*/ 140 h 230"/>
                <a:gd name="T80" fmla="*/ 51 w 112"/>
                <a:gd name="T81" fmla="*/ 149 h 230"/>
                <a:gd name="T82" fmla="*/ 49 w 112"/>
                <a:gd name="T83" fmla="*/ 164 h 230"/>
                <a:gd name="T84" fmla="*/ 46 w 112"/>
                <a:gd name="T85" fmla="*/ 179 h 230"/>
                <a:gd name="T86" fmla="*/ 45 w 112"/>
                <a:gd name="T87" fmla="*/ 195 h 230"/>
                <a:gd name="T88" fmla="*/ 42 w 112"/>
                <a:gd name="T89" fmla="*/ 210 h 230"/>
                <a:gd name="T90" fmla="*/ 40 w 112"/>
                <a:gd name="T91" fmla="*/ 219 h 230"/>
                <a:gd name="T92" fmla="*/ 40 w 112"/>
                <a:gd name="T93" fmla="*/ 224 h 230"/>
                <a:gd name="T94" fmla="*/ 40 w 112"/>
                <a:gd name="T95" fmla="*/ 227 h 230"/>
                <a:gd name="T96" fmla="*/ 39 w 112"/>
                <a:gd name="T97" fmla="*/ 228 h 230"/>
                <a:gd name="T98" fmla="*/ 36 w 112"/>
                <a:gd name="T99" fmla="*/ 230 h 230"/>
                <a:gd name="T100" fmla="*/ 34 w 112"/>
                <a:gd name="T101" fmla="*/ 230 h 230"/>
                <a:gd name="T102" fmla="*/ 1 w 112"/>
                <a:gd name="T103" fmla="*/ 230 h 230"/>
                <a:gd name="T104" fmla="*/ 0 w 112"/>
                <a:gd name="T105" fmla="*/ 228 h 230"/>
                <a:gd name="T106" fmla="*/ 0 w 112"/>
                <a:gd name="T107" fmla="*/ 227 h 230"/>
                <a:gd name="T108" fmla="*/ 0 w 112"/>
                <a:gd name="T109" fmla="*/ 225 h 230"/>
                <a:gd name="T110" fmla="*/ 1 w 112"/>
                <a:gd name="T111" fmla="*/ 222 h 230"/>
                <a:gd name="T112" fmla="*/ 4 w 112"/>
                <a:gd name="T113" fmla="*/ 221 h 230"/>
                <a:gd name="T114" fmla="*/ 15 w 112"/>
                <a:gd name="T115" fmla="*/ 215 h 230"/>
                <a:gd name="T116" fmla="*/ 19 w 112"/>
                <a:gd name="T117" fmla="*/ 101 h 230"/>
                <a:gd name="T118" fmla="*/ 10 w 112"/>
                <a:gd name="T119" fmla="*/ 101 h 230"/>
                <a:gd name="T120" fmla="*/ 12 w 112"/>
                <a:gd name="T121" fmla="*/ 14 h 2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"/>
                <a:gd name="T184" fmla="*/ 0 h 230"/>
                <a:gd name="T185" fmla="*/ 112 w 112"/>
                <a:gd name="T186" fmla="*/ 230 h 2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" h="230">
                  <a:moveTo>
                    <a:pt x="12" y="14"/>
                  </a:moveTo>
                  <a:lnTo>
                    <a:pt x="12" y="9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82" y="2"/>
                  </a:lnTo>
                  <a:lnTo>
                    <a:pt x="87" y="3"/>
                  </a:lnTo>
                  <a:lnTo>
                    <a:pt x="90" y="6"/>
                  </a:lnTo>
                  <a:lnTo>
                    <a:pt x="93" y="9"/>
                  </a:lnTo>
                  <a:lnTo>
                    <a:pt x="94" y="14"/>
                  </a:lnTo>
                  <a:lnTo>
                    <a:pt x="111" y="56"/>
                  </a:lnTo>
                  <a:lnTo>
                    <a:pt x="112" y="59"/>
                  </a:lnTo>
                  <a:lnTo>
                    <a:pt x="112" y="63"/>
                  </a:lnTo>
                  <a:lnTo>
                    <a:pt x="111" y="68"/>
                  </a:lnTo>
                  <a:lnTo>
                    <a:pt x="109" y="74"/>
                  </a:lnTo>
                  <a:lnTo>
                    <a:pt x="88" y="107"/>
                  </a:lnTo>
                  <a:lnTo>
                    <a:pt x="91" y="215"/>
                  </a:lnTo>
                  <a:lnTo>
                    <a:pt x="102" y="221"/>
                  </a:lnTo>
                  <a:lnTo>
                    <a:pt x="105" y="222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5" y="230"/>
                  </a:lnTo>
                  <a:lnTo>
                    <a:pt x="73" y="230"/>
                  </a:lnTo>
                  <a:lnTo>
                    <a:pt x="70" y="230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4"/>
                  </a:lnTo>
                  <a:lnTo>
                    <a:pt x="66" y="219"/>
                  </a:lnTo>
                  <a:lnTo>
                    <a:pt x="64" y="210"/>
                  </a:lnTo>
                  <a:lnTo>
                    <a:pt x="63" y="195"/>
                  </a:lnTo>
                  <a:lnTo>
                    <a:pt x="60" y="179"/>
                  </a:lnTo>
                  <a:lnTo>
                    <a:pt x="57" y="164"/>
                  </a:lnTo>
                  <a:lnTo>
                    <a:pt x="55" y="149"/>
                  </a:lnTo>
                  <a:lnTo>
                    <a:pt x="54" y="140"/>
                  </a:lnTo>
                  <a:lnTo>
                    <a:pt x="54" y="135"/>
                  </a:lnTo>
                  <a:lnTo>
                    <a:pt x="52" y="140"/>
                  </a:lnTo>
                  <a:lnTo>
                    <a:pt x="51" y="149"/>
                  </a:lnTo>
                  <a:lnTo>
                    <a:pt x="49" y="164"/>
                  </a:lnTo>
                  <a:lnTo>
                    <a:pt x="46" y="179"/>
                  </a:lnTo>
                  <a:lnTo>
                    <a:pt x="45" y="195"/>
                  </a:lnTo>
                  <a:lnTo>
                    <a:pt x="42" y="210"/>
                  </a:lnTo>
                  <a:lnTo>
                    <a:pt x="40" y="219"/>
                  </a:lnTo>
                  <a:lnTo>
                    <a:pt x="40" y="224"/>
                  </a:lnTo>
                  <a:lnTo>
                    <a:pt x="40" y="227"/>
                  </a:lnTo>
                  <a:lnTo>
                    <a:pt x="39" y="228"/>
                  </a:lnTo>
                  <a:lnTo>
                    <a:pt x="36" y="230"/>
                  </a:lnTo>
                  <a:lnTo>
                    <a:pt x="34" y="230"/>
                  </a:lnTo>
                  <a:lnTo>
                    <a:pt x="1" y="230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1" y="222"/>
                  </a:lnTo>
                  <a:lnTo>
                    <a:pt x="4" y="221"/>
                  </a:lnTo>
                  <a:lnTo>
                    <a:pt x="15" y="215"/>
                  </a:lnTo>
                  <a:lnTo>
                    <a:pt x="19" y="101"/>
                  </a:lnTo>
                  <a:lnTo>
                    <a:pt x="10" y="101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003C57"/>
            </a:solidFill>
            <a:ln w="0">
              <a:solidFill>
                <a:srgbClr val="003C57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57" name="Freeform 33"/>
            <p:cNvSpPr>
              <a:spLocks/>
            </p:cNvSpPr>
            <p:nvPr/>
          </p:nvSpPr>
          <p:spPr bwMode="auto">
            <a:xfrm>
              <a:off x="559" y="3068"/>
              <a:ext cx="9" cy="33"/>
            </a:xfrm>
            <a:custGeom>
              <a:avLst/>
              <a:gdLst>
                <a:gd name="T0" fmla="*/ 1 w 6"/>
                <a:gd name="T1" fmla="*/ 22 h 22"/>
                <a:gd name="T2" fmla="*/ 0 w 6"/>
                <a:gd name="T3" fmla="*/ 0 h 22"/>
                <a:gd name="T4" fmla="*/ 6 w 6"/>
                <a:gd name="T5" fmla="*/ 9 h 22"/>
                <a:gd name="T6" fmla="*/ 1 w 6"/>
                <a:gd name="T7" fmla="*/ 2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2"/>
                <a:gd name="T14" fmla="*/ 6 w 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2">
                  <a:moveTo>
                    <a:pt x="1" y="22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58" name="Freeform 34"/>
            <p:cNvSpPr>
              <a:spLocks/>
            </p:cNvSpPr>
            <p:nvPr/>
          </p:nvSpPr>
          <p:spPr bwMode="auto">
            <a:xfrm>
              <a:off x="495" y="2996"/>
              <a:ext cx="34" cy="86"/>
            </a:xfrm>
            <a:custGeom>
              <a:avLst/>
              <a:gdLst>
                <a:gd name="T0" fmla="*/ 0 w 22"/>
                <a:gd name="T1" fmla="*/ 0 h 57"/>
                <a:gd name="T2" fmla="*/ 12 w 22"/>
                <a:gd name="T3" fmla="*/ 57 h 57"/>
                <a:gd name="T4" fmla="*/ 22 w 22"/>
                <a:gd name="T5" fmla="*/ 0 h 57"/>
                <a:gd name="T6" fmla="*/ 0 w 22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7"/>
                <a:gd name="T14" fmla="*/ 22 w 22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7">
                  <a:moveTo>
                    <a:pt x="0" y="0"/>
                  </a:moveTo>
                  <a:lnTo>
                    <a:pt x="12" y="5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59" name="Freeform 35"/>
            <p:cNvSpPr>
              <a:spLocks/>
            </p:cNvSpPr>
            <p:nvPr/>
          </p:nvSpPr>
          <p:spPr bwMode="auto">
            <a:xfrm>
              <a:off x="513" y="2988"/>
              <a:ext cx="16" cy="27"/>
            </a:xfrm>
            <a:custGeom>
              <a:avLst/>
              <a:gdLst>
                <a:gd name="T0" fmla="*/ 10 w 10"/>
                <a:gd name="T1" fmla="*/ 0 h 18"/>
                <a:gd name="T2" fmla="*/ 0 w 10"/>
                <a:gd name="T3" fmla="*/ 9 h 18"/>
                <a:gd name="T4" fmla="*/ 1 w 10"/>
                <a:gd name="T5" fmla="*/ 18 h 18"/>
                <a:gd name="T6" fmla="*/ 10 w 10"/>
                <a:gd name="T7" fmla="*/ 5 h 18"/>
                <a:gd name="T8" fmla="*/ 10 w 1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8"/>
                <a:gd name="T17" fmla="*/ 10 w 1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8">
                  <a:moveTo>
                    <a:pt x="10" y="0"/>
                  </a:moveTo>
                  <a:lnTo>
                    <a:pt x="0" y="9"/>
                  </a:lnTo>
                  <a:lnTo>
                    <a:pt x="1" y="18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60" name="Freeform 36"/>
            <p:cNvSpPr>
              <a:spLocks/>
            </p:cNvSpPr>
            <p:nvPr/>
          </p:nvSpPr>
          <p:spPr bwMode="auto">
            <a:xfrm>
              <a:off x="495" y="2988"/>
              <a:ext cx="18" cy="27"/>
            </a:xfrm>
            <a:custGeom>
              <a:avLst/>
              <a:gdLst>
                <a:gd name="T0" fmla="*/ 0 w 12"/>
                <a:gd name="T1" fmla="*/ 0 h 18"/>
                <a:gd name="T2" fmla="*/ 12 w 12"/>
                <a:gd name="T3" fmla="*/ 9 h 18"/>
                <a:gd name="T4" fmla="*/ 9 w 12"/>
                <a:gd name="T5" fmla="*/ 18 h 18"/>
                <a:gd name="T6" fmla="*/ 0 w 12"/>
                <a:gd name="T7" fmla="*/ 5 h 18"/>
                <a:gd name="T8" fmla="*/ 0 w 1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8"/>
                <a:gd name="T17" fmla="*/ 12 w 1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8">
                  <a:moveTo>
                    <a:pt x="0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61" name="Freeform 37"/>
            <p:cNvSpPr>
              <a:spLocks/>
            </p:cNvSpPr>
            <p:nvPr/>
          </p:nvSpPr>
          <p:spPr bwMode="auto">
            <a:xfrm>
              <a:off x="504" y="3005"/>
              <a:ext cx="16" cy="77"/>
            </a:xfrm>
            <a:custGeom>
              <a:avLst/>
              <a:gdLst>
                <a:gd name="T0" fmla="*/ 6 w 10"/>
                <a:gd name="T1" fmla="*/ 7 h 51"/>
                <a:gd name="T2" fmla="*/ 9 w 10"/>
                <a:gd name="T3" fmla="*/ 3 h 51"/>
                <a:gd name="T4" fmla="*/ 6 w 10"/>
                <a:gd name="T5" fmla="*/ 0 h 51"/>
                <a:gd name="T6" fmla="*/ 1 w 10"/>
                <a:gd name="T7" fmla="*/ 3 h 51"/>
                <a:gd name="T8" fmla="*/ 4 w 10"/>
                <a:gd name="T9" fmla="*/ 7 h 51"/>
                <a:gd name="T10" fmla="*/ 0 w 10"/>
                <a:gd name="T11" fmla="*/ 27 h 51"/>
                <a:gd name="T12" fmla="*/ 6 w 10"/>
                <a:gd name="T13" fmla="*/ 51 h 51"/>
                <a:gd name="T14" fmla="*/ 10 w 10"/>
                <a:gd name="T15" fmla="*/ 27 h 51"/>
                <a:gd name="T16" fmla="*/ 6 w 10"/>
                <a:gd name="T17" fmla="*/ 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51"/>
                <a:gd name="T29" fmla="*/ 10 w 1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51">
                  <a:moveTo>
                    <a:pt x="6" y="7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1" y="3"/>
                  </a:lnTo>
                  <a:lnTo>
                    <a:pt x="4" y="7"/>
                  </a:lnTo>
                  <a:lnTo>
                    <a:pt x="0" y="27"/>
                  </a:lnTo>
                  <a:lnTo>
                    <a:pt x="6" y="51"/>
                  </a:lnTo>
                  <a:lnTo>
                    <a:pt x="10" y="2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20201F"/>
            </a:solidFill>
            <a:ln w="0">
              <a:solidFill>
                <a:srgbClr val="20201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62" name="Freeform 38"/>
            <p:cNvSpPr>
              <a:spLocks/>
            </p:cNvSpPr>
            <p:nvPr/>
          </p:nvSpPr>
          <p:spPr bwMode="auto">
            <a:xfrm>
              <a:off x="556" y="3119"/>
              <a:ext cx="13" cy="37"/>
            </a:xfrm>
            <a:custGeom>
              <a:avLst/>
              <a:gdLst>
                <a:gd name="T0" fmla="*/ 0 w 9"/>
                <a:gd name="T1" fmla="*/ 0 h 24"/>
                <a:gd name="T2" fmla="*/ 9 w 9"/>
                <a:gd name="T3" fmla="*/ 15 h 24"/>
                <a:gd name="T4" fmla="*/ 3 w 9"/>
                <a:gd name="T5" fmla="*/ 24 h 24"/>
                <a:gd name="T6" fmla="*/ 0 w 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4"/>
                <a:gd name="T14" fmla="*/ 9 w 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4">
                  <a:moveTo>
                    <a:pt x="0" y="0"/>
                  </a:moveTo>
                  <a:lnTo>
                    <a:pt x="9" y="15"/>
                  </a:lnTo>
                  <a:lnTo>
                    <a:pt x="3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63" name="Freeform 39"/>
            <p:cNvSpPr>
              <a:spLocks/>
            </p:cNvSpPr>
            <p:nvPr/>
          </p:nvSpPr>
          <p:spPr bwMode="auto">
            <a:xfrm>
              <a:off x="447" y="3141"/>
              <a:ext cx="14" cy="19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1 h 13"/>
                <a:gd name="T4" fmla="*/ 0 w 9"/>
                <a:gd name="T5" fmla="*/ 6 h 13"/>
                <a:gd name="T6" fmla="*/ 2 w 9"/>
                <a:gd name="T7" fmla="*/ 9 h 13"/>
                <a:gd name="T8" fmla="*/ 5 w 9"/>
                <a:gd name="T9" fmla="*/ 10 h 13"/>
                <a:gd name="T10" fmla="*/ 9 w 9"/>
                <a:gd name="T11" fmla="*/ 13 h 13"/>
                <a:gd name="T12" fmla="*/ 9 w 9"/>
                <a:gd name="T13" fmla="*/ 0 h 13"/>
                <a:gd name="T14" fmla="*/ 0 w 9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3"/>
                <a:gd name="T26" fmla="*/ 9 w 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3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64" name="Oval 40"/>
            <p:cNvSpPr>
              <a:spLocks noChangeArrowheads="1"/>
            </p:cNvSpPr>
            <p:nvPr/>
          </p:nvSpPr>
          <p:spPr bwMode="auto">
            <a:xfrm>
              <a:off x="482" y="2920"/>
              <a:ext cx="60" cy="67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524000" y="4038600"/>
            <a:ext cx="304800" cy="685800"/>
            <a:chOff x="432" y="2920"/>
            <a:chExt cx="169" cy="415"/>
          </a:xfrm>
        </p:grpSpPr>
        <p:sp>
          <p:nvSpPr>
            <p:cNvPr id="46147" name="Freeform 42"/>
            <p:cNvSpPr>
              <a:spLocks/>
            </p:cNvSpPr>
            <p:nvPr/>
          </p:nvSpPr>
          <p:spPr bwMode="auto">
            <a:xfrm>
              <a:off x="432" y="2988"/>
              <a:ext cx="169" cy="347"/>
            </a:xfrm>
            <a:custGeom>
              <a:avLst/>
              <a:gdLst>
                <a:gd name="T0" fmla="*/ 12 w 112"/>
                <a:gd name="T1" fmla="*/ 14 h 230"/>
                <a:gd name="T2" fmla="*/ 12 w 112"/>
                <a:gd name="T3" fmla="*/ 9 h 230"/>
                <a:gd name="T4" fmla="*/ 15 w 112"/>
                <a:gd name="T5" fmla="*/ 6 h 230"/>
                <a:gd name="T6" fmla="*/ 16 w 112"/>
                <a:gd name="T7" fmla="*/ 5 h 230"/>
                <a:gd name="T8" fmla="*/ 19 w 112"/>
                <a:gd name="T9" fmla="*/ 3 h 230"/>
                <a:gd name="T10" fmla="*/ 24 w 112"/>
                <a:gd name="T11" fmla="*/ 2 h 230"/>
                <a:gd name="T12" fmla="*/ 51 w 112"/>
                <a:gd name="T13" fmla="*/ 0 h 230"/>
                <a:gd name="T14" fmla="*/ 55 w 112"/>
                <a:gd name="T15" fmla="*/ 0 h 230"/>
                <a:gd name="T16" fmla="*/ 82 w 112"/>
                <a:gd name="T17" fmla="*/ 2 h 230"/>
                <a:gd name="T18" fmla="*/ 87 w 112"/>
                <a:gd name="T19" fmla="*/ 3 h 230"/>
                <a:gd name="T20" fmla="*/ 90 w 112"/>
                <a:gd name="T21" fmla="*/ 6 h 230"/>
                <a:gd name="T22" fmla="*/ 93 w 112"/>
                <a:gd name="T23" fmla="*/ 9 h 230"/>
                <a:gd name="T24" fmla="*/ 94 w 112"/>
                <a:gd name="T25" fmla="*/ 14 h 230"/>
                <a:gd name="T26" fmla="*/ 111 w 112"/>
                <a:gd name="T27" fmla="*/ 56 h 230"/>
                <a:gd name="T28" fmla="*/ 112 w 112"/>
                <a:gd name="T29" fmla="*/ 59 h 230"/>
                <a:gd name="T30" fmla="*/ 112 w 112"/>
                <a:gd name="T31" fmla="*/ 63 h 230"/>
                <a:gd name="T32" fmla="*/ 111 w 112"/>
                <a:gd name="T33" fmla="*/ 68 h 230"/>
                <a:gd name="T34" fmla="*/ 109 w 112"/>
                <a:gd name="T35" fmla="*/ 74 h 230"/>
                <a:gd name="T36" fmla="*/ 88 w 112"/>
                <a:gd name="T37" fmla="*/ 107 h 230"/>
                <a:gd name="T38" fmla="*/ 91 w 112"/>
                <a:gd name="T39" fmla="*/ 215 h 230"/>
                <a:gd name="T40" fmla="*/ 102 w 112"/>
                <a:gd name="T41" fmla="*/ 221 h 230"/>
                <a:gd name="T42" fmla="*/ 105 w 112"/>
                <a:gd name="T43" fmla="*/ 222 h 230"/>
                <a:gd name="T44" fmla="*/ 106 w 112"/>
                <a:gd name="T45" fmla="*/ 225 h 230"/>
                <a:gd name="T46" fmla="*/ 106 w 112"/>
                <a:gd name="T47" fmla="*/ 227 h 230"/>
                <a:gd name="T48" fmla="*/ 106 w 112"/>
                <a:gd name="T49" fmla="*/ 228 h 230"/>
                <a:gd name="T50" fmla="*/ 105 w 112"/>
                <a:gd name="T51" fmla="*/ 230 h 230"/>
                <a:gd name="T52" fmla="*/ 73 w 112"/>
                <a:gd name="T53" fmla="*/ 230 h 230"/>
                <a:gd name="T54" fmla="*/ 70 w 112"/>
                <a:gd name="T55" fmla="*/ 230 h 230"/>
                <a:gd name="T56" fmla="*/ 69 w 112"/>
                <a:gd name="T57" fmla="*/ 228 h 230"/>
                <a:gd name="T58" fmla="*/ 67 w 112"/>
                <a:gd name="T59" fmla="*/ 227 h 230"/>
                <a:gd name="T60" fmla="*/ 66 w 112"/>
                <a:gd name="T61" fmla="*/ 224 h 230"/>
                <a:gd name="T62" fmla="*/ 66 w 112"/>
                <a:gd name="T63" fmla="*/ 219 h 230"/>
                <a:gd name="T64" fmla="*/ 64 w 112"/>
                <a:gd name="T65" fmla="*/ 210 h 230"/>
                <a:gd name="T66" fmla="*/ 63 w 112"/>
                <a:gd name="T67" fmla="*/ 195 h 230"/>
                <a:gd name="T68" fmla="*/ 60 w 112"/>
                <a:gd name="T69" fmla="*/ 179 h 230"/>
                <a:gd name="T70" fmla="*/ 57 w 112"/>
                <a:gd name="T71" fmla="*/ 164 h 230"/>
                <a:gd name="T72" fmla="*/ 55 w 112"/>
                <a:gd name="T73" fmla="*/ 149 h 230"/>
                <a:gd name="T74" fmla="*/ 54 w 112"/>
                <a:gd name="T75" fmla="*/ 140 h 230"/>
                <a:gd name="T76" fmla="*/ 54 w 112"/>
                <a:gd name="T77" fmla="*/ 135 h 230"/>
                <a:gd name="T78" fmla="*/ 52 w 112"/>
                <a:gd name="T79" fmla="*/ 140 h 230"/>
                <a:gd name="T80" fmla="*/ 51 w 112"/>
                <a:gd name="T81" fmla="*/ 149 h 230"/>
                <a:gd name="T82" fmla="*/ 49 w 112"/>
                <a:gd name="T83" fmla="*/ 164 h 230"/>
                <a:gd name="T84" fmla="*/ 46 w 112"/>
                <a:gd name="T85" fmla="*/ 179 h 230"/>
                <a:gd name="T86" fmla="*/ 45 w 112"/>
                <a:gd name="T87" fmla="*/ 195 h 230"/>
                <a:gd name="T88" fmla="*/ 42 w 112"/>
                <a:gd name="T89" fmla="*/ 210 h 230"/>
                <a:gd name="T90" fmla="*/ 40 w 112"/>
                <a:gd name="T91" fmla="*/ 219 h 230"/>
                <a:gd name="T92" fmla="*/ 40 w 112"/>
                <a:gd name="T93" fmla="*/ 224 h 230"/>
                <a:gd name="T94" fmla="*/ 40 w 112"/>
                <a:gd name="T95" fmla="*/ 227 h 230"/>
                <a:gd name="T96" fmla="*/ 39 w 112"/>
                <a:gd name="T97" fmla="*/ 228 h 230"/>
                <a:gd name="T98" fmla="*/ 36 w 112"/>
                <a:gd name="T99" fmla="*/ 230 h 230"/>
                <a:gd name="T100" fmla="*/ 34 w 112"/>
                <a:gd name="T101" fmla="*/ 230 h 230"/>
                <a:gd name="T102" fmla="*/ 1 w 112"/>
                <a:gd name="T103" fmla="*/ 230 h 230"/>
                <a:gd name="T104" fmla="*/ 0 w 112"/>
                <a:gd name="T105" fmla="*/ 228 h 230"/>
                <a:gd name="T106" fmla="*/ 0 w 112"/>
                <a:gd name="T107" fmla="*/ 227 h 230"/>
                <a:gd name="T108" fmla="*/ 0 w 112"/>
                <a:gd name="T109" fmla="*/ 225 h 230"/>
                <a:gd name="T110" fmla="*/ 1 w 112"/>
                <a:gd name="T111" fmla="*/ 222 h 230"/>
                <a:gd name="T112" fmla="*/ 4 w 112"/>
                <a:gd name="T113" fmla="*/ 221 h 230"/>
                <a:gd name="T114" fmla="*/ 15 w 112"/>
                <a:gd name="T115" fmla="*/ 215 h 230"/>
                <a:gd name="T116" fmla="*/ 19 w 112"/>
                <a:gd name="T117" fmla="*/ 101 h 230"/>
                <a:gd name="T118" fmla="*/ 10 w 112"/>
                <a:gd name="T119" fmla="*/ 101 h 230"/>
                <a:gd name="T120" fmla="*/ 12 w 112"/>
                <a:gd name="T121" fmla="*/ 14 h 2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"/>
                <a:gd name="T184" fmla="*/ 0 h 230"/>
                <a:gd name="T185" fmla="*/ 112 w 112"/>
                <a:gd name="T186" fmla="*/ 230 h 2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" h="230">
                  <a:moveTo>
                    <a:pt x="12" y="14"/>
                  </a:moveTo>
                  <a:lnTo>
                    <a:pt x="12" y="9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82" y="2"/>
                  </a:lnTo>
                  <a:lnTo>
                    <a:pt x="87" y="3"/>
                  </a:lnTo>
                  <a:lnTo>
                    <a:pt x="90" y="6"/>
                  </a:lnTo>
                  <a:lnTo>
                    <a:pt x="93" y="9"/>
                  </a:lnTo>
                  <a:lnTo>
                    <a:pt x="94" y="14"/>
                  </a:lnTo>
                  <a:lnTo>
                    <a:pt x="111" y="56"/>
                  </a:lnTo>
                  <a:lnTo>
                    <a:pt x="112" y="59"/>
                  </a:lnTo>
                  <a:lnTo>
                    <a:pt x="112" y="63"/>
                  </a:lnTo>
                  <a:lnTo>
                    <a:pt x="111" y="68"/>
                  </a:lnTo>
                  <a:lnTo>
                    <a:pt x="109" y="74"/>
                  </a:lnTo>
                  <a:lnTo>
                    <a:pt x="88" y="107"/>
                  </a:lnTo>
                  <a:lnTo>
                    <a:pt x="91" y="215"/>
                  </a:lnTo>
                  <a:lnTo>
                    <a:pt x="102" y="221"/>
                  </a:lnTo>
                  <a:lnTo>
                    <a:pt x="105" y="222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5" y="230"/>
                  </a:lnTo>
                  <a:lnTo>
                    <a:pt x="73" y="230"/>
                  </a:lnTo>
                  <a:lnTo>
                    <a:pt x="70" y="230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4"/>
                  </a:lnTo>
                  <a:lnTo>
                    <a:pt x="66" y="219"/>
                  </a:lnTo>
                  <a:lnTo>
                    <a:pt x="64" y="210"/>
                  </a:lnTo>
                  <a:lnTo>
                    <a:pt x="63" y="195"/>
                  </a:lnTo>
                  <a:lnTo>
                    <a:pt x="60" y="179"/>
                  </a:lnTo>
                  <a:lnTo>
                    <a:pt x="57" y="164"/>
                  </a:lnTo>
                  <a:lnTo>
                    <a:pt x="55" y="149"/>
                  </a:lnTo>
                  <a:lnTo>
                    <a:pt x="54" y="140"/>
                  </a:lnTo>
                  <a:lnTo>
                    <a:pt x="54" y="135"/>
                  </a:lnTo>
                  <a:lnTo>
                    <a:pt x="52" y="140"/>
                  </a:lnTo>
                  <a:lnTo>
                    <a:pt x="51" y="149"/>
                  </a:lnTo>
                  <a:lnTo>
                    <a:pt x="49" y="164"/>
                  </a:lnTo>
                  <a:lnTo>
                    <a:pt x="46" y="179"/>
                  </a:lnTo>
                  <a:lnTo>
                    <a:pt x="45" y="195"/>
                  </a:lnTo>
                  <a:lnTo>
                    <a:pt x="42" y="210"/>
                  </a:lnTo>
                  <a:lnTo>
                    <a:pt x="40" y="219"/>
                  </a:lnTo>
                  <a:lnTo>
                    <a:pt x="40" y="224"/>
                  </a:lnTo>
                  <a:lnTo>
                    <a:pt x="40" y="227"/>
                  </a:lnTo>
                  <a:lnTo>
                    <a:pt x="39" y="228"/>
                  </a:lnTo>
                  <a:lnTo>
                    <a:pt x="36" y="230"/>
                  </a:lnTo>
                  <a:lnTo>
                    <a:pt x="34" y="230"/>
                  </a:lnTo>
                  <a:lnTo>
                    <a:pt x="1" y="230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1" y="222"/>
                  </a:lnTo>
                  <a:lnTo>
                    <a:pt x="4" y="221"/>
                  </a:lnTo>
                  <a:lnTo>
                    <a:pt x="15" y="215"/>
                  </a:lnTo>
                  <a:lnTo>
                    <a:pt x="19" y="101"/>
                  </a:lnTo>
                  <a:lnTo>
                    <a:pt x="10" y="101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003C57"/>
            </a:solidFill>
            <a:ln w="0">
              <a:solidFill>
                <a:srgbClr val="003C57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48" name="Freeform 43"/>
            <p:cNvSpPr>
              <a:spLocks/>
            </p:cNvSpPr>
            <p:nvPr/>
          </p:nvSpPr>
          <p:spPr bwMode="auto">
            <a:xfrm>
              <a:off x="559" y="3068"/>
              <a:ext cx="9" cy="33"/>
            </a:xfrm>
            <a:custGeom>
              <a:avLst/>
              <a:gdLst>
                <a:gd name="T0" fmla="*/ 1 w 6"/>
                <a:gd name="T1" fmla="*/ 22 h 22"/>
                <a:gd name="T2" fmla="*/ 0 w 6"/>
                <a:gd name="T3" fmla="*/ 0 h 22"/>
                <a:gd name="T4" fmla="*/ 6 w 6"/>
                <a:gd name="T5" fmla="*/ 9 h 22"/>
                <a:gd name="T6" fmla="*/ 1 w 6"/>
                <a:gd name="T7" fmla="*/ 2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2"/>
                <a:gd name="T14" fmla="*/ 6 w 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2">
                  <a:moveTo>
                    <a:pt x="1" y="22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49" name="Freeform 44"/>
            <p:cNvSpPr>
              <a:spLocks/>
            </p:cNvSpPr>
            <p:nvPr/>
          </p:nvSpPr>
          <p:spPr bwMode="auto">
            <a:xfrm>
              <a:off x="495" y="2996"/>
              <a:ext cx="34" cy="86"/>
            </a:xfrm>
            <a:custGeom>
              <a:avLst/>
              <a:gdLst>
                <a:gd name="T0" fmla="*/ 0 w 22"/>
                <a:gd name="T1" fmla="*/ 0 h 57"/>
                <a:gd name="T2" fmla="*/ 12 w 22"/>
                <a:gd name="T3" fmla="*/ 57 h 57"/>
                <a:gd name="T4" fmla="*/ 22 w 22"/>
                <a:gd name="T5" fmla="*/ 0 h 57"/>
                <a:gd name="T6" fmla="*/ 0 w 22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7"/>
                <a:gd name="T14" fmla="*/ 22 w 22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7">
                  <a:moveTo>
                    <a:pt x="0" y="0"/>
                  </a:moveTo>
                  <a:lnTo>
                    <a:pt x="12" y="5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50" name="Freeform 45"/>
            <p:cNvSpPr>
              <a:spLocks/>
            </p:cNvSpPr>
            <p:nvPr/>
          </p:nvSpPr>
          <p:spPr bwMode="auto">
            <a:xfrm>
              <a:off x="513" y="2988"/>
              <a:ext cx="16" cy="27"/>
            </a:xfrm>
            <a:custGeom>
              <a:avLst/>
              <a:gdLst>
                <a:gd name="T0" fmla="*/ 10 w 10"/>
                <a:gd name="T1" fmla="*/ 0 h 18"/>
                <a:gd name="T2" fmla="*/ 0 w 10"/>
                <a:gd name="T3" fmla="*/ 9 h 18"/>
                <a:gd name="T4" fmla="*/ 1 w 10"/>
                <a:gd name="T5" fmla="*/ 18 h 18"/>
                <a:gd name="T6" fmla="*/ 10 w 10"/>
                <a:gd name="T7" fmla="*/ 5 h 18"/>
                <a:gd name="T8" fmla="*/ 10 w 1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8"/>
                <a:gd name="T17" fmla="*/ 10 w 1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8">
                  <a:moveTo>
                    <a:pt x="10" y="0"/>
                  </a:moveTo>
                  <a:lnTo>
                    <a:pt x="0" y="9"/>
                  </a:lnTo>
                  <a:lnTo>
                    <a:pt x="1" y="18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51" name="Freeform 46"/>
            <p:cNvSpPr>
              <a:spLocks/>
            </p:cNvSpPr>
            <p:nvPr/>
          </p:nvSpPr>
          <p:spPr bwMode="auto">
            <a:xfrm>
              <a:off x="495" y="2988"/>
              <a:ext cx="18" cy="27"/>
            </a:xfrm>
            <a:custGeom>
              <a:avLst/>
              <a:gdLst>
                <a:gd name="T0" fmla="*/ 0 w 12"/>
                <a:gd name="T1" fmla="*/ 0 h 18"/>
                <a:gd name="T2" fmla="*/ 12 w 12"/>
                <a:gd name="T3" fmla="*/ 9 h 18"/>
                <a:gd name="T4" fmla="*/ 9 w 12"/>
                <a:gd name="T5" fmla="*/ 18 h 18"/>
                <a:gd name="T6" fmla="*/ 0 w 12"/>
                <a:gd name="T7" fmla="*/ 5 h 18"/>
                <a:gd name="T8" fmla="*/ 0 w 1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8"/>
                <a:gd name="T17" fmla="*/ 12 w 1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8">
                  <a:moveTo>
                    <a:pt x="0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52" name="Freeform 47"/>
            <p:cNvSpPr>
              <a:spLocks/>
            </p:cNvSpPr>
            <p:nvPr/>
          </p:nvSpPr>
          <p:spPr bwMode="auto">
            <a:xfrm>
              <a:off x="504" y="3005"/>
              <a:ext cx="16" cy="77"/>
            </a:xfrm>
            <a:custGeom>
              <a:avLst/>
              <a:gdLst>
                <a:gd name="T0" fmla="*/ 6 w 10"/>
                <a:gd name="T1" fmla="*/ 7 h 51"/>
                <a:gd name="T2" fmla="*/ 9 w 10"/>
                <a:gd name="T3" fmla="*/ 3 h 51"/>
                <a:gd name="T4" fmla="*/ 6 w 10"/>
                <a:gd name="T5" fmla="*/ 0 h 51"/>
                <a:gd name="T6" fmla="*/ 1 w 10"/>
                <a:gd name="T7" fmla="*/ 3 h 51"/>
                <a:gd name="T8" fmla="*/ 4 w 10"/>
                <a:gd name="T9" fmla="*/ 7 h 51"/>
                <a:gd name="T10" fmla="*/ 0 w 10"/>
                <a:gd name="T11" fmla="*/ 27 h 51"/>
                <a:gd name="T12" fmla="*/ 6 w 10"/>
                <a:gd name="T13" fmla="*/ 51 h 51"/>
                <a:gd name="T14" fmla="*/ 10 w 10"/>
                <a:gd name="T15" fmla="*/ 27 h 51"/>
                <a:gd name="T16" fmla="*/ 6 w 10"/>
                <a:gd name="T17" fmla="*/ 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51"/>
                <a:gd name="T29" fmla="*/ 10 w 1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51">
                  <a:moveTo>
                    <a:pt x="6" y="7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1" y="3"/>
                  </a:lnTo>
                  <a:lnTo>
                    <a:pt x="4" y="7"/>
                  </a:lnTo>
                  <a:lnTo>
                    <a:pt x="0" y="27"/>
                  </a:lnTo>
                  <a:lnTo>
                    <a:pt x="6" y="51"/>
                  </a:lnTo>
                  <a:lnTo>
                    <a:pt x="10" y="2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20201F"/>
            </a:solidFill>
            <a:ln w="0">
              <a:solidFill>
                <a:srgbClr val="20201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53" name="Freeform 48"/>
            <p:cNvSpPr>
              <a:spLocks/>
            </p:cNvSpPr>
            <p:nvPr/>
          </p:nvSpPr>
          <p:spPr bwMode="auto">
            <a:xfrm>
              <a:off x="556" y="3119"/>
              <a:ext cx="13" cy="37"/>
            </a:xfrm>
            <a:custGeom>
              <a:avLst/>
              <a:gdLst>
                <a:gd name="T0" fmla="*/ 0 w 9"/>
                <a:gd name="T1" fmla="*/ 0 h 24"/>
                <a:gd name="T2" fmla="*/ 9 w 9"/>
                <a:gd name="T3" fmla="*/ 15 h 24"/>
                <a:gd name="T4" fmla="*/ 3 w 9"/>
                <a:gd name="T5" fmla="*/ 24 h 24"/>
                <a:gd name="T6" fmla="*/ 0 w 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4"/>
                <a:gd name="T14" fmla="*/ 9 w 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4">
                  <a:moveTo>
                    <a:pt x="0" y="0"/>
                  </a:moveTo>
                  <a:lnTo>
                    <a:pt x="9" y="15"/>
                  </a:lnTo>
                  <a:lnTo>
                    <a:pt x="3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54" name="Freeform 49"/>
            <p:cNvSpPr>
              <a:spLocks/>
            </p:cNvSpPr>
            <p:nvPr/>
          </p:nvSpPr>
          <p:spPr bwMode="auto">
            <a:xfrm>
              <a:off x="447" y="3141"/>
              <a:ext cx="14" cy="19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1 h 13"/>
                <a:gd name="T4" fmla="*/ 0 w 9"/>
                <a:gd name="T5" fmla="*/ 6 h 13"/>
                <a:gd name="T6" fmla="*/ 2 w 9"/>
                <a:gd name="T7" fmla="*/ 9 h 13"/>
                <a:gd name="T8" fmla="*/ 5 w 9"/>
                <a:gd name="T9" fmla="*/ 10 h 13"/>
                <a:gd name="T10" fmla="*/ 9 w 9"/>
                <a:gd name="T11" fmla="*/ 13 h 13"/>
                <a:gd name="T12" fmla="*/ 9 w 9"/>
                <a:gd name="T13" fmla="*/ 0 h 13"/>
                <a:gd name="T14" fmla="*/ 0 w 9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3"/>
                <a:gd name="T26" fmla="*/ 9 w 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3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55" name="Oval 50"/>
            <p:cNvSpPr>
              <a:spLocks noChangeArrowheads="1"/>
            </p:cNvSpPr>
            <p:nvPr/>
          </p:nvSpPr>
          <p:spPr bwMode="auto">
            <a:xfrm>
              <a:off x="482" y="2920"/>
              <a:ext cx="60" cy="67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1371600" y="3962400"/>
            <a:ext cx="152400" cy="381000"/>
            <a:chOff x="432" y="2920"/>
            <a:chExt cx="169" cy="415"/>
          </a:xfrm>
        </p:grpSpPr>
        <p:sp>
          <p:nvSpPr>
            <p:cNvPr id="46138" name="Freeform 52"/>
            <p:cNvSpPr>
              <a:spLocks/>
            </p:cNvSpPr>
            <p:nvPr/>
          </p:nvSpPr>
          <p:spPr bwMode="auto">
            <a:xfrm>
              <a:off x="432" y="2988"/>
              <a:ext cx="169" cy="347"/>
            </a:xfrm>
            <a:custGeom>
              <a:avLst/>
              <a:gdLst>
                <a:gd name="T0" fmla="*/ 12 w 112"/>
                <a:gd name="T1" fmla="*/ 14 h 230"/>
                <a:gd name="T2" fmla="*/ 12 w 112"/>
                <a:gd name="T3" fmla="*/ 9 h 230"/>
                <a:gd name="T4" fmla="*/ 15 w 112"/>
                <a:gd name="T5" fmla="*/ 6 h 230"/>
                <a:gd name="T6" fmla="*/ 16 w 112"/>
                <a:gd name="T7" fmla="*/ 5 h 230"/>
                <a:gd name="T8" fmla="*/ 19 w 112"/>
                <a:gd name="T9" fmla="*/ 3 h 230"/>
                <a:gd name="T10" fmla="*/ 24 w 112"/>
                <a:gd name="T11" fmla="*/ 2 h 230"/>
                <a:gd name="T12" fmla="*/ 51 w 112"/>
                <a:gd name="T13" fmla="*/ 0 h 230"/>
                <a:gd name="T14" fmla="*/ 55 w 112"/>
                <a:gd name="T15" fmla="*/ 0 h 230"/>
                <a:gd name="T16" fmla="*/ 82 w 112"/>
                <a:gd name="T17" fmla="*/ 2 h 230"/>
                <a:gd name="T18" fmla="*/ 87 w 112"/>
                <a:gd name="T19" fmla="*/ 3 h 230"/>
                <a:gd name="T20" fmla="*/ 90 w 112"/>
                <a:gd name="T21" fmla="*/ 6 h 230"/>
                <a:gd name="T22" fmla="*/ 93 w 112"/>
                <a:gd name="T23" fmla="*/ 9 h 230"/>
                <a:gd name="T24" fmla="*/ 94 w 112"/>
                <a:gd name="T25" fmla="*/ 14 h 230"/>
                <a:gd name="T26" fmla="*/ 111 w 112"/>
                <a:gd name="T27" fmla="*/ 56 h 230"/>
                <a:gd name="T28" fmla="*/ 112 w 112"/>
                <a:gd name="T29" fmla="*/ 59 h 230"/>
                <a:gd name="T30" fmla="*/ 112 w 112"/>
                <a:gd name="T31" fmla="*/ 63 h 230"/>
                <a:gd name="T32" fmla="*/ 111 w 112"/>
                <a:gd name="T33" fmla="*/ 68 h 230"/>
                <a:gd name="T34" fmla="*/ 109 w 112"/>
                <a:gd name="T35" fmla="*/ 74 h 230"/>
                <a:gd name="T36" fmla="*/ 88 w 112"/>
                <a:gd name="T37" fmla="*/ 107 h 230"/>
                <a:gd name="T38" fmla="*/ 91 w 112"/>
                <a:gd name="T39" fmla="*/ 215 h 230"/>
                <a:gd name="T40" fmla="*/ 102 w 112"/>
                <a:gd name="T41" fmla="*/ 221 h 230"/>
                <a:gd name="T42" fmla="*/ 105 w 112"/>
                <a:gd name="T43" fmla="*/ 222 h 230"/>
                <a:gd name="T44" fmla="*/ 106 w 112"/>
                <a:gd name="T45" fmla="*/ 225 h 230"/>
                <a:gd name="T46" fmla="*/ 106 w 112"/>
                <a:gd name="T47" fmla="*/ 227 h 230"/>
                <a:gd name="T48" fmla="*/ 106 w 112"/>
                <a:gd name="T49" fmla="*/ 228 h 230"/>
                <a:gd name="T50" fmla="*/ 105 w 112"/>
                <a:gd name="T51" fmla="*/ 230 h 230"/>
                <a:gd name="T52" fmla="*/ 73 w 112"/>
                <a:gd name="T53" fmla="*/ 230 h 230"/>
                <a:gd name="T54" fmla="*/ 70 w 112"/>
                <a:gd name="T55" fmla="*/ 230 h 230"/>
                <a:gd name="T56" fmla="*/ 69 w 112"/>
                <a:gd name="T57" fmla="*/ 228 h 230"/>
                <a:gd name="T58" fmla="*/ 67 w 112"/>
                <a:gd name="T59" fmla="*/ 227 h 230"/>
                <a:gd name="T60" fmla="*/ 66 w 112"/>
                <a:gd name="T61" fmla="*/ 224 h 230"/>
                <a:gd name="T62" fmla="*/ 66 w 112"/>
                <a:gd name="T63" fmla="*/ 219 h 230"/>
                <a:gd name="T64" fmla="*/ 64 w 112"/>
                <a:gd name="T65" fmla="*/ 210 h 230"/>
                <a:gd name="T66" fmla="*/ 63 w 112"/>
                <a:gd name="T67" fmla="*/ 195 h 230"/>
                <a:gd name="T68" fmla="*/ 60 w 112"/>
                <a:gd name="T69" fmla="*/ 179 h 230"/>
                <a:gd name="T70" fmla="*/ 57 w 112"/>
                <a:gd name="T71" fmla="*/ 164 h 230"/>
                <a:gd name="T72" fmla="*/ 55 w 112"/>
                <a:gd name="T73" fmla="*/ 149 h 230"/>
                <a:gd name="T74" fmla="*/ 54 w 112"/>
                <a:gd name="T75" fmla="*/ 140 h 230"/>
                <a:gd name="T76" fmla="*/ 54 w 112"/>
                <a:gd name="T77" fmla="*/ 135 h 230"/>
                <a:gd name="T78" fmla="*/ 52 w 112"/>
                <a:gd name="T79" fmla="*/ 140 h 230"/>
                <a:gd name="T80" fmla="*/ 51 w 112"/>
                <a:gd name="T81" fmla="*/ 149 h 230"/>
                <a:gd name="T82" fmla="*/ 49 w 112"/>
                <a:gd name="T83" fmla="*/ 164 h 230"/>
                <a:gd name="T84" fmla="*/ 46 w 112"/>
                <a:gd name="T85" fmla="*/ 179 h 230"/>
                <a:gd name="T86" fmla="*/ 45 w 112"/>
                <a:gd name="T87" fmla="*/ 195 h 230"/>
                <a:gd name="T88" fmla="*/ 42 w 112"/>
                <a:gd name="T89" fmla="*/ 210 h 230"/>
                <a:gd name="T90" fmla="*/ 40 w 112"/>
                <a:gd name="T91" fmla="*/ 219 h 230"/>
                <a:gd name="T92" fmla="*/ 40 w 112"/>
                <a:gd name="T93" fmla="*/ 224 h 230"/>
                <a:gd name="T94" fmla="*/ 40 w 112"/>
                <a:gd name="T95" fmla="*/ 227 h 230"/>
                <a:gd name="T96" fmla="*/ 39 w 112"/>
                <a:gd name="T97" fmla="*/ 228 h 230"/>
                <a:gd name="T98" fmla="*/ 36 w 112"/>
                <a:gd name="T99" fmla="*/ 230 h 230"/>
                <a:gd name="T100" fmla="*/ 34 w 112"/>
                <a:gd name="T101" fmla="*/ 230 h 230"/>
                <a:gd name="T102" fmla="*/ 1 w 112"/>
                <a:gd name="T103" fmla="*/ 230 h 230"/>
                <a:gd name="T104" fmla="*/ 0 w 112"/>
                <a:gd name="T105" fmla="*/ 228 h 230"/>
                <a:gd name="T106" fmla="*/ 0 w 112"/>
                <a:gd name="T107" fmla="*/ 227 h 230"/>
                <a:gd name="T108" fmla="*/ 0 w 112"/>
                <a:gd name="T109" fmla="*/ 225 h 230"/>
                <a:gd name="T110" fmla="*/ 1 w 112"/>
                <a:gd name="T111" fmla="*/ 222 h 230"/>
                <a:gd name="T112" fmla="*/ 4 w 112"/>
                <a:gd name="T113" fmla="*/ 221 h 230"/>
                <a:gd name="T114" fmla="*/ 15 w 112"/>
                <a:gd name="T115" fmla="*/ 215 h 230"/>
                <a:gd name="T116" fmla="*/ 19 w 112"/>
                <a:gd name="T117" fmla="*/ 101 h 230"/>
                <a:gd name="T118" fmla="*/ 10 w 112"/>
                <a:gd name="T119" fmla="*/ 101 h 230"/>
                <a:gd name="T120" fmla="*/ 12 w 112"/>
                <a:gd name="T121" fmla="*/ 14 h 2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"/>
                <a:gd name="T184" fmla="*/ 0 h 230"/>
                <a:gd name="T185" fmla="*/ 112 w 112"/>
                <a:gd name="T186" fmla="*/ 230 h 2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" h="230">
                  <a:moveTo>
                    <a:pt x="12" y="14"/>
                  </a:moveTo>
                  <a:lnTo>
                    <a:pt x="12" y="9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82" y="2"/>
                  </a:lnTo>
                  <a:lnTo>
                    <a:pt x="87" y="3"/>
                  </a:lnTo>
                  <a:lnTo>
                    <a:pt x="90" y="6"/>
                  </a:lnTo>
                  <a:lnTo>
                    <a:pt x="93" y="9"/>
                  </a:lnTo>
                  <a:lnTo>
                    <a:pt x="94" y="14"/>
                  </a:lnTo>
                  <a:lnTo>
                    <a:pt x="111" y="56"/>
                  </a:lnTo>
                  <a:lnTo>
                    <a:pt x="112" y="59"/>
                  </a:lnTo>
                  <a:lnTo>
                    <a:pt x="112" y="63"/>
                  </a:lnTo>
                  <a:lnTo>
                    <a:pt x="111" y="68"/>
                  </a:lnTo>
                  <a:lnTo>
                    <a:pt x="109" y="74"/>
                  </a:lnTo>
                  <a:lnTo>
                    <a:pt x="88" y="107"/>
                  </a:lnTo>
                  <a:lnTo>
                    <a:pt x="91" y="215"/>
                  </a:lnTo>
                  <a:lnTo>
                    <a:pt x="102" y="221"/>
                  </a:lnTo>
                  <a:lnTo>
                    <a:pt x="105" y="222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5" y="230"/>
                  </a:lnTo>
                  <a:lnTo>
                    <a:pt x="73" y="230"/>
                  </a:lnTo>
                  <a:lnTo>
                    <a:pt x="70" y="230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4"/>
                  </a:lnTo>
                  <a:lnTo>
                    <a:pt x="66" y="219"/>
                  </a:lnTo>
                  <a:lnTo>
                    <a:pt x="64" y="210"/>
                  </a:lnTo>
                  <a:lnTo>
                    <a:pt x="63" y="195"/>
                  </a:lnTo>
                  <a:lnTo>
                    <a:pt x="60" y="179"/>
                  </a:lnTo>
                  <a:lnTo>
                    <a:pt x="57" y="164"/>
                  </a:lnTo>
                  <a:lnTo>
                    <a:pt x="55" y="149"/>
                  </a:lnTo>
                  <a:lnTo>
                    <a:pt x="54" y="140"/>
                  </a:lnTo>
                  <a:lnTo>
                    <a:pt x="54" y="135"/>
                  </a:lnTo>
                  <a:lnTo>
                    <a:pt x="52" y="140"/>
                  </a:lnTo>
                  <a:lnTo>
                    <a:pt x="51" y="149"/>
                  </a:lnTo>
                  <a:lnTo>
                    <a:pt x="49" y="164"/>
                  </a:lnTo>
                  <a:lnTo>
                    <a:pt x="46" y="179"/>
                  </a:lnTo>
                  <a:lnTo>
                    <a:pt x="45" y="195"/>
                  </a:lnTo>
                  <a:lnTo>
                    <a:pt x="42" y="210"/>
                  </a:lnTo>
                  <a:lnTo>
                    <a:pt x="40" y="219"/>
                  </a:lnTo>
                  <a:lnTo>
                    <a:pt x="40" y="224"/>
                  </a:lnTo>
                  <a:lnTo>
                    <a:pt x="40" y="227"/>
                  </a:lnTo>
                  <a:lnTo>
                    <a:pt x="39" y="228"/>
                  </a:lnTo>
                  <a:lnTo>
                    <a:pt x="36" y="230"/>
                  </a:lnTo>
                  <a:lnTo>
                    <a:pt x="34" y="230"/>
                  </a:lnTo>
                  <a:lnTo>
                    <a:pt x="1" y="230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1" y="222"/>
                  </a:lnTo>
                  <a:lnTo>
                    <a:pt x="4" y="221"/>
                  </a:lnTo>
                  <a:lnTo>
                    <a:pt x="15" y="215"/>
                  </a:lnTo>
                  <a:lnTo>
                    <a:pt x="19" y="101"/>
                  </a:lnTo>
                  <a:lnTo>
                    <a:pt x="10" y="101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003C57"/>
            </a:solidFill>
            <a:ln w="0">
              <a:solidFill>
                <a:srgbClr val="003C57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39" name="Freeform 53"/>
            <p:cNvSpPr>
              <a:spLocks/>
            </p:cNvSpPr>
            <p:nvPr/>
          </p:nvSpPr>
          <p:spPr bwMode="auto">
            <a:xfrm>
              <a:off x="559" y="3068"/>
              <a:ext cx="9" cy="33"/>
            </a:xfrm>
            <a:custGeom>
              <a:avLst/>
              <a:gdLst>
                <a:gd name="T0" fmla="*/ 1 w 6"/>
                <a:gd name="T1" fmla="*/ 22 h 22"/>
                <a:gd name="T2" fmla="*/ 0 w 6"/>
                <a:gd name="T3" fmla="*/ 0 h 22"/>
                <a:gd name="T4" fmla="*/ 6 w 6"/>
                <a:gd name="T5" fmla="*/ 9 h 22"/>
                <a:gd name="T6" fmla="*/ 1 w 6"/>
                <a:gd name="T7" fmla="*/ 2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2"/>
                <a:gd name="T14" fmla="*/ 6 w 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2">
                  <a:moveTo>
                    <a:pt x="1" y="22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40" name="Freeform 54"/>
            <p:cNvSpPr>
              <a:spLocks/>
            </p:cNvSpPr>
            <p:nvPr/>
          </p:nvSpPr>
          <p:spPr bwMode="auto">
            <a:xfrm>
              <a:off x="495" y="2996"/>
              <a:ext cx="34" cy="86"/>
            </a:xfrm>
            <a:custGeom>
              <a:avLst/>
              <a:gdLst>
                <a:gd name="T0" fmla="*/ 0 w 22"/>
                <a:gd name="T1" fmla="*/ 0 h 57"/>
                <a:gd name="T2" fmla="*/ 12 w 22"/>
                <a:gd name="T3" fmla="*/ 57 h 57"/>
                <a:gd name="T4" fmla="*/ 22 w 22"/>
                <a:gd name="T5" fmla="*/ 0 h 57"/>
                <a:gd name="T6" fmla="*/ 0 w 22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7"/>
                <a:gd name="T14" fmla="*/ 22 w 22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7">
                  <a:moveTo>
                    <a:pt x="0" y="0"/>
                  </a:moveTo>
                  <a:lnTo>
                    <a:pt x="12" y="5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41" name="Freeform 55"/>
            <p:cNvSpPr>
              <a:spLocks/>
            </p:cNvSpPr>
            <p:nvPr/>
          </p:nvSpPr>
          <p:spPr bwMode="auto">
            <a:xfrm>
              <a:off x="513" y="2988"/>
              <a:ext cx="16" cy="27"/>
            </a:xfrm>
            <a:custGeom>
              <a:avLst/>
              <a:gdLst>
                <a:gd name="T0" fmla="*/ 10 w 10"/>
                <a:gd name="T1" fmla="*/ 0 h 18"/>
                <a:gd name="T2" fmla="*/ 0 w 10"/>
                <a:gd name="T3" fmla="*/ 9 h 18"/>
                <a:gd name="T4" fmla="*/ 1 w 10"/>
                <a:gd name="T5" fmla="*/ 18 h 18"/>
                <a:gd name="T6" fmla="*/ 10 w 10"/>
                <a:gd name="T7" fmla="*/ 5 h 18"/>
                <a:gd name="T8" fmla="*/ 10 w 1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8"/>
                <a:gd name="T17" fmla="*/ 10 w 1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8">
                  <a:moveTo>
                    <a:pt x="10" y="0"/>
                  </a:moveTo>
                  <a:lnTo>
                    <a:pt x="0" y="9"/>
                  </a:lnTo>
                  <a:lnTo>
                    <a:pt x="1" y="18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42" name="Freeform 56"/>
            <p:cNvSpPr>
              <a:spLocks/>
            </p:cNvSpPr>
            <p:nvPr/>
          </p:nvSpPr>
          <p:spPr bwMode="auto">
            <a:xfrm>
              <a:off x="495" y="2988"/>
              <a:ext cx="18" cy="27"/>
            </a:xfrm>
            <a:custGeom>
              <a:avLst/>
              <a:gdLst>
                <a:gd name="T0" fmla="*/ 0 w 12"/>
                <a:gd name="T1" fmla="*/ 0 h 18"/>
                <a:gd name="T2" fmla="*/ 12 w 12"/>
                <a:gd name="T3" fmla="*/ 9 h 18"/>
                <a:gd name="T4" fmla="*/ 9 w 12"/>
                <a:gd name="T5" fmla="*/ 18 h 18"/>
                <a:gd name="T6" fmla="*/ 0 w 12"/>
                <a:gd name="T7" fmla="*/ 5 h 18"/>
                <a:gd name="T8" fmla="*/ 0 w 1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8"/>
                <a:gd name="T17" fmla="*/ 12 w 1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8">
                  <a:moveTo>
                    <a:pt x="0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43" name="Freeform 57"/>
            <p:cNvSpPr>
              <a:spLocks/>
            </p:cNvSpPr>
            <p:nvPr/>
          </p:nvSpPr>
          <p:spPr bwMode="auto">
            <a:xfrm>
              <a:off x="504" y="3005"/>
              <a:ext cx="16" cy="77"/>
            </a:xfrm>
            <a:custGeom>
              <a:avLst/>
              <a:gdLst>
                <a:gd name="T0" fmla="*/ 6 w 10"/>
                <a:gd name="T1" fmla="*/ 7 h 51"/>
                <a:gd name="T2" fmla="*/ 9 w 10"/>
                <a:gd name="T3" fmla="*/ 3 h 51"/>
                <a:gd name="T4" fmla="*/ 6 w 10"/>
                <a:gd name="T5" fmla="*/ 0 h 51"/>
                <a:gd name="T6" fmla="*/ 1 w 10"/>
                <a:gd name="T7" fmla="*/ 3 h 51"/>
                <a:gd name="T8" fmla="*/ 4 w 10"/>
                <a:gd name="T9" fmla="*/ 7 h 51"/>
                <a:gd name="T10" fmla="*/ 0 w 10"/>
                <a:gd name="T11" fmla="*/ 27 h 51"/>
                <a:gd name="T12" fmla="*/ 6 w 10"/>
                <a:gd name="T13" fmla="*/ 51 h 51"/>
                <a:gd name="T14" fmla="*/ 10 w 10"/>
                <a:gd name="T15" fmla="*/ 27 h 51"/>
                <a:gd name="T16" fmla="*/ 6 w 10"/>
                <a:gd name="T17" fmla="*/ 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51"/>
                <a:gd name="T29" fmla="*/ 10 w 1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51">
                  <a:moveTo>
                    <a:pt x="6" y="7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1" y="3"/>
                  </a:lnTo>
                  <a:lnTo>
                    <a:pt x="4" y="7"/>
                  </a:lnTo>
                  <a:lnTo>
                    <a:pt x="0" y="27"/>
                  </a:lnTo>
                  <a:lnTo>
                    <a:pt x="6" y="51"/>
                  </a:lnTo>
                  <a:lnTo>
                    <a:pt x="10" y="2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20201F"/>
            </a:solidFill>
            <a:ln w="0">
              <a:solidFill>
                <a:srgbClr val="20201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44" name="Freeform 58"/>
            <p:cNvSpPr>
              <a:spLocks/>
            </p:cNvSpPr>
            <p:nvPr/>
          </p:nvSpPr>
          <p:spPr bwMode="auto">
            <a:xfrm>
              <a:off x="556" y="3119"/>
              <a:ext cx="13" cy="37"/>
            </a:xfrm>
            <a:custGeom>
              <a:avLst/>
              <a:gdLst>
                <a:gd name="T0" fmla="*/ 0 w 9"/>
                <a:gd name="T1" fmla="*/ 0 h 24"/>
                <a:gd name="T2" fmla="*/ 9 w 9"/>
                <a:gd name="T3" fmla="*/ 15 h 24"/>
                <a:gd name="T4" fmla="*/ 3 w 9"/>
                <a:gd name="T5" fmla="*/ 24 h 24"/>
                <a:gd name="T6" fmla="*/ 0 w 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4"/>
                <a:gd name="T14" fmla="*/ 9 w 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4">
                  <a:moveTo>
                    <a:pt x="0" y="0"/>
                  </a:moveTo>
                  <a:lnTo>
                    <a:pt x="9" y="15"/>
                  </a:lnTo>
                  <a:lnTo>
                    <a:pt x="3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45" name="Freeform 59"/>
            <p:cNvSpPr>
              <a:spLocks/>
            </p:cNvSpPr>
            <p:nvPr/>
          </p:nvSpPr>
          <p:spPr bwMode="auto">
            <a:xfrm>
              <a:off x="447" y="3141"/>
              <a:ext cx="14" cy="19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1 h 13"/>
                <a:gd name="T4" fmla="*/ 0 w 9"/>
                <a:gd name="T5" fmla="*/ 6 h 13"/>
                <a:gd name="T6" fmla="*/ 2 w 9"/>
                <a:gd name="T7" fmla="*/ 9 h 13"/>
                <a:gd name="T8" fmla="*/ 5 w 9"/>
                <a:gd name="T9" fmla="*/ 10 h 13"/>
                <a:gd name="T10" fmla="*/ 9 w 9"/>
                <a:gd name="T11" fmla="*/ 13 h 13"/>
                <a:gd name="T12" fmla="*/ 9 w 9"/>
                <a:gd name="T13" fmla="*/ 0 h 13"/>
                <a:gd name="T14" fmla="*/ 0 w 9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3"/>
                <a:gd name="T26" fmla="*/ 9 w 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3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A5C"/>
            </a:solidFill>
            <a:ln w="0">
              <a:solidFill>
                <a:srgbClr val="645A5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46" name="Oval 60"/>
            <p:cNvSpPr>
              <a:spLocks noChangeArrowheads="1"/>
            </p:cNvSpPr>
            <p:nvPr/>
          </p:nvSpPr>
          <p:spPr bwMode="auto">
            <a:xfrm>
              <a:off x="482" y="2920"/>
              <a:ext cx="60" cy="67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6119" name="Rectangle 61"/>
          <p:cNvSpPr>
            <a:spLocks noChangeArrowheads="1"/>
          </p:cNvSpPr>
          <p:nvPr/>
        </p:nvSpPr>
        <p:spPr bwMode="auto">
          <a:xfrm>
            <a:off x="4038600" y="5334000"/>
            <a:ext cx="457200" cy="76200"/>
          </a:xfrm>
          <a:prstGeom prst="rect">
            <a:avLst/>
          </a:prstGeom>
          <a:solidFill>
            <a:srgbClr val="FFEA9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20" name="Rectangle 62"/>
          <p:cNvSpPr>
            <a:spLocks noChangeArrowheads="1"/>
          </p:cNvSpPr>
          <p:nvPr/>
        </p:nvSpPr>
        <p:spPr bwMode="auto">
          <a:xfrm>
            <a:off x="5486400" y="5334000"/>
            <a:ext cx="457200" cy="76200"/>
          </a:xfrm>
          <a:prstGeom prst="rect">
            <a:avLst/>
          </a:prstGeom>
          <a:solidFill>
            <a:srgbClr val="FFEA9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21" name="Rectangle 63"/>
          <p:cNvSpPr>
            <a:spLocks noChangeArrowheads="1"/>
          </p:cNvSpPr>
          <p:nvPr/>
        </p:nvSpPr>
        <p:spPr bwMode="auto">
          <a:xfrm>
            <a:off x="4648200" y="4495800"/>
            <a:ext cx="457200" cy="76200"/>
          </a:xfrm>
          <a:prstGeom prst="rect">
            <a:avLst/>
          </a:prstGeom>
          <a:solidFill>
            <a:srgbClr val="FFEA9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22" name="Rectangle 64"/>
          <p:cNvSpPr>
            <a:spLocks noChangeArrowheads="1"/>
          </p:cNvSpPr>
          <p:nvPr/>
        </p:nvSpPr>
        <p:spPr bwMode="auto">
          <a:xfrm>
            <a:off x="6400800" y="5715000"/>
            <a:ext cx="76200" cy="381000"/>
          </a:xfrm>
          <a:prstGeom prst="rect">
            <a:avLst/>
          </a:prstGeom>
          <a:solidFill>
            <a:srgbClr val="FFEA9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23" name="Line 66"/>
          <p:cNvSpPr>
            <a:spLocks noChangeShapeType="1"/>
          </p:cNvSpPr>
          <p:nvPr/>
        </p:nvSpPr>
        <p:spPr bwMode="auto">
          <a:xfrm>
            <a:off x="4191000" y="5440363"/>
            <a:ext cx="0" cy="122237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124" name="Line 67"/>
          <p:cNvSpPr>
            <a:spLocks noChangeShapeType="1"/>
          </p:cNvSpPr>
          <p:nvPr/>
        </p:nvSpPr>
        <p:spPr bwMode="auto">
          <a:xfrm>
            <a:off x="4343400" y="5410200"/>
            <a:ext cx="0" cy="274638"/>
          </a:xfrm>
          <a:prstGeom prst="line">
            <a:avLst/>
          </a:prstGeom>
          <a:noFill/>
          <a:ln w="9525">
            <a:solidFill>
              <a:srgbClr val="777777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125" name="Line 68"/>
          <p:cNvSpPr>
            <a:spLocks noChangeShapeType="1"/>
          </p:cNvSpPr>
          <p:nvPr/>
        </p:nvSpPr>
        <p:spPr bwMode="auto">
          <a:xfrm flipV="1">
            <a:off x="5105400" y="3429000"/>
            <a:ext cx="1447800" cy="1066800"/>
          </a:xfrm>
          <a:prstGeom prst="line">
            <a:avLst/>
          </a:prstGeom>
          <a:noFill/>
          <a:ln w="9525">
            <a:solidFill>
              <a:srgbClr val="4D4D4D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664645" name="Freeform 69"/>
          <p:cNvSpPr>
            <a:spLocks/>
          </p:cNvSpPr>
          <p:nvPr/>
        </p:nvSpPr>
        <p:spPr bwMode="auto">
          <a:xfrm rot="3408083" flipV="1">
            <a:off x="6438900" y="4838700"/>
            <a:ext cx="533400" cy="9144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0" y="720"/>
              </a:cxn>
              <a:cxn ang="0">
                <a:pos x="576" y="720"/>
              </a:cxn>
              <a:cxn ang="0">
                <a:pos x="672" y="0"/>
              </a:cxn>
            </a:cxnLst>
            <a:rect l="0" t="0" r="r" b="b"/>
            <a:pathLst>
              <a:path w="672" h="720">
                <a:moveTo>
                  <a:pt x="672" y="0"/>
                </a:moveTo>
                <a:lnTo>
                  <a:pt x="0" y="720"/>
                </a:lnTo>
                <a:lnTo>
                  <a:pt x="576" y="720"/>
                </a:lnTo>
                <a:lnTo>
                  <a:pt x="672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9804"/>
                  <a:invGamma/>
                </a:schemeClr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s-ES"/>
          </a:p>
        </p:txBody>
      </p:sp>
      <p:pic>
        <p:nvPicPr>
          <p:cNvPr id="46127" name="Picture 71" descr="le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343400"/>
            <a:ext cx="126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28" name="Picture 7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1200" y="28956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29" name="Picture 7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1800" y="3048000"/>
            <a:ext cx="1066800" cy="866775"/>
          </a:xfrm>
          <a:prstGeom prst="rect">
            <a:avLst/>
          </a:prstGeom>
          <a:noFill/>
          <a:ln w="12700" algn="ctr">
            <a:solidFill>
              <a:srgbClr val="777777"/>
            </a:solidFill>
            <a:miter lim="800000"/>
            <a:headEnd/>
            <a:tailEnd/>
          </a:ln>
        </p:spPr>
      </p:pic>
      <p:sp>
        <p:nvSpPr>
          <p:cNvPr id="46130" name="AutoShape 77"/>
          <p:cNvSpPr>
            <a:spLocks noChangeArrowheads="1"/>
          </p:cNvSpPr>
          <p:nvPr/>
        </p:nvSpPr>
        <p:spPr bwMode="auto">
          <a:xfrm>
            <a:off x="6248400" y="3733800"/>
            <a:ext cx="381000" cy="304800"/>
          </a:xfrm>
          <a:prstGeom prst="cube">
            <a:avLst>
              <a:gd name="adj" fmla="val 25000"/>
            </a:avLst>
          </a:prstGeom>
          <a:solidFill>
            <a:srgbClr val="FFEA91"/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31" name="AutoShape 78"/>
          <p:cNvSpPr>
            <a:spLocks noChangeArrowheads="1"/>
          </p:cNvSpPr>
          <p:nvPr/>
        </p:nvSpPr>
        <p:spPr bwMode="auto">
          <a:xfrm>
            <a:off x="6400800" y="3886200"/>
            <a:ext cx="304800" cy="304800"/>
          </a:xfrm>
          <a:prstGeom prst="can">
            <a:avLst>
              <a:gd name="adj" fmla="val 25000"/>
            </a:avLst>
          </a:prstGeom>
          <a:solidFill>
            <a:srgbClr val="FFEA91"/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32" name="Line 79"/>
          <p:cNvSpPr>
            <a:spLocks noChangeShapeType="1"/>
          </p:cNvSpPr>
          <p:nvPr/>
        </p:nvSpPr>
        <p:spPr bwMode="auto">
          <a:xfrm flipV="1">
            <a:off x="3786182" y="3071810"/>
            <a:ext cx="1905000" cy="1066800"/>
          </a:xfrm>
          <a:prstGeom prst="line">
            <a:avLst/>
          </a:prstGeom>
          <a:noFill/>
          <a:ln w="63500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133" name="WordArt 80"/>
          <p:cNvSpPr>
            <a:spLocks noChangeArrowheads="1" noChangeShapeType="1" noTextEdit="1"/>
          </p:cNvSpPr>
          <p:nvPr/>
        </p:nvSpPr>
        <p:spPr bwMode="auto">
          <a:xfrm>
            <a:off x="4357686" y="3143248"/>
            <a:ext cx="1304925" cy="1304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s-ES" sz="2000" kern="10" dirty="0" smtClean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Monitorizo</a:t>
            </a:r>
            <a:endParaRPr lang="es-ES" sz="2000" kern="10" dirty="0">
              <a:ln w="9525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46134" name="Line 81"/>
          <p:cNvSpPr>
            <a:spLocks noChangeShapeType="1"/>
          </p:cNvSpPr>
          <p:nvPr/>
        </p:nvSpPr>
        <p:spPr bwMode="auto">
          <a:xfrm flipH="1">
            <a:off x="5715000" y="3352800"/>
            <a:ext cx="2133600" cy="1600200"/>
          </a:xfrm>
          <a:prstGeom prst="line">
            <a:avLst/>
          </a:prstGeom>
          <a:noFill/>
          <a:ln w="63500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6135" name="WordArt 82"/>
          <p:cNvSpPr>
            <a:spLocks noChangeArrowheads="1" noChangeShapeType="1" noTextEdit="1"/>
          </p:cNvSpPr>
          <p:nvPr/>
        </p:nvSpPr>
        <p:spPr bwMode="auto">
          <a:xfrm>
            <a:off x="6705600" y="3505200"/>
            <a:ext cx="1219200" cy="1447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s-ES" sz="20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Gobierno</a:t>
            </a:r>
          </a:p>
        </p:txBody>
      </p:sp>
      <p:sp>
        <p:nvSpPr>
          <p:cNvPr id="664641" name="Rectangle 65"/>
          <p:cNvSpPr>
            <a:spLocks noChangeArrowheads="1"/>
          </p:cNvSpPr>
          <p:nvPr/>
        </p:nvSpPr>
        <p:spPr bwMode="auto">
          <a:xfrm>
            <a:off x="4027488" y="5745163"/>
            <a:ext cx="773112" cy="503237"/>
          </a:xfrm>
          <a:prstGeom prst="rect">
            <a:avLst/>
          </a:prstGeom>
          <a:solidFill>
            <a:srgbClr val="A7B9D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200" b="1">
                <a:latin typeface="Arial Narrow" pitchFamily="34" charset="0"/>
              </a:rPr>
              <a:t>Credit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b="1">
                <a:latin typeface="Arial Narrow" pitchFamily="34" charset="0"/>
              </a:rPr>
              <a:t>(Siebel)</a:t>
            </a:r>
          </a:p>
        </p:txBody>
      </p:sp>
      <p:sp>
        <p:nvSpPr>
          <p:cNvPr id="46137" name="Text Box 85"/>
          <p:cNvSpPr txBox="1">
            <a:spLocks noChangeArrowheads="1"/>
          </p:cNvSpPr>
          <p:nvPr/>
        </p:nvSpPr>
        <p:spPr bwMode="auto">
          <a:xfrm>
            <a:off x="5994400" y="2279650"/>
            <a:ext cx="28003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accent2"/>
                </a:solidFill>
              </a:rPr>
              <a:t>Consolas de Control</a:t>
            </a:r>
          </a:p>
        </p:txBody>
      </p:sp>
      <p:sp>
        <p:nvSpPr>
          <p:cNvPr id="85" name="AutoShape 2"/>
          <p:cNvSpPr>
            <a:spLocks noChangeArrowheads="1"/>
          </p:cNvSpPr>
          <p:nvPr/>
        </p:nvSpPr>
        <p:spPr bwMode="auto">
          <a:xfrm rot="16200000">
            <a:off x="4779016" y="3936364"/>
            <a:ext cx="357190" cy="2342858"/>
          </a:xfrm>
          <a:prstGeom prst="can">
            <a:avLst>
              <a:gd name="adj" fmla="val 18419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2400" i="1" dirty="0"/>
              <a:t>Microsoft BizTalk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4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4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4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4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4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4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6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78" grpId="0" animBg="1"/>
      <p:bldP spid="664649" grpId="0" build="p"/>
      <p:bldP spid="8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/>
          </p:cNvSpPr>
          <p:nvPr>
            <p:ph type="title"/>
          </p:nvPr>
        </p:nvSpPr>
        <p:spPr bwMode="auto">
          <a:xfrm>
            <a:off x="214282" y="214290"/>
            <a:ext cx="8229600" cy="1143000"/>
          </a:xfrm>
          <a:noFill/>
        </p:spPr>
        <p:txBody>
          <a:bodyPr numCol="1" anchorCtr="0" compatLnSpc="1">
            <a:prstTxWarp prst="textNoShape">
              <a:avLst/>
            </a:prstTxWarp>
          </a:bodyPr>
          <a:lstStyle/>
          <a:p>
            <a:r>
              <a:rPr>
                <a:ln>
                  <a:noFill/>
                </a:ln>
                <a:latin typeface="Segoe"/>
                <a:cs typeface="Arial" pitchFamily="34" charset="0"/>
              </a:rPr>
              <a:t>Q&amp;A</a:t>
            </a:r>
          </a:p>
        </p:txBody>
      </p:sp>
      <p:sp>
        <p:nvSpPr>
          <p:cNvPr id="397315" name="Rectangle 3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 smtClean="0"/>
              <a:t>Eduardo Carrera– </a:t>
            </a:r>
            <a:r>
              <a:rPr lang="en-US" sz="2800" dirty="0" smtClean="0">
                <a:hlinkClick r:id="rId4"/>
              </a:rPr>
              <a:t>ecarrera@amberpoint.com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graphicFrame>
        <p:nvGraphicFramePr>
          <p:cNvPr id="180226" name="Object 24"/>
          <p:cNvGraphicFramePr>
            <a:graphicFrameLocks noChangeAspect="1"/>
          </p:cNvGraphicFramePr>
          <p:nvPr/>
        </p:nvGraphicFramePr>
        <p:xfrm>
          <a:off x="2214546" y="2857496"/>
          <a:ext cx="4070350" cy="615950"/>
        </p:xfrm>
        <a:graphic>
          <a:graphicData uri="http://schemas.openxmlformats.org/presentationml/2006/ole">
            <p:oleObj spid="_x0000_s180226" name="Photo Editor Photo" r:id="rId5" imgW="6857143" imgH="1038370" progId="">
              <p:embed/>
            </p:oleObj>
          </a:graphicData>
        </a:graphic>
      </p:graphicFrame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¿Qué es Gobierno?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pPr eaLnBrk="1" hangingPunct="1"/>
            <a:r>
              <a:rPr lang="es-ES_tradnl" sz="2200" u="sng" dirty="0" smtClean="0"/>
              <a:t>Establecer</a:t>
            </a:r>
            <a:r>
              <a:rPr lang="es-ES_tradnl" sz="2200" dirty="0" smtClean="0"/>
              <a:t> y </a:t>
            </a:r>
            <a:r>
              <a:rPr lang="es-ES_tradnl" sz="2200" u="sng" dirty="0" smtClean="0"/>
              <a:t>Administrar</a:t>
            </a:r>
            <a:r>
              <a:rPr lang="es-ES_tradnl" sz="2200" dirty="0" smtClean="0"/>
              <a:t> POLITICAS</a:t>
            </a:r>
          </a:p>
          <a:p>
            <a:pPr lvl="1" eaLnBrk="1" hangingPunct="1">
              <a:buFontTx/>
              <a:buNone/>
            </a:pPr>
            <a:endParaRPr lang="es-ES_tradnl" sz="1000" dirty="0" smtClean="0"/>
          </a:p>
          <a:p>
            <a:pPr lvl="1" eaLnBrk="1" hangingPunct="1">
              <a:buFontTx/>
              <a:buChar char="•"/>
            </a:pPr>
            <a:r>
              <a:rPr lang="es-ES_tradnl" sz="2200" dirty="0" smtClean="0"/>
              <a:t>en un Entorno determinado</a:t>
            </a:r>
          </a:p>
          <a:p>
            <a:pPr lvl="1" eaLnBrk="1" hangingPunct="1">
              <a:buClr>
                <a:srgbClr val="1C375E"/>
              </a:buClr>
              <a:buFontTx/>
              <a:buChar char="•"/>
            </a:pPr>
            <a:r>
              <a:rPr lang="es-ES_tradnl" sz="2200" dirty="0" smtClean="0"/>
              <a:t>para Controlar Comportamiento</a:t>
            </a:r>
          </a:p>
          <a:p>
            <a:pPr lvl="1" eaLnBrk="1" hangingPunct="1">
              <a:buClr>
                <a:srgbClr val="1C375E"/>
              </a:buClr>
              <a:buFontTx/>
              <a:buChar char="•"/>
            </a:pPr>
            <a:r>
              <a:rPr lang="es-ES_tradnl" sz="2200" dirty="0" smtClean="0"/>
              <a:t>para Influenciar en las </a:t>
            </a:r>
            <a:r>
              <a:rPr lang="es-ES_tradnl" sz="2200" dirty="0" err="1" smtClean="0"/>
              <a:t>accciones</a:t>
            </a:r>
            <a:r>
              <a:rPr lang="es-ES_tradnl" sz="2200" dirty="0" smtClean="0"/>
              <a:t> </a:t>
            </a:r>
          </a:p>
          <a:p>
            <a:pPr lvl="1" eaLnBrk="1" hangingPunct="1">
              <a:buClr>
                <a:srgbClr val="1C375E"/>
              </a:buClr>
              <a:buFontTx/>
              <a:buChar char="•"/>
            </a:pPr>
            <a:r>
              <a:rPr lang="es-ES_tradnl" sz="2200" dirty="0" smtClean="0"/>
              <a:t>ALINEADAS con las necesidades de Negocio</a:t>
            </a:r>
          </a:p>
          <a:p>
            <a:pPr eaLnBrk="1" hangingPunct="1">
              <a:buClr>
                <a:srgbClr val="1C375E"/>
              </a:buClr>
              <a:buFontTx/>
              <a:buChar char="•"/>
            </a:pPr>
            <a:endParaRPr lang="es-ES_tradnl" sz="3200" dirty="0" smtClean="0"/>
          </a:p>
          <a:p>
            <a:pPr eaLnBrk="1" hangingPunct="1">
              <a:buFont typeface="Wingdings" pitchFamily="2" charset="2"/>
              <a:buNone/>
            </a:pPr>
            <a:endParaRPr lang="es-ES_tradnl" dirty="0" smtClean="0"/>
          </a:p>
          <a:p>
            <a:pPr eaLnBrk="1" hangingPunct="1"/>
            <a:endParaRPr lang="es-ES_tradnl" dirty="0" smtClean="0"/>
          </a:p>
        </p:txBody>
      </p:sp>
      <p:sp>
        <p:nvSpPr>
          <p:cNvPr id="15362" name="3 Marcador de fecha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E52A13A-49D8-4044-ACDC-8E45E428932D}" type="datetime1">
              <a:rPr lang="de-DE" smtClean="0"/>
              <a:pPr/>
              <a:t>04.12.2008</a:t>
            </a:fld>
            <a:endParaRPr lang="de-DE" smtClean="0"/>
          </a:p>
        </p:txBody>
      </p:sp>
      <p:sp>
        <p:nvSpPr>
          <p:cNvPr id="15363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Nombre de la Presestación |                        | Página </a:t>
            </a:r>
            <a:fld id="{FCA36FCD-1913-4A51-99ED-0876C7C7E117}" type="slidenum">
              <a:rPr lang="de-DE" smtClean="0"/>
              <a:pPr/>
              <a:t>5</a:t>
            </a:fld>
            <a:endParaRPr lang="de-DE" smtClean="0"/>
          </a:p>
        </p:txBody>
      </p:sp>
      <p:pic>
        <p:nvPicPr>
          <p:cNvPr id="15366" name="Picture 4" descr="stockwa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429000"/>
            <a:ext cx="44958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¿Porqué Gobierno?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s-ES_tradnl" sz="1800" b="1" dirty="0" smtClean="0"/>
              <a:t>Definir</a:t>
            </a:r>
            <a:r>
              <a:rPr lang="es-ES_tradnl" sz="1800" dirty="0" smtClean="0"/>
              <a:t> Estrategia y </a:t>
            </a:r>
            <a:r>
              <a:rPr lang="es-ES_tradnl" sz="1800" b="1" dirty="0" smtClean="0"/>
              <a:t>Objetivos</a:t>
            </a:r>
          </a:p>
          <a:p>
            <a:pPr eaLnBrk="1" hangingPunct="1">
              <a:lnSpc>
                <a:spcPct val="75000"/>
              </a:lnSpc>
            </a:pPr>
            <a:r>
              <a:rPr lang="es-ES_tradnl" sz="1800" dirty="0" smtClean="0"/>
              <a:t>Necesito Controlar los </a:t>
            </a:r>
            <a:r>
              <a:rPr lang="es-ES_tradnl" sz="1800" b="1" dirty="0" smtClean="0"/>
              <a:t>Recursos</a:t>
            </a:r>
          </a:p>
          <a:p>
            <a:pPr eaLnBrk="1" hangingPunct="1">
              <a:lnSpc>
                <a:spcPct val="75000"/>
              </a:lnSpc>
            </a:pPr>
            <a:r>
              <a:rPr lang="es-ES_tradnl" sz="1800" dirty="0" smtClean="0"/>
              <a:t>Necesito Controlar la </a:t>
            </a:r>
            <a:r>
              <a:rPr lang="es-ES_tradnl" sz="1800" b="1" dirty="0" smtClean="0"/>
              <a:t>Ejecución</a:t>
            </a:r>
          </a:p>
          <a:p>
            <a:pPr eaLnBrk="1" hangingPunct="1">
              <a:lnSpc>
                <a:spcPct val="75000"/>
              </a:lnSpc>
            </a:pPr>
            <a:r>
              <a:rPr lang="es-ES_tradnl" sz="1800" dirty="0" smtClean="0"/>
              <a:t>Necesito Conocer / </a:t>
            </a:r>
            <a:r>
              <a:rPr lang="es-ES_tradnl" sz="1800" b="1" dirty="0" smtClean="0"/>
              <a:t>Monitorizar los Resultados</a:t>
            </a:r>
          </a:p>
          <a:p>
            <a:pPr eaLnBrk="1" hangingPunct="1">
              <a:lnSpc>
                <a:spcPct val="75000"/>
              </a:lnSpc>
            </a:pPr>
            <a:r>
              <a:rPr lang="es-ES_tradnl" sz="1800" dirty="0" smtClean="0"/>
              <a:t>Necesito Controlar los </a:t>
            </a:r>
            <a:r>
              <a:rPr lang="es-ES_tradnl" sz="1800" b="1" dirty="0" smtClean="0"/>
              <a:t>Resultados</a:t>
            </a:r>
          </a:p>
          <a:p>
            <a:pPr eaLnBrk="1" hangingPunct="1">
              <a:lnSpc>
                <a:spcPct val="75000"/>
              </a:lnSpc>
            </a:pPr>
            <a:r>
              <a:rPr lang="es-ES_tradnl" sz="1800" dirty="0" smtClean="0"/>
              <a:t>Necesito </a:t>
            </a:r>
            <a:r>
              <a:rPr lang="es-ES_tradnl" sz="1800" b="1" dirty="0" err="1" smtClean="0"/>
              <a:t>Predictabilidad</a:t>
            </a:r>
            <a:endParaRPr lang="es-ES_tradnl" sz="1800" b="1" dirty="0" smtClean="0"/>
          </a:p>
          <a:p>
            <a:pPr eaLnBrk="1" hangingPunct="1">
              <a:lnSpc>
                <a:spcPct val="75000"/>
              </a:lnSpc>
            </a:pPr>
            <a:r>
              <a:rPr lang="es-ES_tradnl" sz="1800" dirty="0" smtClean="0"/>
              <a:t>Necesito tomar </a:t>
            </a:r>
            <a:r>
              <a:rPr lang="es-ES_tradnl" sz="1800" b="1" dirty="0" smtClean="0"/>
              <a:t>decisiones</a:t>
            </a:r>
          </a:p>
          <a:p>
            <a:pPr eaLnBrk="1" hangingPunct="1">
              <a:lnSpc>
                <a:spcPct val="75000"/>
              </a:lnSpc>
            </a:pPr>
            <a:r>
              <a:rPr lang="es-ES_tradnl" sz="1800" dirty="0" smtClean="0"/>
              <a:t>Necesito definir y aplicar </a:t>
            </a:r>
            <a:r>
              <a:rPr lang="es-ES_tradnl" sz="1800" b="1" dirty="0" smtClean="0"/>
              <a:t>Acciones correctivas</a:t>
            </a:r>
          </a:p>
          <a:p>
            <a:pPr eaLnBrk="1" hangingPunct="1">
              <a:lnSpc>
                <a:spcPct val="75000"/>
              </a:lnSpc>
            </a:pPr>
            <a:r>
              <a:rPr lang="es-ES_tradnl" sz="1800" dirty="0" smtClean="0"/>
              <a:t>Necesito </a:t>
            </a:r>
            <a:r>
              <a:rPr lang="es-ES_tradnl" sz="1800" b="1" dirty="0" smtClean="0"/>
              <a:t>Calidad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</a:pPr>
            <a:endParaRPr lang="es-ES_tradnl" sz="1800" dirty="0" smtClean="0"/>
          </a:p>
          <a:p>
            <a:pPr eaLnBrk="1" hangingPunct="1">
              <a:lnSpc>
                <a:spcPct val="75000"/>
              </a:lnSpc>
            </a:pPr>
            <a:endParaRPr lang="es-ES_tradnl" sz="1800" dirty="0" smtClean="0"/>
          </a:p>
        </p:txBody>
      </p:sp>
      <p:sp>
        <p:nvSpPr>
          <p:cNvPr id="16386" name="3 Marcador de fecha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BA2C7823-D16C-4B44-82C3-20AD01D938F3}" type="datetime1">
              <a:rPr lang="de-DE" smtClean="0"/>
              <a:pPr/>
              <a:t>04.12.2008</a:t>
            </a:fld>
            <a:endParaRPr lang="de-DE" smtClean="0"/>
          </a:p>
        </p:txBody>
      </p:sp>
      <p:sp>
        <p:nvSpPr>
          <p:cNvPr id="16387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Nombre de la Presestación |                        | Página </a:t>
            </a:r>
            <a:fld id="{153F6741-2943-4003-A76F-C747B7D22E61}" type="slidenum">
              <a:rPr lang="de-DE" smtClean="0"/>
              <a:pPr/>
              <a:t>6</a:t>
            </a:fld>
            <a:endParaRPr lang="de-DE" smtClean="0"/>
          </a:p>
        </p:txBody>
      </p:sp>
      <p:pic>
        <p:nvPicPr>
          <p:cNvPr id="16390" name="Picture 4" descr="tamino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357298"/>
            <a:ext cx="297338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Jerarquía en Gobierno</a:t>
            </a:r>
            <a:endParaRPr lang="es-ES" dirty="0"/>
          </a:p>
        </p:txBody>
      </p:sp>
      <p:grpSp>
        <p:nvGrpSpPr>
          <p:cNvPr id="19" name="18 Grupo"/>
          <p:cNvGrpSpPr/>
          <p:nvPr/>
        </p:nvGrpSpPr>
        <p:grpSpPr>
          <a:xfrm>
            <a:off x="1357290" y="1428736"/>
            <a:ext cx="5830882" cy="4073521"/>
            <a:chOff x="596900" y="1771650"/>
            <a:chExt cx="6616700" cy="4645025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596900" y="1771650"/>
              <a:ext cx="2757488" cy="754063"/>
              <a:chOff x="869" y="1253"/>
              <a:chExt cx="1737" cy="475"/>
            </a:xfrm>
          </p:grpSpPr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869" y="1253"/>
                <a:ext cx="1737" cy="475"/>
              </a:xfrm>
              <a:prstGeom prst="rect">
                <a:avLst/>
              </a:prstGeom>
              <a:gradFill rotWithShape="1">
                <a:gsLst>
                  <a:gs pos="0">
                    <a:srgbClr val="000080">
                      <a:alpha val="63000"/>
                    </a:srgbClr>
                  </a:gs>
                  <a:gs pos="50000">
                    <a:srgbClr val="000080">
                      <a:gamma/>
                      <a:tint val="50980"/>
                      <a:invGamma/>
                      <a:alpha val="0"/>
                    </a:srgbClr>
                  </a:gs>
                  <a:gs pos="100000">
                    <a:srgbClr val="000080">
                      <a:alpha val="63000"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920" y="1359"/>
                <a:ext cx="1637" cy="231"/>
              </a:xfrm>
              <a:prstGeom prst="rect">
                <a:avLst/>
              </a:prstGeom>
              <a:solidFill>
                <a:srgbClr val="FF9900">
                  <a:alpha val="23921"/>
                </a:srgb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b="1" dirty="0" err="1">
                    <a:solidFill>
                      <a:srgbClr val="1C375E"/>
                    </a:solidFill>
                  </a:rPr>
                  <a:t>Corporate</a:t>
                </a:r>
                <a:r>
                  <a:rPr lang="es-ES" b="1" dirty="0">
                    <a:solidFill>
                      <a:srgbClr val="1C375E"/>
                    </a:solidFill>
                  </a:rPr>
                  <a:t> </a:t>
                </a:r>
                <a:r>
                  <a:rPr lang="es-ES" b="1" dirty="0" err="1">
                    <a:solidFill>
                      <a:srgbClr val="1C375E"/>
                    </a:solidFill>
                  </a:rPr>
                  <a:t>Governance</a:t>
                </a:r>
                <a:endParaRPr lang="es-ES" b="1" dirty="0">
                  <a:solidFill>
                    <a:srgbClr val="1C375E"/>
                  </a:solidFill>
                </a:endParaRPr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463675" y="2960688"/>
              <a:ext cx="2757488" cy="754062"/>
              <a:chOff x="869" y="1253"/>
              <a:chExt cx="1737" cy="475"/>
            </a:xfrm>
          </p:grpSpPr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869" y="1253"/>
                <a:ext cx="1737" cy="475"/>
              </a:xfrm>
              <a:prstGeom prst="rect">
                <a:avLst/>
              </a:prstGeom>
              <a:gradFill rotWithShape="1">
                <a:gsLst>
                  <a:gs pos="0">
                    <a:srgbClr val="000080">
                      <a:alpha val="63000"/>
                    </a:srgbClr>
                  </a:gs>
                  <a:gs pos="50000">
                    <a:srgbClr val="000080">
                      <a:gamma/>
                      <a:tint val="50980"/>
                      <a:invGamma/>
                      <a:alpha val="0"/>
                    </a:srgbClr>
                  </a:gs>
                  <a:gs pos="100000">
                    <a:srgbClr val="000080">
                      <a:alpha val="63000"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1193" y="1359"/>
                <a:ext cx="1090" cy="231"/>
              </a:xfrm>
              <a:prstGeom prst="rect">
                <a:avLst/>
              </a:prstGeom>
              <a:solidFill>
                <a:srgbClr val="FF9900">
                  <a:alpha val="23921"/>
                </a:srgb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b="1" dirty="0">
                    <a:solidFill>
                      <a:srgbClr val="1C375E"/>
                    </a:solidFill>
                  </a:rPr>
                  <a:t>IT </a:t>
                </a:r>
                <a:r>
                  <a:rPr lang="es-ES" b="1" dirty="0" err="1">
                    <a:solidFill>
                      <a:srgbClr val="1C375E"/>
                    </a:solidFill>
                  </a:rPr>
                  <a:t>Governance</a:t>
                </a:r>
                <a:endParaRPr lang="es-ES" b="1" dirty="0">
                  <a:solidFill>
                    <a:srgbClr val="1C375E"/>
                  </a:solidFill>
                </a:endParaRPr>
              </a:p>
            </p:txBody>
          </p:sp>
        </p:grp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2449513" y="4205288"/>
              <a:ext cx="2757487" cy="754062"/>
              <a:chOff x="869" y="1253"/>
              <a:chExt cx="1737" cy="475"/>
            </a:xfrm>
          </p:grpSpPr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>
                <a:off x="869" y="1253"/>
                <a:ext cx="1737" cy="475"/>
              </a:xfrm>
              <a:prstGeom prst="rect">
                <a:avLst/>
              </a:prstGeom>
              <a:gradFill rotWithShape="1">
                <a:gsLst>
                  <a:gs pos="0">
                    <a:srgbClr val="000080">
                      <a:alpha val="63000"/>
                    </a:srgbClr>
                  </a:gs>
                  <a:gs pos="50000">
                    <a:srgbClr val="000080">
                      <a:gamma/>
                      <a:tint val="50980"/>
                      <a:invGamma/>
                      <a:alpha val="0"/>
                    </a:srgbClr>
                  </a:gs>
                  <a:gs pos="100000">
                    <a:srgbClr val="000080">
                      <a:alpha val="63000"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1125" y="1359"/>
                <a:ext cx="1228" cy="231"/>
              </a:xfrm>
              <a:prstGeom prst="rect">
                <a:avLst/>
              </a:prstGeom>
              <a:solidFill>
                <a:srgbClr val="FF9900">
                  <a:alpha val="23921"/>
                </a:srgb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b="1">
                    <a:solidFill>
                      <a:srgbClr val="1C375E"/>
                    </a:solidFill>
                  </a:rPr>
                  <a:t>SOA Governance</a:t>
                </a:r>
              </a:p>
            </p:txBody>
          </p:sp>
        </p:grp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830638" y="1922463"/>
              <a:ext cx="1211262" cy="1371600"/>
            </a:xfrm>
            <a:custGeom>
              <a:avLst/>
              <a:gdLst>
                <a:gd name="T0" fmla="*/ 0 w 707"/>
                <a:gd name="T1" fmla="*/ 60 h 910"/>
                <a:gd name="T2" fmla="*/ 658 w 707"/>
                <a:gd name="T3" fmla="*/ 142 h 910"/>
                <a:gd name="T4" fmla="*/ 293 w 707"/>
                <a:gd name="T5" fmla="*/ 910 h 910"/>
                <a:gd name="T6" fmla="*/ 0 60000 65536"/>
                <a:gd name="T7" fmla="*/ 0 60000 65536"/>
                <a:gd name="T8" fmla="*/ 0 60000 65536"/>
                <a:gd name="T9" fmla="*/ 0 w 707"/>
                <a:gd name="T10" fmla="*/ 0 h 910"/>
                <a:gd name="T11" fmla="*/ 707 w 707"/>
                <a:gd name="T12" fmla="*/ 910 h 9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7" h="910">
                  <a:moveTo>
                    <a:pt x="0" y="60"/>
                  </a:moveTo>
                  <a:cubicBezTo>
                    <a:pt x="304" y="30"/>
                    <a:pt x="609" y="0"/>
                    <a:pt x="658" y="142"/>
                  </a:cubicBezTo>
                  <a:cubicBezTo>
                    <a:pt x="707" y="284"/>
                    <a:pt x="340" y="817"/>
                    <a:pt x="293" y="910"/>
                  </a:cubicBezTo>
                </a:path>
              </a:pathLst>
            </a:custGeom>
            <a:noFill/>
            <a:ln w="635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816475" y="3227388"/>
              <a:ext cx="1282700" cy="1284287"/>
            </a:xfrm>
            <a:custGeom>
              <a:avLst/>
              <a:gdLst>
                <a:gd name="T0" fmla="*/ 0 w 707"/>
                <a:gd name="T1" fmla="*/ 60 h 910"/>
                <a:gd name="T2" fmla="*/ 658 w 707"/>
                <a:gd name="T3" fmla="*/ 142 h 910"/>
                <a:gd name="T4" fmla="*/ 293 w 707"/>
                <a:gd name="T5" fmla="*/ 910 h 910"/>
                <a:gd name="T6" fmla="*/ 0 60000 65536"/>
                <a:gd name="T7" fmla="*/ 0 60000 65536"/>
                <a:gd name="T8" fmla="*/ 0 60000 65536"/>
                <a:gd name="T9" fmla="*/ 0 w 707"/>
                <a:gd name="T10" fmla="*/ 0 h 910"/>
                <a:gd name="T11" fmla="*/ 707 w 707"/>
                <a:gd name="T12" fmla="*/ 910 h 9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7" h="910">
                  <a:moveTo>
                    <a:pt x="0" y="60"/>
                  </a:moveTo>
                  <a:cubicBezTo>
                    <a:pt x="304" y="30"/>
                    <a:pt x="609" y="0"/>
                    <a:pt x="658" y="142"/>
                  </a:cubicBezTo>
                  <a:cubicBezTo>
                    <a:pt x="707" y="284"/>
                    <a:pt x="340" y="817"/>
                    <a:pt x="293" y="910"/>
                  </a:cubicBezTo>
                </a:path>
              </a:pathLst>
            </a:custGeom>
            <a:noFill/>
            <a:ln w="635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3314700" y="5378450"/>
              <a:ext cx="2757488" cy="1038225"/>
              <a:chOff x="869" y="1253"/>
              <a:chExt cx="1737" cy="475"/>
            </a:xfrm>
          </p:grpSpPr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869" y="1253"/>
                <a:ext cx="1737" cy="475"/>
              </a:xfrm>
              <a:prstGeom prst="rect">
                <a:avLst/>
              </a:prstGeom>
              <a:gradFill rotWithShape="1">
                <a:gsLst>
                  <a:gs pos="0">
                    <a:srgbClr val="000080">
                      <a:alpha val="63000"/>
                    </a:srgbClr>
                  </a:gs>
                  <a:gs pos="50000">
                    <a:srgbClr val="000080">
                      <a:gamma/>
                      <a:tint val="50980"/>
                      <a:invGamma/>
                      <a:alpha val="0"/>
                    </a:srgbClr>
                  </a:gs>
                  <a:gs pos="100000">
                    <a:srgbClr val="000080">
                      <a:alpha val="63000"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1118" y="1359"/>
                <a:ext cx="1263" cy="294"/>
              </a:xfrm>
              <a:prstGeom prst="rect">
                <a:avLst/>
              </a:prstGeom>
              <a:solidFill>
                <a:srgbClr val="FF9900">
                  <a:alpha val="23921"/>
                </a:srgb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b="1" dirty="0" err="1">
                    <a:solidFill>
                      <a:srgbClr val="1C375E"/>
                    </a:solidFill>
                  </a:rPr>
                  <a:t>Service</a:t>
                </a:r>
                <a:r>
                  <a:rPr lang="es-ES" b="1" dirty="0">
                    <a:solidFill>
                      <a:srgbClr val="1C375E"/>
                    </a:solidFill>
                  </a:rPr>
                  <a:t> </a:t>
                </a:r>
                <a:r>
                  <a:rPr lang="es-ES" b="1" dirty="0" err="1">
                    <a:solidFill>
                      <a:srgbClr val="1C375E"/>
                    </a:solidFill>
                  </a:rPr>
                  <a:t>Lifecycle</a:t>
                </a:r>
                <a:endParaRPr lang="es-ES" b="1" dirty="0">
                  <a:solidFill>
                    <a:srgbClr val="1C375E"/>
                  </a:solidFill>
                </a:endParaRPr>
              </a:p>
              <a:p>
                <a:pPr algn="ctr"/>
                <a:r>
                  <a:rPr lang="es-ES" b="1" dirty="0" err="1">
                    <a:solidFill>
                      <a:srgbClr val="1C375E"/>
                    </a:solidFill>
                  </a:rPr>
                  <a:t>Governance</a:t>
                </a:r>
                <a:endParaRPr lang="es-ES" b="1" dirty="0">
                  <a:solidFill>
                    <a:srgbClr val="1C375E"/>
                  </a:solidFill>
                </a:endParaRPr>
              </a:p>
            </p:txBody>
          </p:sp>
        </p:grp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784850" y="4546600"/>
              <a:ext cx="1428750" cy="1328738"/>
            </a:xfrm>
            <a:custGeom>
              <a:avLst/>
              <a:gdLst>
                <a:gd name="T0" fmla="*/ 0 w 707"/>
                <a:gd name="T1" fmla="*/ 60 h 910"/>
                <a:gd name="T2" fmla="*/ 658 w 707"/>
                <a:gd name="T3" fmla="*/ 142 h 910"/>
                <a:gd name="T4" fmla="*/ 293 w 707"/>
                <a:gd name="T5" fmla="*/ 910 h 910"/>
                <a:gd name="T6" fmla="*/ 0 60000 65536"/>
                <a:gd name="T7" fmla="*/ 0 60000 65536"/>
                <a:gd name="T8" fmla="*/ 0 60000 65536"/>
                <a:gd name="T9" fmla="*/ 0 w 707"/>
                <a:gd name="T10" fmla="*/ 0 h 910"/>
                <a:gd name="T11" fmla="*/ 707 w 707"/>
                <a:gd name="T12" fmla="*/ 910 h 9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7" h="910">
                  <a:moveTo>
                    <a:pt x="0" y="60"/>
                  </a:moveTo>
                  <a:cubicBezTo>
                    <a:pt x="304" y="30"/>
                    <a:pt x="609" y="0"/>
                    <a:pt x="658" y="142"/>
                  </a:cubicBezTo>
                  <a:cubicBezTo>
                    <a:pt x="707" y="284"/>
                    <a:pt x="340" y="817"/>
                    <a:pt x="293" y="910"/>
                  </a:cubicBezTo>
                </a:path>
              </a:pathLst>
            </a:custGeom>
            <a:noFill/>
            <a:ln w="635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0" name="19 Elipse"/>
          <p:cNvSpPr/>
          <p:nvPr/>
        </p:nvSpPr>
        <p:spPr>
          <a:xfrm>
            <a:off x="4857752" y="4286256"/>
            <a:ext cx="1214446" cy="164307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/>
          <a:p>
            <a:fld id="{684723AC-1A12-4C2F-8E9A-DFB1DF0706D2}" type="datetime1">
              <a:rPr lang="de-DE" smtClean="0"/>
              <a:pPr/>
              <a:t>04.12.2008</a:t>
            </a:fld>
            <a:endParaRPr lang="de-DE" smtClean="0"/>
          </a:p>
        </p:txBody>
      </p:sp>
      <p:sp>
        <p:nvSpPr>
          <p:cNvPr id="20483" name="4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noFill/>
        </p:spPr>
        <p:txBody>
          <a:bodyPr/>
          <a:lstStyle/>
          <a:p>
            <a:r>
              <a:rPr lang="de-DE" dirty="0" smtClean="0"/>
              <a:t>Nombre de la Presestación |                        | Página </a:t>
            </a:r>
            <a:fld id="{081E1FE2-EB0B-4D48-A095-C4B79F28164C}" type="slidenum">
              <a:rPr lang="de-DE" smtClean="0"/>
              <a:pPr/>
              <a:t>8</a:t>
            </a:fld>
            <a:endParaRPr lang="de-DE" dirty="0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57158" y="1500174"/>
            <a:ext cx="8562975" cy="2143140"/>
          </a:xfrm>
          <a:prstGeom prst="rect">
            <a:avLst/>
          </a:prstGeom>
          <a:solidFill>
            <a:srgbClr val="33CCCC">
              <a:alpha val="47842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631825"/>
            <a:ext cx="6445274" cy="485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dirty="0" smtClean="0"/>
              <a:t>Gobierno SOA : Definición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44" y="1600201"/>
            <a:ext cx="8543956" cy="390050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5000"/>
              </a:lnSpc>
            </a:pPr>
            <a:r>
              <a:rPr lang="es-ES_tradnl" sz="2200" u="sng" dirty="0" smtClean="0"/>
              <a:t>Parte del Gobierno IT</a:t>
            </a:r>
            <a:r>
              <a:rPr lang="es-ES_tradnl" sz="2200" dirty="0" smtClean="0"/>
              <a:t> relativa a la definición y establecimiento de :</a:t>
            </a:r>
          </a:p>
          <a:p>
            <a:pPr lvl="1">
              <a:lnSpc>
                <a:spcPct val="85000"/>
              </a:lnSpc>
            </a:pPr>
            <a:r>
              <a:rPr lang="es-ES_tradnl" sz="2200" b="1" dirty="0" smtClean="0">
                <a:solidFill>
                  <a:schemeClr val="accent1"/>
                </a:solidFill>
              </a:rPr>
              <a:t>CONTROLES</a:t>
            </a:r>
          </a:p>
          <a:p>
            <a:pPr lvl="1" eaLnBrk="1" hangingPunct="1">
              <a:lnSpc>
                <a:spcPct val="85000"/>
              </a:lnSpc>
            </a:pPr>
            <a:r>
              <a:rPr lang="es-ES_tradnl" sz="2200" b="1" dirty="0" smtClean="0">
                <a:solidFill>
                  <a:schemeClr val="accent1"/>
                </a:solidFill>
              </a:rPr>
              <a:t>POLÍTICAS</a:t>
            </a:r>
          </a:p>
          <a:p>
            <a:pPr lvl="1" eaLnBrk="1" hangingPunct="1">
              <a:lnSpc>
                <a:spcPct val="85000"/>
              </a:lnSpc>
            </a:pPr>
            <a:r>
              <a:rPr lang="es-ES_tradnl" sz="2200" b="1" dirty="0" smtClean="0">
                <a:solidFill>
                  <a:schemeClr val="accent1"/>
                </a:solidFill>
              </a:rPr>
              <a:t>MECANISMOS de EJECUCIÓN (</a:t>
            </a:r>
            <a:r>
              <a:rPr lang="es-ES_tradnl" sz="2200" b="1" dirty="0" err="1" smtClean="0">
                <a:solidFill>
                  <a:schemeClr val="accent1"/>
                </a:solidFill>
              </a:rPr>
              <a:t>Enforcement</a:t>
            </a:r>
            <a:r>
              <a:rPr lang="es-ES_tradnl" sz="2200" b="1" dirty="0" smtClean="0">
                <a:solidFill>
                  <a:schemeClr val="accent1"/>
                </a:solidFill>
              </a:rPr>
              <a:t>)</a:t>
            </a:r>
          </a:p>
          <a:p>
            <a:pPr lvl="1" eaLnBrk="1" hangingPunct="1">
              <a:lnSpc>
                <a:spcPct val="85000"/>
              </a:lnSpc>
              <a:buFont typeface="Trebuchet MS" pitchFamily="34" charset="0"/>
              <a:buNone/>
            </a:pPr>
            <a:endParaRPr lang="es-ES_tradnl" sz="2200" b="1" dirty="0" smtClean="0">
              <a:solidFill>
                <a:schemeClr val="accent1"/>
              </a:solidFill>
            </a:endParaRPr>
          </a:p>
          <a:p>
            <a:pPr lvl="2" eaLnBrk="1" hangingPunct="1">
              <a:lnSpc>
                <a:spcPct val="85000"/>
              </a:lnSpc>
            </a:pPr>
            <a:r>
              <a:rPr lang="es-ES_tradnl" sz="2200" dirty="0" smtClean="0">
                <a:solidFill>
                  <a:schemeClr val="accent1"/>
                </a:solidFill>
              </a:rPr>
              <a:t>Requeridos por SOA para la correcta ejecución de los servicios</a:t>
            </a:r>
          </a:p>
          <a:p>
            <a:pPr lvl="2" eaLnBrk="1" hangingPunct="1">
              <a:lnSpc>
                <a:spcPct val="85000"/>
              </a:lnSpc>
            </a:pPr>
            <a:endParaRPr lang="es-ES_tradnl" sz="22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5000"/>
              </a:lnSpc>
            </a:pPr>
            <a:r>
              <a:rPr lang="es-ES_tradnl" sz="2200" dirty="0" smtClean="0"/>
              <a:t>Asegura que todos los esfuerzos realizados de manera independiente (</a:t>
            </a:r>
            <a:r>
              <a:rPr lang="es-ES_tradnl" sz="2200" b="1" dirty="0" smtClean="0">
                <a:solidFill>
                  <a:schemeClr val="accent1"/>
                </a:solidFill>
              </a:rPr>
              <a:t>Diseño, Desarrollo, Implantación y Producción</a:t>
            </a:r>
            <a:r>
              <a:rPr lang="es-ES_tradnl" sz="2200" dirty="0" smtClean="0"/>
              <a:t>) caminan juntos para </a:t>
            </a:r>
            <a:r>
              <a:rPr lang="es-ES_tradnl" sz="2200" u="sng" dirty="0" smtClean="0"/>
              <a:t>cumplir los requerimientos</a:t>
            </a:r>
            <a:r>
              <a:rPr lang="es-ES_tradnl" sz="2200" dirty="0" smtClean="0"/>
              <a:t> de la empresa SOA </a:t>
            </a:r>
          </a:p>
          <a:p>
            <a:pPr eaLnBrk="1" hangingPunct="1">
              <a:lnSpc>
                <a:spcPct val="85000"/>
              </a:lnSpc>
              <a:buNone/>
            </a:pPr>
            <a:endParaRPr lang="es-ES_tradnl" sz="2200" dirty="0" smtClean="0"/>
          </a:p>
          <a:p>
            <a:pPr eaLnBrk="1" hangingPunct="1">
              <a:lnSpc>
                <a:spcPct val="85000"/>
              </a:lnSpc>
            </a:pPr>
            <a:r>
              <a:rPr lang="es-ES_tradnl" sz="2200" dirty="0" smtClean="0"/>
              <a:t>Comprende : Gente, Tecnologías y Procesos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endParaRPr lang="es-ES_tradn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Jerarquía en Gobierno</a:t>
            </a:r>
            <a:endParaRPr lang="es-ES" dirty="0"/>
          </a:p>
        </p:txBody>
      </p:sp>
      <p:grpSp>
        <p:nvGrpSpPr>
          <p:cNvPr id="3" name="18 Grupo"/>
          <p:cNvGrpSpPr/>
          <p:nvPr/>
        </p:nvGrpSpPr>
        <p:grpSpPr>
          <a:xfrm>
            <a:off x="1357290" y="1428736"/>
            <a:ext cx="5830882" cy="4073521"/>
            <a:chOff x="596900" y="1771650"/>
            <a:chExt cx="6616700" cy="4645025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596900" y="1771650"/>
              <a:ext cx="2757488" cy="754063"/>
              <a:chOff x="869" y="1253"/>
              <a:chExt cx="1737" cy="475"/>
            </a:xfrm>
          </p:grpSpPr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869" y="1253"/>
                <a:ext cx="1737" cy="475"/>
              </a:xfrm>
              <a:prstGeom prst="rect">
                <a:avLst/>
              </a:prstGeom>
              <a:gradFill rotWithShape="1">
                <a:gsLst>
                  <a:gs pos="0">
                    <a:srgbClr val="000080">
                      <a:alpha val="63000"/>
                    </a:srgbClr>
                  </a:gs>
                  <a:gs pos="50000">
                    <a:srgbClr val="000080">
                      <a:gamma/>
                      <a:tint val="50980"/>
                      <a:invGamma/>
                      <a:alpha val="0"/>
                    </a:srgbClr>
                  </a:gs>
                  <a:gs pos="100000">
                    <a:srgbClr val="000080">
                      <a:alpha val="63000"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920" y="1359"/>
                <a:ext cx="1637" cy="231"/>
              </a:xfrm>
              <a:prstGeom prst="rect">
                <a:avLst/>
              </a:prstGeom>
              <a:solidFill>
                <a:srgbClr val="FF9900">
                  <a:alpha val="23921"/>
                </a:srgb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b="1" dirty="0" err="1">
                    <a:solidFill>
                      <a:srgbClr val="1C375E"/>
                    </a:solidFill>
                  </a:rPr>
                  <a:t>Corporate</a:t>
                </a:r>
                <a:r>
                  <a:rPr lang="es-ES" b="1" dirty="0">
                    <a:solidFill>
                      <a:srgbClr val="1C375E"/>
                    </a:solidFill>
                  </a:rPr>
                  <a:t> </a:t>
                </a:r>
                <a:r>
                  <a:rPr lang="es-ES" b="1" dirty="0" err="1">
                    <a:solidFill>
                      <a:srgbClr val="1C375E"/>
                    </a:solidFill>
                  </a:rPr>
                  <a:t>Governance</a:t>
                </a:r>
                <a:endParaRPr lang="es-ES" b="1" dirty="0">
                  <a:solidFill>
                    <a:srgbClr val="1C375E"/>
                  </a:solidFill>
                </a:endParaRPr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463675" y="2960688"/>
              <a:ext cx="2757488" cy="754062"/>
              <a:chOff x="869" y="1253"/>
              <a:chExt cx="1737" cy="475"/>
            </a:xfrm>
          </p:grpSpPr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869" y="1253"/>
                <a:ext cx="1737" cy="475"/>
              </a:xfrm>
              <a:prstGeom prst="rect">
                <a:avLst/>
              </a:prstGeom>
              <a:gradFill rotWithShape="1">
                <a:gsLst>
                  <a:gs pos="0">
                    <a:srgbClr val="000080">
                      <a:alpha val="63000"/>
                    </a:srgbClr>
                  </a:gs>
                  <a:gs pos="50000">
                    <a:srgbClr val="000080">
                      <a:gamma/>
                      <a:tint val="50980"/>
                      <a:invGamma/>
                      <a:alpha val="0"/>
                    </a:srgbClr>
                  </a:gs>
                  <a:gs pos="100000">
                    <a:srgbClr val="000080">
                      <a:alpha val="63000"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1193" y="1359"/>
                <a:ext cx="1090" cy="231"/>
              </a:xfrm>
              <a:prstGeom prst="rect">
                <a:avLst/>
              </a:prstGeom>
              <a:solidFill>
                <a:srgbClr val="FF9900">
                  <a:alpha val="23921"/>
                </a:srgb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b="1" dirty="0">
                    <a:solidFill>
                      <a:srgbClr val="1C375E"/>
                    </a:solidFill>
                  </a:rPr>
                  <a:t>IT </a:t>
                </a:r>
                <a:r>
                  <a:rPr lang="es-ES" b="1" dirty="0" err="1">
                    <a:solidFill>
                      <a:srgbClr val="1C375E"/>
                    </a:solidFill>
                  </a:rPr>
                  <a:t>Governance</a:t>
                </a:r>
                <a:endParaRPr lang="es-ES" b="1" dirty="0">
                  <a:solidFill>
                    <a:srgbClr val="1C375E"/>
                  </a:solidFill>
                </a:endParaRPr>
              </a:p>
            </p:txBody>
          </p:sp>
        </p:grp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2449513" y="4205288"/>
              <a:ext cx="2757487" cy="754062"/>
              <a:chOff x="869" y="1253"/>
              <a:chExt cx="1737" cy="475"/>
            </a:xfrm>
          </p:grpSpPr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>
                <a:off x="869" y="1253"/>
                <a:ext cx="1737" cy="475"/>
              </a:xfrm>
              <a:prstGeom prst="rect">
                <a:avLst/>
              </a:prstGeom>
              <a:gradFill rotWithShape="1">
                <a:gsLst>
                  <a:gs pos="0">
                    <a:srgbClr val="000080">
                      <a:alpha val="63000"/>
                    </a:srgbClr>
                  </a:gs>
                  <a:gs pos="50000">
                    <a:srgbClr val="000080">
                      <a:gamma/>
                      <a:tint val="50980"/>
                      <a:invGamma/>
                      <a:alpha val="0"/>
                    </a:srgbClr>
                  </a:gs>
                  <a:gs pos="100000">
                    <a:srgbClr val="000080">
                      <a:alpha val="63000"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1125" y="1359"/>
                <a:ext cx="1228" cy="231"/>
              </a:xfrm>
              <a:prstGeom prst="rect">
                <a:avLst/>
              </a:prstGeom>
              <a:solidFill>
                <a:srgbClr val="FF9900">
                  <a:alpha val="23921"/>
                </a:srgb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b="1">
                    <a:solidFill>
                      <a:srgbClr val="1C375E"/>
                    </a:solidFill>
                  </a:rPr>
                  <a:t>SOA Governance</a:t>
                </a:r>
              </a:p>
            </p:txBody>
          </p:sp>
        </p:grp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830638" y="1922463"/>
              <a:ext cx="1211262" cy="1371600"/>
            </a:xfrm>
            <a:custGeom>
              <a:avLst/>
              <a:gdLst>
                <a:gd name="T0" fmla="*/ 0 w 707"/>
                <a:gd name="T1" fmla="*/ 60 h 910"/>
                <a:gd name="T2" fmla="*/ 658 w 707"/>
                <a:gd name="T3" fmla="*/ 142 h 910"/>
                <a:gd name="T4" fmla="*/ 293 w 707"/>
                <a:gd name="T5" fmla="*/ 910 h 910"/>
                <a:gd name="T6" fmla="*/ 0 60000 65536"/>
                <a:gd name="T7" fmla="*/ 0 60000 65536"/>
                <a:gd name="T8" fmla="*/ 0 60000 65536"/>
                <a:gd name="T9" fmla="*/ 0 w 707"/>
                <a:gd name="T10" fmla="*/ 0 h 910"/>
                <a:gd name="T11" fmla="*/ 707 w 707"/>
                <a:gd name="T12" fmla="*/ 910 h 9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7" h="910">
                  <a:moveTo>
                    <a:pt x="0" y="60"/>
                  </a:moveTo>
                  <a:cubicBezTo>
                    <a:pt x="304" y="30"/>
                    <a:pt x="609" y="0"/>
                    <a:pt x="658" y="142"/>
                  </a:cubicBezTo>
                  <a:cubicBezTo>
                    <a:pt x="707" y="284"/>
                    <a:pt x="340" y="817"/>
                    <a:pt x="293" y="910"/>
                  </a:cubicBezTo>
                </a:path>
              </a:pathLst>
            </a:custGeom>
            <a:noFill/>
            <a:ln w="635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816475" y="3227388"/>
              <a:ext cx="1282700" cy="1284287"/>
            </a:xfrm>
            <a:custGeom>
              <a:avLst/>
              <a:gdLst>
                <a:gd name="T0" fmla="*/ 0 w 707"/>
                <a:gd name="T1" fmla="*/ 60 h 910"/>
                <a:gd name="T2" fmla="*/ 658 w 707"/>
                <a:gd name="T3" fmla="*/ 142 h 910"/>
                <a:gd name="T4" fmla="*/ 293 w 707"/>
                <a:gd name="T5" fmla="*/ 910 h 910"/>
                <a:gd name="T6" fmla="*/ 0 60000 65536"/>
                <a:gd name="T7" fmla="*/ 0 60000 65536"/>
                <a:gd name="T8" fmla="*/ 0 60000 65536"/>
                <a:gd name="T9" fmla="*/ 0 w 707"/>
                <a:gd name="T10" fmla="*/ 0 h 910"/>
                <a:gd name="T11" fmla="*/ 707 w 707"/>
                <a:gd name="T12" fmla="*/ 910 h 9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7" h="910">
                  <a:moveTo>
                    <a:pt x="0" y="60"/>
                  </a:moveTo>
                  <a:cubicBezTo>
                    <a:pt x="304" y="30"/>
                    <a:pt x="609" y="0"/>
                    <a:pt x="658" y="142"/>
                  </a:cubicBezTo>
                  <a:cubicBezTo>
                    <a:pt x="707" y="284"/>
                    <a:pt x="340" y="817"/>
                    <a:pt x="293" y="910"/>
                  </a:cubicBezTo>
                </a:path>
              </a:pathLst>
            </a:custGeom>
            <a:noFill/>
            <a:ln w="635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3314700" y="5378450"/>
              <a:ext cx="2757488" cy="1038225"/>
              <a:chOff x="869" y="1253"/>
              <a:chExt cx="1737" cy="475"/>
            </a:xfrm>
          </p:grpSpPr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869" y="1253"/>
                <a:ext cx="1737" cy="475"/>
              </a:xfrm>
              <a:prstGeom prst="rect">
                <a:avLst/>
              </a:prstGeom>
              <a:gradFill rotWithShape="1">
                <a:gsLst>
                  <a:gs pos="0">
                    <a:srgbClr val="000080">
                      <a:alpha val="63000"/>
                    </a:srgbClr>
                  </a:gs>
                  <a:gs pos="50000">
                    <a:srgbClr val="000080">
                      <a:gamma/>
                      <a:tint val="50980"/>
                      <a:invGamma/>
                      <a:alpha val="0"/>
                    </a:srgbClr>
                  </a:gs>
                  <a:gs pos="100000">
                    <a:srgbClr val="000080">
                      <a:alpha val="63000"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1118" y="1359"/>
                <a:ext cx="1263" cy="294"/>
              </a:xfrm>
              <a:prstGeom prst="rect">
                <a:avLst/>
              </a:prstGeom>
              <a:solidFill>
                <a:srgbClr val="FF9900">
                  <a:alpha val="23921"/>
                </a:srgb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b="1" dirty="0" err="1">
                    <a:solidFill>
                      <a:srgbClr val="1C375E"/>
                    </a:solidFill>
                  </a:rPr>
                  <a:t>Service</a:t>
                </a:r>
                <a:r>
                  <a:rPr lang="es-ES" b="1" dirty="0">
                    <a:solidFill>
                      <a:srgbClr val="1C375E"/>
                    </a:solidFill>
                  </a:rPr>
                  <a:t> </a:t>
                </a:r>
                <a:r>
                  <a:rPr lang="es-ES" b="1" dirty="0" err="1">
                    <a:solidFill>
                      <a:srgbClr val="1C375E"/>
                    </a:solidFill>
                  </a:rPr>
                  <a:t>Lifecycle</a:t>
                </a:r>
                <a:endParaRPr lang="es-ES" b="1" dirty="0">
                  <a:solidFill>
                    <a:srgbClr val="1C375E"/>
                  </a:solidFill>
                </a:endParaRPr>
              </a:p>
              <a:p>
                <a:pPr algn="ctr"/>
                <a:r>
                  <a:rPr lang="es-ES" b="1" dirty="0" err="1">
                    <a:solidFill>
                      <a:srgbClr val="1C375E"/>
                    </a:solidFill>
                  </a:rPr>
                  <a:t>Governance</a:t>
                </a:r>
                <a:endParaRPr lang="es-ES" b="1" dirty="0">
                  <a:solidFill>
                    <a:srgbClr val="1C375E"/>
                  </a:solidFill>
                </a:endParaRPr>
              </a:p>
            </p:txBody>
          </p:sp>
        </p:grp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784850" y="4546600"/>
              <a:ext cx="1428750" cy="1328738"/>
            </a:xfrm>
            <a:custGeom>
              <a:avLst/>
              <a:gdLst>
                <a:gd name="T0" fmla="*/ 0 w 707"/>
                <a:gd name="T1" fmla="*/ 60 h 910"/>
                <a:gd name="T2" fmla="*/ 658 w 707"/>
                <a:gd name="T3" fmla="*/ 142 h 910"/>
                <a:gd name="T4" fmla="*/ 293 w 707"/>
                <a:gd name="T5" fmla="*/ 910 h 910"/>
                <a:gd name="T6" fmla="*/ 0 60000 65536"/>
                <a:gd name="T7" fmla="*/ 0 60000 65536"/>
                <a:gd name="T8" fmla="*/ 0 60000 65536"/>
                <a:gd name="T9" fmla="*/ 0 w 707"/>
                <a:gd name="T10" fmla="*/ 0 h 910"/>
                <a:gd name="T11" fmla="*/ 707 w 707"/>
                <a:gd name="T12" fmla="*/ 910 h 9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7" h="910">
                  <a:moveTo>
                    <a:pt x="0" y="60"/>
                  </a:moveTo>
                  <a:cubicBezTo>
                    <a:pt x="304" y="30"/>
                    <a:pt x="609" y="0"/>
                    <a:pt x="658" y="142"/>
                  </a:cubicBezTo>
                  <a:cubicBezTo>
                    <a:pt x="707" y="284"/>
                    <a:pt x="340" y="817"/>
                    <a:pt x="293" y="910"/>
                  </a:cubicBezTo>
                </a:path>
              </a:pathLst>
            </a:custGeom>
            <a:noFill/>
            <a:ln w="635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0" name="19 Elipse"/>
          <p:cNvSpPr/>
          <p:nvPr/>
        </p:nvSpPr>
        <p:spPr>
          <a:xfrm>
            <a:off x="4857752" y="4286256"/>
            <a:ext cx="1214446" cy="164307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2723</TotalTime>
  <Words>2219</Words>
  <Application>Microsoft Office PowerPoint</Application>
  <PresentationFormat>Presentación en pantalla (4:3)</PresentationFormat>
  <Paragraphs>742</Paragraphs>
  <Slides>42</Slides>
  <Notes>41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4" baseType="lpstr">
      <vt:lpstr>Tema de Office</vt:lpstr>
      <vt:lpstr>Photo Editor Photo</vt:lpstr>
      <vt:lpstr>Gobierno de Servicios en Runtime: la clave para hacer posible SOA</vt:lpstr>
      <vt:lpstr>Diapositiva 2</vt:lpstr>
      <vt:lpstr>Clientes</vt:lpstr>
      <vt:lpstr>Diapositiva 4</vt:lpstr>
      <vt:lpstr>¿Qué es Gobierno?</vt:lpstr>
      <vt:lpstr>¿Porqué Gobierno?</vt:lpstr>
      <vt:lpstr>Jerarquía en Gobierno</vt:lpstr>
      <vt:lpstr>Gobierno SOA : Definición</vt:lpstr>
      <vt:lpstr>Jerarquía en Gobierno</vt:lpstr>
      <vt:lpstr>2 Ingredientes Clave</vt:lpstr>
      <vt:lpstr>Gobierno SOA enlazado</vt:lpstr>
      <vt:lpstr>Gobierno SOA enlazado</vt:lpstr>
      <vt:lpstr>Gobierno SOA Actores involucrados</vt:lpstr>
      <vt:lpstr>¿Gobierno : Por dónde empiezo? ¿Diseño o Runtime? </vt:lpstr>
      <vt:lpstr>Diapositiva 15</vt:lpstr>
      <vt:lpstr>SOA está basada en Relaciones </vt:lpstr>
      <vt:lpstr>Factores a considerar</vt:lpstr>
      <vt:lpstr>¿Porqué Gobierno Runtime?</vt:lpstr>
      <vt:lpstr>Gobierno SOA Runtime : Requisitos Definición y criterios de éxito</vt:lpstr>
      <vt:lpstr>Gobierno SOA : Analistas</vt:lpstr>
      <vt:lpstr>Diapositiva 21</vt:lpstr>
      <vt:lpstr>Amberpoint : Gobierno SOA Runtime</vt:lpstr>
      <vt:lpstr>Visibilidad de la red de servicios Dependencias</vt:lpstr>
      <vt:lpstr>Calidad de Servicio : Objetivos : SLAs</vt:lpstr>
      <vt:lpstr>Portal personalizable con noción de Rol</vt:lpstr>
      <vt:lpstr>Monitorización Técnica Rich Quality-of-Service Data</vt:lpstr>
      <vt:lpstr>Reporting &amp; Análisis</vt:lpstr>
      <vt:lpstr>Cuadros de Mando Personalizables</vt:lpstr>
      <vt:lpstr>Ejemplo acciones preventivas Ops: Automatically Taking Action to Stay in Compliance</vt:lpstr>
      <vt:lpstr>Ejemplo acciones preventivas Ops: Automatically Taking Action to Stay in Compliance</vt:lpstr>
      <vt:lpstr>Gestión Políticas Centralizada</vt:lpstr>
      <vt:lpstr>Gestión Políticas Centralizada</vt:lpstr>
      <vt:lpstr>Provisión Automática de Políticas utilizando atributos de Servicio</vt:lpstr>
      <vt:lpstr>Librería predefinida de políticas</vt:lpstr>
      <vt:lpstr>Business Transaction Management</vt:lpstr>
      <vt:lpstr>Business Transaction Management</vt:lpstr>
      <vt:lpstr>Diapositiva 37</vt:lpstr>
      <vt:lpstr>Closed Loop SOA Governance</vt:lpstr>
      <vt:lpstr>Gobierno SOA : ROI</vt:lpstr>
      <vt:lpstr>Biztalk – Amberpoint Implementación NATURAL</vt:lpstr>
      <vt:lpstr>Amberpoint : Gobierno SOA Runtime</vt:lpstr>
      <vt:lpstr>Q&amp;A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batallar</dc:creator>
  <cp:lastModifiedBy>Gonzalo</cp:lastModifiedBy>
  <cp:revision>157</cp:revision>
  <dcterms:created xsi:type="dcterms:W3CDTF">2008-10-27T13:01:49Z</dcterms:created>
  <dcterms:modified xsi:type="dcterms:W3CDTF">2008-12-04T08:55:57Z</dcterms:modified>
</cp:coreProperties>
</file>