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8"/>
  </p:notesMasterIdLst>
  <p:handoutMasterIdLst>
    <p:handoutMasterId r:id="rId9"/>
  </p:handoutMasterIdLst>
  <p:sldIdLst>
    <p:sldId id="491" r:id="rId2"/>
    <p:sldId id="621" r:id="rId3"/>
    <p:sldId id="622" r:id="rId4"/>
    <p:sldId id="624" r:id="rId5"/>
    <p:sldId id="623" r:id="rId6"/>
    <p:sldId id="614" r:id="rId7"/>
  </p:sldIdLst>
  <p:sldSz cx="9144000" cy="6858000" type="screen4x3"/>
  <p:notesSz cx="6805613" cy="9939338"/>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作成者"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6600"/>
    <a:srgbClr val="FFFFFF"/>
    <a:srgbClr val="777777"/>
    <a:srgbClr val="292929"/>
    <a:srgbClr val="22233A"/>
    <a:srgbClr val="000000"/>
    <a:srgbClr val="FF9933"/>
    <a:srgbClr val="DDDDDD"/>
    <a:srgbClr val="D06800"/>
    <a:srgbClr val="BC5E00"/>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66" autoAdjust="0"/>
    <p:restoredTop sz="76887" autoAdjust="0"/>
  </p:normalViewPr>
  <p:slideViewPr>
    <p:cSldViewPr snapToGrid="0">
      <p:cViewPr varScale="1">
        <p:scale>
          <a:sx n="75" d="100"/>
          <a:sy n="75" d="100"/>
        </p:scale>
        <p:origin x="-1014" y="-84"/>
      </p:cViewPr>
      <p:guideLst>
        <p:guide orient="horz" pos="143"/>
        <p:guide orient="horz" pos="888"/>
        <p:guide orient="horz" pos="120"/>
        <p:guide orient="horz" pos="2005"/>
        <p:guide orient="horz" pos="2091"/>
        <p:guide orient="horz" pos="4145"/>
        <p:guide orient="horz" pos="2925"/>
        <p:guide orient="horz" pos="2704"/>
        <p:guide pos="2851"/>
        <p:guide pos="5520"/>
        <p:guide pos="378"/>
        <p:guide pos="4452"/>
      </p:guideLst>
    </p:cSldViewPr>
  </p:slideViewPr>
  <p:notesTextViewPr>
    <p:cViewPr>
      <p:scale>
        <a:sx n="100" d="100"/>
        <a:sy n="100" d="100"/>
      </p:scale>
      <p:origin x="0" y="0"/>
    </p:cViewPr>
  </p:notesTextViewPr>
  <p:sorterViewPr>
    <p:cViewPr>
      <p:scale>
        <a:sx n="88" d="100"/>
        <a:sy n="88" d="100"/>
      </p:scale>
      <p:origin x="0" y="0"/>
    </p:cViewPr>
  </p:sorterViewPr>
  <p:notesViewPr>
    <p:cSldViewPr snapToGrid="0">
      <p:cViewPr varScale="1">
        <p:scale>
          <a:sx n="60" d="100"/>
          <a:sy n="60" d="100"/>
        </p:scale>
        <p:origin x="-2490" y="-78"/>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56514"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3/31/2009 1:55 PM</a:t>
            </a:fld>
            <a:endParaRPr lang="en-US" dirty="0"/>
          </a:p>
        </p:txBody>
      </p:sp>
      <p:sp>
        <p:nvSpPr>
          <p:cNvPr id="19461" name="Rectangle 5"/>
          <p:cNvSpPr>
            <a:spLocks noGrp="1" noChangeArrowheads="1"/>
          </p:cNvSpPr>
          <p:nvPr>
            <p:ph type="sldNum" sz="quarter" idx="3"/>
          </p:nvPr>
        </p:nvSpPr>
        <p:spPr bwMode="auto">
          <a:xfrm>
            <a:off x="6199095" y="9442371"/>
            <a:ext cx="606518"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&lt;#&gt;</a:t>
            </a:fld>
            <a:endParaRPr lang="en-US"/>
          </a:p>
        </p:txBody>
      </p:sp>
      <p:sp>
        <p:nvSpPr>
          <p:cNvPr id="6" name="Rectangle 6"/>
          <p:cNvSpPr>
            <a:spLocks noGrp="1" noChangeArrowheads="1"/>
          </p:cNvSpPr>
          <p:nvPr>
            <p:ph type="ftr" sz="quarter" idx="2"/>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3/31/2009 1:55 PM</a:t>
            </a:fld>
            <a:endParaRPr lang="en-US"/>
          </a:p>
        </p:txBody>
      </p:sp>
      <p:sp>
        <p:nvSpPr>
          <p:cNvPr id="29700" name="Rectangle 4"/>
          <p:cNvSpPr>
            <a:spLocks noGrp="1" noRot="1" noChangeAspect="1" noChangeArrowheads="1" noTextEdit="1"/>
          </p:cNvSpPr>
          <p:nvPr>
            <p:ph type="sldImg" idx="2"/>
          </p:nvPr>
        </p:nvSpPr>
        <p:spPr bwMode="auto">
          <a:xfrm>
            <a:off x="1036638" y="608013"/>
            <a:ext cx="4541837" cy="3408362"/>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1173" y="4129312"/>
            <a:ext cx="5975391" cy="7448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540589" y="9440646"/>
            <a:ext cx="126344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&lt;#&gt;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a:fld id="{824DEC4C-3E6E-4C09-B67F-965AEED1CACC}" type="slidenum">
              <a:rPr lang="en-US">
                <a:solidFill>
                  <a:prstClr val="black"/>
                </a:solidFill>
                <a:latin typeface="Calibri"/>
              </a:rPr>
              <a:pPr algn="r" rtl="0"/>
              <a:t>1</a:t>
            </a:fld>
            <a:endParaRPr lang="en-US"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baseline="0"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1587500"/>
            <a:ext cx="7781394" cy="1500411"/>
          </a:xfrm>
          <a:ln algn="ctr"/>
        </p:spPr>
        <p:txBody>
          <a:bodyPr lIns="0" tIns="0" rIns="0" bIns="0" anchor="b" anchorCtr="0"/>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373562"/>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3/31/2009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3/31/2009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
        <p:nvSpPr>
          <p:cNvPr id="5" name="TextBox 4"/>
          <p:cNvSpPr txBox="1"/>
          <p:nvPr userDrawn="1"/>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Tree>
  </p:cSld>
  <p:clrMapOvr>
    <a:masterClrMapping/>
  </p:clrMapOvr>
  <p:transition>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529417"/>
            <a:ext cx="7781394" cy="1500411"/>
          </a:xfrm>
          <a:ln algn="ctr"/>
        </p:spPr>
        <p:txBody>
          <a:bodyPr lIns="0" tIns="0" rIns="0" bIns="0" anchor="b"/>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489979"/>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2323" y="1414200"/>
            <a:ext cx="4126177"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414200"/>
            <a:ext cx="4127500"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7_Title and sub tit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609600"/>
          </a:xfrm>
        </p:spPr>
        <p:txBody>
          <a:bodyPr anchor="t" anchorCtr="0">
            <a:noAutofit/>
          </a:bodyPr>
          <a:lstStyle>
            <a:lvl1pPr marL="0" indent="0" algn="l" defTabSz="761939" rtl="0" eaLnBrk="1" latinLnBrk="0" hangingPunct="1">
              <a:lnSpc>
                <a:spcPct val="90000"/>
              </a:lnSpc>
              <a:spcBef>
                <a:spcPct val="0"/>
              </a:spcBef>
              <a:buNone/>
              <a:defRPr lang="en-US" sz="3700" b="0" kern="1200" cap="none" spc="-125" dirty="0">
                <a:ln w="3175">
                  <a:noFill/>
                </a:ln>
                <a:gradFill flip="none" rotWithShape="1">
                  <a:gsLst>
                    <a:gs pos="0">
                      <a:srgbClr val="FFFFB9"/>
                    </a:gs>
                    <a:gs pos="36000">
                      <a:srgbClr val="FFFF99"/>
                    </a:gs>
                    <a:gs pos="86000">
                      <a:srgbClr val="F8801C"/>
                    </a:gs>
                  </a:gsLst>
                  <a:lin ang="5400000" scaled="1"/>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5450" y="6492877"/>
            <a:ext cx="793750" cy="365125"/>
          </a:xfrm>
          <a:prstGeom prst="rect">
            <a:avLst/>
          </a:prstGeom>
        </p:spPr>
        <p:txBody>
          <a:bodyPr lIns="76197" tIns="38098" rIns="76197" bIns="38098"/>
          <a:lstStyle/>
          <a:p>
            <a:fld id="{4ADC909F-5995-43BA-92F7-6380C83767B0}" type="datetime1">
              <a:rPr lang="en-US" smtClean="0"/>
              <a:pPr/>
              <a:t>3/31/2009</a:t>
            </a:fld>
            <a:endParaRPr lang="en-US" dirty="0"/>
          </a:p>
        </p:txBody>
      </p:sp>
      <p:sp>
        <p:nvSpPr>
          <p:cNvPr id="5" name="Footer Placeholder 4"/>
          <p:cNvSpPr>
            <a:spLocks noGrp="1"/>
          </p:cNvSpPr>
          <p:nvPr>
            <p:ph type="ftr" sz="quarter" idx="11"/>
          </p:nvPr>
        </p:nvSpPr>
        <p:spPr>
          <a:xfrm>
            <a:off x="5943600" y="6492877"/>
            <a:ext cx="2895600" cy="365125"/>
          </a:xfrm>
          <a:prstGeom prst="rect">
            <a:avLst/>
          </a:prstGeom>
        </p:spPr>
        <p:txBody>
          <a:bodyPr lIns="76197" tIns="38098" rIns="76197" bIns="38098"/>
          <a:lstStyle/>
          <a:p>
            <a:endParaRPr lang="en-US" dirty="0"/>
          </a:p>
        </p:txBody>
      </p:sp>
      <p:sp>
        <p:nvSpPr>
          <p:cNvPr id="6" name="Slide Number Placeholder 5"/>
          <p:cNvSpPr>
            <a:spLocks noGrp="1"/>
          </p:cNvSpPr>
          <p:nvPr>
            <p:ph type="sldNum" sz="quarter" idx="12"/>
          </p:nvPr>
        </p:nvSpPr>
        <p:spPr>
          <a:xfrm>
            <a:off x="1219201" y="6492877"/>
            <a:ext cx="2133600" cy="365125"/>
          </a:xfrm>
          <a:prstGeom prst="rect">
            <a:avLst/>
          </a:prstGeom>
        </p:spPr>
        <p:txBody>
          <a:bodyPr lIns="76197" tIns="38098" rIns="76197" bIns="38098"/>
          <a:lstStyle/>
          <a:p>
            <a:r>
              <a:rPr lang="en-US" dirty="0" smtClean="0"/>
              <a:t>Slide </a:t>
            </a:r>
            <a:fld id="{20125A74-2498-489C-8558-473622EDAADF}" type="slidenum">
              <a:rPr lang="en-US" smtClean="0"/>
              <a:pPr/>
              <a:t>&lt;#&gt;</a:t>
            </a:fld>
            <a:endParaRPr lang="en-US" dirty="0"/>
          </a:p>
        </p:txBody>
      </p:sp>
      <p:sp>
        <p:nvSpPr>
          <p:cNvPr id="8" name="Text Placeholder 7"/>
          <p:cNvSpPr>
            <a:spLocks noGrp="1"/>
          </p:cNvSpPr>
          <p:nvPr>
            <p:ph type="body" sz="quarter" idx="13" hasCustomPrompt="1"/>
          </p:nvPr>
        </p:nvSpPr>
        <p:spPr>
          <a:xfrm>
            <a:off x="381001" y="838200"/>
            <a:ext cx="8626475" cy="457200"/>
          </a:xfrm>
        </p:spPr>
        <p:txBody>
          <a:bodyPr>
            <a:normAutofit/>
          </a:bodyPr>
          <a:lstStyle>
            <a:lvl1pPr>
              <a:buNone/>
              <a:defRPr sz="2200">
                <a:solidFill>
                  <a:schemeClr val="bg1"/>
                </a:solidFill>
                <a:latin typeface="Segoe Light" pitchFamily="34" charset="0"/>
              </a:defRPr>
            </a:lvl1pPr>
          </a:lstStyle>
          <a:p>
            <a:pPr lvl="0"/>
            <a:r>
              <a:rPr lang="en-US" dirty="0" smtClean="0"/>
              <a:t>Click to insert sub heading</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3/31/2009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3"/>
            <a:ext cx="8380412" cy="2076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 id="2147483673" r:id="rId8"/>
    <p:sldLayoutId id="2147483681" r:id="rId9"/>
    <p:sldLayoutId id="2147483682" r:id="rId10"/>
    <p:sldLayoutId id="2147483683" r:id="rId11"/>
    <p:sldLayoutId id="2147483686" r:id="rId12"/>
  </p:sldLayoutIdLst>
  <p:transition>
    <p:fade/>
  </p:transition>
  <p:timing>
    <p:tnLst>
      <p:par>
        <p:cTn id="1" dur="indefinite" restart="never" nodeType="tmRoot"/>
      </p:par>
    </p:tnLst>
  </p:timing>
  <p:txStyles>
    <p:titleStyle>
      <a:lvl1pPr algn="l" defTabSz="912777" rtl="0" eaLnBrk="0" fontAlgn="base" hangingPunct="0">
        <a:lnSpc>
          <a:spcPct val="90000"/>
        </a:lnSpc>
        <a:spcBef>
          <a:spcPct val="0"/>
        </a:spcBef>
        <a:spcAft>
          <a:spcPct val="0"/>
        </a:spcAft>
        <a:defRPr lang="en-US" sz="54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912777" rtl="0" eaLnBrk="0" fontAlgn="base" hangingPunct="0">
        <a:lnSpc>
          <a:spcPct val="90000"/>
        </a:lnSpc>
        <a:spcBef>
          <a:spcPct val="0"/>
        </a:spcBef>
        <a:spcAft>
          <a:spcPct val="0"/>
        </a:spcAft>
        <a:defRPr sz="4500">
          <a:solidFill>
            <a:schemeClr val="tx2"/>
          </a:solidFill>
          <a:latin typeface="Segoe Semibold" pitchFamily="34" charset="0"/>
        </a:defRPr>
      </a:lvl2pPr>
      <a:lvl3pPr algn="l" defTabSz="912777" rtl="0" eaLnBrk="0" fontAlgn="base" hangingPunct="0">
        <a:lnSpc>
          <a:spcPct val="90000"/>
        </a:lnSpc>
        <a:spcBef>
          <a:spcPct val="0"/>
        </a:spcBef>
        <a:spcAft>
          <a:spcPct val="0"/>
        </a:spcAft>
        <a:defRPr sz="4500">
          <a:solidFill>
            <a:schemeClr val="tx2"/>
          </a:solidFill>
          <a:latin typeface="Segoe Semibold" pitchFamily="34" charset="0"/>
        </a:defRPr>
      </a:lvl3pPr>
      <a:lvl4pPr algn="l" defTabSz="912777" rtl="0" eaLnBrk="0" fontAlgn="base" hangingPunct="0">
        <a:lnSpc>
          <a:spcPct val="90000"/>
        </a:lnSpc>
        <a:spcBef>
          <a:spcPct val="0"/>
        </a:spcBef>
        <a:spcAft>
          <a:spcPct val="0"/>
        </a:spcAft>
        <a:defRPr sz="4500">
          <a:solidFill>
            <a:schemeClr val="tx2"/>
          </a:solidFill>
          <a:latin typeface="Segoe Semibold" pitchFamily="34" charset="0"/>
        </a:defRPr>
      </a:lvl4pPr>
      <a:lvl5pPr algn="l" defTabSz="912777" rtl="0" eaLnBrk="0" fontAlgn="base" hangingPunct="0">
        <a:lnSpc>
          <a:spcPct val="90000"/>
        </a:lnSpc>
        <a:spcBef>
          <a:spcPct val="0"/>
        </a:spcBef>
        <a:spcAft>
          <a:spcPct val="0"/>
        </a:spcAft>
        <a:defRPr sz="4500">
          <a:solidFill>
            <a:schemeClr val="tx2"/>
          </a:solidFill>
          <a:latin typeface="Segoe Semibold" pitchFamily="34" charset="0"/>
        </a:defRPr>
      </a:lvl5pPr>
      <a:lvl6pPr marL="380970" algn="l" defTabSz="914063" rtl="0" fontAlgn="base">
        <a:lnSpc>
          <a:spcPct val="90000"/>
        </a:lnSpc>
        <a:spcBef>
          <a:spcPct val="0"/>
        </a:spcBef>
        <a:spcAft>
          <a:spcPct val="0"/>
        </a:spcAft>
        <a:defRPr sz="4500">
          <a:solidFill>
            <a:schemeClr val="tx2"/>
          </a:solidFill>
          <a:latin typeface="Segoe Semibold" pitchFamily="34" charset="0"/>
        </a:defRPr>
      </a:lvl6pPr>
      <a:lvl7pPr marL="761940" algn="l" defTabSz="914063" rtl="0" fontAlgn="base">
        <a:lnSpc>
          <a:spcPct val="90000"/>
        </a:lnSpc>
        <a:spcBef>
          <a:spcPct val="0"/>
        </a:spcBef>
        <a:spcAft>
          <a:spcPct val="0"/>
        </a:spcAft>
        <a:defRPr sz="4500">
          <a:solidFill>
            <a:schemeClr val="tx2"/>
          </a:solidFill>
          <a:latin typeface="Segoe Semibold" pitchFamily="34" charset="0"/>
        </a:defRPr>
      </a:lvl7pPr>
      <a:lvl8pPr marL="1142908" algn="l" defTabSz="914063" rtl="0" fontAlgn="base">
        <a:lnSpc>
          <a:spcPct val="90000"/>
        </a:lnSpc>
        <a:spcBef>
          <a:spcPct val="0"/>
        </a:spcBef>
        <a:spcAft>
          <a:spcPct val="0"/>
        </a:spcAft>
        <a:defRPr sz="4500">
          <a:solidFill>
            <a:schemeClr val="tx2"/>
          </a:solidFill>
          <a:latin typeface="Segoe Semibold" pitchFamily="34" charset="0"/>
        </a:defRPr>
      </a:lvl8pPr>
      <a:lvl9pPr marL="1523878" algn="l" defTabSz="914063" rtl="0" fontAlgn="base">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0" fontAlgn="base" hangingPunct="0">
        <a:lnSpc>
          <a:spcPct val="90000"/>
        </a:lnSpc>
        <a:spcBef>
          <a:spcPct val="30000"/>
        </a:spcBef>
        <a:spcAft>
          <a:spcPct val="0"/>
        </a:spcAft>
        <a:buClr>
          <a:schemeClr val="tx2"/>
        </a:buClr>
        <a:buSzPct val="95000"/>
        <a:buFontTx/>
        <a:buBlip>
          <a:blip r:embed="rId15"/>
        </a:buBlip>
        <a:defRPr sz="3000">
          <a:solidFill>
            <a:schemeClr val="tx1"/>
          </a:solidFill>
          <a:latin typeface="+mn-lt"/>
          <a:ea typeface="+mn-ea"/>
          <a:cs typeface="+mn-cs"/>
        </a:defRPr>
      </a:lvl1pPr>
      <a:lvl2pPr marL="704822" indent="-317487" algn="l" defTabSz="912777" rtl="0" eaLnBrk="0" fontAlgn="base" hangingPunct="0">
        <a:lnSpc>
          <a:spcPct val="90000"/>
        </a:lnSpc>
        <a:spcBef>
          <a:spcPct val="30000"/>
        </a:spcBef>
        <a:spcAft>
          <a:spcPct val="0"/>
        </a:spcAft>
        <a:buClr>
          <a:schemeClr val="tx2"/>
        </a:buClr>
        <a:buSzPct val="80000"/>
        <a:buFontTx/>
        <a:buBlip>
          <a:blip r:embed="rId16"/>
        </a:buBlip>
        <a:defRPr sz="2700">
          <a:solidFill>
            <a:schemeClr val="tx1"/>
          </a:solidFill>
          <a:latin typeface="+mn-lt"/>
        </a:defRPr>
      </a:lvl2pPr>
      <a:lvl3pPr marL="988974" indent="-282564" algn="l" defTabSz="912777" rtl="0" eaLnBrk="0" fontAlgn="base" hangingPunct="0">
        <a:lnSpc>
          <a:spcPct val="90000"/>
        </a:lnSpc>
        <a:spcBef>
          <a:spcPct val="30000"/>
        </a:spcBef>
        <a:spcAft>
          <a:spcPct val="0"/>
        </a:spcAft>
        <a:buClr>
          <a:schemeClr val="tx2"/>
        </a:buClr>
        <a:buSzPct val="80000"/>
        <a:buFontTx/>
        <a:buBlip>
          <a:blip r:embed="rId16"/>
        </a:buBlip>
        <a:defRPr sz="2300">
          <a:solidFill>
            <a:schemeClr val="tx1"/>
          </a:solidFill>
          <a:latin typeface="+mn-lt"/>
        </a:defRPr>
      </a:lvl3pPr>
      <a:lvl4pPr marL="1266774" indent="-276214"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4pPr>
      <a:lvl5pPr marL="1530289" indent="-260340"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5pPr>
      <a:lvl6pPr marL="1911463"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8241"/>
          <p:cNvSpPr>
            <a:spLocks noGrp="1" noChangeArrowheads="1"/>
          </p:cNvSpPr>
          <p:nvPr>
            <p:ph type="title"/>
          </p:nvPr>
        </p:nvSpPr>
        <p:spPr>
          <a:xfrm>
            <a:off x="451652" y="2057288"/>
            <a:ext cx="8018318" cy="1828193"/>
          </a:xfrm>
        </p:spPr>
        <p:txBody>
          <a:bodyPr/>
          <a:lstStyle/>
          <a:p>
            <a:r>
              <a:rPr altLang="ja-JP" sz="4400" dirty="0" smtClean="0">
                <a:latin typeface="Segoe"/>
              </a:rPr>
              <a:t>Windows 7</a:t>
            </a:r>
            <a:r>
              <a:rPr lang="ja-JP" altLang="en-US" sz="4400" dirty="0" smtClean="0">
                <a:latin typeface="Segoe"/>
              </a:rPr>
              <a:t> </a:t>
            </a:r>
            <a:r>
              <a:rPr altLang="ja-JP" sz="4400" dirty="0" smtClean="0">
                <a:latin typeface="Segoe"/>
              </a:rPr>
              <a:t/>
            </a:r>
            <a:br>
              <a:rPr altLang="ja-JP" sz="4400" dirty="0" smtClean="0">
                <a:latin typeface="Segoe"/>
              </a:rPr>
            </a:br>
            <a:r>
              <a:rPr lang="ja-JP" altLang="en-US" sz="4400" dirty="0" smtClean="0">
                <a:latin typeface="Segoe"/>
              </a:rPr>
              <a:t>エンタープライズ</a:t>
            </a:r>
            <a:r>
              <a:rPr altLang="ja-JP" sz="4400" dirty="0" smtClean="0">
                <a:latin typeface="Segoe"/>
              </a:rPr>
              <a:t/>
            </a:r>
            <a:br>
              <a:rPr altLang="ja-JP" sz="4400" dirty="0" smtClean="0">
                <a:latin typeface="Segoe"/>
              </a:rPr>
            </a:br>
            <a:r>
              <a:rPr lang="ja-JP" altLang="en-US" sz="4400" dirty="0" smtClean="0">
                <a:latin typeface="Segoe"/>
              </a:rPr>
              <a:t>ショートデモ</a:t>
            </a:r>
            <a:endParaRPr lang="en-US" sz="4400" dirty="0" smtClean="0">
              <a:latin typeface="Segoe"/>
            </a:endParaRPr>
          </a:p>
        </p:txBody>
      </p:sp>
      <p:pic>
        <p:nvPicPr>
          <p:cNvPr id="4" name="Picture 4" descr="C:\Users\lsabow\Pictures\Windows 7 Logos\Windows 7 Ultimate\English\Logos and Logotypes\One line\Windows7-Ultimate_1line_rgb_r.png"/>
          <p:cNvPicPr>
            <a:picLocks noChangeAspect="1" noChangeArrowheads="1"/>
          </p:cNvPicPr>
          <p:nvPr/>
        </p:nvPicPr>
        <p:blipFill>
          <a:blip r:embed="rId3"/>
          <a:srcRect r="29807"/>
          <a:stretch>
            <a:fillRect/>
          </a:stretch>
        </p:blipFill>
        <p:spPr bwMode="auto">
          <a:xfrm>
            <a:off x="3748353" y="83376"/>
            <a:ext cx="5387180" cy="838200"/>
          </a:xfrm>
          <a:prstGeom prst="rect">
            <a:avLst/>
          </a:prstGeom>
          <a:noFill/>
        </p:spPr>
      </p:pic>
      <p:sp>
        <p:nvSpPr>
          <p:cNvPr id="9" name="Title 138241"/>
          <p:cNvSpPr txBox="1">
            <a:spLocks noChangeArrowheads="1"/>
          </p:cNvSpPr>
          <p:nvPr/>
        </p:nvSpPr>
        <p:spPr bwMode="auto">
          <a:xfrm>
            <a:off x="451654" y="4800488"/>
            <a:ext cx="8018318" cy="6263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912777" eaLnBrk="0" hangingPunct="0">
              <a:lnSpc>
                <a:spcPct val="90000"/>
              </a:lnSpc>
            </a:pPr>
            <a:r>
              <a:rPr kumimoji="0" lang="en-US" altLang="ja-JP"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Windows</a:t>
            </a:r>
            <a:r>
              <a:rPr kumimoji="0" lang="ja-JP" alt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 </a:t>
            </a:r>
            <a:r>
              <a:rPr kumimoji="0" lang="en-US" altLang="ja-JP" sz="4400" b="0" i="0" u="none" strike="noStrike" kern="0" cap="none" spc="-300" normalizeH="0" baseline="0" noProof="0" dirty="0" err="1"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PowerShell</a:t>
            </a:r>
            <a:r>
              <a:rPr kumimoji="0" lang="ja-JP" alt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 </a:t>
            </a:r>
            <a:r>
              <a:rPr kumimoji="0" lang="en-US" altLang="ja-JP"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2.0</a:t>
            </a:r>
            <a:endParaRPr kumimoji="0" 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747897"/>
          </a:xfrm>
        </p:spPr>
        <p:txBody>
          <a:bodyPr/>
          <a:lstStyle/>
          <a:p>
            <a:r>
              <a:rPr kumimoji="1" lang="ja-JP" altLang="en-US" dirty="0" smtClean="0"/>
              <a:t>管理作業の負担を軽減</a:t>
            </a:r>
            <a:endParaRPr kumimoji="1" lang="ja-JP" altLang="en-US" dirty="0"/>
          </a:p>
        </p:txBody>
      </p:sp>
      <p:sp>
        <p:nvSpPr>
          <p:cNvPr id="3" name="コンテンツ プレースホルダ 2"/>
          <p:cNvSpPr>
            <a:spLocks noGrp="1"/>
          </p:cNvSpPr>
          <p:nvPr>
            <p:ph idx="1"/>
          </p:nvPr>
        </p:nvSpPr>
        <p:spPr>
          <a:xfrm>
            <a:off x="338521" y="3948348"/>
            <a:ext cx="8380412" cy="1523494"/>
          </a:xfrm>
        </p:spPr>
        <p:txBody>
          <a:bodyPr/>
          <a:lstStyle/>
          <a:p>
            <a:r>
              <a:rPr kumimoji="1" lang="en-US" altLang="ja-JP" dirty="0" smtClean="0"/>
              <a:t>GUI</a:t>
            </a:r>
            <a:r>
              <a:rPr kumimoji="1" lang="ja-JP" altLang="en-US" dirty="0" smtClean="0"/>
              <a:t> 管理ツールはオンデマンドで行う管理作業</a:t>
            </a:r>
            <a:endParaRPr kumimoji="1" lang="en-US" altLang="ja-JP" dirty="0" smtClean="0"/>
          </a:p>
          <a:p>
            <a:r>
              <a:rPr kumimoji="1" lang="ja-JP" altLang="en-US" dirty="0" smtClean="0"/>
              <a:t>管理作業は定期的な作業</a:t>
            </a:r>
            <a:endParaRPr kumimoji="1" lang="en-US" altLang="ja-JP" dirty="0" smtClean="0"/>
          </a:p>
          <a:p>
            <a:r>
              <a:rPr kumimoji="1" lang="ja-JP" altLang="en-US" dirty="0" smtClean="0"/>
              <a:t>レポート作成の重要性</a:t>
            </a:r>
            <a:endParaRPr kumimoji="1" lang="en-US" altLang="ja-JP" dirty="0" smtClean="0"/>
          </a:p>
        </p:txBody>
      </p:sp>
      <p:sp>
        <p:nvSpPr>
          <p:cNvPr id="6" name="角丸四角形 5"/>
          <p:cNvSpPr/>
          <p:nvPr/>
        </p:nvSpPr>
        <p:spPr bwMode="auto">
          <a:xfrm>
            <a:off x="5805889" y="2126248"/>
            <a:ext cx="2930487"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b="0" i="0" u="none" strike="noStrike" cap="none" normalizeH="0" baseline="0" dirty="0" smtClean="0">
                <a:solidFill>
                  <a:schemeClr val="tx1"/>
                </a:solidFill>
                <a:effectLst/>
                <a:latin typeface="Segoe" pitchFamily="34" charset="0"/>
              </a:rPr>
              <a:t>管理タスクの</a:t>
            </a:r>
            <a:endParaRPr kumimoji="0" lang="en-US" altLang="ja-JP" b="0" i="0" u="none" strike="noStrike" cap="none" normalizeH="0" baseline="0" dirty="0" smtClean="0">
              <a:solidFill>
                <a:schemeClr val="tx1"/>
              </a:solidFill>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b="0" i="0" u="none" strike="noStrike" cap="none" normalizeH="0" baseline="0" dirty="0" smtClean="0">
                <a:solidFill>
                  <a:schemeClr val="tx1"/>
                </a:solidFill>
                <a:effectLst/>
                <a:latin typeface="Segoe" pitchFamily="34" charset="0"/>
              </a:rPr>
              <a:t>自動化</a:t>
            </a:r>
          </a:p>
        </p:txBody>
      </p:sp>
      <p:pic>
        <p:nvPicPr>
          <p:cNvPr id="8" name="図 7" descr="青年男-困った-黒.png"/>
          <p:cNvPicPr>
            <a:picLocks noChangeAspect="1"/>
          </p:cNvPicPr>
          <p:nvPr/>
        </p:nvPicPr>
        <p:blipFill>
          <a:blip r:embed="rId3"/>
          <a:stretch>
            <a:fillRect/>
          </a:stretch>
        </p:blipFill>
        <p:spPr>
          <a:xfrm>
            <a:off x="4910654" y="2056016"/>
            <a:ext cx="868938" cy="1193960"/>
          </a:xfrm>
          <a:prstGeom prst="rect">
            <a:avLst/>
          </a:prstGeom>
        </p:spPr>
      </p:pic>
      <p:sp>
        <p:nvSpPr>
          <p:cNvPr id="14" name="角丸四角形 13"/>
          <p:cNvSpPr/>
          <p:nvPr/>
        </p:nvSpPr>
        <p:spPr bwMode="auto">
          <a:xfrm>
            <a:off x="716096" y="5530467"/>
            <a:ext cx="7910111" cy="11567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sz="2900" dirty="0" smtClean="0">
                <a:solidFill>
                  <a:schemeClr val="tx1"/>
                </a:solidFill>
                <a:latin typeface="Segoe" pitchFamily="34" charset="0"/>
              </a:rPr>
              <a:t>繰り返しの作業、定期的な作業をタスク化</a:t>
            </a:r>
            <a:endParaRPr kumimoji="0" lang="en-US" altLang="ja-JP" sz="2900" b="0" i="0" u="none" strike="noStrike" cap="none" normalizeH="0" baseline="0" dirty="0" smtClean="0">
              <a:solidFill>
                <a:schemeClr val="tx1"/>
              </a:solidFill>
              <a:effectLst/>
              <a:latin typeface="Segoe" pitchFamily="34" charset="0"/>
            </a:endParaRPr>
          </a:p>
        </p:txBody>
      </p:sp>
      <p:pic>
        <p:nvPicPr>
          <p:cNvPr id="15" name="図 14" descr="pc.png"/>
          <p:cNvPicPr>
            <a:picLocks noChangeAspect="1"/>
          </p:cNvPicPr>
          <p:nvPr/>
        </p:nvPicPr>
        <p:blipFill>
          <a:blip r:embed="rId4" cstate="print"/>
          <a:stretch>
            <a:fillRect/>
          </a:stretch>
        </p:blipFill>
        <p:spPr>
          <a:xfrm>
            <a:off x="1101276" y="1860479"/>
            <a:ext cx="991929" cy="989705"/>
          </a:xfrm>
          <a:prstGeom prst="rect">
            <a:avLst/>
          </a:prstGeom>
        </p:spPr>
      </p:pic>
      <p:pic>
        <p:nvPicPr>
          <p:cNvPr id="16" name="図 15" descr="pc.png"/>
          <p:cNvPicPr>
            <a:picLocks noChangeAspect="1"/>
          </p:cNvPicPr>
          <p:nvPr/>
        </p:nvPicPr>
        <p:blipFill>
          <a:blip r:embed="rId4" cstate="print"/>
          <a:stretch>
            <a:fillRect/>
          </a:stretch>
        </p:blipFill>
        <p:spPr>
          <a:xfrm>
            <a:off x="1778813" y="2268103"/>
            <a:ext cx="991929" cy="989705"/>
          </a:xfrm>
          <a:prstGeom prst="rect">
            <a:avLst/>
          </a:prstGeom>
        </p:spPr>
      </p:pic>
      <p:pic>
        <p:nvPicPr>
          <p:cNvPr id="17" name="図 16" descr="pc.png"/>
          <p:cNvPicPr>
            <a:picLocks noChangeAspect="1"/>
          </p:cNvPicPr>
          <p:nvPr/>
        </p:nvPicPr>
        <p:blipFill>
          <a:blip r:embed="rId4" cstate="print"/>
          <a:stretch>
            <a:fillRect/>
          </a:stretch>
        </p:blipFill>
        <p:spPr>
          <a:xfrm>
            <a:off x="2456350" y="2675727"/>
            <a:ext cx="991929" cy="989705"/>
          </a:xfrm>
          <a:prstGeom prst="rect">
            <a:avLst/>
          </a:prstGeom>
        </p:spPr>
      </p:pic>
      <p:sp>
        <p:nvSpPr>
          <p:cNvPr id="18" name="右矢印 17"/>
          <p:cNvSpPr/>
          <p:nvPr/>
        </p:nvSpPr>
        <p:spPr bwMode="auto">
          <a:xfrm rot="10800000">
            <a:off x="3822853" y="2324559"/>
            <a:ext cx="914400" cy="583894"/>
          </a:xfrm>
          <a:prstGeom prst="rightArrow">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sp>
        <p:nvSpPr>
          <p:cNvPr id="19" name="角丸四角形 18"/>
          <p:cNvSpPr/>
          <p:nvPr/>
        </p:nvSpPr>
        <p:spPr bwMode="auto">
          <a:xfrm>
            <a:off x="2115238" y="1101680"/>
            <a:ext cx="2930487" cy="100253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b="0" i="0" u="none" strike="noStrike" cap="none" normalizeH="0" baseline="0" dirty="0" smtClean="0">
                <a:solidFill>
                  <a:schemeClr val="tx1"/>
                </a:solidFill>
                <a:effectLst/>
                <a:latin typeface="Segoe" pitchFamily="34" charset="0"/>
              </a:rPr>
              <a:t>システムの複雑化</a:t>
            </a:r>
            <a:endParaRPr kumimoji="0" lang="en-US" altLang="ja-JP" b="0" i="0" u="none" strike="noStrike" cap="none" normalizeH="0" baseline="0" dirty="0" smtClean="0">
              <a:solidFill>
                <a:schemeClr val="tx1"/>
              </a:solidFill>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様々な法整備要件</a:t>
            </a:r>
            <a:endParaRPr kumimoji="0" lang="ja-JP" altLang="en-US"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altLang="ja-JP" dirty="0" smtClean="0"/>
              <a:t>Windows PowerShell</a:t>
            </a:r>
            <a:r>
              <a:rPr kumimoji="1" lang="ja-JP" altLang="en-US" dirty="0" smtClean="0"/>
              <a:t> </a:t>
            </a:r>
            <a:r>
              <a:rPr kumimoji="1" altLang="ja-JP" dirty="0" smtClean="0"/>
              <a:t>2.0</a:t>
            </a:r>
          </a:p>
        </p:txBody>
      </p:sp>
      <p:sp>
        <p:nvSpPr>
          <p:cNvPr id="3" name="コンテンツ プレースホルダ 2"/>
          <p:cNvSpPr>
            <a:spLocks noGrp="1"/>
          </p:cNvSpPr>
          <p:nvPr>
            <p:ph idx="1"/>
          </p:nvPr>
        </p:nvSpPr>
        <p:spPr>
          <a:xfrm>
            <a:off x="382588" y="1414463"/>
            <a:ext cx="8380412" cy="4210383"/>
          </a:xfrm>
        </p:spPr>
        <p:txBody>
          <a:bodyPr/>
          <a:lstStyle/>
          <a:p>
            <a:r>
              <a:rPr kumimoji="1" lang="en-US" altLang="ja-JP" dirty="0" smtClean="0"/>
              <a:t>Windows</a:t>
            </a:r>
            <a:r>
              <a:rPr kumimoji="1" lang="ja-JP" altLang="en-US" dirty="0" smtClean="0"/>
              <a:t> </a:t>
            </a:r>
            <a:r>
              <a:rPr kumimoji="1" lang="en-US" altLang="ja-JP" dirty="0" smtClean="0"/>
              <a:t>7</a:t>
            </a:r>
            <a:r>
              <a:rPr kumimoji="1" lang="ja-JP" altLang="en-US" dirty="0" smtClean="0"/>
              <a:t> をコマンドで管理</a:t>
            </a:r>
            <a:endParaRPr kumimoji="1" lang="en-US" altLang="ja-JP" dirty="0" smtClean="0"/>
          </a:p>
          <a:p>
            <a:pPr lvl="1"/>
            <a:r>
              <a:rPr kumimoji="1" lang="ja-JP" altLang="en-US" dirty="0" smtClean="0"/>
              <a:t>スクリプトベースで管理を自動化</a:t>
            </a:r>
            <a:endParaRPr kumimoji="1" lang="en-US" altLang="ja-JP" dirty="0" smtClean="0"/>
          </a:p>
          <a:p>
            <a:pPr lvl="1"/>
            <a:r>
              <a:rPr kumimoji="1" lang="ja-JP" altLang="en-US" dirty="0" smtClean="0"/>
              <a:t>定期的な作業をタスク化</a:t>
            </a:r>
            <a:endParaRPr kumimoji="1" lang="en-US" altLang="ja-JP" dirty="0" smtClean="0"/>
          </a:p>
          <a:p>
            <a:pPr lvl="1"/>
            <a:r>
              <a:rPr kumimoji="1" lang="ja-JP" altLang="en-US" dirty="0" smtClean="0"/>
              <a:t>タスク化によって人為的なミスを減少できる</a:t>
            </a:r>
            <a:endParaRPr kumimoji="1" lang="en-US" altLang="ja-JP" dirty="0" smtClean="0"/>
          </a:p>
          <a:p>
            <a:r>
              <a:rPr kumimoji="1" lang="en-US" altLang="ja-JP" dirty="0" smtClean="0"/>
              <a:t>IT</a:t>
            </a:r>
            <a:r>
              <a:rPr kumimoji="1" lang="ja-JP" altLang="en-US" dirty="0" smtClean="0"/>
              <a:t> プロフェッショナル向けのスクリプト言語</a:t>
            </a:r>
            <a:endParaRPr kumimoji="1" lang="en-US" altLang="ja-JP" dirty="0" smtClean="0"/>
          </a:p>
          <a:p>
            <a:pPr lvl="1"/>
            <a:r>
              <a:rPr kumimoji="1" lang="en-US" altLang="ja-JP" dirty="0" smtClean="0"/>
              <a:t>Visual</a:t>
            </a:r>
            <a:r>
              <a:rPr kumimoji="1" lang="ja-JP" altLang="en-US" dirty="0" smtClean="0"/>
              <a:t> </a:t>
            </a:r>
            <a:r>
              <a:rPr kumimoji="1" lang="en-US" altLang="ja-JP" dirty="0" smtClean="0"/>
              <a:t>Basic</a:t>
            </a:r>
            <a:r>
              <a:rPr kumimoji="1" lang="ja-JP" altLang="en-US" dirty="0" smtClean="0"/>
              <a:t>  </a:t>
            </a:r>
            <a:r>
              <a:rPr kumimoji="1" lang="ja-JP" altLang="en-US" dirty="0" err="1" smtClean="0"/>
              <a:t>、</a:t>
            </a:r>
            <a:r>
              <a:rPr kumimoji="1" lang="ja-JP" altLang="en-US" dirty="0" smtClean="0"/>
              <a:t> </a:t>
            </a:r>
            <a:r>
              <a:rPr kumimoji="1" lang="en-US" altLang="ja-JP" dirty="0" smtClean="0"/>
              <a:t>C#</a:t>
            </a:r>
            <a:r>
              <a:rPr kumimoji="1" lang="ja-JP" altLang="en-US" dirty="0" smtClean="0"/>
              <a:t>  の </a:t>
            </a:r>
            <a:r>
              <a:rPr kumimoji="1" lang="ja-JP" altLang="en-US" dirty="0" err="1" smtClean="0"/>
              <a:t>ような開</a:t>
            </a:r>
            <a:r>
              <a:rPr kumimoji="1" lang="ja-JP" altLang="en-US" dirty="0" smtClean="0"/>
              <a:t>発言語やツールは不要</a:t>
            </a:r>
            <a:endParaRPr kumimoji="1" lang="en-US" altLang="ja-JP" dirty="0" smtClean="0"/>
          </a:p>
          <a:p>
            <a:pPr lvl="1"/>
            <a:r>
              <a:rPr kumimoji="1" lang="en-US" altLang="ja-JP" dirty="0" smtClean="0"/>
              <a:t>WMI</a:t>
            </a:r>
            <a:r>
              <a:rPr kumimoji="1" lang="ja-JP" altLang="en-US" dirty="0" smtClean="0"/>
              <a:t> </a:t>
            </a:r>
            <a:r>
              <a:rPr kumimoji="1" lang="en-US" altLang="ja-JP" dirty="0" smtClean="0"/>
              <a:t>(Windows</a:t>
            </a:r>
            <a:r>
              <a:rPr kumimoji="1" lang="ja-JP" altLang="en-US" dirty="0" smtClean="0"/>
              <a:t> </a:t>
            </a:r>
            <a:r>
              <a:rPr kumimoji="1" lang="en-US" altLang="ja-JP" dirty="0" smtClean="0"/>
              <a:t>Management</a:t>
            </a:r>
            <a:r>
              <a:rPr kumimoji="1" lang="ja-JP" altLang="en-US" dirty="0" smtClean="0"/>
              <a:t> </a:t>
            </a:r>
            <a:r>
              <a:rPr kumimoji="1" lang="en-US" altLang="ja-JP" dirty="0" smtClean="0"/>
              <a:t>Instrumentation)</a:t>
            </a:r>
            <a:r>
              <a:rPr kumimoji="1" lang="ja-JP" altLang="en-US" dirty="0" smtClean="0"/>
              <a:t> や </a:t>
            </a:r>
            <a:r>
              <a:rPr kumimoji="1" lang="en-US" altLang="ja-JP" dirty="0" smtClean="0"/>
              <a:t>.NET</a:t>
            </a:r>
            <a:r>
              <a:rPr kumimoji="1" lang="ja-JP" altLang="en-US" dirty="0" smtClean="0"/>
              <a:t> </a:t>
            </a:r>
            <a:r>
              <a:rPr kumimoji="1" lang="en-US" altLang="ja-JP" dirty="0" smtClean="0"/>
              <a:t>Framework</a:t>
            </a:r>
            <a:r>
              <a:rPr kumimoji="1" lang="ja-JP" altLang="en-US" dirty="0" smtClean="0"/>
              <a:t> も使用できる</a:t>
            </a:r>
            <a:endParaRPr kumimoji="1" lang="ja-JP" alt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追加された </a:t>
            </a:r>
            <a:r>
              <a:rPr kumimoji="1" altLang="ja-JP" dirty="0" smtClean="0"/>
              <a:t>GUI</a:t>
            </a:r>
            <a:r>
              <a:rPr kumimoji="1" lang="ja-JP" altLang="en-US" dirty="0" smtClean="0"/>
              <a:t> ツール</a:t>
            </a:r>
            <a:endParaRPr kumimoji="1" lang="ja-JP" altLang="en-US" dirty="0"/>
          </a:p>
        </p:txBody>
      </p:sp>
      <p:sp>
        <p:nvSpPr>
          <p:cNvPr id="3" name="コンテンツ プレースホルダ 2"/>
          <p:cNvSpPr>
            <a:spLocks noGrp="1"/>
          </p:cNvSpPr>
          <p:nvPr>
            <p:ph idx="1"/>
          </p:nvPr>
        </p:nvSpPr>
        <p:spPr>
          <a:xfrm>
            <a:off x="382588" y="1414463"/>
            <a:ext cx="8380412" cy="1800493"/>
          </a:xfrm>
        </p:spPr>
        <p:txBody>
          <a:bodyPr/>
          <a:lstStyle/>
          <a:p>
            <a:r>
              <a:rPr kumimoji="1" lang="ja-JP" altLang="en-US" dirty="0" smtClean="0"/>
              <a:t>従来型のコマンド プロンプト ツールに加え 、</a:t>
            </a:r>
            <a:r>
              <a:rPr kumimoji="1" lang="en-US" altLang="ja-JP" dirty="0" smtClean="0"/>
              <a:t>GUI</a:t>
            </a:r>
            <a:r>
              <a:rPr kumimoji="1" lang="ja-JP" altLang="en-US" dirty="0" smtClean="0"/>
              <a:t> ツールを使用し ステップ バイ ステップでスクリプトを作成できる</a:t>
            </a:r>
            <a:endParaRPr kumimoji="1" lang="en-US" altLang="ja-JP" dirty="0" smtClean="0"/>
          </a:p>
          <a:p>
            <a:endParaRPr kumimoji="1" lang="ja-JP" altLang="en-US" dirty="0"/>
          </a:p>
        </p:txBody>
      </p:sp>
      <p:pic>
        <p:nvPicPr>
          <p:cNvPr id="5" name="図 4" descr="WSS000000.BMP"/>
          <p:cNvPicPr>
            <a:picLocks noChangeAspect="1"/>
          </p:cNvPicPr>
          <p:nvPr/>
        </p:nvPicPr>
        <p:blipFill>
          <a:blip r:embed="rId3"/>
          <a:srcRect r="3347" b="5728"/>
          <a:stretch>
            <a:fillRect/>
          </a:stretch>
        </p:blipFill>
        <p:spPr>
          <a:xfrm>
            <a:off x="484742" y="2740446"/>
            <a:ext cx="5040000" cy="3686913"/>
          </a:xfrm>
          <a:prstGeom prst="rect">
            <a:avLst/>
          </a:prstGeom>
        </p:spPr>
      </p:pic>
      <p:pic>
        <p:nvPicPr>
          <p:cNvPr id="4" name="図 3" descr="WS000013.BMP"/>
          <p:cNvPicPr>
            <a:picLocks noChangeAspect="1"/>
          </p:cNvPicPr>
          <p:nvPr/>
        </p:nvPicPr>
        <p:blipFill>
          <a:blip r:embed="rId4"/>
          <a:srcRect b="8108"/>
          <a:stretch>
            <a:fillRect/>
          </a:stretch>
        </p:blipFill>
        <p:spPr>
          <a:xfrm>
            <a:off x="3657599" y="3192135"/>
            <a:ext cx="5040000" cy="3473528"/>
          </a:xfrm>
          <a:prstGeom prst="rect">
            <a:avLst/>
          </a:prstGeom>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382588" y="1414463"/>
            <a:ext cx="8380412" cy="2465290"/>
          </a:xfrm>
        </p:spPr>
        <p:txBody>
          <a:bodyPr/>
          <a:lstStyle/>
          <a:p>
            <a:r>
              <a:rPr kumimoji="1" lang="en-US" altLang="ja-JP" dirty="0" smtClean="0"/>
              <a:t>Windows</a:t>
            </a:r>
            <a:r>
              <a:rPr kumimoji="1" lang="ja-JP" altLang="en-US" dirty="0" smtClean="0"/>
              <a:t> </a:t>
            </a:r>
            <a:r>
              <a:rPr kumimoji="1" lang="en-US" altLang="ja-JP" dirty="0" smtClean="0"/>
              <a:t>7</a:t>
            </a:r>
            <a:r>
              <a:rPr kumimoji="1" lang="ja-JP" altLang="en-US" dirty="0" smtClean="0"/>
              <a:t> をコマンドで管理</a:t>
            </a:r>
            <a:endParaRPr kumimoji="1" lang="en-US" altLang="ja-JP" dirty="0" smtClean="0"/>
          </a:p>
          <a:p>
            <a:pPr lvl="1"/>
            <a:r>
              <a:rPr kumimoji="1" lang="ja-JP" altLang="en-US" dirty="0" smtClean="0"/>
              <a:t>スクリプトベースで管理を自動化</a:t>
            </a:r>
            <a:endParaRPr kumimoji="1" lang="en-US" altLang="ja-JP" dirty="0" smtClean="0"/>
          </a:p>
          <a:p>
            <a:pPr lvl="1"/>
            <a:r>
              <a:rPr kumimoji="1" lang="ja-JP" altLang="en-US" dirty="0" smtClean="0"/>
              <a:t>定期的な作業をタスク化</a:t>
            </a:r>
            <a:endParaRPr kumimoji="1" lang="en-US" altLang="ja-JP" dirty="0" smtClean="0"/>
          </a:p>
          <a:p>
            <a:pPr lvl="1"/>
            <a:r>
              <a:rPr kumimoji="1" lang="ja-JP" altLang="en-US" dirty="0" smtClean="0"/>
              <a:t>タスク化によって人為的なミスを減少できる</a:t>
            </a:r>
            <a:endParaRPr kumimoji="1" lang="en-US" altLang="ja-JP" dirty="0" smtClean="0"/>
          </a:p>
          <a:p>
            <a:r>
              <a:rPr kumimoji="1" lang="ja-JP" altLang="en-US" dirty="0" smtClean="0"/>
              <a:t>今日の管理作業の重要性に応える</a:t>
            </a:r>
            <a:endParaRPr kumimoji="1" lang="en-US" altLang="ja-JP" dirty="0" smtClean="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2" name="Picture 4" descr="C:\Program Files\Microsoft Resource DVD Artwork\DVD_ART\BoxShots_Logos\MICROSOFT\Microsoft Logo wht shadow.png"/>
          <p:cNvPicPr>
            <a:picLocks noChangeAspect="1" noChangeArrowheads="1"/>
          </p:cNvPicPr>
          <p:nvPr/>
        </p:nvPicPr>
        <p:blipFill>
          <a:blip r:embed="rId3" cstate="print"/>
          <a:srcRect/>
          <a:stretch>
            <a:fillRect/>
          </a:stretch>
        </p:blipFill>
        <p:spPr bwMode="auto">
          <a:xfrm>
            <a:off x="2143108" y="3026515"/>
            <a:ext cx="4362453" cy="804971"/>
          </a:xfrm>
          <a:prstGeom prst="rect">
            <a:avLst/>
          </a:prstGeom>
          <a:noFill/>
        </p:spPr>
      </p:pic>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Custom 6">
      <a:majorFont>
        <a:latin typeface="Trebuchet MS"/>
        <a:ea typeface=""/>
        <a:cs typeface=""/>
      </a:majorFont>
      <a:minorFont>
        <a:latin typeface="Trebuchet MS"/>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775</Words>
  <Application>Microsoft PowerPoint</Application>
  <PresentationFormat>画面に合わせる (4:3)</PresentationFormat>
  <Paragraphs>43</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1_Blue waves</vt:lpstr>
      <vt:lpstr>Windows 7  エンタープライズ ショートデモ</vt:lpstr>
      <vt:lpstr>管理作業の負担を軽減</vt:lpstr>
      <vt:lpstr>Windows PowerShell 2.0</vt:lpstr>
      <vt:lpstr>追加された GUI ツール</vt:lpstr>
      <vt:lpstr>まとめ</vt:lpstr>
      <vt:lpstr>スライド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2009-03-31T04:55:44Z</dcterms:created>
  <dcterms:modified xsi:type="dcterms:W3CDTF">2009-03-31T04:55:54Z</dcterms:modified>
  <cp:contentType/>
</cp:coreProperties>
</file>