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tags/tag1.xml" ContentType="application/vnd.openxmlformats-officedocument.presentationml.tags+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52" r:id="rId5"/>
  </p:sldMasterIdLst>
  <p:notesMasterIdLst>
    <p:notesMasterId r:id="rId96"/>
  </p:notesMasterIdLst>
  <p:handoutMasterIdLst>
    <p:handoutMasterId r:id="rId97"/>
  </p:handoutMasterIdLst>
  <p:sldIdLst>
    <p:sldId id="486" r:id="rId6"/>
    <p:sldId id="382" r:id="rId7"/>
    <p:sldId id="408" r:id="rId8"/>
    <p:sldId id="409" r:id="rId9"/>
    <p:sldId id="405" r:id="rId10"/>
    <p:sldId id="406" r:id="rId11"/>
    <p:sldId id="407" r:id="rId12"/>
    <p:sldId id="410" r:id="rId13"/>
    <p:sldId id="411" r:id="rId14"/>
    <p:sldId id="413" r:id="rId15"/>
    <p:sldId id="399" r:id="rId16"/>
    <p:sldId id="454" r:id="rId17"/>
    <p:sldId id="443" r:id="rId18"/>
    <p:sldId id="477" r:id="rId19"/>
    <p:sldId id="478" r:id="rId20"/>
    <p:sldId id="479" r:id="rId21"/>
    <p:sldId id="384" r:id="rId22"/>
    <p:sldId id="392" r:id="rId23"/>
    <p:sldId id="396" r:id="rId24"/>
    <p:sldId id="386" r:id="rId25"/>
    <p:sldId id="387" r:id="rId26"/>
    <p:sldId id="394" r:id="rId27"/>
    <p:sldId id="385" r:id="rId28"/>
    <p:sldId id="389" r:id="rId29"/>
    <p:sldId id="390" r:id="rId30"/>
    <p:sldId id="400" r:id="rId31"/>
    <p:sldId id="393" r:id="rId32"/>
    <p:sldId id="391" r:id="rId33"/>
    <p:sldId id="401" r:id="rId34"/>
    <p:sldId id="404" r:id="rId35"/>
    <p:sldId id="412" r:id="rId36"/>
    <p:sldId id="417" r:id="rId37"/>
    <p:sldId id="438" r:id="rId38"/>
    <p:sldId id="439" r:id="rId39"/>
    <p:sldId id="485" r:id="rId40"/>
    <p:sldId id="415" r:id="rId41"/>
    <p:sldId id="416" r:id="rId42"/>
    <p:sldId id="483" r:id="rId43"/>
    <p:sldId id="455" r:id="rId44"/>
    <p:sldId id="456" r:id="rId45"/>
    <p:sldId id="480" r:id="rId46"/>
    <p:sldId id="460" r:id="rId47"/>
    <p:sldId id="418" r:id="rId48"/>
    <p:sldId id="419" r:id="rId49"/>
    <p:sldId id="449" r:id="rId50"/>
    <p:sldId id="450" r:id="rId51"/>
    <p:sldId id="451" r:id="rId52"/>
    <p:sldId id="475" r:id="rId53"/>
    <p:sldId id="476" r:id="rId54"/>
    <p:sldId id="461" r:id="rId55"/>
    <p:sldId id="424" r:id="rId56"/>
    <p:sldId id="441" r:id="rId57"/>
    <p:sldId id="421" r:id="rId58"/>
    <p:sldId id="422" r:id="rId59"/>
    <p:sldId id="457" r:id="rId60"/>
    <p:sldId id="458" r:id="rId61"/>
    <p:sldId id="425" r:id="rId62"/>
    <p:sldId id="463" r:id="rId63"/>
    <p:sldId id="465" r:id="rId64"/>
    <p:sldId id="466" r:id="rId65"/>
    <p:sldId id="467" r:id="rId66"/>
    <p:sldId id="468" r:id="rId67"/>
    <p:sldId id="469" r:id="rId68"/>
    <p:sldId id="470" r:id="rId69"/>
    <p:sldId id="471" r:id="rId70"/>
    <p:sldId id="473" r:id="rId71"/>
    <p:sldId id="423" r:id="rId72"/>
    <p:sldId id="474" r:id="rId73"/>
    <p:sldId id="427" r:id="rId74"/>
    <p:sldId id="446" r:id="rId75"/>
    <p:sldId id="447" r:id="rId76"/>
    <p:sldId id="444" r:id="rId77"/>
    <p:sldId id="428" r:id="rId78"/>
    <p:sldId id="440" r:id="rId79"/>
    <p:sldId id="429" r:id="rId80"/>
    <p:sldId id="481" r:id="rId81"/>
    <p:sldId id="482" r:id="rId82"/>
    <p:sldId id="462" r:id="rId83"/>
    <p:sldId id="432" r:id="rId84"/>
    <p:sldId id="433" r:id="rId85"/>
    <p:sldId id="434" r:id="rId86"/>
    <p:sldId id="435" r:id="rId87"/>
    <p:sldId id="448" r:id="rId88"/>
    <p:sldId id="452" r:id="rId89"/>
    <p:sldId id="453" r:id="rId90"/>
    <p:sldId id="436" r:id="rId91"/>
    <p:sldId id="484" r:id="rId92"/>
    <p:sldId id="437" r:id="rId93"/>
    <p:sldId id="383" r:id="rId94"/>
    <p:sldId id="271" r:id="rId95"/>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A290"/>
    <a:srgbClr val="000000"/>
    <a:srgbClr val="FFFFCC"/>
    <a:srgbClr val="27728D"/>
    <a:srgbClr val="3BA4C9"/>
    <a:srgbClr val="CC9900"/>
    <a:srgbClr val="FFCC00"/>
    <a:srgbClr val="FFCC99"/>
    <a:srgbClr val="FF9900"/>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8634" autoAdjust="0"/>
    <p:restoredTop sz="94660"/>
  </p:normalViewPr>
  <p:slideViewPr>
    <p:cSldViewPr>
      <p:cViewPr varScale="1">
        <p:scale>
          <a:sx n="69" d="100"/>
          <a:sy n="69" d="100"/>
        </p:scale>
        <p:origin x="-96" y="-990"/>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8" d="100"/>
          <a:sy n="98" d="100"/>
        </p:scale>
        <p:origin x="-2556"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8/13/2007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8/13/2007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8/13/2007 12:56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8/13/2007 12:56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8/13/2007 12:56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3A536-8B57-4776-A1F1-6A981C8A48D8}" type="slidenum">
              <a:rPr lang="en-US"/>
              <a:pPr/>
              <a:t>4</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a:xfrm>
            <a:off x="687388" y="4343400"/>
            <a:ext cx="5483225"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414495" y="3798980"/>
            <a:ext cx="6021161" cy="428231"/>
          </a:xfrm>
          <a:noFill/>
          <a:ln/>
        </p:spPr>
        <p:txBody>
          <a:bodyPr/>
          <a:lstStyle/>
          <a:p>
            <a:pPr lvl="1">
              <a:lnSpc>
                <a:spcPct val="120000"/>
              </a:lnSpc>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2E2A56C-E786-4D8E-AB63-3E32C2336B0A}" type="slidenum">
              <a:rPr lang="en-US"/>
              <a:pPr/>
              <a:t>79</a:t>
            </a:fld>
            <a:endParaRPr lang="en-US"/>
          </a:p>
        </p:txBody>
      </p:sp>
      <p:sp>
        <p:nvSpPr>
          <p:cNvPr id="313346"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19DFF-6987-421E-9BF7-4FA071A76CB5}" type="slidenum">
              <a:rPr lang="en-US"/>
              <a:pPr/>
              <a:t>80</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pPr marL="228600" indent="-228600">
              <a:lnSpc>
                <a:spcPct val="90000"/>
              </a:lnSpc>
            </a:pPr>
            <a:endParaRPr lang="en-US" sz="9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3CD49-4346-4FA5-99E2-8F7B94F2124D}" type="slidenum">
              <a:rPr lang="en-US"/>
              <a:pPr/>
              <a:t>82</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8/13/2007 12:56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1892099"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cstate="email"/>
          <a:stretch>
            <a:fillRect/>
          </a:stretch>
        </p:blipFill>
        <p:spPr bwMode="auto">
          <a:xfrm rot="303948">
            <a:off x="2293533" y="6052531"/>
            <a:ext cx="6851232" cy="1148735"/>
          </a:xfrm>
          <a:prstGeom prst="rect">
            <a:avLst/>
          </a:prstGeom>
          <a:noFill/>
        </p:spPr>
      </p:pic>
      <p:sp>
        <p:nvSpPr>
          <p:cNvPr id="8" name="TextBox 7"/>
          <p:cNvSpPr txBox="1"/>
          <p:nvPr userDrawn="1"/>
        </p:nvSpPr>
        <p:spPr>
          <a:xfrm>
            <a:off x="381000" y="231775"/>
            <a:ext cx="3429000" cy="646327"/>
          </a:xfrm>
          <a:prstGeom prst="rect">
            <a:avLst/>
          </a:prstGeom>
          <a:noFill/>
        </p:spPr>
        <p:txBody>
          <a:bodyPr wrap="square" lIns="91436" tIns="45718" rIns="91436" bIns="45718" rtlCol="0">
            <a:spAutoFit/>
          </a:bodyPr>
          <a:lstStyle/>
          <a:p>
            <a:r>
              <a:rPr lang="en-US" sz="3600" dirty="0" smtClean="0">
                <a:solidFill>
                  <a:schemeClr val="bg1"/>
                </a:solidFill>
                <a:effectLst>
                  <a:outerShdw blurRad="38100" dist="310007" dir="7680000" sy="30000" kx="1300200" algn="ctr" rotWithShape="0">
                    <a:prstClr val="black">
                      <a:alpha val="32000"/>
                    </a:prstClr>
                  </a:outerShdw>
                </a:effectLst>
                <a:latin typeface="Arial Narrow" pitchFamily="34" charset="0"/>
              </a:rPr>
              <a:t>June 4-8  Orlando</a:t>
            </a:r>
            <a:endParaRPr lang="en-US" sz="3600" dirty="0">
              <a:solidFill>
                <a:schemeClr val="bg1"/>
              </a:solidFill>
              <a:effectLst>
                <a:outerShdw blurRad="38100" dist="310007" dir="7680000" sy="30000" kx="1300200" algn="ctr" rotWithShape="0">
                  <a:prstClr val="black">
                    <a:alpha val="32000"/>
                  </a:prstClr>
                </a:outerShdw>
              </a:effectLst>
              <a:latin typeface="Arial Narrow" pitchFamily="34" charset="0"/>
            </a:endParaRPr>
          </a:p>
        </p:txBody>
      </p:sp>
      <p:grpSp>
        <p:nvGrpSpPr>
          <p:cNvPr id="9" name="Group 10"/>
          <p:cNvGrpSpPr/>
          <p:nvPr userDrawn="1"/>
        </p:nvGrpSpPr>
        <p:grpSpPr bwMode="black">
          <a:xfrm>
            <a:off x="866527" y="938867"/>
            <a:ext cx="3678486" cy="358121"/>
            <a:chOff x="3874522" y="5742451"/>
            <a:chExt cx="3678486" cy="358121"/>
          </a:xfrm>
        </p:grpSpPr>
        <p:pic>
          <p:nvPicPr>
            <p:cNvPr id="10" name="Picture 2" descr="D:\Slidework\Jobs\TechEd2007 - Brian Marble\Template\Design\graphics\Tagline_white.png"/>
            <p:cNvPicPr>
              <a:picLocks noChangeAspect="1" noChangeArrowheads="1"/>
            </p:cNvPicPr>
            <p:nvPr/>
          </p:nvPicPr>
          <p:blipFill>
            <a:blip r:embed="rId6"/>
            <a:stretch>
              <a:fillRect/>
            </a:stretch>
          </p:blipFill>
          <p:spPr bwMode="black">
            <a:xfrm>
              <a:off x="3874522" y="5742451"/>
              <a:ext cx="3608760" cy="358121"/>
            </a:xfrm>
            <a:prstGeom prst="rect">
              <a:avLst/>
            </a:prstGeom>
            <a:noFill/>
          </p:spPr>
        </p:pic>
        <p:sp>
          <p:nvSpPr>
            <p:cNvPr id="11" name="Oval 10"/>
            <p:cNvSpPr/>
            <p:nvPr/>
          </p:nvSpPr>
          <p:spPr bwMode="black">
            <a:xfrm flipV="1">
              <a:off x="7507288" y="5964237"/>
              <a:ext cx="45720" cy="45720"/>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grpSp>
      <p:sp>
        <p:nvSpPr>
          <p:cNvPr id="12" name="Oval 11"/>
          <p:cNvSpPr/>
          <p:nvPr userDrawn="1"/>
        </p:nvSpPr>
        <p:spPr bwMode="auto">
          <a:xfrm flipV="1">
            <a:off x="2000705" y="535179"/>
            <a:ext cx="45720" cy="45720"/>
          </a:xfrm>
          <a:prstGeom prst="ellipse">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3" name="Picture 2" descr="C:\Documents and Settings\Owner\Desktop\images\images\teched07_Logo_whitereflect2.png"/>
          <p:cNvPicPr>
            <a:picLocks noChangeAspect="1" noChangeArrowheads="1"/>
          </p:cNvPicPr>
          <p:nvPr userDrawn="1"/>
        </p:nvPicPr>
        <p:blipFill>
          <a:blip r:embed="rId7"/>
          <a:srcRect/>
          <a:stretch>
            <a:fillRect/>
          </a:stretch>
        </p:blipFill>
        <p:spPr bwMode="black">
          <a:xfrm>
            <a:off x="3327400" y="3530600"/>
            <a:ext cx="3208716" cy="298450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cstate="email"/>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2263" y="317500"/>
            <a:ext cx="8499475" cy="669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2263" y="1228725"/>
            <a:ext cx="4173537" cy="1465263"/>
          </a:xfrm>
        </p:spPr>
        <p:txBody>
          <a:bodyPr/>
          <a:lstStyle/>
          <a:p>
            <a:endParaRPr lang="en-US"/>
          </a:p>
        </p:txBody>
      </p:sp>
      <p:sp>
        <p:nvSpPr>
          <p:cNvPr id="4" name="Text Placeholder 3"/>
          <p:cNvSpPr>
            <a:spLocks noGrp="1"/>
          </p:cNvSpPr>
          <p:nvPr>
            <p:ph type="body" sz="half" idx="2"/>
          </p:nvPr>
        </p:nvSpPr>
        <p:spPr>
          <a:xfrm>
            <a:off x="4648200" y="1228725"/>
            <a:ext cx="4173538" cy="146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cstate="email"/>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 id="2147483745" r:id="rId14"/>
    <p:sldLayoutId id="2147483751" r:id="rId15"/>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8"/>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8"/>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8"/>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8"/>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8"/>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scene3d>
              <a:camera prst="orthographicFront"/>
              <a:lightRig rig="glow" dir="t"/>
            </a:scene3d>
            <a:sp3d extrusionH="57150" prstMaterial="plastic">
              <a:bevelT w="25400" h="254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3"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95000"/>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95000"/>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95000"/>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5000"/>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5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hyperlink" Target="http://www.privacyrights.org/ar/ChronDataBreaches.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earchsecurity.techtarget.com/originalContent/0,289142,sid14_gci1255391,00.html" TargetMode="External"/><Relationship Id="rId4" Type="http://schemas.openxmlformats.org/officeDocument/2006/relationships/hyperlink" Target="http://www.informationweek.com/news/showArticle.jhtml?articleID=1990002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gif"/><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hyperlink" Target="http://www.timoroso.com/backgrounds/absolute-megalomania/lets-keep-this-a-secret.jp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www.e-gold.com/e-gold.asp" TargetMode="Externa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9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8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www.liquidmachines.com/"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96.gif"/></Relationships>
</file>

<file path=ppt/slides/_rels/slide85.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Our Dilemma</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1564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srcRect/>
          <a:stretch>
            <a:fillRect/>
          </a:stretch>
        </p:blipFill>
        <p:spPr bwMode="auto">
          <a:xfrm>
            <a:off x="838200" y="381000"/>
            <a:ext cx="2371725" cy="56483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 name="Picture 2" descr="http://www.fotosearch.com/comp/IGS/IGS672/IS189-046.jpg"/>
          <p:cNvPicPr>
            <a:picLocks noChangeAspect="1" noChangeArrowheads="1"/>
          </p:cNvPicPr>
          <p:nvPr/>
        </p:nvPicPr>
        <p:blipFill>
          <a:blip r:embed="rId4"/>
          <a:srcRect/>
          <a:stretch>
            <a:fillRect/>
          </a:stretch>
        </p:blipFill>
        <p:spPr bwMode="auto">
          <a:xfrm>
            <a:off x="6019800" y="2743200"/>
            <a:ext cx="2514600" cy="3861707"/>
          </a:xfrm>
          <a:prstGeom prst="rect">
            <a:avLst/>
          </a:prstGeom>
          <a:noFill/>
          <a:ln w="6350">
            <a:solidFill>
              <a:schemeClr val="tx1"/>
            </a:solidFill>
          </a:ln>
          <a:effectLst>
            <a:outerShdw blurRad="63500" sx="102000" sy="102000" algn="ctr" rotWithShape="0">
              <a:prstClr val="black">
                <a:alpha val="40000"/>
              </a:prstClr>
            </a:outerShdw>
          </a:effectLst>
        </p:spPr>
      </p:pic>
      <p:sp>
        <p:nvSpPr>
          <p:cNvPr id="5" name="Rounded Rectangular Callout 4"/>
          <p:cNvSpPr/>
          <p:nvPr/>
        </p:nvSpPr>
        <p:spPr bwMode="blackGray">
          <a:xfrm>
            <a:off x="3429000" y="457200"/>
            <a:ext cx="2743200" cy="990600"/>
          </a:xfrm>
          <a:prstGeom prst="wedgeRoundRectCallout">
            <a:avLst>
              <a:gd name="adj1" fmla="val -50463"/>
              <a:gd name="adj2" fmla="val 100880"/>
              <a:gd name="adj3" fmla="val 16667"/>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rPr>
              <a:t>Access denied!</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Rounded Rectangular Callout 5"/>
          <p:cNvSpPr/>
          <p:nvPr/>
        </p:nvSpPr>
        <p:spPr bwMode="blackGray">
          <a:xfrm>
            <a:off x="3505200" y="2209800"/>
            <a:ext cx="2362200" cy="1752600"/>
          </a:xfrm>
          <a:prstGeom prst="wedgeRoundRectCallout">
            <a:avLst>
              <a:gd name="adj1" fmla="val 36821"/>
              <a:gd name="adj2" fmla="val 65968"/>
              <a:gd name="adj3" fmla="val 16667"/>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rPr>
              <a:t>They must have the data! Now!</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Frightening</a:t>
            </a:r>
            <a:endParaRPr lang="en-US" dirty="0"/>
          </a:p>
        </p:txBody>
      </p:sp>
      <p:sp>
        <p:nvSpPr>
          <p:cNvPr id="5" name="TextBox 4"/>
          <p:cNvSpPr txBox="1"/>
          <p:nvPr/>
        </p:nvSpPr>
        <p:spPr>
          <a:xfrm>
            <a:off x="838200" y="1219200"/>
            <a:ext cx="7467600" cy="119263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400" b="1" dirty="0" smtClean="0">
                <a:effectLst>
                  <a:outerShdw blurRad="38100" dist="38100" dir="2700000" algn="tl">
                    <a:srgbClr val="000000">
                      <a:alpha val="43137"/>
                    </a:srgbClr>
                  </a:outerShdw>
                </a:effectLst>
              </a:rPr>
              <a:t>Chronology of data breaches: 2005-2007</a:t>
            </a:r>
          </a:p>
          <a:p>
            <a:pPr>
              <a:lnSpc>
                <a:spcPct val="125000"/>
              </a:lnSpc>
            </a:pPr>
            <a: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3"/>
              </a:rPr>
              <a:t>http://www.privacyrights.org/ar/ChronDataBreaches.htm</a:t>
            </a:r>
            <a:endParaRPr lang="en-US" b="1" dirty="0" smtClean="0">
              <a:effectLst>
                <a:outerShdw blurRad="38100" dist="38100" dir="2700000" algn="tl">
                  <a:srgbClr val="000000">
                    <a:alpha val="43137"/>
                  </a:srgbClr>
                </a:outerShdw>
              </a:effectLst>
              <a:latin typeface="Courier New" pitchFamily="49" charset="0"/>
              <a:cs typeface="Courier New" pitchFamily="49" charset="0"/>
            </a:endParaRPr>
          </a:p>
          <a:p>
            <a:pPr>
              <a:lnSpc>
                <a:spcPct val="125000"/>
              </a:lnSpc>
            </a:pPr>
            <a:r>
              <a:rPr lang="en-US" sz="2000" dirty="0" smtClean="0">
                <a:effectLst>
                  <a:outerShdw blurRad="38100" dist="38100" dir="2700000" algn="tl">
                    <a:srgbClr val="000000">
                      <a:alpha val="43137"/>
                    </a:srgbClr>
                  </a:outerShdw>
                </a:effectLst>
              </a:rPr>
              <a:t>126 pages—155,000,972 records</a:t>
            </a:r>
            <a:endParaRPr lang="en-US" sz="2000" dirty="0">
              <a:effectLst>
                <a:outerShdw blurRad="38100" dist="38100" dir="2700000" algn="tl">
                  <a:srgbClr val="000000">
                    <a:alpha val="43137"/>
                  </a:srgbClr>
                </a:outerShdw>
              </a:effectLst>
            </a:endParaRPr>
          </a:p>
        </p:txBody>
      </p:sp>
      <p:sp>
        <p:nvSpPr>
          <p:cNvPr id="6" name="TextBox 5"/>
          <p:cNvSpPr txBox="1"/>
          <p:nvPr/>
        </p:nvSpPr>
        <p:spPr>
          <a:xfrm>
            <a:off x="838200" y="2575917"/>
            <a:ext cx="7467600" cy="1538883"/>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400" b="1" dirty="0" smtClean="0">
                <a:effectLst>
                  <a:outerShdw blurRad="38100" dist="38100" dir="2700000" algn="tl">
                    <a:srgbClr val="000000">
                      <a:alpha val="43137"/>
                    </a:srgbClr>
                  </a:outerShdw>
                </a:effectLst>
              </a:rPr>
              <a:t>Cost of a breach</a:t>
            </a:r>
          </a:p>
          <a:p>
            <a:pPr>
              <a:lnSpc>
                <a:spcPct val="125000"/>
              </a:lnSpc>
            </a:pPr>
            <a: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4"/>
              </a:rPr>
              <a:t>http://www.informationweek.com/</a:t>
            </a:r>
            <a:b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4"/>
              </a:rPr>
            </a:br>
            <a: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4"/>
              </a:rPr>
              <a:t>news/</a:t>
            </a:r>
            <a:r>
              <a:rPr lang="en-US" b="1" dirty="0" err="1" smtClean="0">
                <a:effectLst>
                  <a:outerShdw blurRad="38100" dist="38100" dir="2700000" algn="tl">
                    <a:srgbClr val="000000">
                      <a:alpha val="43137"/>
                    </a:srgbClr>
                  </a:outerShdw>
                </a:effectLst>
                <a:latin typeface="Courier New" pitchFamily="49" charset="0"/>
                <a:cs typeface="Courier New" pitchFamily="49" charset="0"/>
                <a:hlinkClick r:id="rId4"/>
              </a:rPr>
              <a:t>showArticle.jhtml?articleID</a:t>
            </a:r>
            <a: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4"/>
              </a:rPr>
              <a:t>=199000222</a:t>
            </a:r>
            <a:endParaRPr lang="en-US" sz="2000" b="1" dirty="0" smtClean="0">
              <a:effectLst>
                <a:outerShdw blurRad="38100" dist="38100" dir="2700000" algn="tl">
                  <a:srgbClr val="000000">
                    <a:alpha val="43137"/>
                  </a:srgbClr>
                </a:outerShdw>
              </a:effectLst>
              <a:latin typeface="Courier New" pitchFamily="49" charset="0"/>
              <a:cs typeface="Courier New" pitchFamily="49" charset="0"/>
            </a:endParaRPr>
          </a:p>
          <a:p>
            <a:pPr>
              <a:lnSpc>
                <a:spcPct val="125000"/>
              </a:lnSpc>
            </a:pPr>
            <a:r>
              <a:rPr lang="en-US" sz="2000" dirty="0" smtClean="0">
                <a:effectLst>
                  <a:outerShdw blurRad="38100" dist="38100" dir="2700000" algn="tl">
                    <a:srgbClr val="000000">
                      <a:alpha val="43137"/>
                    </a:srgbClr>
                  </a:outerShdw>
                </a:effectLst>
              </a:rPr>
              <a:t>US$90-US$305 per record</a:t>
            </a:r>
            <a:endParaRPr lang="en-US" sz="2000" dirty="0">
              <a:effectLst>
                <a:outerShdw blurRad="38100" dist="38100" dir="2700000" algn="tl">
                  <a:srgbClr val="000000">
                    <a:alpha val="43137"/>
                  </a:srgbClr>
                </a:outerShdw>
              </a:effectLst>
            </a:endParaRPr>
          </a:p>
        </p:txBody>
      </p:sp>
      <p:sp>
        <p:nvSpPr>
          <p:cNvPr id="7" name="TextBox 6"/>
          <p:cNvSpPr txBox="1"/>
          <p:nvPr/>
        </p:nvSpPr>
        <p:spPr>
          <a:xfrm>
            <a:off x="838200" y="4267200"/>
            <a:ext cx="7467600" cy="192360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400" b="1" dirty="0" smtClean="0">
                <a:effectLst>
                  <a:outerShdw blurRad="38100" dist="38100" dir="2700000" algn="tl">
                    <a:srgbClr val="000000">
                      <a:alpha val="43137"/>
                    </a:srgbClr>
                  </a:outerShdw>
                </a:effectLst>
              </a:rPr>
              <a:t>No one gives a </a:t>
            </a:r>
            <a:r>
              <a:rPr lang="en-US" sz="2400" dirty="0" smtClean="0">
                <a:effectLst>
                  <a:outerShdw blurRad="38100" dist="38100" dir="2700000" algn="tl">
                    <a:srgbClr val="000000">
                      <a:alpha val="43137"/>
                    </a:srgbClr>
                  </a:outerShdw>
                </a:effectLst>
                <a:latin typeface="Arial Black" pitchFamily="34" charset="0"/>
              </a:rPr>
              <a:t>@#$%!</a:t>
            </a:r>
          </a:p>
          <a:p>
            <a:pPr>
              <a:lnSpc>
                <a:spcPct val="125000"/>
              </a:lnSpc>
            </a:pPr>
            <a: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5"/>
              </a:rPr>
              <a:t>http://searchsecurity.techtarget.com/</a:t>
            </a:r>
            <a:b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5"/>
              </a:rPr>
            </a:br>
            <a:r>
              <a:rPr lang="en-US" b="1" dirty="0" err="1" smtClean="0">
                <a:effectLst>
                  <a:outerShdw blurRad="38100" dist="38100" dir="2700000" algn="tl">
                    <a:srgbClr val="000000">
                      <a:alpha val="43137"/>
                    </a:srgbClr>
                  </a:outerShdw>
                </a:effectLst>
                <a:latin typeface="Courier New" pitchFamily="49" charset="0"/>
                <a:cs typeface="Courier New" pitchFamily="49" charset="0"/>
                <a:hlinkClick r:id="rId5"/>
              </a:rPr>
              <a:t>originalContent</a:t>
            </a:r>
            <a:r>
              <a:rPr lang="en-US" b="1" dirty="0" smtClean="0">
                <a:effectLst>
                  <a:outerShdw blurRad="38100" dist="38100" dir="2700000" algn="tl">
                    <a:srgbClr val="000000">
                      <a:alpha val="43137"/>
                    </a:srgbClr>
                  </a:outerShdw>
                </a:effectLst>
                <a:latin typeface="Courier New" pitchFamily="49" charset="0"/>
                <a:cs typeface="Courier New" pitchFamily="49" charset="0"/>
                <a:hlinkClick r:id="rId5"/>
              </a:rPr>
              <a:t>/0,289142,sid14_gci1255391,00.html</a:t>
            </a:r>
            <a:endParaRPr lang="en-US" sz="2000" b="1" dirty="0" smtClean="0">
              <a:effectLst>
                <a:outerShdw blurRad="38100" dist="38100" dir="2700000" algn="tl">
                  <a:srgbClr val="000000">
                    <a:alpha val="43137"/>
                  </a:srgbClr>
                </a:outerShdw>
              </a:effectLst>
              <a:latin typeface="Courier New" pitchFamily="49" charset="0"/>
              <a:cs typeface="Courier New" pitchFamily="49" charset="0"/>
            </a:endParaRPr>
          </a:p>
          <a:p>
            <a:pPr>
              <a:lnSpc>
                <a:spcPct val="125000"/>
              </a:lnSpc>
            </a:pPr>
            <a:r>
              <a:rPr lang="en-US" sz="2000" dirty="0" smtClean="0">
                <a:effectLst>
                  <a:outerShdw blurRad="38100" dist="38100" dir="2700000" algn="tl">
                    <a:srgbClr val="000000">
                      <a:alpha val="43137"/>
                    </a:srgbClr>
                  </a:outerShdw>
                </a:effectLst>
              </a:rPr>
              <a:t>85% reported breach; 46% don’t encrypt; 57% lack incident response plan</a:t>
            </a:r>
            <a:endParaRPr lang="en-US" sz="20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Classifying Data</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0802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Confidentiality classifications</a:t>
            </a:r>
            <a:endParaRPr lang="en-US" dirty="0"/>
          </a:p>
        </p:txBody>
      </p:sp>
      <p:graphicFrame>
        <p:nvGraphicFramePr>
          <p:cNvPr id="7" name="Content Placeholder 6"/>
          <p:cNvGraphicFramePr>
            <a:graphicFrameLocks noGrp="1"/>
          </p:cNvGraphicFramePr>
          <p:nvPr>
            <p:ph idx="1"/>
          </p:nvPr>
        </p:nvGraphicFramePr>
        <p:xfrm>
          <a:off x="444500" y="1347788"/>
          <a:ext cx="8166100" cy="3200400"/>
        </p:xfrm>
        <a:graphic>
          <a:graphicData uri="http://schemas.openxmlformats.org/drawingml/2006/table">
            <a:tbl>
              <a:tblPr firstRow="1" bandRow="1">
                <a:tableStyleId>{5C22544A-7EE6-4342-B048-85BDC9FD1C3A}</a:tableStyleId>
              </a:tblPr>
              <a:tblGrid>
                <a:gridCol w="1595755"/>
                <a:gridCol w="2988945"/>
                <a:gridCol w="3581400"/>
              </a:tblGrid>
              <a:tr h="370840">
                <a:tc>
                  <a:txBody>
                    <a:bodyPr/>
                    <a:lstStyle/>
                    <a:p>
                      <a:r>
                        <a:rPr lang="en-US" sz="2000" dirty="0" smtClean="0"/>
                        <a:t>Data class</a:t>
                      </a:r>
                      <a:endParaRPr lang="en-US" sz="2000" dirty="0"/>
                    </a:p>
                  </a:txBody>
                  <a:tcPr/>
                </a:tc>
                <a:tc>
                  <a:txBody>
                    <a:bodyPr/>
                    <a:lstStyle/>
                    <a:p>
                      <a:r>
                        <a:rPr lang="en-US" sz="2000" dirty="0" smtClean="0"/>
                        <a:t>Criteria</a:t>
                      </a:r>
                      <a:endParaRPr lang="en-US" sz="2000" dirty="0"/>
                    </a:p>
                  </a:txBody>
                  <a:tcPr/>
                </a:tc>
                <a:tc>
                  <a:txBody>
                    <a:bodyPr/>
                    <a:lstStyle/>
                    <a:p>
                      <a:r>
                        <a:rPr lang="en-US" sz="2000" dirty="0" smtClean="0"/>
                        <a:t>Examples</a:t>
                      </a:r>
                      <a:endParaRPr lang="en-US" sz="2000" dirty="0"/>
                    </a:p>
                  </a:txBody>
                  <a:tcPr/>
                </a:tc>
              </a:tr>
              <a:tr h="370840">
                <a:tc>
                  <a:txBody>
                    <a:bodyPr/>
                    <a:lstStyle/>
                    <a:p>
                      <a:r>
                        <a:rPr lang="en-US" sz="2000" dirty="0" smtClean="0"/>
                        <a:t>Public</a:t>
                      </a:r>
                      <a:endParaRPr lang="en-US" sz="2000" dirty="0"/>
                    </a:p>
                  </a:txBody>
                  <a:tcPr/>
                </a:tc>
                <a:tc>
                  <a:txBody>
                    <a:bodyPr/>
                    <a:lstStyle/>
                    <a:p>
                      <a:r>
                        <a:rPr lang="en-US" sz="2000" dirty="0" smtClean="0"/>
                        <a:t>No harm if publicly exposed</a:t>
                      </a:r>
                      <a:endParaRPr lang="en-US" sz="2000" dirty="0"/>
                    </a:p>
                  </a:txBody>
                  <a:tcPr/>
                </a:tc>
                <a:tc>
                  <a:txBody>
                    <a:bodyPr/>
                    <a:lstStyle/>
                    <a:p>
                      <a:r>
                        <a:rPr lang="en-US" sz="2000" dirty="0" smtClean="0"/>
                        <a:t>Information on your public web site</a:t>
                      </a:r>
                      <a:endParaRPr lang="en-US" sz="2000" dirty="0"/>
                    </a:p>
                  </a:txBody>
                  <a:tcPr/>
                </a:tc>
              </a:tr>
              <a:tr h="370840">
                <a:tc>
                  <a:txBody>
                    <a:bodyPr/>
                    <a:lstStyle/>
                    <a:p>
                      <a:r>
                        <a:rPr lang="en-US" sz="2000" dirty="0" smtClean="0"/>
                        <a:t>Internal</a:t>
                      </a:r>
                      <a:endParaRPr lang="en-US" sz="2000" dirty="0"/>
                    </a:p>
                  </a:txBody>
                  <a:tcPr/>
                </a:tc>
                <a:tc>
                  <a:txBody>
                    <a:bodyPr/>
                    <a:lstStyle/>
                    <a:p>
                      <a:r>
                        <a:rPr lang="en-US" sz="2000" dirty="0" smtClean="0"/>
                        <a:t>No significant</a:t>
                      </a:r>
                      <a:r>
                        <a:rPr lang="en-US" sz="2000" baseline="0" dirty="0" smtClean="0"/>
                        <a:t> harm if publicly exposed</a:t>
                      </a:r>
                      <a:endParaRPr lang="en-US" sz="2000" dirty="0"/>
                    </a:p>
                  </a:txBody>
                  <a:tcPr/>
                </a:tc>
                <a:tc>
                  <a:txBody>
                    <a:bodyPr/>
                    <a:lstStyle/>
                    <a:p>
                      <a:r>
                        <a:rPr lang="en-US" sz="2000" dirty="0" smtClean="0"/>
                        <a:t>Information on your internal web sites</a:t>
                      </a:r>
                      <a:endParaRPr lang="en-US" sz="2000" dirty="0"/>
                    </a:p>
                  </a:txBody>
                  <a:tcPr/>
                </a:tc>
              </a:tr>
              <a:tr h="370840">
                <a:tc>
                  <a:txBody>
                    <a:bodyPr/>
                    <a:lstStyle/>
                    <a:p>
                      <a:r>
                        <a:rPr lang="en-US" sz="2000" dirty="0" smtClean="0"/>
                        <a:t>Confidential</a:t>
                      </a:r>
                      <a:endParaRPr lang="en-US" sz="2000" dirty="0"/>
                    </a:p>
                  </a:txBody>
                  <a:tcPr/>
                </a:tc>
                <a:tc>
                  <a:txBody>
                    <a:bodyPr/>
                    <a:lstStyle/>
                    <a:p>
                      <a:r>
                        <a:rPr lang="en-US" sz="2000" dirty="0" smtClean="0"/>
                        <a:t>Public exposure could harm business</a:t>
                      </a:r>
                      <a:endParaRPr lang="en-US" sz="2000" dirty="0"/>
                    </a:p>
                  </a:txBody>
                  <a:tcPr/>
                </a:tc>
                <a:tc>
                  <a:txBody>
                    <a:bodyPr/>
                    <a:lstStyle/>
                    <a:p>
                      <a:r>
                        <a:rPr lang="en-US" sz="2000" dirty="0" smtClean="0"/>
                        <a:t>Proprietary</a:t>
                      </a:r>
                      <a:r>
                        <a:rPr lang="en-US" sz="2000" baseline="0" dirty="0" smtClean="0"/>
                        <a:t> trade secrets</a:t>
                      </a:r>
                    </a:p>
                  </a:txBody>
                  <a:tcPr/>
                </a:tc>
              </a:tr>
              <a:tr h="370840">
                <a:tc>
                  <a:txBody>
                    <a:bodyPr/>
                    <a:lstStyle/>
                    <a:p>
                      <a:r>
                        <a:rPr lang="en-US" sz="2000" dirty="0" smtClean="0"/>
                        <a:t>Private</a:t>
                      </a:r>
                      <a:endParaRPr lang="en-US" sz="2000" dirty="0"/>
                    </a:p>
                  </a:txBody>
                  <a:tcPr/>
                </a:tc>
                <a:tc>
                  <a:txBody>
                    <a:bodyPr/>
                    <a:lstStyle/>
                    <a:p>
                      <a:r>
                        <a:rPr lang="en-US" sz="2000" dirty="0" smtClean="0"/>
                        <a:t>Public exposure could harm someone’s privacy</a:t>
                      </a:r>
                      <a:endParaRPr lang="en-US" sz="2000" dirty="0"/>
                    </a:p>
                  </a:txBody>
                  <a:tcPr/>
                </a:tc>
                <a:tc>
                  <a:txBody>
                    <a:bodyPr/>
                    <a:lstStyle/>
                    <a:p>
                      <a:r>
                        <a:rPr lang="en-US" sz="2000" dirty="0" smtClean="0"/>
                        <a:t>Government</a:t>
                      </a:r>
                      <a:r>
                        <a:rPr lang="en-US" sz="2000" baseline="0" dirty="0" smtClean="0"/>
                        <a:t> identification numbers, credit card numbers</a:t>
                      </a:r>
                      <a:endParaRPr lang="en-US" sz="2000" dirty="0"/>
                    </a:p>
                  </a:txBody>
                  <a:tcPr/>
                </a:tc>
              </a:tr>
            </a:tbl>
          </a:graphicData>
        </a:graphic>
      </p:graphicFrame>
      <p:sp>
        <p:nvSpPr>
          <p:cNvPr id="8" name="Rectangle 3"/>
          <p:cNvSpPr txBox="1">
            <a:spLocks noChangeArrowheads="1"/>
          </p:cNvSpPr>
          <p:nvPr/>
        </p:nvSpPr>
        <p:spPr>
          <a:xfrm>
            <a:off x="368300" y="4849635"/>
            <a:ext cx="8382000" cy="865365"/>
          </a:xfrm>
          <a:prstGeom prst="rect">
            <a:avLst/>
          </a:prstGeom>
        </p:spPr>
        <p:txBody>
          <a:bodyPr vert="horz" wrap="square" lIns="0" tIns="0" rIns="0" bIns="0" rtlCol="0">
            <a:spAutoFit/>
          </a:bodyPr>
          <a:lstStyle/>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mj-lt"/>
                <a:ea typeface="+mn-ea"/>
                <a:cs typeface="+mn-cs"/>
              </a:rPr>
              <a:t>Important</a:t>
            </a:r>
            <a:r>
              <a:rPr kumimoji="0" lang="en-US" sz="2800" b="0" i="0" u="none" strike="noStrike" kern="1200" cap="none" spc="0" normalizeH="0" noProof="0" dirty="0" smtClean="0">
                <a:ln>
                  <a:noFill/>
                </a:ln>
                <a:solidFill>
                  <a:schemeClr val="tx1"/>
                </a:solidFill>
                <a:effectLst/>
                <a:uLnTx/>
                <a:uFillTx/>
                <a:latin typeface="+mj-lt"/>
                <a:ea typeface="+mn-ea"/>
                <a:cs typeface="+mn-cs"/>
              </a:rPr>
              <a:t> for responding to breaches</a:t>
            </a:r>
          </a:p>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kumimoji="0" lang="en-US" sz="2800" b="0" i="0" u="none" strike="noStrike" kern="1200" cap="none" spc="0" normalizeH="0" noProof="0" dirty="0" smtClean="0">
                <a:ln>
                  <a:noFill/>
                </a:ln>
                <a:solidFill>
                  <a:schemeClr val="tx1"/>
                </a:solidFill>
                <a:effectLst/>
                <a:uLnTx/>
                <a:uFillTx/>
                <a:latin typeface="+mj-lt"/>
                <a:ea typeface="+mn-ea"/>
                <a:cs typeface="+mn-cs"/>
              </a:rPr>
              <a:t>Classifications help guide what your response is</a:t>
            </a:r>
            <a:endParaRPr kumimoji="0" lang="en-US" sz="2800" b="0" i="0" u="none" strike="noStrike" kern="1200" cap="none" spc="0" normalizeH="0" baseline="0" noProof="0" dirty="0">
              <a:ln>
                <a:noFill/>
              </a:ln>
              <a:solidFill>
                <a:schemeClr val="tx1"/>
              </a:solidFill>
              <a:effectLst/>
              <a:uLnTx/>
              <a:uFillTx/>
              <a:latin typeface="+mj-lt"/>
              <a:ea typeface="+mn-ea"/>
              <a:cs typeface="+mn-cs"/>
            </a:endParaRPr>
          </a:p>
        </p:txBody>
      </p:sp>
      <p:sp>
        <p:nvSpPr>
          <p:cNvPr id="9" name="TextBox 8"/>
          <p:cNvSpPr txBox="1"/>
          <p:nvPr/>
        </p:nvSpPr>
        <p:spPr>
          <a:xfrm>
            <a:off x="381000" y="6520190"/>
            <a:ext cx="4191000" cy="261610"/>
          </a:xfrm>
          <a:prstGeom prst="rect">
            <a:avLst/>
          </a:prstGeom>
          <a:noFill/>
        </p:spPr>
        <p:txBody>
          <a:bodyPr wrap="square" rtlCol="0">
            <a:spAutoFit/>
          </a:bodyPr>
          <a:lstStyle/>
          <a:p>
            <a:r>
              <a:rPr lang="en-US" sz="1050" dirty="0" smtClean="0">
                <a:latin typeface="Arial Narrow" pitchFamily="34" charset="0"/>
              </a:rPr>
              <a:t>http://www.computerworld.com/action/article.do?articleId=9014071</a:t>
            </a:r>
            <a:endParaRPr lang="en-US" sz="1050" dirty="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Retention classifications</a:t>
            </a:r>
            <a:endParaRPr lang="en-US" dirty="0"/>
          </a:p>
        </p:txBody>
      </p:sp>
      <p:graphicFrame>
        <p:nvGraphicFramePr>
          <p:cNvPr id="7" name="Content Placeholder 6"/>
          <p:cNvGraphicFramePr>
            <a:graphicFrameLocks noGrp="1"/>
          </p:cNvGraphicFramePr>
          <p:nvPr>
            <p:ph idx="1"/>
          </p:nvPr>
        </p:nvGraphicFramePr>
        <p:xfrm>
          <a:off x="609600" y="1347788"/>
          <a:ext cx="7886066" cy="1584960"/>
        </p:xfrm>
        <a:graphic>
          <a:graphicData uri="http://schemas.openxmlformats.org/drawingml/2006/table">
            <a:tbl>
              <a:tblPr firstRow="1" bandRow="1">
                <a:tableStyleId>{5C22544A-7EE6-4342-B048-85BDC9FD1C3A}</a:tableStyleId>
              </a:tblPr>
              <a:tblGrid>
                <a:gridCol w="2372043"/>
                <a:gridCol w="2270443"/>
                <a:gridCol w="3243580"/>
              </a:tblGrid>
              <a:tr h="370840">
                <a:tc>
                  <a:txBody>
                    <a:bodyPr/>
                    <a:lstStyle/>
                    <a:p>
                      <a:r>
                        <a:rPr lang="en-US" sz="2000" dirty="0" smtClean="0"/>
                        <a:t>Data class</a:t>
                      </a:r>
                      <a:endParaRPr lang="en-US" sz="2000" dirty="0"/>
                    </a:p>
                  </a:txBody>
                  <a:tcPr/>
                </a:tc>
                <a:tc>
                  <a:txBody>
                    <a:bodyPr/>
                    <a:lstStyle/>
                    <a:p>
                      <a:r>
                        <a:rPr lang="en-US" sz="2000" dirty="0" smtClean="0"/>
                        <a:t>Retention period</a:t>
                      </a:r>
                      <a:endParaRPr lang="en-US" sz="2000" dirty="0"/>
                    </a:p>
                  </a:txBody>
                  <a:tcPr/>
                </a:tc>
                <a:tc>
                  <a:txBody>
                    <a:bodyPr/>
                    <a:lstStyle/>
                    <a:p>
                      <a:r>
                        <a:rPr lang="en-US" sz="2000" dirty="0" smtClean="0"/>
                        <a:t>Examples</a:t>
                      </a:r>
                      <a:endParaRPr lang="en-US" sz="2000" dirty="0"/>
                    </a:p>
                  </a:txBody>
                  <a:tcPr/>
                </a:tc>
              </a:tr>
              <a:tr h="370840">
                <a:tc>
                  <a:txBody>
                    <a:bodyPr/>
                    <a:lstStyle/>
                    <a:p>
                      <a:r>
                        <a:rPr lang="en-US" sz="2000" dirty="0" smtClean="0"/>
                        <a:t>Regulated</a:t>
                      </a:r>
                      <a:endParaRPr lang="en-US" sz="2000" dirty="0"/>
                    </a:p>
                  </a:txBody>
                  <a:tcPr/>
                </a:tc>
                <a:tc>
                  <a:txBody>
                    <a:bodyPr/>
                    <a:lstStyle/>
                    <a:p>
                      <a:r>
                        <a:rPr lang="en-US" sz="2000" dirty="0" smtClean="0"/>
                        <a:t>7 years</a:t>
                      </a:r>
                      <a:endParaRPr lang="en-US" sz="2000" dirty="0"/>
                    </a:p>
                  </a:txBody>
                  <a:tcPr/>
                </a:tc>
                <a:tc>
                  <a:txBody>
                    <a:bodyPr/>
                    <a:lstStyle/>
                    <a:p>
                      <a:r>
                        <a:rPr lang="en-US" sz="2000" dirty="0" smtClean="0"/>
                        <a:t>Financial statements</a:t>
                      </a:r>
                      <a:endParaRPr lang="en-US" sz="2000" dirty="0"/>
                    </a:p>
                  </a:txBody>
                  <a:tcPr/>
                </a:tc>
              </a:tr>
              <a:tr h="370840">
                <a:tc>
                  <a:txBody>
                    <a:bodyPr/>
                    <a:lstStyle/>
                    <a:p>
                      <a:r>
                        <a:rPr lang="en-US" sz="2000" dirty="0" smtClean="0"/>
                        <a:t>Historical business</a:t>
                      </a:r>
                      <a:endParaRPr lang="en-US" sz="2000" dirty="0"/>
                    </a:p>
                  </a:txBody>
                  <a:tcPr/>
                </a:tc>
                <a:tc>
                  <a:txBody>
                    <a:bodyPr/>
                    <a:lstStyle/>
                    <a:p>
                      <a:r>
                        <a:rPr lang="en-US" sz="2000" dirty="0" smtClean="0"/>
                        <a:t>3 years</a:t>
                      </a:r>
                      <a:endParaRPr lang="en-US" sz="2000" dirty="0"/>
                    </a:p>
                  </a:txBody>
                  <a:tcPr/>
                </a:tc>
                <a:tc>
                  <a:txBody>
                    <a:bodyPr/>
                    <a:lstStyle/>
                    <a:p>
                      <a:r>
                        <a:rPr lang="en-US" sz="2000" dirty="0" smtClean="0"/>
                        <a:t>Completed</a:t>
                      </a:r>
                      <a:r>
                        <a:rPr lang="en-US" sz="2000" baseline="0" dirty="0" smtClean="0"/>
                        <a:t> client contracts</a:t>
                      </a:r>
                      <a:endParaRPr lang="en-US" sz="2000" dirty="0"/>
                    </a:p>
                  </a:txBody>
                  <a:tcPr/>
                </a:tc>
              </a:tr>
              <a:tr h="370840">
                <a:tc>
                  <a:txBody>
                    <a:bodyPr/>
                    <a:lstStyle/>
                    <a:p>
                      <a:r>
                        <a:rPr lang="en-US" sz="2000" dirty="0" smtClean="0"/>
                        <a:t>Temporary</a:t>
                      </a:r>
                      <a:endParaRPr lang="en-US" sz="2000" dirty="0"/>
                    </a:p>
                  </a:txBody>
                  <a:tcPr/>
                </a:tc>
                <a:tc>
                  <a:txBody>
                    <a:bodyPr/>
                    <a:lstStyle/>
                    <a:p>
                      <a:r>
                        <a:rPr lang="en-US" sz="2000" dirty="0" smtClean="0"/>
                        <a:t>1 year</a:t>
                      </a:r>
                      <a:endParaRPr lang="en-US" sz="2000" dirty="0"/>
                    </a:p>
                  </a:txBody>
                  <a:tcPr/>
                </a:tc>
                <a:tc>
                  <a:txBody>
                    <a:bodyPr/>
                    <a:lstStyle/>
                    <a:p>
                      <a:r>
                        <a:rPr lang="en-US" sz="2000" dirty="0" smtClean="0"/>
                        <a:t>E-mails</a:t>
                      </a:r>
                      <a:endParaRPr lang="en-US" sz="2000" baseline="0" dirty="0" smtClean="0"/>
                    </a:p>
                  </a:txBody>
                  <a:tcPr/>
                </a:tc>
              </a:tr>
            </a:tbl>
          </a:graphicData>
        </a:graphic>
      </p:graphicFrame>
      <p:sp>
        <p:nvSpPr>
          <p:cNvPr id="8" name="Rectangle 3"/>
          <p:cNvSpPr txBox="1">
            <a:spLocks noChangeArrowheads="1"/>
          </p:cNvSpPr>
          <p:nvPr/>
        </p:nvSpPr>
        <p:spPr>
          <a:xfrm>
            <a:off x="368300" y="3276600"/>
            <a:ext cx="8382000" cy="2152897"/>
          </a:xfrm>
          <a:prstGeom prst="rect">
            <a:avLst/>
          </a:prstGeom>
        </p:spPr>
        <p:txBody>
          <a:bodyPr vert="horz" wrap="square" lIns="0" tIns="0" rIns="0" bIns="0" rtlCol="0">
            <a:spAutoFit/>
          </a:bodyPr>
          <a:lstStyle/>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mj-lt"/>
                <a:ea typeface="+mn-ea"/>
                <a:cs typeface="+mn-cs"/>
              </a:rPr>
              <a:t>Important</a:t>
            </a:r>
            <a:r>
              <a:rPr kumimoji="0" lang="en-US" sz="2800" b="0" i="0" u="none" strike="noStrike" kern="1200" cap="none" spc="0" normalizeH="0" noProof="0" dirty="0" smtClean="0">
                <a:ln>
                  <a:noFill/>
                </a:ln>
                <a:solidFill>
                  <a:schemeClr val="tx1"/>
                </a:solidFill>
                <a:effectLst/>
                <a:uLnTx/>
                <a:uFillTx/>
                <a:latin typeface="+mj-lt"/>
                <a:ea typeface="+mn-ea"/>
                <a:cs typeface="+mn-cs"/>
              </a:rPr>
              <a:t> for discovery during trials</a:t>
            </a:r>
          </a:p>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lang="en-US" sz="2800" dirty="0" smtClean="0">
                <a:latin typeface="+mj-lt"/>
              </a:rPr>
              <a:t>Major penalties if new information is discovered after a trial starts</a:t>
            </a:r>
          </a:p>
          <a:p>
            <a:pPr marL="842102" lvl="1" indent="-384939">
              <a:lnSpc>
                <a:spcPct val="90000"/>
              </a:lnSpc>
              <a:spcBef>
                <a:spcPts val="700"/>
              </a:spcBef>
              <a:buFontTx/>
              <a:buBlip>
                <a:blip r:embed="rId3"/>
              </a:buBlip>
            </a:pPr>
            <a:r>
              <a:rPr kumimoji="0" lang="en-US" sz="2400" b="0" i="0" u="none" strike="noStrike" kern="1200" cap="none" spc="0" normalizeH="0" noProof="0" dirty="0" smtClean="0">
                <a:ln>
                  <a:noFill/>
                </a:ln>
                <a:solidFill>
                  <a:schemeClr val="tx1"/>
                </a:solidFill>
                <a:effectLst/>
                <a:uLnTx/>
                <a:uFillTx/>
                <a:latin typeface="+mj-lt"/>
                <a:ea typeface="+mn-ea"/>
                <a:cs typeface="+mn-cs"/>
              </a:rPr>
              <a:t>So get rid of it!</a:t>
            </a:r>
          </a:p>
          <a:p>
            <a:pPr marL="384939" indent="-384939">
              <a:lnSpc>
                <a:spcPct val="90000"/>
              </a:lnSpc>
              <a:spcBef>
                <a:spcPts val="700"/>
              </a:spcBef>
              <a:buFontTx/>
              <a:buBlip>
                <a:blip r:embed="rId3"/>
              </a:buBlip>
            </a:pPr>
            <a:r>
              <a:rPr lang="en-US" sz="2800" dirty="0" smtClean="0">
                <a:latin typeface="+mj-lt"/>
              </a:rPr>
              <a:t>Routinely purge e-mails and file shares</a:t>
            </a:r>
            <a:endParaRPr kumimoji="0" lang="en-US" sz="2800" b="0" i="0" u="none" strike="noStrike" kern="1200" cap="none" spc="0" normalizeH="0" noProof="0" dirty="0" smtClean="0">
              <a:ln>
                <a:noFill/>
              </a:ln>
              <a:solidFill>
                <a:schemeClr val="tx1"/>
              </a:solidFill>
              <a:effectLst/>
              <a:uLnTx/>
              <a:uFillTx/>
              <a:latin typeface="+mj-lt"/>
              <a:ea typeface="+mn-ea"/>
              <a:cs typeface="+mn-cs"/>
            </a:endParaRPr>
          </a:p>
        </p:txBody>
      </p:sp>
      <p:sp>
        <p:nvSpPr>
          <p:cNvPr id="6" name="TextBox 5"/>
          <p:cNvSpPr txBox="1"/>
          <p:nvPr/>
        </p:nvSpPr>
        <p:spPr>
          <a:xfrm>
            <a:off x="381000" y="6520190"/>
            <a:ext cx="4191000" cy="261610"/>
          </a:xfrm>
          <a:prstGeom prst="rect">
            <a:avLst/>
          </a:prstGeom>
          <a:noFill/>
        </p:spPr>
        <p:txBody>
          <a:bodyPr wrap="square" rtlCol="0">
            <a:spAutoFit/>
          </a:bodyPr>
          <a:lstStyle/>
          <a:p>
            <a:r>
              <a:rPr lang="en-US" sz="1050" dirty="0" smtClean="0">
                <a:latin typeface="Arial Narrow" pitchFamily="34" charset="0"/>
              </a:rPr>
              <a:t>http://www.computerworld.com/action/article.do?articleId=9014071</a:t>
            </a:r>
            <a:endParaRPr lang="en-US" sz="1050" dirty="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Recovery classifications</a:t>
            </a:r>
            <a:endParaRPr lang="en-US" dirty="0"/>
          </a:p>
        </p:txBody>
      </p:sp>
      <p:graphicFrame>
        <p:nvGraphicFramePr>
          <p:cNvPr id="7" name="Content Placeholder 6"/>
          <p:cNvGraphicFramePr>
            <a:graphicFrameLocks noGrp="1"/>
          </p:cNvGraphicFramePr>
          <p:nvPr>
            <p:ph idx="1"/>
          </p:nvPr>
        </p:nvGraphicFramePr>
        <p:xfrm>
          <a:off x="990600" y="1347788"/>
          <a:ext cx="7162800" cy="1889760"/>
        </p:xfrm>
        <a:graphic>
          <a:graphicData uri="http://schemas.openxmlformats.org/drawingml/2006/table">
            <a:tbl>
              <a:tblPr firstRow="1" bandRow="1">
                <a:tableStyleId>{5C22544A-7EE6-4342-B048-85BDC9FD1C3A}</a:tableStyleId>
              </a:tblPr>
              <a:tblGrid>
                <a:gridCol w="1919605"/>
                <a:gridCol w="2016443"/>
                <a:gridCol w="3226752"/>
              </a:tblGrid>
              <a:tr h="370840">
                <a:tc>
                  <a:txBody>
                    <a:bodyPr/>
                    <a:lstStyle/>
                    <a:p>
                      <a:r>
                        <a:rPr lang="en-US" sz="2000" dirty="0" smtClean="0"/>
                        <a:t>Data class</a:t>
                      </a:r>
                      <a:endParaRPr lang="en-US" sz="2000" dirty="0"/>
                    </a:p>
                  </a:txBody>
                  <a:tcPr/>
                </a:tc>
                <a:tc>
                  <a:txBody>
                    <a:bodyPr/>
                    <a:lstStyle/>
                    <a:p>
                      <a:r>
                        <a:rPr lang="en-US" sz="2000" dirty="0" smtClean="0"/>
                        <a:t>Recovery</a:t>
                      </a:r>
                      <a:r>
                        <a:rPr lang="en-US" sz="2000" baseline="0" dirty="0" smtClean="0"/>
                        <a:t> time</a:t>
                      </a:r>
                      <a:endParaRPr lang="en-US" sz="2000" dirty="0"/>
                    </a:p>
                  </a:txBody>
                  <a:tcPr/>
                </a:tc>
                <a:tc>
                  <a:txBody>
                    <a:bodyPr/>
                    <a:lstStyle/>
                    <a:p>
                      <a:r>
                        <a:rPr lang="en-US" sz="2000" dirty="0" smtClean="0"/>
                        <a:t>Examples</a:t>
                      </a:r>
                      <a:endParaRPr lang="en-US" sz="2000" dirty="0"/>
                    </a:p>
                  </a:txBody>
                  <a:tcPr/>
                </a:tc>
              </a:tr>
              <a:tr h="370840">
                <a:tc>
                  <a:txBody>
                    <a:bodyPr/>
                    <a:lstStyle/>
                    <a:p>
                      <a:r>
                        <a:rPr lang="en-US" sz="2000" dirty="0" smtClean="0"/>
                        <a:t>Mission-critical</a:t>
                      </a:r>
                      <a:endParaRPr lang="en-US" sz="2000" dirty="0"/>
                    </a:p>
                  </a:txBody>
                  <a:tcPr/>
                </a:tc>
                <a:tc>
                  <a:txBody>
                    <a:bodyPr/>
                    <a:lstStyle/>
                    <a:p>
                      <a:r>
                        <a:rPr lang="en-US" sz="2000" dirty="0" smtClean="0"/>
                        <a:t>Immediate</a:t>
                      </a:r>
                      <a:endParaRPr lang="en-US" sz="2000" dirty="0"/>
                    </a:p>
                  </a:txBody>
                  <a:tcPr/>
                </a:tc>
                <a:tc>
                  <a:txBody>
                    <a:bodyPr/>
                    <a:lstStyle/>
                    <a:p>
                      <a:r>
                        <a:rPr lang="en-US" sz="2000" dirty="0" smtClean="0"/>
                        <a:t>E-commerce</a:t>
                      </a:r>
                      <a:r>
                        <a:rPr lang="en-US" sz="2000" baseline="0" dirty="0" smtClean="0"/>
                        <a:t> web site data</a:t>
                      </a:r>
                      <a:endParaRPr lang="en-US" sz="2000" dirty="0"/>
                    </a:p>
                  </a:txBody>
                  <a:tcPr/>
                </a:tc>
              </a:tr>
              <a:tr h="370840">
                <a:tc>
                  <a:txBody>
                    <a:bodyPr/>
                    <a:lstStyle/>
                    <a:p>
                      <a:r>
                        <a:rPr lang="en-US" sz="2000" dirty="0" smtClean="0"/>
                        <a:t>Urgent</a:t>
                      </a:r>
                      <a:endParaRPr lang="en-US" sz="2000" dirty="0"/>
                    </a:p>
                  </a:txBody>
                  <a:tcPr/>
                </a:tc>
                <a:tc>
                  <a:txBody>
                    <a:bodyPr/>
                    <a:lstStyle/>
                    <a:p>
                      <a:r>
                        <a:rPr lang="en-US" sz="2000" dirty="0" smtClean="0"/>
                        <a:t>Within</a:t>
                      </a:r>
                      <a:r>
                        <a:rPr lang="en-US" sz="2000" baseline="0" dirty="0" smtClean="0"/>
                        <a:t> 72 hours</a:t>
                      </a:r>
                      <a:endParaRPr lang="en-US" sz="2000" dirty="0"/>
                    </a:p>
                  </a:txBody>
                  <a:tcPr/>
                </a:tc>
                <a:tc>
                  <a:txBody>
                    <a:bodyPr/>
                    <a:lstStyle/>
                    <a:p>
                      <a:r>
                        <a:rPr lang="en-US" sz="2000" dirty="0" smtClean="0"/>
                        <a:t>E-mails</a:t>
                      </a:r>
                      <a:endParaRPr lang="en-US" sz="2000" dirty="0"/>
                    </a:p>
                  </a:txBody>
                  <a:tcPr/>
                </a:tc>
              </a:tr>
              <a:tr h="370840">
                <a:tc>
                  <a:txBody>
                    <a:bodyPr/>
                    <a:lstStyle/>
                    <a:p>
                      <a:r>
                        <a:rPr lang="en-US" sz="2000" dirty="0" err="1" smtClean="0"/>
                        <a:t>Nonurgent</a:t>
                      </a:r>
                      <a:endParaRPr lang="en-US" sz="2000" dirty="0"/>
                    </a:p>
                  </a:txBody>
                  <a:tcPr/>
                </a:tc>
                <a:tc>
                  <a:txBody>
                    <a:bodyPr/>
                    <a:lstStyle/>
                    <a:p>
                      <a:r>
                        <a:rPr lang="en-US" sz="2000" dirty="0" smtClean="0"/>
                        <a:t>Within</a:t>
                      </a:r>
                      <a:r>
                        <a:rPr lang="en-US" sz="2000" baseline="0" dirty="0" smtClean="0"/>
                        <a:t> 30 days</a:t>
                      </a:r>
                      <a:endParaRPr lang="en-US" sz="2000" dirty="0"/>
                    </a:p>
                  </a:txBody>
                  <a:tcPr/>
                </a:tc>
                <a:tc>
                  <a:txBody>
                    <a:bodyPr/>
                    <a:lstStyle/>
                    <a:p>
                      <a:r>
                        <a:rPr lang="en-US" sz="2000" baseline="0" dirty="0" smtClean="0"/>
                        <a:t>Client contracts; employee information</a:t>
                      </a:r>
                    </a:p>
                  </a:txBody>
                  <a:tcPr/>
                </a:tc>
              </a:tr>
            </a:tbl>
          </a:graphicData>
        </a:graphic>
      </p:graphicFrame>
      <p:sp>
        <p:nvSpPr>
          <p:cNvPr id="8" name="Rectangle 3"/>
          <p:cNvSpPr txBox="1">
            <a:spLocks noChangeArrowheads="1"/>
          </p:cNvSpPr>
          <p:nvPr/>
        </p:nvSpPr>
        <p:spPr>
          <a:xfrm>
            <a:off x="368300" y="3603270"/>
            <a:ext cx="8382000" cy="2506327"/>
          </a:xfrm>
          <a:prstGeom prst="rect">
            <a:avLst/>
          </a:prstGeom>
        </p:spPr>
        <p:txBody>
          <a:bodyPr vert="horz" wrap="square" lIns="0" tIns="0" rIns="0" bIns="0" rtlCol="0">
            <a:spAutoFit/>
          </a:bodyPr>
          <a:lstStyle/>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lang="en-US" sz="2800" dirty="0" smtClean="0">
                <a:latin typeface="+mj-lt"/>
              </a:rPr>
              <a:t>Need to recover business data in the event of a disaster</a:t>
            </a:r>
            <a:endParaRPr kumimoji="0" lang="en-US" sz="2800" b="0" i="0" u="none" strike="noStrike" kern="1200" cap="none" spc="0" normalizeH="0" baseline="0" noProof="0" dirty="0" smtClean="0">
              <a:ln>
                <a:noFill/>
              </a:ln>
              <a:solidFill>
                <a:schemeClr val="tx1"/>
              </a:solidFill>
              <a:effectLst/>
              <a:uLnTx/>
              <a:uFillTx/>
              <a:latin typeface="+mj-lt"/>
              <a:ea typeface="+mn-ea"/>
              <a:cs typeface="+mn-cs"/>
            </a:endParaRPr>
          </a:p>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mj-lt"/>
                <a:ea typeface="+mn-ea"/>
                <a:cs typeface="+mn-cs"/>
              </a:rPr>
              <a:t>Prohibit (can you?) employees from storing mission-critical data on home</a:t>
            </a:r>
            <a:r>
              <a:rPr kumimoji="0" lang="en-US" sz="2800" b="0" i="0" u="none" strike="noStrike" kern="1200" cap="none" spc="0" normalizeH="0" noProof="0" dirty="0" smtClean="0">
                <a:ln>
                  <a:noFill/>
                </a:ln>
                <a:solidFill>
                  <a:schemeClr val="tx1"/>
                </a:solidFill>
                <a:effectLst/>
                <a:uLnTx/>
                <a:uFillTx/>
                <a:latin typeface="+mj-lt"/>
                <a:ea typeface="+mn-ea"/>
                <a:cs typeface="+mn-cs"/>
              </a:rPr>
              <a:t> computers or portable devices</a:t>
            </a:r>
          </a:p>
          <a:p>
            <a:pPr marL="384939" marR="0" lvl="0" indent="-384939" algn="l" defTabSz="914327" rtl="0" eaLnBrk="1" fontAlgn="auto" latinLnBrk="0" hangingPunct="1">
              <a:lnSpc>
                <a:spcPct val="90000"/>
              </a:lnSpc>
              <a:spcBef>
                <a:spcPts val="700"/>
              </a:spcBef>
              <a:spcAft>
                <a:spcPts val="0"/>
              </a:spcAft>
              <a:buClrTx/>
              <a:buSzTx/>
              <a:buFontTx/>
              <a:buBlip>
                <a:blip r:embed="rId3"/>
              </a:buBlip>
              <a:tabLst/>
              <a:defRPr/>
            </a:pPr>
            <a:r>
              <a:rPr lang="en-US" sz="2800" dirty="0" smtClean="0">
                <a:latin typeface="+mj-lt"/>
              </a:rPr>
              <a:t>Routinely purge e-mails and file shares</a:t>
            </a:r>
            <a:endParaRPr kumimoji="0" lang="en-US" sz="2400" b="0" i="0" u="none" strike="noStrike" kern="1200" cap="none" spc="0" normalizeH="0" noProof="0" dirty="0" smtClean="0">
              <a:ln>
                <a:noFill/>
              </a:ln>
              <a:solidFill>
                <a:schemeClr val="tx1"/>
              </a:solidFill>
              <a:effectLst/>
              <a:uLnTx/>
              <a:uFillTx/>
              <a:latin typeface="+mj-lt"/>
              <a:ea typeface="+mn-ea"/>
              <a:cs typeface="+mn-cs"/>
            </a:endParaRPr>
          </a:p>
        </p:txBody>
      </p:sp>
      <p:sp>
        <p:nvSpPr>
          <p:cNvPr id="6" name="TextBox 5"/>
          <p:cNvSpPr txBox="1"/>
          <p:nvPr/>
        </p:nvSpPr>
        <p:spPr>
          <a:xfrm>
            <a:off x="381000" y="6520190"/>
            <a:ext cx="4191000" cy="261610"/>
          </a:xfrm>
          <a:prstGeom prst="rect">
            <a:avLst/>
          </a:prstGeom>
          <a:noFill/>
        </p:spPr>
        <p:txBody>
          <a:bodyPr wrap="square" rtlCol="0">
            <a:spAutoFit/>
          </a:bodyPr>
          <a:lstStyle/>
          <a:p>
            <a:r>
              <a:rPr lang="en-US" sz="1050" dirty="0" smtClean="0">
                <a:latin typeface="Arial Narrow" pitchFamily="34" charset="0"/>
              </a:rPr>
              <a:t>http://www.computerworld.com/action/article.do?articleId=9014071</a:t>
            </a:r>
            <a:endParaRPr lang="en-US" sz="1050" dirty="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First, Back To School</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16230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bwMode="blackGray">
          <a:xfrm>
            <a:off x="2590800" y="1676400"/>
            <a:ext cx="3983736" cy="3429000"/>
          </a:xfrm>
          <a:prstGeom prst="triangle">
            <a:avLst/>
          </a:prstGeom>
          <a:noFill/>
          <a:ln w="304800" cmpd="sng">
            <a:solidFill>
              <a:schemeClr val="accent2"/>
            </a:soli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a:bevelT/>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3276600" y="838200"/>
            <a:ext cx="2590800" cy="461665"/>
          </a:xfrm>
          <a:prstGeom prst="rect">
            <a:avLst/>
          </a:prstGeom>
          <a:noFill/>
        </p:spPr>
        <p:txBody>
          <a:bodyPr wrap="square" rtlCol="0">
            <a:spAutoFit/>
          </a:bodyPr>
          <a:lstStyle/>
          <a:p>
            <a:pPr algn="ctr"/>
            <a:r>
              <a:rPr lang="en-US" sz="2400" b="1" dirty="0" smtClean="0"/>
              <a:t>Confidentiality</a:t>
            </a:r>
            <a:endParaRPr lang="en-US" sz="2400" b="1" dirty="0"/>
          </a:p>
        </p:txBody>
      </p:sp>
      <p:sp>
        <p:nvSpPr>
          <p:cNvPr id="9" name="TextBox 8"/>
          <p:cNvSpPr txBox="1"/>
          <p:nvPr/>
        </p:nvSpPr>
        <p:spPr>
          <a:xfrm rot="3600000">
            <a:off x="771407" y="5161301"/>
            <a:ext cx="2590800" cy="461665"/>
          </a:xfrm>
          <a:prstGeom prst="rect">
            <a:avLst/>
          </a:prstGeom>
          <a:noFill/>
        </p:spPr>
        <p:txBody>
          <a:bodyPr wrap="square" rtlCol="0">
            <a:spAutoFit/>
          </a:bodyPr>
          <a:lstStyle/>
          <a:p>
            <a:pPr algn="ctr"/>
            <a:r>
              <a:rPr lang="en-US" sz="2400" b="1" dirty="0" smtClean="0"/>
              <a:t>Integrity</a:t>
            </a:r>
            <a:endParaRPr lang="en-US" sz="2400" b="1" dirty="0"/>
          </a:p>
        </p:txBody>
      </p:sp>
      <p:sp>
        <p:nvSpPr>
          <p:cNvPr id="10" name="TextBox 9"/>
          <p:cNvSpPr txBox="1"/>
          <p:nvPr/>
        </p:nvSpPr>
        <p:spPr>
          <a:xfrm rot="18000000">
            <a:off x="5781793" y="5161301"/>
            <a:ext cx="2590800" cy="461665"/>
          </a:xfrm>
          <a:prstGeom prst="rect">
            <a:avLst/>
          </a:prstGeom>
          <a:noFill/>
        </p:spPr>
        <p:txBody>
          <a:bodyPr wrap="square" rtlCol="0">
            <a:spAutoFit/>
          </a:bodyPr>
          <a:lstStyle/>
          <a:p>
            <a:pPr algn="ctr"/>
            <a:r>
              <a:rPr lang="en-US" sz="2400" b="1" dirty="0" smtClean="0"/>
              <a:t>Availability</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blackGray">
          <a:xfrm>
            <a:off x="3352800" y="228600"/>
            <a:ext cx="2438400" cy="63246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 name="Isosceles Triangle 6"/>
          <p:cNvSpPr/>
          <p:nvPr/>
        </p:nvSpPr>
        <p:spPr bwMode="blackGray">
          <a:xfrm>
            <a:off x="2590800" y="1143000"/>
            <a:ext cx="3983736" cy="3429000"/>
          </a:xfrm>
          <a:prstGeom prst="triangle">
            <a:avLst/>
          </a:prstGeom>
          <a:noFill/>
          <a:ln w="304800" cmpd="sng">
            <a:solidFill>
              <a:schemeClr val="accent2"/>
            </a:soli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a:bevelT/>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3276600" y="304800"/>
            <a:ext cx="2590800" cy="461665"/>
          </a:xfrm>
          <a:prstGeom prst="rect">
            <a:avLst/>
          </a:prstGeom>
          <a:noFill/>
        </p:spPr>
        <p:txBody>
          <a:bodyPr wrap="square" rtlCol="0">
            <a:spAutoFit/>
          </a:bodyPr>
          <a:lstStyle/>
          <a:p>
            <a:pPr algn="ctr"/>
            <a:r>
              <a:rPr lang="en-US" sz="2400" b="1" dirty="0" smtClean="0"/>
              <a:t>Confidentiality</a:t>
            </a:r>
            <a:endParaRPr lang="en-US" sz="2400" b="1" dirty="0"/>
          </a:p>
        </p:txBody>
      </p:sp>
      <p:sp>
        <p:nvSpPr>
          <p:cNvPr id="9" name="TextBox 8"/>
          <p:cNvSpPr txBox="1"/>
          <p:nvPr/>
        </p:nvSpPr>
        <p:spPr>
          <a:xfrm rot="3600000">
            <a:off x="771407" y="4627901"/>
            <a:ext cx="2590800" cy="461665"/>
          </a:xfrm>
          <a:prstGeom prst="rect">
            <a:avLst/>
          </a:prstGeom>
          <a:noFill/>
        </p:spPr>
        <p:txBody>
          <a:bodyPr wrap="square" rtlCol="0">
            <a:spAutoFit/>
          </a:bodyPr>
          <a:lstStyle/>
          <a:p>
            <a:pPr algn="ctr"/>
            <a:r>
              <a:rPr lang="en-US" sz="2400" b="1" dirty="0" smtClean="0"/>
              <a:t>Integrity</a:t>
            </a:r>
            <a:endParaRPr lang="en-US" sz="2400" b="1" dirty="0"/>
          </a:p>
        </p:txBody>
      </p:sp>
      <p:sp>
        <p:nvSpPr>
          <p:cNvPr id="10" name="TextBox 9"/>
          <p:cNvSpPr txBox="1"/>
          <p:nvPr/>
        </p:nvSpPr>
        <p:spPr>
          <a:xfrm rot="18000000">
            <a:off x="5781793" y="4627901"/>
            <a:ext cx="2590800" cy="461665"/>
          </a:xfrm>
          <a:prstGeom prst="rect">
            <a:avLst/>
          </a:prstGeom>
          <a:noFill/>
        </p:spPr>
        <p:txBody>
          <a:bodyPr wrap="square" rtlCol="0">
            <a:spAutoFit/>
          </a:bodyPr>
          <a:lstStyle/>
          <a:p>
            <a:pPr algn="ctr"/>
            <a:r>
              <a:rPr lang="en-US" sz="2400" b="1" dirty="0" smtClean="0"/>
              <a:t>Availability</a:t>
            </a:r>
            <a:endParaRPr lang="en-US" sz="2400" b="1" dirty="0"/>
          </a:p>
        </p:txBody>
      </p:sp>
      <p:sp>
        <p:nvSpPr>
          <p:cNvPr id="11" name="TextBox 10"/>
          <p:cNvSpPr txBox="1"/>
          <p:nvPr/>
        </p:nvSpPr>
        <p:spPr>
          <a:xfrm rot="3600000">
            <a:off x="5781793" y="1768434"/>
            <a:ext cx="2590800" cy="461665"/>
          </a:xfrm>
          <a:prstGeom prst="rect">
            <a:avLst/>
          </a:prstGeom>
          <a:noFill/>
        </p:spPr>
        <p:txBody>
          <a:bodyPr wrap="square" rtlCol="0">
            <a:spAutoFit/>
          </a:bodyPr>
          <a:lstStyle/>
          <a:p>
            <a:pPr algn="ctr"/>
            <a:r>
              <a:rPr lang="en-US" sz="2400" b="1" dirty="0" smtClean="0">
                <a:solidFill>
                  <a:schemeClr val="accent3"/>
                </a:solidFill>
              </a:rPr>
              <a:t>Authenticity</a:t>
            </a:r>
            <a:endParaRPr lang="en-US" sz="2400" b="1" dirty="0">
              <a:solidFill>
                <a:schemeClr val="accent3"/>
              </a:solidFill>
            </a:endParaRPr>
          </a:p>
        </p:txBody>
      </p:sp>
      <p:sp>
        <p:nvSpPr>
          <p:cNvPr id="12" name="TextBox 11"/>
          <p:cNvSpPr txBox="1"/>
          <p:nvPr/>
        </p:nvSpPr>
        <p:spPr>
          <a:xfrm rot="18000000">
            <a:off x="850610" y="1737958"/>
            <a:ext cx="2590800" cy="461665"/>
          </a:xfrm>
          <a:prstGeom prst="rect">
            <a:avLst/>
          </a:prstGeom>
          <a:noFill/>
        </p:spPr>
        <p:txBody>
          <a:bodyPr wrap="square" rtlCol="0">
            <a:spAutoFit/>
          </a:bodyPr>
          <a:lstStyle/>
          <a:p>
            <a:pPr algn="ctr"/>
            <a:r>
              <a:rPr lang="en-US" sz="2400" b="1" dirty="0" smtClean="0">
                <a:solidFill>
                  <a:schemeClr val="accent3"/>
                </a:solidFill>
              </a:rPr>
              <a:t>Utility</a:t>
            </a:r>
            <a:endParaRPr lang="en-US" sz="2400" b="1" dirty="0">
              <a:solidFill>
                <a:schemeClr val="accent3"/>
              </a:solidFill>
            </a:endParaRPr>
          </a:p>
        </p:txBody>
      </p:sp>
      <p:sp>
        <p:nvSpPr>
          <p:cNvPr id="13" name="TextBox 12"/>
          <p:cNvSpPr txBox="1"/>
          <p:nvPr/>
        </p:nvSpPr>
        <p:spPr>
          <a:xfrm>
            <a:off x="3276600" y="6019800"/>
            <a:ext cx="2590800" cy="461665"/>
          </a:xfrm>
          <a:prstGeom prst="rect">
            <a:avLst/>
          </a:prstGeom>
          <a:noFill/>
        </p:spPr>
        <p:txBody>
          <a:bodyPr wrap="square" rtlCol="0">
            <a:spAutoFit/>
          </a:bodyPr>
          <a:lstStyle/>
          <a:p>
            <a:pPr algn="ctr"/>
            <a:r>
              <a:rPr lang="en-US" sz="2400" b="1" dirty="0" smtClean="0">
                <a:solidFill>
                  <a:schemeClr val="accent3"/>
                </a:solidFill>
              </a:rPr>
              <a:t>Possession</a:t>
            </a:r>
            <a:endParaRPr lang="en-US" sz="2400" b="1" dirty="0">
              <a:solidFill>
                <a:schemeClr val="accent3"/>
              </a:solidFill>
            </a:endParaRPr>
          </a:p>
        </p:txBody>
      </p:sp>
      <p:cxnSp>
        <p:nvCxnSpPr>
          <p:cNvPr id="15" name="Straight Arrow Connector 14"/>
          <p:cNvCxnSpPr>
            <a:endCxn id="13" idx="0"/>
          </p:cNvCxnSpPr>
          <p:nvPr/>
        </p:nvCxnSpPr>
        <p:spPr>
          <a:xfrm rot="5400000">
            <a:off x="2210594" y="3657600"/>
            <a:ext cx="4723606" cy="794"/>
          </a:xfrm>
          <a:prstGeom prst="straightConnector1">
            <a:avLst/>
          </a:prstGeom>
          <a:ln w="304800">
            <a:solidFill>
              <a:schemeClr val="accent4"/>
            </a:solidFill>
            <a:tailEnd type="arrow" w="sm" len="s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9800000">
            <a:off x="2374415" y="3314448"/>
            <a:ext cx="4723606" cy="802"/>
          </a:xfrm>
          <a:prstGeom prst="straightConnector1">
            <a:avLst/>
          </a:prstGeom>
          <a:ln w="304800">
            <a:solidFill>
              <a:schemeClr val="accent4"/>
            </a:solidFill>
            <a:tailEnd type="arrow" w="sm" len="s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2600000">
            <a:off x="2069617" y="3314157"/>
            <a:ext cx="4723606" cy="794"/>
          </a:xfrm>
          <a:prstGeom prst="straightConnector1">
            <a:avLst/>
          </a:prstGeom>
          <a:ln w="304800">
            <a:solidFill>
              <a:schemeClr val="accent4"/>
            </a:solidFill>
            <a:tailEnd type="arrow" w="sm" len="s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1547812" y="4846638"/>
            <a:ext cx="5818187" cy="1822037"/>
          </a:xfrm>
        </p:spPr>
        <p:txBody>
          <a:bodyPr/>
          <a:lstStyle/>
          <a:p>
            <a:r>
              <a:rPr lang="en-US" dirty="0" smtClean="0">
                <a:solidFill>
                  <a:schemeClr val="tx1"/>
                </a:solidFill>
              </a:rPr>
              <a:t>Steve Riley</a:t>
            </a:r>
          </a:p>
          <a:p>
            <a:r>
              <a:rPr sz="1800" i="1" smtClean="0">
                <a:solidFill>
                  <a:schemeClr val="tx1"/>
                </a:solidFill>
              </a:rPr>
              <a:t>Sr. Security Strategist</a:t>
            </a:r>
          </a:p>
          <a:p>
            <a:r>
              <a:rPr sz="1800" i="1" smtClean="0">
                <a:solidFill>
                  <a:schemeClr val="tx1"/>
                </a:solidFill>
              </a:rPr>
              <a:t>Microsoft Trustworthy Computing Group</a:t>
            </a:r>
          </a:p>
          <a:p>
            <a:r>
              <a:rPr smtClean="0">
                <a:solidFill>
                  <a:schemeClr val="tx1"/>
                </a:solidFill>
              </a:rPr>
              <a:t>steve.riley@microsoft.com</a:t>
            </a:r>
          </a:p>
          <a:p>
            <a:r>
              <a:rPr smtClean="0">
                <a:solidFill>
                  <a:schemeClr val="tx1"/>
                </a:solidFill>
              </a:rPr>
              <a:t>http://blogs.technet.com/steriley</a:t>
            </a:r>
            <a:endParaRPr lang="en-US" dirty="0" smtClean="0">
              <a:solidFill>
                <a:schemeClr val="tx1"/>
              </a:solidFill>
            </a:endParaRPr>
          </a:p>
        </p:txBody>
      </p:sp>
      <p:sp>
        <p:nvSpPr>
          <p:cNvPr id="5" name="Title 4"/>
          <p:cNvSpPr>
            <a:spLocks noGrp="1"/>
          </p:cNvSpPr>
          <p:nvPr>
            <p:ph type="ctrTitle"/>
          </p:nvPr>
        </p:nvSpPr>
        <p:spPr>
          <a:xfrm>
            <a:off x="368300" y="2116147"/>
            <a:ext cx="8394699" cy="2324099"/>
          </a:xfrm>
        </p:spPr>
        <p:txBody>
          <a:bodyPr/>
          <a:lstStyle/>
          <a:p>
            <a:r>
              <a:rPr sz="6000" smtClean="0"/>
              <a:t>It's 11:00 PM</a:t>
            </a:r>
            <a:r>
              <a:rPr lang="en-US" sz="6000" dirty="0" smtClean="0"/>
              <a:t>—</a:t>
            </a:r>
            <a:br>
              <a:rPr lang="en-US" sz="6000" dirty="0" smtClean="0"/>
            </a:br>
            <a:r>
              <a:rPr lang="en-US" sz="6000" dirty="0" smtClean="0"/>
              <a:t>Do You Know Where</a:t>
            </a:r>
            <a:br>
              <a:rPr lang="en-US" sz="6000" dirty="0" smtClean="0"/>
            </a:br>
            <a:r>
              <a:rPr lang="en-US" sz="6000" dirty="0" smtClean="0"/>
              <a:t>Where Your Data Is?</a:t>
            </a:r>
            <a:endParaRPr lang="en-US" sz="6000" dirty="0"/>
          </a:p>
        </p:txBody>
      </p:sp>
      <p:sp>
        <p:nvSpPr>
          <p:cNvPr id="6" name="Text Placeholder 5"/>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3600"/>
              <a:t>Identity, authentication, authorization</a:t>
            </a:r>
          </a:p>
        </p:txBody>
      </p:sp>
      <p:graphicFrame>
        <p:nvGraphicFramePr>
          <p:cNvPr id="294941" name="Group 29"/>
          <p:cNvGraphicFramePr>
            <a:graphicFrameLocks noGrp="1"/>
          </p:cNvGraphicFramePr>
          <p:nvPr>
            <p:ph sz="half" idx="4294967295"/>
          </p:nvPr>
        </p:nvGraphicFramePr>
        <p:xfrm>
          <a:off x="457200" y="1600200"/>
          <a:ext cx="7696200" cy="4403598"/>
        </p:xfrm>
        <a:graphic>
          <a:graphicData uri="http://schemas.openxmlformats.org/drawingml/2006/table">
            <a:tbl>
              <a:tblPr>
                <a:effectLst>
                  <a:outerShdw blurRad="50800" dist="38100" dir="2700000" algn="tl" rotWithShape="0">
                    <a:prstClr val="black">
                      <a:alpha val="40000"/>
                    </a:prstClr>
                  </a:outerShdw>
                </a:effectLst>
              </a:tblPr>
              <a:tblGrid>
                <a:gridCol w="2220913"/>
                <a:gridCol w="5475287"/>
              </a:tblGrid>
              <a:tr h="180975">
                <a:tc>
                  <a:txBody>
                    <a:bodyPr/>
                    <a:lstStyle/>
                    <a:p>
                      <a:pPr marL="0" marR="0" lvl="0" indent="0" algn="r"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rPr>
                        <a:t>identity</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itchFamily="34" charset="0"/>
                        </a:rPr>
                        <a:t>Who are you?</a:t>
                      </a:r>
                    </a:p>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This is public knowledge, a claim the security principal makes about itself</a:t>
                      </a:r>
                    </a:p>
                  </a:txBody>
                  <a:tcPr horzOverflow="overflow">
                    <a:lnL>
                      <a:noFill/>
                    </a:lnL>
                    <a:lnR cap="flat">
                      <a:noFill/>
                    </a:lnR>
                    <a:lnT cap="flat">
                      <a:noFill/>
                    </a:lnT>
                    <a:lnB>
                      <a:noFill/>
                    </a:lnB>
                    <a:lnTlToBr>
                      <a:noFill/>
                    </a:lnTlToBr>
                    <a:lnBlToTr>
                      <a:noFill/>
                    </a:lnBlToT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tcPr>
                </a:tc>
              </a:tr>
              <a:tr h="180975">
                <a:tc>
                  <a:txBody>
                    <a:bodyPr/>
                    <a:lstStyle/>
                    <a:p>
                      <a:pPr marL="0" marR="0" lvl="0" indent="0" algn="r"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endParaRPr kumimoji="0" lang="en-US" sz="100" b="0" i="1"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endParaRPr kumimoji="0" lang="en-US" sz="100" b="0"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r"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1"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rPr>
                        <a:t>authentication</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itchFamily="34" charset="0"/>
                        </a:rPr>
                        <a:t>OK, prove it</a:t>
                      </a:r>
                    </a:p>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This is a secret, known by the security principal, that the system can validate</a:t>
                      </a:r>
                    </a:p>
                  </a:txBody>
                  <a:tcPr horzOverflow="overflow">
                    <a:lnL>
                      <a:noFill/>
                    </a:lnL>
                    <a:lnR cap="flat">
                      <a:noFill/>
                    </a:lnR>
                    <a:lnT>
                      <a:noFill/>
                    </a:lnT>
                    <a:lnB>
                      <a:noFill/>
                    </a:lnB>
                    <a:lnTlToBr>
                      <a:noFill/>
                    </a:lnTlToBr>
                    <a:lnBlToTr>
                      <a:noFill/>
                    </a:lnBlToTr>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tcPr>
                </a:tc>
              </a:tr>
              <a:tr h="180975">
                <a:tc>
                  <a:txBody>
                    <a:bodyPr/>
                    <a:lstStyle/>
                    <a:p>
                      <a:pPr marL="0" marR="0" lvl="0" indent="0" algn="r"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endParaRPr kumimoji="0" lang="en-US" sz="100" b="0" i="1"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endParaRPr kumimoji="0" lang="en-US" sz="100" b="0"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horzOverflow="overflow">
                    <a:lnL>
                      <a:noFill/>
                    </a:lnL>
                    <a:lnR cap="flat">
                      <a:noFill/>
                    </a:lnR>
                    <a:lnT>
                      <a:noFill/>
                    </a:lnT>
                    <a:lnB>
                      <a:noFill/>
                    </a:lnB>
                    <a:lnTlToBr>
                      <a:noFill/>
                    </a:lnTlToBr>
                    <a:lnBlToTr>
                      <a:noFill/>
                    </a:lnBlToTr>
                    <a:noFill/>
                  </a:tcPr>
                </a:tc>
              </a:tr>
              <a:tr h="495300">
                <a:tc>
                  <a:txBody>
                    <a:bodyPr/>
                    <a:lstStyle/>
                    <a:p>
                      <a:pPr marL="0" marR="0" lvl="0" indent="0" algn="r"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rPr>
                        <a:t>authorization</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itchFamily="34" charset="0"/>
                        </a:rPr>
                        <a:t>I believe you</a:t>
                      </a:r>
                    </a:p>
                    <a:p>
                      <a:pPr marL="0" marR="0" lvl="0" indent="0" algn="l" defTabSz="914400" rtl="0" eaLnBrk="1" fontAlgn="base" latinLnBrk="0" hangingPunct="1">
                        <a:lnSpc>
                          <a:spcPct val="100000"/>
                        </a:lnSpc>
                        <a:spcBef>
                          <a:spcPct val="10000"/>
                        </a:spcBef>
                        <a:spcAft>
                          <a:spcPct val="0"/>
                        </a:spcAft>
                        <a:buClr>
                          <a:schemeClr val="tx2"/>
                        </a:buClr>
                        <a:buSzPct val="85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This is a list of rights, permissions, and access, granted by the system to the security principal</a:t>
                      </a:r>
                    </a:p>
                  </a:txBody>
                  <a:tcPr horzOverflow="overflow">
                    <a:lnL>
                      <a:noFill/>
                    </a:lnL>
                    <a:lnR cap="flat">
                      <a:noFill/>
                    </a:lnR>
                    <a:lnT>
                      <a:noFill/>
                    </a:lnT>
                    <a:lnB cap="flat">
                      <a:noFill/>
                    </a:lnB>
                    <a:lnTlToBr>
                      <a:noFill/>
                    </a:lnTlToBr>
                    <a:lnBlToTr>
                      <a:noFill/>
                    </a:lnBlToT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Which is which?</a:t>
            </a:r>
          </a:p>
        </p:txBody>
      </p:sp>
      <p:sp>
        <p:nvSpPr>
          <p:cNvPr id="295939" name="Text Box 3"/>
          <p:cNvSpPr txBox="1">
            <a:spLocks noChangeArrowheads="1"/>
          </p:cNvSpPr>
          <p:nvPr/>
        </p:nvSpPr>
        <p:spPr bwMode="auto">
          <a:xfrm rot="5400000">
            <a:off x="5333206" y="1675607"/>
            <a:ext cx="1217613" cy="457200"/>
          </a:xfrm>
          <a:prstGeom prst="rect">
            <a:avLst/>
          </a:prstGeom>
          <a:noFill/>
          <a:ln w="19050" algn="ctr">
            <a:noFill/>
            <a:miter lim="800000"/>
            <a:headEnd/>
            <a:tailEnd/>
          </a:ln>
          <a:effectLst/>
        </p:spPr>
        <p:txBody>
          <a:bodyPr>
            <a:spAutoFit/>
          </a:bodyPr>
          <a:lstStyle/>
          <a:p>
            <a:pPr algn="r">
              <a:spcBef>
                <a:spcPct val="50000"/>
              </a:spcBef>
            </a:pPr>
            <a:r>
              <a:rPr lang="en-US" sz="2400" i="1">
                <a:effectLst/>
                <a:latin typeface="Arial Narrow" pitchFamily="34" charset="0"/>
              </a:rPr>
              <a:t>identity</a:t>
            </a:r>
          </a:p>
        </p:txBody>
      </p:sp>
      <p:sp>
        <p:nvSpPr>
          <p:cNvPr id="295940" name="Text Box 4"/>
          <p:cNvSpPr txBox="1">
            <a:spLocks noChangeArrowheads="1"/>
          </p:cNvSpPr>
          <p:nvPr/>
        </p:nvSpPr>
        <p:spPr bwMode="auto">
          <a:xfrm>
            <a:off x="912813" y="2514600"/>
            <a:ext cx="7316787" cy="51911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User IDs</a:t>
            </a:r>
          </a:p>
        </p:txBody>
      </p:sp>
      <p:sp>
        <p:nvSpPr>
          <p:cNvPr id="295941" name="Text Box 5"/>
          <p:cNvSpPr txBox="1">
            <a:spLocks noChangeArrowheads="1"/>
          </p:cNvSpPr>
          <p:nvPr/>
        </p:nvSpPr>
        <p:spPr bwMode="auto">
          <a:xfrm>
            <a:off x="5638800" y="2576513"/>
            <a:ext cx="531813"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
        <p:nvSpPr>
          <p:cNvPr id="295942" name="Text Box 6"/>
          <p:cNvSpPr txBox="1">
            <a:spLocks noChangeArrowheads="1"/>
          </p:cNvSpPr>
          <p:nvPr/>
        </p:nvSpPr>
        <p:spPr bwMode="auto">
          <a:xfrm>
            <a:off x="912813" y="3033713"/>
            <a:ext cx="7316787" cy="51911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Passwords</a:t>
            </a:r>
          </a:p>
        </p:txBody>
      </p:sp>
      <p:sp>
        <p:nvSpPr>
          <p:cNvPr id="295943" name="Text Box 7"/>
          <p:cNvSpPr txBox="1">
            <a:spLocks noChangeArrowheads="1"/>
          </p:cNvSpPr>
          <p:nvPr/>
        </p:nvSpPr>
        <p:spPr bwMode="auto">
          <a:xfrm>
            <a:off x="912813" y="3552825"/>
            <a:ext cx="7316787" cy="51911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Tokens and tickets</a:t>
            </a:r>
          </a:p>
        </p:txBody>
      </p:sp>
      <p:sp>
        <p:nvSpPr>
          <p:cNvPr id="295944" name="Text Box 8"/>
          <p:cNvSpPr txBox="1">
            <a:spLocks noChangeArrowheads="1"/>
          </p:cNvSpPr>
          <p:nvPr/>
        </p:nvSpPr>
        <p:spPr bwMode="auto">
          <a:xfrm>
            <a:off x="912813" y="4071938"/>
            <a:ext cx="7316787" cy="51911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Digital certificates</a:t>
            </a:r>
          </a:p>
        </p:txBody>
      </p:sp>
      <p:sp>
        <p:nvSpPr>
          <p:cNvPr id="295945" name="Text Box 9"/>
          <p:cNvSpPr txBox="1">
            <a:spLocks noChangeArrowheads="1"/>
          </p:cNvSpPr>
          <p:nvPr/>
        </p:nvSpPr>
        <p:spPr bwMode="auto">
          <a:xfrm>
            <a:off x="912813" y="4591050"/>
            <a:ext cx="7316787" cy="51911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Private keys</a:t>
            </a:r>
          </a:p>
        </p:txBody>
      </p:sp>
      <p:sp>
        <p:nvSpPr>
          <p:cNvPr id="295946" name="Text Box 10"/>
          <p:cNvSpPr txBox="1">
            <a:spLocks noChangeArrowheads="1"/>
          </p:cNvSpPr>
          <p:nvPr/>
        </p:nvSpPr>
        <p:spPr bwMode="auto">
          <a:xfrm>
            <a:off x="912813" y="5110163"/>
            <a:ext cx="7316787" cy="519112"/>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Public keys</a:t>
            </a:r>
          </a:p>
        </p:txBody>
      </p:sp>
      <p:sp>
        <p:nvSpPr>
          <p:cNvPr id="295947" name="Text Box 11"/>
          <p:cNvSpPr txBox="1">
            <a:spLocks noChangeArrowheads="1"/>
          </p:cNvSpPr>
          <p:nvPr/>
        </p:nvSpPr>
        <p:spPr bwMode="auto">
          <a:xfrm>
            <a:off x="912813" y="5629275"/>
            <a:ext cx="7316787" cy="519113"/>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19050" algn="ctr">
            <a:noFill/>
            <a:miter lim="800000"/>
            <a:headEnd/>
            <a:tailEnd/>
          </a:ln>
          <a:effectLst/>
        </p:spPr>
        <p:txBody>
          <a:bodyPr>
            <a:spAutoFit/>
          </a:bodyPr>
          <a:lstStyle/>
          <a:p>
            <a:pPr>
              <a:spcBef>
                <a:spcPct val="50000"/>
              </a:spcBef>
            </a:pPr>
            <a:r>
              <a:rPr lang="en-US" sz="2800">
                <a:effectLst/>
              </a:rPr>
              <a:t>Biometrics</a:t>
            </a:r>
          </a:p>
        </p:txBody>
      </p:sp>
      <p:sp>
        <p:nvSpPr>
          <p:cNvPr id="295948" name="Text Box 12"/>
          <p:cNvSpPr txBox="1">
            <a:spLocks noChangeArrowheads="1"/>
          </p:cNvSpPr>
          <p:nvPr/>
        </p:nvSpPr>
        <p:spPr bwMode="auto">
          <a:xfrm rot="5400000">
            <a:off x="5715794" y="1143794"/>
            <a:ext cx="2284412" cy="457200"/>
          </a:xfrm>
          <a:prstGeom prst="rect">
            <a:avLst/>
          </a:prstGeom>
          <a:noFill/>
          <a:ln w="19050" algn="ctr">
            <a:noFill/>
            <a:miter lim="800000"/>
            <a:headEnd/>
            <a:tailEnd/>
          </a:ln>
          <a:effectLst/>
        </p:spPr>
        <p:txBody>
          <a:bodyPr>
            <a:spAutoFit/>
          </a:bodyPr>
          <a:lstStyle/>
          <a:p>
            <a:pPr algn="r">
              <a:spcBef>
                <a:spcPct val="50000"/>
              </a:spcBef>
            </a:pPr>
            <a:r>
              <a:rPr lang="en-US" sz="2400" i="1">
                <a:effectLst/>
                <a:latin typeface="Arial Narrow" pitchFamily="34" charset="0"/>
              </a:rPr>
              <a:t>authentication</a:t>
            </a:r>
          </a:p>
        </p:txBody>
      </p:sp>
      <p:sp>
        <p:nvSpPr>
          <p:cNvPr id="295949" name="Text Box 13"/>
          <p:cNvSpPr txBox="1">
            <a:spLocks noChangeArrowheads="1"/>
          </p:cNvSpPr>
          <p:nvPr/>
        </p:nvSpPr>
        <p:spPr bwMode="auto">
          <a:xfrm rot="5400000">
            <a:off x="6630194" y="1140619"/>
            <a:ext cx="2284412" cy="457200"/>
          </a:xfrm>
          <a:prstGeom prst="rect">
            <a:avLst/>
          </a:prstGeom>
          <a:noFill/>
          <a:ln w="19050" algn="ctr">
            <a:noFill/>
            <a:miter lim="800000"/>
            <a:headEnd/>
            <a:tailEnd/>
          </a:ln>
          <a:effectLst/>
        </p:spPr>
        <p:txBody>
          <a:bodyPr>
            <a:spAutoFit/>
          </a:bodyPr>
          <a:lstStyle/>
          <a:p>
            <a:pPr algn="r">
              <a:spcBef>
                <a:spcPct val="50000"/>
              </a:spcBef>
            </a:pPr>
            <a:r>
              <a:rPr lang="en-US" sz="2400" i="1">
                <a:effectLst/>
                <a:latin typeface="Arial Narrow" pitchFamily="34" charset="0"/>
              </a:rPr>
              <a:t>authorization</a:t>
            </a:r>
          </a:p>
        </p:txBody>
      </p:sp>
      <p:sp>
        <p:nvSpPr>
          <p:cNvPr id="295950" name="Text Box 14"/>
          <p:cNvSpPr txBox="1">
            <a:spLocks noChangeArrowheads="1"/>
          </p:cNvSpPr>
          <p:nvPr/>
        </p:nvSpPr>
        <p:spPr bwMode="auto">
          <a:xfrm>
            <a:off x="6554788" y="3095625"/>
            <a:ext cx="531812"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
        <p:nvSpPr>
          <p:cNvPr id="295951" name="Text Box 15"/>
          <p:cNvSpPr txBox="1">
            <a:spLocks noChangeArrowheads="1"/>
          </p:cNvSpPr>
          <p:nvPr/>
        </p:nvSpPr>
        <p:spPr bwMode="auto">
          <a:xfrm>
            <a:off x="7469188" y="3614738"/>
            <a:ext cx="531812"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
        <p:nvSpPr>
          <p:cNvPr id="295952" name="Text Box 16"/>
          <p:cNvSpPr txBox="1">
            <a:spLocks noChangeArrowheads="1"/>
          </p:cNvSpPr>
          <p:nvPr/>
        </p:nvSpPr>
        <p:spPr bwMode="auto">
          <a:xfrm>
            <a:off x="5638800" y="4133850"/>
            <a:ext cx="531813"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
        <p:nvSpPr>
          <p:cNvPr id="295953" name="Text Box 17"/>
          <p:cNvSpPr txBox="1">
            <a:spLocks noChangeArrowheads="1"/>
          </p:cNvSpPr>
          <p:nvPr/>
        </p:nvSpPr>
        <p:spPr bwMode="auto">
          <a:xfrm>
            <a:off x="6554788" y="4652963"/>
            <a:ext cx="531812"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
        <p:nvSpPr>
          <p:cNvPr id="295954" name="Text Box 18"/>
          <p:cNvSpPr txBox="1">
            <a:spLocks noChangeArrowheads="1"/>
          </p:cNvSpPr>
          <p:nvPr/>
        </p:nvSpPr>
        <p:spPr bwMode="auto">
          <a:xfrm>
            <a:off x="5638800" y="5172075"/>
            <a:ext cx="531813"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
        <p:nvSpPr>
          <p:cNvPr id="295955" name="Text Box 19"/>
          <p:cNvSpPr txBox="1">
            <a:spLocks noChangeArrowheads="1"/>
          </p:cNvSpPr>
          <p:nvPr/>
        </p:nvSpPr>
        <p:spPr bwMode="auto">
          <a:xfrm>
            <a:off x="5638800" y="5691188"/>
            <a:ext cx="531813" cy="457200"/>
          </a:xfrm>
          <a:prstGeom prst="rect">
            <a:avLst/>
          </a:prstGeom>
          <a:noFill/>
          <a:ln w="19050" algn="ctr">
            <a:noFill/>
            <a:miter lim="800000"/>
            <a:headEnd/>
            <a:tailEnd/>
          </a:ln>
          <a:effectLst/>
        </p:spPr>
        <p:txBody>
          <a:bodyPr>
            <a:spAutoFit/>
          </a:bodyPr>
          <a:lstStyle/>
          <a:p>
            <a:pPr algn="ctr">
              <a:spcBef>
                <a:spcPct val="50000"/>
              </a:spcBef>
            </a:pPr>
            <a:r>
              <a:rPr lang="en-US" sz="2400">
                <a:effectLst/>
                <a:sym typeface="Wingdings" pitchFamily="2" charset="2"/>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pop2.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5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pop2.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595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pop2.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595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pop2.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595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pop2.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595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pop2.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5947"/>
                                        </p:tgtEl>
                                        <p:attrNameLst>
                                          <p:attrName>style.visibility</p:attrName>
                                        </p:attrNameLst>
                                      </p:cBhvr>
                                      <p:to>
                                        <p:strVal val="visible"/>
                                      </p:to>
                                    </p:set>
                                    <p:animEffect transition="in" filter="fade">
                                      <p:cBhvr>
                                        <p:cTn id="31" dur="500"/>
                                        <p:tgtEl>
                                          <p:spTgt spid="29594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595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po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p:bldP spid="295947" grpId="0" animBg="1"/>
      <p:bldP spid="295950" grpId="0"/>
      <p:bldP spid="295951" grpId="0"/>
      <p:bldP spid="295952" grpId="0"/>
      <p:bldP spid="295953" grpId="0"/>
      <p:bldP spid="295954" grpId="0"/>
      <p:bldP spid="2959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The Two Attributes</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10896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381000" y="685800"/>
            <a:ext cx="8393113" cy="237603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alpha val="43137"/>
                    </a:srgbClr>
                  </a:outerShdw>
                </a:effectLst>
                <a:latin typeface="Arial Black" pitchFamily="34" charset="0"/>
              </a:rPr>
              <a:t>Confidentiality</a:t>
            </a:r>
          </a:p>
          <a:p>
            <a:pPr marL="285750" indent="-285750" eaLnBrk="0" hangingPunct="0">
              <a:spcBef>
                <a:spcPct val="10000"/>
              </a:spcBef>
              <a:buSzPct val="70000"/>
              <a:buFontTx/>
              <a:buBlip>
                <a:blip r:embed="rId3"/>
              </a:buBlip>
            </a:pPr>
            <a:r>
              <a:rPr lang="en-US" sz="2800" dirty="0">
                <a:effectLst>
                  <a:outerShdw blurRad="38100" dist="38100" dir="2700000" algn="tl">
                    <a:srgbClr val="000000">
                      <a:alpha val="43137"/>
                    </a:srgbClr>
                  </a:outerShdw>
                </a:effectLst>
              </a:rPr>
              <a:t>Ensure information is visible only to authorized consumers</a:t>
            </a:r>
          </a:p>
          <a:p>
            <a:pPr marL="285750" indent="-285750" eaLnBrk="0" hangingPunct="0">
              <a:spcBef>
                <a:spcPct val="10000"/>
              </a:spcBef>
              <a:buSzPct val="70000"/>
              <a:buFontTx/>
              <a:buBlip>
                <a:blip r:embed="rId3"/>
              </a:buBlip>
            </a:pPr>
            <a:r>
              <a:rPr lang="en-US" sz="2800" dirty="0">
                <a:effectLst>
                  <a:outerShdw blurRad="38100" dist="38100" dir="2700000" algn="tl">
                    <a:srgbClr val="000000">
                      <a:alpha val="43137"/>
                    </a:srgbClr>
                  </a:outerShdw>
                </a:effectLst>
              </a:rPr>
              <a:t>Principal </a:t>
            </a:r>
            <a:r>
              <a:rPr lang="en-US" sz="2800" dirty="0" smtClean="0">
                <a:effectLst>
                  <a:outerShdw blurRad="38100" dist="38100" dir="2700000" algn="tl">
                    <a:srgbClr val="000000">
                      <a:alpha val="43137"/>
                    </a:srgbClr>
                  </a:outerShdw>
                </a:effectLst>
              </a:rPr>
              <a:t>mechanism: </a:t>
            </a:r>
            <a:r>
              <a:rPr lang="en-US" sz="2800" b="1" i="1" dirty="0" smtClean="0">
                <a:effectLst>
                  <a:outerShdw blurRad="38100" dist="38100" dir="2700000" algn="tl">
                    <a:srgbClr val="000000">
                      <a:alpha val="43137"/>
                    </a:srgbClr>
                  </a:outerShdw>
                </a:effectLst>
              </a:rPr>
              <a:t>encryption</a:t>
            </a:r>
            <a:endParaRPr lang="en-US" sz="2800" b="0" dirty="0">
              <a:effectLst>
                <a:outerShdw blurRad="38100" dist="38100" dir="2700000" algn="tl">
                  <a:srgbClr val="000000">
                    <a:alpha val="43137"/>
                  </a:srgbClr>
                </a:outerShdw>
              </a:effectLst>
              <a:latin typeface="Segoe Black" pitchFamily="34" charset="0"/>
            </a:endParaRPr>
          </a:p>
          <a:p>
            <a:pPr marL="285750" indent="-285750" eaLnBrk="0" hangingPunct="0">
              <a:spcBef>
                <a:spcPct val="10000"/>
              </a:spcBef>
              <a:buSzPct val="70000"/>
              <a:buFontTx/>
              <a:buBlip>
                <a:blip r:embed="rId3"/>
              </a:buBlip>
            </a:pPr>
            <a:r>
              <a:rPr lang="en-US" sz="2800" dirty="0">
                <a:effectLst>
                  <a:outerShdw blurRad="38100" dist="38100" dir="2700000" algn="tl">
                    <a:srgbClr val="000000">
                      <a:alpha val="43137"/>
                    </a:srgbClr>
                  </a:outerShdw>
                </a:effectLst>
              </a:rPr>
              <a:t>By itself, encryption can’t prevent interception</a:t>
            </a:r>
          </a:p>
        </p:txBody>
      </p:sp>
      <p:sp>
        <p:nvSpPr>
          <p:cNvPr id="293892" name="Text Box 4"/>
          <p:cNvSpPr txBox="1">
            <a:spLocks noChangeArrowheads="1"/>
          </p:cNvSpPr>
          <p:nvPr/>
        </p:nvSpPr>
        <p:spPr bwMode="auto">
          <a:xfrm>
            <a:off x="381000" y="3733800"/>
            <a:ext cx="8393113" cy="237603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r="100000" b="100000"/>
            </a:path>
            <a:tileRect l="-100000" t="-100000"/>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alpha val="43137"/>
                    </a:srgbClr>
                  </a:outerShdw>
                </a:effectLst>
                <a:latin typeface="Arial Black" pitchFamily="34" charset="0"/>
              </a:rPr>
              <a:t>Possession</a:t>
            </a:r>
          </a:p>
          <a:p>
            <a:pPr marL="285750" indent="-285750" eaLnBrk="0" hangingPunct="0">
              <a:spcBef>
                <a:spcPct val="10000"/>
              </a:spcBef>
              <a:buSzPct val="65000"/>
              <a:buFontTx/>
              <a:buBlip>
                <a:blip r:embed="rId3"/>
              </a:buBlip>
            </a:pPr>
            <a:r>
              <a:rPr lang="en-US" sz="2800" dirty="0">
                <a:effectLst>
                  <a:outerShdw blurRad="38100" dist="38100" dir="2700000" algn="tl">
                    <a:srgbClr val="000000">
                      <a:alpha val="43137"/>
                    </a:srgbClr>
                  </a:outerShdw>
                </a:effectLst>
              </a:rPr>
              <a:t>Ensure information is available only to authorized consumers</a:t>
            </a:r>
          </a:p>
          <a:p>
            <a:pPr marL="285750" indent="-285750" eaLnBrk="0" hangingPunct="0">
              <a:spcBef>
                <a:spcPct val="10000"/>
              </a:spcBef>
              <a:buSzPct val="65000"/>
              <a:buFontTx/>
              <a:buBlip>
                <a:blip r:embed="rId3"/>
              </a:buBlip>
            </a:pPr>
            <a:r>
              <a:rPr lang="en-US" sz="2800" dirty="0">
                <a:effectLst>
                  <a:outerShdw blurRad="38100" dist="38100" dir="2700000" algn="tl">
                    <a:srgbClr val="000000">
                      <a:alpha val="43137"/>
                    </a:srgbClr>
                  </a:outerShdw>
                </a:effectLst>
              </a:rPr>
              <a:t>Principal </a:t>
            </a:r>
            <a:r>
              <a:rPr lang="en-US" sz="2800" dirty="0" smtClean="0">
                <a:effectLst>
                  <a:outerShdw blurRad="38100" dist="38100" dir="2700000" algn="tl">
                    <a:srgbClr val="000000">
                      <a:alpha val="43137"/>
                    </a:srgbClr>
                  </a:outerShdw>
                </a:effectLst>
              </a:rPr>
              <a:t>mechanism: </a:t>
            </a:r>
            <a:r>
              <a:rPr lang="en-US" sz="2800" b="1" i="1" dirty="0" smtClean="0">
                <a:effectLst>
                  <a:outerShdw blurRad="38100" dist="38100" dir="2700000" algn="tl">
                    <a:srgbClr val="000000">
                      <a:alpha val="43137"/>
                    </a:srgbClr>
                  </a:outerShdw>
                </a:effectLst>
              </a:rPr>
              <a:t>access control</a:t>
            </a:r>
            <a:endParaRPr lang="en-US" sz="2800" b="0" dirty="0">
              <a:effectLst>
                <a:outerShdw blurRad="38100" dist="38100" dir="2700000" algn="tl">
                  <a:srgbClr val="000000">
                    <a:alpha val="43137"/>
                  </a:srgbClr>
                </a:outerShdw>
              </a:effectLst>
              <a:latin typeface="Segoe Black" pitchFamily="34" charset="0"/>
            </a:endParaRPr>
          </a:p>
          <a:p>
            <a:pPr marL="285750" indent="-285750" eaLnBrk="0" hangingPunct="0">
              <a:spcBef>
                <a:spcPct val="10000"/>
              </a:spcBef>
              <a:buSzPct val="65000"/>
              <a:buFontTx/>
              <a:buBlip>
                <a:blip r:embed="rId3"/>
              </a:buBlip>
            </a:pPr>
            <a:r>
              <a:rPr lang="en-US" sz="2800" dirty="0">
                <a:effectLst>
                  <a:outerShdw blurRad="38100" dist="38100" dir="2700000" algn="tl">
                    <a:srgbClr val="000000">
                      <a:alpha val="43137"/>
                    </a:srgbClr>
                  </a:outerShdw>
                </a:effectLst>
              </a:rPr>
              <a:t>By itself, access control can’t provide secrecy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3892"/>
                                        </p:tgtEl>
                                        <p:attrNameLst>
                                          <p:attrName>style.visibility</p:attrName>
                                        </p:attrNameLst>
                                      </p:cBhvr>
                                      <p:to>
                                        <p:strVal val="visible"/>
                                      </p:to>
                                    </p:set>
                                    <p:animEffect transition="in" filter="fade">
                                      <p:cBhvr>
                                        <p:cTn id="7"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1298" name="Picture 2" descr="building"/>
          <p:cNvPicPr>
            <a:picLocks noChangeAspect="1" noChangeArrowheads="1"/>
          </p:cNvPicPr>
          <p:nvPr/>
        </p:nvPicPr>
        <p:blipFill>
          <a:blip r:embed="rId3"/>
          <a:srcRect/>
          <a:stretch>
            <a:fillRect/>
          </a:stretch>
        </p:blipFill>
        <p:spPr bwMode="auto">
          <a:xfrm>
            <a:off x="0" y="79827"/>
            <a:ext cx="9144000" cy="66802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Possession controls</a:t>
            </a:r>
            <a:endParaRPr lang="en-US" dirty="0"/>
          </a:p>
        </p:txBody>
      </p:sp>
      <p:sp>
        <p:nvSpPr>
          <p:cNvPr id="3" name="Content Placeholder 2"/>
          <p:cNvSpPr>
            <a:spLocks noGrp="1"/>
          </p:cNvSpPr>
          <p:nvPr>
            <p:ph idx="1"/>
          </p:nvPr>
        </p:nvSpPr>
        <p:spPr>
          <a:xfrm>
            <a:off x="368300" y="1347788"/>
            <a:ext cx="8382000" cy="1820498"/>
          </a:xfrm>
        </p:spPr>
        <p:txBody>
          <a:bodyPr/>
          <a:lstStyle/>
          <a:p>
            <a:r>
              <a:rPr lang="en-US" dirty="0" smtClean="0"/>
              <a:t>Gates, guards, guns</a:t>
            </a:r>
          </a:p>
          <a:p>
            <a:r>
              <a:rPr lang="en-US" dirty="0" smtClean="0"/>
              <a:t>Access control lists, permissions</a:t>
            </a:r>
          </a:p>
          <a:p>
            <a:r>
              <a:rPr lang="en-US" dirty="0" smtClean="0"/>
              <a:t>Locked-down configurations</a:t>
            </a:r>
          </a:p>
          <a:p>
            <a:pPr lvl="1"/>
            <a:r>
              <a:rPr lang="en-US" dirty="0" smtClean="0"/>
              <a:t>Some legitimate claims that this impedes agility</a:t>
            </a:r>
          </a:p>
        </p:txBody>
      </p:sp>
      <p:sp>
        <p:nvSpPr>
          <p:cNvPr id="4" name="TextBox 3"/>
          <p:cNvSpPr txBox="1"/>
          <p:nvPr/>
        </p:nvSpPr>
        <p:spPr>
          <a:xfrm>
            <a:off x="914400" y="3810000"/>
            <a:ext cx="7315200" cy="106680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nchor="ctr">
            <a:noAutofit/>
          </a:bodyPr>
          <a:lstStyle/>
          <a:p>
            <a:pPr algn="ctr"/>
            <a:r>
              <a:rPr lang="en-US" sz="2800" dirty="0" smtClean="0">
                <a:latin typeface="Arial Black" pitchFamily="34" charset="0"/>
              </a:rPr>
              <a:t>Inherent weakness</a:t>
            </a:r>
          </a:p>
          <a:p>
            <a:pPr algn="ctr"/>
            <a:r>
              <a:rPr lang="en-US" sz="2800" i="1" dirty="0" smtClean="0"/>
              <a:t>Authorized users will never abuse trust</a:t>
            </a:r>
            <a:endParaRPr lang="en-US" sz="28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gadgetspy.co.uk/wp-content/photos/usb_thumb_drive.JPG"/>
          <p:cNvPicPr>
            <a:picLocks noChangeAspect="1" noChangeArrowheads="1"/>
          </p:cNvPicPr>
          <p:nvPr/>
        </p:nvPicPr>
        <p:blipFill>
          <a:blip r:embed="rId3" cstate="email"/>
          <a:srcRect/>
          <a:stretch>
            <a:fillRect/>
          </a:stretch>
        </p:blipFill>
        <p:spPr bwMode="auto">
          <a:xfrm>
            <a:off x="304800" y="228601"/>
            <a:ext cx="3733800" cy="2812796"/>
          </a:xfrm>
          <a:prstGeom prst="rect">
            <a:avLst/>
          </a:prstGeom>
          <a:noFill/>
          <a:effectLst>
            <a:outerShdw blurRad="63500" sx="102000" sy="102000" algn="ctr" rotWithShape="0">
              <a:prstClr val="black">
                <a:alpha val="40000"/>
              </a:prstClr>
            </a:outerShdw>
          </a:effectLst>
        </p:spPr>
      </p:pic>
      <p:pic>
        <p:nvPicPr>
          <p:cNvPr id="48136" name="Picture 8" descr="Briefcase-toting man walking quickly"/>
          <p:cNvPicPr>
            <a:picLocks noChangeAspect="1" noChangeArrowheads="1"/>
          </p:cNvPicPr>
          <p:nvPr/>
        </p:nvPicPr>
        <p:blipFill>
          <a:blip r:embed="rId4"/>
          <a:srcRect/>
          <a:stretch>
            <a:fillRect/>
          </a:stretch>
        </p:blipFill>
        <p:spPr bwMode="auto">
          <a:xfrm>
            <a:off x="4953000" y="685800"/>
            <a:ext cx="3200400" cy="3844639"/>
          </a:xfrm>
          <a:prstGeom prst="rect">
            <a:avLst/>
          </a:prstGeom>
          <a:noFill/>
          <a:effectLst>
            <a:outerShdw blurRad="63500" sx="102000" sy="102000" algn="ctr" rotWithShape="0">
              <a:prstClr val="black">
                <a:alpha val="40000"/>
              </a:prstClr>
            </a:outerShdw>
          </a:effectLst>
        </p:spPr>
      </p:pic>
      <p:pic>
        <p:nvPicPr>
          <p:cNvPr id="48138" name="Picture 10" descr="http://www.nassaulibrary.org/eastrock/email.gif"/>
          <p:cNvPicPr>
            <a:picLocks noChangeAspect="1" noChangeArrowheads="1"/>
          </p:cNvPicPr>
          <p:nvPr/>
        </p:nvPicPr>
        <p:blipFill>
          <a:blip r:embed="rId5"/>
          <a:srcRect/>
          <a:stretch>
            <a:fillRect/>
          </a:stretch>
        </p:blipFill>
        <p:spPr bwMode="auto">
          <a:xfrm>
            <a:off x="1066800" y="1752600"/>
            <a:ext cx="4114800" cy="4811573"/>
          </a:xfrm>
          <a:prstGeom prst="rect">
            <a:avLst/>
          </a:prstGeom>
          <a:noFill/>
          <a:effectLst>
            <a:outerShdw blurRad="63500" sx="102000" sy="102000" algn="ctr" rotWithShape="0">
              <a:prstClr val="black">
                <a:alpha val="40000"/>
              </a:prstClr>
            </a:outerShdw>
          </a:effectLst>
        </p:spPr>
      </p:pic>
      <p:pic>
        <p:nvPicPr>
          <p:cNvPr id="48139" name="Picture 11" descr="C:\Users\steriley\Pictures\monitor on copier.jpg"/>
          <p:cNvPicPr>
            <a:picLocks noChangeAspect="1" noChangeArrowheads="1"/>
          </p:cNvPicPr>
          <p:nvPr/>
        </p:nvPicPr>
        <p:blipFill>
          <a:blip r:embed="rId6" cstate="email"/>
          <a:srcRect/>
          <a:stretch>
            <a:fillRect/>
          </a:stretch>
        </p:blipFill>
        <p:spPr bwMode="auto">
          <a:xfrm>
            <a:off x="3429000" y="2590800"/>
            <a:ext cx="5551488" cy="4052404"/>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fade">
                                      <p:cBhvr>
                                        <p:cTn id="12" dur="500"/>
                                        <p:tgtEl>
                                          <p:spTgt spid="48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8"/>
                                        </p:tgtEl>
                                        <p:attrNameLst>
                                          <p:attrName>style.visibility</p:attrName>
                                        </p:attrNameLst>
                                      </p:cBhvr>
                                      <p:to>
                                        <p:strVal val="visible"/>
                                      </p:to>
                                    </p:set>
                                    <p:animEffect transition="in" filter="fade">
                                      <p:cBhvr>
                                        <p:cTn id="17" dur="500"/>
                                        <p:tgtEl>
                                          <p:spTgt spid="481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9"/>
                                        </p:tgtEl>
                                        <p:attrNameLst>
                                          <p:attrName>style.visibility</p:attrName>
                                        </p:attrNameLst>
                                      </p:cBhvr>
                                      <p:to>
                                        <p:strVal val="visible"/>
                                      </p:to>
                                    </p:set>
                                    <p:animEffect transition="in" filter="fade">
                                      <p:cBhvr>
                                        <p:cTn id="22"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ets keep this a secret">
            <a:hlinkClick r:id="rId3"/>
          </p:cNvPr>
          <p:cNvPicPr>
            <a:picLocks noChangeAspect="1" noChangeArrowheads="1"/>
          </p:cNvPicPr>
          <p:nvPr/>
        </p:nvPicPr>
        <p:blipFill>
          <a:blip r:embed="rId4"/>
          <a:srcRect/>
          <a:stretch>
            <a:fillRect/>
          </a:stretch>
        </p:blipFill>
        <p:spPr bwMode="auto">
          <a:xfrm>
            <a:off x="304800" y="0"/>
            <a:ext cx="85724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Confidentiality controls</a:t>
            </a:r>
            <a:endParaRPr lang="en-US" dirty="0"/>
          </a:p>
        </p:txBody>
      </p:sp>
      <p:sp>
        <p:nvSpPr>
          <p:cNvPr id="3" name="Content Placeholder 2"/>
          <p:cNvSpPr>
            <a:spLocks noGrp="1"/>
          </p:cNvSpPr>
          <p:nvPr>
            <p:ph sz="half" idx="1"/>
          </p:nvPr>
        </p:nvSpPr>
        <p:spPr>
          <a:xfrm>
            <a:off x="368300" y="1347788"/>
            <a:ext cx="4114800" cy="2498633"/>
          </a:xfrm>
        </p:spPr>
        <p:txBody>
          <a:bodyPr/>
          <a:lstStyle/>
          <a:p>
            <a:r>
              <a:rPr lang="en-US" sz="2800" dirty="0" smtClean="0"/>
              <a:t>At rest—</a:t>
            </a:r>
          </a:p>
          <a:p>
            <a:pPr lvl="1"/>
            <a:r>
              <a:rPr lang="en-US" sz="2400" dirty="0" smtClean="0"/>
              <a:t>EFS</a:t>
            </a:r>
          </a:p>
          <a:p>
            <a:pPr lvl="1"/>
            <a:r>
              <a:rPr lang="en-US" sz="2400" dirty="0" err="1" smtClean="0"/>
              <a:t>BitLocker</a:t>
            </a:r>
            <a:endParaRPr lang="en-US" sz="2400" dirty="0" smtClean="0"/>
          </a:p>
          <a:p>
            <a:pPr lvl="1"/>
            <a:r>
              <a:rPr lang="en-US" sz="2400" dirty="0" smtClean="0"/>
              <a:t>RMS</a:t>
            </a:r>
          </a:p>
          <a:p>
            <a:pPr lvl="1"/>
            <a:r>
              <a:rPr lang="en-US" sz="2400" dirty="0" smtClean="0"/>
              <a:t>S/MIME</a:t>
            </a:r>
          </a:p>
          <a:p>
            <a:pPr lvl="1"/>
            <a:r>
              <a:rPr lang="en-US" sz="2400" dirty="0" smtClean="0"/>
              <a:t>SQL Server encryption</a:t>
            </a:r>
            <a:endParaRPr lang="en-US" sz="2400" dirty="0"/>
          </a:p>
        </p:txBody>
      </p:sp>
      <p:sp>
        <p:nvSpPr>
          <p:cNvPr id="8" name="Content Placeholder 7"/>
          <p:cNvSpPr>
            <a:spLocks noGrp="1"/>
          </p:cNvSpPr>
          <p:nvPr>
            <p:ph sz="half" idx="2"/>
          </p:nvPr>
        </p:nvSpPr>
        <p:spPr>
          <a:xfrm>
            <a:off x="4660900" y="1347788"/>
            <a:ext cx="4114800" cy="2076466"/>
          </a:xfrm>
        </p:spPr>
        <p:txBody>
          <a:bodyPr/>
          <a:lstStyle/>
          <a:p>
            <a:r>
              <a:rPr lang="en-US" sz="2800" dirty="0" smtClean="0"/>
              <a:t>In flight—</a:t>
            </a:r>
          </a:p>
          <a:p>
            <a:pPr lvl="1"/>
            <a:r>
              <a:rPr lang="en-US" sz="2400" dirty="0" err="1" smtClean="0"/>
              <a:t>IPsec</a:t>
            </a:r>
            <a:endParaRPr lang="en-US" sz="2400" dirty="0" smtClean="0"/>
          </a:p>
          <a:p>
            <a:pPr lvl="1"/>
            <a:r>
              <a:rPr lang="en-US" sz="2400" dirty="0" smtClean="0"/>
              <a:t>SSL</a:t>
            </a:r>
          </a:p>
          <a:p>
            <a:pPr lvl="1"/>
            <a:r>
              <a:rPr lang="en-US" sz="2400" dirty="0" smtClean="0"/>
              <a:t>S/MIME</a:t>
            </a:r>
          </a:p>
          <a:p>
            <a:pPr lvl="1"/>
            <a:r>
              <a:rPr lang="en-US" sz="2400" dirty="0" smtClean="0"/>
              <a:t>SQL Server encryption</a:t>
            </a:r>
            <a:endParaRPr lang="en-US" sz="2400" dirty="0"/>
          </a:p>
        </p:txBody>
      </p:sp>
      <p:sp>
        <p:nvSpPr>
          <p:cNvPr id="4" name="TextBox 3"/>
          <p:cNvSpPr txBox="1"/>
          <p:nvPr/>
        </p:nvSpPr>
        <p:spPr>
          <a:xfrm>
            <a:off x="914400" y="4724400"/>
            <a:ext cx="7315200" cy="10668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nchor="ctr">
            <a:noAutofit/>
          </a:bodyPr>
          <a:lstStyle/>
          <a:p>
            <a:pPr algn="ctr"/>
            <a:r>
              <a:rPr lang="en-US" sz="2800" dirty="0" smtClean="0">
                <a:latin typeface="Arial Black" pitchFamily="34" charset="0"/>
              </a:rPr>
              <a:t>Inherent strength</a:t>
            </a:r>
          </a:p>
          <a:p>
            <a:pPr algn="ctr"/>
            <a:r>
              <a:rPr lang="en-US" sz="2800" i="1" dirty="0" smtClean="0"/>
              <a:t>Protects data regardless of physical location</a:t>
            </a:r>
            <a:endParaRPr lang="en-US" sz="28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www.granneman.com/images/ibm_pc_5150.jpg"/>
          <p:cNvPicPr>
            <a:picLocks noChangeAspect="1" noChangeArrowheads="1"/>
          </p:cNvPicPr>
          <p:nvPr/>
        </p:nvPicPr>
        <p:blipFill>
          <a:blip r:embed="rId3"/>
          <a:srcRect/>
          <a:stretch>
            <a:fillRect/>
          </a:stretch>
        </p:blipFill>
        <p:spPr bwMode="auto">
          <a:xfrm>
            <a:off x="914400" y="0"/>
            <a:ext cx="723741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What Do The Bad Guys</a:t>
            </a:r>
            <a:br>
              <a:rPr smtClean="0"/>
            </a:br>
            <a:r>
              <a:rPr smtClean="0"/>
              <a:t>Really Want, Anyway?</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10896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4" descr="http://www.intuitivecentral.com/pics/pc1.jpg"/>
          <p:cNvPicPr>
            <a:picLocks noChangeAspect="1" noChangeArrowheads="1"/>
          </p:cNvPicPr>
          <p:nvPr/>
        </p:nvPicPr>
        <p:blipFill>
          <a:blip r:embed="rId3"/>
          <a:srcRect/>
          <a:stretch>
            <a:fillRect/>
          </a:stretch>
        </p:blipFill>
        <p:spPr bwMode="auto">
          <a:xfrm>
            <a:off x="2236787" y="0"/>
            <a:ext cx="6907213" cy="6858000"/>
          </a:xfrm>
          <a:prstGeom prst="rect">
            <a:avLst/>
          </a:prstGeom>
          <a:noFill/>
          <a:ln w="9525">
            <a:noFill/>
            <a:miter lim="800000"/>
            <a:headEnd/>
            <a:tailEnd/>
          </a:ln>
        </p:spPr>
      </p:pic>
      <p:pic>
        <p:nvPicPr>
          <p:cNvPr id="58372" name="Picture 4" descr="http://www.tecnogadgets.com/fotografias/HTC_S620.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28600" y="304800"/>
            <a:ext cx="3505200" cy="3820668"/>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Strategies For</a:t>
            </a:r>
            <a:br>
              <a:rPr smtClean="0"/>
            </a:br>
            <a:r>
              <a:rPr smtClean="0"/>
              <a:t>Protecting Mobile Data</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3088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smtClean="0"/>
              <a:t>Protecting </a:t>
            </a:r>
            <a:r>
              <a:rPr smtClean="0"/>
              <a:t>data</a:t>
            </a:r>
            <a:r>
              <a:rPr lang="en-US" dirty="0" smtClean="0"/>
              <a:t>—</a:t>
            </a:r>
            <a:r>
              <a:rPr smtClean="0"/>
              <a:t>possession controls</a:t>
            </a:r>
            <a:endParaRPr lang="en-US" dirty="0"/>
          </a:p>
        </p:txBody>
      </p:sp>
      <p:sp>
        <p:nvSpPr>
          <p:cNvPr id="301059" name="Text Box 3"/>
          <p:cNvSpPr txBox="1">
            <a:spLocks noChangeArrowheads="1"/>
          </p:cNvSpPr>
          <p:nvPr/>
        </p:nvSpPr>
        <p:spPr bwMode="auto">
          <a:xfrm>
            <a:off x="381000" y="1447800"/>
            <a:ext cx="8393113" cy="1012825"/>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b="0" dirty="0">
                <a:effectLst>
                  <a:outerShdw blurRad="38100" dist="38100" dir="2700000" algn="tl">
                    <a:srgbClr val="000000"/>
                  </a:outerShdw>
                </a:effectLst>
                <a:latin typeface="Arial Black" pitchFamily="34" charset="0"/>
              </a:rPr>
              <a:t>BIOS passwords</a:t>
            </a:r>
          </a:p>
          <a:p>
            <a:pPr marL="285750" indent="-285750" eaLnBrk="0" hangingPunct="0">
              <a:spcBef>
                <a:spcPct val="10000"/>
              </a:spcBef>
              <a:buSzPct val="70000"/>
              <a:buFontTx/>
              <a:buBlip>
                <a:blip r:embed="rId3"/>
              </a:buBlip>
            </a:pPr>
            <a:r>
              <a:rPr lang="en-US" sz="1800" dirty="0">
                <a:effectLst>
                  <a:outerShdw blurRad="38100" dist="38100" dir="2700000" algn="tl">
                    <a:srgbClr val="000000"/>
                  </a:outerShdw>
                </a:effectLst>
              </a:rPr>
              <a:t>Not universally supported</a:t>
            </a:r>
          </a:p>
          <a:p>
            <a:pPr marL="285750" indent="-285750" eaLnBrk="0" hangingPunct="0">
              <a:spcBef>
                <a:spcPct val="10000"/>
              </a:spcBef>
              <a:buSzPct val="70000"/>
              <a:buFontTx/>
              <a:buBlip>
                <a:blip r:embed="rId3"/>
              </a:buBlip>
            </a:pPr>
            <a:r>
              <a:rPr lang="en-US" sz="1800" dirty="0">
                <a:effectLst>
                  <a:outerShdw blurRad="38100" dist="38100" dir="2700000" algn="tl">
                    <a:srgbClr val="000000"/>
                  </a:outerShdw>
                </a:effectLst>
              </a:rPr>
              <a:t>Pretty much no recovery if you forget!</a:t>
            </a:r>
          </a:p>
        </p:txBody>
      </p:sp>
      <p:sp>
        <p:nvSpPr>
          <p:cNvPr id="301060" name="Text Box 4"/>
          <p:cNvSpPr txBox="1">
            <a:spLocks noChangeArrowheads="1"/>
          </p:cNvSpPr>
          <p:nvPr/>
        </p:nvSpPr>
        <p:spPr bwMode="auto">
          <a:xfrm>
            <a:off x="381000" y="3860800"/>
            <a:ext cx="8393113" cy="711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b="0" dirty="0">
                <a:effectLst>
                  <a:outerShdw blurRad="38100" dist="38100" dir="2700000" algn="tl">
                    <a:srgbClr val="000000"/>
                  </a:outerShdw>
                </a:effectLst>
                <a:latin typeface="Arial Black" pitchFamily="34" charset="0"/>
              </a:rPr>
              <a:t>Good passwords</a:t>
            </a:r>
          </a:p>
          <a:p>
            <a:pPr marL="285750" indent="-285750" eaLnBrk="0" hangingPunct="0">
              <a:spcBef>
                <a:spcPct val="10000"/>
              </a:spcBef>
              <a:buSzPct val="65000"/>
              <a:buFontTx/>
              <a:buBlip>
                <a:blip r:embed="rId3"/>
              </a:buBlip>
            </a:pPr>
            <a:r>
              <a:rPr lang="en-US" sz="1800" dirty="0">
                <a:effectLst>
                  <a:outerShdw blurRad="38100" dist="38100" dir="2700000" algn="tl">
                    <a:srgbClr val="000000"/>
                  </a:outerShdw>
                </a:effectLst>
              </a:rPr>
              <a:t>Mitigate “pass-the-hash” attacks</a:t>
            </a:r>
          </a:p>
        </p:txBody>
      </p:sp>
      <p:sp>
        <p:nvSpPr>
          <p:cNvPr id="301061" name="Text Box 5"/>
          <p:cNvSpPr txBox="1">
            <a:spLocks noChangeArrowheads="1"/>
          </p:cNvSpPr>
          <p:nvPr/>
        </p:nvSpPr>
        <p:spPr bwMode="auto">
          <a:xfrm>
            <a:off x="381000" y="2641600"/>
            <a:ext cx="8393113" cy="101282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b="0" dirty="0" err="1">
                <a:effectLst>
                  <a:outerShdw blurRad="38100" dist="38100" dir="2700000" algn="tl">
                    <a:srgbClr val="000000"/>
                  </a:outerShdw>
                </a:effectLst>
                <a:latin typeface="Arial Black" pitchFamily="34" charset="0"/>
              </a:rPr>
              <a:t>SysKey</a:t>
            </a:r>
            <a:r>
              <a:rPr lang="en-US" sz="2000" b="0" dirty="0">
                <a:effectLst>
                  <a:outerShdw blurRad="38100" dist="38100" dir="2700000" algn="tl">
                    <a:srgbClr val="000000"/>
                  </a:outerShdw>
                </a:effectLst>
                <a:latin typeface="Arial Black" pitchFamily="34" charset="0"/>
              </a:rPr>
              <a:t> mode 3</a:t>
            </a:r>
          </a:p>
          <a:p>
            <a:pPr marL="285750" indent="-285750" eaLnBrk="0" hangingPunct="0">
              <a:spcBef>
                <a:spcPct val="10000"/>
              </a:spcBef>
              <a:buSzPct val="70000"/>
              <a:buFontTx/>
              <a:buBlip>
                <a:blip r:embed="rId3"/>
              </a:buBlip>
            </a:pPr>
            <a:r>
              <a:rPr lang="en-US" sz="1800" dirty="0">
                <a:effectLst>
                  <a:outerShdw blurRad="38100" dist="38100" dir="2700000" algn="tl">
                    <a:srgbClr val="000000"/>
                  </a:outerShdw>
                </a:effectLst>
              </a:rPr>
              <a:t>Useful mostly for protecting local accounts</a:t>
            </a:r>
          </a:p>
          <a:p>
            <a:pPr marL="285750" indent="-285750" eaLnBrk="0" hangingPunct="0">
              <a:spcBef>
                <a:spcPct val="10000"/>
              </a:spcBef>
              <a:buSzPct val="70000"/>
              <a:buFontTx/>
              <a:buBlip>
                <a:blip r:embed="rId3"/>
              </a:buBlip>
            </a:pPr>
            <a:r>
              <a:rPr lang="en-US" sz="1800" dirty="0">
                <a:effectLst>
                  <a:outerShdw blurRad="38100" dist="38100" dir="2700000" algn="tl">
                    <a:srgbClr val="000000"/>
                  </a:outerShdw>
                </a:effectLst>
              </a:rPr>
              <a:t>Use system restore disk if you forget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fade">
                                      <p:cBhvr>
                                        <p:cTn id="7" dur="500"/>
                                        <p:tgtEl>
                                          <p:spTgt spid="3010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1061"/>
                                        </p:tgtEl>
                                        <p:attrNameLst>
                                          <p:attrName>style.visibility</p:attrName>
                                        </p:attrNameLst>
                                      </p:cBhvr>
                                      <p:to>
                                        <p:strVal val="visible"/>
                                      </p:to>
                                    </p:set>
                                    <p:animEffect transition="in" filter="fade">
                                      <p:cBhvr>
                                        <p:cTn id="12" dur="500"/>
                                        <p:tgtEl>
                                          <p:spTgt spid="3010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060"/>
                                        </p:tgtEl>
                                        <p:attrNameLst>
                                          <p:attrName>style.visibility</p:attrName>
                                        </p:attrNameLst>
                                      </p:cBhvr>
                                      <p:to>
                                        <p:strVal val="visible"/>
                                      </p:to>
                                    </p:set>
                                    <p:animEffect transition="in" filter="fade">
                                      <p:cBhvr>
                                        <p:cTn id="17" dur="500"/>
                                        <p:tgtEl>
                                          <p:spTgt spid="30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animBg="1"/>
      <p:bldP spid="301060" grpId="0" animBg="1"/>
      <p:bldP spid="3010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SysKey</a:t>
            </a:r>
            <a:endParaRPr lang="en-US" dirty="0"/>
          </a:p>
        </p:txBody>
      </p:sp>
      <p:pic>
        <p:nvPicPr>
          <p:cNvPr id="3" name="Picture 3" descr="Picture 003 Edited"/>
          <p:cNvPicPr>
            <a:picLocks noChangeAspect="1" noChangeArrowheads="1"/>
          </p:cNvPicPr>
          <p:nvPr/>
        </p:nvPicPr>
        <p:blipFill>
          <a:blip r:embed="rId3" cstate="email"/>
          <a:srcRect/>
          <a:stretch>
            <a:fillRect/>
          </a:stretch>
        </p:blipFill>
        <p:spPr bwMode="auto">
          <a:xfrm>
            <a:off x="838200" y="990600"/>
            <a:ext cx="7416800" cy="5562600"/>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Good passwords</a:t>
            </a:r>
            <a:endParaRPr lang="en-US" dirty="0"/>
          </a:p>
        </p:txBody>
      </p:sp>
      <p:pic>
        <p:nvPicPr>
          <p:cNvPr id="3" name="Picture 4" descr="Big ones are better"/>
          <p:cNvPicPr>
            <a:picLocks noChangeAspect="1" noChangeArrowheads="1"/>
          </p:cNvPicPr>
          <p:nvPr/>
        </p:nvPicPr>
        <p:blipFill>
          <a:blip r:embed="rId3"/>
          <a:srcRect/>
          <a:stretch>
            <a:fillRect/>
          </a:stretch>
        </p:blipFill>
        <p:spPr bwMode="auto">
          <a:xfrm>
            <a:off x="838200" y="1447800"/>
            <a:ext cx="7391400" cy="4814887"/>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368300" y="220663"/>
            <a:ext cx="8547100" cy="609398"/>
          </a:xfrm>
        </p:spPr>
        <p:txBody>
          <a:bodyPr/>
          <a:lstStyle/>
          <a:p>
            <a:r>
              <a:rPr lang="en-US" dirty="0" smtClean="0"/>
              <a:t>Protecting </a:t>
            </a:r>
            <a:r>
              <a:rPr smtClean="0"/>
              <a:t>data</a:t>
            </a:r>
            <a:r>
              <a:rPr lang="en-US" dirty="0" smtClean="0"/>
              <a:t>—</a:t>
            </a:r>
            <a:r>
              <a:rPr smtClean="0"/>
              <a:t>confidentiality controls</a:t>
            </a:r>
            <a:endParaRPr lang="en-US" dirty="0"/>
          </a:p>
        </p:txBody>
      </p:sp>
      <p:sp>
        <p:nvSpPr>
          <p:cNvPr id="301062" name="Text Box 6"/>
          <p:cNvSpPr txBox="1">
            <a:spLocks noChangeArrowheads="1"/>
          </p:cNvSpPr>
          <p:nvPr/>
        </p:nvSpPr>
        <p:spPr bwMode="auto">
          <a:xfrm>
            <a:off x="374650" y="2571893"/>
            <a:ext cx="8393113" cy="131445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b="0" dirty="0">
                <a:effectLst>
                  <a:outerShdw blurRad="38100" dist="38100" dir="2700000" algn="tl">
                    <a:srgbClr val="000000"/>
                  </a:outerShdw>
                </a:effectLst>
                <a:latin typeface="Arial Black" pitchFamily="34" charset="0"/>
              </a:rPr>
              <a:t>Encrypting file system (EFS)</a:t>
            </a:r>
          </a:p>
          <a:p>
            <a:pPr marL="285750" indent="-285750" eaLnBrk="0" hangingPunct="0">
              <a:spcBef>
                <a:spcPct val="10000"/>
              </a:spcBef>
              <a:buSzPct val="65000"/>
              <a:buFontTx/>
              <a:buBlip>
                <a:blip r:embed="rId3"/>
              </a:buBlip>
            </a:pPr>
            <a:r>
              <a:rPr lang="en-US" sz="1800" dirty="0">
                <a:effectLst>
                  <a:outerShdw blurRad="38100" dist="38100" dir="2700000" algn="tl">
                    <a:srgbClr val="000000"/>
                  </a:outerShdw>
                </a:effectLst>
              </a:rPr>
              <a:t>Transparent to applications and users</a:t>
            </a:r>
          </a:p>
          <a:p>
            <a:pPr marL="285750" indent="-285750" eaLnBrk="0" hangingPunct="0">
              <a:spcBef>
                <a:spcPct val="10000"/>
              </a:spcBef>
              <a:buSzPct val="65000"/>
              <a:buFontTx/>
              <a:buBlip>
                <a:blip r:embed="rId3"/>
              </a:buBlip>
            </a:pPr>
            <a:r>
              <a:rPr lang="en-US" sz="1800" dirty="0">
                <a:effectLst>
                  <a:outerShdw blurRad="38100" dist="38100" dir="2700000" algn="tl">
                    <a:srgbClr val="000000"/>
                  </a:outerShdw>
                </a:effectLst>
              </a:rPr>
              <a:t>Computationally infeasible to break (domain accounts or </a:t>
            </a:r>
            <a:r>
              <a:rPr lang="en-US" sz="1800" dirty="0" err="1">
                <a:effectLst>
                  <a:outerShdw blurRad="38100" dist="38100" dir="2700000" algn="tl">
                    <a:srgbClr val="000000"/>
                  </a:outerShdw>
                </a:effectLst>
              </a:rPr>
              <a:t>SysKey</a:t>
            </a:r>
            <a:r>
              <a:rPr lang="en-US" sz="1800" dirty="0">
                <a:effectLst>
                  <a:outerShdw blurRad="38100" dist="38100" dir="2700000" algn="tl">
                    <a:srgbClr val="000000"/>
                  </a:outerShdw>
                </a:effectLst>
              </a:rPr>
              <a:t> 3)</a:t>
            </a:r>
          </a:p>
          <a:p>
            <a:pPr marL="285750" indent="-285750" eaLnBrk="0" hangingPunct="0">
              <a:spcBef>
                <a:spcPct val="10000"/>
              </a:spcBef>
              <a:buSzPct val="65000"/>
              <a:buFontTx/>
              <a:buBlip>
                <a:blip r:embed="rId3"/>
              </a:buBlip>
            </a:pPr>
            <a:r>
              <a:rPr lang="en-US" sz="1800" i="1" dirty="0">
                <a:effectLst>
                  <a:outerShdw blurRad="38100" dist="38100" dir="2700000" algn="tl">
                    <a:srgbClr val="000000"/>
                  </a:outerShdw>
                </a:effectLst>
              </a:rPr>
              <a:t>Must</a:t>
            </a:r>
            <a:r>
              <a:rPr lang="en-US" sz="1800" dirty="0">
                <a:effectLst>
                  <a:outerShdw blurRad="38100" dist="38100" dir="2700000" algn="tl">
                    <a:srgbClr val="000000"/>
                  </a:outerShdw>
                </a:effectLst>
              </a:rPr>
              <a:t> implement recovery agents; better with domain and PKI</a:t>
            </a:r>
          </a:p>
        </p:txBody>
      </p:sp>
      <p:sp>
        <p:nvSpPr>
          <p:cNvPr id="301063" name="Text Box 7"/>
          <p:cNvSpPr txBox="1">
            <a:spLocks noChangeArrowheads="1"/>
          </p:cNvSpPr>
          <p:nvPr/>
        </p:nvSpPr>
        <p:spPr bwMode="auto">
          <a:xfrm>
            <a:off x="381000" y="4095893"/>
            <a:ext cx="8393113" cy="131445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b="0" dirty="0" err="1" smtClean="0">
                <a:effectLst>
                  <a:outerShdw blurRad="38100" dist="38100" dir="2700000" algn="tl">
                    <a:srgbClr val="000000"/>
                  </a:outerShdw>
                </a:effectLst>
                <a:latin typeface="Arial Black" pitchFamily="34" charset="0"/>
              </a:rPr>
              <a:t>BitLocker</a:t>
            </a:r>
            <a:r>
              <a:rPr lang="en-US" sz="2000" b="0" dirty="0" smtClean="0">
                <a:effectLst>
                  <a:outerShdw blurRad="38100" dist="38100" dir="2700000" algn="tl">
                    <a:srgbClr val="000000"/>
                  </a:outerShdw>
                </a:effectLst>
                <a:latin typeface="Arial Black" pitchFamily="34" charset="0"/>
              </a:rPr>
              <a:t> drive encryption (BDE)</a:t>
            </a:r>
            <a:endParaRPr lang="en-US" sz="2000" b="0" dirty="0">
              <a:effectLst>
                <a:outerShdw blurRad="38100" dist="38100" dir="2700000" algn="tl">
                  <a:srgbClr val="000000"/>
                </a:outerShdw>
              </a:effectLst>
              <a:latin typeface="Arial Black" pitchFamily="34" charset="0"/>
            </a:endParaRPr>
          </a:p>
          <a:p>
            <a:pPr marL="285750" indent="-285750" eaLnBrk="0" hangingPunct="0">
              <a:spcBef>
                <a:spcPct val="10000"/>
              </a:spcBef>
              <a:buSzPct val="65000"/>
              <a:buFontTx/>
              <a:buBlip>
                <a:blip r:embed="rId3"/>
              </a:buBlip>
            </a:pPr>
            <a:r>
              <a:rPr lang="en-US" sz="1800" dirty="0">
                <a:effectLst>
                  <a:outerShdw blurRad="38100" dist="38100" dir="2700000" algn="tl">
                    <a:srgbClr val="000000"/>
                  </a:outerShdw>
                </a:effectLst>
              </a:rPr>
              <a:t>Full volume encryption of Windows partition</a:t>
            </a:r>
          </a:p>
          <a:p>
            <a:pPr marL="285750" indent="-285750" eaLnBrk="0" hangingPunct="0">
              <a:spcBef>
                <a:spcPct val="10000"/>
              </a:spcBef>
              <a:buSzPct val="65000"/>
              <a:buFontTx/>
              <a:buBlip>
                <a:blip r:embed="rId3"/>
              </a:buBlip>
            </a:pPr>
            <a:r>
              <a:rPr lang="en-US" sz="1800" dirty="0">
                <a:effectLst>
                  <a:outerShdw blurRad="38100" dist="38100" dir="2700000" algn="tl">
                    <a:srgbClr val="000000"/>
                  </a:outerShdw>
                </a:effectLst>
              </a:rPr>
              <a:t>Protects all data stored there, too</a:t>
            </a:r>
          </a:p>
          <a:p>
            <a:pPr marL="285750" indent="-285750" eaLnBrk="0" hangingPunct="0">
              <a:spcBef>
                <a:spcPct val="10000"/>
              </a:spcBef>
              <a:buSzPct val="65000"/>
              <a:buFontTx/>
              <a:buBlip>
                <a:blip r:embed="rId3"/>
              </a:buBlip>
            </a:pPr>
            <a:r>
              <a:rPr lang="en-US" sz="1800" dirty="0">
                <a:effectLst>
                  <a:outerShdw blurRad="38100" dist="38100" dir="2700000" algn="tl">
                    <a:srgbClr val="000000"/>
                  </a:outerShdw>
                </a:effectLst>
              </a:rPr>
              <a:t>Provides mechanisms for recovery</a:t>
            </a:r>
          </a:p>
        </p:txBody>
      </p:sp>
      <p:sp>
        <p:nvSpPr>
          <p:cNvPr id="8" name="Text Box 6"/>
          <p:cNvSpPr txBox="1">
            <a:spLocks noChangeArrowheads="1"/>
          </p:cNvSpPr>
          <p:nvPr/>
        </p:nvSpPr>
        <p:spPr bwMode="auto">
          <a:xfrm>
            <a:off x="374650" y="1066943"/>
            <a:ext cx="8393113" cy="131420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b="0" dirty="0" smtClean="0">
                <a:effectLst>
                  <a:outerShdw blurRad="38100" dist="38100" dir="2700000" algn="tl">
                    <a:srgbClr val="000000"/>
                  </a:outerShdw>
                </a:effectLst>
                <a:latin typeface="Arial Black" pitchFamily="34" charset="0"/>
              </a:rPr>
              <a:t>S/MIME</a:t>
            </a:r>
            <a:endParaRPr lang="en-US" sz="2000" b="0" dirty="0">
              <a:effectLst>
                <a:outerShdw blurRad="38100" dist="38100" dir="2700000" algn="tl">
                  <a:srgbClr val="000000"/>
                </a:outerShdw>
              </a:effectLst>
              <a:latin typeface="Arial Black" pitchFamily="34" charset="0"/>
            </a:endParaRPr>
          </a:p>
          <a:p>
            <a:pPr marL="285750" indent="-285750" eaLnBrk="0" hangingPunct="0">
              <a:spcBef>
                <a:spcPct val="10000"/>
              </a:spcBef>
              <a:buSzPct val="65000"/>
              <a:buFontTx/>
              <a:buBlip>
                <a:blip r:embed="rId3"/>
              </a:buBlip>
            </a:pPr>
            <a:r>
              <a:rPr lang="en-US" dirty="0" smtClean="0">
                <a:effectLst>
                  <a:outerShdw blurRad="38100" dist="38100" dir="2700000" algn="tl">
                    <a:srgbClr val="000000"/>
                  </a:outerShdw>
                </a:effectLst>
              </a:rPr>
              <a:t>Supported by pretty much all mail user agents</a:t>
            </a:r>
          </a:p>
          <a:p>
            <a:pPr marL="285750" indent="-285750" eaLnBrk="0" hangingPunct="0">
              <a:spcBef>
                <a:spcPct val="10000"/>
              </a:spcBef>
              <a:buSzPct val="65000"/>
              <a:buFontTx/>
              <a:buBlip>
                <a:blip r:embed="rId3"/>
              </a:buBlip>
            </a:pPr>
            <a:r>
              <a:rPr lang="en-US" sz="1800" dirty="0" smtClean="0">
                <a:effectLst>
                  <a:outerShdw blurRad="38100" dist="38100" dir="2700000" algn="tl">
                    <a:srgbClr val="000000"/>
                  </a:outerShdw>
                </a:effectLst>
              </a:rPr>
              <a:t>Protects both at rest and in flight</a:t>
            </a:r>
          </a:p>
          <a:p>
            <a:pPr marL="285750" indent="-285750" eaLnBrk="0" hangingPunct="0">
              <a:spcBef>
                <a:spcPct val="10000"/>
              </a:spcBef>
              <a:buSzPct val="65000"/>
              <a:buFontTx/>
              <a:buBlip>
                <a:blip r:embed="rId3"/>
              </a:buBlip>
            </a:pPr>
            <a:r>
              <a:rPr lang="en-US" sz="1800" dirty="0" smtClean="0">
                <a:effectLst>
                  <a:outerShdw blurRad="38100" dist="38100" dir="2700000" algn="tl">
                    <a:srgbClr val="000000"/>
                  </a:outerShdw>
                </a:effectLst>
              </a:rPr>
              <a:t>Perennial problem: how do I get you my key—securely?</a:t>
            </a:r>
            <a:endParaRPr lang="en-US" sz="1800" dirty="0">
              <a:effectLst>
                <a:outerShdw blurRad="38100" dist="38100" dir="2700000" algn="tl">
                  <a:srgbClr val="000000"/>
                </a:outerShdw>
              </a:effectLst>
            </a:endParaRPr>
          </a:p>
        </p:txBody>
      </p:sp>
      <p:sp>
        <p:nvSpPr>
          <p:cNvPr id="9" name="Text Box 7"/>
          <p:cNvSpPr txBox="1">
            <a:spLocks noChangeArrowheads="1"/>
          </p:cNvSpPr>
          <p:nvPr/>
        </p:nvSpPr>
        <p:spPr bwMode="auto">
          <a:xfrm>
            <a:off x="381000" y="5619893"/>
            <a:ext cx="8393113" cy="100950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000" dirty="0" smtClean="0">
                <a:effectLst>
                  <a:outerShdw blurRad="38100" dist="38100" dir="2700000" algn="tl">
                    <a:srgbClr val="000000"/>
                  </a:outerShdw>
                </a:effectLst>
                <a:latin typeface="Arial Black" pitchFamily="34" charset="0"/>
              </a:rPr>
              <a:t>Rights management services (RMS)</a:t>
            </a:r>
            <a:endParaRPr lang="en-US" sz="2000" b="0" dirty="0">
              <a:effectLst>
                <a:outerShdw blurRad="38100" dist="38100" dir="2700000" algn="tl">
                  <a:srgbClr val="000000"/>
                </a:outerShdw>
              </a:effectLst>
              <a:latin typeface="Arial Black" pitchFamily="34" charset="0"/>
            </a:endParaRPr>
          </a:p>
          <a:p>
            <a:pPr marL="285750" indent="-285750" eaLnBrk="0" hangingPunct="0">
              <a:spcBef>
                <a:spcPct val="10000"/>
              </a:spcBef>
              <a:buSzPct val="65000"/>
              <a:buFontTx/>
              <a:buBlip>
                <a:blip r:embed="rId3"/>
              </a:buBlip>
            </a:pPr>
            <a:r>
              <a:rPr lang="en-US" dirty="0" smtClean="0">
                <a:effectLst>
                  <a:outerShdw blurRad="38100" dist="38100" dir="2700000" algn="tl">
                    <a:srgbClr val="000000"/>
                  </a:outerShdw>
                </a:effectLst>
              </a:rPr>
              <a:t>Access control that doesn’t rely on possession controls</a:t>
            </a:r>
          </a:p>
          <a:p>
            <a:pPr marL="285750" indent="-285750" eaLnBrk="0" hangingPunct="0">
              <a:spcBef>
                <a:spcPct val="10000"/>
              </a:spcBef>
              <a:buSzPct val="65000"/>
              <a:buFontTx/>
              <a:buBlip>
                <a:blip r:embed="rId3"/>
              </a:buBlip>
            </a:pPr>
            <a:r>
              <a:rPr lang="en-US" sz="1800" dirty="0" smtClean="0">
                <a:effectLst>
                  <a:outerShdw blurRad="38100" dist="38100" dir="2700000" algn="tl">
                    <a:srgbClr val="000000"/>
                  </a:outerShdw>
                </a:effectLst>
              </a:rPr>
              <a:t>Policy enforcement mechanism in supported applications</a:t>
            </a:r>
            <a:endParaRPr lang="en-US" sz="180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1062"/>
                                        </p:tgtEl>
                                        <p:attrNameLst>
                                          <p:attrName>style.visibility</p:attrName>
                                        </p:attrNameLst>
                                      </p:cBhvr>
                                      <p:to>
                                        <p:strVal val="visible"/>
                                      </p:to>
                                    </p:set>
                                    <p:animEffect transition="in" filter="fade">
                                      <p:cBhvr>
                                        <p:cTn id="12" dur="500"/>
                                        <p:tgtEl>
                                          <p:spTgt spid="3010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063"/>
                                        </p:tgtEl>
                                        <p:attrNameLst>
                                          <p:attrName>style.visibility</p:attrName>
                                        </p:attrNameLst>
                                      </p:cBhvr>
                                      <p:to>
                                        <p:strVal val="visible"/>
                                      </p:to>
                                    </p:set>
                                    <p:animEffect transition="in" filter="fade">
                                      <p:cBhvr>
                                        <p:cTn id="17" dur="500"/>
                                        <p:tgtEl>
                                          <p:spTgt spid="3010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P spid="301063"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smtClean="0"/>
              <a:t>Keys in Windows</a:t>
            </a:r>
            <a:endParaRPr lang="en-US"/>
          </a:p>
        </p:txBody>
      </p:sp>
      <p:sp>
        <p:nvSpPr>
          <p:cNvPr id="299011" name="Rectangle 3"/>
          <p:cNvSpPr>
            <a:spLocks noGrp="1" noChangeArrowheads="1"/>
          </p:cNvSpPr>
          <p:nvPr>
            <p:ph type="body" idx="1"/>
          </p:nvPr>
        </p:nvSpPr>
        <p:spPr/>
        <p:txBody>
          <a:bodyPr/>
          <a:lstStyle/>
          <a:p>
            <a:r>
              <a:rPr lang="en-US" dirty="0" smtClean="0"/>
              <a:t>A sampling…</a:t>
            </a:r>
          </a:p>
          <a:p>
            <a:pPr lvl="1"/>
            <a:r>
              <a:rPr lang="en-US" dirty="0" err="1" smtClean="0"/>
              <a:t>SysKey</a:t>
            </a:r>
            <a:r>
              <a:rPr lang="en-US" dirty="0" smtClean="0"/>
              <a:t> startup key</a:t>
            </a:r>
          </a:p>
          <a:p>
            <a:pPr lvl="1"/>
            <a:r>
              <a:rPr lang="en-US" dirty="0" smtClean="0"/>
              <a:t>DPAPI master keys</a:t>
            </a:r>
          </a:p>
          <a:p>
            <a:pPr lvl="1"/>
            <a:r>
              <a:rPr lang="en-US" dirty="0" smtClean="0"/>
              <a:t>EFS and file encryption keys</a:t>
            </a:r>
          </a:p>
          <a:p>
            <a:pPr lvl="1"/>
            <a:r>
              <a:rPr lang="en-US" dirty="0" smtClean="0"/>
              <a:t>S/MIME keys</a:t>
            </a:r>
          </a:p>
          <a:p>
            <a:pPr lvl="1"/>
            <a:r>
              <a:rPr lang="en-US" dirty="0" err="1" smtClean="0"/>
              <a:t>IPsec</a:t>
            </a:r>
            <a:r>
              <a:rPr lang="en-US" dirty="0" smtClean="0"/>
              <a:t> keys</a:t>
            </a:r>
          </a:p>
          <a:p>
            <a:pPr lvl="1"/>
            <a:r>
              <a:rPr lang="en-US" dirty="0" smtClean="0"/>
              <a:t>Computer and user keys</a:t>
            </a:r>
          </a:p>
          <a:p>
            <a:pPr lvl="1"/>
            <a:r>
              <a:rPr lang="en-US" dirty="0" smtClean="0"/>
              <a:t>SSL keys</a:t>
            </a:r>
          </a:p>
          <a:p>
            <a:pPr lvl="1"/>
            <a:r>
              <a:rPr lang="en-US" dirty="0" smtClean="0"/>
              <a:t>Storage root keys</a:t>
            </a:r>
          </a:p>
          <a:p>
            <a:pPr lvl="1"/>
            <a:r>
              <a:rPr lang="en-US" dirty="0" smtClean="0"/>
              <a:t>Volume encryption keys</a:t>
            </a:r>
          </a:p>
          <a:p>
            <a:r>
              <a:rPr lang="en-US" dirty="0" smtClean="0"/>
              <a:t>How are they protected?</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smtClean="0"/>
              <a:t>Key protection in Windows</a:t>
            </a:r>
            <a:endParaRPr lang="en-US"/>
          </a:p>
        </p:txBody>
      </p:sp>
      <p:pic>
        <p:nvPicPr>
          <p:cNvPr id="300035" name="Picture 3" descr="key-red"/>
          <p:cNvPicPr>
            <a:picLocks noChangeAspect="1" noChangeArrowheads="1"/>
          </p:cNvPicPr>
          <p:nvPr/>
        </p:nvPicPr>
        <p:blipFill>
          <a:blip r:embed="rId3"/>
          <a:srcRect/>
          <a:stretch>
            <a:fillRect/>
          </a:stretch>
        </p:blipFill>
        <p:spPr bwMode="auto">
          <a:xfrm>
            <a:off x="914400" y="1371600"/>
            <a:ext cx="609600" cy="609600"/>
          </a:xfrm>
          <a:prstGeom prst="rect">
            <a:avLst/>
          </a:prstGeom>
          <a:noFill/>
        </p:spPr>
      </p:pic>
      <p:pic>
        <p:nvPicPr>
          <p:cNvPr id="300036" name="Picture 4" descr="key-orange"/>
          <p:cNvPicPr>
            <a:picLocks noChangeAspect="1" noChangeArrowheads="1"/>
          </p:cNvPicPr>
          <p:nvPr/>
        </p:nvPicPr>
        <p:blipFill>
          <a:blip r:embed="rId4"/>
          <a:srcRect/>
          <a:stretch>
            <a:fillRect/>
          </a:stretch>
        </p:blipFill>
        <p:spPr bwMode="auto">
          <a:xfrm>
            <a:off x="1828800" y="1371600"/>
            <a:ext cx="609600" cy="609600"/>
          </a:xfrm>
          <a:prstGeom prst="rect">
            <a:avLst/>
          </a:prstGeom>
          <a:noFill/>
        </p:spPr>
      </p:pic>
      <p:sp>
        <p:nvSpPr>
          <p:cNvPr id="300037" name="Text Box 5"/>
          <p:cNvSpPr txBox="1">
            <a:spLocks noChangeArrowheads="1"/>
          </p:cNvSpPr>
          <p:nvPr/>
        </p:nvSpPr>
        <p:spPr bwMode="auto">
          <a:xfrm>
            <a:off x="914400" y="1981200"/>
            <a:ext cx="914400" cy="581025"/>
          </a:xfrm>
          <a:prstGeom prst="rect">
            <a:avLst/>
          </a:prstGeom>
          <a:noFill/>
          <a:ln w="12700" algn="ctr">
            <a:noFill/>
            <a:miter lim="800000"/>
            <a:headEnd/>
            <a:tailEnd/>
          </a:ln>
          <a:effectLst/>
        </p:spPr>
        <p:txBody>
          <a:bodyPr>
            <a:spAutoFit/>
          </a:bodyPr>
          <a:lstStyle/>
          <a:p>
            <a:pPr eaLnBrk="0" hangingPunct="0"/>
            <a:r>
              <a:rPr lang="en-US" sz="1600" b="0">
                <a:effectLst>
                  <a:outerShdw blurRad="38100" dist="38100" dir="2700000" algn="tl">
                    <a:srgbClr val="000000"/>
                  </a:outerShdw>
                </a:effectLst>
              </a:rPr>
              <a:t>SSL</a:t>
            </a:r>
          </a:p>
          <a:p>
            <a:pPr eaLnBrk="0" hangingPunct="0"/>
            <a:r>
              <a:rPr lang="en-US" sz="1600" b="0">
                <a:effectLst>
                  <a:outerShdw blurRad="38100" dist="38100" dir="2700000" algn="tl">
                    <a:srgbClr val="000000"/>
                  </a:outerShdw>
                </a:effectLst>
              </a:rPr>
              <a:t>keys</a:t>
            </a:r>
          </a:p>
        </p:txBody>
      </p:sp>
      <p:sp>
        <p:nvSpPr>
          <p:cNvPr id="300038" name="Text Box 6"/>
          <p:cNvSpPr txBox="1">
            <a:spLocks noChangeArrowheads="1"/>
          </p:cNvSpPr>
          <p:nvPr/>
        </p:nvSpPr>
        <p:spPr bwMode="auto">
          <a:xfrm>
            <a:off x="1828800" y="1981200"/>
            <a:ext cx="914400" cy="581025"/>
          </a:xfrm>
          <a:prstGeom prst="rect">
            <a:avLst/>
          </a:prstGeom>
          <a:noFill/>
          <a:ln w="12700" algn="ctr">
            <a:noFill/>
            <a:miter lim="800000"/>
            <a:headEnd/>
            <a:tailEnd/>
          </a:ln>
          <a:effectLst/>
        </p:spPr>
        <p:txBody>
          <a:bodyPr>
            <a:spAutoFit/>
          </a:bodyPr>
          <a:lstStyle/>
          <a:p>
            <a:pPr eaLnBrk="0" hangingPunct="0"/>
            <a:r>
              <a:rPr lang="en-US" sz="1600" b="0">
                <a:effectLst>
                  <a:outerShdw blurRad="38100" dist="38100" dir="2700000" algn="tl">
                    <a:srgbClr val="000000"/>
                  </a:outerShdw>
                </a:effectLst>
              </a:rPr>
              <a:t>IPsec</a:t>
            </a:r>
          </a:p>
          <a:p>
            <a:pPr eaLnBrk="0" hangingPunct="0"/>
            <a:r>
              <a:rPr lang="en-US" sz="1600" b="0">
                <a:effectLst>
                  <a:outerShdw blurRad="38100" dist="38100" dir="2700000" algn="tl">
                    <a:srgbClr val="000000"/>
                  </a:outerShdw>
                </a:effectLst>
              </a:rPr>
              <a:t>keys</a:t>
            </a:r>
          </a:p>
        </p:txBody>
      </p:sp>
      <p:sp>
        <p:nvSpPr>
          <p:cNvPr id="300039" name="Rectangle 7"/>
          <p:cNvSpPr>
            <a:spLocks noChangeArrowheads="1"/>
          </p:cNvSpPr>
          <p:nvPr/>
        </p:nvSpPr>
        <p:spPr bwMode="auto">
          <a:xfrm>
            <a:off x="762000" y="1219200"/>
            <a:ext cx="2438400" cy="1447800"/>
          </a:xfrm>
          <a:prstGeom prst="rect">
            <a:avLst/>
          </a:prstGeom>
          <a:gradFill rotWithShape="0">
            <a:gsLst>
              <a:gs pos="0">
                <a:srgbClr val="808080">
                  <a:gamma/>
                  <a:shade val="56078"/>
                  <a:invGamma/>
                  <a:alpha val="50000"/>
                </a:srgbClr>
              </a:gs>
              <a:gs pos="50000">
                <a:srgbClr val="808080">
                  <a:alpha val="50000"/>
                </a:srgbClr>
              </a:gs>
              <a:gs pos="100000">
                <a:srgbClr val="808080">
                  <a:gamma/>
                  <a:shade val="56078"/>
                  <a:invGamma/>
                  <a:alpha val="50000"/>
                </a:srgbClr>
              </a:gs>
            </a:gsLst>
            <a:lin ang="2700000" scaled="1"/>
          </a:gradFill>
          <a:ln w="12700" algn="ctr">
            <a:noFill/>
            <a:miter lim="800000"/>
            <a:headEnd/>
            <a:tailEnd/>
          </a:ln>
          <a:effectLst/>
        </p:spPr>
        <p:txBody>
          <a:bodyPr wrap="none" anchor="ctr"/>
          <a:lstStyle/>
          <a:p>
            <a:endParaRPr lang="en-US"/>
          </a:p>
        </p:txBody>
      </p:sp>
      <p:pic>
        <p:nvPicPr>
          <p:cNvPr id="300040" name="Picture 8" descr="key-yellow"/>
          <p:cNvPicPr>
            <a:picLocks noChangeAspect="1" noChangeArrowheads="1"/>
          </p:cNvPicPr>
          <p:nvPr/>
        </p:nvPicPr>
        <p:blipFill>
          <a:blip r:embed="rId5"/>
          <a:srcRect/>
          <a:stretch>
            <a:fillRect/>
          </a:stretch>
        </p:blipFill>
        <p:spPr bwMode="auto">
          <a:xfrm>
            <a:off x="2895600" y="2009775"/>
            <a:ext cx="609600" cy="609600"/>
          </a:xfrm>
          <a:prstGeom prst="rect">
            <a:avLst/>
          </a:prstGeom>
          <a:noFill/>
        </p:spPr>
      </p:pic>
      <p:sp>
        <p:nvSpPr>
          <p:cNvPr id="300041" name="Text Box 9"/>
          <p:cNvSpPr txBox="1">
            <a:spLocks noChangeArrowheads="1"/>
          </p:cNvSpPr>
          <p:nvPr/>
        </p:nvSpPr>
        <p:spPr bwMode="auto">
          <a:xfrm>
            <a:off x="2895600" y="2647950"/>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DPAPI</a:t>
            </a:r>
          </a:p>
          <a:p>
            <a:pPr eaLnBrk="0" hangingPunct="0"/>
            <a:r>
              <a:rPr lang="en-US" sz="1600" b="0">
                <a:effectLst>
                  <a:outerShdw blurRad="38100" dist="38100" dir="2700000" algn="tl">
                    <a:srgbClr val="000000"/>
                  </a:outerShdw>
                </a:effectLst>
              </a:rPr>
              <a:t>key</a:t>
            </a:r>
          </a:p>
        </p:txBody>
      </p:sp>
      <p:pic>
        <p:nvPicPr>
          <p:cNvPr id="300042" name="Picture 10" descr="user business casual man"/>
          <p:cNvPicPr>
            <a:picLocks noChangeAspect="1" noChangeArrowheads="1"/>
          </p:cNvPicPr>
          <p:nvPr/>
        </p:nvPicPr>
        <p:blipFill>
          <a:blip r:embed="rId6" cstate="email"/>
          <a:srcRect/>
          <a:stretch>
            <a:fillRect/>
          </a:stretch>
        </p:blipFill>
        <p:spPr bwMode="auto">
          <a:xfrm>
            <a:off x="3830638" y="2038350"/>
            <a:ext cx="481012" cy="638175"/>
          </a:xfrm>
          <a:prstGeom prst="rect">
            <a:avLst/>
          </a:prstGeom>
          <a:noFill/>
        </p:spPr>
      </p:pic>
      <p:pic>
        <p:nvPicPr>
          <p:cNvPr id="300043" name="Picture 11" descr="Database blue"/>
          <p:cNvPicPr>
            <a:picLocks noChangeAspect="1" noChangeArrowheads="1"/>
          </p:cNvPicPr>
          <p:nvPr/>
        </p:nvPicPr>
        <p:blipFill>
          <a:blip r:embed="rId7"/>
          <a:srcRect/>
          <a:stretch>
            <a:fillRect/>
          </a:stretch>
        </p:blipFill>
        <p:spPr bwMode="auto">
          <a:xfrm>
            <a:off x="4724400" y="2038350"/>
            <a:ext cx="530225" cy="638175"/>
          </a:xfrm>
          <a:prstGeom prst="rect">
            <a:avLst/>
          </a:prstGeom>
          <a:noFill/>
        </p:spPr>
      </p:pic>
      <p:sp>
        <p:nvSpPr>
          <p:cNvPr id="300044" name="Text Box 12"/>
          <p:cNvSpPr txBox="1">
            <a:spLocks noChangeArrowheads="1"/>
          </p:cNvSpPr>
          <p:nvPr/>
        </p:nvSpPr>
        <p:spPr bwMode="auto">
          <a:xfrm>
            <a:off x="3810000" y="2647950"/>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SAM</a:t>
            </a:r>
          </a:p>
          <a:p>
            <a:pPr eaLnBrk="0" hangingPunct="0"/>
            <a:r>
              <a:rPr lang="en-US" sz="1600" b="0">
                <a:effectLst>
                  <a:outerShdw blurRad="38100" dist="38100" dir="2700000" algn="tl">
                    <a:srgbClr val="000000"/>
                  </a:outerShdw>
                </a:effectLst>
              </a:rPr>
              <a:t>or AD</a:t>
            </a:r>
          </a:p>
        </p:txBody>
      </p:sp>
      <p:sp>
        <p:nvSpPr>
          <p:cNvPr id="300045" name="Text Box 13"/>
          <p:cNvSpPr txBox="1">
            <a:spLocks noChangeArrowheads="1"/>
          </p:cNvSpPr>
          <p:nvPr/>
        </p:nvSpPr>
        <p:spPr bwMode="auto">
          <a:xfrm>
            <a:off x="4724400" y="2647950"/>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LSA</a:t>
            </a:r>
          </a:p>
          <a:p>
            <a:pPr eaLnBrk="0" hangingPunct="0"/>
            <a:r>
              <a:rPr lang="en-US" sz="1600" b="0">
                <a:effectLst>
                  <a:outerShdw blurRad="38100" dist="38100" dir="2700000" algn="tl">
                    <a:srgbClr val="000000"/>
                  </a:outerShdw>
                </a:effectLst>
              </a:rPr>
              <a:t>secrets</a:t>
            </a:r>
          </a:p>
        </p:txBody>
      </p:sp>
      <p:pic>
        <p:nvPicPr>
          <p:cNvPr id="300046" name="Picture 14" descr="Security Threat Detected"/>
          <p:cNvPicPr>
            <a:picLocks noChangeAspect="1" noChangeArrowheads="1"/>
          </p:cNvPicPr>
          <p:nvPr/>
        </p:nvPicPr>
        <p:blipFill>
          <a:blip r:embed="rId8" cstate="email"/>
          <a:srcRect/>
          <a:stretch>
            <a:fillRect/>
          </a:stretch>
        </p:blipFill>
        <p:spPr bwMode="auto">
          <a:xfrm>
            <a:off x="5638800" y="2038350"/>
            <a:ext cx="533400" cy="609600"/>
          </a:xfrm>
          <a:prstGeom prst="rect">
            <a:avLst/>
          </a:prstGeom>
          <a:noFill/>
        </p:spPr>
      </p:pic>
      <p:sp>
        <p:nvSpPr>
          <p:cNvPr id="300047" name="Text Box 15"/>
          <p:cNvSpPr txBox="1">
            <a:spLocks noChangeArrowheads="1"/>
          </p:cNvSpPr>
          <p:nvPr/>
        </p:nvSpPr>
        <p:spPr bwMode="auto">
          <a:xfrm>
            <a:off x="5486400" y="2647950"/>
            <a:ext cx="10668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Safe mode</a:t>
            </a:r>
          </a:p>
          <a:p>
            <a:pPr eaLnBrk="0" hangingPunct="0"/>
            <a:r>
              <a:rPr lang="en-US" sz="1600" b="0">
                <a:effectLst>
                  <a:outerShdw blurRad="38100" dist="38100" dir="2700000" algn="tl">
                    <a:srgbClr val="000000"/>
                  </a:outerShdw>
                </a:effectLst>
              </a:rPr>
              <a:t>admin pw</a:t>
            </a:r>
          </a:p>
        </p:txBody>
      </p:sp>
      <p:sp>
        <p:nvSpPr>
          <p:cNvPr id="300048" name="Rectangle 16"/>
          <p:cNvSpPr>
            <a:spLocks noChangeArrowheads="1"/>
          </p:cNvSpPr>
          <p:nvPr/>
        </p:nvSpPr>
        <p:spPr bwMode="auto">
          <a:xfrm>
            <a:off x="2743200" y="1833563"/>
            <a:ext cx="4114800" cy="1519237"/>
          </a:xfrm>
          <a:prstGeom prst="rect">
            <a:avLst/>
          </a:prstGeom>
          <a:gradFill rotWithShape="0">
            <a:gsLst>
              <a:gs pos="0">
                <a:srgbClr val="808080">
                  <a:gamma/>
                  <a:shade val="56078"/>
                  <a:invGamma/>
                  <a:alpha val="50000"/>
                </a:srgbClr>
              </a:gs>
              <a:gs pos="50000">
                <a:srgbClr val="808080">
                  <a:alpha val="50000"/>
                </a:srgbClr>
              </a:gs>
              <a:gs pos="100000">
                <a:srgbClr val="808080">
                  <a:gamma/>
                  <a:shade val="56078"/>
                  <a:invGamma/>
                  <a:alpha val="50000"/>
                </a:srgbClr>
              </a:gs>
            </a:gsLst>
            <a:lin ang="2700000" scaled="1"/>
          </a:gradFill>
          <a:ln w="12700" algn="ctr">
            <a:noFill/>
            <a:miter lim="800000"/>
            <a:headEnd/>
            <a:tailEnd/>
          </a:ln>
          <a:effectLst/>
        </p:spPr>
        <p:txBody>
          <a:bodyPr wrap="none" anchor="ctr"/>
          <a:lstStyle/>
          <a:p>
            <a:endParaRPr lang="en-US"/>
          </a:p>
        </p:txBody>
      </p:sp>
      <p:sp>
        <p:nvSpPr>
          <p:cNvPr id="300049" name="Text Box 17"/>
          <p:cNvSpPr txBox="1">
            <a:spLocks noChangeArrowheads="1"/>
          </p:cNvSpPr>
          <p:nvPr/>
        </p:nvSpPr>
        <p:spPr bwMode="auto">
          <a:xfrm>
            <a:off x="6629400" y="3367088"/>
            <a:ext cx="10668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startup</a:t>
            </a:r>
          </a:p>
          <a:p>
            <a:pPr eaLnBrk="0" hangingPunct="0"/>
            <a:r>
              <a:rPr lang="en-US" sz="1600" b="0">
                <a:effectLst>
                  <a:outerShdw blurRad="38100" dist="38100" dir="2700000" algn="tl">
                    <a:srgbClr val="000000"/>
                  </a:outerShdw>
                </a:effectLst>
              </a:rPr>
              <a:t>key</a:t>
            </a:r>
          </a:p>
        </p:txBody>
      </p:sp>
      <p:pic>
        <p:nvPicPr>
          <p:cNvPr id="300050" name="Picture 18" descr="key-green"/>
          <p:cNvPicPr>
            <a:picLocks noChangeAspect="1" noChangeArrowheads="1"/>
          </p:cNvPicPr>
          <p:nvPr/>
        </p:nvPicPr>
        <p:blipFill>
          <a:blip r:embed="rId9"/>
          <a:srcRect/>
          <a:stretch>
            <a:fillRect/>
          </a:stretch>
        </p:blipFill>
        <p:spPr bwMode="auto">
          <a:xfrm>
            <a:off x="6629400" y="2743200"/>
            <a:ext cx="609600" cy="609600"/>
          </a:xfrm>
          <a:prstGeom prst="rect">
            <a:avLst/>
          </a:prstGeom>
          <a:noFill/>
        </p:spPr>
      </p:pic>
      <p:pic>
        <p:nvPicPr>
          <p:cNvPr id="300051" name="Picture 19" descr="key-cyan"/>
          <p:cNvPicPr>
            <a:picLocks noChangeAspect="1" noChangeArrowheads="1"/>
          </p:cNvPicPr>
          <p:nvPr/>
        </p:nvPicPr>
        <p:blipFill>
          <a:blip r:embed="rId10"/>
          <a:srcRect/>
          <a:stretch>
            <a:fillRect/>
          </a:stretch>
        </p:blipFill>
        <p:spPr bwMode="auto">
          <a:xfrm>
            <a:off x="914400" y="4010025"/>
            <a:ext cx="609600" cy="609600"/>
          </a:xfrm>
          <a:prstGeom prst="rect">
            <a:avLst/>
          </a:prstGeom>
          <a:noFill/>
        </p:spPr>
      </p:pic>
      <p:pic>
        <p:nvPicPr>
          <p:cNvPr id="300052" name="Picture 20" descr="key-blue"/>
          <p:cNvPicPr>
            <a:picLocks noChangeAspect="1" noChangeArrowheads="1"/>
          </p:cNvPicPr>
          <p:nvPr/>
        </p:nvPicPr>
        <p:blipFill>
          <a:blip r:embed="rId11"/>
          <a:srcRect/>
          <a:stretch>
            <a:fillRect/>
          </a:stretch>
        </p:blipFill>
        <p:spPr bwMode="auto">
          <a:xfrm>
            <a:off x="1828800" y="4010025"/>
            <a:ext cx="609600" cy="609600"/>
          </a:xfrm>
          <a:prstGeom prst="rect">
            <a:avLst/>
          </a:prstGeom>
          <a:noFill/>
        </p:spPr>
      </p:pic>
      <p:sp>
        <p:nvSpPr>
          <p:cNvPr id="300053" name="AutoShape 21"/>
          <p:cNvSpPr>
            <a:spLocks noChangeArrowheads="1"/>
          </p:cNvSpPr>
          <p:nvPr/>
        </p:nvSpPr>
        <p:spPr bwMode="auto">
          <a:xfrm>
            <a:off x="6858000" y="990600"/>
            <a:ext cx="2133600" cy="1219200"/>
          </a:xfrm>
          <a:prstGeom prst="wedgeEllipseCallout">
            <a:avLst>
              <a:gd name="adj1" fmla="val -40773"/>
              <a:gd name="adj2" fmla="val 95704"/>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eaLnBrk="0" hangingPunct="0"/>
            <a:r>
              <a:rPr lang="en-US" sz="1800" b="0" dirty="0">
                <a:effectLst>
                  <a:outerShdw blurRad="38100" dist="38100" dir="2700000" algn="tl">
                    <a:srgbClr val="000000"/>
                  </a:outerShdw>
                </a:effectLst>
              </a:rPr>
              <a:t>1: in registry</a:t>
            </a:r>
          </a:p>
          <a:p>
            <a:pPr eaLnBrk="0" hangingPunct="0"/>
            <a:r>
              <a:rPr lang="en-US" sz="1800" b="0" dirty="0">
                <a:effectLst>
                  <a:outerShdw blurRad="38100" dist="38100" dir="2700000" algn="tl">
                    <a:srgbClr val="000000"/>
                  </a:outerShdw>
                </a:effectLst>
              </a:rPr>
              <a:t>2: on floppy</a:t>
            </a:r>
          </a:p>
          <a:p>
            <a:pPr eaLnBrk="0" hangingPunct="0"/>
            <a:r>
              <a:rPr lang="en-US" sz="1800" b="0" dirty="0">
                <a:effectLst>
                  <a:outerShdw blurRad="38100" dist="38100" dir="2700000" algn="tl">
                    <a:srgbClr val="000000"/>
                  </a:outerShdw>
                </a:effectLst>
              </a:rPr>
              <a:t>3: at </a:t>
            </a:r>
            <a:r>
              <a:rPr lang="en-US" sz="1800" b="0" dirty="0" err="1">
                <a:effectLst>
                  <a:outerShdw blurRad="38100" dist="38100" dir="2700000" algn="tl">
                    <a:srgbClr val="000000"/>
                  </a:outerShdw>
                </a:effectLst>
              </a:rPr>
              <a:t>bootup</a:t>
            </a:r>
            <a:endParaRPr lang="en-US" sz="1800" b="0" dirty="0">
              <a:effectLst>
                <a:outerShdw blurRad="38100" dist="38100" dir="2700000" algn="tl">
                  <a:srgbClr val="000000"/>
                </a:outerShdw>
              </a:effectLst>
            </a:endParaRPr>
          </a:p>
        </p:txBody>
      </p:sp>
      <p:sp>
        <p:nvSpPr>
          <p:cNvPr id="300054" name="Text Box 22"/>
          <p:cNvSpPr txBox="1">
            <a:spLocks noChangeArrowheads="1"/>
          </p:cNvSpPr>
          <p:nvPr/>
        </p:nvSpPr>
        <p:spPr bwMode="auto">
          <a:xfrm>
            <a:off x="914400" y="4619625"/>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EFS</a:t>
            </a:r>
          </a:p>
          <a:p>
            <a:pPr eaLnBrk="0" hangingPunct="0"/>
            <a:r>
              <a:rPr lang="en-US" sz="1600" b="0">
                <a:effectLst>
                  <a:outerShdw blurRad="38100" dist="38100" dir="2700000" algn="tl">
                    <a:srgbClr val="000000"/>
                  </a:outerShdw>
                </a:effectLst>
              </a:rPr>
              <a:t>keys</a:t>
            </a:r>
          </a:p>
        </p:txBody>
      </p:sp>
      <p:sp>
        <p:nvSpPr>
          <p:cNvPr id="300055" name="Text Box 23"/>
          <p:cNvSpPr txBox="1">
            <a:spLocks noChangeArrowheads="1"/>
          </p:cNvSpPr>
          <p:nvPr/>
        </p:nvSpPr>
        <p:spPr bwMode="auto">
          <a:xfrm>
            <a:off x="1828800" y="4619625"/>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S/MIME</a:t>
            </a:r>
          </a:p>
          <a:p>
            <a:pPr eaLnBrk="0" hangingPunct="0"/>
            <a:r>
              <a:rPr lang="en-US" sz="1600" b="0">
                <a:effectLst>
                  <a:outerShdw blurRad="38100" dist="38100" dir="2700000" algn="tl">
                    <a:srgbClr val="000000"/>
                  </a:outerShdw>
                </a:effectLst>
              </a:rPr>
              <a:t>keys</a:t>
            </a:r>
          </a:p>
        </p:txBody>
      </p:sp>
      <p:sp>
        <p:nvSpPr>
          <p:cNvPr id="300056" name="Rectangle 24"/>
          <p:cNvSpPr>
            <a:spLocks noChangeArrowheads="1"/>
          </p:cNvSpPr>
          <p:nvPr/>
        </p:nvSpPr>
        <p:spPr bwMode="auto">
          <a:xfrm>
            <a:off x="762000" y="3871913"/>
            <a:ext cx="2438400" cy="1538287"/>
          </a:xfrm>
          <a:prstGeom prst="rect">
            <a:avLst/>
          </a:prstGeom>
          <a:gradFill rotWithShape="0">
            <a:gsLst>
              <a:gs pos="0">
                <a:srgbClr val="808080">
                  <a:gamma/>
                  <a:shade val="56078"/>
                  <a:invGamma/>
                  <a:alpha val="50000"/>
                </a:srgbClr>
              </a:gs>
              <a:gs pos="50000">
                <a:srgbClr val="808080">
                  <a:alpha val="50000"/>
                </a:srgbClr>
              </a:gs>
              <a:gs pos="100000">
                <a:srgbClr val="808080">
                  <a:gamma/>
                  <a:shade val="56078"/>
                  <a:invGamma/>
                  <a:alpha val="50000"/>
                </a:srgbClr>
              </a:gs>
            </a:gsLst>
            <a:lin ang="2700000" scaled="1"/>
          </a:gradFill>
          <a:ln w="12700" algn="ctr">
            <a:noFill/>
            <a:miter lim="800000"/>
            <a:headEnd/>
            <a:tailEnd/>
          </a:ln>
          <a:effectLst/>
        </p:spPr>
        <p:txBody>
          <a:bodyPr wrap="none" anchor="ctr"/>
          <a:lstStyle/>
          <a:p>
            <a:endParaRPr lang="en-US"/>
          </a:p>
        </p:txBody>
      </p:sp>
      <p:pic>
        <p:nvPicPr>
          <p:cNvPr id="300057" name="Picture 25" descr="key-purple"/>
          <p:cNvPicPr>
            <a:picLocks noChangeAspect="1" noChangeArrowheads="1"/>
          </p:cNvPicPr>
          <p:nvPr/>
        </p:nvPicPr>
        <p:blipFill>
          <a:blip r:embed="rId12"/>
          <a:srcRect/>
          <a:stretch>
            <a:fillRect/>
          </a:stretch>
        </p:blipFill>
        <p:spPr bwMode="auto">
          <a:xfrm>
            <a:off x="2916238" y="4752975"/>
            <a:ext cx="609600" cy="609600"/>
          </a:xfrm>
          <a:prstGeom prst="rect">
            <a:avLst/>
          </a:prstGeom>
          <a:noFill/>
        </p:spPr>
      </p:pic>
      <p:sp>
        <p:nvSpPr>
          <p:cNvPr id="300058" name="Text Box 26"/>
          <p:cNvSpPr txBox="1">
            <a:spLocks noChangeArrowheads="1"/>
          </p:cNvSpPr>
          <p:nvPr/>
        </p:nvSpPr>
        <p:spPr bwMode="auto">
          <a:xfrm>
            <a:off x="2916238" y="5362575"/>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DPAPI</a:t>
            </a:r>
          </a:p>
          <a:p>
            <a:pPr eaLnBrk="0" hangingPunct="0"/>
            <a:r>
              <a:rPr lang="en-US" sz="1600" b="0">
                <a:effectLst>
                  <a:outerShdw blurRad="38100" dist="38100" dir="2700000" algn="tl">
                    <a:srgbClr val="000000"/>
                  </a:outerShdw>
                </a:effectLst>
              </a:rPr>
              <a:t>key</a:t>
            </a:r>
          </a:p>
        </p:txBody>
      </p:sp>
      <p:sp>
        <p:nvSpPr>
          <p:cNvPr id="300059" name="AutoShape 27"/>
          <p:cNvSpPr>
            <a:spLocks noChangeArrowheads="1"/>
          </p:cNvSpPr>
          <p:nvPr/>
        </p:nvSpPr>
        <p:spPr bwMode="auto">
          <a:xfrm>
            <a:off x="4311650" y="3933825"/>
            <a:ext cx="1489075" cy="638175"/>
          </a:xfrm>
          <a:prstGeom prst="wedgeEllipseCallout">
            <a:avLst>
              <a:gd name="adj1" fmla="val -100639"/>
              <a:gd name="adj2" fmla="val 70398"/>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eaLnBrk="0" hangingPunct="0"/>
            <a:r>
              <a:rPr lang="en-US" sz="1800" b="0">
                <a:effectLst>
                  <a:outerShdw blurRad="38100" dist="38100" dir="2700000" algn="tl">
                    <a:srgbClr val="000000"/>
                  </a:outerShdw>
                </a:effectLst>
              </a:rPr>
              <a:t>at logon</a:t>
            </a:r>
          </a:p>
        </p:txBody>
      </p:sp>
      <p:pic>
        <p:nvPicPr>
          <p:cNvPr id="300060" name="Picture 28" descr="user business casual man"/>
          <p:cNvPicPr>
            <a:picLocks noChangeAspect="1" noChangeArrowheads="1"/>
          </p:cNvPicPr>
          <p:nvPr/>
        </p:nvPicPr>
        <p:blipFill>
          <a:blip r:embed="rId13" cstate="email"/>
          <a:srcRect/>
          <a:stretch>
            <a:fillRect/>
          </a:stretch>
        </p:blipFill>
        <p:spPr bwMode="auto">
          <a:xfrm>
            <a:off x="3810000" y="4752975"/>
            <a:ext cx="481013" cy="638175"/>
          </a:xfrm>
          <a:prstGeom prst="rect">
            <a:avLst/>
          </a:prstGeom>
          <a:noFill/>
        </p:spPr>
      </p:pic>
      <p:sp>
        <p:nvSpPr>
          <p:cNvPr id="300061" name="Text Box 29"/>
          <p:cNvSpPr txBox="1">
            <a:spLocks noChangeArrowheads="1"/>
          </p:cNvSpPr>
          <p:nvPr/>
        </p:nvSpPr>
        <p:spPr bwMode="auto">
          <a:xfrm>
            <a:off x="3789363" y="5362575"/>
            <a:ext cx="9144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user</a:t>
            </a:r>
          </a:p>
          <a:p>
            <a:pPr eaLnBrk="0" hangingPunct="0"/>
            <a:r>
              <a:rPr lang="en-US" sz="1600" b="0">
                <a:effectLst>
                  <a:outerShdw blurRad="38100" dist="38100" dir="2700000" algn="tl">
                    <a:srgbClr val="000000"/>
                  </a:outerShdw>
                </a:effectLst>
              </a:rPr>
              <a:t>profile</a:t>
            </a:r>
          </a:p>
        </p:txBody>
      </p:sp>
      <p:sp>
        <p:nvSpPr>
          <p:cNvPr id="300062" name="Rectangle 30"/>
          <p:cNvSpPr>
            <a:spLocks noChangeArrowheads="1"/>
          </p:cNvSpPr>
          <p:nvPr/>
        </p:nvSpPr>
        <p:spPr bwMode="auto">
          <a:xfrm>
            <a:off x="2743200" y="4572000"/>
            <a:ext cx="2286000" cy="1524000"/>
          </a:xfrm>
          <a:prstGeom prst="rect">
            <a:avLst/>
          </a:prstGeom>
          <a:gradFill rotWithShape="0">
            <a:gsLst>
              <a:gs pos="0">
                <a:srgbClr val="808080">
                  <a:gamma/>
                  <a:shade val="56078"/>
                  <a:invGamma/>
                  <a:alpha val="50000"/>
                </a:srgbClr>
              </a:gs>
              <a:gs pos="50000">
                <a:srgbClr val="808080">
                  <a:alpha val="50000"/>
                </a:srgbClr>
              </a:gs>
              <a:gs pos="100000">
                <a:srgbClr val="808080">
                  <a:gamma/>
                  <a:shade val="56078"/>
                  <a:invGamma/>
                  <a:alpha val="50000"/>
                </a:srgbClr>
              </a:gs>
            </a:gsLst>
            <a:lin ang="2700000" scaled="1"/>
          </a:gradFill>
          <a:ln w="12700" algn="ctr">
            <a:noFill/>
            <a:miter lim="800000"/>
            <a:headEnd/>
            <a:tailEnd/>
          </a:ln>
          <a:effectLst/>
        </p:spPr>
        <p:txBody>
          <a:bodyPr wrap="none" anchor="ctr"/>
          <a:lstStyle/>
          <a:p>
            <a:endParaRPr lang="en-US"/>
          </a:p>
        </p:txBody>
      </p:sp>
      <p:sp>
        <p:nvSpPr>
          <p:cNvPr id="300063" name="Text Box 31"/>
          <p:cNvSpPr txBox="1">
            <a:spLocks noChangeArrowheads="1"/>
          </p:cNvSpPr>
          <p:nvPr/>
        </p:nvSpPr>
        <p:spPr bwMode="auto">
          <a:xfrm>
            <a:off x="4724400" y="6110288"/>
            <a:ext cx="10668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startup</a:t>
            </a:r>
          </a:p>
          <a:p>
            <a:pPr eaLnBrk="0" hangingPunct="0"/>
            <a:r>
              <a:rPr lang="en-US" sz="1600" b="0">
                <a:effectLst>
                  <a:outerShdw blurRad="38100" dist="38100" dir="2700000" algn="tl">
                    <a:srgbClr val="000000"/>
                  </a:outerShdw>
                </a:effectLst>
              </a:rPr>
              <a:t>key</a:t>
            </a:r>
          </a:p>
        </p:txBody>
      </p:sp>
      <p:pic>
        <p:nvPicPr>
          <p:cNvPr id="300064" name="Picture 32" descr="key-green"/>
          <p:cNvPicPr>
            <a:picLocks noChangeAspect="1" noChangeArrowheads="1"/>
          </p:cNvPicPr>
          <p:nvPr/>
        </p:nvPicPr>
        <p:blipFill>
          <a:blip r:embed="rId9"/>
          <a:srcRect/>
          <a:stretch>
            <a:fillRect/>
          </a:stretch>
        </p:blipFill>
        <p:spPr bwMode="auto">
          <a:xfrm>
            <a:off x="4724400" y="5486400"/>
            <a:ext cx="609600" cy="609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035"/>
                                        </p:tgtEl>
                                        <p:attrNameLst>
                                          <p:attrName>style.visibility</p:attrName>
                                        </p:attrNameLst>
                                      </p:cBhvr>
                                      <p:to>
                                        <p:strVal val="visible"/>
                                      </p:to>
                                    </p:set>
                                    <p:animEffect transition="in" filter="fade">
                                      <p:cBhvr>
                                        <p:cTn id="7" dur="500"/>
                                        <p:tgtEl>
                                          <p:spTgt spid="3000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037"/>
                                        </p:tgtEl>
                                        <p:attrNameLst>
                                          <p:attrName>style.visibility</p:attrName>
                                        </p:attrNameLst>
                                      </p:cBhvr>
                                      <p:to>
                                        <p:strVal val="visible"/>
                                      </p:to>
                                    </p:set>
                                    <p:animEffect transition="in" filter="fade">
                                      <p:cBhvr>
                                        <p:cTn id="10" dur="500"/>
                                        <p:tgtEl>
                                          <p:spTgt spid="30003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0036"/>
                                        </p:tgtEl>
                                        <p:attrNameLst>
                                          <p:attrName>style.visibility</p:attrName>
                                        </p:attrNameLst>
                                      </p:cBhvr>
                                      <p:to>
                                        <p:strVal val="visible"/>
                                      </p:to>
                                    </p:set>
                                    <p:animEffect transition="in" filter="fade">
                                      <p:cBhvr>
                                        <p:cTn id="14" dur="500"/>
                                        <p:tgtEl>
                                          <p:spTgt spid="3000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0038"/>
                                        </p:tgtEl>
                                        <p:attrNameLst>
                                          <p:attrName>style.visibility</p:attrName>
                                        </p:attrNameLst>
                                      </p:cBhvr>
                                      <p:to>
                                        <p:strVal val="visible"/>
                                      </p:to>
                                    </p:set>
                                    <p:animEffect transition="in" filter="fade">
                                      <p:cBhvr>
                                        <p:cTn id="17" dur="500"/>
                                        <p:tgtEl>
                                          <p:spTgt spid="3000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0039"/>
                                        </p:tgtEl>
                                        <p:attrNameLst>
                                          <p:attrName>style.visibility</p:attrName>
                                        </p:attrNameLst>
                                      </p:cBhvr>
                                      <p:to>
                                        <p:strVal val="visible"/>
                                      </p:to>
                                    </p:set>
                                    <p:animEffect transition="in" filter="randombar(horizontal)">
                                      <p:cBhvr>
                                        <p:cTn id="22" dur="500"/>
                                        <p:tgtEl>
                                          <p:spTgt spid="300039"/>
                                        </p:tgtEl>
                                      </p:cBhvr>
                                    </p:animEffect>
                                  </p:childTnLst>
                                </p:cTn>
                              </p:par>
                              <p:par>
                                <p:cTn id="23" presetID="10" presetClass="entr" presetSubtype="0" fill="hold" nodeType="withEffect">
                                  <p:stCondLst>
                                    <p:cond delay="0"/>
                                  </p:stCondLst>
                                  <p:childTnLst>
                                    <p:set>
                                      <p:cBhvr>
                                        <p:cTn id="24" dur="1" fill="hold">
                                          <p:stCondLst>
                                            <p:cond delay="0"/>
                                          </p:stCondLst>
                                        </p:cTn>
                                        <p:tgtEl>
                                          <p:spTgt spid="300040"/>
                                        </p:tgtEl>
                                        <p:attrNameLst>
                                          <p:attrName>style.visibility</p:attrName>
                                        </p:attrNameLst>
                                      </p:cBhvr>
                                      <p:to>
                                        <p:strVal val="visible"/>
                                      </p:to>
                                    </p:set>
                                    <p:animEffect transition="in" filter="fade">
                                      <p:cBhvr>
                                        <p:cTn id="25" dur="500"/>
                                        <p:tgtEl>
                                          <p:spTgt spid="3000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0041"/>
                                        </p:tgtEl>
                                        <p:attrNameLst>
                                          <p:attrName>style.visibility</p:attrName>
                                        </p:attrNameLst>
                                      </p:cBhvr>
                                      <p:to>
                                        <p:strVal val="visible"/>
                                      </p:to>
                                    </p:set>
                                    <p:animEffect transition="in" filter="fade">
                                      <p:cBhvr>
                                        <p:cTn id="28" dur="500"/>
                                        <p:tgtEl>
                                          <p:spTgt spid="3000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0042"/>
                                        </p:tgtEl>
                                        <p:attrNameLst>
                                          <p:attrName>style.visibility</p:attrName>
                                        </p:attrNameLst>
                                      </p:cBhvr>
                                      <p:to>
                                        <p:strVal val="visible"/>
                                      </p:to>
                                    </p:set>
                                    <p:animEffect transition="in" filter="fade">
                                      <p:cBhvr>
                                        <p:cTn id="33" dur="500"/>
                                        <p:tgtEl>
                                          <p:spTgt spid="3000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0044"/>
                                        </p:tgtEl>
                                        <p:attrNameLst>
                                          <p:attrName>style.visibility</p:attrName>
                                        </p:attrNameLst>
                                      </p:cBhvr>
                                      <p:to>
                                        <p:strVal val="visible"/>
                                      </p:to>
                                    </p:set>
                                    <p:animEffect transition="in" filter="fade">
                                      <p:cBhvr>
                                        <p:cTn id="36" dur="500"/>
                                        <p:tgtEl>
                                          <p:spTgt spid="300044"/>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00043"/>
                                        </p:tgtEl>
                                        <p:attrNameLst>
                                          <p:attrName>style.visibility</p:attrName>
                                        </p:attrNameLst>
                                      </p:cBhvr>
                                      <p:to>
                                        <p:strVal val="visible"/>
                                      </p:to>
                                    </p:set>
                                    <p:animEffect transition="in" filter="fade">
                                      <p:cBhvr>
                                        <p:cTn id="40" dur="500"/>
                                        <p:tgtEl>
                                          <p:spTgt spid="3000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0045"/>
                                        </p:tgtEl>
                                        <p:attrNameLst>
                                          <p:attrName>style.visibility</p:attrName>
                                        </p:attrNameLst>
                                      </p:cBhvr>
                                      <p:to>
                                        <p:strVal val="visible"/>
                                      </p:to>
                                    </p:set>
                                    <p:animEffect transition="in" filter="fade">
                                      <p:cBhvr>
                                        <p:cTn id="43" dur="500"/>
                                        <p:tgtEl>
                                          <p:spTgt spid="300045"/>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00046"/>
                                        </p:tgtEl>
                                        <p:attrNameLst>
                                          <p:attrName>style.visibility</p:attrName>
                                        </p:attrNameLst>
                                      </p:cBhvr>
                                      <p:to>
                                        <p:strVal val="visible"/>
                                      </p:to>
                                    </p:set>
                                    <p:animEffect transition="in" filter="fade">
                                      <p:cBhvr>
                                        <p:cTn id="47" dur="500"/>
                                        <p:tgtEl>
                                          <p:spTgt spid="3000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0047"/>
                                        </p:tgtEl>
                                        <p:attrNameLst>
                                          <p:attrName>style.visibility</p:attrName>
                                        </p:attrNameLst>
                                      </p:cBhvr>
                                      <p:to>
                                        <p:strVal val="visible"/>
                                      </p:to>
                                    </p:set>
                                    <p:animEffect transition="in" filter="fade">
                                      <p:cBhvr>
                                        <p:cTn id="50" dur="500"/>
                                        <p:tgtEl>
                                          <p:spTgt spid="30004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00048"/>
                                        </p:tgtEl>
                                        <p:attrNameLst>
                                          <p:attrName>style.visibility</p:attrName>
                                        </p:attrNameLst>
                                      </p:cBhvr>
                                      <p:to>
                                        <p:strVal val="visible"/>
                                      </p:to>
                                    </p:set>
                                    <p:animEffect transition="in" filter="randombar(horizontal)">
                                      <p:cBhvr>
                                        <p:cTn id="55" dur="500"/>
                                        <p:tgtEl>
                                          <p:spTgt spid="300048"/>
                                        </p:tgtEl>
                                      </p:cBhvr>
                                    </p:animEffect>
                                  </p:childTnLst>
                                </p:cTn>
                              </p:par>
                              <p:par>
                                <p:cTn id="56" presetID="10" presetClass="entr" presetSubtype="0" fill="hold" nodeType="withEffect">
                                  <p:stCondLst>
                                    <p:cond delay="0"/>
                                  </p:stCondLst>
                                  <p:childTnLst>
                                    <p:set>
                                      <p:cBhvr>
                                        <p:cTn id="57" dur="1" fill="hold">
                                          <p:stCondLst>
                                            <p:cond delay="0"/>
                                          </p:stCondLst>
                                        </p:cTn>
                                        <p:tgtEl>
                                          <p:spTgt spid="300050"/>
                                        </p:tgtEl>
                                        <p:attrNameLst>
                                          <p:attrName>style.visibility</p:attrName>
                                        </p:attrNameLst>
                                      </p:cBhvr>
                                      <p:to>
                                        <p:strVal val="visible"/>
                                      </p:to>
                                    </p:set>
                                    <p:animEffect transition="in" filter="fade">
                                      <p:cBhvr>
                                        <p:cTn id="58" dur="500"/>
                                        <p:tgtEl>
                                          <p:spTgt spid="3000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0049"/>
                                        </p:tgtEl>
                                        <p:attrNameLst>
                                          <p:attrName>style.visibility</p:attrName>
                                        </p:attrNameLst>
                                      </p:cBhvr>
                                      <p:to>
                                        <p:strVal val="visible"/>
                                      </p:to>
                                    </p:set>
                                    <p:animEffect transition="in" filter="fade">
                                      <p:cBhvr>
                                        <p:cTn id="61" dur="500"/>
                                        <p:tgtEl>
                                          <p:spTgt spid="300049"/>
                                        </p:tgtEl>
                                      </p:cBhvr>
                                    </p:animEffect>
                                  </p:childTnLst>
                                </p:cTn>
                              </p:par>
                            </p:childTnLst>
                          </p:cTn>
                        </p:par>
                        <p:par>
                          <p:cTn id="62" fill="hold">
                            <p:stCondLst>
                              <p:cond delay="500"/>
                            </p:stCondLst>
                            <p:childTnLst>
                              <p:par>
                                <p:cTn id="63" presetID="53" presetClass="entr" presetSubtype="0" fill="hold" grpId="0" nodeType="afterEffect">
                                  <p:stCondLst>
                                    <p:cond delay="0"/>
                                  </p:stCondLst>
                                  <p:childTnLst>
                                    <p:set>
                                      <p:cBhvr>
                                        <p:cTn id="64" dur="1" fill="hold">
                                          <p:stCondLst>
                                            <p:cond delay="0"/>
                                          </p:stCondLst>
                                        </p:cTn>
                                        <p:tgtEl>
                                          <p:spTgt spid="300053"/>
                                        </p:tgtEl>
                                        <p:attrNameLst>
                                          <p:attrName>style.visibility</p:attrName>
                                        </p:attrNameLst>
                                      </p:cBhvr>
                                      <p:to>
                                        <p:strVal val="visible"/>
                                      </p:to>
                                    </p:set>
                                    <p:anim calcmode="lin" valueType="num">
                                      <p:cBhvr>
                                        <p:cTn id="65" dur="500" fill="hold"/>
                                        <p:tgtEl>
                                          <p:spTgt spid="300053"/>
                                        </p:tgtEl>
                                        <p:attrNameLst>
                                          <p:attrName>ppt_w</p:attrName>
                                        </p:attrNameLst>
                                      </p:cBhvr>
                                      <p:tavLst>
                                        <p:tav tm="0">
                                          <p:val>
                                            <p:fltVal val="0"/>
                                          </p:val>
                                        </p:tav>
                                        <p:tav tm="100000">
                                          <p:val>
                                            <p:strVal val="#ppt_w"/>
                                          </p:val>
                                        </p:tav>
                                      </p:tavLst>
                                    </p:anim>
                                    <p:anim calcmode="lin" valueType="num">
                                      <p:cBhvr>
                                        <p:cTn id="66" dur="500" fill="hold"/>
                                        <p:tgtEl>
                                          <p:spTgt spid="300053"/>
                                        </p:tgtEl>
                                        <p:attrNameLst>
                                          <p:attrName>ppt_h</p:attrName>
                                        </p:attrNameLst>
                                      </p:cBhvr>
                                      <p:tavLst>
                                        <p:tav tm="0">
                                          <p:val>
                                            <p:fltVal val="0"/>
                                          </p:val>
                                        </p:tav>
                                        <p:tav tm="100000">
                                          <p:val>
                                            <p:strVal val="#ppt_h"/>
                                          </p:val>
                                        </p:tav>
                                      </p:tavLst>
                                    </p:anim>
                                    <p:animEffect transition="in" filter="fade">
                                      <p:cBhvr>
                                        <p:cTn id="67" dur="500"/>
                                        <p:tgtEl>
                                          <p:spTgt spid="3000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0051"/>
                                        </p:tgtEl>
                                        <p:attrNameLst>
                                          <p:attrName>style.visibility</p:attrName>
                                        </p:attrNameLst>
                                      </p:cBhvr>
                                      <p:to>
                                        <p:strVal val="visible"/>
                                      </p:to>
                                    </p:set>
                                    <p:animEffect transition="in" filter="fade">
                                      <p:cBhvr>
                                        <p:cTn id="72" dur="500"/>
                                        <p:tgtEl>
                                          <p:spTgt spid="3000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0054"/>
                                        </p:tgtEl>
                                        <p:attrNameLst>
                                          <p:attrName>style.visibility</p:attrName>
                                        </p:attrNameLst>
                                      </p:cBhvr>
                                      <p:to>
                                        <p:strVal val="visible"/>
                                      </p:to>
                                    </p:set>
                                    <p:animEffect transition="in" filter="fade">
                                      <p:cBhvr>
                                        <p:cTn id="75" dur="500"/>
                                        <p:tgtEl>
                                          <p:spTgt spid="300054"/>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00052"/>
                                        </p:tgtEl>
                                        <p:attrNameLst>
                                          <p:attrName>style.visibility</p:attrName>
                                        </p:attrNameLst>
                                      </p:cBhvr>
                                      <p:to>
                                        <p:strVal val="visible"/>
                                      </p:to>
                                    </p:set>
                                    <p:animEffect transition="in" filter="fade">
                                      <p:cBhvr>
                                        <p:cTn id="79" dur="500"/>
                                        <p:tgtEl>
                                          <p:spTgt spid="3000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0055"/>
                                        </p:tgtEl>
                                        <p:attrNameLst>
                                          <p:attrName>style.visibility</p:attrName>
                                        </p:attrNameLst>
                                      </p:cBhvr>
                                      <p:to>
                                        <p:strVal val="visible"/>
                                      </p:to>
                                    </p:set>
                                    <p:animEffect transition="in" filter="fade">
                                      <p:cBhvr>
                                        <p:cTn id="82" dur="500"/>
                                        <p:tgtEl>
                                          <p:spTgt spid="300055"/>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00056"/>
                                        </p:tgtEl>
                                        <p:attrNameLst>
                                          <p:attrName>style.visibility</p:attrName>
                                        </p:attrNameLst>
                                      </p:cBhvr>
                                      <p:to>
                                        <p:strVal val="visible"/>
                                      </p:to>
                                    </p:set>
                                    <p:animEffect transition="in" filter="randombar(horizontal)">
                                      <p:cBhvr>
                                        <p:cTn id="87" dur="500"/>
                                        <p:tgtEl>
                                          <p:spTgt spid="300056"/>
                                        </p:tgtEl>
                                      </p:cBhvr>
                                    </p:animEffect>
                                  </p:childTnLst>
                                </p:cTn>
                              </p:par>
                              <p:par>
                                <p:cTn id="88" presetID="10" presetClass="entr" presetSubtype="0" fill="hold" nodeType="withEffect">
                                  <p:stCondLst>
                                    <p:cond delay="0"/>
                                  </p:stCondLst>
                                  <p:childTnLst>
                                    <p:set>
                                      <p:cBhvr>
                                        <p:cTn id="89" dur="1" fill="hold">
                                          <p:stCondLst>
                                            <p:cond delay="0"/>
                                          </p:stCondLst>
                                        </p:cTn>
                                        <p:tgtEl>
                                          <p:spTgt spid="300057"/>
                                        </p:tgtEl>
                                        <p:attrNameLst>
                                          <p:attrName>style.visibility</p:attrName>
                                        </p:attrNameLst>
                                      </p:cBhvr>
                                      <p:to>
                                        <p:strVal val="visible"/>
                                      </p:to>
                                    </p:set>
                                    <p:animEffect transition="in" filter="fade">
                                      <p:cBhvr>
                                        <p:cTn id="90" dur="500"/>
                                        <p:tgtEl>
                                          <p:spTgt spid="3000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0058"/>
                                        </p:tgtEl>
                                        <p:attrNameLst>
                                          <p:attrName>style.visibility</p:attrName>
                                        </p:attrNameLst>
                                      </p:cBhvr>
                                      <p:to>
                                        <p:strVal val="visible"/>
                                      </p:to>
                                    </p:set>
                                    <p:animEffect transition="in" filter="fade">
                                      <p:cBhvr>
                                        <p:cTn id="93" dur="500"/>
                                        <p:tgtEl>
                                          <p:spTgt spid="300058"/>
                                        </p:tgtEl>
                                      </p:cBhvr>
                                    </p:animEffect>
                                  </p:childTnLst>
                                </p:cTn>
                              </p:par>
                            </p:childTnLst>
                          </p:cTn>
                        </p:par>
                        <p:par>
                          <p:cTn id="94" fill="hold">
                            <p:stCondLst>
                              <p:cond delay="500"/>
                            </p:stCondLst>
                            <p:childTnLst>
                              <p:par>
                                <p:cTn id="95" presetID="53" presetClass="entr" presetSubtype="0" fill="hold" grpId="0" nodeType="afterEffect">
                                  <p:stCondLst>
                                    <p:cond delay="0"/>
                                  </p:stCondLst>
                                  <p:childTnLst>
                                    <p:set>
                                      <p:cBhvr>
                                        <p:cTn id="96" dur="1" fill="hold">
                                          <p:stCondLst>
                                            <p:cond delay="0"/>
                                          </p:stCondLst>
                                        </p:cTn>
                                        <p:tgtEl>
                                          <p:spTgt spid="300059"/>
                                        </p:tgtEl>
                                        <p:attrNameLst>
                                          <p:attrName>style.visibility</p:attrName>
                                        </p:attrNameLst>
                                      </p:cBhvr>
                                      <p:to>
                                        <p:strVal val="visible"/>
                                      </p:to>
                                    </p:set>
                                    <p:anim calcmode="lin" valueType="num">
                                      <p:cBhvr>
                                        <p:cTn id="97" dur="500" fill="hold"/>
                                        <p:tgtEl>
                                          <p:spTgt spid="300059"/>
                                        </p:tgtEl>
                                        <p:attrNameLst>
                                          <p:attrName>ppt_w</p:attrName>
                                        </p:attrNameLst>
                                      </p:cBhvr>
                                      <p:tavLst>
                                        <p:tav tm="0">
                                          <p:val>
                                            <p:fltVal val="0"/>
                                          </p:val>
                                        </p:tav>
                                        <p:tav tm="100000">
                                          <p:val>
                                            <p:strVal val="#ppt_w"/>
                                          </p:val>
                                        </p:tav>
                                      </p:tavLst>
                                    </p:anim>
                                    <p:anim calcmode="lin" valueType="num">
                                      <p:cBhvr>
                                        <p:cTn id="98" dur="500" fill="hold"/>
                                        <p:tgtEl>
                                          <p:spTgt spid="300059"/>
                                        </p:tgtEl>
                                        <p:attrNameLst>
                                          <p:attrName>ppt_h</p:attrName>
                                        </p:attrNameLst>
                                      </p:cBhvr>
                                      <p:tavLst>
                                        <p:tav tm="0">
                                          <p:val>
                                            <p:fltVal val="0"/>
                                          </p:val>
                                        </p:tav>
                                        <p:tav tm="100000">
                                          <p:val>
                                            <p:strVal val="#ppt_h"/>
                                          </p:val>
                                        </p:tav>
                                      </p:tavLst>
                                    </p:anim>
                                    <p:animEffect transition="in" filter="fade">
                                      <p:cBhvr>
                                        <p:cTn id="99" dur="500"/>
                                        <p:tgtEl>
                                          <p:spTgt spid="30005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0060"/>
                                        </p:tgtEl>
                                        <p:attrNameLst>
                                          <p:attrName>style.visibility</p:attrName>
                                        </p:attrNameLst>
                                      </p:cBhvr>
                                      <p:to>
                                        <p:strVal val="visible"/>
                                      </p:to>
                                    </p:set>
                                    <p:animEffect transition="in" filter="fade">
                                      <p:cBhvr>
                                        <p:cTn id="104" dur="500"/>
                                        <p:tgtEl>
                                          <p:spTgt spid="3000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0061"/>
                                        </p:tgtEl>
                                        <p:attrNameLst>
                                          <p:attrName>style.visibility</p:attrName>
                                        </p:attrNameLst>
                                      </p:cBhvr>
                                      <p:to>
                                        <p:strVal val="visible"/>
                                      </p:to>
                                    </p:set>
                                    <p:animEffect transition="in" filter="fade">
                                      <p:cBhvr>
                                        <p:cTn id="107" dur="500"/>
                                        <p:tgtEl>
                                          <p:spTgt spid="300061"/>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300062"/>
                                        </p:tgtEl>
                                        <p:attrNameLst>
                                          <p:attrName>style.visibility</p:attrName>
                                        </p:attrNameLst>
                                      </p:cBhvr>
                                      <p:to>
                                        <p:strVal val="visible"/>
                                      </p:to>
                                    </p:set>
                                    <p:animEffect transition="in" filter="randombar(horizontal)">
                                      <p:cBhvr>
                                        <p:cTn id="112" dur="500"/>
                                        <p:tgtEl>
                                          <p:spTgt spid="300062"/>
                                        </p:tgtEl>
                                      </p:cBhvr>
                                    </p:animEffect>
                                  </p:childTnLst>
                                </p:cTn>
                              </p:par>
                              <p:par>
                                <p:cTn id="113" presetID="10" presetClass="entr" presetSubtype="0" fill="hold" nodeType="withEffect">
                                  <p:stCondLst>
                                    <p:cond delay="0"/>
                                  </p:stCondLst>
                                  <p:childTnLst>
                                    <p:set>
                                      <p:cBhvr>
                                        <p:cTn id="114" dur="1" fill="hold">
                                          <p:stCondLst>
                                            <p:cond delay="0"/>
                                          </p:stCondLst>
                                        </p:cTn>
                                        <p:tgtEl>
                                          <p:spTgt spid="300064"/>
                                        </p:tgtEl>
                                        <p:attrNameLst>
                                          <p:attrName>style.visibility</p:attrName>
                                        </p:attrNameLst>
                                      </p:cBhvr>
                                      <p:to>
                                        <p:strVal val="visible"/>
                                      </p:to>
                                    </p:set>
                                    <p:animEffect transition="in" filter="fade">
                                      <p:cBhvr>
                                        <p:cTn id="115" dur="500"/>
                                        <p:tgtEl>
                                          <p:spTgt spid="3000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00063"/>
                                        </p:tgtEl>
                                        <p:attrNameLst>
                                          <p:attrName>style.visibility</p:attrName>
                                        </p:attrNameLst>
                                      </p:cBhvr>
                                      <p:to>
                                        <p:strVal val="visible"/>
                                      </p:to>
                                    </p:set>
                                    <p:animEffect transition="in" filter="fade">
                                      <p:cBhvr>
                                        <p:cTn id="118" dur="500"/>
                                        <p:tgtEl>
                                          <p:spTgt spid="30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p:bldP spid="300038" grpId="0"/>
      <p:bldP spid="300039" grpId="0" animBg="1"/>
      <p:bldP spid="300041" grpId="0"/>
      <p:bldP spid="300044" grpId="0"/>
      <p:bldP spid="300045" grpId="0"/>
      <p:bldP spid="300047" grpId="0"/>
      <p:bldP spid="300048" grpId="0" animBg="1"/>
      <p:bldP spid="300049" grpId="0"/>
      <p:bldP spid="300053" grpId="0" animBg="1"/>
      <p:bldP spid="300054" grpId="0"/>
      <p:bldP spid="300055" grpId="0"/>
      <p:bldP spid="300056" grpId="0" animBg="1"/>
      <p:bldP spid="300058" grpId="0"/>
      <p:bldP spid="300059" grpId="0" animBg="1"/>
      <p:bldP spid="300061" grpId="0"/>
      <p:bldP spid="300062" grpId="0" animBg="1"/>
      <p:bldP spid="3000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Possession vs. confidentiality</a:t>
            </a:r>
            <a:endParaRPr lang="en-US" dirty="0"/>
          </a:p>
        </p:txBody>
      </p:sp>
      <p:sp>
        <p:nvSpPr>
          <p:cNvPr id="4" name="Content Placeholder 3"/>
          <p:cNvSpPr>
            <a:spLocks noGrp="1"/>
          </p:cNvSpPr>
          <p:nvPr>
            <p:ph idx="1"/>
          </p:nvPr>
        </p:nvSpPr>
        <p:spPr>
          <a:xfrm>
            <a:off x="368300" y="1347788"/>
            <a:ext cx="8382000" cy="3474797"/>
          </a:xfrm>
        </p:spPr>
        <p:txBody>
          <a:bodyPr/>
          <a:lstStyle/>
          <a:p>
            <a:r>
              <a:rPr lang="en-US" dirty="0" smtClean="0"/>
              <a:t>Possession: effective only when clients are managed</a:t>
            </a:r>
          </a:p>
          <a:p>
            <a:r>
              <a:rPr lang="en-US" dirty="0" smtClean="0"/>
              <a:t>Confidentiality: usually effective everywhere</a:t>
            </a:r>
          </a:p>
          <a:p>
            <a:endParaRPr lang="en-US" dirty="0" smtClean="0"/>
          </a:p>
          <a:p>
            <a:r>
              <a:rPr lang="en-US" dirty="0" smtClean="0"/>
              <a:t>However—</a:t>
            </a:r>
          </a:p>
          <a:p>
            <a:pPr lvl="1"/>
            <a:r>
              <a:rPr lang="en-US" dirty="0" smtClean="0"/>
              <a:t>EFS: prefers managed clients</a:t>
            </a:r>
          </a:p>
          <a:p>
            <a:pPr lvl="1"/>
            <a:r>
              <a:rPr lang="en-US" dirty="0" smtClean="0"/>
              <a:t>BDE: prefers managed clients</a:t>
            </a:r>
          </a:p>
          <a:p>
            <a:pPr lvl="1"/>
            <a:r>
              <a:rPr lang="en-US" dirty="0" smtClean="0"/>
              <a:t>RMS: effective everywhere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81915" y="3257687"/>
            <a:ext cx="662922" cy="437297"/>
          </a:xfrm>
          <a:prstGeom prst="rect">
            <a:avLst/>
          </a:prstGeom>
          <a:noFill/>
          <a:ln w="9525">
            <a:noFill/>
            <a:miter lim="800000"/>
            <a:headEnd/>
            <a:tailEnd/>
          </a:ln>
          <a:effectLst/>
        </p:spPr>
      </p:pic>
      <p:sp>
        <p:nvSpPr>
          <p:cNvPr id="18" name="Text Placeholder 17"/>
          <p:cNvSpPr>
            <a:spLocks noGrp="1"/>
          </p:cNvSpPr>
          <p:nvPr>
            <p:ph type="body" sz="quarter" idx="10"/>
          </p:nvPr>
        </p:nvSpPr>
        <p:spPr>
          <a:xfrm>
            <a:off x="722312" y="2711957"/>
            <a:ext cx="7689851" cy="1384995"/>
          </a:xfrm>
        </p:spPr>
        <p:txBody>
          <a:bodyPr>
            <a:normAutofit fontScale="70000" lnSpcReduction="20000"/>
          </a:bodyPr>
          <a:lstStyle/>
          <a:p>
            <a:r>
              <a:rPr lang="en-US" dirty="0" smtClean="0">
                <a:solidFill>
                  <a:schemeClr val="tx1">
                    <a:lumMod val="85000"/>
                  </a:schemeClr>
                </a:solidFill>
                <a:effectLst>
                  <a:outerShdw blurRad="38100" dist="38100" dir="2700000" algn="tl">
                    <a:srgbClr val="000000">
                      <a:alpha val="43137"/>
                    </a:srgbClr>
                  </a:outerShdw>
                </a:effectLst>
              </a:rPr>
              <a:t>announcing</a:t>
            </a:r>
            <a:endParaRPr lang="en-US" dirty="0">
              <a:solidFill>
                <a:schemeClr val="tx1">
                  <a:lumMod val="85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ChangeArrowheads="1"/>
          </p:cNvSpPr>
          <p:nvPr/>
        </p:nvSpPr>
        <p:spPr bwMode="auto">
          <a:xfrm>
            <a:off x="2509838" y="3460750"/>
            <a:ext cx="1198562" cy="2178050"/>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43" name="Rectangle 3"/>
          <p:cNvSpPr>
            <a:spLocks noChangeArrowheads="1"/>
          </p:cNvSpPr>
          <p:nvPr/>
        </p:nvSpPr>
        <p:spPr bwMode="auto">
          <a:xfrm>
            <a:off x="2509838" y="3462338"/>
            <a:ext cx="4425950" cy="1109662"/>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44" name="Rectangle 4"/>
          <p:cNvSpPr>
            <a:spLocks noChangeArrowheads="1"/>
          </p:cNvSpPr>
          <p:nvPr/>
        </p:nvSpPr>
        <p:spPr bwMode="auto">
          <a:xfrm>
            <a:off x="3709988" y="2379663"/>
            <a:ext cx="3244850" cy="1081087"/>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45" name="Rectangle 5"/>
          <p:cNvSpPr>
            <a:spLocks noChangeArrowheads="1"/>
          </p:cNvSpPr>
          <p:nvPr/>
        </p:nvSpPr>
        <p:spPr bwMode="auto">
          <a:xfrm>
            <a:off x="5670550" y="1292225"/>
            <a:ext cx="2778125" cy="1092200"/>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46" name="Rectangle 6"/>
          <p:cNvSpPr>
            <a:spLocks noChangeArrowheads="1"/>
          </p:cNvSpPr>
          <p:nvPr/>
        </p:nvSpPr>
        <p:spPr bwMode="auto">
          <a:xfrm>
            <a:off x="5734050" y="3460750"/>
            <a:ext cx="1208088" cy="2168525"/>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48" name="Text Box 8"/>
          <p:cNvSpPr txBox="1">
            <a:spLocks noChangeArrowheads="1"/>
          </p:cNvSpPr>
          <p:nvPr/>
        </p:nvSpPr>
        <p:spPr bwMode="auto">
          <a:xfrm>
            <a:off x="395288" y="1603375"/>
            <a:ext cx="2112962" cy="350838"/>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National Interest</a:t>
            </a:r>
          </a:p>
        </p:txBody>
      </p:sp>
      <p:sp>
        <p:nvSpPr>
          <p:cNvPr id="650249" name="Text Box 9"/>
          <p:cNvSpPr txBox="1">
            <a:spLocks noChangeArrowheads="1"/>
          </p:cNvSpPr>
          <p:nvPr/>
        </p:nvSpPr>
        <p:spPr bwMode="auto">
          <a:xfrm>
            <a:off x="703263" y="2713038"/>
            <a:ext cx="1752600" cy="350837"/>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Personal Gain</a:t>
            </a:r>
          </a:p>
        </p:txBody>
      </p:sp>
      <p:sp>
        <p:nvSpPr>
          <p:cNvPr id="650250" name="Text Box 10"/>
          <p:cNvSpPr txBox="1">
            <a:spLocks noChangeArrowheads="1"/>
          </p:cNvSpPr>
          <p:nvPr/>
        </p:nvSpPr>
        <p:spPr bwMode="auto">
          <a:xfrm>
            <a:off x="611188" y="3824288"/>
            <a:ext cx="1844675" cy="350837"/>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Personal Fame</a:t>
            </a:r>
          </a:p>
        </p:txBody>
      </p:sp>
      <p:sp>
        <p:nvSpPr>
          <p:cNvPr id="650251" name="Text Box 11"/>
          <p:cNvSpPr txBox="1">
            <a:spLocks noChangeArrowheads="1"/>
          </p:cNvSpPr>
          <p:nvPr/>
        </p:nvSpPr>
        <p:spPr bwMode="auto">
          <a:xfrm>
            <a:off x="1316038" y="4940300"/>
            <a:ext cx="1198562" cy="350838"/>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Curiosity</a:t>
            </a:r>
          </a:p>
        </p:txBody>
      </p:sp>
      <p:sp>
        <p:nvSpPr>
          <p:cNvPr id="650252" name="Text Box 12"/>
          <p:cNvSpPr txBox="1">
            <a:spLocks noChangeArrowheads="1"/>
          </p:cNvSpPr>
          <p:nvPr/>
        </p:nvSpPr>
        <p:spPr bwMode="auto">
          <a:xfrm>
            <a:off x="2341563" y="5781675"/>
            <a:ext cx="1581150" cy="350838"/>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Script-kiddy</a:t>
            </a:r>
          </a:p>
        </p:txBody>
      </p:sp>
      <p:sp>
        <p:nvSpPr>
          <p:cNvPr id="650253" name="Text Box 13"/>
          <p:cNvSpPr txBox="1">
            <a:spLocks noChangeArrowheads="1"/>
          </p:cNvSpPr>
          <p:nvPr/>
        </p:nvSpPr>
        <p:spPr bwMode="auto">
          <a:xfrm>
            <a:off x="4156075" y="5776913"/>
            <a:ext cx="1222375" cy="609600"/>
          </a:xfrm>
          <a:prstGeom prst="rect">
            <a:avLst/>
          </a:prstGeom>
          <a:noFill/>
          <a:ln w="9525" algn="ctr">
            <a:noFill/>
            <a:miter lim="800000"/>
            <a:headEnd/>
            <a:tailEnd/>
          </a:ln>
          <a:effectLst/>
        </p:spPr>
        <p:txBody>
          <a:bodyPr wrap="none">
            <a:spAutoFit/>
          </a:bodyPr>
          <a:lstStyle/>
          <a:p>
            <a:pPr algn="ctr" eaLnBrk="0" hangingPunct="0">
              <a:lnSpc>
                <a:spcPct val="85000"/>
              </a:lnSpc>
            </a:pPr>
            <a:r>
              <a:rPr lang="en-US" sz="2000">
                <a:effectLst>
                  <a:outerShdw blurRad="38100" dist="38100" dir="2700000" algn="tl">
                    <a:srgbClr val="000000"/>
                  </a:outerShdw>
                </a:effectLst>
              </a:rPr>
              <a:t>Hobbyist</a:t>
            </a:r>
            <a:br>
              <a:rPr lang="en-US" sz="2000">
                <a:effectLst>
                  <a:outerShdw blurRad="38100" dist="38100" dir="2700000" algn="tl">
                    <a:srgbClr val="000000"/>
                  </a:outerShdw>
                </a:effectLst>
              </a:rPr>
            </a:br>
            <a:r>
              <a:rPr lang="en-US" sz="2000">
                <a:effectLst>
                  <a:outerShdw blurRad="38100" dist="38100" dir="2700000" algn="tl">
                    <a:srgbClr val="000000"/>
                  </a:outerShdw>
                </a:effectLst>
              </a:rPr>
              <a:t>Hacker</a:t>
            </a:r>
          </a:p>
        </p:txBody>
      </p:sp>
      <p:sp>
        <p:nvSpPr>
          <p:cNvPr id="650254" name="Text Box 14"/>
          <p:cNvSpPr txBox="1">
            <a:spLocks noChangeArrowheads="1"/>
          </p:cNvSpPr>
          <p:nvPr/>
        </p:nvSpPr>
        <p:spPr bwMode="auto">
          <a:xfrm>
            <a:off x="5916613" y="5784850"/>
            <a:ext cx="915987" cy="350838"/>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Expert</a:t>
            </a:r>
          </a:p>
        </p:txBody>
      </p:sp>
      <p:sp>
        <p:nvSpPr>
          <p:cNvPr id="650255" name="Text Box 15"/>
          <p:cNvSpPr txBox="1">
            <a:spLocks noChangeArrowheads="1"/>
          </p:cNvSpPr>
          <p:nvPr/>
        </p:nvSpPr>
        <p:spPr bwMode="auto">
          <a:xfrm>
            <a:off x="6931025" y="5788025"/>
            <a:ext cx="1249363" cy="350838"/>
          </a:xfrm>
          <a:prstGeom prst="rect">
            <a:avLst/>
          </a:prstGeom>
          <a:noFill/>
          <a:ln w="9525" algn="ctr">
            <a:noFill/>
            <a:miter lim="800000"/>
            <a:headEnd/>
            <a:tailEnd/>
          </a:ln>
          <a:effectLst/>
        </p:spPr>
        <p:txBody>
          <a:bodyPr wrap="none">
            <a:spAutoFit/>
          </a:bodyPr>
          <a:lstStyle/>
          <a:p>
            <a:pPr eaLnBrk="0" hangingPunct="0">
              <a:lnSpc>
                <a:spcPct val="85000"/>
              </a:lnSpc>
            </a:pPr>
            <a:r>
              <a:rPr lang="en-US" sz="2000">
                <a:effectLst>
                  <a:outerShdw blurRad="38100" dist="38100" dir="2700000" algn="tl">
                    <a:srgbClr val="000000"/>
                  </a:outerShdw>
                </a:effectLst>
              </a:rPr>
              <a:t>Specialist</a:t>
            </a:r>
          </a:p>
        </p:txBody>
      </p:sp>
      <p:pic>
        <p:nvPicPr>
          <p:cNvPr id="650256" name="Picture 16" descr="OS54098"/>
          <p:cNvPicPr>
            <a:picLocks noChangeAspect="1" noChangeArrowheads="1"/>
          </p:cNvPicPr>
          <p:nvPr/>
        </p:nvPicPr>
        <p:blipFill>
          <a:blip r:embed="rId3"/>
          <a:srcRect/>
          <a:stretch>
            <a:fillRect/>
          </a:stretch>
        </p:blipFill>
        <p:spPr bwMode="auto">
          <a:xfrm>
            <a:off x="4094163" y="2279650"/>
            <a:ext cx="804862" cy="1176338"/>
          </a:xfrm>
          <a:prstGeom prst="rect">
            <a:avLst/>
          </a:prstGeom>
          <a:noFill/>
        </p:spPr>
      </p:pic>
      <p:pic>
        <p:nvPicPr>
          <p:cNvPr id="650257" name="Picture 17" descr="OS54056"/>
          <p:cNvPicPr>
            <a:picLocks noChangeAspect="1" noChangeArrowheads="1"/>
          </p:cNvPicPr>
          <p:nvPr/>
        </p:nvPicPr>
        <p:blipFill>
          <a:blip r:embed="rId4"/>
          <a:srcRect/>
          <a:stretch>
            <a:fillRect/>
          </a:stretch>
        </p:blipFill>
        <p:spPr bwMode="auto">
          <a:xfrm>
            <a:off x="4327525" y="3403600"/>
            <a:ext cx="895350" cy="1169988"/>
          </a:xfrm>
          <a:prstGeom prst="rect">
            <a:avLst/>
          </a:prstGeom>
          <a:noFill/>
        </p:spPr>
      </p:pic>
      <p:pic>
        <p:nvPicPr>
          <p:cNvPr id="650258" name="Picture 18" descr="OS54068"/>
          <p:cNvPicPr>
            <a:picLocks noChangeAspect="1" noChangeArrowheads="1"/>
          </p:cNvPicPr>
          <p:nvPr/>
        </p:nvPicPr>
        <p:blipFill>
          <a:blip r:embed="rId5"/>
          <a:srcRect/>
          <a:stretch>
            <a:fillRect/>
          </a:stretch>
        </p:blipFill>
        <p:spPr bwMode="auto">
          <a:xfrm>
            <a:off x="2643188" y="3390900"/>
            <a:ext cx="1000125" cy="1182688"/>
          </a:xfrm>
          <a:prstGeom prst="rect">
            <a:avLst/>
          </a:prstGeom>
          <a:noFill/>
        </p:spPr>
      </p:pic>
      <p:pic>
        <p:nvPicPr>
          <p:cNvPr id="650259" name="Picture 19" descr="OS54038"/>
          <p:cNvPicPr>
            <a:picLocks noChangeAspect="1" noChangeArrowheads="1"/>
          </p:cNvPicPr>
          <p:nvPr/>
        </p:nvPicPr>
        <p:blipFill>
          <a:blip r:embed="rId6"/>
          <a:srcRect/>
          <a:stretch>
            <a:fillRect/>
          </a:stretch>
        </p:blipFill>
        <p:spPr bwMode="auto">
          <a:xfrm>
            <a:off x="2703513" y="4471988"/>
            <a:ext cx="868362" cy="1174750"/>
          </a:xfrm>
          <a:prstGeom prst="rect">
            <a:avLst/>
          </a:prstGeom>
          <a:noFill/>
        </p:spPr>
      </p:pic>
      <p:sp>
        <p:nvSpPr>
          <p:cNvPr id="650260" name="Text Box 20"/>
          <p:cNvSpPr txBox="1">
            <a:spLocks noChangeArrowheads="1"/>
          </p:cNvSpPr>
          <p:nvPr/>
        </p:nvSpPr>
        <p:spPr bwMode="auto">
          <a:xfrm>
            <a:off x="2524125" y="5094288"/>
            <a:ext cx="1190625" cy="300037"/>
          </a:xfrm>
          <a:prstGeom prst="rect">
            <a:avLst/>
          </a:prstGeom>
          <a:noFill/>
          <a:ln w="9525" algn="ctr">
            <a:noFill/>
            <a:miter lim="800000"/>
            <a:headEnd/>
            <a:tailEnd/>
          </a:ln>
          <a:effectLst/>
        </p:spPr>
        <p:txBody>
          <a:bodyPr anchor="ctr">
            <a:spAutoFit/>
          </a:bodyPr>
          <a:lstStyle/>
          <a:p>
            <a:pPr algn="ctr" eaLnBrk="0" hangingPunct="0">
              <a:lnSpc>
                <a:spcPct val="85000"/>
              </a:lnSpc>
            </a:pPr>
            <a:r>
              <a:rPr lang="en-US" sz="1600" b="1">
                <a:solidFill>
                  <a:schemeClr val="bg1"/>
                </a:solidFill>
                <a:effectLst/>
              </a:rPr>
              <a:t>Vandal</a:t>
            </a:r>
          </a:p>
        </p:txBody>
      </p:sp>
      <p:pic>
        <p:nvPicPr>
          <p:cNvPr id="650261" name="Picture 21" descr="OS54037"/>
          <p:cNvPicPr>
            <a:picLocks noChangeAspect="1" noChangeArrowheads="1"/>
          </p:cNvPicPr>
          <p:nvPr/>
        </p:nvPicPr>
        <p:blipFill>
          <a:blip r:embed="rId7"/>
          <a:srcRect/>
          <a:stretch>
            <a:fillRect/>
          </a:stretch>
        </p:blipFill>
        <p:spPr bwMode="auto">
          <a:xfrm>
            <a:off x="5937250" y="1228725"/>
            <a:ext cx="714375" cy="1165225"/>
          </a:xfrm>
          <a:prstGeom prst="rect">
            <a:avLst/>
          </a:prstGeom>
          <a:noFill/>
        </p:spPr>
      </p:pic>
      <p:pic>
        <p:nvPicPr>
          <p:cNvPr id="650262" name="Picture 22" descr="AA049888"/>
          <p:cNvPicPr>
            <a:picLocks noChangeAspect="1" noChangeArrowheads="1"/>
          </p:cNvPicPr>
          <p:nvPr/>
        </p:nvPicPr>
        <p:blipFill>
          <a:blip r:embed="rId8"/>
          <a:srcRect/>
          <a:stretch>
            <a:fillRect/>
          </a:stretch>
        </p:blipFill>
        <p:spPr bwMode="auto">
          <a:xfrm>
            <a:off x="7531100" y="1227138"/>
            <a:ext cx="782638" cy="1154112"/>
          </a:xfrm>
          <a:prstGeom prst="rect">
            <a:avLst/>
          </a:prstGeom>
          <a:noFill/>
        </p:spPr>
      </p:pic>
      <p:pic>
        <p:nvPicPr>
          <p:cNvPr id="650263" name="Picture 23" descr="AA049830"/>
          <p:cNvPicPr>
            <a:picLocks noChangeAspect="1" noChangeArrowheads="1"/>
          </p:cNvPicPr>
          <p:nvPr/>
        </p:nvPicPr>
        <p:blipFill>
          <a:blip r:embed="rId9"/>
          <a:srcRect/>
          <a:stretch>
            <a:fillRect/>
          </a:stretch>
        </p:blipFill>
        <p:spPr bwMode="auto">
          <a:xfrm>
            <a:off x="5857875" y="2298700"/>
            <a:ext cx="885825" cy="1165225"/>
          </a:xfrm>
          <a:prstGeom prst="rect">
            <a:avLst/>
          </a:prstGeom>
          <a:noFill/>
        </p:spPr>
      </p:pic>
      <p:sp>
        <p:nvSpPr>
          <p:cNvPr id="650264" name="Line 24"/>
          <p:cNvSpPr>
            <a:spLocks noChangeShapeType="1"/>
          </p:cNvSpPr>
          <p:nvPr/>
        </p:nvSpPr>
        <p:spPr bwMode="auto">
          <a:xfrm flipH="1">
            <a:off x="2493963" y="5654675"/>
            <a:ext cx="5938837" cy="0"/>
          </a:xfrm>
          <a:prstGeom prst="line">
            <a:avLst/>
          </a:prstGeom>
          <a:noFill/>
          <a:ln w="28575">
            <a:solidFill>
              <a:schemeClr val="tx2"/>
            </a:solidFill>
            <a:round/>
            <a:headEnd type="none" w="sm" len="sm"/>
            <a:tailEnd type="none" w="sm" len="sm"/>
          </a:ln>
          <a:effectLst/>
        </p:spPr>
        <p:txBody>
          <a:bodyPr/>
          <a:lstStyle/>
          <a:p>
            <a:endParaRPr lang="en-US"/>
          </a:p>
        </p:txBody>
      </p:sp>
      <p:sp>
        <p:nvSpPr>
          <p:cNvPr id="650265" name="Line 25"/>
          <p:cNvSpPr>
            <a:spLocks noChangeShapeType="1"/>
          </p:cNvSpPr>
          <p:nvPr/>
        </p:nvSpPr>
        <p:spPr bwMode="auto">
          <a:xfrm flipH="1">
            <a:off x="2505075" y="1266825"/>
            <a:ext cx="15875" cy="4383088"/>
          </a:xfrm>
          <a:prstGeom prst="line">
            <a:avLst/>
          </a:prstGeom>
          <a:noFill/>
          <a:ln w="28575">
            <a:solidFill>
              <a:schemeClr val="tx2"/>
            </a:solidFill>
            <a:round/>
            <a:headEnd type="none" w="sm" len="sm"/>
            <a:tailEnd type="none" w="sm" len="sm"/>
          </a:ln>
          <a:effectLst/>
        </p:spPr>
        <p:txBody>
          <a:bodyPr/>
          <a:lstStyle/>
          <a:p>
            <a:endParaRPr lang="en-US"/>
          </a:p>
        </p:txBody>
      </p:sp>
      <p:pic>
        <p:nvPicPr>
          <p:cNvPr id="650266" name="Picture 26" descr="OS54096"/>
          <p:cNvPicPr>
            <a:picLocks noChangeAspect="1" noChangeArrowheads="1"/>
          </p:cNvPicPr>
          <p:nvPr/>
        </p:nvPicPr>
        <p:blipFill>
          <a:blip r:embed="rId10"/>
          <a:srcRect/>
          <a:stretch>
            <a:fillRect/>
          </a:stretch>
        </p:blipFill>
        <p:spPr bwMode="auto">
          <a:xfrm>
            <a:off x="5845175" y="3408363"/>
            <a:ext cx="1047750" cy="1160462"/>
          </a:xfrm>
          <a:prstGeom prst="rect">
            <a:avLst/>
          </a:prstGeom>
          <a:noFill/>
        </p:spPr>
      </p:pic>
      <p:sp>
        <p:nvSpPr>
          <p:cNvPr id="650267" name="Text Box 27"/>
          <p:cNvSpPr txBox="1">
            <a:spLocks noChangeArrowheads="1"/>
          </p:cNvSpPr>
          <p:nvPr/>
        </p:nvSpPr>
        <p:spPr bwMode="auto">
          <a:xfrm>
            <a:off x="3711575" y="2794000"/>
            <a:ext cx="3248025" cy="300038"/>
          </a:xfrm>
          <a:prstGeom prst="rect">
            <a:avLst/>
          </a:prstGeom>
          <a:noFill/>
          <a:ln w="9525" algn="ctr">
            <a:noFill/>
            <a:miter lim="800000"/>
            <a:headEnd/>
            <a:tailEnd/>
          </a:ln>
          <a:effectLst/>
        </p:spPr>
        <p:txBody>
          <a:bodyPr anchor="ctr">
            <a:spAutoFit/>
          </a:bodyPr>
          <a:lstStyle/>
          <a:p>
            <a:pPr algn="ctr" eaLnBrk="0" hangingPunct="0">
              <a:lnSpc>
                <a:spcPct val="85000"/>
              </a:lnSpc>
            </a:pPr>
            <a:r>
              <a:rPr lang="en-US" sz="1600" b="1">
                <a:solidFill>
                  <a:schemeClr val="bg1"/>
                </a:solidFill>
                <a:effectLst/>
              </a:rPr>
              <a:t>Thief</a:t>
            </a:r>
          </a:p>
        </p:txBody>
      </p:sp>
      <p:sp>
        <p:nvSpPr>
          <p:cNvPr id="650268" name="Text Box 28"/>
          <p:cNvSpPr txBox="1">
            <a:spLocks noChangeArrowheads="1"/>
          </p:cNvSpPr>
          <p:nvPr/>
        </p:nvSpPr>
        <p:spPr bwMode="auto">
          <a:xfrm>
            <a:off x="5676900" y="1744663"/>
            <a:ext cx="2759075" cy="300037"/>
          </a:xfrm>
          <a:prstGeom prst="rect">
            <a:avLst/>
          </a:prstGeom>
          <a:noFill/>
          <a:ln w="9525" algn="ctr">
            <a:noFill/>
            <a:miter lim="800000"/>
            <a:headEnd/>
            <a:tailEnd/>
          </a:ln>
          <a:effectLst/>
        </p:spPr>
        <p:txBody>
          <a:bodyPr anchor="ctr">
            <a:spAutoFit/>
          </a:bodyPr>
          <a:lstStyle/>
          <a:p>
            <a:pPr algn="ctr" eaLnBrk="0" hangingPunct="0">
              <a:lnSpc>
                <a:spcPct val="85000"/>
              </a:lnSpc>
            </a:pPr>
            <a:r>
              <a:rPr lang="en-US" sz="1600" b="1">
                <a:solidFill>
                  <a:schemeClr val="bg1"/>
                </a:solidFill>
                <a:effectLst/>
              </a:rPr>
              <a:t>Spy</a:t>
            </a:r>
          </a:p>
        </p:txBody>
      </p:sp>
      <p:sp>
        <p:nvSpPr>
          <p:cNvPr id="650269" name="Text Box 29"/>
          <p:cNvSpPr txBox="1">
            <a:spLocks noChangeArrowheads="1"/>
          </p:cNvSpPr>
          <p:nvPr/>
        </p:nvSpPr>
        <p:spPr bwMode="auto">
          <a:xfrm>
            <a:off x="4505325" y="3640138"/>
            <a:ext cx="2068513" cy="300037"/>
          </a:xfrm>
          <a:prstGeom prst="rect">
            <a:avLst/>
          </a:prstGeom>
          <a:noFill/>
          <a:ln w="9525" algn="ctr">
            <a:noFill/>
            <a:miter lim="800000"/>
            <a:headEnd/>
            <a:tailEnd/>
          </a:ln>
          <a:effectLst/>
        </p:spPr>
        <p:txBody>
          <a:bodyPr anchor="ctr">
            <a:spAutoFit/>
          </a:bodyPr>
          <a:lstStyle/>
          <a:p>
            <a:pPr algn="ctr" eaLnBrk="0" hangingPunct="0">
              <a:lnSpc>
                <a:spcPct val="85000"/>
              </a:lnSpc>
            </a:pPr>
            <a:r>
              <a:rPr lang="en-US" sz="1600" b="1">
                <a:solidFill>
                  <a:schemeClr val="bg1"/>
                </a:solidFill>
                <a:effectLst/>
              </a:rPr>
              <a:t>Trespasser</a:t>
            </a:r>
          </a:p>
        </p:txBody>
      </p:sp>
      <p:sp>
        <p:nvSpPr>
          <p:cNvPr id="650270" name="Rectangle 30"/>
          <p:cNvSpPr>
            <a:spLocks noChangeArrowheads="1"/>
          </p:cNvSpPr>
          <p:nvPr/>
        </p:nvSpPr>
        <p:spPr bwMode="auto">
          <a:xfrm>
            <a:off x="4246563" y="3482975"/>
            <a:ext cx="2687637" cy="2168525"/>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71" name="Rectangle 31"/>
          <p:cNvSpPr>
            <a:spLocks noChangeArrowheads="1"/>
          </p:cNvSpPr>
          <p:nvPr/>
        </p:nvSpPr>
        <p:spPr bwMode="auto">
          <a:xfrm>
            <a:off x="4244975" y="2416175"/>
            <a:ext cx="2697163" cy="3243263"/>
          </a:xfrm>
          <a:prstGeom prst="rect">
            <a:avLst/>
          </a:prstGeom>
          <a:solidFill>
            <a:srgbClr val="99CCFF">
              <a:alpha val="75000"/>
            </a:srgbClr>
          </a:solidFill>
          <a:ln w="9525" algn="ctr">
            <a:noFill/>
            <a:miter lim="800000"/>
            <a:headEnd/>
            <a:tailEnd/>
          </a:ln>
          <a:effectLst/>
        </p:spPr>
        <p:txBody>
          <a:bodyPr anchor="ctr">
            <a:spAutoFit/>
          </a:bodyPr>
          <a:lstStyle/>
          <a:p>
            <a:endParaRPr lang="en-US"/>
          </a:p>
        </p:txBody>
      </p:sp>
      <p:sp>
        <p:nvSpPr>
          <p:cNvPr id="650272" name="AutoShape 32"/>
          <p:cNvSpPr>
            <a:spLocks noChangeArrowheads="1"/>
          </p:cNvSpPr>
          <p:nvPr/>
        </p:nvSpPr>
        <p:spPr bwMode="auto">
          <a:xfrm>
            <a:off x="4397375" y="4754563"/>
            <a:ext cx="1277938" cy="652462"/>
          </a:xfrm>
          <a:prstGeom prst="leftArrow">
            <a:avLst>
              <a:gd name="adj1" fmla="val 50000"/>
              <a:gd name="adj2" fmla="val 48966"/>
            </a:avLst>
          </a:prstGeom>
          <a:gradFill rotWithShape="0">
            <a:gsLst>
              <a:gs pos="0">
                <a:srgbClr val="FF0000">
                  <a:gamma/>
                  <a:shade val="56078"/>
                  <a:invGamma/>
                </a:srgbClr>
              </a:gs>
              <a:gs pos="50000">
                <a:srgbClr val="FF0000"/>
              </a:gs>
              <a:gs pos="100000">
                <a:srgbClr val="FF0000">
                  <a:gamma/>
                  <a:shade val="56078"/>
                  <a:invGamma/>
                </a:srgbClr>
              </a:gs>
            </a:gsLst>
            <a:lin ang="5400000" scaled="1"/>
          </a:gradFill>
          <a:ln w="12700" algn="ctr">
            <a:solidFill>
              <a:schemeClr val="accent2"/>
            </a:solidFill>
            <a:miter lim="800000"/>
            <a:headEnd/>
            <a:tailEnd/>
          </a:ln>
          <a:effectLst>
            <a:outerShdw dist="71842" dir="2700000" algn="ctr" rotWithShape="0">
              <a:srgbClr val="333333"/>
            </a:outerShdw>
          </a:effectLst>
        </p:spPr>
        <p:txBody>
          <a:bodyPr wrap="none" anchor="ctr"/>
          <a:lstStyle/>
          <a:p>
            <a:endParaRPr lang="en-US"/>
          </a:p>
        </p:txBody>
      </p:sp>
      <p:pic>
        <p:nvPicPr>
          <p:cNvPr id="650273" name="Picture 33" descr="OS54096_grey"/>
          <p:cNvPicPr>
            <a:picLocks noChangeAspect="1" noChangeArrowheads="1"/>
          </p:cNvPicPr>
          <p:nvPr/>
        </p:nvPicPr>
        <p:blipFill>
          <a:blip r:embed="rId11"/>
          <a:srcRect/>
          <a:stretch>
            <a:fillRect/>
          </a:stretch>
        </p:blipFill>
        <p:spPr bwMode="auto">
          <a:xfrm>
            <a:off x="5845175" y="3408363"/>
            <a:ext cx="1050925" cy="1163637"/>
          </a:xfrm>
          <a:prstGeom prst="rect">
            <a:avLst/>
          </a:prstGeom>
          <a:noFill/>
        </p:spPr>
      </p:pic>
      <p:sp>
        <p:nvSpPr>
          <p:cNvPr id="650274" name="AutoShape 34"/>
          <p:cNvSpPr>
            <a:spLocks noChangeArrowheads="1"/>
          </p:cNvSpPr>
          <p:nvPr/>
        </p:nvSpPr>
        <p:spPr bwMode="auto">
          <a:xfrm rot="5400000">
            <a:off x="3932238" y="2801937"/>
            <a:ext cx="1277938" cy="652463"/>
          </a:xfrm>
          <a:prstGeom prst="leftArrow">
            <a:avLst>
              <a:gd name="adj1" fmla="val 50000"/>
              <a:gd name="adj2" fmla="val 48966"/>
            </a:avLst>
          </a:prstGeom>
          <a:gradFill rotWithShape="0">
            <a:gsLst>
              <a:gs pos="0">
                <a:srgbClr val="FF0000">
                  <a:gamma/>
                  <a:shade val="56078"/>
                  <a:invGamma/>
                </a:srgbClr>
              </a:gs>
              <a:gs pos="50000">
                <a:srgbClr val="FF0000"/>
              </a:gs>
              <a:gs pos="100000">
                <a:srgbClr val="FF0000">
                  <a:gamma/>
                  <a:shade val="56078"/>
                  <a:invGamma/>
                </a:srgbClr>
              </a:gs>
            </a:gsLst>
            <a:lin ang="5400000" scaled="1"/>
          </a:gradFill>
          <a:ln w="12700" algn="ctr">
            <a:solidFill>
              <a:schemeClr val="accent2"/>
            </a:solidFill>
            <a:miter lim="800000"/>
            <a:headEnd/>
            <a:tailEnd/>
          </a:ln>
          <a:effectLst>
            <a:outerShdw dist="71842" dir="2700000" algn="ctr" rotWithShape="0">
              <a:srgbClr val="333333"/>
            </a:outerShdw>
          </a:effectLst>
        </p:spPr>
        <p:txBody>
          <a:bodyPr wrap="none" anchor="ctr"/>
          <a:lstStyle/>
          <a:p>
            <a:endParaRPr lang="en-US"/>
          </a:p>
        </p:txBody>
      </p:sp>
      <p:sp>
        <p:nvSpPr>
          <p:cNvPr id="650275" name="Text Box 35"/>
          <p:cNvSpPr txBox="1">
            <a:spLocks noChangeArrowheads="1"/>
          </p:cNvSpPr>
          <p:nvPr/>
        </p:nvSpPr>
        <p:spPr bwMode="auto">
          <a:xfrm>
            <a:off x="6953250" y="3448050"/>
            <a:ext cx="1917700" cy="1644650"/>
          </a:xfrm>
          <a:prstGeom prst="rect">
            <a:avLst/>
          </a:prstGeom>
          <a:noFill/>
          <a:ln w="9525" algn="ctr">
            <a:noFill/>
            <a:miter lim="800000"/>
            <a:headEnd/>
            <a:tailEnd/>
          </a:ln>
          <a:effectLst/>
        </p:spPr>
        <p:txBody>
          <a:bodyPr>
            <a:spAutoFit/>
          </a:bodyPr>
          <a:lstStyle/>
          <a:p>
            <a:pPr eaLnBrk="0" hangingPunct="0">
              <a:lnSpc>
                <a:spcPct val="85000"/>
              </a:lnSpc>
            </a:pPr>
            <a:r>
              <a:rPr lang="en-US" sz="2000" b="1">
                <a:solidFill>
                  <a:srgbClr val="CCFF99"/>
                </a:solidFill>
                <a:effectLst>
                  <a:outerShdw blurRad="38100" dist="38100" dir="2700000" algn="tl">
                    <a:srgbClr val="000000"/>
                  </a:outerShdw>
                </a:effectLst>
              </a:rPr>
              <a:t>Tools created by experts now used by less skilled attackers and criminals</a:t>
            </a:r>
          </a:p>
        </p:txBody>
      </p:sp>
      <p:pic>
        <p:nvPicPr>
          <p:cNvPr id="650276" name="Picture 36" descr="AA049830_grey"/>
          <p:cNvPicPr>
            <a:picLocks noChangeAspect="1" noChangeArrowheads="1"/>
          </p:cNvPicPr>
          <p:nvPr/>
        </p:nvPicPr>
        <p:blipFill>
          <a:blip r:embed="rId12" cstate="email"/>
          <a:srcRect/>
          <a:stretch>
            <a:fillRect/>
          </a:stretch>
        </p:blipFill>
        <p:spPr bwMode="auto">
          <a:xfrm>
            <a:off x="5853113" y="2292350"/>
            <a:ext cx="904875" cy="1190625"/>
          </a:xfrm>
          <a:prstGeom prst="rect">
            <a:avLst/>
          </a:prstGeom>
          <a:noFill/>
        </p:spPr>
      </p:pic>
      <p:sp>
        <p:nvSpPr>
          <p:cNvPr id="650277" name="Text Box 37"/>
          <p:cNvSpPr txBox="1">
            <a:spLocks noChangeArrowheads="1"/>
          </p:cNvSpPr>
          <p:nvPr/>
        </p:nvSpPr>
        <p:spPr bwMode="auto">
          <a:xfrm>
            <a:off x="6964363" y="2520950"/>
            <a:ext cx="1330325" cy="868363"/>
          </a:xfrm>
          <a:prstGeom prst="rect">
            <a:avLst/>
          </a:prstGeom>
          <a:noFill/>
          <a:ln w="9525" algn="ctr">
            <a:noFill/>
            <a:miter lim="800000"/>
            <a:headEnd/>
            <a:tailEnd/>
          </a:ln>
          <a:effectLst/>
        </p:spPr>
        <p:txBody>
          <a:bodyPr>
            <a:spAutoFit/>
          </a:bodyPr>
          <a:lstStyle/>
          <a:p>
            <a:pPr eaLnBrk="0" hangingPunct="0">
              <a:lnSpc>
                <a:spcPct val="85000"/>
              </a:lnSpc>
            </a:pPr>
            <a:r>
              <a:rPr lang="en-US" sz="2000" b="1">
                <a:solidFill>
                  <a:srgbClr val="CCFF99"/>
                </a:solidFill>
                <a:effectLst>
                  <a:outerShdw blurRad="38100" dist="38100" dir="2700000" algn="tl">
                    <a:srgbClr val="000000"/>
                  </a:outerShdw>
                </a:effectLst>
              </a:rPr>
              <a:t>Fastest </a:t>
            </a:r>
          </a:p>
          <a:p>
            <a:pPr eaLnBrk="0" hangingPunct="0">
              <a:lnSpc>
                <a:spcPct val="85000"/>
              </a:lnSpc>
            </a:pPr>
            <a:r>
              <a:rPr lang="en-US" sz="2000" b="1">
                <a:solidFill>
                  <a:srgbClr val="CCFF99"/>
                </a:solidFill>
                <a:effectLst>
                  <a:outerShdw blurRad="38100" dist="38100" dir="2700000" algn="tl">
                    <a:srgbClr val="000000"/>
                  </a:outerShdw>
                </a:effectLst>
              </a:rPr>
              <a:t>growing </a:t>
            </a:r>
          </a:p>
          <a:p>
            <a:pPr eaLnBrk="0" hangingPunct="0">
              <a:lnSpc>
                <a:spcPct val="85000"/>
              </a:lnSpc>
            </a:pPr>
            <a:r>
              <a:rPr lang="en-US" sz="2000" b="1">
                <a:solidFill>
                  <a:srgbClr val="CCFF99"/>
                </a:solidFill>
                <a:effectLst>
                  <a:outerShdw blurRad="38100" dist="38100" dir="2700000" algn="tl">
                    <a:srgbClr val="000000"/>
                  </a:outerShdw>
                </a:effectLst>
              </a:rPr>
              <a:t>segment</a:t>
            </a:r>
          </a:p>
        </p:txBody>
      </p:sp>
      <p:sp>
        <p:nvSpPr>
          <p:cNvPr id="650278" name="Text Box 38"/>
          <p:cNvSpPr txBox="1">
            <a:spLocks noChangeArrowheads="1"/>
          </p:cNvSpPr>
          <p:nvPr/>
        </p:nvSpPr>
        <p:spPr bwMode="auto">
          <a:xfrm>
            <a:off x="5737225" y="5094288"/>
            <a:ext cx="1200150" cy="300037"/>
          </a:xfrm>
          <a:prstGeom prst="rect">
            <a:avLst/>
          </a:prstGeom>
          <a:noFill/>
          <a:ln w="9525" algn="ctr">
            <a:noFill/>
            <a:miter lim="800000"/>
            <a:headEnd/>
            <a:tailEnd/>
          </a:ln>
          <a:effectLst/>
        </p:spPr>
        <p:txBody>
          <a:bodyPr anchor="ctr">
            <a:spAutoFit/>
          </a:bodyPr>
          <a:lstStyle/>
          <a:p>
            <a:pPr algn="ctr" eaLnBrk="0" hangingPunct="0">
              <a:lnSpc>
                <a:spcPct val="85000"/>
              </a:lnSpc>
            </a:pPr>
            <a:r>
              <a:rPr lang="en-US" sz="1600" b="1">
                <a:solidFill>
                  <a:schemeClr val="bg1"/>
                </a:solidFill>
                <a:effectLst/>
              </a:rPr>
              <a:t>Author</a:t>
            </a:r>
          </a:p>
        </p:txBody>
      </p:sp>
      <p:sp>
        <p:nvSpPr>
          <p:cNvPr id="650280" name="Rectangle 40"/>
          <p:cNvSpPr>
            <a:spLocks noGrp="1" noChangeArrowheads="1"/>
          </p:cNvSpPr>
          <p:nvPr>
            <p:ph type="title"/>
          </p:nvPr>
        </p:nvSpPr>
        <p:spPr/>
        <p:txBody>
          <a:bodyPr/>
          <a:lstStyle/>
          <a:p>
            <a:r>
              <a:rPr lang="en-US"/>
              <a:t>Who are the bad guys?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0264"/>
                                        </p:tgtEl>
                                        <p:attrNameLst>
                                          <p:attrName>style.visibility</p:attrName>
                                        </p:attrNameLst>
                                      </p:cBhvr>
                                      <p:to>
                                        <p:strVal val="visible"/>
                                      </p:to>
                                    </p:set>
                                    <p:animEffect transition="in" filter="wipe(left)">
                                      <p:cBhvr>
                                        <p:cTn id="7" dur="500"/>
                                        <p:tgtEl>
                                          <p:spTgt spid="6502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50265"/>
                                        </p:tgtEl>
                                        <p:attrNameLst>
                                          <p:attrName>style.visibility</p:attrName>
                                        </p:attrNameLst>
                                      </p:cBhvr>
                                      <p:to>
                                        <p:strVal val="visible"/>
                                      </p:to>
                                    </p:set>
                                    <p:animEffect transition="in" filter="wipe(down)">
                                      <p:cBhvr>
                                        <p:cTn id="10" dur="500"/>
                                        <p:tgtEl>
                                          <p:spTgt spid="65026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5025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100"/>
                                  </p:stCondLst>
                                  <p:childTnLst>
                                    <p:set>
                                      <p:cBhvr>
                                        <p:cTn id="16" dur="1" fill="hold">
                                          <p:stCondLst>
                                            <p:cond delay="0"/>
                                          </p:stCondLst>
                                        </p:cTn>
                                        <p:tgtEl>
                                          <p:spTgt spid="650250"/>
                                        </p:tgtEl>
                                        <p:attrNameLst>
                                          <p:attrName>style.visibility</p:attrName>
                                        </p:attrNameLst>
                                      </p:cBhvr>
                                      <p:to>
                                        <p:strVal val="visible"/>
                                      </p:to>
                                    </p:set>
                                  </p:childTnLst>
                                </p:cTn>
                              </p:par>
                            </p:childTnLst>
                          </p:cTn>
                        </p:par>
                        <p:par>
                          <p:cTn id="17" fill="hold">
                            <p:stCondLst>
                              <p:cond delay="600"/>
                            </p:stCondLst>
                            <p:childTnLst>
                              <p:par>
                                <p:cTn id="18" presetID="1" presetClass="entr" presetSubtype="0" fill="hold" grpId="0" nodeType="afterEffect">
                                  <p:stCondLst>
                                    <p:cond delay="100"/>
                                  </p:stCondLst>
                                  <p:childTnLst>
                                    <p:set>
                                      <p:cBhvr>
                                        <p:cTn id="19" dur="1" fill="hold">
                                          <p:stCondLst>
                                            <p:cond delay="0"/>
                                          </p:stCondLst>
                                        </p:cTn>
                                        <p:tgtEl>
                                          <p:spTgt spid="650249"/>
                                        </p:tgtEl>
                                        <p:attrNameLst>
                                          <p:attrName>style.visibility</p:attrName>
                                        </p:attrNameLst>
                                      </p:cBhvr>
                                      <p:to>
                                        <p:strVal val="visible"/>
                                      </p:to>
                                    </p:set>
                                  </p:childTnLst>
                                </p:cTn>
                              </p:par>
                            </p:childTnLst>
                          </p:cTn>
                        </p:par>
                        <p:par>
                          <p:cTn id="20" fill="hold">
                            <p:stCondLst>
                              <p:cond delay="700"/>
                            </p:stCondLst>
                            <p:childTnLst>
                              <p:par>
                                <p:cTn id="21" presetID="1" presetClass="entr" presetSubtype="0" fill="hold" grpId="0" nodeType="afterEffect">
                                  <p:stCondLst>
                                    <p:cond delay="100"/>
                                  </p:stCondLst>
                                  <p:childTnLst>
                                    <p:set>
                                      <p:cBhvr>
                                        <p:cTn id="22" dur="1" fill="hold">
                                          <p:stCondLst>
                                            <p:cond delay="0"/>
                                          </p:stCondLst>
                                        </p:cTn>
                                        <p:tgtEl>
                                          <p:spTgt spid="650248"/>
                                        </p:tgtEl>
                                        <p:attrNameLst>
                                          <p:attrName>style.visibility</p:attrName>
                                        </p:attrNameLst>
                                      </p:cBhvr>
                                      <p:to>
                                        <p:strVal val="visible"/>
                                      </p:to>
                                    </p:set>
                                  </p:childTnLst>
                                </p:cTn>
                              </p:par>
                            </p:childTnLst>
                          </p:cTn>
                        </p:par>
                        <p:par>
                          <p:cTn id="23" fill="hold">
                            <p:stCondLst>
                              <p:cond delay="800"/>
                            </p:stCondLst>
                            <p:childTnLst>
                              <p:par>
                                <p:cTn id="24" presetID="1" presetClass="entr" presetSubtype="0" fill="hold" grpId="0" nodeType="afterEffect">
                                  <p:stCondLst>
                                    <p:cond delay="100"/>
                                  </p:stCondLst>
                                  <p:childTnLst>
                                    <p:set>
                                      <p:cBhvr>
                                        <p:cTn id="25" dur="1" fill="hold">
                                          <p:stCondLst>
                                            <p:cond delay="0"/>
                                          </p:stCondLst>
                                        </p:cTn>
                                        <p:tgtEl>
                                          <p:spTgt spid="650252"/>
                                        </p:tgtEl>
                                        <p:attrNameLst>
                                          <p:attrName>style.visibility</p:attrName>
                                        </p:attrNameLst>
                                      </p:cBhvr>
                                      <p:to>
                                        <p:strVal val="visible"/>
                                      </p:to>
                                    </p:set>
                                  </p:childTnLst>
                                </p:cTn>
                              </p:par>
                            </p:childTnLst>
                          </p:cTn>
                        </p:par>
                        <p:par>
                          <p:cTn id="26" fill="hold">
                            <p:stCondLst>
                              <p:cond delay="900"/>
                            </p:stCondLst>
                            <p:childTnLst>
                              <p:par>
                                <p:cTn id="27" presetID="1" presetClass="entr" presetSubtype="0" fill="hold" grpId="0" nodeType="afterEffect">
                                  <p:stCondLst>
                                    <p:cond delay="100"/>
                                  </p:stCondLst>
                                  <p:childTnLst>
                                    <p:set>
                                      <p:cBhvr>
                                        <p:cTn id="28" dur="1" fill="hold">
                                          <p:stCondLst>
                                            <p:cond delay="0"/>
                                          </p:stCondLst>
                                        </p:cTn>
                                        <p:tgtEl>
                                          <p:spTgt spid="650253"/>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
                                  </p:stCondLst>
                                  <p:childTnLst>
                                    <p:set>
                                      <p:cBhvr>
                                        <p:cTn id="31" dur="1" fill="hold">
                                          <p:stCondLst>
                                            <p:cond delay="0"/>
                                          </p:stCondLst>
                                        </p:cTn>
                                        <p:tgtEl>
                                          <p:spTgt spid="650254"/>
                                        </p:tgtEl>
                                        <p:attrNameLst>
                                          <p:attrName>style.visibility</p:attrName>
                                        </p:attrNameLst>
                                      </p:cBhvr>
                                      <p:to>
                                        <p:strVal val="visible"/>
                                      </p:to>
                                    </p:set>
                                  </p:childTnLst>
                                </p:cTn>
                              </p:par>
                            </p:childTnLst>
                          </p:cTn>
                        </p:par>
                        <p:par>
                          <p:cTn id="32" fill="hold">
                            <p:stCondLst>
                              <p:cond delay="1100"/>
                            </p:stCondLst>
                            <p:childTnLst>
                              <p:par>
                                <p:cTn id="33" presetID="1" presetClass="entr" presetSubtype="0" fill="hold" grpId="0" nodeType="afterEffect">
                                  <p:stCondLst>
                                    <p:cond delay="100"/>
                                  </p:stCondLst>
                                  <p:childTnLst>
                                    <p:set>
                                      <p:cBhvr>
                                        <p:cTn id="34" dur="1" fill="hold">
                                          <p:stCondLst>
                                            <p:cond delay="0"/>
                                          </p:stCondLst>
                                        </p:cTn>
                                        <p:tgtEl>
                                          <p:spTgt spid="6502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50242"/>
                                        </p:tgtEl>
                                        <p:attrNameLst>
                                          <p:attrName>style.visibility</p:attrName>
                                        </p:attrNameLst>
                                      </p:cBhvr>
                                      <p:to>
                                        <p:strVal val="visible"/>
                                      </p:to>
                                    </p:set>
                                    <p:animEffect transition="in" filter="wipe(down)">
                                      <p:cBhvr>
                                        <p:cTn id="39" dur="500"/>
                                        <p:tgtEl>
                                          <p:spTgt spid="650242"/>
                                        </p:tgtEl>
                                      </p:cBhvr>
                                    </p:animEffect>
                                  </p:childTnLst>
                                </p:cTn>
                              </p:par>
                              <p:par>
                                <p:cTn id="40" presetID="10" presetClass="entr" presetSubtype="0" fill="hold" nodeType="withEffect">
                                  <p:stCondLst>
                                    <p:cond delay="0"/>
                                  </p:stCondLst>
                                  <p:childTnLst>
                                    <p:set>
                                      <p:cBhvr>
                                        <p:cTn id="41" dur="1" fill="hold">
                                          <p:stCondLst>
                                            <p:cond delay="0"/>
                                          </p:stCondLst>
                                        </p:cTn>
                                        <p:tgtEl>
                                          <p:spTgt spid="650259"/>
                                        </p:tgtEl>
                                        <p:attrNameLst>
                                          <p:attrName>style.visibility</p:attrName>
                                        </p:attrNameLst>
                                      </p:cBhvr>
                                      <p:to>
                                        <p:strVal val="visible"/>
                                      </p:to>
                                    </p:set>
                                    <p:animEffect transition="in" filter="fade">
                                      <p:cBhvr>
                                        <p:cTn id="42" dur="500"/>
                                        <p:tgtEl>
                                          <p:spTgt spid="65025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50260"/>
                                        </p:tgtEl>
                                        <p:attrNameLst>
                                          <p:attrName>style.visibility</p:attrName>
                                        </p:attrNameLst>
                                      </p:cBhvr>
                                      <p:to>
                                        <p:strVal val="visible"/>
                                      </p:to>
                                    </p:set>
                                    <p:animEffect transition="in" filter="wipe(left)">
                                      <p:cBhvr>
                                        <p:cTn id="45" dur="500"/>
                                        <p:tgtEl>
                                          <p:spTgt spid="6502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50243"/>
                                        </p:tgtEl>
                                        <p:attrNameLst>
                                          <p:attrName>style.visibility</p:attrName>
                                        </p:attrNameLst>
                                      </p:cBhvr>
                                      <p:to>
                                        <p:strVal val="visible"/>
                                      </p:to>
                                    </p:set>
                                    <p:animEffect transition="in" filter="wipe(left)">
                                      <p:cBhvr>
                                        <p:cTn id="50" dur="500"/>
                                        <p:tgtEl>
                                          <p:spTgt spid="650243"/>
                                        </p:tgtEl>
                                      </p:cBhvr>
                                    </p:animEffect>
                                  </p:childTnLst>
                                </p:cTn>
                              </p:par>
                              <p:par>
                                <p:cTn id="51" presetID="10" presetClass="entr" presetSubtype="0" fill="hold" nodeType="withEffect">
                                  <p:stCondLst>
                                    <p:cond delay="0"/>
                                  </p:stCondLst>
                                  <p:childTnLst>
                                    <p:set>
                                      <p:cBhvr>
                                        <p:cTn id="52" dur="1" fill="hold">
                                          <p:stCondLst>
                                            <p:cond delay="0"/>
                                          </p:stCondLst>
                                        </p:cTn>
                                        <p:tgtEl>
                                          <p:spTgt spid="650258"/>
                                        </p:tgtEl>
                                        <p:attrNameLst>
                                          <p:attrName>style.visibility</p:attrName>
                                        </p:attrNameLst>
                                      </p:cBhvr>
                                      <p:to>
                                        <p:strVal val="visible"/>
                                      </p:to>
                                    </p:set>
                                    <p:animEffect transition="in" filter="fade">
                                      <p:cBhvr>
                                        <p:cTn id="53" dur="500"/>
                                        <p:tgtEl>
                                          <p:spTgt spid="650258"/>
                                        </p:tgtEl>
                                      </p:cBhvr>
                                    </p:animEffect>
                                  </p:childTnLst>
                                </p:cTn>
                              </p:par>
                              <p:par>
                                <p:cTn id="54" presetID="10" presetClass="entr" presetSubtype="0" fill="hold" nodeType="withEffect">
                                  <p:stCondLst>
                                    <p:cond delay="0"/>
                                  </p:stCondLst>
                                  <p:childTnLst>
                                    <p:set>
                                      <p:cBhvr>
                                        <p:cTn id="55" dur="1" fill="hold">
                                          <p:stCondLst>
                                            <p:cond delay="0"/>
                                          </p:stCondLst>
                                        </p:cTn>
                                        <p:tgtEl>
                                          <p:spTgt spid="650257"/>
                                        </p:tgtEl>
                                        <p:attrNameLst>
                                          <p:attrName>style.visibility</p:attrName>
                                        </p:attrNameLst>
                                      </p:cBhvr>
                                      <p:to>
                                        <p:strVal val="visible"/>
                                      </p:to>
                                    </p:set>
                                    <p:animEffect transition="in" filter="fade">
                                      <p:cBhvr>
                                        <p:cTn id="56" dur="500"/>
                                        <p:tgtEl>
                                          <p:spTgt spid="65025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50269"/>
                                        </p:tgtEl>
                                        <p:attrNameLst>
                                          <p:attrName>style.visibility</p:attrName>
                                        </p:attrNameLst>
                                      </p:cBhvr>
                                      <p:to>
                                        <p:strVal val="visible"/>
                                      </p:to>
                                    </p:set>
                                    <p:animEffect transition="in" filter="wipe(left)">
                                      <p:cBhvr>
                                        <p:cTn id="59" dur="500"/>
                                        <p:tgtEl>
                                          <p:spTgt spid="65026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50246"/>
                                        </p:tgtEl>
                                        <p:attrNameLst>
                                          <p:attrName>style.visibility</p:attrName>
                                        </p:attrNameLst>
                                      </p:cBhvr>
                                      <p:to>
                                        <p:strVal val="visible"/>
                                      </p:to>
                                    </p:set>
                                    <p:animEffect transition="in" filter="wipe(down)">
                                      <p:cBhvr>
                                        <p:cTn id="64" dur="500"/>
                                        <p:tgtEl>
                                          <p:spTgt spid="650246"/>
                                        </p:tgtEl>
                                      </p:cBhvr>
                                    </p:animEffect>
                                  </p:childTnLst>
                                </p:cTn>
                              </p:par>
                              <p:par>
                                <p:cTn id="65" presetID="10" presetClass="entr" presetSubtype="0" fill="hold" nodeType="withEffect">
                                  <p:stCondLst>
                                    <p:cond delay="0"/>
                                  </p:stCondLst>
                                  <p:childTnLst>
                                    <p:set>
                                      <p:cBhvr>
                                        <p:cTn id="66" dur="1" fill="hold">
                                          <p:stCondLst>
                                            <p:cond delay="0"/>
                                          </p:stCondLst>
                                        </p:cTn>
                                        <p:tgtEl>
                                          <p:spTgt spid="650266"/>
                                        </p:tgtEl>
                                        <p:attrNameLst>
                                          <p:attrName>style.visibility</p:attrName>
                                        </p:attrNameLst>
                                      </p:cBhvr>
                                      <p:to>
                                        <p:strVal val="visible"/>
                                      </p:to>
                                    </p:set>
                                    <p:animEffect transition="in" filter="fade">
                                      <p:cBhvr>
                                        <p:cTn id="67" dur="500"/>
                                        <p:tgtEl>
                                          <p:spTgt spid="65026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50278"/>
                                        </p:tgtEl>
                                        <p:attrNameLst>
                                          <p:attrName>style.visibility</p:attrName>
                                        </p:attrNameLst>
                                      </p:cBhvr>
                                      <p:to>
                                        <p:strVal val="visible"/>
                                      </p:to>
                                    </p:set>
                                    <p:animEffect transition="in" filter="wipe(left)">
                                      <p:cBhvr>
                                        <p:cTn id="70" dur="500"/>
                                        <p:tgtEl>
                                          <p:spTgt spid="65027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50244"/>
                                        </p:tgtEl>
                                        <p:attrNameLst>
                                          <p:attrName>style.visibility</p:attrName>
                                        </p:attrNameLst>
                                      </p:cBhvr>
                                      <p:to>
                                        <p:strVal val="visible"/>
                                      </p:to>
                                    </p:set>
                                    <p:animEffect transition="in" filter="wipe(left)">
                                      <p:cBhvr>
                                        <p:cTn id="75" dur="500"/>
                                        <p:tgtEl>
                                          <p:spTgt spid="650244"/>
                                        </p:tgtEl>
                                      </p:cBhvr>
                                    </p:animEffect>
                                  </p:childTnLst>
                                </p:cTn>
                              </p:par>
                              <p:par>
                                <p:cTn id="76" presetID="10" presetClass="entr" presetSubtype="0" fill="hold" nodeType="withEffect">
                                  <p:stCondLst>
                                    <p:cond delay="0"/>
                                  </p:stCondLst>
                                  <p:childTnLst>
                                    <p:set>
                                      <p:cBhvr>
                                        <p:cTn id="77" dur="1" fill="hold">
                                          <p:stCondLst>
                                            <p:cond delay="0"/>
                                          </p:stCondLst>
                                        </p:cTn>
                                        <p:tgtEl>
                                          <p:spTgt spid="650256"/>
                                        </p:tgtEl>
                                        <p:attrNameLst>
                                          <p:attrName>style.visibility</p:attrName>
                                        </p:attrNameLst>
                                      </p:cBhvr>
                                      <p:to>
                                        <p:strVal val="visible"/>
                                      </p:to>
                                    </p:set>
                                    <p:animEffect transition="in" filter="fade">
                                      <p:cBhvr>
                                        <p:cTn id="78" dur="500"/>
                                        <p:tgtEl>
                                          <p:spTgt spid="650256"/>
                                        </p:tgtEl>
                                      </p:cBhvr>
                                    </p:animEffect>
                                  </p:childTnLst>
                                </p:cTn>
                              </p:par>
                              <p:par>
                                <p:cTn id="79" presetID="10" presetClass="entr" presetSubtype="0" fill="hold" nodeType="withEffect">
                                  <p:stCondLst>
                                    <p:cond delay="0"/>
                                  </p:stCondLst>
                                  <p:childTnLst>
                                    <p:set>
                                      <p:cBhvr>
                                        <p:cTn id="80" dur="1" fill="hold">
                                          <p:stCondLst>
                                            <p:cond delay="0"/>
                                          </p:stCondLst>
                                        </p:cTn>
                                        <p:tgtEl>
                                          <p:spTgt spid="650263"/>
                                        </p:tgtEl>
                                        <p:attrNameLst>
                                          <p:attrName>style.visibility</p:attrName>
                                        </p:attrNameLst>
                                      </p:cBhvr>
                                      <p:to>
                                        <p:strVal val="visible"/>
                                      </p:to>
                                    </p:set>
                                    <p:animEffect transition="in" filter="fade">
                                      <p:cBhvr>
                                        <p:cTn id="81" dur="500"/>
                                        <p:tgtEl>
                                          <p:spTgt spid="65026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650267"/>
                                        </p:tgtEl>
                                        <p:attrNameLst>
                                          <p:attrName>style.visibility</p:attrName>
                                        </p:attrNameLst>
                                      </p:cBhvr>
                                      <p:to>
                                        <p:strVal val="visible"/>
                                      </p:to>
                                    </p:set>
                                    <p:animEffect transition="in" filter="wipe(left)">
                                      <p:cBhvr>
                                        <p:cTn id="84" dur="500"/>
                                        <p:tgtEl>
                                          <p:spTgt spid="65026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650245"/>
                                        </p:tgtEl>
                                        <p:attrNameLst>
                                          <p:attrName>style.visibility</p:attrName>
                                        </p:attrNameLst>
                                      </p:cBhvr>
                                      <p:to>
                                        <p:strVal val="visible"/>
                                      </p:to>
                                    </p:set>
                                    <p:animEffect transition="in" filter="wipe(left)">
                                      <p:cBhvr>
                                        <p:cTn id="89" dur="500"/>
                                        <p:tgtEl>
                                          <p:spTgt spid="650245"/>
                                        </p:tgtEl>
                                      </p:cBhvr>
                                    </p:animEffect>
                                  </p:childTnLst>
                                </p:cTn>
                              </p:par>
                              <p:par>
                                <p:cTn id="90" presetID="10" presetClass="entr" presetSubtype="0" fill="hold" nodeType="withEffect">
                                  <p:stCondLst>
                                    <p:cond delay="0"/>
                                  </p:stCondLst>
                                  <p:childTnLst>
                                    <p:set>
                                      <p:cBhvr>
                                        <p:cTn id="91" dur="1" fill="hold">
                                          <p:stCondLst>
                                            <p:cond delay="0"/>
                                          </p:stCondLst>
                                        </p:cTn>
                                        <p:tgtEl>
                                          <p:spTgt spid="650261"/>
                                        </p:tgtEl>
                                        <p:attrNameLst>
                                          <p:attrName>style.visibility</p:attrName>
                                        </p:attrNameLst>
                                      </p:cBhvr>
                                      <p:to>
                                        <p:strVal val="visible"/>
                                      </p:to>
                                    </p:set>
                                    <p:animEffect transition="in" filter="fade">
                                      <p:cBhvr>
                                        <p:cTn id="92" dur="500"/>
                                        <p:tgtEl>
                                          <p:spTgt spid="650261"/>
                                        </p:tgtEl>
                                      </p:cBhvr>
                                    </p:animEffect>
                                  </p:childTnLst>
                                </p:cTn>
                              </p:par>
                              <p:par>
                                <p:cTn id="93" presetID="10" presetClass="entr" presetSubtype="0" fill="hold" nodeType="withEffect">
                                  <p:stCondLst>
                                    <p:cond delay="0"/>
                                  </p:stCondLst>
                                  <p:childTnLst>
                                    <p:set>
                                      <p:cBhvr>
                                        <p:cTn id="94" dur="1" fill="hold">
                                          <p:stCondLst>
                                            <p:cond delay="0"/>
                                          </p:stCondLst>
                                        </p:cTn>
                                        <p:tgtEl>
                                          <p:spTgt spid="650262"/>
                                        </p:tgtEl>
                                        <p:attrNameLst>
                                          <p:attrName>style.visibility</p:attrName>
                                        </p:attrNameLst>
                                      </p:cBhvr>
                                      <p:to>
                                        <p:strVal val="visible"/>
                                      </p:to>
                                    </p:set>
                                    <p:animEffect transition="in" filter="fade">
                                      <p:cBhvr>
                                        <p:cTn id="95" dur="500"/>
                                        <p:tgtEl>
                                          <p:spTgt spid="65026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650268"/>
                                        </p:tgtEl>
                                        <p:attrNameLst>
                                          <p:attrName>style.visibility</p:attrName>
                                        </p:attrNameLst>
                                      </p:cBhvr>
                                      <p:to>
                                        <p:strVal val="visible"/>
                                      </p:to>
                                    </p:set>
                                    <p:animEffect transition="in" filter="wipe(left)">
                                      <p:cBhvr>
                                        <p:cTn id="98" dur="500"/>
                                        <p:tgtEl>
                                          <p:spTgt spid="65026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650276"/>
                                        </p:tgtEl>
                                        <p:attrNameLst>
                                          <p:attrName>style.visibility</p:attrName>
                                        </p:attrNameLst>
                                      </p:cBhvr>
                                      <p:to>
                                        <p:strVal val="visible"/>
                                      </p:to>
                                    </p:set>
                                    <p:animEffect transition="in" filter="fade">
                                      <p:cBhvr>
                                        <p:cTn id="103" dur="500"/>
                                        <p:tgtEl>
                                          <p:spTgt spid="65027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50277"/>
                                        </p:tgtEl>
                                        <p:attrNameLst>
                                          <p:attrName>style.visibility</p:attrName>
                                        </p:attrNameLst>
                                      </p:cBhvr>
                                      <p:to>
                                        <p:strVal val="visible"/>
                                      </p:to>
                                    </p:set>
                                    <p:animEffect transition="in" filter="fade">
                                      <p:cBhvr>
                                        <p:cTn id="106" dur="500"/>
                                        <p:tgtEl>
                                          <p:spTgt spid="65027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650277"/>
                                        </p:tgtEl>
                                      </p:cBhvr>
                                    </p:animEffect>
                                    <p:set>
                                      <p:cBhvr>
                                        <p:cTn id="111" dur="1" fill="hold">
                                          <p:stCondLst>
                                            <p:cond delay="499"/>
                                          </p:stCondLst>
                                        </p:cTn>
                                        <p:tgtEl>
                                          <p:spTgt spid="650277"/>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650276"/>
                                        </p:tgtEl>
                                      </p:cBhvr>
                                    </p:animEffect>
                                    <p:set>
                                      <p:cBhvr>
                                        <p:cTn id="114" dur="1" fill="hold">
                                          <p:stCondLst>
                                            <p:cond delay="499"/>
                                          </p:stCondLst>
                                        </p:cTn>
                                        <p:tgtEl>
                                          <p:spTgt spid="650276"/>
                                        </p:tgtEl>
                                        <p:attrNameLst>
                                          <p:attrName>style.visibility</p:attrName>
                                        </p:attrNameLst>
                                      </p:cBhvr>
                                      <p:to>
                                        <p:strVal val="hidden"/>
                                      </p:to>
                                    </p:set>
                                  </p:childTnLst>
                                </p:cTn>
                              </p:par>
                            </p:childTnLst>
                          </p:cTn>
                        </p:par>
                        <p:par>
                          <p:cTn id="115" fill="hold">
                            <p:stCondLst>
                              <p:cond delay="500"/>
                            </p:stCondLst>
                            <p:childTnLst>
                              <p:par>
                                <p:cTn id="116" presetID="10" presetClass="entr" presetSubtype="0" fill="hold" nodeType="afterEffect">
                                  <p:stCondLst>
                                    <p:cond delay="0"/>
                                  </p:stCondLst>
                                  <p:childTnLst>
                                    <p:set>
                                      <p:cBhvr>
                                        <p:cTn id="117" dur="1" fill="hold">
                                          <p:stCondLst>
                                            <p:cond delay="0"/>
                                          </p:stCondLst>
                                        </p:cTn>
                                        <p:tgtEl>
                                          <p:spTgt spid="650273"/>
                                        </p:tgtEl>
                                        <p:attrNameLst>
                                          <p:attrName>style.visibility</p:attrName>
                                        </p:attrNameLst>
                                      </p:cBhvr>
                                      <p:to>
                                        <p:strVal val="visible"/>
                                      </p:to>
                                    </p:set>
                                    <p:animEffect transition="in" filter="fade">
                                      <p:cBhvr>
                                        <p:cTn id="118" dur="500"/>
                                        <p:tgtEl>
                                          <p:spTgt spid="65027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50275"/>
                                        </p:tgtEl>
                                        <p:attrNameLst>
                                          <p:attrName>style.visibility</p:attrName>
                                        </p:attrNameLst>
                                      </p:cBhvr>
                                      <p:to>
                                        <p:strVal val="visible"/>
                                      </p:to>
                                    </p:set>
                                    <p:animEffect transition="in" filter="fade">
                                      <p:cBhvr>
                                        <p:cTn id="121" dur="500"/>
                                        <p:tgtEl>
                                          <p:spTgt spid="650275"/>
                                        </p:tgtEl>
                                      </p:cBhvr>
                                    </p:animEffect>
                                  </p:childTnLst>
                                </p:cTn>
                              </p:par>
                            </p:childTnLst>
                          </p:cTn>
                        </p:par>
                      </p:childTnLst>
                    </p:cTn>
                  </p:par>
                  <p:par>
                    <p:cTn id="122" fill="hold">
                      <p:stCondLst>
                        <p:cond delay="indefinite"/>
                      </p:stCondLst>
                      <p:childTnLst>
                        <p:par>
                          <p:cTn id="123" fill="hold">
                            <p:stCondLst>
                              <p:cond delay="0"/>
                            </p:stCondLst>
                            <p:childTnLst>
                              <p:par>
                                <p:cTn id="124" presetID="17" presetClass="entr" presetSubtype="2" fill="hold" grpId="0" nodeType="clickEffect">
                                  <p:stCondLst>
                                    <p:cond delay="0"/>
                                  </p:stCondLst>
                                  <p:childTnLst>
                                    <p:set>
                                      <p:cBhvr>
                                        <p:cTn id="125" dur="1" fill="hold">
                                          <p:stCondLst>
                                            <p:cond delay="0"/>
                                          </p:stCondLst>
                                        </p:cTn>
                                        <p:tgtEl>
                                          <p:spTgt spid="650270"/>
                                        </p:tgtEl>
                                        <p:attrNameLst>
                                          <p:attrName>style.visibility</p:attrName>
                                        </p:attrNameLst>
                                      </p:cBhvr>
                                      <p:to>
                                        <p:strVal val="visible"/>
                                      </p:to>
                                    </p:set>
                                    <p:anim calcmode="lin" valueType="num">
                                      <p:cBhvr>
                                        <p:cTn id="126" dur="500" fill="hold"/>
                                        <p:tgtEl>
                                          <p:spTgt spid="650270"/>
                                        </p:tgtEl>
                                        <p:attrNameLst>
                                          <p:attrName>ppt_x</p:attrName>
                                        </p:attrNameLst>
                                      </p:cBhvr>
                                      <p:tavLst>
                                        <p:tav tm="0">
                                          <p:val>
                                            <p:strVal val="#ppt_x+#ppt_w/2"/>
                                          </p:val>
                                        </p:tav>
                                        <p:tav tm="100000">
                                          <p:val>
                                            <p:strVal val="#ppt_x"/>
                                          </p:val>
                                        </p:tav>
                                      </p:tavLst>
                                    </p:anim>
                                    <p:anim calcmode="lin" valueType="num">
                                      <p:cBhvr>
                                        <p:cTn id="127" dur="500" fill="hold"/>
                                        <p:tgtEl>
                                          <p:spTgt spid="650270"/>
                                        </p:tgtEl>
                                        <p:attrNameLst>
                                          <p:attrName>ppt_y</p:attrName>
                                        </p:attrNameLst>
                                      </p:cBhvr>
                                      <p:tavLst>
                                        <p:tav tm="0">
                                          <p:val>
                                            <p:strVal val="#ppt_y"/>
                                          </p:val>
                                        </p:tav>
                                        <p:tav tm="100000">
                                          <p:val>
                                            <p:strVal val="#ppt_y"/>
                                          </p:val>
                                        </p:tav>
                                      </p:tavLst>
                                    </p:anim>
                                    <p:anim calcmode="lin" valueType="num">
                                      <p:cBhvr>
                                        <p:cTn id="128" dur="500" fill="hold"/>
                                        <p:tgtEl>
                                          <p:spTgt spid="650270"/>
                                        </p:tgtEl>
                                        <p:attrNameLst>
                                          <p:attrName>ppt_w</p:attrName>
                                        </p:attrNameLst>
                                      </p:cBhvr>
                                      <p:tavLst>
                                        <p:tav tm="0">
                                          <p:val>
                                            <p:fltVal val="0"/>
                                          </p:val>
                                        </p:tav>
                                        <p:tav tm="100000">
                                          <p:val>
                                            <p:strVal val="#ppt_w"/>
                                          </p:val>
                                        </p:tav>
                                      </p:tavLst>
                                    </p:anim>
                                    <p:anim calcmode="lin" valueType="num">
                                      <p:cBhvr>
                                        <p:cTn id="129" dur="500" fill="hold"/>
                                        <p:tgtEl>
                                          <p:spTgt spid="650270"/>
                                        </p:tgtEl>
                                        <p:attrNameLst>
                                          <p:attrName>ppt_h</p:attrName>
                                        </p:attrNameLst>
                                      </p:cBhvr>
                                      <p:tavLst>
                                        <p:tav tm="0">
                                          <p:val>
                                            <p:strVal val="#ppt_h"/>
                                          </p:val>
                                        </p:tav>
                                        <p:tav tm="100000">
                                          <p:val>
                                            <p:strVal val="#ppt_h"/>
                                          </p:val>
                                        </p:tav>
                                      </p:tavLst>
                                    </p:anim>
                                  </p:childTnLst>
                                </p:cTn>
                              </p:par>
                              <p:par>
                                <p:cTn id="130" presetID="17" presetClass="entr" presetSubtype="2" fill="hold" grpId="0" nodeType="withEffect">
                                  <p:stCondLst>
                                    <p:cond delay="0"/>
                                  </p:stCondLst>
                                  <p:childTnLst>
                                    <p:set>
                                      <p:cBhvr>
                                        <p:cTn id="131" dur="1" fill="hold">
                                          <p:stCondLst>
                                            <p:cond delay="0"/>
                                          </p:stCondLst>
                                        </p:cTn>
                                        <p:tgtEl>
                                          <p:spTgt spid="650272"/>
                                        </p:tgtEl>
                                        <p:attrNameLst>
                                          <p:attrName>style.visibility</p:attrName>
                                        </p:attrNameLst>
                                      </p:cBhvr>
                                      <p:to>
                                        <p:strVal val="visible"/>
                                      </p:to>
                                    </p:set>
                                    <p:anim calcmode="lin" valueType="num">
                                      <p:cBhvr>
                                        <p:cTn id="132" dur="500" fill="hold"/>
                                        <p:tgtEl>
                                          <p:spTgt spid="650272"/>
                                        </p:tgtEl>
                                        <p:attrNameLst>
                                          <p:attrName>ppt_x</p:attrName>
                                        </p:attrNameLst>
                                      </p:cBhvr>
                                      <p:tavLst>
                                        <p:tav tm="0">
                                          <p:val>
                                            <p:strVal val="#ppt_x+#ppt_w/2"/>
                                          </p:val>
                                        </p:tav>
                                        <p:tav tm="100000">
                                          <p:val>
                                            <p:strVal val="#ppt_x"/>
                                          </p:val>
                                        </p:tav>
                                      </p:tavLst>
                                    </p:anim>
                                    <p:anim calcmode="lin" valueType="num">
                                      <p:cBhvr>
                                        <p:cTn id="133" dur="500" fill="hold"/>
                                        <p:tgtEl>
                                          <p:spTgt spid="650272"/>
                                        </p:tgtEl>
                                        <p:attrNameLst>
                                          <p:attrName>ppt_y</p:attrName>
                                        </p:attrNameLst>
                                      </p:cBhvr>
                                      <p:tavLst>
                                        <p:tav tm="0">
                                          <p:val>
                                            <p:strVal val="#ppt_y"/>
                                          </p:val>
                                        </p:tav>
                                        <p:tav tm="100000">
                                          <p:val>
                                            <p:strVal val="#ppt_y"/>
                                          </p:val>
                                        </p:tav>
                                      </p:tavLst>
                                    </p:anim>
                                    <p:anim calcmode="lin" valueType="num">
                                      <p:cBhvr>
                                        <p:cTn id="134" dur="500" fill="hold"/>
                                        <p:tgtEl>
                                          <p:spTgt spid="650272"/>
                                        </p:tgtEl>
                                        <p:attrNameLst>
                                          <p:attrName>ppt_w</p:attrName>
                                        </p:attrNameLst>
                                      </p:cBhvr>
                                      <p:tavLst>
                                        <p:tav tm="0">
                                          <p:val>
                                            <p:fltVal val="0"/>
                                          </p:val>
                                        </p:tav>
                                        <p:tav tm="100000">
                                          <p:val>
                                            <p:strVal val="#ppt_w"/>
                                          </p:val>
                                        </p:tav>
                                      </p:tavLst>
                                    </p:anim>
                                    <p:anim calcmode="lin" valueType="num">
                                      <p:cBhvr>
                                        <p:cTn id="135" dur="500" fill="hold"/>
                                        <p:tgtEl>
                                          <p:spTgt spid="650272"/>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7" presetClass="entr" presetSubtype="4" fill="hold" grpId="0" nodeType="clickEffect">
                                  <p:stCondLst>
                                    <p:cond delay="0"/>
                                  </p:stCondLst>
                                  <p:childTnLst>
                                    <p:set>
                                      <p:cBhvr>
                                        <p:cTn id="139" dur="1" fill="hold">
                                          <p:stCondLst>
                                            <p:cond delay="0"/>
                                          </p:stCondLst>
                                        </p:cTn>
                                        <p:tgtEl>
                                          <p:spTgt spid="650271"/>
                                        </p:tgtEl>
                                        <p:attrNameLst>
                                          <p:attrName>style.visibility</p:attrName>
                                        </p:attrNameLst>
                                      </p:cBhvr>
                                      <p:to>
                                        <p:strVal val="visible"/>
                                      </p:to>
                                    </p:set>
                                    <p:anim calcmode="lin" valueType="num">
                                      <p:cBhvr>
                                        <p:cTn id="140" dur="500" fill="hold"/>
                                        <p:tgtEl>
                                          <p:spTgt spid="650271"/>
                                        </p:tgtEl>
                                        <p:attrNameLst>
                                          <p:attrName>ppt_x</p:attrName>
                                        </p:attrNameLst>
                                      </p:cBhvr>
                                      <p:tavLst>
                                        <p:tav tm="0">
                                          <p:val>
                                            <p:strVal val="#ppt_x"/>
                                          </p:val>
                                        </p:tav>
                                        <p:tav tm="100000">
                                          <p:val>
                                            <p:strVal val="#ppt_x"/>
                                          </p:val>
                                        </p:tav>
                                      </p:tavLst>
                                    </p:anim>
                                    <p:anim calcmode="lin" valueType="num">
                                      <p:cBhvr>
                                        <p:cTn id="141" dur="500" fill="hold"/>
                                        <p:tgtEl>
                                          <p:spTgt spid="650271"/>
                                        </p:tgtEl>
                                        <p:attrNameLst>
                                          <p:attrName>ppt_y</p:attrName>
                                        </p:attrNameLst>
                                      </p:cBhvr>
                                      <p:tavLst>
                                        <p:tav tm="0">
                                          <p:val>
                                            <p:strVal val="#ppt_y+#ppt_h/2"/>
                                          </p:val>
                                        </p:tav>
                                        <p:tav tm="100000">
                                          <p:val>
                                            <p:strVal val="#ppt_y"/>
                                          </p:val>
                                        </p:tav>
                                      </p:tavLst>
                                    </p:anim>
                                    <p:anim calcmode="lin" valueType="num">
                                      <p:cBhvr>
                                        <p:cTn id="142" dur="500" fill="hold"/>
                                        <p:tgtEl>
                                          <p:spTgt spid="650271"/>
                                        </p:tgtEl>
                                        <p:attrNameLst>
                                          <p:attrName>ppt_w</p:attrName>
                                        </p:attrNameLst>
                                      </p:cBhvr>
                                      <p:tavLst>
                                        <p:tav tm="0">
                                          <p:val>
                                            <p:strVal val="#ppt_w"/>
                                          </p:val>
                                        </p:tav>
                                        <p:tav tm="100000">
                                          <p:val>
                                            <p:strVal val="#ppt_w"/>
                                          </p:val>
                                        </p:tav>
                                      </p:tavLst>
                                    </p:anim>
                                    <p:anim calcmode="lin" valueType="num">
                                      <p:cBhvr>
                                        <p:cTn id="143" dur="500" fill="hold"/>
                                        <p:tgtEl>
                                          <p:spTgt spid="650271"/>
                                        </p:tgtEl>
                                        <p:attrNameLst>
                                          <p:attrName>ppt_h</p:attrName>
                                        </p:attrNameLst>
                                      </p:cBhvr>
                                      <p:tavLst>
                                        <p:tav tm="0">
                                          <p:val>
                                            <p:fltVal val="0"/>
                                          </p:val>
                                        </p:tav>
                                        <p:tav tm="100000">
                                          <p:val>
                                            <p:strVal val="#ppt_h"/>
                                          </p:val>
                                        </p:tav>
                                      </p:tavLst>
                                    </p:anim>
                                  </p:childTnLst>
                                </p:cTn>
                              </p:par>
                              <p:par>
                                <p:cTn id="144" presetID="17" presetClass="entr" presetSubtype="4" fill="hold" grpId="0" nodeType="withEffect">
                                  <p:stCondLst>
                                    <p:cond delay="0"/>
                                  </p:stCondLst>
                                  <p:childTnLst>
                                    <p:set>
                                      <p:cBhvr>
                                        <p:cTn id="145" dur="1" fill="hold">
                                          <p:stCondLst>
                                            <p:cond delay="0"/>
                                          </p:stCondLst>
                                        </p:cTn>
                                        <p:tgtEl>
                                          <p:spTgt spid="650274"/>
                                        </p:tgtEl>
                                        <p:attrNameLst>
                                          <p:attrName>style.visibility</p:attrName>
                                        </p:attrNameLst>
                                      </p:cBhvr>
                                      <p:to>
                                        <p:strVal val="visible"/>
                                      </p:to>
                                    </p:set>
                                    <p:anim calcmode="lin" valueType="num">
                                      <p:cBhvr>
                                        <p:cTn id="146" dur="500" fill="hold"/>
                                        <p:tgtEl>
                                          <p:spTgt spid="650274"/>
                                        </p:tgtEl>
                                        <p:attrNameLst>
                                          <p:attrName>ppt_x</p:attrName>
                                        </p:attrNameLst>
                                      </p:cBhvr>
                                      <p:tavLst>
                                        <p:tav tm="0">
                                          <p:val>
                                            <p:strVal val="#ppt_x"/>
                                          </p:val>
                                        </p:tav>
                                        <p:tav tm="100000">
                                          <p:val>
                                            <p:strVal val="#ppt_x"/>
                                          </p:val>
                                        </p:tav>
                                      </p:tavLst>
                                    </p:anim>
                                    <p:anim calcmode="lin" valueType="num">
                                      <p:cBhvr>
                                        <p:cTn id="147" dur="500" fill="hold"/>
                                        <p:tgtEl>
                                          <p:spTgt spid="650274"/>
                                        </p:tgtEl>
                                        <p:attrNameLst>
                                          <p:attrName>ppt_y</p:attrName>
                                        </p:attrNameLst>
                                      </p:cBhvr>
                                      <p:tavLst>
                                        <p:tav tm="0">
                                          <p:val>
                                            <p:strVal val="#ppt_y+#ppt_h/2"/>
                                          </p:val>
                                        </p:tav>
                                        <p:tav tm="100000">
                                          <p:val>
                                            <p:strVal val="#ppt_y"/>
                                          </p:val>
                                        </p:tav>
                                      </p:tavLst>
                                    </p:anim>
                                    <p:anim calcmode="lin" valueType="num">
                                      <p:cBhvr>
                                        <p:cTn id="148" dur="500" fill="hold"/>
                                        <p:tgtEl>
                                          <p:spTgt spid="650274"/>
                                        </p:tgtEl>
                                        <p:attrNameLst>
                                          <p:attrName>ppt_w</p:attrName>
                                        </p:attrNameLst>
                                      </p:cBhvr>
                                      <p:tavLst>
                                        <p:tav tm="0">
                                          <p:val>
                                            <p:strVal val="#ppt_w"/>
                                          </p:val>
                                        </p:tav>
                                        <p:tav tm="100000">
                                          <p:val>
                                            <p:strVal val="#ppt_w"/>
                                          </p:val>
                                        </p:tav>
                                      </p:tavLst>
                                    </p:anim>
                                    <p:anim calcmode="lin" valueType="num">
                                      <p:cBhvr>
                                        <p:cTn id="149" dur="500" fill="hold"/>
                                        <p:tgtEl>
                                          <p:spTgt spid="6502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2" grpId="0" animBg="1"/>
      <p:bldP spid="650243" grpId="0" animBg="1"/>
      <p:bldP spid="650244" grpId="0" animBg="1"/>
      <p:bldP spid="650245" grpId="0" animBg="1"/>
      <p:bldP spid="650246" grpId="0" animBg="1"/>
      <p:bldP spid="650248" grpId="0"/>
      <p:bldP spid="650249" grpId="0"/>
      <p:bldP spid="650250" grpId="0"/>
      <p:bldP spid="650251" grpId="0"/>
      <p:bldP spid="650252" grpId="0"/>
      <p:bldP spid="650253" grpId="0"/>
      <p:bldP spid="650254" grpId="0"/>
      <p:bldP spid="650255" grpId="0"/>
      <p:bldP spid="650260" grpId="0"/>
      <p:bldP spid="650264" grpId="0" animBg="1"/>
      <p:bldP spid="650265" grpId="0" animBg="1"/>
      <p:bldP spid="650267" grpId="0"/>
      <p:bldP spid="650268" grpId="0"/>
      <p:bldP spid="650269" grpId="0"/>
      <p:bldP spid="650270" grpId="0" animBg="1"/>
      <p:bldP spid="650271" grpId="0" animBg="1"/>
      <p:bldP spid="650272" grpId="0" animBg="1"/>
      <p:bldP spid="650274" grpId="0" animBg="1"/>
      <p:bldP spid="650275" grpId="0"/>
      <p:bldP spid="650277" grpId="0"/>
      <p:bldP spid="650277" grpId="1"/>
      <p:bldP spid="6502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Data Encryption Toolkit for Mobile PCs</a:t>
            </a:r>
            <a:endParaRPr lang="en-US" dirty="0"/>
          </a:p>
        </p:txBody>
      </p:sp>
      <p:sp>
        <p:nvSpPr>
          <p:cNvPr id="6" name="Content Placeholder 5"/>
          <p:cNvSpPr>
            <a:spLocks noGrp="1"/>
          </p:cNvSpPr>
          <p:nvPr>
            <p:ph sz="half" idx="1"/>
          </p:nvPr>
        </p:nvSpPr>
        <p:spPr>
          <a:xfrm>
            <a:off x="368300" y="1347788"/>
            <a:ext cx="4114800" cy="3965701"/>
          </a:xfrm>
        </p:spPr>
        <p:txBody>
          <a:bodyPr/>
          <a:lstStyle/>
          <a:p>
            <a:r>
              <a:rPr lang="en-US" dirty="0" smtClean="0"/>
              <a:t>Executive Overview</a:t>
            </a:r>
          </a:p>
          <a:p>
            <a:pPr lvl="1"/>
            <a:r>
              <a:rPr lang="en-US" dirty="0" smtClean="0"/>
              <a:t>Business Risks</a:t>
            </a:r>
          </a:p>
          <a:p>
            <a:pPr lvl="1"/>
            <a:r>
              <a:rPr lang="en-US" dirty="0" smtClean="0"/>
              <a:t>Regulatory Risks</a:t>
            </a:r>
          </a:p>
          <a:p>
            <a:pPr lvl="1"/>
            <a:r>
              <a:rPr lang="en-US" dirty="0" smtClean="0"/>
              <a:t>Mitigating Risks with the</a:t>
            </a:r>
            <a:br>
              <a:rPr lang="en-US" dirty="0" smtClean="0"/>
            </a:br>
            <a:r>
              <a:rPr lang="en-US" dirty="0" smtClean="0"/>
              <a:t>Data Encryption Toolkit</a:t>
            </a:r>
          </a:p>
          <a:p>
            <a:r>
              <a:rPr lang="en-US" dirty="0" smtClean="0"/>
              <a:t>Security Analysis</a:t>
            </a:r>
          </a:p>
          <a:p>
            <a:pPr lvl="1"/>
            <a:r>
              <a:rPr lang="en-US" dirty="0" smtClean="0"/>
              <a:t>Risk Discussion</a:t>
            </a:r>
          </a:p>
          <a:p>
            <a:pPr lvl="1"/>
            <a:r>
              <a:rPr lang="en-US" dirty="0" err="1" smtClean="0"/>
              <a:t>BitLocker</a:t>
            </a:r>
            <a:r>
              <a:rPr lang="en-US" dirty="0" smtClean="0"/>
              <a:t> Drive Encryption</a:t>
            </a:r>
          </a:p>
          <a:p>
            <a:pPr lvl="1"/>
            <a:r>
              <a:rPr lang="en-US" dirty="0" smtClean="0"/>
              <a:t>Encrypting File System</a:t>
            </a:r>
          </a:p>
          <a:p>
            <a:pPr lvl="1"/>
            <a:r>
              <a:rPr lang="en-US" dirty="0" err="1" smtClean="0"/>
              <a:t>BitLocker</a:t>
            </a:r>
            <a:r>
              <a:rPr lang="en-US" dirty="0" smtClean="0"/>
              <a:t> and EFS Together</a:t>
            </a:r>
          </a:p>
          <a:p>
            <a:pPr lvl="1"/>
            <a:r>
              <a:rPr lang="en-US" dirty="0" smtClean="0"/>
              <a:t>Choosing the Right Solution</a:t>
            </a:r>
          </a:p>
        </p:txBody>
      </p:sp>
      <p:sp>
        <p:nvSpPr>
          <p:cNvPr id="15" name="Content Placeholder 14"/>
          <p:cNvSpPr>
            <a:spLocks noGrp="1"/>
          </p:cNvSpPr>
          <p:nvPr>
            <p:ph sz="half" idx="2"/>
          </p:nvPr>
        </p:nvSpPr>
        <p:spPr>
          <a:xfrm>
            <a:off x="4660900" y="1347788"/>
            <a:ext cx="4114800" cy="5129096"/>
          </a:xfrm>
        </p:spPr>
        <p:txBody>
          <a:bodyPr/>
          <a:lstStyle/>
          <a:p>
            <a:r>
              <a:rPr lang="en-US" dirty="0" smtClean="0"/>
              <a:t>Planning and Implementation Guide</a:t>
            </a:r>
          </a:p>
          <a:p>
            <a:pPr lvl="1"/>
            <a:r>
              <a:rPr lang="en-US" dirty="0" smtClean="0"/>
              <a:t>Planning Considerations</a:t>
            </a:r>
          </a:p>
          <a:p>
            <a:pPr lvl="1"/>
            <a:r>
              <a:rPr lang="en-US" dirty="0" smtClean="0"/>
              <a:t>Configuration and Deployment Tasks</a:t>
            </a:r>
          </a:p>
          <a:p>
            <a:pPr lvl="1"/>
            <a:r>
              <a:rPr lang="en-US" dirty="0" smtClean="0"/>
              <a:t>Operations and Recovery Scenarios</a:t>
            </a:r>
          </a:p>
          <a:p>
            <a:r>
              <a:rPr lang="en-US" dirty="0" smtClean="0"/>
              <a:t>EFS Assistant</a:t>
            </a:r>
          </a:p>
          <a:p>
            <a:pPr lvl="1"/>
            <a:r>
              <a:rPr lang="en-US" dirty="0" smtClean="0"/>
              <a:t>Evaluator’s Quick Start</a:t>
            </a:r>
          </a:p>
          <a:p>
            <a:pPr lvl="1"/>
            <a:r>
              <a:rPr lang="en-US" dirty="0" smtClean="0"/>
              <a:t>Understanding the EFS Assistant</a:t>
            </a:r>
          </a:p>
          <a:p>
            <a:pPr lvl="1"/>
            <a:r>
              <a:rPr lang="en-US" dirty="0" smtClean="0"/>
              <a:t>Configuring and Deploying the EFS Assistant</a:t>
            </a:r>
          </a:p>
          <a:p>
            <a:pPr lvl="1"/>
            <a:r>
              <a:rPr lang="en-US" dirty="0" smtClean="0"/>
              <a:t>Managing the EFS Assistant</a:t>
            </a:r>
          </a:p>
          <a:p>
            <a:pPr lvl="1"/>
            <a:r>
              <a:rPr lang="en-US" dirty="0" smtClean="0"/>
              <a:t>User Communication</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ista suite.jpg"/>
          <p:cNvPicPr>
            <a:picLocks noChangeAspect="1"/>
          </p:cNvPicPr>
          <p:nvPr/>
        </p:nvPicPr>
        <p:blipFill>
          <a:blip r:embed="rId3" cstate="email"/>
          <a:srcRect/>
          <a:stretch>
            <a:fillRect/>
          </a:stretch>
        </p:blipFill>
        <p:spPr bwMode="auto">
          <a:xfrm>
            <a:off x="160338" y="609600"/>
            <a:ext cx="8809037" cy="5613400"/>
          </a:xfrm>
          <a:prstGeom prst="rect">
            <a:avLst/>
          </a:prstGeom>
          <a:noFill/>
          <a:ln w="9525">
            <a:noFill/>
            <a:miter lim="800000"/>
            <a:headEnd/>
            <a:tailEnd/>
          </a:ln>
        </p:spPr>
      </p:pic>
    </p:spTree>
  </p:cSld>
  <p:clrMapOvr>
    <a:masterClrMapping/>
  </p:clrMapOvr>
  <p:transition advClick="0" advTm="3000">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z="4800" smtClean="0">
                <a:latin typeface="Arial Black" pitchFamily="34" charset="0"/>
              </a:rPr>
              <a:t>Encrypting File System</a:t>
            </a:r>
            <a:endParaRPr lang="en-US" sz="4800" dirty="0">
              <a:latin typeface="Arial Black" pitchFamily="34" charset="0"/>
            </a:endParaRPr>
          </a:p>
        </p:txBody>
      </p:sp>
      <p:sp>
        <p:nvSpPr>
          <p:cNvPr id="6" name="Title 2"/>
          <p:cNvSpPr txBox="1">
            <a:spLocks/>
          </p:cNvSpPr>
          <p:nvPr/>
        </p:nvSpPr>
        <p:spPr>
          <a:xfrm>
            <a:off x="368300" y="2057400"/>
            <a:ext cx="8394699" cy="11544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ctr" defTabSz="914363"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125" normalizeH="0" baseline="0" noProof="0" smtClean="0">
                <a:ln w="3175">
                  <a:noFill/>
                </a:ln>
                <a:solidFill>
                  <a:schemeClr val="tx1"/>
                </a:solidFill>
                <a:effectLst/>
                <a:uLnTx/>
                <a:uFillTx/>
                <a:latin typeface="+mj-lt"/>
                <a:ea typeface="+mj-ea"/>
                <a:cs typeface="+mj-cs"/>
              </a:rPr>
              <a:t>Strategies For</a:t>
            </a:r>
            <a:br>
              <a:rPr kumimoji="0" lang="en-US" sz="4000" b="0" i="0" u="none" strike="noStrike" kern="1200" cap="none" spc="-125" normalizeH="0" baseline="0" noProof="0" smtClean="0">
                <a:ln w="3175">
                  <a:noFill/>
                </a:ln>
                <a:solidFill>
                  <a:schemeClr val="tx1"/>
                </a:solidFill>
                <a:effectLst/>
                <a:uLnTx/>
                <a:uFillTx/>
                <a:latin typeface="+mj-lt"/>
                <a:ea typeface="+mj-ea"/>
                <a:cs typeface="+mj-cs"/>
              </a:rPr>
            </a:br>
            <a:r>
              <a:rPr kumimoji="0" lang="en-US" sz="4000" b="0" i="0" u="none" strike="noStrike" kern="1200" cap="none" spc="-125" normalizeH="0" baseline="0" noProof="0" smtClean="0">
                <a:ln w="3175">
                  <a:noFill/>
                </a:ln>
                <a:solidFill>
                  <a:schemeClr val="tx1"/>
                </a:solidFill>
                <a:effectLst/>
                <a:uLnTx/>
                <a:uFillTx/>
                <a:latin typeface="+mj-lt"/>
                <a:ea typeface="+mj-ea"/>
                <a:cs typeface="+mj-cs"/>
              </a:rPr>
              <a:t>Protecting Mobile Data</a:t>
            </a:r>
            <a:endParaRPr kumimoji="0" lang="en-US" sz="4000" b="0" i="0" u="none" strike="noStrike" kern="1200" cap="none" spc="-125" normalizeH="0" baseline="0" noProof="0" dirty="0">
              <a:ln w="3175">
                <a:noFill/>
              </a:ln>
              <a:solidFill>
                <a:schemeClr val="tx1"/>
              </a:solidFill>
              <a:effectLst/>
              <a:uLnTx/>
              <a:uFillTx/>
              <a:latin typeface="+mj-lt"/>
              <a:ea typeface="+mj-ea"/>
              <a:cs typeface="+mj-cs"/>
            </a:endParaRPr>
          </a:p>
        </p:txBody>
      </p:sp>
      <p:pic>
        <p:nvPicPr>
          <p:cNvPr id="7"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308878" y="1988268"/>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EFS operation</a:t>
            </a:r>
          </a:p>
        </p:txBody>
      </p:sp>
      <p:sp>
        <p:nvSpPr>
          <p:cNvPr id="302083" name="Text Box 3"/>
          <p:cNvSpPr txBox="1">
            <a:spLocks noChangeArrowheads="1"/>
          </p:cNvSpPr>
          <p:nvPr/>
        </p:nvSpPr>
        <p:spPr bwMode="auto">
          <a:xfrm>
            <a:off x="431800" y="6172200"/>
            <a:ext cx="8278813" cy="33655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eaLnBrk="0" hangingPunct="0">
              <a:spcBef>
                <a:spcPct val="50000"/>
              </a:spcBef>
            </a:pPr>
            <a:r>
              <a:rPr lang="en-US" sz="1600" i="1">
                <a:effectLst/>
              </a:rPr>
              <a:t>Assumptions:</a:t>
            </a:r>
            <a:r>
              <a:rPr lang="en-US" sz="1600">
                <a:effectLst/>
              </a:rPr>
              <a:t> domain accounts, enterprise CA, Windows Server 2003, Windows XP</a:t>
            </a:r>
            <a:endParaRPr lang="en-US" sz="1600" i="1">
              <a:effectLst/>
            </a:endParaRPr>
          </a:p>
        </p:txBody>
      </p:sp>
      <p:pic>
        <p:nvPicPr>
          <p:cNvPr id="302084" name="Picture 4" descr="laptop notebook portable Computer"/>
          <p:cNvPicPr>
            <a:picLocks noChangeAspect="1" noChangeArrowheads="1"/>
          </p:cNvPicPr>
          <p:nvPr/>
        </p:nvPicPr>
        <p:blipFill>
          <a:blip r:embed="rId3"/>
          <a:srcRect/>
          <a:stretch>
            <a:fillRect/>
          </a:stretch>
        </p:blipFill>
        <p:spPr bwMode="auto">
          <a:xfrm>
            <a:off x="1811338" y="2663825"/>
            <a:ext cx="990600" cy="939800"/>
          </a:xfrm>
          <a:prstGeom prst="rect">
            <a:avLst/>
          </a:prstGeom>
          <a:noFill/>
          <a:effectLst>
            <a:outerShdw blurRad="50800" dist="38100" dir="2700000" algn="tl" rotWithShape="0">
              <a:prstClr val="black">
                <a:alpha val="40000"/>
              </a:prstClr>
            </a:outerShdw>
          </a:effectLst>
        </p:spPr>
      </p:pic>
      <p:pic>
        <p:nvPicPr>
          <p:cNvPr id="302085" name="Picture 5" descr="user man casual the king"/>
          <p:cNvPicPr>
            <a:picLocks noChangeAspect="1" noChangeArrowheads="1"/>
          </p:cNvPicPr>
          <p:nvPr/>
        </p:nvPicPr>
        <p:blipFill>
          <a:blip r:embed="rId4"/>
          <a:srcRect/>
          <a:stretch>
            <a:fillRect/>
          </a:stretch>
        </p:blipFill>
        <p:spPr bwMode="auto">
          <a:xfrm>
            <a:off x="914400" y="2663825"/>
            <a:ext cx="681038" cy="914400"/>
          </a:xfrm>
          <a:prstGeom prst="rect">
            <a:avLst/>
          </a:prstGeom>
          <a:noFill/>
          <a:effectLst>
            <a:outerShdw blurRad="50800" dist="38100" dir="2700000" algn="tl" rotWithShape="0">
              <a:prstClr val="black">
                <a:alpha val="40000"/>
              </a:prstClr>
            </a:outerShdw>
          </a:effectLst>
        </p:spPr>
      </p:pic>
      <p:pic>
        <p:nvPicPr>
          <p:cNvPr id="302086" name="Picture 6" descr="Binary Code"/>
          <p:cNvPicPr>
            <a:picLocks noChangeAspect="1" noChangeArrowheads="1"/>
          </p:cNvPicPr>
          <p:nvPr/>
        </p:nvPicPr>
        <p:blipFill>
          <a:blip r:embed="rId5" cstate="email"/>
          <a:srcRect/>
          <a:stretch>
            <a:fillRect/>
          </a:stretch>
        </p:blipFill>
        <p:spPr bwMode="auto">
          <a:xfrm>
            <a:off x="1524000" y="1676400"/>
            <a:ext cx="663575" cy="1063625"/>
          </a:xfrm>
          <a:prstGeom prst="rect">
            <a:avLst/>
          </a:prstGeom>
          <a:noFill/>
        </p:spPr>
      </p:pic>
      <p:pic>
        <p:nvPicPr>
          <p:cNvPr id="302087" name="Picture 7" descr="server certificate"/>
          <p:cNvPicPr>
            <a:picLocks noChangeAspect="1" noChangeArrowheads="1"/>
          </p:cNvPicPr>
          <p:nvPr/>
        </p:nvPicPr>
        <p:blipFill>
          <a:blip r:embed="rId6"/>
          <a:srcRect/>
          <a:stretch>
            <a:fillRect/>
          </a:stretch>
        </p:blipFill>
        <p:spPr bwMode="auto">
          <a:xfrm>
            <a:off x="7315200" y="2663825"/>
            <a:ext cx="827088" cy="1295400"/>
          </a:xfrm>
          <a:prstGeom prst="rect">
            <a:avLst/>
          </a:prstGeom>
          <a:noFill/>
          <a:effectLst>
            <a:outerShdw blurRad="50800" dist="38100" dir="2700000" algn="tl" rotWithShape="0">
              <a:prstClr val="black">
                <a:alpha val="40000"/>
              </a:prstClr>
            </a:outerShdw>
          </a:effectLst>
        </p:spPr>
      </p:pic>
      <p:sp>
        <p:nvSpPr>
          <p:cNvPr id="302088" name="Freeform 8"/>
          <p:cNvSpPr>
            <a:spLocks/>
          </p:cNvSpPr>
          <p:nvPr/>
        </p:nvSpPr>
        <p:spPr bwMode="auto">
          <a:xfrm>
            <a:off x="2971800" y="2740025"/>
            <a:ext cx="4191000" cy="228600"/>
          </a:xfrm>
          <a:custGeom>
            <a:avLst/>
            <a:gdLst/>
            <a:ahLst/>
            <a:cxnLst>
              <a:cxn ang="0">
                <a:pos x="0" y="144"/>
              </a:cxn>
              <a:cxn ang="0">
                <a:pos x="1327" y="0"/>
              </a:cxn>
              <a:cxn ang="0">
                <a:pos x="2640" y="144"/>
              </a:cxn>
            </a:cxnLst>
            <a:rect l="0" t="0" r="r" b="b"/>
            <a:pathLst>
              <a:path w="2640" h="144">
                <a:moveTo>
                  <a:pt x="0" y="144"/>
                </a:moveTo>
                <a:cubicBezTo>
                  <a:pt x="221" y="120"/>
                  <a:pt x="887" y="0"/>
                  <a:pt x="1327" y="0"/>
                </a:cubicBezTo>
                <a:cubicBezTo>
                  <a:pt x="1767" y="0"/>
                  <a:pt x="2366" y="114"/>
                  <a:pt x="2640" y="144"/>
                </a:cubicBezTo>
              </a:path>
            </a:pathLst>
          </a:custGeom>
          <a:noFill/>
          <a:ln w="57150" cap="flat" cmpd="sng">
            <a:solidFill>
              <a:schemeClr val="accent3"/>
            </a:solidFill>
            <a:prstDash val="solid"/>
            <a:round/>
            <a:headEnd type="none" w="med" len="med"/>
            <a:tailEnd type="arrow"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endParaRPr lang="en-US"/>
          </a:p>
        </p:txBody>
      </p:sp>
      <p:sp>
        <p:nvSpPr>
          <p:cNvPr id="302089" name="Text Box 9"/>
          <p:cNvSpPr txBox="1">
            <a:spLocks noChangeArrowheads="1"/>
          </p:cNvSpPr>
          <p:nvPr/>
        </p:nvSpPr>
        <p:spPr bwMode="auto">
          <a:xfrm>
            <a:off x="4038600" y="2159000"/>
            <a:ext cx="2209800" cy="581025"/>
          </a:xfrm>
          <a:prstGeom prst="rect">
            <a:avLst/>
          </a:prstGeom>
          <a:noFill/>
          <a:ln w="12700" algn="ctr">
            <a:noFill/>
            <a:miter lim="800000"/>
            <a:headEnd/>
            <a:tailEnd/>
          </a:ln>
          <a:effectLst/>
        </p:spPr>
        <p:txBody>
          <a:bodyPr lIns="0" rIns="0">
            <a:spAutoFit/>
          </a:bodyPr>
          <a:lstStyle/>
          <a:p>
            <a:pPr eaLnBrk="0" hangingPunct="0"/>
            <a:r>
              <a:rPr lang="en-US" sz="1600" b="0">
                <a:effectLst>
                  <a:outerShdw blurRad="38100" dist="38100" dir="2700000" algn="tl">
                    <a:srgbClr val="000000"/>
                  </a:outerShdw>
                </a:effectLst>
              </a:rPr>
              <a:t>EFS certificate request</a:t>
            </a:r>
          </a:p>
          <a:p>
            <a:pPr eaLnBrk="0" hangingPunct="0"/>
            <a:r>
              <a:rPr lang="en-US" sz="1600" b="0">
                <a:effectLst>
                  <a:outerShdw blurRad="38100" dist="38100" dir="2700000" algn="tl">
                    <a:srgbClr val="000000"/>
                  </a:outerShdw>
                </a:effectLst>
              </a:rPr>
              <a:t>with public EFS key</a:t>
            </a:r>
          </a:p>
        </p:txBody>
      </p:sp>
      <p:sp>
        <p:nvSpPr>
          <p:cNvPr id="302090" name="Freeform 10"/>
          <p:cNvSpPr>
            <a:spLocks/>
          </p:cNvSpPr>
          <p:nvPr/>
        </p:nvSpPr>
        <p:spPr bwMode="auto">
          <a:xfrm flipH="1" flipV="1">
            <a:off x="2971800" y="3235325"/>
            <a:ext cx="4191000" cy="228600"/>
          </a:xfrm>
          <a:custGeom>
            <a:avLst/>
            <a:gdLst/>
            <a:ahLst/>
            <a:cxnLst>
              <a:cxn ang="0">
                <a:pos x="0" y="144"/>
              </a:cxn>
              <a:cxn ang="0">
                <a:pos x="1327" y="0"/>
              </a:cxn>
              <a:cxn ang="0">
                <a:pos x="2640" y="144"/>
              </a:cxn>
            </a:cxnLst>
            <a:rect l="0" t="0" r="r" b="b"/>
            <a:pathLst>
              <a:path w="2640" h="144">
                <a:moveTo>
                  <a:pt x="0" y="144"/>
                </a:moveTo>
                <a:cubicBezTo>
                  <a:pt x="221" y="120"/>
                  <a:pt x="887" y="0"/>
                  <a:pt x="1327" y="0"/>
                </a:cubicBezTo>
                <a:cubicBezTo>
                  <a:pt x="1767" y="0"/>
                  <a:pt x="2366" y="114"/>
                  <a:pt x="2640" y="144"/>
                </a:cubicBezTo>
              </a:path>
            </a:pathLst>
          </a:custGeom>
          <a:noFill/>
          <a:ln w="57150" cap="flat" cmpd="sng">
            <a:solidFill>
              <a:schemeClr val="accent3"/>
            </a:solidFill>
            <a:prstDash val="solid"/>
            <a:round/>
            <a:headEnd type="none" w="med" len="med"/>
            <a:tailEnd type="arrow"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endParaRPr lang="en-US"/>
          </a:p>
        </p:txBody>
      </p:sp>
      <p:pic>
        <p:nvPicPr>
          <p:cNvPr id="302091" name="Picture 11" descr="certificate"/>
          <p:cNvPicPr>
            <a:picLocks noChangeAspect="1" noChangeArrowheads="1"/>
          </p:cNvPicPr>
          <p:nvPr/>
        </p:nvPicPr>
        <p:blipFill>
          <a:blip r:embed="rId7"/>
          <a:srcRect/>
          <a:stretch>
            <a:fillRect/>
          </a:stretch>
        </p:blipFill>
        <p:spPr bwMode="auto">
          <a:xfrm>
            <a:off x="3341688" y="3181350"/>
            <a:ext cx="696912" cy="565150"/>
          </a:xfrm>
          <a:prstGeom prst="rect">
            <a:avLst/>
          </a:prstGeom>
          <a:noFill/>
          <a:effectLst>
            <a:outerShdw blurRad="50800" dist="38100" dir="2700000" algn="tl" rotWithShape="0">
              <a:prstClr val="black">
                <a:alpha val="40000"/>
              </a:prstClr>
            </a:outerShdw>
          </a:effectLst>
        </p:spPr>
      </p:pic>
      <p:sp>
        <p:nvSpPr>
          <p:cNvPr id="302092" name="AutoShape 12"/>
          <p:cNvSpPr>
            <a:spLocks noChangeArrowheads="1"/>
          </p:cNvSpPr>
          <p:nvPr/>
        </p:nvSpPr>
        <p:spPr bwMode="auto">
          <a:xfrm>
            <a:off x="381000" y="4264025"/>
            <a:ext cx="1970088" cy="1524000"/>
          </a:xfrm>
          <a:prstGeom prst="cloudCallout">
            <a:avLst>
              <a:gd name="adj1" fmla="val 33722"/>
              <a:gd name="adj2" fmla="val -9031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r>
              <a:rPr lang="en-US" sz="1800" b="0">
                <a:effectLst>
                  <a:outerShdw blurRad="38100" dist="38100" dir="2700000" algn="tl">
                    <a:srgbClr val="000000"/>
                  </a:outerShdw>
                </a:effectLst>
              </a:rPr>
              <a:t>generate public and private EFS keys</a:t>
            </a:r>
          </a:p>
        </p:txBody>
      </p:sp>
      <p:sp>
        <p:nvSpPr>
          <p:cNvPr id="302093" name="AutoShape 13"/>
          <p:cNvSpPr>
            <a:spLocks noChangeArrowheads="1"/>
          </p:cNvSpPr>
          <p:nvPr/>
        </p:nvSpPr>
        <p:spPr bwMode="auto">
          <a:xfrm>
            <a:off x="2590800" y="4264025"/>
            <a:ext cx="3522663" cy="1524000"/>
          </a:xfrm>
          <a:prstGeom prst="cloudCallout">
            <a:avLst>
              <a:gd name="adj1" fmla="val -40898"/>
              <a:gd name="adj2" fmla="val -9698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r>
              <a:rPr lang="en-US" sz="1800" b="0">
                <a:effectLst>
                  <a:outerShdw blurRad="38100" dist="38100" dir="2700000" algn="tl">
                    <a:srgbClr val="000000"/>
                  </a:outerShdw>
                </a:effectLst>
              </a:rPr>
              <a:t>public key bound to cert; store cert and private key in profile</a:t>
            </a:r>
          </a:p>
        </p:txBody>
      </p:sp>
      <p:sp>
        <p:nvSpPr>
          <p:cNvPr id="302094" name="AutoShape 14"/>
          <p:cNvSpPr>
            <a:spLocks noChangeArrowheads="1"/>
          </p:cNvSpPr>
          <p:nvPr/>
        </p:nvSpPr>
        <p:spPr bwMode="auto">
          <a:xfrm>
            <a:off x="3276600" y="4264025"/>
            <a:ext cx="2590800" cy="1168400"/>
          </a:xfrm>
          <a:prstGeom prst="cloudCallout">
            <a:avLst>
              <a:gd name="adj1" fmla="val -85847"/>
              <a:gd name="adj2" fmla="val -80977"/>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r>
              <a:rPr lang="en-US" sz="1800" b="0">
                <a:effectLst>
                  <a:outerShdw blurRad="38100" dist="38100" dir="2700000" algn="tl">
                    <a:srgbClr val="000000"/>
                  </a:outerShdw>
                </a:effectLst>
              </a:rPr>
              <a:t>generate file encryption key</a:t>
            </a:r>
          </a:p>
        </p:txBody>
      </p:sp>
      <p:pic>
        <p:nvPicPr>
          <p:cNvPr id="302095" name="Picture 15" descr="key-purple"/>
          <p:cNvPicPr>
            <a:picLocks noChangeAspect="1" noChangeArrowheads="1"/>
          </p:cNvPicPr>
          <p:nvPr/>
        </p:nvPicPr>
        <p:blipFill>
          <a:blip r:embed="rId8">
            <a:lum bright="12000"/>
          </a:blip>
          <a:srcRect/>
          <a:stretch>
            <a:fillRect/>
          </a:stretch>
        </p:blipFill>
        <p:spPr bwMode="auto">
          <a:xfrm>
            <a:off x="1506538" y="3654425"/>
            <a:ext cx="609600" cy="609600"/>
          </a:xfrm>
          <a:prstGeom prst="rect">
            <a:avLst/>
          </a:prstGeom>
          <a:noFill/>
          <a:effectLst>
            <a:outerShdw blurRad="50800" dist="38100" dir="2700000" algn="tl" rotWithShape="0">
              <a:prstClr val="black">
                <a:alpha val="40000"/>
              </a:prstClr>
            </a:outerShdw>
          </a:effectLst>
        </p:spPr>
      </p:pic>
      <p:pic>
        <p:nvPicPr>
          <p:cNvPr id="302096" name="Picture 16" descr="Binary Code"/>
          <p:cNvPicPr>
            <a:picLocks noChangeAspect="1" noChangeArrowheads="1"/>
          </p:cNvPicPr>
          <p:nvPr/>
        </p:nvPicPr>
        <p:blipFill>
          <a:blip r:embed="rId5" cstate="email">
            <a:lum bright="-72000"/>
          </a:blip>
          <a:srcRect/>
          <a:stretch>
            <a:fillRect/>
          </a:stretch>
        </p:blipFill>
        <p:spPr bwMode="auto">
          <a:xfrm>
            <a:off x="1524000" y="1676400"/>
            <a:ext cx="663575" cy="1063625"/>
          </a:xfrm>
          <a:prstGeom prst="rect">
            <a:avLst/>
          </a:prstGeom>
          <a:noFill/>
          <a:effectLst>
            <a:outerShdw blurRad="50800" dist="38100" dir="2700000" algn="tl" rotWithShape="0">
              <a:prstClr val="black">
                <a:alpha val="40000"/>
              </a:prstClr>
            </a:outerShdw>
          </a:effectLst>
        </p:spPr>
      </p:pic>
      <p:sp>
        <p:nvSpPr>
          <p:cNvPr id="302097" name="AutoShape 17"/>
          <p:cNvSpPr>
            <a:spLocks noChangeArrowheads="1"/>
          </p:cNvSpPr>
          <p:nvPr/>
        </p:nvSpPr>
        <p:spPr bwMode="auto">
          <a:xfrm>
            <a:off x="4970463" y="1800225"/>
            <a:ext cx="2286000" cy="1168400"/>
          </a:xfrm>
          <a:prstGeom prst="cloudCallout">
            <a:avLst>
              <a:gd name="adj1" fmla="val -88681"/>
              <a:gd name="adj2" fmla="val 17801"/>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r>
              <a:rPr lang="en-US" sz="1800" b="0">
                <a:effectLst>
                  <a:outerShdw blurRad="38100" dist="38100" dir="2700000" algn="tl">
                    <a:srgbClr val="000000"/>
                  </a:outerShdw>
                </a:effectLst>
              </a:rPr>
              <a:t>encrypt FEK with EFS key</a:t>
            </a:r>
          </a:p>
        </p:txBody>
      </p:sp>
      <p:sp>
        <p:nvSpPr>
          <p:cNvPr id="302098" name="AutoShape 18"/>
          <p:cNvSpPr>
            <a:spLocks noChangeArrowheads="1"/>
          </p:cNvSpPr>
          <p:nvPr/>
        </p:nvSpPr>
        <p:spPr bwMode="auto">
          <a:xfrm>
            <a:off x="4919663" y="2790825"/>
            <a:ext cx="2655887" cy="1168400"/>
          </a:xfrm>
          <a:prstGeom prst="cloudCallout">
            <a:avLst>
              <a:gd name="adj1" fmla="val -81083"/>
              <a:gd name="adj2" fmla="val -1834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r>
              <a:rPr lang="en-US" sz="1800" b="0">
                <a:effectLst>
                  <a:outerShdw blurRad="38100" dist="38100" dir="2700000" algn="tl">
                    <a:srgbClr val="000000"/>
                  </a:outerShdw>
                </a:effectLst>
              </a:rPr>
              <a:t>encrypt FEK with default recovery agent</a:t>
            </a:r>
          </a:p>
        </p:txBody>
      </p:sp>
      <p:pic>
        <p:nvPicPr>
          <p:cNvPr id="302099" name="Picture 19" descr="key-purple"/>
          <p:cNvPicPr>
            <a:picLocks noChangeAspect="1" noChangeArrowheads="1"/>
          </p:cNvPicPr>
          <p:nvPr/>
        </p:nvPicPr>
        <p:blipFill>
          <a:blip r:embed="rId8">
            <a:lum bright="12000"/>
          </a:blip>
          <a:srcRect/>
          <a:stretch>
            <a:fillRect/>
          </a:stretch>
        </p:blipFill>
        <p:spPr bwMode="auto">
          <a:xfrm>
            <a:off x="3341688" y="2435225"/>
            <a:ext cx="609600" cy="609600"/>
          </a:xfrm>
          <a:prstGeom prst="rect">
            <a:avLst/>
          </a:prstGeom>
          <a:noFill/>
        </p:spPr>
      </p:pic>
      <p:pic>
        <p:nvPicPr>
          <p:cNvPr id="302100" name="Picture 20" descr="key-purple"/>
          <p:cNvPicPr>
            <a:picLocks noChangeAspect="1" noChangeArrowheads="1"/>
          </p:cNvPicPr>
          <p:nvPr/>
        </p:nvPicPr>
        <p:blipFill>
          <a:blip r:embed="rId8">
            <a:lum bright="12000"/>
          </a:blip>
          <a:srcRect/>
          <a:stretch>
            <a:fillRect/>
          </a:stretch>
        </p:blipFill>
        <p:spPr bwMode="auto">
          <a:xfrm>
            <a:off x="3341688" y="3044825"/>
            <a:ext cx="609600" cy="609600"/>
          </a:xfrm>
          <a:prstGeom prst="rect">
            <a:avLst/>
          </a:prstGeom>
          <a:noFill/>
        </p:spPr>
      </p:pic>
      <p:pic>
        <p:nvPicPr>
          <p:cNvPr id="302101" name="Picture 21" descr="key-purple"/>
          <p:cNvPicPr>
            <a:picLocks noChangeAspect="1" noChangeArrowheads="1"/>
          </p:cNvPicPr>
          <p:nvPr/>
        </p:nvPicPr>
        <p:blipFill>
          <a:blip r:embed="rId8">
            <a:lum bright="-48000"/>
          </a:blip>
          <a:srcRect/>
          <a:stretch>
            <a:fillRect/>
          </a:stretch>
        </p:blipFill>
        <p:spPr bwMode="auto">
          <a:xfrm>
            <a:off x="3341688" y="2435225"/>
            <a:ext cx="609600" cy="609600"/>
          </a:xfrm>
          <a:prstGeom prst="rect">
            <a:avLst/>
          </a:prstGeom>
          <a:noFill/>
          <a:effectLst>
            <a:outerShdw blurRad="50800" dist="38100" dir="2700000" algn="tl" rotWithShape="0">
              <a:prstClr val="black">
                <a:alpha val="40000"/>
              </a:prstClr>
            </a:outerShdw>
          </a:effectLst>
        </p:spPr>
      </p:pic>
      <p:pic>
        <p:nvPicPr>
          <p:cNvPr id="302102" name="Picture 22" descr="key-purple"/>
          <p:cNvPicPr>
            <a:picLocks noChangeAspect="1" noChangeArrowheads="1"/>
          </p:cNvPicPr>
          <p:nvPr/>
        </p:nvPicPr>
        <p:blipFill>
          <a:blip r:embed="rId8">
            <a:lum bright="-48000"/>
          </a:blip>
          <a:srcRect/>
          <a:stretch>
            <a:fillRect/>
          </a:stretch>
        </p:blipFill>
        <p:spPr bwMode="auto">
          <a:xfrm>
            <a:off x="3341688" y="3044825"/>
            <a:ext cx="609600" cy="60960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086"/>
                                        </p:tgtEl>
                                        <p:attrNameLst>
                                          <p:attrName>style.visibility</p:attrName>
                                        </p:attrNameLst>
                                      </p:cBhvr>
                                      <p:to>
                                        <p:strVal val="visible"/>
                                      </p:to>
                                    </p:set>
                                    <p:animEffect transition="in" filter="fade">
                                      <p:cBhvr>
                                        <p:cTn id="7" dur="500"/>
                                        <p:tgtEl>
                                          <p:spTgt spid="3020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2092"/>
                                        </p:tgtEl>
                                        <p:attrNameLst>
                                          <p:attrName>style.visibility</p:attrName>
                                        </p:attrNameLst>
                                      </p:cBhvr>
                                      <p:to>
                                        <p:strVal val="visible"/>
                                      </p:to>
                                    </p:set>
                                    <p:anim calcmode="lin" valueType="num">
                                      <p:cBhvr>
                                        <p:cTn id="12" dur="500" fill="hold"/>
                                        <p:tgtEl>
                                          <p:spTgt spid="302092"/>
                                        </p:tgtEl>
                                        <p:attrNameLst>
                                          <p:attrName>ppt_w</p:attrName>
                                        </p:attrNameLst>
                                      </p:cBhvr>
                                      <p:tavLst>
                                        <p:tav tm="0">
                                          <p:val>
                                            <p:fltVal val="0"/>
                                          </p:val>
                                        </p:tav>
                                        <p:tav tm="100000">
                                          <p:val>
                                            <p:strVal val="#ppt_w"/>
                                          </p:val>
                                        </p:tav>
                                      </p:tavLst>
                                    </p:anim>
                                    <p:anim calcmode="lin" valueType="num">
                                      <p:cBhvr>
                                        <p:cTn id="13" dur="500" fill="hold"/>
                                        <p:tgtEl>
                                          <p:spTgt spid="302092"/>
                                        </p:tgtEl>
                                        <p:attrNameLst>
                                          <p:attrName>ppt_h</p:attrName>
                                        </p:attrNameLst>
                                      </p:cBhvr>
                                      <p:tavLst>
                                        <p:tav tm="0">
                                          <p:val>
                                            <p:fltVal val="0"/>
                                          </p:val>
                                        </p:tav>
                                        <p:tav tm="100000">
                                          <p:val>
                                            <p:strVal val="#ppt_h"/>
                                          </p:val>
                                        </p:tav>
                                      </p:tavLst>
                                    </p:anim>
                                    <p:animEffect transition="in" filter="fade">
                                      <p:cBhvr>
                                        <p:cTn id="14" dur="500"/>
                                        <p:tgtEl>
                                          <p:spTgt spid="3020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02088"/>
                                        </p:tgtEl>
                                        <p:attrNameLst>
                                          <p:attrName>style.visibility</p:attrName>
                                        </p:attrNameLst>
                                      </p:cBhvr>
                                      <p:to>
                                        <p:strVal val="visible"/>
                                      </p:to>
                                    </p:set>
                                    <p:animEffect transition="in" filter="wipe(left)">
                                      <p:cBhvr>
                                        <p:cTn id="18" dur="500"/>
                                        <p:tgtEl>
                                          <p:spTgt spid="30208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2089"/>
                                        </p:tgtEl>
                                        <p:attrNameLst>
                                          <p:attrName>style.visibility</p:attrName>
                                        </p:attrNameLst>
                                      </p:cBhvr>
                                      <p:to>
                                        <p:strVal val="visible"/>
                                      </p:to>
                                    </p:set>
                                    <p:animEffect transition="in" filter="wipe(left)">
                                      <p:cBhvr>
                                        <p:cTn id="21" dur="500"/>
                                        <p:tgtEl>
                                          <p:spTgt spid="3020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500"/>
                                        <p:tgtEl>
                                          <p:spTgt spid="302092"/>
                                        </p:tgtEl>
                                        <p:attrNameLst>
                                          <p:attrName>ppt_w</p:attrName>
                                        </p:attrNameLst>
                                      </p:cBhvr>
                                      <p:tavLst>
                                        <p:tav tm="0">
                                          <p:val>
                                            <p:strVal val="ppt_w"/>
                                          </p:val>
                                        </p:tav>
                                        <p:tav tm="100000">
                                          <p:val>
                                            <p:fltVal val="0"/>
                                          </p:val>
                                        </p:tav>
                                      </p:tavLst>
                                    </p:anim>
                                    <p:anim calcmode="lin" valueType="num">
                                      <p:cBhvr>
                                        <p:cTn id="26" dur="500"/>
                                        <p:tgtEl>
                                          <p:spTgt spid="302092"/>
                                        </p:tgtEl>
                                        <p:attrNameLst>
                                          <p:attrName>ppt_h</p:attrName>
                                        </p:attrNameLst>
                                      </p:cBhvr>
                                      <p:tavLst>
                                        <p:tav tm="0">
                                          <p:val>
                                            <p:strVal val="ppt_h"/>
                                          </p:val>
                                        </p:tav>
                                        <p:tav tm="100000">
                                          <p:val>
                                            <p:fltVal val="0"/>
                                          </p:val>
                                        </p:tav>
                                      </p:tavLst>
                                    </p:anim>
                                    <p:animEffect transition="out" filter="fade">
                                      <p:cBhvr>
                                        <p:cTn id="27" dur="500"/>
                                        <p:tgtEl>
                                          <p:spTgt spid="302092"/>
                                        </p:tgtEl>
                                      </p:cBhvr>
                                    </p:animEffect>
                                    <p:set>
                                      <p:cBhvr>
                                        <p:cTn id="28" dur="1" fill="hold">
                                          <p:stCondLst>
                                            <p:cond delay="499"/>
                                          </p:stCondLst>
                                        </p:cTn>
                                        <p:tgtEl>
                                          <p:spTgt spid="302092"/>
                                        </p:tgtEl>
                                        <p:attrNameLst>
                                          <p:attrName>style.visibility</p:attrName>
                                        </p:attrNameLst>
                                      </p:cBhvr>
                                      <p:to>
                                        <p:strVal val="hidden"/>
                                      </p:to>
                                    </p:se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302090"/>
                                        </p:tgtEl>
                                        <p:attrNameLst>
                                          <p:attrName>style.visibility</p:attrName>
                                        </p:attrNameLst>
                                      </p:cBhvr>
                                      <p:to>
                                        <p:strVal val="visible"/>
                                      </p:to>
                                    </p:set>
                                    <p:animEffect transition="in" filter="wipe(right)">
                                      <p:cBhvr>
                                        <p:cTn id="32" dur="500"/>
                                        <p:tgtEl>
                                          <p:spTgt spid="302090"/>
                                        </p:tgtEl>
                                      </p:cBhvr>
                                    </p:animEffec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302091"/>
                                        </p:tgtEl>
                                        <p:attrNameLst>
                                          <p:attrName>style.visibility</p:attrName>
                                        </p:attrNameLst>
                                      </p:cBhvr>
                                      <p:to>
                                        <p:strVal val="visible"/>
                                      </p:to>
                                    </p:se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302093"/>
                                        </p:tgtEl>
                                        <p:attrNameLst>
                                          <p:attrName>style.visibility</p:attrName>
                                        </p:attrNameLst>
                                      </p:cBhvr>
                                      <p:to>
                                        <p:strVal val="visible"/>
                                      </p:to>
                                    </p:set>
                                    <p:anim calcmode="lin" valueType="num">
                                      <p:cBhvr>
                                        <p:cTn id="39" dur="500" fill="hold"/>
                                        <p:tgtEl>
                                          <p:spTgt spid="302093"/>
                                        </p:tgtEl>
                                        <p:attrNameLst>
                                          <p:attrName>ppt_w</p:attrName>
                                        </p:attrNameLst>
                                      </p:cBhvr>
                                      <p:tavLst>
                                        <p:tav tm="0">
                                          <p:val>
                                            <p:fltVal val="0"/>
                                          </p:val>
                                        </p:tav>
                                        <p:tav tm="100000">
                                          <p:val>
                                            <p:strVal val="#ppt_w"/>
                                          </p:val>
                                        </p:tav>
                                      </p:tavLst>
                                    </p:anim>
                                    <p:anim calcmode="lin" valueType="num">
                                      <p:cBhvr>
                                        <p:cTn id="40" dur="500" fill="hold"/>
                                        <p:tgtEl>
                                          <p:spTgt spid="302093"/>
                                        </p:tgtEl>
                                        <p:attrNameLst>
                                          <p:attrName>ppt_h</p:attrName>
                                        </p:attrNameLst>
                                      </p:cBhvr>
                                      <p:tavLst>
                                        <p:tav tm="0">
                                          <p:val>
                                            <p:fltVal val="0"/>
                                          </p:val>
                                        </p:tav>
                                        <p:tav tm="100000">
                                          <p:val>
                                            <p:strVal val="#ppt_h"/>
                                          </p:val>
                                        </p:tav>
                                      </p:tavLst>
                                    </p:anim>
                                    <p:animEffect transition="in" filter="fade">
                                      <p:cBhvr>
                                        <p:cTn id="41" dur="500"/>
                                        <p:tgtEl>
                                          <p:spTgt spid="30209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0" fill="hold" grpId="1" nodeType="clickEffect">
                                  <p:stCondLst>
                                    <p:cond delay="0"/>
                                  </p:stCondLst>
                                  <p:childTnLst>
                                    <p:anim calcmode="lin" valueType="num">
                                      <p:cBhvr>
                                        <p:cTn id="45" dur="500"/>
                                        <p:tgtEl>
                                          <p:spTgt spid="302093"/>
                                        </p:tgtEl>
                                        <p:attrNameLst>
                                          <p:attrName>ppt_w</p:attrName>
                                        </p:attrNameLst>
                                      </p:cBhvr>
                                      <p:tavLst>
                                        <p:tav tm="0">
                                          <p:val>
                                            <p:strVal val="ppt_w"/>
                                          </p:val>
                                        </p:tav>
                                        <p:tav tm="100000">
                                          <p:val>
                                            <p:fltVal val="0"/>
                                          </p:val>
                                        </p:tav>
                                      </p:tavLst>
                                    </p:anim>
                                    <p:anim calcmode="lin" valueType="num">
                                      <p:cBhvr>
                                        <p:cTn id="46" dur="500"/>
                                        <p:tgtEl>
                                          <p:spTgt spid="302093"/>
                                        </p:tgtEl>
                                        <p:attrNameLst>
                                          <p:attrName>ppt_h</p:attrName>
                                        </p:attrNameLst>
                                      </p:cBhvr>
                                      <p:tavLst>
                                        <p:tav tm="0">
                                          <p:val>
                                            <p:strVal val="ppt_h"/>
                                          </p:val>
                                        </p:tav>
                                        <p:tav tm="100000">
                                          <p:val>
                                            <p:fltVal val="0"/>
                                          </p:val>
                                        </p:tav>
                                      </p:tavLst>
                                    </p:anim>
                                    <p:animEffect transition="out" filter="fade">
                                      <p:cBhvr>
                                        <p:cTn id="47" dur="500"/>
                                        <p:tgtEl>
                                          <p:spTgt spid="302093"/>
                                        </p:tgtEl>
                                      </p:cBhvr>
                                    </p:animEffect>
                                    <p:set>
                                      <p:cBhvr>
                                        <p:cTn id="48" dur="1" fill="hold">
                                          <p:stCondLst>
                                            <p:cond delay="499"/>
                                          </p:stCondLst>
                                        </p:cTn>
                                        <p:tgtEl>
                                          <p:spTgt spid="302093"/>
                                        </p:tgtEl>
                                        <p:attrNameLst>
                                          <p:attrName>style.visibility</p:attrName>
                                        </p:attrNameLst>
                                      </p:cBhvr>
                                      <p:to>
                                        <p:strVal val="hidden"/>
                                      </p:to>
                                    </p:set>
                                  </p:childTnLst>
                                </p:cTn>
                              </p:par>
                            </p:childTnLst>
                          </p:cTn>
                        </p:par>
                        <p:par>
                          <p:cTn id="49" fill="hold">
                            <p:stCondLst>
                              <p:cond delay="500"/>
                            </p:stCondLst>
                            <p:childTnLst>
                              <p:par>
                                <p:cTn id="50" presetID="35" presetClass="path" presetSubtype="0" accel="50000" decel="50000" fill="hold" nodeType="afterEffect">
                                  <p:stCondLst>
                                    <p:cond delay="0"/>
                                  </p:stCondLst>
                                  <p:childTnLst>
                                    <p:animMotion origin="layout" path="M -2.22222E-6 -2.07726E-6 L -0.1118 -2.07726E-6 " pathEditMode="relative" rAng="0" ptsTypes="AA">
                                      <p:cBhvr>
                                        <p:cTn id="51" dur="1000" fill="hold"/>
                                        <p:tgtEl>
                                          <p:spTgt spid="302091"/>
                                        </p:tgtEl>
                                        <p:attrNameLst>
                                          <p:attrName>ppt_x</p:attrName>
                                          <p:attrName>ppt_y</p:attrName>
                                        </p:attrNameLst>
                                      </p:cBhvr>
                                      <p:rCtr x="-56" y="0"/>
                                    </p:animMotion>
                                  </p:childTnLst>
                                </p:cTn>
                              </p:par>
                              <p:par>
                                <p:cTn id="52" presetID="6" presetClass="emph" presetSubtype="0" fill="hold" nodeType="withEffect">
                                  <p:stCondLst>
                                    <p:cond delay="0"/>
                                  </p:stCondLst>
                                  <p:childTnLst>
                                    <p:animScale>
                                      <p:cBhvr>
                                        <p:cTn id="53" dur="500" fill="hold"/>
                                        <p:tgtEl>
                                          <p:spTgt spid="302091"/>
                                        </p:tgtEl>
                                      </p:cBhvr>
                                      <p:by x="75000" y="75000"/>
                                    </p:animScale>
                                  </p:childTnLst>
                                </p:cTn>
                              </p:par>
                            </p:childTnLst>
                          </p:cTn>
                        </p:par>
                        <p:par>
                          <p:cTn id="54" fill="hold">
                            <p:stCondLst>
                              <p:cond delay="1500"/>
                            </p:stCondLst>
                            <p:childTnLst>
                              <p:par>
                                <p:cTn id="55" presetID="10" presetClass="exit" presetSubtype="0" fill="hold" grpId="1" nodeType="afterEffect">
                                  <p:stCondLst>
                                    <p:cond delay="0"/>
                                  </p:stCondLst>
                                  <p:childTnLst>
                                    <p:animEffect transition="out" filter="fade">
                                      <p:cBhvr>
                                        <p:cTn id="56" dur="500"/>
                                        <p:tgtEl>
                                          <p:spTgt spid="302090"/>
                                        </p:tgtEl>
                                      </p:cBhvr>
                                    </p:animEffect>
                                    <p:set>
                                      <p:cBhvr>
                                        <p:cTn id="57" dur="1" fill="hold">
                                          <p:stCondLst>
                                            <p:cond delay="499"/>
                                          </p:stCondLst>
                                        </p:cTn>
                                        <p:tgtEl>
                                          <p:spTgt spid="30209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02088"/>
                                        </p:tgtEl>
                                      </p:cBhvr>
                                    </p:animEffect>
                                    <p:set>
                                      <p:cBhvr>
                                        <p:cTn id="60" dur="1" fill="hold">
                                          <p:stCondLst>
                                            <p:cond delay="499"/>
                                          </p:stCondLst>
                                        </p:cTn>
                                        <p:tgtEl>
                                          <p:spTgt spid="30208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02089"/>
                                        </p:tgtEl>
                                      </p:cBhvr>
                                    </p:animEffect>
                                    <p:set>
                                      <p:cBhvr>
                                        <p:cTn id="63" dur="1" fill="hold">
                                          <p:stCondLst>
                                            <p:cond delay="499"/>
                                          </p:stCondLst>
                                        </p:cTn>
                                        <p:tgtEl>
                                          <p:spTgt spid="30208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02087"/>
                                        </p:tgtEl>
                                      </p:cBhvr>
                                    </p:animEffect>
                                    <p:set>
                                      <p:cBhvr>
                                        <p:cTn id="66" dur="1" fill="hold">
                                          <p:stCondLst>
                                            <p:cond delay="499"/>
                                          </p:stCondLst>
                                        </p:cTn>
                                        <p:tgtEl>
                                          <p:spTgt spid="30208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302094"/>
                                        </p:tgtEl>
                                        <p:attrNameLst>
                                          <p:attrName>style.visibility</p:attrName>
                                        </p:attrNameLst>
                                      </p:cBhvr>
                                      <p:to>
                                        <p:strVal val="visible"/>
                                      </p:to>
                                    </p:set>
                                    <p:anim calcmode="lin" valueType="num">
                                      <p:cBhvr>
                                        <p:cTn id="71" dur="500" fill="hold"/>
                                        <p:tgtEl>
                                          <p:spTgt spid="302094"/>
                                        </p:tgtEl>
                                        <p:attrNameLst>
                                          <p:attrName>ppt_w</p:attrName>
                                        </p:attrNameLst>
                                      </p:cBhvr>
                                      <p:tavLst>
                                        <p:tav tm="0">
                                          <p:val>
                                            <p:fltVal val="0"/>
                                          </p:val>
                                        </p:tav>
                                        <p:tav tm="100000">
                                          <p:val>
                                            <p:strVal val="#ppt_w"/>
                                          </p:val>
                                        </p:tav>
                                      </p:tavLst>
                                    </p:anim>
                                    <p:anim calcmode="lin" valueType="num">
                                      <p:cBhvr>
                                        <p:cTn id="72" dur="500" fill="hold"/>
                                        <p:tgtEl>
                                          <p:spTgt spid="302094"/>
                                        </p:tgtEl>
                                        <p:attrNameLst>
                                          <p:attrName>ppt_h</p:attrName>
                                        </p:attrNameLst>
                                      </p:cBhvr>
                                      <p:tavLst>
                                        <p:tav tm="0">
                                          <p:val>
                                            <p:fltVal val="0"/>
                                          </p:val>
                                        </p:tav>
                                        <p:tav tm="100000">
                                          <p:val>
                                            <p:strVal val="#ppt_h"/>
                                          </p:val>
                                        </p:tav>
                                      </p:tavLst>
                                    </p:anim>
                                    <p:animEffect transition="in" filter="fade">
                                      <p:cBhvr>
                                        <p:cTn id="73" dur="500"/>
                                        <p:tgtEl>
                                          <p:spTgt spid="302094"/>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02095"/>
                                        </p:tgtEl>
                                        <p:attrNameLst>
                                          <p:attrName>style.visibility</p:attrName>
                                        </p:attrNameLst>
                                      </p:cBhvr>
                                      <p:to>
                                        <p:strVal val="visible"/>
                                      </p:to>
                                    </p:set>
                                    <p:animEffect transition="in" filter="fade">
                                      <p:cBhvr>
                                        <p:cTn id="77" dur="500"/>
                                        <p:tgtEl>
                                          <p:spTgt spid="302095"/>
                                        </p:tgtEl>
                                      </p:cBhvr>
                                    </p:animEffect>
                                  </p:childTnLst>
                                </p:cTn>
                              </p:par>
                            </p:childTnLst>
                          </p:cTn>
                        </p:par>
                      </p:childTnLst>
                    </p:cTn>
                  </p:par>
                  <p:par>
                    <p:cTn id="78" fill="hold">
                      <p:stCondLst>
                        <p:cond delay="indefinite"/>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77778E-7 -4.17997E-6 L -2.77778E-7 -0.25491 " pathEditMode="relative" rAng="0" ptsTypes="AA">
                                      <p:cBhvr>
                                        <p:cTn id="81" dur="500" fill="hold"/>
                                        <p:tgtEl>
                                          <p:spTgt spid="302095"/>
                                        </p:tgtEl>
                                        <p:attrNameLst>
                                          <p:attrName>ppt_x</p:attrName>
                                          <p:attrName>ppt_y</p:attrName>
                                        </p:attrNameLst>
                                      </p:cBhvr>
                                      <p:rCtr x="0" y="-127"/>
                                    </p:animMotion>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302096"/>
                                        </p:tgtEl>
                                        <p:attrNameLst>
                                          <p:attrName>style.visibility</p:attrName>
                                        </p:attrNameLst>
                                      </p:cBhvr>
                                      <p:to>
                                        <p:strVal val="visible"/>
                                      </p:to>
                                    </p:set>
                                    <p:animEffect transition="in" filter="fade">
                                      <p:cBhvr>
                                        <p:cTn id="85" dur="500"/>
                                        <p:tgtEl>
                                          <p:spTgt spid="302096"/>
                                        </p:tgtEl>
                                      </p:cBhvr>
                                    </p:animEffect>
                                  </p:childTnLst>
                                </p:cTn>
                              </p:par>
                              <p:par>
                                <p:cTn id="86" presetID="10" presetClass="exit" presetSubtype="0" fill="hold" nodeType="withEffect">
                                  <p:stCondLst>
                                    <p:cond delay="0"/>
                                  </p:stCondLst>
                                  <p:childTnLst>
                                    <p:animEffect transition="out" filter="fade">
                                      <p:cBhvr>
                                        <p:cTn id="87" dur="500"/>
                                        <p:tgtEl>
                                          <p:spTgt spid="302095"/>
                                        </p:tgtEl>
                                      </p:cBhvr>
                                    </p:animEffect>
                                    <p:set>
                                      <p:cBhvr>
                                        <p:cTn id="88" dur="1" fill="hold">
                                          <p:stCondLst>
                                            <p:cond delay="499"/>
                                          </p:stCondLst>
                                        </p:cTn>
                                        <p:tgtEl>
                                          <p:spTgt spid="302095"/>
                                        </p:tgtEl>
                                        <p:attrNameLst>
                                          <p:attrName>style.visibility</p:attrName>
                                        </p:attrNameLst>
                                      </p:cBhvr>
                                      <p:to>
                                        <p:strVal val="hidden"/>
                                      </p:to>
                                    </p:set>
                                  </p:childTnLst>
                                </p:cTn>
                              </p:par>
                            </p:childTnLst>
                          </p:cTn>
                        </p:par>
                        <p:par>
                          <p:cTn id="89" fill="hold">
                            <p:stCondLst>
                              <p:cond delay="1000"/>
                            </p:stCondLst>
                            <p:childTnLst>
                              <p:par>
                                <p:cTn id="90" presetID="53" presetClass="exit" presetSubtype="0" fill="hold" grpId="0" nodeType="afterEffect">
                                  <p:stCondLst>
                                    <p:cond delay="0"/>
                                  </p:stCondLst>
                                  <p:childTnLst>
                                    <p:anim calcmode="lin" valueType="num">
                                      <p:cBhvr>
                                        <p:cTn id="91" dur="500"/>
                                        <p:tgtEl>
                                          <p:spTgt spid="302094"/>
                                        </p:tgtEl>
                                        <p:attrNameLst>
                                          <p:attrName>ppt_w</p:attrName>
                                        </p:attrNameLst>
                                      </p:cBhvr>
                                      <p:tavLst>
                                        <p:tav tm="0">
                                          <p:val>
                                            <p:strVal val="ppt_w"/>
                                          </p:val>
                                        </p:tav>
                                        <p:tav tm="100000">
                                          <p:val>
                                            <p:fltVal val="0"/>
                                          </p:val>
                                        </p:tav>
                                      </p:tavLst>
                                    </p:anim>
                                    <p:anim calcmode="lin" valueType="num">
                                      <p:cBhvr>
                                        <p:cTn id="92" dur="500"/>
                                        <p:tgtEl>
                                          <p:spTgt spid="302094"/>
                                        </p:tgtEl>
                                        <p:attrNameLst>
                                          <p:attrName>ppt_h</p:attrName>
                                        </p:attrNameLst>
                                      </p:cBhvr>
                                      <p:tavLst>
                                        <p:tav tm="0">
                                          <p:val>
                                            <p:strVal val="ppt_h"/>
                                          </p:val>
                                        </p:tav>
                                        <p:tav tm="100000">
                                          <p:val>
                                            <p:fltVal val="0"/>
                                          </p:val>
                                        </p:tav>
                                      </p:tavLst>
                                    </p:anim>
                                    <p:animEffect transition="out" filter="fade">
                                      <p:cBhvr>
                                        <p:cTn id="93" dur="500"/>
                                        <p:tgtEl>
                                          <p:spTgt spid="302094"/>
                                        </p:tgtEl>
                                      </p:cBhvr>
                                    </p:animEffect>
                                    <p:set>
                                      <p:cBhvr>
                                        <p:cTn id="94" dur="1" fill="hold">
                                          <p:stCondLst>
                                            <p:cond delay="499"/>
                                          </p:stCondLst>
                                        </p:cTn>
                                        <p:tgtEl>
                                          <p:spTgt spid="30209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02099"/>
                                        </p:tgtEl>
                                        <p:attrNameLst>
                                          <p:attrName>style.visibility</p:attrName>
                                        </p:attrNameLst>
                                      </p:cBhvr>
                                      <p:to>
                                        <p:strVal val="visible"/>
                                      </p:to>
                                    </p:set>
                                    <p:animEffect transition="in" filter="fade">
                                      <p:cBhvr>
                                        <p:cTn id="99" dur="500"/>
                                        <p:tgtEl>
                                          <p:spTgt spid="302099"/>
                                        </p:tgtEl>
                                      </p:cBhvr>
                                    </p:animEffect>
                                  </p:childTnLst>
                                </p:cTn>
                              </p:par>
                              <p:par>
                                <p:cTn id="100" presetID="10" presetClass="entr" presetSubtype="0" fill="hold" nodeType="withEffect">
                                  <p:stCondLst>
                                    <p:cond delay="0"/>
                                  </p:stCondLst>
                                  <p:childTnLst>
                                    <p:set>
                                      <p:cBhvr>
                                        <p:cTn id="101" dur="1" fill="hold">
                                          <p:stCondLst>
                                            <p:cond delay="0"/>
                                          </p:stCondLst>
                                        </p:cTn>
                                        <p:tgtEl>
                                          <p:spTgt spid="302100"/>
                                        </p:tgtEl>
                                        <p:attrNameLst>
                                          <p:attrName>style.visibility</p:attrName>
                                        </p:attrNameLst>
                                      </p:cBhvr>
                                      <p:to>
                                        <p:strVal val="visible"/>
                                      </p:to>
                                    </p:set>
                                    <p:animEffect transition="in" filter="fade">
                                      <p:cBhvr>
                                        <p:cTn id="102" dur="500"/>
                                        <p:tgtEl>
                                          <p:spTgt spid="302100"/>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302097"/>
                                        </p:tgtEl>
                                        <p:attrNameLst>
                                          <p:attrName>style.visibility</p:attrName>
                                        </p:attrNameLst>
                                      </p:cBhvr>
                                      <p:to>
                                        <p:strVal val="visible"/>
                                      </p:to>
                                    </p:set>
                                    <p:anim calcmode="lin" valueType="num">
                                      <p:cBhvr>
                                        <p:cTn id="107" dur="500" fill="hold"/>
                                        <p:tgtEl>
                                          <p:spTgt spid="302097"/>
                                        </p:tgtEl>
                                        <p:attrNameLst>
                                          <p:attrName>ppt_w</p:attrName>
                                        </p:attrNameLst>
                                      </p:cBhvr>
                                      <p:tavLst>
                                        <p:tav tm="0">
                                          <p:val>
                                            <p:fltVal val="0"/>
                                          </p:val>
                                        </p:tav>
                                        <p:tav tm="100000">
                                          <p:val>
                                            <p:strVal val="#ppt_w"/>
                                          </p:val>
                                        </p:tav>
                                      </p:tavLst>
                                    </p:anim>
                                    <p:anim calcmode="lin" valueType="num">
                                      <p:cBhvr>
                                        <p:cTn id="108" dur="500" fill="hold"/>
                                        <p:tgtEl>
                                          <p:spTgt spid="302097"/>
                                        </p:tgtEl>
                                        <p:attrNameLst>
                                          <p:attrName>ppt_h</p:attrName>
                                        </p:attrNameLst>
                                      </p:cBhvr>
                                      <p:tavLst>
                                        <p:tav tm="0">
                                          <p:val>
                                            <p:fltVal val="0"/>
                                          </p:val>
                                        </p:tav>
                                        <p:tav tm="100000">
                                          <p:val>
                                            <p:strVal val="#ppt_h"/>
                                          </p:val>
                                        </p:tav>
                                      </p:tavLst>
                                    </p:anim>
                                    <p:animEffect transition="in" filter="fade">
                                      <p:cBhvr>
                                        <p:cTn id="109" dur="500"/>
                                        <p:tgtEl>
                                          <p:spTgt spid="302097"/>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302101"/>
                                        </p:tgtEl>
                                        <p:attrNameLst>
                                          <p:attrName>style.visibility</p:attrName>
                                        </p:attrNameLst>
                                      </p:cBhvr>
                                      <p:to>
                                        <p:strVal val="visible"/>
                                      </p:to>
                                    </p:set>
                                    <p:animEffect transition="in" filter="fade">
                                      <p:cBhvr>
                                        <p:cTn id="113" dur="500"/>
                                        <p:tgtEl>
                                          <p:spTgt spid="302101"/>
                                        </p:tgtEl>
                                      </p:cBhvr>
                                    </p:animEffect>
                                  </p:childTnLst>
                                </p:cTn>
                              </p:par>
                              <p:par>
                                <p:cTn id="114" presetID="10" presetClass="exit" presetSubtype="0" fill="hold" nodeType="withEffect">
                                  <p:stCondLst>
                                    <p:cond delay="0"/>
                                  </p:stCondLst>
                                  <p:childTnLst>
                                    <p:animEffect transition="out" filter="fade">
                                      <p:cBhvr>
                                        <p:cTn id="115" dur="500"/>
                                        <p:tgtEl>
                                          <p:spTgt spid="302099"/>
                                        </p:tgtEl>
                                      </p:cBhvr>
                                    </p:animEffect>
                                    <p:set>
                                      <p:cBhvr>
                                        <p:cTn id="116" dur="1" fill="hold">
                                          <p:stCondLst>
                                            <p:cond delay="499"/>
                                          </p:stCondLst>
                                        </p:cTn>
                                        <p:tgtEl>
                                          <p:spTgt spid="30209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302097"/>
                                        </p:tgtEl>
                                      </p:cBhvr>
                                    </p:animEffect>
                                    <p:set>
                                      <p:cBhvr>
                                        <p:cTn id="121" dur="1" fill="hold">
                                          <p:stCondLst>
                                            <p:cond delay="499"/>
                                          </p:stCondLst>
                                        </p:cTn>
                                        <p:tgtEl>
                                          <p:spTgt spid="302097"/>
                                        </p:tgtEl>
                                        <p:attrNameLst>
                                          <p:attrName>style.visibility</p:attrName>
                                        </p:attrNameLst>
                                      </p:cBhvr>
                                      <p:to>
                                        <p:strVal val="hidden"/>
                                      </p:to>
                                    </p:set>
                                  </p:childTnLst>
                                </p:cTn>
                              </p:par>
                            </p:childTnLst>
                          </p:cTn>
                        </p:par>
                        <p:par>
                          <p:cTn id="122" fill="hold">
                            <p:stCondLst>
                              <p:cond delay="500"/>
                            </p:stCondLst>
                            <p:childTnLst>
                              <p:par>
                                <p:cTn id="123" presetID="53" presetClass="entr" presetSubtype="0" fill="hold" grpId="0" nodeType="afterEffect">
                                  <p:stCondLst>
                                    <p:cond delay="0"/>
                                  </p:stCondLst>
                                  <p:childTnLst>
                                    <p:set>
                                      <p:cBhvr>
                                        <p:cTn id="124" dur="1" fill="hold">
                                          <p:stCondLst>
                                            <p:cond delay="0"/>
                                          </p:stCondLst>
                                        </p:cTn>
                                        <p:tgtEl>
                                          <p:spTgt spid="302098"/>
                                        </p:tgtEl>
                                        <p:attrNameLst>
                                          <p:attrName>style.visibility</p:attrName>
                                        </p:attrNameLst>
                                      </p:cBhvr>
                                      <p:to>
                                        <p:strVal val="visible"/>
                                      </p:to>
                                    </p:set>
                                    <p:anim calcmode="lin" valueType="num">
                                      <p:cBhvr>
                                        <p:cTn id="125" dur="500" fill="hold"/>
                                        <p:tgtEl>
                                          <p:spTgt spid="302098"/>
                                        </p:tgtEl>
                                        <p:attrNameLst>
                                          <p:attrName>ppt_w</p:attrName>
                                        </p:attrNameLst>
                                      </p:cBhvr>
                                      <p:tavLst>
                                        <p:tav tm="0">
                                          <p:val>
                                            <p:fltVal val="0"/>
                                          </p:val>
                                        </p:tav>
                                        <p:tav tm="100000">
                                          <p:val>
                                            <p:strVal val="#ppt_w"/>
                                          </p:val>
                                        </p:tav>
                                      </p:tavLst>
                                    </p:anim>
                                    <p:anim calcmode="lin" valueType="num">
                                      <p:cBhvr>
                                        <p:cTn id="126" dur="500" fill="hold"/>
                                        <p:tgtEl>
                                          <p:spTgt spid="302098"/>
                                        </p:tgtEl>
                                        <p:attrNameLst>
                                          <p:attrName>ppt_h</p:attrName>
                                        </p:attrNameLst>
                                      </p:cBhvr>
                                      <p:tavLst>
                                        <p:tav tm="0">
                                          <p:val>
                                            <p:fltVal val="0"/>
                                          </p:val>
                                        </p:tav>
                                        <p:tav tm="100000">
                                          <p:val>
                                            <p:strVal val="#ppt_h"/>
                                          </p:val>
                                        </p:tav>
                                      </p:tavLst>
                                    </p:anim>
                                    <p:animEffect transition="in" filter="fade">
                                      <p:cBhvr>
                                        <p:cTn id="127" dur="500"/>
                                        <p:tgtEl>
                                          <p:spTgt spid="302098"/>
                                        </p:tgtEl>
                                      </p:cBhvr>
                                    </p:animEffec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302102"/>
                                        </p:tgtEl>
                                        <p:attrNameLst>
                                          <p:attrName>style.visibility</p:attrName>
                                        </p:attrNameLst>
                                      </p:cBhvr>
                                      <p:to>
                                        <p:strVal val="visible"/>
                                      </p:to>
                                    </p:set>
                                    <p:animEffect transition="in" filter="fade">
                                      <p:cBhvr>
                                        <p:cTn id="131" dur="500"/>
                                        <p:tgtEl>
                                          <p:spTgt spid="302102"/>
                                        </p:tgtEl>
                                      </p:cBhvr>
                                    </p:animEffect>
                                  </p:childTnLst>
                                </p:cTn>
                              </p:par>
                              <p:par>
                                <p:cTn id="132" presetID="10" presetClass="exit" presetSubtype="0" fill="hold" nodeType="withEffect">
                                  <p:stCondLst>
                                    <p:cond delay="0"/>
                                  </p:stCondLst>
                                  <p:childTnLst>
                                    <p:animEffect transition="out" filter="fade">
                                      <p:cBhvr>
                                        <p:cTn id="133" dur="500"/>
                                        <p:tgtEl>
                                          <p:spTgt spid="302100"/>
                                        </p:tgtEl>
                                      </p:cBhvr>
                                    </p:animEffect>
                                    <p:set>
                                      <p:cBhvr>
                                        <p:cTn id="134" dur="1" fill="hold">
                                          <p:stCondLst>
                                            <p:cond delay="499"/>
                                          </p:stCondLst>
                                        </p:cTn>
                                        <p:tgtEl>
                                          <p:spTgt spid="302100"/>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53" presetClass="exit" presetSubtype="0" fill="hold" grpId="1" nodeType="clickEffect">
                                  <p:stCondLst>
                                    <p:cond delay="0"/>
                                  </p:stCondLst>
                                  <p:childTnLst>
                                    <p:anim calcmode="lin" valueType="num">
                                      <p:cBhvr>
                                        <p:cTn id="138" dur="500"/>
                                        <p:tgtEl>
                                          <p:spTgt spid="302098"/>
                                        </p:tgtEl>
                                        <p:attrNameLst>
                                          <p:attrName>ppt_w</p:attrName>
                                        </p:attrNameLst>
                                      </p:cBhvr>
                                      <p:tavLst>
                                        <p:tav tm="0">
                                          <p:val>
                                            <p:strVal val="ppt_w"/>
                                          </p:val>
                                        </p:tav>
                                        <p:tav tm="100000">
                                          <p:val>
                                            <p:fltVal val="0"/>
                                          </p:val>
                                        </p:tav>
                                      </p:tavLst>
                                    </p:anim>
                                    <p:anim calcmode="lin" valueType="num">
                                      <p:cBhvr>
                                        <p:cTn id="139" dur="500"/>
                                        <p:tgtEl>
                                          <p:spTgt spid="302098"/>
                                        </p:tgtEl>
                                        <p:attrNameLst>
                                          <p:attrName>ppt_h</p:attrName>
                                        </p:attrNameLst>
                                      </p:cBhvr>
                                      <p:tavLst>
                                        <p:tav tm="0">
                                          <p:val>
                                            <p:strVal val="ppt_h"/>
                                          </p:val>
                                        </p:tav>
                                        <p:tav tm="100000">
                                          <p:val>
                                            <p:fltVal val="0"/>
                                          </p:val>
                                        </p:tav>
                                      </p:tavLst>
                                    </p:anim>
                                    <p:animEffect transition="out" filter="fade">
                                      <p:cBhvr>
                                        <p:cTn id="140" dur="500"/>
                                        <p:tgtEl>
                                          <p:spTgt spid="302098"/>
                                        </p:tgtEl>
                                      </p:cBhvr>
                                    </p:animEffect>
                                    <p:set>
                                      <p:cBhvr>
                                        <p:cTn id="141" dur="1" fill="hold">
                                          <p:stCondLst>
                                            <p:cond delay="499"/>
                                          </p:stCondLst>
                                        </p:cTn>
                                        <p:tgtEl>
                                          <p:spTgt spid="302098"/>
                                        </p:tgtEl>
                                        <p:attrNameLst>
                                          <p:attrName>style.visibility</p:attrName>
                                        </p:attrNameLst>
                                      </p:cBhvr>
                                      <p:to>
                                        <p:strVal val="hidden"/>
                                      </p:to>
                                    </p:set>
                                  </p:childTnLst>
                                </p:cTn>
                              </p:par>
                            </p:childTnLst>
                          </p:cTn>
                        </p:par>
                        <p:par>
                          <p:cTn id="142" fill="hold">
                            <p:stCondLst>
                              <p:cond delay="500"/>
                            </p:stCondLst>
                            <p:childTnLst>
                              <p:par>
                                <p:cTn id="143" presetID="35" presetClass="path" presetSubtype="0" accel="50000" decel="50000" fill="hold" nodeType="afterEffect">
                                  <p:stCondLst>
                                    <p:cond delay="0"/>
                                  </p:stCondLst>
                                  <p:childTnLst>
                                    <p:animMotion origin="layout" path="M -4.72222E-6 4.07407E-6 L -0.14878 -0.13287 " pathEditMode="relative" rAng="0" ptsTypes="AA">
                                      <p:cBhvr>
                                        <p:cTn id="144" dur="1000" fill="hold"/>
                                        <p:tgtEl>
                                          <p:spTgt spid="302102"/>
                                        </p:tgtEl>
                                        <p:attrNameLst>
                                          <p:attrName>ppt_x</p:attrName>
                                          <p:attrName>ppt_y</p:attrName>
                                        </p:attrNameLst>
                                      </p:cBhvr>
                                      <p:rCtr x="-74" y="-66"/>
                                    </p:animMotion>
                                  </p:childTnLst>
                                </p:cTn>
                              </p:par>
                              <p:par>
                                <p:cTn id="145" presetID="6" presetClass="emph" presetSubtype="0" fill="hold" nodeType="withEffect">
                                  <p:stCondLst>
                                    <p:cond delay="0"/>
                                  </p:stCondLst>
                                  <p:childTnLst>
                                    <p:animScale>
                                      <p:cBhvr>
                                        <p:cTn id="146" dur="500" fill="hold"/>
                                        <p:tgtEl>
                                          <p:spTgt spid="302102"/>
                                        </p:tgtEl>
                                      </p:cBhvr>
                                      <p:by x="75000" y="75000"/>
                                    </p:animScale>
                                  </p:childTnLst>
                                </p:cTn>
                              </p:par>
                              <p:par>
                                <p:cTn id="147" presetID="35" presetClass="path" presetSubtype="0" accel="50000" decel="50000" fill="hold" nodeType="withEffect">
                                  <p:stCondLst>
                                    <p:cond delay="0"/>
                                  </p:stCondLst>
                                  <p:childTnLst>
                                    <p:animMotion origin="layout" path="M -4.72222E-6 2.96296E-6 L -0.14878 -0.07732 " pathEditMode="relative" rAng="0" ptsTypes="AA">
                                      <p:cBhvr>
                                        <p:cTn id="148" dur="1000" fill="hold"/>
                                        <p:tgtEl>
                                          <p:spTgt spid="302101"/>
                                        </p:tgtEl>
                                        <p:attrNameLst>
                                          <p:attrName>ppt_x</p:attrName>
                                          <p:attrName>ppt_y</p:attrName>
                                        </p:attrNameLst>
                                      </p:cBhvr>
                                      <p:rCtr x="-74" y="-39"/>
                                    </p:animMotion>
                                  </p:childTnLst>
                                </p:cTn>
                              </p:par>
                              <p:par>
                                <p:cTn id="149" presetID="6" presetClass="emph" presetSubtype="0" fill="hold" nodeType="withEffect">
                                  <p:stCondLst>
                                    <p:cond delay="0"/>
                                  </p:stCondLst>
                                  <p:childTnLst>
                                    <p:animScale>
                                      <p:cBhvr>
                                        <p:cTn id="150" dur="500" fill="hold"/>
                                        <p:tgtEl>
                                          <p:spTgt spid="302101"/>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animBg="1"/>
      <p:bldP spid="302088" grpId="1" animBg="1"/>
      <p:bldP spid="302089" grpId="0"/>
      <p:bldP spid="302089" grpId="1"/>
      <p:bldP spid="302090" grpId="0" animBg="1"/>
      <p:bldP spid="302090" grpId="1" animBg="1"/>
      <p:bldP spid="302092" grpId="0" animBg="1"/>
      <p:bldP spid="302092" grpId="1" animBg="1"/>
      <p:bldP spid="302093" grpId="0" animBg="1"/>
      <p:bldP spid="302093" grpId="1" animBg="1"/>
      <p:bldP spid="302094" grpId="0" animBg="1"/>
      <p:bldP spid="302097" grpId="0" animBg="1"/>
      <p:bldP spid="302097" grpId="1" animBg="1"/>
      <p:bldP spid="302098" grpId="0" animBg="1"/>
      <p:bldP spid="30209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mtClean="0"/>
              <a:t>Avoid EFS “gotchas”</a:t>
            </a:r>
            <a:endParaRPr lang="en-US"/>
          </a:p>
        </p:txBody>
      </p:sp>
      <p:sp>
        <p:nvSpPr>
          <p:cNvPr id="303107" name="Rectangle 3"/>
          <p:cNvSpPr>
            <a:spLocks noGrp="1" noChangeArrowheads="1"/>
          </p:cNvSpPr>
          <p:nvPr>
            <p:ph type="body" idx="1"/>
          </p:nvPr>
        </p:nvSpPr>
        <p:spPr/>
        <p:txBody>
          <a:bodyPr/>
          <a:lstStyle/>
          <a:p>
            <a:r>
              <a:rPr lang="en-US" smtClean="0"/>
              <a:t>Back up that EFS certificate and the keys!</a:t>
            </a:r>
          </a:p>
          <a:p>
            <a:pPr lvl="1"/>
            <a:r>
              <a:rPr lang="en-US" i="1" smtClean="0"/>
              <a:t>You will lose access</a:t>
            </a:r>
            <a:r>
              <a:rPr lang="en-US" smtClean="0"/>
              <a:t> if you have no PKI or DRA</a:t>
            </a:r>
          </a:p>
          <a:p>
            <a:pPr lvl="1"/>
            <a:r>
              <a:rPr lang="en-US" b="1" smtClean="0">
                <a:latin typeface="Courier New" pitchFamily="49" charset="0"/>
              </a:rPr>
              <a:t>CIPHER /X</a:t>
            </a:r>
            <a:r>
              <a:rPr lang="en-US" smtClean="0"/>
              <a:t> command </a:t>
            </a:r>
            <a:r>
              <a:rPr lang="en-US" smtClean="0">
                <a:sym typeface="Wingdings" pitchFamily="2" charset="2"/>
              </a:rPr>
              <a:t></a:t>
            </a:r>
            <a:r>
              <a:rPr lang="en-US" smtClean="0"/>
              <a:t> store on USB drive</a:t>
            </a:r>
          </a:p>
          <a:p>
            <a:r>
              <a:rPr lang="en-US" smtClean="0"/>
              <a:t>Also export local DRA and remove from computer</a:t>
            </a:r>
          </a:p>
          <a:p>
            <a:r>
              <a:rPr lang="en-US" smtClean="0"/>
              <a:t>Eliminate plain-text “shreds”</a:t>
            </a:r>
          </a:p>
          <a:p>
            <a:pPr lvl="1"/>
            <a:r>
              <a:rPr lang="en-US" smtClean="0"/>
              <a:t>Encrypt folders, not files</a:t>
            </a:r>
          </a:p>
          <a:p>
            <a:pPr lvl="1"/>
            <a:r>
              <a:rPr lang="en-US" b="1" smtClean="0">
                <a:latin typeface="Courier New" pitchFamily="49" charset="0"/>
              </a:rPr>
              <a:t>CIPHER /W</a:t>
            </a:r>
            <a:r>
              <a:rPr lang="en-US" smtClean="0"/>
              <a:t> </a:t>
            </a:r>
            <a:r>
              <a:rPr lang="en-US" smtClean="0">
                <a:sym typeface="Wingdings" pitchFamily="2" charset="2"/>
              </a:rPr>
              <a:t></a:t>
            </a:r>
            <a:r>
              <a:rPr lang="en-US" smtClean="0"/>
              <a:t> wipe slack space: </a:t>
            </a:r>
            <a:r>
              <a:rPr lang="en-US" b="1" smtClean="0">
                <a:latin typeface="Courier New" pitchFamily="49" charset="0"/>
              </a:rPr>
              <a:t>00-FF-random</a:t>
            </a:r>
          </a:p>
          <a:p>
            <a:r>
              <a:rPr lang="en-US" smtClean="0"/>
              <a:t>Please, just use an enterprise CA</a:t>
            </a:r>
          </a:p>
          <a:p>
            <a:pPr lvl="1"/>
            <a:r>
              <a:rPr lang="en-US" smtClean="0"/>
              <a:t>Set up for auto-enrollment</a:t>
            </a:r>
          </a:p>
          <a:p>
            <a:pPr lvl="1"/>
            <a:r>
              <a:rPr lang="en-US" smtClean="0"/>
              <a:t>Configure DRA in group policy</a:t>
            </a:r>
          </a:p>
          <a:p>
            <a:pPr lvl="1"/>
            <a:r>
              <a:rPr lang="en-US" smtClean="0"/>
              <a:t>Now you won’t have any worries</a:t>
            </a:r>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Vista</a:t>
            </a:r>
            <a:r>
              <a:rPr lang="en-US" dirty="0" smtClean="0"/>
              <a:t>—</a:t>
            </a:r>
            <a:r>
              <a:rPr smtClean="0"/>
              <a:t>smart card support</a:t>
            </a:r>
            <a:endParaRPr lang="en-US" dirty="0"/>
          </a:p>
        </p:txBody>
      </p:sp>
      <p:sp>
        <p:nvSpPr>
          <p:cNvPr id="3" name="Content Placeholder 2"/>
          <p:cNvSpPr>
            <a:spLocks noGrp="1"/>
          </p:cNvSpPr>
          <p:nvPr>
            <p:ph idx="1"/>
          </p:nvPr>
        </p:nvSpPr>
        <p:spPr>
          <a:xfrm>
            <a:off x="368300" y="1347788"/>
            <a:ext cx="8382000" cy="3052631"/>
          </a:xfrm>
        </p:spPr>
        <p:txBody>
          <a:bodyPr/>
          <a:lstStyle/>
          <a:p>
            <a:r>
              <a:rPr lang="en-US" dirty="0" smtClean="0"/>
              <a:t>User keys</a:t>
            </a:r>
          </a:p>
          <a:p>
            <a:r>
              <a:rPr lang="en-US" dirty="0" smtClean="0"/>
              <a:t>Recovery keys</a:t>
            </a:r>
          </a:p>
          <a:p>
            <a:pPr lvl="1"/>
            <a:r>
              <a:rPr lang="en-US" dirty="0" smtClean="0"/>
              <a:t>No need now for dedicated recovery station</a:t>
            </a:r>
          </a:p>
          <a:p>
            <a:pPr lvl="1"/>
            <a:r>
              <a:rPr lang="en-US" dirty="0" smtClean="0"/>
              <a:t>Even works over Remote Desktop</a:t>
            </a:r>
          </a:p>
          <a:p>
            <a:r>
              <a:rPr lang="en-US" dirty="0" smtClean="0"/>
              <a:t>No </a:t>
            </a:r>
            <a:r>
              <a:rPr lang="en-US" dirty="0" err="1" smtClean="0"/>
              <a:t>reprompt</a:t>
            </a:r>
            <a:r>
              <a:rPr lang="en-US" dirty="0" smtClean="0"/>
              <a:t> for PIN if also used for logon</a:t>
            </a:r>
          </a:p>
          <a:p>
            <a:r>
              <a:rPr lang="en-US" dirty="0" smtClean="0"/>
              <a:t>Wizards for selecting keys and moving files among cards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Vista</a:t>
            </a:r>
            <a:r>
              <a:rPr lang="en-US" dirty="0" smtClean="0"/>
              <a:t>—</a:t>
            </a:r>
            <a:r>
              <a:rPr smtClean="0"/>
              <a:t>more</a:t>
            </a:r>
            <a:endParaRPr lang="en-US" dirty="0"/>
          </a:p>
        </p:txBody>
      </p:sp>
      <p:sp>
        <p:nvSpPr>
          <p:cNvPr id="3" name="Content Placeholder 2"/>
          <p:cNvSpPr>
            <a:spLocks noGrp="1"/>
          </p:cNvSpPr>
          <p:nvPr>
            <p:ph idx="1"/>
          </p:nvPr>
        </p:nvSpPr>
        <p:spPr>
          <a:xfrm>
            <a:off x="368300" y="1347788"/>
            <a:ext cx="8382000" cy="2187265"/>
          </a:xfrm>
        </p:spPr>
        <p:txBody>
          <a:bodyPr/>
          <a:lstStyle/>
          <a:p>
            <a:r>
              <a:rPr lang="en-US" dirty="0" smtClean="0"/>
              <a:t>Page file</a:t>
            </a:r>
          </a:p>
          <a:p>
            <a:pPr lvl="1"/>
            <a:r>
              <a:rPr lang="en-US" dirty="0" smtClean="0"/>
              <a:t>Uses system-generated key at startup</a:t>
            </a:r>
          </a:p>
          <a:p>
            <a:pPr lvl="1"/>
            <a:r>
              <a:rPr lang="en-US" dirty="0" smtClean="0"/>
              <a:t>Key destroyed at shutdown</a:t>
            </a:r>
          </a:p>
          <a:p>
            <a:r>
              <a:rPr lang="en-US" dirty="0" smtClean="0"/>
              <a:t>Offline files cache</a:t>
            </a:r>
          </a:p>
          <a:p>
            <a:pPr lvl="1"/>
            <a:r>
              <a:rPr lang="en-US" dirty="0" smtClean="0"/>
              <a:t>With user’s key—protects from local </a:t>
            </a:r>
            <a:r>
              <a:rPr lang="en-US" dirty="0" err="1" smtClean="0"/>
              <a:t>admins</a:t>
            </a:r>
            <a:endParaRPr lang="en-US" dirty="0" smtClean="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Windows Vista Advanced Attributes dialog box"/>
          <p:cNvPicPr>
            <a:picLocks noChangeAspect="1" noChangeArrowheads="1"/>
          </p:cNvPicPr>
          <p:nvPr/>
        </p:nvPicPr>
        <p:blipFill>
          <a:blip r:embed="rId3"/>
          <a:srcRect/>
          <a:stretch>
            <a:fillRect/>
          </a:stretch>
        </p:blipFill>
        <p:spPr bwMode="auto">
          <a:xfrm>
            <a:off x="1676400" y="228600"/>
            <a:ext cx="5791200" cy="6328528"/>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EFS Assistant</a:t>
            </a:r>
            <a:endParaRPr lang="en-US" dirty="0"/>
          </a:p>
        </p:txBody>
      </p:sp>
      <p:sp>
        <p:nvSpPr>
          <p:cNvPr id="3" name="Content Placeholder 2"/>
          <p:cNvSpPr>
            <a:spLocks noGrp="1"/>
          </p:cNvSpPr>
          <p:nvPr>
            <p:ph idx="1"/>
          </p:nvPr>
        </p:nvSpPr>
        <p:spPr>
          <a:xfrm>
            <a:off x="368300" y="1347788"/>
            <a:ext cx="8382000" cy="2118529"/>
          </a:xfrm>
        </p:spPr>
        <p:txBody>
          <a:bodyPr/>
          <a:lstStyle/>
          <a:p>
            <a:r>
              <a:rPr lang="en-US" dirty="0" smtClean="0"/>
              <a:t>Running after install </a:t>
            </a:r>
            <a:r>
              <a:rPr lang="en-US" i="1" dirty="0" smtClean="0"/>
              <a:t>automatically</a:t>
            </a:r>
            <a:r>
              <a:rPr lang="en-US" dirty="0" smtClean="0"/>
              <a:t> encrypts folders known to contain data files</a:t>
            </a:r>
          </a:p>
          <a:p>
            <a:r>
              <a:rPr lang="en-US" dirty="0" smtClean="0"/>
              <a:t>Can change in Group Policy</a:t>
            </a:r>
          </a:p>
          <a:p>
            <a:r>
              <a:rPr lang="en-US" dirty="0" smtClean="0"/>
              <a:t>Results Viewer shows</a:t>
            </a:r>
            <a:br>
              <a:rPr lang="en-US" dirty="0" smtClean="0"/>
            </a:br>
            <a:r>
              <a:rPr lang="en-US" dirty="0" smtClean="0"/>
              <a:t>output in Excel</a:t>
            </a:r>
          </a:p>
        </p:txBody>
      </p:sp>
      <p:pic>
        <p:nvPicPr>
          <p:cNvPr id="122882" name="Picture 2" descr="http://img.microsoft.com/library/media/1033/technet/images/security/guidance/clientsecurity/dataencryption/efsassistant/a31e9fcf-cb92-4e21-8397-1515eb81d48c.gif"/>
          <p:cNvPicPr>
            <a:picLocks noChangeAspect="1" noChangeArrowheads="1"/>
          </p:cNvPicPr>
          <p:nvPr/>
        </p:nvPicPr>
        <p:blipFill>
          <a:blip r:embed="rId3"/>
          <a:srcRect/>
          <a:stretch>
            <a:fillRect/>
          </a:stretch>
        </p:blipFill>
        <p:spPr bwMode="auto">
          <a:xfrm>
            <a:off x="4572000" y="2895600"/>
            <a:ext cx="4038600" cy="3170604"/>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Default encrypted folders</a:t>
            </a:r>
            <a:endParaRPr lang="en-US" dirty="0"/>
          </a:p>
        </p:txBody>
      </p:sp>
      <p:graphicFrame>
        <p:nvGraphicFramePr>
          <p:cNvPr id="8" name="Content Placeholder 7"/>
          <p:cNvGraphicFramePr>
            <a:graphicFrameLocks noGrp="1"/>
          </p:cNvGraphicFramePr>
          <p:nvPr>
            <p:ph idx="1"/>
          </p:nvPr>
        </p:nvGraphicFramePr>
        <p:xfrm>
          <a:off x="368300" y="1183640"/>
          <a:ext cx="8394700" cy="4663440"/>
        </p:xfrm>
        <a:graphic>
          <a:graphicData uri="http://schemas.openxmlformats.org/drawingml/2006/table">
            <a:tbl>
              <a:tblPr firstRow="1" bandRow="1">
                <a:tableStyleId>{5C22544A-7EE6-4342-B048-85BDC9FD1C3A}</a:tableStyleId>
              </a:tblPr>
              <a:tblGrid>
                <a:gridCol w="3060700"/>
                <a:gridCol w="5334000"/>
              </a:tblGrid>
              <a:tr h="187960">
                <a:tc>
                  <a:txBody>
                    <a:bodyPr/>
                    <a:lstStyle/>
                    <a:p>
                      <a:r>
                        <a:rPr lang="en-US" sz="1200" dirty="0" smtClean="0"/>
                        <a:t>Folder</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200" dirty="0" smtClean="0"/>
                        <a:t>Path</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0">
                <a:tc>
                  <a:txBody>
                    <a:bodyPr/>
                    <a:lstStyle/>
                    <a:p>
                      <a:r>
                        <a:rPr lang="en-US" sz="1200" dirty="0" smtClean="0"/>
                        <a:t>Documents (Vista)</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200" dirty="0" smtClean="0"/>
                        <a:t>%USERPROFILE%\Documents</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40652">
                <a:tc>
                  <a:txBody>
                    <a:bodyPr/>
                    <a:lstStyle/>
                    <a:p>
                      <a:r>
                        <a:rPr lang="en-US" sz="1200" dirty="0" smtClean="0"/>
                        <a:t>My Documents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%USERPROFILE%\My Documents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n-US" sz="1200" dirty="0" smtClean="0"/>
                        <a:t>Desktop (Vista and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%USERPROFILE%\Desktop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5412">
                <a:tc>
                  <a:txBody>
                    <a:bodyPr/>
                    <a:lstStyle/>
                    <a:p>
                      <a:r>
                        <a:rPr lang="en-US" sz="1200" dirty="0" smtClean="0"/>
                        <a:t>IE Favorites (Vista and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%USERPROFILE%\Favorites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55892">
                <a:tc>
                  <a:txBody>
                    <a:bodyPr/>
                    <a:lstStyle/>
                    <a:p>
                      <a:r>
                        <a:rPr lang="en-US" sz="1200" dirty="0" smtClean="0"/>
                        <a:t>IE History (Vista)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200" dirty="0" smtClean="0"/>
                        <a:t>%LOCALAPPDATA%\Microsoft\Windows\History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n-US" sz="1200" dirty="0" smtClean="0"/>
                        <a:t>IE History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%USERPROFILE%\Local Settings\History</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40652">
                <a:tc>
                  <a:txBody>
                    <a:bodyPr/>
                    <a:lstStyle/>
                    <a:p>
                      <a:r>
                        <a:rPr lang="en-US" sz="1200" dirty="0" smtClean="0"/>
                        <a:t>Temporary Internet Files (Vista)</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%LOCALAPPDATA%\Microsoft\Windows\Temporary Internet Files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1132">
                <a:tc>
                  <a:txBody>
                    <a:bodyPr/>
                    <a:lstStyle/>
                    <a:p>
                      <a:r>
                        <a:rPr lang="en-US" sz="1200" dirty="0" smtClean="0"/>
                        <a:t>Temporary Internet Files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%USERPROFILE%\Local Settings\Temporary Internet Files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5412">
                <a:tc>
                  <a:txBody>
                    <a:bodyPr/>
                    <a:lstStyle/>
                    <a:p>
                      <a:r>
                        <a:rPr lang="en-US" sz="1200" dirty="0" smtClean="0"/>
                        <a:t>CD Burn cache (Vista)</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%LOCALAPPDATA%\Microsoft\Windows\Burn\Burn</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32092">
                <a:tc>
                  <a:txBody>
                    <a:bodyPr/>
                    <a:lstStyle/>
                    <a:p>
                      <a:r>
                        <a:rPr lang="en-US" sz="1200" dirty="0" smtClean="0"/>
                        <a:t>CD Burn cache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%USERPROFILE%\Local Settings\Application Data\Microsoft\CD Burning</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86372">
                <a:tc>
                  <a:txBody>
                    <a:bodyPr/>
                    <a:lstStyle/>
                    <a:p>
                      <a:r>
                        <a:rPr lang="en-US" sz="1200" dirty="0" smtClean="0"/>
                        <a:t>IE7 Feeds cache (Vista)</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%LOCALAPPDATA%\Microsoft\Feeds Cache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16852">
                <a:tc>
                  <a:txBody>
                    <a:bodyPr/>
                    <a:lstStyle/>
                    <a:p>
                      <a:r>
                        <a:rPr lang="en-US" sz="1200" dirty="0" smtClean="0"/>
                        <a:t>IE7 Feeds cache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%USERPROFILE%\Local Settings\Application Data\Microsoft\Feeds Cache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1132">
                <a:tc>
                  <a:txBody>
                    <a:bodyPr/>
                    <a:lstStyle/>
                    <a:p>
                      <a:r>
                        <a:rPr lang="en-US" sz="1200" dirty="0" smtClean="0"/>
                        <a:t>Outlook OST and PST cache (Vista)</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%LOCALAPPDATA%\Microsoft\Outlook\</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1612">
                <a:tc>
                  <a:txBody>
                    <a:bodyPr/>
                    <a:lstStyle/>
                    <a:p>
                      <a:r>
                        <a:rPr lang="en-US" sz="1200" dirty="0" smtClean="0"/>
                        <a:t>Outlook OST and PST cache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%USERPROFILE%\Local Settings\Application Data\Microsoft\Outlook</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55892">
                <a:tc>
                  <a:txBody>
                    <a:bodyPr/>
                    <a:lstStyle/>
                    <a:p>
                      <a:r>
                        <a:rPr lang="en-US" sz="1200" dirty="0" smtClean="0"/>
                        <a:t>Office Document Workspace cache (Vista)</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%LOCALAPPDATA%\Microsoft\OFFICE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n-US" sz="1200" dirty="0" smtClean="0"/>
                        <a:t>Office Document Workspace cache (XP)</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%USERPROFILE%\Local Settings\Application Data\Microsoft\OFFICE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2993" t="1006" r="2106" b="1384"/>
          <a:stretch>
            <a:fillRect/>
          </a:stretch>
        </p:blipFill>
        <p:spPr bwMode="auto">
          <a:xfrm>
            <a:off x="762000" y="0"/>
            <a:ext cx="7565010" cy="6858000"/>
          </a:xfrm>
          <a:prstGeom prst="rect">
            <a:avLst/>
          </a:prstGeom>
          <a:noFill/>
          <a:ln w="9525">
            <a:noFill/>
            <a:miter lim="800000"/>
            <a:headEnd/>
            <a:tailEnd/>
          </a:ln>
          <a:effectLst/>
        </p:spPr>
      </p:pic>
      <p:sp>
        <p:nvSpPr>
          <p:cNvPr id="3" name="Oval 2"/>
          <p:cNvSpPr/>
          <p:nvPr/>
        </p:nvSpPr>
        <p:spPr bwMode="auto">
          <a:xfrm>
            <a:off x="1676400" y="4953000"/>
            <a:ext cx="3429000" cy="609600"/>
          </a:xfrm>
          <a:prstGeom prst="ellipse">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z="4800" smtClean="0">
                <a:latin typeface="Arial Black" pitchFamily="34" charset="0"/>
              </a:rPr>
              <a:t>BitLocker</a:t>
            </a:r>
            <a:br>
              <a:rPr sz="4800" smtClean="0">
                <a:latin typeface="Arial Black" pitchFamily="34" charset="0"/>
              </a:rPr>
            </a:br>
            <a:r>
              <a:rPr sz="4800" smtClean="0">
                <a:latin typeface="Arial Black" pitchFamily="34" charset="0"/>
              </a:rPr>
              <a:t>Drive Encryption</a:t>
            </a:r>
            <a:endParaRPr lang="en-US" sz="4800" dirty="0">
              <a:latin typeface="Arial Black" pitchFamily="34" charset="0"/>
            </a:endParaRPr>
          </a:p>
        </p:txBody>
      </p:sp>
      <p:sp>
        <p:nvSpPr>
          <p:cNvPr id="6" name="Title 2"/>
          <p:cNvSpPr txBox="1">
            <a:spLocks/>
          </p:cNvSpPr>
          <p:nvPr/>
        </p:nvSpPr>
        <p:spPr>
          <a:xfrm>
            <a:off x="368300" y="2057400"/>
            <a:ext cx="8394699" cy="11544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ctr" defTabSz="914363"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125" normalizeH="0" baseline="0" noProof="0" smtClean="0">
                <a:ln w="3175">
                  <a:noFill/>
                </a:ln>
                <a:solidFill>
                  <a:schemeClr val="tx1"/>
                </a:solidFill>
                <a:effectLst/>
                <a:uLnTx/>
                <a:uFillTx/>
                <a:latin typeface="+mj-lt"/>
                <a:ea typeface="+mj-ea"/>
                <a:cs typeface="+mj-cs"/>
              </a:rPr>
              <a:t>Strategies For</a:t>
            </a:r>
            <a:br>
              <a:rPr kumimoji="0" lang="en-US" sz="4000" b="0" i="0" u="none" strike="noStrike" kern="1200" cap="none" spc="-125" normalizeH="0" baseline="0" noProof="0" smtClean="0">
                <a:ln w="3175">
                  <a:noFill/>
                </a:ln>
                <a:solidFill>
                  <a:schemeClr val="tx1"/>
                </a:solidFill>
                <a:effectLst/>
                <a:uLnTx/>
                <a:uFillTx/>
                <a:latin typeface="+mj-lt"/>
                <a:ea typeface="+mj-ea"/>
                <a:cs typeface="+mj-cs"/>
              </a:rPr>
            </a:br>
            <a:r>
              <a:rPr kumimoji="0" lang="en-US" sz="4000" b="0" i="0" u="none" strike="noStrike" kern="1200" cap="none" spc="-125" normalizeH="0" baseline="0" noProof="0" smtClean="0">
                <a:ln w="3175">
                  <a:noFill/>
                </a:ln>
                <a:solidFill>
                  <a:schemeClr val="tx1"/>
                </a:solidFill>
                <a:effectLst/>
                <a:uLnTx/>
                <a:uFillTx/>
                <a:latin typeface="+mj-lt"/>
                <a:ea typeface="+mj-ea"/>
                <a:cs typeface="+mj-cs"/>
              </a:rPr>
              <a:t>Protecting Mobile Data</a:t>
            </a:r>
            <a:endParaRPr kumimoji="0" lang="en-US" sz="4000" b="0" i="0" u="none" strike="noStrike" kern="1200" cap="none" spc="-125" normalizeH="0" baseline="0" noProof="0" dirty="0">
              <a:ln w="3175">
                <a:noFill/>
              </a:ln>
              <a:solidFill>
                <a:schemeClr val="tx1"/>
              </a:solidFill>
              <a:effectLst/>
              <a:uLnTx/>
              <a:uFillTx/>
              <a:latin typeface="+mj-lt"/>
              <a:ea typeface="+mj-ea"/>
              <a:cs typeface="+mj-cs"/>
            </a:endParaRPr>
          </a:p>
        </p:txBody>
      </p:sp>
      <p:pic>
        <p:nvPicPr>
          <p:cNvPr id="7"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308878" y="1988268"/>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BDE control panel</a:t>
            </a:r>
            <a:endParaRPr lang="en-US" dirty="0"/>
          </a:p>
        </p:txBody>
      </p:sp>
      <p:pic>
        <p:nvPicPr>
          <p:cNvPr id="3074" name="Picture 2"/>
          <p:cNvPicPr>
            <a:picLocks noChangeAspect="1" noChangeArrowheads="1"/>
          </p:cNvPicPr>
          <p:nvPr/>
        </p:nvPicPr>
        <p:blipFill>
          <a:blip r:embed="rId3" cstate="email"/>
          <a:srcRect/>
          <a:stretch>
            <a:fillRect/>
          </a:stretch>
        </p:blipFill>
        <p:spPr bwMode="auto">
          <a:xfrm>
            <a:off x="762000" y="1066800"/>
            <a:ext cx="7620000" cy="57150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8" name="Rectangle 4"/>
          <p:cNvSpPr>
            <a:spLocks noGrp="1" noChangeArrowheads="1"/>
          </p:cNvSpPr>
          <p:nvPr>
            <p:ph type="title"/>
          </p:nvPr>
        </p:nvSpPr>
        <p:spPr/>
        <p:txBody>
          <a:bodyPr/>
          <a:lstStyle/>
          <a:p>
            <a:r>
              <a:rPr lang="en-US" smtClean="0"/>
              <a:t>Can use TPM 1.2 chip</a:t>
            </a:r>
            <a:endParaRPr lang="en-US"/>
          </a:p>
        </p:txBody>
      </p:sp>
      <p:sp>
        <p:nvSpPr>
          <p:cNvPr id="492549" name="Rectangle 5"/>
          <p:cNvSpPr>
            <a:spLocks noGrp="1" noChangeArrowheads="1"/>
          </p:cNvSpPr>
          <p:nvPr>
            <p:ph type="body" idx="1"/>
          </p:nvPr>
        </p:nvSpPr>
        <p:spPr>
          <a:xfrm>
            <a:off x="368300" y="1347788"/>
            <a:ext cx="8382000" cy="4693593"/>
          </a:xfrm>
        </p:spPr>
        <p:txBody>
          <a:bodyPr/>
          <a:lstStyle/>
          <a:p>
            <a:r>
              <a:rPr lang="en-US" dirty="0" smtClean="0"/>
              <a:t>Microcontroller affixed to motherboard</a:t>
            </a:r>
          </a:p>
          <a:p>
            <a:r>
              <a:rPr lang="en-US" dirty="0" smtClean="0"/>
              <a:t>Stores keys and digital certificates</a:t>
            </a:r>
          </a:p>
          <a:p>
            <a:r>
              <a:rPr lang="en-US" dirty="0" smtClean="0"/>
              <a:t>For BDE, TPM stores storage root key</a:t>
            </a:r>
          </a:p>
          <a:p>
            <a:pPr lvl="1"/>
            <a:r>
              <a:rPr lang="en-US" dirty="0" smtClean="0"/>
              <a:t>SRK decrypts volume encryption key only when system boots normally; compares each boot process against previously stored measurements</a:t>
            </a:r>
          </a:p>
          <a:p>
            <a:pPr lvl="1"/>
            <a:r>
              <a:rPr lang="en-US" dirty="0" smtClean="0"/>
              <a:t>No user interaction or visibility (unless you require a PIN or additional start-up key)</a:t>
            </a:r>
          </a:p>
          <a:p>
            <a:pPr lvl="1"/>
            <a:r>
              <a:rPr lang="en-US" dirty="0" smtClean="0"/>
              <a:t>Recovery key can be archived in Active Directory for the inevitable “</a:t>
            </a:r>
            <a:r>
              <a:rPr lang="en-US" dirty="0" err="1" smtClean="0"/>
              <a:t>omg</a:t>
            </a:r>
            <a:r>
              <a:rPr lang="en-US" dirty="0" smtClean="0"/>
              <a:t>” moment</a:t>
            </a:r>
          </a:p>
          <a:p>
            <a:pPr lvl="1"/>
            <a:r>
              <a:rPr lang="en-US" dirty="0" smtClean="0"/>
              <a:t>Prohibits meaningful use of software debuggers during boot</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t>TPM architecture</a:t>
            </a:r>
          </a:p>
        </p:txBody>
      </p:sp>
      <p:sp>
        <p:nvSpPr>
          <p:cNvPr id="496643" name="Rectangle 3"/>
          <p:cNvSpPr>
            <a:spLocks noGrp="1" noChangeArrowheads="1"/>
          </p:cNvSpPr>
          <p:nvPr>
            <p:ph type="body" sz="half" idx="2"/>
          </p:nvPr>
        </p:nvSpPr>
        <p:spPr>
          <a:xfrm>
            <a:off x="2743200" y="1228725"/>
            <a:ext cx="6248400" cy="4168775"/>
          </a:xfrm>
        </p:spPr>
        <p:txBody>
          <a:bodyPr/>
          <a:lstStyle/>
          <a:p>
            <a:r>
              <a:rPr lang="en-US" sz="2400" dirty="0"/>
              <a:t>Reset all registers, transfer execution to Core Root of Trust Measurement</a:t>
            </a:r>
          </a:p>
          <a:p>
            <a:r>
              <a:rPr lang="en-US" sz="2400" dirty="0"/>
              <a:t>Measure next stage of firmware into PCR[0] and data into PCR[1]</a:t>
            </a:r>
          </a:p>
          <a:p>
            <a:pPr lvl="1"/>
            <a:r>
              <a:rPr lang="en-US" sz="2000" dirty="0"/>
              <a:t>Hardware test and configuration</a:t>
            </a:r>
          </a:p>
          <a:p>
            <a:r>
              <a:rPr lang="en-US" sz="2400" dirty="0"/>
              <a:t>Code always measured first, then executed</a:t>
            </a:r>
          </a:p>
          <a:p>
            <a:r>
              <a:rPr lang="en-US" sz="2400" dirty="0"/>
              <a:t>New PCR value is SHA-1 hashed then concatenated with previous hash; permanently written to PCR</a:t>
            </a:r>
          </a:p>
          <a:p>
            <a:r>
              <a:rPr lang="en-US" sz="2400" dirty="0"/>
              <a:t>Option ROMs and data into PCR[2] and [3]</a:t>
            </a:r>
          </a:p>
          <a:p>
            <a:r>
              <a:rPr lang="en-US" sz="2400" dirty="0"/>
              <a:t>MBR into PCR[4], partition table in PCR[5]</a:t>
            </a:r>
          </a:p>
        </p:txBody>
      </p:sp>
      <p:sp>
        <p:nvSpPr>
          <p:cNvPr id="496644" name="Rectangle 4"/>
          <p:cNvSpPr>
            <a:spLocks noChangeArrowheads="1"/>
          </p:cNvSpPr>
          <p:nvPr/>
        </p:nvSpPr>
        <p:spPr bwMode="auto">
          <a:xfrm>
            <a:off x="609600" y="5800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dirty="0">
                <a:effectLst>
                  <a:outerShdw blurRad="38100" dist="38100" dir="2700000" algn="tl">
                    <a:srgbClr val="000000"/>
                  </a:outerShdw>
                </a:effectLst>
              </a:rPr>
              <a:t>PCR[0]</a:t>
            </a:r>
          </a:p>
        </p:txBody>
      </p:sp>
      <p:sp>
        <p:nvSpPr>
          <p:cNvPr id="496645" name="Rectangle 5"/>
          <p:cNvSpPr>
            <a:spLocks noChangeArrowheads="1"/>
          </p:cNvSpPr>
          <p:nvPr/>
        </p:nvSpPr>
        <p:spPr bwMode="auto">
          <a:xfrm>
            <a:off x="609600" y="54959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a:t>
            </a:r>
          </a:p>
        </p:txBody>
      </p:sp>
      <p:sp>
        <p:nvSpPr>
          <p:cNvPr id="496646" name="Rectangle 6"/>
          <p:cNvSpPr>
            <a:spLocks noChangeArrowheads="1"/>
          </p:cNvSpPr>
          <p:nvPr/>
        </p:nvSpPr>
        <p:spPr bwMode="auto">
          <a:xfrm>
            <a:off x="609600" y="5191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PCR[2]</a:t>
            </a:r>
          </a:p>
        </p:txBody>
      </p:sp>
      <p:sp>
        <p:nvSpPr>
          <p:cNvPr id="496647" name="Rectangle 7"/>
          <p:cNvSpPr>
            <a:spLocks noChangeArrowheads="1"/>
          </p:cNvSpPr>
          <p:nvPr/>
        </p:nvSpPr>
        <p:spPr bwMode="auto">
          <a:xfrm>
            <a:off x="609600" y="48863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PCR[3]</a:t>
            </a:r>
          </a:p>
        </p:txBody>
      </p:sp>
      <p:sp>
        <p:nvSpPr>
          <p:cNvPr id="496648" name="Rectangle 8"/>
          <p:cNvSpPr>
            <a:spLocks noChangeArrowheads="1"/>
          </p:cNvSpPr>
          <p:nvPr/>
        </p:nvSpPr>
        <p:spPr bwMode="auto">
          <a:xfrm>
            <a:off x="609600" y="45815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PCR[4]</a:t>
            </a:r>
          </a:p>
        </p:txBody>
      </p:sp>
      <p:sp>
        <p:nvSpPr>
          <p:cNvPr id="496649" name="Rectangle 9"/>
          <p:cNvSpPr>
            <a:spLocks noChangeArrowheads="1"/>
          </p:cNvSpPr>
          <p:nvPr/>
        </p:nvSpPr>
        <p:spPr bwMode="auto">
          <a:xfrm>
            <a:off x="609600" y="4276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PCR[5]</a:t>
            </a:r>
          </a:p>
        </p:txBody>
      </p:sp>
      <p:sp>
        <p:nvSpPr>
          <p:cNvPr id="496650" name="Rectangle 10"/>
          <p:cNvSpPr>
            <a:spLocks noChangeArrowheads="1"/>
          </p:cNvSpPr>
          <p:nvPr/>
        </p:nvSpPr>
        <p:spPr bwMode="auto">
          <a:xfrm>
            <a:off x="609600" y="39719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PCR[6]</a:t>
            </a:r>
          </a:p>
        </p:txBody>
      </p:sp>
      <p:sp>
        <p:nvSpPr>
          <p:cNvPr id="496651" name="Rectangle 11"/>
          <p:cNvSpPr>
            <a:spLocks noChangeArrowheads="1"/>
          </p:cNvSpPr>
          <p:nvPr/>
        </p:nvSpPr>
        <p:spPr bwMode="auto">
          <a:xfrm>
            <a:off x="609600" y="3667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PCR[7]</a:t>
            </a:r>
          </a:p>
        </p:txBody>
      </p:sp>
      <p:sp>
        <p:nvSpPr>
          <p:cNvPr id="496652" name="Rectangle 12"/>
          <p:cNvSpPr>
            <a:spLocks noChangeArrowheads="1"/>
          </p:cNvSpPr>
          <p:nvPr/>
        </p:nvSpPr>
        <p:spPr bwMode="auto">
          <a:xfrm>
            <a:off x="609600" y="33623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PCR[8]</a:t>
            </a:r>
          </a:p>
        </p:txBody>
      </p:sp>
      <p:sp>
        <p:nvSpPr>
          <p:cNvPr id="496653" name="Rectangle 13"/>
          <p:cNvSpPr>
            <a:spLocks noChangeArrowheads="1"/>
          </p:cNvSpPr>
          <p:nvPr/>
        </p:nvSpPr>
        <p:spPr bwMode="auto">
          <a:xfrm>
            <a:off x="609600" y="30575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PCR[9]</a:t>
            </a:r>
          </a:p>
        </p:txBody>
      </p:sp>
      <p:sp>
        <p:nvSpPr>
          <p:cNvPr id="496654" name="Rectangle 14"/>
          <p:cNvSpPr>
            <a:spLocks noChangeArrowheads="1"/>
          </p:cNvSpPr>
          <p:nvPr/>
        </p:nvSpPr>
        <p:spPr bwMode="auto">
          <a:xfrm>
            <a:off x="609600" y="2752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PCR[10]</a:t>
            </a:r>
          </a:p>
        </p:txBody>
      </p:sp>
      <p:sp>
        <p:nvSpPr>
          <p:cNvPr id="496655" name="Rectangle 15"/>
          <p:cNvSpPr>
            <a:spLocks noChangeArrowheads="1"/>
          </p:cNvSpPr>
          <p:nvPr/>
        </p:nvSpPr>
        <p:spPr bwMode="auto">
          <a:xfrm>
            <a:off x="609600" y="24479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PCR[11]</a:t>
            </a:r>
          </a:p>
        </p:txBody>
      </p:sp>
      <p:sp>
        <p:nvSpPr>
          <p:cNvPr id="496656" name="Rectangle 16"/>
          <p:cNvSpPr>
            <a:spLocks noChangeArrowheads="1"/>
          </p:cNvSpPr>
          <p:nvPr/>
        </p:nvSpPr>
        <p:spPr bwMode="auto">
          <a:xfrm>
            <a:off x="609600" y="2143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PCR[12]</a:t>
            </a:r>
          </a:p>
        </p:txBody>
      </p:sp>
      <p:sp>
        <p:nvSpPr>
          <p:cNvPr id="496657" name="Rectangle 17"/>
          <p:cNvSpPr>
            <a:spLocks noChangeArrowheads="1"/>
          </p:cNvSpPr>
          <p:nvPr/>
        </p:nvSpPr>
        <p:spPr bwMode="auto">
          <a:xfrm>
            <a:off x="609600" y="18383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PCR[13]</a:t>
            </a:r>
          </a:p>
        </p:txBody>
      </p:sp>
      <p:sp>
        <p:nvSpPr>
          <p:cNvPr id="496658" name="Rectangle 18"/>
          <p:cNvSpPr>
            <a:spLocks noChangeArrowheads="1"/>
          </p:cNvSpPr>
          <p:nvPr/>
        </p:nvSpPr>
        <p:spPr bwMode="auto">
          <a:xfrm>
            <a:off x="609600" y="15335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PCR[14]</a:t>
            </a:r>
          </a:p>
        </p:txBody>
      </p:sp>
      <p:sp>
        <p:nvSpPr>
          <p:cNvPr id="496659" name="Rectangle 19"/>
          <p:cNvSpPr>
            <a:spLocks noChangeArrowheads="1"/>
          </p:cNvSpPr>
          <p:nvPr/>
        </p:nvSpPr>
        <p:spPr bwMode="auto">
          <a:xfrm>
            <a:off x="609600" y="1228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dirty="0">
                <a:effectLst>
                  <a:outerShdw blurRad="38100" dist="38100" dir="2700000" algn="tl">
                    <a:srgbClr val="000000"/>
                  </a:outerShdw>
                </a:effectLst>
              </a:rPr>
              <a:t>PCR[15]</a:t>
            </a:r>
          </a:p>
        </p:txBody>
      </p:sp>
      <p:sp>
        <p:nvSpPr>
          <p:cNvPr id="496660" name="Text Box 20"/>
          <p:cNvSpPr txBox="1">
            <a:spLocks noChangeArrowheads="1"/>
          </p:cNvSpPr>
          <p:nvPr/>
        </p:nvSpPr>
        <p:spPr bwMode="auto">
          <a:xfrm rot="-5400000">
            <a:off x="-1726406" y="3526631"/>
            <a:ext cx="4097338" cy="244475"/>
          </a:xfrm>
          <a:prstGeom prst="rect">
            <a:avLst/>
          </a:prstGeom>
          <a:noFill/>
          <a:ln w="9525" algn="ctr">
            <a:noFill/>
            <a:miter lim="800000"/>
            <a:headEnd/>
            <a:tailEnd/>
          </a:ln>
          <a:effectLst/>
        </p:spPr>
        <p:txBody>
          <a:bodyPr lIns="0" tIns="0" rIns="0" bIns="0">
            <a:spAutoFit/>
          </a:bodyPr>
          <a:lstStyle/>
          <a:p>
            <a:pPr>
              <a:lnSpc>
                <a:spcPct val="100000"/>
              </a:lnSpc>
              <a:spcBef>
                <a:spcPct val="50000"/>
              </a:spcBef>
            </a:pPr>
            <a:r>
              <a:rPr lang="en-US" sz="1600" i="0">
                <a:effectLst>
                  <a:outerShdw blurRad="38100" dist="38100" dir="2700000" algn="tl">
                    <a:srgbClr val="000000"/>
                  </a:outerShdw>
                </a:effectLst>
              </a:rPr>
              <a:t>Platform Configuration Registers</a:t>
            </a:r>
          </a:p>
        </p:txBody>
      </p:sp>
      <p:sp>
        <p:nvSpPr>
          <p:cNvPr id="496661" name="Freeform 21"/>
          <p:cNvSpPr>
            <a:spLocks/>
          </p:cNvSpPr>
          <p:nvPr/>
        </p:nvSpPr>
        <p:spPr bwMode="auto">
          <a:xfrm>
            <a:off x="2590800" y="2752725"/>
            <a:ext cx="2743200" cy="2962275"/>
          </a:xfrm>
          <a:custGeom>
            <a:avLst/>
            <a:gdLst/>
            <a:ahLst/>
            <a:cxnLst>
              <a:cxn ang="0">
                <a:pos x="1728" y="0"/>
              </a:cxn>
              <a:cxn ang="0">
                <a:pos x="1192" y="1101"/>
              </a:cxn>
              <a:cxn ang="0">
                <a:pos x="0" y="1872"/>
              </a:cxn>
            </a:cxnLst>
            <a:rect l="0" t="0" r="r" b="b"/>
            <a:pathLst>
              <a:path w="1728" h="1872">
                <a:moveTo>
                  <a:pt x="1728" y="0"/>
                </a:moveTo>
                <a:cubicBezTo>
                  <a:pt x="1639" y="184"/>
                  <a:pt x="1480" y="789"/>
                  <a:pt x="1192" y="1101"/>
                </a:cubicBezTo>
                <a:cubicBezTo>
                  <a:pt x="904" y="1413"/>
                  <a:pt x="248" y="1712"/>
                  <a:pt x="0" y="1872"/>
                </a:cubicBezTo>
              </a:path>
            </a:pathLst>
          </a:custGeom>
          <a:noFill/>
          <a:ln w="76200" cap="flat" cmpd="sng">
            <a:solidFill>
              <a:schemeClr val="folHlink"/>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p>
            <a:endParaRPr lang="en-US"/>
          </a:p>
        </p:txBody>
      </p:sp>
      <p:sp>
        <p:nvSpPr>
          <p:cNvPr id="496662" name="Freeform 22"/>
          <p:cNvSpPr>
            <a:spLocks/>
          </p:cNvSpPr>
          <p:nvPr/>
        </p:nvSpPr>
        <p:spPr bwMode="auto">
          <a:xfrm>
            <a:off x="2667000" y="5019675"/>
            <a:ext cx="4181475" cy="690563"/>
          </a:xfrm>
          <a:custGeom>
            <a:avLst/>
            <a:gdLst/>
            <a:ahLst/>
            <a:cxnLst>
              <a:cxn ang="0">
                <a:pos x="2606" y="0"/>
              </a:cxn>
              <a:cxn ang="0">
                <a:pos x="2200" y="418"/>
              </a:cxn>
              <a:cxn ang="0">
                <a:pos x="0" y="102"/>
              </a:cxn>
            </a:cxnLst>
            <a:rect l="0" t="0" r="r" b="b"/>
            <a:pathLst>
              <a:path w="2634" h="435">
                <a:moveTo>
                  <a:pt x="2606" y="0"/>
                </a:moveTo>
                <a:cubicBezTo>
                  <a:pt x="2538" y="70"/>
                  <a:pt x="2634" y="401"/>
                  <a:pt x="2200" y="418"/>
                </a:cubicBezTo>
                <a:cubicBezTo>
                  <a:pt x="1766" y="435"/>
                  <a:pt x="458" y="168"/>
                  <a:pt x="0" y="102"/>
                </a:cubicBezTo>
              </a:path>
            </a:pathLst>
          </a:custGeom>
          <a:noFill/>
          <a:ln w="76200" cap="flat" cmpd="sng">
            <a:solidFill>
              <a:schemeClr val="accent2"/>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p>
            <a:endParaRPr lang="en-US"/>
          </a:p>
        </p:txBody>
      </p:sp>
      <p:sp>
        <p:nvSpPr>
          <p:cNvPr id="496663" name="Freeform 23"/>
          <p:cNvSpPr>
            <a:spLocks/>
          </p:cNvSpPr>
          <p:nvPr/>
        </p:nvSpPr>
        <p:spPr bwMode="auto">
          <a:xfrm>
            <a:off x="2590800" y="4572000"/>
            <a:ext cx="4760913" cy="1465263"/>
          </a:xfrm>
          <a:custGeom>
            <a:avLst/>
            <a:gdLst/>
            <a:ahLst/>
            <a:cxnLst>
              <a:cxn ang="0">
                <a:pos x="2999" y="525"/>
              </a:cxn>
              <a:cxn ang="0">
                <a:pos x="2445" y="836"/>
              </a:cxn>
              <a:cxn ang="0">
                <a:pos x="0" y="0"/>
              </a:cxn>
            </a:cxnLst>
            <a:rect l="0" t="0" r="r" b="b"/>
            <a:pathLst>
              <a:path w="2999" h="923">
                <a:moveTo>
                  <a:pt x="2999" y="525"/>
                </a:moveTo>
                <a:cubicBezTo>
                  <a:pt x="2907" y="577"/>
                  <a:pt x="2945" y="923"/>
                  <a:pt x="2445" y="836"/>
                </a:cubicBezTo>
                <a:cubicBezTo>
                  <a:pt x="1957" y="772"/>
                  <a:pt x="510" y="174"/>
                  <a:pt x="0" y="0"/>
                </a:cubicBezTo>
              </a:path>
            </a:pathLst>
          </a:custGeom>
          <a:noFill/>
          <a:ln w="76200" cap="flat" cmpd="sng">
            <a:solidFill>
              <a:schemeClr val="hlink"/>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496644"/>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49664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496646"/>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496647"/>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49664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49664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496650"/>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49665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496652"/>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49665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496654"/>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496655"/>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496656"/>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100"/>
                                  </p:stCondLst>
                                  <p:childTnLst>
                                    <p:set>
                                      <p:cBhvr>
                                        <p:cTn id="45" dur="1" fill="hold">
                                          <p:stCondLst>
                                            <p:cond delay="0"/>
                                          </p:stCondLst>
                                        </p:cTn>
                                        <p:tgtEl>
                                          <p:spTgt spid="496657"/>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100"/>
                                  </p:stCondLst>
                                  <p:childTnLst>
                                    <p:set>
                                      <p:cBhvr>
                                        <p:cTn id="48" dur="1" fill="hold">
                                          <p:stCondLst>
                                            <p:cond delay="0"/>
                                          </p:stCondLst>
                                        </p:cTn>
                                        <p:tgtEl>
                                          <p:spTgt spid="496658"/>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100"/>
                                  </p:stCondLst>
                                  <p:childTnLst>
                                    <p:set>
                                      <p:cBhvr>
                                        <p:cTn id="51" dur="1" fill="hold">
                                          <p:stCondLst>
                                            <p:cond delay="0"/>
                                          </p:stCondLst>
                                        </p:cTn>
                                        <p:tgtEl>
                                          <p:spTgt spid="49665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6643">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96643">
                                            <p:txEl>
                                              <p:pRg st="1" end="1"/>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96643">
                                            <p:txEl>
                                              <p:pRg st="2" end="2"/>
                                            </p:txEl>
                                          </p:spTgt>
                                        </p:tgtEl>
                                        <p:attrNameLst>
                                          <p:attrName>style.visibility</p:attrName>
                                        </p:attrNameLst>
                                      </p:cBhvr>
                                      <p:to>
                                        <p:strVal val="visible"/>
                                      </p:to>
                                    </p:set>
                                  </p:childTnLst>
                                </p:cTn>
                              </p:par>
                            </p:childTnLst>
                          </p:cTn>
                        </p:par>
                        <p:par>
                          <p:cTn id="62" fill="hold">
                            <p:stCondLst>
                              <p:cond delay="0"/>
                            </p:stCondLst>
                            <p:childTnLst>
                              <p:par>
                                <p:cTn id="63" presetID="22" presetClass="entr" presetSubtype="1" fill="hold" grpId="0" nodeType="afterEffect">
                                  <p:stCondLst>
                                    <p:cond delay="0"/>
                                  </p:stCondLst>
                                  <p:childTnLst>
                                    <p:set>
                                      <p:cBhvr>
                                        <p:cTn id="64" dur="1" fill="hold">
                                          <p:stCondLst>
                                            <p:cond delay="0"/>
                                          </p:stCondLst>
                                        </p:cTn>
                                        <p:tgtEl>
                                          <p:spTgt spid="496661"/>
                                        </p:tgtEl>
                                        <p:attrNameLst>
                                          <p:attrName>style.visibility</p:attrName>
                                        </p:attrNameLst>
                                      </p:cBhvr>
                                      <p:to>
                                        <p:strVal val="visible"/>
                                      </p:to>
                                    </p:set>
                                    <p:animEffect transition="in" filter="wipe(up)">
                                      <p:cBhvr>
                                        <p:cTn id="65" dur="500"/>
                                        <p:tgtEl>
                                          <p:spTgt spid="496661"/>
                                        </p:tgtEl>
                                      </p:cBhvr>
                                    </p:animEffect>
                                  </p:childTnLst>
                                </p:cTn>
                              </p:par>
                            </p:childTnLst>
                          </p:cTn>
                        </p:par>
                        <p:par>
                          <p:cTn id="66" fill="hold">
                            <p:stCondLst>
                              <p:cond delay="500"/>
                            </p:stCondLst>
                            <p:childTnLst>
                              <p:par>
                                <p:cTn id="67" presetID="1" presetClass="emph" presetSubtype="1" nodeType="afterEffect">
                                  <p:stCondLst>
                                    <p:cond delay="0"/>
                                  </p:stCondLst>
                                  <p:childTnLst>
                                    <p:set>
                                      <p:cBhvr>
                                        <p:cTn id="68" dur="indefinite"/>
                                        <p:tgtEl>
                                          <p:spTgt spid="496644"/>
                                        </p:tgtEl>
                                        <p:attrNameLst>
                                          <p:attrName>fillcolor</p:attrName>
                                        </p:attrNameLst>
                                      </p:cBhvr>
                                      <p:to>
                                        <p:clrVal>
                                          <a:schemeClr val="folHlink"/>
                                        </p:clrVal>
                                      </p:to>
                                    </p:set>
                                    <p:set>
                                      <p:cBhvr>
                                        <p:cTn id="69" dur="indefinite"/>
                                        <p:tgtEl>
                                          <p:spTgt spid="496644"/>
                                        </p:tgtEl>
                                        <p:attrNameLst>
                                          <p:attrName>fill.type</p:attrName>
                                        </p:attrNameLst>
                                      </p:cBhvr>
                                      <p:to>
                                        <p:strVal val="solid"/>
                                      </p:to>
                                    </p:set>
                                    <p:set>
                                      <p:cBhvr>
                                        <p:cTn id="70" dur="indefinite"/>
                                        <p:tgtEl>
                                          <p:spTgt spid="496644"/>
                                        </p:tgtEl>
                                        <p:attrNameLst>
                                          <p:attrName>fill.on</p:attrName>
                                        </p:attrNameLst>
                                      </p:cBhvr>
                                      <p:to>
                                        <p:strVal val="true"/>
                                      </p:to>
                                    </p:set>
                                  </p:childTnLst>
                                </p:cTn>
                              </p:par>
                              <p:par>
                                <p:cTn id="71" presetID="1" presetClass="emph" presetSubtype="1" nodeType="withEffect">
                                  <p:stCondLst>
                                    <p:cond delay="0"/>
                                  </p:stCondLst>
                                  <p:childTnLst>
                                    <p:set>
                                      <p:cBhvr>
                                        <p:cTn id="72" dur="indefinite"/>
                                        <p:tgtEl>
                                          <p:spTgt spid="496645"/>
                                        </p:tgtEl>
                                        <p:attrNameLst>
                                          <p:attrName>fillcolor</p:attrName>
                                        </p:attrNameLst>
                                      </p:cBhvr>
                                      <p:to>
                                        <p:clrVal>
                                          <a:schemeClr val="folHlink"/>
                                        </p:clrVal>
                                      </p:to>
                                    </p:set>
                                    <p:set>
                                      <p:cBhvr>
                                        <p:cTn id="73" dur="indefinite"/>
                                        <p:tgtEl>
                                          <p:spTgt spid="496645"/>
                                        </p:tgtEl>
                                        <p:attrNameLst>
                                          <p:attrName>fill.type</p:attrName>
                                        </p:attrNameLst>
                                      </p:cBhvr>
                                      <p:to>
                                        <p:strVal val="solid"/>
                                      </p:to>
                                    </p:set>
                                    <p:set>
                                      <p:cBhvr>
                                        <p:cTn id="74" dur="indefinite"/>
                                        <p:tgtEl>
                                          <p:spTgt spid="496645"/>
                                        </p:tgtEl>
                                        <p:attrNameLst>
                                          <p:attrName>fill.on</p:attrName>
                                        </p:attrNameLst>
                                      </p:cBhvr>
                                      <p:to>
                                        <p:strVal val="true"/>
                                      </p:to>
                                    </p:set>
                                  </p:childTnLst>
                                </p:cTn>
                              </p:par>
                            </p:childTnLst>
                          </p:cTn>
                        </p:par>
                        <p:par>
                          <p:cTn id="75" fill="hold">
                            <p:stCondLst>
                              <p:cond delay="500"/>
                            </p:stCondLst>
                            <p:childTnLst>
                              <p:par>
                                <p:cTn id="76" presetID="22" presetClass="exit" presetSubtype="1" fill="hold" grpId="1" nodeType="afterEffect">
                                  <p:stCondLst>
                                    <p:cond delay="0"/>
                                  </p:stCondLst>
                                  <p:childTnLst>
                                    <p:animEffect transition="out" filter="wipe(up)">
                                      <p:cBhvr>
                                        <p:cTn id="77" dur="500"/>
                                        <p:tgtEl>
                                          <p:spTgt spid="496661"/>
                                        </p:tgtEl>
                                      </p:cBhvr>
                                    </p:animEffect>
                                    <p:set>
                                      <p:cBhvr>
                                        <p:cTn id="78" dur="1" fill="hold">
                                          <p:stCondLst>
                                            <p:cond delay="499"/>
                                          </p:stCondLst>
                                        </p:cTn>
                                        <p:tgtEl>
                                          <p:spTgt spid="49666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6643">
                                            <p:txEl>
                                              <p:pRg st="3" end="3"/>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6643">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6643">
                                            <p:txEl>
                                              <p:pRg st="5" end="5"/>
                                            </p:txEl>
                                          </p:spTgt>
                                        </p:tgtEl>
                                        <p:attrNameLst>
                                          <p:attrName>style.visibility</p:attrName>
                                        </p:attrNameLst>
                                      </p:cBhvr>
                                      <p:to>
                                        <p:strVal val="visible"/>
                                      </p:to>
                                    </p:set>
                                  </p:childTnLst>
                                </p:cTn>
                              </p:par>
                            </p:childTnLst>
                          </p:cTn>
                        </p:par>
                        <p:par>
                          <p:cTn id="89" fill="hold">
                            <p:stCondLst>
                              <p:cond delay="0"/>
                            </p:stCondLst>
                            <p:childTnLst>
                              <p:par>
                                <p:cTn id="90" presetID="22" presetClass="entr" presetSubtype="2" fill="hold" grpId="0" nodeType="afterEffect">
                                  <p:stCondLst>
                                    <p:cond delay="0"/>
                                  </p:stCondLst>
                                  <p:childTnLst>
                                    <p:set>
                                      <p:cBhvr>
                                        <p:cTn id="91" dur="1" fill="hold">
                                          <p:stCondLst>
                                            <p:cond delay="0"/>
                                          </p:stCondLst>
                                        </p:cTn>
                                        <p:tgtEl>
                                          <p:spTgt spid="496662"/>
                                        </p:tgtEl>
                                        <p:attrNameLst>
                                          <p:attrName>style.visibility</p:attrName>
                                        </p:attrNameLst>
                                      </p:cBhvr>
                                      <p:to>
                                        <p:strVal val="visible"/>
                                      </p:to>
                                    </p:set>
                                    <p:animEffect transition="in" filter="wipe(right)">
                                      <p:cBhvr>
                                        <p:cTn id="92" dur="500"/>
                                        <p:tgtEl>
                                          <p:spTgt spid="496662"/>
                                        </p:tgtEl>
                                      </p:cBhvr>
                                    </p:animEffect>
                                  </p:childTnLst>
                                </p:cTn>
                              </p:par>
                            </p:childTnLst>
                          </p:cTn>
                        </p:par>
                        <p:par>
                          <p:cTn id="93" fill="hold">
                            <p:stCondLst>
                              <p:cond delay="500"/>
                            </p:stCondLst>
                            <p:childTnLst>
                              <p:par>
                                <p:cTn id="94" presetID="1" presetClass="emph" presetSubtype="1" nodeType="afterEffect">
                                  <p:stCondLst>
                                    <p:cond delay="0"/>
                                  </p:stCondLst>
                                  <p:childTnLst>
                                    <p:set>
                                      <p:cBhvr>
                                        <p:cTn id="95" dur="indefinite"/>
                                        <p:tgtEl>
                                          <p:spTgt spid="496646"/>
                                        </p:tgtEl>
                                        <p:attrNameLst>
                                          <p:attrName>fillcolor</p:attrName>
                                        </p:attrNameLst>
                                      </p:cBhvr>
                                      <p:to>
                                        <p:clrVal>
                                          <a:schemeClr val="accent2"/>
                                        </p:clrVal>
                                      </p:to>
                                    </p:set>
                                    <p:set>
                                      <p:cBhvr>
                                        <p:cTn id="96" dur="indefinite"/>
                                        <p:tgtEl>
                                          <p:spTgt spid="496646"/>
                                        </p:tgtEl>
                                        <p:attrNameLst>
                                          <p:attrName>fill.type</p:attrName>
                                        </p:attrNameLst>
                                      </p:cBhvr>
                                      <p:to>
                                        <p:strVal val="solid"/>
                                      </p:to>
                                    </p:set>
                                    <p:set>
                                      <p:cBhvr>
                                        <p:cTn id="97" dur="indefinite"/>
                                        <p:tgtEl>
                                          <p:spTgt spid="496646"/>
                                        </p:tgtEl>
                                        <p:attrNameLst>
                                          <p:attrName>fill.on</p:attrName>
                                        </p:attrNameLst>
                                      </p:cBhvr>
                                      <p:to>
                                        <p:strVal val="true"/>
                                      </p:to>
                                    </p:set>
                                  </p:childTnLst>
                                </p:cTn>
                              </p:par>
                              <p:par>
                                <p:cTn id="98" presetID="1" presetClass="emph" presetSubtype="1" nodeType="withEffect">
                                  <p:stCondLst>
                                    <p:cond delay="0"/>
                                  </p:stCondLst>
                                  <p:childTnLst>
                                    <p:set>
                                      <p:cBhvr>
                                        <p:cTn id="99" dur="indefinite"/>
                                        <p:tgtEl>
                                          <p:spTgt spid="496647"/>
                                        </p:tgtEl>
                                        <p:attrNameLst>
                                          <p:attrName>fillcolor</p:attrName>
                                        </p:attrNameLst>
                                      </p:cBhvr>
                                      <p:to>
                                        <p:clrVal>
                                          <a:schemeClr val="accent2"/>
                                        </p:clrVal>
                                      </p:to>
                                    </p:set>
                                    <p:set>
                                      <p:cBhvr>
                                        <p:cTn id="100" dur="indefinite"/>
                                        <p:tgtEl>
                                          <p:spTgt spid="496647"/>
                                        </p:tgtEl>
                                        <p:attrNameLst>
                                          <p:attrName>fill.type</p:attrName>
                                        </p:attrNameLst>
                                      </p:cBhvr>
                                      <p:to>
                                        <p:strVal val="solid"/>
                                      </p:to>
                                    </p:set>
                                    <p:set>
                                      <p:cBhvr>
                                        <p:cTn id="101" dur="indefinite"/>
                                        <p:tgtEl>
                                          <p:spTgt spid="496647"/>
                                        </p:tgtEl>
                                        <p:attrNameLst>
                                          <p:attrName>fill.on</p:attrName>
                                        </p:attrNameLst>
                                      </p:cBhvr>
                                      <p:to>
                                        <p:strVal val="true"/>
                                      </p:to>
                                    </p:set>
                                  </p:childTnLst>
                                </p:cTn>
                              </p:par>
                            </p:childTnLst>
                          </p:cTn>
                        </p:par>
                        <p:par>
                          <p:cTn id="102" fill="hold">
                            <p:stCondLst>
                              <p:cond delay="500"/>
                            </p:stCondLst>
                            <p:childTnLst>
                              <p:par>
                                <p:cTn id="103" presetID="22" presetClass="exit" presetSubtype="2" fill="hold" grpId="1" nodeType="afterEffect">
                                  <p:stCondLst>
                                    <p:cond delay="0"/>
                                  </p:stCondLst>
                                  <p:childTnLst>
                                    <p:animEffect transition="out" filter="wipe(right)">
                                      <p:cBhvr>
                                        <p:cTn id="104" dur="500"/>
                                        <p:tgtEl>
                                          <p:spTgt spid="496662"/>
                                        </p:tgtEl>
                                      </p:cBhvr>
                                    </p:animEffect>
                                    <p:set>
                                      <p:cBhvr>
                                        <p:cTn id="105" dur="1" fill="hold">
                                          <p:stCondLst>
                                            <p:cond delay="499"/>
                                          </p:stCondLst>
                                        </p:cTn>
                                        <p:tgtEl>
                                          <p:spTgt spid="49666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96643">
                                            <p:txEl>
                                              <p:pRg st="6" end="6"/>
                                            </p:txEl>
                                          </p:spTgt>
                                        </p:tgtEl>
                                        <p:attrNameLst>
                                          <p:attrName>style.visibility</p:attrName>
                                        </p:attrNameLst>
                                      </p:cBhvr>
                                      <p:to>
                                        <p:strVal val="visible"/>
                                      </p:to>
                                    </p:set>
                                  </p:childTnLst>
                                </p:cTn>
                              </p:par>
                            </p:childTnLst>
                          </p:cTn>
                        </p:par>
                        <p:par>
                          <p:cTn id="110" fill="hold">
                            <p:stCondLst>
                              <p:cond delay="0"/>
                            </p:stCondLst>
                            <p:childTnLst>
                              <p:par>
                                <p:cTn id="111" presetID="22" presetClass="entr" presetSubtype="2" fill="hold" grpId="0" nodeType="afterEffect">
                                  <p:stCondLst>
                                    <p:cond delay="0"/>
                                  </p:stCondLst>
                                  <p:childTnLst>
                                    <p:set>
                                      <p:cBhvr>
                                        <p:cTn id="112" dur="1" fill="hold">
                                          <p:stCondLst>
                                            <p:cond delay="0"/>
                                          </p:stCondLst>
                                        </p:cTn>
                                        <p:tgtEl>
                                          <p:spTgt spid="496663"/>
                                        </p:tgtEl>
                                        <p:attrNameLst>
                                          <p:attrName>style.visibility</p:attrName>
                                        </p:attrNameLst>
                                      </p:cBhvr>
                                      <p:to>
                                        <p:strVal val="visible"/>
                                      </p:to>
                                    </p:set>
                                    <p:animEffect transition="in" filter="wipe(right)">
                                      <p:cBhvr>
                                        <p:cTn id="113" dur="500"/>
                                        <p:tgtEl>
                                          <p:spTgt spid="496663"/>
                                        </p:tgtEl>
                                      </p:cBhvr>
                                    </p:animEffect>
                                  </p:childTnLst>
                                </p:cTn>
                              </p:par>
                            </p:childTnLst>
                          </p:cTn>
                        </p:par>
                        <p:par>
                          <p:cTn id="114" fill="hold">
                            <p:stCondLst>
                              <p:cond delay="500"/>
                            </p:stCondLst>
                            <p:childTnLst>
                              <p:par>
                                <p:cTn id="115" presetID="1" presetClass="emph" presetSubtype="1" nodeType="afterEffect">
                                  <p:stCondLst>
                                    <p:cond delay="0"/>
                                  </p:stCondLst>
                                  <p:childTnLst>
                                    <p:set>
                                      <p:cBhvr>
                                        <p:cTn id="116" dur="indefinite"/>
                                        <p:tgtEl>
                                          <p:spTgt spid="496648"/>
                                        </p:tgtEl>
                                        <p:attrNameLst>
                                          <p:attrName>fillcolor</p:attrName>
                                        </p:attrNameLst>
                                      </p:cBhvr>
                                      <p:to>
                                        <p:clrVal>
                                          <a:schemeClr val="hlink"/>
                                        </p:clrVal>
                                      </p:to>
                                    </p:set>
                                    <p:set>
                                      <p:cBhvr>
                                        <p:cTn id="117" dur="indefinite"/>
                                        <p:tgtEl>
                                          <p:spTgt spid="496648"/>
                                        </p:tgtEl>
                                        <p:attrNameLst>
                                          <p:attrName>fill.type</p:attrName>
                                        </p:attrNameLst>
                                      </p:cBhvr>
                                      <p:to>
                                        <p:strVal val="solid"/>
                                      </p:to>
                                    </p:set>
                                    <p:set>
                                      <p:cBhvr>
                                        <p:cTn id="118" dur="indefinite"/>
                                        <p:tgtEl>
                                          <p:spTgt spid="496648"/>
                                        </p:tgtEl>
                                        <p:attrNameLst>
                                          <p:attrName>fill.on</p:attrName>
                                        </p:attrNameLst>
                                      </p:cBhvr>
                                      <p:to>
                                        <p:strVal val="true"/>
                                      </p:to>
                                    </p:set>
                                  </p:childTnLst>
                                </p:cTn>
                              </p:par>
                              <p:par>
                                <p:cTn id="119" presetID="1" presetClass="emph" presetSubtype="1" nodeType="withEffect">
                                  <p:stCondLst>
                                    <p:cond delay="0"/>
                                  </p:stCondLst>
                                  <p:childTnLst>
                                    <p:set>
                                      <p:cBhvr>
                                        <p:cTn id="120" dur="indefinite"/>
                                        <p:tgtEl>
                                          <p:spTgt spid="496649"/>
                                        </p:tgtEl>
                                        <p:attrNameLst>
                                          <p:attrName>fillcolor</p:attrName>
                                        </p:attrNameLst>
                                      </p:cBhvr>
                                      <p:to>
                                        <p:clrVal>
                                          <a:schemeClr val="hlink"/>
                                        </p:clrVal>
                                      </p:to>
                                    </p:set>
                                    <p:set>
                                      <p:cBhvr>
                                        <p:cTn id="121" dur="indefinite"/>
                                        <p:tgtEl>
                                          <p:spTgt spid="496649"/>
                                        </p:tgtEl>
                                        <p:attrNameLst>
                                          <p:attrName>fill.type</p:attrName>
                                        </p:attrNameLst>
                                      </p:cBhvr>
                                      <p:to>
                                        <p:strVal val="solid"/>
                                      </p:to>
                                    </p:set>
                                    <p:set>
                                      <p:cBhvr>
                                        <p:cTn id="122" dur="indefinite"/>
                                        <p:tgtEl>
                                          <p:spTgt spid="496649"/>
                                        </p:tgtEl>
                                        <p:attrNameLst>
                                          <p:attrName>fill.on</p:attrName>
                                        </p:attrNameLst>
                                      </p:cBhvr>
                                      <p:to>
                                        <p:strVal val="true"/>
                                      </p:to>
                                    </p:set>
                                  </p:childTnLst>
                                </p:cTn>
                              </p:par>
                            </p:childTnLst>
                          </p:cTn>
                        </p:par>
                        <p:par>
                          <p:cTn id="123" fill="hold">
                            <p:stCondLst>
                              <p:cond delay="500"/>
                            </p:stCondLst>
                            <p:childTnLst>
                              <p:par>
                                <p:cTn id="124" presetID="22" presetClass="exit" presetSubtype="2" fill="hold" grpId="1" nodeType="afterEffect">
                                  <p:stCondLst>
                                    <p:cond delay="0"/>
                                  </p:stCondLst>
                                  <p:childTnLst>
                                    <p:animEffect transition="out" filter="wipe(right)">
                                      <p:cBhvr>
                                        <p:cTn id="125" dur="500"/>
                                        <p:tgtEl>
                                          <p:spTgt spid="496663"/>
                                        </p:tgtEl>
                                      </p:cBhvr>
                                    </p:animEffect>
                                    <p:set>
                                      <p:cBhvr>
                                        <p:cTn id="126" dur="1" fill="hold">
                                          <p:stCondLst>
                                            <p:cond delay="499"/>
                                          </p:stCondLst>
                                        </p:cTn>
                                        <p:tgtEl>
                                          <p:spTgt spid="4966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p:bldP spid="496644" grpId="0" animBg="1"/>
      <p:bldP spid="496645" grpId="0" animBg="1"/>
      <p:bldP spid="496646" grpId="0" animBg="1"/>
      <p:bldP spid="496647" grpId="0" animBg="1"/>
      <p:bldP spid="496648" grpId="0" animBg="1"/>
      <p:bldP spid="496649" grpId="0" animBg="1"/>
      <p:bldP spid="496650" grpId="0" animBg="1"/>
      <p:bldP spid="496651" grpId="0" animBg="1"/>
      <p:bldP spid="496652" grpId="0" animBg="1"/>
      <p:bldP spid="496653" grpId="0" animBg="1"/>
      <p:bldP spid="496654" grpId="0" animBg="1"/>
      <p:bldP spid="496655" grpId="0" animBg="1"/>
      <p:bldP spid="496656" grpId="0" animBg="1"/>
      <p:bldP spid="496657" grpId="0" animBg="1"/>
      <p:bldP spid="496658" grpId="0" animBg="1"/>
      <p:bldP spid="496659" grpId="0" animBg="1"/>
      <p:bldP spid="496661" grpId="0" animBg="1"/>
      <p:bldP spid="496661" grpId="1" animBg="1"/>
      <p:bldP spid="496662" grpId="0" animBg="1"/>
      <p:bldP spid="496662" grpId="1" animBg="1"/>
      <p:bldP spid="496663" grpId="0" animBg="1"/>
      <p:bldP spid="49666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eaLnBrk="1" hangingPunct="1">
              <a:defRPr/>
            </a:pPr>
            <a:r>
              <a:rPr lang="en-US" smtClean="0"/>
              <a:t>TPM architecture</a:t>
            </a:r>
          </a:p>
        </p:txBody>
      </p:sp>
      <p:sp>
        <p:nvSpPr>
          <p:cNvPr id="497667" name="Rectangle 3"/>
          <p:cNvSpPr>
            <a:spLocks noGrp="1" noChangeArrowheads="1"/>
          </p:cNvSpPr>
          <p:nvPr>
            <p:ph type="body" sz="half" idx="2"/>
          </p:nvPr>
        </p:nvSpPr>
        <p:spPr>
          <a:xfrm>
            <a:off x="2743200" y="1228725"/>
            <a:ext cx="6248400" cy="4714624"/>
          </a:xfrm>
        </p:spPr>
        <p:txBody>
          <a:bodyPr/>
          <a:lstStyle/>
          <a:p>
            <a:pPr eaLnBrk="1" hangingPunct="1">
              <a:defRPr/>
            </a:pPr>
            <a:r>
              <a:rPr lang="en-US" sz="2400" dirty="0" smtClean="0"/>
              <a:t>MBR takes over; loads first sector of active boot partition into memory; measures first 512 bytes into PCR[8]</a:t>
            </a:r>
          </a:p>
          <a:p>
            <a:pPr eaLnBrk="1" hangingPunct="1">
              <a:defRPr/>
            </a:pPr>
            <a:r>
              <a:rPr lang="en-US" sz="2400" dirty="0" smtClean="0"/>
              <a:t>Boot sector loads; measures remainder into PCR[9] and transfers execution</a:t>
            </a:r>
          </a:p>
          <a:p>
            <a:pPr eaLnBrk="1" hangingPunct="1">
              <a:defRPr/>
            </a:pPr>
            <a:r>
              <a:rPr lang="en-US" sz="2400" dirty="0" smtClean="0"/>
              <a:t>Boot code measures BOOTMGR into PCR[10] and transfers execution</a:t>
            </a:r>
          </a:p>
          <a:p>
            <a:pPr eaLnBrk="1" hangingPunct="1">
              <a:defRPr/>
            </a:pPr>
            <a:r>
              <a:rPr lang="en-US" sz="2400" dirty="0" smtClean="0"/>
              <a:t>Any additional boot applications must load only from BDE volume</a:t>
            </a:r>
          </a:p>
          <a:p>
            <a:pPr lvl="1" eaLnBrk="1" hangingPunct="1">
              <a:defRPr/>
            </a:pPr>
            <a:r>
              <a:rPr lang="en-US" sz="2000" dirty="0" smtClean="0"/>
              <a:t>BDE storage root key in PCR[11]</a:t>
            </a:r>
          </a:p>
          <a:p>
            <a:pPr eaLnBrk="1" hangingPunct="1">
              <a:defRPr/>
            </a:pPr>
            <a:r>
              <a:rPr lang="en-US" sz="2400" dirty="0" smtClean="0"/>
              <a:t>Finally, BOOTMGR transfers control to operating system; OS checks integrity of all executables loaded</a:t>
            </a:r>
          </a:p>
        </p:txBody>
      </p:sp>
      <p:sp>
        <p:nvSpPr>
          <p:cNvPr id="497668" name="Rectangle 4"/>
          <p:cNvSpPr>
            <a:spLocks noChangeArrowheads="1"/>
          </p:cNvSpPr>
          <p:nvPr/>
        </p:nvSpPr>
        <p:spPr bwMode="auto">
          <a:xfrm>
            <a:off x="609600" y="5800725"/>
            <a:ext cx="1828800" cy="304800"/>
          </a:xfrm>
          <a:prstGeom prst="rect">
            <a:avLst/>
          </a:prstGeom>
          <a:solidFill>
            <a:schemeClr val="fo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PCR[0]</a:t>
            </a:r>
          </a:p>
        </p:txBody>
      </p:sp>
      <p:sp>
        <p:nvSpPr>
          <p:cNvPr id="497669" name="Rectangle 5"/>
          <p:cNvSpPr>
            <a:spLocks noChangeArrowheads="1"/>
          </p:cNvSpPr>
          <p:nvPr/>
        </p:nvSpPr>
        <p:spPr bwMode="auto">
          <a:xfrm>
            <a:off x="609600" y="5495925"/>
            <a:ext cx="1828800" cy="304800"/>
          </a:xfrm>
          <a:prstGeom prst="rect">
            <a:avLst/>
          </a:prstGeom>
          <a:solidFill>
            <a:schemeClr val="fo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PCR[1]</a:t>
            </a:r>
          </a:p>
        </p:txBody>
      </p:sp>
      <p:sp>
        <p:nvSpPr>
          <p:cNvPr id="497670" name="Rectangle 6"/>
          <p:cNvSpPr>
            <a:spLocks noChangeArrowheads="1"/>
          </p:cNvSpPr>
          <p:nvPr/>
        </p:nvSpPr>
        <p:spPr bwMode="auto">
          <a:xfrm>
            <a:off x="609600" y="5191125"/>
            <a:ext cx="1828800" cy="304800"/>
          </a:xfrm>
          <a:prstGeom prst="rect">
            <a:avLst/>
          </a:prstGeom>
          <a:solidFill>
            <a:schemeClr val="accent2"/>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PCR[2]</a:t>
            </a:r>
          </a:p>
        </p:txBody>
      </p:sp>
      <p:sp>
        <p:nvSpPr>
          <p:cNvPr id="497671" name="Rectangle 7"/>
          <p:cNvSpPr>
            <a:spLocks noChangeArrowheads="1"/>
          </p:cNvSpPr>
          <p:nvPr/>
        </p:nvSpPr>
        <p:spPr bwMode="auto">
          <a:xfrm>
            <a:off x="609600" y="4886325"/>
            <a:ext cx="1828800" cy="304800"/>
          </a:xfrm>
          <a:prstGeom prst="rect">
            <a:avLst/>
          </a:prstGeom>
          <a:solidFill>
            <a:schemeClr val="accent2"/>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PCR[3]</a:t>
            </a:r>
          </a:p>
        </p:txBody>
      </p:sp>
      <p:sp>
        <p:nvSpPr>
          <p:cNvPr id="497672" name="Rectangle 8"/>
          <p:cNvSpPr>
            <a:spLocks noChangeArrowheads="1"/>
          </p:cNvSpPr>
          <p:nvPr/>
        </p:nvSpPr>
        <p:spPr bwMode="auto">
          <a:xfrm>
            <a:off x="609600" y="4581525"/>
            <a:ext cx="1828800" cy="304800"/>
          </a:xfrm>
          <a:prstGeom prst="rect">
            <a:avLst/>
          </a:prstGeom>
          <a:solidFill>
            <a:schemeClr va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PCR[4]</a:t>
            </a:r>
          </a:p>
        </p:txBody>
      </p:sp>
      <p:sp>
        <p:nvSpPr>
          <p:cNvPr id="497673" name="Rectangle 9"/>
          <p:cNvSpPr>
            <a:spLocks noChangeArrowheads="1"/>
          </p:cNvSpPr>
          <p:nvPr/>
        </p:nvSpPr>
        <p:spPr bwMode="auto">
          <a:xfrm>
            <a:off x="609600" y="4276725"/>
            <a:ext cx="1828800" cy="304800"/>
          </a:xfrm>
          <a:prstGeom prst="rect">
            <a:avLst/>
          </a:prstGeom>
          <a:solidFill>
            <a:schemeClr va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PCR[5]</a:t>
            </a:r>
          </a:p>
        </p:txBody>
      </p:sp>
      <p:sp>
        <p:nvSpPr>
          <p:cNvPr id="497674" name="Rectangle 10"/>
          <p:cNvSpPr>
            <a:spLocks noChangeArrowheads="1"/>
          </p:cNvSpPr>
          <p:nvPr/>
        </p:nvSpPr>
        <p:spPr bwMode="auto">
          <a:xfrm>
            <a:off x="609600" y="39719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PCR[6]</a:t>
            </a:r>
          </a:p>
        </p:txBody>
      </p:sp>
      <p:sp>
        <p:nvSpPr>
          <p:cNvPr id="497675" name="Rectangle 11"/>
          <p:cNvSpPr>
            <a:spLocks noChangeArrowheads="1"/>
          </p:cNvSpPr>
          <p:nvPr/>
        </p:nvSpPr>
        <p:spPr bwMode="auto">
          <a:xfrm>
            <a:off x="609600" y="3667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PCR[7]</a:t>
            </a:r>
          </a:p>
        </p:txBody>
      </p:sp>
      <p:sp>
        <p:nvSpPr>
          <p:cNvPr id="497676" name="Rectangle 12"/>
          <p:cNvSpPr>
            <a:spLocks noChangeArrowheads="1"/>
          </p:cNvSpPr>
          <p:nvPr/>
        </p:nvSpPr>
        <p:spPr bwMode="auto">
          <a:xfrm>
            <a:off x="609600" y="33623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PCR[8]</a:t>
            </a:r>
          </a:p>
        </p:txBody>
      </p:sp>
      <p:sp>
        <p:nvSpPr>
          <p:cNvPr id="497677" name="Rectangle 13"/>
          <p:cNvSpPr>
            <a:spLocks noChangeArrowheads="1"/>
          </p:cNvSpPr>
          <p:nvPr/>
        </p:nvSpPr>
        <p:spPr bwMode="auto">
          <a:xfrm>
            <a:off x="609600" y="30575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PCR[9]</a:t>
            </a:r>
          </a:p>
        </p:txBody>
      </p:sp>
      <p:sp>
        <p:nvSpPr>
          <p:cNvPr id="497678" name="Rectangle 14"/>
          <p:cNvSpPr>
            <a:spLocks noChangeArrowheads="1"/>
          </p:cNvSpPr>
          <p:nvPr/>
        </p:nvSpPr>
        <p:spPr bwMode="auto">
          <a:xfrm>
            <a:off x="609600" y="2752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dirty="0">
                <a:effectLst>
                  <a:outerShdw blurRad="38100" dist="38100" dir="2700000" algn="tl">
                    <a:srgbClr val="000000"/>
                  </a:outerShdw>
                </a:effectLst>
              </a:rPr>
              <a:t>PCR[10]</a:t>
            </a:r>
          </a:p>
        </p:txBody>
      </p:sp>
      <p:sp>
        <p:nvSpPr>
          <p:cNvPr id="497679" name="Rectangle 15"/>
          <p:cNvSpPr>
            <a:spLocks noChangeArrowheads="1"/>
          </p:cNvSpPr>
          <p:nvPr/>
        </p:nvSpPr>
        <p:spPr bwMode="auto">
          <a:xfrm>
            <a:off x="609600" y="24479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PCR[11]</a:t>
            </a:r>
          </a:p>
        </p:txBody>
      </p:sp>
      <p:sp>
        <p:nvSpPr>
          <p:cNvPr id="497680" name="Rectangle 16"/>
          <p:cNvSpPr>
            <a:spLocks noChangeArrowheads="1"/>
          </p:cNvSpPr>
          <p:nvPr/>
        </p:nvSpPr>
        <p:spPr bwMode="auto">
          <a:xfrm>
            <a:off x="609600" y="2143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PCR[12]</a:t>
            </a:r>
          </a:p>
        </p:txBody>
      </p:sp>
      <p:sp>
        <p:nvSpPr>
          <p:cNvPr id="497681" name="Rectangle 17"/>
          <p:cNvSpPr>
            <a:spLocks noChangeArrowheads="1"/>
          </p:cNvSpPr>
          <p:nvPr/>
        </p:nvSpPr>
        <p:spPr bwMode="auto">
          <a:xfrm>
            <a:off x="609600" y="18383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PCR[13]</a:t>
            </a:r>
          </a:p>
        </p:txBody>
      </p:sp>
      <p:sp>
        <p:nvSpPr>
          <p:cNvPr id="497682" name="Rectangle 18"/>
          <p:cNvSpPr>
            <a:spLocks noChangeArrowheads="1"/>
          </p:cNvSpPr>
          <p:nvPr/>
        </p:nvSpPr>
        <p:spPr bwMode="auto">
          <a:xfrm>
            <a:off x="609600" y="15335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PCR[14]</a:t>
            </a:r>
          </a:p>
        </p:txBody>
      </p:sp>
      <p:sp>
        <p:nvSpPr>
          <p:cNvPr id="497683" name="Rectangle 19"/>
          <p:cNvSpPr>
            <a:spLocks noChangeArrowheads="1"/>
          </p:cNvSpPr>
          <p:nvPr/>
        </p:nvSpPr>
        <p:spPr bwMode="auto">
          <a:xfrm>
            <a:off x="609600" y="1228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defRPr/>
            </a:pPr>
            <a:r>
              <a:rPr lang="en-US" sz="1800" i="0">
                <a:effectLst>
                  <a:outerShdw blurRad="38100" dist="38100" dir="2700000" algn="tl">
                    <a:srgbClr val="000000"/>
                  </a:outerShdw>
                </a:effectLst>
              </a:rPr>
              <a:t>PCR[15]</a:t>
            </a:r>
          </a:p>
        </p:txBody>
      </p:sp>
      <p:sp>
        <p:nvSpPr>
          <p:cNvPr id="497684" name="Text Box 20"/>
          <p:cNvSpPr txBox="1">
            <a:spLocks noChangeArrowheads="1"/>
          </p:cNvSpPr>
          <p:nvPr/>
        </p:nvSpPr>
        <p:spPr bwMode="auto">
          <a:xfrm rot="-5400000">
            <a:off x="-1726406" y="3526631"/>
            <a:ext cx="4097338" cy="244475"/>
          </a:xfrm>
          <a:prstGeom prst="rect">
            <a:avLst/>
          </a:prstGeom>
          <a:noFill/>
          <a:ln w="9525" algn="ctr">
            <a:noFill/>
            <a:miter lim="800000"/>
            <a:headEnd/>
            <a:tailEnd/>
          </a:ln>
          <a:effectLst/>
        </p:spPr>
        <p:txBody>
          <a:bodyPr lIns="0" tIns="0" rIns="0" bIns="0">
            <a:spAutoFit/>
          </a:bodyPr>
          <a:lstStyle/>
          <a:p>
            <a:pPr>
              <a:lnSpc>
                <a:spcPct val="100000"/>
              </a:lnSpc>
              <a:spcBef>
                <a:spcPct val="50000"/>
              </a:spcBef>
              <a:defRPr/>
            </a:pPr>
            <a:r>
              <a:rPr lang="en-US" sz="1600" i="0">
                <a:effectLst>
                  <a:outerShdw blurRad="38100" dist="38100" dir="2700000" algn="tl">
                    <a:srgbClr val="000000"/>
                  </a:outerShdw>
                </a:effectLst>
              </a:rPr>
              <a:t>Platform Configuration Registers</a:t>
            </a:r>
          </a:p>
        </p:txBody>
      </p:sp>
      <p:sp>
        <p:nvSpPr>
          <p:cNvPr id="497685" name="Freeform 21"/>
          <p:cNvSpPr>
            <a:spLocks/>
          </p:cNvSpPr>
          <p:nvPr/>
        </p:nvSpPr>
        <p:spPr bwMode="auto">
          <a:xfrm>
            <a:off x="2514600" y="3057525"/>
            <a:ext cx="3106738" cy="474663"/>
          </a:xfrm>
          <a:custGeom>
            <a:avLst/>
            <a:gdLst/>
            <a:ahLst/>
            <a:cxnLst>
              <a:cxn ang="0">
                <a:pos x="1680" y="0"/>
              </a:cxn>
              <a:cxn ang="0">
                <a:pos x="1639" y="518"/>
              </a:cxn>
              <a:cxn ang="0">
                <a:pos x="0" y="717"/>
              </a:cxn>
            </a:cxnLst>
            <a:rect l="0" t="0" r="r" b="b"/>
            <a:pathLst>
              <a:path w="1957" h="737">
                <a:moveTo>
                  <a:pt x="1680" y="0"/>
                </a:moveTo>
                <a:cubicBezTo>
                  <a:pt x="1673" y="86"/>
                  <a:pt x="1957" y="299"/>
                  <a:pt x="1639" y="518"/>
                </a:cubicBezTo>
                <a:cubicBezTo>
                  <a:pt x="1321" y="737"/>
                  <a:pt x="341" y="676"/>
                  <a:pt x="0" y="717"/>
                </a:cubicBezTo>
              </a:path>
            </a:pathLst>
          </a:custGeom>
          <a:noFill/>
          <a:ln w="76200" cap="flat" cmpd="sng">
            <a:solidFill>
              <a:srgbClr val="9900CC"/>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p>
            <a:pPr>
              <a:defRPr/>
            </a:pPr>
            <a:endParaRPr lang="en-US"/>
          </a:p>
        </p:txBody>
      </p:sp>
      <p:sp>
        <p:nvSpPr>
          <p:cNvPr id="497686" name="Freeform 22"/>
          <p:cNvSpPr>
            <a:spLocks/>
          </p:cNvSpPr>
          <p:nvPr/>
        </p:nvSpPr>
        <p:spPr bwMode="auto">
          <a:xfrm>
            <a:off x="2590800" y="2895600"/>
            <a:ext cx="3543300" cy="1312863"/>
          </a:xfrm>
          <a:custGeom>
            <a:avLst/>
            <a:gdLst/>
            <a:ahLst/>
            <a:cxnLst>
              <a:cxn ang="0">
                <a:pos x="2112" y="624"/>
              </a:cxn>
              <a:cxn ang="0">
                <a:pos x="1880" y="723"/>
              </a:cxn>
              <a:cxn ang="0">
                <a:pos x="0" y="0"/>
              </a:cxn>
            </a:cxnLst>
            <a:rect l="0" t="0" r="r" b="b"/>
            <a:pathLst>
              <a:path w="2232" h="827">
                <a:moveTo>
                  <a:pt x="2112" y="624"/>
                </a:moveTo>
                <a:cubicBezTo>
                  <a:pt x="2073" y="640"/>
                  <a:pt x="2232" y="827"/>
                  <a:pt x="1880" y="723"/>
                </a:cubicBezTo>
                <a:cubicBezTo>
                  <a:pt x="1528" y="619"/>
                  <a:pt x="392" y="151"/>
                  <a:pt x="0" y="0"/>
                </a:cubicBezTo>
              </a:path>
            </a:pathLst>
          </a:custGeom>
          <a:noFill/>
          <a:ln w="76200" cap="flat" cmpd="sng">
            <a:solidFill>
              <a:schemeClr val="accent1"/>
            </a:solidFill>
            <a:prstDash val="solid"/>
            <a:round/>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7">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497685"/>
                                        </p:tgtEl>
                                        <p:attrNameLst>
                                          <p:attrName>style.visibility</p:attrName>
                                        </p:attrNameLst>
                                      </p:cBhvr>
                                      <p:to>
                                        <p:strVal val="visible"/>
                                      </p:to>
                                    </p:set>
                                    <p:animEffect transition="in" filter="wipe(right)">
                                      <p:cBhvr>
                                        <p:cTn id="14" dur="500"/>
                                        <p:tgtEl>
                                          <p:spTgt spid="497685"/>
                                        </p:tgtEl>
                                      </p:cBhvr>
                                    </p:animEffect>
                                  </p:childTnLst>
                                </p:cTn>
                              </p:par>
                            </p:childTnLst>
                          </p:cTn>
                        </p:par>
                        <p:par>
                          <p:cTn id="15" fill="hold">
                            <p:stCondLst>
                              <p:cond delay="500"/>
                            </p:stCondLst>
                            <p:childTnLst>
                              <p:par>
                                <p:cTn id="16" presetID="1" presetClass="emph" presetSubtype="1" nodeType="afterEffect">
                                  <p:stCondLst>
                                    <p:cond delay="0"/>
                                  </p:stCondLst>
                                  <p:childTnLst>
                                    <p:set>
                                      <p:cBhvr>
                                        <p:cTn id="17" dur="indefinite"/>
                                        <p:tgtEl>
                                          <p:spTgt spid="497676"/>
                                        </p:tgtEl>
                                        <p:attrNameLst>
                                          <p:attrName>fillcolor</p:attrName>
                                        </p:attrNameLst>
                                      </p:cBhvr>
                                      <p:to>
                                        <p:clrVal>
                                          <a:srgbClr val="9900CC"/>
                                        </p:clrVal>
                                      </p:to>
                                    </p:set>
                                    <p:set>
                                      <p:cBhvr>
                                        <p:cTn id="18" dur="indefinite"/>
                                        <p:tgtEl>
                                          <p:spTgt spid="497676"/>
                                        </p:tgtEl>
                                        <p:attrNameLst>
                                          <p:attrName>fill.type</p:attrName>
                                        </p:attrNameLst>
                                      </p:cBhvr>
                                      <p:to>
                                        <p:strVal val="solid"/>
                                      </p:to>
                                    </p:set>
                                    <p:set>
                                      <p:cBhvr>
                                        <p:cTn id="19" dur="indefinite"/>
                                        <p:tgtEl>
                                          <p:spTgt spid="497676"/>
                                        </p:tgtEl>
                                        <p:attrNameLst>
                                          <p:attrName>fill.on</p:attrName>
                                        </p:attrNameLst>
                                      </p:cBhvr>
                                      <p:to>
                                        <p:strVal val="true"/>
                                      </p:to>
                                    </p:set>
                                  </p:childTnLst>
                                </p:cTn>
                              </p:par>
                              <p:par>
                                <p:cTn id="20" presetID="1" presetClass="emph" presetSubtype="1" nodeType="withEffect">
                                  <p:stCondLst>
                                    <p:cond delay="0"/>
                                  </p:stCondLst>
                                  <p:childTnLst>
                                    <p:set>
                                      <p:cBhvr>
                                        <p:cTn id="21" dur="indefinite"/>
                                        <p:tgtEl>
                                          <p:spTgt spid="497677"/>
                                        </p:tgtEl>
                                        <p:attrNameLst>
                                          <p:attrName>fillcolor</p:attrName>
                                        </p:attrNameLst>
                                      </p:cBhvr>
                                      <p:to>
                                        <p:clrVal>
                                          <a:srgbClr val="9900CC"/>
                                        </p:clrVal>
                                      </p:to>
                                    </p:set>
                                    <p:set>
                                      <p:cBhvr>
                                        <p:cTn id="22" dur="indefinite"/>
                                        <p:tgtEl>
                                          <p:spTgt spid="497677"/>
                                        </p:tgtEl>
                                        <p:attrNameLst>
                                          <p:attrName>fill.type</p:attrName>
                                        </p:attrNameLst>
                                      </p:cBhvr>
                                      <p:to>
                                        <p:strVal val="solid"/>
                                      </p:to>
                                    </p:set>
                                    <p:set>
                                      <p:cBhvr>
                                        <p:cTn id="23" dur="indefinite"/>
                                        <p:tgtEl>
                                          <p:spTgt spid="497677"/>
                                        </p:tgtEl>
                                        <p:attrNameLst>
                                          <p:attrName>fill.on</p:attrName>
                                        </p:attrNameLst>
                                      </p:cBhvr>
                                      <p:to>
                                        <p:strVal val="true"/>
                                      </p:to>
                                    </p:set>
                                  </p:childTnLst>
                                </p:cTn>
                              </p:par>
                            </p:childTnLst>
                          </p:cTn>
                        </p:par>
                        <p:par>
                          <p:cTn id="24" fill="hold">
                            <p:stCondLst>
                              <p:cond delay="500"/>
                            </p:stCondLst>
                            <p:childTnLst>
                              <p:par>
                                <p:cTn id="25" presetID="22" presetClass="exit" presetSubtype="2" fill="hold" grpId="1" nodeType="afterEffect">
                                  <p:stCondLst>
                                    <p:cond delay="0"/>
                                  </p:stCondLst>
                                  <p:childTnLst>
                                    <p:animEffect transition="out" filter="wipe(right)">
                                      <p:cBhvr>
                                        <p:cTn id="26" dur="500"/>
                                        <p:tgtEl>
                                          <p:spTgt spid="497685"/>
                                        </p:tgtEl>
                                      </p:cBhvr>
                                    </p:animEffect>
                                    <p:set>
                                      <p:cBhvr>
                                        <p:cTn id="27" dur="1" fill="hold">
                                          <p:stCondLst>
                                            <p:cond delay="499"/>
                                          </p:stCondLst>
                                        </p:cTn>
                                        <p:tgtEl>
                                          <p:spTgt spid="49768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97667">
                                            <p:txEl>
                                              <p:pRg st="2" end="2"/>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2" fill="hold" grpId="0" nodeType="afterEffect">
                                  <p:stCondLst>
                                    <p:cond delay="0"/>
                                  </p:stCondLst>
                                  <p:childTnLst>
                                    <p:set>
                                      <p:cBhvr>
                                        <p:cTn id="34" dur="1" fill="hold">
                                          <p:stCondLst>
                                            <p:cond delay="0"/>
                                          </p:stCondLst>
                                        </p:cTn>
                                        <p:tgtEl>
                                          <p:spTgt spid="497686"/>
                                        </p:tgtEl>
                                        <p:attrNameLst>
                                          <p:attrName>style.visibility</p:attrName>
                                        </p:attrNameLst>
                                      </p:cBhvr>
                                      <p:to>
                                        <p:strVal val="visible"/>
                                      </p:to>
                                    </p:set>
                                    <p:animEffect transition="in" filter="wipe(right)">
                                      <p:cBhvr>
                                        <p:cTn id="35" dur="500"/>
                                        <p:tgtEl>
                                          <p:spTgt spid="497686"/>
                                        </p:tgtEl>
                                      </p:cBhvr>
                                    </p:animEffect>
                                  </p:childTnLst>
                                </p:cTn>
                              </p:par>
                            </p:childTnLst>
                          </p:cTn>
                        </p:par>
                        <p:par>
                          <p:cTn id="36" fill="hold">
                            <p:stCondLst>
                              <p:cond delay="500"/>
                            </p:stCondLst>
                            <p:childTnLst>
                              <p:par>
                                <p:cTn id="37" presetID="1" presetClass="emph" presetSubtype="1" nodeType="afterEffect">
                                  <p:stCondLst>
                                    <p:cond delay="0"/>
                                  </p:stCondLst>
                                  <p:childTnLst>
                                    <p:set>
                                      <p:cBhvr>
                                        <p:cTn id="38" dur="indefinite"/>
                                        <p:tgtEl>
                                          <p:spTgt spid="497678"/>
                                        </p:tgtEl>
                                        <p:attrNameLst>
                                          <p:attrName>fillcolor</p:attrName>
                                        </p:attrNameLst>
                                      </p:cBhvr>
                                      <p:to>
                                        <p:clrVal>
                                          <a:schemeClr val="accent1"/>
                                        </p:clrVal>
                                      </p:to>
                                    </p:set>
                                    <p:set>
                                      <p:cBhvr>
                                        <p:cTn id="39" dur="indefinite"/>
                                        <p:tgtEl>
                                          <p:spTgt spid="497678"/>
                                        </p:tgtEl>
                                        <p:attrNameLst>
                                          <p:attrName>fill.type</p:attrName>
                                        </p:attrNameLst>
                                      </p:cBhvr>
                                      <p:to>
                                        <p:strVal val="solid"/>
                                      </p:to>
                                    </p:set>
                                    <p:set>
                                      <p:cBhvr>
                                        <p:cTn id="40" dur="indefinite"/>
                                        <p:tgtEl>
                                          <p:spTgt spid="497678"/>
                                        </p:tgtEl>
                                        <p:attrNameLst>
                                          <p:attrName>fill.on</p:attrName>
                                        </p:attrNameLst>
                                      </p:cBhvr>
                                      <p:to>
                                        <p:strVal val="true"/>
                                      </p:to>
                                    </p:set>
                                  </p:childTnLst>
                                </p:cTn>
                              </p:par>
                            </p:childTnLst>
                          </p:cTn>
                        </p:par>
                        <p:par>
                          <p:cTn id="41" fill="hold">
                            <p:stCondLst>
                              <p:cond delay="500"/>
                            </p:stCondLst>
                            <p:childTnLst>
                              <p:par>
                                <p:cTn id="42" presetID="22" presetClass="exit" presetSubtype="2" fill="hold" grpId="1" nodeType="afterEffect">
                                  <p:stCondLst>
                                    <p:cond delay="0"/>
                                  </p:stCondLst>
                                  <p:childTnLst>
                                    <p:animEffect transition="out" filter="wipe(right)">
                                      <p:cBhvr>
                                        <p:cTn id="43" dur="500"/>
                                        <p:tgtEl>
                                          <p:spTgt spid="497686"/>
                                        </p:tgtEl>
                                      </p:cBhvr>
                                    </p:animEffect>
                                    <p:set>
                                      <p:cBhvr>
                                        <p:cTn id="44" dur="1" fill="hold">
                                          <p:stCondLst>
                                            <p:cond delay="499"/>
                                          </p:stCondLst>
                                        </p:cTn>
                                        <p:tgtEl>
                                          <p:spTgt spid="49768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7667">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76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p:bldP spid="497685" grpId="0" animBg="1"/>
      <p:bldP spid="497685" grpId="1" animBg="1"/>
      <p:bldP spid="497686" grpId="0" animBg="1"/>
      <p:bldP spid="49768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Decryption process: TPM only</a:t>
            </a:r>
            <a:endParaRPr lang="en-US" dirty="0"/>
          </a:p>
        </p:txBody>
      </p:sp>
      <p:sp>
        <p:nvSpPr>
          <p:cNvPr id="9" name="Content Placeholder 8"/>
          <p:cNvSpPr>
            <a:spLocks noGrp="1"/>
          </p:cNvSpPr>
          <p:nvPr>
            <p:ph sz="half" idx="1"/>
          </p:nvPr>
        </p:nvSpPr>
        <p:spPr>
          <a:xfrm>
            <a:off x="368300" y="1347788"/>
            <a:ext cx="4114800" cy="4347857"/>
          </a:xfrm>
        </p:spPr>
        <p:txBody>
          <a:bodyPr/>
          <a:lstStyle/>
          <a:p>
            <a:pPr marL="514350" indent="-514350">
              <a:buFont typeface="+mj-lt"/>
              <a:buAutoNum type="arabicPeriod"/>
            </a:pPr>
            <a:r>
              <a:rPr lang="en-US" sz="2400" dirty="0" smtClean="0"/>
              <a:t>BIOS starts, initializes TPM, performs code and data measurements</a:t>
            </a:r>
          </a:p>
          <a:p>
            <a:pPr marL="514350" indent="-514350">
              <a:buFont typeface="+mj-lt"/>
              <a:buAutoNum type="arabicPeriod"/>
            </a:pPr>
            <a:r>
              <a:rPr lang="en-US" sz="2400" dirty="0" smtClean="0"/>
              <a:t>TPM releases storage</a:t>
            </a:r>
            <a:br>
              <a:rPr lang="en-US" sz="2400" dirty="0" smtClean="0"/>
            </a:br>
            <a:r>
              <a:rPr lang="en-US" sz="2400" dirty="0" smtClean="0"/>
              <a:t>root key and decrypts volume master key</a:t>
            </a:r>
          </a:p>
          <a:p>
            <a:pPr marL="514350" indent="-514350">
              <a:buFont typeface="+mj-lt"/>
              <a:buAutoNum type="arabicPeriod"/>
            </a:pPr>
            <a:r>
              <a:rPr lang="en-US" sz="2400" dirty="0" smtClean="0"/>
              <a:t>VMK decrypts full-</a:t>
            </a:r>
            <a:br>
              <a:rPr lang="en-US" sz="2400" dirty="0" smtClean="0"/>
            </a:br>
            <a:r>
              <a:rPr lang="en-US" sz="2400" dirty="0" smtClean="0"/>
              <a:t>volume encryption key</a:t>
            </a:r>
          </a:p>
          <a:p>
            <a:pPr marL="514350" indent="-514350">
              <a:buFont typeface="+mj-lt"/>
              <a:buAutoNum type="arabicPeriod"/>
            </a:pPr>
            <a:r>
              <a:rPr lang="en-US" sz="2400" dirty="0" smtClean="0"/>
              <a:t>FVEK decrypts disk sectors when read</a:t>
            </a:r>
          </a:p>
          <a:p>
            <a:pPr marL="514350" indent="-514350">
              <a:buFont typeface="+mj-lt"/>
              <a:buAutoNum type="arabicPeriod"/>
            </a:pPr>
            <a:r>
              <a:rPr lang="en-US" sz="2400" dirty="0" smtClean="0"/>
              <a:t>Applications receive plaintext data</a:t>
            </a:r>
            <a:endParaRPr lang="en-US" sz="2400" dirty="0"/>
          </a:p>
        </p:txBody>
      </p:sp>
      <p:pic>
        <p:nvPicPr>
          <p:cNvPr id="1026" name="Picture 2" descr="BitLocker Drive Encrypiton with TPM"/>
          <p:cNvPicPr>
            <a:picLocks noChangeAspect="1" noChangeArrowheads="1"/>
          </p:cNvPicPr>
          <p:nvPr/>
        </p:nvPicPr>
        <p:blipFill>
          <a:blip r:embed="rId3"/>
          <a:srcRect/>
          <a:stretch>
            <a:fillRect/>
          </a:stretch>
        </p:blipFill>
        <p:spPr bwMode="auto">
          <a:xfrm>
            <a:off x="4305300" y="1143000"/>
            <a:ext cx="4762500" cy="3848101"/>
          </a:xfrm>
          <a:prstGeom prst="rect">
            <a:avLst/>
          </a:prstGeom>
          <a:noFill/>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Risks: TPM only</a:t>
            </a:r>
            <a:endParaRPr lang="en-US" dirty="0"/>
          </a:p>
        </p:txBody>
      </p:sp>
      <p:sp>
        <p:nvSpPr>
          <p:cNvPr id="4" name="Text Placeholder 3"/>
          <p:cNvSpPr>
            <a:spLocks noGrp="1"/>
          </p:cNvSpPr>
          <p:nvPr>
            <p:ph type="body" idx="1"/>
          </p:nvPr>
        </p:nvSpPr>
        <p:spPr>
          <a:xfrm>
            <a:off x="368301" y="1347788"/>
            <a:ext cx="4114800" cy="346249"/>
          </a:xfrm>
        </p:spPr>
        <p:txBody>
          <a:bodyPr/>
          <a:lstStyle/>
          <a:p>
            <a:pPr algn="ctr"/>
            <a:r>
              <a:rPr lang="en-US" dirty="0" smtClean="0"/>
              <a:t>Mitigated</a:t>
            </a:r>
            <a:endParaRPr lang="en-US" dirty="0"/>
          </a:p>
        </p:txBody>
      </p:sp>
      <p:sp>
        <p:nvSpPr>
          <p:cNvPr id="3" name="Content Placeholder 2"/>
          <p:cNvSpPr>
            <a:spLocks noGrp="1"/>
          </p:cNvSpPr>
          <p:nvPr>
            <p:ph sz="half" idx="2"/>
          </p:nvPr>
        </p:nvSpPr>
        <p:spPr>
          <a:xfrm>
            <a:off x="304800" y="1828800"/>
            <a:ext cx="4114800" cy="4062138"/>
          </a:xfrm>
        </p:spPr>
        <p:txBody>
          <a:bodyPr/>
          <a:lstStyle/>
          <a:p>
            <a:r>
              <a:rPr lang="en-US" sz="1800" dirty="0" smtClean="0"/>
              <a:t>Key discovery through offline attacks</a:t>
            </a:r>
          </a:p>
          <a:p>
            <a:pPr lvl="1"/>
            <a:r>
              <a:rPr lang="en-US" sz="1600" dirty="0" smtClean="0"/>
              <a:t>128-bit AES-</a:t>
            </a:r>
            <a:r>
              <a:rPr lang="en-US" sz="1600" dirty="0" err="1" smtClean="0"/>
              <a:t>CBC+Elephant</a:t>
            </a:r>
            <a:r>
              <a:rPr lang="en-US" sz="1600" dirty="0" smtClean="0"/>
              <a:t> diffuser</a:t>
            </a:r>
          </a:p>
          <a:p>
            <a:pPr lvl="1"/>
            <a:r>
              <a:rPr lang="en-US" sz="1600" dirty="0" smtClean="0"/>
              <a:t>Options: 256-bit; with/without Elephant</a:t>
            </a:r>
          </a:p>
          <a:p>
            <a:r>
              <a:rPr lang="en-US" sz="1800" dirty="0" smtClean="0"/>
              <a:t>Offline attacks against Windows</a:t>
            </a:r>
          </a:p>
          <a:p>
            <a:r>
              <a:rPr lang="en-US" sz="1800" dirty="0" smtClean="0"/>
              <a:t>Attacks against the boot process</a:t>
            </a:r>
          </a:p>
          <a:p>
            <a:r>
              <a:rPr lang="en-US" sz="1800" dirty="0" smtClean="0"/>
              <a:t>Plaintext data leaks</a:t>
            </a:r>
          </a:p>
          <a:p>
            <a:pPr lvl="1"/>
            <a:r>
              <a:rPr lang="en-US" sz="1600" dirty="0" smtClean="0"/>
              <a:t>The data you store on the volume</a:t>
            </a:r>
          </a:p>
          <a:p>
            <a:pPr lvl="1"/>
            <a:r>
              <a:rPr lang="en-US" sz="1600" dirty="0" smtClean="0"/>
              <a:t>Hibernation file</a:t>
            </a:r>
          </a:p>
          <a:p>
            <a:pPr lvl="1"/>
            <a:r>
              <a:rPr lang="en-US" sz="1600" dirty="0" smtClean="0"/>
              <a:t>Paging file</a:t>
            </a:r>
          </a:p>
          <a:p>
            <a:r>
              <a:rPr lang="en-US" sz="1800" dirty="0" smtClean="0"/>
              <a:t>User error</a:t>
            </a:r>
          </a:p>
          <a:p>
            <a:r>
              <a:rPr lang="en-US" sz="1800" dirty="0" smtClean="0"/>
              <a:t>Decommissioning PCs without wiping drives</a:t>
            </a:r>
          </a:p>
          <a:p>
            <a:pPr lvl="1"/>
            <a:r>
              <a:rPr lang="en-US" sz="1600" dirty="0" smtClean="0"/>
              <a:t>Simply delete the key</a:t>
            </a:r>
          </a:p>
        </p:txBody>
      </p:sp>
      <p:sp>
        <p:nvSpPr>
          <p:cNvPr id="5" name="Text Placeholder 4"/>
          <p:cNvSpPr>
            <a:spLocks noGrp="1"/>
          </p:cNvSpPr>
          <p:nvPr>
            <p:ph type="body" sz="quarter" idx="3"/>
          </p:nvPr>
        </p:nvSpPr>
        <p:spPr>
          <a:xfrm>
            <a:off x="4633283" y="1347788"/>
            <a:ext cx="4117019" cy="346249"/>
          </a:xfrm>
        </p:spPr>
        <p:txBody>
          <a:bodyPr/>
          <a:lstStyle/>
          <a:p>
            <a:pPr algn="ctr"/>
            <a:r>
              <a:rPr smtClean="0"/>
              <a:t>Nonmitigated</a:t>
            </a:r>
            <a:endParaRPr lang="en-US" dirty="0"/>
          </a:p>
        </p:txBody>
      </p:sp>
      <p:sp>
        <p:nvSpPr>
          <p:cNvPr id="6" name="Content Placeholder 5"/>
          <p:cNvSpPr>
            <a:spLocks noGrp="1"/>
          </p:cNvSpPr>
          <p:nvPr>
            <p:ph sz="quarter" idx="4"/>
          </p:nvPr>
        </p:nvSpPr>
        <p:spPr>
          <a:xfrm>
            <a:off x="4721226" y="1828800"/>
            <a:ext cx="4117974" cy="3674852"/>
          </a:xfrm>
        </p:spPr>
        <p:txBody>
          <a:bodyPr/>
          <a:lstStyle/>
          <a:p>
            <a:r>
              <a:rPr lang="en-US" sz="1800" dirty="0" smtClean="0"/>
              <a:t>Computer left in hibernation/sleep/standby</a:t>
            </a:r>
          </a:p>
          <a:p>
            <a:pPr lvl="1"/>
            <a:r>
              <a:rPr lang="en-US" sz="1600" dirty="0" smtClean="0"/>
              <a:t>Prompt for password during resume</a:t>
            </a:r>
          </a:p>
          <a:p>
            <a:r>
              <a:rPr lang="en-US" sz="1800" dirty="0" smtClean="0"/>
              <a:t>Unlocked desktop</a:t>
            </a:r>
          </a:p>
          <a:p>
            <a:pPr lvl="1"/>
            <a:r>
              <a:rPr lang="en-US" sz="1600" dirty="0" smtClean="0"/>
              <a:t>There is no patch for, well…</a:t>
            </a:r>
          </a:p>
          <a:p>
            <a:r>
              <a:rPr lang="en-US" sz="1800" dirty="0" smtClean="0"/>
              <a:t>Password discovery</a:t>
            </a:r>
          </a:p>
          <a:p>
            <a:pPr lvl="1"/>
            <a:r>
              <a:rPr lang="en-US" sz="1600" dirty="0" smtClean="0"/>
              <a:t>The TPM is </a:t>
            </a:r>
            <a:r>
              <a:rPr lang="en-US" sz="1600" i="1" dirty="0" smtClean="0"/>
              <a:t>not</a:t>
            </a:r>
            <a:r>
              <a:rPr lang="en-US" sz="1600" dirty="0" smtClean="0"/>
              <a:t> a credential</a:t>
            </a:r>
          </a:p>
          <a:p>
            <a:r>
              <a:rPr lang="en-US" sz="1800" dirty="0" smtClean="0"/>
              <a:t>Online attacks against Windows</a:t>
            </a:r>
          </a:p>
          <a:p>
            <a:r>
              <a:rPr lang="en-US" sz="1800" dirty="0" smtClean="0"/>
              <a:t>Hardware platform attacks</a:t>
            </a:r>
          </a:p>
          <a:p>
            <a:pPr lvl="1"/>
            <a:r>
              <a:rPr lang="en-US" sz="1600" dirty="0" smtClean="0"/>
              <a:t>Direct memory access across PCI bus?</a:t>
            </a:r>
          </a:p>
          <a:p>
            <a:r>
              <a:rPr lang="en-US" sz="1900" dirty="0" smtClean="0"/>
              <a:t>Failure to protect domain password</a:t>
            </a:r>
          </a:p>
        </p:txBody>
      </p:sp>
      <p:cxnSp>
        <p:nvCxnSpPr>
          <p:cNvPr id="8" name="Straight Connector 7"/>
          <p:cNvCxnSpPr/>
          <p:nvPr/>
        </p:nvCxnSpPr>
        <p:spPr>
          <a:xfrm rot="5400000">
            <a:off x="1829594" y="3962400"/>
            <a:ext cx="54856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email"/>
          <a:srcRect/>
          <a:stretch>
            <a:fillRect/>
          </a:stretch>
        </p:blipFill>
        <p:spPr bwMode="auto">
          <a:xfrm>
            <a:off x="304800" y="1057275"/>
            <a:ext cx="7629525" cy="4962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3600" dirty="0" smtClean="0"/>
              <a:t>Group policy: USB startup key, no TPM</a:t>
            </a:r>
            <a:endParaRPr lang="en-US" sz="3600" dirty="0"/>
          </a:p>
        </p:txBody>
      </p:sp>
      <p:pic>
        <p:nvPicPr>
          <p:cNvPr id="36866" name="Picture 2"/>
          <p:cNvPicPr>
            <a:picLocks noChangeAspect="1" noChangeArrowheads="1"/>
          </p:cNvPicPr>
          <p:nvPr/>
        </p:nvPicPr>
        <p:blipFill>
          <a:blip r:embed="rId4"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36867" name="Picture 3"/>
          <p:cNvPicPr>
            <a:picLocks noChangeAspect="1" noChangeArrowheads="1"/>
          </p:cNvPicPr>
          <p:nvPr/>
        </p:nvPicPr>
        <p:blipFill>
          <a:blip r:embed="rId5"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5" name="Oval 4"/>
          <p:cNvSpPr/>
          <p:nvPr/>
        </p:nvSpPr>
        <p:spPr bwMode="auto">
          <a:xfrm>
            <a:off x="4876800" y="3200400"/>
            <a:ext cx="12192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4953000" y="3698540"/>
            <a:ext cx="25908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pic>
        <p:nvPicPr>
          <p:cNvPr id="36871" name="Picture 7"/>
          <p:cNvPicPr>
            <a:picLocks noChangeAspect="1" noChangeArrowheads="1"/>
          </p:cNvPicPr>
          <p:nvPr/>
        </p:nvPicPr>
        <p:blipFill>
          <a:blip r:embed="rId6"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14" name="Oval 13"/>
          <p:cNvSpPr>
            <a:spLocks/>
          </p:cNvSpPr>
          <p:nvPr/>
        </p:nvSpPr>
        <p:spPr bwMode="auto">
          <a:xfrm>
            <a:off x="5029200" y="4038600"/>
            <a:ext cx="2590800" cy="1209113"/>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6867"/>
                                        </p:tgtEl>
                                        <p:attrNameLst>
                                          <p:attrName>style.visibility</p:attrName>
                                        </p:attrNameLst>
                                      </p:cBhvr>
                                      <p:to>
                                        <p:strVal val="visible"/>
                                      </p:to>
                                    </p:set>
                                    <p:animEffect transition="in" filter="fade">
                                      <p:cBhvr>
                                        <p:cTn id="18" dur="500"/>
                                        <p:tgtEl>
                                          <p:spTgt spid="3686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871"/>
                                        </p:tgtEl>
                                        <p:attrNameLst>
                                          <p:attrName>style.visibility</p:attrName>
                                        </p:attrNameLst>
                                      </p:cBhvr>
                                      <p:to>
                                        <p:strVal val="visible"/>
                                      </p:to>
                                    </p:set>
                                    <p:animEffect transition="in" filter="fade">
                                      <p:cBhvr>
                                        <p:cTn id="36" dur="500"/>
                                        <p:tgtEl>
                                          <p:spTgt spid="36871"/>
                                        </p:tgtEl>
                                      </p:cBhvr>
                                    </p:animEffect>
                                  </p:childTnLst>
                                </p:cTn>
                              </p:par>
                            </p:childTnLst>
                          </p:cTn>
                        </p:par>
                        <p:par>
                          <p:cTn id="37" fill="hold">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Decryption process: USB, no TPM</a:t>
            </a:r>
            <a:endParaRPr lang="en-US" dirty="0"/>
          </a:p>
        </p:txBody>
      </p:sp>
      <p:sp>
        <p:nvSpPr>
          <p:cNvPr id="9" name="Content Placeholder 8"/>
          <p:cNvSpPr>
            <a:spLocks noGrp="1"/>
          </p:cNvSpPr>
          <p:nvPr>
            <p:ph sz="half" idx="1"/>
          </p:nvPr>
        </p:nvSpPr>
        <p:spPr>
          <a:xfrm>
            <a:off x="368300" y="1347788"/>
            <a:ext cx="4114800" cy="3683060"/>
          </a:xfrm>
        </p:spPr>
        <p:txBody>
          <a:bodyPr/>
          <a:lstStyle/>
          <a:p>
            <a:pPr marL="514350" indent="-514350">
              <a:buFont typeface="+mj-lt"/>
              <a:buAutoNum type="arabicPeriod"/>
            </a:pPr>
            <a:r>
              <a:rPr lang="en-US" sz="2400" dirty="0" smtClean="0">
                <a:solidFill>
                  <a:schemeClr val="accent3"/>
                </a:solidFill>
              </a:rPr>
              <a:t>OS prompts user to insert USB drive with the key</a:t>
            </a:r>
          </a:p>
          <a:p>
            <a:pPr marL="514350" indent="-514350">
              <a:buFont typeface="+mj-lt"/>
              <a:buAutoNum type="arabicPeriod"/>
            </a:pPr>
            <a:r>
              <a:rPr lang="en-US" sz="2400" dirty="0" smtClean="0">
                <a:solidFill>
                  <a:schemeClr val="accent3"/>
                </a:solidFill>
              </a:rPr>
              <a:t>Key on USB decrypts volume master key</a:t>
            </a:r>
          </a:p>
          <a:p>
            <a:pPr marL="514350" indent="-514350">
              <a:buFont typeface="+mj-lt"/>
              <a:buAutoNum type="arabicPeriod"/>
            </a:pPr>
            <a:r>
              <a:rPr lang="en-US" sz="2400" dirty="0" smtClean="0"/>
              <a:t>VMK decrypts full-</a:t>
            </a:r>
            <a:br>
              <a:rPr lang="en-US" sz="2400" dirty="0" smtClean="0"/>
            </a:br>
            <a:r>
              <a:rPr lang="en-US" sz="2400" dirty="0" smtClean="0"/>
              <a:t>volume encryption key</a:t>
            </a:r>
          </a:p>
          <a:p>
            <a:pPr marL="514350" indent="-514350">
              <a:buFont typeface="+mj-lt"/>
              <a:buAutoNum type="arabicPeriod"/>
            </a:pPr>
            <a:r>
              <a:rPr lang="en-US" sz="2400" dirty="0" smtClean="0"/>
              <a:t>FVEK decrypts disk sectors when read</a:t>
            </a:r>
          </a:p>
          <a:p>
            <a:pPr marL="514350" indent="-514350">
              <a:buFont typeface="+mj-lt"/>
              <a:buAutoNum type="arabicPeriod"/>
            </a:pPr>
            <a:r>
              <a:rPr lang="en-US" sz="2400" dirty="0" smtClean="0"/>
              <a:t>Applications receive plaintext data</a:t>
            </a:r>
            <a:endParaRPr lang="en-US" sz="2400" dirty="0"/>
          </a:p>
        </p:txBody>
      </p:sp>
      <p:pic>
        <p:nvPicPr>
          <p:cNvPr id="105474" name="Picture 2" descr="http://img.microsoft.com/library/media/1033/technet/images/security/guidance/clientsecurity/dataencryption/analysis/5cc88486-b6fc-4393-9159-596ad2187ec5.gif"/>
          <p:cNvPicPr>
            <a:picLocks noChangeAspect="1" noChangeArrowheads="1"/>
          </p:cNvPicPr>
          <p:nvPr/>
        </p:nvPicPr>
        <p:blipFill>
          <a:blip r:embed="rId3"/>
          <a:srcRect/>
          <a:stretch>
            <a:fillRect/>
          </a:stretch>
        </p:blipFill>
        <p:spPr bwMode="auto">
          <a:xfrm>
            <a:off x="4572000" y="1143000"/>
            <a:ext cx="4476750" cy="3981450"/>
          </a:xfrm>
          <a:prstGeom prst="rect">
            <a:avLst/>
          </a:prstGeom>
          <a:noFill/>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Risks: USB, no TPM</a:t>
            </a:r>
            <a:endParaRPr lang="en-US" dirty="0"/>
          </a:p>
        </p:txBody>
      </p:sp>
      <p:sp>
        <p:nvSpPr>
          <p:cNvPr id="4" name="Text Placeholder 3"/>
          <p:cNvSpPr>
            <a:spLocks noGrp="1"/>
          </p:cNvSpPr>
          <p:nvPr>
            <p:ph type="body" idx="1"/>
          </p:nvPr>
        </p:nvSpPr>
        <p:spPr>
          <a:xfrm>
            <a:off x="368301" y="1347788"/>
            <a:ext cx="4114800" cy="346249"/>
          </a:xfrm>
        </p:spPr>
        <p:txBody>
          <a:bodyPr/>
          <a:lstStyle/>
          <a:p>
            <a:pPr algn="ctr"/>
            <a:r>
              <a:rPr lang="en-US" dirty="0" smtClean="0"/>
              <a:t>Mitigated</a:t>
            </a:r>
            <a:endParaRPr lang="en-US" dirty="0"/>
          </a:p>
        </p:txBody>
      </p:sp>
      <p:sp>
        <p:nvSpPr>
          <p:cNvPr id="3" name="Content Placeholder 2"/>
          <p:cNvSpPr>
            <a:spLocks noGrp="1"/>
          </p:cNvSpPr>
          <p:nvPr>
            <p:ph sz="half" idx="2"/>
          </p:nvPr>
        </p:nvSpPr>
        <p:spPr>
          <a:xfrm>
            <a:off x="304800" y="1828800"/>
            <a:ext cx="4114800" cy="4581254"/>
          </a:xfrm>
        </p:spPr>
        <p:txBody>
          <a:bodyPr/>
          <a:lstStyle/>
          <a:p>
            <a:r>
              <a:rPr lang="en-US" sz="1800" dirty="0" smtClean="0">
                <a:solidFill>
                  <a:schemeClr val="accent3"/>
                </a:solidFill>
              </a:rPr>
              <a:t>Computer left in hibernation</a:t>
            </a:r>
          </a:p>
          <a:p>
            <a:pPr lvl="1"/>
            <a:r>
              <a:rPr lang="en-US" sz="1500" dirty="0" err="1" smtClean="0">
                <a:solidFill>
                  <a:schemeClr val="accent3"/>
                </a:solidFill>
              </a:rPr>
              <a:t>BitLocker</a:t>
            </a:r>
            <a:r>
              <a:rPr lang="en-US" sz="1500" dirty="0" smtClean="0">
                <a:solidFill>
                  <a:schemeClr val="accent3"/>
                </a:solidFill>
              </a:rPr>
              <a:t> requires USB during resume</a:t>
            </a:r>
          </a:p>
          <a:p>
            <a:r>
              <a:rPr lang="en-US" sz="1800" dirty="0" smtClean="0">
                <a:solidFill>
                  <a:schemeClr val="accent3"/>
                </a:solidFill>
              </a:rPr>
              <a:t>Password discovery</a:t>
            </a:r>
          </a:p>
          <a:p>
            <a:pPr lvl="1"/>
            <a:r>
              <a:rPr lang="en-US" sz="1500" dirty="0" err="1" smtClean="0">
                <a:solidFill>
                  <a:schemeClr val="accent3"/>
                </a:solidFill>
              </a:rPr>
              <a:t>BitLocker</a:t>
            </a:r>
            <a:r>
              <a:rPr lang="en-US" sz="1500" dirty="0" smtClean="0">
                <a:solidFill>
                  <a:schemeClr val="accent3"/>
                </a:solidFill>
              </a:rPr>
              <a:t> requires something other than domain credential—the USB startup key</a:t>
            </a:r>
          </a:p>
          <a:p>
            <a:r>
              <a:rPr lang="en-US" sz="1800" dirty="0" smtClean="0"/>
              <a:t>Key discovery through offline attacks</a:t>
            </a:r>
          </a:p>
          <a:p>
            <a:pPr lvl="1"/>
            <a:r>
              <a:rPr lang="en-US" sz="1600" dirty="0" smtClean="0">
                <a:solidFill>
                  <a:schemeClr val="accent3"/>
                </a:solidFill>
              </a:rPr>
              <a:t>No USB </a:t>
            </a:r>
            <a:r>
              <a:rPr lang="en-US" sz="1600" dirty="0" smtClean="0">
                <a:solidFill>
                  <a:schemeClr val="accent3"/>
                </a:solidFill>
                <a:sym typeface="Wingdings"/>
              </a:rPr>
              <a:t></a:t>
            </a:r>
            <a:r>
              <a:rPr lang="en-US" sz="1600" dirty="0" smtClean="0">
                <a:solidFill>
                  <a:schemeClr val="accent3"/>
                </a:solidFill>
              </a:rPr>
              <a:t> can’t decrypt VMK</a:t>
            </a:r>
          </a:p>
          <a:p>
            <a:r>
              <a:rPr lang="en-US" sz="1800" dirty="0" smtClean="0"/>
              <a:t>Offline attacks against Windows</a:t>
            </a:r>
          </a:p>
          <a:p>
            <a:r>
              <a:rPr lang="en-US" sz="1800" dirty="0" smtClean="0"/>
              <a:t>Plaintext data leaks</a:t>
            </a:r>
          </a:p>
          <a:p>
            <a:pPr lvl="1"/>
            <a:r>
              <a:rPr lang="en-US" sz="1600" dirty="0" smtClean="0"/>
              <a:t>The data you store on the volume</a:t>
            </a:r>
          </a:p>
          <a:p>
            <a:pPr lvl="1"/>
            <a:r>
              <a:rPr lang="en-US" sz="1600" dirty="0" smtClean="0"/>
              <a:t>Hibernation file</a:t>
            </a:r>
          </a:p>
          <a:p>
            <a:pPr lvl="1"/>
            <a:r>
              <a:rPr lang="en-US" sz="1600" dirty="0" smtClean="0"/>
              <a:t>Paging file</a:t>
            </a:r>
          </a:p>
          <a:p>
            <a:r>
              <a:rPr lang="en-US" sz="1800" dirty="0" smtClean="0"/>
              <a:t>User error</a:t>
            </a:r>
          </a:p>
          <a:p>
            <a:r>
              <a:rPr lang="en-US" sz="1800" dirty="0" smtClean="0"/>
              <a:t>Decommissioning PCs without wiping drives</a:t>
            </a:r>
          </a:p>
        </p:txBody>
      </p:sp>
      <p:sp>
        <p:nvSpPr>
          <p:cNvPr id="5" name="Text Placeholder 4"/>
          <p:cNvSpPr>
            <a:spLocks noGrp="1"/>
          </p:cNvSpPr>
          <p:nvPr>
            <p:ph type="body" sz="quarter" idx="3"/>
          </p:nvPr>
        </p:nvSpPr>
        <p:spPr>
          <a:xfrm>
            <a:off x="4633283" y="1347788"/>
            <a:ext cx="4117019" cy="346249"/>
          </a:xfrm>
        </p:spPr>
        <p:txBody>
          <a:bodyPr/>
          <a:lstStyle/>
          <a:p>
            <a:pPr algn="ctr"/>
            <a:r>
              <a:rPr smtClean="0"/>
              <a:t>Nonmitigated</a:t>
            </a:r>
            <a:endParaRPr lang="en-US" dirty="0"/>
          </a:p>
        </p:txBody>
      </p:sp>
      <p:sp>
        <p:nvSpPr>
          <p:cNvPr id="6" name="Content Placeholder 5"/>
          <p:cNvSpPr>
            <a:spLocks noGrp="1"/>
          </p:cNvSpPr>
          <p:nvPr>
            <p:ph sz="quarter" idx="4"/>
          </p:nvPr>
        </p:nvSpPr>
        <p:spPr>
          <a:xfrm>
            <a:off x="4721226" y="1828800"/>
            <a:ext cx="4117974" cy="3100336"/>
          </a:xfrm>
        </p:spPr>
        <p:txBody>
          <a:bodyPr/>
          <a:lstStyle/>
          <a:p>
            <a:r>
              <a:rPr lang="en-US" sz="1800" dirty="0" smtClean="0">
                <a:solidFill>
                  <a:schemeClr val="accent3"/>
                </a:solidFill>
              </a:rPr>
              <a:t>Attacks against the boot process</a:t>
            </a:r>
          </a:p>
          <a:p>
            <a:r>
              <a:rPr lang="en-US" sz="1800" dirty="0" smtClean="0"/>
              <a:t>Computer left in sleep/standby</a:t>
            </a:r>
          </a:p>
          <a:p>
            <a:pPr lvl="1"/>
            <a:r>
              <a:rPr lang="en-US" sz="1600" dirty="0" smtClean="0"/>
              <a:t>Prompt for password during resume</a:t>
            </a:r>
          </a:p>
          <a:p>
            <a:r>
              <a:rPr lang="en-US" sz="1800" dirty="0" smtClean="0"/>
              <a:t>Unlocked desktop</a:t>
            </a:r>
          </a:p>
          <a:p>
            <a:pPr lvl="1"/>
            <a:r>
              <a:rPr lang="en-US" sz="1600" dirty="0" smtClean="0"/>
              <a:t>There is no patch for, well…</a:t>
            </a:r>
          </a:p>
          <a:p>
            <a:r>
              <a:rPr lang="en-US" sz="1800" dirty="0" smtClean="0"/>
              <a:t>Online attacks against Windows</a:t>
            </a:r>
          </a:p>
          <a:p>
            <a:r>
              <a:rPr lang="en-US" sz="1800" dirty="0" smtClean="0"/>
              <a:t>Hardware platform attacks</a:t>
            </a:r>
          </a:p>
          <a:p>
            <a:pPr lvl="1"/>
            <a:r>
              <a:rPr lang="en-US" sz="1600" dirty="0" smtClean="0"/>
              <a:t>Direct memory access across PCI bus?</a:t>
            </a:r>
          </a:p>
          <a:p>
            <a:r>
              <a:rPr lang="en-US" sz="1800" dirty="0" smtClean="0"/>
              <a:t>Failure to protect USB drive</a:t>
            </a:r>
          </a:p>
        </p:txBody>
      </p:sp>
      <p:cxnSp>
        <p:nvCxnSpPr>
          <p:cNvPr id="8" name="Straight Connector 7"/>
          <p:cNvCxnSpPr/>
          <p:nvPr/>
        </p:nvCxnSpPr>
        <p:spPr>
          <a:xfrm rot="5400000">
            <a:off x="1829594" y="3962400"/>
            <a:ext cx="54856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ct.jpg"/>
          <p:cNvPicPr>
            <a:picLocks noChangeAspect="1"/>
          </p:cNvPicPr>
          <p:nvPr/>
        </p:nvPicPr>
        <p:blipFill>
          <a:blip r:embed="rId3" cstate="email"/>
          <a:stretch>
            <a:fillRect/>
          </a:stretch>
        </p:blipFill>
        <p:spPr>
          <a:xfrm>
            <a:off x="2007704" y="0"/>
            <a:ext cx="5128591" cy="6858000"/>
          </a:xfrm>
          <a:prstGeom prst="rect">
            <a:avLst/>
          </a:prstGeom>
        </p:spPr>
      </p:pic>
      <p:sp>
        <p:nvSpPr>
          <p:cNvPr id="3" name="Oval 2"/>
          <p:cNvSpPr/>
          <p:nvPr/>
        </p:nvSpPr>
        <p:spPr bwMode="auto">
          <a:xfrm>
            <a:off x="3048000" y="1447800"/>
            <a:ext cx="2895600" cy="533400"/>
          </a:xfrm>
          <a:prstGeom prst="ellipse">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email"/>
          <a:srcRect/>
          <a:stretch>
            <a:fillRect/>
          </a:stretch>
        </p:blipFill>
        <p:spPr bwMode="auto">
          <a:xfrm>
            <a:off x="304800" y="1057275"/>
            <a:ext cx="7629525" cy="4962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3600" dirty="0" smtClean="0"/>
              <a:t>Group policy: USB startup key </a:t>
            </a:r>
            <a:r>
              <a:rPr lang="en-US" sz="3600" i="1" dirty="0" smtClean="0"/>
              <a:t>and</a:t>
            </a:r>
            <a:r>
              <a:rPr lang="en-US" sz="3600" dirty="0" smtClean="0"/>
              <a:t> TPM</a:t>
            </a:r>
            <a:endParaRPr lang="en-US" sz="3600" dirty="0"/>
          </a:p>
        </p:txBody>
      </p:sp>
      <p:pic>
        <p:nvPicPr>
          <p:cNvPr id="36866" name="Picture 2"/>
          <p:cNvPicPr>
            <a:picLocks noChangeAspect="1" noChangeArrowheads="1"/>
          </p:cNvPicPr>
          <p:nvPr/>
        </p:nvPicPr>
        <p:blipFill>
          <a:blip r:embed="rId4"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13665" name="Picture 1"/>
          <p:cNvPicPr>
            <a:picLocks noChangeAspect="1" noChangeArrowheads="1"/>
          </p:cNvPicPr>
          <p:nvPr/>
        </p:nvPicPr>
        <p:blipFill>
          <a:blip r:embed="rId6"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5" name="Oval 4"/>
          <p:cNvSpPr/>
          <p:nvPr/>
        </p:nvSpPr>
        <p:spPr bwMode="auto">
          <a:xfrm>
            <a:off x="4876800" y="3200400"/>
            <a:ext cx="12192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4953000" y="3698540"/>
            <a:ext cx="25908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pic>
        <p:nvPicPr>
          <p:cNvPr id="113667" name="Picture 3"/>
          <p:cNvPicPr>
            <a:picLocks noChangeAspect="1" noChangeArrowheads="1"/>
          </p:cNvPicPr>
          <p:nvPr/>
        </p:nvPicPr>
        <p:blipFill>
          <a:blip r:embed="rId7"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14" name="Oval 13"/>
          <p:cNvSpPr>
            <a:spLocks/>
          </p:cNvSpPr>
          <p:nvPr/>
        </p:nvSpPr>
        <p:spPr bwMode="auto">
          <a:xfrm>
            <a:off x="5029200" y="4048687"/>
            <a:ext cx="2590800" cy="1209113"/>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13665"/>
                                        </p:tgtEl>
                                        <p:attrNameLst>
                                          <p:attrName>style.visibility</p:attrName>
                                        </p:attrNameLst>
                                      </p:cBhvr>
                                      <p:to>
                                        <p:strVal val="visible"/>
                                      </p:to>
                                    </p:set>
                                    <p:animEffect transition="in" filter="fade">
                                      <p:cBhvr>
                                        <p:cTn id="35" dur="500"/>
                                        <p:tgtEl>
                                          <p:spTgt spid="11366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3667"/>
                                        </p:tgtEl>
                                        <p:attrNameLst>
                                          <p:attrName>style.visibility</p:attrName>
                                        </p:attrNameLst>
                                      </p:cBhvr>
                                      <p:to>
                                        <p:strVal val="visible"/>
                                      </p:to>
                                    </p:set>
                                    <p:animEffect transition="in" filter="fade">
                                      <p:cBhvr>
                                        <p:cTn id="40" dur="500"/>
                                        <p:tgtEl>
                                          <p:spTgt spid="113667"/>
                                        </p:tgtEl>
                                      </p:cBhvr>
                                    </p:animEffect>
                                  </p:childTnLst>
                                </p:cTn>
                              </p:par>
                            </p:childTnLst>
                          </p:cTn>
                        </p:par>
                        <p:par>
                          <p:cTn id="41" fill="hold">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Decryption process: USB </a:t>
            </a:r>
            <a:r>
              <a:rPr i="1" smtClean="0"/>
              <a:t>and</a:t>
            </a:r>
            <a:r>
              <a:rPr smtClean="0"/>
              <a:t> TPM</a:t>
            </a:r>
            <a:endParaRPr lang="en-US" dirty="0"/>
          </a:p>
        </p:txBody>
      </p:sp>
      <p:sp>
        <p:nvSpPr>
          <p:cNvPr id="9" name="Content Placeholder 8"/>
          <p:cNvSpPr>
            <a:spLocks noGrp="1"/>
          </p:cNvSpPr>
          <p:nvPr>
            <p:ph sz="half" idx="1"/>
          </p:nvPr>
        </p:nvSpPr>
        <p:spPr>
          <a:xfrm>
            <a:off x="368300" y="1347788"/>
            <a:ext cx="3594100" cy="4603824"/>
          </a:xfrm>
        </p:spPr>
        <p:txBody>
          <a:bodyPr/>
          <a:lstStyle/>
          <a:p>
            <a:pPr marL="514350" indent="-514350">
              <a:buFont typeface="+mj-lt"/>
              <a:buAutoNum type="arabicPeriod"/>
            </a:pPr>
            <a:r>
              <a:rPr lang="en-US" sz="2000" dirty="0" smtClean="0"/>
              <a:t>BIOS starts, initializes TPM, performs code and data measurements</a:t>
            </a:r>
          </a:p>
          <a:p>
            <a:pPr marL="514350" indent="-514350">
              <a:buFont typeface="+mj-lt"/>
              <a:buAutoNum type="arabicPeriod"/>
            </a:pPr>
            <a:r>
              <a:rPr lang="en-US" sz="2000" dirty="0" smtClean="0">
                <a:solidFill>
                  <a:schemeClr val="accent3"/>
                </a:solidFill>
              </a:rPr>
              <a:t>OS prompts user to insert USB drive with the key</a:t>
            </a:r>
          </a:p>
          <a:p>
            <a:pPr marL="514350" indent="-514350">
              <a:buFont typeface="+mj-lt"/>
              <a:buAutoNum type="arabicPeriod"/>
            </a:pPr>
            <a:r>
              <a:rPr lang="en-US" sz="2000" dirty="0" smtClean="0">
                <a:solidFill>
                  <a:schemeClr val="accent3"/>
                </a:solidFill>
              </a:rPr>
              <a:t>TPM releases SRK and combines with USB key to create intermediate key, which decrypts VMK</a:t>
            </a:r>
          </a:p>
          <a:p>
            <a:pPr marL="514350" indent="-514350">
              <a:buFont typeface="+mj-lt"/>
              <a:buAutoNum type="arabicPeriod"/>
            </a:pPr>
            <a:r>
              <a:rPr lang="en-US" sz="2000" dirty="0" smtClean="0"/>
              <a:t>VMK decrypts full-</a:t>
            </a:r>
            <a:br>
              <a:rPr lang="en-US" sz="2000" dirty="0" smtClean="0"/>
            </a:br>
            <a:r>
              <a:rPr lang="en-US" sz="2000" dirty="0" smtClean="0"/>
              <a:t>volume encryption key</a:t>
            </a:r>
          </a:p>
          <a:p>
            <a:pPr marL="514350" indent="-514350">
              <a:buFont typeface="+mj-lt"/>
              <a:buAutoNum type="arabicPeriod"/>
            </a:pPr>
            <a:r>
              <a:rPr lang="en-US" sz="2000" dirty="0" smtClean="0"/>
              <a:t>FVEK decrypts disk sectors when read</a:t>
            </a:r>
          </a:p>
          <a:p>
            <a:pPr marL="514350" indent="-514350">
              <a:buFont typeface="+mj-lt"/>
              <a:buAutoNum type="arabicPeriod"/>
            </a:pPr>
            <a:r>
              <a:rPr lang="en-US" sz="2000" dirty="0" smtClean="0"/>
              <a:t>Applications receive plaintext data</a:t>
            </a:r>
            <a:endParaRPr lang="en-US" sz="2000" dirty="0"/>
          </a:p>
        </p:txBody>
      </p:sp>
      <p:pic>
        <p:nvPicPr>
          <p:cNvPr id="112642" name="Picture 2" descr="BitLocker Drive Encryption with TPM and USB device"/>
          <p:cNvPicPr>
            <a:picLocks noChangeAspect="1" noChangeArrowheads="1"/>
          </p:cNvPicPr>
          <p:nvPr/>
        </p:nvPicPr>
        <p:blipFill>
          <a:blip r:embed="rId3"/>
          <a:srcRect/>
          <a:stretch>
            <a:fillRect/>
          </a:stretch>
        </p:blipFill>
        <p:spPr bwMode="auto">
          <a:xfrm>
            <a:off x="4114800" y="1143000"/>
            <a:ext cx="4848225" cy="3819525"/>
          </a:xfrm>
          <a:prstGeom prst="rect">
            <a:avLst/>
          </a:prstGeom>
          <a:noFill/>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Risks: USB </a:t>
            </a:r>
            <a:r>
              <a:rPr i="1" smtClean="0"/>
              <a:t>and</a:t>
            </a:r>
            <a:r>
              <a:rPr smtClean="0"/>
              <a:t> TPM</a:t>
            </a:r>
            <a:endParaRPr lang="en-US" dirty="0"/>
          </a:p>
        </p:txBody>
      </p:sp>
      <p:sp>
        <p:nvSpPr>
          <p:cNvPr id="4" name="Text Placeholder 3"/>
          <p:cNvSpPr>
            <a:spLocks noGrp="1"/>
          </p:cNvSpPr>
          <p:nvPr>
            <p:ph type="body" idx="1"/>
          </p:nvPr>
        </p:nvSpPr>
        <p:spPr>
          <a:xfrm>
            <a:off x="368301" y="1347788"/>
            <a:ext cx="4114800" cy="346249"/>
          </a:xfrm>
        </p:spPr>
        <p:txBody>
          <a:bodyPr/>
          <a:lstStyle/>
          <a:p>
            <a:pPr algn="ctr"/>
            <a:r>
              <a:rPr lang="en-US" dirty="0" smtClean="0"/>
              <a:t>Mitigated</a:t>
            </a:r>
            <a:endParaRPr lang="en-US" dirty="0"/>
          </a:p>
        </p:txBody>
      </p:sp>
      <p:sp>
        <p:nvSpPr>
          <p:cNvPr id="3" name="Content Placeholder 2"/>
          <p:cNvSpPr>
            <a:spLocks noGrp="1"/>
          </p:cNvSpPr>
          <p:nvPr>
            <p:ph sz="half" idx="2"/>
          </p:nvPr>
        </p:nvSpPr>
        <p:spPr>
          <a:xfrm>
            <a:off x="304800" y="1828800"/>
            <a:ext cx="4114800" cy="4920321"/>
          </a:xfrm>
        </p:spPr>
        <p:txBody>
          <a:bodyPr/>
          <a:lstStyle/>
          <a:p>
            <a:r>
              <a:rPr lang="en-US" sz="1800" dirty="0" smtClean="0">
                <a:solidFill>
                  <a:schemeClr val="accent3"/>
                </a:solidFill>
              </a:rPr>
              <a:t>Computer left in hibernation</a:t>
            </a:r>
          </a:p>
          <a:p>
            <a:pPr lvl="1"/>
            <a:r>
              <a:rPr lang="en-US" sz="1500" dirty="0" err="1" smtClean="0">
                <a:solidFill>
                  <a:schemeClr val="accent3"/>
                </a:solidFill>
              </a:rPr>
              <a:t>BitLocker</a:t>
            </a:r>
            <a:r>
              <a:rPr lang="en-US" sz="1500" dirty="0" smtClean="0">
                <a:solidFill>
                  <a:schemeClr val="accent3"/>
                </a:solidFill>
              </a:rPr>
              <a:t> requires USB during resume</a:t>
            </a:r>
          </a:p>
          <a:p>
            <a:r>
              <a:rPr lang="en-US" sz="1800" dirty="0" smtClean="0">
                <a:solidFill>
                  <a:schemeClr val="accent3"/>
                </a:solidFill>
              </a:rPr>
              <a:t>Password discovery</a:t>
            </a:r>
          </a:p>
          <a:p>
            <a:pPr lvl="1"/>
            <a:r>
              <a:rPr lang="en-US" sz="1500" dirty="0" err="1" smtClean="0">
                <a:solidFill>
                  <a:schemeClr val="accent3"/>
                </a:solidFill>
              </a:rPr>
              <a:t>BitLocker</a:t>
            </a:r>
            <a:r>
              <a:rPr lang="en-US" sz="1500" dirty="0" smtClean="0">
                <a:solidFill>
                  <a:schemeClr val="accent3"/>
                </a:solidFill>
              </a:rPr>
              <a:t> requires something other than domain credential—the USB startup key</a:t>
            </a:r>
          </a:p>
          <a:p>
            <a:r>
              <a:rPr lang="en-US" sz="1800" dirty="0" smtClean="0"/>
              <a:t>Key discovery through offline attacks</a:t>
            </a:r>
          </a:p>
          <a:p>
            <a:pPr lvl="1"/>
            <a:r>
              <a:rPr lang="en-US" sz="1600" dirty="0" smtClean="0">
                <a:solidFill>
                  <a:schemeClr val="accent3"/>
                </a:solidFill>
              </a:rPr>
              <a:t>No USB </a:t>
            </a:r>
            <a:r>
              <a:rPr lang="en-US" sz="1600" dirty="0" smtClean="0">
                <a:solidFill>
                  <a:schemeClr val="accent3"/>
                </a:solidFill>
                <a:sym typeface="Wingdings"/>
              </a:rPr>
              <a:t></a:t>
            </a:r>
            <a:r>
              <a:rPr lang="en-US" sz="1600" dirty="0" smtClean="0">
                <a:solidFill>
                  <a:schemeClr val="accent3"/>
                </a:solidFill>
              </a:rPr>
              <a:t> can’t decrypt VMK</a:t>
            </a:r>
          </a:p>
          <a:p>
            <a:r>
              <a:rPr lang="en-US" sz="1800" dirty="0" smtClean="0"/>
              <a:t>Offline attacks against Windows</a:t>
            </a:r>
          </a:p>
          <a:p>
            <a:r>
              <a:rPr lang="en-US" sz="1800" dirty="0" smtClean="0"/>
              <a:t>Attacks against the boot process</a:t>
            </a:r>
          </a:p>
          <a:p>
            <a:r>
              <a:rPr lang="en-US" sz="1800" dirty="0" smtClean="0"/>
              <a:t>Plaintext data leaks</a:t>
            </a:r>
          </a:p>
          <a:p>
            <a:pPr lvl="1"/>
            <a:r>
              <a:rPr lang="en-US" sz="1600" dirty="0" smtClean="0"/>
              <a:t>The data you store on the volume</a:t>
            </a:r>
          </a:p>
          <a:p>
            <a:pPr lvl="1"/>
            <a:r>
              <a:rPr lang="en-US" sz="1600" dirty="0" smtClean="0"/>
              <a:t>Hibernation file</a:t>
            </a:r>
          </a:p>
          <a:p>
            <a:pPr lvl="1"/>
            <a:r>
              <a:rPr lang="en-US" sz="1600" dirty="0" smtClean="0"/>
              <a:t>Paging file</a:t>
            </a:r>
          </a:p>
          <a:p>
            <a:r>
              <a:rPr lang="en-US" sz="1800" dirty="0" smtClean="0"/>
              <a:t>User error</a:t>
            </a:r>
          </a:p>
          <a:p>
            <a:r>
              <a:rPr lang="en-US" sz="1800" dirty="0" smtClean="0"/>
              <a:t>Decommissioning PCs without wiping drives</a:t>
            </a:r>
          </a:p>
        </p:txBody>
      </p:sp>
      <p:sp>
        <p:nvSpPr>
          <p:cNvPr id="5" name="Text Placeholder 4"/>
          <p:cNvSpPr>
            <a:spLocks noGrp="1"/>
          </p:cNvSpPr>
          <p:nvPr>
            <p:ph type="body" sz="quarter" idx="3"/>
          </p:nvPr>
        </p:nvSpPr>
        <p:spPr>
          <a:xfrm>
            <a:off x="4633283" y="1347788"/>
            <a:ext cx="4117019" cy="346249"/>
          </a:xfrm>
        </p:spPr>
        <p:txBody>
          <a:bodyPr/>
          <a:lstStyle/>
          <a:p>
            <a:pPr algn="ctr"/>
            <a:r>
              <a:rPr smtClean="0"/>
              <a:t>Nonmitigated</a:t>
            </a:r>
            <a:endParaRPr lang="en-US" dirty="0"/>
          </a:p>
        </p:txBody>
      </p:sp>
      <p:sp>
        <p:nvSpPr>
          <p:cNvPr id="6" name="Content Placeholder 5"/>
          <p:cNvSpPr>
            <a:spLocks noGrp="1"/>
          </p:cNvSpPr>
          <p:nvPr>
            <p:ph sz="quarter" idx="4"/>
          </p:nvPr>
        </p:nvSpPr>
        <p:spPr>
          <a:xfrm>
            <a:off x="4721226" y="1828800"/>
            <a:ext cx="4117974" cy="2761269"/>
          </a:xfrm>
        </p:spPr>
        <p:txBody>
          <a:bodyPr/>
          <a:lstStyle/>
          <a:p>
            <a:r>
              <a:rPr lang="en-US" sz="1800" dirty="0" smtClean="0"/>
              <a:t>Computer left in sleep/standby</a:t>
            </a:r>
          </a:p>
          <a:p>
            <a:pPr lvl="1"/>
            <a:r>
              <a:rPr lang="en-US" sz="1600" dirty="0" smtClean="0"/>
              <a:t>Prompt for password during resume</a:t>
            </a:r>
          </a:p>
          <a:p>
            <a:r>
              <a:rPr lang="en-US" sz="1800" dirty="0" smtClean="0"/>
              <a:t>Unlocked desktop</a:t>
            </a:r>
          </a:p>
          <a:p>
            <a:pPr lvl="1"/>
            <a:r>
              <a:rPr lang="en-US" sz="1600" dirty="0" smtClean="0"/>
              <a:t>There is no patch for, well…</a:t>
            </a:r>
          </a:p>
          <a:p>
            <a:r>
              <a:rPr lang="en-US" sz="1800" dirty="0" smtClean="0"/>
              <a:t>Online attacks against Windows</a:t>
            </a:r>
          </a:p>
          <a:p>
            <a:r>
              <a:rPr lang="en-US" sz="1800" dirty="0" smtClean="0"/>
              <a:t>Hardware platform attacks</a:t>
            </a:r>
          </a:p>
          <a:p>
            <a:pPr lvl="1"/>
            <a:r>
              <a:rPr lang="en-US" sz="1600" dirty="0" smtClean="0"/>
              <a:t>Direct memory access across PCI bus?</a:t>
            </a:r>
          </a:p>
          <a:p>
            <a:r>
              <a:rPr lang="en-US" sz="1800" dirty="0" smtClean="0"/>
              <a:t>Failure to protect USB drive</a:t>
            </a:r>
          </a:p>
        </p:txBody>
      </p:sp>
      <p:cxnSp>
        <p:nvCxnSpPr>
          <p:cNvPr id="8" name="Straight Connector 7"/>
          <p:cNvCxnSpPr/>
          <p:nvPr/>
        </p:nvCxnSpPr>
        <p:spPr>
          <a:xfrm rot="5400000">
            <a:off x="1829594" y="3962400"/>
            <a:ext cx="54856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email"/>
          <a:srcRect/>
          <a:stretch>
            <a:fillRect/>
          </a:stretch>
        </p:blipFill>
        <p:spPr bwMode="auto">
          <a:xfrm>
            <a:off x="304800" y="1057275"/>
            <a:ext cx="7629525" cy="4962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3600" dirty="0" smtClean="0"/>
              <a:t>Group policy: </a:t>
            </a:r>
            <a:r>
              <a:rPr sz="3600" smtClean="0"/>
              <a:t>user PIN and T</a:t>
            </a:r>
            <a:r>
              <a:rPr lang="en-US" sz="3600" dirty="0" smtClean="0"/>
              <a:t>PM</a:t>
            </a:r>
            <a:endParaRPr lang="en-US" sz="3600" dirty="0"/>
          </a:p>
        </p:txBody>
      </p:sp>
      <p:pic>
        <p:nvPicPr>
          <p:cNvPr id="36866" name="Picture 2"/>
          <p:cNvPicPr>
            <a:picLocks noChangeAspect="1" noChangeArrowheads="1"/>
          </p:cNvPicPr>
          <p:nvPr/>
        </p:nvPicPr>
        <p:blipFill>
          <a:blip r:embed="rId4"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13665" name="Picture 1"/>
          <p:cNvPicPr>
            <a:picLocks noChangeAspect="1" noChangeArrowheads="1"/>
          </p:cNvPicPr>
          <p:nvPr/>
        </p:nvPicPr>
        <p:blipFill>
          <a:blip r:embed="rId6"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5" name="Oval 4"/>
          <p:cNvSpPr/>
          <p:nvPr/>
        </p:nvSpPr>
        <p:spPr bwMode="auto">
          <a:xfrm>
            <a:off x="4876800" y="3200400"/>
            <a:ext cx="12192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4953000" y="3698540"/>
            <a:ext cx="25908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pic>
        <p:nvPicPr>
          <p:cNvPr id="116738" name="Picture 2"/>
          <p:cNvPicPr>
            <a:picLocks noChangeAspect="1" noChangeArrowheads="1"/>
          </p:cNvPicPr>
          <p:nvPr/>
        </p:nvPicPr>
        <p:blipFill>
          <a:blip r:embed="rId7"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14" name="Oval 13"/>
          <p:cNvSpPr>
            <a:spLocks/>
          </p:cNvSpPr>
          <p:nvPr/>
        </p:nvSpPr>
        <p:spPr bwMode="auto">
          <a:xfrm>
            <a:off x="5029200" y="4038600"/>
            <a:ext cx="2590800" cy="1209113"/>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13665"/>
                                        </p:tgtEl>
                                        <p:attrNameLst>
                                          <p:attrName>style.visibility</p:attrName>
                                        </p:attrNameLst>
                                      </p:cBhvr>
                                      <p:to>
                                        <p:strVal val="visible"/>
                                      </p:to>
                                    </p:set>
                                    <p:animEffect transition="in" filter="fade">
                                      <p:cBhvr>
                                        <p:cTn id="35" dur="500"/>
                                        <p:tgtEl>
                                          <p:spTgt spid="11366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6738"/>
                                        </p:tgtEl>
                                        <p:attrNameLst>
                                          <p:attrName>style.visibility</p:attrName>
                                        </p:attrNameLst>
                                      </p:cBhvr>
                                      <p:to>
                                        <p:strVal val="visible"/>
                                      </p:to>
                                    </p:set>
                                    <p:animEffect transition="in" filter="fade">
                                      <p:cBhvr>
                                        <p:cTn id="40" dur="500"/>
                                        <p:tgtEl>
                                          <p:spTgt spid="116738"/>
                                        </p:tgtEl>
                                      </p:cBhvr>
                                    </p:animEffect>
                                  </p:childTnLst>
                                </p:cTn>
                              </p:par>
                            </p:childTnLst>
                          </p:cTn>
                        </p:par>
                        <p:par>
                          <p:cTn id="41" fill="hold">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Decryption process: PIN and TPM</a:t>
            </a:r>
            <a:endParaRPr lang="en-US" dirty="0"/>
          </a:p>
        </p:txBody>
      </p:sp>
      <p:sp>
        <p:nvSpPr>
          <p:cNvPr id="9" name="Content Placeholder 8"/>
          <p:cNvSpPr>
            <a:spLocks noGrp="1"/>
          </p:cNvSpPr>
          <p:nvPr>
            <p:ph sz="half" idx="1"/>
          </p:nvPr>
        </p:nvSpPr>
        <p:spPr>
          <a:xfrm>
            <a:off x="368300" y="1347788"/>
            <a:ext cx="3594100" cy="5012654"/>
          </a:xfrm>
        </p:spPr>
        <p:txBody>
          <a:bodyPr/>
          <a:lstStyle/>
          <a:p>
            <a:pPr marL="514350" indent="-514350">
              <a:buFont typeface="+mj-lt"/>
              <a:buAutoNum type="arabicPeriod"/>
            </a:pPr>
            <a:r>
              <a:rPr lang="en-US" dirty="0" smtClean="0"/>
              <a:t>BIOS starts, initializes TPM, performs code and data measurements; </a:t>
            </a:r>
            <a:r>
              <a:rPr lang="en-US" dirty="0" smtClean="0">
                <a:solidFill>
                  <a:schemeClr val="accent3"/>
                </a:solidFill>
              </a:rPr>
              <a:t>user is prompted for PIN</a:t>
            </a:r>
          </a:p>
          <a:p>
            <a:pPr marL="514350" indent="-514350">
              <a:buFont typeface="+mj-lt"/>
              <a:buAutoNum type="arabicPeriod"/>
            </a:pPr>
            <a:r>
              <a:rPr lang="en-US" dirty="0" smtClean="0">
                <a:solidFill>
                  <a:schemeClr val="accent3"/>
                </a:solidFill>
              </a:rPr>
              <a:t>TPM releases SRK and combines with PIN to decrypt VMK</a:t>
            </a:r>
          </a:p>
          <a:p>
            <a:pPr marL="514350" indent="-514350">
              <a:buFont typeface="+mj-lt"/>
              <a:buAutoNum type="arabicPeriod"/>
            </a:pPr>
            <a:r>
              <a:rPr lang="en-US" dirty="0" smtClean="0"/>
              <a:t>VMK decrypts full-</a:t>
            </a:r>
            <a:br>
              <a:rPr lang="en-US" dirty="0" smtClean="0"/>
            </a:br>
            <a:r>
              <a:rPr lang="en-US" dirty="0" smtClean="0"/>
              <a:t>volume encryption key</a:t>
            </a:r>
          </a:p>
          <a:p>
            <a:pPr marL="514350" indent="-514350">
              <a:buFont typeface="+mj-lt"/>
              <a:buAutoNum type="arabicPeriod"/>
            </a:pPr>
            <a:r>
              <a:rPr lang="en-US" dirty="0" smtClean="0"/>
              <a:t>FVEK decrypts disk sectors when read</a:t>
            </a:r>
          </a:p>
          <a:p>
            <a:pPr marL="514350" indent="-514350">
              <a:buFont typeface="+mj-lt"/>
              <a:buAutoNum type="arabicPeriod"/>
            </a:pPr>
            <a:r>
              <a:rPr lang="en-US" dirty="0" smtClean="0"/>
              <a:t>Applications receive plaintext data</a:t>
            </a:r>
            <a:endParaRPr lang="en-US" dirty="0"/>
          </a:p>
        </p:txBody>
      </p:sp>
      <p:pic>
        <p:nvPicPr>
          <p:cNvPr id="119810" name="Picture 2" descr="BitLocker Drive Encryption with TPM and PIN"/>
          <p:cNvPicPr>
            <a:picLocks noChangeAspect="1" noChangeArrowheads="1"/>
          </p:cNvPicPr>
          <p:nvPr/>
        </p:nvPicPr>
        <p:blipFill>
          <a:blip r:embed="rId3"/>
          <a:srcRect/>
          <a:stretch>
            <a:fillRect/>
          </a:stretch>
        </p:blipFill>
        <p:spPr bwMode="auto">
          <a:xfrm>
            <a:off x="4114800" y="1143000"/>
            <a:ext cx="4876800" cy="3848101"/>
          </a:xfrm>
          <a:prstGeom prst="rect">
            <a:avLst/>
          </a:prstGeom>
          <a:noFill/>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Risks: PIN and TPM</a:t>
            </a:r>
            <a:endParaRPr lang="en-US" dirty="0"/>
          </a:p>
        </p:txBody>
      </p:sp>
      <p:sp>
        <p:nvSpPr>
          <p:cNvPr id="4" name="Text Placeholder 3"/>
          <p:cNvSpPr>
            <a:spLocks noGrp="1"/>
          </p:cNvSpPr>
          <p:nvPr>
            <p:ph type="body" idx="1"/>
          </p:nvPr>
        </p:nvSpPr>
        <p:spPr>
          <a:xfrm>
            <a:off x="368301" y="1347788"/>
            <a:ext cx="4114800" cy="346249"/>
          </a:xfrm>
        </p:spPr>
        <p:txBody>
          <a:bodyPr/>
          <a:lstStyle/>
          <a:p>
            <a:pPr algn="ctr"/>
            <a:r>
              <a:rPr lang="en-US" dirty="0" smtClean="0"/>
              <a:t>Mitigated</a:t>
            </a:r>
            <a:endParaRPr lang="en-US" dirty="0"/>
          </a:p>
        </p:txBody>
      </p:sp>
      <p:sp>
        <p:nvSpPr>
          <p:cNvPr id="3" name="Content Placeholder 2"/>
          <p:cNvSpPr>
            <a:spLocks noGrp="1"/>
          </p:cNvSpPr>
          <p:nvPr>
            <p:ph sz="half" idx="2"/>
          </p:nvPr>
        </p:nvSpPr>
        <p:spPr>
          <a:xfrm>
            <a:off x="304800" y="1828800"/>
            <a:ext cx="4114800" cy="4920321"/>
          </a:xfrm>
        </p:spPr>
        <p:txBody>
          <a:bodyPr/>
          <a:lstStyle/>
          <a:p>
            <a:r>
              <a:rPr lang="en-US" sz="1800" dirty="0" smtClean="0">
                <a:solidFill>
                  <a:schemeClr val="accent3"/>
                </a:solidFill>
              </a:rPr>
              <a:t>Computer left in hibernation</a:t>
            </a:r>
          </a:p>
          <a:p>
            <a:pPr lvl="1"/>
            <a:r>
              <a:rPr lang="en-US" sz="1500" dirty="0" err="1" smtClean="0">
                <a:solidFill>
                  <a:schemeClr val="accent3"/>
                </a:solidFill>
              </a:rPr>
              <a:t>BitLocker</a:t>
            </a:r>
            <a:r>
              <a:rPr lang="en-US" sz="1500" dirty="0" smtClean="0">
                <a:solidFill>
                  <a:schemeClr val="accent3"/>
                </a:solidFill>
              </a:rPr>
              <a:t> requires PIN resume</a:t>
            </a:r>
          </a:p>
          <a:p>
            <a:r>
              <a:rPr lang="en-US" sz="1800" dirty="0" smtClean="0">
                <a:solidFill>
                  <a:schemeClr val="accent3"/>
                </a:solidFill>
              </a:rPr>
              <a:t>Password discovery</a:t>
            </a:r>
          </a:p>
          <a:p>
            <a:pPr lvl="1"/>
            <a:r>
              <a:rPr lang="en-US" sz="1500" dirty="0" err="1" smtClean="0">
                <a:solidFill>
                  <a:schemeClr val="accent3"/>
                </a:solidFill>
              </a:rPr>
              <a:t>BitLocker</a:t>
            </a:r>
            <a:r>
              <a:rPr lang="en-US" sz="1500" dirty="0" smtClean="0">
                <a:solidFill>
                  <a:schemeClr val="accent3"/>
                </a:solidFill>
              </a:rPr>
              <a:t> requires something other than domain credential—the PIN</a:t>
            </a:r>
          </a:p>
          <a:p>
            <a:r>
              <a:rPr lang="en-US" sz="1800" dirty="0" smtClean="0"/>
              <a:t>Key discovery through offline attacks</a:t>
            </a:r>
          </a:p>
          <a:p>
            <a:pPr lvl="1"/>
            <a:r>
              <a:rPr lang="en-US" sz="1600" dirty="0" smtClean="0">
                <a:solidFill>
                  <a:schemeClr val="accent3"/>
                </a:solidFill>
              </a:rPr>
              <a:t>No PIN </a:t>
            </a:r>
            <a:r>
              <a:rPr lang="en-US" sz="1600" dirty="0" smtClean="0">
                <a:solidFill>
                  <a:schemeClr val="accent3"/>
                </a:solidFill>
                <a:sym typeface="Wingdings"/>
              </a:rPr>
              <a:t></a:t>
            </a:r>
            <a:r>
              <a:rPr lang="en-US" sz="1600" dirty="0" smtClean="0">
                <a:solidFill>
                  <a:schemeClr val="accent3"/>
                </a:solidFill>
              </a:rPr>
              <a:t> can’t decrypt VMK</a:t>
            </a:r>
          </a:p>
          <a:p>
            <a:r>
              <a:rPr lang="en-US" sz="1800" dirty="0" smtClean="0"/>
              <a:t>Offline attacks against Windows</a:t>
            </a:r>
          </a:p>
          <a:p>
            <a:r>
              <a:rPr lang="en-US" sz="1800" dirty="0" smtClean="0"/>
              <a:t>Attacks against the boot process</a:t>
            </a:r>
          </a:p>
          <a:p>
            <a:r>
              <a:rPr lang="en-US" sz="1800" dirty="0" smtClean="0"/>
              <a:t>Plaintext data leaks</a:t>
            </a:r>
          </a:p>
          <a:p>
            <a:pPr lvl="1"/>
            <a:r>
              <a:rPr lang="en-US" sz="1600" dirty="0" smtClean="0"/>
              <a:t>The data you store on the volume</a:t>
            </a:r>
          </a:p>
          <a:p>
            <a:pPr lvl="1"/>
            <a:r>
              <a:rPr lang="en-US" sz="1600" dirty="0" smtClean="0"/>
              <a:t>Hibernation file</a:t>
            </a:r>
          </a:p>
          <a:p>
            <a:pPr lvl="1"/>
            <a:r>
              <a:rPr lang="en-US" sz="1600" dirty="0" smtClean="0"/>
              <a:t>Paging file</a:t>
            </a:r>
          </a:p>
          <a:p>
            <a:r>
              <a:rPr lang="en-US" sz="1800" dirty="0" smtClean="0"/>
              <a:t>User error</a:t>
            </a:r>
          </a:p>
          <a:p>
            <a:r>
              <a:rPr lang="en-US" sz="1800" dirty="0" smtClean="0"/>
              <a:t>Decommissioning PCs without wiping drives</a:t>
            </a:r>
          </a:p>
        </p:txBody>
      </p:sp>
      <p:sp>
        <p:nvSpPr>
          <p:cNvPr id="5" name="Text Placeholder 4"/>
          <p:cNvSpPr>
            <a:spLocks noGrp="1"/>
          </p:cNvSpPr>
          <p:nvPr>
            <p:ph type="body" sz="quarter" idx="3"/>
          </p:nvPr>
        </p:nvSpPr>
        <p:spPr>
          <a:xfrm>
            <a:off x="4633283" y="1347788"/>
            <a:ext cx="4117019" cy="346249"/>
          </a:xfrm>
        </p:spPr>
        <p:txBody>
          <a:bodyPr/>
          <a:lstStyle/>
          <a:p>
            <a:pPr algn="ctr"/>
            <a:r>
              <a:rPr smtClean="0"/>
              <a:t>Nonmitigated</a:t>
            </a:r>
            <a:endParaRPr lang="en-US" dirty="0"/>
          </a:p>
        </p:txBody>
      </p:sp>
      <p:sp>
        <p:nvSpPr>
          <p:cNvPr id="6" name="Content Placeholder 5"/>
          <p:cNvSpPr>
            <a:spLocks noGrp="1"/>
          </p:cNvSpPr>
          <p:nvPr>
            <p:ph sz="quarter" idx="4"/>
          </p:nvPr>
        </p:nvSpPr>
        <p:spPr>
          <a:xfrm>
            <a:off x="4721226" y="1828800"/>
            <a:ext cx="4117974" cy="2761269"/>
          </a:xfrm>
        </p:spPr>
        <p:txBody>
          <a:bodyPr/>
          <a:lstStyle/>
          <a:p>
            <a:r>
              <a:rPr lang="en-US" sz="1800" dirty="0" smtClean="0"/>
              <a:t>Computer left in sleep/standby</a:t>
            </a:r>
          </a:p>
          <a:p>
            <a:pPr lvl="1"/>
            <a:r>
              <a:rPr lang="en-US" sz="1600" dirty="0" smtClean="0"/>
              <a:t>Prompt for password during resume</a:t>
            </a:r>
          </a:p>
          <a:p>
            <a:r>
              <a:rPr lang="en-US" sz="1800" dirty="0" smtClean="0"/>
              <a:t>Unlocked desktop</a:t>
            </a:r>
          </a:p>
          <a:p>
            <a:pPr lvl="1"/>
            <a:r>
              <a:rPr lang="en-US" sz="1600" dirty="0" smtClean="0"/>
              <a:t>There is no patch for, well…</a:t>
            </a:r>
          </a:p>
          <a:p>
            <a:r>
              <a:rPr lang="en-US" sz="1800" dirty="0" smtClean="0"/>
              <a:t>Online attacks against Windows</a:t>
            </a:r>
          </a:p>
          <a:p>
            <a:r>
              <a:rPr lang="en-US" sz="1800" dirty="0" smtClean="0"/>
              <a:t>Hardware platform attacks</a:t>
            </a:r>
          </a:p>
          <a:p>
            <a:pPr lvl="1"/>
            <a:r>
              <a:rPr lang="en-US" sz="1600" dirty="0" smtClean="0"/>
              <a:t>Direct memory access across PCI bus?</a:t>
            </a:r>
          </a:p>
          <a:p>
            <a:r>
              <a:rPr lang="en-US" sz="1800" strike="sngStrike" dirty="0" smtClean="0">
                <a:solidFill>
                  <a:schemeClr val="accent3"/>
                </a:solidFill>
              </a:rPr>
              <a:t>Failure to protect USB drive</a:t>
            </a:r>
          </a:p>
        </p:txBody>
      </p:sp>
      <p:cxnSp>
        <p:nvCxnSpPr>
          <p:cNvPr id="8" name="Straight Connector 7"/>
          <p:cNvCxnSpPr/>
          <p:nvPr/>
        </p:nvCxnSpPr>
        <p:spPr>
          <a:xfrm rot="5400000">
            <a:off x="1829594" y="3962400"/>
            <a:ext cx="54856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smtClean="0"/>
              <a:t>Recommendation</a:t>
            </a:r>
            <a:endParaRPr lang="en-US" dirty="0"/>
          </a:p>
        </p:txBody>
      </p:sp>
      <p:sp>
        <p:nvSpPr>
          <p:cNvPr id="8" name="Content Placeholder 7"/>
          <p:cNvSpPr>
            <a:spLocks noGrp="1"/>
          </p:cNvSpPr>
          <p:nvPr>
            <p:ph idx="1"/>
          </p:nvPr>
        </p:nvSpPr>
        <p:spPr>
          <a:xfrm>
            <a:off x="368300" y="2057400"/>
            <a:ext cx="8382000" cy="2443233"/>
          </a:xfrm>
        </p:spPr>
        <p:txBody>
          <a:bodyPr/>
          <a:lstStyle/>
          <a:p>
            <a:r>
              <a:rPr lang="en-US" dirty="0" smtClean="0"/>
              <a:t>No external token to lose or attack</a:t>
            </a:r>
          </a:p>
          <a:p>
            <a:r>
              <a:rPr lang="en-US" dirty="0" smtClean="0"/>
              <a:t>PIN uses function keys only</a:t>
            </a:r>
          </a:p>
          <a:p>
            <a:pPr lvl="1"/>
            <a:r>
              <a:rPr lang="en-US" dirty="0" smtClean="0"/>
              <a:t>Processes input before localized keyboard drivers</a:t>
            </a:r>
          </a:p>
          <a:p>
            <a:pPr lvl="1"/>
            <a:r>
              <a:rPr lang="en-US" dirty="0" smtClean="0"/>
              <a:t>Anti-hammering delay mitigates brute-force attacks</a:t>
            </a:r>
          </a:p>
          <a:p>
            <a:pPr lvl="1"/>
            <a:r>
              <a:rPr lang="en-US" dirty="0" smtClean="0"/>
              <a:t>7 characters, 4 unique, 2 repeated</a:t>
            </a:r>
          </a:p>
          <a:p>
            <a:pPr lvl="2">
              <a:buNone/>
            </a:pPr>
            <a:r>
              <a:rPr lang="en-US" sz="1600" dirty="0" smtClean="0">
                <a:latin typeface="Courier New" pitchFamily="49" charset="0"/>
                <a:cs typeface="Courier New" pitchFamily="49" charset="0"/>
              </a:rPr>
              <a:t>http://blogs.msdn.com/si_team/archive/2006/04/10/572888.aspx</a:t>
            </a:r>
          </a:p>
        </p:txBody>
      </p:sp>
      <p:sp>
        <p:nvSpPr>
          <p:cNvPr id="9" name="TextBox 8"/>
          <p:cNvSpPr txBox="1"/>
          <p:nvPr/>
        </p:nvSpPr>
        <p:spPr>
          <a:xfrm>
            <a:off x="838200" y="1219200"/>
            <a:ext cx="7467600" cy="4616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2400" b="1" dirty="0" smtClean="0">
                <a:effectLst>
                  <a:outerShdw blurRad="38100" dist="38100" dir="2700000" algn="tl">
                    <a:srgbClr val="000000">
                      <a:alpha val="43137"/>
                    </a:srgbClr>
                  </a:outerShdw>
                </a:effectLst>
              </a:rPr>
              <a:t>User-supplied PIN plus TPM chip</a:t>
            </a:r>
            <a:endParaRPr lang="en-US" sz="20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a:t>TPM architecture</a:t>
            </a:r>
          </a:p>
        </p:txBody>
      </p:sp>
      <p:sp>
        <p:nvSpPr>
          <p:cNvPr id="609283" name="Rectangle 3"/>
          <p:cNvSpPr>
            <a:spLocks noGrp="1" noChangeArrowheads="1"/>
          </p:cNvSpPr>
          <p:nvPr>
            <p:ph type="body" sz="half" idx="2"/>
          </p:nvPr>
        </p:nvSpPr>
        <p:spPr>
          <a:xfrm>
            <a:off x="2743200" y="1228725"/>
            <a:ext cx="6248400" cy="2456057"/>
          </a:xfrm>
        </p:spPr>
        <p:txBody>
          <a:bodyPr/>
          <a:lstStyle/>
          <a:p>
            <a:r>
              <a:rPr lang="en-US" sz="2400" dirty="0"/>
              <a:t>TPM measures all code and reports results</a:t>
            </a:r>
          </a:p>
          <a:p>
            <a:endParaRPr lang="en-US" sz="2400" dirty="0"/>
          </a:p>
          <a:p>
            <a:r>
              <a:rPr lang="en-US" sz="2400" dirty="0"/>
              <a:t>Default </a:t>
            </a:r>
            <a:r>
              <a:rPr lang="en-US" sz="2400" dirty="0" err="1"/>
              <a:t>BitLocker</a:t>
            </a:r>
            <a:r>
              <a:rPr lang="en-US" sz="2400" dirty="0"/>
              <a:t> consumption: </a:t>
            </a:r>
            <a:r>
              <a:rPr lang="en-US" sz="2400" dirty="0" smtClean="0"/>
              <a:t>0,2,4,8,9,10,11</a:t>
            </a:r>
            <a:endParaRPr lang="en-US" sz="2400" dirty="0"/>
          </a:p>
          <a:p>
            <a:endParaRPr lang="en-US" sz="2400" dirty="0"/>
          </a:p>
          <a:p>
            <a:r>
              <a:rPr lang="en-US" sz="2400" dirty="0" smtClean="0"/>
              <a:t>Might consider removing 0 and 2?</a:t>
            </a:r>
            <a:endParaRPr lang="en-US" sz="2400" dirty="0"/>
          </a:p>
        </p:txBody>
      </p:sp>
      <p:sp>
        <p:nvSpPr>
          <p:cNvPr id="609284" name="Rectangle 4"/>
          <p:cNvSpPr>
            <a:spLocks noChangeArrowheads="1"/>
          </p:cNvSpPr>
          <p:nvPr/>
        </p:nvSpPr>
        <p:spPr bwMode="auto">
          <a:xfrm>
            <a:off x="609600" y="5800725"/>
            <a:ext cx="1828800" cy="304800"/>
          </a:xfrm>
          <a:prstGeom prst="rect">
            <a:avLst/>
          </a:prstGeom>
          <a:solidFill>
            <a:schemeClr val="fo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PCR[0]</a:t>
            </a:r>
          </a:p>
        </p:txBody>
      </p:sp>
      <p:sp>
        <p:nvSpPr>
          <p:cNvPr id="609285" name="Rectangle 5"/>
          <p:cNvSpPr>
            <a:spLocks noChangeArrowheads="1"/>
          </p:cNvSpPr>
          <p:nvPr/>
        </p:nvSpPr>
        <p:spPr bwMode="auto">
          <a:xfrm>
            <a:off x="609600" y="5495925"/>
            <a:ext cx="1828800" cy="304800"/>
          </a:xfrm>
          <a:prstGeom prst="rect">
            <a:avLst/>
          </a:prstGeom>
          <a:solidFill>
            <a:schemeClr val="fo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a:t>
            </a:r>
          </a:p>
        </p:txBody>
      </p:sp>
      <p:sp>
        <p:nvSpPr>
          <p:cNvPr id="609286" name="Rectangle 6"/>
          <p:cNvSpPr>
            <a:spLocks noChangeArrowheads="1"/>
          </p:cNvSpPr>
          <p:nvPr/>
        </p:nvSpPr>
        <p:spPr bwMode="auto">
          <a:xfrm>
            <a:off x="609600" y="5191125"/>
            <a:ext cx="1828800" cy="304800"/>
          </a:xfrm>
          <a:prstGeom prst="rect">
            <a:avLst/>
          </a:prstGeom>
          <a:solidFill>
            <a:schemeClr val="accent2"/>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PCR[2]</a:t>
            </a:r>
          </a:p>
        </p:txBody>
      </p:sp>
      <p:sp>
        <p:nvSpPr>
          <p:cNvPr id="609287" name="Rectangle 7"/>
          <p:cNvSpPr>
            <a:spLocks noChangeArrowheads="1"/>
          </p:cNvSpPr>
          <p:nvPr/>
        </p:nvSpPr>
        <p:spPr bwMode="auto">
          <a:xfrm>
            <a:off x="609600" y="4886325"/>
            <a:ext cx="1828800" cy="304800"/>
          </a:xfrm>
          <a:prstGeom prst="rect">
            <a:avLst/>
          </a:prstGeom>
          <a:solidFill>
            <a:schemeClr val="accent2"/>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PCR[3]</a:t>
            </a:r>
          </a:p>
        </p:txBody>
      </p:sp>
      <p:sp>
        <p:nvSpPr>
          <p:cNvPr id="609288" name="Rectangle 8"/>
          <p:cNvSpPr>
            <a:spLocks noChangeArrowheads="1"/>
          </p:cNvSpPr>
          <p:nvPr/>
        </p:nvSpPr>
        <p:spPr bwMode="auto">
          <a:xfrm>
            <a:off x="609600" y="4581525"/>
            <a:ext cx="1828800" cy="304800"/>
          </a:xfrm>
          <a:prstGeom prst="rect">
            <a:avLst/>
          </a:prstGeom>
          <a:solidFill>
            <a:schemeClr va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PCR[4]</a:t>
            </a:r>
          </a:p>
        </p:txBody>
      </p:sp>
      <p:sp>
        <p:nvSpPr>
          <p:cNvPr id="609289" name="Rectangle 9"/>
          <p:cNvSpPr>
            <a:spLocks noChangeArrowheads="1"/>
          </p:cNvSpPr>
          <p:nvPr/>
        </p:nvSpPr>
        <p:spPr bwMode="auto">
          <a:xfrm>
            <a:off x="609600" y="4276725"/>
            <a:ext cx="1828800" cy="304800"/>
          </a:xfrm>
          <a:prstGeom prst="rect">
            <a:avLst/>
          </a:prstGeom>
          <a:solidFill>
            <a:schemeClr val="hlink"/>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PCR[5]</a:t>
            </a:r>
          </a:p>
        </p:txBody>
      </p:sp>
      <p:sp>
        <p:nvSpPr>
          <p:cNvPr id="609290" name="Rectangle 10"/>
          <p:cNvSpPr>
            <a:spLocks noChangeArrowheads="1"/>
          </p:cNvSpPr>
          <p:nvPr/>
        </p:nvSpPr>
        <p:spPr bwMode="auto">
          <a:xfrm>
            <a:off x="609600" y="39719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PCR[6]</a:t>
            </a:r>
          </a:p>
        </p:txBody>
      </p:sp>
      <p:sp>
        <p:nvSpPr>
          <p:cNvPr id="609291" name="Rectangle 11"/>
          <p:cNvSpPr>
            <a:spLocks noChangeArrowheads="1"/>
          </p:cNvSpPr>
          <p:nvPr/>
        </p:nvSpPr>
        <p:spPr bwMode="auto">
          <a:xfrm>
            <a:off x="609600" y="3667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PCR[7]</a:t>
            </a:r>
          </a:p>
        </p:txBody>
      </p:sp>
      <p:sp>
        <p:nvSpPr>
          <p:cNvPr id="609292" name="Rectangle 12"/>
          <p:cNvSpPr>
            <a:spLocks noChangeArrowheads="1"/>
          </p:cNvSpPr>
          <p:nvPr/>
        </p:nvSpPr>
        <p:spPr bwMode="auto">
          <a:xfrm>
            <a:off x="609600" y="3362325"/>
            <a:ext cx="1828800" cy="304800"/>
          </a:xfrm>
          <a:prstGeom prst="rect">
            <a:avLst/>
          </a:prstGeom>
          <a:solidFill>
            <a:srgbClr val="9900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PCR[8]</a:t>
            </a:r>
          </a:p>
        </p:txBody>
      </p:sp>
      <p:sp>
        <p:nvSpPr>
          <p:cNvPr id="609293" name="Rectangle 13"/>
          <p:cNvSpPr>
            <a:spLocks noChangeArrowheads="1"/>
          </p:cNvSpPr>
          <p:nvPr/>
        </p:nvSpPr>
        <p:spPr bwMode="auto">
          <a:xfrm>
            <a:off x="609600" y="3057525"/>
            <a:ext cx="1828800" cy="304800"/>
          </a:xfrm>
          <a:prstGeom prst="rect">
            <a:avLst/>
          </a:prstGeom>
          <a:solidFill>
            <a:srgbClr val="9900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PCR[9]</a:t>
            </a:r>
          </a:p>
        </p:txBody>
      </p:sp>
      <p:sp>
        <p:nvSpPr>
          <p:cNvPr id="609294" name="Rectangle 14"/>
          <p:cNvSpPr>
            <a:spLocks noChangeArrowheads="1"/>
          </p:cNvSpPr>
          <p:nvPr/>
        </p:nvSpPr>
        <p:spPr bwMode="auto">
          <a:xfrm>
            <a:off x="609600" y="2752725"/>
            <a:ext cx="1828800" cy="304800"/>
          </a:xfrm>
          <a:prstGeom prst="rect">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dirty="0">
                <a:effectLst>
                  <a:outerShdw blurRad="38100" dist="38100" dir="2700000" algn="tl">
                    <a:srgbClr val="000000"/>
                  </a:outerShdw>
                </a:effectLst>
              </a:rPr>
              <a:t>PCR[10]</a:t>
            </a:r>
          </a:p>
        </p:txBody>
      </p:sp>
      <p:sp>
        <p:nvSpPr>
          <p:cNvPr id="609295" name="Rectangle 15"/>
          <p:cNvSpPr>
            <a:spLocks noChangeArrowheads="1"/>
          </p:cNvSpPr>
          <p:nvPr/>
        </p:nvSpPr>
        <p:spPr bwMode="auto">
          <a:xfrm>
            <a:off x="609600" y="2447925"/>
            <a:ext cx="1828800" cy="304800"/>
          </a:xfrm>
          <a:prstGeom prst="rect">
            <a:avLst/>
          </a:prstGeom>
          <a:solidFill>
            <a:srgbClr val="A5002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PCR[11]</a:t>
            </a:r>
          </a:p>
        </p:txBody>
      </p:sp>
      <p:sp>
        <p:nvSpPr>
          <p:cNvPr id="609296" name="Rectangle 16"/>
          <p:cNvSpPr>
            <a:spLocks noChangeArrowheads="1"/>
          </p:cNvSpPr>
          <p:nvPr/>
        </p:nvSpPr>
        <p:spPr bwMode="auto">
          <a:xfrm>
            <a:off x="609600" y="21431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PCR[12]</a:t>
            </a:r>
          </a:p>
        </p:txBody>
      </p:sp>
      <p:sp>
        <p:nvSpPr>
          <p:cNvPr id="609297" name="Rectangle 17"/>
          <p:cNvSpPr>
            <a:spLocks noChangeArrowheads="1"/>
          </p:cNvSpPr>
          <p:nvPr/>
        </p:nvSpPr>
        <p:spPr bwMode="auto">
          <a:xfrm>
            <a:off x="609600" y="18383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PCR[13]</a:t>
            </a:r>
          </a:p>
        </p:txBody>
      </p:sp>
      <p:sp>
        <p:nvSpPr>
          <p:cNvPr id="609298" name="Rectangle 18"/>
          <p:cNvSpPr>
            <a:spLocks noChangeArrowheads="1"/>
          </p:cNvSpPr>
          <p:nvPr/>
        </p:nvSpPr>
        <p:spPr bwMode="auto">
          <a:xfrm>
            <a:off x="609600" y="15335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PCR[14]</a:t>
            </a:r>
          </a:p>
        </p:txBody>
      </p:sp>
      <p:sp>
        <p:nvSpPr>
          <p:cNvPr id="609299" name="Rectangle 19"/>
          <p:cNvSpPr>
            <a:spLocks noChangeArrowheads="1"/>
          </p:cNvSpPr>
          <p:nvPr/>
        </p:nvSpPr>
        <p:spPr bwMode="auto">
          <a:xfrm>
            <a:off x="609600" y="1228725"/>
            <a:ext cx="1828800" cy="30480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00000"/>
              </a:lnSpc>
              <a:spcBef>
                <a:spcPct val="50000"/>
              </a:spcBef>
            </a:pPr>
            <a:r>
              <a:rPr lang="en-US" sz="1800" i="0">
                <a:effectLst>
                  <a:outerShdw blurRad="38100" dist="38100" dir="2700000" algn="tl">
                    <a:srgbClr val="000000"/>
                  </a:outerShdw>
                </a:effectLst>
              </a:rPr>
              <a:t>PCR[15]</a:t>
            </a:r>
          </a:p>
        </p:txBody>
      </p:sp>
      <p:sp>
        <p:nvSpPr>
          <p:cNvPr id="609300" name="Text Box 20"/>
          <p:cNvSpPr txBox="1">
            <a:spLocks noChangeArrowheads="1"/>
          </p:cNvSpPr>
          <p:nvPr/>
        </p:nvSpPr>
        <p:spPr bwMode="auto">
          <a:xfrm rot="-5400000">
            <a:off x="-1726406" y="3526631"/>
            <a:ext cx="4097338" cy="244475"/>
          </a:xfrm>
          <a:prstGeom prst="rect">
            <a:avLst/>
          </a:prstGeom>
          <a:noFill/>
          <a:ln w="9525" algn="ctr">
            <a:noFill/>
            <a:miter lim="800000"/>
            <a:headEnd/>
            <a:tailEnd/>
          </a:ln>
          <a:effectLst/>
        </p:spPr>
        <p:txBody>
          <a:bodyPr lIns="0" tIns="0" rIns="0" bIns="0">
            <a:spAutoFit/>
          </a:bodyPr>
          <a:lstStyle/>
          <a:p>
            <a:pPr>
              <a:lnSpc>
                <a:spcPct val="100000"/>
              </a:lnSpc>
              <a:spcBef>
                <a:spcPct val="50000"/>
              </a:spcBef>
            </a:pPr>
            <a:r>
              <a:rPr lang="en-US" sz="1600" i="0">
                <a:effectLst>
                  <a:outerShdw blurRad="38100" dist="38100" dir="2700000" algn="tl">
                    <a:srgbClr val="000000"/>
                  </a:outerShdw>
                </a:effectLst>
              </a:rPr>
              <a:t>Platform Configuration Registers</a:t>
            </a:r>
          </a:p>
        </p:txBody>
      </p:sp>
      <p:sp>
        <p:nvSpPr>
          <p:cNvPr id="609303" name="Oval 23"/>
          <p:cNvSpPr>
            <a:spLocks noChangeArrowheads="1"/>
          </p:cNvSpPr>
          <p:nvPr/>
        </p:nvSpPr>
        <p:spPr bwMode="invGray">
          <a:xfrm>
            <a:off x="444500" y="4495800"/>
            <a:ext cx="2146300" cy="533400"/>
          </a:xfrm>
          <a:prstGeom prst="ellipse">
            <a:avLst/>
          </a:prstGeom>
          <a:noFill/>
          <a:ln w="76200" algn="ctr">
            <a:solidFill>
              <a:srgbClr val="FF66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a:endParaRPr lang="en-US"/>
          </a:p>
        </p:txBody>
      </p:sp>
      <p:sp>
        <p:nvSpPr>
          <p:cNvPr id="609304" name="Oval 24"/>
          <p:cNvSpPr>
            <a:spLocks noChangeArrowheads="1"/>
          </p:cNvSpPr>
          <p:nvPr/>
        </p:nvSpPr>
        <p:spPr bwMode="invGray">
          <a:xfrm>
            <a:off x="444500" y="2286000"/>
            <a:ext cx="2146300" cy="1558053"/>
          </a:xfrm>
          <a:prstGeom prst="ellipse">
            <a:avLst/>
          </a:prstGeom>
          <a:noFill/>
          <a:ln w="76200" algn="ctr">
            <a:solidFill>
              <a:srgbClr val="FF66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nchor="ctr">
            <a:spAutoFit/>
          </a:bodyPr>
          <a:lstStyle/>
          <a:p>
            <a:pPr algn="ctr"/>
            <a:endParaRPr lang="en-US"/>
          </a:p>
        </p:txBody>
      </p:sp>
      <p:sp>
        <p:nvSpPr>
          <p:cNvPr id="23" name="Oval 23"/>
          <p:cNvSpPr>
            <a:spLocks noChangeArrowheads="1"/>
          </p:cNvSpPr>
          <p:nvPr/>
        </p:nvSpPr>
        <p:spPr bwMode="invGray">
          <a:xfrm>
            <a:off x="444500" y="5105400"/>
            <a:ext cx="2146300" cy="533400"/>
          </a:xfrm>
          <a:prstGeom prst="ellipse">
            <a:avLst/>
          </a:prstGeom>
          <a:noFill/>
          <a:ln w="76200" algn="ctr">
            <a:solidFill>
              <a:srgbClr val="FF66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a:endParaRPr lang="en-US"/>
          </a:p>
        </p:txBody>
      </p:sp>
      <p:sp>
        <p:nvSpPr>
          <p:cNvPr id="24" name="Oval 23"/>
          <p:cNvSpPr>
            <a:spLocks noChangeArrowheads="1"/>
          </p:cNvSpPr>
          <p:nvPr/>
        </p:nvSpPr>
        <p:spPr bwMode="invGray">
          <a:xfrm>
            <a:off x="444500" y="5697538"/>
            <a:ext cx="2146300" cy="533400"/>
          </a:xfrm>
          <a:prstGeom prst="ellipse">
            <a:avLst/>
          </a:prstGeom>
          <a:noFill/>
          <a:ln w="76200" algn="ctr">
            <a:solidFill>
              <a:srgbClr val="FF66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spAutoFit/>
          </a:bodyP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9304"/>
                                        </p:tgtEl>
                                        <p:attrNameLst>
                                          <p:attrName>style.visibility</p:attrName>
                                        </p:attrNameLst>
                                      </p:cBhvr>
                                      <p:to>
                                        <p:strVal val="visible"/>
                                      </p:to>
                                    </p:set>
                                    <p:anim calcmode="lin" valueType="num">
                                      <p:cBhvr>
                                        <p:cTn id="7" dur="500" fill="hold"/>
                                        <p:tgtEl>
                                          <p:spTgt spid="609304"/>
                                        </p:tgtEl>
                                        <p:attrNameLst>
                                          <p:attrName>ppt_w</p:attrName>
                                        </p:attrNameLst>
                                      </p:cBhvr>
                                      <p:tavLst>
                                        <p:tav tm="0">
                                          <p:val>
                                            <p:fltVal val="0"/>
                                          </p:val>
                                        </p:tav>
                                        <p:tav tm="100000">
                                          <p:val>
                                            <p:strVal val="#ppt_w"/>
                                          </p:val>
                                        </p:tav>
                                      </p:tavLst>
                                    </p:anim>
                                    <p:anim calcmode="lin" valueType="num">
                                      <p:cBhvr>
                                        <p:cTn id="8" dur="500" fill="hold"/>
                                        <p:tgtEl>
                                          <p:spTgt spid="609304"/>
                                        </p:tgtEl>
                                        <p:attrNameLst>
                                          <p:attrName>ppt_h</p:attrName>
                                        </p:attrNameLst>
                                      </p:cBhvr>
                                      <p:tavLst>
                                        <p:tav tm="0">
                                          <p:val>
                                            <p:fltVal val="0"/>
                                          </p:val>
                                        </p:tav>
                                        <p:tav tm="100000">
                                          <p:val>
                                            <p:strVal val="#ppt_h"/>
                                          </p:val>
                                        </p:tav>
                                      </p:tavLst>
                                    </p:anim>
                                    <p:animEffect transition="in" filter="fade">
                                      <p:cBhvr>
                                        <p:cTn id="9" dur="500"/>
                                        <p:tgtEl>
                                          <p:spTgt spid="60930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09303"/>
                                        </p:tgtEl>
                                        <p:attrNameLst>
                                          <p:attrName>style.visibility</p:attrName>
                                        </p:attrNameLst>
                                      </p:cBhvr>
                                      <p:to>
                                        <p:strVal val="visible"/>
                                      </p:to>
                                    </p:set>
                                    <p:anim calcmode="lin" valueType="num">
                                      <p:cBhvr>
                                        <p:cTn id="13" dur="500" fill="hold"/>
                                        <p:tgtEl>
                                          <p:spTgt spid="609303"/>
                                        </p:tgtEl>
                                        <p:attrNameLst>
                                          <p:attrName>ppt_w</p:attrName>
                                        </p:attrNameLst>
                                      </p:cBhvr>
                                      <p:tavLst>
                                        <p:tav tm="0">
                                          <p:val>
                                            <p:fltVal val="0"/>
                                          </p:val>
                                        </p:tav>
                                        <p:tav tm="100000">
                                          <p:val>
                                            <p:strVal val="#ppt_w"/>
                                          </p:val>
                                        </p:tav>
                                      </p:tavLst>
                                    </p:anim>
                                    <p:anim calcmode="lin" valueType="num">
                                      <p:cBhvr>
                                        <p:cTn id="14" dur="500" fill="hold"/>
                                        <p:tgtEl>
                                          <p:spTgt spid="609303"/>
                                        </p:tgtEl>
                                        <p:attrNameLst>
                                          <p:attrName>ppt_h</p:attrName>
                                        </p:attrNameLst>
                                      </p:cBhvr>
                                      <p:tavLst>
                                        <p:tav tm="0">
                                          <p:val>
                                            <p:fltVal val="0"/>
                                          </p:val>
                                        </p:tav>
                                        <p:tav tm="100000">
                                          <p:val>
                                            <p:strVal val="#ppt_h"/>
                                          </p:val>
                                        </p:tav>
                                      </p:tavLst>
                                    </p:anim>
                                    <p:animEffect transition="in" filter="fade">
                                      <p:cBhvr>
                                        <p:cTn id="15" dur="500"/>
                                        <p:tgtEl>
                                          <p:spTgt spid="609303"/>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303" grpId="0" animBg="1"/>
      <p:bldP spid="609304" grpId="0" animBg="1"/>
      <p:bldP spid="23" grpId="0" animBg="1"/>
      <p:bldP spid="2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3" cstate="email"/>
          <a:srcRect/>
          <a:stretch>
            <a:fillRect/>
          </a:stretch>
        </p:blipFill>
        <p:spPr bwMode="auto">
          <a:xfrm>
            <a:off x="304800" y="1057275"/>
            <a:ext cx="7629525" cy="49625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3600" dirty="0" smtClean="0"/>
              <a:t>Group policy: validation profile</a:t>
            </a:r>
            <a:endParaRPr lang="en-US" sz="3600" dirty="0"/>
          </a:p>
        </p:txBody>
      </p:sp>
      <p:pic>
        <p:nvPicPr>
          <p:cNvPr id="120837" name="Picture 5"/>
          <p:cNvPicPr>
            <a:picLocks noChangeAspect="1" noChangeArrowheads="1"/>
          </p:cNvPicPr>
          <p:nvPr/>
        </p:nvPicPr>
        <p:blipFill>
          <a:blip r:embed="rId4"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20838" name="Picture 6"/>
          <p:cNvPicPr>
            <a:picLocks noChangeAspect="1" noChangeArrowheads="1"/>
          </p:cNvPicPr>
          <p:nvPr/>
        </p:nvPicPr>
        <p:blipFill>
          <a:blip r:embed="rId5"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5" name="Oval 4"/>
          <p:cNvSpPr/>
          <p:nvPr/>
        </p:nvSpPr>
        <p:spPr bwMode="auto">
          <a:xfrm>
            <a:off x="4876800" y="3200400"/>
            <a:ext cx="12192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5029200" y="4876800"/>
            <a:ext cx="3124200" cy="64486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pic>
        <p:nvPicPr>
          <p:cNvPr id="120839" name="Picture 7"/>
          <p:cNvPicPr>
            <a:picLocks noChangeAspect="1" noChangeArrowheads="1"/>
          </p:cNvPicPr>
          <p:nvPr/>
        </p:nvPicPr>
        <p:blipFill>
          <a:blip r:embed="rId6"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20840" name="Picture 8"/>
          <p:cNvPicPr>
            <a:picLocks noChangeAspect="1" noChangeArrowheads="1"/>
          </p:cNvPicPr>
          <p:nvPr/>
        </p:nvPicPr>
        <p:blipFill>
          <a:blip r:embed="rId7" cstate="email"/>
          <a:srcRect/>
          <a:stretch>
            <a:fillRect/>
          </a:stretch>
        </p:blipFill>
        <p:spPr bwMode="auto">
          <a:xfrm>
            <a:off x="4953000" y="2209800"/>
            <a:ext cx="3943350" cy="4371975"/>
          </a:xfrm>
          <a:prstGeom prst="rect">
            <a:avLst/>
          </a:prstGeom>
          <a:noFill/>
          <a:ln w="9525">
            <a:noFill/>
            <a:miter lim="800000"/>
            <a:headEnd/>
            <a:tailEnd/>
          </a:ln>
          <a:effectLst/>
        </p:spPr>
      </p:pic>
      <p:pic>
        <p:nvPicPr>
          <p:cNvPr id="120841" name="Picture 9"/>
          <p:cNvPicPr>
            <a:picLocks noChangeAspect="1" noChangeArrowheads="1"/>
          </p:cNvPicPr>
          <p:nvPr/>
        </p:nvPicPr>
        <p:blipFill>
          <a:blip r:embed="rId8" cstate="email"/>
          <a:srcRect/>
          <a:stretch>
            <a:fillRect/>
          </a:stretch>
        </p:blipFill>
        <p:spPr bwMode="auto">
          <a:xfrm>
            <a:off x="4953000" y="2209800"/>
            <a:ext cx="3943350" cy="4371975"/>
          </a:xfrm>
          <a:prstGeom prst="rect">
            <a:avLst/>
          </a:prstGeom>
          <a:noFill/>
          <a:ln w="9525">
            <a:noFill/>
            <a:miter lim="800000"/>
            <a:headEnd/>
            <a:tailEnd/>
          </a:ln>
          <a:effectLst/>
        </p:spPr>
      </p:pic>
      <p:sp>
        <p:nvSpPr>
          <p:cNvPr id="14" name="Oval 13"/>
          <p:cNvSpPr>
            <a:spLocks/>
          </p:cNvSpPr>
          <p:nvPr/>
        </p:nvSpPr>
        <p:spPr bwMode="auto">
          <a:xfrm>
            <a:off x="4953000" y="4267200"/>
            <a:ext cx="3733800" cy="967290"/>
          </a:xfrm>
          <a:prstGeom prst="ellipse">
            <a:avLst/>
          </a:prstGeom>
          <a:solidFill>
            <a:schemeClr val="accent4">
              <a:lumMod val="40000"/>
              <a:lumOff val="60000"/>
              <a:alpha val="25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fade">
                                      <p:cBhvr>
                                        <p:cTn id="7" dur="500"/>
                                        <p:tgtEl>
                                          <p:spTgt spid="1208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20838"/>
                                        </p:tgtEl>
                                        <p:attrNameLst>
                                          <p:attrName>style.visibility</p:attrName>
                                        </p:attrNameLst>
                                      </p:cBhvr>
                                      <p:to>
                                        <p:strVal val="visible"/>
                                      </p:to>
                                    </p:set>
                                    <p:animEffect transition="in" filter="fade">
                                      <p:cBhvr>
                                        <p:cTn id="18" dur="500"/>
                                        <p:tgtEl>
                                          <p:spTgt spid="12083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0839"/>
                                        </p:tgtEl>
                                        <p:attrNameLst>
                                          <p:attrName>style.visibility</p:attrName>
                                        </p:attrNameLst>
                                      </p:cBhvr>
                                      <p:to>
                                        <p:strVal val="visible"/>
                                      </p:to>
                                    </p:set>
                                    <p:animEffect transition="in" filter="fade">
                                      <p:cBhvr>
                                        <p:cTn id="36" dur="500"/>
                                        <p:tgtEl>
                                          <p:spTgt spid="1208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0840"/>
                                        </p:tgtEl>
                                        <p:attrNameLst>
                                          <p:attrName>style.visibility</p:attrName>
                                        </p:attrNameLst>
                                      </p:cBhvr>
                                      <p:to>
                                        <p:strVal val="visible"/>
                                      </p:to>
                                    </p:set>
                                    <p:animEffect transition="in" filter="fade">
                                      <p:cBhvr>
                                        <p:cTn id="41" dur="500"/>
                                        <p:tgtEl>
                                          <p:spTgt spid="1208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0841"/>
                                        </p:tgtEl>
                                        <p:attrNameLst>
                                          <p:attrName>style.visibility</p:attrName>
                                        </p:attrNameLst>
                                      </p:cBhvr>
                                      <p:to>
                                        <p:strVal val="visible"/>
                                      </p:to>
                                    </p:set>
                                    <p:animEffect transition="in" filter="fade">
                                      <p:cBhvr>
                                        <p:cTn id="46" dur="500"/>
                                        <p:tgtEl>
                                          <p:spTgt spid="120841"/>
                                        </p:tgtEl>
                                      </p:cBhvr>
                                    </p:animEffect>
                                  </p:childTnLst>
                                </p:cTn>
                              </p:par>
                            </p:childTnLst>
                          </p:cTn>
                        </p:par>
                        <p:par>
                          <p:cTn id="47" fill="hold">
                            <p:stCondLst>
                              <p:cond delay="500"/>
                            </p:stCondLst>
                            <p:childTnLst>
                              <p:par>
                                <p:cTn id="48" presetID="53"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3" name="Rectangle 5"/>
          <p:cNvSpPr>
            <a:spLocks noGrp="1" noChangeArrowheads="1"/>
          </p:cNvSpPr>
          <p:nvPr>
            <p:ph type="title"/>
          </p:nvPr>
        </p:nvSpPr>
        <p:spPr/>
        <p:txBody>
          <a:bodyPr/>
          <a:lstStyle/>
          <a:p>
            <a:r>
              <a:rPr lang="en-US" dirty="0" smtClean="0"/>
              <a:t>BDE recovery options</a:t>
            </a:r>
            <a:endParaRPr lang="en-US" dirty="0"/>
          </a:p>
        </p:txBody>
      </p:sp>
      <p:sp>
        <p:nvSpPr>
          <p:cNvPr id="498694" name="Rectangle 6"/>
          <p:cNvSpPr>
            <a:spLocks noGrp="1" noChangeArrowheads="1"/>
          </p:cNvSpPr>
          <p:nvPr>
            <p:ph type="body" idx="1"/>
          </p:nvPr>
        </p:nvSpPr>
        <p:spPr/>
        <p:txBody>
          <a:bodyPr/>
          <a:lstStyle/>
          <a:p>
            <a:r>
              <a:rPr lang="en-US" dirty="0" smtClean="0"/>
              <a:t>Useful in case of some kind of hardware failure</a:t>
            </a:r>
          </a:p>
          <a:p>
            <a:r>
              <a:rPr lang="en-US" dirty="0" smtClean="0"/>
              <a:t>It’s a password; stored in different ways—</a:t>
            </a:r>
          </a:p>
          <a:p>
            <a:pPr lvl="1"/>
            <a:r>
              <a:rPr lang="en-US" dirty="0" smtClean="0"/>
              <a:t>Removable media</a:t>
            </a:r>
          </a:p>
          <a:p>
            <a:pPr lvl="1"/>
            <a:r>
              <a:rPr lang="en-US" dirty="0" smtClean="0"/>
              <a:t>Printed</a:t>
            </a:r>
          </a:p>
          <a:p>
            <a:pPr lvl="1"/>
            <a:r>
              <a:rPr lang="en-US" dirty="0" smtClean="0"/>
              <a:t>Active Directory</a:t>
            </a:r>
          </a:p>
          <a:p>
            <a:endParaRPr lang="en-US" dirty="0" smtClean="0"/>
          </a:p>
          <a:p>
            <a:r>
              <a:rPr lang="en-US" dirty="0" smtClean="0"/>
              <a:t>Also, service packs and driver upgrades trigger a loader that </a:t>
            </a:r>
            <a:r>
              <a:rPr lang="en-US" dirty="0" err="1" smtClean="0"/>
              <a:t>recomputes</a:t>
            </a:r>
            <a:r>
              <a:rPr lang="en-US" dirty="0" smtClean="0"/>
              <a:t> and reseals TPM secrets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ncialloss.jpg"/>
          <p:cNvPicPr>
            <a:picLocks noChangeAspect="1"/>
          </p:cNvPicPr>
          <p:nvPr/>
        </p:nvPicPr>
        <p:blipFill>
          <a:blip r:embed="rId3" cstate="email"/>
          <a:stretch>
            <a:fillRect/>
          </a:stretch>
        </p:blipFill>
        <p:spPr>
          <a:xfrm>
            <a:off x="2007704" y="0"/>
            <a:ext cx="5128591" cy="6858000"/>
          </a:xfrm>
          <a:prstGeom prst="rect">
            <a:avLst/>
          </a:prstGeom>
        </p:spPr>
      </p:pic>
      <p:sp>
        <p:nvSpPr>
          <p:cNvPr id="3" name="Oval 2"/>
          <p:cNvSpPr/>
          <p:nvPr/>
        </p:nvSpPr>
        <p:spPr bwMode="auto">
          <a:xfrm>
            <a:off x="3048000" y="1371600"/>
            <a:ext cx="3581400" cy="533400"/>
          </a:xfrm>
          <a:prstGeom prst="ellipse">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Storing passwords in AD</a:t>
            </a:r>
            <a:endParaRPr lang="en-US" dirty="0"/>
          </a:p>
        </p:txBody>
      </p:sp>
      <p:sp>
        <p:nvSpPr>
          <p:cNvPr id="3" name="Content Placeholder 2"/>
          <p:cNvSpPr>
            <a:spLocks noGrp="1"/>
          </p:cNvSpPr>
          <p:nvPr>
            <p:ph idx="1"/>
          </p:nvPr>
        </p:nvSpPr>
        <p:spPr>
          <a:xfrm>
            <a:off x="368300" y="1347788"/>
            <a:ext cx="8382000" cy="5218865"/>
          </a:xfrm>
        </p:spPr>
        <p:txBody>
          <a:bodyPr/>
          <a:lstStyle/>
          <a:p>
            <a:r>
              <a:rPr lang="en-US" dirty="0" smtClean="0"/>
              <a:t>DCs must run Windows Server 2003 SP1 or later</a:t>
            </a:r>
          </a:p>
          <a:p>
            <a:pPr lvl="1"/>
            <a:r>
              <a:rPr lang="en-US" dirty="0" smtClean="0"/>
              <a:t>Schema extensions use attribute confidential flag</a:t>
            </a:r>
          </a:p>
          <a:p>
            <a:pPr lvl="1"/>
            <a:r>
              <a:rPr lang="en-US" dirty="0" smtClean="0"/>
              <a:t>No particular forest functional level requirements</a:t>
            </a:r>
          </a:p>
          <a:p>
            <a:r>
              <a:rPr lang="en-US" dirty="0" smtClean="0"/>
              <a:t>Extend schema</a:t>
            </a:r>
          </a:p>
          <a:p>
            <a:r>
              <a:rPr lang="en-US" dirty="0" smtClean="0"/>
              <a:t>Modify ACL of domain object</a:t>
            </a:r>
          </a:p>
          <a:p>
            <a:pPr lvl="1"/>
            <a:r>
              <a:rPr lang="en-US" dirty="0" smtClean="0"/>
              <a:t>New inheritable ACE</a:t>
            </a:r>
          </a:p>
          <a:p>
            <a:pPr lvl="1"/>
            <a:r>
              <a:rPr lang="en-US" dirty="0" smtClean="0"/>
              <a:t>Allows SELF to write to ms-TPM-</a:t>
            </a:r>
            <a:r>
              <a:rPr lang="en-US" dirty="0" err="1" smtClean="0"/>
              <a:t>OwnerInformation</a:t>
            </a:r>
            <a:endParaRPr lang="en-US" dirty="0" smtClean="0"/>
          </a:p>
          <a:p>
            <a:r>
              <a:rPr lang="en-US" dirty="0" smtClean="0"/>
              <a:t>Enable option in Group Policy</a:t>
            </a:r>
          </a:p>
          <a:p>
            <a:r>
              <a:rPr lang="en-US" b="1" i="1" dirty="0" smtClean="0"/>
              <a:t>Do this before you enable BDE anywhere!</a:t>
            </a:r>
          </a:p>
          <a:p>
            <a:endParaRPr lang="en-US" dirty="0" smtClean="0"/>
          </a:p>
          <a:p>
            <a:pPr>
              <a:buNone/>
            </a:pPr>
            <a:r>
              <a:rPr lang="en-US" dirty="0" smtClean="0"/>
              <a:t>	</a:t>
            </a:r>
            <a:r>
              <a:rPr lang="en-US" sz="2000" dirty="0" smtClean="0">
                <a:latin typeface="Courier New" pitchFamily="49" charset="0"/>
                <a:cs typeface="Courier New" pitchFamily="49" charset="0"/>
              </a:rPr>
              <a:t>technet2.microsoft.com/</a:t>
            </a:r>
            <a:r>
              <a:rPr lang="en-US" sz="2000" dirty="0" err="1" smtClean="0">
                <a:latin typeface="Courier New" pitchFamily="49" charset="0"/>
                <a:cs typeface="Courier New" pitchFamily="49" charset="0"/>
              </a:rPr>
              <a:t>WindowsVista</a:t>
            </a:r>
            <a:r>
              <a:rPr lang="en-US" sz="2000" dirty="0" smtClean="0">
                <a:latin typeface="Courier New" pitchFamily="49" charset="0"/>
                <a:cs typeface="Courier New" pitchFamily="49" charset="0"/>
              </a:rPr>
              <a:t>/en/library/</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3dbad515-5a32-4330-ad6f-d1fb6dfcdd411033.mspx</a:t>
            </a:r>
            <a:endParaRPr lang="en-US" sz="2000"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Schema extensions</a:t>
            </a:r>
            <a:endParaRPr lang="en-US" dirty="0"/>
          </a:p>
        </p:txBody>
      </p:sp>
      <p:grpSp>
        <p:nvGrpSpPr>
          <p:cNvPr id="9" name="Group 8"/>
          <p:cNvGrpSpPr/>
          <p:nvPr/>
        </p:nvGrpSpPr>
        <p:grpSpPr>
          <a:xfrm>
            <a:off x="990600" y="1138535"/>
            <a:ext cx="838200" cy="609600"/>
            <a:chOff x="1828800" y="2514600"/>
            <a:chExt cx="914400" cy="9144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effectLst>
            <a:outerShdw blurRad="88900" dist="38100" dir="2700000" algn="tl" rotWithShape="0">
              <a:schemeClr val="tx1">
                <a:lumMod val="50000"/>
                <a:alpha val="80000"/>
              </a:schemeClr>
            </a:outerShdw>
          </a:effectLst>
        </p:grpSpPr>
        <p:sp>
          <p:nvSpPr>
            <p:cNvPr id="6" name="Round Same Side Corner Rectangle 5"/>
            <p:cNvSpPr/>
            <p:nvPr/>
          </p:nvSpPr>
          <p:spPr bwMode="blackGray">
            <a:xfrm>
              <a:off x="1828800" y="2514600"/>
              <a:ext cx="381000" cy="914400"/>
            </a:xfrm>
            <a:prstGeom prst="round2SameRect">
              <a:avLst/>
            </a:prstGeom>
            <a:grp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 name="Round Same Side Corner Rectangle 6"/>
            <p:cNvSpPr/>
            <p:nvPr/>
          </p:nvSpPr>
          <p:spPr bwMode="blackGray">
            <a:xfrm>
              <a:off x="1828800" y="2667000"/>
              <a:ext cx="914400" cy="762000"/>
            </a:xfrm>
            <a:prstGeom prst="round2SameRect">
              <a:avLst/>
            </a:prstGeom>
            <a:grp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grpSp>
        <p:nvGrpSpPr>
          <p:cNvPr id="10" name="Group 9"/>
          <p:cNvGrpSpPr/>
          <p:nvPr/>
        </p:nvGrpSpPr>
        <p:grpSpPr>
          <a:xfrm>
            <a:off x="1905000" y="1900535"/>
            <a:ext cx="838200" cy="609600"/>
            <a:chOff x="1828800" y="2514600"/>
            <a:chExt cx="914400" cy="9144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effectLst>
            <a:outerShdw blurRad="88900" dist="38100" dir="2700000" algn="tl" rotWithShape="0">
              <a:schemeClr val="tx1">
                <a:lumMod val="50000"/>
                <a:alpha val="80000"/>
              </a:schemeClr>
            </a:outerShdw>
          </a:effectLst>
        </p:grpSpPr>
        <p:sp>
          <p:nvSpPr>
            <p:cNvPr id="11" name="Round Same Side Corner Rectangle 10"/>
            <p:cNvSpPr/>
            <p:nvPr/>
          </p:nvSpPr>
          <p:spPr bwMode="blackGray">
            <a:xfrm>
              <a:off x="1828800" y="2514600"/>
              <a:ext cx="381000" cy="914400"/>
            </a:xfrm>
            <a:prstGeom prst="round2SameRect">
              <a:avLst/>
            </a:prstGeom>
            <a:grp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2" name="Round Same Side Corner Rectangle 11"/>
            <p:cNvSpPr/>
            <p:nvPr/>
          </p:nvSpPr>
          <p:spPr bwMode="blackGray">
            <a:xfrm>
              <a:off x="1828800" y="2667000"/>
              <a:ext cx="914400" cy="762000"/>
            </a:xfrm>
            <a:prstGeom prst="round2SameRect">
              <a:avLst/>
            </a:prstGeom>
            <a:grp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sp>
        <p:nvSpPr>
          <p:cNvPr id="25" name="TextBox 24"/>
          <p:cNvSpPr txBox="1"/>
          <p:nvPr/>
        </p:nvSpPr>
        <p:spPr>
          <a:xfrm>
            <a:off x="1905000" y="1295400"/>
            <a:ext cx="2971800" cy="461665"/>
          </a:xfrm>
          <a:prstGeom prst="rect">
            <a:avLst/>
          </a:prstGeom>
          <a:noFill/>
        </p:spPr>
        <p:txBody>
          <a:bodyPr wrap="square" rtlCol="0">
            <a:spAutoFit/>
          </a:bodyPr>
          <a:lstStyle/>
          <a:p>
            <a:r>
              <a:rPr lang="en-US" sz="2400" dirty="0" smtClean="0"/>
              <a:t>Computer object</a:t>
            </a:r>
            <a:endParaRPr lang="en-US" sz="2400" dirty="0"/>
          </a:p>
        </p:txBody>
      </p:sp>
      <p:sp>
        <p:nvSpPr>
          <p:cNvPr id="26" name="TextBox 25"/>
          <p:cNvSpPr txBox="1"/>
          <p:nvPr/>
        </p:nvSpPr>
        <p:spPr>
          <a:xfrm>
            <a:off x="2819400" y="2052935"/>
            <a:ext cx="4800600" cy="461665"/>
          </a:xfrm>
          <a:prstGeom prst="rect">
            <a:avLst/>
          </a:prstGeom>
          <a:noFill/>
        </p:spPr>
        <p:txBody>
          <a:bodyPr wrap="square" rtlCol="0">
            <a:spAutoFit/>
          </a:bodyPr>
          <a:lstStyle/>
          <a:p>
            <a:r>
              <a:rPr lang="en-US" sz="2400" dirty="0" smtClean="0"/>
              <a:t>ms-FVE-</a:t>
            </a:r>
            <a:r>
              <a:rPr lang="en-US" sz="2400" dirty="0" err="1" smtClean="0"/>
              <a:t>RecoveryInformation</a:t>
            </a:r>
            <a:endParaRPr lang="en-US" sz="2400" dirty="0"/>
          </a:p>
        </p:txBody>
      </p:sp>
      <p:sp>
        <p:nvSpPr>
          <p:cNvPr id="27" name="TextBox 26"/>
          <p:cNvSpPr txBox="1"/>
          <p:nvPr/>
        </p:nvSpPr>
        <p:spPr>
          <a:xfrm>
            <a:off x="3505200" y="2891135"/>
            <a:ext cx="4800600" cy="461665"/>
          </a:xfrm>
          <a:prstGeom prst="rect">
            <a:avLst/>
          </a:prstGeom>
          <a:noFill/>
        </p:spPr>
        <p:txBody>
          <a:bodyPr wrap="square" rtlCol="0">
            <a:spAutoFit/>
          </a:bodyPr>
          <a:lstStyle/>
          <a:p>
            <a:r>
              <a:rPr lang="en-US" sz="2400" dirty="0" smtClean="0"/>
              <a:t>ms-FVE-</a:t>
            </a:r>
            <a:r>
              <a:rPr lang="en-US" sz="2400" dirty="0" err="1" smtClean="0"/>
              <a:t>RecoveryPassword</a:t>
            </a:r>
            <a:endParaRPr lang="en-US" sz="2400" dirty="0"/>
          </a:p>
        </p:txBody>
      </p:sp>
      <p:sp>
        <p:nvSpPr>
          <p:cNvPr id="28" name="TextBox 27"/>
          <p:cNvSpPr txBox="1"/>
          <p:nvPr/>
        </p:nvSpPr>
        <p:spPr>
          <a:xfrm>
            <a:off x="3505200" y="3729335"/>
            <a:ext cx="4800600" cy="461665"/>
          </a:xfrm>
          <a:prstGeom prst="rect">
            <a:avLst/>
          </a:prstGeom>
          <a:noFill/>
        </p:spPr>
        <p:txBody>
          <a:bodyPr wrap="square" rtlCol="0">
            <a:spAutoFit/>
          </a:bodyPr>
          <a:lstStyle/>
          <a:p>
            <a:r>
              <a:rPr lang="en-US" sz="2400" dirty="0" smtClean="0"/>
              <a:t>ms-FVE-</a:t>
            </a:r>
            <a:r>
              <a:rPr lang="en-US" sz="2400" dirty="0" err="1" smtClean="0"/>
              <a:t>RecoveryGuid</a:t>
            </a:r>
            <a:endParaRPr lang="en-US" sz="2400" dirty="0"/>
          </a:p>
        </p:txBody>
      </p:sp>
      <p:sp>
        <p:nvSpPr>
          <p:cNvPr id="29" name="TextBox 28"/>
          <p:cNvSpPr txBox="1"/>
          <p:nvPr/>
        </p:nvSpPr>
        <p:spPr>
          <a:xfrm>
            <a:off x="3505200" y="4567535"/>
            <a:ext cx="4800600" cy="461665"/>
          </a:xfrm>
          <a:prstGeom prst="rect">
            <a:avLst/>
          </a:prstGeom>
          <a:noFill/>
        </p:spPr>
        <p:txBody>
          <a:bodyPr wrap="square" rtlCol="0">
            <a:spAutoFit/>
          </a:bodyPr>
          <a:lstStyle/>
          <a:p>
            <a:r>
              <a:rPr lang="en-US" sz="2400" dirty="0" smtClean="0"/>
              <a:t>ms-FVE-</a:t>
            </a:r>
            <a:r>
              <a:rPr lang="en-US" sz="2400" dirty="0" err="1" smtClean="0"/>
              <a:t>VolumeGuid</a:t>
            </a:r>
            <a:endParaRPr lang="en-US" sz="2400" dirty="0"/>
          </a:p>
        </p:txBody>
      </p:sp>
      <p:sp>
        <p:nvSpPr>
          <p:cNvPr id="30" name="TextBox 29"/>
          <p:cNvSpPr txBox="1"/>
          <p:nvPr/>
        </p:nvSpPr>
        <p:spPr>
          <a:xfrm>
            <a:off x="3505200" y="5405735"/>
            <a:ext cx="4800600" cy="461665"/>
          </a:xfrm>
          <a:prstGeom prst="rect">
            <a:avLst/>
          </a:prstGeom>
          <a:noFill/>
        </p:spPr>
        <p:txBody>
          <a:bodyPr wrap="square" rtlCol="0">
            <a:spAutoFit/>
          </a:bodyPr>
          <a:lstStyle/>
          <a:p>
            <a:r>
              <a:rPr lang="en-US" sz="2400" dirty="0" smtClean="0"/>
              <a:t>ms-FVE-</a:t>
            </a:r>
            <a:r>
              <a:rPr lang="en-US" sz="2400" dirty="0" err="1" smtClean="0"/>
              <a:t>KeyPackage</a:t>
            </a:r>
            <a:endParaRPr lang="en-US" sz="2400" dirty="0"/>
          </a:p>
        </p:txBody>
      </p:sp>
      <p:sp>
        <p:nvSpPr>
          <p:cNvPr id="31" name="Folded Corner 30"/>
          <p:cNvSpPr/>
          <p:nvPr/>
        </p:nvSpPr>
        <p:spPr bwMode="blackGray">
          <a:xfrm>
            <a:off x="2819400" y="2667000"/>
            <a:ext cx="609600" cy="685800"/>
          </a:xfrm>
          <a:prstGeom prst="foldedCorner">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a:noFill/>
            <a:headEnd type="none" w="med" len="med"/>
            <a:tailEnd type="none" w="med" len="med"/>
          </a:ln>
          <a:effectLst>
            <a:outerShdw blurRad="101600" dist="38100" dir="2700000" algn="tl" rotWithShape="0">
              <a:schemeClr val="tx1">
                <a:lumMod val="50000"/>
                <a:alpha val="80000"/>
              </a:scheme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2" name="Folded Corner 31"/>
          <p:cNvSpPr/>
          <p:nvPr/>
        </p:nvSpPr>
        <p:spPr bwMode="blackGray">
          <a:xfrm>
            <a:off x="2819400" y="3505200"/>
            <a:ext cx="609600" cy="685800"/>
          </a:xfrm>
          <a:prstGeom prst="foldedCorner">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a:noFill/>
            <a:headEnd type="none" w="med" len="med"/>
            <a:tailEnd type="none" w="med" len="med"/>
          </a:ln>
          <a:effectLst>
            <a:outerShdw blurRad="101600" dist="38100" dir="2700000" algn="tl" rotWithShape="0">
              <a:schemeClr val="tx1">
                <a:lumMod val="50000"/>
                <a:alpha val="80000"/>
              </a:scheme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3" name="Folded Corner 32"/>
          <p:cNvSpPr/>
          <p:nvPr/>
        </p:nvSpPr>
        <p:spPr bwMode="blackGray">
          <a:xfrm>
            <a:off x="2819400" y="4343400"/>
            <a:ext cx="609600" cy="685800"/>
          </a:xfrm>
          <a:prstGeom prst="foldedCorner">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a:noFill/>
            <a:headEnd type="none" w="med" len="med"/>
            <a:tailEnd type="none" w="med" len="med"/>
          </a:ln>
          <a:effectLst>
            <a:outerShdw blurRad="101600" dist="38100" dir="2700000" algn="tl" rotWithShape="0">
              <a:schemeClr val="tx1">
                <a:lumMod val="50000"/>
                <a:alpha val="80000"/>
              </a:scheme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4" name="Folded Corner 33"/>
          <p:cNvSpPr/>
          <p:nvPr/>
        </p:nvSpPr>
        <p:spPr bwMode="blackGray">
          <a:xfrm>
            <a:off x="2819400" y="5181600"/>
            <a:ext cx="609600" cy="685800"/>
          </a:xfrm>
          <a:prstGeom prst="foldedCorner">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a:noFill/>
            <a:headEnd type="none" w="med" len="med"/>
            <a:tailEnd type="none" w="med" len="med"/>
          </a:ln>
          <a:effectLst>
            <a:outerShdw blurRad="101600" dist="38100" dir="2700000" algn="tl" rotWithShape="0">
              <a:schemeClr val="tx1">
                <a:lumMod val="50000"/>
                <a:alpha val="80000"/>
              </a:scheme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8" name="TextBox 37"/>
          <p:cNvSpPr txBox="1"/>
          <p:nvPr/>
        </p:nvSpPr>
        <p:spPr>
          <a:xfrm>
            <a:off x="2819400" y="6243935"/>
            <a:ext cx="4800600" cy="461665"/>
          </a:xfrm>
          <a:prstGeom prst="rect">
            <a:avLst/>
          </a:prstGeom>
          <a:noFill/>
        </p:spPr>
        <p:txBody>
          <a:bodyPr wrap="square" rtlCol="0">
            <a:spAutoFit/>
          </a:bodyPr>
          <a:lstStyle/>
          <a:p>
            <a:r>
              <a:rPr lang="en-US" sz="2400" dirty="0" smtClean="0"/>
              <a:t>ms-TPE-</a:t>
            </a:r>
            <a:r>
              <a:rPr lang="en-US" sz="2400" dirty="0" err="1" smtClean="0"/>
              <a:t>OwnerInformation</a:t>
            </a:r>
            <a:endParaRPr lang="en-US" sz="2400" dirty="0"/>
          </a:p>
        </p:txBody>
      </p:sp>
      <p:sp>
        <p:nvSpPr>
          <p:cNvPr id="39" name="Folded Corner 38"/>
          <p:cNvSpPr/>
          <p:nvPr/>
        </p:nvSpPr>
        <p:spPr bwMode="blackGray">
          <a:xfrm>
            <a:off x="2133600" y="6019800"/>
            <a:ext cx="609600" cy="685800"/>
          </a:xfrm>
          <a:prstGeom prst="foldedCorner">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a:noFill/>
            <a:headEnd type="none" w="med" len="med"/>
            <a:tailEnd type="none" w="med" len="med"/>
          </a:ln>
          <a:effectLst>
            <a:outerShdw blurRad="101600" dist="38100" dir="2700000" algn="tl" rotWithShape="0">
              <a:schemeClr val="tx1">
                <a:lumMod val="50000"/>
                <a:alpha val="80000"/>
              </a:scheme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technet2.microsoft.com/WindowsVista/en/library/%20%20%20%20%20%20%20%20%20%20/QueryWS/GetOpenContent.aspx?assetID=810c0b56-c350-4bbf-b97d-8472477e1b63&amp;DocumentSet=en-US&amp;RenderKey=XML%20%20%20%20%20%2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technet2.microsoft.com/WindowsVista/en/library/%20%20%20%20%20%20%20%20%20%20/QueryWS/GetOpenContent.aspx?assetID=810c0b56-c350-4bbf-b97d-8472477e1b63&amp;DocumentSet=en-US&amp;RenderKey=XML%20%20%20%20%20%2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technet2.microsoft.com/WindowsVista/en/library/%20%20%20%20%20%20%20%20%20%20/QueryWS/GetOpenContent.aspx?assetID=810c0b56-c350-4bbf-b97d-8472477e1b63&amp;DocumentSet=en-US&amp;RenderKey=XML%20%20%20%20%20%2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steriley\Pictures\GetOpenContent.gif"/>
          <p:cNvPicPr>
            <a:picLocks noChangeAspect="1" noChangeArrowheads="1"/>
          </p:cNvPicPr>
          <p:nvPr/>
        </p:nvPicPr>
        <p:blipFill>
          <a:blip r:embed="rId3"/>
          <a:srcRect/>
          <a:stretch>
            <a:fillRect/>
          </a:stretch>
        </p:blipFill>
        <p:spPr bwMode="auto">
          <a:xfrm>
            <a:off x="3200400" y="76200"/>
            <a:ext cx="5257800" cy="6708913"/>
          </a:xfrm>
          <a:prstGeom prst="rect">
            <a:avLst/>
          </a:prstGeom>
          <a:noFill/>
          <a:ln w="57150">
            <a:solidFill>
              <a:schemeClr val="tx1"/>
            </a:solidFill>
          </a:ln>
        </p:spPr>
      </p:pic>
      <p:sp>
        <p:nvSpPr>
          <p:cNvPr id="7" name="Title 6"/>
          <p:cNvSpPr>
            <a:spLocks noGrp="1"/>
          </p:cNvSpPr>
          <p:nvPr>
            <p:ph type="title"/>
          </p:nvPr>
        </p:nvSpPr>
        <p:spPr/>
        <p:txBody>
          <a:bodyPr/>
          <a:lstStyle/>
          <a:p>
            <a:r>
              <a:rPr smtClean="0"/>
              <a:t>BitLocker</a:t>
            </a:r>
            <a:br>
              <a:rPr smtClean="0"/>
            </a:br>
            <a:r>
              <a:rPr smtClean="0"/>
              <a:t>key usage</a:t>
            </a:r>
            <a:endParaRPr 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BDE vs. “availability”</a:t>
            </a:r>
            <a:endParaRPr lang="en-US" dirty="0"/>
          </a:p>
        </p:txBody>
      </p:sp>
      <p:sp>
        <p:nvSpPr>
          <p:cNvPr id="3" name="Content Placeholder 2"/>
          <p:cNvSpPr>
            <a:spLocks noGrp="1"/>
          </p:cNvSpPr>
          <p:nvPr>
            <p:ph idx="1"/>
          </p:nvPr>
        </p:nvSpPr>
        <p:spPr>
          <a:xfrm>
            <a:off x="368300" y="1347788"/>
            <a:ext cx="8382000" cy="4028795"/>
          </a:xfrm>
        </p:spPr>
        <p:txBody>
          <a:bodyPr/>
          <a:lstStyle/>
          <a:p>
            <a:r>
              <a:rPr lang="en-US" dirty="0" smtClean="0"/>
              <a:t>Damaged hard drives</a:t>
            </a:r>
          </a:p>
          <a:p>
            <a:pPr lvl="1"/>
            <a:r>
              <a:rPr lang="en-US" dirty="0" smtClean="0"/>
              <a:t>Mount drive in another computer</a:t>
            </a:r>
          </a:p>
          <a:p>
            <a:pPr lvl="1"/>
            <a:r>
              <a:rPr lang="en-US" dirty="0" smtClean="0"/>
              <a:t>Use BDE repair tool:</a:t>
            </a:r>
            <a:br>
              <a:rPr lang="en-US" dirty="0" smtClean="0"/>
            </a:br>
            <a:r>
              <a:rPr lang="en-US" dirty="0" smtClean="0"/>
              <a:t>KB 928201</a:t>
            </a:r>
            <a:endParaRPr lang="en-US" b="1" dirty="0" smtClean="0">
              <a:latin typeface="Courier New" pitchFamily="49" charset="0"/>
              <a:cs typeface="Courier New" pitchFamily="49" charset="0"/>
            </a:endParaRPr>
          </a:p>
          <a:p>
            <a:pPr lvl="1"/>
            <a:r>
              <a:rPr lang="en-US" dirty="0" smtClean="0"/>
              <a:t>Use recovery password to</a:t>
            </a:r>
            <a:br>
              <a:rPr lang="en-US" dirty="0" smtClean="0"/>
            </a:br>
            <a:r>
              <a:rPr lang="en-US" dirty="0" smtClean="0"/>
              <a:t>unlock volume encryption key</a:t>
            </a:r>
          </a:p>
          <a:p>
            <a:r>
              <a:rPr lang="en-US" dirty="0" smtClean="0"/>
              <a:t>Forensics and legal</a:t>
            </a:r>
            <a:br>
              <a:rPr lang="en-US" dirty="0" smtClean="0"/>
            </a:br>
            <a:r>
              <a:rPr lang="en-US" dirty="0" smtClean="0"/>
              <a:t>implications</a:t>
            </a:r>
          </a:p>
          <a:p>
            <a:pPr lvl="1"/>
            <a:r>
              <a:rPr lang="en-US" dirty="0" smtClean="0"/>
              <a:t>Bad guys will use BDE, too</a:t>
            </a:r>
          </a:p>
          <a:p>
            <a:pPr lvl="1"/>
            <a:r>
              <a:rPr lang="en-US" b="1" i="1" dirty="0" smtClean="0"/>
              <a:t>There is no back door!</a:t>
            </a:r>
          </a:p>
        </p:txBody>
      </p:sp>
      <p:pic>
        <p:nvPicPr>
          <p:cNvPr id="4098" name="Picture 2"/>
          <p:cNvPicPr>
            <a:picLocks noChangeAspect="1" noChangeArrowheads="1"/>
          </p:cNvPicPr>
          <p:nvPr/>
        </p:nvPicPr>
        <p:blipFill>
          <a:blip r:embed="rId3" cstate="email"/>
          <a:srcRect/>
          <a:stretch>
            <a:fillRect/>
          </a:stretch>
        </p:blipFill>
        <p:spPr bwMode="auto">
          <a:xfrm>
            <a:off x="5219700" y="2362200"/>
            <a:ext cx="3848100" cy="4257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other volumes?</a:t>
            </a:r>
            <a:endParaRPr lang="en-US" dirty="0"/>
          </a:p>
        </p:txBody>
      </p:sp>
      <p:pic>
        <p:nvPicPr>
          <p:cNvPr id="1026" name="Picture 2"/>
          <p:cNvPicPr>
            <a:picLocks noChangeAspect="1" noChangeArrowheads="1"/>
          </p:cNvPicPr>
          <p:nvPr/>
        </p:nvPicPr>
        <p:blipFill>
          <a:blip r:embed="rId3"/>
          <a:srcRect/>
          <a:stretch>
            <a:fillRect/>
          </a:stretch>
        </p:blipFill>
        <p:spPr bwMode="auto">
          <a:xfrm>
            <a:off x="533399" y="1219200"/>
            <a:ext cx="8301421" cy="5334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2" name="Rectangle 4"/>
          <p:cNvSpPr>
            <a:spLocks noGrp="1" noChangeArrowheads="1"/>
          </p:cNvSpPr>
          <p:nvPr>
            <p:ph type="title"/>
          </p:nvPr>
        </p:nvSpPr>
        <p:spPr/>
        <p:txBody>
          <a:bodyPr/>
          <a:lstStyle/>
          <a:p>
            <a:r>
              <a:rPr lang="en-US" dirty="0" smtClean="0"/>
              <a:t>BDE deployment</a:t>
            </a:r>
            <a:endParaRPr lang="en-US" dirty="0"/>
          </a:p>
        </p:txBody>
      </p:sp>
      <p:sp>
        <p:nvSpPr>
          <p:cNvPr id="508933" name="Rectangle 5"/>
          <p:cNvSpPr>
            <a:spLocks noGrp="1" noChangeArrowheads="1"/>
          </p:cNvSpPr>
          <p:nvPr>
            <p:ph type="body" idx="1"/>
          </p:nvPr>
        </p:nvSpPr>
        <p:spPr>
          <a:xfrm>
            <a:off x="368300" y="1347788"/>
            <a:ext cx="8382000" cy="4319131"/>
          </a:xfrm>
        </p:spPr>
        <p:txBody>
          <a:bodyPr/>
          <a:lstStyle/>
          <a:p>
            <a:r>
              <a:rPr lang="en-US" dirty="0" smtClean="0"/>
              <a:t>Requires hardware and software upgrades</a:t>
            </a:r>
          </a:p>
          <a:p>
            <a:pPr lvl="1"/>
            <a:r>
              <a:rPr lang="en-US" dirty="0" smtClean="0"/>
              <a:t>Phase in, start with high priority computers</a:t>
            </a:r>
          </a:p>
          <a:p>
            <a:pPr lvl="1"/>
            <a:r>
              <a:rPr lang="en-US" dirty="0" smtClean="0"/>
              <a:t>Verify BIOS support</a:t>
            </a:r>
          </a:p>
          <a:p>
            <a:r>
              <a:rPr lang="en-US" dirty="0" smtClean="0"/>
              <a:t>Ideal for laptops</a:t>
            </a:r>
          </a:p>
          <a:p>
            <a:r>
              <a:rPr lang="en-US" dirty="0" smtClean="0"/>
              <a:t>Also consider for desktop computers and servers in insecure environments</a:t>
            </a:r>
          </a:p>
          <a:p>
            <a:pPr lvl="1"/>
            <a:r>
              <a:rPr lang="en-US" dirty="0" smtClean="0"/>
              <a:t>Factory floors</a:t>
            </a:r>
          </a:p>
          <a:p>
            <a:pPr lvl="1"/>
            <a:r>
              <a:rPr lang="en-US" dirty="0" smtClean="0"/>
              <a:t>Kiosks</a:t>
            </a:r>
          </a:p>
          <a:p>
            <a:pPr lvl="1"/>
            <a:r>
              <a:rPr lang="en-US" dirty="0" smtClean="0"/>
              <a:t>Remote office domain controllers</a:t>
            </a:r>
          </a:p>
          <a:p>
            <a:r>
              <a:rPr lang="en-US" dirty="0" smtClean="0"/>
              <a:t>AD configuration for recovery password</a:t>
            </a:r>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Combining BDE and EFS</a:t>
            </a:r>
            <a:endParaRPr lang="en-US" dirty="0"/>
          </a:p>
        </p:txBody>
      </p:sp>
      <p:sp>
        <p:nvSpPr>
          <p:cNvPr id="3" name="Content Placeholder 2"/>
          <p:cNvSpPr>
            <a:spLocks noGrp="1"/>
          </p:cNvSpPr>
          <p:nvPr>
            <p:ph idx="1"/>
          </p:nvPr>
        </p:nvSpPr>
        <p:spPr>
          <a:xfrm>
            <a:off x="368300" y="1347788"/>
            <a:ext cx="8382000" cy="2028761"/>
          </a:xfrm>
        </p:spPr>
        <p:txBody>
          <a:bodyPr/>
          <a:lstStyle/>
          <a:p>
            <a:r>
              <a:rPr lang="en-US" dirty="0" smtClean="0"/>
              <a:t>Microsoft publishes</a:t>
            </a:r>
            <a:br>
              <a:rPr lang="en-US" dirty="0" smtClean="0"/>
            </a:br>
            <a:r>
              <a:rPr lang="en-US" dirty="0" smtClean="0"/>
              <a:t>guidance describing</a:t>
            </a:r>
            <a:br>
              <a:rPr lang="en-US" dirty="0" smtClean="0"/>
            </a:br>
            <a:r>
              <a:rPr lang="en-US" dirty="0" smtClean="0"/>
              <a:t>how to configure</a:t>
            </a:r>
          </a:p>
          <a:p>
            <a:r>
              <a:rPr lang="en-US" dirty="0" smtClean="0"/>
              <a:t>But in most cases</a:t>
            </a:r>
            <a:br>
              <a:rPr lang="en-US" dirty="0" smtClean="0"/>
            </a:br>
            <a:r>
              <a:rPr lang="en-US" dirty="0" smtClean="0"/>
              <a:t>I just can’t see why</a:t>
            </a:r>
          </a:p>
        </p:txBody>
      </p:sp>
      <p:pic>
        <p:nvPicPr>
          <p:cNvPr id="1026" name="Picture 2" descr="image001"/>
          <p:cNvPicPr>
            <a:picLocks noChangeAspect="1" noChangeArrowheads="1"/>
          </p:cNvPicPr>
          <p:nvPr/>
        </p:nvPicPr>
        <p:blipFill>
          <a:blip r:embed="rId3"/>
          <a:srcRect/>
          <a:stretch>
            <a:fillRect/>
          </a:stretch>
        </p:blipFill>
        <p:spPr bwMode="auto">
          <a:xfrm>
            <a:off x="4038600" y="1066800"/>
            <a:ext cx="5029200" cy="5343525"/>
          </a:xfrm>
          <a:prstGeom prst="rect">
            <a:avLst/>
          </a:prstGeom>
          <a:noFill/>
          <a:ln w="9525">
            <a:noFill/>
            <a:miter lim="800000"/>
            <a:headEnd/>
            <a:tailEnd/>
          </a:ln>
        </p:spPr>
      </p:pic>
      <p:sp>
        <p:nvSpPr>
          <p:cNvPr id="5" name="Rounded Rectangle 4"/>
          <p:cNvSpPr/>
          <p:nvPr/>
        </p:nvSpPr>
        <p:spPr bwMode="blackGray">
          <a:xfrm>
            <a:off x="5791200" y="2057400"/>
            <a:ext cx="381000" cy="4267200"/>
          </a:xfrm>
          <a:prstGeom prst="roundRect">
            <a:avLst/>
          </a:prstGeom>
          <a:solidFill>
            <a:schemeClr val="accent2">
              <a:alpha val="30196"/>
            </a:schemeClr>
          </a:solidFill>
          <a:ln w="28575">
            <a:solidFill>
              <a:schemeClr val="accent2"/>
            </a:solid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Rounded Rectangle 5"/>
          <p:cNvSpPr/>
          <p:nvPr/>
        </p:nvSpPr>
        <p:spPr bwMode="blackGray">
          <a:xfrm>
            <a:off x="8382000" y="1447800"/>
            <a:ext cx="609600" cy="4876800"/>
          </a:xfrm>
          <a:prstGeom prst="roundRect">
            <a:avLst/>
          </a:prstGeom>
          <a:solidFill>
            <a:schemeClr val="accent2">
              <a:alpha val="30196"/>
            </a:schemeClr>
          </a:solidFill>
          <a:ln w="28575">
            <a:solidFill>
              <a:schemeClr val="accent2"/>
            </a:solid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OK, maybe a few reasons</a:t>
            </a:r>
            <a:endParaRPr lang="en-US" dirty="0"/>
          </a:p>
        </p:txBody>
      </p:sp>
      <p:sp>
        <p:nvSpPr>
          <p:cNvPr id="3" name="Content Placeholder 2"/>
          <p:cNvSpPr>
            <a:spLocks noGrp="1"/>
          </p:cNvSpPr>
          <p:nvPr>
            <p:ph idx="1"/>
          </p:nvPr>
        </p:nvSpPr>
        <p:spPr>
          <a:xfrm>
            <a:off x="368300" y="1347788"/>
            <a:ext cx="8382000" cy="3683060"/>
          </a:xfrm>
        </p:spPr>
        <p:txBody>
          <a:bodyPr/>
          <a:lstStyle/>
          <a:p>
            <a:r>
              <a:rPr lang="en-US" dirty="0" smtClean="0"/>
              <a:t>BDE officially unsupported on non-Windows volume</a:t>
            </a:r>
          </a:p>
          <a:p>
            <a:r>
              <a:rPr lang="en-US" dirty="0" smtClean="0"/>
              <a:t>EFS can protect files on removable drives shared by multiple people</a:t>
            </a:r>
          </a:p>
          <a:p>
            <a:pPr lvl="1"/>
            <a:r>
              <a:rPr lang="en-US" dirty="0" smtClean="0"/>
              <a:t>I see RMS as a better alternative, though—especially with templates, it becomes very easy to grant access</a:t>
            </a:r>
          </a:p>
          <a:p>
            <a:r>
              <a:rPr lang="en-US" dirty="0" smtClean="0"/>
              <a:t>Interesting: EFS a file, email to home account, go home, use smart card to access file</a:t>
            </a:r>
          </a:p>
          <a:p>
            <a:pPr lvl="1"/>
            <a:r>
              <a:rPr lang="en-US" dirty="0" smtClean="0"/>
              <a:t>Can also do this with S/MIME certificates on smart cards</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z="4800" smtClean="0">
                <a:latin typeface="Arial Black" pitchFamily="34" charset="0"/>
              </a:rPr>
              <a:t>Rights Management</a:t>
            </a:r>
            <a:br>
              <a:rPr sz="4800" smtClean="0">
                <a:latin typeface="Arial Black" pitchFamily="34" charset="0"/>
              </a:rPr>
            </a:br>
            <a:r>
              <a:rPr sz="4800" smtClean="0">
                <a:latin typeface="Arial Black" pitchFamily="34" charset="0"/>
              </a:rPr>
              <a:t>Services and IRM</a:t>
            </a:r>
            <a:endParaRPr lang="en-US" sz="4800" dirty="0">
              <a:latin typeface="Arial Black" pitchFamily="34" charset="0"/>
            </a:endParaRPr>
          </a:p>
        </p:txBody>
      </p:sp>
      <p:sp>
        <p:nvSpPr>
          <p:cNvPr id="6" name="Title 2"/>
          <p:cNvSpPr txBox="1">
            <a:spLocks/>
          </p:cNvSpPr>
          <p:nvPr/>
        </p:nvSpPr>
        <p:spPr>
          <a:xfrm>
            <a:off x="368300" y="2057400"/>
            <a:ext cx="8394699" cy="11544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ctr" defTabSz="914363"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125" normalizeH="0" baseline="0" noProof="0" smtClean="0">
                <a:ln w="3175">
                  <a:noFill/>
                </a:ln>
                <a:solidFill>
                  <a:schemeClr val="tx1"/>
                </a:solidFill>
                <a:effectLst/>
                <a:uLnTx/>
                <a:uFillTx/>
                <a:latin typeface="+mj-lt"/>
                <a:ea typeface="+mj-ea"/>
                <a:cs typeface="+mj-cs"/>
              </a:rPr>
              <a:t>Strategies For</a:t>
            </a:r>
            <a:br>
              <a:rPr kumimoji="0" lang="en-US" sz="4000" b="0" i="0" u="none" strike="noStrike" kern="1200" cap="none" spc="-125" normalizeH="0" baseline="0" noProof="0" smtClean="0">
                <a:ln w="3175">
                  <a:noFill/>
                </a:ln>
                <a:solidFill>
                  <a:schemeClr val="tx1"/>
                </a:solidFill>
                <a:effectLst/>
                <a:uLnTx/>
                <a:uFillTx/>
                <a:latin typeface="+mj-lt"/>
                <a:ea typeface="+mj-ea"/>
                <a:cs typeface="+mj-cs"/>
              </a:rPr>
            </a:br>
            <a:r>
              <a:rPr kumimoji="0" lang="en-US" sz="4000" b="0" i="0" u="none" strike="noStrike" kern="1200" cap="none" spc="-125" normalizeH="0" baseline="0" noProof="0" smtClean="0">
                <a:ln w="3175">
                  <a:noFill/>
                </a:ln>
                <a:solidFill>
                  <a:schemeClr val="tx1"/>
                </a:solidFill>
                <a:effectLst/>
                <a:uLnTx/>
                <a:uFillTx/>
                <a:latin typeface="+mj-lt"/>
                <a:ea typeface="+mj-ea"/>
                <a:cs typeface="+mj-cs"/>
              </a:rPr>
              <a:t>Protecting Mobile Data</a:t>
            </a:r>
            <a:endParaRPr kumimoji="0" lang="en-US" sz="4000" b="0" i="0" u="none" strike="noStrike" kern="1200" cap="none" spc="-125" normalizeH="0" baseline="0" noProof="0" dirty="0">
              <a:ln w="3175">
                <a:noFill/>
              </a:ln>
              <a:solidFill>
                <a:schemeClr val="tx1"/>
              </a:solidFill>
              <a:effectLst/>
              <a:uLnTx/>
              <a:uFillTx/>
              <a:latin typeface="+mj-lt"/>
              <a:ea typeface="+mj-ea"/>
              <a:cs typeface="+mj-cs"/>
            </a:endParaRPr>
          </a:p>
        </p:txBody>
      </p:sp>
      <p:pic>
        <p:nvPicPr>
          <p:cNvPr id="7"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308878" y="1988268"/>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sz="3600" dirty="0" smtClean="0"/>
              <a:t>Windows Rights Management Services</a:t>
            </a:r>
            <a:endParaRPr lang="en-US" sz="3600" dirty="0"/>
          </a:p>
        </p:txBody>
      </p:sp>
      <p:sp>
        <p:nvSpPr>
          <p:cNvPr id="312323" name="Rectangle 3"/>
          <p:cNvSpPr>
            <a:spLocks noGrp="1" noChangeArrowheads="1"/>
          </p:cNvSpPr>
          <p:nvPr>
            <p:ph type="body" idx="1"/>
          </p:nvPr>
        </p:nvSpPr>
        <p:spPr>
          <a:xfrm>
            <a:off x="368300" y="1347788"/>
            <a:ext cx="8382000" cy="5461495"/>
          </a:xfrm>
        </p:spPr>
        <p:txBody>
          <a:bodyPr/>
          <a:lstStyle/>
          <a:p>
            <a:r>
              <a:rPr lang="en-US" i="1" dirty="0" smtClean="0"/>
              <a:t>Another way of expressing an ACL</a:t>
            </a:r>
          </a:p>
          <a:p>
            <a:pPr lvl="1"/>
            <a:r>
              <a:rPr lang="en-US" dirty="0" smtClean="0"/>
              <a:t>That also incorporates secrecy</a:t>
            </a:r>
          </a:p>
          <a:p>
            <a:r>
              <a:rPr lang="en-US" dirty="0" smtClean="0"/>
              <a:t>Project usage policy onto information you own</a:t>
            </a:r>
          </a:p>
          <a:p>
            <a:r>
              <a:rPr lang="en-US" dirty="0" smtClean="0"/>
              <a:t>Policy persists with information </a:t>
            </a:r>
          </a:p>
          <a:p>
            <a:pPr lvl="1"/>
            <a:r>
              <a:rPr lang="en-US" dirty="0" smtClean="0"/>
              <a:t>Examples: view, read-only, copy, print, save, forward, modify, time-based</a:t>
            </a:r>
          </a:p>
          <a:p>
            <a:pPr lvl="1"/>
            <a:r>
              <a:rPr lang="en-US" dirty="0" smtClean="0"/>
              <a:t>Rights live within the file wherever the file goes</a:t>
            </a:r>
          </a:p>
          <a:p>
            <a:pPr lvl="1"/>
            <a:r>
              <a:rPr lang="en-US" dirty="0" smtClean="0"/>
              <a:t>Does not rely on external system to impose access control</a:t>
            </a:r>
          </a:p>
          <a:p>
            <a:r>
              <a:rPr lang="en-US" dirty="0" smtClean="0"/>
              <a:t>Keeps internal information internal</a:t>
            </a:r>
          </a:p>
          <a:p>
            <a:pPr lvl="1"/>
            <a:r>
              <a:rPr lang="en-US" dirty="0" smtClean="0"/>
              <a:t>Only authorized users can access protected information</a:t>
            </a:r>
          </a:p>
          <a:p>
            <a:r>
              <a:rPr lang="en-US" dirty="0" smtClean="0"/>
              <a:t>Establishes an audit trail to track usage of protected files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Rectangle 3"/>
          <p:cNvSpPr>
            <a:spLocks noGrp="1" noChangeArrowheads="1"/>
          </p:cNvSpPr>
          <p:nvPr>
            <p:ph type="body" idx="1"/>
          </p:nvPr>
        </p:nvSpPr>
        <p:spPr>
          <a:xfrm>
            <a:off x="322263" y="2362200"/>
            <a:ext cx="8499475" cy="4143375"/>
          </a:xfrm>
        </p:spPr>
        <p:txBody>
          <a:bodyPr/>
          <a:lstStyle/>
          <a:p>
            <a:r>
              <a:rPr lang="en-US" dirty="0"/>
              <a:t>Online payment system founded in 1996</a:t>
            </a:r>
          </a:p>
          <a:p>
            <a:r>
              <a:rPr lang="en-US" dirty="0"/>
              <a:t>Based on gold </a:t>
            </a:r>
            <a:r>
              <a:rPr lang="en-US" sz="2000" dirty="0"/>
              <a:t>(also silver, platinum, and palladium)</a:t>
            </a:r>
          </a:p>
          <a:p>
            <a:r>
              <a:rPr lang="en-US" dirty="0"/>
              <a:t>3,100,000 accounts</a:t>
            </a:r>
          </a:p>
          <a:p>
            <a:r>
              <a:rPr lang="en-US" dirty="0"/>
              <a:t>3,700,000 grams of gold in assets</a:t>
            </a:r>
          </a:p>
          <a:p>
            <a:r>
              <a:rPr lang="en-US" dirty="0"/>
              <a:t>66,000 spends each day, total 460 kg</a:t>
            </a:r>
          </a:p>
          <a:p>
            <a:r>
              <a:rPr lang="en-US" dirty="0"/>
              <a:t>Generates substantial income from storage and spend fees</a:t>
            </a:r>
          </a:p>
          <a:p>
            <a:r>
              <a:rPr lang="en-US" dirty="0"/>
              <a:t>Transactions are irreversible</a:t>
            </a:r>
          </a:p>
          <a:p>
            <a:r>
              <a:rPr lang="en-US" dirty="0"/>
              <a:t>No independent auditor of physical bars</a:t>
            </a:r>
          </a:p>
        </p:txBody>
      </p:sp>
      <p:grpSp>
        <p:nvGrpSpPr>
          <p:cNvPr id="2" name="Group 8"/>
          <p:cNvGrpSpPr>
            <a:grpSpLocks/>
          </p:cNvGrpSpPr>
          <p:nvPr/>
        </p:nvGrpSpPr>
        <p:grpSpPr bwMode="auto">
          <a:xfrm>
            <a:off x="625475" y="317500"/>
            <a:ext cx="2952750" cy="1619250"/>
            <a:chOff x="192" y="200"/>
            <a:chExt cx="1860" cy="1020"/>
          </a:xfrm>
        </p:grpSpPr>
        <p:pic>
          <p:nvPicPr>
            <p:cNvPr id="626695" name="Picture 7" descr="maingoldimage"/>
            <p:cNvPicPr>
              <a:picLocks noChangeAspect="1" noChangeArrowheads="1"/>
            </p:cNvPicPr>
            <p:nvPr/>
          </p:nvPicPr>
          <p:blipFill>
            <a:blip r:embed="rId3"/>
            <a:srcRect/>
            <a:stretch>
              <a:fillRect/>
            </a:stretch>
          </p:blipFill>
          <p:spPr bwMode="auto">
            <a:xfrm>
              <a:off x="192" y="200"/>
              <a:ext cx="1860" cy="1020"/>
            </a:xfrm>
            <a:prstGeom prst="rect">
              <a:avLst/>
            </a:prstGeom>
            <a:noFill/>
          </p:spPr>
        </p:pic>
        <p:pic>
          <p:nvPicPr>
            <p:cNvPr id="626693" name="Picture 5" descr="s">
              <a:hlinkClick r:id="rId4"/>
            </p:cNvPr>
            <p:cNvPicPr>
              <a:picLocks noChangeAspect="1" noChangeArrowheads="1"/>
            </p:cNvPicPr>
            <p:nvPr/>
          </p:nvPicPr>
          <p:blipFill>
            <a:blip r:embed="rId5"/>
            <a:srcRect/>
            <a:stretch>
              <a:fillRect/>
            </a:stretch>
          </p:blipFill>
          <p:spPr bwMode="auto">
            <a:xfrm>
              <a:off x="1152" y="690"/>
              <a:ext cx="630" cy="270"/>
            </a:xfrm>
            <a:prstGeom prst="rect">
              <a:avLst/>
            </a:prstGeom>
            <a:noFill/>
          </p:spPr>
        </p:pic>
      </p:gr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smtClean="0"/>
              <a:t>WRMS workflow</a:t>
            </a:r>
            <a:endParaRPr lang="en-US"/>
          </a:p>
        </p:txBody>
      </p:sp>
      <p:sp>
        <p:nvSpPr>
          <p:cNvPr id="315395" name="Rectangle 3"/>
          <p:cNvSpPr>
            <a:spLocks noChangeArrowheads="1"/>
          </p:cNvSpPr>
          <p:nvPr/>
        </p:nvSpPr>
        <p:spPr bwMode="auto">
          <a:xfrm>
            <a:off x="261938" y="1414463"/>
            <a:ext cx="4691062" cy="4389437"/>
          </a:xfrm>
          <a:prstGeom prst="rect">
            <a:avLst/>
          </a:prstGeom>
          <a:noFill/>
          <a:ln w="28575">
            <a:solidFill>
              <a:schemeClr val="tx1"/>
            </a:solidFill>
            <a:miter lim="800000"/>
            <a:headEnd/>
            <a:tailEnd/>
          </a:ln>
          <a:effectLst>
            <a:outerShdw dist="35921" dir="2700000" algn="ctr" rotWithShape="0">
              <a:schemeClr val="tx1">
                <a:alpha val="50000"/>
              </a:schemeClr>
            </a:outerShdw>
          </a:effectLst>
        </p:spPr>
        <p:txBody>
          <a:bodyPr wrap="none" anchor="ctr"/>
          <a:lstStyle/>
          <a:p>
            <a:endParaRPr lang="en-US"/>
          </a:p>
        </p:txBody>
      </p:sp>
      <p:sp>
        <p:nvSpPr>
          <p:cNvPr id="315396" name="Line 4"/>
          <p:cNvSpPr>
            <a:spLocks noChangeShapeType="1"/>
          </p:cNvSpPr>
          <p:nvPr/>
        </p:nvSpPr>
        <p:spPr bwMode="auto">
          <a:xfrm flipH="1" flipV="1">
            <a:off x="2667000" y="3529013"/>
            <a:ext cx="762000" cy="874712"/>
          </a:xfrm>
          <a:prstGeom prst="line">
            <a:avLst/>
          </a:prstGeom>
          <a:noFill/>
          <a:ln w="38100">
            <a:solidFill>
              <a:srgbClr val="FFCC00"/>
            </a:solidFill>
            <a:round/>
            <a:headEnd/>
            <a:tailEnd type="triangle" w="med" len="med"/>
          </a:ln>
          <a:effectLst/>
        </p:spPr>
        <p:txBody>
          <a:bodyPr/>
          <a:lstStyle/>
          <a:p>
            <a:endParaRPr lang="en-US"/>
          </a:p>
        </p:txBody>
      </p:sp>
      <p:sp>
        <p:nvSpPr>
          <p:cNvPr id="315397" name="Line 5"/>
          <p:cNvSpPr>
            <a:spLocks noChangeShapeType="1"/>
          </p:cNvSpPr>
          <p:nvPr/>
        </p:nvSpPr>
        <p:spPr bwMode="auto">
          <a:xfrm>
            <a:off x="2895600" y="3529013"/>
            <a:ext cx="735013" cy="862012"/>
          </a:xfrm>
          <a:prstGeom prst="line">
            <a:avLst/>
          </a:prstGeom>
          <a:noFill/>
          <a:ln w="38100">
            <a:solidFill>
              <a:srgbClr val="FFCC00"/>
            </a:solidFill>
            <a:round/>
            <a:headEnd/>
            <a:tailEnd type="triangle" w="med" len="med"/>
          </a:ln>
          <a:effectLst/>
        </p:spPr>
        <p:txBody>
          <a:bodyPr/>
          <a:lstStyle/>
          <a:p>
            <a:endParaRPr lang="en-US"/>
          </a:p>
        </p:txBody>
      </p:sp>
      <p:sp>
        <p:nvSpPr>
          <p:cNvPr id="315398" name="Line 6"/>
          <p:cNvSpPr>
            <a:spLocks noChangeShapeType="1"/>
          </p:cNvSpPr>
          <p:nvPr/>
        </p:nvSpPr>
        <p:spPr bwMode="auto">
          <a:xfrm>
            <a:off x="1828800" y="5099050"/>
            <a:ext cx="1457325" cy="0"/>
          </a:xfrm>
          <a:prstGeom prst="line">
            <a:avLst/>
          </a:prstGeom>
          <a:noFill/>
          <a:ln w="38100">
            <a:solidFill>
              <a:srgbClr val="FFCC00"/>
            </a:solidFill>
            <a:round/>
            <a:headEnd/>
            <a:tailEnd type="triangle" w="med" len="med"/>
          </a:ln>
          <a:effectLst/>
        </p:spPr>
        <p:txBody>
          <a:bodyPr/>
          <a:lstStyle/>
          <a:p>
            <a:endParaRPr lang="en-US"/>
          </a:p>
        </p:txBody>
      </p:sp>
      <p:sp>
        <p:nvSpPr>
          <p:cNvPr id="315399" name="Text Box 7"/>
          <p:cNvSpPr txBox="1">
            <a:spLocks noChangeArrowheads="1"/>
          </p:cNvSpPr>
          <p:nvPr/>
        </p:nvSpPr>
        <p:spPr bwMode="auto">
          <a:xfrm>
            <a:off x="295275" y="5410200"/>
            <a:ext cx="1790700" cy="304800"/>
          </a:xfrm>
          <a:prstGeom prst="rect">
            <a:avLst/>
          </a:prstGeom>
          <a:noFill/>
          <a:ln w="9525">
            <a:noFill/>
            <a:miter lim="800000"/>
            <a:headEnd/>
            <a:tailEnd/>
          </a:ln>
          <a:effectLst/>
        </p:spPr>
        <p:txBody>
          <a:bodyPr>
            <a:spAutoFit/>
          </a:bodyPr>
          <a:lstStyle/>
          <a:p>
            <a:pPr>
              <a:spcBef>
                <a:spcPct val="50000"/>
              </a:spcBef>
            </a:pPr>
            <a:r>
              <a:rPr lang="en-US" sz="1400" b="0">
                <a:effectLst>
                  <a:outerShdw blurRad="38100" dist="38100" dir="2700000" algn="tl">
                    <a:srgbClr val="000000"/>
                  </a:outerShdw>
                </a:effectLst>
                <a:cs typeface="Arial" charset="0"/>
              </a:rPr>
              <a:t>Information Author</a:t>
            </a:r>
            <a:endParaRPr lang="en-US" sz="1400" b="0" i="1">
              <a:effectLst>
                <a:outerShdw blurRad="38100" dist="38100" dir="2700000" algn="tl">
                  <a:srgbClr val="000000"/>
                </a:outerShdw>
              </a:effectLst>
              <a:cs typeface="Arial" charset="0"/>
            </a:endParaRPr>
          </a:p>
        </p:txBody>
      </p:sp>
      <p:sp>
        <p:nvSpPr>
          <p:cNvPr id="315400" name="Text Box 8"/>
          <p:cNvSpPr txBox="1">
            <a:spLocks noChangeArrowheads="1"/>
          </p:cNvSpPr>
          <p:nvPr/>
        </p:nvSpPr>
        <p:spPr bwMode="auto">
          <a:xfrm>
            <a:off x="3295650" y="5410200"/>
            <a:ext cx="1381125" cy="304800"/>
          </a:xfrm>
          <a:prstGeom prst="rect">
            <a:avLst/>
          </a:prstGeom>
          <a:noFill/>
          <a:ln w="9525">
            <a:noFill/>
            <a:miter lim="800000"/>
            <a:headEnd/>
            <a:tailEnd/>
          </a:ln>
          <a:effectLst/>
        </p:spPr>
        <p:txBody>
          <a:bodyPr>
            <a:spAutoFit/>
          </a:bodyPr>
          <a:lstStyle/>
          <a:p>
            <a:pPr marL="342900" indent="-342900"/>
            <a:r>
              <a:rPr lang="en-US" sz="1400" b="0">
                <a:effectLst>
                  <a:outerShdw blurRad="38100" dist="38100" dir="2700000" algn="tl">
                    <a:srgbClr val="000000"/>
                  </a:outerShdw>
                </a:effectLst>
                <a:cs typeface="Arial" charset="0"/>
              </a:rPr>
              <a:t>The Recipient</a:t>
            </a:r>
            <a:endParaRPr lang="en-US" sz="1400" b="0" i="1">
              <a:solidFill>
                <a:schemeClr val="bg1"/>
              </a:solidFill>
              <a:effectLst>
                <a:outerShdw blurRad="38100" dist="38100" dir="2700000" algn="tl">
                  <a:srgbClr val="000000"/>
                </a:outerShdw>
              </a:effectLst>
              <a:cs typeface="Arial" charset="0"/>
            </a:endParaRPr>
          </a:p>
        </p:txBody>
      </p:sp>
      <p:pic>
        <p:nvPicPr>
          <p:cNvPr id="315401" name="Picture 9"/>
          <p:cNvPicPr>
            <a:picLocks noChangeAspect="1" noChangeArrowheads="1"/>
          </p:cNvPicPr>
          <p:nvPr/>
        </p:nvPicPr>
        <p:blipFill>
          <a:blip r:embed="rId4"/>
          <a:srcRect/>
          <a:stretch>
            <a:fillRect/>
          </a:stretch>
        </p:blipFill>
        <p:spPr bwMode="auto">
          <a:xfrm>
            <a:off x="1981200" y="1630363"/>
            <a:ext cx="1187450" cy="1709737"/>
          </a:xfrm>
          <a:prstGeom prst="rect">
            <a:avLst/>
          </a:prstGeom>
          <a:noFill/>
        </p:spPr>
      </p:pic>
      <p:pic>
        <p:nvPicPr>
          <p:cNvPr id="315402" name="Picture 10"/>
          <p:cNvPicPr>
            <a:picLocks noChangeAspect="1" noChangeArrowheads="1"/>
          </p:cNvPicPr>
          <p:nvPr/>
        </p:nvPicPr>
        <p:blipFill>
          <a:blip r:embed="rId5"/>
          <a:srcRect/>
          <a:stretch>
            <a:fillRect/>
          </a:stretch>
        </p:blipFill>
        <p:spPr bwMode="auto">
          <a:xfrm>
            <a:off x="533400" y="4108450"/>
            <a:ext cx="1314450" cy="1416050"/>
          </a:xfrm>
          <a:prstGeom prst="rect">
            <a:avLst/>
          </a:prstGeom>
          <a:noFill/>
        </p:spPr>
      </p:pic>
      <p:pic>
        <p:nvPicPr>
          <p:cNvPr id="315403" name="Picture 11"/>
          <p:cNvPicPr>
            <a:picLocks noChangeAspect="1" noChangeArrowheads="1"/>
          </p:cNvPicPr>
          <p:nvPr/>
        </p:nvPicPr>
        <p:blipFill>
          <a:blip r:embed="rId6"/>
          <a:srcRect/>
          <a:stretch>
            <a:fillRect/>
          </a:stretch>
        </p:blipFill>
        <p:spPr bwMode="auto">
          <a:xfrm>
            <a:off x="3276600" y="4076700"/>
            <a:ext cx="1319213" cy="1417638"/>
          </a:xfrm>
          <a:prstGeom prst="rect">
            <a:avLst/>
          </a:prstGeom>
          <a:noFill/>
        </p:spPr>
      </p:pic>
      <p:sp>
        <p:nvSpPr>
          <p:cNvPr id="315404" name="Text Box 12"/>
          <p:cNvSpPr txBox="1">
            <a:spLocks noChangeArrowheads="1"/>
          </p:cNvSpPr>
          <p:nvPr/>
        </p:nvSpPr>
        <p:spPr bwMode="auto">
          <a:xfrm>
            <a:off x="1885950" y="3194050"/>
            <a:ext cx="1247775" cy="304800"/>
          </a:xfrm>
          <a:prstGeom prst="rect">
            <a:avLst/>
          </a:prstGeom>
          <a:noFill/>
          <a:ln w="9525">
            <a:noFill/>
            <a:miter lim="800000"/>
            <a:headEnd/>
            <a:tailEnd/>
          </a:ln>
          <a:effectLst/>
        </p:spPr>
        <p:txBody>
          <a:bodyPr>
            <a:spAutoFit/>
          </a:bodyPr>
          <a:lstStyle/>
          <a:p>
            <a:pPr>
              <a:spcBef>
                <a:spcPct val="50000"/>
              </a:spcBef>
            </a:pPr>
            <a:r>
              <a:rPr lang="en-US" sz="1400" b="0">
                <a:effectLst>
                  <a:outerShdw blurRad="38100" dist="38100" dir="2700000" algn="tl">
                    <a:srgbClr val="000000"/>
                  </a:outerShdw>
                </a:effectLst>
                <a:cs typeface="Arial" charset="0"/>
              </a:rPr>
              <a:t>RMS Server</a:t>
            </a:r>
            <a:endParaRPr lang="en-US" sz="1400" b="0">
              <a:effectLst/>
              <a:cs typeface="Arial" charset="0"/>
            </a:endParaRPr>
          </a:p>
        </p:txBody>
      </p:sp>
      <p:pic>
        <p:nvPicPr>
          <p:cNvPr id="315405" name="Picture 13"/>
          <p:cNvPicPr>
            <a:picLocks noChangeAspect="1" noChangeArrowheads="1"/>
          </p:cNvPicPr>
          <p:nvPr/>
        </p:nvPicPr>
        <p:blipFill>
          <a:blip r:embed="rId7" cstate="email"/>
          <a:srcRect/>
          <a:stretch>
            <a:fillRect/>
          </a:stretch>
        </p:blipFill>
        <p:spPr bwMode="auto">
          <a:xfrm>
            <a:off x="838200" y="2111375"/>
            <a:ext cx="477838" cy="687388"/>
          </a:xfrm>
          <a:prstGeom prst="rect">
            <a:avLst/>
          </a:prstGeom>
          <a:noFill/>
        </p:spPr>
      </p:pic>
      <p:pic>
        <p:nvPicPr>
          <p:cNvPr id="315406" name="Picture 14"/>
          <p:cNvPicPr>
            <a:picLocks noChangeAspect="1" noChangeArrowheads="1"/>
          </p:cNvPicPr>
          <p:nvPr/>
        </p:nvPicPr>
        <p:blipFill>
          <a:blip r:embed="rId7" cstate="email"/>
          <a:srcRect/>
          <a:stretch>
            <a:fillRect/>
          </a:stretch>
        </p:blipFill>
        <p:spPr bwMode="auto">
          <a:xfrm>
            <a:off x="3865563" y="2105025"/>
            <a:ext cx="477837" cy="687388"/>
          </a:xfrm>
          <a:prstGeom prst="rect">
            <a:avLst/>
          </a:prstGeom>
          <a:noFill/>
        </p:spPr>
      </p:pic>
      <p:sp>
        <p:nvSpPr>
          <p:cNvPr id="315407" name="Line 15"/>
          <p:cNvSpPr>
            <a:spLocks noChangeShapeType="1"/>
          </p:cNvSpPr>
          <p:nvPr/>
        </p:nvSpPr>
        <p:spPr bwMode="auto">
          <a:xfrm flipH="1" flipV="1">
            <a:off x="1295400" y="2433638"/>
            <a:ext cx="762000" cy="0"/>
          </a:xfrm>
          <a:prstGeom prst="line">
            <a:avLst/>
          </a:prstGeom>
          <a:noFill/>
          <a:ln w="38100">
            <a:solidFill>
              <a:srgbClr val="FFCC00"/>
            </a:solidFill>
            <a:round/>
            <a:headEnd type="triangle" w="med" len="med"/>
            <a:tailEnd type="triangle" w="med" len="med"/>
          </a:ln>
          <a:effectLst/>
        </p:spPr>
        <p:txBody>
          <a:bodyPr/>
          <a:lstStyle/>
          <a:p>
            <a:endParaRPr lang="en-US"/>
          </a:p>
        </p:txBody>
      </p:sp>
      <p:sp>
        <p:nvSpPr>
          <p:cNvPr id="315408" name="Text Box 16"/>
          <p:cNvSpPr txBox="1">
            <a:spLocks noChangeArrowheads="1"/>
          </p:cNvSpPr>
          <p:nvPr/>
        </p:nvSpPr>
        <p:spPr bwMode="auto">
          <a:xfrm>
            <a:off x="638175" y="1924050"/>
            <a:ext cx="885825" cy="244475"/>
          </a:xfrm>
          <a:prstGeom prst="rect">
            <a:avLst/>
          </a:prstGeom>
          <a:noFill/>
          <a:ln w="9525">
            <a:noFill/>
            <a:miter lim="800000"/>
            <a:headEnd/>
            <a:tailEnd/>
          </a:ln>
          <a:effectLst/>
        </p:spPr>
        <p:txBody>
          <a:bodyPr>
            <a:spAutoFit/>
          </a:bodyPr>
          <a:lstStyle/>
          <a:p>
            <a:pPr>
              <a:spcBef>
                <a:spcPct val="50000"/>
              </a:spcBef>
            </a:pPr>
            <a:r>
              <a:rPr lang="en-US" sz="1000" b="0">
                <a:effectLst/>
                <a:cs typeface="Arial" charset="0"/>
              </a:rPr>
              <a:t>SQL Server</a:t>
            </a:r>
          </a:p>
        </p:txBody>
      </p:sp>
      <p:sp>
        <p:nvSpPr>
          <p:cNvPr id="315409" name="Text Box 17"/>
          <p:cNvSpPr txBox="1">
            <a:spLocks noChangeArrowheads="1"/>
          </p:cNvSpPr>
          <p:nvPr/>
        </p:nvSpPr>
        <p:spPr bwMode="auto">
          <a:xfrm>
            <a:off x="3505200" y="1919288"/>
            <a:ext cx="1219200" cy="244475"/>
          </a:xfrm>
          <a:prstGeom prst="rect">
            <a:avLst/>
          </a:prstGeom>
          <a:noFill/>
          <a:ln w="9525">
            <a:noFill/>
            <a:miter lim="800000"/>
            <a:headEnd/>
            <a:tailEnd/>
          </a:ln>
          <a:effectLst/>
        </p:spPr>
        <p:txBody>
          <a:bodyPr>
            <a:spAutoFit/>
          </a:bodyPr>
          <a:lstStyle/>
          <a:p>
            <a:pPr>
              <a:spcBef>
                <a:spcPct val="50000"/>
              </a:spcBef>
            </a:pPr>
            <a:r>
              <a:rPr lang="en-US" sz="1000" b="0">
                <a:effectLst/>
                <a:cs typeface="Arial" charset="0"/>
              </a:rPr>
              <a:t>Active Directory</a:t>
            </a:r>
          </a:p>
        </p:txBody>
      </p:sp>
      <p:sp>
        <p:nvSpPr>
          <p:cNvPr id="315410" name="Oval 18"/>
          <p:cNvSpPr>
            <a:spLocks noChangeArrowheads="1"/>
          </p:cNvSpPr>
          <p:nvPr/>
        </p:nvSpPr>
        <p:spPr bwMode="auto">
          <a:xfrm>
            <a:off x="1219200" y="4886325"/>
            <a:ext cx="228600" cy="219075"/>
          </a:xfrm>
          <a:prstGeom prst="ellipse">
            <a:avLst/>
          </a:prstGeom>
          <a:solidFill>
            <a:schemeClr val="accent1"/>
          </a:solidFill>
          <a:ln w="9525">
            <a:solidFill>
              <a:schemeClr val="tx1"/>
            </a:solidFill>
            <a:round/>
            <a:headEnd/>
            <a:tailEnd/>
          </a:ln>
          <a:effectLst/>
        </p:spPr>
        <p:txBody>
          <a:bodyPr wrap="none" anchor="ctr"/>
          <a:lstStyle/>
          <a:p>
            <a:pPr algn="ctr"/>
            <a:r>
              <a:rPr lang="en-US" sz="1200" b="0">
                <a:solidFill>
                  <a:schemeClr val="bg2"/>
                </a:solidFill>
                <a:effectLst/>
                <a:cs typeface="Arial" charset="0"/>
              </a:rPr>
              <a:t>2</a:t>
            </a:r>
          </a:p>
        </p:txBody>
      </p:sp>
      <p:sp>
        <p:nvSpPr>
          <p:cNvPr id="315411" name="Oval 19"/>
          <p:cNvSpPr>
            <a:spLocks noChangeArrowheads="1"/>
          </p:cNvSpPr>
          <p:nvPr/>
        </p:nvSpPr>
        <p:spPr bwMode="auto">
          <a:xfrm>
            <a:off x="2362200" y="4953000"/>
            <a:ext cx="228600" cy="219075"/>
          </a:xfrm>
          <a:prstGeom prst="ellipse">
            <a:avLst/>
          </a:prstGeom>
          <a:solidFill>
            <a:schemeClr val="accent1"/>
          </a:solidFill>
          <a:ln w="9525">
            <a:solidFill>
              <a:schemeClr val="tx1"/>
            </a:solidFill>
            <a:round/>
            <a:headEnd/>
            <a:tailEnd/>
          </a:ln>
          <a:effectLst/>
        </p:spPr>
        <p:txBody>
          <a:bodyPr wrap="none" anchor="ctr"/>
          <a:lstStyle/>
          <a:p>
            <a:pPr algn="ctr"/>
            <a:r>
              <a:rPr lang="en-US" sz="1200" b="0">
                <a:solidFill>
                  <a:schemeClr val="bg2"/>
                </a:solidFill>
                <a:effectLst/>
                <a:cs typeface="Arial" charset="0"/>
              </a:rPr>
              <a:t>3</a:t>
            </a:r>
          </a:p>
        </p:txBody>
      </p:sp>
      <p:sp>
        <p:nvSpPr>
          <p:cNvPr id="315412" name="Oval 20"/>
          <p:cNvSpPr>
            <a:spLocks noChangeArrowheads="1"/>
          </p:cNvSpPr>
          <p:nvPr/>
        </p:nvSpPr>
        <p:spPr bwMode="auto">
          <a:xfrm>
            <a:off x="3048000" y="3892550"/>
            <a:ext cx="228600" cy="219075"/>
          </a:xfrm>
          <a:prstGeom prst="ellipse">
            <a:avLst/>
          </a:prstGeom>
          <a:solidFill>
            <a:schemeClr val="accent1"/>
          </a:solidFill>
          <a:ln w="9525">
            <a:solidFill>
              <a:schemeClr val="tx1"/>
            </a:solidFill>
            <a:round/>
            <a:headEnd/>
            <a:tailEnd/>
          </a:ln>
          <a:effectLst/>
        </p:spPr>
        <p:txBody>
          <a:bodyPr wrap="none" anchor="ctr"/>
          <a:lstStyle/>
          <a:p>
            <a:pPr algn="ctr"/>
            <a:r>
              <a:rPr lang="en-US" sz="1200" b="0">
                <a:solidFill>
                  <a:schemeClr val="bg2"/>
                </a:solidFill>
                <a:effectLst/>
                <a:cs typeface="Arial" charset="0"/>
              </a:rPr>
              <a:t>4</a:t>
            </a:r>
          </a:p>
        </p:txBody>
      </p:sp>
      <p:sp>
        <p:nvSpPr>
          <p:cNvPr id="315413" name="Oval 21"/>
          <p:cNvSpPr>
            <a:spLocks noChangeArrowheads="1"/>
          </p:cNvSpPr>
          <p:nvPr/>
        </p:nvSpPr>
        <p:spPr bwMode="auto">
          <a:xfrm>
            <a:off x="3962400" y="4886325"/>
            <a:ext cx="228600" cy="219075"/>
          </a:xfrm>
          <a:prstGeom prst="ellipse">
            <a:avLst/>
          </a:prstGeom>
          <a:solidFill>
            <a:schemeClr val="accent1"/>
          </a:solidFill>
          <a:ln w="9525">
            <a:solidFill>
              <a:schemeClr val="tx1"/>
            </a:solidFill>
            <a:round/>
            <a:headEnd/>
            <a:tailEnd/>
          </a:ln>
          <a:effectLst/>
        </p:spPr>
        <p:txBody>
          <a:bodyPr wrap="none" anchor="ctr"/>
          <a:lstStyle/>
          <a:p>
            <a:pPr algn="ctr"/>
            <a:r>
              <a:rPr lang="en-US" sz="1200" b="0">
                <a:solidFill>
                  <a:schemeClr val="bg2"/>
                </a:solidFill>
                <a:effectLst/>
                <a:cs typeface="Arial" charset="0"/>
              </a:rPr>
              <a:t>5</a:t>
            </a:r>
          </a:p>
        </p:txBody>
      </p:sp>
      <p:sp>
        <p:nvSpPr>
          <p:cNvPr id="315414" name="Line 22"/>
          <p:cNvSpPr>
            <a:spLocks noChangeShapeType="1"/>
          </p:cNvSpPr>
          <p:nvPr/>
        </p:nvSpPr>
        <p:spPr bwMode="auto">
          <a:xfrm flipH="1" flipV="1">
            <a:off x="3067050" y="2449513"/>
            <a:ext cx="819150" cy="3175"/>
          </a:xfrm>
          <a:prstGeom prst="line">
            <a:avLst/>
          </a:prstGeom>
          <a:noFill/>
          <a:ln w="38100">
            <a:solidFill>
              <a:srgbClr val="FFCC00"/>
            </a:solidFill>
            <a:round/>
            <a:headEnd type="triangle" w="med" len="med"/>
            <a:tailEnd type="triangle" w="med" len="med"/>
          </a:ln>
          <a:effectLst/>
        </p:spPr>
        <p:txBody>
          <a:bodyPr/>
          <a:lstStyle/>
          <a:p>
            <a:endParaRPr lang="en-US"/>
          </a:p>
        </p:txBody>
      </p:sp>
      <p:sp>
        <p:nvSpPr>
          <p:cNvPr id="315415" name="Rectangle 23"/>
          <p:cNvSpPr>
            <a:spLocks noChangeArrowheads="1"/>
          </p:cNvSpPr>
          <p:nvPr/>
        </p:nvSpPr>
        <p:spPr bwMode="auto">
          <a:xfrm>
            <a:off x="5149850" y="2466975"/>
            <a:ext cx="3962400" cy="1069975"/>
          </a:xfrm>
          <a:prstGeom prst="rect">
            <a:avLst/>
          </a:prstGeom>
          <a:noFill/>
          <a:ln w="9525">
            <a:noFill/>
            <a:miter lim="800000"/>
            <a:headEnd/>
            <a:tailEnd/>
          </a:ln>
          <a:effectLst/>
        </p:spPr>
        <p:txBody>
          <a:bodyPr>
            <a:spAutoFit/>
          </a:bodyPr>
          <a:lstStyle/>
          <a:p>
            <a:pPr marL="338138" indent="-338138">
              <a:spcBef>
                <a:spcPct val="50000"/>
              </a:spcBef>
              <a:buClr>
                <a:schemeClr val="tx2"/>
              </a:buClr>
              <a:buFontTx/>
              <a:buAutoNum type="arabicPeriod" startAt="2"/>
            </a:pPr>
            <a:r>
              <a:rPr lang="en-US" sz="1600">
                <a:effectLst>
                  <a:outerShdw blurRad="38100" dist="38100" dir="2700000" algn="tl">
                    <a:srgbClr val="000000"/>
                  </a:outerShdw>
                </a:effectLst>
                <a:cs typeface="Arial" charset="0"/>
              </a:rPr>
              <a:t>Author defines a set of usage rights and rules for the file; application creates a </a:t>
            </a:r>
            <a:r>
              <a:rPr lang="en-US" sz="1600" i="1">
                <a:effectLst>
                  <a:outerShdw blurRad="38100" dist="38100" dir="2700000" algn="tl">
                    <a:srgbClr val="000000"/>
                  </a:outerShdw>
                </a:effectLst>
                <a:cs typeface="Arial" charset="0"/>
              </a:rPr>
              <a:t>publishing license</a:t>
            </a:r>
            <a:r>
              <a:rPr lang="en-US" sz="1600">
                <a:effectLst>
                  <a:outerShdw blurRad="38100" dist="38100" dir="2700000" algn="tl">
                    <a:srgbClr val="000000"/>
                  </a:outerShdw>
                </a:effectLst>
                <a:cs typeface="Arial" charset="0"/>
              </a:rPr>
              <a:t> and encrypts the file</a:t>
            </a:r>
          </a:p>
        </p:txBody>
      </p:sp>
      <p:sp>
        <p:nvSpPr>
          <p:cNvPr id="315416" name="Rectangle 24"/>
          <p:cNvSpPr>
            <a:spLocks noChangeArrowheads="1"/>
          </p:cNvSpPr>
          <p:nvPr/>
        </p:nvSpPr>
        <p:spPr bwMode="auto">
          <a:xfrm>
            <a:off x="5149850" y="3614738"/>
            <a:ext cx="2528888" cy="336550"/>
          </a:xfrm>
          <a:prstGeom prst="rect">
            <a:avLst/>
          </a:prstGeom>
          <a:noFill/>
          <a:ln w="9525">
            <a:noFill/>
            <a:miter lim="800000"/>
            <a:headEnd/>
            <a:tailEnd/>
          </a:ln>
          <a:effectLst/>
        </p:spPr>
        <p:txBody>
          <a:bodyPr wrap="none">
            <a:spAutoFit/>
          </a:bodyPr>
          <a:lstStyle/>
          <a:p>
            <a:pPr marL="338138" indent="-338138">
              <a:spcBef>
                <a:spcPct val="50000"/>
              </a:spcBef>
              <a:buClr>
                <a:schemeClr val="tx2"/>
              </a:buClr>
              <a:buFontTx/>
              <a:buAutoNum type="arabicPeriod" startAt="3"/>
            </a:pPr>
            <a:r>
              <a:rPr lang="en-US" sz="1600">
                <a:effectLst>
                  <a:outerShdw blurRad="38100" dist="38100" dir="2700000" algn="tl">
                    <a:srgbClr val="000000"/>
                  </a:outerShdw>
                </a:effectLst>
                <a:cs typeface="Arial" charset="0"/>
              </a:rPr>
              <a:t>Author distributes file</a:t>
            </a:r>
          </a:p>
        </p:txBody>
      </p:sp>
      <p:sp>
        <p:nvSpPr>
          <p:cNvPr id="315417" name="Rectangle 25"/>
          <p:cNvSpPr>
            <a:spLocks noChangeArrowheads="1"/>
          </p:cNvSpPr>
          <p:nvPr/>
        </p:nvSpPr>
        <p:spPr bwMode="auto">
          <a:xfrm>
            <a:off x="5149850" y="3990975"/>
            <a:ext cx="3902075" cy="1069975"/>
          </a:xfrm>
          <a:prstGeom prst="rect">
            <a:avLst/>
          </a:prstGeom>
          <a:noFill/>
          <a:ln w="9525">
            <a:noFill/>
            <a:miter lim="800000"/>
            <a:headEnd/>
            <a:tailEnd/>
          </a:ln>
          <a:effectLst/>
        </p:spPr>
        <p:txBody>
          <a:bodyPr>
            <a:spAutoFit/>
          </a:bodyPr>
          <a:lstStyle/>
          <a:p>
            <a:pPr marL="322263" indent="-322263">
              <a:spcBef>
                <a:spcPct val="50000"/>
              </a:spcBef>
              <a:buClr>
                <a:schemeClr val="tx2"/>
              </a:buClr>
              <a:buFontTx/>
              <a:buAutoNum type="arabicPeriod" startAt="4"/>
            </a:pPr>
            <a:r>
              <a:rPr lang="en-US" sz="1600">
                <a:effectLst>
                  <a:outerShdw blurRad="38100" dist="38100" dir="2700000" algn="tl">
                    <a:srgbClr val="000000"/>
                  </a:outerShdw>
                </a:effectLst>
                <a:cs typeface="Arial" charset="0"/>
              </a:rPr>
              <a:t>Recipient clicks file to open, the application calls to the RMS server which validates the user and issues a </a:t>
            </a:r>
            <a:r>
              <a:rPr lang="en-US" sz="1600" i="1">
                <a:effectLst>
                  <a:outerShdw blurRad="38100" dist="38100" dir="2700000" algn="tl">
                    <a:srgbClr val="000000"/>
                  </a:outerShdw>
                </a:effectLst>
                <a:cs typeface="Arial" charset="0"/>
              </a:rPr>
              <a:t>use license</a:t>
            </a:r>
            <a:endParaRPr lang="en-US" sz="1600">
              <a:effectLst>
                <a:outerShdw blurRad="38100" dist="38100" dir="2700000" algn="tl">
                  <a:srgbClr val="000000"/>
                </a:outerShdw>
              </a:effectLst>
              <a:cs typeface="Arial" charset="0"/>
            </a:endParaRPr>
          </a:p>
        </p:txBody>
      </p:sp>
      <p:sp>
        <p:nvSpPr>
          <p:cNvPr id="315418" name="Rectangle 26"/>
          <p:cNvSpPr>
            <a:spLocks noChangeArrowheads="1"/>
          </p:cNvSpPr>
          <p:nvPr/>
        </p:nvSpPr>
        <p:spPr bwMode="auto">
          <a:xfrm>
            <a:off x="5149850" y="5133975"/>
            <a:ext cx="3825875" cy="581025"/>
          </a:xfrm>
          <a:prstGeom prst="rect">
            <a:avLst/>
          </a:prstGeom>
          <a:noFill/>
          <a:ln w="9525">
            <a:noFill/>
            <a:miter lim="800000"/>
            <a:headEnd/>
            <a:tailEnd/>
          </a:ln>
          <a:effectLst/>
        </p:spPr>
        <p:txBody>
          <a:bodyPr>
            <a:spAutoFit/>
          </a:bodyPr>
          <a:lstStyle/>
          <a:p>
            <a:pPr marL="338138" indent="-338138">
              <a:spcBef>
                <a:spcPct val="50000"/>
              </a:spcBef>
              <a:buClr>
                <a:schemeClr val="tx2"/>
              </a:buClr>
              <a:buFontTx/>
              <a:buAutoNum type="arabicPeriod" startAt="5"/>
            </a:pPr>
            <a:r>
              <a:rPr lang="en-US" sz="1600">
                <a:effectLst>
                  <a:outerShdw blurRad="38100" dist="38100" dir="2700000" algn="tl">
                    <a:srgbClr val="000000"/>
                  </a:outerShdw>
                </a:effectLst>
                <a:cs typeface="Arial" charset="0"/>
              </a:rPr>
              <a:t>Application renders file and enforces rights</a:t>
            </a:r>
          </a:p>
        </p:txBody>
      </p:sp>
      <p:sp>
        <p:nvSpPr>
          <p:cNvPr id="315419" name="Line 27"/>
          <p:cNvSpPr>
            <a:spLocks noChangeShapeType="1"/>
          </p:cNvSpPr>
          <p:nvPr/>
        </p:nvSpPr>
        <p:spPr bwMode="auto">
          <a:xfrm flipH="1">
            <a:off x="1752600" y="3581400"/>
            <a:ext cx="457200" cy="838200"/>
          </a:xfrm>
          <a:prstGeom prst="line">
            <a:avLst/>
          </a:prstGeom>
          <a:noFill/>
          <a:ln w="38100">
            <a:solidFill>
              <a:srgbClr val="FFCC00"/>
            </a:solidFill>
            <a:prstDash val="sysDot"/>
            <a:round/>
            <a:headEnd/>
            <a:tailEnd type="triangle" w="med" len="med"/>
          </a:ln>
          <a:effectLst/>
        </p:spPr>
        <p:txBody>
          <a:bodyPr/>
          <a:lstStyle/>
          <a:p>
            <a:endParaRPr lang="en-US"/>
          </a:p>
        </p:txBody>
      </p:sp>
      <p:sp>
        <p:nvSpPr>
          <p:cNvPr id="315420" name="Rectangle 28"/>
          <p:cNvSpPr>
            <a:spLocks noChangeArrowheads="1"/>
          </p:cNvSpPr>
          <p:nvPr/>
        </p:nvSpPr>
        <p:spPr bwMode="auto">
          <a:xfrm>
            <a:off x="5149850" y="1584325"/>
            <a:ext cx="3962400" cy="825500"/>
          </a:xfrm>
          <a:prstGeom prst="rect">
            <a:avLst/>
          </a:prstGeom>
          <a:noFill/>
          <a:ln w="9525">
            <a:noFill/>
            <a:miter lim="800000"/>
            <a:headEnd/>
            <a:tailEnd/>
          </a:ln>
          <a:effectLst/>
        </p:spPr>
        <p:txBody>
          <a:bodyPr>
            <a:spAutoFit/>
          </a:bodyPr>
          <a:lstStyle/>
          <a:p>
            <a:pPr marL="338138" indent="-338138">
              <a:spcBef>
                <a:spcPct val="50000"/>
              </a:spcBef>
              <a:buClr>
                <a:schemeClr val="tx2"/>
              </a:buClr>
              <a:buFontTx/>
              <a:buAutoNum type="arabicPeriod"/>
            </a:pPr>
            <a:r>
              <a:rPr lang="en-US" sz="1600">
                <a:effectLst>
                  <a:outerShdw blurRad="38100" dist="38100" dir="2700000" algn="tl">
                    <a:srgbClr val="000000"/>
                  </a:outerShdw>
                </a:effectLst>
                <a:cs typeface="Arial" charset="0"/>
              </a:rPr>
              <a:t>Author receives a client licensor certificate (CLC) the </a:t>
            </a:r>
            <a:r>
              <a:rPr lang="en-US" sz="1600" i="1">
                <a:effectLst>
                  <a:outerShdw blurRad="38100" dist="38100" dir="2700000" algn="tl">
                    <a:srgbClr val="000000"/>
                  </a:outerShdw>
                </a:effectLst>
                <a:cs typeface="Arial" charset="0"/>
              </a:rPr>
              <a:t>first time</a:t>
            </a:r>
            <a:r>
              <a:rPr lang="en-US" sz="1600">
                <a:effectLst>
                  <a:outerShdw blurRad="38100" dist="38100" dir="2700000" algn="tl">
                    <a:srgbClr val="000000"/>
                  </a:outerShdw>
                </a:effectLst>
                <a:cs typeface="Arial" charset="0"/>
              </a:rPr>
              <a:t> they rights-protect information </a:t>
            </a:r>
          </a:p>
        </p:txBody>
      </p:sp>
      <p:sp>
        <p:nvSpPr>
          <p:cNvPr id="315421" name="Oval 29"/>
          <p:cNvSpPr>
            <a:spLocks noChangeArrowheads="1"/>
          </p:cNvSpPr>
          <p:nvPr/>
        </p:nvSpPr>
        <p:spPr bwMode="auto">
          <a:xfrm>
            <a:off x="1860550" y="3902075"/>
            <a:ext cx="228600" cy="219075"/>
          </a:xfrm>
          <a:prstGeom prst="ellipse">
            <a:avLst/>
          </a:prstGeom>
          <a:solidFill>
            <a:schemeClr val="accent1"/>
          </a:solidFill>
          <a:ln w="9525">
            <a:solidFill>
              <a:schemeClr val="tx1"/>
            </a:solidFill>
            <a:round/>
            <a:headEnd/>
            <a:tailEnd/>
          </a:ln>
          <a:effectLst/>
        </p:spPr>
        <p:txBody>
          <a:bodyPr wrap="none" anchor="ctr"/>
          <a:lstStyle/>
          <a:p>
            <a:pPr algn="ctr"/>
            <a:r>
              <a:rPr lang="en-US" sz="1200" b="0">
                <a:solidFill>
                  <a:schemeClr val="bg2"/>
                </a:solidFill>
                <a:effectLst/>
                <a:cs typeface="Arial" charset="0"/>
              </a:rPr>
              <a:t>1</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421"/>
                                        </p:tgtEl>
                                        <p:attrNameLst>
                                          <p:attrName>style.visibility</p:attrName>
                                        </p:attrNameLst>
                                      </p:cBhvr>
                                      <p:to>
                                        <p:strVal val="visible"/>
                                      </p:to>
                                    </p:set>
                                  </p:childTnLst>
                                </p:cTn>
                              </p:par>
                              <p:par>
                                <p:cTn id="9" presetID="22" presetClass="entr" presetSubtype="1" fill="hold" grpId="0" nodeType="withEffect">
                                  <p:stCondLst>
                                    <p:cond delay="0"/>
                                  </p:stCondLst>
                                  <p:childTnLst>
                                    <p:set>
                                      <p:cBhvr>
                                        <p:cTn id="10" dur="1" fill="hold">
                                          <p:stCondLst>
                                            <p:cond delay="0"/>
                                          </p:stCondLst>
                                        </p:cTn>
                                        <p:tgtEl>
                                          <p:spTgt spid="315419"/>
                                        </p:tgtEl>
                                        <p:attrNameLst>
                                          <p:attrName>style.visibility</p:attrName>
                                        </p:attrNameLst>
                                      </p:cBhvr>
                                      <p:to>
                                        <p:strVal val="visible"/>
                                      </p:to>
                                    </p:set>
                                    <p:animEffect transition="in" filter="wipe(up)">
                                      <p:cBhvr>
                                        <p:cTn id="11" dur="500"/>
                                        <p:tgtEl>
                                          <p:spTgt spid="3154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54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154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54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5411"/>
                                        </p:tgtEl>
                                        <p:attrNameLst>
                                          <p:attrName>style.visibility</p:attrName>
                                        </p:attrNameLst>
                                      </p:cBhvr>
                                      <p:to>
                                        <p:strVal val="visible"/>
                                      </p:to>
                                    </p:set>
                                  </p:childTnLst>
                                </p:cTn>
                              </p:par>
                              <p:par>
                                <p:cTn id="24" presetID="22" presetClass="entr" presetSubtype="8" fill="hold" grpId="0" nodeType="withEffect">
                                  <p:stCondLst>
                                    <p:cond delay="0"/>
                                  </p:stCondLst>
                                  <p:childTnLst>
                                    <p:set>
                                      <p:cBhvr>
                                        <p:cTn id="25" dur="1" fill="hold">
                                          <p:stCondLst>
                                            <p:cond delay="0"/>
                                          </p:stCondLst>
                                        </p:cTn>
                                        <p:tgtEl>
                                          <p:spTgt spid="315398"/>
                                        </p:tgtEl>
                                        <p:attrNameLst>
                                          <p:attrName>style.visibility</p:attrName>
                                        </p:attrNameLst>
                                      </p:cBhvr>
                                      <p:to>
                                        <p:strVal val="visible"/>
                                      </p:to>
                                    </p:set>
                                    <p:animEffect transition="in" filter="wipe(left)">
                                      <p:cBhvr>
                                        <p:cTn id="26" dur="500"/>
                                        <p:tgtEl>
                                          <p:spTgt spid="31539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54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5412"/>
                                        </p:tgtEl>
                                        <p:attrNameLst>
                                          <p:attrName>style.visibility</p:attrName>
                                        </p:attrNameLst>
                                      </p:cBhvr>
                                      <p:to>
                                        <p:strVal val="visible"/>
                                      </p:to>
                                    </p:set>
                                  </p:childTnLst>
                                </p:cTn>
                              </p:par>
                              <p:par>
                                <p:cTn id="33" presetID="22" presetClass="entr" presetSubtype="4" fill="hold" grpId="0" nodeType="withEffect">
                                  <p:stCondLst>
                                    <p:cond delay="0"/>
                                  </p:stCondLst>
                                  <p:childTnLst>
                                    <p:set>
                                      <p:cBhvr>
                                        <p:cTn id="34" dur="1" fill="hold">
                                          <p:stCondLst>
                                            <p:cond delay="0"/>
                                          </p:stCondLst>
                                        </p:cTn>
                                        <p:tgtEl>
                                          <p:spTgt spid="315396"/>
                                        </p:tgtEl>
                                        <p:attrNameLst>
                                          <p:attrName>style.visibility</p:attrName>
                                        </p:attrNameLst>
                                      </p:cBhvr>
                                      <p:to>
                                        <p:strVal val="visible"/>
                                      </p:to>
                                    </p:set>
                                    <p:animEffect transition="in" filter="wipe(down)">
                                      <p:cBhvr>
                                        <p:cTn id="35" dur="500"/>
                                        <p:tgtEl>
                                          <p:spTgt spid="315396"/>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315397"/>
                                        </p:tgtEl>
                                        <p:attrNameLst>
                                          <p:attrName>style.visibility</p:attrName>
                                        </p:attrNameLst>
                                      </p:cBhvr>
                                      <p:to>
                                        <p:strVal val="visible"/>
                                      </p:to>
                                    </p:set>
                                    <p:animEffect transition="in" filter="wipe(up)">
                                      <p:cBhvr>
                                        <p:cTn id="39" dur="500"/>
                                        <p:tgtEl>
                                          <p:spTgt spid="31539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54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animBg="1"/>
      <p:bldP spid="315397" grpId="0" animBg="1"/>
      <p:bldP spid="315398" grpId="0" animBg="1"/>
      <p:bldP spid="315411" grpId="0" animBg="1"/>
      <p:bldP spid="315412" grpId="0" animBg="1"/>
      <p:bldP spid="315413" grpId="0" animBg="1"/>
      <p:bldP spid="315416" grpId="0"/>
      <p:bldP spid="315417" grpId="0"/>
      <p:bldP spid="315418" grpId="0"/>
      <p:bldP spid="315419" grpId="0" animBg="1"/>
      <p:bldP spid="315420" grpId="0"/>
      <p:bldP spid="3154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Paranoi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CA" dirty="0" smtClean="0"/>
              <a:t>Document protection and storage</a:t>
            </a:r>
            <a:endParaRPr lang="en-CA" dirty="0"/>
          </a:p>
        </p:txBody>
      </p:sp>
      <p:sp>
        <p:nvSpPr>
          <p:cNvPr id="317443" name="AutoShape 3"/>
          <p:cNvSpPr>
            <a:spLocks noChangeArrowheads="1"/>
          </p:cNvSpPr>
          <p:nvPr/>
        </p:nvSpPr>
        <p:spPr bwMode="auto">
          <a:xfrm rot="10800000">
            <a:off x="2438400" y="1143000"/>
            <a:ext cx="4191000" cy="4953000"/>
          </a:xfrm>
          <a:prstGeom prst="foldedCorner">
            <a:avLst>
              <a:gd name="adj" fmla="val 12500"/>
            </a:avLst>
          </a:prstGeom>
          <a:solidFill>
            <a:srgbClr val="DDDDDD"/>
          </a:solidFill>
          <a:ln w="9525">
            <a:solidFill>
              <a:schemeClr val="tx1"/>
            </a:solidFill>
            <a:round/>
            <a:headEnd/>
            <a:tailEnd/>
          </a:ln>
          <a:effectLst/>
        </p:spPr>
        <p:txBody>
          <a:bodyPr rot="10800000" wrap="none" lIns="91435" tIns="45717" rIns="91435" bIns="45717" anchor="ctr"/>
          <a:lstStyle/>
          <a:p>
            <a:pPr algn="ctr"/>
            <a:r>
              <a:rPr lang="en-US" sz="1800" b="0">
                <a:solidFill>
                  <a:srgbClr val="000000"/>
                </a:solidFill>
                <a:effectLst/>
              </a:rPr>
              <a:t>a</a:t>
            </a:r>
            <a:endParaRPr lang="en-CA" sz="1800" b="0">
              <a:solidFill>
                <a:srgbClr val="000000"/>
              </a:solidFill>
              <a:effectLst/>
            </a:endParaRPr>
          </a:p>
        </p:txBody>
      </p:sp>
      <p:sp>
        <p:nvSpPr>
          <p:cNvPr id="317444" name="Rectangle 4"/>
          <p:cNvSpPr>
            <a:spLocks noChangeArrowheads="1"/>
          </p:cNvSpPr>
          <p:nvPr/>
        </p:nvSpPr>
        <p:spPr bwMode="auto">
          <a:xfrm>
            <a:off x="4724400" y="1905000"/>
            <a:ext cx="16002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17445" name="Rectangle 5"/>
          <p:cNvSpPr>
            <a:spLocks noChangeArrowheads="1"/>
          </p:cNvSpPr>
          <p:nvPr/>
        </p:nvSpPr>
        <p:spPr bwMode="auto">
          <a:xfrm>
            <a:off x="4800600" y="1981200"/>
            <a:ext cx="16002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17446" name="Rectangle 6"/>
          <p:cNvSpPr>
            <a:spLocks noChangeArrowheads="1"/>
          </p:cNvSpPr>
          <p:nvPr/>
        </p:nvSpPr>
        <p:spPr bwMode="auto">
          <a:xfrm>
            <a:off x="4876800" y="2057400"/>
            <a:ext cx="1600200" cy="1676400"/>
          </a:xfrm>
          <a:prstGeom prst="rect">
            <a:avLst/>
          </a:prstGeom>
          <a:solidFill>
            <a:schemeClr val="accent1"/>
          </a:solidFill>
          <a:ln w="9525">
            <a:solidFill>
              <a:schemeClr val="tx1"/>
            </a:solidFill>
            <a:miter lim="800000"/>
            <a:headEnd/>
            <a:tailEnd/>
          </a:ln>
          <a:effectLst/>
        </p:spPr>
        <p:txBody>
          <a:bodyPr wrap="none" lIns="91435" tIns="45717" rIns="91435" bIns="45717" anchor="ctr"/>
          <a:lstStyle/>
          <a:p>
            <a:pPr algn="ctr"/>
            <a:endParaRPr lang="en-US" sz="1800" b="0">
              <a:solidFill>
                <a:srgbClr val="000000"/>
              </a:solidFill>
              <a:effectLst/>
            </a:endParaRPr>
          </a:p>
        </p:txBody>
      </p:sp>
      <p:sp>
        <p:nvSpPr>
          <p:cNvPr id="317447" name="Rectangle 7"/>
          <p:cNvSpPr>
            <a:spLocks noChangeArrowheads="1"/>
          </p:cNvSpPr>
          <p:nvPr/>
        </p:nvSpPr>
        <p:spPr bwMode="auto">
          <a:xfrm>
            <a:off x="2819400" y="2819400"/>
            <a:ext cx="1600200" cy="838200"/>
          </a:xfrm>
          <a:prstGeom prst="rect">
            <a:avLst/>
          </a:prstGeom>
          <a:solidFill>
            <a:schemeClr val="accent1"/>
          </a:solidFill>
          <a:ln w="9525">
            <a:solidFill>
              <a:schemeClr val="tx1"/>
            </a:solidFill>
            <a:miter lim="800000"/>
            <a:headEnd/>
            <a:tailEnd/>
          </a:ln>
          <a:effectLst/>
        </p:spPr>
        <p:txBody>
          <a:bodyPr wrap="none" lIns="91435" tIns="45717" rIns="91435" bIns="45717" anchor="ctr"/>
          <a:lstStyle/>
          <a:p>
            <a:pPr algn="ctr"/>
            <a:r>
              <a:rPr lang="en-US" sz="1800" b="0">
                <a:solidFill>
                  <a:srgbClr val="000000"/>
                </a:solidFill>
                <a:effectLst/>
              </a:rPr>
              <a:t>Rights Info </a:t>
            </a:r>
            <a:br>
              <a:rPr lang="en-US" sz="1800" b="0">
                <a:solidFill>
                  <a:srgbClr val="000000"/>
                </a:solidFill>
                <a:effectLst/>
              </a:rPr>
            </a:br>
            <a:r>
              <a:rPr lang="en-US" sz="1400" b="0">
                <a:solidFill>
                  <a:srgbClr val="000000"/>
                </a:solidFill>
                <a:effectLst/>
              </a:rPr>
              <a:t>w/ email addresses</a:t>
            </a:r>
          </a:p>
        </p:txBody>
      </p:sp>
      <p:sp>
        <p:nvSpPr>
          <p:cNvPr id="317448" name="Rectangle 8"/>
          <p:cNvSpPr>
            <a:spLocks noChangeArrowheads="1"/>
          </p:cNvSpPr>
          <p:nvPr/>
        </p:nvSpPr>
        <p:spPr bwMode="auto">
          <a:xfrm>
            <a:off x="2819400" y="1981200"/>
            <a:ext cx="1600200" cy="838200"/>
          </a:xfrm>
          <a:prstGeom prst="rect">
            <a:avLst/>
          </a:prstGeom>
          <a:solidFill>
            <a:schemeClr val="accent1"/>
          </a:solidFill>
          <a:ln w="9525">
            <a:solidFill>
              <a:schemeClr val="tx1"/>
            </a:solidFill>
            <a:miter lim="800000"/>
            <a:headEnd/>
            <a:tailEnd/>
          </a:ln>
          <a:effectLst/>
        </p:spPr>
        <p:txBody>
          <a:bodyPr wrap="none" lIns="91435" tIns="45717" rIns="91435" bIns="45717" anchor="ctr"/>
          <a:lstStyle/>
          <a:p>
            <a:pPr algn="ctr"/>
            <a:r>
              <a:rPr lang="en-US" sz="1800" b="0">
                <a:solidFill>
                  <a:srgbClr val="000000"/>
                </a:solidFill>
                <a:effectLst/>
              </a:rPr>
              <a:t>Content Key</a:t>
            </a:r>
            <a:endParaRPr lang="en-US" sz="1200" b="0">
              <a:solidFill>
                <a:srgbClr val="000000"/>
              </a:solidFill>
              <a:effectLst/>
            </a:endParaRPr>
          </a:p>
        </p:txBody>
      </p:sp>
      <p:sp>
        <p:nvSpPr>
          <p:cNvPr id="317449" name="AutoShape 9"/>
          <p:cNvSpPr>
            <a:spLocks/>
          </p:cNvSpPr>
          <p:nvPr/>
        </p:nvSpPr>
        <p:spPr bwMode="auto">
          <a:xfrm>
            <a:off x="228600" y="2247900"/>
            <a:ext cx="1905000" cy="952500"/>
          </a:xfrm>
          <a:prstGeom prst="borderCallout1">
            <a:avLst>
              <a:gd name="adj1" fmla="val 12000"/>
              <a:gd name="adj2" fmla="val 104000"/>
              <a:gd name="adj3" fmla="val -8667"/>
              <a:gd name="adj4" fmla="val 143000"/>
            </a:avLst>
          </a:prstGeom>
          <a:solidFill>
            <a:srgbClr val="CCFFFF"/>
          </a:solidFill>
          <a:ln w="9525">
            <a:solidFill>
              <a:schemeClr val="tx1"/>
            </a:solidFill>
            <a:miter lim="800000"/>
            <a:headEnd/>
            <a:tailEnd/>
          </a:ln>
          <a:effectLst/>
        </p:spPr>
        <p:txBody>
          <a:bodyPr lIns="91435" tIns="45717" rIns="91435" bIns="45717"/>
          <a:lstStyle/>
          <a:p>
            <a:pPr algn="ctr"/>
            <a:r>
              <a:rPr lang="en-US" sz="1800" b="0">
                <a:solidFill>
                  <a:schemeClr val="bg2"/>
                </a:solidFill>
                <a:effectLst/>
              </a:rPr>
              <a:t>Encrypted with the server’s public key</a:t>
            </a:r>
          </a:p>
        </p:txBody>
      </p:sp>
      <p:sp>
        <p:nvSpPr>
          <p:cNvPr id="317450" name="Text Box 10"/>
          <p:cNvSpPr txBox="1">
            <a:spLocks noChangeArrowheads="1"/>
          </p:cNvSpPr>
          <p:nvPr/>
        </p:nvSpPr>
        <p:spPr bwMode="auto">
          <a:xfrm>
            <a:off x="2971800" y="1295400"/>
            <a:ext cx="1312863" cy="641350"/>
          </a:xfrm>
          <a:prstGeom prst="rect">
            <a:avLst/>
          </a:prstGeom>
          <a:noFill/>
          <a:ln w="9525">
            <a:noFill/>
            <a:miter lim="800000"/>
            <a:headEnd/>
            <a:tailEnd/>
          </a:ln>
          <a:effectLst/>
        </p:spPr>
        <p:txBody>
          <a:bodyPr lIns="91435" tIns="45717" rIns="91435" bIns="45717">
            <a:spAutoFit/>
          </a:bodyPr>
          <a:lstStyle/>
          <a:p>
            <a:pPr algn="ctr">
              <a:spcBef>
                <a:spcPct val="50000"/>
              </a:spcBef>
            </a:pPr>
            <a:r>
              <a:rPr lang="en-US" sz="1800" b="0">
                <a:solidFill>
                  <a:srgbClr val="000000"/>
                </a:solidFill>
                <a:effectLst/>
              </a:rPr>
              <a:t>Publishing License</a:t>
            </a:r>
          </a:p>
        </p:txBody>
      </p:sp>
      <p:sp>
        <p:nvSpPr>
          <p:cNvPr id="317451" name="AutoShape 11"/>
          <p:cNvSpPr>
            <a:spLocks noChangeArrowheads="1"/>
          </p:cNvSpPr>
          <p:nvPr/>
        </p:nvSpPr>
        <p:spPr bwMode="auto">
          <a:xfrm>
            <a:off x="2667000" y="3810000"/>
            <a:ext cx="3733800" cy="2057400"/>
          </a:xfrm>
          <a:prstGeom prst="flowChartDocument">
            <a:avLst/>
          </a:prstGeom>
          <a:solidFill>
            <a:srgbClr val="C0C0C0"/>
          </a:solidFill>
          <a:ln w="9525">
            <a:solidFill>
              <a:schemeClr val="tx1"/>
            </a:solidFill>
            <a:miter lim="800000"/>
            <a:headEnd/>
            <a:tailEnd/>
          </a:ln>
          <a:effectLst/>
        </p:spPr>
        <p:txBody>
          <a:bodyPr wrap="none" lIns="91435" tIns="45717" rIns="91435" bIns="45717" anchor="ctr"/>
          <a:lstStyle/>
          <a:p>
            <a:pPr algn="ctr"/>
            <a:r>
              <a:rPr lang="en-US" sz="1800" b="0">
                <a:solidFill>
                  <a:srgbClr val="000000"/>
                </a:solidFill>
                <a:effectLst/>
              </a:rPr>
              <a:t>The Content of the File</a:t>
            </a:r>
          </a:p>
          <a:p>
            <a:pPr algn="ctr"/>
            <a:r>
              <a:rPr lang="en-US" sz="1800" b="0">
                <a:solidFill>
                  <a:srgbClr val="000000"/>
                </a:solidFill>
                <a:effectLst/>
              </a:rPr>
              <a:t>(Text, Pictures, metadata, etc)</a:t>
            </a:r>
          </a:p>
        </p:txBody>
      </p:sp>
      <p:sp>
        <p:nvSpPr>
          <p:cNvPr id="317452" name="Text Box 12"/>
          <p:cNvSpPr txBox="1">
            <a:spLocks noChangeArrowheads="1"/>
          </p:cNvSpPr>
          <p:nvPr/>
        </p:nvSpPr>
        <p:spPr bwMode="auto">
          <a:xfrm>
            <a:off x="4953000" y="1295400"/>
            <a:ext cx="1219200" cy="641350"/>
          </a:xfrm>
          <a:prstGeom prst="rect">
            <a:avLst/>
          </a:prstGeom>
          <a:noFill/>
          <a:ln w="9525">
            <a:noFill/>
            <a:miter lim="800000"/>
            <a:headEnd/>
            <a:tailEnd/>
          </a:ln>
          <a:effectLst/>
        </p:spPr>
        <p:txBody>
          <a:bodyPr lIns="91435" tIns="45717" rIns="91435" bIns="45717">
            <a:spAutoFit/>
          </a:bodyPr>
          <a:lstStyle/>
          <a:p>
            <a:pPr algn="ctr">
              <a:spcBef>
                <a:spcPct val="50000"/>
              </a:spcBef>
            </a:pPr>
            <a:r>
              <a:rPr lang="en-US" sz="1800" b="0">
                <a:solidFill>
                  <a:srgbClr val="000000"/>
                </a:solidFill>
                <a:effectLst/>
              </a:rPr>
              <a:t>End User Licenses</a:t>
            </a:r>
          </a:p>
        </p:txBody>
      </p:sp>
      <p:sp>
        <p:nvSpPr>
          <p:cNvPr id="317453" name="Rectangle 13"/>
          <p:cNvSpPr>
            <a:spLocks noChangeArrowheads="1"/>
          </p:cNvSpPr>
          <p:nvPr/>
        </p:nvSpPr>
        <p:spPr bwMode="auto">
          <a:xfrm>
            <a:off x="4876800" y="2895600"/>
            <a:ext cx="1600200" cy="838200"/>
          </a:xfrm>
          <a:prstGeom prst="rect">
            <a:avLst/>
          </a:prstGeom>
          <a:solidFill>
            <a:schemeClr val="accent1"/>
          </a:solidFill>
          <a:ln w="9525">
            <a:solidFill>
              <a:schemeClr val="tx1"/>
            </a:solidFill>
            <a:miter lim="800000"/>
            <a:headEnd/>
            <a:tailEnd/>
          </a:ln>
          <a:effectLst/>
        </p:spPr>
        <p:txBody>
          <a:bodyPr wrap="none" lIns="91435" tIns="45717" rIns="91435" bIns="45717" anchor="ctr"/>
          <a:lstStyle/>
          <a:p>
            <a:pPr algn="ctr"/>
            <a:r>
              <a:rPr lang="en-US" sz="1800" b="0">
                <a:solidFill>
                  <a:srgbClr val="000000"/>
                </a:solidFill>
                <a:effectLst/>
              </a:rPr>
              <a:t>Content Key</a:t>
            </a:r>
          </a:p>
          <a:p>
            <a:pPr algn="ctr"/>
            <a:r>
              <a:rPr lang="en-US" sz="1200" b="0">
                <a:solidFill>
                  <a:srgbClr val="000000"/>
                </a:solidFill>
                <a:effectLst/>
              </a:rPr>
              <a:t>(big random number)</a:t>
            </a:r>
          </a:p>
        </p:txBody>
      </p:sp>
      <p:sp>
        <p:nvSpPr>
          <p:cNvPr id="317454" name="Rectangle 14"/>
          <p:cNvSpPr>
            <a:spLocks noChangeArrowheads="1"/>
          </p:cNvSpPr>
          <p:nvPr/>
        </p:nvSpPr>
        <p:spPr bwMode="auto">
          <a:xfrm>
            <a:off x="4876800" y="2057400"/>
            <a:ext cx="1600200" cy="838200"/>
          </a:xfrm>
          <a:prstGeom prst="rect">
            <a:avLst/>
          </a:prstGeom>
          <a:solidFill>
            <a:schemeClr val="accent1"/>
          </a:solidFill>
          <a:ln w="9525">
            <a:solidFill>
              <a:schemeClr val="tx1"/>
            </a:solidFill>
            <a:miter lim="800000"/>
            <a:headEnd/>
            <a:tailEnd/>
          </a:ln>
          <a:effectLst/>
        </p:spPr>
        <p:txBody>
          <a:bodyPr wrap="none" lIns="91435" tIns="45717" rIns="91435" bIns="45717" anchor="ctr"/>
          <a:lstStyle/>
          <a:p>
            <a:pPr algn="ctr"/>
            <a:r>
              <a:rPr lang="en-US" sz="1800" b="0">
                <a:solidFill>
                  <a:srgbClr val="000000"/>
                </a:solidFill>
                <a:effectLst/>
              </a:rPr>
              <a:t>Rights for a</a:t>
            </a:r>
          </a:p>
          <a:p>
            <a:pPr algn="ctr"/>
            <a:r>
              <a:rPr lang="en-US" sz="1800" b="0">
                <a:solidFill>
                  <a:srgbClr val="000000"/>
                </a:solidFill>
                <a:effectLst/>
              </a:rPr>
              <a:t>particular user</a:t>
            </a:r>
          </a:p>
        </p:txBody>
      </p:sp>
      <p:sp>
        <p:nvSpPr>
          <p:cNvPr id="317455" name="AutoShape 15"/>
          <p:cNvSpPr>
            <a:spLocks/>
          </p:cNvSpPr>
          <p:nvPr/>
        </p:nvSpPr>
        <p:spPr bwMode="auto">
          <a:xfrm>
            <a:off x="7162800" y="3810000"/>
            <a:ext cx="1676400" cy="914400"/>
          </a:xfrm>
          <a:prstGeom prst="borderCallout1">
            <a:avLst>
              <a:gd name="adj1" fmla="val 12500"/>
              <a:gd name="adj2" fmla="val -4546"/>
              <a:gd name="adj3" fmla="val -16667"/>
              <a:gd name="adj4" fmla="val -48009"/>
            </a:avLst>
          </a:prstGeom>
          <a:solidFill>
            <a:srgbClr val="CCFFFF"/>
          </a:solidFill>
          <a:ln w="9525">
            <a:solidFill>
              <a:schemeClr val="tx1"/>
            </a:solidFill>
            <a:miter lim="800000"/>
            <a:headEnd/>
            <a:tailEnd/>
          </a:ln>
          <a:effectLst/>
        </p:spPr>
        <p:txBody>
          <a:bodyPr lIns="45720" tIns="45717" rIns="45720" bIns="45717"/>
          <a:lstStyle/>
          <a:p>
            <a:pPr algn="ctr"/>
            <a:r>
              <a:rPr lang="en-US" sz="1800" b="0">
                <a:solidFill>
                  <a:schemeClr val="bg2"/>
                </a:solidFill>
                <a:effectLst/>
              </a:rPr>
              <a:t>Encrypted with the user’s public key</a:t>
            </a:r>
          </a:p>
        </p:txBody>
      </p:sp>
      <p:sp>
        <p:nvSpPr>
          <p:cNvPr id="317456" name="AutoShape 16"/>
          <p:cNvSpPr>
            <a:spLocks/>
          </p:cNvSpPr>
          <p:nvPr/>
        </p:nvSpPr>
        <p:spPr bwMode="auto">
          <a:xfrm>
            <a:off x="228600" y="1219200"/>
            <a:ext cx="1905000" cy="647700"/>
          </a:xfrm>
          <a:prstGeom prst="borderCallout1">
            <a:avLst>
              <a:gd name="adj1" fmla="val 17648"/>
              <a:gd name="adj2" fmla="val 104000"/>
              <a:gd name="adj3" fmla="val 30639"/>
              <a:gd name="adj4" fmla="val 147750"/>
            </a:avLst>
          </a:prstGeom>
          <a:solidFill>
            <a:srgbClr val="FFFF99"/>
          </a:solidFill>
          <a:ln w="9525">
            <a:solidFill>
              <a:schemeClr val="tx1"/>
            </a:solidFill>
            <a:miter lim="800000"/>
            <a:headEnd/>
            <a:tailEnd/>
          </a:ln>
          <a:effectLst/>
        </p:spPr>
        <p:txBody>
          <a:bodyPr lIns="91435" tIns="45717" rIns="91435" bIns="45717"/>
          <a:lstStyle/>
          <a:p>
            <a:pPr algn="ctr"/>
            <a:r>
              <a:rPr lang="en-US" sz="1800" b="0">
                <a:solidFill>
                  <a:schemeClr val="bg2"/>
                </a:solidFill>
                <a:effectLst/>
              </a:rPr>
              <a:t>Created when file is protected</a:t>
            </a:r>
          </a:p>
        </p:txBody>
      </p:sp>
      <p:sp>
        <p:nvSpPr>
          <p:cNvPr id="317457" name="AutoShape 17"/>
          <p:cNvSpPr>
            <a:spLocks/>
          </p:cNvSpPr>
          <p:nvPr/>
        </p:nvSpPr>
        <p:spPr bwMode="auto">
          <a:xfrm>
            <a:off x="6934200" y="1219200"/>
            <a:ext cx="1981200" cy="1219200"/>
          </a:xfrm>
          <a:prstGeom prst="borderCallout1">
            <a:avLst>
              <a:gd name="adj1" fmla="val 9375"/>
              <a:gd name="adj2" fmla="val -3847"/>
              <a:gd name="adj3" fmla="val 23569"/>
              <a:gd name="adj4" fmla="val -43588"/>
            </a:avLst>
          </a:prstGeom>
          <a:solidFill>
            <a:srgbClr val="FFFF99"/>
          </a:solidFill>
          <a:ln w="9525">
            <a:solidFill>
              <a:schemeClr val="tx1"/>
            </a:solidFill>
            <a:miter lim="800000"/>
            <a:headEnd/>
            <a:tailEnd/>
          </a:ln>
          <a:effectLst/>
        </p:spPr>
        <p:txBody>
          <a:bodyPr lIns="91435" tIns="45717" rIns="91435" bIns="45717"/>
          <a:lstStyle/>
          <a:p>
            <a:pPr algn="ctr"/>
            <a:r>
              <a:rPr lang="en-US" sz="1800" b="0">
                <a:solidFill>
                  <a:schemeClr val="bg2"/>
                </a:solidFill>
                <a:effectLst/>
              </a:rPr>
              <a:t>Only added to the file after server licenses a user to open it</a:t>
            </a:r>
          </a:p>
        </p:txBody>
      </p:sp>
      <p:sp>
        <p:nvSpPr>
          <p:cNvPr id="317458" name="AutoShape 18"/>
          <p:cNvSpPr>
            <a:spLocks/>
          </p:cNvSpPr>
          <p:nvPr/>
        </p:nvSpPr>
        <p:spPr bwMode="auto">
          <a:xfrm>
            <a:off x="228600" y="4495800"/>
            <a:ext cx="1981200" cy="1752600"/>
          </a:xfrm>
          <a:prstGeom prst="borderCallout1">
            <a:avLst>
              <a:gd name="adj1" fmla="val 6523"/>
              <a:gd name="adj2" fmla="val 103847"/>
              <a:gd name="adj3" fmla="val 6523"/>
              <a:gd name="adj4" fmla="val 142306"/>
            </a:avLst>
          </a:prstGeom>
          <a:solidFill>
            <a:srgbClr val="CCFFFF"/>
          </a:solidFill>
          <a:ln w="9525">
            <a:solidFill>
              <a:schemeClr val="tx1"/>
            </a:solidFill>
            <a:miter lim="800000"/>
            <a:headEnd/>
            <a:tailEnd/>
          </a:ln>
          <a:effectLst/>
        </p:spPr>
        <p:txBody>
          <a:bodyPr lIns="45720" tIns="45717" rIns="45720" bIns="45717"/>
          <a:lstStyle/>
          <a:p>
            <a:pPr algn="ctr"/>
            <a:r>
              <a:rPr lang="en-US" sz="1800" b="0">
                <a:solidFill>
                  <a:schemeClr val="bg2"/>
                </a:solidFill>
                <a:effectLst/>
              </a:rPr>
              <a:t>Encrypted with content key, a cryptographically secure 128-bit AES symmetric encryption key</a:t>
            </a:r>
          </a:p>
        </p:txBody>
      </p:sp>
      <p:sp>
        <p:nvSpPr>
          <p:cNvPr id="317459" name="AutoShape 19"/>
          <p:cNvSpPr>
            <a:spLocks/>
          </p:cNvSpPr>
          <p:nvPr/>
        </p:nvSpPr>
        <p:spPr bwMode="auto">
          <a:xfrm>
            <a:off x="228600" y="3352800"/>
            <a:ext cx="1905000" cy="952500"/>
          </a:xfrm>
          <a:prstGeom prst="borderCallout1">
            <a:avLst>
              <a:gd name="adj1" fmla="val 12000"/>
              <a:gd name="adj2" fmla="val 104000"/>
              <a:gd name="adj3" fmla="val -20833"/>
              <a:gd name="adj4" fmla="val 142250"/>
            </a:avLst>
          </a:prstGeom>
          <a:solidFill>
            <a:srgbClr val="CCFFFF"/>
          </a:solidFill>
          <a:ln w="9525">
            <a:solidFill>
              <a:schemeClr val="tx1"/>
            </a:solidFill>
            <a:miter lim="800000"/>
            <a:headEnd/>
            <a:tailEnd/>
          </a:ln>
          <a:effectLst/>
        </p:spPr>
        <p:txBody>
          <a:bodyPr lIns="91435" tIns="45717" rIns="91435" bIns="45717"/>
          <a:lstStyle/>
          <a:p>
            <a:pPr algn="ctr"/>
            <a:r>
              <a:rPr lang="en-US" sz="1800" b="0">
                <a:solidFill>
                  <a:schemeClr val="bg2"/>
                </a:solidFill>
                <a:effectLst/>
              </a:rPr>
              <a:t>Encrypted with the server’s public key</a:t>
            </a:r>
          </a:p>
        </p:txBody>
      </p:sp>
      <p:sp>
        <p:nvSpPr>
          <p:cNvPr id="317460" name="AutoShape 20"/>
          <p:cNvSpPr>
            <a:spLocks/>
          </p:cNvSpPr>
          <p:nvPr/>
        </p:nvSpPr>
        <p:spPr bwMode="auto">
          <a:xfrm>
            <a:off x="7162800" y="2590800"/>
            <a:ext cx="1676400" cy="914400"/>
          </a:xfrm>
          <a:prstGeom prst="borderCallout1">
            <a:avLst>
              <a:gd name="adj1" fmla="val 12500"/>
              <a:gd name="adj2" fmla="val -4546"/>
              <a:gd name="adj3" fmla="val -16667"/>
              <a:gd name="adj4" fmla="val -48009"/>
            </a:avLst>
          </a:prstGeom>
          <a:solidFill>
            <a:srgbClr val="CCFFFF"/>
          </a:solidFill>
          <a:ln w="9525">
            <a:solidFill>
              <a:schemeClr val="tx1"/>
            </a:solidFill>
            <a:miter lim="800000"/>
            <a:headEnd/>
            <a:tailEnd/>
          </a:ln>
          <a:effectLst/>
        </p:spPr>
        <p:txBody>
          <a:bodyPr lIns="45720" tIns="45717" rIns="45720" bIns="45717"/>
          <a:lstStyle/>
          <a:p>
            <a:pPr algn="ctr"/>
            <a:r>
              <a:rPr lang="en-US" sz="1800" b="0">
                <a:solidFill>
                  <a:schemeClr val="bg2"/>
                </a:solidFill>
                <a:effectLst/>
              </a:rPr>
              <a:t>Encrypted with the user’s public key</a:t>
            </a:r>
          </a:p>
        </p:txBody>
      </p:sp>
      <p:sp>
        <p:nvSpPr>
          <p:cNvPr id="317461" name="Text Box 21"/>
          <p:cNvSpPr txBox="1">
            <a:spLocks noChangeArrowheads="1"/>
          </p:cNvSpPr>
          <p:nvPr/>
        </p:nvSpPr>
        <p:spPr bwMode="auto">
          <a:xfrm>
            <a:off x="7037388" y="5006975"/>
            <a:ext cx="2106612" cy="1465263"/>
          </a:xfrm>
          <a:prstGeom prst="rect">
            <a:avLst/>
          </a:prstGeom>
          <a:noFill/>
          <a:ln w="9525">
            <a:noFill/>
            <a:miter lim="800000"/>
            <a:headEnd/>
            <a:tailEnd/>
          </a:ln>
          <a:effectLst/>
        </p:spPr>
        <p:txBody>
          <a:bodyPr>
            <a:spAutoFit/>
          </a:bodyPr>
          <a:lstStyle/>
          <a:p>
            <a:pPr>
              <a:spcBef>
                <a:spcPct val="50000"/>
              </a:spcBef>
            </a:pPr>
            <a:r>
              <a:rPr lang="en-US" sz="1800" b="0">
                <a:effectLst/>
              </a:rPr>
              <a:t>E-mail ULs are stored in the local RMS license cache, not in the e-mails directly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56"/>
                                        </p:tgtEl>
                                        <p:attrNameLst>
                                          <p:attrName>style.visibility</p:attrName>
                                        </p:attrNameLst>
                                      </p:cBhvr>
                                      <p:to>
                                        <p:strVal val="visible"/>
                                      </p:to>
                                    </p:set>
                                    <p:animEffect transition="in" filter="fade">
                                      <p:cBhvr>
                                        <p:cTn id="7" dur="500"/>
                                        <p:tgtEl>
                                          <p:spTgt spid="317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49"/>
                                        </p:tgtEl>
                                        <p:attrNameLst>
                                          <p:attrName>style.visibility</p:attrName>
                                        </p:attrNameLst>
                                      </p:cBhvr>
                                      <p:to>
                                        <p:strVal val="visible"/>
                                      </p:to>
                                    </p:set>
                                    <p:animEffect transition="in" filter="fade">
                                      <p:cBhvr>
                                        <p:cTn id="12" dur="500"/>
                                        <p:tgtEl>
                                          <p:spTgt spid="3174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59"/>
                                        </p:tgtEl>
                                        <p:attrNameLst>
                                          <p:attrName>style.visibility</p:attrName>
                                        </p:attrNameLst>
                                      </p:cBhvr>
                                      <p:to>
                                        <p:strVal val="visible"/>
                                      </p:to>
                                    </p:set>
                                    <p:animEffect transition="in" filter="fade">
                                      <p:cBhvr>
                                        <p:cTn id="17" dur="500"/>
                                        <p:tgtEl>
                                          <p:spTgt spid="3174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58"/>
                                        </p:tgtEl>
                                        <p:attrNameLst>
                                          <p:attrName>style.visibility</p:attrName>
                                        </p:attrNameLst>
                                      </p:cBhvr>
                                      <p:to>
                                        <p:strVal val="visible"/>
                                      </p:to>
                                    </p:set>
                                    <p:animEffect transition="in" filter="fade">
                                      <p:cBhvr>
                                        <p:cTn id="22" dur="500"/>
                                        <p:tgtEl>
                                          <p:spTgt spid="3174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57"/>
                                        </p:tgtEl>
                                        <p:attrNameLst>
                                          <p:attrName>style.visibility</p:attrName>
                                        </p:attrNameLst>
                                      </p:cBhvr>
                                      <p:to>
                                        <p:strVal val="visible"/>
                                      </p:to>
                                    </p:set>
                                    <p:animEffect transition="in" filter="fade">
                                      <p:cBhvr>
                                        <p:cTn id="27" dur="500"/>
                                        <p:tgtEl>
                                          <p:spTgt spid="3174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60"/>
                                        </p:tgtEl>
                                        <p:attrNameLst>
                                          <p:attrName>style.visibility</p:attrName>
                                        </p:attrNameLst>
                                      </p:cBhvr>
                                      <p:to>
                                        <p:strVal val="visible"/>
                                      </p:to>
                                    </p:set>
                                    <p:animEffect transition="in" filter="fade">
                                      <p:cBhvr>
                                        <p:cTn id="32" dur="500"/>
                                        <p:tgtEl>
                                          <p:spTgt spid="3174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55"/>
                                        </p:tgtEl>
                                        <p:attrNameLst>
                                          <p:attrName>style.visibility</p:attrName>
                                        </p:attrNameLst>
                                      </p:cBhvr>
                                      <p:to>
                                        <p:strVal val="visible"/>
                                      </p:to>
                                    </p:set>
                                    <p:animEffect transition="in" filter="fade">
                                      <p:cBhvr>
                                        <p:cTn id="37" dur="500"/>
                                        <p:tgtEl>
                                          <p:spTgt spid="3174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61"/>
                                        </p:tgtEl>
                                        <p:attrNameLst>
                                          <p:attrName>style.visibility</p:attrName>
                                        </p:attrNameLst>
                                      </p:cBhvr>
                                      <p:to>
                                        <p:strVal val="visible"/>
                                      </p:to>
                                    </p:set>
                                    <p:animEffect transition="in" filter="fade">
                                      <p:cBhvr>
                                        <p:cTn id="42" dur="500"/>
                                        <p:tgtEl>
                                          <p:spTgt spid="31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9" grpId="0" animBg="1"/>
      <p:bldP spid="317455" grpId="0" animBg="1"/>
      <p:bldP spid="317456" grpId="0" animBg="1"/>
      <p:bldP spid="317457" grpId="0" animBg="1"/>
      <p:bldP spid="317458" grpId="0" animBg="1"/>
      <p:bldP spid="317459" grpId="0" animBg="1"/>
      <p:bldP spid="317460" grpId="0" animBg="1"/>
      <p:bldP spid="31746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SharePoint Server 2007</a:t>
            </a:r>
            <a:endParaRPr lang="en-US" dirty="0"/>
          </a:p>
        </p:txBody>
      </p:sp>
      <p:sp>
        <p:nvSpPr>
          <p:cNvPr id="3" name="Content Placeholder 2"/>
          <p:cNvSpPr>
            <a:spLocks noGrp="1"/>
          </p:cNvSpPr>
          <p:nvPr>
            <p:ph idx="1"/>
          </p:nvPr>
        </p:nvSpPr>
        <p:spPr>
          <a:xfrm>
            <a:off x="368300" y="1347788"/>
            <a:ext cx="8382000" cy="4049827"/>
          </a:xfrm>
        </p:spPr>
        <p:txBody>
          <a:bodyPr/>
          <a:lstStyle/>
          <a:p>
            <a:r>
              <a:rPr lang="en-US" dirty="0" smtClean="0"/>
              <a:t>Per-user access policies on document libraries</a:t>
            </a:r>
          </a:p>
          <a:p>
            <a:r>
              <a:rPr lang="en-US" dirty="0" smtClean="0"/>
              <a:t>Policy and encryption applied to documents when users open them</a:t>
            </a:r>
          </a:p>
          <a:p>
            <a:pPr lvl="1"/>
            <a:r>
              <a:rPr lang="en-US" dirty="0" smtClean="0"/>
              <a:t>Documents remain decrypted in library so that they’re searchable</a:t>
            </a:r>
          </a:p>
          <a:p>
            <a:pPr lvl="1"/>
            <a:r>
              <a:rPr lang="en-US" dirty="0" smtClean="0"/>
              <a:t>No user account can access or display the unencrypted content—search results always scoped to permissions</a:t>
            </a:r>
          </a:p>
          <a:p>
            <a:pPr lvl="1"/>
            <a:r>
              <a:rPr lang="en-US" dirty="0" smtClean="0"/>
              <a:t>Uploaded documents are decrypted when stored</a:t>
            </a:r>
          </a:p>
          <a:p>
            <a:r>
              <a:rPr lang="en-US" dirty="0" smtClean="0"/>
              <a:t>Doesn’t apply to docs that were protected before stored in the library!</a:t>
            </a:r>
          </a:p>
        </p:txBody>
      </p:sp>
      <p:pic>
        <p:nvPicPr>
          <p:cNvPr id="4097" name="Picture 1" descr="C:\Users\steriley\Pictures\fig04_L.gif"/>
          <p:cNvPicPr>
            <a:picLocks noChangeAspect="1" noChangeArrowheads="1"/>
          </p:cNvPicPr>
          <p:nvPr/>
        </p:nvPicPr>
        <p:blipFill>
          <a:blip r:embed="rId3"/>
          <a:srcRect/>
          <a:stretch>
            <a:fillRect/>
          </a:stretch>
        </p:blipFill>
        <p:spPr bwMode="auto">
          <a:xfrm>
            <a:off x="762000" y="5905500"/>
            <a:ext cx="5667375" cy="495300"/>
          </a:xfrm>
          <a:prstGeom prst="rect">
            <a:avLst/>
          </a:prstGeom>
          <a:solidFill>
            <a:schemeClr val="tx1"/>
          </a:solidFill>
          <a:ln w="38100">
            <a:solidFill>
              <a:schemeClr val="tx1"/>
            </a:solidFill>
          </a:ln>
        </p:spPr>
      </p:pic>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347788"/>
            <a:ext cx="8382000" cy="3086999"/>
          </a:xfrm>
        </p:spPr>
        <p:txBody>
          <a:bodyPr/>
          <a:lstStyle/>
          <a:p>
            <a:r>
              <a:rPr lang="en-US" dirty="0" smtClean="0"/>
              <a:t>Document Control</a:t>
            </a:r>
          </a:p>
          <a:p>
            <a:pPr lvl="1"/>
            <a:r>
              <a:rPr lang="en-US" dirty="0" smtClean="0"/>
              <a:t>Add RMS controls to 65 applications and file formats</a:t>
            </a:r>
          </a:p>
          <a:p>
            <a:pPr lvl="1"/>
            <a:r>
              <a:rPr lang="en-US" dirty="0" smtClean="0"/>
              <a:t>CAD files, Acrobat, Visio…</a:t>
            </a:r>
          </a:p>
          <a:p>
            <a:r>
              <a:rPr lang="en-US" dirty="0" smtClean="0"/>
              <a:t>Email Control</a:t>
            </a:r>
          </a:p>
          <a:p>
            <a:pPr lvl="1"/>
            <a:r>
              <a:rPr lang="en-US" dirty="0" smtClean="0"/>
              <a:t>Server-side policy enforcement at email gateway</a:t>
            </a:r>
          </a:p>
          <a:p>
            <a:r>
              <a:rPr lang="en-US" dirty="0" smtClean="0"/>
              <a:t>Blackberry Gateway</a:t>
            </a:r>
          </a:p>
          <a:p>
            <a:pPr lvl="1"/>
            <a:r>
              <a:rPr lang="en-US" dirty="0" smtClean="0"/>
              <a:t>Send and receive protected messages</a:t>
            </a:r>
          </a:p>
        </p:txBody>
      </p:sp>
      <p:pic>
        <p:nvPicPr>
          <p:cNvPr id="98306" name="Picture 2" descr="site">
            <a:hlinkClick r:id="rId3"/>
          </p:cNvPr>
          <p:cNvPicPr>
            <a:picLocks noChangeAspect="1" noChangeArrowheads="1"/>
          </p:cNvPicPr>
          <p:nvPr/>
        </p:nvPicPr>
        <p:blipFill>
          <a:blip r:embed="rId4"/>
          <a:srcRect/>
          <a:stretch>
            <a:fillRect/>
          </a:stretch>
        </p:blipFill>
        <p:spPr bwMode="auto">
          <a:xfrm>
            <a:off x="381000" y="76200"/>
            <a:ext cx="3581400" cy="1046871"/>
          </a:xfrm>
          <a:prstGeom prst="rect">
            <a:avLst/>
          </a:prstGeom>
          <a:noFill/>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347788"/>
            <a:ext cx="8382000" cy="1730730"/>
          </a:xfrm>
        </p:spPr>
        <p:txBody>
          <a:bodyPr/>
          <a:lstStyle/>
          <a:p>
            <a:r>
              <a:rPr lang="en-US" dirty="0" smtClean="0"/>
              <a:t>Forced classification of documents and email with visible labels</a:t>
            </a:r>
          </a:p>
          <a:p>
            <a:r>
              <a:rPr lang="en-US" dirty="0" smtClean="0"/>
              <a:t>Shell extension to classify existing documents</a:t>
            </a:r>
          </a:p>
          <a:p>
            <a:r>
              <a:rPr lang="en-US" dirty="0" smtClean="0"/>
              <a:t>Associate classification levels with RMS templates</a:t>
            </a:r>
          </a:p>
        </p:txBody>
      </p:sp>
      <p:pic>
        <p:nvPicPr>
          <p:cNvPr id="99330" name="Picture 2" descr="http://www.titus-labs.com/images/titus_labs_secondary-page-1.gif"/>
          <p:cNvPicPr>
            <a:picLocks noChangeAspect="1" noChangeArrowheads="1"/>
          </p:cNvPicPr>
          <p:nvPr/>
        </p:nvPicPr>
        <p:blipFill>
          <a:blip r:embed="rId3"/>
          <a:srcRect r="73498"/>
          <a:stretch>
            <a:fillRect/>
          </a:stretch>
        </p:blipFill>
        <p:spPr bwMode="auto">
          <a:xfrm>
            <a:off x="400049" y="76200"/>
            <a:ext cx="2266951" cy="1042799"/>
          </a:xfrm>
          <a:prstGeom prst="rect">
            <a:avLst/>
          </a:prstGeom>
          <a:noFill/>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mtClean="0"/>
              <a:t>WRMS scenarios</a:t>
            </a:r>
            <a:endParaRPr lang="en-US"/>
          </a:p>
        </p:txBody>
      </p:sp>
      <p:sp>
        <p:nvSpPr>
          <p:cNvPr id="319491" name="Text Box 3"/>
          <p:cNvSpPr txBox="1">
            <a:spLocks noChangeArrowheads="1"/>
          </p:cNvSpPr>
          <p:nvPr/>
        </p:nvSpPr>
        <p:spPr bwMode="auto">
          <a:xfrm>
            <a:off x="381000" y="1219200"/>
            <a:ext cx="8393113" cy="194514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outerShdw>
                </a:effectLst>
                <a:latin typeface="Arial Black" pitchFamily="34" charset="0"/>
              </a:rPr>
              <a:t>Internal data</a:t>
            </a:r>
          </a:p>
          <a:p>
            <a:pPr marL="285750" indent="-285750" eaLnBrk="0" hangingPunct="0">
              <a:spcBef>
                <a:spcPct val="10000"/>
              </a:spcBef>
              <a:buSzPct val="70000"/>
              <a:buFontTx/>
              <a:buBlip>
                <a:blip r:embed="rId3"/>
              </a:buBlip>
            </a:pPr>
            <a:r>
              <a:rPr lang="en-US" sz="2800" dirty="0">
                <a:effectLst>
                  <a:outerShdw blurRad="38100" dist="38100" dir="2700000" algn="tl">
                    <a:srgbClr val="000000"/>
                  </a:outerShdw>
                </a:effectLst>
              </a:rPr>
              <a:t>Control email forwarding</a:t>
            </a:r>
          </a:p>
          <a:p>
            <a:pPr marL="285750" indent="-285750" eaLnBrk="0" hangingPunct="0">
              <a:spcBef>
                <a:spcPct val="10000"/>
              </a:spcBef>
              <a:buSzPct val="70000"/>
              <a:buFontTx/>
              <a:buBlip>
                <a:blip r:embed="rId3"/>
              </a:buBlip>
            </a:pPr>
            <a:r>
              <a:rPr lang="en-US" sz="2800" dirty="0">
                <a:effectLst>
                  <a:outerShdw blurRad="38100" dist="38100" dir="2700000" algn="tl">
                    <a:srgbClr val="000000"/>
                  </a:outerShdw>
                </a:effectLst>
              </a:rPr>
              <a:t>Limit access to files</a:t>
            </a:r>
          </a:p>
          <a:p>
            <a:pPr marL="285750" indent="-285750" eaLnBrk="0" hangingPunct="0">
              <a:spcBef>
                <a:spcPct val="10000"/>
              </a:spcBef>
              <a:buSzPct val="70000"/>
              <a:buFontTx/>
              <a:buBlip>
                <a:blip r:embed="rId3"/>
              </a:buBlip>
            </a:pPr>
            <a:r>
              <a:rPr lang="en-US" sz="2800" dirty="0">
                <a:effectLst>
                  <a:outerShdw blurRad="38100" dist="38100" dir="2700000" algn="tl">
                    <a:srgbClr val="000000"/>
                  </a:outerShdw>
                </a:effectLst>
              </a:rPr>
              <a:t>Manage document retention policies</a:t>
            </a:r>
          </a:p>
        </p:txBody>
      </p:sp>
      <p:sp>
        <p:nvSpPr>
          <p:cNvPr id="319492" name="Text Box 4"/>
          <p:cNvSpPr txBox="1">
            <a:spLocks noChangeArrowheads="1"/>
          </p:cNvSpPr>
          <p:nvPr/>
        </p:nvSpPr>
        <p:spPr bwMode="auto">
          <a:xfrm>
            <a:off x="381000" y="3581400"/>
            <a:ext cx="8393113" cy="1902059"/>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outerShdw>
                </a:effectLst>
                <a:latin typeface="Arial Black" pitchFamily="34" charset="0"/>
              </a:rPr>
              <a:t>Customer data</a:t>
            </a:r>
          </a:p>
          <a:p>
            <a:pPr marL="285750" indent="-285750" eaLnBrk="0" hangingPunct="0">
              <a:spcBef>
                <a:spcPct val="10000"/>
              </a:spcBef>
              <a:buSzPct val="65000"/>
              <a:buFontTx/>
              <a:buBlip>
                <a:blip r:embed="rId3"/>
              </a:buBlip>
            </a:pPr>
            <a:r>
              <a:rPr lang="en-US" sz="2800" dirty="0">
                <a:effectLst>
                  <a:outerShdw blurRad="38100" dist="38100" dir="2700000" algn="tl">
                    <a:srgbClr val="000000"/>
                  </a:outerShdw>
                </a:effectLst>
              </a:rPr>
              <a:t>Keep PII private and audit access</a:t>
            </a:r>
          </a:p>
          <a:p>
            <a:pPr marL="285750" indent="-285750" eaLnBrk="0" hangingPunct="0">
              <a:spcBef>
                <a:spcPct val="10000"/>
              </a:spcBef>
              <a:buSzPct val="65000"/>
              <a:buFontTx/>
              <a:buBlip>
                <a:blip r:embed="rId3"/>
              </a:buBlip>
            </a:pPr>
            <a:r>
              <a:rPr lang="en-US" sz="2800" dirty="0">
                <a:effectLst>
                  <a:outerShdw blurRad="38100" dist="38100" dir="2700000" algn="tl">
                    <a:srgbClr val="000000"/>
                  </a:outerShdw>
                </a:effectLst>
              </a:rPr>
              <a:t>Implement rights-protection in applications that process PII or other sensitive data</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Too Much!</a:t>
            </a:r>
            <a:endParaRPr lang="en-US" dirty="0"/>
          </a:p>
        </p:txBody>
      </p:sp>
      <p:pic>
        <p:nvPicPr>
          <p:cNvPr id="5" name="Picture 2" descr="D:\Slidework\Jobs\TechEd2007 - Brian Marble\Template\Design\Round 3\images\Hand.png"/>
          <p:cNvPicPr>
            <a:picLocks noChangeAspect="1" noChangeArrowheads="1"/>
          </p:cNvPicPr>
          <p:nvPr/>
        </p:nvPicPr>
        <p:blipFill>
          <a:blip r:embed="rId3" cstate="email"/>
          <a:srcRect/>
          <a:stretch>
            <a:fillRect/>
          </a:stretch>
        </p:blipFill>
        <p:spPr bwMode="auto">
          <a:xfrm flipH="1">
            <a:off x="2689878" y="3623009"/>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smtClean="0"/>
              <a:t>Aren’t they just all the same?</a:t>
            </a:r>
            <a:endParaRPr lang="en-US"/>
          </a:p>
        </p:txBody>
      </p:sp>
      <p:sp>
        <p:nvSpPr>
          <p:cNvPr id="320515" name="Text Box 3"/>
          <p:cNvSpPr txBox="1">
            <a:spLocks noChangeArrowheads="1"/>
          </p:cNvSpPr>
          <p:nvPr/>
        </p:nvSpPr>
        <p:spPr bwMode="auto">
          <a:xfrm>
            <a:off x="381000" y="1255050"/>
            <a:ext cx="8393113" cy="17367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outerShdw>
                </a:effectLst>
                <a:latin typeface="Arial Black" pitchFamily="34" charset="0"/>
              </a:rPr>
              <a:t>S/MIME</a:t>
            </a:r>
          </a:p>
          <a:p>
            <a:pPr marL="285750" indent="-285750" eaLnBrk="0" hangingPunct="0">
              <a:spcBef>
                <a:spcPct val="10000"/>
              </a:spcBef>
              <a:buSzPct val="70000"/>
              <a:buFontTx/>
              <a:buBlip>
                <a:blip r:embed="rId3"/>
              </a:buBlip>
            </a:pPr>
            <a:r>
              <a:rPr lang="en-US" sz="2400" dirty="0">
                <a:effectLst>
                  <a:outerShdw blurRad="38100" dist="38100" dir="2700000" algn="tl">
                    <a:srgbClr val="000000"/>
                  </a:outerShdw>
                </a:effectLst>
              </a:rPr>
              <a:t>Protect data in flight on its way to the receiver</a:t>
            </a:r>
          </a:p>
          <a:p>
            <a:pPr marL="285750" indent="-285750" eaLnBrk="0" hangingPunct="0">
              <a:spcBef>
                <a:spcPct val="10000"/>
              </a:spcBef>
              <a:buSzPct val="70000"/>
              <a:buFontTx/>
              <a:buBlip>
                <a:blip r:embed="rId3"/>
              </a:buBlip>
            </a:pPr>
            <a:r>
              <a:rPr lang="en-US" sz="2400" dirty="0">
                <a:effectLst>
                  <a:outerShdw blurRad="38100" dist="38100" dir="2700000" algn="tl">
                    <a:srgbClr val="000000"/>
                  </a:outerShdw>
                </a:effectLst>
              </a:rPr>
              <a:t>Protect data at rest in receiver’s mailbox</a:t>
            </a:r>
          </a:p>
          <a:p>
            <a:pPr marL="285750" indent="-285750" eaLnBrk="0" hangingPunct="0">
              <a:spcBef>
                <a:spcPct val="10000"/>
              </a:spcBef>
              <a:buSzPct val="70000"/>
              <a:buFontTx/>
              <a:buBlip>
                <a:blip r:embed="rId3"/>
              </a:buBlip>
            </a:pPr>
            <a:r>
              <a:rPr lang="en-US" sz="2400" dirty="0">
                <a:effectLst>
                  <a:outerShdw blurRad="38100" dist="38100" dir="2700000" algn="tl">
                    <a:srgbClr val="000000"/>
                  </a:outerShdw>
                </a:effectLst>
              </a:rPr>
              <a:t>Ensure only receiver can consume it</a:t>
            </a:r>
          </a:p>
        </p:txBody>
      </p:sp>
      <p:sp>
        <p:nvSpPr>
          <p:cNvPr id="320516" name="Text Box 4"/>
          <p:cNvSpPr txBox="1">
            <a:spLocks noChangeArrowheads="1"/>
          </p:cNvSpPr>
          <p:nvPr/>
        </p:nvSpPr>
        <p:spPr bwMode="auto">
          <a:xfrm>
            <a:off x="374650" y="4495800"/>
            <a:ext cx="8393113" cy="173672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outerShdw>
                </a:effectLst>
                <a:latin typeface="Arial Black" pitchFamily="34" charset="0"/>
              </a:rPr>
              <a:t>RMS</a:t>
            </a:r>
          </a:p>
          <a:p>
            <a:pPr marL="285750" indent="-285750" eaLnBrk="0" hangingPunct="0">
              <a:spcBef>
                <a:spcPct val="10000"/>
              </a:spcBef>
              <a:buSzPct val="65000"/>
              <a:buFontTx/>
              <a:buBlip>
                <a:blip r:embed="rId3"/>
              </a:buBlip>
            </a:pPr>
            <a:r>
              <a:rPr lang="en-US" sz="2400" dirty="0">
                <a:effectLst>
                  <a:outerShdw blurRad="38100" dist="38100" dir="2700000" algn="tl">
                    <a:srgbClr val="000000"/>
                  </a:outerShdw>
                </a:effectLst>
              </a:rPr>
              <a:t>Enforce object-based access control</a:t>
            </a:r>
          </a:p>
          <a:p>
            <a:pPr marL="285750" indent="-285750" eaLnBrk="0" hangingPunct="0">
              <a:spcBef>
                <a:spcPct val="10000"/>
              </a:spcBef>
              <a:buSzPct val="65000"/>
              <a:buFontTx/>
              <a:buBlip>
                <a:blip r:embed="rId3"/>
              </a:buBlip>
            </a:pPr>
            <a:r>
              <a:rPr lang="en-US" sz="2400" dirty="0">
                <a:effectLst>
                  <a:outerShdw blurRad="38100" dist="38100" dir="2700000" algn="tl">
                    <a:srgbClr val="000000"/>
                  </a:outerShdw>
                </a:effectLst>
              </a:rPr>
              <a:t>Keep information private when not in use</a:t>
            </a:r>
          </a:p>
          <a:p>
            <a:pPr marL="285750" indent="-285750" eaLnBrk="0" hangingPunct="0">
              <a:spcBef>
                <a:spcPct val="10000"/>
              </a:spcBef>
              <a:buSzPct val="65000"/>
              <a:buFontTx/>
              <a:buBlip>
                <a:blip r:embed="rId3"/>
              </a:buBlip>
            </a:pPr>
            <a:r>
              <a:rPr lang="en-US" sz="2400" dirty="0">
                <a:effectLst>
                  <a:outerShdw blurRad="38100" dist="38100" dir="2700000" algn="tl">
                    <a:srgbClr val="000000"/>
                  </a:outerShdw>
                </a:effectLst>
              </a:rPr>
              <a:t>Removes recipient’s ability to spread the </a:t>
            </a:r>
            <a:r>
              <a:rPr lang="en-US" sz="2400" dirty="0" smtClean="0">
                <a:effectLst>
                  <a:outerShdw blurRad="38100" dist="38100" dir="2700000" algn="tl">
                    <a:srgbClr val="000000"/>
                  </a:outerShdw>
                </a:effectLst>
              </a:rPr>
              <a:t>trust</a:t>
            </a:r>
            <a:endParaRPr lang="en-US" sz="2400" dirty="0">
              <a:effectLst>
                <a:outerShdw blurRad="38100" dist="38100" dir="2700000" algn="tl">
                  <a:srgbClr val="000000"/>
                </a:outerShdw>
              </a:effectLst>
            </a:endParaRPr>
          </a:p>
        </p:txBody>
      </p:sp>
      <p:sp>
        <p:nvSpPr>
          <p:cNvPr id="320517" name="Text Box 5"/>
          <p:cNvSpPr txBox="1">
            <a:spLocks noChangeArrowheads="1"/>
          </p:cNvSpPr>
          <p:nvPr/>
        </p:nvSpPr>
        <p:spPr bwMode="auto">
          <a:xfrm>
            <a:off x="374650" y="3083850"/>
            <a:ext cx="8393113" cy="133575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37160">
            <a:spAutoFit/>
          </a:bodyPr>
          <a:lstStyle/>
          <a:p>
            <a:pPr marL="285750" indent="-285750" eaLnBrk="0" hangingPunct="0">
              <a:spcBef>
                <a:spcPct val="10000"/>
              </a:spcBef>
            </a:pPr>
            <a:r>
              <a:rPr lang="en-US" sz="2800" b="0" dirty="0">
                <a:effectLst>
                  <a:outerShdw blurRad="38100" dist="38100" dir="2700000" algn="tl">
                    <a:srgbClr val="000000"/>
                  </a:outerShdw>
                </a:effectLst>
                <a:latin typeface="Arial Black" pitchFamily="34" charset="0"/>
              </a:rPr>
              <a:t>EFS and </a:t>
            </a:r>
            <a:r>
              <a:rPr lang="en-US" sz="2800" b="0" dirty="0" err="1">
                <a:effectLst>
                  <a:outerShdw blurRad="38100" dist="38100" dir="2700000" algn="tl">
                    <a:srgbClr val="000000"/>
                  </a:outerShdw>
                </a:effectLst>
                <a:latin typeface="Arial Black" pitchFamily="34" charset="0"/>
              </a:rPr>
              <a:t>BitLocker</a:t>
            </a:r>
            <a:endParaRPr lang="en-US" sz="2800" b="0" dirty="0">
              <a:effectLst>
                <a:outerShdw blurRad="38100" dist="38100" dir="2700000" algn="tl">
                  <a:srgbClr val="000000"/>
                </a:outerShdw>
              </a:effectLst>
              <a:latin typeface="Arial Black" pitchFamily="34" charset="0"/>
            </a:endParaRPr>
          </a:p>
          <a:p>
            <a:pPr marL="285750" indent="-285750" eaLnBrk="0" hangingPunct="0">
              <a:spcBef>
                <a:spcPct val="10000"/>
              </a:spcBef>
              <a:buSzPct val="70000"/>
              <a:buFontTx/>
              <a:buBlip>
                <a:blip r:embed="rId3"/>
              </a:buBlip>
            </a:pPr>
            <a:r>
              <a:rPr lang="en-US" sz="2400" dirty="0">
                <a:effectLst>
                  <a:outerShdw blurRad="38100" dist="38100" dir="2700000" algn="tl">
                    <a:srgbClr val="000000"/>
                  </a:outerShdw>
                </a:effectLst>
              </a:rPr>
              <a:t>Protect data at </a:t>
            </a:r>
            <a:r>
              <a:rPr lang="en-US" sz="2400" dirty="0" smtClean="0">
                <a:effectLst>
                  <a:outerShdw blurRad="38100" dist="38100" dir="2700000" algn="tl">
                    <a:srgbClr val="000000"/>
                  </a:outerShdw>
                </a:effectLst>
              </a:rPr>
              <a:t>rest</a:t>
            </a:r>
            <a:endParaRPr lang="en-US" sz="2400" dirty="0">
              <a:effectLst>
                <a:outerShdw blurRad="38100" dist="38100" dir="2700000" algn="tl">
                  <a:srgbClr val="000000"/>
                </a:outerShdw>
              </a:effectLst>
            </a:endParaRPr>
          </a:p>
          <a:p>
            <a:pPr marL="285750" indent="-285750" eaLnBrk="0" hangingPunct="0">
              <a:spcBef>
                <a:spcPct val="10000"/>
              </a:spcBef>
              <a:buSzPct val="70000"/>
              <a:buFontTx/>
              <a:buBlip>
                <a:blip r:embed="rId3"/>
              </a:buBlip>
            </a:pPr>
            <a:r>
              <a:rPr lang="en-US" sz="2400" dirty="0">
                <a:effectLst>
                  <a:outerShdw blurRad="38100" dist="38100" dir="2700000" algn="tl">
                    <a:srgbClr val="000000"/>
                  </a:outerShdw>
                </a:effectLst>
              </a:rPr>
              <a:t>Is the </a:t>
            </a:r>
            <a:r>
              <a:rPr lang="en-US" sz="2400" i="1" dirty="0">
                <a:effectLst>
                  <a:outerShdw blurRad="38100" dist="38100" dir="2700000" algn="tl">
                    <a:srgbClr val="000000"/>
                  </a:outerShdw>
                </a:effectLst>
              </a:rPr>
              <a:t>time</a:t>
            </a:r>
            <a:r>
              <a:rPr lang="en-US" sz="2400" dirty="0">
                <a:effectLst>
                  <a:outerShdw blurRad="38100" dist="38100" dir="2700000" algn="tl">
                    <a:srgbClr val="000000"/>
                  </a:outerShdw>
                </a:effectLst>
              </a:rPr>
              <a:t> part of “physical access + time = compromise</a:t>
            </a:r>
            <a:r>
              <a:rPr lang="en-US" sz="2400" dirty="0" smtClean="0">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0515"/>
                                        </p:tgtEl>
                                        <p:attrNameLst>
                                          <p:attrName>style.visibility</p:attrName>
                                        </p:attrNameLst>
                                      </p:cBhvr>
                                      <p:to>
                                        <p:strVal val="visible"/>
                                      </p:to>
                                    </p:set>
                                    <p:animEffect transition="in" filter="fade">
                                      <p:cBhvr>
                                        <p:cTn id="7" dur="500"/>
                                        <p:tgtEl>
                                          <p:spTgt spid="3205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0517"/>
                                        </p:tgtEl>
                                        <p:attrNameLst>
                                          <p:attrName>style.visibility</p:attrName>
                                        </p:attrNameLst>
                                      </p:cBhvr>
                                      <p:to>
                                        <p:strVal val="visible"/>
                                      </p:to>
                                    </p:set>
                                    <p:animEffect transition="in" filter="fade">
                                      <p:cBhvr>
                                        <p:cTn id="12" dur="500"/>
                                        <p:tgtEl>
                                          <p:spTgt spid="3205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0516"/>
                                        </p:tgtEl>
                                        <p:attrNameLst>
                                          <p:attrName>style.visibility</p:attrName>
                                        </p:attrNameLst>
                                      </p:cBhvr>
                                      <p:to>
                                        <p:strVal val="visible"/>
                                      </p:to>
                                    </p:set>
                                    <p:animEffect transition="in" filter="fade">
                                      <p:cBhvr>
                                        <p:cTn id="17" dur="500"/>
                                        <p:tgtEl>
                                          <p:spTgt spid="3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animBg="1"/>
      <p:bldP spid="320516" grpId="0" animBg="1"/>
      <p:bldP spid="3205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2" name="Picture 4" descr="PYWN-cover"/>
          <p:cNvPicPr>
            <a:picLocks noChangeAspect="1" noChangeArrowheads="1"/>
          </p:cNvPicPr>
          <p:nvPr/>
        </p:nvPicPr>
        <p:blipFill>
          <a:blip r:embed="rId3"/>
          <a:srcRect/>
          <a:stretch>
            <a:fillRect/>
          </a:stretch>
        </p:blipFill>
        <p:spPr bwMode="auto">
          <a:xfrm>
            <a:off x="477838" y="2209800"/>
            <a:ext cx="3255962" cy="4343400"/>
          </a:xfrm>
          <a:prstGeom prst="rect">
            <a:avLst/>
          </a:prstGeom>
          <a:noFill/>
        </p:spPr>
      </p:pic>
      <p:sp>
        <p:nvSpPr>
          <p:cNvPr id="580613" name="AutoShape 5"/>
          <p:cNvSpPr>
            <a:spLocks noChangeArrowheads="1"/>
          </p:cNvSpPr>
          <p:nvPr/>
        </p:nvSpPr>
        <p:spPr bwMode="auto">
          <a:xfrm>
            <a:off x="1752600" y="228600"/>
            <a:ext cx="5562600" cy="1665514"/>
          </a:xfrm>
          <a:custGeom>
            <a:avLst/>
            <a:gdLst>
              <a:gd name="G0" fmla="+- 231 0 0"/>
              <a:gd name="G1" fmla="+- 21600 0 231"/>
              <a:gd name="G2" fmla="*/ 231 1 2"/>
              <a:gd name="G3" fmla="+- 21600 0 G2"/>
              <a:gd name="G4" fmla="+/ 231 21600 2"/>
              <a:gd name="G5" fmla="+/ G1 0 2"/>
              <a:gd name="G6" fmla="*/ 21600 21600 231"/>
              <a:gd name="G7" fmla="*/ G6 1 2"/>
              <a:gd name="G8" fmla="+- 21600 0 G7"/>
              <a:gd name="G9" fmla="*/ 21600 1 2"/>
              <a:gd name="G10" fmla="+- 231 0 G9"/>
              <a:gd name="G11" fmla="?: G10 G8 0"/>
              <a:gd name="G12" fmla="?: G10 G7 21600"/>
              <a:gd name="T0" fmla="*/ 21484 w 21600"/>
              <a:gd name="T1" fmla="*/ 10800 h 21600"/>
              <a:gd name="T2" fmla="*/ 10800 w 21600"/>
              <a:gd name="T3" fmla="*/ 21600 h 21600"/>
              <a:gd name="T4" fmla="*/ 116 w 21600"/>
              <a:gd name="T5" fmla="*/ 10800 h 21600"/>
              <a:gd name="T6" fmla="*/ 10800 w 21600"/>
              <a:gd name="T7" fmla="*/ 0 h 21600"/>
              <a:gd name="T8" fmla="*/ 1916 w 21600"/>
              <a:gd name="T9" fmla="*/ 1916 h 21600"/>
              <a:gd name="T10" fmla="*/ 19684 w 21600"/>
              <a:gd name="T11" fmla="*/ 19684 h 21600"/>
            </a:gdLst>
            <a:ahLst/>
            <a:cxnLst>
              <a:cxn ang="0">
                <a:pos x="T0" y="T1"/>
              </a:cxn>
              <a:cxn ang="0">
                <a:pos x="T2" y="T3"/>
              </a:cxn>
              <a:cxn ang="0">
                <a:pos x="T4" y="T5"/>
              </a:cxn>
              <a:cxn ang="0">
                <a:pos x="T6" y="T7"/>
              </a:cxn>
            </a:cxnLst>
            <a:rect l="T8" t="T9" r="T10" b="T11"/>
            <a:pathLst>
              <a:path w="21600" h="21600">
                <a:moveTo>
                  <a:pt x="0" y="0"/>
                </a:moveTo>
                <a:lnTo>
                  <a:pt x="231" y="21600"/>
                </a:lnTo>
                <a:lnTo>
                  <a:pt x="21369" y="21600"/>
                </a:lnTo>
                <a:lnTo>
                  <a:pt x="21600" y="0"/>
                </a:lnTo>
                <a:close/>
              </a:path>
            </a:pathLst>
          </a:custGeom>
          <a:gradFill rotWithShape="1">
            <a:gsLst>
              <a:gs pos="0">
                <a:schemeClr val="bg1">
                  <a:alpha val="39000"/>
                </a:schemeClr>
              </a:gs>
              <a:gs pos="100000">
                <a:schemeClr val="bg1">
                  <a:gamma/>
                  <a:shade val="46275"/>
                  <a:invGamma/>
                </a:schemeClr>
              </a:gs>
            </a:gsLst>
            <a:lin ang="5400000" scaled="1"/>
          </a:gradFill>
          <a:ln w="12700">
            <a:solidFill>
              <a:schemeClr val="hlink"/>
            </a:solidFill>
            <a:miter lim="800000"/>
            <a:headEnd type="none" w="sm" len="sm"/>
            <a:tailEnd type="none" w="sm" len="sm"/>
          </a:ln>
          <a:effectLst/>
        </p:spPr>
        <p:txBody>
          <a:bodyPr wrap="none" lIns="18288" tIns="0" rIns="18288" bIns="18288"/>
          <a:lstStyle/>
          <a:p>
            <a:pPr algn="ctr" eaLnBrk="0" hangingPunct="0">
              <a:lnSpc>
                <a:spcPct val="100000"/>
              </a:lnSpc>
              <a:spcBef>
                <a:spcPct val="0"/>
              </a:spcBef>
            </a:pPr>
            <a:r>
              <a:rPr lang="en-US" sz="4000" b="1" i="0" dirty="0">
                <a:effectLst>
                  <a:outerShdw blurRad="38100" dist="38100" dir="2700000" algn="tl">
                    <a:srgbClr val="000000"/>
                  </a:outerShdw>
                </a:effectLst>
                <a:latin typeface="Felt Tip Roman" pitchFamily="2" charset="0"/>
              </a:rPr>
              <a:t>Steve Riley</a:t>
            </a:r>
          </a:p>
          <a:p>
            <a:pPr algn="ctr" eaLnBrk="0" hangingPunct="0">
              <a:lnSpc>
                <a:spcPct val="100000"/>
              </a:lnSpc>
              <a:spcBef>
                <a:spcPct val="0"/>
              </a:spcBef>
            </a:pPr>
            <a:r>
              <a:rPr lang="en-US" sz="2400" i="0" dirty="0">
                <a:effectLst>
                  <a:outerShdw blurRad="38100" dist="38100" dir="2700000" algn="tl">
                    <a:srgbClr val="000000"/>
                  </a:outerShdw>
                </a:effectLst>
                <a:latin typeface="Felt Tip Roman" pitchFamily="2" charset="0"/>
              </a:rPr>
              <a:t>steve.riley@microsoft.com</a:t>
            </a:r>
          </a:p>
          <a:p>
            <a:pPr algn="ctr" eaLnBrk="0" hangingPunct="0">
              <a:lnSpc>
                <a:spcPct val="100000"/>
              </a:lnSpc>
              <a:spcBef>
                <a:spcPct val="0"/>
              </a:spcBef>
            </a:pPr>
            <a:r>
              <a:rPr lang="en-US" sz="2400" i="0" dirty="0">
                <a:effectLst>
                  <a:outerShdw blurRad="38100" dist="38100" dir="2700000" algn="tl">
                    <a:srgbClr val="000000"/>
                  </a:outerShdw>
                </a:effectLst>
                <a:latin typeface="Felt Tip Roman" pitchFamily="2" charset="0"/>
              </a:rPr>
              <a:t>http://blogs.technet.com/steriley</a:t>
            </a:r>
          </a:p>
        </p:txBody>
      </p:sp>
      <p:sp>
        <p:nvSpPr>
          <p:cNvPr id="580615" name="Rectangle 7"/>
          <p:cNvSpPr>
            <a:spLocks noGrp="1" noChangeArrowheads="1"/>
          </p:cNvSpPr>
          <p:nvPr>
            <p:ph type="body" idx="4294967295"/>
          </p:nvPr>
        </p:nvSpPr>
        <p:spPr>
          <a:xfrm>
            <a:off x="3962400" y="2514600"/>
            <a:ext cx="5029200" cy="2806922"/>
          </a:xfrm>
        </p:spPr>
        <p:txBody>
          <a:bodyPr/>
          <a:lstStyle/>
          <a:p>
            <a:pPr marL="0" indent="0">
              <a:buFont typeface="Wingdings 2" pitchFamily="18" charset="2"/>
              <a:buNone/>
            </a:pPr>
            <a:r>
              <a:rPr lang="en-US" sz="2400" b="1" i="1" dirty="0">
                <a:latin typeface="Berkeley Old ITC" pitchFamily="18" charset="0"/>
              </a:rPr>
              <a:t>www.protectyourwindowsnetwork.com</a:t>
            </a:r>
          </a:p>
          <a:p>
            <a:pPr marL="0" indent="0">
              <a:buFont typeface="Wingdings 2" pitchFamily="18" charset="2"/>
              <a:buNone/>
            </a:pPr>
            <a:endParaRPr lang="en-US" sz="2400" i="1" dirty="0">
              <a:latin typeface="Felt Tip Roman" pitchFamily="2" charset="0"/>
            </a:endParaRPr>
          </a:p>
          <a:p>
            <a:pPr marL="0" indent="0">
              <a:buFont typeface="Wingdings 2" pitchFamily="18" charset="2"/>
              <a:buNone/>
            </a:pPr>
            <a:r>
              <a:rPr lang="en-US" sz="6000" dirty="0" smtClean="0">
                <a:latin typeface="Felt Tip Roman" pitchFamily="2" charset="0"/>
              </a:rPr>
              <a:t>Thanks</a:t>
            </a:r>
            <a:br>
              <a:rPr lang="en-US" sz="6000" dirty="0" smtClean="0">
                <a:latin typeface="Felt Tip Roman" pitchFamily="2" charset="0"/>
              </a:rPr>
            </a:br>
            <a:r>
              <a:rPr lang="en-US" sz="6000" dirty="0" smtClean="0">
                <a:latin typeface="Felt Tip Roman" pitchFamily="2" charset="0"/>
              </a:rPr>
              <a:t>very </a:t>
            </a:r>
            <a:r>
              <a:rPr lang="en-US" sz="6000" dirty="0">
                <a:latin typeface="Felt Tip Roman" pitchFamily="2" charset="0"/>
              </a:rPr>
              <a:t>much!</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t>W32/Grams</a:t>
            </a:r>
          </a:p>
        </p:txBody>
      </p:sp>
      <p:sp>
        <p:nvSpPr>
          <p:cNvPr id="627715" name="Rectangle 3"/>
          <p:cNvSpPr>
            <a:spLocks noGrp="1" noChangeArrowheads="1"/>
          </p:cNvSpPr>
          <p:nvPr>
            <p:ph type="body" idx="1"/>
          </p:nvPr>
        </p:nvSpPr>
        <p:spPr>
          <a:xfrm>
            <a:off x="322263" y="1228725"/>
            <a:ext cx="8499475" cy="4628960"/>
          </a:xfrm>
        </p:spPr>
        <p:txBody>
          <a:bodyPr/>
          <a:lstStyle/>
          <a:p>
            <a:r>
              <a:rPr lang="en-US" dirty="0"/>
              <a:t>e-gold has some interesting security features</a:t>
            </a:r>
          </a:p>
          <a:p>
            <a:pPr lvl="1"/>
            <a:r>
              <a:rPr lang="en-US" dirty="0"/>
              <a:t>Limit account access to an individual IP address</a:t>
            </a:r>
          </a:p>
          <a:p>
            <a:pPr lvl="1"/>
            <a:r>
              <a:rPr lang="en-US" dirty="0"/>
              <a:t>Use one-time pass phrases</a:t>
            </a:r>
          </a:p>
          <a:p>
            <a:r>
              <a:rPr lang="en-US" dirty="0"/>
              <a:t>But e-gold got hit by a </a:t>
            </a:r>
            <a:r>
              <a:rPr lang="en-US" dirty="0" err="1" smtClean="0"/>
              <a:t>trojan</a:t>
            </a:r>
            <a:r>
              <a:rPr lang="en-US" dirty="0" smtClean="0"/>
              <a:t> </a:t>
            </a:r>
            <a:r>
              <a:rPr lang="en-US" dirty="0"/>
              <a:t>anyway</a:t>
            </a:r>
          </a:p>
          <a:p>
            <a:pPr lvl="1"/>
            <a:r>
              <a:rPr lang="en-US" dirty="0"/>
              <a:t>Delivered as VB Script email attachment</a:t>
            </a:r>
          </a:p>
          <a:p>
            <a:pPr lvl="1"/>
            <a:r>
              <a:rPr lang="en-US" dirty="0"/>
              <a:t>Specifically designed to attack e-gold</a:t>
            </a:r>
          </a:p>
          <a:p>
            <a:r>
              <a:rPr lang="en-US" dirty="0"/>
              <a:t>Process—</a:t>
            </a:r>
          </a:p>
          <a:p>
            <a:pPr lvl="1"/>
            <a:r>
              <a:rPr lang="en-US" dirty="0"/>
              <a:t>Wait for user to complete authentication</a:t>
            </a:r>
          </a:p>
          <a:p>
            <a:pPr lvl="1"/>
            <a:r>
              <a:rPr lang="en-US" dirty="0"/>
              <a:t>Hijack session, return new window to user</a:t>
            </a:r>
          </a:p>
          <a:p>
            <a:pPr lvl="1"/>
            <a:r>
              <a:rPr lang="en-US" dirty="0"/>
              <a:t>Employ OLE automation to fill in invisible form</a:t>
            </a:r>
          </a:p>
          <a:p>
            <a:pPr lvl="1"/>
            <a:r>
              <a:rPr lang="en-US" dirty="0"/>
              <a:t>Repeat, thus emptying a user’s account</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33.8|52.4|31|49.5"/>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Blue Segoe 4-3 template-template_April-17-2007">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1F75C31FE418468E94EE75E15B0554" ma:contentTypeVersion="0" ma:contentTypeDescription="Create a new document." ma:contentTypeScope="" ma:versionID="e541c30527e103cc5155e76b638aa35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045745-FFB9-4D66-8904-2EA52DB35CBC}">
  <ds:schemaRefs>
    <ds:schemaRef ds:uri="http://schemas.microsoft.com/office/2006/metadata/properties"/>
  </ds:schemaRefs>
</ds:datastoreItem>
</file>

<file path=customXml/itemProps2.xml><?xml version="1.0" encoding="utf-8"?>
<ds:datastoreItem xmlns:ds="http://schemas.openxmlformats.org/officeDocument/2006/customXml" ds:itemID="{95CE476B-5B46-4039-901B-34F4BC13F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0FE56C5-8C52-4B18-AC2E-9F71B4AFE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TechEd2007_template</Template>
  <TotalTime>1021</TotalTime>
  <Words>3597</Words>
  <Application>Microsoft Office PowerPoint</Application>
  <PresentationFormat>On-screen Show (4:3)</PresentationFormat>
  <Paragraphs>826</Paragraphs>
  <Slides>90</Slides>
  <Notes>90</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TechEd2007_template</vt:lpstr>
      <vt:lpstr>Blue Segoe 4-3 template-template_April-17-2007</vt:lpstr>
      <vt:lpstr>Slide 1</vt:lpstr>
      <vt:lpstr>It's 11:00 PM— Do You Know Where Where Your Data Is?</vt:lpstr>
      <vt:lpstr>What Do The Bad Guys Really Want, Anyway?</vt:lpstr>
      <vt:lpstr>Who are the bad guys?</vt:lpstr>
      <vt:lpstr>Slide 5</vt:lpstr>
      <vt:lpstr>Slide 6</vt:lpstr>
      <vt:lpstr>Slide 7</vt:lpstr>
      <vt:lpstr>Slide 8</vt:lpstr>
      <vt:lpstr>W32/Grams</vt:lpstr>
      <vt:lpstr>Our Dilemma</vt:lpstr>
      <vt:lpstr>Slide 11</vt:lpstr>
      <vt:lpstr>Frightening</vt:lpstr>
      <vt:lpstr>Classifying Data</vt:lpstr>
      <vt:lpstr>Confidentiality classifications</vt:lpstr>
      <vt:lpstr>Retention classifications</vt:lpstr>
      <vt:lpstr>Recovery classifications</vt:lpstr>
      <vt:lpstr>First, Back To School</vt:lpstr>
      <vt:lpstr>Slide 18</vt:lpstr>
      <vt:lpstr>Slide 19</vt:lpstr>
      <vt:lpstr>Identity, authentication, authorization</vt:lpstr>
      <vt:lpstr>Which is which?</vt:lpstr>
      <vt:lpstr>The Two Attributes</vt:lpstr>
      <vt:lpstr>Slide 23</vt:lpstr>
      <vt:lpstr>Slide 24</vt:lpstr>
      <vt:lpstr>Possession controls</vt:lpstr>
      <vt:lpstr>Slide 26</vt:lpstr>
      <vt:lpstr>Slide 27</vt:lpstr>
      <vt:lpstr>Confidentiality controls</vt:lpstr>
      <vt:lpstr>Slide 29</vt:lpstr>
      <vt:lpstr>Slide 30</vt:lpstr>
      <vt:lpstr>Strategies For Protecting Mobile Data</vt:lpstr>
      <vt:lpstr>Protecting data—possession controls</vt:lpstr>
      <vt:lpstr>SysKey</vt:lpstr>
      <vt:lpstr>Good passwords</vt:lpstr>
      <vt:lpstr>Protecting data—confidentiality controls</vt:lpstr>
      <vt:lpstr>Keys in Windows</vt:lpstr>
      <vt:lpstr>Key protection in Windows</vt:lpstr>
      <vt:lpstr>Possession vs. confidentiality</vt:lpstr>
      <vt:lpstr>Slide 39</vt:lpstr>
      <vt:lpstr>Data Encryption Toolkit for Mobile PCs</vt:lpstr>
      <vt:lpstr>Slide 41</vt:lpstr>
      <vt:lpstr>Encrypting File System</vt:lpstr>
      <vt:lpstr>EFS operation</vt:lpstr>
      <vt:lpstr>Avoid EFS “gotchas”</vt:lpstr>
      <vt:lpstr>Vista—smart card support</vt:lpstr>
      <vt:lpstr>Vista—more</vt:lpstr>
      <vt:lpstr>Slide 47</vt:lpstr>
      <vt:lpstr>EFS Assistant</vt:lpstr>
      <vt:lpstr>Default encrypted folders</vt:lpstr>
      <vt:lpstr>BitLocker Drive Encryption</vt:lpstr>
      <vt:lpstr>BDE control panel</vt:lpstr>
      <vt:lpstr>Can use TPM 1.2 chip</vt:lpstr>
      <vt:lpstr>TPM architecture</vt:lpstr>
      <vt:lpstr>TPM architecture</vt:lpstr>
      <vt:lpstr>Decryption process: TPM only</vt:lpstr>
      <vt:lpstr>Risks: TPM only</vt:lpstr>
      <vt:lpstr>Group policy: USB startup key, no TPM</vt:lpstr>
      <vt:lpstr>Decryption process: USB, no TPM</vt:lpstr>
      <vt:lpstr>Risks: USB, no TPM</vt:lpstr>
      <vt:lpstr>Group policy: USB startup key and TPM</vt:lpstr>
      <vt:lpstr>Decryption process: USB and TPM</vt:lpstr>
      <vt:lpstr>Risks: USB and TPM</vt:lpstr>
      <vt:lpstr>Group policy: user PIN and TPM</vt:lpstr>
      <vt:lpstr>Decryption process: PIN and TPM</vt:lpstr>
      <vt:lpstr>Risks: PIN and TPM</vt:lpstr>
      <vt:lpstr>Recommendation</vt:lpstr>
      <vt:lpstr>TPM architecture</vt:lpstr>
      <vt:lpstr>Group policy: validation profile</vt:lpstr>
      <vt:lpstr>BDE recovery options</vt:lpstr>
      <vt:lpstr>Storing passwords in AD</vt:lpstr>
      <vt:lpstr>Schema extensions</vt:lpstr>
      <vt:lpstr>BitLocker key usage</vt:lpstr>
      <vt:lpstr>BDE vs. “availability”</vt:lpstr>
      <vt:lpstr>What about other volumes?</vt:lpstr>
      <vt:lpstr>BDE deployment</vt:lpstr>
      <vt:lpstr>Combining BDE and EFS</vt:lpstr>
      <vt:lpstr>OK, maybe a few reasons</vt:lpstr>
      <vt:lpstr>Rights Management Services and IRM</vt:lpstr>
      <vt:lpstr>Windows Rights Management Services</vt:lpstr>
      <vt:lpstr>WRMS workflow</vt:lpstr>
      <vt:lpstr>Slide 81</vt:lpstr>
      <vt:lpstr>Document protection and storage</vt:lpstr>
      <vt:lpstr>SharePoint Server 2007</vt:lpstr>
      <vt:lpstr>Slide 84</vt:lpstr>
      <vt:lpstr>Slide 85</vt:lpstr>
      <vt:lpstr>WRMS scenarios</vt:lpstr>
      <vt:lpstr>Too Much!</vt:lpstr>
      <vt:lpstr>Aren’t they just all the same?</vt:lpstr>
      <vt:lpstr>Slide 89</vt:lpstr>
      <vt:lpstr>Slide 90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SEC301 - It's 11:00PM - Do you know where your data is?</dc:title>
  <dc:subject>TechEd AU 2007</dc:subject>
  <dc:creator>Steve Riley</dc:creator>
  <dc:description>Template: Created by Slidework LLC
Formatting: Slidework LLC
Event Date: June 4th - 8th 2007
Event Location: Orlando Florida
Audience:</dc:description>
  <cp:lastModifiedBy>speaker</cp:lastModifiedBy>
  <cp:revision>100</cp:revision>
  <dcterms:created xsi:type="dcterms:W3CDTF">2007-05-27T22:02:22Z</dcterms:created>
  <dcterms:modified xsi:type="dcterms:W3CDTF">2007-08-13T00:56:42Z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0x010100531F75C31FE418468E94EE75E15B0554</vt:lpwstr>
  </property>
</Properties>
</file>