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56" r:id="rId2"/>
  </p:sldMasterIdLst>
  <p:notesMasterIdLst>
    <p:notesMasterId r:id="rId51"/>
  </p:notesMasterIdLst>
  <p:handoutMasterIdLst>
    <p:handoutMasterId r:id="rId52"/>
  </p:handoutMasterIdLst>
  <p:sldIdLst>
    <p:sldId id="499" r:id="rId3"/>
    <p:sldId id="426" r:id="rId4"/>
    <p:sldId id="427" r:id="rId5"/>
    <p:sldId id="428" r:id="rId6"/>
    <p:sldId id="429" r:id="rId7"/>
    <p:sldId id="430" r:id="rId8"/>
    <p:sldId id="431" r:id="rId9"/>
    <p:sldId id="432" r:id="rId10"/>
    <p:sldId id="433" r:id="rId11"/>
    <p:sldId id="434" r:id="rId12"/>
    <p:sldId id="478" r:id="rId13"/>
    <p:sldId id="436" r:id="rId14"/>
    <p:sldId id="437" r:id="rId15"/>
    <p:sldId id="438" r:id="rId16"/>
    <p:sldId id="439" r:id="rId17"/>
    <p:sldId id="474" r:id="rId18"/>
    <p:sldId id="441" r:id="rId19"/>
    <p:sldId id="442" r:id="rId20"/>
    <p:sldId id="443" r:id="rId21"/>
    <p:sldId id="444" r:id="rId22"/>
    <p:sldId id="475" r:id="rId23"/>
    <p:sldId id="446" r:id="rId24"/>
    <p:sldId id="447" r:id="rId25"/>
    <p:sldId id="476" r:id="rId26"/>
    <p:sldId id="449" r:id="rId27"/>
    <p:sldId id="450" r:id="rId28"/>
    <p:sldId id="451" r:id="rId29"/>
    <p:sldId id="452" r:id="rId30"/>
    <p:sldId id="453" r:id="rId31"/>
    <p:sldId id="454" r:id="rId32"/>
    <p:sldId id="455" r:id="rId33"/>
    <p:sldId id="485" r:id="rId34"/>
    <p:sldId id="457" r:id="rId35"/>
    <p:sldId id="458" r:id="rId36"/>
    <p:sldId id="459" r:id="rId37"/>
    <p:sldId id="460" r:id="rId38"/>
    <p:sldId id="461" r:id="rId39"/>
    <p:sldId id="480" r:id="rId40"/>
    <p:sldId id="481" r:id="rId41"/>
    <p:sldId id="464" r:id="rId42"/>
    <p:sldId id="493" r:id="rId43"/>
    <p:sldId id="494" r:id="rId44"/>
    <p:sldId id="497" r:id="rId45"/>
    <p:sldId id="496" r:id="rId46"/>
    <p:sldId id="495" r:id="rId47"/>
    <p:sldId id="498" r:id="rId48"/>
    <p:sldId id="385" r:id="rId49"/>
    <p:sldId id="271" r:id="rId50"/>
  </p:sldIdLst>
  <p:sldSz cx="9144000" cy="6858000" type="screen4x3"/>
  <p:notesSz cx="6858000" cy="9144000"/>
  <p:custDataLst>
    <p:tags r:id="rId53"/>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31" clrIdx="1"/>
  <p:cmAuthor id="2" name="Aaron Finkelstein" initials="af" lastIdx="9" clrIdx="2"/>
  <p:cmAuthor id="3" name="nicojo" initials="nj" lastIdx="2" clrIdx="3"/>
  <p:cmAuthor id="4" name="Aaron Finklelstein" initials="akf" lastIdx="1" clrIdx="4"/>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81" autoAdjust="0"/>
    <p:restoredTop sz="93363" autoAdjust="0"/>
  </p:normalViewPr>
  <p:slideViewPr>
    <p:cSldViewPr snapToGrid="0">
      <p:cViewPr varScale="1">
        <p:scale>
          <a:sx n="75" d="100"/>
          <a:sy n="75" d="100"/>
        </p:scale>
        <p:origin x="-102" y="-684"/>
      </p:cViewPr>
      <p:guideLst>
        <p:guide orient="horz" pos="139"/>
        <p:guide orient="horz" pos="849"/>
        <p:guide orient="horz" pos="1607"/>
        <p:guide orient="horz" pos="3065"/>
        <p:guide orient="horz" pos="1984"/>
        <p:guide orient="horz" pos="4168"/>
        <p:guide orient="horz" pos="2659"/>
        <p:guide pos="2879"/>
        <p:guide pos="232"/>
        <p:guide pos="455"/>
        <p:guide pos="5528"/>
        <p:guide pos="821"/>
        <p:guide pos="5299"/>
        <p:guide pos="975"/>
        <p:guide pos="2324"/>
      </p:guideLst>
    </p:cSldViewPr>
  </p:slideViewPr>
  <p:notesTextViewPr>
    <p:cViewPr>
      <p:scale>
        <a:sx n="100" d="100"/>
        <a:sy n="100" d="100"/>
      </p:scale>
      <p:origin x="0" y="0"/>
    </p:cViewPr>
  </p:notesTextViewPr>
  <p:sorterViewPr>
    <p:cViewPr>
      <p:scale>
        <a:sx n="66" d="100"/>
        <a:sy n="66" d="100"/>
      </p:scale>
      <p:origin x="0" y="396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8/14/2007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8/14/2007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8/14/2007 4:55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8/14/2007 4:55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19</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8/14/2007 4:55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28</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8/14/2007 4:55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8/14/2007 4:55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Arial" pitchFamily="34" charset="0"/>
              </a:rPr>
              <a:t>© 2005 Microsoft Corporation. All rights reserved.</a:t>
            </a:r>
          </a:p>
          <a:p>
            <a:pPr eaLnBrk="0" hangingPunct="0"/>
            <a:r>
              <a:rPr lang="en-US" sz="500" dirty="0">
                <a:latin typeface="Arial"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40</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GB" smtClean="0">
                <a:latin typeface="Arial" charset="0"/>
              </a:rPr>
              <a:t>MGX 2006</a:t>
            </a:r>
          </a:p>
        </p:txBody>
      </p:sp>
      <p:sp>
        <p:nvSpPr>
          <p:cNvPr id="31746" name="Rectangle 3"/>
          <p:cNvSpPr>
            <a:spLocks noGrp="1" noChangeArrowheads="1"/>
          </p:cNvSpPr>
          <p:nvPr>
            <p:ph type="dt" sz="quarter" idx="1"/>
          </p:nvPr>
        </p:nvSpPr>
        <p:spPr>
          <a:noFill/>
        </p:spPr>
        <p:txBody>
          <a:bodyPr/>
          <a:lstStyle/>
          <a:p>
            <a:fld id="{A3C9C151-CD8F-43E9-937B-8DD11FDF5D43}" type="datetime8">
              <a:rPr lang="en-GB" smtClean="0">
                <a:latin typeface="Arial" charset="0"/>
              </a:rPr>
              <a:pPr/>
              <a:t>14/08/2007 16:55</a:t>
            </a:fld>
            <a:endParaRPr lang="en-GB" smtClean="0">
              <a:latin typeface="Arial" charset="0"/>
            </a:endParaRPr>
          </a:p>
        </p:txBody>
      </p:sp>
      <p:sp>
        <p:nvSpPr>
          <p:cNvPr id="31747" name="Rectangle 6"/>
          <p:cNvSpPr>
            <a:spLocks noGrp="1" noChangeArrowheads="1"/>
          </p:cNvSpPr>
          <p:nvPr>
            <p:ph type="ftr" sz="quarter" idx="4"/>
          </p:nvPr>
        </p:nvSpPr>
        <p:spPr>
          <a:noFill/>
        </p:spPr>
        <p:txBody>
          <a:bodyPr/>
          <a:lstStyle/>
          <a:p>
            <a:r>
              <a:rPr lang="en-GB" smtClean="0">
                <a:latin typeface="Arial" charset="0"/>
                <a:ea typeface="MS PGothic"/>
                <a:cs typeface="MS PGothic"/>
              </a:rPr>
              <a:t>© 2006 Microsoft Corporation. All rights reserved.</a:t>
            </a:r>
          </a:p>
          <a:p>
            <a:pPr eaLnBrk="0" hangingPunct="0"/>
            <a:r>
              <a:rPr lang="en-GB" smtClean="0">
                <a:latin typeface="Arial" charset="0"/>
                <a:ea typeface="MS PGothic"/>
                <a:cs typeface="MS PGothic"/>
              </a:rPr>
              <a:t>This presentation is for informational purposes only. Microsoft makes no warranties, express or implied, in this summary.</a:t>
            </a:r>
          </a:p>
        </p:txBody>
      </p:sp>
      <p:sp>
        <p:nvSpPr>
          <p:cNvPr id="31748" name="Rectangle 7"/>
          <p:cNvSpPr>
            <a:spLocks noGrp="1" noChangeArrowheads="1"/>
          </p:cNvSpPr>
          <p:nvPr>
            <p:ph type="sldNum" sz="quarter" idx="5"/>
          </p:nvPr>
        </p:nvSpPr>
        <p:spPr>
          <a:noFill/>
        </p:spPr>
        <p:txBody>
          <a:bodyPr/>
          <a:lstStyle/>
          <a:p>
            <a:fld id="{5DB5CD1D-7A1D-4382-A216-E1ADBD0FBDCB}" type="slidenum">
              <a:rPr lang="en-GB" smtClean="0">
                <a:latin typeface="Arial" charset="0"/>
              </a:rPr>
              <a:pPr/>
              <a:t>41</a:t>
            </a:fld>
            <a:endParaRPr lang="en-GB" smtClean="0">
              <a:latin typeface="Arial" charset="0"/>
            </a:endParaRPr>
          </a:p>
        </p:txBody>
      </p:sp>
      <p:sp>
        <p:nvSpPr>
          <p:cNvPr id="481282" name="Header Placeholder 1"/>
          <p:cNvSpPr txBox="1">
            <a:spLocks noGrp="1"/>
          </p:cNvSpPr>
          <p:nvPr/>
        </p:nvSpPr>
        <p:spPr bwMode="auto">
          <a:xfrm>
            <a:off x="0" y="0"/>
            <a:ext cx="2971800" cy="457200"/>
          </a:xfrm>
          <a:prstGeom prst="rect">
            <a:avLst/>
          </a:prstGeom>
          <a:noFill/>
          <a:ln w="9525">
            <a:noFill/>
            <a:miter lim="800000"/>
            <a:headEnd/>
            <a:tailEnd/>
          </a:ln>
        </p:spPr>
        <p:txBody>
          <a:bodyPr/>
          <a:lstStyle/>
          <a:p>
            <a:pPr>
              <a:defRPr/>
            </a:pPr>
            <a:r>
              <a:rPr lang="en-US" sz="1000" dirty="0">
                <a:latin typeface="Arial" pitchFamily="34" charset="0"/>
                <a:cs typeface="Arial" charset="0"/>
              </a:rPr>
              <a:t>Platform Strategy Review 2006</a:t>
            </a:r>
          </a:p>
          <a:p>
            <a:pPr>
              <a:defRPr/>
            </a:pPr>
            <a:endParaRPr lang="en-US" sz="1000" dirty="0">
              <a:latin typeface="Arial" pitchFamily="34" charset="0"/>
              <a:cs typeface="Arial" charset="0"/>
            </a:endParaRPr>
          </a:p>
        </p:txBody>
      </p:sp>
      <p:sp>
        <p:nvSpPr>
          <p:cNvPr id="481283" name="Date Placeholder 2"/>
          <p:cNvSpPr txBox="1">
            <a:spLocks noGrp="1"/>
          </p:cNvSpPr>
          <p:nvPr/>
        </p:nvSpPr>
        <p:spPr bwMode="auto">
          <a:xfrm>
            <a:off x="3884613" y="0"/>
            <a:ext cx="2971800" cy="457200"/>
          </a:xfrm>
          <a:prstGeom prst="rect">
            <a:avLst/>
          </a:prstGeom>
          <a:noFill/>
          <a:ln w="9525">
            <a:noFill/>
            <a:miter lim="800000"/>
            <a:headEnd/>
            <a:tailEnd/>
          </a:ln>
        </p:spPr>
        <p:txBody>
          <a:bodyPr/>
          <a:lstStyle/>
          <a:p>
            <a:pPr algn="r">
              <a:defRPr/>
            </a:pPr>
            <a:fld id="{1877164C-8E96-4965-BDF0-2BDDD77C9C1A}" type="datetime3">
              <a:rPr lang="en-US" sz="1000">
                <a:latin typeface="Arial" pitchFamily="34" charset="0"/>
                <a:cs typeface="Arial" charset="0"/>
              </a:rPr>
              <a:pPr algn="r">
                <a:defRPr/>
              </a:pPr>
              <a:t>14 August 2007</a:t>
            </a:fld>
            <a:endParaRPr lang="en-US" sz="1000" dirty="0">
              <a:latin typeface="Arial" pitchFamily="34" charset="0"/>
              <a:cs typeface="Arial" charset="0"/>
            </a:endParaRPr>
          </a:p>
        </p:txBody>
      </p:sp>
      <p:sp>
        <p:nvSpPr>
          <p:cNvPr id="481284" name="Footer Placeholder 5"/>
          <p:cNvSpPr txBox="1">
            <a:spLocks noGrp="1"/>
          </p:cNvSpPr>
          <p:nvPr/>
        </p:nvSpPr>
        <p:spPr bwMode="auto">
          <a:xfrm>
            <a:off x="0" y="8685213"/>
            <a:ext cx="5697538" cy="457200"/>
          </a:xfrm>
          <a:prstGeom prst="rect">
            <a:avLst/>
          </a:prstGeom>
          <a:noFill/>
          <a:ln w="9525">
            <a:noFill/>
            <a:miter lim="800000"/>
            <a:headEnd/>
            <a:tailEnd/>
          </a:ln>
        </p:spPr>
        <p:txBody>
          <a:bodyPr anchor="b"/>
          <a:lstStyle/>
          <a:p>
            <a:pPr>
              <a:defRPr/>
            </a:pPr>
            <a:r>
              <a:rPr lang="en-US" sz="800" dirty="0">
                <a:latin typeface="Arial" pitchFamily="34" charset="0"/>
                <a:cs typeface="Arial" charset="0"/>
              </a:rPr>
              <a:t>MICROSOFT CONFIDENTIAL. Provided under the terms of your non-disclosure agreement with Microsoft.</a:t>
            </a:r>
          </a:p>
          <a:p>
            <a:pPr>
              <a:defRPr/>
            </a:pPr>
            <a:r>
              <a:rPr lang="en-US" sz="800" dirty="0">
                <a:latin typeface="Arial" pitchFamily="34" charset="0"/>
                <a:cs typeface="Arial" charset="0"/>
              </a:rPr>
              <a:t>©2006 Microsoft Corporation. All rights reserved.</a:t>
            </a:r>
          </a:p>
          <a:p>
            <a:pPr>
              <a:defRPr/>
            </a:pPr>
            <a:r>
              <a:rPr lang="en-US" sz="800" dirty="0">
                <a:latin typeface="Arial" pitchFamily="34" charset="0"/>
                <a:cs typeface="Arial" charset="0"/>
              </a:rPr>
              <a:t>This presentation is for informational purposes only. Microsoft makes no warranties, express or implied, in this summary.</a:t>
            </a:r>
          </a:p>
        </p:txBody>
      </p:sp>
      <p:sp>
        <p:nvSpPr>
          <p:cNvPr id="7" name="Slide Number Placeholder 6"/>
          <p:cNvSpPr txBox="1">
            <a:spLocks noGrp="1"/>
          </p:cNvSpPr>
          <p:nvPr/>
        </p:nvSpPr>
        <p:spPr>
          <a:xfrm>
            <a:off x="5797550" y="8685213"/>
            <a:ext cx="1058863" cy="457200"/>
          </a:xfrm>
          <a:prstGeom prst="rect">
            <a:avLst/>
          </a:prstGeom>
          <a:noFill/>
        </p:spPr>
        <p:txBody>
          <a:bodyPr anchor="b"/>
          <a:lstStyle/>
          <a:p>
            <a:pPr algn="r" fontAlgn="auto">
              <a:spcBef>
                <a:spcPts val="0"/>
              </a:spcBef>
              <a:spcAft>
                <a:spcPts val="0"/>
              </a:spcAft>
              <a:defRPr/>
            </a:pPr>
            <a:fld id="{83853621-D8F8-48DD-9CBB-6854E2A83AEC}" type="slidenum">
              <a:rPr lang="en-US" sz="1200">
                <a:latin typeface="+mn-lt"/>
              </a:rPr>
              <a:pPr algn="r" fontAlgn="auto">
                <a:spcBef>
                  <a:spcPts val="0"/>
                </a:spcBef>
                <a:spcAft>
                  <a:spcPts val="0"/>
                </a:spcAft>
                <a:defRPr/>
              </a:pPr>
              <a:t>41</a:t>
            </a:fld>
            <a:endParaRPr lang="en-US" sz="1200">
              <a:latin typeface="+mn-lt"/>
            </a:endParaRPr>
          </a:p>
        </p:txBody>
      </p:sp>
      <p:sp>
        <p:nvSpPr>
          <p:cNvPr id="31753" name="Rectangle 2"/>
          <p:cNvSpPr>
            <a:spLocks noGrp="1" noRot="1" noChangeAspect="1" noTextEdit="1"/>
          </p:cNvSpPr>
          <p:nvPr>
            <p:ph type="sldImg"/>
          </p:nvPr>
        </p:nvSpPr>
        <p:spPr>
          <a:ln/>
        </p:spPr>
      </p:sp>
      <p:sp>
        <p:nvSpPr>
          <p:cNvPr id="31754" name="Rectangle 3"/>
          <p:cNvSpPr>
            <a:spLocks noGrp="1"/>
          </p:cNvSpPr>
          <p:nvPr>
            <p:ph type="body" idx="1"/>
          </p:nvPr>
        </p:nvSpPr>
        <p:spPr>
          <a:noFill/>
        </p:spPr>
        <p:txBody>
          <a:bodyPr/>
          <a:lstStyle/>
          <a:p>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8/14/2007 4:55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a:noFill/>
        </p:spPr>
        <p:txBody>
          <a:bodyPr/>
          <a:lstStyle/>
          <a:p>
            <a:fld id="{73902C6C-EC5C-41BA-A39C-062B139AF62D}" type="datetime8">
              <a:rPr lang="en-US" smtClean="0"/>
              <a:pPr/>
              <a:t>8/14/2007 4:55 PM</a:t>
            </a:fld>
            <a:endParaRPr lang="en-US" smtClean="0"/>
          </a:p>
        </p:txBody>
      </p:sp>
      <p:sp>
        <p:nvSpPr>
          <p:cNvPr id="23554" name="Rectangle 6"/>
          <p:cNvSpPr>
            <a:spLocks noGrp="1" noChangeArrowheads="1"/>
          </p:cNvSpPr>
          <p:nvPr>
            <p:ph type="ftr" sz="quarter" idx="4"/>
          </p:nvPr>
        </p:nvSpPr>
        <p:spPr>
          <a:noFill/>
        </p:spPr>
        <p:txBody>
          <a:bodyPr/>
          <a:lstStyle/>
          <a:p>
            <a:r>
              <a:rPr lang="en-US" dirty="0">
                <a:latin typeface="Arial" pitchFamily="34"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23555" name="Rectangle 7"/>
          <p:cNvSpPr>
            <a:spLocks noGrp="1" noChangeArrowheads="1"/>
          </p:cNvSpPr>
          <p:nvPr>
            <p:ph type="sldNum" sz="quarter" idx="5"/>
          </p:nvPr>
        </p:nvSpPr>
        <p:spPr>
          <a:noFill/>
        </p:spPr>
        <p:txBody>
          <a:bodyPr/>
          <a:lstStyle/>
          <a:p>
            <a:fld id="{0EF286B9-844A-4FE9-A9AF-CB46EED0508A}" type="slidenum">
              <a:rPr lang="en-US" smtClean="0"/>
              <a:pPr/>
              <a:t>5</a:t>
            </a:fld>
            <a:endParaRPr lang="en-US" smtClean="0"/>
          </a:p>
        </p:txBody>
      </p:sp>
      <p:sp>
        <p:nvSpPr>
          <p:cNvPr id="23556" name="Rectangle 2"/>
          <p:cNvSpPr>
            <a:spLocks noGrp="1" noRot="1" noChangeAspect="1" noChangeArrowheads="1" noTextEdit="1"/>
          </p:cNvSpPr>
          <p:nvPr>
            <p:ph type="sldImg"/>
          </p:nvPr>
        </p:nvSpPr>
        <p:spPr>
          <a:ln>
            <a:noFill/>
          </a:ln>
        </p:spPr>
      </p:sp>
      <p:sp>
        <p:nvSpPr>
          <p:cNvPr id="23557" name="Rectangle 3"/>
          <p:cNvSpPr>
            <a:spLocks noGrp="1" noChangeArrowheads="1"/>
          </p:cNvSpPr>
          <p:nvPr>
            <p:ph type="body" idx="1"/>
          </p:nvPr>
        </p:nvSpPr>
        <p:spPr>
          <a:noFill/>
          <a:ln/>
        </p:spPr>
        <p:txBody>
          <a:bodyPr lIns="93171" tIns="46586" rIns="93171" bIns="46586"/>
          <a:lstStyle/>
          <a:p>
            <a:pPr eaLnBrk="1" hangingPunct="1">
              <a:lnSpc>
                <a:spcPct val="90000"/>
              </a:lnSpc>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layout with tagline &am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1000" y="1420813"/>
            <a:ext cx="8382000"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teched-&amp;-hand-bug-2.png"/>
          <p:cNvPicPr>
            <a:picLocks noChangeAspect="1"/>
          </p:cNvPicPr>
          <p:nvPr userDrawn="1"/>
        </p:nvPicPr>
        <p:blipFill>
          <a:blip r:embed="rId2" cstate="print"/>
          <a:stretch>
            <a:fillRect/>
          </a:stretch>
        </p:blipFill>
        <p:spPr bwMode="invGray">
          <a:xfrm>
            <a:off x="7496175" y="5498940"/>
            <a:ext cx="1266825" cy="1025439"/>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 id="2147483755" r:id="rId17"/>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20"/>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20"/>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20"/>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20"/>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20"/>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7"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95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41.xml"/><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tags" Target="../tags/tag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nzbiztk@microsoft.com" TargetMode="External"/><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mailto:nzbt@microsoft.com" TargetMode="External"/><Relationship Id="rId2" Type="http://schemas.openxmlformats.org/officeDocument/2006/relationships/hyperlink" Target="mailto:nzbiztk@microsoft.com" TargetMode="Externa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smtClean="0"/>
              <a:t>demo</a:t>
            </a:r>
            <a:endParaRPr lang="en-US" dirty="0"/>
          </a:p>
        </p:txBody>
      </p:sp>
      <p:sp>
        <p:nvSpPr>
          <p:cNvPr id="6" name="Title 5"/>
          <p:cNvSpPr>
            <a:spLocks noGrp="1"/>
          </p:cNvSpPr>
          <p:nvPr>
            <p:ph type="ctrTitle"/>
          </p:nvPr>
        </p:nvSpPr>
        <p:spPr/>
        <p:txBody>
          <a:bodyPr/>
          <a:lstStyle/>
          <a:p>
            <a:r>
              <a:rPr smtClean="0"/>
              <a:t>A Connected System Sample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advTm="11609">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Demo Scenario</a:t>
            </a:r>
            <a:endParaRPr lang="en-US" dirty="0"/>
          </a:p>
        </p:txBody>
      </p:sp>
      <p:sp>
        <p:nvSpPr>
          <p:cNvPr id="7" name="Rounded Rectangle 6"/>
          <p:cNvSpPr/>
          <p:nvPr/>
        </p:nvSpPr>
        <p:spPr bwMode="blackGray">
          <a:xfrm>
            <a:off x="369870" y="986318"/>
            <a:ext cx="1232900" cy="5435030"/>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Client</a:t>
            </a: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rPr>
              <a:t> </a:t>
            </a:r>
          </a:p>
        </p:txBody>
      </p:sp>
      <p:sp>
        <p:nvSpPr>
          <p:cNvPr id="8" name="Rounded Rectangle 7"/>
          <p:cNvSpPr/>
          <p:nvPr/>
        </p:nvSpPr>
        <p:spPr bwMode="blackGray">
          <a:xfrm>
            <a:off x="3493189" y="2609636"/>
            <a:ext cx="1674711" cy="2486346"/>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Workflow</a:t>
            </a:r>
          </a:p>
        </p:txBody>
      </p:sp>
      <p:sp>
        <p:nvSpPr>
          <p:cNvPr id="9" name="Rounded Rectangle 8"/>
          <p:cNvSpPr/>
          <p:nvPr/>
        </p:nvSpPr>
        <p:spPr bwMode="blackGray">
          <a:xfrm>
            <a:off x="5415379" y="2652182"/>
            <a:ext cx="1457861" cy="1509510"/>
          </a:xfrm>
          <a:prstGeom prst="round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200" dirty="0" smtClean="0">
                <a:solidFill>
                  <a:schemeClr val="tx1"/>
                </a:solidFill>
                <a:effectLst>
                  <a:outerShdw blurRad="38100" dist="38100" dir="2700000" algn="tl">
                    <a:srgbClr val="000000">
                      <a:alpha val="43137"/>
                    </a:srgbClr>
                  </a:outerShdw>
                </a:effectLst>
              </a:rPr>
              <a:t>BizTalk Server</a:t>
            </a:r>
          </a:p>
        </p:txBody>
      </p:sp>
      <p:sp>
        <p:nvSpPr>
          <p:cNvPr id="10" name="Rounded Rectangle 9"/>
          <p:cNvSpPr/>
          <p:nvPr/>
        </p:nvSpPr>
        <p:spPr bwMode="blackGray">
          <a:xfrm>
            <a:off x="2085654" y="1006867"/>
            <a:ext cx="1160980" cy="5363111"/>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500" dirty="0" smtClean="0">
                <a:solidFill>
                  <a:schemeClr val="tx1"/>
                </a:solidFill>
                <a:effectLst>
                  <a:outerShdw blurRad="38100" dist="38100" dir="2700000" algn="tl">
                    <a:srgbClr val="000000">
                      <a:alpha val="43137"/>
                    </a:srgbClr>
                  </a:outerShdw>
                </a:effectLst>
              </a:rPr>
              <a:t>Customer Service</a:t>
            </a:r>
          </a:p>
        </p:txBody>
      </p:sp>
      <p:sp>
        <p:nvSpPr>
          <p:cNvPr id="11" name="Rounded Rectangle 10"/>
          <p:cNvSpPr/>
          <p:nvPr/>
        </p:nvSpPr>
        <p:spPr bwMode="blackGray">
          <a:xfrm>
            <a:off x="5440430" y="4380214"/>
            <a:ext cx="1294544" cy="695220"/>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rPr>
              <a:t>Local DB</a:t>
            </a:r>
          </a:p>
        </p:txBody>
      </p:sp>
      <p:sp>
        <p:nvSpPr>
          <p:cNvPr id="12" name="Rounded Rectangle 11"/>
          <p:cNvSpPr/>
          <p:nvPr/>
        </p:nvSpPr>
        <p:spPr bwMode="blackGray">
          <a:xfrm>
            <a:off x="7214303" y="2610427"/>
            <a:ext cx="1695236" cy="914400"/>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Archive</a:t>
            </a:r>
          </a:p>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Service</a:t>
            </a:r>
          </a:p>
        </p:txBody>
      </p:sp>
      <p:sp>
        <p:nvSpPr>
          <p:cNvPr id="13" name="Rounded Rectangle 12"/>
          <p:cNvSpPr/>
          <p:nvPr/>
        </p:nvSpPr>
        <p:spPr bwMode="blackGray">
          <a:xfrm>
            <a:off x="7157531" y="3635074"/>
            <a:ext cx="1810623" cy="482885"/>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err="1" smtClean="0">
                <a:solidFill>
                  <a:schemeClr val="tx1"/>
                </a:solidFill>
                <a:effectLst>
                  <a:outerShdw blurRad="38100" dist="38100" dir="2700000" algn="tl">
                    <a:srgbClr val="000000">
                      <a:alpha val="43137"/>
                    </a:srgbClr>
                  </a:outerShdw>
                </a:effectLst>
              </a:rPr>
              <a:t>Northwind</a:t>
            </a:r>
            <a:endParaRPr lang="en-US" sz="2000" dirty="0" smtClean="0">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901338" y="1852448"/>
            <a:ext cx="1867988" cy="646331"/>
          </a:xfrm>
          <a:prstGeom prst="rect">
            <a:avLst/>
          </a:prstGeom>
          <a:noFill/>
        </p:spPr>
        <p:txBody>
          <a:bodyPr wrap="square" rtlCol="0">
            <a:spAutoFit/>
          </a:bodyPr>
          <a:lstStyle/>
          <a:p>
            <a:r>
              <a:rPr lang="en-US" dirty="0" err="1" smtClean="0"/>
              <a:t>GetCustomers</a:t>
            </a:r>
            <a:r>
              <a:rPr lang="en-US" dirty="0" smtClean="0"/>
              <a:t>()</a:t>
            </a:r>
          </a:p>
          <a:p>
            <a:r>
              <a:rPr lang="en-US" dirty="0" err="1" smtClean="0"/>
              <a:t>GetOrders</a:t>
            </a:r>
            <a:r>
              <a:rPr lang="en-US" dirty="0" smtClean="0"/>
              <a:t>()</a:t>
            </a:r>
            <a:endParaRPr lang="en-US" dirty="0"/>
          </a:p>
        </p:txBody>
      </p:sp>
      <p:sp>
        <p:nvSpPr>
          <p:cNvPr id="20" name="TextBox 19"/>
          <p:cNvSpPr txBox="1"/>
          <p:nvPr/>
        </p:nvSpPr>
        <p:spPr>
          <a:xfrm>
            <a:off x="1005156" y="3386154"/>
            <a:ext cx="1768865" cy="369332"/>
          </a:xfrm>
          <a:prstGeom prst="rect">
            <a:avLst/>
          </a:prstGeom>
          <a:noFill/>
        </p:spPr>
        <p:txBody>
          <a:bodyPr wrap="square" rtlCol="0">
            <a:spAutoFit/>
          </a:bodyPr>
          <a:lstStyle/>
          <a:p>
            <a:r>
              <a:rPr lang="en-US" dirty="0" smtClean="0"/>
              <a:t>Run workflow</a:t>
            </a:r>
            <a:endParaRPr lang="en-US" dirty="0"/>
          </a:p>
        </p:txBody>
      </p:sp>
      <p:sp>
        <p:nvSpPr>
          <p:cNvPr id="23" name="TextBox 22"/>
          <p:cNvSpPr txBox="1"/>
          <p:nvPr/>
        </p:nvSpPr>
        <p:spPr>
          <a:xfrm>
            <a:off x="3657601" y="3704691"/>
            <a:ext cx="1788494" cy="369332"/>
          </a:xfrm>
          <a:prstGeom prst="rect">
            <a:avLst/>
          </a:prstGeom>
          <a:noFill/>
        </p:spPr>
        <p:txBody>
          <a:bodyPr wrap="square" rtlCol="0">
            <a:spAutoFit/>
          </a:bodyPr>
          <a:lstStyle/>
          <a:p>
            <a:r>
              <a:rPr lang="en-US" dirty="0" err="1" smtClean="0"/>
              <a:t>SubmitOrder</a:t>
            </a:r>
            <a:r>
              <a:rPr lang="en-US" dirty="0" smtClean="0"/>
              <a:t>()</a:t>
            </a:r>
            <a:endParaRPr lang="en-US" dirty="0"/>
          </a:p>
        </p:txBody>
      </p:sp>
      <p:sp>
        <p:nvSpPr>
          <p:cNvPr id="26" name="TextBox 25"/>
          <p:cNvSpPr txBox="1"/>
          <p:nvPr/>
        </p:nvSpPr>
        <p:spPr>
          <a:xfrm>
            <a:off x="3827417" y="4639916"/>
            <a:ext cx="1700739" cy="646331"/>
          </a:xfrm>
          <a:prstGeom prst="rect">
            <a:avLst/>
          </a:prstGeom>
          <a:noFill/>
        </p:spPr>
        <p:txBody>
          <a:bodyPr wrap="square" rtlCol="0">
            <a:spAutoFit/>
          </a:bodyPr>
          <a:lstStyle/>
          <a:p>
            <a:r>
              <a:rPr lang="en-US" dirty="0" smtClean="0"/>
              <a:t>Record pending order</a:t>
            </a:r>
            <a:endParaRPr lang="en-US" dirty="0"/>
          </a:p>
        </p:txBody>
      </p:sp>
      <p:sp>
        <p:nvSpPr>
          <p:cNvPr id="31" name="TextBox 30"/>
          <p:cNvSpPr txBox="1"/>
          <p:nvPr/>
        </p:nvSpPr>
        <p:spPr>
          <a:xfrm>
            <a:off x="6050687" y="3242892"/>
            <a:ext cx="1294544" cy="369332"/>
          </a:xfrm>
          <a:prstGeom prst="rect">
            <a:avLst/>
          </a:prstGeom>
          <a:noFill/>
        </p:spPr>
        <p:txBody>
          <a:bodyPr wrap="square" rtlCol="0">
            <a:spAutoFit/>
          </a:bodyPr>
          <a:lstStyle/>
          <a:p>
            <a:r>
              <a:rPr lang="en-US" dirty="0" smtClean="0"/>
              <a:t>Archive()</a:t>
            </a:r>
            <a:endParaRPr lang="en-US" dirty="0"/>
          </a:p>
        </p:txBody>
      </p:sp>
      <p:sp>
        <p:nvSpPr>
          <p:cNvPr id="33" name="TextBox 32"/>
          <p:cNvSpPr txBox="1"/>
          <p:nvPr/>
        </p:nvSpPr>
        <p:spPr>
          <a:xfrm>
            <a:off x="1103549" y="5664040"/>
            <a:ext cx="1294544" cy="369332"/>
          </a:xfrm>
          <a:prstGeom prst="rect">
            <a:avLst/>
          </a:prstGeom>
          <a:noFill/>
        </p:spPr>
        <p:txBody>
          <a:bodyPr wrap="square" rtlCol="0">
            <a:spAutoFit/>
          </a:bodyPr>
          <a:lstStyle/>
          <a:p>
            <a:r>
              <a:rPr lang="en-US" dirty="0" smtClean="0"/>
              <a:t>Refresh</a:t>
            </a:r>
            <a:endParaRPr lang="en-US" dirty="0"/>
          </a:p>
        </p:txBody>
      </p:sp>
      <p:sp>
        <p:nvSpPr>
          <p:cNvPr id="35" name="TextBox 34"/>
          <p:cNvSpPr txBox="1"/>
          <p:nvPr/>
        </p:nvSpPr>
        <p:spPr>
          <a:xfrm>
            <a:off x="5990492" y="3888833"/>
            <a:ext cx="1488831" cy="369332"/>
          </a:xfrm>
          <a:prstGeom prst="rect">
            <a:avLst/>
          </a:prstGeom>
          <a:noFill/>
        </p:spPr>
        <p:txBody>
          <a:bodyPr wrap="square" rtlCol="0">
            <a:spAutoFit/>
          </a:bodyPr>
          <a:lstStyle/>
          <a:p>
            <a:r>
              <a:rPr lang="en-US" dirty="0" err="1" smtClean="0"/>
              <a:t>SaveOrder</a:t>
            </a:r>
            <a:r>
              <a:rPr lang="en-US" dirty="0" smtClean="0"/>
              <a:t>()</a:t>
            </a:r>
            <a:endParaRPr lang="en-US" dirty="0"/>
          </a:p>
        </p:txBody>
      </p:sp>
      <p:sp>
        <p:nvSpPr>
          <p:cNvPr id="38" name="Right Arrow 37"/>
          <p:cNvSpPr/>
          <p:nvPr/>
        </p:nvSpPr>
        <p:spPr bwMode="blackGray">
          <a:xfrm>
            <a:off x="5928360" y="2918143"/>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39" name="Right Arrow 38"/>
          <p:cNvSpPr/>
          <p:nvPr/>
        </p:nvSpPr>
        <p:spPr bwMode="blackGray">
          <a:xfrm>
            <a:off x="5928360" y="3541063"/>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40" name="Right Arrow 39"/>
          <p:cNvSpPr/>
          <p:nvPr/>
        </p:nvSpPr>
        <p:spPr bwMode="blackGray">
          <a:xfrm>
            <a:off x="4129096" y="3343503"/>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41" name="Right Arrow 40"/>
          <p:cNvSpPr/>
          <p:nvPr/>
        </p:nvSpPr>
        <p:spPr bwMode="blackGray">
          <a:xfrm>
            <a:off x="4129096" y="4253031"/>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42" name="Right Arrow 41"/>
          <p:cNvSpPr/>
          <p:nvPr/>
        </p:nvSpPr>
        <p:spPr bwMode="blackGray">
          <a:xfrm>
            <a:off x="762041" y="1499622"/>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43" name="Right Arrow 42"/>
          <p:cNvSpPr/>
          <p:nvPr/>
        </p:nvSpPr>
        <p:spPr bwMode="blackGray">
          <a:xfrm>
            <a:off x="762041" y="5275230"/>
            <a:ext cx="1325880"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44" name="Right Arrow 43"/>
          <p:cNvSpPr/>
          <p:nvPr/>
        </p:nvSpPr>
        <p:spPr bwMode="blackGray">
          <a:xfrm>
            <a:off x="764313" y="3052878"/>
            <a:ext cx="2743162" cy="472440"/>
          </a:xfrm>
          <a:prstGeom prst="right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advTm="62585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are Connected Systems?</a:t>
            </a:r>
          </a:p>
        </p:txBody>
      </p:sp>
      <p:sp>
        <p:nvSpPr>
          <p:cNvPr id="12" name="Rounded Rectangle 11"/>
          <p:cNvSpPr/>
          <p:nvPr/>
        </p:nvSpPr>
        <p:spPr bwMode="blackGray">
          <a:xfrm>
            <a:off x="443753" y="2225041"/>
            <a:ext cx="8014447" cy="775445"/>
          </a:xfrm>
          <a:prstGeom prst="roundRect">
            <a:avLst/>
          </a:prstGeom>
          <a:gradFill flip="none" rotWithShape="1">
            <a:gsLst>
              <a:gs pos="0">
                <a:srgbClr val="27728D"/>
              </a:gs>
              <a:gs pos="87000">
                <a:srgbClr val="3BA4C9"/>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Overview: Windows Communication Foundation and BizTalk Server</a:t>
            </a:r>
          </a:p>
        </p:txBody>
      </p:sp>
      <p:sp>
        <p:nvSpPr>
          <p:cNvPr id="18" name="Rounded Rectangle 17"/>
          <p:cNvSpPr/>
          <p:nvPr/>
        </p:nvSpPr>
        <p:spPr bwMode="blackGray">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BizTalk Adapter For Windows Communication Foundation</a:t>
            </a:r>
          </a:p>
        </p:txBody>
      </p:sp>
      <p:sp>
        <p:nvSpPr>
          <p:cNvPr id="20" name="Rounded Rectangle 19"/>
          <p:cNvSpPr/>
          <p:nvPr/>
        </p:nvSpPr>
        <p:spPr bwMode="blackGray">
          <a:xfrm>
            <a:off x="443753" y="393192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Scenarios enabled by Windows Communication Foundation adapter</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14125">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Connecting Systems: Messaging</a:t>
            </a:r>
          </a:p>
        </p:txBody>
      </p:sp>
      <p:sp>
        <p:nvSpPr>
          <p:cNvPr id="10243" name="Content Placeholder 4"/>
          <p:cNvSpPr>
            <a:spLocks noGrp="1"/>
          </p:cNvSpPr>
          <p:nvPr>
            <p:ph idx="1"/>
          </p:nvPr>
        </p:nvSpPr>
        <p:spPr/>
        <p:txBody>
          <a:bodyPr/>
          <a:lstStyle/>
          <a:p>
            <a:r>
              <a:rPr lang="en-US" dirty="0" smtClean="0"/>
              <a:t>Applications communicate via </a:t>
            </a:r>
            <a:r>
              <a:rPr lang="en-US" u="sng" dirty="0" smtClean="0"/>
              <a:t>messages</a:t>
            </a:r>
          </a:p>
          <a:p>
            <a:r>
              <a:rPr lang="en-US" dirty="0" smtClean="0"/>
              <a:t>That is where the commonality often ends</a:t>
            </a:r>
          </a:p>
          <a:p>
            <a:pPr lvl="1"/>
            <a:r>
              <a:rPr lang="en-US" dirty="0" smtClean="0"/>
              <a:t>Different </a:t>
            </a:r>
            <a:r>
              <a:rPr lang="en-US" u="sng" dirty="0" smtClean="0"/>
              <a:t>transports</a:t>
            </a:r>
            <a:r>
              <a:rPr lang="en-US" dirty="0" smtClean="0"/>
              <a:t>: HTTP, FTP, File, MSMQ, . . . </a:t>
            </a:r>
          </a:p>
          <a:p>
            <a:pPr lvl="1"/>
            <a:r>
              <a:rPr lang="en-US" dirty="0" smtClean="0"/>
              <a:t>Different </a:t>
            </a:r>
            <a:r>
              <a:rPr lang="en-US" u="sng" dirty="0" smtClean="0"/>
              <a:t>message formats</a:t>
            </a:r>
            <a:r>
              <a:rPr lang="en-US" dirty="0" smtClean="0"/>
              <a:t>: SOAP, text, binary, custom ..</a:t>
            </a:r>
          </a:p>
          <a:p>
            <a:pPr lvl="1"/>
            <a:r>
              <a:rPr lang="en-US" dirty="0" smtClean="0"/>
              <a:t>Different message </a:t>
            </a:r>
            <a:r>
              <a:rPr lang="en-US" u="sng" dirty="0" smtClean="0"/>
              <a:t>structure</a:t>
            </a:r>
            <a:r>
              <a:rPr lang="en-US" dirty="0" smtClean="0"/>
              <a:t>: Customer/Client </a:t>
            </a:r>
          </a:p>
          <a:p>
            <a:pPr lvl="1"/>
            <a:r>
              <a:rPr lang="en-US" dirty="0" smtClean="0"/>
              <a:t>Different </a:t>
            </a:r>
            <a:r>
              <a:rPr lang="en-US" u="sng" dirty="0" smtClean="0"/>
              <a:t>security</a:t>
            </a:r>
            <a:r>
              <a:rPr lang="en-US" dirty="0" smtClean="0"/>
              <a:t> requirements: Kerberos, X.509, . . . </a:t>
            </a:r>
          </a:p>
          <a:p>
            <a:r>
              <a:rPr lang="en-US" dirty="0" smtClean="0"/>
              <a:t>Messaging tools need to recognize this</a:t>
            </a:r>
          </a:p>
          <a:p>
            <a:pPr lvl="1"/>
            <a:r>
              <a:rPr lang="en-US" dirty="0" smtClean="0"/>
              <a:t>Provide messaging for the </a:t>
            </a:r>
            <a:r>
              <a:rPr lang="en-US" u="sng" dirty="0" smtClean="0"/>
              <a:t>core</a:t>
            </a:r>
            <a:r>
              <a:rPr lang="en-US" dirty="0" smtClean="0"/>
              <a:t> scenarios</a:t>
            </a:r>
          </a:p>
          <a:p>
            <a:pPr lvl="1"/>
            <a:r>
              <a:rPr lang="en-US" dirty="0" smtClean="0"/>
              <a:t>Allow for </a:t>
            </a:r>
            <a:r>
              <a:rPr lang="en-US" u="sng" dirty="0" smtClean="0"/>
              <a:t>extensibility</a:t>
            </a:r>
            <a:r>
              <a:rPr lang="en-US" dirty="0" smtClean="0"/>
              <a:t> to address the rest</a:t>
            </a:r>
          </a:p>
          <a:p>
            <a:r>
              <a:rPr lang="en-US" dirty="0" smtClean="0"/>
              <a:t>In addition:</a:t>
            </a:r>
          </a:p>
          <a:p>
            <a:pPr lvl="1"/>
            <a:r>
              <a:rPr lang="en-US" dirty="0" smtClean="0"/>
              <a:t>Support multiple message exchange patterns</a:t>
            </a:r>
          </a:p>
          <a:p>
            <a:pPr lvl="1"/>
            <a:r>
              <a:rPr lang="en-US" dirty="0" smtClean="0"/>
              <a:t>Provide for dialogues and </a:t>
            </a:r>
            <a:r>
              <a:rPr lang="en-US" u="sng" dirty="0" smtClean="0"/>
              <a:t>correlated</a:t>
            </a:r>
            <a:r>
              <a:rPr lang="en-US" dirty="0" smtClean="0"/>
              <a:t> communication</a:t>
            </a:r>
          </a:p>
        </p:txBody>
      </p:sp>
    </p:spTree>
  </p:cSld>
  <p:clrMapOvr>
    <a:masterClrMapping/>
  </p:clrMapOvr>
  <p:transition advTm="84859">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dirty="0" smtClean="0"/>
              <a:t>Messaging: WCF</a:t>
            </a:r>
          </a:p>
        </p:txBody>
      </p:sp>
      <p:sp>
        <p:nvSpPr>
          <p:cNvPr id="11267" name="Content Placeholder 4"/>
          <p:cNvSpPr>
            <a:spLocks noGrp="1"/>
          </p:cNvSpPr>
          <p:nvPr>
            <p:ph idx="1"/>
          </p:nvPr>
        </p:nvSpPr>
        <p:spPr/>
        <p:txBody>
          <a:bodyPr/>
          <a:lstStyle/>
          <a:p>
            <a:r>
              <a:rPr lang="en-US" dirty="0" smtClean="0"/>
              <a:t>Programming model for distributed systems</a:t>
            </a:r>
          </a:p>
          <a:p>
            <a:pPr lvl="1"/>
            <a:r>
              <a:rPr lang="en-US" dirty="0" smtClean="0"/>
              <a:t>Single model for distributed programming on Windows</a:t>
            </a:r>
          </a:p>
          <a:p>
            <a:r>
              <a:rPr lang="en-US" dirty="0" smtClean="0"/>
              <a:t>Built on SOAP and WS-* specifications</a:t>
            </a:r>
          </a:p>
          <a:p>
            <a:pPr lvl="1"/>
            <a:r>
              <a:rPr lang="en-US" dirty="0" smtClean="0"/>
              <a:t>Security (data/message, authentication &amp; authorization)</a:t>
            </a:r>
          </a:p>
          <a:p>
            <a:pPr lvl="1"/>
            <a:r>
              <a:rPr lang="en-US" dirty="0" smtClean="0"/>
              <a:t>Reliability (WS-Reliable Messaging)</a:t>
            </a:r>
          </a:p>
          <a:p>
            <a:pPr lvl="1"/>
            <a:r>
              <a:rPr lang="en-US" dirty="0" smtClean="0"/>
              <a:t>Transactions (WS-Atomic Transactions)</a:t>
            </a:r>
          </a:p>
          <a:p>
            <a:pPr lvl="1"/>
            <a:r>
              <a:rPr lang="en-US" dirty="0" smtClean="0"/>
              <a:t>Binary message attachments (MTOM)</a:t>
            </a:r>
          </a:p>
          <a:p>
            <a:r>
              <a:rPr lang="en-US" dirty="0" smtClean="0"/>
              <a:t>Several bindings provided for common scenarios</a:t>
            </a:r>
          </a:p>
          <a:p>
            <a:r>
              <a:rPr lang="en-US" dirty="0" smtClean="0"/>
              <a:t>Design provides for extensibility at every level</a:t>
            </a:r>
          </a:p>
          <a:p>
            <a:pPr lvl="1"/>
            <a:r>
              <a:rPr lang="en-US" dirty="0" smtClean="0"/>
              <a:t>Custom security, message format, transport, etc.</a:t>
            </a:r>
          </a:p>
        </p:txBody>
      </p:sp>
    </p:spTree>
  </p:cSld>
  <p:clrMapOvr>
    <a:masterClrMapping/>
  </p:clrMapOvr>
  <p:transition advTm="9589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Gray">
          <a:xfrm>
            <a:off x="382588" y="228600"/>
            <a:ext cx="8380412" cy="711733"/>
          </a:xfrm>
        </p:spPr>
        <p:txBody>
          <a:bodyPr>
            <a:normAutofit fontScale="90000"/>
          </a:bodyPr>
          <a:lstStyle/>
          <a:p>
            <a:r>
              <a:rPr sz="5000"/>
              <a:t>WCF Architecture</a:t>
            </a:r>
            <a:endParaRPr lang="en-US" sz="5000" dirty="0"/>
          </a:p>
        </p:txBody>
      </p:sp>
      <p:sp>
        <p:nvSpPr>
          <p:cNvPr id="4" name="Rounded Rectangle 3"/>
          <p:cNvSpPr/>
          <p:nvPr/>
        </p:nvSpPr>
        <p:spPr bwMode="blackGray">
          <a:xfrm>
            <a:off x="778379" y="1536291"/>
            <a:ext cx="2384323" cy="762000"/>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Client</a:t>
            </a:r>
          </a:p>
        </p:txBody>
      </p:sp>
      <p:sp>
        <p:nvSpPr>
          <p:cNvPr id="6" name="Rounded Rectangle 5"/>
          <p:cNvSpPr/>
          <p:nvPr/>
        </p:nvSpPr>
        <p:spPr bwMode="blackGray">
          <a:xfrm>
            <a:off x="778379" y="2388420"/>
            <a:ext cx="2384323" cy="762000"/>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Proxy</a:t>
            </a:r>
          </a:p>
        </p:txBody>
      </p:sp>
      <p:sp>
        <p:nvSpPr>
          <p:cNvPr id="8" name="Rounded Rectangle 7"/>
          <p:cNvSpPr/>
          <p:nvPr/>
        </p:nvSpPr>
        <p:spPr bwMode="blackGray">
          <a:xfrm>
            <a:off x="778379" y="3236451"/>
            <a:ext cx="2384323" cy="163051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Channels</a:t>
            </a:r>
          </a:p>
        </p:txBody>
      </p:sp>
      <p:sp>
        <p:nvSpPr>
          <p:cNvPr id="10" name="Rounded Rectangle 9"/>
          <p:cNvSpPr/>
          <p:nvPr/>
        </p:nvSpPr>
        <p:spPr bwMode="blackGray">
          <a:xfrm>
            <a:off x="5948508" y="4989872"/>
            <a:ext cx="2384323" cy="762000"/>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Activation</a:t>
            </a:r>
          </a:p>
        </p:txBody>
      </p:sp>
      <p:sp>
        <p:nvSpPr>
          <p:cNvPr id="12" name="Rounded Rectangle 11"/>
          <p:cNvSpPr/>
          <p:nvPr/>
        </p:nvSpPr>
        <p:spPr bwMode="blackGray">
          <a:xfrm>
            <a:off x="5948508" y="1536291"/>
            <a:ext cx="2384323" cy="762000"/>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Service</a:t>
            </a:r>
          </a:p>
        </p:txBody>
      </p:sp>
      <p:sp>
        <p:nvSpPr>
          <p:cNvPr id="13" name="Rounded Rectangle 12"/>
          <p:cNvSpPr/>
          <p:nvPr/>
        </p:nvSpPr>
        <p:spPr bwMode="blackGray">
          <a:xfrm>
            <a:off x="5948508" y="2388420"/>
            <a:ext cx="2384323" cy="762000"/>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Dispatcher</a:t>
            </a:r>
          </a:p>
        </p:txBody>
      </p:sp>
      <p:sp>
        <p:nvSpPr>
          <p:cNvPr id="14" name="Rounded Rectangle 13"/>
          <p:cNvSpPr/>
          <p:nvPr/>
        </p:nvSpPr>
        <p:spPr bwMode="blackGray">
          <a:xfrm>
            <a:off x="5948508" y="3236451"/>
            <a:ext cx="2384323" cy="163051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Channels</a:t>
            </a:r>
          </a:p>
        </p:txBody>
      </p:sp>
      <p:pic>
        <p:nvPicPr>
          <p:cNvPr id="18" name="Picture 2" descr="C:\Documents and Settings\nallen\Local Settings\Temporary Internet Files\Content.IE5\P0LFNN01\MCj02335230000[1].wmf"/>
          <p:cNvPicPr>
            <a:picLocks noChangeAspect="1" noChangeArrowheads="1"/>
          </p:cNvPicPr>
          <p:nvPr/>
        </p:nvPicPr>
        <p:blipFill>
          <a:blip r:embed="rId4" cstate="print"/>
          <a:stretch>
            <a:fillRect/>
          </a:stretch>
        </p:blipFill>
        <p:spPr bwMode="blackGray">
          <a:xfrm>
            <a:off x="3414713" y="1628775"/>
            <a:ext cx="671512" cy="1097788"/>
          </a:xfrm>
          <a:prstGeom prst="rect">
            <a:avLst/>
          </a:prstGeom>
          <a:noFill/>
        </p:spPr>
      </p:pic>
      <p:sp>
        <p:nvSpPr>
          <p:cNvPr id="24" name="Rounded Rectangle 23"/>
          <p:cNvSpPr/>
          <p:nvPr/>
        </p:nvSpPr>
        <p:spPr bwMode="blackGray">
          <a:xfrm>
            <a:off x="3730107" y="1220842"/>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Application</a:t>
            </a:r>
          </a:p>
        </p:txBody>
      </p:sp>
      <p:sp>
        <p:nvSpPr>
          <p:cNvPr id="25" name="Rounded Rectangle 24"/>
          <p:cNvSpPr/>
          <p:nvPr/>
        </p:nvSpPr>
        <p:spPr bwMode="blackGray">
          <a:xfrm>
            <a:off x="3730107" y="2748909"/>
            <a:ext cx="1675589" cy="655484"/>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Message</a:t>
            </a:r>
          </a:p>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Inspector</a:t>
            </a:r>
          </a:p>
        </p:txBody>
      </p:sp>
      <p:sp>
        <p:nvSpPr>
          <p:cNvPr id="26" name="Rounded Rectangle 25"/>
          <p:cNvSpPr/>
          <p:nvPr/>
        </p:nvSpPr>
        <p:spPr bwMode="blackGray">
          <a:xfrm>
            <a:off x="3730107" y="2318780"/>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err="1">
                <a:solidFill>
                  <a:schemeClr val="tx1"/>
                </a:solidFill>
                <a:effectLst>
                  <a:outerShdw blurRad="38100" dist="38100" dir="2700000" algn="tl">
                    <a:srgbClr val="000000">
                      <a:alpha val="43137"/>
                    </a:srgbClr>
                  </a:outerShdw>
                </a:effectLst>
              </a:rPr>
              <a:t>Serializer</a:t>
            </a:r>
            <a:endParaRPr lang="en-US" dirty="0">
              <a:solidFill>
                <a:schemeClr val="tx1"/>
              </a:solidFill>
              <a:effectLst>
                <a:outerShdw blurRad="38100" dist="38100" dir="2700000" algn="tl">
                  <a:srgbClr val="000000">
                    <a:alpha val="43137"/>
                  </a:srgbClr>
                </a:outerShdw>
              </a:effectLst>
            </a:endParaRPr>
          </a:p>
        </p:txBody>
      </p:sp>
      <p:sp>
        <p:nvSpPr>
          <p:cNvPr id="27" name="Rounded Rectangle 26"/>
          <p:cNvSpPr/>
          <p:nvPr/>
        </p:nvSpPr>
        <p:spPr bwMode="blackGray">
          <a:xfrm>
            <a:off x="3730107" y="1778032"/>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Dispatcher</a:t>
            </a:r>
          </a:p>
        </p:txBody>
      </p:sp>
      <p:sp>
        <p:nvSpPr>
          <p:cNvPr id="28" name="Rounded Rectangle 27"/>
          <p:cNvSpPr/>
          <p:nvPr/>
        </p:nvSpPr>
        <p:spPr bwMode="blackGray">
          <a:xfrm>
            <a:off x="3730107" y="3633833"/>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Protocol</a:t>
            </a:r>
          </a:p>
        </p:txBody>
      </p:sp>
      <p:sp>
        <p:nvSpPr>
          <p:cNvPr id="29" name="Rounded Rectangle 28"/>
          <p:cNvSpPr/>
          <p:nvPr/>
        </p:nvSpPr>
        <p:spPr bwMode="blackGray">
          <a:xfrm>
            <a:off x="3730107" y="4285215"/>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Transport</a:t>
            </a:r>
          </a:p>
        </p:txBody>
      </p:sp>
      <p:sp>
        <p:nvSpPr>
          <p:cNvPr id="30" name="Rounded Rectangle 29"/>
          <p:cNvSpPr/>
          <p:nvPr/>
        </p:nvSpPr>
        <p:spPr bwMode="blackGray">
          <a:xfrm>
            <a:off x="3730107" y="5207002"/>
            <a:ext cx="1675589" cy="327741"/>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a:solidFill>
                  <a:schemeClr val="tx1"/>
                </a:solidFill>
                <a:effectLst>
                  <a:outerShdw blurRad="38100" dist="38100" dir="2700000" algn="tl">
                    <a:srgbClr val="000000">
                      <a:alpha val="43137"/>
                    </a:srgbClr>
                  </a:outerShdw>
                </a:effectLst>
              </a:rPr>
              <a:t>Listener</a:t>
            </a:r>
          </a:p>
        </p:txBody>
      </p:sp>
      <p:cxnSp>
        <p:nvCxnSpPr>
          <p:cNvPr id="31" name="Straight Arrow Connector 30"/>
          <p:cNvCxnSpPr>
            <a:stCxn id="24" idx="1"/>
          </p:cNvCxnSpPr>
          <p:nvPr/>
        </p:nvCxnSpPr>
        <p:spPr bwMode="blackGray">
          <a:xfrm rot="10800000" flipV="1">
            <a:off x="3162702" y="1384713"/>
            <a:ext cx="567405" cy="53257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2" name="Straight Arrow Connector 31"/>
          <p:cNvCxnSpPr>
            <a:stCxn id="24" idx="3"/>
          </p:cNvCxnSpPr>
          <p:nvPr/>
        </p:nvCxnSpPr>
        <p:spPr bwMode="blackGray">
          <a:xfrm>
            <a:off x="5405696" y="1384713"/>
            <a:ext cx="542812" cy="53257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3" name="Straight Arrow Connector 32"/>
          <p:cNvCxnSpPr>
            <a:stCxn id="27" idx="3"/>
            <a:endCxn id="13" idx="1"/>
          </p:cNvCxnSpPr>
          <p:nvPr/>
        </p:nvCxnSpPr>
        <p:spPr bwMode="blackGray">
          <a:xfrm>
            <a:off x="5405696" y="1941903"/>
            <a:ext cx="542812" cy="82751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4" name="Straight Arrow Connector 33"/>
          <p:cNvCxnSpPr>
            <a:stCxn id="26" idx="1"/>
            <a:endCxn id="6" idx="3"/>
          </p:cNvCxnSpPr>
          <p:nvPr/>
        </p:nvCxnSpPr>
        <p:spPr bwMode="blackGray">
          <a:xfrm rot="10800000" flipV="1">
            <a:off x="3162702" y="2482651"/>
            <a:ext cx="567405" cy="28676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5" name="Straight Arrow Connector 34"/>
          <p:cNvCxnSpPr>
            <a:stCxn id="26" idx="3"/>
            <a:endCxn id="13" idx="1"/>
          </p:cNvCxnSpPr>
          <p:nvPr/>
        </p:nvCxnSpPr>
        <p:spPr bwMode="blackGray">
          <a:xfrm>
            <a:off x="5405696" y="2482651"/>
            <a:ext cx="542812" cy="28676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6" name="Straight Arrow Connector 35"/>
          <p:cNvCxnSpPr>
            <a:stCxn id="25" idx="1"/>
          </p:cNvCxnSpPr>
          <p:nvPr/>
        </p:nvCxnSpPr>
        <p:spPr bwMode="blackGray">
          <a:xfrm rot="10800000">
            <a:off x="3162702" y="2769421"/>
            <a:ext cx="567405" cy="30723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7" name="Straight Arrow Connector 36"/>
          <p:cNvCxnSpPr>
            <a:stCxn id="25" idx="3"/>
            <a:endCxn id="13" idx="1"/>
          </p:cNvCxnSpPr>
          <p:nvPr/>
        </p:nvCxnSpPr>
        <p:spPr bwMode="blackGray">
          <a:xfrm flipV="1">
            <a:off x="5405696" y="2769420"/>
            <a:ext cx="542812" cy="30723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8" name="Straight Arrow Connector 37"/>
          <p:cNvCxnSpPr>
            <a:stCxn id="28" idx="1"/>
          </p:cNvCxnSpPr>
          <p:nvPr/>
        </p:nvCxnSpPr>
        <p:spPr bwMode="blackGray">
          <a:xfrm rot="10800000" flipV="1">
            <a:off x="3162702" y="3797703"/>
            <a:ext cx="567405" cy="2540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39" name="Straight Arrow Connector 38"/>
          <p:cNvCxnSpPr>
            <a:stCxn id="29" idx="1"/>
          </p:cNvCxnSpPr>
          <p:nvPr/>
        </p:nvCxnSpPr>
        <p:spPr bwMode="blackGray">
          <a:xfrm rot="10800000">
            <a:off x="3162702" y="4051710"/>
            <a:ext cx="567405" cy="39737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40" name="Straight Arrow Connector 39"/>
          <p:cNvCxnSpPr>
            <a:stCxn id="28" idx="3"/>
          </p:cNvCxnSpPr>
          <p:nvPr/>
        </p:nvCxnSpPr>
        <p:spPr bwMode="blackGray">
          <a:xfrm>
            <a:off x="5405696" y="3797704"/>
            <a:ext cx="542812" cy="2540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41" name="Straight Arrow Connector 40"/>
          <p:cNvCxnSpPr>
            <a:stCxn id="29" idx="3"/>
          </p:cNvCxnSpPr>
          <p:nvPr/>
        </p:nvCxnSpPr>
        <p:spPr bwMode="blackGray">
          <a:xfrm flipV="1">
            <a:off x="5405696" y="4051710"/>
            <a:ext cx="542812" cy="39737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cxnSp>
        <p:nvCxnSpPr>
          <p:cNvPr id="42" name="Straight Arrow Connector 41"/>
          <p:cNvCxnSpPr>
            <a:stCxn id="30" idx="3"/>
          </p:cNvCxnSpPr>
          <p:nvPr/>
        </p:nvCxnSpPr>
        <p:spPr bwMode="blackGray">
          <a:xfrm flipV="1">
            <a:off x="5405696" y="5370872"/>
            <a:ext cx="542812"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oval" w="med" len="med"/>
            <a:tailEnd type="oval"/>
          </a:ln>
          <a:effectLst/>
        </p:spPr>
      </p:cxnSp>
    </p:spTree>
    <p:custDataLst>
      <p:tags r:id="rId1"/>
    </p:custDataLst>
  </p:cSld>
  <p:clrMapOvr>
    <a:masterClrMapping/>
  </p:clrMapOvr>
  <p:transition advTm="1374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96296E-6 2.83951E-6 L 2.96296E-6 0.13792 " pathEditMode="relative" rAng="0" ptsTypes="AA">
                                      <p:cBhvr>
                                        <p:cTn id="12" dur="2000" fill="hold"/>
                                        <p:tgtEl>
                                          <p:spTgt spid="18"/>
                                        </p:tgtEl>
                                        <p:attrNameLst>
                                          <p:attrName>ppt_x</p:attrName>
                                          <p:attrName>ppt_y</p:attrName>
                                        </p:attrNameLst>
                                      </p:cBhvr>
                                      <p:rCtr x="0" y="6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9537E-6 0.13793 L 0.00131 0.33507 " pathEditMode="relative" rAng="0" ptsTypes="AA">
                                      <p:cBhvr>
                                        <p:cTn id="16" dur="2000" fill="hold"/>
                                        <p:tgtEl>
                                          <p:spTgt spid="18"/>
                                        </p:tgtEl>
                                        <p:attrNameLst>
                                          <p:attrName>ppt_x</p:attrName>
                                          <p:attrName>ppt_y</p:attrName>
                                        </p:attrNameLst>
                                      </p:cBhvr>
                                      <p:rCtr x="1" y="99"/>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3.88889E-6 0.33333 C -0.01954 0.40567 -0.03907 0.4782 -0.00131 0.51254 C 0.0366 0.54687 0.19835 0.54166 0.22728 0.53954 C 0.25622 0.53742 0.21412 0.51871 0.17216 0.5 " pathEditMode="relative" rAng="0" ptsTypes="aaaA">
                                      <p:cBhvr>
                                        <p:cTn id="20" dur="2000" fill="hold"/>
                                        <p:tgtEl>
                                          <p:spTgt spid="18"/>
                                        </p:tgtEl>
                                        <p:attrNameLst>
                                          <p:attrName>ppt_x</p:attrName>
                                          <p:attrName>ppt_y</p:attrName>
                                        </p:attrNameLst>
                                      </p:cBhvr>
                                      <p:rCtr x="109" y="107"/>
                                    </p:animMotion>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nodeType="clickEffect">
                                  <p:stCondLst>
                                    <p:cond delay="0"/>
                                  </p:stCondLst>
                                  <p:childTnLst>
                                    <p:animMotion origin="layout" path="M 0.17216 0.5 L 0.17216 0.31906 " pathEditMode="relative" rAng="0" ptsTypes="AA">
                                      <p:cBhvr>
                                        <p:cTn id="37" dur="2000" fill="hold"/>
                                        <p:tgtEl>
                                          <p:spTgt spid="18"/>
                                        </p:tgtEl>
                                        <p:attrNameLst>
                                          <p:attrName>ppt_x</p:attrName>
                                          <p:attrName>ppt_y</p:attrName>
                                        </p:attrNameLst>
                                      </p:cBhvr>
                                      <p:rCtr x="0" y="-90"/>
                                    </p:animMotion>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nodeType="clickEffect">
                                  <p:stCondLst>
                                    <p:cond delay="0"/>
                                  </p:stCondLst>
                                  <p:childTnLst>
                                    <p:animMotion origin="layout" path="M 0.17216 0.31906 L 0.17216 0.12731 " pathEditMode="relative" rAng="0" ptsTypes="AA">
                                      <p:cBhvr>
                                        <p:cTn id="41" dur="2000" fill="hold"/>
                                        <p:tgtEl>
                                          <p:spTgt spid="18"/>
                                        </p:tgtEl>
                                        <p:attrNameLst>
                                          <p:attrName>ppt_x</p:attrName>
                                          <p:attrName>ppt_y</p:attrName>
                                        </p:attrNameLst>
                                      </p:cBhvr>
                                      <p:rCtr x="0" y="-96"/>
                                    </p:animMotion>
                                  </p:childTnLst>
                                </p:cTn>
                              </p:par>
                            </p:childTnLst>
                          </p:cTn>
                        </p:par>
                      </p:childTnLst>
                    </p:cTn>
                  </p:par>
                  <p:par>
                    <p:cTn id="42" fill="hold">
                      <p:stCondLst>
                        <p:cond delay="indefinite"/>
                      </p:stCondLst>
                      <p:childTnLst>
                        <p:par>
                          <p:cTn id="43" fill="hold">
                            <p:stCondLst>
                              <p:cond delay="0"/>
                            </p:stCondLst>
                            <p:childTnLst>
                              <p:par>
                                <p:cTn id="44" presetID="64" presetClass="path" presetSubtype="0" accel="50000" decel="50000" fill="hold" nodeType="clickEffect">
                                  <p:stCondLst>
                                    <p:cond delay="0"/>
                                  </p:stCondLst>
                                  <p:childTnLst>
                                    <p:animMotion origin="layout" path="M 0.17216 0.12731 L 0.17086 -0.00348 " pathEditMode="relative" rAng="0" ptsTypes="AA">
                                      <p:cBhvr>
                                        <p:cTn id="45" dur="2000" fill="hold"/>
                                        <p:tgtEl>
                                          <p:spTgt spid="18"/>
                                        </p:tgtEl>
                                        <p:attrNameLst>
                                          <p:attrName>ppt_x</p:attrName>
                                          <p:attrName>ppt_y</p:attrName>
                                        </p:attrNameLst>
                                      </p:cBhvr>
                                      <p:rCtr x="-1" y="-65"/>
                                    </p:animMotion>
                                  </p:childTnLst>
                                </p:cTn>
                              </p:par>
                            </p:childTnLst>
                          </p:cTn>
                        </p:par>
                        <p:par>
                          <p:cTn id="46" fill="hold">
                            <p:stCondLst>
                              <p:cond delay="2000"/>
                            </p:stCondLst>
                            <p:childTnLst>
                              <p:par>
                                <p:cTn id="47" presetID="2" presetClass="exit" presetSubtype="2" fill="hold" nodeType="afterEffect">
                                  <p:stCondLst>
                                    <p:cond delay="0"/>
                                  </p:stCondLst>
                                  <p:childTnLst>
                                    <p:anim calcmode="lin" valueType="num">
                                      <p:cBhvr additive="base">
                                        <p:cTn id="48" dur="500"/>
                                        <p:tgtEl>
                                          <p:spTgt spid="18"/>
                                        </p:tgtEl>
                                        <p:attrNameLst>
                                          <p:attrName>ppt_x</p:attrName>
                                        </p:attrNameLst>
                                      </p:cBhvr>
                                      <p:tavLst>
                                        <p:tav tm="0">
                                          <p:val>
                                            <p:strVal val="ppt_x"/>
                                          </p:val>
                                        </p:tav>
                                        <p:tav tm="100000">
                                          <p:val>
                                            <p:strVal val="1+ppt_w/2"/>
                                          </p:val>
                                        </p:tav>
                                      </p:tavLst>
                                    </p:anim>
                                    <p:anim calcmode="lin" valueType="num">
                                      <p:cBhvr additive="base">
                                        <p:cTn id="49" dur="500"/>
                                        <p:tgtEl>
                                          <p:spTgt spid="18"/>
                                        </p:tgtEl>
                                        <p:attrNameLst>
                                          <p:attrName>ppt_y</p:attrName>
                                        </p:attrNameLst>
                                      </p:cBhvr>
                                      <p:tavLst>
                                        <p:tav tm="0">
                                          <p:val>
                                            <p:strVal val="ppt_y"/>
                                          </p:val>
                                        </p:tav>
                                        <p:tav tm="100000">
                                          <p:val>
                                            <p:strVal val="ppt_y"/>
                                          </p:val>
                                        </p:tav>
                                      </p:tavLst>
                                    </p:anim>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4" grpId="0" animBg="1"/>
      <p:bldP spid="25"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301" y="1347787"/>
            <a:ext cx="8407400" cy="4784071"/>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smtClean="0"/>
              <a:t>Standard Bindings</a:t>
            </a:r>
          </a:p>
        </p:txBody>
      </p:sp>
      <p:graphicFrame>
        <p:nvGraphicFramePr>
          <p:cNvPr id="6" name="Content Placeholder 5"/>
          <p:cNvGraphicFramePr>
            <a:graphicFrameLocks noGrp="1"/>
          </p:cNvGraphicFramePr>
          <p:nvPr>
            <p:ph idx="1"/>
          </p:nvPr>
        </p:nvGraphicFramePr>
        <p:xfrm>
          <a:off x="356553" y="1347788"/>
          <a:ext cx="8412627" cy="4777244"/>
        </p:xfrm>
        <a:graphic>
          <a:graphicData uri="http://schemas.openxmlformats.org/drawingml/2006/table">
            <a:tbl>
              <a:tblPr firstRow="1" bandRow="1">
                <a:tableStyleId>{5A111915-BE36-4E01-A7E5-04B1672EAD32}</a:tableStyleId>
              </a:tblPr>
              <a:tblGrid>
                <a:gridCol w="2100580"/>
                <a:gridCol w="1127760"/>
                <a:gridCol w="1109027"/>
                <a:gridCol w="1024573"/>
                <a:gridCol w="910907"/>
                <a:gridCol w="1021080"/>
                <a:gridCol w="1118700"/>
              </a:tblGrid>
              <a:tr h="353422">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chemeClr val="tx1"/>
                        </a:solidFill>
                        <a:effectLst/>
                        <a:latin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rPr>
                        <a:t>Interop</a:t>
                      </a:r>
                      <a:endParaRPr kumimoji="0" lang="en-US" sz="1400" b="0"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Security</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Session</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Duplex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Streaming</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BasicHttpBinding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BP 1.1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WsHttpBinding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WS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61848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WsDualHttpBinding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WS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NetTcpBinding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.NET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400" u="none" strike="noStrike" cap="none" normalizeH="0" baseline="0" dirty="0" err="1" smtClean="0">
                          <a:ln>
                            <a:noFill/>
                          </a:ln>
                          <a:solidFill>
                            <a:schemeClr val="tx1"/>
                          </a:solidFill>
                          <a:effectLst/>
                        </a:rPr>
                        <a:t>NetNamedPipesBinding</a:t>
                      </a:r>
                      <a:endParaRPr kumimoji="0" lang="en-US" sz="14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.NET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NetMsmqBinding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.NET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600" u="none" strike="noStrike" cap="none" normalizeH="0" baseline="0" dirty="0" err="1" smtClean="0">
                          <a:ln>
                            <a:noFill/>
                          </a:ln>
                          <a:solidFill>
                            <a:schemeClr val="tx1"/>
                          </a:solidFill>
                          <a:effectLst/>
                        </a:rPr>
                        <a:t>NetPeerTcpBinding</a:t>
                      </a:r>
                      <a:endParaRPr kumimoji="0" lang="en-US" sz="16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.NET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 </a:t>
                      </a:r>
                      <a:r>
                        <a:rPr lang="en-US" sz="1200" dirty="0" smtClean="0">
                          <a:solidFill>
                            <a:srgbClr val="DDDDDD"/>
                          </a:solidFill>
                        </a:rPr>
                        <a:t>|</a:t>
                      </a:r>
                      <a:r>
                        <a:rPr kumimoji="0" lang="en-US" sz="1200" b="1" i="0" u="none" strike="noStrike" cap="none" normalizeH="0" baseline="0" dirty="0" smtClean="0">
                          <a:ln>
                            <a:noFill/>
                          </a:ln>
                          <a:solidFill>
                            <a:schemeClr val="tx1"/>
                          </a:solidFill>
                          <a:effectLst/>
                          <a:latin typeface="Arial" pitchFamily="34" charset="0"/>
                        </a:rPr>
                        <a:t> 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43619">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400" u="none" strike="noStrike" cap="none" normalizeH="0" baseline="0" dirty="0" err="1" smtClean="0">
                          <a:ln>
                            <a:noFill/>
                          </a:ln>
                          <a:solidFill>
                            <a:schemeClr val="tx1"/>
                          </a:solidFill>
                          <a:effectLst/>
                        </a:rPr>
                        <a:t>MsmqIntegrationBinding</a:t>
                      </a:r>
                      <a:endParaRPr kumimoji="0" lang="en-US" sz="1400" u="none" strike="noStrike" cap="none" normalizeH="0" baseline="0" dirty="0" smtClean="0">
                        <a:ln>
                          <a:noFill/>
                        </a:ln>
                        <a:solidFill>
                          <a:schemeClr val="tx1"/>
                        </a:solidFill>
                        <a:effectLs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MSMQ</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rPr>
                        <a:t>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Rectangle 22"/>
          <p:cNvSpPr/>
          <p:nvPr/>
        </p:nvSpPr>
        <p:spPr>
          <a:xfrm>
            <a:off x="1707338" y="6216134"/>
            <a:ext cx="5729325" cy="461665"/>
          </a:xfrm>
          <a:prstGeom prst="rect">
            <a:avLst/>
          </a:prstGeom>
        </p:spPr>
        <p:txBody>
          <a:bodyPr wrap="none">
            <a:spAutoFit/>
          </a:bodyPr>
          <a:lstStyle/>
          <a:p>
            <a:pPr marL="342900" indent="-342900" algn="ctr">
              <a:spcBef>
                <a:spcPct val="20000"/>
              </a:spcBef>
            </a:pPr>
            <a:r>
              <a:rPr lang="en-US" sz="2400" dirty="0" smtClean="0"/>
              <a:t>T = Transport Security </a:t>
            </a:r>
            <a:r>
              <a:rPr lang="en-US" sz="2400" dirty="0" smtClean="0">
                <a:solidFill>
                  <a:srgbClr val="DDDDDD"/>
                </a:solidFill>
              </a:rPr>
              <a:t>|</a:t>
            </a:r>
            <a:r>
              <a:rPr lang="en-US" sz="2400" dirty="0" smtClean="0"/>
              <a:t> S = WS-Security</a:t>
            </a:r>
            <a:endParaRPr lang="en-US" sz="2400" dirty="0"/>
          </a:p>
        </p:txBody>
      </p:sp>
    </p:spTree>
  </p:cSld>
  <p:clrMapOvr>
    <a:masterClrMapping/>
  </p:clrMapOvr>
  <p:transition advTm="170406">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Messaging: BizTalk Server 2006</a:t>
            </a:r>
          </a:p>
        </p:txBody>
      </p:sp>
      <p:sp>
        <p:nvSpPr>
          <p:cNvPr id="13315" name="Content Placeholder 2"/>
          <p:cNvSpPr>
            <a:spLocks noGrp="1"/>
          </p:cNvSpPr>
          <p:nvPr>
            <p:ph idx="1"/>
          </p:nvPr>
        </p:nvSpPr>
        <p:spPr>
          <a:xfrm>
            <a:off x="368300" y="1347788"/>
            <a:ext cx="8382000" cy="5150128"/>
          </a:xfrm>
        </p:spPr>
        <p:txBody>
          <a:bodyPr/>
          <a:lstStyle/>
          <a:p>
            <a:r>
              <a:rPr lang="en-US" dirty="0" smtClean="0"/>
              <a:t>Enterprise integration and </a:t>
            </a:r>
            <a:r>
              <a:rPr lang="en-US" u="sng" dirty="0" smtClean="0"/>
              <a:t>publish/subscribe</a:t>
            </a:r>
            <a:r>
              <a:rPr lang="en-US" dirty="0" smtClean="0"/>
              <a:t> messaging engine</a:t>
            </a:r>
          </a:p>
          <a:p>
            <a:r>
              <a:rPr lang="en-US" dirty="0" smtClean="0"/>
              <a:t>Extensive </a:t>
            </a:r>
            <a:r>
              <a:rPr lang="en-US" u="sng" dirty="0" smtClean="0"/>
              <a:t>adapter</a:t>
            </a:r>
            <a:r>
              <a:rPr lang="en-US" dirty="0" smtClean="0"/>
              <a:t> support for connecting </a:t>
            </a:r>
            <a:br>
              <a:rPr lang="en-US" dirty="0" smtClean="0"/>
            </a:br>
            <a:r>
              <a:rPr lang="en-US" dirty="0" smtClean="0"/>
              <a:t>to systems</a:t>
            </a:r>
          </a:p>
          <a:p>
            <a:pPr lvl="1"/>
            <a:r>
              <a:rPr lang="en-US" dirty="0" smtClean="0"/>
              <a:t>SAP, Siebel, PeopleSoft, JD Edwards, etc. </a:t>
            </a:r>
          </a:p>
          <a:p>
            <a:pPr lvl="1"/>
            <a:r>
              <a:rPr lang="en-US" dirty="0" smtClean="0"/>
              <a:t>SQL, FTP, HTTP, MSMQ, </a:t>
            </a:r>
            <a:r>
              <a:rPr lang="en-US" dirty="0" err="1" smtClean="0"/>
              <a:t>Websphere</a:t>
            </a:r>
            <a:r>
              <a:rPr lang="en-US" dirty="0" smtClean="0"/>
              <a:t> MQ, POP3, etc.</a:t>
            </a:r>
          </a:p>
          <a:p>
            <a:pPr lvl="1"/>
            <a:r>
              <a:rPr lang="en-US" dirty="0" smtClean="0"/>
              <a:t>Host applications and files (mainframe), DB2, EDI</a:t>
            </a:r>
          </a:p>
          <a:p>
            <a:pPr lvl="1"/>
            <a:r>
              <a:rPr lang="en-US" dirty="0" smtClean="0"/>
              <a:t>Extensive third-party options</a:t>
            </a:r>
          </a:p>
          <a:p>
            <a:r>
              <a:rPr lang="en-US" dirty="0" smtClean="0"/>
              <a:t>Enterprise </a:t>
            </a:r>
            <a:r>
              <a:rPr lang="en-US" u="sng" dirty="0" smtClean="0"/>
              <a:t>Single Sign-on</a:t>
            </a:r>
            <a:r>
              <a:rPr lang="en-US" dirty="0" smtClean="0"/>
              <a:t> for credential mapping</a:t>
            </a:r>
          </a:p>
          <a:p>
            <a:r>
              <a:rPr lang="en-US" u="sng" dirty="0" smtClean="0"/>
              <a:t>Orchestration</a:t>
            </a:r>
            <a:r>
              <a:rPr lang="en-US" dirty="0" smtClean="0"/>
              <a:t> engine coordinates/correlates message exchange</a:t>
            </a:r>
          </a:p>
          <a:p>
            <a:r>
              <a:rPr lang="en-US" dirty="0" smtClean="0"/>
              <a:t>Web services support </a:t>
            </a:r>
          </a:p>
        </p:txBody>
      </p:sp>
    </p:spTree>
  </p:cSld>
  <p:clrMapOvr>
    <a:masterClrMapping/>
  </p:clrMapOvr>
  <p:transition advTm="9012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blackGray"/>
        <p:txBody>
          <a:bodyPr/>
          <a:lstStyle/>
          <a:p>
            <a:r>
              <a:rPr lang="en-US" dirty="0" smtClean="0"/>
              <a:t>BizTalk: Messaging Architecture</a:t>
            </a:r>
          </a:p>
        </p:txBody>
      </p:sp>
      <p:sp>
        <p:nvSpPr>
          <p:cNvPr id="6" name="Rounded Rectangle 5"/>
          <p:cNvSpPr>
            <a:spLocks noChangeArrowheads="1"/>
          </p:cNvSpPr>
          <p:nvPr/>
        </p:nvSpPr>
        <p:spPr bwMode="blackGray">
          <a:xfrm>
            <a:off x="3848100" y="2066925"/>
            <a:ext cx="1341438" cy="679450"/>
          </a:xfrm>
          <a:prstGeom prst="roundRect">
            <a:avLst>
              <a:gd name="adj" fmla="val 16667"/>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000" dirty="0">
              <a:effectLst>
                <a:outerShdw blurRad="38100" dist="38100" dir="2700000" algn="tl">
                  <a:srgbClr val="000000">
                    <a:alpha val="43137"/>
                  </a:srgbClr>
                </a:outerShdw>
              </a:effectLst>
            </a:endParaRPr>
          </a:p>
        </p:txBody>
      </p:sp>
      <p:sp>
        <p:nvSpPr>
          <p:cNvPr id="7" name="Rounded Rectangle 6"/>
          <p:cNvSpPr>
            <a:spLocks noChangeArrowheads="1"/>
          </p:cNvSpPr>
          <p:nvPr/>
        </p:nvSpPr>
        <p:spPr bwMode="blackGray">
          <a:xfrm>
            <a:off x="3930650" y="2209800"/>
            <a:ext cx="1341438" cy="679450"/>
          </a:xfrm>
          <a:prstGeom prst="roundRect">
            <a:avLst>
              <a:gd name="adj" fmla="val 16667"/>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000" dirty="0">
              <a:effectLst>
                <a:outerShdw blurRad="38100" dist="38100" dir="2700000" algn="tl">
                  <a:srgbClr val="000000">
                    <a:alpha val="43137"/>
                  </a:srgbClr>
                </a:outerShdw>
              </a:effectLst>
            </a:endParaRPr>
          </a:p>
        </p:txBody>
      </p:sp>
      <p:sp>
        <p:nvSpPr>
          <p:cNvPr id="14341" name="Rounded Rectangle 7"/>
          <p:cNvSpPr>
            <a:spLocks noChangeArrowheads="1"/>
          </p:cNvSpPr>
          <p:nvPr/>
        </p:nvSpPr>
        <p:spPr bwMode="blackGray">
          <a:xfrm>
            <a:off x="4037013" y="2359025"/>
            <a:ext cx="1341437" cy="679450"/>
          </a:xfrm>
          <a:prstGeom prst="roundRect">
            <a:avLst>
              <a:gd name="adj" fmla="val 16667"/>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300" dirty="0">
                <a:effectLst>
                  <a:outerShdw blurRad="38100" dist="38100" dir="2700000" algn="tl">
                    <a:srgbClr val="000000">
                      <a:alpha val="43137"/>
                    </a:srgbClr>
                  </a:outerShdw>
                </a:effectLst>
              </a:rPr>
              <a:t>Orchestration</a:t>
            </a:r>
          </a:p>
        </p:txBody>
      </p:sp>
      <p:sp>
        <p:nvSpPr>
          <p:cNvPr id="14342" name="TextBox 8"/>
          <p:cNvSpPr txBox="1">
            <a:spLocks noChangeArrowheads="1"/>
          </p:cNvSpPr>
          <p:nvPr/>
        </p:nvSpPr>
        <p:spPr bwMode="blackGray">
          <a:xfrm>
            <a:off x="2387600" y="4495800"/>
            <a:ext cx="752129" cy="307777"/>
          </a:xfrm>
          <a:prstGeom prst="rect">
            <a:avLst/>
          </a:prstGeom>
          <a:noFill/>
          <a:ln w="9525">
            <a:noFill/>
            <a:miter lim="800000"/>
            <a:headEnd/>
            <a:tailEnd/>
          </a:ln>
        </p:spPr>
        <p:txBody>
          <a:bodyPr wrap="none">
            <a:spAutoFit/>
          </a:bodyPr>
          <a:lstStyle/>
          <a:p>
            <a:r>
              <a:rPr lang="en-US" sz="1400"/>
              <a:t>publish</a:t>
            </a:r>
          </a:p>
        </p:txBody>
      </p:sp>
      <p:sp>
        <p:nvSpPr>
          <p:cNvPr id="14343" name="TextBox 9"/>
          <p:cNvSpPr txBox="1">
            <a:spLocks noChangeArrowheads="1"/>
          </p:cNvSpPr>
          <p:nvPr/>
        </p:nvSpPr>
        <p:spPr bwMode="blackGray">
          <a:xfrm>
            <a:off x="5943600" y="4495800"/>
            <a:ext cx="950901" cy="307777"/>
          </a:xfrm>
          <a:prstGeom prst="rect">
            <a:avLst/>
          </a:prstGeom>
          <a:noFill/>
          <a:ln w="9525">
            <a:noFill/>
            <a:miter lim="800000"/>
            <a:headEnd/>
            <a:tailEnd/>
          </a:ln>
        </p:spPr>
        <p:txBody>
          <a:bodyPr wrap="none">
            <a:spAutoFit/>
          </a:bodyPr>
          <a:lstStyle/>
          <a:p>
            <a:r>
              <a:rPr lang="en-US" sz="1400"/>
              <a:t>subscribe</a:t>
            </a:r>
          </a:p>
        </p:txBody>
      </p:sp>
      <p:sp>
        <p:nvSpPr>
          <p:cNvPr id="11" name="Can 10"/>
          <p:cNvSpPr>
            <a:spLocks noChangeArrowheads="1"/>
          </p:cNvSpPr>
          <p:nvPr/>
        </p:nvSpPr>
        <p:spPr bwMode="blackGray">
          <a:xfrm>
            <a:off x="2622550" y="4954588"/>
            <a:ext cx="1978025" cy="1454150"/>
          </a:xfrm>
          <a:prstGeom prst="can">
            <a:avLst>
              <a:gd name="adj" fmla="val 25000"/>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1500" dirty="0" smtClean="0">
              <a:effectLst>
                <a:outerShdw blurRad="38100" dist="38100" dir="2700000" algn="tl">
                  <a:srgbClr val="000000">
                    <a:alpha val="43137"/>
                  </a:srgbClr>
                </a:outerShdw>
              </a:effectLst>
            </a:endParaRPr>
          </a:p>
        </p:txBody>
      </p:sp>
      <p:sp>
        <p:nvSpPr>
          <p:cNvPr id="12" name="Can 11"/>
          <p:cNvSpPr>
            <a:spLocks noChangeArrowheads="1"/>
          </p:cNvSpPr>
          <p:nvPr/>
        </p:nvSpPr>
        <p:spPr bwMode="blackGray">
          <a:xfrm>
            <a:off x="4667250" y="4964113"/>
            <a:ext cx="1978025" cy="1454150"/>
          </a:xfrm>
          <a:prstGeom prst="can">
            <a:avLst>
              <a:gd name="adj" fmla="val 25000"/>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1500" dirty="0" smtClean="0">
              <a:effectLst>
                <a:outerShdw blurRad="38100" dist="38100" dir="2700000" algn="tl">
                  <a:srgbClr val="000000">
                    <a:alpha val="43137"/>
                  </a:srgbClr>
                </a:outerShdw>
              </a:effectLst>
            </a:endParaRPr>
          </a:p>
        </p:txBody>
      </p:sp>
      <p:sp>
        <p:nvSpPr>
          <p:cNvPr id="13" name="Can 12"/>
          <p:cNvSpPr>
            <a:spLocks noChangeArrowheads="1"/>
          </p:cNvSpPr>
          <p:nvPr/>
        </p:nvSpPr>
        <p:spPr bwMode="blackGray">
          <a:xfrm>
            <a:off x="3640138" y="4514850"/>
            <a:ext cx="1978025" cy="1454150"/>
          </a:xfrm>
          <a:prstGeom prst="can">
            <a:avLst>
              <a:gd name="adj" fmla="val 25000"/>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r>
              <a:rPr lang="en-US" sz="2400" dirty="0">
                <a:effectLst>
                  <a:outerShdw blurRad="38100" dist="38100" dir="2700000" algn="tl">
                    <a:srgbClr val="000000">
                      <a:alpha val="43137"/>
                    </a:srgbClr>
                  </a:outerShdw>
                </a:effectLst>
              </a:rPr>
              <a:t>Message Box</a:t>
            </a:r>
          </a:p>
        </p:txBody>
      </p:sp>
      <p:sp>
        <p:nvSpPr>
          <p:cNvPr id="14348" name="Straight Connector 14"/>
          <p:cNvSpPr>
            <a:spLocks noChangeShapeType="1"/>
          </p:cNvSpPr>
          <p:nvPr/>
        </p:nvSpPr>
        <p:spPr bwMode="blackGray">
          <a:xfrm flipV="1">
            <a:off x="4799013" y="3054350"/>
            <a:ext cx="7937" cy="1601788"/>
          </a:xfrm>
          <a:prstGeom prst="line">
            <a:avLst/>
          </a:prstGeom>
          <a:noFill/>
          <a:ln w="38100" algn="ctr">
            <a:solidFill>
              <a:schemeClr val="tx1"/>
            </a:solidFill>
            <a:round/>
            <a:headEnd type="triangle" w="med" len="med"/>
            <a:tailEnd/>
          </a:ln>
        </p:spPr>
        <p:txBody>
          <a:bodyPr wrap="none" anchor="ctr"/>
          <a:lstStyle/>
          <a:p>
            <a:endParaRPr lang="en-US"/>
          </a:p>
        </p:txBody>
      </p:sp>
      <p:sp>
        <p:nvSpPr>
          <p:cNvPr id="14349" name="Straight Connector 15"/>
          <p:cNvSpPr>
            <a:spLocks noChangeShapeType="1"/>
          </p:cNvSpPr>
          <p:nvPr/>
        </p:nvSpPr>
        <p:spPr bwMode="blackGray">
          <a:xfrm flipV="1">
            <a:off x="4464050" y="3051175"/>
            <a:ext cx="7938" cy="1601788"/>
          </a:xfrm>
          <a:prstGeom prst="line">
            <a:avLst/>
          </a:prstGeom>
          <a:noFill/>
          <a:ln w="38100" algn="ctr">
            <a:solidFill>
              <a:schemeClr val="tx1"/>
            </a:solidFill>
            <a:round/>
            <a:headEnd/>
            <a:tailEnd type="triangle" w="med" len="med"/>
          </a:ln>
        </p:spPr>
        <p:txBody>
          <a:bodyPr wrap="none" anchor="ctr"/>
          <a:lstStyle/>
          <a:p>
            <a:endParaRPr lang="en-US"/>
          </a:p>
        </p:txBody>
      </p:sp>
      <p:sp>
        <p:nvSpPr>
          <p:cNvPr id="14350" name="Rectangle 16"/>
          <p:cNvSpPr>
            <a:spLocks noChangeArrowheads="1"/>
          </p:cNvSpPr>
          <p:nvPr/>
        </p:nvSpPr>
        <p:spPr bwMode="blackGray">
          <a:xfrm>
            <a:off x="228600" y="2157413"/>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100" dirty="0" err="1" smtClean="0">
                <a:effectLst>
                  <a:outerShdw blurRad="38100" dist="38100" dir="2700000" algn="tl">
                    <a:srgbClr val="000000">
                      <a:alpha val="43137"/>
                    </a:srgbClr>
                  </a:outerShdw>
                </a:effectLst>
              </a:rPr>
              <a:t>msg</a:t>
            </a:r>
            <a:endParaRPr lang="en-US" sz="1100" dirty="0" smtClean="0">
              <a:effectLst>
                <a:outerShdw blurRad="38100" dist="38100" dir="2700000" algn="tl">
                  <a:srgbClr val="000000">
                    <a:alpha val="43137"/>
                  </a:srgbClr>
                </a:outerShdw>
              </a:effectLst>
            </a:endParaRPr>
          </a:p>
        </p:txBody>
      </p:sp>
      <p:sp>
        <p:nvSpPr>
          <p:cNvPr id="14351" name="Straight Connector 17"/>
          <p:cNvSpPr>
            <a:spLocks noChangeShapeType="1"/>
          </p:cNvSpPr>
          <p:nvPr/>
        </p:nvSpPr>
        <p:spPr bwMode="blackGray">
          <a:xfrm>
            <a:off x="762000" y="2233613"/>
            <a:ext cx="7620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52" name="Rectangle 18"/>
          <p:cNvSpPr>
            <a:spLocks noChangeArrowheads="1"/>
          </p:cNvSpPr>
          <p:nvPr/>
        </p:nvSpPr>
        <p:spPr bwMode="blackGray">
          <a:xfrm>
            <a:off x="1524000" y="2081213"/>
            <a:ext cx="1425575" cy="303212"/>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HTTP Adapter</a:t>
            </a:r>
          </a:p>
        </p:txBody>
      </p:sp>
      <p:sp>
        <p:nvSpPr>
          <p:cNvPr id="14353" name="Rectangle 19"/>
          <p:cNvSpPr>
            <a:spLocks noChangeArrowheads="1"/>
          </p:cNvSpPr>
          <p:nvPr/>
        </p:nvSpPr>
        <p:spPr bwMode="blackGray">
          <a:xfrm>
            <a:off x="1524000" y="2462213"/>
            <a:ext cx="1425575" cy="303212"/>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effectLst>
                  <a:outerShdw blurRad="38100" dist="38100" dir="2700000" algn="tl">
                    <a:srgbClr val="000000">
                      <a:alpha val="43137"/>
                    </a:srgbClr>
                  </a:outerShdw>
                </a:effectLst>
              </a:rPr>
              <a:t>MQ  Adapter </a:t>
            </a:r>
          </a:p>
        </p:txBody>
      </p:sp>
      <p:sp>
        <p:nvSpPr>
          <p:cNvPr id="14354" name="Rectangle 20"/>
          <p:cNvSpPr>
            <a:spLocks noChangeArrowheads="1"/>
          </p:cNvSpPr>
          <p:nvPr/>
        </p:nvSpPr>
        <p:spPr bwMode="blackGray">
          <a:xfrm>
            <a:off x="1524000" y="2838450"/>
            <a:ext cx="1425575" cy="303213"/>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effectLst>
                  <a:outerShdw blurRad="38100" dist="38100" dir="2700000" algn="tl">
                    <a:srgbClr val="000000">
                      <a:alpha val="43137"/>
                    </a:srgbClr>
                  </a:outerShdw>
                </a:effectLst>
              </a:rPr>
              <a:t>FTP Adapter</a:t>
            </a:r>
          </a:p>
        </p:txBody>
      </p:sp>
      <p:sp>
        <p:nvSpPr>
          <p:cNvPr id="14355" name="Rectangle 22"/>
          <p:cNvSpPr>
            <a:spLocks noChangeArrowheads="1"/>
          </p:cNvSpPr>
          <p:nvPr/>
        </p:nvSpPr>
        <p:spPr bwMode="blackGray">
          <a:xfrm>
            <a:off x="8382000" y="2157413"/>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err="1">
                <a:effectLst>
                  <a:outerShdw blurRad="38100" dist="38100" dir="2700000" algn="tl">
                    <a:srgbClr val="000000">
                      <a:alpha val="43137"/>
                    </a:srgbClr>
                  </a:outerShdw>
                </a:effectLst>
              </a:rPr>
              <a:t>msg</a:t>
            </a:r>
            <a:endParaRPr lang="en-US" sz="1200" dirty="0">
              <a:effectLst>
                <a:outerShdw blurRad="38100" dist="38100" dir="2700000" algn="tl">
                  <a:srgbClr val="000000">
                    <a:alpha val="43137"/>
                  </a:srgbClr>
                </a:outerShdw>
              </a:effectLst>
            </a:endParaRPr>
          </a:p>
        </p:txBody>
      </p:sp>
      <p:sp>
        <p:nvSpPr>
          <p:cNvPr id="14356" name="Straight Connector 23"/>
          <p:cNvSpPr>
            <a:spLocks noChangeShapeType="1"/>
          </p:cNvSpPr>
          <p:nvPr/>
        </p:nvSpPr>
        <p:spPr bwMode="blackGray">
          <a:xfrm>
            <a:off x="7848600" y="2233613"/>
            <a:ext cx="5334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57" name="Rectangle 24"/>
          <p:cNvSpPr>
            <a:spLocks noChangeArrowheads="1"/>
          </p:cNvSpPr>
          <p:nvPr/>
        </p:nvSpPr>
        <p:spPr bwMode="blackGray">
          <a:xfrm>
            <a:off x="6438900" y="2105025"/>
            <a:ext cx="1425575" cy="303213"/>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effectLst>
                  <a:outerShdw blurRad="38100" dist="38100" dir="2700000" algn="tl">
                    <a:srgbClr val="000000">
                      <a:alpha val="43137"/>
                    </a:srgbClr>
                  </a:outerShdw>
                </a:effectLst>
              </a:rPr>
              <a:t>SAP Adapter</a:t>
            </a:r>
          </a:p>
        </p:txBody>
      </p:sp>
      <p:sp>
        <p:nvSpPr>
          <p:cNvPr id="14358" name="Rectangle 25"/>
          <p:cNvSpPr>
            <a:spLocks noChangeArrowheads="1"/>
          </p:cNvSpPr>
          <p:nvPr/>
        </p:nvSpPr>
        <p:spPr bwMode="blackGray">
          <a:xfrm>
            <a:off x="6438900" y="2486025"/>
            <a:ext cx="1425575" cy="303213"/>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effectLst>
                  <a:outerShdw blurRad="38100" dist="38100" dir="2700000" algn="tl">
                    <a:srgbClr val="000000">
                      <a:alpha val="43137"/>
                    </a:srgbClr>
                  </a:outerShdw>
                </a:effectLst>
              </a:rPr>
              <a:t>Host Adapter</a:t>
            </a:r>
          </a:p>
        </p:txBody>
      </p:sp>
      <p:sp>
        <p:nvSpPr>
          <p:cNvPr id="14359" name="Rectangle 26"/>
          <p:cNvSpPr>
            <a:spLocks noChangeArrowheads="1"/>
          </p:cNvSpPr>
          <p:nvPr/>
        </p:nvSpPr>
        <p:spPr bwMode="blackGray">
          <a:xfrm>
            <a:off x="6438900" y="2867025"/>
            <a:ext cx="1425575" cy="303213"/>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SMTP Adapter</a:t>
            </a:r>
          </a:p>
        </p:txBody>
      </p:sp>
      <p:sp>
        <p:nvSpPr>
          <p:cNvPr id="14360" name="Shape 344093"/>
          <p:cNvSpPr>
            <a:spLocks/>
          </p:cNvSpPr>
          <p:nvPr/>
        </p:nvSpPr>
        <p:spPr bwMode="blackGray">
          <a:xfrm flipV="1">
            <a:off x="5613400" y="2995613"/>
            <a:ext cx="711200" cy="222250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Lst>
            <a:ahLst/>
            <a:cxnLst>
              <a:cxn ang="T10">
                <a:pos x="T0" y="T1"/>
              </a:cxn>
              <a:cxn ang="T11">
                <a:pos x="T2" y="T3"/>
              </a:cxn>
              <a:cxn ang="T12">
                <a:pos x="T4" y="T5"/>
              </a:cxn>
              <a:cxn ang="T13">
                <a:pos x="T6" y="T7"/>
              </a:cxn>
              <a:cxn ang="T14">
                <a:pos x="T8" y="T9"/>
              </a:cxn>
            </a:cxnLst>
            <a:rect l="T15" t="T16" r="T17" b="T18"/>
            <a:pathLst>
              <a:path w="351" h="1668">
                <a:moveTo>
                  <a:pt x="0" y="0"/>
                </a:moveTo>
                <a:cubicBezTo>
                  <a:pt x="51" y="92"/>
                  <a:pt x="102" y="184"/>
                  <a:pt x="126" y="307"/>
                </a:cubicBezTo>
                <a:cubicBezTo>
                  <a:pt x="150" y="430"/>
                  <a:pt x="136" y="544"/>
                  <a:pt x="142" y="741"/>
                </a:cubicBezTo>
                <a:cubicBezTo>
                  <a:pt x="148" y="938"/>
                  <a:pt x="129" y="1332"/>
                  <a:pt x="164" y="1487"/>
                </a:cubicBezTo>
                <a:cubicBezTo>
                  <a:pt x="199" y="1642"/>
                  <a:pt x="275" y="1655"/>
                  <a:pt x="351" y="1668"/>
                </a:cubicBezTo>
              </a:path>
            </a:pathLst>
          </a:custGeom>
          <a:noFill/>
          <a:ln w="38100" algn="ctr">
            <a:solidFill>
              <a:schemeClr val="tx1"/>
            </a:solidFill>
            <a:round/>
            <a:headEnd/>
            <a:tailEnd type="triangle" w="med" len="med"/>
          </a:ln>
        </p:spPr>
        <p:txBody>
          <a:bodyPr wrap="none" anchor="ctr"/>
          <a:lstStyle/>
          <a:p>
            <a:endParaRPr lang="en-US">
              <a:solidFill>
                <a:srgbClr val="000000"/>
              </a:solidFill>
            </a:endParaRPr>
          </a:p>
        </p:txBody>
      </p:sp>
      <p:sp>
        <p:nvSpPr>
          <p:cNvPr id="14361" name="TextBox 28"/>
          <p:cNvSpPr txBox="1">
            <a:spLocks noChangeArrowheads="1"/>
          </p:cNvSpPr>
          <p:nvPr/>
        </p:nvSpPr>
        <p:spPr bwMode="blackGray">
          <a:xfrm>
            <a:off x="3429000" y="3581400"/>
            <a:ext cx="950901" cy="307777"/>
          </a:xfrm>
          <a:prstGeom prst="rect">
            <a:avLst/>
          </a:prstGeom>
          <a:noFill/>
          <a:ln w="9525">
            <a:noFill/>
            <a:miter lim="800000"/>
            <a:headEnd/>
            <a:tailEnd/>
          </a:ln>
        </p:spPr>
        <p:txBody>
          <a:bodyPr wrap="none">
            <a:spAutoFit/>
          </a:bodyPr>
          <a:lstStyle/>
          <a:p>
            <a:r>
              <a:rPr lang="en-US" sz="1400"/>
              <a:t>subscribe</a:t>
            </a:r>
          </a:p>
        </p:txBody>
      </p:sp>
      <p:sp>
        <p:nvSpPr>
          <p:cNvPr id="14362" name="TextBox 29"/>
          <p:cNvSpPr txBox="1">
            <a:spLocks noChangeArrowheads="1"/>
          </p:cNvSpPr>
          <p:nvPr/>
        </p:nvSpPr>
        <p:spPr bwMode="blackGray">
          <a:xfrm>
            <a:off x="4876800" y="3581400"/>
            <a:ext cx="752129" cy="307777"/>
          </a:xfrm>
          <a:prstGeom prst="rect">
            <a:avLst/>
          </a:prstGeom>
          <a:noFill/>
          <a:ln w="9525">
            <a:noFill/>
            <a:miter lim="800000"/>
            <a:headEnd/>
            <a:tailEnd/>
          </a:ln>
        </p:spPr>
        <p:txBody>
          <a:bodyPr wrap="none">
            <a:spAutoFit/>
          </a:bodyPr>
          <a:lstStyle/>
          <a:p>
            <a:r>
              <a:rPr lang="en-US" sz="1400" dirty="0"/>
              <a:t>publish</a:t>
            </a:r>
          </a:p>
        </p:txBody>
      </p:sp>
      <p:sp>
        <p:nvSpPr>
          <p:cNvPr id="14363" name="Rectangle 30"/>
          <p:cNvSpPr>
            <a:spLocks noChangeArrowheads="1"/>
          </p:cNvSpPr>
          <p:nvPr/>
        </p:nvSpPr>
        <p:spPr bwMode="blackGray">
          <a:xfrm>
            <a:off x="228600" y="2543175"/>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effectLst>
                  <a:outerShdw blurRad="38100" dist="38100" dir="2700000" algn="tl">
                    <a:srgbClr val="000000">
                      <a:alpha val="43137"/>
                    </a:srgbClr>
                  </a:outerShdw>
                </a:effectLst>
              </a:rPr>
              <a:t>msg</a:t>
            </a:r>
          </a:p>
        </p:txBody>
      </p:sp>
      <p:sp>
        <p:nvSpPr>
          <p:cNvPr id="14364" name="Straight Connector 31"/>
          <p:cNvSpPr>
            <a:spLocks noChangeShapeType="1"/>
          </p:cNvSpPr>
          <p:nvPr/>
        </p:nvSpPr>
        <p:spPr bwMode="blackGray">
          <a:xfrm>
            <a:off x="762000" y="2619375"/>
            <a:ext cx="7620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65" name="Rectangle 32"/>
          <p:cNvSpPr>
            <a:spLocks noChangeArrowheads="1"/>
          </p:cNvSpPr>
          <p:nvPr/>
        </p:nvSpPr>
        <p:spPr bwMode="blackGray">
          <a:xfrm>
            <a:off x="228600" y="2895600"/>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effectLst>
                  <a:outerShdw blurRad="38100" dist="38100" dir="2700000" algn="tl">
                    <a:srgbClr val="000000">
                      <a:alpha val="43137"/>
                    </a:srgbClr>
                  </a:outerShdw>
                </a:effectLst>
              </a:rPr>
              <a:t>msg</a:t>
            </a:r>
          </a:p>
        </p:txBody>
      </p:sp>
      <p:sp>
        <p:nvSpPr>
          <p:cNvPr id="14366" name="Straight Connector 33"/>
          <p:cNvSpPr>
            <a:spLocks noChangeShapeType="1"/>
          </p:cNvSpPr>
          <p:nvPr/>
        </p:nvSpPr>
        <p:spPr bwMode="blackGray">
          <a:xfrm>
            <a:off x="762000" y="2971800"/>
            <a:ext cx="7620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67" name="Rectangle 34"/>
          <p:cNvSpPr>
            <a:spLocks noChangeArrowheads="1"/>
          </p:cNvSpPr>
          <p:nvPr/>
        </p:nvSpPr>
        <p:spPr bwMode="blackGray">
          <a:xfrm>
            <a:off x="8391525" y="2543175"/>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err="1" smtClean="0">
                <a:effectLst>
                  <a:outerShdw blurRad="38100" dist="38100" dir="2700000" algn="tl">
                    <a:srgbClr val="000000">
                      <a:alpha val="43137"/>
                    </a:srgbClr>
                  </a:outerShdw>
                </a:effectLst>
              </a:rPr>
              <a:t>msg</a:t>
            </a:r>
          </a:p>
        </p:txBody>
      </p:sp>
      <p:sp>
        <p:nvSpPr>
          <p:cNvPr id="14368" name="Straight Connector 35"/>
          <p:cNvSpPr>
            <a:spLocks noChangeShapeType="1"/>
          </p:cNvSpPr>
          <p:nvPr/>
        </p:nvSpPr>
        <p:spPr bwMode="blackGray">
          <a:xfrm>
            <a:off x="7858125" y="2619375"/>
            <a:ext cx="5334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69" name="Rectangle 36"/>
          <p:cNvSpPr>
            <a:spLocks noChangeArrowheads="1"/>
          </p:cNvSpPr>
          <p:nvPr/>
        </p:nvSpPr>
        <p:spPr bwMode="blackGray">
          <a:xfrm>
            <a:off x="8391525" y="2905125"/>
            <a:ext cx="533400" cy="22860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err="1" smtClean="0">
                <a:effectLst>
                  <a:outerShdw blurRad="38100" dist="38100" dir="2700000" algn="tl">
                    <a:srgbClr val="000000">
                      <a:alpha val="43137"/>
                    </a:srgbClr>
                  </a:outerShdw>
                </a:effectLst>
              </a:rPr>
              <a:t>msg</a:t>
            </a:r>
            <a:endParaRPr lang="en-US" sz="1200" dirty="0" smtClean="0">
              <a:effectLst>
                <a:outerShdw blurRad="38100" dist="38100" dir="2700000" algn="tl">
                  <a:srgbClr val="000000">
                    <a:alpha val="43137"/>
                  </a:srgbClr>
                </a:outerShdw>
              </a:effectLst>
            </a:endParaRPr>
          </a:p>
        </p:txBody>
      </p:sp>
      <p:sp>
        <p:nvSpPr>
          <p:cNvPr id="14370" name="Straight Connector 37"/>
          <p:cNvSpPr>
            <a:spLocks noChangeShapeType="1"/>
          </p:cNvSpPr>
          <p:nvPr/>
        </p:nvSpPr>
        <p:spPr bwMode="blackGray">
          <a:xfrm>
            <a:off x="7858125" y="3000375"/>
            <a:ext cx="533400" cy="0"/>
          </a:xfrm>
          <a:prstGeom prst="line">
            <a:avLst/>
          </a:prstGeom>
          <a:noFill/>
          <a:ln w="38100" algn="ctr">
            <a:solidFill>
              <a:schemeClr val="tx1"/>
            </a:solidFill>
            <a:round/>
            <a:headEnd/>
            <a:tailEnd type="triangle" w="med" len="med"/>
          </a:ln>
        </p:spPr>
        <p:txBody>
          <a:bodyPr wrap="none" anchor="ctr"/>
          <a:lstStyle/>
          <a:p>
            <a:endParaRPr lang="en-US"/>
          </a:p>
        </p:txBody>
      </p:sp>
      <p:sp>
        <p:nvSpPr>
          <p:cNvPr id="14347" name="Shape 344077"/>
          <p:cNvSpPr>
            <a:spLocks/>
          </p:cNvSpPr>
          <p:nvPr/>
        </p:nvSpPr>
        <p:spPr bwMode="blackGray">
          <a:xfrm>
            <a:off x="2971800" y="3148013"/>
            <a:ext cx="668338" cy="2073275"/>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Lst>
            <a:ahLst/>
            <a:cxnLst>
              <a:cxn ang="T10">
                <a:pos x="T0" y="T1"/>
              </a:cxn>
              <a:cxn ang="T11">
                <a:pos x="T2" y="T3"/>
              </a:cxn>
              <a:cxn ang="T12">
                <a:pos x="T4" y="T5"/>
              </a:cxn>
              <a:cxn ang="T13">
                <a:pos x="T6" y="T7"/>
              </a:cxn>
              <a:cxn ang="T14">
                <a:pos x="T8" y="T9"/>
              </a:cxn>
            </a:cxnLst>
            <a:rect l="T15" t="T16" r="T17" b="T18"/>
            <a:pathLst>
              <a:path w="351" h="1668">
                <a:moveTo>
                  <a:pt x="0" y="0"/>
                </a:moveTo>
                <a:cubicBezTo>
                  <a:pt x="51" y="92"/>
                  <a:pt x="102" y="184"/>
                  <a:pt x="126" y="307"/>
                </a:cubicBezTo>
                <a:cubicBezTo>
                  <a:pt x="150" y="430"/>
                  <a:pt x="136" y="544"/>
                  <a:pt x="142" y="741"/>
                </a:cubicBezTo>
                <a:cubicBezTo>
                  <a:pt x="148" y="938"/>
                  <a:pt x="129" y="1332"/>
                  <a:pt x="164" y="1487"/>
                </a:cubicBezTo>
                <a:cubicBezTo>
                  <a:pt x="199" y="1642"/>
                  <a:pt x="275" y="1655"/>
                  <a:pt x="351" y="1668"/>
                </a:cubicBezTo>
              </a:path>
            </a:pathLst>
          </a:custGeom>
          <a:noFill/>
          <a:ln w="38100" algn="ctr">
            <a:solidFill>
              <a:schemeClr val="tx1"/>
            </a:solidFill>
            <a:round/>
            <a:headEnd/>
            <a:tailEnd type="triangle" w="med" len="med"/>
          </a:ln>
        </p:spPr>
        <p:txBody>
          <a:bodyPr wrap="none" anchor="ctr"/>
          <a:lstStyle/>
          <a:p>
            <a:endParaRPr lang="en-US">
              <a:solidFill>
                <a:srgbClr val="000000"/>
              </a:solidFill>
            </a:endParaRPr>
          </a:p>
        </p:txBody>
      </p:sp>
    </p:spTree>
  </p:cSld>
  <p:clrMapOvr>
    <a:masterClrMapping/>
  </p:clrMapOvr>
  <p:transition advTm="91656">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are Connected Systems?</a:t>
            </a:r>
          </a:p>
        </p:txBody>
      </p:sp>
      <p:sp>
        <p:nvSpPr>
          <p:cNvPr id="12" name="Rounded Rectangle 11"/>
          <p:cNvSpPr/>
          <p:nvPr/>
        </p:nvSpPr>
        <p:spPr bwMode="blackGray">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Overview: Windows Communication Foundation and BizTalk Server</a:t>
            </a:r>
          </a:p>
        </p:txBody>
      </p:sp>
      <p:sp>
        <p:nvSpPr>
          <p:cNvPr id="18" name="Rounded Rectangle 17"/>
          <p:cNvSpPr/>
          <p:nvPr/>
        </p:nvSpPr>
        <p:spPr bwMode="blackGray">
          <a:xfrm>
            <a:off x="443753" y="3078481"/>
            <a:ext cx="8014447" cy="775445"/>
          </a:xfrm>
          <a:prstGeom prst="roundRect">
            <a:avLst/>
          </a:prstGeom>
          <a:gradFill flip="none" rotWithShape="1">
            <a:gsLst>
              <a:gs pos="0">
                <a:srgbClr val="27728D"/>
              </a:gs>
              <a:gs pos="87000">
                <a:srgbClr val="3BA4C9"/>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BizTalk Adapter For Windows Communication Foundation</a:t>
            </a:r>
          </a:p>
        </p:txBody>
      </p:sp>
      <p:sp>
        <p:nvSpPr>
          <p:cNvPr id="20" name="Rounded Rectangle 19"/>
          <p:cNvSpPr/>
          <p:nvPr/>
        </p:nvSpPr>
        <p:spPr bwMode="blackGray">
          <a:xfrm>
            <a:off x="443753" y="393192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Scenarios enabled by Windows Communication Foundation adapter</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176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652" y="2194993"/>
            <a:ext cx="8394699" cy="2324099"/>
          </a:xfrm>
        </p:spPr>
        <p:txBody>
          <a:bodyPr/>
          <a:lstStyle/>
          <a:p>
            <a:r>
              <a:rPr smtClean="0"/>
              <a:t>Building Connected Systems on the Microsoft .NET Framework Using the Windows Communication Foundation Adapter in BizTalk Server 2006 R2</a:t>
            </a:r>
            <a:endParaRPr lang="en-US" dirty="0"/>
          </a:p>
        </p:txBody>
      </p:sp>
      <p:sp>
        <p:nvSpPr>
          <p:cNvPr id="6" name="Text Placeholder 5"/>
          <p:cNvSpPr>
            <a:spLocks noGrp="1"/>
          </p:cNvSpPr>
          <p:nvPr>
            <p:ph type="body" sz="quarter" idx="10"/>
          </p:nvPr>
        </p:nvSpPr>
        <p:spPr/>
        <p:txBody>
          <a:bodyPr/>
          <a:lstStyle/>
          <a:p>
            <a:r>
              <a:rPr smtClean="0"/>
              <a:t>CON310</a:t>
            </a:r>
            <a:endParaRPr lang="en-US" dirty="0"/>
          </a:p>
        </p:txBody>
      </p:sp>
      <p:sp>
        <p:nvSpPr>
          <p:cNvPr id="7" name="Subtitle 6"/>
          <p:cNvSpPr>
            <a:spLocks noGrp="1"/>
          </p:cNvSpPr>
          <p:nvPr>
            <p:ph type="subTitle" idx="1"/>
          </p:nvPr>
        </p:nvSpPr>
        <p:spPr>
          <a:xfrm>
            <a:off x="1520518" y="5419844"/>
            <a:ext cx="5316626" cy="332399"/>
          </a:xfrm>
        </p:spPr>
        <p:txBody>
          <a:bodyPr/>
          <a:lstStyle/>
          <a:p>
            <a:r>
              <a:rPr smtClean="0"/>
              <a:t>Ivan Towlson </a:t>
            </a:r>
            <a:r>
              <a:rPr lang="en-NZ" dirty="0" smtClean="0"/>
              <a:t>–</a:t>
            </a:r>
            <a:r>
              <a:rPr smtClean="0"/>
              <a:t> ECN Group</a:t>
            </a:r>
          </a:p>
        </p:txBody>
      </p:sp>
    </p:spTree>
  </p:cSld>
  <p:clrMapOvr>
    <a:masterClrMapping/>
  </p:clrMapOvr>
  <p:transition advTm="74859">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384655" y="3257687"/>
            <a:ext cx="662922" cy="437297"/>
          </a:xfrm>
          <a:prstGeom prst="rect">
            <a:avLst/>
          </a:prstGeom>
          <a:noFill/>
          <a:ln w="9525">
            <a:noFill/>
            <a:miter lim="800000"/>
            <a:headEnd/>
            <a:tailEnd/>
          </a:ln>
          <a:effectLst/>
        </p:spPr>
      </p:pic>
      <p:sp>
        <p:nvSpPr>
          <p:cNvPr id="18" name="Text Placeholder 17"/>
          <p:cNvSpPr>
            <a:spLocks noGrp="1"/>
          </p:cNvSpPr>
          <p:nvPr>
            <p:ph type="body" sz="quarter" idx="10"/>
          </p:nvPr>
        </p:nvSpPr>
        <p:spPr/>
        <p:txBody>
          <a:bodyPr>
            <a:normAutofit fontScale="70000" lnSpcReduction="20000"/>
          </a:bodyPr>
          <a:lstStyle/>
          <a:p>
            <a:r>
              <a:rPr lang="en-US" smtClean="0"/>
              <a:t>announcing</a:t>
            </a:r>
            <a:endParaRPr lang="en-US" dirty="0"/>
          </a:p>
        </p:txBody>
      </p:sp>
      <p:sp>
        <p:nvSpPr>
          <p:cNvPr id="6" name="Title 5"/>
          <p:cNvSpPr>
            <a:spLocks noGrp="1"/>
          </p:cNvSpPr>
          <p:nvPr>
            <p:ph type="ctrTitle"/>
          </p:nvPr>
        </p:nvSpPr>
        <p:spPr>
          <a:xfrm>
            <a:off x="368300" y="3846251"/>
            <a:ext cx="8394699" cy="1154497"/>
          </a:xfrm>
        </p:spPr>
        <p:txBody>
          <a:bodyPr/>
          <a:lstStyle/>
          <a:p>
            <a:r>
              <a:rPr lang="en-US" dirty="0" smtClean="0"/>
              <a:t>BizTalk Adapter for </a:t>
            </a:r>
            <a:br>
              <a:rPr lang="en-US" dirty="0" smtClean="0"/>
            </a:br>
            <a:r>
              <a:rPr lang="en-US" dirty="0" smtClean="0"/>
              <a:t>Windows Communication Foundation</a:t>
            </a:r>
            <a:endParaRPr lang="en-US" dirty="0"/>
          </a:p>
        </p:txBody>
      </p:sp>
      <p:sp>
        <p:nvSpPr>
          <p:cNvPr id="11" name="Subtitle 10"/>
          <p:cNvSpPr>
            <a:spLocks noGrp="1"/>
          </p:cNvSpPr>
          <p:nvPr>
            <p:ph type="subTitle" idx="1"/>
          </p:nvPr>
        </p:nvSpPr>
        <p:spPr/>
        <p:txBody>
          <a:bodyPr/>
          <a:lstStyle/>
          <a:p>
            <a:endParaRPr lang="en-US"/>
          </a:p>
        </p:txBody>
      </p:sp>
    </p:spTree>
  </p:cSld>
  <p:clrMapOvr>
    <a:masterClrMapping/>
  </p:clrMapOvr>
  <p:transition advTm="9328">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hidden">
          <a:xfrm>
            <a:off x="0" y="1610446"/>
            <a:ext cx="9144000" cy="4995080"/>
          </a:xfrm>
          <a:prstGeom prst="roundRect">
            <a:avLst/>
          </a:prstGeom>
          <a:gradFill>
            <a:gsLst>
              <a:gs pos="0">
                <a:schemeClr val="accent5">
                  <a:alpha val="41000"/>
                </a:schemeClr>
              </a:gs>
              <a:gs pos="100000">
                <a:schemeClr val="accent5">
                  <a:alpha val="17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2" name="Rounded Rectangle 11"/>
          <p:cNvSpPr/>
          <p:nvPr/>
        </p:nvSpPr>
        <p:spPr bwMode="blackGray">
          <a:xfrm rot="5400000">
            <a:off x="5267347" y="4091385"/>
            <a:ext cx="1798323" cy="518159"/>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BizTalk Pipeline</a:t>
            </a:r>
          </a:p>
        </p:txBody>
      </p:sp>
      <p:sp>
        <p:nvSpPr>
          <p:cNvPr id="2" name="Title 1"/>
          <p:cNvSpPr>
            <a:spLocks noGrp="1"/>
          </p:cNvSpPr>
          <p:nvPr>
            <p:ph type="title"/>
          </p:nvPr>
        </p:nvSpPr>
        <p:spPr/>
        <p:txBody>
          <a:bodyPr/>
          <a:lstStyle/>
          <a:p>
            <a:r>
              <a:rPr lang="en-US" smtClean="0"/>
              <a:t>WCF Adapter Runtime Architecture</a:t>
            </a:r>
            <a:endParaRPr lang="en-US" dirty="0"/>
          </a:p>
        </p:txBody>
      </p:sp>
      <p:sp>
        <p:nvSpPr>
          <p:cNvPr id="23" name="Bent Arrow 22"/>
          <p:cNvSpPr/>
          <p:nvPr/>
        </p:nvSpPr>
        <p:spPr bwMode="blackGray">
          <a:xfrm>
            <a:off x="5331795" y="4048375"/>
            <a:ext cx="725805" cy="976393"/>
          </a:xfrm>
          <a:prstGeom prst="bentArrow">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Rounded Rectangle 4"/>
          <p:cNvSpPr/>
          <p:nvPr/>
        </p:nvSpPr>
        <p:spPr bwMode="blackGray">
          <a:xfrm rot="16200000">
            <a:off x="71447" y="4175877"/>
            <a:ext cx="2320720" cy="467487"/>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tx1"/>
                </a:solidFill>
                <a:effectLst>
                  <a:outerShdw blurRad="38100" dist="38100" dir="2700000" algn="tl">
                    <a:srgbClr val="000000">
                      <a:alpha val="43137"/>
                    </a:srgbClr>
                  </a:outerShdw>
                </a:effectLst>
              </a:rPr>
              <a:t>Channel  Stack</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9" name="Up Arrow 28"/>
          <p:cNvSpPr/>
          <p:nvPr/>
        </p:nvSpPr>
        <p:spPr bwMode="blackGray">
          <a:xfrm rot="5400000">
            <a:off x="8197502" y="3847265"/>
            <a:ext cx="463362" cy="717218"/>
          </a:xfrm>
          <a:prstGeom prst="upArrow">
            <a:avLst>
              <a:gd name="adj1" fmla="val 43136"/>
              <a:gd name="adj2" fmla="val 50000"/>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26" name="Up Arrow 25"/>
          <p:cNvSpPr/>
          <p:nvPr/>
        </p:nvSpPr>
        <p:spPr bwMode="blackGray">
          <a:xfrm>
            <a:off x="4402382" y="3427694"/>
            <a:ext cx="463362" cy="1488242"/>
          </a:xfrm>
          <a:prstGeom prst="upArrow">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7" name="Rounded Rectangle 6"/>
          <p:cNvSpPr/>
          <p:nvPr/>
        </p:nvSpPr>
        <p:spPr bwMode="blackGray">
          <a:xfrm>
            <a:off x="1538261" y="2895927"/>
            <a:ext cx="1505352" cy="2894845"/>
          </a:xfrm>
          <a:prstGeom prst="roundRect">
            <a:avLst/>
          </a:prstGeom>
          <a:gradFill flip="none" rotWithShape="1">
            <a:gsLst>
              <a:gs pos="0">
                <a:schemeClr val="accent1">
                  <a:tint val="66000"/>
                  <a:satMod val="160000"/>
                  <a:alpha val="29000"/>
                </a:schemeClr>
              </a:gs>
              <a:gs pos="100000">
                <a:schemeClr val="accent1">
                  <a:alpha val="2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9" name="Rounded Rectangle 8"/>
          <p:cNvSpPr/>
          <p:nvPr/>
        </p:nvSpPr>
        <p:spPr bwMode="blackGray">
          <a:xfrm rot="16200000">
            <a:off x="1583360" y="3924375"/>
            <a:ext cx="1883388" cy="885824"/>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500" dirty="0" smtClean="0">
                <a:solidFill>
                  <a:schemeClr val="tx1"/>
                </a:solidFill>
                <a:effectLst>
                  <a:outerShdw blurRad="38100" dist="38100" dir="2700000" algn="tl">
                    <a:srgbClr val="000000">
                      <a:alpha val="43137"/>
                    </a:srgbClr>
                  </a:outerShdw>
                </a:effectLst>
              </a:rPr>
              <a:t>Operation /</a:t>
            </a:r>
          </a:p>
          <a:p>
            <a:pPr algn="ctr" defTabSz="1096963" fontAlgn="base">
              <a:spcBef>
                <a:spcPct val="0"/>
              </a:spcBef>
              <a:spcAft>
                <a:spcPct val="0"/>
              </a:spcAft>
            </a:pPr>
            <a:r>
              <a:rPr lang="en-US" sz="1500" dirty="0" smtClean="0">
                <a:solidFill>
                  <a:schemeClr val="tx1"/>
                </a:solidFill>
                <a:effectLst>
                  <a:outerShdw blurRad="38100" dist="38100" dir="2700000" algn="tl">
                    <a:srgbClr val="000000">
                      <a:alpha val="43137"/>
                    </a:srgbClr>
                  </a:outerShdw>
                </a:effectLst>
              </a:rPr>
              <a:t>Receive Location</a:t>
            </a:r>
          </a:p>
        </p:txBody>
      </p:sp>
      <p:sp>
        <p:nvSpPr>
          <p:cNvPr id="10" name="Rounded Rectangle 9"/>
          <p:cNvSpPr/>
          <p:nvPr/>
        </p:nvSpPr>
        <p:spPr bwMode="blackGray">
          <a:xfrm rot="16200000">
            <a:off x="650951" y="4213998"/>
            <a:ext cx="2324101" cy="387865"/>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WCF Service Host</a:t>
            </a:r>
          </a:p>
        </p:txBody>
      </p:sp>
      <p:sp>
        <p:nvSpPr>
          <p:cNvPr id="11" name="Rounded Rectangle 10"/>
          <p:cNvSpPr/>
          <p:nvPr/>
        </p:nvSpPr>
        <p:spPr bwMode="blackGray">
          <a:xfrm>
            <a:off x="6499984" y="2877608"/>
            <a:ext cx="1257338" cy="2929179"/>
          </a:xfrm>
          <a:prstGeom prst="roundRect">
            <a:avLst/>
          </a:prstGeom>
          <a:gradFill flip="none" rotWithShape="1">
            <a:gsLst>
              <a:gs pos="0">
                <a:schemeClr val="accent1">
                  <a:tint val="66000"/>
                  <a:satMod val="160000"/>
                  <a:alpha val="29000"/>
                </a:schemeClr>
              </a:gs>
              <a:gs pos="100000">
                <a:schemeClr val="accent1">
                  <a:alpha val="2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6" name="Rounded Rectangle 15"/>
          <p:cNvSpPr/>
          <p:nvPr/>
        </p:nvSpPr>
        <p:spPr bwMode="blackGray">
          <a:xfrm>
            <a:off x="3616258" y="1900654"/>
            <a:ext cx="2122514" cy="1174750"/>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27" name="Up Arrow 26"/>
          <p:cNvSpPr/>
          <p:nvPr/>
        </p:nvSpPr>
        <p:spPr bwMode="blackGray">
          <a:xfrm rot="10800000">
            <a:off x="4819846" y="3078163"/>
            <a:ext cx="463362" cy="1583602"/>
          </a:xfrm>
          <a:prstGeom prst="upArrow">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3" name="Rounded Rectangle 12"/>
          <p:cNvSpPr/>
          <p:nvPr/>
        </p:nvSpPr>
        <p:spPr bwMode="blackGray">
          <a:xfrm rot="5400000">
            <a:off x="6865308" y="4215643"/>
            <a:ext cx="2324100" cy="384581"/>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rPr>
              <a:t>Channel  Stack</a:t>
            </a:r>
          </a:p>
        </p:txBody>
      </p:sp>
      <p:sp>
        <p:nvSpPr>
          <p:cNvPr id="20" name="Can 19"/>
          <p:cNvSpPr/>
          <p:nvPr/>
        </p:nvSpPr>
        <p:spPr bwMode="blackGray">
          <a:xfrm>
            <a:off x="3957619" y="4690550"/>
            <a:ext cx="1766806" cy="1456841"/>
          </a:xfrm>
          <a:prstGeom prst="can">
            <a:avLst>
              <a:gd name="adj" fmla="val 50000"/>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7" name="Rounded Rectangle 16"/>
          <p:cNvSpPr/>
          <p:nvPr/>
        </p:nvSpPr>
        <p:spPr bwMode="blackGray">
          <a:xfrm>
            <a:off x="3768658" y="2053054"/>
            <a:ext cx="2122514" cy="1174750"/>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4" name="Rounded Rectangle 13"/>
          <p:cNvSpPr/>
          <p:nvPr/>
        </p:nvSpPr>
        <p:spPr bwMode="blackGray">
          <a:xfrm rot="5400000">
            <a:off x="6286928" y="4174021"/>
            <a:ext cx="2324099" cy="467833"/>
          </a:xfrm>
          <a:prstGeom prst="round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WCF Client</a:t>
            </a:r>
          </a:p>
        </p:txBody>
      </p:sp>
      <p:sp>
        <p:nvSpPr>
          <p:cNvPr id="15" name="Rounded Rectangle 14"/>
          <p:cNvSpPr/>
          <p:nvPr/>
        </p:nvSpPr>
        <p:spPr bwMode="blackGray">
          <a:xfrm rot="5400000">
            <a:off x="5949787" y="4051337"/>
            <a:ext cx="1818168" cy="584791"/>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Send Port</a:t>
            </a:r>
          </a:p>
        </p:txBody>
      </p:sp>
      <p:sp>
        <p:nvSpPr>
          <p:cNvPr id="28" name="Up Arrow 27"/>
          <p:cNvSpPr/>
          <p:nvPr/>
        </p:nvSpPr>
        <p:spPr bwMode="blackGray">
          <a:xfrm rot="5400000">
            <a:off x="419291" y="3855434"/>
            <a:ext cx="463362" cy="706046"/>
          </a:xfrm>
          <a:prstGeom prst="upArrow">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0" name="TextBox 29"/>
          <p:cNvSpPr txBox="1"/>
          <p:nvPr/>
        </p:nvSpPr>
        <p:spPr>
          <a:xfrm>
            <a:off x="1529391" y="2303602"/>
            <a:ext cx="1729648" cy="584775"/>
          </a:xfrm>
          <a:prstGeom prst="rect">
            <a:avLst/>
          </a:prstGeom>
          <a:noFill/>
        </p:spPr>
        <p:txBody>
          <a:bodyPr wrap="square" rtlCol="0">
            <a:spAutoFit/>
          </a:bodyPr>
          <a:lstStyle/>
          <a:p>
            <a:r>
              <a:rPr lang="en-US" sz="1600" dirty="0" smtClean="0"/>
              <a:t>BizTalk WCF </a:t>
            </a:r>
            <a:br>
              <a:rPr lang="en-US" sz="1600" dirty="0" smtClean="0"/>
            </a:br>
            <a:r>
              <a:rPr lang="en-US" sz="1600" dirty="0" smtClean="0"/>
              <a:t>Receive Adapter</a:t>
            </a:r>
            <a:endParaRPr lang="en-US" sz="1600" dirty="0"/>
          </a:p>
        </p:txBody>
      </p:sp>
      <p:sp>
        <p:nvSpPr>
          <p:cNvPr id="31" name="TextBox 30"/>
          <p:cNvSpPr txBox="1"/>
          <p:nvPr/>
        </p:nvSpPr>
        <p:spPr>
          <a:xfrm>
            <a:off x="6414325" y="2276129"/>
            <a:ext cx="1729648" cy="584775"/>
          </a:xfrm>
          <a:prstGeom prst="rect">
            <a:avLst/>
          </a:prstGeom>
          <a:noFill/>
        </p:spPr>
        <p:txBody>
          <a:bodyPr wrap="square" rtlCol="0">
            <a:spAutoFit/>
          </a:bodyPr>
          <a:lstStyle/>
          <a:p>
            <a:r>
              <a:rPr lang="en-US" sz="1600" dirty="0" smtClean="0"/>
              <a:t>BizTalk WCF </a:t>
            </a:r>
            <a:br>
              <a:rPr lang="en-US" sz="1600" dirty="0" smtClean="0"/>
            </a:br>
            <a:r>
              <a:rPr lang="en-US" sz="1600" dirty="0" smtClean="0"/>
              <a:t>Send Adapter</a:t>
            </a:r>
            <a:endParaRPr lang="en-US" sz="1600" dirty="0"/>
          </a:p>
        </p:txBody>
      </p:sp>
      <p:sp>
        <p:nvSpPr>
          <p:cNvPr id="32" name="TextBox 31"/>
          <p:cNvSpPr txBox="1"/>
          <p:nvPr/>
        </p:nvSpPr>
        <p:spPr>
          <a:xfrm>
            <a:off x="3976198" y="6102890"/>
            <a:ext cx="1729648" cy="338554"/>
          </a:xfrm>
          <a:prstGeom prst="rect">
            <a:avLst/>
          </a:prstGeom>
          <a:noFill/>
        </p:spPr>
        <p:txBody>
          <a:bodyPr wrap="square" rtlCol="0">
            <a:spAutoFit/>
          </a:bodyPr>
          <a:lstStyle/>
          <a:p>
            <a:pPr algn="ctr"/>
            <a:r>
              <a:rPr lang="en-US" sz="1600" b="1" dirty="0" smtClean="0"/>
              <a:t>Message Box</a:t>
            </a:r>
            <a:endParaRPr lang="en-US" sz="1600" b="1" dirty="0"/>
          </a:p>
        </p:txBody>
      </p:sp>
      <p:sp>
        <p:nvSpPr>
          <p:cNvPr id="25" name="Bent-Up Arrow 24"/>
          <p:cNvSpPr/>
          <p:nvPr/>
        </p:nvSpPr>
        <p:spPr bwMode="blackGray">
          <a:xfrm rot="10800000" flipH="1">
            <a:off x="3452882" y="4101968"/>
            <a:ext cx="1031475" cy="852409"/>
          </a:xfrm>
          <a:prstGeom prst="bentUpArrow">
            <a:avLst/>
          </a:prstGeom>
          <a:gradFill flip="none" rotWithShape="1">
            <a:gsLst>
              <a:gs pos="0">
                <a:schemeClr val="bg1">
                  <a:alpha val="73000"/>
                </a:schemeClr>
              </a:gs>
              <a:gs pos="100000">
                <a:schemeClr val="accent6">
                  <a:alpha val="75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8" name="Rounded Rectangle 17"/>
          <p:cNvSpPr/>
          <p:nvPr/>
        </p:nvSpPr>
        <p:spPr bwMode="blackGray">
          <a:xfrm>
            <a:off x="3921058" y="2205454"/>
            <a:ext cx="2122514" cy="1174750"/>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Orchestrations</a:t>
            </a:r>
          </a:p>
        </p:txBody>
      </p:sp>
      <p:sp>
        <p:nvSpPr>
          <p:cNvPr id="35" name="Rounded Rectangle 34"/>
          <p:cNvSpPr/>
          <p:nvPr/>
        </p:nvSpPr>
        <p:spPr bwMode="blackGray">
          <a:xfrm rot="16200000">
            <a:off x="2471779" y="4080009"/>
            <a:ext cx="1798323" cy="518159"/>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BizTalk Pipeline</a:t>
            </a:r>
          </a:p>
        </p:txBody>
      </p:sp>
    </p:spTree>
  </p:cSld>
  <p:clrMapOvr>
    <a:masterClrMapping/>
  </p:clrMapOvr>
  <p:transition advTm="97123">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WCF Adapter Core Features</a:t>
            </a:r>
            <a:endParaRPr lang="en-US" dirty="0"/>
          </a:p>
        </p:txBody>
      </p:sp>
      <p:sp>
        <p:nvSpPr>
          <p:cNvPr id="3" name="Content Placeholder 2"/>
          <p:cNvSpPr>
            <a:spLocks noGrp="1"/>
          </p:cNvSpPr>
          <p:nvPr>
            <p:ph idx="1"/>
          </p:nvPr>
        </p:nvSpPr>
        <p:spPr/>
        <p:txBody>
          <a:bodyPr/>
          <a:lstStyle/>
          <a:p>
            <a:r>
              <a:rPr lang="en-US" dirty="0" smtClean="0"/>
              <a:t>Exposes BizTalk as WCF Service or WCF client</a:t>
            </a:r>
          </a:p>
          <a:p>
            <a:r>
              <a:rPr lang="en-US" dirty="0" smtClean="0"/>
              <a:t>Seven traditional BizTalk adapters</a:t>
            </a:r>
          </a:p>
          <a:p>
            <a:pPr lvl="1"/>
            <a:r>
              <a:rPr lang="en-US" dirty="0" smtClean="0"/>
              <a:t>WCF-</a:t>
            </a:r>
            <a:r>
              <a:rPr lang="en-US" dirty="0" err="1" smtClean="0"/>
              <a:t>BasicHttp</a:t>
            </a:r>
            <a:endParaRPr lang="en-US" dirty="0" smtClean="0"/>
          </a:p>
          <a:p>
            <a:pPr lvl="1"/>
            <a:r>
              <a:rPr lang="en-US" dirty="0" smtClean="0"/>
              <a:t>WCF-</a:t>
            </a:r>
            <a:r>
              <a:rPr lang="en-US" dirty="0" err="1" smtClean="0"/>
              <a:t>WsHttp</a:t>
            </a:r>
            <a:endParaRPr lang="en-US" dirty="0" smtClean="0"/>
          </a:p>
          <a:p>
            <a:pPr lvl="1"/>
            <a:r>
              <a:rPr lang="en-US" dirty="0" smtClean="0"/>
              <a:t>WCF-</a:t>
            </a:r>
            <a:r>
              <a:rPr lang="en-US" dirty="0" err="1" smtClean="0"/>
              <a:t>NetTcp</a:t>
            </a:r>
            <a:endParaRPr lang="en-US" dirty="0" smtClean="0"/>
          </a:p>
          <a:p>
            <a:pPr lvl="1"/>
            <a:r>
              <a:rPr lang="en-US" dirty="0" smtClean="0"/>
              <a:t>WCF-</a:t>
            </a:r>
            <a:r>
              <a:rPr lang="en-US" dirty="0" err="1" smtClean="0"/>
              <a:t>NetMsmq</a:t>
            </a:r>
            <a:endParaRPr lang="en-US" dirty="0" smtClean="0"/>
          </a:p>
          <a:p>
            <a:pPr lvl="1"/>
            <a:r>
              <a:rPr lang="en-US" dirty="0" smtClean="0"/>
              <a:t>WCF-</a:t>
            </a:r>
            <a:r>
              <a:rPr lang="en-US" dirty="0" err="1" smtClean="0"/>
              <a:t>NetNamedPipe</a:t>
            </a:r>
            <a:endParaRPr lang="en-US" dirty="0" smtClean="0"/>
          </a:p>
          <a:p>
            <a:pPr lvl="1"/>
            <a:r>
              <a:rPr lang="en-US" dirty="0" smtClean="0"/>
              <a:t>WCF-Custom</a:t>
            </a:r>
          </a:p>
          <a:p>
            <a:pPr lvl="1"/>
            <a:r>
              <a:rPr lang="en-US" dirty="0" smtClean="0"/>
              <a:t>WCF-</a:t>
            </a:r>
            <a:r>
              <a:rPr lang="en-US" dirty="0" err="1" smtClean="0"/>
              <a:t>CustomIsolated</a:t>
            </a:r>
            <a:endParaRPr lang="en-US" dirty="0" smtClean="0"/>
          </a:p>
          <a:p>
            <a:r>
              <a:rPr lang="en-US" dirty="0" smtClean="0"/>
              <a:t>UI Ensures ease of use and minimizes potential for </a:t>
            </a:r>
            <a:r>
              <a:rPr lang="en-US" dirty="0" err="1" smtClean="0"/>
              <a:t>misconfiguration</a:t>
            </a:r>
            <a:endParaRPr lang="en-US" dirty="0" smtClean="0"/>
          </a:p>
        </p:txBody>
      </p:sp>
    </p:spTree>
  </p:cSld>
  <p:clrMapOvr>
    <a:masterClrMapping/>
  </p:clrMapOvr>
  <p:transition advTm="11325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WCF A</a:t>
            </a:r>
            <a:r>
              <a:rPr lang="en-US" dirty="0" smtClean="0"/>
              <a:t>d</a:t>
            </a:r>
            <a:r>
              <a:rPr smtClean="0"/>
              <a:t>apter Core Features (cont'd.)</a:t>
            </a:r>
            <a:endParaRPr lang="en-US" dirty="0"/>
          </a:p>
        </p:txBody>
      </p:sp>
      <p:sp>
        <p:nvSpPr>
          <p:cNvPr id="3" name="Content Placeholder 2"/>
          <p:cNvSpPr>
            <a:spLocks noGrp="1"/>
          </p:cNvSpPr>
          <p:nvPr>
            <p:ph idx="1"/>
          </p:nvPr>
        </p:nvSpPr>
        <p:spPr/>
        <p:txBody>
          <a:bodyPr/>
          <a:lstStyle/>
          <a:p>
            <a:r>
              <a:rPr lang="en-US" dirty="0" smtClean="0"/>
              <a:t>Hosting in-proc and out-of-proc</a:t>
            </a:r>
          </a:p>
          <a:p>
            <a:r>
              <a:rPr lang="en-US" dirty="0" smtClean="0"/>
              <a:t>Message marshaling</a:t>
            </a:r>
          </a:p>
          <a:p>
            <a:r>
              <a:rPr lang="en-US" dirty="0" smtClean="0"/>
              <a:t>Multiple transports</a:t>
            </a:r>
          </a:p>
          <a:p>
            <a:r>
              <a:rPr lang="en-US" dirty="0" smtClean="0"/>
              <a:t>Extensibility</a:t>
            </a:r>
          </a:p>
          <a:p>
            <a:r>
              <a:rPr lang="en-US" dirty="0" smtClean="0"/>
              <a:t>Built on new Web services stack</a:t>
            </a:r>
          </a:p>
          <a:p>
            <a:r>
              <a:rPr lang="en-US" dirty="0" smtClean="0"/>
              <a:t>Wizards for publishing and consuming services</a:t>
            </a:r>
          </a:p>
          <a:p>
            <a:r>
              <a:rPr lang="en-US" dirty="0" smtClean="0"/>
              <a:t>Interoperability</a:t>
            </a:r>
            <a:endParaRPr lang="en-US" dirty="0"/>
          </a:p>
        </p:txBody>
      </p:sp>
    </p:spTree>
  </p:cSld>
  <p:clrMapOvr>
    <a:masterClrMapping/>
  </p:clrMapOvr>
  <p:transition advTm="78046">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blackWhite">
          <a:xfrm>
            <a:off x="0" y="1280160"/>
            <a:ext cx="9144000" cy="3657918"/>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Message Marshalling</a:t>
            </a:r>
            <a:endParaRPr lang="en-US" dirty="0"/>
          </a:p>
        </p:txBody>
      </p:sp>
      <p:sp>
        <p:nvSpPr>
          <p:cNvPr id="4" name="Text Box 4"/>
          <p:cNvSpPr txBox="1">
            <a:spLocks noChangeArrowheads="1"/>
          </p:cNvSpPr>
          <p:nvPr/>
        </p:nvSpPr>
        <p:spPr bwMode="auto">
          <a:xfrm>
            <a:off x="190500" y="1905001"/>
            <a:ext cx="2032000" cy="2569930"/>
          </a:xfrm>
          <a:prstGeom prst="rect">
            <a:avLst/>
          </a:prstGeom>
          <a:noFill/>
          <a:ln w="9525">
            <a:solidFill>
              <a:schemeClr val="tx1"/>
            </a:solidFill>
            <a:miter lim="800000"/>
            <a:headEnd/>
            <a:tailEnd/>
          </a:ln>
          <a:effectLst/>
        </p:spPr>
        <p:txBody>
          <a:bodyPr lIns="76197" tIns="38098" rIns="76197" bIns="38098">
            <a:spAutoFit/>
          </a:bodyPr>
          <a:lstStyle/>
          <a:p>
            <a:r>
              <a:rPr lang="en-US" dirty="0">
                <a:latin typeface="+mn-lt"/>
              </a:rPr>
              <a:t>&lt;</a:t>
            </a:r>
            <a:r>
              <a:rPr lang="en-US" b="1" dirty="0">
                <a:latin typeface="+mn-lt"/>
              </a:rPr>
              <a:t>Envelope</a:t>
            </a:r>
            <a:r>
              <a:rPr lang="en-US" dirty="0">
                <a:latin typeface="+mn-lt"/>
              </a:rPr>
              <a:t>&gt;</a:t>
            </a:r>
          </a:p>
          <a:p>
            <a:r>
              <a:rPr lang="en-US" dirty="0">
                <a:latin typeface="+mn-lt"/>
              </a:rPr>
              <a:t>   &lt;Header&gt;</a:t>
            </a:r>
          </a:p>
          <a:p>
            <a:r>
              <a:rPr lang="en-US" dirty="0">
                <a:latin typeface="+mn-lt"/>
              </a:rPr>
              <a:t>	......</a:t>
            </a:r>
          </a:p>
          <a:p>
            <a:r>
              <a:rPr lang="en-US" dirty="0">
                <a:latin typeface="+mn-lt"/>
              </a:rPr>
              <a:t>   &lt;/Header&gt;</a:t>
            </a:r>
          </a:p>
          <a:p>
            <a:r>
              <a:rPr lang="en-US" dirty="0">
                <a:latin typeface="+mn-lt"/>
              </a:rPr>
              <a:t>   &lt;Body&gt;</a:t>
            </a:r>
          </a:p>
          <a:p>
            <a:r>
              <a:rPr lang="en-US" dirty="0">
                <a:latin typeface="+mn-lt"/>
              </a:rPr>
              <a:t>      &lt;A&gt;</a:t>
            </a:r>
          </a:p>
          <a:p>
            <a:r>
              <a:rPr lang="en-US" dirty="0">
                <a:latin typeface="+mn-lt"/>
              </a:rPr>
              <a:t>      &lt;/A&gt;</a:t>
            </a:r>
          </a:p>
          <a:p>
            <a:r>
              <a:rPr lang="en-US" dirty="0">
                <a:latin typeface="+mn-lt"/>
              </a:rPr>
              <a:t>   &lt;/Body&gt;</a:t>
            </a:r>
          </a:p>
          <a:p>
            <a:r>
              <a:rPr lang="en-US" dirty="0">
                <a:latin typeface="+mn-lt"/>
              </a:rPr>
              <a:t>&lt;/</a:t>
            </a:r>
            <a:r>
              <a:rPr lang="en-US" b="1" dirty="0">
                <a:latin typeface="+mn-lt"/>
              </a:rPr>
              <a:t>Envelope</a:t>
            </a:r>
            <a:r>
              <a:rPr lang="en-US" dirty="0">
                <a:latin typeface="+mn-lt"/>
              </a:rPr>
              <a:t>&gt;</a:t>
            </a:r>
          </a:p>
        </p:txBody>
      </p:sp>
      <p:sp>
        <p:nvSpPr>
          <p:cNvPr id="5" name="Text Box 6"/>
          <p:cNvSpPr txBox="1">
            <a:spLocks noChangeArrowheads="1"/>
          </p:cNvSpPr>
          <p:nvPr/>
        </p:nvSpPr>
        <p:spPr bwMode="auto">
          <a:xfrm>
            <a:off x="6095465" y="1904236"/>
            <a:ext cx="2032000" cy="2569930"/>
          </a:xfrm>
          <a:prstGeom prst="rect">
            <a:avLst/>
          </a:prstGeom>
          <a:noFill/>
          <a:ln w="9525">
            <a:solidFill>
              <a:schemeClr val="tx1"/>
            </a:solidFill>
            <a:miter lim="800000"/>
            <a:headEnd/>
            <a:tailEnd/>
          </a:ln>
          <a:effectLst/>
        </p:spPr>
        <p:txBody>
          <a:bodyPr lIns="76197" tIns="38098" rIns="76197" bIns="38098">
            <a:spAutoFit/>
          </a:bodyPr>
          <a:lstStyle/>
          <a:p>
            <a:r>
              <a:rPr lang="en-US" dirty="0">
                <a:latin typeface="+mn-lt"/>
              </a:rPr>
              <a:t>&lt;</a:t>
            </a:r>
            <a:r>
              <a:rPr lang="en-US" b="1" dirty="0">
                <a:latin typeface="+mn-lt"/>
              </a:rPr>
              <a:t>Envelope</a:t>
            </a:r>
            <a:r>
              <a:rPr lang="en-US" dirty="0">
                <a:latin typeface="+mn-lt"/>
              </a:rPr>
              <a:t>&gt;</a:t>
            </a:r>
          </a:p>
          <a:p>
            <a:r>
              <a:rPr lang="en-US" dirty="0">
                <a:latin typeface="+mn-lt"/>
              </a:rPr>
              <a:t>   &lt;Header&gt;</a:t>
            </a:r>
          </a:p>
          <a:p>
            <a:r>
              <a:rPr lang="en-US" dirty="0">
                <a:latin typeface="+mn-lt"/>
              </a:rPr>
              <a:t>	......</a:t>
            </a:r>
          </a:p>
          <a:p>
            <a:r>
              <a:rPr lang="en-US" dirty="0">
                <a:latin typeface="+mn-lt"/>
              </a:rPr>
              <a:t>   &lt;/Header&gt;</a:t>
            </a:r>
          </a:p>
          <a:p>
            <a:r>
              <a:rPr lang="en-US" dirty="0">
                <a:latin typeface="+mn-lt"/>
              </a:rPr>
              <a:t>   &lt;Body&gt;</a:t>
            </a:r>
          </a:p>
          <a:p>
            <a:r>
              <a:rPr lang="en-US" dirty="0">
                <a:latin typeface="+mn-lt"/>
              </a:rPr>
              <a:t>       &lt;A&gt;</a:t>
            </a:r>
          </a:p>
          <a:p>
            <a:r>
              <a:rPr lang="en-US" dirty="0">
                <a:latin typeface="+mn-lt"/>
              </a:rPr>
              <a:t>	&lt;/A&gt;         &lt;/Body&gt;</a:t>
            </a:r>
          </a:p>
          <a:p>
            <a:r>
              <a:rPr lang="en-US" dirty="0">
                <a:latin typeface="+mn-lt"/>
              </a:rPr>
              <a:t>&lt;/</a:t>
            </a:r>
            <a:r>
              <a:rPr lang="en-US" b="1" dirty="0">
                <a:latin typeface="+mn-lt"/>
              </a:rPr>
              <a:t>Envelope</a:t>
            </a:r>
            <a:r>
              <a:rPr lang="en-US" dirty="0">
                <a:latin typeface="+mn-lt"/>
              </a:rPr>
              <a:t>&gt;</a:t>
            </a:r>
          </a:p>
        </p:txBody>
      </p:sp>
      <p:sp>
        <p:nvSpPr>
          <p:cNvPr id="6" name="Text Box 9"/>
          <p:cNvSpPr txBox="1">
            <a:spLocks noChangeArrowheads="1"/>
          </p:cNvSpPr>
          <p:nvPr/>
        </p:nvSpPr>
        <p:spPr bwMode="auto">
          <a:xfrm>
            <a:off x="340895" y="1343527"/>
            <a:ext cx="1651000" cy="338550"/>
          </a:xfrm>
          <a:prstGeom prst="rect">
            <a:avLst/>
          </a:prstGeom>
          <a:noFill/>
          <a:ln w="9525" algn="ctr">
            <a:noFill/>
            <a:miter lim="800000"/>
            <a:headEnd/>
            <a:tailEnd/>
          </a:ln>
          <a:effectLst/>
        </p:spPr>
        <p:txBody>
          <a:bodyPr lIns="76197" tIns="38098" rIns="76197" bIns="38098">
            <a:spAutoFit/>
          </a:bodyPr>
          <a:lstStyle/>
          <a:p>
            <a:r>
              <a:rPr lang="en-US" sz="1700" b="1" dirty="0"/>
              <a:t>WCF Message</a:t>
            </a:r>
          </a:p>
        </p:txBody>
      </p:sp>
      <p:sp>
        <p:nvSpPr>
          <p:cNvPr id="8" name="Text Box 12"/>
          <p:cNvSpPr txBox="1">
            <a:spLocks noChangeArrowheads="1"/>
          </p:cNvSpPr>
          <p:nvPr/>
        </p:nvSpPr>
        <p:spPr bwMode="auto">
          <a:xfrm>
            <a:off x="3253606" y="1373606"/>
            <a:ext cx="1651000" cy="338550"/>
          </a:xfrm>
          <a:prstGeom prst="rect">
            <a:avLst/>
          </a:prstGeom>
          <a:noFill/>
          <a:ln w="9525" algn="ctr">
            <a:noFill/>
            <a:miter lim="800000"/>
            <a:headEnd/>
            <a:tailEnd/>
          </a:ln>
          <a:effectLst/>
        </p:spPr>
        <p:txBody>
          <a:bodyPr lIns="76197" tIns="38098" rIns="76197" bIns="38098">
            <a:spAutoFit/>
          </a:bodyPr>
          <a:lstStyle/>
          <a:p>
            <a:r>
              <a:rPr lang="en-US" sz="1700" b="1" dirty="0"/>
              <a:t>BTS Message</a:t>
            </a:r>
          </a:p>
        </p:txBody>
      </p:sp>
      <p:sp>
        <p:nvSpPr>
          <p:cNvPr id="9" name="AutoShape 13"/>
          <p:cNvSpPr>
            <a:spLocks noChangeArrowheads="1"/>
          </p:cNvSpPr>
          <p:nvPr/>
        </p:nvSpPr>
        <p:spPr bwMode="auto">
          <a:xfrm>
            <a:off x="2002723" y="1437105"/>
            <a:ext cx="1016000" cy="703086"/>
          </a:xfrm>
          <a:prstGeom prst="rightArrow">
            <a:avLst>
              <a:gd name="adj1" fmla="val 50000"/>
              <a:gd name="adj2" fmla="val 133333"/>
            </a:avLst>
          </a:prstGeom>
          <a:noFill/>
          <a:ln w="9525" algn="ctr">
            <a:solidFill>
              <a:schemeClr val="tx1"/>
            </a:solidFill>
            <a:miter lim="800000"/>
            <a:headEnd/>
            <a:tailEnd/>
          </a:ln>
          <a:effectLst/>
        </p:spPr>
        <p:txBody>
          <a:bodyPr lIns="76197" tIns="38098" rIns="76197" bIns="38098" anchor="ctr">
            <a:spAutoFit/>
          </a:bodyPr>
          <a:lstStyle/>
          <a:p>
            <a:endParaRPr lang="en-US"/>
          </a:p>
        </p:txBody>
      </p:sp>
      <p:sp>
        <p:nvSpPr>
          <p:cNvPr id="10" name="AutoShape 14"/>
          <p:cNvSpPr>
            <a:spLocks noChangeArrowheads="1"/>
          </p:cNvSpPr>
          <p:nvPr/>
        </p:nvSpPr>
        <p:spPr bwMode="auto">
          <a:xfrm>
            <a:off x="5083343" y="1447132"/>
            <a:ext cx="1016000" cy="703086"/>
          </a:xfrm>
          <a:prstGeom prst="rightArrow">
            <a:avLst>
              <a:gd name="adj1" fmla="val 50000"/>
              <a:gd name="adj2" fmla="val 133333"/>
            </a:avLst>
          </a:prstGeom>
          <a:noFill/>
          <a:ln w="9525" algn="ctr">
            <a:solidFill>
              <a:schemeClr val="tx1"/>
            </a:solidFill>
            <a:miter lim="800000"/>
            <a:headEnd/>
            <a:tailEnd/>
          </a:ln>
          <a:effectLst/>
        </p:spPr>
        <p:txBody>
          <a:bodyPr lIns="76197" tIns="38098" rIns="76197" bIns="38098" anchor="ctr">
            <a:spAutoFit/>
          </a:bodyPr>
          <a:lstStyle/>
          <a:p>
            <a:endParaRPr lang="en-US"/>
          </a:p>
        </p:txBody>
      </p:sp>
      <p:sp>
        <p:nvSpPr>
          <p:cNvPr id="11" name="AutoShape 19"/>
          <p:cNvSpPr>
            <a:spLocks noChangeArrowheads="1"/>
          </p:cNvSpPr>
          <p:nvPr/>
        </p:nvSpPr>
        <p:spPr bwMode="auto">
          <a:xfrm>
            <a:off x="635000" y="2286000"/>
            <a:ext cx="635000" cy="508000"/>
          </a:xfrm>
          <a:prstGeom prst="wedgeRoundRectCallout">
            <a:avLst>
              <a:gd name="adj1" fmla="val -43750"/>
              <a:gd name="adj2" fmla="val 70000"/>
              <a:gd name="adj3" fmla="val 16667"/>
            </a:avLst>
          </a:prstGeom>
          <a:noFill/>
          <a:ln w="9525" algn="ctr">
            <a:noFill/>
            <a:miter lim="800000"/>
            <a:headEnd/>
            <a:tailEnd/>
          </a:ln>
          <a:effectLst/>
        </p:spPr>
        <p:txBody>
          <a:bodyPr lIns="76197" tIns="38098" rIns="76197" bIns="38098"/>
          <a:lstStyle/>
          <a:p>
            <a:pPr algn="ctr"/>
            <a:endParaRPr lang="en-US"/>
          </a:p>
        </p:txBody>
      </p:sp>
      <p:sp>
        <p:nvSpPr>
          <p:cNvPr id="12" name="AutoShape 20"/>
          <p:cNvSpPr>
            <a:spLocks noChangeArrowheads="1"/>
          </p:cNvSpPr>
          <p:nvPr/>
        </p:nvSpPr>
        <p:spPr bwMode="auto">
          <a:xfrm>
            <a:off x="7659571" y="2172368"/>
            <a:ext cx="825500" cy="444500"/>
          </a:xfrm>
          <a:prstGeom prst="wedgeRoundRectCallout">
            <a:avLst>
              <a:gd name="adj1" fmla="val -95032"/>
              <a:gd name="adj2" fmla="val 117264"/>
              <a:gd name="adj3" fmla="val 16667"/>
            </a:avLst>
          </a:prstGeom>
          <a:solidFill>
            <a:srgbClr val="3BA4C9"/>
          </a:solidFill>
          <a:ln w="9525" algn="ctr">
            <a:solidFill>
              <a:schemeClr val="accent2"/>
            </a:solidFill>
            <a:miter lim="800000"/>
            <a:headEnd/>
            <a:tailEnd/>
          </a:ln>
          <a:effectLst/>
        </p:spPr>
        <p:txBody>
          <a:bodyPr lIns="76197" tIns="38098" rIns="76197" bIns="38098"/>
          <a:lstStyle/>
          <a:p>
            <a:pPr algn="ctr"/>
            <a:r>
              <a:rPr lang="en-US" sz="2000" b="1" dirty="0"/>
              <a:t>***</a:t>
            </a:r>
          </a:p>
        </p:txBody>
      </p:sp>
      <p:sp>
        <p:nvSpPr>
          <p:cNvPr id="13" name="AutoShape 22"/>
          <p:cNvSpPr>
            <a:spLocks noChangeArrowheads="1"/>
          </p:cNvSpPr>
          <p:nvPr/>
        </p:nvSpPr>
        <p:spPr bwMode="auto">
          <a:xfrm>
            <a:off x="1821448" y="2523289"/>
            <a:ext cx="825500" cy="444500"/>
          </a:xfrm>
          <a:prstGeom prst="wedgeRoundRectCallout">
            <a:avLst>
              <a:gd name="adj1" fmla="val -86699"/>
              <a:gd name="adj2" fmla="val 26190"/>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a:t>***</a:t>
            </a:r>
          </a:p>
        </p:txBody>
      </p:sp>
      <p:sp>
        <p:nvSpPr>
          <p:cNvPr id="14" name="AutoShape 24"/>
          <p:cNvSpPr>
            <a:spLocks noChangeArrowheads="1"/>
          </p:cNvSpPr>
          <p:nvPr/>
        </p:nvSpPr>
        <p:spPr bwMode="auto">
          <a:xfrm>
            <a:off x="1871578" y="3295316"/>
            <a:ext cx="1145942" cy="444500"/>
          </a:xfrm>
          <a:prstGeom prst="wedgeRoundRectCallout">
            <a:avLst>
              <a:gd name="adj1" fmla="val -90704"/>
              <a:gd name="adj2" fmla="val 17856"/>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&lt;A&gt;</a:t>
            </a:r>
            <a:endParaRPr lang="en-US" sz="2000" b="1" dirty="0"/>
          </a:p>
        </p:txBody>
      </p:sp>
      <p:sp>
        <p:nvSpPr>
          <p:cNvPr id="15" name="AutoShape 25"/>
          <p:cNvSpPr>
            <a:spLocks noChangeArrowheads="1"/>
          </p:cNvSpPr>
          <p:nvPr/>
        </p:nvSpPr>
        <p:spPr bwMode="auto">
          <a:xfrm>
            <a:off x="2068764" y="1801395"/>
            <a:ext cx="1665036" cy="444500"/>
          </a:xfrm>
          <a:prstGeom prst="wedgeRoundRectCallout">
            <a:avLst>
              <a:gd name="adj1" fmla="val -85097"/>
              <a:gd name="adj2" fmla="val -3273"/>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&lt;Envelope&gt;</a:t>
            </a:r>
            <a:endParaRPr lang="en-US" sz="2000" b="1" dirty="0"/>
          </a:p>
        </p:txBody>
      </p:sp>
      <p:sp>
        <p:nvSpPr>
          <p:cNvPr id="16" name="AutoShape 26"/>
          <p:cNvSpPr>
            <a:spLocks noChangeArrowheads="1"/>
          </p:cNvSpPr>
          <p:nvPr/>
        </p:nvSpPr>
        <p:spPr bwMode="auto">
          <a:xfrm>
            <a:off x="1861552" y="3833395"/>
            <a:ext cx="1140727" cy="444500"/>
          </a:xfrm>
          <a:prstGeom prst="wedgeRoundRectCallout">
            <a:avLst>
              <a:gd name="adj1" fmla="val -90704"/>
              <a:gd name="adj2" fmla="val 17856"/>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&lt;Body&gt;</a:t>
            </a:r>
            <a:endParaRPr lang="en-US" sz="2000" b="1" dirty="0"/>
          </a:p>
        </p:txBody>
      </p:sp>
      <p:sp>
        <p:nvSpPr>
          <p:cNvPr id="17" name="AutoShape 27"/>
          <p:cNvSpPr>
            <a:spLocks noChangeArrowheads="1"/>
          </p:cNvSpPr>
          <p:nvPr/>
        </p:nvSpPr>
        <p:spPr bwMode="auto">
          <a:xfrm>
            <a:off x="7850070" y="3275263"/>
            <a:ext cx="1080570" cy="444500"/>
          </a:xfrm>
          <a:prstGeom prst="wedgeRoundRectCallout">
            <a:avLst>
              <a:gd name="adj1" fmla="val -80831"/>
              <a:gd name="adj2" fmla="val 21285"/>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&lt;A&gt;</a:t>
            </a:r>
            <a:endParaRPr lang="en-US" sz="2000" b="1" dirty="0"/>
          </a:p>
        </p:txBody>
      </p:sp>
      <p:sp>
        <p:nvSpPr>
          <p:cNvPr id="18" name="AutoShape 28"/>
          <p:cNvSpPr>
            <a:spLocks noChangeArrowheads="1"/>
          </p:cNvSpPr>
          <p:nvPr/>
        </p:nvSpPr>
        <p:spPr bwMode="auto">
          <a:xfrm>
            <a:off x="7890176" y="3823368"/>
            <a:ext cx="1055704" cy="444500"/>
          </a:xfrm>
          <a:prstGeom prst="wedgeRoundRectCallout">
            <a:avLst>
              <a:gd name="adj1" fmla="val -102565"/>
              <a:gd name="adj2" fmla="val -34"/>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&lt;Body&gt;</a:t>
            </a:r>
            <a:endParaRPr lang="en-US" sz="2000" b="1" dirty="0"/>
          </a:p>
        </p:txBody>
      </p:sp>
      <p:graphicFrame>
        <p:nvGraphicFramePr>
          <p:cNvPr id="19" name="Group 92"/>
          <p:cNvGraphicFramePr>
            <a:graphicFrameLocks noGrp="1"/>
          </p:cNvGraphicFramePr>
          <p:nvPr>
            <p:ph idx="1"/>
          </p:nvPr>
        </p:nvGraphicFramePr>
        <p:xfrm>
          <a:off x="3203476" y="1965158"/>
          <a:ext cx="2194719" cy="2839456"/>
        </p:xfrm>
        <a:graphic>
          <a:graphicData uri="http://schemas.openxmlformats.org/drawingml/2006/table">
            <a:tbl>
              <a:tblPr/>
              <a:tblGrid>
                <a:gridCol w="1371865"/>
                <a:gridCol w="822854"/>
              </a:tblGrid>
              <a:tr h="254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1" i="1" u="none" strike="noStrike" cap="none" normalizeH="0" baseline="0" dirty="0" smtClean="0">
                          <a:ln>
                            <a:noFill/>
                          </a:ln>
                          <a:solidFill>
                            <a:schemeClr val="tx1"/>
                          </a:solidFill>
                          <a:effectLst/>
                          <a:latin typeface="+mn-lt"/>
                        </a:rPr>
                        <a:t>Property Name</a:t>
                      </a: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1" i="1" u="none" strike="noStrike" cap="none" normalizeH="0" baseline="0" dirty="0" smtClean="0">
                          <a:ln>
                            <a:noFill/>
                          </a:ln>
                          <a:solidFill>
                            <a:schemeClr val="tx1"/>
                          </a:solidFill>
                          <a:effectLst/>
                          <a:latin typeface="+mn-lt"/>
                        </a:rPr>
                        <a:t>Value</a:t>
                      </a: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dirty="0" smtClean="0">
                        <a:ln>
                          <a:noFill/>
                        </a:ln>
                        <a:solidFill>
                          <a:schemeClr val="tx1"/>
                        </a:solidFill>
                        <a:effectLst/>
                        <a:latin typeface="+mn-lt"/>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smtClean="0">
                        <a:ln>
                          <a:noFill/>
                        </a:ln>
                        <a:solidFill>
                          <a:schemeClr val="tx1"/>
                        </a:solidFill>
                        <a:effectLst/>
                        <a:latin typeface="+mn-lt"/>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err="1" smtClean="0">
                          <a:ln>
                            <a:noFill/>
                          </a:ln>
                          <a:solidFill>
                            <a:schemeClr val="tx1"/>
                          </a:solidFill>
                          <a:effectLst/>
                          <a:latin typeface="+mn-lt"/>
                        </a:rPr>
                        <a:t>InboundHeaders</a:t>
                      </a:r>
                      <a:endParaRPr kumimoji="0" lang="en-US" sz="1000" b="0" i="0" u="none" strike="noStrike" cap="none" normalizeH="0" baseline="0" dirty="0" smtClean="0">
                        <a:ln>
                          <a:noFill/>
                        </a:ln>
                        <a:solidFill>
                          <a:schemeClr val="tx1"/>
                        </a:solidFill>
                        <a:effectLst/>
                        <a:latin typeface="+mn-lt"/>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smtClean="0">
                        <a:ln>
                          <a:noFill/>
                        </a:ln>
                        <a:solidFill>
                          <a:schemeClr val="tx1"/>
                        </a:solidFill>
                        <a:effectLst/>
                        <a:latin typeface="+mn-lt"/>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dirty="0" smtClean="0">
                        <a:ln>
                          <a:noFill/>
                        </a:ln>
                        <a:solidFill>
                          <a:schemeClr val="tx1"/>
                        </a:solidFill>
                        <a:effectLst/>
                        <a:latin typeface="+mn-lt"/>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smtClean="0">
                        <a:ln>
                          <a:noFill/>
                        </a:ln>
                        <a:solidFill>
                          <a:schemeClr val="tx1"/>
                        </a:solidFill>
                        <a:effectLst/>
                        <a:latin typeface="+mn-lt"/>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3136">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1" u="none" strike="noStrike" cap="none" normalizeH="0" baseline="0" dirty="0" smtClean="0">
                          <a:ln>
                            <a:noFill/>
                          </a:ln>
                          <a:solidFill>
                            <a:schemeClr val="tx1"/>
                          </a:solidFill>
                          <a:effectLst/>
                          <a:latin typeface="+mn-lt"/>
                        </a:rPr>
                        <a:t>Body</a:t>
                      </a:r>
                    </a:p>
                  </a:txBody>
                  <a:tcPr marL="76200" marR="76200" marT="38100" marB="381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0" name="AutoShape 21"/>
          <p:cNvSpPr>
            <a:spLocks noChangeArrowheads="1"/>
          </p:cNvSpPr>
          <p:nvPr/>
        </p:nvSpPr>
        <p:spPr bwMode="auto">
          <a:xfrm>
            <a:off x="5148580" y="1757948"/>
            <a:ext cx="825500" cy="444500"/>
          </a:xfrm>
          <a:prstGeom prst="wedgeRoundRectCallout">
            <a:avLst>
              <a:gd name="adj1" fmla="val -70540"/>
              <a:gd name="adj2" fmla="val 133597"/>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a:t>***</a:t>
            </a:r>
          </a:p>
        </p:txBody>
      </p:sp>
      <p:sp>
        <p:nvSpPr>
          <p:cNvPr id="21" name="AutoShape 29"/>
          <p:cNvSpPr>
            <a:spLocks noChangeArrowheads="1"/>
          </p:cNvSpPr>
          <p:nvPr/>
        </p:nvSpPr>
        <p:spPr bwMode="auto">
          <a:xfrm>
            <a:off x="4978132" y="3315368"/>
            <a:ext cx="1209307" cy="444500"/>
          </a:xfrm>
          <a:prstGeom prst="wedgeRoundRectCallout">
            <a:avLst>
              <a:gd name="adj1" fmla="val -113394"/>
              <a:gd name="adj2" fmla="val 76190"/>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&lt;A&gt;</a:t>
            </a:r>
            <a:endParaRPr lang="en-US" sz="2000" b="1" dirty="0"/>
          </a:p>
        </p:txBody>
      </p:sp>
      <p:sp>
        <p:nvSpPr>
          <p:cNvPr id="22" name="AutoShape 30"/>
          <p:cNvSpPr>
            <a:spLocks noChangeArrowheads="1"/>
          </p:cNvSpPr>
          <p:nvPr/>
        </p:nvSpPr>
        <p:spPr bwMode="auto">
          <a:xfrm>
            <a:off x="4978132" y="3769895"/>
            <a:ext cx="1239788" cy="444500"/>
          </a:xfrm>
          <a:prstGeom prst="wedgeRoundRectCallout">
            <a:avLst>
              <a:gd name="adj1" fmla="val -109068"/>
              <a:gd name="adj2" fmla="val -17560"/>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&lt;Body&gt;</a:t>
            </a:r>
            <a:endParaRPr lang="en-US" sz="2000" b="1" dirty="0"/>
          </a:p>
        </p:txBody>
      </p:sp>
      <p:sp>
        <p:nvSpPr>
          <p:cNvPr id="23" name="AutoShape 31"/>
          <p:cNvSpPr>
            <a:spLocks noChangeArrowheads="1"/>
          </p:cNvSpPr>
          <p:nvPr/>
        </p:nvSpPr>
        <p:spPr bwMode="auto">
          <a:xfrm>
            <a:off x="4978132" y="4204368"/>
            <a:ext cx="1712227" cy="444500"/>
          </a:xfrm>
          <a:prstGeom prst="wedgeRoundRectCallout">
            <a:avLst>
              <a:gd name="adj1" fmla="val -96471"/>
              <a:gd name="adj2" fmla="val -113239"/>
              <a:gd name="adj3" fmla="val 16667"/>
            </a:avLst>
          </a:prstGeom>
          <a:solidFill>
            <a:srgbClr val="3BA4C9"/>
          </a:solidFill>
          <a:ln w="9525" algn="ctr">
            <a:solidFill>
              <a:schemeClr val="tx1"/>
            </a:solidFill>
            <a:miter lim="800000"/>
            <a:headEnd/>
            <a:tailEnd/>
          </a:ln>
          <a:effectLst/>
        </p:spPr>
        <p:txBody>
          <a:bodyPr lIns="76197" tIns="38098" rIns="76197" bIns="38098"/>
          <a:lstStyle/>
          <a:p>
            <a:pPr algn="ctr"/>
            <a:r>
              <a:rPr lang="en-US" sz="2000" b="1" dirty="0" smtClean="0"/>
              <a:t>&lt;Envelope&gt;</a:t>
            </a:r>
            <a:endParaRPr lang="en-US" sz="2000" b="1" dirty="0"/>
          </a:p>
        </p:txBody>
      </p:sp>
      <p:sp>
        <p:nvSpPr>
          <p:cNvPr id="24" name="Text Box 9"/>
          <p:cNvSpPr txBox="1">
            <a:spLocks noChangeArrowheads="1"/>
          </p:cNvSpPr>
          <p:nvPr/>
        </p:nvSpPr>
        <p:spPr bwMode="auto">
          <a:xfrm>
            <a:off x="6386237" y="1380289"/>
            <a:ext cx="1651000" cy="338550"/>
          </a:xfrm>
          <a:prstGeom prst="rect">
            <a:avLst/>
          </a:prstGeom>
          <a:noFill/>
          <a:ln w="9525" algn="ctr">
            <a:noFill/>
            <a:miter lim="800000"/>
            <a:headEnd/>
            <a:tailEnd/>
          </a:ln>
          <a:effectLst/>
        </p:spPr>
        <p:txBody>
          <a:bodyPr lIns="76197" tIns="38098" rIns="76197" bIns="38098">
            <a:spAutoFit/>
          </a:bodyPr>
          <a:lstStyle/>
          <a:p>
            <a:r>
              <a:rPr lang="en-US" sz="1700" b="1" dirty="0"/>
              <a:t>WCF Message</a:t>
            </a:r>
          </a:p>
        </p:txBody>
      </p:sp>
      <p:sp>
        <p:nvSpPr>
          <p:cNvPr id="25" name="TextBox 24"/>
          <p:cNvSpPr txBox="1"/>
          <p:nvPr/>
        </p:nvSpPr>
        <p:spPr>
          <a:xfrm>
            <a:off x="343296" y="5343625"/>
            <a:ext cx="6809876" cy="461665"/>
          </a:xfrm>
          <a:prstGeom prst="rect">
            <a:avLst/>
          </a:prstGeom>
          <a:noFill/>
        </p:spPr>
        <p:txBody>
          <a:bodyPr wrap="square" rtlCol="0">
            <a:spAutoFit/>
          </a:bodyPr>
          <a:lstStyle/>
          <a:p>
            <a:r>
              <a:rPr lang="en-US" sz="2400" dirty="0" smtClean="0"/>
              <a:t>Marshal body content – receiving and sending</a:t>
            </a:r>
            <a:endParaRPr lang="en-US" sz="2400" dirty="0"/>
          </a:p>
        </p:txBody>
      </p:sp>
      <p:sp>
        <p:nvSpPr>
          <p:cNvPr id="26" name="TextBox 25"/>
          <p:cNvSpPr txBox="1"/>
          <p:nvPr/>
        </p:nvSpPr>
        <p:spPr>
          <a:xfrm>
            <a:off x="343296" y="4970645"/>
            <a:ext cx="8305803" cy="461665"/>
          </a:xfrm>
          <a:prstGeom prst="rect">
            <a:avLst/>
          </a:prstGeom>
          <a:noFill/>
        </p:spPr>
        <p:txBody>
          <a:bodyPr wrap="square" rtlCol="0">
            <a:spAutoFit/>
          </a:bodyPr>
          <a:lstStyle/>
          <a:p>
            <a:r>
              <a:rPr lang="en-US" sz="2400" dirty="0" smtClean="0"/>
              <a:t>Marshal SOAP headers to context – receiving and sending</a:t>
            </a:r>
            <a:endParaRPr lang="en-US" sz="2400" dirty="0"/>
          </a:p>
        </p:txBody>
      </p:sp>
      <p:sp>
        <p:nvSpPr>
          <p:cNvPr id="27" name="TextBox 26"/>
          <p:cNvSpPr txBox="1"/>
          <p:nvPr/>
        </p:nvSpPr>
        <p:spPr>
          <a:xfrm>
            <a:off x="343296" y="5704877"/>
            <a:ext cx="8305803" cy="461665"/>
          </a:xfrm>
          <a:prstGeom prst="rect">
            <a:avLst/>
          </a:prstGeom>
          <a:noFill/>
        </p:spPr>
        <p:txBody>
          <a:bodyPr wrap="square" rtlCol="0">
            <a:spAutoFit/>
          </a:bodyPr>
          <a:lstStyle/>
          <a:p>
            <a:r>
              <a:rPr lang="en-US" sz="2400" dirty="0" smtClean="0"/>
              <a:t>Marshal SOAP body – receiving and sending</a:t>
            </a:r>
            <a:endParaRPr lang="en-US" sz="2400" dirty="0"/>
          </a:p>
        </p:txBody>
      </p:sp>
      <p:sp>
        <p:nvSpPr>
          <p:cNvPr id="28" name="TextBox 27"/>
          <p:cNvSpPr txBox="1"/>
          <p:nvPr/>
        </p:nvSpPr>
        <p:spPr>
          <a:xfrm>
            <a:off x="343296" y="6064987"/>
            <a:ext cx="8305803" cy="461665"/>
          </a:xfrm>
          <a:prstGeom prst="rect">
            <a:avLst/>
          </a:prstGeom>
          <a:noFill/>
        </p:spPr>
        <p:txBody>
          <a:bodyPr wrap="square" rtlCol="0">
            <a:spAutoFit/>
          </a:bodyPr>
          <a:lstStyle/>
          <a:p>
            <a:r>
              <a:rPr lang="en-US" sz="2400" dirty="0" smtClean="0"/>
              <a:t>Marshal SOAP envelope – receive only</a:t>
            </a:r>
            <a:endParaRPr lang="en-US" sz="2400" dirty="0"/>
          </a:p>
        </p:txBody>
      </p:sp>
    </p:spTree>
  </p:cSld>
  <p:clrMapOvr>
    <a:masterClrMapping/>
  </p:clrMapOvr>
  <p:transition advTm="4802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0" grpId="0" animBg="1"/>
      <p:bldP spid="21" grpId="0" animBg="1"/>
      <p:bldP spid="22" grpId="0" animBg="1"/>
      <p:bldP spid="23" grpId="0" animBg="1"/>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Wizards</a:t>
            </a:r>
            <a:endParaRPr lang="en-US" dirty="0"/>
          </a:p>
        </p:txBody>
      </p:sp>
      <p:sp>
        <p:nvSpPr>
          <p:cNvPr id="3" name="Content Placeholder 2"/>
          <p:cNvSpPr>
            <a:spLocks noGrp="1"/>
          </p:cNvSpPr>
          <p:nvPr>
            <p:ph idx="1"/>
          </p:nvPr>
        </p:nvSpPr>
        <p:spPr>
          <a:xfrm>
            <a:off x="368300" y="1347788"/>
            <a:ext cx="8382000" cy="3619965"/>
          </a:xfrm>
        </p:spPr>
        <p:txBody>
          <a:bodyPr/>
          <a:lstStyle/>
          <a:p>
            <a:r>
              <a:rPr lang="en-US" dirty="0" smtClean="0"/>
              <a:t>Publishing wizard</a:t>
            </a:r>
          </a:p>
          <a:p>
            <a:pPr lvl="1"/>
            <a:r>
              <a:rPr lang="en-US" dirty="0" smtClean="0"/>
              <a:t>Publish WCF http service in IIS</a:t>
            </a:r>
          </a:p>
          <a:p>
            <a:pPr lvl="1"/>
            <a:r>
              <a:rPr lang="en-US" dirty="0" smtClean="0"/>
              <a:t>Publish metadata for in-proc or out-of-proc </a:t>
            </a:r>
            <a:br>
              <a:rPr lang="en-US" dirty="0" smtClean="0"/>
            </a:br>
            <a:r>
              <a:rPr lang="en-US" dirty="0" smtClean="0"/>
              <a:t>adapter to IIS</a:t>
            </a:r>
          </a:p>
          <a:p>
            <a:r>
              <a:rPr lang="en-US" dirty="0" smtClean="0"/>
              <a:t>Consuming wizard</a:t>
            </a:r>
          </a:p>
          <a:p>
            <a:pPr lvl="1"/>
            <a:r>
              <a:rPr lang="en-US" dirty="0" smtClean="0"/>
              <a:t>Create message and port types</a:t>
            </a:r>
          </a:p>
          <a:p>
            <a:pPr lvl="1"/>
            <a:r>
              <a:rPr lang="en-US" dirty="0" smtClean="0"/>
              <a:t>Create a proxy equivalent</a:t>
            </a:r>
          </a:p>
          <a:p>
            <a:pPr lvl="2"/>
            <a:r>
              <a:rPr lang="en-US" dirty="0" smtClean="0"/>
              <a:t>Bindings file</a:t>
            </a:r>
          </a:p>
          <a:p>
            <a:pPr lvl="2"/>
            <a:r>
              <a:rPr lang="en-US" dirty="0" smtClean="0"/>
              <a:t>Operation to action mapping </a:t>
            </a:r>
            <a:endParaRPr lang="en-US" dirty="0"/>
          </a:p>
        </p:txBody>
      </p:sp>
    </p:spTree>
  </p:cSld>
  <p:clrMapOvr>
    <a:masterClrMapping/>
  </p:clrMapOvr>
  <p:transition advTm="92691">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Interoperability</a:t>
            </a:r>
            <a:endParaRPr lang="en-US" dirty="0"/>
          </a:p>
        </p:txBody>
      </p:sp>
      <p:sp>
        <p:nvSpPr>
          <p:cNvPr id="3" name="Content Placeholder 2"/>
          <p:cNvSpPr>
            <a:spLocks noGrp="1"/>
          </p:cNvSpPr>
          <p:nvPr>
            <p:ph idx="1"/>
          </p:nvPr>
        </p:nvSpPr>
        <p:spPr/>
        <p:txBody>
          <a:bodyPr/>
          <a:lstStyle/>
          <a:p>
            <a:r>
              <a:rPr lang="en-US" smtClean="0"/>
              <a:t>WCF-BasicHttp</a:t>
            </a:r>
          </a:p>
          <a:p>
            <a:pPr lvl="1"/>
            <a:r>
              <a:rPr lang="en-US" smtClean="0"/>
              <a:t>SOAP 1.1 Messaging</a:t>
            </a:r>
          </a:p>
          <a:p>
            <a:pPr lvl="1"/>
            <a:r>
              <a:rPr lang="en-US" smtClean="0"/>
              <a:t>MTOM</a:t>
            </a:r>
          </a:p>
          <a:p>
            <a:pPr lvl="1"/>
            <a:r>
              <a:rPr lang="en-US" smtClean="0"/>
              <a:t>WSS SOAP Message Security 1.0</a:t>
            </a:r>
          </a:p>
          <a:p>
            <a:pPr lvl="1"/>
            <a:r>
              <a:rPr lang="en-US" smtClean="0"/>
              <a:t>WS Metadata Exchange</a:t>
            </a:r>
          </a:p>
          <a:p>
            <a:r>
              <a:rPr lang="en-US" smtClean="0"/>
              <a:t>WCF-WsHttp</a:t>
            </a:r>
          </a:p>
          <a:p>
            <a:pPr lvl="1"/>
            <a:r>
              <a:rPr lang="en-US" smtClean="0"/>
              <a:t>SOAP 1.2 Messaging</a:t>
            </a:r>
          </a:p>
          <a:p>
            <a:pPr lvl="1"/>
            <a:r>
              <a:rPr lang="en-US" smtClean="0"/>
              <a:t>WS-Addressing 2005/08</a:t>
            </a:r>
          </a:p>
          <a:p>
            <a:pPr lvl="1"/>
            <a:r>
              <a:rPr lang="en-US" smtClean="0"/>
              <a:t>WSS SOAP Message Security 1.0/1.1</a:t>
            </a:r>
          </a:p>
          <a:p>
            <a:pPr lvl="1"/>
            <a:r>
              <a:rPr lang="en-US" smtClean="0"/>
              <a:t>WS Secure Conversation / WS Trust</a:t>
            </a:r>
          </a:p>
          <a:p>
            <a:pPr lvl="1"/>
            <a:r>
              <a:rPr lang="en-US" smtClean="0"/>
              <a:t>WS Atomic Transactions / WS Coordination</a:t>
            </a:r>
          </a:p>
          <a:p>
            <a:pPr lvl="1"/>
            <a:r>
              <a:rPr lang="en-US" smtClean="0"/>
              <a:t>WS Metadata Exchange</a:t>
            </a:r>
            <a:endParaRPr lang="en-US" dirty="0"/>
          </a:p>
        </p:txBody>
      </p:sp>
    </p:spTree>
  </p:cSld>
  <p:clrMapOvr>
    <a:masterClrMapping/>
  </p:clrMapOvr>
  <p:transition advTm="19828">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smtClean="0"/>
              <a:t>demo</a:t>
            </a:r>
            <a:endParaRPr lang="en-US" dirty="0"/>
          </a:p>
        </p:txBody>
      </p:sp>
      <p:sp>
        <p:nvSpPr>
          <p:cNvPr id="6" name="Title 5"/>
          <p:cNvSpPr>
            <a:spLocks noGrp="1"/>
          </p:cNvSpPr>
          <p:nvPr>
            <p:ph type="ctrTitle"/>
          </p:nvPr>
        </p:nvSpPr>
        <p:spPr/>
        <p:txBody>
          <a:bodyPr/>
          <a:lstStyle/>
          <a:p>
            <a:r>
              <a:rPr smtClean="0"/>
              <a:t>Using the WCF Adapter</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advTm="111588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are Connected Systems?</a:t>
            </a:r>
          </a:p>
        </p:txBody>
      </p:sp>
      <p:sp>
        <p:nvSpPr>
          <p:cNvPr id="12" name="Rounded Rectangle 11"/>
          <p:cNvSpPr/>
          <p:nvPr/>
        </p:nvSpPr>
        <p:spPr bwMode="blackGray">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Overview: Windows Communication Foundation and BizTalk Server</a:t>
            </a:r>
          </a:p>
        </p:txBody>
      </p:sp>
      <p:sp>
        <p:nvSpPr>
          <p:cNvPr id="18" name="Rounded Rectangle 17"/>
          <p:cNvSpPr/>
          <p:nvPr/>
        </p:nvSpPr>
        <p:spPr bwMode="blackGray">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BizTalk Adapter For Windows Communication Foundation</a:t>
            </a:r>
          </a:p>
        </p:txBody>
      </p:sp>
      <p:sp>
        <p:nvSpPr>
          <p:cNvPr id="20" name="Rounded Rectangle 19"/>
          <p:cNvSpPr/>
          <p:nvPr/>
        </p:nvSpPr>
        <p:spPr bwMode="blackGray">
          <a:xfrm>
            <a:off x="443753" y="3931921"/>
            <a:ext cx="8014447" cy="775445"/>
          </a:xfrm>
          <a:prstGeom prst="roundRect">
            <a:avLst/>
          </a:prstGeom>
          <a:gradFill flip="none" rotWithShape="1">
            <a:gsLst>
              <a:gs pos="0">
                <a:srgbClr val="27728D"/>
              </a:gs>
              <a:gs pos="87000">
                <a:srgbClr val="3BA4C9"/>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Scenarios enabled by Windows Communication Foundation adapter</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1238">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Scenarios Enabled </a:t>
            </a:r>
            <a:endParaRPr lang="en-US" dirty="0"/>
          </a:p>
        </p:txBody>
      </p:sp>
      <p:sp>
        <p:nvSpPr>
          <p:cNvPr id="10" name="Content Placeholder 9"/>
          <p:cNvSpPr>
            <a:spLocks noGrp="1"/>
          </p:cNvSpPr>
          <p:nvPr>
            <p:ph idx="1"/>
          </p:nvPr>
        </p:nvSpPr>
        <p:spPr/>
        <p:txBody>
          <a:bodyPr/>
          <a:lstStyle/>
          <a:p>
            <a:r>
              <a:rPr lang="en-US" dirty="0" smtClean="0"/>
              <a:t>WS-* protocol alignment</a:t>
            </a:r>
          </a:p>
          <a:p>
            <a:pPr lvl="1"/>
            <a:r>
              <a:rPr lang="en-US" dirty="0" smtClean="0"/>
              <a:t>MTOM encoding</a:t>
            </a:r>
          </a:p>
          <a:p>
            <a:pPr lvl="1"/>
            <a:r>
              <a:rPr lang="en-US" dirty="0" smtClean="0"/>
              <a:t>Security</a:t>
            </a:r>
          </a:p>
          <a:p>
            <a:pPr lvl="1"/>
            <a:r>
              <a:rPr lang="en-US" dirty="0" smtClean="0"/>
              <a:t>Transactions over Web services</a:t>
            </a:r>
          </a:p>
          <a:p>
            <a:pPr lvl="2"/>
            <a:endParaRPr lang="en-US" dirty="0" smtClean="0"/>
          </a:p>
          <a:p>
            <a:pPr lvl="2"/>
            <a:endParaRPr lang="en-US" dirty="0" smtClean="0"/>
          </a:p>
          <a:p>
            <a:r>
              <a:rPr lang="en-US" dirty="0" smtClean="0"/>
              <a:t>WCF extensibility in BizTalk Server</a:t>
            </a:r>
          </a:p>
          <a:p>
            <a:pPr lvl="1"/>
            <a:r>
              <a:rPr lang="en-US" dirty="0" smtClean="0"/>
              <a:t>Write channel instead of an adapter</a:t>
            </a:r>
          </a:p>
          <a:p>
            <a:pPr lvl="1"/>
            <a:r>
              <a:rPr lang="en-US" dirty="0" smtClean="0"/>
              <a:t>More flexibility than pipeline</a:t>
            </a:r>
          </a:p>
          <a:p>
            <a:endParaRPr lang="en-US" dirty="0"/>
          </a:p>
        </p:txBody>
      </p:sp>
    </p:spTree>
  </p:cSld>
  <p:clrMapOvr>
    <a:masterClrMapping/>
  </p:clrMapOvr>
  <p:transition advTm="151933">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are Connected Systems?</a:t>
            </a:r>
          </a:p>
        </p:txBody>
      </p:sp>
      <p:sp>
        <p:nvSpPr>
          <p:cNvPr id="12" name="Rounded Rectangle 11"/>
          <p:cNvSpPr/>
          <p:nvPr/>
        </p:nvSpPr>
        <p:spPr bwMode="blackGray">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Overview: Windows Communication Foundation and BizTalk Server</a:t>
            </a:r>
          </a:p>
        </p:txBody>
      </p:sp>
      <p:sp>
        <p:nvSpPr>
          <p:cNvPr id="18" name="Rounded Rectangle 17"/>
          <p:cNvSpPr/>
          <p:nvPr/>
        </p:nvSpPr>
        <p:spPr bwMode="blackGray">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BizTalk Adapter For Windows Communication Foundation</a:t>
            </a:r>
          </a:p>
        </p:txBody>
      </p:sp>
      <p:sp>
        <p:nvSpPr>
          <p:cNvPr id="20" name="Rounded Rectangle 19"/>
          <p:cNvSpPr/>
          <p:nvPr/>
        </p:nvSpPr>
        <p:spPr bwMode="blackGray">
          <a:xfrm>
            <a:off x="443753" y="393192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Scenarios Enabled by Windows Communication Foundation Adapter</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72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blackWhite">
          <a:xfrm>
            <a:off x="368299" y="3337560"/>
            <a:ext cx="8407401" cy="2956560"/>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smtClean="0"/>
              <a:t>Transactional Submit to BizTalk</a:t>
            </a:r>
            <a:endParaRPr lang="en-US" dirty="0"/>
          </a:p>
        </p:txBody>
      </p:sp>
      <p:sp>
        <p:nvSpPr>
          <p:cNvPr id="3" name="Content Placeholder 2"/>
          <p:cNvSpPr>
            <a:spLocks noGrp="1"/>
          </p:cNvSpPr>
          <p:nvPr>
            <p:ph idx="1"/>
          </p:nvPr>
        </p:nvSpPr>
        <p:spPr>
          <a:xfrm>
            <a:off x="368300" y="1347788"/>
            <a:ext cx="8382000" cy="6927537"/>
          </a:xfrm>
        </p:spPr>
        <p:txBody>
          <a:bodyPr/>
          <a:lstStyle/>
          <a:p>
            <a:r>
              <a:rPr lang="en-US" dirty="0" err="1" smtClean="0"/>
              <a:t>Transactionally</a:t>
            </a:r>
            <a:r>
              <a:rPr lang="en-US" dirty="0" smtClean="0"/>
              <a:t> submit messages to BizTalk using a few lines of code</a:t>
            </a:r>
          </a:p>
          <a:p>
            <a:r>
              <a:rPr lang="en-US" dirty="0" smtClean="0"/>
              <a:t>Previously required writing transactional adapter</a:t>
            </a:r>
          </a:p>
          <a:p>
            <a:r>
              <a:rPr lang="en-US" dirty="0" smtClean="0"/>
              <a:t>An example:</a:t>
            </a:r>
          </a:p>
          <a:p>
            <a:pPr lvl="1">
              <a:buNone/>
            </a:pPr>
            <a:endParaRPr lang="en-US" sz="1400" dirty="0" smtClean="0"/>
          </a:p>
          <a:p>
            <a:pPr lvl="1">
              <a:buNone/>
            </a:pPr>
            <a:r>
              <a:rPr lang="en-US" sz="1400" dirty="0" smtClean="0"/>
              <a:t>….</a:t>
            </a:r>
          </a:p>
          <a:p>
            <a:pPr lvl="1">
              <a:buNone/>
            </a:pPr>
            <a:r>
              <a:rPr lang="en-US" sz="1400" dirty="0" smtClean="0"/>
              <a:t> </a:t>
            </a:r>
            <a:r>
              <a:rPr lang="en-US" sz="1400" dirty="0" err="1" smtClean="0">
                <a:solidFill>
                  <a:srgbClr val="2B91AF"/>
                </a:solidFill>
              </a:rPr>
              <a:t>ChannelFactory</a:t>
            </a:r>
            <a:r>
              <a:rPr lang="en-US" sz="1400" dirty="0" smtClean="0">
                <a:solidFill>
                  <a:srgbClr val="2B91AF"/>
                </a:solidFill>
              </a:rPr>
              <a:t>&lt;</a:t>
            </a:r>
            <a:r>
              <a:rPr lang="en-US" sz="1400" dirty="0" err="1" smtClean="0">
                <a:solidFill>
                  <a:srgbClr val="2B91AF"/>
                </a:solidFill>
              </a:rPr>
              <a:t>ISimple</a:t>
            </a:r>
            <a:r>
              <a:rPr lang="en-US" sz="1400" dirty="0" smtClean="0">
                <a:solidFill>
                  <a:srgbClr val="2B91AF"/>
                </a:solidFill>
              </a:rPr>
              <a:t>&gt; </a:t>
            </a:r>
            <a:r>
              <a:rPr lang="en-US" sz="1400" dirty="0" err="1" smtClean="0">
                <a:solidFill>
                  <a:srgbClr val="2B91AF"/>
                </a:solidFill>
              </a:rPr>
              <a:t>cf</a:t>
            </a:r>
            <a:r>
              <a:rPr lang="en-US" sz="1400" dirty="0" smtClean="0">
                <a:solidFill>
                  <a:srgbClr val="2B91AF"/>
                </a:solidFill>
              </a:rPr>
              <a:t> = </a:t>
            </a:r>
            <a:r>
              <a:rPr lang="en-US" sz="1400" dirty="0" smtClean="0">
                <a:solidFill>
                  <a:schemeClr val="accent2"/>
                </a:solidFill>
              </a:rPr>
              <a:t>new</a:t>
            </a:r>
            <a:r>
              <a:rPr lang="en-US" sz="1400" dirty="0" smtClean="0">
                <a:solidFill>
                  <a:srgbClr val="0000FF"/>
                </a:solidFill>
              </a:rPr>
              <a:t> </a:t>
            </a:r>
            <a:r>
              <a:rPr lang="en-US" sz="1400" dirty="0" err="1" smtClean="0">
                <a:solidFill>
                  <a:srgbClr val="2B91AF"/>
                </a:solidFill>
              </a:rPr>
              <a:t>ChannelFactory</a:t>
            </a:r>
            <a:r>
              <a:rPr lang="en-US" sz="1400" dirty="0" smtClean="0">
                <a:solidFill>
                  <a:srgbClr val="2B91AF"/>
                </a:solidFill>
              </a:rPr>
              <a:t>&lt;</a:t>
            </a:r>
            <a:r>
              <a:rPr lang="en-US" sz="1400" dirty="0" err="1" smtClean="0">
                <a:solidFill>
                  <a:srgbClr val="2B91AF"/>
                </a:solidFill>
              </a:rPr>
              <a:t>ISimple</a:t>
            </a:r>
            <a:r>
              <a:rPr lang="en-US" sz="1400" dirty="0" smtClean="0">
                <a:solidFill>
                  <a:srgbClr val="2B91AF"/>
                </a:solidFill>
              </a:rPr>
              <a:t>&gt;(binding);</a:t>
            </a:r>
          </a:p>
          <a:p>
            <a:pPr lvl="1">
              <a:buNone/>
            </a:pPr>
            <a:r>
              <a:rPr lang="en-US" sz="1400" dirty="0" smtClean="0">
                <a:solidFill>
                  <a:srgbClr val="2B91AF"/>
                </a:solidFill>
              </a:rPr>
              <a:t> </a:t>
            </a:r>
            <a:r>
              <a:rPr lang="en-US" sz="1400" dirty="0" err="1" smtClean="0">
                <a:solidFill>
                  <a:srgbClr val="2B91AF"/>
                </a:solidFill>
              </a:rPr>
              <a:t>ISimple</a:t>
            </a:r>
            <a:r>
              <a:rPr lang="en-US" sz="1400" dirty="0" smtClean="0">
                <a:solidFill>
                  <a:srgbClr val="2B91AF"/>
                </a:solidFill>
              </a:rPr>
              <a:t> channel = </a:t>
            </a:r>
            <a:r>
              <a:rPr lang="en-US" sz="1400" dirty="0" err="1" smtClean="0">
                <a:solidFill>
                  <a:srgbClr val="2B91AF"/>
                </a:solidFill>
              </a:rPr>
              <a:t>cf.CreateChannel</a:t>
            </a:r>
            <a:r>
              <a:rPr lang="en-US" sz="1400" dirty="0" smtClean="0">
                <a:solidFill>
                  <a:srgbClr val="2B91AF"/>
                </a:solidFill>
              </a:rPr>
              <a:t>(</a:t>
            </a:r>
            <a:r>
              <a:rPr lang="en-US" sz="1400" dirty="0" smtClean="0">
                <a:solidFill>
                  <a:schemeClr val="accent2"/>
                </a:solidFill>
              </a:rPr>
              <a:t>new</a:t>
            </a:r>
            <a:r>
              <a:rPr lang="en-US" sz="1400" dirty="0" smtClean="0">
                <a:solidFill>
                  <a:srgbClr val="0000FF"/>
                </a:solidFill>
              </a:rPr>
              <a:t> </a:t>
            </a:r>
            <a:r>
              <a:rPr lang="en-US" sz="1400" dirty="0" err="1" smtClean="0">
                <a:solidFill>
                  <a:srgbClr val="2B91AF"/>
                </a:solidFill>
              </a:rPr>
              <a:t>EndpointAddress</a:t>
            </a:r>
            <a:r>
              <a:rPr lang="en-US" sz="1400" dirty="0" smtClean="0">
                <a:solidFill>
                  <a:srgbClr val="2B91AF"/>
                </a:solidFill>
              </a:rPr>
              <a:t>(</a:t>
            </a:r>
            <a:r>
              <a:rPr lang="en-US" sz="1400" dirty="0" err="1" smtClean="0">
                <a:solidFill>
                  <a:srgbClr val="2B91AF"/>
                </a:solidFill>
              </a:rPr>
              <a:t>uri</a:t>
            </a:r>
            <a:r>
              <a:rPr lang="en-US" sz="1400" dirty="0" smtClean="0">
                <a:solidFill>
                  <a:srgbClr val="2B91AF"/>
                </a:solidFill>
              </a:rPr>
              <a:t>));</a:t>
            </a:r>
          </a:p>
          <a:p>
            <a:pPr lvl="1">
              <a:buNone/>
            </a:pPr>
            <a:r>
              <a:rPr lang="en-US" sz="1400" dirty="0" smtClean="0">
                <a:solidFill>
                  <a:srgbClr val="2B91AF"/>
                </a:solidFill>
              </a:rPr>
              <a:t>Message request = </a:t>
            </a:r>
            <a:r>
              <a:rPr lang="en-US" sz="1400" dirty="0" err="1" smtClean="0">
                <a:solidFill>
                  <a:srgbClr val="2B91AF"/>
                </a:solidFill>
              </a:rPr>
              <a:t>Message.CreateMessage</a:t>
            </a:r>
            <a:r>
              <a:rPr lang="en-US" sz="1400" dirty="0" smtClean="0">
                <a:solidFill>
                  <a:srgbClr val="2B91AF"/>
                </a:solidFill>
              </a:rPr>
              <a:t>(</a:t>
            </a:r>
            <a:r>
              <a:rPr lang="en-US" sz="1400" dirty="0" err="1" smtClean="0">
                <a:solidFill>
                  <a:srgbClr val="2B91AF"/>
                </a:solidFill>
              </a:rPr>
              <a:t>MessageVersion.Default</a:t>
            </a:r>
            <a:r>
              <a:rPr lang="en-US" sz="1400" dirty="0" smtClean="0">
                <a:solidFill>
                  <a:srgbClr val="2B91AF"/>
                </a:solidFill>
              </a:rPr>
              <a:t>, </a:t>
            </a:r>
            <a:r>
              <a:rPr lang="en-US" sz="1400" dirty="0" smtClean="0">
                <a:solidFill>
                  <a:srgbClr val="A31515"/>
                </a:solidFill>
              </a:rPr>
              <a:t>"</a:t>
            </a:r>
            <a:r>
              <a:rPr lang="en-US" sz="1400" dirty="0" err="1" smtClean="0">
                <a:solidFill>
                  <a:srgbClr val="A31515"/>
                </a:solidFill>
              </a:rPr>
              <a:t>BTSSubmit</a:t>
            </a:r>
            <a:r>
              <a:rPr lang="en-US" sz="1400" dirty="0" smtClean="0">
                <a:solidFill>
                  <a:srgbClr val="A31515"/>
                </a:solidFill>
              </a:rPr>
              <a:t>", "TESTMSG");</a:t>
            </a:r>
          </a:p>
          <a:p>
            <a:pPr lvl="1">
              <a:buNone/>
            </a:pPr>
            <a:r>
              <a:rPr lang="en-US" sz="1400" dirty="0" smtClean="0">
                <a:solidFill>
                  <a:srgbClr val="A31515"/>
                </a:solidFill>
              </a:rPr>
              <a:t> </a:t>
            </a:r>
            <a:r>
              <a:rPr lang="en-US" sz="1400" dirty="0" smtClean="0">
                <a:solidFill>
                  <a:schemeClr val="accent2"/>
                </a:solidFill>
              </a:rPr>
              <a:t>using </a:t>
            </a:r>
            <a:r>
              <a:rPr lang="en-US" sz="1400" dirty="0" smtClean="0">
                <a:solidFill>
                  <a:schemeClr val="accent5">
                    <a:lumMod val="60000"/>
                    <a:lumOff val="40000"/>
                  </a:schemeClr>
                </a:solidFill>
              </a:rPr>
              <a:t>(</a:t>
            </a:r>
            <a:r>
              <a:rPr lang="en-US" sz="1400" dirty="0" err="1" smtClean="0">
                <a:solidFill>
                  <a:srgbClr val="2B91AF"/>
                </a:solidFill>
              </a:rPr>
              <a:t>TransactionScope</a:t>
            </a:r>
            <a:r>
              <a:rPr lang="en-US" sz="1400" dirty="0" smtClean="0">
                <a:solidFill>
                  <a:srgbClr val="2B91AF"/>
                </a:solidFill>
              </a:rPr>
              <a:t> </a:t>
            </a:r>
            <a:r>
              <a:rPr lang="en-US" sz="1400" dirty="0" err="1" smtClean="0">
                <a:solidFill>
                  <a:srgbClr val="2B91AF"/>
                </a:solidFill>
              </a:rPr>
              <a:t>ts</a:t>
            </a:r>
            <a:r>
              <a:rPr lang="en-US" sz="1400" dirty="0" smtClean="0">
                <a:solidFill>
                  <a:srgbClr val="2B91AF"/>
                </a:solidFill>
              </a:rPr>
              <a:t> = </a:t>
            </a:r>
            <a:r>
              <a:rPr lang="en-US" sz="1400" dirty="0" smtClean="0">
                <a:solidFill>
                  <a:schemeClr val="accent2"/>
                </a:solidFill>
              </a:rPr>
              <a:t>new</a:t>
            </a:r>
            <a:r>
              <a:rPr lang="en-US" sz="1400" dirty="0" smtClean="0">
                <a:solidFill>
                  <a:srgbClr val="0000FF"/>
                </a:solidFill>
              </a:rPr>
              <a:t> </a:t>
            </a:r>
            <a:r>
              <a:rPr lang="en-US" sz="1400" dirty="0" err="1" smtClean="0">
                <a:solidFill>
                  <a:srgbClr val="2B91AF"/>
                </a:solidFill>
              </a:rPr>
              <a:t>TransactionScope</a:t>
            </a:r>
            <a:r>
              <a:rPr lang="en-US" sz="1400" dirty="0" smtClean="0">
                <a:solidFill>
                  <a:srgbClr val="2B91AF"/>
                </a:solidFill>
              </a:rPr>
              <a:t>())</a:t>
            </a:r>
          </a:p>
          <a:p>
            <a:pPr lvl="1">
              <a:buNone/>
            </a:pPr>
            <a:r>
              <a:rPr lang="en-US" sz="1400" dirty="0" smtClean="0">
                <a:solidFill>
                  <a:srgbClr val="2B91AF"/>
                </a:solidFill>
              </a:rPr>
              <a:t> {</a:t>
            </a:r>
          </a:p>
          <a:p>
            <a:pPr lvl="1">
              <a:buNone/>
            </a:pPr>
            <a:r>
              <a:rPr lang="en-US" sz="1400" dirty="0" smtClean="0">
                <a:solidFill>
                  <a:srgbClr val="2B91AF"/>
                </a:solidFill>
              </a:rPr>
              <a:t>                </a:t>
            </a:r>
            <a:r>
              <a:rPr lang="en-US" sz="1400" dirty="0" err="1" smtClean="0">
                <a:solidFill>
                  <a:srgbClr val="2B91AF"/>
                </a:solidFill>
              </a:rPr>
              <a:t>channel.BizTalkSubmit</a:t>
            </a:r>
            <a:r>
              <a:rPr lang="en-US" sz="1400" dirty="0" smtClean="0">
                <a:solidFill>
                  <a:srgbClr val="2B91AF"/>
                </a:solidFill>
              </a:rPr>
              <a:t>(request);</a:t>
            </a:r>
          </a:p>
          <a:p>
            <a:pPr lvl="1">
              <a:buNone/>
            </a:pPr>
            <a:r>
              <a:rPr lang="en-US" sz="1400" dirty="0" smtClean="0">
                <a:solidFill>
                  <a:srgbClr val="2B91AF"/>
                </a:solidFill>
              </a:rPr>
              <a:t>                </a:t>
            </a:r>
            <a:r>
              <a:rPr lang="en-US" sz="1400" dirty="0" err="1" smtClean="0">
                <a:solidFill>
                  <a:srgbClr val="2B91AF"/>
                </a:solidFill>
              </a:rPr>
              <a:t>ts.Complete</a:t>
            </a:r>
            <a:r>
              <a:rPr lang="en-US" sz="1400" dirty="0" smtClean="0">
                <a:solidFill>
                  <a:srgbClr val="2B91AF"/>
                </a:solidFill>
              </a:rPr>
              <a:t>();</a:t>
            </a:r>
          </a:p>
          <a:p>
            <a:pPr lvl="1">
              <a:buNone/>
            </a:pPr>
            <a:r>
              <a:rPr lang="en-US" sz="1400" dirty="0" smtClean="0">
                <a:solidFill>
                  <a:srgbClr val="2B91AF"/>
                </a:solidFill>
              </a:rPr>
              <a:t> }</a:t>
            </a:r>
          </a:p>
          <a:p>
            <a:pPr lvl="1">
              <a:buNone/>
            </a:pPr>
            <a:r>
              <a:rPr lang="en-US" sz="1400" dirty="0" smtClean="0"/>
              <a:t>….</a:t>
            </a:r>
          </a:p>
          <a:p>
            <a:pPr lvl="1">
              <a:buNone/>
            </a:pPr>
            <a:endParaRPr lang="en-US" sz="4000" dirty="0" smtClean="0"/>
          </a:p>
          <a:p>
            <a:endParaRPr lang="en-US" dirty="0" smtClean="0"/>
          </a:p>
          <a:p>
            <a:pPr>
              <a:buNone/>
            </a:pPr>
            <a:endParaRPr lang="en-US" dirty="0" smtClean="0"/>
          </a:p>
          <a:p>
            <a:endParaRPr lang="en-US" dirty="0"/>
          </a:p>
        </p:txBody>
      </p:sp>
    </p:spTree>
  </p:cSld>
  <p:clrMapOvr>
    <a:masterClrMapping/>
  </p:clrMapOvr>
  <p:transition advTm="48769">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 When </a:t>
            </a:r>
            <a:br>
              <a:rPr lang="en-US" smtClean="0"/>
            </a:br>
            <a:r>
              <a:rPr lang="en-US" smtClean="0"/>
              <a:t>Using Transactions</a:t>
            </a:r>
            <a:endParaRPr lang="en-US" dirty="0"/>
          </a:p>
        </p:txBody>
      </p:sp>
      <p:sp>
        <p:nvSpPr>
          <p:cNvPr id="3" name="Content Placeholder 2"/>
          <p:cNvSpPr>
            <a:spLocks noGrp="1"/>
          </p:cNvSpPr>
          <p:nvPr>
            <p:ph idx="1"/>
          </p:nvPr>
        </p:nvSpPr>
        <p:spPr/>
        <p:txBody>
          <a:bodyPr/>
          <a:lstStyle/>
          <a:p>
            <a:r>
              <a:rPr lang="en-US" smtClean="0"/>
              <a:t>Exposes the message box database to the client</a:t>
            </a:r>
          </a:p>
          <a:p>
            <a:r>
              <a:rPr lang="en-US" smtClean="0"/>
              <a:t>Decouple client and the BizTalk message box</a:t>
            </a:r>
          </a:p>
          <a:p>
            <a:r>
              <a:rPr lang="en-US" smtClean="0"/>
              <a:t>Alternative: terminate the transaction at queue</a:t>
            </a:r>
          </a:p>
          <a:p>
            <a:pPr lvl="1"/>
            <a:r>
              <a:rPr lang="en-US" smtClean="0"/>
              <a:t>Use MSMQ receive location</a:t>
            </a:r>
          </a:p>
          <a:p>
            <a:endParaRPr lang="en-US" dirty="0"/>
          </a:p>
        </p:txBody>
      </p:sp>
    </p:spTree>
  </p:cSld>
  <p:clrMapOvr>
    <a:masterClrMapping/>
  </p:clrMapOvr>
  <p:transition advTm="4277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bwMode="blackGray"/>
        <p:txBody>
          <a:bodyPr/>
          <a:lstStyle/>
          <a:p>
            <a:r>
              <a:rPr lang="en-US" smtClean="0"/>
              <a:t>Transactional Scenarios: One-Way</a:t>
            </a:r>
            <a:endParaRPr lang="en-US" dirty="0" smtClean="0"/>
          </a:p>
        </p:txBody>
      </p:sp>
      <p:sp>
        <p:nvSpPr>
          <p:cNvPr id="25" name="Content Placeholder 24"/>
          <p:cNvSpPr>
            <a:spLocks noGrp="1"/>
          </p:cNvSpPr>
          <p:nvPr>
            <p:ph idx="1"/>
          </p:nvPr>
        </p:nvSpPr>
        <p:spPr bwMode="blackGray"/>
        <p:txBody>
          <a:bodyPr/>
          <a:lstStyle/>
          <a:p>
            <a:r>
              <a:rPr lang="en-US" smtClean="0"/>
              <a:t>Transactions start and end at the message box </a:t>
            </a:r>
          </a:p>
          <a:p>
            <a:endParaRPr lang="en-US" dirty="0"/>
          </a:p>
        </p:txBody>
      </p:sp>
      <p:sp>
        <p:nvSpPr>
          <p:cNvPr id="13" name="Can 12"/>
          <p:cNvSpPr>
            <a:spLocks noChangeArrowheads="1"/>
          </p:cNvSpPr>
          <p:nvPr/>
        </p:nvSpPr>
        <p:spPr bwMode="blackGray">
          <a:xfrm>
            <a:off x="3640138" y="4514850"/>
            <a:ext cx="1978025" cy="1454150"/>
          </a:xfrm>
          <a:prstGeom prst="can">
            <a:avLst>
              <a:gd name="adj" fmla="val 35808"/>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600" dirty="0">
              <a:solidFill>
                <a:schemeClr val="lt1"/>
              </a:solidFill>
              <a:effectLst>
                <a:outerShdw blurRad="38100" dist="38100" dir="2700000" algn="tl">
                  <a:srgbClr val="000000">
                    <a:alpha val="43137"/>
                  </a:srgbClr>
                </a:outerShdw>
              </a:effectLst>
            </a:endParaRPr>
          </a:p>
        </p:txBody>
      </p:sp>
      <p:sp>
        <p:nvSpPr>
          <p:cNvPr id="14347" name="Shape 344077"/>
          <p:cNvSpPr>
            <a:spLocks/>
          </p:cNvSpPr>
          <p:nvPr/>
        </p:nvSpPr>
        <p:spPr bwMode="blackGray">
          <a:xfrm>
            <a:off x="2971800" y="3003828"/>
            <a:ext cx="668338" cy="221746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 name="connsiteX0" fmla="*/ 0 w 351"/>
              <a:gd name="connsiteY0" fmla="*/ 0 h 1784"/>
              <a:gd name="connsiteX1" fmla="*/ 126 w 351"/>
              <a:gd name="connsiteY1" fmla="*/ 423 h 1784"/>
              <a:gd name="connsiteX2" fmla="*/ 142 w 351"/>
              <a:gd name="connsiteY2" fmla="*/ 857 h 1784"/>
              <a:gd name="connsiteX3" fmla="*/ 164 w 351"/>
              <a:gd name="connsiteY3" fmla="*/ 1603 h 1784"/>
              <a:gd name="connsiteX4" fmla="*/ 351 w 351"/>
              <a:gd name="connsiteY4" fmla="*/ 1784 h 1784"/>
              <a:gd name="connsiteX0" fmla="*/ 0 w 351"/>
              <a:gd name="connsiteY0" fmla="*/ 0 h 1784"/>
              <a:gd name="connsiteX1" fmla="*/ 126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26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91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91 w 351"/>
              <a:gd name="connsiteY1" fmla="*/ 423 h 1784"/>
              <a:gd name="connsiteX2" fmla="*/ 245 w 351"/>
              <a:gd name="connsiteY2" fmla="*/ 857 h 1784"/>
              <a:gd name="connsiteX3" fmla="*/ 234 w 351"/>
              <a:gd name="connsiteY3" fmla="*/ 1603 h 1784"/>
              <a:gd name="connsiteX4" fmla="*/ 351 w 351"/>
              <a:gd name="connsiteY4" fmla="*/ 1784 h 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1784">
                <a:moveTo>
                  <a:pt x="0" y="0"/>
                </a:moveTo>
                <a:cubicBezTo>
                  <a:pt x="51" y="92"/>
                  <a:pt x="150" y="280"/>
                  <a:pt x="191" y="423"/>
                </a:cubicBezTo>
                <a:cubicBezTo>
                  <a:pt x="232" y="566"/>
                  <a:pt x="250" y="660"/>
                  <a:pt x="245" y="857"/>
                </a:cubicBezTo>
                <a:cubicBezTo>
                  <a:pt x="241" y="1054"/>
                  <a:pt x="216" y="1449"/>
                  <a:pt x="234" y="1603"/>
                </a:cubicBezTo>
                <a:cubicBezTo>
                  <a:pt x="252" y="1757"/>
                  <a:pt x="275" y="1771"/>
                  <a:pt x="351" y="1784"/>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14354" name="Rectangle 20"/>
          <p:cNvSpPr>
            <a:spLocks noChangeArrowheads="1"/>
          </p:cNvSpPr>
          <p:nvPr/>
        </p:nvSpPr>
        <p:spPr bwMode="blackGray">
          <a:xfrm>
            <a:off x="1524000" y="2838450"/>
            <a:ext cx="1425575" cy="603393"/>
          </a:xfrm>
          <a:prstGeom prst="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WCF Adapter</a:t>
            </a:r>
          </a:p>
        </p:txBody>
      </p:sp>
      <p:sp>
        <p:nvSpPr>
          <p:cNvPr id="14359" name="Rectangle 26"/>
          <p:cNvSpPr>
            <a:spLocks noChangeArrowheads="1"/>
          </p:cNvSpPr>
          <p:nvPr/>
        </p:nvSpPr>
        <p:spPr bwMode="blackGray">
          <a:xfrm>
            <a:off x="6315612" y="2867025"/>
            <a:ext cx="1425575" cy="595366"/>
          </a:xfrm>
          <a:prstGeom prst="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WCF Adapter</a:t>
            </a:r>
          </a:p>
        </p:txBody>
      </p:sp>
      <p:sp>
        <p:nvSpPr>
          <p:cNvPr id="14360" name="Shape 344093"/>
          <p:cNvSpPr>
            <a:spLocks/>
          </p:cNvSpPr>
          <p:nvPr/>
        </p:nvSpPr>
        <p:spPr bwMode="blackGray">
          <a:xfrm flipV="1">
            <a:off x="5613400" y="2995613"/>
            <a:ext cx="711200" cy="222250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Lst>
            <a:ahLst/>
            <a:cxnLst>
              <a:cxn ang="T10">
                <a:pos x="T0" y="T1"/>
              </a:cxn>
              <a:cxn ang="T11">
                <a:pos x="T2" y="T3"/>
              </a:cxn>
              <a:cxn ang="T12">
                <a:pos x="T4" y="T5"/>
              </a:cxn>
              <a:cxn ang="T13">
                <a:pos x="T6" y="T7"/>
              </a:cxn>
              <a:cxn ang="T14">
                <a:pos x="T8" y="T9"/>
              </a:cxn>
            </a:cxnLst>
            <a:rect l="T15" t="T16" r="T17" b="T18"/>
            <a:pathLst>
              <a:path w="351" h="1668">
                <a:moveTo>
                  <a:pt x="0" y="0"/>
                </a:moveTo>
                <a:cubicBezTo>
                  <a:pt x="51" y="92"/>
                  <a:pt x="102" y="184"/>
                  <a:pt x="126" y="307"/>
                </a:cubicBezTo>
                <a:cubicBezTo>
                  <a:pt x="150" y="430"/>
                  <a:pt x="136" y="544"/>
                  <a:pt x="142" y="741"/>
                </a:cubicBezTo>
                <a:cubicBezTo>
                  <a:pt x="148" y="938"/>
                  <a:pt x="129" y="1332"/>
                  <a:pt x="164" y="1487"/>
                </a:cubicBezTo>
                <a:cubicBezTo>
                  <a:pt x="199" y="1642"/>
                  <a:pt x="275" y="1655"/>
                  <a:pt x="351" y="1668"/>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14365" name="Rectangle 32"/>
          <p:cNvSpPr>
            <a:spLocks noChangeArrowheads="1"/>
          </p:cNvSpPr>
          <p:nvPr/>
        </p:nvSpPr>
        <p:spPr bwMode="blackGray">
          <a:xfrm>
            <a:off x="368300" y="2844229"/>
            <a:ext cx="698500" cy="474324"/>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bevelB/>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solidFill>
                  <a:schemeClr val="lt1"/>
                </a:solidFill>
                <a:effectLst>
                  <a:outerShdw blurRad="38100" dist="38100" dir="2700000" algn="tl">
                    <a:srgbClr val="000000">
                      <a:alpha val="43137"/>
                    </a:srgbClr>
                  </a:outerShdw>
                </a:effectLst>
              </a:rPr>
              <a:t>Client</a:t>
            </a:r>
          </a:p>
        </p:txBody>
      </p:sp>
      <p:sp>
        <p:nvSpPr>
          <p:cNvPr id="14369" name="Rectangle 36"/>
          <p:cNvSpPr>
            <a:spLocks noChangeArrowheads="1"/>
          </p:cNvSpPr>
          <p:nvPr/>
        </p:nvSpPr>
        <p:spPr bwMode="blackGray">
          <a:xfrm>
            <a:off x="8299059" y="2905125"/>
            <a:ext cx="533400" cy="56754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bevelB/>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effectLst>
                  <a:outerShdw blurRad="38100" dist="38100" dir="2700000" algn="tl">
                    <a:srgbClr val="000000">
                      <a:alpha val="43137"/>
                    </a:srgbClr>
                  </a:outerShdw>
                </a:effectLst>
              </a:rPr>
              <a:t>App</a:t>
            </a:r>
          </a:p>
        </p:txBody>
      </p:sp>
      <p:sp>
        <p:nvSpPr>
          <p:cNvPr id="14370" name="Straight Connector 37"/>
          <p:cNvSpPr>
            <a:spLocks noChangeShapeType="1"/>
          </p:cNvSpPr>
          <p:nvPr/>
        </p:nvSpPr>
        <p:spPr bwMode="blackGray">
          <a:xfrm>
            <a:off x="7755385" y="3000375"/>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36" name="Rectangle 35"/>
          <p:cNvSpPr/>
          <p:nvPr/>
        </p:nvSpPr>
        <p:spPr bwMode="blackGray">
          <a:xfrm>
            <a:off x="1576938" y="1886433"/>
            <a:ext cx="2433102" cy="369332"/>
          </a:xfrm>
          <a:prstGeom prst="rect">
            <a:avLst/>
          </a:prstGeom>
        </p:spPr>
        <p:txBody>
          <a:bodyPr wrap="non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rPr>
              <a:t>Transaction Boundary</a:t>
            </a:r>
          </a:p>
        </p:txBody>
      </p:sp>
      <p:sp>
        <p:nvSpPr>
          <p:cNvPr id="39" name="Rectangle 38"/>
          <p:cNvSpPr/>
          <p:nvPr/>
        </p:nvSpPr>
        <p:spPr bwMode="blackGray">
          <a:xfrm>
            <a:off x="5634600" y="1855609"/>
            <a:ext cx="2433102" cy="369332"/>
          </a:xfrm>
          <a:prstGeom prst="rect">
            <a:avLst/>
          </a:prstGeom>
        </p:spPr>
        <p:txBody>
          <a:bodyPr wrap="squar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rPr>
              <a:t>Transaction Boundary</a:t>
            </a:r>
          </a:p>
        </p:txBody>
      </p:sp>
      <p:sp>
        <p:nvSpPr>
          <p:cNvPr id="40" name="Straight Connector 37"/>
          <p:cNvSpPr>
            <a:spLocks noChangeShapeType="1"/>
          </p:cNvSpPr>
          <p:nvPr/>
        </p:nvSpPr>
        <p:spPr bwMode="blackGray">
          <a:xfrm>
            <a:off x="986668" y="2973753"/>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29" name="Rounded Rectangle 28"/>
          <p:cNvSpPr/>
          <p:nvPr/>
        </p:nvSpPr>
        <p:spPr bwMode="blackGray">
          <a:xfrm>
            <a:off x="1547812" y="2314586"/>
            <a:ext cx="2738437" cy="3943339"/>
          </a:xfrm>
          <a:prstGeom prst="roundRect">
            <a:avLst/>
          </a:prstGeom>
          <a:solidFill>
            <a:schemeClr val="lt1">
              <a:alpha val="0"/>
            </a:schemeClr>
          </a:solidFill>
          <a:ln w="38100" cmpd="sng">
            <a:solidFill>
              <a:schemeClr val="accent4"/>
            </a:solidFill>
            <a:prstDash val="sysDot"/>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0" name="Rounded Rectangle 29"/>
          <p:cNvSpPr/>
          <p:nvPr/>
        </p:nvSpPr>
        <p:spPr bwMode="blackGray">
          <a:xfrm>
            <a:off x="5011643" y="2297653"/>
            <a:ext cx="3914525" cy="3899947"/>
          </a:xfrm>
          <a:prstGeom prst="roundRect">
            <a:avLst/>
          </a:prstGeom>
          <a:solidFill>
            <a:schemeClr val="lt1">
              <a:alpha val="0"/>
            </a:schemeClr>
          </a:solidFill>
          <a:ln w="38100" cmpd="sng">
            <a:solidFill>
              <a:schemeClr val="accent4"/>
            </a:solidFill>
            <a:prstDash val="sysDot"/>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1" name="TextBox 30"/>
          <p:cNvSpPr txBox="1"/>
          <p:nvPr/>
        </p:nvSpPr>
        <p:spPr bwMode="ltGray">
          <a:xfrm>
            <a:off x="3621618" y="5277907"/>
            <a:ext cx="2017182" cy="690801"/>
          </a:xfrm>
          <a:prstGeom prst="can">
            <a:avLst>
              <a:gd name="adj" fmla="val 43680"/>
            </a:avLst>
          </a:prstGeom>
          <a:gradFill>
            <a:gsLst>
              <a:gs pos="0">
                <a:schemeClr val="bg1">
                  <a:alpha val="30000"/>
                </a:schemeClr>
              </a:gs>
              <a:gs pos="100000">
                <a:schemeClr val="bg1">
                  <a:alpha val="76000"/>
                </a:schemeClr>
              </a:gs>
            </a:gsLst>
            <a:lin ang="5400000" scaled="1"/>
          </a:gradFill>
        </p:spPr>
        <p:txBody>
          <a:bodyPr wrap="square" rtlCol="0" anchor="t">
            <a:spAutoFit/>
          </a:bodyPr>
          <a:lstStyle/>
          <a:p>
            <a:pPr algn="ctr" defTabSz="1096963" fontAlgn="base">
              <a:spcBef>
                <a:spcPct val="0"/>
              </a:spcBef>
              <a:spcAft>
                <a:spcPct val="0"/>
              </a:spcAft>
              <a:defRPr/>
            </a:pPr>
            <a:r>
              <a:rPr lang="en-US" dirty="0" smtClean="0">
                <a:effectLst>
                  <a:outerShdw blurRad="38100" dist="38100" dir="2700000" algn="tl">
                    <a:srgbClr val="000000">
                      <a:alpha val="43137"/>
                    </a:srgbClr>
                  </a:outerShdw>
                </a:effectLst>
              </a:rPr>
              <a:t>Message Box</a:t>
            </a:r>
            <a:endParaRPr lang="en-US" dirty="0">
              <a:effectLst>
                <a:outerShdw blurRad="38100" dist="38100" dir="2700000" algn="tl">
                  <a:srgbClr val="000000">
                    <a:alpha val="43137"/>
                  </a:srgbClr>
                </a:outerShdw>
              </a:effectLst>
            </a:endParaRPr>
          </a:p>
        </p:txBody>
      </p:sp>
      <p:sp>
        <p:nvSpPr>
          <p:cNvPr id="24" name="TextBox 9"/>
          <p:cNvSpPr txBox="1">
            <a:spLocks noChangeArrowheads="1"/>
          </p:cNvSpPr>
          <p:nvPr/>
        </p:nvSpPr>
        <p:spPr bwMode="blackGray">
          <a:xfrm>
            <a:off x="5943600" y="4495800"/>
            <a:ext cx="950901" cy="307777"/>
          </a:xfrm>
          <a:prstGeom prst="rect">
            <a:avLst/>
          </a:prstGeom>
          <a:noFill/>
          <a:ln w="9525">
            <a:noFill/>
            <a:miter lim="800000"/>
            <a:headEnd/>
            <a:tailEnd/>
          </a:ln>
        </p:spPr>
        <p:txBody>
          <a:bodyPr wrap="none">
            <a:spAutoFit/>
          </a:bodyPr>
          <a:lstStyle/>
          <a:p>
            <a:r>
              <a:rPr lang="en-US" sz="1400" dirty="0"/>
              <a:t>subscribe</a:t>
            </a:r>
          </a:p>
        </p:txBody>
      </p:sp>
      <p:sp>
        <p:nvSpPr>
          <p:cNvPr id="26" name="TextBox 8"/>
          <p:cNvSpPr txBox="1">
            <a:spLocks noChangeArrowheads="1"/>
          </p:cNvSpPr>
          <p:nvPr/>
        </p:nvSpPr>
        <p:spPr bwMode="blackGray">
          <a:xfrm>
            <a:off x="2387600" y="4495800"/>
            <a:ext cx="752129" cy="307777"/>
          </a:xfrm>
          <a:prstGeom prst="rect">
            <a:avLst/>
          </a:prstGeom>
          <a:noFill/>
          <a:ln w="9525">
            <a:noFill/>
            <a:miter lim="800000"/>
            <a:headEnd/>
            <a:tailEnd/>
          </a:ln>
        </p:spPr>
        <p:txBody>
          <a:bodyPr wrap="none">
            <a:spAutoFit/>
          </a:bodyPr>
          <a:lstStyle/>
          <a:p>
            <a:r>
              <a:rPr lang="en-US" sz="1400" dirty="0"/>
              <a:t>publish</a:t>
            </a:r>
          </a:p>
        </p:txBody>
      </p:sp>
    </p:spTree>
  </p:cSld>
  <p:clrMapOvr>
    <a:overrideClrMapping bg1="dk1" tx1="lt1" bg2="dk2" tx2="lt2" accent1="accent1" accent2="accent2" accent3="accent3" accent4="accent4" accent5="accent5" accent6="accent6" hlink="hlink" folHlink="folHlink"/>
  </p:clrMapOvr>
  <p:transition advTm="71953">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blackGray"/>
        <p:txBody>
          <a:bodyPr/>
          <a:lstStyle/>
          <a:p>
            <a:r>
              <a:rPr lang="en-US" smtClean="0"/>
              <a:t>Transactional Scenarios: Two-Way</a:t>
            </a:r>
            <a:endParaRPr lang="en-US" dirty="0" smtClean="0"/>
          </a:p>
        </p:txBody>
      </p:sp>
      <p:sp>
        <p:nvSpPr>
          <p:cNvPr id="25" name="Content Placeholder 24"/>
          <p:cNvSpPr>
            <a:spLocks noGrp="1"/>
          </p:cNvSpPr>
          <p:nvPr>
            <p:ph idx="1"/>
          </p:nvPr>
        </p:nvSpPr>
        <p:spPr bwMode="blackGray">
          <a:xfrm>
            <a:off x="368300" y="1347788"/>
            <a:ext cx="8382000" cy="865365"/>
          </a:xfrm>
        </p:spPr>
        <p:txBody>
          <a:bodyPr/>
          <a:lstStyle/>
          <a:p>
            <a:pPr marL="30427"/>
            <a:r>
              <a:rPr lang="en-US" dirty="0" smtClean="0"/>
              <a:t>Transactions start and end at the message box </a:t>
            </a:r>
          </a:p>
          <a:p>
            <a:endParaRPr lang="en-US" dirty="0"/>
          </a:p>
        </p:txBody>
      </p:sp>
      <p:sp>
        <p:nvSpPr>
          <p:cNvPr id="13" name="Can 12"/>
          <p:cNvSpPr>
            <a:spLocks noChangeArrowheads="1"/>
          </p:cNvSpPr>
          <p:nvPr/>
        </p:nvSpPr>
        <p:spPr bwMode="blackGray">
          <a:xfrm>
            <a:off x="3640138" y="4514850"/>
            <a:ext cx="1978025" cy="1454150"/>
          </a:xfrm>
          <a:prstGeom prst="can">
            <a:avLst>
              <a:gd name="adj" fmla="val 35808"/>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600" dirty="0">
              <a:solidFill>
                <a:schemeClr val="lt1"/>
              </a:solidFill>
              <a:effectLst>
                <a:outerShdw blurRad="38100" dist="38100" dir="2700000" algn="tl">
                  <a:srgbClr val="000000">
                    <a:alpha val="43137"/>
                  </a:srgbClr>
                </a:outerShdw>
              </a:effectLst>
            </a:endParaRPr>
          </a:p>
        </p:txBody>
      </p:sp>
      <p:sp>
        <p:nvSpPr>
          <p:cNvPr id="14347" name="Shape 344077"/>
          <p:cNvSpPr>
            <a:spLocks/>
          </p:cNvSpPr>
          <p:nvPr/>
        </p:nvSpPr>
        <p:spPr bwMode="blackGray">
          <a:xfrm>
            <a:off x="2971800" y="3003828"/>
            <a:ext cx="668338" cy="221746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 name="connsiteX0" fmla="*/ 0 w 351"/>
              <a:gd name="connsiteY0" fmla="*/ 0 h 1784"/>
              <a:gd name="connsiteX1" fmla="*/ 126 w 351"/>
              <a:gd name="connsiteY1" fmla="*/ 423 h 1784"/>
              <a:gd name="connsiteX2" fmla="*/ 142 w 351"/>
              <a:gd name="connsiteY2" fmla="*/ 857 h 1784"/>
              <a:gd name="connsiteX3" fmla="*/ 164 w 351"/>
              <a:gd name="connsiteY3" fmla="*/ 1603 h 1784"/>
              <a:gd name="connsiteX4" fmla="*/ 351 w 351"/>
              <a:gd name="connsiteY4" fmla="*/ 1784 h 1784"/>
              <a:gd name="connsiteX0" fmla="*/ 0 w 351"/>
              <a:gd name="connsiteY0" fmla="*/ 0 h 1784"/>
              <a:gd name="connsiteX1" fmla="*/ 126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26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91 w 351"/>
              <a:gd name="connsiteY1" fmla="*/ 423 h 1784"/>
              <a:gd name="connsiteX2" fmla="*/ 245 w 351"/>
              <a:gd name="connsiteY2" fmla="*/ 857 h 1784"/>
              <a:gd name="connsiteX3" fmla="*/ 164 w 351"/>
              <a:gd name="connsiteY3" fmla="*/ 1603 h 1784"/>
              <a:gd name="connsiteX4" fmla="*/ 351 w 351"/>
              <a:gd name="connsiteY4" fmla="*/ 1784 h 1784"/>
              <a:gd name="connsiteX0" fmla="*/ 0 w 351"/>
              <a:gd name="connsiteY0" fmla="*/ 0 h 1784"/>
              <a:gd name="connsiteX1" fmla="*/ 191 w 351"/>
              <a:gd name="connsiteY1" fmla="*/ 423 h 1784"/>
              <a:gd name="connsiteX2" fmla="*/ 245 w 351"/>
              <a:gd name="connsiteY2" fmla="*/ 857 h 1784"/>
              <a:gd name="connsiteX3" fmla="*/ 234 w 351"/>
              <a:gd name="connsiteY3" fmla="*/ 1603 h 1784"/>
              <a:gd name="connsiteX4" fmla="*/ 351 w 351"/>
              <a:gd name="connsiteY4" fmla="*/ 1784 h 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1784">
                <a:moveTo>
                  <a:pt x="0" y="0"/>
                </a:moveTo>
                <a:cubicBezTo>
                  <a:pt x="51" y="92"/>
                  <a:pt x="150" y="280"/>
                  <a:pt x="191" y="423"/>
                </a:cubicBezTo>
                <a:cubicBezTo>
                  <a:pt x="232" y="566"/>
                  <a:pt x="250" y="660"/>
                  <a:pt x="245" y="857"/>
                </a:cubicBezTo>
                <a:cubicBezTo>
                  <a:pt x="241" y="1054"/>
                  <a:pt x="216" y="1449"/>
                  <a:pt x="234" y="1603"/>
                </a:cubicBezTo>
                <a:cubicBezTo>
                  <a:pt x="252" y="1757"/>
                  <a:pt x="275" y="1771"/>
                  <a:pt x="351" y="1784"/>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14354" name="Rectangle 20"/>
          <p:cNvSpPr>
            <a:spLocks noChangeArrowheads="1"/>
          </p:cNvSpPr>
          <p:nvPr/>
        </p:nvSpPr>
        <p:spPr bwMode="blackGray">
          <a:xfrm>
            <a:off x="1524000" y="2838450"/>
            <a:ext cx="1425575" cy="603393"/>
          </a:xfrm>
          <a:prstGeom prst="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WCF Adapter</a:t>
            </a:r>
          </a:p>
        </p:txBody>
      </p:sp>
      <p:sp>
        <p:nvSpPr>
          <p:cNvPr id="14359" name="Rectangle 26"/>
          <p:cNvSpPr>
            <a:spLocks noChangeArrowheads="1"/>
          </p:cNvSpPr>
          <p:nvPr/>
        </p:nvSpPr>
        <p:spPr bwMode="blackGray">
          <a:xfrm>
            <a:off x="6315612" y="2867025"/>
            <a:ext cx="1425575" cy="595366"/>
          </a:xfrm>
          <a:prstGeom prst="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effectLst>
                  <a:outerShdw blurRad="38100" dist="38100" dir="2700000" algn="tl">
                    <a:srgbClr val="000000">
                      <a:alpha val="43137"/>
                    </a:srgbClr>
                  </a:outerShdw>
                </a:effectLst>
              </a:rPr>
              <a:t>WCF Adapter</a:t>
            </a:r>
          </a:p>
        </p:txBody>
      </p:sp>
      <p:sp>
        <p:nvSpPr>
          <p:cNvPr id="14360" name="Shape 344093"/>
          <p:cNvSpPr>
            <a:spLocks/>
          </p:cNvSpPr>
          <p:nvPr/>
        </p:nvSpPr>
        <p:spPr bwMode="blackGray">
          <a:xfrm flipV="1">
            <a:off x="5613400" y="2995613"/>
            <a:ext cx="711200" cy="222250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Lst>
            <a:ahLst/>
            <a:cxnLst>
              <a:cxn ang="T10">
                <a:pos x="T0" y="T1"/>
              </a:cxn>
              <a:cxn ang="T11">
                <a:pos x="T2" y="T3"/>
              </a:cxn>
              <a:cxn ang="T12">
                <a:pos x="T4" y="T5"/>
              </a:cxn>
              <a:cxn ang="T13">
                <a:pos x="T6" y="T7"/>
              </a:cxn>
              <a:cxn ang="T14">
                <a:pos x="T8" y="T9"/>
              </a:cxn>
            </a:cxnLst>
            <a:rect l="T15" t="T16" r="T17" b="T18"/>
            <a:pathLst>
              <a:path w="351" h="1668">
                <a:moveTo>
                  <a:pt x="0" y="0"/>
                </a:moveTo>
                <a:cubicBezTo>
                  <a:pt x="51" y="92"/>
                  <a:pt x="102" y="184"/>
                  <a:pt x="126" y="307"/>
                </a:cubicBezTo>
                <a:cubicBezTo>
                  <a:pt x="150" y="430"/>
                  <a:pt x="136" y="544"/>
                  <a:pt x="142" y="741"/>
                </a:cubicBezTo>
                <a:cubicBezTo>
                  <a:pt x="148" y="938"/>
                  <a:pt x="129" y="1332"/>
                  <a:pt x="164" y="1487"/>
                </a:cubicBezTo>
                <a:cubicBezTo>
                  <a:pt x="199" y="1642"/>
                  <a:pt x="275" y="1655"/>
                  <a:pt x="351" y="1668"/>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14365" name="Rectangle 32"/>
          <p:cNvSpPr>
            <a:spLocks noChangeArrowheads="1"/>
          </p:cNvSpPr>
          <p:nvPr/>
        </p:nvSpPr>
        <p:spPr bwMode="blackGray">
          <a:xfrm>
            <a:off x="368300" y="2844229"/>
            <a:ext cx="698500" cy="474324"/>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bevelB/>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solidFill>
                  <a:schemeClr val="lt1"/>
                </a:solidFill>
                <a:effectLst>
                  <a:outerShdw blurRad="38100" dist="38100" dir="2700000" algn="tl">
                    <a:srgbClr val="000000">
                      <a:alpha val="43137"/>
                    </a:srgbClr>
                  </a:outerShdw>
                </a:effectLst>
              </a:rPr>
              <a:t>Client</a:t>
            </a:r>
          </a:p>
        </p:txBody>
      </p:sp>
      <p:sp>
        <p:nvSpPr>
          <p:cNvPr id="14369" name="Rectangle 36"/>
          <p:cNvSpPr>
            <a:spLocks noChangeArrowheads="1"/>
          </p:cNvSpPr>
          <p:nvPr/>
        </p:nvSpPr>
        <p:spPr bwMode="blackGray">
          <a:xfrm>
            <a:off x="8299059" y="2905125"/>
            <a:ext cx="533400" cy="567540"/>
          </a:xfrm>
          <a:prstGeom prst="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bevelB/>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effectLst>
                  <a:outerShdw blurRad="38100" dist="38100" dir="2700000" algn="tl">
                    <a:srgbClr val="000000">
                      <a:alpha val="43137"/>
                    </a:srgbClr>
                  </a:outerShdw>
                </a:effectLst>
              </a:rPr>
              <a:t>App</a:t>
            </a:r>
          </a:p>
        </p:txBody>
      </p:sp>
      <p:sp>
        <p:nvSpPr>
          <p:cNvPr id="14370" name="Straight Connector 37"/>
          <p:cNvSpPr>
            <a:spLocks noChangeShapeType="1"/>
          </p:cNvSpPr>
          <p:nvPr/>
        </p:nvSpPr>
        <p:spPr bwMode="blackGray">
          <a:xfrm>
            <a:off x="7755385" y="3000375"/>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36" name="Rectangle 35"/>
          <p:cNvSpPr/>
          <p:nvPr/>
        </p:nvSpPr>
        <p:spPr bwMode="blackGray">
          <a:xfrm>
            <a:off x="1576938" y="1886433"/>
            <a:ext cx="2433102" cy="369332"/>
          </a:xfrm>
          <a:prstGeom prst="rect">
            <a:avLst/>
          </a:prstGeom>
        </p:spPr>
        <p:txBody>
          <a:bodyPr wrap="non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rPr>
              <a:t>Transaction Boundary</a:t>
            </a:r>
          </a:p>
        </p:txBody>
      </p:sp>
      <p:sp>
        <p:nvSpPr>
          <p:cNvPr id="39" name="Rectangle 38"/>
          <p:cNvSpPr/>
          <p:nvPr/>
        </p:nvSpPr>
        <p:spPr bwMode="blackGray">
          <a:xfrm>
            <a:off x="5634600" y="1855609"/>
            <a:ext cx="2433102" cy="369332"/>
          </a:xfrm>
          <a:prstGeom prst="rect">
            <a:avLst/>
          </a:prstGeom>
        </p:spPr>
        <p:txBody>
          <a:bodyPr wrap="square">
            <a:spAutoFit/>
          </a:bodyPr>
          <a:lstStyle/>
          <a:p>
            <a:pPr algn="ctr" defTabSz="1096963" fontAlgn="base">
              <a:spcBef>
                <a:spcPct val="0"/>
              </a:spcBef>
              <a:spcAft>
                <a:spcPct val="0"/>
              </a:spcAft>
            </a:pPr>
            <a:r>
              <a:rPr lang="en-US" dirty="0" smtClean="0">
                <a:effectLst>
                  <a:outerShdw blurRad="38100" dist="38100" dir="2700000" algn="tl">
                    <a:srgbClr val="000000">
                      <a:alpha val="43137"/>
                    </a:srgbClr>
                  </a:outerShdw>
                </a:effectLst>
              </a:rPr>
              <a:t>Transaction Boundary</a:t>
            </a:r>
          </a:p>
        </p:txBody>
      </p:sp>
      <p:sp>
        <p:nvSpPr>
          <p:cNvPr id="40" name="Straight Connector 37"/>
          <p:cNvSpPr>
            <a:spLocks noChangeShapeType="1"/>
          </p:cNvSpPr>
          <p:nvPr/>
        </p:nvSpPr>
        <p:spPr bwMode="blackGray">
          <a:xfrm>
            <a:off x="986668" y="2973753"/>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29" name="Rounded Rectangle 28"/>
          <p:cNvSpPr/>
          <p:nvPr/>
        </p:nvSpPr>
        <p:spPr bwMode="blackGray">
          <a:xfrm>
            <a:off x="1547812" y="2314586"/>
            <a:ext cx="2738437" cy="3943339"/>
          </a:xfrm>
          <a:prstGeom prst="roundRect">
            <a:avLst/>
          </a:prstGeom>
          <a:solidFill>
            <a:schemeClr val="lt1">
              <a:alpha val="0"/>
            </a:schemeClr>
          </a:solidFill>
          <a:ln w="38100" cmpd="sng">
            <a:solidFill>
              <a:schemeClr val="accent4"/>
            </a:solidFill>
            <a:prstDash val="sysDot"/>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0" name="Rounded Rectangle 29"/>
          <p:cNvSpPr/>
          <p:nvPr/>
        </p:nvSpPr>
        <p:spPr bwMode="blackGray">
          <a:xfrm>
            <a:off x="5011643" y="2297653"/>
            <a:ext cx="3914525" cy="3899947"/>
          </a:xfrm>
          <a:prstGeom prst="roundRect">
            <a:avLst/>
          </a:prstGeom>
          <a:solidFill>
            <a:schemeClr val="lt1">
              <a:alpha val="0"/>
            </a:schemeClr>
          </a:solidFill>
          <a:ln w="38100" cmpd="sng">
            <a:solidFill>
              <a:schemeClr val="accent4"/>
            </a:solidFill>
            <a:prstDash val="sysDot"/>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1" name="TextBox 30"/>
          <p:cNvSpPr txBox="1"/>
          <p:nvPr/>
        </p:nvSpPr>
        <p:spPr bwMode="ltGray">
          <a:xfrm>
            <a:off x="3621618" y="5277907"/>
            <a:ext cx="2017182" cy="690801"/>
          </a:xfrm>
          <a:prstGeom prst="can">
            <a:avLst>
              <a:gd name="adj" fmla="val 43680"/>
            </a:avLst>
          </a:prstGeom>
          <a:gradFill>
            <a:gsLst>
              <a:gs pos="0">
                <a:schemeClr val="bg1">
                  <a:alpha val="30000"/>
                </a:schemeClr>
              </a:gs>
              <a:gs pos="100000">
                <a:schemeClr val="bg1">
                  <a:alpha val="76000"/>
                </a:schemeClr>
              </a:gs>
            </a:gsLst>
            <a:lin ang="5400000" scaled="1"/>
          </a:gradFill>
        </p:spPr>
        <p:txBody>
          <a:bodyPr wrap="square" rtlCol="0" anchor="t">
            <a:spAutoFit/>
          </a:bodyPr>
          <a:lstStyle/>
          <a:p>
            <a:pPr algn="ctr" defTabSz="1096963" fontAlgn="base">
              <a:spcBef>
                <a:spcPct val="0"/>
              </a:spcBef>
              <a:spcAft>
                <a:spcPct val="0"/>
              </a:spcAft>
              <a:defRPr/>
            </a:pPr>
            <a:r>
              <a:rPr lang="en-US" dirty="0" smtClean="0">
                <a:effectLst>
                  <a:outerShdw blurRad="38100" dist="38100" dir="2700000" algn="tl">
                    <a:srgbClr val="000000">
                      <a:alpha val="43137"/>
                    </a:srgbClr>
                  </a:outerShdw>
                </a:effectLst>
              </a:rPr>
              <a:t>Message Box</a:t>
            </a:r>
            <a:endParaRPr lang="en-US" dirty="0">
              <a:effectLst>
                <a:outerShdw blurRad="38100" dist="38100" dir="2700000" algn="tl">
                  <a:srgbClr val="000000">
                    <a:alpha val="43137"/>
                  </a:srgbClr>
                </a:outerShdw>
              </a:effectLst>
            </a:endParaRPr>
          </a:p>
        </p:txBody>
      </p:sp>
      <p:sp>
        <p:nvSpPr>
          <p:cNvPr id="32" name="Straight Connector 37"/>
          <p:cNvSpPr>
            <a:spLocks noChangeShapeType="1"/>
          </p:cNvSpPr>
          <p:nvPr/>
        </p:nvSpPr>
        <p:spPr bwMode="blackGray">
          <a:xfrm flipH="1">
            <a:off x="984958" y="3198071"/>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33" name="Straight Connector 37"/>
          <p:cNvSpPr>
            <a:spLocks noChangeShapeType="1"/>
          </p:cNvSpPr>
          <p:nvPr/>
        </p:nvSpPr>
        <p:spPr bwMode="blackGray">
          <a:xfrm flipH="1">
            <a:off x="7753757" y="3323823"/>
            <a:ext cx="533400" cy="0"/>
          </a:xfrm>
          <a:prstGeom prst="line">
            <a:avLst/>
          </a:pr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34" name="Shape 344093"/>
          <p:cNvSpPr>
            <a:spLocks/>
          </p:cNvSpPr>
          <p:nvPr/>
        </p:nvSpPr>
        <p:spPr bwMode="blackGray">
          <a:xfrm rot="10800000" flipV="1">
            <a:off x="5676151" y="3241627"/>
            <a:ext cx="717421" cy="2161208"/>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 name="connsiteX0" fmla="*/ 0 w 424"/>
              <a:gd name="connsiteY0" fmla="*/ 0 h 1622"/>
              <a:gd name="connsiteX1" fmla="*/ 199 w 424"/>
              <a:gd name="connsiteY1" fmla="*/ 261 h 1622"/>
              <a:gd name="connsiteX2" fmla="*/ 215 w 424"/>
              <a:gd name="connsiteY2" fmla="*/ 695 h 1622"/>
              <a:gd name="connsiteX3" fmla="*/ 237 w 424"/>
              <a:gd name="connsiteY3" fmla="*/ 1441 h 1622"/>
              <a:gd name="connsiteX4" fmla="*/ 424 w 424"/>
              <a:gd name="connsiteY4" fmla="*/ 1622 h 1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 h="1622">
                <a:moveTo>
                  <a:pt x="0" y="0"/>
                </a:moveTo>
                <a:cubicBezTo>
                  <a:pt x="51" y="92"/>
                  <a:pt x="163" y="145"/>
                  <a:pt x="199" y="261"/>
                </a:cubicBezTo>
                <a:cubicBezTo>
                  <a:pt x="235" y="377"/>
                  <a:pt x="209" y="498"/>
                  <a:pt x="215" y="695"/>
                </a:cubicBezTo>
                <a:cubicBezTo>
                  <a:pt x="221" y="892"/>
                  <a:pt x="202" y="1286"/>
                  <a:pt x="237" y="1441"/>
                </a:cubicBezTo>
                <a:cubicBezTo>
                  <a:pt x="272" y="1596"/>
                  <a:pt x="348" y="1609"/>
                  <a:pt x="424" y="1622"/>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
        <p:nvSpPr>
          <p:cNvPr id="37" name="Shape 344077"/>
          <p:cNvSpPr>
            <a:spLocks/>
          </p:cNvSpPr>
          <p:nvPr/>
        </p:nvSpPr>
        <p:spPr bwMode="blackGray">
          <a:xfrm rot="10548094">
            <a:off x="2821309" y="3340594"/>
            <a:ext cx="668338" cy="2217460"/>
          </a:xfrm>
          <a:custGeom>
            <a:avLst/>
            <a:gdLst>
              <a:gd name="T0" fmla="*/ 0 w 351"/>
              <a:gd name="T1" fmla="*/ 0 h 1668"/>
              <a:gd name="T2" fmla="*/ 2147483647 w 351"/>
              <a:gd name="T3" fmla="*/ 2147483647 h 1668"/>
              <a:gd name="T4" fmla="*/ 2147483647 w 351"/>
              <a:gd name="T5" fmla="*/ 2147483647 h 1668"/>
              <a:gd name="T6" fmla="*/ 2147483647 w 351"/>
              <a:gd name="T7" fmla="*/ 2147483647 h 1668"/>
              <a:gd name="T8" fmla="*/ 2147483647 w 351"/>
              <a:gd name="T9" fmla="*/ 2147483647 h 1668"/>
              <a:gd name="T10" fmla="*/ 0 60000 65536"/>
              <a:gd name="T11" fmla="*/ 0 60000 65536"/>
              <a:gd name="T12" fmla="*/ 0 60000 65536"/>
              <a:gd name="T13" fmla="*/ 0 60000 65536"/>
              <a:gd name="T14" fmla="*/ 0 60000 65536"/>
              <a:gd name="T15" fmla="*/ 0 w 351"/>
              <a:gd name="T16" fmla="*/ 0 h 1668"/>
              <a:gd name="T17" fmla="*/ 351 w 351"/>
              <a:gd name="T18" fmla="*/ 1668 h 1668"/>
              <a:gd name="connsiteX0" fmla="*/ 0 w 351"/>
              <a:gd name="connsiteY0" fmla="*/ 0 h 1784"/>
              <a:gd name="connsiteX1" fmla="*/ 126 w 351"/>
              <a:gd name="connsiteY1" fmla="*/ 423 h 1784"/>
              <a:gd name="connsiteX2" fmla="*/ 142 w 351"/>
              <a:gd name="connsiteY2" fmla="*/ 857 h 1784"/>
              <a:gd name="connsiteX3" fmla="*/ 164 w 351"/>
              <a:gd name="connsiteY3" fmla="*/ 1603 h 1784"/>
              <a:gd name="connsiteX4" fmla="*/ 351 w 351"/>
              <a:gd name="connsiteY4" fmla="*/ 1784 h 1784"/>
              <a:gd name="connsiteX0" fmla="*/ 0 w 351"/>
              <a:gd name="connsiteY0" fmla="*/ 0 h 1784"/>
              <a:gd name="connsiteX1" fmla="*/ 126 w 351"/>
              <a:gd name="connsiteY1" fmla="*/ 423 h 1784"/>
              <a:gd name="connsiteX2" fmla="*/ 142 w 351"/>
              <a:gd name="connsiteY2" fmla="*/ 857 h 1784"/>
              <a:gd name="connsiteX3" fmla="*/ 164 w 351"/>
              <a:gd name="connsiteY3" fmla="*/ 1603 h 1784"/>
              <a:gd name="connsiteX4" fmla="*/ 351 w 351"/>
              <a:gd name="connsiteY4" fmla="*/ 1784 h 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1784">
                <a:moveTo>
                  <a:pt x="0" y="0"/>
                </a:moveTo>
                <a:cubicBezTo>
                  <a:pt x="51" y="92"/>
                  <a:pt x="102" y="280"/>
                  <a:pt x="126" y="423"/>
                </a:cubicBezTo>
                <a:cubicBezTo>
                  <a:pt x="150" y="566"/>
                  <a:pt x="136" y="660"/>
                  <a:pt x="142" y="857"/>
                </a:cubicBezTo>
                <a:cubicBezTo>
                  <a:pt x="148" y="1054"/>
                  <a:pt x="129" y="1448"/>
                  <a:pt x="164" y="1603"/>
                </a:cubicBezTo>
                <a:cubicBezTo>
                  <a:pt x="199" y="1758"/>
                  <a:pt x="275" y="1771"/>
                  <a:pt x="351" y="1784"/>
                </a:cubicBezTo>
              </a:path>
            </a:pathLst>
          </a:custGeom>
          <a:noFill/>
          <a:ln w="57150" algn="ctr">
            <a:gradFill flip="none" rotWithShape="1">
              <a:gsLst>
                <a:gs pos="0">
                  <a:schemeClr val="accent6">
                    <a:alpha val="85000"/>
                  </a:schemeClr>
                </a:gs>
                <a:gs pos="100000">
                  <a:schemeClr val="accent1">
                    <a:tint val="23500"/>
                    <a:satMod val="160000"/>
                  </a:schemeClr>
                </a:gs>
              </a:gsLst>
              <a:lin ang="0" scaled="1"/>
              <a:tileRect/>
            </a:gradFill>
            <a:round/>
            <a:headEnd/>
            <a:tailEnd type="triangle" w="med" len="med"/>
          </a:ln>
        </p:spPr>
        <p:txBody>
          <a:bodyPr wrap="none" anchor="ctr"/>
          <a:lstStyle/>
          <a:p>
            <a:endParaRPr lang="en-US">
              <a:solidFill>
                <a:srgbClr val="000000"/>
              </a:solidFill>
            </a:endParaRPr>
          </a:p>
        </p:txBody>
      </p:sp>
    </p:spTree>
    <p:custDataLst>
      <p:tags r:id="rId1"/>
    </p:custDataLst>
  </p:cSld>
  <p:clrMapOvr>
    <a:masterClrMapping/>
  </p:clrMapOvr>
  <p:transition advTm="706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347"/>
                                        </p:tgtEl>
                                        <p:attrNameLst>
                                          <p:attrName>style.visibility</p:attrName>
                                        </p:attrNameLst>
                                      </p:cBhvr>
                                      <p:to>
                                        <p:strVal val="visible"/>
                                      </p:to>
                                    </p:set>
                                    <p:animEffect transition="in" filter="wipe(left)">
                                      <p:cBhvr>
                                        <p:cTn id="15" dur="500"/>
                                        <p:tgtEl>
                                          <p:spTgt spid="1434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60"/>
                                        </p:tgtEl>
                                        <p:attrNameLst>
                                          <p:attrName>style.visibility</p:attrName>
                                        </p:attrNameLst>
                                      </p:cBhvr>
                                      <p:to>
                                        <p:strVal val="visible"/>
                                      </p:to>
                                    </p:set>
                                    <p:animEffect transition="in" filter="wipe(left)">
                                      <p:cBhvr>
                                        <p:cTn id="32" dur="500"/>
                                        <p:tgtEl>
                                          <p:spTgt spid="1436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370"/>
                                        </p:tgtEl>
                                        <p:attrNameLst>
                                          <p:attrName>style.visibility</p:attrName>
                                        </p:attrNameLst>
                                      </p:cBhvr>
                                      <p:to>
                                        <p:strVal val="visible"/>
                                      </p:to>
                                    </p:set>
                                    <p:animEffect transition="in" filter="wipe(left)">
                                      <p:cBhvr>
                                        <p:cTn id="36" dur="500"/>
                                        <p:tgtEl>
                                          <p:spTgt spid="1437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2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par>
                                <p:cTn id="70" presetID="22" presetClass="entr" presetSubtype="2"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70" grpId="0" animBg="1"/>
      <p:bldP spid="39" grpId="0"/>
      <p:bldP spid="40" grpId="0" animBg="1"/>
      <p:bldP spid="29" grpId="0" animBg="1"/>
      <p:bldP spid="29" grpId="1" animBg="1"/>
      <p:bldP spid="30" grpId="0" animBg="1"/>
      <p:bldP spid="30" grpId="1" animBg="1"/>
      <p:bldP spid="32" grpId="0" animBg="1"/>
      <p:bldP spid="33"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WS-* Security</a:t>
            </a:r>
            <a:endParaRPr lang="en-US" dirty="0"/>
          </a:p>
        </p:txBody>
      </p:sp>
      <p:sp>
        <p:nvSpPr>
          <p:cNvPr id="3" name="Content Placeholder 2"/>
          <p:cNvSpPr>
            <a:spLocks noGrp="1"/>
          </p:cNvSpPr>
          <p:nvPr>
            <p:ph idx="1"/>
          </p:nvPr>
        </p:nvSpPr>
        <p:spPr/>
        <p:txBody>
          <a:bodyPr/>
          <a:lstStyle/>
          <a:p>
            <a:r>
              <a:rPr lang="en-US" smtClean="0"/>
              <a:t>Support for WCF message or transport security</a:t>
            </a:r>
          </a:p>
          <a:p>
            <a:r>
              <a:rPr lang="en-US" smtClean="0"/>
              <a:t>Support on receive location and send port</a:t>
            </a:r>
          </a:p>
          <a:p>
            <a:pPr lvl="1"/>
            <a:r>
              <a:rPr lang="en-US" smtClean="0"/>
              <a:t>Configure certificates, credential type, etc.</a:t>
            </a:r>
          </a:p>
          <a:p>
            <a:endParaRPr lang="en-US" dirty="0"/>
          </a:p>
        </p:txBody>
      </p:sp>
    </p:spTree>
  </p:cSld>
  <p:clrMapOvr>
    <a:masterClrMapping/>
  </p:clrMapOvr>
  <p:transition advTm="6525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Message Encoding</a:t>
            </a:r>
            <a:endParaRPr lang="en-US" dirty="0"/>
          </a:p>
        </p:txBody>
      </p:sp>
      <p:sp>
        <p:nvSpPr>
          <p:cNvPr id="3" name="Content Placeholder 2"/>
          <p:cNvSpPr>
            <a:spLocks noGrp="1"/>
          </p:cNvSpPr>
          <p:nvPr>
            <p:ph idx="1"/>
          </p:nvPr>
        </p:nvSpPr>
        <p:spPr/>
        <p:txBody>
          <a:bodyPr/>
          <a:lstStyle/>
          <a:p>
            <a:r>
              <a:rPr lang="en-US" smtClean="0"/>
              <a:t>Support for 3 types of encoding SOAP messages</a:t>
            </a:r>
          </a:p>
          <a:p>
            <a:pPr lvl="1"/>
            <a:r>
              <a:rPr lang="en-US" smtClean="0"/>
              <a:t>Text</a:t>
            </a:r>
          </a:p>
          <a:p>
            <a:pPr lvl="1"/>
            <a:r>
              <a:rPr lang="en-US" smtClean="0"/>
              <a:t>Binary </a:t>
            </a:r>
          </a:p>
          <a:p>
            <a:pPr lvl="1"/>
            <a:r>
              <a:rPr lang="en-US" smtClean="0"/>
              <a:t>MTOM</a:t>
            </a:r>
          </a:p>
          <a:p>
            <a:r>
              <a:rPr lang="en-US" smtClean="0"/>
              <a:t>Extensibility lets you modify the encoding</a:t>
            </a:r>
          </a:p>
          <a:p>
            <a:pPr lvl="1"/>
            <a:r>
              <a:rPr lang="en-US" smtClean="0"/>
              <a:t>Example: A popular auction site does not use quote character for attributes in their exposed Web services</a:t>
            </a:r>
          </a:p>
          <a:p>
            <a:pPr lvl="1"/>
            <a:r>
              <a:rPr lang="en-US" smtClean="0"/>
              <a:t>Write a custom encoder to add/remove necessary info so that you can communicate with this service</a:t>
            </a:r>
          </a:p>
          <a:p>
            <a:pPr lvl="1"/>
            <a:r>
              <a:rPr lang="en-US" smtClean="0"/>
              <a:t>Example 2: You’d like to compress messages while submitting them to a queue</a:t>
            </a:r>
          </a:p>
          <a:p>
            <a:pPr lvl="1"/>
            <a:r>
              <a:rPr lang="en-US" smtClean="0"/>
              <a:t>Use GZIP encoder</a:t>
            </a:r>
          </a:p>
          <a:p>
            <a:pPr lvl="1"/>
            <a:endParaRPr lang="en-US" dirty="0"/>
          </a:p>
        </p:txBody>
      </p:sp>
    </p:spTree>
  </p:cSld>
  <p:clrMapOvr>
    <a:masterClrMapping/>
  </p:clrMapOvr>
  <p:transition advTm="69468">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smtClean="0"/>
              <a:t>demo</a:t>
            </a:r>
            <a:endParaRPr lang="en-US" dirty="0"/>
          </a:p>
        </p:txBody>
      </p:sp>
      <p:sp>
        <p:nvSpPr>
          <p:cNvPr id="6" name="Title 5"/>
          <p:cNvSpPr>
            <a:spLocks noGrp="1"/>
          </p:cNvSpPr>
          <p:nvPr>
            <p:ph type="ctrTitle"/>
          </p:nvPr>
        </p:nvSpPr>
        <p:spPr/>
        <p:txBody>
          <a:bodyPr/>
          <a:lstStyle/>
          <a:p>
            <a:r>
              <a:rPr smtClean="0"/>
              <a:t>WCF Adapter Scenarios</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advTm="575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Overview</a:t>
            </a:r>
            <a:endParaRPr lang="en-US" dirty="0"/>
          </a:p>
        </p:txBody>
      </p:sp>
      <p:sp>
        <p:nvSpPr>
          <p:cNvPr id="3" name="Content Placeholder 2"/>
          <p:cNvSpPr>
            <a:spLocks noGrp="1"/>
          </p:cNvSpPr>
          <p:nvPr>
            <p:ph idx="1"/>
          </p:nvPr>
        </p:nvSpPr>
        <p:spPr/>
        <p:txBody>
          <a:bodyPr/>
          <a:lstStyle/>
          <a:p>
            <a:r>
              <a:rPr lang="en-US" smtClean="0"/>
              <a:t>Multiple transports</a:t>
            </a:r>
          </a:p>
          <a:p>
            <a:r>
              <a:rPr lang="en-US" smtClean="0"/>
              <a:t>Transactions</a:t>
            </a:r>
          </a:p>
          <a:p>
            <a:r>
              <a:rPr lang="en-US" smtClean="0"/>
              <a:t>Security</a:t>
            </a:r>
          </a:p>
          <a:p>
            <a:r>
              <a:rPr lang="en-US" smtClean="0"/>
              <a:t>Publishing and consuming wizards</a:t>
            </a:r>
            <a:endParaRPr lang="en-US" dirty="0"/>
          </a:p>
        </p:txBody>
      </p:sp>
    </p:spTree>
  </p:cSld>
  <p:clrMapOvr>
    <a:masterClrMapping/>
  </p:clrMapOvr>
  <p:transition advTm="2828">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Gray">
          <a:xfrm>
            <a:off x="193739" y="1500153"/>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Place Order Client</a:t>
            </a:r>
          </a:p>
        </p:txBody>
      </p:sp>
      <p:sp>
        <p:nvSpPr>
          <p:cNvPr id="21" name="Rounded Rectangle 20"/>
          <p:cNvSpPr/>
          <p:nvPr/>
        </p:nvSpPr>
        <p:spPr bwMode="blackGray">
          <a:xfrm>
            <a:off x="521369" y="1345119"/>
            <a:ext cx="2035343" cy="339303"/>
          </a:xfrm>
          <a:prstGeom prst="roundRect">
            <a:avLst>
              <a:gd name="adj" fmla="val 9033"/>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Start </a:t>
            </a:r>
            <a:r>
              <a:rPr lang="en-US" sz="2400" dirty="0" err="1" smtClean="0">
                <a:solidFill>
                  <a:schemeClr val="tx1"/>
                </a:solidFill>
                <a:effectLst>
                  <a:outerShdw blurRad="38100" dist="38100" dir="2700000" algn="tl">
                    <a:srgbClr val="000000">
                      <a:alpha val="43137"/>
                    </a:srgbClr>
                  </a:outerShdw>
                </a:effectLst>
              </a:rPr>
              <a:t>Txn</a:t>
            </a:r>
            <a:endParaRPr lang="en-US" sz="240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bwMode="blackGray"/>
        <p:txBody>
          <a:bodyPr/>
          <a:lstStyle/>
          <a:p>
            <a:r>
              <a:rPr smtClean="0"/>
              <a:t>Demo Overview (Commit)</a:t>
            </a:r>
            <a:endParaRPr lang="en-US" dirty="0"/>
          </a:p>
        </p:txBody>
      </p:sp>
      <p:sp>
        <p:nvSpPr>
          <p:cNvPr id="5" name="Rounded Rectangle 4"/>
          <p:cNvSpPr/>
          <p:nvPr/>
        </p:nvSpPr>
        <p:spPr bwMode="blackGray">
          <a:xfrm>
            <a:off x="260684" y="4063548"/>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Local Database</a:t>
            </a:r>
          </a:p>
        </p:txBody>
      </p:sp>
      <p:sp>
        <p:nvSpPr>
          <p:cNvPr id="6" name="Rounded Rectangle 5"/>
          <p:cNvSpPr/>
          <p:nvPr/>
        </p:nvSpPr>
        <p:spPr bwMode="blackGray">
          <a:xfrm>
            <a:off x="3114739" y="2796890"/>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BizTalk Server R2</a:t>
            </a:r>
          </a:p>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w/WCF Adapter</a:t>
            </a:r>
          </a:p>
        </p:txBody>
      </p:sp>
      <p:sp>
        <p:nvSpPr>
          <p:cNvPr id="7" name="Rounded Rectangle 6"/>
          <p:cNvSpPr/>
          <p:nvPr/>
        </p:nvSpPr>
        <p:spPr bwMode="blackGray">
          <a:xfrm>
            <a:off x="6304935" y="1219417"/>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Archiving</a:t>
            </a:r>
          </a:p>
        </p:txBody>
      </p:sp>
      <p:sp>
        <p:nvSpPr>
          <p:cNvPr id="9" name="Rounded Rectangle 8"/>
          <p:cNvSpPr/>
          <p:nvPr/>
        </p:nvSpPr>
        <p:spPr bwMode="blackGray">
          <a:xfrm>
            <a:off x="6126079" y="2349049"/>
            <a:ext cx="2142289" cy="51847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Queue</a:t>
            </a:r>
          </a:p>
        </p:txBody>
      </p:sp>
      <p:pic>
        <p:nvPicPr>
          <p:cNvPr id="10" name="Picture 2" descr="C:\Documents and Settings\nallen\Local Settings\Temporary Internet Files\Content.IE5\P0LFNN01\MCj02335230000[1].wmf"/>
          <p:cNvPicPr>
            <a:picLocks noChangeAspect="1" noChangeArrowheads="1"/>
          </p:cNvPicPr>
          <p:nvPr/>
        </p:nvPicPr>
        <p:blipFill>
          <a:blip r:embed="rId4" cstate="print"/>
          <a:stretch>
            <a:fillRect/>
          </a:stretch>
        </p:blipFill>
        <p:spPr bwMode="blackGray">
          <a:xfrm>
            <a:off x="2500313" y="1978734"/>
            <a:ext cx="517297" cy="845678"/>
          </a:xfrm>
          <a:prstGeom prst="rect">
            <a:avLst/>
          </a:prstGeom>
          <a:noFill/>
        </p:spPr>
      </p:pic>
      <p:pic>
        <p:nvPicPr>
          <p:cNvPr id="11" name="Picture 2" descr="C:\Documents and Settings\nallen\Local Settings\Temporary Internet Files\Content.IE5\P0LFNN01\MCj02335230000[1].wmf"/>
          <p:cNvPicPr>
            <a:picLocks noChangeAspect="1" noChangeArrowheads="1"/>
          </p:cNvPicPr>
          <p:nvPr/>
        </p:nvPicPr>
        <p:blipFill>
          <a:blip r:embed="rId5" cstate="print"/>
          <a:stretch>
            <a:fillRect/>
          </a:stretch>
        </p:blipFill>
        <p:spPr bwMode="blackGray">
          <a:xfrm>
            <a:off x="722313" y="2289310"/>
            <a:ext cx="526235" cy="860290"/>
          </a:xfrm>
          <a:prstGeom prst="rect">
            <a:avLst/>
          </a:prstGeom>
          <a:noFill/>
        </p:spPr>
      </p:pic>
      <p:sp>
        <p:nvSpPr>
          <p:cNvPr id="12" name="Rounded Rectangle 11"/>
          <p:cNvSpPr/>
          <p:nvPr/>
        </p:nvSpPr>
        <p:spPr bwMode="blackGray">
          <a:xfrm>
            <a:off x="3586079" y="2468065"/>
            <a:ext cx="2068763" cy="319251"/>
          </a:xfrm>
          <a:prstGeom prst="roundRect">
            <a:avLst>
              <a:gd name="adj" fmla="val 9033"/>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rPr>
              <a:t>Commit</a:t>
            </a:r>
          </a:p>
        </p:txBody>
      </p:sp>
      <p:sp>
        <p:nvSpPr>
          <p:cNvPr id="15" name="Rounded Rectangle 14"/>
          <p:cNvSpPr/>
          <p:nvPr/>
        </p:nvSpPr>
        <p:spPr bwMode="blackGray">
          <a:xfrm>
            <a:off x="524710" y="3718013"/>
            <a:ext cx="2068763" cy="319251"/>
          </a:xfrm>
          <a:prstGeom prst="roundRect">
            <a:avLst>
              <a:gd name="adj" fmla="val 9033"/>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rPr>
              <a:t>Commit</a:t>
            </a:r>
          </a:p>
        </p:txBody>
      </p:sp>
      <p:sp>
        <p:nvSpPr>
          <p:cNvPr id="16" name="Rounded Rectangle 15"/>
          <p:cNvSpPr/>
          <p:nvPr/>
        </p:nvSpPr>
        <p:spPr bwMode="blackGray">
          <a:xfrm>
            <a:off x="574842" y="1381882"/>
            <a:ext cx="2068763" cy="319251"/>
          </a:xfrm>
          <a:prstGeom prst="roundRect">
            <a:avLst>
              <a:gd name="adj" fmla="val 9033"/>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Commit</a:t>
            </a:r>
          </a:p>
        </p:txBody>
      </p:sp>
      <p:pic>
        <p:nvPicPr>
          <p:cNvPr id="17" name="Picture 2" descr="C:\Documents and Settings\nallen\Local Settings\Temporary Internet Files\Content.IE5\P0LFNN01\MCj02335230000[1].wmf"/>
          <p:cNvPicPr>
            <a:picLocks noChangeAspect="1" noChangeArrowheads="1"/>
          </p:cNvPicPr>
          <p:nvPr/>
        </p:nvPicPr>
        <p:blipFill>
          <a:blip r:embed="rId6" cstate="print"/>
          <a:stretch>
            <a:fillRect/>
          </a:stretch>
        </p:blipFill>
        <p:spPr bwMode="blackGray">
          <a:xfrm>
            <a:off x="4804565" y="3372151"/>
            <a:ext cx="553248" cy="904451"/>
          </a:xfrm>
          <a:prstGeom prst="rect">
            <a:avLst/>
          </a:prstGeom>
          <a:noFill/>
        </p:spPr>
      </p:pic>
    </p:spTree>
    <p:custDataLst>
      <p:tags r:id="rId1"/>
    </p:custDataLst>
  </p:cSld>
  <p:clrMapOvr>
    <a:masterClrMapping/>
  </p:clrMapOvr>
  <p:transition advTm="423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09259E-7 0.00752 C 0.04051 -0.00096 0.08116 -0.00926 0.10532 0.01563 C 0.12948 0.04051 0.13788 0.13137 0.14468 0.15664 " pathEditMode="relative" rAng="0" ptsTypes="aaA">
                                      <p:cBhvr>
                                        <p:cTn id="19" dur="2000" fill="hold"/>
                                        <p:tgtEl>
                                          <p:spTgt spid="10"/>
                                        </p:tgtEl>
                                        <p:attrNameLst>
                                          <p:attrName>ppt_x</p:attrName>
                                          <p:attrName>ppt_y</p:attrName>
                                        </p:attrNameLst>
                                      </p:cBhvr>
                                      <p:rCtr x="72" y="6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14815E-6 5.55556E-7 L -0.00101 0.29533 " pathEditMode="relative" rAng="0" ptsTypes="AA">
                                      <p:cBhvr>
                                        <p:cTn id="23" dur="2000" fill="hold"/>
                                        <p:tgtEl>
                                          <p:spTgt spid="11"/>
                                        </p:tgtEl>
                                        <p:attrNameLst>
                                          <p:attrName>ppt_x</p:attrName>
                                          <p:attrName>ppt_y</p:attrName>
                                        </p:attrNameLst>
                                      </p:cBhvr>
                                      <p:rCtr x="-1" y="148"/>
                                    </p:animMotion>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nodeType="clickEffect">
                                  <p:stCondLst>
                                    <p:cond delay="0"/>
                                  </p:stCondLst>
                                  <p:childTnLst>
                                    <p:animEffect transition="out" filter="box(i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4.58333E-6 4.44444E-6 C 0.06757 -0.06424 0.13528 -0.12848 0.19604 -0.15375 C 0.2568 -0.17921 0.32914 -0.13388 0.3643 -0.1522 C 0.39945 -0.17053 0.40293 -0.21702 0.40669 -0.26331 " pathEditMode="relative" rAng="0" ptsTypes="aaaA">
                                      <p:cBhvr>
                                        <p:cTn id="58" dur="2000" fill="hold"/>
                                        <p:tgtEl>
                                          <p:spTgt spid="17"/>
                                        </p:tgtEl>
                                        <p:attrNameLst>
                                          <p:attrName>ppt_x</p:attrName>
                                          <p:attrName>ppt_y</p:attrName>
                                        </p:attrNameLst>
                                      </p:cBhvr>
                                      <p:rCtr x="203" y="-1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Gray">
          <a:xfrm>
            <a:off x="193739" y="1500153"/>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Place Order Client</a:t>
            </a:r>
          </a:p>
        </p:txBody>
      </p:sp>
      <p:sp>
        <p:nvSpPr>
          <p:cNvPr id="5" name="Rounded Rectangle 4"/>
          <p:cNvSpPr/>
          <p:nvPr/>
        </p:nvSpPr>
        <p:spPr bwMode="blackGray">
          <a:xfrm>
            <a:off x="260684" y="4063548"/>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Local Database</a:t>
            </a:r>
          </a:p>
        </p:txBody>
      </p:sp>
      <p:sp>
        <p:nvSpPr>
          <p:cNvPr id="2" name="Title 1"/>
          <p:cNvSpPr>
            <a:spLocks noGrp="1"/>
          </p:cNvSpPr>
          <p:nvPr>
            <p:ph type="title"/>
          </p:nvPr>
        </p:nvSpPr>
        <p:spPr bwMode="blackGray"/>
        <p:txBody>
          <a:bodyPr/>
          <a:lstStyle/>
          <a:p>
            <a:r>
              <a:rPr smtClean="0"/>
              <a:t>Demo Overview (Abort)</a:t>
            </a:r>
            <a:endParaRPr lang="en-US" dirty="0"/>
          </a:p>
        </p:txBody>
      </p:sp>
      <p:sp>
        <p:nvSpPr>
          <p:cNvPr id="6" name="Rounded Rectangle 5"/>
          <p:cNvSpPr/>
          <p:nvPr/>
        </p:nvSpPr>
        <p:spPr bwMode="blackGray">
          <a:xfrm>
            <a:off x="3114739" y="2796890"/>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BizTalk Server R2</a:t>
            </a:r>
          </a:p>
          <a:p>
            <a:pPr algn="ctr" defTabSz="1096963" fontAlgn="base">
              <a:lnSpc>
                <a:spcPct val="85000"/>
              </a:lnSpc>
              <a:spcBef>
                <a:spcPct val="0"/>
              </a:spcBef>
              <a:spcAft>
                <a:spcPct val="0"/>
              </a:spcAft>
            </a:pPr>
            <a:r>
              <a:rPr lang="en-US" dirty="0" smtClean="0">
                <a:solidFill>
                  <a:schemeClr val="tx1"/>
                </a:solidFill>
                <a:effectLst>
                  <a:outerShdw blurRad="38100" dist="38100" dir="2700000" algn="tl">
                    <a:srgbClr val="000000">
                      <a:alpha val="43137"/>
                    </a:srgbClr>
                  </a:outerShdw>
                </a:effectLst>
              </a:rPr>
              <a:t>w/WCF Adapter</a:t>
            </a:r>
          </a:p>
        </p:txBody>
      </p:sp>
      <p:sp>
        <p:nvSpPr>
          <p:cNvPr id="7" name="Rounded Rectangle 6"/>
          <p:cNvSpPr/>
          <p:nvPr/>
        </p:nvSpPr>
        <p:spPr bwMode="blackGray">
          <a:xfrm>
            <a:off x="6304935" y="1219417"/>
            <a:ext cx="2839065" cy="976347"/>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Archiving</a:t>
            </a:r>
          </a:p>
        </p:txBody>
      </p:sp>
      <p:sp>
        <p:nvSpPr>
          <p:cNvPr id="9" name="Rounded Rectangle 8"/>
          <p:cNvSpPr/>
          <p:nvPr/>
        </p:nvSpPr>
        <p:spPr bwMode="blackGray">
          <a:xfrm>
            <a:off x="6126079" y="2349049"/>
            <a:ext cx="2142289" cy="518478"/>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85000"/>
              </a:lnSpc>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Queue</a:t>
            </a:r>
          </a:p>
        </p:txBody>
      </p:sp>
      <p:pic>
        <p:nvPicPr>
          <p:cNvPr id="10" name="Picture 2" descr="C:\Documents and Settings\nallen\Local Settings\Temporary Internet Files\Content.IE5\P0LFNN01\MCj02335230000[1].wmf"/>
          <p:cNvPicPr>
            <a:picLocks noChangeAspect="1" noChangeArrowheads="1"/>
          </p:cNvPicPr>
          <p:nvPr/>
        </p:nvPicPr>
        <p:blipFill>
          <a:blip r:embed="rId4" cstate="print"/>
          <a:stretch>
            <a:fillRect/>
          </a:stretch>
        </p:blipFill>
        <p:spPr bwMode="blackGray">
          <a:xfrm>
            <a:off x="2370667" y="1978734"/>
            <a:ext cx="646943" cy="1057624"/>
          </a:xfrm>
          <a:prstGeom prst="rect">
            <a:avLst/>
          </a:prstGeom>
          <a:noFill/>
        </p:spPr>
      </p:pic>
      <p:pic>
        <p:nvPicPr>
          <p:cNvPr id="11" name="Picture 2" descr="C:\Documents and Settings\nallen\Local Settings\Temporary Internet Files\Content.IE5\P0LFNN01\MCj02335230000[1].wmf"/>
          <p:cNvPicPr>
            <a:picLocks noChangeAspect="1" noChangeArrowheads="1"/>
          </p:cNvPicPr>
          <p:nvPr/>
        </p:nvPicPr>
        <p:blipFill>
          <a:blip r:embed="rId5" cstate="print"/>
          <a:stretch>
            <a:fillRect/>
          </a:stretch>
        </p:blipFill>
        <p:spPr bwMode="blackGray">
          <a:xfrm>
            <a:off x="722313" y="2133598"/>
            <a:ext cx="647700" cy="1058862"/>
          </a:xfrm>
          <a:prstGeom prst="rect">
            <a:avLst/>
          </a:prstGeom>
          <a:noFill/>
        </p:spPr>
      </p:pic>
      <p:sp>
        <p:nvSpPr>
          <p:cNvPr id="12" name="Rounded Rectangle 11"/>
          <p:cNvSpPr/>
          <p:nvPr/>
        </p:nvSpPr>
        <p:spPr bwMode="blackGray">
          <a:xfrm>
            <a:off x="3586079" y="2468065"/>
            <a:ext cx="2068763" cy="319251"/>
          </a:xfrm>
          <a:prstGeom prst="roundRect">
            <a:avLst>
              <a:gd name="adj" fmla="val 9033"/>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Commit</a:t>
            </a:r>
          </a:p>
        </p:txBody>
      </p:sp>
      <p:sp>
        <p:nvSpPr>
          <p:cNvPr id="18" name="Rounded Rectangle 17"/>
          <p:cNvSpPr/>
          <p:nvPr/>
        </p:nvSpPr>
        <p:spPr bwMode="blackGray">
          <a:xfrm>
            <a:off x="558132" y="3679658"/>
            <a:ext cx="2201333" cy="378295"/>
          </a:xfrm>
          <a:prstGeom prst="roundRect">
            <a:avLst>
              <a:gd name="adj" fmla="val 9033"/>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Abort</a:t>
            </a:r>
          </a:p>
        </p:txBody>
      </p:sp>
      <p:sp>
        <p:nvSpPr>
          <p:cNvPr id="21" name="Rounded Rectangle 20"/>
          <p:cNvSpPr/>
          <p:nvPr/>
        </p:nvSpPr>
        <p:spPr bwMode="blackGray">
          <a:xfrm>
            <a:off x="3522579" y="2433053"/>
            <a:ext cx="2201333" cy="378295"/>
          </a:xfrm>
          <a:prstGeom prst="roundRect">
            <a:avLst>
              <a:gd name="adj" fmla="val 9033"/>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Abort</a:t>
            </a:r>
          </a:p>
        </p:txBody>
      </p:sp>
      <p:sp>
        <p:nvSpPr>
          <p:cNvPr id="22" name="Rounded Rectangle 21"/>
          <p:cNvSpPr/>
          <p:nvPr/>
        </p:nvSpPr>
        <p:spPr bwMode="blackGray">
          <a:xfrm>
            <a:off x="477921" y="1184696"/>
            <a:ext cx="2201333" cy="309224"/>
          </a:xfrm>
          <a:prstGeom prst="roundRect">
            <a:avLst>
              <a:gd name="adj" fmla="val 9033"/>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rPr>
              <a:t>Start </a:t>
            </a:r>
            <a:r>
              <a:rPr lang="en-US" sz="2000" dirty="0" err="1" smtClean="0">
                <a:solidFill>
                  <a:schemeClr val="tx1"/>
                </a:solidFill>
                <a:effectLst>
                  <a:outerShdw blurRad="38100" dist="38100" dir="2700000" algn="tl">
                    <a:srgbClr val="000000">
                      <a:alpha val="43137"/>
                    </a:srgbClr>
                  </a:outerShdw>
                </a:effectLst>
              </a:rPr>
              <a:t>Txn</a:t>
            </a:r>
            <a:endParaRPr lang="en-US" sz="2000" dirty="0" smtClean="0">
              <a:solidFill>
                <a:schemeClr val="tx1"/>
              </a:solidFill>
              <a:effectLst>
                <a:outerShdw blurRad="38100" dist="38100" dir="2700000" algn="tl">
                  <a:srgbClr val="000000">
                    <a:alpha val="43137"/>
                  </a:srgbClr>
                </a:outerShdw>
              </a:effectLst>
            </a:endParaRPr>
          </a:p>
        </p:txBody>
      </p:sp>
      <p:sp>
        <p:nvSpPr>
          <p:cNvPr id="20" name="Rounded Rectangle 19"/>
          <p:cNvSpPr/>
          <p:nvPr/>
        </p:nvSpPr>
        <p:spPr bwMode="blackGray">
          <a:xfrm>
            <a:off x="504658" y="1139658"/>
            <a:ext cx="2201333" cy="378295"/>
          </a:xfrm>
          <a:prstGeom prst="roundRect">
            <a:avLst>
              <a:gd name="adj" fmla="val 9033"/>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Abort</a:t>
            </a:r>
          </a:p>
        </p:txBody>
      </p:sp>
    </p:spTree>
    <p:custDataLst>
      <p:tags r:id="rId1"/>
    </p:custDataLst>
  </p:cSld>
  <p:clrMapOvr>
    <a:masterClrMapping/>
  </p:clrMapOvr>
  <p:transition advTm="4744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09259E-7 0.00752 C 0.04051 -0.00096 0.08116 -0.00926 0.10532 0.01563 C 0.12948 0.04051 0.13788 0.13137 0.14468 0.15664 " pathEditMode="relative" rAng="0" ptsTypes="aaA">
                                      <p:cBhvr>
                                        <p:cTn id="19" dur="2000" fill="hold"/>
                                        <p:tgtEl>
                                          <p:spTgt spid="10"/>
                                        </p:tgtEl>
                                        <p:attrNameLst>
                                          <p:attrName>ppt_x</p:attrName>
                                          <p:attrName>ppt_y</p:attrName>
                                        </p:attrNameLst>
                                      </p:cBhvr>
                                      <p:rCtr x="72" y="6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14815E-6 5.55556E-7 L -0.00101 0.29533 " pathEditMode="relative" rAng="0" ptsTypes="AA">
                                      <p:cBhvr>
                                        <p:cTn id="23" dur="2000" fill="hold"/>
                                        <p:tgtEl>
                                          <p:spTgt spid="11"/>
                                        </p:tgtEl>
                                        <p:attrNameLst>
                                          <p:attrName>ppt_x</p:attrName>
                                          <p:attrName>ppt_y</p:attrName>
                                        </p:attrNameLst>
                                      </p:cBhvr>
                                      <p:rCtr x="-1" y="148"/>
                                    </p:animMotion>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par>
                                <p:cTn id="39" presetID="10" presetClass="exit" presetSubtype="0" fill="hold" grpId="1" nodeType="with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ox(in)">
                                      <p:cBhvr>
                                        <p:cTn id="46" dur="500"/>
                                        <p:tgtEl>
                                          <p:spTgt spid="21"/>
                                        </p:tgtEl>
                                      </p:cBhvr>
                                    </p:animEffec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4" presetClass="exit" presetSubtype="16" fill="hold" nodeType="withEffect">
                                  <p:stCondLst>
                                    <p:cond delay="0"/>
                                  </p:stCondLst>
                                  <p:childTnLst>
                                    <p:animEffect transition="out" filter="box(in)">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21" grpId="0" animBg="1"/>
      <p:bldP spid="22" grpId="0" animBg="1"/>
      <p:bldP spid="22" grpId="1"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Connected Systems  </a:t>
            </a:r>
            <a:endParaRPr lang="en-US" dirty="0"/>
          </a:p>
        </p:txBody>
      </p:sp>
      <p:sp>
        <p:nvSpPr>
          <p:cNvPr id="3" name="Content Placeholder 2"/>
          <p:cNvSpPr>
            <a:spLocks noGrp="1"/>
          </p:cNvSpPr>
          <p:nvPr>
            <p:ph idx="1"/>
          </p:nvPr>
        </p:nvSpPr>
        <p:spPr/>
        <p:txBody>
          <a:bodyPr/>
          <a:lstStyle/>
          <a:p>
            <a:r>
              <a:rPr lang="en-US" smtClean="0"/>
              <a:t>Participate in a Service-Oriented Architecture</a:t>
            </a:r>
          </a:p>
          <a:p>
            <a:pPr lvl="1"/>
            <a:r>
              <a:rPr lang="en-US" smtClean="0"/>
              <a:t>Consume compose and/or expose services</a:t>
            </a:r>
          </a:p>
          <a:p>
            <a:r>
              <a:rPr lang="en-US" smtClean="0"/>
              <a:t>Aggregate data and systems for users</a:t>
            </a:r>
          </a:p>
          <a:p>
            <a:pPr lvl="1"/>
            <a:r>
              <a:rPr lang="en-US" smtClean="0"/>
              <a:t>Mashups, composite applications, etc.</a:t>
            </a:r>
          </a:p>
          <a:p>
            <a:endParaRPr lang="en-US" dirty="0"/>
          </a:p>
        </p:txBody>
      </p:sp>
    </p:spTree>
  </p:cSld>
  <p:clrMapOvr>
    <a:masterClrMapping/>
  </p:clrMapOvr>
  <p:transition advTm="76578">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Summary</a:t>
            </a:r>
            <a:endParaRPr lang="en-US"/>
          </a:p>
        </p:txBody>
      </p:sp>
      <p:sp>
        <p:nvSpPr>
          <p:cNvPr id="4" name="Content Placeholder 3"/>
          <p:cNvSpPr>
            <a:spLocks noGrp="1"/>
          </p:cNvSpPr>
          <p:nvPr>
            <p:ph idx="1"/>
          </p:nvPr>
        </p:nvSpPr>
        <p:spPr>
          <a:xfrm>
            <a:off x="368300" y="1347788"/>
            <a:ext cx="8382000" cy="4326826"/>
          </a:xfrm>
        </p:spPr>
        <p:txBody>
          <a:bodyPr/>
          <a:lstStyle/>
          <a:p>
            <a:r>
              <a:rPr lang="en-US" dirty="0" smtClean="0"/>
              <a:t>WCF enables various integration scenarios using an unified programming model</a:t>
            </a:r>
          </a:p>
          <a:p>
            <a:r>
              <a:rPr lang="en-US" dirty="0" smtClean="0"/>
              <a:t>Adapter built on WCF and aligned with the platform leverages features and extensibility </a:t>
            </a:r>
            <a:br>
              <a:rPr lang="en-US" dirty="0" smtClean="0"/>
            </a:br>
            <a:r>
              <a:rPr lang="en-US" dirty="0" smtClean="0"/>
              <a:t>of the channel stack</a:t>
            </a:r>
          </a:p>
          <a:p>
            <a:r>
              <a:rPr lang="en-US" dirty="0" smtClean="0"/>
              <a:t>BizTalk may act as WCF client or WCF service</a:t>
            </a:r>
          </a:p>
          <a:p>
            <a:r>
              <a:rPr lang="en-US" dirty="0" smtClean="0"/>
              <a:t>New scenarios enabled</a:t>
            </a:r>
          </a:p>
          <a:p>
            <a:r>
              <a:rPr lang="en-US" dirty="0" smtClean="0"/>
              <a:t>Feature-rich WCF adapter: security, transactions, extensible, wizards, message marshalling, etc.</a:t>
            </a:r>
          </a:p>
          <a:p>
            <a:endParaRPr lang="en-US" dirty="0"/>
          </a:p>
        </p:txBody>
      </p:sp>
    </p:spTree>
  </p:cSld>
  <p:clrMapOvr>
    <a:masterClrMapping/>
  </p:clrMapOvr>
  <p:transition advTm="29673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p:nvPr/>
        </p:nvGrpSpPr>
        <p:grpSpPr>
          <a:xfrm>
            <a:off x="6886575" y="831385"/>
            <a:ext cx="2194674" cy="5398367"/>
            <a:chOff x="6886575" y="849315"/>
            <a:chExt cx="2194674" cy="5398367"/>
          </a:xfrm>
        </p:grpSpPr>
        <p:sp>
          <p:nvSpPr>
            <p:cNvPr id="71" name="Rounded Rectangle 70"/>
            <p:cNvSpPr/>
            <p:nvPr/>
          </p:nvSpPr>
          <p:spPr bwMode="auto">
            <a:xfrm>
              <a:off x="6886575" y="1614486"/>
              <a:ext cx="1314450" cy="4152900"/>
            </a:xfrm>
            <a:prstGeom prst="roundRect">
              <a:avLst>
                <a:gd name="adj" fmla="val 12076"/>
              </a:avLst>
            </a:prstGeom>
            <a:solidFill>
              <a:schemeClr val="accent5">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grpSp>
          <p:nvGrpSpPr>
            <p:cNvPr id="3" name="Group 78"/>
            <p:cNvGrpSpPr/>
            <p:nvPr/>
          </p:nvGrpSpPr>
          <p:grpSpPr>
            <a:xfrm>
              <a:off x="6938682" y="849315"/>
              <a:ext cx="2142567" cy="5398367"/>
              <a:chOff x="6938682" y="849315"/>
              <a:chExt cx="2142567" cy="5398367"/>
            </a:xfrm>
          </p:grpSpPr>
          <p:sp>
            <p:nvSpPr>
              <p:cNvPr id="480265" name="Text Box 48"/>
              <p:cNvSpPr txBox="1">
                <a:spLocks noChangeArrowheads="1"/>
              </p:cNvSpPr>
              <p:nvPr/>
            </p:nvSpPr>
            <p:spPr bwMode="auto">
              <a:xfrm>
                <a:off x="7969624" y="4000965"/>
                <a:ext cx="1111625" cy="523220"/>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a:effectLst>
                      <a:outerShdw blurRad="38100" dist="38100" dir="2700000" algn="tl">
                        <a:srgbClr val="000000">
                          <a:alpha val="43137"/>
                        </a:srgbClr>
                      </a:outerShdw>
                    </a:effectLst>
                    <a:latin typeface="Arial" pitchFamily="34" charset="0"/>
                  </a:rPr>
                  <a:t>Enterprise</a:t>
                </a:r>
              </a:p>
              <a:p>
                <a:pPr algn="ctr" defTabSz="1096963" fontAlgn="base">
                  <a:spcBef>
                    <a:spcPct val="0"/>
                  </a:spcBef>
                  <a:spcAft>
                    <a:spcPct val="0"/>
                  </a:spcAft>
                  <a:defRPr/>
                </a:pPr>
                <a:r>
                  <a:rPr lang="en-US" sz="1400" dirty="0">
                    <a:effectLst>
                      <a:outerShdw blurRad="38100" dist="38100" dir="2700000" algn="tl">
                        <a:srgbClr val="000000">
                          <a:alpha val="43137"/>
                        </a:srgbClr>
                      </a:outerShdw>
                    </a:effectLst>
                    <a:latin typeface="Arial" pitchFamily="34" charset="0"/>
                  </a:rPr>
                  <a:t>User</a:t>
                </a:r>
              </a:p>
            </p:txBody>
          </p:sp>
          <p:sp>
            <p:nvSpPr>
              <p:cNvPr id="480292" name="Text Box 84"/>
              <p:cNvSpPr txBox="1">
                <a:spLocks noChangeArrowheads="1"/>
              </p:cNvSpPr>
              <p:nvPr/>
            </p:nvSpPr>
            <p:spPr bwMode="auto">
              <a:xfrm>
                <a:off x="7011990" y="849315"/>
                <a:ext cx="1101070" cy="701580"/>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a:effectLst>
                      <a:outerShdw blurRad="38100" dist="38100" dir="2700000" algn="tl">
                        <a:srgbClr val="000000">
                          <a:alpha val="43137"/>
                        </a:srgbClr>
                      </a:outerShdw>
                    </a:effectLst>
                    <a:latin typeface="Arial" pitchFamily="34" charset="0"/>
                  </a:rPr>
                  <a:t>Connected</a:t>
                </a:r>
                <a:br>
                  <a:rPr lang="en-US" sz="1200" dirty="0">
                    <a:effectLst>
                      <a:outerShdw blurRad="38100" dist="38100" dir="2700000" algn="tl">
                        <a:srgbClr val="000000">
                          <a:alpha val="43137"/>
                        </a:srgbClr>
                      </a:outerShdw>
                    </a:effectLst>
                    <a:latin typeface="Arial" pitchFamily="34" charset="0"/>
                  </a:rPr>
                </a:br>
                <a:r>
                  <a:rPr lang="en-US" sz="1200" dirty="0">
                    <a:effectLst>
                      <a:outerShdw blurRad="38100" dist="38100" dir="2700000" algn="tl">
                        <a:srgbClr val="000000">
                          <a:alpha val="43137"/>
                        </a:srgbClr>
                      </a:outerShdw>
                    </a:effectLst>
                    <a:latin typeface="Arial" pitchFamily="34" charset="0"/>
                  </a:rPr>
                  <a:t>User </a:t>
                </a:r>
              </a:p>
              <a:p>
                <a:pPr algn="ctr" defTabSz="1096963" fontAlgn="base">
                  <a:spcBef>
                    <a:spcPct val="0"/>
                  </a:spcBef>
                  <a:spcAft>
                    <a:spcPct val="0"/>
                  </a:spcAft>
                  <a:defRPr/>
                </a:pPr>
                <a:r>
                  <a:rPr lang="en-US" sz="1200" dirty="0">
                    <a:effectLst>
                      <a:outerShdw blurRad="38100" dist="38100" dir="2700000" algn="tl">
                        <a:srgbClr val="000000">
                          <a:alpha val="43137"/>
                        </a:srgbClr>
                      </a:outerShdw>
                    </a:effectLst>
                    <a:latin typeface="Arial" pitchFamily="34" charset="0"/>
                  </a:rPr>
                  <a:t>Experience</a:t>
                </a:r>
              </a:p>
            </p:txBody>
          </p:sp>
          <p:pic>
            <p:nvPicPr>
              <p:cNvPr id="30734" name="Picture 47" descr="user business casual man"/>
              <p:cNvPicPr>
                <a:picLocks noChangeAspect="1" noChangeArrowheads="1"/>
              </p:cNvPicPr>
              <p:nvPr/>
            </p:nvPicPr>
            <p:blipFill>
              <a:blip r:embed="rId4" cstate="screen"/>
              <a:srcRect/>
              <a:stretch>
                <a:fillRect/>
              </a:stretch>
            </p:blipFill>
            <p:spPr bwMode="auto">
              <a:xfrm>
                <a:off x="7964489" y="2738733"/>
                <a:ext cx="1009650" cy="1341484"/>
              </a:xfrm>
              <a:prstGeom prst="rect">
                <a:avLst/>
              </a:prstGeom>
              <a:noFill/>
              <a:ln w="9525">
                <a:noFill/>
                <a:miter lim="800000"/>
                <a:headEnd/>
                <a:tailEnd/>
              </a:ln>
            </p:spPr>
          </p:pic>
          <p:pic>
            <p:nvPicPr>
              <p:cNvPr id="30735" name="Picture 66"/>
              <p:cNvPicPr>
                <a:picLocks noChangeAspect="1" noChangeArrowheads="1"/>
              </p:cNvPicPr>
              <p:nvPr/>
            </p:nvPicPr>
            <p:blipFill>
              <a:blip r:embed="rId5" cstate="screen"/>
              <a:srcRect/>
              <a:stretch>
                <a:fillRect/>
              </a:stretch>
            </p:blipFill>
            <p:spPr bwMode="auto">
              <a:xfrm>
                <a:off x="7203032" y="4276725"/>
                <a:ext cx="644322" cy="603250"/>
              </a:xfrm>
              <a:prstGeom prst="rect">
                <a:avLst/>
              </a:prstGeom>
              <a:noFill/>
              <a:ln w="9525">
                <a:noFill/>
                <a:miter lim="800000"/>
                <a:headEnd/>
                <a:tailEnd/>
              </a:ln>
            </p:spPr>
          </p:pic>
          <p:pic>
            <p:nvPicPr>
              <p:cNvPr id="30743" name="Picture 67"/>
              <p:cNvPicPr>
                <a:picLocks noChangeAspect="1" noChangeArrowheads="1"/>
              </p:cNvPicPr>
              <p:nvPr/>
            </p:nvPicPr>
            <p:blipFill>
              <a:blip r:embed="rId6" cstate="screen"/>
              <a:srcRect/>
              <a:stretch>
                <a:fillRect/>
              </a:stretch>
            </p:blipFill>
            <p:spPr bwMode="auto">
              <a:xfrm>
                <a:off x="7005501" y="4925065"/>
                <a:ext cx="1018902" cy="947038"/>
              </a:xfrm>
              <a:prstGeom prst="rect">
                <a:avLst/>
              </a:prstGeom>
              <a:noFill/>
              <a:ln w="9525">
                <a:noFill/>
                <a:miter lim="800000"/>
                <a:headEnd/>
                <a:tailEnd/>
              </a:ln>
            </p:spPr>
          </p:pic>
          <p:sp>
            <p:nvSpPr>
              <p:cNvPr id="51" name="Text Box 68"/>
              <p:cNvSpPr txBox="1">
                <a:spLocks noChangeArrowheads="1"/>
              </p:cNvSpPr>
              <p:nvPr/>
            </p:nvSpPr>
            <p:spPr bwMode="auto">
              <a:xfrm>
                <a:off x="6938682" y="5822950"/>
                <a:ext cx="1308847" cy="424732"/>
              </a:xfrm>
              <a:prstGeom prst="rect">
                <a:avLst/>
              </a:prstGeom>
              <a:no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r>
                  <a:rPr lang="en-US" sz="1400" dirty="0">
                    <a:effectLst>
                      <a:outerShdw blurRad="38100" dist="38100" dir="2700000" algn="tl">
                        <a:srgbClr val="000000">
                          <a:alpha val="43137"/>
                        </a:srgbClr>
                      </a:outerShdw>
                    </a:effectLst>
                    <a:latin typeface="Arial" pitchFamily="34" charset="0"/>
                  </a:rPr>
                  <a:t>Devices</a:t>
                </a:r>
                <a:br>
                  <a:rPr lang="en-US" sz="1400" dirty="0">
                    <a:effectLst>
                      <a:outerShdw blurRad="38100" dist="38100" dir="2700000" algn="tl">
                        <a:srgbClr val="000000">
                          <a:alpha val="43137"/>
                        </a:srgbClr>
                      </a:outerShdw>
                    </a:effectLst>
                    <a:latin typeface="Arial" pitchFamily="34" charset="0"/>
                  </a:rPr>
                </a:br>
                <a:r>
                  <a:rPr lang="en-US" sz="1400" dirty="0">
                    <a:effectLst>
                      <a:outerShdw blurRad="38100" dist="38100" dir="2700000" algn="tl">
                        <a:srgbClr val="000000">
                          <a:alpha val="43137"/>
                        </a:srgbClr>
                      </a:outerShdw>
                    </a:effectLst>
                    <a:latin typeface="Arial" pitchFamily="34" charset="0"/>
                  </a:rPr>
                  <a:t>and People</a:t>
                </a:r>
              </a:p>
            </p:txBody>
          </p:sp>
          <p:pic>
            <p:nvPicPr>
              <p:cNvPr id="30741" name="Picture 69"/>
              <p:cNvPicPr>
                <a:picLocks noChangeAspect="1" noChangeArrowheads="1"/>
              </p:cNvPicPr>
              <p:nvPr/>
            </p:nvPicPr>
            <p:blipFill>
              <a:blip r:embed="rId7" cstate="screen"/>
              <a:stretch>
                <a:fillRect/>
              </a:stretch>
            </p:blipFill>
            <p:spPr bwMode="auto">
              <a:xfrm>
                <a:off x="7203373" y="2581275"/>
                <a:ext cx="602702" cy="626071"/>
              </a:xfrm>
              <a:prstGeom prst="rect">
                <a:avLst/>
              </a:prstGeom>
              <a:noFill/>
              <a:ln>
                <a:noFill/>
              </a:ln>
            </p:spPr>
          </p:pic>
          <p:sp>
            <p:nvSpPr>
              <p:cNvPr id="53" name="Text Box 70"/>
              <p:cNvSpPr txBox="1">
                <a:spLocks noChangeArrowheads="1"/>
              </p:cNvSpPr>
              <p:nvPr/>
            </p:nvSpPr>
            <p:spPr bwMode="auto">
              <a:xfrm>
                <a:off x="7161213" y="3228974"/>
                <a:ext cx="689612" cy="244682"/>
              </a:xfrm>
              <a:prstGeom prst="rect">
                <a:avLst/>
              </a:prstGeom>
              <a:noFill/>
              <a:ln w="12700" algn="ctr">
                <a:noFill/>
                <a:miter lim="800000"/>
                <a:headEnd/>
                <a:tailEnd/>
              </a:ln>
            </p:spPr>
            <p:txBody>
              <a:bodyPr wrap="none">
                <a:spAutoFit/>
              </a:bodyPr>
              <a:lstStyle/>
              <a:p>
                <a:pPr>
                  <a:lnSpc>
                    <a:spcPct val="90000"/>
                  </a:lnSpc>
                  <a:spcBef>
                    <a:spcPct val="30000"/>
                  </a:spcBef>
                  <a:defRPr/>
                </a:pPr>
                <a:r>
                  <a:rPr lang="en-US" sz="1100" dirty="0">
                    <a:solidFill>
                      <a:schemeClr val="tx1"/>
                    </a:solidFill>
                    <a:effectLst/>
                    <a:latin typeface="+mn-lt"/>
                    <a:cs typeface="Arial" pitchFamily="34" charset="0"/>
                  </a:rPr>
                  <a:t>Web 2.0</a:t>
                </a:r>
              </a:p>
            </p:txBody>
          </p:sp>
          <p:pic>
            <p:nvPicPr>
              <p:cNvPr id="30739" name="Picture 71"/>
              <p:cNvPicPr>
                <a:picLocks noChangeAspect="1" noChangeArrowheads="1"/>
              </p:cNvPicPr>
              <p:nvPr/>
            </p:nvPicPr>
            <p:blipFill>
              <a:blip r:embed="rId8" cstate="screen"/>
              <a:srcRect/>
              <a:stretch>
                <a:fillRect/>
              </a:stretch>
            </p:blipFill>
            <p:spPr bwMode="auto">
              <a:xfrm>
                <a:off x="7134463" y="1646176"/>
                <a:ext cx="760978" cy="693178"/>
              </a:xfrm>
              <a:prstGeom prst="rect">
                <a:avLst/>
              </a:prstGeom>
              <a:noFill/>
              <a:ln w="9525">
                <a:noFill/>
                <a:miter lim="800000"/>
                <a:headEnd/>
                <a:tailEnd/>
              </a:ln>
            </p:spPr>
          </p:pic>
          <p:sp>
            <p:nvSpPr>
              <p:cNvPr id="55" name="Text Box 72"/>
              <p:cNvSpPr txBox="1">
                <a:spLocks noChangeArrowheads="1"/>
              </p:cNvSpPr>
              <p:nvPr/>
            </p:nvSpPr>
            <p:spPr bwMode="auto">
              <a:xfrm>
                <a:off x="7221539" y="2344738"/>
                <a:ext cx="577850" cy="244682"/>
              </a:xfrm>
              <a:prstGeom prst="rect">
                <a:avLst/>
              </a:prstGeom>
              <a:noFill/>
              <a:ln w="12700" algn="ctr">
                <a:noFill/>
                <a:miter lim="800000"/>
                <a:headEnd/>
                <a:tailEnd/>
              </a:ln>
            </p:spPr>
            <p:txBody>
              <a:bodyPr>
                <a:spAutoFit/>
              </a:bodyPr>
              <a:lstStyle/>
              <a:p>
                <a:pPr>
                  <a:lnSpc>
                    <a:spcPct val="90000"/>
                  </a:lnSpc>
                  <a:spcBef>
                    <a:spcPct val="30000"/>
                  </a:spcBef>
                  <a:defRPr/>
                </a:pPr>
                <a:r>
                  <a:rPr lang="en-US" sz="1100" dirty="0">
                    <a:solidFill>
                      <a:schemeClr val="tx1"/>
                    </a:solidFill>
                    <a:effectLst/>
                    <a:latin typeface="+mn-lt"/>
                    <a:cs typeface="Arial" pitchFamily="34" charset="0"/>
                  </a:rPr>
                  <a:t>Portal</a:t>
                </a:r>
              </a:p>
            </p:txBody>
          </p:sp>
        </p:grpSp>
      </p:grpSp>
      <p:grpSp>
        <p:nvGrpSpPr>
          <p:cNvPr id="4" name="Group 76"/>
          <p:cNvGrpSpPr/>
          <p:nvPr/>
        </p:nvGrpSpPr>
        <p:grpSpPr>
          <a:xfrm>
            <a:off x="2709863" y="1596556"/>
            <a:ext cx="4043362" cy="4152900"/>
            <a:chOff x="2709863" y="1614486"/>
            <a:chExt cx="4043362" cy="4152900"/>
          </a:xfrm>
        </p:grpSpPr>
        <p:sp>
          <p:nvSpPr>
            <p:cNvPr id="70" name="Rounded Rectangle 69"/>
            <p:cNvSpPr/>
            <p:nvPr/>
          </p:nvSpPr>
          <p:spPr bwMode="auto">
            <a:xfrm>
              <a:off x="2886075" y="1614486"/>
              <a:ext cx="3867150" cy="4152900"/>
            </a:xfrm>
            <a:prstGeom prst="roundRect">
              <a:avLst>
                <a:gd name="adj" fmla="val 4105"/>
              </a:avLst>
            </a:prstGeom>
            <a:solidFill>
              <a:schemeClr val="accent5">
                <a:lumMod val="7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Arial" pitchFamily="34" charset="0"/>
              </a:endParaRPr>
            </a:p>
          </p:txBody>
        </p:sp>
        <p:sp>
          <p:nvSpPr>
            <p:cNvPr id="74" name="Oval 73"/>
            <p:cNvSpPr/>
            <p:nvPr/>
          </p:nvSpPr>
          <p:spPr bwMode="auto">
            <a:xfrm>
              <a:off x="4819649" y="4174331"/>
              <a:ext cx="1552575" cy="588169"/>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1000" dirty="0" smtClean="0">
                <a:solidFill>
                  <a:schemeClr val="tx1"/>
                </a:solidFill>
                <a:effectLst/>
                <a:latin typeface="Arial" pitchFamily="34" charset="0"/>
              </a:endParaRPr>
            </a:p>
          </p:txBody>
        </p:sp>
        <p:sp>
          <p:nvSpPr>
            <p:cNvPr id="72" name="Oval 71"/>
            <p:cNvSpPr/>
            <p:nvPr/>
          </p:nvSpPr>
          <p:spPr bwMode="auto">
            <a:xfrm>
              <a:off x="4886325" y="2240756"/>
              <a:ext cx="1428750" cy="604837"/>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1000" dirty="0" smtClean="0">
                <a:solidFill>
                  <a:schemeClr val="tx1"/>
                </a:solidFill>
                <a:effectLst/>
                <a:latin typeface="Arial" pitchFamily="34" charset="0"/>
              </a:endParaRPr>
            </a:p>
          </p:txBody>
        </p:sp>
        <p:sp>
          <p:nvSpPr>
            <p:cNvPr id="73" name="Oval 72"/>
            <p:cNvSpPr/>
            <p:nvPr/>
          </p:nvSpPr>
          <p:spPr bwMode="auto">
            <a:xfrm>
              <a:off x="4324350" y="3202781"/>
              <a:ext cx="1428750" cy="604837"/>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1000" dirty="0" smtClean="0">
                <a:solidFill>
                  <a:schemeClr val="tx1"/>
                </a:solidFill>
                <a:effectLst/>
                <a:latin typeface="Arial" pitchFamily="34" charset="0"/>
              </a:endParaRPr>
            </a:p>
          </p:txBody>
        </p:sp>
        <p:sp>
          <p:nvSpPr>
            <p:cNvPr id="480274" name="Text Box 57"/>
            <p:cNvSpPr txBox="1">
              <a:spLocks noChangeArrowheads="1"/>
            </p:cNvSpPr>
            <p:nvPr/>
          </p:nvSpPr>
          <p:spPr bwMode="auto">
            <a:xfrm>
              <a:off x="4396718" y="3198345"/>
              <a:ext cx="1358900" cy="646331"/>
            </a:xfrm>
            <a:prstGeom prst="rect">
              <a:avLst/>
            </a:prstGeom>
            <a:noFill/>
            <a:ln w="12700">
              <a:noFill/>
              <a:miter lim="800000"/>
              <a:headEnd/>
              <a:tailEnd/>
            </a:ln>
          </p:spPr>
          <p:txBody>
            <a:bodyPr>
              <a:spAutoFit/>
            </a:bodyPr>
            <a:lstStyle/>
            <a:p>
              <a:pPr algn="ctr">
                <a:defRPr/>
              </a:pPr>
              <a:r>
                <a:rPr lang="en-US" dirty="0">
                  <a:solidFill>
                    <a:schemeClr val="tx1"/>
                  </a:solidFill>
                  <a:effectLst>
                    <a:outerShdw blurRad="63500" sx="102000" sy="102000" algn="ctr" rotWithShape="0">
                      <a:prstClr val="black">
                        <a:alpha val="40000"/>
                      </a:prstClr>
                    </a:outerShdw>
                  </a:effectLst>
                  <a:latin typeface="+mn-lt"/>
                  <a:cs typeface="Arial" charset="0"/>
                </a:rPr>
                <a:t>Customer Support</a:t>
              </a:r>
            </a:p>
          </p:txBody>
        </p:sp>
        <p:sp>
          <p:nvSpPr>
            <p:cNvPr id="480278" name="Text Box 61"/>
            <p:cNvSpPr txBox="1">
              <a:spLocks noChangeArrowheads="1"/>
            </p:cNvSpPr>
            <p:nvPr/>
          </p:nvSpPr>
          <p:spPr bwMode="auto">
            <a:xfrm>
              <a:off x="3871913" y="1731963"/>
              <a:ext cx="2075505" cy="369332"/>
            </a:xfrm>
            <a:prstGeom prst="rect">
              <a:avLst/>
            </a:prstGeom>
            <a:noFill/>
            <a:ln w="12700">
              <a:noFill/>
              <a:miter lim="800000"/>
              <a:headEnd/>
              <a:tailEnd/>
            </a:ln>
          </p:spPr>
          <p:txBody>
            <a:bodyPr wrap="none">
              <a:spAutoFit/>
            </a:bodyPr>
            <a:lstStyle/>
            <a:p>
              <a:pPr>
                <a:defRPr/>
              </a:pPr>
              <a:r>
                <a:rPr lang="en-US" dirty="0">
                  <a:solidFill>
                    <a:schemeClr val="tx1"/>
                  </a:solidFill>
                  <a:effectLst/>
                  <a:latin typeface="+mn-lt"/>
                  <a:cs typeface="Arial" charset="0"/>
                </a:rPr>
                <a:t>IT Service Portfolio</a:t>
              </a:r>
            </a:p>
          </p:txBody>
        </p:sp>
        <p:sp>
          <p:nvSpPr>
            <p:cNvPr id="480279" name="Oval 62"/>
            <p:cNvSpPr>
              <a:spLocks noChangeArrowheads="1"/>
            </p:cNvSpPr>
            <p:nvPr/>
          </p:nvSpPr>
          <p:spPr bwMode="auto">
            <a:xfrm>
              <a:off x="4338638" y="3228975"/>
              <a:ext cx="1390650" cy="562630"/>
            </a:xfrm>
            <a:prstGeom prst="ellipse">
              <a:avLst/>
            </a:prstGeom>
            <a:noFill/>
            <a:ln w="12700">
              <a:solidFill>
                <a:schemeClr val="accent1"/>
              </a:solidFill>
              <a:prstDash val="dash"/>
              <a:round/>
              <a:headEnd/>
              <a:tailEnd/>
            </a:ln>
          </p:spPr>
          <p:txBody>
            <a:bodyPr anchor="ctr">
              <a:spAutoFit/>
            </a:bodyPr>
            <a:lstStyle/>
            <a:p>
              <a:pPr>
                <a:defRPr/>
              </a:pPr>
              <a:endParaRPr lang="en-US" sz="2000" dirty="0">
                <a:solidFill>
                  <a:schemeClr val="tx1"/>
                </a:solidFill>
                <a:effectLst/>
                <a:latin typeface="+mn-lt"/>
                <a:cs typeface="Arial" charset="0"/>
              </a:endParaRPr>
            </a:p>
          </p:txBody>
        </p:sp>
        <p:sp>
          <p:nvSpPr>
            <p:cNvPr id="480281" name="Text Box 66"/>
            <p:cNvSpPr txBox="1">
              <a:spLocks noChangeArrowheads="1"/>
            </p:cNvSpPr>
            <p:nvPr/>
          </p:nvSpPr>
          <p:spPr bwMode="auto">
            <a:xfrm>
              <a:off x="4932363" y="2351088"/>
              <a:ext cx="1337226" cy="369332"/>
            </a:xfrm>
            <a:prstGeom prst="rect">
              <a:avLst/>
            </a:prstGeom>
            <a:noFill/>
            <a:ln w="12700">
              <a:noFill/>
              <a:miter lim="800000"/>
              <a:headEnd/>
              <a:tailEnd/>
            </a:ln>
          </p:spPr>
          <p:txBody>
            <a:bodyPr wrap="none">
              <a:spAutoFit/>
            </a:bodyPr>
            <a:lstStyle/>
            <a:p>
              <a:pPr>
                <a:defRPr/>
              </a:pPr>
              <a:r>
                <a:rPr lang="en-US" dirty="0">
                  <a:solidFill>
                    <a:schemeClr val="tx1"/>
                  </a:solidFill>
                  <a:effectLst>
                    <a:outerShdw blurRad="63500" sx="102000" sy="102000" algn="ctr" rotWithShape="0">
                      <a:prstClr val="black">
                        <a:alpha val="40000"/>
                      </a:prstClr>
                    </a:outerShdw>
                  </a:effectLst>
                  <a:latin typeface="+mn-lt"/>
                  <a:cs typeface="Arial" charset="0"/>
                </a:rPr>
                <a:t>Accounting</a:t>
              </a:r>
            </a:p>
          </p:txBody>
        </p:sp>
        <p:sp>
          <p:nvSpPr>
            <p:cNvPr id="480282" name="Oval 67"/>
            <p:cNvSpPr>
              <a:spLocks noChangeArrowheads="1"/>
            </p:cNvSpPr>
            <p:nvPr/>
          </p:nvSpPr>
          <p:spPr bwMode="auto">
            <a:xfrm>
              <a:off x="4891088" y="2274888"/>
              <a:ext cx="1390650" cy="562630"/>
            </a:xfrm>
            <a:prstGeom prst="ellipse">
              <a:avLst/>
            </a:prstGeom>
            <a:noFill/>
            <a:ln w="12700">
              <a:solidFill>
                <a:schemeClr val="accent1"/>
              </a:solidFill>
              <a:prstDash val="dash"/>
              <a:round/>
              <a:headEnd/>
              <a:tailEnd/>
            </a:ln>
          </p:spPr>
          <p:txBody>
            <a:bodyPr anchor="ctr">
              <a:spAutoFit/>
            </a:bodyPr>
            <a:lstStyle/>
            <a:p>
              <a:pPr>
                <a:defRPr/>
              </a:pPr>
              <a:endParaRPr lang="en-US" sz="2000" dirty="0">
                <a:solidFill>
                  <a:schemeClr val="tx1"/>
                </a:solidFill>
                <a:effectLst/>
                <a:latin typeface="+mn-lt"/>
                <a:cs typeface="Arial" charset="0"/>
              </a:endParaRPr>
            </a:p>
          </p:txBody>
        </p:sp>
        <p:sp>
          <p:nvSpPr>
            <p:cNvPr id="480285" name="Line 70"/>
            <p:cNvSpPr>
              <a:spLocks noChangeShapeType="1"/>
            </p:cNvSpPr>
            <p:nvPr/>
          </p:nvSpPr>
          <p:spPr bwMode="auto">
            <a:xfrm>
              <a:off x="2709863" y="2413000"/>
              <a:ext cx="2147887" cy="150813"/>
            </a:xfrm>
            <a:prstGeom prst="line">
              <a:avLst/>
            </a:prstGeom>
            <a:noFill/>
            <a:ln w="12700">
              <a:solidFill>
                <a:schemeClr val="accent1"/>
              </a:solidFill>
              <a:prstDash val="dash"/>
              <a:round/>
              <a:headEnd/>
              <a:tailEnd/>
            </a:ln>
          </p:spPr>
          <p:txBody>
            <a:bodyPr>
              <a:spAutoFit/>
            </a:bodyPr>
            <a:lstStyle/>
            <a:p>
              <a:pPr>
                <a:defRPr/>
              </a:pPr>
              <a:endParaRPr lang="en-US">
                <a:solidFill>
                  <a:schemeClr val="tx1"/>
                </a:solidFill>
                <a:effectLst/>
                <a:latin typeface="+mn-lt"/>
              </a:endParaRPr>
            </a:p>
          </p:txBody>
        </p:sp>
        <p:sp>
          <p:nvSpPr>
            <p:cNvPr id="480286" name="Line 72"/>
            <p:cNvSpPr>
              <a:spLocks noChangeShapeType="1"/>
            </p:cNvSpPr>
            <p:nvPr/>
          </p:nvSpPr>
          <p:spPr bwMode="auto">
            <a:xfrm flipV="1">
              <a:off x="2895600" y="3473450"/>
              <a:ext cx="1406525" cy="22225"/>
            </a:xfrm>
            <a:prstGeom prst="line">
              <a:avLst/>
            </a:prstGeom>
            <a:noFill/>
            <a:ln w="12700">
              <a:solidFill>
                <a:schemeClr val="accent1"/>
              </a:solidFill>
              <a:prstDash val="dash"/>
              <a:round/>
              <a:headEnd/>
              <a:tailEnd/>
            </a:ln>
          </p:spPr>
          <p:txBody>
            <a:bodyPr>
              <a:spAutoFit/>
            </a:bodyPr>
            <a:lstStyle/>
            <a:p>
              <a:pPr>
                <a:defRPr/>
              </a:pPr>
              <a:endParaRPr lang="en-US">
                <a:solidFill>
                  <a:schemeClr val="tx1"/>
                </a:solidFill>
                <a:effectLst/>
                <a:latin typeface="+mn-lt"/>
              </a:endParaRPr>
            </a:p>
          </p:txBody>
        </p:sp>
        <p:sp>
          <p:nvSpPr>
            <p:cNvPr id="480297" name="Text Box 58"/>
            <p:cNvSpPr txBox="1">
              <a:spLocks noChangeArrowheads="1"/>
            </p:cNvSpPr>
            <p:nvPr/>
          </p:nvSpPr>
          <p:spPr bwMode="auto">
            <a:xfrm>
              <a:off x="4776505" y="4284663"/>
              <a:ext cx="1646605" cy="369332"/>
            </a:xfrm>
            <a:prstGeom prst="rect">
              <a:avLst/>
            </a:prstGeom>
            <a:noFill/>
            <a:ln w="12700">
              <a:noFill/>
              <a:miter lim="800000"/>
              <a:headEnd/>
              <a:tailEnd/>
            </a:ln>
          </p:spPr>
          <p:txBody>
            <a:bodyPr wrap="none">
              <a:spAutoFit/>
            </a:bodyPr>
            <a:lstStyle/>
            <a:p>
              <a:pPr>
                <a:defRPr/>
              </a:pPr>
              <a:r>
                <a:rPr lang="en-US" dirty="0" smtClean="0">
                  <a:solidFill>
                    <a:schemeClr val="tx1"/>
                  </a:solidFill>
                  <a:effectLst>
                    <a:outerShdw blurRad="63500" sx="102000" sy="102000" algn="ctr" rotWithShape="0">
                      <a:prstClr val="black">
                        <a:alpha val="40000"/>
                      </a:prstClr>
                    </a:outerShdw>
                  </a:effectLst>
                  <a:latin typeface="+mn-lt"/>
                  <a:cs typeface="Arial" charset="0"/>
                </a:rPr>
                <a:t>Manufacturing</a:t>
              </a:r>
              <a:endParaRPr lang="en-US" dirty="0">
                <a:solidFill>
                  <a:schemeClr val="tx1"/>
                </a:solidFill>
                <a:effectLst>
                  <a:outerShdw blurRad="63500" sx="102000" sy="102000" algn="ctr" rotWithShape="0">
                    <a:prstClr val="black">
                      <a:alpha val="40000"/>
                    </a:prstClr>
                  </a:outerShdw>
                </a:effectLst>
                <a:latin typeface="+mn-lt"/>
                <a:cs typeface="Arial" charset="0"/>
              </a:endParaRPr>
            </a:p>
          </p:txBody>
        </p:sp>
      </p:grpSp>
      <p:grpSp>
        <p:nvGrpSpPr>
          <p:cNvPr id="5" name="Group 75"/>
          <p:cNvGrpSpPr/>
          <p:nvPr/>
        </p:nvGrpSpPr>
        <p:grpSpPr>
          <a:xfrm>
            <a:off x="128836" y="1302870"/>
            <a:ext cx="2873128" cy="3418257"/>
            <a:chOff x="128836" y="1320800"/>
            <a:chExt cx="2873128" cy="3418257"/>
          </a:xfrm>
        </p:grpSpPr>
        <p:sp>
          <p:nvSpPr>
            <p:cNvPr id="480268" name="Text Box 51"/>
            <p:cNvSpPr txBox="1">
              <a:spLocks noChangeArrowheads="1"/>
            </p:cNvSpPr>
            <p:nvPr/>
          </p:nvSpPr>
          <p:spPr bwMode="auto">
            <a:xfrm>
              <a:off x="172786" y="1320800"/>
              <a:ext cx="1313772" cy="759012"/>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err="1">
                  <a:solidFill>
                    <a:schemeClr val="lt1"/>
                  </a:solidFill>
                  <a:effectLst>
                    <a:outerShdw blurRad="38100" dist="38100" dir="2700000" algn="tl">
                      <a:srgbClr val="000000">
                        <a:alpha val="43137"/>
                      </a:srgbClr>
                    </a:outerShdw>
                  </a:effectLst>
                  <a:latin typeface="Arial" pitchFamily="34" charset="0"/>
                </a:rPr>
                <a:t>SaaS</a:t>
              </a:r>
              <a:endParaRPr lang="en-US" sz="1400" dirty="0">
                <a:solidFill>
                  <a:schemeClr val="lt1"/>
                </a:solidFill>
                <a:effectLst>
                  <a:outerShdw blurRad="38100" dist="38100" dir="2700000" algn="tl">
                    <a:srgbClr val="000000">
                      <a:alpha val="43137"/>
                    </a:srgbClr>
                  </a:outerShdw>
                </a:effectLst>
                <a:latin typeface="Arial" pitchFamily="34" charset="0"/>
              </a:endParaRPr>
            </a:p>
            <a:p>
              <a:pPr algn="ctr" defTabSz="1096963" fontAlgn="base">
                <a:spcBef>
                  <a:spcPct val="0"/>
                </a:spcBef>
                <a:spcAft>
                  <a:spcPct val="0"/>
                </a:spcAft>
                <a:defRPr/>
              </a:pPr>
              <a:r>
                <a:rPr lang="en-US" sz="1400" dirty="0">
                  <a:solidFill>
                    <a:schemeClr val="lt1"/>
                  </a:solidFill>
                  <a:effectLst>
                    <a:outerShdw blurRad="38100" dist="38100" dir="2700000" algn="tl">
                      <a:srgbClr val="000000">
                        <a:alpha val="43137"/>
                      </a:srgbClr>
                    </a:outerShdw>
                  </a:effectLst>
                  <a:latin typeface="Arial" pitchFamily="34" charset="0"/>
                </a:rPr>
                <a:t>Accounting</a:t>
              </a:r>
            </a:p>
            <a:p>
              <a:pPr algn="ctr" defTabSz="1096963" fontAlgn="base">
                <a:spcBef>
                  <a:spcPct val="0"/>
                </a:spcBef>
                <a:spcAft>
                  <a:spcPct val="0"/>
                </a:spcAft>
                <a:defRPr/>
              </a:pPr>
              <a:r>
                <a:rPr lang="en-US" sz="1400" dirty="0">
                  <a:solidFill>
                    <a:schemeClr val="lt1"/>
                  </a:solidFill>
                  <a:effectLst>
                    <a:outerShdw blurRad="38100" dist="38100" dir="2700000" algn="tl">
                      <a:srgbClr val="000000">
                        <a:alpha val="43137"/>
                      </a:srgbClr>
                    </a:outerShdw>
                  </a:effectLst>
                  <a:latin typeface="Arial" pitchFamily="34" charset="0"/>
                </a:rPr>
                <a:t>Solution</a:t>
              </a:r>
            </a:p>
          </p:txBody>
        </p:sp>
        <p:pic>
          <p:nvPicPr>
            <p:cNvPr id="30774" name="Picture 68" descr="XML Web Service"/>
            <p:cNvPicPr>
              <a:picLocks noChangeAspect="1" noChangeArrowheads="1"/>
            </p:cNvPicPr>
            <p:nvPr/>
          </p:nvPicPr>
          <p:blipFill>
            <a:blip r:embed="rId9" cstate="screen"/>
            <a:srcRect/>
            <a:stretch>
              <a:fillRect/>
            </a:stretch>
          </p:blipFill>
          <p:spPr bwMode="auto">
            <a:xfrm>
              <a:off x="1145088" y="1892485"/>
              <a:ext cx="752273" cy="903288"/>
            </a:xfrm>
            <a:prstGeom prst="rect">
              <a:avLst/>
            </a:prstGeom>
            <a:noFill/>
            <a:ln w="9525">
              <a:noFill/>
              <a:miter lim="800000"/>
              <a:headEnd/>
              <a:tailEnd/>
            </a:ln>
          </p:spPr>
        </p:pic>
        <p:pic>
          <p:nvPicPr>
            <p:cNvPr id="30775" name="Picture 75" descr="2-10478-internet-cloud"/>
            <p:cNvPicPr>
              <a:picLocks noChangeAspect="1" noChangeArrowheads="1"/>
            </p:cNvPicPr>
            <p:nvPr/>
          </p:nvPicPr>
          <p:blipFill>
            <a:blip r:embed="rId10" cstate="screen"/>
            <a:srcRect/>
            <a:stretch>
              <a:fillRect/>
            </a:stretch>
          </p:blipFill>
          <p:spPr bwMode="auto">
            <a:xfrm>
              <a:off x="1944973" y="2105025"/>
              <a:ext cx="1056991" cy="638175"/>
            </a:xfrm>
            <a:prstGeom prst="rect">
              <a:avLst/>
            </a:prstGeom>
            <a:noFill/>
            <a:ln w="9525">
              <a:noFill/>
              <a:miter lim="800000"/>
              <a:headEnd/>
              <a:tailEnd/>
            </a:ln>
          </p:spPr>
        </p:pic>
        <p:sp>
          <p:nvSpPr>
            <p:cNvPr id="480269" name="Text Box 52"/>
            <p:cNvSpPr txBox="1">
              <a:spLocks noChangeArrowheads="1"/>
            </p:cNvSpPr>
            <p:nvPr/>
          </p:nvSpPr>
          <p:spPr bwMode="auto">
            <a:xfrm>
              <a:off x="128836" y="3977058"/>
              <a:ext cx="1699968" cy="761999"/>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err="1">
                  <a:solidFill>
                    <a:schemeClr val="lt1"/>
                  </a:solidFill>
                  <a:effectLst>
                    <a:outerShdw blurRad="38100" dist="38100" dir="2700000" algn="tl">
                      <a:srgbClr val="000000">
                        <a:alpha val="43137"/>
                      </a:srgbClr>
                    </a:outerShdw>
                  </a:effectLst>
                  <a:latin typeface="Arial" pitchFamily="34" charset="0"/>
                </a:rPr>
                <a:t>SaaS</a:t>
              </a:r>
              <a:r>
                <a:rPr lang="en-US" sz="1400" dirty="0">
                  <a:solidFill>
                    <a:schemeClr val="lt1"/>
                  </a:solidFill>
                  <a:effectLst>
                    <a:outerShdw blurRad="38100" dist="38100" dir="2700000" algn="tl">
                      <a:srgbClr val="000000">
                        <a:alpha val="43137"/>
                      </a:srgbClr>
                    </a:outerShdw>
                  </a:effectLst>
                  <a:latin typeface="Arial" pitchFamily="34" charset="0"/>
                </a:rPr>
                <a:t> Customer </a:t>
              </a:r>
            </a:p>
            <a:p>
              <a:pPr algn="ctr" defTabSz="1096963" fontAlgn="base">
                <a:spcBef>
                  <a:spcPct val="0"/>
                </a:spcBef>
                <a:spcAft>
                  <a:spcPct val="0"/>
                </a:spcAft>
                <a:defRPr/>
              </a:pPr>
              <a:r>
                <a:rPr lang="en-US" sz="1400" dirty="0">
                  <a:solidFill>
                    <a:schemeClr val="lt1"/>
                  </a:solidFill>
                  <a:effectLst>
                    <a:outerShdw blurRad="38100" dist="38100" dir="2700000" algn="tl">
                      <a:srgbClr val="000000">
                        <a:alpha val="43137"/>
                      </a:srgbClr>
                    </a:outerShdw>
                  </a:effectLst>
                  <a:latin typeface="Arial" pitchFamily="34" charset="0"/>
                </a:rPr>
                <a:t>Support Solution</a:t>
              </a:r>
            </a:p>
          </p:txBody>
        </p:sp>
        <p:pic>
          <p:nvPicPr>
            <p:cNvPr id="30771" name="Picture 74" descr="XML Web Service"/>
            <p:cNvPicPr>
              <a:picLocks noChangeAspect="1" noChangeArrowheads="1"/>
            </p:cNvPicPr>
            <p:nvPr/>
          </p:nvPicPr>
          <p:blipFill>
            <a:blip r:embed="rId9" cstate="screen"/>
            <a:srcRect/>
            <a:stretch>
              <a:fillRect/>
            </a:stretch>
          </p:blipFill>
          <p:spPr bwMode="auto">
            <a:xfrm>
              <a:off x="1050469" y="3175375"/>
              <a:ext cx="752658" cy="902951"/>
            </a:xfrm>
            <a:prstGeom prst="rect">
              <a:avLst/>
            </a:prstGeom>
            <a:noFill/>
            <a:ln w="9525">
              <a:noFill/>
              <a:miter lim="800000"/>
              <a:headEnd/>
              <a:tailEnd/>
            </a:ln>
          </p:spPr>
        </p:pic>
        <p:pic>
          <p:nvPicPr>
            <p:cNvPr id="30772" name="Picture 76" descr="2-10478-internet-cloud"/>
            <p:cNvPicPr>
              <a:picLocks noChangeAspect="1" noChangeArrowheads="1"/>
            </p:cNvPicPr>
            <p:nvPr/>
          </p:nvPicPr>
          <p:blipFill>
            <a:blip r:embed="rId10" cstate="screen"/>
            <a:srcRect/>
            <a:stretch>
              <a:fillRect/>
            </a:stretch>
          </p:blipFill>
          <p:spPr bwMode="auto">
            <a:xfrm>
              <a:off x="1869818" y="3286458"/>
              <a:ext cx="1057533" cy="637937"/>
            </a:xfrm>
            <a:prstGeom prst="rect">
              <a:avLst/>
            </a:prstGeom>
            <a:noFill/>
            <a:ln w="9525">
              <a:noFill/>
              <a:miter lim="800000"/>
              <a:headEnd/>
              <a:tailEnd/>
            </a:ln>
          </p:spPr>
        </p:pic>
      </p:grpSp>
      <p:grpSp>
        <p:nvGrpSpPr>
          <p:cNvPr id="6" name="Group 79"/>
          <p:cNvGrpSpPr/>
          <p:nvPr/>
        </p:nvGrpSpPr>
        <p:grpSpPr>
          <a:xfrm>
            <a:off x="1308105" y="3978075"/>
            <a:ext cx="3792533" cy="1723477"/>
            <a:chOff x="1308105" y="3996005"/>
            <a:chExt cx="3792533" cy="1723477"/>
          </a:xfrm>
        </p:grpSpPr>
        <p:sp>
          <p:nvSpPr>
            <p:cNvPr id="480270" name="Text Box 53"/>
            <p:cNvSpPr txBox="1">
              <a:spLocks noChangeArrowheads="1"/>
            </p:cNvSpPr>
            <p:nvPr/>
          </p:nvSpPr>
          <p:spPr bwMode="auto">
            <a:xfrm>
              <a:off x="1308105" y="4849253"/>
              <a:ext cx="1739891" cy="307777"/>
            </a:xfrm>
            <a:prstGeom prst="roundRect">
              <a:avLst/>
            </a:prstGeom>
            <a:no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a:solidFill>
                    <a:schemeClr val="lt1"/>
                  </a:solidFill>
                  <a:effectLst>
                    <a:outerShdw blurRad="38100" dist="38100" dir="2700000" algn="tl">
                      <a:srgbClr val="000000">
                        <a:alpha val="43137"/>
                      </a:srgbClr>
                    </a:outerShdw>
                  </a:effectLst>
                  <a:latin typeface="Arial" pitchFamily="34" charset="0"/>
                </a:rPr>
                <a:t>Core Applications</a:t>
              </a:r>
            </a:p>
          </p:txBody>
        </p:sp>
        <p:grpSp>
          <p:nvGrpSpPr>
            <p:cNvPr id="7" name="Group 74"/>
            <p:cNvGrpSpPr/>
            <p:nvPr/>
          </p:nvGrpSpPr>
          <p:grpSpPr>
            <a:xfrm>
              <a:off x="1759043" y="3996005"/>
              <a:ext cx="3341595" cy="1723477"/>
              <a:chOff x="1759043" y="3996005"/>
              <a:chExt cx="3341595" cy="1723477"/>
            </a:xfrm>
          </p:grpSpPr>
          <p:pic>
            <p:nvPicPr>
              <p:cNvPr id="30776" name="Picture 49" descr="Server"/>
              <p:cNvPicPr>
                <a:picLocks noChangeAspect="1" noChangeArrowheads="1"/>
              </p:cNvPicPr>
              <p:nvPr/>
            </p:nvPicPr>
            <p:blipFill>
              <a:blip r:embed="rId11" cstate="screen"/>
              <a:srcRect/>
              <a:stretch>
                <a:fillRect/>
              </a:stretch>
            </p:blipFill>
            <p:spPr bwMode="auto">
              <a:xfrm>
                <a:off x="3101976" y="3996005"/>
                <a:ext cx="762000" cy="1123950"/>
              </a:xfrm>
              <a:prstGeom prst="rect">
                <a:avLst/>
              </a:prstGeom>
              <a:noFill/>
              <a:ln w="9525">
                <a:noFill/>
                <a:miter lim="800000"/>
                <a:headEnd/>
                <a:tailEnd/>
              </a:ln>
            </p:spPr>
          </p:pic>
          <p:sp>
            <p:nvSpPr>
              <p:cNvPr id="480271" name="Text Box 54"/>
              <p:cNvSpPr txBox="1">
                <a:spLocks noChangeArrowheads="1"/>
              </p:cNvSpPr>
              <p:nvPr/>
            </p:nvSpPr>
            <p:spPr bwMode="auto">
              <a:xfrm>
                <a:off x="1759043" y="5335485"/>
                <a:ext cx="2239218" cy="307777"/>
              </a:xfrm>
              <a:prstGeom prst="rect">
                <a:avLst/>
              </a:prstGeom>
              <a:no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a:solidFill>
                      <a:schemeClr val="lt1"/>
                    </a:solidFill>
                    <a:effectLst>
                      <a:outerShdw blurRad="38100" dist="38100" dir="2700000" algn="tl">
                        <a:srgbClr val="000000">
                          <a:alpha val="43137"/>
                        </a:srgbClr>
                      </a:outerShdw>
                    </a:effectLst>
                    <a:latin typeface="Arial" pitchFamily="34" charset="0"/>
                  </a:rPr>
                  <a:t>Commodity Applications</a:t>
                </a:r>
              </a:p>
            </p:txBody>
          </p:sp>
          <p:pic>
            <p:nvPicPr>
              <p:cNvPr id="45062" name="Picture 6" descr="Unisys ES7000 11_99"/>
              <p:cNvPicPr>
                <a:picLocks noChangeAspect="1" noChangeArrowheads="1"/>
              </p:cNvPicPr>
              <p:nvPr/>
            </p:nvPicPr>
            <p:blipFill>
              <a:blip r:embed="rId12" cstate="screen"/>
              <a:srcRect/>
              <a:stretch>
                <a:fillRect/>
              </a:stretch>
            </p:blipFill>
            <p:spPr bwMode="auto">
              <a:xfrm>
                <a:off x="4060825" y="4746703"/>
                <a:ext cx="546054" cy="972779"/>
              </a:xfrm>
              <a:prstGeom prst="rect">
                <a:avLst/>
              </a:prstGeom>
              <a:noFill/>
              <a:effectLst>
                <a:outerShdw dist="35921" dir="2700000" algn="ctr" rotWithShape="0">
                  <a:schemeClr val="bg2"/>
                </a:outerShdw>
              </a:effectLst>
            </p:spPr>
          </p:pic>
          <p:sp>
            <p:nvSpPr>
              <p:cNvPr id="480276" name="Line 59"/>
              <p:cNvSpPr>
                <a:spLocks noChangeShapeType="1"/>
              </p:cNvSpPr>
              <p:nvPr/>
            </p:nvSpPr>
            <p:spPr bwMode="auto">
              <a:xfrm flipH="1" flipV="1">
                <a:off x="3890682" y="4383741"/>
                <a:ext cx="909918" cy="121584"/>
              </a:xfrm>
              <a:prstGeom prst="line">
                <a:avLst/>
              </a:prstGeom>
              <a:noFill/>
              <a:ln w="76200" cap="rnd">
                <a:solidFill>
                  <a:schemeClr val="accent1"/>
                </a:solidFill>
                <a:prstDash val="sysDot"/>
                <a:round/>
                <a:headEnd/>
                <a:tailEnd/>
              </a:ln>
            </p:spPr>
            <p:txBody>
              <a:bodyPr wrap="square">
                <a:spAutoFit/>
              </a:bodyPr>
              <a:lstStyle/>
              <a:p>
                <a:pPr>
                  <a:defRPr/>
                </a:pPr>
                <a:endParaRPr lang="en-US">
                  <a:solidFill>
                    <a:schemeClr val="tx1"/>
                  </a:solidFill>
                  <a:effectLst/>
                  <a:latin typeface="+mn-lt"/>
                </a:endParaRPr>
              </a:p>
            </p:txBody>
          </p:sp>
          <p:sp>
            <p:nvSpPr>
              <p:cNvPr id="480277" name="Line 60"/>
              <p:cNvSpPr>
                <a:spLocks noChangeShapeType="1"/>
              </p:cNvSpPr>
              <p:nvPr/>
            </p:nvSpPr>
            <p:spPr bwMode="auto">
              <a:xfrm flipH="1">
                <a:off x="4570413" y="4762501"/>
                <a:ext cx="530225" cy="472888"/>
              </a:xfrm>
              <a:prstGeom prst="line">
                <a:avLst/>
              </a:prstGeom>
              <a:noFill/>
              <a:ln w="76200" cap="rnd">
                <a:solidFill>
                  <a:schemeClr val="accent1"/>
                </a:solidFill>
                <a:prstDash val="sysDot"/>
                <a:round/>
                <a:headEnd/>
                <a:tailEnd/>
              </a:ln>
            </p:spPr>
            <p:txBody>
              <a:bodyPr wrap="square">
                <a:spAutoFit/>
              </a:bodyPr>
              <a:lstStyle/>
              <a:p>
                <a:pPr>
                  <a:defRPr/>
                </a:pPr>
                <a:endParaRPr lang="en-US">
                  <a:solidFill>
                    <a:schemeClr val="tx1"/>
                  </a:solidFill>
                  <a:effectLst/>
                  <a:latin typeface="+mn-lt"/>
                </a:endParaRPr>
              </a:p>
            </p:txBody>
          </p:sp>
        </p:grpSp>
      </p:grpSp>
      <p:grpSp>
        <p:nvGrpSpPr>
          <p:cNvPr id="8" name="Group 77"/>
          <p:cNvGrpSpPr/>
          <p:nvPr/>
        </p:nvGrpSpPr>
        <p:grpSpPr>
          <a:xfrm>
            <a:off x="5681663" y="2999908"/>
            <a:ext cx="2549525" cy="1319212"/>
            <a:chOff x="5681663" y="3017838"/>
            <a:chExt cx="2549525" cy="1319212"/>
          </a:xfrm>
        </p:grpSpPr>
        <p:pic>
          <p:nvPicPr>
            <p:cNvPr id="30747" name="Picture 83" descr="row-orange"/>
            <p:cNvPicPr>
              <a:picLocks noChangeArrowheads="1"/>
            </p:cNvPicPr>
            <p:nvPr/>
          </p:nvPicPr>
          <p:blipFill>
            <a:blip r:embed="rId13" cstate="screen"/>
            <a:srcRect/>
            <a:stretch>
              <a:fillRect/>
            </a:stretch>
          </p:blipFill>
          <p:spPr bwMode="auto">
            <a:xfrm rot="19299994">
              <a:off x="5922963" y="3783013"/>
              <a:ext cx="1303337" cy="261937"/>
            </a:xfrm>
            <a:prstGeom prst="rect">
              <a:avLst/>
            </a:prstGeom>
            <a:noFill/>
            <a:ln w="9525">
              <a:noFill/>
              <a:miter lim="800000"/>
              <a:headEnd/>
              <a:tailEnd/>
            </a:ln>
          </p:spPr>
        </p:pic>
        <p:pic>
          <p:nvPicPr>
            <p:cNvPr id="30748" name="Picture 83" descr="row-orange"/>
            <p:cNvPicPr>
              <a:picLocks noChangeArrowheads="1"/>
            </p:cNvPicPr>
            <p:nvPr/>
          </p:nvPicPr>
          <p:blipFill>
            <a:blip r:embed="rId14" cstate="screen"/>
            <a:srcRect/>
            <a:stretch>
              <a:fillRect/>
            </a:stretch>
          </p:blipFill>
          <p:spPr bwMode="auto">
            <a:xfrm rot="2239278">
              <a:off x="5919788" y="3017838"/>
              <a:ext cx="1295400" cy="260350"/>
            </a:xfrm>
            <a:prstGeom prst="rect">
              <a:avLst/>
            </a:prstGeom>
            <a:noFill/>
            <a:ln w="9525">
              <a:noFill/>
              <a:miter lim="800000"/>
              <a:headEnd/>
              <a:tailEnd/>
            </a:ln>
          </p:spPr>
        </p:pic>
        <p:pic>
          <p:nvPicPr>
            <p:cNvPr id="30749" name="Picture 46" descr="row-orange"/>
            <p:cNvPicPr>
              <a:picLocks noChangeAspect="1" noChangeArrowheads="1"/>
            </p:cNvPicPr>
            <p:nvPr/>
          </p:nvPicPr>
          <p:blipFill>
            <a:blip r:embed="rId15"/>
            <a:srcRect/>
            <a:stretch>
              <a:fillRect/>
            </a:stretch>
          </p:blipFill>
          <p:spPr bwMode="auto">
            <a:xfrm>
              <a:off x="5681663" y="3382587"/>
              <a:ext cx="2549525" cy="310869"/>
            </a:xfrm>
            <a:prstGeom prst="rect">
              <a:avLst/>
            </a:prstGeom>
            <a:noFill/>
            <a:ln w="9525">
              <a:noFill/>
              <a:miter lim="800000"/>
              <a:headEnd/>
              <a:tailEnd/>
            </a:ln>
          </p:spPr>
        </p:pic>
        <p:sp>
          <p:nvSpPr>
            <p:cNvPr id="480275" name="Text Box 58"/>
            <p:cNvSpPr txBox="1">
              <a:spLocks noChangeArrowheads="1"/>
            </p:cNvSpPr>
            <p:nvPr/>
          </p:nvSpPr>
          <p:spPr bwMode="auto">
            <a:xfrm>
              <a:off x="6188075" y="3346450"/>
              <a:ext cx="1595309" cy="369332"/>
            </a:xfrm>
            <a:prstGeom prst="rect">
              <a:avLst/>
            </a:prstGeom>
            <a:noFill/>
            <a:ln w="12700">
              <a:noFill/>
              <a:miter lim="800000"/>
              <a:headEnd/>
              <a:tailEnd/>
            </a:ln>
          </p:spPr>
          <p:txBody>
            <a:bodyPr wrap="none">
              <a:spAutoFit/>
            </a:bodyPr>
            <a:lstStyle/>
            <a:p>
              <a:pPr>
                <a:defRPr/>
              </a:pPr>
              <a:r>
                <a:rPr lang="en-US" b="1" dirty="0">
                  <a:solidFill>
                    <a:schemeClr val="tx1"/>
                  </a:solidFill>
                  <a:effectLst>
                    <a:outerShdw blurRad="63500" sx="102000" sy="102000" algn="ctr" rotWithShape="0">
                      <a:prstClr val="black">
                        <a:alpha val="40000"/>
                      </a:prstClr>
                    </a:outerShdw>
                  </a:effectLst>
                  <a:latin typeface="+mn-lt"/>
                  <a:cs typeface="Arial" charset="0"/>
                </a:rPr>
                <a:t>Composition</a:t>
              </a:r>
            </a:p>
          </p:txBody>
        </p:sp>
        <p:pic>
          <p:nvPicPr>
            <p:cNvPr id="30746" name="Picture 44"/>
            <p:cNvPicPr>
              <a:picLocks noChangeAspect="1" noChangeArrowheads="1"/>
            </p:cNvPicPr>
            <p:nvPr/>
          </p:nvPicPr>
          <p:blipFill>
            <a:blip r:embed="rId16" cstate="screen"/>
            <a:srcRect/>
            <a:stretch>
              <a:fillRect/>
            </a:stretch>
          </p:blipFill>
          <p:spPr bwMode="auto">
            <a:xfrm>
              <a:off x="6303963" y="3697288"/>
              <a:ext cx="1162050" cy="639762"/>
            </a:xfrm>
            <a:prstGeom prst="rect">
              <a:avLst/>
            </a:prstGeom>
            <a:noFill/>
            <a:ln w="9525">
              <a:noFill/>
              <a:miter lim="800000"/>
              <a:headEnd/>
              <a:tailEnd/>
            </a:ln>
          </p:spPr>
        </p:pic>
      </p:grpSp>
      <p:sp>
        <p:nvSpPr>
          <p:cNvPr id="59" name="Title 58"/>
          <p:cNvSpPr>
            <a:spLocks noGrp="1"/>
          </p:cNvSpPr>
          <p:nvPr>
            <p:ph type="title"/>
          </p:nvPr>
        </p:nvSpPr>
        <p:spPr/>
        <p:txBody>
          <a:bodyPr/>
          <a:lstStyle/>
          <a:p>
            <a:r>
              <a:rPr lang="en-GB" altLang="zh-CN" sz="4000" dirty="0" smtClean="0"/>
              <a:t>The Evolution of SOA  </a:t>
            </a:r>
            <a:r>
              <a:rPr lang="en-GB" sz="4000" dirty="0" smtClean="0">
                <a:effectLst>
                  <a:outerShdw blurRad="38100" dist="38100" dir="2700000" algn="tl">
                    <a:srgbClr val="000000">
                      <a:alpha val="43137"/>
                    </a:srgbClr>
                  </a:outerShdw>
                </a:effectLst>
                <a:latin typeface="+mn-lt"/>
              </a:rPr>
              <a:t/>
            </a:r>
            <a:br>
              <a:rPr lang="en-GB" sz="4000" dirty="0" smtClean="0">
                <a:effectLst>
                  <a:outerShdw blurRad="38100" dist="38100" dir="2700000" algn="tl">
                    <a:srgbClr val="000000">
                      <a:alpha val="43137"/>
                    </a:srgbClr>
                  </a:outerShdw>
                </a:effectLst>
                <a:latin typeface="+mn-lt"/>
              </a:rPr>
            </a:br>
            <a:endParaRPr lang="en-US" sz="4000" dirty="0">
              <a:solidFill>
                <a:schemeClr val="accent2">
                  <a:lumMod val="20000"/>
                  <a:lumOff val="80000"/>
                </a:schemeClr>
              </a:solidFill>
              <a:effectLst>
                <a:outerShdw blurRad="38100" dist="38100" dir="2700000" algn="tl">
                  <a:srgbClr val="000000">
                    <a:alpha val="43137"/>
                  </a:srgbClr>
                </a:outerShdw>
              </a:effectLst>
              <a:latin typeface="+mn-lt"/>
            </a:endParaRPr>
          </a:p>
        </p:txBody>
      </p:sp>
      <p:sp>
        <p:nvSpPr>
          <p:cNvPr id="56" name="Text Placeholder 55"/>
          <p:cNvSpPr>
            <a:spLocks noGrp="1"/>
          </p:cNvSpPr>
          <p:nvPr>
            <p:ph type="body" sz="quarter" idx="10"/>
          </p:nvPr>
        </p:nvSpPr>
        <p:spPr/>
        <p:txBody>
          <a:bodyPr/>
          <a:lstStyle/>
          <a:p>
            <a:r>
              <a:rPr lang="en-GB" sz="2800" dirty="0" smtClean="0">
                <a:solidFill>
                  <a:schemeClr val="accent2">
                    <a:lumMod val="20000"/>
                    <a:lumOff val="80000"/>
                  </a:schemeClr>
                </a:solidFill>
                <a:effectLst>
                  <a:outerShdw blurRad="38100" dist="38100" dir="2700000" algn="tl">
                    <a:srgbClr val="000000">
                      <a:alpha val="43137"/>
                    </a:srgbClr>
                  </a:outerShdw>
                </a:effectLst>
              </a:rPr>
              <a:t>Moving to a Blended World: Software + Service </a:t>
            </a:r>
            <a:endParaRPr lang="en-US" sz="2800" dirty="0"/>
          </a:p>
        </p:txBody>
      </p:sp>
      <p:pic>
        <p:nvPicPr>
          <p:cNvPr id="54" name="Picture 53" descr="Firewall.png"/>
          <p:cNvPicPr>
            <a:picLocks noChangeAspect="1"/>
          </p:cNvPicPr>
          <p:nvPr/>
        </p:nvPicPr>
        <p:blipFill>
          <a:blip r:embed="rId17"/>
          <a:stretch>
            <a:fillRect/>
          </a:stretch>
        </p:blipFill>
        <p:spPr>
          <a:xfrm>
            <a:off x="3012144" y="2039470"/>
            <a:ext cx="1143000" cy="1143000"/>
          </a:xfrm>
          <a:prstGeom prst="rect">
            <a:avLst/>
          </a:prstGeom>
        </p:spPr>
      </p:pic>
      <p:sp>
        <p:nvSpPr>
          <p:cNvPr id="52" name="Rounded Rectangle 51"/>
          <p:cNvSpPr/>
          <p:nvPr/>
        </p:nvSpPr>
        <p:spPr bwMode="auto">
          <a:xfrm>
            <a:off x="6477000" y="246864"/>
            <a:ext cx="2133600" cy="49720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1600" dirty="0" err="1" smtClean="0">
                <a:solidFill>
                  <a:schemeClr val="tx1"/>
                </a:solidFill>
                <a:cs typeface="Arial" charset="0"/>
              </a:rPr>
              <a:t>Software+Services</a:t>
            </a:r>
            <a:endParaRPr lang="en-US" sz="1600" dirty="0" smtClean="0">
              <a:solidFill>
                <a:schemeClr val="tx1"/>
              </a:solidFill>
              <a:cs typeface="Arial" charset="0"/>
            </a:endParaRPr>
          </a:p>
        </p:txBody>
      </p:sp>
    </p:spTree>
    <p:custDataLst>
      <p:tags r:id="rId1"/>
    </p:custDataLst>
  </p:cSld>
  <p:clrMapOvr>
    <a:masterClrMapping/>
  </p:clrMapOvr>
  <p:transition advTm="21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301" y="1616737"/>
            <a:ext cx="8407400" cy="4784071"/>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smtClean="0"/>
              <a:t>When to Use What? </a:t>
            </a:r>
            <a:br>
              <a:rPr smtClean="0"/>
            </a:br>
            <a:r>
              <a:rPr sz="3200" smtClean="0"/>
              <a:t>(WF or BizTalk) </a:t>
            </a:r>
            <a:endParaRPr lang="en-US" sz="3200" dirty="0"/>
          </a:p>
        </p:txBody>
      </p:sp>
      <p:graphicFrame>
        <p:nvGraphicFramePr>
          <p:cNvPr id="6" name="Content Placeholder 5"/>
          <p:cNvGraphicFramePr>
            <a:graphicFrameLocks noGrp="1"/>
          </p:cNvGraphicFramePr>
          <p:nvPr>
            <p:ph idx="4294967295"/>
          </p:nvPr>
        </p:nvGraphicFramePr>
        <p:xfrm>
          <a:off x="368300" y="1616075"/>
          <a:ext cx="8407400" cy="4752973"/>
        </p:xfrm>
        <a:graphic>
          <a:graphicData uri="http://schemas.openxmlformats.org/drawingml/2006/table">
            <a:tbl>
              <a:tblPr firstRow="1" bandRow="1">
                <a:tableStyleId>{5A111915-BE36-4E01-A7E5-04B1672EAD32}</a:tableStyleId>
              </a:tblPr>
              <a:tblGrid>
                <a:gridCol w="3018754"/>
                <a:gridCol w="2838815"/>
                <a:gridCol w="2549831"/>
              </a:tblGrid>
              <a:tr h="892941">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700" b="0" u="none" strike="noStrike" cap="none" normalizeH="0" baseline="0" dirty="0" smtClean="0">
                          <a:ln>
                            <a:noFill/>
                          </a:ln>
                          <a:solidFill>
                            <a:schemeClr val="tx1"/>
                          </a:solidFill>
                          <a:effectLst/>
                        </a:rPr>
                        <a:t>Inside Application</a:t>
                      </a:r>
                      <a:endParaRPr kumimoji="0" lang="en-US" sz="1700" b="0" i="0" u="none" strike="noStrike" cap="none" normalizeH="0" baseline="0" dirty="0" smtClean="0">
                        <a:ln>
                          <a:noFill/>
                        </a:ln>
                        <a:solidFill>
                          <a:schemeClr val="tx1"/>
                        </a:solidFill>
                        <a:effectLst/>
                        <a:latin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700" b="0" u="none" strike="noStrike" cap="none" normalizeH="0" baseline="0" dirty="0" smtClean="0">
                          <a:ln>
                            <a:noFill/>
                          </a:ln>
                          <a:solidFill>
                            <a:schemeClr val="tx1"/>
                          </a:solidFill>
                          <a:effectLst/>
                        </a:rPr>
                        <a:t>Between Applications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700" b="0" u="none" strike="noStrike" cap="none" normalizeH="0" baseline="0" dirty="0" smtClean="0">
                          <a:ln>
                            <a:noFill/>
                          </a:ln>
                          <a:solidFill>
                            <a:schemeClr val="tx1"/>
                          </a:solidFill>
                          <a:effectLst/>
                        </a:rPr>
                        <a:t>Between Organizations</a:t>
                      </a:r>
                      <a:endParaRPr kumimoji="0" lang="en-US" sz="1700" b="0"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346353">
                <a:tc>
                  <a:txBody>
                    <a:bodyPr/>
                    <a:lstStyle/>
                    <a:p>
                      <a:pPr algn="ctr" fontAlgn="b"/>
                      <a:r>
                        <a:rPr lang="en-US" sz="1400" b="1" i="0" u="none" strike="noStrike" spc="0" dirty="0" smtClean="0">
                          <a:solidFill>
                            <a:schemeClr val="accent2">
                              <a:lumMod val="75000"/>
                            </a:schemeClr>
                          </a:solidFill>
                          <a:latin typeface="+mn-lt"/>
                        </a:rPr>
                        <a:t>UI Page Controller</a:t>
                      </a:r>
                      <a:endParaRPr lang="en-US" sz="1400" b="1" i="0" u="none" strike="noStrike" spc="0" dirty="0">
                        <a:solidFill>
                          <a:schemeClr val="accent2">
                            <a:lumMod val="75000"/>
                          </a:schemeClr>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88800">
                <a:tc>
                  <a:txBody>
                    <a:bodyPr/>
                    <a:lstStyle/>
                    <a:p>
                      <a:pPr algn="ctr" fontAlgn="b"/>
                      <a:r>
                        <a:rPr lang="en-US" sz="1400" b="1" i="0" u="none" strike="noStrike" spc="0" dirty="0" smtClean="0">
                          <a:solidFill>
                            <a:schemeClr val="accent2">
                              <a:lumMod val="75000"/>
                            </a:schemeClr>
                          </a:solidFill>
                          <a:latin typeface="+mn-lt"/>
                        </a:rPr>
                        <a:t>Dynamically Updateable </a:t>
                      </a:r>
                      <a:br>
                        <a:rPr lang="en-US" sz="1400" b="1" i="0" u="none" strike="noStrike" spc="0" dirty="0" smtClean="0">
                          <a:solidFill>
                            <a:schemeClr val="accent2">
                              <a:lumMod val="75000"/>
                            </a:schemeClr>
                          </a:solidFill>
                          <a:latin typeface="+mn-lt"/>
                        </a:rPr>
                      </a:br>
                      <a:r>
                        <a:rPr lang="en-US" sz="1400" b="1" i="0" u="none" strike="noStrike" spc="0" dirty="0" smtClean="0">
                          <a:solidFill>
                            <a:schemeClr val="accent2">
                              <a:lumMod val="75000"/>
                            </a:schemeClr>
                          </a:solidFill>
                          <a:latin typeface="+mn-lt"/>
                        </a:rPr>
                        <a:t>Process Flow</a:t>
                      </a:r>
                      <a:endParaRPr lang="en-US" sz="1400" b="1" i="0" u="none" strike="noStrike" spc="0" dirty="0">
                        <a:solidFill>
                          <a:schemeClr val="accent2">
                            <a:lumMod val="75000"/>
                          </a:schemeClr>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smtClean="0">
                        <a:ln>
                          <a:noFill/>
                        </a:ln>
                        <a:solidFill>
                          <a:schemeClr val="tx1"/>
                        </a:solidFill>
                        <a:effectLst/>
                        <a:latin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463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spc="0" dirty="0" smtClean="0">
                          <a:solidFill>
                            <a:schemeClr val="accent2">
                              <a:lumMod val="75000"/>
                            </a:schemeClr>
                          </a:solidFill>
                          <a:latin typeface="+mn-lt"/>
                        </a:rPr>
                        <a:t>Long Running Business Logic</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1"/>
                          </a:solidFill>
                          <a:effectLst/>
                          <a:latin typeface="+mn-lt"/>
                          <a:ea typeface="+mn-ea"/>
                          <a:cs typeface="+mn-cs"/>
                        </a:rPr>
                        <a:t>Long  Running Business Process</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Segoe Semibold"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6186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spc="0" dirty="0" smtClean="0">
                        <a:solidFill>
                          <a:schemeClr val="accent2">
                            <a:lumMod val="75000"/>
                          </a:schemeClr>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3"/>
                          </a:solidFill>
                          <a:effectLst/>
                          <a:latin typeface="+mj-lt"/>
                          <a:ea typeface="+mn-ea"/>
                          <a:cs typeface="+mn-cs"/>
                        </a:rPr>
                        <a:t>Message Broker (EAI)</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463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spc="0" dirty="0" smtClean="0">
                          <a:solidFill>
                            <a:schemeClr val="accent2">
                              <a:lumMod val="75000"/>
                            </a:schemeClr>
                          </a:solidFill>
                          <a:latin typeface="+mn-lt"/>
                        </a:rPr>
                        <a:t>Web Service Composition</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1"/>
                          </a:solidFill>
                          <a:effectLst/>
                          <a:latin typeface="+mn-lt"/>
                          <a:ea typeface="+mn-ea"/>
                          <a:cs typeface="+mn-cs"/>
                        </a:rPr>
                        <a:t>Web Service Composition</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46353">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dirty="0" smtClean="0">
                        <a:ln>
                          <a:noFill/>
                        </a:ln>
                        <a:solidFill>
                          <a:schemeClr val="accent2">
                            <a:lumMod val="75000"/>
                          </a:schemeClr>
                        </a:solidFill>
                        <a:effectLst/>
                        <a:latin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kern="1200" cap="none" spc="0" baseline="0" dirty="0" smtClean="0">
                          <a:ln w="3175">
                            <a:noFill/>
                          </a:ln>
                          <a:solidFill>
                            <a:schemeClr val="accent3"/>
                          </a:solidFill>
                          <a:effectLst/>
                          <a:latin typeface="+mj-lt"/>
                          <a:ea typeface="+mn-ea"/>
                          <a:cs typeface="+mn-cs"/>
                        </a:rPr>
                        <a:t>Enterprise Service Bus (ESB)</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Segoe Semibold"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46353">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dirty="0" smtClean="0">
                        <a:ln>
                          <a:noFill/>
                        </a:ln>
                        <a:solidFill>
                          <a:schemeClr val="accent2">
                            <a:lumMod val="75000"/>
                          </a:schemeClr>
                        </a:solidFill>
                        <a:effectLst/>
                        <a:latin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lang="en-US" sz="1400" b="1" kern="1200" cap="none" spc="0" baseline="0" dirty="0" smtClean="0">
                        <a:ln w="3175">
                          <a:noFill/>
                        </a:ln>
                        <a:solidFill>
                          <a:schemeClr val="accent3"/>
                        </a:solidFill>
                        <a:effectLst/>
                        <a:latin typeface="+mj-lt"/>
                        <a:ea typeface="+mn-ea"/>
                        <a:cs typeface="+mn-cs"/>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3"/>
                          </a:solidFill>
                          <a:effectLst/>
                          <a:latin typeface="+mj-lt"/>
                          <a:ea typeface="+mn-ea"/>
                          <a:cs typeface="+mn-cs"/>
                        </a:rPr>
                        <a:t>B2B Integration</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88800">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i="0" u="none" strike="noStrike" spc="0" dirty="0" smtClean="0">
                          <a:solidFill>
                            <a:schemeClr val="accent2">
                              <a:lumMod val="75000"/>
                            </a:schemeClr>
                          </a:solidFill>
                          <a:latin typeface="+mn-lt"/>
                        </a:rPr>
                        <a:t>Abstraction of Rules from Business Logic</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3"/>
                          </a:solidFill>
                          <a:effectLst/>
                          <a:latin typeface="+mj-lt"/>
                          <a:ea typeface="+mn-ea"/>
                          <a:cs typeface="+mn-cs"/>
                        </a:rPr>
                        <a:t>Abstraction of Rules from Business Process</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Segoe Semibold"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88800">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kumimoji="0" lang="en-US" sz="1400" b="1" i="0" u="none" strike="noStrike" cap="none" spc="0" normalizeH="0" baseline="0" dirty="0" smtClean="0">
                        <a:ln>
                          <a:noFill/>
                        </a:ln>
                        <a:solidFill>
                          <a:schemeClr val="tx1"/>
                        </a:solidFill>
                        <a:effectLst/>
                        <a:latin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w="3175">
                            <a:noFill/>
                          </a:ln>
                          <a:solidFill>
                            <a:schemeClr val="accent3"/>
                          </a:solidFill>
                          <a:effectLst/>
                          <a:latin typeface="+mj-lt"/>
                          <a:ea typeface="+mn-ea"/>
                          <a:cs typeface="+mn-cs"/>
                        </a:rPr>
                        <a:t>Enterprise Rule Repository</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endParaRPr lang="en-US" sz="1400" b="0" kern="1200" cap="none" spc="-125" baseline="0" dirty="0" smtClean="0">
                        <a:ln w="3175">
                          <a:noFill/>
                        </a:ln>
                        <a:solidFill>
                          <a:schemeClr val="accent3"/>
                        </a:solidFill>
                        <a:effectLst/>
                        <a:latin typeface="+mj-lt"/>
                        <a:ea typeface="+mn-ea"/>
                        <a:cs typeface="+mn-cs"/>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ounded Rectangle 4"/>
          <p:cNvSpPr/>
          <p:nvPr/>
        </p:nvSpPr>
        <p:spPr bwMode="ltGray">
          <a:xfrm>
            <a:off x="7216588" y="376517"/>
            <a:ext cx="1559112" cy="1174377"/>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7" name="Rectangle 6"/>
          <p:cNvSpPr/>
          <p:nvPr/>
        </p:nvSpPr>
        <p:spPr>
          <a:xfrm>
            <a:off x="7324164" y="496178"/>
            <a:ext cx="1541929" cy="923330"/>
          </a:xfrm>
          <a:prstGeom prst="rect">
            <a:avLst/>
          </a:prstGeom>
        </p:spPr>
        <p:txBody>
          <a:bodyPr wrap="square">
            <a:spAutoFit/>
          </a:bodyPr>
          <a:lstStyle/>
          <a:p>
            <a:r>
              <a:rPr lang="en-US" b="1" dirty="0" smtClean="0">
                <a:solidFill>
                  <a:schemeClr val="accent2">
                    <a:lumMod val="75000"/>
                  </a:schemeClr>
                </a:solidFill>
                <a:effectLst>
                  <a:outerShdw blurRad="63500" sx="102000" sy="102000" algn="ctr" rotWithShape="0">
                    <a:prstClr val="black">
                      <a:alpha val="40000"/>
                    </a:prstClr>
                  </a:outerShdw>
                </a:effectLst>
              </a:rPr>
              <a:t>WF</a:t>
            </a:r>
            <a:r>
              <a:rPr lang="en-US" b="1" dirty="0" smtClean="0">
                <a:solidFill>
                  <a:schemeClr val="accent2">
                    <a:lumMod val="50000"/>
                  </a:schemeClr>
                </a:solidFill>
                <a:effectLst>
                  <a:outerShdw blurRad="63500" sx="102000" sy="102000" algn="ctr" rotWithShape="0">
                    <a:prstClr val="black">
                      <a:alpha val="40000"/>
                    </a:prstClr>
                  </a:outerShdw>
                </a:effectLst>
              </a:rPr>
              <a:t/>
            </a:r>
            <a:br>
              <a:rPr lang="en-US" b="1" dirty="0" smtClean="0">
                <a:solidFill>
                  <a:schemeClr val="accent2">
                    <a:lumMod val="50000"/>
                  </a:schemeClr>
                </a:solidFill>
                <a:effectLst>
                  <a:outerShdw blurRad="63500" sx="102000" sy="102000" algn="ctr" rotWithShape="0">
                    <a:prstClr val="black">
                      <a:alpha val="40000"/>
                    </a:prstClr>
                  </a:outerShdw>
                </a:effectLst>
              </a:rPr>
            </a:br>
            <a:r>
              <a:rPr lang="en-US" b="1" dirty="0" smtClean="0">
                <a:solidFill>
                  <a:schemeClr val="accent3"/>
                </a:solidFill>
                <a:effectLst>
                  <a:outerShdw blurRad="63500" sx="102000" sy="102000" algn="ctr" rotWithShape="0">
                    <a:prstClr val="black">
                      <a:alpha val="40000"/>
                    </a:prstClr>
                  </a:outerShdw>
                </a:effectLst>
              </a:rPr>
              <a:t>BizTalk</a:t>
            </a:r>
            <a:r>
              <a:rPr lang="en-US" b="1" dirty="0" smtClean="0">
                <a:effectLst>
                  <a:outerShdw blurRad="63500" sx="102000" sy="102000" algn="ctr" rotWithShape="0">
                    <a:prstClr val="black">
                      <a:alpha val="40000"/>
                    </a:prstClr>
                  </a:outerShdw>
                </a:effectLst>
              </a:rPr>
              <a:t/>
            </a:r>
            <a:br>
              <a:rPr lang="en-US" b="1" dirty="0" smtClean="0">
                <a:effectLst>
                  <a:outerShdw blurRad="63500" sx="102000" sy="102000" algn="ctr" rotWithShape="0">
                    <a:prstClr val="black">
                      <a:alpha val="40000"/>
                    </a:prstClr>
                  </a:outerShdw>
                </a:effectLst>
              </a:rPr>
            </a:br>
            <a:r>
              <a:rPr lang="en-US" b="1" dirty="0" smtClean="0">
                <a:solidFill>
                  <a:schemeClr val="accent1"/>
                </a:solidFill>
                <a:effectLst>
                  <a:outerShdw blurRad="63500" sx="102000" sy="102000" algn="ctr" rotWithShape="0">
                    <a:prstClr val="black">
                      <a:alpha val="40000"/>
                    </a:prstClr>
                  </a:outerShdw>
                </a:effectLst>
              </a:rPr>
              <a:t>It depends</a:t>
            </a:r>
            <a:endParaRPr lang="en-US" b="1" dirty="0">
              <a:effectLst>
                <a:outerShdw blurRad="63500" sx="102000" sy="102000" algn="ctr" rotWithShape="0">
                  <a:prstClr val="black">
                    <a:alpha val="40000"/>
                  </a:prstClr>
                </a:outerShdw>
              </a:effectLst>
            </a:endParaRPr>
          </a:p>
        </p:txBody>
      </p:sp>
    </p:spTree>
  </p:cSld>
  <p:clrMapOvr>
    <a:masterClrMapping/>
  </p:clrMapOvr>
  <p:transition advTm="2046">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sz="6000" smtClean="0">
                <a:solidFill>
                  <a:schemeClr val="tx1">
                    <a:alpha val="65000"/>
                  </a:schemeClr>
                </a:solidFill>
              </a:rPr>
              <a:t>Resources</a:t>
            </a:r>
            <a:endParaRPr lang="en-US" sz="6000"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036136" y="3409248"/>
            <a:ext cx="662922" cy="514686"/>
          </a:xfrm>
          <a:prstGeom prst="rect">
            <a:avLst/>
          </a:prstGeom>
          <a:noFill/>
        </p:spPr>
      </p:pic>
    </p:spTree>
  </p:cSld>
  <p:clrMapOvr>
    <a:masterClrMapping/>
  </p:clrMapOvr>
  <p:transition advTm="1078">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NZ" dirty="0" smtClean="0"/>
              <a:t>WW BizTalk R2 Launch Event in Sydney - Sept 14</a:t>
            </a:r>
            <a:r>
              <a:rPr lang="en-NZ" baseline="30000" dirty="0" smtClean="0"/>
              <a:t>th</a:t>
            </a:r>
            <a:r>
              <a:rPr lang="en-NZ" dirty="0" smtClean="0"/>
              <a:t> </a:t>
            </a:r>
            <a:endParaRPr lang="en-US" dirty="0"/>
          </a:p>
        </p:txBody>
      </p:sp>
      <p:sp>
        <p:nvSpPr>
          <p:cNvPr id="3" name="Text Placeholder 2"/>
          <p:cNvSpPr>
            <a:spLocks noGrp="1"/>
          </p:cNvSpPr>
          <p:nvPr>
            <p:ph type="body" sz="quarter" idx="10"/>
          </p:nvPr>
        </p:nvSpPr>
        <p:spPr>
          <a:xfrm>
            <a:off x="333499" y="1764298"/>
            <a:ext cx="8382000" cy="843308"/>
          </a:xfrm>
        </p:spPr>
        <p:txBody>
          <a:bodyPr/>
          <a:lstStyle/>
          <a:p>
            <a:pPr>
              <a:buNone/>
            </a:pPr>
            <a:r>
              <a:rPr lang="en-GB" sz="1200" dirty="0" smtClean="0"/>
              <a:t> </a:t>
            </a:r>
            <a:endParaRPr lang="en-NZ" sz="1200" dirty="0" smtClean="0"/>
          </a:p>
          <a:p>
            <a:endParaRPr lang="en-NZ" sz="2000" dirty="0" smtClean="0"/>
          </a:p>
          <a:p>
            <a:pPr>
              <a:buNone/>
            </a:pPr>
            <a:endParaRPr lang="en-NZ" sz="2000" dirty="0" smtClean="0"/>
          </a:p>
        </p:txBody>
      </p:sp>
      <p:graphicFrame>
        <p:nvGraphicFramePr>
          <p:cNvPr id="4" name="Table 3"/>
          <p:cNvGraphicFramePr>
            <a:graphicFrameLocks noGrp="1"/>
          </p:cNvGraphicFramePr>
          <p:nvPr/>
        </p:nvGraphicFramePr>
        <p:xfrm>
          <a:off x="1056903" y="1798844"/>
          <a:ext cx="6935190" cy="3675683"/>
        </p:xfrm>
        <a:graphic>
          <a:graphicData uri="http://schemas.openxmlformats.org/drawingml/2006/table">
            <a:tbl>
              <a:tblPr/>
              <a:tblGrid>
                <a:gridCol w="901257"/>
                <a:gridCol w="2130081"/>
                <a:gridCol w="2310333"/>
                <a:gridCol w="1593519"/>
              </a:tblGrid>
              <a:tr h="173844">
                <a:tc gridSpan="4">
                  <a:txBody>
                    <a:bodyPr/>
                    <a:lstStyle/>
                    <a:p>
                      <a:pPr>
                        <a:spcAft>
                          <a:spcPts val="0"/>
                        </a:spcAft>
                      </a:pPr>
                      <a:r>
                        <a:rPr lang="en-NZ" sz="800" b="1" dirty="0">
                          <a:solidFill>
                            <a:srgbClr val="FFFFFF"/>
                          </a:solidFill>
                          <a:latin typeface="Calibri"/>
                          <a:ea typeface="Calibri"/>
                          <a:cs typeface="Times New Roman"/>
                        </a:rPr>
                        <a:t>September 14 -  Sydney, Australia - Sydney Convention &amp; Exhibition </a:t>
                      </a:r>
                      <a:r>
                        <a:rPr lang="en-NZ" sz="800" b="1" dirty="0" err="1">
                          <a:solidFill>
                            <a:srgbClr val="FFFFFF"/>
                          </a:solidFill>
                          <a:latin typeface="Calibri"/>
                          <a:ea typeface="Calibri"/>
                          <a:cs typeface="Times New Roman"/>
                        </a:rPr>
                        <a:t>Center</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NZ"/>
                    </a:p>
                  </a:txBody>
                  <a:tcPr/>
                </a:tc>
                <a:tc hMerge="1">
                  <a:txBody>
                    <a:bodyPr/>
                    <a:lstStyle/>
                    <a:p>
                      <a:endParaRPr lang="en-NZ"/>
                    </a:p>
                  </a:txBody>
                  <a:tcPr/>
                </a:tc>
                <a:tc hMerge="1">
                  <a:txBody>
                    <a:bodyPr/>
                    <a:lstStyle/>
                    <a:p>
                      <a:endParaRPr lang="en-NZ"/>
                    </a:p>
                  </a:txBody>
                  <a:tcPr/>
                </a:tc>
              </a:tr>
              <a:tr h="157905">
                <a:tc>
                  <a:txBody>
                    <a:bodyPr/>
                    <a:lstStyle/>
                    <a:p>
                      <a:pPr algn="ctr">
                        <a:spcAft>
                          <a:spcPts val="0"/>
                        </a:spcAft>
                      </a:pPr>
                      <a:r>
                        <a:rPr lang="en-NZ" sz="800">
                          <a:solidFill>
                            <a:srgbClr val="000000"/>
                          </a:solidFill>
                          <a:latin typeface="Calibri"/>
                          <a:ea typeface="Calibri"/>
                          <a:cs typeface="Times New Roman"/>
                        </a:rPr>
                        <a:t>9:00 - 9:30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en-NZ" sz="800">
                          <a:solidFill>
                            <a:srgbClr val="000000"/>
                          </a:solidFill>
                          <a:latin typeface="Calibri"/>
                          <a:ea typeface="Calibri"/>
                          <a:cs typeface="Times New Roman"/>
                        </a:rPr>
                        <a:t>Registration</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r>
              <a:tr h="173844">
                <a:tc>
                  <a:txBody>
                    <a:bodyPr/>
                    <a:lstStyle/>
                    <a:p>
                      <a:pPr algn="ctr">
                        <a:spcAft>
                          <a:spcPts val="0"/>
                        </a:spcAft>
                      </a:pPr>
                      <a:r>
                        <a:rPr lang="en-NZ" sz="800">
                          <a:solidFill>
                            <a:srgbClr val="000000"/>
                          </a:solidFill>
                          <a:latin typeface="Calibri"/>
                          <a:ea typeface="Calibri"/>
                          <a:cs typeface="Times New Roman"/>
                        </a:rPr>
                        <a:t>9:30 - 10:10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ctr">
                        <a:spcAft>
                          <a:spcPts val="0"/>
                        </a:spcAft>
                      </a:pPr>
                      <a:r>
                        <a:rPr lang="en-NZ" sz="800">
                          <a:solidFill>
                            <a:srgbClr val="000000"/>
                          </a:solidFill>
                          <a:latin typeface="Calibri"/>
                          <a:ea typeface="Calibri"/>
                          <a:cs typeface="Times New Roman"/>
                        </a:rPr>
                        <a:t>Keynote - Empowering Dynamic IT (Don F)</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NZ"/>
                    </a:p>
                  </a:txBody>
                  <a:tcPr/>
                </a:tc>
                <a:tc hMerge="1">
                  <a:txBody>
                    <a:bodyPr/>
                    <a:lstStyle/>
                    <a:p>
                      <a:endParaRPr lang="en-NZ"/>
                    </a:p>
                  </a:txBody>
                  <a:tcPr/>
                </a:tc>
              </a:tr>
              <a:tr h="173844">
                <a:tc>
                  <a:txBody>
                    <a:bodyPr/>
                    <a:lstStyle/>
                    <a:p>
                      <a:pPr algn="ctr">
                        <a:spcAft>
                          <a:spcPts val="0"/>
                        </a:spcAft>
                      </a:pPr>
                      <a:r>
                        <a:rPr lang="en-NZ" sz="800">
                          <a:solidFill>
                            <a:srgbClr val="000000"/>
                          </a:solidFill>
                          <a:latin typeface="Calibri"/>
                          <a:ea typeface="Calibri"/>
                          <a:cs typeface="Times New Roman"/>
                        </a:rPr>
                        <a:t>10:10 - 10:30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en-NZ" sz="800">
                          <a:solidFill>
                            <a:srgbClr val="000000"/>
                          </a:solidFill>
                          <a:latin typeface="Calibri"/>
                          <a:ea typeface="Calibri"/>
                          <a:cs typeface="Times New Roman"/>
                        </a:rPr>
                        <a:t>Break</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r>
              <a:tr h="173844">
                <a:tc>
                  <a:txBody>
                    <a:bodyPr/>
                    <a:lstStyle/>
                    <a:p>
                      <a:pPr algn="ctr">
                        <a:spcAft>
                          <a:spcPts val="0"/>
                        </a:spcAft>
                      </a:pPr>
                      <a:r>
                        <a:rPr lang="en-NZ" sz="800">
                          <a:solidFill>
                            <a:srgbClr val="000000"/>
                          </a:solidFill>
                          <a:latin typeface="Calibri"/>
                          <a:ea typeface="Calibri"/>
                          <a:cs typeface="Times New Roman"/>
                        </a:rPr>
                        <a:t>10:30 - 12:00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ctr">
                        <a:spcAft>
                          <a:spcPts val="0"/>
                        </a:spcAft>
                      </a:pPr>
                      <a:r>
                        <a:rPr lang="en-NZ" sz="800">
                          <a:solidFill>
                            <a:srgbClr val="000000"/>
                          </a:solidFill>
                          <a:latin typeface="Calibri"/>
                          <a:ea typeface="Calibri"/>
                          <a:cs typeface="Times New Roman"/>
                        </a:rPr>
                        <a:t>BizTalk Server 2006 R2 - Extending the Connected Enterprise</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NZ"/>
                    </a:p>
                  </a:txBody>
                  <a:tcPr/>
                </a:tc>
                <a:tc hMerge="1">
                  <a:txBody>
                    <a:bodyPr/>
                    <a:lstStyle/>
                    <a:p>
                      <a:endParaRPr lang="en-NZ"/>
                    </a:p>
                  </a:txBody>
                  <a:tcPr/>
                </a:tc>
              </a:tr>
              <a:tr h="214749">
                <a:tc>
                  <a:txBody>
                    <a:bodyPr/>
                    <a:lstStyle/>
                    <a:p>
                      <a:pPr algn="ctr">
                        <a:spcAft>
                          <a:spcPts val="0"/>
                        </a:spcAft>
                      </a:pPr>
                      <a:r>
                        <a:rPr lang="en-NZ" sz="800">
                          <a:solidFill>
                            <a:srgbClr val="000000"/>
                          </a:solidFill>
                          <a:latin typeface="Calibri"/>
                          <a:ea typeface="Calibri"/>
                          <a:cs typeface="Times New Roman"/>
                        </a:rPr>
                        <a:t>12:00 - 13:00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en-NZ" sz="800" dirty="0">
                          <a:solidFill>
                            <a:srgbClr val="000000"/>
                          </a:solidFill>
                          <a:latin typeface="Calibri"/>
                          <a:ea typeface="Calibri"/>
                          <a:cs typeface="Times New Roman"/>
                        </a:rPr>
                        <a:t>Lunch</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r>
              <a:tr h="521530">
                <a:tc>
                  <a:txBody>
                    <a:bodyPr/>
                    <a:lstStyle/>
                    <a:p>
                      <a:pPr algn="ctr">
                        <a:spcAft>
                          <a:spcPts val="0"/>
                        </a:spcAft>
                      </a:pPr>
                      <a:r>
                        <a:rPr lang="en-NZ" sz="800" dirty="0">
                          <a:solidFill>
                            <a:srgbClr val="000000"/>
                          </a:solidFill>
                          <a:latin typeface="Calibri"/>
                          <a:ea typeface="Calibri"/>
                          <a:cs typeface="Times New Roman"/>
                        </a:rPr>
                        <a:t> </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n-NZ" sz="800" b="1" dirty="0">
                          <a:solidFill>
                            <a:srgbClr val="000000"/>
                          </a:solidFill>
                          <a:latin typeface="Calibri"/>
                          <a:ea typeface="Calibri"/>
                          <a:cs typeface="Times New Roman"/>
                        </a:rPr>
                        <a:t>Industry Solutions(Health)- Content Owner – Renee Cathcart</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spcAft>
                          <a:spcPts val="0"/>
                        </a:spcAft>
                      </a:pPr>
                      <a:r>
                        <a:rPr lang="en-NZ" sz="800" b="1">
                          <a:solidFill>
                            <a:srgbClr val="000000"/>
                          </a:solidFill>
                          <a:latin typeface="Calibri"/>
                          <a:ea typeface="Calibri"/>
                          <a:cs typeface="Times New Roman"/>
                        </a:rPr>
                        <a:t>Industry Solutions(Commercial)- Content Owner – Jane Mackarell &amp; David Cryer</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a:spcAft>
                          <a:spcPts val="0"/>
                        </a:spcAft>
                      </a:pPr>
                      <a:r>
                        <a:rPr lang="en-NZ" sz="800" b="1">
                          <a:solidFill>
                            <a:srgbClr val="000000"/>
                          </a:solidFill>
                          <a:latin typeface="Calibri"/>
                          <a:ea typeface="Calibri"/>
                          <a:cs typeface="Times New Roman"/>
                        </a:rPr>
                        <a:t>Industry Solutions (FSI)- Content Owner – Angela Larkin (BPM session only)</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52153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NZ" sz="800" dirty="0">
                          <a:solidFill>
                            <a:srgbClr val="000000"/>
                          </a:solidFill>
                          <a:latin typeface="Calibri"/>
                          <a:ea typeface="Calibri"/>
                          <a:cs typeface="Times New Roman"/>
                        </a:rPr>
                        <a:t>13:00 </a:t>
                      </a:r>
                      <a:r>
                        <a:rPr lang="en-NZ" sz="800" dirty="0" smtClean="0">
                          <a:solidFill>
                            <a:srgbClr val="000000"/>
                          </a:solidFill>
                          <a:latin typeface="Calibri"/>
                          <a:ea typeface="Calibri"/>
                          <a:cs typeface="Times New Roman"/>
                        </a:rPr>
                        <a:t>- </a:t>
                      </a:r>
                      <a:endParaRPr lang="en-NZ" sz="900" dirty="0" smtClean="0">
                        <a:latin typeface="Calibri"/>
                        <a:ea typeface="Calibri"/>
                        <a:cs typeface="Times New Roman"/>
                      </a:endParaRPr>
                    </a:p>
                    <a:p>
                      <a:pPr algn="ctr">
                        <a:spcAft>
                          <a:spcPts val="0"/>
                        </a:spcAft>
                      </a:pPr>
                      <a:r>
                        <a:rPr lang="en-NZ" sz="800" dirty="0" smtClean="0">
                          <a:solidFill>
                            <a:srgbClr val="000000"/>
                          </a:solidFill>
                          <a:latin typeface="Calibri"/>
                          <a:ea typeface="Calibri"/>
                          <a:cs typeface="Times New Roman"/>
                        </a:rPr>
                        <a:t> </a:t>
                      </a:r>
                      <a:r>
                        <a:rPr lang="en-NZ" sz="800" dirty="0">
                          <a:solidFill>
                            <a:srgbClr val="000000"/>
                          </a:solidFill>
                          <a:latin typeface="Calibri"/>
                          <a:ea typeface="Calibri"/>
                          <a:cs typeface="Times New Roman"/>
                        </a:rPr>
                        <a:t>14:00</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800">
                          <a:solidFill>
                            <a:srgbClr val="000000"/>
                          </a:solidFill>
                          <a:latin typeface="Calibri"/>
                          <a:ea typeface="Calibri"/>
                          <a:cs typeface="Times New Roman"/>
                        </a:rPr>
                        <a:t>Health Information Networks – ie focus on the Health Connect Engine</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a:solidFill>
                            <a:srgbClr val="000000"/>
                          </a:solidFill>
                          <a:latin typeface="Calibri"/>
                          <a:ea typeface="Calibri"/>
                          <a:cs typeface="Times New Roman"/>
                        </a:rPr>
                        <a:t>Supply Chain Management – Hub &amp; Spoke ie How to Integrate disparate systems within Large ERP systems?</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a:solidFill>
                            <a:srgbClr val="000000"/>
                          </a:solidFill>
                          <a:latin typeface="Calibri"/>
                          <a:ea typeface="Calibri"/>
                          <a:cs typeface="Times New Roman"/>
                        </a:rPr>
                        <a:t>Business Process Management in Organisations (FSI slant)</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44">
                <a:tc>
                  <a:txBody>
                    <a:bodyPr/>
                    <a:lstStyle/>
                    <a:p>
                      <a:pPr algn="ctr">
                        <a:spcAft>
                          <a:spcPts val="0"/>
                        </a:spcAft>
                      </a:pPr>
                      <a:r>
                        <a:rPr lang="en-NZ" sz="800">
                          <a:solidFill>
                            <a:srgbClr val="000000"/>
                          </a:solidFill>
                          <a:latin typeface="Calibri"/>
                          <a:ea typeface="Calibri"/>
                          <a:cs typeface="Times New Roman"/>
                        </a:rPr>
                        <a:t>14:00 - 14:15</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en-NZ" sz="800">
                          <a:solidFill>
                            <a:srgbClr val="000000"/>
                          </a:solidFill>
                          <a:latin typeface="Calibri"/>
                          <a:ea typeface="Calibri"/>
                          <a:cs typeface="Times New Roman"/>
                        </a:rPr>
                        <a:t>Break</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NZ"/>
                    </a:p>
                  </a:txBody>
                  <a:tcPr/>
                </a:tc>
                <a:tc hMerge="1">
                  <a:txBody>
                    <a:bodyPr/>
                    <a:lstStyle/>
                    <a:p>
                      <a:endParaRPr lang="en-NZ"/>
                    </a:p>
                  </a:txBody>
                  <a:tcPr/>
                </a:tc>
              </a:tr>
              <a:tr h="521530">
                <a:tc>
                  <a:txBody>
                    <a:bodyPr/>
                    <a:lstStyle/>
                    <a:p>
                      <a:pPr algn="ctr">
                        <a:spcAft>
                          <a:spcPts val="0"/>
                        </a:spcAft>
                      </a:pPr>
                      <a:r>
                        <a:rPr lang="en-NZ" sz="800">
                          <a:solidFill>
                            <a:srgbClr val="000000"/>
                          </a:solidFill>
                          <a:latin typeface="Calibri"/>
                          <a:ea typeface="Calibri"/>
                          <a:cs typeface="Times New Roman"/>
                        </a:rPr>
                        <a:t>14:15 - 15:15</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800">
                          <a:solidFill>
                            <a:srgbClr val="000000"/>
                          </a:solidFill>
                          <a:latin typeface="Calibri"/>
                          <a:ea typeface="Calibri"/>
                          <a:cs typeface="Times New Roman"/>
                        </a:rPr>
                        <a:t> </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a:solidFill>
                            <a:srgbClr val="000000"/>
                          </a:solidFill>
                          <a:latin typeface="Calibri"/>
                          <a:ea typeface="Calibri"/>
                          <a:cs typeface="Times New Roman"/>
                        </a:rPr>
                        <a:t>Supply Chain Management – Business Process Automation &amp; Monitoring (eg Bryn/Datanet &amp; RFID, Dynamics)</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a:solidFill>
                            <a:srgbClr val="000000"/>
                          </a:solidFill>
                          <a:latin typeface="Calibri"/>
                          <a:ea typeface="Calibri"/>
                          <a:cs typeface="Times New Roman"/>
                        </a:rPr>
                        <a:t>CCF (telco &amp; FSI – Services presentation)</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3844">
                <a:tc>
                  <a:txBody>
                    <a:bodyPr/>
                    <a:lstStyle/>
                    <a:p>
                      <a:pPr algn="ctr">
                        <a:spcAft>
                          <a:spcPts val="0"/>
                        </a:spcAft>
                      </a:pPr>
                      <a:r>
                        <a:rPr lang="en-NZ" sz="800">
                          <a:solidFill>
                            <a:srgbClr val="000000"/>
                          </a:solidFill>
                          <a:latin typeface="Calibri"/>
                          <a:ea typeface="Calibri"/>
                          <a:cs typeface="Times New Roman"/>
                        </a:rPr>
                        <a:t>15:15 - 15:30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en-NZ" sz="800">
                          <a:solidFill>
                            <a:srgbClr val="000000"/>
                          </a:solidFill>
                          <a:latin typeface="Calibri"/>
                          <a:ea typeface="Calibri"/>
                          <a:cs typeface="Times New Roman"/>
                        </a:rPr>
                        <a:t>Break</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NZ"/>
                    </a:p>
                  </a:txBody>
                  <a:tcPr/>
                </a:tc>
                <a:tc hMerge="1">
                  <a:txBody>
                    <a:bodyPr/>
                    <a:lstStyle/>
                    <a:p>
                      <a:endParaRPr lang="en-NZ"/>
                    </a:p>
                  </a:txBody>
                  <a:tcPr/>
                </a:tc>
              </a:tr>
              <a:tr h="695375">
                <a:tc>
                  <a:txBody>
                    <a:bodyPr/>
                    <a:lstStyle/>
                    <a:p>
                      <a:pPr algn="ctr">
                        <a:spcAft>
                          <a:spcPts val="0"/>
                        </a:spcAft>
                      </a:pPr>
                      <a:r>
                        <a:rPr lang="en-NZ" sz="800">
                          <a:solidFill>
                            <a:srgbClr val="000000"/>
                          </a:solidFill>
                          <a:latin typeface="Calibri"/>
                          <a:ea typeface="Calibri"/>
                          <a:cs typeface="Times New Roman"/>
                        </a:rPr>
                        <a:t>15:30 - 16:30</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dirty="0">
                          <a:solidFill>
                            <a:srgbClr val="000000"/>
                          </a:solidFill>
                          <a:latin typeface="Calibri"/>
                          <a:ea typeface="Calibri"/>
                          <a:cs typeface="Times New Roman"/>
                        </a:rPr>
                        <a:t> </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a:solidFill>
                            <a:srgbClr val="000000"/>
                          </a:solidFill>
                          <a:latin typeface="Calibri"/>
                          <a:ea typeface="Calibri"/>
                          <a:cs typeface="Times New Roman"/>
                        </a:rPr>
                        <a:t>Supply Chain Management – B-B ie ecommerce &amp; trading grids (eg Tony from FormFill presenting value chain integration in utilities)</a:t>
                      </a:r>
                      <a:endParaRPr lang="en-NZ" sz="90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NZ" sz="800" dirty="0" smtClean="0">
                          <a:solidFill>
                            <a:srgbClr val="000000"/>
                          </a:solidFill>
                          <a:latin typeface="Calibri"/>
                          <a:ea typeface="Calibri"/>
                          <a:cs typeface="Times New Roman"/>
                        </a:rPr>
                        <a:t>ASB</a:t>
                      </a:r>
                      <a:r>
                        <a:rPr lang="en-NZ" sz="800" dirty="0">
                          <a:solidFill>
                            <a:srgbClr val="000000"/>
                          </a:solidFill>
                          <a:latin typeface="Calibri"/>
                          <a:ea typeface="Calibri"/>
                          <a:cs typeface="Times New Roman"/>
                        </a:rPr>
                        <a:t> </a:t>
                      </a:r>
                      <a:endParaRPr lang="en-NZ" sz="900" dirty="0">
                        <a:latin typeface="Calibri"/>
                        <a:ea typeface="Calibri"/>
                        <a:cs typeface="Times New Roman"/>
                      </a:endParaRPr>
                    </a:p>
                  </a:txBody>
                  <a:tcPr marL="56849" marR="56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Placeholder 2"/>
          <p:cNvSpPr txBox="1">
            <a:spLocks/>
          </p:cNvSpPr>
          <p:nvPr/>
        </p:nvSpPr>
        <p:spPr>
          <a:xfrm>
            <a:off x="344384" y="5783284"/>
            <a:ext cx="8382000" cy="480131"/>
          </a:xfrm>
          <a:prstGeom prst="rect">
            <a:avLst/>
          </a:prstGeom>
        </p:spPr>
        <p:txBody>
          <a:bodyPr vert="horz" wrap="square" lIns="0" tIns="0" rIns="0" bIns="0" rtlCol="0">
            <a:spAutoFit/>
          </a:bodyPr>
          <a:lstStyle/>
          <a:p>
            <a:pPr marL="396875" lvl="0" indent="-396875">
              <a:lnSpc>
                <a:spcPct val="90000"/>
              </a:lnSpc>
              <a:spcBef>
                <a:spcPct val="20000"/>
              </a:spcBef>
              <a:buSzPct val="95000"/>
              <a:buBlip>
                <a:blip r:embed="rId2"/>
              </a:buBlip>
              <a:defRPr/>
            </a:pPr>
            <a:r>
              <a:rPr lang="en-NZ" sz="2000" dirty="0" smtClean="0">
                <a:solidFill>
                  <a:sysClr val="windowText" lastClr="000000"/>
                </a:solidFill>
              </a:rPr>
              <a:t>Email </a:t>
            </a:r>
            <a:r>
              <a:rPr lang="en-GB" sz="2000" dirty="0" err="1" smtClean="0">
                <a:hlinkClick r:id="rId3"/>
              </a:rPr>
              <a:t>nzbiztk@microsoft.com</a:t>
            </a:r>
            <a:r>
              <a:rPr lang="en-GB" sz="2000" dirty="0" smtClean="0"/>
              <a:t> </a:t>
            </a:r>
            <a:r>
              <a:rPr lang="en-GB" sz="2000" dirty="0" smtClean="0">
                <a:solidFill>
                  <a:schemeClr val="bg1"/>
                </a:solidFill>
              </a:rPr>
              <a:t>for more information</a:t>
            </a:r>
            <a:r>
              <a:rPr kumimoji="0" lang="en-NZ" sz="2000" b="0" i="0" u="none" strike="noStrike" kern="1200" cap="none" spc="0" normalizeH="0" baseline="0" noProof="0" dirty="0" smtClean="0">
                <a:ln>
                  <a:noFill/>
                </a:ln>
                <a:solidFill>
                  <a:schemeClr val="bg1"/>
                </a:solidFill>
                <a:effectLst/>
                <a:uLnTx/>
                <a:uFillTx/>
                <a:latin typeface="+mn-lt"/>
                <a:ea typeface="+mn-ea"/>
                <a:cs typeface="+mn-cs"/>
              </a:rPr>
              <a:t> </a:t>
            </a:r>
            <a:endParaRPr kumimoji="0" lang="en-NZ" sz="1200" b="0" i="0" u="none" strike="noStrike" kern="1200" cap="none" spc="0" normalizeH="0" baseline="0" noProof="0" dirty="0" smtClean="0">
              <a:ln>
                <a:noFill/>
              </a:ln>
              <a:solidFill>
                <a:schemeClr val="bg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Pct val="95000"/>
              <a:buFontTx/>
              <a:buNone/>
              <a:tabLst/>
              <a:defRPr/>
            </a:pPr>
            <a:r>
              <a:rPr kumimoji="0" lang="en-GB" sz="1200" b="0" i="0" u="none" strike="noStrike" kern="1200" cap="none" spc="0" normalizeH="0" baseline="0" noProof="0" dirty="0" smtClean="0">
                <a:ln>
                  <a:noFill/>
                </a:ln>
                <a:solidFill>
                  <a:sysClr val="windowText" lastClr="000000"/>
                </a:solidFill>
                <a:effectLst/>
                <a:uLnTx/>
                <a:uFillTx/>
                <a:latin typeface="+mn-lt"/>
                <a:ea typeface="+mn-ea"/>
                <a:cs typeface="+mn-cs"/>
              </a:rPr>
              <a:t> </a:t>
            </a:r>
            <a:endParaRPr kumimoji="0" lang="en-NZ" sz="2000" b="0" i="0" u="none" strike="noStrike" kern="1200" cap="none" spc="0" normalizeH="0" baseline="0" noProof="0" dirty="0" smtClean="0">
              <a:ln>
                <a:noFill/>
              </a:ln>
              <a:solidFill>
                <a:sysClr val="windowText" lastClr="000000"/>
              </a:solidFill>
              <a:effectLst/>
              <a:uLnTx/>
              <a:uFillTx/>
              <a:latin typeface="+mn-lt"/>
              <a:ea typeface="+mn-ea"/>
              <a:cs typeface="+mn-cs"/>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BizTalk Server Training</a:t>
            </a:r>
            <a:endParaRPr lang="en-US" dirty="0"/>
          </a:p>
        </p:txBody>
      </p:sp>
      <p:sp>
        <p:nvSpPr>
          <p:cNvPr id="3" name="Text Placeholder 2"/>
          <p:cNvSpPr>
            <a:spLocks noGrp="1"/>
          </p:cNvSpPr>
          <p:nvPr>
            <p:ph type="body" sz="quarter" idx="10"/>
          </p:nvPr>
        </p:nvSpPr>
        <p:spPr>
          <a:xfrm>
            <a:off x="416626" y="1171431"/>
            <a:ext cx="8382000" cy="4687437"/>
          </a:xfrm>
        </p:spPr>
        <p:txBody>
          <a:bodyPr/>
          <a:lstStyle/>
          <a:p>
            <a:r>
              <a:rPr lang="en-NZ" sz="2000" dirty="0" smtClean="0"/>
              <a:t>BizTalk 2006 R2 Jumpstart Training (2 Days)</a:t>
            </a:r>
            <a:endParaRPr lang="en-NZ" sz="1200" dirty="0" smtClean="0"/>
          </a:p>
          <a:p>
            <a:pPr>
              <a:buNone/>
            </a:pPr>
            <a:r>
              <a:rPr lang="en-GB" sz="1200" dirty="0" smtClean="0"/>
              <a:t> </a:t>
            </a:r>
            <a:endParaRPr lang="en-NZ" sz="1200" dirty="0" smtClean="0"/>
          </a:p>
          <a:p>
            <a:pPr lvl="1"/>
            <a:r>
              <a:rPr lang="en-GB" sz="1200" dirty="0" smtClean="0"/>
              <a:t>The course will explore new functionality such as WF and WCF integration with BizTalk, but assumes some existing knowledge in these areas.</a:t>
            </a:r>
            <a:r>
              <a:rPr lang="en-NZ" sz="1200" dirty="0" smtClean="0"/>
              <a:t> </a:t>
            </a:r>
            <a:r>
              <a:rPr lang="en-GB" sz="1200" dirty="0" smtClean="0"/>
              <a:t>The course also explores the new EDI and RFID technologies.</a:t>
            </a:r>
            <a:endParaRPr lang="en-NZ" sz="1200" dirty="0" smtClean="0"/>
          </a:p>
          <a:p>
            <a:pPr lvl="2">
              <a:buNone/>
            </a:pPr>
            <a:r>
              <a:rPr lang="en-GB" sz="1200" b="1" dirty="0" smtClean="0"/>
              <a:t>Prerequisites:</a:t>
            </a:r>
            <a:endParaRPr lang="en-NZ" sz="1200" dirty="0" smtClean="0"/>
          </a:p>
          <a:p>
            <a:pPr lvl="3">
              <a:buNone/>
            </a:pPr>
            <a:r>
              <a:rPr lang="en-GB" sz="1200" dirty="0" smtClean="0"/>
              <a:t> Experience with Visual Studio 2005, C# and .NET development.</a:t>
            </a:r>
            <a:endParaRPr lang="en-NZ" sz="1200" dirty="0" smtClean="0"/>
          </a:p>
          <a:p>
            <a:pPr lvl="3">
              <a:buNone/>
            </a:pPr>
            <a:r>
              <a:rPr lang="en-GB" sz="1200" dirty="0" smtClean="0"/>
              <a:t>1+ year of experience with BizTalk Server 2006 is essential.</a:t>
            </a:r>
            <a:endParaRPr lang="en-NZ" sz="1200" dirty="0" smtClean="0"/>
          </a:p>
          <a:p>
            <a:pPr lvl="2">
              <a:buNone/>
            </a:pPr>
            <a:r>
              <a:rPr lang="en-NZ" sz="1200" dirty="0" smtClean="0"/>
              <a:t>AUCKLAND – Dates TBC - register your interest by emailing </a:t>
            </a:r>
            <a:r>
              <a:rPr lang="en-GB" sz="1200" dirty="0" err="1" smtClean="0">
                <a:hlinkClick r:id="rId2"/>
              </a:rPr>
              <a:t>nzbiztk@microsoft.com</a:t>
            </a:r>
            <a:r>
              <a:rPr lang="en-GB" sz="1200" dirty="0" smtClean="0"/>
              <a:t>  </a:t>
            </a:r>
            <a:endParaRPr lang="en-NZ" sz="1200" dirty="0" smtClean="0"/>
          </a:p>
          <a:p>
            <a:endParaRPr lang="en-NZ" sz="2000" dirty="0" smtClean="0"/>
          </a:p>
          <a:p>
            <a:r>
              <a:rPr lang="en-GB" sz="2000" dirty="0" smtClean="0"/>
              <a:t>Designing and Developing BizTalk 2006 and 2006 R2 Solutions </a:t>
            </a:r>
            <a:r>
              <a:rPr lang="en-GB" sz="1800" dirty="0" smtClean="0"/>
              <a:t>(3-day workshop) </a:t>
            </a:r>
          </a:p>
          <a:p>
            <a:pPr lvl="2">
              <a:buNone/>
            </a:pPr>
            <a:r>
              <a:rPr lang="en-NZ" sz="1200" dirty="0" smtClean="0"/>
              <a:t>BizTalk Architecture – Standards - BizTalk Tools - Development and Web Services</a:t>
            </a:r>
          </a:p>
          <a:p>
            <a:pPr lvl="2">
              <a:buNone/>
            </a:pPr>
            <a:r>
              <a:rPr lang="en-NZ" sz="1200" dirty="0" smtClean="0"/>
              <a:t>Debugging and monitoring - Business Rules Engine - Single Sign-On - Deployment and administration</a:t>
            </a:r>
          </a:p>
          <a:p>
            <a:pPr lvl="2">
              <a:buNone/>
            </a:pPr>
            <a:r>
              <a:rPr lang="en-NZ" sz="1200" dirty="0" smtClean="0"/>
              <a:t>Advanced techniques (time permitting) - Hands-on Labs (real-life, end-to-end scenario)</a:t>
            </a:r>
            <a:endParaRPr lang="en-NZ" sz="800" dirty="0" smtClean="0"/>
          </a:p>
          <a:p>
            <a:pPr lvl="2">
              <a:buNone/>
            </a:pPr>
            <a:r>
              <a:rPr lang="en-GB" sz="1200" dirty="0" smtClean="0"/>
              <a:t>Cost $1500 per person</a:t>
            </a:r>
          </a:p>
          <a:p>
            <a:pPr lvl="2">
              <a:buNone/>
            </a:pPr>
            <a:r>
              <a:rPr lang="en-GB" sz="1200" dirty="0" smtClean="0"/>
              <a:t>Location Microsoft or on client Premises</a:t>
            </a:r>
          </a:p>
          <a:p>
            <a:pPr lvl="2">
              <a:buNone/>
            </a:pPr>
            <a:r>
              <a:rPr lang="en-GB" sz="1200" dirty="0" smtClean="0"/>
              <a:t>Date – Organised as required </a:t>
            </a:r>
          </a:p>
          <a:p>
            <a:pPr lvl="2">
              <a:buNone/>
            </a:pPr>
            <a:r>
              <a:rPr lang="en-GB" sz="1200" dirty="0" smtClean="0"/>
              <a:t>Email </a:t>
            </a:r>
            <a:r>
              <a:rPr lang="en-GB" sz="1200" dirty="0" err="1" smtClean="0">
                <a:hlinkClick r:id="rId3"/>
              </a:rPr>
              <a:t>nzbiztk@microsoft.com</a:t>
            </a:r>
            <a:r>
              <a:rPr lang="en-GB" sz="1200" dirty="0" smtClean="0"/>
              <a:t> to arrange your training</a:t>
            </a:r>
            <a:endParaRPr lang="en-GB" sz="800" dirty="0" smtClean="0"/>
          </a:p>
          <a:p>
            <a:endParaRPr lang="en-NZ" sz="2000" dirty="0" smtClean="0"/>
          </a:p>
          <a:p>
            <a:pPr>
              <a:buNone/>
            </a:pPr>
            <a:endParaRPr lang="en-NZ" sz="2000" dirty="0" smtClean="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User Groups</a:t>
            </a:r>
            <a:endParaRPr lang="en-NZ" dirty="0"/>
          </a:p>
        </p:txBody>
      </p:sp>
      <p:sp>
        <p:nvSpPr>
          <p:cNvPr id="3" name="Text Placeholder 2"/>
          <p:cNvSpPr>
            <a:spLocks noGrp="1"/>
          </p:cNvSpPr>
          <p:nvPr>
            <p:ph type="body" sz="quarter" idx="10"/>
          </p:nvPr>
        </p:nvSpPr>
        <p:spPr>
          <a:xfrm>
            <a:off x="381000" y="1420813"/>
            <a:ext cx="8382000" cy="2664832"/>
          </a:xfrm>
        </p:spPr>
        <p:txBody>
          <a:bodyPr/>
          <a:lstStyle/>
          <a:p>
            <a:r>
              <a:rPr lang="en-NZ" dirty="0" smtClean="0"/>
              <a:t>Wellington Connected Systems User Group</a:t>
            </a:r>
          </a:p>
          <a:p>
            <a:pPr lvl="1"/>
            <a:r>
              <a:rPr lang="en-NZ" dirty="0" smtClean="0"/>
              <a:t>Currently dormant – help us get going again!</a:t>
            </a:r>
          </a:p>
          <a:p>
            <a:pPr lvl="1"/>
            <a:r>
              <a:rPr lang="en-NZ" dirty="0" err="1" smtClean="0"/>
              <a:t>ivan.towlson@ecngroup.co.nz</a:t>
            </a:r>
            <a:endParaRPr lang="en-NZ" dirty="0" smtClean="0"/>
          </a:p>
          <a:p>
            <a:r>
              <a:rPr lang="en-NZ" dirty="0" smtClean="0"/>
              <a:t>NZ .NET User Group (some WCF and WF)</a:t>
            </a:r>
          </a:p>
          <a:p>
            <a:pPr lvl="1"/>
            <a:r>
              <a:rPr lang="en-NZ" dirty="0" err="1" smtClean="0"/>
              <a:t>www.dot.net.nz</a:t>
            </a:r>
            <a:endParaRPr lang="en-NZ" dirty="0" smtClean="0"/>
          </a:p>
          <a:p>
            <a:endParaRPr lang="en-NZ"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solidFill>
                  <a:schemeClr val="tx1">
                    <a:alpha val="65000"/>
                  </a:schemeClr>
                </a:solidFill>
              </a:rPr>
              <a:t>Q&amp;A</a:t>
            </a:r>
            <a:endParaRPr lang="en-US"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71812" y="3075616"/>
            <a:ext cx="662922" cy="514686"/>
          </a:xfrm>
          <a:prstGeom prst="rect">
            <a:avLst/>
          </a:prstGeom>
          <a:noFill/>
        </p:spPr>
      </p:pic>
    </p:spTree>
  </p:cSld>
  <p:clrMapOvr>
    <a:masterClrMapping/>
  </p:clrMapOvr>
  <p:transition advTm="1078">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574">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0"/>
          <p:cNvSpPr>
            <a:spLocks noChangeArrowheads="1"/>
          </p:cNvSpPr>
          <p:nvPr/>
        </p:nvSpPr>
        <p:spPr bwMode="auto">
          <a:xfrm>
            <a:off x="0" y="4791075"/>
            <a:ext cx="9144000" cy="2066925"/>
          </a:xfrm>
          <a:prstGeom prst="rect">
            <a:avLst/>
          </a:prstGeom>
          <a:gradFill rotWithShape="0">
            <a:gsLst>
              <a:gs pos="0">
                <a:schemeClr val="bg2">
                  <a:alpha val="0"/>
                </a:schemeClr>
              </a:gs>
              <a:gs pos="100000">
                <a:schemeClr val="bg2">
                  <a:alpha val="75998"/>
                </a:schemeClr>
              </a:gs>
            </a:gsLst>
            <a:lin ang="5400000" scaled="1"/>
          </a:gradFill>
          <a:ln w="12700" algn="ctr">
            <a:noFill/>
            <a:miter lim="800000"/>
            <a:headEnd/>
            <a:tailEnd/>
          </a:ln>
        </p:spPr>
        <p:txBody>
          <a:bodyPr wrap="none" anchor="ctr"/>
          <a:lstStyle/>
          <a:p>
            <a:pPr algn="ctr" eaLnBrk="0" hangingPunct="0">
              <a:lnSpc>
                <a:spcPct val="85000"/>
              </a:lnSpc>
              <a:spcBef>
                <a:spcPct val="20000"/>
              </a:spcBef>
            </a:pPr>
            <a:endParaRPr lang="en-US"/>
          </a:p>
        </p:txBody>
      </p:sp>
      <p:sp>
        <p:nvSpPr>
          <p:cNvPr id="14340" name="Rectangle 2"/>
          <p:cNvSpPr>
            <a:spLocks noGrp="1" noChangeArrowheads="1"/>
          </p:cNvSpPr>
          <p:nvPr>
            <p:ph type="title"/>
          </p:nvPr>
        </p:nvSpPr>
        <p:spPr>
          <a:xfrm>
            <a:off x="381000" y="212725"/>
            <a:ext cx="7959725" cy="1006475"/>
          </a:xfrm>
        </p:spPr>
        <p:txBody>
          <a:bodyPr/>
          <a:lstStyle/>
          <a:p>
            <a:pPr eaLnBrk="1" hangingPunct="1">
              <a:defRPr/>
            </a:pPr>
            <a:r>
              <a:rPr lang="en-US" dirty="0" smtClean="0"/>
              <a:t>Real-World SOA</a:t>
            </a:r>
          </a:p>
        </p:txBody>
      </p:sp>
      <p:sp>
        <p:nvSpPr>
          <p:cNvPr id="3" name="Oval 27"/>
          <p:cNvSpPr>
            <a:spLocks noChangeArrowheads="1"/>
          </p:cNvSpPr>
          <p:nvPr/>
        </p:nvSpPr>
        <p:spPr bwMode="auto">
          <a:xfrm>
            <a:off x="649288" y="4471988"/>
            <a:ext cx="8599487" cy="1793875"/>
          </a:xfrm>
          <a:prstGeom prst="ellipse">
            <a:avLst/>
          </a:prstGeom>
          <a:gradFill rotWithShape="1">
            <a:gsLst>
              <a:gs pos="0">
                <a:srgbClr val="0156FF"/>
              </a:gs>
              <a:gs pos="100000">
                <a:schemeClr val="accent2">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pPr>
            <a:endParaRPr lang="en-US">
              <a:latin typeface="Arial" pitchFamily="34" charset="0"/>
            </a:endParaRPr>
          </a:p>
        </p:txBody>
      </p:sp>
      <p:sp>
        <p:nvSpPr>
          <p:cNvPr id="22532" name="Rectangle 2"/>
          <p:cNvSpPr>
            <a:spLocks noChangeArrowheads="1"/>
          </p:cNvSpPr>
          <p:nvPr/>
        </p:nvSpPr>
        <p:spPr bwMode="auto">
          <a:xfrm>
            <a:off x="0" y="431800"/>
            <a:ext cx="8393113" cy="750888"/>
          </a:xfrm>
          <a:prstGeom prst="rect">
            <a:avLst/>
          </a:prstGeom>
          <a:noFill/>
          <a:ln w="9525" algn="ctr">
            <a:noFill/>
            <a:miter lim="800000"/>
            <a:headEnd/>
            <a:tailEnd/>
          </a:ln>
        </p:spPr>
        <p:txBody>
          <a:bodyPr>
            <a:spAutoFit/>
          </a:bodyPr>
          <a:lstStyle/>
          <a:p>
            <a:pPr eaLnBrk="0" hangingPunct="0">
              <a:lnSpc>
                <a:spcPct val="90000"/>
              </a:lnSpc>
            </a:pPr>
            <a:endParaRPr lang="en-US" sz="4800"/>
          </a:p>
        </p:txBody>
      </p:sp>
      <p:pic>
        <p:nvPicPr>
          <p:cNvPr id="15369" name="Picture 15" descr="cooltools-1"/>
          <p:cNvPicPr>
            <a:picLocks noChangeAspect="1" noChangeArrowheads="1"/>
          </p:cNvPicPr>
          <p:nvPr/>
        </p:nvPicPr>
        <p:blipFill>
          <a:blip r:embed="rId4"/>
          <a:srcRect/>
          <a:stretch>
            <a:fillRect/>
          </a:stretch>
        </p:blipFill>
        <p:spPr bwMode="invGray">
          <a:xfrm>
            <a:off x="336550" y="1738313"/>
            <a:ext cx="2587625" cy="412750"/>
          </a:xfrm>
          <a:prstGeom prst="rect">
            <a:avLst/>
          </a:prstGeom>
          <a:noFill/>
          <a:ln w="9525">
            <a:noFill/>
            <a:miter lim="800000"/>
            <a:headEnd/>
            <a:tailEnd/>
          </a:ln>
        </p:spPr>
      </p:pic>
      <p:grpSp>
        <p:nvGrpSpPr>
          <p:cNvPr id="2" name="Group 18"/>
          <p:cNvGrpSpPr>
            <a:grpSpLocks/>
          </p:cNvGrpSpPr>
          <p:nvPr/>
        </p:nvGrpSpPr>
        <p:grpSpPr bwMode="auto">
          <a:xfrm>
            <a:off x="2679700" y="1319213"/>
            <a:ext cx="5421313" cy="4268787"/>
            <a:chOff x="2679700" y="1319213"/>
            <a:chExt cx="5421313" cy="4269508"/>
          </a:xfrm>
        </p:grpSpPr>
        <p:sp>
          <p:nvSpPr>
            <p:cNvPr id="22538" name="Oval 27"/>
            <p:cNvSpPr>
              <a:spLocks noChangeArrowheads="1"/>
            </p:cNvSpPr>
            <p:nvPr/>
          </p:nvSpPr>
          <p:spPr bwMode="auto">
            <a:xfrm>
              <a:off x="2679700" y="2309813"/>
              <a:ext cx="5421313" cy="1793875"/>
            </a:xfrm>
            <a:prstGeom prst="ellipse">
              <a:avLst/>
            </a:prstGeom>
            <a:gradFill rotWithShape="1">
              <a:gsLst>
                <a:gs pos="0">
                  <a:schemeClr val="tx1"/>
                </a:gs>
                <a:gs pos="100000">
                  <a:schemeClr val="tx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pPr>
              <a:endParaRPr lang="en-US">
                <a:latin typeface="Arial" pitchFamily="34" charset="0"/>
              </a:endParaRPr>
            </a:p>
          </p:txBody>
        </p:sp>
        <p:pic>
          <p:nvPicPr>
            <p:cNvPr id="22539" name="Picture 14" descr="3 piece arrow circular connected 2"/>
            <p:cNvPicPr>
              <a:picLocks noChangeAspect="1" noChangeArrowheads="1"/>
            </p:cNvPicPr>
            <p:nvPr/>
          </p:nvPicPr>
          <p:blipFill>
            <a:blip r:embed="rId5">
              <a:lum bright="12000"/>
            </a:blip>
            <a:srcRect/>
            <a:stretch>
              <a:fillRect/>
            </a:stretch>
          </p:blipFill>
          <p:spPr bwMode="auto">
            <a:xfrm>
              <a:off x="3361040" y="1319213"/>
              <a:ext cx="4085950" cy="4269508"/>
            </a:xfrm>
            <a:prstGeom prst="rect">
              <a:avLst/>
            </a:prstGeom>
            <a:noFill/>
            <a:ln w="9525">
              <a:noFill/>
              <a:miter lim="800000"/>
              <a:headEnd/>
              <a:tailEnd/>
            </a:ln>
          </p:spPr>
        </p:pic>
        <p:sp>
          <p:nvSpPr>
            <p:cNvPr id="16" name="Rectangle 15"/>
            <p:cNvSpPr>
              <a:spLocks noChangeArrowheads="1"/>
            </p:cNvSpPr>
            <p:nvPr/>
          </p:nvSpPr>
          <p:spPr bwMode="auto">
            <a:xfrm>
              <a:off x="5191125" y="1828886"/>
              <a:ext cx="184150" cy="325493"/>
            </a:xfrm>
            <a:prstGeom prst="rect">
              <a:avLst/>
            </a:prstGeom>
            <a:noFill/>
            <a:ln w="9525">
              <a:noFill/>
              <a:miter lim="800000"/>
              <a:headEnd/>
              <a:tailEnd/>
            </a:ln>
            <a:effectLst/>
          </p:spPr>
          <p:txBody>
            <a:bodyPr wrap="none">
              <a:spAutoFit/>
            </a:bodyPr>
            <a:lstStyle/>
            <a:p>
              <a:pPr algn="ctr" eaLnBrk="0" hangingPunct="0">
                <a:lnSpc>
                  <a:spcPct val="85000"/>
                </a:lnSpc>
                <a:spcBef>
                  <a:spcPct val="20000"/>
                </a:spcBef>
                <a:defRPr/>
              </a:pPr>
              <a:endParaRPr lang="en-US">
                <a:effectLst>
                  <a:outerShdw blurRad="38100" dist="38100" dir="2700000" algn="tl">
                    <a:srgbClr val="000000"/>
                  </a:outerShdw>
                </a:effectLst>
                <a:latin typeface="Arial" charset="0"/>
              </a:endParaRPr>
            </a:p>
          </p:txBody>
        </p:sp>
        <p:pic>
          <p:nvPicPr>
            <p:cNvPr id="22541" name="Picture 18" descr="cooltools-1"/>
            <p:cNvPicPr>
              <a:picLocks noChangeAspect="1" noChangeArrowheads="1"/>
            </p:cNvPicPr>
            <p:nvPr/>
          </p:nvPicPr>
          <p:blipFill>
            <a:blip r:embed="rId6"/>
            <a:srcRect/>
            <a:stretch>
              <a:fillRect/>
            </a:stretch>
          </p:blipFill>
          <p:spPr bwMode="invGray">
            <a:xfrm>
              <a:off x="4902181" y="1793684"/>
              <a:ext cx="1311896" cy="578622"/>
            </a:xfrm>
            <a:prstGeom prst="rect">
              <a:avLst/>
            </a:prstGeom>
            <a:noFill/>
            <a:ln w="9525">
              <a:noFill/>
              <a:miter lim="800000"/>
              <a:headEnd/>
              <a:tailEnd/>
            </a:ln>
          </p:spPr>
        </p:pic>
        <p:pic>
          <p:nvPicPr>
            <p:cNvPr id="22542" name="Picture 19" descr="cooltools-1"/>
            <p:cNvPicPr>
              <a:picLocks noChangeAspect="1" noChangeArrowheads="1"/>
            </p:cNvPicPr>
            <p:nvPr/>
          </p:nvPicPr>
          <p:blipFill>
            <a:blip r:embed="rId7"/>
            <a:srcRect/>
            <a:stretch>
              <a:fillRect/>
            </a:stretch>
          </p:blipFill>
          <p:spPr bwMode="invGray">
            <a:xfrm>
              <a:off x="6241047" y="3848660"/>
              <a:ext cx="1735711" cy="584390"/>
            </a:xfrm>
            <a:prstGeom prst="rect">
              <a:avLst/>
            </a:prstGeom>
            <a:noFill/>
            <a:ln w="9525">
              <a:noFill/>
              <a:miter lim="800000"/>
              <a:headEnd/>
              <a:tailEnd/>
            </a:ln>
          </p:spPr>
        </p:pic>
        <p:pic>
          <p:nvPicPr>
            <p:cNvPr id="22543" name="Picture 20" descr="cooltools-1"/>
            <p:cNvPicPr>
              <a:picLocks noChangeAspect="1" noChangeArrowheads="1"/>
            </p:cNvPicPr>
            <p:nvPr/>
          </p:nvPicPr>
          <p:blipFill>
            <a:blip r:embed="rId8"/>
            <a:srcRect/>
            <a:stretch>
              <a:fillRect/>
            </a:stretch>
          </p:blipFill>
          <p:spPr bwMode="invGray">
            <a:xfrm>
              <a:off x="2734951" y="3510676"/>
              <a:ext cx="1741490" cy="474818"/>
            </a:xfrm>
            <a:prstGeom prst="rect">
              <a:avLst/>
            </a:prstGeom>
            <a:noFill/>
            <a:ln w="9525">
              <a:noFill/>
              <a:miter lim="800000"/>
              <a:headEnd/>
              <a:tailEnd/>
            </a:ln>
          </p:spPr>
        </p:pic>
        <p:grpSp>
          <p:nvGrpSpPr>
            <p:cNvPr id="4" name="Group 24"/>
            <p:cNvGrpSpPr>
              <a:grpSpLocks/>
            </p:cNvGrpSpPr>
            <p:nvPr/>
          </p:nvGrpSpPr>
          <p:grpSpPr bwMode="auto">
            <a:xfrm>
              <a:off x="4289577" y="2770230"/>
              <a:ext cx="2228875" cy="947711"/>
              <a:chOff x="2215" y="1915"/>
              <a:chExt cx="1329" cy="566"/>
            </a:xfrm>
          </p:grpSpPr>
          <p:pic>
            <p:nvPicPr>
              <p:cNvPr id="23" name="Picture 22" descr="cooltools-1"/>
              <p:cNvPicPr>
                <a:picLocks noChangeAspect="1" noChangeArrowheads="1"/>
              </p:cNvPicPr>
              <p:nvPr/>
            </p:nvPicPr>
            <p:blipFill>
              <a:blip r:embed="rId9"/>
              <a:srcRect r="46378"/>
              <a:stretch>
                <a:fillRect/>
              </a:stretch>
            </p:blipFill>
            <p:spPr bwMode="invGray">
              <a:xfrm>
                <a:off x="2215" y="1915"/>
                <a:ext cx="1329" cy="321"/>
              </a:xfrm>
              <a:prstGeom prst="rect">
                <a:avLst/>
              </a:prstGeom>
              <a:noFill/>
              <a:ln w="9525">
                <a:noFill/>
                <a:miter lim="800000"/>
                <a:headEnd/>
                <a:tailEnd/>
              </a:ln>
              <a:effectLst>
                <a:outerShdw dist="35921" dir="2700000" algn="ctr" rotWithShape="0">
                  <a:srgbClr val="333333"/>
                </a:outerShdw>
              </a:effectLst>
            </p:spPr>
          </p:pic>
          <p:pic>
            <p:nvPicPr>
              <p:cNvPr id="24" name="Picture 23" descr="cooltools-1"/>
              <p:cNvPicPr>
                <a:picLocks noChangeAspect="1" noChangeArrowheads="1"/>
              </p:cNvPicPr>
              <p:nvPr/>
            </p:nvPicPr>
            <p:blipFill>
              <a:blip r:embed="rId9"/>
              <a:srcRect l="60370" r="-809"/>
              <a:stretch>
                <a:fillRect/>
              </a:stretch>
            </p:blipFill>
            <p:spPr bwMode="invGray">
              <a:xfrm>
                <a:off x="2379" y="2160"/>
                <a:ext cx="1002" cy="321"/>
              </a:xfrm>
              <a:prstGeom prst="rect">
                <a:avLst/>
              </a:prstGeom>
              <a:noFill/>
              <a:ln w="9525">
                <a:noFill/>
                <a:miter lim="800000"/>
                <a:headEnd/>
                <a:tailEnd/>
              </a:ln>
              <a:effectLst>
                <a:outerShdw dist="35921" dir="2700000" algn="ctr" rotWithShape="0">
                  <a:srgbClr val="333333"/>
                </a:outerShdw>
              </a:effectLst>
            </p:spPr>
          </p:pic>
        </p:grpSp>
      </p:grpSp>
      <p:pic>
        <p:nvPicPr>
          <p:cNvPr id="15375" name="Picture 25" descr="cooltools-1"/>
          <p:cNvPicPr>
            <a:picLocks noChangeAspect="1" noChangeArrowheads="1"/>
          </p:cNvPicPr>
          <p:nvPr/>
        </p:nvPicPr>
        <p:blipFill>
          <a:blip r:embed="rId10"/>
          <a:srcRect/>
          <a:stretch>
            <a:fillRect/>
          </a:stretch>
        </p:blipFill>
        <p:spPr bwMode="invGray">
          <a:xfrm>
            <a:off x="2620963" y="5014913"/>
            <a:ext cx="5565775" cy="708025"/>
          </a:xfrm>
          <a:prstGeom prst="rect">
            <a:avLst/>
          </a:prstGeom>
          <a:noFill/>
          <a:ln w="9525">
            <a:noFill/>
            <a:miter lim="800000"/>
            <a:headEnd/>
            <a:tailEnd/>
          </a:ln>
        </p:spPr>
      </p:pic>
      <p:pic>
        <p:nvPicPr>
          <p:cNvPr id="15376" name="Picture 16" descr="arrow 1 Teal Curved Arrow Large"/>
          <p:cNvPicPr>
            <a:picLocks noChangeAspect="1" noChangeArrowheads="1"/>
          </p:cNvPicPr>
          <p:nvPr/>
        </p:nvPicPr>
        <p:blipFill>
          <a:blip r:embed="rId11"/>
          <a:srcRect/>
          <a:stretch>
            <a:fillRect/>
          </a:stretch>
        </p:blipFill>
        <p:spPr bwMode="auto">
          <a:xfrm rot="528774" flipH="1">
            <a:off x="501650" y="1636713"/>
            <a:ext cx="2593975" cy="1501775"/>
          </a:xfrm>
          <a:prstGeom prst="rect">
            <a:avLst/>
          </a:prstGeom>
          <a:noFill/>
          <a:ln w="9525">
            <a:noFill/>
            <a:miter lim="800000"/>
            <a:headEnd/>
            <a:tailEnd/>
          </a:ln>
        </p:spPr>
      </p:pic>
    </p:spTree>
    <p:custDataLst>
      <p:tags r:id="rId1"/>
    </p:custDataLst>
  </p:cSld>
  <p:clrMapOvr>
    <a:masterClrMapping/>
  </p:clrMapOvr>
  <p:transition advTm="504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p:cTn id="7" dur="500" fill="hold"/>
                                        <p:tgtEl>
                                          <p:spTgt spid="15369"/>
                                        </p:tgtEl>
                                        <p:attrNameLst>
                                          <p:attrName>ppt_w</p:attrName>
                                        </p:attrNameLst>
                                      </p:cBhvr>
                                      <p:tavLst>
                                        <p:tav tm="0">
                                          <p:val>
                                            <p:fltVal val="0"/>
                                          </p:val>
                                        </p:tav>
                                        <p:tav tm="100000">
                                          <p:val>
                                            <p:strVal val="#ppt_w"/>
                                          </p:val>
                                        </p:tav>
                                      </p:tavLst>
                                    </p:anim>
                                    <p:anim calcmode="lin" valueType="num">
                                      <p:cBhvr>
                                        <p:cTn id="8" dur="500" fill="hold"/>
                                        <p:tgtEl>
                                          <p:spTgt spid="15369"/>
                                        </p:tgtEl>
                                        <p:attrNameLst>
                                          <p:attrName>ppt_h</p:attrName>
                                        </p:attrNameLst>
                                      </p:cBhvr>
                                      <p:tavLst>
                                        <p:tav tm="0">
                                          <p:val>
                                            <p:fltVal val="0"/>
                                          </p:val>
                                        </p:tav>
                                        <p:tav tm="100000">
                                          <p:val>
                                            <p:strVal val="#ppt_h"/>
                                          </p:val>
                                        </p:tav>
                                      </p:tavLst>
                                    </p:anim>
                                    <p:animEffect transition="in" filter="fade">
                                      <p:cBhvr>
                                        <p:cTn id="9" dur="500"/>
                                        <p:tgtEl>
                                          <p:spTgt spid="15369"/>
                                        </p:tgtEl>
                                      </p:cBhvr>
                                    </p:animEffect>
                                  </p:childTnLst>
                                </p:cTn>
                              </p:par>
                              <p:par>
                                <p:cTn id="10" presetID="53" presetClass="entr" presetSubtype="0" fill="hold" nodeType="withEffect">
                                  <p:stCondLst>
                                    <p:cond delay="0"/>
                                  </p:stCondLst>
                                  <p:childTnLst>
                                    <p:set>
                                      <p:cBhvr>
                                        <p:cTn id="11" dur="1" fill="hold">
                                          <p:stCondLst>
                                            <p:cond delay="0"/>
                                          </p:stCondLst>
                                        </p:cTn>
                                        <p:tgtEl>
                                          <p:spTgt spid="15376"/>
                                        </p:tgtEl>
                                        <p:attrNameLst>
                                          <p:attrName>style.visibility</p:attrName>
                                        </p:attrNameLst>
                                      </p:cBhvr>
                                      <p:to>
                                        <p:strVal val="visible"/>
                                      </p:to>
                                    </p:set>
                                    <p:anim calcmode="lin" valueType="num">
                                      <p:cBhvr>
                                        <p:cTn id="12" dur="500" fill="hold"/>
                                        <p:tgtEl>
                                          <p:spTgt spid="15376"/>
                                        </p:tgtEl>
                                        <p:attrNameLst>
                                          <p:attrName>ppt_w</p:attrName>
                                        </p:attrNameLst>
                                      </p:cBhvr>
                                      <p:tavLst>
                                        <p:tav tm="0">
                                          <p:val>
                                            <p:fltVal val="0"/>
                                          </p:val>
                                        </p:tav>
                                        <p:tav tm="100000">
                                          <p:val>
                                            <p:strVal val="#ppt_w"/>
                                          </p:val>
                                        </p:tav>
                                      </p:tavLst>
                                    </p:anim>
                                    <p:anim calcmode="lin" valueType="num">
                                      <p:cBhvr>
                                        <p:cTn id="13" dur="500" fill="hold"/>
                                        <p:tgtEl>
                                          <p:spTgt spid="15376"/>
                                        </p:tgtEl>
                                        <p:attrNameLst>
                                          <p:attrName>ppt_h</p:attrName>
                                        </p:attrNameLst>
                                      </p:cBhvr>
                                      <p:tavLst>
                                        <p:tav tm="0">
                                          <p:val>
                                            <p:fltVal val="0"/>
                                          </p:val>
                                        </p:tav>
                                        <p:tav tm="100000">
                                          <p:val>
                                            <p:strVal val="#ppt_h"/>
                                          </p:val>
                                        </p:tav>
                                      </p:tavLst>
                                    </p:anim>
                                    <p:animEffect transition="in" filter="fade">
                                      <p:cBhvr>
                                        <p:cTn id="14" dur="500"/>
                                        <p:tgtEl>
                                          <p:spTgt spid="1537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5375"/>
                                        </p:tgtEl>
                                        <p:attrNameLst>
                                          <p:attrName>style.visibility</p:attrName>
                                        </p:attrNameLst>
                                      </p:cBhvr>
                                      <p:to>
                                        <p:strVal val="visible"/>
                                      </p:to>
                                    </p:set>
                                    <p:anim calcmode="lin" valueType="num">
                                      <p:cBhvr>
                                        <p:cTn id="26" dur="500" fill="hold"/>
                                        <p:tgtEl>
                                          <p:spTgt spid="15375"/>
                                        </p:tgtEl>
                                        <p:attrNameLst>
                                          <p:attrName>ppt_w</p:attrName>
                                        </p:attrNameLst>
                                      </p:cBhvr>
                                      <p:tavLst>
                                        <p:tav tm="0">
                                          <p:val>
                                            <p:fltVal val="0"/>
                                          </p:val>
                                        </p:tav>
                                        <p:tav tm="100000">
                                          <p:val>
                                            <p:strVal val="#ppt_w"/>
                                          </p:val>
                                        </p:tav>
                                      </p:tavLst>
                                    </p:anim>
                                    <p:anim calcmode="lin" valueType="num">
                                      <p:cBhvr>
                                        <p:cTn id="27" dur="500" fill="hold"/>
                                        <p:tgtEl>
                                          <p:spTgt spid="15375"/>
                                        </p:tgtEl>
                                        <p:attrNameLst>
                                          <p:attrName>ppt_h</p:attrName>
                                        </p:attrNameLst>
                                      </p:cBhvr>
                                      <p:tavLst>
                                        <p:tav tm="0">
                                          <p:val>
                                            <p:fltVal val="0"/>
                                          </p:val>
                                        </p:tav>
                                        <p:tav tm="100000">
                                          <p:val>
                                            <p:strVal val="#ppt_h"/>
                                          </p:val>
                                        </p:tav>
                                      </p:tavLst>
                                    </p:anim>
                                    <p:animEffect transition="in" filter="fade">
                                      <p:cBhvr>
                                        <p:cTn id="28" dur="500"/>
                                        <p:tgtEl>
                                          <p:spTgt spid="1537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Connected Systems: Connecting</a:t>
            </a:r>
            <a:endParaRPr lang="en-US" dirty="0" smtClean="0"/>
          </a:p>
        </p:txBody>
      </p:sp>
      <p:sp>
        <p:nvSpPr>
          <p:cNvPr id="5123" name="Content Placeholder 2"/>
          <p:cNvSpPr>
            <a:spLocks noGrp="1"/>
          </p:cNvSpPr>
          <p:nvPr>
            <p:ph idx="1"/>
          </p:nvPr>
        </p:nvSpPr>
        <p:spPr/>
        <p:txBody>
          <a:bodyPr/>
          <a:lstStyle/>
          <a:p>
            <a:r>
              <a:rPr lang="en-US" smtClean="0"/>
              <a:t>Interact with services</a:t>
            </a:r>
          </a:p>
          <a:p>
            <a:pPr lvl="1"/>
            <a:r>
              <a:rPr lang="en-US" smtClean="0"/>
              <a:t>Applications must be able to send and receive messages</a:t>
            </a:r>
          </a:p>
          <a:p>
            <a:pPr lvl="1"/>
            <a:r>
              <a:rPr lang="en-US" smtClean="0"/>
              <a:t>Consume and provide well-known messaging interfaces</a:t>
            </a:r>
            <a:br>
              <a:rPr lang="en-US" smtClean="0"/>
            </a:br>
            <a:endParaRPr lang="en-US" smtClean="0"/>
          </a:p>
          <a:p>
            <a:r>
              <a:rPr lang="en-US" smtClean="0"/>
              <a:t>Cross domain/network boundaries</a:t>
            </a:r>
          </a:p>
          <a:p>
            <a:pPr lvl="1"/>
            <a:r>
              <a:rPr lang="en-US" smtClean="0"/>
              <a:t>Sophisticated message routing </a:t>
            </a:r>
          </a:p>
          <a:p>
            <a:pPr lvl="1"/>
            <a:r>
              <a:rPr lang="en-US" smtClean="0"/>
              <a:t>Secure and reliable message exchange</a:t>
            </a:r>
          </a:p>
          <a:p>
            <a:pPr lvl="1"/>
            <a:r>
              <a:rPr lang="en-US" smtClean="0"/>
              <a:t>Firewalls, Network address translation</a:t>
            </a:r>
          </a:p>
          <a:p>
            <a:pPr lvl="1"/>
            <a:endParaRPr lang="en-US" smtClean="0"/>
          </a:p>
          <a:p>
            <a:r>
              <a:rPr lang="en-US" smtClean="0"/>
              <a:t>Communicate with modern and legacy systems</a:t>
            </a:r>
          </a:p>
          <a:p>
            <a:pPr lvl="1"/>
            <a:r>
              <a:rPr lang="en-US" smtClean="0"/>
              <a:t>Not all systems today are “Web services” capable</a:t>
            </a:r>
            <a:endParaRPr lang="en-US" dirty="0" smtClean="0"/>
          </a:p>
        </p:txBody>
      </p:sp>
    </p:spTree>
  </p:cSld>
  <p:clrMapOvr>
    <a:masterClrMapping/>
  </p:clrMapOvr>
  <p:transition advTm="3759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Connected Systems: Processing</a:t>
            </a:r>
          </a:p>
        </p:txBody>
      </p:sp>
      <p:sp>
        <p:nvSpPr>
          <p:cNvPr id="6147" name="Content Placeholder 2"/>
          <p:cNvSpPr>
            <a:spLocks noGrp="1"/>
          </p:cNvSpPr>
          <p:nvPr>
            <p:ph idx="1"/>
          </p:nvPr>
        </p:nvSpPr>
        <p:spPr>
          <a:xfrm>
            <a:off x="368300" y="1347788"/>
            <a:ext cx="8382000" cy="5052665"/>
          </a:xfrm>
        </p:spPr>
        <p:txBody>
          <a:bodyPr/>
          <a:lstStyle/>
          <a:p>
            <a:r>
              <a:rPr lang="en-US" dirty="0" smtClean="0"/>
              <a:t>Applications include varying forms of logic</a:t>
            </a:r>
          </a:p>
          <a:p>
            <a:pPr lvl="1"/>
            <a:r>
              <a:rPr lang="en-US" dirty="0" smtClean="0"/>
              <a:t>Business process or workflow</a:t>
            </a:r>
          </a:p>
          <a:p>
            <a:pPr lvl="1"/>
            <a:r>
              <a:rPr lang="en-US" dirty="0" smtClean="0"/>
              <a:t>Business rules derived from requirements</a:t>
            </a:r>
          </a:p>
          <a:p>
            <a:r>
              <a:rPr lang="en-US" dirty="0" smtClean="0"/>
              <a:t>An operation may involve several systems </a:t>
            </a:r>
          </a:p>
          <a:p>
            <a:pPr lvl="1"/>
            <a:r>
              <a:rPr lang="en-US" dirty="0" smtClean="0"/>
              <a:t>Services often need to be aggregated</a:t>
            </a:r>
          </a:p>
          <a:p>
            <a:pPr lvl="1"/>
            <a:r>
              <a:rPr lang="en-US" dirty="0" smtClean="0"/>
              <a:t>Applications need to be able to coordinate service interactions</a:t>
            </a:r>
          </a:p>
          <a:p>
            <a:r>
              <a:rPr lang="en-US" dirty="0" smtClean="0"/>
              <a:t>Applications require common services</a:t>
            </a:r>
          </a:p>
          <a:p>
            <a:pPr lvl="1"/>
            <a:r>
              <a:rPr lang="en-US" dirty="0" smtClean="0"/>
              <a:t>Transactions</a:t>
            </a:r>
          </a:p>
          <a:p>
            <a:pPr lvl="1"/>
            <a:r>
              <a:rPr lang="en-US" dirty="0" smtClean="0"/>
              <a:t>State management</a:t>
            </a:r>
          </a:p>
          <a:p>
            <a:pPr lvl="1"/>
            <a:r>
              <a:rPr lang="en-US" dirty="0" smtClean="0"/>
              <a:t>Tracking/History</a:t>
            </a:r>
          </a:p>
          <a:p>
            <a:pPr lvl="1"/>
            <a:r>
              <a:rPr lang="en-US" dirty="0" smtClean="0"/>
              <a:t>Message correlation</a:t>
            </a:r>
          </a:p>
        </p:txBody>
      </p:sp>
    </p:spTree>
  </p:cSld>
  <p:clrMapOvr>
    <a:masterClrMapping/>
  </p:clrMapOvr>
  <p:transition advTm="66734">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Connected Systems: Securing</a:t>
            </a:r>
          </a:p>
        </p:txBody>
      </p:sp>
      <p:sp>
        <p:nvSpPr>
          <p:cNvPr id="7171" name="Content Placeholder 2"/>
          <p:cNvSpPr>
            <a:spLocks noGrp="1"/>
          </p:cNvSpPr>
          <p:nvPr>
            <p:ph idx="1"/>
          </p:nvPr>
        </p:nvSpPr>
        <p:spPr>
          <a:xfrm>
            <a:off x="368300" y="1347787"/>
            <a:ext cx="8382000" cy="4630498"/>
          </a:xfrm>
        </p:spPr>
        <p:txBody>
          <a:bodyPr/>
          <a:lstStyle/>
          <a:p>
            <a:r>
              <a:rPr lang="en-US" dirty="0" smtClean="0"/>
              <a:t>Identity and security are critical</a:t>
            </a:r>
          </a:p>
          <a:p>
            <a:pPr lvl="1"/>
            <a:r>
              <a:rPr lang="en-US" dirty="0" smtClean="0"/>
              <a:t>Major concern for enterprises and individuals</a:t>
            </a:r>
          </a:p>
          <a:p>
            <a:pPr lvl="1"/>
            <a:r>
              <a:rPr lang="en-US" dirty="0" smtClean="0"/>
              <a:t>Identity management currently in transition mode</a:t>
            </a:r>
          </a:p>
          <a:p>
            <a:pPr lvl="1"/>
            <a:r>
              <a:rPr lang="en-US" dirty="0" smtClean="0"/>
              <a:t>Security solution needs to be complex and complete</a:t>
            </a:r>
          </a:p>
          <a:p>
            <a:pPr lvl="1"/>
            <a:r>
              <a:rPr lang="en-US" dirty="0" smtClean="0"/>
              <a:t>User interaction with the system needs to be simplified	</a:t>
            </a:r>
          </a:p>
          <a:p>
            <a:r>
              <a:rPr lang="en-US" dirty="0" smtClean="0"/>
              <a:t>Security concerns that must be addressed</a:t>
            </a:r>
          </a:p>
          <a:p>
            <a:pPr lvl="1"/>
            <a:r>
              <a:rPr lang="en-US" dirty="0" smtClean="0"/>
              <a:t>Confidentiality: protecting message data</a:t>
            </a:r>
          </a:p>
          <a:p>
            <a:pPr lvl="1"/>
            <a:r>
              <a:rPr lang="en-US" dirty="0" smtClean="0"/>
              <a:t>Integrity: detecting message tampering</a:t>
            </a:r>
          </a:p>
          <a:p>
            <a:pPr lvl="1"/>
            <a:r>
              <a:rPr lang="en-US" dirty="0" smtClean="0"/>
              <a:t>Authentication and Authorization: who are you and </a:t>
            </a:r>
            <a:br>
              <a:rPr lang="en-US" dirty="0" smtClean="0"/>
            </a:br>
            <a:r>
              <a:rPr lang="en-US" dirty="0" smtClean="0"/>
              <a:t>what can you do?</a:t>
            </a:r>
          </a:p>
          <a:p>
            <a:endParaRPr lang="en-US" dirty="0" smtClean="0"/>
          </a:p>
        </p:txBody>
      </p:sp>
    </p:spTree>
  </p:cSld>
  <p:clrMapOvr>
    <a:masterClrMapping/>
  </p:clrMapOvr>
  <p:transition advTm="61468">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Connected Systems: Microsoft’s Tools</a:t>
            </a:r>
          </a:p>
        </p:txBody>
      </p:sp>
      <p:sp>
        <p:nvSpPr>
          <p:cNvPr id="8195" name="Content Placeholder 2"/>
          <p:cNvSpPr>
            <a:spLocks noGrp="1"/>
          </p:cNvSpPr>
          <p:nvPr>
            <p:ph idx="1"/>
          </p:nvPr>
        </p:nvSpPr>
        <p:spPr/>
        <p:txBody>
          <a:bodyPr/>
          <a:lstStyle/>
          <a:p>
            <a:r>
              <a:rPr lang="en-US" dirty="0" smtClean="0"/>
              <a:t>Windows Communication Foundation (WCF)</a:t>
            </a:r>
          </a:p>
          <a:p>
            <a:pPr lvl="1"/>
            <a:r>
              <a:rPr lang="en-US" dirty="0" smtClean="0"/>
              <a:t>Microsoft .NET Framework for distributed programming </a:t>
            </a:r>
          </a:p>
          <a:p>
            <a:r>
              <a:rPr lang="en-US" dirty="0" smtClean="0"/>
              <a:t>BizTalk Server</a:t>
            </a:r>
          </a:p>
          <a:p>
            <a:pPr lvl="1"/>
            <a:r>
              <a:rPr lang="en-US" dirty="0" smtClean="0"/>
              <a:t>Message-based integration server</a:t>
            </a:r>
          </a:p>
          <a:p>
            <a:pPr lvl="1"/>
            <a:r>
              <a:rPr lang="en-US" dirty="0" smtClean="0"/>
              <a:t>Business process management (BPM) server</a:t>
            </a:r>
          </a:p>
          <a:p>
            <a:r>
              <a:rPr lang="en-US" dirty="0" smtClean="0"/>
              <a:t>Windows Workflow Foundation (WF)</a:t>
            </a:r>
          </a:p>
          <a:p>
            <a:pPr lvl="1"/>
            <a:r>
              <a:rPr lang="en-US" dirty="0" smtClean="0"/>
              <a:t>.NET Framework for adding workflow to your application</a:t>
            </a:r>
          </a:p>
          <a:p>
            <a:r>
              <a:rPr lang="en-US" dirty="0" smtClean="0"/>
              <a:t>Windows CardSpace</a:t>
            </a:r>
          </a:p>
          <a:p>
            <a:pPr lvl="1"/>
            <a:r>
              <a:rPr lang="en-US" dirty="0" smtClean="0"/>
              <a:t>Identity selector/manager for Windows</a:t>
            </a:r>
          </a:p>
          <a:p>
            <a:r>
              <a:rPr lang="en-US" dirty="0" smtClean="0"/>
              <a:t>Active Directory</a:t>
            </a:r>
          </a:p>
          <a:p>
            <a:pPr lvl="1"/>
            <a:r>
              <a:rPr lang="en-US" dirty="0" smtClean="0"/>
              <a:t>Identity store</a:t>
            </a:r>
          </a:p>
          <a:p>
            <a:pPr lvl="1"/>
            <a:r>
              <a:rPr lang="en-US" dirty="0" smtClean="0"/>
              <a:t>Federation Services</a:t>
            </a:r>
          </a:p>
        </p:txBody>
      </p:sp>
    </p:spTree>
  </p:cSld>
  <p:clrMapOvr>
    <a:masterClrMapping/>
  </p:clrMapOvr>
  <p:transition advTm="133921">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5/2007 8:32:55 AM&quot;&gt;&lt;Slide id=&quot;426&quot; dur=&quot;74.85938&quot; bld=&quot;INVLD&quot;/&gt;&lt;Slide id=&quot;427&quot; dur=&quot;72&quot;/&gt;&lt;Slide id=&quot;428&quot; dur=&quot;76.57813&quot;/&gt;&lt;Slide id=&quot;429&quot; dur=&quot;50.48438&quot; bld=&quot;|2.5|12.4|32.1&quot;/&gt;&lt;Slide id=&quot;430&quot; dur=&quot;37.59375&quot;/&gt;&lt;Slide id=&quot;431&quot; dur=&quot;66.73438&quot;/&gt;&lt;Slide id=&quot;432&quot; dur=&quot;61.46875&quot;/&gt;&lt;Slide id=&quot;433&quot; dur=&quot;133.9219&quot;/&gt;&lt;Slide id=&quot;434&quot; dur=&quot;11.60938&quot;/&gt;&lt;Slide id=&quot;478&quot; dur=&quot;625.8594&quot;/&gt;&lt;Slide id=&quot;436&quot; dur=&quot;14.125&quot;/&gt;&lt;Slide id=&quot;437&quot; dur=&quot;84.85938&quot;/&gt;&lt;Slide id=&quot;438&quot; dur=&quot;95.89063&quot;/&gt;&lt;Slide id=&quot;439&quot; dur=&quot;137.4531&quot; bld=&quot;|44.1|1|2.4|26.2|.5|47.8|1.4|4|.5|.7&quot;/&gt;&lt;Slide id=&quot;474&quot; dur=&quot;170.4063&quot;/&gt;&lt;Slide id=&quot;441&quot; dur=&quot;90.125&quot;/&gt;&lt;Slide id=&quot;442&quot; dur=&quot;91.65625&quot;/&gt;&lt;Slide id=&quot;443&quot; dur=&quot;1.765625&quot;/&gt;&lt;Slide id=&quot;444&quot; dur=&quot;9.328125&quot;/&gt;&lt;Slide id=&quot;475&quot; dur=&quot;97.12305&quot;/&gt;&lt;Slide id=&quot;446&quot; dur=&quot;113.25&quot;/&gt;&lt;Slide id=&quot;447&quot; dur=&quot;78.04688&quot;/&gt;&lt;Slide id=&quot;476&quot; dur=&quot;197.4375&quot; bld=&quot;|71.3|13.3|2.4|43.6|15.3|7.4|5.1|9|7.9|5.5|3.3|1.5|3.2|4.9|1.8&quot;/&gt;&lt;Slide id=&quot;449&quot; dur=&quot;2.363281&quot;/&gt;&lt;Slide id=&quot;476&quot; dur=&quot;48.02734&quot;/&gt;&lt;Slide id=&quot;449&quot; dur=&quot;92.69141&quot;/&gt;&lt;Slide id=&quot;450&quot; dur=&quot;19.82813&quot;/&gt;&lt;Slide id=&quot;451&quot; dur=&quot;1115.887&quot;/&gt;&lt;Slide id=&quot;452&quot; dur=&quot;1.238281&quot;/&gt;&lt;Slide id=&quot;453&quot; dur=&quot;151.9336&quot;/&gt;&lt;Slide id=&quot;454&quot; dur=&quot;48.76953&quot;/&gt;&lt;Slide id=&quot;455&quot; dur=&quot;42.77734&quot;/&gt;&lt;Slide id=&quot;485&quot; dur=&quot;71.95313&quot;/&gt;&lt;Slide id=&quot;457&quot; dur=&quot;70.625&quot; bld=&quot;|1.4|.5|11.1|.9|7.3|.5|2.3|.5|14.2|1|0|28.2|1.6&quot;/&gt;&lt;Slide id=&quot;458&quot; dur=&quot;65.25&quot;/&gt;&lt;Slide id=&quot;459&quot; dur=&quot;69.46875&quot;/&gt;&lt;Slide id=&quot;460&quot; dur=&quot;5.75&quot;/&gt;&lt;Slide id=&quot;461&quot; dur=&quot;2.828125&quot;/&gt;&lt;Slide id=&quot;480&quot; dur=&quot;42.32813&quot; bld=&quot;|3.9|1.5|1.5|4.7|4.9|3.6|4.2|1.8|4.1|6.3&quot;/&gt;&lt;Slide id=&quot;481&quot; dur=&quot;47.44141&quot; bld=&quot;|1.3|2.1|1.9|2.3|2.3|2.6|19.9|1.4|7.8&quot;/&gt;&lt;Slide id=&quot;464&quot; dur=&quot;296.7305&quot;/&gt;&lt;Slide id=&quot;493&quot; dur=&quot;2.109375&quot; bld=&quot;|0|0|0|0|0|0&quot;/&gt;&lt;Slide id=&quot;494&quot; dur=&quot;2.046875&quot;/&gt;&lt;Slide id=&quot;385&quot; dur=&quot;1.078125&quot;/&gt;&lt;Slide id=&quot;466&quot; dur=&quot;1.8125&quot;/&gt;&lt;Slide id=&quot;404&quot; dur=&quot;1.269531&quot;/&gt;&lt;Slide id=&quot;390&quot; dur=&quot;.90625&quot;/&gt;&lt;Slide id=&quot;271&quot; dur=&quot;.5742188&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5|12.4|32.1"/>
</p:tagLst>
</file>

<file path=ppt/tags/tag3.xml><?xml version="1.0" encoding="utf-8"?>
<p:tagLst xmlns:a="http://schemas.openxmlformats.org/drawingml/2006/main" xmlns:r="http://schemas.openxmlformats.org/officeDocument/2006/relationships" xmlns:p="http://schemas.openxmlformats.org/presentationml/2006/main">
  <p:tag name="TIMING" val="|44.1|1|2.4|26.2|.5|47.8|1.4|4|.5|.7"/>
</p:tagLst>
</file>

<file path=ppt/tags/tag4.xml><?xml version="1.0" encoding="utf-8"?>
<p:tagLst xmlns:a="http://schemas.openxmlformats.org/drawingml/2006/main" xmlns:r="http://schemas.openxmlformats.org/officeDocument/2006/relationships" xmlns:p="http://schemas.openxmlformats.org/presentationml/2006/main">
  <p:tag name="TIMING" val="|1.4|.5|11.1|.9|7.3|.5|2.3|.5|14.2|1|0|28.2|1.6"/>
</p:tagLst>
</file>

<file path=ppt/tags/tag5.xml><?xml version="1.0" encoding="utf-8"?>
<p:tagLst xmlns:a="http://schemas.openxmlformats.org/drawingml/2006/main" xmlns:r="http://schemas.openxmlformats.org/officeDocument/2006/relationships" xmlns:p="http://schemas.openxmlformats.org/presentationml/2006/main">
  <p:tag name="TIMING" val="|3.9|1.5|1.5|4.7|4.9|3.6|4.2|1.8|4.1|6.3"/>
</p:tagLst>
</file>

<file path=ppt/tags/tag6.xml><?xml version="1.0" encoding="utf-8"?>
<p:tagLst xmlns:a="http://schemas.openxmlformats.org/drawingml/2006/main" xmlns:r="http://schemas.openxmlformats.org/officeDocument/2006/relationships" xmlns:p="http://schemas.openxmlformats.org/presentationml/2006/main">
  <p:tag name="TIMING" val="|1.3|2.1|1.9|2.3|2.3|2.6|19.9|1.4|7.8"/>
</p:tagLst>
</file>

<file path=ppt/tags/tag7.xml><?xml version="1.0" encoding="utf-8"?>
<p:tagLst xmlns:a="http://schemas.openxmlformats.org/drawingml/2006/main" xmlns:r="http://schemas.openxmlformats.org/officeDocument/2006/relationships" xmlns:p="http://schemas.openxmlformats.org/presentationml/2006/main">
  <p:tag name="TIMING" val="|0|0|0|0|0|0"/>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2007_AU-NZ_BLACK_template">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themeOverride>
</file>

<file path=docProps/app.xml><?xml version="1.0" encoding="utf-8"?>
<Properties xmlns="http://schemas.openxmlformats.org/officeDocument/2006/extended-properties" xmlns:vt="http://schemas.openxmlformats.org/officeDocument/2006/docPropsVTypes">
  <Template/>
  <TotalTime>13002</TotalTime>
  <Words>2712</Words>
  <Application>Microsoft Office PowerPoint</Application>
  <PresentationFormat>On-screen Show (4:3)</PresentationFormat>
  <Paragraphs>608</Paragraphs>
  <Slides>48</Slides>
  <Notes>45</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TechEd2007_template</vt:lpstr>
      <vt:lpstr>TechEd2007_AU-NZ_BLACK_template</vt:lpstr>
      <vt:lpstr>Slide 1</vt:lpstr>
      <vt:lpstr>Building Connected Systems on the Microsoft .NET Framework Using the Windows Communication Foundation Adapter in BizTalk Server 2006 R2</vt:lpstr>
      <vt:lpstr>Session Objectives and Agenda</vt:lpstr>
      <vt:lpstr>Connected Systems  </vt:lpstr>
      <vt:lpstr>Real-World SOA</vt:lpstr>
      <vt:lpstr>Connected Systems: Connecting</vt:lpstr>
      <vt:lpstr>Connected Systems: Processing</vt:lpstr>
      <vt:lpstr>Connected Systems: Securing</vt:lpstr>
      <vt:lpstr>Connected Systems: Microsoft’s Tools</vt:lpstr>
      <vt:lpstr>A Connected System Sample</vt:lpstr>
      <vt:lpstr>Demo Scenario</vt:lpstr>
      <vt:lpstr>Session Objectives and Agenda</vt:lpstr>
      <vt:lpstr>Connecting Systems: Messaging</vt:lpstr>
      <vt:lpstr>Messaging: WCF</vt:lpstr>
      <vt:lpstr>WCF Architecture</vt:lpstr>
      <vt:lpstr>Standard Bindings</vt:lpstr>
      <vt:lpstr>Messaging: BizTalk Server 2006</vt:lpstr>
      <vt:lpstr>BizTalk: Messaging Architecture</vt:lpstr>
      <vt:lpstr>Session Objectives and Agenda</vt:lpstr>
      <vt:lpstr>BizTalk Adapter for  Windows Communication Foundation</vt:lpstr>
      <vt:lpstr>WCF Adapter Runtime Architecture</vt:lpstr>
      <vt:lpstr>WCF Adapter Core Features</vt:lpstr>
      <vt:lpstr>WCF Adapter Core Features (cont'd.)</vt:lpstr>
      <vt:lpstr>Message Marshalling</vt:lpstr>
      <vt:lpstr>Wizards</vt:lpstr>
      <vt:lpstr>Interoperability</vt:lpstr>
      <vt:lpstr>Using the WCF Adapter</vt:lpstr>
      <vt:lpstr>Session Objectives and Agenda</vt:lpstr>
      <vt:lpstr>New Scenarios Enabled </vt:lpstr>
      <vt:lpstr>Transactional Submit to BizTalk</vt:lpstr>
      <vt:lpstr>Considerations When  Using Transactions</vt:lpstr>
      <vt:lpstr>Transactional Scenarios: One-Way</vt:lpstr>
      <vt:lpstr>Transactional Scenarios: Two-Way</vt:lpstr>
      <vt:lpstr>WS-* Security</vt:lpstr>
      <vt:lpstr>Message Encoding</vt:lpstr>
      <vt:lpstr>WCF Adapter Scenarios</vt:lpstr>
      <vt:lpstr>Demo Overview</vt:lpstr>
      <vt:lpstr>Demo Overview (Commit)</vt:lpstr>
      <vt:lpstr>Demo Overview (Abort)</vt:lpstr>
      <vt:lpstr>Summary</vt:lpstr>
      <vt:lpstr>The Evolution of SOA   </vt:lpstr>
      <vt:lpstr>When to Use What?  (WF or BizTalk) </vt:lpstr>
      <vt:lpstr>Slide 43</vt:lpstr>
      <vt:lpstr>WW BizTalk R2 Launch Event in Sydney - Sept 14th </vt:lpstr>
      <vt:lpstr>BizTalk Server Training</vt:lpstr>
      <vt:lpstr>User Groups</vt:lpstr>
      <vt:lpstr>Slide 47</vt:lpstr>
      <vt:lpstr>Slide 48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SOA317 Building Connected Systems on the Microsoft .NET Framework Using the Windows Communication Foundation Adapter in BizTalk Server 2006 R2</dc:title>
  <dc:subject>TechEd 2007</dc:subject>
  <dc:creator>Sarathy Sakshi, Matt Milner</dc:creator>
  <dc:description>Template: Created by Slidework LLC_x000d_
Formatting: Slidework LLC_x000d_
Event Date: June 4th - 8th 2007_x000d_
Event Location: Orlando Florida_x000d_
Audience:</dc:description>
  <cp:lastModifiedBy>speaker</cp:lastModifiedBy>
  <cp:revision>173</cp:revision>
  <dcterms:created xsi:type="dcterms:W3CDTF">2007-04-19T16:02:08Z</dcterms:created>
  <dcterms:modified xsi:type="dcterms:W3CDTF">2007-08-14T04:56:24Z</dcterms:modified>
</cp:coreProperties>
</file>