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UpdateInfo/slideUpdateInfo1.xml" ContentType="application/vnd.openxmlformats-officedocument.presentationml.slideUpdateInfo+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84" r:id="rId2"/>
    <p:sldMasterId id="2147483697" r:id="rId3"/>
    <p:sldMasterId id="2147483726" r:id="rId4"/>
  </p:sldMasterIdLst>
  <p:notesMasterIdLst>
    <p:notesMasterId r:id="rId33"/>
  </p:notesMasterIdLst>
  <p:handoutMasterIdLst>
    <p:handoutMasterId r:id="rId34"/>
  </p:handoutMasterIdLst>
  <p:sldIdLst>
    <p:sldId id="952" r:id="rId5"/>
    <p:sldId id="299" r:id="rId6"/>
    <p:sldId id="943" r:id="rId7"/>
    <p:sldId id="905" r:id="rId8"/>
    <p:sldId id="906" r:id="rId9"/>
    <p:sldId id="907" r:id="rId10"/>
    <p:sldId id="908" r:id="rId11"/>
    <p:sldId id="909" r:id="rId12"/>
    <p:sldId id="910" r:id="rId13"/>
    <p:sldId id="912" r:id="rId14"/>
    <p:sldId id="911" r:id="rId15"/>
    <p:sldId id="913" r:id="rId16"/>
    <p:sldId id="914" r:id="rId17"/>
    <p:sldId id="915" r:id="rId18"/>
    <p:sldId id="916" r:id="rId19"/>
    <p:sldId id="917" r:id="rId20"/>
    <p:sldId id="919" r:id="rId21"/>
    <p:sldId id="920" r:id="rId22"/>
    <p:sldId id="865" r:id="rId23"/>
    <p:sldId id="934" r:id="rId24"/>
    <p:sldId id="947" r:id="rId25"/>
    <p:sldId id="938" r:id="rId26"/>
    <p:sldId id="939" r:id="rId27"/>
    <p:sldId id="940" r:id="rId28"/>
    <p:sldId id="945" r:id="rId29"/>
    <p:sldId id="946" r:id="rId30"/>
    <p:sldId id="944" r:id="rId31"/>
    <p:sldId id="953" r:id="rId32"/>
  </p:sldIdLst>
  <p:sldSz cx="9144000" cy="6858000" type="screen4x3"/>
  <p:notesSz cx="6858000" cy="9144000"/>
  <p:defaultTextStyle>
    <a:defPPr>
      <a:defRPr lang="en-US"/>
    </a:defPPr>
    <a:lvl1pPr algn="l" rtl="0" fontAlgn="base">
      <a:spcBef>
        <a:spcPct val="5000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5000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5000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5000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5000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webPr encoding="windows-1250"/>
  <p:prnPr prnWhat="handouts6" clrMode="bw" hiddenSlides="1" frameSlides="1"/>
  <p:showPr showNarration="1" useTimings="0">
    <p:present/>
    <p:sldAll/>
    <p:penClr>
      <a:srgbClr val="FF0000"/>
    </p:penClr>
  </p:showPr>
  <p:clrMru>
    <a:srgbClr val="777777"/>
    <a:srgbClr val="DDDDDD"/>
    <a:srgbClr val="FFFFFF"/>
    <a:srgbClr val="D06800"/>
    <a:srgbClr val="BC5E00"/>
    <a:srgbClr val="FF9933"/>
    <a:srgbClr val="22233A"/>
    <a:srgbClr val="DA4B24"/>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Střední styl 3 – zvýraznění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2DE63D5-997A-4646-A377-4702673A728D}" styleName="Světlý styl 2 – zvýraznění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Střední styl 3 – zvýraznění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677" autoAdjust="0"/>
    <p:restoredTop sz="89300" autoAdjust="0"/>
  </p:normalViewPr>
  <p:slideViewPr>
    <p:cSldViewPr snapToGrid="0">
      <p:cViewPr varScale="1">
        <p:scale>
          <a:sx n="97" d="100"/>
          <a:sy n="97" d="100"/>
        </p:scale>
        <p:origin x="-1698" y="-102"/>
      </p:cViewPr>
      <p:guideLst>
        <p:guide orient="horz" pos="144"/>
        <p:guide orient="horz" pos="892"/>
        <p:guide orient="horz" pos="1196"/>
        <p:guide orient="horz" pos="1484"/>
        <p:guide orient="horz" pos="2160"/>
        <p:guide orient="horz" pos="4116"/>
        <p:guide pos="243"/>
        <p:guide pos="5520"/>
        <p:guide pos="2881"/>
        <p:guide pos="43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3552" y="-13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6CF40-883D-4B7F-85BA-13CA37E0E67D}" type="doc">
      <dgm:prSet loTypeId="urn:microsoft.com/office/officeart/2005/8/layout/hList7" loCatId="process" qsTypeId="urn:microsoft.com/office/officeart/2005/8/quickstyle/simple1" qsCatId="simple" csTypeId="urn:microsoft.com/office/officeart/2005/8/colors/accent1_2" csCatId="accent1" phldr="1"/>
      <dgm:spPr/>
    </dgm:pt>
    <dgm:pt modelId="{70B0A2EB-4685-46E5-B19B-ECB5831227A6}">
      <dgm:prSet phldrT="[Text]">
        <dgm:style>
          <a:lnRef idx="0">
            <a:schemeClr val="accent2"/>
          </a:lnRef>
          <a:fillRef idx="3">
            <a:schemeClr val="accent2"/>
          </a:fillRef>
          <a:effectRef idx="3">
            <a:schemeClr val="accent2"/>
          </a:effectRef>
          <a:fontRef idx="minor">
            <a:schemeClr val="lt1"/>
          </a:fontRef>
        </dgm:style>
      </dgm:prSet>
      <dgm:spPr/>
      <dgm:t>
        <a:bodyPr/>
        <a:lstStyle/>
        <a:p>
          <a:r>
            <a:rPr lang="cs-CZ" dirty="0" smtClean="0"/>
            <a:t>Virtualizace aplikací</a:t>
          </a:r>
          <a:endParaRPr lang="en-US" dirty="0"/>
        </a:p>
      </dgm:t>
    </dgm:pt>
    <dgm:pt modelId="{6CCBB82B-9AE8-4C33-84A1-F7FFD65B03A4}" type="parTrans" cxnId="{4DA9DE47-8234-438E-B773-DA1C57840FCE}">
      <dgm:prSet/>
      <dgm:spPr/>
      <dgm:t>
        <a:bodyPr/>
        <a:lstStyle/>
        <a:p>
          <a:endParaRPr lang="en-US"/>
        </a:p>
      </dgm:t>
    </dgm:pt>
    <dgm:pt modelId="{013B5973-1CD1-4734-9BC0-AACED6CE59D7}" type="sibTrans" cxnId="{4DA9DE47-8234-438E-B773-DA1C57840FCE}">
      <dgm:prSet/>
      <dgm:spPr/>
      <dgm:t>
        <a:bodyPr/>
        <a:lstStyle/>
        <a:p>
          <a:endParaRPr lang="en-US"/>
        </a:p>
      </dgm:t>
    </dgm:pt>
    <dgm:pt modelId="{BA5D6CB1-461F-4453-A69B-0AA56171BEC1}">
      <dgm:prSet phldrT="[Text]">
        <dgm:style>
          <a:lnRef idx="0">
            <a:schemeClr val="accent2"/>
          </a:lnRef>
          <a:fillRef idx="3">
            <a:schemeClr val="accent2"/>
          </a:fillRef>
          <a:effectRef idx="3">
            <a:schemeClr val="accent2"/>
          </a:effectRef>
          <a:fontRef idx="minor">
            <a:schemeClr val="lt1"/>
          </a:fontRef>
        </dgm:style>
      </dgm:prSet>
      <dgm:spPr/>
      <dgm:t>
        <a:bodyPr/>
        <a:lstStyle/>
        <a:p>
          <a:r>
            <a:rPr lang="cs-CZ" dirty="0" smtClean="0"/>
            <a:t>Více možností pro doručení aplikace včetně </a:t>
          </a:r>
          <a:r>
            <a:rPr lang="cs-CZ" dirty="0" err="1" smtClean="0"/>
            <a:t>sreamovaní</a:t>
          </a:r>
          <a:endParaRPr lang="en-US" dirty="0"/>
        </a:p>
      </dgm:t>
    </dgm:pt>
    <dgm:pt modelId="{6F8C48EA-662F-4E23-9D72-FD308AD38FC6}" type="parTrans" cxnId="{9DC65777-8073-4CDD-B9A5-BC86DC2C0F83}">
      <dgm:prSet/>
      <dgm:spPr/>
      <dgm:t>
        <a:bodyPr/>
        <a:lstStyle/>
        <a:p>
          <a:endParaRPr lang="en-US"/>
        </a:p>
      </dgm:t>
    </dgm:pt>
    <dgm:pt modelId="{9F5B7216-5A37-4E51-9968-4883F87770DA}" type="sibTrans" cxnId="{9DC65777-8073-4CDD-B9A5-BC86DC2C0F83}">
      <dgm:prSet/>
      <dgm:spPr/>
      <dgm:t>
        <a:bodyPr/>
        <a:lstStyle/>
        <a:p>
          <a:endParaRPr lang="en-US"/>
        </a:p>
      </dgm:t>
    </dgm:pt>
    <dgm:pt modelId="{8373CE37-670C-452A-A09B-631F70AA3536}">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smtClean="0"/>
            <a:t>Policy Based application management</a:t>
          </a:r>
          <a:endParaRPr lang="en-US" dirty="0"/>
        </a:p>
      </dgm:t>
    </dgm:pt>
    <dgm:pt modelId="{029C1B99-AF2A-4527-9007-684EDA6DDEA5}" type="parTrans" cxnId="{A0F55DCD-9747-45F9-80A5-5A0FC5B81350}">
      <dgm:prSet/>
      <dgm:spPr/>
      <dgm:t>
        <a:bodyPr/>
        <a:lstStyle/>
        <a:p>
          <a:endParaRPr lang="en-US"/>
        </a:p>
      </dgm:t>
    </dgm:pt>
    <dgm:pt modelId="{F4150B9B-1D5A-4F18-B9A8-DC0C26160BB0}" type="sibTrans" cxnId="{A0F55DCD-9747-45F9-80A5-5A0FC5B81350}">
      <dgm:prSet/>
      <dgm:spPr/>
      <dgm:t>
        <a:bodyPr/>
        <a:lstStyle/>
        <a:p>
          <a:endParaRPr lang="en-US"/>
        </a:p>
      </dgm:t>
    </dgm:pt>
    <dgm:pt modelId="{A2D25238-B399-4733-B02D-2F7777FCF75A}">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smtClean="0"/>
            <a:t>Standalone Mode</a:t>
          </a:r>
          <a:endParaRPr lang="en-US" dirty="0"/>
        </a:p>
      </dgm:t>
    </dgm:pt>
    <dgm:pt modelId="{7BEEC55B-4019-4CC8-AAF3-5C78D10307A7}" type="parTrans" cxnId="{AC60BE39-2759-4E43-85AD-4BBC0D263F27}">
      <dgm:prSet/>
      <dgm:spPr/>
      <dgm:t>
        <a:bodyPr/>
        <a:lstStyle/>
        <a:p>
          <a:endParaRPr lang="en-US"/>
        </a:p>
      </dgm:t>
    </dgm:pt>
    <dgm:pt modelId="{D03F9B31-9482-4B50-91EF-59FD44FD72D8}" type="sibTrans" cxnId="{AC60BE39-2759-4E43-85AD-4BBC0D263F27}">
      <dgm:prSet/>
      <dgm:spPr/>
      <dgm:t>
        <a:bodyPr/>
        <a:lstStyle/>
        <a:p>
          <a:endParaRPr lang="en-US"/>
        </a:p>
      </dgm:t>
    </dgm:pt>
    <dgm:pt modelId="{F91956E4-C793-4F28-AA9C-0D65E3727440}" type="pres">
      <dgm:prSet presAssocID="{D936CF40-883D-4B7F-85BA-13CA37E0E67D}" presName="Name0" presStyleCnt="0">
        <dgm:presLayoutVars>
          <dgm:dir/>
          <dgm:resizeHandles val="exact"/>
        </dgm:presLayoutVars>
      </dgm:prSet>
      <dgm:spPr/>
    </dgm:pt>
    <dgm:pt modelId="{093751A9-8923-43CE-916E-9B8CF0060B86}" type="pres">
      <dgm:prSet presAssocID="{D936CF40-883D-4B7F-85BA-13CA37E0E67D}" presName="fgShape" presStyleLbl="fgShp" presStyleIdx="0" presStyleCnt="1">
        <dgm:style>
          <a:lnRef idx="0">
            <a:schemeClr val="accent1"/>
          </a:lnRef>
          <a:fillRef idx="3">
            <a:schemeClr val="accent1"/>
          </a:fillRef>
          <a:effectRef idx="3">
            <a:schemeClr val="accent1"/>
          </a:effectRef>
          <a:fontRef idx="minor">
            <a:schemeClr val="lt1"/>
          </a:fontRef>
        </dgm:style>
      </dgm:prSet>
      <dgm:spPr/>
    </dgm:pt>
    <dgm:pt modelId="{002C8F14-8422-41F0-BC09-7CF5D2097CFA}" type="pres">
      <dgm:prSet presAssocID="{D936CF40-883D-4B7F-85BA-13CA37E0E67D}" presName="linComp" presStyleCnt="0"/>
      <dgm:spPr/>
    </dgm:pt>
    <dgm:pt modelId="{99B1EBFE-A2B2-40D9-BDFA-8CA8BD72DF4D}" type="pres">
      <dgm:prSet presAssocID="{70B0A2EB-4685-46E5-B19B-ECB5831227A6}" presName="compNode" presStyleCnt="0"/>
      <dgm:spPr/>
    </dgm:pt>
    <dgm:pt modelId="{FC0B9095-2243-4427-B0D1-E3DDBE895D1B}" type="pres">
      <dgm:prSet presAssocID="{70B0A2EB-4685-46E5-B19B-ECB5831227A6}" presName="bkgdShape" presStyleLbl="node1" presStyleIdx="0" presStyleCnt="4"/>
      <dgm:spPr/>
      <dgm:t>
        <a:bodyPr/>
        <a:lstStyle/>
        <a:p>
          <a:endParaRPr lang="en-US"/>
        </a:p>
      </dgm:t>
    </dgm:pt>
    <dgm:pt modelId="{AB61BC06-2881-4A4D-9A81-1F221A346D9F}" type="pres">
      <dgm:prSet presAssocID="{70B0A2EB-4685-46E5-B19B-ECB5831227A6}" presName="nodeTx" presStyleLbl="node1" presStyleIdx="0" presStyleCnt="4">
        <dgm:presLayoutVars>
          <dgm:bulletEnabled val="1"/>
        </dgm:presLayoutVars>
      </dgm:prSet>
      <dgm:spPr/>
      <dgm:t>
        <a:bodyPr/>
        <a:lstStyle/>
        <a:p>
          <a:endParaRPr lang="en-US"/>
        </a:p>
      </dgm:t>
    </dgm:pt>
    <dgm:pt modelId="{BAA022B6-C0A3-42C7-A595-DA6A4EC01462}" type="pres">
      <dgm:prSet presAssocID="{70B0A2EB-4685-46E5-B19B-ECB5831227A6}" presName="invisiNode" presStyleLbl="node1" presStyleIdx="0" presStyleCnt="4"/>
      <dgm:spPr/>
    </dgm:pt>
    <dgm:pt modelId="{AFBB41EB-203E-47E8-8B31-52265AB8051B}" type="pres">
      <dgm:prSet presAssocID="{70B0A2EB-4685-46E5-B19B-ECB5831227A6}" presName="imagNode" presStyleLbl="fgImgPlace1" presStyleIdx="0" presStyleCnt="4"/>
      <dgm:spPr/>
    </dgm:pt>
    <dgm:pt modelId="{87C35ABE-8894-4517-A7DE-2B93C5D60498}" type="pres">
      <dgm:prSet presAssocID="{013B5973-1CD1-4734-9BC0-AACED6CE59D7}" presName="sibTrans" presStyleLbl="sibTrans2D1" presStyleIdx="0" presStyleCnt="0"/>
      <dgm:spPr/>
      <dgm:t>
        <a:bodyPr/>
        <a:lstStyle/>
        <a:p>
          <a:endParaRPr lang="en-US"/>
        </a:p>
      </dgm:t>
    </dgm:pt>
    <dgm:pt modelId="{30FE11E6-929D-4BC8-B3FC-03842E1AF9FA}" type="pres">
      <dgm:prSet presAssocID="{BA5D6CB1-461F-4453-A69B-0AA56171BEC1}" presName="compNode" presStyleCnt="0"/>
      <dgm:spPr/>
    </dgm:pt>
    <dgm:pt modelId="{4074110B-D953-4BC3-8170-84BB2D904DB0}" type="pres">
      <dgm:prSet presAssocID="{BA5D6CB1-461F-4453-A69B-0AA56171BEC1}" presName="bkgdShape" presStyleLbl="node1" presStyleIdx="1" presStyleCnt="4"/>
      <dgm:spPr/>
      <dgm:t>
        <a:bodyPr/>
        <a:lstStyle/>
        <a:p>
          <a:endParaRPr lang="en-US"/>
        </a:p>
      </dgm:t>
    </dgm:pt>
    <dgm:pt modelId="{EE8953DE-3307-4EF7-81CD-6E9369D06C04}" type="pres">
      <dgm:prSet presAssocID="{BA5D6CB1-461F-4453-A69B-0AA56171BEC1}" presName="nodeTx" presStyleLbl="node1" presStyleIdx="1" presStyleCnt="4">
        <dgm:presLayoutVars>
          <dgm:bulletEnabled val="1"/>
        </dgm:presLayoutVars>
      </dgm:prSet>
      <dgm:spPr/>
      <dgm:t>
        <a:bodyPr/>
        <a:lstStyle/>
        <a:p>
          <a:endParaRPr lang="en-US"/>
        </a:p>
      </dgm:t>
    </dgm:pt>
    <dgm:pt modelId="{60437439-D984-4A5F-863E-57B501E4F5B2}" type="pres">
      <dgm:prSet presAssocID="{BA5D6CB1-461F-4453-A69B-0AA56171BEC1}" presName="invisiNode" presStyleLbl="node1" presStyleIdx="1" presStyleCnt="4"/>
      <dgm:spPr/>
    </dgm:pt>
    <dgm:pt modelId="{B67D51AE-AB25-49E7-BD17-7F55ADD94D3E}" type="pres">
      <dgm:prSet presAssocID="{BA5D6CB1-461F-4453-A69B-0AA56171BEC1}" presName="imagNode" presStyleLbl="fgImgPlace1" presStyleIdx="1" presStyleCnt="4"/>
      <dgm:spPr/>
    </dgm:pt>
    <dgm:pt modelId="{5A793701-9E9B-4F0E-9533-FC0E498728D6}" type="pres">
      <dgm:prSet presAssocID="{9F5B7216-5A37-4E51-9968-4883F87770DA}" presName="sibTrans" presStyleLbl="sibTrans2D1" presStyleIdx="0" presStyleCnt="0"/>
      <dgm:spPr/>
      <dgm:t>
        <a:bodyPr/>
        <a:lstStyle/>
        <a:p>
          <a:endParaRPr lang="en-US"/>
        </a:p>
      </dgm:t>
    </dgm:pt>
    <dgm:pt modelId="{0385B356-CCA7-41AC-A95F-9463F19D165B}" type="pres">
      <dgm:prSet presAssocID="{8373CE37-670C-452A-A09B-631F70AA3536}" presName="compNode" presStyleCnt="0"/>
      <dgm:spPr/>
    </dgm:pt>
    <dgm:pt modelId="{9C3670DE-995A-40D5-81F6-D478943443B6}" type="pres">
      <dgm:prSet presAssocID="{8373CE37-670C-452A-A09B-631F70AA3536}" presName="bkgdShape" presStyleLbl="node1" presStyleIdx="2" presStyleCnt="4"/>
      <dgm:spPr/>
      <dgm:t>
        <a:bodyPr/>
        <a:lstStyle/>
        <a:p>
          <a:endParaRPr lang="en-US"/>
        </a:p>
      </dgm:t>
    </dgm:pt>
    <dgm:pt modelId="{78AAE3C7-C923-4781-8E45-8B720599D0ED}" type="pres">
      <dgm:prSet presAssocID="{8373CE37-670C-452A-A09B-631F70AA3536}" presName="nodeTx" presStyleLbl="node1" presStyleIdx="2" presStyleCnt="4">
        <dgm:presLayoutVars>
          <dgm:bulletEnabled val="1"/>
        </dgm:presLayoutVars>
      </dgm:prSet>
      <dgm:spPr/>
      <dgm:t>
        <a:bodyPr/>
        <a:lstStyle/>
        <a:p>
          <a:endParaRPr lang="en-US"/>
        </a:p>
      </dgm:t>
    </dgm:pt>
    <dgm:pt modelId="{57FEA5A9-2277-4738-8662-48D7D40C8E99}" type="pres">
      <dgm:prSet presAssocID="{8373CE37-670C-452A-A09B-631F70AA3536}" presName="invisiNode" presStyleLbl="node1" presStyleIdx="2" presStyleCnt="4"/>
      <dgm:spPr/>
    </dgm:pt>
    <dgm:pt modelId="{B04728A6-B12E-49F4-9C27-B3179E828360}" type="pres">
      <dgm:prSet presAssocID="{8373CE37-670C-452A-A09B-631F70AA3536}" presName="imagNode" presStyleLbl="fgImgPlace1" presStyleIdx="2" presStyleCnt="4"/>
      <dgm:spPr/>
    </dgm:pt>
    <dgm:pt modelId="{1C63ED8C-7F62-45B8-96F6-CB72716AF177}" type="pres">
      <dgm:prSet presAssocID="{F4150B9B-1D5A-4F18-B9A8-DC0C26160BB0}" presName="sibTrans" presStyleLbl="sibTrans2D1" presStyleIdx="0" presStyleCnt="0"/>
      <dgm:spPr/>
      <dgm:t>
        <a:bodyPr/>
        <a:lstStyle/>
        <a:p>
          <a:endParaRPr lang="en-US"/>
        </a:p>
      </dgm:t>
    </dgm:pt>
    <dgm:pt modelId="{32B429CE-9AE5-4848-A41F-6D3593786CD7}" type="pres">
      <dgm:prSet presAssocID="{A2D25238-B399-4733-B02D-2F7777FCF75A}" presName="compNode" presStyleCnt="0"/>
      <dgm:spPr/>
    </dgm:pt>
    <dgm:pt modelId="{77350EBE-7908-4DDE-A50E-221774854A47}" type="pres">
      <dgm:prSet presAssocID="{A2D25238-B399-4733-B02D-2F7777FCF75A}" presName="bkgdShape" presStyleLbl="node1" presStyleIdx="3" presStyleCnt="4"/>
      <dgm:spPr/>
      <dgm:t>
        <a:bodyPr/>
        <a:lstStyle/>
        <a:p>
          <a:endParaRPr lang="en-US"/>
        </a:p>
      </dgm:t>
    </dgm:pt>
    <dgm:pt modelId="{86436798-5236-4013-BFCE-63265C7DDD04}" type="pres">
      <dgm:prSet presAssocID="{A2D25238-B399-4733-B02D-2F7777FCF75A}" presName="nodeTx" presStyleLbl="node1" presStyleIdx="3" presStyleCnt="4">
        <dgm:presLayoutVars>
          <dgm:bulletEnabled val="1"/>
        </dgm:presLayoutVars>
      </dgm:prSet>
      <dgm:spPr/>
      <dgm:t>
        <a:bodyPr/>
        <a:lstStyle/>
        <a:p>
          <a:endParaRPr lang="en-US"/>
        </a:p>
      </dgm:t>
    </dgm:pt>
    <dgm:pt modelId="{14D032B9-C406-4955-ABC1-3FD8A084C153}" type="pres">
      <dgm:prSet presAssocID="{A2D25238-B399-4733-B02D-2F7777FCF75A}" presName="invisiNode" presStyleLbl="node1" presStyleIdx="3" presStyleCnt="4"/>
      <dgm:spPr/>
    </dgm:pt>
    <dgm:pt modelId="{2986FEC6-C3DA-4023-8C80-F7D94956E973}" type="pres">
      <dgm:prSet presAssocID="{A2D25238-B399-4733-B02D-2F7777FCF75A}" presName="imagNode" presStyleLbl="fgImgPlace1" presStyleIdx="3" presStyleCnt="4"/>
      <dgm:spPr/>
    </dgm:pt>
  </dgm:ptLst>
  <dgm:cxnLst>
    <dgm:cxn modelId="{8C52425D-4113-447F-9CDC-988274ECD680}" type="presOf" srcId="{9F5B7216-5A37-4E51-9968-4883F87770DA}" destId="{5A793701-9E9B-4F0E-9533-FC0E498728D6}" srcOrd="0" destOrd="0" presId="urn:microsoft.com/office/officeart/2005/8/layout/hList7"/>
    <dgm:cxn modelId="{AC60BE39-2759-4E43-85AD-4BBC0D263F27}" srcId="{D936CF40-883D-4B7F-85BA-13CA37E0E67D}" destId="{A2D25238-B399-4733-B02D-2F7777FCF75A}" srcOrd="3" destOrd="0" parTransId="{7BEEC55B-4019-4CC8-AAF3-5C78D10307A7}" sibTransId="{D03F9B31-9482-4B50-91EF-59FD44FD72D8}"/>
    <dgm:cxn modelId="{4DA9DE47-8234-438E-B773-DA1C57840FCE}" srcId="{D936CF40-883D-4B7F-85BA-13CA37E0E67D}" destId="{70B0A2EB-4685-46E5-B19B-ECB5831227A6}" srcOrd="0" destOrd="0" parTransId="{6CCBB82B-9AE8-4C33-84A1-F7FFD65B03A4}" sibTransId="{013B5973-1CD1-4734-9BC0-AACED6CE59D7}"/>
    <dgm:cxn modelId="{6484DE7C-C378-4DD9-AC33-D863B7EC5520}" type="presOf" srcId="{013B5973-1CD1-4734-9BC0-AACED6CE59D7}" destId="{87C35ABE-8894-4517-A7DE-2B93C5D60498}" srcOrd="0" destOrd="0" presId="urn:microsoft.com/office/officeart/2005/8/layout/hList7"/>
    <dgm:cxn modelId="{EBA36DD9-534A-4814-9C9C-17F59B1C559C}" type="presOf" srcId="{D936CF40-883D-4B7F-85BA-13CA37E0E67D}" destId="{F91956E4-C793-4F28-AA9C-0D65E3727440}" srcOrd="0" destOrd="0" presId="urn:microsoft.com/office/officeart/2005/8/layout/hList7"/>
    <dgm:cxn modelId="{38966454-1FB3-4C27-BB77-769511C7AF57}" type="presOf" srcId="{8373CE37-670C-452A-A09B-631F70AA3536}" destId="{9C3670DE-995A-40D5-81F6-D478943443B6}" srcOrd="0" destOrd="0" presId="urn:microsoft.com/office/officeart/2005/8/layout/hList7"/>
    <dgm:cxn modelId="{6EC4FB29-61CE-4A10-81BC-D21E7B5F3D53}" type="presOf" srcId="{A2D25238-B399-4733-B02D-2F7777FCF75A}" destId="{77350EBE-7908-4DDE-A50E-221774854A47}" srcOrd="0" destOrd="0" presId="urn:microsoft.com/office/officeart/2005/8/layout/hList7"/>
    <dgm:cxn modelId="{28FBD048-646F-44A0-8CAA-3B5E26D056F5}" type="presOf" srcId="{A2D25238-B399-4733-B02D-2F7777FCF75A}" destId="{86436798-5236-4013-BFCE-63265C7DDD04}" srcOrd="1" destOrd="0" presId="urn:microsoft.com/office/officeart/2005/8/layout/hList7"/>
    <dgm:cxn modelId="{9DC65777-8073-4CDD-B9A5-BC86DC2C0F83}" srcId="{D936CF40-883D-4B7F-85BA-13CA37E0E67D}" destId="{BA5D6CB1-461F-4453-A69B-0AA56171BEC1}" srcOrd="1" destOrd="0" parTransId="{6F8C48EA-662F-4E23-9D72-FD308AD38FC6}" sibTransId="{9F5B7216-5A37-4E51-9968-4883F87770DA}"/>
    <dgm:cxn modelId="{621E4E7D-749A-4971-9604-84B2F721FE58}" type="presOf" srcId="{BA5D6CB1-461F-4453-A69B-0AA56171BEC1}" destId="{EE8953DE-3307-4EF7-81CD-6E9369D06C04}" srcOrd="1" destOrd="0" presId="urn:microsoft.com/office/officeart/2005/8/layout/hList7"/>
    <dgm:cxn modelId="{B5F110D4-BC3B-4C9E-8F5D-F27F01B3D359}" type="presOf" srcId="{BA5D6CB1-461F-4453-A69B-0AA56171BEC1}" destId="{4074110B-D953-4BC3-8170-84BB2D904DB0}" srcOrd="0" destOrd="0" presId="urn:microsoft.com/office/officeart/2005/8/layout/hList7"/>
    <dgm:cxn modelId="{2822C769-9043-4AAA-9646-C02D9AE39D59}" type="presOf" srcId="{F4150B9B-1D5A-4F18-B9A8-DC0C26160BB0}" destId="{1C63ED8C-7F62-45B8-96F6-CB72716AF177}" srcOrd="0" destOrd="0" presId="urn:microsoft.com/office/officeart/2005/8/layout/hList7"/>
    <dgm:cxn modelId="{A0F55DCD-9747-45F9-80A5-5A0FC5B81350}" srcId="{D936CF40-883D-4B7F-85BA-13CA37E0E67D}" destId="{8373CE37-670C-452A-A09B-631F70AA3536}" srcOrd="2" destOrd="0" parTransId="{029C1B99-AF2A-4527-9007-684EDA6DDEA5}" sibTransId="{F4150B9B-1D5A-4F18-B9A8-DC0C26160BB0}"/>
    <dgm:cxn modelId="{216093EE-E932-4D40-A8A1-AE8B166BFCD4}" type="presOf" srcId="{70B0A2EB-4685-46E5-B19B-ECB5831227A6}" destId="{FC0B9095-2243-4427-B0D1-E3DDBE895D1B}" srcOrd="0" destOrd="0" presId="urn:microsoft.com/office/officeart/2005/8/layout/hList7"/>
    <dgm:cxn modelId="{FA8E2455-29FE-4A8D-A6EA-BE1BD7E59E86}" type="presOf" srcId="{70B0A2EB-4685-46E5-B19B-ECB5831227A6}" destId="{AB61BC06-2881-4A4D-9A81-1F221A346D9F}" srcOrd="1" destOrd="0" presId="urn:microsoft.com/office/officeart/2005/8/layout/hList7"/>
    <dgm:cxn modelId="{054F5C77-8197-491A-AD2B-AC124A79B0A1}" type="presOf" srcId="{8373CE37-670C-452A-A09B-631F70AA3536}" destId="{78AAE3C7-C923-4781-8E45-8B720599D0ED}" srcOrd="1" destOrd="0" presId="urn:microsoft.com/office/officeart/2005/8/layout/hList7"/>
    <dgm:cxn modelId="{415BC520-EDE2-4FF1-9E33-33450A106BC6}" type="presParOf" srcId="{F91956E4-C793-4F28-AA9C-0D65E3727440}" destId="{093751A9-8923-43CE-916E-9B8CF0060B86}" srcOrd="0" destOrd="0" presId="urn:microsoft.com/office/officeart/2005/8/layout/hList7"/>
    <dgm:cxn modelId="{29976F7B-4CE3-44D3-BBE6-CEBD8C94B0E5}" type="presParOf" srcId="{F91956E4-C793-4F28-AA9C-0D65E3727440}" destId="{002C8F14-8422-41F0-BC09-7CF5D2097CFA}" srcOrd="1" destOrd="0" presId="urn:microsoft.com/office/officeart/2005/8/layout/hList7"/>
    <dgm:cxn modelId="{8BD9C986-05D3-4D5F-8E8B-69E5BBE9167B}" type="presParOf" srcId="{002C8F14-8422-41F0-BC09-7CF5D2097CFA}" destId="{99B1EBFE-A2B2-40D9-BDFA-8CA8BD72DF4D}" srcOrd="0" destOrd="0" presId="urn:microsoft.com/office/officeart/2005/8/layout/hList7"/>
    <dgm:cxn modelId="{02F35E4C-9B68-4A16-8B35-1890564BFE76}" type="presParOf" srcId="{99B1EBFE-A2B2-40D9-BDFA-8CA8BD72DF4D}" destId="{FC0B9095-2243-4427-B0D1-E3DDBE895D1B}" srcOrd="0" destOrd="0" presId="urn:microsoft.com/office/officeart/2005/8/layout/hList7"/>
    <dgm:cxn modelId="{36595568-638A-4559-B134-7AFDF5CE7F0F}" type="presParOf" srcId="{99B1EBFE-A2B2-40D9-BDFA-8CA8BD72DF4D}" destId="{AB61BC06-2881-4A4D-9A81-1F221A346D9F}" srcOrd="1" destOrd="0" presId="urn:microsoft.com/office/officeart/2005/8/layout/hList7"/>
    <dgm:cxn modelId="{A097806E-CCD6-48A8-A379-ECFFE76A8EE2}" type="presParOf" srcId="{99B1EBFE-A2B2-40D9-BDFA-8CA8BD72DF4D}" destId="{BAA022B6-C0A3-42C7-A595-DA6A4EC01462}" srcOrd="2" destOrd="0" presId="urn:microsoft.com/office/officeart/2005/8/layout/hList7"/>
    <dgm:cxn modelId="{57F8BB7A-BB97-467A-83D5-99F0E99E94BB}" type="presParOf" srcId="{99B1EBFE-A2B2-40D9-BDFA-8CA8BD72DF4D}" destId="{AFBB41EB-203E-47E8-8B31-52265AB8051B}" srcOrd="3" destOrd="0" presId="urn:microsoft.com/office/officeart/2005/8/layout/hList7"/>
    <dgm:cxn modelId="{FB74B59A-4146-4E97-BDF9-9E696D955AB5}" type="presParOf" srcId="{002C8F14-8422-41F0-BC09-7CF5D2097CFA}" destId="{87C35ABE-8894-4517-A7DE-2B93C5D60498}" srcOrd="1" destOrd="0" presId="urn:microsoft.com/office/officeart/2005/8/layout/hList7"/>
    <dgm:cxn modelId="{E730340A-3E4F-4D6A-8137-8A25CC88A8CE}" type="presParOf" srcId="{002C8F14-8422-41F0-BC09-7CF5D2097CFA}" destId="{30FE11E6-929D-4BC8-B3FC-03842E1AF9FA}" srcOrd="2" destOrd="0" presId="urn:microsoft.com/office/officeart/2005/8/layout/hList7"/>
    <dgm:cxn modelId="{71EBEB2C-920A-41FB-93BB-E3D959662A98}" type="presParOf" srcId="{30FE11E6-929D-4BC8-B3FC-03842E1AF9FA}" destId="{4074110B-D953-4BC3-8170-84BB2D904DB0}" srcOrd="0" destOrd="0" presId="urn:microsoft.com/office/officeart/2005/8/layout/hList7"/>
    <dgm:cxn modelId="{C43C0AB2-5C64-46FF-92D2-207DE12EA662}" type="presParOf" srcId="{30FE11E6-929D-4BC8-B3FC-03842E1AF9FA}" destId="{EE8953DE-3307-4EF7-81CD-6E9369D06C04}" srcOrd="1" destOrd="0" presId="urn:microsoft.com/office/officeart/2005/8/layout/hList7"/>
    <dgm:cxn modelId="{721BFBFF-74B0-4DD5-BF17-C1C9711D2EC8}" type="presParOf" srcId="{30FE11E6-929D-4BC8-B3FC-03842E1AF9FA}" destId="{60437439-D984-4A5F-863E-57B501E4F5B2}" srcOrd="2" destOrd="0" presId="urn:microsoft.com/office/officeart/2005/8/layout/hList7"/>
    <dgm:cxn modelId="{DF849DB0-1954-4FF7-A285-4BA49FBAC2D4}" type="presParOf" srcId="{30FE11E6-929D-4BC8-B3FC-03842E1AF9FA}" destId="{B67D51AE-AB25-49E7-BD17-7F55ADD94D3E}" srcOrd="3" destOrd="0" presId="urn:microsoft.com/office/officeart/2005/8/layout/hList7"/>
    <dgm:cxn modelId="{288747D2-1D32-4163-9BD9-D907A1103585}" type="presParOf" srcId="{002C8F14-8422-41F0-BC09-7CF5D2097CFA}" destId="{5A793701-9E9B-4F0E-9533-FC0E498728D6}" srcOrd="3" destOrd="0" presId="urn:microsoft.com/office/officeart/2005/8/layout/hList7"/>
    <dgm:cxn modelId="{9D090954-38A3-48C7-BE6D-F8DD4C683E2F}" type="presParOf" srcId="{002C8F14-8422-41F0-BC09-7CF5D2097CFA}" destId="{0385B356-CCA7-41AC-A95F-9463F19D165B}" srcOrd="4" destOrd="0" presId="urn:microsoft.com/office/officeart/2005/8/layout/hList7"/>
    <dgm:cxn modelId="{B23730E0-7643-4A00-B5CD-6AE8D2FC51C5}" type="presParOf" srcId="{0385B356-CCA7-41AC-A95F-9463F19D165B}" destId="{9C3670DE-995A-40D5-81F6-D478943443B6}" srcOrd="0" destOrd="0" presId="urn:microsoft.com/office/officeart/2005/8/layout/hList7"/>
    <dgm:cxn modelId="{54BE1BAF-E425-4DEF-806D-D4C1FC2C8600}" type="presParOf" srcId="{0385B356-CCA7-41AC-A95F-9463F19D165B}" destId="{78AAE3C7-C923-4781-8E45-8B720599D0ED}" srcOrd="1" destOrd="0" presId="urn:microsoft.com/office/officeart/2005/8/layout/hList7"/>
    <dgm:cxn modelId="{3032654C-7E09-4031-9064-F61941242670}" type="presParOf" srcId="{0385B356-CCA7-41AC-A95F-9463F19D165B}" destId="{57FEA5A9-2277-4738-8662-48D7D40C8E99}" srcOrd="2" destOrd="0" presId="urn:microsoft.com/office/officeart/2005/8/layout/hList7"/>
    <dgm:cxn modelId="{2652518E-6FB1-4D8E-9A9D-2AE4E9363BB2}" type="presParOf" srcId="{0385B356-CCA7-41AC-A95F-9463F19D165B}" destId="{B04728A6-B12E-49F4-9C27-B3179E828360}" srcOrd="3" destOrd="0" presId="urn:microsoft.com/office/officeart/2005/8/layout/hList7"/>
    <dgm:cxn modelId="{2597ED3E-F3D0-4C31-9CAC-A1F697676E68}" type="presParOf" srcId="{002C8F14-8422-41F0-BC09-7CF5D2097CFA}" destId="{1C63ED8C-7F62-45B8-96F6-CB72716AF177}" srcOrd="5" destOrd="0" presId="urn:microsoft.com/office/officeart/2005/8/layout/hList7"/>
    <dgm:cxn modelId="{CB6C2989-2A73-40E7-80DA-67A40BA4A84D}" type="presParOf" srcId="{002C8F14-8422-41F0-BC09-7CF5D2097CFA}" destId="{32B429CE-9AE5-4848-A41F-6D3593786CD7}" srcOrd="6" destOrd="0" presId="urn:microsoft.com/office/officeart/2005/8/layout/hList7"/>
    <dgm:cxn modelId="{BFA75E64-4947-4B77-A760-1BB00FA15A49}" type="presParOf" srcId="{32B429CE-9AE5-4848-A41F-6D3593786CD7}" destId="{77350EBE-7908-4DDE-A50E-221774854A47}" srcOrd="0" destOrd="0" presId="urn:microsoft.com/office/officeart/2005/8/layout/hList7"/>
    <dgm:cxn modelId="{3C78FF38-E76F-489B-A73D-393AFC1C3788}" type="presParOf" srcId="{32B429CE-9AE5-4848-A41F-6D3593786CD7}" destId="{86436798-5236-4013-BFCE-63265C7DDD04}" srcOrd="1" destOrd="0" presId="urn:microsoft.com/office/officeart/2005/8/layout/hList7"/>
    <dgm:cxn modelId="{08B9CFF5-6D8E-464F-B1B5-745C56E5E9CE}" type="presParOf" srcId="{32B429CE-9AE5-4848-A41F-6D3593786CD7}" destId="{14D032B9-C406-4955-ABC1-3FD8A084C153}" srcOrd="2" destOrd="0" presId="urn:microsoft.com/office/officeart/2005/8/layout/hList7"/>
    <dgm:cxn modelId="{D130309C-643F-4E8C-95DC-E75CC9F41209}" type="presParOf" srcId="{32B429CE-9AE5-4848-A41F-6D3593786CD7}" destId="{2986FEC6-C3DA-4023-8C80-F7D94956E973}" srcOrd="3" destOrd="0" presId="urn:microsoft.com/office/officeart/2005/8/layout/hList7"/>
  </dgm:cxnLst>
  <dgm:bg/>
  <dgm:whole/>
</dgm:dataModel>
</file>

<file path=ppt/diagrams/data2.xml><?xml version="1.0" encoding="utf-8"?>
<dgm:dataModel xmlns:dgm="http://schemas.openxmlformats.org/drawingml/2006/diagram" xmlns:a="http://schemas.openxmlformats.org/drawingml/2006/main">
  <dgm:ptLst>
    <dgm:pt modelId="{B0710584-238D-4860-B2D9-64873260209D}" type="doc">
      <dgm:prSet loTypeId="urn:microsoft.com/office/officeart/2005/8/layout/pList2" loCatId="list" qsTypeId="urn:microsoft.com/office/officeart/2005/8/quickstyle/simple1" qsCatId="simple" csTypeId="urn:microsoft.com/office/officeart/2005/8/colors/accent1_2" csCatId="accent1" phldr="1"/>
      <dgm:spPr/>
    </dgm:pt>
    <dgm:pt modelId="{4AA02B90-8CE0-4B9C-B815-DC629BE8F7DB}">
      <dgm:prSet phldrT="[Text]" custT="1"/>
      <dgm:spPr>
        <a:solidFill>
          <a:srgbClr val="000066"/>
        </a:solidFill>
      </dgm:spPr>
      <dgm:t>
        <a:bodyPr/>
        <a:lstStyle/>
        <a:p>
          <a:pPr algn="ctr"/>
          <a:r>
            <a:rPr lang="cs-CZ" sz="1600" b="1" dirty="0" smtClean="0"/>
            <a:t>Úplná infrastruktura</a:t>
          </a:r>
          <a:endParaRPr lang="en-US" sz="1600" b="1" dirty="0"/>
        </a:p>
      </dgm:t>
    </dgm:pt>
    <dgm:pt modelId="{D0F8E427-8C0C-4239-B636-043480511B3B}" type="parTrans" cxnId="{37C3AF95-A0B7-4C36-94E4-F70973A650A5}">
      <dgm:prSet/>
      <dgm:spPr/>
      <dgm:t>
        <a:bodyPr/>
        <a:lstStyle/>
        <a:p>
          <a:endParaRPr lang="en-US"/>
        </a:p>
      </dgm:t>
    </dgm:pt>
    <dgm:pt modelId="{D92D0B8A-0C09-49E5-9D81-EE336B08972D}" type="sibTrans" cxnId="{37C3AF95-A0B7-4C36-94E4-F70973A650A5}">
      <dgm:prSet/>
      <dgm:spPr/>
      <dgm:t>
        <a:bodyPr/>
        <a:lstStyle/>
        <a:p>
          <a:endParaRPr lang="en-US"/>
        </a:p>
      </dgm:t>
    </dgm:pt>
    <dgm:pt modelId="{83D25970-47DB-4BE7-A69D-E05B62322ED5}">
      <dgm:prSet phldrT="[Text]" custT="1"/>
      <dgm:spPr>
        <a:solidFill>
          <a:srgbClr val="000066"/>
        </a:solidFill>
      </dgm:spPr>
      <dgm:t>
        <a:bodyPr/>
        <a:lstStyle/>
        <a:p>
          <a:pPr algn="ctr"/>
          <a:r>
            <a:rPr lang="en-US" sz="1600" b="1" dirty="0" smtClean="0"/>
            <a:t>Standalone Mode</a:t>
          </a:r>
          <a:endParaRPr lang="en-US" sz="1600" b="1" dirty="0"/>
        </a:p>
      </dgm:t>
    </dgm:pt>
    <dgm:pt modelId="{CA031028-6673-4AD3-A380-08005E845535}" type="parTrans" cxnId="{99BB43B1-AD68-4D21-BF8D-6E07B2139EBF}">
      <dgm:prSet/>
      <dgm:spPr/>
      <dgm:t>
        <a:bodyPr/>
        <a:lstStyle/>
        <a:p>
          <a:endParaRPr lang="en-US"/>
        </a:p>
      </dgm:t>
    </dgm:pt>
    <dgm:pt modelId="{499D00B9-311B-4D49-9785-5B05B57A7542}" type="sibTrans" cxnId="{99BB43B1-AD68-4D21-BF8D-6E07B2139EBF}">
      <dgm:prSet/>
      <dgm:spPr/>
      <dgm:t>
        <a:bodyPr/>
        <a:lstStyle/>
        <a:p>
          <a:endParaRPr lang="en-US"/>
        </a:p>
      </dgm:t>
    </dgm:pt>
    <dgm:pt modelId="{8BF1A118-1537-4511-912C-392408207484}">
      <dgm:prSet phldrT="[Text]" custT="1"/>
      <dgm:spPr>
        <a:solidFill>
          <a:srgbClr val="000066"/>
        </a:solidFill>
      </dgm:spPr>
      <dgm:t>
        <a:bodyPr/>
        <a:lstStyle/>
        <a:p>
          <a:pPr algn="ctr"/>
          <a:r>
            <a:rPr lang="cs-CZ" sz="1600" b="1" dirty="0" smtClean="0"/>
            <a:t>Jednoduchá infrastruktura</a:t>
          </a:r>
          <a:endParaRPr lang="en-US" sz="1600" b="1" dirty="0"/>
        </a:p>
      </dgm:t>
    </dgm:pt>
    <dgm:pt modelId="{567FB39B-BC45-444C-8754-FDDEB2530BBE}" type="parTrans" cxnId="{76E898F9-4BD2-40E3-82F0-6C1EFD6A4222}">
      <dgm:prSet/>
      <dgm:spPr/>
      <dgm:t>
        <a:bodyPr/>
        <a:lstStyle/>
        <a:p>
          <a:endParaRPr lang="en-US"/>
        </a:p>
      </dgm:t>
    </dgm:pt>
    <dgm:pt modelId="{B1FEE09E-0600-4D75-A967-93795736DF90}" type="sibTrans" cxnId="{76E898F9-4BD2-40E3-82F0-6C1EFD6A4222}">
      <dgm:prSet/>
      <dgm:spPr/>
      <dgm:t>
        <a:bodyPr/>
        <a:lstStyle/>
        <a:p>
          <a:endParaRPr lang="en-US"/>
        </a:p>
      </dgm:t>
    </dgm:pt>
    <dgm:pt modelId="{CAEB0BAF-9DDE-47BA-8227-F947F587DABC}">
      <dgm:prSet phldrT="[Text]" custT="1"/>
      <dgm:spPr>
        <a:solidFill>
          <a:srgbClr val="000066"/>
        </a:solidFill>
      </dgm:spPr>
      <dgm:t>
        <a:bodyPr/>
        <a:lstStyle/>
        <a:p>
          <a:pPr algn="l"/>
          <a:r>
            <a:rPr lang="en-US" sz="1400" dirty="0" smtClean="0"/>
            <a:t>Desktop Configuration  (DC) Service</a:t>
          </a:r>
          <a:endParaRPr lang="en-US" sz="1400" dirty="0"/>
        </a:p>
      </dgm:t>
    </dgm:pt>
    <dgm:pt modelId="{9746B201-5185-4FC2-A998-5184EB924E99}" type="parTrans" cxnId="{24A2E275-1006-4FAB-9A5A-BD3BAD5AB94A}">
      <dgm:prSet/>
      <dgm:spPr/>
      <dgm:t>
        <a:bodyPr/>
        <a:lstStyle/>
        <a:p>
          <a:endParaRPr lang="en-US"/>
        </a:p>
      </dgm:t>
    </dgm:pt>
    <dgm:pt modelId="{C8CEE0AE-B5B0-40CD-815A-0F7972447DBD}" type="sibTrans" cxnId="{24A2E275-1006-4FAB-9A5A-BD3BAD5AB94A}">
      <dgm:prSet/>
      <dgm:spPr/>
      <dgm:t>
        <a:bodyPr/>
        <a:lstStyle/>
        <a:p>
          <a:endParaRPr lang="en-US"/>
        </a:p>
      </dgm:t>
    </dgm:pt>
    <dgm:pt modelId="{4509B43E-980E-4D21-B91B-7642B48D8CC0}">
      <dgm:prSet phldrT="[Text]" custT="1"/>
      <dgm:spPr>
        <a:solidFill>
          <a:srgbClr val="000066"/>
        </a:solidFill>
      </dgm:spPr>
      <dgm:t>
        <a:bodyPr/>
        <a:lstStyle/>
        <a:p>
          <a:pPr algn="l"/>
          <a:r>
            <a:rPr lang="cs-CZ" sz="1400" dirty="0" smtClean="0"/>
            <a:t>Vyžaduje </a:t>
          </a:r>
          <a:r>
            <a:rPr lang="en-US" sz="1400" dirty="0" smtClean="0"/>
            <a:t>Active Directory a SQL Server</a:t>
          </a:r>
          <a:endParaRPr lang="en-US" sz="1400" dirty="0"/>
        </a:p>
      </dgm:t>
    </dgm:pt>
    <dgm:pt modelId="{127609B9-54B3-450D-BB90-2FCDA0404C35}" type="parTrans" cxnId="{A0006C1E-43FE-4093-BF03-B84CB017E42C}">
      <dgm:prSet/>
      <dgm:spPr/>
      <dgm:t>
        <a:bodyPr/>
        <a:lstStyle/>
        <a:p>
          <a:endParaRPr lang="en-US"/>
        </a:p>
      </dgm:t>
    </dgm:pt>
    <dgm:pt modelId="{876AE514-6229-4717-9183-A806B505CD55}" type="sibTrans" cxnId="{A0006C1E-43FE-4093-BF03-B84CB017E42C}">
      <dgm:prSet/>
      <dgm:spPr/>
      <dgm:t>
        <a:bodyPr/>
        <a:lstStyle/>
        <a:p>
          <a:endParaRPr lang="en-US"/>
        </a:p>
      </dgm:t>
    </dgm:pt>
    <dgm:pt modelId="{2063B92C-4D41-4756-AD42-B4335C1E22AB}">
      <dgm:prSet phldrT="[Text]" custT="1"/>
      <dgm:spPr>
        <a:solidFill>
          <a:srgbClr val="000066"/>
        </a:solidFill>
      </dgm:spPr>
      <dgm:t>
        <a:bodyPr/>
        <a:lstStyle/>
        <a:p>
          <a:pPr algn="l"/>
          <a:r>
            <a:rPr lang="en-US" sz="1400" dirty="0" smtClean="0"/>
            <a:t>Dynamic Delivery</a:t>
          </a:r>
          <a:endParaRPr lang="en-US" sz="1400" dirty="0"/>
        </a:p>
      </dgm:t>
    </dgm:pt>
    <dgm:pt modelId="{A0621F52-88FA-4323-BB03-0D6053FDBE36}" type="parTrans" cxnId="{AA57454D-2239-4309-AF1D-4DA7885CBBC4}">
      <dgm:prSet/>
      <dgm:spPr/>
      <dgm:t>
        <a:bodyPr/>
        <a:lstStyle/>
        <a:p>
          <a:endParaRPr lang="en-US"/>
        </a:p>
      </dgm:t>
    </dgm:pt>
    <dgm:pt modelId="{AB8E30C1-6934-4E6D-9C30-5961A33EC187}" type="sibTrans" cxnId="{AA57454D-2239-4309-AF1D-4DA7885CBBC4}">
      <dgm:prSet/>
      <dgm:spPr/>
      <dgm:t>
        <a:bodyPr/>
        <a:lstStyle/>
        <a:p>
          <a:endParaRPr lang="en-US"/>
        </a:p>
      </dgm:t>
    </dgm:pt>
    <dgm:pt modelId="{579B61D8-047A-40A7-A74F-6B4FD35764DA}">
      <dgm:prSet phldrT="[Text]" custT="1"/>
      <dgm:spPr>
        <a:solidFill>
          <a:srgbClr val="000066"/>
        </a:solidFill>
      </dgm:spPr>
      <dgm:t>
        <a:bodyPr/>
        <a:lstStyle/>
        <a:p>
          <a:pPr algn="l"/>
          <a:r>
            <a:rPr lang="en-US" sz="1400" dirty="0" smtClean="0"/>
            <a:t>Dynamic Delivery</a:t>
          </a:r>
          <a:endParaRPr lang="en-US" sz="1400" dirty="0"/>
        </a:p>
      </dgm:t>
    </dgm:pt>
    <dgm:pt modelId="{FABFBA4E-D4A7-49B0-BF44-12669413AED6}" type="parTrans" cxnId="{223FF07D-8235-4E2D-9CF3-757DB951F25F}">
      <dgm:prSet/>
      <dgm:spPr/>
      <dgm:t>
        <a:bodyPr/>
        <a:lstStyle/>
        <a:p>
          <a:endParaRPr lang="en-US"/>
        </a:p>
      </dgm:t>
    </dgm:pt>
    <dgm:pt modelId="{AFF2A886-0B63-46D9-8536-7BB2536D9CFC}" type="sibTrans" cxnId="{223FF07D-8235-4E2D-9CF3-757DB951F25F}">
      <dgm:prSet/>
      <dgm:spPr/>
      <dgm:t>
        <a:bodyPr/>
        <a:lstStyle/>
        <a:p>
          <a:endParaRPr lang="en-US"/>
        </a:p>
      </dgm:t>
    </dgm:pt>
    <dgm:pt modelId="{0B20CE69-ED2B-40E6-9A96-B4451FF2F64D}">
      <dgm:prSet phldrT="[Text]" custT="1"/>
      <dgm:spPr>
        <a:solidFill>
          <a:srgbClr val="000066"/>
        </a:solidFill>
      </dgm:spPr>
      <dgm:t>
        <a:bodyPr/>
        <a:lstStyle/>
        <a:p>
          <a:pPr algn="l"/>
          <a:r>
            <a:rPr lang="cs-CZ" sz="1400" dirty="0" smtClean="0"/>
            <a:t>Není</a:t>
          </a:r>
          <a:r>
            <a:rPr lang="en-US" sz="1400" dirty="0" smtClean="0"/>
            <a:t> DC Service (XML </a:t>
          </a:r>
          <a:r>
            <a:rPr lang="cs-CZ" sz="1400" dirty="0" smtClean="0"/>
            <a:t>konfigurace</a:t>
          </a:r>
          <a:r>
            <a:rPr lang="en-US" sz="1400" dirty="0" smtClean="0"/>
            <a:t>)</a:t>
          </a:r>
          <a:endParaRPr lang="en-US" sz="1400" dirty="0"/>
        </a:p>
      </dgm:t>
    </dgm:pt>
    <dgm:pt modelId="{FD9F4501-C702-47D0-921F-9A05F64DEE92}" type="parTrans" cxnId="{E31EF966-CB38-4AED-8EF3-DC5265B04C90}">
      <dgm:prSet/>
      <dgm:spPr/>
      <dgm:t>
        <a:bodyPr/>
        <a:lstStyle/>
        <a:p>
          <a:endParaRPr lang="en-US"/>
        </a:p>
      </dgm:t>
    </dgm:pt>
    <dgm:pt modelId="{3C74910F-6AF9-48E9-9508-C2DDDDC85D6B}" type="sibTrans" cxnId="{E31EF966-CB38-4AED-8EF3-DC5265B04C90}">
      <dgm:prSet/>
      <dgm:spPr/>
      <dgm:t>
        <a:bodyPr/>
        <a:lstStyle/>
        <a:p>
          <a:endParaRPr lang="en-US"/>
        </a:p>
      </dgm:t>
    </dgm:pt>
    <dgm:pt modelId="{C2F0B6CA-33A0-481D-9018-086BD53B2C85}">
      <dgm:prSet phldrT="[Text]" custT="1"/>
      <dgm:spPr>
        <a:solidFill>
          <a:srgbClr val="000066"/>
        </a:solidFill>
      </dgm:spPr>
      <dgm:t>
        <a:bodyPr/>
        <a:lstStyle/>
        <a:p>
          <a:pPr algn="l"/>
          <a:r>
            <a:rPr lang="en-US" sz="1400" dirty="0" smtClean="0"/>
            <a:t>MSI wrapper </a:t>
          </a:r>
          <a:r>
            <a:rPr lang="cs-CZ" sz="1400" dirty="0" smtClean="0"/>
            <a:t>řídí konfiguraci</a:t>
          </a:r>
          <a:endParaRPr lang="en-US" sz="1400" dirty="0"/>
        </a:p>
      </dgm:t>
    </dgm:pt>
    <dgm:pt modelId="{18A6F470-CFC9-4D96-AD18-4A41F9983F88}" type="parTrans" cxnId="{BE755828-FCAD-4E8D-BCE2-820AB9898FBF}">
      <dgm:prSet/>
      <dgm:spPr/>
      <dgm:t>
        <a:bodyPr/>
        <a:lstStyle/>
        <a:p>
          <a:endParaRPr lang="en-US"/>
        </a:p>
      </dgm:t>
    </dgm:pt>
    <dgm:pt modelId="{808ED67E-FF3E-4881-8571-2285F8E2ABFA}" type="sibTrans" cxnId="{BE755828-FCAD-4E8D-BCE2-820AB9898FBF}">
      <dgm:prSet/>
      <dgm:spPr/>
      <dgm:t>
        <a:bodyPr/>
        <a:lstStyle/>
        <a:p>
          <a:endParaRPr lang="en-US"/>
        </a:p>
      </dgm:t>
    </dgm:pt>
    <dgm:pt modelId="{3BA2ED37-743F-4BC3-BE04-EB6BE7E0284B}">
      <dgm:prSet phldrT="[Text]" custT="1"/>
      <dgm:spPr>
        <a:solidFill>
          <a:srgbClr val="000066"/>
        </a:solidFill>
      </dgm:spPr>
      <dgm:t>
        <a:bodyPr/>
        <a:lstStyle/>
        <a:p>
          <a:pPr algn="l"/>
          <a:r>
            <a:rPr lang="en-US" sz="1400" dirty="0" smtClean="0"/>
            <a:t>Package/Active Upgrade</a:t>
          </a:r>
          <a:endParaRPr lang="en-US" sz="1400" dirty="0"/>
        </a:p>
      </dgm:t>
    </dgm:pt>
    <dgm:pt modelId="{FE081196-AA21-4A83-A712-44709E52B5E9}" type="parTrans" cxnId="{F22C3627-1634-496A-94F5-3E156F4E862B}">
      <dgm:prSet/>
      <dgm:spPr/>
      <dgm:t>
        <a:bodyPr/>
        <a:lstStyle/>
        <a:p>
          <a:endParaRPr lang="en-US"/>
        </a:p>
      </dgm:t>
    </dgm:pt>
    <dgm:pt modelId="{E23AB79E-FADA-4465-BB6C-3EA53EB50B32}" type="sibTrans" cxnId="{F22C3627-1634-496A-94F5-3E156F4E862B}">
      <dgm:prSet/>
      <dgm:spPr/>
      <dgm:t>
        <a:bodyPr/>
        <a:lstStyle/>
        <a:p>
          <a:endParaRPr lang="en-US"/>
        </a:p>
      </dgm:t>
    </dgm:pt>
    <dgm:pt modelId="{C21554FC-9B70-4799-A86B-AD3729B675CF}">
      <dgm:prSet phldrT="[Text]" custT="1"/>
      <dgm:spPr>
        <a:solidFill>
          <a:srgbClr val="000066"/>
        </a:solidFill>
      </dgm:spPr>
      <dgm:t>
        <a:bodyPr/>
        <a:lstStyle/>
        <a:p>
          <a:pPr algn="l"/>
          <a:r>
            <a:rPr lang="en-US" sz="1400" dirty="0" smtClean="0"/>
            <a:t>Package/Active Upgrade</a:t>
          </a:r>
          <a:endParaRPr lang="en-US" sz="1400" dirty="0"/>
        </a:p>
      </dgm:t>
    </dgm:pt>
    <dgm:pt modelId="{65C50E7F-9A4B-4923-A8A6-CE67F8856E9F}" type="parTrans" cxnId="{8B5536DC-08F9-4EFC-8F59-0A93C121ED83}">
      <dgm:prSet/>
      <dgm:spPr/>
      <dgm:t>
        <a:bodyPr/>
        <a:lstStyle/>
        <a:p>
          <a:endParaRPr lang="en-US"/>
        </a:p>
      </dgm:t>
    </dgm:pt>
    <dgm:pt modelId="{8B8D6F2D-547C-443F-B2CF-D8D9077905A9}" type="sibTrans" cxnId="{8B5536DC-08F9-4EFC-8F59-0A93C121ED83}">
      <dgm:prSet/>
      <dgm:spPr/>
      <dgm:t>
        <a:bodyPr/>
        <a:lstStyle/>
        <a:p>
          <a:endParaRPr lang="en-US"/>
        </a:p>
      </dgm:t>
    </dgm:pt>
    <dgm:pt modelId="{307827F7-1FCD-454A-9344-127DB9533855}">
      <dgm:prSet phldrT="[Text]" custT="1"/>
      <dgm:spPr>
        <a:solidFill>
          <a:srgbClr val="000066"/>
        </a:solidFill>
      </dgm:spPr>
      <dgm:t>
        <a:bodyPr/>
        <a:lstStyle/>
        <a:p>
          <a:pPr algn="l"/>
          <a:endParaRPr lang="en-US" sz="1600" dirty="0"/>
        </a:p>
      </dgm:t>
    </dgm:pt>
    <dgm:pt modelId="{300F6945-6BAD-4EF7-B8DA-5DD07C833F85}" type="parTrans" cxnId="{0127013B-FF12-4459-B66E-47FC5DD5172C}">
      <dgm:prSet/>
      <dgm:spPr/>
      <dgm:t>
        <a:bodyPr/>
        <a:lstStyle/>
        <a:p>
          <a:endParaRPr lang="en-US"/>
        </a:p>
      </dgm:t>
    </dgm:pt>
    <dgm:pt modelId="{3A0AAA60-9A96-4CA0-BE9C-2411A75B7686}" type="sibTrans" cxnId="{0127013B-FF12-4459-B66E-47FC5DD5172C}">
      <dgm:prSet/>
      <dgm:spPr/>
      <dgm:t>
        <a:bodyPr/>
        <a:lstStyle/>
        <a:p>
          <a:endParaRPr lang="en-US"/>
        </a:p>
      </dgm:t>
    </dgm:pt>
    <dgm:pt modelId="{9B07A9F3-DA39-477A-A0EE-A18900452489}">
      <dgm:prSet phldrT="[Text]" custT="1"/>
      <dgm:spPr>
        <a:solidFill>
          <a:srgbClr val="000066"/>
        </a:solidFill>
      </dgm:spPr>
      <dgm:t>
        <a:bodyPr/>
        <a:lstStyle/>
        <a:p>
          <a:pPr algn="l"/>
          <a:r>
            <a:rPr lang="cs-CZ" sz="1400" dirty="0" smtClean="0"/>
            <a:t>Spolupráce se </a:t>
          </a:r>
          <a:r>
            <a:rPr lang="en-US" sz="1400" dirty="0" smtClean="0"/>
            <a:t>SMS/SCCM &amp; 3</a:t>
          </a:r>
          <a:r>
            <a:rPr lang="en-US" sz="1400" baseline="30000" dirty="0" smtClean="0"/>
            <a:t>rd</a:t>
          </a:r>
          <a:r>
            <a:rPr lang="en-US" sz="1400" dirty="0" smtClean="0"/>
            <a:t> party ESD</a:t>
          </a:r>
          <a:endParaRPr lang="en-US" sz="1400" dirty="0"/>
        </a:p>
      </dgm:t>
    </dgm:pt>
    <dgm:pt modelId="{01966781-A83C-4C9B-8BAE-A1010E892218}" type="parTrans" cxnId="{E76D3B59-4475-446B-8E8B-7A2F755B5FB9}">
      <dgm:prSet/>
      <dgm:spPr/>
      <dgm:t>
        <a:bodyPr/>
        <a:lstStyle/>
        <a:p>
          <a:endParaRPr lang="en-US"/>
        </a:p>
      </dgm:t>
    </dgm:pt>
    <dgm:pt modelId="{C2933E7B-F84C-4E82-8A09-B476C96F552A}" type="sibTrans" cxnId="{E76D3B59-4475-446B-8E8B-7A2F755B5FB9}">
      <dgm:prSet/>
      <dgm:spPr/>
      <dgm:t>
        <a:bodyPr/>
        <a:lstStyle/>
        <a:p>
          <a:endParaRPr lang="en-US"/>
        </a:p>
      </dgm:t>
    </dgm:pt>
    <dgm:pt modelId="{8D88FB75-43E1-4DA6-85DD-AC9D69F8C0D3}">
      <dgm:prSet phldrT="[Text]" custT="1"/>
      <dgm:spPr>
        <a:solidFill>
          <a:srgbClr val="000066"/>
        </a:solidFill>
      </dgm:spPr>
      <dgm:t>
        <a:bodyPr/>
        <a:lstStyle/>
        <a:p>
          <a:pPr algn="l"/>
          <a:r>
            <a:rPr lang="cs-CZ" sz="1400" dirty="0" smtClean="0"/>
            <a:t>Spouštění samostatné aplikací</a:t>
          </a:r>
          <a:endParaRPr lang="en-US" sz="1400" dirty="0"/>
        </a:p>
      </dgm:t>
    </dgm:pt>
    <dgm:pt modelId="{4FDCFB44-FEDF-4A53-A50B-789638E1FC4B}" type="parTrans" cxnId="{FE005648-B577-42FA-B50E-06D7D6E5681C}">
      <dgm:prSet/>
      <dgm:spPr/>
      <dgm:t>
        <a:bodyPr/>
        <a:lstStyle/>
        <a:p>
          <a:endParaRPr lang="en-US"/>
        </a:p>
      </dgm:t>
    </dgm:pt>
    <dgm:pt modelId="{0CE5B792-4912-461F-874E-70529993585C}" type="sibTrans" cxnId="{FE005648-B577-42FA-B50E-06D7D6E5681C}">
      <dgm:prSet/>
      <dgm:spPr/>
      <dgm:t>
        <a:bodyPr/>
        <a:lstStyle/>
        <a:p>
          <a:endParaRPr lang="en-US"/>
        </a:p>
      </dgm:t>
    </dgm:pt>
    <dgm:pt modelId="{9F859AAB-E1DC-4AFB-BBBA-2006A48B1C7C}">
      <dgm:prSet phldrT="[Text]" custT="1"/>
      <dgm:spPr>
        <a:solidFill>
          <a:srgbClr val="000066"/>
        </a:solidFill>
      </dgm:spPr>
      <dgm:t>
        <a:bodyPr/>
        <a:lstStyle/>
        <a:p>
          <a:pPr algn="l"/>
          <a:r>
            <a:rPr lang="cs-CZ" sz="1400" dirty="0" smtClean="0"/>
            <a:t>Není</a:t>
          </a:r>
          <a:r>
            <a:rPr lang="en-US" sz="1400" dirty="0" smtClean="0"/>
            <a:t> dynamic delivery, DC service </a:t>
          </a:r>
          <a:r>
            <a:rPr lang="cs-CZ" sz="1400" dirty="0" smtClean="0"/>
            <a:t>nebo</a:t>
          </a:r>
          <a:r>
            <a:rPr lang="en-US" sz="1400" dirty="0" smtClean="0"/>
            <a:t> package/active upgrade </a:t>
          </a:r>
          <a:endParaRPr lang="en-US" sz="1400" dirty="0"/>
        </a:p>
      </dgm:t>
    </dgm:pt>
    <dgm:pt modelId="{3D6EA193-E609-441E-890D-C573A4744188}" type="parTrans" cxnId="{DBA03CD5-F78B-440C-918D-5222D58D83E9}">
      <dgm:prSet/>
      <dgm:spPr/>
      <dgm:t>
        <a:bodyPr/>
        <a:lstStyle/>
        <a:p>
          <a:endParaRPr lang="en-US"/>
        </a:p>
      </dgm:t>
    </dgm:pt>
    <dgm:pt modelId="{BF2D8162-4505-4030-94DD-96AC018E85E0}" type="sibTrans" cxnId="{DBA03CD5-F78B-440C-918D-5222D58D83E9}">
      <dgm:prSet/>
      <dgm:spPr/>
      <dgm:t>
        <a:bodyPr/>
        <a:lstStyle/>
        <a:p>
          <a:endParaRPr lang="en-US"/>
        </a:p>
      </dgm:t>
    </dgm:pt>
    <dgm:pt modelId="{50F94730-AF06-4755-8B91-25EF42746B07}">
      <dgm:prSet phldrT="[Text]" custT="1"/>
      <dgm:spPr>
        <a:solidFill>
          <a:srgbClr val="000066"/>
        </a:solidFill>
      </dgm:spPr>
      <dgm:t>
        <a:bodyPr/>
        <a:lstStyle/>
        <a:p>
          <a:pPr algn="l"/>
          <a:r>
            <a:rPr lang="cs-CZ" sz="1400" dirty="0" smtClean="0"/>
            <a:t>Umožňuje </a:t>
          </a:r>
          <a:r>
            <a:rPr lang="cs-CZ" sz="1400" dirty="0" err="1" smtClean="0"/>
            <a:t>sreaming</a:t>
          </a:r>
          <a:r>
            <a:rPr lang="cs-CZ" sz="1400" dirty="0" smtClean="0"/>
            <a:t> po rozšíření </a:t>
          </a:r>
          <a:r>
            <a:rPr lang="en-US" sz="1400" dirty="0" smtClean="0"/>
            <a:t>SMS/SCCM &amp; 3</a:t>
          </a:r>
          <a:r>
            <a:rPr lang="en-US" sz="1400" baseline="30000" dirty="0" smtClean="0"/>
            <a:t>rd</a:t>
          </a:r>
          <a:r>
            <a:rPr lang="en-US" sz="1400" dirty="0" smtClean="0"/>
            <a:t> party ESD</a:t>
          </a:r>
          <a:endParaRPr lang="en-US" sz="1400" dirty="0"/>
        </a:p>
      </dgm:t>
    </dgm:pt>
    <dgm:pt modelId="{54FF80D7-82B0-413F-A8E4-97DF551445D2}" type="parTrans" cxnId="{C049B68E-6DB8-45B4-A50B-B0E1040858F4}">
      <dgm:prSet/>
      <dgm:spPr/>
      <dgm:t>
        <a:bodyPr/>
        <a:lstStyle/>
        <a:p>
          <a:endParaRPr lang="en-US"/>
        </a:p>
      </dgm:t>
    </dgm:pt>
    <dgm:pt modelId="{909B93A8-F369-4DB6-9391-94115B3AF198}" type="sibTrans" cxnId="{C049B68E-6DB8-45B4-A50B-B0E1040858F4}">
      <dgm:prSet/>
      <dgm:spPr/>
      <dgm:t>
        <a:bodyPr/>
        <a:lstStyle/>
        <a:p>
          <a:endParaRPr lang="en-US"/>
        </a:p>
      </dgm:t>
    </dgm:pt>
    <dgm:pt modelId="{94C93ED0-DA83-44E5-8DBE-6165FA97D878}">
      <dgm:prSet phldrT="[Text]" custT="1"/>
      <dgm:spPr>
        <a:solidFill>
          <a:srgbClr val="000066"/>
        </a:solidFill>
      </dgm:spPr>
      <dgm:t>
        <a:bodyPr/>
        <a:lstStyle/>
        <a:p>
          <a:pPr algn="l"/>
          <a:r>
            <a:rPr lang="cs-CZ" sz="1400" dirty="0" smtClean="0"/>
            <a:t>Nezávisí na</a:t>
          </a:r>
          <a:r>
            <a:rPr lang="en-US" sz="1400" dirty="0" smtClean="0"/>
            <a:t> Active Directory </a:t>
          </a:r>
          <a:r>
            <a:rPr lang="cs-CZ" sz="1400" dirty="0" smtClean="0"/>
            <a:t>nebo</a:t>
          </a:r>
          <a:r>
            <a:rPr lang="en-US" sz="1400" dirty="0" smtClean="0"/>
            <a:t> SQL Server</a:t>
          </a:r>
          <a:endParaRPr lang="en-US" sz="1400" dirty="0"/>
        </a:p>
      </dgm:t>
    </dgm:pt>
    <dgm:pt modelId="{6C74A868-8D39-4FCA-9353-223FEBAAA4B2}" type="parTrans" cxnId="{429C8E1D-BF34-412E-8DAA-60BEAF9C35B4}">
      <dgm:prSet/>
      <dgm:spPr/>
      <dgm:t>
        <a:bodyPr/>
        <a:lstStyle/>
        <a:p>
          <a:endParaRPr lang="en-US"/>
        </a:p>
      </dgm:t>
    </dgm:pt>
    <dgm:pt modelId="{6CC13D27-9FA1-4B95-984A-54A97A447B57}" type="sibTrans" cxnId="{429C8E1D-BF34-412E-8DAA-60BEAF9C35B4}">
      <dgm:prSet/>
      <dgm:spPr/>
      <dgm:t>
        <a:bodyPr/>
        <a:lstStyle/>
        <a:p>
          <a:endParaRPr lang="en-US"/>
        </a:p>
      </dgm:t>
    </dgm:pt>
    <dgm:pt modelId="{1542D3F5-9DB2-437B-9099-C1E94B4FFB4B}">
      <dgm:prSet phldrT="[Text]" custT="1"/>
      <dgm:spPr>
        <a:solidFill>
          <a:srgbClr val="000066"/>
        </a:solidFill>
      </dgm:spPr>
      <dgm:t>
        <a:bodyPr/>
        <a:lstStyle/>
        <a:p>
          <a:pPr algn="l"/>
          <a:r>
            <a:rPr lang="cs-CZ" sz="1400" dirty="0" smtClean="0"/>
            <a:t>Není vyžadován server</a:t>
          </a:r>
          <a:endParaRPr lang="en-US" sz="1400" dirty="0"/>
        </a:p>
      </dgm:t>
    </dgm:pt>
    <dgm:pt modelId="{AE34972B-D586-4F30-BAAF-3E4252A88836}" type="parTrans" cxnId="{BD70E1D1-E7BA-4489-93C5-07CAC005FEAE}">
      <dgm:prSet/>
      <dgm:spPr/>
    </dgm:pt>
    <dgm:pt modelId="{7DB34FED-2AC3-45F3-8748-E9513DDB7526}" type="sibTrans" cxnId="{BD70E1D1-E7BA-4489-93C5-07CAC005FEAE}">
      <dgm:prSet/>
      <dgm:spPr/>
    </dgm:pt>
    <dgm:pt modelId="{DFA52998-BB9E-4BD1-8B2E-1E017E4DD4BA}" type="pres">
      <dgm:prSet presAssocID="{B0710584-238D-4860-B2D9-64873260209D}" presName="Name0" presStyleCnt="0">
        <dgm:presLayoutVars>
          <dgm:dir/>
          <dgm:resizeHandles val="exact"/>
        </dgm:presLayoutVars>
      </dgm:prSet>
      <dgm:spPr/>
    </dgm:pt>
    <dgm:pt modelId="{E133A206-23EC-4EFA-AFAF-7581482F6C9C}" type="pres">
      <dgm:prSet presAssocID="{B0710584-238D-4860-B2D9-64873260209D}" presName="bkgdShp" presStyleLbl="alignAccFollowNode1" presStyleIdx="0" presStyleCnt="1"/>
      <dgm:spPr>
        <a:solidFill>
          <a:srgbClr val="000066">
            <a:alpha val="90000"/>
          </a:srgbClr>
        </a:solidFill>
      </dgm:spPr>
    </dgm:pt>
    <dgm:pt modelId="{7803308C-29B1-4488-9B52-01E32FC63458}" type="pres">
      <dgm:prSet presAssocID="{B0710584-238D-4860-B2D9-64873260209D}" presName="linComp" presStyleCnt="0"/>
      <dgm:spPr/>
    </dgm:pt>
    <dgm:pt modelId="{3D1FE8CF-2105-4774-88A7-8FC124EA9468}" type="pres">
      <dgm:prSet presAssocID="{4AA02B90-8CE0-4B9C-B815-DC629BE8F7DB}" presName="compNode" presStyleCnt="0"/>
      <dgm:spPr/>
    </dgm:pt>
    <dgm:pt modelId="{E85D9ADE-CC51-430B-ACD1-EA415019E5A5}" type="pres">
      <dgm:prSet presAssocID="{4AA02B90-8CE0-4B9C-B815-DC629BE8F7DB}" presName="node" presStyleLbl="node1" presStyleIdx="0" presStyleCnt="3">
        <dgm:presLayoutVars>
          <dgm:bulletEnabled val="1"/>
        </dgm:presLayoutVars>
      </dgm:prSet>
      <dgm:spPr/>
      <dgm:t>
        <a:bodyPr/>
        <a:lstStyle/>
        <a:p>
          <a:endParaRPr lang="en-US"/>
        </a:p>
      </dgm:t>
    </dgm:pt>
    <dgm:pt modelId="{8FADF836-5828-45FC-A5BE-67656DC35E40}" type="pres">
      <dgm:prSet presAssocID="{4AA02B90-8CE0-4B9C-B815-DC629BE8F7DB}" presName="invisiNode" presStyleLbl="node1" presStyleIdx="0" presStyleCnt="3"/>
      <dgm:spPr/>
    </dgm:pt>
    <dgm:pt modelId="{F6082C95-DD99-4894-AD2F-DE1992A4C936}" type="pres">
      <dgm:prSet presAssocID="{4AA02B90-8CE0-4B9C-B815-DC629BE8F7DB}" presName="imagNode" presStyleLbl="fgImgPlace1" presStyleIdx="0" presStyleCnt="3"/>
      <dgm:spPr/>
    </dgm:pt>
    <dgm:pt modelId="{9BB52B13-7862-4D62-B3F3-83AE6F713415}" type="pres">
      <dgm:prSet presAssocID="{D92D0B8A-0C09-49E5-9D81-EE336B08972D}" presName="sibTrans" presStyleLbl="sibTrans2D1" presStyleIdx="0" presStyleCnt="0"/>
      <dgm:spPr/>
      <dgm:t>
        <a:bodyPr/>
        <a:lstStyle/>
        <a:p>
          <a:endParaRPr lang="en-US"/>
        </a:p>
      </dgm:t>
    </dgm:pt>
    <dgm:pt modelId="{EFD07975-1BF3-45D4-9BB0-2973A88EB8AE}" type="pres">
      <dgm:prSet presAssocID="{8BF1A118-1537-4511-912C-392408207484}" presName="compNode" presStyleCnt="0"/>
      <dgm:spPr/>
    </dgm:pt>
    <dgm:pt modelId="{8635084E-A5FD-4565-88D7-5BF64332C1CC}" type="pres">
      <dgm:prSet presAssocID="{8BF1A118-1537-4511-912C-392408207484}" presName="node" presStyleLbl="node1" presStyleIdx="1" presStyleCnt="3">
        <dgm:presLayoutVars>
          <dgm:bulletEnabled val="1"/>
        </dgm:presLayoutVars>
      </dgm:prSet>
      <dgm:spPr/>
      <dgm:t>
        <a:bodyPr/>
        <a:lstStyle/>
        <a:p>
          <a:endParaRPr lang="en-US"/>
        </a:p>
      </dgm:t>
    </dgm:pt>
    <dgm:pt modelId="{FB03AB0E-82C0-45E6-8C92-46573938ACD4}" type="pres">
      <dgm:prSet presAssocID="{8BF1A118-1537-4511-912C-392408207484}" presName="invisiNode" presStyleLbl="node1" presStyleIdx="1" presStyleCnt="3"/>
      <dgm:spPr/>
    </dgm:pt>
    <dgm:pt modelId="{2FBCA3BF-2668-401D-A1DE-0DE75BF1BE8D}" type="pres">
      <dgm:prSet presAssocID="{8BF1A118-1537-4511-912C-392408207484}" presName="imagNode" presStyleLbl="fgImgPlace1" presStyleIdx="1" presStyleCnt="3"/>
      <dgm:spPr/>
    </dgm:pt>
    <dgm:pt modelId="{78307196-FBA5-4FA3-B17A-E1F4444C711E}" type="pres">
      <dgm:prSet presAssocID="{B1FEE09E-0600-4D75-A967-93795736DF90}" presName="sibTrans" presStyleLbl="sibTrans2D1" presStyleIdx="0" presStyleCnt="0"/>
      <dgm:spPr/>
      <dgm:t>
        <a:bodyPr/>
        <a:lstStyle/>
        <a:p>
          <a:endParaRPr lang="en-US"/>
        </a:p>
      </dgm:t>
    </dgm:pt>
    <dgm:pt modelId="{D914AD06-DC98-4CFB-86A5-1C28C67FBF3A}" type="pres">
      <dgm:prSet presAssocID="{83D25970-47DB-4BE7-A69D-E05B62322ED5}" presName="compNode" presStyleCnt="0"/>
      <dgm:spPr/>
    </dgm:pt>
    <dgm:pt modelId="{62BDAC9D-6E90-46BD-976E-713D9BC13D19}" type="pres">
      <dgm:prSet presAssocID="{83D25970-47DB-4BE7-A69D-E05B62322ED5}" presName="node" presStyleLbl="node1" presStyleIdx="2" presStyleCnt="3" custLinFactNeighborY="2424">
        <dgm:presLayoutVars>
          <dgm:bulletEnabled val="1"/>
        </dgm:presLayoutVars>
      </dgm:prSet>
      <dgm:spPr/>
      <dgm:t>
        <a:bodyPr/>
        <a:lstStyle/>
        <a:p>
          <a:endParaRPr lang="en-US"/>
        </a:p>
      </dgm:t>
    </dgm:pt>
    <dgm:pt modelId="{1D01E0C6-E531-4691-B401-A982F611BA60}" type="pres">
      <dgm:prSet presAssocID="{83D25970-47DB-4BE7-A69D-E05B62322ED5}" presName="invisiNode" presStyleLbl="node1" presStyleIdx="2" presStyleCnt="3"/>
      <dgm:spPr/>
    </dgm:pt>
    <dgm:pt modelId="{45245940-85AE-43EA-9734-613F3133C149}" type="pres">
      <dgm:prSet presAssocID="{83D25970-47DB-4BE7-A69D-E05B62322ED5}" presName="imagNode" presStyleLbl="fgImgPlace1" presStyleIdx="2" presStyleCnt="3"/>
      <dgm:spPr/>
    </dgm:pt>
  </dgm:ptLst>
  <dgm:cxnLst>
    <dgm:cxn modelId="{A0006C1E-43FE-4093-BF03-B84CB017E42C}" srcId="{4AA02B90-8CE0-4B9C-B815-DC629BE8F7DB}" destId="{4509B43E-980E-4D21-B91B-7642B48D8CC0}" srcOrd="3" destOrd="0" parTransId="{127609B9-54B3-450D-BB90-2FCDA0404C35}" sibTransId="{876AE514-6229-4717-9183-A806B505CD55}"/>
    <dgm:cxn modelId="{FE005648-B577-42FA-B50E-06D7D6E5681C}" srcId="{83D25970-47DB-4BE7-A69D-E05B62322ED5}" destId="{8D88FB75-43E1-4DA6-85DD-AC9D69F8C0D3}" srcOrd="0" destOrd="0" parTransId="{4FDCFB44-FEDF-4A53-A50B-789638E1FC4B}" sibTransId="{0CE5B792-4912-461F-874E-70529993585C}"/>
    <dgm:cxn modelId="{202C8F12-4914-432A-9335-E79BE643218E}" type="presOf" srcId="{4AA02B90-8CE0-4B9C-B815-DC629BE8F7DB}" destId="{E85D9ADE-CC51-430B-ACD1-EA415019E5A5}" srcOrd="0" destOrd="0" presId="urn:microsoft.com/office/officeart/2005/8/layout/pList2"/>
    <dgm:cxn modelId="{B1B3B6E8-B809-4456-867F-6C3FD5A28FB4}" type="presOf" srcId="{0B20CE69-ED2B-40E6-9A96-B4451FF2F64D}" destId="{8635084E-A5FD-4565-88D7-5BF64332C1CC}" srcOrd="0" destOrd="3" presId="urn:microsoft.com/office/officeart/2005/8/layout/pList2"/>
    <dgm:cxn modelId="{E31EF966-CB38-4AED-8EF3-DC5265B04C90}" srcId="{8BF1A118-1537-4511-912C-392408207484}" destId="{0B20CE69-ED2B-40E6-9A96-B4451FF2F64D}" srcOrd="2" destOrd="0" parTransId="{FD9F4501-C702-47D0-921F-9A05F64DEE92}" sibTransId="{3C74910F-6AF9-48E9-9508-C2DDDDC85D6B}"/>
    <dgm:cxn modelId="{57A39EB0-53C1-4D8E-939E-3AB5FB31225E}" type="presOf" srcId="{9F859AAB-E1DC-4AFB-BBBA-2006A48B1C7C}" destId="{62BDAC9D-6E90-46BD-976E-713D9BC13D19}" srcOrd="0" destOrd="5" presId="urn:microsoft.com/office/officeart/2005/8/layout/pList2"/>
    <dgm:cxn modelId="{C3CFB7F4-25AC-4A6F-99AE-E3774EBA68D1}" type="presOf" srcId="{8BF1A118-1537-4511-912C-392408207484}" destId="{8635084E-A5FD-4565-88D7-5BF64332C1CC}" srcOrd="0" destOrd="0" presId="urn:microsoft.com/office/officeart/2005/8/layout/pList2"/>
    <dgm:cxn modelId="{24A2E275-1006-4FAB-9A5A-BD3BAD5AB94A}" srcId="{4AA02B90-8CE0-4B9C-B815-DC629BE8F7DB}" destId="{CAEB0BAF-9DDE-47BA-8227-F947F587DABC}" srcOrd="0" destOrd="0" parTransId="{9746B201-5185-4FC2-A998-5184EB924E99}" sibTransId="{C8CEE0AE-B5B0-40CD-815A-0F7972447DBD}"/>
    <dgm:cxn modelId="{BD70E1D1-E7BA-4489-93C5-07CAC005FEAE}" srcId="{83D25970-47DB-4BE7-A69D-E05B62322ED5}" destId="{1542D3F5-9DB2-437B-9099-C1E94B4FFB4B}" srcOrd="1" destOrd="0" parTransId="{AE34972B-D586-4F30-BAAF-3E4252A88836}" sibTransId="{7DB34FED-2AC3-45F3-8748-E9513DDB7526}"/>
    <dgm:cxn modelId="{99BB43B1-AD68-4D21-BF8D-6E07B2139EBF}" srcId="{B0710584-238D-4860-B2D9-64873260209D}" destId="{83D25970-47DB-4BE7-A69D-E05B62322ED5}" srcOrd="2" destOrd="0" parTransId="{CA031028-6673-4AD3-A380-08005E845535}" sibTransId="{499D00B9-311B-4D49-9785-5B05B57A7542}"/>
    <dgm:cxn modelId="{99308E38-E3B1-4655-BCA7-14A1FE154960}" type="presOf" srcId="{9B07A9F3-DA39-477A-A0EE-A18900452489}" destId="{62BDAC9D-6E90-46BD-976E-713D9BC13D19}" srcOrd="0" destOrd="4" presId="urn:microsoft.com/office/officeart/2005/8/layout/pList2"/>
    <dgm:cxn modelId="{0127013B-FF12-4459-B66E-47FC5DD5172C}" srcId="{4AA02B90-8CE0-4B9C-B815-DC629BE8F7DB}" destId="{307827F7-1FCD-454A-9344-127DB9533855}" srcOrd="4" destOrd="0" parTransId="{300F6945-6BAD-4EF7-B8DA-5DD07C833F85}" sibTransId="{3A0AAA60-9A96-4CA0-BE9C-2411A75B7686}"/>
    <dgm:cxn modelId="{FE33DAB3-6CDD-4337-A318-DD275DC22C68}" type="presOf" srcId="{8D88FB75-43E1-4DA6-85DD-AC9D69F8C0D3}" destId="{62BDAC9D-6E90-46BD-976E-713D9BC13D19}" srcOrd="0" destOrd="1" presId="urn:microsoft.com/office/officeart/2005/8/layout/pList2"/>
    <dgm:cxn modelId="{AA57454D-2239-4309-AF1D-4DA7885CBBC4}" srcId="{4AA02B90-8CE0-4B9C-B815-DC629BE8F7DB}" destId="{2063B92C-4D41-4756-AD42-B4335C1E22AB}" srcOrd="1" destOrd="0" parTransId="{A0621F52-88FA-4323-BB03-0D6053FDBE36}" sibTransId="{AB8E30C1-6934-4E6D-9C30-5961A33EC187}"/>
    <dgm:cxn modelId="{1AFB435C-E586-4B61-B9C1-BC1F513B14E0}" type="presOf" srcId="{4509B43E-980E-4D21-B91B-7642B48D8CC0}" destId="{E85D9ADE-CC51-430B-ACD1-EA415019E5A5}" srcOrd="0" destOrd="4" presId="urn:microsoft.com/office/officeart/2005/8/layout/pList2"/>
    <dgm:cxn modelId="{429C8E1D-BF34-412E-8DAA-60BEAF9C35B4}" srcId="{8BF1A118-1537-4511-912C-392408207484}" destId="{94C93ED0-DA83-44E5-8DBE-6165FA97D878}" srcOrd="3" destOrd="0" parTransId="{6C74A868-8D39-4FCA-9353-223FEBAAA4B2}" sibTransId="{6CC13D27-9FA1-4B95-984A-54A97A447B57}"/>
    <dgm:cxn modelId="{1D43B9C1-E247-40D0-A633-BECC3BE92C9B}" type="presOf" srcId="{50F94730-AF06-4755-8B91-25EF42746B07}" destId="{8635084E-A5FD-4565-88D7-5BF64332C1CC}" srcOrd="0" destOrd="5" presId="urn:microsoft.com/office/officeart/2005/8/layout/pList2"/>
    <dgm:cxn modelId="{BE755828-FCAD-4E8D-BCE2-820AB9898FBF}" srcId="{83D25970-47DB-4BE7-A69D-E05B62322ED5}" destId="{C2F0B6CA-33A0-481D-9018-086BD53B2C85}" srcOrd="2" destOrd="0" parTransId="{18A6F470-CFC9-4D96-AD18-4A41F9983F88}" sibTransId="{808ED67E-FF3E-4881-8571-2285F8E2ABFA}"/>
    <dgm:cxn modelId="{D89997E5-D9C2-4FE1-8B1C-1E58CFE75E7A}" type="presOf" srcId="{D92D0B8A-0C09-49E5-9D81-EE336B08972D}" destId="{9BB52B13-7862-4D62-B3F3-83AE6F713415}" srcOrd="0" destOrd="0" presId="urn:microsoft.com/office/officeart/2005/8/layout/pList2"/>
    <dgm:cxn modelId="{AC0D252E-7569-46CB-81BB-2D7692BBEC1F}" type="presOf" srcId="{B0710584-238D-4860-B2D9-64873260209D}" destId="{DFA52998-BB9E-4BD1-8B2E-1E017E4DD4BA}" srcOrd="0" destOrd="0" presId="urn:microsoft.com/office/officeart/2005/8/layout/pList2"/>
    <dgm:cxn modelId="{37C3AF95-A0B7-4C36-94E4-F70973A650A5}" srcId="{B0710584-238D-4860-B2D9-64873260209D}" destId="{4AA02B90-8CE0-4B9C-B815-DC629BE8F7DB}" srcOrd="0" destOrd="0" parTransId="{D0F8E427-8C0C-4239-B636-043480511B3B}" sibTransId="{D92D0B8A-0C09-49E5-9D81-EE336B08972D}"/>
    <dgm:cxn modelId="{E76D3B59-4475-446B-8E8B-7A2F755B5FB9}" srcId="{83D25970-47DB-4BE7-A69D-E05B62322ED5}" destId="{9B07A9F3-DA39-477A-A0EE-A18900452489}" srcOrd="3" destOrd="0" parTransId="{01966781-A83C-4C9B-8BAE-A1010E892218}" sibTransId="{C2933E7B-F84C-4E82-8A09-B476C96F552A}"/>
    <dgm:cxn modelId="{B8A62E90-5134-4366-A102-DAE6BC411ADB}" type="presOf" srcId="{83D25970-47DB-4BE7-A69D-E05B62322ED5}" destId="{62BDAC9D-6E90-46BD-976E-713D9BC13D19}" srcOrd="0" destOrd="0" presId="urn:microsoft.com/office/officeart/2005/8/layout/pList2"/>
    <dgm:cxn modelId="{DBA03CD5-F78B-440C-918D-5222D58D83E9}" srcId="{83D25970-47DB-4BE7-A69D-E05B62322ED5}" destId="{9F859AAB-E1DC-4AFB-BBBA-2006A48B1C7C}" srcOrd="4" destOrd="0" parTransId="{3D6EA193-E609-441E-890D-C573A4744188}" sibTransId="{BF2D8162-4505-4030-94DD-96AC018E85E0}"/>
    <dgm:cxn modelId="{76E898F9-4BD2-40E3-82F0-6C1EFD6A4222}" srcId="{B0710584-238D-4860-B2D9-64873260209D}" destId="{8BF1A118-1537-4511-912C-392408207484}" srcOrd="1" destOrd="0" parTransId="{567FB39B-BC45-444C-8754-FDDEB2530BBE}" sibTransId="{B1FEE09E-0600-4D75-A967-93795736DF90}"/>
    <dgm:cxn modelId="{62CE3A84-0DC6-427E-9BB7-CEF48FDC606A}" type="presOf" srcId="{CAEB0BAF-9DDE-47BA-8227-F947F587DABC}" destId="{E85D9ADE-CC51-430B-ACD1-EA415019E5A5}" srcOrd="0" destOrd="1" presId="urn:microsoft.com/office/officeart/2005/8/layout/pList2"/>
    <dgm:cxn modelId="{CF0F127A-DBB2-45B6-A942-5BD0C7871A18}" type="presOf" srcId="{C2F0B6CA-33A0-481D-9018-086BD53B2C85}" destId="{62BDAC9D-6E90-46BD-976E-713D9BC13D19}" srcOrd="0" destOrd="3" presId="urn:microsoft.com/office/officeart/2005/8/layout/pList2"/>
    <dgm:cxn modelId="{DA89598F-860C-48A9-B456-74B0FC30DCB0}" type="presOf" srcId="{1542D3F5-9DB2-437B-9099-C1E94B4FFB4B}" destId="{62BDAC9D-6E90-46BD-976E-713D9BC13D19}" srcOrd="0" destOrd="2" presId="urn:microsoft.com/office/officeart/2005/8/layout/pList2"/>
    <dgm:cxn modelId="{8B5536DC-08F9-4EFC-8F59-0A93C121ED83}" srcId="{8BF1A118-1537-4511-912C-392408207484}" destId="{C21554FC-9B70-4799-A86B-AD3729B675CF}" srcOrd="1" destOrd="0" parTransId="{65C50E7F-9A4B-4923-A8A6-CE67F8856E9F}" sibTransId="{8B8D6F2D-547C-443F-B2CF-D8D9077905A9}"/>
    <dgm:cxn modelId="{223FF07D-8235-4E2D-9CF3-757DB951F25F}" srcId="{8BF1A118-1537-4511-912C-392408207484}" destId="{579B61D8-047A-40A7-A74F-6B4FD35764DA}" srcOrd="0" destOrd="0" parTransId="{FABFBA4E-D4A7-49B0-BF44-12669413AED6}" sibTransId="{AFF2A886-0B63-46D9-8536-7BB2536D9CFC}"/>
    <dgm:cxn modelId="{E3788F40-1560-4964-9099-C5A251EB02A4}" type="presOf" srcId="{B1FEE09E-0600-4D75-A967-93795736DF90}" destId="{78307196-FBA5-4FA3-B17A-E1F4444C711E}" srcOrd="0" destOrd="0" presId="urn:microsoft.com/office/officeart/2005/8/layout/pList2"/>
    <dgm:cxn modelId="{E70DD9EF-3B84-4158-AA76-A6BD71C762B6}" type="presOf" srcId="{307827F7-1FCD-454A-9344-127DB9533855}" destId="{E85D9ADE-CC51-430B-ACD1-EA415019E5A5}" srcOrd="0" destOrd="5" presId="urn:microsoft.com/office/officeart/2005/8/layout/pList2"/>
    <dgm:cxn modelId="{F22C3627-1634-496A-94F5-3E156F4E862B}" srcId="{4AA02B90-8CE0-4B9C-B815-DC629BE8F7DB}" destId="{3BA2ED37-743F-4BC3-BE04-EB6BE7E0284B}" srcOrd="2" destOrd="0" parTransId="{FE081196-AA21-4A83-A712-44709E52B5E9}" sibTransId="{E23AB79E-FADA-4465-BB6C-3EA53EB50B32}"/>
    <dgm:cxn modelId="{56936BAF-AD04-4DAD-AEF9-06DF05E8B1F4}" type="presOf" srcId="{C21554FC-9B70-4799-A86B-AD3729B675CF}" destId="{8635084E-A5FD-4565-88D7-5BF64332C1CC}" srcOrd="0" destOrd="2" presId="urn:microsoft.com/office/officeart/2005/8/layout/pList2"/>
    <dgm:cxn modelId="{A03E095D-FBD4-4D87-BBAF-14B2EEEE3AB4}" type="presOf" srcId="{3BA2ED37-743F-4BC3-BE04-EB6BE7E0284B}" destId="{E85D9ADE-CC51-430B-ACD1-EA415019E5A5}" srcOrd="0" destOrd="3" presId="urn:microsoft.com/office/officeart/2005/8/layout/pList2"/>
    <dgm:cxn modelId="{15748EE4-624D-45F4-AF84-C316B3435B89}" type="presOf" srcId="{94C93ED0-DA83-44E5-8DBE-6165FA97D878}" destId="{8635084E-A5FD-4565-88D7-5BF64332C1CC}" srcOrd="0" destOrd="4" presId="urn:microsoft.com/office/officeart/2005/8/layout/pList2"/>
    <dgm:cxn modelId="{C58077AC-D774-40ED-ACF7-2285DB200006}" type="presOf" srcId="{2063B92C-4D41-4756-AD42-B4335C1E22AB}" destId="{E85D9ADE-CC51-430B-ACD1-EA415019E5A5}" srcOrd="0" destOrd="2" presId="urn:microsoft.com/office/officeart/2005/8/layout/pList2"/>
    <dgm:cxn modelId="{C049B68E-6DB8-45B4-A50B-B0E1040858F4}" srcId="{8BF1A118-1537-4511-912C-392408207484}" destId="{50F94730-AF06-4755-8B91-25EF42746B07}" srcOrd="4" destOrd="0" parTransId="{54FF80D7-82B0-413F-A8E4-97DF551445D2}" sibTransId="{909B93A8-F369-4DB6-9391-94115B3AF198}"/>
    <dgm:cxn modelId="{550B4E92-2CE7-4E7E-85B3-1EC6670C2F8E}" type="presOf" srcId="{579B61D8-047A-40A7-A74F-6B4FD35764DA}" destId="{8635084E-A5FD-4565-88D7-5BF64332C1CC}" srcOrd="0" destOrd="1" presId="urn:microsoft.com/office/officeart/2005/8/layout/pList2"/>
    <dgm:cxn modelId="{3AC765F0-6F09-4854-A834-21B25D81D1CA}" type="presParOf" srcId="{DFA52998-BB9E-4BD1-8B2E-1E017E4DD4BA}" destId="{E133A206-23EC-4EFA-AFAF-7581482F6C9C}" srcOrd="0" destOrd="0" presId="urn:microsoft.com/office/officeart/2005/8/layout/pList2"/>
    <dgm:cxn modelId="{DC1DC5B5-0435-44A9-8DD2-57322C16442E}" type="presParOf" srcId="{DFA52998-BB9E-4BD1-8B2E-1E017E4DD4BA}" destId="{7803308C-29B1-4488-9B52-01E32FC63458}" srcOrd="1" destOrd="0" presId="urn:microsoft.com/office/officeart/2005/8/layout/pList2"/>
    <dgm:cxn modelId="{59B65BE0-C74E-4064-9DD0-A1A224C239E9}" type="presParOf" srcId="{7803308C-29B1-4488-9B52-01E32FC63458}" destId="{3D1FE8CF-2105-4774-88A7-8FC124EA9468}" srcOrd="0" destOrd="0" presId="urn:microsoft.com/office/officeart/2005/8/layout/pList2"/>
    <dgm:cxn modelId="{7F626BAF-BF89-4356-8E8E-77E37B9E4EB8}" type="presParOf" srcId="{3D1FE8CF-2105-4774-88A7-8FC124EA9468}" destId="{E85D9ADE-CC51-430B-ACD1-EA415019E5A5}" srcOrd="0" destOrd="0" presId="urn:microsoft.com/office/officeart/2005/8/layout/pList2"/>
    <dgm:cxn modelId="{73976C9E-571E-4A5B-A2C8-0F05AFC36510}" type="presParOf" srcId="{3D1FE8CF-2105-4774-88A7-8FC124EA9468}" destId="{8FADF836-5828-45FC-A5BE-67656DC35E40}" srcOrd="1" destOrd="0" presId="urn:microsoft.com/office/officeart/2005/8/layout/pList2"/>
    <dgm:cxn modelId="{C78F354B-FC55-48DA-B10C-3152CAFB86DD}" type="presParOf" srcId="{3D1FE8CF-2105-4774-88A7-8FC124EA9468}" destId="{F6082C95-DD99-4894-AD2F-DE1992A4C936}" srcOrd="2" destOrd="0" presId="urn:microsoft.com/office/officeart/2005/8/layout/pList2"/>
    <dgm:cxn modelId="{266B8F78-6137-496C-BA63-F9194FE6D5BE}" type="presParOf" srcId="{7803308C-29B1-4488-9B52-01E32FC63458}" destId="{9BB52B13-7862-4D62-B3F3-83AE6F713415}" srcOrd="1" destOrd="0" presId="urn:microsoft.com/office/officeart/2005/8/layout/pList2"/>
    <dgm:cxn modelId="{1BB035F6-A7C3-41FC-A8AF-BC19B487ECE0}" type="presParOf" srcId="{7803308C-29B1-4488-9B52-01E32FC63458}" destId="{EFD07975-1BF3-45D4-9BB0-2973A88EB8AE}" srcOrd="2" destOrd="0" presId="urn:microsoft.com/office/officeart/2005/8/layout/pList2"/>
    <dgm:cxn modelId="{EDD5B4D6-FB4C-4CCD-BF98-61259BC5C0D5}" type="presParOf" srcId="{EFD07975-1BF3-45D4-9BB0-2973A88EB8AE}" destId="{8635084E-A5FD-4565-88D7-5BF64332C1CC}" srcOrd="0" destOrd="0" presId="urn:microsoft.com/office/officeart/2005/8/layout/pList2"/>
    <dgm:cxn modelId="{1D693328-06E5-4BFE-AD79-E0B91EC65179}" type="presParOf" srcId="{EFD07975-1BF3-45D4-9BB0-2973A88EB8AE}" destId="{FB03AB0E-82C0-45E6-8C92-46573938ACD4}" srcOrd="1" destOrd="0" presId="urn:microsoft.com/office/officeart/2005/8/layout/pList2"/>
    <dgm:cxn modelId="{12F8C118-CDB5-4600-BEC8-87AE8F1FF258}" type="presParOf" srcId="{EFD07975-1BF3-45D4-9BB0-2973A88EB8AE}" destId="{2FBCA3BF-2668-401D-A1DE-0DE75BF1BE8D}" srcOrd="2" destOrd="0" presId="urn:microsoft.com/office/officeart/2005/8/layout/pList2"/>
    <dgm:cxn modelId="{428C4421-D8F4-45E7-BBC1-D4D7269342DD}" type="presParOf" srcId="{7803308C-29B1-4488-9B52-01E32FC63458}" destId="{78307196-FBA5-4FA3-B17A-E1F4444C711E}" srcOrd="3" destOrd="0" presId="urn:microsoft.com/office/officeart/2005/8/layout/pList2"/>
    <dgm:cxn modelId="{5E758CAB-B630-4E15-9903-E632409D6101}" type="presParOf" srcId="{7803308C-29B1-4488-9B52-01E32FC63458}" destId="{D914AD06-DC98-4CFB-86A5-1C28C67FBF3A}" srcOrd="4" destOrd="0" presId="urn:microsoft.com/office/officeart/2005/8/layout/pList2"/>
    <dgm:cxn modelId="{EAB2241E-3F6E-4CB1-883B-8B356CC3AA95}" type="presParOf" srcId="{D914AD06-DC98-4CFB-86A5-1C28C67FBF3A}" destId="{62BDAC9D-6E90-46BD-976E-713D9BC13D19}" srcOrd="0" destOrd="0" presId="urn:microsoft.com/office/officeart/2005/8/layout/pList2"/>
    <dgm:cxn modelId="{617C4F8D-F224-4A6A-9F48-BB767FE36636}" type="presParOf" srcId="{D914AD06-DC98-4CFB-86A5-1C28C67FBF3A}" destId="{1D01E0C6-E531-4691-B401-A982F611BA60}" srcOrd="1" destOrd="0" presId="urn:microsoft.com/office/officeart/2005/8/layout/pList2"/>
    <dgm:cxn modelId="{6FB73865-9D84-43AD-8923-E23E9A2EEF04}" type="presParOf" srcId="{D914AD06-DC98-4CFB-86A5-1C28C67FBF3A}" destId="{45245940-85AE-43EA-9734-613F3133C149}" srcOrd="2" destOrd="0" presId="urn:microsoft.com/office/officeart/2005/8/layout/pList2"/>
  </dgm:cxnLst>
  <dgm:bg/>
  <dgm:whole/>
</dgm:dataModel>
</file>

<file path=ppt/diagrams/data3.xml><?xml version="1.0" encoding="utf-8"?>
<dgm:dataModel xmlns:dgm="http://schemas.openxmlformats.org/drawingml/2006/diagram" xmlns:a="http://schemas.openxmlformats.org/drawingml/2006/main">
  <dgm:ptLst>
    <dgm:pt modelId="{600D2779-ED39-4222-AB9E-ACEBBA1E58CB}" type="doc">
      <dgm:prSet loTypeId="urn:microsoft.com/office/officeart/2005/8/layout/chevron1" loCatId="process" qsTypeId="urn:microsoft.com/office/officeart/2005/8/quickstyle/3d2" qsCatId="3D" csTypeId="urn:microsoft.com/office/officeart/2005/8/colors/colorful4" csCatId="colorful" phldr="1"/>
      <dgm:spPr/>
    </dgm:pt>
    <dgm:pt modelId="{34BEC7EE-C6A3-42AC-9239-0369FD3AD885}">
      <dgm:prSet phldrT="[Text]"/>
      <dgm:spPr/>
      <dgm:t>
        <a:bodyPr/>
        <a:lstStyle/>
        <a:p>
          <a:r>
            <a:rPr lang="cs-CZ" dirty="0" smtClean="0"/>
            <a:t>Zavaděč</a:t>
          </a:r>
          <a:endParaRPr lang="cs-CZ" dirty="0"/>
        </a:p>
      </dgm:t>
    </dgm:pt>
    <dgm:pt modelId="{F41301D7-0472-4C34-97C3-F298F2EEAF19}" type="parTrans" cxnId="{8002C7C9-94E2-41AE-B3D7-6EC23C995F29}">
      <dgm:prSet/>
      <dgm:spPr/>
      <dgm:t>
        <a:bodyPr/>
        <a:lstStyle/>
        <a:p>
          <a:endParaRPr lang="cs-CZ"/>
        </a:p>
      </dgm:t>
    </dgm:pt>
    <dgm:pt modelId="{4BC05E92-CD47-4A53-BFAB-3EA6BC8CB637}" type="sibTrans" cxnId="{8002C7C9-94E2-41AE-B3D7-6EC23C995F29}">
      <dgm:prSet/>
      <dgm:spPr/>
      <dgm:t>
        <a:bodyPr/>
        <a:lstStyle/>
        <a:p>
          <a:endParaRPr lang="cs-CZ"/>
        </a:p>
      </dgm:t>
    </dgm:pt>
    <dgm:pt modelId="{104166DD-BE05-47F0-9094-E24A5946BFB5}">
      <dgm:prSet phldrT="[Text]"/>
      <dgm:spPr/>
      <dgm:t>
        <a:bodyPr/>
        <a:lstStyle/>
        <a:p>
          <a:r>
            <a:rPr lang="cs-CZ" dirty="0" smtClean="0"/>
            <a:t>Aplikace 1</a:t>
          </a:r>
          <a:endParaRPr lang="cs-CZ" dirty="0"/>
        </a:p>
      </dgm:t>
    </dgm:pt>
    <dgm:pt modelId="{F98B339F-6A02-48DB-BDB7-14C72D0639C6}" type="parTrans" cxnId="{CECD30BB-8704-459E-89BE-A1AEC9B60FB9}">
      <dgm:prSet/>
      <dgm:spPr/>
      <dgm:t>
        <a:bodyPr/>
        <a:lstStyle/>
        <a:p>
          <a:endParaRPr lang="cs-CZ"/>
        </a:p>
      </dgm:t>
    </dgm:pt>
    <dgm:pt modelId="{DE1A3309-CD57-4342-8F8A-947871F3D6EE}" type="sibTrans" cxnId="{CECD30BB-8704-459E-89BE-A1AEC9B60FB9}">
      <dgm:prSet/>
      <dgm:spPr/>
      <dgm:t>
        <a:bodyPr/>
        <a:lstStyle/>
        <a:p>
          <a:endParaRPr lang="cs-CZ"/>
        </a:p>
      </dgm:t>
    </dgm:pt>
    <dgm:pt modelId="{DD648D37-F4DD-4837-879E-A6F6E0B33651}">
      <dgm:prSet phldrT="[Text]"/>
      <dgm:spPr/>
      <dgm:t>
        <a:bodyPr/>
        <a:lstStyle/>
        <a:p>
          <a:r>
            <a:rPr lang="cs-CZ" dirty="0" smtClean="0"/>
            <a:t>Aplikace 2</a:t>
          </a:r>
          <a:endParaRPr lang="cs-CZ" dirty="0"/>
        </a:p>
      </dgm:t>
    </dgm:pt>
    <dgm:pt modelId="{5C86ED98-F763-4950-848F-D0B9D5945495}" type="parTrans" cxnId="{B446C635-F58F-44E1-9F7C-5AB9A109A035}">
      <dgm:prSet/>
      <dgm:spPr/>
      <dgm:t>
        <a:bodyPr/>
        <a:lstStyle/>
        <a:p>
          <a:endParaRPr lang="cs-CZ"/>
        </a:p>
      </dgm:t>
    </dgm:pt>
    <dgm:pt modelId="{D9D18738-37DD-4936-A3F5-1E84B75FECAD}" type="sibTrans" cxnId="{B446C635-F58F-44E1-9F7C-5AB9A109A035}">
      <dgm:prSet/>
      <dgm:spPr/>
      <dgm:t>
        <a:bodyPr/>
        <a:lstStyle/>
        <a:p>
          <a:endParaRPr lang="cs-CZ"/>
        </a:p>
      </dgm:t>
    </dgm:pt>
    <dgm:pt modelId="{8D2D3F3E-BEE3-4CEC-9F28-737A473F7B81}" type="pres">
      <dgm:prSet presAssocID="{600D2779-ED39-4222-AB9E-ACEBBA1E58CB}" presName="Name0" presStyleCnt="0">
        <dgm:presLayoutVars>
          <dgm:dir/>
          <dgm:animLvl val="lvl"/>
          <dgm:resizeHandles val="exact"/>
        </dgm:presLayoutVars>
      </dgm:prSet>
      <dgm:spPr/>
    </dgm:pt>
    <dgm:pt modelId="{D99866E7-64CC-428D-BF9C-5EC8C40EF44F}" type="pres">
      <dgm:prSet presAssocID="{34BEC7EE-C6A3-42AC-9239-0369FD3AD885}" presName="parTxOnly" presStyleLbl="node1" presStyleIdx="0" presStyleCnt="3" custScaleX="81045">
        <dgm:presLayoutVars>
          <dgm:chMax val="0"/>
          <dgm:chPref val="0"/>
          <dgm:bulletEnabled val="1"/>
        </dgm:presLayoutVars>
      </dgm:prSet>
      <dgm:spPr/>
      <dgm:t>
        <a:bodyPr/>
        <a:lstStyle/>
        <a:p>
          <a:endParaRPr lang="cs-CZ"/>
        </a:p>
      </dgm:t>
    </dgm:pt>
    <dgm:pt modelId="{BA4DAE87-0D4B-49C5-90BC-F96C26B9E154}" type="pres">
      <dgm:prSet presAssocID="{4BC05E92-CD47-4A53-BFAB-3EA6BC8CB637}" presName="parTxOnlySpace" presStyleCnt="0"/>
      <dgm:spPr/>
    </dgm:pt>
    <dgm:pt modelId="{E9196FE7-2AE6-4F0F-B83D-700FDA66199B}" type="pres">
      <dgm:prSet presAssocID="{104166DD-BE05-47F0-9094-E24A5946BFB5}" presName="parTxOnly" presStyleLbl="node1" presStyleIdx="1" presStyleCnt="3" custScaleX="154373">
        <dgm:presLayoutVars>
          <dgm:chMax val="0"/>
          <dgm:chPref val="0"/>
          <dgm:bulletEnabled val="1"/>
        </dgm:presLayoutVars>
      </dgm:prSet>
      <dgm:spPr/>
      <dgm:t>
        <a:bodyPr/>
        <a:lstStyle/>
        <a:p>
          <a:endParaRPr lang="cs-CZ"/>
        </a:p>
      </dgm:t>
    </dgm:pt>
    <dgm:pt modelId="{426D7CDE-87DF-416A-8DD6-6E665D59B13E}" type="pres">
      <dgm:prSet presAssocID="{DE1A3309-CD57-4342-8F8A-947871F3D6EE}" presName="parTxOnlySpace" presStyleCnt="0"/>
      <dgm:spPr/>
    </dgm:pt>
    <dgm:pt modelId="{9EF7C8FB-C76F-4292-8A1E-3A23F0811655}" type="pres">
      <dgm:prSet presAssocID="{DD648D37-F4DD-4837-879E-A6F6E0B33651}" presName="parTxOnly" presStyleLbl="node1" presStyleIdx="2" presStyleCnt="3">
        <dgm:presLayoutVars>
          <dgm:chMax val="0"/>
          <dgm:chPref val="0"/>
          <dgm:bulletEnabled val="1"/>
        </dgm:presLayoutVars>
      </dgm:prSet>
      <dgm:spPr/>
      <dgm:t>
        <a:bodyPr/>
        <a:lstStyle/>
        <a:p>
          <a:endParaRPr lang="cs-CZ"/>
        </a:p>
      </dgm:t>
    </dgm:pt>
  </dgm:ptLst>
  <dgm:cxnLst>
    <dgm:cxn modelId="{77B003D2-BC44-4649-BC03-0164C6EE5321}" type="presOf" srcId="{DD648D37-F4DD-4837-879E-A6F6E0B33651}" destId="{9EF7C8FB-C76F-4292-8A1E-3A23F0811655}" srcOrd="0" destOrd="0" presId="urn:microsoft.com/office/officeart/2005/8/layout/chevron1"/>
    <dgm:cxn modelId="{A37A9A45-280B-491F-BFAA-16C4DB1AD14F}" type="presOf" srcId="{104166DD-BE05-47F0-9094-E24A5946BFB5}" destId="{E9196FE7-2AE6-4F0F-B83D-700FDA66199B}" srcOrd="0" destOrd="0" presId="urn:microsoft.com/office/officeart/2005/8/layout/chevron1"/>
    <dgm:cxn modelId="{CECD30BB-8704-459E-89BE-A1AEC9B60FB9}" srcId="{600D2779-ED39-4222-AB9E-ACEBBA1E58CB}" destId="{104166DD-BE05-47F0-9094-E24A5946BFB5}" srcOrd="1" destOrd="0" parTransId="{F98B339F-6A02-48DB-BDB7-14C72D0639C6}" sibTransId="{DE1A3309-CD57-4342-8F8A-947871F3D6EE}"/>
    <dgm:cxn modelId="{8002C7C9-94E2-41AE-B3D7-6EC23C995F29}" srcId="{600D2779-ED39-4222-AB9E-ACEBBA1E58CB}" destId="{34BEC7EE-C6A3-42AC-9239-0369FD3AD885}" srcOrd="0" destOrd="0" parTransId="{F41301D7-0472-4C34-97C3-F298F2EEAF19}" sibTransId="{4BC05E92-CD47-4A53-BFAB-3EA6BC8CB637}"/>
    <dgm:cxn modelId="{F9D57B46-2196-4451-9467-4ADFD1D95AC0}" type="presOf" srcId="{600D2779-ED39-4222-AB9E-ACEBBA1E58CB}" destId="{8D2D3F3E-BEE3-4CEC-9F28-737A473F7B81}" srcOrd="0" destOrd="0" presId="urn:microsoft.com/office/officeart/2005/8/layout/chevron1"/>
    <dgm:cxn modelId="{B446C635-F58F-44E1-9F7C-5AB9A109A035}" srcId="{600D2779-ED39-4222-AB9E-ACEBBA1E58CB}" destId="{DD648D37-F4DD-4837-879E-A6F6E0B33651}" srcOrd="2" destOrd="0" parTransId="{5C86ED98-F763-4950-848F-D0B9D5945495}" sibTransId="{D9D18738-37DD-4936-A3F5-1E84B75FECAD}"/>
    <dgm:cxn modelId="{20779BDD-C00D-4D78-94E5-4E2CA6812B88}" type="presOf" srcId="{34BEC7EE-C6A3-42AC-9239-0369FD3AD885}" destId="{D99866E7-64CC-428D-BF9C-5EC8C40EF44F}" srcOrd="0" destOrd="0" presId="urn:microsoft.com/office/officeart/2005/8/layout/chevron1"/>
    <dgm:cxn modelId="{64EDEEFD-60B4-48D8-AD2D-634DE6DAF500}" type="presParOf" srcId="{8D2D3F3E-BEE3-4CEC-9F28-737A473F7B81}" destId="{D99866E7-64CC-428D-BF9C-5EC8C40EF44F}" srcOrd="0" destOrd="0" presId="urn:microsoft.com/office/officeart/2005/8/layout/chevron1"/>
    <dgm:cxn modelId="{8C3A5795-8DA8-4448-B1EF-A4BB15F1E109}" type="presParOf" srcId="{8D2D3F3E-BEE3-4CEC-9F28-737A473F7B81}" destId="{BA4DAE87-0D4B-49C5-90BC-F96C26B9E154}" srcOrd="1" destOrd="0" presId="urn:microsoft.com/office/officeart/2005/8/layout/chevron1"/>
    <dgm:cxn modelId="{8CAD4A5C-E02E-498D-A5A7-60F3D280DCDF}" type="presParOf" srcId="{8D2D3F3E-BEE3-4CEC-9F28-737A473F7B81}" destId="{E9196FE7-2AE6-4F0F-B83D-700FDA66199B}" srcOrd="2" destOrd="0" presId="urn:microsoft.com/office/officeart/2005/8/layout/chevron1"/>
    <dgm:cxn modelId="{471B67BD-B71C-4913-8D14-008140F08F37}" type="presParOf" srcId="{8D2D3F3E-BEE3-4CEC-9F28-737A473F7B81}" destId="{426D7CDE-87DF-416A-8DD6-6E665D59B13E}" srcOrd="3" destOrd="0" presId="urn:microsoft.com/office/officeart/2005/8/layout/chevron1"/>
    <dgm:cxn modelId="{C8AE72A2-FF77-442E-8F30-AAA7F30AA2C7}" type="presParOf" srcId="{8D2D3F3E-BEE3-4CEC-9F28-737A473F7B81}" destId="{9EF7C8FB-C76F-4292-8A1E-3A23F0811655}" srcOrd="4" destOrd="0" presId="urn:microsoft.com/office/officeart/2005/8/layout/chevron1"/>
  </dgm:cxnLst>
  <dgm:bg/>
  <dgm:whole/>
</dgm:dataModel>
</file>

<file path=ppt/diagrams/data4.xml><?xml version="1.0" encoding="utf-8"?>
<dgm:dataModel xmlns:dgm="http://schemas.openxmlformats.org/drawingml/2006/diagram" xmlns:a="http://schemas.openxmlformats.org/drawingml/2006/main">
  <dgm:ptLst>
    <dgm:pt modelId="{72732E78-AADA-4B28-B1CF-447B6F982A5E}"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he-IL"/>
        </a:p>
      </dgm:t>
    </dgm:pt>
    <dgm:pt modelId="{10BBD7A3-EFBD-4480-8430-85D470DDC507}">
      <dgm:prSet/>
      <dgm:spPr/>
      <dgm:t>
        <a:bodyPr/>
        <a:lstStyle/>
        <a:p>
          <a:pPr rtl="0"/>
          <a:r>
            <a:rPr lang="en-US" b="1" i="1" dirty="0" smtClean="0">
              <a:solidFill>
                <a:schemeClr val="bg1"/>
              </a:solidFill>
            </a:rPr>
            <a:t>Applications from the XP VM </a:t>
          </a:r>
          <a:br>
            <a:rPr lang="en-US" b="1" i="1" dirty="0" smtClean="0">
              <a:solidFill>
                <a:schemeClr val="bg1"/>
              </a:solidFill>
            </a:rPr>
          </a:br>
          <a:r>
            <a:rPr lang="en-US" b="1" i="1" dirty="0" smtClean="0">
              <a:solidFill>
                <a:schemeClr val="bg1"/>
              </a:solidFill>
            </a:rPr>
            <a:t>appear on the user’s desktop as if they were running natively.</a:t>
          </a:r>
          <a:endParaRPr lang="en-US" b="1" i="1" dirty="0">
            <a:solidFill>
              <a:schemeClr val="bg1"/>
            </a:solidFill>
          </a:endParaRPr>
        </a:p>
      </dgm:t>
    </dgm:pt>
    <dgm:pt modelId="{21016AF9-F1BC-4CC4-9E99-9D465919EB87}" type="parTrans" cxnId="{8CF1FEC9-7D54-4E13-8CBF-E02858135704}">
      <dgm:prSet/>
      <dgm:spPr/>
      <dgm:t>
        <a:bodyPr/>
        <a:lstStyle/>
        <a:p>
          <a:pPr rtl="1"/>
          <a:endParaRPr lang="he-IL"/>
        </a:p>
      </dgm:t>
    </dgm:pt>
    <dgm:pt modelId="{2D0980C2-FAF9-4F43-9882-088EB79C0D5F}" type="sibTrans" cxnId="{8CF1FEC9-7D54-4E13-8CBF-E02858135704}">
      <dgm:prSet/>
      <dgm:spPr/>
      <dgm:t>
        <a:bodyPr/>
        <a:lstStyle/>
        <a:p>
          <a:pPr rtl="1"/>
          <a:endParaRPr lang="he-IL"/>
        </a:p>
      </dgm:t>
    </dgm:pt>
    <dgm:pt modelId="{DE20A516-F0DB-4665-AF11-B21E6BCD59C3}" type="pres">
      <dgm:prSet presAssocID="{72732E78-AADA-4B28-B1CF-447B6F982A5E}" presName="linear" presStyleCnt="0">
        <dgm:presLayoutVars>
          <dgm:animLvl val="lvl"/>
          <dgm:resizeHandles val="exact"/>
        </dgm:presLayoutVars>
      </dgm:prSet>
      <dgm:spPr/>
      <dgm:t>
        <a:bodyPr/>
        <a:lstStyle/>
        <a:p>
          <a:pPr rtl="1"/>
          <a:endParaRPr lang="he-IL"/>
        </a:p>
      </dgm:t>
    </dgm:pt>
    <dgm:pt modelId="{E377824C-5006-4C7E-B83A-8393A0E694D4}" type="pres">
      <dgm:prSet presAssocID="{10BBD7A3-EFBD-4480-8430-85D470DDC507}" presName="parentText" presStyleLbl="node1" presStyleIdx="0" presStyleCnt="1">
        <dgm:presLayoutVars>
          <dgm:chMax val="0"/>
          <dgm:bulletEnabled val="1"/>
        </dgm:presLayoutVars>
      </dgm:prSet>
      <dgm:spPr/>
      <dgm:t>
        <a:bodyPr/>
        <a:lstStyle/>
        <a:p>
          <a:pPr rtl="1"/>
          <a:endParaRPr lang="he-IL"/>
        </a:p>
      </dgm:t>
    </dgm:pt>
  </dgm:ptLst>
  <dgm:cxnLst>
    <dgm:cxn modelId="{FE185FDE-A22D-4A2B-B769-3610D4B2E4C6}" type="presOf" srcId="{72732E78-AADA-4B28-B1CF-447B6F982A5E}" destId="{DE20A516-F0DB-4665-AF11-B21E6BCD59C3}" srcOrd="0" destOrd="0" presId="urn:microsoft.com/office/officeart/2005/8/layout/vList2"/>
    <dgm:cxn modelId="{E1493665-CB52-4EEB-808C-89911566C715}" type="presOf" srcId="{10BBD7A3-EFBD-4480-8430-85D470DDC507}" destId="{E377824C-5006-4C7E-B83A-8393A0E694D4}" srcOrd="0" destOrd="0" presId="urn:microsoft.com/office/officeart/2005/8/layout/vList2"/>
    <dgm:cxn modelId="{8CF1FEC9-7D54-4E13-8CBF-E02858135704}" srcId="{72732E78-AADA-4B28-B1CF-447B6F982A5E}" destId="{10BBD7A3-EFBD-4480-8430-85D470DDC507}" srcOrd="0" destOrd="0" parTransId="{21016AF9-F1BC-4CC4-9E99-9D465919EB87}" sibTransId="{2D0980C2-FAF9-4F43-9882-088EB79C0D5F}"/>
    <dgm:cxn modelId="{5C025EB8-9320-47E9-B9CA-3051709C670E}" type="presParOf" srcId="{DE20A516-F0DB-4665-AF11-B21E6BCD59C3}" destId="{E377824C-5006-4C7E-B83A-8393A0E694D4}"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lstStyle>
            <a:lvl1pPr>
              <a:spcBef>
                <a:spcPct val="0"/>
              </a:spcBef>
              <a:defRPr sz="1200">
                <a:effectLst/>
                <a:latin typeface="Segoe" pitchFamily="34" charset="0"/>
              </a:defRPr>
            </a:lvl1pPr>
          </a:lstStyle>
          <a:p>
            <a:endParaRPr lang="en-US"/>
          </a:p>
        </p:txBody>
      </p:sp>
      <p:sp>
        <p:nvSpPr>
          <p:cNvPr id="19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lstStyle>
            <a:lvl1pPr algn="r">
              <a:spcBef>
                <a:spcPct val="0"/>
              </a:spcBef>
              <a:defRPr sz="1000" b="0">
                <a:effectLst/>
                <a:latin typeface="Segoe" pitchFamily="34" charset="0"/>
              </a:defRPr>
            </a:lvl1pPr>
          </a:lstStyle>
          <a:p>
            <a:fld id="{7F8D74EB-A898-4D10-AC89-30E10C549547}" type="datetime8">
              <a:rPr lang="en-US"/>
              <a:pPr/>
              <a:t>10/23/2008 11:11 AM</a:t>
            </a:fld>
            <a:endParaRPr lang="en-US"/>
          </a:p>
        </p:txBody>
      </p:sp>
      <p:sp>
        <p:nvSpPr>
          <p:cNvPr id="19461" name="Rectangle 5"/>
          <p:cNvSpPr>
            <a:spLocks noGrp="1" noChangeArrowheads="1"/>
          </p:cNvSpPr>
          <p:nvPr>
            <p:ph type="sldNum" sz="quarter" idx="3"/>
          </p:nvPr>
        </p:nvSpPr>
        <p:spPr bwMode="auto">
          <a:xfrm>
            <a:off x="6246813" y="8686800"/>
            <a:ext cx="611187" cy="457200"/>
          </a:xfrm>
          <a:prstGeom prst="rect">
            <a:avLst/>
          </a:prstGeom>
          <a:noFill/>
          <a:ln w="9525">
            <a:noFill/>
            <a:miter lim="800000"/>
            <a:headEnd/>
            <a:tailEnd/>
          </a:ln>
          <a:effectLst/>
        </p:spPr>
        <p:txBody>
          <a:bodyPr vert="horz" wrap="square" lIns="91440" tIns="45720" rIns="91440" bIns="45720" numCol="1" anchor="b" anchorCtr="0" compatLnSpc="1"/>
          <a:lstStyle>
            <a:lvl1pPr algn="r">
              <a:spcBef>
                <a:spcPct val="0"/>
              </a:spcBef>
              <a:defRPr sz="1200">
                <a:effectLst/>
                <a:latin typeface="Segoe" pitchFamily="34" charset="0"/>
              </a:defRPr>
            </a:lvl1pPr>
          </a:lstStyle>
          <a:p>
            <a:fld id="{6B177E3F-EE77-47C7-AE40-6EF7230EE1AB}"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lstStyle>
            <a:lvl1pPr>
              <a:spcBef>
                <a:spcPct val="0"/>
              </a:spcBef>
              <a:defRPr sz="1200" b="0">
                <a:effectLst/>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lstStyle>
            <a:lvl1pPr algn="r">
              <a:spcBef>
                <a:spcPct val="0"/>
              </a:spcBef>
              <a:defRPr sz="1200" b="0">
                <a:effectLst/>
                <a:latin typeface="Times New Roman" pitchFamily="18" charset="0"/>
              </a:defRPr>
            </a:lvl1pPr>
          </a:lstStyle>
          <a:p>
            <a:fld id="{A299EA89-1EF9-489F-8BE9-BF0961A00CD4}" type="datetime8">
              <a:rPr lang="en-US"/>
              <a:pPr/>
              <a:t>10/23/2008 11:11 AM</a:t>
            </a:fld>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791575"/>
            <a:ext cx="5667375" cy="350838"/>
          </a:xfrm>
          <a:prstGeom prst="rect">
            <a:avLst/>
          </a:prstGeom>
          <a:noFill/>
          <a:ln w="9525">
            <a:noFill/>
            <a:miter lim="800000"/>
            <a:headEnd/>
            <a:tailEnd/>
          </a:ln>
          <a:effectLst/>
        </p:spPr>
        <p:txBody>
          <a:bodyPr vert="horz" wrap="square" lIns="91440" tIns="45720" rIns="91440" bIns="45720" numCol="1" anchor="b" anchorCtr="0" compatLnSpc="1"/>
          <a:lstStyle>
            <a:lvl1pPr eaLnBrk="0" hangingPunct="0">
              <a:spcBef>
                <a:spcPct val="0"/>
              </a:spcBef>
              <a:defRPr sz="800" b="0">
                <a:effectLst/>
                <a:latin typeface="Segoe" pitchFamily="34" charset="0"/>
                <a:cs typeface="Arial" charset="0"/>
              </a:defRPr>
            </a:lvl1pPr>
          </a:lstStyle>
          <a:p>
            <a:r>
              <a:rPr lang="en-US" dirty="0" smtClean="0"/>
              <a:t>© 2006 Microsoft Corporation. All rights reserved.</a:t>
            </a:r>
          </a:p>
          <a:p>
            <a:r>
              <a:rPr lang="en-US" dirty="0" smtClean="0"/>
              <a:t>This presentation is for informational purposes only. Microsoft makes no warranties, express or implied, in this summary.</a:t>
            </a:r>
            <a:endParaRPr lang="en-US" dirty="0"/>
          </a:p>
        </p:txBody>
      </p:sp>
      <p:sp>
        <p:nvSpPr>
          <p:cNvPr id="29703" name="Rectangle 7"/>
          <p:cNvSpPr>
            <a:spLocks noGrp="1" noChangeArrowheads="1"/>
          </p:cNvSpPr>
          <p:nvPr>
            <p:ph type="sldNum" sz="quarter" idx="5"/>
          </p:nvPr>
        </p:nvSpPr>
        <p:spPr bwMode="auto">
          <a:xfrm>
            <a:off x="5583238" y="8685213"/>
            <a:ext cx="1273175" cy="457200"/>
          </a:xfrm>
          <a:prstGeom prst="rect">
            <a:avLst/>
          </a:prstGeom>
          <a:noFill/>
          <a:ln w="9525">
            <a:noFill/>
            <a:miter lim="800000"/>
            <a:headEnd/>
            <a:tailEnd/>
          </a:ln>
          <a:effectLst/>
        </p:spPr>
        <p:txBody>
          <a:bodyPr vert="horz" wrap="square" lIns="91440" tIns="45720" rIns="91440" bIns="45720" numCol="1" anchor="b" anchorCtr="0" compatLnSpc="1"/>
          <a:lstStyle>
            <a:lvl1pPr algn="r">
              <a:spcBef>
                <a:spcPct val="0"/>
              </a:spcBef>
              <a:defRPr sz="1200" b="0">
                <a:effectLst/>
                <a:latin typeface="Times New Roman" pitchFamily="18" charset="0"/>
              </a:defRPr>
            </a:lvl1pPr>
          </a:lstStyle>
          <a:p>
            <a:fld id="{6274FE3B-062E-4EE1-8848-4E96E87FFFA6}" type="slidenum">
              <a:rPr lang="en-US"/>
              <a:pPr/>
              <a:t>‹#›</a:t>
            </a:fld>
            <a:endParaRPr lang="en-US"/>
          </a:p>
        </p:txBody>
      </p:sp>
    </p:spTree>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CABC1CA7-35B3-4A1E-8470-B609D3CC9FFB}" type="datetime8">
              <a:rPr lang="en-US"/>
              <a:pPr/>
              <a:t>10/23/2008 11:15 AM</a:t>
            </a:fld>
            <a:endParaRPr lang="en-US"/>
          </a:p>
        </p:txBody>
      </p:sp>
      <p:sp>
        <p:nvSpPr>
          <p:cNvPr id="5" name="Rectangle 6"/>
          <p:cNvSpPr>
            <a:spLocks noGrp="1" noChangeArrowheads="1"/>
          </p:cNvSpPr>
          <p:nvPr>
            <p:ph type="ftr" sz="quarter" idx="4"/>
          </p:nvPr>
        </p:nvSpPr>
        <p:spPr>
          <a:ln/>
        </p:spPr>
        <p:txBody>
          <a:bodyPr/>
          <a:lstStyle/>
          <a:p>
            <a:pPr eaLnBrk="1" hangingPunct="1"/>
            <a:r>
              <a:rPr lang="en-US" dirty="0"/>
              <a:t>© 2006 Microsoft Corporation. All rights reserved.</a:t>
            </a:r>
          </a:p>
          <a:p>
            <a:r>
              <a:rPr lang="en-US" dirty="0"/>
              <a:t>This presentation is for informational purposes only. Microsoft makes no warranties, express or implied, in this summary.</a:t>
            </a:r>
          </a:p>
        </p:txBody>
      </p:sp>
      <p:sp>
        <p:nvSpPr>
          <p:cNvPr id="6" name="Rectangle 7"/>
          <p:cNvSpPr>
            <a:spLocks noGrp="1" noChangeArrowheads="1"/>
          </p:cNvSpPr>
          <p:nvPr>
            <p:ph type="sldNum" sz="quarter" idx="5"/>
          </p:nvPr>
        </p:nvSpPr>
        <p:spPr>
          <a:ln/>
        </p:spPr>
        <p:txBody>
          <a:bodyPr/>
          <a:lstStyle/>
          <a:p>
            <a:fld id="{A1FBA2EA-9F52-4013-B21D-9797CF05A576}" type="slidenum">
              <a:rPr lang="en-US"/>
              <a:pPr/>
              <a:t>2</a:t>
            </a:fld>
            <a:endParaRPr lang="en-US"/>
          </a:p>
        </p:txBody>
      </p:sp>
      <p:sp>
        <p:nvSpPr>
          <p:cNvPr id="617474"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dt" sz="quarter" idx="1"/>
          </p:nvPr>
        </p:nvSpPr>
        <p:spPr>
          <a:noFill/>
        </p:spPr>
        <p:txBody>
          <a:bodyPr/>
          <a:lstStyle/>
          <a:p>
            <a:fld id="{E780D6D8-2106-40A8-941D-D18CBE7DF4F1}" type="datetime8">
              <a:rPr lang="en-US" smtClean="0">
                <a:latin typeface="Arial" pitchFamily="34" charset="0"/>
                <a:ea typeface="ＭＳ Ｐゴシック" pitchFamily="34" charset="-128"/>
              </a:rPr>
              <a:pPr/>
              <a:t>10/23/2008 11:11 AM</a:t>
            </a:fld>
            <a:endParaRPr lang="en-US" smtClean="0">
              <a:latin typeface="Arial" pitchFamily="34" charset="0"/>
              <a:ea typeface="ＭＳ Ｐゴシック" pitchFamily="34" charset="-128"/>
            </a:endParaRPr>
          </a:p>
        </p:txBody>
      </p:sp>
      <p:sp>
        <p:nvSpPr>
          <p:cNvPr id="62467" name="Rectangle 7"/>
          <p:cNvSpPr>
            <a:spLocks noGrp="1" noChangeArrowheads="1"/>
          </p:cNvSpPr>
          <p:nvPr>
            <p:ph type="sldNum" sz="quarter" idx="5"/>
          </p:nvPr>
        </p:nvSpPr>
        <p:spPr>
          <a:noFill/>
        </p:spPr>
        <p:txBody>
          <a:bodyPr/>
          <a:lstStyle/>
          <a:p>
            <a:fld id="{3B38CB77-38DA-48AE-9119-7B1A43AC841D}" type="slidenum">
              <a:rPr lang="en-US" smtClean="0">
                <a:latin typeface="Arial" pitchFamily="34" charset="0"/>
                <a:ea typeface="ＭＳ Ｐゴシック" pitchFamily="34" charset="-128"/>
              </a:rPr>
              <a:pPr/>
              <a:t>12</a:t>
            </a:fld>
            <a:endParaRPr lang="en-US" smtClean="0">
              <a:latin typeface="Arial" pitchFamily="34" charset="0"/>
              <a:ea typeface="ＭＳ Ｐゴシック" pitchFamily="34" charset="-128"/>
            </a:endParaRPr>
          </a:p>
        </p:txBody>
      </p:sp>
      <p:sp>
        <p:nvSpPr>
          <p:cNvPr id="62468" name="Rectangle 2"/>
          <p:cNvSpPr>
            <a:spLocks noGrp="1" noRot="1" noChangeAspect="1" noChangeArrowheads="1" noTextEdit="1"/>
          </p:cNvSpPr>
          <p:nvPr>
            <p:ph type="sldImg"/>
          </p:nvPr>
        </p:nvSpPr>
        <p:spPr>
          <a:xfrm>
            <a:off x="1144588" y="382588"/>
            <a:ext cx="4570412" cy="3427412"/>
          </a:xfrm>
          <a:ln/>
        </p:spPr>
      </p:sp>
      <p:sp>
        <p:nvSpPr>
          <p:cNvPr id="53254" name="Rectangle 3"/>
          <p:cNvSpPr>
            <a:spLocks noGrp="1" noChangeArrowheads="1"/>
          </p:cNvSpPr>
          <p:nvPr>
            <p:ph type="body" idx="1"/>
          </p:nvPr>
        </p:nvSpPr>
        <p:spPr>
          <a:xfrm>
            <a:off x="990600" y="4040188"/>
            <a:ext cx="5029200" cy="4416425"/>
          </a:xfrm>
          <a:ln/>
        </p:spPr>
        <p:txBody>
          <a:bodyPr>
            <a:normAutofit fontScale="92500" lnSpcReduction="20000"/>
          </a:bodyPr>
          <a:lstStyle/>
          <a:p>
            <a:pPr eaLnBrk="1" hangingPunct="1">
              <a:defRPr/>
            </a:pPr>
            <a:r>
              <a:rPr lang="en-US" dirty="0" smtClean="0">
                <a:ea typeface="ＭＳ Ｐゴシック" pitchFamily="34" charset="-128"/>
              </a:rPr>
              <a:t>Dynamic delivery of the virtual</a:t>
            </a:r>
            <a:r>
              <a:rPr lang="en-US" baseline="0" dirty="0" smtClean="0">
                <a:ea typeface="ＭＳ Ｐゴシック" pitchFamily="34" charset="-128"/>
              </a:rPr>
              <a:t> application is a first order distribution mechanism in MS App Virt.  The client is approximately 10 MBs and can service Windows XP, Pro, Windows Vista Enterprise and above, and Windows Server 2003 and 2008 Terminal Services.</a:t>
            </a:r>
          </a:p>
          <a:p>
            <a:pPr eaLnBrk="1" hangingPunct="1">
              <a:defRPr/>
            </a:pPr>
            <a:endParaRPr lang="en-US" baseline="0" dirty="0" smtClean="0">
              <a:ea typeface="ＭＳ Ｐゴシック" pitchFamily="34" charset="-128"/>
            </a:endParaRPr>
          </a:p>
          <a:p>
            <a:pPr eaLnBrk="1" hangingPunct="1">
              <a:defRPr/>
            </a:pPr>
            <a:r>
              <a:rPr lang="en-US" baseline="0" dirty="0" smtClean="0">
                <a:ea typeface="ＭＳ Ｐゴシック" pitchFamily="34" charset="-128"/>
              </a:rPr>
              <a:t>The client is permission based meaning it will look at the published application for the user based on their Active Directory membership.  The shortcuts can be published in any number of ways including the built in publishing feature.</a:t>
            </a:r>
          </a:p>
          <a:p>
            <a:pPr eaLnBrk="1" hangingPunct="1">
              <a:defRPr/>
            </a:pPr>
            <a:endParaRPr lang="en-US" baseline="0" dirty="0" smtClean="0">
              <a:ea typeface="ＭＳ Ｐゴシック" pitchFamily="34" charset="-128"/>
            </a:endParaRPr>
          </a:p>
          <a:p>
            <a:pPr eaLnBrk="1" hangingPunct="1">
              <a:defRPr/>
            </a:pPr>
            <a:r>
              <a:rPr lang="en-US" baseline="0" dirty="0" smtClean="0">
                <a:ea typeface="ＭＳ Ｐゴシック" pitchFamily="34" charset="-128"/>
              </a:rPr>
              <a:t>Once the user double-clicks the virtual application shortcut, the server will stream just enough of the application bits to reach the launch threshold of the application.  This is usually 5-40% of the application footprint depending on how the application was written.  </a:t>
            </a:r>
          </a:p>
          <a:p>
            <a:pPr eaLnBrk="1" hangingPunct="1">
              <a:defRPr/>
            </a:pPr>
            <a:endParaRPr lang="en-US" baseline="0" dirty="0" smtClean="0">
              <a:ea typeface="ＭＳ Ｐゴシック" pitchFamily="34" charset="-128"/>
            </a:endParaRPr>
          </a:p>
          <a:p>
            <a:pPr eaLnBrk="1" hangingPunct="1">
              <a:defRPr/>
            </a:pPr>
            <a:r>
              <a:rPr lang="en-US" baseline="0" dirty="0" smtClean="0">
                <a:ea typeface="ＭＳ Ｐゴシック" pitchFamily="34" charset="-128"/>
              </a:rPr>
              <a:t>The application then creates the application process wherever the client is loaded.  If it is loaded on the PC, the virtual application is using the resources of the PC, but if the client is loaded on a Terminal Server, then the virtual application runs using the resources of the Terminal Server and RDP will remote redraw the application screen.</a:t>
            </a:r>
          </a:p>
          <a:p>
            <a:pPr eaLnBrk="1" hangingPunct="1">
              <a:defRPr/>
            </a:pPr>
            <a:endParaRPr lang="en-US" baseline="0" dirty="0" smtClean="0">
              <a:ea typeface="ＭＳ Ｐゴシック" pitchFamily="34" charset="-128"/>
            </a:endParaRPr>
          </a:p>
          <a:p>
            <a:pPr eaLnBrk="1" hangingPunct="1">
              <a:defRPr/>
            </a:pPr>
            <a:r>
              <a:rPr lang="en-US" baseline="0" dirty="0" smtClean="0">
                <a:ea typeface="ＭＳ Ｐゴシック" pitchFamily="34" charset="-128"/>
              </a:rPr>
              <a:t>The virtual applications will then subsequently call additional bits as needed if they have not already been delivered to the client.  These bits are stored in a non-volatile, hard drive based cache so the next the virtual application is launched, is </a:t>
            </a:r>
            <a:r>
              <a:rPr lang="en-US" baseline="0" dirty="0" err="1" smtClean="0">
                <a:ea typeface="ＭＳ Ｐゴシック" pitchFamily="34" charset="-128"/>
              </a:rPr>
              <a:t>is</a:t>
            </a:r>
            <a:r>
              <a:rPr lang="en-US" baseline="0" dirty="0" smtClean="0">
                <a:ea typeface="ＭＳ Ｐゴシック" pitchFamily="34" charset="-128"/>
              </a:rPr>
              <a:t> pulled </a:t>
            </a:r>
            <a:r>
              <a:rPr lang="en-US" baseline="0" dirty="0" err="1" smtClean="0">
                <a:ea typeface="ＭＳ Ｐゴシック" pitchFamily="34" charset="-128"/>
              </a:rPr>
              <a:t>rom</a:t>
            </a:r>
            <a:r>
              <a:rPr lang="en-US" baseline="0" dirty="0" smtClean="0">
                <a:ea typeface="ＭＳ Ｐゴシック" pitchFamily="34" charset="-128"/>
              </a:rPr>
              <a:t> the local hard drive and it feels like a locally installed application to the user.</a:t>
            </a:r>
          </a:p>
          <a:p>
            <a:pPr eaLnBrk="1" hangingPunct="1">
              <a:defRPr/>
            </a:pPr>
            <a:endParaRPr lang="en-US" baseline="0" dirty="0" smtClean="0">
              <a:ea typeface="ＭＳ Ｐゴシック" pitchFamily="34" charset="-128"/>
            </a:endParaRPr>
          </a:p>
          <a:p>
            <a:pPr eaLnBrk="1" hangingPunct="1">
              <a:defRPr/>
            </a:pPr>
            <a:r>
              <a:rPr lang="en-US" baseline="0" dirty="0" smtClean="0">
                <a:ea typeface="ＭＳ Ｐゴシック" pitchFamily="34" charset="-128"/>
              </a:rPr>
              <a:t>The virtual application may also be fully pre-cached and then the laptop system can be disconnected from the network.  The user may continue to use the virtualized applications in disconnected mode while away from the network.</a:t>
            </a:r>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6800"/>
          <p:cNvSpPr>
            <a:spLocks noGrp="1" noRot="1" noChangeAspect="1" noChangeArrowheads="1" noTextEdit="1"/>
          </p:cNvSpPr>
          <p:nvPr>
            <p:ph type="sldImg"/>
          </p:nvPr>
        </p:nvSpPr>
        <p:spPr>
          <a:noFill/>
          <a:ln cap="flat">
            <a:headEnd type="none" w="med" len="med"/>
            <a:tailEnd type="none" w="med" len="med"/>
          </a:ln>
        </p:spPr>
      </p:sp>
      <p:sp>
        <p:nvSpPr>
          <p:cNvPr id="68611" name="Rectangle 76801"/>
          <p:cNvSpPr>
            <a:spLocks noGrp="1" noChangeArrowheads="1"/>
          </p:cNvSpPr>
          <p:nvPr>
            <p:ph type="body" idx="1"/>
          </p:nvPr>
        </p:nvSpPr>
        <p:spPr>
          <a:ln/>
        </p:spPr>
        <p:txBody>
          <a:bodyPr/>
          <a:lstStyle/>
          <a:p>
            <a:pPr>
              <a:lnSpc>
                <a:spcPct val="80000"/>
              </a:lnSpc>
              <a:defRPr/>
            </a:pPr>
            <a:r>
              <a:rPr lang="en-US" sz="800" b="1" dirty="0" smtClean="0">
                <a:latin typeface="Arial" pitchFamily="34" charset="0"/>
                <a:ea typeface="ＭＳ Ｐゴシック" pitchFamily="34" charset="-128"/>
              </a:rPr>
              <a:t>Application Virtualization  </a:t>
            </a:r>
          </a:p>
          <a:p>
            <a:pPr>
              <a:lnSpc>
                <a:spcPct val="80000"/>
              </a:lnSpc>
              <a:defRPr/>
            </a:pPr>
            <a:r>
              <a:rPr lang="en-US" sz="800" dirty="0" smtClean="0">
                <a:latin typeface="Arial" pitchFamily="34" charset="0"/>
                <a:ea typeface="ＭＳ Ｐゴシック" pitchFamily="34" charset="-128"/>
              </a:rPr>
              <a:t>Application virtualization is at the heart of the product.  It decouples applications from the operating system and enables them to run as network services.</a:t>
            </a:r>
          </a:p>
          <a:p>
            <a:pPr>
              <a:lnSpc>
                <a:spcPct val="80000"/>
              </a:lnSpc>
              <a:defRPr/>
            </a:pPr>
            <a:r>
              <a:rPr lang="en-US" sz="800" dirty="0" smtClean="0">
                <a:latin typeface="Arial" pitchFamily="34" charset="0"/>
                <a:ea typeface="ＭＳ Ｐゴシック" pitchFamily="34" charset="-128"/>
              </a:rPr>
              <a:t>To be clear, Microsoft Application Virtualization is different than machine virtualization (such as VMware and Microsoft’s Virtual Server), which virtualizes the machine on which you are installing an operating system (and applications).  Machine virtualization provides an abstraction layer between the hardware and the operating system that’s running on top of it. It also allows you to manage and simultaneously operate multiple environments on a single machine. </a:t>
            </a:r>
          </a:p>
          <a:p>
            <a:pPr>
              <a:lnSpc>
                <a:spcPct val="80000"/>
              </a:lnSpc>
              <a:defRPr/>
            </a:pPr>
            <a:r>
              <a:rPr lang="en-US" sz="800" dirty="0" smtClean="0">
                <a:latin typeface="Arial" pitchFamily="34" charset="0"/>
                <a:ea typeface="ＭＳ Ｐゴシック" pitchFamily="34" charset="-128"/>
              </a:rPr>
              <a:t>MS App Virt takes this concept and moves it up the logical stack. In fact, many customers, such as Fidelity National Financial, use both application and machine virtualization to maximize server and IT management efficiencies. The abstraction layer created by application virtualization lies between the operating system and the applications that run within it. By virtualizing all the aspects of an application, it doesn’t affect the operating system or other applications running on that machine. The power of Microsoft Application Virtualization</a:t>
            </a:r>
            <a:r>
              <a:rPr lang="en-US" sz="800" baseline="0" dirty="0" smtClean="0">
                <a:latin typeface="Arial" pitchFamily="34" charset="0"/>
                <a:ea typeface="ＭＳ Ｐゴシック" pitchFamily="34" charset="-128"/>
              </a:rPr>
              <a:t> </a:t>
            </a:r>
            <a:r>
              <a:rPr lang="en-US" sz="800" dirty="0" smtClean="0">
                <a:latin typeface="Arial" pitchFamily="34" charset="0"/>
                <a:ea typeface="ＭＳ Ｐゴシック" pitchFamily="34" charset="-128"/>
              </a:rPr>
              <a:t>is that it allows applications to be delivered dynamically as services that can be added or removed without leaving a trail on the client system. This in turn reduces the total cost of deploying and maintaining applications and systems.</a:t>
            </a:r>
          </a:p>
          <a:p>
            <a:pPr>
              <a:lnSpc>
                <a:spcPct val="80000"/>
              </a:lnSpc>
              <a:defRPr/>
            </a:pPr>
            <a:r>
              <a:rPr lang="en-US" sz="800" dirty="0" smtClean="0">
                <a:latin typeface="Arial" pitchFamily="34" charset="0"/>
                <a:ea typeface="ＭＳ Ｐゴシック" pitchFamily="34" charset="-128"/>
              </a:rPr>
              <a:t>Microsoft Application Virtualization is enabled by two key technologies:  the virtual environment and the Sequencer.</a:t>
            </a:r>
          </a:p>
          <a:p>
            <a:pPr>
              <a:lnSpc>
                <a:spcPct val="80000"/>
              </a:lnSpc>
              <a:defRPr/>
            </a:pPr>
            <a:r>
              <a:rPr lang="en-US" sz="800" dirty="0" smtClean="0">
                <a:latin typeface="Arial" pitchFamily="34" charset="0"/>
                <a:ea typeface="ＭＳ Ｐゴシック" pitchFamily="34" charset="-128"/>
              </a:rPr>
              <a:t>The virtual environment enables each application to bring its own set of configurations and run within a protective virtual memory "sandbox" on the client, so there is no dependency or effect on the configuration of the machine running them. However, since applications execute locally, they run with full performance, functionality, and access to local services — including cut and paste, OLE, printing, network drives and attached devices. </a:t>
            </a:r>
          </a:p>
          <a:p>
            <a:pPr>
              <a:lnSpc>
                <a:spcPct val="80000"/>
              </a:lnSpc>
              <a:defRPr/>
            </a:pPr>
            <a:endParaRPr lang="en-US" sz="800" dirty="0" smtClean="0">
              <a:latin typeface="Arial" pitchFamily="34" charset="0"/>
              <a:ea typeface="ＭＳ Ｐゴシック" pitchFamily="34" charset="-128"/>
            </a:endParaRPr>
          </a:p>
          <a:p>
            <a:pPr>
              <a:lnSpc>
                <a:spcPct val="80000"/>
              </a:lnSpc>
              <a:defRPr/>
            </a:pPr>
            <a:r>
              <a:rPr lang="en-US" sz="800" dirty="0" smtClean="0">
                <a:latin typeface="Arial" pitchFamily="34" charset="0"/>
                <a:ea typeface="ＭＳ Ｐゴシック" pitchFamily="34" charset="-128"/>
              </a:rPr>
              <a:t>The application is virtualized per user and per application instance, 18 different application components including:</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Registry:</a:t>
            </a:r>
            <a:r>
              <a:rPr lang="en-US" sz="800" dirty="0" smtClean="0">
                <a:latin typeface="Arial" pitchFamily="34" charset="0"/>
                <a:ea typeface="ＭＳ Ｐゴシック" pitchFamily="34" charset="-128"/>
              </a:rPr>
              <a:t>  application virtualization creates a virtual Registry for each application. Registry settings created by one application cannot be seen by other applications — including </a:t>
            </a:r>
            <a:r>
              <a:rPr lang="en-US" sz="800" dirty="0" err="1" smtClean="0">
                <a:latin typeface="Arial" pitchFamily="34" charset="0"/>
                <a:ea typeface="ＭＳ Ｐゴシック" pitchFamily="34" charset="-128"/>
              </a:rPr>
              <a:t>Regedit</a:t>
            </a:r>
            <a:r>
              <a:rPr lang="en-US" sz="800" dirty="0" smtClean="0">
                <a:latin typeface="Arial" pitchFamily="34" charset="0"/>
                <a:ea typeface="ＭＳ Ｐゴシック" pitchFamily="34" charset="-128"/>
              </a:rPr>
              <a:t>. Rather than copying the entire Registry, application virtualizations virtual registry utilizes an "overlay" method — items in the real registry may be read by the application as long as a virtual copy of that item is not available. All application writes to the Registry are contained within the virtual Registry. </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File System:</a:t>
            </a:r>
            <a:r>
              <a:rPr lang="en-US" sz="800" dirty="0" smtClean="0">
                <a:latin typeface="Arial" pitchFamily="34" charset="0"/>
                <a:ea typeface="ＭＳ Ｐゴシック" pitchFamily="34" charset="-128"/>
              </a:rPr>
              <a:t> application virtualization handles requests made by applications to files in specific directories by redirecting the requests. For example, if an application looks for a file located in a specific directory on the local C drive, application virtualization can redirect any requests to the corresponding directory inside of its virtual file system. Dynamic Link Libraries (DLLs) specifically needed by the application are made available within  the virtual environment, avoiding conflicts with different versions of the same DLL that may be installed locally. These components are shared and tracked inside of the Virtual File System. </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COM/IPC:</a:t>
            </a:r>
            <a:r>
              <a:rPr lang="en-US" sz="800" dirty="0" smtClean="0">
                <a:latin typeface="Arial" pitchFamily="34" charset="0"/>
                <a:ea typeface="ＭＳ Ｐゴシック" pitchFamily="34" charset="-128"/>
              </a:rPr>
              <a:t> application virtualization enables programs to redirect communication requests through services such as COM/ DCOM or IPC methods such as Named Pipes. This alleviates versioning problems and other conflicts at these interfaces. </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.INI:</a:t>
            </a:r>
            <a:r>
              <a:rPr lang="en-US" sz="800" dirty="0" smtClean="0">
                <a:latin typeface="Arial" pitchFamily="34" charset="0"/>
                <a:ea typeface="ＭＳ Ｐゴシック" pitchFamily="34" charset="-128"/>
              </a:rPr>
              <a:t> application virtualization allows each application or instance to have private settings within virtual copies of standard Windows .</a:t>
            </a:r>
            <a:r>
              <a:rPr lang="en-US" sz="800" dirty="0" err="1" smtClean="0">
                <a:latin typeface="Arial" pitchFamily="34" charset="0"/>
                <a:ea typeface="ＭＳ Ｐゴシック" pitchFamily="34" charset="-128"/>
              </a:rPr>
              <a:t>ini</a:t>
            </a:r>
            <a:r>
              <a:rPr lang="en-US" sz="800" dirty="0" smtClean="0">
                <a:latin typeface="Arial" pitchFamily="34" charset="0"/>
                <a:ea typeface="ＭＳ Ｐゴシック" pitchFamily="34" charset="-128"/>
              </a:rPr>
              <a:t> files. </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Process Environment:</a:t>
            </a:r>
            <a:r>
              <a:rPr lang="en-US" sz="800" dirty="0" smtClean="0">
                <a:latin typeface="Arial" pitchFamily="34" charset="0"/>
                <a:ea typeface="ＭＳ Ｐゴシック" pitchFamily="34" charset="-128"/>
              </a:rPr>
              <a:t> application virtualization stores private environment variables — including paths, port values and addresses. </a:t>
            </a:r>
            <a:endParaRPr lang="en-US" sz="800" b="1" dirty="0" smtClean="0">
              <a:latin typeface="Arial" pitchFamily="34" charset="0"/>
              <a:ea typeface="ＭＳ Ｐゴシック" pitchFamily="34" charset="-128"/>
            </a:endParaRPr>
          </a:p>
          <a:p>
            <a:pPr marL="119063" indent="-119063">
              <a:lnSpc>
                <a:spcPct val="80000"/>
              </a:lnSpc>
              <a:buFont typeface="Arial" pitchFamily="34" charset="0"/>
              <a:buChar char="•"/>
              <a:defRPr/>
            </a:pPr>
            <a:r>
              <a:rPr lang="en-US" sz="800" b="1" dirty="0" smtClean="0">
                <a:latin typeface="Arial" pitchFamily="34" charset="0"/>
                <a:ea typeface="ＭＳ Ｐゴシック" pitchFamily="34" charset="-128"/>
              </a:rPr>
              <a:t>Fonts:</a:t>
            </a:r>
            <a:r>
              <a:rPr lang="en-US" sz="800" dirty="0" smtClean="0">
                <a:latin typeface="Arial" pitchFamily="34" charset="0"/>
                <a:ea typeface="ＭＳ Ｐゴシック" pitchFamily="34" charset="-128"/>
              </a:rPr>
              <a:t> Installation of fonts can consume valuable resources as they are done on a machine-wide basis. application virtualization can make fonts available individually on a per-application basis.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6800"/>
          <p:cNvSpPr>
            <a:spLocks noGrp="1" noRot="1" noChangeAspect="1" noChangeArrowheads="1" noTextEdit="1"/>
          </p:cNvSpPr>
          <p:nvPr>
            <p:ph type="sldImg"/>
          </p:nvPr>
        </p:nvSpPr>
        <p:spPr>
          <a:noFill/>
          <a:ln cap="flat">
            <a:headEnd type="none" w="med" len="med"/>
            <a:tailEnd type="none" w="med" len="med"/>
          </a:ln>
        </p:spPr>
      </p:sp>
      <p:sp>
        <p:nvSpPr>
          <p:cNvPr id="68611" name="Rectangle 76801"/>
          <p:cNvSpPr>
            <a:spLocks noGrp="1" noChangeArrowheads="1"/>
          </p:cNvSpPr>
          <p:nvPr>
            <p:ph type="body" idx="1"/>
          </p:nvPr>
        </p:nvSpPr>
        <p:spPr>
          <a:ln/>
        </p:spPr>
        <p:txBody>
          <a:bodyPr/>
          <a:lstStyle/>
          <a:p>
            <a:pPr>
              <a:lnSpc>
                <a:spcPct val="80000"/>
              </a:lnSpc>
              <a:defRPr/>
            </a:pPr>
            <a:r>
              <a:rPr lang="en-US" sz="800" dirty="0" smtClean="0">
                <a:latin typeface="Arial" pitchFamily="34" charset="0"/>
                <a:ea typeface="ＭＳ Ｐゴシック" pitchFamily="34" charset="-128"/>
              </a:rPr>
              <a:t>Dynamic Suite Composition (DSC)  provides a way for administrators to control which virtual applications will be combined on the fly to create a working environment for the applications.  DSC provides</a:t>
            </a:r>
            <a:r>
              <a:rPr lang="en-US" sz="800" baseline="0" dirty="0" smtClean="0">
                <a:latin typeface="Arial" pitchFamily="34" charset="0"/>
                <a:ea typeface="ＭＳ Ｐゴシック" pitchFamily="34" charset="-128"/>
              </a:rPr>
              <a:t> a way for the admin to specify mandatory or optional dependencies between virtual applications.  Once these applications are run on the client, they will launch the dependent virtual application’s environment, allowing the combination of both virtual environments.  This enables the one to many scenario for middleware applications.  A good example of these use cases include the Java Runtime Environment (JRE) and applications that require the JRE.  In </a:t>
            </a:r>
            <a:r>
              <a:rPr lang="en-US" sz="800" baseline="0" dirty="0" err="1" smtClean="0">
                <a:latin typeface="Arial" pitchFamily="34" charset="0"/>
                <a:ea typeface="ＭＳ Ｐゴシック" pitchFamily="34" charset="-128"/>
              </a:rPr>
              <a:t>Softgrid</a:t>
            </a:r>
            <a:r>
              <a:rPr lang="en-US" sz="800" baseline="0" dirty="0" smtClean="0">
                <a:latin typeface="Arial" pitchFamily="34" charset="0"/>
                <a:ea typeface="ＭＳ Ｐゴシック" pitchFamily="34" charset="-128"/>
              </a:rPr>
              <a:t> 4.2, you would have to add the JRE to each virtual application that needed it.  This meant multiple sequencings and when you had an update to the JRE, you would have to update multiple packages.  </a:t>
            </a:r>
          </a:p>
          <a:p>
            <a:pPr>
              <a:lnSpc>
                <a:spcPct val="80000"/>
              </a:lnSpc>
              <a:defRPr/>
            </a:pPr>
            <a:endParaRPr lang="en-US" sz="800" baseline="0" dirty="0" smtClean="0">
              <a:latin typeface="Arial" pitchFamily="34" charset="0"/>
              <a:ea typeface="ＭＳ Ｐゴシック" pitchFamily="34" charset="-128"/>
            </a:endParaRPr>
          </a:p>
          <a:p>
            <a:pPr>
              <a:lnSpc>
                <a:spcPct val="80000"/>
              </a:lnSpc>
              <a:defRPr/>
            </a:pPr>
            <a:r>
              <a:rPr lang="en-US" sz="800" baseline="0" dirty="0" smtClean="0">
                <a:latin typeface="Arial" pitchFamily="34" charset="0"/>
                <a:ea typeface="ＭＳ Ｐゴシック" pitchFamily="34" charset="-128"/>
              </a:rPr>
              <a:t>However in MS App Virt 4.5 and DSC, these requirements get much simpler.  The admin would sequence the JRE into it’s own virtual application.  They would then reset the sequencer, install the JRE locally and then sequence the dependent application.  They would then do the same with the subsequent applications.  The admin would then specify a dependency between the single virtual JRE package and the different virtual dependent applications.  This essential achieves a one to many scenario where multiple virtual applications are sharing the same virtual JRE package.  This reduces the sequencing overhead as only one JRE needs to be sequenced instead of sequencing the JRE into each individual package.  </a:t>
            </a:r>
          </a:p>
          <a:p>
            <a:pPr>
              <a:lnSpc>
                <a:spcPct val="80000"/>
              </a:lnSpc>
              <a:defRPr/>
            </a:pPr>
            <a:endParaRPr lang="en-US" sz="800" baseline="0" dirty="0" smtClean="0">
              <a:latin typeface="Arial" pitchFamily="34" charset="0"/>
              <a:ea typeface="ＭＳ Ｐゴシック" pitchFamily="34" charset="-128"/>
            </a:endParaRPr>
          </a:p>
          <a:p>
            <a:pPr>
              <a:lnSpc>
                <a:spcPct val="80000"/>
              </a:lnSpc>
              <a:defRPr/>
            </a:pPr>
            <a:r>
              <a:rPr lang="en-US" sz="800" baseline="0" dirty="0" smtClean="0">
                <a:latin typeface="Arial" pitchFamily="34" charset="0"/>
                <a:ea typeface="ＭＳ Ｐゴシック" pitchFamily="34" charset="-128"/>
              </a:rPr>
              <a:t>As for updates, the single JRE package would be updated instead of multiple packages as was required in the previous version.</a:t>
            </a:r>
            <a:endParaRPr lang="en-US" sz="800" dirty="0"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D9B59A4-F952-4902-AA41-A00516409ABD}" type="slidenum">
              <a:rPr lang="en-US"/>
              <a:pPr defTabSz="912813" fontAlgn="base">
                <a:spcBef>
                  <a:spcPct val="0"/>
                </a:spcBef>
                <a:spcAft>
                  <a:spcPct val="0"/>
                </a:spcAft>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4"/>
          <p:cNvSpPr txBox="1">
            <a:spLocks noGrp="1" noChangeArrowheads="1"/>
          </p:cNvSpPr>
          <p:nvPr/>
        </p:nvSpPr>
        <p:spPr bwMode="auto">
          <a:xfrm>
            <a:off x="5791200" y="8685213"/>
            <a:ext cx="1065213" cy="457200"/>
          </a:xfrm>
          <a:prstGeom prst="rect">
            <a:avLst/>
          </a:prstGeom>
          <a:noFill/>
          <a:ln w="9525" algn="ctr">
            <a:noFill/>
            <a:miter lim="800000"/>
            <a:headEnd/>
            <a:tailEnd/>
          </a:ln>
        </p:spPr>
        <p:txBody>
          <a:bodyPr lIns="93020" tIns="46510" rIns="93020" bIns="46510" anchor="b"/>
          <a:lstStyle/>
          <a:p>
            <a:pPr algn="r" defTabSz="928688"/>
            <a:fld id="{729426C9-BE7A-45E5-BDAA-44FEE4074EF7}" type="slidenum">
              <a:rPr lang="en-US" sz="1200"/>
              <a:pPr algn="r" defTabSz="928688"/>
              <a:t>16</a:t>
            </a:fld>
            <a:endParaRPr lang="en-US" sz="1200"/>
          </a:p>
        </p:txBody>
      </p:sp>
      <p:sp>
        <p:nvSpPr>
          <p:cNvPr id="69635" name="Rectangle 17409"/>
          <p:cNvSpPr>
            <a:spLocks noGrp="1" noRot="1" noChangeAspect="1" noChangeArrowheads="1" noTextEdit="1"/>
          </p:cNvSpPr>
          <p:nvPr>
            <p:ph type="sldImg"/>
          </p:nvPr>
        </p:nvSpPr>
        <p:spPr>
          <a:xfrm>
            <a:off x="1144588" y="685800"/>
            <a:ext cx="4572000" cy="3429000"/>
          </a:xfrm>
          <a:ln cap="flat">
            <a:headEnd type="none" w="med" len="med"/>
            <a:tailEnd type="none" w="med" len="med"/>
          </a:ln>
        </p:spPr>
      </p:sp>
      <p:sp>
        <p:nvSpPr>
          <p:cNvPr id="69636" name="Rectangle 17410"/>
          <p:cNvSpPr>
            <a:spLocks noGrp="1" noChangeArrowheads="1"/>
          </p:cNvSpPr>
          <p:nvPr>
            <p:ph type="body" idx="1"/>
          </p:nvPr>
        </p:nvSpPr>
        <p:spPr>
          <a:noFill/>
          <a:ln/>
        </p:spPr>
        <p:txBody>
          <a:bodyPr lIns="93020" tIns="46510" rIns="93020" bIns="46510"/>
          <a:lstStyle/>
          <a:p>
            <a:pPr eaLnBrk="1" hangingPunct="1"/>
            <a:r>
              <a:rPr lang="en-US" dirty="0" smtClean="0">
                <a:latin typeface="Arial" pitchFamily="34" charset="0"/>
                <a:ea typeface="ＭＳ Ｐゴシック" pitchFamily="34" charset="-128"/>
              </a:rPr>
              <a:t>Multiple options now exist for integration into SMS 2003 R2, SCCM 2007 and third party ESD systems.</a:t>
            </a:r>
            <a:r>
              <a:rPr lang="en-US" baseline="0" dirty="0" smtClean="0">
                <a:latin typeface="Arial" pitchFamily="34" charset="0"/>
                <a:ea typeface="ＭＳ Ｐゴシック" pitchFamily="34" charset="-128"/>
              </a:rPr>
              <a:t>  The MSCAV Streaming Server may be added to any supported Windows Server including SMS/SCCM distribution points.  The admin can then script the addition of virtual application configuration files, called manifests, with ESD systems such as SMS, SCCM or other third party systems.  When the application is launched on the client, the application will be streamed from that server.  The MSI capability and standalone mode may also be used with ESD systems as well.  The MSI contains the metadata necessary to describe the virtual application to an ESD system.  Once the virtual application is added </a:t>
            </a:r>
            <a:r>
              <a:rPr lang="en-US" baseline="0" dirty="0" err="1" smtClean="0">
                <a:latin typeface="Arial" pitchFamily="34" charset="0"/>
                <a:ea typeface="ＭＳ Ｐゴシック" pitchFamily="34" charset="-128"/>
              </a:rPr>
              <a:t>thorugh</a:t>
            </a:r>
            <a:r>
              <a:rPr lang="en-US" baseline="0" dirty="0" smtClean="0">
                <a:latin typeface="Arial" pitchFamily="34" charset="0"/>
                <a:ea typeface="ＭＳ Ｐゴシック" pitchFamily="34" charset="-128"/>
              </a:rPr>
              <a:t> the MSI data, the virtual application is treated just like any other MSI in the ESD system.  Please </a:t>
            </a:r>
            <a:r>
              <a:rPr lang="en-US" baseline="0" dirty="0" err="1" smtClean="0">
                <a:latin typeface="Arial" pitchFamily="34" charset="0"/>
                <a:ea typeface="ＭＳ Ｐゴシック" pitchFamily="34" charset="-128"/>
              </a:rPr>
              <a:t>ntoe</a:t>
            </a:r>
            <a:r>
              <a:rPr lang="en-US" baseline="0" dirty="0" smtClean="0">
                <a:latin typeface="Arial" pitchFamily="34" charset="0"/>
                <a:ea typeface="ＭＳ Ｐゴシック" pitchFamily="34" charset="-128"/>
              </a:rPr>
              <a:t> that the streaming, licensing and metering functions as well as active upgrade are not enabled in the standalone scenario.</a:t>
            </a:r>
          </a:p>
          <a:p>
            <a:pPr eaLnBrk="1" hangingPunct="1"/>
            <a:endParaRPr lang="en-US" baseline="0" dirty="0" smtClean="0">
              <a:latin typeface="Arial" pitchFamily="34" charset="0"/>
              <a:ea typeface="ＭＳ Ｐゴシック" pitchFamily="34" charset="-128"/>
            </a:endParaRPr>
          </a:p>
          <a:p>
            <a:pPr eaLnBrk="1" hangingPunct="1"/>
            <a:r>
              <a:rPr lang="en-US" baseline="0" dirty="0" smtClean="0">
                <a:latin typeface="Arial" pitchFamily="34" charset="0"/>
                <a:ea typeface="ＭＳ Ｐゴシック" pitchFamily="34" charset="-128"/>
              </a:rPr>
              <a:t>MS App Virt will integrate deeply with SCCM 2007 R2 (Q3 2008).  More information will become available on the integration as we get closer to that release.</a:t>
            </a:r>
            <a:endParaRPr lang="en-US" dirty="0"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r>
              <a:rPr lang="en-US" dirty="0" smtClean="0">
                <a:latin typeface="Arial" pitchFamily="34" charset="0"/>
                <a:ea typeface="ＭＳ Ｐゴシック" pitchFamily="34" charset="-128"/>
              </a:rPr>
              <a:t>MA</a:t>
            </a:r>
            <a:r>
              <a:rPr lang="en-US" baseline="0" dirty="0" smtClean="0">
                <a:latin typeface="Arial" pitchFamily="34" charset="0"/>
                <a:ea typeface="ＭＳ Ｐゴシック" pitchFamily="34" charset="-128"/>
              </a:rPr>
              <a:t> APP Virt </a:t>
            </a:r>
            <a:r>
              <a:rPr lang="en-US" dirty="0" smtClean="0">
                <a:latin typeface="Arial" pitchFamily="34" charset="0"/>
                <a:ea typeface="ＭＳ Ｐゴシック" pitchFamily="34" charset="-128"/>
              </a:rPr>
              <a:t>is ideal for common and critical business projects faced by all corporate IT environments, from reducing the costs of application deployment to centralizing and accelerating application availability.</a:t>
            </a:r>
          </a:p>
          <a:p>
            <a:r>
              <a:rPr lang="en-US" dirty="0"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4343400"/>
            <a:ext cx="5029200" cy="4114800"/>
          </a:xfrm>
          <a:noFill/>
          <a:ln/>
        </p:spPr>
        <p:txBody>
          <a:bodyPr/>
          <a:lstStyle/>
          <a:p>
            <a:r>
              <a:rPr lang="en-US" dirty="0" smtClean="0">
                <a:latin typeface="Arial" pitchFamily="34" charset="0"/>
                <a:ea typeface="ＭＳ Ｐゴシック" pitchFamily="34" charset="-128"/>
              </a:rPr>
              <a:t>Microsoft A</a:t>
            </a:r>
            <a:r>
              <a:rPr lang="en-US" sz="1200" dirty="0" smtClean="0">
                <a:latin typeface="Arial" pitchFamily="34" charset="0"/>
                <a:ea typeface="ＭＳ Ｐゴシック" pitchFamily="34" charset="-128"/>
              </a:rPr>
              <a:t>pplication Virtualization </a:t>
            </a:r>
            <a:r>
              <a:rPr lang="en-US" dirty="0" smtClean="0">
                <a:latin typeface="Arial" pitchFamily="34" charset="0"/>
                <a:ea typeface="ＭＳ Ｐゴシック" pitchFamily="34" charset="-128"/>
              </a:rPr>
              <a:t>is ideal for common and critical business projects faced by all corporate IT environments, from reducing the costs of application deployment to centralizing and accelerating application availability.</a:t>
            </a:r>
          </a:p>
          <a:p>
            <a:r>
              <a:rPr lang="en-US" dirty="0" smtClean="0">
                <a:latin typeface="Arial" pitchFamily="34" charset="0"/>
                <a:ea typeface="ＭＳ Ｐゴシック" pitchFamily="34" charset="-128"/>
              </a:rPr>
              <a:t> </a:t>
            </a:r>
          </a:p>
          <a:p>
            <a:r>
              <a:rPr lang="en-US" dirty="0" smtClean="0">
                <a:latin typeface="Arial" pitchFamily="34" charset="0"/>
                <a:ea typeface="ＭＳ Ｐゴシック" pitchFamily="34" charset="-128"/>
              </a:rPr>
              <a:t>Click on each icon to get more details about how </a:t>
            </a:r>
            <a:r>
              <a:rPr lang="en-US" sz="1200" dirty="0" smtClean="0">
                <a:latin typeface="Arial" pitchFamily="34" charset="0"/>
                <a:ea typeface="ＭＳ Ｐゴシック" pitchFamily="34" charset="-128"/>
              </a:rPr>
              <a:t>application virtualization</a:t>
            </a:r>
            <a:r>
              <a:rPr lang="en-US" dirty="0" smtClean="0">
                <a:latin typeface="Arial" pitchFamily="34" charset="0"/>
                <a:ea typeface="ＭＳ Ｐゴシック" pitchFamily="34" charset="-128"/>
              </a:rPr>
              <a:t> can help with each project.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CABC1CA7-35B3-4A1E-8470-B609D3CC9FFB}" type="datetime8">
              <a:rPr lang="en-US"/>
              <a:pPr/>
              <a:t>10/23/2008 11:11 AM</a:t>
            </a:fld>
            <a:endParaRPr lang="en-US"/>
          </a:p>
        </p:txBody>
      </p:sp>
      <p:sp>
        <p:nvSpPr>
          <p:cNvPr id="5" name="Rectangle 6"/>
          <p:cNvSpPr>
            <a:spLocks noGrp="1" noChangeArrowheads="1"/>
          </p:cNvSpPr>
          <p:nvPr>
            <p:ph type="ftr" sz="quarter" idx="4"/>
          </p:nvPr>
        </p:nvSpPr>
        <p:spPr>
          <a:ln/>
        </p:spPr>
        <p:txBody>
          <a:bodyPr/>
          <a:lstStyle/>
          <a:p>
            <a:pPr eaLnBrk="1" hangingPunct="1"/>
            <a:r>
              <a:rPr lang="en-US" dirty="0"/>
              <a:t>© 2006 Microsoft Corporation. All rights reserved.</a:t>
            </a:r>
          </a:p>
          <a:p>
            <a:r>
              <a:rPr lang="en-US" dirty="0"/>
              <a:t>This presentation is for informational purposes only. Microsoft makes no warranties, express or implied, in this summary.</a:t>
            </a:r>
          </a:p>
        </p:txBody>
      </p:sp>
      <p:sp>
        <p:nvSpPr>
          <p:cNvPr id="6" name="Rectangle 7"/>
          <p:cNvSpPr>
            <a:spLocks noGrp="1" noChangeArrowheads="1"/>
          </p:cNvSpPr>
          <p:nvPr>
            <p:ph type="sldNum" sz="quarter" idx="5"/>
          </p:nvPr>
        </p:nvSpPr>
        <p:spPr>
          <a:ln/>
        </p:spPr>
        <p:txBody>
          <a:bodyPr/>
          <a:lstStyle/>
          <a:p>
            <a:fld id="{A1FBA2EA-9F52-4013-B21D-9797CF05A576}" type="slidenum">
              <a:rPr lang="en-US"/>
              <a:pPr/>
              <a:t>20</a:t>
            </a:fld>
            <a:endParaRPr lang="en-US"/>
          </a:p>
        </p:txBody>
      </p:sp>
      <p:sp>
        <p:nvSpPr>
          <p:cNvPr id="617474" name="Rectangle 2"/>
          <p:cNvSpPr>
            <a:spLocks noGrp="1" noRot="1" noChangeAspect="1" noChangeArrowheads="1" noTextEdit="1"/>
          </p:cNvSpPr>
          <p:nvPr>
            <p:ph type="sldImg"/>
          </p:nvPr>
        </p:nvSpPr>
        <p:spPr>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Another distinction</a:t>
            </a:r>
            <a:r>
              <a:rPr lang="en-US" baseline="0" dirty="0" smtClean="0"/>
              <a:t> I’d like to make is between Desktop and App </a:t>
            </a:r>
            <a:r>
              <a:rPr lang="en-US" baseline="0" dirty="0" err="1" smtClean="0"/>
              <a:t>vt</a:t>
            </a:r>
            <a:r>
              <a:rPr lang="en-US" baseline="0" dirty="0" smtClean="0"/>
              <a:t>. </a:t>
            </a:r>
          </a:p>
          <a:p>
            <a:r>
              <a:rPr lang="en-US" baseline="0" dirty="0" smtClean="0"/>
              <a:t>Well, in this case, not only that the technology is different, but also the use-cases are different</a:t>
            </a:r>
          </a:p>
          <a:p>
            <a:r>
              <a:rPr lang="en-US" baseline="0" dirty="0" smtClean="0"/>
              <a:t>&lt;click&gt;</a:t>
            </a:r>
          </a:p>
          <a:p>
            <a:endParaRPr lang="en-US" baseline="0" dirty="0" smtClean="0"/>
          </a:p>
          <a:p>
            <a:r>
              <a:rPr lang="en-US" baseline="0" dirty="0" smtClean="0"/>
              <a:t>App-v takes an app and builds a package out of it, isolating the application from other apps in the system</a:t>
            </a:r>
            <a:br>
              <a:rPr lang="en-US" baseline="0" dirty="0" smtClean="0"/>
            </a:br>
            <a:r>
              <a:rPr lang="en-US" baseline="0" dirty="0" smtClean="0"/>
              <a:t>It’s a great way to resolve conflicts between applications (for instance, diff versions of the same app).</a:t>
            </a:r>
          </a:p>
          <a:p>
            <a:r>
              <a:rPr lang="en-US" baseline="0" dirty="0" smtClean="0"/>
              <a:t>You can also run virtualized apps without actually installing them – so it makes apps very portable and provides a whole new way to deliver apps to endpoints</a:t>
            </a:r>
          </a:p>
          <a:p>
            <a:endParaRPr lang="en-US" baseline="0" dirty="0" smtClean="0"/>
          </a:p>
          <a:p>
            <a:r>
              <a:rPr lang="en-US" baseline="0" dirty="0" smtClean="0"/>
              <a:t>&lt;click&gt;</a:t>
            </a:r>
          </a:p>
          <a:p>
            <a:r>
              <a:rPr lang="en-US" baseline="0" dirty="0" smtClean="0"/>
              <a:t>DV – which in MS is MED-V + VPC, actually creates a package of a full desktop OS as I mentioned.</a:t>
            </a:r>
          </a:p>
          <a:p>
            <a:pPr marL="338046" lvl="1" indent="-228999" defTabSz="448650" eaLnBrk="0" hangingPunct="0">
              <a:lnSpc>
                <a:spcPct val="80000"/>
              </a:lnSpc>
              <a:spcBef>
                <a:spcPct val="20000"/>
              </a:spcBef>
              <a:spcAft>
                <a:spcPts val="294"/>
              </a:spcAft>
              <a:buClr>
                <a:schemeClr val="tx2"/>
              </a:buClr>
              <a:buSzPct val="80000"/>
              <a:buBlip>
                <a:blip r:embed="rId3"/>
              </a:buBlip>
              <a:defRPr/>
            </a:pPr>
            <a:r>
              <a:rPr lang="en-US" baseline="0" dirty="0" smtClean="0"/>
              <a:t>Its useful when you wish to run applications that are </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incompatible</a:t>
            </a:r>
            <a:r>
              <a:rPr lang="en-US" baseline="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with the desktop OS, since you can run two OS concurrently on one device </a:t>
            </a:r>
            <a:endPar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338046" lvl="1" indent="-228999" defTabSz="448650" eaLnBrk="0" hangingPunct="0">
              <a:lnSpc>
                <a:spcPct val="80000"/>
              </a:lnSpc>
              <a:spcBef>
                <a:spcPct val="20000"/>
              </a:spcBef>
              <a:spcAft>
                <a:spcPts val="294"/>
              </a:spcAft>
              <a:buClr>
                <a:schemeClr val="tx2"/>
              </a:buClr>
              <a:buSzPct val="80000"/>
              <a:buBlip>
                <a:blip r:embed="rId3"/>
              </a:buBlip>
              <a:defRPr/>
            </a:pP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Or </a:t>
            </a:r>
            <a:r>
              <a:rPr lang="en-US" dirty="0" err="1"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levearge</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the same</a:t>
            </a:r>
            <a:r>
              <a:rPr lang="en-US" baseline="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quality, to r</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un two environments on a single PC (e.g. corporate and personal</a:t>
            </a:r>
            <a:endParaRPr lang="en-US" baseline="0" dirty="0" smtClean="0"/>
          </a:p>
          <a:p>
            <a:endParaRPr lang="en-US" dirty="0" smtClean="0"/>
          </a:p>
          <a:p>
            <a:r>
              <a:rPr lang="en-US" dirty="0" smtClean="0"/>
              <a:t>To summarize</a:t>
            </a:r>
            <a:r>
              <a:rPr lang="en-US" baseline="0" dirty="0" smtClean="0"/>
              <a:t> – 2 diff tech, different use-cases. </a:t>
            </a:r>
            <a:endParaRPr lang="he-IL" dirty="0"/>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Another distinction</a:t>
            </a:r>
            <a:r>
              <a:rPr lang="en-US" baseline="0" dirty="0" smtClean="0"/>
              <a:t> I’d like to make is between Desktop and App </a:t>
            </a:r>
            <a:r>
              <a:rPr lang="en-US" baseline="0" dirty="0" err="1" smtClean="0"/>
              <a:t>vt</a:t>
            </a:r>
            <a:r>
              <a:rPr lang="en-US" baseline="0" dirty="0" smtClean="0"/>
              <a:t>. </a:t>
            </a:r>
          </a:p>
          <a:p>
            <a:r>
              <a:rPr lang="en-US" baseline="0" dirty="0" smtClean="0"/>
              <a:t>Well, in this case, not only that the technology is different, but also the use-cases are different</a:t>
            </a:r>
          </a:p>
          <a:p>
            <a:r>
              <a:rPr lang="en-US" baseline="0" dirty="0" smtClean="0"/>
              <a:t>&lt;click&gt;</a:t>
            </a:r>
          </a:p>
          <a:p>
            <a:endParaRPr lang="en-US" baseline="0" dirty="0" smtClean="0"/>
          </a:p>
          <a:p>
            <a:r>
              <a:rPr lang="en-US" baseline="0" dirty="0" smtClean="0"/>
              <a:t>App-v takes an app and builds a package out of it, isolating the application from other apps in the system</a:t>
            </a:r>
            <a:br>
              <a:rPr lang="en-US" baseline="0" dirty="0" smtClean="0"/>
            </a:br>
            <a:r>
              <a:rPr lang="en-US" baseline="0" dirty="0" smtClean="0"/>
              <a:t>It’s a great way to resolve conflicts between applications (for instance, diff versions of the same app).</a:t>
            </a:r>
          </a:p>
          <a:p>
            <a:r>
              <a:rPr lang="en-US" baseline="0" dirty="0" smtClean="0"/>
              <a:t>You can also run virtualized apps without actually installing them – so it makes apps very portable and provides a whole new way to deliver apps to endpoints</a:t>
            </a:r>
          </a:p>
          <a:p>
            <a:endParaRPr lang="en-US" baseline="0" dirty="0" smtClean="0"/>
          </a:p>
          <a:p>
            <a:r>
              <a:rPr lang="en-US" baseline="0" dirty="0" smtClean="0"/>
              <a:t>&lt;click&gt;</a:t>
            </a:r>
          </a:p>
          <a:p>
            <a:r>
              <a:rPr lang="en-US" baseline="0" dirty="0" smtClean="0"/>
              <a:t>DV – which in MS is MED-V + VPC, actually creates a package of a full desktop OS as I mentioned.</a:t>
            </a:r>
          </a:p>
          <a:p>
            <a:pPr marL="338046" lvl="1" indent="-228999" defTabSz="448650" eaLnBrk="0" hangingPunct="0">
              <a:lnSpc>
                <a:spcPct val="80000"/>
              </a:lnSpc>
              <a:spcBef>
                <a:spcPct val="20000"/>
              </a:spcBef>
              <a:spcAft>
                <a:spcPts val="294"/>
              </a:spcAft>
              <a:buClr>
                <a:schemeClr val="tx2"/>
              </a:buClr>
              <a:buSzPct val="80000"/>
              <a:buBlip>
                <a:blip r:embed="rId3"/>
              </a:buBlip>
              <a:defRPr/>
            </a:pPr>
            <a:r>
              <a:rPr lang="en-US" baseline="0" dirty="0" smtClean="0"/>
              <a:t>Its useful when you wish to run applications that are </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incompatible</a:t>
            </a:r>
            <a:r>
              <a:rPr lang="en-US" baseline="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with the desktop OS, since you can run two OS concurrently on one device </a:t>
            </a:r>
            <a:endPar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endParaRPr>
          </a:p>
          <a:p>
            <a:pPr marL="338046" lvl="1" indent="-228999" defTabSz="448650" eaLnBrk="0" hangingPunct="0">
              <a:lnSpc>
                <a:spcPct val="80000"/>
              </a:lnSpc>
              <a:spcBef>
                <a:spcPct val="20000"/>
              </a:spcBef>
              <a:spcAft>
                <a:spcPts val="294"/>
              </a:spcAft>
              <a:buClr>
                <a:schemeClr val="tx2"/>
              </a:buClr>
              <a:buSzPct val="80000"/>
              <a:buBlip>
                <a:blip r:embed="rId3"/>
              </a:buBlip>
              <a:defRPr/>
            </a:pP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Or </a:t>
            </a:r>
            <a:r>
              <a:rPr lang="en-US" dirty="0" err="1"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levearge</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the same</a:t>
            </a:r>
            <a:r>
              <a:rPr lang="en-US" baseline="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 quality, to r</a:t>
            </a:r>
            <a:r>
              <a:rPr lang="en-US"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un two environments on a single PC (e.g. corporate and personal</a:t>
            </a:r>
            <a:endParaRPr lang="en-US" baseline="0" dirty="0" smtClean="0"/>
          </a:p>
          <a:p>
            <a:endParaRPr lang="en-US" dirty="0" smtClean="0"/>
          </a:p>
          <a:p>
            <a:r>
              <a:rPr lang="en-US" dirty="0" smtClean="0"/>
              <a:t>To summarize</a:t>
            </a:r>
            <a:r>
              <a:rPr lang="en-US" baseline="0" dirty="0" smtClean="0"/>
              <a:t> – 2 diff tech, different use-cases. </a:t>
            </a:r>
            <a:endParaRPr lang="he-IL" dirty="0"/>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endParaRPr lang="en-US" dirty="0"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5BD15D0C-0652-4A55-965B-D8372C899840}" type="slidenum">
              <a:rPr lang="en-US">
                <a:solidFill>
                  <a:prstClr val="black"/>
                </a:solidFill>
                <a:latin typeface="Calibri"/>
                <a:cs typeface="+mn-cs"/>
              </a:rPr>
              <a:pPr algn="r" rtl="0" fontAlgn="base">
                <a:spcBef>
                  <a:spcPct val="0"/>
                </a:spcBef>
                <a:spcAft>
                  <a:spcPct val="0"/>
                </a:spcAft>
                <a:defRPr/>
              </a:pPr>
              <a:t>25</a:t>
            </a:fld>
            <a:endParaRPr lang="en-US" dirty="0">
              <a:solidFill>
                <a:prstClr val="black"/>
              </a:solidFill>
              <a:latin typeface="Calibri"/>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r>
              <a:rPr lang="en-US" i="0" dirty="0" smtClean="0">
                <a:latin typeface="Arial" charset="0"/>
              </a:rPr>
              <a:t>To</a:t>
            </a:r>
            <a:r>
              <a:rPr lang="en-US" i="0" baseline="0" dirty="0" smtClean="0">
                <a:latin typeface="Arial" charset="0"/>
              </a:rPr>
              <a:t> mitigate this tension Microsoft has invested in innovative methods to optimize your desktop from both an End User perspective and deployment perspective for IT Pros. </a:t>
            </a:r>
            <a:endParaRPr lang="en-US" i="0" dirty="0" smtClean="0">
              <a:latin typeface="Arial" charset="0"/>
            </a:endParaRPr>
          </a:p>
          <a:p>
            <a:endParaRPr lang="en-US" i="1" dirty="0" smtClean="0">
              <a:latin typeface="Arial" charset="0"/>
            </a:endParaRPr>
          </a:p>
          <a:p>
            <a:r>
              <a:rPr lang="en-US" i="1" dirty="0" smtClean="0">
                <a:latin typeface="Arial" charset="0"/>
              </a:rPr>
              <a:t>The combination of the features in Vista and Vista Enterprise and those in the Desktop Optimization Pack stack on top of each other to optimize the desktop experience and deliver on Microsoft’s promise</a:t>
            </a:r>
          </a:p>
          <a:p>
            <a:r>
              <a:rPr lang="en-US" dirty="0" smtClean="0">
                <a:latin typeface="Arial" charset="0"/>
              </a:rPr>
              <a:t>To deliver the most cost effective and flexible desktop management solution</a:t>
            </a:r>
          </a:p>
          <a:p>
            <a:endParaRPr lang="en-US" dirty="0" smtClean="0">
              <a:latin typeface="Arial" charset="0"/>
            </a:endParaRPr>
          </a:p>
          <a:p>
            <a:r>
              <a:rPr lang="en-US" dirty="0" smtClean="0">
                <a:latin typeface="Arial" charset="0"/>
              </a:rPr>
              <a:t>(While these technologies deliver the highest value experience when they work together, they also can work independently.  Even if the customer is not yet ready to deploy Vista the Desktop Optimization Pack is still compatible with both Windows 2000 and XP.)</a:t>
            </a:r>
          </a:p>
          <a:p>
            <a:endParaRPr lang="en-US"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p:txBody>
      </p:sp>
      <p:sp>
        <p:nvSpPr>
          <p:cNvPr id="82948" name="Slide Number Placeholder 3"/>
          <p:cNvSpPr>
            <a:spLocks noGrp="1"/>
          </p:cNvSpPr>
          <p:nvPr>
            <p:ph type="sldNum" sz="quarter" idx="5"/>
          </p:nvPr>
        </p:nvSpPr>
        <p:spPr>
          <a:noFill/>
        </p:spPr>
        <p:txBody>
          <a:bodyPr/>
          <a:lstStyle/>
          <a:p>
            <a:fld id="{F7B2C8DF-7816-46D7-96AD-4EF6F2058604}" type="slidenum">
              <a:rPr lang="en-US" smtClean="0">
                <a:latin typeface="Arial" pitchFamily="34" charset="0"/>
                <a:ea typeface="ＭＳ Ｐゴシック" pitchFamily="34" charset="-128"/>
              </a:rPr>
              <a:pPr/>
              <a:t>27</a:t>
            </a:fld>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datum 3"/>
          <p:cNvSpPr>
            <a:spLocks noGrp="1"/>
          </p:cNvSpPr>
          <p:nvPr>
            <p:ph type="dt" idx="10"/>
          </p:nvPr>
        </p:nvSpPr>
        <p:spPr/>
        <p:txBody>
          <a:bodyPr/>
          <a:lstStyle/>
          <a:p>
            <a:fld id="{A299EA89-1EF9-489F-8BE9-BF0961A00CD4}" type="datetime8">
              <a:rPr lang="en-US" smtClean="0"/>
              <a:pPr/>
              <a:t>10/23/2008 11:26 AM</a:t>
            </a:fld>
            <a:endParaRPr lang="en-US"/>
          </a:p>
        </p:txBody>
      </p:sp>
      <p:sp>
        <p:nvSpPr>
          <p:cNvPr id="5" name="Zástupný symbol pro zápatí 4"/>
          <p:cNvSpPr>
            <a:spLocks noGrp="1"/>
          </p:cNvSpPr>
          <p:nvPr>
            <p:ph type="ftr" sz="quarter" idx="11"/>
          </p:nvPr>
        </p:nvSpPr>
        <p:spPr/>
        <p:txBody>
          <a:bodyPr/>
          <a:lstStyle/>
          <a:p>
            <a:r>
              <a:rPr lang="en-US" smtClean="0"/>
              <a:t>© 2006 Microsoft Corporation. All rights reserved.</a:t>
            </a:r>
          </a:p>
          <a:p>
            <a:r>
              <a:rPr lang="en-US" smtClean="0"/>
              <a:t>This presentation is for informational purposes only. Microsoft makes no warranties, express or implied, in this summary.</a:t>
            </a:r>
            <a:endParaRPr lang="en-US" dirty="0"/>
          </a:p>
        </p:txBody>
      </p:sp>
      <p:sp>
        <p:nvSpPr>
          <p:cNvPr id="6" name="Zástupný symbol pro číslo snímku 5"/>
          <p:cNvSpPr>
            <a:spLocks noGrp="1"/>
          </p:cNvSpPr>
          <p:nvPr>
            <p:ph type="sldNum" sz="quarter" idx="12"/>
          </p:nvPr>
        </p:nvSpPr>
        <p:spPr/>
        <p:txBody>
          <a:bodyPr/>
          <a:lstStyle/>
          <a:p>
            <a:fld id="{6274FE3B-062E-4EE1-8848-4E96E87FFFA6}"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a:lnSpc>
                <a:spcPct val="80000"/>
              </a:lnSpc>
            </a:pPr>
            <a:endParaRPr lang="en-US" sz="8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smtClean="0"/>
              <a:t>Microsoft Management Summit 2007</a:t>
            </a:r>
          </a:p>
          <a:p>
            <a:r>
              <a:rPr lang="en-US" sz="1100" dirty="0" smtClean="0"/>
              <a:t>March 26-30, 2007 | San Diego, CA</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10/23/2008 11:11 AM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04A93B-5F4C-4974-8D18-8D67998A01EC}" type="slidenum">
              <a:rPr lang="en-US" smtClean="0">
                <a:latin typeface="Arial" charset="0"/>
              </a:rPr>
              <a:pPr fontAlgn="base">
                <a:spcBef>
                  <a:spcPct val="0"/>
                </a:spcBef>
                <a:spcAft>
                  <a:spcPct val="0"/>
                </a:spcAft>
              </a:pPr>
              <a:t>6</a:t>
            </a:fld>
            <a:endParaRPr lang="en-US" smtClean="0">
              <a:latin typeface="Arial"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a:xfrm>
            <a:off x="687388" y="4343400"/>
            <a:ext cx="5483225" cy="4114800"/>
          </a:xfrm>
        </p:spPr>
        <p:txBody>
          <a:bodyPr>
            <a:noAutofit/>
          </a:bodyPr>
          <a:lstStyle/>
          <a:p>
            <a:pPr eaLnBrk="1" fontAlgn="auto" hangingPunct="1">
              <a:spcBef>
                <a:spcPts val="0"/>
              </a:spcBef>
              <a:spcAft>
                <a:spcPts val="0"/>
              </a:spcAft>
              <a:tabLst>
                <a:tab pos="58738" algn="l"/>
              </a:tabLst>
              <a:defRPr/>
            </a:pPr>
            <a:r>
              <a:rPr lang="en-US" sz="1000" dirty="0" smtClean="0"/>
              <a:t>Microsoft Application Virtualization changes the face of application lifecycle management.  It enables a world without traditional software installation where users can access their applications from any licensed machine in seconds and where the user no longer has to be concerned with new software installation because nothing is installed locally – New patches and new versions can be provided to the user the moment they click on their desktop icon and when the session terminates, the code, settings, and profiles are saved on the PC in a virtual “sandbox”.  This enables the employee to use the program even when they are not connected to the network. </a:t>
            </a:r>
          </a:p>
          <a:p>
            <a:pPr eaLnBrk="1" fontAlgn="auto" hangingPunct="1">
              <a:spcBef>
                <a:spcPts val="0"/>
              </a:spcBef>
              <a:spcAft>
                <a:spcPts val="0"/>
              </a:spcAft>
              <a:tabLst>
                <a:tab pos="58738" algn="l"/>
              </a:tabLst>
              <a:defRPr/>
            </a:pPr>
            <a:endParaRPr lang="en-US" sz="1000" dirty="0" smtClean="0"/>
          </a:p>
          <a:p>
            <a:pPr eaLnBrk="1" fontAlgn="auto" hangingPunct="1">
              <a:spcBef>
                <a:spcPts val="0"/>
              </a:spcBef>
              <a:spcAft>
                <a:spcPts val="0"/>
              </a:spcAft>
              <a:tabLst>
                <a:tab pos="58738" algn="l"/>
              </a:tabLst>
              <a:defRPr/>
            </a:pPr>
            <a:r>
              <a:rPr lang="en-US" sz="1000" dirty="0" smtClean="0"/>
              <a:t>This has several benefits to IT:</a:t>
            </a:r>
          </a:p>
          <a:p>
            <a:pPr marL="119063" indent="-119063" eaLnBrk="1" fontAlgn="auto" hangingPunct="1">
              <a:spcBef>
                <a:spcPts val="0"/>
              </a:spcBef>
              <a:spcAft>
                <a:spcPts val="0"/>
              </a:spcAft>
              <a:buFontTx/>
              <a:buChar char="•"/>
              <a:tabLst>
                <a:tab pos="58738" algn="l"/>
              </a:tabLst>
              <a:defRPr/>
            </a:pPr>
            <a:r>
              <a:rPr lang="en-US" sz="1000" dirty="0" smtClean="0"/>
              <a:t>It accelerates desktop deployment and enables IT to take control of the desktop</a:t>
            </a:r>
          </a:p>
          <a:p>
            <a:pPr marL="119063" indent="-119063" eaLnBrk="1" fontAlgn="auto" hangingPunct="1">
              <a:spcBef>
                <a:spcPts val="0"/>
              </a:spcBef>
              <a:spcAft>
                <a:spcPts val="0"/>
              </a:spcAft>
              <a:buFontTx/>
              <a:buChar char="•"/>
              <a:tabLst>
                <a:tab pos="58738" algn="l"/>
              </a:tabLst>
              <a:defRPr/>
            </a:pPr>
            <a:r>
              <a:rPr lang="en-US" sz="1000" dirty="0" smtClean="0"/>
              <a:t>It minimizes application conflicts through application isolation at streaming server</a:t>
            </a:r>
          </a:p>
          <a:p>
            <a:pPr marL="119063" indent="-119063" eaLnBrk="1" fontAlgn="auto" hangingPunct="1">
              <a:spcBef>
                <a:spcPts val="0"/>
              </a:spcBef>
              <a:spcAft>
                <a:spcPts val="0"/>
              </a:spcAft>
              <a:buFontTx/>
              <a:buChar char="•"/>
              <a:tabLst>
                <a:tab pos="58738" algn="l"/>
              </a:tabLst>
              <a:defRPr/>
            </a:pPr>
            <a:r>
              <a:rPr lang="en-US" sz="1000" dirty="0" smtClean="0"/>
              <a:t>It minimizes significant application compatibility testing and scripting, multi-platform packaging, or significant regression testing</a:t>
            </a:r>
          </a:p>
          <a:p>
            <a:pPr marL="119063" indent="-119063" eaLnBrk="1" fontAlgn="auto" hangingPunct="1">
              <a:spcBef>
                <a:spcPts val="0"/>
              </a:spcBef>
              <a:spcAft>
                <a:spcPts val="0"/>
              </a:spcAft>
              <a:buFontTx/>
              <a:buChar char="•"/>
              <a:tabLst>
                <a:tab pos="58738" algn="l"/>
              </a:tabLst>
              <a:defRPr/>
            </a:pPr>
            <a:r>
              <a:rPr lang="en-US" sz="1000" dirty="0" smtClean="0"/>
              <a:t>It enables IT to run real time usage reports on any application that is streamed</a:t>
            </a:r>
          </a:p>
          <a:p>
            <a:pPr marL="119063" indent="-119063" eaLnBrk="1" fontAlgn="auto" hangingPunct="1">
              <a:spcBef>
                <a:spcPts val="0"/>
              </a:spcBef>
              <a:spcAft>
                <a:spcPts val="0"/>
              </a:spcAft>
              <a:buFontTx/>
              <a:buChar char="•"/>
              <a:tabLst>
                <a:tab pos="58738" algn="l"/>
              </a:tabLst>
              <a:defRPr/>
            </a:pPr>
            <a:r>
              <a:rPr lang="en-US" sz="1000" dirty="0" smtClean="0"/>
              <a:t>And it enables device roaming </a:t>
            </a:r>
          </a:p>
          <a:p>
            <a:pPr eaLnBrk="1" fontAlgn="auto" hangingPunct="1">
              <a:spcBef>
                <a:spcPts val="0"/>
              </a:spcBef>
              <a:spcAft>
                <a:spcPts val="0"/>
              </a:spcAft>
              <a:buFontTx/>
              <a:buChar char="•"/>
              <a:tabLst>
                <a:tab pos="58738" algn="l"/>
              </a:tabLst>
              <a:defRPr/>
            </a:pPr>
            <a:endParaRPr lang="en-US" sz="1000" dirty="0" smtClean="0"/>
          </a:p>
          <a:p>
            <a:pPr eaLnBrk="1" fontAlgn="auto" hangingPunct="1">
              <a:spcBef>
                <a:spcPts val="0"/>
              </a:spcBef>
              <a:spcAft>
                <a:spcPts val="0"/>
              </a:spcAft>
              <a:tabLst>
                <a:tab pos="58738" algn="l"/>
              </a:tabLst>
              <a:defRPr/>
            </a:pPr>
            <a:r>
              <a:rPr lang="en-US" sz="1000" dirty="0" smtClean="0"/>
              <a:t>Let’s take a look at the top 7 pain points and see what Microsoft Application Virtualization does to address them. </a:t>
            </a:r>
          </a:p>
          <a:p>
            <a:pPr marL="119063" indent="-119063" eaLnBrk="1" fontAlgn="auto" hangingPunct="1">
              <a:spcBef>
                <a:spcPts val="0"/>
              </a:spcBef>
              <a:spcAft>
                <a:spcPts val="0"/>
              </a:spcAft>
              <a:buFontTx/>
              <a:buChar char="•"/>
              <a:tabLst>
                <a:tab pos="58738" algn="l"/>
              </a:tabLst>
              <a:defRPr/>
            </a:pPr>
            <a:r>
              <a:rPr lang="en-US" sz="1000" dirty="0" smtClean="0"/>
              <a:t>Between the BDD, the ACT, the Virtual OS’ in Vista Enterprise and Microsoft Application Virtualization rounds out the equation for addressing application compatibility by minimizing the application to application compatibility issues through the application isolation.  </a:t>
            </a:r>
          </a:p>
          <a:p>
            <a:pPr marL="119063" indent="-119063" eaLnBrk="1" fontAlgn="auto" hangingPunct="1">
              <a:spcBef>
                <a:spcPts val="0"/>
              </a:spcBef>
              <a:spcAft>
                <a:spcPts val="0"/>
              </a:spcAft>
              <a:buFontTx/>
              <a:buChar char="•"/>
              <a:tabLst>
                <a:tab pos="58738" algn="l"/>
              </a:tabLst>
              <a:defRPr/>
            </a:pPr>
            <a:r>
              <a:rPr lang="en-US" sz="1000" dirty="0" smtClean="0"/>
              <a:t>Microsoft Application Virtualization simplifies corporate image management by separating the application layer from the OS and enabling.  It also controls access and centralizes application permissions and policy based management with AD integration</a:t>
            </a:r>
          </a:p>
          <a:p>
            <a:pPr marL="119063" indent="-119063" eaLnBrk="1" fontAlgn="auto" hangingPunct="1">
              <a:spcBef>
                <a:spcPts val="0"/>
              </a:spcBef>
              <a:spcAft>
                <a:spcPts val="0"/>
              </a:spcAft>
              <a:buFontTx/>
              <a:buChar char="•"/>
              <a:tabLst>
                <a:tab pos="58738" algn="l"/>
              </a:tabLst>
              <a:defRPr/>
            </a:pPr>
            <a:r>
              <a:rPr lang="en-US" sz="1000" dirty="0" smtClean="0"/>
              <a:t>It enables customers to run a mixed environment of rich and thin clients with a centralized mechanism to manage the applications for both</a:t>
            </a:r>
          </a:p>
          <a:p>
            <a:pPr marL="119063" indent="-119063" eaLnBrk="1" fontAlgn="auto" hangingPunct="1">
              <a:spcBef>
                <a:spcPts val="0"/>
              </a:spcBef>
              <a:spcAft>
                <a:spcPts val="0"/>
              </a:spcAft>
              <a:buFontTx/>
              <a:buChar char="•"/>
              <a:tabLst>
                <a:tab pos="58738" algn="l"/>
              </a:tabLst>
              <a:defRPr/>
            </a:pPr>
            <a:r>
              <a:rPr lang="en-US" sz="1000" dirty="0" smtClean="0"/>
              <a:t>And it helps with software asset management by enabling real time usage reporting on those applications that are administered via Microsoft</a:t>
            </a:r>
            <a:r>
              <a:rPr lang="en-US" sz="1000" baseline="0" dirty="0" smtClean="0"/>
              <a:t> </a:t>
            </a:r>
            <a:r>
              <a:rPr lang="en-US" sz="1000" dirty="0" smtClean="0"/>
              <a:t>Application Virtualization </a:t>
            </a:r>
          </a:p>
          <a:p>
            <a:pPr marL="119063" indent="-119063" eaLnBrk="1" fontAlgn="auto" hangingPunct="1">
              <a:spcBef>
                <a:spcPts val="0"/>
              </a:spcBef>
              <a:spcAft>
                <a:spcPts val="0"/>
              </a:spcAft>
              <a:tabLst>
                <a:tab pos="58738" algn="l"/>
              </a:tabLst>
              <a:defRPr/>
            </a:pPr>
            <a:r>
              <a:rPr lang="en-US" sz="1000" dirty="0" smtClean="0"/>
              <a:t>But that software asset management capability is only a small portion of what customers need so we also added…(flip slide) the asset inventory services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606C927-7381-4B2D-8287-A6C406195741}" type="slidenum">
              <a:rPr lang="en-US" smtClean="0">
                <a:latin typeface="Arial" pitchFamily="34" charset="0"/>
                <a:ea typeface="ＭＳ Ｐゴシック" pitchFamily="34" charset="-128"/>
              </a:rPr>
              <a:pPr/>
              <a:t>7</a:t>
            </a:fld>
            <a:endParaRPr lang="en-US" smtClean="0">
              <a:latin typeface="Arial" pitchFamily="34" charset="0"/>
              <a:ea typeface="ＭＳ Ｐゴシック" pitchFamily="34"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687388" y="4343400"/>
            <a:ext cx="5483225" cy="4114800"/>
          </a:xfrm>
          <a:noFill/>
          <a:ln/>
        </p:spPr>
        <p:txBody>
          <a:bodyPr/>
          <a:lstStyle/>
          <a:p>
            <a:pPr eaLnBrk="1" hangingPunct="1"/>
            <a:r>
              <a:rPr lang="en-US" sz="1000" dirty="0" smtClean="0">
                <a:latin typeface="Arial" pitchFamily="34" charset="0"/>
                <a:ea typeface="ＭＳ Ｐゴシック" pitchFamily="34" charset="-128"/>
              </a:rPr>
              <a:t>Microsoft Application Virtualization</a:t>
            </a:r>
            <a:r>
              <a:rPr lang="en-US" sz="1000" baseline="0" dirty="0" smtClean="0">
                <a:latin typeface="Arial" pitchFamily="34" charset="0"/>
                <a:ea typeface="ＭＳ Ｐゴシック" pitchFamily="34" charset="-128"/>
              </a:rPr>
              <a:t> is a virtual application delivery and management platform which packages the applications, delivers them to the users when needed and runs them inside of an abstracted environment so even though the application functionality is available to the user, the application is not installed on local operating system.  This is greatly minimizes application conflicts and </a:t>
            </a:r>
            <a:r>
              <a:rPr lang="en-US" sz="1000" baseline="0" dirty="0" err="1" smtClean="0">
                <a:latin typeface="Arial" pitchFamily="34" charset="0"/>
                <a:ea typeface="ＭＳ Ｐゴシック" pitchFamily="34" charset="-128"/>
              </a:rPr>
              <a:t>acelerates</a:t>
            </a:r>
            <a:r>
              <a:rPr lang="en-US" sz="1000" baseline="0" dirty="0" smtClean="0">
                <a:latin typeface="Arial" pitchFamily="34" charset="0"/>
                <a:ea typeface="ＭＳ Ｐゴシック" pitchFamily="34" charset="-128"/>
              </a:rPr>
              <a:t> the time it takes to bring an application from purchase to production.</a:t>
            </a:r>
          </a:p>
          <a:p>
            <a:pPr eaLnBrk="1" hangingPunct="1"/>
            <a:endParaRPr lang="en-US" sz="1000" baseline="0" dirty="0" smtClean="0">
              <a:latin typeface="Arial" pitchFamily="34" charset="0"/>
              <a:ea typeface="ＭＳ Ｐゴシック" pitchFamily="34" charset="-128"/>
            </a:endParaRPr>
          </a:p>
          <a:p>
            <a:pPr eaLnBrk="1" hangingPunct="1"/>
            <a:r>
              <a:rPr lang="en-US" sz="1000" baseline="0" dirty="0" smtClean="0">
                <a:latin typeface="Arial" pitchFamily="34" charset="0"/>
                <a:ea typeface="ＭＳ Ｐゴシック" pitchFamily="34" charset="-128"/>
              </a:rPr>
              <a:t>MS App Virt comes in two separate products, first as part of the Microsoft Desktop Optimization Pack, and as a separate SKU for Terminal Services use in the form of the MS Application Virtualization for Terminal Services.</a:t>
            </a:r>
            <a:endParaRPr lang="en-US" sz="1000" dirty="0"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pitchFamily="34" charset="0"/>
                <a:ea typeface="ＭＳ Ｐゴシック" pitchFamily="34" charset="-128"/>
              </a:rPr>
              <a:t>The platform</a:t>
            </a:r>
            <a:r>
              <a:rPr lang="en-US" baseline="0" dirty="0" smtClean="0">
                <a:latin typeface="Arial" pitchFamily="34" charset="0"/>
                <a:ea typeface="ＭＳ Ｐゴシック" pitchFamily="34" charset="-128"/>
              </a:rPr>
              <a:t> provides the following general capabilities:</a:t>
            </a:r>
          </a:p>
          <a:p>
            <a:pPr eaLnBrk="1" hangingPunct="1"/>
            <a:endParaRPr lang="en-US" baseline="0" dirty="0" smtClean="0">
              <a:latin typeface="Arial" pitchFamily="34" charset="0"/>
              <a:ea typeface="ＭＳ Ｐゴシック" pitchFamily="34" charset="-128"/>
            </a:endParaRPr>
          </a:p>
          <a:p>
            <a:pPr eaLnBrk="1" hangingPunct="1"/>
            <a:r>
              <a:rPr lang="en-US" b="1" baseline="0" dirty="0" smtClean="0">
                <a:latin typeface="Arial" pitchFamily="34" charset="0"/>
                <a:ea typeface="ＭＳ Ｐゴシック" pitchFamily="34" charset="-128"/>
              </a:rPr>
              <a:t>Application Virtualization </a:t>
            </a:r>
          </a:p>
          <a:p>
            <a:pPr eaLnBrk="1" hangingPunct="1"/>
            <a:r>
              <a:rPr lang="en-US" b="0" baseline="0" dirty="0" smtClean="0">
                <a:latin typeface="Arial" pitchFamily="34" charset="0"/>
                <a:ea typeface="ＭＳ Ｐゴシック" pitchFamily="34" charset="-128"/>
              </a:rPr>
              <a:t>The ability to abstract and applications dependencies, except for the OS, from Windows so that even though the application is running using the resources of the PC or the Terminal Server, the application is not installed into the OS.</a:t>
            </a:r>
          </a:p>
          <a:p>
            <a:pPr eaLnBrk="1" hangingPunct="1"/>
            <a:endParaRPr lang="en-US" b="0" baseline="0" dirty="0" smtClean="0">
              <a:latin typeface="Arial" pitchFamily="34" charset="0"/>
              <a:ea typeface="ＭＳ Ｐゴシック" pitchFamily="34" charset="-128"/>
            </a:endParaRPr>
          </a:p>
          <a:p>
            <a:pPr eaLnBrk="1" hangingPunct="1"/>
            <a:r>
              <a:rPr lang="en-US" b="1" baseline="0" dirty="0" smtClean="0">
                <a:latin typeface="Arial" pitchFamily="34" charset="0"/>
                <a:ea typeface="ＭＳ Ｐゴシック" pitchFamily="34" charset="-128"/>
              </a:rPr>
              <a:t>Multiple Delivery Options</a:t>
            </a:r>
          </a:p>
          <a:p>
            <a:pPr eaLnBrk="1" hangingPunct="1"/>
            <a:r>
              <a:rPr lang="en-US" b="0" baseline="0" dirty="0" smtClean="0">
                <a:latin typeface="Arial" pitchFamily="34" charset="0"/>
                <a:ea typeface="ＭＳ Ｐゴシック" pitchFamily="34" charset="-128"/>
              </a:rPr>
              <a:t>Multiple delivery options exist enabling full infrastructure or lightweight infrastructure options and interoperability with existing ESD systems.</a:t>
            </a:r>
          </a:p>
          <a:p>
            <a:pPr eaLnBrk="1" hangingPunct="1"/>
            <a:endParaRPr lang="en-US" b="0" baseline="0" dirty="0" smtClean="0">
              <a:latin typeface="Arial" pitchFamily="34" charset="0"/>
              <a:ea typeface="ＭＳ Ｐゴシック" pitchFamily="34" charset="-128"/>
            </a:endParaRPr>
          </a:p>
          <a:p>
            <a:pPr eaLnBrk="1" hangingPunct="1"/>
            <a:r>
              <a:rPr lang="en-US" b="1" baseline="0" dirty="0" smtClean="0">
                <a:latin typeface="Arial" pitchFamily="34" charset="0"/>
                <a:ea typeface="ＭＳ Ｐゴシック" pitchFamily="34" charset="-128"/>
              </a:rPr>
              <a:t>Policy Based Management</a:t>
            </a:r>
          </a:p>
          <a:p>
            <a:pPr eaLnBrk="1" hangingPunct="1"/>
            <a:r>
              <a:rPr lang="en-US" b="0" baseline="0" dirty="0" smtClean="0">
                <a:latin typeface="Arial" pitchFamily="34" charset="0"/>
                <a:ea typeface="ＭＳ Ｐゴシック" pitchFamily="34" charset="-128"/>
              </a:rPr>
              <a:t>Whether it’s assignment of virtual applications based on group association in Active Directory or management choices in ESD systems, the virtual applications may be centrally managed.</a:t>
            </a:r>
          </a:p>
          <a:p>
            <a:pPr eaLnBrk="1" hangingPunct="1"/>
            <a:endParaRPr lang="en-US" b="0" baseline="0" dirty="0" smtClean="0">
              <a:latin typeface="Arial" pitchFamily="34" charset="0"/>
              <a:ea typeface="ＭＳ Ｐゴシック" pitchFamily="34" charset="-128"/>
            </a:endParaRPr>
          </a:p>
          <a:p>
            <a:pPr eaLnBrk="1" hangingPunct="1"/>
            <a:r>
              <a:rPr lang="en-US" b="1" baseline="0" dirty="0" smtClean="0">
                <a:latin typeface="Arial" pitchFamily="34" charset="0"/>
                <a:ea typeface="ＭＳ Ｐゴシック" pitchFamily="34" charset="-128"/>
              </a:rPr>
              <a:t>Standalone Mode</a:t>
            </a:r>
            <a:endParaRPr lang="en-US" b="0" baseline="0" dirty="0" smtClean="0">
              <a:latin typeface="Arial" pitchFamily="34" charset="0"/>
              <a:ea typeface="ＭＳ Ｐゴシック" pitchFamily="34" charset="-128"/>
            </a:endParaRPr>
          </a:p>
          <a:p>
            <a:pPr eaLnBrk="1" hangingPunct="1"/>
            <a:r>
              <a:rPr lang="en-US" b="0" baseline="0" dirty="0" smtClean="0">
                <a:latin typeface="Arial" pitchFamily="34" charset="0"/>
                <a:ea typeface="ＭＳ Ｐゴシック" pitchFamily="34" charset="-128"/>
              </a:rPr>
              <a:t>Microsoft Application Virtualization now offers a standalone mode which targets rarely connected users.  </a:t>
            </a:r>
            <a:endParaRPr lang="en-US" b="1" dirty="0"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88B1F856-098C-44DA-A2B0-C6C450114557}" type="datetime8">
              <a:rPr lang="en-US" smtClean="0">
                <a:latin typeface="Arial" pitchFamily="34" charset="0"/>
                <a:ea typeface="ＭＳ Ｐゴシック" pitchFamily="34" charset="-128"/>
              </a:rPr>
              <a:pPr/>
              <a:t>10/23/2008 11:11 AM</a:t>
            </a:fld>
            <a:endParaRPr lang="en-US" smtClean="0">
              <a:latin typeface="Arial" pitchFamily="34" charset="0"/>
              <a:ea typeface="ＭＳ Ｐゴシック" pitchFamily="34" charset="-128"/>
            </a:endParaRPr>
          </a:p>
        </p:txBody>
      </p:sp>
      <p:sp>
        <p:nvSpPr>
          <p:cNvPr id="67587" name="Rectangle 7"/>
          <p:cNvSpPr>
            <a:spLocks noGrp="1" noChangeArrowheads="1"/>
          </p:cNvSpPr>
          <p:nvPr>
            <p:ph type="sldNum" sz="quarter" idx="5"/>
          </p:nvPr>
        </p:nvSpPr>
        <p:spPr>
          <a:noFill/>
        </p:spPr>
        <p:txBody>
          <a:bodyPr/>
          <a:lstStyle/>
          <a:p>
            <a:fld id="{A72A6AD7-3A90-4ADA-977D-65C655CABFE1}" type="slidenum">
              <a:rPr lang="en-US" smtClean="0">
                <a:latin typeface="Arial" pitchFamily="34" charset="0"/>
                <a:ea typeface="ＭＳ Ｐゴシック" pitchFamily="34" charset="-128"/>
              </a:rPr>
              <a:pPr/>
              <a:t>9</a:t>
            </a:fld>
            <a:endParaRPr lang="en-US" smtClean="0">
              <a:latin typeface="Arial" pitchFamily="34" charset="0"/>
              <a:ea typeface="ＭＳ Ｐゴシック" pitchFamily="34" charset="-128"/>
            </a:endParaRPr>
          </a:p>
        </p:txBody>
      </p:sp>
      <p:sp>
        <p:nvSpPr>
          <p:cNvPr id="67588" name="Rectangle 2"/>
          <p:cNvSpPr>
            <a:spLocks noGrp="1" noRot="1" noChangeAspect="1" noChangeArrowheads="1" noTextEdit="1"/>
          </p:cNvSpPr>
          <p:nvPr>
            <p:ph type="sldImg"/>
          </p:nvPr>
        </p:nvSpPr>
        <p:spPr>
          <a:xfrm>
            <a:off x="1144588" y="382588"/>
            <a:ext cx="4570412" cy="3427412"/>
          </a:xfrm>
          <a:ln/>
        </p:spPr>
      </p:sp>
      <p:sp>
        <p:nvSpPr>
          <p:cNvPr id="53254" name="Rectangle 3"/>
          <p:cNvSpPr>
            <a:spLocks noGrp="1" noChangeArrowheads="1"/>
          </p:cNvSpPr>
          <p:nvPr>
            <p:ph type="body" idx="1"/>
          </p:nvPr>
        </p:nvSpPr>
        <p:spPr>
          <a:xfrm>
            <a:off x="990600" y="4040188"/>
            <a:ext cx="5029200" cy="4416425"/>
          </a:xfrm>
          <a:ln/>
        </p:spPr>
        <p:txBody>
          <a:bodyPr>
            <a:normAutofit fontScale="92500" lnSpcReduction="20000"/>
          </a:bodyPr>
          <a:lstStyle/>
          <a:p>
            <a:pPr eaLnBrk="1" hangingPunct="1">
              <a:defRPr/>
            </a:pPr>
            <a:r>
              <a:rPr lang="en-US" dirty="0" smtClean="0">
                <a:ea typeface="ＭＳ Ｐゴシック" pitchFamily="34" charset="-128"/>
              </a:rPr>
              <a:t>The Sequencer is a wizard-based tool that packages and virtualizes Windows applications for real-time delivery as network services. A</a:t>
            </a:r>
            <a:r>
              <a:rPr lang="en-US" sz="1200" dirty="0" smtClean="0">
                <a:latin typeface="Arial" pitchFamily="34" charset="0"/>
                <a:ea typeface="ＭＳ Ｐゴシック" pitchFamily="34" charset="-128"/>
              </a:rPr>
              <a:t>pplication virtualization </a:t>
            </a:r>
            <a:r>
              <a:rPr lang="en-US" dirty="0" smtClean="0">
                <a:ea typeface="ＭＳ Ｐゴシック" pitchFamily="34" charset="-128"/>
              </a:rPr>
              <a:t>uses a once-per-application process to protect the application's integrity and does not modify its source code.  The Sequencer performs several functions: </a:t>
            </a:r>
          </a:p>
          <a:p>
            <a:pPr eaLnBrk="1" hangingPunct="1">
              <a:defRPr/>
            </a:pPr>
            <a:endParaRPr lang="en-US" b="1" dirty="0" smtClean="0">
              <a:ea typeface="ＭＳ Ｐゴシック" pitchFamily="34" charset="-128"/>
            </a:endParaRPr>
          </a:p>
          <a:p>
            <a:pPr eaLnBrk="1" hangingPunct="1">
              <a:defRPr/>
            </a:pPr>
            <a:r>
              <a:rPr lang="en-US" b="1" dirty="0" smtClean="0">
                <a:ea typeface="ＭＳ Ｐゴシック" pitchFamily="34" charset="-128"/>
              </a:rPr>
              <a:t>Creates the Virtual environment:</a:t>
            </a:r>
            <a:r>
              <a:rPr lang="en-US" dirty="0" smtClean="0">
                <a:ea typeface="ＭＳ Ｐゴシック" pitchFamily="34" charset="-128"/>
              </a:rPr>
              <a:t> The Sequencer monitors and records all interactions between the application and operating system during application installation and execution. It analyzes which OS components are used and set by the application. It also analyzes patterns and dependencies, such as the specific version of a DLL. The Sequencer uses this information to create a virtual application package. </a:t>
            </a:r>
          </a:p>
          <a:p>
            <a:pPr eaLnBrk="1" hangingPunct="1">
              <a:defRPr/>
            </a:pPr>
            <a:endParaRPr lang="en-US" b="1" dirty="0" smtClean="0">
              <a:ea typeface="ＭＳ Ｐゴシック" pitchFamily="34" charset="-128"/>
            </a:endParaRPr>
          </a:p>
          <a:p>
            <a:pPr eaLnBrk="1" hangingPunct="1">
              <a:defRPr/>
            </a:pPr>
            <a:r>
              <a:rPr lang="en-US" b="1" dirty="0" smtClean="0">
                <a:ea typeface="ＭＳ Ｐゴシック" pitchFamily="34" charset="-128"/>
              </a:rPr>
              <a:t>Prepares an application package for on-demand delivery:</a:t>
            </a:r>
            <a:r>
              <a:rPr lang="en-US" dirty="0" smtClean="0">
                <a:ea typeface="ＭＳ Ｐゴシック" pitchFamily="34" charset="-128"/>
              </a:rPr>
              <a:t> In an unobtrusive process, the Sequencer converts the hierarchical file system data into the application virtualization multimedia file format, optimized for efficient delivery.  Applications such as the Office 2003 suite can be available for on-demand deployment in less than 20 minutes. In addition, enterprise IT departments that support hundreds of applications for thousands of users can automate the sequencing of new applications, as well as updates and patches, accelerating their delivery and use.</a:t>
            </a:r>
          </a:p>
          <a:p>
            <a:pPr eaLnBrk="1" hangingPunct="1">
              <a:defRPr/>
            </a:pPr>
            <a:endParaRPr lang="en-US" b="1" dirty="0" smtClean="0">
              <a:ea typeface="ＭＳ Ｐゴシック" pitchFamily="34" charset="-128"/>
            </a:endParaRPr>
          </a:p>
          <a:p>
            <a:pPr eaLnBrk="1" hangingPunct="1">
              <a:defRPr/>
            </a:pPr>
            <a:r>
              <a:rPr lang="en-US" b="1" dirty="0" smtClean="0">
                <a:ea typeface="ＭＳ Ｐゴシック" pitchFamily="34" charset="-128"/>
              </a:rPr>
              <a:t>Transforms existing application package libraries into virtual applications without having to re-configure their existing packages:</a:t>
            </a:r>
            <a:r>
              <a:rPr lang="en-US" dirty="0" smtClean="0">
                <a:ea typeface="ＭＳ Ｐゴシック" pitchFamily="34" charset="-128"/>
              </a:rPr>
              <a:t> The Sequencer supports MSI files, enabling these packages to be virtualized without new coding or reconfiguration.  Existing enterprise packaging groups can continue to focus on their core packaging expertise in MSI, Wise, Installshield and many others.</a:t>
            </a:r>
          </a:p>
          <a:p>
            <a:pPr eaLnBrk="1" hangingPunct="1">
              <a:defRPr/>
            </a:pPr>
            <a:endParaRPr lang="en-US" dirty="0" smtClean="0">
              <a:ea typeface="ＭＳ Ｐゴシック" pitchFamily="34" charset="-128"/>
            </a:endParaRPr>
          </a:p>
          <a:p>
            <a:pPr eaLnBrk="1" hangingPunct="1">
              <a:defRPr/>
            </a:pPr>
            <a:r>
              <a:rPr lang="en-US" b="1" dirty="0" smtClean="0">
                <a:ea typeface="ＭＳ Ｐゴシック" pitchFamily="34" charset="-128"/>
              </a:rPr>
              <a:t>MSI Capability</a:t>
            </a:r>
          </a:p>
          <a:p>
            <a:pPr eaLnBrk="1" hangingPunct="1">
              <a:defRPr/>
            </a:pPr>
            <a:r>
              <a:rPr lang="en-US" b="0" dirty="0" smtClean="0">
                <a:ea typeface="ＭＳ Ｐゴシック" pitchFamily="34" charset="-128"/>
              </a:rPr>
              <a:t>The 4.5 Sequencer now has an option to</a:t>
            </a:r>
            <a:r>
              <a:rPr lang="en-US" b="0" baseline="0" dirty="0" smtClean="0">
                <a:ea typeface="ＭＳ Ｐゴシック" pitchFamily="34" charset="-128"/>
              </a:rPr>
              <a:t> create an MSI control point which enables standalone operation.  This MSI contains metadata that describes the virtual application to an ESD system so it can be treated like any other MSI.  It also can be burned onto a CD and sent to a rarely connected user so they can add virtual applications with the highest chance for success.</a:t>
            </a:r>
            <a:endParaRPr lang="en-US" b="0"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88B1F856-098C-44DA-A2B0-C6C450114557}" type="datetime8">
              <a:rPr lang="en-US" smtClean="0">
                <a:latin typeface="Arial" pitchFamily="34" charset="0"/>
                <a:ea typeface="ＭＳ Ｐゴシック" pitchFamily="34" charset="-128"/>
              </a:rPr>
              <a:pPr/>
              <a:t>10/23/2008 11:11 AM</a:t>
            </a:fld>
            <a:endParaRPr lang="en-US" smtClean="0">
              <a:latin typeface="Arial" pitchFamily="34" charset="0"/>
              <a:ea typeface="ＭＳ Ｐゴシック" pitchFamily="34" charset="-128"/>
            </a:endParaRPr>
          </a:p>
        </p:txBody>
      </p:sp>
      <p:sp>
        <p:nvSpPr>
          <p:cNvPr id="67587" name="Rectangle 7"/>
          <p:cNvSpPr>
            <a:spLocks noGrp="1" noChangeArrowheads="1"/>
          </p:cNvSpPr>
          <p:nvPr>
            <p:ph type="sldNum" sz="quarter" idx="5"/>
          </p:nvPr>
        </p:nvSpPr>
        <p:spPr>
          <a:noFill/>
        </p:spPr>
        <p:txBody>
          <a:bodyPr/>
          <a:lstStyle/>
          <a:p>
            <a:fld id="{A72A6AD7-3A90-4ADA-977D-65C655CABFE1}" type="slidenum">
              <a:rPr lang="en-US" smtClean="0">
                <a:latin typeface="Arial" pitchFamily="34" charset="0"/>
                <a:ea typeface="ＭＳ Ｐゴシック" pitchFamily="34" charset="-128"/>
              </a:rPr>
              <a:pPr/>
              <a:t>10</a:t>
            </a:fld>
            <a:endParaRPr lang="en-US" smtClean="0">
              <a:latin typeface="Arial" pitchFamily="34" charset="0"/>
              <a:ea typeface="ＭＳ Ｐゴシック" pitchFamily="34" charset="-128"/>
            </a:endParaRPr>
          </a:p>
        </p:txBody>
      </p:sp>
      <p:sp>
        <p:nvSpPr>
          <p:cNvPr id="67588" name="Rectangle 2"/>
          <p:cNvSpPr>
            <a:spLocks noGrp="1" noRot="1" noChangeAspect="1" noChangeArrowheads="1" noTextEdit="1"/>
          </p:cNvSpPr>
          <p:nvPr>
            <p:ph type="sldImg"/>
          </p:nvPr>
        </p:nvSpPr>
        <p:spPr>
          <a:xfrm>
            <a:off x="1144588" y="382588"/>
            <a:ext cx="4570412" cy="3427412"/>
          </a:xfrm>
          <a:ln/>
        </p:spPr>
      </p:sp>
      <p:sp>
        <p:nvSpPr>
          <p:cNvPr id="53254" name="Rectangle 3"/>
          <p:cNvSpPr>
            <a:spLocks noGrp="1" noChangeArrowheads="1"/>
          </p:cNvSpPr>
          <p:nvPr>
            <p:ph type="body" idx="1"/>
          </p:nvPr>
        </p:nvSpPr>
        <p:spPr>
          <a:xfrm>
            <a:off x="990600" y="4040188"/>
            <a:ext cx="5029200" cy="4416425"/>
          </a:xfrm>
          <a:ln/>
        </p:spPr>
        <p:txBody>
          <a:bodyPr>
            <a:normAutofit fontScale="92500" lnSpcReduction="20000"/>
          </a:bodyPr>
          <a:lstStyle/>
          <a:p>
            <a:pPr eaLnBrk="1" hangingPunct="1">
              <a:defRPr/>
            </a:pPr>
            <a:r>
              <a:rPr lang="en-US" dirty="0" smtClean="0">
                <a:ea typeface="ＭＳ Ｐゴシック" pitchFamily="34" charset="-128"/>
              </a:rPr>
              <a:t>MS App Virt provides multiple</a:t>
            </a:r>
            <a:r>
              <a:rPr lang="en-US" baseline="0" dirty="0" smtClean="0">
                <a:ea typeface="ＭＳ Ｐゴシック" pitchFamily="34" charset="-128"/>
              </a:rPr>
              <a:t> infrastructure options for delivery of the virtual application.  These include:</a:t>
            </a:r>
          </a:p>
          <a:p>
            <a:pPr eaLnBrk="1" hangingPunct="1">
              <a:defRPr/>
            </a:pPr>
            <a:endParaRPr lang="en-US" baseline="0" dirty="0" smtClean="0">
              <a:ea typeface="ＭＳ Ｐゴシック" pitchFamily="34" charset="-128"/>
            </a:endParaRPr>
          </a:p>
          <a:p>
            <a:pPr eaLnBrk="1" hangingPunct="1">
              <a:defRPr/>
            </a:pPr>
            <a:r>
              <a:rPr lang="en-US" b="1" baseline="0" dirty="0" smtClean="0">
                <a:ea typeface="ＭＳ Ｐゴシック" pitchFamily="34" charset="-128"/>
              </a:rPr>
              <a:t>Full Infrastructure</a:t>
            </a:r>
          </a:p>
          <a:p>
            <a:pPr eaLnBrk="1" hangingPunct="1">
              <a:defRPr/>
            </a:pPr>
            <a:r>
              <a:rPr lang="en-US" b="0" baseline="0" dirty="0" smtClean="0">
                <a:ea typeface="ＭＳ Ｐゴシック" pitchFamily="34" charset="-128"/>
              </a:rPr>
              <a:t>This option includes the Microsoft System Center Application Virtualization Management Server which includes full streaming capabilities, Desktop Configuration service, Package/Active Upgrade, basic licensing and metering.  This infrastructure requires Active Directory and SQL server and is an update to the existing SG VAS that 4.2 customers are familiar with using.</a:t>
            </a:r>
          </a:p>
          <a:p>
            <a:pPr eaLnBrk="1" hangingPunct="1">
              <a:defRPr/>
            </a:pPr>
            <a:endParaRPr lang="en-US" b="0" baseline="0" dirty="0" smtClean="0">
              <a:ea typeface="ＭＳ Ｐゴシック" pitchFamily="34" charset="-128"/>
            </a:endParaRPr>
          </a:p>
          <a:p>
            <a:pPr eaLnBrk="1" hangingPunct="1">
              <a:defRPr/>
            </a:pPr>
            <a:r>
              <a:rPr lang="en-US" b="1" baseline="0" dirty="0" smtClean="0">
                <a:ea typeface="ＭＳ Ｐゴシック" pitchFamily="34" charset="-128"/>
              </a:rPr>
              <a:t>Lightweight Infrastructure</a:t>
            </a:r>
          </a:p>
          <a:p>
            <a:pPr eaLnBrk="1" hangingPunct="1">
              <a:defRPr/>
            </a:pPr>
            <a:r>
              <a:rPr lang="en-US" b="0" baseline="0" dirty="0" smtClean="0">
                <a:ea typeface="ＭＳ Ｐゴシック" pitchFamily="34" charset="-128"/>
              </a:rPr>
              <a:t>The lightweight infrastructure consists of the Microsoft System Center Application Virtualization Streaming Server.  This server has streaming capabilities including active/package upgrade without the Active Directory or SQL Server requirements; however it does not have a Desktop Configuration Service, licensing or metering capabilities.  This service relies on the manual or scripted addition of a manifest file for virtual application configuration.  The Desktop Configuration Service of the MSCAV Management Server may also be used in conjunction with the MSCAV Streaming Server so the Management Server configures the application, but the Streaming Server delivers it.  </a:t>
            </a:r>
          </a:p>
          <a:p>
            <a:pPr eaLnBrk="1" hangingPunct="1">
              <a:defRPr/>
            </a:pPr>
            <a:endParaRPr lang="en-US" b="0" baseline="0" dirty="0" smtClean="0">
              <a:ea typeface="ＭＳ Ｐゴシック" pitchFamily="34" charset="-128"/>
            </a:endParaRPr>
          </a:p>
          <a:p>
            <a:pPr eaLnBrk="1" hangingPunct="1">
              <a:defRPr/>
            </a:pPr>
            <a:r>
              <a:rPr lang="en-US" b="1" baseline="0" dirty="0" smtClean="0">
                <a:ea typeface="ＭＳ Ｐゴシック" pitchFamily="34" charset="-128"/>
              </a:rPr>
              <a:t>Standalone Mode</a:t>
            </a:r>
          </a:p>
          <a:p>
            <a:pPr eaLnBrk="1" hangingPunct="1">
              <a:defRPr/>
            </a:pPr>
            <a:r>
              <a:rPr lang="en-US" b="0" baseline="0" dirty="0" smtClean="0">
                <a:ea typeface="ＭＳ Ｐゴシック" pitchFamily="34" charset="-128"/>
              </a:rPr>
              <a:t>The Sequencer now has an option to create an MSI file which automates the addition of the virtual application.  The MSI contains metadata so an ESD system can recognize it and control the virtualized applications.  Standalone mode requires the client to go into standalone mode which only allows MSI based updates of the virtual applications and streaming is not allowed while in standalone mode.  This mode is meant for those rarely connected users that need the power of virtualized applications, but do not have access to a server.</a:t>
            </a:r>
          </a:p>
          <a:p>
            <a:pPr eaLnBrk="1" hangingPunct="1">
              <a:defRPr/>
            </a:pPr>
            <a:endParaRPr lang="en-US" b="0" baseline="0" dirty="0" smtClean="0">
              <a:ea typeface="ＭＳ Ｐゴシック" pitchFamily="34" charset="-128"/>
            </a:endParaRPr>
          </a:p>
          <a:p>
            <a:pPr eaLnBrk="1" hangingPunct="1">
              <a:defRPr/>
            </a:pPr>
            <a:endParaRPr lang="en-US" b="0" baseline="0" dirty="0" smtClean="0">
              <a:ea typeface="ＭＳ Ｐゴシック" pitchFamily="34" charset="-128"/>
            </a:endParaRPr>
          </a:p>
          <a:p>
            <a:pPr eaLnBrk="1" hangingPunct="1">
              <a:defRPr/>
            </a:pPr>
            <a:endParaRPr lang="en-US" b="0"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10" descr="TechNet_bL.png"/>
          <p:cNvPicPr>
            <a:picLocks noChangeAspect="1"/>
          </p:cNvPicPr>
          <p:nvPr/>
        </p:nvPicPr>
        <p:blipFill>
          <a:blip r:embed="rId3">
            <a:lum/>
          </a:blip>
          <a:stretch>
            <a:fillRect/>
          </a:stretch>
        </p:blipFill>
        <p:spPr>
          <a:xfrm>
            <a:off x="1800225" y="5657850"/>
            <a:ext cx="5895975" cy="1200150"/>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adpis a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text 2"/>
          <p:cNvSpPr>
            <a:spLocks noGrp="1"/>
          </p:cNvSpPr>
          <p:nvPr>
            <p:ph type="body"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atin typeface="Segoe Semibold"/>
              </a:defRPr>
            </a:lvl1p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atin typeface="Segoe"/>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dirty="0" smtClean="0"/>
              <a:t>Klepnutím lze upravit styly předlohy textu.</a:t>
            </a:r>
          </a:p>
        </p:txBody>
      </p:sp>
    </p:spTree>
  </p:cSld>
  <p:clrMapOvr>
    <a:masterClrMapping/>
  </p:clrMapOvr>
  <p:transition>
    <p:strips dir="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PPTtitle.bmp"/>
          <p:cNvPicPr>
            <a:picLocks noChangeAspect="1"/>
          </p:cNvPicPr>
          <p:nvPr userDrawn="1"/>
        </p:nvPicPr>
        <p:blipFill>
          <a:blip r:embed="rId2"/>
          <a:stretch>
            <a:fillRect/>
          </a:stretch>
        </p:blipFill>
        <p:spPr>
          <a:xfrm>
            <a:off x="0" y="0"/>
            <a:ext cx="9144000" cy="6858000"/>
          </a:xfrm>
          <a:prstGeom prst="rect">
            <a:avLst/>
          </a:prstGeom>
        </p:spPr>
      </p:pic>
      <p:pic>
        <p:nvPicPr>
          <p:cNvPr id="4" name="Picture 3" descr="ProductLogos-white_words.png"/>
          <p:cNvPicPr>
            <a:picLocks noChangeAspect="1"/>
          </p:cNvPicPr>
          <p:nvPr userDrawn="1"/>
        </p:nvPicPr>
        <p:blipFill>
          <a:blip r:embed="rId3" cstate="screen"/>
          <a:stretch>
            <a:fillRect/>
          </a:stretch>
        </p:blipFill>
        <p:spPr>
          <a:xfrm>
            <a:off x="2943224" y="6283917"/>
            <a:ext cx="5977073" cy="409451"/>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457200" y="1645920"/>
            <a:ext cx="8229600" cy="4645550"/>
          </a:xfrm>
        </p:spPr>
        <p:txBody>
          <a:bodyPr/>
          <a:lstStyle>
            <a:lvl2pPr marL="233363" indent="-233363">
              <a:defRPr lang="en-US" sz="2400" b="0" kern="1200" spc="0" dirty="0" smtClean="0">
                <a:solidFill>
                  <a:schemeClr val="bg1"/>
                </a:solidFill>
                <a:latin typeface="+mn-lt"/>
                <a:ea typeface="+mn-ea"/>
                <a:cs typeface="+mn-cs"/>
              </a:defRPr>
            </a:lvl2pPr>
          </a:lstStyle>
          <a:p>
            <a:pPr marL="344488" lvl="1" indent="-233363" algn="l" defTabSz="457200" rtl="0" eaLnBrk="1" latinLnBrk="0" hangingPunct="1">
              <a:lnSpc>
                <a:spcPct val="80000"/>
              </a:lnSpc>
              <a:spcBef>
                <a:spcPct val="20000"/>
              </a:spcBef>
              <a:spcAft>
                <a:spcPts val="300"/>
              </a:spcAft>
              <a:buSzPct val="80000"/>
              <a:buFont typeface="Arial"/>
              <a:buBlip>
                <a:blip r:embed="rId2"/>
              </a:buBlip>
              <a:defRPr/>
            </a:pPr>
            <a:r>
              <a:rPr lang="en-US" dirty="0" smtClean="0"/>
              <a:t>Click to edit Master text styles</a:t>
            </a:r>
          </a:p>
          <a:p>
            <a:pPr marL="571500" lvl="1" indent="-228600" algn="l" defTabSz="457200" rtl="0" eaLnBrk="1" latinLnBrk="0" hangingPunct="1">
              <a:lnSpc>
                <a:spcPct val="90000"/>
              </a:lnSpc>
              <a:spcBef>
                <a:spcPct val="20000"/>
              </a:spcBef>
              <a:spcAft>
                <a:spcPts val="300"/>
              </a:spcAft>
              <a:buSzPct val="80000"/>
              <a:buFont typeface="Arial"/>
              <a:buBlip>
                <a:blip r:embed="rId3"/>
              </a:buBlip>
              <a:defRPr/>
            </a:pPr>
            <a:r>
              <a:rPr lang="en-US" dirty="0" smtClean="0"/>
              <a:t>Second level</a:t>
            </a:r>
          </a:p>
          <a:p>
            <a:pPr marL="801688" lvl="1" indent="-233363" algn="l" defTabSz="457200" rtl="0" eaLnBrk="1" latinLnBrk="0" hangingPunct="1">
              <a:lnSpc>
                <a:spcPct val="80000"/>
              </a:lnSpc>
              <a:spcBef>
                <a:spcPct val="20000"/>
              </a:spcBef>
              <a:spcAft>
                <a:spcPts val="300"/>
              </a:spcAft>
              <a:buSzPct val="80000"/>
              <a:buFont typeface="Arial" pitchFamily="34" charset="0"/>
              <a:buChar char="•"/>
              <a:defRPr/>
            </a:pPr>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Page w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609600"/>
          </a:xfrm>
          <a:prstGeom prst="rect">
            <a:avLst/>
          </a:prstGeom>
        </p:spPr>
        <p:txBody>
          <a:bodyPr/>
          <a:lstStyle>
            <a:lvl1pPr algn="l">
              <a:defRPr sz="3000">
                <a:solidFill>
                  <a:srgbClr val="007096"/>
                </a:solidFill>
              </a:defRPr>
            </a:lvl1pPr>
          </a:lstStyle>
          <a:p>
            <a:r>
              <a:rPr lang="en-US" dirty="0" smtClean="0"/>
              <a:t>Title Click </a:t>
            </a:r>
            <a:endParaRPr lang="en-US" dirty="0"/>
          </a:p>
        </p:txBody>
      </p:sp>
      <p:sp>
        <p:nvSpPr>
          <p:cNvPr id="3" name="Content Placeholder 2"/>
          <p:cNvSpPr>
            <a:spLocks noGrp="1"/>
          </p:cNvSpPr>
          <p:nvPr>
            <p:ph idx="1"/>
          </p:nvPr>
        </p:nvSpPr>
        <p:spPr>
          <a:xfrm>
            <a:off x="457200" y="1219200"/>
            <a:ext cx="8229600" cy="4876800"/>
          </a:xfrm>
          <a:prstGeom prst="rect">
            <a:avLst/>
          </a:prstGeom>
        </p:spPr>
        <p:txBody>
          <a:bodyPr/>
          <a:lstStyle>
            <a:lvl1pPr marL="0" indent="0">
              <a:spcBef>
                <a:spcPts val="0"/>
              </a:spcBef>
              <a:spcAft>
                <a:spcPts val="800"/>
              </a:spcAft>
              <a:buFont typeface="Arial" pitchFamily="34" charset="0"/>
              <a:buNone/>
              <a:defRPr sz="2100">
                <a:solidFill>
                  <a:srgbClr val="545454"/>
                </a:solidFill>
              </a:defRPr>
            </a:lvl1pPr>
            <a:lvl2pPr marL="457200" indent="-171450">
              <a:buClr>
                <a:srgbClr val="9AC2CF"/>
              </a:buClr>
              <a:buFont typeface="Wingdings" pitchFamily="2" charset="2"/>
              <a:buChar char="§"/>
              <a:defRPr sz="1600">
                <a:solidFill>
                  <a:srgbClr val="6E6E6E"/>
                </a:solidFill>
              </a:defRPr>
            </a:lvl2pPr>
            <a:lvl3pPr marL="742950" indent="-171450">
              <a:buClr>
                <a:srgbClr val="9AC2CF"/>
              </a:buClr>
              <a:buFont typeface="Wingdings" pitchFamily="2" charset="2"/>
              <a:buChar char="§"/>
              <a:defRPr sz="1600">
                <a:solidFill>
                  <a:srgbClr val="6E6E6E"/>
                </a:solidFill>
              </a:defRPr>
            </a:lvl3pPr>
            <a:lvl4pPr marL="1028700" indent="-171450">
              <a:buClr>
                <a:srgbClr val="9AC2CF"/>
              </a:buClr>
              <a:buFont typeface="Wingdings" pitchFamily="2" charset="2"/>
              <a:buChar char="§"/>
              <a:defRPr sz="1600">
                <a:solidFill>
                  <a:srgbClr val="6E6E6E"/>
                </a:solidFill>
              </a:defRPr>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6" name="Picture 24" descr="people-sil-1"/>
          <p:cNvPicPr>
            <a:picLocks noChangeAspect="1" noChangeArrowheads="1"/>
          </p:cNvPicPr>
          <p:nvPr/>
        </p:nvPicPr>
        <p:blipFill>
          <a:blip r:embed="rId2"/>
          <a:srcRect b="4019"/>
          <a:stretch>
            <a:fillRect/>
          </a:stretch>
        </p:blipFill>
        <p:spPr bwMode="auto">
          <a:xfrm>
            <a:off x="301625" y="828681"/>
            <a:ext cx="7270750" cy="5724525"/>
          </a:xfrm>
          <a:prstGeom prst="rect">
            <a:avLst/>
          </a:prstGeom>
          <a:noFill/>
          <a:ln w="9525">
            <a:noFill/>
            <a:miter lim="800000"/>
            <a:headEnd/>
            <a:tailEnd/>
          </a:ln>
        </p:spPr>
      </p:pic>
      <p:pic>
        <p:nvPicPr>
          <p:cNvPr id="8" name="Picture 29" descr="people-sil-1"/>
          <p:cNvPicPr>
            <a:picLocks noChangeAspect="1" noChangeArrowheads="1"/>
          </p:cNvPicPr>
          <p:nvPr/>
        </p:nvPicPr>
        <p:blipFill>
          <a:blip r:embed="rId3"/>
          <a:srcRect t="3555" r="90067" b="48959"/>
          <a:stretch>
            <a:fillRect/>
          </a:stretch>
        </p:blipFill>
        <p:spPr bwMode="auto">
          <a:xfrm>
            <a:off x="7518400" y="481013"/>
            <a:ext cx="1625600" cy="6376987"/>
          </a:xfrm>
          <a:prstGeom prst="rect">
            <a:avLst/>
          </a:prstGeom>
          <a:noFill/>
          <a:ln w="9525">
            <a:noFill/>
            <a:miter lim="800000"/>
            <a:headEnd/>
            <a:tailEnd/>
          </a:ln>
        </p:spPr>
      </p:pic>
      <p:pic>
        <p:nvPicPr>
          <p:cNvPr id="9" name="Picture 8" descr="PPTmasterHeader.bmp"/>
          <p:cNvPicPr>
            <a:picLocks noChangeAspect="1"/>
          </p:cNvPicPr>
          <p:nvPr userDrawn="1"/>
        </p:nvPicPr>
        <p:blipFill>
          <a:blip r:embed="rId4"/>
          <a:srcRect r="17569"/>
          <a:stretch>
            <a:fillRect/>
          </a:stretch>
        </p:blipFill>
        <p:spPr>
          <a:xfrm>
            <a:off x="0" y="0"/>
            <a:ext cx="9144000" cy="511378"/>
          </a:xfrm>
          <a:prstGeom prst="rect">
            <a:avLst/>
          </a:prstGeom>
          <a:effectLst>
            <a:outerShdw blurRad="50800" dist="38100" dir="5400000" algn="t" rotWithShape="0">
              <a:prstClr val="black">
                <a:alpha val="40000"/>
              </a:prstClr>
            </a:outerShdw>
          </a:effectLst>
        </p:spPr>
      </p:pic>
      <p:pic>
        <p:nvPicPr>
          <p:cNvPr id="10" name="Picture 9"/>
          <p:cNvPicPr>
            <a:picLocks noChangeAspect="1"/>
          </p:cNvPicPr>
          <p:nvPr userDrawn="1"/>
        </p:nvPicPr>
        <p:blipFill>
          <a:blip r:embed="rId5" cstate="screen"/>
          <a:stretch>
            <a:fillRect/>
          </a:stretch>
        </p:blipFill>
        <p:spPr>
          <a:xfrm>
            <a:off x="7086600" y="152400"/>
            <a:ext cx="1905000" cy="177109"/>
          </a:xfrm>
          <a:prstGeom prst="rect">
            <a:avLst/>
          </a:prstGeom>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Microsoft Logo wht shadow.png"/>
          <p:cNvPicPr>
            <a:picLocks noChangeAspect="1"/>
          </p:cNvPicPr>
          <p:nvPr userDrawn="1"/>
        </p:nvPicPr>
        <p:blipFill>
          <a:blip r:embed="rId2"/>
          <a:srcRect/>
          <a:stretch>
            <a:fillRect/>
          </a:stretch>
        </p:blipFill>
        <p:spPr bwMode="invGray">
          <a:xfrm>
            <a:off x="8201025" y="142875"/>
            <a:ext cx="830263" cy="153988"/>
          </a:xfrm>
          <a:prstGeom prst="rect">
            <a:avLst/>
          </a:prstGeom>
          <a:noFill/>
          <a:ln w="9525">
            <a:noFill/>
            <a:miter lim="800000"/>
            <a:headEnd/>
            <a:tailEnd/>
          </a:ln>
        </p:spPr>
      </p:pic>
      <p:pic>
        <p:nvPicPr>
          <p:cNvPr id="5" name="Picture 4" descr="techready6_finallogo_reversecolor.png"/>
          <p:cNvPicPr>
            <a:picLocks noChangeAspect="1"/>
          </p:cNvPicPr>
          <p:nvPr userDrawn="1"/>
        </p:nvPicPr>
        <p:blipFill>
          <a:blip r:embed="rId3"/>
          <a:srcRect/>
          <a:stretch>
            <a:fillRect/>
          </a:stretch>
        </p:blipFill>
        <p:spPr bwMode="invGray">
          <a:xfrm>
            <a:off x="7604125" y="6434138"/>
            <a:ext cx="1395413" cy="311150"/>
          </a:xfrm>
          <a:prstGeom prst="rect">
            <a:avLst/>
          </a:prstGeom>
          <a:noFill/>
          <a:ln w="9525">
            <a:noFill/>
            <a:miter lim="800000"/>
            <a:headEnd/>
            <a:tailEnd/>
          </a:ln>
        </p:spPr>
      </p:pic>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pic>
        <p:nvPicPr>
          <p:cNvPr id="5" name="Picture 7" descr="white-curve-bar.png"/>
          <p:cNvPicPr>
            <a:picLocks noChangeAspect="1"/>
          </p:cNvPicPr>
          <p:nvPr userDrawn="1"/>
        </p:nvPicPr>
        <p:blipFill>
          <a:blip r:embed="rId2"/>
          <a:srcRect/>
          <a:stretch>
            <a:fillRect/>
          </a:stretch>
        </p:blipFill>
        <p:spPr bwMode="auto">
          <a:xfrm>
            <a:off x="0" y="3433763"/>
            <a:ext cx="9144000" cy="1900237"/>
          </a:xfrm>
          <a:prstGeom prst="rect">
            <a:avLst/>
          </a:prstGeom>
          <a:noFill/>
          <a:ln w="9525">
            <a:noFill/>
            <a:miter lim="800000"/>
            <a:headEnd/>
            <a:tailEnd/>
          </a:ln>
        </p:spPr>
      </p:pic>
      <p:pic>
        <p:nvPicPr>
          <p:cNvPr id="6" name="Picture 5" descr="techready6_finallogo_reversecolor.png"/>
          <p:cNvPicPr>
            <a:picLocks noChangeAspect="1"/>
          </p:cNvPicPr>
          <p:nvPr userDrawn="1"/>
        </p:nvPicPr>
        <p:blipFill>
          <a:blip r:embed="rId3"/>
          <a:srcRect/>
          <a:stretch>
            <a:fillRect/>
          </a:stretch>
        </p:blipFill>
        <p:spPr bwMode="invGray">
          <a:xfrm>
            <a:off x="7604125" y="6434138"/>
            <a:ext cx="1395413" cy="311150"/>
          </a:xfrm>
          <a:prstGeom prst="rect">
            <a:avLst/>
          </a:prstGeom>
          <a:noFill/>
          <a:ln w="9525">
            <a:noFill/>
            <a:miter lim="800000"/>
            <a:headEnd/>
            <a:tailEnd/>
          </a:ln>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Segoe" pitchFamily="34" charset="0"/>
                <a:ea typeface="+mn-ea"/>
                <a:cs typeface="+mn-cs"/>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235585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50" y="4112567"/>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072886" y="443806"/>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1000" b="0" i="1" u="none" strike="noStrike" kern="1200" cap="none" spc="-642" normalizeH="0" baseline="0" noProof="0" dirty="0" smtClean="0">
                <a:ln w="11430"/>
                <a:gradFill flip="none" rotWithShape="1">
                  <a:gsLst>
                    <a:gs pos="0">
                      <a:srgbClr val="FF9929">
                        <a:lumMod val="20000"/>
                        <a:lumOff val="80000"/>
                      </a:srgbClr>
                    </a:gs>
                    <a:gs pos="41000">
                      <a:srgbClr val="F5E47F"/>
                    </a:gs>
                    <a:gs pos="63000">
                      <a:srgbClr val="D39A45"/>
                    </a:gs>
                    <a:gs pos="88000">
                      <a:srgbClr val="DF6D2D"/>
                    </a:gs>
                  </a:gsLst>
                  <a:lin ang="5400000" scaled="1"/>
                  <a:tileRect/>
                </a:gradFill>
                <a:effectLst>
                  <a:outerShdw blurRad="50800" dist="38100" dir="540000" algn="bl" rotWithShape="0">
                    <a:prstClr val="black">
                      <a:alpha val="40000"/>
                    </a:prstClr>
                  </a:outerShdw>
                </a:effectLst>
                <a:uLnTx/>
                <a:uFillTx/>
                <a:latin typeface="Segoe" pitchFamily="34" charset="0"/>
                <a:ea typeface="+mn-ea"/>
                <a:cs typeface="+mn-cs"/>
              </a:defRPr>
            </a:lvl1pPr>
          </a:lstStyle>
          <a:p>
            <a:pPr marL="0" lvl="0" indent="0" algn="r" defTabSz="914363" rtl="0" eaLnBrk="1" latinLnBrk="0" hangingPunct="1">
              <a:lnSpc>
                <a:spcPct val="90000"/>
              </a:lnSpc>
              <a:spcBef>
                <a:spcPct val="20000"/>
              </a:spcBef>
              <a:buFont typeface="Arial" pitchFamily="34" charset="0"/>
              <a:buNone/>
            </a:pPr>
            <a:r>
              <a:rPr lang="en-US" dirty="0" smtClean="0"/>
              <a:t>click to…</a:t>
            </a:r>
          </a:p>
        </p:txBody>
      </p:sp>
      <p:pic>
        <p:nvPicPr>
          <p:cNvPr id="9" name="Picture 8" descr="white-curve-bar.png"/>
          <p:cNvPicPr>
            <a:picLocks noChangeAspect="1"/>
          </p:cNvPicPr>
          <p:nvPr/>
        </p:nvPicPr>
        <p:blipFill>
          <a:blip r:embed="rId3"/>
          <a:stretch>
            <a:fillRect/>
          </a:stretch>
        </p:blipFill>
        <p:spPr>
          <a:xfrm>
            <a:off x="1" y="1630296"/>
            <a:ext cx="9144000" cy="1900732"/>
          </a:xfrm>
          <a:prstGeom prst="rect">
            <a:avLst/>
          </a:prstGeom>
          <a:noFill/>
          <a:ln>
            <a:noFill/>
          </a:ln>
        </p:spPr>
      </p:pic>
      <p:sp>
        <p:nvSpPr>
          <p:cNvPr id="10" name="Footer Placeholder 6"/>
          <p:cNvSpPr>
            <a:spLocks noGrp="1"/>
          </p:cNvSpPr>
          <p:nvPr>
            <p:ph type="ftr" sz="quarter" idx="3"/>
          </p:nvPr>
        </p:nvSpPr>
        <p:spPr>
          <a:xfrm>
            <a:off x="3143240" y="6492875"/>
            <a:ext cx="2895600" cy="365125"/>
          </a:xfrm>
          <a:prstGeom prst="rect">
            <a:avLst/>
          </a:prstGeom>
        </p:spPr>
        <p:txBody>
          <a:bodyPr/>
          <a:lstStyle>
            <a:lvl1pPr>
              <a:defRPr sz="1200"/>
            </a:lvl1pPr>
          </a:lstStyle>
          <a:p>
            <a:r>
              <a:rPr lang="cs-CZ" smtClean="0"/>
              <a:t>http://www.microsoft.com/cze/technet</a:t>
            </a:r>
            <a:endParaRPr lang="en-US" dirty="0" smtClean="0"/>
          </a:p>
        </p:txBody>
      </p:sp>
      <p:pic>
        <p:nvPicPr>
          <p:cNvPr id="11" name="Picture 10" descr="TechNet_bL.png"/>
          <p:cNvPicPr>
            <a:picLocks noChangeAspect="1"/>
          </p:cNvPicPr>
          <p:nvPr/>
        </p:nvPicPr>
        <p:blipFill>
          <a:blip r:embed="rId4">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0" y="235585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50" y="4112567"/>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072886" y="443806"/>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1000" b="0" i="1" u="none" strike="noStrike" kern="1200" cap="none" spc="-642" normalizeH="0" baseline="0" noProof="0" dirty="0" smtClean="0">
                <a:ln w="11430"/>
                <a:gradFill flip="none" rotWithShape="1">
                  <a:gsLst>
                    <a:gs pos="0">
                      <a:srgbClr val="FF9929">
                        <a:lumMod val="20000"/>
                        <a:lumOff val="80000"/>
                      </a:srgbClr>
                    </a:gs>
                    <a:gs pos="41000">
                      <a:srgbClr val="F5E47F"/>
                    </a:gs>
                    <a:gs pos="63000">
                      <a:srgbClr val="D39A45"/>
                    </a:gs>
                    <a:gs pos="88000">
                      <a:srgbClr val="DF6D2D"/>
                    </a:gs>
                  </a:gsLst>
                  <a:lin ang="5400000" scaled="1"/>
                  <a:tileRect/>
                </a:gradFill>
                <a:effectLst>
                  <a:outerShdw blurRad="50800" dist="38100" dir="540000" algn="bl" rotWithShape="0">
                    <a:prstClr val="black">
                      <a:alpha val="40000"/>
                    </a:prstClr>
                  </a:outerShdw>
                </a:effectLst>
                <a:uLnTx/>
                <a:uFillTx/>
                <a:latin typeface="Segoe" pitchFamily="34" charset="0"/>
                <a:ea typeface="+mn-ea"/>
                <a:cs typeface="+mn-cs"/>
              </a:defRPr>
            </a:lvl1pPr>
          </a:lstStyle>
          <a:p>
            <a:pPr marL="0" lvl="0" indent="0" algn="r" defTabSz="914363" rtl="0" eaLnBrk="1" latinLnBrk="0" hangingPunct="1">
              <a:lnSpc>
                <a:spcPct val="90000"/>
              </a:lnSpc>
              <a:spcBef>
                <a:spcPct val="20000"/>
              </a:spcBef>
              <a:buFont typeface="Arial" pitchFamily="34" charset="0"/>
              <a:buNone/>
            </a:pPr>
            <a:r>
              <a:rPr lang="en-US" dirty="0" smtClean="0"/>
              <a:t>click to…</a:t>
            </a:r>
          </a:p>
        </p:txBody>
      </p:sp>
      <p:pic>
        <p:nvPicPr>
          <p:cNvPr id="9" name="Picture 8" descr="white-curve-bar.png"/>
          <p:cNvPicPr>
            <a:picLocks noChangeAspect="1"/>
          </p:cNvPicPr>
          <p:nvPr/>
        </p:nvPicPr>
        <p:blipFill>
          <a:blip r:embed="rId3"/>
          <a:stretch>
            <a:fillRect/>
          </a:stretch>
        </p:blipFill>
        <p:spPr>
          <a:xfrm>
            <a:off x="1" y="1630296"/>
            <a:ext cx="9144000" cy="1900732"/>
          </a:xfrm>
          <a:prstGeom prst="rect">
            <a:avLst/>
          </a:prstGeom>
          <a:noFill/>
          <a:ln>
            <a:noFill/>
          </a:ln>
        </p:spPr>
      </p:pic>
      <p:sp>
        <p:nvSpPr>
          <p:cNvPr id="10" name="Footer Placeholder 6"/>
          <p:cNvSpPr>
            <a:spLocks noGrp="1"/>
          </p:cNvSpPr>
          <p:nvPr>
            <p:ph type="ftr" sz="quarter" idx="3"/>
          </p:nvPr>
        </p:nvSpPr>
        <p:spPr>
          <a:xfrm>
            <a:off x="3143240" y="6492875"/>
            <a:ext cx="2895600" cy="365125"/>
          </a:xfrm>
          <a:prstGeom prst="rect">
            <a:avLst/>
          </a:prstGeom>
        </p:spPr>
        <p:txBody>
          <a:bodyPr/>
          <a:lstStyle>
            <a:lvl1pPr>
              <a:defRPr sz="1200"/>
            </a:lvl1pPr>
          </a:lstStyle>
          <a:p>
            <a:pPr algn="l" rtl="0" fontAlgn="base">
              <a:spcBef>
                <a:spcPct val="0"/>
              </a:spcBef>
              <a:spcAft>
                <a:spcPct val="0"/>
              </a:spcAft>
            </a:pPr>
            <a:r>
              <a:rPr lang="cs-CZ" i="1" kern="120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080000"/>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pic>
        <p:nvPicPr>
          <p:cNvPr id="9" name="Picture 8" descr="TechNet_bL.png"/>
          <p:cNvPicPr>
            <a:picLocks noChangeAspect="1"/>
          </p:cNvPicPr>
          <p:nvPr/>
        </p:nvPicPr>
        <p:blipFill>
          <a:blip r:embed="rId2">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080000"/>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1802"/>
            <a:ext cx="8382000" cy="55399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080000"/>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080000"/>
            <a:ext cx="4114800" cy="1917448"/>
          </a:xfrm>
        </p:spPr>
        <p:txBody>
          <a:bodyPr/>
          <a:lstStyle>
            <a:lvl1pPr marL="339976" indent="-339976">
              <a:lnSpc>
                <a:spcPct val="90000"/>
              </a:lnSpc>
              <a:defRPr sz="2400"/>
            </a:lvl1pPr>
            <a:lvl2pPr marL="673338" indent="-325424">
              <a:lnSpc>
                <a:spcPct val="90000"/>
              </a:lnSpc>
              <a:defRPr sz="2000"/>
            </a:lvl2pPr>
            <a:lvl3pPr marL="953785" indent="-288384">
              <a:lnSpc>
                <a:spcPct val="90000"/>
              </a:lnSpc>
              <a:defRPr sz="1800"/>
            </a:lvl3pPr>
            <a:lvl4pPr marL="1227618" indent="-273833">
              <a:lnSpc>
                <a:spcPct val="90000"/>
              </a:lnSpc>
              <a:defRPr sz="1600"/>
            </a:lvl4pPr>
            <a:lvl5pPr marL="1516002" indent="-280447">
              <a:lnSpc>
                <a:spcPct val="90000"/>
              </a:lnSpc>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80000"/>
            <a:ext cx="4114800" cy="1917448"/>
          </a:xfrm>
        </p:spPr>
        <p:txBody>
          <a:bodyPr/>
          <a:lstStyle>
            <a:lvl1pPr marL="347914" indent="-347914">
              <a:lnSpc>
                <a:spcPct val="90000"/>
              </a:lnSpc>
              <a:defRPr sz="2400"/>
            </a:lvl1pPr>
            <a:lvl2pPr marL="673338" indent="-339976">
              <a:lnSpc>
                <a:spcPct val="90000"/>
              </a:lnSpc>
              <a:defRPr sz="2000"/>
            </a:lvl2pPr>
            <a:lvl3pPr marL="961722" indent="-302936">
              <a:lnSpc>
                <a:spcPct val="90000"/>
              </a:lnSpc>
              <a:defRPr sz="1800"/>
            </a:lvl3pPr>
            <a:lvl4pPr marL="1227618" indent="-265896">
              <a:lnSpc>
                <a:spcPct val="90000"/>
              </a:lnSpc>
              <a:defRPr sz="1600"/>
            </a:lvl4pPr>
            <a:lvl5pPr marL="1516002" indent="-273833">
              <a:lnSpc>
                <a:spcPct val="90000"/>
              </a:lnSpc>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080000"/>
            <a:ext cx="4114800" cy="664797"/>
          </a:xfrm>
        </p:spPr>
        <p:txBody>
          <a:bodyPr anchor="b"/>
          <a:lstStyle>
            <a:lvl1pPr marL="0" indent="0">
              <a:lnSpc>
                <a:spcPct val="90000"/>
              </a:lnSpc>
              <a:spcBef>
                <a:spcPts val="0"/>
              </a:spcBef>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1905000"/>
            <a:ext cx="4114800" cy="1394228"/>
          </a:xfrm>
        </p:spPr>
        <p:txBody>
          <a:bodyPr/>
          <a:lstStyle>
            <a:lvl1pPr marL="281770" indent="-281770">
              <a:defRPr sz="2000"/>
            </a:lvl1pPr>
            <a:lvl2pPr marL="562218" indent="-265896">
              <a:defRPr sz="1800"/>
            </a:lvl2pPr>
            <a:lvl3pPr marL="813562" indent="-243407">
              <a:defRPr sz="1600"/>
            </a:lvl3pPr>
            <a:lvl4pPr marL="1050354" indent="-228856">
              <a:defRPr sz="1600"/>
            </a:lvl4pPr>
            <a:lvl5pPr marL="1279210" indent="-206367">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080000"/>
            <a:ext cx="4117019" cy="664797"/>
          </a:xfrm>
        </p:spPr>
        <p:txBody>
          <a:bodyPr anchor="b"/>
          <a:lstStyle>
            <a:lvl1pPr marL="0" indent="0">
              <a:lnSpc>
                <a:spcPct val="90000"/>
              </a:lnSpc>
              <a:spcBef>
                <a:spcPts val="0"/>
              </a:spcBef>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905000"/>
            <a:ext cx="4117974" cy="1394228"/>
          </a:xfrm>
        </p:spPr>
        <p:txBody>
          <a:bodyPr/>
          <a:lstStyle>
            <a:lvl1pPr marL="296321" indent="-296321">
              <a:defRPr sz="2000"/>
            </a:lvl1pPr>
            <a:lvl2pPr marL="570155" indent="-273833">
              <a:defRPr sz="1800"/>
            </a:lvl2pPr>
            <a:lvl3pPr marL="821499" indent="-244730">
              <a:defRPr sz="1600"/>
            </a:lvl3pPr>
            <a:lvl4pPr marL="1050354" indent="-236793">
              <a:defRPr sz="1600"/>
            </a:lvl4pPr>
            <a:lvl5pPr marL="1279210" indent="-220919">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0"/>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93113" cy="750888"/>
          </a:xfrm>
        </p:spPr>
        <p:txBody>
          <a:bodyPr/>
          <a:lstStyle/>
          <a:p>
            <a:r>
              <a:rPr lang="en-US" smtClean="0"/>
              <a:t>Click to edit Master title style</a:t>
            </a:r>
            <a:endParaRPr lang="cs-CZ"/>
          </a:p>
        </p:txBody>
      </p:sp>
      <p:sp>
        <p:nvSpPr>
          <p:cNvPr id="3" name="Table Placeholder 2"/>
          <p:cNvSpPr>
            <a:spLocks noGrp="1"/>
          </p:cNvSpPr>
          <p:nvPr>
            <p:ph type="tbl" idx="1"/>
          </p:nvPr>
        </p:nvSpPr>
        <p:spPr>
          <a:xfrm>
            <a:off x="381000" y="1419225"/>
            <a:ext cx="8388350" cy="2214563"/>
          </a:xfrm>
        </p:spPr>
        <p:txBody>
          <a:bodyPr/>
          <a:lstStyle/>
          <a:p>
            <a:pPr lvl="0"/>
            <a:endParaRPr lang="cs-CZ" noProof="0" smtClean="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atin typeface="Segoe Semibold"/>
              </a:defRPr>
            </a:lvl1p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atin typeface="Segoe"/>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dirty="0" smtClean="0"/>
              <a:t>Klepnutím lze upravit styly předlohy textu.</a:t>
            </a:r>
          </a:p>
        </p:txBody>
      </p:sp>
    </p:spTree>
  </p:cSld>
  <p:clrMapOvr>
    <a:masterClrMapping/>
  </p:clrMapOvr>
  <p:transition>
    <p:strips dir="rd"/>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Form 1"/>
          <p:cNvSpPr>
            <a:spLocks noGrp="1"/>
          </p:cNvSpPr>
          <p:nvPr>
            <p:ph type="title"/>
          </p:nvPr>
        </p:nvSpPr>
        <p:spPr>
          <a:xfrm>
            <a:off x="323850" y="178722"/>
            <a:ext cx="8515350" cy="646331"/>
          </a:xfrm>
        </p:spPr>
        <p:txBody>
          <a:bodyPr rtlCol="0" anchor="ctr"/>
          <a:lstStyle>
            <a:lvl1pPr>
              <a:defRPr sz="4000"/>
            </a:lvl1pPr>
          </a:lstStyle>
          <a:p>
            <a:r>
              <a:rPr lang="en-US" dirty="0" smtClean="0"/>
              <a:t>Click to edit Master title style</a:t>
            </a:r>
            <a:endParaRPr lang="de-DE" dirty="0"/>
          </a:p>
        </p:txBody>
      </p:sp>
      <p:sp>
        <p:nvSpPr>
          <p:cNvPr id="3" name="Form 2"/>
          <p:cNvSpPr>
            <a:spLocks noGrp="1"/>
          </p:cNvSpPr>
          <p:nvPr>
            <p:ph type="body" idx="1"/>
          </p:nvPr>
        </p:nvSpPr>
        <p:spPr>
          <a:xfrm>
            <a:off x="381002" y="1417638"/>
            <a:ext cx="8443913" cy="2677656"/>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1802"/>
            <a:ext cx="8382000" cy="55399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080000"/>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pic>
        <p:nvPicPr>
          <p:cNvPr id="7" name="Picture 6" descr="TechNet_bL.png"/>
          <p:cNvPicPr>
            <a:picLocks noChangeAspect="1"/>
          </p:cNvPicPr>
          <p:nvPr/>
        </p:nvPicPr>
        <p:blipFill>
          <a:blip r:embed="rId2">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ColTx">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609600"/>
          </a:xfrm>
        </p:spPr>
        <p:txBody>
          <a:bodyPr>
            <a:normAutofit/>
          </a:bodyPr>
          <a:lstStyle>
            <a:lvl1pPr algn="l">
              <a:defRPr sz="3400">
                <a:solidFill>
                  <a:srgbClr val="D9FF39"/>
                </a:solidFill>
                <a:latin typeface="Segoe Light"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0999" y="1066800"/>
            <a:ext cx="8626475"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25450" y="6492875"/>
            <a:ext cx="793750" cy="365125"/>
          </a:xfrm>
          <a:prstGeom prst="rect">
            <a:avLst/>
          </a:prstGeom>
        </p:spPr>
        <p:txBody>
          <a:bodyPr/>
          <a:lstStyle>
            <a:lvl1pPr>
              <a:defRPr/>
            </a:lvl1pPr>
          </a:lstStyle>
          <a:p>
            <a:pPr>
              <a:defRPr/>
            </a:pPr>
            <a:fld id="{15FF985B-9C49-4331-ABB5-4CD7E9140716}" type="datetime1">
              <a:rPr lang="en-US"/>
              <a:pPr>
                <a:defRPr/>
              </a:pPr>
              <a:t>10/23/2008</a:t>
            </a:fld>
            <a:endParaRPr lang="en-US" dirty="0"/>
          </a:p>
        </p:txBody>
      </p:sp>
      <p:sp>
        <p:nvSpPr>
          <p:cNvPr id="6" name="Footer Placeholder 4"/>
          <p:cNvSpPr>
            <a:spLocks noGrp="1"/>
          </p:cNvSpPr>
          <p:nvPr>
            <p:ph type="ftr" sz="quarter" idx="11"/>
          </p:nvPr>
        </p:nvSpPr>
        <p:spPr>
          <a:xfrm>
            <a:off x="5943600" y="6492875"/>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219200" y="6492875"/>
            <a:ext cx="2133600" cy="365125"/>
          </a:xfrm>
          <a:prstGeom prst="rect">
            <a:avLst/>
          </a:prstGeom>
        </p:spPr>
        <p:txBody>
          <a:bodyPr/>
          <a:lstStyle>
            <a:lvl1pPr>
              <a:defRPr/>
            </a:lvl1pPr>
          </a:lstStyle>
          <a:p>
            <a:pPr>
              <a:defRPr/>
            </a:pPr>
            <a:r>
              <a:rPr lang="en-US"/>
              <a:t>Slide </a:t>
            </a:r>
            <a:fld id="{92FA80C7-D138-4111-9229-91D15E297FDC}" type="slidenum">
              <a:rPr lang="en-US"/>
              <a:pPr>
                <a:defRPr/>
              </a:pPr>
              <a:t>‹#›</a:t>
            </a:fld>
            <a:endParaRPr lang="en-US"/>
          </a:p>
        </p:txBody>
      </p:sp>
    </p:spTree>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5" descr="techready7_finallogo_reversecolor.png"/>
          <p:cNvPicPr>
            <a:picLocks noChangeAspect="1"/>
          </p:cNvPicPr>
          <p:nvPr userDrawn="1"/>
        </p:nvPicPr>
        <p:blipFill>
          <a:blip r:embed="rId3" cstate="print"/>
          <a:srcRect/>
          <a:stretch>
            <a:fillRect/>
          </a:stretch>
        </p:blipFill>
        <p:spPr bwMode="auto">
          <a:xfrm>
            <a:off x="7510463" y="6348413"/>
            <a:ext cx="1557337" cy="433387"/>
          </a:xfrm>
          <a:prstGeom prst="rect">
            <a:avLst/>
          </a:prstGeom>
          <a:noFill/>
          <a:ln w="9525">
            <a:noFill/>
            <a:miter lim="800000"/>
            <a:headEnd/>
            <a:tailEnd/>
          </a:ln>
        </p:spPr>
      </p:pic>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gradFill>
                  <a:gsLst>
                    <a:gs pos="50000">
                      <a:schemeClr val="tx1"/>
                    </a:gs>
                    <a:gs pos="100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7" descr="white-curve-bar.png"/>
          <p:cNvPicPr>
            <a:picLocks noChangeAspect="1"/>
          </p:cNvPicPr>
          <p:nvPr userDrawn="1"/>
        </p:nvPicPr>
        <p:blipFill>
          <a:blip r:embed="rId3"/>
          <a:srcRect/>
          <a:stretch>
            <a:fillRect/>
          </a:stretch>
        </p:blipFill>
        <p:spPr bwMode="auto">
          <a:xfrm>
            <a:off x="0" y="3433763"/>
            <a:ext cx="9144000" cy="1900237"/>
          </a:xfrm>
          <a:prstGeom prst="rect">
            <a:avLst/>
          </a:prstGeom>
          <a:noFill/>
          <a:ln w="9525">
            <a:noFill/>
            <a:miter lim="800000"/>
            <a:headEnd/>
            <a:tailEnd/>
          </a:ln>
        </p:spPr>
      </p:pic>
      <p:pic>
        <p:nvPicPr>
          <p:cNvPr id="6" name="Picture 7" descr="techready7_finallogo_reversecolor.png"/>
          <p:cNvPicPr>
            <a:picLocks noChangeAspect="1"/>
          </p:cNvPicPr>
          <p:nvPr userDrawn="1"/>
        </p:nvPicPr>
        <p:blipFill>
          <a:blip r:embed="rId4" cstate="print"/>
          <a:srcRect/>
          <a:stretch>
            <a:fillRect/>
          </a:stretch>
        </p:blipFill>
        <p:spPr bwMode="auto">
          <a:xfrm>
            <a:off x="7510463" y="6348413"/>
            <a:ext cx="1557337" cy="433387"/>
          </a:xfrm>
          <a:prstGeom prst="rect">
            <a:avLst/>
          </a:prstGeom>
          <a:noFill/>
          <a:ln w="9525">
            <a:noFill/>
            <a:miter lim="800000"/>
            <a:headEnd/>
            <a:tailEnd/>
          </a:ln>
        </p:spPr>
      </p:pic>
      <p:sp>
        <p:nvSpPr>
          <p:cNvPr id="2" name="Title 1"/>
          <p:cNvSpPr>
            <a:spLocks noGrp="1"/>
          </p:cNvSpPr>
          <p:nvPr>
            <p:ph type="ctrTitle"/>
          </p:nvPr>
        </p:nvSpPr>
        <p:spPr>
          <a:xfrm>
            <a:off x="381000" y="644778"/>
            <a:ext cx="8382000"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381000" y="4343400"/>
            <a:ext cx="7043208" cy="461665"/>
          </a:xfrm>
        </p:spPr>
        <p:txBody>
          <a:bodyPr>
            <a:noAutofit/>
          </a:bodyPr>
          <a:lstStyle>
            <a:lvl1pPr marL="0" indent="0" algn="l">
              <a:lnSpc>
                <a:spcPct val="90000"/>
              </a:lnSpc>
              <a:spcBef>
                <a:spcPts val="0"/>
              </a:spcBef>
              <a:buNone/>
              <a:defRPr>
                <a:gradFill>
                  <a:gsLst>
                    <a:gs pos="50000">
                      <a:schemeClr val="tx1"/>
                    </a:gs>
                    <a:gs pos="100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rtlCol="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Segoe" pitchFamily="34" charset="0"/>
                <a:ea typeface="+mn-ea"/>
                <a:cs typeface="+mn-cs"/>
              </a:defRPr>
            </a:lvl1pPr>
          </a:lstStyle>
          <a:p>
            <a:pPr lvl="0"/>
            <a:r>
              <a:rPr lang="en-US" smtClean="0"/>
              <a:t>Click to edit Master text styles</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080000"/>
            <a:ext cx="4114800" cy="1917448"/>
          </a:xfrm>
        </p:spPr>
        <p:txBody>
          <a:bodyPr/>
          <a:lstStyle>
            <a:lvl1pPr marL="339976" indent="-339976">
              <a:lnSpc>
                <a:spcPct val="90000"/>
              </a:lnSpc>
              <a:defRPr sz="2400"/>
            </a:lvl1pPr>
            <a:lvl2pPr marL="673338" indent="-325424">
              <a:lnSpc>
                <a:spcPct val="90000"/>
              </a:lnSpc>
              <a:defRPr sz="2000"/>
            </a:lvl2pPr>
            <a:lvl3pPr marL="953785" indent="-288384">
              <a:lnSpc>
                <a:spcPct val="90000"/>
              </a:lnSpc>
              <a:defRPr sz="1800"/>
            </a:lvl3pPr>
            <a:lvl4pPr marL="1227618" indent="-273833">
              <a:lnSpc>
                <a:spcPct val="90000"/>
              </a:lnSpc>
              <a:defRPr sz="1600"/>
            </a:lvl4pPr>
            <a:lvl5pPr marL="1516002" indent="-280447">
              <a:lnSpc>
                <a:spcPct val="90000"/>
              </a:lnSpc>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80000"/>
            <a:ext cx="4114800" cy="1917448"/>
          </a:xfrm>
        </p:spPr>
        <p:txBody>
          <a:bodyPr/>
          <a:lstStyle>
            <a:lvl1pPr marL="347914" indent="-347914">
              <a:lnSpc>
                <a:spcPct val="90000"/>
              </a:lnSpc>
              <a:defRPr sz="2400"/>
            </a:lvl1pPr>
            <a:lvl2pPr marL="673338" indent="-339976">
              <a:lnSpc>
                <a:spcPct val="90000"/>
              </a:lnSpc>
              <a:defRPr sz="2000"/>
            </a:lvl2pPr>
            <a:lvl3pPr marL="961722" indent="-302936">
              <a:lnSpc>
                <a:spcPct val="90000"/>
              </a:lnSpc>
              <a:defRPr sz="1800"/>
            </a:lvl3pPr>
            <a:lvl4pPr marL="1227618" indent="-265896">
              <a:lnSpc>
                <a:spcPct val="90000"/>
              </a:lnSpc>
              <a:defRPr sz="1600"/>
            </a:lvl4pPr>
            <a:lvl5pPr marL="1516002" indent="-273833">
              <a:lnSpc>
                <a:spcPct val="90000"/>
              </a:lnSpc>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pic>
        <p:nvPicPr>
          <p:cNvPr id="9" name="Picture 8" descr="TechNet_bL.png"/>
          <p:cNvPicPr>
            <a:picLocks noChangeAspect="1"/>
          </p:cNvPicPr>
          <p:nvPr/>
        </p:nvPicPr>
        <p:blipFill>
          <a:blip r:embed="rId2">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sub tit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25450" y="6492875"/>
            <a:ext cx="793750" cy="365125"/>
          </a:xfrm>
          <a:prstGeom prst="rect">
            <a:avLst/>
          </a:prstGeom>
        </p:spPr>
        <p:txBody>
          <a:bodyPr/>
          <a:lstStyle/>
          <a:p>
            <a:pPr algn="l" rtl="0" fontAlgn="base">
              <a:spcBef>
                <a:spcPct val="0"/>
              </a:spcBef>
              <a:spcAft>
                <a:spcPct val="0"/>
              </a:spcAft>
            </a:pPr>
            <a:fld id="{4ADC909F-5995-43BA-92F7-6380C83767B0}" type="datetime1">
              <a:rPr lang="en-US" sz="1400" kern="1200">
                <a:solidFill>
                  <a:srgbClr val="FFFFFF"/>
                </a:solidFill>
                <a:latin typeface="Arial" charset="0"/>
                <a:ea typeface="+mn-ea"/>
                <a:cs typeface="Arial" charset="0"/>
              </a:rPr>
              <a:pPr algn="l" rtl="0" fontAlgn="base">
                <a:spcBef>
                  <a:spcPct val="0"/>
                </a:spcBef>
                <a:spcAft>
                  <a:spcPct val="0"/>
                </a:spcAft>
              </a:pPr>
              <a:t>10/23/2008</a:t>
            </a:fld>
            <a:endParaRPr lang="en-US" sz="1400" kern="1200" dirty="0">
              <a:solidFill>
                <a:srgbClr val="FFFFFF"/>
              </a:solidFill>
              <a:latin typeface="Arial" charset="0"/>
              <a:ea typeface="+mn-ea"/>
              <a:cs typeface="Arial" charset="0"/>
            </a:endParaRPr>
          </a:p>
        </p:txBody>
      </p:sp>
      <p:sp>
        <p:nvSpPr>
          <p:cNvPr id="5" name="Footer Placeholder 4"/>
          <p:cNvSpPr>
            <a:spLocks noGrp="1"/>
          </p:cNvSpPr>
          <p:nvPr>
            <p:ph type="ftr" sz="quarter" idx="11"/>
          </p:nvPr>
        </p:nvSpPr>
        <p:spPr>
          <a:xfrm>
            <a:off x="5943600" y="6492875"/>
            <a:ext cx="2895600" cy="365125"/>
          </a:xfrm>
          <a:prstGeom prst="rect">
            <a:avLst/>
          </a:prstGeom>
        </p:spPr>
        <p:txBody>
          <a:bodyPr/>
          <a:lstStyle/>
          <a:p>
            <a:pPr algn="l" rtl="0" fontAlgn="base">
              <a:spcBef>
                <a:spcPct val="0"/>
              </a:spcBef>
              <a:spcAft>
                <a:spcPct val="0"/>
              </a:spcAft>
            </a:pPr>
            <a:endParaRPr lang="en-US" sz="1400" kern="1200" dirty="0">
              <a:solidFill>
                <a:srgbClr val="FFFFFF"/>
              </a:solidFill>
              <a:latin typeface="Arial" charset="0"/>
              <a:ea typeface="+mn-ea"/>
              <a:cs typeface="Arial" charset="0"/>
            </a:endParaRPr>
          </a:p>
        </p:txBody>
      </p:sp>
      <p:sp>
        <p:nvSpPr>
          <p:cNvPr id="6" name="Slide Number Placeholder 5"/>
          <p:cNvSpPr>
            <a:spLocks noGrp="1"/>
          </p:cNvSpPr>
          <p:nvPr>
            <p:ph type="sldNum" sz="quarter" idx="12"/>
          </p:nvPr>
        </p:nvSpPr>
        <p:spPr>
          <a:xfrm>
            <a:off x="1219200" y="6492875"/>
            <a:ext cx="2133600" cy="365125"/>
          </a:xfrm>
          <a:prstGeom prst="rect">
            <a:avLst/>
          </a:prstGeom>
        </p:spPr>
        <p:txBody>
          <a:bodyPr/>
          <a:lstStyle/>
          <a:p>
            <a:pPr algn="l" rtl="0" fontAlgn="base">
              <a:spcBef>
                <a:spcPct val="0"/>
              </a:spcBef>
              <a:spcAft>
                <a:spcPct val="0"/>
              </a:spcAft>
            </a:pPr>
            <a:r>
              <a:rPr lang="en-US" sz="1400" kern="1200" dirty="0">
                <a:solidFill>
                  <a:srgbClr val="FFFFFF"/>
                </a:solidFill>
                <a:latin typeface="Arial" charset="0"/>
                <a:ea typeface="+mn-ea"/>
                <a:cs typeface="Arial" charset="0"/>
              </a:rPr>
              <a:t>Slide </a:t>
            </a:r>
            <a:fld id="{20125A74-2498-489C-8558-473622EDAADF}" type="slidenum">
              <a:rPr lang="en-US" sz="1400" kern="1200">
                <a:solidFill>
                  <a:srgbClr val="FFFFFF"/>
                </a:solidFill>
                <a:latin typeface="Arial" charset="0"/>
                <a:ea typeface="+mn-ea"/>
                <a:cs typeface="Arial" charset="0"/>
              </a:rPr>
              <a:pPr algn="l" rtl="0" fontAlgn="base">
                <a:spcBef>
                  <a:spcPct val="0"/>
                </a:spcBef>
                <a:spcAft>
                  <a:spcPct val="0"/>
                </a:spcAft>
              </a:pPr>
              <a:t>‹#›</a:t>
            </a:fld>
            <a:endParaRPr lang="en-US" sz="1400" kern="1200" dirty="0">
              <a:solidFill>
                <a:srgbClr val="FFFFFF"/>
              </a:solidFill>
              <a:latin typeface="Arial" charset="0"/>
              <a:ea typeface="+mn-ea"/>
              <a:cs typeface="Arial" charset="0"/>
            </a:endParaRPr>
          </a:p>
        </p:txBody>
      </p:sp>
      <p:sp>
        <p:nvSpPr>
          <p:cNvPr id="10" name="Title 1"/>
          <p:cNvSpPr>
            <a:spLocks noGrp="1"/>
          </p:cNvSpPr>
          <p:nvPr>
            <p:ph type="title"/>
          </p:nvPr>
        </p:nvSpPr>
        <p:spPr>
          <a:xfrm>
            <a:off x="381000" y="228600"/>
            <a:ext cx="8626475" cy="609600"/>
          </a:xfrm>
        </p:spPr>
        <p:txBody>
          <a:bodyPr/>
          <a:lstStyle/>
          <a:p>
            <a:r>
              <a:rPr lang="en-US" smtClean="0"/>
              <a:t>Click to edit Master title style</a:t>
            </a:r>
            <a:endParaRPr lang="en-US"/>
          </a:p>
        </p:txBody>
      </p:sp>
      <p:sp>
        <p:nvSpPr>
          <p:cNvPr id="8" name="Text Placeholder 7"/>
          <p:cNvSpPr>
            <a:spLocks noGrp="1"/>
          </p:cNvSpPr>
          <p:nvPr>
            <p:ph type="body" sz="quarter" idx="13"/>
          </p:nvPr>
        </p:nvSpPr>
        <p:spPr>
          <a:xfrm>
            <a:off x="381000" y="762000"/>
            <a:ext cx="8626475" cy="457200"/>
          </a:xfrm>
        </p:spPr>
        <p:txBody>
          <a:bodyPr>
            <a:noAutofit/>
          </a:bodyPr>
          <a:lstStyle>
            <a:lvl1pPr>
              <a:buNone/>
              <a:defRPr sz="2800" spc="50" baseline="0">
                <a:solidFill>
                  <a:schemeClr val="bg1"/>
                </a:solidFill>
                <a:latin typeface="Segoe" pitchFamily="34" charset="0"/>
              </a:defRPr>
            </a:lvl1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610600" cy="609600"/>
          </a:xfrm>
        </p:spPr>
        <p:txBody>
          <a:bodyPr>
            <a:normAutofit/>
          </a:bodyPr>
          <a:lstStyle>
            <a:lvl1pPr algn="l">
              <a:defRPr sz="3400">
                <a:solidFill>
                  <a:srgbClr val="D9FF39"/>
                </a:solidFill>
                <a:latin typeface="Segoe Light"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0999" y="1066800"/>
            <a:ext cx="8626475"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25450" y="6492875"/>
            <a:ext cx="793750" cy="365125"/>
          </a:xfrm>
          <a:prstGeom prst="rect">
            <a:avLst/>
          </a:prstGeom>
        </p:spPr>
        <p:txBody>
          <a:bodyPr/>
          <a:lstStyle>
            <a:lvl1pPr defTabSz="914363" fontAlgn="auto">
              <a:spcBef>
                <a:spcPts val="0"/>
              </a:spcBef>
              <a:spcAft>
                <a:spcPts val="0"/>
              </a:spcAft>
              <a:defRPr b="0">
                <a:latin typeface="+mn-lt"/>
                <a:cs typeface="+mn-cs"/>
              </a:defRPr>
            </a:lvl1pPr>
          </a:lstStyle>
          <a:p>
            <a:pPr algn="l" rtl="0">
              <a:defRPr/>
            </a:pPr>
            <a:fld id="{8F0F902E-01F1-40C2-BD24-105EADE75F11}" type="datetime1">
              <a:rPr lang="en-US" sz="1400" kern="1200">
                <a:solidFill>
                  <a:srgbClr val="FFFFFF"/>
                </a:solidFill>
                <a:latin typeface="Segoe"/>
                <a:ea typeface="+mn-ea"/>
              </a:rPr>
              <a:pPr algn="l" rtl="0">
                <a:defRPr/>
              </a:pPr>
              <a:t>10/23/2008</a:t>
            </a:fld>
            <a:endParaRPr lang="en-US" sz="1400" kern="1200" dirty="0">
              <a:solidFill>
                <a:srgbClr val="FFFFFF"/>
              </a:solidFill>
              <a:latin typeface="Segoe"/>
              <a:ea typeface="+mn-ea"/>
            </a:endParaRPr>
          </a:p>
        </p:txBody>
      </p:sp>
      <p:sp>
        <p:nvSpPr>
          <p:cNvPr id="5" name="Footer Placeholder 4"/>
          <p:cNvSpPr>
            <a:spLocks noGrp="1"/>
          </p:cNvSpPr>
          <p:nvPr>
            <p:ph type="ftr" sz="quarter" idx="11"/>
          </p:nvPr>
        </p:nvSpPr>
        <p:spPr>
          <a:xfrm>
            <a:off x="5943600" y="6492875"/>
            <a:ext cx="2895600" cy="365125"/>
          </a:xfrm>
          <a:prstGeom prst="rect">
            <a:avLst/>
          </a:prstGeom>
        </p:spPr>
        <p:txBody>
          <a:bodyPr/>
          <a:lstStyle>
            <a:lvl1pPr defTabSz="914363" fontAlgn="auto">
              <a:spcBef>
                <a:spcPts val="0"/>
              </a:spcBef>
              <a:spcAft>
                <a:spcPts val="0"/>
              </a:spcAft>
              <a:defRPr b="0">
                <a:latin typeface="+mn-lt"/>
                <a:cs typeface="+mn-cs"/>
              </a:defRPr>
            </a:lvl1pPr>
          </a:lstStyle>
          <a:p>
            <a:pPr algn="l" rtl="0">
              <a:defRPr/>
            </a:pPr>
            <a:endParaRPr lang="en-US" sz="1400" kern="1200">
              <a:solidFill>
                <a:srgbClr val="FFFFFF"/>
              </a:solidFill>
              <a:latin typeface="Segoe"/>
              <a:ea typeface="+mn-ea"/>
            </a:endParaRPr>
          </a:p>
        </p:txBody>
      </p:sp>
      <p:sp>
        <p:nvSpPr>
          <p:cNvPr id="6" name="Slide Number Placeholder 5"/>
          <p:cNvSpPr>
            <a:spLocks noGrp="1"/>
          </p:cNvSpPr>
          <p:nvPr>
            <p:ph type="sldNum" sz="quarter" idx="12"/>
          </p:nvPr>
        </p:nvSpPr>
        <p:spPr>
          <a:xfrm>
            <a:off x="12192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b="0">
                <a:latin typeface="Segoe" pitchFamily="34" charset="0"/>
              </a:defRPr>
            </a:lvl1pPr>
          </a:lstStyle>
          <a:p>
            <a:pPr algn="l" rtl="0" fontAlgn="base">
              <a:spcBef>
                <a:spcPct val="0"/>
              </a:spcBef>
              <a:spcAft>
                <a:spcPct val="0"/>
              </a:spcAft>
            </a:pPr>
            <a:r>
              <a:rPr lang="en-US" sz="1400" kern="1200">
                <a:solidFill>
                  <a:srgbClr val="FFFFFF"/>
                </a:solidFill>
                <a:ea typeface="+mn-ea"/>
                <a:cs typeface="Arial" charset="0"/>
              </a:rPr>
              <a:t>Slide </a:t>
            </a:r>
            <a:fld id="{A549C888-2283-4446-97BA-09C65AF1C2E2}" type="slidenum">
              <a:rPr lang="he-IL" sz="1400" kern="1200">
                <a:solidFill>
                  <a:srgbClr val="FFFFFF"/>
                </a:solidFill>
                <a:ea typeface="+mn-ea"/>
                <a:cs typeface="Arial" charset="0"/>
              </a:rPr>
              <a:pPr algn="l" rtl="0" fontAlgn="base">
                <a:spcBef>
                  <a:spcPct val="0"/>
                </a:spcBef>
                <a:spcAft>
                  <a:spcPct val="0"/>
                </a:spcAft>
              </a:pPr>
              <a:t>‹#›</a:t>
            </a:fld>
            <a:endParaRPr lang="en-US" sz="1400" kern="1200">
              <a:solidFill>
                <a:srgbClr val="FFFFFF"/>
              </a:solidFill>
              <a:ea typeface="+mn-ea"/>
              <a:cs typeface="Arial" charset="0"/>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080000"/>
            <a:ext cx="4114800" cy="664797"/>
          </a:xfrm>
        </p:spPr>
        <p:txBody>
          <a:bodyPr anchor="b"/>
          <a:lstStyle>
            <a:lvl1pPr marL="0" indent="0">
              <a:lnSpc>
                <a:spcPct val="90000"/>
              </a:lnSpc>
              <a:spcBef>
                <a:spcPts val="0"/>
              </a:spcBef>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1905000"/>
            <a:ext cx="4114800" cy="1394228"/>
          </a:xfrm>
        </p:spPr>
        <p:txBody>
          <a:bodyPr/>
          <a:lstStyle>
            <a:lvl1pPr marL="281770" indent="-281770">
              <a:defRPr sz="2000"/>
            </a:lvl1pPr>
            <a:lvl2pPr marL="562218" indent="-265896">
              <a:defRPr sz="1800"/>
            </a:lvl2pPr>
            <a:lvl3pPr marL="813562" indent="-243407">
              <a:defRPr sz="1600"/>
            </a:lvl3pPr>
            <a:lvl4pPr marL="1050354" indent="-228856">
              <a:defRPr sz="1600"/>
            </a:lvl4pPr>
            <a:lvl5pPr marL="1279210" indent="-206367">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080000"/>
            <a:ext cx="4117019" cy="664797"/>
          </a:xfrm>
        </p:spPr>
        <p:txBody>
          <a:bodyPr anchor="b"/>
          <a:lstStyle>
            <a:lvl1pPr marL="0" indent="0">
              <a:lnSpc>
                <a:spcPct val="90000"/>
              </a:lnSpc>
              <a:spcBef>
                <a:spcPts val="0"/>
              </a:spcBef>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905000"/>
            <a:ext cx="4117974" cy="1394228"/>
          </a:xfrm>
        </p:spPr>
        <p:txBody>
          <a:bodyPr/>
          <a:lstStyle>
            <a:lvl1pPr marL="296321" indent="-296321">
              <a:defRPr sz="2000"/>
            </a:lvl1pPr>
            <a:lvl2pPr marL="570155" indent="-273833">
              <a:defRPr sz="1800"/>
            </a:lvl2pPr>
            <a:lvl3pPr marL="821499" indent="-244730">
              <a:defRPr sz="1600"/>
            </a:lvl3pPr>
            <a:lvl4pPr marL="1050354" indent="-236793">
              <a:defRPr sz="1600"/>
            </a:lvl4pPr>
            <a:lvl5pPr marL="1279210" indent="-220919">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0"/>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pic>
        <p:nvPicPr>
          <p:cNvPr id="11" name="Picture 10" descr="TechNet_bL.png"/>
          <p:cNvPicPr>
            <a:picLocks noChangeAspect="1"/>
          </p:cNvPicPr>
          <p:nvPr/>
        </p:nvPicPr>
        <p:blipFill>
          <a:blip r:embed="rId2">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pic>
        <p:nvPicPr>
          <p:cNvPr id="7" name="Picture 6" descr="TechNet_bL.png"/>
          <p:cNvPicPr>
            <a:picLocks noChangeAspect="1"/>
          </p:cNvPicPr>
          <p:nvPr/>
        </p:nvPicPr>
        <p:blipFill>
          <a:blip r:embed="rId2">
            <a:lum bright="100000"/>
          </a:blip>
          <a:stretch>
            <a:fillRect/>
          </a:stretch>
        </p:blipFill>
        <p:spPr>
          <a:xfrm>
            <a:off x="7286625" y="6479924"/>
            <a:ext cx="1857375" cy="378076"/>
          </a:xfrm>
          <a:prstGeom prst="rect">
            <a:avLst/>
          </a:prstGeom>
          <a:effectLst>
            <a:outerShdw blurRad="254000" algn="tl" rotWithShape="0">
              <a:schemeClr val="tx1"/>
            </a:outerShdw>
          </a:effectLst>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8.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7.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9.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8.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8382000"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1618905"/>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r>
              <a:rPr lang="cs-CZ" dirty="0" smtClean="0"/>
              <a:t>http://www.microsoft.com/cze/technet</a:t>
            </a:r>
            <a:endParaRPr lang="en-US" dirty="0" smtClean="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 id="2147483711" r:id="rId13"/>
    <p:sldLayoutId id="2147483717" r:id="rId14"/>
    <p:sldLayoutId id="2147483718" r:id="rId15"/>
    <p:sldLayoutId id="2147483719" r:id="rId16"/>
  </p:sldLayoutIdLst>
  <p:transition>
    <p:fade/>
  </p:transition>
  <p:txStyles>
    <p:titleStyle>
      <a:lvl1pPr algn="l" defTabSz="914363" rtl="0" eaLnBrk="1" latinLnBrk="0" hangingPunct="1">
        <a:lnSpc>
          <a:spcPct val="90000"/>
        </a:lnSpc>
        <a:spcBef>
          <a:spcPct val="0"/>
        </a:spcBef>
        <a:buNone/>
        <a:defRPr lang="en-US" sz="40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p:titleStyle>
    <p:bodyStyle>
      <a:lvl1pPr marL="396875" indent="-396875"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0"/>
        </a:buBlip>
        <a:defRPr sz="20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0"/>
        </a:buBlip>
        <a:defRPr sz="18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0"/>
        </a:buBlip>
        <a:defRPr sz="18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0"/>
        </a:buBlip>
        <a:defRPr sz="18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l" defTabSz="912813" rtl="0" eaLnBrk="1" fontAlgn="base" hangingPunct="1">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Segoe"/>
          <a:cs typeface="Arial" charset="0"/>
        </a:defRPr>
      </a:lvl2pPr>
      <a:lvl3pPr algn="l" defTabSz="912813" rtl="0" eaLnBrk="1" fontAlgn="base" hangingPunct="1">
        <a:lnSpc>
          <a:spcPct val="90000"/>
        </a:lnSpc>
        <a:spcBef>
          <a:spcPct val="0"/>
        </a:spcBef>
        <a:spcAft>
          <a:spcPct val="0"/>
        </a:spcAft>
        <a:defRPr sz="4800">
          <a:solidFill>
            <a:schemeClr val="tx1"/>
          </a:solidFill>
          <a:latin typeface="Segoe"/>
          <a:cs typeface="Arial" charset="0"/>
        </a:defRPr>
      </a:lvl3pPr>
      <a:lvl4pPr algn="l" defTabSz="912813" rtl="0" eaLnBrk="1" fontAlgn="base" hangingPunct="1">
        <a:lnSpc>
          <a:spcPct val="90000"/>
        </a:lnSpc>
        <a:spcBef>
          <a:spcPct val="0"/>
        </a:spcBef>
        <a:spcAft>
          <a:spcPct val="0"/>
        </a:spcAft>
        <a:defRPr sz="4800">
          <a:solidFill>
            <a:schemeClr val="tx1"/>
          </a:solidFill>
          <a:latin typeface="Segoe"/>
          <a:cs typeface="Arial" charset="0"/>
        </a:defRPr>
      </a:lvl4pPr>
      <a:lvl5pPr algn="l" defTabSz="912813" rtl="0" eaLnBrk="1" fontAlgn="base" hangingPunct="1">
        <a:lnSpc>
          <a:spcPct val="90000"/>
        </a:lnSpc>
        <a:spcBef>
          <a:spcPct val="0"/>
        </a:spcBef>
        <a:spcAft>
          <a:spcPct val="0"/>
        </a:spcAft>
        <a:defRPr sz="4800">
          <a:solidFill>
            <a:schemeClr val="tx1"/>
          </a:solidFill>
          <a:latin typeface="Segoe"/>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Segoe"/>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Segoe"/>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Segoe"/>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Segoe"/>
          <a:cs typeface="Arial" charset="0"/>
        </a:defRPr>
      </a:lvl9pPr>
    </p:titleStyle>
    <p:bodyStyle>
      <a:lvl1pPr marL="461963" indent="-461963" algn="l" defTabSz="912813" rtl="0" eaLnBrk="1" fontAlgn="base" hangingPunct="1">
        <a:lnSpc>
          <a:spcPct val="90000"/>
        </a:lnSpc>
        <a:spcBef>
          <a:spcPct val="20000"/>
        </a:spcBef>
        <a:spcAft>
          <a:spcPct val="0"/>
        </a:spcAft>
        <a:buBlip>
          <a:blip r:embed="rId14"/>
        </a:buBlip>
        <a:defRPr sz="3200" kern="1200">
          <a:solidFill>
            <a:schemeClr val="tx1"/>
          </a:solidFill>
          <a:latin typeface="+mn-lt"/>
          <a:ea typeface="+mn-ea"/>
          <a:cs typeface="+mn-cs"/>
        </a:defRPr>
      </a:lvl1pPr>
      <a:lvl2pPr marL="858838" indent="-396875" algn="l" defTabSz="912813" rtl="0" eaLnBrk="1" fontAlgn="base" hangingPunct="1">
        <a:lnSpc>
          <a:spcPct val="90000"/>
        </a:lnSpc>
        <a:spcBef>
          <a:spcPct val="20000"/>
        </a:spcBef>
        <a:spcAft>
          <a:spcPct val="0"/>
        </a:spcAft>
        <a:buBlip>
          <a:blip r:embed="rId15"/>
        </a:buBlip>
        <a:defRPr sz="2800" kern="1200">
          <a:solidFill>
            <a:schemeClr val="tx1"/>
          </a:solidFill>
          <a:latin typeface="+mn-lt"/>
          <a:ea typeface="+mn-ea"/>
          <a:cs typeface="+mn-cs"/>
        </a:defRPr>
      </a:lvl2pPr>
      <a:lvl3pPr marL="1258888" indent="-400050" algn="l" defTabSz="912813" rtl="0" eaLnBrk="1" fontAlgn="base" hangingPunct="1">
        <a:lnSpc>
          <a:spcPct val="90000"/>
        </a:lnSpc>
        <a:spcBef>
          <a:spcPct val="20000"/>
        </a:spcBef>
        <a:spcAft>
          <a:spcPct val="0"/>
        </a:spcAft>
        <a:buBlip>
          <a:blip r:embed="rId15"/>
        </a:buBlip>
        <a:defRPr sz="2400" kern="1200">
          <a:solidFill>
            <a:schemeClr val="tx1"/>
          </a:solidFill>
          <a:latin typeface="+mn-lt"/>
          <a:ea typeface="+mn-ea"/>
          <a:cs typeface="+mn-cs"/>
        </a:defRPr>
      </a:lvl3pPr>
      <a:lvl4pPr marL="1652588" indent="-393700" algn="l" defTabSz="912813" rtl="0" eaLnBrk="1" fontAlgn="base" hangingPunct="1">
        <a:lnSpc>
          <a:spcPct val="90000"/>
        </a:lnSpc>
        <a:spcBef>
          <a:spcPct val="20000"/>
        </a:spcBef>
        <a:spcAft>
          <a:spcPct val="0"/>
        </a:spcAft>
        <a:buBlip>
          <a:blip r:embed="rId15"/>
        </a:buBlip>
        <a:defRPr sz="2400" kern="1200">
          <a:solidFill>
            <a:schemeClr val="tx1"/>
          </a:solidFill>
          <a:latin typeface="+mn-lt"/>
          <a:ea typeface="+mn-ea"/>
          <a:cs typeface="+mn-cs"/>
        </a:defRPr>
      </a:lvl4pPr>
      <a:lvl5pPr marL="2058988" indent="-406400" algn="l" defTabSz="912813" rtl="0" eaLnBrk="1" fontAlgn="base" hangingPunct="1">
        <a:lnSpc>
          <a:spcPct val="90000"/>
        </a:lnSpc>
        <a:spcBef>
          <a:spcPct val="20000"/>
        </a:spcBef>
        <a:spcAft>
          <a:spcPct val="0"/>
        </a:spcAft>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8382000" cy="5539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1618905"/>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3143240" y="6569075"/>
            <a:ext cx="2895600" cy="212725"/>
          </a:xfrm>
          <a:prstGeom prst="rect">
            <a:avLst/>
          </a:prstGeom>
        </p:spPr>
        <p:txBody>
          <a:bodyPr/>
          <a:lstStyle>
            <a:lvl1pPr>
              <a:defRPr sz="1200"/>
            </a:lvl1pPr>
          </a:lstStyle>
          <a:p>
            <a:pPr algn="l" rtl="0" fontAlgn="base">
              <a:spcBef>
                <a:spcPct val="0"/>
              </a:spcBef>
              <a:spcAft>
                <a:spcPct val="0"/>
              </a:spcAft>
            </a:pPr>
            <a:r>
              <a:rPr lang="cs-CZ" i="1" kern="1200" dirty="0" smtClean="0">
                <a:solidFill>
                  <a:srgbClr val="FFFFFF"/>
                </a:solidFill>
                <a:latin typeface="Arial" charset="0"/>
                <a:ea typeface="+mn-ea"/>
                <a:cs typeface="+mn-cs"/>
              </a:rPr>
              <a:t>http://www.microsoft.com/cze/technet</a:t>
            </a:r>
            <a:endParaRPr lang="en-US" i="1" kern="1200" dirty="0" smtClean="0">
              <a:solidFill>
                <a:srgbClr val="FFFFFF"/>
              </a:solidFill>
              <a:latin typeface="Arial" charset="0"/>
              <a:ea typeface="+mn-ea"/>
              <a:cs typeface="+mn-cs"/>
            </a:endParaRPr>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20" r:id="rId11"/>
    <p:sldLayoutId id="2147483721" r:id="rId12"/>
    <p:sldLayoutId id="2147483722" r:id="rId13"/>
    <p:sldLayoutId id="2147483724" r:id="rId14"/>
  </p:sldLayoutIdLst>
  <p:transition>
    <p:fade/>
  </p:transition>
  <p:txStyles>
    <p:titleStyle>
      <a:lvl1pPr algn="l" defTabSz="914363" rtl="0" eaLnBrk="1" latinLnBrk="0" hangingPunct="1">
        <a:lnSpc>
          <a:spcPct val="90000"/>
        </a:lnSpc>
        <a:spcBef>
          <a:spcPct val="0"/>
        </a:spcBef>
        <a:buNone/>
        <a:defRPr lang="en-US" sz="40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0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18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18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18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Box 4"/>
          <p:cNvSpPr txBox="1"/>
          <p:nvPr/>
        </p:nvSpPr>
        <p:spPr>
          <a:xfrm>
            <a:off x="3733694" y="6603672"/>
            <a:ext cx="1676613" cy="276999"/>
          </a:xfrm>
          <a:prstGeom prst="rect">
            <a:avLst/>
          </a:prstGeom>
          <a:noFill/>
        </p:spPr>
        <p:txBody>
          <a:bodyPr wrap="none">
            <a:spAutoFit/>
          </a:bodyPr>
          <a:lstStyle/>
          <a:p>
            <a:pPr algn="l" rtl="0" fontAlgn="base">
              <a:spcBef>
                <a:spcPct val="0"/>
              </a:spcBef>
              <a:spcAft>
                <a:spcPct val="0"/>
              </a:spcAft>
              <a:defRPr/>
            </a:pPr>
            <a:r>
              <a:rPr lang="en-US" sz="1200" kern="1200" dirty="0">
                <a:gradFill>
                  <a:gsLst>
                    <a:gs pos="36000">
                      <a:srgbClr val="FFFFFF"/>
                    </a:gs>
                    <a:gs pos="86000">
                      <a:srgbClr val="FFFFFF"/>
                    </a:gs>
                  </a:gsLst>
                  <a:lin ang="5400000" scaled="0"/>
                </a:gradFill>
                <a:effectLst>
                  <a:outerShdw blurRad="38100" dist="38100" dir="2700000" algn="tl">
                    <a:srgbClr val="000000">
                      <a:alpha val="43137"/>
                    </a:srgbClr>
                  </a:outerShdw>
                </a:effectLst>
                <a:latin typeface="Segoe"/>
                <a:ea typeface="+mn-ea"/>
                <a:cs typeface="Arial" charset="0"/>
              </a:rPr>
              <a:t>Microsoft Confidential</a:t>
            </a:r>
          </a:p>
        </p:txBody>
      </p:sp>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ransition>
    <p:fade/>
  </p:transition>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Segoe"/>
          <a:cs typeface="Arial" charset="0"/>
        </a:defRPr>
      </a:lvl2pPr>
      <a:lvl3pPr algn="l" defTabSz="912813" rtl="0" eaLnBrk="1" fontAlgn="base" hangingPunct="1">
        <a:lnSpc>
          <a:spcPct val="90000"/>
        </a:lnSpc>
        <a:spcBef>
          <a:spcPct val="0"/>
        </a:spcBef>
        <a:spcAft>
          <a:spcPct val="0"/>
        </a:spcAft>
        <a:defRPr sz="4800">
          <a:solidFill>
            <a:schemeClr val="tx1"/>
          </a:solidFill>
          <a:latin typeface="Segoe"/>
          <a:cs typeface="Arial" charset="0"/>
        </a:defRPr>
      </a:lvl3pPr>
      <a:lvl4pPr algn="l" defTabSz="912813" rtl="0" eaLnBrk="1" fontAlgn="base" hangingPunct="1">
        <a:lnSpc>
          <a:spcPct val="90000"/>
        </a:lnSpc>
        <a:spcBef>
          <a:spcPct val="0"/>
        </a:spcBef>
        <a:spcAft>
          <a:spcPct val="0"/>
        </a:spcAft>
        <a:defRPr sz="4800">
          <a:solidFill>
            <a:schemeClr val="tx1"/>
          </a:solidFill>
          <a:latin typeface="Segoe"/>
          <a:cs typeface="Arial" charset="0"/>
        </a:defRPr>
      </a:lvl4pPr>
      <a:lvl5pPr algn="l" defTabSz="912813" rtl="0" eaLnBrk="1" fontAlgn="base" hangingPunct="1">
        <a:lnSpc>
          <a:spcPct val="90000"/>
        </a:lnSpc>
        <a:spcBef>
          <a:spcPct val="0"/>
        </a:spcBef>
        <a:spcAft>
          <a:spcPct val="0"/>
        </a:spcAft>
        <a:defRPr sz="4800">
          <a:solidFill>
            <a:schemeClr val="tx1"/>
          </a:solidFill>
          <a:latin typeface="Segoe"/>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Segoe"/>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Segoe"/>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Segoe"/>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Segoe"/>
          <a:cs typeface="Arial" charset="0"/>
        </a:defRPr>
      </a:lvl9pPr>
    </p:titleStyle>
    <p:bodyStyle>
      <a:lvl1pPr marL="461963" indent="-461963" algn="l" defTabSz="912813" rtl="0" eaLnBrk="1" fontAlgn="base" hangingPunct="1">
        <a:lnSpc>
          <a:spcPct val="90000"/>
        </a:lnSpc>
        <a:spcBef>
          <a:spcPct val="20000"/>
        </a:spcBef>
        <a:spcAft>
          <a:spcPct val="0"/>
        </a:spcAft>
        <a:buBlip>
          <a:blip r:embed="rId16"/>
        </a:buBlip>
        <a:defRPr sz="3200" kern="1200">
          <a:gradFill>
            <a:gsLst>
              <a:gs pos="50000">
                <a:schemeClr val="tx1"/>
              </a:gs>
              <a:gs pos="100000">
                <a:schemeClr val="tx1"/>
              </a:gs>
            </a:gsLst>
            <a:lin ang="5400000" scaled="0"/>
          </a:gradFill>
          <a:effectLst>
            <a:outerShdw blurRad="38100" dist="38100" dir="2700000" algn="tl">
              <a:srgbClr val="000000">
                <a:alpha val="43137"/>
              </a:srgbClr>
            </a:outerShdw>
          </a:effectLst>
          <a:latin typeface="+mn-lt"/>
          <a:ea typeface="+mn-ea"/>
          <a:cs typeface="+mn-cs"/>
        </a:defRPr>
      </a:lvl1pPr>
      <a:lvl2pPr marL="858838" indent="-396875" algn="l" defTabSz="912813" rtl="0" eaLnBrk="1" fontAlgn="base" hangingPunct="1">
        <a:lnSpc>
          <a:spcPct val="90000"/>
        </a:lnSpc>
        <a:spcBef>
          <a:spcPct val="20000"/>
        </a:spcBef>
        <a:spcAft>
          <a:spcPct val="0"/>
        </a:spcAft>
        <a:buBlip>
          <a:blip r:embed="rId16"/>
        </a:buBlip>
        <a:defRPr sz="2800" kern="1200">
          <a:gradFill>
            <a:gsLst>
              <a:gs pos="50000">
                <a:schemeClr val="tx1"/>
              </a:gs>
              <a:gs pos="100000">
                <a:schemeClr val="tx1"/>
              </a:gs>
            </a:gsLst>
            <a:lin ang="5400000" scaled="0"/>
          </a:gradFill>
          <a:effectLst>
            <a:outerShdw blurRad="38100" dist="38100" dir="2700000" algn="tl">
              <a:srgbClr val="000000">
                <a:alpha val="43137"/>
              </a:srgbClr>
            </a:outerShdw>
          </a:effectLst>
          <a:latin typeface="+mn-lt"/>
          <a:ea typeface="+mn-ea"/>
          <a:cs typeface="+mn-cs"/>
        </a:defRPr>
      </a:lvl2pPr>
      <a:lvl3pPr marL="1258888" indent="-400050" algn="l" defTabSz="912813" rtl="0" eaLnBrk="1" fontAlgn="base" hangingPunct="1">
        <a:lnSpc>
          <a:spcPct val="90000"/>
        </a:lnSpc>
        <a:spcBef>
          <a:spcPct val="20000"/>
        </a:spcBef>
        <a:spcAft>
          <a:spcPct val="0"/>
        </a:spcAft>
        <a:buBlip>
          <a:blip r:embed="rId16"/>
        </a:buBlip>
        <a:defRPr sz="2400" kern="1200">
          <a:gradFill>
            <a:gsLst>
              <a:gs pos="50000">
                <a:schemeClr val="tx1"/>
              </a:gs>
              <a:gs pos="100000">
                <a:schemeClr val="tx1"/>
              </a:gs>
            </a:gsLst>
            <a:lin ang="5400000" scaled="0"/>
          </a:gradFill>
          <a:effectLst>
            <a:outerShdw blurRad="38100" dist="38100" dir="2700000" algn="tl">
              <a:srgbClr val="000000">
                <a:alpha val="43137"/>
              </a:srgbClr>
            </a:outerShdw>
          </a:effectLst>
          <a:latin typeface="+mn-lt"/>
          <a:ea typeface="+mn-ea"/>
          <a:cs typeface="+mn-cs"/>
        </a:defRPr>
      </a:lvl3pPr>
      <a:lvl4pPr marL="1652588" indent="-393700" algn="l" defTabSz="912813" rtl="0" eaLnBrk="1" fontAlgn="base" hangingPunct="1">
        <a:lnSpc>
          <a:spcPct val="90000"/>
        </a:lnSpc>
        <a:spcBef>
          <a:spcPct val="20000"/>
        </a:spcBef>
        <a:spcAft>
          <a:spcPct val="0"/>
        </a:spcAft>
        <a:buBlip>
          <a:blip r:embed="rId16"/>
        </a:buBlip>
        <a:defRPr sz="2400" kern="1200">
          <a:gradFill>
            <a:gsLst>
              <a:gs pos="50000">
                <a:schemeClr val="tx1"/>
              </a:gs>
              <a:gs pos="100000">
                <a:schemeClr val="tx1"/>
              </a:gs>
            </a:gsLst>
            <a:lin ang="5400000" scaled="0"/>
          </a:gradFill>
          <a:effectLst>
            <a:outerShdw blurRad="38100" dist="38100" dir="2700000" algn="tl">
              <a:srgbClr val="000000">
                <a:alpha val="43137"/>
              </a:srgbClr>
            </a:outerShdw>
          </a:effectLst>
          <a:latin typeface="+mn-lt"/>
          <a:ea typeface="+mn-ea"/>
          <a:cs typeface="+mn-cs"/>
        </a:defRPr>
      </a:lvl4pPr>
      <a:lvl5pPr marL="2058988" indent="-406400" algn="l" defTabSz="912813" rtl="0" eaLnBrk="1" fontAlgn="base" hangingPunct="1">
        <a:lnSpc>
          <a:spcPct val="90000"/>
        </a:lnSpc>
        <a:spcBef>
          <a:spcPct val="20000"/>
        </a:spcBef>
        <a:spcAft>
          <a:spcPct val="0"/>
        </a:spcAft>
        <a:buBlip>
          <a:blip r:embed="rId16"/>
        </a:buBlip>
        <a:defRPr sz="2400" kern="1200">
          <a:gradFill>
            <a:gsLst>
              <a:gs pos="50000">
                <a:schemeClr val="tx1"/>
              </a:gs>
              <a:gs pos="100000">
                <a:schemeClr val="tx1"/>
              </a:gs>
            </a:gsLst>
            <a:lin ang="5400000" scaled="0"/>
          </a:gra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UpdateInfo/_rels/slideUpdateInfo1.xml.rels><?xml version="1.0" encoding="UTF-8" standalone="yes"?>
<Relationships xmlns="http://schemas.openxmlformats.org/package/2006/relationships"><Relationship Id="rId1" Type="http://schemas.openxmlformats.org/officeDocument/2006/relationships/slideUpdateUrl" Target="http://sharepoint/sites/slides/Vista%20and%20MDOP%20slide%20library" TargetMode="External"/></Relationships>
</file>

<file path=ppt/slideUpdateInfo/slideUpdateInfo1.xml><?xml version="1.0" encoding="utf-8"?>
<p:sldSyncPr xmlns:a="http://schemas.openxmlformats.org/drawingml/2006/main" xmlns:r="http://schemas.openxmlformats.org/officeDocument/2006/relationships" xmlns:p="http://schemas.openxmlformats.org/presentationml/2006/main" serverSldId="5" serverSldModifiedTime="2007-08-08T19:27:23" clientInsertedTime="2007-08-08T20:09:52.211"/>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diagramData" Target="../diagrams/data2.xml"/><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39.xml"/><Relationship Id="rId6" Type="http://schemas.openxmlformats.org/officeDocument/2006/relationships/diagramColors" Target="../diagrams/colors2.xml"/><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diagramQuickStyle" Target="../diagrams/quickStyle2.xml"/><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diagramLayout" Target="../diagrams/layout2.xml"/><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9.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vmlDrawing" Target="../drawings/vmlDrawing1.vml"/><Relationship Id="rId5" Type="http://schemas.openxmlformats.org/officeDocument/2006/relationships/image" Target="../media/image88.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notesSlide" Target="../notesSlides/notesSlide14.xml"/><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slideLayout" Target="../slideLayouts/slideLayout34.xml"/><Relationship Id="rId16" Type="http://schemas.openxmlformats.org/officeDocument/2006/relationships/image" Target="../media/image81.png"/><Relationship Id="rId1" Type="http://schemas.openxmlformats.org/officeDocument/2006/relationships/tags" Target="../tags/tag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 Target="slide25.xml"/><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42.jpe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notesSlide" Target="../notesSlides/notesSlide20.xml"/><Relationship Id="rId7" Type="http://schemas.openxmlformats.org/officeDocument/2006/relationships/image" Target="../media/image108.jpeg"/><Relationship Id="rId12" Type="http://schemas.openxmlformats.org/officeDocument/2006/relationships/diagramColors" Target="../diagrams/colors4.xml"/><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image" Target="../media/image107.png"/><Relationship Id="rId11" Type="http://schemas.openxmlformats.org/officeDocument/2006/relationships/diagramQuickStyle" Target="../diagrams/quickStyle4.xml"/><Relationship Id="rId5" Type="http://schemas.openxmlformats.org/officeDocument/2006/relationships/image" Target="../media/image111.png"/><Relationship Id="rId10" Type="http://schemas.openxmlformats.org/officeDocument/2006/relationships/diagramLayout" Target="../diagrams/layout4.xml"/><Relationship Id="rId4" Type="http://schemas.openxmlformats.org/officeDocument/2006/relationships/image" Target="../media/image110.jpeg"/><Relationship Id="rId9"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openxmlformats.org/officeDocument/2006/relationships/image" Target="../media/image117.gif"/><Relationship Id="rId3" Type="http://schemas.openxmlformats.org/officeDocument/2006/relationships/notesSlide" Target="../notesSlides/notesSlide21.xml"/><Relationship Id="rId7" Type="http://schemas.openxmlformats.org/officeDocument/2006/relationships/image" Target="../media/image116.png"/><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115.png"/><Relationship Id="rId5" Type="http://schemas.openxmlformats.org/officeDocument/2006/relationships/oleObject" Target="../embeddings/oleObject3.bin"/><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118.png"/></Relationships>
</file>

<file path=ppt/slides/_rels/slide25.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1.png"/><Relationship Id="rId3" Type="http://schemas.openxmlformats.org/officeDocument/2006/relationships/notesSlide" Target="../notesSlides/notesSlide22.xml"/><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2" Type="http://schemas.openxmlformats.org/officeDocument/2006/relationships/slideLayout" Target="../slideLayouts/slideLayout41.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tags" Target="../tags/tag3.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28" Type="http://schemas.openxmlformats.org/officeDocument/2006/relationships/image" Target="../media/image43.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 Id="rId27"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7.xml.rels><?xml version="1.0" encoding="UTF-8" standalone="yes"?>
<Relationships xmlns="http://schemas.openxmlformats.org/package/2006/relationships"><Relationship Id="rId3" Type="http://schemas.openxmlformats.org/officeDocument/2006/relationships/hyperlink" Target="http://connect.microsoft.com/" TargetMode="External"/><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hyperlink" Target="http://www.microsoft.com/virtualization" TargetMode="External"/><Relationship Id="rId4" Type="http://schemas.openxmlformats.org/officeDocument/2006/relationships/hyperlink" Target="http://www.windowsvista.com/optimizeddeskto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42.jpe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slideUpdateInfo" Target="../slideUpdateInfo/slideUpdateInfo1.xml"/><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37.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3.png"/><Relationship Id="rId4" Type="http://schemas.openxmlformats.org/officeDocument/2006/relationships/diagramLayout" Target="../diagrams/layout1.xml"/><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3" descr="Circular-Field"/>
          <p:cNvPicPr>
            <a:picLocks noChangeAspect="1" noChangeArrowheads="1"/>
          </p:cNvPicPr>
          <p:nvPr/>
        </p:nvPicPr>
        <p:blipFill>
          <a:blip r:embed="rId2"/>
          <a:srcRect/>
          <a:stretch>
            <a:fillRect/>
          </a:stretch>
        </p:blipFill>
        <p:spPr bwMode="auto">
          <a:xfrm>
            <a:off x="581025" y="1781649"/>
            <a:ext cx="7572375" cy="4656137"/>
          </a:xfrm>
          <a:prstGeom prst="rect">
            <a:avLst/>
          </a:prstGeom>
          <a:noFill/>
          <a:ln w="9525">
            <a:noFill/>
            <a:miter lim="800000"/>
            <a:headEnd/>
            <a:tailEnd/>
          </a:ln>
        </p:spPr>
      </p:pic>
      <p:pic>
        <p:nvPicPr>
          <p:cNvPr id="58" name="Picture 6" descr="C:\Program Files\Microsoft Resource DVD Artwork\DVD_ART\Artwork_Imagery\Shapes and Graphics\Connectors\connector stars - gold 5.png"/>
          <p:cNvPicPr>
            <a:picLocks noChangeAspect="1" noChangeArrowheads="1"/>
          </p:cNvPicPr>
          <p:nvPr/>
        </p:nvPicPr>
        <p:blipFill>
          <a:blip r:embed="rId3"/>
          <a:srcRect/>
          <a:stretch>
            <a:fillRect/>
          </a:stretch>
        </p:blipFill>
        <p:spPr bwMode="auto">
          <a:xfrm rot="-1898132">
            <a:off x="2590800" y="2246786"/>
            <a:ext cx="3962400" cy="3771900"/>
          </a:xfrm>
          <a:prstGeom prst="rect">
            <a:avLst/>
          </a:prstGeom>
          <a:noFill/>
          <a:ln w="9525">
            <a:noFill/>
            <a:miter lim="800000"/>
            <a:headEnd/>
            <a:tailEnd/>
          </a:ln>
        </p:spPr>
      </p:pic>
      <p:grpSp>
        <p:nvGrpSpPr>
          <p:cNvPr id="59" name="Group 67"/>
          <p:cNvGrpSpPr>
            <a:grpSpLocks/>
          </p:cNvGrpSpPr>
          <p:nvPr/>
        </p:nvGrpSpPr>
        <p:grpSpPr bwMode="auto">
          <a:xfrm>
            <a:off x="3686175" y="3408836"/>
            <a:ext cx="2262188" cy="879475"/>
            <a:chOff x="3686175" y="3752150"/>
            <a:chExt cx="2262188" cy="880175"/>
          </a:xfrm>
        </p:grpSpPr>
        <p:pic>
          <p:nvPicPr>
            <p:cNvPr id="60" name="Picture 10" descr="Logo-Systems-Center"/>
            <p:cNvPicPr>
              <a:picLocks noChangeAspect="1" noChangeArrowheads="1"/>
            </p:cNvPicPr>
            <p:nvPr/>
          </p:nvPicPr>
          <p:blipFill>
            <a:blip r:embed="rId4"/>
            <a:srcRect/>
            <a:stretch>
              <a:fillRect/>
            </a:stretch>
          </p:blipFill>
          <p:spPr bwMode="auto">
            <a:xfrm>
              <a:off x="3810000" y="4054475"/>
              <a:ext cx="2138363" cy="577850"/>
            </a:xfrm>
            <a:prstGeom prst="rect">
              <a:avLst/>
            </a:prstGeom>
            <a:noFill/>
            <a:ln w="9525">
              <a:noFill/>
              <a:miter lim="800000"/>
              <a:headEnd/>
              <a:tailEnd/>
            </a:ln>
          </p:spPr>
        </p:pic>
        <p:sp>
          <p:nvSpPr>
            <p:cNvPr id="61" name="Rectangle 19"/>
            <p:cNvSpPr>
              <a:spLocks noChangeArrowheads="1"/>
            </p:cNvSpPr>
            <p:nvPr/>
          </p:nvSpPr>
          <p:spPr bwMode="auto">
            <a:xfrm>
              <a:off x="3686175" y="3752150"/>
              <a:ext cx="1622425" cy="339725"/>
            </a:xfrm>
            <a:prstGeom prst="rect">
              <a:avLst/>
            </a:prstGeom>
            <a:noFill/>
            <a:ln w="9525">
              <a:noFill/>
              <a:miter lim="800000"/>
              <a:headEnd/>
              <a:tailEnd/>
            </a:ln>
          </p:spPr>
          <p:txBody>
            <a:bodyPr>
              <a:spAutoFit/>
            </a:bodyPr>
            <a:lstStyle/>
            <a:p>
              <a:pPr algn="ctr"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Segoe" pitchFamily="34" charset="0"/>
                  <a:ea typeface="+mn-ea"/>
                  <a:cs typeface="Arial" charset="0"/>
                </a:rPr>
                <a:t>Management</a:t>
              </a:r>
            </a:p>
          </p:txBody>
        </p:sp>
      </p:grpSp>
      <p:grpSp>
        <p:nvGrpSpPr>
          <p:cNvPr id="62" name="Group 62"/>
          <p:cNvGrpSpPr>
            <a:grpSpLocks/>
          </p:cNvGrpSpPr>
          <p:nvPr/>
        </p:nvGrpSpPr>
        <p:grpSpPr bwMode="auto">
          <a:xfrm>
            <a:off x="152400" y="4380384"/>
            <a:ext cx="3657600" cy="1954372"/>
            <a:chOff x="338840" y="4724344"/>
            <a:chExt cx="3656834" cy="1955104"/>
          </a:xfrm>
        </p:grpSpPr>
        <p:pic>
          <p:nvPicPr>
            <p:cNvPr id="63" name="Picture 7" descr="Desktop-Virtual"/>
            <p:cNvPicPr>
              <a:picLocks noChangeAspect="1" noChangeArrowheads="1"/>
            </p:cNvPicPr>
            <p:nvPr/>
          </p:nvPicPr>
          <p:blipFill>
            <a:blip r:embed="rId5"/>
            <a:srcRect/>
            <a:stretch>
              <a:fillRect/>
            </a:stretch>
          </p:blipFill>
          <p:spPr bwMode="auto">
            <a:xfrm>
              <a:off x="2589150" y="4995863"/>
              <a:ext cx="1406524" cy="1557337"/>
            </a:xfrm>
            <a:prstGeom prst="rect">
              <a:avLst/>
            </a:prstGeom>
            <a:noFill/>
            <a:ln w="9525">
              <a:noFill/>
              <a:miter lim="800000"/>
              <a:headEnd/>
              <a:tailEnd/>
            </a:ln>
          </p:spPr>
        </p:pic>
        <p:pic>
          <p:nvPicPr>
            <p:cNvPr id="64" name="Picture 12" descr="Logo-Virtual-PC"/>
            <p:cNvPicPr>
              <a:picLocks noChangeAspect="1" noChangeArrowheads="1"/>
            </p:cNvPicPr>
            <p:nvPr/>
          </p:nvPicPr>
          <p:blipFill>
            <a:blip r:embed="rId6"/>
            <a:srcRect/>
            <a:stretch>
              <a:fillRect/>
            </a:stretch>
          </p:blipFill>
          <p:spPr bwMode="auto">
            <a:xfrm>
              <a:off x="435944" y="5257946"/>
              <a:ext cx="936625" cy="365125"/>
            </a:xfrm>
            <a:prstGeom prst="rect">
              <a:avLst/>
            </a:prstGeom>
            <a:noFill/>
            <a:ln w="9525">
              <a:noFill/>
              <a:miter lim="800000"/>
              <a:headEnd/>
              <a:tailEnd/>
            </a:ln>
          </p:spPr>
        </p:pic>
        <p:sp>
          <p:nvSpPr>
            <p:cNvPr id="65" name="Rectangle 21"/>
            <p:cNvSpPr>
              <a:spLocks noChangeArrowheads="1"/>
            </p:cNvSpPr>
            <p:nvPr/>
          </p:nvSpPr>
          <p:spPr bwMode="auto">
            <a:xfrm>
              <a:off x="338840" y="4724344"/>
              <a:ext cx="1638300" cy="480311"/>
            </a:xfrm>
            <a:prstGeom prst="rect">
              <a:avLst/>
            </a:prstGeom>
            <a:noFill/>
            <a:ln w="9525">
              <a:noFill/>
              <a:miter lim="800000"/>
              <a:headEnd/>
              <a:tailEnd/>
            </a:ln>
          </p:spPr>
          <p:txBody>
            <a:bodyPr>
              <a:spAutoFit/>
            </a:bodyPr>
            <a:lstStyle/>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Desktop Virtualization</a:t>
              </a:r>
            </a:p>
          </p:txBody>
        </p:sp>
        <p:sp>
          <p:nvSpPr>
            <p:cNvPr id="66" name="TextBox 117"/>
            <p:cNvSpPr txBox="1">
              <a:spLocks noChangeArrowheads="1"/>
            </p:cNvSpPr>
            <p:nvPr/>
          </p:nvSpPr>
          <p:spPr bwMode="auto">
            <a:xfrm>
              <a:off x="371693" y="6248400"/>
              <a:ext cx="1760050" cy="431048"/>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100" b="1" kern="1200" dirty="0">
                  <a:solidFill>
                    <a:srgbClr val="FFFFFF"/>
                  </a:solidFill>
                  <a:effectLst>
                    <a:outerShdw blurRad="38100" dist="38100" dir="2700000" algn="tl">
                      <a:srgbClr val="000000">
                        <a:alpha val="43137"/>
                      </a:srgbClr>
                    </a:outerShdw>
                  </a:effectLst>
                  <a:latin typeface="Segoe UI" pitchFamily="34" charset="0"/>
                  <a:ea typeface="+mn-ea"/>
                  <a:cs typeface="Segoe UI" pitchFamily="34" charset="0"/>
                </a:rPr>
                <a:t>Windows Vista Enterprise</a:t>
              </a:r>
            </a:p>
            <a:p>
              <a:pPr algn="l" rtl="0" fontAlgn="base">
                <a:spcBef>
                  <a:spcPct val="0"/>
                </a:spcBef>
                <a:spcAft>
                  <a:spcPct val="0"/>
                </a:spcAft>
              </a:pPr>
              <a:r>
                <a:rPr lang="en-US" sz="1100" b="1" kern="1200" dirty="0">
                  <a:solidFill>
                    <a:srgbClr val="FFFFFF"/>
                  </a:solidFill>
                  <a:effectLst>
                    <a:outerShdw blurRad="38100" dist="38100" dir="2700000" algn="tl">
                      <a:srgbClr val="000000">
                        <a:alpha val="43137"/>
                      </a:srgbClr>
                    </a:outerShdw>
                  </a:effectLst>
                  <a:latin typeface="Segoe UI" pitchFamily="34" charset="0"/>
                  <a:ea typeface="+mn-ea"/>
                  <a:cs typeface="Segoe UI" pitchFamily="34" charset="0"/>
                </a:rPr>
                <a:t>Centralized  Desktop </a:t>
              </a:r>
            </a:p>
          </p:txBody>
        </p:sp>
      </p:grpSp>
      <p:grpSp>
        <p:nvGrpSpPr>
          <p:cNvPr id="67" name="Group 69"/>
          <p:cNvGrpSpPr>
            <a:grpSpLocks/>
          </p:cNvGrpSpPr>
          <p:nvPr/>
        </p:nvGrpSpPr>
        <p:grpSpPr bwMode="auto">
          <a:xfrm>
            <a:off x="3429000" y="4304186"/>
            <a:ext cx="685800" cy="838200"/>
            <a:chOff x="3429000" y="4648200"/>
            <a:chExt cx="685800" cy="838200"/>
          </a:xfrm>
        </p:grpSpPr>
        <p:sp>
          <p:nvSpPr>
            <p:cNvPr id="68" name="Oval 67"/>
            <p:cNvSpPr/>
            <p:nvPr/>
          </p:nvSpPr>
          <p:spPr bwMode="auto">
            <a:xfrm>
              <a:off x="3429000" y="5257800"/>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69" name="Oval 68"/>
            <p:cNvSpPr/>
            <p:nvPr/>
          </p:nvSpPr>
          <p:spPr bwMode="auto">
            <a:xfrm>
              <a:off x="3581400" y="5054600"/>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70" name="Oval 69"/>
            <p:cNvSpPr/>
            <p:nvPr/>
          </p:nvSpPr>
          <p:spPr bwMode="auto">
            <a:xfrm>
              <a:off x="3733800" y="4851400"/>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71" name="Oval 70"/>
            <p:cNvSpPr/>
            <p:nvPr/>
          </p:nvSpPr>
          <p:spPr bwMode="auto">
            <a:xfrm>
              <a:off x="3886200" y="4648200"/>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grpSp>
      <p:grpSp>
        <p:nvGrpSpPr>
          <p:cNvPr id="75" name="Group 74"/>
          <p:cNvGrpSpPr>
            <a:grpSpLocks/>
          </p:cNvGrpSpPr>
          <p:nvPr/>
        </p:nvGrpSpPr>
        <p:grpSpPr bwMode="auto">
          <a:xfrm>
            <a:off x="4870450" y="4608986"/>
            <a:ext cx="409575" cy="457200"/>
            <a:chOff x="4869875" y="4953000"/>
            <a:chExt cx="409575" cy="457200"/>
          </a:xfrm>
        </p:grpSpPr>
        <p:sp>
          <p:nvSpPr>
            <p:cNvPr id="76" name="Cube 75"/>
            <p:cNvSpPr/>
            <p:nvPr/>
          </p:nvSpPr>
          <p:spPr bwMode="auto">
            <a:xfrm>
              <a:off x="4869875" y="4953000"/>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77" name="Oval 76"/>
            <p:cNvSpPr/>
            <p:nvPr/>
          </p:nvSpPr>
          <p:spPr bwMode="auto">
            <a:xfrm>
              <a:off x="5050850" y="5181600"/>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grpSp>
      <p:grpSp>
        <p:nvGrpSpPr>
          <p:cNvPr id="78" name="Group 56"/>
          <p:cNvGrpSpPr>
            <a:grpSpLocks/>
          </p:cNvGrpSpPr>
          <p:nvPr/>
        </p:nvGrpSpPr>
        <p:grpSpPr bwMode="auto">
          <a:xfrm>
            <a:off x="350126" y="2222974"/>
            <a:ext cx="2916949" cy="1724025"/>
            <a:chOff x="350165" y="2567781"/>
            <a:chExt cx="2916910" cy="1722438"/>
          </a:xfrm>
        </p:grpSpPr>
        <p:pic>
          <p:nvPicPr>
            <p:cNvPr id="79" name="Picture 11" descr="Logo-Terminal-Services"/>
            <p:cNvPicPr>
              <a:picLocks noChangeAspect="1" noChangeArrowheads="1"/>
            </p:cNvPicPr>
            <p:nvPr/>
          </p:nvPicPr>
          <p:blipFill>
            <a:blip r:embed="rId7"/>
            <a:srcRect/>
            <a:stretch>
              <a:fillRect/>
            </a:stretch>
          </p:blipFill>
          <p:spPr bwMode="auto">
            <a:xfrm>
              <a:off x="431085" y="3481636"/>
              <a:ext cx="1520825" cy="339725"/>
            </a:xfrm>
            <a:prstGeom prst="rect">
              <a:avLst/>
            </a:prstGeom>
            <a:noFill/>
            <a:ln w="9525">
              <a:noFill/>
              <a:miter lim="800000"/>
              <a:headEnd/>
              <a:tailEnd/>
            </a:ln>
          </p:spPr>
        </p:pic>
        <p:sp>
          <p:nvSpPr>
            <p:cNvPr id="80" name="Rectangle 22"/>
            <p:cNvSpPr>
              <a:spLocks noChangeArrowheads="1"/>
            </p:cNvSpPr>
            <p:nvPr/>
          </p:nvSpPr>
          <p:spPr bwMode="auto">
            <a:xfrm>
              <a:off x="350165" y="2891086"/>
              <a:ext cx="1600200" cy="479689"/>
            </a:xfrm>
            <a:prstGeom prst="rect">
              <a:avLst/>
            </a:prstGeom>
            <a:noFill/>
            <a:ln w="9525">
              <a:noFill/>
              <a:miter lim="800000"/>
              <a:headEnd/>
              <a:tailEnd/>
            </a:ln>
          </p:spPr>
          <p:txBody>
            <a:bodyPr>
              <a:spAutoFit/>
            </a:bodyPr>
            <a:lstStyle/>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Presentation Virtualization</a:t>
              </a:r>
            </a:p>
          </p:txBody>
        </p:sp>
        <p:pic>
          <p:nvPicPr>
            <p:cNvPr id="81" name="Picture 6" descr="Desktop-TS-Client"/>
            <p:cNvPicPr>
              <a:picLocks noChangeAspect="1" noChangeArrowheads="1"/>
            </p:cNvPicPr>
            <p:nvPr/>
          </p:nvPicPr>
          <p:blipFill>
            <a:blip r:embed="rId8"/>
            <a:srcRect/>
            <a:stretch>
              <a:fillRect/>
            </a:stretch>
          </p:blipFill>
          <p:spPr bwMode="auto">
            <a:xfrm>
              <a:off x="1676400" y="2567781"/>
              <a:ext cx="1590675" cy="1722438"/>
            </a:xfrm>
            <a:prstGeom prst="rect">
              <a:avLst/>
            </a:prstGeom>
            <a:noFill/>
            <a:ln w="9525">
              <a:noFill/>
              <a:miter lim="800000"/>
              <a:headEnd/>
              <a:tailEnd/>
            </a:ln>
          </p:spPr>
        </p:pic>
      </p:grpSp>
      <p:grpSp>
        <p:nvGrpSpPr>
          <p:cNvPr id="82" name="Group 70"/>
          <p:cNvGrpSpPr>
            <a:grpSpLocks/>
          </p:cNvGrpSpPr>
          <p:nvPr/>
        </p:nvGrpSpPr>
        <p:grpSpPr bwMode="auto">
          <a:xfrm>
            <a:off x="3154363" y="3319936"/>
            <a:ext cx="466725" cy="323850"/>
            <a:chOff x="3154875" y="3664525"/>
            <a:chExt cx="466725" cy="323850"/>
          </a:xfrm>
        </p:grpSpPr>
        <p:sp>
          <p:nvSpPr>
            <p:cNvPr id="83" name="Oval 82"/>
            <p:cNvSpPr/>
            <p:nvPr/>
          </p:nvSpPr>
          <p:spPr bwMode="auto">
            <a:xfrm>
              <a:off x="3154875" y="3664525"/>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84" name="Oval 83"/>
            <p:cNvSpPr/>
            <p:nvPr/>
          </p:nvSpPr>
          <p:spPr bwMode="auto">
            <a:xfrm>
              <a:off x="3393000" y="3759775"/>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grpSp>
      <p:grpSp>
        <p:nvGrpSpPr>
          <p:cNvPr id="85" name="Group 73"/>
          <p:cNvGrpSpPr>
            <a:grpSpLocks/>
          </p:cNvGrpSpPr>
          <p:nvPr/>
        </p:nvGrpSpPr>
        <p:grpSpPr bwMode="auto">
          <a:xfrm>
            <a:off x="5181600" y="3434236"/>
            <a:ext cx="1085850" cy="447675"/>
            <a:chOff x="5181600" y="3778950"/>
            <a:chExt cx="1085850" cy="447675"/>
          </a:xfrm>
        </p:grpSpPr>
        <p:sp>
          <p:nvSpPr>
            <p:cNvPr id="86" name="Cube 85"/>
            <p:cNvSpPr/>
            <p:nvPr/>
          </p:nvSpPr>
          <p:spPr bwMode="auto">
            <a:xfrm>
              <a:off x="6038850" y="3778950"/>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87" name="Cube 86"/>
            <p:cNvSpPr/>
            <p:nvPr/>
          </p:nvSpPr>
          <p:spPr bwMode="auto">
            <a:xfrm>
              <a:off x="5181600" y="3998025"/>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88" name="Oval 87"/>
            <p:cNvSpPr/>
            <p:nvPr/>
          </p:nvSpPr>
          <p:spPr bwMode="auto">
            <a:xfrm>
              <a:off x="5505450" y="3902775"/>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89" name="Oval 88"/>
            <p:cNvSpPr/>
            <p:nvPr/>
          </p:nvSpPr>
          <p:spPr bwMode="auto">
            <a:xfrm>
              <a:off x="5791200" y="3845625"/>
              <a:ext cx="228600" cy="228600"/>
            </a:xfrm>
            <a:prstGeom prst="ellipse">
              <a:avLst/>
            </a:prstGeom>
            <a:gradFill flip="none" rotWithShape="1">
              <a:gsLst>
                <a:gs pos="0">
                  <a:srgbClr val="D476A1">
                    <a:lumMod val="20000"/>
                    <a:lumOff val="80000"/>
                  </a:srgbClr>
                </a:gs>
                <a:gs pos="25000">
                  <a:srgbClr val="D476A1">
                    <a:lumMod val="40000"/>
                    <a:lumOff val="60000"/>
                  </a:srgbClr>
                </a:gs>
                <a:gs pos="38000">
                  <a:srgbClr val="FFC409"/>
                </a:gs>
                <a:gs pos="55000">
                  <a:srgbClr val="FFC409">
                    <a:lumMod val="60000"/>
                    <a:lumOff val="40000"/>
                  </a:srgbClr>
                </a:gs>
                <a:gs pos="80000">
                  <a:srgbClr val="F69660">
                    <a:lumMod val="40000"/>
                    <a:lumOff val="60000"/>
                  </a:srgbClr>
                </a:gs>
                <a:gs pos="88000">
                  <a:srgbClr val="0099FF">
                    <a:shade val="63000"/>
                    <a:satMod val="160000"/>
                  </a:srgbClr>
                </a:gs>
                <a:gs pos="100000">
                  <a:srgbClr val="0099FF">
                    <a:tint val="99555"/>
                    <a:satMod val="155000"/>
                  </a:srgbClr>
                </a:gs>
              </a:gsLst>
              <a:path path="circle">
                <a:fillToRect l="100000" t="100000"/>
              </a:path>
              <a:tileRect r="-100000" b="-100000"/>
            </a:gradFill>
            <a:ln w="9525" cap="flat" cmpd="sng" algn="ctr">
              <a:solidFill>
                <a:srgbClr val="D476A1">
                  <a:lumMod val="60000"/>
                  <a:lumOff val="40000"/>
                </a:srgbClr>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grpSp>
      <p:grpSp>
        <p:nvGrpSpPr>
          <p:cNvPr id="90" name="Group 60"/>
          <p:cNvGrpSpPr>
            <a:grpSpLocks/>
          </p:cNvGrpSpPr>
          <p:nvPr/>
        </p:nvGrpSpPr>
        <p:grpSpPr bwMode="auto">
          <a:xfrm>
            <a:off x="6124577" y="1768949"/>
            <a:ext cx="2877074" cy="2000250"/>
            <a:chOff x="6125303" y="2112963"/>
            <a:chExt cx="2875795" cy="2000918"/>
          </a:xfrm>
        </p:grpSpPr>
        <p:pic>
          <p:nvPicPr>
            <p:cNvPr id="91" name="Picture 13" descr="Logo-Virtual-Server-2005-R2"/>
            <p:cNvPicPr>
              <a:picLocks noChangeAspect="1" noChangeArrowheads="1"/>
            </p:cNvPicPr>
            <p:nvPr/>
          </p:nvPicPr>
          <p:blipFill>
            <a:blip r:embed="rId9"/>
            <a:srcRect/>
            <a:stretch>
              <a:fillRect/>
            </a:stretch>
          </p:blipFill>
          <p:spPr bwMode="auto">
            <a:xfrm>
              <a:off x="7337400" y="3488304"/>
              <a:ext cx="1663698" cy="322263"/>
            </a:xfrm>
            <a:prstGeom prst="rect">
              <a:avLst/>
            </a:prstGeom>
            <a:noFill/>
            <a:ln w="9525">
              <a:noFill/>
              <a:miter lim="800000"/>
              <a:headEnd/>
              <a:tailEnd/>
            </a:ln>
          </p:spPr>
        </p:pic>
        <p:pic>
          <p:nvPicPr>
            <p:cNvPr id="92" name="Picture 15" descr="Server-Physical-Single"/>
            <p:cNvPicPr>
              <a:picLocks noChangeAspect="1" noChangeArrowheads="1"/>
            </p:cNvPicPr>
            <p:nvPr/>
          </p:nvPicPr>
          <p:blipFill>
            <a:blip r:embed="rId10"/>
            <a:srcRect/>
            <a:stretch>
              <a:fillRect/>
            </a:stretch>
          </p:blipFill>
          <p:spPr bwMode="auto">
            <a:xfrm>
              <a:off x="6125303" y="3152063"/>
              <a:ext cx="1212850" cy="961818"/>
            </a:xfrm>
            <a:prstGeom prst="rect">
              <a:avLst/>
            </a:prstGeom>
            <a:noFill/>
            <a:ln w="9525">
              <a:noFill/>
              <a:miter lim="800000"/>
              <a:headEnd/>
              <a:tailEnd/>
            </a:ln>
          </p:spPr>
        </p:pic>
        <p:pic>
          <p:nvPicPr>
            <p:cNvPr id="93" name="Picture 16" descr="Servers-Virtual-Two"/>
            <p:cNvPicPr>
              <a:picLocks noChangeAspect="1" noChangeArrowheads="1"/>
            </p:cNvPicPr>
            <p:nvPr/>
          </p:nvPicPr>
          <p:blipFill>
            <a:blip r:embed="rId11"/>
            <a:srcRect/>
            <a:stretch>
              <a:fillRect/>
            </a:stretch>
          </p:blipFill>
          <p:spPr bwMode="auto">
            <a:xfrm>
              <a:off x="6125303" y="2597767"/>
              <a:ext cx="1212850" cy="1124001"/>
            </a:xfrm>
            <a:prstGeom prst="rect">
              <a:avLst/>
            </a:prstGeom>
            <a:noFill/>
            <a:ln w="9525">
              <a:noFill/>
              <a:miter lim="800000"/>
              <a:headEnd/>
              <a:tailEnd/>
            </a:ln>
          </p:spPr>
        </p:pic>
        <p:sp>
          <p:nvSpPr>
            <p:cNvPr id="94" name="Rectangle 19"/>
            <p:cNvSpPr>
              <a:spLocks noChangeArrowheads="1"/>
            </p:cNvSpPr>
            <p:nvPr/>
          </p:nvSpPr>
          <p:spPr bwMode="auto">
            <a:xfrm>
              <a:off x="7086899" y="2112963"/>
              <a:ext cx="1827987" cy="286328"/>
            </a:xfrm>
            <a:prstGeom prst="rect">
              <a:avLst/>
            </a:prstGeom>
            <a:noFill/>
            <a:ln w="9525">
              <a:noFill/>
              <a:miter lim="800000"/>
              <a:headEnd/>
              <a:tailEnd/>
            </a:ln>
          </p:spPr>
          <p:txBody>
            <a:bodyPr wrap="square">
              <a:spAutoFit/>
            </a:bodyPr>
            <a:lstStyle/>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Server Virtualization</a:t>
              </a:r>
            </a:p>
          </p:txBody>
        </p:sp>
        <p:pic>
          <p:nvPicPr>
            <p:cNvPr id="95" name="Picture 147" descr="\\.PSF\Parallels Share\Virtualization PPT\Windows-Server-2008-Logo.png"/>
            <p:cNvPicPr>
              <a:picLocks noChangeAspect="1" noChangeArrowheads="1"/>
            </p:cNvPicPr>
            <p:nvPr/>
          </p:nvPicPr>
          <p:blipFill>
            <a:blip r:embed="rId12"/>
            <a:srcRect/>
            <a:stretch>
              <a:fillRect/>
            </a:stretch>
          </p:blipFill>
          <p:spPr bwMode="auto">
            <a:xfrm>
              <a:off x="7239232" y="2579667"/>
              <a:ext cx="1651000" cy="250825"/>
            </a:xfrm>
            <a:prstGeom prst="rect">
              <a:avLst/>
            </a:prstGeom>
            <a:noFill/>
            <a:ln w="9525">
              <a:noFill/>
              <a:miter lim="800000"/>
              <a:headEnd/>
              <a:tailEnd/>
            </a:ln>
          </p:spPr>
        </p:pic>
        <p:grpSp>
          <p:nvGrpSpPr>
            <p:cNvPr id="96" name="Group 58"/>
            <p:cNvGrpSpPr>
              <a:grpSpLocks/>
            </p:cNvGrpSpPr>
            <p:nvPr/>
          </p:nvGrpSpPr>
          <p:grpSpPr bwMode="auto">
            <a:xfrm>
              <a:off x="7362615" y="3039165"/>
              <a:ext cx="1460661" cy="345288"/>
              <a:chOff x="6646187" y="4139897"/>
              <a:chExt cx="2363187" cy="558640"/>
            </a:xfrm>
          </p:grpSpPr>
          <p:pic>
            <p:nvPicPr>
              <p:cNvPr id="97" name="Picture 2" descr="C:\Users\shlotito\Documents\IMAGES- LOGOS\New Folder\HyperV-Svr-1_bL_r.png"/>
              <p:cNvPicPr>
                <a:picLocks noChangeAspect="1" noChangeArrowheads="1"/>
              </p:cNvPicPr>
              <p:nvPr/>
            </p:nvPicPr>
            <p:blipFill>
              <a:blip r:embed="rId13">
                <a:lum bright="100000" contrast="100000"/>
              </a:blip>
              <a:srcRect r="59737" b="3790"/>
              <a:stretch>
                <a:fillRect/>
              </a:stretch>
            </p:blipFill>
            <p:spPr bwMode="auto">
              <a:xfrm>
                <a:off x="6693730" y="4139897"/>
                <a:ext cx="701321" cy="158971"/>
              </a:xfrm>
              <a:prstGeom prst="rect">
                <a:avLst/>
              </a:prstGeom>
              <a:noFill/>
              <a:ln w="9525">
                <a:noFill/>
                <a:miter lim="800000"/>
                <a:headEnd/>
                <a:tailEnd/>
              </a:ln>
            </p:spPr>
          </p:pic>
          <p:pic>
            <p:nvPicPr>
              <p:cNvPr id="98" name="Picture 2" descr="C:\Users\shlotito\Documents\IMAGES- LOGOS\New Folder\HyperV-Svr-1_bL_r.png"/>
              <p:cNvPicPr>
                <a:picLocks noChangeAspect="1" noChangeArrowheads="1"/>
              </p:cNvPicPr>
              <p:nvPr/>
            </p:nvPicPr>
            <p:blipFill>
              <a:blip r:embed="rId14">
                <a:lum bright="100000" contrast="100000"/>
              </a:blip>
              <a:srcRect l="39246" b="-12816"/>
              <a:stretch>
                <a:fillRect/>
              </a:stretch>
            </p:blipFill>
            <p:spPr bwMode="auto">
              <a:xfrm>
                <a:off x="6646187" y="4282266"/>
                <a:ext cx="2363187" cy="416271"/>
              </a:xfrm>
              <a:prstGeom prst="rect">
                <a:avLst/>
              </a:prstGeom>
              <a:noFill/>
              <a:ln w="9525">
                <a:noFill/>
                <a:miter lim="800000"/>
                <a:headEnd/>
                <a:tailEnd/>
              </a:ln>
            </p:spPr>
          </p:pic>
        </p:grpSp>
      </p:grpSp>
      <p:grpSp>
        <p:nvGrpSpPr>
          <p:cNvPr id="99" name="Group 72"/>
          <p:cNvGrpSpPr>
            <a:grpSpLocks/>
          </p:cNvGrpSpPr>
          <p:nvPr/>
        </p:nvGrpSpPr>
        <p:grpSpPr bwMode="auto">
          <a:xfrm>
            <a:off x="4503738" y="2332511"/>
            <a:ext cx="257175" cy="962025"/>
            <a:chOff x="4503100" y="2676525"/>
            <a:chExt cx="257175" cy="962025"/>
          </a:xfrm>
        </p:grpSpPr>
        <p:sp>
          <p:nvSpPr>
            <p:cNvPr id="100" name="Cube 52"/>
            <p:cNvSpPr/>
            <p:nvPr/>
          </p:nvSpPr>
          <p:spPr bwMode="auto">
            <a:xfrm>
              <a:off x="4531675" y="2676525"/>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101" name="Cube 100"/>
            <p:cNvSpPr/>
            <p:nvPr/>
          </p:nvSpPr>
          <p:spPr bwMode="auto">
            <a:xfrm>
              <a:off x="4517387" y="3043238"/>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102" name="Cube 101"/>
            <p:cNvSpPr/>
            <p:nvPr/>
          </p:nvSpPr>
          <p:spPr bwMode="auto">
            <a:xfrm>
              <a:off x="4503100" y="3409950"/>
              <a:ext cx="228600" cy="228600"/>
            </a:xfrm>
            <a:prstGeom prst="cube">
              <a:avLst/>
            </a:prstGeom>
            <a:gradFill rotWithShape="1">
              <a:gsLst>
                <a:gs pos="0">
                  <a:srgbClr val="0099FF">
                    <a:shade val="15000"/>
                    <a:satMod val="180000"/>
                  </a:srgbClr>
                </a:gs>
                <a:gs pos="50000">
                  <a:srgbClr val="0099FF">
                    <a:shade val="45000"/>
                    <a:satMod val="170000"/>
                  </a:srgbClr>
                </a:gs>
                <a:gs pos="70000">
                  <a:srgbClr val="0099FF">
                    <a:tint val="99000"/>
                    <a:shade val="65000"/>
                    <a:satMod val="155000"/>
                  </a:srgbClr>
                </a:gs>
                <a:gs pos="100000">
                  <a:srgbClr val="0099FF">
                    <a:tint val="95500"/>
                    <a:shade val="100000"/>
                    <a:satMod val="155000"/>
                  </a:srgbClr>
                </a:gs>
              </a:gsLst>
              <a:lin ang="16200000" scaled="0"/>
            </a:gradFill>
            <a:ln w="9525" cap="flat" cmpd="sng" algn="ctr">
              <a:solidFill>
                <a:srgbClr val="0099FF"/>
              </a:solidFill>
              <a:prstDash val="solid"/>
              <a:headEnd type="none" w="med" len="med"/>
              <a:tailEnd type="none" w="med" len="med"/>
            </a:ln>
            <a:effectLst>
              <a:outerShdw blurRad="50800" dist="38100" dir="5400000" rotWithShape="0">
                <a:srgbClr val="000000">
                  <a:alpha val="35000"/>
                </a:srgbClr>
              </a:outerShdw>
            </a:effectLst>
          </p:spPr>
          <p:txBody>
            <a:bodyPr lIns="109728" tIns="54864" rIns="109728" bIns="54864" anchor="ctr"/>
            <a:lstStyle/>
            <a:p>
              <a:pPr marL="0" marR="0" lvl="0" indent="0" algn="ctr" defTabSz="1096963"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grpSp>
      <p:grpSp>
        <p:nvGrpSpPr>
          <p:cNvPr id="103" name="Group 59"/>
          <p:cNvGrpSpPr>
            <a:grpSpLocks/>
          </p:cNvGrpSpPr>
          <p:nvPr/>
        </p:nvGrpSpPr>
        <p:grpSpPr bwMode="auto">
          <a:xfrm>
            <a:off x="2743200" y="1051399"/>
            <a:ext cx="3043238" cy="1620837"/>
            <a:chOff x="2743200" y="1394690"/>
            <a:chExt cx="3043672" cy="1620838"/>
          </a:xfrm>
        </p:grpSpPr>
        <p:sp>
          <p:nvSpPr>
            <p:cNvPr id="104" name="Rectangle 156"/>
            <p:cNvSpPr>
              <a:spLocks noChangeArrowheads="1"/>
            </p:cNvSpPr>
            <p:nvPr/>
          </p:nvSpPr>
          <p:spPr bwMode="auto">
            <a:xfrm>
              <a:off x="2743200" y="1524000"/>
              <a:ext cx="835604" cy="480131"/>
            </a:xfrm>
            <a:prstGeom prst="rect">
              <a:avLst/>
            </a:prstGeom>
            <a:noFill/>
            <a:ln w="9525">
              <a:noFill/>
              <a:miter lim="800000"/>
              <a:headEnd/>
              <a:tailEnd/>
            </a:ln>
          </p:spPr>
          <p:txBody>
            <a:bodyPr wrap="none">
              <a:spAutoFit/>
            </a:bodyPr>
            <a:lstStyle/>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Profile</a:t>
              </a:r>
            </a:p>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Mobility</a:t>
              </a:r>
            </a:p>
          </p:txBody>
        </p:sp>
        <p:sp>
          <p:nvSpPr>
            <p:cNvPr id="105" name="Rectangle 157"/>
            <p:cNvSpPr>
              <a:spLocks noChangeArrowheads="1"/>
            </p:cNvSpPr>
            <p:nvPr/>
          </p:nvSpPr>
          <p:spPr bwMode="auto">
            <a:xfrm>
              <a:off x="2743200" y="1993612"/>
              <a:ext cx="2286000" cy="430887"/>
            </a:xfrm>
            <a:prstGeom prst="rect">
              <a:avLst/>
            </a:prstGeom>
            <a:noFill/>
            <a:ln w="9525">
              <a:noFill/>
              <a:miter lim="800000"/>
              <a:headEnd/>
              <a:tailEnd/>
            </a:ln>
          </p:spPr>
          <p:txBody>
            <a:bodyPr>
              <a:spAutoFit/>
            </a:bodyPr>
            <a:lstStyle/>
            <a:p>
              <a:pPr algn="l" rtl="0" fontAlgn="base">
                <a:spcBef>
                  <a:spcPct val="0"/>
                </a:spcBef>
                <a:spcAft>
                  <a:spcPct val="0"/>
                </a:spcAft>
              </a:pPr>
              <a:r>
                <a:rPr lang="en-US" sz="1100" b="1" kern="1200" dirty="0">
                  <a:solidFill>
                    <a:srgbClr val="FFFFFF"/>
                  </a:solidFill>
                  <a:effectLst>
                    <a:outerShdw blurRad="38100" dist="38100" dir="2700000" algn="tl">
                      <a:srgbClr val="000000">
                        <a:alpha val="43137"/>
                      </a:srgbClr>
                    </a:outerShdw>
                  </a:effectLst>
                  <a:latin typeface="Segoe UI" pitchFamily="34" charset="0"/>
                  <a:ea typeface="+mn-ea"/>
                  <a:cs typeface="Segoe UI" pitchFamily="34" charset="0"/>
                </a:rPr>
                <a:t>Document Redirection</a:t>
              </a:r>
            </a:p>
            <a:p>
              <a:pPr algn="l" rtl="0" fontAlgn="base">
                <a:spcBef>
                  <a:spcPct val="0"/>
                </a:spcBef>
                <a:spcAft>
                  <a:spcPct val="0"/>
                </a:spcAft>
              </a:pPr>
              <a:r>
                <a:rPr lang="en-US" sz="1100" b="1" kern="1200" dirty="0">
                  <a:solidFill>
                    <a:srgbClr val="FFFFFF"/>
                  </a:solidFill>
                  <a:effectLst>
                    <a:outerShdw blurRad="38100" dist="38100" dir="2700000" algn="tl">
                      <a:srgbClr val="000000">
                        <a:alpha val="43137"/>
                      </a:srgbClr>
                    </a:outerShdw>
                  </a:effectLst>
                  <a:latin typeface="Segoe UI" pitchFamily="34" charset="0"/>
                  <a:ea typeface="+mn-ea"/>
                  <a:cs typeface="Segoe UI" pitchFamily="34" charset="0"/>
                </a:rPr>
                <a:t>Offline files</a:t>
              </a:r>
            </a:p>
          </p:txBody>
        </p:sp>
        <p:pic>
          <p:nvPicPr>
            <p:cNvPr id="106" name="Picture 3"/>
            <p:cNvPicPr>
              <a:picLocks noChangeAspect="1" noChangeArrowheads="1"/>
            </p:cNvPicPr>
            <p:nvPr/>
          </p:nvPicPr>
          <p:blipFill>
            <a:blip r:embed="rId15"/>
            <a:srcRect/>
            <a:stretch>
              <a:fillRect/>
            </a:stretch>
          </p:blipFill>
          <p:spPr bwMode="auto">
            <a:xfrm>
              <a:off x="3897747" y="1394690"/>
              <a:ext cx="1889125" cy="1620838"/>
            </a:xfrm>
            <a:prstGeom prst="rect">
              <a:avLst/>
            </a:prstGeom>
            <a:noFill/>
            <a:ln w="9525">
              <a:noFill/>
              <a:miter lim="800000"/>
              <a:headEnd/>
              <a:tailEnd/>
            </a:ln>
          </p:spPr>
        </p:pic>
      </p:grpSp>
      <p:pic>
        <p:nvPicPr>
          <p:cNvPr id="108" name="Picture 6" descr="DTP-OptPack-SA_wh.png"/>
          <p:cNvPicPr>
            <a:picLocks noChangeAspect="1"/>
          </p:cNvPicPr>
          <p:nvPr/>
        </p:nvPicPr>
        <p:blipFill>
          <a:blip r:embed="rId16"/>
          <a:srcRect/>
          <a:stretch>
            <a:fillRect/>
          </a:stretch>
        </p:blipFill>
        <p:spPr bwMode="auto">
          <a:xfrm>
            <a:off x="271462" y="5447186"/>
            <a:ext cx="2106613" cy="352425"/>
          </a:xfrm>
          <a:prstGeom prst="rect">
            <a:avLst/>
          </a:prstGeom>
          <a:noFill/>
          <a:ln w="9525">
            <a:noFill/>
            <a:miter lim="800000"/>
            <a:headEnd/>
            <a:tailEnd/>
          </a:ln>
        </p:spPr>
      </p:pic>
      <p:sp>
        <p:nvSpPr>
          <p:cNvPr id="109" name="Title 108"/>
          <p:cNvSpPr>
            <a:spLocks noGrp="1"/>
          </p:cNvSpPr>
          <p:nvPr>
            <p:ph type="title"/>
          </p:nvPr>
        </p:nvSpPr>
        <p:spPr/>
        <p:txBody>
          <a:bodyPr/>
          <a:lstStyle/>
          <a:p>
            <a:r>
              <a:rPr lang="cs-CZ" dirty="0" smtClean="0"/>
              <a:t>Microsoft Virtualization</a:t>
            </a:r>
            <a:endParaRPr lang="cs-CZ" dirty="0"/>
          </a:p>
        </p:txBody>
      </p:sp>
      <p:grpSp>
        <p:nvGrpSpPr>
          <p:cNvPr id="112" name="Group 111"/>
          <p:cNvGrpSpPr/>
          <p:nvPr/>
        </p:nvGrpSpPr>
        <p:grpSpPr>
          <a:xfrm>
            <a:off x="5181599" y="4761386"/>
            <a:ext cx="3772277" cy="1949216"/>
            <a:chOff x="5181599" y="4761386"/>
            <a:chExt cx="3772277" cy="1949216"/>
          </a:xfrm>
        </p:grpSpPr>
        <p:grpSp>
          <p:nvGrpSpPr>
            <p:cNvPr id="72" name="Group 61"/>
            <p:cNvGrpSpPr>
              <a:grpSpLocks/>
            </p:cNvGrpSpPr>
            <p:nvPr/>
          </p:nvGrpSpPr>
          <p:grpSpPr bwMode="auto">
            <a:xfrm>
              <a:off x="5181599" y="4761386"/>
              <a:ext cx="3736064" cy="1752600"/>
              <a:chOff x="5181600" y="5105400"/>
              <a:chExt cx="3735455" cy="1752600"/>
            </a:xfrm>
          </p:grpSpPr>
          <p:pic>
            <p:nvPicPr>
              <p:cNvPr id="73" name="Picture 5" descr="Desktop-SoftGrid"/>
              <p:cNvPicPr>
                <a:picLocks noChangeAspect="1" noChangeArrowheads="1"/>
              </p:cNvPicPr>
              <p:nvPr/>
            </p:nvPicPr>
            <p:blipFill>
              <a:blip r:embed="rId17"/>
              <a:srcRect/>
              <a:stretch>
                <a:fillRect/>
              </a:stretch>
            </p:blipFill>
            <p:spPr bwMode="auto">
              <a:xfrm>
                <a:off x="5181600" y="5135562"/>
                <a:ext cx="1590675" cy="1722438"/>
              </a:xfrm>
              <a:prstGeom prst="rect">
                <a:avLst/>
              </a:prstGeom>
              <a:noFill/>
              <a:ln w="9525">
                <a:noFill/>
                <a:miter lim="800000"/>
                <a:headEnd/>
                <a:tailEnd/>
              </a:ln>
            </p:spPr>
          </p:pic>
          <p:sp>
            <p:nvSpPr>
              <p:cNvPr id="74" name="Rectangle 20"/>
              <p:cNvSpPr>
                <a:spLocks noChangeArrowheads="1"/>
              </p:cNvSpPr>
              <p:nvPr/>
            </p:nvSpPr>
            <p:spPr bwMode="auto">
              <a:xfrm>
                <a:off x="6533646" y="5105400"/>
                <a:ext cx="2383409" cy="480131"/>
              </a:xfrm>
              <a:prstGeom prst="rect">
                <a:avLst/>
              </a:prstGeom>
              <a:noFill/>
              <a:ln w="9525">
                <a:noFill/>
                <a:miter lim="800000"/>
                <a:headEnd/>
                <a:tailEnd/>
              </a:ln>
            </p:spPr>
            <p:txBody>
              <a:bodyPr wrap="square">
                <a:spAutoFit/>
              </a:bodyPr>
              <a:lstStyle/>
              <a:p>
                <a:pPr algn="l" rtl="0" eaLnBrk="0" fontAlgn="base" hangingPunct="0">
                  <a:lnSpc>
                    <a:spcPct val="90000"/>
                  </a:lnSpc>
                  <a:spcBef>
                    <a:spcPct val="0"/>
                  </a:spcBef>
                  <a:spcAft>
                    <a:spcPct val="0"/>
                  </a:spcAft>
                </a:pPr>
                <a:r>
                  <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rPr>
                  <a:t>Application </a:t>
                </a:r>
                <a:r>
                  <a:rPr lang="cs-CZ" sz="1400" b="1" kern="1200" dirty="0" smtClean="0">
                    <a:solidFill>
                      <a:srgbClr val="FFFF66"/>
                    </a:solidFill>
                    <a:effectLst>
                      <a:outerShdw blurRad="38100" dist="38100" dir="2700000" algn="tl">
                        <a:srgbClr val="000000">
                          <a:alpha val="43137"/>
                        </a:srgbClr>
                      </a:outerShdw>
                    </a:effectLst>
                    <a:latin typeface="Arial" charset="0"/>
                    <a:ea typeface="+mn-ea"/>
                    <a:cs typeface="Arial" charset="0"/>
                  </a:rPr>
                  <a:t>/ Desktop </a:t>
                </a:r>
                <a:r>
                  <a:rPr lang="en-US" sz="1400" b="1" kern="1200" dirty="0" smtClean="0">
                    <a:solidFill>
                      <a:srgbClr val="FFFF66"/>
                    </a:solidFill>
                    <a:effectLst>
                      <a:outerShdw blurRad="38100" dist="38100" dir="2700000" algn="tl">
                        <a:srgbClr val="000000">
                          <a:alpha val="43137"/>
                        </a:srgbClr>
                      </a:outerShdw>
                    </a:effectLst>
                    <a:latin typeface="Arial" charset="0"/>
                    <a:ea typeface="+mn-ea"/>
                    <a:cs typeface="Arial" charset="0"/>
                  </a:rPr>
                  <a:t>Virtualization</a:t>
                </a:r>
                <a:endParaRPr lang="en-US" sz="1400" b="1" kern="1200" dirty="0">
                  <a:solidFill>
                    <a:srgbClr val="FFFF66"/>
                  </a:solidFill>
                  <a:effectLst>
                    <a:outerShdw blurRad="38100" dist="38100" dir="2700000" algn="tl">
                      <a:srgbClr val="000000">
                        <a:alpha val="43137"/>
                      </a:srgbClr>
                    </a:outerShdw>
                  </a:effectLst>
                  <a:latin typeface="Arial" charset="0"/>
                  <a:ea typeface="+mn-ea"/>
                  <a:cs typeface="Arial" charset="0"/>
                </a:endParaRPr>
              </a:p>
            </p:txBody>
          </p:sp>
        </p:grpSp>
        <p:pic>
          <p:nvPicPr>
            <p:cNvPr id="107" name="Picture 6" descr="DTP-OptPack-SA_wh.png"/>
            <p:cNvPicPr>
              <a:picLocks noChangeAspect="1"/>
            </p:cNvPicPr>
            <p:nvPr/>
          </p:nvPicPr>
          <p:blipFill>
            <a:blip r:embed="rId16"/>
            <a:srcRect/>
            <a:stretch>
              <a:fillRect/>
            </a:stretch>
          </p:blipFill>
          <p:spPr bwMode="auto">
            <a:xfrm>
              <a:off x="6641124" y="5441324"/>
              <a:ext cx="2106613" cy="352425"/>
            </a:xfrm>
            <a:prstGeom prst="rect">
              <a:avLst/>
            </a:prstGeom>
            <a:noFill/>
            <a:ln w="9525">
              <a:noFill/>
              <a:miter lim="800000"/>
              <a:headEnd/>
              <a:tailEnd/>
            </a:ln>
          </p:spPr>
        </p:pic>
        <p:pic>
          <p:nvPicPr>
            <p:cNvPr id="110" name="Picture 2" descr="C:\Users\chajones\Desktop\Logo-MSAV.png"/>
            <p:cNvPicPr>
              <a:picLocks noChangeAspect="1" noChangeArrowheads="1"/>
            </p:cNvPicPr>
            <p:nvPr/>
          </p:nvPicPr>
          <p:blipFill>
            <a:blip r:embed="rId18"/>
            <a:srcRect/>
            <a:stretch>
              <a:fillRect/>
            </a:stretch>
          </p:blipFill>
          <p:spPr bwMode="auto">
            <a:xfrm>
              <a:off x="7258616" y="5909043"/>
              <a:ext cx="1342176" cy="348565"/>
            </a:xfrm>
            <a:prstGeom prst="rect">
              <a:avLst/>
            </a:prstGeom>
            <a:noFill/>
          </p:spPr>
        </p:pic>
        <p:pic>
          <p:nvPicPr>
            <p:cNvPr id="111" name="Picture 3" descr="C:\kidaro\review\images\logos\EDVwithicon_wht.png"/>
            <p:cNvPicPr>
              <a:picLocks noChangeAspect="1" noChangeArrowheads="1"/>
            </p:cNvPicPr>
            <p:nvPr/>
          </p:nvPicPr>
          <p:blipFill>
            <a:blip r:embed="rId19" cstate="print"/>
            <a:srcRect/>
            <a:stretch>
              <a:fillRect/>
            </a:stretch>
          </p:blipFill>
          <p:spPr bwMode="auto">
            <a:xfrm>
              <a:off x="7243667" y="6357692"/>
              <a:ext cx="1710209" cy="352910"/>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500"/>
                                        <p:tgtEl>
                                          <p:spTgt spid="1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23" presetClass="entr" presetSubtype="16"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par>
                                <p:cTn id="45" presetID="10"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par>
                                <p:cTn id="48" presetID="10" presetClass="entr" presetSubtype="0" fill="hold"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7"/>
                                        </p:tgtEl>
                                      </p:cBhvr>
                                    </p:animEffect>
                                    <p:set>
                                      <p:cBhvr>
                                        <p:cTn id="55" dur="1" fill="hold">
                                          <p:stCondLst>
                                            <p:cond delay="499"/>
                                          </p:stCondLst>
                                        </p:cTn>
                                        <p:tgtEl>
                                          <p:spTgt spid="5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58"/>
                                        </p:tgtEl>
                                      </p:cBhvr>
                                    </p:animEffect>
                                    <p:set>
                                      <p:cBhvr>
                                        <p:cTn id="58" dur="1" fill="hold">
                                          <p:stCondLst>
                                            <p:cond delay="499"/>
                                          </p:stCondLst>
                                        </p:cTn>
                                        <p:tgtEl>
                                          <p:spTgt spid="5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9"/>
                                        </p:tgtEl>
                                      </p:cBhvr>
                                    </p:animEffect>
                                    <p:set>
                                      <p:cBhvr>
                                        <p:cTn id="61" dur="1" fill="hold">
                                          <p:stCondLst>
                                            <p:cond delay="499"/>
                                          </p:stCondLst>
                                        </p:cTn>
                                        <p:tgtEl>
                                          <p:spTgt spid="5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7"/>
                                        </p:tgtEl>
                                      </p:cBhvr>
                                    </p:animEffect>
                                    <p:set>
                                      <p:cBhvr>
                                        <p:cTn id="67" dur="1" fill="hold">
                                          <p:stCondLst>
                                            <p:cond delay="499"/>
                                          </p:stCondLst>
                                        </p:cTn>
                                        <p:tgtEl>
                                          <p:spTgt spid="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75"/>
                                        </p:tgtEl>
                                      </p:cBhvr>
                                    </p:animEffect>
                                    <p:set>
                                      <p:cBhvr>
                                        <p:cTn id="70" dur="1" fill="hold">
                                          <p:stCondLst>
                                            <p:cond delay="499"/>
                                          </p:stCondLst>
                                        </p:cTn>
                                        <p:tgtEl>
                                          <p:spTgt spid="7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78"/>
                                        </p:tgtEl>
                                      </p:cBhvr>
                                    </p:animEffect>
                                    <p:set>
                                      <p:cBhvr>
                                        <p:cTn id="73" dur="1" fill="hold">
                                          <p:stCondLst>
                                            <p:cond delay="499"/>
                                          </p:stCondLst>
                                        </p:cTn>
                                        <p:tgtEl>
                                          <p:spTgt spid="7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82"/>
                                        </p:tgtEl>
                                      </p:cBhvr>
                                    </p:animEffect>
                                    <p:set>
                                      <p:cBhvr>
                                        <p:cTn id="76" dur="1" fill="hold">
                                          <p:stCondLst>
                                            <p:cond delay="499"/>
                                          </p:stCondLst>
                                        </p:cTn>
                                        <p:tgtEl>
                                          <p:spTgt spid="8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85"/>
                                        </p:tgtEl>
                                      </p:cBhvr>
                                    </p:animEffect>
                                    <p:set>
                                      <p:cBhvr>
                                        <p:cTn id="79" dur="1" fill="hold">
                                          <p:stCondLst>
                                            <p:cond delay="499"/>
                                          </p:stCondLst>
                                        </p:cTn>
                                        <p:tgtEl>
                                          <p:spTgt spid="8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90"/>
                                        </p:tgtEl>
                                      </p:cBhvr>
                                    </p:animEffect>
                                    <p:set>
                                      <p:cBhvr>
                                        <p:cTn id="82" dur="1" fill="hold">
                                          <p:stCondLst>
                                            <p:cond delay="499"/>
                                          </p:stCondLst>
                                        </p:cTn>
                                        <p:tgtEl>
                                          <p:spTgt spid="9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99"/>
                                        </p:tgtEl>
                                      </p:cBhvr>
                                    </p:animEffect>
                                    <p:set>
                                      <p:cBhvr>
                                        <p:cTn id="85" dur="1" fill="hold">
                                          <p:stCondLst>
                                            <p:cond delay="499"/>
                                          </p:stCondLst>
                                        </p:cTn>
                                        <p:tgtEl>
                                          <p:spTgt spid="9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3"/>
                                        </p:tgtEl>
                                      </p:cBhvr>
                                    </p:animEffect>
                                    <p:set>
                                      <p:cBhvr>
                                        <p:cTn id="88" dur="1" fill="hold">
                                          <p:stCondLst>
                                            <p:cond delay="499"/>
                                          </p:stCondLst>
                                        </p:cTn>
                                        <p:tgtEl>
                                          <p:spTgt spid="10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8"/>
                                        </p:tgtEl>
                                      </p:cBhvr>
                                    </p:animEffect>
                                    <p:set>
                                      <p:cBhvr>
                                        <p:cTn id="91" dur="1" fill="hold">
                                          <p:stCondLst>
                                            <p:cond delay="499"/>
                                          </p:stCondLst>
                                        </p:cTn>
                                        <p:tgtEl>
                                          <p:spTgt spid="108"/>
                                        </p:tgtEl>
                                        <p:attrNameLst>
                                          <p:attrName>style.visibility</p:attrName>
                                        </p:attrNameLst>
                                      </p:cBhvr>
                                      <p:to>
                                        <p:strVal val="hidden"/>
                                      </p:to>
                                    </p:set>
                                  </p:childTnLst>
                                </p:cTn>
                              </p:par>
                              <p:par>
                                <p:cTn id="92" presetID="0" presetClass="path" presetSubtype="0" accel="50000" decel="50000" fill="hold" nodeType="withEffect">
                                  <p:stCondLst>
                                    <p:cond delay="0"/>
                                  </p:stCondLst>
                                  <p:childTnLst>
                                    <p:animMotion origin="layout" path="M 5.55556E-7 4.72126E-6 L -0.28421 -0.29679 " pathEditMode="relative" ptsTypes="AA">
                                      <p:cBhvr>
                                        <p:cTn id="93" dur="2000" fill="hold"/>
                                        <p:tgtEl>
                                          <p:spTgt spid="1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27125" y="228600"/>
            <a:ext cx="7788275" cy="609600"/>
          </a:xfrm>
        </p:spPr>
        <p:txBody>
          <a:bodyPr>
            <a:normAutofit fontScale="90000"/>
          </a:bodyPr>
          <a:lstStyle/>
          <a:p>
            <a:pPr eaLnBrk="1" hangingPunct="1">
              <a:defRPr/>
            </a:pPr>
            <a:r>
              <a:rPr sz="3600" smtClean="0"/>
              <a:t>Extending Scalability</a:t>
            </a:r>
            <a:r>
              <a:rPr sz="3800" smtClean="0"/>
              <a:t/>
            </a:r>
            <a:br>
              <a:rPr sz="3800" smtClean="0"/>
            </a:br>
            <a:r>
              <a:rPr sz="1400"/>
              <a:t/>
            </a:r>
            <a:br>
              <a:rPr sz="1400"/>
            </a:br>
            <a:endParaRPr sz="1600" i="1" smtClean="0"/>
          </a:p>
        </p:txBody>
      </p:sp>
      <p:graphicFrame>
        <p:nvGraphicFramePr>
          <p:cNvPr id="16" name="Diagram 15"/>
          <p:cNvGraphicFramePr/>
          <p:nvPr/>
        </p:nvGraphicFramePr>
        <p:xfrm>
          <a:off x="228600" y="1066800"/>
          <a:ext cx="8686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700" name="Picture 4" descr="\\.PSF\.Mac\Volumes\Files\Work\Microsoft\PowerPoint Presentations\Microsoft Application Virtualization Platform Build\MSAV SCAV Management Server Black.png"/>
          <p:cNvPicPr>
            <a:picLocks noChangeAspect="1" noChangeArrowheads="1"/>
          </p:cNvPicPr>
          <p:nvPr/>
        </p:nvPicPr>
        <p:blipFill>
          <a:blip r:embed="rId7" cstate="print"/>
          <a:srcRect/>
          <a:stretch>
            <a:fillRect/>
          </a:stretch>
        </p:blipFill>
        <p:spPr bwMode="auto">
          <a:xfrm>
            <a:off x="629057" y="1467256"/>
            <a:ext cx="2347700" cy="1905000"/>
          </a:xfrm>
          <a:prstGeom prst="rect">
            <a:avLst/>
          </a:prstGeom>
          <a:noFill/>
        </p:spPr>
      </p:pic>
      <p:pic>
        <p:nvPicPr>
          <p:cNvPr id="29701" name="Picture 5" descr="\\.PSF\.Mac\Volumes\Files\Work\Microsoft\PowerPoint Presentations\Microsoft Application Virtualization Platform Build\MSAV SCAV Streaming Server Black.png"/>
          <p:cNvPicPr>
            <a:picLocks noChangeAspect="1" noChangeArrowheads="1"/>
          </p:cNvPicPr>
          <p:nvPr/>
        </p:nvPicPr>
        <p:blipFill>
          <a:blip r:embed="rId8" cstate="print"/>
          <a:srcRect/>
          <a:stretch>
            <a:fillRect/>
          </a:stretch>
        </p:blipFill>
        <p:spPr bwMode="auto">
          <a:xfrm>
            <a:off x="3372256" y="1504544"/>
            <a:ext cx="2365996" cy="1828800"/>
          </a:xfrm>
          <a:prstGeom prst="rect">
            <a:avLst/>
          </a:prstGeom>
          <a:noFill/>
        </p:spPr>
      </p:pic>
      <p:pic>
        <p:nvPicPr>
          <p:cNvPr id="29702" name="Picture 6" descr="\\.PSF\.Mac\Volumes\Files\Work\Microsoft\PowerPoint Presentations\Microsoft Application Virtualization Platform Build\MSI Utility Detail.png"/>
          <p:cNvPicPr>
            <a:picLocks noChangeAspect="1" noChangeArrowheads="1"/>
          </p:cNvPicPr>
          <p:nvPr/>
        </p:nvPicPr>
        <p:blipFill>
          <a:blip r:embed="rId9"/>
          <a:srcRect/>
          <a:stretch>
            <a:fillRect/>
          </a:stretch>
        </p:blipFill>
        <p:spPr bwMode="auto">
          <a:xfrm>
            <a:off x="6195770" y="1468592"/>
            <a:ext cx="2262429" cy="2083624"/>
          </a:xfrm>
          <a:prstGeom prst="rect">
            <a:avLst/>
          </a:prstGeom>
          <a:noFill/>
        </p:spPr>
      </p:pic>
      <p:grpSp>
        <p:nvGrpSpPr>
          <p:cNvPr id="2" name="Group 17"/>
          <p:cNvGrpSpPr>
            <a:grpSpLocks/>
          </p:cNvGrpSpPr>
          <p:nvPr/>
        </p:nvGrpSpPr>
        <p:grpSpPr bwMode="auto">
          <a:xfrm>
            <a:off x="152400" y="152400"/>
            <a:ext cx="1143000" cy="990600"/>
            <a:chOff x="116" y="1157"/>
            <a:chExt cx="2452" cy="2461"/>
          </a:xfrm>
        </p:grpSpPr>
        <p:pic>
          <p:nvPicPr>
            <p:cNvPr id="9" name="Picture 18" descr="orange globe"/>
            <p:cNvPicPr>
              <a:picLocks noChangeAspect="1" noChangeArrowheads="1"/>
            </p:cNvPicPr>
            <p:nvPr/>
          </p:nvPicPr>
          <p:blipFill>
            <a:blip r:embed="rId10"/>
            <a:srcRect/>
            <a:stretch>
              <a:fillRect/>
            </a:stretch>
          </p:blipFill>
          <p:spPr bwMode="auto">
            <a:xfrm>
              <a:off x="116" y="1185"/>
              <a:ext cx="2452" cy="2433"/>
            </a:xfrm>
            <a:prstGeom prst="rect">
              <a:avLst/>
            </a:prstGeom>
            <a:noFill/>
            <a:ln w="9525">
              <a:noFill/>
              <a:miter lim="800000"/>
              <a:headEnd/>
              <a:tailEnd/>
            </a:ln>
          </p:spPr>
        </p:pic>
        <p:pic>
          <p:nvPicPr>
            <p:cNvPr id="10" name="Picture 19" descr="user business man"/>
            <p:cNvPicPr>
              <a:picLocks noChangeAspect="1" noChangeArrowheads="1"/>
            </p:cNvPicPr>
            <p:nvPr/>
          </p:nvPicPr>
          <p:blipFill>
            <a:blip r:embed="rId11">
              <a:lum bright="-6000"/>
            </a:blip>
            <a:srcRect/>
            <a:stretch>
              <a:fillRect/>
            </a:stretch>
          </p:blipFill>
          <p:spPr bwMode="auto">
            <a:xfrm>
              <a:off x="135" y="1696"/>
              <a:ext cx="296" cy="434"/>
            </a:xfrm>
            <a:prstGeom prst="rect">
              <a:avLst/>
            </a:prstGeom>
            <a:noFill/>
            <a:ln w="9525">
              <a:noFill/>
              <a:miter lim="800000"/>
              <a:headEnd/>
              <a:tailEnd/>
            </a:ln>
          </p:spPr>
        </p:pic>
        <p:pic>
          <p:nvPicPr>
            <p:cNvPr id="12" name="Picture 20" descr="user business user woman"/>
            <p:cNvPicPr>
              <a:picLocks noChangeAspect="1" noChangeArrowheads="1"/>
            </p:cNvPicPr>
            <p:nvPr/>
          </p:nvPicPr>
          <p:blipFill>
            <a:blip r:embed="rId12" cstate="email">
              <a:lum bright="-6000"/>
            </a:blip>
            <a:srcRect/>
            <a:stretch>
              <a:fillRect/>
            </a:stretch>
          </p:blipFill>
          <p:spPr bwMode="auto">
            <a:xfrm>
              <a:off x="156" y="2550"/>
              <a:ext cx="274" cy="404"/>
            </a:xfrm>
            <a:prstGeom prst="rect">
              <a:avLst/>
            </a:prstGeom>
            <a:noFill/>
            <a:ln w="9525">
              <a:noFill/>
              <a:miter lim="800000"/>
              <a:headEnd/>
              <a:tailEnd/>
            </a:ln>
          </p:spPr>
        </p:pic>
        <p:pic>
          <p:nvPicPr>
            <p:cNvPr id="13" name="Picture 21" descr="PC with flat panel"/>
            <p:cNvPicPr>
              <a:picLocks noChangeAspect="1" noChangeArrowheads="1"/>
            </p:cNvPicPr>
            <p:nvPr/>
          </p:nvPicPr>
          <p:blipFill>
            <a:blip r:embed="rId13" cstate="email"/>
            <a:srcRect/>
            <a:stretch>
              <a:fillRect/>
            </a:stretch>
          </p:blipFill>
          <p:spPr bwMode="auto">
            <a:xfrm>
              <a:off x="239" y="2610"/>
              <a:ext cx="521" cy="524"/>
            </a:xfrm>
            <a:prstGeom prst="rect">
              <a:avLst/>
            </a:prstGeom>
            <a:noFill/>
            <a:ln w="9525">
              <a:noFill/>
              <a:miter lim="800000"/>
              <a:headEnd/>
              <a:tailEnd/>
            </a:ln>
          </p:spPr>
        </p:pic>
        <p:grpSp>
          <p:nvGrpSpPr>
            <p:cNvPr id="3" name="Group 22"/>
            <p:cNvGrpSpPr>
              <a:grpSpLocks/>
            </p:cNvGrpSpPr>
            <p:nvPr/>
          </p:nvGrpSpPr>
          <p:grpSpPr bwMode="auto">
            <a:xfrm>
              <a:off x="961" y="2859"/>
              <a:ext cx="499" cy="474"/>
              <a:chOff x="871" y="2859"/>
              <a:chExt cx="499" cy="474"/>
            </a:xfrm>
          </p:grpSpPr>
          <p:pic>
            <p:nvPicPr>
              <p:cNvPr id="34" name="Picture 23" descr="user business casual man"/>
              <p:cNvPicPr>
                <a:picLocks noChangeAspect="1" noChangeArrowheads="1"/>
              </p:cNvPicPr>
              <p:nvPr/>
            </p:nvPicPr>
            <p:blipFill>
              <a:blip r:embed="rId14" cstate="email"/>
              <a:srcRect/>
              <a:stretch>
                <a:fillRect/>
              </a:stretch>
            </p:blipFill>
            <p:spPr bwMode="auto">
              <a:xfrm>
                <a:off x="871" y="2859"/>
                <a:ext cx="270" cy="394"/>
              </a:xfrm>
              <a:prstGeom prst="rect">
                <a:avLst/>
              </a:prstGeom>
              <a:noFill/>
              <a:ln w="9525">
                <a:noFill/>
                <a:miter lim="800000"/>
                <a:headEnd/>
                <a:tailEnd/>
              </a:ln>
            </p:spPr>
          </p:pic>
          <p:pic>
            <p:nvPicPr>
              <p:cNvPr id="35" name="Picture 24" descr="laptop notebook portable Computer"/>
              <p:cNvPicPr>
                <a:picLocks noChangeAspect="1" noChangeArrowheads="1"/>
              </p:cNvPicPr>
              <p:nvPr/>
            </p:nvPicPr>
            <p:blipFill>
              <a:blip r:embed="rId15" cstate="email"/>
              <a:srcRect/>
              <a:stretch>
                <a:fillRect/>
              </a:stretch>
            </p:blipFill>
            <p:spPr bwMode="auto">
              <a:xfrm>
                <a:off x="1010" y="2960"/>
                <a:ext cx="360" cy="373"/>
              </a:xfrm>
              <a:prstGeom prst="rect">
                <a:avLst/>
              </a:prstGeom>
              <a:noFill/>
              <a:ln w="9525">
                <a:noFill/>
                <a:miter lim="800000"/>
                <a:headEnd/>
                <a:tailEnd/>
              </a:ln>
            </p:spPr>
          </p:pic>
        </p:grpSp>
        <p:grpSp>
          <p:nvGrpSpPr>
            <p:cNvPr id="4" name="Group 25"/>
            <p:cNvGrpSpPr>
              <a:grpSpLocks/>
            </p:cNvGrpSpPr>
            <p:nvPr/>
          </p:nvGrpSpPr>
          <p:grpSpPr bwMode="auto">
            <a:xfrm>
              <a:off x="1720" y="2486"/>
              <a:ext cx="396" cy="484"/>
              <a:chOff x="1745" y="2576"/>
              <a:chExt cx="396" cy="484"/>
            </a:xfrm>
          </p:grpSpPr>
          <p:pic>
            <p:nvPicPr>
              <p:cNvPr id="32" name="Picture 26" descr="XP_Woman"/>
              <p:cNvPicPr>
                <a:picLocks noChangeAspect="1" noChangeArrowheads="1"/>
              </p:cNvPicPr>
              <p:nvPr/>
            </p:nvPicPr>
            <p:blipFill>
              <a:blip r:embed="rId16" cstate="email">
                <a:lum bright="12000"/>
              </a:blip>
              <a:srcRect/>
              <a:stretch>
                <a:fillRect/>
              </a:stretch>
            </p:blipFill>
            <p:spPr bwMode="auto">
              <a:xfrm>
                <a:off x="1860" y="2576"/>
                <a:ext cx="281" cy="411"/>
              </a:xfrm>
              <a:prstGeom prst="rect">
                <a:avLst/>
              </a:prstGeom>
              <a:noFill/>
              <a:ln w="9525">
                <a:noFill/>
                <a:miter lim="800000"/>
                <a:headEnd/>
                <a:tailEnd/>
              </a:ln>
            </p:spPr>
          </p:pic>
          <p:pic>
            <p:nvPicPr>
              <p:cNvPr id="33" name="Picture 27" descr="Pocket PC pda"/>
              <p:cNvPicPr>
                <a:picLocks noChangeAspect="1" noChangeArrowheads="1"/>
              </p:cNvPicPr>
              <p:nvPr/>
            </p:nvPicPr>
            <p:blipFill>
              <a:blip r:embed="rId17" cstate="email"/>
              <a:srcRect/>
              <a:stretch>
                <a:fillRect/>
              </a:stretch>
            </p:blipFill>
            <p:spPr bwMode="auto">
              <a:xfrm>
                <a:off x="1745" y="2721"/>
                <a:ext cx="161" cy="339"/>
              </a:xfrm>
              <a:prstGeom prst="rect">
                <a:avLst/>
              </a:prstGeom>
              <a:noFill/>
              <a:ln w="9525">
                <a:noFill/>
                <a:miter lim="800000"/>
                <a:headEnd/>
                <a:tailEnd/>
              </a:ln>
            </p:spPr>
          </p:pic>
        </p:grpSp>
        <p:grpSp>
          <p:nvGrpSpPr>
            <p:cNvPr id="5" name="Group 28"/>
            <p:cNvGrpSpPr>
              <a:grpSpLocks/>
            </p:cNvGrpSpPr>
            <p:nvPr/>
          </p:nvGrpSpPr>
          <p:grpSpPr bwMode="auto">
            <a:xfrm>
              <a:off x="1904" y="1837"/>
              <a:ext cx="366" cy="405"/>
              <a:chOff x="1955" y="1837"/>
              <a:chExt cx="366" cy="405"/>
            </a:xfrm>
          </p:grpSpPr>
          <p:pic>
            <p:nvPicPr>
              <p:cNvPr id="30" name="Picture 29" descr="user business user woman"/>
              <p:cNvPicPr>
                <a:picLocks noChangeAspect="1" noChangeArrowheads="1"/>
              </p:cNvPicPr>
              <p:nvPr/>
            </p:nvPicPr>
            <p:blipFill>
              <a:blip r:embed="rId12" cstate="email">
                <a:lum bright="-6000"/>
              </a:blip>
              <a:srcRect/>
              <a:stretch>
                <a:fillRect/>
              </a:stretch>
            </p:blipFill>
            <p:spPr bwMode="auto">
              <a:xfrm>
                <a:off x="2048" y="1837"/>
                <a:ext cx="273" cy="405"/>
              </a:xfrm>
              <a:prstGeom prst="rect">
                <a:avLst/>
              </a:prstGeom>
              <a:noFill/>
              <a:ln w="9525">
                <a:noFill/>
                <a:miter lim="800000"/>
                <a:headEnd/>
                <a:tailEnd/>
              </a:ln>
            </p:spPr>
          </p:pic>
          <p:pic>
            <p:nvPicPr>
              <p:cNvPr id="31" name="Picture 30" descr="Mobile cell Phone"/>
              <p:cNvPicPr>
                <a:picLocks noChangeAspect="1" noChangeArrowheads="1"/>
              </p:cNvPicPr>
              <p:nvPr/>
            </p:nvPicPr>
            <p:blipFill>
              <a:blip r:embed="rId18" cstate="email"/>
              <a:srcRect/>
              <a:stretch>
                <a:fillRect/>
              </a:stretch>
            </p:blipFill>
            <p:spPr bwMode="auto">
              <a:xfrm>
                <a:off x="1955" y="1883"/>
                <a:ext cx="147" cy="348"/>
              </a:xfrm>
              <a:prstGeom prst="rect">
                <a:avLst/>
              </a:prstGeom>
              <a:noFill/>
              <a:ln w="9525">
                <a:noFill/>
                <a:miter lim="800000"/>
                <a:headEnd/>
                <a:tailEnd/>
              </a:ln>
            </p:spPr>
          </p:pic>
        </p:grpSp>
        <p:grpSp>
          <p:nvGrpSpPr>
            <p:cNvPr id="6" name="Group 31"/>
            <p:cNvGrpSpPr>
              <a:grpSpLocks/>
            </p:cNvGrpSpPr>
            <p:nvPr/>
          </p:nvGrpSpPr>
          <p:grpSpPr bwMode="auto">
            <a:xfrm>
              <a:off x="1386" y="1157"/>
              <a:ext cx="602" cy="569"/>
              <a:chOff x="1341" y="1151"/>
              <a:chExt cx="602" cy="569"/>
            </a:xfrm>
          </p:grpSpPr>
          <p:pic>
            <p:nvPicPr>
              <p:cNvPr id="28" name="Picture 32" descr="PC with flat panel"/>
              <p:cNvPicPr>
                <a:picLocks noChangeAspect="1" noChangeArrowheads="1"/>
              </p:cNvPicPr>
              <p:nvPr/>
            </p:nvPicPr>
            <p:blipFill>
              <a:blip r:embed="rId13" cstate="email"/>
              <a:srcRect/>
              <a:stretch>
                <a:fillRect/>
              </a:stretch>
            </p:blipFill>
            <p:spPr bwMode="auto">
              <a:xfrm>
                <a:off x="1422" y="1196"/>
                <a:ext cx="521" cy="524"/>
              </a:xfrm>
              <a:prstGeom prst="rect">
                <a:avLst/>
              </a:prstGeom>
              <a:noFill/>
              <a:ln w="9525">
                <a:noFill/>
                <a:miter lim="800000"/>
                <a:headEnd/>
                <a:tailEnd/>
              </a:ln>
            </p:spPr>
          </p:pic>
          <p:pic>
            <p:nvPicPr>
              <p:cNvPr id="29" name="Picture 33" descr="user business casual man"/>
              <p:cNvPicPr>
                <a:picLocks noChangeAspect="1" noChangeArrowheads="1"/>
              </p:cNvPicPr>
              <p:nvPr/>
            </p:nvPicPr>
            <p:blipFill>
              <a:blip r:embed="rId19" cstate="email"/>
              <a:srcRect/>
              <a:stretch>
                <a:fillRect/>
              </a:stretch>
            </p:blipFill>
            <p:spPr bwMode="auto">
              <a:xfrm>
                <a:off x="1341" y="1151"/>
                <a:ext cx="270" cy="393"/>
              </a:xfrm>
              <a:prstGeom prst="rect">
                <a:avLst/>
              </a:prstGeom>
              <a:noFill/>
              <a:ln w="9525">
                <a:noFill/>
                <a:miter lim="800000"/>
                <a:headEnd/>
                <a:tailEnd/>
              </a:ln>
            </p:spPr>
          </p:pic>
        </p:grpSp>
        <p:grpSp>
          <p:nvGrpSpPr>
            <p:cNvPr id="7" name="Group 34"/>
            <p:cNvGrpSpPr>
              <a:grpSpLocks/>
            </p:cNvGrpSpPr>
            <p:nvPr/>
          </p:nvGrpSpPr>
          <p:grpSpPr bwMode="auto">
            <a:xfrm>
              <a:off x="539" y="1187"/>
              <a:ext cx="514" cy="551"/>
              <a:chOff x="488" y="1206"/>
              <a:chExt cx="514" cy="551"/>
            </a:xfrm>
          </p:grpSpPr>
          <p:pic>
            <p:nvPicPr>
              <p:cNvPr id="26" name="Picture 35" descr="XP_Woman"/>
              <p:cNvPicPr>
                <a:picLocks noChangeAspect="1" noChangeArrowheads="1"/>
              </p:cNvPicPr>
              <p:nvPr/>
            </p:nvPicPr>
            <p:blipFill>
              <a:blip r:embed="rId16" cstate="email">
                <a:lum bright="12000"/>
              </a:blip>
              <a:srcRect/>
              <a:stretch>
                <a:fillRect/>
              </a:stretch>
            </p:blipFill>
            <p:spPr bwMode="auto">
              <a:xfrm>
                <a:off x="488" y="1206"/>
                <a:ext cx="280" cy="412"/>
              </a:xfrm>
              <a:prstGeom prst="rect">
                <a:avLst/>
              </a:prstGeom>
              <a:noFill/>
              <a:ln w="9525">
                <a:noFill/>
                <a:miter lim="800000"/>
                <a:headEnd/>
                <a:tailEnd/>
              </a:ln>
            </p:spPr>
          </p:pic>
          <p:pic>
            <p:nvPicPr>
              <p:cNvPr id="27" name="Picture 36" descr="laptop notebook portable Computer"/>
              <p:cNvPicPr>
                <a:picLocks noChangeAspect="1" noChangeArrowheads="1"/>
              </p:cNvPicPr>
              <p:nvPr/>
            </p:nvPicPr>
            <p:blipFill>
              <a:blip r:embed="rId20" cstate="email"/>
              <a:srcRect/>
              <a:stretch>
                <a:fillRect/>
              </a:stretch>
            </p:blipFill>
            <p:spPr bwMode="auto">
              <a:xfrm>
                <a:off x="617" y="1357"/>
                <a:ext cx="385" cy="400"/>
              </a:xfrm>
              <a:prstGeom prst="rect">
                <a:avLst/>
              </a:prstGeom>
              <a:noFill/>
              <a:ln w="9525">
                <a:noFill/>
                <a:miter lim="800000"/>
                <a:headEnd/>
                <a:tailEnd/>
              </a:ln>
            </p:spPr>
          </p:pic>
        </p:grpSp>
        <p:pic>
          <p:nvPicPr>
            <p:cNvPr id="20" name="Picture 37" descr="connector stars - gold 7"/>
            <p:cNvPicPr>
              <a:picLocks noChangeAspect="1" noChangeArrowheads="1"/>
            </p:cNvPicPr>
            <p:nvPr/>
          </p:nvPicPr>
          <p:blipFill>
            <a:blip r:embed="rId21"/>
            <a:srcRect/>
            <a:stretch>
              <a:fillRect/>
            </a:stretch>
          </p:blipFill>
          <p:spPr bwMode="auto">
            <a:xfrm>
              <a:off x="396" y="1474"/>
              <a:ext cx="1620" cy="1584"/>
            </a:xfrm>
            <a:prstGeom prst="rect">
              <a:avLst/>
            </a:prstGeom>
            <a:noFill/>
            <a:ln w="9525">
              <a:noFill/>
              <a:miter lim="800000"/>
              <a:headEnd/>
              <a:tailEnd/>
            </a:ln>
          </p:spPr>
        </p:pic>
        <p:pic>
          <p:nvPicPr>
            <p:cNvPr id="21" name="Picture 38" descr="Server"/>
            <p:cNvPicPr>
              <a:picLocks noChangeAspect="1" noChangeArrowheads="1"/>
            </p:cNvPicPr>
            <p:nvPr/>
          </p:nvPicPr>
          <p:blipFill>
            <a:blip r:embed="rId22" cstate="email"/>
            <a:srcRect/>
            <a:stretch>
              <a:fillRect/>
            </a:stretch>
          </p:blipFill>
          <p:spPr bwMode="auto">
            <a:xfrm>
              <a:off x="1374" y="1929"/>
              <a:ext cx="237" cy="384"/>
            </a:xfrm>
            <a:prstGeom prst="rect">
              <a:avLst/>
            </a:prstGeom>
            <a:noFill/>
            <a:ln w="9525">
              <a:noFill/>
              <a:miter lim="800000"/>
              <a:headEnd/>
              <a:tailEnd/>
            </a:ln>
          </p:spPr>
        </p:pic>
        <p:pic>
          <p:nvPicPr>
            <p:cNvPr id="22" name="Picture 39" descr="user business user woman"/>
            <p:cNvPicPr>
              <a:picLocks noChangeAspect="1" noChangeArrowheads="1"/>
            </p:cNvPicPr>
            <p:nvPr/>
          </p:nvPicPr>
          <p:blipFill>
            <a:blip r:embed="rId23" cstate="email"/>
            <a:srcRect/>
            <a:stretch>
              <a:fillRect/>
            </a:stretch>
          </p:blipFill>
          <p:spPr bwMode="auto">
            <a:xfrm>
              <a:off x="1087" y="1922"/>
              <a:ext cx="259" cy="383"/>
            </a:xfrm>
            <a:prstGeom prst="rect">
              <a:avLst/>
            </a:prstGeom>
            <a:noFill/>
            <a:ln w="9525">
              <a:noFill/>
              <a:miter lim="800000"/>
              <a:headEnd/>
              <a:tailEnd/>
            </a:ln>
          </p:spPr>
        </p:pic>
        <p:pic>
          <p:nvPicPr>
            <p:cNvPr id="23" name="Picture 40" descr="Pocket PC pda"/>
            <p:cNvPicPr>
              <a:picLocks noChangeAspect="1" noChangeArrowheads="1"/>
            </p:cNvPicPr>
            <p:nvPr/>
          </p:nvPicPr>
          <p:blipFill>
            <a:blip r:embed="rId17" cstate="email"/>
            <a:srcRect/>
            <a:stretch>
              <a:fillRect/>
            </a:stretch>
          </p:blipFill>
          <p:spPr bwMode="auto">
            <a:xfrm>
              <a:off x="349" y="1901"/>
              <a:ext cx="161" cy="339"/>
            </a:xfrm>
            <a:prstGeom prst="rect">
              <a:avLst/>
            </a:prstGeom>
            <a:noFill/>
            <a:ln w="9525">
              <a:noFill/>
              <a:miter lim="800000"/>
              <a:headEnd/>
              <a:tailEnd/>
            </a:ln>
          </p:spPr>
        </p:pic>
        <p:pic>
          <p:nvPicPr>
            <p:cNvPr id="24" name="Picture 41" descr="Server"/>
            <p:cNvPicPr>
              <a:picLocks noChangeAspect="1" noChangeArrowheads="1"/>
            </p:cNvPicPr>
            <p:nvPr/>
          </p:nvPicPr>
          <p:blipFill>
            <a:blip r:embed="rId24" cstate="email"/>
            <a:srcRect/>
            <a:stretch>
              <a:fillRect/>
            </a:stretch>
          </p:blipFill>
          <p:spPr bwMode="auto">
            <a:xfrm>
              <a:off x="822" y="1930"/>
              <a:ext cx="239" cy="383"/>
            </a:xfrm>
            <a:prstGeom prst="rect">
              <a:avLst/>
            </a:prstGeom>
            <a:noFill/>
            <a:ln w="9525">
              <a:noFill/>
              <a:miter lim="800000"/>
              <a:headEnd/>
              <a:tailEnd/>
            </a:ln>
          </p:spPr>
        </p:pic>
        <p:pic>
          <p:nvPicPr>
            <p:cNvPr id="25" name="Picture 42" descr="Server"/>
            <p:cNvPicPr>
              <a:picLocks noChangeAspect="1" noChangeArrowheads="1"/>
            </p:cNvPicPr>
            <p:nvPr/>
          </p:nvPicPr>
          <p:blipFill>
            <a:blip r:embed="rId22" cstate="email"/>
            <a:srcRect/>
            <a:stretch>
              <a:fillRect/>
            </a:stretch>
          </p:blipFill>
          <p:spPr bwMode="auto">
            <a:xfrm>
              <a:off x="1094" y="2291"/>
              <a:ext cx="238" cy="383"/>
            </a:xfrm>
            <a:prstGeom prst="rect">
              <a:avLst/>
            </a:prstGeom>
            <a:noFill/>
            <a:ln w="9525">
              <a:noFill/>
              <a:miter lim="800000"/>
              <a:headEnd/>
              <a:tailEnd/>
            </a:ln>
          </p:spPr>
        </p:pic>
      </p:grpSp>
      <p:sp>
        <p:nvSpPr>
          <p:cNvPr id="37894" name="Rectangle 8"/>
          <p:cNvSpPr>
            <a:spLocks noChangeArrowheads="1"/>
          </p:cNvSpPr>
          <p:nvPr/>
        </p:nvSpPr>
        <p:spPr bwMode="auto">
          <a:xfrm>
            <a:off x="457232" y="1000108"/>
            <a:ext cx="8686800" cy="430887"/>
          </a:xfrm>
          <a:prstGeom prst="rect">
            <a:avLst/>
          </a:prstGeom>
          <a:noFill/>
          <a:ln w="9525">
            <a:noFill/>
            <a:miter lim="800000"/>
            <a:headEnd/>
            <a:tailEnd/>
          </a:ln>
        </p:spPr>
        <p:txBody>
          <a:bodyPr wrap="square">
            <a:spAutoFit/>
          </a:bodyPr>
          <a:lstStyle/>
          <a:p>
            <a:r>
              <a:rPr lang="cs-CZ" sz="2200" dirty="0" smtClean="0">
                <a:latin typeface="+mj-lt"/>
              </a:rPr>
              <a:t>Více možností doručení</a:t>
            </a:r>
            <a:endParaRPr lang="en-US" sz="2200" dirty="0">
              <a:latin typeface="+mj-l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78722"/>
            <a:ext cx="8515350" cy="553998"/>
          </a:xfrm>
        </p:spPr>
        <p:txBody>
          <a:bodyPr/>
          <a:lstStyle/>
          <a:p>
            <a:r>
              <a:rPr lang="cs-CZ" dirty="0" err="1" smtClean="0"/>
              <a:t>Streaming</a:t>
            </a:r>
            <a:endParaRPr lang="cs-CZ" dirty="0"/>
          </a:p>
        </p:txBody>
      </p:sp>
      <p:graphicFrame>
        <p:nvGraphicFramePr>
          <p:cNvPr id="4" name="Diagram 3"/>
          <p:cNvGraphicFramePr/>
          <p:nvPr/>
        </p:nvGraphicFramePr>
        <p:xfrm>
          <a:off x="214282" y="1357298"/>
          <a:ext cx="8643998" cy="1714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bwMode="auto">
          <a:xfrm>
            <a:off x="142844" y="3000372"/>
            <a:ext cx="2000264" cy="3643338"/>
          </a:xfrm>
          <a:prstGeom prst="roundRect">
            <a:avLst/>
          </a:prstGeom>
          <a:gradFill>
            <a:gsLst>
              <a:gs pos="0">
                <a:schemeClr val="accent2">
                  <a:shade val="15000"/>
                  <a:satMod val="180000"/>
                  <a:alpha val="0"/>
                </a:schemeClr>
              </a:gs>
              <a:gs pos="50000">
                <a:schemeClr val="accent2">
                  <a:shade val="45000"/>
                  <a:satMod val="170000"/>
                  <a:alpha val="49000"/>
                </a:schemeClr>
              </a:gs>
              <a:gs pos="70000">
                <a:schemeClr val="accent2">
                  <a:tint val="99000"/>
                  <a:shade val="65000"/>
                  <a:satMod val="155000"/>
                  <a:alpha val="75000"/>
                </a:schemeClr>
              </a:gs>
              <a:gs pos="100000">
                <a:schemeClr val="accent2">
                  <a:tint val="95500"/>
                  <a:shade val="100000"/>
                  <a:satMod val="15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Vždy uložen v </a:t>
            </a:r>
            <a:r>
              <a:rPr lang="cs-CZ" sz="1600" dirty="0" err="1" smtClean="0">
                <a:solidFill>
                  <a:srgbClr val="FFFFFF"/>
                </a:solidFill>
                <a:effectLst>
                  <a:outerShdw blurRad="38100" dist="38100" dir="2700000" algn="tl">
                    <a:srgbClr val="000000">
                      <a:alpha val="43137"/>
                    </a:srgbClr>
                  </a:outerShdw>
                </a:effectLst>
                <a:latin typeface="Segoe" pitchFamily="34" charset="0"/>
              </a:rPr>
              <a:t>cache</a:t>
            </a:r>
            <a:r>
              <a:rPr lang="cs-CZ" sz="1600" dirty="0" smtClean="0">
                <a:solidFill>
                  <a:srgbClr val="FFFFFF"/>
                </a:solidFill>
                <a:effectLst>
                  <a:outerShdw blurRad="38100" dist="38100" dir="2700000" algn="tl">
                    <a:srgbClr val="000000">
                      <a:alpha val="43137"/>
                    </a:srgbClr>
                  </a:outerShdw>
                </a:effectLst>
                <a:latin typeface="Segoe" pitchFamily="34" charset="0"/>
              </a:rPr>
              <a:t> ihned po publikaci aplikace</a:t>
            </a:r>
          </a:p>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Obsahuje informace o aplikacích a </a:t>
            </a:r>
            <a:r>
              <a:rPr lang="cs-CZ" sz="1600" dirty="0" err="1" smtClean="0">
                <a:solidFill>
                  <a:srgbClr val="FFFFFF"/>
                </a:solidFill>
                <a:effectLst>
                  <a:outerShdw blurRad="38100" dist="38100" dir="2700000" algn="tl">
                    <a:srgbClr val="000000">
                      <a:alpha val="43137"/>
                    </a:srgbClr>
                  </a:outerShdw>
                </a:effectLst>
                <a:latin typeface="Segoe" pitchFamily="34" charset="0"/>
              </a:rPr>
              <a:t>streamovaní</a:t>
            </a:r>
            <a:endParaRPr lang="cs-CZ" sz="1600" dirty="0" smtClean="0">
              <a:solidFill>
                <a:srgbClr val="FFFFFF"/>
              </a:solidFill>
              <a:effectLst>
                <a:outerShdw blurRad="38100" dist="38100" dir="2700000" algn="tl">
                  <a:srgbClr val="000000">
                    <a:alpha val="43137"/>
                  </a:srgbClr>
                </a:outerShdw>
              </a:effectLst>
              <a:latin typeface="Segoe" pitchFamily="34" charset="0"/>
            </a:endParaRPr>
          </a:p>
          <a:p>
            <a:pPr defTabSz="914099" fontAlgn="base">
              <a:spcBef>
                <a:spcPct val="0"/>
              </a:spcBef>
              <a:spcAft>
                <a:spcPct val="0"/>
              </a:spcAft>
              <a:buFont typeface="Arial" pitchFamily="34" charset="0"/>
              <a:buChar char="•"/>
            </a:pPr>
            <a:endParaRPr lang="cs-CZ"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Rounded Rectangle 5"/>
          <p:cNvSpPr/>
          <p:nvPr/>
        </p:nvSpPr>
        <p:spPr bwMode="auto">
          <a:xfrm>
            <a:off x="2214546" y="3000372"/>
            <a:ext cx="3857652" cy="1785950"/>
          </a:xfrm>
          <a:prstGeom prst="roundRect">
            <a:avLst/>
          </a:prstGeom>
          <a:gradFill>
            <a:gsLst>
              <a:gs pos="0">
                <a:schemeClr val="accent2">
                  <a:shade val="15000"/>
                  <a:satMod val="180000"/>
                  <a:alpha val="0"/>
                </a:schemeClr>
              </a:gs>
              <a:gs pos="50000">
                <a:schemeClr val="accent2">
                  <a:shade val="45000"/>
                  <a:satMod val="170000"/>
                  <a:alpha val="49000"/>
                </a:schemeClr>
              </a:gs>
              <a:gs pos="70000">
                <a:schemeClr val="accent2">
                  <a:tint val="99000"/>
                  <a:shade val="65000"/>
                  <a:satMod val="155000"/>
                  <a:alpha val="75000"/>
                </a:schemeClr>
              </a:gs>
              <a:gs pos="100000">
                <a:schemeClr val="accent2">
                  <a:tint val="95500"/>
                  <a:shade val="100000"/>
                  <a:satMod val="15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Aplikace je postupně spouštěna</a:t>
            </a:r>
          </a:p>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Po přenesení aplikace po síti je uložena v lokální </a:t>
            </a:r>
            <a:r>
              <a:rPr lang="cs-CZ" sz="1600" dirty="0" err="1" smtClean="0">
                <a:solidFill>
                  <a:srgbClr val="FFFFFF"/>
                </a:solidFill>
                <a:effectLst>
                  <a:outerShdw blurRad="38100" dist="38100" dir="2700000" algn="tl">
                    <a:srgbClr val="000000">
                      <a:alpha val="43137"/>
                    </a:srgbClr>
                  </a:outerShdw>
                </a:effectLst>
                <a:latin typeface="Segoe" pitchFamily="34" charset="0"/>
              </a:rPr>
              <a:t>cache</a:t>
            </a:r>
            <a:endParaRPr lang="cs-CZ" sz="1600" dirty="0" smtClean="0">
              <a:solidFill>
                <a:srgbClr val="FFFFFF"/>
              </a:solidFill>
              <a:effectLst>
                <a:outerShdw blurRad="38100" dist="38100" dir="2700000" algn="tl">
                  <a:srgbClr val="000000">
                    <a:alpha val="43137"/>
                  </a:srgbClr>
                </a:outerShdw>
              </a:effectLst>
              <a:latin typeface="Segoe" pitchFamily="34" charset="0"/>
            </a:endParaRPr>
          </a:p>
          <a:p>
            <a:pPr defTabSz="914099" fontAlgn="base">
              <a:spcBef>
                <a:spcPct val="0"/>
              </a:spcBef>
              <a:spcAft>
                <a:spcPct val="0"/>
              </a:spcAft>
              <a:buFont typeface="Arial" pitchFamily="34" charset="0"/>
              <a:buChar char="•"/>
            </a:pPr>
            <a:endParaRPr lang="cs-CZ"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Rounded Rectangle 6"/>
          <p:cNvSpPr/>
          <p:nvPr/>
        </p:nvSpPr>
        <p:spPr bwMode="auto">
          <a:xfrm>
            <a:off x="2214546" y="4857760"/>
            <a:ext cx="3857652" cy="1785950"/>
          </a:xfrm>
          <a:prstGeom prst="roundRect">
            <a:avLst/>
          </a:prstGeom>
          <a:gradFill>
            <a:gsLst>
              <a:gs pos="0">
                <a:schemeClr val="accent2">
                  <a:shade val="15000"/>
                  <a:satMod val="180000"/>
                  <a:alpha val="0"/>
                </a:schemeClr>
              </a:gs>
              <a:gs pos="50000">
                <a:schemeClr val="accent2">
                  <a:shade val="45000"/>
                  <a:satMod val="170000"/>
                  <a:alpha val="49000"/>
                </a:schemeClr>
              </a:gs>
              <a:gs pos="70000">
                <a:schemeClr val="accent2">
                  <a:tint val="99000"/>
                  <a:shade val="65000"/>
                  <a:satMod val="155000"/>
                  <a:alpha val="75000"/>
                </a:schemeClr>
              </a:gs>
              <a:gs pos="100000">
                <a:schemeClr val="accent2">
                  <a:tint val="95500"/>
                  <a:shade val="100000"/>
                  <a:satMod val="15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Při dalším spuštění aplikace nejsou informace přenášeny po síti</a:t>
            </a:r>
          </a:p>
          <a:p>
            <a:pPr defTabSz="914099" fontAlgn="base">
              <a:spcBef>
                <a:spcPct val="0"/>
              </a:spcBef>
              <a:spcAft>
                <a:spcPct val="0"/>
              </a:spcAft>
              <a:buFont typeface="Arial" pitchFamily="34" charset="0"/>
              <a:buChar char="•"/>
            </a:pPr>
            <a:endParaRPr lang="cs-CZ"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Rounded Rectangle 7"/>
          <p:cNvSpPr/>
          <p:nvPr/>
        </p:nvSpPr>
        <p:spPr bwMode="auto">
          <a:xfrm>
            <a:off x="6224598" y="3000372"/>
            <a:ext cx="2419368" cy="3571900"/>
          </a:xfrm>
          <a:prstGeom prst="roundRect">
            <a:avLst/>
          </a:prstGeom>
          <a:gradFill>
            <a:gsLst>
              <a:gs pos="0">
                <a:schemeClr val="accent2">
                  <a:shade val="15000"/>
                  <a:satMod val="180000"/>
                  <a:alpha val="0"/>
                </a:schemeClr>
              </a:gs>
              <a:gs pos="50000">
                <a:schemeClr val="accent2">
                  <a:shade val="45000"/>
                  <a:satMod val="170000"/>
                  <a:alpha val="49000"/>
                </a:schemeClr>
              </a:gs>
              <a:gs pos="70000">
                <a:schemeClr val="accent2">
                  <a:tint val="99000"/>
                  <a:shade val="65000"/>
                  <a:satMod val="155000"/>
                  <a:alpha val="75000"/>
                </a:schemeClr>
              </a:gs>
              <a:gs pos="100000">
                <a:schemeClr val="accent2">
                  <a:tint val="95500"/>
                  <a:shade val="100000"/>
                  <a:satMod val="15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Aplikace je postupně spouštěna</a:t>
            </a:r>
          </a:p>
          <a:p>
            <a:pPr defTabSz="914099" fontAlgn="base">
              <a:spcBef>
                <a:spcPct val="0"/>
              </a:spcBef>
              <a:spcAft>
                <a:spcPct val="0"/>
              </a:spcAft>
              <a:buFont typeface="Arial" pitchFamily="34" charset="0"/>
              <a:buChar char="•"/>
            </a:pPr>
            <a:r>
              <a:rPr lang="cs-CZ" sz="1600" dirty="0" smtClean="0">
                <a:solidFill>
                  <a:srgbClr val="FFFFFF"/>
                </a:solidFill>
                <a:effectLst>
                  <a:outerShdw blurRad="38100" dist="38100" dir="2700000" algn="tl">
                    <a:srgbClr val="000000">
                      <a:alpha val="43137"/>
                    </a:srgbClr>
                  </a:outerShdw>
                </a:effectLst>
                <a:latin typeface="Segoe" pitchFamily="34" charset="0"/>
              </a:rPr>
              <a:t>Po přenesení aplikace po síti je uložena v lokální </a:t>
            </a:r>
            <a:r>
              <a:rPr lang="cs-CZ" sz="1600" dirty="0" err="1" smtClean="0">
                <a:solidFill>
                  <a:srgbClr val="FFFFFF"/>
                </a:solidFill>
                <a:effectLst>
                  <a:outerShdw blurRad="38100" dist="38100" dir="2700000" algn="tl">
                    <a:srgbClr val="000000">
                      <a:alpha val="43137"/>
                    </a:srgbClr>
                  </a:outerShdw>
                </a:effectLst>
                <a:latin typeface="Segoe" pitchFamily="34" charset="0"/>
              </a:rPr>
              <a:t>cache</a:t>
            </a:r>
            <a:endParaRPr lang="cs-CZ" sz="1600" dirty="0" smtClean="0">
              <a:solidFill>
                <a:srgbClr val="FFFFFF"/>
              </a:solidFill>
              <a:effectLst>
                <a:outerShdw blurRad="38100" dist="38100" dir="2700000" algn="tl">
                  <a:srgbClr val="000000">
                    <a:alpha val="43137"/>
                  </a:srgbClr>
                </a:outerShdw>
              </a:effectLst>
              <a:latin typeface="Segoe" pitchFamily="34" charset="0"/>
            </a:endParaRPr>
          </a:p>
          <a:p>
            <a:pPr defTabSz="914099" fontAlgn="base">
              <a:spcBef>
                <a:spcPct val="0"/>
              </a:spcBef>
              <a:spcAft>
                <a:spcPct val="0"/>
              </a:spcAft>
              <a:buFont typeface="Arial" pitchFamily="34" charset="0"/>
              <a:buChar char="•"/>
            </a:pPr>
            <a:endParaRPr lang="cs-CZ" sz="16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0"/>
          <p:cNvSpPr txBox="1">
            <a:spLocks noChangeArrowheads="1"/>
          </p:cNvSpPr>
          <p:nvPr/>
        </p:nvSpPr>
        <p:spPr bwMode="auto">
          <a:xfrm>
            <a:off x="152400" y="1283496"/>
            <a:ext cx="8610600" cy="2391424"/>
          </a:xfrm>
          <a:prstGeom prst="rect">
            <a:avLst/>
          </a:prstGeom>
          <a:noFill/>
          <a:ln w="9525">
            <a:noFill/>
            <a:miter lim="800000"/>
            <a:headEnd/>
            <a:tailEnd/>
          </a:ln>
        </p:spPr>
        <p:txBody>
          <a:bodyPr wrap="square">
            <a:spAutoFit/>
          </a:bodyPr>
          <a:lstStyle/>
          <a:p>
            <a:pPr algn="l">
              <a:lnSpc>
                <a:spcPct val="90000"/>
              </a:lnSpc>
              <a:buFont typeface="Arial" pitchFamily="34" charset="0"/>
              <a:buChar char="•"/>
            </a:pPr>
            <a:r>
              <a:rPr lang="cs-CZ" b="1" dirty="0" smtClean="0">
                <a:latin typeface="+mn-lt"/>
              </a:rPr>
              <a:t>Rozdílná klientská základna</a:t>
            </a:r>
            <a:endParaRPr lang="en-US" b="1" dirty="0" smtClean="0">
              <a:latin typeface="+mn-lt"/>
            </a:endParaRPr>
          </a:p>
          <a:p>
            <a:pPr lvl="1" algn="l">
              <a:lnSpc>
                <a:spcPct val="90000"/>
              </a:lnSpc>
              <a:buFont typeface="Arial" pitchFamily="34" charset="0"/>
              <a:buChar char="•"/>
            </a:pPr>
            <a:r>
              <a:rPr lang="en-US" sz="1200" dirty="0" smtClean="0">
                <a:latin typeface="+mn-lt"/>
              </a:rPr>
              <a:t>Microsoft Application Virtualization </a:t>
            </a:r>
            <a:r>
              <a:rPr lang="cs-CZ" sz="1200" dirty="0" smtClean="0">
                <a:latin typeface="+mn-lt"/>
              </a:rPr>
              <a:t>podporuje </a:t>
            </a:r>
            <a:r>
              <a:rPr lang="en-US" sz="1200" dirty="0" smtClean="0">
                <a:latin typeface="+mn-lt"/>
              </a:rPr>
              <a:t>Windows XP Pro, Windows Vista, Windows Server 2003 and 2008 Terminal Services</a:t>
            </a:r>
            <a:r>
              <a:rPr lang="cs-CZ" sz="1200" dirty="0" smtClean="0"/>
              <a:t> a</a:t>
            </a:r>
            <a:r>
              <a:rPr lang="en-US" sz="1200" dirty="0" smtClean="0">
                <a:latin typeface="+mn-lt"/>
              </a:rPr>
              <a:t> Vista Enterprise Centralized Desktop</a:t>
            </a:r>
            <a:endParaRPr lang="en-US" b="1" dirty="0" smtClean="0">
              <a:latin typeface="+mn-lt"/>
            </a:endParaRPr>
          </a:p>
          <a:p>
            <a:pPr algn="l">
              <a:lnSpc>
                <a:spcPct val="90000"/>
              </a:lnSpc>
              <a:buFont typeface="Arial" pitchFamily="34" charset="0"/>
              <a:buChar char="•"/>
            </a:pPr>
            <a:r>
              <a:rPr lang="cs-CZ" b="1" dirty="0" smtClean="0">
                <a:latin typeface="+mn-lt"/>
              </a:rPr>
              <a:t>Založeno na </a:t>
            </a:r>
            <a:r>
              <a:rPr lang="cs-CZ" b="1" dirty="0" smtClean="0"/>
              <a:t>oprávněních</a:t>
            </a:r>
            <a:endParaRPr lang="en-US" b="1" dirty="0" smtClean="0">
              <a:latin typeface="+mn-lt"/>
            </a:endParaRPr>
          </a:p>
          <a:p>
            <a:pPr lvl="1" algn="l">
              <a:lnSpc>
                <a:spcPct val="90000"/>
              </a:lnSpc>
              <a:buFont typeface="Arial" pitchFamily="34" charset="0"/>
              <a:buChar char="•"/>
            </a:pPr>
            <a:r>
              <a:rPr lang="cs-CZ" sz="1200" dirty="0" smtClean="0">
                <a:latin typeface="+mn-lt"/>
              </a:rPr>
              <a:t>Uživatel klikne na </a:t>
            </a:r>
            <a:r>
              <a:rPr lang="en-US" sz="1200" dirty="0" smtClean="0">
                <a:latin typeface="+mn-lt"/>
              </a:rPr>
              <a:t>shortcut</a:t>
            </a:r>
            <a:r>
              <a:rPr lang="cs-CZ" sz="1200" dirty="0" smtClean="0">
                <a:latin typeface="+mn-lt"/>
              </a:rPr>
              <a:t> na desktopu</a:t>
            </a:r>
            <a:r>
              <a:rPr lang="en-US" sz="1200" dirty="0" smtClean="0">
                <a:latin typeface="+mn-lt"/>
              </a:rPr>
              <a:t> – </a:t>
            </a:r>
            <a:r>
              <a:rPr lang="cs-CZ" sz="1200" dirty="0" err="1" smtClean="0">
                <a:latin typeface="+mn-lt"/>
              </a:rPr>
              <a:t>autentikace</a:t>
            </a:r>
            <a:r>
              <a:rPr lang="cs-CZ" sz="1200" dirty="0" smtClean="0">
                <a:latin typeface="+mn-lt"/>
              </a:rPr>
              <a:t>, autorizace a kontrola licence je prováděna při každém spuštění aplikace uživatelem</a:t>
            </a:r>
            <a:endParaRPr lang="en-US" b="1" dirty="0" smtClean="0">
              <a:latin typeface="+mn-lt"/>
            </a:endParaRPr>
          </a:p>
          <a:p>
            <a:pPr algn="l">
              <a:lnSpc>
                <a:spcPct val="90000"/>
              </a:lnSpc>
              <a:buFont typeface="Arial" pitchFamily="34" charset="0"/>
              <a:buChar char="•"/>
            </a:pPr>
            <a:r>
              <a:rPr lang="cs-CZ" b="1" dirty="0" smtClean="0">
                <a:latin typeface="+mn-lt"/>
              </a:rPr>
              <a:t>Centrálně doručováno</a:t>
            </a:r>
            <a:endParaRPr lang="en-US" b="1" dirty="0" smtClean="0">
              <a:latin typeface="+mn-lt"/>
            </a:endParaRPr>
          </a:p>
          <a:p>
            <a:pPr lvl="1" algn="l">
              <a:lnSpc>
                <a:spcPct val="90000"/>
              </a:lnSpc>
              <a:buFont typeface="Arial" pitchFamily="34" charset="0"/>
              <a:buChar char="•"/>
            </a:pPr>
            <a:r>
              <a:rPr lang="en-US" sz="1200" dirty="0" smtClean="0">
                <a:latin typeface="+mn-lt"/>
              </a:rPr>
              <a:t>The first time the Server delivers “just enough” code (20-40%) to client or TS machine. As more code is needed, it is dynamically delivered.</a:t>
            </a:r>
            <a:endParaRPr lang="en-US" dirty="0" smtClean="0">
              <a:latin typeface="+mn-lt"/>
            </a:endParaRPr>
          </a:p>
        </p:txBody>
      </p:sp>
      <p:pic>
        <p:nvPicPr>
          <p:cNvPr id="32777" name="Picture 6" descr="\\.PSF\Parallels Share\MDOP 'Deep Dive' Presentation 2007-03\App-Streaming.png"/>
          <p:cNvPicPr>
            <a:picLocks noChangeAspect="1" noChangeArrowheads="1"/>
          </p:cNvPicPr>
          <p:nvPr/>
        </p:nvPicPr>
        <p:blipFill>
          <a:blip r:embed="rId3"/>
          <a:srcRect/>
          <a:stretch>
            <a:fillRect/>
          </a:stretch>
        </p:blipFill>
        <p:spPr bwMode="auto">
          <a:xfrm>
            <a:off x="4722351" y="3962400"/>
            <a:ext cx="4345450" cy="2444750"/>
          </a:xfrm>
          <a:prstGeom prst="rect">
            <a:avLst/>
          </a:prstGeom>
          <a:noFill/>
          <a:ln w="9525">
            <a:noFill/>
            <a:miter lim="800000"/>
            <a:headEnd/>
            <a:tailEnd/>
          </a:ln>
        </p:spPr>
      </p:pic>
      <p:sp>
        <p:nvSpPr>
          <p:cNvPr id="10" name="TextBox 10"/>
          <p:cNvSpPr txBox="1">
            <a:spLocks noChangeArrowheads="1"/>
          </p:cNvSpPr>
          <p:nvPr/>
        </p:nvSpPr>
        <p:spPr bwMode="auto">
          <a:xfrm>
            <a:off x="152400" y="3950496"/>
            <a:ext cx="4572000" cy="2483757"/>
          </a:xfrm>
          <a:prstGeom prst="rect">
            <a:avLst/>
          </a:prstGeom>
          <a:noFill/>
          <a:ln w="9525">
            <a:noFill/>
            <a:miter lim="800000"/>
            <a:headEnd/>
            <a:tailEnd/>
          </a:ln>
        </p:spPr>
        <p:txBody>
          <a:bodyPr wrap="square">
            <a:spAutoFit/>
          </a:bodyPr>
          <a:lstStyle/>
          <a:p>
            <a:pPr algn="l">
              <a:lnSpc>
                <a:spcPct val="90000"/>
              </a:lnSpc>
              <a:buFont typeface="Arial" pitchFamily="34" charset="0"/>
              <a:buChar char="•"/>
            </a:pPr>
            <a:r>
              <a:rPr lang="cs-CZ" b="1" dirty="0" smtClean="0">
                <a:latin typeface="+mn-lt"/>
              </a:rPr>
              <a:t>Spouštěno lokálně</a:t>
            </a:r>
            <a:endParaRPr lang="en-US" b="1" dirty="0" smtClean="0">
              <a:latin typeface="+mn-lt"/>
            </a:endParaRPr>
          </a:p>
          <a:p>
            <a:pPr lvl="1" algn="l">
              <a:lnSpc>
                <a:spcPct val="90000"/>
              </a:lnSpc>
              <a:buFont typeface="Arial" pitchFamily="34" charset="0"/>
              <a:buChar char="•"/>
            </a:pPr>
            <a:r>
              <a:rPr lang="en-US" sz="1200" dirty="0" smtClean="0">
                <a:latin typeface="+mn-lt"/>
              </a:rPr>
              <a:t>App executes on desktop, laptop and/or Terminal Server, not on the Application Virtualization Server</a:t>
            </a:r>
            <a:endParaRPr lang="en-US" dirty="0" smtClean="0">
              <a:latin typeface="+mn-lt"/>
            </a:endParaRPr>
          </a:p>
          <a:p>
            <a:pPr algn="l">
              <a:lnSpc>
                <a:spcPct val="90000"/>
              </a:lnSpc>
              <a:buFont typeface="Arial" pitchFamily="34" charset="0"/>
              <a:buChar char="•"/>
            </a:pPr>
            <a:r>
              <a:rPr lang="cs-CZ" b="1" dirty="0" err="1" smtClean="0">
                <a:latin typeface="+mn-lt"/>
              </a:rPr>
              <a:t>Kešováno</a:t>
            </a:r>
            <a:r>
              <a:rPr lang="cs-CZ" b="1" dirty="0" smtClean="0">
                <a:latin typeface="+mn-lt"/>
              </a:rPr>
              <a:t> pro výkon</a:t>
            </a:r>
            <a:endParaRPr lang="en-US" b="1" dirty="0" smtClean="0">
              <a:latin typeface="+mn-lt"/>
            </a:endParaRPr>
          </a:p>
          <a:p>
            <a:pPr lvl="1" algn="l">
              <a:lnSpc>
                <a:spcPct val="90000"/>
              </a:lnSpc>
              <a:buFont typeface="Arial" pitchFamily="34" charset="0"/>
              <a:buChar char="•"/>
            </a:pPr>
            <a:r>
              <a:rPr lang="en-US" sz="1200" dirty="0" smtClean="0">
                <a:latin typeface="+mn-lt"/>
              </a:rPr>
              <a:t>App code is cached for repeat use</a:t>
            </a:r>
          </a:p>
          <a:p>
            <a:pPr lvl="1" algn="l">
              <a:lnSpc>
                <a:spcPct val="90000"/>
              </a:lnSpc>
              <a:buFont typeface="Arial" pitchFamily="34" charset="0"/>
              <a:buChar char="•"/>
            </a:pPr>
            <a:r>
              <a:rPr lang="en-US" sz="1200" dirty="0" smtClean="0">
                <a:latin typeface="+mn-lt"/>
              </a:rPr>
              <a:t>Options to cache at login or on first launch </a:t>
            </a:r>
          </a:p>
          <a:p>
            <a:pPr algn="l">
              <a:lnSpc>
                <a:spcPct val="90000"/>
              </a:lnSpc>
              <a:buFont typeface="Arial" pitchFamily="34" charset="0"/>
              <a:buChar char="•"/>
            </a:pPr>
            <a:r>
              <a:rPr lang="cs-CZ" b="1" dirty="0" smtClean="0">
                <a:latin typeface="+mn-lt"/>
              </a:rPr>
              <a:t>Podpora pokud není PC připojeno</a:t>
            </a:r>
            <a:endParaRPr lang="en-US" b="1" dirty="0" smtClean="0">
              <a:latin typeface="+mn-lt"/>
            </a:endParaRPr>
          </a:p>
          <a:p>
            <a:pPr lvl="1" algn="l">
              <a:lnSpc>
                <a:spcPct val="90000"/>
              </a:lnSpc>
              <a:buFont typeface="Arial" pitchFamily="34" charset="0"/>
              <a:buChar char="•"/>
            </a:pPr>
            <a:r>
              <a:rPr lang="en-US" sz="1200" dirty="0" smtClean="0">
                <a:latin typeface="+mn-lt"/>
              </a:rPr>
              <a:t>Entire set of applications are cached for limited time before expiring </a:t>
            </a:r>
            <a:endParaRPr lang="en-US" sz="1200" dirty="0">
              <a:latin typeface="+mn-lt"/>
            </a:endParaRPr>
          </a:p>
        </p:txBody>
      </p:sp>
      <p:sp>
        <p:nvSpPr>
          <p:cNvPr id="7" name="Title 6"/>
          <p:cNvSpPr>
            <a:spLocks noGrp="1"/>
          </p:cNvSpPr>
          <p:nvPr>
            <p:ph type="title"/>
          </p:nvPr>
        </p:nvSpPr>
        <p:spPr>
          <a:xfrm>
            <a:off x="323850" y="178722"/>
            <a:ext cx="8515350" cy="997196"/>
          </a:xfrm>
        </p:spPr>
        <p:txBody>
          <a:bodyPr/>
          <a:lstStyle/>
          <a:p>
            <a:r>
              <a:rPr lang="cs-CZ" dirty="0" smtClean="0"/>
              <a:t>Microsoft Application Virtualization</a:t>
            </a:r>
            <a:br>
              <a:rPr lang="cs-CZ" dirty="0" smtClean="0"/>
            </a:br>
            <a:r>
              <a:rPr sz="3200" smtClean="0"/>
              <a:t> </a:t>
            </a:r>
            <a:r>
              <a:rPr lang="cs-CZ" sz="2800" dirty="0" smtClean="0">
                <a:latin typeface="Segoe Light" pitchFamily="34" charset="0"/>
              </a:rPr>
              <a:t>Dynamický </a:t>
            </a:r>
            <a:r>
              <a:rPr lang="cs-CZ" sz="2800" dirty="0" err="1" smtClean="0">
                <a:latin typeface="Segoe Light" pitchFamily="34" charset="0"/>
              </a:rPr>
              <a:t>streaming</a:t>
            </a:r>
            <a:r>
              <a:rPr lang="cs-CZ" sz="2800" dirty="0" smtClean="0">
                <a:latin typeface="Segoe Light" pitchFamily="34" charset="0"/>
              </a:rPr>
              <a:t> </a:t>
            </a:r>
            <a:r>
              <a:rPr sz="2800" smtClean="0">
                <a:latin typeface="Segoe Light" pitchFamily="34" charset="0"/>
              </a:rPr>
              <a:t>software </a:t>
            </a:r>
            <a:r>
              <a:rPr lang="cs-CZ" sz="2800" dirty="0" smtClean="0">
                <a:latin typeface="Segoe Light" pitchFamily="34" charset="0"/>
              </a:rPr>
              <a:t>– centrálně spravovaná služba</a:t>
            </a:r>
            <a:endParaRPr lang="cs-CZ" sz="2400" dirty="0">
              <a:latin typeface="Segoe Light"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 calcmode="lin" valueType="num">
                                      <p:cBhvr additive="base">
                                        <p:cTn id="7" dur="500" fill="hold"/>
                                        <p:tgtEl>
                                          <p:spTgt spid="32777"/>
                                        </p:tgtEl>
                                        <p:attrNameLst>
                                          <p:attrName>ppt_x</p:attrName>
                                        </p:attrNameLst>
                                      </p:cBhvr>
                                      <p:tavLst>
                                        <p:tav tm="0">
                                          <p:val>
                                            <p:strVal val="#ppt_x"/>
                                          </p:val>
                                        </p:tav>
                                        <p:tav tm="100000">
                                          <p:val>
                                            <p:strVal val="#ppt_x"/>
                                          </p:val>
                                        </p:tav>
                                      </p:tavLst>
                                    </p:anim>
                                    <p:anim calcmode="lin" valueType="num">
                                      <p:cBhvr additive="base">
                                        <p:cTn id="8" dur="500" fill="hold"/>
                                        <p:tgtEl>
                                          <p:spTgt spid="327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771"/>
                                        </p:tgtEl>
                                        <p:attrNameLst>
                                          <p:attrName>style.visibility</p:attrName>
                                        </p:attrNameLst>
                                      </p:cBhvr>
                                      <p:to>
                                        <p:strVal val="visible"/>
                                      </p:to>
                                    </p:set>
                                    <p:anim calcmode="lin" valueType="num">
                                      <p:cBhvr additive="base">
                                        <p:cTn id="11" dur="500" fill="hold"/>
                                        <p:tgtEl>
                                          <p:spTgt spid="32771"/>
                                        </p:tgtEl>
                                        <p:attrNameLst>
                                          <p:attrName>ppt_x</p:attrName>
                                        </p:attrNameLst>
                                      </p:cBhvr>
                                      <p:tavLst>
                                        <p:tav tm="0">
                                          <p:val>
                                            <p:strVal val="#ppt_x"/>
                                          </p:val>
                                        </p:tav>
                                        <p:tav tm="100000">
                                          <p:val>
                                            <p:strVal val="#ppt_x"/>
                                          </p:val>
                                        </p:tav>
                                      </p:tavLst>
                                    </p:anim>
                                    <p:anim calcmode="lin" valueType="num">
                                      <p:cBhvr additive="base">
                                        <p:cTn id="12" dur="500" fill="hold"/>
                                        <p:tgtEl>
                                          <p:spTgt spid="327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ystemGuard - 1 SystemGuard"/>
          <p:cNvPicPr>
            <a:picLocks noChangeAspect="1" noChangeArrowheads="1"/>
          </p:cNvPicPr>
          <p:nvPr/>
        </p:nvPicPr>
        <p:blipFill>
          <a:blip r:embed="rId3"/>
          <a:srcRect/>
          <a:stretch>
            <a:fillRect/>
          </a:stretch>
        </p:blipFill>
        <p:spPr bwMode="auto">
          <a:xfrm>
            <a:off x="1857356" y="5000636"/>
            <a:ext cx="3074539" cy="1857364"/>
          </a:xfrm>
          <a:prstGeom prst="rect">
            <a:avLst/>
          </a:prstGeom>
          <a:noFill/>
          <a:ln w="9525">
            <a:noFill/>
            <a:miter lim="800000"/>
            <a:headEnd/>
            <a:tailEnd/>
          </a:ln>
        </p:spPr>
      </p:pic>
      <p:pic>
        <p:nvPicPr>
          <p:cNvPr id="13314" name="Rectangle 50178"/>
          <p:cNvPicPr>
            <a:picLocks noChangeAspect="1" noChangeArrowheads="1"/>
          </p:cNvPicPr>
          <p:nvPr/>
        </p:nvPicPr>
        <p:blipFill>
          <a:blip r:embed="rId4"/>
          <a:srcRect b="7550"/>
          <a:stretch>
            <a:fillRect/>
          </a:stretch>
        </p:blipFill>
        <p:spPr bwMode="auto">
          <a:xfrm>
            <a:off x="5286786" y="857233"/>
            <a:ext cx="3857214" cy="4143404"/>
          </a:xfrm>
          <a:prstGeom prst="rect">
            <a:avLst/>
          </a:prstGeom>
          <a:noFill/>
          <a:ln w="9525">
            <a:noFill/>
            <a:miter lim="800000"/>
            <a:headEnd/>
            <a:tailEnd/>
          </a:ln>
          <a:effectLst>
            <a:outerShdw dist="35921" dir="2700000" algn="ctr" rotWithShape="0">
              <a:srgbClr val="808080"/>
            </a:outerShdw>
          </a:effectLst>
        </p:spPr>
      </p:pic>
      <p:sp>
        <p:nvSpPr>
          <p:cNvPr id="6" name="Text Placeholder 5"/>
          <p:cNvSpPr>
            <a:spLocks noGrp="1"/>
          </p:cNvSpPr>
          <p:nvPr>
            <p:ph type="body" sz="half" idx="1"/>
          </p:nvPr>
        </p:nvSpPr>
        <p:spPr>
          <a:xfrm>
            <a:off x="152400" y="857232"/>
            <a:ext cx="4495800" cy="4800600"/>
          </a:xfrm>
        </p:spPr>
        <p:txBody>
          <a:bodyPr rtlCol="0">
            <a:noAutofit/>
          </a:bodyPr>
          <a:lstStyle/>
          <a:p>
            <a:pPr eaLnBrk="1" fontAlgn="auto" hangingPunct="1">
              <a:spcAft>
                <a:spcPts val="0"/>
              </a:spcAft>
              <a:buFont typeface="Segoe" pitchFamily="34" charset="0"/>
              <a:buChar char="»"/>
              <a:defRPr/>
            </a:pPr>
            <a:r>
              <a:rPr lang="cs-CZ" sz="1800" dirty="0" smtClean="0"/>
              <a:t>Aplikace jsou virtualizovány jednotlivě</a:t>
            </a:r>
            <a:r>
              <a:rPr lang="en-US" sz="1800" dirty="0" smtClean="0"/>
              <a:t>:</a:t>
            </a:r>
          </a:p>
          <a:p>
            <a:pPr lvl="1" eaLnBrk="1" fontAlgn="auto" hangingPunct="1">
              <a:spcAft>
                <a:spcPts val="0"/>
              </a:spcAft>
              <a:buFont typeface="Segoe" pitchFamily="34" charset="0"/>
              <a:buChar char="»"/>
              <a:defRPr/>
            </a:pPr>
            <a:r>
              <a:rPr lang="cs-CZ" sz="1800" dirty="0" smtClean="0"/>
              <a:t>Soubory </a:t>
            </a:r>
            <a:r>
              <a:rPr lang="en-US" sz="1800" dirty="0" smtClean="0"/>
              <a:t>(</a:t>
            </a:r>
            <a:r>
              <a:rPr lang="cs-CZ" sz="1800" dirty="0" smtClean="0"/>
              <a:t>včetně systémových</a:t>
            </a:r>
            <a:r>
              <a:rPr lang="en-US" sz="1800" dirty="0" smtClean="0"/>
              <a:t>)</a:t>
            </a:r>
          </a:p>
          <a:p>
            <a:pPr lvl="1" eaLnBrk="1" fontAlgn="auto" hangingPunct="1">
              <a:spcAft>
                <a:spcPts val="0"/>
              </a:spcAft>
              <a:buFont typeface="Segoe" pitchFamily="34" charset="0"/>
              <a:buChar char="»"/>
              <a:defRPr/>
            </a:pPr>
            <a:r>
              <a:rPr lang="en-US" sz="1800" dirty="0" smtClean="0"/>
              <a:t>Registry</a:t>
            </a:r>
          </a:p>
          <a:p>
            <a:pPr lvl="1" eaLnBrk="1" fontAlgn="auto" hangingPunct="1">
              <a:spcAft>
                <a:spcPts val="0"/>
              </a:spcAft>
              <a:buFont typeface="Segoe" pitchFamily="34" charset="0"/>
              <a:buChar char="»"/>
              <a:defRPr/>
            </a:pPr>
            <a:r>
              <a:rPr lang="en-US" sz="1800" dirty="0" smtClean="0"/>
              <a:t>Font</a:t>
            </a:r>
            <a:r>
              <a:rPr lang="cs-CZ" sz="1800" dirty="0" smtClean="0"/>
              <a:t>y</a:t>
            </a:r>
            <a:endParaRPr lang="en-US" sz="1800" dirty="0" smtClean="0"/>
          </a:p>
          <a:p>
            <a:pPr lvl="1" eaLnBrk="1" fontAlgn="auto" hangingPunct="1">
              <a:spcAft>
                <a:spcPts val="0"/>
              </a:spcAft>
              <a:buFont typeface="Segoe" pitchFamily="34" charset="0"/>
              <a:buChar char="»"/>
              <a:defRPr/>
            </a:pPr>
            <a:r>
              <a:rPr lang="en-US" sz="1800" dirty="0" smtClean="0"/>
              <a:t>.</a:t>
            </a:r>
            <a:r>
              <a:rPr lang="en-US" sz="1800" dirty="0" err="1" smtClean="0"/>
              <a:t>ini</a:t>
            </a:r>
            <a:endParaRPr lang="en-US" sz="1800" dirty="0" smtClean="0"/>
          </a:p>
          <a:p>
            <a:pPr lvl="1" eaLnBrk="1" fontAlgn="auto" hangingPunct="1">
              <a:spcAft>
                <a:spcPts val="0"/>
              </a:spcAft>
              <a:buFont typeface="Segoe" pitchFamily="34" charset="0"/>
              <a:buChar char="»"/>
              <a:defRPr/>
            </a:pPr>
            <a:r>
              <a:rPr lang="en-US" sz="1800" dirty="0" smtClean="0"/>
              <a:t>COM/DCOM </a:t>
            </a:r>
            <a:r>
              <a:rPr lang="cs-CZ" sz="1800" dirty="0" smtClean="0"/>
              <a:t>objekty</a:t>
            </a:r>
            <a:endParaRPr lang="en-US" sz="1800" dirty="0" smtClean="0"/>
          </a:p>
          <a:p>
            <a:pPr lvl="1" eaLnBrk="1" fontAlgn="auto" hangingPunct="1">
              <a:spcAft>
                <a:spcPts val="0"/>
              </a:spcAft>
              <a:buFont typeface="Segoe" pitchFamily="34" charset="0"/>
              <a:buChar char="»"/>
              <a:defRPr/>
            </a:pPr>
            <a:r>
              <a:rPr lang="cs-CZ" sz="1800" dirty="0" smtClean="0"/>
              <a:t>Služby</a:t>
            </a:r>
            <a:endParaRPr lang="en-US" sz="1800" dirty="0" smtClean="0"/>
          </a:p>
          <a:p>
            <a:pPr lvl="1" eaLnBrk="1" fontAlgn="auto" hangingPunct="1">
              <a:spcAft>
                <a:spcPts val="0"/>
              </a:spcAft>
              <a:buFont typeface="Segoe" pitchFamily="34" charset="0"/>
              <a:buChar char="»"/>
              <a:defRPr/>
            </a:pPr>
            <a:r>
              <a:rPr lang="en-US" sz="1800" dirty="0" smtClean="0"/>
              <a:t>Semaphores, </a:t>
            </a:r>
            <a:r>
              <a:rPr lang="en-US" sz="1800" dirty="0" err="1" smtClean="0"/>
              <a:t>Mutexes</a:t>
            </a:r>
            <a:endParaRPr lang="en-US" sz="1800" dirty="0" smtClean="0"/>
          </a:p>
          <a:p>
            <a:pPr lvl="1" eaLnBrk="1" fontAlgn="auto" hangingPunct="1">
              <a:spcAft>
                <a:spcPts val="0"/>
              </a:spcAft>
              <a:buFont typeface="Segoe" pitchFamily="34" charset="0"/>
              <a:buChar char="»"/>
              <a:defRPr/>
            </a:pPr>
            <a:r>
              <a:rPr lang="en-US" sz="1800" dirty="0" smtClean="0"/>
              <a:t>Name Spaces</a:t>
            </a:r>
          </a:p>
          <a:p>
            <a:pPr eaLnBrk="1" fontAlgn="auto" hangingPunct="1">
              <a:spcAft>
                <a:spcPts val="0"/>
              </a:spcAft>
              <a:buFont typeface="Segoe" pitchFamily="34" charset="0"/>
              <a:buChar char="»"/>
              <a:defRPr/>
            </a:pPr>
            <a:r>
              <a:rPr lang="cs-CZ" sz="1800" dirty="0" smtClean="0"/>
              <a:t>Aplikace nejsou instalovány a nijak neovlivňují OS</a:t>
            </a:r>
          </a:p>
          <a:p>
            <a:pPr eaLnBrk="1" fontAlgn="auto" hangingPunct="1">
              <a:spcAft>
                <a:spcPts val="0"/>
              </a:spcAft>
              <a:buFont typeface="Segoe" pitchFamily="34" charset="0"/>
              <a:buChar char="»"/>
              <a:defRPr/>
            </a:pPr>
            <a:r>
              <a:rPr lang="cs-CZ" sz="1800" dirty="0" smtClean="0"/>
              <a:t>Všechny úkoly jsou spouštěny na lokálním počítači</a:t>
            </a:r>
            <a:endParaRPr lang="en-US" sz="1800" dirty="0" smtClean="0"/>
          </a:p>
          <a:p>
            <a:pPr eaLnBrk="1" fontAlgn="auto" hangingPunct="1">
              <a:spcAft>
                <a:spcPts val="0"/>
              </a:spcAft>
              <a:buFont typeface="Segoe" pitchFamily="34" charset="0"/>
              <a:buChar char="»"/>
              <a:defRPr/>
            </a:pPr>
            <a:r>
              <a:rPr lang="cs-CZ" sz="1800" dirty="0" smtClean="0"/>
              <a:t>Dramaticky snižuje konflikty mezi aplikacemi</a:t>
            </a:r>
            <a:endParaRPr lang="en-US" sz="1800" dirty="0" smtClean="0"/>
          </a:p>
        </p:txBody>
      </p:sp>
      <p:sp>
        <p:nvSpPr>
          <p:cNvPr id="8" name="Title 7"/>
          <p:cNvSpPr>
            <a:spLocks noGrp="1"/>
          </p:cNvSpPr>
          <p:nvPr>
            <p:ph type="title"/>
          </p:nvPr>
        </p:nvSpPr>
        <p:spPr>
          <a:xfrm>
            <a:off x="285720" y="230188"/>
            <a:ext cx="8763000" cy="664797"/>
          </a:xfrm>
        </p:spPr>
        <p:txBody>
          <a:bodyPr/>
          <a:lstStyle/>
          <a:p>
            <a:r>
              <a:rPr lang="cs-CZ" dirty="0" smtClean="0"/>
              <a:t>Microsoft Application Virtualization</a:t>
            </a:r>
            <a:endParaRPr lang="cs-CZ" dirty="0">
              <a:latin typeface="Segoe Light" pitchFamily="34"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Rectangle 50178"/>
          <p:cNvPicPr>
            <a:picLocks noChangeAspect="1" noChangeArrowheads="1"/>
          </p:cNvPicPr>
          <p:nvPr/>
        </p:nvPicPr>
        <p:blipFill>
          <a:blip r:embed="rId3"/>
          <a:srcRect b="7550"/>
          <a:stretch>
            <a:fillRect/>
          </a:stretch>
        </p:blipFill>
        <p:spPr bwMode="auto">
          <a:xfrm>
            <a:off x="4648200" y="1905000"/>
            <a:ext cx="4343400" cy="4665663"/>
          </a:xfrm>
          <a:prstGeom prst="rect">
            <a:avLst/>
          </a:prstGeom>
          <a:noFill/>
          <a:ln w="9525">
            <a:noFill/>
            <a:miter lim="800000"/>
            <a:headEnd/>
            <a:tailEnd/>
          </a:ln>
          <a:effectLst>
            <a:outerShdw dist="35921" dir="2700000" algn="ctr" rotWithShape="0">
              <a:srgbClr val="808080"/>
            </a:outerShdw>
          </a:effectLst>
        </p:spPr>
      </p:pic>
      <p:sp>
        <p:nvSpPr>
          <p:cNvPr id="38915" name="Title 4"/>
          <p:cNvSpPr>
            <a:spLocks noGrp="1"/>
          </p:cNvSpPr>
          <p:nvPr>
            <p:ph type="title"/>
          </p:nvPr>
        </p:nvSpPr>
        <p:spPr>
          <a:xfrm>
            <a:off x="152400" y="304800"/>
            <a:ext cx="7188729" cy="1107996"/>
          </a:xfrm>
        </p:spPr>
        <p:txBody>
          <a:bodyPr/>
          <a:lstStyle/>
          <a:p>
            <a:r>
              <a:rPr smtClean="0">
                <a:latin typeface="+mj-lt"/>
              </a:rPr>
              <a:t>Dynamic Virtualization</a:t>
            </a:r>
            <a:r>
              <a:rPr lang="cs-CZ" dirty="0" smtClean="0">
                <a:latin typeface="+mj-lt"/>
              </a:rPr>
              <a:t/>
            </a:r>
            <a:br>
              <a:rPr lang="cs-CZ" dirty="0" smtClean="0">
                <a:latin typeface="+mj-lt"/>
              </a:rPr>
            </a:br>
            <a:r>
              <a:rPr lang="cs-CZ" sz="3200" dirty="0" smtClean="0">
                <a:latin typeface="Segoe Light" pitchFamily="34" charset="0"/>
              </a:rPr>
              <a:t>Uvedení </a:t>
            </a:r>
            <a:r>
              <a:rPr lang="cs-CZ" sz="3200" dirty="0" err="1" smtClean="0">
                <a:latin typeface="Segoe Light" pitchFamily="34" charset="0"/>
              </a:rPr>
              <a:t>Dynamic</a:t>
            </a:r>
            <a:r>
              <a:rPr lang="cs-CZ" sz="3200" dirty="0" smtClean="0">
                <a:latin typeface="Segoe Light" pitchFamily="34" charset="0"/>
              </a:rPr>
              <a:t> </a:t>
            </a:r>
            <a:r>
              <a:rPr lang="cs-CZ" sz="3200" dirty="0" err="1" smtClean="0">
                <a:latin typeface="Segoe Light" pitchFamily="34" charset="0"/>
              </a:rPr>
              <a:t>Suite</a:t>
            </a:r>
            <a:r>
              <a:rPr lang="cs-CZ" sz="3200" dirty="0" smtClean="0">
                <a:latin typeface="Segoe Light" pitchFamily="34" charset="0"/>
              </a:rPr>
              <a:t> </a:t>
            </a:r>
            <a:r>
              <a:rPr lang="cs-CZ" sz="3200" dirty="0" err="1" smtClean="0">
                <a:latin typeface="Segoe Light" pitchFamily="34" charset="0"/>
              </a:rPr>
              <a:t>Composition</a:t>
            </a:r>
            <a:r>
              <a:rPr lang="cs-CZ" sz="3200" dirty="0" smtClean="0">
                <a:latin typeface="Segoe Light" pitchFamily="34" charset="0"/>
              </a:rPr>
              <a:t> (DSC)</a:t>
            </a:r>
            <a:endParaRPr smtClean="0">
              <a:latin typeface="Segoe Light"/>
            </a:endParaRPr>
          </a:p>
        </p:txBody>
      </p:sp>
      <p:sp>
        <p:nvSpPr>
          <p:cNvPr id="6" name="Text Placeholder 5"/>
          <p:cNvSpPr>
            <a:spLocks noGrp="1"/>
          </p:cNvSpPr>
          <p:nvPr>
            <p:ph type="body" sz="half" idx="1"/>
          </p:nvPr>
        </p:nvSpPr>
        <p:spPr>
          <a:xfrm>
            <a:off x="0" y="1828800"/>
            <a:ext cx="4648200" cy="4800600"/>
          </a:xfrm>
        </p:spPr>
        <p:txBody>
          <a:bodyPr rtlCol="0">
            <a:noAutofit/>
          </a:bodyPr>
          <a:lstStyle/>
          <a:p>
            <a:pPr eaLnBrk="1" fontAlgn="auto" hangingPunct="1">
              <a:spcAft>
                <a:spcPts val="0"/>
              </a:spcAft>
              <a:buFont typeface="Segoe" pitchFamily="34" charset="0"/>
              <a:buChar char="»"/>
              <a:defRPr/>
            </a:pPr>
            <a:r>
              <a:rPr lang="cs-CZ" sz="1800" dirty="0" smtClean="0"/>
              <a:t>Izolované aplikace mohou být administrativně nastaveny ke sdílení stejného virtuálního prostředí</a:t>
            </a:r>
            <a:endParaRPr lang="en-US" sz="1800" dirty="0" smtClean="0"/>
          </a:p>
          <a:p>
            <a:pPr eaLnBrk="1" fontAlgn="auto" hangingPunct="1">
              <a:spcAft>
                <a:spcPts val="0"/>
              </a:spcAft>
              <a:buFont typeface="Segoe" pitchFamily="34" charset="0"/>
              <a:buChar char="»"/>
              <a:defRPr/>
            </a:pPr>
            <a:r>
              <a:rPr lang="cs-CZ" sz="1800" dirty="0" smtClean="0"/>
              <a:t>Povinné a volitelné závislosti</a:t>
            </a:r>
            <a:endParaRPr lang="en-US" sz="1800" dirty="0" smtClean="0"/>
          </a:p>
          <a:p>
            <a:pPr eaLnBrk="1" fontAlgn="auto" hangingPunct="1">
              <a:spcAft>
                <a:spcPts val="0"/>
              </a:spcAft>
              <a:buFont typeface="Segoe" pitchFamily="34" charset="0"/>
              <a:buChar char="»"/>
              <a:defRPr/>
            </a:pPr>
            <a:r>
              <a:rPr lang="cs-CZ" sz="1800" dirty="0" smtClean="0"/>
              <a:t>Virtuální aplikace mohou sdílet běžné závislosti</a:t>
            </a:r>
            <a:endParaRPr lang="en-US" sz="1400" dirty="0" smtClean="0"/>
          </a:p>
          <a:p>
            <a:pPr eaLnBrk="1" fontAlgn="auto" hangingPunct="1">
              <a:spcAft>
                <a:spcPts val="0"/>
              </a:spcAft>
              <a:buFont typeface="Segoe" pitchFamily="34" charset="0"/>
              <a:buChar char="»"/>
              <a:defRPr/>
            </a:pPr>
            <a:r>
              <a:rPr lang="cs-CZ" sz="1800" dirty="0" smtClean="0"/>
              <a:t>Výhody</a:t>
            </a:r>
            <a:r>
              <a:rPr lang="en-US" sz="1800" dirty="0" smtClean="0"/>
              <a:t>:</a:t>
            </a:r>
          </a:p>
          <a:p>
            <a:pPr lvl="1" eaLnBrk="1" fontAlgn="auto" hangingPunct="1">
              <a:spcAft>
                <a:spcPts val="0"/>
              </a:spcAft>
              <a:buFont typeface="Segoe" pitchFamily="34" charset="0"/>
              <a:buChar char="»"/>
              <a:defRPr/>
            </a:pPr>
            <a:r>
              <a:rPr lang="cs-CZ" sz="1600" dirty="0" smtClean="0"/>
              <a:t>Možnost aplikací</a:t>
            </a:r>
            <a:r>
              <a:rPr lang="en-US" sz="1600" dirty="0" smtClean="0"/>
              <a:t> </a:t>
            </a:r>
            <a:r>
              <a:rPr lang="cs-CZ" sz="1600" dirty="0" smtClean="0"/>
              <a:t>„</a:t>
            </a:r>
            <a:r>
              <a:rPr lang="en-US" sz="1600" dirty="0" smtClean="0"/>
              <a:t>one to many</a:t>
            </a:r>
            <a:r>
              <a:rPr lang="cs-CZ" sz="1600" dirty="0" smtClean="0"/>
              <a:t>“</a:t>
            </a:r>
            <a:endParaRPr lang="en-US" sz="1600" dirty="0" smtClean="0"/>
          </a:p>
          <a:p>
            <a:pPr lvl="1" eaLnBrk="1" fontAlgn="auto" hangingPunct="1">
              <a:spcAft>
                <a:spcPts val="0"/>
              </a:spcAft>
              <a:buFont typeface="Segoe" pitchFamily="34" charset="0"/>
              <a:buChar char="»"/>
              <a:defRPr/>
            </a:pPr>
            <a:r>
              <a:rPr lang="en-US" sz="1600" dirty="0" smtClean="0"/>
              <a:t>Greatly improve the ability deploy and manage an application with multiple plug ins and/or add ins</a:t>
            </a:r>
          </a:p>
          <a:p>
            <a:pPr lvl="1" eaLnBrk="1" fontAlgn="auto" hangingPunct="1">
              <a:spcAft>
                <a:spcPts val="0"/>
              </a:spcAft>
              <a:buFont typeface="Segoe" pitchFamily="34" charset="0"/>
              <a:buChar char="»"/>
              <a:defRPr/>
            </a:pPr>
            <a:r>
              <a:rPr lang="en-US" sz="1600" dirty="0" smtClean="0"/>
              <a:t>Reduce cost of patching dependent application (i.e. plug ins, middleware, etc)</a:t>
            </a:r>
          </a:p>
          <a:p>
            <a:pPr lvl="1" eaLnBrk="1" fontAlgn="auto" hangingPunct="1">
              <a:spcAft>
                <a:spcPts val="0"/>
              </a:spcAft>
              <a:buFont typeface="Segoe" pitchFamily="34" charset="0"/>
              <a:buChar char="»"/>
              <a:defRPr/>
            </a:pPr>
            <a:r>
              <a:rPr lang="en-US" sz="1600" dirty="0" smtClean="0"/>
              <a:t>Improve management of plug in distribution to different user groups</a:t>
            </a:r>
          </a:p>
        </p:txBody>
      </p:sp>
      <p:sp>
        <p:nvSpPr>
          <p:cNvPr id="7" name="Right Arrow 6"/>
          <p:cNvSpPr/>
          <p:nvPr/>
        </p:nvSpPr>
        <p:spPr>
          <a:xfrm>
            <a:off x="6096000" y="3903663"/>
            <a:ext cx="1600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6019800" y="3675063"/>
            <a:ext cx="1600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Segoe"/>
            </a:endParaRPr>
          </a:p>
        </p:txBody>
      </p:sp>
      <p:graphicFrame>
        <p:nvGraphicFramePr>
          <p:cNvPr id="136194" name="Object 2"/>
          <p:cNvGraphicFramePr>
            <a:graphicFrameLocks noChangeAspect="1"/>
          </p:cNvGraphicFramePr>
          <p:nvPr/>
        </p:nvGraphicFramePr>
        <p:xfrm>
          <a:off x="544513" y="1447800"/>
          <a:ext cx="7761287" cy="3200400"/>
        </p:xfrm>
        <a:graphic>
          <a:graphicData uri="http://schemas.openxmlformats.org/presentationml/2006/ole">
            <p:oleObj spid="_x0000_s201730" name="Visio" r:id="rId4" imgW="7624292" imgH="3143636" progId="Visio.Drawing.11">
              <p:embed/>
            </p:oleObj>
          </a:graphicData>
        </a:graphic>
      </p:graphicFrame>
      <p:sp>
        <p:nvSpPr>
          <p:cNvPr id="7" name="Title 1"/>
          <p:cNvSpPr>
            <a:spLocks noGrp="1"/>
          </p:cNvSpPr>
          <p:nvPr>
            <p:ph type="title"/>
          </p:nvPr>
        </p:nvSpPr>
        <p:spPr>
          <a:xfrm>
            <a:off x="381000" y="289563"/>
            <a:ext cx="8382000" cy="1107996"/>
          </a:xfrm>
        </p:spPr>
        <p:txBody>
          <a:bodyPr/>
          <a:lstStyle/>
          <a:p>
            <a:pPr defTabSz="914363" fontAlgn="auto">
              <a:spcAft>
                <a:spcPts val="0"/>
              </a:spcAft>
              <a:defRPr/>
            </a:pPr>
            <a:r>
              <a:rPr lang="en-US" dirty="0" smtClean="0"/>
              <a:t>Application Virtualization 4.5 </a:t>
            </a:r>
            <a:br>
              <a:rPr lang="en-US" dirty="0" smtClean="0"/>
            </a:br>
            <a:r>
              <a:rPr lang="en-US" sz="3200" dirty="0" smtClean="0">
                <a:latin typeface="Segoe Light" pitchFamily="34" charset="0"/>
              </a:rPr>
              <a:t>Stand Alone (MSI)</a:t>
            </a:r>
            <a:r>
              <a:rPr lang="cs-CZ" sz="3200" dirty="0" smtClean="0">
                <a:latin typeface="Segoe Light" pitchFamily="34" charset="0"/>
              </a:rPr>
              <a:t>Scénář</a:t>
            </a:r>
            <a:endParaRPr sz="3200" dirty="0">
              <a:latin typeface="Segoe Light" pitchFamily="34" charset="0"/>
            </a:endParaRPr>
          </a:p>
        </p:txBody>
      </p:sp>
      <p:sp>
        <p:nvSpPr>
          <p:cNvPr id="10" name="Rectangle 9"/>
          <p:cNvSpPr/>
          <p:nvPr/>
        </p:nvSpPr>
        <p:spPr>
          <a:xfrm>
            <a:off x="148442" y="3831706"/>
            <a:ext cx="4572000" cy="1508105"/>
          </a:xfrm>
          <a:prstGeom prst="rect">
            <a:avLst/>
          </a:prstGeom>
        </p:spPr>
        <p:txBody>
          <a:bodyPr>
            <a:spAutoFit/>
          </a:bodyPr>
          <a:lstStyle/>
          <a:p>
            <a:pPr marL="233354" lvl="0" indent="-233354" defTabSz="914363" eaLnBrk="0" fontAlgn="auto" hangingPunct="0">
              <a:spcBef>
                <a:spcPct val="20000"/>
              </a:spcBef>
              <a:spcAft>
                <a:spcPts val="0"/>
              </a:spcAft>
              <a:buClr>
                <a:srgbClr val="FFFFFF"/>
              </a:buClr>
              <a:buSzPct val="80000"/>
              <a:buBlip>
                <a:blip r:embed="rId5"/>
              </a:buBlip>
              <a:defRPr/>
            </a:pPr>
            <a:r>
              <a:rPr lang="en-US" sz="2000" kern="0" dirty="0" smtClean="0">
                <a:solidFill>
                  <a:srgbClr val="FFFFFF"/>
                </a:solidFill>
              </a:rPr>
              <a:t>Sequencer </a:t>
            </a:r>
            <a:r>
              <a:rPr lang="cs-CZ" sz="2000" kern="0" dirty="0" smtClean="0">
                <a:solidFill>
                  <a:srgbClr val="FFFFFF"/>
                </a:solidFill>
              </a:rPr>
              <a:t>generuje</a:t>
            </a:r>
            <a:r>
              <a:rPr lang="en-US" sz="2000" kern="0" dirty="0" smtClean="0">
                <a:solidFill>
                  <a:srgbClr val="FFFFFF"/>
                </a:solidFill>
              </a:rPr>
              <a:t> MSI</a:t>
            </a:r>
          </a:p>
          <a:p>
            <a:pPr marL="233354" lvl="0"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Neexistuje </a:t>
            </a:r>
            <a:r>
              <a:rPr lang="en-US" sz="2000" kern="0" dirty="0" smtClean="0">
                <a:solidFill>
                  <a:srgbClr val="FFFFFF"/>
                </a:solidFill>
              </a:rPr>
              <a:t>Streaming server</a:t>
            </a:r>
          </a:p>
          <a:p>
            <a:pPr marL="233354" lvl="0"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Nahrávání ze souboru</a:t>
            </a:r>
            <a:endParaRPr lang="en-US" sz="2000" kern="0" dirty="0" smtClean="0">
              <a:solidFill>
                <a:srgbClr val="FFFFFF"/>
              </a:solidFill>
            </a:endParaRPr>
          </a:p>
          <a:p>
            <a:pPr marL="233354" lvl="0"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Manuální deployment </a:t>
            </a:r>
            <a:r>
              <a:rPr lang="en-US" sz="2000" kern="0" dirty="0" smtClean="0">
                <a:solidFill>
                  <a:srgbClr val="FFFFFF"/>
                </a:solidFill>
              </a:rPr>
              <a:t>(</a:t>
            </a:r>
            <a:r>
              <a:rPr lang="cs-CZ" sz="2000" kern="0" dirty="0" smtClean="0">
                <a:solidFill>
                  <a:srgbClr val="FFFFFF"/>
                </a:solidFill>
              </a:rPr>
              <a:t>nebo</a:t>
            </a:r>
            <a:r>
              <a:rPr lang="en-US" sz="2000" kern="0" dirty="0" smtClean="0">
                <a:solidFill>
                  <a:srgbClr val="FFFFFF"/>
                </a:solidFill>
              </a:rPr>
              <a:t> ESD)</a:t>
            </a:r>
            <a:endParaRPr lang="en-US" sz="1600" kern="0" dirty="0" smtClean="0">
              <a:solidFill>
                <a:srgbClr val="FFFFFF"/>
              </a:solidFill>
            </a:endParaRPr>
          </a:p>
        </p:txBody>
      </p:sp>
      <p:sp>
        <p:nvSpPr>
          <p:cNvPr id="11" name="Rectangle 10"/>
          <p:cNvSpPr/>
          <p:nvPr/>
        </p:nvSpPr>
        <p:spPr>
          <a:xfrm>
            <a:off x="4025742" y="4198756"/>
            <a:ext cx="4572000" cy="2492990"/>
          </a:xfrm>
          <a:prstGeom prst="rect">
            <a:avLst/>
          </a:prstGeom>
        </p:spPr>
        <p:txBody>
          <a:bodyPr>
            <a:spAutoFit/>
          </a:bodyPr>
          <a:lstStyle/>
          <a:p>
            <a:pPr marL="233354" lvl="0"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Výhody</a:t>
            </a:r>
            <a:endParaRPr lang="en-US" sz="2000" kern="0" dirty="0" smtClean="0">
              <a:solidFill>
                <a:srgbClr val="FFFFFF"/>
              </a:solidFill>
            </a:endParaRPr>
          </a:p>
          <a:p>
            <a:pPr marL="690554" lvl="1"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Zachovává virtualizaci</a:t>
            </a:r>
            <a:endParaRPr lang="en-US" sz="2000" kern="0" dirty="0" smtClean="0">
              <a:solidFill>
                <a:srgbClr val="FFFFFF"/>
              </a:solidFill>
            </a:endParaRPr>
          </a:p>
          <a:p>
            <a:pPr marL="690554" lvl="1"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Jednoduché nasazení</a:t>
            </a:r>
            <a:endParaRPr lang="en-US" sz="2000" kern="0" dirty="0" smtClean="0">
              <a:solidFill>
                <a:srgbClr val="FFFFFF"/>
              </a:solidFill>
            </a:endParaRPr>
          </a:p>
          <a:p>
            <a:pPr marL="690554" lvl="1" indent="-233354" defTabSz="914363" eaLnBrk="0" fontAlgn="auto" hangingPunct="0">
              <a:spcBef>
                <a:spcPct val="20000"/>
              </a:spcBef>
              <a:spcAft>
                <a:spcPts val="0"/>
              </a:spcAft>
              <a:buClr>
                <a:srgbClr val="FFFFFF"/>
              </a:buClr>
              <a:buSzPct val="80000"/>
              <a:buBlip>
                <a:blip r:embed="rId5"/>
              </a:buBlip>
              <a:defRPr/>
            </a:pPr>
            <a:r>
              <a:rPr lang="cs-CZ" sz="2000" kern="0" dirty="0" smtClean="0">
                <a:solidFill>
                  <a:srgbClr val="FFFFFF"/>
                </a:solidFill>
              </a:rPr>
              <a:t>Není potřeba síť nebo server při běhu aplikace</a:t>
            </a:r>
            <a:endParaRPr lang="en-US" sz="2000" kern="0" dirty="0" smtClean="0">
              <a:solidFill>
                <a:srgbClr val="FFFFFF"/>
              </a:solidFill>
            </a:endParaRPr>
          </a:p>
          <a:p>
            <a:pPr marL="690554" lvl="1" indent="-233354" defTabSz="914363" eaLnBrk="0" fontAlgn="auto" hangingPunct="0">
              <a:spcBef>
                <a:spcPct val="20000"/>
              </a:spcBef>
              <a:spcAft>
                <a:spcPts val="0"/>
              </a:spcAft>
              <a:buClr>
                <a:srgbClr val="FFFFFF"/>
              </a:buClr>
              <a:buSzPct val="80000"/>
              <a:buBlip>
                <a:blip r:embed="rId5"/>
              </a:buBlip>
              <a:defRPr/>
            </a:pPr>
            <a:r>
              <a:rPr lang="en-US" sz="2000" kern="0" dirty="0" smtClean="0">
                <a:solidFill>
                  <a:srgbClr val="FFFFFF"/>
                </a:solidFill>
              </a:rPr>
              <a:t>Pre-cached </a:t>
            </a:r>
            <a:r>
              <a:rPr lang="cs-CZ" sz="2000" kern="0" dirty="0" smtClean="0">
                <a:solidFill>
                  <a:srgbClr val="FFFFFF"/>
                </a:solidFill>
              </a:rPr>
              <a:t>a dostupné všem uživatelům</a:t>
            </a:r>
            <a:endParaRPr lang="en-US" sz="2000" kern="0" dirty="0" smtClean="0">
              <a:solidFill>
                <a:srgbClr val="FFFFFF"/>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6388"/>
          <p:cNvSpPr>
            <a:spLocks noChangeArrowheads="1"/>
          </p:cNvSpPr>
          <p:nvPr/>
        </p:nvSpPr>
        <p:spPr bwMode="auto">
          <a:xfrm>
            <a:off x="0" y="-750888"/>
            <a:ext cx="8393113" cy="750888"/>
          </a:xfrm>
          <a:prstGeom prst="rect">
            <a:avLst/>
          </a:prstGeom>
          <a:noFill/>
          <a:ln w="9525">
            <a:noFill/>
            <a:miter lim="800000"/>
            <a:headEnd/>
            <a:tailEnd/>
          </a:ln>
        </p:spPr>
        <p:txBody>
          <a:bodyPr>
            <a:spAutoFit/>
          </a:bodyPr>
          <a:lstStyle/>
          <a:p>
            <a:pPr>
              <a:lnSpc>
                <a:spcPct val="90000"/>
              </a:lnSpc>
              <a:spcBef>
                <a:spcPct val="30000"/>
              </a:spcBef>
            </a:pPr>
            <a:endParaRPr lang="en-US" sz="4800">
              <a:solidFill>
                <a:schemeClr val="tx2"/>
              </a:solidFill>
              <a:latin typeface="Segoe Semibold"/>
            </a:endParaRPr>
          </a:p>
        </p:txBody>
      </p:sp>
      <p:sp>
        <p:nvSpPr>
          <p:cNvPr id="32" name="Title 31"/>
          <p:cNvSpPr>
            <a:spLocks noGrp="1"/>
          </p:cNvSpPr>
          <p:nvPr>
            <p:ph type="title"/>
          </p:nvPr>
        </p:nvSpPr>
        <p:spPr>
          <a:xfrm>
            <a:off x="228600" y="76200"/>
            <a:ext cx="8772556" cy="1052596"/>
          </a:xfrm>
        </p:spPr>
        <p:txBody>
          <a:bodyPr/>
          <a:lstStyle/>
          <a:p>
            <a:r>
              <a:rPr/>
              <a:t>Microsoft Application Virtualization </a:t>
            </a:r>
            <a:r>
              <a:rPr lang="cs-CZ" sz="3600" dirty="0" smtClean="0">
                <a:latin typeface="Segoe Light" pitchFamily="34" charset="0"/>
              </a:rPr>
              <a:t>Spolupráce se </a:t>
            </a:r>
            <a:r>
              <a:rPr sz="3600" smtClean="0">
                <a:latin typeface="Segoe Light" pitchFamily="34" charset="0"/>
              </a:rPr>
              <a:t>SMS </a:t>
            </a:r>
            <a:r>
              <a:rPr sz="3600">
                <a:latin typeface="Segoe Light" pitchFamily="34" charset="0"/>
              </a:rPr>
              <a:t>2003/SCCM </a:t>
            </a:r>
            <a:r>
              <a:rPr sz="3600" smtClean="0">
                <a:latin typeface="Segoe Light" pitchFamily="34" charset="0"/>
              </a:rPr>
              <a:t>2007…</a:t>
            </a:r>
            <a:endParaRPr lang="cs-CZ" dirty="0">
              <a:latin typeface="Segoe Light" pitchFamily="34" charset="0"/>
            </a:endParaRPr>
          </a:p>
        </p:txBody>
      </p:sp>
      <p:sp>
        <p:nvSpPr>
          <p:cNvPr id="39940" name="Content Placeholder 5"/>
          <p:cNvSpPr>
            <a:spLocks noGrp="1"/>
          </p:cNvSpPr>
          <p:nvPr>
            <p:ph idx="4294967295"/>
          </p:nvPr>
        </p:nvSpPr>
        <p:spPr>
          <a:xfrm>
            <a:off x="642910" y="1219200"/>
            <a:ext cx="7467600" cy="4308872"/>
          </a:xfrm>
        </p:spPr>
        <p:txBody>
          <a:bodyPr/>
          <a:lstStyle/>
          <a:p>
            <a:pPr>
              <a:buFont typeface="Segoe"/>
              <a:buNone/>
            </a:pPr>
            <a:r>
              <a:rPr lang="cs-CZ" sz="2000" b="1" dirty="0" smtClean="0">
                <a:latin typeface="Segoe"/>
              </a:rPr>
              <a:t>Více možností spolupráce</a:t>
            </a:r>
            <a:endParaRPr lang="en-US" sz="2000" b="1" dirty="0" smtClean="0">
              <a:latin typeface="Segoe"/>
            </a:endParaRPr>
          </a:p>
          <a:p>
            <a:pPr>
              <a:buFont typeface="Segoe"/>
              <a:buNone/>
            </a:pPr>
            <a:endParaRPr lang="en-US" sz="2000" dirty="0" smtClean="0">
              <a:latin typeface="Segoe"/>
            </a:endParaRPr>
          </a:p>
          <a:p>
            <a:r>
              <a:rPr lang="cs-CZ" sz="2000" dirty="0" smtClean="0">
                <a:latin typeface="Segoe"/>
              </a:rPr>
              <a:t>Spolupráce se</a:t>
            </a:r>
            <a:r>
              <a:rPr lang="en-US" sz="2000" dirty="0" smtClean="0">
                <a:latin typeface="Segoe"/>
              </a:rPr>
              <a:t> SMS 2003 R2 </a:t>
            </a:r>
            <a:r>
              <a:rPr lang="cs-CZ" sz="2000" dirty="0" smtClean="0">
                <a:latin typeface="Segoe"/>
              </a:rPr>
              <a:t>a</a:t>
            </a:r>
            <a:r>
              <a:rPr lang="en-US" sz="2000" dirty="0" smtClean="0">
                <a:latin typeface="Segoe"/>
              </a:rPr>
              <a:t> SCCM 2007</a:t>
            </a:r>
          </a:p>
          <a:p>
            <a:r>
              <a:rPr lang="cs-CZ" sz="2000" dirty="0" smtClean="0">
                <a:latin typeface="Segoe"/>
              </a:rPr>
              <a:t>Možnosti streamování aplikací mohou být přidány na </a:t>
            </a:r>
            <a:r>
              <a:rPr lang="en-US" sz="2000" dirty="0" smtClean="0">
                <a:latin typeface="Segoe"/>
              </a:rPr>
              <a:t>SMS/SCCM 2007 Distribution points</a:t>
            </a:r>
          </a:p>
          <a:p>
            <a:r>
              <a:rPr lang="en-US" sz="2000" dirty="0" smtClean="0">
                <a:latin typeface="Segoe"/>
              </a:rPr>
              <a:t>Sequencer </a:t>
            </a:r>
            <a:r>
              <a:rPr lang="cs-CZ" sz="2000" dirty="0" smtClean="0">
                <a:latin typeface="Segoe"/>
              </a:rPr>
              <a:t>může generovat </a:t>
            </a:r>
            <a:r>
              <a:rPr lang="en-US" sz="2000" dirty="0" smtClean="0">
                <a:latin typeface="Segoe"/>
              </a:rPr>
              <a:t>MSI wrapper </a:t>
            </a:r>
            <a:r>
              <a:rPr lang="cs-CZ" sz="2000" dirty="0" smtClean="0">
                <a:latin typeface="Segoe"/>
              </a:rPr>
              <a:t>jako řídící bod pro virtuální aplikace</a:t>
            </a:r>
            <a:r>
              <a:rPr lang="en-US" sz="2000" dirty="0" smtClean="0">
                <a:latin typeface="Segoe"/>
              </a:rPr>
              <a:t> (System Center Application Virtualization Server </a:t>
            </a:r>
            <a:r>
              <a:rPr lang="cs-CZ" sz="2000" dirty="0" smtClean="0">
                <a:latin typeface="Segoe"/>
              </a:rPr>
              <a:t>není vyžadován</a:t>
            </a:r>
            <a:r>
              <a:rPr lang="en-US" sz="2000" dirty="0" smtClean="0">
                <a:latin typeface="Segoe"/>
              </a:rPr>
              <a:t>)</a:t>
            </a:r>
          </a:p>
          <a:p>
            <a:pPr lvl="0">
              <a:defRPr/>
            </a:pPr>
            <a:r>
              <a:rPr lang="cs-CZ" sz="2000" dirty="0" smtClean="0">
                <a:latin typeface="Segoe"/>
              </a:rPr>
              <a:t>Virtuální aplikace mohou být inventarizovány pomocí WMI provideru nebo v </a:t>
            </a:r>
            <a:r>
              <a:rPr lang="en-US" sz="2000" dirty="0" smtClean="0">
                <a:latin typeface="Segoe"/>
              </a:rPr>
              <a:t>Add/Remove Program (</a:t>
            </a:r>
            <a:r>
              <a:rPr lang="cs-CZ" sz="2000" dirty="0" smtClean="0">
                <a:latin typeface="Segoe"/>
              </a:rPr>
              <a:t>pouze pro </a:t>
            </a:r>
            <a:r>
              <a:rPr lang="en-US" sz="2000" dirty="0" smtClean="0">
                <a:latin typeface="Segoe"/>
              </a:rPr>
              <a:t>MSI)</a:t>
            </a:r>
          </a:p>
          <a:p>
            <a:pPr lvl="0">
              <a:defRPr/>
            </a:pPr>
            <a:r>
              <a:rPr lang="en-US" sz="2000" dirty="0" smtClean="0">
                <a:latin typeface="Segoe"/>
              </a:rPr>
              <a:t>Third party ESD </a:t>
            </a:r>
            <a:r>
              <a:rPr lang="cs-CZ" sz="2000" dirty="0" smtClean="0">
                <a:latin typeface="Segoe"/>
              </a:rPr>
              <a:t>systémy mohou také řídit virtuální aplikace pomocí skriptu nebo MSI wrapperu</a:t>
            </a:r>
            <a:endParaRPr lang="en-US" sz="2000" dirty="0" smtClean="0">
              <a:latin typeface="Segoe"/>
            </a:endParaRPr>
          </a:p>
          <a:p>
            <a:pPr lvl="0">
              <a:defRPr/>
            </a:pPr>
            <a:r>
              <a:rPr lang="cs-CZ" sz="2000" dirty="0" smtClean="0">
                <a:latin typeface="Segoe"/>
              </a:rPr>
              <a:t>Nativní podpora pro </a:t>
            </a:r>
            <a:r>
              <a:rPr lang="en-US" sz="2000" dirty="0" smtClean="0">
                <a:latin typeface="Segoe"/>
              </a:rPr>
              <a:t>Application Virtualization </a:t>
            </a:r>
            <a:r>
              <a:rPr lang="cs-CZ" sz="2000" dirty="0" smtClean="0">
                <a:latin typeface="Segoe"/>
              </a:rPr>
              <a:t>a plná integrace bude v </a:t>
            </a:r>
            <a:r>
              <a:rPr lang="en-US" sz="2000" dirty="0" smtClean="0">
                <a:latin typeface="Segoe"/>
              </a:rPr>
              <a:t>SCCM </a:t>
            </a:r>
            <a:r>
              <a:rPr lang="cs-CZ" sz="2000" dirty="0" smtClean="0">
                <a:latin typeface="Segoe"/>
              </a:rPr>
              <a:t>2007 </a:t>
            </a:r>
            <a:r>
              <a:rPr lang="en-US" sz="2000" dirty="0" smtClean="0">
                <a:latin typeface="Segoe"/>
              </a:rPr>
              <a:t>R2</a:t>
            </a:r>
          </a:p>
        </p:txBody>
      </p:sp>
      <p:grpSp>
        <p:nvGrpSpPr>
          <p:cNvPr id="2" name="Group 17"/>
          <p:cNvGrpSpPr>
            <a:grpSpLocks/>
          </p:cNvGrpSpPr>
          <p:nvPr/>
        </p:nvGrpSpPr>
        <p:grpSpPr bwMode="auto">
          <a:xfrm>
            <a:off x="8001000" y="0"/>
            <a:ext cx="1143000" cy="990600"/>
            <a:chOff x="116" y="1157"/>
            <a:chExt cx="2452" cy="2461"/>
          </a:xfrm>
        </p:grpSpPr>
        <p:pic>
          <p:nvPicPr>
            <p:cNvPr id="7" name="Picture 18" descr="orange globe"/>
            <p:cNvPicPr>
              <a:picLocks noChangeAspect="1" noChangeArrowheads="1"/>
            </p:cNvPicPr>
            <p:nvPr/>
          </p:nvPicPr>
          <p:blipFill>
            <a:blip r:embed="rId4"/>
            <a:srcRect/>
            <a:stretch>
              <a:fillRect/>
            </a:stretch>
          </p:blipFill>
          <p:spPr bwMode="auto">
            <a:xfrm>
              <a:off x="116" y="1185"/>
              <a:ext cx="2452" cy="2433"/>
            </a:xfrm>
            <a:prstGeom prst="rect">
              <a:avLst/>
            </a:prstGeom>
            <a:noFill/>
            <a:ln w="9525">
              <a:noFill/>
              <a:miter lim="800000"/>
              <a:headEnd/>
              <a:tailEnd/>
            </a:ln>
          </p:spPr>
        </p:pic>
        <p:pic>
          <p:nvPicPr>
            <p:cNvPr id="8" name="Picture 19" descr="user business man"/>
            <p:cNvPicPr>
              <a:picLocks noChangeAspect="1" noChangeArrowheads="1"/>
            </p:cNvPicPr>
            <p:nvPr/>
          </p:nvPicPr>
          <p:blipFill>
            <a:blip r:embed="rId5">
              <a:lum bright="-6000"/>
            </a:blip>
            <a:srcRect/>
            <a:stretch>
              <a:fillRect/>
            </a:stretch>
          </p:blipFill>
          <p:spPr bwMode="auto">
            <a:xfrm>
              <a:off x="135" y="1696"/>
              <a:ext cx="296" cy="434"/>
            </a:xfrm>
            <a:prstGeom prst="rect">
              <a:avLst/>
            </a:prstGeom>
            <a:noFill/>
            <a:ln w="9525">
              <a:noFill/>
              <a:miter lim="800000"/>
              <a:headEnd/>
              <a:tailEnd/>
            </a:ln>
          </p:spPr>
        </p:pic>
        <p:pic>
          <p:nvPicPr>
            <p:cNvPr id="9" name="Picture 20" descr="user business user woman"/>
            <p:cNvPicPr>
              <a:picLocks noChangeAspect="1" noChangeArrowheads="1"/>
            </p:cNvPicPr>
            <p:nvPr/>
          </p:nvPicPr>
          <p:blipFill>
            <a:blip r:embed="rId6" cstate="email">
              <a:lum bright="-6000"/>
            </a:blip>
            <a:srcRect/>
            <a:stretch>
              <a:fillRect/>
            </a:stretch>
          </p:blipFill>
          <p:spPr bwMode="auto">
            <a:xfrm>
              <a:off x="156" y="2550"/>
              <a:ext cx="274" cy="404"/>
            </a:xfrm>
            <a:prstGeom prst="rect">
              <a:avLst/>
            </a:prstGeom>
            <a:noFill/>
            <a:ln w="9525">
              <a:noFill/>
              <a:miter lim="800000"/>
              <a:headEnd/>
              <a:tailEnd/>
            </a:ln>
          </p:spPr>
        </p:pic>
        <p:pic>
          <p:nvPicPr>
            <p:cNvPr id="10" name="Picture 21" descr="PC with flat panel"/>
            <p:cNvPicPr>
              <a:picLocks noChangeAspect="1" noChangeArrowheads="1"/>
            </p:cNvPicPr>
            <p:nvPr/>
          </p:nvPicPr>
          <p:blipFill>
            <a:blip r:embed="rId7" cstate="email"/>
            <a:srcRect/>
            <a:stretch>
              <a:fillRect/>
            </a:stretch>
          </p:blipFill>
          <p:spPr bwMode="auto">
            <a:xfrm>
              <a:off x="239" y="2610"/>
              <a:ext cx="521" cy="524"/>
            </a:xfrm>
            <a:prstGeom prst="rect">
              <a:avLst/>
            </a:prstGeom>
            <a:noFill/>
            <a:ln w="9525">
              <a:noFill/>
              <a:miter lim="800000"/>
              <a:headEnd/>
              <a:tailEnd/>
            </a:ln>
          </p:spPr>
        </p:pic>
        <p:grpSp>
          <p:nvGrpSpPr>
            <p:cNvPr id="3" name="Group 22"/>
            <p:cNvGrpSpPr>
              <a:grpSpLocks/>
            </p:cNvGrpSpPr>
            <p:nvPr/>
          </p:nvGrpSpPr>
          <p:grpSpPr bwMode="auto">
            <a:xfrm>
              <a:off x="961" y="2859"/>
              <a:ext cx="499" cy="474"/>
              <a:chOff x="871" y="2859"/>
              <a:chExt cx="499" cy="474"/>
            </a:xfrm>
          </p:grpSpPr>
          <p:pic>
            <p:nvPicPr>
              <p:cNvPr id="30" name="Picture 23" descr="user business casual man"/>
              <p:cNvPicPr>
                <a:picLocks noChangeAspect="1" noChangeArrowheads="1"/>
              </p:cNvPicPr>
              <p:nvPr/>
            </p:nvPicPr>
            <p:blipFill>
              <a:blip r:embed="rId8" cstate="email"/>
              <a:srcRect/>
              <a:stretch>
                <a:fillRect/>
              </a:stretch>
            </p:blipFill>
            <p:spPr bwMode="auto">
              <a:xfrm>
                <a:off x="871" y="2859"/>
                <a:ext cx="270" cy="394"/>
              </a:xfrm>
              <a:prstGeom prst="rect">
                <a:avLst/>
              </a:prstGeom>
              <a:noFill/>
              <a:ln w="9525">
                <a:noFill/>
                <a:miter lim="800000"/>
                <a:headEnd/>
                <a:tailEnd/>
              </a:ln>
            </p:spPr>
          </p:pic>
          <p:pic>
            <p:nvPicPr>
              <p:cNvPr id="31" name="Picture 24" descr="laptop notebook portable Computer"/>
              <p:cNvPicPr>
                <a:picLocks noChangeAspect="1" noChangeArrowheads="1"/>
              </p:cNvPicPr>
              <p:nvPr/>
            </p:nvPicPr>
            <p:blipFill>
              <a:blip r:embed="rId9" cstate="email"/>
              <a:srcRect/>
              <a:stretch>
                <a:fillRect/>
              </a:stretch>
            </p:blipFill>
            <p:spPr bwMode="auto">
              <a:xfrm>
                <a:off x="1010" y="2960"/>
                <a:ext cx="360" cy="373"/>
              </a:xfrm>
              <a:prstGeom prst="rect">
                <a:avLst/>
              </a:prstGeom>
              <a:noFill/>
              <a:ln w="9525">
                <a:noFill/>
                <a:miter lim="800000"/>
                <a:headEnd/>
                <a:tailEnd/>
              </a:ln>
            </p:spPr>
          </p:pic>
        </p:grpSp>
        <p:grpSp>
          <p:nvGrpSpPr>
            <p:cNvPr id="4" name="Group 25"/>
            <p:cNvGrpSpPr>
              <a:grpSpLocks/>
            </p:cNvGrpSpPr>
            <p:nvPr/>
          </p:nvGrpSpPr>
          <p:grpSpPr bwMode="auto">
            <a:xfrm>
              <a:off x="1720" y="2486"/>
              <a:ext cx="396" cy="484"/>
              <a:chOff x="1745" y="2576"/>
              <a:chExt cx="396" cy="484"/>
            </a:xfrm>
          </p:grpSpPr>
          <p:pic>
            <p:nvPicPr>
              <p:cNvPr id="28" name="Picture 26" descr="XP_Woman"/>
              <p:cNvPicPr>
                <a:picLocks noChangeAspect="1" noChangeArrowheads="1"/>
              </p:cNvPicPr>
              <p:nvPr/>
            </p:nvPicPr>
            <p:blipFill>
              <a:blip r:embed="rId10" cstate="email">
                <a:lum bright="12000"/>
              </a:blip>
              <a:srcRect/>
              <a:stretch>
                <a:fillRect/>
              </a:stretch>
            </p:blipFill>
            <p:spPr bwMode="auto">
              <a:xfrm>
                <a:off x="1860" y="2576"/>
                <a:ext cx="281" cy="411"/>
              </a:xfrm>
              <a:prstGeom prst="rect">
                <a:avLst/>
              </a:prstGeom>
              <a:noFill/>
              <a:ln w="9525">
                <a:noFill/>
                <a:miter lim="800000"/>
                <a:headEnd/>
                <a:tailEnd/>
              </a:ln>
            </p:spPr>
          </p:pic>
          <p:pic>
            <p:nvPicPr>
              <p:cNvPr id="29" name="Picture 27" descr="Pocket PC pda"/>
              <p:cNvPicPr>
                <a:picLocks noChangeAspect="1" noChangeArrowheads="1"/>
              </p:cNvPicPr>
              <p:nvPr/>
            </p:nvPicPr>
            <p:blipFill>
              <a:blip r:embed="rId11" cstate="email"/>
              <a:srcRect/>
              <a:stretch>
                <a:fillRect/>
              </a:stretch>
            </p:blipFill>
            <p:spPr bwMode="auto">
              <a:xfrm>
                <a:off x="1745" y="2721"/>
                <a:ext cx="161" cy="339"/>
              </a:xfrm>
              <a:prstGeom prst="rect">
                <a:avLst/>
              </a:prstGeom>
              <a:noFill/>
              <a:ln w="9525">
                <a:noFill/>
                <a:miter lim="800000"/>
                <a:headEnd/>
                <a:tailEnd/>
              </a:ln>
            </p:spPr>
          </p:pic>
        </p:grpSp>
        <p:grpSp>
          <p:nvGrpSpPr>
            <p:cNvPr id="5" name="Group 28"/>
            <p:cNvGrpSpPr>
              <a:grpSpLocks/>
            </p:cNvGrpSpPr>
            <p:nvPr/>
          </p:nvGrpSpPr>
          <p:grpSpPr bwMode="auto">
            <a:xfrm>
              <a:off x="1904" y="1837"/>
              <a:ext cx="366" cy="405"/>
              <a:chOff x="1955" y="1837"/>
              <a:chExt cx="366" cy="405"/>
            </a:xfrm>
          </p:grpSpPr>
          <p:pic>
            <p:nvPicPr>
              <p:cNvPr id="26" name="Picture 25" descr="user business user woman"/>
              <p:cNvPicPr>
                <a:picLocks noChangeAspect="1" noChangeArrowheads="1"/>
              </p:cNvPicPr>
              <p:nvPr/>
            </p:nvPicPr>
            <p:blipFill>
              <a:blip r:embed="rId6" cstate="email">
                <a:lum bright="-6000"/>
              </a:blip>
              <a:srcRect/>
              <a:stretch>
                <a:fillRect/>
              </a:stretch>
            </p:blipFill>
            <p:spPr bwMode="auto">
              <a:xfrm>
                <a:off x="2048" y="1837"/>
                <a:ext cx="273" cy="405"/>
              </a:xfrm>
              <a:prstGeom prst="rect">
                <a:avLst/>
              </a:prstGeom>
              <a:noFill/>
              <a:ln w="9525">
                <a:noFill/>
                <a:miter lim="800000"/>
                <a:headEnd/>
                <a:tailEnd/>
              </a:ln>
            </p:spPr>
          </p:pic>
          <p:pic>
            <p:nvPicPr>
              <p:cNvPr id="27" name="Picture 26" descr="Mobile cell Phone"/>
              <p:cNvPicPr>
                <a:picLocks noChangeAspect="1" noChangeArrowheads="1"/>
              </p:cNvPicPr>
              <p:nvPr/>
            </p:nvPicPr>
            <p:blipFill>
              <a:blip r:embed="rId12" cstate="email"/>
              <a:srcRect/>
              <a:stretch>
                <a:fillRect/>
              </a:stretch>
            </p:blipFill>
            <p:spPr bwMode="auto">
              <a:xfrm>
                <a:off x="1955" y="1883"/>
                <a:ext cx="147" cy="348"/>
              </a:xfrm>
              <a:prstGeom prst="rect">
                <a:avLst/>
              </a:prstGeom>
              <a:noFill/>
              <a:ln w="9525">
                <a:noFill/>
                <a:miter lim="800000"/>
                <a:headEnd/>
                <a:tailEnd/>
              </a:ln>
            </p:spPr>
          </p:pic>
        </p:grpSp>
        <p:grpSp>
          <p:nvGrpSpPr>
            <p:cNvPr id="6" name="Group 31"/>
            <p:cNvGrpSpPr>
              <a:grpSpLocks/>
            </p:cNvGrpSpPr>
            <p:nvPr/>
          </p:nvGrpSpPr>
          <p:grpSpPr bwMode="auto">
            <a:xfrm>
              <a:off x="1386" y="1157"/>
              <a:ext cx="602" cy="569"/>
              <a:chOff x="1341" y="1151"/>
              <a:chExt cx="602" cy="569"/>
            </a:xfrm>
          </p:grpSpPr>
          <p:pic>
            <p:nvPicPr>
              <p:cNvPr id="24" name="Picture 32" descr="PC with flat panel"/>
              <p:cNvPicPr>
                <a:picLocks noChangeAspect="1" noChangeArrowheads="1"/>
              </p:cNvPicPr>
              <p:nvPr/>
            </p:nvPicPr>
            <p:blipFill>
              <a:blip r:embed="rId7" cstate="email"/>
              <a:srcRect/>
              <a:stretch>
                <a:fillRect/>
              </a:stretch>
            </p:blipFill>
            <p:spPr bwMode="auto">
              <a:xfrm>
                <a:off x="1422" y="1196"/>
                <a:ext cx="521" cy="524"/>
              </a:xfrm>
              <a:prstGeom prst="rect">
                <a:avLst/>
              </a:prstGeom>
              <a:noFill/>
              <a:ln w="9525">
                <a:noFill/>
                <a:miter lim="800000"/>
                <a:headEnd/>
                <a:tailEnd/>
              </a:ln>
            </p:spPr>
          </p:pic>
          <p:pic>
            <p:nvPicPr>
              <p:cNvPr id="25" name="Picture 33" descr="user business casual man"/>
              <p:cNvPicPr>
                <a:picLocks noChangeAspect="1" noChangeArrowheads="1"/>
              </p:cNvPicPr>
              <p:nvPr/>
            </p:nvPicPr>
            <p:blipFill>
              <a:blip r:embed="rId13" cstate="email"/>
              <a:srcRect/>
              <a:stretch>
                <a:fillRect/>
              </a:stretch>
            </p:blipFill>
            <p:spPr bwMode="auto">
              <a:xfrm>
                <a:off x="1341" y="1151"/>
                <a:ext cx="270" cy="393"/>
              </a:xfrm>
              <a:prstGeom prst="rect">
                <a:avLst/>
              </a:prstGeom>
              <a:noFill/>
              <a:ln w="9525">
                <a:noFill/>
                <a:miter lim="800000"/>
                <a:headEnd/>
                <a:tailEnd/>
              </a:ln>
            </p:spPr>
          </p:pic>
        </p:grpSp>
        <p:grpSp>
          <p:nvGrpSpPr>
            <p:cNvPr id="11" name="Group 34"/>
            <p:cNvGrpSpPr>
              <a:grpSpLocks/>
            </p:cNvGrpSpPr>
            <p:nvPr/>
          </p:nvGrpSpPr>
          <p:grpSpPr bwMode="auto">
            <a:xfrm>
              <a:off x="539" y="1187"/>
              <a:ext cx="514" cy="551"/>
              <a:chOff x="488" y="1206"/>
              <a:chExt cx="514" cy="551"/>
            </a:xfrm>
          </p:grpSpPr>
          <p:pic>
            <p:nvPicPr>
              <p:cNvPr id="22" name="Picture 35" descr="XP_Woman"/>
              <p:cNvPicPr>
                <a:picLocks noChangeAspect="1" noChangeArrowheads="1"/>
              </p:cNvPicPr>
              <p:nvPr/>
            </p:nvPicPr>
            <p:blipFill>
              <a:blip r:embed="rId10" cstate="email">
                <a:lum bright="12000"/>
              </a:blip>
              <a:srcRect/>
              <a:stretch>
                <a:fillRect/>
              </a:stretch>
            </p:blipFill>
            <p:spPr bwMode="auto">
              <a:xfrm>
                <a:off x="488" y="1206"/>
                <a:ext cx="280" cy="412"/>
              </a:xfrm>
              <a:prstGeom prst="rect">
                <a:avLst/>
              </a:prstGeom>
              <a:noFill/>
              <a:ln w="9525">
                <a:noFill/>
                <a:miter lim="800000"/>
                <a:headEnd/>
                <a:tailEnd/>
              </a:ln>
            </p:spPr>
          </p:pic>
          <p:pic>
            <p:nvPicPr>
              <p:cNvPr id="23" name="Picture 36" descr="laptop notebook portable Computer"/>
              <p:cNvPicPr>
                <a:picLocks noChangeAspect="1" noChangeArrowheads="1"/>
              </p:cNvPicPr>
              <p:nvPr/>
            </p:nvPicPr>
            <p:blipFill>
              <a:blip r:embed="rId14" cstate="email"/>
              <a:srcRect/>
              <a:stretch>
                <a:fillRect/>
              </a:stretch>
            </p:blipFill>
            <p:spPr bwMode="auto">
              <a:xfrm>
                <a:off x="617" y="1357"/>
                <a:ext cx="385" cy="400"/>
              </a:xfrm>
              <a:prstGeom prst="rect">
                <a:avLst/>
              </a:prstGeom>
              <a:noFill/>
              <a:ln w="9525">
                <a:noFill/>
                <a:miter lim="800000"/>
                <a:headEnd/>
                <a:tailEnd/>
              </a:ln>
            </p:spPr>
          </p:pic>
        </p:grpSp>
        <p:pic>
          <p:nvPicPr>
            <p:cNvPr id="16" name="Picture 37" descr="connector stars - gold 7"/>
            <p:cNvPicPr>
              <a:picLocks noChangeAspect="1" noChangeArrowheads="1"/>
            </p:cNvPicPr>
            <p:nvPr/>
          </p:nvPicPr>
          <p:blipFill>
            <a:blip r:embed="rId15"/>
            <a:srcRect/>
            <a:stretch>
              <a:fillRect/>
            </a:stretch>
          </p:blipFill>
          <p:spPr bwMode="auto">
            <a:xfrm>
              <a:off x="396" y="1474"/>
              <a:ext cx="1620" cy="1584"/>
            </a:xfrm>
            <a:prstGeom prst="rect">
              <a:avLst/>
            </a:prstGeom>
            <a:noFill/>
            <a:ln w="9525">
              <a:noFill/>
              <a:miter lim="800000"/>
              <a:headEnd/>
              <a:tailEnd/>
            </a:ln>
          </p:spPr>
        </p:pic>
        <p:pic>
          <p:nvPicPr>
            <p:cNvPr id="17" name="Picture 38" descr="Server"/>
            <p:cNvPicPr>
              <a:picLocks noChangeAspect="1" noChangeArrowheads="1"/>
            </p:cNvPicPr>
            <p:nvPr/>
          </p:nvPicPr>
          <p:blipFill>
            <a:blip r:embed="rId16" cstate="email"/>
            <a:srcRect/>
            <a:stretch>
              <a:fillRect/>
            </a:stretch>
          </p:blipFill>
          <p:spPr bwMode="auto">
            <a:xfrm>
              <a:off x="1374" y="1929"/>
              <a:ext cx="237" cy="384"/>
            </a:xfrm>
            <a:prstGeom prst="rect">
              <a:avLst/>
            </a:prstGeom>
            <a:noFill/>
            <a:ln w="9525">
              <a:noFill/>
              <a:miter lim="800000"/>
              <a:headEnd/>
              <a:tailEnd/>
            </a:ln>
          </p:spPr>
        </p:pic>
        <p:pic>
          <p:nvPicPr>
            <p:cNvPr id="18" name="Picture 39" descr="user business user woman"/>
            <p:cNvPicPr>
              <a:picLocks noChangeAspect="1" noChangeArrowheads="1"/>
            </p:cNvPicPr>
            <p:nvPr/>
          </p:nvPicPr>
          <p:blipFill>
            <a:blip r:embed="rId17" cstate="email"/>
            <a:srcRect/>
            <a:stretch>
              <a:fillRect/>
            </a:stretch>
          </p:blipFill>
          <p:spPr bwMode="auto">
            <a:xfrm>
              <a:off x="1087" y="1922"/>
              <a:ext cx="259" cy="383"/>
            </a:xfrm>
            <a:prstGeom prst="rect">
              <a:avLst/>
            </a:prstGeom>
            <a:noFill/>
            <a:ln w="9525">
              <a:noFill/>
              <a:miter lim="800000"/>
              <a:headEnd/>
              <a:tailEnd/>
            </a:ln>
          </p:spPr>
        </p:pic>
        <p:pic>
          <p:nvPicPr>
            <p:cNvPr id="19" name="Picture 40" descr="Pocket PC pda"/>
            <p:cNvPicPr>
              <a:picLocks noChangeAspect="1" noChangeArrowheads="1"/>
            </p:cNvPicPr>
            <p:nvPr/>
          </p:nvPicPr>
          <p:blipFill>
            <a:blip r:embed="rId11" cstate="email"/>
            <a:srcRect/>
            <a:stretch>
              <a:fillRect/>
            </a:stretch>
          </p:blipFill>
          <p:spPr bwMode="auto">
            <a:xfrm>
              <a:off x="349" y="1901"/>
              <a:ext cx="161" cy="339"/>
            </a:xfrm>
            <a:prstGeom prst="rect">
              <a:avLst/>
            </a:prstGeom>
            <a:noFill/>
            <a:ln w="9525">
              <a:noFill/>
              <a:miter lim="800000"/>
              <a:headEnd/>
              <a:tailEnd/>
            </a:ln>
          </p:spPr>
        </p:pic>
        <p:pic>
          <p:nvPicPr>
            <p:cNvPr id="20" name="Picture 41" descr="Server"/>
            <p:cNvPicPr>
              <a:picLocks noChangeAspect="1" noChangeArrowheads="1"/>
            </p:cNvPicPr>
            <p:nvPr/>
          </p:nvPicPr>
          <p:blipFill>
            <a:blip r:embed="rId18" cstate="email"/>
            <a:srcRect/>
            <a:stretch>
              <a:fillRect/>
            </a:stretch>
          </p:blipFill>
          <p:spPr bwMode="auto">
            <a:xfrm>
              <a:off x="822" y="1930"/>
              <a:ext cx="239" cy="383"/>
            </a:xfrm>
            <a:prstGeom prst="rect">
              <a:avLst/>
            </a:prstGeom>
            <a:noFill/>
            <a:ln w="9525">
              <a:noFill/>
              <a:miter lim="800000"/>
              <a:headEnd/>
              <a:tailEnd/>
            </a:ln>
          </p:spPr>
        </p:pic>
        <p:pic>
          <p:nvPicPr>
            <p:cNvPr id="21" name="Picture 42" descr="Server"/>
            <p:cNvPicPr>
              <a:picLocks noChangeAspect="1" noChangeArrowheads="1"/>
            </p:cNvPicPr>
            <p:nvPr/>
          </p:nvPicPr>
          <p:blipFill>
            <a:blip r:embed="rId16" cstate="email"/>
            <a:srcRect/>
            <a:stretch>
              <a:fillRect/>
            </a:stretch>
          </p:blipFill>
          <p:spPr bwMode="auto">
            <a:xfrm>
              <a:off x="1094" y="2291"/>
              <a:ext cx="238" cy="383"/>
            </a:xfrm>
            <a:prstGeom prst="rect">
              <a:avLst/>
            </a:prstGeom>
            <a:noFill/>
            <a:ln w="9525">
              <a:noFill/>
              <a:miter lim="800000"/>
              <a:headEnd/>
              <a:tailEnd/>
            </a:ln>
          </p:spPr>
        </p:pic>
      </p:grpSp>
    </p:spTree>
    <p:custDataLst>
      <p:tags r:id="rId1"/>
    </p:custData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76200" y="152400"/>
            <a:ext cx="9144000" cy="498598"/>
          </a:xfrm>
        </p:spPr>
        <p:txBody>
          <a:bodyPr/>
          <a:lstStyle/>
          <a:p>
            <a:pPr eaLnBrk="1" hangingPunct="1"/>
            <a:r>
              <a:rPr sz="3600" smtClean="0">
                <a:latin typeface="+mj-lt"/>
              </a:rPr>
              <a:t>The Microsoft Application Virtualization Platform</a:t>
            </a:r>
          </a:p>
        </p:txBody>
      </p:sp>
      <p:pic>
        <p:nvPicPr>
          <p:cNvPr id="42" name="Picture 4" descr="\\.PSF\.Mac\Volumes\Files\Work\Microsoft\PowerPoint Presentations\Microsoft Application Virtualization Platform Build\Windows-App.png"/>
          <p:cNvPicPr>
            <a:picLocks noChangeAspect="1" noChangeArrowheads="1"/>
          </p:cNvPicPr>
          <p:nvPr/>
        </p:nvPicPr>
        <p:blipFill>
          <a:blip r:embed="rId3"/>
          <a:srcRect/>
          <a:stretch>
            <a:fillRect/>
          </a:stretch>
        </p:blipFill>
        <p:spPr bwMode="auto">
          <a:xfrm>
            <a:off x="7935165" y="3399426"/>
            <a:ext cx="773580" cy="639174"/>
          </a:xfrm>
          <a:prstGeom prst="rect">
            <a:avLst/>
          </a:prstGeom>
          <a:noFill/>
        </p:spPr>
      </p:pic>
      <p:pic>
        <p:nvPicPr>
          <p:cNvPr id="43" name="Picture 5" descr="\\.PSF\.Mac\Volumes\Files\Work\Microsoft\PowerPoint Presentations\Microsoft Application Virtualization Platform Build\Sequencer.png"/>
          <p:cNvPicPr>
            <a:picLocks noChangeAspect="1" noChangeArrowheads="1"/>
          </p:cNvPicPr>
          <p:nvPr/>
        </p:nvPicPr>
        <p:blipFill>
          <a:blip r:embed="rId4" cstate="print"/>
          <a:srcRect/>
          <a:stretch>
            <a:fillRect/>
          </a:stretch>
        </p:blipFill>
        <p:spPr bwMode="auto">
          <a:xfrm>
            <a:off x="7413619" y="3780029"/>
            <a:ext cx="1084206" cy="976681"/>
          </a:xfrm>
          <a:prstGeom prst="rect">
            <a:avLst/>
          </a:prstGeom>
          <a:noFill/>
        </p:spPr>
      </p:pic>
      <p:pic>
        <p:nvPicPr>
          <p:cNvPr id="44" name="Picture 7" descr="\\.PSF\.Mac\Volumes\Files\Work\Microsoft\PowerPoint Presentations\Microsoft Application Virtualization Platform Build\Platform-Extras.png"/>
          <p:cNvPicPr>
            <a:picLocks noChangeAspect="1" noChangeArrowheads="1"/>
          </p:cNvPicPr>
          <p:nvPr/>
        </p:nvPicPr>
        <p:blipFill>
          <a:blip r:embed="rId5" cstate="print"/>
          <a:srcRect/>
          <a:stretch>
            <a:fillRect/>
          </a:stretch>
        </p:blipFill>
        <p:spPr bwMode="auto">
          <a:xfrm>
            <a:off x="3124200" y="892455"/>
            <a:ext cx="5241822" cy="4522005"/>
          </a:xfrm>
          <a:prstGeom prst="rect">
            <a:avLst/>
          </a:prstGeom>
          <a:noFill/>
        </p:spPr>
      </p:pic>
      <p:sp>
        <p:nvSpPr>
          <p:cNvPr id="45" name="TextBox 44"/>
          <p:cNvSpPr txBox="1"/>
          <p:nvPr/>
        </p:nvSpPr>
        <p:spPr>
          <a:xfrm>
            <a:off x="0" y="3969663"/>
            <a:ext cx="1828800" cy="430887"/>
          </a:xfrm>
          <a:prstGeom prst="rect">
            <a:avLst/>
          </a:prstGeom>
          <a:noFill/>
        </p:spPr>
        <p:txBody>
          <a:bodyPr wrap="square" rtlCol="0">
            <a:spAutoFit/>
          </a:bodyPr>
          <a:lstStyle/>
          <a:p>
            <a:pPr algn="ctr"/>
            <a:r>
              <a:rPr lang="en-US" sz="1050" dirty="0" smtClean="0"/>
              <a:t>Microsoft Application Virtualization Clients</a:t>
            </a:r>
            <a:endParaRPr lang="en-US" sz="1050" dirty="0"/>
          </a:p>
        </p:txBody>
      </p:sp>
      <p:sp>
        <p:nvSpPr>
          <p:cNvPr id="46" name="TextBox 45"/>
          <p:cNvSpPr txBox="1"/>
          <p:nvPr/>
        </p:nvSpPr>
        <p:spPr>
          <a:xfrm>
            <a:off x="490347" y="3456561"/>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VECD</a:t>
            </a:r>
            <a:endParaRPr lang="en-US" sz="800" dirty="0">
              <a:latin typeface="Arial" pitchFamily="34" charset="0"/>
              <a:cs typeface="Arial" pitchFamily="34" charset="0"/>
            </a:endParaRPr>
          </a:p>
        </p:txBody>
      </p:sp>
      <p:sp>
        <p:nvSpPr>
          <p:cNvPr id="47" name="TextBox 46"/>
          <p:cNvSpPr txBox="1"/>
          <p:nvPr/>
        </p:nvSpPr>
        <p:spPr>
          <a:xfrm>
            <a:off x="871347" y="3630297"/>
            <a:ext cx="609600" cy="338554"/>
          </a:xfrm>
          <a:prstGeom prst="rect">
            <a:avLst/>
          </a:prstGeom>
          <a:noFill/>
        </p:spPr>
        <p:txBody>
          <a:bodyPr wrap="square" rtlCol="0">
            <a:spAutoFit/>
          </a:bodyPr>
          <a:lstStyle/>
          <a:p>
            <a:pPr algn="ctr"/>
            <a:r>
              <a:rPr lang="en-US" sz="800" dirty="0" smtClean="0">
                <a:latin typeface="Arial" pitchFamily="34" charset="0"/>
                <a:cs typeface="Arial" pitchFamily="34" charset="0"/>
              </a:rPr>
              <a:t>Terminal</a:t>
            </a:r>
          </a:p>
          <a:p>
            <a:pPr algn="ctr"/>
            <a:r>
              <a:rPr lang="en-US" sz="800" dirty="0" smtClean="0">
                <a:latin typeface="Arial" pitchFamily="34" charset="0"/>
                <a:cs typeface="Arial" pitchFamily="34" charset="0"/>
              </a:rPr>
              <a:t>server</a:t>
            </a:r>
            <a:endParaRPr lang="en-US" sz="800" dirty="0">
              <a:latin typeface="Arial" pitchFamily="34" charset="0"/>
              <a:cs typeface="Arial" pitchFamily="34" charset="0"/>
            </a:endParaRPr>
          </a:p>
        </p:txBody>
      </p:sp>
      <p:sp>
        <p:nvSpPr>
          <p:cNvPr id="48" name="TextBox 47"/>
          <p:cNvSpPr txBox="1"/>
          <p:nvPr/>
        </p:nvSpPr>
        <p:spPr>
          <a:xfrm>
            <a:off x="1557147" y="4069209"/>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Desktop</a:t>
            </a:r>
            <a:endParaRPr lang="en-US" sz="800" dirty="0">
              <a:latin typeface="Arial" pitchFamily="34" charset="0"/>
              <a:cs typeface="Arial" pitchFamily="34" charset="0"/>
            </a:endParaRPr>
          </a:p>
        </p:txBody>
      </p:sp>
      <p:sp>
        <p:nvSpPr>
          <p:cNvPr id="49" name="TextBox 48"/>
          <p:cNvSpPr txBox="1"/>
          <p:nvPr/>
        </p:nvSpPr>
        <p:spPr>
          <a:xfrm>
            <a:off x="1792224" y="5009031"/>
            <a:ext cx="1828800" cy="430887"/>
          </a:xfrm>
          <a:prstGeom prst="rect">
            <a:avLst/>
          </a:prstGeom>
          <a:noFill/>
        </p:spPr>
        <p:txBody>
          <a:bodyPr wrap="square" rtlCol="0">
            <a:spAutoFit/>
          </a:bodyPr>
          <a:lstStyle/>
          <a:p>
            <a:pPr algn="ctr"/>
            <a:r>
              <a:rPr lang="en-US" sz="1050" dirty="0" smtClean="0"/>
              <a:t>Microsoft Application Virtualization Clients</a:t>
            </a:r>
            <a:endParaRPr lang="en-US" sz="1050" dirty="0"/>
          </a:p>
        </p:txBody>
      </p:sp>
      <p:sp>
        <p:nvSpPr>
          <p:cNvPr id="50" name="TextBox 49"/>
          <p:cNvSpPr txBox="1"/>
          <p:nvPr/>
        </p:nvSpPr>
        <p:spPr>
          <a:xfrm>
            <a:off x="2282571" y="4495929"/>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VECD</a:t>
            </a:r>
            <a:endParaRPr lang="en-US" sz="800" dirty="0">
              <a:latin typeface="Arial" pitchFamily="34" charset="0"/>
              <a:cs typeface="Arial" pitchFamily="34" charset="0"/>
            </a:endParaRPr>
          </a:p>
        </p:txBody>
      </p:sp>
      <p:sp>
        <p:nvSpPr>
          <p:cNvPr id="51" name="TextBox 50"/>
          <p:cNvSpPr txBox="1"/>
          <p:nvPr/>
        </p:nvSpPr>
        <p:spPr>
          <a:xfrm>
            <a:off x="2663571" y="4669665"/>
            <a:ext cx="609600" cy="338554"/>
          </a:xfrm>
          <a:prstGeom prst="rect">
            <a:avLst/>
          </a:prstGeom>
          <a:noFill/>
        </p:spPr>
        <p:txBody>
          <a:bodyPr wrap="square" rtlCol="0">
            <a:spAutoFit/>
          </a:bodyPr>
          <a:lstStyle/>
          <a:p>
            <a:pPr algn="ctr"/>
            <a:r>
              <a:rPr lang="en-US" sz="800" dirty="0" smtClean="0">
                <a:latin typeface="Arial" pitchFamily="34" charset="0"/>
                <a:cs typeface="Arial" pitchFamily="34" charset="0"/>
              </a:rPr>
              <a:t>Terminal</a:t>
            </a:r>
          </a:p>
          <a:p>
            <a:pPr algn="ctr"/>
            <a:r>
              <a:rPr lang="en-US" sz="800" dirty="0" smtClean="0">
                <a:latin typeface="Arial" pitchFamily="34" charset="0"/>
                <a:cs typeface="Arial" pitchFamily="34" charset="0"/>
              </a:rPr>
              <a:t>server</a:t>
            </a:r>
            <a:endParaRPr lang="en-US" sz="800" dirty="0">
              <a:latin typeface="Arial" pitchFamily="34" charset="0"/>
              <a:cs typeface="Arial" pitchFamily="34" charset="0"/>
            </a:endParaRPr>
          </a:p>
        </p:txBody>
      </p:sp>
      <p:sp>
        <p:nvSpPr>
          <p:cNvPr id="52" name="TextBox 51"/>
          <p:cNvSpPr txBox="1"/>
          <p:nvPr/>
        </p:nvSpPr>
        <p:spPr>
          <a:xfrm>
            <a:off x="3349371" y="5108577"/>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Desktop</a:t>
            </a:r>
            <a:endParaRPr lang="en-US" sz="800" dirty="0">
              <a:latin typeface="Arial" pitchFamily="34" charset="0"/>
              <a:cs typeface="Arial" pitchFamily="34" charset="0"/>
            </a:endParaRPr>
          </a:p>
        </p:txBody>
      </p:sp>
      <p:sp>
        <p:nvSpPr>
          <p:cNvPr id="53" name="TextBox 52"/>
          <p:cNvSpPr txBox="1"/>
          <p:nvPr/>
        </p:nvSpPr>
        <p:spPr>
          <a:xfrm>
            <a:off x="3602736" y="6027063"/>
            <a:ext cx="1828800" cy="430887"/>
          </a:xfrm>
          <a:prstGeom prst="rect">
            <a:avLst/>
          </a:prstGeom>
          <a:noFill/>
        </p:spPr>
        <p:txBody>
          <a:bodyPr wrap="square" rtlCol="0">
            <a:spAutoFit/>
          </a:bodyPr>
          <a:lstStyle/>
          <a:p>
            <a:pPr algn="ctr"/>
            <a:r>
              <a:rPr lang="en-US" sz="1050" dirty="0" smtClean="0"/>
              <a:t>Microsoft Application Virtualization Clients</a:t>
            </a:r>
            <a:endParaRPr lang="en-US" sz="1050" dirty="0"/>
          </a:p>
        </p:txBody>
      </p:sp>
      <p:sp>
        <p:nvSpPr>
          <p:cNvPr id="54" name="TextBox 53"/>
          <p:cNvSpPr txBox="1"/>
          <p:nvPr/>
        </p:nvSpPr>
        <p:spPr>
          <a:xfrm>
            <a:off x="4093083" y="5513961"/>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VECD</a:t>
            </a:r>
            <a:endParaRPr lang="en-US" sz="800" dirty="0">
              <a:latin typeface="Arial" pitchFamily="34" charset="0"/>
              <a:cs typeface="Arial" pitchFamily="34" charset="0"/>
            </a:endParaRPr>
          </a:p>
        </p:txBody>
      </p:sp>
      <p:sp>
        <p:nvSpPr>
          <p:cNvPr id="55" name="TextBox 54"/>
          <p:cNvSpPr txBox="1"/>
          <p:nvPr/>
        </p:nvSpPr>
        <p:spPr>
          <a:xfrm>
            <a:off x="4474083" y="5687697"/>
            <a:ext cx="609600" cy="338554"/>
          </a:xfrm>
          <a:prstGeom prst="rect">
            <a:avLst/>
          </a:prstGeom>
          <a:noFill/>
        </p:spPr>
        <p:txBody>
          <a:bodyPr wrap="square" rtlCol="0">
            <a:spAutoFit/>
          </a:bodyPr>
          <a:lstStyle/>
          <a:p>
            <a:pPr algn="ctr"/>
            <a:r>
              <a:rPr lang="en-US" sz="800" dirty="0" smtClean="0">
                <a:latin typeface="Arial" pitchFamily="34" charset="0"/>
                <a:cs typeface="Arial" pitchFamily="34" charset="0"/>
              </a:rPr>
              <a:t>Terminal</a:t>
            </a:r>
          </a:p>
          <a:p>
            <a:pPr algn="ctr"/>
            <a:r>
              <a:rPr lang="en-US" sz="800" dirty="0" smtClean="0">
                <a:latin typeface="Arial" pitchFamily="34" charset="0"/>
                <a:cs typeface="Arial" pitchFamily="34" charset="0"/>
              </a:rPr>
              <a:t>server</a:t>
            </a:r>
            <a:endParaRPr lang="en-US" sz="800" dirty="0">
              <a:latin typeface="Arial" pitchFamily="34" charset="0"/>
              <a:cs typeface="Arial" pitchFamily="34" charset="0"/>
            </a:endParaRPr>
          </a:p>
        </p:txBody>
      </p:sp>
      <p:sp>
        <p:nvSpPr>
          <p:cNvPr id="56" name="TextBox 55"/>
          <p:cNvSpPr txBox="1"/>
          <p:nvPr/>
        </p:nvSpPr>
        <p:spPr>
          <a:xfrm>
            <a:off x="5159883" y="6126609"/>
            <a:ext cx="609600" cy="215444"/>
          </a:xfrm>
          <a:prstGeom prst="rect">
            <a:avLst/>
          </a:prstGeom>
          <a:noFill/>
        </p:spPr>
        <p:txBody>
          <a:bodyPr wrap="square" rtlCol="0">
            <a:spAutoFit/>
          </a:bodyPr>
          <a:lstStyle/>
          <a:p>
            <a:pPr algn="ctr"/>
            <a:r>
              <a:rPr lang="en-US" sz="800" dirty="0" smtClean="0">
                <a:latin typeface="Arial" pitchFamily="34" charset="0"/>
                <a:cs typeface="Arial" pitchFamily="34" charset="0"/>
              </a:rPr>
              <a:t>Desktop</a:t>
            </a:r>
            <a:endParaRPr lang="en-US" sz="800" dirty="0">
              <a:latin typeface="Arial" pitchFamily="34" charset="0"/>
              <a:cs typeface="Arial" pitchFamily="34" charset="0"/>
            </a:endParaRPr>
          </a:p>
        </p:txBody>
      </p:sp>
      <p:sp>
        <p:nvSpPr>
          <p:cNvPr id="57" name="TextBox 56"/>
          <p:cNvSpPr txBox="1"/>
          <p:nvPr/>
        </p:nvSpPr>
        <p:spPr>
          <a:xfrm>
            <a:off x="6024295" y="5217699"/>
            <a:ext cx="1143000" cy="900246"/>
          </a:xfrm>
          <a:prstGeom prst="rect">
            <a:avLst/>
          </a:prstGeom>
          <a:noFill/>
        </p:spPr>
        <p:txBody>
          <a:bodyPr wrap="square" rtlCol="0">
            <a:spAutoFit/>
          </a:bodyPr>
          <a:lstStyle/>
          <a:p>
            <a:pPr algn="ctr"/>
            <a:r>
              <a:rPr lang="en-US" sz="1050" dirty="0" smtClean="0"/>
              <a:t>Standalone</a:t>
            </a:r>
          </a:p>
          <a:p>
            <a:pPr algn="ctr"/>
            <a:r>
              <a:rPr lang="en-US" sz="1050" dirty="0" smtClean="0"/>
              <a:t>Microsoft Application Virtualization Client</a:t>
            </a:r>
            <a:endParaRPr lang="en-US" sz="1050" dirty="0"/>
          </a:p>
        </p:txBody>
      </p:sp>
      <p:sp>
        <p:nvSpPr>
          <p:cNvPr id="58" name="TextBox 57"/>
          <p:cNvSpPr txBox="1"/>
          <p:nvPr/>
        </p:nvSpPr>
        <p:spPr>
          <a:xfrm>
            <a:off x="4879467" y="3660842"/>
            <a:ext cx="1143000" cy="900246"/>
          </a:xfrm>
          <a:prstGeom prst="rect">
            <a:avLst/>
          </a:prstGeom>
          <a:noFill/>
        </p:spPr>
        <p:txBody>
          <a:bodyPr wrap="square" rtlCol="0">
            <a:spAutoFit/>
          </a:bodyPr>
          <a:lstStyle/>
          <a:p>
            <a:pPr algn="ctr"/>
            <a:r>
              <a:rPr lang="en-US" sz="1050" dirty="0" smtClean="0"/>
              <a:t>System Center Application Virtualization Streaming Server</a:t>
            </a:r>
            <a:endParaRPr lang="en-US" sz="1050" dirty="0"/>
          </a:p>
        </p:txBody>
      </p:sp>
      <p:sp>
        <p:nvSpPr>
          <p:cNvPr id="59" name="TextBox 58"/>
          <p:cNvSpPr txBox="1"/>
          <p:nvPr/>
        </p:nvSpPr>
        <p:spPr>
          <a:xfrm>
            <a:off x="3399740" y="2688469"/>
            <a:ext cx="1143000" cy="900246"/>
          </a:xfrm>
          <a:prstGeom prst="rect">
            <a:avLst/>
          </a:prstGeom>
          <a:noFill/>
        </p:spPr>
        <p:txBody>
          <a:bodyPr wrap="square" rtlCol="0">
            <a:spAutoFit/>
          </a:bodyPr>
          <a:lstStyle/>
          <a:p>
            <a:pPr algn="ctr"/>
            <a:r>
              <a:rPr lang="en-US" sz="1050" dirty="0" smtClean="0"/>
              <a:t>System Center Application Virtualization Management Server</a:t>
            </a:r>
            <a:endParaRPr lang="en-US" sz="1050" dirty="0"/>
          </a:p>
        </p:txBody>
      </p:sp>
      <p:sp>
        <p:nvSpPr>
          <p:cNvPr id="60" name="TextBox 59"/>
          <p:cNvSpPr txBox="1"/>
          <p:nvPr/>
        </p:nvSpPr>
        <p:spPr>
          <a:xfrm>
            <a:off x="2117706" y="1766869"/>
            <a:ext cx="1143000" cy="577081"/>
          </a:xfrm>
          <a:prstGeom prst="rect">
            <a:avLst/>
          </a:prstGeom>
          <a:noFill/>
        </p:spPr>
        <p:txBody>
          <a:bodyPr wrap="square" rtlCol="0">
            <a:spAutoFit/>
          </a:bodyPr>
          <a:lstStyle/>
          <a:p>
            <a:pPr algn="ctr"/>
            <a:r>
              <a:rPr lang="en-US" sz="1050" dirty="0" smtClean="0"/>
              <a:t>SMS/SCCM Distribution Point</a:t>
            </a:r>
            <a:endParaRPr lang="en-US" sz="1050" dirty="0"/>
          </a:p>
        </p:txBody>
      </p:sp>
      <p:sp>
        <p:nvSpPr>
          <p:cNvPr id="61" name="TextBox 60"/>
          <p:cNvSpPr txBox="1"/>
          <p:nvPr/>
        </p:nvSpPr>
        <p:spPr>
          <a:xfrm>
            <a:off x="5210860" y="965035"/>
            <a:ext cx="1143000" cy="553998"/>
          </a:xfrm>
          <a:prstGeom prst="rect">
            <a:avLst/>
          </a:prstGeom>
          <a:noFill/>
        </p:spPr>
        <p:txBody>
          <a:bodyPr wrap="square" rtlCol="0">
            <a:spAutoFit/>
          </a:bodyPr>
          <a:lstStyle/>
          <a:p>
            <a:pPr algn="ctr"/>
            <a:r>
              <a:rPr lang="en-US" sz="1000" dirty="0" smtClean="0"/>
              <a:t>SMS/SCCM Management Console</a:t>
            </a:r>
            <a:endParaRPr lang="en-US" sz="1000" dirty="0"/>
          </a:p>
        </p:txBody>
      </p:sp>
      <p:sp>
        <p:nvSpPr>
          <p:cNvPr id="62" name="TextBox 61"/>
          <p:cNvSpPr txBox="1"/>
          <p:nvPr/>
        </p:nvSpPr>
        <p:spPr>
          <a:xfrm>
            <a:off x="6818375" y="1603682"/>
            <a:ext cx="990600" cy="861774"/>
          </a:xfrm>
          <a:prstGeom prst="rect">
            <a:avLst/>
          </a:prstGeom>
          <a:noFill/>
        </p:spPr>
        <p:txBody>
          <a:bodyPr wrap="square" rtlCol="0">
            <a:spAutoFit/>
          </a:bodyPr>
          <a:lstStyle/>
          <a:p>
            <a:pPr algn="ctr"/>
            <a:r>
              <a:rPr lang="en-US" sz="1000" dirty="0" smtClean="0"/>
              <a:t>Microsoft </a:t>
            </a:r>
          </a:p>
          <a:p>
            <a:pPr algn="ctr"/>
            <a:r>
              <a:rPr lang="en-US" sz="1000" dirty="0" smtClean="0"/>
              <a:t>Application Virtualization Management Console</a:t>
            </a:r>
            <a:endParaRPr lang="en-US" sz="1000" dirty="0"/>
          </a:p>
        </p:txBody>
      </p:sp>
      <p:sp>
        <p:nvSpPr>
          <p:cNvPr id="63" name="TextBox 62"/>
          <p:cNvSpPr txBox="1"/>
          <p:nvPr/>
        </p:nvSpPr>
        <p:spPr>
          <a:xfrm>
            <a:off x="3834307" y="1041022"/>
            <a:ext cx="990600" cy="400110"/>
          </a:xfrm>
          <a:prstGeom prst="rect">
            <a:avLst/>
          </a:prstGeom>
          <a:noFill/>
        </p:spPr>
        <p:txBody>
          <a:bodyPr wrap="square" rtlCol="0">
            <a:spAutoFit/>
          </a:bodyPr>
          <a:lstStyle/>
          <a:p>
            <a:pPr algn="ctr"/>
            <a:r>
              <a:rPr lang="en-US" sz="1000" dirty="0" smtClean="0"/>
              <a:t>SMS/SCCM Database</a:t>
            </a:r>
            <a:endParaRPr lang="en-US" sz="1000" dirty="0"/>
          </a:p>
        </p:txBody>
      </p:sp>
      <p:sp>
        <p:nvSpPr>
          <p:cNvPr id="64" name="TextBox 63"/>
          <p:cNvSpPr txBox="1"/>
          <p:nvPr/>
        </p:nvSpPr>
        <p:spPr>
          <a:xfrm>
            <a:off x="6858000" y="2706372"/>
            <a:ext cx="914400" cy="707886"/>
          </a:xfrm>
          <a:prstGeom prst="rect">
            <a:avLst/>
          </a:prstGeom>
          <a:noFill/>
        </p:spPr>
        <p:txBody>
          <a:bodyPr wrap="square" rtlCol="0">
            <a:spAutoFit/>
          </a:bodyPr>
          <a:lstStyle/>
          <a:p>
            <a:pPr algn="ctr"/>
            <a:r>
              <a:rPr lang="en-US" sz="1000" dirty="0" smtClean="0"/>
              <a:t>Microsoft </a:t>
            </a:r>
          </a:p>
          <a:p>
            <a:pPr algn="ctr"/>
            <a:r>
              <a:rPr lang="en-US" sz="1000" dirty="0" smtClean="0"/>
              <a:t>Application Virtualization Database</a:t>
            </a:r>
            <a:endParaRPr lang="en-US" sz="1000" dirty="0"/>
          </a:p>
        </p:txBody>
      </p:sp>
      <p:sp>
        <p:nvSpPr>
          <p:cNvPr id="65" name="TextBox 64"/>
          <p:cNvSpPr txBox="1"/>
          <p:nvPr/>
        </p:nvSpPr>
        <p:spPr>
          <a:xfrm>
            <a:off x="5166970" y="1764335"/>
            <a:ext cx="728472" cy="369332"/>
          </a:xfrm>
          <a:prstGeom prst="rect">
            <a:avLst/>
          </a:prstGeom>
          <a:noFill/>
        </p:spPr>
        <p:txBody>
          <a:bodyPr wrap="square" rtlCol="0">
            <a:spAutoFit/>
          </a:bodyPr>
          <a:lstStyle/>
          <a:p>
            <a:pPr algn="ctr"/>
            <a:r>
              <a:rPr lang="en-US" sz="900" dirty="0" smtClean="0"/>
              <a:t>Active Directory</a:t>
            </a:r>
            <a:endParaRPr lang="en-US" sz="900" dirty="0"/>
          </a:p>
        </p:txBody>
      </p:sp>
      <p:sp>
        <p:nvSpPr>
          <p:cNvPr id="66" name="TextBox 65"/>
          <p:cNvSpPr txBox="1"/>
          <p:nvPr/>
        </p:nvSpPr>
        <p:spPr>
          <a:xfrm>
            <a:off x="5348097" y="2124075"/>
            <a:ext cx="990600" cy="369332"/>
          </a:xfrm>
          <a:prstGeom prst="rect">
            <a:avLst/>
          </a:prstGeom>
          <a:noFill/>
        </p:spPr>
        <p:txBody>
          <a:bodyPr wrap="square" rtlCol="0">
            <a:spAutoFit/>
          </a:bodyPr>
          <a:lstStyle/>
          <a:p>
            <a:pPr algn="ctr"/>
            <a:r>
              <a:rPr lang="en-US" sz="900" dirty="0" smtClean="0"/>
              <a:t>Management Web Service</a:t>
            </a:r>
            <a:endParaRPr lang="en-US" sz="900" dirty="0"/>
          </a:p>
        </p:txBody>
      </p:sp>
      <p:sp>
        <p:nvSpPr>
          <p:cNvPr id="67" name="TextBox 66"/>
          <p:cNvSpPr txBox="1"/>
          <p:nvPr/>
        </p:nvSpPr>
        <p:spPr>
          <a:xfrm>
            <a:off x="8124140" y="3893515"/>
            <a:ext cx="914400" cy="707886"/>
          </a:xfrm>
          <a:prstGeom prst="rect">
            <a:avLst/>
          </a:prstGeom>
          <a:noFill/>
        </p:spPr>
        <p:txBody>
          <a:bodyPr wrap="square" rtlCol="0">
            <a:spAutoFit/>
          </a:bodyPr>
          <a:lstStyle/>
          <a:p>
            <a:pPr algn="ctr"/>
            <a:r>
              <a:rPr lang="en-US" sz="1000" dirty="0" smtClean="0"/>
              <a:t>Microsoft </a:t>
            </a:r>
          </a:p>
          <a:p>
            <a:pPr algn="ctr"/>
            <a:r>
              <a:rPr lang="en-US" sz="1000" dirty="0" smtClean="0"/>
              <a:t>Application Virtualization Sequencer</a:t>
            </a:r>
            <a:endParaRPr lang="en-US" sz="1000" dirty="0"/>
          </a:p>
        </p:txBody>
      </p:sp>
      <p:sp>
        <p:nvSpPr>
          <p:cNvPr id="68" name="TextBox 67"/>
          <p:cNvSpPr txBox="1"/>
          <p:nvPr/>
        </p:nvSpPr>
        <p:spPr>
          <a:xfrm>
            <a:off x="4886325" y="4619625"/>
            <a:ext cx="762000" cy="215444"/>
          </a:xfrm>
          <a:prstGeom prst="rect">
            <a:avLst/>
          </a:prstGeom>
          <a:noFill/>
        </p:spPr>
        <p:txBody>
          <a:bodyPr wrap="square" rtlCol="0">
            <a:spAutoFit/>
          </a:bodyPr>
          <a:lstStyle/>
          <a:p>
            <a:pPr algn="ctr"/>
            <a:r>
              <a:rPr lang="en-US" sz="800" dirty="0" smtClean="0">
                <a:solidFill>
                  <a:srgbClr val="FFC000"/>
                </a:solidFill>
                <a:latin typeface="Arial" pitchFamily="34" charset="0"/>
                <a:cs typeface="Arial" pitchFamily="34" charset="0"/>
              </a:rPr>
              <a:t>Streaming</a:t>
            </a:r>
            <a:endParaRPr lang="en-US" sz="800" dirty="0">
              <a:solidFill>
                <a:srgbClr val="FFC000"/>
              </a:solidFill>
              <a:latin typeface="Arial" pitchFamily="34" charset="0"/>
              <a:cs typeface="Arial" pitchFamily="34" charset="0"/>
            </a:endParaRPr>
          </a:p>
        </p:txBody>
      </p:sp>
      <p:sp>
        <p:nvSpPr>
          <p:cNvPr id="69" name="TextBox 68"/>
          <p:cNvSpPr txBox="1"/>
          <p:nvPr/>
        </p:nvSpPr>
        <p:spPr>
          <a:xfrm>
            <a:off x="3390900" y="3562290"/>
            <a:ext cx="762000" cy="400110"/>
          </a:xfrm>
          <a:prstGeom prst="rect">
            <a:avLst/>
          </a:prstGeom>
          <a:noFill/>
        </p:spPr>
        <p:txBody>
          <a:bodyPr wrap="square" rtlCol="0">
            <a:spAutoFit/>
          </a:bodyPr>
          <a:lstStyle/>
          <a:p>
            <a:pPr algn="ctr">
              <a:lnSpc>
                <a:spcPts val="800"/>
              </a:lnSpc>
            </a:pPr>
            <a:r>
              <a:rPr lang="en-US" sz="800" dirty="0" smtClean="0">
                <a:solidFill>
                  <a:srgbClr val="FFC000"/>
                </a:solidFill>
                <a:latin typeface="Arial" pitchFamily="34" charset="0"/>
                <a:cs typeface="Arial" pitchFamily="34" charset="0"/>
              </a:rPr>
              <a:t>Streaming</a:t>
            </a:r>
          </a:p>
          <a:p>
            <a:pPr algn="ctr">
              <a:lnSpc>
                <a:spcPts val="800"/>
              </a:lnSpc>
            </a:pPr>
            <a:r>
              <a:rPr lang="en-US" sz="800" dirty="0" smtClean="0">
                <a:solidFill>
                  <a:srgbClr val="FFC000"/>
                </a:solidFill>
                <a:latin typeface="Arial" pitchFamily="34" charset="0"/>
                <a:cs typeface="Arial" pitchFamily="34" charset="0"/>
              </a:rPr>
              <a:t>+</a:t>
            </a:r>
          </a:p>
          <a:p>
            <a:pPr algn="ctr">
              <a:lnSpc>
                <a:spcPts val="800"/>
              </a:lnSpc>
            </a:pPr>
            <a:r>
              <a:rPr lang="en-US" sz="800" dirty="0" smtClean="0">
                <a:solidFill>
                  <a:srgbClr val="FFC000"/>
                </a:solidFill>
                <a:latin typeface="Arial" pitchFamily="34" charset="0"/>
                <a:cs typeface="Arial" pitchFamily="34" charset="0"/>
              </a:rPr>
              <a:t>manifest</a:t>
            </a:r>
            <a:endParaRPr lang="en-US" sz="800" dirty="0">
              <a:solidFill>
                <a:srgbClr val="FFC000"/>
              </a:solidFill>
              <a:latin typeface="Arial" pitchFamily="34" charset="0"/>
              <a:cs typeface="Arial" pitchFamily="34" charset="0"/>
            </a:endParaRPr>
          </a:p>
        </p:txBody>
      </p:sp>
      <p:sp>
        <p:nvSpPr>
          <p:cNvPr id="70" name="TextBox 69"/>
          <p:cNvSpPr txBox="1"/>
          <p:nvPr/>
        </p:nvSpPr>
        <p:spPr>
          <a:xfrm>
            <a:off x="1676400" y="2543175"/>
            <a:ext cx="762000" cy="461665"/>
          </a:xfrm>
          <a:prstGeom prst="rect">
            <a:avLst/>
          </a:prstGeom>
          <a:noFill/>
        </p:spPr>
        <p:txBody>
          <a:bodyPr wrap="square" rtlCol="0">
            <a:spAutoFit/>
          </a:bodyPr>
          <a:lstStyle/>
          <a:p>
            <a:pPr algn="ctr"/>
            <a:r>
              <a:rPr lang="en-US" sz="800" dirty="0" smtClean="0">
                <a:solidFill>
                  <a:srgbClr val="FFC000"/>
                </a:solidFill>
                <a:latin typeface="Arial" pitchFamily="34" charset="0"/>
                <a:cs typeface="Arial" pitchFamily="34" charset="0"/>
              </a:rPr>
              <a:t>SMS/SCCM application delivery</a:t>
            </a:r>
            <a:endParaRPr lang="en-US" sz="800" dirty="0">
              <a:solidFill>
                <a:srgbClr val="FFC000"/>
              </a:solidFill>
              <a:latin typeface="Arial" pitchFamily="34" charset="0"/>
              <a:cs typeface="Arial" pitchFamily="34" charset="0"/>
            </a:endParaRPr>
          </a:p>
        </p:txBody>
      </p:sp>
      <p:sp>
        <p:nvSpPr>
          <p:cNvPr id="71" name="TextBox 70"/>
          <p:cNvSpPr txBox="1"/>
          <p:nvPr/>
        </p:nvSpPr>
        <p:spPr>
          <a:xfrm>
            <a:off x="6505575" y="4410075"/>
            <a:ext cx="762000" cy="338554"/>
          </a:xfrm>
          <a:prstGeom prst="rect">
            <a:avLst/>
          </a:prstGeom>
          <a:noFill/>
        </p:spPr>
        <p:txBody>
          <a:bodyPr wrap="square" rtlCol="0">
            <a:spAutoFit/>
          </a:bodyPr>
          <a:lstStyle/>
          <a:p>
            <a:pPr algn="ctr"/>
            <a:r>
              <a:rPr lang="en-US" sz="800" dirty="0" smtClean="0">
                <a:solidFill>
                  <a:srgbClr val="FFC000"/>
                </a:solidFill>
                <a:latin typeface="Arial" pitchFamily="34" charset="0"/>
                <a:cs typeface="Arial" pitchFamily="34" charset="0"/>
              </a:rPr>
              <a:t>Virtualized application</a:t>
            </a:r>
            <a:endParaRPr lang="en-US" sz="800" dirty="0">
              <a:solidFill>
                <a:srgbClr val="FFC000"/>
              </a:solidFill>
              <a:latin typeface="Arial" pitchFamily="34" charset="0"/>
              <a:cs typeface="Arial" pitchFamily="34" charset="0"/>
            </a:endParaRPr>
          </a:p>
        </p:txBody>
      </p:sp>
      <p:sp>
        <p:nvSpPr>
          <p:cNvPr id="72" name="TextBox 71"/>
          <p:cNvSpPr txBox="1"/>
          <p:nvPr/>
        </p:nvSpPr>
        <p:spPr>
          <a:xfrm>
            <a:off x="7249365" y="4919275"/>
            <a:ext cx="838200" cy="461665"/>
          </a:xfrm>
          <a:prstGeom prst="rect">
            <a:avLst/>
          </a:prstGeom>
          <a:noFill/>
        </p:spPr>
        <p:txBody>
          <a:bodyPr wrap="square" rtlCol="0">
            <a:spAutoFit/>
          </a:bodyPr>
          <a:lstStyle/>
          <a:p>
            <a:pPr algn="ctr"/>
            <a:r>
              <a:rPr lang="en-US" sz="800" dirty="0" smtClean="0">
                <a:solidFill>
                  <a:srgbClr val="FFC000"/>
                </a:solidFill>
                <a:latin typeface="Arial" pitchFamily="34" charset="0"/>
                <a:cs typeface="Arial" pitchFamily="34" charset="0"/>
              </a:rPr>
              <a:t>MSI-wrapped virtualized application</a:t>
            </a:r>
            <a:endParaRPr lang="en-US" sz="800" dirty="0">
              <a:solidFill>
                <a:srgbClr val="FFC000"/>
              </a:solidFill>
              <a:latin typeface="Arial" pitchFamily="34" charset="0"/>
              <a:cs typeface="Arial" pitchFamily="34" charset="0"/>
            </a:endParaRPr>
          </a:p>
        </p:txBody>
      </p:sp>
      <p:sp>
        <p:nvSpPr>
          <p:cNvPr id="73" name="TextBox 72"/>
          <p:cNvSpPr txBox="1"/>
          <p:nvPr/>
        </p:nvSpPr>
        <p:spPr>
          <a:xfrm>
            <a:off x="6887863" y="5972429"/>
            <a:ext cx="838200" cy="461665"/>
          </a:xfrm>
          <a:prstGeom prst="rect">
            <a:avLst/>
          </a:prstGeom>
          <a:noFill/>
        </p:spPr>
        <p:txBody>
          <a:bodyPr wrap="square" rtlCol="0">
            <a:spAutoFit/>
          </a:bodyPr>
          <a:lstStyle/>
          <a:p>
            <a:pPr algn="ctr"/>
            <a:r>
              <a:rPr lang="en-US" sz="800" dirty="0" smtClean="0">
                <a:solidFill>
                  <a:srgbClr val="FFC000"/>
                </a:solidFill>
                <a:latin typeface="Arial" pitchFamily="34" charset="0"/>
                <a:cs typeface="Arial" pitchFamily="34" charset="0"/>
              </a:rPr>
              <a:t>Application delivery via MSI on CD</a:t>
            </a:r>
            <a:endParaRPr lang="en-US" sz="800" dirty="0">
              <a:solidFill>
                <a:srgbClr val="FFC000"/>
              </a:solidFill>
              <a:latin typeface="Arial" pitchFamily="34" charset="0"/>
              <a:cs typeface="Arial" pitchFamily="34" charset="0"/>
            </a:endParaRPr>
          </a:p>
        </p:txBody>
      </p:sp>
      <p:pic>
        <p:nvPicPr>
          <p:cNvPr id="74" name="Picture 2" descr="\\.PSF\.Mac\Volumes\Files\Work\Microsoft\PowerPoint Presentations\Microsoft Application Virtualization Platform Build\SMS-SCCM-Group.png"/>
          <p:cNvPicPr>
            <a:picLocks noChangeAspect="1" noChangeArrowheads="1"/>
          </p:cNvPicPr>
          <p:nvPr/>
        </p:nvPicPr>
        <p:blipFill>
          <a:blip r:embed="rId6" cstate="print"/>
          <a:srcRect/>
          <a:stretch>
            <a:fillRect/>
          </a:stretch>
        </p:blipFill>
        <p:spPr bwMode="auto">
          <a:xfrm>
            <a:off x="409575" y="2266950"/>
            <a:ext cx="3049516" cy="2162438"/>
          </a:xfrm>
          <a:prstGeom prst="rect">
            <a:avLst/>
          </a:prstGeom>
          <a:noFill/>
        </p:spPr>
      </p:pic>
      <p:pic>
        <p:nvPicPr>
          <p:cNvPr id="75" name="Picture 3" descr="\\.PSF\.Mac\Volumes\Files\Work\Microsoft\PowerPoint Presentations\Microsoft Application Virtualization Platform Build\SCAV-Group.png"/>
          <p:cNvPicPr>
            <a:picLocks noChangeAspect="1" noChangeArrowheads="1"/>
          </p:cNvPicPr>
          <p:nvPr/>
        </p:nvPicPr>
        <p:blipFill>
          <a:blip r:embed="rId7" cstate="print"/>
          <a:srcRect/>
          <a:stretch>
            <a:fillRect/>
          </a:stretch>
        </p:blipFill>
        <p:spPr bwMode="auto">
          <a:xfrm>
            <a:off x="2231745" y="3261970"/>
            <a:ext cx="2891216" cy="2243082"/>
          </a:xfrm>
          <a:prstGeom prst="rect">
            <a:avLst/>
          </a:prstGeom>
          <a:noFill/>
        </p:spPr>
      </p:pic>
      <p:pic>
        <p:nvPicPr>
          <p:cNvPr id="76" name="Picture 4" descr="\\.PSF\.Mac\Volumes\Files\Work\Microsoft\PowerPoint Presentations\Microsoft Application Virtualization Platform Build\MSI-Group.png"/>
          <p:cNvPicPr>
            <a:picLocks noChangeAspect="1" noChangeArrowheads="1"/>
          </p:cNvPicPr>
          <p:nvPr/>
        </p:nvPicPr>
        <p:blipFill>
          <a:blip r:embed="rId8" cstate="print"/>
          <a:srcRect/>
          <a:stretch>
            <a:fillRect/>
          </a:stretch>
        </p:blipFill>
        <p:spPr bwMode="auto">
          <a:xfrm>
            <a:off x="6034348" y="5355945"/>
            <a:ext cx="1959337" cy="1538199"/>
          </a:xfrm>
          <a:prstGeom prst="rect">
            <a:avLst/>
          </a:prstGeom>
          <a:noFill/>
        </p:spPr>
      </p:pic>
      <p:pic>
        <p:nvPicPr>
          <p:cNvPr id="77" name="Picture 2" descr="\\.PSF\.Mac\Volumes\Files\Work\Microsoft\PowerPoint Presentations\Microsoft Application Virtualization Platform Build\SCAV-Group-2.png"/>
          <p:cNvPicPr>
            <a:picLocks noChangeAspect="1" noChangeArrowheads="1"/>
          </p:cNvPicPr>
          <p:nvPr/>
        </p:nvPicPr>
        <p:blipFill>
          <a:blip r:embed="rId9" cstate="print"/>
          <a:srcRect/>
          <a:stretch>
            <a:fillRect/>
          </a:stretch>
        </p:blipFill>
        <p:spPr bwMode="auto">
          <a:xfrm>
            <a:off x="4053935" y="4122115"/>
            <a:ext cx="2622405" cy="2395408"/>
          </a:xfrm>
          <a:prstGeom prst="rect">
            <a:avLst/>
          </a:prstGeom>
          <a:noFill/>
        </p:spPr>
      </p:pic>
      <p:sp>
        <p:nvSpPr>
          <p:cNvPr id="78" name="TextBox 77"/>
          <p:cNvSpPr txBox="1"/>
          <p:nvPr/>
        </p:nvSpPr>
        <p:spPr>
          <a:xfrm>
            <a:off x="7942480" y="3109570"/>
            <a:ext cx="762000" cy="338554"/>
          </a:xfrm>
          <a:prstGeom prst="rect">
            <a:avLst/>
          </a:prstGeom>
          <a:noFill/>
        </p:spPr>
        <p:txBody>
          <a:bodyPr wrap="square" rtlCol="0">
            <a:spAutoFit/>
          </a:bodyPr>
          <a:lstStyle/>
          <a:p>
            <a:pPr algn="ctr"/>
            <a:r>
              <a:rPr lang="en-US" sz="800" dirty="0" smtClean="0">
                <a:latin typeface="Arial" pitchFamily="34" charset="0"/>
                <a:cs typeface="Arial" pitchFamily="34" charset="0"/>
              </a:rPr>
              <a:t>Windows application</a:t>
            </a:r>
            <a:endParaRPr lang="en-US" sz="800"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76200" y="152400"/>
            <a:ext cx="9144000" cy="443198"/>
          </a:xfrm>
        </p:spPr>
        <p:txBody>
          <a:bodyPr/>
          <a:lstStyle/>
          <a:p>
            <a:pPr eaLnBrk="1" hangingPunct="1"/>
            <a:r>
              <a:rPr lang="cs-CZ" sz="3200" dirty="0" smtClean="0">
                <a:latin typeface="+mj-lt"/>
              </a:rPr>
              <a:t>Řešení problémů pomocí </a:t>
            </a:r>
            <a:r>
              <a:rPr sz="3200" smtClean="0">
                <a:latin typeface="+mj-lt"/>
              </a:rPr>
              <a:t>Application Virtualization</a:t>
            </a:r>
          </a:p>
        </p:txBody>
      </p:sp>
      <p:sp>
        <p:nvSpPr>
          <p:cNvPr id="41987" name="Rectangle 5"/>
          <p:cNvSpPr>
            <a:spLocks noChangeArrowheads="1"/>
          </p:cNvSpPr>
          <p:nvPr/>
        </p:nvSpPr>
        <p:spPr bwMode="auto">
          <a:xfrm>
            <a:off x="6705600" y="904875"/>
            <a:ext cx="2254250" cy="923925"/>
          </a:xfrm>
          <a:prstGeom prst="rect">
            <a:avLst/>
          </a:prstGeom>
          <a:noFill/>
          <a:ln w="9525">
            <a:noFill/>
            <a:miter lim="800000"/>
            <a:headEnd/>
            <a:tailEnd/>
          </a:ln>
        </p:spPr>
        <p:txBody>
          <a:bodyPr>
            <a:spAutoFit/>
          </a:bodyPr>
          <a:lstStyle/>
          <a:p>
            <a:r>
              <a:rPr lang="cs-CZ" sz="1800" dirty="0" smtClean="0">
                <a:latin typeface="Segoe"/>
                <a:cs typeface="Arial" pitchFamily="34" charset="0"/>
              </a:rPr>
              <a:t>Vybudování </a:t>
            </a:r>
            <a:r>
              <a:rPr lang="en-US" sz="1800" dirty="0" smtClean="0">
                <a:latin typeface="Segoe"/>
                <a:cs typeface="Arial" pitchFamily="34" charset="0"/>
              </a:rPr>
              <a:t>Business </a:t>
            </a:r>
            <a:r>
              <a:rPr lang="en-US" sz="1800" dirty="0">
                <a:latin typeface="Segoe"/>
                <a:cs typeface="Arial" pitchFamily="34" charset="0"/>
              </a:rPr>
              <a:t>Continuity </a:t>
            </a:r>
            <a:r>
              <a:rPr lang="cs-CZ" sz="1800" dirty="0" smtClean="0">
                <a:latin typeface="Segoe"/>
                <a:cs typeface="Arial" pitchFamily="34" charset="0"/>
              </a:rPr>
              <a:t>pro aplikace</a:t>
            </a:r>
            <a:endParaRPr lang="en-US" sz="1800" dirty="0">
              <a:latin typeface="Segoe"/>
              <a:cs typeface="Arial" pitchFamily="34" charset="0"/>
            </a:endParaRPr>
          </a:p>
        </p:txBody>
      </p:sp>
      <p:sp>
        <p:nvSpPr>
          <p:cNvPr id="41988" name="Rectangle 6"/>
          <p:cNvSpPr>
            <a:spLocks noChangeArrowheads="1"/>
          </p:cNvSpPr>
          <p:nvPr/>
        </p:nvSpPr>
        <p:spPr bwMode="auto">
          <a:xfrm>
            <a:off x="4419600" y="838200"/>
            <a:ext cx="2133600" cy="923330"/>
          </a:xfrm>
          <a:prstGeom prst="rect">
            <a:avLst/>
          </a:prstGeom>
          <a:noFill/>
          <a:ln w="9525">
            <a:noFill/>
            <a:miter lim="800000"/>
            <a:headEnd/>
            <a:tailEnd/>
          </a:ln>
        </p:spPr>
        <p:txBody>
          <a:bodyPr>
            <a:spAutoFit/>
          </a:bodyPr>
          <a:lstStyle/>
          <a:p>
            <a:r>
              <a:rPr lang="cs-CZ" sz="1800" dirty="0" smtClean="0">
                <a:latin typeface="Segoe"/>
                <a:cs typeface="Arial" pitchFamily="34" charset="0"/>
              </a:rPr>
              <a:t>Zjednodušení a urychlení migrací aplikací a OS</a:t>
            </a:r>
            <a:endParaRPr lang="en-US" sz="1800" dirty="0">
              <a:latin typeface="Segoe"/>
              <a:cs typeface="Arial" pitchFamily="34" charset="0"/>
            </a:endParaRPr>
          </a:p>
        </p:txBody>
      </p:sp>
      <p:sp>
        <p:nvSpPr>
          <p:cNvPr id="41989" name="Rectangle 8">
            <a:hlinkClick r:id="rId3" action="ppaction://hlinksldjump"/>
          </p:cNvPr>
          <p:cNvSpPr>
            <a:spLocks noChangeArrowheads="1"/>
          </p:cNvSpPr>
          <p:nvPr/>
        </p:nvSpPr>
        <p:spPr bwMode="auto">
          <a:xfrm>
            <a:off x="76200" y="949325"/>
            <a:ext cx="2482850" cy="646331"/>
          </a:xfrm>
          <a:prstGeom prst="rect">
            <a:avLst/>
          </a:prstGeom>
          <a:noFill/>
          <a:ln w="9525">
            <a:noFill/>
            <a:miter lim="800000"/>
            <a:headEnd/>
            <a:tailEnd/>
          </a:ln>
        </p:spPr>
        <p:txBody>
          <a:bodyPr>
            <a:spAutoFit/>
          </a:bodyPr>
          <a:lstStyle/>
          <a:p>
            <a:r>
              <a:rPr lang="cs-CZ" sz="1800" dirty="0" smtClean="0">
                <a:latin typeface="Segoe"/>
                <a:cs typeface="Arial" pitchFamily="34" charset="0"/>
              </a:rPr>
              <a:t>Snížení nákladů na správu aplikací</a:t>
            </a:r>
            <a:endParaRPr lang="en-US" sz="1800" dirty="0">
              <a:latin typeface="Segoe"/>
              <a:cs typeface="Arial" pitchFamily="34" charset="0"/>
            </a:endParaRPr>
          </a:p>
        </p:txBody>
      </p:sp>
      <p:sp>
        <p:nvSpPr>
          <p:cNvPr id="41990" name="Rectangle 20"/>
          <p:cNvSpPr>
            <a:spLocks noChangeArrowheads="1"/>
          </p:cNvSpPr>
          <p:nvPr/>
        </p:nvSpPr>
        <p:spPr bwMode="auto">
          <a:xfrm>
            <a:off x="2428860" y="838200"/>
            <a:ext cx="1936765" cy="646331"/>
          </a:xfrm>
          <a:prstGeom prst="rect">
            <a:avLst/>
          </a:prstGeom>
          <a:noFill/>
          <a:ln w="9525">
            <a:noFill/>
            <a:miter lim="800000"/>
            <a:headEnd/>
            <a:tailEnd/>
          </a:ln>
        </p:spPr>
        <p:txBody>
          <a:bodyPr wrap="square">
            <a:spAutoFit/>
          </a:bodyPr>
          <a:lstStyle/>
          <a:p>
            <a:r>
              <a:rPr lang="cs-CZ" sz="1800" dirty="0" smtClean="0">
                <a:latin typeface="Segoe"/>
                <a:cs typeface="Arial" pitchFamily="34" charset="0"/>
              </a:rPr>
              <a:t>Možnost </a:t>
            </a:r>
            <a:r>
              <a:rPr lang="en-US" sz="1800" dirty="0" smtClean="0">
                <a:latin typeface="Segoe"/>
                <a:cs typeface="Arial" pitchFamily="34" charset="0"/>
              </a:rPr>
              <a:t>Free Seating</a:t>
            </a:r>
            <a:r>
              <a:rPr lang="cs-CZ" sz="1800" dirty="0" smtClean="0">
                <a:latin typeface="Segoe"/>
                <a:cs typeface="Arial" pitchFamily="34" charset="0"/>
              </a:rPr>
              <a:t> uživatelů</a:t>
            </a:r>
            <a:endParaRPr lang="en-US" sz="1800" dirty="0">
              <a:latin typeface="Segoe"/>
              <a:cs typeface="Arial" pitchFamily="34" charset="0"/>
            </a:endParaRPr>
          </a:p>
        </p:txBody>
      </p:sp>
      <p:sp>
        <p:nvSpPr>
          <p:cNvPr id="41991" name="Rectangle 22"/>
          <p:cNvSpPr>
            <a:spLocks noChangeArrowheads="1"/>
          </p:cNvSpPr>
          <p:nvPr/>
        </p:nvSpPr>
        <p:spPr bwMode="auto">
          <a:xfrm>
            <a:off x="306388" y="3930650"/>
            <a:ext cx="2332690" cy="646331"/>
          </a:xfrm>
          <a:prstGeom prst="rect">
            <a:avLst/>
          </a:prstGeom>
          <a:noFill/>
          <a:ln w="9525">
            <a:noFill/>
            <a:miter lim="800000"/>
            <a:headEnd/>
            <a:tailEnd/>
          </a:ln>
        </p:spPr>
        <p:txBody>
          <a:bodyPr wrap="none">
            <a:spAutoFit/>
          </a:bodyPr>
          <a:lstStyle/>
          <a:p>
            <a:r>
              <a:rPr lang="cs-CZ" dirty="0" smtClean="0">
                <a:latin typeface="Segoe"/>
                <a:cs typeface="Arial" pitchFamily="34" charset="0"/>
              </a:rPr>
              <a:t>Redukce testování </a:t>
            </a:r>
          </a:p>
          <a:p>
            <a:r>
              <a:rPr lang="cs-CZ" dirty="0" smtClean="0">
                <a:latin typeface="Segoe"/>
                <a:cs typeface="Arial" pitchFamily="34" charset="0"/>
              </a:rPr>
              <a:t>kompatibility aplikací</a:t>
            </a:r>
            <a:endParaRPr lang="en-US" sz="1800" dirty="0">
              <a:latin typeface="Segoe"/>
              <a:cs typeface="Arial" pitchFamily="34" charset="0"/>
            </a:endParaRPr>
          </a:p>
        </p:txBody>
      </p:sp>
      <p:sp>
        <p:nvSpPr>
          <p:cNvPr id="41992" name="Rectangle 23"/>
          <p:cNvSpPr>
            <a:spLocks noChangeArrowheads="1"/>
          </p:cNvSpPr>
          <p:nvPr/>
        </p:nvSpPr>
        <p:spPr bwMode="auto">
          <a:xfrm>
            <a:off x="2819400" y="3957638"/>
            <a:ext cx="1681162" cy="923330"/>
          </a:xfrm>
          <a:prstGeom prst="rect">
            <a:avLst/>
          </a:prstGeom>
          <a:noFill/>
          <a:ln w="9525">
            <a:noFill/>
            <a:miter lim="800000"/>
            <a:headEnd/>
            <a:tailEnd/>
          </a:ln>
        </p:spPr>
        <p:txBody>
          <a:bodyPr wrap="square">
            <a:spAutoFit/>
          </a:bodyPr>
          <a:lstStyle/>
          <a:p>
            <a:r>
              <a:rPr lang="cs-CZ" sz="1800" dirty="0" smtClean="0">
                <a:latin typeface="Segoe"/>
                <a:cs typeface="Arial" pitchFamily="34" charset="0"/>
              </a:rPr>
              <a:t>Snížení počtu volání na </a:t>
            </a:r>
            <a:r>
              <a:rPr lang="cs-CZ" sz="1800" dirty="0" err="1" smtClean="0">
                <a:latin typeface="Segoe"/>
                <a:cs typeface="Arial" pitchFamily="34" charset="0"/>
              </a:rPr>
              <a:t>HelpDesk</a:t>
            </a:r>
            <a:endParaRPr lang="en-US" sz="1800" dirty="0">
              <a:latin typeface="Segoe"/>
              <a:cs typeface="Arial" pitchFamily="34" charset="0"/>
            </a:endParaRPr>
          </a:p>
        </p:txBody>
      </p:sp>
      <p:sp>
        <p:nvSpPr>
          <p:cNvPr id="41993" name="Rectangle 26"/>
          <p:cNvSpPr>
            <a:spLocks noChangeArrowheads="1"/>
          </p:cNvSpPr>
          <p:nvPr/>
        </p:nvSpPr>
        <p:spPr bwMode="auto">
          <a:xfrm>
            <a:off x="4648201" y="3895725"/>
            <a:ext cx="1852626" cy="923330"/>
          </a:xfrm>
          <a:prstGeom prst="rect">
            <a:avLst/>
          </a:prstGeom>
          <a:noFill/>
          <a:ln w="9525">
            <a:noFill/>
            <a:miter lim="800000"/>
            <a:headEnd/>
            <a:tailEnd/>
          </a:ln>
        </p:spPr>
        <p:txBody>
          <a:bodyPr wrap="square">
            <a:spAutoFit/>
          </a:bodyPr>
          <a:lstStyle/>
          <a:p>
            <a:r>
              <a:rPr lang="cs-CZ" sz="1800" dirty="0" smtClean="0">
                <a:latin typeface="Segoe"/>
                <a:cs typeface="Arial" pitchFamily="34" charset="0"/>
              </a:rPr>
              <a:t>Konsolidace, standardizace instalací OS</a:t>
            </a:r>
            <a:endParaRPr lang="en-US" sz="1800" dirty="0">
              <a:latin typeface="Segoe"/>
              <a:cs typeface="Arial" pitchFamily="34" charset="0"/>
            </a:endParaRPr>
          </a:p>
        </p:txBody>
      </p:sp>
      <p:sp>
        <p:nvSpPr>
          <p:cNvPr id="41994" name="Rectangle 28"/>
          <p:cNvSpPr>
            <a:spLocks noChangeArrowheads="1"/>
          </p:cNvSpPr>
          <p:nvPr/>
        </p:nvSpPr>
        <p:spPr bwMode="auto">
          <a:xfrm>
            <a:off x="6848475" y="3886200"/>
            <a:ext cx="1938367" cy="923330"/>
          </a:xfrm>
          <a:prstGeom prst="rect">
            <a:avLst/>
          </a:prstGeom>
          <a:noFill/>
          <a:ln w="9525">
            <a:noFill/>
            <a:miter lim="800000"/>
            <a:headEnd/>
            <a:tailEnd/>
          </a:ln>
        </p:spPr>
        <p:txBody>
          <a:bodyPr wrap="square">
            <a:spAutoFit/>
          </a:bodyPr>
          <a:lstStyle/>
          <a:p>
            <a:r>
              <a:rPr lang="cs-CZ" sz="1800" dirty="0" smtClean="0">
                <a:latin typeface="Segoe"/>
                <a:cs typeface="Arial" pitchFamily="34" charset="0"/>
              </a:rPr>
              <a:t>Konsolidace terminálových služeb</a:t>
            </a:r>
            <a:endParaRPr lang="en-US" sz="1800" dirty="0">
              <a:latin typeface="Segoe"/>
              <a:cs typeface="Arial" pitchFamily="34" charset="0"/>
            </a:endParaRPr>
          </a:p>
        </p:txBody>
      </p:sp>
      <p:pic>
        <p:nvPicPr>
          <p:cNvPr id="41996" name="Picture 8" descr="\\.PSF\Parallels Share\MDOP 'Deep Dive' Presentation 2007-03\Icon-Help-Desk.png"/>
          <p:cNvPicPr>
            <a:picLocks noChangeAspect="1" noChangeArrowheads="1"/>
          </p:cNvPicPr>
          <p:nvPr/>
        </p:nvPicPr>
        <p:blipFill>
          <a:blip r:embed="rId4"/>
          <a:srcRect/>
          <a:stretch>
            <a:fillRect/>
          </a:stretch>
        </p:blipFill>
        <p:spPr bwMode="auto">
          <a:xfrm>
            <a:off x="3013075" y="5019675"/>
            <a:ext cx="1066800" cy="1152525"/>
          </a:xfrm>
          <a:prstGeom prst="rect">
            <a:avLst/>
          </a:prstGeom>
          <a:noFill/>
          <a:ln w="9525">
            <a:noFill/>
            <a:miter lim="800000"/>
            <a:headEnd/>
            <a:tailEnd/>
          </a:ln>
        </p:spPr>
      </p:pic>
      <p:pic>
        <p:nvPicPr>
          <p:cNvPr id="41997" name="Picture 9" descr="\\.PSF\Parallels Share\MDOP 'Deep Dive' Presentation 2007-03\Icon-Free-Seating.png"/>
          <p:cNvPicPr>
            <a:picLocks noChangeAspect="1" noChangeArrowheads="1"/>
          </p:cNvPicPr>
          <p:nvPr/>
        </p:nvPicPr>
        <p:blipFill>
          <a:blip r:embed="rId5"/>
          <a:srcRect/>
          <a:stretch>
            <a:fillRect/>
          </a:stretch>
        </p:blipFill>
        <p:spPr bwMode="auto">
          <a:xfrm>
            <a:off x="2743200" y="1895475"/>
            <a:ext cx="1295400" cy="1381125"/>
          </a:xfrm>
          <a:prstGeom prst="rect">
            <a:avLst/>
          </a:prstGeom>
          <a:noFill/>
          <a:ln w="9525">
            <a:noFill/>
            <a:miter lim="800000"/>
            <a:headEnd/>
            <a:tailEnd/>
          </a:ln>
        </p:spPr>
      </p:pic>
      <p:pic>
        <p:nvPicPr>
          <p:cNvPr id="41998" name="Picture 11" descr="\\.PSF\Parallels Share\MDOP 'Deep Dive' Presentation 2007-03\Icon-Migrations.png"/>
          <p:cNvPicPr>
            <a:picLocks noChangeAspect="1" noChangeArrowheads="1"/>
          </p:cNvPicPr>
          <p:nvPr/>
        </p:nvPicPr>
        <p:blipFill>
          <a:blip r:embed="rId6"/>
          <a:srcRect/>
          <a:stretch>
            <a:fillRect/>
          </a:stretch>
        </p:blipFill>
        <p:spPr bwMode="auto">
          <a:xfrm>
            <a:off x="4876800" y="1846263"/>
            <a:ext cx="1371600" cy="1344612"/>
          </a:xfrm>
          <a:prstGeom prst="rect">
            <a:avLst/>
          </a:prstGeom>
          <a:noFill/>
          <a:ln w="9525">
            <a:noFill/>
            <a:miter lim="800000"/>
            <a:headEnd/>
            <a:tailEnd/>
          </a:ln>
        </p:spPr>
      </p:pic>
      <p:pic>
        <p:nvPicPr>
          <p:cNvPr id="41999" name="Picture 14" descr="\\.PSF\Parallels Share\MDOP 'Deep Dive' Presentation 2007-03\Icon-Continuity.png"/>
          <p:cNvPicPr>
            <a:picLocks noChangeAspect="1" noChangeArrowheads="1"/>
          </p:cNvPicPr>
          <p:nvPr/>
        </p:nvPicPr>
        <p:blipFill>
          <a:blip r:embed="rId7"/>
          <a:srcRect/>
          <a:stretch>
            <a:fillRect/>
          </a:stretch>
        </p:blipFill>
        <p:spPr bwMode="auto">
          <a:xfrm>
            <a:off x="7086600" y="1943100"/>
            <a:ext cx="1362075" cy="1323975"/>
          </a:xfrm>
          <a:prstGeom prst="rect">
            <a:avLst/>
          </a:prstGeom>
          <a:noFill/>
          <a:ln w="9525">
            <a:noFill/>
            <a:miter lim="800000"/>
            <a:headEnd/>
            <a:tailEnd/>
          </a:ln>
        </p:spPr>
      </p:pic>
      <p:pic>
        <p:nvPicPr>
          <p:cNvPr id="42000" name="Picture 15" descr="\\.PSF\Parallels Share\MDOP 'Deep Dive' Presentation 2007-03\Icon-Conflicts.png"/>
          <p:cNvPicPr>
            <a:picLocks noChangeAspect="1" noChangeArrowheads="1"/>
          </p:cNvPicPr>
          <p:nvPr/>
        </p:nvPicPr>
        <p:blipFill>
          <a:blip r:embed="rId8"/>
          <a:srcRect/>
          <a:stretch>
            <a:fillRect/>
          </a:stretch>
        </p:blipFill>
        <p:spPr bwMode="auto">
          <a:xfrm>
            <a:off x="838200" y="5029200"/>
            <a:ext cx="1066800" cy="1116013"/>
          </a:xfrm>
          <a:prstGeom prst="rect">
            <a:avLst/>
          </a:prstGeom>
          <a:noFill/>
          <a:ln w="9525">
            <a:noFill/>
            <a:miter lim="800000"/>
            <a:headEnd/>
            <a:tailEnd/>
          </a:ln>
        </p:spPr>
      </p:pic>
      <p:pic>
        <p:nvPicPr>
          <p:cNvPr id="42001" name="Picture 16" descr="\\.PSF\Parallels Share\MDOP 'Deep Dive' Presentation 2007-03\Icon-Images.png"/>
          <p:cNvPicPr>
            <a:picLocks noChangeAspect="1" noChangeArrowheads="1"/>
          </p:cNvPicPr>
          <p:nvPr/>
        </p:nvPicPr>
        <p:blipFill>
          <a:blip r:embed="rId9"/>
          <a:srcRect/>
          <a:stretch>
            <a:fillRect/>
          </a:stretch>
        </p:blipFill>
        <p:spPr bwMode="auto">
          <a:xfrm>
            <a:off x="5054600" y="4953000"/>
            <a:ext cx="1314450" cy="1330325"/>
          </a:xfrm>
          <a:prstGeom prst="rect">
            <a:avLst/>
          </a:prstGeom>
          <a:noFill/>
          <a:ln w="9525">
            <a:noFill/>
            <a:miter lim="800000"/>
            <a:headEnd/>
            <a:tailEnd/>
          </a:ln>
        </p:spPr>
      </p:pic>
      <p:pic>
        <p:nvPicPr>
          <p:cNvPr id="42002" name="Picture 17" descr="\\.PSF\Parallels Share\MDOP 'Deep Dive' Presentation 2007-03\Icon-TS.png"/>
          <p:cNvPicPr>
            <a:picLocks noChangeAspect="1" noChangeArrowheads="1"/>
          </p:cNvPicPr>
          <p:nvPr/>
        </p:nvPicPr>
        <p:blipFill>
          <a:blip r:embed="rId10"/>
          <a:srcRect/>
          <a:stretch>
            <a:fillRect/>
          </a:stretch>
        </p:blipFill>
        <p:spPr bwMode="auto">
          <a:xfrm>
            <a:off x="7285038" y="5019675"/>
            <a:ext cx="1173162" cy="1228725"/>
          </a:xfrm>
          <a:prstGeom prst="rect">
            <a:avLst/>
          </a:prstGeom>
          <a:noFill/>
          <a:ln w="9525">
            <a:noFill/>
            <a:miter lim="800000"/>
            <a:headEnd/>
            <a:tailEnd/>
          </a:ln>
        </p:spPr>
      </p:pic>
      <p:pic>
        <p:nvPicPr>
          <p:cNvPr id="42003" name="Picture 19" descr="\\.PSF\Parallels Share\MDOP 'Deep Dive' Presentation 2007-03\Lifecycle.png"/>
          <p:cNvPicPr>
            <a:picLocks noChangeAspect="1" noChangeArrowheads="1"/>
          </p:cNvPicPr>
          <p:nvPr/>
        </p:nvPicPr>
        <p:blipFill>
          <a:blip r:embed="rId11"/>
          <a:srcRect/>
          <a:stretch>
            <a:fillRect/>
          </a:stretch>
        </p:blipFill>
        <p:spPr bwMode="auto">
          <a:xfrm>
            <a:off x="457200" y="1752600"/>
            <a:ext cx="1600200" cy="160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cs-CZ" b="1" dirty="0" smtClean="0"/>
              <a:t>UKÁZKA</a:t>
            </a:r>
            <a:endParaRPr lang="cs-CZ" b="1" dirty="0"/>
          </a:p>
        </p:txBody>
      </p:sp>
      <p:sp>
        <p:nvSpPr>
          <p:cNvPr id="5" name="Subtitle 4"/>
          <p:cNvSpPr>
            <a:spLocks noGrp="1"/>
          </p:cNvSpPr>
          <p:nvPr>
            <p:ph type="subTitle" idx="1"/>
          </p:nvPr>
        </p:nvSpPr>
        <p:spPr/>
        <p:txBody>
          <a:bodyPr/>
          <a:lstStyle/>
          <a:p>
            <a:endParaRPr lang="cs-CZ"/>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Grp="1" noChangeArrowheads="1"/>
          </p:cNvSpPr>
          <p:nvPr>
            <p:ph type="subTitle" idx="1"/>
          </p:nvPr>
        </p:nvSpPr>
        <p:spPr>
          <a:xfrm>
            <a:off x="726711" y="4379336"/>
            <a:ext cx="4159915" cy="965662"/>
          </a:xfrm>
          <a:ln/>
        </p:spPr>
        <p:txBody>
          <a:bodyPr/>
          <a:lstStyle/>
          <a:p>
            <a:r>
              <a:rPr lang="cs-CZ" sz="2800" dirty="0" smtClean="0">
                <a:effectLst>
                  <a:outerShdw blurRad="38100" dist="38100" dir="2700000" algn="tl">
                    <a:srgbClr val="000000">
                      <a:alpha val="43137"/>
                    </a:srgbClr>
                  </a:outerShdw>
                </a:effectLst>
                <a:latin typeface="+mj-lt"/>
                <a:ea typeface="Verdana" pitchFamily="34" charset="0"/>
                <a:cs typeface="Verdana" pitchFamily="34" charset="0"/>
              </a:rPr>
              <a:t>Ondřej Výšek</a:t>
            </a:r>
          </a:p>
          <a:p>
            <a:r>
              <a:rPr lang="cs-CZ" sz="2000" dirty="0" smtClean="0">
                <a:effectLst>
                  <a:outerShdw blurRad="38100" dist="38100" dir="2700000" algn="tl">
                    <a:srgbClr val="000000">
                      <a:alpha val="43137"/>
                    </a:srgbClr>
                  </a:outerShdw>
                </a:effectLst>
                <a:latin typeface="+mj-lt"/>
                <a:ea typeface="Verdana" pitchFamily="34" charset="0"/>
                <a:cs typeface="Verdana" pitchFamily="34" charset="0"/>
              </a:rPr>
              <a:t>Systems </a:t>
            </a:r>
            <a:r>
              <a:rPr lang="cs-CZ" sz="2000" dirty="0" smtClean="0">
                <a:effectLst>
                  <a:outerShdw blurRad="38100" dist="38100" dir="2700000" algn="tl">
                    <a:srgbClr val="000000">
                      <a:alpha val="43137"/>
                    </a:srgbClr>
                  </a:outerShdw>
                </a:effectLst>
                <a:latin typeface="+mj-lt"/>
                <a:ea typeface="Verdana" pitchFamily="34" charset="0"/>
                <a:cs typeface="Verdana" pitchFamily="34" charset="0"/>
              </a:rPr>
              <a:t>engineer, Microsoft </a:t>
            </a:r>
            <a:r>
              <a:rPr lang="cs-CZ" sz="2000" dirty="0" smtClean="0">
                <a:effectLst>
                  <a:outerShdw blurRad="38100" dist="38100" dir="2700000" algn="tl">
                    <a:srgbClr val="000000">
                      <a:alpha val="43137"/>
                    </a:srgbClr>
                  </a:outerShdw>
                </a:effectLst>
                <a:latin typeface="+mj-lt"/>
                <a:ea typeface="Verdana" pitchFamily="34" charset="0"/>
                <a:cs typeface="Verdana" pitchFamily="34" charset="0"/>
              </a:rPr>
              <a:t>ČR</a:t>
            </a:r>
          </a:p>
          <a:p>
            <a:endParaRPr lang="cs-CZ" sz="2000" b="1" dirty="0" smtClean="0">
              <a:effectLst>
                <a:outerShdw blurRad="38100" dist="38100" dir="2700000" algn="tl">
                  <a:srgbClr val="000000">
                    <a:alpha val="43137"/>
                  </a:srgbClr>
                </a:outerShdw>
              </a:effectLst>
              <a:latin typeface="+mj-lt"/>
              <a:ea typeface="Verdana" pitchFamily="34" charset="0"/>
              <a:cs typeface="Verdana" pitchFamily="34" charset="0"/>
            </a:endParaRPr>
          </a:p>
        </p:txBody>
      </p:sp>
      <p:sp>
        <p:nvSpPr>
          <p:cNvPr id="5" name="Title 4"/>
          <p:cNvSpPr>
            <a:spLocks noGrp="1"/>
          </p:cNvSpPr>
          <p:nvPr>
            <p:ph type="ctrTitle"/>
          </p:nvPr>
        </p:nvSpPr>
        <p:spPr/>
        <p:txBody>
          <a:bodyPr/>
          <a:lstStyle/>
          <a:p>
            <a:pPr lvl="0"/>
            <a:r>
              <a:rPr lang="cs-CZ" sz="4000" dirty="0" smtClean="0"/>
              <a:t>Virtualizace aplikací</a:t>
            </a:r>
            <a:br>
              <a:rPr lang="cs-CZ" sz="4000" dirty="0" smtClean="0"/>
            </a:br>
            <a:r>
              <a:rPr lang="cs-CZ" sz="4000" dirty="0" smtClean="0"/>
              <a:t>Microsoft Application Virtualization</a:t>
            </a:r>
            <a:r>
              <a:rPr smtClean="0"/>
              <a:t/>
            </a:r>
            <a:br>
              <a:rPr smtClean="0"/>
            </a:br>
            <a:endParaRPr lang="cs-CZ"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Grp="1" noChangeArrowheads="1"/>
          </p:cNvSpPr>
          <p:nvPr>
            <p:ph type="subTitle" idx="1"/>
          </p:nvPr>
        </p:nvSpPr>
        <p:spPr>
          <a:xfrm>
            <a:off x="569399" y="4379336"/>
            <a:ext cx="4159915" cy="965662"/>
          </a:xfrm>
          <a:ln/>
        </p:spPr>
        <p:txBody>
          <a:bodyPr/>
          <a:lstStyle/>
          <a:p>
            <a:r>
              <a:rPr lang="cs-CZ" sz="2000" b="1" dirty="0" smtClean="0">
                <a:effectLst>
                  <a:outerShdw blurRad="38100" dist="38100" dir="2700000" algn="tl">
                    <a:srgbClr val="000000">
                      <a:alpha val="43137"/>
                    </a:srgbClr>
                  </a:outerShdw>
                </a:effectLst>
                <a:latin typeface="+mj-lt"/>
                <a:ea typeface="Verdana" pitchFamily="34" charset="0"/>
                <a:cs typeface="Verdana" pitchFamily="34" charset="0"/>
              </a:rPr>
              <a:t>Ondřej Výšek</a:t>
            </a:r>
          </a:p>
          <a:p>
            <a:r>
              <a:rPr lang="cs-CZ" sz="2000" b="1" dirty="0" err="1" smtClean="0">
                <a:effectLst>
                  <a:outerShdw blurRad="38100" dist="38100" dir="2700000" algn="tl">
                    <a:srgbClr val="000000">
                      <a:alpha val="43137"/>
                    </a:srgbClr>
                  </a:outerShdw>
                </a:effectLst>
                <a:latin typeface="+mj-lt"/>
                <a:ea typeface="Verdana" pitchFamily="34" charset="0"/>
                <a:cs typeface="Verdana" pitchFamily="34" charset="0"/>
              </a:rPr>
              <a:t>Systems</a:t>
            </a:r>
            <a:r>
              <a:rPr lang="cs-CZ" sz="2000" b="1" dirty="0" smtClean="0">
                <a:effectLst>
                  <a:outerShdw blurRad="38100" dist="38100" dir="2700000" algn="tl">
                    <a:srgbClr val="000000">
                      <a:alpha val="43137"/>
                    </a:srgbClr>
                  </a:outerShdw>
                </a:effectLst>
                <a:latin typeface="+mj-lt"/>
                <a:ea typeface="Verdana" pitchFamily="34" charset="0"/>
                <a:cs typeface="Verdana" pitchFamily="34" charset="0"/>
              </a:rPr>
              <a:t> </a:t>
            </a:r>
            <a:r>
              <a:rPr lang="cs-CZ" sz="2000" b="1" dirty="0" err="1" smtClean="0">
                <a:effectLst>
                  <a:outerShdw blurRad="38100" dist="38100" dir="2700000" algn="tl">
                    <a:srgbClr val="000000">
                      <a:alpha val="43137"/>
                    </a:srgbClr>
                  </a:outerShdw>
                </a:effectLst>
                <a:latin typeface="+mj-lt"/>
                <a:ea typeface="Verdana" pitchFamily="34" charset="0"/>
                <a:cs typeface="Verdana" pitchFamily="34" charset="0"/>
              </a:rPr>
              <a:t>engineer</a:t>
            </a:r>
            <a:endParaRPr lang="cs-CZ" sz="2000" b="1" dirty="0" smtClean="0">
              <a:effectLst>
                <a:outerShdw blurRad="38100" dist="38100" dir="2700000" algn="tl">
                  <a:srgbClr val="000000">
                    <a:alpha val="43137"/>
                  </a:srgbClr>
                </a:outerShdw>
              </a:effectLst>
              <a:latin typeface="+mj-lt"/>
              <a:ea typeface="Verdana" pitchFamily="34" charset="0"/>
              <a:cs typeface="Verdana" pitchFamily="34" charset="0"/>
            </a:endParaRPr>
          </a:p>
          <a:p>
            <a:r>
              <a:rPr lang="cs-CZ" sz="2000" b="1" dirty="0" smtClean="0">
                <a:effectLst>
                  <a:outerShdw blurRad="38100" dist="38100" dir="2700000" algn="tl">
                    <a:srgbClr val="000000">
                      <a:alpha val="43137"/>
                    </a:srgbClr>
                  </a:outerShdw>
                </a:effectLst>
                <a:latin typeface="+mj-lt"/>
                <a:ea typeface="Verdana" pitchFamily="34" charset="0"/>
                <a:cs typeface="Verdana" pitchFamily="34" charset="0"/>
              </a:rPr>
              <a:t>Microsoft ČR</a:t>
            </a:r>
          </a:p>
          <a:p>
            <a:endParaRPr lang="cs-CZ" sz="2000" b="1" dirty="0" smtClean="0">
              <a:effectLst>
                <a:outerShdw blurRad="38100" dist="38100" dir="2700000" algn="tl">
                  <a:srgbClr val="000000">
                    <a:alpha val="43137"/>
                  </a:srgbClr>
                </a:outerShdw>
              </a:effectLst>
              <a:latin typeface="+mj-lt"/>
              <a:ea typeface="Verdana" pitchFamily="34" charset="0"/>
              <a:cs typeface="Verdana" pitchFamily="34" charset="0"/>
            </a:endParaRPr>
          </a:p>
        </p:txBody>
      </p:sp>
      <p:grpSp>
        <p:nvGrpSpPr>
          <p:cNvPr id="4" name="Group 3"/>
          <p:cNvGrpSpPr/>
          <p:nvPr/>
        </p:nvGrpSpPr>
        <p:grpSpPr>
          <a:xfrm>
            <a:off x="975524" y="1837854"/>
            <a:ext cx="7098646" cy="1519424"/>
            <a:chOff x="1981200" y="1676400"/>
            <a:chExt cx="4495799" cy="986023"/>
          </a:xfrm>
        </p:grpSpPr>
        <p:pic>
          <p:nvPicPr>
            <p:cNvPr id="5" name="Picture 3" descr="C:\kidaro\review\images\logos\EDVwithicon_wht.png"/>
            <p:cNvPicPr>
              <a:picLocks noChangeAspect="1" noChangeArrowheads="1"/>
            </p:cNvPicPr>
            <p:nvPr/>
          </p:nvPicPr>
          <p:blipFill>
            <a:blip r:embed="rId3"/>
            <a:srcRect l="22531"/>
            <a:stretch>
              <a:fillRect/>
            </a:stretch>
          </p:blipFill>
          <p:spPr bwMode="auto">
            <a:xfrm>
              <a:off x="3048000" y="1719942"/>
              <a:ext cx="3428999" cy="913385"/>
            </a:xfrm>
            <a:prstGeom prst="rect">
              <a:avLst/>
            </a:prstGeom>
            <a:noFill/>
          </p:spPr>
        </p:pic>
        <p:pic>
          <p:nvPicPr>
            <p:cNvPr id="6" name="Picture 4" descr="C:\kidaro\review\images\logos\EDVwithicon_3D.png"/>
            <p:cNvPicPr>
              <a:picLocks noChangeAspect="1" noChangeArrowheads="1"/>
            </p:cNvPicPr>
            <p:nvPr/>
          </p:nvPicPr>
          <p:blipFill>
            <a:blip r:embed="rId4" cstate="print"/>
            <a:srcRect r="77620"/>
            <a:stretch>
              <a:fillRect/>
            </a:stretch>
          </p:blipFill>
          <p:spPr bwMode="auto">
            <a:xfrm>
              <a:off x="1981200" y="1676400"/>
              <a:ext cx="990600" cy="986023"/>
            </a:xfrm>
            <a:prstGeom prst="rect">
              <a:avLst/>
            </a:prstGeom>
            <a:noFill/>
          </p:spPr>
        </p:pic>
      </p:grpSp>
      <p:sp>
        <p:nvSpPr>
          <p:cNvPr id="7" name="Title 6"/>
          <p:cNvSpPr>
            <a:spLocks noGrp="1"/>
          </p:cNvSpPr>
          <p:nvPr>
            <p:ph type="ctrTitle"/>
          </p:nvPr>
        </p:nvSpPr>
        <p:spPr/>
        <p:txBody>
          <a:bodyPr/>
          <a:lstStyle/>
          <a:p>
            <a:endParaRPr lang="cs-CZ"/>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Desktop vs. Application Virtualization</a:t>
            </a:r>
            <a:endParaRPr lang="he-IL" sz="4000" dirty="0"/>
          </a:p>
        </p:txBody>
      </p:sp>
      <p:sp>
        <p:nvSpPr>
          <p:cNvPr id="18" name="Rounded Rectangle 17"/>
          <p:cNvSpPr/>
          <p:nvPr/>
        </p:nvSpPr>
        <p:spPr>
          <a:xfrm>
            <a:off x="3516085" y="3263537"/>
            <a:ext cx="2286000" cy="838200"/>
          </a:xfrm>
          <a:prstGeom prst="roundRect">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cs-CZ" sz="1800" b="1" spc="-100" dirty="0" smtClean="0">
                <a:solidFill>
                  <a:schemeClr val="tx1"/>
                </a:solidFill>
                <a:effectLst>
                  <a:outerShdw blurRad="38100" dist="38100" dir="2700000" algn="tl">
                    <a:srgbClr val="000000">
                      <a:alpha val="43137"/>
                    </a:srgbClr>
                  </a:outerShdw>
                </a:effectLst>
              </a:rPr>
              <a:t>Aplikace</a:t>
            </a:r>
            <a:endParaRPr lang="en-US" sz="1800" b="1" spc="-100" dirty="0" smtClean="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a:off x="3516085" y="4177937"/>
            <a:ext cx="2286000" cy="838200"/>
          </a:xfrm>
          <a:prstGeom prst="roundRect">
            <a:avLst/>
          </a:prstGeom>
          <a:gradFill flip="none" rotWithShape="1">
            <a:gsLst>
              <a:gs pos="0">
                <a:schemeClr val="bg1">
                  <a:lumMod val="50000"/>
                  <a:shade val="30000"/>
                  <a:satMod val="115000"/>
                </a:schemeClr>
              </a:gs>
              <a:gs pos="50000">
                <a:schemeClr val="tx1">
                  <a:lumMod val="75000"/>
                  <a:lumOff val="25000"/>
                </a:schemeClr>
              </a:gs>
              <a:gs pos="100000">
                <a:schemeClr val="bg1">
                  <a:lumMod val="50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Operating System</a:t>
            </a:r>
          </a:p>
        </p:txBody>
      </p:sp>
      <p:sp>
        <p:nvSpPr>
          <p:cNvPr id="22" name="Rounded Rectangle 21"/>
          <p:cNvSpPr/>
          <p:nvPr/>
        </p:nvSpPr>
        <p:spPr>
          <a:xfrm>
            <a:off x="3516085" y="5092337"/>
            <a:ext cx="2286000" cy="838200"/>
          </a:xfrm>
          <a:prstGeom prst="round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b="1" spc="-100" dirty="0" smtClean="0">
                <a:solidFill>
                  <a:schemeClr val="tx1"/>
                </a:solidFill>
                <a:effectLst>
                  <a:outerShdw blurRad="38100" dist="38100" dir="2700000" algn="tl">
                    <a:srgbClr val="000000">
                      <a:alpha val="43137"/>
                    </a:srgbClr>
                  </a:outerShdw>
                </a:effectLst>
              </a:rPr>
              <a:t>Hardware</a:t>
            </a:r>
          </a:p>
        </p:txBody>
      </p:sp>
      <p:grpSp>
        <p:nvGrpSpPr>
          <p:cNvPr id="3" name="Group 44"/>
          <p:cNvGrpSpPr>
            <a:grpSpLocks/>
          </p:cNvGrpSpPr>
          <p:nvPr/>
        </p:nvGrpSpPr>
        <p:grpSpPr bwMode="auto">
          <a:xfrm>
            <a:off x="3278644" y="3344663"/>
            <a:ext cx="796925" cy="701675"/>
            <a:chOff x="4006" y="2646"/>
            <a:chExt cx="505" cy="429"/>
          </a:xfrm>
          <a:effectLst>
            <a:outerShdw blurRad="50800" dist="38100" dir="2700000" algn="tl" rotWithShape="0">
              <a:prstClr val="black">
                <a:alpha val="40000"/>
              </a:prstClr>
            </a:outerShdw>
          </a:effectLst>
        </p:grpSpPr>
        <p:pic>
          <p:nvPicPr>
            <p:cNvPr id="5" name="Picture 45"/>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06" y="2719"/>
              <a:ext cx="384" cy="300"/>
            </a:xfrm>
            <a:prstGeom prst="rect">
              <a:avLst/>
            </a:prstGeom>
            <a:noFill/>
            <a:ln w="9525">
              <a:noFill/>
              <a:miter lim="800000"/>
              <a:headEnd/>
              <a:tailEnd/>
            </a:ln>
            <a:effectLst/>
          </p:spPr>
        </p:pic>
        <p:pic>
          <p:nvPicPr>
            <p:cNvPr id="6" name="Picture 46"/>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127" y="2775"/>
              <a:ext cx="384" cy="300"/>
            </a:xfrm>
            <a:prstGeom prst="rect">
              <a:avLst/>
            </a:prstGeom>
            <a:noFill/>
            <a:ln w="9525">
              <a:noFill/>
              <a:miter lim="800000"/>
              <a:headEnd/>
              <a:tailEnd/>
            </a:ln>
            <a:effectLst/>
          </p:spPr>
        </p:pic>
        <p:pic>
          <p:nvPicPr>
            <p:cNvPr id="7" name="Picture 47"/>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87" y="2646"/>
              <a:ext cx="384" cy="300"/>
            </a:xfrm>
            <a:prstGeom prst="rect">
              <a:avLst/>
            </a:prstGeom>
            <a:noFill/>
            <a:ln w="9525">
              <a:noFill/>
              <a:miter lim="800000"/>
              <a:headEnd/>
              <a:tailEnd/>
            </a:ln>
            <a:effectLst/>
          </p:spPr>
        </p:pic>
      </p:grpSp>
      <p:pic>
        <p:nvPicPr>
          <p:cNvPr id="8" name="Picture 42"/>
          <p:cNvPicPr>
            <a:picLocks noChangeAspect="1" noChangeArrowheads="1"/>
          </p:cNvPicPr>
          <p:nvPr/>
        </p:nvPicPr>
        <p:blipFill>
          <a:blip r:embed="rId4" cstate="print">
            <a:clrChange>
              <a:clrFrom>
                <a:srgbClr val="008000"/>
              </a:clrFrom>
              <a:clrTo>
                <a:srgbClr val="008000">
                  <a:alpha val="0"/>
                </a:srgbClr>
              </a:clrTo>
            </a:clrChange>
          </a:blip>
          <a:srcRect/>
          <a:stretch>
            <a:fillRect/>
          </a:stretch>
        </p:blipFill>
        <p:spPr bwMode="auto">
          <a:xfrm>
            <a:off x="3250315" y="4383886"/>
            <a:ext cx="471488" cy="457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Rounded Rectangle 15"/>
          <p:cNvSpPr/>
          <p:nvPr/>
        </p:nvSpPr>
        <p:spPr bwMode="auto">
          <a:xfrm>
            <a:off x="6050944" y="1724298"/>
            <a:ext cx="2834640" cy="4754880"/>
          </a:xfrm>
          <a:prstGeom prst="roundRect">
            <a:avLst>
              <a:gd name="adj" fmla="val 8105"/>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rPr>
              <a:t>Co poskytuje</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Balíčky jednotlivých aplikací</a:t>
            </a:r>
            <a:endParaRPr lang="en-US" sz="16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Není nutná instalace SW</a:t>
            </a:r>
            <a:endParaRPr lang="en-US" sz="1600" dirty="0" smtClean="0">
              <a:solidFill>
                <a:schemeClr val="tx1"/>
              </a:solidFill>
              <a:effectLst>
                <a:outerShdw blurRad="38100" dist="38100" dir="2700000" algn="tl">
                  <a:srgbClr val="000000">
                    <a:alpha val="43137"/>
                  </a:srgbClr>
                </a:outerShdw>
              </a:effectLst>
            </a:endParaRPr>
          </a:p>
          <a:p>
            <a:pPr marL="342900" lvl="1" indent="-342900" defTabSz="457200" eaLnBrk="0" hangingPunct="0">
              <a:lnSpc>
                <a:spcPct val="80000"/>
              </a:lnSpc>
              <a:spcBef>
                <a:spcPts val="1000"/>
              </a:spcBef>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rPr>
              <a:t>Pro co je určena</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rPr>
              <a:t>Vyřešení konfliktů mezi aplikacemi</a:t>
            </a:r>
            <a:endParaRPr lang="en-US" sz="16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Zjednodušení doručení aplikace a testování kompatibility</a:t>
            </a:r>
            <a:endParaRPr lang="he-IL" sz="18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p:txBody>
      </p:sp>
      <p:pic>
        <p:nvPicPr>
          <p:cNvPr id="12" name="Picture 2" descr="C:\Users\chajones\Desktop\Logo-MSAV.png"/>
          <p:cNvPicPr>
            <a:picLocks noChangeAspect="1" noChangeArrowheads="1"/>
          </p:cNvPicPr>
          <p:nvPr/>
        </p:nvPicPr>
        <p:blipFill>
          <a:blip r:embed="rId6"/>
          <a:srcRect/>
          <a:stretch>
            <a:fillRect/>
          </a:stretch>
        </p:blipFill>
        <p:spPr bwMode="auto">
          <a:xfrm>
            <a:off x="6569606" y="5245870"/>
            <a:ext cx="1930656" cy="450867"/>
          </a:xfrm>
          <a:prstGeom prst="rect">
            <a:avLst/>
          </a:prstGeom>
          <a:noFill/>
          <a:ln w="9525">
            <a:noFill/>
            <a:miter lim="800000"/>
            <a:headEnd/>
            <a:tailEnd/>
          </a:ln>
        </p:spPr>
      </p:pic>
      <p:sp>
        <p:nvSpPr>
          <p:cNvPr id="19" name="Rounded Rectangle 18"/>
          <p:cNvSpPr/>
          <p:nvPr/>
        </p:nvSpPr>
        <p:spPr bwMode="auto">
          <a:xfrm>
            <a:off x="228600" y="1724298"/>
            <a:ext cx="2834640" cy="4754880"/>
          </a:xfrm>
          <a:prstGeom prst="roundRect">
            <a:avLst>
              <a:gd name="adj" fmla="val 821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marL="0"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rPr>
              <a:t>Co poskytuje</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dirty="0" smtClean="0">
                <a:solidFill>
                  <a:schemeClr val="tx1"/>
                </a:solidFill>
                <a:effectLst>
                  <a:outerShdw blurRad="38100" dist="38100" dir="2700000" algn="tl">
                    <a:srgbClr val="000000">
                      <a:alpha val="43137"/>
                    </a:srgbClr>
                  </a:outerShdw>
                </a:effectLst>
              </a:rPr>
              <a:t>Kompletní balík s OS a aplikacemi</a:t>
            </a:r>
            <a:endParaRPr lang="en-US" dirty="0" smtClean="0">
              <a:solidFill>
                <a:schemeClr val="tx1"/>
              </a:solidFill>
              <a:effectLst>
                <a:outerShdw blurRad="38100" dist="38100" dir="2700000" algn="tl">
                  <a:srgbClr val="000000">
                    <a:alpha val="43137"/>
                  </a:srgbClr>
                </a:outerShdw>
              </a:effectLst>
            </a:endParaRPr>
          </a:p>
          <a:p>
            <a:pPr marL="0"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rPr>
              <a:t>Pro co je určena</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400" dirty="0" smtClean="0">
                <a:solidFill>
                  <a:schemeClr val="tx1"/>
                </a:solidFill>
                <a:effectLst>
                  <a:outerShdw blurRad="38100" dist="38100" dir="2700000" algn="tl">
                    <a:srgbClr val="000000">
                      <a:alpha val="43137"/>
                    </a:srgbClr>
                  </a:outerShdw>
                </a:effectLst>
              </a:rPr>
              <a:t>Vyřešení problémů s kompatibilitou mezi aplikacemi a OS</a:t>
            </a:r>
            <a:endParaRPr lang="en-US" sz="14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400" dirty="0" smtClean="0">
                <a:solidFill>
                  <a:schemeClr val="tx1"/>
                </a:solidFill>
                <a:effectLst>
                  <a:outerShdw blurRad="38100" dist="38100" dir="2700000" algn="tl">
                    <a:srgbClr val="000000">
                      <a:alpha val="43137"/>
                    </a:srgbClr>
                  </a:outerShdw>
                </a:effectLst>
              </a:rPr>
              <a:t>Spouštění dvou prostředí na jednom počítači</a:t>
            </a:r>
            <a:r>
              <a:rPr lang="en-US" sz="1400" dirty="0" smtClean="0">
                <a:solidFill>
                  <a:schemeClr val="tx1"/>
                </a:solidFill>
                <a:effectLst>
                  <a:outerShdw blurRad="38100" dist="38100" dir="2700000" algn="tl">
                    <a:srgbClr val="000000">
                      <a:alpha val="43137"/>
                    </a:srgbClr>
                  </a:outerShdw>
                </a:effectLst>
              </a:rPr>
              <a:t> (e.g. corporate and personal)</a:t>
            </a:r>
          </a:p>
        </p:txBody>
      </p:sp>
      <p:pic>
        <p:nvPicPr>
          <p:cNvPr id="15" name="Picture 3" descr="C:\kidaro\review\images\logos\EDVwithicon_wht.png"/>
          <p:cNvPicPr>
            <a:picLocks noChangeAspect="1" noChangeArrowheads="1"/>
          </p:cNvPicPr>
          <p:nvPr/>
        </p:nvPicPr>
        <p:blipFill>
          <a:blip r:embed="rId7" cstate="print"/>
          <a:srcRect/>
          <a:stretch>
            <a:fillRect/>
          </a:stretch>
        </p:blipFill>
        <p:spPr bwMode="auto">
          <a:xfrm>
            <a:off x="518632" y="4744944"/>
            <a:ext cx="2362200" cy="487452"/>
          </a:xfrm>
          <a:prstGeom prst="rect">
            <a:avLst/>
          </a:prstGeom>
          <a:noFill/>
        </p:spPr>
      </p:pic>
      <p:pic>
        <p:nvPicPr>
          <p:cNvPr id="20" name="Picture 12" descr="Logo-Virtual-PC"/>
          <p:cNvPicPr>
            <a:picLocks noChangeAspect="1" noChangeArrowheads="1"/>
          </p:cNvPicPr>
          <p:nvPr/>
        </p:nvPicPr>
        <p:blipFill>
          <a:blip r:embed="rId8"/>
          <a:srcRect/>
          <a:stretch>
            <a:fillRect/>
          </a:stretch>
        </p:blipFill>
        <p:spPr bwMode="auto">
          <a:xfrm>
            <a:off x="747232" y="5308596"/>
            <a:ext cx="990600" cy="381000"/>
          </a:xfrm>
          <a:prstGeom prst="rect">
            <a:avLst/>
          </a:prstGeom>
          <a:noFill/>
          <a:ln w="9525">
            <a:noFill/>
            <a:miter lim="800000"/>
            <a:headEnd/>
            <a:tailEnd/>
          </a:ln>
        </p:spPr>
      </p:pic>
      <p:pic>
        <p:nvPicPr>
          <p:cNvPr id="149506" name="Picture 2" descr="C:\Users\paul\AppData\Local\Microsoft\Windows\Temporary Internet Files\Content.IE5\DPP8BAT1\MCj04338340000[1].png"/>
          <p:cNvPicPr>
            <a:picLocks noChangeAspect="1" noChangeArrowheads="1"/>
          </p:cNvPicPr>
          <p:nvPr/>
        </p:nvPicPr>
        <p:blipFill>
          <a:blip r:embed="rId9"/>
          <a:srcRect/>
          <a:stretch>
            <a:fillRect/>
          </a:stretch>
        </p:blipFill>
        <p:spPr bwMode="auto">
          <a:xfrm>
            <a:off x="3234838" y="5212842"/>
            <a:ext cx="671286" cy="671286"/>
          </a:xfrm>
          <a:prstGeom prst="rect">
            <a:avLst/>
          </a:prstGeom>
          <a:noFill/>
          <a:effectLst>
            <a:outerShdw blurRad="50800" dist="38100" dir="2700000" algn="tl" rotWithShape="0">
              <a:prstClr val="black">
                <a:alpha val="40000"/>
              </a:prstClr>
            </a:outerShdw>
          </a:effectLst>
        </p:spPr>
      </p:pic>
      <p:sp>
        <p:nvSpPr>
          <p:cNvPr id="26" name="Rounded Rectangle 25"/>
          <p:cNvSpPr/>
          <p:nvPr/>
        </p:nvSpPr>
        <p:spPr>
          <a:xfrm>
            <a:off x="274320" y="1776336"/>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096664" y="1776336"/>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541627" y="3311488"/>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3545344" y="4229605"/>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541626" y="5147722"/>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530450" y="4456826"/>
            <a:ext cx="199994" cy="184666"/>
          </a:xfrm>
          <a:prstGeom prst="rect">
            <a:avLst/>
          </a:prstGeom>
        </p:spPr>
        <p:txBody>
          <a:bodyPr wrap="square">
            <a:spAutoFit/>
          </a:bodyPr>
          <a:lstStyle/>
          <a:p>
            <a:r>
              <a:rPr lang="en-US" sz="600" dirty="0" smtClean="0">
                <a:solidFill>
                  <a:schemeClr val="bg1"/>
                </a:solidFill>
                <a:effectLst>
                  <a:outerShdw blurRad="38100" dist="38100" dir="2700000" algn="tl">
                    <a:srgbClr val="000000">
                      <a:alpha val="43137"/>
                    </a:srgbClr>
                  </a:outerShdw>
                </a:effectLst>
              </a:rPr>
              <a:t>®</a:t>
            </a:r>
            <a:endParaRPr lang="en-US" sz="600" dirty="0">
              <a:solidFill>
                <a:schemeClr val="bg1"/>
              </a:solidFill>
            </a:endParaRPr>
          </a:p>
        </p:txBody>
      </p:sp>
      <p:sp>
        <p:nvSpPr>
          <p:cNvPr id="29" name="Line 40"/>
          <p:cNvSpPr>
            <a:spLocks noChangeShapeType="1"/>
          </p:cNvSpPr>
          <p:nvPr/>
        </p:nvSpPr>
        <p:spPr bwMode="auto">
          <a:xfrm flipV="1">
            <a:off x="3079587" y="5046310"/>
            <a:ext cx="2530602" cy="0"/>
          </a:xfrm>
          <a:prstGeom prst="line">
            <a:avLst/>
          </a:prstGeom>
          <a:noFill/>
          <a:ln w="38100">
            <a:solidFill>
              <a:srgbClr val="FFFF00"/>
            </a:solidFill>
            <a:prstDash val="dashDot"/>
            <a:round/>
            <a:headEnd/>
            <a:tailEnd/>
          </a:ln>
        </p:spPr>
        <p:txBody>
          <a:bodyPr/>
          <a:lstStyle/>
          <a:p>
            <a:endParaRPr lang="en-US"/>
          </a:p>
        </p:txBody>
      </p:sp>
      <p:sp>
        <p:nvSpPr>
          <p:cNvPr id="30" name="Line 41"/>
          <p:cNvSpPr>
            <a:spLocks noChangeShapeType="1"/>
          </p:cNvSpPr>
          <p:nvPr/>
        </p:nvSpPr>
        <p:spPr bwMode="auto">
          <a:xfrm flipV="1">
            <a:off x="3560253" y="4122385"/>
            <a:ext cx="2532660" cy="17462"/>
          </a:xfrm>
          <a:prstGeom prst="line">
            <a:avLst/>
          </a:prstGeom>
          <a:noFill/>
          <a:ln w="38100">
            <a:solidFill>
              <a:srgbClr val="FFFF00"/>
            </a:solidFill>
            <a:prstDash val="dashDot"/>
            <a:round/>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6" grpId="0" animBg="1"/>
      <p:bldP spid="27"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a:srcRect/>
          <a:stretch>
            <a:fillRect/>
          </a:stretch>
        </p:blipFill>
        <p:spPr bwMode="auto">
          <a:xfrm>
            <a:off x="1611270" y="1219200"/>
            <a:ext cx="7511464" cy="5638800"/>
          </a:xfrm>
          <a:prstGeom prst="rect">
            <a:avLst/>
          </a:prstGeom>
          <a:noFill/>
          <a:ln w="12700">
            <a:solidFill>
              <a:schemeClr val="tx1"/>
            </a:solidFill>
            <a:miter lim="800000"/>
            <a:headEnd/>
            <a:tailEnd/>
          </a:ln>
          <a:effectLst/>
        </p:spPr>
      </p:pic>
      <p:pic>
        <p:nvPicPr>
          <p:cNvPr id="11" name="Picture 4"/>
          <p:cNvPicPr>
            <a:picLocks noChangeAspect="1" noChangeArrowheads="1"/>
          </p:cNvPicPr>
          <p:nvPr/>
        </p:nvPicPr>
        <p:blipFill>
          <a:blip r:embed="rId4"/>
          <a:srcRect/>
          <a:stretch>
            <a:fillRect/>
          </a:stretch>
        </p:blipFill>
        <p:spPr bwMode="auto">
          <a:xfrm>
            <a:off x="4572000" y="2362200"/>
            <a:ext cx="2825085" cy="2743200"/>
          </a:xfrm>
          <a:prstGeom prst="rect">
            <a:avLst/>
          </a:prstGeom>
          <a:noFill/>
          <a:ln w="9525">
            <a:noFill/>
            <a:miter lim="800000"/>
            <a:headEnd/>
            <a:tailEnd/>
          </a:ln>
          <a:effectLst/>
        </p:spPr>
      </p:pic>
      <p:pic>
        <p:nvPicPr>
          <p:cNvPr id="12" name="Picture 32"/>
          <p:cNvPicPr>
            <a:picLocks noChangeAspect="1" noChangeArrowheads="1"/>
          </p:cNvPicPr>
          <p:nvPr/>
        </p:nvPicPr>
        <p:blipFill>
          <a:blip r:embed="rId5" cstate="print">
            <a:clrChange>
              <a:clrFrom>
                <a:srgbClr val="008000"/>
              </a:clrFrom>
              <a:clrTo>
                <a:srgbClr val="008000">
                  <a:alpha val="0"/>
                </a:srgbClr>
              </a:clrTo>
            </a:clrChange>
          </a:blip>
          <a:srcRect/>
          <a:stretch>
            <a:fillRect/>
          </a:stretch>
        </p:blipFill>
        <p:spPr bwMode="auto">
          <a:xfrm>
            <a:off x="5644485" y="3794574"/>
            <a:ext cx="609720" cy="548826"/>
          </a:xfrm>
          <a:prstGeom prst="rect">
            <a:avLst/>
          </a:prstGeom>
          <a:noFill/>
          <a:ln w="9525">
            <a:noFill/>
            <a:miter lim="800000"/>
            <a:headEnd/>
            <a:tailEnd/>
          </a:ln>
        </p:spPr>
      </p:pic>
      <p:sp>
        <p:nvSpPr>
          <p:cNvPr id="18" name="Rounded Rectangle 17"/>
          <p:cNvSpPr/>
          <p:nvPr/>
        </p:nvSpPr>
        <p:spPr>
          <a:xfrm>
            <a:off x="152400" y="1524000"/>
            <a:ext cx="2743200" cy="5029200"/>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he-IL"/>
          </a:p>
        </p:txBody>
      </p:sp>
      <p:pic>
        <p:nvPicPr>
          <p:cNvPr id="22536" name="Picture 8"/>
          <p:cNvPicPr>
            <a:picLocks noChangeAspect="1" noChangeArrowheads="1"/>
          </p:cNvPicPr>
          <p:nvPr/>
        </p:nvPicPr>
        <p:blipFill>
          <a:blip r:embed="rId6"/>
          <a:srcRect t="51108" r="74485"/>
          <a:stretch>
            <a:fillRect/>
          </a:stretch>
        </p:blipFill>
        <p:spPr bwMode="auto">
          <a:xfrm>
            <a:off x="357554" y="2895600"/>
            <a:ext cx="2338754" cy="3363913"/>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pic>
      <p:sp>
        <p:nvSpPr>
          <p:cNvPr id="19" name="TextBox 18"/>
          <p:cNvSpPr txBox="1"/>
          <p:nvPr/>
        </p:nvSpPr>
        <p:spPr>
          <a:xfrm>
            <a:off x="304800" y="1600200"/>
            <a:ext cx="3962400" cy="1077218"/>
          </a:xfrm>
          <a:prstGeom prst="rect">
            <a:avLst/>
          </a:prstGeom>
          <a:noFill/>
        </p:spPr>
        <p:txBody>
          <a:bodyPr wrap="square">
            <a:spAutoFit/>
          </a:bodyPr>
          <a:lstStyle/>
          <a:p>
            <a:pPr algn="l">
              <a:defRPr/>
            </a:pPr>
            <a: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Applications installed in </a:t>
            </a:r>
            <a:b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the virtual machine </a:t>
            </a:r>
            <a:b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become available through </a:t>
            </a:r>
            <a:b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br>
            <a:r>
              <a:rPr lang="en-US" sz="1600" i="1" spc="-30" dirty="0" smtClean="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the Start Menu.</a:t>
            </a:r>
            <a:endParaRPr lang="en-US" sz="1600" i="1" spc="-30" dirty="0">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endParaRPr>
          </a:p>
        </p:txBody>
      </p:sp>
      <p:sp>
        <p:nvSpPr>
          <p:cNvPr id="6" name="Title 5"/>
          <p:cNvSpPr>
            <a:spLocks noGrp="1"/>
          </p:cNvSpPr>
          <p:nvPr>
            <p:ph type="title"/>
          </p:nvPr>
        </p:nvSpPr>
        <p:spPr>
          <a:xfrm>
            <a:off x="228600" y="76200"/>
            <a:ext cx="8382000" cy="553998"/>
          </a:xfrm>
        </p:spPr>
        <p:txBody>
          <a:bodyPr/>
          <a:lstStyle/>
          <a:p>
            <a:r>
              <a:rPr lang="cs-CZ" dirty="0" smtClean="0"/>
              <a:t>Vyřešení konfliktů </a:t>
            </a:r>
            <a:r>
              <a:rPr smtClean="0"/>
              <a:t>Application-to-OS</a:t>
            </a:r>
            <a:endParaRPr lang="he-IL"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SNAG-0006"/>
          <p:cNvSpPr>
            <a:spLocks noGrp="1" noChangeAspect="1" noChangeArrowheads="1"/>
          </p:cNvSpPr>
          <p:nvPr isPhoto="1"/>
        </p:nvSpPr>
        <p:spPr bwMode="auto">
          <a:xfrm>
            <a:off x="1652954" y="1226527"/>
            <a:ext cx="7467600" cy="5600700"/>
          </a:xfrm>
          <a:prstGeom prst="rect">
            <a:avLst/>
          </a:prstGeom>
          <a:blipFill dpi="0" rotWithShape="1">
            <a:blip r:embed="rId4"/>
            <a:srcRect/>
            <a:stretch>
              <a:fillRect/>
            </a:stretch>
          </a:blipFill>
          <a:ln w="12700">
            <a:solidFill>
              <a:schemeClr val="tx1"/>
            </a:solidFill>
            <a:miter lim="800000"/>
            <a:headEnd/>
            <a:tailEnd/>
          </a:ln>
        </p:spPr>
        <p:txBody>
          <a:bodyPr/>
          <a:lstStyle/>
          <a:p>
            <a:endParaRPr lang="en-US"/>
          </a:p>
        </p:txBody>
      </p:sp>
      <p:pic>
        <p:nvPicPr>
          <p:cNvPr id="65540" name="Picture 29"/>
          <p:cNvPicPr>
            <a:picLocks noChangeAspect="1" noChangeArrowheads="1"/>
          </p:cNvPicPr>
          <p:nvPr/>
        </p:nvPicPr>
        <p:blipFill>
          <a:blip r:embed="rId5" cstate="print">
            <a:clrChange>
              <a:clrFrom>
                <a:srgbClr val="004040"/>
              </a:clrFrom>
              <a:clrTo>
                <a:srgbClr val="004040">
                  <a:alpha val="0"/>
                </a:srgbClr>
              </a:clrTo>
            </a:clrChange>
          </a:blip>
          <a:srcRect/>
          <a:stretch>
            <a:fillRect/>
          </a:stretch>
        </p:blipFill>
        <p:spPr bwMode="auto">
          <a:xfrm>
            <a:off x="10134600" y="5791200"/>
            <a:ext cx="1315712" cy="881972"/>
          </a:xfrm>
          <a:prstGeom prst="rect">
            <a:avLst/>
          </a:prstGeom>
          <a:noFill/>
          <a:ln w="9525">
            <a:noFill/>
            <a:miter lim="800000"/>
            <a:headEnd/>
            <a:tailEnd/>
          </a:ln>
        </p:spPr>
      </p:pic>
      <p:pic>
        <p:nvPicPr>
          <p:cNvPr id="65541" name="Picture 30"/>
          <p:cNvPicPr>
            <a:picLocks noChangeAspect="1" noChangeArrowheads="1"/>
          </p:cNvPicPr>
          <p:nvPr/>
        </p:nvPicPr>
        <p:blipFill>
          <a:blip r:embed="rId5" cstate="print">
            <a:clrChange>
              <a:clrFrom>
                <a:srgbClr val="004040"/>
              </a:clrFrom>
              <a:clrTo>
                <a:srgbClr val="004040">
                  <a:alpha val="0"/>
                </a:srgbClr>
              </a:clrTo>
            </a:clrChange>
          </a:blip>
          <a:srcRect/>
          <a:stretch>
            <a:fillRect/>
          </a:stretch>
        </p:blipFill>
        <p:spPr bwMode="auto">
          <a:xfrm>
            <a:off x="4876800" y="4724400"/>
            <a:ext cx="1315712" cy="881972"/>
          </a:xfrm>
          <a:prstGeom prst="rect">
            <a:avLst/>
          </a:prstGeom>
          <a:noFill/>
          <a:ln w="9525">
            <a:noFill/>
            <a:miter lim="800000"/>
            <a:headEnd/>
            <a:tailEnd/>
          </a:ln>
        </p:spPr>
      </p:pic>
      <p:pic>
        <p:nvPicPr>
          <p:cNvPr id="8" name="Picture 30"/>
          <p:cNvPicPr>
            <a:picLocks noChangeAspect="1" noChangeArrowheads="1"/>
          </p:cNvPicPr>
          <p:nvPr/>
        </p:nvPicPr>
        <p:blipFill>
          <a:blip r:embed="rId5" cstate="print">
            <a:clrChange>
              <a:clrFrom>
                <a:srgbClr val="004040"/>
              </a:clrFrom>
              <a:clrTo>
                <a:srgbClr val="004040">
                  <a:alpha val="0"/>
                </a:srgbClr>
              </a:clrTo>
            </a:clrChange>
          </a:blip>
          <a:srcRect/>
          <a:stretch>
            <a:fillRect/>
          </a:stretch>
        </p:blipFill>
        <p:spPr bwMode="auto">
          <a:xfrm>
            <a:off x="4149969" y="2309446"/>
            <a:ext cx="1315712" cy="881972"/>
          </a:xfrm>
          <a:prstGeom prst="rect">
            <a:avLst/>
          </a:prstGeom>
          <a:solidFill>
            <a:schemeClr val="tx1"/>
          </a:solidFill>
          <a:ln w="9525">
            <a:noFill/>
            <a:miter lim="800000"/>
            <a:headEnd/>
            <a:tailEnd/>
          </a:ln>
        </p:spPr>
      </p:pic>
      <p:pic>
        <p:nvPicPr>
          <p:cNvPr id="22532" name="Picture 4"/>
          <p:cNvPicPr>
            <a:picLocks noChangeAspect="1" noChangeArrowheads="1"/>
          </p:cNvPicPr>
          <p:nvPr/>
        </p:nvPicPr>
        <p:blipFill>
          <a:blip r:embed="rId6"/>
          <a:srcRect/>
          <a:stretch>
            <a:fillRect/>
          </a:stretch>
        </p:blipFill>
        <p:spPr bwMode="auto">
          <a:xfrm>
            <a:off x="6242715" y="1524000"/>
            <a:ext cx="2825085" cy="2743200"/>
          </a:xfrm>
          <a:prstGeom prst="rect">
            <a:avLst/>
          </a:prstGeom>
          <a:noFill/>
          <a:ln w="9525">
            <a:noFill/>
            <a:miter lim="800000"/>
            <a:headEnd/>
            <a:tailEnd/>
          </a:ln>
          <a:effectLst/>
        </p:spPr>
      </p:pic>
      <p:pic>
        <p:nvPicPr>
          <p:cNvPr id="65543" name="Picture 32"/>
          <p:cNvPicPr>
            <a:picLocks noChangeAspect="1" noChangeArrowheads="1"/>
          </p:cNvPicPr>
          <p:nvPr/>
        </p:nvPicPr>
        <p:blipFill>
          <a:blip r:embed="rId7" cstate="print">
            <a:clrChange>
              <a:clrFrom>
                <a:srgbClr val="008000"/>
              </a:clrFrom>
              <a:clrTo>
                <a:srgbClr val="008000">
                  <a:alpha val="0"/>
                </a:srgbClr>
              </a:clrTo>
            </a:clrChange>
          </a:blip>
          <a:srcRect/>
          <a:stretch>
            <a:fillRect/>
          </a:stretch>
        </p:blipFill>
        <p:spPr bwMode="auto">
          <a:xfrm>
            <a:off x="7315200" y="2956374"/>
            <a:ext cx="609720" cy="548826"/>
          </a:xfrm>
          <a:prstGeom prst="rect">
            <a:avLst/>
          </a:prstGeom>
          <a:noFill/>
          <a:ln w="9525">
            <a:noFill/>
            <a:miter lim="800000"/>
            <a:headEnd/>
            <a:tailEnd/>
          </a:ln>
        </p:spPr>
      </p:pic>
      <p:sp>
        <p:nvSpPr>
          <p:cNvPr id="18" name="Rounded Rectangle 17"/>
          <p:cNvSpPr/>
          <p:nvPr/>
        </p:nvSpPr>
        <p:spPr>
          <a:xfrm>
            <a:off x="152400" y="2590800"/>
            <a:ext cx="2743200" cy="3962400"/>
          </a:xfrm>
          <a:prstGeom prst="round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2"/>
          </a:fillRef>
          <a:effectRef idx="1">
            <a:schemeClr val="accent2"/>
          </a:effectRef>
          <a:fontRef idx="minor">
            <a:schemeClr val="lt1"/>
          </a:fontRef>
        </p:style>
        <p:txBody>
          <a:bodyPr rtlCol="1" anchor="ctr"/>
          <a:lstStyle/>
          <a:p>
            <a:pPr algn="ctr"/>
            <a:endParaRPr lang="he-IL"/>
          </a:p>
        </p:txBody>
      </p:sp>
      <p:pic>
        <p:nvPicPr>
          <p:cNvPr id="22536" name="Picture 8"/>
          <p:cNvPicPr>
            <a:picLocks noChangeAspect="1" noChangeArrowheads="1"/>
          </p:cNvPicPr>
          <p:nvPr/>
        </p:nvPicPr>
        <p:blipFill>
          <a:blip r:embed="rId8"/>
          <a:srcRect t="51108" r="74485"/>
          <a:stretch>
            <a:fillRect/>
          </a:stretch>
        </p:blipFill>
        <p:spPr bwMode="auto">
          <a:xfrm>
            <a:off x="357554" y="2895600"/>
            <a:ext cx="2338754" cy="3363913"/>
          </a:xfrm>
          <a:prstGeom prst="rect">
            <a:avLst/>
          </a:prstGeom>
          <a:ln>
            <a:noFill/>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dk1">
              <a:shade val="50000"/>
            </a:schemeClr>
          </a:lnRef>
          <a:fillRef idx="1">
            <a:schemeClr val="dk1"/>
          </a:fillRef>
          <a:effectRef idx="0">
            <a:schemeClr val="dk1"/>
          </a:effectRef>
          <a:fontRef idx="minor">
            <a:schemeClr val="lt1"/>
          </a:fontRef>
        </p:style>
      </p:pic>
      <p:graphicFrame>
        <p:nvGraphicFramePr>
          <p:cNvPr id="12" name="Diagram 11"/>
          <p:cNvGraphicFramePr/>
          <p:nvPr/>
        </p:nvGraphicFramePr>
        <p:xfrm>
          <a:off x="3352800" y="2598003"/>
          <a:ext cx="2852058" cy="8309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Title 15"/>
          <p:cNvSpPr>
            <a:spLocks noGrp="1"/>
          </p:cNvSpPr>
          <p:nvPr>
            <p:ph type="title"/>
          </p:nvPr>
        </p:nvSpPr>
        <p:spPr/>
        <p:txBody>
          <a:bodyPr/>
          <a:lstStyle/>
          <a:p>
            <a:r>
              <a:rPr lang="cs-CZ" dirty="0"/>
              <a:t>Vyřešení konfliktů Application-to-OS</a:t>
            </a:r>
            <a:endParaRPr lang="he-IL" dirty="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427300" y="1147575"/>
            <a:ext cx="8183300" cy="1923312"/>
          </a:xfrm>
          <a:prstGeom prst="roundRect">
            <a:avLst/>
          </a:prstGeom>
          <a:solidFill>
            <a:schemeClr val="tx1"/>
          </a:solidFill>
          <a:ln w="76200">
            <a:solidFill>
              <a:srgbClr val="FF99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graphicFrame>
        <p:nvGraphicFramePr>
          <p:cNvPr id="83973" name="Object 14"/>
          <p:cNvGraphicFramePr>
            <a:graphicFrameLocks noChangeAspect="1"/>
          </p:cNvGraphicFramePr>
          <p:nvPr/>
        </p:nvGraphicFramePr>
        <p:xfrm>
          <a:off x="2784475" y="1363663"/>
          <a:ext cx="1462088" cy="1470025"/>
        </p:xfrm>
        <a:graphic>
          <a:graphicData uri="http://schemas.openxmlformats.org/presentationml/2006/ole">
            <p:oleObj spid="_x0000_s202754" name="Image" r:id="rId4" imgW="2704762" imgH="2717460" progId="">
              <p:embed/>
            </p:oleObj>
          </a:graphicData>
        </a:graphic>
      </p:graphicFrame>
      <p:sp>
        <p:nvSpPr>
          <p:cNvPr id="83974" name="Rectangle 15"/>
          <p:cNvSpPr>
            <a:spLocks noChangeAspect="1" noChangeArrowheads="1"/>
          </p:cNvSpPr>
          <p:nvPr/>
        </p:nvSpPr>
        <p:spPr bwMode="auto">
          <a:xfrm>
            <a:off x="2844800" y="1933575"/>
            <a:ext cx="366713" cy="231775"/>
          </a:xfrm>
          <a:prstGeom prst="rect">
            <a:avLst/>
          </a:prstGeom>
          <a:solidFill>
            <a:schemeClr val="tx1"/>
          </a:solidFill>
          <a:ln w="9525">
            <a:noFill/>
            <a:miter lim="800000"/>
            <a:headEnd/>
            <a:tailEnd/>
          </a:ln>
        </p:spPr>
        <p:txBody>
          <a:bodyPr wrap="none" anchor="ctr"/>
          <a:lstStyle/>
          <a:p>
            <a:pPr algn="ctr" defTabSz="914400">
              <a:spcBef>
                <a:spcPct val="20000"/>
              </a:spcBef>
              <a:buClr>
                <a:srgbClr val="311852"/>
              </a:buClr>
              <a:buSzPct val="55000"/>
              <a:buFont typeface="Wingdings" pitchFamily="2" charset="2"/>
              <a:buNone/>
            </a:pPr>
            <a:endParaRPr lang="en-US" sz="2400">
              <a:solidFill>
                <a:srgbClr val="4A217E"/>
              </a:solidFill>
              <a:ea typeface="ＭＳ Ｐゴシック"/>
              <a:cs typeface="ＭＳ Ｐゴシック"/>
            </a:endParaRPr>
          </a:p>
        </p:txBody>
      </p:sp>
      <p:sp>
        <p:nvSpPr>
          <p:cNvPr id="83975" name="Rectangle 16"/>
          <p:cNvSpPr>
            <a:spLocks noChangeAspect="1" noChangeArrowheads="1"/>
          </p:cNvSpPr>
          <p:nvPr/>
        </p:nvSpPr>
        <p:spPr bwMode="auto">
          <a:xfrm>
            <a:off x="3186113" y="1957388"/>
            <a:ext cx="1055687" cy="222250"/>
          </a:xfrm>
          <a:prstGeom prst="rect">
            <a:avLst/>
          </a:prstGeom>
          <a:solidFill>
            <a:schemeClr val="tx1"/>
          </a:solidFill>
          <a:ln w="9525">
            <a:noFill/>
            <a:miter lim="800000"/>
            <a:headEnd/>
            <a:tailEnd/>
          </a:ln>
        </p:spPr>
        <p:txBody>
          <a:bodyPr wrap="none" anchor="ctr"/>
          <a:lstStyle/>
          <a:p>
            <a:pPr algn="ctr" defTabSz="914400">
              <a:spcBef>
                <a:spcPct val="20000"/>
              </a:spcBef>
              <a:buClr>
                <a:srgbClr val="311852"/>
              </a:buClr>
              <a:buSzPct val="55000"/>
              <a:buFont typeface="Wingdings" pitchFamily="2" charset="2"/>
              <a:buNone/>
            </a:pPr>
            <a:endParaRPr lang="en-US" sz="2400">
              <a:solidFill>
                <a:srgbClr val="4A217E"/>
              </a:solidFill>
              <a:ea typeface="ＭＳ Ｐゴシック"/>
              <a:cs typeface="ＭＳ Ｐゴシック"/>
            </a:endParaRPr>
          </a:p>
        </p:txBody>
      </p:sp>
      <p:graphicFrame>
        <p:nvGraphicFramePr>
          <p:cNvPr id="83976" name="Object 17"/>
          <p:cNvGraphicFramePr>
            <a:graphicFrameLocks noChangeAspect="1"/>
          </p:cNvGraphicFramePr>
          <p:nvPr/>
        </p:nvGraphicFramePr>
        <p:xfrm>
          <a:off x="3111500" y="1879600"/>
          <a:ext cx="757238" cy="341313"/>
        </p:xfrm>
        <a:graphic>
          <a:graphicData uri="http://schemas.openxmlformats.org/presentationml/2006/ole">
            <p:oleObj spid="_x0000_s202755" name="Image" r:id="rId5" imgW="1892063" imgH="2666667" progId="">
              <p:embed/>
            </p:oleObj>
          </a:graphicData>
        </a:graphic>
      </p:graphicFrame>
      <p:sp>
        <p:nvSpPr>
          <p:cNvPr id="83977" name="Line 7"/>
          <p:cNvSpPr>
            <a:spLocks noChangeAspect="1" noChangeShapeType="1"/>
          </p:cNvSpPr>
          <p:nvPr/>
        </p:nvSpPr>
        <p:spPr bwMode="auto">
          <a:xfrm>
            <a:off x="2271713" y="2014538"/>
            <a:ext cx="354012" cy="0"/>
          </a:xfrm>
          <a:prstGeom prst="line">
            <a:avLst/>
          </a:prstGeom>
          <a:noFill/>
          <a:ln w="34925">
            <a:solidFill>
              <a:schemeClr val="bg2"/>
            </a:solidFill>
            <a:round/>
            <a:headEnd/>
            <a:tailEnd type="arrow" w="sm" len="med"/>
          </a:ln>
        </p:spPr>
        <p:txBody>
          <a:bodyPr/>
          <a:lstStyle/>
          <a:p>
            <a:endParaRPr lang="en-US"/>
          </a:p>
        </p:txBody>
      </p:sp>
      <p:sp>
        <p:nvSpPr>
          <p:cNvPr id="83978" name="Line 10"/>
          <p:cNvSpPr>
            <a:spLocks noChangeAspect="1" noChangeShapeType="1"/>
          </p:cNvSpPr>
          <p:nvPr/>
        </p:nvSpPr>
        <p:spPr bwMode="auto">
          <a:xfrm>
            <a:off x="4405313" y="2022475"/>
            <a:ext cx="355600" cy="0"/>
          </a:xfrm>
          <a:prstGeom prst="line">
            <a:avLst/>
          </a:prstGeom>
          <a:noFill/>
          <a:ln w="34925">
            <a:solidFill>
              <a:schemeClr val="bg2"/>
            </a:solidFill>
            <a:round/>
            <a:headEnd/>
            <a:tailEnd type="arrow" w="sm" len="med"/>
          </a:ln>
        </p:spPr>
        <p:txBody>
          <a:bodyPr/>
          <a:lstStyle/>
          <a:p>
            <a:endParaRPr lang="en-US"/>
          </a:p>
        </p:txBody>
      </p:sp>
      <p:pic>
        <p:nvPicPr>
          <p:cNvPr id="83980" name="Picture 22"/>
          <p:cNvPicPr>
            <a:picLocks noChangeAspect="1" noChangeArrowheads="1"/>
          </p:cNvPicPr>
          <p:nvPr/>
        </p:nvPicPr>
        <p:blipFill>
          <a:blip r:embed="rId6"/>
          <a:srcRect/>
          <a:stretch>
            <a:fillRect/>
          </a:stretch>
        </p:blipFill>
        <p:spPr bwMode="auto">
          <a:xfrm>
            <a:off x="6856413" y="1274763"/>
            <a:ext cx="1555750" cy="1657350"/>
          </a:xfrm>
          <a:prstGeom prst="rect">
            <a:avLst/>
          </a:prstGeom>
          <a:noFill/>
          <a:ln w="9525">
            <a:noFill/>
            <a:miter lim="800000"/>
            <a:headEnd/>
            <a:tailEnd/>
          </a:ln>
        </p:spPr>
      </p:pic>
      <p:pic>
        <p:nvPicPr>
          <p:cNvPr id="83981" name="Picture 23"/>
          <p:cNvPicPr>
            <a:picLocks noChangeAspect="1" noChangeArrowheads="1"/>
          </p:cNvPicPr>
          <p:nvPr/>
        </p:nvPicPr>
        <p:blipFill>
          <a:blip r:embed="rId7"/>
          <a:srcRect/>
          <a:stretch>
            <a:fillRect/>
          </a:stretch>
        </p:blipFill>
        <p:spPr bwMode="auto">
          <a:xfrm>
            <a:off x="762000" y="1268413"/>
            <a:ext cx="1300163" cy="1657350"/>
          </a:xfrm>
          <a:prstGeom prst="rect">
            <a:avLst/>
          </a:prstGeom>
          <a:noFill/>
          <a:ln w="9525">
            <a:noFill/>
            <a:miter lim="800000"/>
            <a:headEnd/>
            <a:tailEnd/>
          </a:ln>
        </p:spPr>
      </p:pic>
      <p:sp>
        <p:nvSpPr>
          <p:cNvPr id="469012" name="Rectangle 20"/>
          <p:cNvSpPr>
            <a:spLocks noChangeArrowheads="1"/>
          </p:cNvSpPr>
          <p:nvPr/>
        </p:nvSpPr>
        <p:spPr bwMode="auto">
          <a:xfrm>
            <a:off x="381000" y="3124200"/>
            <a:ext cx="8382000" cy="585788"/>
          </a:xfrm>
          <a:prstGeom prst="rect">
            <a:avLst/>
          </a:prstGeom>
          <a:noFill/>
          <a:ln w="9525">
            <a:noFill/>
            <a:miter lim="800000"/>
            <a:headEnd/>
            <a:tailEnd/>
          </a:ln>
        </p:spPr>
        <p:txBody>
          <a:bodyPr/>
          <a:lstStyle/>
          <a:p>
            <a:pPr marL="342900" indent="-342900" algn="ctr" defTabSz="914400">
              <a:spcBef>
                <a:spcPct val="20000"/>
              </a:spcBef>
              <a:buClr>
                <a:srgbClr val="311852"/>
              </a:buClr>
              <a:buSzPct val="55000"/>
              <a:buFont typeface="Wingdings" pitchFamily="2" charset="2"/>
              <a:buNone/>
              <a:defRPr/>
            </a:pPr>
            <a:r>
              <a:rPr lang="cs-CZ" sz="2000" b="0" dirty="0" smtClean="0">
                <a:solidFill>
                  <a:schemeClr val="tx2"/>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rPr>
              <a:t>Distribuce virtuální kopie firemního počítače na jakékoliv cílové PC</a:t>
            </a:r>
            <a:endParaRPr lang="en-US" b="0" dirty="0">
              <a:solidFill>
                <a:schemeClr val="tx2"/>
              </a:solidFill>
              <a:effectLst>
                <a:outerShdw blurRad="38100" dist="38100" dir="2700000" algn="tl">
                  <a:srgbClr val="000000">
                    <a:alpha val="43137"/>
                  </a:srgbClr>
                </a:outerShdw>
              </a:effectLst>
              <a:latin typeface="Segoe UI" pitchFamily="34" charset="0"/>
              <a:ea typeface="ＭＳ Ｐゴシック" pitchFamily="34" charset="-128"/>
              <a:cs typeface="Segoe UI" pitchFamily="34" charset="0"/>
            </a:endParaRPr>
          </a:p>
        </p:txBody>
      </p:sp>
      <p:sp>
        <p:nvSpPr>
          <p:cNvPr id="19" name="Title 18"/>
          <p:cNvSpPr>
            <a:spLocks noGrp="1"/>
          </p:cNvSpPr>
          <p:nvPr>
            <p:ph type="title" idx="4294967295"/>
          </p:nvPr>
        </p:nvSpPr>
        <p:spPr>
          <a:xfrm>
            <a:off x="533400" y="230188"/>
            <a:ext cx="8610600" cy="553998"/>
          </a:xfrm>
        </p:spPr>
        <p:txBody>
          <a:bodyPr/>
          <a:lstStyle/>
          <a:p>
            <a:pPr eaLnBrk="1" hangingPunct="1">
              <a:defRPr/>
            </a:pPr>
            <a:r>
              <a:rPr lang="cs-CZ" dirty="0" err="1" smtClean="0"/>
              <a:t>Spravovatelnost</a:t>
            </a:r>
            <a:r>
              <a:rPr lang="cs-CZ" dirty="0" smtClean="0"/>
              <a:t> a využitelnost PC</a:t>
            </a:r>
            <a:endParaRPr sz="3600"/>
          </a:p>
        </p:txBody>
      </p:sp>
      <p:sp>
        <p:nvSpPr>
          <p:cNvPr id="22" name="Content Placeholder 21"/>
          <p:cNvSpPr>
            <a:spLocks noGrp="1"/>
          </p:cNvSpPr>
          <p:nvPr>
            <p:ph idx="4294967295"/>
          </p:nvPr>
        </p:nvSpPr>
        <p:spPr>
          <a:xfrm>
            <a:off x="533400" y="3886200"/>
            <a:ext cx="8610600" cy="2743200"/>
          </a:xfrm>
        </p:spPr>
        <p:txBody>
          <a:bodyPr>
            <a:normAutofit fontScale="85000" lnSpcReduction="10000"/>
          </a:bodyPr>
          <a:lstStyle/>
          <a:p>
            <a:pPr eaLnBrk="1" hangingPunct="1">
              <a:lnSpc>
                <a:spcPct val="110000"/>
              </a:lnSpc>
            </a:pPr>
            <a:r>
              <a:rPr lang="en-US" sz="2400" dirty="0" smtClean="0"/>
              <a:t>Deliver corporate-managed desktops to third-party / unmanaged PCs</a:t>
            </a:r>
          </a:p>
          <a:p>
            <a:pPr marL="742950" lvl="1" indent="-285750" eaLnBrk="1" hangingPunct="1">
              <a:lnSpc>
                <a:spcPct val="110000"/>
              </a:lnSpc>
              <a:buBlip>
                <a:blip r:embed="rId8"/>
              </a:buBlip>
            </a:pPr>
            <a:r>
              <a:rPr lang="en-US" sz="2000" dirty="0" smtClean="0"/>
              <a:t>Increase productivity for contractors, offshore, branch offices </a:t>
            </a:r>
          </a:p>
          <a:p>
            <a:pPr marL="742950" lvl="1" indent="-285750" eaLnBrk="1" hangingPunct="1">
              <a:lnSpc>
                <a:spcPct val="110000"/>
              </a:lnSpc>
              <a:buBlip>
                <a:blip r:embed="rId8"/>
              </a:buBlip>
            </a:pPr>
            <a:r>
              <a:rPr lang="en-US" sz="2000" dirty="0" smtClean="0"/>
              <a:t>Enable work-at-home and increased mobility </a:t>
            </a:r>
          </a:p>
          <a:p>
            <a:pPr eaLnBrk="1" hangingPunct="1">
              <a:lnSpc>
                <a:spcPct val="110000"/>
              </a:lnSpc>
            </a:pPr>
            <a:r>
              <a:rPr lang="en-US" sz="2400" dirty="0" smtClean="0"/>
              <a:t>Drive business continuity</a:t>
            </a:r>
          </a:p>
          <a:p>
            <a:pPr marL="742950" lvl="1" indent="-285750" eaLnBrk="1" hangingPunct="1">
              <a:lnSpc>
                <a:spcPct val="110000"/>
              </a:lnSpc>
              <a:buBlip>
                <a:blip r:embed="rId8"/>
              </a:buBlip>
            </a:pPr>
            <a:r>
              <a:rPr lang="en-US" sz="2000" dirty="0" smtClean="0"/>
              <a:t>Rapidly reconstitute corporate desktops on any PC in case of emergency </a:t>
            </a:r>
          </a:p>
          <a:p>
            <a:pPr>
              <a:lnSpc>
                <a:spcPct val="110000"/>
              </a:lnSpc>
            </a:pPr>
            <a:r>
              <a:rPr lang="en-US" sz="2400" dirty="0" smtClean="0"/>
              <a:t>Increase manageability and usability of corporate laptops</a:t>
            </a:r>
          </a:p>
          <a:p>
            <a:pPr marL="742950" lvl="1" indent="-285750">
              <a:lnSpc>
                <a:spcPct val="110000"/>
              </a:lnSpc>
              <a:buBlip>
                <a:blip r:embed="rId8"/>
              </a:buBlip>
            </a:pPr>
            <a:r>
              <a:rPr lang="en-US" sz="2000" dirty="0" smtClean="0"/>
              <a:t>Eliminate historic trade off between IT control and user flexibility</a:t>
            </a:r>
          </a:p>
          <a:p>
            <a:pPr marL="742950" lvl="1" indent="-285750">
              <a:lnSpc>
                <a:spcPct val="110000"/>
              </a:lnSpc>
              <a:buBlip>
                <a:blip r:embed="rId8"/>
              </a:buBlip>
            </a:pPr>
            <a:r>
              <a:rPr lang="en-US" sz="2000" dirty="0" smtClean="0"/>
              <a:t>Enable employee-owned model, using a virtual corporate desktop</a:t>
            </a:r>
          </a:p>
          <a:p>
            <a:pPr marL="742950" lvl="1" indent="-285750" eaLnBrk="1" hangingPunct="1">
              <a:lnSpc>
                <a:spcPct val="110000"/>
              </a:lnSpc>
              <a:buNone/>
            </a:pPr>
            <a:endParaRPr lang="en-US" sz="2000" dirty="0" smtClean="0"/>
          </a:p>
        </p:txBody>
      </p:sp>
      <p:grpSp>
        <p:nvGrpSpPr>
          <p:cNvPr id="2" name="Group 16"/>
          <p:cNvGrpSpPr/>
          <p:nvPr/>
        </p:nvGrpSpPr>
        <p:grpSpPr>
          <a:xfrm>
            <a:off x="4992688" y="1219200"/>
            <a:ext cx="1604962" cy="1662112"/>
            <a:chOff x="4992688" y="1219200"/>
            <a:chExt cx="1604962" cy="1662112"/>
          </a:xfrm>
        </p:grpSpPr>
        <p:pic>
          <p:nvPicPr>
            <p:cNvPr id="83979" name="Picture 20" descr="Kidaro%20architecture%20diagram_top%20desktop"/>
            <p:cNvPicPr>
              <a:picLocks noChangeAspect="1" noChangeArrowheads="1"/>
            </p:cNvPicPr>
            <p:nvPr/>
          </p:nvPicPr>
          <p:blipFill>
            <a:blip r:embed="rId9"/>
            <a:srcRect t="8914"/>
            <a:stretch>
              <a:fillRect/>
            </a:stretch>
          </p:blipFill>
          <p:spPr bwMode="auto">
            <a:xfrm>
              <a:off x="4992688" y="1219200"/>
              <a:ext cx="1604962" cy="1557337"/>
            </a:xfrm>
            <a:prstGeom prst="rect">
              <a:avLst/>
            </a:prstGeom>
            <a:noFill/>
            <a:ln w="9525">
              <a:noFill/>
              <a:miter lim="800000"/>
              <a:headEnd/>
              <a:tailEnd/>
            </a:ln>
          </p:spPr>
        </p:pic>
        <p:sp>
          <p:nvSpPr>
            <p:cNvPr id="15" name="TextBox 14"/>
            <p:cNvSpPr txBox="1"/>
            <p:nvPr/>
          </p:nvSpPr>
          <p:spPr>
            <a:xfrm>
              <a:off x="5490633" y="2495611"/>
              <a:ext cx="838200" cy="353943"/>
            </a:xfrm>
            <a:prstGeom prst="rect">
              <a:avLst/>
            </a:prstGeom>
            <a:noFill/>
          </p:spPr>
          <p:txBody>
            <a:bodyPr wrap="square" rtlCol="1">
              <a:spAutoFit/>
            </a:bodyPr>
            <a:lstStyle/>
            <a:p>
              <a:r>
                <a:rPr lang="en-US" sz="850" b="1" dirty="0" smtClean="0">
                  <a:solidFill>
                    <a:schemeClr val="bg1"/>
                  </a:solidFill>
                  <a:latin typeface="Segoe UI" pitchFamily="34" charset="0"/>
                  <a:cs typeface="Segoe UI" pitchFamily="34" charset="0"/>
                </a:rPr>
                <a:t>Corporate network</a:t>
              </a:r>
              <a:endParaRPr lang="he-IL" sz="850" b="1" dirty="0" err="1" smtClean="0">
                <a:solidFill>
                  <a:schemeClr val="bg1"/>
                </a:solidFill>
                <a:latin typeface="Segoe UI" pitchFamily="34" charset="0"/>
                <a:cs typeface="Arial" pitchFamily="34" charset="0"/>
              </a:endParaRPr>
            </a:p>
          </p:txBody>
        </p:sp>
        <p:graphicFrame>
          <p:nvGraphicFramePr>
            <p:cNvPr id="3076" name="Object 4"/>
            <p:cNvGraphicFramePr>
              <a:graphicFrameLocks noChangeAspect="1"/>
            </p:cNvGraphicFramePr>
            <p:nvPr/>
          </p:nvGraphicFramePr>
          <p:xfrm>
            <a:off x="5105400" y="2438400"/>
            <a:ext cx="348962" cy="442912"/>
          </p:xfrm>
          <a:graphic>
            <a:graphicData uri="http://schemas.openxmlformats.org/presentationml/2006/ole">
              <p:oleObj spid="_x0000_s202756" name="Image" r:id="rId10" imgW="1828571" imgH="1968254" progId="">
                <p:embed/>
              </p:oleObj>
            </a:graphicData>
          </a:graphic>
        </p:graphicFrame>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8" name="Picture 5" descr="MDOP_white"/>
          <p:cNvPicPr>
            <a:picLocks noChangeAspect="1" noChangeArrowheads="1"/>
          </p:cNvPicPr>
          <p:nvPr/>
        </p:nvPicPr>
        <p:blipFill>
          <a:blip r:embed="rId4"/>
          <a:srcRect/>
          <a:stretch>
            <a:fillRect/>
          </a:stretch>
        </p:blipFill>
        <p:spPr bwMode="auto">
          <a:xfrm>
            <a:off x="304800" y="304800"/>
            <a:ext cx="3886200" cy="650875"/>
          </a:xfrm>
          <a:prstGeom prst="rect">
            <a:avLst/>
          </a:prstGeom>
          <a:noFill/>
          <a:ln w="9525">
            <a:noFill/>
            <a:miter lim="800000"/>
            <a:headEnd/>
            <a:tailEnd/>
          </a:ln>
        </p:spPr>
      </p:pic>
      <p:pic>
        <p:nvPicPr>
          <p:cNvPr id="18438" name="Picture 6" descr="AGPM"/>
          <p:cNvPicPr>
            <a:picLocks noChangeAspect="1" noChangeArrowheads="1"/>
          </p:cNvPicPr>
          <p:nvPr/>
        </p:nvPicPr>
        <p:blipFill>
          <a:blip r:embed="rId5"/>
          <a:srcRect/>
          <a:stretch>
            <a:fillRect/>
          </a:stretch>
        </p:blipFill>
        <p:spPr bwMode="auto">
          <a:xfrm>
            <a:off x="3087688" y="4433888"/>
            <a:ext cx="2398712" cy="517525"/>
          </a:xfrm>
          <a:prstGeom prst="rect">
            <a:avLst/>
          </a:prstGeom>
          <a:noFill/>
          <a:ln w="9525">
            <a:noFill/>
            <a:miter lim="800000"/>
            <a:headEnd/>
            <a:tailEnd/>
          </a:ln>
        </p:spPr>
      </p:pic>
      <p:pic>
        <p:nvPicPr>
          <p:cNvPr id="18439" name="Picture 7" descr="AIS"/>
          <p:cNvPicPr>
            <a:picLocks noChangeAspect="1" noChangeArrowheads="1"/>
          </p:cNvPicPr>
          <p:nvPr/>
        </p:nvPicPr>
        <p:blipFill>
          <a:blip r:embed="rId6"/>
          <a:srcRect/>
          <a:stretch>
            <a:fillRect/>
          </a:stretch>
        </p:blipFill>
        <p:spPr bwMode="auto">
          <a:xfrm>
            <a:off x="396875" y="4425950"/>
            <a:ext cx="2017713" cy="504825"/>
          </a:xfrm>
          <a:prstGeom prst="rect">
            <a:avLst/>
          </a:prstGeom>
          <a:noFill/>
          <a:ln w="9525">
            <a:noFill/>
            <a:miter lim="800000"/>
            <a:headEnd/>
            <a:tailEnd/>
          </a:ln>
        </p:spPr>
      </p:pic>
      <p:pic>
        <p:nvPicPr>
          <p:cNvPr id="18440" name="Picture 8" descr="DaRT"/>
          <p:cNvPicPr>
            <a:picLocks noChangeAspect="1" noChangeArrowheads="1"/>
          </p:cNvPicPr>
          <p:nvPr/>
        </p:nvPicPr>
        <p:blipFill>
          <a:blip r:embed="rId7"/>
          <a:srcRect/>
          <a:stretch>
            <a:fillRect/>
          </a:stretch>
        </p:blipFill>
        <p:spPr bwMode="auto">
          <a:xfrm>
            <a:off x="3505200" y="5651500"/>
            <a:ext cx="2182812" cy="538163"/>
          </a:xfrm>
          <a:prstGeom prst="rect">
            <a:avLst/>
          </a:prstGeom>
          <a:noFill/>
          <a:ln w="9525">
            <a:noFill/>
            <a:miter lim="800000"/>
            <a:headEnd/>
            <a:tailEnd/>
          </a:ln>
        </p:spPr>
      </p:pic>
      <p:pic>
        <p:nvPicPr>
          <p:cNvPr id="18441" name="Picture 9" descr="SCDEM"/>
          <p:cNvPicPr>
            <a:picLocks noChangeAspect="1" noChangeArrowheads="1"/>
          </p:cNvPicPr>
          <p:nvPr/>
        </p:nvPicPr>
        <p:blipFill>
          <a:blip r:embed="rId8"/>
          <a:srcRect/>
          <a:stretch>
            <a:fillRect/>
          </a:stretch>
        </p:blipFill>
        <p:spPr bwMode="auto">
          <a:xfrm>
            <a:off x="304800" y="5603875"/>
            <a:ext cx="2868613" cy="587375"/>
          </a:xfrm>
          <a:prstGeom prst="rect">
            <a:avLst/>
          </a:prstGeom>
          <a:noFill/>
          <a:ln w="9525">
            <a:noFill/>
            <a:miter lim="800000"/>
            <a:headEnd/>
            <a:tailEnd/>
          </a:ln>
        </p:spPr>
      </p:pic>
      <p:sp>
        <p:nvSpPr>
          <p:cNvPr id="18443" name="Rectangle 11"/>
          <p:cNvSpPr>
            <a:spLocks noChangeArrowheads="1"/>
          </p:cNvSpPr>
          <p:nvPr/>
        </p:nvSpPr>
        <p:spPr bwMode="auto">
          <a:xfrm>
            <a:off x="827088" y="4945063"/>
            <a:ext cx="2005012" cy="428625"/>
          </a:xfrm>
          <a:prstGeom prst="rect">
            <a:avLst/>
          </a:prstGeom>
          <a:noFill/>
          <a:ln w="9525">
            <a:noFill/>
            <a:miter lim="800000"/>
            <a:headEnd/>
            <a:tailEnd/>
          </a:ln>
        </p:spPr>
        <p:txBody>
          <a:bodyPr wrap="none">
            <a:spAutoFit/>
          </a:bodyPr>
          <a:lstStyle/>
          <a:p>
            <a:pPr algn="l" rtl="0"/>
            <a:r>
              <a:rPr lang="en-US" sz="1100" i="1" kern="1200">
                <a:solidFill>
                  <a:prstClr val="white"/>
                </a:solidFill>
                <a:latin typeface="Segoe" pitchFamily="34" charset="0"/>
                <a:ea typeface="+mn-ea"/>
                <a:cs typeface="+mn-cs"/>
              </a:rPr>
              <a:t>Translating software inventory</a:t>
            </a:r>
          </a:p>
          <a:p>
            <a:pPr algn="l" rtl="0"/>
            <a:r>
              <a:rPr lang="en-US" sz="1100" i="1" kern="1200">
                <a:solidFill>
                  <a:prstClr val="white"/>
                </a:solidFill>
                <a:latin typeface="Segoe" pitchFamily="34" charset="0"/>
                <a:ea typeface="+mn-ea"/>
                <a:cs typeface="+mn-cs"/>
              </a:rPr>
              <a:t>into business intelligence</a:t>
            </a:r>
          </a:p>
        </p:txBody>
      </p:sp>
      <p:sp>
        <p:nvSpPr>
          <p:cNvPr id="18444" name="Rectangle 12"/>
          <p:cNvSpPr>
            <a:spLocks noChangeArrowheads="1"/>
          </p:cNvSpPr>
          <p:nvPr/>
        </p:nvSpPr>
        <p:spPr bwMode="auto">
          <a:xfrm>
            <a:off x="3581400" y="4945063"/>
            <a:ext cx="2105025" cy="428625"/>
          </a:xfrm>
          <a:prstGeom prst="rect">
            <a:avLst/>
          </a:prstGeom>
          <a:noFill/>
          <a:ln w="9525">
            <a:noFill/>
            <a:miter lim="800000"/>
            <a:headEnd/>
            <a:tailEnd/>
          </a:ln>
        </p:spPr>
        <p:txBody>
          <a:bodyPr wrap="none">
            <a:spAutoFit/>
          </a:bodyPr>
          <a:lstStyle/>
          <a:p>
            <a:pPr algn="l" rtl="0"/>
            <a:r>
              <a:rPr lang="en-US" sz="1100" i="1" kern="1200">
                <a:solidFill>
                  <a:prstClr val="white"/>
                </a:solidFill>
                <a:latin typeface="Segoe" pitchFamily="34" charset="0"/>
                <a:ea typeface="+mn-ea"/>
                <a:cs typeface="+mn-cs"/>
              </a:rPr>
              <a:t>Enhancing group policy through</a:t>
            </a:r>
          </a:p>
          <a:p>
            <a:pPr algn="l" rtl="0"/>
            <a:r>
              <a:rPr lang="en-US" sz="1100" i="1" kern="1200">
                <a:solidFill>
                  <a:prstClr val="white"/>
                </a:solidFill>
                <a:latin typeface="Segoe" pitchFamily="34" charset="0"/>
                <a:ea typeface="+mn-ea"/>
                <a:cs typeface="+mn-cs"/>
              </a:rPr>
              <a:t>change management</a:t>
            </a:r>
          </a:p>
        </p:txBody>
      </p:sp>
      <p:sp>
        <p:nvSpPr>
          <p:cNvPr id="18445" name="Rectangle 13"/>
          <p:cNvSpPr>
            <a:spLocks noChangeArrowheads="1"/>
          </p:cNvSpPr>
          <p:nvPr/>
        </p:nvSpPr>
        <p:spPr bwMode="auto">
          <a:xfrm>
            <a:off x="6705600" y="4945063"/>
            <a:ext cx="2133600" cy="428625"/>
          </a:xfrm>
          <a:prstGeom prst="rect">
            <a:avLst/>
          </a:prstGeom>
          <a:noFill/>
          <a:ln w="9525">
            <a:noFill/>
            <a:miter lim="800000"/>
            <a:headEnd/>
            <a:tailEnd/>
          </a:ln>
        </p:spPr>
        <p:txBody>
          <a:bodyPr>
            <a:spAutoFit/>
          </a:bodyPr>
          <a:lstStyle/>
          <a:p>
            <a:pPr algn="l" rtl="0"/>
            <a:r>
              <a:rPr lang="en-US" sz="1100" i="1" kern="1200" dirty="0">
                <a:solidFill>
                  <a:prstClr val="white"/>
                </a:solidFill>
                <a:latin typeface="Segoe" pitchFamily="34" charset="0"/>
                <a:ea typeface="+mn-ea"/>
                <a:cs typeface="+mn-cs"/>
              </a:rPr>
              <a:t>Dynamically streaming software as a centrally managed service</a:t>
            </a:r>
          </a:p>
        </p:txBody>
      </p:sp>
      <p:sp>
        <p:nvSpPr>
          <p:cNvPr id="18446" name="Rectangle 14"/>
          <p:cNvSpPr>
            <a:spLocks noChangeArrowheads="1"/>
          </p:cNvSpPr>
          <p:nvPr/>
        </p:nvSpPr>
        <p:spPr bwMode="auto">
          <a:xfrm>
            <a:off x="846138" y="6200775"/>
            <a:ext cx="2735262" cy="428625"/>
          </a:xfrm>
          <a:prstGeom prst="rect">
            <a:avLst/>
          </a:prstGeom>
          <a:noFill/>
          <a:ln w="9525">
            <a:noFill/>
            <a:miter lim="800000"/>
            <a:headEnd/>
            <a:tailEnd/>
          </a:ln>
        </p:spPr>
        <p:txBody>
          <a:bodyPr>
            <a:spAutoFit/>
          </a:bodyPr>
          <a:lstStyle/>
          <a:p>
            <a:pPr algn="l" rtl="0"/>
            <a:r>
              <a:rPr lang="en-US" sz="1100" i="1" kern="1200">
                <a:solidFill>
                  <a:prstClr val="white"/>
                </a:solidFill>
                <a:latin typeface="Segoe" pitchFamily="34" charset="0"/>
                <a:ea typeface="+mn-ea"/>
                <a:cs typeface="+mn-cs"/>
              </a:rPr>
              <a:t>Proactively managing application and operating system failures</a:t>
            </a:r>
          </a:p>
        </p:txBody>
      </p:sp>
      <p:sp>
        <p:nvSpPr>
          <p:cNvPr id="18447" name="Rectangle 15"/>
          <p:cNvSpPr>
            <a:spLocks noChangeArrowheads="1"/>
          </p:cNvSpPr>
          <p:nvPr/>
        </p:nvSpPr>
        <p:spPr bwMode="auto">
          <a:xfrm>
            <a:off x="3995737" y="6200775"/>
            <a:ext cx="2133600" cy="428625"/>
          </a:xfrm>
          <a:prstGeom prst="rect">
            <a:avLst/>
          </a:prstGeom>
          <a:noFill/>
          <a:ln w="9525">
            <a:noFill/>
            <a:miter lim="800000"/>
            <a:headEnd/>
            <a:tailEnd/>
          </a:ln>
        </p:spPr>
        <p:txBody>
          <a:bodyPr>
            <a:spAutoFit/>
          </a:bodyPr>
          <a:lstStyle/>
          <a:p>
            <a:pPr algn="l" rtl="0"/>
            <a:r>
              <a:rPr lang="en-US" sz="1100" i="1" kern="1200" dirty="0">
                <a:solidFill>
                  <a:prstClr val="white"/>
                </a:solidFill>
                <a:latin typeface="Segoe" pitchFamily="34" charset="0"/>
                <a:ea typeface="+mn-ea"/>
                <a:cs typeface="+mn-cs"/>
              </a:rPr>
              <a:t>Powerful tools to accelerate desktop repair</a:t>
            </a:r>
          </a:p>
        </p:txBody>
      </p:sp>
      <p:grpSp>
        <p:nvGrpSpPr>
          <p:cNvPr id="2" name="Group 79"/>
          <p:cNvGrpSpPr/>
          <p:nvPr/>
        </p:nvGrpSpPr>
        <p:grpSpPr>
          <a:xfrm>
            <a:off x="1178305" y="1352550"/>
            <a:ext cx="6829045" cy="2609850"/>
            <a:chOff x="1178305" y="1352550"/>
            <a:chExt cx="6829045" cy="2609850"/>
          </a:xfrm>
        </p:grpSpPr>
        <p:pic>
          <p:nvPicPr>
            <p:cNvPr id="18496" name="Picture 64" descr="App Ball"/>
            <p:cNvPicPr>
              <a:picLocks noChangeAspect="1" noChangeArrowheads="1"/>
            </p:cNvPicPr>
            <p:nvPr/>
          </p:nvPicPr>
          <p:blipFill>
            <a:blip r:embed="rId9"/>
            <a:srcRect/>
            <a:stretch>
              <a:fillRect/>
            </a:stretch>
          </p:blipFill>
          <p:spPr bwMode="auto">
            <a:xfrm>
              <a:off x="7240588" y="2466975"/>
              <a:ext cx="65087" cy="65088"/>
            </a:xfrm>
            <a:prstGeom prst="rect">
              <a:avLst/>
            </a:prstGeom>
            <a:noFill/>
            <a:ln w="9525">
              <a:noFill/>
              <a:miter lim="800000"/>
              <a:headEnd/>
              <a:tailEnd/>
            </a:ln>
          </p:spPr>
        </p:pic>
        <p:pic>
          <p:nvPicPr>
            <p:cNvPr id="18500" name="Picture 68" descr="App Ball"/>
            <p:cNvPicPr>
              <a:picLocks noChangeAspect="1" noChangeArrowheads="1"/>
            </p:cNvPicPr>
            <p:nvPr/>
          </p:nvPicPr>
          <p:blipFill>
            <a:blip r:embed="rId9"/>
            <a:srcRect/>
            <a:stretch>
              <a:fillRect/>
            </a:stretch>
          </p:blipFill>
          <p:spPr bwMode="auto">
            <a:xfrm>
              <a:off x="7240588" y="2466975"/>
              <a:ext cx="65087" cy="65088"/>
            </a:xfrm>
            <a:prstGeom prst="rect">
              <a:avLst/>
            </a:prstGeom>
            <a:noFill/>
            <a:ln w="9525">
              <a:noFill/>
              <a:miter lim="800000"/>
              <a:headEnd/>
              <a:tailEnd/>
            </a:ln>
          </p:spPr>
        </p:pic>
        <p:pic>
          <p:nvPicPr>
            <p:cNvPr id="18501" name="Picture 69" descr="App Ball"/>
            <p:cNvPicPr>
              <a:picLocks noChangeAspect="1" noChangeArrowheads="1"/>
            </p:cNvPicPr>
            <p:nvPr/>
          </p:nvPicPr>
          <p:blipFill>
            <a:blip r:embed="rId9"/>
            <a:srcRect/>
            <a:stretch>
              <a:fillRect/>
            </a:stretch>
          </p:blipFill>
          <p:spPr bwMode="auto">
            <a:xfrm>
              <a:off x="7240588" y="2466975"/>
              <a:ext cx="65087" cy="65088"/>
            </a:xfrm>
            <a:prstGeom prst="rect">
              <a:avLst/>
            </a:prstGeom>
            <a:noFill/>
            <a:ln w="9525">
              <a:noFill/>
              <a:miter lim="800000"/>
              <a:headEnd/>
              <a:tailEnd/>
            </a:ln>
          </p:spPr>
        </p:pic>
        <p:pic>
          <p:nvPicPr>
            <p:cNvPr id="49" name="Picture 64" descr="App Ball"/>
            <p:cNvPicPr>
              <a:picLocks noChangeAspect="1" noChangeArrowheads="1"/>
            </p:cNvPicPr>
            <p:nvPr/>
          </p:nvPicPr>
          <p:blipFill>
            <a:blip r:embed="rId9"/>
            <a:srcRect/>
            <a:stretch>
              <a:fillRect/>
            </a:stretch>
          </p:blipFill>
          <p:spPr bwMode="auto">
            <a:xfrm>
              <a:off x="7240588" y="2466975"/>
              <a:ext cx="65087" cy="65088"/>
            </a:xfrm>
            <a:prstGeom prst="rect">
              <a:avLst/>
            </a:prstGeom>
            <a:noFill/>
            <a:ln w="9525">
              <a:noFill/>
              <a:miter lim="800000"/>
              <a:headEnd/>
              <a:tailEnd/>
            </a:ln>
          </p:spPr>
        </p:pic>
        <p:pic>
          <p:nvPicPr>
            <p:cNvPr id="28735" name="Picture 24" descr="Server-Right"/>
            <p:cNvPicPr>
              <a:picLocks noChangeAspect="1" noChangeArrowheads="1"/>
            </p:cNvPicPr>
            <p:nvPr/>
          </p:nvPicPr>
          <p:blipFill>
            <a:blip r:embed="rId10"/>
            <a:srcRect/>
            <a:stretch>
              <a:fillRect/>
            </a:stretch>
          </p:blipFill>
          <p:spPr bwMode="auto">
            <a:xfrm>
              <a:off x="7069138" y="2371725"/>
              <a:ext cx="938212" cy="1590675"/>
            </a:xfrm>
            <a:prstGeom prst="rect">
              <a:avLst/>
            </a:prstGeom>
            <a:noFill/>
            <a:ln w="9525">
              <a:noFill/>
              <a:miter lim="800000"/>
              <a:headEnd/>
              <a:tailEnd/>
            </a:ln>
          </p:spPr>
        </p:pic>
        <p:pic>
          <p:nvPicPr>
            <p:cNvPr id="28733" name="Picture 25" descr="Server-Left"/>
            <p:cNvPicPr>
              <a:picLocks noChangeAspect="1" noChangeArrowheads="1"/>
            </p:cNvPicPr>
            <p:nvPr/>
          </p:nvPicPr>
          <p:blipFill>
            <a:blip r:embed="rId11"/>
            <a:srcRect/>
            <a:stretch>
              <a:fillRect/>
            </a:stretch>
          </p:blipFill>
          <p:spPr bwMode="auto">
            <a:xfrm>
              <a:off x="1178305" y="2371725"/>
              <a:ext cx="937833" cy="1590675"/>
            </a:xfrm>
            <a:prstGeom prst="rect">
              <a:avLst/>
            </a:prstGeom>
            <a:noFill/>
            <a:ln w="9525">
              <a:noFill/>
              <a:miter lim="800000"/>
              <a:headEnd/>
              <a:tailEnd/>
            </a:ln>
          </p:spPr>
        </p:pic>
        <p:pic>
          <p:nvPicPr>
            <p:cNvPr id="28687" name="Picture 19" descr="Screens-Back"/>
            <p:cNvPicPr>
              <a:picLocks noChangeAspect="1" noChangeArrowheads="1"/>
            </p:cNvPicPr>
            <p:nvPr/>
          </p:nvPicPr>
          <p:blipFill>
            <a:blip r:embed="rId12"/>
            <a:srcRect/>
            <a:stretch>
              <a:fillRect/>
            </a:stretch>
          </p:blipFill>
          <p:spPr bwMode="auto">
            <a:xfrm>
              <a:off x="1787525" y="2938463"/>
              <a:ext cx="5537200" cy="1023937"/>
            </a:xfrm>
            <a:prstGeom prst="rect">
              <a:avLst/>
            </a:prstGeom>
            <a:noFill/>
            <a:ln w="9525">
              <a:noFill/>
              <a:miter lim="800000"/>
              <a:headEnd/>
              <a:tailEnd/>
            </a:ln>
          </p:spPr>
        </p:pic>
        <p:pic>
          <p:nvPicPr>
            <p:cNvPr id="18491" name="Screens - rear - default" descr="Screens-PhysApp-Rear"/>
            <p:cNvPicPr>
              <a:picLocks noChangeAspect="1" noChangeArrowheads="1"/>
            </p:cNvPicPr>
            <p:nvPr/>
          </p:nvPicPr>
          <p:blipFill>
            <a:blip r:embed="rId13"/>
            <a:srcRect/>
            <a:stretch>
              <a:fillRect/>
            </a:stretch>
          </p:blipFill>
          <p:spPr bwMode="auto">
            <a:xfrm>
              <a:off x="1911350" y="3055938"/>
              <a:ext cx="5273675" cy="533400"/>
            </a:xfrm>
            <a:prstGeom prst="rect">
              <a:avLst/>
            </a:prstGeom>
            <a:noFill/>
            <a:ln w="9525">
              <a:noFill/>
              <a:miter lim="800000"/>
              <a:headEnd/>
              <a:tailEnd/>
            </a:ln>
          </p:spPr>
        </p:pic>
        <p:pic>
          <p:nvPicPr>
            <p:cNvPr id="18458" name="Screens - rear - virtualized" descr="Screens-VirtApp-Rear"/>
            <p:cNvPicPr>
              <a:picLocks noChangeAspect="1" noChangeArrowheads="1"/>
            </p:cNvPicPr>
            <p:nvPr/>
          </p:nvPicPr>
          <p:blipFill>
            <a:blip r:embed="rId14"/>
            <a:srcRect/>
            <a:stretch>
              <a:fillRect/>
            </a:stretch>
          </p:blipFill>
          <p:spPr bwMode="auto">
            <a:xfrm>
              <a:off x="1924050" y="3071813"/>
              <a:ext cx="5256213" cy="511175"/>
            </a:xfrm>
            <a:prstGeom prst="rect">
              <a:avLst/>
            </a:prstGeom>
            <a:noFill/>
            <a:ln w="9525">
              <a:noFill/>
              <a:miter lim="800000"/>
              <a:headEnd/>
              <a:tailEnd/>
            </a:ln>
          </p:spPr>
        </p:pic>
        <p:pic>
          <p:nvPicPr>
            <p:cNvPr id="18468" name="Picture 36" descr="Icon-Glow-AGPM"/>
            <p:cNvPicPr>
              <a:picLocks noChangeAspect="1" noChangeArrowheads="1"/>
            </p:cNvPicPr>
            <p:nvPr/>
          </p:nvPicPr>
          <p:blipFill>
            <a:blip r:embed="rId15"/>
            <a:srcRect/>
            <a:stretch>
              <a:fillRect/>
            </a:stretch>
          </p:blipFill>
          <p:spPr bwMode="auto">
            <a:xfrm>
              <a:off x="1906588" y="3443288"/>
              <a:ext cx="182562" cy="182562"/>
            </a:xfrm>
            <a:prstGeom prst="rect">
              <a:avLst/>
            </a:prstGeom>
            <a:noFill/>
            <a:ln w="9525">
              <a:noFill/>
              <a:miter lim="800000"/>
              <a:headEnd/>
              <a:tailEnd/>
            </a:ln>
          </p:spPr>
        </p:pic>
        <p:pic>
          <p:nvPicPr>
            <p:cNvPr id="28703" name="Picture 22" descr="Screens-Mid"/>
            <p:cNvPicPr>
              <a:picLocks noChangeAspect="1" noChangeArrowheads="1"/>
            </p:cNvPicPr>
            <p:nvPr/>
          </p:nvPicPr>
          <p:blipFill>
            <a:blip r:embed="rId16"/>
            <a:srcRect/>
            <a:stretch>
              <a:fillRect/>
            </a:stretch>
          </p:blipFill>
          <p:spPr bwMode="auto">
            <a:xfrm>
              <a:off x="2417763" y="2430463"/>
              <a:ext cx="4278312" cy="1531937"/>
            </a:xfrm>
            <a:prstGeom prst="rect">
              <a:avLst/>
            </a:prstGeom>
            <a:noFill/>
            <a:ln w="9525">
              <a:noFill/>
              <a:miter lim="800000"/>
              <a:headEnd/>
              <a:tailEnd/>
            </a:ln>
          </p:spPr>
        </p:pic>
        <p:pic>
          <p:nvPicPr>
            <p:cNvPr id="18469" name="Picture 37" descr="Icon-Glow-AGPM"/>
            <p:cNvPicPr>
              <a:picLocks noChangeAspect="1" noChangeArrowheads="1"/>
            </p:cNvPicPr>
            <p:nvPr/>
          </p:nvPicPr>
          <p:blipFill>
            <a:blip r:embed="rId15"/>
            <a:srcRect/>
            <a:stretch>
              <a:fillRect/>
            </a:stretch>
          </p:blipFill>
          <p:spPr bwMode="auto">
            <a:xfrm>
              <a:off x="7024688" y="3433763"/>
              <a:ext cx="182562" cy="182562"/>
            </a:xfrm>
            <a:prstGeom prst="rect">
              <a:avLst/>
            </a:prstGeom>
            <a:noFill/>
            <a:ln w="9525">
              <a:noFill/>
              <a:miter lim="800000"/>
              <a:headEnd/>
              <a:tailEnd/>
            </a:ln>
          </p:spPr>
        </p:pic>
        <p:pic>
          <p:nvPicPr>
            <p:cNvPr id="18493" name="Screens - mid - default" descr="Screens-PhysApp-Mid"/>
            <p:cNvPicPr>
              <a:picLocks noChangeAspect="1" noChangeArrowheads="1"/>
            </p:cNvPicPr>
            <p:nvPr/>
          </p:nvPicPr>
          <p:blipFill>
            <a:blip r:embed="rId17"/>
            <a:srcRect/>
            <a:stretch>
              <a:fillRect/>
            </a:stretch>
          </p:blipFill>
          <p:spPr bwMode="auto">
            <a:xfrm>
              <a:off x="2609850" y="2597150"/>
              <a:ext cx="3911600" cy="801688"/>
            </a:xfrm>
            <a:prstGeom prst="rect">
              <a:avLst/>
            </a:prstGeom>
            <a:noFill/>
            <a:ln w="9525">
              <a:noFill/>
              <a:miter lim="800000"/>
              <a:headEnd/>
              <a:tailEnd/>
            </a:ln>
          </p:spPr>
        </p:pic>
        <p:pic>
          <p:nvPicPr>
            <p:cNvPr id="18459" name="Screens - mid - virtualized" descr="Screens-VirtApp-Mid"/>
            <p:cNvPicPr>
              <a:picLocks noChangeAspect="1" noChangeArrowheads="1"/>
            </p:cNvPicPr>
            <p:nvPr/>
          </p:nvPicPr>
          <p:blipFill>
            <a:blip r:embed="rId18"/>
            <a:srcRect/>
            <a:stretch>
              <a:fillRect/>
            </a:stretch>
          </p:blipFill>
          <p:spPr bwMode="auto">
            <a:xfrm>
              <a:off x="2617788" y="2643188"/>
              <a:ext cx="3894137" cy="738187"/>
            </a:xfrm>
            <a:prstGeom prst="rect">
              <a:avLst/>
            </a:prstGeom>
            <a:noFill/>
            <a:ln w="9525">
              <a:noFill/>
              <a:miter lim="800000"/>
              <a:headEnd/>
              <a:tailEnd/>
            </a:ln>
          </p:spPr>
        </p:pic>
        <p:pic>
          <p:nvPicPr>
            <p:cNvPr id="18470" name="Picture 38" descr="Icon-Glow-AGPM"/>
            <p:cNvPicPr>
              <a:picLocks noChangeAspect="1" noChangeArrowheads="1"/>
            </p:cNvPicPr>
            <p:nvPr/>
          </p:nvPicPr>
          <p:blipFill>
            <a:blip r:embed="rId19"/>
            <a:srcRect/>
            <a:stretch>
              <a:fillRect/>
            </a:stretch>
          </p:blipFill>
          <p:spPr bwMode="auto">
            <a:xfrm>
              <a:off x="6292850" y="3200400"/>
              <a:ext cx="274638" cy="274638"/>
            </a:xfrm>
            <a:prstGeom prst="rect">
              <a:avLst/>
            </a:prstGeom>
            <a:noFill/>
            <a:ln w="9525">
              <a:noFill/>
              <a:miter lim="800000"/>
              <a:headEnd/>
              <a:tailEnd/>
            </a:ln>
          </p:spPr>
        </p:pic>
        <p:pic>
          <p:nvPicPr>
            <p:cNvPr id="18471" name="Picture 39" descr="Icon-Glow-AGPM"/>
            <p:cNvPicPr>
              <a:picLocks noChangeAspect="1" noChangeArrowheads="1"/>
            </p:cNvPicPr>
            <p:nvPr/>
          </p:nvPicPr>
          <p:blipFill>
            <a:blip r:embed="rId20"/>
            <a:srcRect/>
            <a:stretch>
              <a:fillRect/>
            </a:stretch>
          </p:blipFill>
          <p:spPr bwMode="auto">
            <a:xfrm>
              <a:off x="2573338" y="3187700"/>
              <a:ext cx="273050" cy="273050"/>
            </a:xfrm>
            <a:prstGeom prst="rect">
              <a:avLst/>
            </a:prstGeom>
            <a:noFill/>
            <a:ln w="9525">
              <a:noFill/>
              <a:miter lim="800000"/>
              <a:headEnd/>
              <a:tailEnd/>
            </a:ln>
          </p:spPr>
        </p:pic>
        <p:pic>
          <p:nvPicPr>
            <p:cNvPr id="28709" name="Picture 21" descr="Screen-Front"/>
            <p:cNvPicPr>
              <a:picLocks noChangeAspect="1" noChangeArrowheads="1"/>
            </p:cNvPicPr>
            <p:nvPr/>
          </p:nvPicPr>
          <p:blipFill>
            <a:blip r:embed="rId21"/>
            <a:srcRect/>
            <a:stretch>
              <a:fillRect/>
            </a:stretch>
          </p:blipFill>
          <p:spPr bwMode="auto">
            <a:xfrm>
              <a:off x="3281363" y="1352550"/>
              <a:ext cx="2551112" cy="2609850"/>
            </a:xfrm>
            <a:prstGeom prst="rect">
              <a:avLst/>
            </a:prstGeom>
            <a:noFill/>
            <a:ln w="9525">
              <a:noFill/>
              <a:miter lim="800000"/>
              <a:headEnd/>
              <a:tailEnd/>
            </a:ln>
          </p:spPr>
        </p:pic>
        <p:pic>
          <p:nvPicPr>
            <p:cNvPr id="18489" name="Screen - front - default" descr="Screens-PhysApp-Front"/>
            <p:cNvPicPr>
              <a:picLocks noChangeAspect="1" noChangeArrowheads="1"/>
            </p:cNvPicPr>
            <p:nvPr/>
          </p:nvPicPr>
          <p:blipFill>
            <a:blip r:embed="rId22"/>
            <a:srcRect/>
            <a:stretch>
              <a:fillRect/>
            </a:stretch>
          </p:blipFill>
          <p:spPr bwMode="auto">
            <a:xfrm>
              <a:off x="3560763" y="1665288"/>
              <a:ext cx="1984375" cy="1343025"/>
            </a:xfrm>
            <a:prstGeom prst="rect">
              <a:avLst/>
            </a:prstGeom>
            <a:noFill/>
            <a:ln w="9525">
              <a:noFill/>
              <a:miter lim="800000"/>
              <a:headEnd/>
              <a:tailEnd/>
            </a:ln>
          </p:spPr>
        </p:pic>
        <p:pic>
          <p:nvPicPr>
            <p:cNvPr id="18460" name="Screen - front - virtualized" descr="Screen-VirtApp-Front"/>
            <p:cNvPicPr>
              <a:picLocks noChangeAspect="1" noChangeArrowheads="1"/>
            </p:cNvPicPr>
            <p:nvPr/>
          </p:nvPicPr>
          <p:blipFill>
            <a:blip r:embed="rId23"/>
            <a:srcRect/>
            <a:stretch>
              <a:fillRect/>
            </a:stretch>
          </p:blipFill>
          <p:spPr bwMode="auto">
            <a:xfrm>
              <a:off x="3571875" y="1700213"/>
              <a:ext cx="1965325" cy="1300162"/>
            </a:xfrm>
            <a:prstGeom prst="rect">
              <a:avLst/>
            </a:prstGeom>
            <a:noFill/>
            <a:ln w="9525">
              <a:noFill/>
              <a:miter lim="800000"/>
              <a:headEnd/>
              <a:tailEnd/>
            </a:ln>
          </p:spPr>
        </p:pic>
        <p:pic>
          <p:nvPicPr>
            <p:cNvPr id="18502" name="Screen - front- dead" descr="\\.PSF\Parallels Share\MDOP Product Suite\Screen-BrokenOS-Front.png"/>
            <p:cNvPicPr>
              <a:picLocks noChangeAspect="1" noChangeArrowheads="1"/>
            </p:cNvPicPr>
            <p:nvPr/>
          </p:nvPicPr>
          <p:blipFill>
            <a:blip r:embed="rId24"/>
            <a:srcRect/>
            <a:stretch>
              <a:fillRect/>
            </a:stretch>
          </p:blipFill>
          <p:spPr bwMode="auto">
            <a:xfrm>
              <a:off x="3571875" y="1700213"/>
              <a:ext cx="1962150" cy="1298575"/>
            </a:xfrm>
            <a:prstGeom prst="rect">
              <a:avLst/>
            </a:prstGeom>
            <a:noFill/>
            <a:ln w="9525">
              <a:noFill/>
              <a:miter lim="800000"/>
              <a:headEnd/>
              <a:tailEnd/>
            </a:ln>
          </p:spPr>
        </p:pic>
        <p:pic>
          <p:nvPicPr>
            <p:cNvPr id="18495" name="App - dead" descr="Broken-App"/>
            <p:cNvPicPr>
              <a:picLocks noChangeAspect="1" noChangeArrowheads="1"/>
            </p:cNvPicPr>
            <p:nvPr/>
          </p:nvPicPr>
          <p:blipFill>
            <a:blip r:embed="rId25"/>
            <a:srcRect/>
            <a:stretch>
              <a:fillRect/>
            </a:stretch>
          </p:blipFill>
          <p:spPr bwMode="auto">
            <a:xfrm>
              <a:off x="4922838" y="1747838"/>
              <a:ext cx="531812" cy="528637"/>
            </a:xfrm>
            <a:prstGeom prst="rect">
              <a:avLst/>
            </a:prstGeom>
            <a:noFill/>
            <a:ln w="9525">
              <a:noFill/>
              <a:miter lim="800000"/>
              <a:headEnd/>
              <a:tailEnd/>
            </a:ln>
          </p:spPr>
        </p:pic>
        <p:sp>
          <p:nvSpPr>
            <p:cNvPr id="71" name="Rounded Rectangle 70"/>
            <p:cNvSpPr/>
            <p:nvPr/>
          </p:nvSpPr>
          <p:spPr>
            <a:xfrm>
              <a:off x="1990725" y="30956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2" name="Rounded Rectangle 71"/>
            <p:cNvSpPr/>
            <p:nvPr/>
          </p:nvSpPr>
          <p:spPr>
            <a:xfrm>
              <a:off x="2190750" y="3162300"/>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3" name="Rounded Rectangle 72"/>
            <p:cNvSpPr/>
            <p:nvPr/>
          </p:nvSpPr>
          <p:spPr>
            <a:xfrm>
              <a:off x="6657975" y="30575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74" name="Rounded Rectangle 73"/>
            <p:cNvSpPr/>
            <p:nvPr/>
          </p:nvSpPr>
          <p:spPr>
            <a:xfrm>
              <a:off x="6886575" y="3133725"/>
              <a:ext cx="228600" cy="228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600" kern="1200" dirty="0">
                  <a:solidFill>
                    <a:srgbClr val="000000">
                      <a:lumMod val="75000"/>
                      <a:lumOff val="25000"/>
                    </a:srgbClr>
                  </a:solidFill>
                  <a:latin typeface="Segoe"/>
                  <a:ea typeface="+mn-ea"/>
                  <a:cs typeface="+mn-cs"/>
                </a:rPr>
                <a:t>App</a:t>
              </a:r>
            </a:p>
          </p:txBody>
        </p:sp>
        <p:sp>
          <p:nvSpPr>
            <p:cNvPr id="63" name="Rounded Rectangle 62"/>
            <p:cNvSpPr/>
            <p:nvPr/>
          </p:nvSpPr>
          <p:spPr>
            <a:xfrm>
              <a:off x="5800725" y="2771775"/>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5" name="Rounded Rectangle 64"/>
            <p:cNvSpPr/>
            <p:nvPr/>
          </p:nvSpPr>
          <p:spPr>
            <a:xfrm>
              <a:off x="2733675" y="2724150"/>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7" name="Rounded Rectangle 66"/>
            <p:cNvSpPr/>
            <p:nvPr/>
          </p:nvSpPr>
          <p:spPr>
            <a:xfrm>
              <a:off x="3028950" y="2657475"/>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8" name="Rounded Rectangle 67"/>
            <p:cNvSpPr/>
            <p:nvPr/>
          </p:nvSpPr>
          <p:spPr>
            <a:xfrm>
              <a:off x="6096000" y="2667000"/>
              <a:ext cx="304800" cy="3048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850" kern="1200" dirty="0">
                  <a:solidFill>
                    <a:srgbClr val="000000">
                      <a:lumMod val="75000"/>
                      <a:lumOff val="25000"/>
                    </a:srgbClr>
                  </a:solidFill>
                  <a:latin typeface="Segoe"/>
                  <a:ea typeface="+mn-ea"/>
                  <a:cs typeface="+mn-cs"/>
                </a:rPr>
                <a:t>App</a:t>
              </a:r>
            </a:p>
          </p:txBody>
        </p:sp>
        <p:sp>
          <p:nvSpPr>
            <p:cNvPr id="60" name="Rounded Rectangle 59"/>
            <p:cNvSpPr/>
            <p:nvPr/>
          </p:nvSpPr>
          <p:spPr>
            <a:xfrm>
              <a:off x="4848225" y="1762125"/>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sp>
          <p:nvSpPr>
            <p:cNvPr id="69" name="Rounded Rectangle 68"/>
            <p:cNvSpPr/>
            <p:nvPr/>
          </p:nvSpPr>
          <p:spPr>
            <a:xfrm>
              <a:off x="4210050" y="1828800"/>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sp>
          <p:nvSpPr>
            <p:cNvPr id="70" name="Rounded Rectangle 69"/>
            <p:cNvSpPr/>
            <p:nvPr/>
          </p:nvSpPr>
          <p:spPr>
            <a:xfrm>
              <a:off x="3733800" y="1752600"/>
              <a:ext cx="609600" cy="609600"/>
            </a:xfrm>
            <a:prstGeom prst="round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r>
                <a:rPr lang="en-US" sz="1400" kern="1200" dirty="0">
                  <a:solidFill>
                    <a:srgbClr val="000000">
                      <a:lumMod val="75000"/>
                      <a:lumOff val="25000"/>
                    </a:srgbClr>
                  </a:solidFill>
                  <a:latin typeface="Segoe"/>
                  <a:ea typeface="+mn-ea"/>
                  <a:cs typeface="+mn-cs"/>
                </a:rPr>
                <a:t>App</a:t>
              </a:r>
            </a:p>
          </p:txBody>
        </p:sp>
        <p:pic>
          <p:nvPicPr>
            <p:cNvPr id="18472" name="Picture 40" descr="Icon-Glow-AGPM"/>
            <p:cNvPicPr>
              <a:picLocks noChangeAspect="1" noChangeArrowheads="1"/>
            </p:cNvPicPr>
            <p:nvPr/>
          </p:nvPicPr>
          <p:blipFill>
            <a:blip r:embed="rId26"/>
            <a:srcRect/>
            <a:stretch>
              <a:fillRect/>
            </a:stretch>
          </p:blipFill>
          <p:spPr bwMode="auto">
            <a:xfrm>
              <a:off x="5192713" y="2752725"/>
              <a:ext cx="420687" cy="420688"/>
            </a:xfrm>
            <a:prstGeom prst="rect">
              <a:avLst/>
            </a:prstGeom>
            <a:noFill/>
            <a:ln w="9525">
              <a:noFill/>
              <a:miter lim="800000"/>
              <a:headEnd/>
              <a:tailEnd/>
            </a:ln>
          </p:spPr>
        </p:pic>
      </p:grpSp>
      <p:pic>
        <p:nvPicPr>
          <p:cNvPr id="66" name="Picture 2" descr="C:\Users\chajones\Desktop\Logo-MSAV.png"/>
          <p:cNvPicPr>
            <a:picLocks noChangeAspect="1" noChangeArrowheads="1"/>
          </p:cNvPicPr>
          <p:nvPr/>
        </p:nvPicPr>
        <p:blipFill>
          <a:blip r:embed="rId27"/>
          <a:srcRect/>
          <a:stretch>
            <a:fillRect/>
          </a:stretch>
        </p:blipFill>
        <p:spPr bwMode="auto">
          <a:xfrm>
            <a:off x="6172200" y="4419600"/>
            <a:ext cx="2057400" cy="534310"/>
          </a:xfrm>
          <a:prstGeom prst="rect">
            <a:avLst/>
          </a:prstGeom>
          <a:noFill/>
        </p:spPr>
      </p:pic>
      <p:sp>
        <p:nvSpPr>
          <p:cNvPr id="76" name="Rectangle 11"/>
          <p:cNvSpPr>
            <a:spLocks noChangeArrowheads="1"/>
          </p:cNvSpPr>
          <p:nvPr/>
        </p:nvSpPr>
        <p:spPr bwMode="auto">
          <a:xfrm>
            <a:off x="6661150" y="6198513"/>
            <a:ext cx="2209800" cy="430887"/>
          </a:xfrm>
          <a:prstGeom prst="rect">
            <a:avLst/>
          </a:prstGeom>
          <a:noFill/>
          <a:ln w="9525">
            <a:noFill/>
            <a:miter lim="800000"/>
            <a:headEnd/>
            <a:tailEnd/>
          </a:ln>
        </p:spPr>
        <p:txBody>
          <a:bodyPr wrap="square">
            <a:spAutoFit/>
          </a:bodyPr>
          <a:lstStyle/>
          <a:p>
            <a:pPr algn="l" rtl="0"/>
            <a:r>
              <a:rPr lang="en-US" sz="1100" i="1" kern="1200" dirty="0">
                <a:solidFill>
                  <a:prstClr val="white"/>
                </a:solidFill>
                <a:latin typeface="Segoe" pitchFamily="34" charset="0"/>
                <a:ea typeface="+mn-ea"/>
                <a:cs typeface="+mn-cs"/>
              </a:rPr>
              <a:t>Simplifying deployment and management of Virtual PCs</a:t>
            </a:r>
          </a:p>
        </p:txBody>
      </p:sp>
      <p:pic>
        <p:nvPicPr>
          <p:cNvPr id="53" name="Picture 3" descr="C:\kidaro\review\images\logos\EDVwithicon_wht.png"/>
          <p:cNvPicPr>
            <a:picLocks noChangeAspect="1" noChangeArrowheads="1"/>
          </p:cNvPicPr>
          <p:nvPr/>
        </p:nvPicPr>
        <p:blipFill>
          <a:blip r:embed="rId28" cstate="print"/>
          <a:srcRect/>
          <a:stretch>
            <a:fillRect/>
          </a:stretch>
        </p:blipFill>
        <p:spPr bwMode="auto">
          <a:xfrm>
            <a:off x="6193466" y="5661835"/>
            <a:ext cx="2362200" cy="487452"/>
          </a:xfrm>
          <a:prstGeom prst="rect">
            <a:avLst/>
          </a:prstGeom>
          <a:noFill/>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rot="21275265">
            <a:off x="1540951" y="3099182"/>
            <a:ext cx="6594403" cy="3367393"/>
            <a:chOff x="913" y="3278"/>
            <a:chExt cx="4042" cy="2758"/>
          </a:xfrm>
        </p:grpSpPr>
        <p:pic>
          <p:nvPicPr>
            <p:cNvPr id="33" name="Picture 19" descr="curved arrow 5"/>
            <p:cNvPicPr>
              <a:picLocks noChangeAspect="1" noChangeArrowheads="1"/>
            </p:cNvPicPr>
            <p:nvPr/>
          </p:nvPicPr>
          <p:blipFill>
            <a:blip r:embed="rId3"/>
            <a:srcRect/>
            <a:stretch>
              <a:fillRect/>
            </a:stretch>
          </p:blipFill>
          <p:spPr bwMode="auto">
            <a:xfrm rot="1880481">
              <a:off x="913" y="3278"/>
              <a:ext cx="3706" cy="2758"/>
            </a:xfrm>
            <a:prstGeom prst="rect">
              <a:avLst/>
            </a:prstGeom>
            <a:noFill/>
            <a:ln w="9525">
              <a:noFill/>
              <a:miter lim="800000"/>
              <a:headEnd/>
              <a:tailEnd/>
            </a:ln>
          </p:spPr>
        </p:pic>
        <p:sp>
          <p:nvSpPr>
            <p:cNvPr id="34" name="WordArt 19"/>
            <p:cNvSpPr>
              <a:spLocks noChangeArrowheads="1" noChangeShapeType="1" noTextEdit="1"/>
            </p:cNvSpPr>
            <p:nvPr/>
          </p:nvSpPr>
          <p:spPr bwMode="auto">
            <a:xfrm rot="21030997">
              <a:off x="2353" y="5018"/>
              <a:ext cx="2602" cy="358"/>
            </a:xfrm>
            <a:prstGeom prst="rect">
              <a:avLst/>
            </a:prstGeom>
          </p:spPr>
          <p:txBody>
            <a:bodyPr spcFirstLastPara="1" wrap="none" fromWordArt="1">
              <a:prstTxWarp prst="textArchDown">
                <a:avLst>
                  <a:gd name="adj" fmla="val 521235"/>
                </a:avLst>
              </a:prstTxWarp>
            </a:bodyPr>
            <a:lstStyle/>
            <a:p>
              <a:pPr algn="ctr"/>
              <a:r>
                <a:rPr lang="en-US" sz="2800" b="1" kern="10" dirty="0" smtClean="0">
                  <a:ln w="9525">
                    <a:noFill/>
                    <a:round/>
                    <a:headEnd/>
                    <a:tailEnd/>
                  </a:ln>
                  <a:solidFill>
                    <a:schemeClr val="tx1">
                      <a:lumMod val="65000"/>
                      <a:lumOff val="35000"/>
                    </a:schemeClr>
                  </a:solidFill>
                  <a:latin typeface="Segoe"/>
                </a:rPr>
                <a:t>Optimized </a:t>
              </a:r>
              <a:r>
                <a:rPr lang="en-US" sz="2800" b="1" kern="10" dirty="0">
                  <a:ln w="9525">
                    <a:noFill/>
                    <a:round/>
                    <a:headEnd/>
                    <a:tailEnd/>
                  </a:ln>
                  <a:solidFill>
                    <a:schemeClr val="tx1">
                      <a:lumMod val="65000"/>
                      <a:lumOff val="35000"/>
                    </a:schemeClr>
                  </a:solidFill>
                  <a:latin typeface="Segoe"/>
                </a:rPr>
                <a:t>Desktop</a:t>
              </a:r>
            </a:p>
          </p:txBody>
        </p:sp>
      </p:grpSp>
      <p:sp>
        <p:nvSpPr>
          <p:cNvPr id="26" name="AutoShape 51"/>
          <p:cNvSpPr>
            <a:spLocks noChangeArrowheads="1"/>
          </p:cNvSpPr>
          <p:nvPr/>
        </p:nvSpPr>
        <p:spPr bwMode="blackWhite">
          <a:xfrm>
            <a:off x="6024880" y="3398520"/>
            <a:ext cx="2713789" cy="1009850"/>
          </a:xfrm>
          <a:prstGeom prst="roundRect">
            <a:avLst>
              <a:gd name="adj" fmla="val 6153"/>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p:txBody>
      </p:sp>
      <p:grpSp>
        <p:nvGrpSpPr>
          <p:cNvPr id="3" name="Group 30"/>
          <p:cNvGrpSpPr/>
          <p:nvPr/>
        </p:nvGrpSpPr>
        <p:grpSpPr>
          <a:xfrm>
            <a:off x="304800" y="2514600"/>
            <a:ext cx="2635728" cy="2241128"/>
            <a:chOff x="284944" y="3352800"/>
            <a:chExt cx="2635728" cy="2241128"/>
          </a:xfrm>
        </p:grpSpPr>
        <p:sp>
          <p:nvSpPr>
            <p:cNvPr id="20" name="AutoShape 51"/>
            <p:cNvSpPr>
              <a:spLocks noChangeArrowheads="1"/>
            </p:cNvSpPr>
            <p:nvPr/>
          </p:nvSpPr>
          <p:spPr bwMode="blackWhite">
            <a:xfrm>
              <a:off x="284944" y="3352800"/>
              <a:ext cx="2610656" cy="2241128"/>
            </a:xfrm>
            <a:prstGeom prst="roundRect">
              <a:avLst>
                <a:gd name="adj" fmla="val 6153"/>
              </a:avLst>
            </a:prstGeom>
            <a:solidFill>
              <a:schemeClr val="accent1">
                <a:lumMod val="75000"/>
                <a:alpha val="70000"/>
              </a:schemeClr>
            </a:solidFill>
            <a:ln w="9525" algn="ctr">
              <a:noFill/>
              <a:round/>
              <a:headEnd/>
              <a:tailEnd/>
            </a:ln>
            <a:effectLst/>
          </p:spPr>
          <p:txBody>
            <a:bodyPr wrap="none" anchor="ctr"/>
            <a:lstStyle/>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a:p>
              <a:pPr>
                <a:defRPr/>
              </a:pPr>
              <a:endParaRPr lang="en-US" sz="1100">
                <a:solidFill>
                  <a:srgbClr val="7030A0"/>
                </a:solidFill>
                <a:effectLst>
                  <a:outerShdw blurRad="38100" dist="38100" dir="2700000" algn="tl">
                    <a:srgbClr val="FFFFFF"/>
                  </a:outerShdw>
                </a:effectLst>
              </a:endParaRPr>
            </a:p>
          </p:txBody>
        </p:sp>
        <p:sp>
          <p:nvSpPr>
            <p:cNvPr id="24593" name="Rectangle 11"/>
            <p:cNvSpPr>
              <a:spLocks noChangeArrowheads="1"/>
            </p:cNvSpPr>
            <p:nvPr/>
          </p:nvSpPr>
          <p:spPr bwMode="auto">
            <a:xfrm>
              <a:off x="457200" y="4038600"/>
              <a:ext cx="2463472" cy="246221"/>
            </a:xfrm>
            <a:prstGeom prst="rect">
              <a:avLst/>
            </a:prstGeom>
            <a:noFill/>
            <a:ln w="12700" algn="ctr">
              <a:noFill/>
              <a:miter lim="800000"/>
              <a:headEnd type="none" w="sm" len="sm"/>
              <a:tailEnd type="none" w="sm" len="sm"/>
            </a:ln>
          </p:spPr>
          <p:txBody>
            <a:bodyPr anchor="ctr">
              <a:spAutoFit/>
            </a:bodyPr>
            <a:lstStyle/>
            <a:p>
              <a:r>
                <a:rPr lang="en-US" sz="1000" b="1" dirty="0"/>
                <a:t>Enables business </a:t>
              </a:r>
              <a:r>
                <a:rPr lang="en-US" sz="1000" b="1" dirty="0" smtClean="0"/>
                <a:t>to:</a:t>
              </a:r>
              <a:endParaRPr lang="en-US" sz="1000" b="1" i="1" dirty="0"/>
            </a:p>
          </p:txBody>
        </p:sp>
        <p:sp>
          <p:nvSpPr>
            <p:cNvPr id="24594" name="TextBox 12"/>
            <p:cNvSpPr txBox="1">
              <a:spLocks noChangeArrowheads="1"/>
            </p:cNvSpPr>
            <p:nvPr/>
          </p:nvSpPr>
          <p:spPr bwMode="auto">
            <a:xfrm>
              <a:off x="307244" y="4300965"/>
              <a:ext cx="2586869" cy="1110304"/>
            </a:xfrm>
            <a:prstGeom prst="rect">
              <a:avLst/>
            </a:prstGeom>
            <a:noFill/>
            <a:ln w="12700" algn="ctr">
              <a:noFill/>
              <a:miter lim="800000"/>
              <a:headEnd type="none" w="sm" len="sm"/>
              <a:tailEnd type="none" w="sm" len="sm"/>
            </a:ln>
          </p:spPr>
          <p:txBody>
            <a:bodyPr>
              <a:spAutoFit/>
            </a:bodyPr>
            <a:lstStyle/>
            <a:p>
              <a:pPr marL="168275" indent="-168275">
                <a:lnSpc>
                  <a:spcPct val="120000"/>
                </a:lnSpc>
                <a:buFontTx/>
                <a:buBlip>
                  <a:blip r:embed="rId4"/>
                </a:buBlip>
              </a:pPr>
              <a:r>
                <a:rPr lang="en-US" sz="1050" b="1" dirty="0"/>
                <a:t>Find and Use Information</a:t>
              </a:r>
            </a:p>
            <a:p>
              <a:pPr marL="168275" indent="-168275">
                <a:lnSpc>
                  <a:spcPct val="120000"/>
                </a:lnSpc>
                <a:buFontTx/>
                <a:buBlip>
                  <a:blip r:embed="rId4"/>
                </a:buBlip>
              </a:pPr>
              <a:r>
                <a:rPr lang="en-US" sz="1050" b="1" dirty="0"/>
                <a:t>Enable Mobile Workforce  </a:t>
              </a:r>
            </a:p>
            <a:p>
              <a:pPr marL="168275" indent="-168275">
                <a:lnSpc>
                  <a:spcPct val="120000"/>
                </a:lnSpc>
                <a:buFontTx/>
                <a:buBlip>
                  <a:blip r:embed="rId4"/>
                </a:buBlip>
              </a:pPr>
              <a:r>
                <a:rPr lang="en-US" sz="1050" b="1" dirty="0"/>
                <a:t>Improve Security and Compliance </a:t>
              </a:r>
            </a:p>
            <a:p>
              <a:pPr marL="168275" indent="-168275">
                <a:lnSpc>
                  <a:spcPct val="120000"/>
                </a:lnSpc>
                <a:buFontTx/>
                <a:buBlip>
                  <a:blip r:embed="rId4"/>
                </a:buBlip>
              </a:pPr>
              <a:r>
                <a:rPr lang="en-US" sz="1050" b="1" dirty="0"/>
                <a:t>Optimize Desktop Infrastructure </a:t>
              </a:r>
            </a:p>
          </p:txBody>
        </p:sp>
        <p:pic>
          <p:nvPicPr>
            <p:cNvPr id="24595" name="Rectangle 10262"/>
            <p:cNvPicPr>
              <a:picLocks noChangeAspect="1" noChangeArrowheads="1"/>
            </p:cNvPicPr>
            <p:nvPr/>
          </p:nvPicPr>
          <p:blipFill>
            <a:blip r:embed="rId5"/>
            <a:srcRect/>
            <a:stretch>
              <a:fillRect/>
            </a:stretch>
          </p:blipFill>
          <p:spPr bwMode="auto">
            <a:xfrm>
              <a:off x="628373" y="3506833"/>
              <a:ext cx="1900011" cy="486895"/>
            </a:xfrm>
            <a:prstGeom prst="rect">
              <a:avLst/>
            </a:prstGeom>
            <a:noFill/>
            <a:ln w="9525">
              <a:noFill/>
              <a:miter lim="800000"/>
              <a:headEnd/>
              <a:tailEnd/>
            </a:ln>
          </p:spPr>
        </p:pic>
      </p:grpSp>
      <p:sp>
        <p:nvSpPr>
          <p:cNvPr id="17" name="AutoShape 64"/>
          <p:cNvSpPr>
            <a:spLocks noChangeArrowheads="1"/>
          </p:cNvSpPr>
          <p:nvPr/>
        </p:nvSpPr>
        <p:spPr bwMode="blackWhite">
          <a:xfrm>
            <a:off x="381000" y="4953000"/>
            <a:ext cx="2610656" cy="503830"/>
          </a:xfrm>
          <a:prstGeom prst="roundRect">
            <a:avLst>
              <a:gd name="adj" fmla="val 16667"/>
            </a:avLst>
          </a:prstGeom>
          <a:solidFill>
            <a:schemeClr val="accent1">
              <a:lumMod val="75000"/>
              <a:alpha val="80000"/>
            </a:schemeClr>
          </a:solidFill>
          <a:ln w="9525" algn="ctr">
            <a:noFill/>
            <a:round/>
            <a:headEnd/>
            <a:tailEnd/>
          </a:ln>
        </p:spPr>
        <p:txBody>
          <a:bodyPr wrap="none" anchor="ctr"/>
          <a:lstStyle/>
          <a:p>
            <a:pPr algn="ctr">
              <a:defRPr/>
            </a:pPr>
            <a:endParaRPr lang="en-US" sz="1100" b="1" dirty="0" smtClean="0">
              <a:solidFill>
                <a:srgbClr val="FFFFFF"/>
              </a:solidFill>
              <a:effectLst>
                <a:outerShdw blurRad="38100" dist="38100" dir="2700000" algn="tl">
                  <a:srgbClr val="000000"/>
                </a:outerShdw>
              </a:effectLst>
            </a:endParaRPr>
          </a:p>
          <a:p>
            <a:pPr algn="ctr">
              <a:defRPr/>
            </a:pPr>
            <a:r>
              <a:rPr lang="cs-CZ" sz="1100" b="1" dirty="0" smtClean="0">
                <a:solidFill>
                  <a:srgbClr val="FFFFFF"/>
                </a:solidFill>
                <a:effectLst>
                  <a:outerShdw blurRad="38100" dist="38100" dir="2700000" algn="tl">
                    <a:srgbClr val="000000"/>
                  </a:outerShdw>
                </a:effectLst>
              </a:rPr>
              <a:t>Pro všechny zákazníky</a:t>
            </a:r>
            <a:r>
              <a:rPr lang="en-US" sz="1100" dirty="0">
                <a:solidFill>
                  <a:srgbClr val="FFFFFF"/>
                </a:solidFill>
                <a:effectLst>
                  <a:outerShdw blurRad="38100" dist="38100" dir="2700000" algn="tl">
                    <a:srgbClr val="000000"/>
                  </a:outerShdw>
                </a:effectLst>
              </a:rPr>
              <a:t/>
            </a:r>
            <a:br>
              <a:rPr lang="en-US" sz="1100" dirty="0">
                <a:solidFill>
                  <a:srgbClr val="FFFFFF"/>
                </a:solidFill>
                <a:effectLst>
                  <a:outerShdw blurRad="38100" dist="38100" dir="2700000" algn="tl">
                    <a:srgbClr val="000000"/>
                  </a:outerShdw>
                </a:effectLst>
              </a:rPr>
            </a:br>
            <a:endParaRPr lang="en-US" sz="1100" dirty="0">
              <a:solidFill>
                <a:srgbClr val="FFFFFF"/>
              </a:solidFill>
            </a:endParaRPr>
          </a:p>
        </p:txBody>
      </p:sp>
      <p:grpSp>
        <p:nvGrpSpPr>
          <p:cNvPr id="4" name="Group 29"/>
          <p:cNvGrpSpPr/>
          <p:nvPr/>
        </p:nvGrpSpPr>
        <p:grpSpPr>
          <a:xfrm>
            <a:off x="3124200" y="1493817"/>
            <a:ext cx="2743200" cy="3227141"/>
            <a:chOff x="2971801" y="2506014"/>
            <a:chExt cx="2743200" cy="2497195"/>
          </a:xfrm>
        </p:grpSpPr>
        <p:sp>
          <p:nvSpPr>
            <p:cNvPr id="22" name="AutoShape 51"/>
            <p:cNvSpPr>
              <a:spLocks noChangeArrowheads="1"/>
            </p:cNvSpPr>
            <p:nvPr/>
          </p:nvSpPr>
          <p:spPr bwMode="blackWhite">
            <a:xfrm>
              <a:off x="2980341" y="2506014"/>
              <a:ext cx="2698565" cy="2264000"/>
            </a:xfrm>
            <a:prstGeom prst="roundRect">
              <a:avLst>
                <a:gd name="adj" fmla="val 6153"/>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p:txBody>
        </p:sp>
        <p:sp>
          <p:nvSpPr>
            <p:cNvPr id="24588" name="Rectangle 5"/>
            <p:cNvSpPr>
              <a:spLocks noChangeArrowheads="1"/>
            </p:cNvSpPr>
            <p:nvPr/>
          </p:nvSpPr>
          <p:spPr bwMode="auto">
            <a:xfrm>
              <a:off x="3124201" y="3074345"/>
              <a:ext cx="2394692" cy="264358"/>
            </a:xfrm>
            <a:prstGeom prst="rect">
              <a:avLst/>
            </a:prstGeom>
            <a:noFill/>
            <a:ln w="12700" algn="ctr">
              <a:noFill/>
              <a:miter lim="800000"/>
              <a:headEnd type="none" w="sm" len="sm"/>
              <a:tailEnd type="none" w="sm" len="sm"/>
            </a:ln>
          </p:spPr>
          <p:txBody>
            <a:bodyPr anchor="ctr">
              <a:spAutoFit/>
            </a:bodyPr>
            <a:lstStyle/>
            <a:p>
              <a:pPr>
                <a:lnSpc>
                  <a:spcPct val="90000"/>
                </a:lnSpc>
              </a:pPr>
              <a:r>
                <a:rPr lang="en-US" sz="900" b="1" dirty="0"/>
                <a:t>Includes all features of Windows Vista Business </a:t>
              </a:r>
              <a:r>
                <a:rPr lang="en-US" sz="900" b="1" i="1" dirty="0"/>
                <a:t>plus:</a:t>
              </a:r>
            </a:p>
          </p:txBody>
        </p:sp>
        <p:sp>
          <p:nvSpPr>
            <p:cNvPr id="24589" name="TextBox 6"/>
            <p:cNvSpPr txBox="1">
              <a:spLocks noChangeArrowheads="1"/>
            </p:cNvSpPr>
            <p:nvPr/>
          </p:nvSpPr>
          <p:spPr bwMode="auto">
            <a:xfrm>
              <a:off x="2971801" y="3436708"/>
              <a:ext cx="2743200" cy="1566501"/>
            </a:xfrm>
            <a:prstGeom prst="rect">
              <a:avLst/>
            </a:prstGeom>
            <a:noFill/>
            <a:ln w="12700" algn="ctr">
              <a:noFill/>
              <a:miter lim="800000"/>
              <a:headEnd type="none" w="sm" len="sm"/>
              <a:tailEnd type="none" w="sm" len="sm"/>
            </a:ln>
          </p:spPr>
          <p:txBody>
            <a:bodyPr wrap="square">
              <a:spAutoFit/>
            </a:bodyPr>
            <a:lstStyle/>
            <a:p>
              <a:pPr marL="168275" indent="-168275">
                <a:lnSpc>
                  <a:spcPct val="120000"/>
                </a:lnSpc>
                <a:buFontTx/>
                <a:buBlip>
                  <a:blip r:embed="rId4"/>
                </a:buBlip>
              </a:pPr>
              <a:r>
                <a:rPr lang="en-US" sz="1100" b="1" dirty="0" smtClean="0"/>
                <a:t>New! Diskless PCs </a:t>
              </a:r>
              <a:r>
                <a:rPr lang="en-US" sz="1100" b="1" dirty="0"/>
                <a:t>&amp;</a:t>
              </a:r>
              <a:r>
                <a:rPr lang="en-US" sz="1100" b="1" dirty="0" smtClean="0"/>
                <a:t> Remote Boot</a:t>
              </a:r>
            </a:p>
            <a:p>
              <a:pPr marL="168275" indent="-168275">
                <a:lnSpc>
                  <a:spcPct val="120000"/>
                </a:lnSpc>
                <a:buFontTx/>
                <a:buBlip>
                  <a:blip r:embed="rId4"/>
                </a:buBlip>
              </a:pPr>
              <a:r>
                <a:rPr lang="en-US" sz="1050" b="1" dirty="0" smtClean="0"/>
                <a:t>Four </a:t>
              </a:r>
              <a:r>
                <a:rPr lang="en-US" sz="1050" b="1" dirty="0"/>
                <a:t>Virtual Operating Systems</a:t>
              </a:r>
            </a:p>
            <a:p>
              <a:pPr marL="168275" indent="-168275">
                <a:lnSpc>
                  <a:spcPct val="120000"/>
                </a:lnSpc>
                <a:buFontTx/>
                <a:buBlip>
                  <a:blip r:embed="rId4"/>
                </a:buBlip>
              </a:pPr>
              <a:r>
                <a:rPr lang="en-US" sz="1050" b="1" dirty="0"/>
                <a:t>Windows </a:t>
              </a:r>
              <a:r>
                <a:rPr lang="en-US" sz="1050" b="1" dirty="0" err="1"/>
                <a:t>BitLocker</a:t>
              </a:r>
              <a:r>
                <a:rPr lang="en-US" sz="1050" b="1" dirty="0"/>
                <a:t>™ </a:t>
              </a:r>
              <a:r>
                <a:rPr lang="en-US" sz="1050" b="1" dirty="0" smtClean="0"/>
                <a:t>Drive </a:t>
              </a:r>
              <a:r>
                <a:rPr lang="en-US" sz="1050" b="1" dirty="0"/>
                <a:t>Encryption</a:t>
              </a:r>
            </a:p>
            <a:p>
              <a:pPr marL="168275" indent="-168275">
                <a:lnSpc>
                  <a:spcPct val="120000"/>
                </a:lnSpc>
                <a:buFontTx/>
                <a:buBlip>
                  <a:blip r:embed="rId4"/>
                </a:buBlip>
              </a:pPr>
              <a:r>
                <a:rPr lang="en-US" sz="1050" b="1" dirty="0"/>
                <a:t>Multi-lingual User Interface (MUI)</a:t>
              </a:r>
            </a:p>
            <a:p>
              <a:pPr marL="168275" indent="-168275">
                <a:lnSpc>
                  <a:spcPct val="120000"/>
                </a:lnSpc>
                <a:buFontTx/>
                <a:buBlip>
                  <a:blip r:embed="rId4"/>
                </a:buBlip>
              </a:pPr>
              <a:r>
                <a:rPr lang="en-US" sz="1050" b="1" dirty="0"/>
                <a:t>Subsystem for Unix-Based Apps (SUA)</a:t>
              </a:r>
              <a:endParaRPr lang="en-US" sz="1050" dirty="0"/>
            </a:p>
            <a:p>
              <a:pPr marL="168275" indent="-168275"/>
              <a:endParaRPr lang="en-US" sz="1050" b="1" dirty="0">
                <a:solidFill>
                  <a:srgbClr val="7030A0"/>
                </a:solidFill>
              </a:endParaRPr>
            </a:p>
          </p:txBody>
        </p:sp>
        <p:pic>
          <p:nvPicPr>
            <p:cNvPr id="24590" name="Picture 12" descr="wV-enterprise-K_h_rgb_r"/>
            <p:cNvPicPr>
              <a:picLocks noChangeAspect="1" noChangeArrowheads="1"/>
            </p:cNvPicPr>
            <p:nvPr/>
          </p:nvPicPr>
          <p:blipFill>
            <a:blip r:embed="rId6"/>
            <a:srcRect/>
            <a:stretch>
              <a:fillRect/>
            </a:stretch>
          </p:blipFill>
          <p:spPr bwMode="auto">
            <a:xfrm>
              <a:off x="3404802" y="2649365"/>
              <a:ext cx="1776799" cy="424980"/>
            </a:xfrm>
            <a:prstGeom prst="rect">
              <a:avLst/>
            </a:prstGeom>
            <a:noFill/>
            <a:ln w="9525">
              <a:noFill/>
              <a:miter lim="800000"/>
              <a:headEnd/>
              <a:tailEnd/>
            </a:ln>
          </p:spPr>
        </p:pic>
      </p:grpSp>
      <p:sp>
        <p:nvSpPr>
          <p:cNvPr id="18" name="AutoShape 64"/>
          <p:cNvSpPr>
            <a:spLocks noChangeArrowheads="1"/>
          </p:cNvSpPr>
          <p:nvPr/>
        </p:nvSpPr>
        <p:spPr bwMode="blackWhite">
          <a:xfrm>
            <a:off x="3124199" y="4724400"/>
            <a:ext cx="2752045" cy="533400"/>
          </a:xfrm>
          <a:prstGeom prst="roundRect">
            <a:avLst>
              <a:gd name="adj" fmla="val 16667"/>
            </a:avLst>
          </a:prstGeom>
          <a:solidFill>
            <a:schemeClr val="accent1">
              <a:lumMod val="75000"/>
              <a:alpha val="80000"/>
            </a:schemeClr>
          </a:solidFill>
          <a:ln w="9525" algn="ctr">
            <a:noFill/>
            <a:round/>
            <a:headEnd/>
            <a:tailEnd/>
          </a:ln>
        </p:spPr>
        <p:txBody>
          <a:bodyPr wrap="none" anchor="ctr"/>
          <a:lstStyle/>
          <a:p>
            <a:pPr algn="ctr">
              <a:defRPr/>
            </a:pPr>
            <a:endParaRPr lang="en-US" sz="1100" b="1" dirty="0" smtClean="0">
              <a:solidFill>
                <a:srgbClr val="FFFFFF"/>
              </a:solidFill>
              <a:effectLst>
                <a:outerShdw blurRad="38100" dist="38100" dir="2700000" algn="tl">
                  <a:srgbClr val="000000"/>
                </a:outerShdw>
              </a:effectLst>
            </a:endParaRPr>
          </a:p>
          <a:p>
            <a:pPr algn="ctr">
              <a:defRPr/>
            </a:pPr>
            <a:r>
              <a:rPr lang="cs-CZ" sz="1100" b="1" dirty="0" smtClean="0">
                <a:solidFill>
                  <a:srgbClr val="FFFFFF"/>
                </a:solidFill>
                <a:effectLst>
                  <a:outerShdw blurRad="38100" dist="38100" dir="2700000" algn="tl">
                    <a:srgbClr val="000000"/>
                  </a:outerShdw>
                </a:effectLst>
              </a:rPr>
              <a:t>Dostupné pouze v rámci</a:t>
            </a:r>
            <a:endParaRPr lang="en-US" sz="1100" b="1" dirty="0">
              <a:solidFill>
                <a:srgbClr val="FFFFFF"/>
              </a:solidFill>
              <a:effectLst>
                <a:outerShdw blurRad="38100" dist="38100" dir="2700000" algn="tl">
                  <a:srgbClr val="000000"/>
                </a:outerShdw>
              </a:effectLst>
            </a:endParaRPr>
          </a:p>
          <a:p>
            <a:pPr algn="ctr">
              <a:defRPr/>
            </a:pPr>
            <a:r>
              <a:rPr lang="en-US" sz="1100" b="1" dirty="0">
                <a:solidFill>
                  <a:srgbClr val="FFFFFF"/>
                </a:solidFill>
                <a:effectLst>
                  <a:outerShdw blurRad="38100" dist="38100" dir="2700000" algn="tl">
                    <a:srgbClr val="000000"/>
                  </a:outerShdw>
                </a:effectLst>
              </a:rPr>
              <a:t>Software Assurance</a:t>
            </a:r>
            <a:r>
              <a:rPr lang="en-US" sz="1100" dirty="0">
                <a:solidFill>
                  <a:srgbClr val="FFFFFF"/>
                </a:solidFill>
                <a:effectLst>
                  <a:outerShdw blurRad="38100" dist="38100" dir="2700000" algn="tl">
                    <a:srgbClr val="000000"/>
                  </a:outerShdw>
                </a:effectLst>
              </a:rPr>
              <a:t/>
            </a:r>
            <a:br>
              <a:rPr lang="en-US" sz="1100" dirty="0">
                <a:solidFill>
                  <a:srgbClr val="FFFFFF"/>
                </a:solidFill>
                <a:effectLst>
                  <a:outerShdw blurRad="38100" dist="38100" dir="2700000" algn="tl">
                    <a:srgbClr val="000000"/>
                  </a:outerShdw>
                </a:effectLst>
              </a:rPr>
            </a:br>
            <a:endParaRPr lang="en-US" sz="1100" dirty="0">
              <a:solidFill>
                <a:srgbClr val="FFFFFF"/>
              </a:solidFill>
            </a:endParaRPr>
          </a:p>
        </p:txBody>
      </p:sp>
      <p:grpSp>
        <p:nvGrpSpPr>
          <p:cNvPr id="5" name="Group 28"/>
          <p:cNvGrpSpPr/>
          <p:nvPr/>
        </p:nvGrpSpPr>
        <p:grpSpPr>
          <a:xfrm>
            <a:off x="5993769" y="1066800"/>
            <a:ext cx="2845431" cy="2206262"/>
            <a:chOff x="5892169" y="1136385"/>
            <a:chExt cx="2947031" cy="1606815"/>
          </a:xfrm>
        </p:grpSpPr>
        <p:sp>
          <p:nvSpPr>
            <p:cNvPr id="21" name="AutoShape 51"/>
            <p:cNvSpPr>
              <a:spLocks noChangeArrowheads="1"/>
            </p:cNvSpPr>
            <p:nvPr/>
          </p:nvSpPr>
          <p:spPr bwMode="blackWhite">
            <a:xfrm>
              <a:off x="5892169" y="1136385"/>
              <a:ext cx="2870831" cy="1606815"/>
            </a:xfrm>
            <a:prstGeom prst="roundRect">
              <a:avLst>
                <a:gd name="adj" fmla="val 6153"/>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a:p>
              <a:pPr>
                <a:defRPr/>
              </a:pPr>
              <a:endParaRPr lang="en-US" sz="1050">
                <a:solidFill>
                  <a:srgbClr val="7030A0"/>
                </a:solidFill>
                <a:effectLst>
                  <a:outerShdw blurRad="38100" dist="38100" dir="2700000" algn="tl">
                    <a:srgbClr val="FFFFFF"/>
                  </a:outerShdw>
                </a:effectLst>
              </a:endParaRPr>
            </a:p>
          </p:txBody>
        </p:sp>
        <p:sp>
          <p:nvSpPr>
            <p:cNvPr id="24584" name="TextBox 443403"/>
            <p:cNvSpPr txBox="1">
              <a:spLocks noChangeArrowheads="1"/>
            </p:cNvSpPr>
            <p:nvPr/>
          </p:nvSpPr>
          <p:spPr bwMode="auto">
            <a:xfrm>
              <a:off x="5946352" y="1691348"/>
              <a:ext cx="2892848" cy="1008688"/>
            </a:xfrm>
            <a:prstGeom prst="rect">
              <a:avLst/>
            </a:prstGeom>
            <a:noFill/>
            <a:ln w="12700" algn="ctr">
              <a:noFill/>
              <a:miter lim="800000"/>
              <a:headEnd type="none" w="sm" len="sm"/>
              <a:tailEnd type="none" w="sm" len="sm"/>
            </a:ln>
          </p:spPr>
          <p:txBody>
            <a:bodyPr wrap="square">
              <a:spAutoFit/>
            </a:bodyPr>
            <a:lstStyle/>
            <a:p>
              <a:pPr marL="168275" indent="-168275">
                <a:lnSpc>
                  <a:spcPct val="120000"/>
                </a:lnSpc>
                <a:buFontTx/>
                <a:buBlip>
                  <a:blip r:embed="rId4"/>
                </a:buBlip>
              </a:pPr>
              <a:r>
                <a:rPr lang="en-US" sz="1050" b="1" dirty="0" smtClean="0"/>
                <a:t>Asset Inventory Services</a:t>
              </a:r>
            </a:p>
            <a:p>
              <a:pPr marL="168275" indent="-168275">
                <a:lnSpc>
                  <a:spcPct val="120000"/>
                </a:lnSpc>
                <a:buFontTx/>
                <a:buBlip>
                  <a:blip r:embed="rId4"/>
                </a:buBlip>
              </a:pPr>
              <a:r>
                <a:rPr lang="en-US" sz="1050" b="1" dirty="0" smtClean="0"/>
                <a:t>Application Virtualization</a:t>
              </a:r>
              <a:endParaRPr lang="en-US" sz="1050" b="1" dirty="0"/>
            </a:p>
            <a:p>
              <a:pPr marL="168275" indent="-168275">
                <a:lnSpc>
                  <a:spcPct val="120000"/>
                </a:lnSpc>
                <a:buFontTx/>
                <a:buBlip>
                  <a:blip r:embed="rId4"/>
                </a:buBlip>
              </a:pPr>
              <a:r>
                <a:rPr lang="en-US" sz="1050" b="1" dirty="0" smtClean="0"/>
                <a:t>Diagnostic </a:t>
              </a:r>
              <a:r>
                <a:rPr lang="en-US" sz="1050" b="1" dirty="0"/>
                <a:t>&amp; Recovery Toolset</a:t>
              </a:r>
            </a:p>
            <a:p>
              <a:pPr marL="168275" indent="-168275">
                <a:lnSpc>
                  <a:spcPct val="120000"/>
                </a:lnSpc>
                <a:buFontTx/>
                <a:buBlip>
                  <a:blip r:embed="rId4"/>
                </a:buBlip>
              </a:pPr>
              <a:r>
                <a:rPr lang="en-US" sz="1050" b="1" dirty="0"/>
                <a:t>Advanced Group Policy Management</a:t>
              </a:r>
              <a:endParaRPr lang="en-US" sz="1050" dirty="0"/>
            </a:p>
            <a:p>
              <a:pPr marL="168275" indent="-168275">
                <a:lnSpc>
                  <a:spcPct val="120000"/>
                </a:lnSpc>
                <a:buBlip>
                  <a:blip r:embed="rId4"/>
                </a:buBlip>
              </a:pPr>
              <a:r>
                <a:rPr lang="en-US" sz="1050" b="1" dirty="0" smtClean="0"/>
                <a:t>Desktop Error Monitoring</a:t>
              </a:r>
            </a:p>
          </p:txBody>
        </p:sp>
        <p:pic>
          <p:nvPicPr>
            <p:cNvPr id="24585" name="Picture 11" descr="logo"/>
            <p:cNvPicPr>
              <a:picLocks noChangeAspect="1" noChangeArrowheads="1"/>
            </p:cNvPicPr>
            <p:nvPr/>
          </p:nvPicPr>
          <p:blipFill>
            <a:blip r:embed="rId7"/>
            <a:srcRect/>
            <a:stretch>
              <a:fillRect/>
            </a:stretch>
          </p:blipFill>
          <p:spPr bwMode="auto">
            <a:xfrm>
              <a:off x="6019800" y="1212585"/>
              <a:ext cx="2571363" cy="367770"/>
            </a:xfrm>
            <a:prstGeom prst="rect">
              <a:avLst/>
            </a:prstGeom>
            <a:noFill/>
            <a:ln w="9525">
              <a:noFill/>
              <a:miter lim="800000"/>
              <a:headEnd/>
              <a:tailEnd/>
            </a:ln>
          </p:spPr>
        </p:pic>
      </p:grpSp>
      <p:sp>
        <p:nvSpPr>
          <p:cNvPr id="27" name="AutoShape 64"/>
          <p:cNvSpPr>
            <a:spLocks noChangeArrowheads="1"/>
          </p:cNvSpPr>
          <p:nvPr/>
        </p:nvSpPr>
        <p:spPr bwMode="blackWhite">
          <a:xfrm>
            <a:off x="5917569" y="4546510"/>
            <a:ext cx="2921631" cy="558890"/>
          </a:xfrm>
          <a:prstGeom prst="roundRect">
            <a:avLst>
              <a:gd name="adj" fmla="val 16667"/>
            </a:avLst>
          </a:prstGeom>
          <a:solidFill>
            <a:schemeClr val="accent1">
              <a:lumMod val="75000"/>
              <a:alpha val="80000"/>
            </a:schemeClr>
          </a:solidFill>
          <a:ln w="9525" algn="ctr">
            <a:noFill/>
            <a:round/>
            <a:headEnd/>
            <a:tailEnd/>
          </a:ln>
        </p:spPr>
        <p:txBody>
          <a:bodyPr wrap="none" anchor="ctr"/>
          <a:lstStyle/>
          <a:p>
            <a:pPr algn="ctr">
              <a:defRPr/>
            </a:pPr>
            <a:endParaRPr lang="en-US" sz="1100" b="1" dirty="0" smtClean="0">
              <a:solidFill>
                <a:srgbClr val="FFFFFF"/>
              </a:solidFill>
              <a:effectLst>
                <a:outerShdw blurRad="38100" dist="38100" dir="2700000" algn="tl">
                  <a:srgbClr val="000000"/>
                </a:outerShdw>
              </a:effectLst>
            </a:endParaRPr>
          </a:p>
          <a:p>
            <a:pPr algn="ctr">
              <a:defRPr/>
            </a:pPr>
            <a:r>
              <a:rPr lang="cs-CZ" sz="1100" b="1" dirty="0" smtClean="0">
                <a:solidFill>
                  <a:srgbClr val="FFFFFF"/>
                </a:solidFill>
                <a:effectLst>
                  <a:outerShdw blurRad="38100" dist="38100" dir="2700000" algn="tl">
                    <a:srgbClr val="000000"/>
                  </a:outerShdw>
                </a:effectLst>
              </a:rPr>
              <a:t>Předplatné v rámci</a:t>
            </a:r>
            <a:r>
              <a:rPr lang="en-US" sz="1100" b="1" dirty="0">
                <a:solidFill>
                  <a:srgbClr val="FFFFFF"/>
                </a:solidFill>
                <a:effectLst>
                  <a:outerShdw blurRad="38100" dist="38100" dir="2700000" algn="tl">
                    <a:srgbClr val="000000"/>
                  </a:outerShdw>
                </a:effectLst>
              </a:rPr>
              <a:t/>
            </a:r>
            <a:br>
              <a:rPr lang="en-US" sz="1100" b="1" dirty="0">
                <a:solidFill>
                  <a:srgbClr val="FFFFFF"/>
                </a:solidFill>
                <a:effectLst>
                  <a:outerShdw blurRad="38100" dist="38100" dir="2700000" algn="tl">
                    <a:srgbClr val="000000"/>
                  </a:outerShdw>
                </a:effectLst>
              </a:rPr>
            </a:br>
            <a:r>
              <a:rPr lang="en-US" sz="1100" b="1" dirty="0" smtClean="0">
                <a:solidFill>
                  <a:srgbClr val="FFFFFF"/>
                </a:solidFill>
                <a:effectLst>
                  <a:outerShdw blurRad="38100" dist="38100" dir="2700000" algn="tl">
                    <a:srgbClr val="000000"/>
                  </a:outerShdw>
                </a:effectLst>
              </a:rPr>
              <a:t>Software </a:t>
            </a:r>
            <a:r>
              <a:rPr lang="en-US" sz="1100" b="1" dirty="0">
                <a:solidFill>
                  <a:srgbClr val="FFFFFF"/>
                </a:solidFill>
                <a:effectLst>
                  <a:outerShdw blurRad="38100" dist="38100" dir="2700000" algn="tl">
                    <a:srgbClr val="000000"/>
                  </a:outerShdw>
                </a:effectLst>
              </a:rPr>
              <a:t>Assurance</a:t>
            </a:r>
            <a:r>
              <a:rPr lang="en-US" sz="1100" dirty="0">
                <a:solidFill>
                  <a:srgbClr val="FFFFFF"/>
                </a:solidFill>
                <a:effectLst>
                  <a:outerShdw blurRad="38100" dist="38100" dir="2700000" algn="tl">
                    <a:srgbClr val="000000"/>
                  </a:outerShdw>
                </a:effectLst>
              </a:rPr>
              <a:t/>
            </a:r>
            <a:br>
              <a:rPr lang="en-US" sz="1100" dirty="0">
                <a:solidFill>
                  <a:srgbClr val="FFFFFF"/>
                </a:solidFill>
                <a:effectLst>
                  <a:outerShdw blurRad="38100" dist="38100" dir="2700000" algn="tl">
                    <a:srgbClr val="000000"/>
                  </a:outerShdw>
                </a:effectLst>
              </a:rPr>
            </a:br>
            <a:endParaRPr lang="en-US" sz="1100" dirty="0">
              <a:solidFill>
                <a:srgbClr val="FFFFFF"/>
              </a:solidFill>
            </a:endParaRPr>
          </a:p>
        </p:txBody>
      </p:sp>
      <p:sp>
        <p:nvSpPr>
          <p:cNvPr id="16" name="Rectangle 2"/>
          <p:cNvSpPr>
            <a:spLocks noGrp="1" noChangeArrowheads="1"/>
          </p:cNvSpPr>
          <p:nvPr>
            <p:ph type="title"/>
          </p:nvPr>
        </p:nvSpPr>
        <p:spPr>
          <a:xfrm>
            <a:off x="457200" y="0"/>
            <a:ext cx="8229600" cy="812800"/>
          </a:xfrm>
        </p:spPr>
        <p:txBody>
          <a:bodyPr>
            <a:noAutofit/>
          </a:bodyPr>
          <a:lstStyle/>
          <a:p>
            <a:pPr eaLnBrk="1" hangingPunct="1">
              <a:defRPr/>
            </a:pPr>
            <a:r>
              <a:rPr sz="1600" smtClean="0">
                <a:solidFill>
                  <a:schemeClr val="tx1"/>
                </a:solidFill>
              </a:rPr>
              <a:t/>
            </a:r>
            <a:br>
              <a:rPr sz="1600" smtClean="0">
                <a:solidFill>
                  <a:schemeClr val="tx1"/>
                </a:solidFill>
              </a:rPr>
            </a:br>
            <a:r>
              <a:rPr lang="cs-CZ" sz="3200" dirty="0" smtClean="0"/>
              <a:t>Optimalizovaný desktop</a:t>
            </a:r>
            <a:r>
              <a:rPr sz="1600" smtClean="0">
                <a:solidFill>
                  <a:schemeClr val="tx1"/>
                </a:solidFill>
              </a:rPr>
              <a:t/>
            </a:r>
            <a:br>
              <a:rPr sz="1600" smtClean="0">
                <a:solidFill>
                  <a:schemeClr val="tx1"/>
                </a:solidFill>
              </a:rPr>
            </a:br>
            <a:r>
              <a:rPr sz="1600" smtClean="0">
                <a:solidFill>
                  <a:schemeClr val="tx1"/>
                </a:solidFill>
              </a:rPr>
              <a:t>Flexible Offerings to Address Customer Needs</a:t>
            </a:r>
            <a:r>
              <a:rPr lang="en-US" sz="2800" dirty="0" smtClean="0">
                <a:solidFill>
                  <a:schemeClr val="accent1"/>
                </a:solidFill>
                <a:effectLst>
                  <a:outerShdw blurRad="38100" dist="38100" dir="2700000" algn="tl">
                    <a:srgbClr val="000000">
                      <a:alpha val="43137"/>
                    </a:srgbClr>
                  </a:outerShdw>
                </a:effectLst>
              </a:rPr>
              <a:t/>
            </a:r>
            <a:br>
              <a:rPr lang="en-US" sz="2800" dirty="0" smtClean="0">
                <a:solidFill>
                  <a:schemeClr val="accent1"/>
                </a:solidFill>
                <a:effectLst>
                  <a:outerShdw blurRad="38100" dist="38100" dir="2700000" algn="tl">
                    <a:srgbClr val="000000">
                      <a:alpha val="43137"/>
                    </a:srgbClr>
                  </a:outerShdw>
                </a:effectLst>
              </a:rPr>
            </a:br>
            <a:endParaRPr lang="en-US" sz="1600" dirty="0" smtClean="0">
              <a:solidFill>
                <a:schemeClr val="tx1"/>
              </a:solidFill>
            </a:endParaRPr>
          </a:p>
        </p:txBody>
      </p:sp>
      <p:sp>
        <p:nvSpPr>
          <p:cNvPr id="38" name="TextBox 37"/>
          <p:cNvSpPr txBox="1"/>
          <p:nvPr/>
        </p:nvSpPr>
        <p:spPr>
          <a:xfrm>
            <a:off x="312344" y="5826660"/>
            <a:ext cx="4191000" cy="246221"/>
          </a:xfrm>
          <a:prstGeom prst="rect">
            <a:avLst/>
          </a:prstGeom>
          <a:noFill/>
        </p:spPr>
        <p:txBody>
          <a:bodyPr wrap="square" rtlCol="0">
            <a:spAutoFit/>
          </a:bodyPr>
          <a:lstStyle/>
          <a:p>
            <a:r>
              <a:rPr lang="en-US" sz="1000" b="1" dirty="0" smtClean="0">
                <a:solidFill>
                  <a:srgbClr val="F0F0F0"/>
                </a:solidFill>
                <a:latin typeface="Arial Narrow" pitchFamily="34" charset="0"/>
              </a:rPr>
              <a:t>*Subscription Access within SA is required for VECD for Rich Clients only</a:t>
            </a:r>
            <a:endParaRPr lang="en-US" sz="1000" b="1" dirty="0">
              <a:solidFill>
                <a:srgbClr val="F0F0F0"/>
              </a:solidFill>
              <a:latin typeface="Arial Narrow" pitchFamily="34" charset="0"/>
            </a:endParaRPr>
          </a:p>
        </p:txBody>
      </p:sp>
      <p:sp>
        <p:nvSpPr>
          <p:cNvPr id="44" name="AutoShape 51"/>
          <p:cNvSpPr>
            <a:spLocks noChangeArrowheads="1"/>
          </p:cNvSpPr>
          <p:nvPr/>
        </p:nvSpPr>
        <p:spPr bwMode="blackWhite">
          <a:xfrm>
            <a:off x="5926392" y="914400"/>
            <a:ext cx="2938208" cy="3581399"/>
          </a:xfrm>
          <a:prstGeom prst="roundRect">
            <a:avLst>
              <a:gd name="adj" fmla="val 6153"/>
            </a:avLst>
          </a:prstGeom>
          <a:noFill/>
          <a:ln>
            <a:solidFill>
              <a:schemeClr val="accent1">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p:txBody>
      </p:sp>
      <p:sp>
        <p:nvSpPr>
          <p:cNvPr id="45" name="AutoShape 51"/>
          <p:cNvSpPr>
            <a:spLocks noChangeArrowheads="1"/>
          </p:cNvSpPr>
          <p:nvPr/>
        </p:nvSpPr>
        <p:spPr bwMode="blackWhite">
          <a:xfrm>
            <a:off x="3068855" y="1447801"/>
            <a:ext cx="2798545" cy="3048000"/>
          </a:xfrm>
          <a:prstGeom prst="roundRect">
            <a:avLst>
              <a:gd name="adj" fmla="val 6153"/>
            </a:avLst>
          </a:prstGeom>
          <a:noFill/>
          <a:ln>
            <a:solidFill>
              <a:schemeClr val="accent1">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p:txBody>
      </p:sp>
      <p:sp>
        <p:nvSpPr>
          <p:cNvPr id="46" name="AutoShape 51"/>
          <p:cNvSpPr>
            <a:spLocks noChangeArrowheads="1"/>
          </p:cNvSpPr>
          <p:nvPr/>
        </p:nvSpPr>
        <p:spPr bwMode="blackWhite">
          <a:xfrm>
            <a:off x="229402" y="2438400"/>
            <a:ext cx="2762450" cy="2393482"/>
          </a:xfrm>
          <a:prstGeom prst="roundRect">
            <a:avLst>
              <a:gd name="adj" fmla="val 6153"/>
            </a:avLst>
          </a:prstGeom>
          <a:noFill/>
          <a:ln>
            <a:solidFill>
              <a:schemeClr val="accent1">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a:p>
            <a:pPr>
              <a:defRPr/>
            </a:pPr>
            <a:endParaRPr lang="en-US" sz="1100">
              <a:solidFill>
                <a:srgbClr val="FFFFFF"/>
              </a:solidFill>
              <a:effectLst>
                <a:outerShdw blurRad="38100" dist="38100" dir="2700000" algn="tl">
                  <a:srgbClr val="FFFFFF"/>
                </a:outerShdw>
              </a:effectLst>
            </a:endParaRPr>
          </a:p>
        </p:txBody>
      </p:sp>
      <p:pic>
        <p:nvPicPr>
          <p:cNvPr id="41" name="Picture 40" descr="Picture1.png"/>
          <p:cNvPicPr>
            <a:picLocks noChangeAspect="1"/>
          </p:cNvPicPr>
          <p:nvPr/>
        </p:nvPicPr>
        <p:blipFill>
          <a:blip r:embed="rId8"/>
          <a:stretch>
            <a:fillRect/>
          </a:stretch>
        </p:blipFill>
        <p:spPr>
          <a:xfrm>
            <a:off x="6324600" y="3581400"/>
            <a:ext cx="2819400" cy="762000"/>
          </a:xfrm>
          <a:prstGeom prst="rect">
            <a:avLst/>
          </a:prstGeom>
        </p:spPr>
      </p:pic>
      <p:sp>
        <p:nvSpPr>
          <p:cNvPr id="42" name="TextBox 41"/>
          <p:cNvSpPr txBox="1"/>
          <p:nvPr/>
        </p:nvSpPr>
        <p:spPr>
          <a:xfrm>
            <a:off x="8305800" y="3505200"/>
            <a:ext cx="304800" cy="461665"/>
          </a:xfrm>
          <a:prstGeom prst="rect">
            <a:avLst/>
          </a:prstGeom>
          <a:noFill/>
        </p:spPr>
        <p:txBody>
          <a:bodyPr wrap="square" rtlCol="0">
            <a:spAutoFit/>
          </a:bodyPr>
          <a:lstStyle/>
          <a:p>
            <a:r>
              <a:rPr lang="en-US" sz="2400" b="1" dirty="0" smtClean="0">
                <a:solidFill>
                  <a:schemeClr val="bg1">
                    <a:lumMod val="95000"/>
                  </a:schemeClr>
                </a:solidFill>
              </a:rPr>
              <a:t>*</a:t>
            </a:r>
            <a:endParaRPr lang="en-US" sz="2400" b="1" dirty="0">
              <a:solidFill>
                <a:schemeClr val="bg1">
                  <a:lumMod val="9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2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20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childTnLst>
                                </p:cTn>
                              </p:par>
                              <p:par>
                                <p:cTn id="36" presetID="22" presetClass="entr" presetSubtype="8"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20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animBg="1"/>
      <p:bldP spid="18" grpId="0" animBg="1"/>
      <p:bldP spid="27" grpId="0" animBg="1"/>
      <p:bldP spid="44" grpId="0" animBg="1"/>
      <p:bldP spid="45" grpId="0" animBg="1"/>
      <p:bldP spid="46" grpId="0" animBg="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cs-CZ" dirty="0" smtClean="0"/>
              <a:t>Dostupnost a zdroje</a:t>
            </a:r>
            <a:endParaRPr lang="cs-CZ" dirty="0"/>
          </a:p>
        </p:txBody>
      </p:sp>
      <p:sp>
        <p:nvSpPr>
          <p:cNvPr id="52226" name="Rectangle 3"/>
          <p:cNvSpPr>
            <a:spLocks noGrp="1" noChangeArrowheads="1"/>
          </p:cNvSpPr>
          <p:nvPr>
            <p:ph type="body" idx="4294967295"/>
          </p:nvPr>
        </p:nvSpPr>
        <p:spPr>
          <a:xfrm>
            <a:off x="762000" y="1600200"/>
            <a:ext cx="8382000" cy="3237809"/>
          </a:xfrm>
        </p:spPr>
        <p:txBody>
          <a:bodyPr/>
          <a:lstStyle/>
          <a:p>
            <a:pPr eaLnBrk="1" hangingPunct="1"/>
            <a:r>
              <a:rPr lang="en-US" dirty="0" smtClean="0">
                <a:latin typeface="Segoe"/>
              </a:rPr>
              <a:t>Microsoft Application Virtualization </a:t>
            </a:r>
            <a:r>
              <a:rPr lang="cs-CZ" dirty="0" smtClean="0">
                <a:latin typeface="Segoe"/>
              </a:rPr>
              <a:t>dostupná</a:t>
            </a:r>
            <a:endParaRPr lang="en-US" dirty="0" smtClean="0">
              <a:latin typeface="Segoe"/>
            </a:endParaRPr>
          </a:p>
          <a:p>
            <a:pPr eaLnBrk="1" hangingPunct="1"/>
            <a:r>
              <a:rPr lang="en-US" dirty="0" smtClean="0">
                <a:latin typeface="Segoe"/>
              </a:rPr>
              <a:t>Microsoft Application Virtualization 4.5 Beta	</a:t>
            </a:r>
          </a:p>
          <a:p>
            <a:pPr lvl="1" eaLnBrk="1" hangingPunct="1"/>
            <a:r>
              <a:rPr lang="en-US" dirty="0" smtClean="0">
                <a:latin typeface="Segoe"/>
                <a:hlinkClick r:id="rId3"/>
              </a:rPr>
              <a:t>http://connect.microsoft.com</a:t>
            </a:r>
            <a:r>
              <a:rPr lang="en-US" dirty="0" smtClean="0">
                <a:latin typeface="Segoe"/>
              </a:rPr>
              <a:t> </a:t>
            </a:r>
          </a:p>
          <a:p>
            <a:pPr lvl="1" eaLnBrk="1" hangingPunct="1"/>
            <a:endParaRPr lang="en-US" dirty="0" smtClean="0">
              <a:latin typeface="Segoe"/>
            </a:endParaRPr>
          </a:p>
          <a:p>
            <a:pPr eaLnBrk="1" hangingPunct="1"/>
            <a:r>
              <a:rPr lang="en-US" dirty="0" smtClean="0">
                <a:latin typeface="Segoe"/>
              </a:rPr>
              <a:t>Website for Microsoft Desktop Optimization Pack for Software Assurance</a:t>
            </a:r>
          </a:p>
          <a:p>
            <a:pPr lvl="1" eaLnBrk="1" hangingPunct="1"/>
            <a:r>
              <a:rPr lang="en-US" dirty="0" smtClean="0">
                <a:latin typeface="Segoe"/>
                <a:hlinkClick r:id="rId4"/>
              </a:rPr>
              <a:t>http://www.windowsvista.com/optimizeddesktop</a:t>
            </a:r>
            <a:r>
              <a:rPr lang="en-US" dirty="0" smtClean="0">
                <a:latin typeface="Segoe"/>
              </a:rPr>
              <a:t>  </a:t>
            </a:r>
          </a:p>
          <a:p>
            <a:pPr eaLnBrk="1" hangingPunct="1"/>
            <a:r>
              <a:rPr lang="en-US" dirty="0" smtClean="0">
                <a:latin typeface="Segoe"/>
              </a:rPr>
              <a:t>Microsoft Virtualization 360</a:t>
            </a:r>
          </a:p>
          <a:p>
            <a:pPr lvl="1" eaLnBrk="1" hangingPunct="1"/>
            <a:r>
              <a:rPr lang="en-US" dirty="0" smtClean="0">
                <a:latin typeface="Segoe"/>
                <a:hlinkClick r:id="rId5"/>
              </a:rPr>
              <a:t>http://www.microsoft.com/virtualization</a:t>
            </a:r>
            <a:r>
              <a:rPr lang="en-US" dirty="0" smtClean="0">
                <a:latin typeface="Segoe"/>
              </a:rPr>
              <a:t> </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2481" y="4328246"/>
            <a:ext cx="7772400" cy="664797"/>
          </a:xfrm>
        </p:spPr>
        <p:txBody>
          <a:bodyPr/>
          <a:lstStyle/>
          <a:p>
            <a:r>
              <a:rPr lang="cs-CZ" sz="4800" dirty="0" smtClean="0"/>
              <a:t>závěr a otázky	</a:t>
            </a:r>
            <a:endParaRPr lang="cs-CZ" sz="4800" cap="none" dirty="0">
              <a:ln w="11430"/>
              <a:gradFill>
                <a:gsLst>
                  <a:gs pos="0">
                    <a:srgbClr val="FFCE43"/>
                  </a:gs>
                  <a:gs pos="15000">
                    <a:srgbClr val="FCF5C8"/>
                  </a:gs>
                  <a:gs pos="49000">
                    <a:srgbClr val="F9BF2F"/>
                  </a:gs>
                  <a:gs pos="66000">
                    <a:srgbClr val="FB8C11"/>
                  </a:gs>
                </a:gsLst>
                <a:lin ang="5400000"/>
              </a:gradFill>
              <a:effectLst>
                <a:outerShdw blurRad="50800" dist="39000" dir="5460000" algn="tl">
                  <a:srgbClr val="000000">
                    <a:alpha val="38000"/>
                  </a:srgbClr>
                </a:outerShdw>
              </a:effectLst>
              <a:cs typeface="+mn-cs"/>
            </a:endParaRPr>
          </a:p>
        </p:txBody>
      </p:sp>
      <p:sp>
        <p:nvSpPr>
          <p:cNvPr id="3" name="Zástupný symbol pro text 2"/>
          <p:cNvSpPr>
            <a:spLocks noGrp="1"/>
          </p:cNvSpPr>
          <p:nvPr>
            <p:ph type="body" idx="1"/>
          </p:nvPr>
        </p:nvSpPr>
        <p:spPr>
          <a:xfrm>
            <a:off x="712481" y="3899771"/>
            <a:ext cx="7772400" cy="332399"/>
          </a:xfrm>
        </p:spPr>
        <p:txBody>
          <a:bodyPr/>
          <a:lstStyle/>
          <a:p>
            <a:r>
              <a:rPr lang="cs-CZ" sz="2400" dirty="0" smtClean="0">
                <a:effectLst>
                  <a:outerShdw blurRad="38100" dist="38100" dir="2700000" algn="tl">
                    <a:srgbClr val="000000">
                      <a:alpha val="43137"/>
                    </a:srgbClr>
                  </a:outerShdw>
                </a:effectLst>
              </a:rPr>
              <a:t>Windows Server </a:t>
            </a:r>
            <a:r>
              <a:rPr lang="cs-CZ" sz="2400" dirty="0" smtClean="0">
                <a:effectLst>
                  <a:outerShdw blurRad="38100" dist="38100" dir="2700000" algn="tl">
                    <a:srgbClr val="000000">
                      <a:alpha val="43137"/>
                    </a:srgbClr>
                  </a:outerShdw>
                </a:effectLst>
              </a:rPr>
              <a:t>2008 Hyper-V</a:t>
            </a:r>
            <a:endParaRPr lang="cs-CZ" sz="2400" dirty="0" smtClean="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a:srcRect/>
          <a:stretch>
            <a:fillRect/>
          </a:stretch>
        </p:blipFill>
        <p:spPr bwMode="auto">
          <a:xfrm>
            <a:off x="814720" y="2050633"/>
            <a:ext cx="1377950" cy="1381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Desktop vs. Application Virtualization</a:t>
            </a:r>
            <a:endParaRPr lang="he-IL" sz="4000" dirty="0"/>
          </a:p>
        </p:txBody>
      </p:sp>
      <p:sp>
        <p:nvSpPr>
          <p:cNvPr id="18" name="Rounded Rectangle 17"/>
          <p:cNvSpPr/>
          <p:nvPr/>
        </p:nvSpPr>
        <p:spPr>
          <a:xfrm>
            <a:off x="3516085" y="3263537"/>
            <a:ext cx="2286000" cy="838200"/>
          </a:xfrm>
          <a:prstGeom prst="roundRect">
            <a:avLst/>
          </a:prstGeom>
          <a:gradFill flip="none" rotWithShape="1">
            <a:gsLst>
              <a:gs pos="20000">
                <a:schemeClr val="accent4">
                  <a:lumMod val="75000"/>
                  <a:shade val="30000"/>
                  <a:satMod val="115000"/>
                </a:schemeClr>
              </a:gs>
              <a:gs pos="50000">
                <a:srgbClr val="332741"/>
              </a:gs>
              <a:gs pos="100000">
                <a:schemeClr val="accent4">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cs-CZ" sz="1800" b="1" spc="-100" dirty="0" smtClean="0">
                <a:solidFill>
                  <a:schemeClr val="tx1"/>
                </a:solidFill>
                <a:effectLst>
                  <a:outerShdw blurRad="38100" dist="38100" dir="2700000" algn="tl">
                    <a:srgbClr val="000000">
                      <a:alpha val="43137"/>
                    </a:srgbClr>
                  </a:outerShdw>
                </a:effectLst>
              </a:rPr>
              <a:t>Aplikace</a:t>
            </a:r>
            <a:endParaRPr lang="en-US" sz="1800" b="1" spc="-100" dirty="0" smtClean="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a:off x="3516085" y="4177937"/>
            <a:ext cx="2286000" cy="838200"/>
          </a:xfrm>
          <a:prstGeom prst="roundRect">
            <a:avLst/>
          </a:prstGeom>
          <a:gradFill flip="none" rotWithShape="1">
            <a:gsLst>
              <a:gs pos="0">
                <a:schemeClr val="bg1">
                  <a:lumMod val="50000"/>
                  <a:shade val="30000"/>
                  <a:satMod val="115000"/>
                </a:schemeClr>
              </a:gs>
              <a:gs pos="50000">
                <a:schemeClr val="tx1">
                  <a:lumMod val="75000"/>
                  <a:lumOff val="25000"/>
                </a:schemeClr>
              </a:gs>
              <a:gs pos="100000">
                <a:schemeClr val="bg1">
                  <a:lumMod val="50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b="1" spc="-100" dirty="0" smtClean="0">
                <a:gradFill flip="none" rotWithShape="1">
                  <a:gsLst>
                    <a:gs pos="26000">
                      <a:schemeClr val="bg1">
                        <a:lumMod val="75000"/>
                      </a:schemeClr>
                    </a:gs>
                    <a:gs pos="50000">
                      <a:schemeClr val="bg1">
                        <a:shade val="100000"/>
                        <a:satMod val="115000"/>
                      </a:schemeClr>
                    </a:gs>
                  </a:gsLst>
                  <a:lin ang="16200000" scaled="1"/>
                  <a:tileRect/>
                </a:gradFill>
                <a:effectLst>
                  <a:outerShdw blurRad="38100" dist="38100" dir="2700000" algn="tl">
                    <a:srgbClr val="000000">
                      <a:alpha val="43137"/>
                    </a:srgbClr>
                  </a:outerShdw>
                </a:effectLst>
              </a:rPr>
              <a:t>Operating System</a:t>
            </a:r>
          </a:p>
        </p:txBody>
      </p:sp>
      <p:sp>
        <p:nvSpPr>
          <p:cNvPr id="22" name="Rounded Rectangle 21"/>
          <p:cNvSpPr/>
          <p:nvPr/>
        </p:nvSpPr>
        <p:spPr>
          <a:xfrm>
            <a:off x="3516085" y="5092337"/>
            <a:ext cx="2286000" cy="838200"/>
          </a:xfrm>
          <a:prstGeom prst="roundRect">
            <a:avLst/>
          </a:prstGeom>
          <a:gradFill flip="none" rotWithShape="1">
            <a:gsLst>
              <a:gs pos="0">
                <a:schemeClr val="accent3">
                  <a:lumMod val="75000"/>
                  <a:shade val="30000"/>
                  <a:satMod val="115000"/>
                </a:schemeClr>
              </a:gs>
              <a:gs pos="50000">
                <a:srgbClr val="334216">
                  <a:alpha val="80000"/>
                </a:srgbClr>
              </a:gs>
              <a:gs pos="100000">
                <a:schemeClr val="accent3">
                  <a:lumMod val="75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b="1" spc="-100" dirty="0" smtClean="0">
                <a:solidFill>
                  <a:schemeClr val="tx1"/>
                </a:solidFill>
                <a:effectLst>
                  <a:outerShdw blurRad="38100" dist="38100" dir="2700000" algn="tl">
                    <a:srgbClr val="000000">
                      <a:alpha val="43137"/>
                    </a:srgbClr>
                  </a:outerShdw>
                </a:effectLst>
              </a:rPr>
              <a:t>Hardware</a:t>
            </a:r>
          </a:p>
        </p:txBody>
      </p:sp>
      <p:grpSp>
        <p:nvGrpSpPr>
          <p:cNvPr id="3" name="Group 44"/>
          <p:cNvGrpSpPr>
            <a:grpSpLocks/>
          </p:cNvGrpSpPr>
          <p:nvPr/>
        </p:nvGrpSpPr>
        <p:grpSpPr bwMode="auto">
          <a:xfrm>
            <a:off x="3278644" y="3344663"/>
            <a:ext cx="796925" cy="701675"/>
            <a:chOff x="4006" y="2646"/>
            <a:chExt cx="505" cy="429"/>
          </a:xfrm>
          <a:effectLst>
            <a:outerShdw blurRad="50800" dist="38100" dir="2700000" algn="tl" rotWithShape="0">
              <a:prstClr val="black">
                <a:alpha val="40000"/>
              </a:prstClr>
            </a:outerShdw>
          </a:effectLst>
        </p:grpSpPr>
        <p:pic>
          <p:nvPicPr>
            <p:cNvPr id="5" name="Picture 45"/>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06" y="2719"/>
              <a:ext cx="384" cy="300"/>
            </a:xfrm>
            <a:prstGeom prst="rect">
              <a:avLst/>
            </a:prstGeom>
            <a:noFill/>
            <a:ln w="9525">
              <a:noFill/>
              <a:miter lim="800000"/>
              <a:headEnd/>
              <a:tailEnd/>
            </a:ln>
            <a:effectLst/>
          </p:spPr>
        </p:pic>
        <p:pic>
          <p:nvPicPr>
            <p:cNvPr id="6" name="Picture 46"/>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127" y="2775"/>
              <a:ext cx="384" cy="300"/>
            </a:xfrm>
            <a:prstGeom prst="rect">
              <a:avLst/>
            </a:prstGeom>
            <a:noFill/>
            <a:ln w="9525">
              <a:noFill/>
              <a:miter lim="800000"/>
              <a:headEnd/>
              <a:tailEnd/>
            </a:ln>
            <a:effectLst/>
          </p:spPr>
        </p:pic>
        <p:pic>
          <p:nvPicPr>
            <p:cNvPr id="7" name="Picture 47"/>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87" y="2646"/>
              <a:ext cx="384" cy="300"/>
            </a:xfrm>
            <a:prstGeom prst="rect">
              <a:avLst/>
            </a:prstGeom>
            <a:noFill/>
            <a:ln w="9525">
              <a:noFill/>
              <a:miter lim="800000"/>
              <a:headEnd/>
              <a:tailEnd/>
            </a:ln>
            <a:effectLst/>
          </p:spPr>
        </p:pic>
      </p:grpSp>
      <p:pic>
        <p:nvPicPr>
          <p:cNvPr id="8" name="Picture 42"/>
          <p:cNvPicPr>
            <a:picLocks noChangeAspect="1" noChangeArrowheads="1"/>
          </p:cNvPicPr>
          <p:nvPr/>
        </p:nvPicPr>
        <p:blipFill>
          <a:blip r:embed="rId4" cstate="print">
            <a:clrChange>
              <a:clrFrom>
                <a:srgbClr val="008000"/>
              </a:clrFrom>
              <a:clrTo>
                <a:srgbClr val="008000">
                  <a:alpha val="0"/>
                </a:srgbClr>
              </a:clrTo>
            </a:clrChange>
          </a:blip>
          <a:srcRect/>
          <a:stretch>
            <a:fillRect/>
          </a:stretch>
        </p:blipFill>
        <p:spPr bwMode="auto">
          <a:xfrm>
            <a:off x="3250315" y="4383886"/>
            <a:ext cx="471488" cy="457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Rounded Rectangle 15"/>
          <p:cNvSpPr/>
          <p:nvPr/>
        </p:nvSpPr>
        <p:spPr bwMode="auto">
          <a:xfrm>
            <a:off x="6050944" y="1724298"/>
            <a:ext cx="2834640" cy="4754880"/>
          </a:xfrm>
          <a:prstGeom prst="roundRect">
            <a:avLst>
              <a:gd name="adj" fmla="val 8105"/>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rPr>
              <a:t>Co poskytuje</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Balíčky jednotlivých aplikací</a:t>
            </a:r>
            <a:endParaRPr lang="en-US" sz="16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Není nutná instalace SW</a:t>
            </a:r>
            <a:endParaRPr lang="en-US" sz="1600" dirty="0" smtClean="0">
              <a:solidFill>
                <a:schemeClr val="tx1"/>
              </a:solidFill>
              <a:effectLst>
                <a:outerShdw blurRad="38100" dist="38100" dir="2700000" algn="tl">
                  <a:srgbClr val="000000">
                    <a:alpha val="43137"/>
                  </a:srgbClr>
                </a:outerShdw>
              </a:effectLst>
            </a:endParaRPr>
          </a:p>
          <a:p>
            <a:pPr marL="342900" lvl="1" indent="-342900" defTabSz="457200" eaLnBrk="0" hangingPunct="0">
              <a:lnSpc>
                <a:spcPct val="80000"/>
              </a:lnSpc>
              <a:spcBef>
                <a:spcPts val="1000"/>
              </a:spcBef>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rPr>
              <a:t>Pro co je určena</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rPr>
              <a:t>Vyřešení konfliktů mezi aplikacemi</a:t>
            </a:r>
            <a:endParaRPr lang="en-US" sz="16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600" dirty="0" smtClean="0">
                <a:solidFill>
                  <a:schemeClr val="tx1"/>
                </a:solidFill>
                <a:effectLst>
                  <a:outerShdw blurRad="38100" dist="38100" dir="2700000" algn="tl">
                    <a:srgbClr val="000000">
                      <a:alpha val="43137"/>
                    </a:srgbClr>
                  </a:outerShdw>
                </a:effectLst>
              </a:rPr>
              <a:t>Zjednodušení doručení aplikace a testování kompatibility</a:t>
            </a:r>
            <a:endParaRPr lang="he-IL" sz="18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endParaRPr>
          </a:p>
        </p:txBody>
      </p:sp>
      <p:pic>
        <p:nvPicPr>
          <p:cNvPr id="12" name="Picture 2" descr="C:\Users\chajones\Desktop\Logo-MSAV.png"/>
          <p:cNvPicPr>
            <a:picLocks noChangeAspect="1" noChangeArrowheads="1"/>
          </p:cNvPicPr>
          <p:nvPr/>
        </p:nvPicPr>
        <p:blipFill>
          <a:blip r:embed="rId6"/>
          <a:srcRect/>
          <a:stretch>
            <a:fillRect/>
          </a:stretch>
        </p:blipFill>
        <p:spPr bwMode="auto">
          <a:xfrm>
            <a:off x="6569606" y="5245870"/>
            <a:ext cx="1930656" cy="450867"/>
          </a:xfrm>
          <a:prstGeom prst="rect">
            <a:avLst/>
          </a:prstGeom>
          <a:noFill/>
          <a:ln w="9525">
            <a:noFill/>
            <a:miter lim="800000"/>
            <a:headEnd/>
            <a:tailEnd/>
          </a:ln>
        </p:spPr>
      </p:pic>
      <p:sp>
        <p:nvSpPr>
          <p:cNvPr id="19" name="Rounded Rectangle 18"/>
          <p:cNvSpPr/>
          <p:nvPr/>
        </p:nvSpPr>
        <p:spPr bwMode="auto">
          <a:xfrm>
            <a:off x="228600" y="1724298"/>
            <a:ext cx="2834640" cy="4754880"/>
          </a:xfrm>
          <a:prstGeom prst="roundRect">
            <a:avLst>
              <a:gd name="adj" fmla="val 8217"/>
            </a:avLst>
          </a:prstGeom>
          <a:gradFill flip="none" rotWithShape="1">
            <a:gsLst>
              <a:gs pos="0">
                <a:srgbClr val="009DD3">
                  <a:alpha val="55000"/>
                </a:srgbClr>
              </a:gs>
              <a:gs pos="50000">
                <a:srgbClr val="0E2852"/>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marL="0"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rPr>
              <a:t>Co poskytuje</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dirty="0" smtClean="0">
                <a:solidFill>
                  <a:schemeClr val="tx1"/>
                </a:solidFill>
                <a:effectLst>
                  <a:outerShdw blurRad="38100" dist="38100" dir="2700000" algn="tl">
                    <a:srgbClr val="000000">
                      <a:alpha val="43137"/>
                    </a:srgbClr>
                  </a:outerShdw>
                </a:effectLst>
              </a:rPr>
              <a:t>Kompletní balík s OS a aplikacemi</a:t>
            </a:r>
            <a:endParaRPr lang="en-US" dirty="0" smtClean="0">
              <a:solidFill>
                <a:schemeClr val="tx1"/>
              </a:solidFill>
              <a:effectLst>
                <a:outerShdw blurRad="38100" dist="38100" dir="2700000" algn="tl">
                  <a:srgbClr val="000000">
                    <a:alpha val="43137"/>
                  </a:srgbClr>
                </a:outerShdw>
              </a:effectLst>
            </a:endParaRPr>
          </a:p>
          <a:p>
            <a:pPr marL="0" lvl="1" indent="-342900" defTabSz="457200" eaLnBrk="0" hangingPunct="0">
              <a:lnSpc>
                <a:spcPct val="80000"/>
              </a:lnSpc>
              <a:spcAft>
                <a:spcPts val="600"/>
              </a:spcAft>
              <a:buClr>
                <a:schemeClr val="tx2"/>
              </a:buClr>
              <a:buSzPct val="80000"/>
              <a:defRPr/>
            </a:pPr>
            <a:r>
              <a:rPr lang="cs-CZ"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rPr>
              <a:t>Pro co je určena</a:t>
            </a: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Arial" charset="0"/>
              <a:cs typeface="Arial" charset="0"/>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400" dirty="0" smtClean="0">
                <a:solidFill>
                  <a:schemeClr val="tx1"/>
                </a:solidFill>
                <a:effectLst>
                  <a:outerShdw blurRad="38100" dist="38100" dir="2700000" algn="tl">
                    <a:srgbClr val="000000">
                      <a:alpha val="43137"/>
                    </a:srgbClr>
                  </a:outerShdw>
                </a:effectLst>
              </a:rPr>
              <a:t>Vyřešení problémů s kompatibilitou mezi aplikacemi a OS</a:t>
            </a:r>
            <a:endParaRPr lang="en-US" sz="1400" dirty="0" smtClean="0">
              <a:solidFill>
                <a:schemeClr val="tx1"/>
              </a:solidFill>
              <a:effectLst>
                <a:outerShdw blurRad="38100" dist="38100" dir="2700000" algn="tl">
                  <a:srgbClr val="000000">
                    <a:alpha val="43137"/>
                  </a:srgbClr>
                </a:outerShdw>
              </a:effectLst>
            </a:endParaRPr>
          </a:p>
          <a:p>
            <a:pPr marL="344488" lvl="1" indent="-233363" defTabSz="457200" eaLnBrk="0" hangingPunct="0">
              <a:lnSpc>
                <a:spcPct val="80000"/>
              </a:lnSpc>
              <a:spcBef>
                <a:spcPct val="20000"/>
              </a:spcBef>
              <a:spcAft>
                <a:spcPts val="300"/>
              </a:spcAft>
              <a:buClr>
                <a:schemeClr val="tx2"/>
              </a:buClr>
              <a:buSzPct val="80000"/>
              <a:buBlip>
                <a:blip r:embed="rId5"/>
              </a:buBlip>
              <a:defRPr/>
            </a:pPr>
            <a:r>
              <a:rPr lang="cs-CZ" sz="1400" dirty="0" smtClean="0">
                <a:solidFill>
                  <a:schemeClr val="tx1"/>
                </a:solidFill>
                <a:effectLst>
                  <a:outerShdw blurRad="38100" dist="38100" dir="2700000" algn="tl">
                    <a:srgbClr val="000000">
                      <a:alpha val="43137"/>
                    </a:srgbClr>
                  </a:outerShdw>
                </a:effectLst>
              </a:rPr>
              <a:t>Spouštění dvou prostředí na jednom počítači</a:t>
            </a:r>
            <a:r>
              <a:rPr lang="en-US" sz="1400" dirty="0" smtClean="0">
                <a:solidFill>
                  <a:schemeClr val="tx1"/>
                </a:solidFill>
                <a:effectLst>
                  <a:outerShdw blurRad="38100" dist="38100" dir="2700000" algn="tl">
                    <a:srgbClr val="000000">
                      <a:alpha val="43137"/>
                    </a:srgbClr>
                  </a:outerShdw>
                </a:effectLst>
              </a:rPr>
              <a:t> (e.g. corporate and personal)</a:t>
            </a:r>
          </a:p>
        </p:txBody>
      </p:sp>
      <p:pic>
        <p:nvPicPr>
          <p:cNvPr id="15" name="Picture 3" descr="C:\kidaro\review\images\logos\EDVwithicon_wht.png"/>
          <p:cNvPicPr>
            <a:picLocks noChangeAspect="1" noChangeArrowheads="1"/>
          </p:cNvPicPr>
          <p:nvPr/>
        </p:nvPicPr>
        <p:blipFill>
          <a:blip r:embed="rId7" cstate="print"/>
          <a:srcRect/>
          <a:stretch>
            <a:fillRect/>
          </a:stretch>
        </p:blipFill>
        <p:spPr bwMode="auto">
          <a:xfrm>
            <a:off x="518632" y="4744944"/>
            <a:ext cx="2362200" cy="487452"/>
          </a:xfrm>
          <a:prstGeom prst="rect">
            <a:avLst/>
          </a:prstGeom>
          <a:noFill/>
        </p:spPr>
      </p:pic>
      <p:pic>
        <p:nvPicPr>
          <p:cNvPr id="20" name="Picture 12" descr="Logo-Virtual-PC"/>
          <p:cNvPicPr>
            <a:picLocks noChangeAspect="1" noChangeArrowheads="1"/>
          </p:cNvPicPr>
          <p:nvPr/>
        </p:nvPicPr>
        <p:blipFill>
          <a:blip r:embed="rId8"/>
          <a:srcRect/>
          <a:stretch>
            <a:fillRect/>
          </a:stretch>
        </p:blipFill>
        <p:spPr bwMode="auto">
          <a:xfrm>
            <a:off x="747232" y="5308596"/>
            <a:ext cx="990600" cy="381000"/>
          </a:xfrm>
          <a:prstGeom prst="rect">
            <a:avLst/>
          </a:prstGeom>
          <a:noFill/>
          <a:ln w="9525">
            <a:noFill/>
            <a:miter lim="800000"/>
            <a:headEnd/>
            <a:tailEnd/>
          </a:ln>
        </p:spPr>
      </p:pic>
      <p:pic>
        <p:nvPicPr>
          <p:cNvPr id="149506" name="Picture 2" descr="C:\Users\paul\AppData\Local\Microsoft\Windows\Temporary Internet Files\Content.IE5\DPP8BAT1\MCj04338340000[1].png"/>
          <p:cNvPicPr>
            <a:picLocks noChangeAspect="1" noChangeArrowheads="1"/>
          </p:cNvPicPr>
          <p:nvPr/>
        </p:nvPicPr>
        <p:blipFill>
          <a:blip r:embed="rId9"/>
          <a:srcRect/>
          <a:stretch>
            <a:fillRect/>
          </a:stretch>
        </p:blipFill>
        <p:spPr bwMode="auto">
          <a:xfrm>
            <a:off x="3234838" y="5212842"/>
            <a:ext cx="671286" cy="671286"/>
          </a:xfrm>
          <a:prstGeom prst="rect">
            <a:avLst/>
          </a:prstGeom>
          <a:noFill/>
          <a:effectLst>
            <a:outerShdw blurRad="50800" dist="38100" dir="2700000" algn="tl" rotWithShape="0">
              <a:prstClr val="black">
                <a:alpha val="40000"/>
              </a:prstClr>
            </a:outerShdw>
          </a:effectLst>
        </p:spPr>
      </p:pic>
      <p:sp>
        <p:nvSpPr>
          <p:cNvPr id="26" name="Rounded Rectangle 25"/>
          <p:cNvSpPr/>
          <p:nvPr/>
        </p:nvSpPr>
        <p:spPr>
          <a:xfrm>
            <a:off x="274320" y="1776336"/>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096664" y="1776336"/>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541627" y="3311488"/>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3545344" y="4229605"/>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541626" y="5147722"/>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3530450" y="4456826"/>
            <a:ext cx="199994" cy="184666"/>
          </a:xfrm>
          <a:prstGeom prst="rect">
            <a:avLst/>
          </a:prstGeom>
        </p:spPr>
        <p:txBody>
          <a:bodyPr wrap="square">
            <a:spAutoFit/>
          </a:bodyPr>
          <a:lstStyle/>
          <a:p>
            <a:r>
              <a:rPr lang="en-US" sz="600" dirty="0" smtClean="0">
                <a:solidFill>
                  <a:schemeClr val="bg1"/>
                </a:solidFill>
                <a:effectLst>
                  <a:outerShdw blurRad="38100" dist="38100" dir="2700000" algn="tl">
                    <a:srgbClr val="000000">
                      <a:alpha val="43137"/>
                    </a:srgbClr>
                  </a:outerShdw>
                </a:effectLst>
              </a:rPr>
              <a:t>®</a:t>
            </a:r>
            <a:endParaRPr lang="en-US" sz="600" dirty="0">
              <a:solidFill>
                <a:schemeClr val="bg1"/>
              </a:solidFill>
            </a:endParaRPr>
          </a:p>
        </p:txBody>
      </p:sp>
      <p:sp>
        <p:nvSpPr>
          <p:cNvPr id="29" name="Line 40"/>
          <p:cNvSpPr>
            <a:spLocks noChangeShapeType="1"/>
          </p:cNvSpPr>
          <p:nvPr/>
        </p:nvSpPr>
        <p:spPr bwMode="auto">
          <a:xfrm flipV="1">
            <a:off x="3079587" y="5046310"/>
            <a:ext cx="2530602" cy="0"/>
          </a:xfrm>
          <a:prstGeom prst="line">
            <a:avLst/>
          </a:prstGeom>
          <a:noFill/>
          <a:ln w="38100">
            <a:solidFill>
              <a:srgbClr val="FFFF00"/>
            </a:solidFill>
            <a:prstDash val="dashDot"/>
            <a:round/>
            <a:headEnd/>
            <a:tailEnd/>
          </a:ln>
        </p:spPr>
        <p:txBody>
          <a:bodyPr/>
          <a:lstStyle/>
          <a:p>
            <a:endParaRPr lang="en-US"/>
          </a:p>
        </p:txBody>
      </p:sp>
      <p:sp>
        <p:nvSpPr>
          <p:cNvPr id="30" name="Line 41"/>
          <p:cNvSpPr>
            <a:spLocks noChangeShapeType="1"/>
          </p:cNvSpPr>
          <p:nvPr/>
        </p:nvSpPr>
        <p:spPr bwMode="auto">
          <a:xfrm flipV="1">
            <a:off x="3560253" y="4122385"/>
            <a:ext cx="2532660" cy="17462"/>
          </a:xfrm>
          <a:prstGeom prst="line">
            <a:avLst/>
          </a:prstGeom>
          <a:noFill/>
          <a:ln w="38100">
            <a:solidFill>
              <a:srgbClr val="FFFF00"/>
            </a:solidFill>
            <a:prstDash val="dashDot"/>
            <a:round/>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6" grpId="0" animBg="1"/>
      <p:bldP spid="27"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2250" y="228600"/>
            <a:ext cx="8820150" cy="646331"/>
          </a:xfrm>
        </p:spPr>
        <p:txBody>
          <a:bodyPr/>
          <a:lstStyle/>
          <a:p>
            <a:r>
              <a:rPr lang="cs-CZ" dirty="0" smtClean="0">
                <a:effectLst>
                  <a:outerShdw blurRad="38100" dist="38100" dir="2700000" algn="tl">
                    <a:srgbClr val="000000"/>
                  </a:outerShdw>
                </a:effectLst>
              </a:rPr>
              <a:t>Aplikace v IT prostředí</a:t>
            </a:r>
            <a:endParaRPr lang="en-US" dirty="0" smtClean="0">
              <a:effectLst>
                <a:outerShdw blurRad="38100" dist="38100" dir="2700000" algn="tl">
                  <a:srgbClr val="000000"/>
                </a:outerShdw>
              </a:effectLst>
            </a:endParaRPr>
          </a:p>
        </p:txBody>
      </p:sp>
      <p:sp>
        <p:nvSpPr>
          <p:cNvPr id="92163" name="Rectangle 3"/>
          <p:cNvSpPr>
            <a:spLocks noGrp="1" noChangeArrowheads="1"/>
          </p:cNvSpPr>
          <p:nvPr>
            <p:ph type="body" idx="1"/>
          </p:nvPr>
        </p:nvSpPr>
        <p:spPr>
          <a:xfrm>
            <a:off x="381000" y="871798"/>
            <a:ext cx="8443913" cy="5576911"/>
          </a:xfrm>
        </p:spPr>
        <p:txBody>
          <a:bodyPr>
            <a:normAutofit/>
          </a:bodyPr>
          <a:lstStyle/>
          <a:p>
            <a:pPr eaLnBrk="1" hangingPunct="1">
              <a:defRPr/>
            </a:pPr>
            <a:r>
              <a:rPr lang="cs-CZ" dirty="0" smtClean="0">
                <a:effectLst>
                  <a:outerShdw blurRad="38100" dist="38100" dir="2700000" algn="tl">
                    <a:srgbClr val="000000"/>
                  </a:outerShdw>
                </a:effectLst>
              </a:rPr>
              <a:t>Tradiční scénář</a:t>
            </a:r>
            <a:endParaRPr lang="en-US" dirty="0" smtClean="0">
              <a:effectLst>
                <a:outerShdw blurRad="38100" dist="38100" dir="2700000" algn="tl">
                  <a:srgbClr val="000000"/>
                </a:outerShdw>
              </a:effectLst>
            </a:endParaRPr>
          </a:p>
          <a:p>
            <a:pPr lvl="1" eaLnBrk="1" hangingPunct="1">
              <a:lnSpc>
                <a:spcPct val="80000"/>
              </a:lnSpc>
            </a:pPr>
            <a:r>
              <a:rPr lang="cs-CZ" dirty="0" smtClean="0">
                <a:effectLst>
                  <a:outerShdw blurRad="38100" dist="38100" dir="2700000" algn="tl">
                    <a:srgbClr val="000000"/>
                  </a:outerShdw>
                </a:effectLst>
              </a:rPr>
              <a:t>+</a:t>
            </a:r>
            <a:r>
              <a:rPr lang="en-US" sz="2400" dirty="0" smtClean="0">
                <a:effectLst>
                  <a:outerShdw blurRad="38100" dist="38100" dir="2700000" algn="tl">
                    <a:srgbClr val="000000"/>
                  </a:outerShdw>
                </a:effectLst>
              </a:rPr>
              <a:t> </a:t>
            </a:r>
            <a:r>
              <a:rPr lang="cs-CZ" sz="2400" dirty="0" smtClean="0">
                <a:effectLst>
                  <a:outerShdw blurRad="38100" dist="38100" dir="2700000" algn="tl">
                    <a:srgbClr val="000000"/>
                  </a:outerShdw>
                </a:effectLst>
              </a:rPr>
              <a:t>Využití lokálního výkonu, předinstalace s OS</a:t>
            </a:r>
            <a:endParaRPr lang="en-US" sz="2400" dirty="0" smtClean="0">
              <a:effectLst>
                <a:outerShdw blurRad="38100" dist="38100" dir="2700000" algn="tl">
                  <a:srgbClr val="000000"/>
                </a:outerShdw>
              </a:effectLst>
            </a:endParaRPr>
          </a:p>
          <a:p>
            <a:pPr lvl="1" eaLnBrk="1" hangingPunct="1">
              <a:lnSpc>
                <a:spcPct val="80000"/>
              </a:lnSpc>
            </a:pPr>
            <a:r>
              <a:rPr lang="cs-CZ" sz="2400" dirty="0" smtClean="0">
                <a:effectLst>
                  <a:outerShdw blurRad="38100" dist="38100" dir="2700000" algn="tl">
                    <a:srgbClr val="000000"/>
                  </a:outerShdw>
                </a:effectLst>
              </a:rPr>
              <a:t>- </a:t>
            </a:r>
            <a:r>
              <a:rPr lang="en-US" sz="2400" dirty="0" smtClean="0">
                <a:effectLst>
                  <a:outerShdw blurRad="38100" dist="38100" dir="2700000" algn="tl">
                    <a:srgbClr val="000000"/>
                  </a:outerShdw>
                </a:effectLst>
              </a:rPr>
              <a:t> </a:t>
            </a:r>
            <a:r>
              <a:rPr lang="cs-CZ" sz="2400" dirty="0" smtClean="0">
                <a:effectLst>
                  <a:outerShdw blurRad="38100" dist="38100" dir="2700000" algn="tl">
                    <a:srgbClr val="000000"/>
                  </a:outerShdw>
                </a:effectLst>
              </a:rPr>
              <a:t>Pouze jedna verze, správa lokálních instalací</a:t>
            </a:r>
            <a:endParaRPr lang="en-US" sz="2400" dirty="0" smtClean="0">
              <a:effectLst>
                <a:outerShdw blurRad="38100" dist="38100" dir="2700000" algn="tl">
                  <a:srgbClr val="000000"/>
                </a:outerShdw>
              </a:effectLst>
            </a:endParaRPr>
          </a:p>
          <a:p>
            <a:pPr eaLnBrk="1" hangingPunct="1">
              <a:defRPr/>
            </a:pPr>
            <a:r>
              <a:rPr lang="en-US" dirty="0" smtClean="0">
                <a:effectLst>
                  <a:outerShdw blurRad="38100" dist="38100" dir="2700000" algn="tl">
                    <a:srgbClr val="000000"/>
                  </a:outerShdw>
                </a:effectLst>
              </a:rPr>
              <a:t>Server </a:t>
            </a:r>
            <a:r>
              <a:rPr lang="cs-CZ" dirty="0" smtClean="0">
                <a:effectLst>
                  <a:outerShdw blurRad="38100" dist="38100" dir="2700000" algn="tl">
                    <a:srgbClr val="000000"/>
                  </a:outerShdw>
                </a:effectLst>
              </a:rPr>
              <a:t>scénář</a:t>
            </a:r>
            <a:endParaRPr lang="en-US" dirty="0" smtClean="0">
              <a:effectLst>
                <a:outerShdw blurRad="38100" dist="38100" dir="2700000" algn="tl">
                  <a:srgbClr val="000000"/>
                </a:outerShdw>
              </a:effectLst>
            </a:endParaRPr>
          </a:p>
          <a:p>
            <a:pPr lvl="1" eaLnBrk="1" hangingPunct="1">
              <a:lnSpc>
                <a:spcPct val="80000"/>
              </a:lnSpc>
            </a:pPr>
            <a:r>
              <a:rPr lang="cs-CZ" sz="2400" dirty="0" smtClean="0">
                <a:effectLst>
                  <a:outerShdw blurRad="38100" dist="38100" dir="2700000" algn="tl">
                    <a:srgbClr val="000000"/>
                  </a:outerShdw>
                </a:effectLst>
              </a:rPr>
              <a:t>+</a:t>
            </a:r>
            <a:r>
              <a:rPr lang="en-US" sz="2400" dirty="0" smtClean="0">
                <a:effectLst>
                  <a:outerShdw blurRad="38100" dist="38100" dir="2700000" algn="tl">
                    <a:srgbClr val="000000"/>
                  </a:outerShdw>
                </a:effectLst>
              </a:rPr>
              <a:t> </a:t>
            </a:r>
            <a:r>
              <a:rPr lang="cs-CZ" sz="2400" dirty="0" smtClean="0">
                <a:effectLst>
                  <a:outerShdw blurRad="38100" dist="38100" dir="2700000" algn="tl">
                    <a:srgbClr val="000000"/>
                  </a:outerShdw>
                </a:effectLst>
              </a:rPr>
              <a:t>Malý počet instalací, snadná správa</a:t>
            </a:r>
            <a:endParaRPr lang="en-US" sz="2400" dirty="0" smtClean="0">
              <a:effectLst>
                <a:outerShdw blurRad="38100" dist="38100" dir="2700000" algn="tl">
                  <a:srgbClr val="000000"/>
                </a:outerShdw>
              </a:effectLst>
            </a:endParaRPr>
          </a:p>
          <a:p>
            <a:pPr lvl="1" eaLnBrk="1" hangingPunct="1">
              <a:lnSpc>
                <a:spcPct val="80000"/>
              </a:lnSpc>
            </a:pPr>
            <a:r>
              <a:rPr lang="cs-CZ" sz="2400" dirty="0" smtClean="0">
                <a:effectLst>
                  <a:outerShdw blurRad="38100" dist="38100" dir="2700000" algn="tl">
                    <a:srgbClr val="000000"/>
                  </a:outerShdw>
                </a:effectLst>
              </a:rPr>
              <a:t>-</a:t>
            </a:r>
            <a:r>
              <a:rPr lang="en-US" sz="2400" dirty="0" smtClean="0">
                <a:effectLst>
                  <a:outerShdw blurRad="38100" dist="38100" dir="2700000" algn="tl">
                    <a:srgbClr val="000000"/>
                  </a:outerShdw>
                </a:effectLst>
              </a:rPr>
              <a:t> </a:t>
            </a:r>
            <a:r>
              <a:rPr lang="cs-CZ" sz="2400" dirty="0" smtClean="0">
                <a:effectLst>
                  <a:outerShdw blurRad="38100" dist="38100" dir="2700000" algn="tl">
                    <a:srgbClr val="000000"/>
                  </a:outerShdw>
                </a:effectLst>
              </a:rPr>
              <a:t>Velký počet serverů, multiuživatelské aplikace</a:t>
            </a:r>
            <a:endParaRPr lang="en-US" sz="2400" dirty="0" smtClean="0">
              <a:effectLst>
                <a:outerShdw blurRad="38100" dist="38100" dir="2700000" algn="tl">
                  <a:srgbClr val="000000"/>
                </a:outerShdw>
              </a:effectLst>
            </a:endParaRPr>
          </a:p>
          <a:p>
            <a:pPr eaLnBrk="1" hangingPunct="1">
              <a:defRPr/>
            </a:pPr>
            <a:r>
              <a:rPr lang="en-US" dirty="0" smtClean="0">
                <a:effectLst>
                  <a:outerShdw blurRad="38100" dist="38100" dir="2700000" algn="tl">
                    <a:srgbClr val="000000"/>
                  </a:outerShdw>
                </a:effectLst>
              </a:rPr>
              <a:t>Web </a:t>
            </a:r>
            <a:r>
              <a:rPr lang="cs-CZ" dirty="0" smtClean="0">
                <a:effectLst>
                  <a:outerShdw blurRad="38100" dist="38100" dir="2700000" algn="tl">
                    <a:srgbClr val="000000"/>
                  </a:outerShdw>
                </a:effectLst>
              </a:rPr>
              <a:t>scénář</a:t>
            </a:r>
            <a:endParaRPr lang="en-US" dirty="0" smtClean="0">
              <a:effectLst>
                <a:outerShdw blurRad="38100" dist="38100" dir="2700000" algn="tl">
                  <a:srgbClr val="000000"/>
                </a:outerShdw>
              </a:effectLst>
            </a:endParaRPr>
          </a:p>
          <a:p>
            <a:pPr lvl="1" eaLnBrk="1" hangingPunct="1">
              <a:lnSpc>
                <a:spcPct val="80000"/>
              </a:lnSpc>
            </a:pPr>
            <a:r>
              <a:rPr lang="cs-CZ" sz="2400" dirty="0" smtClean="0">
                <a:effectLst>
                  <a:outerShdw blurRad="38100" dist="38100" dir="2700000" algn="tl">
                    <a:srgbClr val="000000"/>
                  </a:outerShdw>
                </a:effectLst>
              </a:rPr>
              <a:t>+ </a:t>
            </a:r>
            <a:r>
              <a:rPr lang="cs-CZ" sz="2400" dirty="0" smtClean="0"/>
              <a:t>Centralizace, spouštění pomocí internet. prohlížeče</a:t>
            </a:r>
            <a:endParaRPr lang="en-US" sz="2400" dirty="0" smtClean="0"/>
          </a:p>
          <a:p>
            <a:pPr lvl="1" eaLnBrk="1" hangingPunct="1">
              <a:lnSpc>
                <a:spcPct val="80000"/>
              </a:lnSpc>
            </a:pPr>
            <a:r>
              <a:rPr lang="cs-CZ" sz="2400" dirty="0" smtClean="0"/>
              <a:t>- Nutno přepsat aplikace, limitovaná funkčnost</a:t>
            </a:r>
            <a:endParaRPr lang="en-US" sz="2400" dirty="0" smtClean="0"/>
          </a:p>
          <a:p>
            <a:pPr eaLnBrk="1" hangingPunct="1">
              <a:defRPr/>
            </a:pPr>
            <a:r>
              <a:rPr lang="cs-CZ" dirty="0" err="1" smtClean="0">
                <a:effectLst>
                  <a:outerShdw blurRad="38100" dist="38100" dir="2700000" algn="tl">
                    <a:srgbClr val="000000"/>
                  </a:outerShdw>
                </a:effectLst>
              </a:rPr>
              <a:t>App</a:t>
            </a:r>
            <a:r>
              <a:rPr lang="cs-CZ" dirty="0" smtClean="0">
                <a:effectLst>
                  <a:outerShdw blurRad="38100" dist="38100" dir="2700000" algn="tl">
                    <a:srgbClr val="000000"/>
                  </a:outerShdw>
                </a:effectLst>
              </a:rPr>
              <a:t>-V</a:t>
            </a:r>
            <a:endParaRPr lang="en-US" dirty="0" smtClean="0">
              <a:effectLst>
                <a:outerShdw blurRad="38100" dist="38100" dir="2700000" algn="tl">
                  <a:srgbClr val="000000"/>
                </a:outerShdw>
              </a:effectLst>
            </a:endParaRPr>
          </a:p>
          <a:p>
            <a:pPr lvl="1" eaLnBrk="1" hangingPunct="1">
              <a:lnSpc>
                <a:spcPct val="80000"/>
              </a:lnSpc>
            </a:pPr>
            <a:r>
              <a:rPr lang="cs-CZ" sz="2400" dirty="0" smtClean="0">
                <a:effectLst>
                  <a:outerShdw blurRad="38100" dist="38100" dir="2700000" algn="tl">
                    <a:srgbClr val="000000"/>
                  </a:outerShdw>
                </a:effectLst>
              </a:rPr>
              <a:t>+ </a:t>
            </a:r>
            <a:r>
              <a:rPr lang="cs-CZ" sz="2400" dirty="0" smtClean="0"/>
              <a:t>Nasazení a správa z jednoho místa, oddělení aplikací, využití lokálního výkonu</a:t>
            </a:r>
            <a:endParaRPr lang="en-US" sz="2400" dirty="0" smtClean="0"/>
          </a:p>
          <a:p>
            <a:pPr lvl="1">
              <a:lnSpc>
                <a:spcPct val="80000"/>
              </a:lnSpc>
            </a:pPr>
            <a:r>
              <a:rPr lang="cs-CZ" sz="2400" dirty="0" smtClean="0"/>
              <a:t>-</a:t>
            </a:r>
            <a:r>
              <a:rPr lang="en-US" sz="2400" dirty="0" smtClean="0"/>
              <a:t> </a:t>
            </a:r>
            <a:r>
              <a:rPr lang="cs-CZ" sz="2400" dirty="0" smtClean="0"/>
              <a:t>Nelze virtualizovat systémové služby a ovladače</a:t>
            </a:r>
            <a:endParaRPr lang="en-US" sz="2400" dirty="0" smtClean="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1"/>
            <a:ext cx="8394700" cy="886397"/>
          </a:xfrm>
        </p:spPr>
        <p:txBody>
          <a:bodyPr>
            <a:normAutofit/>
          </a:bodyPr>
          <a:lstStyle/>
          <a:p>
            <a:pPr>
              <a:lnSpc>
                <a:spcPct val="80000"/>
              </a:lnSpc>
            </a:pPr>
            <a:r>
              <a:rPr lang="cs-CZ" sz="3600" dirty="0" smtClean="0"/>
              <a:t>Správa všech vrstev zlepšuje efektivitu IT a zvyšuje možnosti uživatelů</a:t>
            </a:r>
            <a:endParaRPr sz="3600"/>
          </a:p>
        </p:txBody>
      </p:sp>
      <p:sp>
        <p:nvSpPr>
          <p:cNvPr id="36" name="Rounded Rectangle 35"/>
          <p:cNvSpPr/>
          <p:nvPr/>
        </p:nvSpPr>
        <p:spPr bwMode="auto">
          <a:xfrm>
            <a:off x="326572" y="1227806"/>
            <a:ext cx="4191000" cy="5007428"/>
          </a:xfrm>
          <a:prstGeom prst="roundRect">
            <a:avLst>
              <a:gd name="adj" fmla="val 5845"/>
            </a:avLst>
          </a:prstGeom>
          <a:solidFill>
            <a:srgbClr val="000000">
              <a:alpha val="30000"/>
            </a:srgbClr>
          </a:soli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50800" h="50800"/>
            <a:bevelB w="190500" h="12700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91421" tIns="45712" rIns="91421" bIns="45712" numCol="1" rtlCol="0" anchor="ctr" anchorCtr="0" compatLnSpc="1">
            <a:prstTxWarp prst="textNoShape">
              <a:avLst/>
            </a:prstTxWarp>
          </a:bodyPr>
          <a:lstStyle/>
          <a:p>
            <a:pPr algn="ctr" defTabSz="914063" eaLnBrk="0" hangingPunct="0">
              <a:lnSpc>
                <a:spcPct val="85000"/>
              </a:lnSpc>
              <a:spcBef>
                <a:spcPct val="20000"/>
              </a:spcBef>
            </a:pPr>
            <a:endParaRPr lang="en-US" sz="1700" dirty="0" smtClean="0">
              <a:solidFill>
                <a:schemeClr val="tx1"/>
              </a:solidFill>
            </a:endParaRPr>
          </a:p>
        </p:txBody>
      </p:sp>
      <p:sp>
        <p:nvSpPr>
          <p:cNvPr id="37" name="Rounded Rectangle 36"/>
          <p:cNvSpPr/>
          <p:nvPr/>
        </p:nvSpPr>
        <p:spPr bwMode="auto">
          <a:xfrm>
            <a:off x="4680858" y="1227806"/>
            <a:ext cx="4191000" cy="5007428"/>
          </a:xfrm>
          <a:prstGeom prst="roundRect">
            <a:avLst>
              <a:gd name="adj" fmla="val 5845"/>
            </a:avLst>
          </a:prstGeom>
          <a:solidFill>
            <a:srgbClr val="000000">
              <a:alpha val="30000"/>
            </a:srgbClr>
          </a:soli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50800" h="50800"/>
            <a:bevelB w="190500" h="12700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91421" tIns="45712" rIns="91421" bIns="45712" numCol="1" rtlCol="0" anchor="ctr" anchorCtr="0" compatLnSpc="1">
            <a:prstTxWarp prst="textNoShape">
              <a:avLst/>
            </a:prstTxWarp>
          </a:bodyPr>
          <a:lstStyle/>
          <a:p>
            <a:pPr algn="ctr" defTabSz="914063" eaLnBrk="0" hangingPunct="0">
              <a:lnSpc>
                <a:spcPct val="85000"/>
              </a:lnSpc>
              <a:spcBef>
                <a:spcPct val="20000"/>
              </a:spcBef>
            </a:pPr>
            <a:endParaRPr lang="en-US" sz="1700" dirty="0" smtClean="0">
              <a:solidFill>
                <a:schemeClr val="tx1"/>
              </a:solidFill>
            </a:endParaRPr>
          </a:p>
        </p:txBody>
      </p:sp>
      <p:sp>
        <p:nvSpPr>
          <p:cNvPr id="39" name="Rectangle 18"/>
          <p:cNvSpPr txBox="1">
            <a:spLocks noChangeArrowheads="1"/>
          </p:cNvSpPr>
          <p:nvPr/>
        </p:nvSpPr>
        <p:spPr bwMode="auto">
          <a:xfrm>
            <a:off x="381001" y="4557396"/>
            <a:ext cx="4102224" cy="1446534"/>
          </a:xfrm>
          <a:prstGeom prst="rect">
            <a:avLst/>
          </a:prstGeom>
          <a:noFill/>
          <a:ln w="9525">
            <a:noFill/>
            <a:miter lim="800000"/>
            <a:headEnd/>
            <a:tailEnd/>
          </a:ln>
          <a:effectLst/>
        </p:spPr>
        <p:txBody>
          <a:bodyPr vert="horz" wrap="square" lIns="91421" tIns="45712" rIns="91421" bIns="45712" numCol="1" anchor="t" anchorCtr="0" compatLnSpc="1">
            <a:prstTxWarp prst="textNoShape">
              <a:avLst/>
            </a:prstTxWarp>
            <a:spAutoFit/>
          </a:bodyPr>
          <a:lstStyle/>
          <a:p>
            <a:pPr marL="226201" indent="-226201" eaLnBrk="0" hangingPunct="0">
              <a:lnSpc>
                <a:spcPct val="90000"/>
              </a:lnSpc>
              <a:buClr>
                <a:schemeClr val="tx2"/>
              </a:buClr>
              <a:buSzPct val="95000"/>
              <a:buBlip>
                <a:blip r:embed="rId3"/>
              </a:buBlip>
            </a:pPr>
            <a:r>
              <a:rPr lang="cs-CZ" sz="1600" kern="0" dirty="0" smtClean="0">
                <a:effectLst>
                  <a:outerShdw blurRad="38100" dist="38100" dir="2700000" algn="tl">
                    <a:srgbClr val="000000"/>
                  </a:outerShdw>
                </a:effectLst>
                <a:latin typeface="Segoe" pitchFamily="34" charset="0"/>
              </a:rPr>
              <a:t>Jednotlivé vrstvy jsou na sobě závislé</a:t>
            </a:r>
            <a:endParaRPr lang="en-US" sz="1600" kern="0" dirty="0" smtClean="0">
              <a:effectLst>
                <a:outerShdw blurRad="38100" dist="38100" dir="2700000" algn="tl">
                  <a:srgbClr val="000000"/>
                </a:outerShdw>
              </a:effectLst>
              <a:latin typeface="Segoe" pitchFamily="34" charset="0"/>
            </a:endParaRPr>
          </a:p>
          <a:p>
            <a:pPr marL="226201" indent="-226201" eaLnBrk="0" hangingPunct="0">
              <a:lnSpc>
                <a:spcPct val="90000"/>
              </a:lnSpc>
              <a:buClr>
                <a:schemeClr val="tx2"/>
              </a:buClr>
              <a:buSzPct val="95000"/>
              <a:buBlip>
                <a:blip r:embed="rId3"/>
              </a:buBlip>
            </a:pPr>
            <a:r>
              <a:rPr lang="cs-CZ" sz="1600" kern="0" dirty="0" smtClean="0">
                <a:effectLst>
                  <a:outerShdw blurRad="38100" dist="38100" dir="2700000" algn="tl">
                    <a:srgbClr val="000000"/>
                  </a:outerShdw>
                </a:effectLst>
                <a:latin typeface="Segoe" pitchFamily="34" charset="0"/>
              </a:rPr>
              <a:t>OS a aplikace jsou instalované lokálně; data jsou umístěna lokálně</a:t>
            </a:r>
            <a:endParaRPr lang="en-US" sz="1600" kern="0" dirty="0" smtClean="0">
              <a:effectLst>
                <a:outerShdw blurRad="38100" dist="38100" dir="2700000" algn="tl">
                  <a:srgbClr val="000000"/>
                </a:outerShdw>
              </a:effectLst>
              <a:latin typeface="Segoe" pitchFamily="34" charset="0"/>
            </a:endParaRPr>
          </a:p>
          <a:p>
            <a:pPr marL="226201" indent="-226201" eaLnBrk="0" hangingPunct="0">
              <a:lnSpc>
                <a:spcPct val="90000"/>
              </a:lnSpc>
              <a:buClr>
                <a:schemeClr val="tx2"/>
              </a:buClr>
              <a:buSzPct val="95000"/>
              <a:buBlip>
                <a:blip r:embed="rId3"/>
              </a:buBlip>
            </a:pPr>
            <a:r>
              <a:rPr lang="cs-CZ" sz="1600" kern="0" dirty="0" smtClean="0">
                <a:effectLst>
                  <a:outerShdw blurRad="38100" dist="38100" dir="2700000" algn="tl">
                    <a:srgbClr val="000000"/>
                  </a:outerShdw>
                </a:effectLst>
                <a:latin typeface="Segoe" pitchFamily="34" charset="0"/>
              </a:rPr>
              <a:t>Uživatelský počítač má jedinou kopii informací</a:t>
            </a:r>
            <a:endParaRPr lang="en-US" sz="1600" kern="0" dirty="0" smtClean="0">
              <a:effectLst>
                <a:outerShdw blurRad="38100" dist="38100" dir="2700000" algn="tl">
                  <a:srgbClr val="000000"/>
                </a:outerShdw>
              </a:effectLst>
              <a:latin typeface="Segoe" pitchFamily="34" charset="0"/>
            </a:endParaRPr>
          </a:p>
        </p:txBody>
      </p:sp>
      <p:sp>
        <p:nvSpPr>
          <p:cNvPr id="40" name="Content Placeholder 24"/>
          <p:cNvSpPr txBox="1">
            <a:spLocks/>
          </p:cNvSpPr>
          <p:nvPr/>
        </p:nvSpPr>
        <p:spPr>
          <a:xfrm>
            <a:off x="4678532" y="4479571"/>
            <a:ext cx="4199138" cy="1975911"/>
          </a:xfrm>
          <a:prstGeom prst="rect">
            <a:avLst/>
          </a:prstGeom>
        </p:spPr>
        <p:txBody>
          <a:bodyPr lIns="91436" tIns="45718" rIns="91436" bIns="45718"/>
          <a:lstStyle/>
          <a:p>
            <a:pPr marL="226201" indent="-226201" eaLnBrk="0" hangingPunct="0">
              <a:lnSpc>
                <a:spcPct val="90000"/>
              </a:lnSpc>
              <a:spcBef>
                <a:spcPct val="30000"/>
              </a:spcBef>
              <a:buClr>
                <a:schemeClr val="tx2"/>
              </a:buClr>
              <a:buSzPct val="95000"/>
              <a:buBlip>
                <a:blip r:embed="rId3"/>
              </a:buBlip>
            </a:pPr>
            <a:r>
              <a:rPr lang="cs-CZ" sz="1600" kern="0" dirty="0" smtClean="0">
                <a:effectLst>
                  <a:outerShdw blurRad="38100" dist="38100" dir="2700000" algn="tl">
                    <a:srgbClr val="000000"/>
                  </a:outerShdw>
                </a:effectLst>
                <a:latin typeface="Segoe" pitchFamily="34" charset="0"/>
              </a:rPr>
              <a:t>Snížení závislostí mezi vrstvami a centralizovaná správa konfigurace a informací umožňuje</a:t>
            </a:r>
            <a:endParaRPr lang="en-US" sz="1600" kern="0" dirty="0" smtClean="0">
              <a:effectLst>
                <a:outerShdw blurRad="38100" dist="38100" dir="2700000" algn="tl">
                  <a:srgbClr val="000000"/>
                </a:outerShdw>
              </a:effectLst>
              <a:latin typeface="Segoe" pitchFamily="34" charset="0"/>
            </a:endParaRPr>
          </a:p>
          <a:p>
            <a:pPr marL="607186" lvl="2" indent="-226201" eaLnBrk="0" hangingPunct="0">
              <a:lnSpc>
                <a:spcPct val="90000"/>
              </a:lnSpc>
              <a:spcBef>
                <a:spcPct val="30000"/>
              </a:spcBef>
              <a:buClr>
                <a:schemeClr val="tx2"/>
              </a:buClr>
              <a:buSzPct val="95000"/>
              <a:buBlip>
                <a:blip r:embed="rId3"/>
              </a:buBlip>
            </a:pPr>
            <a:r>
              <a:rPr lang="cs-CZ" sz="1400" kern="0" dirty="0" smtClean="0">
                <a:effectLst>
                  <a:outerShdw blurRad="38100" dist="38100" dir="2700000" algn="tl">
                    <a:srgbClr val="000000"/>
                  </a:outerShdw>
                </a:effectLst>
                <a:latin typeface="Segoe" pitchFamily="34" charset="0"/>
              </a:rPr>
              <a:t>Přistupovat uživatelům k aplikacím, datům na jakémkoliv zařízení odkudkoliv</a:t>
            </a:r>
            <a:endParaRPr lang="en-US" sz="1400" kern="0" dirty="0" smtClean="0">
              <a:effectLst>
                <a:outerShdw blurRad="38100" dist="38100" dir="2700000" algn="tl">
                  <a:srgbClr val="000000"/>
                </a:outerShdw>
              </a:effectLst>
              <a:latin typeface="Segoe" pitchFamily="34" charset="0"/>
            </a:endParaRPr>
          </a:p>
          <a:p>
            <a:pPr marL="607186" lvl="2" indent="-226201" eaLnBrk="0" hangingPunct="0">
              <a:lnSpc>
                <a:spcPct val="90000"/>
              </a:lnSpc>
              <a:spcBef>
                <a:spcPct val="30000"/>
              </a:spcBef>
              <a:buClr>
                <a:schemeClr val="tx2"/>
              </a:buClr>
              <a:buSzPct val="95000"/>
              <a:buBlip>
                <a:blip r:embed="rId3"/>
              </a:buBlip>
            </a:pPr>
            <a:r>
              <a:rPr lang="cs-CZ" sz="1400" kern="0" dirty="0" smtClean="0">
                <a:effectLst>
                  <a:outerShdw blurRad="38100" dist="38100" dir="2700000" algn="tl">
                    <a:srgbClr val="000000"/>
                  </a:outerShdw>
                </a:effectLst>
                <a:latin typeface="Segoe" pitchFamily="34" charset="0"/>
              </a:rPr>
              <a:t>Snížení TCO</a:t>
            </a:r>
            <a:endParaRPr lang="en-US" sz="1400" kern="0" dirty="0" smtClean="0">
              <a:effectLst>
                <a:outerShdw blurRad="38100" dist="38100" dir="2700000" algn="tl">
                  <a:srgbClr val="000000"/>
                </a:outerShdw>
              </a:effectLst>
              <a:latin typeface="Segoe" pitchFamily="34" charset="0"/>
            </a:endParaRPr>
          </a:p>
        </p:txBody>
      </p:sp>
      <p:sp>
        <p:nvSpPr>
          <p:cNvPr id="41" name="Text Box 3"/>
          <p:cNvSpPr txBox="1">
            <a:spLocks noChangeArrowheads="1"/>
          </p:cNvSpPr>
          <p:nvPr/>
        </p:nvSpPr>
        <p:spPr bwMode="auto">
          <a:xfrm>
            <a:off x="686354" y="1330935"/>
            <a:ext cx="3584417" cy="366755"/>
          </a:xfrm>
          <a:prstGeom prst="rect">
            <a:avLst/>
          </a:prstGeom>
          <a:noFill/>
          <a:ln w="9525" algn="ctr">
            <a:noFill/>
            <a:miter lim="800000"/>
            <a:headEnd/>
            <a:tailEnd/>
          </a:ln>
          <a:effectLst/>
        </p:spPr>
        <p:txBody>
          <a:bodyPr wrap="none" lIns="88887" tIns="44444" rIns="88887" bIns="44444">
            <a:spAutoFit/>
          </a:bodyPr>
          <a:lstStyle/>
          <a:p>
            <a:pPr algn="ctr">
              <a:lnSpc>
                <a:spcPct val="90000"/>
              </a:lnSpc>
              <a:buFont typeface="Wingdings 2" pitchFamily="18" charset="2"/>
              <a:buNone/>
              <a:defRPr/>
            </a:pPr>
            <a:r>
              <a:rPr lang="en-US" sz="2000" dirty="0">
                <a:latin typeface="Segoe" pitchFamily="34" charset="0"/>
              </a:rPr>
              <a:t>Windows </a:t>
            </a:r>
            <a:r>
              <a:rPr lang="en-US" sz="2000" dirty="0" smtClean="0">
                <a:latin typeface="Segoe" pitchFamily="34" charset="0"/>
              </a:rPr>
              <a:t>PC </a:t>
            </a:r>
            <a:r>
              <a:rPr lang="en-US" sz="2000" b="1" dirty="0" smtClean="0">
                <a:latin typeface="Segoe" pitchFamily="34" charset="0"/>
              </a:rPr>
              <a:t>– </a:t>
            </a:r>
            <a:r>
              <a:rPr lang="cs-CZ" sz="2000" dirty="0" smtClean="0">
                <a:latin typeface="Segoe" pitchFamily="34" charset="0"/>
              </a:rPr>
              <a:t>Tradiční pohled</a:t>
            </a:r>
            <a:endParaRPr lang="en-US" sz="2000" dirty="0">
              <a:latin typeface="Segoe" pitchFamily="34" charset="0"/>
            </a:endParaRPr>
          </a:p>
        </p:txBody>
      </p:sp>
      <p:grpSp>
        <p:nvGrpSpPr>
          <p:cNvPr id="3" name="Group 4"/>
          <p:cNvGrpSpPr>
            <a:grpSpLocks/>
          </p:cNvGrpSpPr>
          <p:nvPr/>
        </p:nvGrpSpPr>
        <p:grpSpPr bwMode="auto">
          <a:xfrm>
            <a:off x="1257906" y="1870132"/>
            <a:ext cx="2171095" cy="2600325"/>
            <a:chOff x="792" y="1042"/>
            <a:chExt cx="1436" cy="1638"/>
          </a:xfrm>
        </p:grpSpPr>
        <p:sp>
          <p:nvSpPr>
            <p:cNvPr id="43" name="Rounded Rectangle 4"/>
            <p:cNvSpPr>
              <a:spLocks noChangeArrowheads="1"/>
            </p:cNvSpPr>
            <p:nvPr/>
          </p:nvSpPr>
          <p:spPr bwMode="auto">
            <a:xfrm>
              <a:off x="792" y="1459"/>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Data,</a:t>
              </a:r>
              <a:br>
                <a:rPr lang="en-US" sz="2000" dirty="0" smtClean="0">
                  <a:solidFill>
                    <a:schemeClr val="tx1"/>
                  </a:solidFill>
                </a:rPr>
              </a:br>
              <a:r>
                <a:rPr lang="cs-CZ" sz="2000" dirty="0" smtClean="0">
                  <a:solidFill>
                    <a:schemeClr val="tx1"/>
                  </a:solidFill>
                </a:rPr>
                <a:t>Nastavení</a:t>
              </a:r>
              <a:endParaRPr lang="en-US" sz="2000" dirty="0" smtClean="0">
                <a:solidFill>
                  <a:schemeClr val="tx1"/>
                </a:solidFill>
              </a:endParaRPr>
            </a:p>
          </p:txBody>
        </p:sp>
        <p:sp>
          <p:nvSpPr>
            <p:cNvPr id="44" name="Rounded Rectangle 4"/>
            <p:cNvSpPr>
              <a:spLocks noChangeArrowheads="1"/>
            </p:cNvSpPr>
            <p:nvPr/>
          </p:nvSpPr>
          <p:spPr bwMode="auto">
            <a:xfrm>
              <a:off x="792" y="1885"/>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OS</a:t>
              </a:r>
            </a:p>
          </p:txBody>
        </p:sp>
        <p:sp>
          <p:nvSpPr>
            <p:cNvPr id="45" name="Rounded Rectangle 4"/>
            <p:cNvSpPr>
              <a:spLocks noChangeArrowheads="1"/>
            </p:cNvSpPr>
            <p:nvPr/>
          </p:nvSpPr>
          <p:spPr bwMode="auto">
            <a:xfrm>
              <a:off x="792" y="1042"/>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cs-CZ" sz="2000" dirty="0" smtClean="0">
                  <a:solidFill>
                    <a:schemeClr val="tx1"/>
                  </a:solidFill>
                </a:rPr>
                <a:t>Aplikace</a:t>
              </a:r>
              <a:endParaRPr lang="en-US" sz="2000" dirty="0" smtClean="0">
                <a:solidFill>
                  <a:schemeClr val="tx1"/>
                </a:solidFill>
              </a:endParaRPr>
            </a:p>
          </p:txBody>
        </p:sp>
        <p:sp>
          <p:nvSpPr>
            <p:cNvPr id="46" name="Rectangle 8"/>
            <p:cNvSpPr>
              <a:spLocks noChangeArrowheads="1"/>
            </p:cNvSpPr>
            <p:nvPr/>
          </p:nvSpPr>
          <p:spPr bwMode="auto">
            <a:xfrm>
              <a:off x="1966" y="1752"/>
              <a:ext cx="217" cy="196"/>
            </a:xfrm>
            <a:prstGeom prst="rect">
              <a:avLst/>
            </a:prstGeom>
            <a:gradFill>
              <a:gsLst>
                <a:gs pos="0">
                  <a:srgbClr val="FF0000">
                    <a:alpha val="0"/>
                  </a:srgbClr>
                </a:gs>
                <a:gs pos="60000">
                  <a:srgbClr val="FF0000">
                    <a:alpha val="68000"/>
                  </a:srgbClr>
                </a:gs>
                <a:gs pos="34000">
                  <a:srgbClr val="FF0000">
                    <a:alpha val="65000"/>
                  </a:srgbClr>
                </a:gs>
                <a:gs pos="100000">
                  <a:srgbClr val="FF0000">
                    <a:alpha val="9000"/>
                  </a:srgbClr>
                </a:gs>
              </a:gsLst>
              <a:lin ang="54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sunrise" dir="t"/>
            </a:scene3d>
            <a:sp3d prstMaterial="plastic">
              <a:bevelT w="107950" h="101600"/>
              <a:bevelB w="1333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defRPr/>
              </a:pPr>
              <a:endParaRPr lang="en-US" sz="2300" dirty="0">
                <a:solidFill>
                  <a:schemeClr val="tx1"/>
                </a:solidFill>
              </a:endParaRPr>
            </a:p>
          </p:txBody>
        </p:sp>
        <p:sp>
          <p:nvSpPr>
            <p:cNvPr id="47" name="Rectangle 9"/>
            <p:cNvSpPr>
              <a:spLocks noChangeArrowheads="1"/>
            </p:cNvSpPr>
            <p:nvPr/>
          </p:nvSpPr>
          <p:spPr bwMode="auto">
            <a:xfrm>
              <a:off x="846" y="1325"/>
              <a:ext cx="217" cy="665"/>
            </a:xfrm>
            <a:prstGeom prst="rect">
              <a:avLst/>
            </a:prstGeom>
            <a:gradFill>
              <a:gsLst>
                <a:gs pos="0">
                  <a:srgbClr val="FF0000">
                    <a:alpha val="0"/>
                  </a:srgbClr>
                </a:gs>
                <a:gs pos="60000">
                  <a:srgbClr val="FF0000">
                    <a:alpha val="68000"/>
                  </a:srgbClr>
                </a:gs>
                <a:gs pos="34000">
                  <a:srgbClr val="FF0000">
                    <a:alpha val="65000"/>
                  </a:srgbClr>
                </a:gs>
                <a:gs pos="100000">
                  <a:srgbClr val="FF0000">
                    <a:alpha val="9000"/>
                  </a:srgbClr>
                </a:gs>
              </a:gsLst>
              <a:lin ang="54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sunrise" dir="t"/>
            </a:scene3d>
            <a:sp3d prstMaterial="plastic">
              <a:bevelT w="107950" h="101600"/>
              <a:bevelB w="1333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defRPr/>
              </a:pPr>
              <a:endParaRPr lang="en-US" sz="2300" dirty="0">
                <a:solidFill>
                  <a:schemeClr val="tx1"/>
                </a:solidFill>
              </a:endParaRPr>
            </a:p>
          </p:txBody>
        </p:sp>
        <p:sp>
          <p:nvSpPr>
            <p:cNvPr id="48" name="Rounded Rectangle 4"/>
            <p:cNvSpPr>
              <a:spLocks noChangeArrowheads="1"/>
            </p:cNvSpPr>
            <p:nvPr/>
          </p:nvSpPr>
          <p:spPr bwMode="auto">
            <a:xfrm>
              <a:off x="792" y="2306"/>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Hardware</a:t>
              </a:r>
            </a:p>
          </p:txBody>
        </p:sp>
        <p:sp>
          <p:nvSpPr>
            <p:cNvPr id="49" name="Rectangle 11"/>
            <p:cNvSpPr>
              <a:spLocks noChangeArrowheads="1"/>
            </p:cNvSpPr>
            <p:nvPr/>
          </p:nvSpPr>
          <p:spPr bwMode="auto">
            <a:xfrm>
              <a:off x="1003" y="2168"/>
              <a:ext cx="1057" cy="219"/>
            </a:xfrm>
            <a:prstGeom prst="rect">
              <a:avLst/>
            </a:prstGeom>
            <a:gradFill>
              <a:gsLst>
                <a:gs pos="0">
                  <a:srgbClr val="FF0000">
                    <a:alpha val="0"/>
                  </a:srgbClr>
                </a:gs>
                <a:gs pos="60000">
                  <a:srgbClr val="FF0000">
                    <a:alpha val="68000"/>
                  </a:srgbClr>
                </a:gs>
                <a:gs pos="34000">
                  <a:srgbClr val="FF0000">
                    <a:alpha val="65000"/>
                  </a:srgbClr>
                </a:gs>
                <a:gs pos="100000">
                  <a:srgbClr val="FF0000">
                    <a:alpha val="9000"/>
                  </a:srgbClr>
                </a:gs>
              </a:gsLst>
              <a:lin ang="54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sunrise" dir="t"/>
            </a:scene3d>
            <a:sp3d prstMaterial="plastic">
              <a:bevelT w="107950" h="101600"/>
              <a:bevelB w="1333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defRPr/>
              </a:pPr>
              <a:endParaRPr lang="en-US" sz="2300" dirty="0">
                <a:solidFill>
                  <a:schemeClr val="tx1"/>
                </a:solidFill>
              </a:endParaRPr>
            </a:p>
          </p:txBody>
        </p:sp>
        <p:sp>
          <p:nvSpPr>
            <p:cNvPr id="50" name="Rectangle 12"/>
            <p:cNvSpPr>
              <a:spLocks noChangeArrowheads="1"/>
            </p:cNvSpPr>
            <p:nvPr/>
          </p:nvSpPr>
          <p:spPr bwMode="auto">
            <a:xfrm>
              <a:off x="1966" y="1338"/>
              <a:ext cx="217" cy="196"/>
            </a:xfrm>
            <a:prstGeom prst="rect">
              <a:avLst/>
            </a:prstGeom>
            <a:gradFill>
              <a:gsLst>
                <a:gs pos="0">
                  <a:srgbClr val="FF0000">
                    <a:alpha val="0"/>
                  </a:srgbClr>
                </a:gs>
                <a:gs pos="60000">
                  <a:srgbClr val="FF0000">
                    <a:alpha val="68000"/>
                  </a:srgbClr>
                </a:gs>
                <a:gs pos="34000">
                  <a:srgbClr val="FF0000">
                    <a:alpha val="65000"/>
                  </a:srgbClr>
                </a:gs>
                <a:gs pos="100000">
                  <a:srgbClr val="FF0000">
                    <a:alpha val="9000"/>
                  </a:srgbClr>
                </a:gs>
              </a:gsLst>
              <a:lin ang="54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sunrise" dir="t"/>
            </a:scene3d>
            <a:sp3d prstMaterial="plastic">
              <a:bevelT w="107950" h="101600"/>
              <a:bevelB w="1333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defRPr/>
              </a:pPr>
              <a:endParaRPr lang="en-US" sz="2300" dirty="0">
                <a:solidFill>
                  <a:schemeClr val="tx1"/>
                </a:solidFill>
              </a:endParaRPr>
            </a:p>
          </p:txBody>
        </p:sp>
      </p:grpSp>
      <p:grpSp>
        <p:nvGrpSpPr>
          <p:cNvPr id="4" name="Group 13"/>
          <p:cNvGrpSpPr>
            <a:grpSpLocks/>
          </p:cNvGrpSpPr>
          <p:nvPr/>
        </p:nvGrpSpPr>
        <p:grpSpPr bwMode="auto">
          <a:xfrm>
            <a:off x="5790596" y="1868543"/>
            <a:ext cx="2171095" cy="2600325"/>
            <a:chOff x="3768" y="1039"/>
            <a:chExt cx="1436" cy="1638"/>
          </a:xfrm>
        </p:grpSpPr>
        <p:sp>
          <p:nvSpPr>
            <p:cNvPr id="52" name="Rounded Rectangle 4"/>
            <p:cNvSpPr>
              <a:spLocks noChangeArrowheads="1"/>
            </p:cNvSpPr>
            <p:nvPr/>
          </p:nvSpPr>
          <p:spPr bwMode="auto">
            <a:xfrm>
              <a:off x="3768" y="1456"/>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Data, </a:t>
              </a:r>
              <a:br>
                <a:rPr lang="en-US" sz="2000" dirty="0" smtClean="0">
                  <a:solidFill>
                    <a:schemeClr val="tx1"/>
                  </a:solidFill>
                </a:rPr>
              </a:br>
              <a:r>
                <a:rPr lang="cs-CZ" sz="2000" dirty="0" smtClean="0">
                  <a:solidFill>
                    <a:schemeClr val="tx1"/>
                  </a:solidFill>
                </a:rPr>
                <a:t>Nastavení</a:t>
              </a:r>
              <a:endParaRPr lang="en-US" sz="2000" dirty="0" smtClean="0">
                <a:solidFill>
                  <a:schemeClr val="tx1"/>
                </a:solidFill>
              </a:endParaRPr>
            </a:p>
          </p:txBody>
        </p:sp>
        <p:sp>
          <p:nvSpPr>
            <p:cNvPr id="53" name="Rounded Rectangle 4"/>
            <p:cNvSpPr>
              <a:spLocks noChangeArrowheads="1"/>
            </p:cNvSpPr>
            <p:nvPr/>
          </p:nvSpPr>
          <p:spPr bwMode="auto">
            <a:xfrm>
              <a:off x="3768" y="1882"/>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OS</a:t>
              </a:r>
            </a:p>
          </p:txBody>
        </p:sp>
        <p:sp>
          <p:nvSpPr>
            <p:cNvPr id="54" name="Rounded Rectangle 4"/>
            <p:cNvSpPr>
              <a:spLocks noChangeArrowheads="1"/>
            </p:cNvSpPr>
            <p:nvPr/>
          </p:nvSpPr>
          <p:spPr bwMode="auto">
            <a:xfrm>
              <a:off x="3768" y="1039"/>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cs-CZ" sz="2000" dirty="0" smtClean="0">
                  <a:solidFill>
                    <a:schemeClr val="tx1"/>
                  </a:solidFill>
                </a:rPr>
                <a:t>Aplikace</a:t>
              </a:r>
              <a:endParaRPr lang="en-US" sz="2000" dirty="0" smtClean="0">
                <a:solidFill>
                  <a:schemeClr val="tx1"/>
                </a:solidFill>
              </a:endParaRPr>
            </a:p>
          </p:txBody>
        </p:sp>
        <p:sp>
          <p:nvSpPr>
            <p:cNvPr id="55" name="Rounded Rectangle 4"/>
            <p:cNvSpPr>
              <a:spLocks noChangeArrowheads="1"/>
            </p:cNvSpPr>
            <p:nvPr/>
          </p:nvSpPr>
          <p:spPr bwMode="auto">
            <a:xfrm>
              <a:off x="3768" y="2303"/>
              <a:ext cx="1436" cy="374"/>
            </a:xfrm>
            <a:prstGeom prst="roundRect">
              <a:avLst>
                <a:gd name="adj" fmla="val 16667"/>
              </a:avLst>
            </a:prstGeom>
            <a:gradFill>
              <a:gsLst>
                <a:gs pos="0">
                  <a:srgbClr val="00B0F0">
                    <a:alpha val="80000"/>
                  </a:srgbClr>
                </a:gs>
                <a:gs pos="25000">
                  <a:srgbClr val="00B0F0">
                    <a:alpha val="46000"/>
                  </a:srgbClr>
                </a:gs>
                <a:gs pos="68000">
                  <a:srgbClr val="00B0F0">
                    <a:alpha val="4000"/>
                  </a:srgbClr>
                </a:gs>
              </a:gsLst>
              <a:lin ang="42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9850" h="57150"/>
              <a:bevelB w="4762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109714" tIns="54858" rIns="109714" bIns="54858" numCol="1" anchor="ctr" anchorCtr="0" compatLnSpc="1">
              <a:prstTxWarp prst="textNoShape">
                <a:avLst/>
              </a:prstTxWarp>
            </a:bodyPr>
            <a:lstStyle/>
            <a:p>
              <a:pPr algn="ctr" defTabSz="914063" eaLnBrk="0" hangingPunct="0">
                <a:lnSpc>
                  <a:spcPct val="85000"/>
                </a:lnSpc>
                <a:spcBef>
                  <a:spcPct val="20000"/>
                </a:spcBef>
              </a:pPr>
              <a:r>
                <a:rPr lang="en-US" sz="2000" dirty="0" smtClean="0">
                  <a:solidFill>
                    <a:schemeClr val="tx1"/>
                  </a:solidFill>
                </a:rPr>
                <a:t>Hardware</a:t>
              </a:r>
            </a:p>
          </p:txBody>
        </p:sp>
      </p:grpSp>
      <p:sp>
        <p:nvSpPr>
          <p:cNvPr id="56" name="Text Box 21"/>
          <p:cNvSpPr txBox="1">
            <a:spLocks noChangeArrowheads="1"/>
          </p:cNvSpPr>
          <p:nvPr/>
        </p:nvSpPr>
        <p:spPr bwMode="auto">
          <a:xfrm>
            <a:off x="5556830" y="1330935"/>
            <a:ext cx="2595235" cy="366755"/>
          </a:xfrm>
          <a:prstGeom prst="rect">
            <a:avLst/>
          </a:prstGeom>
          <a:noFill/>
          <a:ln w="9525" algn="ctr">
            <a:noFill/>
            <a:miter lim="800000"/>
            <a:headEnd/>
            <a:tailEnd/>
          </a:ln>
          <a:effectLst/>
        </p:spPr>
        <p:txBody>
          <a:bodyPr wrap="none" lIns="88887" tIns="44444" rIns="88887" bIns="44444">
            <a:spAutoFit/>
          </a:bodyPr>
          <a:lstStyle/>
          <a:p>
            <a:pPr algn="ctr">
              <a:lnSpc>
                <a:spcPct val="90000"/>
              </a:lnSpc>
              <a:buFont typeface="Wingdings 2" pitchFamily="18" charset="2"/>
              <a:buNone/>
              <a:defRPr/>
            </a:pPr>
            <a:r>
              <a:rPr lang="en-US" sz="2000" dirty="0">
                <a:latin typeface="Segoe" pitchFamily="34" charset="0"/>
              </a:rPr>
              <a:t>Windows </a:t>
            </a:r>
            <a:r>
              <a:rPr lang="en-US" sz="2000" dirty="0" smtClean="0">
                <a:latin typeface="Segoe" pitchFamily="34" charset="0"/>
              </a:rPr>
              <a:t>PC </a:t>
            </a:r>
            <a:r>
              <a:rPr lang="en-US" sz="2000" b="1" dirty="0" smtClean="0">
                <a:latin typeface="Segoe" pitchFamily="34" charset="0"/>
              </a:rPr>
              <a:t>- </a:t>
            </a:r>
            <a:r>
              <a:rPr lang="en-US" sz="2000" dirty="0" smtClean="0">
                <a:latin typeface="Segoe" pitchFamily="34" charset="0"/>
              </a:rPr>
              <a:t>2007</a:t>
            </a:r>
            <a:r>
              <a:rPr lang="en-US" sz="2000" dirty="0">
                <a:latin typeface="Segoe" pitchFamily="34" charset="0"/>
              </a:rPr>
              <a:t>+</a:t>
            </a:r>
          </a:p>
        </p:txBody>
      </p:sp>
      <p:sp>
        <p:nvSpPr>
          <p:cNvPr id="57" name="Rectangle 22"/>
          <p:cNvSpPr>
            <a:spLocks noChangeArrowheads="1"/>
          </p:cNvSpPr>
          <p:nvPr/>
        </p:nvSpPr>
        <p:spPr bwMode="auto">
          <a:xfrm>
            <a:off x="1447800" y="4114800"/>
            <a:ext cx="179579" cy="405875"/>
          </a:xfrm>
          <a:prstGeom prst="rect">
            <a:avLst/>
          </a:prstGeom>
          <a:gradFill>
            <a:gsLst>
              <a:gs pos="0">
                <a:srgbClr val="FF0000">
                  <a:alpha val="0"/>
                </a:srgbClr>
              </a:gs>
              <a:gs pos="60000">
                <a:srgbClr val="FF0000">
                  <a:alpha val="68000"/>
                </a:srgbClr>
              </a:gs>
              <a:gs pos="34000">
                <a:srgbClr val="FF0000">
                  <a:alpha val="65000"/>
                </a:srgbClr>
              </a:gs>
              <a:gs pos="100000">
                <a:srgbClr val="FF0000">
                  <a:alpha val="9000"/>
                </a:srgbClr>
              </a:gs>
            </a:gsLst>
            <a:lin ang="5400000" scaled="0"/>
          </a:gra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sunrise" dir="t"/>
          </a:scene3d>
          <a:sp3d prstMaterial="plastic">
            <a:bevelT w="107950" h="101600"/>
            <a:bevelB w="13335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91421" tIns="45712" rIns="91421" bIns="45712" numCol="1" anchor="ctr" anchorCtr="0" compatLnSpc="1">
            <a:prstTxWarp prst="textNoShape">
              <a:avLst/>
            </a:prstTxWarp>
          </a:bodyPr>
          <a:lstStyle/>
          <a:p>
            <a:pPr algn="ctr" defTabSz="914063" eaLnBrk="0" hangingPunct="0">
              <a:lnSpc>
                <a:spcPct val="85000"/>
              </a:lnSpc>
              <a:spcBef>
                <a:spcPct val="20000"/>
              </a:spcBef>
              <a:defRPr/>
            </a:pPr>
            <a:endParaRPr lang="en-US" sz="2300" dirty="0">
              <a:solidFill>
                <a:schemeClr val="tx1"/>
              </a:solidFill>
            </a:endParaRPr>
          </a:p>
        </p:txBody>
      </p:sp>
      <p:sp>
        <p:nvSpPr>
          <p:cNvPr id="58" name="Text Box 23"/>
          <p:cNvSpPr txBox="1">
            <a:spLocks noChangeArrowheads="1"/>
          </p:cNvSpPr>
          <p:nvPr/>
        </p:nvSpPr>
        <p:spPr bwMode="auto">
          <a:xfrm>
            <a:off x="1447800" y="4267200"/>
            <a:ext cx="1812971" cy="274422"/>
          </a:xfrm>
          <a:prstGeom prst="rect">
            <a:avLst/>
          </a:prstGeom>
          <a:noFill/>
          <a:ln w="9525" algn="ctr">
            <a:noFill/>
            <a:miter lim="800000"/>
            <a:headEnd/>
            <a:tailEnd/>
          </a:ln>
          <a:effectLst/>
        </p:spPr>
        <p:txBody>
          <a:bodyPr wrap="none" lIns="88887" tIns="44444" rIns="88887" bIns="44444">
            <a:spAutoFit/>
          </a:bodyPr>
          <a:lstStyle/>
          <a:p>
            <a:pPr>
              <a:buFont typeface="Wingdings 2" pitchFamily="18" charset="2"/>
              <a:buNone/>
              <a:defRPr/>
            </a:pPr>
            <a:r>
              <a:rPr lang="en-US" sz="1200" dirty="0">
                <a:latin typeface="Segoe" pitchFamily="34" charset="0"/>
              </a:rPr>
              <a:t>Dependencies, stickiness</a:t>
            </a:r>
          </a:p>
        </p:txBody>
      </p:sp>
      <p:pic>
        <p:nvPicPr>
          <p:cNvPr id="59" name="Picture 2" descr="C:\Clients\Artitudes\MS_07-00027_David_Kim_TechReady\Resource_Kit\Triangles\Square_Green_large.png"/>
          <p:cNvPicPr>
            <a:picLocks noChangeAspect="1" noChangeArrowheads="1"/>
          </p:cNvPicPr>
          <p:nvPr/>
        </p:nvPicPr>
        <p:blipFill>
          <a:blip r:embed="rId4" cstate="print"/>
          <a:srcRect/>
          <a:stretch>
            <a:fillRect/>
          </a:stretch>
        </p:blipFill>
        <p:spPr bwMode="auto">
          <a:xfrm rot="5400000">
            <a:off x="3478902" y="2543605"/>
            <a:ext cx="2557971" cy="1126898"/>
          </a:xfrm>
          <a:prstGeom prst="rect">
            <a:avLst/>
          </a:prstGeom>
          <a:noFill/>
        </p:spPr>
      </p:pic>
      <p:pic>
        <p:nvPicPr>
          <p:cNvPr id="60" name="Picture 3" descr="C:\Clients\MS_artwork\Windows_Vista_Icons_ for_Marketing_use\Laptop.png"/>
          <p:cNvPicPr>
            <a:picLocks noChangeAspect="1" noChangeArrowheads="1"/>
          </p:cNvPicPr>
          <p:nvPr/>
        </p:nvPicPr>
        <p:blipFill>
          <a:blip r:embed="rId5" cstate="print"/>
          <a:srcRect/>
          <a:stretch>
            <a:fillRect/>
          </a:stretch>
        </p:blipFill>
        <p:spPr bwMode="auto">
          <a:xfrm>
            <a:off x="2984443" y="3948868"/>
            <a:ext cx="461308" cy="461308"/>
          </a:xfrm>
          <a:prstGeom prst="rect">
            <a:avLst/>
          </a:prstGeom>
          <a:noFill/>
        </p:spPr>
      </p:pic>
      <p:pic>
        <p:nvPicPr>
          <p:cNvPr id="61" name="Picture 3" descr="C:\Clients\MS_artwork\Windows_Vista_Icons_ for_Marketing_use\Laptop.png"/>
          <p:cNvPicPr>
            <a:picLocks noChangeAspect="1" noChangeArrowheads="1"/>
          </p:cNvPicPr>
          <p:nvPr/>
        </p:nvPicPr>
        <p:blipFill>
          <a:blip r:embed="rId5" cstate="print"/>
          <a:srcRect/>
          <a:stretch>
            <a:fillRect/>
          </a:stretch>
        </p:blipFill>
        <p:spPr bwMode="auto">
          <a:xfrm>
            <a:off x="7528564" y="3995905"/>
            <a:ext cx="461308" cy="461308"/>
          </a:xfrm>
          <a:prstGeom prst="rect">
            <a:avLst/>
          </a:prstGeom>
          <a:noFill/>
        </p:spPr>
      </p:pic>
      <p:pic>
        <p:nvPicPr>
          <p:cNvPr id="62" name="Picture 7" descr="C:\Clients\MS_artwork\Windows_Vista_Icons_ for_Marketing_use\Computer.png"/>
          <p:cNvPicPr>
            <a:picLocks noChangeAspect="1" noChangeArrowheads="1"/>
          </p:cNvPicPr>
          <p:nvPr/>
        </p:nvPicPr>
        <p:blipFill>
          <a:blip r:embed="rId6" cstate="print"/>
          <a:srcRect/>
          <a:stretch>
            <a:fillRect/>
          </a:stretch>
        </p:blipFill>
        <p:spPr bwMode="auto">
          <a:xfrm>
            <a:off x="5720608" y="3864201"/>
            <a:ext cx="585380" cy="585380"/>
          </a:xfrm>
          <a:prstGeom prst="rect">
            <a:avLst/>
          </a:prstGeom>
          <a:noFill/>
        </p:spPr>
      </p:pic>
      <p:grpSp>
        <p:nvGrpSpPr>
          <p:cNvPr id="5" name="Group 34"/>
          <p:cNvGrpSpPr/>
          <p:nvPr/>
        </p:nvGrpSpPr>
        <p:grpSpPr>
          <a:xfrm>
            <a:off x="1262289" y="1957615"/>
            <a:ext cx="416328" cy="384747"/>
            <a:chOff x="95250" y="71440"/>
            <a:chExt cx="776287" cy="714372"/>
          </a:xfrm>
        </p:grpSpPr>
        <p:pic>
          <p:nvPicPr>
            <p:cNvPr id="64" name="Picture 1" descr="image001"/>
            <p:cNvPicPr>
              <a:picLocks noChangeAspect="1" noChangeArrowheads="1"/>
            </p:cNvPicPr>
            <p:nvPr/>
          </p:nvPicPr>
          <p:blipFill>
            <a:blip r:embed="rId7"/>
            <a:srcRect/>
            <a:stretch>
              <a:fillRect/>
            </a:stretch>
          </p:blipFill>
          <p:spPr bwMode="auto">
            <a:xfrm>
              <a:off x="95250" y="152400"/>
              <a:ext cx="409575" cy="390525"/>
            </a:xfrm>
            <a:prstGeom prst="rect">
              <a:avLst/>
            </a:prstGeom>
            <a:noFill/>
            <a:ln w="9525">
              <a:noFill/>
              <a:miter lim="800000"/>
              <a:headEnd/>
              <a:tailEnd/>
            </a:ln>
          </p:spPr>
        </p:pic>
        <p:pic>
          <p:nvPicPr>
            <p:cNvPr id="65" name="Picture 2" descr="image002"/>
            <p:cNvPicPr>
              <a:picLocks noChangeAspect="1" noChangeArrowheads="1"/>
            </p:cNvPicPr>
            <p:nvPr/>
          </p:nvPicPr>
          <p:blipFill>
            <a:blip r:embed="rId8"/>
            <a:srcRect/>
            <a:stretch>
              <a:fillRect/>
            </a:stretch>
          </p:blipFill>
          <p:spPr bwMode="auto">
            <a:xfrm>
              <a:off x="176213" y="395287"/>
              <a:ext cx="409575" cy="390525"/>
            </a:xfrm>
            <a:prstGeom prst="rect">
              <a:avLst/>
            </a:prstGeom>
            <a:noFill/>
            <a:ln w="9525">
              <a:noFill/>
              <a:miter lim="800000"/>
              <a:headEnd/>
              <a:tailEnd/>
            </a:ln>
          </p:spPr>
        </p:pic>
        <p:pic>
          <p:nvPicPr>
            <p:cNvPr id="66" name="Picture 3" descr="image003"/>
            <p:cNvPicPr>
              <a:picLocks noChangeAspect="1" noChangeArrowheads="1"/>
            </p:cNvPicPr>
            <p:nvPr/>
          </p:nvPicPr>
          <p:blipFill>
            <a:blip r:embed="rId9"/>
            <a:srcRect/>
            <a:stretch>
              <a:fillRect/>
            </a:stretch>
          </p:blipFill>
          <p:spPr bwMode="auto">
            <a:xfrm>
              <a:off x="385763" y="71440"/>
              <a:ext cx="419100" cy="400050"/>
            </a:xfrm>
            <a:prstGeom prst="rect">
              <a:avLst/>
            </a:prstGeom>
            <a:noFill/>
            <a:ln w="9525">
              <a:noFill/>
              <a:miter lim="800000"/>
              <a:headEnd/>
              <a:tailEnd/>
            </a:ln>
          </p:spPr>
        </p:pic>
        <p:pic>
          <p:nvPicPr>
            <p:cNvPr id="67" name="Picture 4" descr="image004"/>
            <p:cNvPicPr>
              <a:picLocks noChangeAspect="1" noChangeArrowheads="1"/>
            </p:cNvPicPr>
            <p:nvPr/>
          </p:nvPicPr>
          <p:blipFill>
            <a:blip r:embed="rId10"/>
            <a:srcRect/>
            <a:stretch>
              <a:fillRect/>
            </a:stretch>
          </p:blipFill>
          <p:spPr bwMode="auto">
            <a:xfrm>
              <a:off x="461962" y="266700"/>
              <a:ext cx="409575" cy="390525"/>
            </a:xfrm>
            <a:prstGeom prst="rect">
              <a:avLst/>
            </a:prstGeom>
            <a:noFill/>
            <a:ln w="9525">
              <a:noFill/>
              <a:miter lim="800000"/>
              <a:headEnd/>
              <a:tailEnd/>
            </a:ln>
          </p:spPr>
        </p:pic>
      </p:grpSp>
      <p:pic>
        <p:nvPicPr>
          <p:cNvPr id="68" name="Picture 67" descr="WVista-Btn-blkTM_rgb.png"/>
          <p:cNvPicPr>
            <a:picLocks noChangeAspect="1"/>
          </p:cNvPicPr>
          <p:nvPr/>
        </p:nvPicPr>
        <p:blipFill>
          <a:blip r:embed="rId11" cstate="print"/>
          <a:stretch>
            <a:fillRect/>
          </a:stretch>
        </p:blipFill>
        <p:spPr>
          <a:xfrm>
            <a:off x="6052741" y="3382992"/>
            <a:ext cx="312111" cy="311281"/>
          </a:xfrm>
          <a:prstGeom prst="rect">
            <a:avLst/>
          </a:prstGeom>
          <a:effectLst/>
        </p:spPr>
      </p:pic>
      <p:pic>
        <p:nvPicPr>
          <p:cNvPr id="69" name="Picture 20" descr="PRB-Silhouettes"/>
          <p:cNvPicPr>
            <a:picLocks noChangeAspect="1" noChangeArrowheads="1"/>
          </p:cNvPicPr>
          <p:nvPr/>
        </p:nvPicPr>
        <p:blipFill>
          <a:blip r:embed="rId12" cstate="print">
            <a:duotone>
              <a:prstClr val="black"/>
              <a:schemeClr val="accent5">
                <a:tint val="45000"/>
                <a:satMod val="400000"/>
              </a:schemeClr>
            </a:duotone>
          </a:blip>
          <a:srcRect/>
          <a:stretch>
            <a:fillRect/>
          </a:stretch>
        </p:blipFill>
        <p:spPr bwMode="auto">
          <a:xfrm>
            <a:off x="7607971" y="2556570"/>
            <a:ext cx="329999" cy="555936"/>
          </a:xfrm>
          <a:prstGeom prst="rect">
            <a:avLst/>
          </a:prstGeom>
          <a:noFill/>
          <a:ln w="9525">
            <a:noFill/>
            <a:miter lim="800000"/>
            <a:headEnd/>
            <a:tailEnd/>
          </a:ln>
          <a:effectLst/>
        </p:spPr>
      </p:pic>
      <p:pic>
        <p:nvPicPr>
          <p:cNvPr id="70" name="Picture 12" descr="image007"/>
          <p:cNvPicPr>
            <a:picLocks noChangeAspect="1" noChangeArrowheads="1"/>
          </p:cNvPicPr>
          <p:nvPr/>
        </p:nvPicPr>
        <p:blipFill>
          <a:blip r:embed="rId13" cstate="print"/>
          <a:srcRect/>
          <a:stretch>
            <a:fillRect/>
          </a:stretch>
        </p:blipFill>
        <p:spPr bwMode="auto">
          <a:xfrm>
            <a:off x="1087863" y="3835979"/>
            <a:ext cx="705780" cy="708516"/>
          </a:xfrm>
          <a:prstGeom prst="rect">
            <a:avLst/>
          </a:prstGeom>
          <a:noFill/>
          <a:ln w="9525">
            <a:noFill/>
            <a:miter lim="800000"/>
            <a:headEnd/>
            <a:tailEnd/>
          </a:ln>
        </p:spPr>
      </p:pic>
      <p:pic>
        <p:nvPicPr>
          <p:cNvPr id="71" name="Picture 3" descr="image007"/>
          <p:cNvPicPr>
            <a:picLocks noChangeAspect="1" noChangeArrowheads="1"/>
          </p:cNvPicPr>
          <p:nvPr/>
        </p:nvPicPr>
        <p:blipFill>
          <a:blip r:embed="rId14"/>
          <a:srcRect l="7129" t="7126" r="81240" b="27947"/>
          <a:stretch>
            <a:fillRect/>
          </a:stretch>
        </p:blipFill>
        <p:spPr bwMode="auto">
          <a:xfrm>
            <a:off x="1363843" y="3437341"/>
            <a:ext cx="246529" cy="296655"/>
          </a:xfrm>
          <a:prstGeom prst="rect">
            <a:avLst/>
          </a:prstGeom>
          <a:noFill/>
          <a:ln w="9525">
            <a:noFill/>
            <a:miter lim="800000"/>
            <a:headEnd/>
            <a:tailEnd/>
          </a:ln>
          <a:effectLst>
            <a:reflection blurRad="6350" stA="50000" endA="295" endPos="92000" dist="101600" dir="5400000" sy="-100000" algn="bl" rotWithShape="0"/>
          </a:effectLst>
        </p:spPr>
      </p:pic>
      <p:pic>
        <p:nvPicPr>
          <p:cNvPr id="72" name="Picture 4" descr="image006"/>
          <p:cNvPicPr>
            <a:picLocks noChangeAspect="1" noChangeArrowheads="1"/>
          </p:cNvPicPr>
          <p:nvPr/>
        </p:nvPicPr>
        <p:blipFill>
          <a:blip r:embed="rId15"/>
          <a:srcRect r="78311" b="2017"/>
          <a:stretch>
            <a:fillRect/>
          </a:stretch>
        </p:blipFill>
        <p:spPr bwMode="auto">
          <a:xfrm>
            <a:off x="3095037" y="3466820"/>
            <a:ext cx="276232" cy="237697"/>
          </a:xfrm>
          <a:prstGeom prst="rect">
            <a:avLst/>
          </a:prstGeom>
          <a:noFill/>
          <a:ln w="9525">
            <a:noFill/>
            <a:miter lim="800000"/>
            <a:headEnd/>
            <a:tailEnd/>
          </a:ln>
          <a:effectLst>
            <a:reflection blurRad="6350" stA="50000" endA="295" endPos="92000" dist="101600" dir="5400000" sy="-100000" algn="bl" rotWithShape="0"/>
          </a:effectLst>
        </p:spPr>
      </p:pic>
      <p:grpSp>
        <p:nvGrpSpPr>
          <p:cNvPr id="6" name="Group 10"/>
          <p:cNvGrpSpPr/>
          <p:nvPr/>
        </p:nvGrpSpPr>
        <p:grpSpPr>
          <a:xfrm>
            <a:off x="7271926" y="2537758"/>
            <a:ext cx="303958" cy="321596"/>
            <a:chOff x="57152" y="1509734"/>
            <a:chExt cx="852495" cy="681037"/>
          </a:xfrm>
          <a:effectLst>
            <a:glow rad="228600">
              <a:schemeClr val="accent5">
                <a:satMod val="175000"/>
                <a:alpha val="40000"/>
              </a:schemeClr>
            </a:glow>
            <a:reflection blurRad="6350" stA="50000" endA="300" endPos="38500" dist="50800" dir="5400000" sy="-100000" algn="bl" rotWithShape="0"/>
          </a:effectLst>
        </p:grpSpPr>
        <p:sp>
          <p:nvSpPr>
            <p:cNvPr id="74" name="Flowchart: Magnetic Disk 73"/>
            <p:cNvSpPr/>
            <p:nvPr/>
          </p:nvSpPr>
          <p:spPr bwMode="auto">
            <a:xfrm>
              <a:off x="495312" y="1528784"/>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sp>
          <p:nvSpPr>
            <p:cNvPr id="75" name="Flowchart: Magnetic Disk 74"/>
            <p:cNvSpPr/>
            <p:nvPr/>
          </p:nvSpPr>
          <p:spPr bwMode="auto">
            <a:xfrm>
              <a:off x="57152" y="1509734"/>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sp>
          <p:nvSpPr>
            <p:cNvPr id="76" name="Flowchart: Magnetic Disk 75"/>
            <p:cNvSpPr/>
            <p:nvPr/>
          </p:nvSpPr>
          <p:spPr bwMode="auto">
            <a:xfrm>
              <a:off x="271475" y="1704996"/>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grpSp>
      <p:grpSp>
        <p:nvGrpSpPr>
          <p:cNvPr id="7" name="Group 10"/>
          <p:cNvGrpSpPr/>
          <p:nvPr/>
        </p:nvGrpSpPr>
        <p:grpSpPr>
          <a:xfrm>
            <a:off x="2638778" y="2514239"/>
            <a:ext cx="303958" cy="321596"/>
            <a:chOff x="57152" y="1509734"/>
            <a:chExt cx="852495" cy="681037"/>
          </a:xfrm>
        </p:grpSpPr>
        <p:sp>
          <p:nvSpPr>
            <p:cNvPr id="78" name="Flowchart: Magnetic Disk 77"/>
            <p:cNvSpPr/>
            <p:nvPr/>
          </p:nvSpPr>
          <p:spPr bwMode="auto">
            <a:xfrm>
              <a:off x="495312" y="1528784"/>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sp>
          <p:nvSpPr>
            <p:cNvPr id="79" name="Flowchart: Magnetic Disk 78"/>
            <p:cNvSpPr/>
            <p:nvPr/>
          </p:nvSpPr>
          <p:spPr bwMode="auto">
            <a:xfrm>
              <a:off x="57152" y="1509734"/>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sp>
          <p:nvSpPr>
            <p:cNvPr id="80" name="Flowchart: Magnetic Disk 79"/>
            <p:cNvSpPr/>
            <p:nvPr/>
          </p:nvSpPr>
          <p:spPr bwMode="auto">
            <a:xfrm>
              <a:off x="271475" y="1704996"/>
              <a:ext cx="414335" cy="485775"/>
            </a:xfrm>
            <a:prstGeom prst="flowChartMagneticDisk">
              <a:avLst/>
            </a:prstGeom>
            <a:gradFill>
              <a:gsLst>
                <a:gs pos="0">
                  <a:srgbClr val="FFFFFF"/>
                </a:gs>
                <a:gs pos="7001">
                  <a:srgbClr val="E6E6E6"/>
                </a:gs>
                <a:gs pos="32001">
                  <a:srgbClr val="7D8496"/>
                </a:gs>
                <a:gs pos="47000">
                  <a:srgbClr val="E6E6E6"/>
                </a:gs>
                <a:gs pos="85001">
                  <a:srgbClr val="7D8496"/>
                </a:gs>
                <a:gs pos="100000">
                  <a:srgbClr val="E6E6E6"/>
                </a:gs>
              </a:gsLst>
              <a:lin ang="8100000" scaled="0"/>
            </a:gradFill>
            <a:ln w="12700" cap="flat" cmpd="sng" algn="ctr">
              <a:solidFill>
                <a:schemeClr val="bg2"/>
              </a:solidFill>
              <a:prstDash val="solid"/>
              <a:round/>
              <a:headEnd type="none" w="med" len="med"/>
              <a:tailEnd type="none" w="med" len="med"/>
            </a:ln>
            <a:effectLst>
              <a:innerShdw blurRad="63500" dist="50800" dir="13500000">
                <a:schemeClr val="bg2">
                  <a:alpha val="50000"/>
                </a:schemeClr>
              </a:innerShdw>
            </a:effectLst>
            <a:scene3d>
              <a:camera prst="orthographicFront"/>
              <a:lightRig rig="threePt" dir="t"/>
            </a:scene3d>
            <a:sp3d contourW="38100"/>
          </p:spPr>
          <p:txBody>
            <a:bodyPr vert="horz" wrap="none" lIns="91440" tIns="45720" rIns="91440" bIns="45720" numCol="1" rtlCol="0" anchor="ctr" anchorCtr="0" compatLnSpc="1">
              <a:prstTxWarp prst="textNoShape">
                <a:avLst/>
              </a:prstTxWarp>
            </a:bodyPr>
            <a:lstStyle/>
            <a:p>
              <a:pPr defTabSz="761858"/>
              <a:endParaRPr lang="en-US" sz="1500" dirty="0"/>
            </a:p>
          </p:txBody>
        </p:sp>
      </p:grpSp>
      <p:grpSp>
        <p:nvGrpSpPr>
          <p:cNvPr id="8" name="Group 58"/>
          <p:cNvGrpSpPr/>
          <p:nvPr/>
        </p:nvGrpSpPr>
        <p:grpSpPr>
          <a:xfrm>
            <a:off x="5679067" y="1957615"/>
            <a:ext cx="416328" cy="384747"/>
            <a:chOff x="95250" y="71440"/>
            <a:chExt cx="776287" cy="714372"/>
          </a:xfrm>
          <a:effectLst>
            <a:glow rad="228600">
              <a:schemeClr val="accent5">
                <a:satMod val="175000"/>
                <a:alpha val="40000"/>
              </a:schemeClr>
            </a:glow>
          </a:effectLst>
        </p:grpSpPr>
        <p:pic>
          <p:nvPicPr>
            <p:cNvPr id="82" name="Picture 1" descr="image001"/>
            <p:cNvPicPr>
              <a:picLocks noChangeAspect="1" noChangeArrowheads="1"/>
            </p:cNvPicPr>
            <p:nvPr/>
          </p:nvPicPr>
          <p:blipFill>
            <a:blip r:embed="rId7"/>
            <a:srcRect/>
            <a:stretch>
              <a:fillRect/>
            </a:stretch>
          </p:blipFill>
          <p:spPr bwMode="auto">
            <a:xfrm>
              <a:off x="95250" y="152400"/>
              <a:ext cx="409575" cy="390525"/>
            </a:xfrm>
            <a:prstGeom prst="rect">
              <a:avLst/>
            </a:prstGeom>
            <a:noFill/>
            <a:ln w="9525">
              <a:solidFill>
                <a:schemeClr val="accent1">
                  <a:lumMod val="75000"/>
                </a:schemeClr>
              </a:solidFill>
              <a:miter lim="800000"/>
              <a:headEnd/>
              <a:tailEnd/>
            </a:ln>
          </p:spPr>
        </p:pic>
        <p:pic>
          <p:nvPicPr>
            <p:cNvPr id="83" name="Picture 2" descr="image002"/>
            <p:cNvPicPr>
              <a:picLocks noChangeAspect="1" noChangeArrowheads="1"/>
            </p:cNvPicPr>
            <p:nvPr/>
          </p:nvPicPr>
          <p:blipFill>
            <a:blip r:embed="rId8"/>
            <a:srcRect/>
            <a:stretch>
              <a:fillRect/>
            </a:stretch>
          </p:blipFill>
          <p:spPr bwMode="auto">
            <a:xfrm>
              <a:off x="176213" y="395287"/>
              <a:ext cx="409575" cy="390525"/>
            </a:xfrm>
            <a:prstGeom prst="rect">
              <a:avLst/>
            </a:prstGeom>
            <a:noFill/>
            <a:ln w="9525">
              <a:solidFill>
                <a:schemeClr val="accent1">
                  <a:lumMod val="75000"/>
                </a:schemeClr>
              </a:solidFill>
              <a:miter lim="800000"/>
              <a:headEnd/>
              <a:tailEnd/>
            </a:ln>
          </p:spPr>
        </p:pic>
        <p:pic>
          <p:nvPicPr>
            <p:cNvPr id="84" name="Picture 3" descr="image003"/>
            <p:cNvPicPr>
              <a:picLocks noChangeAspect="1" noChangeArrowheads="1"/>
            </p:cNvPicPr>
            <p:nvPr/>
          </p:nvPicPr>
          <p:blipFill>
            <a:blip r:embed="rId9"/>
            <a:srcRect/>
            <a:stretch>
              <a:fillRect/>
            </a:stretch>
          </p:blipFill>
          <p:spPr bwMode="auto">
            <a:xfrm>
              <a:off x="385763" y="71440"/>
              <a:ext cx="419100" cy="400050"/>
            </a:xfrm>
            <a:prstGeom prst="rect">
              <a:avLst/>
            </a:prstGeom>
            <a:noFill/>
            <a:ln w="9525">
              <a:solidFill>
                <a:schemeClr val="accent1">
                  <a:lumMod val="75000"/>
                </a:schemeClr>
              </a:solidFill>
              <a:miter lim="800000"/>
              <a:headEnd/>
              <a:tailEnd/>
            </a:ln>
          </p:spPr>
        </p:pic>
        <p:pic>
          <p:nvPicPr>
            <p:cNvPr id="85" name="Picture 4" descr="image004"/>
            <p:cNvPicPr>
              <a:picLocks noChangeAspect="1" noChangeArrowheads="1"/>
            </p:cNvPicPr>
            <p:nvPr/>
          </p:nvPicPr>
          <p:blipFill>
            <a:blip r:embed="rId10"/>
            <a:srcRect/>
            <a:stretch>
              <a:fillRect/>
            </a:stretch>
          </p:blipFill>
          <p:spPr bwMode="auto">
            <a:xfrm>
              <a:off x="461962" y="266700"/>
              <a:ext cx="409575" cy="390525"/>
            </a:xfrm>
            <a:prstGeom prst="rect">
              <a:avLst/>
            </a:prstGeom>
            <a:noFill/>
            <a:ln w="9525">
              <a:solidFill>
                <a:schemeClr val="accent1">
                  <a:lumMod val="75000"/>
                </a:schemeClr>
              </a:solidFill>
              <a:miter lim="800000"/>
              <a:headEnd/>
              <a:tailEnd/>
            </a:ln>
          </p:spPr>
        </p:pic>
      </p:grpSp>
      <p:pic>
        <p:nvPicPr>
          <p:cNvPr id="86" name="Picture 20" descr="PRB-Silhouettes"/>
          <p:cNvPicPr>
            <a:picLocks noChangeAspect="1" noChangeArrowheads="1"/>
          </p:cNvPicPr>
          <p:nvPr/>
        </p:nvPicPr>
        <p:blipFill>
          <a:blip r:embed="rId12" cstate="print">
            <a:duotone>
              <a:prstClr val="black"/>
              <a:schemeClr val="accent5">
                <a:tint val="45000"/>
                <a:satMod val="400000"/>
              </a:schemeClr>
            </a:duotone>
          </a:blip>
          <a:srcRect/>
          <a:stretch>
            <a:fillRect/>
          </a:stretch>
        </p:blipFill>
        <p:spPr bwMode="auto">
          <a:xfrm>
            <a:off x="3078305" y="2561274"/>
            <a:ext cx="329999" cy="55593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3"/>
          <p:cNvSpPr>
            <a:spLocks noGrp="1" noChangeArrowheads="1"/>
          </p:cNvSpPr>
          <p:nvPr>
            <p:ph type="title"/>
          </p:nvPr>
        </p:nvSpPr>
        <p:spPr>
          <a:xfrm>
            <a:off x="323850" y="178722"/>
            <a:ext cx="8515350" cy="941796"/>
          </a:xfrm>
        </p:spPr>
        <p:txBody>
          <a:bodyPr/>
          <a:lstStyle/>
          <a:p>
            <a:r>
              <a:rPr smtClean="0">
                <a:latin typeface="+mj-lt"/>
              </a:rPr>
              <a:t>Microsoft Application Virtualization</a:t>
            </a:r>
            <a:r>
              <a:rPr lang="cs-CZ" dirty="0" smtClean="0">
                <a:latin typeface="Segoe Light"/>
              </a:rPr>
              <a:t/>
            </a:r>
            <a:br>
              <a:rPr lang="cs-CZ" dirty="0" smtClean="0">
                <a:latin typeface="Segoe Light"/>
              </a:rPr>
            </a:br>
            <a:r>
              <a:rPr sz="2800" smtClean="0">
                <a:latin typeface="Segoe Light" pitchFamily="34" charset="0"/>
              </a:rPr>
              <a:t>Dynamically streaming software as a centrally managed service</a:t>
            </a:r>
            <a:endParaRPr smtClean="0">
              <a:latin typeface="Segoe Light" pitchFamily="34" charset="0"/>
            </a:endParaRPr>
          </a:p>
        </p:txBody>
      </p:sp>
      <p:sp>
        <p:nvSpPr>
          <p:cNvPr id="33796" name="Text Placeholder 26"/>
          <p:cNvSpPr>
            <a:spLocks noGrp="1"/>
          </p:cNvSpPr>
          <p:nvPr>
            <p:ph type="body" sz="quarter" idx="4294967295"/>
          </p:nvPr>
        </p:nvSpPr>
        <p:spPr>
          <a:xfrm>
            <a:off x="0" y="2209800"/>
            <a:ext cx="4038600" cy="954107"/>
          </a:xfrm>
        </p:spPr>
        <p:txBody>
          <a:bodyPr/>
          <a:lstStyle/>
          <a:p>
            <a:pPr eaLnBrk="1" hangingPunct="1">
              <a:buFont typeface="Segoe Light"/>
              <a:buChar char="»"/>
            </a:pPr>
            <a:r>
              <a:rPr lang="cs-CZ" sz="2000" dirty="0" smtClean="0"/>
              <a:t>Aplikace dostupné při přihlášení</a:t>
            </a:r>
            <a:endParaRPr lang="en-US" sz="2000" dirty="0" smtClean="0"/>
          </a:p>
          <a:p>
            <a:pPr eaLnBrk="1" hangingPunct="1">
              <a:buFont typeface="Segoe Light"/>
              <a:buChar char="»"/>
            </a:pPr>
            <a:r>
              <a:rPr lang="cs-CZ" sz="2000" dirty="0" smtClean="0"/>
              <a:t>Centralizovaná oprávnění</a:t>
            </a:r>
            <a:endParaRPr lang="en-US" sz="2000" dirty="0" smtClean="0"/>
          </a:p>
          <a:p>
            <a:pPr eaLnBrk="1" hangingPunct="1">
              <a:buFont typeface="Segoe Light"/>
              <a:buChar char="»"/>
            </a:pPr>
            <a:r>
              <a:rPr lang="cs-CZ" sz="2000" dirty="0" smtClean="0"/>
              <a:t>Izolované aplikace</a:t>
            </a:r>
            <a:endParaRPr lang="en-US" sz="2000" dirty="0" smtClean="0"/>
          </a:p>
        </p:txBody>
      </p:sp>
      <p:sp>
        <p:nvSpPr>
          <p:cNvPr id="21" name="Text Placeholder 20"/>
          <p:cNvSpPr>
            <a:spLocks noGrp="1"/>
          </p:cNvSpPr>
          <p:nvPr>
            <p:ph type="body" sz="quarter" idx="4294967295"/>
          </p:nvPr>
        </p:nvSpPr>
        <p:spPr>
          <a:xfrm>
            <a:off x="5334000" y="2165350"/>
            <a:ext cx="3810000" cy="1600200"/>
          </a:xfrm>
        </p:spPr>
        <p:txBody>
          <a:bodyPr rtlCol="0">
            <a:normAutofit fontScale="85000" lnSpcReduction="20000"/>
          </a:bodyPr>
          <a:lstStyle/>
          <a:p>
            <a:pPr eaLnBrk="1" fontAlgn="auto" hangingPunct="1">
              <a:spcAft>
                <a:spcPts val="0"/>
              </a:spcAft>
              <a:defRPr/>
            </a:pPr>
            <a:r>
              <a:rPr lang="cs-CZ" dirty="0" smtClean="0"/>
              <a:t>Rychlý desktop </a:t>
            </a:r>
            <a:r>
              <a:rPr lang="en-US" dirty="0" smtClean="0"/>
              <a:t>deployment</a:t>
            </a:r>
          </a:p>
          <a:p>
            <a:pPr eaLnBrk="1" fontAlgn="auto" hangingPunct="1">
              <a:spcAft>
                <a:spcPts val="0"/>
              </a:spcAft>
              <a:defRPr/>
            </a:pPr>
            <a:r>
              <a:rPr lang="cs-CZ" dirty="0" smtClean="0"/>
              <a:t>Minimalizace testování kompatibility aplikací</a:t>
            </a:r>
          </a:p>
          <a:p>
            <a:pPr eaLnBrk="1" fontAlgn="auto" hangingPunct="1">
              <a:spcAft>
                <a:spcPts val="0"/>
              </a:spcAft>
              <a:defRPr/>
            </a:pPr>
            <a:r>
              <a:rPr lang="cs-CZ" dirty="0" smtClean="0"/>
              <a:t>Reporty o využití aplikací</a:t>
            </a:r>
            <a:endParaRPr lang="en-US" dirty="0" smtClean="0"/>
          </a:p>
          <a:p>
            <a:pPr eaLnBrk="1" fontAlgn="auto" hangingPunct="1">
              <a:spcAft>
                <a:spcPts val="0"/>
              </a:spcAft>
              <a:defRPr/>
            </a:pPr>
            <a:r>
              <a:rPr lang="cs-CZ" dirty="0" smtClean="0"/>
              <a:t>Možný přechod mezi zařízeními</a:t>
            </a:r>
            <a:endParaRPr lang="en-US" dirty="0" smtClean="0"/>
          </a:p>
          <a:p>
            <a:pPr eaLnBrk="1" fontAlgn="auto" hangingPunct="1">
              <a:spcAft>
                <a:spcPts val="0"/>
              </a:spcAft>
              <a:defRPr/>
            </a:pPr>
            <a:endParaRPr lang="en-US" dirty="0"/>
          </a:p>
        </p:txBody>
      </p:sp>
      <p:sp>
        <p:nvSpPr>
          <p:cNvPr id="28" name="Text Placeholder 27"/>
          <p:cNvSpPr>
            <a:spLocks noGrp="1"/>
          </p:cNvSpPr>
          <p:nvPr>
            <p:ph type="body" sz="quarter" idx="4294967295"/>
          </p:nvPr>
        </p:nvSpPr>
        <p:spPr>
          <a:xfrm>
            <a:off x="5181600" y="3999091"/>
            <a:ext cx="3962400" cy="2215991"/>
          </a:xfrm>
        </p:spPr>
        <p:txBody>
          <a:bodyPr rtlCol="0"/>
          <a:lstStyle/>
          <a:p>
            <a:pPr eaLnBrk="1" fontAlgn="auto" hangingPunct="1">
              <a:spcAft>
                <a:spcPts val="0"/>
              </a:spcAft>
              <a:buFont typeface="Segoe Light" pitchFamily="34" charset="0"/>
              <a:buBlip>
                <a:blip r:embed="rId4"/>
              </a:buBlip>
              <a:defRPr/>
            </a:pPr>
            <a:r>
              <a:rPr lang="cs-CZ" sz="2400" dirty="0" smtClean="0"/>
              <a:t>Kompatibilita aplikací</a:t>
            </a:r>
            <a:endParaRPr lang="en-US" sz="2400" dirty="0" smtClean="0"/>
          </a:p>
          <a:p>
            <a:pPr eaLnBrk="1" fontAlgn="auto" hangingPunct="1">
              <a:spcAft>
                <a:spcPts val="0"/>
              </a:spcAft>
              <a:buFont typeface="Segoe Light" pitchFamily="34" charset="0"/>
              <a:buBlip>
                <a:blip r:embed="rId4"/>
              </a:buBlip>
              <a:defRPr/>
            </a:pPr>
            <a:r>
              <a:rPr lang="cs-CZ" sz="2400" dirty="0" smtClean="0"/>
              <a:t>Spravovatelnost PC</a:t>
            </a:r>
            <a:endParaRPr lang="en-US" sz="2400" dirty="0" smtClean="0"/>
          </a:p>
          <a:p>
            <a:pPr eaLnBrk="1" fontAlgn="auto" hangingPunct="1">
              <a:spcAft>
                <a:spcPts val="0"/>
              </a:spcAft>
              <a:buFont typeface="Segoe Light" pitchFamily="34" charset="0"/>
              <a:buBlip>
                <a:blip r:embed="rId4"/>
              </a:buBlip>
              <a:defRPr/>
            </a:pPr>
            <a:r>
              <a:rPr lang="cs-CZ" sz="2400" dirty="0" smtClean="0"/>
              <a:t>Modely flexibilního počítače</a:t>
            </a:r>
            <a:endParaRPr lang="en-US" sz="2400" dirty="0" smtClean="0"/>
          </a:p>
          <a:p>
            <a:pPr eaLnBrk="1" fontAlgn="auto" hangingPunct="1">
              <a:spcAft>
                <a:spcPts val="0"/>
              </a:spcAft>
              <a:buFont typeface="Segoe Light" pitchFamily="34" charset="0"/>
              <a:buBlip>
                <a:blip r:embed="rId4"/>
              </a:buBlip>
              <a:defRPr/>
            </a:pPr>
            <a:r>
              <a:rPr lang="en-US" sz="2400" dirty="0" smtClean="0"/>
              <a:t>Software asset management</a:t>
            </a:r>
          </a:p>
        </p:txBody>
      </p:sp>
      <p:sp>
        <p:nvSpPr>
          <p:cNvPr id="33799" name="Line 8"/>
          <p:cNvSpPr>
            <a:spLocks noChangeShapeType="1"/>
          </p:cNvSpPr>
          <p:nvPr/>
        </p:nvSpPr>
        <p:spPr bwMode="auto">
          <a:xfrm>
            <a:off x="4876800" y="1219200"/>
            <a:ext cx="0" cy="311150"/>
          </a:xfrm>
          <a:prstGeom prst="line">
            <a:avLst/>
          </a:prstGeom>
          <a:noFill/>
          <a:ln w="12700" algn="ctr">
            <a:noFill/>
            <a:prstDash val="sysDot"/>
            <a:round/>
            <a:headEnd/>
            <a:tailEnd/>
          </a:ln>
        </p:spPr>
        <p:txBody>
          <a:bodyPr/>
          <a:lstStyle/>
          <a:p>
            <a:endParaRPr lang="en-US"/>
          </a:p>
        </p:txBody>
      </p:sp>
      <p:sp>
        <p:nvSpPr>
          <p:cNvPr id="33800" name="Line 9"/>
          <p:cNvSpPr>
            <a:spLocks noChangeShapeType="1"/>
          </p:cNvSpPr>
          <p:nvPr/>
        </p:nvSpPr>
        <p:spPr bwMode="auto">
          <a:xfrm>
            <a:off x="8686800" y="1219200"/>
            <a:ext cx="0" cy="311150"/>
          </a:xfrm>
          <a:prstGeom prst="line">
            <a:avLst/>
          </a:prstGeom>
          <a:noFill/>
          <a:ln w="12700" algn="ctr">
            <a:noFill/>
            <a:prstDash val="sysDot"/>
            <a:round/>
            <a:headEnd/>
            <a:tailEnd/>
          </a:ln>
        </p:spPr>
        <p:txBody>
          <a:bodyPr/>
          <a:lstStyle/>
          <a:p>
            <a:endParaRPr lang="en-US"/>
          </a:p>
        </p:txBody>
      </p:sp>
      <p:sp>
        <p:nvSpPr>
          <p:cNvPr id="33801" name="Line 10"/>
          <p:cNvSpPr>
            <a:spLocks noChangeShapeType="1"/>
          </p:cNvSpPr>
          <p:nvPr/>
        </p:nvSpPr>
        <p:spPr bwMode="auto">
          <a:xfrm>
            <a:off x="4876800" y="1219200"/>
            <a:ext cx="3810000" cy="0"/>
          </a:xfrm>
          <a:prstGeom prst="line">
            <a:avLst/>
          </a:prstGeom>
          <a:noFill/>
          <a:ln w="12700" algn="ctr">
            <a:noFill/>
            <a:prstDash val="sysDot"/>
            <a:round/>
            <a:headEnd/>
            <a:tailEnd/>
          </a:ln>
        </p:spPr>
        <p:txBody>
          <a:bodyPr/>
          <a:lstStyle/>
          <a:p>
            <a:endParaRPr lang="en-US"/>
          </a:p>
        </p:txBody>
      </p:sp>
      <p:sp>
        <p:nvSpPr>
          <p:cNvPr id="33802" name="Line 11"/>
          <p:cNvSpPr>
            <a:spLocks noChangeShapeType="1"/>
          </p:cNvSpPr>
          <p:nvPr/>
        </p:nvSpPr>
        <p:spPr bwMode="auto">
          <a:xfrm>
            <a:off x="4876800" y="7037388"/>
            <a:ext cx="3810000" cy="0"/>
          </a:xfrm>
          <a:prstGeom prst="line">
            <a:avLst/>
          </a:prstGeom>
          <a:noFill/>
          <a:ln w="12700" algn="ctr">
            <a:noFill/>
            <a:prstDash val="sysDot"/>
            <a:round/>
            <a:headEnd/>
            <a:tailEnd/>
          </a:ln>
        </p:spPr>
        <p:txBody>
          <a:bodyPr/>
          <a:lstStyle/>
          <a:p>
            <a:endParaRPr lang="en-US"/>
          </a:p>
        </p:txBody>
      </p:sp>
      <p:sp>
        <p:nvSpPr>
          <p:cNvPr id="33803" name="Line 12"/>
          <p:cNvSpPr>
            <a:spLocks noChangeShapeType="1"/>
          </p:cNvSpPr>
          <p:nvPr/>
        </p:nvSpPr>
        <p:spPr bwMode="auto">
          <a:xfrm>
            <a:off x="4876800" y="1530350"/>
            <a:ext cx="0" cy="793750"/>
          </a:xfrm>
          <a:prstGeom prst="line">
            <a:avLst/>
          </a:prstGeom>
          <a:noFill/>
          <a:ln w="12700" cap="rnd" algn="ctr">
            <a:noFill/>
            <a:prstDash val="sysDot"/>
            <a:round/>
            <a:headEnd/>
            <a:tailEnd/>
          </a:ln>
        </p:spPr>
        <p:txBody>
          <a:bodyPr/>
          <a:lstStyle/>
          <a:p>
            <a:endParaRPr lang="en-US"/>
          </a:p>
        </p:txBody>
      </p:sp>
      <p:sp>
        <p:nvSpPr>
          <p:cNvPr id="33804" name="Line 13"/>
          <p:cNvSpPr>
            <a:spLocks noChangeShapeType="1"/>
          </p:cNvSpPr>
          <p:nvPr/>
        </p:nvSpPr>
        <p:spPr bwMode="auto">
          <a:xfrm>
            <a:off x="8686800" y="1530350"/>
            <a:ext cx="0" cy="793750"/>
          </a:xfrm>
          <a:prstGeom prst="line">
            <a:avLst/>
          </a:prstGeom>
          <a:noFill/>
          <a:ln w="12700" cap="rnd" algn="ctr">
            <a:noFill/>
            <a:prstDash val="sysDot"/>
            <a:round/>
            <a:headEnd/>
            <a:tailEnd/>
          </a:ln>
        </p:spPr>
        <p:txBody>
          <a:bodyPr/>
          <a:lstStyle/>
          <a:p>
            <a:endParaRPr lang="en-US"/>
          </a:p>
        </p:txBody>
      </p:sp>
      <p:sp>
        <p:nvSpPr>
          <p:cNvPr id="33805" name="Line 14"/>
          <p:cNvSpPr>
            <a:spLocks noChangeShapeType="1"/>
          </p:cNvSpPr>
          <p:nvPr/>
        </p:nvSpPr>
        <p:spPr bwMode="auto">
          <a:xfrm>
            <a:off x="4876800" y="4398963"/>
            <a:ext cx="0" cy="1247775"/>
          </a:xfrm>
          <a:prstGeom prst="line">
            <a:avLst/>
          </a:prstGeom>
          <a:noFill/>
          <a:ln w="12700" cap="rnd" algn="ctr">
            <a:noFill/>
            <a:prstDash val="sysDot"/>
            <a:round/>
            <a:headEnd/>
            <a:tailEnd/>
          </a:ln>
        </p:spPr>
        <p:txBody>
          <a:bodyPr/>
          <a:lstStyle/>
          <a:p>
            <a:endParaRPr lang="en-US"/>
          </a:p>
        </p:txBody>
      </p:sp>
      <p:sp>
        <p:nvSpPr>
          <p:cNvPr id="33806" name="Line 15"/>
          <p:cNvSpPr>
            <a:spLocks noChangeShapeType="1"/>
          </p:cNvSpPr>
          <p:nvPr/>
        </p:nvSpPr>
        <p:spPr bwMode="auto">
          <a:xfrm>
            <a:off x="8686800" y="4398963"/>
            <a:ext cx="0" cy="1247775"/>
          </a:xfrm>
          <a:prstGeom prst="line">
            <a:avLst/>
          </a:prstGeom>
          <a:noFill/>
          <a:ln w="12700" cap="rnd" algn="ctr">
            <a:noFill/>
            <a:prstDash val="sysDot"/>
            <a:round/>
            <a:headEnd/>
            <a:tailEnd/>
          </a:ln>
        </p:spPr>
        <p:txBody>
          <a:bodyPr/>
          <a:lstStyle/>
          <a:p>
            <a:endParaRPr lang="en-US"/>
          </a:p>
        </p:txBody>
      </p:sp>
      <p:sp>
        <p:nvSpPr>
          <p:cNvPr id="33807" name="Line 16"/>
          <p:cNvSpPr>
            <a:spLocks noChangeShapeType="1"/>
          </p:cNvSpPr>
          <p:nvPr/>
        </p:nvSpPr>
        <p:spPr bwMode="auto">
          <a:xfrm>
            <a:off x="4876800" y="6010275"/>
            <a:ext cx="0" cy="1027113"/>
          </a:xfrm>
          <a:prstGeom prst="line">
            <a:avLst/>
          </a:prstGeom>
          <a:noFill/>
          <a:ln w="12700" cap="rnd" algn="ctr">
            <a:noFill/>
            <a:prstDash val="sysDot"/>
            <a:round/>
            <a:headEnd/>
            <a:tailEnd/>
          </a:ln>
        </p:spPr>
        <p:txBody>
          <a:bodyPr/>
          <a:lstStyle/>
          <a:p>
            <a:endParaRPr lang="en-US"/>
          </a:p>
        </p:txBody>
      </p:sp>
      <p:sp>
        <p:nvSpPr>
          <p:cNvPr id="33808" name="Line 17"/>
          <p:cNvSpPr>
            <a:spLocks noChangeShapeType="1"/>
          </p:cNvSpPr>
          <p:nvPr/>
        </p:nvSpPr>
        <p:spPr bwMode="auto">
          <a:xfrm>
            <a:off x="8686800" y="6010275"/>
            <a:ext cx="0" cy="1027113"/>
          </a:xfrm>
          <a:prstGeom prst="line">
            <a:avLst/>
          </a:prstGeom>
          <a:noFill/>
          <a:ln w="12700" cap="rnd" algn="ctr">
            <a:noFill/>
            <a:prstDash val="sysDot"/>
            <a:round/>
            <a:headEnd/>
            <a:tailEnd/>
          </a:ln>
        </p:spPr>
        <p:txBody>
          <a:bodyPr/>
          <a:lstStyle/>
          <a:p>
            <a:endParaRPr lang="en-US"/>
          </a:p>
        </p:txBody>
      </p:sp>
      <p:pic>
        <p:nvPicPr>
          <p:cNvPr id="33810" name="Picture 19" descr="circle_01_chart.png"/>
          <p:cNvPicPr>
            <a:picLocks noChangeAspect="1"/>
          </p:cNvPicPr>
          <p:nvPr/>
        </p:nvPicPr>
        <p:blipFill>
          <a:blip r:embed="rId5"/>
          <a:srcRect/>
          <a:stretch>
            <a:fillRect/>
          </a:stretch>
        </p:blipFill>
        <p:spPr bwMode="auto">
          <a:xfrm>
            <a:off x="152400" y="3429000"/>
            <a:ext cx="4724400" cy="3044825"/>
          </a:xfrm>
          <a:prstGeom prst="rect">
            <a:avLst/>
          </a:prstGeom>
          <a:noFill/>
          <a:ln w="9525">
            <a:noFill/>
            <a:miter lim="800000"/>
            <a:headEnd/>
            <a:tailEnd/>
          </a:ln>
        </p:spPr>
      </p:pic>
      <p:sp>
        <p:nvSpPr>
          <p:cNvPr id="23" name="Text Placeholder 25"/>
          <p:cNvSpPr>
            <a:spLocks noGrp="1"/>
          </p:cNvSpPr>
          <p:nvPr>
            <p:ph type="body" sz="quarter" idx="4294967295"/>
          </p:nvPr>
        </p:nvSpPr>
        <p:spPr>
          <a:xfrm>
            <a:off x="1428728" y="1357298"/>
            <a:ext cx="6500858" cy="332399"/>
          </a:xfrm>
        </p:spPr>
        <p:txBody>
          <a:bodyPr/>
          <a:lstStyle/>
          <a:p>
            <a:pPr eaLnBrk="1" hangingPunct="1">
              <a:buNone/>
            </a:pPr>
            <a:r>
              <a:rPr lang="cs-CZ" sz="2400" dirty="0" smtClean="0">
                <a:latin typeface="Segoe Semibold"/>
              </a:rPr>
              <a:t>Život bez tradiční instalace software</a:t>
            </a:r>
            <a:endParaRPr lang="en-US" sz="2400" dirty="0" smtClean="0">
              <a:latin typeface="Segoe Semibold"/>
            </a:endParaRPr>
          </a:p>
        </p:txBody>
      </p:sp>
      <p:sp>
        <p:nvSpPr>
          <p:cNvPr id="24" name="Right Arrow 23"/>
          <p:cNvSpPr/>
          <p:nvPr/>
        </p:nvSpPr>
        <p:spPr bwMode="auto">
          <a:xfrm>
            <a:off x="4214810" y="1714488"/>
            <a:ext cx="1000132" cy="2571768"/>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cs-CZ"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ight Arrow 32"/>
          <p:cNvSpPr/>
          <p:nvPr/>
        </p:nvSpPr>
        <p:spPr bwMode="auto">
          <a:xfrm>
            <a:off x="4286248" y="3643314"/>
            <a:ext cx="785818" cy="1928826"/>
          </a:xfrm>
          <a:prstGeom prst="rightArrow">
            <a:avLst/>
          </a:prstGeom>
          <a:gradFill>
            <a:gsLst>
              <a:gs pos="0">
                <a:schemeClr val="accent2">
                  <a:shade val="15000"/>
                  <a:satMod val="180000"/>
                  <a:alpha val="50000"/>
                </a:schemeClr>
              </a:gs>
              <a:gs pos="50000">
                <a:schemeClr val="accent2">
                  <a:shade val="45000"/>
                  <a:satMod val="170000"/>
                  <a:alpha val="50000"/>
                </a:schemeClr>
              </a:gs>
              <a:gs pos="70000">
                <a:schemeClr val="accent2">
                  <a:tint val="99000"/>
                  <a:shade val="65000"/>
                  <a:satMod val="155000"/>
                  <a:alpha val="50000"/>
                </a:schemeClr>
              </a:gs>
              <a:gs pos="100000">
                <a:schemeClr val="accent2">
                  <a:tint val="95500"/>
                  <a:shade val="100000"/>
                  <a:satMod val="155000"/>
                  <a:alpha val="5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cs-CZ"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 name="Right Arrow 31"/>
          <p:cNvSpPr/>
          <p:nvPr/>
        </p:nvSpPr>
        <p:spPr bwMode="auto">
          <a:xfrm>
            <a:off x="4286248" y="1714488"/>
            <a:ext cx="785818" cy="1928826"/>
          </a:xfrm>
          <a:prstGeom prst="rightArrow">
            <a:avLst/>
          </a:prstGeom>
          <a:gradFill>
            <a:gsLst>
              <a:gs pos="0">
                <a:schemeClr val="accent2">
                  <a:shade val="15000"/>
                  <a:satMod val="180000"/>
                  <a:alpha val="50000"/>
                </a:schemeClr>
              </a:gs>
              <a:gs pos="50000">
                <a:schemeClr val="accent2">
                  <a:shade val="45000"/>
                  <a:satMod val="170000"/>
                  <a:alpha val="50000"/>
                </a:schemeClr>
              </a:gs>
              <a:gs pos="70000">
                <a:schemeClr val="accent2">
                  <a:tint val="99000"/>
                  <a:shade val="65000"/>
                  <a:satMod val="155000"/>
                  <a:alpha val="50000"/>
                </a:schemeClr>
              </a:gs>
              <a:gs pos="100000">
                <a:schemeClr val="accent2">
                  <a:tint val="95500"/>
                  <a:shade val="100000"/>
                  <a:satMod val="155000"/>
                  <a:alpha val="5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cs-CZ"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 name="Rectangle 33"/>
          <p:cNvSpPr>
            <a:spLocks noGrp="1" noChangeArrowheads="1"/>
          </p:cNvSpPr>
          <p:nvPr>
            <p:ph type="title"/>
          </p:nvPr>
        </p:nvSpPr>
        <p:spPr>
          <a:xfrm>
            <a:off x="228600" y="76200"/>
            <a:ext cx="8382000" cy="941796"/>
          </a:xfrm>
        </p:spPr>
        <p:txBody>
          <a:bodyPr/>
          <a:lstStyle/>
          <a:p>
            <a:r>
              <a:rPr smtClean="0">
                <a:latin typeface="+mj-lt"/>
              </a:rPr>
              <a:t>Microsoft Application Virtualization</a:t>
            </a:r>
            <a:r>
              <a:rPr smtClean="0">
                <a:latin typeface="Segoe Light" pitchFamily="34" charset="0"/>
              </a:rPr>
              <a:t>*</a:t>
            </a:r>
            <a:r>
              <a:rPr lang="cs-CZ" dirty="0" smtClean="0">
                <a:latin typeface="Segoe Light" pitchFamily="34" charset="0"/>
              </a:rPr>
              <a:t/>
            </a:r>
            <a:br>
              <a:rPr lang="cs-CZ" dirty="0" smtClean="0">
                <a:latin typeface="Segoe Light" pitchFamily="34" charset="0"/>
              </a:rPr>
            </a:br>
            <a:r>
              <a:rPr sz="2800" smtClean="0">
                <a:latin typeface="Segoe Light" pitchFamily="34" charset="0"/>
              </a:rPr>
              <a:t>Dynamically </a:t>
            </a:r>
            <a:r>
              <a:rPr sz="2800">
                <a:latin typeface="Segoe Light" pitchFamily="34" charset="0"/>
              </a:rPr>
              <a:t>streaming software as a centrally managed </a:t>
            </a:r>
            <a:r>
              <a:rPr sz="2800" smtClean="0">
                <a:latin typeface="Segoe Light" pitchFamily="34" charset="0"/>
              </a:rPr>
              <a:t>service</a:t>
            </a:r>
            <a:endParaRPr smtClean="0">
              <a:latin typeface="Segoe Light"/>
            </a:endParaRPr>
          </a:p>
        </p:txBody>
      </p:sp>
      <p:sp>
        <p:nvSpPr>
          <p:cNvPr id="35844" name="Text Placeholder 25"/>
          <p:cNvSpPr>
            <a:spLocks noGrp="1"/>
          </p:cNvSpPr>
          <p:nvPr>
            <p:ph type="body" sz="quarter" idx="4294967295"/>
          </p:nvPr>
        </p:nvSpPr>
        <p:spPr>
          <a:xfrm>
            <a:off x="1428728" y="1357298"/>
            <a:ext cx="6500858" cy="332399"/>
          </a:xfrm>
        </p:spPr>
        <p:txBody>
          <a:bodyPr/>
          <a:lstStyle/>
          <a:p>
            <a:pPr>
              <a:buNone/>
            </a:pPr>
            <a:r>
              <a:rPr lang="cs-CZ" dirty="0" smtClean="0">
                <a:latin typeface="Segoe Semibold"/>
              </a:rPr>
              <a:t>Život bez tradiční instalace software</a:t>
            </a:r>
            <a:endParaRPr lang="en-US" dirty="0" smtClean="0">
              <a:latin typeface="Segoe Semibold"/>
            </a:endParaRPr>
          </a:p>
        </p:txBody>
      </p:sp>
      <p:sp>
        <p:nvSpPr>
          <p:cNvPr id="23" name="Text Placeholder 22"/>
          <p:cNvSpPr>
            <a:spLocks noGrp="1"/>
          </p:cNvSpPr>
          <p:nvPr>
            <p:ph type="body" sz="quarter" idx="4294967295"/>
          </p:nvPr>
        </p:nvSpPr>
        <p:spPr>
          <a:xfrm>
            <a:off x="5105400" y="1981200"/>
            <a:ext cx="4038600" cy="1600200"/>
          </a:xfrm>
        </p:spPr>
        <p:txBody>
          <a:bodyPr rtlCol="0">
            <a:normAutofit fontScale="77500" lnSpcReduction="20000"/>
          </a:bodyPr>
          <a:lstStyle/>
          <a:p>
            <a:pPr eaLnBrk="1" fontAlgn="auto" hangingPunct="1">
              <a:spcAft>
                <a:spcPts val="0"/>
              </a:spcAft>
              <a:buFont typeface="Segoe Light" pitchFamily="34" charset="0"/>
              <a:buNone/>
              <a:defRPr/>
            </a:pPr>
            <a:r>
              <a:rPr lang="cs-CZ" sz="2400" b="1" dirty="0" smtClean="0"/>
              <a:t>Spouštěno na lokálním PC</a:t>
            </a:r>
            <a:endParaRPr lang="en-US" sz="2400" b="1" dirty="0" smtClean="0"/>
          </a:p>
          <a:p>
            <a:pPr marL="109538" indent="-109538" eaLnBrk="1" fontAlgn="auto" hangingPunct="1">
              <a:spcAft>
                <a:spcPts val="0"/>
              </a:spcAft>
              <a:buFont typeface="Arial" pitchFamily="34" charset="0"/>
              <a:buChar char="•"/>
              <a:defRPr/>
            </a:pPr>
            <a:r>
              <a:rPr lang="cs-CZ" dirty="0" smtClean="0"/>
              <a:t>Konsolidace a standardizace instalačních obrazů</a:t>
            </a:r>
            <a:endParaRPr lang="en-US" dirty="0" smtClean="0"/>
          </a:p>
          <a:p>
            <a:pPr marL="109538" indent="-109538" eaLnBrk="1" fontAlgn="auto" hangingPunct="1">
              <a:spcAft>
                <a:spcPts val="0"/>
              </a:spcAft>
              <a:buFont typeface="Arial" pitchFamily="34" charset="0"/>
              <a:buChar char="•"/>
              <a:defRPr/>
            </a:pPr>
            <a:r>
              <a:rPr lang="cs-CZ" dirty="0" smtClean="0"/>
              <a:t>Zajištění</a:t>
            </a:r>
            <a:r>
              <a:rPr lang="en-US" dirty="0" smtClean="0"/>
              <a:t> business continuity </a:t>
            </a:r>
            <a:r>
              <a:rPr lang="cs-CZ" dirty="0" smtClean="0"/>
              <a:t>pro aplikace</a:t>
            </a:r>
            <a:endParaRPr lang="en-US" dirty="0" smtClean="0"/>
          </a:p>
          <a:p>
            <a:pPr marL="109538" indent="-109538" eaLnBrk="1" fontAlgn="auto" hangingPunct="1">
              <a:spcAft>
                <a:spcPts val="0"/>
              </a:spcAft>
              <a:buFont typeface="Arial" pitchFamily="34" charset="0"/>
              <a:buChar char="•"/>
              <a:defRPr/>
            </a:pPr>
            <a:r>
              <a:rPr lang="cs-CZ" dirty="0" smtClean="0"/>
              <a:t>Aplikace mohou být dočasně odstaveny</a:t>
            </a:r>
            <a:endParaRPr lang="en-US" dirty="0" smtClean="0"/>
          </a:p>
          <a:p>
            <a:pPr eaLnBrk="1" fontAlgn="auto" hangingPunct="1">
              <a:spcAft>
                <a:spcPts val="0"/>
              </a:spcAft>
              <a:defRPr/>
            </a:pPr>
            <a:endParaRPr lang="en-US" dirty="0"/>
          </a:p>
        </p:txBody>
      </p:sp>
      <p:sp>
        <p:nvSpPr>
          <p:cNvPr id="28" name="Text Placeholder 27"/>
          <p:cNvSpPr>
            <a:spLocks noGrp="1"/>
          </p:cNvSpPr>
          <p:nvPr>
            <p:ph type="body" sz="quarter" idx="4294967295"/>
          </p:nvPr>
        </p:nvSpPr>
        <p:spPr>
          <a:xfrm>
            <a:off x="5181600" y="3810000"/>
            <a:ext cx="3962400" cy="1524000"/>
          </a:xfrm>
        </p:spPr>
        <p:txBody>
          <a:bodyPr rtlCol="0">
            <a:normAutofit fontScale="77500" lnSpcReduction="20000"/>
          </a:bodyPr>
          <a:lstStyle/>
          <a:p>
            <a:pPr eaLnBrk="1" fontAlgn="auto" hangingPunct="1">
              <a:spcAft>
                <a:spcPts val="0"/>
              </a:spcAft>
              <a:buNone/>
              <a:defRPr/>
            </a:pPr>
            <a:r>
              <a:rPr lang="cs-CZ" sz="2200" b="1" dirty="0" smtClean="0"/>
              <a:t>Spouštěno na Terminal Serveru</a:t>
            </a:r>
            <a:endParaRPr lang="en-US" sz="1900" b="1" dirty="0" smtClean="0"/>
          </a:p>
          <a:p>
            <a:pPr marL="109538" indent="-109538" eaLnBrk="1" fontAlgn="auto" hangingPunct="1">
              <a:spcAft>
                <a:spcPts val="0"/>
              </a:spcAft>
              <a:buFont typeface="Arial" pitchFamily="34" charset="0"/>
              <a:buChar char="•"/>
              <a:defRPr/>
            </a:pPr>
            <a:r>
              <a:rPr lang="cs-CZ" sz="2100" dirty="0" smtClean="0"/>
              <a:t>Konsolidace serverů</a:t>
            </a:r>
            <a:endParaRPr lang="en-US" sz="2100" dirty="0" smtClean="0"/>
          </a:p>
          <a:p>
            <a:pPr marL="109538" indent="-109538" eaLnBrk="1" fontAlgn="auto" hangingPunct="1">
              <a:spcAft>
                <a:spcPts val="0"/>
              </a:spcAft>
              <a:buFont typeface="Arial" pitchFamily="34" charset="0"/>
              <a:buChar char="•"/>
              <a:defRPr/>
            </a:pPr>
            <a:r>
              <a:rPr lang="cs-CZ" sz="2100" dirty="0" smtClean="0"/>
              <a:t>Zmenšení problémů s uživatelskými profily</a:t>
            </a:r>
          </a:p>
          <a:p>
            <a:pPr marL="109538" indent="-109538" eaLnBrk="1" fontAlgn="auto" hangingPunct="1">
              <a:spcAft>
                <a:spcPts val="0"/>
              </a:spcAft>
              <a:buFont typeface="Arial" pitchFamily="34" charset="0"/>
              <a:buChar char="•"/>
              <a:defRPr/>
            </a:pPr>
            <a:r>
              <a:rPr lang="cs-CZ" sz="2100" dirty="0" smtClean="0"/>
              <a:t>Transformace </a:t>
            </a:r>
            <a:r>
              <a:rPr lang="en-US" sz="2100" dirty="0" smtClean="0"/>
              <a:t>TS </a:t>
            </a:r>
            <a:r>
              <a:rPr lang="cs-CZ" sz="2100" dirty="0" smtClean="0"/>
              <a:t>do dynamického systému</a:t>
            </a:r>
            <a:endParaRPr lang="en-US" sz="2100" dirty="0" smtClean="0"/>
          </a:p>
          <a:p>
            <a:pPr marL="109538" indent="-109538" eaLnBrk="1" fontAlgn="auto" hangingPunct="1">
              <a:spcAft>
                <a:spcPts val="0"/>
              </a:spcAft>
              <a:buFont typeface="Arial" pitchFamily="34" charset="0"/>
              <a:buChar char="•"/>
              <a:defRPr/>
            </a:pPr>
            <a:r>
              <a:rPr lang="cs-CZ" sz="2100" dirty="0" smtClean="0"/>
              <a:t>Připraveno pro malá přenosová pásma</a:t>
            </a:r>
            <a:endParaRPr lang="en-US" dirty="0" smtClean="0"/>
          </a:p>
          <a:p>
            <a:pPr eaLnBrk="1" fontAlgn="auto" hangingPunct="1">
              <a:spcAft>
                <a:spcPts val="0"/>
              </a:spcAft>
              <a:buFont typeface="Segoe Light" pitchFamily="34" charset="0"/>
              <a:buBlip>
                <a:blip r:embed="rId3"/>
              </a:buBlip>
              <a:defRPr/>
            </a:pPr>
            <a:endParaRPr lang="en-US" dirty="0" smtClean="0">
              <a:latin typeface="+mn-lt"/>
            </a:endParaRPr>
          </a:p>
          <a:p>
            <a:pPr eaLnBrk="1" fontAlgn="auto" hangingPunct="1">
              <a:spcAft>
                <a:spcPts val="0"/>
              </a:spcAft>
              <a:defRPr/>
            </a:pPr>
            <a:endParaRPr lang="en-US" dirty="0"/>
          </a:p>
        </p:txBody>
      </p:sp>
      <p:sp>
        <p:nvSpPr>
          <p:cNvPr id="35847" name="Line 8"/>
          <p:cNvSpPr>
            <a:spLocks noChangeShapeType="1"/>
          </p:cNvSpPr>
          <p:nvPr/>
        </p:nvSpPr>
        <p:spPr bwMode="auto">
          <a:xfrm>
            <a:off x="4876800" y="1219200"/>
            <a:ext cx="0" cy="311150"/>
          </a:xfrm>
          <a:prstGeom prst="line">
            <a:avLst/>
          </a:prstGeom>
          <a:noFill/>
          <a:ln w="12700" algn="ctr">
            <a:noFill/>
            <a:prstDash val="sysDot"/>
            <a:round/>
            <a:headEnd/>
            <a:tailEnd/>
          </a:ln>
        </p:spPr>
        <p:txBody>
          <a:bodyPr/>
          <a:lstStyle/>
          <a:p>
            <a:endParaRPr lang="en-US"/>
          </a:p>
        </p:txBody>
      </p:sp>
      <p:sp>
        <p:nvSpPr>
          <p:cNvPr id="35848" name="Line 9"/>
          <p:cNvSpPr>
            <a:spLocks noChangeShapeType="1"/>
          </p:cNvSpPr>
          <p:nvPr/>
        </p:nvSpPr>
        <p:spPr bwMode="auto">
          <a:xfrm>
            <a:off x="8686800" y="1219200"/>
            <a:ext cx="0" cy="311150"/>
          </a:xfrm>
          <a:prstGeom prst="line">
            <a:avLst/>
          </a:prstGeom>
          <a:noFill/>
          <a:ln w="12700" algn="ctr">
            <a:noFill/>
            <a:prstDash val="sysDot"/>
            <a:round/>
            <a:headEnd/>
            <a:tailEnd/>
          </a:ln>
        </p:spPr>
        <p:txBody>
          <a:bodyPr/>
          <a:lstStyle/>
          <a:p>
            <a:endParaRPr lang="en-US"/>
          </a:p>
        </p:txBody>
      </p:sp>
      <p:sp>
        <p:nvSpPr>
          <p:cNvPr id="35849" name="Line 10"/>
          <p:cNvSpPr>
            <a:spLocks noChangeShapeType="1"/>
          </p:cNvSpPr>
          <p:nvPr/>
        </p:nvSpPr>
        <p:spPr bwMode="auto">
          <a:xfrm>
            <a:off x="4876800" y="1219200"/>
            <a:ext cx="3810000" cy="0"/>
          </a:xfrm>
          <a:prstGeom prst="line">
            <a:avLst/>
          </a:prstGeom>
          <a:noFill/>
          <a:ln w="12700" algn="ctr">
            <a:noFill/>
            <a:prstDash val="sysDot"/>
            <a:round/>
            <a:headEnd/>
            <a:tailEnd/>
          </a:ln>
        </p:spPr>
        <p:txBody>
          <a:bodyPr/>
          <a:lstStyle/>
          <a:p>
            <a:endParaRPr lang="en-US"/>
          </a:p>
        </p:txBody>
      </p:sp>
      <p:sp>
        <p:nvSpPr>
          <p:cNvPr id="35850" name="Line 11"/>
          <p:cNvSpPr>
            <a:spLocks noChangeShapeType="1"/>
          </p:cNvSpPr>
          <p:nvPr/>
        </p:nvSpPr>
        <p:spPr bwMode="auto">
          <a:xfrm>
            <a:off x="4876800" y="7037388"/>
            <a:ext cx="3810000" cy="0"/>
          </a:xfrm>
          <a:prstGeom prst="line">
            <a:avLst/>
          </a:prstGeom>
          <a:noFill/>
          <a:ln w="12700" algn="ctr">
            <a:noFill/>
            <a:prstDash val="sysDot"/>
            <a:round/>
            <a:headEnd/>
            <a:tailEnd/>
          </a:ln>
        </p:spPr>
        <p:txBody>
          <a:bodyPr/>
          <a:lstStyle/>
          <a:p>
            <a:endParaRPr lang="en-US"/>
          </a:p>
        </p:txBody>
      </p:sp>
      <p:sp>
        <p:nvSpPr>
          <p:cNvPr id="35851" name="Line 12"/>
          <p:cNvSpPr>
            <a:spLocks noChangeShapeType="1"/>
          </p:cNvSpPr>
          <p:nvPr/>
        </p:nvSpPr>
        <p:spPr bwMode="auto">
          <a:xfrm>
            <a:off x="4876800" y="1530350"/>
            <a:ext cx="0" cy="793750"/>
          </a:xfrm>
          <a:prstGeom prst="line">
            <a:avLst/>
          </a:prstGeom>
          <a:noFill/>
          <a:ln w="12700" cap="rnd" algn="ctr">
            <a:noFill/>
            <a:prstDash val="sysDot"/>
            <a:round/>
            <a:headEnd/>
            <a:tailEnd/>
          </a:ln>
        </p:spPr>
        <p:txBody>
          <a:bodyPr/>
          <a:lstStyle/>
          <a:p>
            <a:endParaRPr lang="en-US"/>
          </a:p>
        </p:txBody>
      </p:sp>
      <p:sp>
        <p:nvSpPr>
          <p:cNvPr id="35852" name="Line 13"/>
          <p:cNvSpPr>
            <a:spLocks noChangeShapeType="1"/>
          </p:cNvSpPr>
          <p:nvPr/>
        </p:nvSpPr>
        <p:spPr bwMode="auto">
          <a:xfrm>
            <a:off x="8686800" y="1530350"/>
            <a:ext cx="0" cy="793750"/>
          </a:xfrm>
          <a:prstGeom prst="line">
            <a:avLst/>
          </a:prstGeom>
          <a:noFill/>
          <a:ln w="12700" cap="rnd" algn="ctr">
            <a:noFill/>
            <a:prstDash val="sysDot"/>
            <a:round/>
            <a:headEnd/>
            <a:tailEnd/>
          </a:ln>
        </p:spPr>
        <p:txBody>
          <a:bodyPr/>
          <a:lstStyle/>
          <a:p>
            <a:endParaRPr lang="en-US"/>
          </a:p>
        </p:txBody>
      </p:sp>
      <p:sp>
        <p:nvSpPr>
          <p:cNvPr id="35853" name="Line 14"/>
          <p:cNvSpPr>
            <a:spLocks noChangeShapeType="1"/>
          </p:cNvSpPr>
          <p:nvPr/>
        </p:nvSpPr>
        <p:spPr bwMode="auto">
          <a:xfrm>
            <a:off x="4876800" y="4398963"/>
            <a:ext cx="0" cy="1247775"/>
          </a:xfrm>
          <a:prstGeom prst="line">
            <a:avLst/>
          </a:prstGeom>
          <a:noFill/>
          <a:ln w="12700" cap="rnd" algn="ctr">
            <a:noFill/>
            <a:prstDash val="sysDot"/>
            <a:round/>
            <a:headEnd/>
            <a:tailEnd/>
          </a:ln>
        </p:spPr>
        <p:txBody>
          <a:bodyPr/>
          <a:lstStyle/>
          <a:p>
            <a:endParaRPr lang="en-US"/>
          </a:p>
        </p:txBody>
      </p:sp>
      <p:sp>
        <p:nvSpPr>
          <p:cNvPr id="35854" name="Line 15"/>
          <p:cNvSpPr>
            <a:spLocks noChangeShapeType="1"/>
          </p:cNvSpPr>
          <p:nvPr/>
        </p:nvSpPr>
        <p:spPr bwMode="auto">
          <a:xfrm>
            <a:off x="8686800" y="4398963"/>
            <a:ext cx="0" cy="1247775"/>
          </a:xfrm>
          <a:prstGeom prst="line">
            <a:avLst/>
          </a:prstGeom>
          <a:noFill/>
          <a:ln w="12700" cap="rnd" algn="ctr">
            <a:noFill/>
            <a:prstDash val="sysDot"/>
            <a:round/>
            <a:headEnd/>
            <a:tailEnd/>
          </a:ln>
        </p:spPr>
        <p:txBody>
          <a:bodyPr/>
          <a:lstStyle/>
          <a:p>
            <a:endParaRPr lang="en-US"/>
          </a:p>
        </p:txBody>
      </p:sp>
      <p:sp>
        <p:nvSpPr>
          <p:cNvPr id="35855" name="Line 16"/>
          <p:cNvSpPr>
            <a:spLocks noChangeShapeType="1"/>
          </p:cNvSpPr>
          <p:nvPr/>
        </p:nvSpPr>
        <p:spPr bwMode="auto">
          <a:xfrm>
            <a:off x="4876800" y="6010275"/>
            <a:ext cx="0" cy="1027113"/>
          </a:xfrm>
          <a:prstGeom prst="line">
            <a:avLst/>
          </a:prstGeom>
          <a:noFill/>
          <a:ln w="12700" cap="rnd" algn="ctr">
            <a:noFill/>
            <a:prstDash val="sysDot"/>
            <a:round/>
            <a:headEnd/>
            <a:tailEnd/>
          </a:ln>
        </p:spPr>
        <p:txBody>
          <a:bodyPr/>
          <a:lstStyle/>
          <a:p>
            <a:endParaRPr lang="en-US"/>
          </a:p>
        </p:txBody>
      </p:sp>
      <p:sp>
        <p:nvSpPr>
          <p:cNvPr id="35856" name="Line 17"/>
          <p:cNvSpPr>
            <a:spLocks noChangeShapeType="1"/>
          </p:cNvSpPr>
          <p:nvPr/>
        </p:nvSpPr>
        <p:spPr bwMode="auto">
          <a:xfrm>
            <a:off x="8686800" y="6010275"/>
            <a:ext cx="0" cy="1027113"/>
          </a:xfrm>
          <a:prstGeom prst="line">
            <a:avLst/>
          </a:prstGeom>
          <a:noFill/>
          <a:ln w="12700" cap="rnd" algn="ctr">
            <a:noFill/>
            <a:prstDash val="sysDot"/>
            <a:round/>
            <a:headEnd/>
            <a:tailEnd/>
          </a:ln>
        </p:spPr>
        <p:txBody>
          <a:bodyPr/>
          <a:lstStyle/>
          <a:p>
            <a:endParaRPr lang="en-US"/>
          </a:p>
        </p:txBody>
      </p:sp>
      <p:pic>
        <p:nvPicPr>
          <p:cNvPr id="35858" name="Picture 19" descr="circle_01_chart.png"/>
          <p:cNvPicPr>
            <a:picLocks noChangeAspect="1"/>
          </p:cNvPicPr>
          <p:nvPr/>
        </p:nvPicPr>
        <p:blipFill>
          <a:blip r:embed="rId4"/>
          <a:srcRect/>
          <a:stretch>
            <a:fillRect/>
          </a:stretch>
        </p:blipFill>
        <p:spPr bwMode="auto">
          <a:xfrm>
            <a:off x="152400" y="4038600"/>
            <a:ext cx="3352800" cy="2160588"/>
          </a:xfrm>
          <a:prstGeom prst="rect">
            <a:avLst/>
          </a:prstGeom>
          <a:noFill/>
          <a:ln w="9525">
            <a:noFill/>
            <a:miter lim="800000"/>
            <a:headEnd/>
            <a:tailEnd/>
          </a:ln>
        </p:spPr>
      </p:pic>
      <p:sp>
        <p:nvSpPr>
          <p:cNvPr id="35859" name="TextBox 21"/>
          <p:cNvSpPr txBox="1">
            <a:spLocks noChangeArrowheads="1"/>
          </p:cNvSpPr>
          <p:nvPr/>
        </p:nvSpPr>
        <p:spPr bwMode="auto">
          <a:xfrm>
            <a:off x="228600" y="6273800"/>
            <a:ext cx="5791200" cy="584200"/>
          </a:xfrm>
          <a:prstGeom prst="rect">
            <a:avLst/>
          </a:prstGeom>
          <a:noFill/>
          <a:ln w="9525">
            <a:noFill/>
            <a:miter lim="800000"/>
            <a:headEnd/>
            <a:tailEnd/>
          </a:ln>
        </p:spPr>
        <p:txBody>
          <a:bodyPr>
            <a:spAutoFit/>
          </a:bodyPr>
          <a:lstStyle/>
          <a:p>
            <a:r>
              <a:rPr lang="en-US" sz="1600" dirty="0" smtClean="0">
                <a:latin typeface="Segoe"/>
              </a:rPr>
              <a:t>*Application </a:t>
            </a:r>
            <a:r>
              <a:rPr lang="en-US" sz="1600" dirty="0">
                <a:latin typeface="Segoe"/>
              </a:rPr>
              <a:t>Virtualization </a:t>
            </a:r>
            <a:r>
              <a:rPr lang="en-US" sz="1600" dirty="0" smtClean="0">
                <a:latin typeface="Segoe"/>
              </a:rPr>
              <a:t>for </a:t>
            </a:r>
            <a:r>
              <a:rPr lang="en-US" sz="1600" dirty="0">
                <a:latin typeface="Segoe"/>
              </a:rPr>
              <a:t>Terminal Services is available and sold separately from MDOP</a:t>
            </a:r>
          </a:p>
        </p:txBody>
      </p:sp>
      <p:pic>
        <p:nvPicPr>
          <p:cNvPr id="35863" name="Picture 30" descr="DTP-OptPack-SA_wh.png"/>
          <p:cNvPicPr>
            <a:picLocks noChangeAspect="1"/>
          </p:cNvPicPr>
          <p:nvPr/>
        </p:nvPicPr>
        <p:blipFill>
          <a:blip r:embed="rId5"/>
          <a:srcRect/>
          <a:stretch>
            <a:fillRect/>
          </a:stretch>
        </p:blipFill>
        <p:spPr bwMode="auto">
          <a:xfrm>
            <a:off x="2438400" y="2514600"/>
            <a:ext cx="2514600" cy="421165"/>
          </a:xfrm>
          <a:prstGeom prst="rect">
            <a:avLst/>
          </a:prstGeom>
          <a:noFill/>
          <a:ln w="9525">
            <a:noFill/>
            <a:miter lim="800000"/>
            <a:headEnd/>
            <a:tailEnd/>
          </a:ln>
        </p:spPr>
      </p:pic>
      <p:pic>
        <p:nvPicPr>
          <p:cNvPr id="35864" name="Picture 24" descr="C:\Users\chajones\Desktop\4.5 Graphics\AppVirtual-2_bL_r.png"/>
          <p:cNvPicPr>
            <a:picLocks noChangeAspect="1" noChangeArrowheads="1"/>
          </p:cNvPicPr>
          <p:nvPr/>
        </p:nvPicPr>
        <p:blipFill>
          <a:blip r:embed="rId6"/>
          <a:srcRect/>
          <a:stretch>
            <a:fillRect/>
          </a:stretch>
        </p:blipFill>
        <p:spPr bwMode="auto">
          <a:xfrm>
            <a:off x="3464348" y="4386591"/>
            <a:ext cx="1295400" cy="503394"/>
          </a:xfrm>
          <a:prstGeom prst="rect">
            <a:avLst/>
          </a:prstGeom>
          <a:noFill/>
        </p:spPr>
      </p:pic>
      <p:sp>
        <p:nvSpPr>
          <p:cNvPr id="25" name="TextBox 24"/>
          <p:cNvSpPr txBox="1"/>
          <p:nvPr/>
        </p:nvSpPr>
        <p:spPr>
          <a:xfrm>
            <a:off x="3388148" y="4876800"/>
            <a:ext cx="1481496" cy="261610"/>
          </a:xfrm>
          <a:prstGeom prst="rect">
            <a:avLst/>
          </a:prstGeom>
          <a:noFill/>
        </p:spPr>
        <p:txBody>
          <a:bodyPr wrap="none" rtlCol="0">
            <a:spAutoFit/>
          </a:bodyPr>
          <a:lstStyle/>
          <a:p>
            <a:r>
              <a:rPr lang="en-US" sz="1100" dirty="0" smtClean="0">
                <a:latin typeface="+mn-lt"/>
              </a:rPr>
              <a:t>For Terminal Services</a:t>
            </a:r>
            <a:endParaRPr lang="en-US" sz="1100" dirty="0">
              <a:latin typeface="+mn-lt"/>
            </a:endParaRPr>
          </a:p>
        </p:txBody>
      </p:sp>
      <p:sp>
        <p:nvSpPr>
          <p:cNvPr id="34" name="Text Placeholder 26"/>
          <p:cNvSpPr txBox="1">
            <a:spLocks/>
          </p:cNvSpPr>
          <p:nvPr/>
        </p:nvSpPr>
        <p:spPr>
          <a:xfrm>
            <a:off x="0" y="2209800"/>
            <a:ext cx="2500298" cy="1508105"/>
          </a:xfrm>
          <a:prstGeom prst="rect">
            <a:avLst/>
          </a:prstGeom>
        </p:spPr>
        <p:txBody>
          <a:bodyPr vert="horz" wrap="squar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Tx/>
              <a:buFont typeface="Segoe Light"/>
              <a:buChar char="»"/>
              <a:tabLst/>
              <a:defRPr/>
            </a:pPr>
            <a:r>
              <a:rPr kumimoji="0" lang="cs-CZ" sz="2000" b="0" i="0" u="none" strike="noStrike" kern="1200" cap="none" spc="0" normalizeH="0" baseline="0" noProof="0" smtClean="0">
                <a:ln>
                  <a:noFill/>
                </a:ln>
                <a:solidFill>
                  <a:schemeClr val="tx1"/>
                </a:solidFill>
                <a:effectLst/>
                <a:uLnTx/>
                <a:uFillTx/>
                <a:latin typeface="+mn-lt"/>
                <a:ea typeface="+mn-ea"/>
                <a:cs typeface="+mn-cs"/>
              </a:rPr>
              <a:t>Aplikace dostupné při přihlášení</a:t>
            </a:r>
            <a:endParaRPr kumimoji="0" lang="en-US" sz="2000" b="0" i="0" u="none" strike="noStrike" kern="1200" cap="none" spc="0" normalizeH="0" baseline="0" noProof="0" smtClean="0">
              <a:ln>
                <a:noFill/>
              </a:ln>
              <a:solidFill>
                <a:schemeClr val="tx1"/>
              </a:solidFill>
              <a:effectLst/>
              <a:uLnTx/>
              <a:uFillTx/>
              <a:latin typeface="+mn-lt"/>
              <a:ea typeface="+mn-ea"/>
              <a:cs typeface="+mn-cs"/>
            </a:endParaRPr>
          </a:p>
          <a:p>
            <a:pPr marL="396875" marR="0" lvl="0" indent="-396875" algn="l" defTabSz="914363" rtl="0" eaLnBrk="1" fontAlgn="auto" latinLnBrk="0" hangingPunct="1">
              <a:lnSpc>
                <a:spcPct val="90000"/>
              </a:lnSpc>
              <a:spcBef>
                <a:spcPct val="20000"/>
              </a:spcBef>
              <a:spcAft>
                <a:spcPts val="0"/>
              </a:spcAft>
              <a:buClrTx/>
              <a:buSzTx/>
              <a:buFont typeface="Segoe Light"/>
              <a:buChar char="»"/>
              <a:tabLst/>
              <a:defRPr/>
            </a:pPr>
            <a:r>
              <a:rPr kumimoji="0" lang="cs-CZ" sz="2000" b="0" i="0" u="none" strike="noStrike" kern="1200" cap="none" spc="0" normalizeH="0" baseline="0" noProof="0" smtClean="0">
                <a:ln>
                  <a:noFill/>
                </a:ln>
                <a:solidFill>
                  <a:schemeClr val="tx1"/>
                </a:solidFill>
                <a:effectLst/>
                <a:uLnTx/>
                <a:uFillTx/>
                <a:latin typeface="+mn-lt"/>
                <a:ea typeface="+mn-ea"/>
                <a:cs typeface="+mn-cs"/>
              </a:rPr>
              <a:t>Centralizovaná oprávnění</a:t>
            </a:r>
            <a:endParaRPr kumimoji="0" lang="en-US" sz="2000" b="0" i="0" u="none" strike="noStrike" kern="1200" cap="none" spc="0" normalizeH="0" baseline="0" noProof="0" smtClean="0">
              <a:ln>
                <a:noFill/>
              </a:ln>
              <a:solidFill>
                <a:schemeClr val="tx1"/>
              </a:solidFill>
              <a:effectLst/>
              <a:uLnTx/>
              <a:uFillTx/>
              <a:latin typeface="+mn-lt"/>
              <a:ea typeface="+mn-ea"/>
              <a:cs typeface="+mn-cs"/>
            </a:endParaRPr>
          </a:p>
          <a:p>
            <a:pPr marL="396875" marR="0" lvl="0" indent="-396875" algn="l" defTabSz="914363" rtl="0" eaLnBrk="1" fontAlgn="auto" latinLnBrk="0" hangingPunct="1">
              <a:lnSpc>
                <a:spcPct val="90000"/>
              </a:lnSpc>
              <a:spcBef>
                <a:spcPct val="20000"/>
              </a:spcBef>
              <a:spcAft>
                <a:spcPts val="0"/>
              </a:spcAft>
              <a:buClrTx/>
              <a:buSzTx/>
              <a:buFont typeface="Segoe Light"/>
              <a:buChar char="»"/>
              <a:tabLst/>
              <a:defRPr/>
            </a:pPr>
            <a:r>
              <a:rPr kumimoji="0" lang="cs-CZ" sz="2000" b="0" i="0" u="none" strike="noStrike" kern="1200" cap="none" spc="0" normalizeH="0" baseline="0" noProof="0" smtClean="0">
                <a:ln>
                  <a:noFill/>
                </a:ln>
                <a:solidFill>
                  <a:schemeClr val="tx1"/>
                </a:solidFill>
                <a:effectLst/>
                <a:uLnTx/>
                <a:uFillTx/>
                <a:latin typeface="+mn-lt"/>
                <a:ea typeface="+mn-ea"/>
                <a:cs typeface="+mn-cs"/>
              </a:rPr>
              <a:t>Izolované aplikace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a:xfrm>
            <a:off x="228600" y="76200"/>
            <a:ext cx="8534400" cy="762000"/>
          </a:xfrm>
        </p:spPr>
        <p:txBody>
          <a:bodyPr>
            <a:normAutofit fontScale="90000"/>
          </a:bodyPr>
          <a:lstStyle/>
          <a:p>
            <a:pPr>
              <a:defRPr/>
            </a:pPr>
            <a:r>
              <a:rPr sz="4400" smtClean="0">
                <a:latin typeface="+mj-lt"/>
              </a:rPr>
              <a:t>Microsoft Application Virtualization</a:t>
            </a:r>
            <a:r>
              <a:rPr lang="cs-CZ" sz="3800" dirty="0" smtClean="0">
                <a:latin typeface="+mj-lt"/>
              </a:rPr>
              <a:t/>
            </a:r>
            <a:br>
              <a:rPr lang="cs-CZ" sz="3800" dirty="0" smtClean="0">
                <a:latin typeface="+mj-lt"/>
              </a:rPr>
            </a:br>
            <a:r>
              <a:rPr sz="3100" smtClean="0">
                <a:latin typeface="Segoe Light" pitchFamily="34" charset="0"/>
              </a:rPr>
              <a:t>Dynamically streaming software as a centrally managed service</a:t>
            </a:r>
            <a:r>
              <a:rPr sz="3800" smtClean="0">
                <a:latin typeface="+mj-lt"/>
              </a:rPr>
              <a:t/>
            </a:r>
            <a:br>
              <a:rPr sz="3800" smtClean="0">
                <a:latin typeface="+mj-lt"/>
              </a:rPr>
            </a:br>
            <a:r>
              <a:rPr sz="1400" smtClean="0">
                <a:latin typeface="+mj-lt"/>
              </a:rPr>
              <a:t/>
            </a:r>
            <a:br>
              <a:rPr sz="1400" smtClean="0">
                <a:latin typeface="+mj-lt"/>
              </a:rPr>
            </a:br>
            <a:endParaRPr sz="1600" i="1" smtClean="0">
              <a:latin typeface="+mj-lt"/>
            </a:endParaRPr>
          </a:p>
        </p:txBody>
      </p:sp>
      <p:graphicFrame>
        <p:nvGraphicFramePr>
          <p:cNvPr id="13" name="Diagram 12"/>
          <p:cNvGraphicFramePr/>
          <p:nvPr/>
        </p:nvGraphicFramePr>
        <p:xfrm>
          <a:off x="228600" y="1397000"/>
          <a:ext cx="8763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75" name="Picture 3" descr="\\.PSF\Parallels Share\MDOP 'Deep Dive' Presentation 2007-03\Icon - Policies.png"/>
          <p:cNvPicPr>
            <a:picLocks noChangeAspect="1" noChangeArrowheads="1"/>
          </p:cNvPicPr>
          <p:nvPr/>
        </p:nvPicPr>
        <p:blipFill>
          <a:blip r:embed="rId7"/>
          <a:srcRect/>
          <a:stretch>
            <a:fillRect/>
          </a:stretch>
        </p:blipFill>
        <p:spPr bwMode="auto">
          <a:xfrm>
            <a:off x="5181600" y="1981200"/>
            <a:ext cx="984250" cy="990600"/>
          </a:xfrm>
          <a:prstGeom prst="rect">
            <a:avLst/>
          </a:prstGeom>
          <a:noFill/>
          <a:ln w="9525">
            <a:noFill/>
            <a:miter lim="800000"/>
            <a:headEnd/>
            <a:tailEnd/>
          </a:ln>
        </p:spPr>
      </p:pic>
      <p:pic>
        <p:nvPicPr>
          <p:cNvPr id="36874" name="Picture 2" descr="\\.PSF\Parallels Share\MDOP 'Deep Dive' Presentation 2007-03\Icon - On-Demand.png"/>
          <p:cNvPicPr>
            <a:picLocks noChangeAspect="1" noChangeArrowheads="1"/>
          </p:cNvPicPr>
          <p:nvPr/>
        </p:nvPicPr>
        <p:blipFill>
          <a:blip r:embed="rId8"/>
          <a:srcRect/>
          <a:stretch>
            <a:fillRect/>
          </a:stretch>
        </p:blipFill>
        <p:spPr bwMode="auto">
          <a:xfrm>
            <a:off x="2819400" y="1981200"/>
            <a:ext cx="1153064" cy="1018540"/>
          </a:xfrm>
          <a:prstGeom prst="rect">
            <a:avLst/>
          </a:prstGeom>
          <a:noFill/>
          <a:ln w="9525">
            <a:noFill/>
            <a:miter lim="800000"/>
            <a:headEnd/>
            <a:tailEnd/>
          </a:ln>
        </p:spPr>
      </p:pic>
      <p:pic>
        <p:nvPicPr>
          <p:cNvPr id="36873" name="Picture 1" descr="\\.PSF\Parallels Share\MDOP 'Deep Dive' Presentation 2007-03\Icon - App Virtualization.png"/>
          <p:cNvPicPr>
            <a:picLocks noChangeAspect="1" noChangeArrowheads="1"/>
          </p:cNvPicPr>
          <p:nvPr/>
        </p:nvPicPr>
        <p:blipFill>
          <a:blip r:embed="rId9"/>
          <a:srcRect/>
          <a:stretch>
            <a:fillRect/>
          </a:stretch>
        </p:blipFill>
        <p:spPr bwMode="auto">
          <a:xfrm>
            <a:off x="889000" y="2057400"/>
            <a:ext cx="863600" cy="914400"/>
          </a:xfrm>
          <a:prstGeom prst="rect">
            <a:avLst/>
          </a:prstGeom>
          <a:noFill/>
          <a:ln w="9525">
            <a:noFill/>
            <a:miter lim="800000"/>
            <a:headEnd/>
            <a:tailEnd/>
          </a:ln>
        </p:spPr>
      </p:pic>
      <p:sp>
        <p:nvSpPr>
          <p:cNvPr id="14" name="TextBox 13"/>
          <p:cNvSpPr txBox="1"/>
          <p:nvPr/>
        </p:nvSpPr>
        <p:spPr>
          <a:xfrm>
            <a:off x="2285984" y="5500702"/>
            <a:ext cx="4643414" cy="338554"/>
          </a:xfrm>
          <a:prstGeom prst="rect">
            <a:avLst/>
          </a:prstGeom>
          <a:noFill/>
        </p:spPr>
        <p:txBody>
          <a:bodyPr wrap="square" rtlCol="0">
            <a:spAutoFit/>
          </a:bodyPr>
          <a:lstStyle/>
          <a:p>
            <a:r>
              <a:rPr lang="en-US" sz="1600" dirty="0" smtClean="0">
                <a:solidFill>
                  <a:schemeClr val="accent6">
                    <a:lumMod val="10000"/>
                  </a:schemeClr>
                </a:solidFill>
              </a:rPr>
              <a:t>Microsoft Application Virtualization Platform</a:t>
            </a:r>
            <a:endParaRPr lang="en-US" sz="1600" dirty="0">
              <a:solidFill>
                <a:schemeClr val="accent6">
                  <a:lumMod val="10000"/>
                </a:schemeClr>
              </a:solidFill>
            </a:endParaRPr>
          </a:p>
        </p:txBody>
      </p:sp>
      <p:pic>
        <p:nvPicPr>
          <p:cNvPr id="33794" name="Picture 2" descr="\\.PSF\.Mac\Volumes\Files\Work\Microsoft\PowerPoint Presentations\Microsoft Application Virtualization Platform Build\MSI on CD Detail.png"/>
          <p:cNvPicPr>
            <a:picLocks noChangeAspect="1" noChangeArrowheads="1"/>
          </p:cNvPicPr>
          <p:nvPr/>
        </p:nvPicPr>
        <p:blipFill>
          <a:blip r:embed="rId10"/>
          <a:srcRect/>
          <a:stretch>
            <a:fillRect/>
          </a:stretch>
        </p:blipFill>
        <p:spPr bwMode="auto">
          <a:xfrm>
            <a:off x="7086600" y="1905000"/>
            <a:ext cx="1697640" cy="1364333"/>
          </a:xfrm>
          <a:prstGeom prst="rect">
            <a:avLst/>
          </a:prstGeom>
          <a:noFill/>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9"/>
          <p:cNvSpPr txBox="1">
            <a:spLocks noChangeArrowheads="1"/>
          </p:cNvSpPr>
          <p:nvPr/>
        </p:nvSpPr>
        <p:spPr bwMode="auto">
          <a:xfrm>
            <a:off x="76200" y="5229225"/>
            <a:ext cx="2514600" cy="1077218"/>
          </a:xfrm>
          <a:prstGeom prst="rect">
            <a:avLst/>
          </a:prstGeom>
          <a:noFill/>
          <a:ln w="9525">
            <a:noFill/>
            <a:miter lim="800000"/>
            <a:headEnd/>
            <a:tailEnd/>
          </a:ln>
        </p:spPr>
        <p:txBody>
          <a:bodyPr>
            <a:spAutoFit/>
          </a:bodyPr>
          <a:lstStyle/>
          <a:p>
            <a:r>
              <a:rPr lang="cs-CZ" sz="1600" dirty="0" smtClean="0">
                <a:latin typeface="Segoe"/>
              </a:rPr>
              <a:t>Rychlá příprava balíčků pomocí technologie </a:t>
            </a:r>
            <a:r>
              <a:rPr lang="en-US" sz="1600" dirty="0" smtClean="0">
                <a:latin typeface="Segoe"/>
              </a:rPr>
              <a:t>active </a:t>
            </a:r>
            <a:r>
              <a:rPr lang="en-US" sz="1600" dirty="0">
                <a:latin typeface="Segoe"/>
              </a:rPr>
              <a:t>watch </a:t>
            </a:r>
            <a:r>
              <a:rPr lang="cs-CZ" sz="1600" dirty="0" smtClean="0">
                <a:latin typeface="Segoe"/>
              </a:rPr>
              <a:t>včetně závislostí při spouštění</a:t>
            </a:r>
            <a:r>
              <a:rPr lang="en-US" sz="1600" dirty="0" smtClean="0">
                <a:latin typeface="Segoe"/>
              </a:rPr>
              <a:t>.</a:t>
            </a:r>
            <a:endParaRPr lang="en-US" sz="1600" dirty="0">
              <a:latin typeface="Segoe"/>
            </a:endParaRPr>
          </a:p>
        </p:txBody>
      </p:sp>
      <p:sp>
        <p:nvSpPr>
          <p:cNvPr id="37891" name="TextBox 10"/>
          <p:cNvSpPr txBox="1">
            <a:spLocks noChangeArrowheads="1"/>
          </p:cNvSpPr>
          <p:nvPr/>
        </p:nvSpPr>
        <p:spPr bwMode="auto">
          <a:xfrm>
            <a:off x="5943600" y="5229225"/>
            <a:ext cx="3124200" cy="1077218"/>
          </a:xfrm>
          <a:prstGeom prst="rect">
            <a:avLst/>
          </a:prstGeom>
          <a:noFill/>
          <a:ln w="9525">
            <a:noFill/>
            <a:miter lim="800000"/>
            <a:headEnd/>
            <a:tailEnd/>
          </a:ln>
        </p:spPr>
        <p:txBody>
          <a:bodyPr>
            <a:spAutoFit/>
          </a:bodyPr>
          <a:lstStyle/>
          <a:p>
            <a:r>
              <a:rPr lang="cs-CZ" sz="1600" dirty="0" smtClean="0">
                <a:latin typeface="Segoe"/>
              </a:rPr>
              <a:t>Administrátor má možnost vytvoření MSI wrapperu pro distribuci bez serveru (</a:t>
            </a:r>
            <a:r>
              <a:rPr lang="cs-CZ" sz="1600" dirty="0" err="1" smtClean="0">
                <a:latin typeface="Segoe"/>
              </a:rPr>
              <a:t>standalone</a:t>
            </a:r>
            <a:r>
              <a:rPr lang="cs-CZ" sz="1600" dirty="0" smtClean="0">
                <a:latin typeface="Segoe"/>
              </a:rPr>
              <a:t>).</a:t>
            </a:r>
            <a:endParaRPr lang="en-US" sz="1600" dirty="0">
              <a:latin typeface="Segoe"/>
            </a:endParaRPr>
          </a:p>
        </p:txBody>
      </p:sp>
      <p:sp>
        <p:nvSpPr>
          <p:cNvPr id="37892" name="TextBox 7"/>
          <p:cNvSpPr txBox="1">
            <a:spLocks noChangeArrowheads="1"/>
          </p:cNvSpPr>
          <p:nvPr/>
        </p:nvSpPr>
        <p:spPr bwMode="auto">
          <a:xfrm>
            <a:off x="2743200" y="3352800"/>
            <a:ext cx="3048000" cy="523220"/>
          </a:xfrm>
          <a:prstGeom prst="rect">
            <a:avLst/>
          </a:prstGeom>
          <a:noFill/>
          <a:ln w="9525">
            <a:noFill/>
            <a:miter lim="800000"/>
            <a:headEnd/>
            <a:tailEnd/>
          </a:ln>
        </p:spPr>
        <p:txBody>
          <a:bodyPr>
            <a:spAutoFit/>
          </a:bodyPr>
          <a:lstStyle/>
          <a:p>
            <a:r>
              <a:rPr lang="cs-CZ" sz="1400" b="1" dirty="0" smtClean="0">
                <a:latin typeface="Segoe"/>
              </a:rPr>
              <a:t>Virtuální aplikace</a:t>
            </a:r>
            <a:endParaRPr lang="en-US" sz="1400" b="1" dirty="0" smtClean="0">
              <a:latin typeface="Segoe"/>
            </a:endParaRPr>
          </a:p>
          <a:p>
            <a:r>
              <a:rPr lang="en-US" sz="1400" b="1" dirty="0" smtClean="0">
                <a:latin typeface="Segoe"/>
              </a:rPr>
              <a:t>(SPRJ, OSD, ICO and SFT)</a:t>
            </a:r>
            <a:endParaRPr lang="en-US" sz="1400" b="1" dirty="0">
              <a:latin typeface="Segoe"/>
            </a:endParaRPr>
          </a:p>
        </p:txBody>
      </p:sp>
      <p:sp>
        <p:nvSpPr>
          <p:cNvPr id="11" name="Rectangle 2"/>
          <p:cNvSpPr>
            <a:spLocks noGrp="1" noChangeArrowheads="1"/>
          </p:cNvSpPr>
          <p:nvPr>
            <p:ph type="title"/>
          </p:nvPr>
        </p:nvSpPr>
        <p:spPr>
          <a:xfrm>
            <a:off x="304800" y="461946"/>
            <a:ext cx="8626475" cy="609600"/>
          </a:xfrm>
        </p:spPr>
        <p:txBody>
          <a:bodyPr>
            <a:normAutofit fontScale="90000"/>
          </a:bodyPr>
          <a:lstStyle/>
          <a:p>
            <a:pPr>
              <a:defRPr/>
            </a:pPr>
            <a:r>
              <a:rPr sz="3800" smtClean="0"/>
              <a:t>Microsoft Application Virtualization</a:t>
            </a:r>
            <a:r>
              <a:rPr lang="cs-CZ" sz="3800" dirty="0" smtClean="0"/>
              <a:t/>
            </a:r>
            <a:br>
              <a:rPr lang="cs-CZ" sz="3800" dirty="0" smtClean="0"/>
            </a:br>
            <a:r>
              <a:rPr sz="3100" smtClean="0">
                <a:latin typeface="Segoe Light" pitchFamily="34" charset="0"/>
              </a:rPr>
              <a:t>Sequencing – </a:t>
            </a:r>
            <a:r>
              <a:rPr lang="cs-CZ" sz="3100" dirty="0" smtClean="0">
                <a:latin typeface="Segoe Light" pitchFamily="34" charset="0"/>
              </a:rPr>
              <a:t>Brána k </a:t>
            </a:r>
            <a:r>
              <a:rPr sz="3100" smtClean="0">
                <a:latin typeface="Segoe Light" pitchFamily="34" charset="0"/>
              </a:rPr>
              <a:t>Microsoft Application Virtualization</a:t>
            </a:r>
            <a:r>
              <a:rPr sz="3800" smtClean="0"/>
              <a:t/>
            </a:r>
            <a:br>
              <a:rPr sz="3800" smtClean="0"/>
            </a:br>
            <a:r>
              <a:rPr sz="1400"/>
              <a:t/>
            </a:r>
            <a:br>
              <a:rPr sz="1400"/>
            </a:br>
            <a:endParaRPr sz="1600" i="1" smtClean="0"/>
          </a:p>
        </p:txBody>
      </p:sp>
      <p:pic>
        <p:nvPicPr>
          <p:cNvPr id="10" name="Picture 1" descr="\\.PSF\Parallels Share\MDOP 'Deep Dive' Presentation 2007-03\Icon - App Virtualization.png"/>
          <p:cNvPicPr>
            <a:picLocks noChangeAspect="1" noChangeArrowheads="1"/>
          </p:cNvPicPr>
          <p:nvPr/>
        </p:nvPicPr>
        <p:blipFill>
          <a:blip r:embed="rId3"/>
          <a:srcRect/>
          <a:stretch>
            <a:fillRect/>
          </a:stretch>
        </p:blipFill>
        <p:spPr bwMode="auto">
          <a:xfrm>
            <a:off x="3581400" y="1905000"/>
            <a:ext cx="1367367" cy="1447800"/>
          </a:xfrm>
          <a:prstGeom prst="rect">
            <a:avLst/>
          </a:prstGeom>
          <a:noFill/>
          <a:ln w="9525">
            <a:noFill/>
            <a:miter lim="800000"/>
            <a:headEnd/>
            <a:tailEnd/>
          </a:ln>
        </p:spPr>
      </p:pic>
      <p:sp>
        <p:nvSpPr>
          <p:cNvPr id="12" name="TextBox 7"/>
          <p:cNvSpPr txBox="1">
            <a:spLocks noChangeArrowheads="1"/>
          </p:cNvSpPr>
          <p:nvPr/>
        </p:nvSpPr>
        <p:spPr bwMode="auto">
          <a:xfrm>
            <a:off x="3048000" y="5229225"/>
            <a:ext cx="2514600" cy="1077218"/>
          </a:xfrm>
          <a:prstGeom prst="rect">
            <a:avLst/>
          </a:prstGeom>
          <a:noFill/>
          <a:ln w="9525">
            <a:noFill/>
            <a:miter lim="800000"/>
            <a:headEnd/>
            <a:tailEnd/>
          </a:ln>
        </p:spPr>
        <p:txBody>
          <a:bodyPr wrap="square">
            <a:spAutoFit/>
          </a:bodyPr>
          <a:lstStyle/>
          <a:p>
            <a:r>
              <a:rPr lang="cs-CZ" sz="1600" dirty="0" smtClean="0">
                <a:latin typeface="Segoe"/>
              </a:rPr>
              <a:t>Výstupem </a:t>
            </a:r>
            <a:r>
              <a:rPr lang="en-US" sz="1600" dirty="0" smtClean="0">
                <a:latin typeface="Segoe"/>
              </a:rPr>
              <a:t>Sequencer</a:t>
            </a:r>
            <a:r>
              <a:rPr lang="cs-CZ" sz="1600" dirty="0" smtClean="0">
                <a:latin typeface="Segoe"/>
              </a:rPr>
              <a:t>u je virtuální aplikace, která obsahuje aplikace a jejich závislostí.</a:t>
            </a:r>
            <a:endParaRPr lang="en-US" sz="1600" dirty="0">
              <a:latin typeface="Segoe"/>
            </a:endParaRPr>
          </a:p>
        </p:txBody>
      </p:sp>
      <p:pic>
        <p:nvPicPr>
          <p:cNvPr id="31746" name="Picture 2" descr="\\.PSF\.Mac\Volumes\Files\Work\Microsoft\PowerPoint Presentations\Microsoft Application Virtualization Platform Build\SoftGrid Sequencing Process - Vertical.png"/>
          <p:cNvPicPr>
            <a:picLocks noChangeAspect="1" noChangeArrowheads="1"/>
          </p:cNvPicPr>
          <p:nvPr/>
        </p:nvPicPr>
        <p:blipFill>
          <a:blip r:embed="rId4" cstate="print"/>
          <a:srcRect/>
          <a:stretch>
            <a:fillRect/>
          </a:stretch>
        </p:blipFill>
        <p:spPr bwMode="auto">
          <a:xfrm>
            <a:off x="228600" y="1128318"/>
            <a:ext cx="2362200" cy="4205682"/>
          </a:xfrm>
          <a:prstGeom prst="rect">
            <a:avLst/>
          </a:prstGeom>
          <a:noFill/>
        </p:spPr>
      </p:pic>
      <p:pic>
        <p:nvPicPr>
          <p:cNvPr id="31749" name="Picture 5" descr="\\.PSF\.Mac\Volumes\Files\Work\Microsoft\PowerPoint Presentations\Microsoft Application Virtualization Platform Build\MSI on CD.png"/>
          <p:cNvPicPr>
            <a:picLocks noChangeAspect="1" noChangeArrowheads="1"/>
          </p:cNvPicPr>
          <p:nvPr/>
        </p:nvPicPr>
        <p:blipFill>
          <a:blip r:embed="rId5"/>
          <a:srcRect/>
          <a:stretch>
            <a:fillRect/>
          </a:stretch>
        </p:blipFill>
        <p:spPr bwMode="auto">
          <a:xfrm>
            <a:off x="6019800" y="1524000"/>
            <a:ext cx="2690978" cy="2855841"/>
          </a:xfrm>
          <a:prstGeom prst="rect">
            <a:avLst/>
          </a:prstGeom>
          <a:noFill/>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289.4"/>
</p:tagLst>
</file>

<file path=ppt/theme/theme1.xml><?xml version="1.0" encoding="utf-8"?>
<a:theme xmlns:a="http://schemas.openxmlformats.org/drawingml/2006/main" name="Technet_Template">
  <a:themeElements>
    <a:clrScheme name="Custom 1">
      <a:dk1>
        <a:sysClr val="windowText" lastClr="000000"/>
      </a:dk1>
      <a:lt1>
        <a:sysClr val="window" lastClr="FFFFFF"/>
      </a:lt1>
      <a:dk2>
        <a:srgbClr val="009DD3"/>
      </a:dk2>
      <a:lt2>
        <a:srgbClr val="133872"/>
      </a:lt2>
      <a:accent1>
        <a:srgbClr val="E7BA23"/>
      </a:accent1>
      <a:accent2>
        <a:srgbClr val="F6DE40"/>
      </a:accent2>
      <a:accent3>
        <a:srgbClr val="9BBB59"/>
      </a:accent3>
      <a:accent4>
        <a:srgbClr val="8064A2"/>
      </a:accent4>
      <a:accent5>
        <a:srgbClr val="4BACC6"/>
      </a:accent5>
      <a:accent6>
        <a:srgbClr val="F79646"/>
      </a:accent6>
      <a:hlink>
        <a:srgbClr val="0000FF"/>
      </a:hlink>
      <a:folHlink>
        <a:srgbClr val="800080"/>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TechReady6_Breakout_Chalktalk_Template - Copy">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Technet_Template">
  <a:themeElements>
    <a:clrScheme name="Custom 1">
      <a:dk1>
        <a:srgbClr val="000000"/>
      </a:dk1>
      <a:lt1>
        <a:srgbClr val="FFFFFF"/>
      </a:lt1>
      <a:dk2>
        <a:srgbClr val="35849D"/>
      </a:dk2>
      <a:lt2>
        <a:srgbClr val="FBD057"/>
      </a:lt2>
      <a:accent1>
        <a:srgbClr val="F4F9B1"/>
      </a:accent1>
      <a:accent2>
        <a:srgbClr val="78C444"/>
      </a:accent2>
      <a:accent3>
        <a:srgbClr val="AEC2CC"/>
      </a:accent3>
      <a:accent4>
        <a:srgbClr val="DADADA"/>
      </a:accent4>
      <a:accent5>
        <a:srgbClr val="F8FBD5"/>
      </a:accent5>
      <a:accent6>
        <a:srgbClr val="6CB13D"/>
      </a:accent6>
      <a:hlink>
        <a:srgbClr val="000000"/>
      </a:hlink>
      <a:folHlink>
        <a:srgbClr val="EF7225"/>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TechReady7 Breakout Chalktalk Template">
  <a:themeElements>
    <a:clrScheme name="TechReady 7">
      <a:dk1>
        <a:srgbClr val="000000"/>
      </a:dk1>
      <a:lt1>
        <a:srgbClr val="FFFFFF"/>
      </a:lt1>
      <a:dk2>
        <a:srgbClr val="9C2828"/>
      </a:dk2>
      <a:lt2>
        <a:srgbClr val="FFFF99"/>
      </a:lt2>
      <a:accent1>
        <a:srgbClr val="FFC409"/>
      </a:accent1>
      <a:accent2>
        <a:srgbClr val="0099FF"/>
      </a:accent2>
      <a:accent3>
        <a:srgbClr val="D476A1"/>
      </a:accent3>
      <a:accent4>
        <a:srgbClr val="66CC33"/>
      </a:accent4>
      <a:accent5>
        <a:srgbClr val="F69660"/>
      </a:accent5>
      <a:accent6>
        <a:srgbClr val="9D6DCD"/>
      </a:accent6>
      <a:hlink>
        <a:srgbClr val="F0ED7B"/>
      </a:hlink>
      <a:folHlink>
        <a:srgbClr val="F3EB4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lIns="91436" tIns="45718" rIns="91436" bIns="45718" anchor="ctr"/>
      <a:lstStyle>
        <a:defPPr algn="ctr" defTabSz="914099">
          <a:defRPr sz="2400" dirty="0">
            <a:gradFill>
              <a:gsLst>
                <a:gs pos="50000">
                  <a:schemeClr val="tx1"/>
                </a:gs>
                <a:gs pos="100000">
                  <a:schemeClr val="tx1"/>
                </a:gs>
              </a:gsLst>
              <a:lin ang="5400000" scaled="0"/>
            </a:gradFill>
            <a:effectLst>
              <a:outerShdw blurRad="38100" dist="38100" dir="2700000" algn="tl">
                <a:srgbClr val="000000">
                  <a:alpha val="43137"/>
                </a:srgbClr>
              </a:outerShdw>
            </a:effectLst>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sz="2400" dirty="0" err="1" smtClean="0">
            <a:gradFill>
              <a:gsLst>
                <a:gs pos="36000">
                  <a:schemeClr val="tx1"/>
                </a:gs>
                <a:gs pos="86000">
                  <a:schemeClr val="tx1"/>
                </a:gs>
              </a:gsLst>
              <a:lin ang="5400000" scaled="0"/>
            </a:gradFill>
            <a:effectLst>
              <a:outerShdw blurRad="38100" dist="38100" dir="2700000" algn="tl">
                <a:srgbClr val="000000">
                  <a:alpha val="43137"/>
                </a:srgbClr>
              </a:outerShdw>
            </a:effectLst>
            <a:latin typeface="+mj-lt"/>
          </a:defRPr>
        </a:defPPr>
      </a:lstStyle>
    </a:txDef>
  </a:objectDefaults>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TNKonf_podzim07_template</Template>
  <TotalTime>0</TotalTime>
  <Words>4575</Words>
  <Application/>
  <PresentationFormat>On-screen Show (4:3)</PresentationFormat>
  <Paragraphs>550</Paragraphs>
  <Slides>28</Slides>
  <Notes>25</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28</vt:i4>
      </vt:variant>
    </vt:vector>
  </HeadingPairs>
  <TitlesOfParts>
    <vt:vector size="34" baseType="lpstr">
      <vt:lpstr>Technet_Template</vt:lpstr>
      <vt:lpstr>TechReady6_Breakout_Chalktalk_Template - Copy</vt:lpstr>
      <vt:lpstr>1_Technet_Template</vt:lpstr>
      <vt:lpstr>TechReady7 Breakout Chalktalk Template</vt:lpstr>
      <vt:lpstr>Visio</vt:lpstr>
      <vt:lpstr>Image</vt:lpstr>
      <vt:lpstr>Microsoft Virtualization</vt:lpstr>
      <vt:lpstr>Virtualizace aplikací Microsoft Application Virtualization </vt:lpstr>
      <vt:lpstr>Desktop vs. Application Virtualization</vt:lpstr>
      <vt:lpstr>Aplikace v IT prostředí</vt:lpstr>
      <vt:lpstr>Správa všech vrstev zlepšuje efektivitu IT a zvyšuje možnosti uživatelů</vt:lpstr>
      <vt:lpstr>Microsoft Application Virtualization Dynamically streaming software as a centrally managed service</vt:lpstr>
      <vt:lpstr>Microsoft Application Virtualization* Dynamically streaming software as a centrally managed service</vt:lpstr>
      <vt:lpstr>Microsoft Application Virtualization Dynamically streaming software as a centrally managed service  </vt:lpstr>
      <vt:lpstr>Microsoft Application Virtualization Sequencing – Brána k Microsoft Application Virtualization  </vt:lpstr>
      <vt:lpstr>Extending Scalability  </vt:lpstr>
      <vt:lpstr>Streaming</vt:lpstr>
      <vt:lpstr>Microsoft Application Virtualization  Dynamický streaming software – centrálně spravovaná služba</vt:lpstr>
      <vt:lpstr>Microsoft Application Virtualization</vt:lpstr>
      <vt:lpstr>Dynamic Virtualization Uvedení Dynamic Suite Composition (DSC)</vt:lpstr>
      <vt:lpstr>Application Virtualization 4.5  Stand Alone (MSI)Scénář</vt:lpstr>
      <vt:lpstr>Microsoft Application Virtualization Spolupráce se SMS 2003/SCCM 2007…</vt:lpstr>
      <vt:lpstr>The Microsoft Application Virtualization Platform</vt:lpstr>
      <vt:lpstr>Řešení problémů pomocí Application Virtualization</vt:lpstr>
      <vt:lpstr>UKÁZKA</vt:lpstr>
      <vt:lpstr>Slide 20</vt:lpstr>
      <vt:lpstr>Desktop vs. Application Virtualization</vt:lpstr>
      <vt:lpstr>Vyřešení konfliktů Application-to-OS</vt:lpstr>
      <vt:lpstr>Vyřešení konfliktů Application-to-OS</vt:lpstr>
      <vt:lpstr>Spravovatelnost a využitelnost PC</vt:lpstr>
      <vt:lpstr>Slide 25</vt:lpstr>
      <vt:lpstr> Optimalizovaný desktop Flexible Offerings to Address Customer Needs </vt:lpstr>
      <vt:lpstr>Dostupnost a zdroje</vt:lpstr>
      <vt:lpstr>závěr a otázky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Server 2008</dc:title>
  <dc:subject>Windows Server 2008</dc:subject>
  <dc:creator/>
  <cp:keywords>Windows; Server; 2008</cp:keywords>
  <cp:lastModifiedBy/>
  <cp:revision>1</cp:revision>
  <dcterms:created xsi:type="dcterms:W3CDTF">2007-05-28T11:17:07Z</dcterms:created>
  <dcterms:modified xsi:type="dcterms:W3CDTF">2008-10-23T09:26:50Z</dcterms:modified>
</cp:coreProperties>
</file>