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Masters/slideMaster48.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Masters/slideMaster19.xml" ContentType="application/vnd.openxmlformats-officedocument.presentationml.slideMaster+xml"/>
  <Override PartName="/ppt/slideMasters/slideMaster37.xml" ContentType="application/vnd.openxmlformats-officedocument.presentationml.slideMaster+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Masters/slideMaster26.xml" ContentType="application/vnd.openxmlformats-officedocument.presentationml.slideMaster+xml"/>
  <Override PartName="/ppt/slideMasters/slideMaster44.xml" ContentType="application/vnd.openxmlformats-officedocument.presentationml.slideMaster+xml"/>
  <Override PartName="/ppt/slides/slide14.xml" ContentType="application/vnd.openxmlformats-officedocument.presentationml.slide+xml"/>
  <Override PartName="/ppt/notesMasters/notesMaster1.xml" ContentType="application/vnd.openxmlformats-officedocument.presentationml.notesMaster+xml"/>
  <Override PartName="/ppt/theme/theme18.xml" ContentType="application/vnd.openxmlformats-officedocument.theme+xml"/>
  <Override PartName="/ppt/theme/theme29.xml" ContentType="application/vnd.openxmlformats-officedocument.theme+xml"/>
  <Override PartName="/ppt/theme/theme47.xml" ContentType="application/vnd.openxmlformats-officedocument.theme+xml"/>
  <Override PartName="/ppt/notesSlides/notesSlide16.xml" ContentType="application/vnd.openxmlformats-officedocument.presentationml.notesSlide+xml"/>
  <Override PartName="/ppt/theme/themeOverride1.xml" ContentType="application/vnd.openxmlformats-officedocument.themeOverride+xml"/>
  <Override PartName="/ppt/slideMasters/slideMaster15.xml" ContentType="application/vnd.openxmlformats-officedocument.presentationml.slideMaster+xml"/>
  <Override PartName="/ppt/slideMasters/slideMaster33.xml" ContentType="application/vnd.openxmlformats-officedocument.presentationml.slideMaster+xml"/>
  <Override PartName="/ppt/slideMasters/slideMaster51.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heme/theme36.xml" ContentType="application/vnd.openxmlformats-officedocument.theme+xml"/>
  <Override PartName="/ppt/theme/theme54.xml" ContentType="application/vnd.openxmlformats-officedocument.theme+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Masters/slideMaster40.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43.xml" ContentType="application/vnd.openxmlformats-officedocument.theme+xml"/>
  <Override PartName="/ppt/notesSlides/notesSlide12.xml" ContentType="application/vnd.openxmlformats-officedocument.presentationml.notesSlide+xml"/>
  <Override PartName="/ppt/theme/theme21.xml" ContentType="application/vnd.openxmlformats-officedocument.theme+xml"/>
  <Override PartName="/ppt/theme/theme32.xml" ContentType="application/vnd.openxmlformats-officedocument.theme+xml"/>
  <Override PartName="/ppt/theme/theme50.xml" ContentType="application/vnd.openxmlformats-officedocument.theme+xml"/>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Masters/slideMaster49.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s/slide22.xml" ContentType="application/vnd.openxmlformats-officedocument.presentationml.slide+xml"/>
  <Override PartName="/ppt/theme/theme19.xml" ContentType="application/vnd.openxmlformats-officedocument.theme+xml"/>
  <Override PartName="/ppt/theme/theme37.xml" ContentType="application/vnd.openxmlformats-officedocument.theme+xml"/>
  <Override PartName="/ppt/theme/theme48.xml" ContentType="application/vnd.openxmlformats-officedocument.theme+xml"/>
  <Override PartName="/ppt/notesSlides/notesSlide24.xml" ContentType="application/vnd.openxmlformats-officedocument.presentationml.notesSlide+xml"/>
  <Override PartName="/docProps/app.xml" ContentType="application/vnd.openxmlformats-officedocument.extended-properties+xml"/>
  <Override PartName="/ppt/slideMasters/slideMaster23.xml" ContentType="application/vnd.openxmlformats-officedocument.presentationml.slideMaster+xml"/>
  <Override PartName="/ppt/slideMasters/slideMaster52.xml" ContentType="application/vnd.openxmlformats-officedocument.presentationml.slideMaster+xml"/>
  <Override PartName="/ppt/slides/slide11.xml" ContentType="application/vnd.openxmlformats-officedocument.presentationml.slide+xml"/>
  <Override PartName="/ppt/theme/theme26.xml" ContentType="application/vnd.openxmlformats-officedocument.theme+xml"/>
  <Override PartName="/ppt/theme/theme44.xml" ContentType="application/vnd.openxmlformats-officedocument.theme+xml"/>
  <Override PartName="/ppt/theme/theme55.xml" ContentType="application/vnd.openxmlformats-officedocument.theme+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30.xml" ContentType="application/vnd.openxmlformats-officedocument.presentationml.slideMaster+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33.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theme/theme22.xml" ContentType="application/vnd.openxmlformats-officedocument.theme+xml"/>
  <Override PartName="/ppt/theme/theme40.xml" ContentType="application/vnd.openxmlformats-officedocument.theme+xml"/>
  <Override PartName="/ppt/theme/theme51.xml" ContentType="application/vnd.openxmlformats-officedocument.them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Masters/slideMaster28.xml" ContentType="application/vnd.openxmlformats-officedocument.presentationml.slideMaster+xml"/>
  <Override PartName="/ppt/slideMasters/slideMaster46.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theme/theme49.xml" ContentType="application/vnd.openxmlformats-officedocument.theme+xml"/>
  <Override PartName="/ppt/notesSlides/notesSlide18.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Masters/slideMaster35.xml" ContentType="application/vnd.openxmlformats-officedocument.presentationml.slideMaster+xml"/>
  <Override PartName="/ppt/slideMasters/slideMaster53.xml" ContentType="application/vnd.openxmlformats-officedocument.presentationml.slideMaster+xml"/>
  <Override PartName="/ppt/slides/slide23.xml" ContentType="application/vnd.openxmlformats-officedocument.presentationml.slide+xml"/>
  <Override PartName="/ppt/theme/theme38.xml" ContentType="application/vnd.openxmlformats-officedocument.theme+xml"/>
  <Override PartName="/ppt/theme/theme56.xml" ContentType="application/vnd.openxmlformats-officedocument.theme+xml"/>
  <Override PartName="/ppt/notesSlides/notesSlide25.xml" ContentType="application/vnd.openxmlformats-officedocument.presentationml.notesSlide+xml"/>
  <Override PartName="/ppt/slideMasters/slideMaster24.xml" ContentType="application/vnd.openxmlformats-officedocument.presentationml.slideMaster+xml"/>
  <Override PartName="/ppt/slideMasters/slideMaster42.xml" ContentType="application/vnd.openxmlformats-officedocument.presentationml.slideMaster+xml"/>
  <Override PartName="/ppt/slides/slide12.xml" ContentType="application/vnd.openxmlformats-officedocument.presentationml.slide+xml"/>
  <Override PartName="/ppt/theme/theme16.xml" ContentType="application/vnd.openxmlformats-officedocument.theme+xml"/>
  <Override PartName="/ppt/theme/theme27.xml" ContentType="application/vnd.openxmlformats-officedocument.theme+xml"/>
  <Override PartName="/ppt/slideLayouts/slideLayout11.xml" ContentType="application/vnd.openxmlformats-officedocument.presentationml.slideLayout+xml"/>
  <Override PartName="/ppt/theme/theme45.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commentAuthors.xml" ContentType="application/vnd.openxmlformats-officedocument.presentationml.commentAuthors+xml"/>
  <Override PartName="/ppt/theme/theme23.xml" ContentType="application/vnd.openxmlformats-officedocument.theme+xml"/>
  <Override PartName="/ppt/theme/theme34.xml" ContentType="application/vnd.openxmlformats-officedocument.theme+xml"/>
  <Override PartName="/ppt/theme/theme52.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theme/theme41.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Masters/slideMaster18.xml" ContentType="application/vnd.openxmlformats-officedocument.presentationml.slideMaster+xml"/>
  <Override PartName="/ppt/slideMasters/slideMaster47.xml" ContentType="application/vnd.openxmlformats-officedocument.presentationml.slideMaster+xml"/>
  <Override PartName="/ppt/slides/slide24.xml" ContentType="application/vnd.openxmlformats-officedocument.presentationml.slide+xml"/>
  <Default Extension="jpeg" ContentType="image/jpeg"/>
  <Override PartName="/ppt/theme/theme39.xml" ContentType="application/vnd.openxmlformats-officedocument.theme+xml"/>
  <Override PartName="/ppt/diagrams/quickStyle1.xml" ContentType="application/vnd.openxmlformats-officedocument.drawingml.diagramStyl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54.xml" ContentType="application/vnd.openxmlformats-officedocument.presentationml.slideMaster+xml"/>
  <Override PartName="/ppt/slides/slide13.xml" ContentType="application/vnd.openxmlformats-officedocument.presentationml.slide+xml"/>
  <Override PartName="/ppt/slideLayouts/slideLayout1.xml" ContentType="application/vnd.openxmlformats-officedocument.presentationml.slideLayout+xml"/>
  <Override PartName="/ppt/theme/theme28.xml" ContentType="application/vnd.openxmlformats-officedocument.theme+xml"/>
  <Override PartName="/ppt/theme/theme46.xml" ContentType="application/vnd.openxmlformats-officedocument.theme+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s/slide20.xml" ContentType="application/vnd.openxmlformats-officedocument.presentationml.slide+xml"/>
  <Override PartName="/ppt/theme/theme17.xml" ContentType="application/vnd.openxmlformats-officedocument.theme+xml"/>
  <Override PartName="/ppt/slideLayouts/slideLayout12.xml" ContentType="application/vnd.openxmlformats-officedocument.presentationml.slideLayout+xml"/>
  <Override PartName="/ppt/theme/theme35.xml" ContentType="application/vnd.openxmlformats-officedocument.theme+xml"/>
  <Override PartName="/ppt/notesSlides/notesSlide22.xml" ContentType="application/vnd.openxmlformats-officedocument.presentationml.notesSlide+xml"/>
  <Override PartName="/ppt/slideMasters/slideMaster21.xml" ContentType="application/vnd.openxmlformats-officedocument.presentationml.slideMaster+xml"/>
  <Override PartName="/ppt/slideMasters/slideMaster50.xml" ContentType="application/vnd.openxmlformats-officedocument.presentationml.slideMaster+xml"/>
  <Override PartName="/ppt/theme/theme24.xml" ContentType="application/vnd.openxmlformats-officedocument.theme+xml"/>
  <Override PartName="/ppt/theme/theme42.xml" ContentType="application/vnd.openxmlformats-officedocument.theme+xml"/>
  <Override PartName="/ppt/theme/theme53.xml" ContentType="application/vnd.openxmlformats-officedocument.them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theme/theme20.xml" ContentType="application/vnd.openxmlformats-officedocument.theme+xml"/>
  <Override PartName="/ppt/diagrams/data1.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64" r:id="rId1"/>
    <p:sldMasterId id="2147483876" r:id="rId2"/>
    <p:sldMasterId id="2147483879" r:id="rId3"/>
    <p:sldMasterId id="2147483881" r:id="rId4"/>
    <p:sldMasterId id="2147483883" r:id="rId5"/>
    <p:sldMasterId id="2147483885" r:id="rId6"/>
    <p:sldMasterId id="2147483887" r:id="rId7"/>
    <p:sldMasterId id="2147483889" r:id="rId8"/>
    <p:sldMasterId id="2147483891" r:id="rId9"/>
    <p:sldMasterId id="2147483893" r:id="rId10"/>
    <p:sldMasterId id="2147483895" r:id="rId11"/>
    <p:sldMasterId id="2147483897" r:id="rId12"/>
    <p:sldMasterId id="2147483899" r:id="rId13"/>
    <p:sldMasterId id="2147483901" r:id="rId14"/>
    <p:sldMasterId id="2147483903" r:id="rId15"/>
    <p:sldMasterId id="2147483905" r:id="rId16"/>
    <p:sldMasterId id="2147483907" r:id="rId17"/>
    <p:sldMasterId id="2147483909" r:id="rId18"/>
    <p:sldMasterId id="2147483911" r:id="rId19"/>
    <p:sldMasterId id="2147483913" r:id="rId20"/>
    <p:sldMasterId id="2147483915" r:id="rId21"/>
    <p:sldMasterId id="2147483917" r:id="rId22"/>
    <p:sldMasterId id="2147483919" r:id="rId23"/>
    <p:sldMasterId id="2147483921" r:id="rId24"/>
    <p:sldMasterId id="2147483923" r:id="rId25"/>
    <p:sldMasterId id="2147483925" r:id="rId26"/>
    <p:sldMasterId id="2147483927" r:id="rId27"/>
    <p:sldMasterId id="2147483929" r:id="rId28"/>
    <p:sldMasterId id="2147483934" r:id="rId29"/>
    <p:sldMasterId id="2147483936" r:id="rId30"/>
    <p:sldMasterId id="2147483938" r:id="rId31"/>
    <p:sldMasterId id="2147483940" r:id="rId32"/>
    <p:sldMasterId id="2147483942" r:id="rId33"/>
    <p:sldMasterId id="2147483944" r:id="rId34"/>
    <p:sldMasterId id="2147483946" r:id="rId35"/>
    <p:sldMasterId id="2147483948" r:id="rId36"/>
    <p:sldMasterId id="2147483950" r:id="rId37"/>
    <p:sldMasterId id="2147483952" r:id="rId38"/>
    <p:sldMasterId id="2147483954" r:id="rId39"/>
    <p:sldMasterId id="2147483956" r:id="rId40"/>
    <p:sldMasterId id="2147483958" r:id="rId41"/>
    <p:sldMasterId id="2147483960" r:id="rId42"/>
    <p:sldMasterId id="2147483962" r:id="rId43"/>
    <p:sldMasterId id="2147483964" r:id="rId44"/>
    <p:sldMasterId id="2147483966" r:id="rId45"/>
    <p:sldMasterId id="2147483968" r:id="rId46"/>
    <p:sldMasterId id="2147483970" r:id="rId47"/>
    <p:sldMasterId id="2147483972" r:id="rId48"/>
    <p:sldMasterId id="2147483974" r:id="rId49"/>
    <p:sldMasterId id="2147483976" r:id="rId50"/>
    <p:sldMasterId id="2147483978" r:id="rId51"/>
    <p:sldMasterId id="2147483980" r:id="rId52"/>
    <p:sldMasterId id="2147483982" r:id="rId53"/>
    <p:sldMasterId id="2147483984" r:id="rId54"/>
  </p:sldMasterIdLst>
  <p:notesMasterIdLst>
    <p:notesMasterId r:id="rId80"/>
  </p:notesMasterIdLst>
  <p:handoutMasterIdLst>
    <p:handoutMasterId r:id="rId81"/>
  </p:handoutMasterIdLst>
  <p:sldIdLst>
    <p:sldId id="680" r:id="rId55"/>
    <p:sldId id="675" r:id="rId56"/>
    <p:sldId id="669" r:id="rId57"/>
    <p:sldId id="670" r:id="rId58"/>
    <p:sldId id="668" r:id="rId59"/>
    <p:sldId id="678" r:id="rId60"/>
    <p:sldId id="651" r:id="rId61"/>
    <p:sldId id="652" r:id="rId62"/>
    <p:sldId id="604" r:id="rId63"/>
    <p:sldId id="653" r:id="rId64"/>
    <p:sldId id="593" r:id="rId65"/>
    <p:sldId id="654" r:id="rId66"/>
    <p:sldId id="671" r:id="rId67"/>
    <p:sldId id="655" r:id="rId68"/>
    <p:sldId id="656" r:id="rId69"/>
    <p:sldId id="657" r:id="rId70"/>
    <p:sldId id="661" r:id="rId71"/>
    <p:sldId id="662" r:id="rId72"/>
    <p:sldId id="663" r:id="rId73"/>
    <p:sldId id="532" r:id="rId74"/>
    <p:sldId id="679" r:id="rId75"/>
    <p:sldId id="674" r:id="rId76"/>
    <p:sldId id="673" r:id="rId77"/>
    <p:sldId id="676" r:id="rId78"/>
    <p:sldId id="667" r:id="rId7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D3EEF5"/>
    <a:srgbClr val="8EB4E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32" autoAdjust="0"/>
    <p:restoredTop sz="84497" autoAdjust="0"/>
  </p:normalViewPr>
  <p:slideViewPr>
    <p:cSldViewPr snapToGrid="0">
      <p:cViewPr>
        <p:scale>
          <a:sx n="50" d="100"/>
          <a:sy n="50" d="100"/>
        </p:scale>
        <p:origin x="-1666" y="-634"/>
      </p:cViewPr>
      <p:guideLst>
        <p:guide orient="horz" pos="2160"/>
        <p:guide orient="horz" pos="140"/>
        <p:guide orient="horz" pos="894"/>
        <p:guide orient="horz" pos="1196"/>
        <p:guide orient="horz" pos="1484"/>
        <p:guide orient="horz" pos="4035"/>
        <p:guide pos="2880"/>
        <p:guide pos="241"/>
      </p:guideLst>
    </p:cSldViewPr>
  </p:slideViewPr>
  <p:notesTextViewPr>
    <p:cViewPr>
      <p:scale>
        <a:sx n="100" d="100"/>
        <a:sy n="100" d="100"/>
      </p:scale>
      <p:origin x="0" y="0"/>
    </p:cViewPr>
  </p:notesTextViewPr>
  <p:sorterViewPr>
    <p:cViewPr>
      <p:scale>
        <a:sx n="80" d="100"/>
        <a:sy n="80" d="100"/>
      </p:scale>
      <p:origin x="0" y="1450"/>
    </p:cViewPr>
  </p:sorterViewPr>
  <p:notesViewPr>
    <p:cSldViewPr snapToGrid="0">
      <p:cViewPr varScale="1">
        <p:scale>
          <a:sx n="81" d="100"/>
          <a:sy n="81" d="100"/>
        </p:scale>
        <p:origin x="-2322"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Master" Target="slideMasters/slideMaster50.xml"/><Relationship Id="rId55" Type="http://schemas.openxmlformats.org/officeDocument/2006/relationships/slide" Target="slides/slide1.xml"/><Relationship Id="rId63" Type="http://schemas.openxmlformats.org/officeDocument/2006/relationships/slide" Target="slides/slide9.xml"/><Relationship Id="rId68" Type="http://schemas.openxmlformats.org/officeDocument/2006/relationships/slide" Target="slides/slide14.xml"/><Relationship Id="rId76" Type="http://schemas.openxmlformats.org/officeDocument/2006/relationships/slide" Target="slides/slide22.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 Target="slides/slide4.xml"/><Relationship Id="rId66" Type="http://schemas.openxmlformats.org/officeDocument/2006/relationships/slide" Target="slides/slide12.xml"/><Relationship Id="rId74" Type="http://schemas.openxmlformats.org/officeDocument/2006/relationships/slide" Target="slides/slide20.xml"/><Relationship Id="rId79" Type="http://schemas.openxmlformats.org/officeDocument/2006/relationships/slide" Target="slides/slide25.xml"/><Relationship Id="rId5" Type="http://schemas.openxmlformats.org/officeDocument/2006/relationships/slideMaster" Target="slideMasters/slideMaster5.xml"/><Relationship Id="rId61" Type="http://schemas.openxmlformats.org/officeDocument/2006/relationships/slide" Target="slides/slide7.xml"/><Relationship Id="rId82" Type="http://schemas.openxmlformats.org/officeDocument/2006/relationships/commentAuthors" Target="commentAuthor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2.xml"/><Relationship Id="rId64" Type="http://schemas.openxmlformats.org/officeDocument/2006/relationships/slide" Target="slides/slide10.xml"/><Relationship Id="rId69" Type="http://schemas.openxmlformats.org/officeDocument/2006/relationships/slide" Target="slides/slide15.xml"/><Relationship Id="rId77" Type="http://schemas.openxmlformats.org/officeDocument/2006/relationships/slide" Target="slides/slide23.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8.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5.xml"/><Relationship Id="rId67" Type="http://schemas.openxmlformats.org/officeDocument/2006/relationships/slide" Target="slides/slide13.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 Target="slides/slide8.xml"/><Relationship Id="rId70" Type="http://schemas.openxmlformats.org/officeDocument/2006/relationships/slide" Target="slides/slide16.xml"/><Relationship Id="rId75" Type="http://schemas.openxmlformats.org/officeDocument/2006/relationships/slide" Target="slides/slide21.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6.xml"/><Relationship Id="rId65" Type="http://schemas.openxmlformats.org/officeDocument/2006/relationships/slide" Target="slides/slide11.xml"/><Relationship Id="rId73" Type="http://schemas.openxmlformats.org/officeDocument/2006/relationships/slide" Target="slides/slide19.xml"/><Relationship Id="rId78" Type="http://schemas.openxmlformats.org/officeDocument/2006/relationships/slide" Target="slides/slide24.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NZ"/>
  <c:style val="18"/>
  <c:clrMapOvr bg1="dk1" tx1="lt1" bg2="dk2" tx2="lt2" accent1="accent1" accent2="accent2" accent3="accent3" accent4="accent4" accent5="accent5" accent6="accent6" hlink="hlink" folHlink="folHlink"/>
  <c:chart>
    <c:autoTitleDeleted val="1"/>
    <c:view3D>
      <c:rAngAx val="1"/>
    </c:view3D>
    <c:floor>
      <c:spPr>
        <a:solidFill>
          <a:srgbClr val="000000">
            <a:alpha val="70000"/>
          </a:srgbClr>
        </a:solidFill>
        <a:ln>
          <a:solidFill>
            <a:srgbClr val="000000"/>
          </a:solidFill>
        </a:ln>
      </c:spPr>
    </c:floor>
    <c:sideWall>
      <c:spPr>
        <a:noFill/>
      </c:spPr>
    </c:sideWall>
    <c:backWall>
      <c:spPr>
        <a:gradFill>
          <a:gsLst>
            <a:gs pos="0">
              <a:srgbClr val="000000">
                <a:alpha val="0"/>
              </a:srgbClr>
            </a:gs>
            <a:gs pos="50000">
              <a:srgbClr val="000000">
                <a:alpha val="9000"/>
              </a:srgbClr>
            </a:gs>
            <a:gs pos="100000">
              <a:srgbClr val="000000">
                <a:alpha val="70000"/>
              </a:srgbClr>
            </a:gs>
          </a:gsLst>
          <a:lin ang="5400000" scaled="0"/>
        </a:gradFill>
      </c:spPr>
    </c:backWall>
    <c:plotArea>
      <c:layout/>
      <c:bar3DChart>
        <c:barDir val="col"/>
        <c:grouping val="percentStacked"/>
        <c:ser>
          <c:idx val="0"/>
          <c:order val="0"/>
          <c:tx>
            <c:strRef>
              <c:f>Sheet1!$B$1</c:f>
              <c:strCache>
                <c:ptCount val="1"/>
                <c:pt idx="0">
                  <c:v>Very Satisfied</c:v>
                </c:pt>
              </c:strCache>
            </c:strRef>
          </c:tx>
          <c:spPr>
            <a:solidFill>
              <a:srgbClr val="00B050"/>
            </a:solidFill>
          </c:spPr>
          <c:dLbls>
            <c:dLbl>
              <c:idx val="0"/>
              <c:layout>
                <c:manualLayout>
                  <c:x val="1.9132654982791156E-2"/>
                  <c:y val="6.5923345784980026E-17"/>
                </c:manualLayout>
              </c:layout>
              <c:spPr/>
              <c:txPr>
                <a:bodyPr/>
                <a:lstStyle/>
                <a:p>
                  <a:pPr>
                    <a:defRPr>
                      <a:effectLst>
                        <a:outerShdw blurRad="38100" dist="38100" dir="2700000" algn="tl">
                          <a:srgbClr val="000000">
                            <a:alpha val="43137"/>
                          </a:srgbClr>
                        </a:outerShdw>
                      </a:effectLst>
                    </a:defRPr>
                  </a:pPr>
                  <a:endParaRPr lang="en-US"/>
                </a:p>
              </c:txPr>
              <c:showVal val="1"/>
            </c:dLbl>
            <c:dLbl>
              <c:idx val="1"/>
              <c:layout>
                <c:manualLayout>
                  <c:x val="2.2959185979349674E-2"/>
                  <c:y val="6.5923345784980026E-17"/>
                </c:manualLayout>
              </c:layout>
              <c:spPr/>
              <c:txPr>
                <a:bodyPr/>
                <a:lstStyle/>
                <a:p>
                  <a:pPr>
                    <a:defRPr>
                      <a:effectLst>
                        <a:outerShdw blurRad="38100" dist="38100" dir="2700000" algn="tl">
                          <a:srgbClr val="000000">
                            <a:alpha val="43137"/>
                          </a:srgbClr>
                        </a:outerShdw>
                      </a:effectLst>
                    </a:defRPr>
                  </a:pPr>
                  <a:endParaRPr lang="en-US"/>
                </a:p>
              </c:txPr>
              <c:showVal val="1"/>
            </c:dLbl>
            <c:dLbl>
              <c:idx val="2"/>
              <c:layout>
                <c:manualLayout>
                  <c:x val="2.2959185979349518E-2"/>
                  <c:y val="-7.1917208004102133E-3"/>
                </c:manualLayout>
              </c:layout>
              <c:spPr/>
              <c:txPr>
                <a:bodyPr/>
                <a:lstStyle/>
                <a:p>
                  <a:pPr>
                    <a:defRPr>
                      <a:effectLst>
                        <a:outerShdw blurRad="38100" dist="38100" dir="2700000" algn="tl">
                          <a:srgbClr val="000000">
                            <a:alpha val="43137"/>
                          </a:srgbClr>
                        </a:outerShdw>
                      </a:effectLst>
                    </a:defRPr>
                  </a:pPr>
                  <a:endParaRPr lang="en-US"/>
                </a:p>
              </c:txPr>
              <c:showVal val="1"/>
            </c:dLbl>
            <c:showVal val="1"/>
          </c:dLbls>
          <c:cat>
            <c:strRef>
              <c:f>Sheet1!$A$2:$A$4</c:f>
              <c:strCache>
                <c:ptCount val="3"/>
                <c:pt idx="0">
                  <c:v>SA</c:v>
                </c:pt>
                <c:pt idx="1">
                  <c:v>Client SA</c:v>
                </c:pt>
                <c:pt idx="2">
                  <c:v>Client SA w/MDOP</c:v>
                </c:pt>
              </c:strCache>
            </c:strRef>
          </c:cat>
          <c:val>
            <c:numRef>
              <c:f>Sheet1!$B$2:$B$4</c:f>
              <c:numCache>
                <c:formatCode>0.0%</c:formatCode>
                <c:ptCount val="3"/>
                <c:pt idx="0">
                  <c:v>0.27</c:v>
                </c:pt>
                <c:pt idx="1">
                  <c:v>0.32000000000000933</c:v>
                </c:pt>
                <c:pt idx="2">
                  <c:v>0.60200000000000065</c:v>
                </c:pt>
              </c:numCache>
            </c:numRef>
          </c:val>
        </c:ser>
        <c:ser>
          <c:idx val="1"/>
          <c:order val="1"/>
          <c:tx>
            <c:strRef>
              <c:f>Sheet1!$C$1</c:f>
              <c:strCache>
                <c:ptCount val="1"/>
                <c:pt idx="0">
                  <c:v>Somewhat Satisfied</c:v>
                </c:pt>
              </c:strCache>
            </c:strRef>
          </c:tx>
          <c:cat>
            <c:strRef>
              <c:f>Sheet1!$A$2:$A$4</c:f>
              <c:strCache>
                <c:ptCount val="3"/>
                <c:pt idx="0">
                  <c:v>SA</c:v>
                </c:pt>
                <c:pt idx="1">
                  <c:v>Client SA</c:v>
                </c:pt>
                <c:pt idx="2">
                  <c:v>Client SA w/MDOP</c:v>
                </c:pt>
              </c:strCache>
            </c:strRef>
          </c:cat>
          <c:val>
            <c:numRef>
              <c:f>Sheet1!$C$2:$C$4</c:f>
              <c:numCache>
                <c:formatCode>0.0%</c:formatCode>
                <c:ptCount val="3"/>
                <c:pt idx="0">
                  <c:v>0.56000000000000005</c:v>
                </c:pt>
                <c:pt idx="1">
                  <c:v>0.62700000000001765</c:v>
                </c:pt>
                <c:pt idx="2">
                  <c:v>0.35200000000000031</c:v>
                </c:pt>
              </c:numCache>
            </c:numRef>
          </c:val>
        </c:ser>
        <c:ser>
          <c:idx val="2"/>
          <c:order val="2"/>
          <c:tx>
            <c:strRef>
              <c:f>Sheet1!$D$1</c:f>
              <c:strCache>
                <c:ptCount val="1"/>
                <c:pt idx="0">
                  <c:v>Somewhat Dissatisfied</c:v>
                </c:pt>
              </c:strCache>
            </c:strRef>
          </c:tx>
          <c:cat>
            <c:strRef>
              <c:f>Sheet1!$A$2:$A$4</c:f>
              <c:strCache>
                <c:ptCount val="3"/>
                <c:pt idx="0">
                  <c:v>SA</c:v>
                </c:pt>
                <c:pt idx="1">
                  <c:v>Client SA</c:v>
                </c:pt>
                <c:pt idx="2">
                  <c:v>Client SA w/MDOP</c:v>
                </c:pt>
              </c:strCache>
            </c:strRef>
          </c:cat>
          <c:val>
            <c:numRef>
              <c:f>Sheet1!$D$2:$D$4</c:f>
              <c:numCache>
                <c:formatCode>0.0%</c:formatCode>
                <c:ptCount val="3"/>
                <c:pt idx="0">
                  <c:v>9.0000000000000066E-2</c:v>
                </c:pt>
                <c:pt idx="1">
                  <c:v>3.6000000000000816E-2</c:v>
                </c:pt>
                <c:pt idx="2">
                  <c:v>1.9000000000000527E-2</c:v>
                </c:pt>
              </c:numCache>
            </c:numRef>
          </c:val>
        </c:ser>
        <c:ser>
          <c:idx val="3"/>
          <c:order val="3"/>
          <c:tx>
            <c:strRef>
              <c:f>Sheet1!$E$1</c:f>
              <c:strCache>
                <c:ptCount val="1"/>
                <c:pt idx="0">
                  <c:v>Very Dissatisfied</c:v>
                </c:pt>
              </c:strCache>
            </c:strRef>
          </c:tx>
          <c:spPr>
            <a:solidFill>
              <a:srgbClr val="7030A0"/>
            </a:solidFill>
          </c:spPr>
          <c:cat>
            <c:strRef>
              <c:f>Sheet1!$A$2:$A$4</c:f>
              <c:strCache>
                <c:ptCount val="3"/>
                <c:pt idx="0">
                  <c:v>SA</c:v>
                </c:pt>
                <c:pt idx="1">
                  <c:v>Client SA</c:v>
                </c:pt>
                <c:pt idx="2">
                  <c:v>Client SA w/MDOP</c:v>
                </c:pt>
              </c:strCache>
            </c:strRef>
          </c:cat>
          <c:val>
            <c:numRef>
              <c:f>Sheet1!$E$2:$E$4</c:f>
              <c:numCache>
                <c:formatCode>0.0%</c:formatCode>
                <c:ptCount val="3"/>
                <c:pt idx="0">
                  <c:v>2.0000000000000052E-2</c:v>
                </c:pt>
                <c:pt idx="1">
                  <c:v>1.2000000000000021E-2</c:v>
                </c:pt>
                <c:pt idx="2">
                  <c:v>9.0000000000000548E-3</c:v>
                </c:pt>
              </c:numCache>
            </c:numRef>
          </c:val>
        </c:ser>
        <c:ser>
          <c:idx val="4"/>
          <c:order val="4"/>
          <c:tx>
            <c:strRef>
              <c:f>Sheet1!$F$1</c:f>
              <c:strCache>
                <c:ptCount val="1"/>
                <c:pt idx="0">
                  <c:v>Don’t Know</c:v>
                </c:pt>
              </c:strCache>
            </c:strRef>
          </c:tx>
          <c:cat>
            <c:strRef>
              <c:f>Sheet1!$A$2:$A$4</c:f>
              <c:strCache>
                <c:ptCount val="3"/>
                <c:pt idx="0">
                  <c:v>SA</c:v>
                </c:pt>
                <c:pt idx="1">
                  <c:v>Client SA</c:v>
                </c:pt>
                <c:pt idx="2">
                  <c:v>Client SA w/MDOP</c:v>
                </c:pt>
              </c:strCache>
            </c:strRef>
          </c:cat>
          <c:val>
            <c:numRef>
              <c:f>Sheet1!$F$2:$F$4</c:f>
              <c:numCache>
                <c:formatCode>0.0%</c:formatCode>
                <c:ptCount val="3"/>
                <c:pt idx="0">
                  <c:v>5.0000000000000114E-2</c:v>
                </c:pt>
                <c:pt idx="1">
                  <c:v>6.0000000000001476E-3</c:v>
                </c:pt>
                <c:pt idx="2">
                  <c:v>1.9000000000000527E-2</c:v>
                </c:pt>
              </c:numCache>
            </c:numRef>
          </c:val>
        </c:ser>
        <c:gapWidth val="75"/>
        <c:shape val="cylinder"/>
        <c:axId val="139806208"/>
        <c:axId val="139807744"/>
        <c:axId val="0"/>
      </c:bar3DChart>
      <c:catAx>
        <c:axId val="139806208"/>
        <c:scaling>
          <c:orientation val="minMax"/>
        </c:scaling>
        <c:axPos val="b"/>
        <c:majorTickMark val="none"/>
        <c:tickLblPos val="nextTo"/>
        <c:spPr>
          <a:ln>
            <a:solidFill>
              <a:schemeClr val="bg2"/>
            </a:solidFill>
          </a:ln>
        </c:spPr>
        <c:crossAx val="139807744"/>
        <c:crosses val="autoZero"/>
        <c:auto val="1"/>
        <c:lblAlgn val="ctr"/>
        <c:lblOffset val="100"/>
      </c:catAx>
      <c:valAx>
        <c:axId val="139807744"/>
        <c:scaling>
          <c:orientation val="minMax"/>
        </c:scaling>
        <c:axPos val="l"/>
        <c:majorGridlines/>
        <c:numFmt formatCode="0%" sourceLinked="1"/>
        <c:majorTickMark val="none"/>
        <c:tickLblPos val="nextTo"/>
        <c:spPr>
          <a:ln w="9525">
            <a:noFill/>
          </a:ln>
        </c:spPr>
        <c:crossAx val="139806208"/>
        <c:crosses val="autoZero"/>
        <c:crossBetween val="between"/>
        <c:majorUnit val="1"/>
      </c:valAx>
    </c:plotArea>
    <c:legend>
      <c:legendPos val="b"/>
      <c:layout>
        <c:manualLayout>
          <c:xMode val="edge"/>
          <c:yMode val="edge"/>
          <c:x val="4.0060465215778884E-2"/>
          <c:y val="0.79974766686703469"/>
          <c:w val="0.94666448524269697"/>
          <c:h val="0.17867717073173495"/>
        </c:manualLayout>
      </c:layout>
    </c:legend>
    <c:plotVisOnly val="1"/>
  </c:chart>
  <c:txPr>
    <a:bodyPr/>
    <a:lstStyle/>
    <a:p>
      <a:pPr>
        <a:defRPr sz="1000"/>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0CF700-C35C-49B0-9CD6-61480AE7CB0A}" type="doc">
      <dgm:prSet loTypeId="urn:microsoft.com/office/officeart/2005/8/layout/vList6" loCatId="list" qsTypeId="urn:microsoft.com/office/officeart/2005/8/quickstyle/3d1" qsCatId="3D" csTypeId="urn:microsoft.com/office/officeart/2005/8/colors/accent3_5" csCatId="accent3" phldr="1"/>
      <dgm:spPr/>
      <dgm:t>
        <a:bodyPr/>
        <a:lstStyle/>
        <a:p>
          <a:endParaRPr lang="en-NZ"/>
        </a:p>
      </dgm:t>
    </dgm:pt>
    <dgm:pt modelId="{3967E2C0-8C35-4A59-B95A-379F3355BF56}">
      <dgm:prSet phldrT="[Text]" custT="1"/>
      <dgm:spPr>
        <a:solidFill>
          <a:srgbClr val="FF9933"/>
        </a:solidFill>
        <a:ln w="44450" cmpd="sng">
          <a:solidFill>
            <a:schemeClr val="tx1"/>
          </a:solidFill>
        </a:ln>
      </dgm:spPr>
      <dgm:t>
        <a:bodyPr/>
        <a:lstStyle/>
        <a:p>
          <a:pPr>
            <a:spcAft>
              <a:spcPts val="600"/>
            </a:spcAft>
          </a:pPr>
          <a:r>
            <a:rPr lang="en-NZ" sz="1800" b="1" dirty="0" smtClean="0">
              <a:solidFill>
                <a:schemeClr val="bg1">
                  <a:lumMod val="65000"/>
                  <a:lumOff val="35000"/>
                </a:schemeClr>
              </a:solidFill>
              <a:latin typeface="Calibri" pitchFamily="34" charset="0"/>
            </a:rPr>
            <a:t>Offer 1:  </a:t>
          </a:r>
          <a:r>
            <a:rPr lang="en-NZ" sz="3600" b="1" dirty="0" smtClean="0">
              <a:solidFill>
                <a:schemeClr val="bg1"/>
              </a:solidFill>
              <a:latin typeface="Calibri" pitchFamily="34" charset="0"/>
            </a:rPr>
            <a:t>20% </a:t>
          </a:r>
          <a:r>
            <a:rPr lang="en-NZ" sz="2400" b="1" dirty="0" smtClean="0">
              <a:solidFill>
                <a:schemeClr val="bg1"/>
              </a:solidFill>
              <a:latin typeface="Calibri" pitchFamily="34" charset="0"/>
            </a:rPr>
            <a:t>Discount</a:t>
          </a:r>
        </a:p>
        <a:p>
          <a:pPr>
            <a:spcAft>
              <a:spcPct val="35000"/>
            </a:spcAft>
          </a:pPr>
          <a:r>
            <a:rPr lang="en-NZ" sz="1600" dirty="0" smtClean="0">
              <a:solidFill>
                <a:schemeClr val="bg1"/>
              </a:solidFill>
              <a:latin typeface="Calibri" pitchFamily="34" charset="0"/>
            </a:rPr>
            <a:t>Upgrade with Software Assurance </a:t>
          </a:r>
          <a:endParaRPr lang="en-NZ" sz="1600" dirty="0">
            <a:solidFill>
              <a:schemeClr val="bg1"/>
            </a:solidFill>
            <a:latin typeface="Calibri" pitchFamily="34" charset="0"/>
          </a:endParaRPr>
        </a:p>
      </dgm:t>
    </dgm:pt>
    <dgm:pt modelId="{89688859-86D7-476A-84BF-4CD461842FDD}" type="parTrans" cxnId="{7B8A291F-7A95-4BAA-839E-CE1DCA1CF9EC}">
      <dgm:prSet/>
      <dgm:spPr/>
      <dgm:t>
        <a:bodyPr/>
        <a:lstStyle/>
        <a:p>
          <a:endParaRPr lang="en-NZ"/>
        </a:p>
      </dgm:t>
    </dgm:pt>
    <dgm:pt modelId="{3935DC6C-5D5D-408C-8DF7-02369E83B251}" type="sibTrans" cxnId="{7B8A291F-7A95-4BAA-839E-CE1DCA1CF9EC}">
      <dgm:prSet/>
      <dgm:spPr/>
      <dgm:t>
        <a:bodyPr/>
        <a:lstStyle/>
        <a:p>
          <a:endParaRPr lang="en-NZ"/>
        </a:p>
      </dgm:t>
    </dgm:pt>
    <dgm:pt modelId="{C24A8E70-4C9E-45F4-9DA8-F41CF997F12D}">
      <dgm:prSet phldrT="[Text]" custT="1"/>
      <dgm:spPr>
        <a:solidFill>
          <a:srgbClr val="FF9933"/>
        </a:solidFill>
        <a:ln w="44450">
          <a:solidFill>
            <a:schemeClr val="tx1"/>
          </a:solidFill>
        </a:ln>
      </dgm:spPr>
      <dgm:t>
        <a:bodyPr/>
        <a:lstStyle/>
        <a:p>
          <a:pPr>
            <a:spcAft>
              <a:spcPts val="600"/>
            </a:spcAft>
          </a:pPr>
          <a:r>
            <a:rPr lang="en-NZ" sz="1800" b="1" dirty="0" smtClean="0">
              <a:solidFill>
                <a:schemeClr val="bg1">
                  <a:lumMod val="65000"/>
                  <a:lumOff val="35000"/>
                </a:schemeClr>
              </a:solidFill>
              <a:latin typeface="Calibri" pitchFamily="34" charset="0"/>
            </a:rPr>
            <a:t>Offer 2:  </a:t>
          </a:r>
          <a:r>
            <a:rPr lang="en-NZ" sz="3600" b="1" dirty="0" smtClean="0">
              <a:solidFill>
                <a:schemeClr val="bg1"/>
              </a:solidFill>
              <a:latin typeface="Calibri" pitchFamily="34" charset="0"/>
            </a:rPr>
            <a:t>15%</a:t>
          </a:r>
          <a:r>
            <a:rPr lang="en-NZ" sz="2800" b="1" dirty="0" smtClean="0">
              <a:solidFill>
                <a:schemeClr val="bg1"/>
              </a:solidFill>
              <a:latin typeface="Calibri" pitchFamily="34" charset="0"/>
            </a:rPr>
            <a:t> </a:t>
          </a:r>
          <a:r>
            <a:rPr lang="en-NZ" sz="2400" b="1" dirty="0" smtClean="0">
              <a:solidFill>
                <a:schemeClr val="bg1"/>
              </a:solidFill>
              <a:latin typeface="Calibri" pitchFamily="34" charset="0"/>
            </a:rPr>
            <a:t>Discount</a:t>
          </a:r>
        </a:p>
        <a:p>
          <a:pPr>
            <a:spcAft>
              <a:spcPct val="35000"/>
            </a:spcAft>
          </a:pPr>
          <a:r>
            <a:rPr lang="en-NZ" sz="1600" b="0" dirty="0" smtClean="0">
              <a:solidFill>
                <a:schemeClr val="bg1"/>
              </a:solidFill>
              <a:latin typeface="Calibri" pitchFamily="34" charset="0"/>
            </a:rPr>
            <a:t>Software Assurance Only                           </a:t>
          </a:r>
          <a:r>
            <a:rPr lang="en-NZ" sz="1200" i="1" dirty="0" smtClean="0">
              <a:solidFill>
                <a:schemeClr val="bg1"/>
              </a:solidFill>
              <a:latin typeface="Calibri" pitchFamily="34" charset="0"/>
            </a:rPr>
            <a:t>+ 180 days to buy SA only from original purchase</a:t>
          </a:r>
          <a:endParaRPr lang="en-NZ" sz="1200" i="1" dirty="0">
            <a:solidFill>
              <a:schemeClr val="bg1"/>
            </a:solidFill>
            <a:latin typeface="Calibri" pitchFamily="34" charset="0"/>
          </a:endParaRPr>
        </a:p>
      </dgm:t>
    </dgm:pt>
    <dgm:pt modelId="{C5781B7A-8380-4F28-8A18-26C948C06D14}" type="parTrans" cxnId="{5523BA2C-E4D6-4288-9BA2-48277C357FEE}">
      <dgm:prSet/>
      <dgm:spPr/>
      <dgm:t>
        <a:bodyPr/>
        <a:lstStyle/>
        <a:p>
          <a:endParaRPr lang="en-NZ"/>
        </a:p>
      </dgm:t>
    </dgm:pt>
    <dgm:pt modelId="{B466E84B-E84B-47AB-A963-01B468064283}" type="sibTrans" cxnId="{5523BA2C-E4D6-4288-9BA2-48277C357FEE}">
      <dgm:prSet/>
      <dgm:spPr/>
      <dgm:t>
        <a:bodyPr/>
        <a:lstStyle/>
        <a:p>
          <a:endParaRPr lang="en-NZ"/>
        </a:p>
      </dgm:t>
    </dgm:pt>
    <dgm:pt modelId="{6106E72B-737E-4D78-B8F7-28D382597BB9}">
      <dgm:prSet phldrT="[Text]" custT="1"/>
      <dgm:spPr>
        <a:solidFill>
          <a:schemeClr val="tx1">
            <a:lumMod val="95000"/>
            <a:alpha val="90000"/>
          </a:schemeClr>
        </a:solidFill>
        <a:ln w="38100">
          <a:solidFill>
            <a:schemeClr val="tx1"/>
          </a:solidFill>
        </a:ln>
      </dgm:spPr>
      <dgm:t>
        <a:bodyPr/>
        <a:lstStyle/>
        <a:p>
          <a:r>
            <a:rPr lang="en-NZ" sz="1800" i="0" dirty="0" smtClean="0">
              <a:latin typeface="Calibri" pitchFamily="34" charset="0"/>
            </a:rPr>
            <a:t>Customers who purchased a </a:t>
          </a:r>
          <a:r>
            <a:rPr lang="en-NZ" sz="1800" b="1" i="0" dirty="0" smtClean="0">
              <a:latin typeface="Calibri" pitchFamily="34" charset="0"/>
            </a:rPr>
            <a:t>NEW PC </a:t>
          </a:r>
          <a:r>
            <a:rPr lang="en-NZ" sz="1800" i="0" dirty="0" smtClean="0">
              <a:latin typeface="Calibri" pitchFamily="34" charset="0"/>
            </a:rPr>
            <a:t>with OEM Windows in the last 180 days </a:t>
          </a:r>
          <a:r>
            <a:rPr lang="en-NZ" sz="1600" i="0" dirty="0" smtClean="0">
              <a:latin typeface="Calibri" pitchFamily="34" charset="0"/>
            </a:rPr>
            <a:t>(usually 90 days!)</a:t>
          </a:r>
          <a:endParaRPr lang="en-NZ" sz="1700" b="1" i="0" dirty="0"/>
        </a:p>
      </dgm:t>
    </dgm:pt>
    <dgm:pt modelId="{8FFE2F83-9A3C-4D92-A5CF-A7B66DF5EEB7}" type="parTrans" cxnId="{3F9B3638-E3B1-413E-BFC8-A416AA58DC09}">
      <dgm:prSet/>
      <dgm:spPr/>
      <dgm:t>
        <a:bodyPr/>
        <a:lstStyle/>
        <a:p>
          <a:endParaRPr lang="en-NZ"/>
        </a:p>
      </dgm:t>
    </dgm:pt>
    <dgm:pt modelId="{FA39F3B7-B9C3-46C8-994D-A38E0E3DA18E}" type="sibTrans" cxnId="{3F9B3638-E3B1-413E-BFC8-A416AA58DC09}">
      <dgm:prSet/>
      <dgm:spPr/>
      <dgm:t>
        <a:bodyPr/>
        <a:lstStyle/>
        <a:p>
          <a:endParaRPr lang="en-NZ"/>
        </a:p>
      </dgm:t>
    </dgm:pt>
    <dgm:pt modelId="{45271659-38C2-4045-AFA6-02EFF6B10DB2}">
      <dgm:prSet phldrT="[Text]" custT="1"/>
      <dgm:spPr>
        <a:solidFill>
          <a:schemeClr val="tx1">
            <a:lumMod val="95000"/>
            <a:alpha val="90000"/>
          </a:schemeClr>
        </a:solidFill>
      </dgm:spPr>
      <dgm:t>
        <a:bodyPr/>
        <a:lstStyle/>
        <a:p>
          <a:r>
            <a:rPr lang="en-NZ" sz="1800" i="0" dirty="0" smtClean="0">
              <a:latin typeface="Calibri" pitchFamily="34" charset="0"/>
            </a:rPr>
            <a:t>Has no Software Assurance or expired SA.</a:t>
          </a:r>
          <a:endParaRPr lang="en-NZ" sz="1800" i="0" dirty="0"/>
        </a:p>
      </dgm:t>
    </dgm:pt>
    <dgm:pt modelId="{01D09226-1F04-4EA5-AD86-33B206EEE723}" type="parTrans" cxnId="{B0012AD9-2B0F-4911-8372-FF207FB37B63}">
      <dgm:prSet/>
      <dgm:spPr/>
      <dgm:t>
        <a:bodyPr/>
        <a:lstStyle/>
        <a:p>
          <a:endParaRPr lang="en-NZ"/>
        </a:p>
      </dgm:t>
    </dgm:pt>
    <dgm:pt modelId="{8325A490-2501-4CCF-BF08-0238A1303B5A}" type="sibTrans" cxnId="{B0012AD9-2B0F-4911-8372-FF207FB37B63}">
      <dgm:prSet/>
      <dgm:spPr/>
      <dgm:t>
        <a:bodyPr/>
        <a:lstStyle/>
        <a:p>
          <a:endParaRPr lang="en-NZ"/>
        </a:p>
      </dgm:t>
    </dgm:pt>
    <dgm:pt modelId="{793D910A-AFB1-43E6-99B8-428BD77E7EB6}">
      <dgm:prSet phldrT="[Text]" custT="1"/>
      <dgm:spPr>
        <a:solidFill>
          <a:schemeClr val="tx1">
            <a:lumMod val="95000"/>
            <a:alpha val="90000"/>
          </a:schemeClr>
        </a:solidFill>
      </dgm:spPr>
      <dgm:t>
        <a:bodyPr/>
        <a:lstStyle/>
        <a:p>
          <a:r>
            <a:rPr lang="en-NZ" sz="1800" i="0" dirty="0" smtClean="0">
              <a:latin typeface="Calibri" pitchFamily="34" charset="0"/>
            </a:rPr>
            <a:t>Purchased OEM Windows more than 180 days ago. </a:t>
          </a:r>
          <a:endParaRPr lang="en-NZ" sz="1800" i="0" dirty="0"/>
        </a:p>
      </dgm:t>
    </dgm:pt>
    <dgm:pt modelId="{BF2157CD-D8A2-48DD-96CE-9E54D676C1BF}" type="parTrans" cxnId="{7450F0C5-FDD7-4EC7-8D97-D2083CF9B599}">
      <dgm:prSet/>
      <dgm:spPr/>
      <dgm:t>
        <a:bodyPr/>
        <a:lstStyle/>
        <a:p>
          <a:endParaRPr lang="en-NZ"/>
        </a:p>
      </dgm:t>
    </dgm:pt>
    <dgm:pt modelId="{C5A24406-7B61-49F8-B03D-1C17BDE18CF1}" type="sibTrans" cxnId="{7450F0C5-FDD7-4EC7-8D97-D2083CF9B599}">
      <dgm:prSet/>
      <dgm:spPr/>
      <dgm:t>
        <a:bodyPr/>
        <a:lstStyle/>
        <a:p>
          <a:endParaRPr lang="en-NZ"/>
        </a:p>
      </dgm:t>
    </dgm:pt>
    <dgm:pt modelId="{B3FF0AAA-D2EC-4A07-A749-8BAF45056048}" type="pres">
      <dgm:prSet presAssocID="{C00CF700-C35C-49B0-9CD6-61480AE7CB0A}" presName="Name0" presStyleCnt="0">
        <dgm:presLayoutVars>
          <dgm:dir/>
          <dgm:animLvl val="lvl"/>
          <dgm:resizeHandles/>
        </dgm:presLayoutVars>
      </dgm:prSet>
      <dgm:spPr/>
      <dgm:t>
        <a:bodyPr/>
        <a:lstStyle/>
        <a:p>
          <a:endParaRPr lang="en-NZ"/>
        </a:p>
      </dgm:t>
    </dgm:pt>
    <dgm:pt modelId="{66411D06-C8A1-48BF-A92B-C5B63D1EC621}" type="pres">
      <dgm:prSet presAssocID="{3967E2C0-8C35-4A59-B95A-379F3355BF56}" presName="linNode" presStyleCnt="0"/>
      <dgm:spPr/>
    </dgm:pt>
    <dgm:pt modelId="{D3457C4E-5A3E-4523-AF3F-7EB7A0FAC976}" type="pres">
      <dgm:prSet presAssocID="{3967E2C0-8C35-4A59-B95A-379F3355BF56}" presName="parentShp" presStyleLbl="node1" presStyleIdx="0" presStyleCnt="2" custLinFactNeighborY="475">
        <dgm:presLayoutVars>
          <dgm:bulletEnabled val="1"/>
        </dgm:presLayoutVars>
      </dgm:prSet>
      <dgm:spPr/>
      <dgm:t>
        <a:bodyPr/>
        <a:lstStyle/>
        <a:p>
          <a:endParaRPr lang="en-NZ"/>
        </a:p>
      </dgm:t>
    </dgm:pt>
    <dgm:pt modelId="{9DCDB66A-E08C-4DE5-AA5B-32487BB6AB1C}" type="pres">
      <dgm:prSet presAssocID="{3967E2C0-8C35-4A59-B95A-379F3355BF56}" presName="childShp" presStyleLbl="bgAccFollowNode1" presStyleIdx="0" presStyleCnt="2" custScaleY="67990" custLinFactNeighborX="0">
        <dgm:presLayoutVars>
          <dgm:bulletEnabled val="1"/>
        </dgm:presLayoutVars>
      </dgm:prSet>
      <dgm:spPr/>
      <dgm:t>
        <a:bodyPr/>
        <a:lstStyle/>
        <a:p>
          <a:endParaRPr lang="en-NZ"/>
        </a:p>
      </dgm:t>
    </dgm:pt>
    <dgm:pt modelId="{BBDBD922-9404-48C2-86B4-247A9422C047}" type="pres">
      <dgm:prSet presAssocID="{3935DC6C-5D5D-408C-8DF7-02369E83B251}" presName="spacing" presStyleCnt="0"/>
      <dgm:spPr/>
    </dgm:pt>
    <dgm:pt modelId="{27CE6D4D-4E5B-49D5-A934-407454E394E4}" type="pres">
      <dgm:prSet presAssocID="{C24A8E70-4C9E-45F4-9DA8-F41CF997F12D}" presName="linNode" presStyleCnt="0"/>
      <dgm:spPr/>
    </dgm:pt>
    <dgm:pt modelId="{B00293F4-FDC9-4168-9754-D4698DE0ED6B}" type="pres">
      <dgm:prSet presAssocID="{C24A8E70-4C9E-45F4-9DA8-F41CF997F12D}" presName="parentShp" presStyleLbl="node1" presStyleIdx="1" presStyleCnt="2" custLinFactNeighborX="432" custLinFactNeighborY="26">
        <dgm:presLayoutVars>
          <dgm:bulletEnabled val="1"/>
        </dgm:presLayoutVars>
      </dgm:prSet>
      <dgm:spPr/>
      <dgm:t>
        <a:bodyPr/>
        <a:lstStyle/>
        <a:p>
          <a:endParaRPr lang="en-NZ"/>
        </a:p>
      </dgm:t>
    </dgm:pt>
    <dgm:pt modelId="{159C5E4A-C3CD-4725-9A24-639551228191}" type="pres">
      <dgm:prSet presAssocID="{C24A8E70-4C9E-45F4-9DA8-F41CF997F12D}" presName="childShp" presStyleLbl="bgAccFollowNode1" presStyleIdx="1" presStyleCnt="2" custScaleY="58041" custLinFactNeighborX="122" custLinFactNeighborY="955">
        <dgm:presLayoutVars>
          <dgm:bulletEnabled val="1"/>
        </dgm:presLayoutVars>
      </dgm:prSet>
      <dgm:spPr/>
      <dgm:t>
        <a:bodyPr/>
        <a:lstStyle/>
        <a:p>
          <a:endParaRPr lang="en-NZ"/>
        </a:p>
      </dgm:t>
    </dgm:pt>
  </dgm:ptLst>
  <dgm:cxnLst>
    <dgm:cxn modelId="{3F9B3638-E3B1-413E-BFC8-A416AA58DC09}" srcId="{C24A8E70-4C9E-45F4-9DA8-F41CF997F12D}" destId="{6106E72B-737E-4D78-B8F7-28D382597BB9}" srcOrd="0" destOrd="0" parTransId="{8FFE2F83-9A3C-4D92-A5CF-A7B66DF5EEB7}" sibTransId="{FA39F3B7-B9C3-46C8-994D-A38E0E3DA18E}"/>
    <dgm:cxn modelId="{7B8A291F-7A95-4BAA-839E-CE1DCA1CF9EC}" srcId="{C00CF700-C35C-49B0-9CD6-61480AE7CB0A}" destId="{3967E2C0-8C35-4A59-B95A-379F3355BF56}" srcOrd="0" destOrd="0" parTransId="{89688859-86D7-476A-84BF-4CD461842FDD}" sibTransId="{3935DC6C-5D5D-408C-8DF7-02369E83B251}"/>
    <dgm:cxn modelId="{41B9713F-5280-419F-9CE6-C1AB5F5526EC}" type="presOf" srcId="{C24A8E70-4C9E-45F4-9DA8-F41CF997F12D}" destId="{B00293F4-FDC9-4168-9754-D4698DE0ED6B}" srcOrd="0" destOrd="0" presId="urn:microsoft.com/office/officeart/2005/8/layout/vList6"/>
    <dgm:cxn modelId="{7450F0C5-FDD7-4EC7-8D97-D2083CF9B599}" srcId="{3967E2C0-8C35-4A59-B95A-379F3355BF56}" destId="{793D910A-AFB1-43E6-99B8-428BD77E7EB6}" srcOrd="0" destOrd="0" parTransId="{BF2157CD-D8A2-48DD-96CE-9E54D676C1BF}" sibTransId="{C5A24406-7B61-49F8-B03D-1C17BDE18CF1}"/>
    <dgm:cxn modelId="{2DCB4268-37B6-450C-885D-85ED8EEEE628}" type="presOf" srcId="{C00CF700-C35C-49B0-9CD6-61480AE7CB0A}" destId="{B3FF0AAA-D2EC-4A07-A749-8BAF45056048}" srcOrd="0" destOrd="0" presId="urn:microsoft.com/office/officeart/2005/8/layout/vList6"/>
    <dgm:cxn modelId="{FB6A84BA-B788-42CE-8E0C-73E9F97DCF95}" type="presOf" srcId="{793D910A-AFB1-43E6-99B8-428BD77E7EB6}" destId="{9DCDB66A-E08C-4DE5-AA5B-32487BB6AB1C}" srcOrd="0" destOrd="0" presId="urn:microsoft.com/office/officeart/2005/8/layout/vList6"/>
    <dgm:cxn modelId="{23E2ADD9-E71A-4DFB-80D9-F46CFD7C06F5}" type="presOf" srcId="{3967E2C0-8C35-4A59-B95A-379F3355BF56}" destId="{D3457C4E-5A3E-4523-AF3F-7EB7A0FAC976}" srcOrd="0" destOrd="0" presId="urn:microsoft.com/office/officeart/2005/8/layout/vList6"/>
    <dgm:cxn modelId="{5523BA2C-E4D6-4288-9BA2-48277C357FEE}" srcId="{C00CF700-C35C-49B0-9CD6-61480AE7CB0A}" destId="{C24A8E70-4C9E-45F4-9DA8-F41CF997F12D}" srcOrd="1" destOrd="0" parTransId="{C5781B7A-8380-4F28-8A18-26C948C06D14}" sibTransId="{B466E84B-E84B-47AB-A963-01B468064283}"/>
    <dgm:cxn modelId="{C2036736-6074-41DA-BC8C-830502636F49}" type="presOf" srcId="{6106E72B-737E-4D78-B8F7-28D382597BB9}" destId="{159C5E4A-C3CD-4725-9A24-639551228191}" srcOrd="0" destOrd="0" presId="urn:microsoft.com/office/officeart/2005/8/layout/vList6"/>
    <dgm:cxn modelId="{B0012AD9-2B0F-4911-8372-FF207FB37B63}" srcId="{3967E2C0-8C35-4A59-B95A-379F3355BF56}" destId="{45271659-38C2-4045-AFA6-02EFF6B10DB2}" srcOrd="1" destOrd="0" parTransId="{01D09226-1F04-4EA5-AD86-33B206EEE723}" sibTransId="{8325A490-2501-4CCF-BF08-0238A1303B5A}"/>
    <dgm:cxn modelId="{F3F602EA-7129-4957-97F7-A5F50A09E614}" type="presOf" srcId="{45271659-38C2-4045-AFA6-02EFF6B10DB2}" destId="{9DCDB66A-E08C-4DE5-AA5B-32487BB6AB1C}" srcOrd="0" destOrd="1" presId="urn:microsoft.com/office/officeart/2005/8/layout/vList6"/>
    <dgm:cxn modelId="{21A65DE2-D679-42F0-89E9-6DB1070BAD20}" type="presParOf" srcId="{B3FF0AAA-D2EC-4A07-A749-8BAF45056048}" destId="{66411D06-C8A1-48BF-A92B-C5B63D1EC621}" srcOrd="0" destOrd="0" presId="urn:microsoft.com/office/officeart/2005/8/layout/vList6"/>
    <dgm:cxn modelId="{2840DB5C-CDBF-45DC-A016-DC751A36BA8C}" type="presParOf" srcId="{66411D06-C8A1-48BF-A92B-C5B63D1EC621}" destId="{D3457C4E-5A3E-4523-AF3F-7EB7A0FAC976}" srcOrd="0" destOrd="0" presId="urn:microsoft.com/office/officeart/2005/8/layout/vList6"/>
    <dgm:cxn modelId="{02A1D52C-301E-49DB-94BD-F2617848316F}" type="presParOf" srcId="{66411D06-C8A1-48BF-A92B-C5B63D1EC621}" destId="{9DCDB66A-E08C-4DE5-AA5B-32487BB6AB1C}" srcOrd="1" destOrd="0" presId="urn:microsoft.com/office/officeart/2005/8/layout/vList6"/>
    <dgm:cxn modelId="{709D1D09-824A-4B1D-8766-03F6E5FED3BD}" type="presParOf" srcId="{B3FF0AAA-D2EC-4A07-A749-8BAF45056048}" destId="{BBDBD922-9404-48C2-86B4-247A9422C047}" srcOrd="1" destOrd="0" presId="urn:microsoft.com/office/officeart/2005/8/layout/vList6"/>
    <dgm:cxn modelId="{34E6BBD8-623B-4A3A-9DA9-C43F700B93A4}" type="presParOf" srcId="{B3FF0AAA-D2EC-4A07-A749-8BAF45056048}" destId="{27CE6D4D-4E5B-49D5-A934-407454E394E4}" srcOrd="2" destOrd="0" presId="urn:microsoft.com/office/officeart/2005/8/layout/vList6"/>
    <dgm:cxn modelId="{BA78185C-2708-4E20-A72A-8474AAFF1BAE}" type="presParOf" srcId="{27CE6D4D-4E5B-49D5-A934-407454E394E4}" destId="{B00293F4-FDC9-4168-9754-D4698DE0ED6B}" srcOrd="0" destOrd="0" presId="urn:microsoft.com/office/officeart/2005/8/layout/vList6"/>
    <dgm:cxn modelId="{77105E4F-2B36-4C8D-AA13-56A590C9BA4B}" type="presParOf" srcId="{27CE6D4D-4E5B-49D5-A934-407454E394E4}" destId="{159C5E4A-C3CD-4725-9A24-639551228191}" srcOrd="1" destOrd="0" presId="urn:microsoft.com/office/officeart/2005/8/layout/vList6"/>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r>
              <a:rPr lang="en-US" smtClean="0"/>
              <a:t>Microsoft Confiential: Preliminary Information: NDA Only</a:t>
            </a:r>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CCBF2764-62A3-4057-A642-41CC4A5D5795}" type="datetimeFigureOut">
              <a:rPr lang="en-US" smtClean="0"/>
              <a:pPr/>
              <a:t>4/30/2009</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03CB2AEE-12E3-4DD4-AA6F-7C39C7784F3F}" type="slidenum">
              <a:rPr lang="en-US" smtClean="0"/>
              <a:pPr/>
              <a:t>‹#›</a:t>
            </a:fld>
            <a:endParaRPr 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BE9D901-30AF-43A6-8352-4392CC9751E6}" type="datetimeFigureOut">
              <a:rPr lang="en-US" smtClean="0"/>
              <a:pPr/>
              <a:t>4/30/2009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77893" y="8763000"/>
            <a:ext cx="5764107" cy="464820"/>
          </a:xfrm>
          <a:prstGeom prst="rect">
            <a:avLst/>
          </a:prstGeom>
        </p:spPr>
        <p:txBody>
          <a:bodyPr vert="horz" lIns="93177" tIns="46589" rIns="93177" bIns="46589" rtlCol="0" anchor="b"/>
          <a:lstStyle>
            <a:lvl1pPr algn="l">
              <a:defRPr sz="1200"/>
            </a:lvl1pPr>
          </a:lstStyle>
          <a:p>
            <a:r>
              <a:rPr lang="en-US" dirty="0" smtClean="0"/>
              <a:t>Microsoft Confidential | NDA Only | Preliminary information subject to change. </a:t>
            </a:r>
            <a:endParaRPr lang="en-US" dirty="0"/>
          </a:p>
        </p:txBody>
      </p:sp>
      <p:sp>
        <p:nvSpPr>
          <p:cNvPr id="7" name="Slide Number Placeholder 6"/>
          <p:cNvSpPr>
            <a:spLocks noGrp="1"/>
          </p:cNvSpPr>
          <p:nvPr>
            <p:ph type="sldNum" sz="quarter" idx="5"/>
          </p:nvPr>
        </p:nvSpPr>
        <p:spPr>
          <a:xfrm>
            <a:off x="3972560" y="8763000"/>
            <a:ext cx="3037840" cy="464820"/>
          </a:xfrm>
          <a:prstGeom prst="rect">
            <a:avLst/>
          </a:prstGeom>
        </p:spPr>
        <p:txBody>
          <a:bodyPr vert="horz" lIns="93177" tIns="46589" rIns="93177" bIns="46589" rtlCol="0" anchor="b"/>
          <a:lstStyle>
            <a:lvl1pPr algn="r">
              <a:defRPr sz="1200"/>
            </a:lvl1pPr>
          </a:lstStyle>
          <a:p>
            <a:fld id="{824DEC4C-3E6E-4C09-B67F-965AEED1CACC}" type="slidenum">
              <a:rPr lang="en-US" smtClean="0"/>
              <a:pPr/>
              <a:t>‹#›</a:t>
            </a:fld>
            <a:endParaRPr lang="en-US" dirty="0"/>
          </a:p>
        </p:txBody>
      </p:sp>
      <p:sp>
        <p:nvSpPr>
          <p:cNvPr id="8" name="Header Placeholder 7"/>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r>
              <a:rPr lang="en-US" smtClean="0"/>
              <a:t>Microsoft Confiential: Preliminary Information: NDA Only</a:t>
            </a:r>
            <a:endParaRPr lang="en-US"/>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824DEC4C-3E6E-4C09-B67F-965AEED1CACC}" type="slidenum">
              <a:rPr lang="en-US">
                <a:solidFill>
                  <a:prstClr val="black"/>
                </a:solidFill>
                <a:latin typeface="Calibri"/>
              </a:rPr>
              <a:pPr algn="r" rtl="0"/>
              <a:t>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r>
              <a:rPr lang="en-US" dirty="0" smtClean="0"/>
              <a:t>Microsoft </a:t>
            </a:r>
            <a:r>
              <a:rPr lang="en-US" dirty="0" err="1" smtClean="0"/>
              <a:t>Confiential</a:t>
            </a:r>
            <a:r>
              <a:rPr lang="en-US" smtClean="0"/>
              <a:t>: Preliminary Information: NDA Only</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24DEC4C-3E6E-4C09-B67F-965AEED1CACC}" type="slidenum">
              <a:rPr lang="en-US" smtClean="0"/>
              <a:pPr/>
              <a:t>10</a:t>
            </a:fld>
            <a:endParaRPr lang="en-US" dirty="0"/>
          </a:p>
        </p:txBody>
      </p:sp>
      <p:sp>
        <p:nvSpPr>
          <p:cNvPr id="5" name="Header Placeholder 4"/>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p:spPr>
        <p:txBody>
          <a:bodyPr>
            <a:normAutofit fontScale="85000" lnSpcReduction="20000"/>
          </a:bodyPr>
          <a:lstStyle/>
          <a:p>
            <a:pPr>
              <a:spcBef>
                <a:spcPct val="10000"/>
              </a:spcBef>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fontAlgn="base">
              <a:spcBef>
                <a:spcPct val="0"/>
              </a:spcBef>
              <a:spcAft>
                <a:spcPct val="0"/>
              </a:spcAft>
              <a:defRPr/>
            </a:pPr>
            <a:fld id="{9A6065F8-D018-454B-8334-5870521FB3A8}" type="datetime8">
              <a:rPr lang="en-US">
                <a:solidFill>
                  <a:prstClr val="black"/>
                </a:solidFill>
                <a:latin typeface="Segoe" pitchFamily="34" charset="0"/>
              </a:rPr>
              <a:pPr fontAlgn="base">
                <a:spcBef>
                  <a:spcPct val="0"/>
                </a:spcBef>
                <a:spcAft>
                  <a:spcPct val="0"/>
                </a:spcAft>
                <a:defRPr/>
              </a:pPr>
              <a:t>4/30/2009 2:23 PM</a:t>
            </a:fld>
            <a:endParaRPr lang="en-US">
              <a:solidFill>
                <a:prstClr val="black"/>
              </a:solidFill>
              <a:latin typeface="Segoe"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solidFill>
                  <a:prstClr val="black"/>
                </a:solidFill>
                <a:latin typeface="Segoe" pitchFamily="34" charset="0"/>
              </a:rPr>
              <a:t>© 2006 Microsoft Corporation. All rights reserved.</a:t>
            </a:r>
          </a:p>
          <a:p>
            <a:pPr fontAlgn="base">
              <a:spcBef>
                <a:spcPct val="0"/>
              </a:spcBef>
              <a:spcAft>
                <a:spcPct val="0"/>
              </a:spcAft>
              <a:defRPr/>
            </a:pPr>
            <a:r>
              <a:rPr lang="en-US">
                <a:solidFill>
                  <a:prstClr val="black"/>
                </a:solidFill>
                <a:latin typeface="Segoe" pitchFamily="34" charset="0"/>
              </a:rPr>
              <a:t>This presentation is for informational purposes only. Microsoft makes no warranties, express or implied, in this summary.</a:t>
            </a:r>
            <a:endParaRPr lang="en-US" dirty="0">
              <a:solidFill>
                <a:prstClr val="black"/>
              </a:solidFill>
              <a:latin typeface="Segoe"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B60EFF1F-0377-4936-BA39-375D2B5B94E9}" type="slidenum">
              <a:rPr lang="en-US">
                <a:solidFill>
                  <a:prstClr val="black"/>
                </a:solidFill>
                <a:latin typeface="Segoe" pitchFamily="34" charset="0"/>
              </a:rPr>
              <a:pPr fontAlgn="base">
                <a:spcBef>
                  <a:spcPct val="0"/>
                </a:spcBef>
                <a:spcAft>
                  <a:spcPct val="0"/>
                </a:spcAft>
                <a:defRPr/>
              </a:pPr>
              <a:t>12</a:t>
            </a:fld>
            <a:endParaRPr lang="en-US">
              <a:solidFill>
                <a:prstClr val="black"/>
              </a:solidFill>
              <a:latin typeface="Segoe"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10"/>
          </p:nvPr>
        </p:nvSpPr>
        <p:spPr/>
        <p:txBody>
          <a:bodyPr/>
          <a:lstStyle/>
          <a:p>
            <a:fld id="{824DEC4C-3E6E-4C09-B67F-965AEED1CACC}" type="slidenum">
              <a:rPr lang="en-US" smtClean="0"/>
              <a:pPr/>
              <a:t>13</a:t>
            </a:fld>
            <a:endParaRPr lang="en-US"/>
          </a:p>
        </p:txBody>
      </p:sp>
      <p:sp>
        <p:nvSpPr>
          <p:cNvPr id="5" name="Header Placeholder 4"/>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A249A8B1-E81E-45A0-9ABF-EF609C809422}" type="slidenum">
              <a:rPr lang="en-US">
                <a:solidFill>
                  <a:prstClr val="black"/>
                </a:solidFill>
                <a:latin typeface="Calibri"/>
              </a:rPr>
              <a:pPr algn="r" rtl="0"/>
              <a:t>14</a:t>
            </a:fld>
            <a:endParaRPr lang="en-US" dirty="0">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pPr defTabSz="949386"/>
            <a:fld id="{8B263312-38AA-4E1E-B2B5-0F8F122B24FE}" type="slidenum">
              <a:rPr lang="en-US">
                <a:solidFill>
                  <a:prstClr val="black"/>
                </a:solidFill>
                <a:latin typeface="Calibri"/>
              </a:rPr>
              <a:pPr defTabSz="949386"/>
              <a:t>15</a:t>
            </a:fld>
            <a:endParaRPr lang="en-US" dirty="0">
              <a:solidFill>
                <a:prstClr val="black"/>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412FCB-A2AF-43AF-81E8-3374984DC13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24DEC4C-3E6E-4C09-B67F-965AEED1CACC}" type="slidenum">
              <a:rPr lang="en-US" smtClean="0"/>
              <a:pPr/>
              <a:t>17</a:t>
            </a:fld>
            <a:endParaRPr lang="en-US" dirty="0"/>
          </a:p>
        </p:txBody>
      </p:sp>
      <p:sp>
        <p:nvSpPr>
          <p:cNvPr id="5" name="Header Placeholder 4"/>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824DEC4C-3E6E-4C09-B67F-965AEED1CACC}" type="slidenum">
              <a:rPr lang="en-US" smtClean="0"/>
              <a:pPr/>
              <a:t>18</a:t>
            </a:fld>
            <a:endParaRPr lang="en-US" dirty="0"/>
          </a:p>
        </p:txBody>
      </p:sp>
      <p:sp>
        <p:nvSpPr>
          <p:cNvPr id="5" name="Header Placeholder 4"/>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533400"/>
            <a:ext cx="2338387" cy="1752600"/>
          </a:xfrm>
        </p:spPr>
      </p:sp>
      <p:sp>
        <p:nvSpPr>
          <p:cNvPr id="3" name="Notes Placeholder 2"/>
          <p:cNvSpPr>
            <a:spLocks noGrp="1"/>
          </p:cNvSpPr>
          <p:nvPr>
            <p:ph type="body" idx="1"/>
          </p:nvPr>
        </p:nvSpPr>
        <p:spPr>
          <a:xfrm>
            <a:off x="778933" y="2819400"/>
            <a:ext cx="5608320" cy="4183380"/>
          </a:xfrm>
        </p:spPr>
        <p:txBody>
          <a:bodyPr>
            <a:normAutofit fontScale="77500" lnSpcReduction="20000"/>
          </a:bodyPr>
          <a:lstStyle/>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pPr algn="r" rtl="0"/>
            <a:fld id="{824DEC4C-3E6E-4C09-B67F-965AEED1CACC}" type="slidenum">
              <a:rPr lang="en-US">
                <a:solidFill>
                  <a:prstClr val="black"/>
                </a:solidFill>
                <a:latin typeface="Calibri"/>
              </a:rPr>
              <a:pPr algn="r" rtl="0"/>
              <a:t>19</a:t>
            </a:fld>
            <a:endParaRPr lang="en-US" dirty="0">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24DEC4C-3E6E-4C09-B67F-965AEED1CACC}" type="slidenum">
              <a:rPr lang="en-US" smtClean="0"/>
              <a:pPr/>
              <a:t>2</a:t>
            </a:fld>
            <a:endParaRPr lang="en-US" dirty="0"/>
          </a:p>
        </p:txBody>
      </p:sp>
      <p:sp>
        <p:nvSpPr>
          <p:cNvPr id="5" name="Header Placeholder 4"/>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728913" cy="2046287"/>
          </a:xfrm>
        </p:spPr>
      </p:sp>
      <p:sp>
        <p:nvSpPr>
          <p:cNvPr id="3" name="Notes Placeholder 2"/>
          <p:cNvSpPr>
            <a:spLocks noGrp="1"/>
          </p:cNvSpPr>
          <p:nvPr>
            <p:ph type="body" idx="1"/>
          </p:nvPr>
        </p:nvSpPr>
        <p:spPr>
          <a:xfrm>
            <a:off x="609600" y="2971800"/>
            <a:ext cx="5608320" cy="4183380"/>
          </a:xfrm>
        </p:spPr>
        <p:txBody>
          <a:bodyPr>
            <a:normAutofit fontScale="47500" lnSpcReduction="20000"/>
          </a:bodyPr>
          <a:lstStyle/>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
        <p:nvSpPr>
          <p:cNvPr id="8" name="Header Placeholder 7"/>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24DEC4C-3E6E-4C09-B67F-965AEED1CACC}" type="slidenum">
              <a:rPr lang="en-US" smtClean="0"/>
              <a:pPr/>
              <a:t>21</a:t>
            </a:fld>
            <a:endParaRPr lang="en-US" dirty="0"/>
          </a:p>
        </p:txBody>
      </p:sp>
      <p:sp>
        <p:nvSpPr>
          <p:cNvPr id="5" name="Header Placeholder 4"/>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NZ" dirty="0"/>
          </a:p>
        </p:txBody>
      </p:sp>
      <p:sp>
        <p:nvSpPr>
          <p:cNvPr id="4" name="Slide Number Placeholder 3"/>
          <p:cNvSpPr>
            <a:spLocks noGrp="1"/>
          </p:cNvSpPr>
          <p:nvPr>
            <p:ph type="sldNum" sz="quarter" idx="10"/>
          </p:nvPr>
        </p:nvSpPr>
        <p:spPr/>
        <p:txBody>
          <a:bodyPr/>
          <a:lstStyle/>
          <a:p>
            <a:fld id="{824DEC4C-3E6E-4C09-B67F-965AEED1CACC}" type="slidenum">
              <a:rPr lang="en-US" smtClean="0"/>
              <a:pPr/>
              <a:t>22</a:t>
            </a:fld>
            <a:endParaRPr lang="en-US" dirty="0"/>
          </a:p>
        </p:txBody>
      </p:sp>
      <p:sp>
        <p:nvSpPr>
          <p:cNvPr id="5" name="Header Placeholder 4"/>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824DEC4C-3E6E-4C09-B67F-965AEED1CACC}" type="slidenum">
              <a:rPr lang="en-US" smtClean="0"/>
              <a:pPr/>
              <a:t>23</a:t>
            </a:fld>
            <a:endParaRPr lang="en-US" dirty="0"/>
          </a:p>
        </p:txBody>
      </p:sp>
      <p:sp>
        <p:nvSpPr>
          <p:cNvPr id="5" name="Header Placeholder 4"/>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824DEC4C-3E6E-4C09-B67F-965AEED1CACC}" type="slidenum">
              <a:rPr lang="en-US">
                <a:solidFill>
                  <a:prstClr val="black"/>
                </a:solidFill>
                <a:latin typeface="Calibri"/>
              </a:rPr>
              <a:pPr algn="r" rtl="0"/>
              <a:t>24</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r>
              <a:rPr lang="en-US" dirty="0" smtClean="0"/>
              <a:t>Microsoft </a:t>
            </a:r>
            <a:r>
              <a:rPr lang="en-US" dirty="0" err="1" smtClean="0"/>
              <a:t>Confiential</a:t>
            </a:r>
            <a:r>
              <a:rPr lang="en-US" smtClean="0"/>
              <a:t>: Preliminary Information: NDA Only</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Slide Number Placeholder 4"/>
          <p:cNvSpPr>
            <a:spLocks noGrp="1"/>
          </p:cNvSpPr>
          <p:nvPr>
            <p:ph type="sldNum" sz="quarter" idx="11"/>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normAutofit fontScale="62500" lnSpcReduction="20000"/>
          </a:bodyPr>
          <a:lstStyle/>
          <a:p>
            <a:pPr eaLnBrk="1" hangingPunct="1">
              <a:spcBef>
                <a:spcPct val="0"/>
              </a:spcBef>
            </a:pPr>
            <a:endParaRPr lang="en-US" dirty="0"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E630D8-2862-4543-8892-AE40198E7677}" type="slidenum">
              <a:rPr lang="en-US" smtClean="0">
                <a:ea typeface="ＭＳ Ｐゴシック" pitchFamily="34" charset="-128"/>
              </a:rPr>
              <a:pPr/>
              <a:t>3</a:t>
            </a:fld>
            <a:endParaRPr lang="en-US" dirty="0" smtClean="0">
              <a:ea typeface="ＭＳ Ｐゴシック" pitchFamily="34" charset="-128"/>
            </a:endParaRPr>
          </a:p>
        </p:txBody>
      </p:sp>
      <p:sp>
        <p:nvSpPr>
          <p:cNvPr id="5" name="Footer Placeholder 4"/>
          <p:cNvSpPr>
            <a:spLocks noGrp="1"/>
          </p:cNvSpPr>
          <p:nvPr>
            <p:ph type="ftr" sz="quarter" idx="10"/>
          </p:nvPr>
        </p:nvSpPr>
        <p:spPr/>
        <p:txBody>
          <a:body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Footer Placeholder 3"/>
          <p:cNvSpPr>
            <a:spLocks noGrp="1"/>
          </p:cNvSpPr>
          <p:nvPr>
            <p:ph type="ftr" sz="quarter" idx="10"/>
          </p:nvPr>
        </p:nvSpPr>
        <p:spPr/>
        <p:txBody>
          <a:body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Slide Number Placeholder 4"/>
          <p:cNvSpPr>
            <a:spLocks noGrp="1"/>
          </p:cNvSpPr>
          <p:nvPr>
            <p:ph type="sldNum" sz="quarter" idx="11"/>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0348" indent="-220348">
              <a:buFont typeface="+mj-lt"/>
              <a:buAutoNum type="arabicPeriod"/>
            </a:pPr>
            <a:endParaRPr lang="en-US" dirty="0" smtClean="0"/>
          </a:p>
        </p:txBody>
      </p:sp>
      <p:sp>
        <p:nvSpPr>
          <p:cNvPr id="4" name="Footer Placeholder 3"/>
          <p:cNvSpPr>
            <a:spLocks noGrp="1"/>
          </p:cNvSpPr>
          <p:nvPr>
            <p:ph type="ftr" sz="quarter" idx="10"/>
          </p:nvPr>
        </p:nvSpPr>
        <p:spPr/>
        <p:txBody>
          <a:body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Slide Number Placeholder 4"/>
          <p:cNvSpPr>
            <a:spLocks noGrp="1"/>
          </p:cNvSpPr>
          <p:nvPr>
            <p:ph type="sldNum" sz="quarter" idx="11"/>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24DEC4C-3E6E-4C09-B67F-965AEED1CACC}" type="slidenum">
              <a:rPr lang="en-US" smtClean="0"/>
              <a:pPr/>
              <a:t>6</a:t>
            </a:fld>
            <a:endParaRPr lang="en-US" dirty="0"/>
          </a:p>
        </p:txBody>
      </p:sp>
      <p:sp>
        <p:nvSpPr>
          <p:cNvPr id="5" name="Header Placeholder 4"/>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1D16FE-B3AF-48A7-A76C-7582E90B5B1E}"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1930400" cy="1447800"/>
          </a:xfrm>
        </p:spPr>
      </p:sp>
      <p:sp>
        <p:nvSpPr>
          <p:cNvPr id="3" name="Notes Placeholder 2"/>
          <p:cNvSpPr>
            <a:spLocks noGrp="1"/>
          </p:cNvSpPr>
          <p:nvPr>
            <p:ph type="body" idx="1"/>
          </p:nvPr>
        </p:nvSpPr>
        <p:spPr>
          <a:xfrm>
            <a:off x="701040" y="2057400"/>
            <a:ext cx="5608320" cy="6541770"/>
          </a:xfrm>
        </p:spPr>
        <p:txBody>
          <a:bodyPr>
            <a:noAutofit/>
          </a:bodyPr>
          <a:lstStyle/>
          <a:p>
            <a:endParaRPr lang="en-US" dirty="0"/>
          </a:p>
        </p:txBody>
      </p:sp>
      <p:sp>
        <p:nvSpPr>
          <p:cNvPr id="4" name="Slide Number Placeholder 3"/>
          <p:cNvSpPr>
            <a:spLocks noGrp="1"/>
          </p:cNvSpPr>
          <p:nvPr>
            <p:ph type="sldNum" sz="quarter" idx="10"/>
          </p:nvPr>
        </p:nvSpPr>
        <p:spPr/>
        <p:txBody>
          <a:bodyPr/>
          <a:lstStyle/>
          <a:p>
            <a:pPr algn="r" rtl="0"/>
            <a:fld id="{824DEC4C-3E6E-4C09-B67F-965AEED1CACC}" type="slidenum">
              <a:rPr lang="en-US">
                <a:solidFill>
                  <a:prstClr val="black"/>
                </a:solidFill>
                <a:latin typeface="Calibri"/>
              </a:rPr>
              <a:pPr algn="r" rtl="0"/>
              <a:t>8</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algn="l" rtl="0"/>
            <a:r>
              <a:rPr lang="en-US" dirty="0">
                <a:solidFill>
                  <a:prstClr val="black"/>
                </a:solidFill>
                <a:latin typeface="Calibri"/>
              </a:rPr>
              <a:t>Microsoft </a:t>
            </a:r>
            <a:r>
              <a:rPr lang="en-US" dirty="0" err="1">
                <a:solidFill>
                  <a:prstClr val="black"/>
                </a:solidFill>
                <a:latin typeface="Calibri"/>
              </a:rPr>
              <a:t>Confiential</a:t>
            </a:r>
            <a:r>
              <a:rPr lang="en-US" dirty="0">
                <a:solidFill>
                  <a:prstClr val="black"/>
                </a:solidFill>
                <a:latin typeface="Calibri"/>
              </a:rPr>
              <a:t>: Preliminary Information: NDA Only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5039" y="4452939"/>
            <a:ext cx="5140325" cy="3861724"/>
          </a:xfrm>
        </p:spPr>
        <p:txBody>
          <a:bodyPr>
            <a:noAutofit/>
          </a:bodyPr>
          <a:lstStyle/>
          <a:p>
            <a:pPr marL="0" marR="0" indent="0" algn="l" defTabSz="914400" rtl="0" eaLnBrk="0" fontAlgn="base" latinLnBrk="0" hangingPunct="0">
              <a:lnSpc>
                <a:spcPct val="100000"/>
              </a:lnSpc>
              <a:spcBef>
                <a:spcPts val="500"/>
              </a:spcBef>
              <a:spcAft>
                <a:spcPts val="500"/>
              </a:spcAft>
              <a:buClrTx/>
              <a:buSzTx/>
              <a:buFontTx/>
              <a:buNone/>
              <a:tabLst/>
              <a:defRPr/>
            </a:pPr>
            <a:endParaRPr lang="en-US" dirty="0"/>
          </a:p>
        </p:txBody>
      </p:sp>
      <p:sp>
        <p:nvSpPr>
          <p:cNvPr id="4" name="Date Placeholder 3"/>
          <p:cNvSpPr>
            <a:spLocks noGrp="1"/>
          </p:cNvSpPr>
          <p:nvPr>
            <p:ph type="dt" idx="10"/>
          </p:nvPr>
        </p:nvSpPr>
        <p:spPr/>
        <p:txBody>
          <a:bodyPr/>
          <a:lstStyle/>
          <a:p>
            <a:pPr>
              <a:defRPr/>
            </a:pPr>
            <a:fld id="{9A6065F8-D018-454B-8334-5870521FB3A8}" type="datetime8">
              <a:rPr lang="en-US" smtClean="0">
                <a:solidFill>
                  <a:srgbClr val="000000"/>
                </a:solidFill>
              </a:rPr>
              <a:pPr>
                <a:defRPr/>
              </a:pPr>
              <a:t>4/30/2009 2:23 PM</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ln>
                  <a:solidFill>
                    <a:srgbClr val="FFFFFF">
                      <a:lumMod val="50000"/>
                      <a:alpha val="3000"/>
                    </a:srgbClr>
                  </a:solidFill>
                </a:ln>
                <a:solidFill>
                  <a:srgbClr val="000000"/>
                </a:solidFill>
              </a:rPr>
              <a:t>© 2006 Microsoft Corporation. All rights reserved.</a:t>
            </a:r>
          </a:p>
          <a:p>
            <a:pPr>
              <a:defRPr/>
            </a:pPr>
            <a:r>
              <a:rPr lang="en-US" smtClean="0">
                <a:ln>
                  <a:solidFill>
                    <a:srgbClr val="FFFFFF">
                      <a:lumMod val="50000"/>
                      <a:alpha val="3000"/>
                    </a:srgbClr>
                  </a:solidFill>
                </a:ln>
                <a:solidFill>
                  <a:srgbClr val="000000"/>
                </a:solidFill>
              </a:rPr>
              <a:t>This presentation is for informational purposes only. Microsoft makes no warranties, express or implied, in this summary.</a:t>
            </a:r>
            <a:endParaRPr lang="en-US">
              <a:ln>
                <a:solidFill>
                  <a:srgbClr val="FFFFFF">
                    <a:lumMod val="50000"/>
                    <a:alpha val="3000"/>
                  </a:srgbClr>
                </a:solidFill>
              </a:ln>
              <a:solidFill>
                <a:srgbClr val="000000"/>
              </a:solidFill>
            </a:endParaRPr>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solidFill>
                  <a:srgbClr val="000000"/>
                </a:solidFill>
              </a:rPr>
              <a:pPr>
                <a:defRPr/>
              </a:pPr>
              <a:t>9</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5856" y="728862"/>
            <a:ext cx="5975350" cy="1523495"/>
          </a:xfrm>
        </p:spPr>
        <p:txBody>
          <a:bodyPr>
            <a:noAutofit/>
          </a:bodyPr>
          <a:lstStyle>
            <a:lvl1pPr algn="l">
              <a:lnSpc>
                <a:spcPct val="90000"/>
              </a:lnSpc>
              <a:defRPr sz="5400"/>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75856" y="3315204"/>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ln/>
        </p:spPr>
        <p:txBody>
          <a:bodyPr/>
          <a:lstStyle>
            <a:lvl1pPr>
              <a:defRPr/>
            </a:lvl1pPr>
          </a:lstStyle>
          <a:p>
            <a:pPr>
              <a:buClr>
                <a:srgbClr val="FFB601"/>
              </a:buClr>
              <a:defRPr/>
            </a:pPr>
            <a:r>
              <a:rPr lang="en-US">
                <a:solidFill>
                  <a:srgbClr val="FFFFFF"/>
                </a:solidFill>
              </a:rPr>
              <a:t>Microsoft Confidential.</a:t>
            </a:r>
          </a:p>
        </p:txBody>
      </p:sp>
      <p:sp>
        <p:nvSpPr>
          <p:cNvPr id="6" name="Rectangle 18"/>
          <p:cNvSpPr>
            <a:spLocks noGrp="1" noChangeArrowheads="1"/>
          </p:cNvSpPr>
          <p:nvPr>
            <p:ph type="sldNum" sz="quarter" idx="4"/>
          </p:nvPr>
        </p:nvSpPr>
        <p:spPr bwMode="auto">
          <a:xfrm>
            <a:off x="8362889" y="6527910"/>
            <a:ext cx="781111"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rtl="0" fontAlgn="base">
              <a:lnSpc>
                <a:spcPct val="90000"/>
              </a:lnSpc>
              <a:spcBef>
                <a:spcPct val="0"/>
              </a:spcBef>
              <a:spcAft>
                <a:spcPct val="0"/>
              </a:spcAft>
              <a:buClr>
                <a:schemeClr val="tx2"/>
              </a:buClr>
              <a:buSzPct val="85000"/>
              <a:buFont typeface="Wingdings 2" pitchFamily="18" charset="2"/>
              <a:buNone/>
              <a:defRPr lang="en-US" sz="1050" b="0" kern="1200" smtClean="0">
                <a:ln>
                  <a:solidFill>
                    <a:schemeClr val="bg2">
                      <a:lumMod val="50000"/>
                      <a:lumOff val="50000"/>
                      <a:alpha val="3000"/>
                    </a:schemeClr>
                  </a:solidFill>
                </a:ln>
                <a:solidFill>
                  <a:schemeClr val="tx1"/>
                </a:solidFill>
                <a:effectLst>
                  <a:outerShdw blurRad="38100" dist="38100" dir="2700000" algn="tl">
                    <a:srgbClr val="000000">
                      <a:alpha val="43137"/>
                    </a:srgbClr>
                  </a:outerShdw>
                </a:effectLst>
                <a:latin typeface="+mn-lt"/>
                <a:ea typeface="+mn-ea"/>
                <a:cs typeface="+mn-cs"/>
              </a:defRPr>
            </a:lvl1pPr>
          </a:lstStyle>
          <a:p>
            <a:pPr>
              <a:buClr>
                <a:srgbClr val="FFB601"/>
              </a:buClr>
              <a:defRPr/>
            </a:pPr>
            <a:fld id="{0EA2E07B-00C1-458D-807C-5DE870C5A269}" type="slidenum">
              <a:rPr>
                <a:ln>
                  <a:solidFill>
                    <a:srgbClr val="000000">
                      <a:lumMod val="50000"/>
                      <a:lumOff val="50000"/>
                      <a:alpha val="3000"/>
                    </a:srgbClr>
                  </a:solidFill>
                </a:ln>
                <a:solidFill>
                  <a:srgbClr val="FFFFFF"/>
                </a:solidFill>
              </a:rPr>
              <a:pPr>
                <a:buClr>
                  <a:srgbClr val="FFB601"/>
                </a:buClr>
                <a:defRPr/>
              </a:pPr>
              <a:t>‹#›</a:t>
            </a:fld>
            <a:endParaRPr dirty="0">
              <a:ln>
                <a:solidFill>
                  <a:srgbClr val="000000">
                    <a:lumMod val="50000"/>
                    <a:lumOff val="50000"/>
                    <a:alpha val="3000"/>
                  </a:srgbClr>
                </a:solidFill>
              </a:ln>
              <a:solidFill>
                <a:srgbClr val="FFFFFF"/>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6112" y="304800"/>
            <a:ext cx="7467600" cy="1294894"/>
          </a:xfrm>
        </p:spPr>
        <p:txBody>
          <a:bodyPr anchor="ctr" anchorCtr="0">
            <a:noAutofit/>
          </a:bodyPr>
          <a:lstStyle>
            <a:lvl1pPr algn="l">
              <a:lnSpc>
                <a:spcPct val="90000"/>
              </a:lnSpc>
              <a:defRPr sz="48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430494" y="1732719"/>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reflection blurRad="6350" stA="55000" endA="300" endPos="45500" dir="5400000" sy="-100000" algn="bl" rotWithShape="0"/>
                </a:effectLst>
                <a:uLnTx/>
                <a:uFillTx/>
                <a:latin typeface="Segoe" pitchFamily="34" charset="0"/>
                <a:ea typeface="+mn-ea"/>
                <a:cs typeface="+mn-cs"/>
              </a:defRPr>
            </a:lvl1pPr>
          </a:lstStyle>
          <a:p>
            <a:pPr lvl="0"/>
            <a:r>
              <a:rPr lang="en-US" dirty="0" smtClean="0"/>
              <a:t>click to…</a:t>
            </a:r>
          </a:p>
        </p:txBody>
      </p:sp>
      <p:sp>
        <p:nvSpPr>
          <p:cNvPr id="12" name="Subtitle 2"/>
          <p:cNvSpPr>
            <a:spLocks noGrp="1"/>
          </p:cNvSpPr>
          <p:nvPr>
            <p:ph type="subTitle" idx="1"/>
          </p:nvPr>
        </p:nvSpPr>
        <p:spPr>
          <a:xfrm>
            <a:off x="1146112" y="3633256"/>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xml"/><Relationship Id="rId4" Type="http://schemas.openxmlformats.org/officeDocument/2006/relationships/image" Target="../media/image3.pn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8.xml"/><Relationship Id="rId1" Type="http://schemas.openxmlformats.org/officeDocument/2006/relationships/slideLayout" Target="../slideLayouts/slideLayout11.xml"/><Relationship Id="rId4" Type="http://schemas.openxmlformats.org/officeDocument/2006/relationships/image" Target="../media/image6.png"/></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0.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46.xml"/></Relationships>
</file>

<file path=ppt/slideMasters/_rels/slideMaster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50.xml"/></Relationships>
</file>

<file path=ppt/slideMasters/_rels/slideMaster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5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email">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dows_brand_h_rgb_r.png"/>
          <p:cNvPicPr>
            <a:picLocks noChangeAspect="1"/>
          </p:cNvPicPr>
          <p:nvPr/>
        </p:nvPicPr>
        <p:blipFill>
          <a:blip r:embed="rId13" cstate="email"/>
          <a:stretch>
            <a:fillRect/>
          </a:stretch>
        </p:blipFill>
        <p:spPr>
          <a:xfrm>
            <a:off x="7696200" y="6400800"/>
            <a:ext cx="1252538" cy="332369"/>
          </a:xfrm>
          <a:prstGeom prst="rect">
            <a:avLst/>
          </a:prstGeom>
          <a:ln>
            <a:noFill/>
          </a:ln>
          <a:effectLst>
            <a:outerShdw blurRad="50800" dist="38100" dir="4800000" sx="95000" sy="95000" algn="t" rotWithShape="0">
              <a:prstClr val="black">
                <a:alpha val="35000"/>
              </a:prstClr>
            </a:outerShdw>
          </a:effectLst>
        </p:spPr>
      </p:pic>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Lst>
  <p:transition>
    <p:fade/>
  </p:transition>
  <p:timing>
    <p:tnLst>
      <p:par>
        <p:cTn id="1" dur="indefinite" restart="never" nodeType="tmRoot"/>
      </p:par>
    </p:tnLst>
  </p:timing>
  <p:hf sldNum="0"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FFB601"/>
              </a:buClr>
              <a:defRPr/>
            </a:pPr>
            <a:r>
              <a:rPr lang="en-US">
                <a:solidFill>
                  <a:srgbClr val="FFFFFF"/>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FFB601"/>
              </a:buClr>
              <a:buFont typeface="Wingdings 2" pitchFamily="18" charset="2"/>
              <a:buNone/>
              <a:defRPr/>
            </a:pPr>
            <a:fld id="{0EA2E07B-00C1-458D-807C-5DE870C5A269}" type="slidenum">
              <a:rPr lang="en-US" smtClean="0">
                <a:ln>
                  <a:solidFill>
                    <a:srgbClr val="000000">
                      <a:lumMod val="50000"/>
                      <a:lumOff val="50000"/>
                      <a:alpha val="3000"/>
                    </a:srgbClr>
                  </a:solidFill>
                </a:ln>
                <a:solidFill>
                  <a:srgbClr val="FFFFFF"/>
                </a:solidFill>
              </a:rPr>
              <a:pPr fontAlgn="base">
                <a:spcBef>
                  <a:spcPct val="0"/>
                </a:spcBef>
                <a:spcAft>
                  <a:spcPct val="0"/>
                </a:spcAft>
                <a:buClr>
                  <a:srgbClr val="FFB601"/>
                </a:buClr>
                <a:buFont typeface="Wingdings 2" pitchFamily="18" charset="2"/>
                <a:buNone/>
                <a:defRPr/>
              </a:pPr>
              <a:t>‹#›</a:t>
            </a:fld>
            <a:endParaRPr lang="en-US" dirty="0">
              <a:ln>
                <a:solidFill>
                  <a:srgbClr val="000000">
                    <a:lumMod val="50000"/>
                    <a:lumOff val="50000"/>
                    <a:alpha val="3000"/>
                  </a:srgbClr>
                </a:solidFill>
              </a:ln>
              <a:solidFill>
                <a:srgbClr val="FFFFFF"/>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FFB601"/>
              </a:buClr>
              <a:buSzPct val="85000"/>
              <a:buFont typeface="Wingdings 2" pitchFamily="18" charset="2"/>
              <a:buChar char="•"/>
              <a:defRPr/>
            </a:pPr>
            <a:endParaRPr lang="en-US">
              <a:solidFill>
                <a:srgbClr val="FFFFFF"/>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FFB601"/>
              </a:buClr>
              <a:buSzPct val="85000"/>
              <a:buFont typeface="Wingdings 2" pitchFamily="18" charset="2"/>
              <a:buChar char="•"/>
              <a:defRPr/>
            </a:pPr>
            <a:endParaRPr lang="en-US">
              <a:solidFill>
                <a:srgbClr val="FFFFFF"/>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email">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Windows_brand_h_rgb_r.png"/>
          <p:cNvPicPr>
            <a:picLocks noChangeAspect="1"/>
          </p:cNvPicPr>
          <p:nvPr/>
        </p:nvPicPr>
        <p:blipFill>
          <a:blip r:embed="rId3" cstate="email"/>
          <a:stretch>
            <a:fillRect/>
          </a:stretch>
        </p:blipFill>
        <p:spPr>
          <a:xfrm>
            <a:off x="7696200" y="6400800"/>
            <a:ext cx="1252538" cy="332369"/>
          </a:xfrm>
          <a:prstGeom prst="rect">
            <a:avLst/>
          </a:prstGeom>
          <a:ln>
            <a:noFill/>
          </a:ln>
          <a:effectLst>
            <a:outerShdw blurRad="50800" dist="38100" dir="4800000" sx="95000" sy="95000" algn="t" rotWithShape="0">
              <a:prstClr val="black">
                <a:alpha val="35000"/>
              </a:prstClr>
            </a:outerShdw>
          </a:effectLst>
        </p:spPr>
      </p:pic>
    </p:spTree>
  </p:cSld>
  <p:clrMap bg1="dk1" tx1="lt1" bg2="dk2" tx2="lt2" accent1="accent1" accent2="accent2" accent3="accent3" accent4="accent4" accent5="accent5" accent6="accent6" hlink="hlink" folHlink="folHlink"/>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3"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931" r:id="rId1"/>
  </p:sldLayoutIdLst>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4"/>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4"/>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4"/>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4"/>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4"/>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4"/>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4"/>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4"/>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4"/>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FFB601"/>
              </a:buClr>
              <a:defRPr/>
            </a:pPr>
            <a:r>
              <a:rPr lang="en-US">
                <a:solidFill>
                  <a:srgbClr val="FFFFFF"/>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FFB601"/>
              </a:buClr>
              <a:buFont typeface="Wingdings 2" pitchFamily="18" charset="2"/>
              <a:buNone/>
              <a:defRPr/>
            </a:pPr>
            <a:fld id="{0EA2E07B-00C1-458D-807C-5DE870C5A269}" type="slidenum">
              <a:rPr lang="en-US" smtClean="0">
                <a:ln>
                  <a:solidFill>
                    <a:srgbClr val="000000">
                      <a:lumMod val="50000"/>
                      <a:lumOff val="50000"/>
                      <a:alpha val="3000"/>
                    </a:srgbClr>
                  </a:solidFill>
                </a:ln>
                <a:solidFill>
                  <a:srgbClr val="FFFFFF"/>
                </a:solidFill>
              </a:rPr>
              <a:pPr fontAlgn="base">
                <a:spcBef>
                  <a:spcPct val="0"/>
                </a:spcBef>
                <a:spcAft>
                  <a:spcPct val="0"/>
                </a:spcAft>
                <a:buClr>
                  <a:srgbClr val="FFB601"/>
                </a:buClr>
                <a:buFont typeface="Wingdings 2" pitchFamily="18" charset="2"/>
                <a:buNone/>
                <a:defRPr/>
              </a:pPr>
              <a:t>‹#›</a:t>
            </a:fld>
            <a:endParaRPr lang="en-US" dirty="0">
              <a:ln>
                <a:solidFill>
                  <a:srgbClr val="000000">
                    <a:lumMod val="50000"/>
                    <a:lumOff val="50000"/>
                    <a:alpha val="3000"/>
                  </a:srgbClr>
                </a:solidFill>
              </a:ln>
              <a:solidFill>
                <a:srgbClr val="FFFFFF"/>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FFB601"/>
              </a:buClr>
              <a:buSzPct val="85000"/>
              <a:buFont typeface="Wingdings 2" pitchFamily="18" charset="2"/>
              <a:buChar char="•"/>
              <a:defRPr/>
            </a:pPr>
            <a:endParaRPr lang="en-US">
              <a:solidFill>
                <a:srgbClr val="FFFFFF"/>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FFB601"/>
              </a:buClr>
              <a:buSzPct val="85000"/>
              <a:buFont typeface="Wingdings 2" pitchFamily="18" charset="2"/>
              <a:buChar char="•"/>
              <a:defRPr/>
            </a:pPr>
            <a:endParaRPr lang="en-US">
              <a:solidFill>
                <a:srgbClr val="FFFFFF"/>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FFB601"/>
              </a:buClr>
              <a:defRPr/>
            </a:pPr>
            <a:r>
              <a:rPr lang="en-US">
                <a:solidFill>
                  <a:srgbClr val="FFFFFF"/>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FFB601"/>
              </a:buClr>
              <a:buFont typeface="Wingdings 2" pitchFamily="18" charset="2"/>
              <a:buNone/>
              <a:defRPr/>
            </a:pPr>
            <a:fld id="{0EA2E07B-00C1-458D-807C-5DE870C5A269}" type="slidenum">
              <a:rPr lang="en-US" smtClean="0">
                <a:ln>
                  <a:solidFill>
                    <a:srgbClr val="000000">
                      <a:lumMod val="50000"/>
                      <a:lumOff val="50000"/>
                      <a:alpha val="3000"/>
                    </a:srgbClr>
                  </a:solidFill>
                </a:ln>
                <a:solidFill>
                  <a:srgbClr val="FFFFFF"/>
                </a:solidFill>
              </a:rPr>
              <a:pPr fontAlgn="base">
                <a:spcBef>
                  <a:spcPct val="0"/>
                </a:spcBef>
                <a:spcAft>
                  <a:spcPct val="0"/>
                </a:spcAft>
                <a:buClr>
                  <a:srgbClr val="FFB601"/>
                </a:buClr>
                <a:buFont typeface="Wingdings 2" pitchFamily="18" charset="2"/>
                <a:buNone/>
                <a:defRPr/>
              </a:pPr>
              <a:t>‹#›</a:t>
            </a:fld>
            <a:endParaRPr lang="en-US" dirty="0">
              <a:ln>
                <a:solidFill>
                  <a:srgbClr val="000000">
                    <a:lumMod val="50000"/>
                    <a:lumOff val="50000"/>
                    <a:alpha val="3000"/>
                  </a:srgbClr>
                </a:solidFill>
              </a:ln>
              <a:solidFill>
                <a:srgbClr val="FFFFFF"/>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FFB601"/>
              </a:buClr>
              <a:buSzPct val="85000"/>
              <a:buFont typeface="Wingdings 2" pitchFamily="18" charset="2"/>
              <a:buChar char="•"/>
              <a:defRPr/>
            </a:pPr>
            <a:endParaRPr lang="en-US">
              <a:solidFill>
                <a:srgbClr val="FFFFFF"/>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FFB601"/>
              </a:buClr>
              <a:buSzPct val="85000"/>
              <a:buFont typeface="Wingdings 2" pitchFamily="18" charset="2"/>
              <a:buChar char="•"/>
              <a:defRPr/>
            </a:pPr>
            <a:endParaRPr lang="en-US">
              <a:solidFill>
                <a:srgbClr val="FFFFFF"/>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FFB601"/>
              </a:buClr>
              <a:defRPr/>
            </a:pPr>
            <a:r>
              <a:rPr lang="en-US">
                <a:solidFill>
                  <a:srgbClr val="FFFFFF"/>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FFB601"/>
              </a:buClr>
              <a:buFont typeface="Wingdings 2" pitchFamily="18" charset="2"/>
              <a:buNone/>
              <a:defRPr/>
            </a:pPr>
            <a:fld id="{0EA2E07B-00C1-458D-807C-5DE870C5A269}" type="slidenum">
              <a:rPr lang="en-US" smtClean="0">
                <a:ln>
                  <a:solidFill>
                    <a:srgbClr val="000000">
                      <a:lumMod val="50000"/>
                      <a:lumOff val="50000"/>
                      <a:alpha val="3000"/>
                    </a:srgbClr>
                  </a:solidFill>
                </a:ln>
                <a:solidFill>
                  <a:srgbClr val="FFFFFF"/>
                </a:solidFill>
              </a:rPr>
              <a:pPr fontAlgn="base">
                <a:spcBef>
                  <a:spcPct val="0"/>
                </a:spcBef>
                <a:spcAft>
                  <a:spcPct val="0"/>
                </a:spcAft>
                <a:buClr>
                  <a:srgbClr val="FFB601"/>
                </a:buClr>
                <a:buFont typeface="Wingdings 2" pitchFamily="18" charset="2"/>
                <a:buNone/>
                <a:defRPr/>
              </a:pPr>
              <a:t>‹#›</a:t>
            </a:fld>
            <a:endParaRPr lang="en-US" dirty="0">
              <a:ln>
                <a:solidFill>
                  <a:srgbClr val="000000">
                    <a:lumMod val="50000"/>
                    <a:lumOff val="50000"/>
                    <a:alpha val="3000"/>
                  </a:srgbClr>
                </a:solidFill>
              </a:ln>
              <a:solidFill>
                <a:srgbClr val="FFFFFF"/>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FFB601"/>
              </a:buClr>
              <a:buSzPct val="85000"/>
              <a:buFont typeface="Wingdings 2" pitchFamily="18" charset="2"/>
              <a:buChar char="•"/>
              <a:defRPr/>
            </a:pPr>
            <a:endParaRPr lang="en-US">
              <a:solidFill>
                <a:srgbClr val="FFFFFF"/>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FFB601"/>
              </a:buClr>
              <a:buSzPct val="85000"/>
              <a:buFont typeface="Wingdings 2" pitchFamily="18" charset="2"/>
              <a:buChar char="•"/>
              <a:defRPr/>
            </a:pPr>
            <a:endParaRPr lang="en-US">
              <a:solidFill>
                <a:srgbClr val="FFFFFF"/>
              </a:solidFill>
            </a:endParaRPr>
          </a:p>
        </p:txBody>
      </p:sp>
      <p:pic>
        <p:nvPicPr>
          <p:cNvPr id="2" name="Picture 22" descr="people-sil-2"/>
          <p:cNvPicPr>
            <a:picLocks noChangeAspect="1" noChangeArrowheads="1"/>
          </p:cNvPicPr>
          <p:nvPr/>
        </p:nvPicPr>
        <p:blipFill>
          <a:blip r:embed="rId3"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937" r:id="rId1"/>
  </p:sldLayoutIdLst>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4"/>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4"/>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4"/>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4"/>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4"/>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4"/>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4"/>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4"/>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4"/>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FFB601"/>
              </a:buClr>
              <a:defRPr/>
            </a:pPr>
            <a:r>
              <a:rPr lang="en-US">
                <a:solidFill>
                  <a:srgbClr val="FFFFFF"/>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FFB601"/>
              </a:buClr>
              <a:buFont typeface="Wingdings 2" pitchFamily="18" charset="2"/>
              <a:buNone/>
              <a:defRPr/>
            </a:pPr>
            <a:fld id="{0EA2E07B-00C1-458D-807C-5DE870C5A269}" type="slidenum">
              <a:rPr lang="en-US" smtClean="0">
                <a:ln>
                  <a:solidFill>
                    <a:srgbClr val="000000">
                      <a:lumMod val="50000"/>
                      <a:lumOff val="50000"/>
                      <a:alpha val="3000"/>
                    </a:srgbClr>
                  </a:solidFill>
                </a:ln>
                <a:solidFill>
                  <a:srgbClr val="FFFFFF"/>
                </a:solidFill>
              </a:rPr>
              <a:pPr fontAlgn="base">
                <a:spcBef>
                  <a:spcPct val="0"/>
                </a:spcBef>
                <a:spcAft>
                  <a:spcPct val="0"/>
                </a:spcAft>
                <a:buClr>
                  <a:srgbClr val="FFB601"/>
                </a:buClr>
                <a:buFont typeface="Wingdings 2" pitchFamily="18" charset="2"/>
                <a:buNone/>
                <a:defRPr/>
              </a:pPr>
              <a:t>‹#›</a:t>
            </a:fld>
            <a:endParaRPr lang="en-US" dirty="0">
              <a:ln>
                <a:solidFill>
                  <a:srgbClr val="000000">
                    <a:lumMod val="50000"/>
                    <a:lumOff val="50000"/>
                    <a:alpha val="3000"/>
                  </a:srgbClr>
                </a:solidFill>
              </a:ln>
              <a:solidFill>
                <a:srgbClr val="FFFFFF"/>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FFB601"/>
              </a:buClr>
              <a:buSzPct val="85000"/>
              <a:buFont typeface="Wingdings 2" pitchFamily="18" charset="2"/>
              <a:buChar char="•"/>
              <a:defRPr/>
            </a:pPr>
            <a:endParaRPr lang="en-US">
              <a:solidFill>
                <a:srgbClr val="FFFFFF"/>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FFB601"/>
              </a:buClr>
              <a:buSzPct val="85000"/>
              <a:buFont typeface="Wingdings 2" pitchFamily="18" charset="2"/>
              <a:buChar char="•"/>
              <a:defRPr/>
            </a:pPr>
            <a:endParaRPr lang="en-US">
              <a:solidFill>
                <a:srgbClr val="FFFFFF"/>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FFB601"/>
              </a:buClr>
              <a:defRPr/>
            </a:pPr>
            <a:r>
              <a:rPr lang="en-US">
                <a:solidFill>
                  <a:srgbClr val="FFFFFF"/>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FFB601"/>
              </a:buClr>
              <a:buFont typeface="Wingdings 2" pitchFamily="18" charset="2"/>
              <a:buNone/>
              <a:defRPr/>
            </a:pPr>
            <a:fld id="{0EA2E07B-00C1-458D-807C-5DE870C5A269}" type="slidenum">
              <a:rPr lang="en-US" smtClean="0">
                <a:ln>
                  <a:solidFill>
                    <a:srgbClr val="000000">
                      <a:lumMod val="50000"/>
                      <a:lumOff val="50000"/>
                      <a:alpha val="3000"/>
                    </a:srgbClr>
                  </a:solidFill>
                </a:ln>
                <a:solidFill>
                  <a:srgbClr val="FFFFFF"/>
                </a:solidFill>
              </a:rPr>
              <a:pPr fontAlgn="base">
                <a:spcBef>
                  <a:spcPct val="0"/>
                </a:spcBef>
                <a:spcAft>
                  <a:spcPct val="0"/>
                </a:spcAft>
                <a:buClr>
                  <a:srgbClr val="FFB601"/>
                </a:buClr>
                <a:buFont typeface="Wingdings 2" pitchFamily="18" charset="2"/>
                <a:buNone/>
                <a:defRPr/>
              </a:pPr>
              <a:t>‹#›</a:t>
            </a:fld>
            <a:endParaRPr lang="en-US" dirty="0">
              <a:ln>
                <a:solidFill>
                  <a:srgbClr val="000000">
                    <a:lumMod val="50000"/>
                    <a:lumOff val="50000"/>
                    <a:alpha val="3000"/>
                  </a:srgbClr>
                </a:solidFill>
              </a:ln>
              <a:solidFill>
                <a:srgbClr val="FFFFFF"/>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FFB601"/>
              </a:buClr>
              <a:buSzPct val="85000"/>
              <a:buFont typeface="Wingdings 2" pitchFamily="18" charset="2"/>
              <a:buChar char="•"/>
              <a:defRPr/>
            </a:pPr>
            <a:endParaRPr lang="en-US">
              <a:solidFill>
                <a:srgbClr val="FFFFFF"/>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FFB601"/>
              </a:buClr>
              <a:buSzPct val="85000"/>
              <a:buFont typeface="Wingdings 2" pitchFamily="18" charset="2"/>
              <a:buChar char="•"/>
              <a:defRPr/>
            </a:pPr>
            <a:endParaRPr lang="en-US">
              <a:solidFill>
                <a:srgbClr val="FFFFFF"/>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FFB601"/>
              </a:buClr>
              <a:defRPr/>
            </a:pPr>
            <a:r>
              <a:rPr lang="en-US">
                <a:solidFill>
                  <a:srgbClr val="FFFFFF"/>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FFB601"/>
              </a:buClr>
              <a:buFont typeface="Wingdings 2" pitchFamily="18" charset="2"/>
              <a:buNone/>
              <a:defRPr/>
            </a:pPr>
            <a:fld id="{0EA2E07B-00C1-458D-807C-5DE870C5A269}" type="slidenum">
              <a:rPr lang="en-US" smtClean="0">
                <a:ln>
                  <a:solidFill>
                    <a:srgbClr val="000000">
                      <a:lumMod val="50000"/>
                      <a:lumOff val="50000"/>
                      <a:alpha val="3000"/>
                    </a:srgbClr>
                  </a:solidFill>
                </a:ln>
                <a:solidFill>
                  <a:srgbClr val="FFFFFF"/>
                </a:solidFill>
              </a:rPr>
              <a:pPr fontAlgn="base">
                <a:spcBef>
                  <a:spcPct val="0"/>
                </a:spcBef>
                <a:spcAft>
                  <a:spcPct val="0"/>
                </a:spcAft>
                <a:buClr>
                  <a:srgbClr val="FFB601"/>
                </a:buClr>
                <a:buFont typeface="Wingdings 2" pitchFamily="18" charset="2"/>
                <a:buNone/>
                <a:defRPr/>
              </a:pPr>
              <a:t>‹#›</a:t>
            </a:fld>
            <a:endParaRPr lang="en-US" dirty="0">
              <a:ln>
                <a:solidFill>
                  <a:srgbClr val="000000">
                    <a:lumMod val="50000"/>
                    <a:lumOff val="50000"/>
                    <a:alpha val="3000"/>
                  </a:srgbClr>
                </a:solidFill>
              </a:ln>
              <a:solidFill>
                <a:srgbClr val="FFFFFF"/>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FFB601"/>
              </a:buClr>
              <a:buSzPct val="85000"/>
              <a:buFont typeface="Wingdings 2" pitchFamily="18" charset="2"/>
              <a:buChar char="•"/>
              <a:defRPr/>
            </a:pPr>
            <a:endParaRPr lang="en-US">
              <a:solidFill>
                <a:srgbClr val="FFFFFF"/>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FFB601"/>
              </a:buClr>
              <a:buSzPct val="85000"/>
              <a:buFont typeface="Wingdings 2" pitchFamily="18" charset="2"/>
              <a:buChar char="•"/>
              <a:defRPr/>
            </a:pPr>
            <a:endParaRPr lang="en-US">
              <a:solidFill>
                <a:srgbClr val="FFFFFF"/>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fontAlgn="base">
              <a:spcBef>
                <a:spcPct val="0"/>
              </a:spcBef>
              <a:spcAft>
                <a:spcPct val="0"/>
              </a:spcAft>
              <a:buClr>
                <a:srgbClr val="EEECE1"/>
              </a:buClr>
              <a:defRPr/>
            </a:pPr>
            <a:r>
              <a:rPr lang="en-US">
                <a:solidFill>
                  <a:prstClr val="white"/>
                </a:solidFill>
              </a:rPr>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fontAlgn="base">
              <a:spcBef>
                <a:spcPct val="0"/>
              </a:spcBef>
              <a:spcAft>
                <a:spcPct val="0"/>
              </a:spcAft>
              <a:buClr>
                <a:srgbClr val="EEECE1"/>
              </a:buClr>
              <a:buFont typeface="Wingdings 2" pitchFamily="18" charset="2"/>
              <a:buNone/>
              <a:defRPr/>
            </a:pPr>
            <a:fld id="{0EA2E07B-00C1-458D-807C-5DE870C5A269}" type="slidenum">
              <a:rPr lang="en-US" smtClean="0">
                <a:ln>
                  <a:solidFill>
                    <a:prstClr val="black">
                      <a:lumMod val="50000"/>
                      <a:lumOff val="50000"/>
                      <a:alpha val="3000"/>
                    </a:prstClr>
                  </a:solidFill>
                </a:ln>
                <a:solidFill>
                  <a:prstClr val="white"/>
                </a:solidFill>
              </a:rPr>
              <a:pPr fontAlgn="base">
                <a:spcBef>
                  <a:spcPct val="0"/>
                </a:spcBef>
                <a:spcAft>
                  <a:spcPct val="0"/>
                </a:spcAft>
                <a:buClr>
                  <a:srgbClr val="EEECE1"/>
                </a:buClr>
                <a:buFont typeface="Wingdings 2" pitchFamily="18" charset="2"/>
                <a:buNone/>
                <a:defRPr/>
              </a:pPr>
              <a:t>‹#›</a:t>
            </a:fld>
            <a:endParaRPr lang="en-US" dirty="0">
              <a:ln>
                <a:solidFill>
                  <a:prstClr val="black">
                    <a:lumMod val="50000"/>
                    <a:lumOff val="50000"/>
                    <a:alpha val="3000"/>
                  </a:prstClr>
                </a:solidFill>
              </a:ln>
              <a:solidFill>
                <a:prstClr val="white"/>
              </a:solidFill>
            </a:endParaRPr>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lnSpc>
                <a:spcPct val="90000"/>
              </a:lnSpc>
              <a:spcBef>
                <a:spcPct val="0"/>
              </a:spcBef>
              <a:spcAft>
                <a:spcPct val="0"/>
              </a:spcAft>
              <a:buClr>
                <a:srgbClr val="EEECE1"/>
              </a:buClr>
              <a:buSzPct val="85000"/>
              <a:buFont typeface="Wingdings 2" pitchFamily="18" charset="2"/>
              <a:buChar char="•"/>
              <a:defRPr/>
            </a:pPr>
            <a:endParaRPr lang="en-US">
              <a:solidFill>
                <a:prstClr val="white"/>
              </a:solidFill>
            </a:endParaRPr>
          </a:p>
        </p:txBody>
      </p:sp>
      <p:pic>
        <p:nvPicPr>
          <p:cNvPr id="2" name="Picture 22" descr="people-sil-2"/>
          <p:cNvPicPr>
            <a:picLocks noChangeAspect="1" noChangeArrowheads="1"/>
          </p:cNvPicPr>
          <p:nvPr/>
        </p:nvPicPr>
        <p:blipFill>
          <a:blip r:embed="rId2" cstate="email"/>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hyperlink" Target="http://mediaproducts.gartner.com/reprints/microsoft/vol4/article6/article6.html" TargetMode="External"/><Relationship Id="rId4" Type="http://schemas.openxmlformats.org/officeDocument/2006/relationships/image" Target="../media/image29.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7.jpe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3.png"/><Relationship Id="rId17" Type="http://schemas.openxmlformats.org/officeDocument/2006/relationships/image" Target="../media/image51.jpeg"/><Relationship Id="rId2" Type="http://schemas.openxmlformats.org/officeDocument/2006/relationships/notesSlide" Target="../notesSlides/notesSlide15.xml"/><Relationship Id="rId16"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5" Type="http://schemas.openxmlformats.org/officeDocument/2006/relationships/image" Target="../media/image49.jpe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jpeg"/><Relationship Id="rId14" Type="http://schemas.openxmlformats.org/officeDocument/2006/relationships/image" Target="../media/image48.jpeg"/></Relationships>
</file>

<file path=ppt/slides/_rels/slide16.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5.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39.png"/><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55.jpe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8.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9.jpeg"/><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1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chart" Target="../charts/chart1.xml"/><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3.png"/><Relationship Id="rId7" Type="http://schemas.openxmlformats.org/officeDocument/2006/relationships/image" Target="../media/image75.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partner.microsoft.com/windowsspartnersolution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partner.microsoft.com/windowsspartnersolution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71055" y="772878"/>
            <a:ext cx="6617573" cy="3418122"/>
          </a:xfrm>
        </p:spPr>
        <p:txBody>
          <a:bodyPr/>
          <a:lstStyle/>
          <a:p>
            <a:pPr lvl="0"/>
            <a:r>
              <a:rPr smtClean="0"/>
              <a:t>Windows 7 Enterprise Briefing</a:t>
            </a:r>
            <a:br>
              <a:rPr smtClean="0"/>
            </a:br>
            <a:r>
              <a:rPr smtClean="0"/>
              <a:t>	</a:t>
            </a:r>
            <a:r>
              <a:rPr lang="en-US" sz="3600" dirty="0" smtClean="0"/>
              <a:t>-Partner Session</a:t>
            </a:r>
            <a:endParaRPr lang="en-US" dirty="0"/>
          </a:p>
        </p:txBody>
      </p:sp>
      <p:sp>
        <p:nvSpPr>
          <p:cNvPr id="4" name="Subtitle 3"/>
          <p:cNvSpPr>
            <a:spLocks noGrp="1"/>
          </p:cNvSpPr>
          <p:nvPr>
            <p:ph type="subTitle" idx="1"/>
          </p:nvPr>
        </p:nvSpPr>
        <p:spPr>
          <a:xfrm>
            <a:off x="3989667" y="3276007"/>
            <a:ext cx="4751562" cy="2536175"/>
          </a:xfrm>
        </p:spPr>
        <p:txBody>
          <a:bodyPr/>
          <a:lstStyle/>
          <a:p>
            <a:endParaRPr lang="en-NZ" sz="1050" dirty="0" smtClean="0">
              <a:gradFill>
                <a:gsLst>
                  <a:gs pos="0">
                    <a:schemeClr val="tx1"/>
                  </a:gs>
                  <a:gs pos="50000">
                    <a:schemeClr val="tx1"/>
                  </a:gs>
                </a:gsLst>
                <a:lin ang="5400000" scaled="0"/>
              </a:gradFill>
              <a:latin typeface="Trebuchet MS" pitchFamily="34" charset="0"/>
            </a:endParaRPr>
          </a:p>
          <a:p>
            <a:r>
              <a:rPr lang="en-NZ" sz="1400" dirty="0" smtClean="0">
                <a:gradFill>
                  <a:gsLst>
                    <a:gs pos="0">
                      <a:schemeClr val="tx1"/>
                    </a:gs>
                    <a:gs pos="50000">
                      <a:schemeClr val="tx1"/>
                    </a:gs>
                  </a:gsLst>
                  <a:lin ang="5400000" scaled="0"/>
                </a:gradFill>
                <a:latin typeface="Trebuchet MS" pitchFamily="34" charset="0"/>
              </a:rPr>
              <a:t>8.20am 	Carlos Martinez– Saving Customers Money</a:t>
            </a:r>
          </a:p>
          <a:p>
            <a:endParaRPr lang="en-NZ" sz="1400" dirty="0" smtClean="0">
              <a:gradFill>
                <a:gsLst>
                  <a:gs pos="0">
                    <a:schemeClr val="tx1"/>
                  </a:gs>
                  <a:gs pos="50000">
                    <a:schemeClr val="tx1"/>
                  </a:gs>
                </a:gsLst>
                <a:lin ang="5400000" scaled="0"/>
              </a:gradFill>
              <a:latin typeface="Trebuchet MS" pitchFamily="34" charset="0"/>
            </a:endParaRPr>
          </a:p>
          <a:p>
            <a:r>
              <a:rPr lang="en-NZ" sz="1400" dirty="0" smtClean="0">
                <a:gradFill>
                  <a:gsLst>
                    <a:gs pos="0">
                      <a:schemeClr val="tx1"/>
                    </a:gs>
                    <a:gs pos="50000">
                      <a:schemeClr val="tx1"/>
                    </a:gs>
                  </a:gsLst>
                  <a:lin ang="5400000" scaled="0"/>
                </a:gradFill>
                <a:latin typeface="Trebuchet MS" pitchFamily="34" charset="0"/>
              </a:rPr>
              <a:t>8.30am 	Ben Green – Windows 7 for Enterprises</a:t>
            </a:r>
          </a:p>
          <a:p>
            <a:endParaRPr lang="en-NZ" sz="1400" dirty="0" smtClean="0">
              <a:gradFill>
                <a:gsLst>
                  <a:gs pos="0">
                    <a:schemeClr val="tx1"/>
                  </a:gs>
                  <a:gs pos="50000">
                    <a:schemeClr val="tx1"/>
                  </a:gs>
                </a:gsLst>
                <a:lin ang="5400000" scaled="0"/>
              </a:gradFill>
              <a:latin typeface="Trebuchet MS" pitchFamily="34" charset="0"/>
            </a:endParaRPr>
          </a:p>
          <a:p>
            <a:r>
              <a:rPr lang="en-NZ" sz="1400" dirty="0" smtClean="0">
                <a:gradFill>
                  <a:gsLst>
                    <a:gs pos="0">
                      <a:schemeClr val="tx1"/>
                    </a:gs>
                    <a:gs pos="50000">
                      <a:schemeClr val="tx1"/>
                    </a:gs>
                  </a:gsLst>
                  <a:lin ang="5400000" scaled="0"/>
                </a:gradFill>
                <a:latin typeface="Trebuchet MS" pitchFamily="34" charset="0"/>
              </a:rPr>
              <a:t>8.50am 	Close &amp; Q&amp;A</a:t>
            </a:r>
          </a:p>
          <a:p>
            <a:endParaRPr lang="en-NZ" sz="1400" dirty="0" smtClean="0">
              <a:gradFill>
                <a:gsLst>
                  <a:gs pos="0">
                    <a:schemeClr val="tx1"/>
                  </a:gs>
                  <a:gs pos="50000">
                    <a:schemeClr val="tx1"/>
                  </a:gs>
                </a:gsLst>
                <a:lin ang="5400000" scaled="0"/>
              </a:gradFill>
              <a:latin typeface="Trebuchet MS" pitchFamily="34" charset="0"/>
            </a:endParaRPr>
          </a:p>
          <a:p>
            <a:r>
              <a:rPr lang="en-NZ" sz="1400" dirty="0" smtClean="0">
                <a:gradFill>
                  <a:gsLst>
                    <a:gs pos="0">
                      <a:schemeClr val="tx1"/>
                    </a:gs>
                    <a:gs pos="50000">
                      <a:schemeClr val="tx1"/>
                    </a:gs>
                  </a:gsLst>
                  <a:lin ang="5400000" scaled="0"/>
                </a:gradFill>
                <a:latin typeface="Trebuchet MS" pitchFamily="34" charset="0"/>
              </a:rPr>
              <a:t>9.00am 	Tea &amp; Coffee as Customers arrive</a:t>
            </a:r>
          </a:p>
          <a:p>
            <a:endParaRPr lang="en-NZ" sz="1400" dirty="0" smtClean="0">
              <a:gradFill>
                <a:gsLst>
                  <a:gs pos="0">
                    <a:schemeClr val="tx1"/>
                  </a:gs>
                  <a:gs pos="50000">
                    <a:schemeClr val="tx1"/>
                  </a:gs>
                </a:gsLst>
                <a:lin ang="5400000" scaled="0"/>
              </a:gradFill>
              <a:latin typeface="Trebuchet MS" pitchFamily="34" charset="0"/>
            </a:endParaRPr>
          </a:p>
          <a:p>
            <a:r>
              <a:rPr lang="en-NZ" sz="1400" dirty="0" smtClean="0">
                <a:gradFill>
                  <a:gsLst>
                    <a:gs pos="0">
                      <a:schemeClr val="tx1"/>
                    </a:gs>
                    <a:gs pos="50000">
                      <a:schemeClr val="tx1"/>
                    </a:gs>
                  </a:gsLst>
                  <a:lin ang="5400000" scaled="0"/>
                </a:gradFill>
                <a:latin typeface="Trebuchet MS" pitchFamily="34" charset="0"/>
              </a:rPr>
              <a:t>9.30am 	Customer Briefing Commences</a:t>
            </a:r>
          </a:p>
          <a:p>
            <a:endParaRPr lang="en-NZ" sz="1400" dirty="0" smtClean="0">
              <a:gradFill>
                <a:gsLst>
                  <a:gs pos="0">
                    <a:schemeClr val="tx1"/>
                  </a:gs>
                  <a:gs pos="50000">
                    <a:schemeClr val="tx1"/>
                  </a:gs>
                </a:gsLst>
                <a:lin ang="5400000" scaled="0"/>
              </a:gradFill>
              <a:latin typeface="Trebuchet MS" pitchFamily="34" charset="0"/>
            </a:endParaRPr>
          </a:p>
          <a:p>
            <a:endParaRPr lang="en-NZ" sz="1400" dirty="0" smtClean="0">
              <a:gradFill>
                <a:gsLst>
                  <a:gs pos="0">
                    <a:schemeClr val="tx1"/>
                  </a:gs>
                  <a:gs pos="50000">
                    <a:schemeClr val="tx1"/>
                  </a:gs>
                </a:gsLst>
                <a:lin ang="5400000" scaled="0"/>
              </a:gra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450009" y="1726125"/>
            <a:ext cx="2199705" cy="3780558"/>
          </a:xfrm>
          <a:prstGeom prst="roundRect">
            <a:avLst/>
          </a:prstGeom>
          <a:gradFill flip="none" rotWithShape="1">
            <a:gsLst>
              <a:gs pos="0">
                <a:schemeClr val="accent2">
                  <a:alpha val="58000"/>
                </a:schemeClr>
              </a:gs>
              <a:gs pos="26000">
                <a:srgbClr val="336600">
                  <a:alpha val="0"/>
                </a:srgbClr>
              </a:gs>
            </a:gsLst>
            <a:lin ang="5400000" scaled="1"/>
            <a:tileRect/>
          </a:gradFill>
          <a:ln w="9525" algn="ctr">
            <a:noFill/>
            <a:round/>
            <a:headEnd/>
            <a:tailEnd/>
          </a:ln>
        </p:spPr>
        <p:txBody>
          <a:bodyPr/>
          <a:lstStyle/>
          <a:p>
            <a:pPr marR="0" lvl="0" indent="0" fontAlgn="base">
              <a:lnSpc>
                <a:spcPct val="100000"/>
              </a:lnSpc>
              <a:spcBef>
                <a:spcPct val="0"/>
              </a:spcBef>
              <a:spcAft>
                <a:spcPct val="0"/>
              </a:spcAft>
              <a:buClrTx/>
              <a:buSzTx/>
              <a:buFontTx/>
              <a:buNone/>
              <a:tabLst/>
              <a:defRPr/>
            </a:pPr>
            <a:endParaRPr lang="en-US" sz="3200" b="1" dirty="0">
              <a:solidFill>
                <a:srgbClr val="032A66"/>
              </a:solidFill>
              <a:latin typeface="Verdana" pitchFamily="34" charset="0"/>
            </a:endParaRPr>
          </a:p>
        </p:txBody>
      </p:sp>
      <p:sp>
        <p:nvSpPr>
          <p:cNvPr id="2" name="Title 1"/>
          <p:cNvSpPr>
            <a:spLocks noGrp="1"/>
          </p:cNvSpPr>
          <p:nvPr>
            <p:ph type="title"/>
          </p:nvPr>
        </p:nvSpPr>
        <p:spPr>
          <a:xfrm>
            <a:off x="387054" y="228600"/>
            <a:ext cx="8375946" cy="1772793"/>
          </a:xfrm>
        </p:spPr>
        <p:txBody>
          <a:bodyPr/>
          <a:lstStyle/>
          <a:p>
            <a:pPr lvl="0"/>
            <a:r>
              <a:rPr/>
              <a:t>Windows </a:t>
            </a:r>
            <a:r>
              <a:rPr smtClean="0"/>
              <a:t>Optimi</a:t>
            </a:r>
            <a:r>
              <a:rPr lang="en-NZ" dirty="0" smtClean="0"/>
              <a:t>s</a:t>
            </a:r>
            <a:r>
              <a:rPr smtClean="0"/>
              <a:t>ed </a:t>
            </a:r>
            <a:r>
              <a:rPr/>
              <a:t>Desktop</a:t>
            </a:r>
            <a:br>
              <a:rPr/>
            </a:br>
            <a:r>
              <a:rPr sz="3200">
                <a:solidFill>
                  <a:schemeClr val="tx1"/>
                </a:solidFill>
              </a:rPr>
              <a:t>Flexible offerings to meet unique needs</a:t>
            </a:r>
            <a:r>
              <a:rPr/>
              <a:t/>
            </a:r>
            <a:br>
              <a:rPr/>
            </a:br>
            <a:endParaRPr lang="en-US" dirty="0"/>
          </a:p>
        </p:txBody>
      </p:sp>
      <p:pic>
        <p:nvPicPr>
          <p:cNvPr id="15" name="Picture 4" descr="C:\Users\petermck\Pictures\DVD_ART\BoxShots_Logos\Desktop Optimization Pack\Desktop Optimzation Pack for Software Assurance logo r.png"/>
          <p:cNvPicPr>
            <a:picLocks noChangeAspect="1" noChangeArrowheads="1"/>
          </p:cNvPicPr>
          <p:nvPr/>
        </p:nvPicPr>
        <p:blipFill>
          <a:blip r:embed="rId3" cstate="print"/>
          <a:srcRect/>
          <a:stretch>
            <a:fillRect/>
          </a:stretch>
        </p:blipFill>
        <p:spPr bwMode="auto">
          <a:xfrm>
            <a:off x="440331" y="5467879"/>
            <a:ext cx="2209670" cy="370252"/>
          </a:xfrm>
          <a:prstGeom prst="rect">
            <a:avLst/>
          </a:prstGeom>
          <a:noFill/>
        </p:spPr>
      </p:pic>
      <p:sp>
        <p:nvSpPr>
          <p:cNvPr id="17" name="Rounded Rectangle 16"/>
          <p:cNvSpPr/>
          <p:nvPr/>
        </p:nvSpPr>
        <p:spPr>
          <a:xfrm>
            <a:off x="383175" y="1617785"/>
            <a:ext cx="2333899" cy="5240215"/>
          </a:xfrm>
          <a:prstGeom prst="roundRect">
            <a:avLst/>
          </a:prstGeom>
          <a:gradFill flip="none" rotWithShape="1">
            <a:gsLst>
              <a:gs pos="0">
                <a:schemeClr val="bg1"/>
              </a:gs>
              <a:gs pos="100000">
                <a:srgbClr val="336600">
                  <a:alpha val="0"/>
                </a:srgbClr>
              </a:gs>
            </a:gsLst>
            <a:lin ang="5400000" scaled="1"/>
            <a:tileRect/>
          </a:gradFill>
          <a:ln w="9525" algn="ctr">
            <a:noFill/>
            <a:round/>
            <a:headEnd/>
            <a:tailEnd/>
          </a:ln>
        </p:spPr>
        <p:txBody>
          <a:bodyPr/>
          <a:lstStyle/>
          <a:p>
            <a:pPr marR="0" lvl="0" indent="0" fontAlgn="base">
              <a:lnSpc>
                <a:spcPct val="100000"/>
              </a:lnSpc>
              <a:spcBef>
                <a:spcPct val="0"/>
              </a:spcBef>
              <a:spcAft>
                <a:spcPct val="0"/>
              </a:spcAft>
              <a:buClrTx/>
              <a:buSzTx/>
              <a:buFontTx/>
              <a:buNone/>
              <a:tabLst/>
              <a:defRPr/>
            </a:pPr>
            <a:endParaRPr lang="en-US" sz="3200" b="1" dirty="0">
              <a:solidFill>
                <a:srgbClr val="032A66"/>
              </a:solidFill>
              <a:latin typeface="Verdana" pitchFamily="34" charset="0"/>
            </a:endParaRPr>
          </a:p>
        </p:txBody>
      </p:sp>
      <p:sp>
        <p:nvSpPr>
          <p:cNvPr id="19" name="Rounded Rectangle 18"/>
          <p:cNvSpPr/>
          <p:nvPr/>
        </p:nvSpPr>
        <p:spPr>
          <a:xfrm>
            <a:off x="3201463" y="1617786"/>
            <a:ext cx="2571232" cy="5240214"/>
          </a:xfrm>
          <a:prstGeom prst="roundRect">
            <a:avLst/>
          </a:prstGeom>
          <a:gradFill flip="none" rotWithShape="1">
            <a:gsLst>
              <a:gs pos="0">
                <a:schemeClr val="bg1"/>
              </a:gs>
              <a:gs pos="100000">
                <a:srgbClr val="336600">
                  <a:alpha val="0"/>
                </a:srgbClr>
              </a:gs>
            </a:gsLst>
            <a:lin ang="5400000" scaled="1"/>
            <a:tileRect/>
          </a:gradFill>
          <a:ln w="9525" algn="ctr">
            <a:noFill/>
            <a:round/>
            <a:headEnd/>
            <a:tailEnd/>
          </a:ln>
        </p:spPr>
        <p:txBody>
          <a:bodyPr/>
          <a:lstStyle/>
          <a:p>
            <a:pPr marR="0" lvl="0" indent="0" fontAlgn="base">
              <a:lnSpc>
                <a:spcPct val="100000"/>
              </a:lnSpc>
              <a:spcBef>
                <a:spcPct val="0"/>
              </a:spcBef>
              <a:spcAft>
                <a:spcPct val="0"/>
              </a:spcAft>
              <a:buClrTx/>
              <a:buSzTx/>
              <a:buFontTx/>
              <a:buNone/>
              <a:tabLst/>
              <a:defRPr/>
            </a:pPr>
            <a:endParaRPr lang="en-US" sz="3200" b="1" dirty="0">
              <a:solidFill>
                <a:srgbClr val="032A66"/>
              </a:solidFill>
              <a:latin typeface="Verdana" pitchFamily="34" charset="0"/>
            </a:endParaRPr>
          </a:p>
        </p:txBody>
      </p:sp>
      <p:sp>
        <p:nvSpPr>
          <p:cNvPr id="20" name="Rounded Rectangle 19"/>
          <p:cNvSpPr/>
          <p:nvPr/>
        </p:nvSpPr>
        <p:spPr>
          <a:xfrm>
            <a:off x="6152766" y="1617785"/>
            <a:ext cx="2442255" cy="5240215"/>
          </a:xfrm>
          <a:prstGeom prst="roundRect">
            <a:avLst/>
          </a:prstGeom>
          <a:gradFill flip="none" rotWithShape="1">
            <a:gsLst>
              <a:gs pos="0">
                <a:schemeClr val="bg1"/>
              </a:gs>
              <a:gs pos="100000">
                <a:srgbClr val="336600">
                  <a:alpha val="0"/>
                </a:srgbClr>
              </a:gs>
            </a:gsLst>
            <a:lin ang="5400000" scaled="1"/>
            <a:tileRect/>
          </a:gradFill>
          <a:ln w="9525" algn="ctr">
            <a:noFill/>
            <a:round/>
            <a:headEnd/>
            <a:tailEnd/>
          </a:ln>
        </p:spPr>
        <p:txBody>
          <a:bodyPr/>
          <a:lstStyle/>
          <a:p>
            <a:pPr marR="0" lvl="0" indent="0" fontAlgn="base">
              <a:lnSpc>
                <a:spcPct val="100000"/>
              </a:lnSpc>
              <a:spcBef>
                <a:spcPct val="0"/>
              </a:spcBef>
              <a:spcAft>
                <a:spcPct val="0"/>
              </a:spcAft>
              <a:buClrTx/>
              <a:buSzTx/>
              <a:buFontTx/>
              <a:buNone/>
              <a:tabLst/>
              <a:defRPr/>
            </a:pPr>
            <a:endParaRPr lang="en-US" sz="3200" b="1" dirty="0">
              <a:solidFill>
                <a:srgbClr val="032A66"/>
              </a:solidFill>
              <a:latin typeface="Verdana" pitchFamily="34" charset="0"/>
            </a:endParaRPr>
          </a:p>
        </p:txBody>
      </p:sp>
      <p:sp>
        <p:nvSpPr>
          <p:cNvPr id="21" name="Rounded Rectangle 20"/>
          <p:cNvSpPr/>
          <p:nvPr/>
        </p:nvSpPr>
        <p:spPr>
          <a:xfrm>
            <a:off x="3247844" y="1727800"/>
            <a:ext cx="2486541" cy="3780558"/>
          </a:xfrm>
          <a:prstGeom prst="roundRect">
            <a:avLst/>
          </a:prstGeom>
          <a:gradFill flip="none" rotWithShape="1">
            <a:gsLst>
              <a:gs pos="0">
                <a:schemeClr val="accent2">
                  <a:alpha val="58000"/>
                </a:schemeClr>
              </a:gs>
              <a:gs pos="26000">
                <a:srgbClr val="336600">
                  <a:alpha val="0"/>
                </a:srgbClr>
              </a:gs>
            </a:gsLst>
            <a:lin ang="5400000" scaled="1"/>
            <a:tileRect/>
          </a:gradFill>
          <a:ln w="9525" algn="ctr">
            <a:noFill/>
            <a:round/>
            <a:headEnd/>
            <a:tailEnd/>
          </a:ln>
        </p:spPr>
        <p:txBody>
          <a:bodyPr/>
          <a:lstStyle/>
          <a:p>
            <a:pPr marR="0" lvl="0" indent="0" fontAlgn="base">
              <a:lnSpc>
                <a:spcPct val="100000"/>
              </a:lnSpc>
              <a:spcBef>
                <a:spcPct val="0"/>
              </a:spcBef>
              <a:spcAft>
                <a:spcPct val="0"/>
              </a:spcAft>
              <a:buClrTx/>
              <a:buSzTx/>
              <a:buFontTx/>
              <a:buNone/>
              <a:tabLst/>
              <a:defRPr/>
            </a:pPr>
            <a:endParaRPr lang="en-US" sz="3200" b="1" dirty="0">
              <a:solidFill>
                <a:srgbClr val="032A66"/>
              </a:solidFill>
              <a:latin typeface="Verdana" pitchFamily="34" charset="0"/>
            </a:endParaRPr>
          </a:p>
        </p:txBody>
      </p:sp>
      <p:sp>
        <p:nvSpPr>
          <p:cNvPr id="22" name="Rounded Rectangle 21"/>
          <p:cNvSpPr/>
          <p:nvPr/>
        </p:nvSpPr>
        <p:spPr>
          <a:xfrm>
            <a:off x="6194213" y="1719426"/>
            <a:ext cx="2378287" cy="3780558"/>
          </a:xfrm>
          <a:prstGeom prst="roundRect">
            <a:avLst/>
          </a:prstGeom>
          <a:gradFill flip="none" rotWithShape="1">
            <a:gsLst>
              <a:gs pos="0">
                <a:schemeClr val="accent2">
                  <a:alpha val="58000"/>
                </a:schemeClr>
              </a:gs>
              <a:gs pos="26000">
                <a:srgbClr val="336600">
                  <a:alpha val="0"/>
                </a:srgbClr>
              </a:gs>
            </a:gsLst>
            <a:lin ang="5400000" scaled="1"/>
            <a:tileRect/>
          </a:gradFill>
          <a:ln w="9525" algn="ctr">
            <a:noFill/>
            <a:round/>
            <a:headEnd/>
            <a:tailEnd/>
          </a:ln>
        </p:spPr>
        <p:txBody>
          <a:bodyPr/>
          <a:lstStyle/>
          <a:p>
            <a:pPr marR="0" lvl="0" indent="0" fontAlgn="base">
              <a:lnSpc>
                <a:spcPct val="100000"/>
              </a:lnSpc>
              <a:spcBef>
                <a:spcPct val="0"/>
              </a:spcBef>
              <a:spcAft>
                <a:spcPct val="0"/>
              </a:spcAft>
              <a:buClrTx/>
              <a:buSzTx/>
              <a:buFontTx/>
              <a:buNone/>
              <a:tabLst/>
              <a:defRPr/>
            </a:pPr>
            <a:endParaRPr lang="en-US" sz="3200" b="1" dirty="0">
              <a:solidFill>
                <a:srgbClr val="032A66"/>
              </a:solidFill>
              <a:latin typeface="Verdana" pitchFamily="34" charset="0"/>
            </a:endParaRPr>
          </a:p>
        </p:txBody>
      </p:sp>
      <p:sp>
        <p:nvSpPr>
          <p:cNvPr id="23" name="TextBox 18"/>
          <p:cNvSpPr txBox="1">
            <a:spLocks noChangeArrowheads="1"/>
          </p:cNvSpPr>
          <p:nvPr/>
        </p:nvSpPr>
        <p:spPr bwMode="auto">
          <a:xfrm>
            <a:off x="454925" y="2614764"/>
            <a:ext cx="2347372" cy="453253"/>
          </a:xfrm>
          <a:prstGeom prst="rect">
            <a:avLst/>
          </a:prstGeom>
          <a:noFill/>
          <a:ln w="9525">
            <a:noFill/>
            <a:miter lim="800000"/>
            <a:headEnd/>
            <a:tailEnd/>
          </a:ln>
        </p:spPr>
        <p:txBody>
          <a:bodyPr wrap="square" lIns="68589" tIns="41555" rIns="68589" bIns="41555">
            <a:spAutoFit/>
          </a:bodyPr>
          <a:lstStyle/>
          <a:p>
            <a:r>
              <a:rPr lang="en-US" sz="1200" b="1" dirty="0">
                <a:solidFill>
                  <a:schemeClr val="accent1">
                    <a:lumMod val="60000"/>
                    <a:lumOff val="40000"/>
                  </a:schemeClr>
                </a:solidFill>
                <a:effectLst>
                  <a:outerShdw blurRad="38100" dist="38100" dir="2700000" algn="tl">
                    <a:srgbClr val="000000">
                      <a:alpha val="43137"/>
                    </a:srgbClr>
                  </a:outerShdw>
                </a:effectLst>
              </a:rPr>
              <a:t>For Software Assurance Customers:</a:t>
            </a:r>
          </a:p>
        </p:txBody>
      </p:sp>
      <p:pic>
        <p:nvPicPr>
          <p:cNvPr id="26" name="Picture 3" descr="C:\Users\petermck\Pictures\DVD_ART\BoxShots_Logos\Windows Vista Enterprise\Windows Vista Enterprise logo h w.png"/>
          <p:cNvPicPr>
            <a:picLocks noChangeAspect="1" noChangeArrowheads="1"/>
          </p:cNvPicPr>
          <p:nvPr/>
        </p:nvPicPr>
        <p:blipFill>
          <a:blip r:embed="rId4" cstate="print"/>
          <a:srcRect/>
          <a:stretch>
            <a:fillRect/>
          </a:stretch>
        </p:blipFill>
        <p:spPr bwMode="auto">
          <a:xfrm>
            <a:off x="494359" y="3169842"/>
            <a:ext cx="1753311" cy="505064"/>
          </a:xfrm>
          <a:prstGeom prst="rect">
            <a:avLst/>
          </a:prstGeom>
          <a:noFill/>
        </p:spPr>
      </p:pic>
      <p:sp>
        <p:nvSpPr>
          <p:cNvPr id="27" name="TextBox 26"/>
          <p:cNvSpPr txBox="1"/>
          <p:nvPr/>
        </p:nvSpPr>
        <p:spPr>
          <a:xfrm>
            <a:off x="3378640" y="1807673"/>
            <a:ext cx="2247720" cy="2928036"/>
          </a:xfrm>
          <a:prstGeom prst="rect">
            <a:avLst/>
          </a:prstGeom>
          <a:noFill/>
        </p:spPr>
        <p:txBody>
          <a:bodyPr wrap="square" lIns="110798" tIns="55399" rIns="110798" bIns="55399" rtlCol="0">
            <a:spAutoFit/>
          </a:bodyPr>
          <a:lstStyle/>
          <a:p>
            <a:r>
              <a:rPr lang="en-US" sz="1300" b="1" dirty="0" smtClean="0">
                <a:solidFill>
                  <a:schemeClr val="accent1">
                    <a:lumMod val="60000"/>
                    <a:lumOff val="40000"/>
                  </a:schemeClr>
                </a:solidFill>
                <a:effectLst>
                  <a:outerShdw blurRad="38100" dist="38100" dir="2700000" algn="tl">
                    <a:srgbClr val="000000">
                      <a:alpha val="43137"/>
                    </a:srgbClr>
                  </a:outerShdw>
                </a:effectLst>
                <a:sym typeface="Wingdings" pitchFamily="2" charset="2"/>
              </a:rPr>
              <a:t>Core Infrastructure </a:t>
            </a:r>
            <a:r>
              <a:rPr lang="en-US" sz="1300" b="1" dirty="0" err="1" smtClean="0">
                <a:solidFill>
                  <a:schemeClr val="accent1">
                    <a:lumMod val="60000"/>
                    <a:lumOff val="40000"/>
                  </a:schemeClr>
                </a:solidFill>
                <a:effectLst>
                  <a:outerShdw blurRad="38100" dist="38100" dir="2700000" algn="tl">
                    <a:srgbClr val="000000">
                      <a:alpha val="43137"/>
                    </a:srgbClr>
                  </a:outerShdw>
                </a:effectLst>
                <a:sym typeface="Wingdings" pitchFamily="2" charset="2"/>
              </a:rPr>
              <a:t>Optimisation</a:t>
            </a:r>
            <a:r>
              <a:rPr lang="en-US" sz="1300" b="1" dirty="0" smtClean="0">
                <a:solidFill>
                  <a:schemeClr val="accent1">
                    <a:lumMod val="60000"/>
                    <a:lumOff val="40000"/>
                  </a:schemeClr>
                </a:solidFill>
                <a:effectLst>
                  <a:outerShdw blurRad="38100" dist="38100" dir="2700000" algn="tl">
                    <a:srgbClr val="000000">
                      <a:alpha val="43137"/>
                    </a:srgbClr>
                  </a:outerShdw>
                </a:effectLst>
                <a:sym typeface="Wingdings" pitchFamily="2" charset="2"/>
              </a:rPr>
              <a:t> best practices:</a:t>
            </a:r>
            <a:endParaRPr lang="en-US" sz="1300" b="1" dirty="0">
              <a:solidFill>
                <a:schemeClr val="accent1">
                  <a:lumMod val="60000"/>
                  <a:lumOff val="40000"/>
                </a:schemeClr>
              </a:solidFill>
              <a:effectLst>
                <a:outerShdw blurRad="38100" dist="38100" dir="2700000" algn="tl">
                  <a:srgbClr val="000000">
                    <a:alpha val="43137"/>
                  </a:srgbClr>
                </a:outerShdw>
              </a:effectLst>
              <a:sym typeface="Wingdings" pitchFamily="2" charset="2"/>
            </a:endParaRPr>
          </a:p>
          <a:p>
            <a:pPr algn="ctr"/>
            <a:endParaRPr lang="en-US" sz="1400" dirty="0">
              <a:solidFill>
                <a:schemeClr val="bg1"/>
              </a:solidFill>
              <a:effectLst>
                <a:outerShdw blurRad="38100" dist="38100" dir="2700000" algn="tl">
                  <a:srgbClr val="000000">
                    <a:alpha val="43137"/>
                  </a:srgbClr>
                </a:outerShdw>
              </a:effectLst>
              <a:sym typeface="Wingdings" pitchFamily="2" charset="2"/>
            </a:endParaRPr>
          </a:p>
          <a:p>
            <a:pPr marL="119063" indent="-119063">
              <a:buFont typeface="Arial" pitchFamily="34" charset="0"/>
              <a:buChar char="•"/>
            </a:pPr>
            <a:r>
              <a:rPr lang="en-US" sz="1400" dirty="0" smtClean="0">
                <a:effectLst>
                  <a:outerShdw blurRad="38100" dist="38100" dir="2700000" algn="tl">
                    <a:srgbClr val="000000">
                      <a:alpha val="43137"/>
                    </a:srgbClr>
                  </a:outerShdw>
                </a:effectLst>
                <a:sym typeface="Wingdings" pitchFamily="2" charset="2"/>
              </a:rPr>
              <a:t>PC Lifecycle Planning</a:t>
            </a:r>
          </a:p>
          <a:p>
            <a:pPr marL="119063" indent="-119063">
              <a:buFont typeface="Arial" pitchFamily="34" charset="0"/>
              <a:buChar char="•"/>
            </a:pPr>
            <a:r>
              <a:rPr lang="en-US" sz="1400" dirty="0" smtClean="0">
                <a:effectLst>
                  <a:outerShdw blurRad="38100" dist="38100" dir="2700000" algn="tl">
                    <a:srgbClr val="000000">
                      <a:alpha val="43137"/>
                    </a:srgbClr>
                  </a:outerShdw>
                </a:effectLst>
                <a:sym typeface="Wingdings" pitchFamily="2" charset="2"/>
              </a:rPr>
              <a:t>Standard Image Deployment</a:t>
            </a:r>
          </a:p>
          <a:p>
            <a:pPr marL="119063" indent="-119063">
              <a:buFont typeface="Arial" pitchFamily="34" charset="0"/>
              <a:buChar char="•"/>
            </a:pPr>
            <a:r>
              <a:rPr lang="en-US" sz="1400" dirty="0" smtClean="0">
                <a:effectLst>
                  <a:outerShdw blurRad="38100" dist="38100" dir="2700000" algn="tl">
                    <a:srgbClr val="000000">
                      <a:alpha val="43137"/>
                    </a:srgbClr>
                  </a:outerShdw>
                </a:effectLst>
                <a:sym typeface="Wingdings" pitchFamily="2" charset="2"/>
              </a:rPr>
              <a:t>Desktop </a:t>
            </a:r>
            <a:r>
              <a:rPr lang="en-US" sz="1400" dirty="0" err="1" smtClean="0">
                <a:effectLst>
                  <a:outerShdw blurRad="38100" dist="38100" dir="2700000" algn="tl">
                    <a:srgbClr val="000000">
                      <a:alpha val="43137"/>
                    </a:srgbClr>
                  </a:outerShdw>
                </a:effectLst>
                <a:sym typeface="Wingdings" pitchFamily="2" charset="2"/>
              </a:rPr>
              <a:t>Virtualisation</a:t>
            </a:r>
            <a:endParaRPr lang="en-US" sz="1400" dirty="0" smtClean="0">
              <a:effectLst>
                <a:outerShdw blurRad="38100" dist="38100" dir="2700000" algn="tl">
                  <a:srgbClr val="000000">
                    <a:alpha val="43137"/>
                  </a:srgbClr>
                </a:outerShdw>
              </a:effectLst>
              <a:sym typeface="Wingdings" pitchFamily="2" charset="2"/>
            </a:endParaRPr>
          </a:p>
          <a:p>
            <a:pPr marL="119063" indent="-119063">
              <a:buFont typeface="Arial" pitchFamily="34" charset="0"/>
              <a:buChar char="•"/>
            </a:pPr>
            <a:r>
              <a:rPr lang="en-US" sz="1400" dirty="0" smtClean="0">
                <a:effectLst>
                  <a:outerShdw blurRad="38100" dist="38100" dir="2700000" algn="tl">
                    <a:srgbClr val="000000">
                      <a:alpha val="43137"/>
                    </a:srgbClr>
                  </a:outerShdw>
                </a:effectLst>
                <a:sym typeface="Wingdings" pitchFamily="2" charset="2"/>
              </a:rPr>
              <a:t>Automation of IT Management</a:t>
            </a:r>
          </a:p>
          <a:p>
            <a:pPr marL="119063" indent="-119063">
              <a:buFont typeface="Arial" pitchFamily="34" charset="0"/>
              <a:buChar char="•"/>
            </a:pPr>
            <a:r>
              <a:rPr lang="en-US" sz="1400" dirty="0" smtClean="0">
                <a:effectLst>
                  <a:outerShdw blurRad="38100" dist="38100" dir="2700000" algn="tl">
                    <a:srgbClr val="000000">
                      <a:alpha val="43137"/>
                    </a:srgbClr>
                  </a:outerShdw>
                </a:effectLst>
                <a:sym typeface="Wingdings" pitchFamily="2" charset="2"/>
              </a:rPr>
              <a:t>Comprehensive Security</a:t>
            </a:r>
            <a:endParaRPr lang="en-US" sz="1600" dirty="0" smtClean="0">
              <a:effectLst>
                <a:outerShdw blurRad="38100" dist="38100" dir="2700000" algn="tl">
                  <a:srgbClr val="000000">
                    <a:alpha val="43137"/>
                  </a:srgbClr>
                </a:outerShdw>
              </a:effectLst>
              <a:sym typeface="Wingdings" pitchFamily="2" charset="2"/>
            </a:endParaRPr>
          </a:p>
          <a:p>
            <a:pPr marL="42868" indent="-42868"/>
            <a:endParaRPr lang="en-US" spc="-150" dirty="0" smtClean="0">
              <a:effectLst>
                <a:outerShdw blurRad="38100" dist="38100" dir="2700000" algn="tl">
                  <a:srgbClr val="000000">
                    <a:alpha val="43137"/>
                  </a:srgbClr>
                </a:outerShdw>
              </a:effectLst>
              <a:sym typeface="Wingdings" pitchFamily="2" charset="2"/>
            </a:endParaRPr>
          </a:p>
        </p:txBody>
      </p:sp>
      <p:pic>
        <p:nvPicPr>
          <p:cNvPr id="28" name="Picture 14" descr="group of people with shadow"/>
          <p:cNvPicPr>
            <a:picLocks noChangeAspect="1" noChangeArrowheads="1"/>
          </p:cNvPicPr>
          <p:nvPr/>
        </p:nvPicPr>
        <p:blipFill>
          <a:blip r:embed="rId5" cstate="print"/>
          <a:srcRect/>
          <a:stretch>
            <a:fillRect/>
          </a:stretch>
        </p:blipFill>
        <p:spPr bwMode="auto">
          <a:xfrm>
            <a:off x="3773024" y="4482548"/>
            <a:ext cx="1527602" cy="1540564"/>
          </a:xfrm>
          <a:prstGeom prst="rect">
            <a:avLst/>
          </a:prstGeom>
          <a:noFill/>
          <a:ln w="9525">
            <a:noFill/>
            <a:miter lim="800000"/>
            <a:headEnd/>
            <a:tailEnd/>
          </a:ln>
        </p:spPr>
      </p:pic>
      <p:sp>
        <p:nvSpPr>
          <p:cNvPr id="29" name="Rectangle 28"/>
          <p:cNvSpPr>
            <a:spLocks noChangeArrowheads="1"/>
          </p:cNvSpPr>
          <p:nvPr/>
        </p:nvSpPr>
        <p:spPr bwMode="auto">
          <a:xfrm>
            <a:off x="6466331" y="2623278"/>
            <a:ext cx="1954192" cy="345942"/>
          </a:xfrm>
          <a:prstGeom prst="rect">
            <a:avLst/>
          </a:prstGeom>
          <a:noFill/>
          <a:ln w="9525">
            <a:noFill/>
            <a:miter lim="800000"/>
            <a:headEnd/>
            <a:tailEnd/>
          </a:ln>
        </p:spPr>
        <p:txBody>
          <a:bodyPr lIns="110798" tIns="55399" rIns="110798" bIns="55399"/>
          <a:lstStyle/>
          <a:p>
            <a:pPr algn="ctr" eaLnBrk="0" hangingPunct="0">
              <a:lnSpc>
                <a:spcPct val="90000"/>
              </a:lnSpc>
              <a:spcBef>
                <a:spcPct val="50000"/>
              </a:spcBef>
              <a:buClr>
                <a:schemeClr val="tx2"/>
              </a:buClr>
              <a:buSzPct val="75000"/>
              <a:defRPr/>
            </a:pPr>
            <a:endParaRPr lang="en-US" sz="2600" dirty="0">
              <a:solidFill>
                <a:schemeClr val="bg1"/>
              </a:solidFill>
              <a:sym typeface="Wingdings" pitchFamily="2" charset="2"/>
            </a:endParaRPr>
          </a:p>
        </p:txBody>
      </p:sp>
      <p:pic>
        <p:nvPicPr>
          <p:cNvPr id="30" name="Picture 6" descr="Windows Vista button"/>
          <p:cNvPicPr>
            <a:picLocks noChangeArrowheads="1"/>
          </p:cNvPicPr>
          <p:nvPr/>
        </p:nvPicPr>
        <p:blipFill>
          <a:blip r:embed="rId6" cstate="email"/>
          <a:stretch>
            <a:fillRect/>
          </a:stretch>
        </p:blipFill>
        <p:spPr bwMode="auto">
          <a:xfrm>
            <a:off x="6845020" y="2059680"/>
            <a:ext cx="1032506" cy="1004543"/>
          </a:xfrm>
          <a:prstGeom prst="rect">
            <a:avLst/>
          </a:prstGeom>
          <a:noFill/>
          <a:ln>
            <a:noFill/>
          </a:ln>
        </p:spPr>
      </p:pic>
      <p:sp>
        <p:nvSpPr>
          <p:cNvPr id="31" name="TextBox 30"/>
          <p:cNvSpPr txBox="1"/>
          <p:nvPr/>
        </p:nvSpPr>
        <p:spPr>
          <a:xfrm>
            <a:off x="6342197" y="3264902"/>
            <a:ext cx="2036349" cy="2235538"/>
          </a:xfrm>
          <a:prstGeom prst="rect">
            <a:avLst/>
          </a:prstGeom>
          <a:noFill/>
        </p:spPr>
        <p:txBody>
          <a:bodyPr wrap="square" lIns="110798" tIns="55399" rIns="110798" bIns="55399" rtlCol="0">
            <a:spAutoFit/>
          </a:bodyPr>
          <a:lstStyle/>
          <a:p>
            <a:pPr algn="ctr"/>
            <a:r>
              <a:rPr lang="en-US" dirty="0" smtClean="0">
                <a:effectLst>
                  <a:outerShdw blurRad="38100" dist="38100" dir="2700000" algn="tl">
                    <a:srgbClr val="000000">
                      <a:alpha val="43137"/>
                    </a:srgbClr>
                  </a:outerShdw>
                </a:effectLst>
                <a:sym typeface="Wingdings" pitchFamily="2" charset="2"/>
              </a:rPr>
              <a:t>Windows </a:t>
            </a:r>
            <a:r>
              <a:rPr lang="en-US" dirty="0" err="1" smtClean="0">
                <a:effectLst>
                  <a:outerShdw blurRad="38100" dist="38100" dir="2700000" algn="tl">
                    <a:srgbClr val="000000">
                      <a:alpha val="43137"/>
                    </a:srgbClr>
                  </a:outerShdw>
                </a:effectLst>
                <a:sym typeface="Wingdings" pitchFamily="2" charset="2"/>
              </a:rPr>
              <a:t>Optimised</a:t>
            </a:r>
            <a:r>
              <a:rPr lang="en-US" dirty="0" smtClean="0">
                <a:effectLst>
                  <a:outerShdw blurRad="38100" dist="38100" dir="2700000" algn="tl">
                    <a:srgbClr val="000000">
                      <a:alpha val="43137"/>
                    </a:srgbClr>
                  </a:outerShdw>
                </a:effectLst>
                <a:sym typeface="Wingdings" pitchFamily="2" charset="2"/>
              </a:rPr>
              <a:t> </a:t>
            </a:r>
            <a:r>
              <a:rPr lang="en-US" dirty="0">
                <a:effectLst>
                  <a:outerShdw blurRad="38100" dist="38100" dir="2700000" algn="tl">
                    <a:srgbClr val="000000">
                      <a:alpha val="43137"/>
                    </a:srgbClr>
                  </a:outerShdw>
                </a:effectLst>
                <a:sym typeface="Wingdings" pitchFamily="2" charset="2"/>
              </a:rPr>
              <a:t>Desktop  </a:t>
            </a:r>
          </a:p>
          <a:p>
            <a:pPr algn="ctr"/>
            <a:endParaRPr lang="en-US" sz="1400" dirty="0">
              <a:sym typeface="Wingdings" pitchFamily="2" charset="2"/>
            </a:endParaRPr>
          </a:p>
          <a:p>
            <a:pPr algn="ctr"/>
            <a:r>
              <a:rPr lang="en-US" sz="1400" i="1" dirty="0">
                <a:effectLst>
                  <a:outerShdw blurRad="38100" dist="38100" dir="2700000" algn="tl">
                    <a:srgbClr val="000000">
                      <a:alpha val="43137"/>
                    </a:srgbClr>
                  </a:outerShdw>
                </a:effectLst>
                <a:sym typeface="Wingdings" pitchFamily="2" charset="2"/>
              </a:rPr>
              <a:t>Flexible client computing scenarios to </a:t>
            </a:r>
            <a:r>
              <a:rPr lang="en-US" sz="1400" i="1" dirty="0" smtClean="0">
                <a:effectLst>
                  <a:outerShdw blurRad="38100" dist="38100" dir="2700000" algn="tl">
                    <a:srgbClr val="000000">
                      <a:alpha val="43137"/>
                    </a:srgbClr>
                  </a:outerShdw>
                </a:effectLst>
                <a:sym typeface="Wingdings" pitchFamily="2" charset="2"/>
              </a:rPr>
              <a:t>meet your </a:t>
            </a:r>
            <a:r>
              <a:rPr lang="en-US" sz="1400" i="1" dirty="0">
                <a:effectLst>
                  <a:outerShdw blurRad="38100" dist="38100" dir="2700000" algn="tl">
                    <a:srgbClr val="000000">
                      <a:alpha val="43137"/>
                    </a:srgbClr>
                  </a:outerShdw>
                </a:effectLst>
                <a:sym typeface="Wingdings" pitchFamily="2" charset="2"/>
              </a:rPr>
              <a:t>unique </a:t>
            </a:r>
            <a:r>
              <a:rPr lang="en-US" sz="1400" i="1" dirty="0" smtClean="0">
                <a:effectLst>
                  <a:outerShdw blurRad="38100" dist="38100" dir="2700000" algn="tl">
                    <a:srgbClr val="000000">
                      <a:alpha val="43137"/>
                    </a:srgbClr>
                  </a:outerShdw>
                </a:effectLst>
                <a:sym typeface="Wingdings" pitchFamily="2" charset="2"/>
              </a:rPr>
              <a:t>needs</a:t>
            </a:r>
            <a:endParaRPr lang="en-US" sz="1400" i="1" dirty="0">
              <a:effectLst>
                <a:outerShdw blurRad="38100" dist="38100" dir="2700000" algn="tl">
                  <a:srgbClr val="000000">
                    <a:alpha val="43137"/>
                  </a:srgbClr>
                </a:outerShdw>
              </a:effectLst>
              <a:sym typeface="Wingdings" pitchFamily="2" charset="2"/>
            </a:endParaRPr>
          </a:p>
          <a:p>
            <a:pPr algn="ctr"/>
            <a:endParaRPr lang="en-US" sz="1400" dirty="0"/>
          </a:p>
        </p:txBody>
      </p:sp>
      <p:sp>
        <p:nvSpPr>
          <p:cNvPr id="4" name="TextBox 18"/>
          <p:cNvSpPr txBox="1">
            <a:spLocks noChangeArrowheads="1"/>
          </p:cNvSpPr>
          <p:nvPr/>
        </p:nvSpPr>
        <p:spPr bwMode="auto">
          <a:xfrm>
            <a:off x="466504" y="4130785"/>
            <a:ext cx="2425165" cy="637919"/>
          </a:xfrm>
          <a:prstGeom prst="rect">
            <a:avLst/>
          </a:prstGeom>
          <a:noFill/>
          <a:ln w="9525">
            <a:noFill/>
            <a:miter lim="800000"/>
            <a:headEnd/>
            <a:tailEnd/>
          </a:ln>
        </p:spPr>
        <p:txBody>
          <a:bodyPr wrap="square" lIns="68589" tIns="41555" rIns="68589" bIns="41555">
            <a:spAutoFit/>
          </a:bodyPr>
          <a:lstStyle/>
          <a:p>
            <a:r>
              <a:rPr lang="en-US" sz="1200" b="1" dirty="0">
                <a:solidFill>
                  <a:schemeClr val="accent1">
                    <a:lumMod val="60000"/>
                    <a:lumOff val="40000"/>
                  </a:schemeClr>
                </a:solidFill>
                <a:effectLst>
                  <a:outerShdw blurRad="38100" dist="38100" dir="2700000" algn="tl">
                    <a:srgbClr val="000000">
                      <a:alpha val="43137"/>
                    </a:srgbClr>
                  </a:outerShdw>
                </a:effectLst>
              </a:rPr>
              <a:t>Available By Subscription to Software Assurance Customers:</a:t>
            </a:r>
          </a:p>
        </p:txBody>
      </p:sp>
      <p:grpSp>
        <p:nvGrpSpPr>
          <p:cNvPr id="3" name="Group 52"/>
          <p:cNvGrpSpPr/>
          <p:nvPr/>
        </p:nvGrpSpPr>
        <p:grpSpPr>
          <a:xfrm>
            <a:off x="2646266" y="2619817"/>
            <a:ext cx="600635" cy="2135919"/>
            <a:chOff x="2727093" y="3590501"/>
            <a:chExt cx="640080" cy="2135919"/>
          </a:xfrm>
        </p:grpSpPr>
        <p:sp>
          <p:nvSpPr>
            <p:cNvPr id="13" name="Cross 12"/>
            <p:cNvSpPr/>
            <p:nvPr/>
          </p:nvSpPr>
          <p:spPr bwMode="auto">
            <a:xfrm>
              <a:off x="2727093" y="3590501"/>
              <a:ext cx="640080" cy="640080"/>
            </a:xfrm>
            <a:prstGeom prst="plus">
              <a:avLst>
                <a:gd name="adj" fmla="val 33929"/>
              </a:avLst>
            </a:prstGeom>
            <a:gradFill flip="none" rotWithShape="1">
              <a:gsLst>
                <a:gs pos="35000">
                  <a:srgbClr val="21315D">
                    <a:alpha val="84706"/>
                  </a:srgbClr>
                </a:gs>
                <a:gs pos="35000">
                  <a:srgbClr val="2476AE">
                    <a:lumMod val="60000"/>
                    <a:lumOff val="40000"/>
                  </a:srgbClr>
                </a:gs>
                <a:gs pos="100000">
                  <a:srgbClr val="000000">
                    <a:lumMod val="95000"/>
                  </a:srgbClr>
                </a:gs>
              </a:gsLst>
              <a:path path="circle">
                <a:fillToRect l="100000" t="100000"/>
              </a:path>
              <a:tileRect r="-100000" b="-100000"/>
            </a:gradFill>
            <a:ln>
              <a:solidFill>
                <a:srgbClr val="2476AE">
                  <a:lumMod val="60000"/>
                  <a:lumOff val="40000"/>
                </a:srgbClr>
              </a:solidFill>
              <a:headEnd type="none" w="med" len="med"/>
              <a:tailEnd type="none" w="med" len="med"/>
            </a:ln>
          </p:spPr>
          <p:txBody>
            <a:bodyPr vert="horz" wrap="square" lIns="0" tIns="0" rIns="0" bIns="0" numCol="1" rtlCol="0" anchor="ctr" anchorCtr="0" compatLnSpc="1">
              <a:prstTxWarp prst="textNoShape">
                <a:avLst/>
              </a:prstTxWarp>
            </a:bodyPr>
            <a:lstStyle/>
            <a:p>
              <a:pPr algn="ctr" defTabSz="1740681" fontAlgn="base">
                <a:spcBef>
                  <a:spcPct val="0"/>
                </a:spcBef>
                <a:spcAft>
                  <a:spcPct val="0"/>
                </a:spcAft>
                <a:defRPr/>
              </a:pPr>
              <a:endParaRPr lang="en-US" sz="2000" dirty="0">
                <a:solidFill>
                  <a:prstClr val="white"/>
                </a:solidFill>
                <a:effectLst>
                  <a:outerShdw blurRad="38100" dist="38100" dir="2700000" algn="tl">
                    <a:srgbClr val="000000">
                      <a:alpha val="43137"/>
                    </a:srgbClr>
                  </a:outerShdw>
                </a:effectLst>
                <a:latin typeface="Segoe Print" pitchFamily="2" charset="0"/>
                <a:cs typeface="Arial" charset="0"/>
              </a:endParaRPr>
            </a:p>
          </p:txBody>
        </p:sp>
        <p:sp>
          <p:nvSpPr>
            <p:cNvPr id="14" name="Cross 13"/>
            <p:cNvSpPr/>
            <p:nvPr/>
          </p:nvSpPr>
          <p:spPr bwMode="auto">
            <a:xfrm>
              <a:off x="2727093" y="5086340"/>
              <a:ext cx="640080" cy="640080"/>
            </a:xfrm>
            <a:prstGeom prst="plus">
              <a:avLst>
                <a:gd name="adj" fmla="val 33929"/>
              </a:avLst>
            </a:prstGeom>
            <a:gradFill flip="none" rotWithShape="1">
              <a:gsLst>
                <a:gs pos="35000">
                  <a:srgbClr val="21315D">
                    <a:alpha val="84706"/>
                  </a:srgbClr>
                </a:gs>
                <a:gs pos="35000">
                  <a:srgbClr val="2476AE">
                    <a:lumMod val="60000"/>
                    <a:lumOff val="40000"/>
                  </a:srgbClr>
                </a:gs>
                <a:gs pos="100000">
                  <a:srgbClr val="000000">
                    <a:lumMod val="95000"/>
                  </a:srgbClr>
                </a:gs>
              </a:gsLst>
              <a:path path="circle">
                <a:fillToRect l="100000" t="100000"/>
              </a:path>
              <a:tileRect r="-100000" b="-100000"/>
            </a:gradFill>
            <a:ln>
              <a:solidFill>
                <a:srgbClr val="2476AE">
                  <a:lumMod val="60000"/>
                  <a:lumOff val="40000"/>
                </a:srgbClr>
              </a:solidFill>
              <a:headEnd type="none" w="med" len="med"/>
              <a:tailEnd type="none" w="med" len="med"/>
            </a:ln>
          </p:spPr>
          <p:txBody>
            <a:bodyPr vert="horz" wrap="square" lIns="0" tIns="0" rIns="0" bIns="0" numCol="1" rtlCol="0" anchor="ctr" anchorCtr="0" compatLnSpc="1">
              <a:prstTxWarp prst="textNoShape">
                <a:avLst/>
              </a:prstTxWarp>
            </a:bodyPr>
            <a:lstStyle/>
            <a:p>
              <a:pPr algn="ctr" defTabSz="1740681" fontAlgn="base">
                <a:spcBef>
                  <a:spcPct val="0"/>
                </a:spcBef>
                <a:spcAft>
                  <a:spcPct val="0"/>
                </a:spcAft>
                <a:defRPr/>
              </a:pPr>
              <a:endParaRPr lang="en-US" sz="2000" dirty="0">
                <a:solidFill>
                  <a:prstClr val="white"/>
                </a:solidFill>
                <a:effectLst>
                  <a:outerShdw blurRad="38100" dist="38100" dir="2700000" algn="tl">
                    <a:srgbClr val="000000">
                      <a:alpha val="43137"/>
                    </a:srgbClr>
                  </a:outerShdw>
                </a:effectLst>
                <a:latin typeface="Segoe Print" pitchFamily="2" charset="0"/>
                <a:cs typeface="Arial" charset="0"/>
              </a:endParaRPr>
            </a:p>
          </p:txBody>
        </p:sp>
      </p:grpSp>
      <p:grpSp>
        <p:nvGrpSpPr>
          <p:cNvPr id="5" name="Group 45"/>
          <p:cNvGrpSpPr/>
          <p:nvPr/>
        </p:nvGrpSpPr>
        <p:grpSpPr>
          <a:xfrm>
            <a:off x="5622467" y="2716939"/>
            <a:ext cx="702134" cy="1925707"/>
            <a:chOff x="5791972" y="3540808"/>
            <a:chExt cx="519376" cy="1925707"/>
          </a:xfrm>
        </p:grpSpPr>
        <p:sp>
          <p:nvSpPr>
            <p:cNvPr id="9" name="Right Arrow 8"/>
            <p:cNvSpPr/>
            <p:nvPr/>
          </p:nvSpPr>
          <p:spPr bwMode="auto">
            <a:xfrm>
              <a:off x="5791972" y="3540808"/>
              <a:ext cx="519376" cy="400050"/>
            </a:xfrm>
            <a:prstGeom prst="rightArrow">
              <a:avLst>
                <a:gd name="adj1" fmla="val 50000"/>
                <a:gd name="adj2" fmla="val 82143"/>
              </a:avLst>
            </a:prstGeom>
            <a:gradFill flip="none" rotWithShape="1">
              <a:gsLst>
                <a:gs pos="35000">
                  <a:srgbClr val="21315D">
                    <a:alpha val="84706"/>
                  </a:srgbClr>
                </a:gs>
                <a:gs pos="35000">
                  <a:srgbClr val="2476AE">
                    <a:lumMod val="60000"/>
                    <a:lumOff val="40000"/>
                  </a:srgbClr>
                </a:gs>
                <a:gs pos="100000">
                  <a:srgbClr val="000000">
                    <a:lumMod val="95000"/>
                  </a:srgbClr>
                </a:gs>
              </a:gsLst>
              <a:path path="circle">
                <a:fillToRect l="100000" t="100000"/>
              </a:path>
              <a:tileRect r="-100000" b="-100000"/>
            </a:gradFill>
            <a:ln>
              <a:solidFill>
                <a:srgbClr val="2476AE">
                  <a:lumMod val="60000"/>
                  <a:lumOff val="40000"/>
                </a:srgbClr>
              </a:solidFill>
              <a:headEnd type="none" w="med" len="med"/>
              <a:tailEnd type="none" w="med" len="med"/>
            </a:ln>
          </p:spPr>
          <p:txBody>
            <a:bodyPr vert="horz" wrap="square" lIns="0" tIns="0" rIns="0" bIns="0" numCol="1" rtlCol="0" anchor="ctr" anchorCtr="0" compatLnSpc="1">
              <a:prstTxWarp prst="textNoShape">
                <a:avLst/>
              </a:prstTxWarp>
            </a:bodyPr>
            <a:lstStyle/>
            <a:p>
              <a:pPr algn="ctr" defTabSz="1740681" fontAlgn="base">
                <a:spcBef>
                  <a:spcPct val="0"/>
                </a:spcBef>
                <a:spcAft>
                  <a:spcPct val="0"/>
                </a:spcAft>
                <a:defRPr/>
              </a:pPr>
              <a:endParaRPr lang="en-US" sz="2000" dirty="0">
                <a:solidFill>
                  <a:prstClr val="white"/>
                </a:solidFill>
                <a:effectLst>
                  <a:outerShdw blurRad="38100" dist="38100" dir="2700000" algn="tl">
                    <a:srgbClr val="000000">
                      <a:alpha val="43137"/>
                    </a:srgbClr>
                  </a:outerShdw>
                </a:effectLst>
                <a:latin typeface="Segoe Print" pitchFamily="2" charset="0"/>
                <a:cs typeface="Arial" charset="0"/>
              </a:endParaRPr>
            </a:p>
          </p:txBody>
        </p:sp>
        <p:sp>
          <p:nvSpPr>
            <p:cNvPr id="10" name="Right Arrow 9"/>
            <p:cNvSpPr/>
            <p:nvPr/>
          </p:nvSpPr>
          <p:spPr bwMode="auto">
            <a:xfrm>
              <a:off x="5791972" y="5066465"/>
              <a:ext cx="519376" cy="400050"/>
            </a:xfrm>
            <a:prstGeom prst="rightArrow">
              <a:avLst>
                <a:gd name="adj1" fmla="val 50000"/>
                <a:gd name="adj2" fmla="val 82143"/>
              </a:avLst>
            </a:prstGeom>
            <a:gradFill flip="none" rotWithShape="1">
              <a:gsLst>
                <a:gs pos="35000">
                  <a:srgbClr val="21315D">
                    <a:alpha val="84706"/>
                  </a:srgbClr>
                </a:gs>
                <a:gs pos="35000">
                  <a:srgbClr val="2476AE">
                    <a:lumMod val="60000"/>
                    <a:lumOff val="40000"/>
                  </a:srgbClr>
                </a:gs>
                <a:gs pos="100000">
                  <a:srgbClr val="000000">
                    <a:lumMod val="95000"/>
                  </a:srgbClr>
                </a:gs>
              </a:gsLst>
              <a:path path="circle">
                <a:fillToRect l="100000" t="100000"/>
              </a:path>
              <a:tileRect r="-100000" b="-100000"/>
            </a:gradFill>
            <a:ln>
              <a:solidFill>
                <a:srgbClr val="2476AE">
                  <a:lumMod val="60000"/>
                  <a:lumOff val="40000"/>
                </a:srgbClr>
              </a:solidFill>
              <a:headEnd type="none" w="med" len="med"/>
              <a:tailEnd type="none" w="med" len="med"/>
            </a:ln>
          </p:spPr>
          <p:txBody>
            <a:bodyPr vert="horz" wrap="square" lIns="0" tIns="0" rIns="0" bIns="0" numCol="1" rtlCol="0" anchor="ctr" anchorCtr="0" compatLnSpc="1">
              <a:prstTxWarp prst="textNoShape">
                <a:avLst/>
              </a:prstTxWarp>
            </a:bodyPr>
            <a:lstStyle/>
            <a:p>
              <a:pPr algn="ctr" defTabSz="1740681" fontAlgn="base">
                <a:spcBef>
                  <a:spcPct val="0"/>
                </a:spcBef>
                <a:spcAft>
                  <a:spcPct val="0"/>
                </a:spcAft>
                <a:defRPr/>
              </a:pPr>
              <a:endParaRPr lang="en-US" sz="2000" dirty="0">
                <a:solidFill>
                  <a:prstClr val="white"/>
                </a:solidFill>
                <a:effectLst>
                  <a:outerShdw blurRad="38100" dist="38100" dir="2700000" algn="tl">
                    <a:srgbClr val="000000">
                      <a:alpha val="43137"/>
                    </a:srgbClr>
                  </a:outerShdw>
                </a:effectLst>
                <a:latin typeface="Segoe Print" pitchFamily="2" charset="0"/>
                <a:cs typeface="Arial" charset="0"/>
              </a:endParaRPr>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ChangeArrowheads="1"/>
          </p:cNvSpPr>
          <p:nvPr/>
        </p:nvSpPr>
        <p:spPr bwMode="auto">
          <a:xfrm>
            <a:off x="2628092" y="1944683"/>
            <a:ext cx="3972733" cy="3309646"/>
          </a:xfrm>
          <a:prstGeom prst="rect">
            <a:avLst/>
          </a:prstGeom>
          <a:solidFill>
            <a:srgbClr val="C00000">
              <a:alpha val="31000"/>
            </a:srgbClr>
          </a:solidFill>
          <a:ln>
            <a:headEnd type="none" w="med" len="med"/>
            <a:tailEnd type="none" w="med" len="med"/>
          </a:ln>
          <a:effectLst/>
        </p:spPr>
        <p:style>
          <a:lnRef idx="0">
            <a:schemeClr val="accent6"/>
          </a:lnRef>
          <a:fillRef idx="3">
            <a:schemeClr val="accent6"/>
          </a:fillRef>
          <a:effectRef idx="3">
            <a:schemeClr val="accent6"/>
          </a:effectRef>
          <a:fontRef idx="minor">
            <a:schemeClr val="lt1"/>
          </a:fontRef>
        </p:style>
        <p:txBody>
          <a:bodyPr tIns="45720" bIns="91440" anchor="t"/>
          <a:lstStyle/>
          <a:p>
            <a:pPr marL="342900" indent="-342900" algn="ctr" defTabSz="-13873163" eaLnBrk="0" hangingPunct="0">
              <a:buClr>
                <a:schemeClr val="tx2"/>
              </a:buClr>
              <a:defRPr/>
            </a:pPr>
            <a:r>
              <a:rPr lang="en-US" sz="1400" b="1" dirty="0" smtClean="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j-ea"/>
                <a:cs typeface="+mj-cs"/>
              </a:rPr>
              <a:t>70% of desktop TCO is </a:t>
            </a:r>
            <a:br>
              <a:rPr lang="en-US" sz="1400" b="1" dirty="0" smtClean="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j-ea"/>
                <a:cs typeface="+mj-cs"/>
              </a:rPr>
            </a:br>
            <a:r>
              <a:rPr lang="en-US" sz="1400" b="1" dirty="0" smtClean="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j-ea"/>
                <a:cs typeface="+mj-cs"/>
              </a:rPr>
              <a:t>labor-related</a:t>
            </a:r>
          </a:p>
        </p:txBody>
      </p:sp>
      <p:sp>
        <p:nvSpPr>
          <p:cNvPr id="60" name="Rectangle 59"/>
          <p:cNvSpPr/>
          <p:nvPr/>
        </p:nvSpPr>
        <p:spPr bwMode="auto">
          <a:xfrm>
            <a:off x="7051505" y="2729065"/>
            <a:ext cx="1023938" cy="2737430"/>
          </a:xfrm>
          <a:prstGeom prst="rect">
            <a:avLst/>
          </a:prstGeom>
          <a:solidFill>
            <a:schemeClr val="accent5">
              <a:alpha val="90000"/>
            </a:schemeClr>
          </a:solidFill>
          <a:ln>
            <a:headEnd type="none" w="med" len="med"/>
            <a:tailEnd type="none" w="med" len="med"/>
          </a:ln>
          <a:effectLst/>
        </p:spPr>
        <p:style>
          <a:lnRef idx="0">
            <a:schemeClr val="accent6"/>
          </a:lnRef>
          <a:fillRef idx="3">
            <a:schemeClr val="accent6"/>
          </a:fillRef>
          <a:effectRef idx="3">
            <a:schemeClr val="accent6"/>
          </a:effectRef>
          <a:fontRef idx="minor">
            <a:schemeClr val="lt1"/>
          </a:fontRef>
        </p:style>
        <p:txBody>
          <a:bodyPr tIns="91440" bIns="91440" anchor="ctr"/>
          <a:lstStyle/>
          <a:p>
            <a:pPr marL="342900" indent="-342900" algn="ctr" defTabSz="-13873163" eaLnBrk="0" hangingPunct="0">
              <a:lnSpc>
                <a:spcPct val="90000"/>
              </a:lnSpc>
              <a:buClr>
                <a:schemeClr val="tx2"/>
              </a:buClr>
              <a:defRPr/>
            </a:pPr>
            <a:r>
              <a:rPr lang="en-US" sz="2000" b="1" dirty="0" smtClean="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j-ea"/>
                <a:cs typeface="+mj-cs"/>
              </a:rPr>
              <a:t>100%</a:t>
            </a:r>
          </a:p>
        </p:txBody>
      </p:sp>
      <p:sp>
        <p:nvSpPr>
          <p:cNvPr id="526434" name="Rectangle 98"/>
          <p:cNvSpPr>
            <a:spLocks noGrp="1" noChangeArrowheads="1"/>
          </p:cNvSpPr>
          <p:nvPr>
            <p:ph type="title"/>
          </p:nvPr>
        </p:nvSpPr>
        <p:spPr>
          <a:xfrm>
            <a:off x="266700" y="237779"/>
            <a:ext cx="8877300" cy="507831"/>
          </a:xfrm>
        </p:spPr>
        <p:txBody>
          <a:bodyPr/>
          <a:lstStyle/>
          <a:p>
            <a:pPr>
              <a:defRPr/>
            </a:pPr>
            <a:r>
              <a:rPr lang="en-US" dirty="0" smtClean="0">
                <a:solidFill>
                  <a:schemeClr val="tx1"/>
                </a:solidFill>
              </a:rPr>
              <a:t>Desktop TCO breakdown</a:t>
            </a:r>
          </a:p>
        </p:txBody>
      </p:sp>
      <p:sp>
        <p:nvSpPr>
          <p:cNvPr id="35854" name="TextBox 34"/>
          <p:cNvSpPr txBox="1">
            <a:spLocks noChangeArrowheads="1"/>
          </p:cNvSpPr>
          <p:nvPr/>
        </p:nvSpPr>
        <p:spPr bwMode="auto">
          <a:xfrm>
            <a:off x="6699959" y="2185133"/>
            <a:ext cx="1510350" cy="415498"/>
          </a:xfrm>
          <a:prstGeom prst="rect">
            <a:avLst/>
          </a:prstGeom>
          <a:noFill/>
          <a:ln w="9525">
            <a:noFill/>
            <a:miter lim="800000"/>
            <a:headEnd/>
            <a:tailEnd/>
          </a:ln>
        </p:spPr>
        <p:txBody>
          <a:bodyPr wrap="none">
            <a:spAutoFit/>
          </a:bodyPr>
          <a:lstStyle/>
          <a:p>
            <a:pPr algn="ctr"/>
            <a:r>
              <a:rPr lang="en-US" sz="1050" b="1" dirty="0">
                <a:ln>
                  <a:solidFill>
                    <a:schemeClr val="tx1">
                      <a:lumMod val="50000"/>
                      <a:alpha val="2000"/>
                    </a:schemeClr>
                  </a:solidFill>
                </a:ln>
                <a:latin typeface="Segoe" pitchFamily="34" charset="0"/>
              </a:rPr>
              <a:t>Desktop TCO </a:t>
            </a:r>
            <a:br>
              <a:rPr lang="en-US" sz="1050" b="1" dirty="0">
                <a:ln>
                  <a:solidFill>
                    <a:schemeClr val="tx1">
                      <a:lumMod val="50000"/>
                      <a:alpha val="2000"/>
                    </a:schemeClr>
                  </a:solidFill>
                </a:ln>
                <a:latin typeface="Segoe" pitchFamily="34" charset="0"/>
              </a:rPr>
            </a:br>
            <a:r>
              <a:rPr lang="en-US" sz="1050" b="1" dirty="0">
                <a:ln>
                  <a:solidFill>
                    <a:schemeClr val="tx1">
                      <a:lumMod val="50000"/>
                      <a:alpha val="2000"/>
                    </a:schemeClr>
                  </a:solidFill>
                </a:ln>
                <a:latin typeface="Segoe" pitchFamily="34" charset="0"/>
              </a:rPr>
              <a:t>($</a:t>
            </a:r>
            <a:r>
              <a:rPr lang="en-US" sz="1050" b="1" dirty="0" smtClean="0">
                <a:ln>
                  <a:solidFill>
                    <a:schemeClr val="tx1">
                      <a:lumMod val="50000"/>
                      <a:alpha val="2000"/>
                    </a:schemeClr>
                  </a:solidFill>
                </a:ln>
                <a:latin typeface="Segoe" pitchFamily="34" charset="0"/>
              </a:rPr>
              <a:t>4600 - $</a:t>
            </a:r>
            <a:r>
              <a:rPr lang="en-US" sz="1050" b="1" dirty="0">
                <a:ln>
                  <a:solidFill>
                    <a:schemeClr val="tx1">
                      <a:lumMod val="50000"/>
                      <a:alpha val="2000"/>
                    </a:schemeClr>
                  </a:solidFill>
                </a:ln>
                <a:latin typeface="Segoe" pitchFamily="34" charset="0"/>
              </a:rPr>
              <a:t>5000/year)</a:t>
            </a:r>
          </a:p>
        </p:txBody>
      </p:sp>
      <p:sp>
        <p:nvSpPr>
          <p:cNvPr id="36" name="TextBox 35"/>
          <p:cNvSpPr txBox="1"/>
          <p:nvPr/>
        </p:nvSpPr>
        <p:spPr>
          <a:xfrm>
            <a:off x="3154364" y="5479195"/>
            <a:ext cx="987425" cy="338554"/>
          </a:xfrm>
          <a:prstGeom prst="rect">
            <a:avLst/>
          </a:prstGeom>
          <a:noFill/>
          <a:effectLst/>
        </p:spPr>
        <p:txBody>
          <a:bodyPr>
            <a:spAutoFit/>
          </a:bodyPr>
          <a:lstStyle/>
          <a:p>
            <a:pPr algn="ctr">
              <a:defRPr/>
            </a:pPr>
            <a:r>
              <a:rPr lang="en-US" sz="1600" dirty="0">
                <a:ln>
                  <a:solidFill>
                    <a:schemeClr val="tx1">
                      <a:lumMod val="50000"/>
                      <a:alpha val="2000"/>
                    </a:schemeClr>
                  </a:solidFill>
                </a:ln>
                <a:latin typeface="+mj-lt"/>
              </a:rPr>
              <a:t>IT costs</a:t>
            </a:r>
          </a:p>
        </p:txBody>
      </p:sp>
      <p:sp>
        <p:nvSpPr>
          <p:cNvPr id="37" name="TextBox 36"/>
          <p:cNvSpPr txBox="1"/>
          <p:nvPr/>
        </p:nvSpPr>
        <p:spPr>
          <a:xfrm>
            <a:off x="4902201" y="5479195"/>
            <a:ext cx="1225550" cy="338554"/>
          </a:xfrm>
          <a:prstGeom prst="rect">
            <a:avLst/>
          </a:prstGeom>
          <a:noFill/>
          <a:effectLst/>
        </p:spPr>
        <p:txBody>
          <a:bodyPr>
            <a:spAutoFit/>
          </a:bodyPr>
          <a:lstStyle/>
          <a:p>
            <a:pPr algn="ctr">
              <a:defRPr/>
            </a:pPr>
            <a:r>
              <a:rPr lang="en-US" sz="1600" dirty="0">
                <a:ln>
                  <a:solidFill>
                    <a:schemeClr val="tx1">
                      <a:lumMod val="50000"/>
                      <a:alpha val="2000"/>
                    </a:schemeClr>
                  </a:solidFill>
                </a:ln>
                <a:latin typeface="+mj-lt"/>
              </a:rPr>
              <a:t>End-user</a:t>
            </a:r>
          </a:p>
        </p:txBody>
      </p:sp>
      <p:sp>
        <p:nvSpPr>
          <p:cNvPr id="38" name="TextBox 37"/>
          <p:cNvSpPr txBox="1"/>
          <p:nvPr/>
        </p:nvSpPr>
        <p:spPr>
          <a:xfrm>
            <a:off x="1095375" y="5479195"/>
            <a:ext cx="1114425" cy="338554"/>
          </a:xfrm>
          <a:prstGeom prst="rect">
            <a:avLst/>
          </a:prstGeom>
          <a:noFill/>
          <a:effectLst/>
        </p:spPr>
        <p:txBody>
          <a:bodyPr>
            <a:spAutoFit/>
          </a:bodyPr>
          <a:lstStyle/>
          <a:p>
            <a:pPr algn="ctr">
              <a:defRPr/>
            </a:pPr>
            <a:r>
              <a:rPr lang="en-US" sz="1600" dirty="0">
                <a:ln>
                  <a:solidFill>
                    <a:schemeClr val="tx1">
                      <a:lumMod val="50000"/>
                      <a:alpha val="2000"/>
                    </a:schemeClr>
                  </a:solidFill>
                </a:ln>
                <a:latin typeface="+mj-lt"/>
              </a:rPr>
              <a:t>HW/SW</a:t>
            </a:r>
          </a:p>
        </p:txBody>
      </p:sp>
      <p:sp>
        <p:nvSpPr>
          <p:cNvPr id="43" name="TextBox 42"/>
          <p:cNvSpPr txBox="1"/>
          <p:nvPr/>
        </p:nvSpPr>
        <p:spPr>
          <a:xfrm>
            <a:off x="2771776" y="5864958"/>
            <a:ext cx="1752600" cy="430887"/>
          </a:xfrm>
          <a:prstGeom prst="rect">
            <a:avLst/>
          </a:prstGeom>
          <a:noFill/>
          <a:effectLst/>
        </p:spPr>
        <p:txBody>
          <a:bodyPr wrap="square">
            <a:spAutoFit/>
          </a:bodyPr>
          <a:lstStyle/>
          <a:p>
            <a:pPr algn="ctr">
              <a:defRPr/>
            </a:pPr>
            <a:r>
              <a:rPr lang="en-US" sz="1050" dirty="0">
                <a:ln>
                  <a:solidFill>
                    <a:schemeClr val="tx1">
                      <a:lumMod val="50000"/>
                      <a:alpha val="2000"/>
                    </a:schemeClr>
                  </a:solidFill>
                </a:ln>
                <a:latin typeface="+mj-lt"/>
              </a:rPr>
              <a:t>Cost of IT labor and administration</a:t>
            </a:r>
          </a:p>
        </p:txBody>
      </p:sp>
      <p:sp>
        <p:nvSpPr>
          <p:cNvPr id="44" name="TextBox 43"/>
          <p:cNvSpPr txBox="1"/>
          <p:nvPr/>
        </p:nvSpPr>
        <p:spPr>
          <a:xfrm>
            <a:off x="4572001" y="5864958"/>
            <a:ext cx="1885950" cy="430887"/>
          </a:xfrm>
          <a:prstGeom prst="rect">
            <a:avLst/>
          </a:prstGeom>
          <a:noFill/>
          <a:effectLst/>
        </p:spPr>
        <p:txBody>
          <a:bodyPr wrap="square">
            <a:spAutoFit/>
          </a:bodyPr>
          <a:lstStyle/>
          <a:p>
            <a:pPr algn="ctr">
              <a:defRPr/>
            </a:pPr>
            <a:r>
              <a:rPr lang="en-US" sz="1050" dirty="0">
                <a:ln>
                  <a:solidFill>
                    <a:schemeClr val="tx1">
                      <a:lumMod val="50000"/>
                      <a:alpha val="2000"/>
                    </a:schemeClr>
                  </a:solidFill>
                </a:ln>
                <a:latin typeface="+mj-lt"/>
              </a:rPr>
              <a:t>Cost of </a:t>
            </a:r>
            <a:r>
              <a:rPr lang="en-US" sz="1050" dirty="0" smtClean="0">
                <a:ln>
                  <a:solidFill>
                    <a:schemeClr val="tx1">
                      <a:lumMod val="50000"/>
                      <a:alpha val="2000"/>
                    </a:schemeClr>
                  </a:solidFill>
                </a:ln>
                <a:latin typeface="+mj-lt"/>
              </a:rPr>
              <a:t>self support and </a:t>
            </a:r>
            <a:r>
              <a:rPr lang="en-US" sz="1050" dirty="0">
                <a:ln>
                  <a:solidFill>
                    <a:schemeClr val="tx1">
                      <a:lumMod val="50000"/>
                      <a:alpha val="2000"/>
                    </a:schemeClr>
                  </a:solidFill>
                </a:ln>
                <a:latin typeface="+mj-lt"/>
              </a:rPr>
              <a:t>downtime</a:t>
            </a:r>
          </a:p>
        </p:txBody>
      </p:sp>
      <p:sp>
        <p:nvSpPr>
          <p:cNvPr id="45" name="TextBox 44"/>
          <p:cNvSpPr txBox="1"/>
          <p:nvPr/>
        </p:nvSpPr>
        <p:spPr>
          <a:xfrm>
            <a:off x="828675" y="5864958"/>
            <a:ext cx="1647825" cy="430887"/>
          </a:xfrm>
          <a:prstGeom prst="rect">
            <a:avLst/>
          </a:prstGeom>
          <a:noFill/>
          <a:effectLst/>
        </p:spPr>
        <p:txBody>
          <a:bodyPr wrap="square">
            <a:spAutoFit/>
          </a:bodyPr>
          <a:lstStyle/>
          <a:p>
            <a:pPr algn="ctr">
              <a:defRPr/>
            </a:pPr>
            <a:r>
              <a:rPr lang="en-US" sz="1050" dirty="0">
                <a:ln>
                  <a:solidFill>
                    <a:schemeClr val="tx1">
                      <a:lumMod val="50000"/>
                      <a:alpha val="2000"/>
                    </a:schemeClr>
                  </a:solidFill>
                </a:ln>
                <a:latin typeface="+mj-lt"/>
              </a:rPr>
              <a:t>Cost of hardware and software</a:t>
            </a:r>
          </a:p>
        </p:txBody>
      </p:sp>
      <p:sp>
        <p:nvSpPr>
          <p:cNvPr id="35862" name="TextBox 15"/>
          <p:cNvSpPr txBox="1">
            <a:spLocks noChangeArrowheads="1"/>
          </p:cNvSpPr>
          <p:nvPr/>
        </p:nvSpPr>
        <p:spPr bwMode="auto">
          <a:xfrm>
            <a:off x="133350" y="6315448"/>
            <a:ext cx="8736013" cy="333425"/>
          </a:xfrm>
          <a:prstGeom prst="rect">
            <a:avLst/>
          </a:prstGeom>
          <a:noFill/>
          <a:ln w="9525">
            <a:noFill/>
            <a:miter lim="800000"/>
            <a:headEnd/>
            <a:tailEnd/>
          </a:ln>
        </p:spPr>
        <p:txBody>
          <a:bodyPr lIns="45720" rIns="45720">
            <a:spAutoFit/>
          </a:bodyPr>
          <a:lstStyle/>
          <a:p>
            <a:pPr>
              <a:spcBef>
                <a:spcPts val="100"/>
              </a:spcBef>
              <a:spcAft>
                <a:spcPts val="100"/>
              </a:spcAft>
              <a:defRPr/>
            </a:pPr>
            <a:r>
              <a:rPr lang="en-US" sz="700" i="1" dirty="0">
                <a:ln>
                  <a:solidFill>
                    <a:schemeClr val="tx1">
                      <a:lumMod val="50000"/>
                      <a:alpha val="2000"/>
                    </a:schemeClr>
                  </a:solidFill>
                </a:ln>
                <a:latin typeface="Segoe" pitchFamily="34" charset="0"/>
              </a:rPr>
              <a:t>Source: </a:t>
            </a:r>
            <a:r>
              <a:rPr lang="en-US" sz="700" i="1" dirty="0" smtClean="0">
                <a:ln>
                  <a:solidFill>
                    <a:schemeClr val="tx1">
                      <a:lumMod val="50000"/>
                      <a:alpha val="2000"/>
                    </a:schemeClr>
                  </a:solidFill>
                </a:ln>
                <a:latin typeface="Segoe" pitchFamily="34" charset="0"/>
              </a:rPr>
              <a:t> Leading analyst firm, December 2005</a:t>
            </a:r>
          </a:p>
          <a:p>
            <a:pPr>
              <a:spcBef>
                <a:spcPts val="100"/>
              </a:spcBef>
              <a:spcAft>
                <a:spcPts val="100"/>
              </a:spcAft>
              <a:defRPr/>
            </a:pPr>
            <a:r>
              <a:rPr lang="en-US" sz="700" i="1" dirty="0" smtClean="0">
                <a:ln>
                  <a:solidFill>
                    <a:schemeClr val="tx1">
                      <a:lumMod val="50000"/>
                      <a:alpha val="2000"/>
                    </a:schemeClr>
                  </a:solidFill>
                </a:ln>
                <a:latin typeface="Segoe" pitchFamily="34" charset="0"/>
              </a:rPr>
              <a:t>Note:  Excludes server and network costs for centrally managed services</a:t>
            </a:r>
            <a:endParaRPr lang="en-US" sz="700" i="1" dirty="0">
              <a:ln>
                <a:solidFill>
                  <a:schemeClr val="tx1">
                    <a:lumMod val="50000"/>
                    <a:alpha val="2000"/>
                  </a:schemeClr>
                </a:solidFill>
              </a:ln>
              <a:latin typeface="Segoe" pitchFamily="34" charset="0"/>
            </a:endParaRPr>
          </a:p>
        </p:txBody>
      </p:sp>
      <p:sp>
        <p:nvSpPr>
          <p:cNvPr id="35863" name="TextBox 16"/>
          <p:cNvSpPr txBox="1">
            <a:spLocks noChangeArrowheads="1"/>
          </p:cNvSpPr>
          <p:nvPr/>
        </p:nvSpPr>
        <p:spPr bwMode="auto">
          <a:xfrm>
            <a:off x="266700" y="1438275"/>
            <a:ext cx="8877300" cy="313932"/>
          </a:xfrm>
          <a:prstGeom prst="rect">
            <a:avLst/>
          </a:prstGeom>
          <a:noFill/>
          <a:ln w="9525">
            <a:noFill/>
            <a:miter lim="800000"/>
            <a:headEnd/>
            <a:tailEnd/>
          </a:ln>
        </p:spPr>
        <p:txBody>
          <a:bodyPr wrap="square">
            <a:spAutoFit/>
          </a:bodyPr>
          <a:lstStyle/>
          <a:p>
            <a:pPr marL="342900" indent="-342900" defTabSz="-13873163">
              <a:lnSpc>
                <a:spcPct val="90000"/>
              </a:lnSpc>
              <a:buClr>
                <a:schemeClr val="tx2"/>
              </a:buClr>
              <a:defRPr/>
            </a:pPr>
            <a:r>
              <a:rPr lang="en-US" sz="16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rPr>
              <a:t>Desktop </a:t>
            </a:r>
            <a:r>
              <a:rPr lang="en-US" sz="1600" b="1" dirty="0" smtClean="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rPr>
              <a:t>costs </a:t>
            </a:r>
            <a:r>
              <a:rPr lang="en-US" sz="16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rPr>
              <a:t>go beyond hardware and software</a:t>
            </a:r>
          </a:p>
        </p:txBody>
      </p:sp>
      <p:sp>
        <p:nvSpPr>
          <p:cNvPr id="27" name="TextBox 26"/>
          <p:cNvSpPr txBox="1"/>
          <p:nvPr/>
        </p:nvSpPr>
        <p:spPr>
          <a:xfrm>
            <a:off x="6938963" y="5479195"/>
            <a:ext cx="1225550" cy="338554"/>
          </a:xfrm>
          <a:prstGeom prst="rect">
            <a:avLst/>
          </a:prstGeom>
          <a:noFill/>
          <a:effectLst/>
        </p:spPr>
        <p:txBody>
          <a:bodyPr>
            <a:spAutoFit/>
          </a:bodyPr>
          <a:lstStyle/>
          <a:p>
            <a:pPr algn="ctr">
              <a:defRPr/>
            </a:pPr>
            <a:r>
              <a:rPr lang="en-US" sz="1600" dirty="0">
                <a:ln>
                  <a:solidFill>
                    <a:schemeClr val="tx1">
                      <a:lumMod val="50000"/>
                      <a:alpha val="2000"/>
                    </a:schemeClr>
                  </a:solidFill>
                </a:ln>
                <a:latin typeface="+mj-lt"/>
              </a:rPr>
              <a:t>Total</a:t>
            </a:r>
          </a:p>
        </p:txBody>
      </p:sp>
      <p:sp>
        <p:nvSpPr>
          <p:cNvPr id="28" name="TextBox 45"/>
          <p:cNvSpPr txBox="1">
            <a:spLocks noChangeArrowheads="1"/>
          </p:cNvSpPr>
          <p:nvPr/>
        </p:nvSpPr>
        <p:spPr bwMode="auto">
          <a:xfrm rot="-5400000">
            <a:off x="-1347787" y="3737677"/>
            <a:ext cx="3340100" cy="400110"/>
          </a:xfrm>
          <a:prstGeom prst="rect">
            <a:avLst/>
          </a:prstGeom>
          <a:noFill/>
          <a:effectLst/>
        </p:spPr>
        <p:txBody>
          <a:bodyPr wrap="square">
            <a:spAutoFit/>
          </a:bodyPr>
          <a:lstStyle/>
          <a:p>
            <a:pPr algn="ctr">
              <a:defRPr/>
            </a:pPr>
            <a:r>
              <a:rPr lang="en-US" sz="2000" dirty="0">
                <a:ln>
                  <a:solidFill>
                    <a:schemeClr val="tx1">
                      <a:lumMod val="50000"/>
                      <a:alpha val="2000"/>
                    </a:schemeClr>
                  </a:solidFill>
                </a:ln>
                <a:latin typeface="+mj-lt"/>
              </a:rPr>
              <a:t>(US</a:t>
            </a:r>
            <a:r>
              <a:rPr lang="en-US" sz="2000" dirty="0" smtClean="0">
                <a:ln>
                  <a:solidFill>
                    <a:schemeClr val="tx1">
                      <a:lumMod val="50000"/>
                      <a:alpha val="2000"/>
                    </a:schemeClr>
                  </a:solidFill>
                </a:ln>
                <a:latin typeface="+mj-lt"/>
              </a:rPr>
              <a:t>$/</a:t>
            </a:r>
            <a:r>
              <a:rPr lang="en-US" sz="2000" dirty="0">
                <a:ln>
                  <a:solidFill>
                    <a:schemeClr val="tx1">
                      <a:lumMod val="50000"/>
                      <a:alpha val="2000"/>
                    </a:schemeClr>
                  </a:solidFill>
                </a:ln>
                <a:latin typeface="+mj-lt"/>
              </a:rPr>
              <a:t>desktop/year)</a:t>
            </a:r>
          </a:p>
        </p:txBody>
      </p:sp>
      <p:sp>
        <p:nvSpPr>
          <p:cNvPr id="56" name="Rectangle 55"/>
          <p:cNvSpPr/>
          <p:nvPr/>
        </p:nvSpPr>
        <p:spPr bwMode="auto">
          <a:xfrm>
            <a:off x="1139825" y="4611147"/>
            <a:ext cx="1025525" cy="850372"/>
          </a:xfrm>
          <a:prstGeom prst="rect">
            <a:avLst/>
          </a:prstGeom>
          <a:solidFill>
            <a:schemeClr val="accent5">
              <a:alpha val="90000"/>
            </a:schemeClr>
          </a:solidFill>
          <a:ln>
            <a:headEnd type="none" w="med" len="med"/>
            <a:tailEnd type="none" w="med" len="med"/>
          </a:ln>
          <a:effectLst/>
        </p:spPr>
        <p:style>
          <a:lnRef idx="0">
            <a:schemeClr val="accent6"/>
          </a:lnRef>
          <a:fillRef idx="3">
            <a:schemeClr val="accent6"/>
          </a:fillRef>
          <a:effectRef idx="3">
            <a:schemeClr val="accent6"/>
          </a:effectRef>
          <a:fontRef idx="minor">
            <a:schemeClr val="lt1"/>
          </a:fontRef>
        </p:style>
        <p:txBody>
          <a:bodyPr tIns="91440" bIns="91440" anchor="ctr"/>
          <a:lstStyle/>
          <a:p>
            <a:pPr marL="342900" indent="-342900" algn="ctr" defTabSz="-13873163">
              <a:lnSpc>
                <a:spcPct val="90000"/>
              </a:lnSpc>
              <a:buClr>
                <a:schemeClr val="tx2"/>
              </a:buClr>
              <a:defRPr/>
            </a:pPr>
            <a:r>
              <a:rPr lang="en-US" sz="2000" b="1" dirty="0" smtClean="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j-ea"/>
                <a:cs typeface="+mj-cs"/>
              </a:rPr>
              <a:t>30%</a:t>
            </a:r>
          </a:p>
        </p:txBody>
      </p:sp>
      <p:sp>
        <p:nvSpPr>
          <p:cNvPr id="64" name="Rectangle 63"/>
          <p:cNvSpPr/>
          <p:nvPr/>
        </p:nvSpPr>
        <p:spPr bwMode="auto">
          <a:xfrm>
            <a:off x="5081473" y="2729065"/>
            <a:ext cx="1023938" cy="1368715"/>
          </a:xfrm>
          <a:prstGeom prst="rect">
            <a:avLst/>
          </a:prstGeom>
          <a:solidFill>
            <a:schemeClr val="accent5">
              <a:alpha val="90000"/>
            </a:schemeClr>
          </a:solidFill>
          <a:ln>
            <a:headEnd type="none" w="med" len="med"/>
            <a:tailEnd type="none" w="med" len="med"/>
          </a:ln>
          <a:effectLst/>
        </p:spPr>
        <p:style>
          <a:lnRef idx="0">
            <a:schemeClr val="accent6"/>
          </a:lnRef>
          <a:fillRef idx="3">
            <a:schemeClr val="accent6"/>
          </a:fillRef>
          <a:effectRef idx="3">
            <a:schemeClr val="accent6"/>
          </a:effectRef>
          <a:fontRef idx="minor">
            <a:schemeClr val="lt1"/>
          </a:fontRef>
        </p:style>
        <p:txBody>
          <a:bodyPr tIns="91440" bIns="91440" anchor="ctr"/>
          <a:lstStyle/>
          <a:p>
            <a:pPr marL="342900" indent="-342900" algn="ctr" defTabSz="-13873163" eaLnBrk="0" hangingPunct="0">
              <a:lnSpc>
                <a:spcPct val="90000"/>
              </a:lnSpc>
              <a:buClr>
                <a:schemeClr val="tx2"/>
              </a:buClr>
              <a:defRPr/>
            </a:pPr>
            <a:r>
              <a:rPr lang="en-US" sz="2000" b="1" dirty="0" smtClean="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j-ea"/>
                <a:cs typeface="+mj-cs"/>
              </a:rPr>
              <a:t>50%</a:t>
            </a:r>
          </a:p>
        </p:txBody>
      </p:sp>
      <p:sp>
        <p:nvSpPr>
          <p:cNvPr id="57" name="Rectangle 56"/>
          <p:cNvSpPr/>
          <p:nvPr/>
        </p:nvSpPr>
        <p:spPr bwMode="auto">
          <a:xfrm>
            <a:off x="3111443" y="4085370"/>
            <a:ext cx="1023937" cy="547486"/>
          </a:xfrm>
          <a:prstGeom prst="rect">
            <a:avLst/>
          </a:prstGeom>
          <a:solidFill>
            <a:schemeClr val="accent5">
              <a:alpha val="90000"/>
            </a:schemeClr>
          </a:solidFill>
          <a:ln>
            <a:headEnd type="none" w="med" len="med"/>
            <a:tailEnd type="none" w="med" len="med"/>
          </a:ln>
          <a:effectLst/>
        </p:spPr>
        <p:style>
          <a:lnRef idx="0">
            <a:schemeClr val="accent6"/>
          </a:lnRef>
          <a:fillRef idx="3">
            <a:schemeClr val="accent6"/>
          </a:fillRef>
          <a:effectRef idx="3">
            <a:schemeClr val="accent6"/>
          </a:effectRef>
          <a:fontRef idx="minor">
            <a:schemeClr val="lt1"/>
          </a:fontRef>
        </p:style>
        <p:txBody>
          <a:bodyPr tIns="91440" bIns="91440" anchor="ctr"/>
          <a:lstStyle/>
          <a:p>
            <a:pPr marL="342900" indent="-342900" algn="ctr" defTabSz="-13873163" eaLnBrk="0" hangingPunct="0">
              <a:lnSpc>
                <a:spcPct val="90000"/>
              </a:lnSpc>
              <a:buClr>
                <a:schemeClr val="tx2"/>
              </a:buClr>
              <a:defRPr/>
            </a:pPr>
            <a:r>
              <a:rPr lang="en-US" sz="2000" b="1" dirty="0" smtClean="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j-ea"/>
                <a:cs typeface="+mj-cs"/>
              </a:rPr>
              <a:t>20%</a:t>
            </a:r>
          </a:p>
        </p:txBody>
      </p:sp>
      <p:sp>
        <p:nvSpPr>
          <p:cNvPr id="29" name="Freeform 28"/>
          <p:cNvSpPr/>
          <p:nvPr/>
        </p:nvSpPr>
        <p:spPr bwMode="auto">
          <a:xfrm>
            <a:off x="531628" y="2439774"/>
            <a:ext cx="8208335" cy="3040910"/>
          </a:xfrm>
          <a:custGeom>
            <a:avLst/>
            <a:gdLst>
              <a:gd name="connsiteX0" fmla="*/ 0 w 7974419"/>
              <a:gd name="connsiteY0" fmla="*/ 0 h 2838893"/>
              <a:gd name="connsiteX1" fmla="*/ 0 w 7974419"/>
              <a:gd name="connsiteY1" fmla="*/ 2838893 h 2838893"/>
              <a:gd name="connsiteX2" fmla="*/ 7974419 w 7974419"/>
              <a:gd name="connsiteY2" fmla="*/ 2838893 h 2838893"/>
              <a:gd name="connsiteX3" fmla="*/ 7974419 w 7974419"/>
              <a:gd name="connsiteY3" fmla="*/ 2838893 h 2838893"/>
            </a:gdLst>
            <a:ahLst/>
            <a:cxnLst>
              <a:cxn ang="0">
                <a:pos x="connsiteX0" y="connsiteY0"/>
              </a:cxn>
              <a:cxn ang="0">
                <a:pos x="connsiteX1" y="connsiteY1"/>
              </a:cxn>
              <a:cxn ang="0">
                <a:pos x="connsiteX2" y="connsiteY2"/>
              </a:cxn>
              <a:cxn ang="0">
                <a:pos x="connsiteX3" y="connsiteY3"/>
              </a:cxn>
            </a:cxnLst>
            <a:rect l="l" t="t" r="r" b="b"/>
            <a:pathLst>
              <a:path w="7974419" h="2838893">
                <a:moveTo>
                  <a:pt x="0" y="0"/>
                </a:moveTo>
                <a:lnTo>
                  <a:pt x="0" y="2838893"/>
                </a:lnTo>
                <a:lnTo>
                  <a:pt x="7974419" y="2838893"/>
                </a:lnTo>
                <a:lnTo>
                  <a:pt x="7974419" y="2838893"/>
                </a:lnTo>
              </a:path>
            </a:pathLst>
          </a:custGeom>
          <a:ln>
            <a:solidFill>
              <a:schemeClr val="tx1"/>
            </a:solidFill>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latin typeface="Arial" charset="0"/>
            </a:endParaRPr>
          </a:p>
        </p:txBody>
      </p:sp>
      <p:cxnSp>
        <p:nvCxnSpPr>
          <p:cNvPr id="48" name="Straight Connector 47"/>
          <p:cNvCxnSpPr/>
          <p:nvPr/>
        </p:nvCxnSpPr>
        <p:spPr bwMode="auto">
          <a:xfrm>
            <a:off x="4143375" y="4085370"/>
            <a:ext cx="914400" cy="1588"/>
          </a:xfrm>
          <a:prstGeom prst="lin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22225" cap="flat" cmpd="sng" algn="ctr">
            <a:solidFill>
              <a:schemeClr val="bg2"/>
            </a:solidFill>
            <a:prstDash val="solid"/>
            <a:round/>
            <a:headEnd type="none" w="med" len="med"/>
            <a:tailEnd type="none" w="med" len="med"/>
          </a:ln>
          <a:effectLst/>
        </p:spPr>
      </p:cxnSp>
      <p:cxnSp>
        <p:nvCxnSpPr>
          <p:cNvPr id="51" name="Straight Connector 50"/>
          <p:cNvCxnSpPr/>
          <p:nvPr/>
        </p:nvCxnSpPr>
        <p:spPr bwMode="auto">
          <a:xfrm>
            <a:off x="6105525" y="2729065"/>
            <a:ext cx="941832" cy="1588"/>
          </a:xfrm>
          <a:prstGeom prst="lin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22225" cap="flat" cmpd="sng" algn="ctr">
            <a:solidFill>
              <a:schemeClr val="bg2"/>
            </a:solidFill>
            <a:prstDash val="solid"/>
            <a:round/>
            <a:headEnd type="none" w="med" len="med"/>
            <a:tailEnd type="none" w="med" len="med"/>
          </a:ln>
          <a:effectLst/>
        </p:spPr>
      </p:cxnSp>
      <p:cxnSp>
        <p:nvCxnSpPr>
          <p:cNvPr id="52" name="Straight Connector 51"/>
          <p:cNvCxnSpPr/>
          <p:nvPr/>
        </p:nvCxnSpPr>
        <p:spPr bwMode="auto">
          <a:xfrm>
            <a:off x="2171700" y="4611147"/>
            <a:ext cx="914400" cy="1588"/>
          </a:xfrm>
          <a:prstGeom prst="lin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22225" cap="flat" cmpd="sng" algn="ctr">
            <a:solidFill>
              <a:schemeClr val="bg2"/>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29"/>
            <a:ext cx="8413750" cy="1246495"/>
          </a:xfrm>
        </p:spPr>
        <p:txBody>
          <a:bodyPr lIns="274320" tIns="91440" bIns="45720"/>
          <a:lstStyle/>
          <a:p>
            <a:pPr>
              <a:lnSpc>
                <a:spcPct val="100000"/>
              </a:lnSpc>
            </a:pPr>
            <a:r>
              <a:rPr lang="en-US" sz="4800" i="1" dirty="0" smtClean="0">
                <a:solidFill>
                  <a:schemeClr val="tx1"/>
                </a:solidFill>
                <a:latin typeface="Trebuchet MS" pitchFamily="34" charset="0"/>
              </a:rPr>
              <a:t>Cost Savings Scenarios</a:t>
            </a:r>
            <a:r>
              <a:rPr lang="en-US" sz="2400" i="1" dirty="0" smtClean="0">
                <a:solidFill>
                  <a:schemeClr val="tx1"/>
                </a:solidFill>
                <a:latin typeface="Trebuchet MS" pitchFamily="34" charset="0"/>
              </a:rPr>
              <a:t/>
            </a:r>
            <a:br>
              <a:rPr lang="en-US" sz="2400" i="1" dirty="0" smtClean="0">
                <a:solidFill>
                  <a:schemeClr val="tx1"/>
                </a:solidFill>
                <a:latin typeface="Trebuchet MS" pitchFamily="34" charset="0"/>
              </a:rPr>
            </a:br>
            <a:r>
              <a:rPr lang="en-US" sz="2400" i="1" dirty="0" smtClean="0">
                <a:solidFill>
                  <a:schemeClr val="tx1"/>
                </a:solidFill>
                <a:latin typeface="Trebuchet MS" pitchFamily="34" charset="0"/>
              </a:rPr>
              <a:t>Windows</a:t>
            </a:r>
            <a:r>
              <a:rPr lang="en-US" sz="2000" i="1" baseline="30000" dirty="0" smtClean="0">
                <a:solidFill>
                  <a:schemeClr val="tx1"/>
                </a:solidFill>
                <a:latin typeface="Trebuchet MS" pitchFamily="34" charset="0"/>
              </a:rPr>
              <a:t>®</a:t>
            </a:r>
            <a:r>
              <a:rPr lang="en-US" sz="2400" i="1" dirty="0" smtClean="0">
                <a:solidFill>
                  <a:schemeClr val="tx1"/>
                </a:solidFill>
                <a:latin typeface="Trebuchet MS" pitchFamily="34" charset="0"/>
              </a:rPr>
              <a:t> and MDOP can save you money, now</a:t>
            </a:r>
            <a:endParaRPr lang="en-US" sz="2400" i="1" dirty="0">
              <a:solidFill>
                <a:schemeClr val="tx1"/>
              </a:solidFill>
              <a:latin typeface="Trebuchet MS" pitchFamily="34" charset="0"/>
            </a:endParaRPr>
          </a:p>
        </p:txBody>
      </p:sp>
      <p:sp>
        <p:nvSpPr>
          <p:cNvPr id="69" name="Rectangle 68"/>
          <p:cNvSpPr/>
          <p:nvPr/>
        </p:nvSpPr>
        <p:spPr bwMode="auto">
          <a:xfrm>
            <a:off x="2659011" y="2046655"/>
            <a:ext cx="1737360" cy="369332"/>
          </a:xfrm>
          <a:prstGeom prst="rect">
            <a:avLst/>
          </a:prstGeom>
          <a:gradFill flip="none" rotWithShape="0">
            <a:gsLst>
              <a:gs pos="100000">
                <a:schemeClr val="accent1">
                  <a:alpha val="80000"/>
                </a:schemeClr>
              </a:gs>
              <a:gs pos="8000">
                <a:schemeClr val="accent1">
                  <a:alpha val="60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lIns="45720" tIns="45720" rIns="91440" bIns="45720" anchor="ctr">
            <a:spAutoFit/>
          </a:bodyPr>
          <a:lstStyle/>
          <a:p>
            <a:pPr lvl="1" algn="r" defTabSz="-13873163" eaLnBrk="0" fontAlgn="base" hangingPunct="0">
              <a:lnSpc>
                <a:spcPct val="90000"/>
              </a:lnSpc>
              <a:spcBef>
                <a:spcPct val="0"/>
              </a:spcBef>
              <a:spcAft>
                <a:spcPct val="0"/>
              </a:spcAft>
              <a:buClr>
                <a:srgbClr val="FFB601"/>
              </a:buClr>
              <a:buSzPct val="95000"/>
              <a:tabLst>
                <a:tab pos="4572000" algn="r"/>
              </a:tabLst>
              <a:defRPr/>
            </a:pPr>
            <a:r>
              <a:rPr lang="en-US" sz="1000" b="1" spc="-3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Group </a:t>
            </a:r>
            <a:br>
              <a:rPr lang="en-US" sz="1000" b="1" spc="-3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br>
            <a:r>
              <a:rPr lang="en-US" sz="1000" b="1" spc="-3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Policy Management</a:t>
            </a:r>
          </a:p>
        </p:txBody>
      </p:sp>
      <p:sp>
        <p:nvSpPr>
          <p:cNvPr id="72" name="Rectangle 10"/>
          <p:cNvSpPr>
            <a:spLocks/>
          </p:cNvSpPr>
          <p:nvPr/>
        </p:nvSpPr>
        <p:spPr bwMode="auto">
          <a:xfrm>
            <a:off x="2659011" y="3373100"/>
            <a:ext cx="1737360" cy="394673"/>
          </a:xfrm>
          <a:prstGeom prst="rect">
            <a:avLst/>
          </a:prstGeom>
          <a:solidFill>
            <a:schemeClr val="accent4">
              <a:alpha val="10000"/>
            </a:schemeClr>
          </a:solidFill>
          <a:ln w="25400" cap="flat" cmpd="sng" algn="ctr">
            <a:noFill/>
            <a:prstDash val="solid"/>
          </a:ln>
          <a:effectLst>
            <a:outerShdw blurRad="215900" dist="76200" dir="2700000" algn="tl" rotWithShape="0">
              <a:prstClr val="black">
                <a:alpha val="40000"/>
              </a:prstClr>
            </a:outerShdw>
          </a:effectLst>
        </p:spPr>
        <p:txBody>
          <a:bodyPr wrap="square" lIns="45720" tIns="45720" rIns="27432" bIns="45720">
            <a:noAutofit/>
          </a:bodyPr>
          <a:lstStyle/>
          <a:p>
            <a:pPr lvl="1" defTabSz="-13873163" eaLnBrk="0" fontAlgn="base" hangingPunct="0">
              <a:buClr>
                <a:srgbClr val="FFB601"/>
              </a:buClr>
              <a:buSzPct val="85000"/>
              <a:defRPr/>
            </a:pPr>
            <a:r>
              <a:rPr lang="en-US" sz="1000" dirty="0">
                <a:ln>
                  <a:solidFill>
                    <a:srgbClr val="FFFFFF">
                      <a:lumMod val="50000"/>
                      <a:alpha val="3000"/>
                    </a:srgbClr>
                  </a:solidFill>
                </a:ln>
                <a:solidFill>
                  <a:srgbClr val="FFFFFF"/>
                </a:solidFill>
                <a:effectLst>
                  <a:outerShdw blurRad="38100" dist="38100" dir="2700000" algn="tl">
                    <a:srgbClr val="000000">
                      <a:alpha val="43137"/>
                    </a:srgbClr>
                  </a:outerShdw>
                </a:effectLst>
              </a:rPr>
              <a:t>Power policy management and </a:t>
            </a:r>
            <a:r>
              <a:rPr lang="en-US" sz="10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rPr>
              <a:t>centralised</a:t>
            </a:r>
            <a:r>
              <a:rPr lang="en-US" sz="10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000" dirty="0">
                <a:ln>
                  <a:solidFill>
                    <a:srgbClr val="FFFFFF">
                      <a:lumMod val="50000"/>
                      <a:alpha val="3000"/>
                    </a:srgbClr>
                  </a:solidFill>
                </a:ln>
                <a:solidFill>
                  <a:srgbClr val="FFFFFF"/>
                </a:solidFill>
                <a:effectLst>
                  <a:outerShdw blurRad="38100" dist="38100" dir="2700000" algn="tl">
                    <a:srgbClr val="000000">
                      <a:alpha val="43137"/>
                    </a:srgbClr>
                  </a:outerShdw>
                </a:effectLst>
              </a:rPr>
              <a:t>control</a:t>
            </a:r>
          </a:p>
          <a:p>
            <a:pPr lvl="1" defTabSz="-13873163" eaLnBrk="0" fontAlgn="base" hangingPunct="0">
              <a:buClr>
                <a:srgbClr val="FFB601"/>
              </a:buClr>
              <a:buSzPct val="85000"/>
              <a:defRPr/>
            </a:pPr>
            <a:endParaRPr lang="en-US" sz="1000" dirty="0">
              <a:ln>
                <a:solidFill>
                  <a:srgbClr val="FFFFFF">
                    <a:lumMod val="50000"/>
                    <a:alpha val="3000"/>
                  </a:srgbClr>
                </a:solidFill>
              </a:ln>
              <a:solidFill>
                <a:srgbClr val="FFFFFF"/>
              </a:solidFill>
              <a:effectLst>
                <a:outerShdw blurRad="38100" dist="38100" dir="2700000" algn="tl">
                  <a:srgbClr val="000000">
                    <a:alpha val="43137"/>
                  </a:srgbClr>
                </a:outerShdw>
              </a:effectLst>
            </a:endParaRPr>
          </a:p>
        </p:txBody>
      </p:sp>
      <p:sp>
        <p:nvSpPr>
          <p:cNvPr id="73" name="Rectangle 11"/>
          <p:cNvSpPr/>
          <p:nvPr/>
        </p:nvSpPr>
        <p:spPr bwMode="auto">
          <a:xfrm>
            <a:off x="2659011" y="3124691"/>
            <a:ext cx="1737360" cy="261610"/>
          </a:xfrm>
          <a:prstGeom prst="rect">
            <a:avLst/>
          </a:prstGeom>
          <a:gradFill flip="none" rotWithShape="0">
            <a:gsLst>
              <a:gs pos="100000">
                <a:schemeClr val="accent4">
                  <a:lumMod val="75000"/>
                  <a:alpha val="80000"/>
                </a:schemeClr>
              </a:gs>
              <a:gs pos="8000">
                <a:schemeClr val="accent4">
                  <a:lumMod val="75000"/>
                  <a:alpha val="60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lIns="91440" tIns="45720" rIns="91440" bIns="45720" anchor="ctr">
            <a:spAutoFit/>
          </a:bodyPr>
          <a:lstStyle/>
          <a:p>
            <a:pPr lvl="1" algn="r" defTabSz="-13873163" eaLnBrk="0" fontAlgn="base" hangingPunct="0">
              <a:spcBef>
                <a:spcPct val="0"/>
              </a:spcBef>
              <a:spcAft>
                <a:spcPct val="0"/>
              </a:spcAft>
              <a:buClr>
                <a:srgbClr val="FFB601"/>
              </a:buClr>
              <a:buSzPct val="95000"/>
              <a:tabLst>
                <a:tab pos="4572000" algn="r"/>
              </a:tabLst>
              <a:defRPr/>
            </a:pPr>
            <a:r>
              <a:rPr lang="en-US" sz="11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Green PC</a:t>
            </a:r>
          </a:p>
        </p:txBody>
      </p:sp>
      <p:pic>
        <p:nvPicPr>
          <p:cNvPr id="74" name="Picture 2" descr="http://www.cnet.co.uk/i/c/blg/cat/desktops/greenpc.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94895" y="2918955"/>
            <a:ext cx="496986" cy="383388"/>
          </a:xfrm>
          <a:prstGeom prst="rect">
            <a:avLst/>
          </a:prstGeom>
          <a:noFill/>
          <a:effectLst>
            <a:outerShdw blurRad="63500" sx="102000" sy="102000" algn="ctr" rotWithShape="0">
              <a:prstClr val="black">
                <a:alpha val="40000"/>
              </a:prstClr>
            </a:outerShdw>
          </a:effectLst>
        </p:spPr>
      </p:pic>
      <p:sp>
        <p:nvSpPr>
          <p:cNvPr id="75" name="Rectangle 74"/>
          <p:cNvSpPr>
            <a:spLocks/>
          </p:cNvSpPr>
          <p:nvPr/>
        </p:nvSpPr>
        <p:spPr bwMode="auto">
          <a:xfrm>
            <a:off x="2659011" y="2401360"/>
            <a:ext cx="1737360" cy="553998"/>
          </a:xfrm>
          <a:prstGeom prst="rect">
            <a:avLst/>
          </a:prstGeom>
          <a:solidFill>
            <a:schemeClr val="accent1">
              <a:alpha val="10000"/>
            </a:schemeClr>
          </a:solidFill>
          <a:ln w="25400" cap="flat" cmpd="sng" algn="ctr">
            <a:noFill/>
            <a:prstDash val="solid"/>
          </a:ln>
          <a:effectLst>
            <a:outerShdw blurRad="215900" dist="76200" dir="2700000" algn="tl" rotWithShape="0">
              <a:prstClr val="black">
                <a:alpha val="40000"/>
              </a:prstClr>
            </a:outerShdw>
          </a:effectLst>
        </p:spPr>
        <p:txBody>
          <a:bodyPr wrap="square" lIns="45720" tIns="45720" rIns="27432" bIns="45720" rtlCol="0" anchor="t">
            <a:spAutoFit/>
          </a:bodyPr>
          <a:lstStyle/>
          <a:p>
            <a:pPr lvl="1" defTabSz="-13873163" eaLnBrk="0" fontAlgn="base" hangingPunct="0">
              <a:spcBef>
                <a:spcPts val="100"/>
              </a:spcBef>
              <a:spcAft>
                <a:spcPts val="100"/>
              </a:spcAft>
              <a:buClr>
                <a:srgbClr val="FFB601"/>
              </a:buClr>
              <a:buSzPct val="85000"/>
              <a:tabLst>
                <a:tab pos="285750" algn="l"/>
              </a:tabLst>
              <a:defRPr/>
            </a:pPr>
            <a:r>
              <a:rPr lang="en-US" sz="10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rPr>
              <a:t>Centralised</a:t>
            </a:r>
            <a:r>
              <a:rPr lang="en-US" sz="10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000" dirty="0">
                <a:ln>
                  <a:solidFill>
                    <a:srgbClr val="FFFFFF">
                      <a:lumMod val="50000"/>
                      <a:alpha val="3000"/>
                    </a:srgbClr>
                  </a:solidFill>
                </a:ln>
                <a:solidFill>
                  <a:srgbClr val="FFFFFF"/>
                </a:solidFill>
                <a:effectLst>
                  <a:outerShdw blurRad="38100" dist="38100" dir="2700000" algn="tl">
                    <a:srgbClr val="000000">
                      <a:alpha val="43137"/>
                    </a:srgbClr>
                  </a:outerShdw>
                </a:effectLst>
              </a:rPr>
              <a:t>Group Policy Management procedures</a:t>
            </a:r>
          </a:p>
        </p:txBody>
      </p:sp>
      <p:sp>
        <p:nvSpPr>
          <p:cNvPr id="77" name="Rectangle 76"/>
          <p:cNvSpPr>
            <a:spLocks/>
          </p:cNvSpPr>
          <p:nvPr/>
        </p:nvSpPr>
        <p:spPr bwMode="auto">
          <a:xfrm>
            <a:off x="347889" y="3373100"/>
            <a:ext cx="1737360" cy="400110"/>
          </a:xfrm>
          <a:prstGeom prst="rect">
            <a:avLst/>
          </a:prstGeom>
          <a:solidFill>
            <a:schemeClr val="accent6">
              <a:alpha val="10000"/>
            </a:schemeClr>
          </a:solidFill>
          <a:ln w="25400" cap="flat" cmpd="sng" algn="ctr">
            <a:noFill/>
            <a:prstDash val="solid"/>
          </a:ln>
          <a:effectLst>
            <a:outerShdw blurRad="215900" dist="76200" dir="2700000" algn="tl" rotWithShape="0">
              <a:prstClr val="black">
                <a:alpha val="40000"/>
              </a:prstClr>
            </a:outerShdw>
          </a:effectLst>
        </p:spPr>
        <p:txBody>
          <a:bodyPr wrap="square" lIns="45720" tIns="45720" rIns="27432" bIns="45720" rtlCol="0" anchor="t">
            <a:spAutoFit/>
          </a:bodyPr>
          <a:lstStyle/>
          <a:p>
            <a:pPr lvl="1" defTabSz="-13873163" eaLnBrk="0" fontAlgn="base" hangingPunct="0">
              <a:spcBef>
                <a:spcPts val="100"/>
              </a:spcBef>
              <a:spcAft>
                <a:spcPts val="100"/>
              </a:spcAft>
              <a:buClr>
                <a:srgbClr val="FFB601"/>
              </a:buClr>
              <a:buSzPct val="85000"/>
              <a:defRPr/>
            </a:pPr>
            <a:r>
              <a:rPr lang="en-US" sz="1000" dirty="0">
                <a:ln>
                  <a:solidFill>
                    <a:srgbClr val="FFFFFF">
                      <a:lumMod val="50000"/>
                      <a:alpha val="3000"/>
                    </a:srgbClr>
                  </a:solidFill>
                </a:ln>
                <a:solidFill>
                  <a:srgbClr val="FFFFFF"/>
                </a:solidFill>
                <a:effectLst>
                  <a:outerShdw blurRad="38100" dist="38100" dir="2700000" algn="tl">
                    <a:srgbClr val="000000">
                      <a:alpha val="43137"/>
                    </a:srgbClr>
                  </a:outerShdw>
                </a:effectLst>
              </a:rPr>
              <a:t>Automated, multi-site asset management</a:t>
            </a:r>
          </a:p>
        </p:txBody>
      </p:sp>
      <p:sp>
        <p:nvSpPr>
          <p:cNvPr id="78" name="Rectangle 77"/>
          <p:cNvSpPr/>
          <p:nvPr/>
        </p:nvSpPr>
        <p:spPr bwMode="auto">
          <a:xfrm>
            <a:off x="347889" y="2989269"/>
            <a:ext cx="1737360" cy="397032"/>
          </a:xfrm>
          <a:prstGeom prst="rect">
            <a:avLst/>
          </a:prstGeom>
          <a:gradFill flip="none" rotWithShape="0">
            <a:gsLst>
              <a:gs pos="100000">
                <a:schemeClr val="accent6">
                  <a:alpha val="80000"/>
                </a:schemeClr>
              </a:gs>
              <a:gs pos="8000">
                <a:schemeClr val="accent6">
                  <a:alpha val="60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lIns="45720" tIns="45720" rIns="91440" bIns="45720" anchor="ctr">
            <a:spAutoFit/>
          </a:bodyPr>
          <a:lstStyle/>
          <a:p>
            <a:pPr lvl="1" algn="r" defTabSz="-13873163" eaLnBrk="0" fontAlgn="base" hangingPunct="0">
              <a:lnSpc>
                <a:spcPct val="90000"/>
              </a:lnSpc>
              <a:spcBef>
                <a:spcPct val="0"/>
              </a:spcBef>
              <a:spcAft>
                <a:spcPct val="0"/>
              </a:spcAft>
              <a:buClr>
                <a:srgbClr val="FFB601"/>
              </a:buClr>
              <a:buSzPct val="95000"/>
              <a:tabLst>
                <a:tab pos="4572000" algn="r"/>
              </a:tabLst>
              <a:defRPr/>
            </a:pPr>
            <a:r>
              <a:rPr lang="en-US" sz="1100" b="1" spc="-3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Software Asset Management</a:t>
            </a:r>
          </a:p>
        </p:txBody>
      </p:sp>
      <p:sp>
        <p:nvSpPr>
          <p:cNvPr id="80" name="Rectangle 79"/>
          <p:cNvSpPr>
            <a:spLocks/>
          </p:cNvSpPr>
          <p:nvPr/>
        </p:nvSpPr>
        <p:spPr bwMode="auto">
          <a:xfrm>
            <a:off x="347889" y="2401360"/>
            <a:ext cx="1737360" cy="384721"/>
          </a:xfrm>
          <a:prstGeom prst="rect">
            <a:avLst/>
          </a:prstGeom>
          <a:solidFill>
            <a:schemeClr val="accent5">
              <a:alpha val="10000"/>
            </a:schemeClr>
          </a:solidFill>
          <a:ln w="25400" cap="flat" cmpd="sng" algn="ctr">
            <a:noFill/>
            <a:prstDash val="solid"/>
          </a:ln>
          <a:effectLst>
            <a:outerShdw blurRad="215900" dist="76200" dir="2700000" algn="tl" rotWithShape="0">
              <a:prstClr val="black">
                <a:alpha val="40000"/>
              </a:prstClr>
            </a:outerShdw>
          </a:effectLst>
        </p:spPr>
        <p:txBody>
          <a:bodyPr wrap="square" lIns="45720" tIns="45720" rIns="27432" bIns="45720" rtlCol="0" anchor="t">
            <a:spAutoFit/>
          </a:bodyPr>
          <a:lstStyle/>
          <a:p>
            <a:pPr lvl="1" defTabSz="-174625" eaLnBrk="0" fontAlgn="base" hangingPunct="0">
              <a:spcBef>
                <a:spcPts val="100"/>
              </a:spcBef>
              <a:spcAft>
                <a:spcPts val="100"/>
              </a:spcAft>
              <a:buClr>
                <a:srgbClr val="FFB601"/>
              </a:buClr>
              <a:buSzPct val="85000"/>
              <a:defRPr/>
            </a:pPr>
            <a:r>
              <a:rPr lang="en-US" sz="950" dirty="0">
                <a:ln>
                  <a:solidFill>
                    <a:srgbClr val="FFFFFF">
                      <a:lumMod val="50000"/>
                      <a:alpha val="3000"/>
                    </a:srgbClr>
                  </a:solidFill>
                </a:ln>
                <a:solidFill>
                  <a:srgbClr val="FFFFFF"/>
                </a:solidFill>
                <a:effectLst>
                  <a:outerShdw blurRad="38100" dist="38100" dir="2700000" algn="tl">
                    <a:srgbClr val="000000">
                      <a:alpha val="43137"/>
                    </a:srgbClr>
                  </a:outerShdw>
                </a:effectLst>
              </a:rPr>
              <a:t>Quicker diagnosis and recovery of desktops resulting</a:t>
            </a:r>
          </a:p>
        </p:txBody>
      </p:sp>
      <p:sp>
        <p:nvSpPr>
          <p:cNvPr id="82" name="Rectangle 81"/>
          <p:cNvSpPr/>
          <p:nvPr/>
        </p:nvSpPr>
        <p:spPr bwMode="auto">
          <a:xfrm>
            <a:off x="347889" y="2168227"/>
            <a:ext cx="1737360" cy="261610"/>
          </a:xfrm>
          <a:prstGeom prst="rect">
            <a:avLst/>
          </a:prstGeom>
          <a:gradFill flip="none" rotWithShape="0">
            <a:gsLst>
              <a:gs pos="100000">
                <a:schemeClr val="accent5">
                  <a:alpha val="80000"/>
                </a:schemeClr>
              </a:gs>
              <a:gs pos="8000">
                <a:schemeClr val="accent5">
                  <a:alpha val="60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lIns="91440" tIns="45720" rIns="91440" bIns="45720" anchor="ctr">
            <a:spAutoFit/>
          </a:bodyPr>
          <a:lstStyle/>
          <a:p>
            <a:pPr lvl="1" algn="r" defTabSz="-13873163" eaLnBrk="0" fontAlgn="base" hangingPunct="0">
              <a:spcBef>
                <a:spcPct val="0"/>
              </a:spcBef>
              <a:spcAft>
                <a:spcPct val="0"/>
              </a:spcAft>
              <a:buClr>
                <a:srgbClr val="FFB601"/>
              </a:buClr>
              <a:buSzPct val="95000"/>
              <a:tabLst>
                <a:tab pos="4572000" algn="r"/>
              </a:tabLst>
              <a:defRPr/>
            </a:pPr>
            <a:r>
              <a:rPr lang="en-US" sz="11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Helpdesk</a:t>
            </a:r>
          </a:p>
        </p:txBody>
      </p:sp>
      <p:pic>
        <p:nvPicPr>
          <p:cNvPr id="91" name="Picture 4" descr="https://connect.microsoft.com/siteimages/ddceea00-03d3-4c50-8851-7c6388c4a316.gif"/>
          <p:cNvPicPr>
            <a:picLocks noChangeAspect="1" noChangeArrowheads="1"/>
          </p:cNvPicPr>
          <p:nvPr/>
        </p:nvPicPr>
        <p:blipFill>
          <a:blip r:embed="rId4" cstate="print"/>
          <a:stretch>
            <a:fillRect/>
          </a:stretch>
        </p:blipFill>
        <p:spPr bwMode="auto">
          <a:xfrm>
            <a:off x="316599" y="2834926"/>
            <a:ext cx="450910" cy="471067"/>
          </a:xfrm>
          <a:prstGeom prst="rect">
            <a:avLst/>
          </a:prstGeom>
          <a:noFill/>
        </p:spPr>
      </p:pic>
      <p:pic>
        <p:nvPicPr>
          <p:cNvPr id="92" name="Picture 4" descr="https://connect.microsoft.com/siteimages/ddceea00-03d3-4c50-8851-7c6388c4a316.gif"/>
          <p:cNvPicPr>
            <a:picLocks noChangeAspect="1" noChangeArrowheads="1"/>
          </p:cNvPicPr>
          <p:nvPr/>
        </p:nvPicPr>
        <p:blipFill>
          <a:blip r:embed="rId5" cstate="print"/>
          <a:stretch>
            <a:fillRect/>
          </a:stretch>
        </p:blipFill>
        <p:spPr bwMode="auto">
          <a:xfrm flipH="1">
            <a:off x="539115" y="2815522"/>
            <a:ext cx="251314" cy="262548"/>
          </a:xfrm>
          <a:prstGeom prst="rect">
            <a:avLst/>
          </a:prstGeom>
          <a:noFill/>
        </p:spPr>
      </p:pic>
      <p:pic>
        <p:nvPicPr>
          <p:cNvPr id="93" name="Picture 4" descr="https://connect.microsoft.com/siteimages/ddceea00-03d3-4c50-8851-7c6388c4a316.gif"/>
          <p:cNvPicPr>
            <a:picLocks noChangeAspect="1" noChangeArrowheads="1"/>
          </p:cNvPicPr>
          <p:nvPr/>
        </p:nvPicPr>
        <p:blipFill>
          <a:blip r:embed="rId6" cstate="print"/>
          <a:stretch>
            <a:fillRect/>
          </a:stretch>
        </p:blipFill>
        <p:spPr bwMode="auto">
          <a:xfrm>
            <a:off x="530875" y="3030891"/>
            <a:ext cx="237192" cy="247795"/>
          </a:xfrm>
          <a:prstGeom prst="rect">
            <a:avLst/>
          </a:prstGeom>
          <a:noFill/>
        </p:spPr>
      </p:pic>
      <p:pic>
        <p:nvPicPr>
          <p:cNvPr id="84" name="Picture 8" descr="http://www.electronic-school.com/2001/06/helpdesk.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37882" y="1854593"/>
            <a:ext cx="442703" cy="545017"/>
          </a:xfrm>
          <a:prstGeom prst="rect">
            <a:avLst/>
          </a:prstGeom>
          <a:noFill/>
          <a:effectLst>
            <a:outerShdw blurRad="63500" sx="102000" sy="102000" algn="ctr" rotWithShape="0">
              <a:prstClr val="black">
                <a:alpha val="40000"/>
              </a:prstClr>
            </a:outerShdw>
          </a:effectLst>
        </p:spPr>
      </p:pic>
      <p:pic>
        <p:nvPicPr>
          <p:cNvPr id="57" name="Picture 13" descr="arrow-tip-orange"/>
          <p:cNvPicPr>
            <a:picLocks noChangeAspect="1" noChangeArrowheads="1"/>
          </p:cNvPicPr>
          <p:nvPr/>
        </p:nvPicPr>
        <p:blipFill>
          <a:blip r:embed="rId8" cstate="print">
            <a:duotone>
              <a:prstClr val="black"/>
              <a:schemeClr val="tx2">
                <a:tint val="45000"/>
                <a:satMod val="400000"/>
              </a:schemeClr>
            </a:duotone>
          </a:blip>
          <a:srcRect/>
          <a:stretch>
            <a:fillRect/>
          </a:stretch>
        </p:blipFill>
        <p:spPr bwMode="auto">
          <a:xfrm rot="5400000">
            <a:off x="2151568" y="2918397"/>
            <a:ext cx="443527" cy="2287416"/>
          </a:xfrm>
          <a:prstGeom prst="rect">
            <a:avLst/>
          </a:prstGeom>
          <a:noFill/>
          <a:ln w="9525">
            <a:noFill/>
            <a:miter lim="800000"/>
            <a:headEnd/>
            <a:tailEnd/>
          </a:ln>
        </p:spPr>
      </p:pic>
      <p:sp>
        <p:nvSpPr>
          <p:cNvPr id="64" name="Rectangle 63"/>
          <p:cNvSpPr/>
          <p:nvPr/>
        </p:nvSpPr>
        <p:spPr>
          <a:xfrm>
            <a:off x="833226" y="1610215"/>
            <a:ext cx="3554178" cy="276999"/>
          </a:xfrm>
          <a:prstGeom prst="rect">
            <a:avLst/>
          </a:prstGeom>
        </p:spPr>
        <p:txBody>
          <a:bodyPr wrap="none">
            <a:spAutoFit/>
          </a:bodyPr>
          <a:lstStyle/>
          <a:p>
            <a:pPr lvl="1" defTabSz="-13873163" eaLnBrk="0" fontAlgn="base" hangingPunct="0">
              <a:spcBef>
                <a:spcPct val="0"/>
              </a:spcBef>
              <a:spcAft>
                <a:spcPct val="0"/>
              </a:spcAft>
              <a:buClr>
                <a:srgbClr val="FFB601"/>
              </a:buClr>
              <a:buSzPct val="95000"/>
              <a:tabLst>
                <a:tab pos="4572000" algn="r"/>
              </a:tabLst>
              <a:defRPr/>
            </a:pPr>
            <a:r>
              <a:rPr lang="en-US" sz="1200" b="1" i="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Examples with short-term savings potential</a:t>
            </a:r>
            <a:r>
              <a:rPr lang="en-US" sz="1200" b="1" i="1" baseline="30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(3)</a:t>
            </a:r>
          </a:p>
        </p:txBody>
      </p:sp>
      <p:sp>
        <p:nvSpPr>
          <p:cNvPr id="53" name="TextBox 52"/>
          <p:cNvSpPr txBox="1">
            <a:spLocks noChangeArrowheads="1"/>
          </p:cNvSpPr>
          <p:nvPr/>
        </p:nvSpPr>
        <p:spPr bwMode="auto">
          <a:xfrm>
            <a:off x="308439" y="4708523"/>
            <a:ext cx="4143375" cy="360099"/>
          </a:xfrm>
          <a:prstGeom prst="rect">
            <a:avLst/>
          </a:prstGeom>
          <a:noFill/>
          <a:ln w="9525">
            <a:noFill/>
            <a:miter lim="800000"/>
            <a:headEnd/>
            <a:tailEnd/>
          </a:ln>
        </p:spPr>
        <p:txBody>
          <a:bodyPr wrap="square" lIns="18288" tIns="18288" rIns="18288" bIns="18288">
            <a:spAutoFit/>
          </a:bodyPr>
          <a:lstStyle/>
          <a:p>
            <a:pPr defTabSz="-13873163" eaLnBrk="0" fontAlgn="base" hangingPunct="0">
              <a:spcBef>
                <a:spcPct val="0"/>
              </a:spcBef>
              <a:spcAft>
                <a:spcPct val="0"/>
              </a:spcAft>
              <a:buClr>
                <a:srgbClr val="FFB601"/>
              </a:buClr>
              <a:defRPr/>
            </a:pPr>
            <a:r>
              <a:rPr lang="en-US" sz="1050" b="1" i="1" dirty="0">
                <a:ln>
                  <a:solidFill>
                    <a:srgbClr val="FFFFFF">
                      <a:lumMod val="50000"/>
                      <a:alpha val="5000"/>
                    </a:srgbClr>
                  </a:solidFill>
                </a:ln>
                <a:solidFill>
                  <a:srgbClr val="FFFFFF"/>
                </a:solidFill>
                <a:effectLst>
                  <a:outerShdw blurRad="38100" dist="38100" dir="2700000" algn="tl">
                    <a:srgbClr val="000000">
                      <a:alpha val="43137"/>
                    </a:srgbClr>
                  </a:outerShdw>
                </a:effectLst>
              </a:rPr>
              <a:t>Impact from a </a:t>
            </a:r>
            <a:r>
              <a:rPr lang="en-US" sz="1050" b="1" i="1" u="sng" dirty="0">
                <a:ln>
                  <a:solidFill>
                    <a:srgbClr val="FFFFFF">
                      <a:lumMod val="50000"/>
                      <a:alpha val="5000"/>
                    </a:srgbClr>
                  </a:solidFill>
                </a:ln>
                <a:solidFill>
                  <a:srgbClr val="FFFFFF"/>
                </a:solidFill>
                <a:effectLst>
                  <a:outerShdw blurRad="38100" dist="38100" dir="2700000" algn="tl">
                    <a:srgbClr val="000000">
                      <a:alpha val="43137"/>
                    </a:srgbClr>
                  </a:outerShdw>
                </a:effectLst>
              </a:rPr>
              <a:t>broad set</a:t>
            </a:r>
            <a:r>
              <a:rPr lang="en-US" sz="1050" b="1" i="1" dirty="0">
                <a:ln>
                  <a:solidFill>
                    <a:srgbClr val="FFFFFF">
                      <a:lumMod val="50000"/>
                      <a:alpha val="5000"/>
                    </a:srgbClr>
                  </a:solidFill>
                </a:ln>
                <a:solidFill>
                  <a:srgbClr val="FFFFFF"/>
                </a:solidFill>
                <a:effectLst>
                  <a:outerShdw blurRad="38100" dist="38100" dir="2700000" algn="tl">
                    <a:srgbClr val="000000">
                      <a:alpha val="43137"/>
                    </a:srgbClr>
                  </a:outerShdw>
                </a:effectLst>
              </a:rPr>
              <a:t> of TCO reduction best practices as described by the </a:t>
            </a:r>
            <a:r>
              <a:rPr lang="en-US" sz="1050" b="1" i="1" dirty="0" err="1" smtClean="0">
                <a:ln>
                  <a:solidFill>
                    <a:srgbClr val="FFFFFF">
                      <a:lumMod val="50000"/>
                      <a:alpha val="5000"/>
                    </a:srgbClr>
                  </a:solidFill>
                </a:ln>
                <a:solidFill>
                  <a:srgbClr val="FFFFFF"/>
                </a:solidFill>
                <a:effectLst>
                  <a:outerShdw blurRad="38100" dist="38100" dir="2700000" algn="tl">
                    <a:srgbClr val="000000">
                      <a:alpha val="43137"/>
                    </a:srgbClr>
                  </a:outerShdw>
                </a:effectLst>
              </a:rPr>
              <a:t>Optimised</a:t>
            </a:r>
            <a:r>
              <a:rPr lang="en-US" sz="1050" b="1" i="1" dirty="0" smtClean="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050" b="1" i="1" dirty="0">
                <a:ln>
                  <a:solidFill>
                    <a:srgbClr val="FFFFFF">
                      <a:lumMod val="50000"/>
                      <a:alpha val="5000"/>
                    </a:srgbClr>
                  </a:solidFill>
                </a:ln>
                <a:solidFill>
                  <a:srgbClr val="FFFFFF"/>
                </a:solidFill>
                <a:effectLst>
                  <a:outerShdw blurRad="38100" dist="38100" dir="2700000" algn="tl">
                    <a:srgbClr val="000000">
                      <a:alpha val="43137"/>
                    </a:srgbClr>
                  </a:outerShdw>
                </a:effectLst>
              </a:rPr>
              <a:t>Desktop</a:t>
            </a:r>
          </a:p>
        </p:txBody>
      </p:sp>
      <p:grpSp>
        <p:nvGrpSpPr>
          <p:cNvPr id="3" name="Group 52"/>
          <p:cNvGrpSpPr/>
          <p:nvPr/>
        </p:nvGrpSpPr>
        <p:grpSpPr>
          <a:xfrm>
            <a:off x="420115" y="5102770"/>
            <a:ext cx="3854986" cy="1701052"/>
            <a:chOff x="4381668" y="1990252"/>
            <a:chExt cx="4065996" cy="1794162"/>
          </a:xfrm>
        </p:grpSpPr>
        <p:grpSp>
          <p:nvGrpSpPr>
            <p:cNvPr id="4" name="Group 58"/>
            <p:cNvGrpSpPr/>
            <p:nvPr/>
          </p:nvGrpSpPr>
          <p:grpSpPr>
            <a:xfrm>
              <a:off x="5976652" y="2192648"/>
              <a:ext cx="676606" cy="1212122"/>
              <a:chOff x="4752069" y="3021373"/>
              <a:chExt cx="516128" cy="2325188"/>
            </a:xfrm>
          </p:grpSpPr>
          <p:sp>
            <p:nvSpPr>
              <p:cNvPr id="89" name="Rectangle 88"/>
              <p:cNvSpPr/>
              <p:nvPr/>
            </p:nvSpPr>
            <p:spPr bwMode="auto">
              <a:xfrm>
                <a:off x="4752468" y="3021373"/>
                <a:ext cx="515330" cy="1154564"/>
              </a:xfrm>
              <a:prstGeom prst="rect">
                <a:avLst/>
              </a:prstGeom>
              <a:gradFill>
                <a:gsLst>
                  <a:gs pos="0">
                    <a:schemeClr val="bg1"/>
                  </a:gs>
                  <a:gs pos="50000">
                    <a:schemeClr val="bg1"/>
                  </a:gs>
                  <a:gs pos="50000">
                    <a:schemeClr val="bg1">
                      <a:lumMod val="75000"/>
                    </a:schemeClr>
                  </a:gs>
                </a:gsLst>
                <a:lin ang="5400000" scaled="1"/>
              </a:gradFill>
              <a:ln w="12700" cap="flat" cmpd="sng" algn="ctr">
                <a:noFill/>
                <a:prstDash val="solid"/>
                <a:round/>
                <a:headEnd type="none" w="med" len="med"/>
                <a:tailEnd type="none" w="med" len="med"/>
              </a:ln>
              <a:effectLst/>
              <a:scene3d>
                <a:camera prst="orthographicFront">
                  <a:rot lat="0" lon="0" rev="0"/>
                </a:camera>
                <a:lightRig rig="balanced" dir="t">
                  <a:rot lat="0" lon="0" rev="6600000"/>
                </a:lightRig>
              </a:scene3d>
              <a:sp3d>
                <a:bevelT w="25400" h="19050" prst="artDeco"/>
                <a:bevelB w="31750" h="25400" prst="artDeco"/>
              </a:sp3d>
            </p:spPr>
            <p:txBody>
              <a:bodyPr anchor="ctr"/>
              <a:lstStyle/>
              <a:p>
                <a:pPr algn="ctr" defTabSz="-13873163" eaLnBrk="0" fontAlgn="base" hangingPunct="0">
                  <a:spcBef>
                    <a:spcPct val="0"/>
                  </a:spcBef>
                  <a:spcAft>
                    <a:spcPct val="0"/>
                  </a:spcAft>
                  <a:buClr>
                    <a:srgbClr val="FFB601"/>
                  </a:buClr>
                  <a:defRPr/>
                </a:pPr>
                <a:r>
                  <a:rPr lang="en-US" sz="1050" b="1" dirty="0">
                    <a:ln>
                      <a:solidFill>
                        <a:srgbClr val="FFFFFF">
                          <a:lumMod val="50000"/>
                          <a:alpha val="5000"/>
                        </a:srgbClr>
                      </a:solidFill>
                    </a:ln>
                    <a:solidFill>
                      <a:srgbClr val="FFFFFF"/>
                    </a:solidFill>
                    <a:effectLst>
                      <a:outerShdw blurRad="38100" dist="38100" dir="2700000" algn="tl">
                        <a:srgbClr val="000000">
                          <a:alpha val="43137"/>
                        </a:srgbClr>
                      </a:outerShdw>
                    </a:effectLst>
                  </a:rPr>
                  <a:t>50%</a:t>
                </a:r>
              </a:p>
            </p:txBody>
          </p:sp>
          <p:sp>
            <p:nvSpPr>
              <p:cNvPr id="90" name="Rectangle 89"/>
              <p:cNvSpPr/>
              <p:nvPr/>
            </p:nvSpPr>
            <p:spPr bwMode="auto">
              <a:xfrm>
                <a:off x="4752069" y="4651317"/>
                <a:ext cx="516128" cy="695244"/>
              </a:xfrm>
              <a:prstGeom prst="rect">
                <a:avLst/>
              </a:prstGeom>
              <a:gradFill flip="none" rotWithShape="1">
                <a:gsLst>
                  <a:gs pos="0">
                    <a:schemeClr val="accent6"/>
                  </a:gs>
                  <a:gs pos="50000">
                    <a:schemeClr val="accent6"/>
                  </a:gs>
                  <a:gs pos="50000">
                    <a:schemeClr val="accent6">
                      <a:lumMod val="75000"/>
                    </a:schemeClr>
                  </a:gs>
                </a:gsLst>
                <a:lin ang="5400000" scaled="1"/>
                <a:tileRect/>
              </a:gradFill>
              <a:ln w="12700" cap="flat" cmpd="sng" algn="ctr">
                <a:noFill/>
                <a:prstDash val="solid"/>
                <a:round/>
                <a:headEnd type="none" w="med" len="med"/>
                <a:tailEnd type="none" w="med" len="med"/>
              </a:ln>
              <a:effectLst/>
              <a:scene3d>
                <a:camera prst="orthographicFront">
                  <a:rot lat="0" lon="0" rev="0"/>
                </a:camera>
                <a:lightRig rig="balanced" dir="t">
                  <a:rot lat="0" lon="0" rev="6600000"/>
                </a:lightRig>
              </a:scene3d>
              <a:sp3d>
                <a:bevelT w="25400" h="19050" prst="artDeco"/>
                <a:bevelB w="31750" h="25400" prst="artDeco"/>
              </a:sp3d>
            </p:spPr>
            <p:txBody>
              <a:bodyPr anchor="ctr"/>
              <a:lstStyle/>
              <a:p>
                <a:pPr algn="ctr" defTabSz="-13873163" eaLnBrk="0" fontAlgn="base" hangingPunct="0">
                  <a:spcBef>
                    <a:spcPct val="0"/>
                  </a:spcBef>
                  <a:spcAft>
                    <a:spcPct val="0"/>
                  </a:spcAft>
                  <a:buClr>
                    <a:srgbClr val="FFB601"/>
                  </a:buClr>
                  <a:defRPr/>
                </a:pPr>
                <a:r>
                  <a:rPr lang="en-US" sz="1050" b="1" dirty="0">
                    <a:ln>
                      <a:solidFill>
                        <a:srgbClr val="FFFFFF">
                          <a:lumMod val="50000"/>
                          <a:alpha val="5000"/>
                        </a:srgbClr>
                      </a:solidFill>
                    </a:ln>
                    <a:solidFill>
                      <a:srgbClr val="FFFFFF"/>
                    </a:solidFill>
                    <a:effectLst>
                      <a:outerShdw blurRad="38100" dist="38100" dir="2700000" algn="tl">
                        <a:srgbClr val="000000">
                          <a:alpha val="43137"/>
                        </a:srgbClr>
                      </a:outerShdw>
                    </a:effectLst>
                  </a:rPr>
                  <a:t>30%</a:t>
                </a:r>
              </a:p>
            </p:txBody>
          </p:sp>
          <p:sp>
            <p:nvSpPr>
              <p:cNvPr id="94" name="Rectangle 93"/>
              <p:cNvSpPr/>
              <p:nvPr/>
            </p:nvSpPr>
            <p:spPr bwMode="auto">
              <a:xfrm>
                <a:off x="4752469" y="4171288"/>
                <a:ext cx="515329" cy="488607"/>
              </a:xfrm>
              <a:prstGeom prst="rect">
                <a:avLst/>
              </a:prstGeom>
              <a:gradFill>
                <a:gsLst>
                  <a:gs pos="0">
                    <a:schemeClr val="accent2"/>
                  </a:gs>
                  <a:gs pos="50000">
                    <a:schemeClr val="accent2"/>
                  </a:gs>
                  <a:gs pos="50000">
                    <a:schemeClr val="accent2">
                      <a:lumMod val="75000"/>
                    </a:schemeClr>
                  </a:gs>
                </a:gsLst>
                <a:lin ang="5400000" scaled="1"/>
              </a:gradFill>
              <a:ln w="12700" cap="flat" cmpd="sng" algn="ctr">
                <a:noFill/>
                <a:prstDash val="solid"/>
                <a:round/>
                <a:headEnd type="none" w="med" len="med"/>
                <a:tailEnd type="none" w="med" len="med"/>
              </a:ln>
              <a:effectLst/>
              <a:scene3d>
                <a:camera prst="orthographicFront">
                  <a:rot lat="0" lon="0" rev="0"/>
                </a:camera>
                <a:lightRig rig="balanced" dir="t">
                  <a:rot lat="0" lon="0" rev="6600000"/>
                </a:lightRig>
              </a:scene3d>
              <a:sp3d>
                <a:bevelT w="25400" h="19050" prst="artDeco"/>
                <a:bevelB w="31750" h="25400" prst="artDeco"/>
              </a:sp3d>
            </p:spPr>
            <p:txBody>
              <a:bodyPr anchor="ctr"/>
              <a:lstStyle/>
              <a:p>
                <a:pPr algn="ctr" defTabSz="-13873163" eaLnBrk="0" fontAlgn="base" hangingPunct="0">
                  <a:spcBef>
                    <a:spcPct val="0"/>
                  </a:spcBef>
                  <a:spcAft>
                    <a:spcPct val="0"/>
                  </a:spcAft>
                  <a:buClr>
                    <a:srgbClr val="FFB601"/>
                  </a:buClr>
                  <a:defRPr/>
                </a:pPr>
                <a:r>
                  <a:rPr lang="en-US" sz="1050" b="1" dirty="0">
                    <a:ln>
                      <a:solidFill>
                        <a:srgbClr val="FFFFFF">
                          <a:lumMod val="50000"/>
                          <a:alpha val="5000"/>
                        </a:srgbClr>
                      </a:solidFill>
                    </a:ln>
                    <a:solidFill>
                      <a:srgbClr val="FFFFFF"/>
                    </a:solidFill>
                    <a:effectLst>
                      <a:outerShdw blurRad="38100" dist="38100" dir="2700000" algn="tl">
                        <a:srgbClr val="000000">
                          <a:alpha val="43137"/>
                        </a:srgbClr>
                      </a:outerShdw>
                    </a:effectLst>
                  </a:rPr>
                  <a:t>20%</a:t>
                </a:r>
              </a:p>
            </p:txBody>
          </p:sp>
        </p:grpSp>
        <p:grpSp>
          <p:nvGrpSpPr>
            <p:cNvPr id="5" name="Group 57"/>
            <p:cNvGrpSpPr/>
            <p:nvPr/>
          </p:nvGrpSpPr>
          <p:grpSpPr>
            <a:xfrm>
              <a:off x="7158476" y="2651876"/>
              <a:ext cx="676194" cy="750044"/>
              <a:chOff x="5718997" y="3911293"/>
              <a:chExt cx="515814" cy="1438789"/>
            </a:xfrm>
          </p:grpSpPr>
          <p:sp>
            <p:nvSpPr>
              <p:cNvPr id="86" name="Rectangle 85"/>
              <p:cNvSpPr/>
              <p:nvPr/>
            </p:nvSpPr>
            <p:spPr bwMode="auto">
              <a:xfrm>
                <a:off x="5718997" y="4734815"/>
                <a:ext cx="515814" cy="615267"/>
              </a:xfrm>
              <a:prstGeom prst="rect">
                <a:avLst/>
              </a:prstGeom>
              <a:gradFill>
                <a:gsLst>
                  <a:gs pos="0">
                    <a:schemeClr val="accent6"/>
                  </a:gs>
                  <a:gs pos="50000">
                    <a:schemeClr val="accent6"/>
                  </a:gs>
                  <a:gs pos="50000">
                    <a:schemeClr val="accent6">
                      <a:lumMod val="75000"/>
                    </a:schemeClr>
                  </a:gs>
                </a:gsLst>
                <a:lin ang="5400000" scaled="1"/>
              </a:gradFill>
              <a:ln w="12700" cap="flat" cmpd="sng" algn="ctr">
                <a:noFill/>
                <a:prstDash val="solid"/>
                <a:round/>
                <a:headEnd type="none" w="med" len="med"/>
                <a:tailEnd type="none" w="med" len="med"/>
              </a:ln>
              <a:effectLst/>
              <a:scene3d>
                <a:camera prst="orthographicFront">
                  <a:rot lat="0" lon="0" rev="0"/>
                </a:camera>
                <a:lightRig rig="balanced" dir="t">
                  <a:rot lat="0" lon="0" rev="6600000"/>
                </a:lightRig>
              </a:scene3d>
              <a:sp3d>
                <a:bevelT w="25400" h="19050" prst="artDeco"/>
                <a:bevelB w="31750" h="25400" prst="artDeco"/>
              </a:sp3d>
            </p:spPr>
            <p:txBody>
              <a:bodyPr anchor="ctr"/>
              <a:lstStyle/>
              <a:p>
                <a:pPr algn="ctr" fontAlgn="base">
                  <a:spcBef>
                    <a:spcPct val="0"/>
                  </a:spcBef>
                  <a:spcAft>
                    <a:spcPct val="0"/>
                  </a:spcAft>
                  <a:defRPr/>
                </a:pPr>
                <a:endParaRPr lang="en-US" sz="1400" dirty="0">
                  <a:solidFill>
                    <a:srgbClr val="FFFFFF"/>
                  </a:solidFill>
                  <a:latin typeface="Segoe Black" pitchFamily="34" charset="0"/>
                </a:endParaRPr>
              </a:p>
            </p:txBody>
          </p:sp>
          <p:sp>
            <p:nvSpPr>
              <p:cNvPr id="87" name="Rectangle 86"/>
              <p:cNvSpPr/>
              <p:nvPr/>
            </p:nvSpPr>
            <p:spPr bwMode="auto">
              <a:xfrm>
                <a:off x="5719396" y="4458854"/>
                <a:ext cx="515017" cy="323036"/>
              </a:xfrm>
              <a:prstGeom prst="rect">
                <a:avLst/>
              </a:prstGeom>
              <a:gradFill>
                <a:gsLst>
                  <a:gs pos="0">
                    <a:schemeClr val="accent2"/>
                  </a:gs>
                  <a:gs pos="50000">
                    <a:schemeClr val="accent2"/>
                  </a:gs>
                  <a:gs pos="50000">
                    <a:schemeClr val="accent2">
                      <a:lumMod val="75000"/>
                    </a:schemeClr>
                  </a:gs>
                </a:gsLst>
                <a:lin ang="5400000" scaled="1"/>
              </a:gradFill>
              <a:ln w="12700" cap="flat" cmpd="sng" algn="ctr">
                <a:noFill/>
                <a:prstDash val="solid"/>
                <a:round/>
                <a:headEnd type="none" w="med" len="med"/>
                <a:tailEnd type="none" w="med" len="med"/>
              </a:ln>
              <a:effectLst/>
              <a:scene3d>
                <a:camera prst="orthographicFront">
                  <a:rot lat="0" lon="0" rev="0"/>
                </a:camera>
                <a:lightRig rig="balanced" dir="t">
                  <a:rot lat="0" lon="0" rev="6600000"/>
                </a:lightRig>
              </a:scene3d>
              <a:sp3d>
                <a:bevelT w="25400" h="19050" prst="artDeco"/>
                <a:bevelB w="31750" h="25400" prst="artDeco"/>
              </a:sp3d>
            </p:spPr>
            <p:txBody>
              <a:bodyPr anchor="ctr"/>
              <a:lstStyle/>
              <a:p>
                <a:pPr algn="ctr" fontAlgn="base">
                  <a:spcBef>
                    <a:spcPct val="0"/>
                  </a:spcBef>
                  <a:spcAft>
                    <a:spcPct val="0"/>
                  </a:spcAft>
                  <a:defRPr/>
                </a:pPr>
                <a:endParaRPr lang="en-US" sz="1400" dirty="0">
                  <a:solidFill>
                    <a:srgbClr val="FFFFFF"/>
                  </a:solidFill>
                  <a:latin typeface="Segoe Black" pitchFamily="34" charset="0"/>
                </a:endParaRPr>
              </a:p>
            </p:txBody>
          </p:sp>
          <p:sp>
            <p:nvSpPr>
              <p:cNvPr id="88" name="Rectangle 87"/>
              <p:cNvSpPr/>
              <p:nvPr/>
            </p:nvSpPr>
            <p:spPr bwMode="auto">
              <a:xfrm>
                <a:off x="5719395" y="3911293"/>
                <a:ext cx="515018" cy="588456"/>
              </a:xfrm>
              <a:prstGeom prst="rect">
                <a:avLst/>
              </a:prstGeom>
              <a:gradFill>
                <a:gsLst>
                  <a:gs pos="0">
                    <a:schemeClr val="bg1"/>
                  </a:gs>
                  <a:gs pos="50000">
                    <a:schemeClr val="bg1"/>
                  </a:gs>
                  <a:gs pos="50000">
                    <a:schemeClr val="bg1">
                      <a:lumMod val="75000"/>
                    </a:schemeClr>
                  </a:gs>
                </a:gsLst>
                <a:lin ang="5400000" scaled="1"/>
              </a:gradFill>
              <a:ln w="12700" cap="flat" cmpd="sng" algn="ctr">
                <a:noFill/>
                <a:prstDash val="solid"/>
                <a:round/>
                <a:headEnd type="none" w="med" len="med"/>
                <a:tailEnd type="none" w="med" len="med"/>
              </a:ln>
              <a:effectLst/>
              <a:scene3d>
                <a:camera prst="orthographicFront">
                  <a:rot lat="0" lon="0" rev="0"/>
                </a:camera>
                <a:lightRig rig="balanced" dir="t">
                  <a:rot lat="0" lon="0" rev="6600000"/>
                </a:lightRig>
              </a:scene3d>
              <a:sp3d>
                <a:bevelT w="25400" h="19050" prst="artDeco"/>
                <a:bevelB w="31750" h="25400" prst="artDeco"/>
              </a:sp3d>
            </p:spPr>
            <p:txBody>
              <a:bodyPr anchor="ctr"/>
              <a:lstStyle/>
              <a:p>
                <a:pPr algn="ctr" fontAlgn="base">
                  <a:spcBef>
                    <a:spcPct val="0"/>
                  </a:spcBef>
                  <a:spcAft>
                    <a:spcPct val="0"/>
                  </a:spcAft>
                  <a:defRPr/>
                </a:pPr>
                <a:endParaRPr lang="en-US" sz="1400" dirty="0">
                  <a:solidFill>
                    <a:srgbClr val="FFFFFF"/>
                  </a:solidFill>
                  <a:latin typeface="Segoe Black" pitchFamily="34" charset="0"/>
                </a:endParaRPr>
              </a:p>
            </p:txBody>
          </p:sp>
        </p:grpSp>
        <p:sp>
          <p:nvSpPr>
            <p:cNvPr id="60" name="TextBox 34"/>
            <p:cNvSpPr txBox="1">
              <a:spLocks noChangeArrowheads="1"/>
            </p:cNvSpPr>
            <p:nvPr/>
          </p:nvSpPr>
          <p:spPr bwMode="auto">
            <a:xfrm>
              <a:off x="5803685" y="1990252"/>
              <a:ext cx="1022541" cy="190821"/>
            </a:xfrm>
            <a:prstGeom prst="rect">
              <a:avLst/>
            </a:prstGeom>
            <a:noFill/>
            <a:ln w="9525">
              <a:noFill/>
              <a:miter lim="800000"/>
              <a:headEnd/>
              <a:tailEnd/>
            </a:ln>
          </p:spPr>
          <p:txBody>
            <a:bodyPr wrap="square" lIns="18288" tIns="18288" rIns="18288" bIns="18288">
              <a:spAutoFit/>
            </a:bodyPr>
            <a:lstStyle/>
            <a:p>
              <a:pPr algn="ctr" defTabSz="-13873163" eaLnBrk="0" fontAlgn="base" hangingPunct="0">
                <a:spcBef>
                  <a:spcPct val="0"/>
                </a:spcBef>
                <a:spcAft>
                  <a:spcPct val="0"/>
                </a:spcAft>
                <a:buClr>
                  <a:srgbClr val="FFB601"/>
                </a:buClr>
                <a:defRPr/>
              </a:pPr>
              <a:r>
                <a:rPr lang="en-US" sz="10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$4,600-$5,000</a:t>
              </a:r>
            </a:p>
          </p:txBody>
        </p:sp>
        <p:sp>
          <p:nvSpPr>
            <p:cNvPr id="65" name="TextBox 45"/>
            <p:cNvSpPr txBox="1">
              <a:spLocks noChangeArrowheads="1"/>
            </p:cNvSpPr>
            <p:nvPr/>
          </p:nvSpPr>
          <p:spPr bwMode="auto">
            <a:xfrm rot="16200000">
              <a:off x="3955472" y="2511039"/>
              <a:ext cx="1227879" cy="375487"/>
            </a:xfrm>
            <a:prstGeom prst="rect">
              <a:avLst/>
            </a:prstGeom>
            <a:noFill/>
            <a:ln w="9525">
              <a:noFill/>
              <a:miter lim="800000"/>
              <a:headEnd/>
              <a:tailEnd/>
            </a:ln>
          </p:spPr>
          <p:txBody>
            <a:bodyPr wrap="square" lIns="18288" tIns="18288" rIns="18288" bIns="18288">
              <a:spAutoFit/>
            </a:bodyPr>
            <a:lstStyle/>
            <a:p>
              <a:pPr algn="ctr" fontAlgn="base">
                <a:spcBef>
                  <a:spcPct val="0"/>
                </a:spcBef>
                <a:spcAft>
                  <a:spcPct val="0"/>
                </a:spcAft>
                <a:defRPr/>
              </a:pPr>
              <a:r>
                <a:rPr lang="en-US" sz="1100" dirty="0">
                  <a:ln>
                    <a:solidFill>
                      <a:srgbClr val="FFFFFF">
                        <a:lumMod val="50000"/>
                        <a:alpha val="2000"/>
                      </a:srgbClr>
                    </a:solidFill>
                  </a:ln>
                  <a:solidFill>
                    <a:srgbClr val="FFFFFF"/>
                  </a:solidFill>
                  <a:latin typeface="Segoe Semibold"/>
                </a:rPr>
                <a:t>(US$ /desktop/year)</a:t>
              </a:r>
            </a:p>
          </p:txBody>
        </p:sp>
        <p:sp>
          <p:nvSpPr>
            <p:cNvPr id="68" name="TextBox 54"/>
            <p:cNvSpPr txBox="1">
              <a:spLocks noChangeArrowheads="1"/>
            </p:cNvSpPr>
            <p:nvPr/>
          </p:nvSpPr>
          <p:spPr bwMode="auto">
            <a:xfrm>
              <a:off x="6985303" y="2450061"/>
              <a:ext cx="1022541" cy="190821"/>
            </a:xfrm>
            <a:prstGeom prst="rect">
              <a:avLst/>
            </a:prstGeom>
            <a:noFill/>
            <a:ln w="9525">
              <a:noFill/>
              <a:miter lim="800000"/>
              <a:headEnd/>
              <a:tailEnd/>
            </a:ln>
          </p:spPr>
          <p:txBody>
            <a:bodyPr wrap="square" lIns="18288" tIns="18288" rIns="18288" bIns="18288">
              <a:spAutoFit/>
            </a:bodyPr>
            <a:lstStyle/>
            <a:p>
              <a:pPr algn="ctr" defTabSz="-13873163" eaLnBrk="0" fontAlgn="base" hangingPunct="0">
                <a:spcBef>
                  <a:spcPct val="0"/>
                </a:spcBef>
                <a:spcAft>
                  <a:spcPct val="0"/>
                </a:spcAft>
                <a:buClr>
                  <a:srgbClr val="FFB601"/>
                </a:buClr>
                <a:defRPr/>
              </a:pPr>
              <a:r>
                <a:rPr lang="en-US" sz="10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$3,200-$3,300</a:t>
              </a:r>
            </a:p>
          </p:txBody>
        </p:sp>
        <p:sp>
          <p:nvSpPr>
            <p:cNvPr id="71" name="TextBox 70"/>
            <p:cNvSpPr txBox="1"/>
            <p:nvPr/>
          </p:nvSpPr>
          <p:spPr>
            <a:xfrm>
              <a:off x="4870832" y="2759417"/>
              <a:ext cx="1078055" cy="313932"/>
            </a:xfrm>
            <a:prstGeom prst="rect">
              <a:avLst/>
            </a:prstGeom>
            <a:noFill/>
            <a:ln w="9525">
              <a:noFill/>
              <a:miter lim="800000"/>
              <a:headEnd/>
              <a:tailEnd/>
            </a:ln>
          </p:spPr>
          <p:txBody>
            <a:bodyPr wrap="square" lIns="18288" tIns="18288" rIns="18288" bIns="18288">
              <a:spAutoFit/>
            </a:bodyPr>
            <a:lstStyle/>
            <a:p>
              <a:pPr algn="r" fontAlgn="base">
                <a:spcBef>
                  <a:spcPct val="0"/>
                </a:spcBef>
                <a:spcAft>
                  <a:spcPct val="0"/>
                </a:spcAft>
                <a:defRPr/>
              </a:pPr>
              <a:r>
                <a:rPr lang="en-US" sz="1000" b="1" dirty="0">
                  <a:ln>
                    <a:solidFill>
                      <a:srgbClr val="FFFFFF">
                        <a:lumMod val="50000"/>
                        <a:alpha val="2000"/>
                      </a:srgbClr>
                    </a:solidFill>
                  </a:ln>
                  <a:solidFill>
                    <a:srgbClr val="FFFFFF"/>
                  </a:solidFill>
                  <a:effectLst>
                    <a:outerShdw blurRad="38100" dist="38100" dir="2700000" algn="tl">
                      <a:srgbClr val="000000">
                        <a:alpha val="43137"/>
                      </a:srgbClr>
                    </a:outerShdw>
                  </a:effectLst>
                  <a:latin typeface="Segoe Semibold"/>
                </a:rPr>
                <a:t>IT costs </a:t>
              </a:r>
              <a:br>
                <a:rPr lang="en-US" sz="1000" b="1" dirty="0">
                  <a:ln>
                    <a:solidFill>
                      <a:srgbClr val="FFFFFF">
                        <a:lumMod val="50000"/>
                        <a:alpha val="2000"/>
                      </a:srgbClr>
                    </a:solidFill>
                  </a:ln>
                  <a:solidFill>
                    <a:srgbClr val="FFFFFF"/>
                  </a:solidFill>
                  <a:effectLst>
                    <a:outerShdw blurRad="38100" dist="38100" dir="2700000" algn="tl">
                      <a:srgbClr val="000000">
                        <a:alpha val="43137"/>
                      </a:srgbClr>
                    </a:outerShdw>
                  </a:effectLst>
                  <a:latin typeface="Segoe Semibold"/>
                </a:rPr>
              </a:br>
              <a:r>
                <a:rPr lang="en-US" sz="800" dirty="0">
                  <a:ln>
                    <a:solidFill>
                      <a:srgbClr val="FFFFFF">
                        <a:lumMod val="50000"/>
                        <a:alpha val="2000"/>
                      </a:srgbClr>
                    </a:solidFill>
                  </a:ln>
                  <a:solidFill>
                    <a:srgbClr val="FFFFFF"/>
                  </a:solidFill>
                  <a:effectLst>
                    <a:outerShdw blurRad="38100" dist="38100" dir="2700000" algn="tl">
                      <a:srgbClr val="000000">
                        <a:alpha val="43137"/>
                      </a:srgbClr>
                    </a:outerShdw>
                  </a:effectLst>
                  <a:latin typeface="Segoe Semibold"/>
                </a:rPr>
                <a:t>(IT labor and admin)</a:t>
              </a:r>
              <a:endParaRPr lang="en-US" sz="1000" dirty="0">
                <a:ln>
                  <a:solidFill>
                    <a:srgbClr val="FFFFFF">
                      <a:lumMod val="50000"/>
                      <a:alpha val="2000"/>
                    </a:srgbClr>
                  </a:solidFill>
                </a:ln>
                <a:solidFill>
                  <a:srgbClr val="FFFFFF"/>
                </a:solidFill>
                <a:effectLst>
                  <a:outerShdw blurRad="38100" dist="38100" dir="2700000" algn="tl">
                    <a:srgbClr val="000000">
                      <a:alpha val="43137"/>
                    </a:srgbClr>
                  </a:outerShdw>
                </a:effectLst>
                <a:latin typeface="Segoe Semibold"/>
              </a:endParaRPr>
            </a:p>
          </p:txBody>
        </p:sp>
        <p:sp>
          <p:nvSpPr>
            <p:cNvPr id="76" name="TextBox 75"/>
            <p:cNvSpPr txBox="1"/>
            <p:nvPr/>
          </p:nvSpPr>
          <p:spPr>
            <a:xfrm>
              <a:off x="5305426" y="2246869"/>
              <a:ext cx="643461" cy="467820"/>
            </a:xfrm>
            <a:prstGeom prst="rect">
              <a:avLst/>
            </a:prstGeom>
            <a:noFill/>
            <a:ln w="9525">
              <a:noFill/>
              <a:miter lim="800000"/>
              <a:headEnd/>
              <a:tailEnd/>
            </a:ln>
          </p:spPr>
          <p:txBody>
            <a:bodyPr wrap="square" lIns="18288" tIns="18288" rIns="18288" bIns="18288">
              <a:spAutoFit/>
            </a:bodyPr>
            <a:lstStyle/>
            <a:p>
              <a:pPr algn="r" fontAlgn="base">
                <a:spcBef>
                  <a:spcPct val="0"/>
                </a:spcBef>
                <a:spcAft>
                  <a:spcPct val="0"/>
                </a:spcAft>
                <a:defRPr/>
              </a:pPr>
              <a:r>
                <a:rPr lang="en-US" sz="1000" b="1" dirty="0">
                  <a:ln>
                    <a:solidFill>
                      <a:srgbClr val="FFFFFF">
                        <a:lumMod val="50000"/>
                        <a:alpha val="2000"/>
                      </a:srgbClr>
                    </a:solidFill>
                  </a:ln>
                  <a:solidFill>
                    <a:srgbClr val="FFFFFF"/>
                  </a:solidFill>
                  <a:effectLst>
                    <a:outerShdw blurRad="38100" dist="38100" dir="2700000" algn="tl">
                      <a:srgbClr val="000000">
                        <a:alpha val="43137"/>
                      </a:srgbClr>
                    </a:outerShdw>
                  </a:effectLst>
                  <a:latin typeface="Segoe Semibold"/>
                </a:rPr>
                <a:t>End-user</a:t>
              </a:r>
              <a:r>
                <a:rPr lang="en-US" sz="1000" dirty="0">
                  <a:ln>
                    <a:solidFill>
                      <a:srgbClr val="FFFFFF">
                        <a:lumMod val="50000"/>
                        <a:alpha val="2000"/>
                      </a:srgbClr>
                    </a:solidFill>
                  </a:ln>
                  <a:solidFill>
                    <a:srgbClr val="FFFFFF"/>
                  </a:solidFill>
                  <a:effectLst>
                    <a:outerShdw blurRad="38100" dist="38100" dir="2700000" algn="tl">
                      <a:srgbClr val="000000">
                        <a:alpha val="43137"/>
                      </a:srgbClr>
                    </a:outerShdw>
                  </a:effectLst>
                  <a:latin typeface="Segoe Semibold"/>
                </a:rPr>
                <a:t> </a:t>
              </a:r>
              <a:r>
                <a:rPr lang="en-US" sz="900" dirty="0">
                  <a:ln>
                    <a:solidFill>
                      <a:srgbClr val="FFFFFF">
                        <a:lumMod val="50000"/>
                        <a:alpha val="2000"/>
                      </a:srgbClr>
                    </a:solidFill>
                  </a:ln>
                  <a:solidFill>
                    <a:srgbClr val="FFFFFF"/>
                  </a:solidFill>
                  <a:effectLst>
                    <a:outerShdw blurRad="38100" dist="38100" dir="2700000" algn="tl">
                      <a:srgbClr val="000000">
                        <a:alpha val="43137"/>
                      </a:srgbClr>
                    </a:outerShdw>
                  </a:effectLst>
                  <a:latin typeface="Segoe Semibold"/>
                </a:rPr>
                <a:t>(</a:t>
              </a:r>
              <a:r>
                <a:rPr lang="en-US" sz="900" dirty="0">
                  <a:ln>
                    <a:solidFill>
                      <a:srgbClr val="FFFFFF">
                        <a:lumMod val="50000"/>
                        <a:alpha val="2000"/>
                      </a:srgbClr>
                    </a:solidFill>
                  </a:ln>
                  <a:solidFill>
                    <a:srgbClr val="FFFFFF"/>
                  </a:solidFill>
                  <a:effectLst>
                    <a:outerShdw blurRad="38100" dist="38100" dir="2700000" algn="tl">
                      <a:srgbClr val="000000">
                        <a:alpha val="43137"/>
                      </a:srgbClr>
                    </a:outerShdw>
                  </a:effectLst>
                </a:rPr>
                <a:t>support, </a:t>
              </a:r>
              <a:br>
                <a:rPr lang="en-US" sz="900" dirty="0">
                  <a:ln>
                    <a:solidFill>
                      <a:srgbClr val="FFFFFF">
                        <a:lumMod val="50000"/>
                        <a:alpha val="2000"/>
                      </a:srgbClr>
                    </a:solidFill>
                  </a:ln>
                  <a:solidFill>
                    <a:srgbClr val="FFFFFF"/>
                  </a:solidFill>
                  <a:effectLst>
                    <a:outerShdw blurRad="38100" dist="38100" dir="2700000" algn="tl">
                      <a:srgbClr val="000000">
                        <a:alpha val="43137"/>
                      </a:srgbClr>
                    </a:outerShdw>
                  </a:effectLst>
                </a:rPr>
              </a:br>
              <a:r>
                <a:rPr lang="en-US" sz="900" dirty="0">
                  <a:ln>
                    <a:solidFill>
                      <a:srgbClr val="FFFFFF">
                        <a:lumMod val="50000"/>
                        <a:alpha val="2000"/>
                      </a:srgbClr>
                    </a:solidFill>
                  </a:ln>
                  <a:solidFill>
                    <a:srgbClr val="FFFFFF"/>
                  </a:solidFill>
                  <a:effectLst>
                    <a:outerShdw blurRad="38100" dist="38100" dir="2700000" algn="tl">
                      <a:srgbClr val="000000">
                        <a:alpha val="43137"/>
                      </a:srgbClr>
                    </a:outerShdw>
                  </a:effectLst>
                </a:rPr>
                <a:t>lost time)</a:t>
              </a:r>
              <a:endParaRPr lang="en-US" sz="900" dirty="0">
                <a:ln>
                  <a:solidFill>
                    <a:srgbClr val="FFFFFF">
                      <a:lumMod val="50000"/>
                      <a:alpha val="2000"/>
                    </a:srgbClr>
                  </a:solidFill>
                </a:ln>
                <a:solidFill>
                  <a:srgbClr val="FFFFFF"/>
                </a:solidFill>
                <a:effectLst>
                  <a:outerShdw blurRad="38100" dist="38100" dir="2700000" algn="tl">
                    <a:srgbClr val="000000">
                      <a:alpha val="43137"/>
                    </a:srgbClr>
                  </a:outerShdw>
                </a:effectLst>
                <a:latin typeface="Segoe Semibold"/>
              </a:endParaRPr>
            </a:p>
          </p:txBody>
        </p:sp>
        <p:sp>
          <p:nvSpPr>
            <p:cNvPr id="79" name="TextBox 78"/>
            <p:cNvSpPr txBox="1"/>
            <p:nvPr/>
          </p:nvSpPr>
          <p:spPr>
            <a:xfrm>
              <a:off x="5362575" y="3116804"/>
              <a:ext cx="586312" cy="190821"/>
            </a:xfrm>
            <a:prstGeom prst="rect">
              <a:avLst/>
            </a:prstGeom>
            <a:noFill/>
            <a:ln w="9525">
              <a:noFill/>
              <a:miter lim="800000"/>
              <a:headEnd/>
              <a:tailEnd/>
            </a:ln>
          </p:spPr>
          <p:txBody>
            <a:bodyPr wrap="square" lIns="18288" tIns="18288" rIns="18288" bIns="18288">
              <a:spAutoFit/>
            </a:bodyPr>
            <a:lstStyle/>
            <a:p>
              <a:pPr algn="r" fontAlgn="base">
                <a:spcBef>
                  <a:spcPct val="0"/>
                </a:spcBef>
                <a:spcAft>
                  <a:spcPct val="0"/>
                </a:spcAft>
                <a:defRPr/>
              </a:pPr>
              <a:r>
                <a:rPr lang="en-US" sz="1000" b="1" dirty="0">
                  <a:ln>
                    <a:solidFill>
                      <a:srgbClr val="FFFFFF">
                        <a:lumMod val="50000"/>
                        <a:alpha val="2000"/>
                      </a:srgbClr>
                    </a:solidFill>
                  </a:ln>
                  <a:solidFill>
                    <a:srgbClr val="FFFFFF"/>
                  </a:solidFill>
                  <a:effectLst>
                    <a:outerShdw blurRad="38100" dist="38100" dir="2700000" algn="tl">
                      <a:srgbClr val="000000">
                        <a:alpha val="43137"/>
                      </a:srgbClr>
                    </a:outerShdw>
                  </a:effectLst>
                  <a:latin typeface="Segoe Semibold"/>
                </a:rPr>
                <a:t>HW/SW</a:t>
              </a:r>
            </a:p>
          </p:txBody>
        </p:sp>
        <p:sp>
          <p:nvSpPr>
            <p:cNvPr id="81" name="TextBox 80"/>
            <p:cNvSpPr txBox="1"/>
            <p:nvPr/>
          </p:nvSpPr>
          <p:spPr>
            <a:xfrm>
              <a:off x="5942287" y="3439704"/>
              <a:ext cx="745336" cy="344710"/>
            </a:xfrm>
            <a:prstGeom prst="rect">
              <a:avLst/>
            </a:prstGeom>
            <a:noFill/>
            <a:ln w="9525">
              <a:noFill/>
              <a:miter lim="800000"/>
              <a:headEnd/>
              <a:tailEnd/>
            </a:ln>
          </p:spPr>
          <p:txBody>
            <a:bodyPr wrap="square" lIns="18288" tIns="18288" rIns="18288" bIns="18288">
              <a:spAutoFit/>
            </a:bodyPr>
            <a:lstStyle/>
            <a:p>
              <a:pPr algn="ctr" fontAlgn="base">
                <a:spcBef>
                  <a:spcPct val="0"/>
                </a:spcBef>
                <a:spcAft>
                  <a:spcPct val="0"/>
                </a:spcAft>
                <a:defRPr/>
              </a:pPr>
              <a:r>
                <a:rPr lang="en-US" sz="1000" dirty="0">
                  <a:ln>
                    <a:solidFill>
                      <a:srgbClr val="FFFFFF">
                        <a:lumMod val="50000"/>
                        <a:alpha val="2000"/>
                      </a:srgbClr>
                    </a:solidFill>
                  </a:ln>
                  <a:solidFill>
                    <a:srgbClr val="FFFFFF"/>
                  </a:solidFill>
                  <a:effectLst>
                    <a:outerShdw blurRad="38100" dist="38100" dir="2700000" algn="tl">
                      <a:srgbClr val="000000">
                        <a:alpha val="43137"/>
                      </a:srgbClr>
                    </a:outerShdw>
                  </a:effectLst>
                  <a:latin typeface="Segoe Semibold"/>
                </a:rPr>
                <a:t>Typically-Managed</a:t>
              </a:r>
            </a:p>
          </p:txBody>
        </p:sp>
        <p:sp>
          <p:nvSpPr>
            <p:cNvPr id="83" name="TextBox 82"/>
            <p:cNvSpPr txBox="1"/>
            <p:nvPr/>
          </p:nvSpPr>
          <p:spPr bwMode="auto">
            <a:xfrm>
              <a:off x="6988679" y="3439704"/>
              <a:ext cx="1015788" cy="344710"/>
            </a:xfrm>
            <a:prstGeom prst="rect">
              <a:avLst/>
            </a:prstGeom>
            <a:noFill/>
            <a:ln w="9525">
              <a:noFill/>
              <a:miter lim="800000"/>
              <a:headEnd/>
              <a:tailEnd/>
            </a:ln>
          </p:spPr>
          <p:txBody>
            <a:bodyPr wrap="square" lIns="18288" tIns="18288" rIns="18288" bIns="18288">
              <a:spAutoFit/>
            </a:bodyPr>
            <a:lstStyle/>
            <a:p>
              <a:pPr algn="ctr" fontAlgn="base">
                <a:spcBef>
                  <a:spcPct val="0"/>
                </a:spcBef>
                <a:spcAft>
                  <a:spcPct val="0"/>
                </a:spcAft>
                <a:defRPr/>
              </a:pPr>
              <a:r>
                <a:rPr lang="en-US" sz="1000" dirty="0">
                  <a:ln>
                    <a:solidFill>
                      <a:srgbClr val="FFFFFF">
                        <a:lumMod val="50000"/>
                        <a:alpha val="2000"/>
                      </a:srgbClr>
                    </a:solidFill>
                  </a:ln>
                  <a:solidFill>
                    <a:srgbClr val="FFFFFF"/>
                  </a:solidFill>
                  <a:effectLst>
                    <a:outerShdw blurRad="38100" dist="38100" dir="2700000" algn="tl">
                      <a:srgbClr val="000000">
                        <a:alpha val="43137"/>
                      </a:srgbClr>
                    </a:outerShdw>
                  </a:effectLst>
                  <a:latin typeface="Segoe Semibold"/>
                </a:rPr>
                <a:t>Locked &amp; </a:t>
              </a:r>
            </a:p>
            <a:p>
              <a:pPr algn="ctr" fontAlgn="base">
                <a:spcBef>
                  <a:spcPct val="0"/>
                </a:spcBef>
                <a:spcAft>
                  <a:spcPct val="0"/>
                </a:spcAft>
                <a:defRPr/>
              </a:pPr>
              <a:r>
                <a:rPr lang="en-US" sz="1000" dirty="0">
                  <a:ln>
                    <a:solidFill>
                      <a:srgbClr val="FFFFFF">
                        <a:lumMod val="50000"/>
                        <a:alpha val="2000"/>
                      </a:srgbClr>
                    </a:solidFill>
                  </a:ln>
                  <a:solidFill>
                    <a:srgbClr val="FFFFFF"/>
                  </a:solidFill>
                  <a:effectLst>
                    <a:outerShdw blurRad="38100" dist="38100" dir="2700000" algn="tl">
                      <a:srgbClr val="000000">
                        <a:alpha val="43137"/>
                      </a:srgbClr>
                    </a:outerShdw>
                  </a:effectLst>
                  <a:latin typeface="Segoe Semibold"/>
                </a:rPr>
                <a:t>Well-managed</a:t>
              </a:r>
            </a:p>
          </p:txBody>
        </p:sp>
        <p:sp>
          <p:nvSpPr>
            <p:cNvPr id="85" name="Freeform 28"/>
            <p:cNvSpPr>
              <a:spLocks noChangeArrowheads="1"/>
            </p:cNvSpPr>
            <p:nvPr/>
          </p:nvSpPr>
          <p:spPr bwMode="auto">
            <a:xfrm>
              <a:off x="4851530" y="1990725"/>
              <a:ext cx="3596134" cy="1416117"/>
            </a:xfrm>
            <a:custGeom>
              <a:avLst/>
              <a:gdLst>
                <a:gd name="T0" fmla="*/ 0 w 7974419"/>
                <a:gd name="T1" fmla="*/ 0 h 2838893"/>
                <a:gd name="T2" fmla="*/ 0 w 7974419"/>
                <a:gd name="T3" fmla="*/ 3040910 h 2838893"/>
                <a:gd name="T4" fmla="*/ 8083734 w 7974419"/>
                <a:gd name="T5" fmla="*/ 3040910 h 2838893"/>
                <a:gd name="T6" fmla="*/ 8083734 w 7974419"/>
                <a:gd name="T7" fmla="*/ 3040910 h 2838893"/>
                <a:gd name="T8" fmla="*/ 0 60000 65536"/>
                <a:gd name="T9" fmla="*/ 0 60000 65536"/>
                <a:gd name="T10" fmla="*/ 0 60000 65536"/>
                <a:gd name="T11" fmla="*/ 0 60000 65536"/>
                <a:gd name="T12" fmla="*/ 0 w 7974419"/>
                <a:gd name="T13" fmla="*/ 0 h 2838893"/>
                <a:gd name="T14" fmla="*/ 7974419 w 7974419"/>
                <a:gd name="T15" fmla="*/ 2838893 h 2838893"/>
              </a:gdLst>
              <a:ahLst/>
              <a:cxnLst>
                <a:cxn ang="T8">
                  <a:pos x="T0" y="T1"/>
                </a:cxn>
                <a:cxn ang="T9">
                  <a:pos x="T2" y="T3"/>
                </a:cxn>
                <a:cxn ang="T10">
                  <a:pos x="T4" y="T5"/>
                </a:cxn>
                <a:cxn ang="T11">
                  <a:pos x="T6" y="T7"/>
                </a:cxn>
              </a:cxnLst>
              <a:rect l="T12" t="T13" r="T14" b="T15"/>
              <a:pathLst>
                <a:path w="7974419" h="2838893">
                  <a:moveTo>
                    <a:pt x="0" y="0"/>
                  </a:moveTo>
                  <a:lnTo>
                    <a:pt x="0" y="2838893"/>
                  </a:lnTo>
                  <a:lnTo>
                    <a:pt x="7974419" y="2838893"/>
                  </a:lnTo>
                </a:path>
              </a:pathLst>
            </a:custGeom>
            <a:ln w="19050">
              <a:solidFill>
                <a:schemeClr val="tx1">
                  <a:lumMod val="75000"/>
                  <a:lumOff val="25000"/>
                </a:schemeClr>
              </a:solidFill>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US" sz="1200">
                <a:solidFill>
                  <a:srgbClr val="FFFFFF"/>
                </a:solidFill>
              </a:endParaRPr>
            </a:p>
          </p:txBody>
        </p:sp>
      </p:grpSp>
      <p:sp>
        <p:nvSpPr>
          <p:cNvPr id="95" name="Rectangle 94"/>
          <p:cNvSpPr/>
          <p:nvPr/>
        </p:nvSpPr>
        <p:spPr>
          <a:xfrm>
            <a:off x="3604090" y="4948861"/>
            <a:ext cx="1238250" cy="646331"/>
          </a:xfrm>
          <a:prstGeom prst="rect">
            <a:avLst/>
          </a:prstGeom>
        </p:spPr>
        <p:txBody>
          <a:bodyPr wrap="square">
            <a:spAutoFit/>
          </a:bodyPr>
          <a:lstStyle/>
          <a:p>
            <a:pPr fontAlgn="base">
              <a:spcBef>
                <a:spcPct val="0"/>
              </a:spcBef>
              <a:spcAft>
                <a:spcPct val="0"/>
              </a:spcAft>
            </a:pPr>
            <a:r>
              <a:rPr lang="en-US" sz="900" i="1" u="sng" dirty="0">
                <a:solidFill>
                  <a:srgbClr val="FFFFFF"/>
                </a:solidFill>
              </a:rPr>
              <a:t>Note</a:t>
            </a:r>
            <a:r>
              <a:rPr lang="en-US" sz="900" i="1" dirty="0">
                <a:solidFill>
                  <a:srgbClr val="FFFFFF"/>
                </a:solidFill>
              </a:rPr>
              <a:t>: Depicted TCO  reduction is  not exclusively from the four examples </a:t>
            </a:r>
          </a:p>
        </p:txBody>
      </p:sp>
      <p:sp>
        <p:nvSpPr>
          <p:cNvPr id="96" name="Rectangle 95"/>
          <p:cNvSpPr>
            <a:spLocks/>
          </p:cNvSpPr>
          <p:nvPr/>
        </p:nvSpPr>
        <p:spPr bwMode="auto">
          <a:xfrm>
            <a:off x="5525865" y="1648343"/>
            <a:ext cx="3165475" cy="3737433"/>
          </a:xfrm>
          <a:prstGeom prst="rect">
            <a:avLst/>
          </a:prstGeom>
          <a:solidFill>
            <a:schemeClr val="tx2">
              <a:lumMod val="75000"/>
              <a:alpha val="10000"/>
            </a:schemeClr>
          </a:solidFill>
          <a:ln w="25400" cap="flat" cmpd="sng" algn="ctr">
            <a:noFill/>
            <a:prstDash val="solid"/>
          </a:ln>
          <a:effectLst>
            <a:outerShdw blurRad="215900" dist="76200" dir="2700000" algn="tl" rotWithShape="0">
              <a:prstClr val="black">
                <a:alpha val="40000"/>
              </a:prstClr>
            </a:outerShdw>
          </a:effectLst>
        </p:spPr>
        <p:txBody>
          <a:bodyPr wrap="square" tIns="54864" bIns="54864" rtlCol="0" anchor="t">
            <a:spAutoFit/>
          </a:bodyPr>
          <a:lstStyle/>
          <a:p>
            <a:pPr marL="171450" lvl="1" indent="-171450" defTabSz="-13873163" eaLnBrk="0" fontAlgn="base" hangingPunct="0">
              <a:spcBef>
                <a:spcPts val="600"/>
              </a:spcBef>
              <a:spcAft>
                <a:spcPts val="100"/>
              </a:spcAft>
              <a:buClr>
                <a:srgbClr val="FFB601"/>
              </a:buClr>
              <a:buSzPct val="85000"/>
              <a:buFontTx/>
              <a:buBlip>
                <a:blip r:embed="rId9"/>
              </a:buBlip>
              <a:defRPr/>
            </a:pPr>
            <a:r>
              <a:rPr lang="en-US" sz="1100" b="1" dirty="0">
                <a:ln>
                  <a:solidFill>
                    <a:srgbClr val="FFFFFF">
                      <a:lumMod val="50000"/>
                      <a:alpha val="3000"/>
                    </a:srgbClr>
                  </a:solidFill>
                </a:ln>
                <a:solidFill>
                  <a:srgbClr val="FFFFFF"/>
                </a:solidFill>
                <a:effectLst>
                  <a:outerShdw blurRad="38100" dist="38100" dir="2700000" algn="tl">
                    <a:srgbClr val="000000">
                      <a:alpha val="43137"/>
                    </a:srgbClr>
                  </a:outerShdw>
                </a:effectLst>
              </a:rPr>
              <a:t>Rapidly reduce the major buckets of desktop cost:</a:t>
            </a:r>
          </a:p>
          <a:p>
            <a:pPr marL="628650" lvl="2" indent="-171450" defTabSz="-13873163" eaLnBrk="0" fontAlgn="base" hangingPunct="0">
              <a:spcBef>
                <a:spcPts val="100"/>
              </a:spcBef>
              <a:spcAft>
                <a:spcPts val="100"/>
              </a:spcAft>
              <a:buClr>
                <a:srgbClr val="FFB601"/>
              </a:buClr>
              <a:buSzPct val="85000"/>
              <a:buFontTx/>
              <a:buBlip>
                <a:blip r:embed="rId9"/>
              </a:buBlip>
              <a:defRPr/>
            </a:pPr>
            <a:r>
              <a:rPr lang="en-US" sz="1100" dirty="0">
                <a:ln>
                  <a:solidFill>
                    <a:srgbClr val="FFFFFF">
                      <a:lumMod val="50000"/>
                      <a:alpha val="3000"/>
                    </a:srgbClr>
                  </a:solidFill>
                </a:ln>
                <a:solidFill>
                  <a:srgbClr val="FFFFFF"/>
                </a:solidFill>
                <a:effectLst>
                  <a:outerShdw blurRad="38100" dist="38100" dir="2700000" algn="tl">
                    <a:srgbClr val="000000">
                      <a:alpha val="43137"/>
                    </a:srgbClr>
                  </a:outerShdw>
                </a:effectLst>
              </a:rPr>
              <a:t>End-user</a:t>
            </a:r>
          </a:p>
          <a:p>
            <a:pPr marL="628650" lvl="2" indent="-171450" defTabSz="-13873163" eaLnBrk="0" fontAlgn="base" hangingPunct="0">
              <a:spcBef>
                <a:spcPts val="100"/>
              </a:spcBef>
              <a:spcAft>
                <a:spcPts val="100"/>
              </a:spcAft>
              <a:buClr>
                <a:srgbClr val="FFB601"/>
              </a:buClr>
              <a:buSzPct val="85000"/>
              <a:buFontTx/>
              <a:buBlip>
                <a:blip r:embed="rId9"/>
              </a:buBlip>
              <a:defRPr/>
            </a:pPr>
            <a:r>
              <a:rPr lang="en-US" sz="1100" dirty="0">
                <a:ln>
                  <a:solidFill>
                    <a:srgbClr val="FFFFFF">
                      <a:lumMod val="50000"/>
                      <a:alpha val="3000"/>
                    </a:srgbClr>
                  </a:solidFill>
                </a:ln>
                <a:solidFill>
                  <a:srgbClr val="FFFFFF"/>
                </a:solidFill>
                <a:effectLst>
                  <a:outerShdw blurRad="38100" dist="38100" dir="2700000" algn="tl">
                    <a:srgbClr val="000000">
                      <a:alpha val="43137"/>
                    </a:srgbClr>
                  </a:outerShdw>
                </a:effectLst>
              </a:rPr>
              <a:t>IT costs</a:t>
            </a:r>
          </a:p>
          <a:p>
            <a:pPr marL="628650" lvl="2" indent="-171450" defTabSz="-13873163" eaLnBrk="0" fontAlgn="base" hangingPunct="0">
              <a:spcBef>
                <a:spcPts val="100"/>
              </a:spcBef>
              <a:spcAft>
                <a:spcPts val="100"/>
              </a:spcAft>
              <a:buClr>
                <a:srgbClr val="FFB601"/>
              </a:buClr>
              <a:buSzPct val="85000"/>
              <a:buFontTx/>
              <a:buBlip>
                <a:blip r:embed="rId9"/>
              </a:buBlip>
              <a:defRPr/>
            </a:pPr>
            <a:r>
              <a:rPr lang="en-US" sz="1100" dirty="0">
                <a:ln>
                  <a:solidFill>
                    <a:srgbClr val="FFFFFF">
                      <a:lumMod val="50000"/>
                      <a:alpha val="3000"/>
                    </a:srgbClr>
                  </a:solidFill>
                </a:ln>
                <a:solidFill>
                  <a:srgbClr val="FFFFFF"/>
                </a:solidFill>
                <a:effectLst>
                  <a:outerShdw blurRad="38100" dist="38100" dir="2700000" algn="tl">
                    <a:srgbClr val="000000">
                      <a:alpha val="43137"/>
                    </a:srgbClr>
                  </a:outerShdw>
                </a:effectLst>
              </a:rPr>
              <a:t>HW/SW </a:t>
            </a:r>
          </a:p>
          <a:p>
            <a:pPr marL="628650" lvl="2" indent="-171450" defTabSz="-13873163" eaLnBrk="0" fontAlgn="base" hangingPunct="0">
              <a:spcBef>
                <a:spcPts val="100"/>
              </a:spcBef>
              <a:spcAft>
                <a:spcPts val="100"/>
              </a:spcAft>
              <a:buClr>
                <a:srgbClr val="FFB601"/>
              </a:buClr>
              <a:buSzPct val="85000"/>
              <a:buFontTx/>
              <a:buBlip>
                <a:blip r:embed="rId9"/>
              </a:buBlip>
              <a:defRPr/>
            </a:pPr>
            <a:r>
              <a:rPr lang="en-US" sz="1100" dirty="0">
                <a:ln>
                  <a:solidFill>
                    <a:srgbClr val="FFFFFF">
                      <a:lumMod val="50000"/>
                      <a:alpha val="3000"/>
                    </a:srgbClr>
                  </a:solidFill>
                </a:ln>
                <a:solidFill>
                  <a:srgbClr val="FFFFFF"/>
                </a:solidFill>
                <a:effectLst>
                  <a:outerShdw blurRad="38100" dist="38100" dir="2700000" algn="tl">
                    <a:srgbClr val="000000">
                      <a:alpha val="43137"/>
                    </a:srgbClr>
                  </a:outerShdw>
                </a:effectLst>
              </a:rPr>
              <a:t>Overhead / Facilities (Electricity)</a:t>
            </a:r>
            <a:endParaRPr lang="en-US" sz="1100" b="1" dirty="0">
              <a:ln>
                <a:solidFill>
                  <a:srgbClr val="FFFFFF">
                    <a:lumMod val="50000"/>
                    <a:alpha val="3000"/>
                  </a:srgbClr>
                </a:solidFill>
              </a:ln>
              <a:solidFill>
                <a:srgbClr val="FFFFFF"/>
              </a:solidFill>
              <a:effectLst>
                <a:outerShdw blurRad="38100" dist="38100" dir="2700000" algn="tl">
                  <a:srgbClr val="000000">
                    <a:alpha val="43137"/>
                  </a:srgbClr>
                </a:outerShdw>
              </a:effectLst>
            </a:endParaRPr>
          </a:p>
          <a:p>
            <a:pPr marL="171450" lvl="1" indent="-171450" defTabSz="-13873163" eaLnBrk="0" fontAlgn="base" hangingPunct="0">
              <a:spcBef>
                <a:spcPts val="600"/>
              </a:spcBef>
              <a:spcAft>
                <a:spcPts val="100"/>
              </a:spcAft>
              <a:buClr>
                <a:srgbClr val="FFB601"/>
              </a:buClr>
              <a:buSzPct val="85000"/>
              <a:buFontTx/>
              <a:buBlip>
                <a:blip r:embed="rId9"/>
              </a:buBlip>
              <a:defRPr/>
            </a:pPr>
            <a:endParaRPr lang="en-US" sz="1100" b="1" dirty="0">
              <a:ln>
                <a:solidFill>
                  <a:srgbClr val="FFFFFF">
                    <a:lumMod val="50000"/>
                    <a:alpha val="3000"/>
                  </a:srgbClr>
                </a:solidFill>
              </a:ln>
              <a:solidFill>
                <a:srgbClr val="FFFFFF"/>
              </a:solidFill>
              <a:effectLst>
                <a:outerShdw blurRad="38100" dist="38100" dir="2700000" algn="tl">
                  <a:srgbClr val="000000">
                    <a:alpha val="43137"/>
                  </a:srgbClr>
                </a:outerShdw>
              </a:effectLst>
            </a:endParaRPr>
          </a:p>
          <a:p>
            <a:pPr marL="171450" lvl="1" indent="-171450" defTabSz="-13873163" eaLnBrk="0" fontAlgn="base" hangingPunct="0">
              <a:spcBef>
                <a:spcPts val="600"/>
              </a:spcBef>
              <a:spcAft>
                <a:spcPts val="100"/>
              </a:spcAft>
              <a:buClr>
                <a:srgbClr val="FFB601"/>
              </a:buClr>
              <a:buSzPct val="85000"/>
              <a:buFontTx/>
              <a:buBlip>
                <a:blip r:embed="rId9"/>
              </a:buBlip>
              <a:defRPr/>
            </a:pPr>
            <a:r>
              <a:rPr lang="en-US" sz="1100" b="1" dirty="0">
                <a:ln>
                  <a:solidFill>
                    <a:srgbClr val="FFFFFF">
                      <a:lumMod val="50000"/>
                      <a:alpha val="3000"/>
                    </a:srgbClr>
                  </a:solidFill>
                </a:ln>
                <a:solidFill>
                  <a:srgbClr val="FFFFFF"/>
                </a:solidFill>
                <a:effectLst>
                  <a:outerShdw blurRad="38100" dist="38100" dir="2700000" algn="tl">
                    <a:srgbClr val="000000">
                      <a:alpha val="43137"/>
                    </a:srgbClr>
                  </a:outerShdw>
                </a:effectLst>
              </a:rPr>
              <a:t>Microsoft is offering to demonstrate the short-term savings potential:</a:t>
            </a:r>
          </a:p>
          <a:p>
            <a:pPr marL="628650" lvl="2" indent="-171450" defTabSz="-13873163" eaLnBrk="0" fontAlgn="base" hangingPunct="0">
              <a:spcBef>
                <a:spcPts val="100"/>
              </a:spcBef>
              <a:spcAft>
                <a:spcPts val="100"/>
              </a:spcAft>
              <a:buClr>
                <a:srgbClr val="FFB601"/>
              </a:buClr>
              <a:buSzPct val="85000"/>
              <a:buFontTx/>
              <a:buBlip>
                <a:blip r:embed="rId9"/>
              </a:buBlip>
              <a:defRPr/>
            </a:pPr>
            <a:r>
              <a:rPr lang="en-US" sz="1100" dirty="0">
                <a:ln>
                  <a:solidFill>
                    <a:srgbClr val="FFFFFF">
                      <a:lumMod val="50000"/>
                      <a:alpha val="3000"/>
                    </a:srgbClr>
                  </a:solidFill>
                </a:ln>
                <a:solidFill>
                  <a:srgbClr val="FFFFFF"/>
                </a:solidFill>
                <a:effectLst>
                  <a:outerShdw blurRad="38100" dist="38100" dir="2700000" algn="tl">
                    <a:srgbClr val="000000">
                      <a:alpha val="43137"/>
                    </a:srgbClr>
                  </a:outerShdw>
                </a:effectLst>
              </a:rPr>
              <a:t>Use existing MDOP Proof of Concept program </a:t>
            </a:r>
            <a:r>
              <a:rPr lang="en-US" sz="1100" baseline="30000" dirty="0">
                <a:ln>
                  <a:solidFill>
                    <a:srgbClr val="FFFFFF">
                      <a:lumMod val="50000"/>
                      <a:alpha val="3000"/>
                    </a:srgbClr>
                  </a:solidFill>
                </a:ln>
                <a:solidFill>
                  <a:srgbClr val="FFFFFF"/>
                </a:solidFill>
                <a:effectLst>
                  <a:outerShdw blurRad="38100" dist="38100" dir="2700000" algn="tl">
                    <a:srgbClr val="000000">
                      <a:alpha val="43137"/>
                    </a:srgbClr>
                  </a:outerShdw>
                </a:effectLst>
              </a:rPr>
              <a:t>(1)</a:t>
            </a:r>
          </a:p>
          <a:p>
            <a:pPr marL="628650" lvl="2" indent="-171450" defTabSz="-13873163" eaLnBrk="0" fontAlgn="base" hangingPunct="0">
              <a:spcBef>
                <a:spcPts val="100"/>
              </a:spcBef>
              <a:spcAft>
                <a:spcPts val="100"/>
              </a:spcAft>
              <a:buClr>
                <a:srgbClr val="FFB601"/>
              </a:buClr>
              <a:buSzPct val="85000"/>
              <a:buFontTx/>
              <a:buBlip>
                <a:blip r:embed="rId9"/>
              </a:buBlip>
              <a:defRPr/>
            </a:pPr>
            <a:r>
              <a:rPr lang="en-US" sz="1100" dirty="0">
                <a:ln>
                  <a:solidFill>
                    <a:srgbClr val="FFFFFF">
                      <a:lumMod val="50000"/>
                      <a:alpha val="3000"/>
                    </a:srgbClr>
                  </a:solidFill>
                </a:ln>
                <a:solidFill>
                  <a:srgbClr val="FFFFFF"/>
                </a:solidFill>
                <a:effectLst>
                  <a:outerShdw blurRad="38100" dist="38100" dir="2700000" algn="tl">
                    <a:srgbClr val="000000">
                      <a:alpha val="43137"/>
                    </a:srgbClr>
                  </a:outerShdw>
                </a:effectLst>
              </a:rPr>
              <a:t>Focus on fast ROI scenarios</a:t>
            </a:r>
          </a:p>
          <a:p>
            <a:pPr marL="628650" lvl="2" indent="-171450" defTabSz="-13873163" eaLnBrk="0" fontAlgn="base" hangingPunct="0">
              <a:spcBef>
                <a:spcPts val="100"/>
              </a:spcBef>
              <a:spcAft>
                <a:spcPts val="100"/>
              </a:spcAft>
              <a:buClr>
                <a:srgbClr val="FFB601"/>
              </a:buClr>
              <a:buSzPct val="85000"/>
              <a:buFontTx/>
              <a:buBlip>
                <a:blip r:embed="rId9"/>
              </a:buBlip>
              <a:defRPr/>
            </a:pPr>
            <a:r>
              <a:rPr lang="en-US" sz="1100" dirty="0">
                <a:ln>
                  <a:solidFill>
                    <a:srgbClr val="FFFFFF">
                      <a:lumMod val="50000"/>
                      <a:alpha val="3000"/>
                    </a:srgbClr>
                  </a:solidFill>
                </a:ln>
                <a:solidFill>
                  <a:srgbClr val="FFFFFF"/>
                </a:solidFill>
                <a:effectLst>
                  <a:outerShdw blurRad="38100" dist="38100" dir="2700000" algn="tl">
                    <a:srgbClr val="000000">
                      <a:alpha val="43137"/>
                    </a:srgbClr>
                  </a:outerShdw>
                </a:effectLst>
              </a:rPr>
              <a:t>Leverage PoC materials from Microsoft including new guidance and examples</a:t>
            </a:r>
          </a:p>
          <a:p>
            <a:pPr marL="628650" lvl="2" indent="-171450" defTabSz="-13873163" eaLnBrk="0" fontAlgn="base" hangingPunct="0">
              <a:spcBef>
                <a:spcPts val="100"/>
              </a:spcBef>
              <a:spcAft>
                <a:spcPts val="100"/>
              </a:spcAft>
              <a:buClr>
                <a:srgbClr val="FFB601"/>
              </a:buClr>
              <a:buSzPct val="85000"/>
              <a:buFontTx/>
              <a:buBlip>
                <a:blip r:embed="rId9"/>
              </a:buBlip>
              <a:defRPr/>
            </a:pPr>
            <a:r>
              <a:rPr lang="en-US" sz="1100" dirty="0">
                <a:ln>
                  <a:solidFill>
                    <a:srgbClr val="FFFFFF">
                      <a:lumMod val="50000"/>
                      <a:alpha val="3000"/>
                    </a:srgbClr>
                  </a:solidFill>
                </a:ln>
                <a:solidFill>
                  <a:srgbClr val="FFFFFF"/>
                </a:solidFill>
                <a:effectLst>
                  <a:outerShdw blurRad="38100" dist="38100" dir="2700000" algn="tl">
                    <a:srgbClr val="000000">
                      <a:alpha val="43137"/>
                    </a:srgbClr>
                  </a:outerShdw>
                </a:effectLst>
              </a:rPr>
              <a:t>Deploy Microsoft-funded PoC in your location with a Microsoft® Certified Partner</a:t>
            </a:r>
          </a:p>
          <a:p>
            <a:pPr marL="171450" lvl="1" indent="-171450" defTabSz="-13873163" eaLnBrk="0" fontAlgn="base" hangingPunct="0">
              <a:spcBef>
                <a:spcPts val="100"/>
              </a:spcBef>
              <a:spcAft>
                <a:spcPts val="100"/>
              </a:spcAft>
              <a:buClr>
                <a:srgbClr val="FFB601"/>
              </a:buClr>
              <a:buSzPct val="85000"/>
              <a:buFontTx/>
              <a:buBlip>
                <a:blip r:embed="rId9"/>
              </a:buBlip>
              <a:defRPr/>
            </a:pPr>
            <a:endParaRPr lang="en-US" sz="1100" dirty="0">
              <a:ln>
                <a:solidFill>
                  <a:srgbClr val="FFFFFF">
                    <a:lumMod val="50000"/>
                    <a:alpha val="3000"/>
                  </a:srgbClr>
                </a:solidFill>
              </a:ln>
              <a:solidFill>
                <a:srgbClr val="FFFFFF"/>
              </a:solidFill>
              <a:effectLst>
                <a:outerShdw blurRad="38100" dist="38100" dir="2700000" algn="tl">
                  <a:srgbClr val="000000">
                    <a:alpha val="43137"/>
                  </a:srgbClr>
                </a:outerShdw>
              </a:effectLst>
            </a:endParaRPr>
          </a:p>
        </p:txBody>
      </p:sp>
      <p:sp>
        <p:nvSpPr>
          <p:cNvPr id="98" name="TextBox 15"/>
          <p:cNvSpPr txBox="1">
            <a:spLocks noChangeArrowheads="1"/>
          </p:cNvSpPr>
          <p:nvPr/>
        </p:nvSpPr>
        <p:spPr bwMode="auto">
          <a:xfrm>
            <a:off x="5186934" y="5758216"/>
            <a:ext cx="3937000" cy="784830"/>
          </a:xfrm>
          <a:prstGeom prst="rect">
            <a:avLst/>
          </a:prstGeom>
          <a:noFill/>
          <a:ln w="9525">
            <a:noFill/>
            <a:miter lim="800000"/>
            <a:headEnd/>
            <a:tailEnd/>
          </a:ln>
        </p:spPr>
        <p:txBody>
          <a:bodyPr wrap="square" lIns="91440" tIns="45720" rIns="91440" bIns="45720">
            <a:spAutoFit/>
          </a:bodyPr>
          <a:lstStyle/>
          <a:p>
            <a:pPr marL="342900" indent="-342900" fontAlgn="base">
              <a:spcBef>
                <a:spcPct val="0"/>
              </a:spcBef>
              <a:spcAft>
                <a:spcPct val="0"/>
              </a:spcAft>
            </a:pPr>
            <a:r>
              <a:rPr lang="en-US" sz="900" i="1" dirty="0">
                <a:ln>
                  <a:solidFill>
                    <a:srgbClr val="FFFFFF">
                      <a:lumMod val="75000"/>
                      <a:alpha val="3000"/>
                    </a:srgbClr>
                  </a:solidFill>
                </a:ln>
                <a:solidFill>
                  <a:srgbClr val="FFFFFF"/>
                </a:solidFill>
                <a:effectLst>
                  <a:outerShdw blurRad="38100" dist="38100" dir="2700000" algn="tl">
                    <a:srgbClr val="000000">
                      <a:alpha val="43137"/>
                    </a:srgbClr>
                  </a:outerShdw>
                </a:effectLst>
              </a:rPr>
              <a:t>Note : (1) Ask your WPS/WDDS  Partner or Microsoft Account Manager  for details </a:t>
            </a:r>
          </a:p>
          <a:p>
            <a:pPr marL="285750" indent="-285750" fontAlgn="base">
              <a:spcBef>
                <a:spcPct val="0"/>
              </a:spcBef>
              <a:spcAft>
                <a:spcPct val="0"/>
              </a:spcAft>
            </a:pPr>
            <a:r>
              <a:rPr lang="en-US" sz="900" i="1" dirty="0">
                <a:ln>
                  <a:solidFill>
                    <a:srgbClr val="FFFFFF">
                      <a:lumMod val="75000"/>
                      <a:alpha val="3000"/>
                    </a:srgbClr>
                  </a:solidFill>
                </a:ln>
                <a:solidFill>
                  <a:srgbClr val="FFFFFF"/>
                </a:solidFill>
                <a:effectLst>
                  <a:outerShdw blurRad="38100" dist="38100" dir="2700000" algn="tl">
                    <a:srgbClr val="000000">
                      <a:alpha val="43137"/>
                    </a:srgbClr>
                  </a:outerShdw>
                </a:effectLst>
              </a:rPr>
              <a:t>	(2) Leading Analyst Firm, December 2005 </a:t>
            </a:r>
          </a:p>
          <a:p>
            <a:pPr lvl="1" indent="-457200" fontAlgn="base">
              <a:spcBef>
                <a:spcPct val="0"/>
              </a:spcBef>
              <a:spcAft>
                <a:spcPct val="0"/>
              </a:spcAft>
            </a:pPr>
            <a:r>
              <a:rPr lang="en-US" sz="900" i="1" dirty="0">
                <a:ln>
                  <a:solidFill>
                    <a:srgbClr val="FFFFFF">
                      <a:lumMod val="75000"/>
                      <a:alpha val="3000"/>
                    </a:srgbClr>
                  </a:solidFill>
                </a:ln>
                <a:solidFill>
                  <a:srgbClr val="FFFFFF"/>
                </a:solidFill>
                <a:effectLst>
                  <a:outerShdw blurRad="38100" dist="38100" dir="2700000" algn="tl">
                    <a:srgbClr val="000000">
                      <a:alpha val="43137"/>
                    </a:srgbClr>
                  </a:outerShdw>
                </a:effectLst>
              </a:rPr>
              <a:t>         (3) Refer “</a:t>
            </a:r>
            <a:r>
              <a:rPr lang="en-US" sz="900" i="1" dirty="0">
                <a:ln>
                  <a:solidFill>
                    <a:srgbClr val="FFFFFF">
                      <a:lumMod val="75000"/>
                      <a:alpha val="3000"/>
                    </a:srgbClr>
                  </a:solidFill>
                </a:ln>
                <a:solidFill>
                  <a:srgbClr val="FFFFFF"/>
                </a:solidFill>
                <a:effectLst>
                  <a:outerShdw blurRad="38100" dist="38100" dir="2700000" algn="tl">
                    <a:srgbClr val="000000">
                      <a:alpha val="43137"/>
                    </a:srgbClr>
                  </a:outerShdw>
                </a:effectLst>
                <a:hlinkClick r:id="rId10"/>
              </a:rPr>
              <a:t>Quantifying the Value of Microsoft's Desktop </a:t>
            </a:r>
            <a:r>
              <a:rPr lang="en-US" sz="900" i="1" dirty="0" err="1" smtClean="0">
                <a:ln>
                  <a:solidFill>
                    <a:srgbClr val="FFFFFF">
                      <a:lumMod val="75000"/>
                      <a:alpha val="3000"/>
                    </a:srgbClr>
                  </a:solidFill>
                </a:ln>
                <a:solidFill>
                  <a:srgbClr val="FFFFFF"/>
                </a:solidFill>
                <a:effectLst>
                  <a:outerShdw blurRad="38100" dist="38100" dir="2700000" algn="tl">
                    <a:srgbClr val="000000">
                      <a:alpha val="43137"/>
                    </a:srgbClr>
                  </a:outerShdw>
                </a:effectLst>
                <a:hlinkClick r:id="rId10"/>
              </a:rPr>
              <a:t>Optimisation</a:t>
            </a:r>
            <a:r>
              <a:rPr lang="en-US" sz="900" i="1" dirty="0" smtClean="0">
                <a:ln>
                  <a:solidFill>
                    <a:srgbClr val="FFFFFF">
                      <a:lumMod val="75000"/>
                      <a:alpha val="3000"/>
                    </a:srgbClr>
                  </a:solidFill>
                </a:ln>
                <a:solidFill>
                  <a:srgbClr val="FFFFFF"/>
                </a:solidFill>
                <a:effectLst>
                  <a:outerShdw blurRad="38100" dist="38100" dir="2700000" algn="tl">
                    <a:srgbClr val="000000">
                      <a:alpha val="43137"/>
                    </a:srgbClr>
                  </a:outerShdw>
                </a:effectLst>
                <a:hlinkClick r:id="rId10"/>
              </a:rPr>
              <a:t> </a:t>
            </a:r>
            <a:r>
              <a:rPr lang="en-US" sz="900" i="1" dirty="0">
                <a:ln>
                  <a:solidFill>
                    <a:srgbClr val="FFFFFF">
                      <a:lumMod val="75000"/>
                      <a:alpha val="3000"/>
                    </a:srgbClr>
                  </a:solidFill>
                </a:ln>
                <a:solidFill>
                  <a:srgbClr val="FFFFFF"/>
                </a:solidFill>
                <a:effectLst>
                  <a:outerShdw blurRad="38100" dist="38100" dir="2700000" algn="tl">
                    <a:srgbClr val="000000">
                      <a:alpha val="43137"/>
                    </a:srgbClr>
                  </a:outerShdw>
                </a:effectLst>
                <a:hlinkClick r:id="rId10"/>
              </a:rPr>
              <a:t>Pack</a:t>
            </a:r>
            <a:r>
              <a:rPr lang="en-US" sz="900" i="1" dirty="0">
                <a:ln>
                  <a:solidFill>
                    <a:srgbClr val="FFFFFF">
                      <a:lumMod val="75000"/>
                      <a:alpha val="3000"/>
                    </a:srgbClr>
                  </a:solidFill>
                </a:ln>
                <a:solidFill>
                  <a:srgbClr val="FFFFFF"/>
                </a:solidFill>
                <a:effectLst>
                  <a:outerShdw blurRad="38100" dist="38100" dir="2700000" algn="tl">
                    <a:srgbClr val="000000">
                      <a:alpha val="43137"/>
                    </a:srgbClr>
                  </a:outerShdw>
                </a:effectLst>
              </a:rPr>
              <a:t>” for more information</a:t>
            </a:r>
          </a:p>
        </p:txBody>
      </p:sp>
      <p:sp>
        <p:nvSpPr>
          <p:cNvPr id="45" name="Rectangle 44"/>
          <p:cNvSpPr/>
          <p:nvPr/>
        </p:nvSpPr>
        <p:spPr bwMode="auto">
          <a:xfrm>
            <a:off x="-13447" y="1217216"/>
            <a:ext cx="4961965" cy="423326"/>
          </a:xfrm>
          <a:prstGeom prst="rect">
            <a:avLst/>
          </a:prstGeom>
          <a:gradFill flip="none" rotWithShape="1">
            <a:gsLst>
              <a:gs pos="0">
                <a:schemeClr val="accent1">
                  <a:lumMod val="50000"/>
                  <a:alpha val="0"/>
                </a:schemeClr>
              </a:gs>
              <a:gs pos="52000">
                <a:schemeClr val="accent1">
                  <a:alpha val="75000"/>
                </a:schemeClr>
              </a:gs>
              <a:gs pos="48000">
                <a:schemeClr val="accent1">
                  <a:alpha val="75000"/>
                </a:schemeClr>
              </a:gs>
              <a:gs pos="100000">
                <a:schemeClr val="accent1">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1" defTabSz="-13873163" eaLnBrk="0" fontAlgn="base" hangingPunct="0">
              <a:spcBef>
                <a:spcPct val="0"/>
              </a:spcBef>
              <a:spcAft>
                <a:spcPct val="0"/>
              </a:spcAft>
              <a:buClr>
                <a:srgbClr val="FFB601"/>
              </a:buClr>
              <a:buSzPct val="95000"/>
              <a:tabLst>
                <a:tab pos="4572000" algn="r"/>
              </a:tabLst>
              <a:defRPr/>
            </a:pPr>
            <a:r>
              <a:rPr lang="en-US" sz="1600" b="1" u="sng"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Partial list</a:t>
            </a:r>
            <a:r>
              <a:rPr lang="en-US" sz="1600" b="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 of Cost-saving Scenarios</a:t>
            </a:r>
            <a:endParaRPr lang="en-US" sz="1600" b="1" baseline="30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sp>
        <p:nvSpPr>
          <p:cNvPr id="46" name="Rectangle 45"/>
          <p:cNvSpPr/>
          <p:nvPr/>
        </p:nvSpPr>
        <p:spPr bwMode="auto">
          <a:xfrm>
            <a:off x="1" y="4274181"/>
            <a:ext cx="4881282" cy="423326"/>
          </a:xfrm>
          <a:prstGeom prst="rect">
            <a:avLst/>
          </a:prstGeom>
          <a:gradFill flip="none" rotWithShape="1">
            <a:gsLst>
              <a:gs pos="0">
                <a:schemeClr val="accent1">
                  <a:lumMod val="50000"/>
                  <a:alpha val="0"/>
                </a:schemeClr>
              </a:gs>
              <a:gs pos="52000">
                <a:schemeClr val="accent1">
                  <a:alpha val="75000"/>
                </a:schemeClr>
              </a:gs>
              <a:gs pos="48000">
                <a:schemeClr val="accent1">
                  <a:alpha val="75000"/>
                </a:schemeClr>
              </a:gs>
              <a:gs pos="100000">
                <a:schemeClr val="accent1">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1" defTabSz="-13873163" eaLnBrk="0" fontAlgn="base" hangingPunct="0">
              <a:spcBef>
                <a:spcPct val="0"/>
              </a:spcBef>
              <a:spcAft>
                <a:spcPct val="0"/>
              </a:spcAft>
              <a:buClr>
                <a:srgbClr val="FFB601"/>
              </a:buClr>
              <a:buSzPct val="95000"/>
              <a:tabLst>
                <a:tab pos="4572000" algn="r"/>
              </a:tabLst>
              <a:defRPr/>
            </a:pPr>
            <a:r>
              <a:rPr lang="en-US" sz="1600" b="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Opportunities in Reducing Desktop TCO </a:t>
            </a:r>
            <a:r>
              <a:rPr lang="en-US" sz="1600" b="1" baseline="30000"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(2)</a:t>
            </a:r>
            <a:endParaRPr lang="en-US" sz="1600" b="1" baseline="30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sp>
        <p:nvSpPr>
          <p:cNvPr id="47" name="Rectangle 46"/>
          <p:cNvSpPr/>
          <p:nvPr/>
        </p:nvSpPr>
        <p:spPr bwMode="auto">
          <a:xfrm>
            <a:off x="5123329" y="1226182"/>
            <a:ext cx="3899648" cy="387465"/>
          </a:xfrm>
          <a:prstGeom prst="rect">
            <a:avLst/>
          </a:prstGeom>
          <a:gradFill flip="none" rotWithShape="1">
            <a:gsLst>
              <a:gs pos="0">
                <a:schemeClr val="accent1">
                  <a:lumMod val="50000"/>
                  <a:alpha val="0"/>
                </a:schemeClr>
              </a:gs>
              <a:gs pos="52000">
                <a:schemeClr val="accent1">
                  <a:alpha val="75000"/>
                </a:schemeClr>
              </a:gs>
              <a:gs pos="48000">
                <a:schemeClr val="accent1">
                  <a:alpha val="75000"/>
                </a:schemeClr>
              </a:gs>
              <a:gs pos="100000">
                <a:schemeClr val="accent1">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1" defTabSz="-13873163" eaLnBrk="0" fontAlgn="base" hangingPunct="0">
              <a:spcBef>
                <a:spcPct val="0"/>
              </a:spcBef>
              <a:spcAft>
                <a:spcPct val="0"/>
              </a:spcAft>
              <a:buClr>
                <a:srgbClr val="FFB601"/>
              </a:buClr>
              <a:buSzPct val="95000"/>
              <a:tabLst>
                <a:tab pos="4572000" algn="r"/>
              </a:tabLst>
              <a:defRPr/>
            </a:pPr>
            <a:r>
              <a:rPr lang="en-US" sz="1600" b="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Cost-saving through MDOP </a:t>
            </a:r>
          </a:p>
          <a:p>
            <a:pPr lvl="1" defTabSz="-13873163" eaLnBrk="0" fontAlgn="base" hangingPunct="0">
              <a:spcBef>
                <a:spcPct val="0"/>
              </a:spcBef>
              <a:spcAft>
                <a:spcPct val="0"/>
              </a:spcAft>
              <a:buClr>
                <a:srgbClr val="FFB601"/>
              </a:buClr>
              <a:buSzPct val="95000"/>
              <a:tabLst>
                <a:tab pos="4572000" algn="r"/>
              </a:tabLst>
              <a:defRPr/>
            </a:pPr>
            <a:r>
              <a:rPr lang="en-US" sz="1600" b="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and Windows</a:t>
            </a:r>
            <a:endPar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bwMode="auto">
          <a:xfrm rot="16200000">
            <a:off x="4777460" y="4364496"/>
            <a:ext cx="431075" cy="1486912"/>
          </a:xfrm>
          <a:prstGeom prst="roundRect">
            <a:avLst/>
          </a:prstGeom>
          <a:gradFill flip="none" rotWithShape="1">
            <a:gsLst>
              <a:gs pos="20000">
                <a:schemeClr val="accent4">
                  <a:lumMod val="50000"/>
                </a:schemeClr>
              </a:gs>
              <a:gs pos="100000">
                <a:srgbClr val="ADADAD">
                  <a:alpha val="0"/>
                </a:srgbClr>
              </a:gs>
            </a:gsLst>
            <a:lin ang="10800000" scaled="1"/>
            <a:tileRect/>
          </a:gradFill>
          <a:ln w="152400">
            <a:noFill/>
            <a:round/>
            <a:headEnd/>
            <a:tailEnd/>
          </a:ln>
        </p:spPr>
        <p:txBody>
          <a:bodyPr vert="horz" wrap="square" lIns="76197" tIns="38098" rIns="76197" bIns="38098" numCol="1" anchor="t" anchorCtr="0" compatLnSpc="1">
            <a:prstTxWarp prst="textNoShape">
              <a:avLst/>
            </a:prstTxWarp>
          </a:bodyPr>
          <a:lstStyle/>
          <a:p>
            <a:pPr marR="0" indent="0" defTabSz="914363" fontAlgn="base">
              <a:lnSpc>
                <a:spcPct val="85000"/>
              </a:lnSpc>
              <a:spcBef>
                <a:spcPct val="0"/>
              </a:spcBef>
              <a:spcAft>
                <a:spcPct val="0"/>
              </a:spcAft>
              <a:buClrTx/>
              <a:buSzTx/>
              <a:buFontTx/>
              <a:buNone/>
              <a:tabLst/>
              <a:defRPr/>
            </a:pPr>
            <a:endParaRPr lang="en-US" dirty="0" smtClean="0">
              <a:solidFill>
                <a:srgbClr val="FFFFFF"/>
              </a:solidFill>
              <a:latin typeface="Segoe"/>
            </a:endParaRPr>
          </a:p>
        </p:txBody>
      </p:sp>
      <p:sp>
        <p:nvSpPr>
          <p:cNvPr id="29" name="Freeform 28"/>
          <p:cNvSpPr/>
          <p:nvPr/>
        </p:nvSpPr>
        <p:spPr bwMode="auto">
          <a:xfrm>
            <a:off x="274401" y="5368985"/>
            <a:ext cx="8607972" cy="1184215"/>
          </a:xfrm>
          <a:custGeom>
            <a:avLst/>
            <a:gdLst>
              <a:gd name="connsiteX0" fmla="*/ 0 w 8607972"/>
              <a:gd name="connsiteY0" fmla="*/ 251030 h 1184215"/>
              <a:gd name="connsiteX1" fmla="*/ 7676978 w 8607972"/>
              <a:gd name="connsiteY1" fmla="*/ 251030 h 1184215"/>
              <a:gd name="connsiteX2" fmla="*/ 7676978 w 8607972"/>
              <a:gd name="connsiteY2" fmla="*/ 0 h 1184215"/>
              <a:gd name="connsiteX3" fmla="*/ 8607972 w 8607972"/>
              <a:gd name="connsiteY3" fmla="*/ 592108 h 1184215"/>
              <a:gd name="connsiteX4" fmla="*/ 7676978 w 8607972"/>
              <a:gd name="connsiteY4" fmla="*/ 1184215 h 1184215"/>
              <a:gd name="connsiteX5" fmla="*/ 7676978 w 8607972"/>
              <a:gd name="connsiteY5" fmla="*/ 933185 h 1184215"/>
              <a:gd name="connsiteX6" fmla="*/ 0 w 8607972"/>
              <a:gd name="connsiteY6" fmla="*/ 933185 h 1184215"/>
              <a:gd name="connsiteX7" fmla="*/ 0 w 8607972"/>
              <a:gd name="connsiteY7" fmla="*/ 251030 h 1184215"/>
              <a:gd name="connsiteX0" fmla="*/ 0 w 8607972"/>
              <a:gd name="connsiteY0" fmla="*/ 77409 h 1184215"/>
              <a:gd name="connsiteX1" fmla="*/ 7676978 w 8607972"/>
              <a:gd name="connsiteY1" fmla="*/ 251030 h 1184215"/>
              <a:gd name="connsiteX2" fmla="*/ 7676978 w 8607972"/>
              <a:gd name="connsiteY2" fmla="*/ 0 h 1184215"/>
              <a:gd name="connsiteX3" fmla="*/ 8607972 w 8607972"/>
              <a:gd name="connsiteY3" fmla="*/ 592108 h 1184215"/>
              <a:gd name="connsiteX4" fmla="*/ 7676978 w 8607972"/>
              <a:gd name="connsiteY4" fmla="*/ 1184215 h 1184215"/>
              <a:gd name="connsiteX5" fmla="*/ 7676978 w 8607972"/>
              <a:gd name="connsiteY5" fmla="*/ 933185 h 1184215"/>
              <a:gd name="connsiteX6" fmla="*/ 0 w 8607972"/>
              <a:gd name="connsiteY6" fmla="*/ 933185 h 1184215"/>
              <a:gd name="connsiteX7" fmla="*/ 0 w 8607972"/>
              <a:gd name="connsiteY7" fmla="*/ 77409 h 1184215"/>
              <a:gd name="connsiteX0" fmla="*/ 0 w 8607972"/>
              <a:gd name="connsiteY0" fmla="*/ 77409 h 1184215"/>
              <a:gd name="connsiteX1" fmla="*/ 7676978 w 8607972"/>
              <a:gd name="connsiteY1" fmla="*/ 251030 h 1184215"/>
              <a:gd name="connsiteX2" fmla="*/ 7676978 w 8607972"/>
              <a:gd name="connsiteY2" fmla="*/ 0 h 1184215"/>
              <a:gd name="connsiteX3" fmla="*/ 8607972 w 8607972"/>
              <a:gd name="connsiteY3" fmla="*/ 592108 h 1184215"/>
              <a:gd name="connsiteX4" fmla="*/ 7676978 w 8607972"/>
              <a:gd name="connsiteY4" fmla="*/ 1184215 h 1184215"/>
              <a:gd name="connsiteX5" fmla="*/ 7676978 w 8607972"/>
              <a:gd name="connsiteY5" fmla="*/ 933185 h 1184215"/>
              <a:gd name="connsiteX6" fmla="*/ 0 w 8607972"/>
              <a:gd name="connsiteY6" fmla="*/ 1129955 h 1184215"/>
              <a:gd name="connsiteX7" fmla="*/ 0 w 8607972"/>
              <a:gd name="connsiteY7" fmla="*/ 77409 h 1184215"/>
              <a:gd name="connsiteX0" fmla="*/ 0 w 8607972"/>
              <a:gd name="connsiteY0" fmla="*/ 77409 h 1184215"/>
              <a:gd name="connsiteX1" fmla="*/ 7676978 w 8607972"/>
              <a:gd name="connsiteY1" fmla="*/ 251030 h 1184215"/>
              <a:gd name="connsiteX2" fmla="*/ 7676978 w 8607972"/>
              <a:gd name="connsiteY2" fmla="*/ 0 h 1184215"/>
              <a:gd name="connsiteX3" fmla="*/ 8607972 w 8607972"/>
              <a:gd name="connsiteY3" fmla="*/ 592108 h 1184215"/>
              <a:gd name="connsiteX4" fmla="*/ 7676978 w 8607972"/>
              <a:gd name="connsiteY4" fmla="*/ 1184215 h 1184215"/>
              <a:gd name="connsiteX5" fmla="*/ 7676978 w 8607972"/>
              <a:gd name="connsiteY5" fmla="*/ 933185 h 1184215"/>
              <a:gd name="connsiteX6" fmla="*/ 0 w 8607972"/>
              <a:gd name="connsiteY6" fmla="*/ 1129955 h 1184215"/>
              <a:gd name="connsiteX7" fmla="*/ 0 w 8607972"/>
              <a:gd name="connsiteY7" fmla="*/ 77409 h 1184215"/>
              <a:gd name="connsiteX0" fmla="*/ 0 w 8607972"/>
              <a:gd name="connsiteY0" fmla="*/ 77409 h 1184215"/>
              <a:gd name="connsiteX1" fmla="*/ 7676978 w 8607972"/>
              <a:gd name="connsiteY1" fmla="*/ 251030 h 1184215"/>
              <a:gd name="connsiteX2" fmla="*/ 7676978 w 8607972"/>
              <a:gd name="connsiteY2" fmla="*/ 0 h 1184215"/>
              <a:gd name="connsiteX3" fmla="*/ 8607972 w 8607972"/>
              <a:gd name="connsiteY3" fmla="*/ 592108 h 1184215"/>
              <a:gd name="connsiteX4" fmla="*/ 7676978 w 8607972"/>
              <a:gd name="connsiteY4" fmla="*/ 1184215 h 1184215"/>
              <a:gd name="connsiteX5" fmla="*/ 7676978 w 8607972"/>
              <a:gd name="connsiteY5" fmla="*/ 933185 h 1184215"/>
              <a:gd name="connsiteX6" fmla="*/ 0 w 8607972"/>
              <a:gd name="connsiteY6" fmla="*/ 1129955 h 1184215"/>
              <a:gd name="connsiteX7" fmla="*/ 0 w 8607972"/>
              <a:gd name="connsiteY7" fmla="*/ 77409 h 118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7972" h="1184215">
                <a:moveTo>
                  <a:pt x="0" y="77409"/>
                </a:moveTo>
                <a:lnTo>
                  <a:pt x="7676978" y="251030"/>
                </a:lnTo>
                <a:lnTo>
                  <a:pt x="7676978" y="0"/>
                </a:lnTo>
                <a:lnTo>
                  <a:pt x="8607972" y="592108"/>
                </a:lnTo>
                <a:lnTo>
                  <a:pt x="7676978" y="1184215"/>
                </a:lnTo>
                <a:lnTo>
                  <a:pt x="7676978" y="933185"/>
                </a:lnTo>
                <a:lnTo>
                  <a:pt x="0" y="1129955"/>
                </a:lnTo>
                <a:lnTo>
                  <a:pt x="0" y="77409"/>
                </a:lnTo>
                <a:close/>
              </a:path>
            </a:pathLst>
          </a:custGeom>
          <a:gradFill flip="none" rotWithShape="1">
            <a:gsLst>
              <a:gs pos="20000">
                <a:schemeClr val="accent4">
                  <a:lumMod val="50000"/>
                </a:schemeClr>
              </a:gs>
              <a:gs pos="100000">
                <a:srgbClr val="ADADAD">
                  <a:alpha val="0"/>
                </a:srgbClr>
              </a:gs>
            </a:gsLst>
            <a:lin ang="10800000" scaled="1"/>
            <a:tileRect/>
          </a:gradFill>
          <a:ln w="152400">
            <a:noFill/>
            <a:round/>
            <a:headEnd/>
            <a:tailEnd/>
          </a:ln>
        </p:spPr>
        <p:txBody>
          <a:bodyPr vert="horz" wrap="square" lIns="76197" tIns="38098" rIns="76197" bIns="38098" numCol="1" anchor="t" anchorCtr="0" compatLnSpc="1">
            <a:prstTxWarp prst="textNoShape">
              <a:avLst/>
            </a:prstTxWarp>
          </a:bodyPr>
          <a:lstStyle/>
          <a:p>
            <a:pPr marR="0" indent="0" defTabSz="914363" fontAlgn="base">
              <a:lnSpc>
                <a:spcPct val="85000"/>
              </a:lnSpc>
              <a:spcBef>
                <a:spcPct val="0"/>
              </a:spcBef>
              <a:spcAft>
                <a:spcPct val="0"/>
              </a:spcAft>
              <a:buClrTx/>
              <a:buSzTx/>
              <a:buFontTx/>
              <a:buNone/>
              <a:tabLst/>
              <a:defRPr/>
            </a:pPr>
            <a:endParaRPr lang="en-US" dirty="0" smtClean="0">
              <a:solidFill>
                <a:srgbClr val="FFFFFF"/>
              </a:solidFill>
              <a:latin typeface="Segoe"/>
            </a:endParaRPr>
          </a:p>
        </p:txBody>
      </p:sp>
      <p:sp>
        <p:nvSpPr>
          <p:cNvPr id="31" name="Rectangle 30"/>
          <p:cNvSpPr/>
          <p:nvPr/>
        </p:nvSpPr>
        <p:spPr>
          <a:xfrm rot="16200000">
            <a:off x="4187750" y="-1626197"/>
            <a:ext cx="1055102" cy="9430603"/>
          </a:xfrm>
          <a:prstGeom prst="rect">
            <a:avLst/>
          </a:prstGeom>
          <a:gradFill flip="none" rotWithShape="1">
            <a:gsLst>
              <a:gs pos="20000">
                <a:schemeClr val="accent4">
                  <a:lumMod val="50000"/>
                  <a:alpha val="74000"/>
                </a:schemeClr>
              </a:gs>
              <a:gs pos="100000">
                <a:srgbClr val="ADADAD">
                  <a:alpha val="0"/>
                </a:srgbClr>
              </a:gs>
            </a:gsLst>
            <a:lin ang="5400000" scaled="1"/>
            <a:tileRect/>
          </a:gradFill>
          <a:ln w="152400">
            <a:noFill/>
            <a:round/>
            <a:headEnd/>
            <a:tailEnd/>
          </a:ln>
        </p:spPr>
        <p:txBody>
          <a:bodyPr vert="horz" wrap="square" lIns="76197" tIns="38098" rIns="76197" bIns="38098" numCol="1" anchor="t" anchorCtr="0" compatLnSpc="1">
            <a:prstTxWarp prst="textNoShape">
              <a:avLst/>
            </a:prstTxWarp>
          </a:bodyPr>
          <a:lstStyle/>
          <a:p>
            <a:pPr algn="l" defTabSz="914363" rtl="0" fontAlgn="base">
              <a:spcBef>
                <a:spcPct val="0"/>
              </a:spcBef>
              <a:spcAft>
                <a:spcPct val="0"/>
              </a:spcAft>
              <a:defRPr/>
            </a:pPr>
            <a:endParaRPr lang="en-US" kern="1200" dirty="0">
              <a:solidFill>
                <a:srgbClr val="FFFFFF"/>
              </a:solidFill>
              <a:latin typeface="Segoe"/>
              <a:ea typeface="+mn-ea"/>
              <a:cs typeface="+mn-cs"/>
            </a:endParaRPr>
          </a:p>
        </p:txBody>
      </p:sp>
      <p:sp>
        <p:nvSpPr>
          <p:cNvPr id="32" name="Rectangle 31"/>
          <p:cNvSpPr/>
          <p:nvPr/>
        </p:nvSpPr>
        <p:spPr>
          <a:xfrm rot="16200000">
            <a:off x="4194676" y="-511526"/>
            <a:ext cx="1041248" cy="9430603"/>
          </a:xfrm>
          <a:prstGeom prst="rect">
            <a:avLst/>
          </a:prstGeom>
          <a:gradFill flip="none" rotWithShape="1">
            <a:gsLst>
              <a:gs pos="20000">
                <a:schemeClr val="accent4">
                  <a:lumMod val="50000"/>
                  <a:alpha val="74000"/>
                </a:schemeClr>
              </a:gs>
              <a:gs pos="100000">
                <a:srgbClr val="ADADAD">
                  <a:alpha val="0"/>
                </a:srgbClr>
              </a:gs>
            </a:gsLst>
            <a:lin ang="5400000" scaled="1"/>
            <a:tileRect/>
          </a:gradFill>
          <a:ln w="152400">
            <a:noFill/>
            <a:round/>
            <a:headEnd/>
            <a:tailEnd/>
          </a:ln>
        </p:spPr>
        <p:txBody>
          <a:bodyPr vert="horz" wrap="square" lIns="76197" tIns="38098" rIns="76197" bIns="38098" numCol="1" anchor="t" anchorCtr="0" compatLnSpc="1">
            <a:prstTxWarp prst="textNoShape">
              <a:avLst/>
            </a:prstTxWarp>
          </a:bodyPr>
          <a:lstStyle/>
          <a:p>
            <a:pPr algn="l" defTabSz="914363" rtl="0" fontAlgn="base">
              <a:spcBef>
                <a:spcPct val="0"/>
              </a:spcBef>
              <a:spcAft>
                <a:spcPct val="0"/>
              </a:spcAft>
              <a:defRPr/>
            </a:pPr>
            <a:endParaRPr lang="en-US" kern="1200" dirty="0">
              <a:solidFill>
                <a:srgbClr val="FFFFFF"/>
              </a:solidFill>
              <a:latin typeface="Segoe"/>
              <a:ea typeface="+mn-ea"/>
              <a:cs typeface="+mn-cs"/>
            </a:endParaRPr>
          </a:p>
        </p:txBody>
      </p:sp>
      <p:sp>
        <p:nvSpPr>
          <p:cNvPr id="30" name="Rectangle 29"/>
          <p:cNvSpPr/>
          <p:nvPr/>
        </p:nvSpPr>
        <p:spPr>
          <a:xfrm rot="16200000">
            <a:off x="4410502" y="-2962704"/>
            <a:ext cx="1066800" cy="9887805"/>
          </a:xfrm>
          <a:prstGeom prst="rect">
            <a:avLst/>
          </a:prstGeom>
          <a:gradFill flip="none" rotWithShape="1">
            <a:gsLst>
              <a:gs pos="20000">
                <a:schemeClr val="accent4">
                  <a:lumMod val="50000"/>
                  <a:alpha val="74000"/>
                </a:schemeClr>
              </a:gs>
              <a:gs pos="100000">
                <a:srgbClr val="ADADAD">
                  <a:alpha val="0"/>
                </a:srgbClr>
              </a:gs>
            </a:gsLst>
            <a:lin ang="5400000" scaled="1"/>
            <a:tileRect/>
          </a:gradFill>
          <a:ln w="152400">
            <a:noFill/>
            <a:round/>
            <a:headEnd/>
            <a:tailEnd/>
          </a:ln>
        </p:spPr>
        <p:txBody>
          <a:bodyPr vert="horz" wrap="square" lIns="76197" tIns="38098" rIns="76197" bIns="38098" numCol="1" anchor="t" anchorCtr="0" compatLnSpc="1">
            <a:prstTxWarp prst="textNoShape">
              <a:avLst/>
            </a:prstTxWarp>
          </a:bodyPr>
          <a:lstStyle/>
          <a:p>
            <a:pPr algn="l" defTabSz="914363" rtl="0" fontAlgn="base">
              <a:spcBef>
                <a:spcPct val="0"/>
              </a:spcBef>
              <a:spcAft>
                <a:spcPct val="0"/>
              </a:spcAft>
              <a:defRPr/>
            </a:pPr>
            <a:endParaRPr lang="en-US" kern="1200" dirty="0">
              <a:solidFill>
                <a:srgbClr val="FFFFFF"/>
              </a:solidFill>
              <a:latin typeface="Segoe"/>
              <a:ea typeface="+mn-ea"/>
              <a:cs typeface="+mn-cs"/>
            </a:endParaRPr>
          </a:p>
        </p:txBody>
      </p:sp>
      <p:sp>
        <p:nvSpPr>
          <p:cNvPr id="2" name="Title 1"/>
          <p:cNvSpPr>
            <a:spLocks noGrp="1"/>
          </p:cNvSpPr>
          <p:nvPr>
            <p:ph type="title"/>
          </p:nvPr>
        </p:nvSpPr>
        <p:spPr>
          <a:xfrm>
            <a:off x="381000" y="230188"/>
            <a:ext cx="8382000" cy="941796"/>
          </a:xfrm>
        </p:spPr>
        <p:txBody>
          <a:bodyPr/>
          <a:lstStyle/>
          <a:p>
            <a:pPr lvl="0"/>
            <a:r>
              <a:rPr lang="en-US" sz="4400" dirty="0" smtClean="0"/>
              <a:t>Windows 7 Development Process</a:t>
            </a:r>
            <a:br>
              <a:rPr lang="en-US" sz="4400" dirty="0" smtClean="0"/>
            </a:br>
            <a:r>
              <a:rPr lang="en-US" sz="2400" dirty="0" smtClean="0">
                <a:solidFill>
                  <a:schemeClr val="tx1"/>
                </a:solidFill>
              </a:rPr>
              <a:t>New approach for Windows development and disclosure</a:t>
            </a:r>
            <a:endParaRPr lang="en-US" sz="4400" dirty="0">
              <a:solidFill>
                <a:schemeClr val="tx1"/>
              </a:solidFill>
            </a:endParaRPr>
          </a:p>
        </p:txBody>
      </p:sp>
      <p:sp>
        <p:nvSpPr>
          <p:cNvPr id="20" name="Rectangle 19"/>
          <p:cNvSpPr/>
          <p:nvPr/>
        </p:nvSpPr>
        <p:spPr>
          <a:xfrm>
            <a:off x="185056" y="5750224"/>
            <a:ext cx="8817429" cy="338554"/>
          </a:xfrm>
          <a:prstGeom prst="rect">
            <a:avLst/>
          </a:prstGeom>
        </p:spPr>
        <p:txBody>
          <a:bodyPr wrap="square">
            <a:spAutoFit/>
          </a:bodyPr>
          <a:lstStyle/>
          <a:p>
            <a:r>
              <a:rPr lang="en-US" sz="1600" dirty="0" smtClean="0">
                <a:effectLst>
                  <a:outerShdw blurRad="152400" algn="ctr" rotWithShape="0">
                    <a:prstClr val="black">
                      <a:alpha val="66000"/>
                    </a:prstClr>
                  </a:outerShdw>
                </a:effectLst>
                <a:latin typeface="Segoe Semibold" pitchFamily="34" charset="0"/>
              </a:rPr>
              <a:t>Vision   </a:t>
            </a:r>
            <a:r>
              <a:rPr lang="en-US" sz="1600" dirty="0" smtClean="0">
                <a:solidFill>
                  <a:schemeClr val="accent3">
                    <a:lumMod val="60000"/>
                    <a:lumOff val="40000"/>
                  </a:schemeClr>
                </a:solidFill>
                <a:effectLst>
                  <a:outerShdw blurRad="152400" algn="ctr" rotWithShape="0">
                    <a:prstClr val="black">
                      <a:alpha val="66000"/>
                    </a:prstClr>
                  </a:outerShdw>
                </a:effectLst>
                <a:latin typeface="Segoe Semibold" pitchFamily="34" charset="0"/>
              </a:rPr>
              <a:t> </a:t>
            </a:r>
            <a:r>
              <a:rPr lang="en-US" sz="1600" dirty="0" smtClean="0">
                <a:effectLst>
                  <a:outerShdw blurRad="152400" algn="ctr" rotWithShape="0">
                    <a:prstClr val="black">
                      <a:alpha val="66000"/>
                    </a:prstClr>
                  </a:outerShdw>
                </a:effectLst>
                <a:latin typeface="Segoe Semibold" pitchFamily="34" charset="0"/>
              </a:rPr>
              <a:t>  Development &amp;</a:t>
            </a:r>
            <a:r>
              <a:rPr lang="en-US" sz="1600" dirty="0" smtClean="0">
                <a:solidFill>
                  <a:schemeClr val="accent3">
                    <a:lumMod val="60000"/>
                    <a:lumOff val="40000"/>
                  </a:schemeClr>
                </a:solidFill>
                <a:effectLst>
                  <a:outerShdw blurRad="152400" algn="ctr" rotWithShape="0">
                    <a:prstClr val="black">
                      <a:alpha val="66000"/>
                    </a:prstClr>
                  </a:outerShdw>
                </a:effectLst>
                <a:latin typeface="Segoe Semibold" pitchFamily="34" charset="0"/>
              </a:rPr>
              <a:t> </a:t>
            </a:r>
            <a:r>
              <a:rPr lang="en-US" sz="1600" dirty="0" smtClean="0">
                <a:effectLst>
                  <a:outerShdw blurRad="152400" algn="ctr" rotWithShape="0">
                    <a:prstClr val="black">
                      <a:alpha val="66000"/>
                    </a:prstClr>
                  </a:outerShdw>
                </a:effectLst>
                <a:latin typeface="Segoe Semibold" pitchFamily="34" charset="0"/>
              </a:rPr>
              <a:t>Test  </a:t>
            </a:r>
            <a:r>
              <a:rPr lang="en-US" sz="1600" dirty="0" smtClean="0">
                <a:solidFill>
                  <a:schemeClr val="accent3">
                    <a:lumMod val="60000"/>
                    <a:lumOff val="40000"/>
                  </a:schemeClr>
                </a:solidFill>
                <a:effectLst>
                  <a:outerShdw blurRad="152400" algn="ctr" rotWithShape="0">
                    <a:prstClr val="black">
                      <a:alpha val="66000"/>
                    </a:prstClr>
                  </a:outerShdw>
                </a:effectLst>
                <a:latin typeface="Segoe Semibold" pitchFamily="34" charset="0"/>
              </a:rPr>
              <a:t> </a:t>
            </a:r>
            <a:r>
              <a:rPr lang="en-US" sz="1600" dirty="0" smtClean="0">
                <a:effectLst>
                  <a:outerShdw blurRad="152400" algn="ctr" rotWithShape="0">
                    <a:prstClr val="black">
                      <a:alpha val="66000"/>
                    </a:prstClr>
                  </a:outerShdw>
                </a:effectLst>
                <a:latin typeface="Segoe Semibold" pitchFamily="34" charset="0"/>
              </a:rPr>
              <a:t>   Pre-Beta      Beta   </a:t>
            </a:r>
            <a:r>
              <a:rPr lang="en-US" sz="1600" dirty="0" smtClean="0">
                <a:solidFill>
                  <a:schemeClr val="accent3">
                    <a:lumMod val="60000"/>
                    <a:lumOff val="40000"/>
                  </a:schemeClr>
                </a:solidFill>
                <a:effectLst>
                  <a:outerShdw blurRad="152400" algn="ctr" rotWithShape="0">
                    <a:prstClr val="black">
                      <a:alpha val="66000"/>
                    </a:prstClr>
                  </a:outerShdw>
                </a:effectLst>
                <a:latin typeface="Segoe Semibold" pitchFamily="34" charset="0"/>
              </a:rPr>
              <a:t> </a:t>
            </a:r>
            <a:r>
              <a:rPr lang="en-US" sz="1600" dirty="0" smtClean="0">
                <a:effectLst>
                  <a:outerShdw blurRad="152400" algn="ctr" rotWithShape="0">
                    <a:prstClr val="black">
                      <a:alpha val="66000"/>
                    </a:prstClr>
                  </a:outerShdw>
                </a:effectLst>
                <a:latin typeface="Segoe Semibold" pitchFamily="34" charset="0"/>
              </a:rPr>
              <a:t>  Release Candidate     Release</a:t>
            </a:r>
            <a:endParaRPr lang="en-US" sz="1600" dirty="0">
              <a:effectLst>
                <a:outerShdw blurRad="152400" algn="ctr" rotWithShape="0">
                  <a:prstClr val="black">
                    <a:alpha val="66000"/>
                  </a:prstClr>
                </a:outerShdw>
              </a:effectLst>
              <a:latin typeface="Segoe Semibold" pitchFamily="34" charset="0"/>
            </a:endParaRPr>
          </a:p>
        </p:txBody>
      </p:sp>
      <p:sp>
        <p:nvSpPr>
          <p:cNvPr id="8" name="Text Placeholder 25"/>
          <p:cNvSpPr txBox="1">
            <a:spLocks/>
          </p:cNvSpPr>
          <p:nvPr/>
        </p:nvSpPr>
        <p:spPr>
          <a:xfrm>
            <a:off x="381000" y="838200"/>
            <a:ext cx="8626475" cy="457200"/>
          </a:xfrm>
          <a:prstGeom prst="rect">
            <a:avLst/>
          </a:prstGeom>
        </p:spPr>
        <p:txBody>
          <a:bodyPr vert="horz" lIns="0" tIns="0" rIns="0" bIns="0" rtlCol="0">
            <a:noAutofit/>
          </a:bodyPr>
          <a:lstStyle/>
          <a:p>
            <a:pPr lvl="0" defTabSz="914363">
              <a:lnSpc>
                <a:spcPct val="90000"/>
              </a:lnSpc>
              <a:spcBef>
                <a:spcPct val="20000"/>
              </a:spcBef>
            </a:pPr>
            <a:endParaRPr lang="en-US" sz="2600" spc="-150" dirty="0" smtClean="0">
              <a:ln w="3175">
                <a:noFill/>
              </a:ln>
              <a:effectLst>
                <a:outerShdw blurRad="50800" dist="38100" dir="2700000" algn="tl" rotWithShape="0">
                  <a:prstClr val="black">
                    <a:alpha val="40000"/>
                  </a:prstClr>
                </a:outerShdw>
              </a:effectLst>
              <a:latin typeface="Segoe Semibold" pitchFamily="34" charset="0"/>
              <a:cs typeface="Arial" charset="0"/>
            </a:endParaRPr>
          </a:p>
        </p:txBody>
      </p:sp>
      <p:grpSp>
        <p:nvGrpSpPr>
          <p:cNvPr id="3" name="Group 26"/>
          <p:cNvGrpSpPr/>
          <p:nvPr/>
        </p:nvGrpSpPr>
        <p:grpSpPr>
          <a:xfrm>
            <a:off x="350411" y="1657350"/>
            <a:ext cx="2210937" cy="559558"/>
            <a:chOff x="350411" y="1693646"/>
            <a:chExt cx="2210937" cy="559558"/>
          </a:xfrm>
        </p:grpSpPr>
        <p:sp>
          <p:nvSpPr>
            <p:cNvPr id="18" name="Rectangle 17"/>
            <p:cNvSpPr/>
            <p:nvPr/>
          </p:nvSpPr>
          <p:spPr bwMode="auto">
            <a:xfrm>
              <a:off x="350411" y="1693646"/>
              <a:ext cx="2210937" cy="559558"/>
            </a:xfrm>
            <a:prstGeom prst="rect">
              <a:avLst/>
            </a:prstGeom>
            <a:gradFill>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smtClean="0">
                <a:solidFill>
                  <a:srgbClr val="FFFFFF"/>
                </a:solidFill>
                <a:latin typeface="Segoe"/>
              </a:endParaRPr>
            </a:p>
          </p:txBody>
        </p:sp>
        <p:sp>
          <p:nvSpPr>
            <p:cNvPr id="12" name="Rectangle 11"/>
            <p:cNvSpPr/>
            <p:nvPr/>
          </p:nvSpPr>
          <p:spPr>
            <a:xfrm>
              <a:off x="433405" y="1788759"/>
              <a:ext cx="2044948" cy="369332"/>
            </a:xfrm>
            <a:prstGeom prst="rect">
              <a:avLst/>
            </a:prstGeom>
          </p:spPr>
          <p:txBody>
            <a:bodyPr wrap="square">
              <a:spAutoFit/>
            </a:bodyPr>
            <a:lstStyle/>
            <a:p>
              <a:pPr indent="-342900" algn="ctr">
                <a:lnSpc>
                  <a:spcPct val="90000"/>
                </a:lnSpc>
                <a:spcAft>
                  <a:spcPts val="1200"/>
                </a:spcAft>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reflection blurRad="6350" stA="55000" endA="300" endPos="45500" dir="5400000" sy="-100000" algn="bl" rotWithShape="0"/>
                  </a:effectLst>
                  <a:latin typeface="Segoe Semibold" pitchFamily="34" charset="0"/>
                </a:rPr>
                <a:t>Planning</a:t>
              </a:r>
            </a:p>
          </p:txBody>
        </p:sp>
      </p:grpSp>
      <p:sp>
        <p:nvSpPr>
          <p:cNvPr id="13" name="Rectangle 12"/>
          <p:cNvSpPr/>
          <p:nvPr/>
        </p:nvSpPr>
        <p:spPr>
          <a:xfrm>
            <a:off x="2782458" y="1447800"/>
            <a:ext cx="6090740" cy="1115690"/>
          </a:xfrm>
          <a:prstGeom prst="rect">
            <a:avLst/>
          </a:prstGeom>
        </p:spPr>
        <p:txBody>
          <a:bodyPr wrap="square">
            <a:spAutoFit/>
          </a:bodyPr>
          <a:lstStyle/>
          <a:p>
            <a:pPr marL="231775" lvl="1" indent="-222250" defTabSz="914363">
              <a:spcBef>
                <a:spcPts val="200"/>
              </a:spcBef>
              <a:spcAft>
                <a:spcPts val="100"/>
              </a:spcAft>
              <a:buBlip>
                <a:blip r:embed="rId3"/>
              </a:buBlip>
              <a:defRPr/>
            </a:pPr>
            <a:r>
              <a:rPr lang="en-US" sz="1600" dirty="0" smtClean="0">
                <a:solidFill>
                  <a:prstClr val="white"/>
                </a:solidFill>
                <a:effectLst>
                  <a:outerShdw blurRad="393700" algn="ctr" rotWithShape="0">
                    <a:prstClr val="black">
                      <a:alpha val="68000"/>
                    </a:prstClr>
                  </a:outerShdw>
                </a:effectLst>
              </a:rPr>
              <a:t>Spend more time on planning &amp; vision phase </a:t>
            </a:r>
            <a:r>
              <a:rPr lang="en-US" sz="1600" dirty="0" err="1" smtClean="0">
                <a:solidFill>
                  <a:prstClr val="white"/>
                </a:solidFill>
                <a:effectLst>
                  <a:outerShdw blurRad="393700" algn="ctr" rotWithShape="0">
                    <a:prstClr val="black">
                      <a:alpha val="68000"/>
                    </a:prstClr>
                  </a:outerShdw>
                </a:effectLst>
              </a:rPr>
              <a:t>analysing</a:t>
            </a:r>
            <a:r>
              <a:rPr lang="en-US" sz="1600" dirty="0" smtClean="0">
                <a:solidFill>
                  <a:prstClr val="white"/>
                </a:solidFill>
                <a:effectLst>
                  <a:outerShdw blurRad="393700" algn="ctr" rotWithShape="0">
                    <a:prstClr val="black">
                      <a:alpha val="68000"/>
                    </a:prstClr>
                  </a:outerShdw>
                </a:effectLst>
              </a:rPr>
              <a:t> trends and needs before building features. </a:t>
            </a:r>
          </a:p>
          <a:p>
            <a:pPr marL="231775" lvl="1" indent="-222250" defTabSz="914363">
              <a:spcBef>
                <a:spcPts val="200"/>
              </a:spcBef>
              <a:spcAft>
                <a:spcPts val="100"/>
              </a:spcAft>
              <a:buBlip>
                <a:blip r:embed="rId3"/>
              </a:buBlip>
              <a:defRPr/>
            </a:pPr>
            <a:r>
              <a:rPr lang="en-US" sz="1600" dirty="0" smtClean="0">
                <a:solidFill>
                  <a:prstClr val="white"/>
                </a:solidFill>
                <a:effectLst>
                  <a:outerShdw blurRad="393700" algn="ctr" rotWithShape="0">
                    <a:prstClr val="black">
                      <a:alpha val="68000"/>
                    </a:prstClr>
                  </a:outerShdw>
                </a:effectLst>
              </a:rPr>
              <a:t>Focus on end-to-end business scenarios – not just new features and technologies. </a:t>
            </a:r>
          </a:p>
        </p:txBody>
      </p:sp>
      <p:grpSp>
        <p:nvGrpSpPr>
          <p:cNvPr id="4" name="Group 27"/>
          <p:cNvGrpSpPr/>
          <p:nvPr/>
        </p:nvGrpSpPr>
        <p:grpSpPr>
          <a:xfrm>
            <a:off x="350411" y="2786178"/>
            <a:ext cx="2210937" cy="557784"/>
            <a:chOff x="350411" y="2786178"/>
            <a:chExt cx="2210937" cy="557784"/>
          </a:xfrm>
        </p:grpSpPr>
        <p:sp>
          <p:nvSpPr>
            <p:cNvPr id="22" name="Rectangle 21"/>
            <p:cNvSpPr/>
            <p:nvPr/>
          </p:nvSpPr>
          <p:spPr bwMode="auto">
            <a:xfrm>
              <a:off x="350411" y="2786178"/>
              <a:ext cx="2210937" cy="557784"/>
            </a:xfrm>
            <a:prstGeom prst="rect">
              <a:avLst/>
            </a:prstGeom>
            <a:gradFill>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smtClean="0">
                <a:solidFill>
                  <a:srgbClr val="FFFFFF"/>
                </a:solidFill>
                <a:latin typeface="Segoe"/>
              </a:endParaRPr>
            </a:p>
          </p:txBody>
        </p:sp>
        <p:sp>
          <p:nvSpPr>
            <p:cNvPr id="14" name="Rectangle 13"/>
            <p:cNvSpPr/>
            <p:nvPr/>
          </p:nvSpPr>
          <p:spPr>
            <a:xfrm>
              <a:off x="532304" y="2880404"/>
              <a:ext cx="1847150" cy="369332"/>
            </a:xfrm>
            <a:prstGeom prst="rect">
              <a:avLst/>
            </a:prstGeom>
          </p:spPr>
          <p:txBody>
            <a:bodyPr wrap="square">
              <a:spAutoFit/>
            </a:bodyPr>
            <a:lstStyle/>
            <a:p>
              <a:pPr indent="-342900" algn="ctr">
                <a:lnSpc>
                  <a:spcPct val="90000"/>
                </a:lnSpc>
                <a:spcAft>
                  <a:spcPts val="1200"/>
                </a:spcAft>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reflection blurRad="6350" stA="55000" endA="300" endPos="45500" dir="5400000" sy="-100000" algn="bl" rotWithShape="0"/>
                  </a:effectLst>
                  <a:latin typeface="Segoe Semibold" pitchFamily="34" charset="0"/>
                </a:rPr>
                <a:t>Predictability</a:t>
              </a:r>
            </a:p>
          </p:txBody>
        </p:sp>
      </p:grpSp>
      <p:sp>
        <p:nvSpPr>
          <p:cNvPr id="15" name="Rectangle 14"/>
          <p:cNvSpPr/>
          <p:nvPr/>
        </p:nvSpPr>
        <p:spPr>
          <a:xfrm>
            <a:off x="2782458" y="2590800"/>
            <a:ext cx="6143178" cy="869469"/>
          </a:xfrm>
          <a:prstGeom prst="rect">
            <a:avLst/>
          </a:prstGeom>
        </p:spPr>
        <p:txBody>
          <a:bodyPr wrap="square">
            <a:spAutoFit/>
          </a:bodyPr>
          <a:lstStyle/>
          <a:p>
            <a:pPr marL="231775" lvl="1" indent="-222250" defTabSz="914363">
              <a:spcBef>
                <a:spcPts val="200"/>
              </a:spcBef>
              <a:spcAft>
                <a:spcPts val="100"/>
              </a:spcAft>
              <a:buBlip>
                <a:blip r:embed="rId3"/>
              </a:buBlip>
              <a:defRPr/>
            </a:pPr>
            <a:r>
              <a:rPr lang="en-US" sz="1600" dirty="0" smtClean="0">
                <a:solidFill>
                  <a:prstClr val="white"/>
                </a:solidFill>
                <a:effectLst>
                  <a:outerShdw blurRad="393700" algn="ctr" rotWithShape="0">
                    <a:prstClr val="black">
                      <a:alpha val="68000"/>
                    </a:prstClr>
                  </a:outerShdw>
                </a:effectLst>
              </a:rPr>
              <a:t>Give our customer and partners a timeframe for the release and stick to our plan – 3 years for Windows 7.</a:t>
            </a:r>
          </a:p>
          <a:p>
            <a:pPr marL="231775" lvl="1" indent="-222250" defTabSz="914363">
              <a:spcBef>
                <a:spcPts val="200"/>
              </a:spcBef>
              <a:spcAft>
                <a:spcPts val="100"/>
              </a:spcAft>
              <a:buBlip>
                <a:blip r:embed="rId3"/>
              </a:buBlip>
              <a:defRPr/>
            </a:pPr>
            <a:r>
              <a:rPr lang="en-US" sz="1600" dirty="0" smtClean="0">
                <a:solidFill>
                  <a:prstClr val="white"/>
                </a:solidFill>
                <a:effectLst>
                  <a:outerShdw blurRad="393700" algn="ctr" rotWithShape="0">
                    <a:prstClr val="black">
                      <a:alpha val="68000"/>
                    </a:prstClr>
                  </a:outerShdw>
                </a:effectLst>
              </a:rPr>
              <a:t>Disclose with higher degree of certainty and </a:t>
            </a:r>
            <a:r>
              <a:rPr lang="en-US" sz="1600" dirty="0" err="1" smtClean="0">
                <a:solidFill>
                  <a:prstClr val="white"/>
                </a:solidFill>
                <a:effectLst>
                  <a:outerShdw blurRad="393700" algn="ctr" rotWithShape="0">
                    <a:prstClr val="black">
                      <a:alpha val="68000"/>
                    </a:prstClr>
                  </a:outerShdw>
                </a:effectLst>
              </a:rPr>
              <a:t>minimise</a:t>
            </a:r>
            <a:r>
              <a:rPr lang="en-US" sz="1600" dirty="0" smtClean="0">
                <a:solidFill>
                  <a:prstClr val="white"/>
                </a:solidFill>
                <a:effectLst>
                  <a:outerShdw blurRad="393700" algn="ctr" rotWithShape="0">
                    <a:prstClr val="black">
                      <a:alpha val="68000"/>
                    </a:prstClr>
                  </a:outerShdw>
                </a:effectLst>
              </a:rPr>
              <a:t> changes </a:t>
            </a:r>
            <a:endParaRPr lang="en-US" sz="1600" dirty="0">
              <a:solidFill>
                <a:prstClr val="white"/>
              </a:solidFill>
              <a:effectLst>
                <a:outerShdw blurRad="393700" algn="ctr" rotWithShape="0">
                  <a:prstClr val="black">
                    <a:alpha val="68000"/>
                  </a:prstClr>
                </a:outerShdw>
              </a:effectLst>
            </a:endParaRPr>
          </a:p>
        </p:txBody>
      </p:sp>
      <p:grpSp>
        <p:nvGrpSpPr>
          <p:cNvPr id="5" name="Group 32"/>
          <p:cNvGrpSpPr/>
          <p:nvPr/>
        </p:nvGrpSpPr>
        <p:grpSpPr>
          <a:xfrm>
            <a:off x="350411" y="3822402"/>
            <a:ext cx="2210937" cy="609600"/>
            <a:chOff x="350411" y="3822402"/>
            <a:chExt cx="2210937" cy="609600"/>
          </a:xfrm>
        </p:grpSpPr>
        <p:sp>
          <p:nvSpPr>
            <p:cNvPr id="23" name="Rectangle 22"/>
            <p:cNvSpPr/>
            <p:nvPr/>
          </p:nvSpPr>
          <p:spPr bwMode="auto">
            <a:xfrm>
              <a:off x="350411" y="3822402"/>
              <a:ext cx="2210937" cy="609600"/>
            </a:xfrm>
            <a:prstGeom prst="rect">
              <a:avLst/>
            </a:prstGeom>
            <a:gradFill>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smtClean="0">
                <a:solidFill>
                  <a:srgbClr val="FFFFFF"/>
                </a:solidFill>
                <a:latin typeface="Segoe"/>
              </a:endParaRPr>
            </a:p>
          </p:txBody>
        </p:sp>
        <p:sp>
          <p:nvSpPr>
            <p:cNvPr id="16" name="Rectangle 15"/>
            <p:cNvSpPr/>
            <p:nvPr/>
          </p:nvSpPr>
          <p:spPr>
            <a:xfrm>
              <a:off x="493976" y="3942536"/>
              <a:ext cx="1923806" cy="369332"/>
            </a:xfrm>
            <a:prstGeom prst="rect">
              <a:avLst/>
            </a:prstGeom>
          </p:spPr>
          <p:txBody>
            <a:bodyPr wrap="square">
              <a:spAutoFit/>
            </a:bodyPr>
            <a:lstStyle/>
            <a:p>
              <a:pPr indent="-342900" algn="ctr">
                <a:lnSpc>
                  <a:spcPct val="90000"/>
                </a:lnSpc>
                <a:spcAft>
                  <a:spcPts val="1200"/>
                </a:spcAft>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reflection blurRad="6350" stA="55000" endA="300" endPos="45500" dir="5400000" sy="-100000" algn="bl" rotWithShape="0"/>
                  </a:effectLst>
                  <a:latin typeface="Segoe Semibold" pitchFamily="34" charset="0"/>
                </a:rPr>
                <a:t>Ecosystem</a:t>
              </a:r>
            </a:p>
          </p:txBody>
        </p:sp>
      </p:grpSp>
      <p:sp>
        <p:nvSpPr>
          <p:cNvPr id="17" name="Rectangle 16"/>
          <p:cNvSpPr/>
          <p:nvPr/>
        </p:nvSpPr>
        <p:spPr>
          <a:xfrm>
            <a:off x="2782457" y="3800921"/>
            <a:ext cx="5709913" cy="830997"/>
          </a:xfrm>
          <a:prstGeom prst="rect">
            <a:avLst/>
          </a:prstGeom>
        </p:spPr>
        <p:txBody>
          <a:bodyPr wrap="square">
            <a:spAutoFit/>
          </a:bodyPr>
          <a:lstStyle/>
          <a:p>
            <a:pPr marL="231775" lvl="1" indent="-222250" defTabSz="914363" fontAlgn="base">
              <a:spcBef>
                <a:spcPts val="200"/>
              </a:spcBef>
              <a:spcAft>
                <a:spcPts val="100"/>
              </a:spcAft>
              <a:buBlip>
                <a:blip r:embed="rId3"/>
              </a:buBlip>
              <a:tabLst>
                <a:tab pos="2971800" algn="l"/>
              </a:tabLst>
              <a:defRPr/>
            </a:pPr>
            <a:r>
              <a:rPr lang="en-US" sz="1600" dirty="0" smtClean="0">
                <a:solidFill>
                  <a:prstClr val="white"/>
                </a:solidFill>
                <a:effectLst>
                  <a:outerShdw blurRad="393700" algn="ctr" rotWithShape="0">
                    <a:prstClr val="black">
                      <a:alpha val="68000"/>
                    </a:prstClr>
                  </a:outerShdw>
                </a:effectLst>
              </a:rPr>
              <a:t>Engaging with partners earlier and more closely to enable seamless experiences and compatibility across hardware, software and services </a:t>
            </a:r>
          </a:p>
        </p:txBody>
      </p:sp>
      <p:cxnSp>
        <p:nvCxnSpPr>
          <p:cNvPr id="40" name="Straight Connector 39"/>
          <p:cNvCxnSpPr/>
          <p:nvPr/>
        </p:nvCxnSpPr>
        <p:spPr>
          <a:xfrm rot="5400000">
            <a:off x="883551" y="5900044"/>
            <a:ext cx="256032" cy="1588"/>
          </a:xfrm>
          <a:prstGeom prst="line">
            <a:avLst/>
          </a:prstGeom>
          <a:noFill/>
          <a:ln w="38100">
            <a:solidFill>
              <a:schemeClr val="tx1">
                <a:lumMod val="75000"/>
              </a:schemeClr>
            </a:solidFill>
            <a:headEnd type="none" w="med" len="med"/>
            <a:tailEnd type="none" w="med" len="med"/>
          </a:ln>
          <a:effectLst>
            <a:outerShdw blurRad="38100" dist="25400" dir="5400000" rotWithShape="0">
              <a:srgbClr val="000000">
                <a:alpha val="45000"/>
              </a:srgbClr>
            </a:outerShdw>
          </a:effectLst>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cxnSp>
        <p:nvCxnSpPr>
          <p:cNvPr id="42" name="Straight Connector 41"/>
          <p:cNvCxnSpPr/>
          <p:nvPr/>
        </p:nvCxnSpPr>
        <p:spPr>
          <a:xfrm rot="5400000">
            <a:off x="4171046" y="5921816"/>
            <a:ext cx="256032" cy="1588"/>
          </a:xfrm>
          <a:prstGeom prst="line">
            <a:avLst/>
          </a:prstGeom>
          <a:noFill/>
          <a:ln w="38100">
            <a:solidFill>
              <a:schemeClr val="tx1">
                <a:lumMod val="75000"/>
              </a:schemeClr>
            </a:solidFill>
            <a:headEnd type="none" w="med" len="med"/>
            <a:tailEnd type="none" w="med" len="med"/>
          </a:ln>
          <a:effectLst>
            <a:outerShdw blurRad="38100" dist="25400" dir="5400000" rotWithShape="0">
              <a:srgbClr val="000000">
                <a:alpha val="45000"/>
              </a:srgbClr>
            </a:outerShdw>
          </a:effectLst>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cxnSp>
        <p:nvCxnSpPr>
          <p:cNvPr id="43" name="Straight Connector 42"/>
          <p:cNvCxnSpPr/>
          <p:nvPr/>
        </p:nvCxnSpPr>
        <p:spPr>
          <a:xfrm rot="5400000">
            <a:off x="7002921" y="5900044"/>
            <a:ext cx="256032" cy="1588"/>
          </a:xfrm>
          <a:prstGeom prst="line">
            <a:avLst/>
          </a:prstGeom>
          <a:noFill/>
          <a:ln w="38100">
            <a:solidFill>
              <a:schemeClr val="tx1">
                <a:lumMod val="75000"/>
              </a:schemeClr>
            </a:solidFill>
            <a:headEnd type="none" w="med" len="med"/>
            <a:tailEnd type="none" w="med" len="med"/>
          </a:ln>
          <a:effectLst>
            <a:outerShdw blurRad="38100" dist="25400" dir="5400000" rotWithShape="0">
              <a:srgbClr val="000000">
                <a:alpha val="45000"/>
              </a:srgbClr>
            </a:outerShdw>
          </a:effectLst>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sp>
        <p:nvSpPr>
          <p:cNvPr id="25" name="Rectangle 24"/>
          <p:cNvSpPr/>
          <p:nvPr/>
        </p:nvSpPr>
        <p:spPr>
          <a:xfrm>
            <a:off x="4182266" y="4931347"/>
            <a:ext cx="1649982" cy="341632"/>
          </a:xfrm>
          <a:prstGeom prst="rect">
            <a:avLst/>
          </a:prstGeom>
        </p:spPr>
        <p:txBody>
          <a:bodyPr wrap="square">
            <a:spAutoFit/>
          </a:bodyPr>
          <a:lstStyle/>
          <a:p>
            <a:pPr algn="ctr" defTabSz="914063" fontAlgn="base">
              <a:lnSpc>
                <a:spcPct val="90000"/>
              </a:lnSpc>
              <a:spcBef>
                <a:spcPct val="0"/>
              </a:spcBef>
              <a:spcAft>
                <a:spcPct val="0"/>
              </a:spcAft>
              <a:defRPr/>
            </a:pPr>
            <a:r>
              <a:rPr lang="en-US" b="1" dirty="0" smtClean="0">
                <a:effectLst>
                  <a:outerShdw blurRad="431800" algn="ctr" rotWithShape="0">
                    <a:prstClr val="black">
                      <a:alpha val="94000"/>
                    </a:prstClr>
                  </a:outerShdw>
                </a:effectLst>
              </a:rPr>
              <a:t>We are here</a:t>
            </a:r>
          </a:p>
        </p:txBody>
      </p:sp>
      <p:sp>
        <p:nvSpPr>
          <p:cNvPr id="44" name="Isosceles Triangle 43"/>
          <p:cNvSpPr/>
          <p:nvPr/>
        </p:nvSpPr>
        <p:spPr bwMode="auto">
          <a:xfrm rot="10800000">
            <a:off x="4284590" y="5266883"/>
            <a:ext cx="1476104" cy="535577"/>
          </a:xfrm>
          <a:prstGeom prst="triangle">
            <a:avLst/>
          </a:prstGeom>
          <a:gradFill>
            <a:gsLst>
              <a:gs pos="0">
                <a:schemeClr val="accent2">
                  <a:shade val="15000"/>
                  <a:satMod val="180000"/>
                  <a:alpha val="34000"/>
                </a:schemeClr>
              </a:gs>
              <a:gs pos="50000">
                <a:schemeClr val="accent2">
                  <a:shade val="45000"/>
                  <a:satMod val="170000"/>
                  <a:alpha val="66000"/>
                </a:schemeClr>
              </a:gs>
              <a:gs pos="70000">
                <a:schemeClr val="accent2">
                  <a:tint val="99000"/>
                  <a:shade val="65000"/>
                  <a:satMod val="155000"/>
                  <a:alpha val="83000"/>
                </a:schemeClr>
              </a:gs>
              <a:gs pos="100000">
                <a:schemeClr val="accent2">
                  <a:tint val="95500"/>
                  <a:shade val="100000"/>
                  <a:satMod val="155000"/>
                </a:schemeClr>
              </a:gs>
            </a:gsLs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27" name="Straight Connector 26"/>
          <p:cNvCxnSpPr/>
          <p:nvPr/>
        </p:nvCxnSpPr>
        <p:spPr>
          <a:xfrm rot="5400000">
            <a:off x="4954818" y="5934533"/>
            <a:ext cx="256032" cy="1588"/>
          </a:xfrm>
          <a:prstGeom prst="line">
            <a:avLst/>
          </a:prstGeom>
          <a:noFill/>
          <a:ln w="38100">
            <a:solidFill>
              <a:schemeClr val="tx1">
                <a:lumMod val="75000"/>
              </a:schemeClr>
            </a:solidFill>
            <a:headEnd type="none" w="med" len="med"/>
            <a:tailEnd type="none" w="med" len="med"/>
          </a:ln>
          <a:effectLst>
            <a:outerShdw blurRad="38100" dist="25400" dir="5400000" rotWithShape="0">
              <a:srgbClr val="000000">
                <a:alpha val="45000"/>
              </a:srgbClr>
            </a:outerShdw>
          </a:effectLst>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cxnSp>
        <p:nvCxnSpPr>
          <p:cNvPr id="28" name="Straight Connector 27"/>
          <p:cNvCxnSpPr/>
          <p:nvPr/>
        </p:nvCxnSpPr>
        <p:spPr>
          <a:xfrm rot="5400000">
            <a:off x="3017211" y="5910925"/>
            <a:ext cx="256032" cy="1588"/>
          </a:xfrm>
          <a:prstGeom prst="line">
            <a:avLst/>
          </a:prstGeom>
          <a:noFill/>
          <a:ln w="38100">
            <a:solidFill>
              <a:schemeClr val="tx1">
                <a:lumMod val="75000"/>
              </a:schemeClr>
            </a:solidFill>
            <a:headEnd type="none" w="med" len="med"/>
            <a:tailEnd type="none" w="med" len="med"/>
          </a:ln>
          <a:effectLst>
            <a:outerShdw blurRad="38100" dist="25400" dir="5400000" rotWithShape="0">
              <a:srgbClr val="000000">
                <a:alpha val="45000"/>
              </a:srgbClr>
            </a:outerShdw>
          </a:effectLst>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2" y="1405719"/>
            <a:ext cx="9144002" cy="5452281"/>
            <a:chOff x="-2" y="1692876"/>
            <a:chExt cx="9144002" cy="5165124"/>
          </a:xfrm>
        </p:grpSpPr>
        <p:sp>
          <p:nvSpPr>
            <p:cNvPr id="45" name="Rectangle 44"/>
            <p:cNvSpPr/>
            <p:nvPr/>
          </p:nvSpPr>
          <p:spPr bwMode="auto">
            <a:xfrm rot="5400000">
              <a:off x="1989437" y="-296563"/>
              <a:ext cx="5165124" cy="9144002"/>
            </a:xfrm>
            <a:prstGeom prst="rect">
              <a:avLst/>
            </a:prstGeom>
            <a:gradFill>
              <a:gsLst>
                <a:gs pos="0">
                  <a:schemeClr val="bg1">
                    <a:alpha val="51000"/>
                  </a:schemeClr>
                </a:gs>
                <a:gs pos="50000">
                  <a:schemeClr val="bg1">
                    <a:lumMod val="95000"/>
                    <a:lumOff val="5000"/>
                    <a:alpha val="45000"/>
                  </a:schemeClr>
                </a:gs>
                <a:gs pos="100000">
                  <a:schemeClr val="bg1">
                    <a:alpha val="0"/>
                  </a:schemeClr>
                </a:gs>
              </a:gsLst>
            </a:gradFill>
            <a:ln>
              <a:solidFill>
                <a:schemeClr val="accent4">
                  <a:lumMod val="75000"/>
                </a:schemeClr>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l" rtl="0"/>
              <a:endParaRPr lang="en-US" sz="2400" b="1" kern="1200" dirty="0">
                <a:solidFill>
                  <a:prstClr val="white"/>
                </a:solidFill>
                <a:latin typeface="Segoe"/>
                <a:ea typeface="+mn-ea"/>
                <a:cs typeface="+mn-cs"/>
              </a:endParaRPr>
            </a:p>
          </p:txBody>
        </p:sp>
        <p:grpSp>
          <p:nvGrpSpPr>
            <p:cNvPr id="3" name="Group 41"/>
            <p:cNvGrpSpPr/>
            <p:nvPr/>
          </p:nvGrpSpPr>
          <p:grpSpPr>
            <a:xfrm>
              <a:off x="341192" y="1912668"/>
              <a:ext cx="7683689" cy="1690534"/>
              <a:chOff x="681003" y="1912668"/>
              <a:chExt cx="7683689" cy="1690534"/>
            </a:xfrm>
          </p:grpSpPr>
          <p:sp>
            <p:nvSpPr>
              <p:cNvPr id="30" name="TextBox 29"/>
              <p:cNvSpPr txBox="1"/>
              <p:nvPr/>
            </p:nvSpPr>
            <p:spPr>
              <a:xfrm>
                <a:off x="681003" y="2463662"/>
                <a:ext cx="7683689" cy="1139540"/>
              </a:xfrm>
              <a:prstGeom prst="rect">
                <a:avLst/>
              </a:prstGeom>
              <a:noFill/>
            </p:spPr>
            <p:txBody>
              <a:bodyPr wrap="square" rtlCol="0">
                <a:spAutoFit/>
              </a:bodyPr>
              <a:lstStyle/>
              <a:p>
                <a:pPr marL="1023938" lvl="1" indent="-55563"/>
                <a:r>
                  <a:rPr lang="en-US" b="1" dirty="0" smtClean="0">
                    <a:effectLst>
                      <a:outerShdw blurRad="38100" dist="38100" dir="2700000" algn="tl">
                        <a:srgbClr val="000000">
                          <a:alpha val="43137"/>
                        </a:srgbClr>
                      </a:outerShdw>
                    </a:effectLst>
                  </a:rPr>
                  <a:t>Similar Compatibility: </a:t>
                </a:r>
              </a:p>
              <a:p>
                <a:pPr marL="1309688" lvl="1" indent="-341313" defTabSz="914363">
                  <a:spcBef>
                    <a:spcPts val="200"/>
                  </a:spcBef>
                  <a:spcAft>
                    <a:spcPts val="100"/>
                  </a:spcAft>
                  <a:buBlip>
                    <a:blip r:embed="rId3"/>
                  </a:buBlip>
                  <a:defRPr/>
                </a:pPr>
                <a:r>
                  <a:rPr lang="en-US" sz="1600" dirty="0" smtClean="0">
                    <a:solidFill>
                      <a:prstClr val="white"/>
                    </a:solidFill>
                    <a:effectLst>
                      <a:outerShdw blurRad="393700" algn="ctr" rotWithShape="0">
                        <a:prstClr val="black">
                          <a:alpha val="68000"/>
                        </a:prstClr>
                      </a:outerShdw>
                    </a:effectLst>
                  </a:rPr>
                  <a:t>Most software that runs on Windows Vista will run on Windows 7. Exceptions will be low level code (AV, Firewall, Imaging, etc).  </a:t>
                </a:r>
              </a:p>
              <a:p>
                <a:pPr marL="1309688" lvl="1" indent="-341313" defTabSz="914363">
                  <a:spcBef>
                    <a:spcPts val="200"/>
                  </a:spcBef>
                  <a:spcAft>
                    <a:spcPts val="100"/>
                  </a:spcAft>
                  <a:buBlip>
                    <a:blip r:embed="rId3"/>
                  </a:buBlip>
                  <a:defRPr/>
                </a:pPr>
                <a:r>
                  <a:rPr lang="en-US" sz="1600" dirty="0" smtClean="0">
                    <a:solidFill>
                      <a:prstClr val="white"/>
                    </a:solidFill>
                    <a:effectLst>
                      <a:outerShdw blurRad="393700" algn="ctr" rotWithShape="0">
                        <a:prstClr val="black">
                          <a:alpha val="68000"/>
                        </a:prstClr>
                      </a:outerShdw>
                    </a:effectLst>
                  </a:rPr>
                  <a:t>Hardware that runs Windows Vista well will run Windows 7 well.</a:t>
                </a:r>
              </a:p>
            </p:txBody>
          </p:sp>
          <p:pic>
            <p:nvPicPr>
              <p:cNvPr id="31" name="Picture 30" descr="C:\Documents and Settings\Freelance1\Desktop\Windows Vista Logo Horizontal W.png"/>
              <p:cNvPicPr>
                <a:picLocks noChangeAspect="1" noChangeArrowheads="1"/>
              </p:cNvPicPr>
              <p:nvPr/>
            </p:nvPicPr>
            <p:blipFill>
              <a:blip r:embed="rId4" cstate="print"/>
              <a:stretch>
                <a:fillRect/>
              </a:stretch>
            </p:blipFill>
            <p:spPr bwMode="auto">
              <a:xfrm>
                <a:off x="3530882" y="1912668"/>
                <a:ext cx="2857527" cy="433120"/>
              </a:xfrm>
              <a:prstGeom prst="rect">
                <a:avLst/>
              </a:prstGeom>
              <a:noFill/>
            </p:spPr>
          </p:pic>
        </p:grpSp>
      </p:grpSp>
      <p:grpSp>
        <p:nvGrpSpPr>
          <p:cNvPr id="4" name="Group 46"/>
          <p:cNvGrpSpPr/>
          <p:nvPr/>
        </p:nvGrpSpPr>
        <p:grpSpPr>
          <a:xfrm>
            <a:off x="-2" y="3695804"/>
            <a:ext cx="9144002" cy="3162196"/>
            <a:chOff x="-2" y="3695804"/>
            <a:chExt cx="9144002" cy="3162196"/>
          </a:xfrm>
        </p:grpSpPr>
        <p:sp>
          <p:nvSpPr>
            <p:cNvPr id="44" name="Rectangle 43"/>
            <p:cNvSpPr/>
            <p:nvPr/>
          </p:nvSpPr>
          <p:spPr bwMode="auto">
            <a:xfrm rot="5400000">
              <a:off x="2990901" y="704901"/>
              <a:ext cx="3162196" cy="9144002"/>
            </a:xfrm>
            <a:prstGeom prst="rect">
              <a:avLst/>
            </a:prstGeom>
            <a:gradFill>
              <a:gsLst>
                <a:gs pos="0">
                  <a:schemeClr val="bg1">
                    <a:alpha val="51000"/>
                  </a:schemeClr>
                </a:gs>
                <a:gs pos="50000">
                  <a:schemeClr val="bg1">
                    <a:lumMod val="95000"/>
                    <a:lumOff val="5000"/>
                    <a:alpha val="45000"/>
                  </a:schemeClr>
                </a:gs>
                <a:gs pos="100000">
                  <a:schemeClr val="bg1">
                    <a:alpha val="0"/>
                  </a:schemeClr>
                </a:gs>
              </a:gsLst>
            </a:gradFill>
            <a:ln>
              <a:solidFill>
                <a:schemeClr val="accent4">
                  <a:lumMod val="75000"/>
                </a:schemeClr>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l" rtl="0"/>
              <a:endParaRPr lang="en-US" sz="2400" b="1" kern="1200" dirty="0">
                <a:solidFill>
                  <a:prstClr val="white"/>
                </a:solidFill>
                <a:latin typeface="Segoe"/>
                <a:ea typeface="+mn-ea"/>
                <a:cs typeface="+mn-cs"/>
              </a:endParaRPr>
            </a:p>
          </p:txBody>
        </p:sp>
        <p:pic>
          <p:nvPicPr>
            <p:cNvPr id="21" name="Picture 20" descr="WV-SP1_h_bL_r.png"/>
            <p:cNvPicPr>
              <a:picLocks noChangeAspect="1"/>
            </p:cNvPicPr>
            <p:nvPr/>
          </p:nvPicPr>
          <p:blipFill>
            <a:blip r:embed="rId5" cstate="print"/>
            <a:stretch>
              <a:fillRect/>
            </a:stretch>
          </p:blipFill>
          <p:spPr>
            <a:xfrm>
              <a:off x="3474265" y="3902040"/>
              <a:ext cx="2148613" cy="588879"/>
            </a:xfrm>
            <a:prstGeom prst="rect">
              <a:avLst/>
            </a:prstGeom>
            <a:noFill/>
            <a:ln>
              <a:noFill/>
            </a:ln>
          </p:spPr>
        </p:pic>
        <p:sp>
          <p:nvSpPr>
            <p:cNvPr id="43" name="TextBox 42"/>
            <p:cNvSpPr txBox="1"/>
            <p:nvPr/>
          </p:nvSpPr>
          <p:spPr>
            <a:xfrm>
              <a:off x="1296528" y="4583412"/>
              <a:ext cx="7397087"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Few Changes:  </a:t>
              </a:r>
              <a:r>
                <a:rPr lang="en-US" dirty="0" smtClean="0">
                  <a:effectLst>
                    <a:outerShdw blurRad="38100" dist="38100" dir="2700000" algn="tl">
                      <a:srgbClr val="000000">
                        <a:alpha val="43137"/>
                      </a:srgbClr>
                    </a:outerShdw>
                  </a:effectLst>
                </a:rPr>
                <a:t>Focus on quality and reliability improvements</a:t>
              </a:r>
            </a:p>
          </p:txBody>
        </p:sp>
      </p:grpSp>
      <p:sp>
        <p:nvSpPr>
          <p:cNvPr id="5" name="Title 4"/>
          <p:cNvSpPr>
            <a:spLocks noGrp="1"/>
          </p:cNvSpPr>
          <p:nvPr>
            <p:ph type="title"/>
          </p:nvPr>
        </p:nvSpPr>
        <p:spPr>
          <a:xfrm>
            <a:off x="381000" y="230188"/>
            <a:ext cx="8382000" cy="941796"/>
          </a:xfrm>
        </p:spPr>
        <p:txBody>
          <a:bodyPr/>
          <a:lstStyle/>
          <a:p>
            <a:r>
              <a:rPr lang="en-US" sz="4400" dirty="0" smtClean="0"/>
              <a:t>Windows 7 Builds on Windows Vista</a:t>
            </a:r>
            <a:r>
              <a:rPr lang="en-US" dirty="0" smtClean="0"/>
              <a:t/>
            </a:r>
            <a:br>
              <a:rPr lang="en-US" dirty="0" smtClean="0"/>
            </a:br>
            <a:r>
              <a:rPr lang="en-US" sz="2400" dirty="0" smtClean="0">
                <a:solidFill>
                  <a:schemeClr val="tx1"/>
                </a:solidFill>
              </a:rPr>
              <a:t>Deployment, Testing, and Pilots Today Will Continue to Pay Off</a:t>
            </a:r>
            <a:endParaRPr lang="en-US" sz="2400" dirty="0">
              <a:solidFill>
                <a:schemeClr val="tx1"/>
              </a:solidFill>
            </a:endParaRPr>
          </a:p>
        </p:txBody>
      </p:sp>
      <p:grpSp>
        <p:nvGrpSpPr>
          <p:cNvPr id="6" name="Group 45"/>
          <p:cNvGrpSpPr/>
          <p:nvPr/>
        </p:nvGrpSpPr>
        <p:grpSpPr>
          <a:xfrm>
            <a:off x="-2" y="5228042"/>
            <a:ext cx="9144002" cy="1629958"/>
            <a:chOff x="-2" y="5228042"/>
            <a:chExt cx="9144002" cy="1629958"/>
          </a:xfrm>
        </p:grpSpPr>
        <p:sp>
          <p:nvSpPr>
            <p:cNvPr id="16" name="Rectangle 15"/>
            <p:cNvSpPr/>
            <p:nvPr/>
          </p:nvSpPr>
          <p:spPr bwMode="auto">
            <a:xfrm rot="5400000">
              <a:off x="3757020" y="1471020"/>
              <a:ext cx="1629958" cy="9144002"/>
            </a:xfrm>
            <a:prstGeom prst="rect">
              <a:avLst/>
            </a:prstGeom>
            <a:gradFill>
              <a:gsLst>
                <a:gs pos="0">
                  <a:schemeClr val="bg1">
                    <a:alpha val="51000"/>
                  </a:schemeClr>
                </a:gs>
                <a:gs pos="50000">
                  <a:schemeClr val="bg1">
                    <a:lumMod val="95000"/>
                    <a:lumOff val="5000"/>
                    <a:alpha val="45000"/>
                  </a:schemeClr>
                </a:gs>
                <a:gs pos="100000">
                  <a:schemeClr val="bg1">
                    <a:alpha val="0"/>
                  </a:schemeClr>
                </a:gs>
              </a:gsLst>
            </a:gradFill>
            <a:ln>
              <a:solidFill>
                <a:schemeClr val="accent4">
                  <a:lumMod val="75000"/>
                </a:schemeClr>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l" rtl="0"/>
              <a:endParaRPr lang="en-US" sz="2400" b="1" kern="1200" dirty="0">
                <a:solidFill>
                  <a:prstClr val="white"/>
                </a:solidFill>
                <a:latin typeface="Segoe"/>
                <a:ea typeface="+mn-ea"/>
                <a:cs typeface="+mn-cs"/>
              </a:endParaRPr>
            </a:p>
          </p:txBody>
        </p:sp>
        <p:pic>
          <p:nvPicPr>
            <p:cNvPr id="17" name="Picture 16" descr="C:\Documents and Settings\Freelance1\Desktop\Windows Vista Logo Horizontal W.png"/>
            <p:cNvPicPr preferRelativeResize="0">
              <a:picLocks noChangeArrowheads="1"/>
            </p:cNvPicPr>
            <p:nvPr/>
          </p:nvPicPr>
          <p:blipFill>
            <a:blip r:embed="rId6" cstate="print"/>
            <a:stretch>
              <a:fillRect/>
            </a:stretch>
          </p:blipFill>
          <p:spPr bwMode="auto">
            <a:xfrm>
              <a:off x="3391385" y="5350124"/>
              <a:ext cx="2312757" cy="463822"/>
            </a:xfrm>
            <a:prstGeom prst="rect">
              <a:avLst/>
            </a:prstGeom>
            <a:noFill/>
          </p:spPr>
        </p:pic>
        <p:sp>
          <p:nvSpPr>
            <p:cNvPr id="19" name="TextBox 18"/>
            <p:cNvSpPr txBox="1"/>
            <p:nvPr/>
          </p:nvSpPr>
          <p:spPr>
            <a:xfrm>
              <a:off x="1371600" y="5905176"/>
              <a:ext cx="6324600" cy="646331"/>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Deep Changes:  </a:t>
              </a:r>
              <a:r>
                <a:rPr lang="en-US" dirty="0" smtClean="0">
                  <a:effectLst>
                    <a:outerShdw blurRad="38100" dist="38100" dir="2700000" algn="tl">
                      <a:srgbClr val="000000">
                        <a:alpha val="43137"/>
                      </a:srgbClr>
                    </a:outerShdw>
                  </a:effectLst>
                </a:rPr>
                <a:t>New models for security, drivers, deployment, and networking</a:t>
              </a:r>
            </a:p>
          </p:txBody>
        </p:sp>
      </p:grpSp>
      <p:pic>
        <p:nvPicPr>
          <p:cNvPr id="1026" name="Picture 2" descr="c:\users\petermck\pictures\dvd_art\artwork_imagery\shapes and graphics\arrows - arrow\blue gradient collection\arrow 0 blue arrow curved 6.png"/>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rot="5400000">
            <a:off x="-252535" y="4575888"/>
            <a:ext cx="2092557" cy="1445998"/>
          </a:xfrm>
          <a:prstGeom prst="rect">
            <a:avLst/>
          </a:prstGeom>
          <a:noFill/>
        </p:spPr>
      </p:pic>
      <p:pic>
        <p:nvPicPr>
          <p:cNvPr id="50" name="Picture 2" descr="c:\users\petermck\pictures\dvd_art\artwork_imagery\shapes and graphics\arrows - arrow\blue gradient collection\arrow 0 blue arrow curved 6.png"/>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rot="16200000" flipH="1">
            <a:off x="7410568" y="2948914"/>
            <a:ext cx="2092557" cy="144599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3" presetClass="entr" presetSubtype="16"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fltVal val="0"/>
                                          </p:val>
                                        </p:tav>
                                        <p:tav tm="100000">
                                          <p:val>
                                            <p:strVal val="#ppt_h"/>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6179948" y="3273700"/>
            <a:ext cx="2783539" cy="3254183"/>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54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 name="Rectangle 47"/>
          <p:cNvSpPr/>
          <p:nvPr/>
        </p:nvSpPr>
        <p:spPr bwMode="auto">
          <a:xfrm>
            <a:off x="3180716" y="3273700"/>
            <a:ext cx="2783539" cy="3254183"/>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54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Rectangle 31"/>
          <p:cNvSpPr/>
          <p:nvPr/>
        </p:nvSpPr>
        <p:spPr bwMode="auto">
          <a:xfrm>
            <a:off x="181484" y="3273700"/>
            <a:ext cx="2783539" cy="3254183"/>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54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4" name="Rectangle 73"/>
          <p:cNvSpPr/>
          <p:nvPr/>
        </p:nvSpPr>
        <p:spPr bwMode="auto">
          <a:xfrm>
            <a:off x="6321058" y="3783780"/>
            <a:ext cx="2514023" cy="1307204"/>
          </a:xfrm>
          <a:prstGeom prst="rect">
            <a:avLst/>
          </a:prstGeom>
          <a:gradFill flip="none" rotWithShape="1">
            <a:gsLst>
              <a:gs pos="0">
                <a:schemeClr val="accent3">
                  <a:lumMod val="50000"/>
                  <a:alpha val="0"/>
                </a:schemeClr>
              </a:gs>
              <a:gs pos="52000">
                <a:schemeClr val="accent3">
                  <a:alpha val="75000"/>
                </a:schemeClr>
              </a:gs>
              <a:gs pos="48000">
                <a:schemeClr val="accent3">
                  <a:alpha val="75000"/>
                </a:schemeClr>
              </a:gs>
              <a:gs pos="100000">
                <a:schemeClr val="accent3">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5" name="Rectangle 74"/>
          <p:cNvSpPr/>
          <p:nvPr/>
        </p:nvSpPr>
        <p:spPr bwMode="auto">
          <a:xfrm>
            <a:off x="3318366" y="3783780"/>
            <a:ext cx="2514023" cy="1307204"/>
          </a:xfrm>
          <a:prstGeom prst="rect">
            <a:avLst/>
          </a:prstGeom>
          <a:gradFill flip="none" rotWithShape="1">
            <a:gsLst>
              <a:gs pos="0">
                <a:schemeClr val="accent2">
                  <a:shade val="15000"/>
                  <a:satMod val="180000"/>
                  <a:alpha val="0"/>
                </a:schemeClr>
              </a:gs>
              <a:gs pos="52000">
                <a:schemeClr val="accent2">
                  <a:shade val="45000"/>
                  <a:satMod val="170000"/>
                  <a:alpha val="75000"/>
                </a:schemeClr>
              </a:gs>
              <a:gs pos="48000">
                <a:schemeClr val="accent2">
                  <a:tint val="99000"/>
                  <a:shade val="65000"/>
                  <a:satMod val="155000"/>
                  <a:alpha val="75000"/>
                </a:schemeClr>
              </a:gs>
              <a:gs pos="100000">
                <a:schemeClr val="accent2">
                  <a:tint val="95500"/>
                  <a:shade val="100000"/>
                  <a:satMod val="155000"/>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6" name="Rectangle 75"/>
          <p:cNvSpPr/>
          <p:nvPr/>
        </p:nvSpPr>
        <p:spPr bwMode="auto">
          <a:xfrm>
            <a:off x="315674" y="3783780"/>
            <a:ext cx="2514023" cy="1307204"/>
          </a:xfrm>
          <a:prstGeom prst="rect">
            <a:avLst/>
          </a:prstGeom>
          <a:gradFill flip="none" rotWithShape="1">
            <a:gsLst>
              <a:gs pos="0">
                <a:schemeClr val="accent1">
                  <a:lumMod val="50000"/>
                  <a:alpha val="0"/>
                </a:schemeClr>
              </a:gs>
              <a:gs pos="52000">
                <a:schemeClr val="accent1">
                  <a:alpha val="75000"/>
                </a:schemeClr>
              </a:gs>
              <a:gs pos="48000">
                <a:schemeClr val="accent1">
                  <a:alpha val="75000"/>
                </a:schemeClr>
              </a:gs>
              <a:gs pos="100000">
                <a:schemeClr val="accent1">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3" name="Rectangle 72"/>
          <p:cNvSpPr/>
          <p:nvPr/>
        </p:nvSpPr>
        <p:spPr bwMode="auto">
          <a:xfrm>
            <a:off x="6321058" y="5217164"/>
            <a:ext cx="2514023" cy="973571"/>
          </a:xfrm>
          <a:prstGeom prst="rect">
            <a:avLst/>
          </a:prstGeom>
          <a:gradFill flip="none" rotWithShape="1">
            <a:gsLst>
              <a:gs pos="0">
                <a:schemeClr val="accent3">
                  <a:lumMod val="50000"/>
                  <a:alpha val="0"/>
                </a:schemeClr>
              </a:gs>
              <a:gs pos="52000">
                <a:schemeClr val="accent3">
                  <a:alpha val="75000"/>
                </a:schemeClr>
              </a:gs>
              <a:gs pos="48000">
                <a:schemeClr val="accent3">
                  <a:alpha val="75000"/>
                </a:schemeClr>
              </a:gs>
              <a:gs pos="100000">
                <a:schemeClr val="accent3">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2" name="Rectangle 71"/>
          <p:cNvSpPr/>
          <p:nvPr/>
        </p:nvSpPr>
        <p:spPr bwMode="auto">
          <a:xfrm>
            <a:off x="3318366" y="5217164"/>
            <a:ext cx="2514023" cy="1049165"/>
          </a:xfrm>
          <a:prstGeom prst="rect">
            <a:avLst/>
          </a:prstGeom>
          <a:gradFill flip="none" rotWithShape="1">
            <a:gsLst>
              <a:gs pos="0">
                <a:schemeClr val="accent2">
                  <a:shade val="15000"/>
                  <a:satMod val="180000"/>
                  <a:alpha val="0"/>
                </a:schemeClr>
              </a:gs>
              <a:gs pos="52000">
                <a:schemeClr val="accent2">
                  <a:shade val="45000"/>
                  <a:satMod val="170000"/>
                  <a:alpha val="75000"/>
                </a:schemeClr>
              </a:gs>
              <a:gs pos="48000">
                <a:schemeClr val="accent2">
                  <a:tint val="99000"/>
                  <a:shade val="65000"/>
                  <a:satMod val="155000"/>
                  <a:alpha val="75000"/>
                </a:schemeClr>
              </a:gs>
              <a:gs pos="100000">
                <a:schemeClr val="accent2">
                  <a:tint val="95500"/>
                  <a:shade val="100000"/>
                  <a:satMod val="155000"/>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1" name="Rectangle 70"/>
          <p:cNvSpPr/>
          <p:nvPr/>
        </p:nvSpPr>
        <p:spPr bwMode="auto">
          <a:xfrm>
            <a:off x="315674" y="5217164"/>
            <a:ext cx="2514023" cy="1049165"/>
          </a:xfrm>
          <a:prstGeom prst="rect">
            <a:avLst/>
          </a:prstGeom>
          <a:gradFill flip="none" rotWithShape="1">
            <a:gsLst>
              <a:gs pos="0">
                <a:schemeClr val="accent1">
                  <a:lumMod val="50000"/>
                  <a:alpha val="0"/>
                </a:schemeClr>
              </a:gs>
              <a:gs pos="52000">
                <a:schemeClr val="accent1">
                  <a:alpha val="75000"/>
                </a:schemeClr>
              </a:gs>
              <a:gs pos="48000">
                <a:schemeClr val="accent1">
                  <a:alpha val="75000"/>
                </a:schemeClr>
              </a:gs>
              <a:gs pos="100000">
                <a:schemeClr val="accent1">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58" name="Picture 11" descr="\\Adisbssvr\adi shared folders\Microsoft\MS_08-00483_Nash_fall_PPT\ADI_Art\Working_Art\Concept_2_images\collage05.png"/>
          <p:cNvPicPr>
            <a:picLocks noChangeAspect="1" noChangeArrowheads="1"/>
          </p:cNvPicPr>
          <p:nvPr/>
        </p:nvPicPr>
        <p:blipFill>
          <a:blip r:embed="rId3" cstate="print"/>
          <a:stretch>
            <a:fillRect/>
          </a:stretch>
        </p:blipFill>
        <p:spPr bwMode="auto">
          <a:xfrm>
            <a:off x="2427484" y="1440319"/>
            <a:ext cx="897870" cy="897870"/>
          </a:xfrm>
          <a:prstGeom prst="rect">
            <a:avLst/>
          </a:prstGeom>
          <a:noFill/>
        </p:spPr>
      </p:pic>
      <p:pic>
        <p:nvPicPr>
          <p:cNvPr id="52" name="Picture 10" descr="\\Adisbssvr\adi shared folders\Microsoft\MS_08-00483_Nash_fall_PPT\ADI_Art\Working_Art\Concept_2_images\collage04.png"/>
          <p:cNvPicPr>
            <a:picLocks noChangeAspect="1" noChangeArrowheads="1"/>
          </p:cNvPicPr>
          <p:nvPr/>
        </p:nvPicPr>
        <p:blipFill>
          <a:blip r:embed="rId4" cstate="print"/>
          <a:srcRect/>
          <a:stretch>
            <a:fillRect/>
          </a:stretch>
        </p:blipFill>
        <p:spPr bwMode="auto">
          <a:xfrm>
            <a:off x="341027" y="1706880"/>
            <a:ext cx="771011" cy="771011"/>
          </a:xfrm>
          <a:prstGeom prst="rect">
            <a:avLst/>
          </a:prstGeom>
          <a:noFill/>
        </p:spPr>
      </p:pic>
      <p:pic>
        <p:nvPicPr>
          <p:cNvPr id="50" name="Picture 49" descr="OEM_Wiring_Closet.jpg"/>
          <p:cNvPicPr>
            <a:picLocks noChangeAspect="1"/>
          </p:cNvPicPr>
          <p:nvPr/>
        </p:nvPicPr>
        <p:blipFill>
          <a:blip r:embed="rId5" cstate="print"/>
          <a:stretch>
            <a:fillRect/>
          </a:stretch>
        </p:blipFill>
        <p:spPr>
          <a:xfrm flipH="1">
            <a:off x="7846175" y="1387684"/>
            <a:ext cx="914537" cy="914537"/>
          </a:xfrm>
          <a:prstGeom prst="rect">
            <a:avLst/>
          </a:prstGeom>
        </p:spPr>
      </p:pic>
      <p:pic>
        <p:nvPicPr>
          <p:cNvPr id="46" name="Picture 7" descr="\\Adisbssvr\adi shared folders\ADI_Projects\Microsoft\MS_08-00483_Nash_fall_PPT\ADI_Art\Working_Art\Comp Images\ist2_3117570-computer-workstations-in-a-modern-library.jpg"/>
          <p:cNvPicPr>
            <a:picLocks noChangeAspect="1" noChangeArrowheads="1"/>
          </p:cNvPicPr>
          <p:nvPr/>
        </p:nvPicPr>
        <p:blipFill>
          <a:blip r:embed="rId6" cstate="print"/>
          <a:stretch>
            <a:fillRect/>
          </a:stretch>
        </p:blipFill>
        <p:spPr bwMode="auto">
          <a:xfrm>
            <a:off x="7846175" y="2323058"/>
            <a:ext cx="1114945" cy="1127044"/>
          </a:xfrm>
          <a:prstGeom prst="rect">
            <a:avLst/>
          </a:prstGeom>
          <a:noFill/>
        </p:spPr>
      </p:pic>
      <p:pic>
        <p:nvPicPr>
          <p:cNvPr id="60" name="Picture 59" descr="ist2_6316839-firewall.jpg"/>
          <p:cNvPicPr>
            <a:picLocks noChangeAspect="1"/>
          </p:cNvPicPr>
          <p:nvPr/>
        </p:nvPicPr>
        <p:blipFill>
          <a:blip r:embed="rId7" cstate="print"/>
          <a:stretch>
            <a:fillRect/>
          </a:stretch>
        </p:blipFill>
        <p:spPr>
          <a:xfrm>
            <a:off x="4394975" y="1406652"/>
            <a:ext cx="926136" cy="926136"/>
          </a:xfrm>
          <a:prstGeom prst="rect">
            <a:avLst/>
          </a:prstGeom>
        </p:spPr>
      </p:pic>
      <p:pic>
        <p:nvPicPr>
          <p:cNvPr id="1035" name="Picture 11" descr="\\Adisbssvr\adi shared folders\ADI_Projects\Microsoft\MS_08-00483_Nash_fall_PPT\ADI_Art\Working_Art\Comp Images\MS483_MSB08_Alexandria_02.jpg"/>
          <p:cNvPicPr>
            <a:picLocks noChangeAspect="1" noChangeArrowheads="1"/>
          </p:cNvPicPr>
          <p:nvPr/>
        </p:nvPicPr>
        <p:blipFill>
          <a:blip r:embed="rId8" cstate="print"/>
          <a:srcRect/>
          <a:stretch>
            <a:fillRect/>
          </a:stretch>
        </p:blipFill>
        <p:spPr bwMode="auto">
          <a:xfrm>
            <a:off x="3619370" y="1879930"/>
            <a:ext cx="740429" cy="740429"/>
          </a:xfrm>
          <a:prstGeom prst="rect">
            <a:avLst/>
          </a:prstGeom>
          <a:noFill/>
        </p:spPr>
      </p:pic>
      <p:sp>
        <p:nvSpPr>
          <p:cNvPr id="2" name="Title 1"/>
          <p:cNvSpPr>
            <a:spLocks noGrp="1"/>
          </p:cNvSpPr>
          <p:nvPr>
            <p:ph type="title"/>
          </p:nvPr>
        </p:nvSpPr>
        <p:spPr>
          <a:xfrm>
            <a:off x="381000" y="230188"/>
            <a:ext cx="8382000" cy="941796"/>
          </a:xfrm>
        </p:spPr>
        <p:txBody>
          <a:bodyPr/>
          <a:lstStyle/>
          <a:p>
            <a:r>
              <a:rPr lang="en-US" dirty="0" smtClean="0"/>
              <a:t>Windows 7 for the Enterprise</a:t>
            </a:r>
            <a:br>
              <a:rPr lang="en-US" dirty="0" smtClean="0"/>
            </a:br>
            <a:r>
              <a:rPr lang="en-US" sz="2000" dirty="0" smtClean="0">
                <a:solidFill>
                  <a:schemeClr val="tx1"/>
                </a:solidFill>
              </a:rPr>
              <a:t>Makes the things you do today faster and easier, and new things possible</a:t>
            </a:r>
            <a:endParaRPr lang="en-US" sz="2400" dirty="0">
              <a:solidFill>
                <a:schemeClr val="tx1"/>
              </a:solidFill>
            </a:endParaRPr>
          </a:p>
        </p:txBody>
      </p:sp>
      <p:pic>
        <p:nvPicPr>
          <p:cNvPr id="27" name="Picture 9" descr="\\Adisbssvr\adi shared folders\Microsoft\MS_08-00483_Nash_fall_PPT\ADI_Art\Working_Art\Concept_2_images\collage03.png"/>
          <p:cNvPicPr>
            <a:picLocks noChangeAspect="1" noChangeArrowheads="1"/>
          </p:cNvPicPr>
          <p:nvPr/>
        </p:nvPicPr>
        <p:blipFill>
          <a:blip r:embed="rId9" cstate="print"/>
          <a:srcRect l="20908" r="18420" b="7553"/>
          <a:stretch>
            <a:fillRect/>
          </a:stretch>
        </p:blipFill>
        <p:spPr bwMode="auto">
          <a:xfrm flipH="1">
            <a:off x="177795" y="2501318"/>
            <a:ext cx="934243" cy="949018"/>
          </a:xfrm>
          <a:prstGeom prst="rect">
            <a:avLst/>
          </a:prstGeom>
          <a:noFill/>
        </p:spPr>
      </p:pic>
      <p:pic>
        <p:nvPicPr>
          <p:cNvPr id="25" name="Picture 8" descr="\\Adisbssvr\adi shared folders\Microsoft\MS_08-00483_Nash_fall_PPT\ADI_Art\Working_Art\Concept_2_images\collage02.png"/>
          <p:cNvPicPr>
            <a:picLocks noChangeAspect="1" noChangeArrowheads="1"/>
          </p:cNvPicPr>
          <p:nvPr/>
        </p:nvPicPr>
        <p:blipFill>
          <a:blip r:embed="rId10" cstate="print"/>
          <a:srcRect/>
          <a:stretch>
            <a:fillRect/>
          </a:stretch>
        </p:blipFill>
        <p:spPr bwMode="auto">
          <a:xfrm>
            <a:off x="1131306" y="2181481"/>
            <a:ext cx="1268855" cy="1268855"/>
          </a:xfrm>
          <a:prstGeom prst="rect">
            <a:avLst/>
          </a:prstGeom>
          <a:noFill/>
        </p:spPr>
      </p:pic>
      <p:pic>
        <p:nvPicPr>
          <p:cNvPr id="30" name="Picture 29" descr="MSIT08_Freb+Pearl_01.jpg"/>
          <p:cNvPicPr>
            <a:picLocks noChangeAspect="1"/>
          </p:cNvPicPr>
          <p:nvPr/>
        </p:nvPicPr>
        <p:blipFill>
          <a:blip r:embed="rId11" cstate="print"/>
          <a:srcRect r="1293"/>
          <a:stretch>
            <a:fillRect/>
          </a:stretch>
        </p:blipFill>
        <p:spPr>
          <a:xfrm flipH="1">
            <a:off x="7051728" y="2670875"/>
            <a:ext cx="770201" cy="784795"/>
          </a:xfrm>
          <a:prstGeom prst="rect">
            <a:avLst/>
          </a:prstGeom>
        </p:spPr>
      </p:pic>
      <p:sp>
        <p:nvSpPr>
          <p:cNvPr id="35" name="Rectangle 34"/>
          <p:cNvSpPr/>
          <p:nvPr/>
        </p:nvSpPr>
        <p:spPr>
          <a:xfrm>
            <a:off x="624160" y="5232284"/>
            <a:ext cx="2044104" cy="907941"/>
          </a:xfrm>
          <a:prstGeom prst="rect">
            <a:avLst/>
          </a:prstGeom>
        </p:spPr>
        <p:txBody>
          <a:bodyPr wrap="square">
            <a:spAutoFit/>
          </a:bodyPr>
          <a:lstStyle/>
          <a:p>
            <a:pPr marL="231775" lvl="1" indent="-222250" defTabSz="914363">
              <a:spcBef>
                <a:spcPts val="200"/>
              </a:spcBef>
              <a:spcAft>
                <a:spcPts val="100"/>
              </a:spcAft>
              <a:buBlip>
                <a:blip r:embed="rId12"/>
              </a:buBlip>
              <a:defRPr/>
            </a:pPr>
            <a:r>
              <a:rPr lang="en-US" sz="1600" dirty="0" smtClean="0">
                <a:solidFill>
                  <a:prstClr val="white"/>
                </a:solidFill>
                <a:effectLst>
                  <a:outerShdw blurRad="393700" algn="ctr" rotWithShape="0">
                    <a:prstClr val="black">
                      <a:alpha val="68000"/>
                    </a:prstClr>
                  </a:outerShdw>
                </a:effectLst>
              </a:rPr>
              <a:t>At their desk</a:t>
            </a:r>
          </a:p>
          <a:p>
            <a:pPr marL="231775" lvl="1" indent="-222250" defTabSz="914363">
              <a:spcBef>
                <a:spcPts val="200"/>
              </a:spcBef>
              <a:spcAft>
                <a:spcPts val="100"/>
              </a:spcAft>
              <a:buBlip>
                <a:blip r:embed="rId12"/>
              </a:buBlip>
              <a:defRPr/>
            </a:pPr>
            <a:r>
              <a:rPr lang="en-US" sz="1600" dirty="0" smtClean="0">
                <a:solidFill>
                  <a:prstClr val="white"/>
                </a:solidFill>
                <a:effectLst>
                  <a:outerShdw blurRad="393700" algn="ctr" rotWithShape="0">
                    <a:prstClr val="black">
                      <a:alpha val="68000"/>
                    </a:prstClr>
                  </a:outerShdw>
                </a:effectLst>
              </a:rPr>
              <a:t>In a branch</a:t>
            </a:r>
          </a:p>
          <a:p>
            <a:pPr marL="231775" lvl="1" indent="-222250" defTabSz="914363">
              <a:spcBef>
                <a:spcPts val="200"/>
              </a:spcBef>
              <a:spcAft>
                <a:spcPts val="100"/>
              </a:spcAft>
              <a:buBlip>
                <a:blip r:embed="rId12"/>
              </a:buBlip>
              <a:defRPr/>
            </a:pPr>
            <a:r>
              <a:rPr lang="en-US" sz="1600" dirty="0" smtClean="0">
                <a:solidFill>
                  <a:prstClr val="white"/>
                </a:solidFill>
                <a:effectLst>
                  <a:outerShdw blurRad="393700" algn="ctr" rotWithShape="0">
                    <a:prstClr val="black">
                      <a:alpha val="68000"/>
                    </a:prstClr>
                  </a:outerShdw>
                </a:effectLst>
              </a:rPr>
              <a:t>On the road</a:t>
            </a:r>
          </a:p>
        </p:txBody>
      </p:sp>
      <p:pic>
        <p:nvPicPr>
          <p:cNvPr id="39" name="Picture 38" descr="MSB08_Hands_01.jpg"/>
          <p:cNvPicPr>
            <a:picLocks noChangeAspect="1"/>
          </p:cNvPicPr>
          <p:nvPr/>
        </p:nvPicPr>
        <p:blipFill>
          <a:blip r:embed="rId13" cstate="print"/>
          <a:srcRect l="11342" r="22100"/>
          <a:stretch>
            <a:fillRect/>
          </a:stretch>
        </p:blipFill>
        <p:spPr>
          <a:xfrm>
            <a:off x="2427484" y="2354214"/>
            <a:ext cx="1094341" cy="1096122"/>
          </a:xfrm>
          <a:prstGeom prst="rect">
            <a:avLst/>
          </a:prstGeom>
        </p:spPr>
      </p:pic>
      <p:sp>
        <p:nvSpPr>
          <p:cNvPr id="41" name="Rectangle 40"/>
          <p:cNvSpPr/>
          <p:nvPr/>
        </p:nvSpPr>
        <p:spPr>
          <a:xfrm>
            <a:off x="3361382" y="3907420"/>
            <a:ext cx="2386276" cy="1052596"/>
          </a:xfrm>
          <a:prstGeom prst="rect">
            <a:avLst/>
          </a:prstGeom>
        </p:spPr>
        <p:txBody>
          <a:bodyPr wrap="square" lIns="0" rIns="0">
            <a:spAutoFit/>
          </a:bodyPr>
          <a:lstStyle/>
          <a:p>
            <a:pPr algn="ctr">
              <a:lnSpc>
                <a:spcPct val="80000"/>
              </a:lnSpc>
            </a:pP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Enhance Security &amp; Control</a:t>
            </a:r>
          </a:p>
        </p:txBody>
      </p:sp>
      <p:sp>
        <p:nvSpPr>
          <p:cNvPr id="42" name="Rectangle 41"/>
          <p:cNvSpPr/>
          <p:nvPr/>
        </p:nvSpPr>
        <p:spPr>
          <a:xfrm>
            <a:off x="3455894" y="5232284"/>
            <a:ext cx="2218765" cy="869469"/>
          </a:xfrm>
          <a:prstGeom prst="rect">
            <a:avLst/>
          </a:prstGeom>
        </p:spPr>
        <p:txBody>
          <a:bodyPr wrap="square">
            <a:spAutoFit/>
          </a:bodyPr>
          <a:lstStyle/>
          <a:p>
            <a:pPr marL="231775" lvl="1" indent="-222250" defTabSz="914363">
              <a:spcBef>
                <a:spcPts val="200"/>
              </a:spcBef>
              <a:spcAft>
                <a:spcPts val="100"/>
              </a:spcAft>
              <a:buBlip>
                <a:blip r:embed="rId12"/>
              </a:buBlip>
              <a:defRPr/>
            </a:pPr>
            <a:r>
              <a:rPr lang="en-US" sz="1600" dirty="0" smtClean="0">
                <a:solidFill>
                  <a:prstClr val="white"/>
                </a:solidFill>
                <a:effectLst>
                  <a:outerShdw blurRad="393700" algn="ctr" rotWithShape="0">
                    <a:prstClr val="black">
                      <a:alpha val="68000"/>
                    </a:prstClr>
                  </a:outerShdw>
                </a:effectLst>
              </a:rPr>
              <a:t>Protect data &amp; PCs</a:t>
            </a:r>
          </a:p>
          <a:p>
            <a:pPr marL="231775" lvl="1" indent="-222250" defTabSz="914363">
              <a:spcBef>
                <a:spcPts val="200"/>
              </a:spcBef>
              <a:spcAft>
                <a:spcPts val="100"/>
              </a:spcAft>
              <a:buBlip>
                <a:blip r:embed="rId12"/>
              </a:buBlip>
              <a:defRPr/>
            </a:pPr>
            <a:r>
              <a:rPr lang="en-US" sz="1600" dirty="0" smtClean="0">
                <a:solidFill>
                  <a:prstClr val="white"/>
                </a:solidFill>
                <a:effectLst>
                  <a:outerShdw blurRad="393700" algn="ctr" rotWithShape="0">
                    <a:prstClr val="black">
                      <a:alpha val="68000"/>
                    </a:prstClr>
                  </a:outerShdw>
                </a:effectLst>
              </a:rPr>
              <a:t>Built on Windows Vista foundation </a:t>
            </a:r>
          </a:p>
        </p:txBody>
      </p:sp>
      <p:sp>
        <p:nvSpPr>
          <p:cNvPr id="43" name="Rectangle 42"/>
          <p:cNvSpPr/>
          <p:nvPr/>
        </p:nvSpPr>
        <p:spPr bwMode="auto">
          <a:xfrm>
            <a:off x="839797" y="2243328"/>
            <a:ext cx="512176" cy="512176"/>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30" name="Picture 6" descr="\\Adisbssvr\adi shared folders\ADI_Projects\Microsoft\MS_08-00483_Nash_fall_PPT\ADI_Art\Working_Art\Comp Images\ist2_1986793-data-grab.jpg"/>
          <p:cNvPicPr>
            <a:picLocks noChangeAspect="1" noChangeArrowheads="1"/>
          </p:cNvPicPr>
          <p:nvPr/>
        </p:nvPicPr>
        <p:blipFill>
          <a:blip r:embed="rId14" cstate="print"/>
          <a:srcRect r="25895"/>
          <a:stretch>
            <a:fillRect/>
          </a:stretch>
        </p:blipFill>
        <p:spPr bwMode="auto">
          <a:xfrm>
            <a:off x="4389844" y="2360141"/>
            <a:ext cx="1739107" cy="1087394"/>
          </a:xfrm>
          <a:prstGeom prst="rect">
            <a:avLst/>
          </a:prstGeom>
          <a:noFill/>
        </p:spPr>
      </p:pic>
      <p:sp>
        <p:nvSpPr>
          <p:cNvPr id="59" name="Rectangle 58"/>
          <p:cNvSpPr/>
          <p:nvPr/>
        </p:nvSpPr>
        <p:spPr bwMode="auto">
          <a:xfrm>
            <a:off x="2199304" y="3214261"/>
            <a:ext cx="444698" cy="444696"/>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1" name="Rectangle 60"/>
          <p:cNvSpPr/>
          <p:nvPr/>
        </p:nvSpPr>
        <p:spPr bwMode="auto">
          <a:xfrm>
            <a:off x="1863713" y="1620032"/>
            <a:ext cx="538208" cy="538208"/>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 name="Rectangle 35"/>
          <p:cNvSpPr/>
          <p:nvPr/>
        </p:nvSpPr>
        <p:spPr>
          <a:xfrm>
            <a:off x="6390761" y="4004630"/>
            <a:ext cx="2346328" cy="812530"/>
          </a:xfrm>
          <a:prstGeom prst="rect">
            <a:avLst/>
          </a:prstGeom>
        </p:spPr>
        <p:txBody>
          <a:bodyPr wrap="square" lIns="0" rIns="0">
            <a:spAutoFit/>
          </a:bodyPr>
          <a:lstStyle/>
          <a:p>
            <a:pPr algn="ctr">
              <a:lnSpc>
                <a:spcPct val="90000"/>
              </a:lnSpc>
            </a:pP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Streamline PC Management</a:t>
            </a:r>
          </a:p>
        </p:txBody>
      </p:sp>
      <p:sp>
        <p:nvSpPr>
          <p:cNvPr id="37" name="Rectangle 36"/>
          <p:cNvSpPr/>
          <p:nvPr/>
        </p:nvSpPr>
        <p:spPr>
          <a:xfrm>
            <a:off x="6589059" y="5232284"/>
            <a:ext cx="2057400" cy="1154162"/>
          </a:xfrm>
          <a:prstGeom prst="rect">
            <a:avLst/>
          </a:prstGeom>
        </p:spPr>
        <p:txBody>
          <a:bodyPr wrap="square">
            <a:spAutoFit/>
          </a:bodyPr>
          <a:lstStyle/>
          <a:p>
            <a:pPr marL="231775" lvl="1" indent="-222250" defTabSz="914363">
              <a:spcBef>
                <a:spcPts val="200"/>
              </a:spcBef>
              <a:spcAft>
                <a:spcPts val="100"/>
              </a:spcAft>
              <a:buBlip>
                <a:blip r:embed="rId12"/>
              </a:buBlip>
              <a:defRPr/>
            </a:pPr>
            <a:r>
              <a:rPr lang="en-US" sz="1600" dirty="0" smtClean="0">
                <a:solidFill>
                  <a:prstClr val="white"/>
                </a:solidFill>
                <a:effectLst>
                  <a:outerShdw blurRad="393700" algn="ctr" rotWithShape="0">
                    <a:prstClr val="black">
                      <a:alpha val="68000"/>
                    </a:prstClr>
                  </a:outerShdw>
                </a:effectLst>
              </a:rPr>
              <a:t>Easy migration </a:t>
            </a:r>
          </a:p>
          <a:p>
            <a:pPr marL="231775" lvl="1" indent="-222250" defTabSz="914363">
              <a:spcBef>
                <a:spcPts val="200"/>
              </a:spcBef>
              <a:spcAft>
                <a:spcPts val="100"/>
              </a:spcAft>
              <a:buBlip>
                <a:blip r:embed="rId12"/>
              </a:buBlip>
              <a:defRPr/>
            </a:pPr>
            <a:r>
              <a:rPr lang="en-US" sz="1600" dirty="0" smtClean="0">
                <a:solidFill>
                  <a:prstClr val="white"/>
                </a:solidFill>
                <a:effectLst>
                  <a:outerShdw blurRad="393700" algn="ctr" rotWithShape="0">
                    <a:prstClr val="black">
                      <a:alpha val="68000"/>
                    </a:prstClr>
                  </a:outerShdw>
                </a:effectLst>
              </a:rPr>
              <a:t>Keep PCs running</a:t>
            </a:r>
          </a:p>
          <a:p>
            <a:pPr marL="231775" lvl="1" indent="-222250" defTabSz="914363">
              <a:spcBef>
                <a:spcPts val="200"/>
              </a:spcBef>
              <a:spcAft>
                <a:spcPts val="100"/>
              </a:spcAft>
              <a:buBlip>
                <a:blip r:embed="rId12"/>
              </a:buBlip>
              <a:defRPr/>
            </a:pPr>
            <a:r>
              <a:rPr lang="en-US" sz="1600" dirty="0" err="1" smtClean="0">
                <a:solidFill>
                  <a:prstClr val="white"/>
                </a:solidFill>
                <a:effectLst>
                  <a:outerShdw blurRad="393700" algn="ctr" rotWithShape="0">
                    <a:prstClr val="black">
                      <a:alpha val="68000"/>
                    </a:prstClr>
                  </a:outerShdw>
                </a:effectLst>
              </a:rPr>
              <a:t>Virtualisation</a:t>
            </a:r>
            <a:r>
              <a:rPr lang="en-US" sz="1600" dirty="0" smtClean="0">
                <a:solidFill>
                  <a:prstClr val="white"/>
                </a:solidFill>
                <a:effectLst>
                  <a:outerShdw blurRad="393700" algn="ctr" rotWithShape="0">
                    <a:prstClr val="black">
                      <a:alpha val="68000"/>
                    </a:prstClr>
                  </a:outerShdw>
                </a:effectLst>
              </a:rPr>
              <a:t> </a:t>
            </a:r>
          </a:p>
        </p:txBody>
      </p:sp>
      <p:pic>
        <p:nvPicPr>
          <p:cNvPr id="53" name="Picture 52" descr="ist2_5539436-computer-workstation.jpg"/>
          <p:cNvPicPr>
            <a:picLocks noChangeAspect="1"/>
          </p:cNvPicPr>
          <p:nvPr/>
        </p:nvPicPr>
        <p:blipFill>
          <a:blip r:embed="rId15" cstate="print"/>
          <a:stretch>
            <a:fillRect/>
          </a:stretch>
        </p:blipFill>
        <p:spPr>
          <a:xfrm>
            <a:off x="6152018" y="2010158"/>
            <a:ext cx="1664970" cy="635506"/>
          </a:xfrm>
          <a:prstGeom prst="rect">
            <a:avLst/>
          </a:prstGeom>
        </p:spPr>
      </p:pic>
      <p:pic>
        <p:nvPicPr>
          <p:cNvPr id="54" name="Picture 53" descr="MSB08_BrianY_05.jpg"/>
          <p:cNvPicPr>
            <a:picLocks noChangeAspect="1"/>
          </p:cNvPicPr>
          <p:nvPr/>
        </p:nvPicPr>
        <p:blipFill>
          <a:blip r:embed="rId16" cstate="print"/>
          <a:srcRect t="12150" r="48418" b="19400"/>
          <a:stretch>
            <a:fillRect/>
          </a:stretch>
        </p:blipFill>
        <p:spPr>
          <a:xfrm>
            <a:off x="3545072" y="2640848"/>
            <a:ext cx="818001" cy="809488"/>
          </a:xfrm>
          <a:prstGeom prst="rect">
            <a:avLst/>
          </a:prstGeom>
        </p:spPr>
      </p:pic>
      <p:sp>
        <p:nvSpPr>
          <p:cNvPr id="57" name="Rectangle 56"/>
          <p:cNvSpPr/>
          <p:nvPr/>
        </p:nvSpPr>
        <p:spPr bwMode="auto">
          <a:xfrm>
            <a:off x="8562108" y="2108660"/>
            <a:ext cx="360771" cy="360771"/>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 name="Rectangle 27"/>
          <p:cNvSpPr/>
          <p:nvPr/>
        </p:nvSpPr>
        <p:spPr bwMode="auto">
          <a:xfrm>
            <a:off x="4140343" y="2243328"/>
            <a:ext cx="499872" cy="499872"/>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2" name="Rectangle 61"/>
          <p:cNvSpPr/>
          <p:nvPr/>
        </p:nvSpPr>
        <p:spPr bwMode="auto">
          <a:xfrm>
            <a:off x="5631041" y="1832126"/>
            <a:ext cx="499872" cy="499872"/>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65" name="Picture 2" descr="\\Adisbssvr\adi shared folders\ADI_Projects\Microsoft\MS_08-00483_Nash_fall_PPT\ADI_Art\Working_Art\Comp Images\MSIT08_Freb_01.jpg"/>
          <p:cNvPicPr>
            <a:picLocks noChangeAspect="1" noChangeArrowheads="1"/>
          </p:cNvPicPr>
          <p:nvPr/>
        </p:nvPicPr>
        <p:blipFill>
          <a:blip r:embed="rId17" cstate="print"/>
          <a:srcRect t="3566" b="7189"/>
          <a:stretch>
            <a:fillRect/>
          </a:stretch>
        </p:blipFill>
        <p:spPr bwMode="auto">
          <a:xfrm>
            <a:off x="6152018" y="2670810"/>
            <a:ext cx="879440" cy="784860"/>
          </a:xfrm>
          <a:prstGeom prst="rect">
            <a:avLst/>
          </a:prstGeom>
          <a:noFill/>
        </p:spPr>
      </p:pic>
      <p:sp>
        <p:nvSpPr>
          <p:cNvPr id="63" name="Rectangle 62"/>
          <p:cNvSpPr/>
          <p:nvPr/>
        </p:nvSpPr>
        <p:spPr bwMode="auto">
          <a:xfrm>
            <a:off x="7593192" y="2425639"/>
            <a:ext cx="477912" cy="477912"/>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7" name="Rectangle 66"/>
          <p:cNvSpPr/>
          <p:nvPr/>
        </p:nvSpPr>
        <p:spPr bwMode="auto">
          <a:xfrm>
            <a:off x="5881531" y="3044492"/>
            <a:ext cx="538208" cy="538208"/>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4" name="Rectangle 63"/>
          <p:cNvSpPr/>
          <p:nvPr/>
        </p:nvSpPr>
        <p:spPr bwMode="auto">
          <a:xfrm>
            <a:off x="614087" y="4950186"/>
            <a:ext cx="2468880" cy="103424"/>
          </a:xfrm>
          <a:prstGeom prst="rect">
            <a:avLst/>
          </a:prstGeom>
          <a:gradFill flip="none" rotWithShape="1">
            <a:gsLst>
              <a:gs pos="0">
                <a:schemeClr val="bg1">
                  <a:alpha val="0"/>
                </a:schemeClr>
              </a:gs>
              <a:gs pos="50000">
                <a:schemeClr val="bg1">
                  <a:lumMod val="95000"/>
                  <a:lumOff val="5000"/>
                  <a:alpha val="45000"/>
                </a:schemeClr>
              </a:gs>
              <a:gs pos="100000">
                <a:schemeClr val="bg1">
                  <a:alpha val="0"/>
                </a:schemeClr>
              </a:gs>
            </a:gsLst>
            <a:lin ang="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6" name="Rectangle 65"/>
          <p:cNvSpPr/>
          <p:nvPr/>
        </p:nvSpPr>
        <p:spPr bwMode="auto">
          <a:xfrm rot="10800000">
            <a:off x="3997655" y="4950185"/>
            <a:ext cx="2103120" cy="103424"/>
          </a:xfrm>
          <a:prstGeom prst="rect">
            <a:avLst/>
          </a:prstGeom>
          <a:gradFill flip="none" rotWithShape="1">
            <a:gsLst>
              <a:gs pos="0">
                <a:schemeClr val="bg1">
                  <a:alpha val="0"/>
                </a:schemeClr>
              </a:gs>
              <a:gs pos="50000">
                <a:schemeClr val="bg1">
                  <a:lumMod val="95000"/>
                  <a:lumOff val="5000"/>
                  <a:alpha val="45000"/>
                </a:schemeClr>
              </a:gs>
              <a:gs pos="100000">
                <a:schemeClr val="bg1">
                  <a:alpha val="0"/>
                </a:schemeClr>
              </a:gs>
            </a:gsLst>
            <a:lin ang="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8" name="Rectangle 67"/>
          <p:cNvSpPr/>
          <p:nvPr/>
        </p:nvSpPr>
        <p:spPr bwMode="auto">
          <a:xfrm rot="10800000">
            <a:off x="6350020" y="4950185"/>
            <a:ext cx="2793980" cy="103424"/>
          </a:xfrm>
          <a:prstGeom prst="rect">
            <a:avLst/>
          </a:prstGeom>
          <a:gradFill flip="none" rotWithShape="1">
            <a:gsLst>
              <a:gs pos="0">
                <a:schemeClr val="bg1">
                  <a:alpha val="0"/>
                </a:schemeClr>
              </a:gs>
              <a:gs pos="50000">
                <a:schemeClr val="bg1">
                  <a:lumMod val="95000"/>
                  <a:lumOff val="5000"/>
                  <a:alpha val="45000"/>
                </a:schemeClr>
              </a:gs>
              <a:gs pos="100000">
                <a:schemeClr val="bg1">
                  <a:alpha val="0"/>
                </a:schemeClr>
              </a:gs>
            </a:gsLst>
            <a:lin ang="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Rectangle 32"/>
          <p:cNvSpPr/>
          <p:nvPr/>
        </p:nvSpPr>
        <p:spPr>
          <a:xfrm>
            <a:off x="265811" y="3907420"/>
            <a:ext cx="2592654" cy="1056379"/>
          </a:xfrm>
          <a:prstGeom prst="rect">
            <a:avLst/>
          </a:prstGeom>
        </p:spPr>
        <p:txBody>
          <a:bodyPr wrap="square" lIns="0" rIns="0">
            <a:spAutoFit/>
          </a:bodyPr>
          <a:lstStyle/>
          <a:p>
            <a:pPr algn="ctr">
              <a:lnSpc>
                <a:spcPct val="80000"/>
              </a:lnSpc>
            </a:pP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Make Users Productive Anywhere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10"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10" presetClass="entr" presetSubtype="0" fill="hold" nodeType="withEffect">
                                  <p:stCondLst>
                                    <p:cond delay="0"/>
                                  </p:stCondLst>
                                  <p:childTnLst>
                                    <p:set>
                                      <p:cBhvr>
                                        <p:cTn id="33" dur="1" fill="hold">
                                          <p:stCondLst>
                                            <p:cond delay="0"/>
                                          </p:stCondLst>
                                        </p:cTn>
                                        <p:tgtEl>
                                          <p:spTgt spid="1035"/>
                                        </p:tgtEl>
                                        <p:attrNameLst>
                                          <p:attrName>style.visibility</p:attrName>
                                        </p:attrNameLst>
                                      </p:cBhvr>
                                      <p:to>
                                        <p:strVal val="visible"/>
                                      </p:to>
                                    </p:set>
                                    <p:animEffect transition="in" filter="fade">
                                      <p:cBhvr>
                                        <p:cTn id="34" dur="500"/>
                                        <p:tgtEl>
                                          <p:spTgt spid="103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1030"/>
                                        </p:tgtEl>
                                        <p:attrNameLst>
                                          <p:attrName>style.visibility</p:attrName>
                                        </p:attrNameLst>
                                      </p:cBhvr>
                                      <p:to>
                                        <p:strVal val="visible"/>
                                      </p:to>
                                    </p:set>
                                    <p:animEffect transition="in" filter="fade">
                                      <p:cBhvr>
                                        <p:cTn id="40" dur="500"/>
                                        <p:tgtEl>
                                          <p:spTgt spid="1030"/>
                                        </p:tgtEl>
                                      </p:cBhvr>
                                    </p:animEffect>
                                  </p:childTnLst>
                                </p:cTn>
                              </p:par>
                              <p:par>
                                <p:cTn id="41" presetID="10" presetClass="entr" presetSubtype="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par>
                                <p:cTn id="47" presetID="10" presetClass="entr" presetSubtype="0" fill="hold"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500"/>
                                        <p:tgtEl>
                                          <p:spTgt spid="65"/>
                                        </p:tgtEl>
                                      </p:cBhvr>
                                    </p:animEffect>
                                  </p:childTnLst>
                                </p:cTn>
                              </p:par>
                              <p:par>
                                <p:cTn id="50" presetID="10" presetClass="entr" presetSubtype="0"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500"/>
                                        <p:tgtEl>
                                          <p:spTgt spid="62"/>
                                        </p:tgtEl>
                                      </p:cBhvr>
                                    </p:animEffect>
                                  </p:childTnLst>
                                </p:cTn>
                              </p:par>
                              <p:par>
                                <p:cTn id="56" presetID="10" presetClass="entr" presetSubtype="0"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par>
                                <p:cTn id="62" presetID="10" presetClass="entr" presetSubtype="0"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500"/>
                                        <p:tgtEl>
                                          <p:spTgt spid="57"/>
                                        </p:tgtEl>
                                      </p:cBhvr>
                                    </p:animEffect>
                                  </p:childTnLst>
                                </p:cTn>
                              </p:par>
                              <p:par>
                                <p:cTn id="68" presetID="10" presetClass="entr" presetSubtype="0" fill="hold"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up)">
                                      <p:cBhvr>
                                        <p:cTn id="73" dur="500"/>
                                        <p:tgtEl>
                                          <p:spTgt spid="32"/>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up)">
                                      <p:cBhvr>
                                        <p:cTn id="76" dur="500"/>
                                        <p:tgtEl>
                                          <p:spTgt spid="48"/>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500"/>
                                        <p:tgtEl>
                                          <p:spTgt spid="49"/>
                                        </p:tgtEl>
                                      </p:cBhvr>
                                    </p:animEffect>
                                  </p:childTnLst>
                                </p:cTn>
                              </p:par>
                              <p:par>
                                <p:cTn id="80" presetID="10" presetClass="entr" presetSubtype="0" fill="hold" grpId="0" nodeType="withEffect">
                                  <p:stCondLst>
                                    <p:cond delay="50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childTnLst>
                                </p:cTn>
                              </p:par>
                              <p:par>
                                <p:cTn id="83" presetID="10" presetClass="entr" presetSubtype="0" fill="hold" grpId="0" nodeType="withEffect">
                                  <p:stCondLst>
                                    <p:cond delay="50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1000"/>
                                        <p:tgtEl>
                                          <p:spTgt spid="36"/>
                                        </p:tgtEl>
                                      </p:cBhvr>
                                    </p:animEffect>
                                  </p:childTnLst>
                                </p:cTn>
                              </p:par>
                              <p:par>
                                <p:cTn id="89" presetID="10" presetClass="entr" presetSubtype="0" fill="hold" grpId="0" nodeType="withEffect">
                                  <p:stCondLst>
                                    <p:cond delay="50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1000"/>
                                        <p:tgtEl>
                                          <p:spTgt spid="35"/>
                                        </p:tgtEl>
                                      </p:cBhvr>
                                    </p:animEffect>
                                  </p:childTnLst>
                                </p:cTn>
                              </p:par>
                              <p:par>
                                <p:cTn id="92" presetID="10" presetClass="entr" presetSubtype="0" fill="hold" grpId="0" nodeType="withEffect">
                                  <p:stCondLst>
                                    <p:cond delay="500"/>
                                  </p:stCondLst>
                                  <p:childTnLst>
                                    <p:set>
                                      <p:cBhvr>
                                        <p:cTn id="93" dur="1" fill="hold">
                                          <p:stCondLst>
                                            <p:cond delay="0"/>
                                          </p:stCondLst>
                                        </p:cTn>
                                        <p:tgtEl>
                                          <p:spTgt spid="42"/>
                                        </p:tgtEl>
                                        <p:attrNameLst>
                                          <p:attrName>style.visibility</p:attrName>
                                        </p:attrNameLst>
                                      </p:cBhvr>
                                      <p:to>
                                        <p:strVal val="visible"/>
                                      </p:to>
                                    </p:set>
                                    <p:animEffect transition="in" filter="fade">
                                      <p:cBhvr>
                                        <p:cTn id="94" dur="1000"/>
                                        <p:tgtEl>
                                          <p:spTgt spid="42"/>
                                        </p:tgtEl>
                                      </p:cBhvr>
                                    </p:animEffect>
                                  </p:childTnLst>
                                </p:cTn>
                              </p:par>
                              <p:par>
                                <p:cTn id="95" presetID="10" presetClass="entr" presetSubtype="0" fill="hold" grpId="0" nodeType="withEffect">
                                  <p:stCondLst>
                                    <p:cond delay="50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1000"/>
                                        <p:tgtEl>
                                          <p:spTgt spid="37"/>
                                        </p:tgtEl>
                                      </p:cBhvr>
                                    </p:animEffect>
                                  </p:childTnLst>
                                </p:cTn>
                              </p:par>
                              <p:par>
                                <p:cTn id="98" presetID="10" presetClass="entr" presetSubtype="0" fill="hold" grpId="0" nodeType="withEffect">
                                  <p:stCondLst>
                                    <p:cond delay="500"/>
                                  </p:stCondLst>
                                  <p:childTnLst>
                                    <p:set>
                                      <p:cBhvr>
                                        <p:cTn id="99" dur="1" fill="hold">
                                          <p:stCondLst>
                                            <p:cond delay="0"/>
                                          </p:stCondLst>
                                        </p:cTn>
                                        <p:tgtEl>
                                          <p:spTgt spid="64"/>
                                        </p:tgtEl>
                                        <p:attrNameLst>
                                          <p:attrName>style.visibility</p:attrName>
                                        </p:attrNameLst>
                                      </p:cBhvr>
                                      <p:to>
                                        <p:strVal val="visible"/>
                                      </p:to>
                                    </p:set>
                                    <p:animEffect transition="in" filter="fade">
                                      <p:cBhvr>
                                        <p:cTn id="100" dur="1000"/>
                                        <p:tgtEl>
                                          <p:spTgt spid="64"/>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66"/>
                                        </p:tgtEl>
                                        <p:attrNameLst>
                                          <p:attrName>style.visibility</p:attrName>
                                        </p:attrNameLst>
                                      </p:cBhvr>
                                      <p:to>
                                        <p:strVal val="visible"/>
                                      </p:to>
                                    </p:set>
                                    <p:animEffect transition="in" filter="fade">
                                      <p:cBhvr>
                                        <p:cTn id="103" dur="1000"/>
                                        <p:tgtEl>
                                          <p:spTgt spid="66"/>
                                        </p:tgtEl>
                                      </p:cBhvr>
                                    </p:animEffect>
                                  </p:childTnLst>
                                </p:cTn>
                              </p:par>
                              <p:par>
                                <p:cTn id="104" presetID="10" presetClass="entr" presetSubtype="0" fill="hold" grpId="0" nodeType="withEffect">
                                  <p:stCondLst>
                                    <p:cond delay="500"/>
                                  </p:stCondLst>
                                  <p:childTnLst>
                                    <p:set>
                                      <p:cBhvr>
                                        <p:cTn id="105" dur="1" fill="hold">
                                          <p:stCondLst>
                                            <p:cond delay="0"/>
                                          </p:stCondLst>
                                        </p:cTn>
                                        <p:tgtEl>
                                          <p:spTgt spid="68"/>
                                        </p:tgtEl>
                                        <p:attrNameLst>
                                          <p:attrName>style.visibility</p:attrName>
                                        </p:attrNameLst>
                                      </p:cBhvr>
                                      <p:to>
                                        <p:strVal val="visible"/>
                                      </p:to>
                                    </p:set>
                                    <p:animEffect transition="in" filter="fade">
                                      <p:cBhvr>
                                        <p:cTn id="106" dur="1000"/>
                                        <p:tgtEl>
                                          <p:spTgt spid="68"/>
                                        </p:tgtEl>
                                      </p:cBhvr>
                                    </p:animEffect>
                                  </p:childTnLst>
                                </p:cTn>
                              </p:par>
                              <p:par>
                                <p:cTn id="107" presetID="10" presetClass="entr" presetSubtype="0" fill="hold" grpId="0" nodeType="withEffect">
                                  <p:stCondLst>
                                    <p:cond delay="50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1000"/>
                                        <p:tgtEl>
                                          <p:spTgt spid="71"/>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72"/>
                                        </p:tgtEl>
                                        <p:attrNameLst>
                                          <p:attrName>style.visibility</p:attrName>
                                        </p:attrNameLst>
                                      </p:cBhvr>
                                      <p:to>
                                        <p:strVal val="visible"/>
                                      </p:to>
                                    </p:set>
                                    <p:animEffect transition="in" filter="fade">
                                      <p:cBhvr>
                                        <p:cTn id="112" dur="1000"/>
                                        <p:tgtEl>
                                          <p:spTgt spid="72"/>
                                        </p:tgtEl>
                                      </p:cBhvr>
                                    </p:animEffect>
                                  </p:childTnLst>
                                </p:cTn>
                              </p:par>
                              <p:par>
                                <p:cTn id="113" presetID="10" presetClass="entr" presetSubtype="0" fill="hold" grpId="0" nodeType="withEffect">
                                  <p:stCondLst>
                                    <p:cond delay="50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childTnLst>
                                </p:cTn>
                              </p:par>
                              <p:par>
                                <p:cTn id="116" presetID="10" presetClass="entr" presetSubtype="0" fill="hold" grpId="0" nodeType="withEffect">
                                  <p:stCondLst>
                                    <p:cond delay="500"/>
                                  </p:stCondLst>
                                  <p:childTnLst>
                                    <p:set>
                                      <p:cBhvr>
                                        <p:cTn id="117" dur="1" fill="hold">
                                          <p:stCondLst>
                                            <p:cond delay="0"/>
                                          </p:stCondLst>
                                        </p:cTn>
                                        <p:tgtEl>
                                          <p:spTgt spid="76"/>
                                        </p:tgtEl>
                                        <p:attrNameLst>
                                          <p:attrName>style.visibility</p:attrName>
                                        </p:attrNameLst>
                                      </p:cBhvr>
                                      <p:to>
                                        <p:strVal val="visible"/>
                                      </p:to>
                                    </p:set>
                                    <p:animEffect transition="in" filter="fade">
                                      <p:cBhvr>
                                        <p:cTn id="118" dur="1000"/>
                                        <p:tgtEl>
                                          <p:spTgt spid="76"/>
                                        </p:tgtEl>
                                      </p:cBhvr>
                                    </p:animEffect>
                                  </p:childTnLst>
                                </p:cTn>
                              </p:par>
                              <p:par>
                                <p:cTn id="119" presetID="10" presetClass="entr" presetSubtype="0" fill="hold" grpId="0" nodeType="withEffect">
                                  <p:stCondLst>
                                    <p:cond delay="500"/>
                                  </p:stCondLst>
                                  <p:childTnLst>
                                    <p:set>
                                      <p:cBhvr>
                                        <p:cTn id="120" dur="1" fill="hold">
                                          <p:stCondLst>
                                            <p:cond delay="0"/>
                                          </p:stCondLst>
                                        </p:cTn>
                                        <p:tgtEl>
                                          <p:spTgt spid="75"/>
                                        </p:tgtEl>
                                        <p:attrNameLst>
                                          <p:attrName>style.visibility</p:attrName>
                                        </p:attrNameLst>
                                      </p:cBhvr>
                                      <p:to>
                                        <p:strVal val="visible"/>
                                      </p:to>
                                    </p:set>
                                    <p:animEffect transition="in" filter="fade">
                                      <p:cBhvr>
                                        <p:cTn id="121" dur="1000"/>
                                        <p:tgtEl>
                                          <p:spTgt spid="75"/>
                                        </p:tgtEl>
                                      </p:cBhvr>
                                    </p:animEffect>
                                  </p:childTnLst>
                                </p:cTn>
                              </p:par>
                              <p:par>
                                <p:cTn id="122" presetID="10" presetClass="entr" presetSubtype="0" fill="hold" grpId="0" nodeType="withEffect">
                                  <p:stCondLst>
                                    <p:cond delay="500"/>
                                  </p:stCondLst>
                                  <p:childTnLst>
                                    <p:set>
                                      <p:cBhvr>
                                        <p:cTn id="123" dur="1" fill="hold">
                                          <p:stCondLst>
                                            <p:cond delay="0"/>
                                          </p:stCondLst>
                                        </p:cTn>
                                        <p:tgtEl>
                                          <p:spTgt spid="74"/>
                                        </p:tgtEl>
                                        <p:attrNameLst>
                                          <p:attrName>style.visibility</p:attrName>
                                        </p:attrNameLst>
                                      </p:cBhvr>
                                      <p:to>
                                        <p:strVal val="visible"/>
                                      </p:to>
                                    </p:set>
                                    <p:animEffect transition="in" filter="fade">
                                      <p:cBhvr>
                                        <p:cTn id="124"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8" grpId="0" animBg="1"/>
      <p:bldP spid="32" grpId="0" animBg="1"/>
      <p:bldP spid="74" grpId="0" animBg="1"/>
      <p:bldP spid="75" grpId="0" animBg="1"/>
      <p:bldP spid="76" grpId="0" animBg="1"/>
      <p:bldP spid="73" grpId="0" animBg="1"/>
      <p:bldP spid="72" grpId="0" animBg="1"/>
      <p:bldP spid="71" grpId="0" animBg="1"/>
      <p:bldP spid="35" grpId="0"/>
      <p:bldP spid="41" grpId="0"/>
      <p:bldP spid="42" grpId="0"/>
      <p:bldP spid="43" grpId="0" animBg="1"/>
      <p:bldP spid="59" grpId="0" animBg="1"/>
      <p:bldP spid="61" grpId="0" animBg="1"/>
      <p:bldP spid="36" grpId="0"/>
      <p:bldP spid="37" grpId="0"/>
      <p:bldP spid="57" grpId="0" animBg="1"/>
      <p:bldP spid="28" grpId="0" animBg="1"/>
      <p:bldP spid="62" grpId="0" animBg="1"/>
      <p:bldP spid="63" grpId="0" animBg="1"/>
      <p:bldP spid="67" grpId="0" animBg="1"/>
      <p:bldP spid="64" grpId="0" animBg="1"/>
      <p:bldP spid="66" grpId="0" animBg="1"/>
      <p:bldP spid="68" grpId="0" animBg="1"/>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4298350" y="4284569"/>
            <a:ext cx="3633538" cy="2307808"/>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54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5146860" y="1001687"/>
            <a:ext cx="3047112" cy="1882968"/>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604655" y="1787858"/>
            <a:ext cx="2891579" cy="2361061"/>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32" name="Picture 8" descr="\\Adisbssvr\adi shared folders\Microsoft\MS_08-00483_Nash_fall_PPT\ADI_Art\Working_Art\Concept_2_images\collage02.png"/>
          <p:cNvPicPr>
            <a:picLocks noChangeAspect="1" noChangeArrowheads="1"/>
          </p:cNvPicPr>
          <p:nvPr/>
        </p:nvPicPr>
        <p:blipFill>
          <a:blip r:embed="rId3" cstate="print"/>
          <a:srcRect/>
          <a:stretch>
            <a:fillRect/>
          </a:stretch>
        </p:blipFill>
        <p:spPr bwMode="auto">
          <a:xfrm>
            <a:off x="4057635" y="1283313"/>
            <a:ext cx="1035498" cy="1035498"/>
          </a:xfrm>
          <a:prstGeom prst="rect">
            <a:avLst/>
          </a:prstGeom>
          <a:noFill/>
        </p:spPr>
      </p:pic>
      <p:sp>
        <p:nvSpPr>
          <p:cNvPr id="2" name="Title 1"/>
          <p:cNvSpPr>
            <a:spLocks noGrp="1"/>
          </p:cNvSpPr>
          <p:nvPr>
            <p:ph type="title"/>
          </p:nvPr>
        </p:nvSpPr>
        <p:spPr/>
        <p:txBody>
          <a:bodyPr/>
          <a:lstStyle/>
          <a:p>
            <a:r>
              <a:rPr/>
              <a:t>Make Users Productive Anywhere</a:t>
            </a:r>
            <a:endParaRPr lang="en-US" dirty="0"/>
          </a:p>
        </p:txBody>
      </p:sp>
      <p:pic>
        <p:nvPicPr>
          <p:cNvPr id="1034" name="Picture 10" descr="\\Adisbssvr\adi shared folders\Microsoft\MS_08-00483_Nash_fall_PPT\ADI_Art\Working_Art\Concept_2_images\collage04.png"/>
          <p:cNvPicPr>
            <a:picLocks noChangeAspect="1" noChangeArrowheads="1"/>
          </p:cNvPicPr>
          <p:nvPr/>
        </p:nvPicPr>
        <p:blipFill>
          <a:blip r:embed="rId4" cstate="print"/>
          <a:srcRect/>
          <a:stretch>
            <a:fillRect/>
          </a:stretch>
        </p:blipFill>
        <p:spPr bwMode="auto">
          <a:xfrm>
            <a:off x="6691651" y="3220872"/>
            <a:ext cx="1012667" cy="1012667"/>
          </a:xfrm>
          <a:prstGeom prst="rect">
            <a:avLst/>
          </a:prstGeom>
          <a:noFill/>
        </p:spPr>
      </p:pic>
      <p:pic>
        <p:nvPicPr>
          <p:cNvPr id="1033" name="Picture 9" descr="\\Adisbssvr\adi shared folders\Microsoft\MS_08-00483_Nash_fall_PPT\ADI_Art\Working_Art\Concept_2_images\collage03.png"/>
          <p:cNvPicPr>
            <a:picLocks noChangeAspect="1" noChangeArrowheads="1"/>
          </p:cNvPicPr>
          <p:nvPr/>
        </p:nvPicPr>
        <p:blipFill>
          <a:blip r:embed="rId5" cstate="print"/>
          <a:srcRect l="20908" r="16658" b="4762"/>
          <a:stretch>
            <a:fillRect/>
          </a:stretch>
        </p:blipFill>
        <p:spPr bwMode="auto">
          <a:xfrm>
            <a:off x="593766" y="4191987"/>
            <a:ext cx="2101933" cy="2137561"/>
          </a:xfrm>
          <a:prstGeom prst="rect">
            <a:avLst/>
          </a:prstGeom>
          <a:noFill/>
        </p:spPr>
      </p:pic>
      <p:pic>
        <p:nvPicPr>
          <p:cNvPr id="1035" name="Picture 11" descr="\\Adisbssvr\adi shared folders\Microsoft\MS_08-00483_Nash_fall_PPT\ADI_Art\Working_Art\Concept_2_images\collage05.png"/>
          <p:cNvPicPr>
            <a:picLocks noChangeAspect="1" noChangeArrowheads="1"/>
          </p:cNvPicPr>
          <p:nvPr/>
        </p:nvPicPr>
        <p:blipFill>
          <a:blip r:embed="rId6" cstate="print"/>
          <a:stretch>
            <a:fillRect/>
          </a:stretch>
        </p:blipFill>
        <p:spPr bwMode="auto">
          <a:xfrm>
            <a:off x="2745579" y="4607481"/>
            <a:ext cx="1493426" cy="1493426"/>
          </a:xfrm>
          <a:prstGeom prst="rect">
            <a:avLst/>
          </a:prstGeom>
          <a:noFill/>
        </p:spPr>
      </p:pic>
      <p:pic>
        <p:nvPicPr>
          <p:cNvPr id="1037" name="Picture 13" descr="\\Adisbssvr\adi shared folders\Microsoft\MS_08-00483_Nash_fall_PPT\ADI_Art\Working_Art\Concept_2_images\collage01.png"/>
          <p:cNvPicPr>
            <a:picLocks noChangeAspect="1" noChangeArrowheads="1"/>
          </p:cNvPicPr>
          <p:nvPr/>
        </p:nvPicPr>
        <p:blipFill>
          <a:blip r:embed="rId7" cstate="print"/>
          <a:srcRect b="6320"/>
          <a:stretch>
            <a:fillRect/>
          </a:stretch>
        </p:blipFill>
        <p:spPr bwMode="auto">
          <a:xfrm>
            <a:off x="2745579" y="2375042"/>
            <a:ext cx="2345177" cy="2196958"/>
          </a:xfrm>
          <a:prstGeom prst="rect">
            <a:avLst/>
          </a:prstGeom>
          <a:noFill/>
        </p:spPr>
      </p:pic>
      <p:pic>
        <p:nvPicPr>
          <p:cNvPr id="1036" name="Picture 12" descr="\\Adisbssvr\adi shared folders\Microsoft\MS_08-00483_Nash_fall_PPT\ADI_Art\Working_Art\Concept_2_images\collage06.png"/>
          <p:cNvPicPr>
            <a:picLocks noChangeAspect="1" noChangeArrowheads="1"/>
          </p:cNvPicPr>
          <p:nvPr/>
        </p:nvPicPr>
        <p:blipFill>
          <a:blip r:embed="rId8" cstate="print"/>
          <a:stretch>
            <a:fillRect/>
          </a:stretch>
        </p:blipFill>
        <p:spPr bwMode="auto">
          <a:xfrm>
            <a:off x="5162687" y="2761873"/>
            <a:ext cx="1471666" cy="1471666"/>
          </a:xfrm>
          <a:prstGeom prst="rect">
            <a:avLst/>
          </a:prstGeom>
          <a:noFill/>
        </p:spPr>
      </p:pic>
      <p:sp>
        <p:nvSpPr>
          <p:cNvPr id="20" name="Rectangle 19"/>
          <p:cNvSpPr/>
          <p:nvPr/>
        </p:nvSpPr>
        <p:spPr>
          <a:xfrm>
            <a:off x="733618" y="1509823"/>
            <a:ext cx="2805403" cy="757130"/>
          </a:xfrm>
          <a:prstGeom prst="rect">
            <a:avLst/>
          </a:prstGeom>
        </p:spPr>
        <p:txBody>
          <a:bodyPr wrap="square">
            <a:spAutoFit/>
          </a:bodyPr>
          <a:lstStyle/>
          <a:p>
            <a:pPr>
              <a:lnSpc>
                <a:spcPct val="90000"/>
              </a:lnSpc>
            </a:pPr>
            <a:r>
              <a:rPr lang="en-US" sz="24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Faster &amp; Easier for Everyday Tasks</a:t>
            </a:r>
            <a:endParaRPr lang="en-US" sz="24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endParaRPr>
          </a:p>
        </p:txBody>
      </p:sp>
      <p:sp>
        <p:nvSpPr>
          <p:cNvPr id="21" name="Rectangle 20"/>
          <p:cNvSpPr/>
          <p:nvPr/>
        </p:nvSpPr>
        <p:spPr>
          <a:xfrm>
            <a:off x="733618" y="2313221"/>
            <a:ext cx="2041127" cy="1300356"/>
          </a:xfrm>
          <a:prstGeom prst="rect">
            <a:avLst/>
          </a:prstGeom>
        </p:spPr>
        <p:txBody>
          <a:bodyPr wrap="square">
            <a:spAutoFit/>
          </a:bodyPr>
          <a:lstStyle/>
          <a:p>
            <a:pPr marL="231775" lvl="1" indent="-222250" defTabSz="914363">
              <a:lnSpc>
                <a:spcPct val="95000"/>
              </a:lnSpc>
              <a:spcBef>
                <a:spcPts val="200"/>
              </a:spcBef>
              <a:spcAft>
                <a:spcPts val="100"/>
              </a:spcAft>
              <a:buBlip>
                <a:blip r:embed="rId9"/>
              </a:buBlip>
              <a:defRPr/>
            </a:pPr>
            <a:r>
              <a:rPr lang="en-US" sz="1600" dirty="0" smtClean="0">
                <a:solidFill>
                  <a:prstClr val="white"/>
                </a:solidFill>
                <a:effectLst>
                  <a:outerShdw blurRad="393700" algn="ctr" rotWithShape="0">
                    <a:prstClr val="black">
                      <a:alpha val="68000"/>
                    </a:prstClr>
                  </a:outerShdw>
                </a:effectLst>
              </a:rPr>
              <a:t>Responsive, reliable performance </a:t>
            </a:r>
          </a:p>
          <a:p>
            <a:pPr marL="231775" lvl="1" indent="-222250" defTabSz="914363">
              <a:lnSpc>
                <a:spcPct val="95000"/>
              </a:lnSpc>
              <a:spcBef>
                <a:spcPts val="200"/>
              </a:spcBef>
              <a:spcAft>
                <a:spcPts val="100"/>
              </a:spcAft>
              <a:buBlip>
                <a:blip r:embed="rId9"/>
              </a:buBlip>
              <a:defRPr/>
            </a:pPr>
            <a:r>
              <a:rPr lang="en-US" sz="1600" dirty="0" smtClean="0">
                <a:solidFill>
                  <a:prstClr val="white"/>
                </a:solidFill>
                <a:effectLst>
                  <a:outerShdw blurRad="393700" algn="ctr" rotWithShape="0">
                    <a:prstClr val="black">
                      <a:alpha val="68000"/>
                    </a:prstClr>
                  </a:outerShdw>
                </a:effectLst>
              </a:rPr>
              <a:t>Intuitive UI and navigation </a:t>
            </a:r>
          </a:p>
        </p:txBody>
      </p:sp>
      <p:sp>
        <p:nvSpPr>
          <p:cNvPr id="24" name="Rectangle 23"/>
          <p:cNvSpPr/>
          <p:nvPr/>
        </p:nvSpPr>
        <p:spPr>
          <a:xfrm>
            <a:off x="5227967" y="1079085"/>
            <a:ext cx="3398294" cy="812530"/>
          </a:xfrm>
          <a:prstGeom prst="rect">
            <a:avLst/>
          </a:prstGeom>
        </p:spPr>
        <p:txBody>
          <a:bodyPr wrap="square">
            <a:spAutoFit/>
          </a:bodyPr>
          <a:lstStyle/>
          <a:p>
            <a:pPr>
              <a:lnSpc>
                <a:spcPct val="90000"/>
              </a:lnSpc>
            </a:pP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Remove Barriers </a:t>
            </a:r>
            <a:b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b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to Information</a:t>
            </a:r>
          </a:p>
        </p:txBody>
      </p:sp>
      <p:sp>
        <p:nvSpPr>
          <p:cNvPr id="22" name="Rectangle 21"/>
          <p:cNvSpPr/>
          <p:nvPr/>
        </p:nvSpPr>
        <p:spPr>
          <a:xfrm>
            <a:off x="5227966" y="1857219"/>
            <a:ext cx="3149551" cy="832536"/>
          </a:xfrm>
          <a:prstGeom prst="rect">
            <a:avLst/>
          </a:prstGeom>
        </p:spPr>
        <p:txBody>
          <a:bodyPr wrap="square">
            <a:spAutoFit/>
          </a:bodyPr>
          <a:lstStyle/>
          <a:p>
            <a:pPr marL="231775" lvl="1" indent="-222250" defTabSz="914363">
              <a:lnSpc>
                <a:spcPct val="95000"/>
              </a:lnSpc>
              <a:spcBef>
                <a:spcPts val="200"/>
              </a:spcBef>
              <a:spcAft>
                <a:spcPts val="100"/>
              </a:spcAft>
              <a:buBlip>
                <a:blip r:embed="rId9"/>
              </a:buBlip>
              <a:defRPr/>
            </a:pPr>
            <a:r>
              <a:rPr lang="en-US" sz="1600" dirty="0" smtClean="0">
                <a:solidFill>
                  <a:prstClr val="white"/>
                </a:solidFill>
                <a:effectLst>
                  <a:outerShdw blurRad="393700" algn="ctr" rotWithShape="0">
                    <a:prstClr val="black">
                      <a:alpha val="68000"/>
                    </a:prstClr>
                  </a:outerShdw>
                </a:effectLst>
              </a:rPr>
              <a:t>Search your PC and intranet</a:t>
            </a:r>
          </a:p>
          <a:p>
            <a:pPr marL="231775" lvl="1" indent="-222250" defTabSz="914363">
              <a:lnSpc>
                <a:spcPct val="95000"/>
              </a:lnSpc>
              <a:spcBef>
                <a:spcPts val="200"/>
              </a:spcBef>
              <a:spcAft>
                <a:spcPts val="100"/>
              </a:spcAft>
              <a:buBlip>
                <a:blip r:embed="rId9"/>
              </a:buBlip>
              <a:defRPr/>
            </a:pPr>
            <a:r>
              <a:rPr lang="en-US" sz="1600" dirty="0" smtClean="0">
                <a:solidFill>
                  <a:prstClr val="white"/>
                </a:solidFill>
                <a:effectLst>
                  <a:outerShdw blurRad="393700" algn="ctr" rotWithShape="0">
                    <a:prstClr val="black">
                      <a:alpha val="68000"/>
                    </a:prstClr>
                  </a:outerShdw>
                </a:effectLst>
              </a:rPr>
              <a:t>Internet Explorer 8 retrieves data beyond the page</a:t>
            </a:r>
          </a:p>
        </p:txBody>
      </p:sp>
      <p:sp>
        <p:nvSpPr>
          <p:cNvPr id="25" name="Rectangle 24"/>
          <p:cNvSpPr/>
          <p:nvPr/>
        </p:nvSpPr>
        <p:spPr>
          <a:xfrm>
            <a:off x="4420829" y="4646418"/>
            <a:ext cx="4059423" cy="772519"/>
          </a:xfrm>
          <a:prstGeom prst="rect">
            <a:avLst/>
          </a:prstGeom>
        </p:spPr>
        <p:txBody>
          <a:bodyPr wrap="square">
            <a:spAutoFit/>
          </a:bodyPr>
          <a:lstStyle/>
          <a:p>
            <a:pPr>
              <a:lnSpc>
                <a:spcPct val="85000"/>
              </a:lnSpc>
            </a:pPr>
            <a:r>
              <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Access Information </a:t>
            </a:r>
            <a:br>
              <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br>
            <a:r>
              <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From Anywhere </a:t>
            </a:r>
          </a:p>
        </p:txBody>
      </p:sp>
      <p:sp>
        <p:nvSpPr>
          <p:cNvPr id="28" name="Rectangle 27"/>
          <p:cNvSpPr/>
          <p:nvPr/>
        </p:nvSpPr>
        <p:spPr bwMode="auto">
          <a:xfrm>
            <a:off x="7347703" y="3864592"/>
            <a:ext cx="641445" cy="641445"/>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a:xfrm>
            <a:off x="4420829" y="5405725"/>
            <a:ext cx="3745525" cy="598625"/>
          </a:xfrm>
          <a:prstGeom prst="rect">
            <a:avLst/>
          </a:prstGeom>
        </p:spPr>
        <p:txBody>
          <a:bodyPr wrap="square">
            <a:spAutoFit/>
          </a:bodyPr>
          <a:lstStyle/>
          <a:p>
            <a:pPr marL="231775" lvl="1" indent="-222250" defTabSz="914363">
              <a:lnSpc>
                <a:spcPct val="95000"/>
              </a:lnSpc>
              <a:spcBef>
                <a:spcPts val="200"/>
              </a:spcBef>
              <a:spcAft>
                <a:spcPts val="100"/>
              </a:spcAft>
              <a:buBlip>
                <a:blip r:embed="rId9"/>
              </a:buBlip>
              <a:defRPr/>
            </a:pPr>
            <a:r>
              <a:rPr lang="en-US" sz="1600" dirty="0" err="1" smtClean="0">
                <a:solidFill>
                  <a:prstClr val="white"/>
                </a:solidFill>
                <a:effectLst>
                  <a:outerShdw blurRad="393700" algn="ctr" rotWithShape="0">
                    <a:prstClr val="black">
                      <a:alpha val="68000"/>
                    </a:prstClr>
                  </a:outerShdw>
                </a:effectLst>
              </a:rPr>
              <a:t>DirectAccess</a:t>
            </a:r>
            <a:r>
              <a:rPr lang="en-US" sz="1400" dirty="0" smtClean="0">
                <a:solidFill>
                  <a:prstClr val="white"/>
                </a:solidFill>
                <a:effectLst>
                  <a:outerShdw blurRad="393700" algn="ctr" rotWithShape="0">
                    <a:prstClr val="black">
                      <a:alpha val="68000"/>
                    </a:prstClr>
                  </a:outerShdw>
                </a:effectLst>
              </a:rPr>
              <a:t>™ </a:t>
            </a:r>
            <a:r>
              <a:rPr lang="en-US" sz="1600" dirty="0" smtClean="0">
                <a:solidFill>
                  <a:prstClr val="white"/>
                </a:solidFill>
                <a:effectLst>
                  <a:outerShdw blurRad="393700" algn="ctr" rotWithShape="0">
                    <a:prstClr val="black">
                      <a:alpha val="68000"/>
                    </a:prstClr>
                  </a:outerShdw>
                </a:effectLst>
              </a:rPr>
              <a:t>mobile connectivity </a:t>
            </a:r>
          </a:p>
          <a:p>
            <a:pPr marL="231775" lvl="1" indent="-222250" defTabSz="914363">
              <a:lnSpc>
                <a:spcPct val="95000"/>
              </a:lnSpc>
              <a:spcBef>
                <a:spcPts val="200"/>
              </a:spcBef>
              <a:spcAft>
                <a:spcPts val="100"/>
              </a:spcAft>
              <a:buBlip>
                <a:blip r:embed="rId9"/>
              </a:buBlip>
              <a:defRPr/>
            </a:pPr>
            <a:r>
              <a:rPr lang="en-US" sz="1600" dirty="0" err="1" smtClean="0">
                <a:solidFill>
                  <a:prstClr val="white"/>
                </a:solidFill>
                <a:effectLst>
                  <a:outerShdw blurRad="393700" algn="ctr" rotWithShape="0">
                    <a:prstClr val="black">
                      <a:alpha val="68000"/>
                    </a:prstClr>
                  </a:outerShdw>
                </a:effectLst>
              </a:rPr>
              <a:t>BranchCache</a:t>
            </a:r>
            <a:r>
              <a:rPr lang="en-US" sz="1400" dirty="0" smtClean="0">
                <a:solidFill>
                  <a:prstClr val="white"/>
                </a:solidFill>
                <a:effectLst>
                  <a:outerShdw blurRad="393700" algn="ctr" rotWithShape="0">
                    <a:prstClr val="black">
                      <a:alpha val="68000"/>
                    </a:prstClr>
                  </a:outerShdw>
                </a:effectLst>
              </a:rPr>
              <a:t>™ </a:t>
            </a:r>
            <a:r>
              <a:rPr lang="en-US" sz="1600" dirty="0" smtClean="0">
                <a:solidFill>
                  <a:prstClr val="white"/>
                </a:solidFill>
                <a:effectLst>
                  <a:outerShdw blurRad="393700" algn="ctr" rotWithShape="0">
                    <a:prstClr val="black">
                      <a:alpha val="68000"/>
                    </a:prstClr>
                  </a:outerShdw>
                </a:effectLst>
              </a:rPr>
              <a:t>network boost </a:t>
            </a:r>
          </a:p>
        </p:txBody>
      </p:sp>
      <p:sp>
        <p:nvSpPr>
          <p:cNvPr id="17" name="Rectangle 16"/>
          <p:cNvSpPr/>
          <p:nvPr/>
        </p:nvSpPr>
        <p:spPr bwMode="auto">
          <a:xfrm>
            <a:off x="3745301" y="1001687"/>
            <a:ext cx="568086" cy="568086"/>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Rectangle 15"/>
          <p:cNvSpPr/>
          <p:nvPr/>
        </p:nvSpPr>
        <p:spPr bwMode="auto">
          <a:xfrm>
            <a:off x="2333390" y="3742851"/>
            <a:ext cx="830743" cy="830743"/>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7"/>
                                        </p:tgtEl>
                                        <p:attrNameLst>
                                          <p:attrName>style.visibility</p:attrName>
                                        </p:attrNameLst>
                                      </p:cBhvr>
                                      <p:to>
                                        <p:strVal val="visible"/>
                                      </p:to>
                                    </p:set>
                                    <p:animEffect transition="in" filter="fade">
                                      <p:cBhvr>
                                        <p:cTn id="7" dur="500"/>
                                        <p:tgtEl>
                                          <p:spTgt spid="1037"/>
                                        </p:tgtEl>
                                      </p:cBhvr>
                                    </p:animEffect>
                                  </p:childTnLst>
                                </p:cTn>
                              </p:par>
                              <p:par>
                                <p:cTn id="8" presetID="10" presetClass="entr" presetSubtype="0" fill="hold" nodeType="withEffect">
                                  <p:stCondLst>
                                    <p:cond delay="0"/>
                                  </p:stCondLst>
                                  <p:childTnLst>
                                    <p:set>
                                      <p:cBhvr>
                                        <p:cTn id="9" dur="1" fill="hold">
                                          <p:stCondLst>
                                            <p:cond delay="0"/>
                                          </p:stCondLst>
                                        </p:cTn>
                                        <p:tgtEl>
                                          <p:spTgt spid="1035"/>
                                        </p:tgtEl>
                                        <p:attrNameLst>
                                          <p:attrName>style.visibility</p:attrName>
                                        </p:attrNameLst>
                                      </p:cBhvr>
                                      <p:to>
                                        <p:strVal val="visible"/>
                                      </p:to>
                                    </p:set>
                                    <p:animEffect transition="in" filter="fade">
                                      <p:cBhvr>
                                        <p:cTn id="10" dur="500"/>
                                        <p:tgtEl>
                                          <p:spTgt spid="1035"/>
                                        </p:tgtEl>
                                      </p:cBhvr>
                                    </p:animEffect>
                                  </p:childTnLst>
                                </p:cTn>
                              </p:par>
                              <p:par>
                                <p:cTn id="11" presetID="10" presetClass="entr" presetSubtype="0" fill="hold" nodeType="with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fade">
                                      <p:cBhvr>
                                        <p:cTn id="13" dur="500"/>
                                        <p:tgtEl>
                                          <p:spTgt spid="10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033"/>
                                        </p:tgtEl>
                                        <p:attrNameLst>
                                          <p:attrName>style.visibility</p:attrName>
                                        </p:attrNameLst>
                                      </p:cBhvr>
                                      <p:to>
                                        <p:strVal val="visible"/>
                                      </p:to>
                                    </p:set>
                                    <p:animEffect transition="in" filter="fade">
                                      <p:cBhvr>
                                        <p:cTn id="19" dur="500"/>
                                        <p:tgtEl>
                                          <p:spTgt spid="10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1036"/>
                                        </p:tgtEl>
                                        <p:attrNameLst>
                                          <p:attrName>style.visibility</p:attrName>
                                        </p:attrNameLst>
                                      </p:cBhvr>
                                      <p:to>
                                        <p:strVal val="visible"/>
                                      </p:to>
                                    </p:set>
                                    <p:animEffect transition="in" filter="fade">
                                      <p:cBhvr>
                                        <p:cTn id="25" dur="500"/>
                                        <p:tgtEl>
                                          <p:spTgt spid="1036"/>
                                        </p:tgtEl>
                                      </p:cBhvr>
                                    </p:animEffect>
                                  </p:childTnLst>
                                </p:cTn>
                              </p:par>
                              <p:par>
                                <p:cTn id="26" presetID="10" presetClass="entr" presetSubtype="0" fill="hold" nodeType="withEffect">
                                  <p:stCondLst>
                                    <p:cond delay="0"/>
                                  </p:stCondLst>
                                  <p:childTnLst>
                                    <p:set>
                                      <p:cBhvr>
                                        <p:cTn id="27" dur="1" fill="hold">
                                          <p:stCondLst>
                                            <p:cond delay="0"/>
                                          </p:stCondLst>
                                        </p:cTn>
                                        <p:tgtEl>
                                          <p:spTgt spid="1034"/>
                                        </p:tgtEl>
                                        <p:attrNameLst>
                                          <p:attrName>style.visibility</p:attrName>
                                        </p:attrNameLst>
                                      </p:cBhvr>
                                      <p:to>
                                        <p:strVal val="visible"/>
                                      </p:to>
                                    </p:set>
                                    <p:animEffect transition="in" filter="fade">
                                      <p:cBhvr>
                                        <p:cTn id="28" dur="500"/>
                                        <p:tgtEl>
                                          <p:spTgt spid="10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22" presetClass="entr" presetSubtype="4" fill="hold" grpId="0" nodeType="withEffect">
                                  <p:stCondLst>
                                    <p:cond delay="50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childTnLst>
                                </p:cTn>
                              </p:par>
                              <p:par>
                                <p:cTn id="41" presetID="22" presetClass="entr" presetSubtype="8" fill="hold" grpId="0" nodeType="withEffect">
                                  <p:stCondLst>
                                    <p:cond delay="50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childTnLst>
                                </p:cTn>
                              </p:par>
                              <p:par>
                                <p:cTn id="50" presetID="22" presetClass="entr" presetSubtype="1"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animEffect transition="in" filter="wipe(up)">
                                      <p:cBhvr>
                                        <p:cTn id="52" dur="500"/>
                                        <p:tgtEl>
                                          <p:spTgt spid="27"/>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9" grpId="0" animBg="1"/>
      <p:bldP spid="20" grpId="0"/>
      <p:bldP spid="21" grpId="0"/>
      <p:bldP spid="24" grpId="0"/>
      <p:bldP spid="22" grpId="0"/>
      <p:bldP spid="25" grpId="0"/>
      <p:bldP spid="28" grpId="0" animBg="1"/>
      <p:bldP spid="23" grpId="0"/>
      <p:bldP spid="17"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rot="10800000">
            <a:off x="4586068" y="4564901"/>
            <a:ext cx="4195324" cy="1949654"/>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1371600" lvl="3" indent="-236793" algn="ctr" defTabSz="914099" rtl="0" fontAlgn="base">
              <a:lnSpc>
                <a:spcPct val="90000"/>
              </a:lnSpc>
              <a:spcBef>
                <a:spcPct val="0"/>
              </a:spcBef>
              <a:spcAft>
                <a:spcPct val="0"/>
              </a:spcAft>
              <a:buClr>
                <a:srgbClr val="DEF5FA"/>
              </a:buClr>
              <a:buSzPct val="95000"/>
              <a:tabLst>
                <a:tab pos="424590" algn="l"/>
              </a:tabLst>
              <a:defRPr/>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1" name="Rectangle 10"/>
          <p:cNvSpPr/>
          <p:nvPr/>
        </p:nvSpPr>
        <p:spPr bwMode="auto">
          <a:xfrm rot="10800000">
            <a:off x="394474" y="3127927"/>
            <a:ext cx="3225440" cy="3083686"/>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1371600" lvl="3" indent="-236793" algn="ctr" defTabSz="914099" rtl="0" fontAlgn="base">
              <a:lnSpc>
                <a:spcPct val="90000"/>
              </a:lnSpc>
              <a:spcBef>
                <a:spcPct val="0"/>
              </a:spcBef>
              <a:spcAft>
                <a:spcPct val="0"/>
              </a:spcAft>
              <a:buClr>
                <a:srgbClr val="DEF5FA"/>
              </a:buClr>
              <a:buSzPct val="95000"/>
              <a:tabLst>
                <a:tab pos="424590" algn="l"/>
              </a:tabLst>
              <a:defRPr/>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5" name="Rectangle 14"/>
          <p:cNvSpPr/>
          <p:nvPr/>
        </p:nvSpPr>
        <p:spPr bwMode="auto">
          <a:xfrm>
            <a:off x="4656407" y="946298"/>
            <a:ext cx="4121834" cy="2767573"/>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1371600" lvl="3" indent="-236793" algn="ctr" defTabSz="914099" rtl="0" fontAlgn="base">
              <a:lnSpc>
                <a:spcPct val="90000"/>
              </a:lnSpc>
              <a:spcBef>
                <a:spcPct val="0"/>
              </a:spcBef>
              <a:spcAft>
                <a:spcPct val="0"/>
              </a:spcAft>
              <a:buClr>
                <a:srgbClr val="DEF5FA"/>
              </a:buClr>
              <a:buSzPct val="95000"/>
              <a:tabLst>
                <a:tab pos="424590" algn="l"/>
              </a:tabLst>
              <a:defRPr/>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pic>
        <p:nvPicPr>
          <p:cNvPr id="10" name="Picture 9" descr="MSB08_BrianY_05.jpg"/>
          <p:cNvPicPr>
            <a:picLocks noChangeAspect="1"/>
          </p:cNvPicPr>
          <p:nvPr/>
        </p:nvPicPr>
        <p:blipFill>
          <a:blip r:embed="rId3" cstate="print"/>
          <a:srcRect t="12150" r="48418" b="19400"/>
          <a:stretch>
            <a:fillRect/>
          </a:stretch>
        </p:blipFill>
        <p:spPr>
          <a:xfrm>
            <a:off x="3234217" y="4133044"/>
            <a:ext cx="1722977" cy="1705048"/>
          </a:xfrm>
          <a:prstGeom prst="rect">
            <a:avLst/>
          </a:prstGeom>
        </p:spPr>
      </p:pic>
      <p:sp>
        <p:nvSpPr>
          <p:cNvPr id="2" name="Title 1"/>
          <p:cNvSpPr>
            <a:spLocks noGrp="1"/>
          </p:cNvSpPr>
          <p:nvPr>
            <p:ph type="title"/>
          </p:nvPr>
        </p:nvSpPr>
        <p:spPr/>
        <p:txBody>
          <a:bodyPr/>
          <a:lstStyle/>
          <a:p>
            <a:r>
              <a:rPr smtClean="0"/>
              <a:t>Enhance Security &amp; C</a:t>
            </a:r>
            <a:r>
              <a:rPr lang="en-US" dirty="0" smtClean="0"/>
              <a:t>o</a:t>
            </a:r>
            <a:r>
              <a:rPr smtClean="0"/>
              <a:t>ntrol </a:t>
            </a:r>
            <a:endParaRPr lang="en-US" dirty="0"/>
          </a:p>
        </p:txBody>
      </p:sp>
      <p:pic>
        <p:nvPicPr>
          <p:cNvPr id="4" name="Picture 3" descr="ist2_6316839-firewall.jpg"/>
          <p:cNvPicPr>
            <a:picLocks noChangeAspect="1"/>
          </p:cNvPicPr>
          <p:nvPr/>
        </p:nvPicPr>
        <p:blipFill>
          <a:blip r:embed="rId4" cstate="print"/>
          <a:stretch>
            <a:fillRect/>
          </a:stretch>
        </p:blipFill>
        <p:spPr>
          <a:xfrm>
            <a:off x="382588" y="1296488"/>
            <a:ext cx="2511069" cy="2487236"/>
          </a:xfrm>
          <a:prstGeom prst="rect">
            <a:avLst/>
          </a:prstGeom>
        </p:spPr>
      </p:pic>
      <p:pic>
        <p:nvPicPr>
          <p:cNvPr id="5" name="Picture 4" descr="MSB08_Hands_01.jpg"/>
          <p:cNvPicPr>
            <a:picLocks noChangeAspect="1"/>
          </p:cNvPicPr>
          <p:nvPr/>
        </p:nvPicPr>
        <p:blipFill>
          <a:blip r:embed="rId5" cstate="print"/>
          <a:srcRect l="11342" r="22100"/>
          <a:stretch>
            <a:fillRect/>
          </a:stretch>
        </p:blipFill>
        <p:spPr>
          <a:xfrm>
            <a:off x="2952542" y="2079733"/>
            <a:ext cx="1992767" cy="1996008"/>
          </a:xfrm>
          <a:prstGeom prst="rect">
            <a:avLst/>
          </a:prstGeom>
        </p:spPr>
      </p:pic>
      <p:pic>
        <p:nvPicPr>
          <p:cNvPr id="7" name="Picture 6" descr="MS483_MSB08_Alexandria_02.jpg"/>
          <p:cNvPicPr>
            <a:picLocks noChangeAspect="1"/>
          </p:cNvPicPr>
          <p:nvPr/>
        </p:nvPicPr>
        <p:blipFill>
          <a:blip r:embed="rId6" cstate="print"/>
          <a:stretch>
            <a:fillRect/>
          </a:stretch>
        </p:blipFill>
        <p:spPr>
          <a:xfrm>
            <a:off x="2955591" y="997630"/>
            <a:ext cx="1048022" cy="1048022"/>
          </a:xfrm>
          <a:prstGeom prst="rect">
            <a:avLst/>
          </a:prstGeom>
        </p:spPr>
      </p:pic>
      <p:sp>
        <p:nvSpPr>
          <p:cNvPr id="12" name="Rectangle 11"/>
          <p:cNvSpPr/>
          <p:nvPr/>
        </p:nvSpPr>
        <p:spPr>
          <a:xfrm>
            <a:off x="521323" y="4038600"/>
            <a:ext cx="2947292" cy="812530"/>
          </a:xfrm>
          <a:prstGeom prst="rect">
            <a:avLst/>
          </a:prstGeom>
        </p:spPr>
        <p:txBody>
          <a:bodyPr wrap="square">
            <a:spAutoFit/>
          </a:bodyPr>
          <a:lstStyle/>
          <a:p>
            <a:pPr>
              <a:lnSpc>
                <a:spcPct val="90000"/>
              </a:lnSpc>
            </a:pP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Protect Users </a:t>
            </a:r>
            <a:b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b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&amp; Infrastructure</a:t>
            </a:r>
            <a:endParaRPr lang="en-US" sz="26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endParaRPr>
          </a:p>
        </p:txBody>
      </p:sp>
      <p:sp>
        <p:nvSpPr>
          <p:cNvPr id="13" name="Rectangle 12"/>
          <p:cNvSpPr/>
          <p:nvPr/>
        </p:nvSpPr>
        <p:spPr>
          <a:xfrm>
            <a:off x="521323" y="4800600"/>
            <a:ext cx="2650377" cy="1066446"/>
          </a:xfrm>
          <a:prstGeom prst="rect">
            <a:avLst/>
          </a:prstGeom>
        </p:spPr>
        <p:txBody>
          <a:bodyPr wrap="square">
            <a:spAutoFit/>
          </a:bodyPr>
          <a:lstStyle/>
          <a:p>
            <a:pPr marL="231775" lvl="1" indent="-222250" defTabSz="914363">
              <a:lnSpc>
                <a:spcPct val="95000"/>
              </a:lnSpc>
              <a:spcBef>
                <a:spcPts val="200"/>
              </a:spcBef>
              <a:spcAft>
                <a:spcPts val="100"/>
              </a:spcAft>
              <a:buBlip>
                <a:blip r:embed="rId7"/>
              </a:buBlip>
              <a:defRPr/>
            </a:pPr>
            <a:r>
              <a:rPr lang="en-US" sz="1600" dirty="0" err="1" smtClean="0">
                <a:solidFill>
                  <a:prstClr val="white"/>
                </a:solidFill>
                <a:effectLst>
                  <a:outerShdw blurRad="393700" algn="ctr" rotWithShape="0">
                    <a:prstClr val="black">
                      <a:alpha val="68000"/>
                    </a:prstClr>
                  </a:outerShdw>
                </a:effectLst>
              </a:rPr>
              <a:t>AppLocker</a:t>
            </a:r>
            <a:r>
              <a:rPr lang="en-US" sz="1600" baseline="30000" dirty="0" smtClean="0">
                <a:solidFill>
                  <a:prstClr val="white"/>
                </a:solidFill>
                <a:effectLst>
                  <a:outerShdw blurRad="393700" algn="ctr" rotWithShape="0">
                    <a:prstClr val="black">
                      <a:alpha val="68000"/>
                    </a:prstClr>
                  </a:outerShdw>
                </a:effectLst>
              </a:rPr>
              <a:t>™</a:t>
            </a:r>
            <a:r>
              <a:rPr lang="en-US" sz="1600" dirty="0" smtClean="0">
                <a:solidFill>
                  <a:prstClr val="white"/>
                </a:solidFill>
                <a:effectLst>
                  <a:outerShdw blurRad="393700" algn="ctr" rotWithShape="0">
                    <a:prstClr val="black">
                      <a:alpha val="68000"/>
                    </a:prstClr>
                  </a:outerShdw>
                </a:effectLst>
              </a:rPr>
              <a:t> controls what applications run</a:t>
            </a:r>
          </a:p>
          <a:p>
            <a:pPr marL="231775" lvl="1" indent="-222250" defTabSz="914363">
              <a:lnSpc>
                <a:spcPct val="95000"/>
              </a:lnSpc>
              <a:spcBef>
                <a:spcPts val="200"/>
              </a:spcBef>
              <a:spcAft>
                <a:spcPts val="100"/>
              </a:spcAft>
              <a:buBlip>
                <a:blip r:embed="rId7"/>
              </a:buBlip>
              <a:defRPr/>
            </a:pPr>
            <a:r>
              <a:rPr lang="en-US" sz="1600" dirty="0" smtClean="0">
                <a:solidFill>
                  <a:prstClr val="white"/>
                </a:solidFill>
                <a:effectLst>
                  <a:outerShdw blurRad="393700" algn="ctr" rotWithShape="0">
                    <a:prstClr val="black">
                      <a:alpha val="68000"/>
                    </a:prstClr>
                  </a:outerShdw>
                </a:effectLst>
              </a:rPr>
              <a:t>Internet Explorer 8 helps keep users safe online</a:t>
            </a:r>
            <a:endParaRPr lang="en-US" sz="1200" dirty="0">
              <a:solidFill>
                <a:prstClr val="white"/>
              </a:solidFill>
              <a:effectLst>
                <a:outerShdw blurRad="393700" algn="ctr" rotWithShape="0">
                  <a:prstClr val="black">
                    <a:alpha val="68000"/>
                  </a:prstClr>
                </a:outerShdw>
              </a:effectLst>
            </a:endParaRPr>
          </a:p>
        </p:txBody>
      </p:sp>
      <p:sp>
        <p:nvSpPr>
          <p:cNvPr id="14" name="Rectangle 13"/>
          <p:cNvSpPr/>
          <p:nvPr/>
        </p:nvSpPr>
        <p:spPr bwMode="auto">
          <a:xfrm>
            <a:off x="2575754" y="1678032"/>
            <a:ext cx="707766" cy="707766"/>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6" name="Rectangle 15"/>
          <p:cNvSpPr/>
          <p:nvPr/>
        </p:nvSpPr>
        <p:spPr>
          <a:xfrm>
            <a:off x="5072983" y="1028513"/>
            <a:ext cx="3546381" cy="812530"/>
          </a:xfrm>
          <a:prstGeom prst="rect">
            <a:avLst/>
          </a:prstGeom>
        </p:spPr>
        <p:txBody>
          <a:bodyPr wrap="square">
            <a:spAutoFit/>
          </a:bodyPr>
          <a:lstStyle/>
          <a:p>
            <a:pPr>
              <a:lnSpc>
                <a:spcPct val="90000"/>
              </a:lnSpc>
            </a:pPr>
            <a:r>
              <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Protect Data on PCs </a:t>
            </a:r>
            <a:br>
              <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br>
            <a:r>
              <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&amp; Devices</a:t>
            </a:r>
            <a:endParaRPr lang="en-US" sz="2600" spc="-5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endParaRPr>
          </a:p>
        </p:txBody>
      </p:sp>
      <p:sp>
        <p:nvSpPr>
          <p:cNvPr id="17" name="Rectangle 16"/>
          <p:cNvSpPr/>
          <p:nvPr/>
        </p:nvSpPr>
        <p:spPr>
          <a:xfrm>
            <a:off x="5072982" y="1817987"/>
            <a:ext cx="3613817" cy="1066446"/>
          </a:xfrm>
          <a:prstGeom prst="rect">
            <a:avLst/>
          </a:prstGeom>
        </p:spPr>
        <p:txBody>
          <a:bodyPr wrap="square">
            <a:spAutoFit/>
          </a:bodyPr>
          <a:lstStyle/>
          <a:p>
            <a:pPr marL="231775" lvl="1" indent="-222250" defTabSz="914363">
              <a:lnSpc>
                <a:spcPct val="95000"/>
              </a:lnSpc>
              <a:spcBef>
                <a:spcPts val="200"/>
              </a:spcBef>
              <a:spcAft>
                <a:spcPts val="100"/>
              </a:spcAft>
              <a:buBlip>
                <a:blip r:embed="rId7"/>
              </a:buBlip>
              <a:defRPr/>
            </a:pPr>
            <a:r>
              <a:rPr lang="en-US" sz="1600" dirty="0" err="1" smtClean="0">
                <a:solidFill>
                  <a:prstClr val="white"/>
                </a:solidFill>
                <a:effectLst>
                  <a:outerShdw blurRad="393700" algn="ctr" rotWithShape="0">
                    <a:prstClr val="black">
                      <a:alpha val="68000"/>
                    </a:prstClr>
                  </a:outerShdw>
                </a:effectLst>
              </a:rPr>
              <a:t>BitLocker</a:t>
            </a:r>
            <a:r>
              <a:rPr lang="en-US" sz="1600" dirty="0" smtClean="0">
                <a:solidFill>
                  <a:prstClr val="white"/>
                </a:solidFill>
                <a:effectLst>
                  <a:outerShdw blurRad="393700" algn="ctr" rotWithShape="0">
                    <a:prstClr val="black">
                      <a:alpha val="68000"/>
                    </a:prstClr>
                  </a:outerShdw>
                </a:effectLst>
              </a:rPr>
              <a:t> To Go</a:t>
            </a:r>
            <a:r>
              <a:rPr lang="en-US" sz="1600" baseline="30000" dirty="0" smtClean="0">
                <a:solidFill>
                  <a:prstClr val="white"/>
                </a:solidFill>
                <a:effectLst>
                  <a:outerShdw blurRad="393700" algn="ctr" rotWithShape="0">
                    <a:prstClr val="black">
                      <a:alpha val="68000"/>
                    </a:prstClr>
                  </a:outerShdw>
                </a:effectLst>
              </a:rPr>
              <a:t>™</a:t>
            </a:r>
            <a:r>
              <a:rPr lang="en-US" sz="1600" dirty="0" smtClean="0">
                <a:solidFill>
                  <a:prstClr val="white"/>
                </a:solidFill>
                <a:effectLst>
                  <a:outerShdw blurRad="393700" algn="ctr" rotWithShape="0">
                    <a:prstClr val="black">
                      <a:alpha val="68000"/>
                    </a:prstClr>
                  </a:outerShdw>
                </a:effectLst>
              </a:rPr>
              <a:t> protects data </a:t>
            </a:r>
            <a:br>
              <a:rPr lang="en-US" sz="1600" dirty="0" smtClean="0">
                <a:solidFill>
                  <a:prstClr val="white"/>
                </a:solidFill>
                <a:effectLst>
                  <a:outerShdw blurRad="393700" algn="ctr" rotWithShape="0">
                    <a:prstClr val="black">
                      <a:alpha val="68000"/>
                    </a:prstClr>
                  </a:outerShdw>
                </a:effectLst>
              </a:rPr>
            </a:br>
            <a:r>
              <a:rPr lang="en-US" sz="1600" dirty="0" smtClean="0">
                <a:solidFill>
                  <a:prstClr val="white"/>
                </a:solidFill>
                <a:effectLst>
                  <a:outerShdw blurRad="393700" algn="ctr" rotWithShape="0">
                    <a:prstClr val="black">
                      <a:alpha val="68000"/>
                    </a:prstClr>
                  </a:outerShdw>
                </a:effectLst>
              </a:rPr>
              <a:t>on removable drives</a:t>
            </a:r>
          </a:p>
          <a:p>
            <a:pPr marL="231775" lvl="1" indent="-222250" defTabSz="914363">
              <a:lnSpc>
                <a:spcPct val="95000"/>
              </a:lnSpc>
              <a:spcBef>
                <a:spcPts val="200"/>
              </a:spcBef>
              <a:spcAft>
                <a:spcPts val="100"/>
              </a:spcAft>
              <a:buBlip>
                <a:blip r:embed="rId7"/>
              </a:buBlip>
              <a:defRPr/>
            </a:pPr>
            <a:r>
              <a:rPr lang="en-US" sz="1600" dirty="0" err="1" smtClean="0">
                <a:solidFill>
                  <a:prstClr val="white"/>
                </a:solidFill>
                <a:effectLst>
                  <a:outerShdw blurRad="393700" algn="ctr" rotWithShape="0">
                    <a:prstClr val="black">
                      <a:alpha val="68000"/>
                    </a:prstClr>
                  </a:outerShdw>
                </a:effectLst>
              </a:rPr>
              <a:t>BitLocker</a:t>
            </a:r>
            <a:r>
              <a:rPr lang="en-US" sz="1600" baseline="30000" dirty="0" smtClean="0">
                <a:solidFill>
                  <a:prstClr val="white"/>
                </a:solidFill>
                <a:effectLst>
                  <a:outerShdw blurRad="393700" algn="ctr" rotWithShape="0">
                    <a:prstClr val="black">
                      <a:alpha val="68000"/>
                    </a:prstClr>
                  </a:outerShdw>
                </a:effectLst>
              </a:rPr>
              <a:t>™ </a:t>
            </a:r>
            <a:r>
              <a:rPr lang="en-US" sz="1600" dirty="0" smtClean="0">
                <a:solidFill>
                  <a:prstClr val="white"/>
                </a:solidFill>
                <a:effectLst>
                  <a:outerShdw blurRad="393700" algn="ctr" rotWithShape="0">
                    <a:prstClr val="black">
                      <a:alpha val="68000"/>
                    </a:prstClr>
                  </a:outerShdw>
                </a:effectLst>
              </a:rPr>
              <a:t>simplifies encryptions and key management for all drives</a:t>
            </a:r>
            <a:endParaRPr lang="en-US" sz="1600" dirty="0">
              <a:solidFill>
                <a:prstClr val="white"/>
              </a:solidFill>
              <a:effectLst>
                <a:outerShdw blurRad="393700" algn="ctr" rotWithShape="0">
                  <a:prstClr val="black">
                    <a:alpha val="68000"/>
                  </a:prstClr>
                </a:outerShdw>
              </a:effectLst>
            </a:endParaRPr>
          </a:p>
        </p:txBody>
      </p:sp>
      <p:pic>
        <p:nvPicPr>
          <p:cNvPr id="19" name="Picture 18" descr="ist2_5919835-network-xxxl.jpg"/>
          <p:cNvPicPr>
            <a:picLocks noChangeAspect="1"/>
          </p:cNvPicPr>
          <p:nvPr/>
        </p:nvPicPr>
        <p:blipFill>
          <a:blip r:embed="rId8" cstate="print"/>
          <a:stretch>
            <a:fillRect/>
          </a:stretch>
        </p:blipFill>
        <p:spPr>
          <a:xfrm>
            <a:off x="5006069" y="3126414"/>
            <a:ext cx="2969846" cy="1385928"/>
          </a:xfrm>
          <a:prstGeom prst="rect">
            <a:avLst/>
          </a:prstGeom>
        </p:spPr>
      </p:pic>
      <p:sp>
        <p:nvSpPr>
          <p:cNvPr id="21" name="Rectangle 20"/>
          <p:cNvSpPr/>
          <p:nvPr/>
        </p:nvSpPr>
        <p:spPr bwMode="auto">
          <a:xfrm>
            <a:off x="4625723" y="2789518"/>
            <a:ext cx="642998" cy="643000"/>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24" name="Rectangle 23"/>
          <p:cNvSpPr/>
          <p:nvPr/>
        </p:nvSpPr>
        <p:spPr>
          <a:xfrm>
            <a:off x="5072983" y="4631752"/>
            <a:ext cx="3643798" cy="812530"/>
          </a:xfrm>
          <a:prstGeom prst="rect">
            <a:avLst/>
          </a:prstGeom>
        </p:spPr>
        <p:txBody>
          <a:bodyPr wrap="square">
            <a:spAutoFit/>
          </a:bodyPr>
          <a:lstStyle/>
          <a:p>
            <a:pPr algn="l" rtl="0">
              <a:lnSpc>
                <a:spcPct val="90000"/>
              </a:lnSpc>
            </a:pPr>
            <a:r>
              <a:rPr lang="en-US" sz="2600" kern="1200" spc="-5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ea typeface="+mn-ea"/>
                <a:cs typeface="+mn-cs"/>
              </a:rPr>
              <a:t>Build on Windows Vista Security Foundation </a:t>
            </a:r>
          </a:p>
        </p:txBody>
      </p:sp>
      <p:sp>
        <p:nvSpPr>
          <p:cNvPr id="25" name="Rectangle 24"/>
          <p:cNvSpPr/>
          <p:nvPr/>
        </p:nvSpPr>
        <p:spPr>
          <a:xfrm>
            <a:off x="5072983" y="5462324"/>
            <a:ext cx="3577914" cy="832536"/>
          </a:xfrm>
          <a:prstGeom prst="rect">
            <a:avLst/>
          </a:prstGeom>
        </p:spPr>
        <p:txBody>
          <a:bodyPr wrap="square">
            <a:spAutoFit/>
          </a:bodyPr>
          <a:lstStyle/>
          <a:p>
            <a:pPr marL="231775" lvl="1" indent="-222250" algn="l" defTabSz="914363" rtl="0">
              <a:lnSpc>
                <a:spcPct val="95000"/>
              </a:lnSpc>
              <a:spcBef>
                <a:spcPts val="200"/>
              </a:spcBef>
              <a:spcAft>
                <a:spcPts val="100"/>
              </a:spcAft>
              <a:buFontTx/>
              <a:buBlip>
                <a:blip r:embed="rId7"/>
              </a:buBlip>
              <a:defRPr/>
            </a:pPr>
            <a:r>
              <a:rPr lang="en-US" sz="1600" kern="1200" dirty="0" smtClean="0">
                <a:solidFill>
                  <a:prstClr val="white"/>
                </a:solidFill>
                <a:effectLst>
                  <a:outerShdw blurRad="393700" algn="ctr" rotWithShape="0">
                    <a:prstClr val="black">
                      <a:alpha val="68000"/>
                    </a:prstClr>
                  </a:outerShdw>
                </a:effectLst>
                <a:latin typeface="Segoe"/>
                <a:ea typeface="+mn-ea"/>
                <a:cs typeface="+mn-cs"/>
              </a:rPr>
              <a:t>User Account Control prompts less</a:t>
            </a:r>
          </a:p>
          <a:p>
            <a:pPr marL="231775" lvl="1" indent="-222250" algn="l" defTabSz="914363" rtl="0">
              <a:lnSpc>
                <a:spcPct val="95000"/>
              </a:lnSpc>
              <a:spcBef>
                <a:spcPts val="200"/>
              </a:spcBef>
              <a:spcAft>
                <a:spcPts val="100"/>
              </a:spcAft>
              <a:buFontTx/>
              <a:buBlip>
                <a:blip r:embed="rId7"/>
              </a:buBlip>
              <a:defRPr/>
            </a:pPr>
            <a:r>
              <a:rPr lang="en-US" sz="1600" dirty="0" smtClean="0">
                <a:solidFill>
                  <a:prstClr val="white"/>
                </a:solidFill>
                <a:effectLst>
                  <a:outerShdw blurRad="393700" algn="ctr" rotWithShape="0">
                    <a:prstClr val="black">
                      <a:alpha val="68000"/>
                    </a:prstClr>
                  </a:outerShdw>
                </a:effectLst>
                <a:latin typeface="Segoe"/>
              </a:rPr>
              <a:t>Security Development Lifecycle for defense in depth </a:t>
            </a:r>
          </a:p>
        </p:txBody>
      </p:sp>
      <p:sp>
        <p:nvSpPr>
          <p:cNvPr id="27" name="Rectangle 26"/>
          <p:cNvSpPr/>
          <p:nvPr/>
        </p:nvSpPr>
        <p:spPr bwMode="auto">
          <a:xfrm>
            <a:off x="7704075" y="3524629"/>
            <a:ext cx="481071" cy="481071"/>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28" name="Rectangle 27"/>
          <p:cNvSpPr/>
          <p:nvPr/>
        </p:nvSpPr>
        <p:spPr bwMode="auto">
          <a:xfrm>
            <a:off x="4246035" y="5490794"/>
            <a:ext cx="707766" cy="707766"/>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childTnLst>
                                </p:cTn>
                              </p:par>
                              <p:par>
                                <p:cTn id="50" presetID="22" presetClass="entr" presetSubtype="1" fill="hold" grpId="0" nodeType="withEffect">
                                  <p:stCondLst>
                                    <p:cond delay="50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5" grpId="0" animBg="1"/>
      <p:bldP spid="12" grpId="0"/>
      <p:bldP spid="13" grpId="0"/>
      <p:bldP spid="14" grpId="0" animBg="1"/>
      <p:bldP spid="16" grpId="0"/>
      <p:bldP spid="17" grpId="0"/>
      <p:bldP spid="21" grpId="0" animBg="1"/>
      <p:bldP spid="24" grpId="0"/>
      <p:bldP spid="25"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rot="10800000">
            <a:off x="381786" y="5126119"/>
            <a:ext cx="5877378" cy="1416082"/>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Rectangle 14"/>
          <p:cNvSpPr/>
          <p:nvPr/>
        </p:nvSpPr>
        <p:spPr bwMode="auto">
          <a:xfrm rot="5400000">
            <a:off x="6181086" y="1321748"/>
            <a:ext cx="2858610" cy="2615955"/>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rot="16200000">
            <a:off x="943061" y="647174"/>
            <a:ext cx="2366596" cy="3463756"/>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smtClean="0"/>
              <a:t>Streamline PC Management</a:t>
            </a:r>
            <a:endParaRPr lang="en-US" dirty="0"/>
          </a:p>
        </p:txBody>
      </p:sp>
      <p:pic>
        <p:nvPicPr>
          <p:cNvPr id="5" name="Picture 7" descr="\\Adisbssvr\adi shared folders\ADI_Projects\Microsoft\MS_08-00483_Nash_fall_PPT\ADI_Art\Working_Art\Comp Images\ist2_3117570-computer-workstations-in-a-modern-library.jpg"/>
          <p:cNvPicPr>
            <a:picLocks noChangeAspect="1" noChangeArrowheads="1"/>
          </p:cNvPicPr>
          <p:nvPr/>
        </p:nvPicPr>
        <p:blipFill>
          <a:blip r:embed="rId3" cstate="print"/>
          <a:stretch>
            <a:fillRect/>
          </a:stretch>
        </p:blipFill>
        <p:spPr bwMode="auto">
          <a:xfrm>
            <a:off x="4646270" y="3614378"/>
            <a:ext cx="1612894" cy="1612894"/>
          </a:xfrm>
          <a:prstGeom prst="rect">
            <a:avLst/>
          </a:prstGeom>
          <a:noFill/>
        </p:spPr>
      </p:pic>
      <p:pic>
        <p:nvPicPr>
          <p:cNvPr id="6" name="Picture 5" descr="MSIT08_Freb+Pearl_01.jpg"/>
          <p:cNvPicPr>
            <a:picLocks noChangeAspect="1"/>
          </p:cNvPicPr>
          <p:nvPr/>
        </p:nvPicPr>
        <p:blipFill>
          <a:blip r:embed="rId4" cstate="print"/>
          <a:stretch>
            <a:fillRect/>
          </a:stretch>
        </p:blipFill>
        <p:spPr>
          <a:xfrm>
            <a:off x="3900770" y="1195338"/>
            <a:ext cx="2358394" cy="2358394"/>
          </a:xfrm>
          <a:prstGeom prst="rect">
            <a:avLst/>
          </a:prstGeom>
        </p:spPr>
      </p:pic>
      <p:pic>
        <p:nvPicPr>
          <p:cNvPr id="2050" name="Picture 2" descr="\\Adisbssvr\adi shared folders\ADI_Projects\Microsoft\MS_08-00483_Nash_fall_PPT\ADI_Art\Working_Art\Comp Images\MSIT08_Freb_01.jpg"/>
          <p:cNvPicPr>
            <a:picLocks noChangeAspect="1" noChangeArrowheads="1"/>
          </p:cNvPicPr>
          <p:nvPr/>
        </p:nvPicPr>
        <p:blipFill>
          <a:blip r:embed="rId5" cstate="print"/>
          <a:stretch>
            <a:fillRect/>
          </a:stretch>
        </p:blipFill>
        <p:spPr bwMode="auto">
          <a:xfrm>
            <a:off x="6302414" y="4102669"/>
            <a:ext cx="1443261" cy="1443261"/>
          </a:xfrm>
          <a:prstGeom prst="rect">
            <a:avLst/>
          </a:prstGeom>
          <a:noFill/>
        </p:spPr>
      </p:pic>
      <p:pic>
        <p:nvPicPr>
          <p:cNvPr id="8" name="Picture 7" descr="OEM_Wiring_Closet.jpg"/>
          <p:cNvPicPr>
            <a:picLocks noChangeAspect="1"/>
          </p:cNvPicPr>
          <p:nvPr/>
        </p:nvPicPr>
        <p:blipFill>
          <a:blip r:embed="rId6" cstate="print"/>
          <a:stretch>
            <a:fillRect/>
          </a:stretch>
        </p:blipFill>
        <p:spPr>
          <a:xfrm>
            <a:off x="7787633" y="4093139"/>
            <a:ext cx="1132004" cy="1132004"/>
          </a:xfrm>
          <a:prstGeom prst="rect">
            <a:avLst/>
          </a:prstGeom>
        </p:spPr>
      </p:pic>
      <p:sp>
        <p:nvSpPr>
          <p:cNvPr id="12" name="Rectangle 11"/>
          <p:cNvSpPr/>
          <p:nvPr/>
        </p:nvSpPr>
        <p:spPr>
          <a:xfrm>
            <a:off x="389503" y="1522552"/>
            <a:ext cx="3225980" cy="812530"/>
          </a:xfrm>
          <a:prstGeom prst="rect">
            <a:avLst/>
          </a:prstGeom>
        </p:spPr>
        <p:txBody>
          <a:bodyPr wrap="square">
            <a:spAutoFit/>
          </a:bodyPr>
          <a:lstStyle/>
          <a:p>
            <a:pPr>
              <a:lnSpc>
                <a:spcPct val="90000"/>
              </a:lnSpc>
            </a:pPr>
            <a:r>
              <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Easier Deployment  from Windows Vista</a:t>
            </a:r>
            <a:endParaRPr lang="en-US" sz="2600" spc="-5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endParaRPr>
          </a:p>
        </p:txBody>
      </p:sp>
      <p:sp>
        <p:nvSpPr>
          <p:cNvPr id="13" name="Rectangle 12"/>
          <p:cNvSpPr/>
          <p:nvPr/>
        </p:nvSpPr>
        <p:spPr>
          <a:xfrm>
            <a:off x="389503" y="2302871"/>
            <a:ext cx="3366657" cy="1007968"/>
          </a:xfrm>
          <a:prstGeom prst="rect">
            <a:avLst/>
          </a:prstGeom>
        </p:spPr>
        <p:txBody>
          <a:bodyPr wrap="square">
            <a:spAutoFit/>
          </a:bodyPr>
          <a:lstStyle/>
          <a:p>
            <a:pPr marL="231775" lvl="1" indent="-222250" defTabSz="914363">
              <a:lnSpc>
                <a:spcPct val="95000"/>
              </a:lnSpc>
              <a:spcBef>
                <a:spcPts val="200"/>
              </a:spcBef>
              <a:spcAft>
                <a:spcPts val="100"/>
              </a:spcAft>
              <a:buBlip>
                <a:blip r:embed="rId7"/>
              </a:buBlip>
              <a:defRPr/>
            </a:pPr>
            <a:r>
              <a:rPr lang="en-US" sz="1500" dirty="0" smtClean="0">
                <a:solidFill>
                  <a:prstClr val="white"/>
                </a:solidFill>
                <a:effectLst>
                  <a:outerShdw blurRad="393700" algn="ctr" rotWithShape="0">
                    <a:prstClr val="black">
                      <a:alpha val="68000"/>
                    </a:prstClr>
                  </a:outerShdw>
                </a:effectLst>
              </a:rPr>
              <a:t>Compatibility with Windows Vista hardware, software, tools</a:t>
            </a:r>
          </a:p>
          <a:p>
            <a:pPr marL="231775" lvl="1" indent="-222250" defTabSz="914363">
              <a:lnSpc>
                <a:spcPct val="95000"/>
              </a:lnSpc>
              <a:spcBef>
                <a:spcPts val="200"/>
              </a:spcBef>
              <a:spcAft>
                <a:spcPts val="100"/>
              </a:spcAft>
              <a:buBlip>
                <a:blip r:embed="rId7"/>
              </a:buBlip>
              <a:defRPr/>
            </a:pPr>
            <a:r>
              <a:rPr lang="en-US" sz="1500" dirty="0" smtClean="0">
                <a:solidFill>
                  <a:prstClr val="white"/>
                </a:solidFill>
                <a:effectLst>
                  <a:outerShdw blurRad="393700" algn="ctr" rotWithShape="0">
                    <a:prstClr val="black">
                      <a:alpha val="68000"/>
                    </a:prstClr>
                  </a:outerShdw>
                </a:effectLst>
              </a:rPr>
              <a:t>New tools speed image creation, </a:t>
            </a:r>
            <a:br>
              <a:rPr lang="en-US" sz="1500" dirty="0" smtClean="0">
                <a:solidFill>
                  <a:prstClr val="white"/>
                </a:solidFill>
                <a:effectLst>
                  <a:outerShdw blurRad="393700" algn="ctr" rotWithShape="0">
                    <a:prstClr val="black">
                      <a:alpha val="68000"/>
                    </a:prstClr>
                  </a:outerShdw>
                </a:effectLst>
              </a:rPr>
            </a:br>
            <a:r>
              <a:rPr lang="en-US" sz="1500" dirty="0" smtClean="0">
                <a:solidFill>
                  <a:prstClr val="white"/>
                </a:solidFill>
                <a:effectLst>
                  <a:outerShdw blurRad="393700" algn="ctr" rotWithShape="0">
                    <a:prstClr val="black">
                      <a:alpha val="68000"/>
                    </a:prstClr>
                  </a:outerShdw>
                </a:effectLst>
              </a:rPr>
              <a:t>migration, and deployment</a:t>
            </a:r>
          </a:p>
        </p:txBody>
      </p:sp>
      <p:pic>
        <p:nvPicPr>
          <p:cNvPr id="14" name="Picture 13" descr="ist2_5539436-computer-workstation.jpg"/>
          <p:cNvPicPr>
            <a:picLocks noChangeAspect="1"/>
          </p:cNvPicPr>
          <p:nvPr/>
        </p:nvPicPr>
        <p:blipFill>
          <a:blip r:embed="rId8" cstate="print"/>
          <a:stretch>
            <a:fillRect/>
          </a:stretch>
        </p:blipFill>
        <p:spPr>
          <a:xfrm>
            <a:off x="383060" y="3618152"/>
            <a:ext cx="4213656" cy="1609120"/>
          </a:xfrm>
          <a:prstGeom prst="rect">
            <a:avLst/>
          </a:prstGeom>
        </p:spPr>
      </p:pic>
      <p:sp>
        <p:nvSpPr>
          <p:cNvPr id="16" name="Rectangle 15"/>
          <p:cNvSpPr/>
          <p:nvPr/>
        </p:nvSpPr>
        <p:spPr>
          <a:xfrm>
            <a:off x="6358984" y="1317719"/>
            <a:ext cx="2617619" cy="1172629"/>
          </a:xfrm>
          <a:prstGeom prst="rect">
            <a:avLst/>
          </a:prstGeom>
        </p:spPr>
        <p:txBody>
          <a:bodyPr wrap="square">
            <a:spAutoFit/>
          </a:bodyPr>
          <a:lstStyle/>
          <a:p>
            <a:pPr>
              <a:lnSpc>
                <a:spcPct val="90000"/>
              </a:lnSpc>
            </a:pPr>
            <a:r>
              <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Keep PCs Running Smoothly</a:t>
            </a:r>
          </a:p>
        </p:txBody>
      </p:sp>
      <p:sp>
        <p:nvSpPr>
          <p:cNvPr id="17" name="Rectangle 16"/>
          <p:cNvSpPr/>
          <p:nvPr/>
        </p:nvSpPr>
        <p:spPr>
          <a:xfrm>
            <a:off x="6358985" y="2460346"/>
            <a:ext cx="2565860" cy="1227259"/>
          </a:xfrm>
          <a:prstGeom prst="rect">
            <a:avLst/>
          </a:prstGeom>
        </p:spPr>
        <p:txBody>
          <a:bodyPr wrap="square">
            <a:spAutoFit/>
          </a:bodyPr>
          <a:lstStyle/>
          <a:p>
            <a:pPr marL="231775" lvl="1" indent="-222250" defTabSz="914363">
              <a:lnSpc>
                <a:spcPct val="95000"/>
              </a:lnSpc>
              <a:spcBef>
                <a:spcPts val="200"/>
              </a:spcBef>
              <a:spcAft>
                <a:spcPts val="100"/>
              </a:spcAft>
              <a:buBlip>
                <a:blip r:embed="rId7"/>
              </a:buBlip>
              <a:defRPr/>
            </a:pPr>
            <a:r>
              <a:rPr lang="en-US" sz="1500" dirty="0" err="1" smtClean="0">
                <a:solidFill>
                  <a:prstClr val="white"/>
                </a:solidFill>
                <a:effectLst>
                  <a:outerShdw blurRad="393700" algn="ctr" rotWithShape="0">
                    <a:prstClr val="black">
                      <a:alpha val="68000"/>
                    </a:prstClr>
                  </a:outerShdw>
                </a:effectLst>
              </a:rPr>
              <a:t>PowerShell</a:t>
            </a:r>
            <a:r>
              <a:rPr lang="en-US" sz="1500" dirty="0" smtClean="0">
                <a:solidFill>
                  <a:prstClr val="white"/>
                </a:solidFill>
                <a:effectLst>
                  <a:outerShdw blurRad="393700" algn="ctr" rotWithShape="0">
                    <a:prstClr val="black">
                      <a:alpha val="68000"/>
                    </a:prstClr>
                  </a:outerShdw>
                </a:effectLst>
              </a:rPr>
              <a:t> &amp; Group </a:t>
            </a:r>
            <a:br>
              <a:rPr lang="en-US" sz="1500" dirty="0" smtClean="0">
                <a:solidFill>
                  <a:prstClr val="white"/>
                </a:solidFill>
                <a:effectLst>
                  <a:outerShdw blurRad="393700" algn="ctr" rotWithShape="0">
                    <a:prstClr val="black">
                      <a:alpha val="68000"/>
                    </a:prstClr>
                  </a:outerShdw>
                </a:effectLst>
              </a:rPr>
            </a:br>
            <a:r>
              <a:rPr lang="en-US" sz="1500" dirty="0" smtClean="0">
                <a:solidFill>
                  <a:prstClr val="white"/>
                </a:solidFill>
                <a:effectLst>
                  <a:outerShdw blurRad="393700" algn="ctr" rotWithShape="0">
                    <a:prstClr val="black">
                      <a:alpha val="68000"/>
                    </a:prstClr>
                  </a:outerShdw>
                </a:effectLst>
              </a:rPr>
              <a:t>Policy management </a:t>
            </a:r>
            <a:br>
              <a:rPr lang="en-US" sz="1500" dirty="0" smtClean="0">
                <a:solidFill>
                  <a:prstClr val="white"/>
                </a:solidFill>
                <a:effectLst>
                  <a:outerShdw blurRad="393700" algn="ctr" rotWithShape="0">
                    <a:prstClr val="black">
                      <a:alpha val="68000"/>
                    </a:prstClr>
                  </a:outerShdw>
                </a:effectLst>
              </a:rPr>
            </a:br>
            <a:r>
              <a:rPr lang="en-US" sz="1500" dirty="0" smtClean="0">
                <a:solidFill>
                  <a:prstClr val="white"/>
                </a:solidFill>
                <a:effectLst>
                  <a:outerShdw blurRad="393700" algn="ctr" rotWithShape="0">
                    <a:prstClr val="black">
                      <a:alpha val="68000"/>
                    </a:prstClr>
                  </a:outerShdw>
                </a:effectLst>
              </a:rPr>
              <a:t>ease configuration</a:t>
            </a:r>
          </a:p>
          <a:p>
            <a:pPr marL="231775" lvl="1" indent="-222250" defTabSz="914363">
              <a:lnSpc>
                <a:spcPct val="95000"/>
              </a:lnSpc>
              <a:spcBef>
                <a:spcPts val="200"/>
              </a:spcBef>
              <a:spcAft>
                <a:spcPts val="100"/>
              </a:spcAft>
              <a:buBlip>
                <a:blip r:embed="rId7"/>
              </a:buBlip>
              <a:defRPr/>
            </a:pPr>
            <a:r>
              <a:rPr lang="en-US" sz="1500" dirty="0" smtClean="0">
                <a:solidFill>
                  <a:prstClr val="white"/>
                </a:solidFill>
                <a:effectLst>
                  <a:outerShdw blurRad="393700" algn="ctr" rotWithShape="0">
                    <a:prstClr val="black">
                      <a:alpha val="68000"/>
                    </a:prstClr>
                  </a:outerShdw>
                </a:effectLst>
              </a:rPr>
              <a:t>Troubleshooting platform reduces help desk issues</a:t>
            </a:r>
          </a:p>
        </p:txBody>
      </p:sp>
      <p:sp>
        <p:nvSpPr>
          <p:cNvPr id="18" name="Rectangle 17"/>
          <p:cNvSpPr/>
          <p:nvPr/>
        </p:nvSpPr>
        <p:spPr bwMode="auto">
          <a:xfrm>
            <a:off x="4185156" y="3173665"/>
            <a:ext cx="826746" cy="826748"/>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 name="Rectangle 19"/>
          <p:cNvSpPr/>
          <p:nvPr/>
        </p:nvSpPr>
        <p:spPr>
          <a:xfrm>
            <a:off x="417639" y="5347662"/>
            <a:ext cx="5808349" cy="452432"/>
          </a:xfrm>
          <a:prstGeom prst="rect">
            <a:avLst/>
          </a:prstGeom>
        </p:spPr>
        <p:txBody>
          <a:bodyPr wrap="square">
            <a:spAutoFit/>
          </a:bodyPr>
          <a:lstStyle/>
          <a:p>
            <a:pPr marL="0" lvl="1">
              <a:lnSpc>
                <a:spcPct val="90000"/>
              </a:lnSpc>
            </a:pPr>
            <a:r>
              <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Better Support for Client </a:t>
            </a:r>
            <a:r>
              <a:rPr lang="en-US" sz="2600" spc="-5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Virtualisation</a:t>
            </a:r>
            <a:endParaRPr lang="en-US" sz="2600" spc="-5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endParaRPr>
          </a:p>
        </p:txBody>
      </p:sp>
      <p:sp>
        <p:nvSpPr>
          <p:cNvPr id="21" name="Rectangle 20"/>
          <p:cNvSpPr/>
          <p:nvPr/>
        </p:nvSpPr>
        <p:spPr>
          <a:xfrm>
            <a:off x="417639" y="5795469"/>
            <a:ext cx="5489694" cy="569387"/>
          </a:xfrm>
          <a:prstGeom prst="rect">
            <a:avLst/>
          </a:prstGeom>
        </p:spPr>
        <p:txBody>
          <a:bodyPr wrap="square">
            <a:spAutoFit/>
          </a:bodyPr>
          <a:lstStyle/>
          <a:p>
            <a:pPr marL="231775" lvl="1" indent="-222250" defTabSz="914363">
              <a:lnSpc>
                <a:spcPct val="95000"/>
              </a:lnSpc>
              <a:spcBef>
                <a:spcPts val="200"/>
              </a:spcBef>
              <a:spcAft>
                <a:spcPts val="100"/>
              </a:spcAft>
              <a:buBlip>
                <a:blip r:embed="rId7"/>
              </a:buBlip>
              <a:defRPr/>
            </a:pPr>
            <a:r>
              <a:rPr lang="en-US" sz="1500" dirty="0" smtClean="0">
                <a:solidFill>
                  <a:prstClr val="white"/>
                </a:solidFill>
                <a:effectLst>
                  <a:outerShdw blurRad="393700" algn="ctr" rotWithShape="0">
                    <a:prstClr val="black">
                      <a:alpha val="68000"/>
                    </a:prstClr>
                  </a:outerShdw>
                </a:effectLst>
              </a:rPr>
              <a:t>Improve VDI experience with multi-monitor and </a:t>
            </a:r>
            <a:r>
              <a:rPr lang="en-US" sz="1500" dirty="0" err="1" smtClean="0">
                <a:solidFill>
                  <a:prstClr val="white"/>
                </a:solidFill>
                <a:effectLst>
                  <a:outerShdw blurRad="393700" algn="ctr" rotWithShape="0">
                    <a:prstClr val="black">
                      <a:alpha val="68000"/>
                    </a:prstClr>
                  </a:outerShdw>
                </a:effectLst>
              </a:rPr>
              <a:t>mic</a:t>
            </a:r>
            <a:r>
              <a:rPr lang="en-US" sz="1500" dirty="0" smtClean="0">
                <a:solidFill>
                  <a:prstClr val="white"/>
                </a:solidFill>
                <a:effectLst>
                  <a:outerShdw blurRad="393700" algn="ctr" rotWithShape="0">
                    <a:prstClr val="black">
                      <a:alpha val="68000"/>
                    </a:prstClr>
                  </a:outerShdw>
                </a:effectLst>
              </a:rPr>
              <a:t> support</a:t>
            </a:r>
          </a:p>
          <a:p>
            <a:pPr marL="231775" lvl="1" indent="-222250" defTabSz="914363">
              <a:lnSpc>
                <a:spcPct val="95000"/>
              </a:lnSpc>
              <a:spcBef>
                <a:spcPts val="200"/>
              </a:spcBef>
              <a:spcAft>
                <a:spcPts val="100"/>
              </a:spcAft>
              <a:buBlip>
                <a:blip r:embed="rId7"/>
              </a:buBlip>
              <a:defRPr/>
            </a:pPr>
            <a:r>
              <a:rPr lang="en-US" sz="1500" dirty="0" smtClean="0">
                <a:solidFill>
                  <a:prstClr val="white"/>
                </a:solidFill>
                <a:effectLst>
                  <a:outerShdw blurRad="393700" algn="ctr" rotWithShape="0">
                    <a:prstClr val="black">
                      <a:alpha val="68000"/>
                    </a:prstClr>
                  </a:outerShdw>
                </a:effectLst>
              </a:rPr>
              <a:t>Same tools to manage and service VHD &amp; WIM images</a:t>
            </a:r>
          </a:p>
        </p:txBody>
      </p:sp>
      <p:sp>
        <p:nvSpPr>
          <p:cNvPr id="22" name="Rectangle 21"/>
          <p:cNvSpPr/>
          <p:nvPr/>
        </p:nvSpPr>
        <p:spPr bwMode="auto">
          <a:xfrm>
            <a:off x="7549614" y="3879330"/>
            <a:ext cx="444640" cy="444640"/>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bwMode="auto">
          <a:xfrm>
            <a:off x="6261470" y="5391292"/>
            <a:ext cx="664897" cy="664897"/>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22" presetClass="entr" presetSubtype="2" fill="hold" grpId="0" nodeType="withEffect">
                                  <p:stCondLst>
                                    <p:cond delay="50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par>
                                <p:cTn id="38" presetID="22" presetClass="entr" presetSubtype="4" fill="hold" grpId="0" nodeType="withEffect">
                                  <p:stCondLst>
                                    <p:cond delay="50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childTnLst>
                                </p:cTn>
                              </p:par>
                              <p:par>
                                <p:cTn id="47" presetID="22" presetClass="entr" presetSubtype="1" fill="hold" grpId="0" nodeType="withEffect">
                                  <p:stCondLst>
                                    <p:cond delay="50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500"/>
                                        <p:tgtEl>
                                          <p:spTgt spid="19"/>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animBg="1"/>
      <p:bldP spid="11" grpId="0" animBg="1"/>
      <p:bldP spid="12" grpId="0"/>
      <p:bldP spid="13" grpId="0"/>
      <p:bldP spid="16" grpId="0"/>
      <p:bldP spid="17" grpId="0"/>
      <p:bldP spid="18" grpId="0" animBg="1"/>
      <p:bldP spid="20" grpId="0"/>
      <p:bldP spid="21" grpId="0"/>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37867" y="1019431"/>
            <a:ext cx="3334725" cy="5560757"/>
          </a:xfrm>
          <a:prstGeom prst="roundRect">
            <a:avLst>
              <a:gd name="adj" fmla="val 7526"/>
            </a:avLst>
          </a:prstGeom>
          <a:gradFill flip="none" rotWithShape="1">
            <a:gsLst>
              <a:gs pos="0">
                <a:schemeClr val="bg1">
                  <a:lumMod val="95000"/>
                  <a:lumOff val="5000"/>
                  <a:alpha val="51000"/>
                </a:schemeClr>
              </a:gs>
              <a:gs pos="50000">
                <a:schemeClr val="bg1">
                  <a:lumMod val="95000"/>
                  <a:lumOff val="5000"/>
                  <a:alpha val="40000"/>
                </a:schemeClr>
              </a:gs>
              <a:gs pos="100000">
                <a:schemeClr val="bg1">
                  <a:lumMod val="95000"/>
                  <a:lumOff val="5000"/>
                  <a:alpha val="0"/>
                </a:schemeClr>
              </a:gs>
            </a:gsLst>
            <a:lin ang="5400000" scaled="1"/>
            <a:tileRect/>
          </a:gradFill>
          <a:ln>
            <a:noFill/>
            <a:headEnd type="none" w="med" len="med"/>
            <a:tailEnd type="none" w="med" len="med"/>
          </a:ln>
          <a:effectLst>
            <a:outerShdw blurRad="254000" dist="1905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18" rIns="91436" bIns="45718" numCol="1" rtlCol="0" anchor="ctr" anchorCtr="0" compatLnSpc="1">
            <a:prstTxWarp prst="textNoShape">
              <a:avLst/>
            </a:prstTxWarp>
          </a:bodyPr>
          <a:lstStyle/>
          <a:p>
            <a:pPr marL="349250" indent="-349250" algn="ctr" defTabSz="914099"/>
            <a:endParaRPr lang="en-US" dirty="0" smtClean="0"/>
          </a:p>
        </p:txBody>
      </p:sp>
      <p:sp>
        <p:nvSpPr>
          <p:cNvPr id="22" name="Rounded Rectangle 21"/>
          <p:cNvSpPr/>
          <p:nvPr/>
        </p:nvSpPr>
        <p:spPr bwMode="auto">
          <a:xfrm>
            <a:off x="3385019" y="1019431"/>
            <a:ext cx="2873305" cy="5560757"/>
          </a:xfrm>
          <a:prstGeom prst="roundRect">
            <a:avLst>
              <a:gd name="adj" fmla="val 7526"/>
            </a:avLst>
          </a:prstGeom>
          <a:gradFill flip="none" rotWithShape="1">
            <a:gsLst>
              <a:gs pos="0">
                <a:schemeClr val="bg1">
                  <a:lumMod val="95000"/>
                  <a:lumOff val="5000"/>
                  <a:alpha val="51000"/>
                </a:schemeClr>
              </a:gs>
              <a:gs pos="50000">
                <a:schemeClr val="bg1">
                  <a:lumMod val="95000"/>
                  <a:lumOff val="5000"/>
                  <a:alpha val="40000"/>
                </a:schemeClr>
              </a:gs>
              <a:gs pos="100000">
                <a:schemeClr val="bg1">
                  <a:lumMod val="95000"/>
                  <a:lumOff val="5000"/>
                  <a:alpha val="0"/>
                </a:schemeClr>
              </a:gs>
            </a:gsLst>
            <a:lin ang="5400000" scaled="1"/>
            <a:tileRect/>
          </a:gradFill>
          <a:ln>
            <a:noFill/>
            <a:headEnd type="none" w="med" len="med"/>
            <a:tailEnd type="none" w="med" len="med"/>
          </a:ln>
          <a:effectLst>
            <a:outerShdw blurRad="254000" dist="1905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18" rIns="91436" bIns="45718" numCol="1" rtlCol="0" anchor="ctr" anchorCtr="0" compatLnSpc="1">
            <a:prstTxWarp prst="textNoShape">
              <a:avLst/>
            </a:prstTxWarp>
          </a:bodyPr>
          <a:lstStyle/>
          <a:p>
            <a:pPr marL="349250" indent="-349250" algn="ctr" defTabSz="914099"/>
            <a:endParaRPr lang="en-US" dirty="0" smtClean="0"/>
          </a:p>
        </p:txBody>
      </p:sp>
      <p:sp>
        <p:nvSpPr>
          <p:cNvPr id="49" name="TextBox 48"/>
          <p:cNvSpPr txBox="1"/>
          <p:nvPr/>
        </p:nvSpPr>
        <p:spPr>
          <a:xfrm>
            <a:off x="185711" y="2262321"/>
            <a:ext cx="3519400" cy="4429931"/>
          </a:xfrm>
          <a:prstGeom prst="rect">
            <a:avLst/>
          </a:prstGeom>
          <a:noFill/>
        </p:spPr>
        <p:txBody>
          <a:bodyPr wrap="square" rtlCol="0">
            <a:spAutoFit/>
          </a:bodyPr>
          <a:lstStyle/>
          <a:p>
            <a:pPr defTabSz="914363"/>
            <a:r>
              <a:rPr lang="en-US" sz="1800" dirty="0" smtClean="0">
                <a:solidFill>
                  <a:schemeClr val="accent2"/>
                </a:solidFill>
                <a:effectLst>
                  <a:outerShdw blurRad="38100" dist="38100" dir="2700000" algn="tl">
                    <a:srgbClr val="000000">
                      <a:alpha val="43137"/>
                    </a:srgbClr>
                  </a:outerShdw>
                </a:effectLst>
                <a:latin typeface="Segoe Semibold"/>
                <a:ea typeface="Tahoma" pitchFamily="34" charset="0"/>
                <a:cs typeface="Tahoma" pitchFamily="34" charset="0"/>
              </a:rPr>
              <a:t>Make Users Productive Anywhere </a:t>
            </a:r>
          </a:p>
          <a:p>
            <a:pPr marL="225425" lvl="1" indent="-225425" defTabSz="914363">
              <a:lnSpc>
                <a:spcPct val="90000"/>
              </a:lnSpc>
              <a:spcBef>
                <a:spcPts val="200"/>
              </a:spcBef>
              <a:spcAft>
                <a:spcPts val="100"/>
              </a:spcAft>
              <a:buFont typeface="Arial" pitchFamily="34" charset="0"/>
              <a:buChar char="•"/>
              <a:defRPr/>
            </a:pPr>
            <a:r>
              <a:rPr lang="en-US" sz="1400" dirty="0" err="1" smtClean="0">
                <a:solidFill>
                  <a:prstClr val="white"/>
                </a:solidFill>
                <a:effectLst>
                  <a:outerShdw blurRad="38100" dist="38100" dir="2700000" algn="tl">
                    <a:srgbClr val="000000">
                      <a:alpha val="43137"/>
                    </a:srgbClr>
                  </a:outerShdw>
                </a:effectLst>
              </a:rPr>
              <a:t>DirectAccess</a:t>
            </a:r>
            <a:endParaRPr lang="en-US" sz="1400" dirty="0" smtClean="0">
              <a:solidFill>
                <a:prstClr val="white"/>
              </a:solidFill>
              <a:effectLst>
                <a:outerShdw blurRad="38100" dist="38100" dir="2700000" algn="tl">
                  <a:srgbClr val="000000">
                    <a:alpha val="43137"/>
                  </a:srgbClr>
                </a:outerShdw>
              </a:effectLst>
            </a:endParaRPr>
          </a:p>
          <a:p>
            <a:pPr marL="225425" lvl="1" indent="-225425" defTabSz="914363">
              <a:lnSpc>
                <a:spcPct val="90000"/>
              </a:lnSpc>
              <a:spcBef>
                <a:spcPts val="200"/>
              </a:spcBef>
              <a:spcAft>
                <a:spcPts val="100"/>
              </a:spcAft>
              <a:buFont typeface="Arial" pitchFamily="34" charset="0"/>
              <a:buChar char="•"/>
              <a:defRPr/>
            </a:pPr>
            <a:r>
              <a:rPr lang="en-US" sz="1400" dirty="0" err="1" smtClean="0">
                <a:solidFill>
                  <a:prstClr val="white"/>
                </a:solidFill>
                <a:effectLst>
                  <a:outerShdw blurRad="38100" dist="38100" dir="2700000" algn="tl">
                    <a:srgbClr val="000000">
                      <a:alpha val="43137"/>
                    </a:srgbClr>
                  </a:outerShdw>
                </a:effectLst>
              </a:rPr>
              <a:t>BranchCache</a:t>
            </a:r>
            <a:r>
              <a:rPr lang="en-US" sz="1400" dirty="0" smtClean="0">
                <a:solidFill>
                  <a:prstClr val="white"/>
                </a:solidFill>
                <a:effectLst>
                  <a:outerShdw blurRad="38100" dist="38100" dir="2700000" algn="tl">
                    <a:srgbClr val="000000">
                      <a:alpha val="43137"/>
                    </a:srgbClr>
                  </a:outerShdw>
                </a:effectLst>
              </a:rPr>
              <a:t>™</a:t>
            </a:r>
          </a:p>
          <a:p>
            <a:pPr marL="225425" lvl="1" indent="-225425" defTabSz="914363">
              <a:lnSpc>
                <a:spcPct val="90000"/>
              </a:lnSpc>
              <a:spcBef>
                <a:spcPts val="200"/>
              </a:spcBef>
              <a:spcAft>
                <a:spcPts val="100"/>
              </a:spcAft>
              <a:buFont typeface="Arial" pitchFamily="34" charset="0"/>
              <a:buChar char="•"/>
              <a:defRPr/>
            </a:pPr>
            <a:r>
              <a:rPr lang="en-US" sz="1400" dirty="0" smtClean="0">
                <a:solidFill>
                  <a:prstClr val="white"/>
                </a:solidFill>
                <a:effectLst>
                  <a:outerShdw blurRad="38100" dist="38100" dir="2700000" algn="tl">
                    <a:srgbClr val="000000">
                      <a:alpha val="43137"/>
                    </a:srgbClr>
                  </a:outerShdw>
                </a:effectLst>
              </a:rPr>
              <a:t>Enterprise Search Scopes</a:t>
            </a:r>
          </a:p>
          <a:p>
            <a:endParaRPr lang="en-US" sz="700" dirty="0" smtClean="0">
              <a:effectLst>
                <a:outerShdw blurRad="38100" dist="38100" dir="2700000" algn="tl">
                  <a:srgbClr val="000000">
                    <a:alpha val="43137"/>
                  </a:srgbClr>
                </a:outerShdw>
              </a:effectLst>
            </a:endParaRPr>
          </a:p>
          <a:p>
            <a:pPr defTabSz="914363"/>
            <a:r>
              <a:rPr lang="en-US" sz="1800" dirty="0" smtClean="0">
                <a:solidFill>
                  <a:schemeClr val="accent2"/>
                </a:solidFill>
                <a:effectLst>
                  <a:outerShdw blurRad="38100" dist="38100" dir="2700000" algn="tl">
                    <a:srgbClr val="000000">
                      <a:alpha val="43137"/>
                    </a:srgbClr>
                  </a:outerShdw>
                </a:effectLst>
                <a:latin typeface="Segoe Semibold"/>
                <a:ea typeface="Tahoma" pitchFamily="34" charset="0"/>
                <a:cs typeface="Tahoma" pitchFamily="34" charset="0"/>
              </a:rPr>
              <a:t>Enhance Security and Protect Data</a:t>
            </a:r>
          </a:p>
          <a:p>
            <a:pPr marL="225425" lvl="1" indent="-225425" defTabSz="914363">
              <a:lnSpc>
                <a:spcPct val="90000"/>
              </a:lnSpc>
              <a:spcBef>
                <a:spcPts val="200"/>
              </a:spcBef>
              <a:spcAft>
                <a:spcPts val="100"/>
              </a:spcAft>
              <a:buFont typeface="Arial" pitchFamily="34" charset="0"/>
              <a:buChar char="•"/>
              <a:defRPr/>
            </a:pPr>
            <a:r>
              <a:rPr lang="en-US" sz="1400" dirty="0" err="1" smtClean="0">
                <a:solidFill>
                  <a:prstClr val="white"/>
                </a:solidFill>
                <a:effectLst>
                  <a:outerShdw blurRad="38100" dist="38100" dir="2700000" algn="tl">
                    <a:srgbClr val="000000">
                      <a:alpha val="43137"/>
                    </a:srgbClr>
                  </a:outerShdw>
                </a:effectLst>
              </a:rPr>
              <a:t>BitLocker</a:t>
            </a:r>
            <a:r>
              <a:rPr lang="en-US" sz="1400" dirty="0" smtClean="0">
                <a:solidFill>
                  <a:prstClr val="white"/>
                </a:solidFill>
                <a:effectLst>
                  <a:outerShdw blurRad="38100" dist="38100" dir="2700000" algn="tl">
                    <a:srgbClr val="000000">
                      <a:alpha val="43137"/>
                    </a:srgbClr>
                  </a:outerShdw>
                </a:effectLst>
              </a:rPr>
              <a:t> &amp; </a:t>
            </a:r>
            <a:r>
              <a:rPr lang="en-US" sz="1400" dirty="0" err="1" smtClean="0">
                <a:solidFill>
                  <a:prstClr val="white"/>
                </a:solidFill>
                <a:effectLst>
                  <a:outerShdw blurRad="38100" dist="38100" dir="2700000" algn="tl">
                    <a:srgbClr val="000000">
                      <a:alpha val="43137"/>
                    </a:srgbClr>
                  </a:outerShdw>
                </a:effectLst>
              </a:rPr>
              <a:t>BitLocker</a:t>
            </a:r>
            <a:r>
              <a:rPr lang="en-US" sz="1400" dirty="0" smtClean="0">
                <a:solidFill>
                  <a:prstClr val="white"/>
                </a:solidFill>
                <a:effectLst>
                  <a:outerShdw blurRad="38100" dist="38100" dir="2700000" algn="tl">
                    <a:srgbClr val="000000">
                      <a:alpha val="43137"/>
                    </a:srgbClr>
                  </a:outerShdw>
                </a:effectLst>
              </a:rPr>
              <a:t> To Go </a:t>
            </a:r>
          </a:p>
          <a:p>
            <a:pPr marL="225425" lvl="1" indent="-225425" defTabSz="914363">
              <a:lnSpc>
                <a:spcPct val="90000"/>
              </a:lnSpc>
              <a:spcBef>
                <a:spcPts val="200"/>
              </a:spcBef>
              <a:spcAft>
                <a:spcPts val="100"/>
              </a:spcAft>
              <a:buFont typeface="Arial" pitchFamily="34" charset="0"/>
              <a:buChar char="•"/>
              <a:defRPr/>
            </a:pPr>
            <a:r>
              <a:rPr lang="en-US" sz="1400" dirty="0" err="1" smtClean="0">
                <a:solidFill>
                  <a:prstClr val="white"/>
                </a:solidFill>
                <a:effectLst>
                  <a:outerShdw blurRad="38100" dist="38100" dir="2700000" algn="tl">
                    <a:srgbClr val="000000">
                      <a:alpha val="43137"/>
                    </a:srgbClr>
                  </a:outerShdw>
                </a:effectLst>
              </a:rPr>
              <a:t>AppLocker</a:t>
            </a:r>
            <a:r>
              <a:rPr lang="en-US" sz="1400" dirty="0" smtClean="0">
                <a:solidFill>
                  <a:prstClr val="white"/>
                </a:solidFill>
                <a:effectLst>
                  <a:outerShdw blurRad="38100" dist="38100" dir="2700000" algn="tl">
                    <a:srgbClr val="000000">
                      <a:alpha val="43137"/>
                    </a:srgbClr>
                  </a:outerShdw>
                </a:effectLst>
              </a:rPr>
              <a:t> </a:t>
            </a:r>
          </a:p>
          <a:p>
            <a:endParaRPr lang="en-US" sz="700" dirty="0" smtClean="0">
              <a:effectLst>
                <a:outerShdw blurRad="38100" dist="38100" dir="2700000" algn="tl">
                  <a:srgbClr val="000000">
                    <a:alpha val="43137"/>
                  </a:srgbClr>
                </a:outerShdw>
              </a:effectLst>
            </a:endParaRPr>
          </a:p>
          <a:p>
            <a:pPr defTabSz="914363"/>
            <a:r>
              <a:rPr lang="en-US" sz="1800" dirty="0" smtClean="0">
                <a:solidFill>
                  <a:schemeClr val="accent2"/>
                </a:solidFill>
                <a:effectLst>
                  <a:outerShdw blurRad="38100" dist="38100" dir="2700000" algn="tl">
                    <a:srgbClr val="000000">
                      <a:alpha val="43137"/>
                    </a:srgbClr>
                  </a:outerShdw>
                </a:effectLst>
                <a:latin typeface="Segoe Semibold"/>
                <a:ea typeface="Tahoma" pitchFamily="34" charset="0"/>
                <a:cs typeface="Tahoma" pitchFamily="34" charset="0"/>
              </a:rPr>
              <a:t>Streamline PC Management </a:t>
            </a:r>
          </a:p>
          <a:p>
            <a:pPr marL="225425" lvl="1" indent="-225425" defTabSz="914363" fontAlgn="base">
              <a:lnSpc>
                <a:spcPct val="90000"/>
              </a:lnSpc>
              <a:spcBef>
                <a:spcPts val="200"/>
              </a:spcBef>
              <a:spcAft>
                <a:spcPts val="100"/>
              </a:spcAft>
              <a:buFont typeface="Arial" pitchFamily="34" charset="0"/>
              <a:buChar char="•"/>
              <a:defRPr/>
            </a:pPr>
            <a:r>
              <a:rPr lang="en-US" sz="1400" dirty="0" smtClean="0">
                <a:solidFill>
                  <a:prstClr val="white"/>
                </a:solidFill>
                <a:effectLst>
                  <a:outerShdw blurRad="38100" dist="38100" dir="2700000" algn="tl">
                    <a:srgbClr val="000000">
                      <a:alpha val="43137"/>
                    </a:srgbClr>
                  </a:outerShdw>
                </a:effectLst>
              </a:rPr>
              <a:t>MUI </a:t>
            </a:r>
            <a:r>
              <a:rPr lang="en-US" sz="1400" dirty="0">
                <a:solidFill>
                  <a:prstClr val="white"/>
                </a:solidFill>
                <a:effectLst>
                  <a:outerShdw blurRad="38100" dist="38100" dir="2700000" algn="tl">
                    <a:srgbClr val="000000">
                      <a:alpha val="43137"/>
                    </a:srgbClr>
                  </a:outerShdw>
                </a:effectLst>
              </a:rPr>
              <a:t>Language </a:t>
            </a:r>
            <a:r>
              <a:rPr lang="en-US" sz="1400" dirty="0" smtClean="0">
                <a:solidFill>
                  <a:prstClr val="white"/>
                </a:solidFill>
                <a:effectLst>
                  <a:outerShdw blurRad="38100" dist="38100" dir="2700000" algn="tl">
                    <a:srgbClr val="000000">
                      <a:alpha val="43137"/>
                    </a:srgbClr>
                  </a:outerShdw>
                </a:effectLst>
              </a:rPr>
              <a:t>Packs</a:t>
            </a:r>
          </a:p>
          <a:p>
            <a:pPr marL="225425" lvl="1" indent="-225425" defTabSz="914363" fontAlgn="base">
              <a:lnSpc>
                <a:spcPct val="90000"/>
              </a:lnSpc>
              <a:spcBef>
                <a:spcPts val="200"/>
              </a:spcBef>
              <a:spcAft>
                <a:spcPts val="100"/>
              </a:spcAft>
              <a:buFont typeface="Arial" pitchFamily="34" charset="0"/>
              <a:buChar char="•"/>
              <a:defRPr/>
            </a:pPr>
            <a:r>
              <a:rPr lang="en-US" sz="1400" dirty="0" smtClean="0">
                <a:solidFill>
                  <a:prstClr val="white"/>
                </a:solidFill>
                <a:effectLst>
                  <a:outerShdw blurRad="38100" dist="38100" dir="2700000" algn="tl">
                    <a:srgbClr val="000000">
                      <a:alpha val="43137"/>
                    </a:srgbClr>
                  </a:outerShdw>
                </a:effectLst>
              </a:rPr>
              <a:t>VDI  Enhancements </a:t>
            </a:r>
            <a:br>
              <a:rPr lang="en-US" sz="1400" dirty="0" smtClean="0">
                <a:solidFill>
                  <a:prstClr val="white"/>
                </a:solidFill>
                <a:effectLst>
                  <a:outerShdw blurRad="38100" dist="38100" dir="2700000" algn="tl">
                    <a:srgbClr val="000000">
                      <a:alpha val="43137"/>
                    </a:srgbClr>
                  </a:outerShdw>
                </a:effectLst>
              </a:rPr>
            </a:br>
            <a:r>
              <a:rPr lang="en-US" sz="1400" dirty="0" smtClean="0">
                <a:solidFill>
                  <a:prstClr val="white"/>
                </a:solidFill>
                <a:effectLst>
                  <a:outerShdw blurRad="38100" dist="38100" dir="2700000" algn="tl">
                    <a:srgbClr val="000000">
                      <a:alpha val="43137"/>
                    </a:srgbClr>
                  </a:outerShdw>
                </a:effectLst>
              </a:rPr>
              <a:t>(VDI requires VECD license)</a:t>
            </a:r>
          </a:p>
          <a:p>
            <a:pPr marL="225425" lvl="1" indent="-225425" defTabSz="914363">
              <a:lnSpc>
                <a:spcPct val="90000"/>
              </a:lnSpc>
              <a:spcBef>
                <a:spcPts val="200"/>
              </a:spcBef>
              <a:spcAft>
                <a:spcPts val="100"/>
              </a:spcAft>
              <a:buFont typeface="Arial" pitchFamily="34" charset="0"/>
              <a:buChar char="•"/>
              <a:defRPr/>
            </a:pPr>
            <a:r>
              <a:rPr lang="en-US" sz="1400" dirty="0" smtClean="0">
                <a:solidFill>
                  <a:prstClr val="white"/>
                </a:solidFill>
                <a:effectLst>
                  <a:outerShdw blurRad="38100" dist="38100" dir="2700000" algn="tl">
                    <a:srgbClr val="000000">
                      <a:alpha val="43137"/>
                    </a:srgbClr>
                  </a:outerShdw>
                </a:effectLst>
              </a:rPr>
              <a:t>Boot from VHD</a:t>
            </a:r>
          </a:p>
          <a:p>
            <a:pPr marL="225425" lvl="1" indent="-225425" defTabSz="914363" fontAlgn="base">
              <a:lnSpc>
                <a:spcPct val="90000"/>
              </a:lnSpc>
              <a:spcBef>
                <a:spcPts val="200"/>
              </a:spcBef>
              <a:spcAft>
                <a:spcPts val="100"/>
              </a:spcAft>
              <a:buFont typeface="Arial" pitchFamily="34" charset="0"/>
              <a:buChar char="•"/>
              <a:defRPr/>
            </a:pPr>
            <a:r>
              <a:rPr lang="en-US" sz="1400" dirty="0" smtClean="0">
                <a:solidFill>
                  <a:prstClr val="white"/>
                </a:solidFill>
                <a:effectLst>
                  <a:outerShdw blurRad="38100" dist="38100" dir="2700000" algn="tl">
                    <a:srgbClr val="000000">
                      <a:alpha val="43137"/>
                    </a:srgbClr>
                  </a:outerShdw>
                </a:effectLst>
              </a:rPr>
              <a:t>Subsystem for UNIX </a:t>
            </a:r>
          </a:p>
          <a:p>
            <a:pPr marL="225425" lvl="1" indent="-225425" defTabSz="914363" fontAlgn="base">
              <a:lnSpc>
                <a:spcPct val="90000"/>
              </a:lnSpc>
              <a:spcBef>
                <a:spcPts val="200"/>
              </a:spcBef>
              <a:spcAft>
                <a:spcPts val="100"/>
              </a:spcAft>
              <a:buFont typeface="Arial" pitchFamily="34" charset="0"/>
              <a:buChar char="•"/>
              <a:defRPr/>
            </a:pPr>
            <a:r>
              <a:rPr lang="en-US" sz="1400" dirty="0" smtClean="0">
                <a:solidFill>
                  <a:prstClr val="white"/>
                </a:solidFill>
                <a:effectLst>
                  <a:outerShdw blurRad="38100" dist="38100" dir="2700000" algn="tl">
                    <a:srgbClr val="000000">
                      <a:alpha val="43137"/>
                    </a:srgbClr>
                  </a:outerShdw>
                </a:effectLst>
              </a:rPr>
              <a:t>4 Virtual Operating Systems</a:t>
            </a:r>
          </a:p>
          <a:p>
            <a:pPr marL="225425" lvl="1" indent="-225425" defTabSz="914363" fontAlgn="base">
              <a:lnSpc>
                <a:spcPct val="90000"/>
              </a:lnSpc>
              <a:spcBef>
                <a:spcPts val="200"/>
              </a:spcBef>
              <a:spcAft>
                <a:spcPts val="100"/>
              </a:spcAft>
              <a:buFont typeface="Arial" pitchFamily="34" charset="0"/>
              <a:buChar char="•"/>
              <a:defRPr/>
            </a:pPr>
            <a:r>
              <a:rPr lang="en-US" sz="1400" dirty="0" smtClean="0">
                <a:solidFill>
                  <a:prstClr val="white"/>
                </a:solidFill>
                <a:effectLst>
                  <a:outerShdw blurRad="38100" dist="38100" dir="2700000" algn="tl">
                    <a:srgbClr val="000000">
                      <a:alpha val="43137"/>
                    </a:srgbClr>
                  </a:outerShdw>
                </a:effectLst>
              </a:rPr>
              <a:t>Network Boot License </a:t>
            </a:r>
            <a:endParaRPr lang="en-US" sz="1400" dirty="0">
              <a:solidFill>
                <a:prstClr val="white"/>
              </a:solidFill>
              <a:effectLst>
                <a:outerShdw blurRad="38100" dist="38100" dir="2700000" algn="tl">
                  <a:srgbClr val="000000">
                    <a:alpha val="43137"/>
                  </a:srgbClr>
                </a:outerShdw>
              </a:effectLst>
            </a:endParaRPr>
          </a:p>
        </p:txBody>
      </p:sp>
      <p:pic>
        <p:nvPicPr>
          <p:cNvPr id="50" name="Picture 6" descr="AGPM"/>
          <p:cNvPicPr>
            <a:picLocks noChangeAspect="1" noChangeArrowheads="1"/>
          </p:cNvPicPr>
          <p:nvPr/>
        </p:nvPicPr>
        <p:blipFill>
          <a:blip r:embed="rId3" cstate="print"/>
          <a:stretch>
            <a:fillRect/>
          </a:stretch>
        </p:blipFill>
        <p:spPr bwMode="auto">
          <a:xfrm>
            <a:off x="3819784" y="4357114"/>
            <a:ext cx="2001504" cy="431697"/>
          </a:xfrm>
          <a:prstGeom prst="rect">
            <a:avLst/>
          </a:prstGeom>
          <a:noFill/>
          <a:ln>
            <a:noFill/>
          </a:ln>
        </p:spPr>
      </p:pic>
      <p:pic>
        <p:nvPicPr>
          <p:cNvPr id="51" name="Picture 7" descr="AIS"/>
          <p:cNvPicPr>
            <a:picLocks noChangeAspect="1" noChangeArrowheads="1"/>
          </p:cNvPicPr>
          <p:nvPr/>
        </p:nvPicPr>
        <p:blipFill>
          <a:blip r:embed="rId4" cstate="print"/>
          <a:stretch>
            <a:fillRect/>
          </a:stretch>
        </p:blipFill>
        <p:spPr bwMode="auto">
          <a:xfrm>
            <a:off x="3833303" y="3623443"/>
            <a:ext cx="1786245" cy="446561"/>
          </a:xfrm>
          <a:prstGeom prst="rect">
            <a:avLst/>
          </a:prstGeom>
          <a:noFill/>
          <a:ln>
            <a:noFill/>
          </a:ln>
        </p:spPr>
      </p:pic>
      <p:pic>
        <p:nvPicPr>
          <p:cNvPr id="52" name="Picture 8" descr="DaRT"/>
          <p:cNvPicPr>
            <a:picLocks noChangeAspect="1" noChangeArrowheads="1"/>
          </p:cNvPicPr>
          <p:nvPr/>
        </p:nvPicPr>
        <p:blipFill>
          <a:blip r:embed="rId5" cstate="print"/>
          <a:stretch>
            <a:fillRect/>
          </a:stretch>
        </p:blipFill>
        <p:spPr bwMode="auto">
          <a:xfrm>
            <a:off x="3870147" y="5800234"/>
            <a:ext cx="1751542" cy="431284"/>
          </a:xfrm>
          <a:prstGeom prst="rect">
            <a:avLst/>
          </a:prstGeom>
          <a:noFill/>
          <a:ln>
            <a:noFill/>
          </a:ln>
        </p:spPr>
      </p:pic>
      <p:pic>
        <p:nvPicPr>
          <p:cNvPr id="53" name="Picture 9" descr="SCDEM"/>
          <p:cNvPicPr>
            <a:picLocks noChangeAspect="1" noChangeArrowheads="1"/>
          </p:cNvPicPr>
          <p:nvPr/>
        </p:nvPicPr>
        <p:blipFill>
          <a:blip r:embed="rId6" cstate="print"/>
          <a:stretch>
            <a:fillRect/>
          </a:stretch>
        </p:blipFill>
        <p:spPr bwMode="auto">
          <a:xfrm>
            <a:off x="3853141" y="5077064"/>
            <a:ext cx="2131919" cy="436167"/>
          </a:xfrm>
          <a:prstGeom prst="rect">
            <a:avLst/>
          </a:prstGeom>
          <a:noFill/>
          <a:ln>
            <a:noFill/>
          </a:ln>
        </p:spPr>
      </p:pic>
      <p:pic>
        <p:nvPicPr>
          <p:cNvPr id="54" name="Picture 2" descr="C:\Users\chajones\Desktop\Logo-MSAV.png"/>
          <p:cNvPicPr>
            <a:picLocks noChangeAspect="1" noChangeArrowheads="1"/>
          </p:cNvPicPr>
          <p:nvPr/>
        </p:nvPicPr>
        <p:blipFill>
          <a:blip r:embed="rId7" cstate="print"/>
          <a:stretch>
            <a:fillRect/>
          </a:stretch>
        </p:blipFill>
        <p:spPr bwMode="auto">
          <a:xfrm>
            <a:off x="3828138" y="2262321"/>
            <a:ext cx="1631994" cy="423831"/>
          </a:xfrm>
          <a:prstGeom prst="rect">
            <a:avLst/>
          </a:prstGeom>
          <a:noFill/>
          <a:ln>
            <a:noFill/>
          </a:ln>
        </p:spPr>
      </p:pic>
      <p:pic>
        <p:nvPicPr>
          <p:cNvPr id="3074" name="Picture 2" descr="C:\Users\aheaton\AppData\Local\Microsoft\Windows\Temporary Internet Files\Content.Outlook\RUD1F8JY\EDVwithicon_wht (2).png"/>
          <p:cNvPicPr>
            <a:picLocks noChangeAspect="1" noChangeArrowheads="1"/>
          </p:cNvPicPr>
          <p:nvPr/>
        </p:nvPicPr>
        <p:blipFill>
          <a:blip r:embed="rId8" cstate="print"/>
          <a:stretch>
            <a:fillRect/>
          </a:stretch>
        </p:blipFill>
        <p:spPr bwMode="auto">
          <a:xfrm>
            <a:off x="3864915" y="2958510"/>
            <a:ext cx="1820460" cy="374022"/>
          </a:xfrm>
          <a:prstGeom prst="rect">
            <a:avLst/>
          </a:prstGeom>
          <a:noFill/>
          <a:ln>
            <a:noFill/>
          </a:ln>
        </p:spPr>
      </p:pic>
      <p:pic>
        <p:nvPicPr>
          <p:cNvPr id="15" name="Picture 11" descr="logo"/>
          <p:cNvPicPr>
            <a:picLocks noChangeAspect="1" noChangeArrowheads="1"/>
          </p:cNvPicPr>
          <p:nvPr/>
        </p:nvPicPr>
        <p:blipFill>
          <a:blip r:embed="rId9" cstate="print"/>
          <a:srcRect/>
          <a:stretch>
            <a:fillRect/>
          </a:stretch>
        </p:blipFill>
        <p:spPr bwMode="auto">
          <a:xfrm>
            <a:off x="3550724" y="1251803"/>
            <a:ext cx="2605974" cy="470120"/>
          </a:xfrm>
          <a:prstGeom prst="rect">
            <a:avLst/>
          </a:prstGeom>
          <a:noFill/>
          <a:ln w="9525">
            <a:noFill/>
            <a:miter lim="800000"/>
            <a:headEnd/>
            <a:tailEnd/>
          </a:ln>
        </p:spPr>
      </p:pic>
      <p:pic>
        <p:nvPicPr>
          <p:cNvPr id="16" name="Picture 15" descr="Windows7-Enterprise_h_rgb_r.png"/>
          <p:cNvPicPr>
            <a:picLocks noChangeAspect="1"/>
          </p:cNvPicPr>
          <p:nvPr/>
        </p:nvPicPr>
        <p:blipFill>
          <a:blip r:embed="rId10" cstate="print"/>
          <a:stretch>
            <a:fillRect/>
          </a:stretch>
        </p:blipFill>
        <p:spPr>
          <a:xfrm>
            <a:off x="987647" y="1292154"/>
            <a:ext cx="1612231" cy="507852"/>
          </a:xfrm>
          <a:prstGeom prst="rect">
            <a:avLst/>
          </a:prstGeom>
        </p:spPr>
      </p:pic>
      <p:sp>
        <p:nvSpPr>
          <p:cNvPr id="18" name="Title 17"/>
          <p:cNvSpPr>
            <a:spLocks noGrp="1"/>
          </p:cNvSpPr>
          <p:nvPr>
            <p:ph type="title"/>
          </p:nvPr>
        </p:nvSpPr>
        <p:spPr>
          <a:xfrm>
            <a:off x="381000" y="230188"/>
            <a:ext cx="8382000" cy="553998"/>
          </a:xfrm>
        </p:spPr>
        <p:txBody>
          <a:bodyPr/>
          <a:lstStyle/>
          <a:p>
            <a:r>
              <a:rPr sz="4000"/>
              <a:t>Increased Value in </a:t>
            </a:r>
            <a:r>
              <a:rPr sz="4000" smtClean="0"/>
              <a:t>Optimi</a:t>
            </a:r>
            <a:r>
              <a:rPr lang="en-NZ" sz="4000" dirty="0" smtClean="0"/>
              <a:t>s</a:t>
            </a:r>
            <a:r>
              <a:rPr sz="4000" smtClean="0"/>
              <a:t>ed </a:t>
            </a:r>
            <a:r>
              <a:rPr sz="4000"/>
              <a:t>Desktop</a:t>
            </a:r>
            <a:endParaRPr lang="en-US" sz="4000" dirty="0"/>
          </a:p>
        </p:txBody>
      </p:sp>
      <p:cxnSp>
        <p:nvCxnSpPr>
          <p:cNvPr id="26" name="Straight Connector 25"/>
          <p:cNvCxnSpPr/>
          <p:nvPr/>
        </p:nvCxnSpPr>
        <p:spPr>
          <a:xfrm>
            <a:off x="132702" y="2027585"/>
            <a:ext cx="3002384" cy="3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527000" y="2030681"/>
            <a:ext cx="2588821"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76"/>
          <p:cNvGrpSpPr/>
          <p:nvPr/>
        </p:nvGrpSpPr>
        <p:grpSpPr>
          <a:xfrm>
            <a:off x="6195030" y="1017442"/>
            <a:ext cx="2830220" cy="5513987"/>
            <a:chOff x="5427502" y="1266824"/>
            <a:chExt cx="3353427" cy="5313363"/>
          </a:xfrm>
        </p:grpSpPr>
        <p:sp>
          <p:nvSpPr>
            <p:cNvPr id="30" name="Rounded Rectangle 29"/>
            <p:cNvSpPr/>
            <p:nvPr/>
          </p:nvSpPr>
          <p:spPr bwMode="auto">
            <a:xfrm>
              <a:off x="5526157" y="1266824"/>
              <a:ext cx="3254772" cy="5313363"/>
            </a:xfrm>
            <a:prstGeom prst="roundRect">
              <a:avLst>
                <a:gd name="adj" fmla="val 5490"/>
              </a:avLst>
            </a:prstGeom>
            <a:gradFill flip="none" rotWithShape="1">
              <a:gsLst>
                <a:gs pos="0">
                  <a:schemeClr val="bg1">
                    <a:lumMod val="95000"/>
                    <a:lumOff val="5000"/>
                    <a:alpha val="51000"/>
                  </a:schemeClr>
                </a:gs>
                <a:gs pos="50000">
                  <a:schemeClr val="bg1">
                    <a:lumMod val="95000"/>
                    <a:lumOff val="5000"/>
                    <a:alpha val="40000"/>
                  </a:schemeClr>
                </a:gs>
                <a:gs pos="100000">
                  <a:schemeClr val="bg1">
                    <a:lumMod val="95000"/>
                    <a:lumOff val="5000"/>
                    <a:alpha val="0"/>
                  </a:schemeClr>
                </a:gs>
              </a:gsLst>
              <a:lin ang="5400000" scaled="1"/>
              <a:tileRect/>
            </a:gradFill>
            <a:ln>
              <a:noFill/>
              <a:headEnd type="none" w="med" len="med"/>
              <a:tailEnd type="none" w="med" len="med"/>
            </a:ln>
            <a:effectLst>
              <a:outerShdw blurRad="254000" dist="1905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18" rIns="91436" bIns="45718" numCol="1" rtlCol="0" anchor="ctr" anchorCtr="0" compatLnSpc="1">
              <a:prstTxWarp prst="textNoShape">
                <a:avLst/>
              </a:prstTxWarp>
            </a:bodyPr>
            <a:lstStyle/>
            <a:p>
              <a:pPr marL="349250" indent="-349250" algn="ctr" defTabSz="914099"/>
              <a:endParaRPr lang="en-US" dirty="0" smtClean="0"/>
            </a:p>
          </p:txBody>
        </p:sp>
        <p:graphicFrame>
          <p:nvGraphicFramePr>
            <p:cNvPr id="31" name="Chart 30"/>
            <p:cNvGraphicFramePr/>
            <p:nvPr/>
          </p:nvGraphicFramePr>
          <p:xfrm>
            <a:off x="5427502" y="1925514"/>
            <a:ext cx="3318933" cy="3812235"/>
          </p:xfrm>
          <a:graphic>
            <a:graphicData uri="http://schemas.openxmlformats.org/drawingml/2006/chart">
              <c:chart xmlns:c="http://schemas.openxmlformats.org/drawingml/2006/chart" xmlns:r="http://schemas.openxmlformats.org/officeDocument/2006/relationships" r:id="rId11"/>
            </a:graphicData>
          </a:graphic>
        </p:graphicFrame>
        <p:sp>
          <p:nvSpPr>
            <p:cNvPr id="32" name="TextBox 31"/>
            <p:cNvSpPr txBox="1"/>
            <p:nvPr/>
          </p:nvSpPr>
          <p:spPr>
            <a:xfrm>
              <a:off x="5645426" y="1537302"/>
              <a:ext cx="3008807" cy="369332"/>
            </a:xfrm>
            <a:prstGeom prst="rect">
              <a:avLst/>
            </a:prstGeom>
            <a:noFill/>
            <a:ln>
              <a:headEnd type="none" w="med" len="med"/>
              <a:tailEnd type="none" w="med" len="med"/>
            </a:ln>
            <a:effectLst>
              <a:outerShdw blurRad="254000" dist="190500" dir="5400000" rotWithShape="0">
                <a:srgbClr val="000000">
                  <a:alpha val="35000"/>
                </a:srgbClr>
              </a:outerShdw>
            </a:effectLst>
            <a:scene3d>
              <a:camera prst="orthographicFront">
                <a:rot lat="0" lon="0" rev="0"/>
              </a:camera>
              <a:lightRig rig="threePt" dir="t">
                <a:rot lat="0" lon="0" rev="1200000"/>
              </a:lightRig>
            </a:scene3d>
            <a:sp3d/>
          </p:spPr>
          <p:txBody>
            <a:bodyPr wrap="square">
              <a:spAutoFit/>
            </a:bodyPr>
            <a:lstStyle/>
            <a:p>
              <a:pPr algn="ctr" defTabSz="914363"/>
              <a:r>
                <a:rPr lang="en-US" altLang="zh-CN" sz="1800" dirty="0" smtClean="0">
                  <a:solidFill>
                    <a:srgbClr val="FFC000"/>
                  </a:solidFill>
                  <a:effectLst>
                    <a:outerShdw blurRad="38100" dist="38100" dir="2700000" algn="tl">
                      <a:srgbClr val="000000">
                        <a:alpha val="43137"/>
                      </a:srgbClr>
                    </a:outerShdw>
                  </a:effectLst>
                  <a:latin typeface="Segoe Semibold"/>
                  <a:ea typeface="Tahoma" pitchFamily="34" charset="0"/>
                  <a:cs typeface="Tahoma" pitchFamily="34" charset="0"/>
                </a:rPr>
                <a:t>SA Customer Satisfaction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sz="3600" b="1"/>
              <a:t>Solutions to Help Customers Save Money</a:t>
            </a:r>
            <a:r>
              <a:rPr lang="en-NZ" dirty="0"/>
              <a:t/>
            </a:r>
            <a:br>
              <a:rPr lang="en-NZ" dirty="0"/>
            </a:br>
            <a:endParaRPr lang="en-NZ" dirty="0"/>
          </a:p>
        </p:txBody>
      </p:sp>
      <p:pic>
        <p:nvPicPr>
          <p:cNvPr id="73732" name="Picture 4"/>
          <p:cNvPicPr>
            <a:picLocks noChangeAspect="1" noChangeArrowheads="1"/>
          </p:cNvPicPr>
          <p:nvPr/>
        </p:nvPicPr>
        <p:blipFill>
          <a:blip r:embed="rId3" cstate="print"/>
          <a:srcRect/>
          <a:stretch>
            <a:fillRect/>
          </a:stretch>
        </p:blipFill>
        <p:spPr bwMode="auto">
          <a:xfrm>
            <a:off x="787474" y="661231"/>
            <a:ext cx="12337683" cy="5776528"/>
          </a:xfrm>
          <a:prstGeom prst="rect">
            <a:avLst/>
          </a:prstGeom>
          <a:noFill/>
          <a:ln w="9525">
            <a:noFill/>
            <a:miter lim="800000"/>
            <a:headEnd/>
            <a:tailEnd/>
          </a:ln>
          <a:effectLst/>
        </p:spPr>
      </p:pic>
      <p:sp>
        <p:nvSpPr>
          <p:cNvPr id="4" name="TextBox 3"/>
          <p:cNvSpPr txBox="1"/>
          <p:nvPr/>
        </p:nvSpPr>
        <p:spPr>
          <a:xfrm>
            <a:off x="3712029" y="4648199"/>
            <a:ext cx="2364750" cy="369332"/>
          </a:xfrm>
          <a:prstGeom prst="rect">
            <a:avLst/>
          </a:prstGeom>
          <a:solidFill>
            <a:schemeClr val="tx1">
              <a:lumMod val="95000"/>
            </a:schemeClr>
          </a:solidFill>
        </p:spPr>
        <p:txBody>
          <a:bodyPr wrap="none" rtlCol="0">
            <a:spAutoFit/>
          </a:bodyPr>
          <a:lstStyle/>
          <a:p>
            <a:r>
              <a:rPr lang="en-NZ" dirty="0" smtClean="0">
                <a:solidFill>
                  <a:schemeClr val="bg1"/>
                </a:solidFill>
              </a:rPr>
              <a:t>Professional Desktop</a:t>
            </a:r>
            <a:endParaRPr lang="en-NZ"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609398"/>
          </a:xfrm>
        </p:spPr>
        <p:txBody>
          <a:bodyPr/>
          <a:lstStyle/>
          <a:p>
            <a:r>
              <a:rPr sz="4400" smtClean="0"/>
              <a:t>What to do Today</a:t>
            </a:r>
            <a:endParaRPr lang="en-US" sz="4400" dirty="0"/>
          </a:p>
        </p:txBody>
      </p:sp>
      <p:graphicFrame>
        <p:nvGraphicFramePr>
          <p:cNvPr id="10" name="Table 9"/>
          <p:cNvGraphicFramePr>
            <a:graphicFrameLocks noGrp="1"/>
          </p:cNvGraphicFramePr>
          <p:nvPr/>
        </p:nvGraphicFramePr>
        <p:xfrm>
          <a:off x="208430" y="1189885"/>
          <a:ext cx="8727140" cy="5372574"/>
        </p:xfrm>
        <a:graphic>
          <a:graphicData uri="http://schemas.openxmlformats.org/drawingml/2006/table">
            <a:tbl>
              <a:tblPr>
                <a:tableStyleId>{5940675A-B579-460E-94D1-54222C63F5DA}</a:tableStyleId>
              </a:tblPr>
              <a:tblGrid>
                <a:gridCol w="2016581"/>
                <a:gridCol w="233559"/>
                <a:gridCol w="6477000"/>
              </a:tblGrid>
              <a:tr h="936735">
                <a:tc>
                  <a:txBody>
                    <a:bodyPr/>
                    <a:lstStyle/>
                    <a:p>
                      <a:pPr marL="0" algn="l" defTabSz="914363" rtl="0" eaLnBrk="1" latinLnBrk="0" hangingPunct="1"/>
                      <a:endParaRPr lang="en-US" sz="1400" b="1" kern="1200" dirty="0">
                        <a:solidFill>
                          <a:schemeClr val="tx1"/>
                        </a:solidFill>
                        <a:effectLst>
                          <a:outerShdw blurRad="38100" dist="38100" dir="2700000" algn="tl">
                            <a:srgbClr val="000000">
                              <a:alpha val="43137"/>
                            </a:srgbClr>
                          </a:outerShdw>
                        </a:effectLst>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marL="0" indent="0" algn="l" defTabSz="914363" rtl="0" eaLnBrk="1" latinLnBrk="0" hangingPunct="1"/>
                      <a:endParaRPr lang="en-US" sz="1600" kern="1200" dirty="0">
                        <a:solidFill>
                          <a:schemeClr val="tx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marL="287338" lvl="1" indent="-277813" algn="l" defTabSz="914363" rtl="0" eaLnBrk="1" fontAlgn="base" latinLnBrk="0" hangingPunct="1">
                        <a:lnSpc>
                          <a:spcPct val="90000"/>
                        </a:lnSpc>
                        <a:spcBef>
                          <a:spcPts val="200"/>
                        </a:spcBef>
                        <a:spcAft>
                          <a:spcPts val="0"/>
                        </a:spcAft>
                        <a:buFont typeface="Arial" pitchFamily="34" charset="0"/>
                        <a:buBlip>
                          <a:blip r:embed="rId3"/>
                        </a:buBlip>
                        <a:defRPr/>
                      </a:pPr>
                      <a:r>
                        <a:rPr lang="en-US" sz="1600" kern="1200" dirty="0" smtClean="0">
                          <a:solidFill>
                            <a:prstClr val="white"/>
                          </a:solidFill>
                          <a:effectLst>
                            <a:outerShdw blurRad="393700" algn="ctr" rotWithShape="0">
                              <a:prstClr val="black">
                                <a:alpha val="68000"/>
                              </a:prstClr>
                            </a:outerShdw>
                          </a:effectLst>
                          <a:latin typeface="+mn-lt"/>
                          <a:ea typeface="+mn-ea"/>
                          <a:cs typeface="+mn-cs"/>
                        </a:rPr>
                        <a:t>Take advantage of MDOP products to optimise your existing PC infrastructure and ease future upgrades. </a:t>
                      </a:r>
                    </a:p>
                    <a:p>
                      <a:pPr marL="287338" lvl="1" indent="-277813" algn="l" defTabSz="914363" rtl="0" eaLnBrk="1" fontAlgn="base" latinLnBrk="0" hangingPunct="1">
                        <a:lnSpc>
                          <a:spcPct val="90000"/>
                        </a:lnSpc>
                        <a:spcBef>
                          <a:spcPts val="200"/>
                        </a:spcBef>
                        <a:spcAft>
                          <a:spcPts val="0"/>
                        </a:spcAft>
                        <a:buFont typeface="Arial" pitchFamily="34" charset="0"/>
                        <a:buBlip>
                          <a:blip r:embed="rId3"/>
                        </a:buBlip>
                        <a:defRPr/>
                      </a:pPr>
                      <a:r>
                        <a:rPr lang="en-US" sz="1600" kern="1200" dirty="0" smtClean="0">
                          <a:solidFill>
                            <a:prstClr val="white"/>
                          </a:solidFill>
                          <a:effectLst>
                            <a:outerShdw blurRad="393700" algn="ctr" rotWithShape="0">
                              <a:prstClr val="black">
                                <a:alpha val="68000"/>
                              </a:prstClr>
                            </a:outerShdw>
                          </a:effectLst>
                          <a:latin typeface="+mn-lt"/>
                          <a:ea typeface="+mn-ea"/>
                          <a:cs typeface="+mn-cs"/>
                        </a:rPr>
                        <a:t>Project scope to deploy is small with rapid payback on investment. </a:t>
                      </a:r>
                      <a:endParaRPr lang="en-US" sz="1600" kern="1200" dirty="0">
                        <a:solidFill>
                          <a:prstClr val="white"/>
                        </a:solidFill>
                        <a:effectLst>
                          <a:outerShdw blurRad="393700" algn="ctr" rotWithShape="0">
                            <a:prstClr val="black">
                              <a:alpha val="68000"/>
                            </a:prstClr>
                          </a:outerShdw>
                        </a:effectLst>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r>
              <a:tr h="987102">
                <a:tc>
                  <a:txBody>
                    <a:bodyPr/>
                    <a:lstStyle/>
                    <a:p>
                      <a:pPr marL="0" algn="l" defTabSz="914363" rtl="0" eaLnBrk="1" latinLnBrk="0" hangingPunct="1"/>
                      <a:endParaRPr lang="en-US" sz="1400" b="1" kern="1200" dirty="0">
                        <a:solidFill>
                          <a:schemeClr val="tx1"/>
                        </a:solidFill>
                        <a:effectLst>
                          <a:outerShdw blurRad="38100" dist="38100" dir="2700000" algn="tl">
                            <a:srgbClr val="000000">
                              <a:alpha val="43137"/>
                            </a:srgbClr>
                          </a:outerShdw>
                        </a:effectLst>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marL="287338" marR="0" lvl="1" indent="-277813" algn="l" defTabSz="914363" rtl="0" eaLnBrk="1" fontAlgn="base" latinLnBrk="0" hangingPunct="1">
                        <a:lnSpc>
                          <a:spcPct val="90000"/>
                        </a:lnSpc>
                        <a:spcBef>
                          <a:spcPts val="200"/>
                        </a:spcBef>
                        <a:spcAft>
                          <a:spcPts val="0"/>
                        </a:spcAft>
                        <a:buClrTx/>
                        <a:buSzTx/>
                        <a:buFont typeface="Arial" pitchFamily="34" charset="0"/>
                        <a:buBlip>
                          <a:blip r:embed="rId3"/>
                        </a:buBlip>
                        <a:tabLst/>
                        <a:defRPr/>
                      </a:pPr>
                      <a:r>
                        <a:rPr lang="en-US" sz="1600" kern="1200" dirty="0" smtClean="0">
                          <a:solidFill>
                            <a:prstClr val="white"/>
                          </a:solidFill>
                          <a:effectLst>
                            <a:outerShdw blurRad="393700" algn="ctr" rotWithShape="0">
                              <a:prstClr val="black">
                                <a:alpha val="68000"/>
                              </a:prstClr>
                            </a:outerShdw>
                          </a:effectLst>
                          <a:latin typeface="+mn-lt"/>
                          <a:ea typeface="+mn-ea"/>
                          <a:cs typeface="+mn-cs"/>
                        </a:rPr>
                        <a:t>On track for release 3 years after Windows Vista general availability. </a:t>
                      </a:r>
                    </a:p>
                    <a:p>
                      <a:pPr marL="287338" marR="0" lvl="1" indent="-277813" algn="l" defTabSz="914363" rtl="0" eaLnBrk="1" fontAlgn="base" latinLnBrk="0" hangingPunct="1">
                        <a:lnSpc>
                          <a:spcPct val="90000"/>
                        </a:lnSpc>
                        <a:spcBef>
                          <a:spcPts val="200"/>
                        </a:spcBef>
                        <a:spcAft>
                          <a:spcPts val="0"/>
                        </a:spcAft>
                        <a:buClrTx/>
                        <a:buSzTx/>
                        <a:buFont typeface="Arial" pitchFamily="34" charset="0"/>
                        <a:buBlip>
                          <a:blip r:embed="rId3"/>
                        </a:buBlip>
                        <a:tabLst/>
                        <a:defRPr/>
                      </a:pPr>
                      <a:r>
                        <a:rPr lang="en-US" sz="1600" kern="1200" dirty="0" smtClean="0">
                          <a:solidFill>
                            <a:prstClr val="white"/>
                          </a:solidFill>
                          <a:effectLst>
                            <a:outerShdw blurRad="393700" algn="ctr" rotWithShape="0">
                              <a:prstClr val="black">
                                <a:alpha val="68000"/>
                              </a:prstClr>
                            </a:outerShdw>
                          </a:effectLst>
                          <a:latin typeface="+mn-lt"/>
                          <a:ea typeface="+mn-ea"/>
                          <a:cs typeface="+mn-cs"/>
                        </a:rPr>
                        <a:t>When Windows 7 Enterprise ships, active Software Assurance customers will have rights to deploy it. </a:t>
                      </a:r>
                    </a:p>
                    <a:p>
                      <a:pPr marL="287338" marR="0" lvl="1" indent="-277813" algn="l" defTabSz="914363" rtl="0" eaLnBrk="1" fontAlgn="base" latinLnBrk="0" hangingPunct="1">
                        <a:lnSpc>
                          <a:spcPct val="90000"/>
                        </a:lnSpc>
                        <a:spcBef>
                          <a:spcPts val="200"/>
                        </a:spcBef>
                        <a:spcAft>
                          <a:spcPts val="0"/>
                        </a:spcAft>
                        <a:buClrTx/>
                        <a:buSzTx/>
                        <a:buFont typeface="Arial" pitchFamily="34" charset="0"/>
                        <a:buBlip>
                          <a:blip r:embed="rId3"/>
                        </a:buBlip>
                        <a:tabLst/>
                        <a:defRPr/>
                      </a:pPr>
                      <a:r>
                        <a:rPr lang="en-US" sz="1600" kern="1200" dirty="0" smtClean="0">
                          <a:solidFill>
                            <a:prstClr val="white"/>
                          </a:solidFill>
                          <a:effectLst>
                            <a:outerShdw blurRad="393700" algn="ctr" rotWithShape="0">
                              <a:prstClr val="black">
                                <a:alpha val="68000"/>
                              </a:prstClr>
                            </a:outerShdw>
                          </a:effectLst>
                          <a:latin typeface="+mn-lt"/>
                          <a:ea typeface="+mn-ea"/>
                          <a:cs typeface="+mn-cs"/>
                        </a:rPr>
                        <a:t>Deploy Windows Vista today in preparation for Windows 7.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r>
              <a:tr h="987102">
                <a:tc>
                  <a:txBody>
                    <a:bodyPr/>
                    <a:lstStyle/>
                    <a:p>
                      <a:pPr marL="0" algn="l" defTabSz="914363" rtl="0" eaLnBrk="1" latinLnBrk="0" hangingPunct="1"/>
                      <a:endParaRPr lang="en-US" sz="1400" b="0" kern="1200" dirty="0">
                        <a:solidFill>
                          <a:schemeClr val="tx1"/>
                        </a:solidFill>
                        <a:effectLst/>
                        <a:latin typeface="Segoe Ligh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marL="0" algn="l" defTabSz="914363" rtl="0" eaLnBrk="1" latinLnBrk="0" hangingPunct="1"/>
                      <a:endParaRPr lang="en-US" sz="1600" kern="1200" dirty="0">
                        <a:solidFill>
                          <a:schemeClr val="tx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marL="287338" lvl="1" indent="-277813" algn="l" defTabSz="914363" rtl="0" eaLnBrk="1" fontAlgn="base" latinLnBrk="0" hangingPunct="1">
                        <a:lnSpc>
                          <a:spcPct val="90000"/>
                        </a:lnSpc>
                        <a:spcBef>
                          <a:spcPts val="200"/>
                        </a:spcBef>
                        <a:spcAft>
                          <a:spcPts val="0"/>
                        </a:spcAft>
                        <a:buFont typeface="Arial" pitchFamily="34" charset="0"/>
                        <a:buBlip>
                          <a:blip r:embed="rId3"/>
                        </a:buBlip>
                        <a:defRPr/>
                      </a:pPr>
                      <a:r>
                        <a:rPr lang="en-US" sz="1600" kern="1200" dirty="0" smtClean="0">
                          <a:solidFill>
                            <a:prstClr val="white"/>
                          </a:solidFill>
                          <a:effectLst>
                            <a:outerShdw blurRad="393700" algn="ctr" rotWithShape="0">
                              <a:prstClr val="black">
                                <a:alpha val="68000"/>
                              </a:prstClr>
                            </a:outerShdw>
                          </a:effectLst>
                          <a:latin typeface="+mn-lt"/>
                          <a:ea typeface="+mn-ea"/>
                          <a:cs typeface="+mn-cs"/>
                        </a:rPr>
                        <a:t>Service Pack  2 available now. Deploy today to experience security,</a:t>
                      </a:r>
                      <a:r>
                        <a:rPr lang="en-US" sz="1600" kern="1200" baseline="0" dirty="0" smtClean="0">
                          <a:solidFill>
                            <a:prstClr val="white"/>
                          </a:solidFill>
                          <a:effectLst>
                            <a:outerShdw blurRad="393700" algn="ctr" rotWithShape="0">
                              <a:prstClr val="black">
                                <a:alpha val="68000"/>
                              </a:prstClr>
                            </a:outerShdw>
                          </a:effectLst>
                          <a:latin typeface="+mn-lt"/>
                          <a:ea typeface="+mn-ea"/>
                          <a:cs typeface="+mn-cs"/>
                        </a:rPr>
                        <a:t> </a:t>
                      </a:r>
                      <a:r>
                        <a:rPr lang="en-US" sz="1600" kern="1200" dirty="0" smtClean="0">
                          <a:solidFill>
                            <a:prstClr val="white"/>
                          </a:solidFill>
                          <a:effectLst>
                            <a:outerShdw blurRad="393700" algn="ctr" rotWithShape="0">
                              <a:prstClr val="black">
                                <a:alpha val="68000"/>
                              </a:prstClr>
                            </a:outerShdw>
                          </a:effectLst>
                          <a:latin typeface="+mn-lt"/>
                          <a:ea typeface="+mn-ea"/>
                          <a:cs typeface="+mn-cs"/>
                        </a:rPr>
                        <a:t>search, mobility, and TCO benefits as soon as possible. </a:t>
                      </a:r>
                    </a:p>
                    <a:p>
                      <a:pPr marL="287338" lvl="1" indent="-277813" algn="l" defTabSz="914363" rtl="0" eaLnBrk="1" fontAlgn="base" latinLnBrk="0" hangingPunct="1">
                        <a:lnSpc>
                          <a:spcPct val="90000"/>
                        </a:lnSpc>
                        <a:spcBef>
                          <a:spcPts val="200"/>
                        </a:spcBef>
                        <a:spcAft>
                          <a:spcPts val="0"/>
                        </a:spcAft>
                        <a:buFont typeface="Arial" pitchFamily="34" charset="0"/>
                        <a:buBlip>
                          <a:blip r:embed="rId3"/>
                        </a:buBlip>
                        <a:defRPr/>
                      </a:pPr>
                      <a:r>
                        <a:rPr lang="en-US" sz="1600" kern="1200" dirty="0" smtClean="0">
                          <a:solidFill>
                            <a:prstClr val="white"/>
                          </a:solidFill>
                          <a:effectLst>
                            <a:outerShdw blurRad="393700" algn="ctr" rotWithShape="0">
                              <a:prstClr val="black">
                                <a:alpha val="68000"/>
                              </a:prstClr>
                            </a:outerShdw>
                          </a:effectLst>
                          <a:latin typeface="+mn-lt"/>
                          <a:ea typeface="+mn-ea"/>
                          <a:cs typeface="+mn-cs"/>
                        </a:rPr>
                        <a:t>Be ready to deploy on new PCs you purchase this year.</a:t>
                      </a:r>
                    </a:p>
                    <a:p>
                      <a:pPr marL="287338" marR="0" lvl="1" indent="-277813" algn="l" defTabSz="914363" rtl="0" eaLnBrk="1" fontAlgn="base" latinLnBrk="0" hangingPunct="1">
                        <a:lnSpc>
                          <a:spcPct val="90000"/>
                        </a:lnSpc>
                        <a:spcBef>
                          <a:spcPts val="200"/>
                        </a:spcBef>
                        <a:spcAft>
                          <a:spcPts val="0"/>
                        </a:spcAft>
                        <a:buClrTx/>
                        <a:buSzTx/>
                        <a:buFont typeface="Arial" pitchFamily="34" charset="0"/>
                        <a:buBlip>
                          <a:blip r:embed="rId3"/>
                        </a:buBlip>
                        <a:tabLst/>
                        <a:defRPr/>
                      </a:pPr>
                      <a:r>
                        <a:rPr lang="en-US" sz="1600" kern="1200" dirty="0" smtClean="0">
                          <a:solidFill>
                            <a:prstClr val="white"/>
                          </a:solidFill>
                          <a:effectLst>
                            <a:outerShdw blurRad="393700" algn="ctr" rotWithShape="0">
                              <a:prstClr val="black">
                                <a:alpha val="68000"/>
                              </a:prstClr>
                            </a:outerShdw>
                          </a:effectLst>
                          <a:latin typeface="+mn-lt"/>
                          <a:ea typeface="+mn-ea"/>
                          <a:cs typeface="+mn-cs"/>
                        </a:rPr>
                        <a:t>Investments in Windows Vista will ease migration to Windows 7.</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r>
              <a:tr h="1199467">
                <a:tc>
                  <a:txBody>
                    <a:bodyPr/>
                    <a:lstStyle/>
                    <a:p>
                      <a:pPr marL="0" algn="l" defTabSz="914363" rtl="0" eaLnBrk="1" latinLnBrk="0" hangingPunct="1"/>
                      <a:endParaRPr lang="en-US" sz="1400" b="1" kern="1200" dirty="0">
                        <a:solidFill>
                          <a:schemeClr val="tx1"/>
                        </a:solidFill>
                        <a:effectLst>
                          <a:outerShdw blurRad="38100" dist="38100" dir="2700000" algn="tl">
                            <a:srgbClr val="000000">
                              <a:alpha val="43137"/>
                            </a:srgbClr>
                          </a:outerShdw>
                        </a:effectLst>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marL="287338" marR="0" lvl="1" indent="-277813" algn="l" defTabSz="914363" rtl="0" eaLnBrk="1" fontAlgn="base" latinLnBrk="0" hangingPunct="1">
                        <a:lnSpc>
                          <a:spcPct val="90000"/>
                        </a:lnSpc>
                        <a:spcBef>
                          <a:spcPts val="200"/>
                        </a:spcBef>
                        <a:spcAft>
                          <a:spcPts val="0"/>
                        </a:spcAft>
                        <a:buClrTx/>
                        <a:buSzTx/>
                        <a:buFont typeface="Arial" pitchFamily="34" charset="0"/>
                        <a:buBlip>
                          <a:blip r:embed="rId3"/>
                        </a:buBlip>
                        <a:tabLst/>
                        <a:defRPr/>
                      </a:pPr>
                      <a:r>
                        <a:rPr lang="en-US" sz="1600" kern="1200" dirty="0" smtClean="0">
                          <a:solidFill>
                            <a:prstClr val="white"/>
                          </a:solidFill>
                          <a:effectLst>
                            <a:outerShdw blurRad="393700" algn="ctr" rotWithShape="0">
                              <a:prstClr val="black">
                                <a:alpha val="68000"/>
                              </a:prstClr>
                            </a:outerShdw>
                          </a:effectLst>
                          <a:latin typeface="+mn-lt"/>
                          <a:ea typeface="+mn-ea"/>
                          <a:cs typeface="+mn-cs"/>
                        </a:rPr>
                        <a:t>Post Windows XP end of sale (July 30, 2008) downgrades still available for businesses. </a:t>
                      </a:r>
                    </a:p>
                    <a:p>
                      <a:pPr marL="287338" marR="0" lvl="1" indent="-277813" algn="l" defTabSz="914363" rtl="0" eaLnBrk="1" fontAlgn="base" latinLnBrk="0" hangingPunct="1">
                        <a:lnSpc>
                          <a:spcPct val="90000"/>
                        </a:lnSpc>
                        <a:spcBef>
                          <a:spcPts val="200"/>
                        </a:spcBef>
                        <a:spcAft>
                          <a:spcPts val="0"/>
                        </a:spcAft>
                        <a:buClrTx/>
                        <a:buSzTx/>
                        <a:buFont typeface="Arial" pitchFamily="34" charset="0"/>
                        <a:buBlip>
                          <a:blip r:embed="rId3"/>
                        </a:buBlip>
                        <a:tabLst/>
                        <a:defRPr/>
                      </a:pPr>
                      <a:r>
                        <a:rPr lang="en-US" sz="1600" kern="1200" dirty="0" smtClean="0">
                          <a:solidFill>
                            <a:prstClr val="white"/>
                          </a:solidFill>
                          <a:effectLst>
                            <a:outerShdw blurRad="393700" algn="ctr" rotWithShape="0">
                              <a:prstClr val="black">
                                <a:alpha val="68000"/>
                              </a:prstClr>
                            </a:outerShdw>
                          </a:effectLst>
                          <a:latin typeface="+mn-lt"/>
                          <a:ea typeface="+mn-ea"/>
                          <a:cs typeface="+mn-cs"/>
                        </a:rPr>
                        <a:t>Per standard Microsoft lifecycle  policy, support and critical updates available until April, 2014.</a:t>
                      </a:r>
                    </a:p>
                    <a:p>
                      <a:pPr marL="287338" marR="0" lvl="1" indent="-277813" algn="l" defTabSz="914363" rtl="0" eaLnBrk="1" fontAlgn="base" latinLnBrk="0" hangingPunct="1">
                        <a:lnSpc>
                          <a:spcPct val="90000"/>
                        </a:lnSpc>
                        <a:spcBef>
                          <a:spcPts val="200"/>
                        </a:spcBef>
                        <a:spcAft>
                          <a:spcPts val="0"/>
                        </a:spcAft>
                        <a:buClrTx/>
                        <a:buSzTx/>
                        <a:buFont typeface="Arial" pitchFamily="34" charset="0"/>
                        <a:buBlip>
                          <a:blip r:embed="rId3"/>
                        </a:buBlip>
                        <a:tabLst/>
                        <a:defRPr/>
                      </a:pPr>
                      <a:r>
                        <a:rPr lang="en-US" sz="1600" kern="1200" dirty="0" smtClean="0">
                          <a:solidFill>
                            <a:prstClr val="white"/>
                          </a:solidFill>
                          <a:effectLst>
                            <a:outerShdw blurRad="393700" algn="ctr" rotWithShape="0">
                              <a:prstClr val="black">
                                <a:alpha val="68000"/>
                              </a:prstClr>
                            </a:outerShdw>
                          </a:effectLst>
                          <a:latin typeface="+mn-lt"/>
                          <a:ea typeface="+mn-ea"/>
                          <a:cs typeface="+mn-cs"/>
                        </a:rPr>
                        <a:t>Service Pack 3 released in April 2008</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r>
              <a:tr h="936735">
                <a:tc>
                  <a:txBody>
                    <a:bodyPr/>
                    <a:lstStyle/>
                    <a:p>
                      <a:pPr marL="0" algn="l" defTabSz="914363" rtl="0" eaLnBrk="1" latinLnBrk="0" hangingPunct="1"/>
                      <a:endParaRPr lang="en-US" sz="1400" b="1" kern="1200" dirty="0" smtClean="0">
                        <a:solidFill>
                          <a:schemeClr val="tx1"/>
                        </a:solidFill>
                        <a:effectLst>
                          <a:outerShdw blurRad="38100" dist="38100" dir="2700000" algn="tl">
                            <a:srgbClr val="000000">
                              <a:alpha val="43137"/>
                            </a:srgbClr>
                          </a:outerShdw>
                        </a:effectLst>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marL="0" algn="l" defTabSz="914363" rtl="0" eaLnBrk="1" latinLnBrk="0" hangingPunct="1"/>
                      <a:endParaRPr lang="en-US" sz="1600" kern="1200" dirty="0">
                        <a:solidFill>
                          <a:schemeClr val="tx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marL="287338" lvl="1" indent="-277813" algn="l" defTabSz="914363" rtl="0" eaLnBrk="1" fontAlgn="base" latinLnBrk="0" hangingPunct="1">
                        <a:lnSpc>
                          <a:spcPct val="90000"/>
                        </a:lnSpc>
                        <a:spcBef>
                          <a:spcPts val="200"/>
                        </a:spcBef>
                        <a:spcAft>
                          <a:spcPts val="0"/>
                        </a:spcAft>
                        <a:buFont typeface="Arial" pitchFamily="34" charset="0"/>
                        <a:buBlip>
                          <a:blip r:embed="rId3"/>
                        </a:buBlip>
                        <a:defRPr/>
                      </a:pPr>
                      <a:r>
                        <a:rPr lang="en-US" sz="1600" kern="1200" dirty="0" smtClean="0">
                          <a:solidFill>
                            <a:prstClr val="white"/>
                          </a:solidFill>
                          <a:effectLst>
                            <a:outerShdw blurRad="393700" algn="ctr" rotWithShape="0">
                              <a:prstClr val="black">
                                <a:alpha val="68000"/>
                              </a:prstClr>
                            </a:outerShdw>
                          </a:effectLst>
                          <a:latin typeface="+mn-lt"/>
                          <a:ea typeface="+mn-ea"/>
                          <a:cs typeface="+mn-cs"/>
                        </a:rPr>
                        <a:t>Migrate Windows 2000 PCs to Windows Vista as soon as possible.</a:t>
                      </a:r>
                    </a:p>
                    <a:p>
                      <a:pPr marL="287338" lvl="1" indent="-277813" algn="l" defTabSz="914363" rtl="0" eaLnBrk="1" fontAlgn="base" latinLnBrk="0" hangingPunct="1">
                        <a:lnSpc>
                          <a:spcPct val="90000"/>
                        </a:lnSpc>
                        <a:spcBef>
                          <a:spcPts val="200"/>
                        </a:spcBef>
                        <a:spcAft>
                          <a:spcPts val="0"/>
                        </a:spcAft>
                        <a:buFont typeface="Arial" pitchFamily="34" charset="0"/>
                        <a:buBlip>
                          <a:blip r:embed="rId3"/>
                        </a:buBlip>
                        <a:defRPr/>
                      </a:pPr>
                      <a:r>
                        <a:rPr lang="en-US" sz="1600" kern="1200" dirty="0" smtClean="0">
                          <a:solidFill>
                            <a:prstClr val="white"/>
                          </a:solidFill>
                          <a:effectLst>
                            <a:outerShdw blurRad="393700" algn="ctr" rotWithShape="0">
                              <a:prstClr val="black">
                                <a:alpha val="68000"/>
                              </a:prstClr>
                            </a:outerShdw>
                          </a:effectLst>
                          <a:latin typeface="+mn-lt"/>
                          <a:ea typeface="+mn-ea"/>
                          <a:cs typeface="+mn-cs"/>
                        </a:rPr>
                        <a:t>Extended support ends Q2 2010. </a:t>
                      </a:r>
                      <a:endParaRPr lang="en-US" sz="1600" kern="1200" dirty="0">
                        <a:solidFill>
                          <a:prstClr val="white"/>
                        </a:solidFill>
                        <a:effectLst>
                          <a:outerShdw blurRad="393700" algn="ctr" rotWithShape="0">
                            <a:prstClr val="black">
                              <a:alpha val="68000"/>
                            </a:prstClr>
                          </a:outerShdw>
                        </a:effectLst>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r>
            </a:tbl>
          </a:graphicData>
        </a:graphic>
      </p:graphicFrame>
      <p:pic>
        <p:nvPicPr>
          <p:cNvPr id="6" name="Picture 5" descr="C:\Documents and Settings\Freelance1\Desktop\Windows XP logo horiz rev.png"/>
          <p:cNvPicPr>
            <a:picLocks noChangeAspect="1" noChangeArrowheads="1"/>
          </p:cNvPicPr>
          <p:nvPr/>
        </p:nvPicPr>
        <p:blipFill>
          <a:blip r:embed="rId4" cstate="email"/>
          <a:srcRect/>
          <a:stretch>
            <a:fillRect/>
          </a:stretch>
        </p:blipFill>
        <p:spPr bwMode="auto">
          <a:xfrm>
            <a:off x="372063" y="4581217"/>
            <a:ext cx="1951117" cy="390778"/>
          </a:xfrm>
          <a:prstGeom prst="rect">
            <a:avLst/>
          </a:prstGeom>
          <a:noFill/>
        </p:spPr>
      </p:pic>
      <p:pic>
        <p:nvPicPr>
          <p:cNvPr id="7" name="Picture 6" descr="C:\Documents and Settings\Freelance1\Desktop\MDOP logo copy.png"/>
          <p:cNvPicPr>
            <a:picLocks noChangeAspect="1" noChangeArrowheads="1"/>
          </p:cNvPicPr>
          <p:nvPr/>
        </p:nvPicPr>
        <p:blipFill>
          <a:blip r:embed="rId5" cstate="email"/>
          <a:srcRect/>
          <a:stretch>
            <a:fillRect/>
          </a:stretch>
        </p:blipFill>
        <p:spPr bwMode="auto">
          <a:xfrm>
            <a:off x="372063" y="1458805"/>
            <a:ext cx="2159658" cy="378387"/>
          </a:xfrm>
          <a:prstGeom prst="rect">
            <a:avLst/>
          </a:prstGeom>
          <a:noFill/>
        </p:spPr>
      </p:pic>
      <p:sp>
        <p:nvSpPr>
          <p:cNvPr id="9" name="Text Placeholder 4"/>
          <p:cNvSpPr txBox="1">
            <a:spLocks/>
          </p:cNvSpPr>
          <p:nvPr/>
        </p:nvSpPr>
        <p:spPr>
          <a:xfrm>
            <a:off x="357965" y="762000"/>
            <a:ext cx="8686801" cy="457200"/>
          </a:xfrm>
          <a:prstGeom prst="rect">
            <a:avLst/>
          </a:prstGeom>
        </p:spPr>
        <p:txBody>
          <a:bodyPr>
            <a:normAutofit/>
          </a:bodyPr>
          <a:lstStyle/>
          <a:p>
            <a:pPr marL="282575" marR="0" lvl="0" indent="-282575" algn="l" defTabSz="914400" rtl="0" eaLnBrk="1" fontAlgn="auto" latinLnBrk="0" hangingPunct="1">
              <a:lnSpc>
                <a:spcPct val="85000"/>
              </a:lnSpc>
              <a:spcBef>
                <a:spcPts val="0"/>
              </a:spcBef>
              <a:spcAft>
                <a:spcPts val="600"/>
              </a:spcAft>
              <a:buClrTx/>
              <a:buSzTx/>
              <a:tabLst/>
              <a:defRPr/>
            </a:pPr>
            <a:r>
              <a:rPr kumimoji="0" lang="en-US"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Segoe" pitchFamily="34" charset="0"/>
                <a:ea typeface="+mn-ea"/>
                <a:cs typeface="+mn-cs"/>
              </a:rPr>
              <a:t>Microsoft</a:t>
            </a:r>
            <a:r>
              <a:rPr kumimoji="0" lang="en-US" sz="2400" b="0" i="0" u="none" strike="noStrike" kern="1200" cap="none" spc="0" normalizeH="0" noProof="0" dirty="0" smtClean="0">
                <a:ln>
                  <a:noFill/>
                </a:ln>
                <a:effectLst>
                  <a:outerShdw blurRad="38100" dist="38100" dir="2700000" algn="tl">
                    <a:srgbClr val="000000">
                      <a:alpha val="43137"/>
                    </a:srgbClr>
                  </a:outerShdw>
                </a:effectLst>
                <a:uLnTx/>
                <a:uFillTx/>
                <a:latin typeface="Segoe" pitchFamily="34" charset="0"/>
                <a:ea typeface="+mn-ea"/>
                <a:cs typeface="+mn-cs"/>
              </a:rPr>
              <a:t> </a:t>
            </a:r>
            <a:r>
              <a:rPr kumimoji="0" lang="en-US"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Segoe" pitchFamily="34" charset="0"/>
                <a:ea typeface="+mn-ea"/>
                <a:cs typeface="+mn-cs"/>
              </a:rPr>
              <a:t>guidance to</a:t>
            </a:r>
            <a:r>
              <a:rPr kumimoji="0" lang="en-US" sz="2400" b="0" i="0" u="none" strike="noStrike" kern="1200" cap="none" spc="0" normalizeH="0" noProof="0" dirty="0" smtClean="0">
                <a:ln>
                  <a:noFill/>
                </a:ln>
                <a:effectLst>
                  <a:outerShdw blurRad="38100" dist="38100" dir="2700000" algn="tl">
                    <a:srgbClr val="000000">
                      <a:alpha val="43137"/>
                    </a:srgbClr>
                  </a:outerShdw>
                </a:effectLst>
                <a:uLnTx/>
                <a:uFillTx/>
                <a:latin typeface="Segoe" pitchFamily="34" charset="0"/>
                <a:ea typeface="+mn-ea"/>
                <a:cs typeface="+mn-cs"/>
              </a:rPr>
              <a:t> optimise </a:t>
            </a:r>
            <a:r>
              <a:rPr lang="en-US" sz="2400" dirty="0" smtClean="0">
                <a:effectLst>
                  <a:outerShdw blurRad="38100" dist="38100" dir="2700000" algn="tl">
                    <a:srgbClr val="000000">
                      <a:alpha val="43137"/>
                    </a:srgbClr>
                  </a:outerShdw>
                </a:effectLst>
                <a:latin typeface="Segoe" pitchFamily="34" charset="0"/>
              </a:rPr>
              <a:t>d</a:t>
            </a:r>
            <a:r>
              <a:rPr kumimoji="0" lang="en-US" sz="2400" b="0" i="0" u="none" strike="noStrike" kern="1200" cap="none" spc="0" normalizeH="0" noProof="0" dirty="0" err="1" smtClean="0">
                <a:ln>
                  <a:noFill/>
                </a:ln>
                <a:effectLst>
                  <a:outerShdw blurRad="38100" dist="38100" dir="2700000" algn="tl">
                    <a:srgbClr val="000000">
                      <a:alpha val="43137"/>
                    </a:srgbClr>
                  </a:outerShdw>
                </a:effectLst>
                <a:uLnTx/>
                <a:uFillTx/>
                <a:latin typeface="Segoe" pitchFamily="34" charset="0"/>
                <a:ea typeface="+mn-ea"/>
                <a:cs typeface="+mn-cs"/>
              </a:rPr>
              <a:t>esktop</a:t>
            </a:r>
            <a:r>
              <a:rPr kumimoji="0" lang="en-US" sz="2400" b="0" i="0" u="none" strike="noStrike" kern="1200" cap="none" spc="0" normalizeH="0" noProof="0" dirty="0" smtClean="0">
                <a:ln>
                  <a:noFill/>
                </a:ln>
                <a:effectLst>
                  <a:outerShdw blurRad="38100" dist="38100" dir="2700000" algn="tl">
                    <a:srgbClr val="000000">
                      <a:alpha val="43137"/>
                    </a:srgbClr>
                  </a:outerShdw>
                </a:effectLst>
                <a:uLnTx/>
                <a:uFillTx/>
                <a:latin typeface="Segoe" pitchFamily="34" charset="0"/>
                <a:ea typeface="+mn-ea"/>
                <a:cs typeface="+mn-cs"/>
              </a:rPr>
              <a:t> infrastructure</a:t>
            </a:r>
            <a:endParaRPr kumimoji="0" lang="en-US"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Segoe" pitchFamily="34" charset="0"/>
              <a:ea typeface="+mn-ea"/>
              <a:cs typeface="+mn-cs"/>
            </a:endParaRPr>
          </a:p>
        </p:txBody>
      </p:sp>
      <p:pic>
        <p:nvPicPr>
          <p:cNvPr id="12" name="Picture 2" descr="\\aditera1\data\Artitudes_Other\Logos\Microsoft Logos\Windows 2000 Pro.png"/>
          <p:cNvPicPr>
            <a:picLocks noChangeAspect="1" noChangeArrowheads="1"/>
          </p:cNvPicPr>
          <p:nvPr/>
        </p:nvPicPr>
        <p:blipFill>
          <a:blip r:embed="rId6" cstate="email"/>
          <a:srcRect/>
          <a:stretch>
            <a:fillRect/>
          </a:stretch>
        </p:blipFill>
        <p:spPr bwMode="auto">
          <a:xfrm>
            <a:off x="372063" y="5745708"/>
            <a:ext cx="1367724" cy="367011"/>
          </a:xfrm>
          <a:prstGeom prst="rect">
            <a:avLst/>
          </a:prstGeom>
          <a:noFill/>
        </p:spPr>
      </p:pic>
      <p:pic>
        <p:nvPicPr>
          <p:cNvPr id="13" name="Picture 12" descr="C:\Documents and Settings\Freelance1\Desktop\Windows Vista Logo Horizontal W.png"/>
          <p:cNvPicPr>
            <a:picLocks noChangeAspect="1" noChangeArrowheads="1"/>
          </p:cNvPicPr>
          <p:nvPr/>
        </p:nvPicPr>
        <p:blipFill>
          <a:blip r:embed="rId7" cstate="email"/>
          <a:srcRect/>
          <a:stretch>
            <a:fillRect/>
          </a:stretch>
        </p:blipFill>
        <p:spPr bwMode="auto">
          <a:xfrm>
            <a:off x="372063" y="3712668"/>
            <a:ext cx="1937377" cy="390778"/>
          </a:xfrm>
          <a:prstGeom prst="rect">
            <a:avLst/>
          </a:prstGeom>
          <a:noFill/>
        </p:spPr>
      </p:pic>
      <p:pic>
        <p:nvPicPr>
          <p:cNvPr id="11" name="Picture 10" descr="Windows7_h_rgb_r.png"/>
          <p:cNvPicPr>
            <a:picLocks noChangeAspect="1"/>
          </p:cNvPicPr>
          <p:nvPr/>
        </p:nvPicPr>
        <p:blipFill>
          <a:blip r:embed="rId8" cstate="email"/>
          <a:stretch>
            <a:fillRect/>
          </a:stretch>
        </p:blipFill>
        <p:spPr>
          <a:xfrm>
            <a:off x="372063" y="2593538"/>
            <a:ext cx="1906653" cy="305065"/>
          </a:xfrm>
          <a:prstGeom prst="rect">
            <a:avLst/>
          </a:prstGeom>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sz="3600" b="1"/>
              <a:t>Solutions to Help Customers Save Money</a:t>
            </a:r>
            <a:r>
              <a:rPr lang="en-NZ" dirty="0"/>
              <a:t/>
            </a:r>
            <a:br>
              <a:rPr lang="en-NZ" dirty="0"/>
            </a:br>
            <a:endParaRPr lang="en-NZ" dirty="0"/>
          </a:p>
        </p:txBody>
      </p:sp>
      <p:pic>
        <p:nvPicPr>
          <p:cNvPr id="73732" name="Picture 4"/>
          <p:cNvPicPr>
            <a:picLocks noChangeAspect="1" noChangeArrowheads="1"/>
          </p:cNvPicPr>
          <p:nvPr/>
        </p:nvPicPr>
        <p:blipFill>
          <a:blip r:embed="rId3" cstate="print"/>
          <a:srcRect/>
          <a:stretch>
            <a:fillRect/>
          </a:stretch>
        </p:blipFill>
        <p:spPr bwMode="auto">
          <a:xfrm>
            <a:off x="787474" y="661231"/>
            <a:ext cx="12337683" cy="5776528"/>
          </a:xfrm>
          <a:prstGeom prst="rect">
            <a:avLst/>
          </a:prstGeom>
          <a:noFill/>
          <a:ln w="9525">
            <a:noFill/>
            <a:miter lim="800000"/>
            <a:headEnd/>
            <a:tailEnd/>
          </a:ln>
          <a:effectLst/>
        </p:spPr>
      </p:pic>
      <p:sp>
        <p:nvSpPr>
          <p:cNvPr id="4" name="TextBox 3"/>
          <p:cNvSpPr txBox="1"/>
          <p:nvPr/>
        </p:nvSpPr>
        <p:spPr>
          <a:xfrm>
            <a:off x="3712029" y="4648199"/>
            <a:ext cx="2364750" cy="369332"/>
          </a:xfrm>
          <a:prstGeom prst="rect">
            <a:avLst/>
          </a:prstGeom>
          <a:solidFill>
            <a:schemeClr val="tx1"/>
          </a:solidFill>
        </p:spPr>
        <p:txBody>
          <a:bodyPr wrap="none" rtlCol="0">
            <a:spAutoFit/>
          </a:bodyPr>
          <a:lstStyle/>
          <a:p>
            <a:r>
              <a:rPr lang="en-NZ" dirty="0" smtClean="0">
                <a:solidFill>
                  <a:schemeClr val="bg1"/>
                </a:solidFill>
              </a:rPr>
              <a:t>Professional Desktop</a:t>
            </a:r>
            <a:endParaRPr lang="en-NZ"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NZ" sz="4400" dirty="0" smtClean="0"/>
              <a:t>Windows ‘No Better Time’</a:t>
            </a:r>
            <a:endParaRPr lang="en-NZ" sz="4400" dirty="0"/>
          </a:p>
        </p:txBody>
      </p:sp>
      <p:sp>
        <p:nvSpPr>
          <p:cNvPr id="3" name="Text Placeholder 2"/>
          <p:cNvSpPr>
            <a:spLocks noGrp="1"/>
          </p:cNvSpPr>
          <p:nvPr>
            <p:ph type="body" sz="quarter" idx="10"/>
          </p:nvPr>
        </p:nvSpPr>
        <p:spPr>
          <a:xfrm>
            <a:off x="182880" y="1168110"/>
            <a:ext cx="8790295" cy="4675126"/>
          </a:xfrm>
        </p:spPr>
        <p:txBody>
          <a:bodyPr/>
          <a:lstStyle/>
          <a:p>
            <a:r>
              <a:rPr lang="en-NZ" sz="1800" dirty="0" smtClean="0">
                <a:latin typeface="Calibri" pitchFamily="34" charset="0"/>
              </a:rPr>
              <a:t>There’s no better time to buy Windows Vista Business </a:t>
            </a:r>
            <a:r>
              <a:rPr lang="en-NZ" sz="1800" b="1" u="sng" dirty="0" smtClean="0">
                <a:latin typeface="Calibri" pitchFamily="34" charset="0"/>
              </a:rPr>
              <a:t>when you buy it with Software Assurance</a:t>
            </a:r>
            <a:r>
              <a:rPr lang="en-NZ" sz="1800" b="1" dirty="0" smtClean="0">
                <a:latin typeface="Calibri" pitchFamily="34" charset="0"/>
              </a:rPr>
              <a:t>.   </a:t>
            </a:r>
            <a:r>
              <a:rPr lang="en-NZ" sz="1800" dirty="0" smtClean="0">
                <a:latin typeface="Calibri" pitchFamily="34" charset="0"/>
              </a:rPr>
              <a:t>We have two special offers to make it really easy!</a:t>
            </a:r>
          </a:p>
          <a:p>
            <a:pPr lvl="0">
              <a:buNone/>
            </a:pPr>
            <a:r>
              <a:rPr lang="en-NZ" sz="2400" i="1" dirty="0" smtClean="0">
                <a:solidFill>
                  <a:schemeClr val="accent5">
                    <a:lumMod val="75000"/>
                  </a:schemeClr>
                </a:solidFill>
                <a:latin typeface="Calibri" pitchFamily="34" charset="0"/>
              </a:rPr>
              <a:t>	</a:t>
            </a:r>
            <a:endParaRPr lang="en-NZ" sz="2200" dirty="0" smtClean="0">
              <a:latin typeface="Calibri" pitchFamily="34" charset="0"/>
            </a:endParaRPr>
          </a:p>
          <a:p>
            <a:endParaRPr lang="en-NZ" sz="1600" dirty="0" smtClean="0"/>
          </a:p>
          <a:p>
            <a:endParaRPr lang="en-NZ" sz="1600" dirty="0" smtClean="0"/>
          </a:p>
          <a:p>
            <a:endParaRPr lang="en-NZ" sz="1600" dirty="0" smtClean="0"/>
          </a:p>
          <a:p>
            <a:endParaRPr lang="en-NZ" sz="1600" dirty="0" smtClean="0"/>
          </a:p>
          <a:p>
            <a:endParaRPr lang="en-NZ" sz="1600" dirty="0" smtClean="0"/>
          </a:p>
          <a:p>
            <a:endParaRPr lang="en-NZ" sz="1600" dirty="0" smtClean="0"/>
          </a:p>
          <a:p>
            <a:endParaRPr lang="en-NZ" sz="1600" dirty="0" smtClean="0"/>
          </a:p>
          <a:p>
            <a:endParaRPr lang="en-NZ" sz="1600" dirty="0" smtClean="0"/>
          </a:p>
          <a:p>
            <a:endParaRPr lang="en-NZ" sz="1400" dirty="0" smtClean="0"/>
          </a:p>
          <a:p>
            <a:endParaRPr lang="en-NZ" sz="1400" dirty="0" smtClean="0"/>
          </a:p>
          <a:p>
            <a:r>
              <a:rPr lang="en-NZ" sz="1800" dirty="0" smtClean="0">
                <a:latin typeface="Calibri" pitchFamily="34" charset="0"/>
              </a:rPr>
              <a:t>Along with the support, services, training, and tools that SA provides,</a:t>
            </a:r>
            <a:r>
              <a:rPr lang="en-NZ" sz="1800" i="1" dirty="0" smtClean="0">
                <a:latin typeface="Calibri" pitchFamily="34" charset="0"/>
              </a:rPr>
              <a:t> </a:t>
            </a:r>
            <a:r>
              <a:rPr lang="en-NZ" sz="1800" b="1" dirty="0" smtClean="0">
                <a:latin typeface="Calibri" pitchFamily="34" charset="0"/>
              </a:rPr>
              <a:t>you’ll also get Windows 7 as an included upgrade when it’s released!</a:t>
            </a:r>
          </a:p>
          <a:p>
            <a:r>
              <a:rPr lang="en-NZ" sz="1800" i="1" dirty="0" smtClean="0">
                <a:latin typeface="Calibri" pitchFamily="34" charset="0"/>
              </a:rPr>
              <a:t>Available via Open Business, Open Value, until end of June 2009</a:t>
            </a:r>
          </a:p>
          <a:p>
            <a:endParaRPr lang="en-NZ" sz="1600" dirty="0" smtClean="0"/>
          </a:p>
        </p:txBody>
      </p:sp>
      <p:graphicFrame>
        <p:nvGraphicFramePr>
          <p:cNvPr id="4" name="Diagram 3"/>
          <p:cNvGraphicFramePr/>
          <p:nvPr/>
        </p:nvGraphicFramePr>
        <p:xfrm>
          <a:off x="160020" y="1874520"/>
          <a:ext cx="882396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625194" y="6273225"/>
            <a:ext cx="5826018" cy="584775"/>
          </a:xfrm>
          <a:prstGeom prst="rect">
            <a:avLst/>
          </a:prstGeom>
        </p:spPr>
        <p:txBody>
          <a:bodyPr wrap="none">
            <a:spAutoFit/>
          </a:bodyPr>
          <a:lstStyle/>
          <a:p>
            <a:pPr algn="ctr">
              <a:spcBef>
                <a:spcPct val="0"/>
              </a:spcBef>
              <a:buNone/>
            </a:pPr>
            <a:r>
              <a:rPr lang="en-NZ" sz="320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www.microsoft.co.nz/hotoffers</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NZ" sz="4400" dirty="0"/>
              <a:t>Trade in: Save up to 40%</a:t>
            </a:r>
          </a:p>
        </p:txBody>
      </p:sp>
      <p:sp>
        <p:nvSpPr>
          <p:cNvPr id="3" name="Text Placeholder 2"/>
          <p:cNvSpPr>
            <a:spLocks noGrp="1"/>
          </p:cNvSpPr>
          <p:nvPr>
            <p:ph type="body" sz="quarter" idx="10"/>
          </p:nvPr>
        </p:nvSpPr>
        <p:spPr>
          <a:xfrm>
            <a:off x="367351" y="1114889"/>
            <a:ext cx="8612875" cy="5875455"/>
          </a:xfrm>
        </p:spPr>
        <p:txBody>
          <a:bodyPr/>
          <a:lstStyle/>
          <a:p>
            <a:pPr>
              <a:buNone/>
            </a:pPr>
            <a:r>
              <a:rPr lang="en-US" sz="2000" b="1" dirty="0" smtClean="0">
                <a:solidFill>
                  <a:schemeClr val="accent2">
                    <a:lumMod val="60000"/>
                    <a:lumOff val="40000"/>
                  </a:schemeClr>
                </a:solidFill>
                <a:latin typeface="Calibri" pitchFamily="34" charset="0"/>
              </a:rPr>
              <a:t>***For customers committing to Professional Desktop prior to 5 June 2009 ***</a:t>
            </a:r>
          </a:p>
          <a:p>
            <a:r>
              <a:rPr lang="en-US" sz="1800" dirty="0" smtClean="0">
                <a:latin typeface="Calibri" pitchFamily="34" charset="0"/>
              </a:rPr>
              <a:t>Trade-in offer . Customers can get ‘credit’ for software licenses they already own, by trading them in for a Professional Desktop suite (L&amp;SA, Open Value only)</a:t>
            </a:r>
          </a:p>
          <a:p>
            <a:endParaRPr lang="en-NZ" sz="1800" dirty="0" smtClean="0">
              <a:latin typeface="Calibri" pitchFamily="34" charset="0"/>
            </a:endParaRPr>
          </a:p>
          <a:p>
            <a:endParaRPr lang="en-US" sz="2000" b="1" dirty="0" smtClean="0">
              <a:latin typeface="Calibri" pitchFamily="34" charset="0"/>
            </a:endParaRPr>
          </a:p>
          <a:p>
            <a:endParaRPr lang="en-NZ" sz="2400" b="1" dirty="0" smtClean="0">
              <a:latin typeface="Calibri" pitchFamily="34" charset="0"/>
            </a:endParaRPr>
          </a:p>
          <a:p>
            <a:pPr>
              <a:buNone/>
            </a:pPr>
            <a:endParaRPr lang="en-NZ" sz="2400" b="1" dirty="0" smtClean="0">
              <a:latin typeface="Calibri" pitchFamily="34" charset="0"/>
            </a:endParaRPr>
          </a:p>
          <a:p>
            <a:pPr>
              <a:buNone/>
            </a:pPr>
            <a:endParaRPr lang="en-NZ" sz="2400" b="1" dirty="0" smtClean="0">
              <a:latin typeface="Calibri" pitchFamily="34" charset="0"/>
            </a:endParaRPr>
          </a:p>
          <a:p>
            <a:pPr>
              <a:buNone/>
            </a:pPr>
            <a:endParaRPr lang="en-NZ" sz="2400" b="1" dirty="0" smtClean="0">
              <a:latin typeface="Calibri" pitchFamily="34" charset="0"/>
            </a:endParaRPr>
          </a:p>
          <a:p>
            <a:pPr>
              <a:buNone/>
            </a:pPr>
            <a:r>
              <a:rPr lang="en-NZ" sz="2000" b="1" dirty="0" smtClean="0">
                <a:latin typeface="Calibri" pitchFamily="34" charset="0"/>
              </a:rPr>
              <a:t>Why ?</a:t>
            </a:r>
          </a:p>
          <a:p>
            <a:r>
              <a:rPr lang="en-NZ" sz="1800" dirty="0" smtClean="0">
                <a:latin typeface="Calibri" pitchFamily="34" charset="0"/>
              </a:rPr>
              <a:t>One agreement. Finally, Software Management made easy.</a:t>
            </a:r>
          </a:p>
          <a:p>
            <a:r>
              <a:rPr lang="en-NZ" sz="1800" dirty="0" smtClean="0">
                <a:latin typeface="Calibri" pitchFamily="34" charset="0"/>
              </a:rPr>
              <a:t>Makes sense for organisations around 70+ desktops</a:t>
            </a:r>
          </a:p>
          <a:p>
            <a:r>
              <a:rPr lang="en-NZ" sz="1800" dirty="0" smtClean="0">
                <a:latin typeface="Calibri" pitchFamily="34" charset="0"/>
              </a:rPr>
              <a:t>Takes into account existing purchases </a:t>
            </a:r>
          </a:p>
          <a:p>
            <a:r>
              <a:rPr lang="en-NZ" sz="1800" dirty="0" smtClean="0">
                <a:latin typeface="Calibri" pitchFamily="34" charset="0"/>
              </a:rPr>
              <a:t>Customised deal for each customer</a:t>
            </a:r>
          </a:p>
          <a:p>
            <a:r>
              <a:rPr lang="en-NZ" sz="1800" i="1" dirty="0" smtClean="0">
                <a:latin typeface="Calibri" pitchFamily="34" charset="0"/>
              </a:rPr>
              <a:t>Contact your distribution account manager</a:t>
            </a:r>
            <a:endParaRPr lang="en-NZ" sz="2000" i="1" dirty="0" smtClean="0">
              <a:latin typeface="Calibri" pitchFamily="34" charset="0"/>
            </a:endParaRPr>
          </a:p>
          <a:p>
            <a:endParaRPr lang="en-NZ" sz="2200" dirty="0" smtClean="0">
              <a:latin typeface="Calibri" pitchFamily="34" charset="0"/>
            </a:endParaRPr>
          </a:p>
          <a:p>
            <a:pPr>
              <a:buNone/>
            </a:pPr>
            <a:endParaRPr lang="en-NZ" dirty="0" smtClean="0"/>
          </a:p>
        </p:txBody>
      </p:sp>
      <p:pic>
        <p:nvPicPr>
          <p:cNvPr id="4" name="Picture 4"/>
          <p:cNvPicPr>
            <a:picLocks noChangeAspect="1" noChangeArrowheads="1"/>
          </p:cNvPicPr>
          <p:nvPr/>
        </p:nvPicPr>
        <p:blipFill>
          <a:blip r:embed="rId3" cstate="print"/>
          <a:srcRect/>
          <a:stretch>
            <a:fillRect/>
          </a:stretch>
        </p:blipFill>
        <p:spPr bwMode="auto">
          <a:xfrm>
            <a:off x="274321" y="2036128"/>
            <a:ext cx="8458200" cy="2562409"/>
          </a:xfrm>
          <a:prstGeom prst="rect">
            <a:avLst/>
          </a:prstGeom>
          <a:noFill/>
        </p:spPr>
      </p:pic>
      <p:sp>
        <p:nvSpPr>
          <p:cNvPr id="5" name="Rectangle 4"/>
          <p:cNvSpPr/>
          <p:nvPr/>
        </p:nvSpPr>
        <p:spPr>
          <a:xfrm>
            <a:off x="1545184" y="6113264"/>
            <a:ext cx="5826018" cy="584775"/>
          </a:xfrm>
          <a:prstGeom prst="rect">
            <a:avLst/>
          </a:prstGeom>
        </p:spPr>
        <p:txBody>
          <a:bodyPr wrap="none">
            <a:spAutoFit/>
          </a:bodyPr>
          <a:lstStyle/>
          <a:p>
            <a:pPr algn="ctr">
              <a:spcBef>
                <a:spcPct val="0"/>
              </a:spcBef>
              <a:buNone/>
            </a:pPr>
            <a:r>
              <a:rPr lang="en-NZ" sz="320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www.microsoft.co.nz/hotoffers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75856" y="1219193"/>
            <a:ext cx="3774224" cy="2727967"/>
          </a:xfrm>
        </p:spPr>
        <p:txBody>
          <a:bodyPr/>
          <a:lstStyle/>
          <a:p>
            <a:pPr lvl="0"/>
            <a:r>
              <a:rPr smtClean="0"/>
              <a:t>Windows 7 Enterprise Briefing</a:t>
            </a:r>
            <a:endParaRPr lang="en-US" dirty="0"/>
          </a:p>
        </p:txBody>
      </p:sp>
      <p:sp>
        <p:nvSpPr>
          <p:cNvPr id="4" name="Subtitle 3"/>
          <p:cNvSpPr>
            <a:spLocks noGrp="1"/>
          </p:cNvSpPr>
          <p:nvPr>
            <p:ph type="subTitle" idx="1"/>
          </p:nvPr>
        </p:nvSpPr>
        <p:spPr>
          <a:xfrm>
            <a:off x="4906788" y="2681374"/>
            <a:ext cx="4086544" cy="3477491"/>
          </a:xfrm>
        </p:spPr>
        <p:txBody>
          <a:bodyPr/>
          <a:lstStyle/>
          <a:p>
            <a:endParaRPr lang="en-NZ" sz="1050" dirty="0" smtClean="0">
              <a:gradFill>
                <a:gsLst>
                  <a:gs pos="0">
                    <a:schemeClr val="tx1"/>
                  </a:gs>
                  <a:gs pos="50000">
                    <a:schemeClr val="tx1"/>
                  </a:gs>
                </a:gsLst>
                <a:lin ang="5400000" scaled="0"/>
              </a:gradFill>
              <a:latin typeface="Trebuchet MS" pitchFamily="34" charset="0"/>
            </a:endParaRPr>
          </a:p>
          <a:p>
            <a:r>
              <a:rPr lang="en-NZ" sz="1100" dirty="0" smtClean="0">
                <a:gradFill>
                  <a:gsLst>
                    <a:gs pos="0">
                      <a:schemeClr val="tx1"/>
                    </a:gs>
                    <a:gs pos="50000">
                      <a:schemeClr val="tx1"/>
                    </a:gs>
                  </a:gsLst>
                  <a:lin ang="5400000" scaled="0"/>
                </a:gradFill>
                <a:latin typeface="Trebuchet MS" pitchFamily="34" charset="0"/>
              </a:rPr>
              <a:t>9:30 am 	Event Commences</a:t>
            </a:r>
          </a:p>
          <a:p>
            <a:endParaRPr lang="en-NZ" sz="1100" dirty="0" smtClean="0">
              <a:gradFill>
                <a:gsLst>
                  <a:gs pos="0">
                    <a:schemeClr val="tx1"/>
                  </a:gs>
                  <a:gs pos="50000">
                    <a:schemeClr val="tx1"/>
                  </a:gs>
                </a:gsLst>
                <a:lin ang="5400000" scaled="0"/>
              </a:gradFill>
              <a:latin typeface="Trebuchet MS" pitchFamily="34" charset="0"/>
            </a:endParaRPr>
          </a:p>
          <a:p>
            <a:r>
              <a:rPr lang="en-NZ" sz="1100" dirty="0" smtClean="0">
                <a:gradFill>
                  <a:gsLst>
                    <a:gs pos="0">
                      <a:schemeClr val="tx1"/>
                    </a:gs>
                    <a:gs pos="50000">
                      <a:schemeClr val="tx1"/>
                    </a:gs>
                  </a:gsLst>
                  <a:lin ang="5400000" scaled="0"/>
                </a:gradFill>
                <a:latin typeface="Trebuchet MS" pitchFamily="34" charset="0"/>
              </a:rPr>
              <a:t>	Ben Green - Windows 7 for the Enterprise</a:t>
            </a:r>
          </a:p>
          <a:p>
            <a:endParaRPr lang="en-NZ" sz="1100" dirty="0" smtClean="0">
              <a:gradFill>
                <a:gsLst>
                  <a:gs pos="0">
                    <a:schemeClr val="tx1"/>
                  </a:gs>
                  <a:gs pos="50000">
                    <a:schemeClr val="tx1"/>
                  </a:gs>
                </a:gsLst>
                <a:lin ang="5400000" scaled="0"/>
              </a:gradFill>
              <a:latin typeface="Trebuchet MS" pitchFamily="34" charset="0"/>
            </a:endParaRPr>
          </a:p>
          <a:p>
            <a:r>
              <a:rPr lang="en-NZ" sz="1100" dirty="0" smtClean="0">
                <a:gradFill>
                  <a:gsLst>
                    <a:gs pos="0">
                      <a:schemeClr val="tx1"/>
                    </a:gs>
                    <a:gs pos="50000">
                      <a:schemeClr val="tx1"/>
                    </a:gs>
                  </a:gsLst>
                  <a:lin ang="5400000" scaled="0"/>
                </a:gradFill>
                <a:latin typeface="Trebuchet MS" pitchFamily="34" charset="0"/>
              </a:rPr>
              <a:t>	David Downs– Making the Business Case for 	upgrading the Desktop  </a:t>
            </a:r>
          </a:p>
          <a:p>
            <a:endParaRPr lang="en-NZ" sz="1100" dirty="0" smtClean="0">
              <a:gradFill>
                <a:gsLst>
                  <a:gs pos="0">
                    <a:schemeClr val="tx1"/>
                  </a:gs>
                  <a:gs pos="50000">
                    <a:schemeClr val="tx1"/>
                  </a:gs>
                </a:gsLst>
                <a:lin ang="5400000" scaled="0"/>
              </a:gradFill>
              <a:latin typeface="Trebuchet MS" pitchFamily="34" charset="0"/>
            </a:endParaRPr>
          </a:p>
          <a:p>
            <a:r>
              <a:rPr lang="en-NZ" sz="1100" dirty="0" smtClean="0">
                <a:gradFill>
                  <a:gsLst>
                    <a:gs pos="0">
                      <a:schemeClr val="tx1"/>
                    </a:gs>
                    <a:gs pos="50000">
                      <a:schemeClr val="tx1"/>
                    </a:gs>
                  </a:gsLst>
                  <a:lin ang="5400000" scaled="0"/>
                </a:gradFill>
                <a:latin typeface="Trebuchet MS" pitchFamily="34" charset="0"/>
              </a:rPr>
              <a:t> 10:30 am	Tea and Coffee Break</a:t>
            </a:r>
          </a:p>
          <a:p>
            <a:endParaRPr lang="en-NZ" sz="1100" dirty="0" smtClean="0">
              <a:gradFill>
                <a:gsLst>
                  <a:gs pos="0">
                    <a:schemeClr val="tx1"/>
                  </a:gs>
                  <a:gs pos="50000">
                    <a:schemeClr val="tx1"/>
                  </a:gs>
                </a:gsLst>
                <a:lin ang="5400000" scaled="0"/>
              </a:gradFill>
              <a:latin typeface="Trebuchet MS" pitchFamily="34" charset="0"/>
            </a:endParaRPr>
          </a:p>
          <a:p>
            <a:r>
              <a:rPr lang="en-NZ" sz="1100" dirty="0" smtClean="0">
                <a:gradFill>
                  <a:gsLst>
                    <a:gs pos="0">
                      <a:schemeClr val="tx1"/>
                    </a:gs>
                    <a:gs pos="50000">
                      <a:schemeClr val="tx1"/>
                    </a:gs>
                  </a:gsLst>
                  <a:lin ang="5400000" scaled="0"/>
                </a:gradFill>
                <a:latin typeface="Trebuchet MS" pitchFamily="34" charset="0"/>
              </a:rPr>
              <a:t> 10 :45 am	 Deannah Templeton - Windows 7 Demo Session 1 	Productivity  and Security </a:t>
            </a:r>
          </a:p>
          <a:p>
            <a:endParaRPr lang="en-NZ" sz="1100" dirty="0" smtClean="0">
              <a:gradFill>
                <a:gsLst>
                  <a:gs pos="0">
                    <a:schemeClr val="tx1"/>
                  </a:gs>
                  <a:gs pos="50000">
                    <a:schemeClr val="tx1"/>
                  </a:gs>
                </a:gsLst>
                <a:lin ang="5400000" scaled="0"/>
              </a:gradFill>
              <a:latin typeface="Trebuchet MS" pitchFamily="34" charset="0"/>
            </a:endParaRPr>
          </a:p>
          <a:p>
            <a:r>
              <a:rPr lang="en-NZ" sz="1100" dirty="0" smtClean="0">
                <a:gradFill>
                  <a:gsLst>
                    <a:gs pos="0">
                      <a:schemeClr val="tx1"/>
                    </a:gs>
                    <a:gs pos="50000">
                      <a:schemeClr val="tx1"/>
                    </a:gs>
                  </a:gsLst>
                  <a:lin ang="5400000" scaled="0"/>
                </a:gradFill>
                <a:latin typeface="Trebuchet MS" pitchFamily="34" charset="0"/>
              </a:rPr>
              <a:t> 11:15 am	Stu Fox - Windows 7 Demo Session 2 </a:t>
            </a:r>
          </a:p>
          <a:p>
            <a:r>
              <a:rPr lang="en-NZ" sz="1100" dirty="0" smtClean="0">
                <a:gradFill>
                  <a:gsLst>
                    <a:gs pos="0">
                      <a:schemeClr val="tx1"/>
                    </a:gs>
                    <a:gs pos="50000">
                      <a:schemeClr val="tx1"/>
                    </a:gs>
                  </a:gsLst>
                  <a:lin ang="5400000" scaled="0"/>
                </a:gradFill>
                <a:latin typeface="Trebuchet MS" pitchFamily="34" charset="0"/>
              </a:rPr>
              <a:t>	Management and Deployment</a:t>
            </a:r>
          </a:p>
          <a:p>
            <a:r>
              <a:rPr lang="en-NZ" sz="1100" dirty="0" smtClean="0">
                <a:gradFill>
                  <a:gsLst>
                    <a:gs pos="0">
                      <a:schemeClr val="tx1"/>
                    </a:gs>
                    <a:gs pos="50000">
                      <a:schemeClr val="tx1"/>
                    </a:gs>
                  </a:gsLst>
                  <a:lin ang="5400000" scaled="0"/>
                </a:gradFill>
                <a:latin typeface="Trebuchet MS" pitchFamily="34" charset="0"/>
              </a:rPr>
              <a:t>  </a:t>
            </a:r>
          </a:p>
          <a:p>
            <a:r>
              <a:rPr lang="en-NZ" sz="1100" dirty="0" smtClean="0">
                <a:gradFill>
                  <a:gsLst>
                    <a:gs pos="0">
                      <a:schemeClr val="tx1"/>
                    </a:gs>
                    <a:gs pos="50000">
                      <a:schemeClr val="tx1"/>
                    </a:gs>
                  </a:gsLst>
                  <a:lin ang="5400000" scaled="0"/>
                </a:gradFill>
                <a:latin typeface="Trebuchet MS" pitchFamily="34" charset="0"/>
              </a:rPr>
              <a:t>Noon	Event Close</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smtClean="0"/>
              <a:t>T</a:t>
            </a:r>
            <a:r>
              <a:rPr lang="en-US" dirty="0" err="1" smtClean="0"/>
              <a:t>ake-Aways</a:t>
            </a:r>
            <a:endParaRPr lang="en-US" dirty="0"/>
          </a:p>
        </p:txBody>
      </p:sp>
      <p:sp>
        <p:nvSpPr>
          <p:cNvPr id="3" name="Slide Number Placeholder 2"/>
          <p:cNvSpPr>
            <a:spLocks noGrp="1"/>
          </p:cNvSpPr>
          <p:nvPr>
            <p:ph type="sldNum" sz="quarter" idx="4294967295"/>
          </p:nvPr>
        </p:nvSpPr>
        <p:spPr>
          <a:xfrm>
            <a:off x="5334000" y="6356350"/>
            <a:ext cx="2133600" cy="365125"/>
          </a:xfrm>
          <a:prstGeom prst="rect">
            <a:avLst/>
          </a:prstGeom>
        </p:spPr>
        <p:txBody>
          <a:bodyPr/>
          <a:lstStyle/>
          <a:p>
            <a:pPr algn="l"/>
            <a:fld id="{72A22708-9DB1-4206-AFD0-A9B8FF44E588}" type="slidenum">
              <a:rPr lang="en-US" smtClean="0"/>
              <a:pPr algn="l"/>
              <a:t>25</a:t>
            </a:fld>
            <a:endParaRPr lang="en-US"/>
          </a:p>
        </p:txBody>
      </p:sp>
      <p:sp>
        <p:nvSpPr>
          <p:cNvPr id="12" name="Rectangle 11"/>
          <p:cNvSpPr/>
          <p:nvPr/>
        </p:nvSpPr>
        <p:spPr>
          <a:xfrm>
            <a:off x="1271858" y="4308488"/>
            <a:ext cx="7489768" cy="923330"/>
          </a:xfrm>
          <a:prstGeom prst="rect">
            <a:avLst/>
          </a:prstGeom>
        </p:spPr>
        <p:txBody>
          <a:bodyPr wrap="square">
            <a:spAutoFit/>
          </a:bodyPr>
          <a:lstStyle/>
          <a:p>
            <a:pPr lvl="0" defTabSz="914099"/>
            <a:r>
              <a:rPr lang="en-US" dirty="0" smtClean="0"/>
              <a:t>Most hardware and software that runs with Windows Vista will run well with Windows 7. </a:t>
            </a:r>
            <a:r>
              <a:rPr lang="en-US" b="1" dirty="0" smtClean="0"/>
              <a:t>Encourage customers to deploy Windows Vista </a:t>
            </a:r>
            <a:r>
              <a:rPr lang="en-US" dirty="0" smtClean="0"/>
              <a:t>today to lay the groundwork for Windows 7! </a:t>
            </a:r>
          </a:p>
        </p:txBody>
      </p:sp>
      <p:sp>
        <p:nvSpPr>
          <p:cNvPr id="13" name="Rectangle 12"/>
          <p:cNvSpPr/>
          <p:nvPr/>
        </p:nvSpPr>
        <p:spPr>
          <a:xfrm>
            <a:off x="1271858" y="2995219"/>
            <a:ext cx="7489768" cy="1200329"/>
          </a:xfrm>
          <a:prstGeom prst="rect">
            <a:avLst/>
          </a:prstGeom>
        </p:spPr>
        <p:txBody>
          <a:bodyPr wrap="square">
            <a:spAutoFit/>
          </a:bodyPr>
          <a:lstStyle/>
          <a:p>
            <a:pPr lvl="0" defTabSz="914099"/>
            <a:r>
              <a:rPr lang="en-US" dirty="0" smtClean="0"/>
              <a:t>Windows 7 Beta is generating a lot of excitement and there is no better time to </a:t>
            </a:r>
            <a:r>
              <a:rPr lang="en-US" b="1" dirty="0" smtClean="0"/>
              <a:t>encourage customers to purchase Software Assurance </a:t>
            </a:r>
            <a:r>
              <a:rPr lang="en-US" dirty="0" smtClean="0"/>
              <a:t>– the upgrade to Windows 7 is included along with the option to add Microsoft Desktop </a:t>
            </a:r>
            <a:r>
              <a:rPr lang="en-US" dirty="0" err="1" smtClean="0"/>
              <a:t>Optimisation</a:t>
            </a:r>
            <a:r>
              <a:rPr lang="en-US" dirty="0" smtClean="0"/>
              <a:t> Pack.</a:t>
            </a:r>
          </a:p>
        </p:txBody>
      </p:sp>
      <p:sp>
        <p:nvSpPr>
          <p:cNvPr id="14" name="Rectangle 13"/>
          <p:cNvSpPr/>
          <p:nvPr/>
        </p:nvSpPr>
        <p:spPr>
          <a:xfrm>
            <a:off x="1271858" y="1992067"/>
            <a:ext cx="7589521" cy="923330"/>
          </a:xfrm>
          <a:prstGeom prst="rect">
            <a:avLst/>
          </a:prstGeom>
        </p:spPr>
        <p:txBody>
          <a:bodyPr wrap="square">
            <a:spAutoFit/>
          </a:bodyPr>
          <a:lstStyle/>
          <a:p>
            <a:pPr lvl="0" defTabSz="914099"/>
            <a:r>
              <a:rPr lang="en-US" dirty="0" smtClean="0">
                <a:effectLst>
                  <a:outerShdw blurRad="38100" dist="38100" dir="2700000" algn="tl">
                    <a:srgbClr val="000000">
                      <a:alpha val="43137"/>
                    </a:srgbClr>
                  </a:outerShdw>
                </a:effectLst>
              </a:rPr>
              <a:t>The new </a:t>
            </a:r>
            <a:r>
              <a:rPr lang="en-US" b="1" dirty="0" smtClean="0">
                <a:effectLst>
                  <a:outerShdw blurRad="38100" dist="38100" dir="2700000" algn="tl">
                    <a:srgbClr val="000000">
                      <a:alpha val="43137"/>
                    </a:srgbClr>
                  </a:outerShdw>
                </a:effectLst>
              </a:rPr>
              <a:t>Windows ‘No Better Time’ campaign offers and collateral </a:t>
            </a:r>
            <a:r>
              <a:rPr lang="en-US" dirty="0" smtClean="0">
                <a:effectLst>
                  <a:outerShdw blurRad="38100" dist="38100" dir="2700000" algn="tl">
                    <a:srgbClr val="000000">
                      <a:alpha val="43137"/>
                    </a:srgbClr>
                  </a:outerShdw>
                </a:effectLst>
              </a:rPr>
              <a:t>can help you drive your Volume Licensing business with a discount and extended grace period for adding Software Assurance to Windows.</a:t>
            </a:r>
          </a:p>
        </p:txBody>
      </p:sp>
      <p:sp>
        <p:nvSpPr>
          <p:cNvPr id="15" name="Rectangle 14"/>
          <p:cNvSpPr/>
          <p:nvPr/>
        </p:nvSpPr>
        <p:spPr>
          <a:xfrm>
            <a:off x="1271858" y="1016659"/>
            <a:ext cx="7872141" cy="923330"/>
          </a:xfrm>
          <a:prstGeom prst="rect">
            <a:avLst/>
          </a:prstGeom>
        </p:spPr>
        <p:txBody>
          <a:bodyPr wrap="square">
            <a:spAutoFit/>
          </a:bodyPr>
          <a:lstStyle/>
          <a:p>
            <a:pPr lvl="0" defTabSz="914099"/>
            <a:r>
              <a:rPr lang="en-US" dirty="0" smtClean="0">
                <a:effectLst>
                  <a:outerShdw blurRad="38100" dist="38100" dir="2700000" algn="tl">
                    <a:srgbClr val="000000">
                      <a:alpha val="43137"/>
                    </a:srgbClr>
                  </a:outerShdw>
                </a:effectLst>
              </a:rPr>
              <a:t>Microsoft® market research shows an </a:t>
            </a:r>
            <a:r>
              <a:rPr lang="en-US" b="1" dirty="0" smtClean="0">
                <a:effectLst>
                  <a:outerShdw blurRad="38100" dist="38100" dir="2700000" algn="tl">
                    <a:srgbClr val="000000">
                      <a:alpha val="43137"/>
                    </a:srgbClr>
                  </a:outerShdw>
                </a:effectLst>
              </a:rPr>
              <a:t>untapped revenue opportunity* </a:t>
            </a:r>
            <a:r>
              <a:rPr lang="en-US" dirty="0" smtClean="0">
                <a:effectLst>
                  <a:outerShdw blurRad="38100" dist="38100" dir="2700000" algn="tl">
                    <a:srgbClr val="000000">
                      <a:alpha val="43137"/>
                    </a:srgbClr>
                  </a:outerShdw>
                </a:effectLst>
              </a:rPr>
              <a:t>for partners selling Windows® Volume Licensing to mid-sized customers with 50 to 250 PCs.</a:t>
            </a:r>
          </a:p>
        </p:txBody>
      </p:sp>
      <p:sp>
        <p:nvSpPr>
          <p:cNvPr id="16" name="Pentagon 15"/>
          <p:cNvSpPr/>
          <p:nvPr/>
        </p:nvSpPr>
        <p:spPr bwMode="auto">
          <a:xfrm>
            <a:off x="290775" y="1094094"/>
            <a:ext cx="651351" cy="485324"/>
          </a:xfrm>
          <a:prstGeom prst="homePlate">
            <a:avLst/>
          </a:prstGeom>
          <a:solidFill>
            <a:schemeClr val="accent3"/>
          </a:solidFill>
          <a:ln>
            <a:headEnd type="none" w="med" len="med"/>
            <a:tailEnd type="none" w="med" len="med"/>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099"/>
            <a:endParaRPr lang="en-US" sz="2800" dirty="0" smtClean="0">
              <a:effectLst>
                <a:outerShdw blurRad="38100" dist="38100" dir="2700000" algn="tl">
                  <a:srgbClr val="000000">
                    <a:alpha val="43137"/>
                  </a:srgbClr>
                </a:outerShdw>
              </a:effectLst>
            </a:endParaRPr>
          </a:p>
        </p:txBody>
      </p:sp>
      <p:sp>
        <p:nvSpPr>
          <p:cNvPr id="17" name="Pentagon 16"/>
          <p:cNvSpPr/>
          <p:nvPr/>
        </p:nvSpPr>
        <p:spPr bwMode="auto">
          <a:xfrm>
            <a:off x="290775" y="2177494"/>
            <a:ext cx="651351" cy="485324"/>
          </a:xfrm>
          <a:prstGeom prst="homePlate">
            <a:avLst/>
          </a:prstGeom>
          <a:solidFill>
            <a:schemeClr val="accent3"/>
          </a:solidFill>
          <a:ln>
            <a:headEnd type="none" w="med" len="med"/>
            <a:tailEnd type="none" w="med" len="med"/>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099"/>
            <a:endParaRPr lang="en-US" sz="2800" dirty="0" smtClean="0">
              <a:effectLst>
                <a:outerShdw blurRad="38100" dist="38100" dir="2700000" algn="tl">
                  <a:srgbClr val="000000">
                    <a:alpha val="43137"/>
                  </a:srgbClr>
                </a:outerShdw>
              </a:effectLst>
            </a:endParaRPr>
          </a:p>
        </p:txBody>
      </p:sp>
      <p:sp>
        <p:nvSpPr>
          <p:cNvPr id="18" name="Pentagon 17"/>
          <p:cNvSpPr/>
          <p:nvPr/>
        </p:nvSpPr>
        <p:spPr bwMode="auto">
          <a:xfrm>
            <a:off x="290775" y="3260894"/>
            <a:ext cx="651351" cy="485324"/>
          </a:xfrm>
          <a:prstGeom prst="homePlate">
            <a:avLst/>
          </a:prstGeom>
          <a:solidFill>
            <a:schemeClr val="accent3"/>
          </a:solidFill>
          <a:ln>
            <a:headEnd type="none" w="med" len="med"/>
            <a:tailEnd type="none" w="med" len="med"/>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099"/>
            <a:endParaRPr lang="en-US" sz="2800" dirty="0" smtClean="0">
              <a:effectLst>
                <a:outerShdw blurRad="38100" dist="38100" dir="2700000" algn="tl">
                  <a:srgbClr val="000000">
                    <a:alpha val="43137"/>
                  </a:srgbClr>
                </a:outerShdw>
              </a:effectLst>
            </a:endParaRPr>
          </a:p>
        </p:txBody>
      </p:sp>
      <p:sp>
        <p:nvSpPr>
          <p:cNvPr id="19" name="Pentagon 18"/>
          <p:cNvSpPr/>
          <p:nvPr/>
        </p:nvSpPr>
        <p:spPr bwMode="auto">
          <a:xfrm>
            <a:off x="290775" y="4394169"/>
            <a:ext cx="651351" cy="485324"/>
          </a:xfrm>
          <a:prstGeom prst="homePlate">
            <a:avLst/>
          </a:prstGeom>
          <a:solidFill>
            <a:schemeClr val="accent3"/>
          </a:solidFill>
          <a:ln>
            <a:headEnd type="none" w="med" len="med"/>
            <a:tailEnd type="none" w="med" len="med"/>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099"/>
            <a:endParaRPr lang="en-US" sz="2800" dirty="0" smtClean="0">
              <a:effectLst>
                <a:outerShdw blurRad="38100" dist="38100" dir="2700000" algn="tl">
                  <a:srgbClr val="000000">
                    <a:alpha val="43137"/>
                  </a:srgbClr>
                </a:outerShdw>
              </a:effectLst>
            </a:endParaRPr>
          </a:p>
        </p:txBody>
      </p:sp>
      <p:sp>
        <p:nvSpPr>
          <p:cNvPr id="22" name="Rectangle 21"/>
          <p:cNvSpPr/>
          <p:nvPr/>
        </p:nvSpPr>
        <p:spPr>
          <a:xfrm>
            <a:off x="376854" y="1152433"/>
            <a:ext cx="437794" cy="369332"/>
          </a:xfrm>
          <a:prstGeom prst="rect">
            <a:avLst/>
          </a:prstGeom>
        </p:spPr>
        <p:txBody>
          <a:bodyPr wrap="square">
            <a:spAutoFit/>
          </a:bodyPr>
          <a:lstStyle/>
          <a:p>
            <a:pPr lvl="0" defTabSz="914099"/>
            <a:r>
              <a:rPr lang="en-US" dirty="0" smtClean="0">
                <a:effectLst>
                  <a:outerShdw blurRad="38100" dist="38100" dir="2700000" algn="tl">
                    <a:srgbClr val="000000">
                      <a:alpha val="43137"/>
                    </a:srgbClr>
                  </a:outerShdw>
                </a:effectLst>
              </a:rPr>
              <a:t>1</a:t>
            </a:r>
          </a:p>
        </p:txBody>
      </p:sp>
      <p:sp>
        <p:nvSpPr>
          <p:cNvPr id="23" name="Rectangle 22"/>
          <p:cNvSpPr/>
          <p:nvPr/>
        </p:nvSpPr>
        <p:spPr>
          <a:xfrm>
            <a:off x="379623" y="2252477"/>
            <a:ext cx="437794" cy="369332"/>
          </a:xfrm>
          <a:prstGeom prst="rect">
            <a:avLst/>
          </a:prstGeom>
        </p:spPr>
        <p:txBody>
          <a:bodyPr wrap="square">
            <a:spAutoFit/>
          </a:bodyPr>
          <a:lstStyle/>
          <a:p>
            <a:pPr lvl="0" defTabSz="914099"/>
            <a:r>
              <a:rPr lang="en-US" dirty="0" smtClean="0">
                <a:effectLst>
                  <a:outerShdw blurRad="38100" dist="38100" dir="2700000" algn="tl">
                    <a:srgbClr val="000000">
                      <a:alpha val="43137"/>
                    </a:srgbClr>
                  </a:outerShdw>
                </a:effectLst>
              </a:rPr>
              <a:t>2</a:t>
            </a:r>
          </a:p>
        </p:txBody>
      </p:sp>
      <p:sp>
        <p:nvSpPr>
          <p:cNvPr id="24" name="Rectangle 23"/>
          <p:cNvSpPr/>
          <p:nvPr/>
        </p:nvSpPr>
        <p:spPr>
          <a:xfrm>
            <a:off x="382393" y="3319274"/>
            <a:ext cx="437794" cy="369332"/>
          </a:xfrm>
          <a:prstGeom prst="rect">
            <a:avLst/>
          </a:prstGeom>
        </p:spPr>
        <p:txBody>
          <a:bodyPr wrap="square">
            <a:spAutoFit/>
          </a:bodyPr>
          <a:lstStyle/>
          <a:p>
            <a:pPr lvl="0" defTabSz="914099"/>
            <a:r>
              <a:rPr lang="en-US" dirty="0" smtClean="0">
                <a:effectLst>
                  <a:outerShdw blurRad="38100" dist="38100" dir="2700000" algn="tl">
                    <a:srgbClr val="000000">
                      <a:alpha val="43137"/>
                    </a:srgbClr>
                  </a:outerShdw>
                </a:effectLst>
              </a:rPr>
              <a:t>3</a:t>
            </a:r>
          </a:p>
        </p:txBody>
      </p:sp>
      <p:sp>
        <p:nvSpPr>
          <p:cNvPr id="25" name="Rectangle 24"/>
          <p:cNvSpPr/>
          <p:nvPr/>
        </p:nvSpPr>
        <p:spPr>
          <a:xfrm>
            <a:off x="368537" y="4419321"/>
            <a:ext cx="437794" cy="369332"/>
          </a:xfrm>
          <a:prstGeom prst="rect">
            <a:avLst/>
          </a:prstGeom>
        </p:spPr>
        <p:txBody>
          <a:bodyPr wrap="square">
            <a:spAutoFit/>
          </a:bodyPr>
          <a:lstStyle/>
          <a:p>
            <a:pPr lvl="0" defTabSz="914099"/>
            <a:r>
              <a:rPr lang="en-US" dirty="0" smtClean="0">
                <a:effectLst>
                  <a:outerShdw blurRad="38100" dist="38100" dir="2700000" algn="tl">
                    <a:srgbClr val="000000">
                      <a:alpha val="43137"/>
                    </a:srgbClr>
                  </a:outerShdw>
                </a:effectLst>
              </a:rPr>
              <a:t>4</a:t>
            </a:r>
          </a:p>
        </p:txBody>
      </p:sp>
      <p:sp>
        <p:nvSpPr>
          <p:cNvPr id="28" name="Rectangle 27"/>
          <p:cNvSpPr/>
          <p:nvPr/>
        </p:nvSpPr>
        <p:spPr>
          <a:xfrm>
            <a:off x="268340" y="5803948"/>
            <a:ext cx="8310395" cy="383182"/>
          </a:xfrm>
          <a:prstGeom prst="rect">
            <a:avLst/>
          </a:prstGeom>
        </p:spPr>
        <p:txBody>
          <a:bodyPr wrap="square">
            <a:spAutoFit/>
          </a:bodyPr>
          <a:lstStyle/>
          <a:p>
            <a:pPr algn="l" rtl="0">
              <a:lnSpc>
                <a:spcPct val="90000"/>
              </a:lnSpc>
              <a:spcAft>
                <a:spcPts val="333"/>
              </a:spcAft>
              <a:defRPr/>
            </a:pPr>
            <a:r>
              <a:rPr lang="en-US" sz="1050" kern="1200" dirty="0">
                <a:solidFill>
                  <a:prstClr val="white"/>
                </a:solidFill>
                <a:latin typeface="Calibri"/>
                <a:ea typeface="+mn-ea"/>
                <a:cs typeface="+mn-cs"/>
              </a:rPr>
              <a:t>* </a:t>
            </a:r>
            <a:r>
              <a:rPr lang="en-US" sz="1050" kern="1200" dirty="0" smtClean="0">
                <a:solidFill>
                  <a:prstClr val="white"/>
                </a:solidFill>
                <a:latin typeface="Calibri"/>
                <a:ea typeface="+mn-ea"/>
                <a:cs typeface="+mn-cs"/>
              </a:rPr>
              <a:t> $9/PC </a:t>
            </a:r>
            <a:r>
              <a:rPr lang="en-US" sz="1050" kern="1200" dirty="0" err="1" smtClean="0">
                <a:solidFill>
                  <a:prstClr val="white"/>
                </a:solidFill>
                <a:latin typeface="Calibri"/>
                <a:ea typeface="+mn-ea"/>
                <a:cs typeface="+mn-cs"/>
              </a:rPr>
              <a:t>fr</a:t>
            </a:r>
            <a:r>
              <a:rPr lang="en-GB" sz="1050" kern="1200" dirty="0" err="1" smtClean="0">
                <a:solidFill>
                  <a:prstClr val="white"/>
                </a:solidFill>
                <a:latin typeface="Calibri"/>
                <a:ea typeface="+mn-ea"/>
                <a:cs typeface="+mn-cs"/>
              </a:rPr>
              <a:t>om</a:t>
            </a:r>
            <a:r>
              <a:rPr lang="en-GB" sz="1050" kern="1200" dirty="0" smtClean="0">
                <a:solidFill>
                  <a:prstClr val="white"/>
                </a:solidFill>
                <a:latin typeface="Calibri"/>
                <a:ea typeface="+mn-ea"/>
                <a:cs typeface="+mn-cs"/>
              </a:rPr>
              <a:t> </a:t>
            </a:r>
            <a:r>
              <a:rPr lang="en-GB" sz="1050" kern="1200" dirty="0">
                <a:solidFill>
                  <a:prstClr val="white"/>
                </a:solidFill>
                <a:latin typeface="Calibri"/>
                <a:ea typeface="+mn-ea"/>
                <a:cs typeface="+mn-cs"/>
              </a:rPr>
              <a:t>new features driving increased customer adoption of Software Assurance and MDOP. </a:t>
            </a:r>
            <a:r>
              <a:rPr lang="en-US" sz="1050" kern="1200" dirty="0">
                <a:solidFill>
                  <a:prstClr val="white"/>
                </a:solidFill>
                <a:latin typeface="Calibri"/>
                <a:ea typeface="+mn-ea"/>
                <a:cs typeface="+mn-cs"/>
              </a:rPr>
              <a:t>The </a:t>
            </a:r>
            <a:r>
              <a:rPr lang="en-US" sz="1050" kern="1200" dirty="0" err="1" smtClean="0">
                <a:solidFill>
                  <a:prstClr val="white"/>
                </a:solidFill>
                <a:latin typeface="Calibri"/>
                <a:ea typeface="+mn-ea"/>
                <a:cs typeface="+mn-cs"/>
              </a:rPr>
              <a:t>Optimised</a:t>
            </a:r>
            <a:r>
              <a:rPr lang="en-US" sz="1050" kern="1200" dirty="0" smtClean="0">
                <a:solidFill>
                  <a:prstClr val="white"/>
                </a:solidFill>
                <a:latin typeface="Calibri"/>
                <a:ea typeface="+mn-ea"/>
                <a:cs typeface="+mn-cs"/>
              </a:rPr>
              <a:t> </a:t>
            </a:r>
            <a:r>
              <a:rPr lang="en-US" sz="1050" kern="1200" dirty="0">
                <a:solidFill>
                  <a:prstClr val="white"/>
                </a:solidFill>
                <a:latin typeface="Calibri"/>
                <a:ea typeface="+mn-ea"/>
                <a:cs typeface="+mn-cs"/>
              </a:rPr>
              <a:t>Desktop Solutions White Paper at </a:t>
            </a:r>
            <a:r>
              <a:rPr lang="en-US" sz="1050" kern="1200" dirty="0">
                <a:solidFill>
                  <a:prstClr val="white"/>
                </a:solidFill>
                <a:latin typeface="Calibri"/>
                <a:ea typeface="+mn-ea"/>
                <a:cs typeface="+mn-cs"/>
                <a:hlinkClick r:id="rId3"/>
              </a:rPr>
              <a:t>https://partner.microsoft.com/windowsspartnersolutions</a:t>
            </a:r>
            <a:r>
              <a:rPr lang="en-US" sz="1050" kern="1200" dirty="0">
                <a:solidFill>
                  <a:prstClr val="white"/>
                </a:solidFill>
                <a:latin typeface="Calibri"/>
                <a:ea typeface="+mn-ea"/>
                <a:cs typeface="+mn-cs"/>
              </a:rPr>
              <a:t> provides background for this estimate.</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a:spLocks/>
          </p:cNvSpPr>
          <p:nvPr/>
        </p:nvSpPr>
        <p:spPr bwMode="auto">
          <a:xfrm>
            <a:off x="0" y="4239491"/>
            <a:ext cx="9144000" cy="2618509"/>
          </a:xfrm>
          <a:custGeom>
            <a:avLst/>
            <a:gdLst/>
            <a:ahLst/>
            <a:cxnLst>
              <a:cxn ang="0">
                <a:pos x="6912" y="1509"/>
              </a:cxn>
              <a:cxn ang="0">
                <a:pos x="0" y="1509"/>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4"/>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4"/>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09"/>
              </a:cxn>
            </a:cxnLst>
            <a:rect l="0" t="0" r="r" b="b"/>
            <a:pathLst>
              <a:path w="6912" h="1509">
                <a:moveTo>
                  <a:pt x="6912" y="1509"/>
                </a:moveTo>
                <a:lnTo>
                  <a:pt x="0" y="1509"/>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4"/>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4"/>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09"/>
                </a:lnTo>
                <a:close/>
              </a:path>
            </a:pathLst>
          </a:custGeom>
          <a:gradFill flip="none" rotWithShape="1">
            <a:gsLst>
              <a:gs pos="20000">
                <a:sysClr val="windowText" lastClr="000000">
                  <a:lumMod val="95000"/>
                  <a:lumOff val="5000"/>
                  <a:alpha val="96000"/>
                </a:sysClr>
              </a:gs>
              <a:gs pos="100000">
                <a:srgbClr val="ADADAD">
                  <a:alpha val="0"/>
                </a:srgbClr>
              </a:gs>
            </a:gsLst>
            <a:lin ang="5400000" scaled="1"/>
            <a:tileRect/>
          </a:gradFill>
          <a:ln w="152400">
            <a:noFill/>
            <a:round/>
            <a:headEnd/>
            <a:tailEnd/>
          </a:ln>
        </p:spPr>
        <p:txBody>
          <a:bodyPr vert="horz" wrap="square" lIns="76197" tIns="38098" rIns="76197" bIns="38098" numCol="1" anchor="t" anchorCtr="0" compatLnSpc="1">
            <a:prstTxWarp prst="textNoShape">
              <a:avLst/>
            </a:prstTxWarp>
          </a:body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a:ea typeface="+mn-ea"/>
              <a:cs typeface="+mn-cs"/>
            </a:endParaRPr>
          </a:p>
        </p:txBody>
      </p:sp>
      <p:sp>
        <p:nvSpPr>
          <p:cNvPr id="18" name="Rectangular Callout 17"/>
          <p:cNvSpPr/>
          <p:nvPr/>
        </p:nvSpPr>
        <p:spPr bwMode="auto">
          <a:xfrm>
            <a:off x="199688" y="3100552"/>
            <a:ext cx="2133610" cy="1692165"/>
          </a:xfrm>
          <a:prstGeom prst="wedgeRectCallout">
            <a:avLst>
              <a:gd name="adj1" fmla="val 68077"/>
              <a:gd name="adj2" fmla="val 13601"/>
            </a:avLst>
          </a:prstGeom>
          <a:solidFill>
            <a:srgbClr val="557EB9"/>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1600" b="1" dirty="0" smtClean="0">
              <a:solidFill>
                <a:srgbClr val="FFFFFF"/>
              </a:solidFill>
              <a:effectLst>
                <a:outerShdw blurRad="38100" dist="38100" dir="2700000" algn="tl">
                  <a:srgbClr val="000000">
                    <a:alpha val="43137"/>
                  </a:srgbClr>
                </a:outerShdw>
              </a:effectLst>
            </a:endParaRPr>
          </a:p>
        </p:txBody>
      </p:sp>
      <p:sp>
        <p:nvSpPr>
          <p:cNvPr id="17" name="Rectangular Callout 16"/>
          <p:cNvSpPr/>
          <p:nvPr/>
        </p:nvSpPr>
        <p:spPr bwMode="auto">
          <a:xfrm>
            <a:off x="2590799" y="5680843"/>
            <a:ext cx="3731173" cy="1005840"/>
          </a:xfrm>
          <a:prstGeom prst="wedgeRectCallout">
            <a:avLst>
              <a:gd name="adj1" fmla="val -12087"/>
              <a:gd name="adj2" fmla="val -78389"/>
            </a:avLst>
          </a:prstGeom>
          <a:solidFill>
            <a:srgbClr val="557EB9"/>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1600" b="1" dirty="0" smtClean="0">
              <a:solidFill>
                <a:srgbClr val="FFFFFF"/>
              </a:solidFill>
              <a:effectLst>
                <a:outerShdw blurRad="38100" dist="38100" dir="2700000" algn="tl">
                  <a:srgbClr val="000000">
                    <a:alpha val="43137"/>
                  </a:srgbClr>
                </a:outerShdw>
              </a:effectLst>
            </a:endParaRPr>
          </a:p>
        </p:txBody>
      </p:sp>
      <p:sp>
        <p:nvSpPr>
          <p:cNvPr id="16" name="Rectangular Callout 15"/>
          <p:cNvSpPr/>
          <p:nvPr/>
        </p:nvSpPr>
        <p:spPr bwMode="auto">
          <a:xfrm>
            <a:off x="6442841" y="3298378"/>
            <a:ext cx="2511973" cy="1981199"/>
          </a:xfrm>
          <a:prstGeom prst="wedgeRectCallout">
            <a:avLst>
              <a:gd name="adj1" fmla="val -72004"/>
              <a:gd name="adj2" fmla="val -3823"/>
            </a:avLst>
          </a:prstGeom>
          <a:solidFill>
            <a:srgbClr val="557EB9"/>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1600" b="1" dirty="0" smtClean="0">
              <a:solidFill>
                <a:srgbClr val="FFFFFF"/>
              </a:solidFill>
              <a:effectLst>
                <a:outerShdw blurRad="38100" dist="38100" dir="2700000" algn="tl">
                  <a:srgbClr val="000000">
                    <a:alpha val="43137"/>
                  </a:srgbClr>
                </a:outerShdw>
              </a:effectLst>
            </a:endParaRPr>
          </a:p>
        </p:txBody>
      </p:sp>
      <p:sp>
        <p:nvSpPr>
          <p:cNvPr id="15" name="Rectangular Callout 14"/>
          <p:cNvSpPr/>
          <p:nvPr/>
        </p:nvSpPr>
        <p:spPr bwMode="auto">
          <a:xfrm>
            <a:off x="5528441" y="1571297"/>
            <a:ext cx="2701159" cy="856593"/>
          </a:xfrm>
          <a:prstGeom prst="wedgeRectCallout">
            <a:avLst>
              <a:gd name="adj1" fmla="val -41533"/>
              <a:gd name="adj2" fmla="val 86404"/>
            </a:avLst>
          </a:prstGeom>
          <a:solidFill>
            <a:srgbClr val="557EB9"/>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1600" b="1" dirty="0" smtClean="0">
              <a:solidFill>
                <a:srgbClr val="FFFFFF"/>
              </a:solidFill>
              <a:effectLst>
                <a:outerShdw blurRad="38100" dist="38100" dir="2700000" algn="tl">
                  <a:srgbClr val="000000">
                    <a:alpha val="43137"/>
                  </a:srgbClr>
                </a:outerShdw>
              </a:effectLst>
            </a:endParaRPr>
          </a:p>
        </p:txBody>
      </p:sp>
      <p:sp>
        <p:nvSpPr>
          <p:cNvPr id="13" name="Rectangular Callout 12"/>
          <p:cNvSpPr/>
          <p:nvPr/>
        </p:nvSpPr>
        <p:spPr bwMode="auto">
          <a:xfrm>
            <a:off x="1387356" y="1292773"/>
            <a:ext cx="2443665" cy="867103"/>
          </a:xfrm>
          <a:prstGeom prst="wedgeRectCallout">
            <a:avLst>
              <a:gd name="adj1" fmla="val 35724"/>
              <a:gd name="adj2" fmla="val 80682"/>
            </a:avLst>
          </a:prstGeom>
          <a:solidFill>
            <a:srgbClr val="557EB9"/>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1600" b="1" dirty="0" smtClean="0">
              <a:solidFill>
                <a:srgbClr val="FFFFFF"/>
              </a:solidFill>
              <a:effectLst>
                <a:outerShdw blurRad="38100" dist="38100" dir="2700000" algn="tl">
                  <a:srgbClr val="000000">
                    <a:alpha val="43137"/>
                  </a:srgbClr>
                </a:outerShdw>
              </a:effectLst>
            </a:endParaRPr>
          </a:p>
        </p:txBody>
      </p:sp>
      <p:sp>
        <p:nvSpPr>
          <p:cNvPr id="3076" name="Rectangle 4"/>
          <p:cNvSpPr>
            <a:spLocks noGrp="1" noChangeArrowheads="1"/>
          </p:cNvSpPr>
          <p:nvPr>
            <p:ph type="title"/>
          </p:nvPr>
        </p:nvSpPr>
        <p:spPr>
          <a:xfrm>
            <a:off x="256976" y="72518"/>
            <a:ext cx="8763000" cy="1107996"/>
          </a:xfrm>
        </p:spPr>
        <p:txBody>
          <a:bodyPr/>
          <a:lstStyle/>
          <a:p>
            <a:pPr eaLnBrk="1" hangingPunct="1">
              <a:defRPr/>
            </a:pPr>
            <a:r>
              <a:rPr lang="en-US" dirty="0" smtClean="0">
                <a:latin typeface="SegoeSemibold"/>
              </a:rPr>
              <a:t>Windows Software Assurance Supports </a:t>
            </a:r>
            <a:r>
              <a:rPr smtClean="0">
                <a:latin typeface="SegoeSemibold"/>
              </a:rPr>
              <a:t>E</a:t>
            </a:r>
            <a:r>
              <a:rPr lang="en-US" dirty="0" err="1" smtClean="0">
                <a:latin typeface="SegoeSemibold"/>
              </a:rPr>
              <a:t>ntire</a:t>
            </a:r>
            <a:r>
              <a:rPr lang="en-US" dirty="0" smtClean="0">
                <a:latin typeface="SegoeSemibold"/>
              </a:rPr>
              <a:t> Software Lifecycle</a:t>
            </a:r>
            <a:endParaRPr lang="en-US" dirty="0">
              <a:latin typeface="SegoeSemibold"/>
            </a:endParaRPr>
          </a:p>
        </p:txBody>
      </p:sp>
      <p:sp>
        <p:nvSpPr>
          <p:cNvPr id="23558" name="Content Placeholder 8"/>
          <p:cNvSpPr>
            <a:spLocks noGrp="1"/>
          </p:cNvSpPr>
          <p:nvPr>
            <p:ph idx="1"/>
          </p:nvPr>
        </p:nvSpPr>
        <p:spPr>
          <a:xfrm>
            <a:off x="1471435" y="1397875"/>
            <a:ext cx="2454166" cy="838200"/>
          </a:xfrm>
        </p:spPr>
        <p:txBody>
          <a:bodyPr>
            <a:noAutofit/>
          </a:bodyPr>
          <a:lstStyle/>
          <a:p>
            <a:pPr marL="111125" indent="-111125"/>
            <a:r>
              <a:rPr lang="en-US" sz="2000" dirty="0" smtClean="0"/>
              <a:t>New Version Rights</a:t>
            </a:r>
          </a:p>
          <a:p>
            <a:pPr marL="111125" indent="-111125"/>
            <a:r>
              <a:rPr lang="en-US" sz="2000" dirty="0" smtClean="0"/>
              <a:t>Spread Payments</a:t>
            </a:r>
          </a:p>
        </p:txBody>
      </p:sp>
      <p:pic>
        <p:nvPicPr>
          <p:cNvPr id="23559" name="Picture 5" descr="SAgraphic"/>
          <p:cNvPicPr>
            <a:picLocks noChangeAspect="1" noChangeArrowheads="1"/>
          </p:cNvPicPr>
          <p:nvPr/>
        </p:nvPicPr>
        <p:blipFill>
          <a:blip r:embed="rId3" cstate="print"/>
          <a:srcRect r="9648"/>
          <a:stretch>
            <a:fillRect/>
          </a:stretch>
        </p:blipFill>
        <p:spPr bwMode="auto">
          <a:xfrm>
            <a:off x="1905000" y="2009775"/>
            <a:ext cx="4281487" cy="3400425"/>
          </a:xfrm>
          <a:prstGeom prst="rect">
            <a:avLst/>
          </a:prstGeom>
          <a:noFill/>
          <a:ln w="9525">
            <a:noFill/>
            <a:miter lim="800000"/>
            <a:headEnd/>
            <a:tailEnd/>
          </a:ln>
        </p:spPr>
      </p:pic>
      <p:sp>
        <p:nvSpPr>
          <p:cNvPr id="5" name="Content Placeholder 8"/>
          <p:cNvSpPr txBox="1">
            <a:spLocks/>
          </p:cNvSpPr>
          <p:nvPr/>
        </p:nvSpPr>
        <p:spPr>
          <a:xfrm>
            <a:off x="5696618" y="1728958"/>
            <a:ext cx="2753699" cy="553998"/>
          </a:xfrm>
          <a:prstGeom prst="rect">
            <a:avLst/>
          </a:prstGeom>
        </p:spPr>
        <p:txBody>
          <a:bodyPr vert="horz" wrap="square" lIns="0" tIns="0" rIns="0" bIns="0" numCol="1" anchor="t" anchorCtr="0" compatLnSpc="1">
            <a:prstTxWarp prst="textNoShape">
              <a:avLst/>
            </a:prstTxWarp>
            <a:spAutoFit/>
          </a:bodyPr>
          <a:lstStyle/>
          <a:p>
            <a:pPr marL="111125" marR="0" lvl="0" indent="-111125" defTabSz="912813" rtl="0" eaLnBrk="1" fontAlgn="base" latinLnBrk="0" hangingPunct="1">
              <a:lnSpc>
                <a:spcPct val="90000"/>
              </a:lnSpc>
              <a:spcBef>
                <a:spcPct val="20000"/>
              </a:spcBef>
              <a:spcAft>
                <a:spcPct val="0"/>
              </a:spcAft>
              <a:buClr>
                <a:schemeClr val="tx1"/>
              </a:buClr>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Desktop Deployment Planning Services</a:t>
            </a:r>
          </a:p>
        </p:txBody>
      </p:sp>
      <p:sp>
        <p:nvSpPr>
          <p:cNvPr id="6" name="Content Placeholder 8"/>
          <p:cNvSpPr txBox="1">
            <a:spLocks/>
          </p:cNvSpPr>
          <p:nvPr/>
        </p:nvSpPr>
        <p:spPr>
          <a:xfrm>
            <a:off x="6566350" y="3336549"/>
            <a:ext cx="2356933" cy="1846659"/>
          </a:xfrm>
          <a:prstGeom prst="rect">
            <a:avLst/>
          </a:prstGeom>
        </p:spPr>
        <p:txBody>
          <a:bodyPr vert="horz" wrap="square" lIns="0" tIns="0" rIns="0" bIns="0" numCol="1" anchor="t" anchorCtr="0" compatLnSpc="1">
            <a:prstTxWarp prst="textNoShape">
              <a:avLst/>
            </a:prstTxWarp>
            <a:spAutoFit/>
          </a:bodyPr>
          <a:lstStyle/>
          <a:p>
            <a:pPr marL="111125" marR="0" lvl="0" indent="-111125" defTabSz="912813" rtl="0" eaLnBrk="1" fontAlgn="base" latinLnBrk="0" hangingPunct="1">
              <a:lnSpc>
                <a:spcPct val="90000"/>
              </a:lnSpc>
              <a:spcBef>
                <a:spcPct val="20000"/>
              </a:spcBef>
              <a:spcAft>
                <a:spcPct val="0"/>
              </a:spcAft>
              <a:buClr>
                <a:schemeClr val="tx1"/>
              </a:buClr>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Windows Vista </a:t>
            </a:r>
            <a:br>
              <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br>
            <a:r>
              <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Enterprise</a:t>
            </a:r>
          </a:p>
          <a:p>
            <a:pPr marL="111125" marR="0" lvl="0" indent="-111125" defTabSz="912813" rtl="0" eaLnBrk="1" fontAlgn="base" latinLnBrk="0" hangingPunct="1">
              <a:lnSpc>
                <a:spcPct val="90000"/>
              </a:lnSpc>
              <a:spcBef>
                <a:spcPct val="20000"/>
              </a:spcBef>
              <a:spcAft>
                <a:spcPct val="0"/>
              </a:spcAft>
              <a:buClr>
                <a:schemeClr val="tx1"/>
              </a:buClr>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Enterprise Source Licensing Program</a:t>
            </a:r>
          </a:p>
          <a:p>
            <a:pPr marL="111125" lvl="0" indent="-111125" defTabSz="912813" fontAlgn="base">
              <a:lnSpc>
                <a:spcPct val="90000"/>
              </a:lnSpc>
              <a:spcBef>
                <a:spcPct val="20000"/>
              </a:spcBef>
              <a:spcAft>
                <a:spcPct val="0"/>
              </a:spcAft>
              <a:buClr>
                <a:schemeClr val="tx1"/>
              </a:buClr>
              <a:buFont typeface="Arial" pitchFamily="34" charset="0"/>
              <a:buChar char="•"/>
            </a:pPr>
            <a:r>
              <a:rPr lang="en-US" sz="2000" dirty="0" smtClean="0">
                <a:effectLst>
                  <a:outerShdw blurRad="38100" dist="38100" dir="2700000" algn="tl">
                    <a:srgbClr val="000000">
                      <a:alpha val="43137"/>
                    </a:srgbClr>
                  </a:outerShdw>
                </a:effectLst>
              </a:rPr>
              <a:t>Training Vouchers</a:t>
            </a:r>
          </a:p>
          <a:p>
            <a:pPr marL="111125" lvl="0" indent="-111125" defTabSz="912813" fontAlgn="base">
              <a:lnSpc>
                <a:spcPct val="90000"/>
              </a:lnSpc>
              <a:spcBef>
                <a:spcPct val="20000"/>
              </a:spcBef>
              <a:spcAft>
                <a:spcPct val="0"/>
              </a:spcAft>
              <a:buClr>
                <a:schemeClr val="tx1"/>
              </a:buClr>
              <a:buFont typeface="Arial" pitchFamily="34" charset="0"/>
              <a:buChar char="•"/>
            </a:pPr>
            <a:r>
              <a:rPr lang="en-US" sz="2000" dirty="0" smtClean="0">
                <a:effectLst>
                  <a:outerShdw blurRad="38100" dist="38100" dir="2700000" algn="tl">
                    <a:srgbClr val="000000">
                      <a:alpha val="43137"/>
                    </a:srgbClr>
                  </a:outerShdw>
                </a:effectLst>
              </a:rPr>
              <a:t>E-Learning</a:t>
            </a:r>
            <a:endParaRPr lang="en-US" sz="2000" dirty="0" smtClean="0"/>
          </a:p>
        </p:txBody>
      </p:sp>
      <p:sp>
        <p:nvSpPr>
          <p:cNvPr id="7" name="Content Placeholder 8"/>
          <p:cNvSpPr txBox="1">
            <a:spLocks/>
          </p:cNvSpPr>
          <p:nvPr/>
        </p:nvSpPr>
        <p:spPr>
          <a:xfrm>
            <a:off x="2656489" y="5754418"/>
            <a:ext cx="3633951" cy="892552"/>
          </a:xfrm>
          <a:prstGeom prst="rect">
            <a:avLst/>
          </a:prstGeom>
        </p:spPr>
        <p:txBody>
          <a:bodyPr vert="horz" wrap="square" lIns="0" tIns="0" rIns="0" bIns="0" numCol="1" anchor="t" anchorCtr="0" compatLnSpc="1">
            <a:prstTxWarp prst="textNoShape">
              <a:avLst/>
            </a:prstTxWarp>
            <a:spAutoFit/>
          </a:bodyPr>
          <a:lstStyle/>
          <a:p>
            <a:pPr marL="111125" lvl="1" indent="-111125" defTabSz="912813" fontAlgn="base">
              <a:lnSpc>
                <a:spcPct val="90000"/>
              </a:lnSpc>
              <a:spcBef>
                <a:spcPct val="20000"/>
              </a:spcBef>
              <a:spcAft>
                <a:spcPct val="0"/>
              </a:spcAft>
              <a:buClr>
                <a:schemeClr val="tx1"/>
              </a:buClr>
              <a:buFont typeface="Arial" pitchFamily="34" charset="0"/>
              <a:buChar char="•"/>
            </a:pPr>
            <a:r>
              <a:rPr lang="en-US" sz="2000" dirty="0" smtClean="0">
                <a:effectLst>
                  <a:outerShdw blurRad="38100" dist="38100" dir="2700000" algn="tl">
                    <a:srgbClr val="000000">
                      <a:alpha val="43137"/>
                    </a:srgbClr>
                  </a:outerShdw>
                </a:effectLst>
              </a:rPr>
              <a:t>TechNet Subscription</a:t>
            </a:r>
          </a:p>
          <a:p>
            <a:pPr marL="111125" marR="0" lvl="1" indent="-111125" defTabSz="912813" rtl="0" eaLnBrk="1" fontAlgn="base" latinLnBrk="0" hangingPunct="1">
              <a:lnSpc>
                <a:spcPct val="90000"/>
              </a:lnSpc>
              <a:spcBef>
                <a:spcPct val="20000"/>
              </a:spcBef>
              <a:spcAft>
                <a:spcPct val="0"/>
              </a:spcAft>
              <a:buClr>
                <a:schemeClr val="tx1"/>
              </a:buClr>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24x7 Problem Resolution Support</a:t>
            </a:r>
          </a:p>
        </p:txBody>
      </p:sp>
      <p:sp>
        <p:nvSpPr>
          <p:cNvPr id="8" name="Content Placeholder 10"/>
          <p:cNvSpPr txBox="1">
            <a:spLocks/>
          </p:cNvSpPr>
          <p:nvPr/>
        </p:nvSpPr>
        <p:spPr>
          <a:xfrm>
            <a:off x="257499" y="3184634"/>
            <a:ext cx="2286000" cy="1446550"/>
          </a:xfrm>
          <a:prstGeom prst="rect">
            <a:avLst/>
          </a:prstGeom>
        </p:spPr>
        <p:txBody>
          <a:bodyPr vert="horz" wrap="square" lIns="0" tIns="0" rIns="0" bIns="0" numCol="1" anchor="t" anchorCtr="0" compatLnSpc="1">
            <a:prstTxWarp prst="textNoShape">
              <a:avLst/>
            </a:prstTxWarp>
            <a:spAutoFit/>
          </a:bodyPr>
          <a:lstStyle/>
          <a:p>
            <a:pPr marL="111125" marR="0" lvl="0" indent="-111125" algn="l" defTabSz="912813" rtl="0" eaLnBrk="1" fontAlgn="base" latinLnBrk="0" hangingPunct="1">
              <a:lnSpc>
                <a:spcPct val="90000"/>
              </a:lnSpc>
              <a:spcBef>
                <a:spcPct val="20000"/>
              </a:spcBef>
              <a:spcAft>
                <a:spcPct val="0"/>
              </a:spcAft>
              <a:buClr>
                <a:schemeClr val="tx1"/>
              </a:buClr>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Windows Fundamentals for Legacy PCs</a:t>
            </a:r>
          </a:p>
          <a:p>
            <a:pPr marL="111125" marR="0" lvl="0" indent="-111125" algn="l" defTabSz="912813" rtl="0" eaLnBrk="1" fontAlgn="base" latinLnBrk="0" hangingPunct="1">
              <a:lnSpc>
                <a:spcPct val="90000"/>
              </a:lnSpc>
              <a:spcBef>
                <a:spcPct val="20000"/>
              </a:spcBef>
              <a:spcAft>
                <a:spcPct val="0"/>
              </a:spcAft>
              <a:buClr>
                <a:schemeClr val="tx1"/>
              </a:buClr>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Extended Hotfix Support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8">
                                            <p:txEl>
                                              <p:pRg st="0" end="0"/>
                                            </p:txEl>
                                          </p:spTgt>
                                        </p:tgtEl>
                                        <p:attrNameLst>
                                          <p:attrName>style.visibility</p:attrName>
                                        </p:attrNameLst>
                                      </p:cBhvr>
                                      <p:to>
                                        <p:strVal val="visible"/>
                                      </p:to>
                                    </p:set>
                                    <p:animEffect transition="in" filter="fade">
                                      <p:cBhvr>
                                        <p:cTn id="10" dur="2000"/>
                                        <p:tgtEl>
                                          <p:spTgt spid="2355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58">
                                            <p:txEl>
                                              <p:pRg st="1" end="1"/>
                                            </p:txEl>
                                          </p:spTgt>
                                        </p:tgtEl>
                                        <p:attrNameLst>
                                          <p:attrName>style.visibility</p:attrName>
                                        </p:attrNameLst>
                                      </p:cBhvr>
                                      <p:to>
                                        <p:strVal val="visible"/>
                                      </p:to>
                                    </p:set>
                                    <p:animEffect transition="in" filter="fade">
                                      <p:cBhvr>
                                        <p:cTn id="13" dur="2000"/>
                                        <p:tgtEl>
                                          <p:spTgt spid="2355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0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20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20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2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2000"/>
                                        <p:tgtEl>
                                          <p:spTgt spid="18"/>
                                        </p:tgtEl>
                                      </p:cBhvr>
                                    </p:animEffect>
                                    <p:set>
                                      <p:cBhvr>
                                        <p:cTn id="50" dur="1" fill="hold">
                                          <p:stCondLst>
                                            <p:cond delay="1999"/>
                                          </p:stCondLst>
                                        </p:cTn>
                                        <p:tgtEl>
                                          <p:spTgt spid="18"/>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2000"/>
                                        <p:tgtEl>
                                          <p:spTgt spid="17"/>
                                        </p:tgtEl>
                                      </p:cBhvr>
                                    </p:animEffect>
                                    <p:set>
                                      <p:cBhvr>
                                        <p:cTn id="53" dur="1" fill="hold">
                                          <p:stCondLst>
                                            <p:cond delay="1999"/>
                                          </p:stCondLst>
                                        </p:cTn>
                                        <p:tgtEl>
                                          <p:spTgt spid="17"/>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2000"/>
                                        <p:tgtEl>
                                          <p:spTgt spid="16"/>
                                        </p:tgtEl>
                                      </p:cBhvr>
                                    </p:animEffect>
                                    <p:set>
                                      <p:cBhvr>
                                        <p:cTn id="56" dur="1" fill="hold">
                                          <p:stCondLst>
                                            <p:cond delay="1999"/>
                                          </p:stCondLst>
                                        </p:cTn>
                                        <p:tgtEl>
                                          <p:spTgt spid="16"/>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2000"/>
                                        <p:tgtEl>
                                          <p:spTgt spid="15"/>
                                        </p:tgtEl>
                                      </p:cBhvr>
                                    </p:animEffect>
                                    <p:set>
                                      <p:cBhvr>
                                        <p:cTn id="59" dur="1" fill="hold">
                                          <p:stCondLst>
                                            <p:cond delay="1999"/>
                                          </p:stCondLst>
                                        </p:cTn>
                                        <p:tgtEl>
                                          <p:spTgt spid="15"/>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2000"/>
                                        <p:tgtEl>
                                          <p:spTgt spid="13"/>
                                        </p:tgtEl>
                                      </p:cBhvr>
                                    </p:animEffect>
                                    <p:set>
                                      <p:cBhvr>
                                        <p:cTn id="62" dur="1" fill="hold">
                                          <p:stCondLst>
                                            <p:cond delay="1999"/>
                                          </p:stCondLst>
                                        </p:cTn>
                                        <p:tgtEl>
                                          <p:spTgt spid="13"/>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2000"/>
                                        <p:tgtEl>
                                          <p:spTgt spid="23558">
                                            <p:txEl>
                                              <p:pRg st="0" end="0"/>
                                            </p:txEl>
                                          </p:spTgt>
                                        </p:tgtEl>
                                      </p:cBhvr>
                                    </p:animEffect>
                                    <p:set>
                                      <p:cBhvr>
                                        <p:cTn id="65" dur="1" fill="hold">
                                          <p:stCondLst>
                                            <p:cond delay="1999"/>
                                          </p:stCondLst>
                                        </p:cTn>
                                        <p:tgtEl>
                                          <p:spTgt spid="23558">
                                            <p:txEl>
                                              <p:pRg st="0" end="0"/>
                                            </p:txEl>
                                          </p:spTgt>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2000"/>
                                        <p:tgtEl>
                                          <p:spTgt spid="23558">
                                            <p:txEl>
                                              <p:pRg st="1" end="1"/>
                                            </p:txEl>
                                          </p:spTgt>
                                        </p:tgtEl>
                                      </p:cBhvr>
                                    </p:animEffect>
                                    <p:set>
                                      <p:cBhvr>
                                        <p:cTn id="68" dur="1" fill="hold">
                                          <p:stCondLst>
                                            <p:cond delay="1999"/>
                                          </p:stCondLst>
                                        </p:cTn>
                                        <p:tgtEl>
                                          <p:spTgt spid="23558">
                                            <p:txEl>
                                              <p:pRg st="1" end="1"/>
                                            </p:txEl>
                                          </p:spTgt>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2000"/>
                                        <p:tgtEl>
                                          <p:spTgt spid="5"/>
                                        </p:tgtEl>
                                      </p:cBhvr>
                                    </p:animEffect>
                                    <p:set>
                                      <p:cBhvr>
                                        <p:cTn id="71" dur="1" fill="hold">
                                          <p:stCondLst>
                                            <p:cond delay="1999"/>
                                          </p:stCondLst>
                                        </p:cTn>
                                        <p:tgtEl>
                                          <p:spTgt spid="5"/>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2000"/>
                                        <p:tgtEl>
                                          <p:spTgt spid="6"/>
                                        </p:tgtEl>
                                      </p:cBhvr>
                                    </p:animEffect>
                                    <p:set>
                                      <p:cBhvr>
                                        <p:cTn id="74" dur="1" fill="hold">
                                          <p:stCondLst>
                                            <p:cond delay="1999"/>
                                          </p:stCondLst>
                                        </p:cTn>
                                        <p:tgtEl>
                                          <p:spTgt spid="6"/>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2000"/>
                                        <p:tgtEl>
                                          <p:spTgt spid="7"/>
                                        </p:tgtEl>
                                      </p:cBhvr>
                                    </p:animEffect>
                                    <p:set>
                                      <p:cBhvr>
                                        <p:cTn id="77" dur="1" fill="hold">
                                          <p:stCondLst>
                                            <p:cond delay="1999"/>
                                          </p:stCondLst>
                                        </p:cTn>
                                        <p:tgtEl>
                                          <p:spTgt spid="7"/>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2000"/>
                                        <p:tgtEl>
                                          <p:spTgt spid="8"/>
                                        </p:tgtEl>
                                      </p:cBhvr>
                                    </p:animEffect>
                                    <p:set>
                                      <p:cBhvr>
                                        <p:cTn id="80"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7" grpId="0" animBg="1"/>
      <p:bldP spid="17" grpId="1" animBg="1"/>
      <p:bldP spid="16" grpId="0" animBg="1"/>
      <p:bldP spid="16" grpId="1" animBg="1"/>
      <p:bldP spid="15" grpId="0" animBg="1"/>
      <p:bldP spid="15" grpId="1" animBg="1"/>
      <p:bldP spid="13" grpId="0" animBg="1"/>
      <p:bldP spid="13" grpId="1" animBg="1"/>
      <p:bldP spid="23558" grpId="0" build="p"/>
      <p:bldP spid="23558" grpId="1" build="p"/>
      <p:bldP spid="5" grpId="0"/>
      <p:bldP spid="5" grpId="1"/>
      <p:bldP spid="6" grpId="0"/>
      <p:bldP spid="6" grpId="1"/>
      <p:bldP spid="7" grpId="0"/>
      <p:bldP spid="7" grpId="1"/>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182880"/>
            <a:ext cx="8763000" cy="1329595"/>
          </a:xfrm>
        </p:spPr>
        <p:txBody>
          <a:bodyPr/>
          <a:lstStyle/>
          <a:p>
            <a:r>
              <a:rPr lang="en-US" dirty="0" smtClean="0"/>
              <a:t>Your Windows Strategy leverages Software Assurance</a:t>
            </a:r>
            <a:endParaRPr lang="en-US" dirty="0"/>
          </a:p>
        </p:txBody>
      </p:sp>
      <p:sp>
        <p:nvSpPr>
          <p:cNvPr id="6" name="AutoShape 24"/>
          <p:cNvSpPr>
            <a:spLocks noChangeArrowheads="1"/>
          </p:cNvSpPr>
          <p:nvPr/>
        </p:nvSpPr>
        <p:spPr bwMode="gray">
          <a:xfrm>
            <a:off x="2900855" y="1807037"/>
            <a:ext cx="6090745" cy="3108435"/>
          </a:xfrm>
          <a:prstGeom prst="roundRect">
            <a:avLst>
              <a:gd name="adj" fmla="val 0"/>
            </a:avLst>
          </a:prstGeom>
          <a:gradFill flip="none" rotWithShape="1">
            <a:gsLst>
              <a:gs pos="20000">
                <a:srgbClr val="557EB9"/>
              </a:gs>
              <a:gs pos="100000">
                <a:srgbClr val="ADADAD">
                  <a:alpha val="0"/>
                </a:srgbClr>
              </a:gs>
            </a:gsLst>
            <a:lin ang="5400000" scaled="1"/>
            <a:tileRect/>
          </a:gradFill>
          <a:ln w="152400">
            <a:noFill/>
            <a:round/>
            <a:headEnd/>
            <a:tailEnd/>
          </a:ln>
        </p:spPr>
        <p:txBody>
          <a:bodyPr lIns="76197" tIns="38098" rIns="76197" bIns="38098"/>
          <a:lstStyle/>
          <a:p>
            <a:pPr marL="236538" indent="-236538">
              <a:buFont typeface="Arial" pitchFamily="34" charset="0"/>
              <a:buChar char="•"/>
            </a:pPr>
            <a:endParaRPr lang="en-US" sz="1600" dirty="0" smtClean="0"/>
          </a:p>
          <a:p>
            <a:pPr marL="236538" indent="-236538">
              <a:buFont typeface="Arial" pitchFamily="34" charset="0"/>
              <a:buChar char="•"/>
            </a:pPr>
            <a:r>
              <a:rPr lang="en-US" sz="1600" dirty="0" smtClean="0"/>
              <a:t>Receive Windows Vista Enterprise and Windows 7 Enterprise* rights</a:t>
            </a:r>
          </a:p>
          <a:p>
            <a:pPr marL="236538" indent="-236538">
              <a:buFont typeface="Arial" pitchFamily="34" charset="0"/>
              <a:buChar char="•"/>
            </a:pPr>
            <a:r>
              <a:rPr lang="en-US" sz="1600" dirty="0" smtClean="0"/>
              <a:t>Microsoft Desktop </a:t>
            </a:r>
            <a:r>
              <a:rPr lang="en-US" sz="1600" dirty="0" err="1" smtClean="0"/>
              <a:t>Optimisation</a:t>
            </a:r>
            <a:r>
              <a:rPr lang="en-US" sz="1600" dirty="0" smtClean="0"/>
              <a:t> Pack is available for purchase with Software Assurance</a:t>
            </a:r>
          </a:p>
        </p:txBody>
      </p:sp>
      <p:sp>
        <p:nvSpPr>
          <p:cNvPr id="7" name="Rounded Rectangle 6"/>
          <p:cNvSpPr/>
          <p:nvPr/>
        </p:nvSpPr>
        <p:spPr bwMode="auto">
          <a:xfrm>
            <a:off x="220586" y="1824223"/>
            <a:ext cx="2690889" cy="1943797"/>
          </a:xfrm>
          <a:prstGeom prst="roundRect">
            <a:avLst>
              <a:gd name="adj" fmla="val 0"/>
            </a:avLst>
          </a:prstGeom>
          <a:solidFill>
            <a:srgbClr val="557EB9"/>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en-US" sz="2400" b="1" dirty="0" smtClean="0">
                <a:solidFill>
                  <a:srgbClr val="FFFFFF"/>
                </a:solidFill>
                <a:effectLst>
                  <a:outerShdw blurRad="38100" dist="38100" dir="2700000" algn="tl">
                    <a:srgbClr val="000000">
                      <a:alpha val="43137"/>
                    </a:srgbClr>
                  </a:outerShdw>
                </a:effectLst>
              </a:rPr>
              <a:t>Product</a:t>
            </a:r>
            <a:endParaRPr lang="en-US" b="1" dirty="0" smtClean="0">
              <a:solidFill>
                <a:srgbClr val="FFFFFF"/>
              </a:solidFill>
              <a:effectLst>
                <a:outerShdw blurRad="38100" dist="38100" dir="2700000" algn="tl">
                  <a:srgbClr val="000000">
                    <a:alpha val="43137"/>
                  </a:srgbClr>
                </a:outerShdw>
              </a:effectLst>
            </a:endParaRPr>
          </a:p>
        </p:txBody>
      </p:sp>
      <p:sp>
        <p:nvSpPr>
          <p:cNvPr id="8" name="AutoShape 24"/>
          <p:cNvSpPr>
            <a:spLocks noChangeArrowheads="1"/>
          </p:cNvSpPr>
          <p:nvPr/>
        </p:nvSpPr>
        <p:spPr bwMode="gray">
          <a:xfrm>
            <a:off x="2895595" y="3819826"/>
            <a:ext cx="6090745" cy="2230764"/>
          </a:xfrm>
          <a:prstGeom prst="roundRect">
            <a:avLst>
              <a:gd name="adj" fmla="val 0"/>
            </a:avLst>
          </a:prstGeom>
          <a:gradFill flip="none" rotWithShape="1">
            <a:gsLst>
              <a:gs pos="20000">
                <a:srgbClr val="557EB9"/>
              </a:gs>
              <a:gs pos="100000">
                <a:srgbClr val="ADADAD">
                  <a:alpha val="0"/>
                </a:srgbClr>
              </a:gs>
            </a:gsLst>
            <a:lin ang="5400000" scaled="1"/>
            <a:tileRect/>
          </a:gradFill>
          <a:ln w="152400">
            <a:noFill/>
            <a:round/>
            <a:headEnd/>
            <a:tailEnd/>
          </a:ln>
        </p:spPr>
        <p:txBody>
          <a:bodyPr lIns="76197" tIns="38098" rIns="76197" bIns="38098"/>
          <a:lstStyle/>
          <a:p>
            <a:pPr marL="236538" indent="-236538">
              <a:buFont typeface="Arial" pitchFamily="34" charset="0"/>
              <a:buChar char="•"/>
            </a:pPr>
            <a:endParaRPr lang="en-US" sz="1400" dirty="0" smtClean="0"/>
          </a:p>
          <a:p>
            <a:pPr marL="236538" indent="-236538">
              <a:buFont typeface="Arial" pitchFamily="34" charset="0"/>
              <a:buChar char="•"/>
            </a:pPr>
            <a:r>
              <a:rPr lang="en-US" sz="1400" dirty="0" smtClean="0"/>
              <a:t>The most cost-effective way to acquire licenses for the next release of Windows (spread payments over 3 years rather than pay once at higher cost)</a:t>
            </a:r>
          </a:p>
          <a:p>
            <a:pPr marL="236538" indent="-236538">
              <a:buFont typeface="Arial" pitchFamily="34" charset="0"/>
              <a:buChar char="•"/>
            </a:pPr>
            <a:r>
              <a:rPr lang="en-US" sz="1400" dirty="0" smtClean="0"/>
              <a:t>Pay less if customer also needs Office and Core or ECAL</a:t>
            </a:r>
          </a:p>
          <a:p>
            <a:pPr marL="236538" indent="-236538">
              <a:buFont typeface="Arial" pitchFamily="34" charset="0"/>
              <a:buChar char="•"/>
            </a:pPr>
            <a:r>
              <a:rPr lang="en-US" sz="1400" dirty="0" smtClean="0"/>
              <a:t>Decreased monitoring of deployed versions versus OEM licenses</a:t>
            </a:r>
          </a:p>
        </p:txBody>
      </p:sp>
      <p:sp>
        <p:nvSpPr>
          <p:cNvPr id="9" name="Rounded Rectangle 8"/>
          <p:cNvSpPr/>
          <p:nvPr/>
        </p:nvSpPr>
        <p:spPr bwMode="auto">
          <a:xfrm>
            <a:off x="231116" y="3821246"/>
            <a:ext cx="2690889" cy="2245109"/>
          </a:xfrm>
          <a:prstGeom prst="roundRect">
            <a:avLst>
              <a:gd name="adj" fmla="val 0"/>
            </a:avLst>
          </a:prstGeom>
          <a:solidFill>
            <a:srgbClr val="557EB9"/>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en-US" sz="2400" b="1" dirty="0" smtClean="0">
                <a:solidFill>
                  <a:srgbClr val="FFFFFF"/>
                </a:solidFill>
                <a:effectLst>
                  <a:outerShdw blurRad="38100" dist="38100" dir="2700000" algn="tl">
                    <a:srgbClr val="000000">
                      <a:alpha val="43137"/>
                    </a:srgbClr>
                  </a:outerShdw>
                </a:effectLst>
              </a:rPr>
              <a:t>Cost</a:t>
            </a:r>
            <a:endParaRPr lang="en-US" sz="12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p:nvPr/>
        </p:nvGrpSpPr>
        <p:grpSpPr>
          <a:xfrm>
            <a:off x="273812" y="1041097"/>
            <a:ext cx="8367386" cy="4922729"/>
            <a:chOff x="325676" y="1127342"/>
            <a:chExt cx="8367386" cy="4922729"/>
          </a:xfrm>
        </p:grpSpPr>
        <p:sp>
          <p:nvSpPr>
            <p:cNvPr id="9" name="Pentagon 8"/>
            <p:cNvSpPr/>
            <p:nvPr/>
          </p:nvSpPr>
          <p:spPr bwMode="auto">
            <a:xfrm>
              <a:off x="325676" y="1127342"/>
              <a:ext cx="8367386" cy="4922729"/>
            </a:xfrm>
            <a:prstGeom prst="homePlate">
              <a:avLst/>
            </a:prstGeom>
            <a:solidFill>
              <a:schemeClr val="accent3"/>
            </a:solidFill>
            <a:ln>
              <a:headEnd type="none" w="med" len="med"/>
              <a:tailEnd type="none" w="med" len="med"/>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099"/>
              <a:r>
                <a:rPr lang="en-US" sz="2800" dirty="0" smtClean="0">
                  <a:solidFill>
                    <a:srgbClr val="FFFFFF"/>
                  </a:solidFill>
                  <a:effectLst>
                    <a:outerShdw blurRad="38100" dist="38100" dir="2700000" algn="tl">
                      <a:srgbClr val="000000">
                        <a:alpha val="43137"/>
                      </a:srgbClr>
                    </a:outerShdw>
                  </a:effectLst>
                </a:rPr>
                <a:t>Microsoft</a:t>
              </a:r>
              <a:r>
                <a:rPr lang="en-US" sz="2800" baseline="30000" dirty="0" smtClean="0">
                  <a:solidFill>
                    <a:srgbClr val="FFFFFF"/>
                  </a:solidFill>
                  <a:effectLst>
                    <a:outerShdw blurRad="38100" dist="38100" dir="2700000" algn="tl">
                      <a:srgbClr val="000000">
                        <a:alpha val="43137"/>
                      </a:srgbClr>
                    </a:outerShdw>
                  </a:effectLst>
                </a:rPr>
                <a:t>®</a:t>
              </a:r>
              <a:r>
                <a:rPr lang="en-US" sz="2800" dirty="0" smtClean="0">
                  <a:solidFill>
                    <a:srgbClr val="FFFFFF"/>
                  </a:solidFill>
                  <a:effectLst>
                    <a:outerShdw blurRad="38100" dist="38100" dir="2700000" algn="tl">
                      <a:srgbClr val="000000">
                        <a:alpha val="43137"/>
                      </a:srgbClr>
                    </a:outerShdw>
                  </a:effectLst>
                </a:rPr>
                <a:t> market research shows an untapped </a:t>
              </a:r>
              <a:r>
                <a:rPr lang="en-US" sz="2800" b="1" dirty="0" smtClean="0">
                  <a:solidFill>
                    <a:srgbClr val="FFFFFF"/>
                  </a:solidFill>
                  <a:effectLst>
                    <a:outerShdw blurRad="38100" dist="38100" dir="2700000" algn="tl">
                      <a:srgbClr val="000000">
                        <a:alpha val="43137"/>
                      </a:srgbClr>
                    </a:outerShdw>
                  </a:effectLst>
                </a:rPr>
                <a:t>revenue opportunity* </a:t>
              </a:r>
              <a:r>
                <a:rPr lang="en-US" sz="2800" dirty="0" smtClean="0">
                  <a:solidFill>
                    <a:srgbClr val="FFFFFF"/>
                  </a:solidFill>
                  <a:effectLst>
                    <a:outerShdw blurRad="38100" dist="38100" dir="2700000" algn="tl">
                      <a:srgbClr val="000000">
                        <a:alpha val="43137"/>
                      </a:srgbClr>
                    </a:outerShdw>
                  </a:effectLst>
                </a:rPr>
                <a:t>for partners selling Windows</a:t>
              </a:r>
              <a:r>
                <a:rPr lang="en-US" sz="2800" baseline="30000" dirty="0" smtClean="0">
                  <a:solidFill>
                    <a:srgbClr val="FFFFFF"/>
                  </a:solidFill>
                  <a:effectLst>
                    <a:outerShdw blurRad="38100" dist="38100" dir="2700000" algn="tl">
                      <a:srgbClr val="000000">
                        <a:alpha val="43137"/>
                      </a:srgbClr>
                    </a:outerShdw>
                  </a:effectLst>
                </a:rPr>
                <a:t>®</a:t>
              </a:r>
              <a:r>
                <a:rPr lang="en-US" sz="2800" dirty="0" smtClean="0">
                  <a:solidFill>
                    <a:srgbClr val="FFFFFF"/>
                  </a:solidFill>
                  <a:effectLst>
                    <a:outerShdw blurRad="38100" dist="38100" dir="2700000" algn="tl">
                      <a:srgbClr val="000000">
                        <a:alpha val="43137"/>
                      </a:srgbClr>
                    </a:outerShdw>
                  </a:effectLst>
                </a:rPr>
                <a:t> Volume Licensing to mid-sized customers with 50 to 250 PCs.</a:t>
              </a:r>
            </a:p>
          </p:txBody>
        </p:sp>
        <p:sp>
          <p:nvSpPr>
            <p:cNvPr id="11" name="Rectangle 10"/>
            <p:cNvSpPr/>
            <p:nvPr/>
          </p:nvSpPr>
          <p:spPr>
            <a:xfrm>
              <a:off x="336830" y="5491194"/>
              <a:ext cx="5876734" cy="528606"/>
            </a:xfrm>
            <a:prstGeom prst="rect">
              <a:avLst/>
            </a:prstGeom>
          </p:spPr>
          <p:txBody>
            <a:bodyPr wrap="square">
              <a:spAutoFit/>
            </a:bodyPr>
            <a:lstStyle/>
            <a:p>
              <a:pPr algn="l" rtl="0">
                <a:lnSpc>
                  <a:spcPct val="90000"/>
                </a:lnSpc>
                <a:spcAft>
                  <a:spcPts val="333"/>
                </a:spcAft>
                <a:defRPr/>
              </a:pPr>
              <a:r>
                <a:rPr lang="en-US" sz="1050" kern="1200" dirty="0">
                  <a:solidFill>
                    <a:prstClr val="white"/>
                  </a:solidFill>
                  <a:latin typeface="Calibri"/>
                  <a:ea typeface="+mn-ea"/>
                  <a:cs typeface="+mn-cs"/>
                </a:rPr>
                <a:t>* </a:t>
              </a:r>
              <a:r>
                <a:rPr lang="en-US" sz="1050" kern="1200" dirty="0" smtClean="0">
                  <a:solidFill>
                    <a:prstClr val="white"/>
                  </a:solidFill>
                  <a:latin typeface="Calibri"/>
                  <a:ea typeface="+mn-ea"/>
                  <a:cs typeface="+mn-cs"/>
                </a:rPr>
                <a:t> $9/PC </a:t>
              </a:r>
              <a:r>
                <a:rPr lang="en-US" sz="1050" kern="1200" dirty="0" err="1" smtClean="0">
                  <a:solidFill>
                    <a:prstClr val="white"/>
                  </a:solidFill>
                  <a:latin typeface="Calibri"/>
                  <a:ea typeface="+mn-ea"/>
                  <a:cs typeface="+mn-cs"/>
                </a:rPr>
                <a:t>fr</a:t>
              </a:r>
              <a:r>
                <a:rPr lang="en-GB" sz="1050" kern="1200" dirty="0" err="1" smtClean="0">
                  <a:solidFill>
                    <a:prstClr val="white"/>
                  </a:solidFill>
                  <a:latin typeface="Calibri"/>
                  <a:ea typeface="+mn-ea"/>
                  <a:cs typeface="+mn-cs"/>
                </a:rPr>
                <a:t>om</a:t>
              </a:r>
              <a:r>
                <a:rPr lang="en-GB" sz="1050" kern="1200" dirty="0" smtClean="0">
                  <a:solidFill>
                    <a:prstClr val="white"/>
                  </a:solidFill>
                  <a:latin typeface="Calibri"/>
                  <a:ea typeface="+mn-ea"/>
                  <a:cs typeface="+mn-cs"/>
                </a:rPr>
                <a:t> </a:t>
              </a:r>
              <a:r>
                <a:rPr lang="en-GB" sz="1050" kern="1200" dirty="0">
                  <a:solidFill>
                    <a:prstClr val="white"/>
                  </a:solidFill>
                  <a:latin typeface="Calibri"/>
                  <a:ea typeface="+mn-ea"/>
                  <a:cs typeface="+mn-cs"/>
                </a:rPr>
                <a:t>new features driving increased customer adoption of Software Assurance and MDOP. </a:t>
              </a:r>
              <a:r>
                <a:rPr lang="en-US" sz="1050" kern="1200" dirty="0">
                  <a:solidFill>
                    <a:prstClr val="white"/>
                  </a:solidFill>
                  <a:latin typeface="Calibri"/>
                  <a:ea typeface="+mn-ea"/>
                  <a:cs typeface="+mn-cs"/>
                </a:rPr>
                <a:t>The </a:t>
              </a:r>
              <a:r>
                <a:rPr lang="en-US" sz="1050" kern="1200" dirty="0" err="1" smtClean="0">
                  <a:solidFill>
                    <a:prstClr val="white"/>
                  </a:solidFill>
                  <a:latin typeface="Calibri"/>
                  <a:ea typeface="+mn-ea"/>
                  <a:cs typeface="+mn-cs"/>
                </a:rPr>
                <a:t>Optimised</a:t>
              </a:r>
              <a:r>
                <a:rPr lang="en-US" sz="1050" kern="1200" dirty="0" smtClean="0">
                  <a:solidFill>
                    <a:prstClr val="white"/>
                  </a:solidFill>
                  <a:latin typeface="Calibri"/>
                  <a:ea typeface="+mn-ea"/>
                  <a:cs typeface="+mn-cs"/>
                </a:rPr>
                <a:t> </a:t>
              </a:r>
              <a:r>
                <a:rPr lang="en-US" sz="1050" kern="1200" dirty="0">
                  <a:solidFill>
                    <a:prstClr val="white"/>
                  </a:solidFill>
                  <a:latin typeface="Calibri"/>
                  <a:ea typeface="+mn-ea"/>
                  <a:cs typeface="+mn-cs"/>
                </a:rPr>
                <a:t>Desktop Solutions White Paper at </a:t>
              </a:r>
              <a:r>
                <a:rPr lang="en-US" sz="1050" kern="1200" dirty="0">
                  <a:solidFill>
                    <a:prstClr val="white"/>
                  </a:solidFill>
                  <a:latin typeface="Calibri"/>
                  <a:ea typeface="+mn-ea"/>
                  <a:cs typeface="+mn-cs"/>
                  <a:hlinkClick r:id="rId3"/>
                </a:rPr>
                <a:t>https://partner.microsoft.com/windowsspartnersolutions</a:t>
              </a:r>
              <a:r>
                <a:rPr lang="en-US" sz="1050" kern="1200" dirty="0">
                  <a:solidFill>
                    <a:prstClr val="white"/>
                  </a:solidFill>
                  <a:latin typeface="Calibri"/>
                  <a:ea typeface="+mn-ea"/>
                  <a:cs typeface="+mn-cs"/>
                </a:rPr>
                <a:t> provides background for this estimate.</a:t>
              </a:r>
            </a:p>
          </p:txBody>
        </p:sp>
      </p:grpSp>
      <p:sp>
        <p:nvSpPr>
          <p:cNvPr id="2" name="Title 1"/>
          <p:cNvSpPr>
            <a:spLocks noGrp="1"/>
          </p:cNvSpPr>
          <p:nvPr>
            <p:ph type="title"/>
          </p:nvPr>
        </p:nvSpPr>
        <p:spPr/>
        <p:txBody>
          <a:bodyPr/>
          <a:lstStyle/>
          <a:p>
            <a:r>
              <a:rPr lang="en-US" dirty="0" smtClean="0"/>
              <a:t>Key Take-</a:t>
            </a:r>
            <a:r>
              <a:rPr err="1" smtClean="0"/>
              <a:t>A</a:t>
            </a:r>
            <a:r>
              <a:rPr lang="en-US" dirty="0" smtClean="0"/>
              <a:t>ways</a:t>
            </a:r>
            <a:endParaRPr lang="en-US" dirty="0"/>
          </a:p>
        </p:txBody>
      </p:sp>
      <p:sp>
        <p:nvSpPr>
          <p:cNvPr id="10" name="Pentagon 9"/>
          <p:cNvSpPr/>
          <p:nvPr/>
        </p:nvSpPr>
        <p:spPr bwMode="auto">
          <a:xfrm>
            <a:off x="288336" y="1048876"/>
            <a:ext cx="7966553" cy="4922729"/>
          </a:xfrm>
          <a:prstGeom prst="homePlate">
            <a:avLst/>
          </a:prstGeom>
          <a:solidFill>
            <a:srgbClr val="557EB9"/>
          </a:solidFill>
          <a:ln>
            <a:solidFill>
              <a:srgbClr val="557EB9"/>
            </a:solidFill>
            <a:headEnd type="none" w="med" len="med"/>
            <a:tailEnd type="none" w="med" len="med"/>
          </a:ln>
          <a:effectLst/>
          <a:scene3d>
            <a:camera prst="orthographicFront" fov="0">
              <a:rot lat="0" lon="0" rev="0"/>
            </a:camera>
            <a:lightRig rig="brightRoom" dir="tl">
              <a:rot lat="0" lon="0" rev="5400000"/>
            </a:lightRig>
          </a:scene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lvl="0" algn="ctr" defTabSz="914099">
              <a:defRPr/>
            </a:pPr>
            <a:r>
              <a:rPr lang="en-US" sz="2800" dirty="0" smtClean="0">
                <a:solidFill>
                  <a:srgbClr val="FFFFFF"/>
                </a:solidFill>
                <a:effectLst>
                  <a:outerShdw blurRad="38100" dist="38100" dir="2700000" algn="tl">
                    <a:srgbClr val="000000">
                      <a:alpha val="43137"/>
                    </a:srgbClr>
                  </a:outerShdw>
                </a:effectLst>
              </a:rPr>
              <a:t>The new </a:t>
            </a:r>
            <a:r>
              <a:rPr lang="en-US" sz="2800" b="1" dirty="0" smtClean="0">
                <a:solidFill>
                  <a:srgbClr val="FFFFFF"/>
                </a:solidFill>
                <a:effectLst>
                  <a:outerShdw blurRad="38100" dist="38100" dir="2700000" algn="tl">
                    <a:srgbClr val="000000">
                      <a:alpha val="43137"/>
                    </a:srgbClr>
                  </a:outerShdw>
                </a:effectLst>
              </a:rPr>
              <a:t>Windows ‘No Better Time’ campaign offers and collateral </a:t>
            </a:r>
            <a:r>
              <a:rPr lang="en-US" sz="2800" dirty="0" smtClean="0">
                <a:solidFill>
                  <a:srgbClr val="FFFFFF"/>
                </a:solidFill>
                <a:effectLst>
                  <a:outerShdw blurRad="38100" dist="38100" dir="2700000" algn="tl">
                    <a:srgbClr val="000000">
                      <a:alpha val="43137"/>
                    </a:srgbClr>
                  </a:outerShdw>
                </a:effectLst>
              </a:rPr>
              <a:t>can help you drive your Volume Licensing business with a discount and extended grace period for adding Software Assurance to Windows.</a:t>
            </a:r>
          </a:p>
        </p:txBody>
      </p:sp>
      <p:grpSp>
        <p:nvGrpSpPr>
          <p:cNvPr id="5" name="Group 25"/>
          <p:cNvGrpSpPr/>
          <p:nvPr/>
        </p:nvGrpSpPr>
        <p:grpSpPr>
          <a:xfrm>
            <a:off x="288336" y="1048876"/>
            <a:ext cx="7553194" cy="4922729"/>
            <a:chOff x="273812" y="1043173"/>
            <a:chExt cx="7553194" cy="4922729"/>
          </a:xfrm>
        </p:grpSpPr>
        <p:sp>
          <p:nvSpPr>
            <p:cNvPr id="13" name="Pentagon 12"/>
            <p:cNvSpPr/>
            <p:nvPr/>
          </p:nvSpPr>
          <p:spPr bwMode="auto">
            <a:xfrm>
              <a:off x="273812" y="1043173"/>
              <a:ext cx="7553194" cy="4922729"/>
            </a:xfrm>
            <a:prstGeom prst="homePlate">
              <a:avLst/>
            </a:prstGeom>
            <a:solidFill>
              <a:schemeClr val="accent1"/>
            </a:solidFill>
            <a:ln>
              <a:headEnd type="none" w="med" len="med"/>
              <a:tailEnd type="none" w="med" len="med"/>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099"/>
              <a:endParaRPr lang="en-US" sz="2800" dirty="0" smtClean="0">
                <a:solidFill>
                  <a:srgbClr val="FFFFFF"/>
                </a:solidFill>
                <a:effectLst>
                  <a:outerShdw blurRad="38100" dist="38100" dir="2700000" algn="tl">
                    <a:srgbClr val="000000">
                      <a:alpha val="43137"/>
                    </a:srgbClr>
                  </a:outerShdw>
                </a:effectLst>
              </a:endParaRPr>
            </a:p>
          </p:txBody>
        </p:sp>
        <p:sp>
          <p:nvSpPr>
            <p:cNvPr id="25" name="Rectangle 24"/>
            <p:cNvSpPr/>
            <p:nvPr/>
          </p:nvSpPr>
          <p:spPr>
            <a:xfrm>
              <a:off x="457200" y="1565841"/>
              <a:ext cx="5475767" cy="3970318"/>
            </a:xfrm>
            <a:prstGeom prst="rect">
              <a:avLst/>
            </a:prstGeom>
          </p:spPr>
          <p:txBody>
            <a:bodyPr wrap="square">
              <a:spAutoFit/>
            </a:bodyPr>
            <a:lstStyle/>
            <a:p>
              <a:pPr lvl="0" algn="ctr" defTabSz="914099"/>
              <a:r>
                <a:rPr lang="en-US" sz="2800" dirty="0" smtClean="0">
                  <a:solidFill>
                    <a:srgbClr val="FFFFFF"/>
                  </a:solidFill>
                  <a:effectLst>
                    <a:outerShdw blurRad="38100" dist="38100" dir="2700000" algn="tl">
                      <a:srgbClr val="000000">
                        <a:alpha val="43137"/>
                      </a:srgbClr>
                    </a:outerShdw>
                  </a:effectLst>
                </a:rPr>
                <a:t>Windows 7 Beta is generating a lot of excitement and there is no better time to </a:t>
              </a:r>
              <a:r>
                <a:rPr lang="en-US" sz="2800" b="1" dirty="0" smtClean="0">
                  <a:solidFill>
                    <a:srgbClr val="FFFFFF"/>
                  </a:solidFill>
                  <a:effectLst>
                    <a:outerShdw blurRad="38100" dist="38100" dir="2700000" algn="tl">
                      <a:srgbClr val="000000">
                        <a:alpha val="43137"/>
                      </a:srgbClr>
                    </a:outerShdw>
                  </a:effectLst>
                </a:rPr>
                <a:t>encourage customers to purchase Software Assurance</a:t>
              </a:r>
              <a:r>
                <a:rPr lang="en-US" sz="2800" dirty="0" smtClean="0">
                  <a:solidFill>
                    <a:srgbClr val="FFFFFF"/>
                  </a:solidFill>
                  <a:effectLst>
                    <a:outerShdw blurRad="38100" dist="38100" dir="2700000" algn="tl">
                      <a:srgbClr val="000000">
                        <a:alpha val="43137"/>
                      </a:srgbClr>
                    </a:outerShdw>
                  </a:effectLst>
                </a:rPr>
                <a:t> – the upgrade to Windows 7 is included along with the option to add Microsoft Desktop </a:t>
              </a:r>
              <a:r>
                <a:rPr lang="en-US" sz="2800" dirty="0" err="1" smtClean="0">
                  <a:solidFill>
                    <a:srgbClr val="FFFFFF"/>
                  </a:solidFill>
                  <a:effectLst>
                    <a:outerShdw blurRad="38100" dist="38100" dir="2700000" algn="tl">
                      <a:srgbClr val="000000">
                        <a:alpha val="43137"/>
                      </a:srgbClr>
                    </a:outerShdw>
                  </a:effectLst>
                </a:rPr>
                <a:t>Optimisation</a:t>
              </a:r>
              <a:r>
                <a:rPr lang="en-US" sz="2800" dirty="0" smtClean="0">
                  <a:solidFill>
                    <a:srgbClr val="FFFFFF"/>
                  </a:solidFill>
                  <a:effectLst>
                    <a:outerShdw blurRad="38100" dist="38100" dir="2700000" algn="tl">
                      <a:srgbClr val="000000">
                        <a:alpha val="43137"/>
                      </a:srgbClr>
                    </a:outerShdw>
                  </a:effectLst>
                </a:rPr>
                <a:t> Pack.</a:t>
              </a:r>
            </a:p>
          </p:txBody>
        </p:sp>
      </p:grpSp>
      <p:sp>
        <p:nvSpPr>
          <p:cNvPr id="14" name="Pentagon 13"/>
          <p:cNvSpPr/>
          <p:nvPr/>
        </p:nvSpPr>
        <p:spPr bwMode="auto">
          <a:xfrm>
            <a:off x="288336" y="1048876"/>
            <a:ext cx="7114783" cy="4922729"/>
          </a:xfrm>
          <a:prstGeom prst="homePlate">
            <a:avLst/>
          </a:prstGeom>
          <a:solidFill>
            <a:srgbClr val="868686"/>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lvl="0" algn="ctr" defTabSz="914099"/>
            <a:r>
              <a:rPr lang="en-US" sz="2800" dirty="0" smtClean="0">
                <a:solidFill>
                  <a:srgbClr val="FFFFFF"/>
                </a:solidFill>
                <a:effectLst>
                  <a:outerShdw blurRad="38100" dist="38100" dir="2700000" algn="tl">
                    <a:srgbClr val="000000">
                      <a:alpha val="43137"/>
                    </a:srgbClr>
                  </a:outerShdw>
                </a:effectLst>
              </a:rPr>
              <a:t>Most hardware and software that runs with Windows Vista will run well with Windows 7. Encourage customers to </a:t>
            </a:r>
            <a:r>
              <a:rPr lang="en-US" sz="2800" b="1" dirty="0" smtClean="0">
                <a:solidFill>
                  <a:srgbClr val="FFFFFF"/>
                </a:solidFill>
                <a:effectLst>
                  <a:outerShdw blurRad="38100" dist="38100" dir="2700000" algn="tl">
                    <a:srgbClr val="000000">
                      <a:alpha val="43137"/>
                    </a:srgbClr>
                  </a:outerShdw>
                </a:effectLst>
              </a:rPr>
              <a:t>deploy Windows Vista today </a:t>
            </a:r>
            <a:r>
              <a:rPr lang="en-US" sz="2800" dirty="0" smtClean="0">
                <a:solidFill>
                  <a:srgbClr val="FFFFFF"/>
                </a:solidFill>
                <a:effectLst>
                  <a:outerShdw blurRad="38100" dist="38100" dir="2700000" algn="tl">
                    <a:srgbClr val="000000">
                      <a:alpha val="43137"/>
                    </a:srgbClr>
                  </a:outerShdw>
                </a:effectLst>
              </a:rPr>
              <a:t>to lay the groundwork for Windows 7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sz="3600" b="1"/>
              <a:t>Solutions to Help Customers Save Money</a:t>
            </a:r>
            <a:r>
              <a:rPr lang="en-NZ" dirty="0"/>
              <a:t/>
            </a:r>
            <a:br>
              <a:rPr lang="en-NZ" dirty="0"/>
            </a:br>
            <a:endParaRPr lang="en-NZ" dirty="0"/>
          </a:p>
        </p:txBody>
      </p:sp>
      <p:pic>
        <p:nvPicPr>
          <p:cNvPr id="73732" name="Picture 4"/>
          <p:cNvPicPr>
            <a:picLocks noChangeAspect="1" noChangeArrowheads="1"/>
          </p:cNvPicPr>
          <p:nvPr/>
        </p:nvPicPr>
        <p:blipFill>
          <a:blip r:embed="rId3" cstate="print"/>
          <a:srcRect/>
          <a:stretch>
            <a:fillRect/>
          </a:stretch>
        </p:blipFill>
        <p:spPr bwMode="auto">
          <a:xfrm>
            <a:off x="787474" y="661231"/>
            <a:ext cx="12337683" cy="5776528"/>
          </a:xfrm>
          <a:prstGeom prst="rect">
            <a:avLst/>
          </a:prstGeom>
          <a:noFill/>
          <a:ln w="9525">
            <a:noFill/>
            <a:miter lim="800000"/>
            <a:headEnd/>
            <a:tailEnd/>
          </a:ln>
          <a:effectLst/>
        </p:spPr>
      </p:pic>
      <p:sp>
        <p:nvSpPr>
          <p:cNvPr id="4" name="TextBox 3"/>
          <p:cNvSpPr txBox="1"/>
          <p:nvPr/>
        </p:nvSpPr>
        <p:spPr>
          <a:xfrm>
            <a:off x="3712029" y="4648199"/>
            <a:ext cx="2364750" cy="369332"/>
          </a:xfrm>
          <a:prstGeom prst="rect">
            <a:avLst/>
          </a:prstGeom>
          <a:solidFill>
            <a:schemeClr val="tx1"/>
          </a:solidFill>
        </p:spPr>
        <p:txBody>
          <a:bodyPr wrap="none" rtlCol="0">
            <a:spAutoFit/>
          </a:bodyPr>
          <a:lstStyle/>
          <a:p>
            <a:r>
              <a:rPr lang="en-NZ" dirty="0" smtClean="0">
                <a:solidFill>
                  <a:schemeClr val="bg1"/>
                </a:solidFill>
              </a:rPr>
              <a:t>Professional Desktop</a:t>
            </a:r>
            <a:endParaRPr lang="en-NZ"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erver3\internalbin\Resource DVD 35\DVD_ART35\Artwork_Imagery\Brand Photos\Backgrounds\FY09 Office Brand - No Exp\man working office cell phone Background.png"/>
          <p:cNvPicPr>
            <a:picLocks noChangeAspect="1" noChangeArrowheads="1"/>
          </p:cNvPicPr>
          <p:nvPr/>
        </p:nvPicPr>
        <p:blipFill>
          <a:blip r:embed="rId3" cstate="print"/>
          <a:srcRect l="1172" b="-16105"/>
          <a:stretch>
            <a:fillRect/>
          </a:stretch>
        </p:blipFill>
        <p:spPr bwMode="auto">
          <a:xfrm>
            <a:off x="-1320799" y="0"/>
            <a:ext cx="9606491" cy="7394222"/>
          </a:xfrm>
          <a:prstGeom prst="rect">
            <a:avLst/>
          </a:prstGeom>
          <a:noFill/>
        </p:spPr>
      </p:pic>
      <p:sp>
        <p:nvSpPr>
          <p:cNvPr id="12" name="Rounded Rectangle 11"/>
          <p:cNvSpPr/>
          <p:nvPr/>
        </p:nvSpPr>
        <p:spPr bwMode="auto">
          <a:xfrm>
            <a:off x="-273403" y="1903413"/>
            <a:ext cx="9697155" cy="3068815"/>
          </a:xfrm>
          <a:prstGeom prst="roundRect">
            <a:avLst>
              <a:gd name="adj" fmla="val 2560"/>
            </a:avLst>
          </a:prstGeom>
          <a:gradFill flip="none" rotWithShape="1">
            <a:gsLst>
              <a:gs pos="35000">
                <a:srgbClr val="000000">
                  <a:alpha val="51000"/>
                </a:srgbClr>
              </a:gs>
              <a:gs pos="87000">
                <a:srgbClr val="000000">
                  <a:alpha val="21000"/>
                </a:srgbClr>
              </a:gs>
              <a:gs pos="96000">
                <a:srgbClr val="FFFFFF">
                  <a:alpha val="34000"/>
                </a:srgbClr>
              </a:gs>
              <a:gs pos="100000">
                <a:srgbClr val="FFFFFF">
                  <a:alpha val="92000"/>
                </a:srgbClr>
              </a:gs>
            </a:gsLst>
            <a:path path="circle">
              <a:fillToRect t="100000" r="100000"/>
            </a:path>
            <a:tileRect l="-100000" b="-100000"/>
          </a:gradFill>
          <a:ln w="34925" cmpd="sng">
            <a:gradFill flip="none" rotWithShape="1">
              <a:gsLst>
                <a:gs pos="0">
                  <a:schemeClr val="tx1">
                    <a:alpha val="36000"/>
                  </a:schemeClr>
                </a:gs>
                <a:gs pos="50000">
                  <a:schemeClr val="accent1">
                    <a:tint val="44500"/>
                    <a:satMod val="160000"/>
                    <a:alpha val="45000"/>
                  </a:schemeClr>
                </a:gs>
                <a:gs pos="100000">
                  <a:schemeClr val="bg1">
                    <a:alpha val="3000"/>
                  </a:schemeClr>
                </a:gs>
              </a:gsLst>
              <a:lin ang="0" scaled="1"/>
              <a:tileRect/>
            </a:gradFill>
            <a:prstDash val="solid"/>
            <a:headEnd type="none" w="med" len="med"/>
            <a:tailEnd type="none" w="med" len="med"/>
          </a:ln>
          <a:effectLst>
            <a:reflection blurRad="6350" stA="52000" endA="300" endPos="35000" dir="5400000" sy="-100000" algn="bl" rotWithShape="0"/>
          </a:effectLst>
        </p:spPr>
        <p:style>
          <a:lnRef idx="2">
            <a:schemeClr val="dk1"/>
          </a:lnRef>
          <a:fillRef idx="1">
            <a:schemeClr val="lt1"/>
          </a:fillRef>
          <a:effectRef idx="0">
            <a:schemeClr val="dk1"/>
          </a:effectRef>
          <a:fontRef idx="minor">
            <a:schemeClr val="dk1"/>
          </a:fontRef>
        </p:style>
        <p:txBody>
          <a:bodyPr vert="horz" wrap="square" lIns="91440" tIns="91440" rIns="6400800" bIns="0" numCol="1" rtlCol="0" anchor="ctr" anchorCtr="0" compatLnSpc="1">
            <a:prstTxWarp prst="textNoShape">
              <a:avLst/>
            </a:prstTxWarp>
          </a:bodyPr>
          <a:lstStyle/>
          <a:p>
            <a:pPr marL="0" lvl="1" indent="-233363" algn="ctr" defTabSz="1329574" fontAlgn="base">
              <a:lnSpc>
                <a:spcPct val="80000"/>
              </a:lnSpc>
              <a:spcBef>
                <a:spcPct val="0"/>
              </a:spcBef>
              <a:spcAft>
                <a:spcPct val="0"/>
              </a:spcAft>
              <a:buClr>
                <a:srgbClr val="FFFF99"/>
              </a:buClr>
              <a:buSzPct val="120000"/>
              <a:buBlip>
                <a:blip r:embed="rId4"/>
              </a:buBlip>
              <a:defRPr/>
            </a:pPr>
            <a:endParaRPr lang="en-US" altLang="zh-CN" sz="2600" spc="-70" dirty="0" err="1" smtClean="0">
              <a:ln w="18415" cmpd="sng">
                <a:noFill/>
                <a:prstDash val="solid"/>
              </a:ln>
              <a:gradFill>
                <a:gsLst>
                  <a:gs pos="0">
                    <a:srgbClr val="FFFFFF"/>
                  </a:gs>
                  <a:gs pos="100000">
                    <a:srgbClr val="FFFFFF"/>
                  </a:gs>
                </a:gsLst>
                <a:lin ang="16200000" scaled="1"/>
              </a:gradFill>
              <a:latin typeface="Trebuchet MS" pitchFamily="34" charset="0"/>
            </a:endParaRPr>
          </a:p>
        </p:txBody>
      </p:sp>
      <p:sp>
        <p:nvSpPr>
          <p:cNvPr id="6" name="Title 5"/>
          <p:cNvSpPr>
            <a:spLocks noGrp="1"/>
          </p:cNvSpPr>
          <p:nvPr>
            <p:ph type="title"/>
          </p:nvPr>
        </p:nvSpPr>
        <p:spPr>
          <a:xfrm>
            <a:off x="381000" y="358775"/>
            <a:ext cx="8382000" cy="1329595"/>
          </a:xfrm>
        </p:spPr>
        <p:txBody>
          <a:bodyPr/>
          <a:lstStyle/>
          <a:p>
            <a:r>
              <a:rPr smtClean="0"/>
              <a:t>Key Solutions for Today's Uncertain Economy</a:t>
            </a:r>
            <a:endParaRPr lang="en-US" dirty="0"/>
          </a:p>
        </p:txBody>
      </p:sp>
      <p:sp>
        <p:nvSpPr>
          <p:cNvPr id="3" name="Text Placeholder 2"/>
          <p:cNvSpPr>
            <a:spLocks noGrp="1"/>
          </p:cNvSpPr>
          <p:nvPr>
            <p:ph type="body" sz="quarter" idx="4294967295"/>
          </p:nvPr>
        </p:nvSpPr>
        <p:spPr>
          <a:xfrm>
            <a:off x="326572" y="2502353"/>
            <a:ext cx="4843463" cy="387798"/>
          </a:xfrm>
        </p:spPr>
        <p:txBody>
          <a:bodyPr/>
          <a:lstStyle/>
          <a:p>
            <a:pPr marL="0" indent="0">
              <a:buNone/>
            </a:pPr>
            <a:r>
              <a:rPr lang="en-US" sz="2800" dirty="0" smtClean="0"/>
              <a:t>Windows 7 Enterprise Briefing</a:t>
            </a:r>
            <a:endParaRPr lang="en-US" sz="2800" dirty="0"/>
          </a:p>
        </p:txBody>
      </p:sp>
      <p:pic>
        <p:nvPicPr>
          <p:cNvPr id="2051" name="Picture 3" descr="\\Server3\internalbin\Resource DVD 35\DVD_ART35\Artwork_Imagery\Brand Photos\Scenarios\FY07-FY09 MS Hardware - no exp\LifeCam Show office IM web camera webcam collaboration meeting.png"/>
          <p:cNvPicPr>
            <a:picLocks noChangeAspect="1" noChangeArrowheads="1"/>
          </p:cNvPicPr>
          <p:nvPr/>
        </p:nvPicPr>
        <p:blipFill>
          <a:blip r:embed="rId5" cstate="print"/>
          <a:srcRect/>
          <a:stretch>
            <a:fillRect/>
          </a:stretch>
        </p:blipFill>
        <p:spPr bwMode="auto">
          <a:xfrm>
            <a:off x="5220759" y="2102643"/>
            <a:ext cx="4022372" cy="2683497"/>
          </a:xfrm>
          <a:prstGeom prst="rect">
            <a:avLst/>
          </a:prstGeom>
          <a:noFill/>
        </p:spPr>
      </p:pic>
      <p:sp>
        <p:nvSpPr>
          <p:cNvPr id="7" name="Text Placeholder 2"/>
          <p:cNvSpPr txBox="1">
            <a:spLocks/>
          </p:cNvSpPr>
          <p:nvPr/>
        </p:nvSpPr>
        <p:spPr>
          <a:xfrm>
            <a:off x="396372" y="3343130"/>
            <a:ext cx="4843463" cy="1249573"/>
          </a:xfrm>
          <a:prstGeom prst="rect">
            <a:avLst/>
          </a:prstGeom>
        </p:spPr>
        <p:txBody>
          <a:bodyPr vert="horz" lIns="0" tIns="0" rIns="0" bIns="0" rtlCol="0">
            <a:spAutoFit/>
          </a:bodyPr>
          <a:lstStyle/>
          <a:p>
            <a:pPr marL="0" marR="0" lvl="0" indent="0" algn="l" defTabSz="914363" rtl="0" eaLnBrk="1" fontAlgn="auto" latinLnBrk="0" hangingPunct="1">
              <a:lnSpc>
                <a:spcPct val="90000"/>
              </a:lnSpc>
              <a:spcBef>
                <a:spcPct val="20000"/>
              </a:spcBef>
              <a:spcAft>
                <a:spcPts val="0"/>
              </a:spcAft>
              <a:buClrTx/>
              <a:buSzPct val="80000"/>
              <a:buFontTx/>
              <a:buNone/>
              <a:tabLst/>
              <a:defRPr/>
            </a:pPr>
            <a:r>
              <a:rPr kumimoji="0" lang="en-US" sz="2800" b="0" i="0" u="none" strike="noStrike" kern="1200" cap="none" spc="0" normalizeH="0" baseline="0" noProof="0" dirty="0" smtClean="0">
                <a:ln>
                  <a:noFill/>
                </a:ln>
                <a:gradFill>
                  <a:gsLst>
                    <a:gs pos="0">
                      <a:schemeClr val="tx1"/>
                    </a:gs>
                    <a:gs pos="50000">
                      <a:schemeClr val="tx1"/>
                    </a:gs>
                  </a:gsLst>
                  <a:lin ang="5400000" scaled="0"/>
                </a:gradFill>
                <a:effectLst>
                  <a:outerShdw blurRad="38100" dist="38100" dir="2700000" algn="tl">
                    <a:srgbClr val="000000">
                      <a:alpha val="43137"/>
                    </a:srgbClr>
                  </a:outerShdw>
                </a:effectLst>
                <a:uLnTx/>
                <a:uFillTx/>
                <a:latin typeface="Trebuchet MS" pitchFamily="34" charset="0"/>
                <a:ea typeface="+mn-ea"/>
                <a:cs typeface="+mn-cs"/>
              </a:rPr>
              <a:t>Ben Green</a:t>
            </a:r>
          </a:p>
          <a:p>
            <a:pPr marL="0" marR="0" lvl="0" indent="0" algn="l" defTabSz="914363" rtl="0" eaLnBrk="1" fontAlgn="auto" latinLnBrk="0" hangingPunct="1">
              <a:lnSpc>
                <a:spcPct val="90000"/>
              </a:lnSpc>
              <a:spcBef>
                <a:spcPct val="20000"/>
              </a:spcBef>
              <a:spcAft>
                <a:spcPts val="0"/>
              </a:spcAft>
              <a:buClrTx/>
              <a:buSzPct val="80000"/>
              <a:buFontTx/>
              <a:buNone/>
              <a:tabLst/>
              <a:defRPr/>
            </a:pPr>
            <a:r>
              <a:rPr lang="en-US" sz="2800" dirty="0" smtClean="0">
                <a:gradFill>
                  <a:gsLst>
                    <a:gs pos="0">
                      <a:schemeClr val="tx1"/>
                    </a:gs>
                    <a:gs pos="50000">
                      <a:schemeClr val="tx1"/>
                    </a:gs>
                  </a:gsLst>
                  <a:lin ang="5400000" scaled="0"/>
                </a:gradFill>
                <a:effectLst>
                  <a:outerShdw blurRad="38100" dist="38100" dir="2700000" algn="tl">
                    <a:srgbClr val="000000">
                      <a:alpha val="43137"/>
                    </a:srgbClr>
                  </a:outerShdw>
                </a:effectLst>
                <a:latin typeface="Trebuchet MS" pitchFamily="34" charset="0"/>
              </a:rPr>
              <a:t>NZ Windows Business Group Manager</a:t>
            </a:r>
            <a:endParaRPr kumimoji="0" lang="en-US" sz="2800" b="0" i="0" u="none" strike="noStrike" kern="1200" cap="none" spc="0" normalizeH="0" baseline="0" noProof="0" dirty="0">
              <a:ln>
                <a:noFill/>
              </a:ln>
              <a:gradFill>
                <a:gsLst>
                  <a:gs pos="0">
                    <a:schemeClr val="tx1"/>
                  </a:gs>
                  <a:gs pos="50000">
                    <a:schemeClr val="tx1"/>
                  </a:gs>
                </a:gsLst>
                <a:lin ang="5400000" scaled="0"/>
              </a:gradFill>
              <a:effectLst>
                <a:outerShdw blurRad="38100" dist="38100" dir="2700000" algn="tl">
                  <a:srgbClr val="000000">
                    <a:alpha val="43137"/>
                  </a:srgbClr>
                </a:outerShdw>
              </a:effectLst>
              <a:uLnTx/>
              <a:uFillTx/>
              <a:latin typeface="Trebuchet MS"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MS483_OFC09_Peter_004.jpg"/>
          <p:cNvPicPr>
            <a:picLocks noChangeAspect="1"/>
          </p:cNvPicPr>
          <p:nvPr/>
        </p:nvPicPr>
        <p:blipFill>
          <a:blip r:embed="rId3" cstate="print"/>
          <a:stretch>
            <a:fillRect/>
          </a:stretch>
        </p:blipFill>
        <p:spPr>
          <a:xfrm>
            <a:off x="0" y="6006572"/>
            <a:ext cx="683860" cy="728227"/>
          </a:xfrm>
          <a:prstGeom prst="rect">
            <a:avLst/>
          </a:prstGeom>
        </p:spPr>
      </p:pic>
      <p:sp>
        <p:nvSpPr>
          <p:cNvPr id="14" name="Rectangle 13"/>
          <p:cNvSpPr/>
          <p:nvPr/>
        </p:nvSpPr>
        <p:spPr bwMode="auto">
          <a:xfrm rot="16200000">
            <a:off x="3356979" y="758227"/>
            <a:ext cx="1315231" cy="8029189"/>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54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Rectangle 20"/>
          <p:cNvSpPr/>
          <p:nvPr/>
        </p:nvSpPr>
        <p:spPr bwMode="auto">
          <a:xfrm>
            <a:off x="3279785" y="4235638"/>
            <a:ext cx="5458825" cy="1049165"/>
          </a:xfrm>
          <a:prstGeom prst="rect">
            <a:avLst/>
          </a:prstGeom>
          <a:gradFill flip="none" rotWithShape="1">
            <a:gsLst>
              <a:gs pos="0">
                <a:schemeClr val="accent3">
                  <a:lumMod val="50000"/>
                  <a:alpha val="0"/>
                </a:schemeClr>
              </a:gs>
              <a:gs pos="52000">
                <a:schemeClr val="accent3">
                  <a:alpha val="75000"/>
                </a:schemeClr>
              </a:gs>
              <a:gs pos="48000">
                <a:schemeClr val="accent3">
                  <a:alpha val="75000"/>
                </a:schemeClr>
              </a:gs>
              <a:gs pos="100000">
                <a:schemeClr val="accent3">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ectangle 12"/>
          <p:cNvSpPr/>
          <p:nvPr/>
        </p:nvSpPr>
        <p:spPr bwMode="auto">
          <a:xfrm rot="16200000">
            <a:off x="3356979" y="-592691"/>
            <a:ext cx="1315231" cy="8029189"/>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54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Rectangle 18"/>
          <p:cNvSpPr/>
          <p:nvPr/>
        </p:nvSpPr>
        <p:spPr bwMode="auto">
          <a:xfrm>
            <a:off x="3279785" y="2886911"/>
            <a:ext cx="5458825" cy="1049165"/>
          </a:xfrm>
          <a:prstGeom prst="rect">
            <a:avLst/>
          </a:prstGeom>
          <a:gradFill flip="none" rotWithShape="1">
            <a:gsLst>
              <a:gs pos="0">
                <a:schemeClr val="accent2">
                  <a:shade val="15000"/>
                  <a:satMod val="180000"/>
                  <a:alpha val="0"/>
                </a:schemeClr>
              </a:gs>
              <a:gs pos="52000">
                <a:schemeClr val="accent2">
                  <a:shade val="45000"/>
                  <a:satMod val="170000"/>
                  <a:alpha val="75000"/>
                </a:schemeClr>
              </a:gs>
              <a:gs pos="48000">
                <a:schemeClr val="accent2">
                  <a:tint val="99000"/>
                  <a:shade val="65000"/>
                  <a:satMod val="155000"/>
                  <a:alpha val="75000"/>
                </a:schemeClr>
              </a:gs>
              <a:gs pos="100000">
                <a:schemeClr val="accent2">
                  <a:tint val="95500"/>
                  <a:shade val="100000"/>
                  <a:satMod val="155000"/>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bwMode="auto">
          <a:xfrm rot="16200000">
            <a:off x="3356979" y="-1948634"/>
            <a:ext cx="1315231" cy="8029189"/>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54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Rectangle 14"/>
          <p:cNvSpPr/>
          <p:nvPr/>
        </p:nvSpPr>
        <p:spPr bwMode="auto">
          <a:xfrm>
            <a:off x="3279785" y="1539944"/>
            <a:ext cx="5458825" cy="1049165"/>
          </a:xfrm>
          <a:prstGeom prst="rect">
            <a:avLst/>
          </a:prstGeom>
          <a:gradFill flip="none" rotWithShape="1">
            <a:gsLst>
              <a:gs pos="0">
                <a:schemeClr val="accent1">
                  <a:lumMod val="50000"/>
                  <a:alpha val="0"/>
                </a:schemeClr>
              </a:gs>
              <a:gs pos="52000">
                <a:schemeClr val="accent1">
                  <a:alpha val="75000"/>
                </a:schemeClr>
              </a:gs>
              <a:gs pos="48000">
                <a:schemeClr val="accent1">
                  <a:alpha val="75000"/>
                </a:schemeClr>
              </a:gs>
              <a:gs pos="100000">
                <a:schemeClr val="accent1">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7" name="Title 36"/>
          <p:cNvSpPr>
            <a:spLocks noGrp="1"/>
          </p:cNvSpPr>
          <p:nvPr>
            <p:ph type="title"/>
          </p:nvPr>
        </p:nvSpPr>
        <p:spPr/>
        <p:txBody>
          <a:bodyPr/>
          <a:lstStyle/>
          <a:p>
            <a:pPr lvl="0"/>
            <a:r>
              <a:rPr lang="en-US" dirty="0" smtClean="0"/>
              <a:t>What We Heard from Customers</a:t>
            </a:r>
            <a:endParaRPr lang="en-US" dirty="0"/>
          </a:p>
        </p:txBody>
      </p:sp>
      <p:sp>
        <p:nvSpPr>
          <p:cNvPr id="46" name="Title 1"/>
          <p:cNvSpPr txBox="1">
            <a:spLocks/>
          </p:cNvSpPr>
          <p:nvPr/>
        </p:nvSpPr>
        <p:spPr>
          <a:xfrm>
            <a:off x="381000" y="230188"/>
            <a:ext cx="8382000" cy="664797"/>
          </a:xfrm>
          <a:prstGeom prst="rect">
            <a:avLst/>
          </a:prstGeom>
        </p:spPr>
        <p:txBody>
          <a:bodyPr vert="horz" wrap="square" lIns="0" tIns="0" rIns="0" bIns="0" rtlCol="0" anchor="t" anchorCtr="0">
            <a:noAutofit/>
          </a:bodyPr>
          <a:lstStyle/>
          <a:p>
            <a:pPr algn="l" defTabSz="914363" rtl="0">
              <a:lnSpc>
                <a:spcPct val="90000"/>
              </a:lnSpc>
              <a:spcBef>
                <a:spcPct val="0"/>
              </a:spcBef>
              <a:defRPr/>
            </a:pPr>
            <a:endParaRPr lang="en-US" sz="3600" kern="1200" spc="-150" dirty="0">
              <a:ln w="3175">
                <a:noFill/>
              </a:ln>
              <a:solidFill>
                <a:prstClr val="white"/>
              </a:solidFill>
              <a:effectLst>
                <a:outerShdw blurRad="50800" dist="38100" dir="2700000" algn="tl" rotWithShape="0">
                  <a:prstClr val="black">
                    <a:alpha val="40000"/>
                  </a:prstClr>
                </a:outerShdw>
              </a:effectLst>
              <a:latin typeface="Segoe Semibold" pitchFamily="34" charset="0"/>
              <a:ea typeface="+mn-ea"/>
              <a:cs typeface="Arial" charset="0"/>
            </a:endParaRPr>
          </a:p>
        </p:txBody>
      </p:sp>
      <p:sp>
        <p:nvSpPr>
          <p:cNvPr id="49" name="Rectangle 48"/>
          <p:cNvSpPr/>
          <p:nvPr/>
        </p:nvSpPr>
        <p:spPr>
          <a:xfrm>
            <a:off x="3615464" y="4341651"/>
            <a:ext cx="5175338" cy="923330"/>
          </a:xfrm>
          <a:prstGeom prst="rect">
            <a:avLst/>
          </a:prstGeom>
        </p:spPr>
        <p:txBody>
          <a:bodyPr wrap="square">
            <a:spAutoFit/>
          </a:bodyPr>
          <a:lstStyle/>
          <a:p>
            <a:pPr marL="1588" indent="-1588" defTabSz="914363">
              <a:lnSpc>
                <a:spcPct val="90000"/>
              </a:lnSpc>
              <a:spcBef>
                <a:spcPct val="20000"/>
              </a:spcBef>
              <a:spcAft>
                <a:spcPts val="200"/>
              </a:spcAft>
            </a:pPr>
            <a:r>
              <a:rPr lang="en-US" sz="2000" dirty="0">
                <a:solidFill>
                  <a:prstClr val="white"/>
                </a:solidFill>
                <a:effectLst>
                  <a:outerShdw blurRad="38100" dist="38100" dir="2700000" algn="tl">
                    <a:srgbClr val="000000">
                      <a:alpha val="43137"/>
                    </a:srgbClr>
                  </a:outerShdw>
                </a:effectLst>
                <a:latin typeface="Segoe"/>
              </a:rPr>
              <a:t>“How can I reduce costs and take advantage of new technologies like </a:t>
            </a:r>
            <a:r>
              <a:rPr lang="en-US" sz="2000" dirty="0" err="1" smtClean="0">
                <a:solidFill>
                  <a:prstClr val="white"/>
                </a:solidFill>
                <a:effectLst>
                  <a:outerShdw blurRad="38100" dist="38100" dir="2700000" algn="tl">
                    <a:srgbClr val="000000">
                      <a:alpha val="43137"/>
                    </a:srgbClr>
                  </a:outerShdw>
                </a:effectLst>
                <a:latin typeface="Segoe"/>
              </a:rPr>
              <a:t>virtualisation</a:t>
            </a:r>
            <a:r>
              <a:rPr lang="en-US" sz="2000" dirty="0">
                <a:solidFill>
                  <a:prstClr val="white"/>
                </a:solidFill>
                <a:effectLst>
                  <a:outerShdw blurRad="38100" dist="38100" dir="2700000" algn="tl">
                    <a:srgbClr val="000000">
                      <a:alpha val="43137"/>
                    </a:srgbClr>
                  </a:outerShdw>
                </a:effectLst>
                <a:latin typeface="Segoe"/>
              </a:rPr>
              <a:t>?”</a:t>
            </a:r>
          </a:p>
        </p:txBody>
      </p:sp>
      <p:sp>
        <p:nvSpPr>
          <p:cNvPr id="51" name="Rectangle 50"/>
          <p:cNvSpPr/>
          <p:nvPr/>
        </p:nvSpPr>
        <p:spPr>
          <a:xfrm>
            <a:off x="3543746" y="1641799"/>
            <a:ext cx="5137759" cy="923330"/>
          </a:xfrm>
          <a:prstGeom prst="rect">
            <a:avLst/>
          </a:prstGeom>
        </p:spPr>
        <p:txBody>
          <a:bodyPr wrap="square">
            <a:spAutoFit/>
          </a:bodyPr>
          <a:lstStyle/>
          <a:p>
            <a:pPr marL="1588" indent="-1588" defTabSz="914363" rtl="0">
              <a:lnSpc>
                <a:spcPct val="90000"/>
              </a:lnSpc>
              <a:spcBef>
                <a:spcPct val="20000"/>
              </a:spcBef>
              <a:spcAft>
                <a:spcPts val="200"/>
              </a:spcAft>
            </a:pPr>
            <a:r>
              <a:rPr lang="en-US" sz="2000" kern="1200" dirty="0">
                <a:solidFill>
                  <a:prstClr val="white"/>
                </a:solidFill>
                <a:effectLst>
                  <a:outerShdw blurRad="38100" dist="38100" dir="2700000" algn="tl">
                    <a:srgbClr val="000000">
                      <a:alpha val="43137"/>
                    </a:srgbClr>
                  </a:outerShdw>
                </a:effectLst>
                <a:latin typeface="Segoe"/>
                <a:ea typeface="+mn-ea"/>
                <a:cs typeface="+mn-cs"/>
              </a:rPr>
              <a:t>“My users are becoming more savvy and have more diverse needs. How do I keep people connected to what they need?”</a:t>
            </a:r>
          </a:p>
        </p:txBody>
      </p:sp>
      <p:sp>
        <p:nvSpPr>
          <p:cNvPr id="53" name="Rectangle 52"/>
          <p:cNvSpPr/>
          <p:nvPr/>
        </p:nvSpPr>
        <p:spPr>
          <a:xfrm>
            <a:off x="3463064" y="3084122"/>
            <a:ext cx="5275545" cy="646331"/>
          </a:xfrm>
          <a:prstGeom prst="rect">
            <a:avLst/>
          </a:prstGeom>
        </p:spPr>
        <p:txBody>
          <a:bodyPr wrap="square">
            <a:spAutoFit/>
          </a:bodyPr>
          <a:lstStyle/>
          <a:p>
            <a:pPr marL="1588" indent="-1588" defTabSz="914363" fontAlgn="base">
              <a:lnSpc>
                <a:spcPct val="90000"/>
              </a:lnSpc>
              <a:spcBef>
                <a:spcPct val="20000"/>
              </a:spcBef>
              <a:spcAft>
                <a:spcPts val="200"/>
              </a:spcAft>
            </a:pPr>
            <a:r>
              <a:rPr lang="en-US" sz="2000" dirty="0">
                <a:solidFill>
                  <a:prstClr val="white"/>
                </a:solidFill>
                <a:effectLst>
                  <a:outerShdw blurRad="38100" dist="38100" dir="2700000" algn="tl">
                    <a:srgbClr val="000000">
                      <a:alpha val="43137"/>
                    </a:srgbClr>
                  </a:outerShdw>
                </a:effectLst>
                <a:latin typeface="Segoe"/>
              </a:rPr>
              <a:t>“How can I enable the software and devices my users require and </a:t>
            </a:r>
            <a:r>
              <a:rPr lang="en-US" sz="2000" dirty="0" err="1" smtClean="0">
                <a:solidFill>
                  <a:prstClr val="white"/>
                </a:solidFill>
                <a:effectLst>
                  <a:outerShdw blurRad="38100" dist="38100" dir="2700000" algn="tl">
                    <a:srgbClr val="000000">
                      <a:alpha val="43137"/>
                    </a:srgbClr>
                  </a:outerShdw>
                </a:effectLst>
                <a:latin typeface="Segoe"/>
              </a:rPr>
              <a:t>minimise</a:t>
            </a:r>
            <a:r>
              <a:rPr lang="en-US" sz="2000" dirty="0" smtClean="0">
                <a:solidFill>
                  <a:prstClr val="white"/>
                </a:solidFill>
                <a:effectLst>
                  <a:outerShdw blurRad="38100" dist="38100" dir="2700000" algn="tl">
                    <a:srgbClr val="000000">
                      <a:alpha val="43137"/>
                    </a:srgbClr>
                  </a:outerShdw>
                </a:effectLst>
                <a:latin typeface="Segoe"/>
              </a:rPr>
              <a:t> </a:t>
            </a:r>
            <a:r>
              <a:rPr lang="en-US" sz="2000" dirty="0">
                <a:solidFill>
                  <a:prstClr val="white"/>
                </a:solidFill>
                <a:effectLst>
                  <a:outerShdw blurRad="38100" dist="38100" dir="2700000" algn="tl">
                    <a:srgbClr val="000000">
                      <a:alpha val="43137"/>
                    </a:srgbClr>
                  </a:outerShdw>
                </a:effectLst>
                <a:latin typeface="Segoe"/>
              </a:rPr>
              <a:t>their risk?”</a:t>
            </a:r>
          </a:p>
        </p:txBody>
      </p:sp>
      <p:pic>
        <p:nvPicPr>
          <p:cNvPr id="54" name="Picture 13" descr="\\Adisbssvr\adi shared folders\Microsoft\MS_08-00483_Nash_fall_PPT\ADI_Art\Working_Art\Concept_2_images\collage01.png"/>
          <p:cNvPicPr>
            <a:picLocks noChangeAspect="1" noChangeArrowheads="1"/>
          </p:cNvPicPr>
          <p:nvPr/>
        </p:nvPicPr>
        <p:blipFill>
          <a:blip r:embed="rId4" cstate="print"/>
          <a:srcRect b="6320"/>
          <a:stretch>
            <a:fillRect/>
          </a:stretch>
        </p:blipFill>
        <p:spPr bwMode="auto">
          <a:xfrm>
            <a:off x="0" y="989042"/>
            <a:ext cx="1857132" cy="1739758"/>
          </a:xfrm>
          <a:prstGeom prst="rect">
            <a:avLst/>
          </a:prstGeom>
          <a:noFill/>
        </p:spPr>
      </p:pic>
      <p:pic>
        <p:nvPicPr>
          <p:cNvPr id="55" name="Picture 12" descr="\\Adisbssvr\adi shared folders\Microsoft\MS_08-00483_Nash_fall_PPT\ADI_Art\Working_Art\Concept_2_images\collage06.png"/>
          <p:cNvPicPr>
            <a:picLocks noChangeAspect="1" noChangeArrowheads="1"/>
          </p:cNvPicPr>
          <p:nvPr/>
        </p:nvPicPr>
        <p:blipFill>
          <a:blip r:embed="rId5" cstate="print"/>
          <a:stretch>
            <a:fillRect/>
          </a:stretch>
        </p:blipFill>
        <p:spPr bwMode="auto">
          <a:xfrm>
            <a:off x="1892473" y="1602501"/>
            <a:ext cx="1126299" cy="1126299"/>
          </a:xfrm>
          <a:prstGeom prst="rect">
            <a:avLst/>
          </a:prstGeom>
          <a:noFill/>
        </p:spPr>
      </p:pic>
      <p:pic>
        <p:nvPicPr>
          <p:cNvPr id="9" name="Picture 8" descr="MS483_MSMOB08_Abraham_02.jpg"/>
          <p:cNvPicPr>
            <a:picLocks noChangeAspect="1"/>
          </p:cNvPicPr>
          <p:nvPr/>
        </p:nvPicPr>
        <p:blipFill>
          <a:blip r:embed="rId6" cstate="print"/>
          <a:stretch>
            <a:fillRect/>
          </a:stretch>
        </p:blipFill>
        <p:spPr>
          <a:xfrm>
            <a:off x="-1" y="2764289"/>
            <a:ext cx="2392471" cy="2392471"/>
          </a:xfrm>
          <a:prstGeom prst="rect">
            <a:avLst/>
          </a:prstGeom>
        </p:spPr>
      </p:pic>
      <p:sp>
        <p:nvSpPr>
          <p:cNvPr id="11" name="Rectangle 10"/>
          <p:cNvSpPr/>
          <p:nvPr/>
        </p:nvSpPr>
        <p:spPr bwMode="auto">
          <a:xfrm>
            <a:off x="1892473" y="1258035"/>
            <a:ext cx="316914" cy="316914"/>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Rectangle 15"/>
          <p:cNvSpPr/>
          <p:nvPr/>
        </p:nvSpPr>
        <p:spPr bwMode="auto">
          <a:xfrm>
            <a:off x="2432984" y="2764289"/>
            <a:ext cx="405219" cy="405219"/>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bwMode="auto">
          <a:xfrm>
            <a:off x="3113408" y="4115205"/>
            <a:ext cx="316914" cy="316914"/>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26" name="Picture 2" descr="\\Adisbssvr\adi shared folders\ADI_Projects\Microsoft\MS_08-00483_Nash_fall_PPT\ADI_Art\Working_Art\Comp Images\MS483_OFC09_Peter_004.jpg"/>
          <p:cNvPicPr>
            <a:picLocks noChangeAspect="1" noChangeArrowheads="1"/>
          </p:cNvPicPr>
          <p:nvPr/>
        </p:nvPicPr>
        <p:blipFill>
          <a:blip r:embed="rId7" cstate="print"/>
          <a:stretch>
            <a:fillRect/>
          </a:stretch>
        </p:blipFill>
        <p:spPr bwMode="auto">
          <a:xfrm>
            <a:off x="2434091" y="3194036"/>
            <a:ext cx="885484" cy="885484"/>
          </a:xfrm>
          <a:prstGeom prst="rect">
            <a:avLst/>
          </a:prstGeom>
          <a:noFill/>
        </p:spPr>
      </p:pic>
      <p:pic>
        <p:nvPicPr>
          <p:cNvPr id="20" name="Picture 19" descr="ist2_5539436-computer-workstation.jpg"/>
          <p:cNvPicPr>
            <a:picLocks noChangeAspect="1"/>
          </p:cNvPicPr>
          <p:nvPr/>
        </p:nvPicPr>
        <p:blipFill>
          <a:blip r:embed="rId8" cstate="print"/>
          <a:stretch>
            <a:fillRect/>
          </a:stretch>
        </p:blipFill>
        <p:spPr>
          <a:xfrm>
            <a:off x="0" y="5198377"/>
            <a:ext cx="2035303" cy="777246"/>
          </a:xfrm>
          <a:prstGeom prst="rect">
            <a:avLst/>
          </a:prstGeom>
        </p:spPr>
      </p:pic>
      <p:sp>
        <p:nvSpPr>
          <p:cNvPr id="22" name="Rectangle 21"/>
          <p:cNvSpPr/>
          <p:nvPr/>
        </p:nvSpPr>
        <p:spPr bwMode="auto">
          <a:xfrm>
            <a:off x="0" y="2500368"/>
            <a:ext cx="512426" cy="512426"/>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MS483_MSIT08_Freb_01.jpg"/>
          <p:cNvPicPr>
            <a:picLocks noChangeAspect="1"/>
          </p:cNvPicPr>
          <p:nvPr/>
        </p:nvPicPr>
        <p:blipFill>
          <a:blip r:embed="rId9" cstate="print"/>
          <a:srcRect l="11705" r="10105"/>
          <a:stretch>
            <a:fillRect/>
          </a:stretch>
        </p:blipFill>
        <p:spPr>
          <a:xfrm>
            <a:off x="2434092" y="4115205"/>
            <a:ext cx="635426" cy="1034311"/>
          </a:xfrm>
          <a:prstGeom prst="rect">
            <a:avLst/>
          </a:prstGeom>
        </p:spPr>
      </p:pic>
      <p:sp>
        <p:nvSpPr>
          <p:cNvPr id="25" name="Rectangle 24"/>
          <p:cNvSpPr/>
          <p:nvPr/>
        </p:nvSpPr>
        <p:spPr bwMode="auto">
          <a:xfrm>
            <a:off x="733778" y="6006572"/>
            <a:ext cx="463138" cy="463138"/>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6" descr="\\Adisbssvr\adi shared folders\ADI_Projects\Microsoft\MS_08-00483_Nash_fall_PPT\ADI_Art\Working_Art\Comp Images\ist2_1986793-data-grab.jpg"/>
          <p:cNvPicPr>
            <a:picLocks noChangeAspect="1" noChangeArrowheads="1"/>
          </p:cNvPicPr>
          <p:nvPr/>
        </p:nvPicPr>
        <p:blipFill>
          <a:blip r:embed="rId10" cstate="print"/>
          <a:srcRect r="25895"/>
          <a:stretch>
            <a:fillRect/>
          </a:stretch>
        </p:blipFill>
        <p:spPr bwMode="auto">
          <a:xfrm>
            <a:off x="2070381" y="5198378"/>
            <a:ext cx="921175" cy="575974"/>
          </a:xfrm>
          <a:prstGeom prst="rect">
            <a:avLst/>
          </a:prstGeom>
          <a:noFill/>
        </p:spPr>
      </p:pic>
      <p:sp>
        <p:nvSpPr>
          <p:cNvPr id="29" name="Rectangle 28"/>
          <p:cNvSpPr/>
          <p:nvPr/>
        </p:nvSpPr>
        <p:spPr bwMode="auto">
          <a:xfrm>
            <a:off x="1905128" y="5037088"/>
            <a:ext cx="301808" cy="301808"/>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20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6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80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nodeType="withEffect">
                                  <p:stCondLst>
                                    <p:cond delay="10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12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140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160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160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160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grpId="0" nodeType="withEffect">
                                  <p:stCondLst>
                                    <p:cond delay="160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22" presetClass="entr" presetSubtype="8" fill="hold" grpId="0" nodeType="withEffect">
                                  <p:stCondLst>
                                    <p:cond delay="160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par>
                                <p:cTn id="44" presetID="22" presetClass="entr" presetSubtype="8" fill="hold" grpId="0" nodeType="withEffect">
                                  <p:stCondLst>
                                    <p:cond delay="160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par>
                                <p:cTn id="47" presetID="10" presetClass="entr" presetSubtype="0" fill="hold" grpId="0" nodeType="withEffect">
                                  <p:stCondLst>
                                    <p:cond delay="160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par>
                                <p:cTn id="50" presetID="10" presetClass="entr" presetSubtype="0" fill="hold" grpId="0" nodeType="withEffect">
                                  <p:stCondLst>
                                    <p:cond delay="160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22" presetClass="entr" presetSubtype="8" fill="hold" grpId="0" nodeType="withEffect">
                                  <p:stCondLst>
                                    <p:cond delay="160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par>
                                <p:cTn id="56" presetID="22" presetClass="entr" presetSubtype="8" fill="hold" grpId="0" nodeType="withEffect">
                                  <p:stCondLst>
                                    <p:cond delay="160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par>
                                <p:cTn id="59" presetID="10" presetClass="entr" presetSubtype="0" fill="hold" grpId="0" nodeType="withEffect">
                                  <p:stCondLst>
                                    <p:cond delay="160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500"/>
                                        <p:tgtEl>
                                          <p:spTgt spid="53"/>
                                        </p:tgtEl>
                                      </p:cBhvr>
                                    </p:animEffect>
                                  </p:childTnLst>
                                </p:cTn>
                              </p:par>
                              <p:par>
                                <p:cTn id="62" presetID="10" presetClass="entr" presetSubtype="0" fill="hold" grpId="0" nodeType="withEffect">
                                  <p:stCondLst>
                                    <p:cond delay="160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22" presetClass="entr" presetSubtype="8" fill="hold" grpId="0" nodeType="withEffect">
                                  <p:stCondLst>
                                    <p:cond delay="160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par>
                                <p:cTn id="68" presetID="22" presetClass="entr" presetSubtype="8" fill="hold" grpId="0" nodeType="withEffect">
                                  <p:stCondLst>
                                    <p:cond delay="160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par>
                                <p:cTn id="71" presetID="10" presetClass="entr" presetSubtype="0" fill="hold" grpId="0" nodeType="withEffect">
                                  <p:stCondLst>
                                    <p:cond delay="160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13" grpId="0" animBg="1"/>
      <p:bldP spid="19" grpId="0" animBg="1"/>
      <p:bldP spid="10" grpId="0" animBg="1"/>
      <p:bldP spid="15" grpId="0" animBg="1"/>
      <p:bldP spid="49" grpId="0"/>
      <p:bldP spid="51" grpId="0"/>
      <p:bldP spid="53" grpId="0"/>
      <p:bldP spid="11" grpId="0" animBg="1"/>
      <p:bldP spid="16" grpId="0" animBg="1"/>
      <p:bldP spid="17" grpId="0" animBg="1"/>
      <p:bldP spid="22" grpId="0" animBg="1"/>
      <p:bldP spid="25"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3538" y="366713"/>
            <a:ext cx="8413750" cy="480131"/>
          </a:xfrm>
        </p:spPr>
        <p:txBody>
          <a:bodyPr/>
          <a:lstStyle/>
          <a:p>
            <a:r>
              <a:rPr lang="en-US" dirty="0" smtClean="0"/>
              <a:t>The Desktop </a:t>
            </a:r>
            <a:r>
              <a:rPr lang="en-US" dirty="0" err="1" smtClean="0"/>
              <a:t>Optimisation</a:t>
            </a:r>
            <a:r>
              <a:rPr lang="en-US" dirty="0" smtClean="0"/>
              <a:t> Vision</a:t>
            </a:r>
            <a:endParaRPr lang="en-US" dirty="0"/>
          </a:p>
        </p:txBody>
      </p:sp>
      <p:sp>
        <p:nvSpPr>
          <p:cNvPr id="26" name="Rounded Rectangle 25"/>
          <p:cNvSpPr/>
          <p:nvPr/>
        </p:nvSpPr>
        <p:spPr bwMode="auto">
          <a:xfrm>
            <a:off x="409518" y="1019142"/>
            <a:ext cx="2446371" cy="5294385"/>
          </a:xfrm>
          <a:prstGeom prst="roundRect">
            <a:avLst>
              <a:gd name="adj" fmla="val 7712"/>
            </a:avLst>
          </a:prstGeom>
          <a:gradFill flip="none" rotWithShape="1">
            <a:gsLst>
              <a:gs pos="0">
                <a:schemeClr val="accent5">
                  <a:lumMod val="20000"/>
                  <a:lumOff val="80000"/>
                  <a:alpha val="74000"/>
                </a:schemeClr>
              </a:gs>
              <a:gs pos="0">
                <a:schemeClr val="accent5">
                  <a:lumMod val="50000"/>
                  <a:alpha val="30000"/>
                </a:schemeClr>
              </a:gs>
            </a:gsLst>
            <a:lin ang="5400000" scaled="0"/>
            <a:tileRect/>
          </a:gradFill>
          <a:ln w="22225" cap="flat" cmpd="sng" algn="ctr">
            <a:solidFill>
              <a:schemeClr val="tx1">
                <a:alpha val="4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2103120" rIns="91440" bIns="182880" numCol="1" rtlCol="0" anchor="t" anchorCtr="0" compatLnSpc="1">
            <a:prstTxWarp prst="textNoShape">
              <a:avLst/>
            </a:prstTxWarp>
          </a:bodyPr>
          <a:lstStyle/>
          <a:p>
            <a:pPr algn="ctr" eaLnBrk="0" fontAlgn="base" hangingPunct="0">
              <a:spcBef>
                <a:spcPts val="200"/>
              </a:spcBef>
              <a:spcAft>
                <a:spcPts val="200"/>
              </a:spcAft>
              <a:buClr>
                <a:srgbClr val="FFB601"/>
              </a:buClr>
              <a:buSzPct val="85000"/>
            </a:pPr>
            <a:endParaRPr lang="en-US" sz="1600" b="1" i="1" kern="0" dirty="0" smtClean="0">
              <a:ln>
                <a:solidFill>
                  <a:srgbClr val="000000">
                    <a:lumMod val="50000"/>
                    <a:lumOff val="50000"/>
                    <a:alpha val="3000"/>
                  </a:srgbClr>
                </a:solidFill>
              </a:ln>
              <a:solidFill>
                <a:srgbClr val="FFFFFF"/>
              </a:solidFill>
              <a:effectLst>
                <a:outerShdw blurRad="38100" dist="38100" dir="2700000" algn="tl">
                  <a:srgbClr val="000000">
                    <a:alpha val="43137"/>
                  </a:srgbClr>
                </a:outerShdw>
              </a:effectLst>
            </a:endParaRPr>
          </a:p>
          <a:p>
            <a:pPr algn="ctr" eaLnBrk="0" fontAlgn="base" hangingPunct="0">
              <a:spcBef>
                <a:spcPts val="200"/>
              </a:spcBef>
              <a:spcAft>
                <a:spcPts val="200"/>
              </a:spcAft>
              <a:buClr>
                <a:srgbClr val="FFB601"/>
              </a:buClr>
              <a:buSzPct val="85000"/>
            </a:pPr>
            <a:r>
              <a:rPr lang="en-US" sz="2000" b="1" i="1" kern="0" dirty="0" smtClean="0">
                <a:ln>
                  <a:solidFill>
                    <a:srgbClr val="000000">
                      <a:lumMod val="50000"/>
                      <a:lumOff val="50000"/>
                      <a:alpha val="3000"/>
                    </a:srgbClr>
                  </a:solidFill>
                </a:ln>
                <a:solidFill>
                  <a:srgbClr val="FFC000"/>
                </a:solidFill>
                <a:effectLst>
                  <a:outerShdw blurRad="38100" dist="38100" dir="2700000" algn="tl">
                    <a:srgbClr val="000000">
                      <a:alpha val="43137"/>
                    </a:srgbClr>
                  </a:outerShdw>
                </a:effectLst>
              </a:rPr>
              <a:t>The Challenge:</a:t>
            </a:r>
          </a:p>
          <a:p>
            <a:pPr algn="ctr" eaLnBrk="0" fontAlgn="base" hangingPunct="0">
              <a:spcBef>
                <a:spcPts val="1200"/>
              </a:spcBef>
              <a:spcAft>
                <a:spcPts val="200"/>
              </a:spcAft>
              <a:buClr>
                <a:srgbClr val="FFB601"/>
              </a:buClr>
              <a:buSzPct val="85000"/>
            </a:pPr>
            <a:r>
              <a:rPr lang="en-US" sz="2000" kern="0" dirty="0" smtClean="0">
                <a:ln>
                  <a:solidFill>
                    <a:srgbClr val="000000">
                      <a:lumMod val="50000"/>
                      <a:lumOff val="50000"/>
                      <a:alpha val="3000"/>
                    </a:srgbClr>
                  </a:solidFill>
                </a:ln>
                <a:solidFill>
                  <a:srgbClr val="FFFFFF"/>
                </a:solidFill>
                <a:effectLst>
                  <a:outerShdw blurRad="38100" dist="38100" dir="2700000" algn="tl">
                    <a:srgbClr val="000000">
                      <a:alpha val="43137"/>
                    </a:srgbClr>
                  </a:outerShdw>
                </a:effectLst>
              </a:rPr>
              <a:t>Deliver an </a:t>
            </a:r>
            <a:r>
              <a:rPr lang="en-US" sz="2000" dirty="0" smtClean="0">
                <a:ln>
                  <a:solidFill>
                    <a:srgbClr val="000000">
                      <a:lumMod val="50000"/>
                      <a:lumOff val="50000"/>
                      <a:alpha val="3000"/>
                    </a:srgbClr>
                  </a:solidFill>
                </a:ln>
                <a:solidFill>
                  <a:srgbClr val="FFFFFF"/>
                </a:solidFill>
                <a:effectLst>
                  <a:outerShdw blurRad="38100" dist="38100" dir="2700000" algn="tl">
                    <a:srgbClr val="000000">
                      <a:alpha val="43137"/>
                    </a:srgbClr>
                  </a:outerShdw>
                </a:effectLst>
              </a:rPr>
              <a:t>infrastructure that enables people to be successful in their jobs</a:t>
            </a:r>
          </a:p>
        </p:txBody>
      </p:sp>
      <p:sp>
        <p:nvSpPr>
          <p:cNvPr id="30" name="Oval 29"/>
          <p:cNvSpPr/>
          <p:nvPr/>
        </p:nvSpPr>
        <p:spPr bwMode="auto">
          <a:xfrm>
            <a:off x="649001" y="1166574"/>
            <a:ext cx="2007066" cy="1892766"/>
          </a:xfrm>
          <a:prstGeom prst="ellipse">
            <a:avLst/>
          </a:prstGeom>
          <a:blipFill>
            <a:blip r:embed="rId3" cstate="email"/>
            <a:stretch>
              <a:fillRect/>
            </a:stretch>
          </a:blipFill>
          <a:ln w="25400" cap="flat" cmpd="sng" algn="ctr">
            <a:noFill/>
            <a:prstDash val="solid"/>
            <a:round/>
            <a:headEnd type="none" w="med" len="med"/>
            <a:tailEnd type="none" w="med" len="med"/>
          </a:ln>
          <a:effectLst>
            <a:innerShdw blurRad="114300">
              <a:prstClr val="black"/>
            </a:innerShdw>
          </a:effectLst>
        </p:spPr>
        <p:txBody>
          <a:bodyPr vert="horz" wrap="square" lIns="91440" tIns="45720" rIns="91440" bIns="45720" numCol="1" rtlCol="0" anchor="t" anchorCtr="0" compatLnSpc="1">
            <a:prstTxWarp prst="textNoShape">
              <a:avLst/>
            </a:prstTxWarp>
          </a:bodyPr>
          <a:lstStyle/>
          <a:p>
            <a:pPr marL="114300" algn="ctr" defTabSz="-57150" eaLnBrk="0" fontAlgn="base" hangingPunct="0">
              <a:spcBef>
                <a:spcPts val="200"/>
              </a:spcBef>
              <a:spcAft>
                <a:spcPts val="900"/>
              </a:spcAft>
              <a:buClr>
                <a:srgbClr val="FFB601"/>
              </a:buClr>
              <a:buSzPct val="95000"/>
            </a:pPr>
            <a:endParaRPr lang="en-US" sz="2000"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sp>
        <p:nvSpPr>
          <p:cNvPr id="27" name="Rounded Rectangle 26"/>
          <p:cNvSpPr/>
          <p:nvPr/>
        </p:nvSpPr>
        <p:spPr bwMode="auto">
          <a:xfrm>
            <a:off x="3385328" y="1019142"/>
            <a:ext cx="2446371" cy="5294385"/>
          </a:xfrm>
          <a:prstGeom prst="roundRect">
            <a:avLst>
              <a:gd name="adj" fmla="val 5376"/>
            </a:avLst>
          </a:prstGeom>
          <a:gradFill flip="none" rotWithShape="1">
            <a:gsLst>
              <a:gs pos="0">
                <a:schemeClr val="accent5">
                  <a:lumMod val="20000"/>
                  <a:lumOff val="80000"/>
                  <a:alpha val="74000"/>
                </a:schemeClr>
              </a:gs>
              <a:gs pos="0">
                <a:schemeClr val="accent5">
                  <a:lumMod val="50000"/>
                  <a:alpha val="30000"/>
                </a:schemeClr>
              </a:gs>
            </a:gsLst>
            <a:lin ang="5400000" scaled="0"/>
            <a:tileRect/>
          </a:gradFill>
          <a:ln w="22225" cap="flat" cmpd="sng" algn="ctr">
            <a:solidFill>
              <a:schemeClr val="tx1">
                <a:alpha val="4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2103120" rIns="91440" bIns="182880" numCol="1" rtlCol="0" anchor="t" anchorCtr="0" compatLnSpc="1">
            <a:prstTxWarp prst="textNoShape">
              <a:avLst/>
            </a:prstTxWarp>
          </a:bodyPr>
          <a:lstStyle/>
          <a:p>
            <a:pPr algn="ctr" fontAlgn="base">
              <a:spcBef>
                <a:spcPts val="200"/>
              </a:spcBef>
              <a:spcAft>
                <a:spcPts val="200"/>
              </a:spcAft>
            </a:pPr>
            <a:endParaRPr lang="en-US" b="1" dirty="0" smtClean="0">
              <a:ln>
                <a:solidFill>
                  <a:srgbClr val="000000">
                    <a:lumMod val="50000"/>
                    <a:lumOff val="50000"/>
                    <a:alpha val="3000"/>
                  </a:srgbClr>
                </a:solidFill>
              </a:ln>
              <a:solidFill>
                <a:srgbClr val="FFFFFF"/>
              </a:solidFill>
              <a:effectLst>
                <a:outerShdw blurRad="38100" dist="38100" dir="2700000" algn="tl">
                  <a:srgbClr val="000000">
                    <a:alpha val="43137"/>
                  </a:srgbClr>
                </a:outerShdw>
              </a:effectLst>
            </a:endParaRPr>
          </a:p>
          <a:p>
            <a:pPr algn="ctr" fontAlgn="base">
              <a:spcBef>
                <a:spcPts val="200"/>
              </a:spcBef>
              <a:spcAft>
                <a:spcPts val="200"/>
              </a:spcAft>
            </a:pPr>
            <a:r>
              <a:rPr lang="en-US" sz="2000" b="1" i="1" dirty="0" smtClean="0">
                <a:ln>
                  <a:solidFill>
                    <a:srgbClr val="000000">
                      <a:lumMod val="50000"/>
                      <a:lumOff val="50000"/>
                      <a:alpha val="3000"/>
                    </a:srgbClr>
                  </a:solidFill>
                </a:ln>
                <a:solidFill>
                  <a:srgbClr val="FFC000"/>
                </a:solidFill>
                <a:effectLst>
                  <a:outerShdw blurRad="38100" dist="38100" dir="2700000" algn="tl">
                    <a:srgbClr val="000000">
                      <a:alpha val="43137"/>
                    </a:srgbClr>
                  </a:outerShdw>
                </a:effectLst>
              </a:rPr>
              <a:t>Creates Tension:</a:t>
            </a:r>
          </a:p>
          <a:p>
            <a:pPr marL="404813" lvl="1" indent="-288925" fontAlgn="base">
              <a:spcBef>
                <a:spcPts val="1200"/>
              </a:spcBef>
              <a:spcAft>
                <a:spcPts val="600"/>
              </a:spcAft>
              <a:buClr>
                <a:srgbClr val="FFB601"/>
              </a:buClr>
              <a:buSzPct val="85000"/>
              <a:buFontTx/>
              <a:buBlip>
                <a:blip r:embed="rId4"/>
              </a:buBlip>
            </a:pPr>
            <a:r>
              <a:rPr lang="en-US" dirty="0" smtClean="0">
                <a:ln>
                  <a:solidFill>
                    <a:srgbClr val="FFFFFF">
                      <a:lumMod val="50000"/>
                      <a:alpha val="4000"/>
                    </a:srgbClr>
                  </a:solidFill>
                </a:ln>
                <a:solidFill>
                  <a:srgbClr val="FFFFFF"/>
                </a:solidFill>
                <a:effectLst>
                  <a:outerShdw blurRad="38100" dist="38100" dir="2700000" algn="tl">
                    <a:srgbClr val="000000">
                      <a:alpha val="43137"/>
                    </a:srgbClr>
                  </a:outerShdw>
                </a:effectLst>
                <a:sym typeface="Wingdings" pitchFamily="2" charset="2"/>
              </a:rPr>
              <a:t>End-users want flexibility</a:t>
            </a:r>
          </a:p>
          <a:p>
            <a:pPr marL="404813" lvl="1" indent="-288925" fontAlgn="base">
              <a:spcBef>
                <a:spcPts val="600"/>
              </a:spcBef>
              <a:spcAft>
                <a:spcPts val="600"/>
              </a:spcAft>
              <a:buClr>
                <a:srgbClr val="FFB601"/>
              </a:buClr>
              <a:buSzPct val="85000"/>
              <a:buFontTx/>
              <a:buBlip>
                <a:blip r:embed="rId4"/>
              </a:buBlip>
            </a:pPr>
            <a:r>
              <a:rPr lang="en-US" dirty="0" smtClean="0">
                <a:ln>
                  <a:solidFill>
                    <a:srgbClr val="FFFFFF">
                      <a:lumMod val="50000"/>
                      <a:alpha val="4000"/>
                    </a:srgbClr>
                  </a:solidFill>
                </a:ln>
                <a:solidFill>
                  <a:srgbClr val="FFFFFF"/>
                </a:solidFill>
                <a:effectLst>
                  <a:outerShdw blurRad="38100" dist="38100" dir="2700000" algn="tl">
                    <a:srgbClr val="000000">
                      <a:alpha val="43137"/>
                    </a:srgbClr>
                  </a:outerShdw>
                </a:effectLst>
                <a:sym typeface="Wingdings" pitchFamily="2" charset="2"/>
              </a:rPr>
              <a:t>IT needs greater control</a:t>
            </a:r>
          </a:p>
        </p:txBody>
      </p:sp>
      <p:sp>
        <p:nvSpPr>
          <p:cNvPr id="28" name="Rounded Rectangle 27"/>
          <p:cNvSpPr/>
          <p:nvPr/>
        </p:nvSpPr>
        <p:spPr bwMode="auto">
          <a:xfrm>
            <a:off x="6361137" y="1019142"/>
            <a:ext cx="2446371" cy="5294385"/>
          </a:xfrm>
          <a:prstGeom prst="roundRect">
            <a:avLst>
              <a:gd name="adj" fmla="val 6933"/>
            </a:avLst>
          </a:prstGeom>
          <a:gradFill flip="none" rotWithShape="1">
            <a:gsLst>
              <a:gs pos="0">
                <a:schemeClr val="accent5">
                  <a:lumMod val="20000"/>
                  <a:lumOff val="80000"/>
                  <a:alpha val="74000"/>
                </a:schemeClr>
              </a:gs>
              <a:gs pos="0">
                <a:schemeClr val="accent5">
                  <a:lumMod val="50000"/>
                  <a:alpha val="30000"/>
                </a:schemeClr>
              </a:gs>
            </a:gsLst>
            <a:lin ang="5400000" scaled="0"/>
            <a:tileRect/>
          </a:gradFill>
          <a:ln w="22225" cap="flat" cmpd="sng" algn="ctr">
            <a:solidFill>
              <a:schemeClr val="tx1">
                <a:alpha val="4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2103120" rIns="91440" bIns="182880" numCol="1" rtlCol="0" anchor="t" anchorCtr="0" compatLnSpc="1">
            <a:prstTxWarp prst="textNoShape">
              <a:avLst/>
            </a:prstTxWarp>
          </a:bodyPr>
          <a:lstStyle/>
          <a:p>
            <a:pPr algn="ctr" eaLnBrk="0" fontAlgn="base" hangingPunct="0">
              <a:spcBef>
                <a:spcPts val="200"/>
              </a:spcBef>
              <a:spcAft>
                <a:spcPts val="200"/>
              </a:spcAft>
              <a:buClr>
                <a:srgbClr val="FFB601"/>
              </a:buClr>
              <a:buSzPct val="85000"/>
            </a:pPr>
            <a:endParaRPr lang="en-US" sz="2000" b="1" i="1" kern="0" dirty="0" smtClean="0">
              <a:ln>
                <a:solidFill>
                  <a:srgbClr val="000000">
                    <a:lumMod val="50000"/>
                    <a:lumOff val="50000"/>
                    <a:alpha val="3000"/>
                  </a:srgbClr>
                </a:solidFill>
              </a:ln>
              <a:solidFill>
                <a:srgbClr val="FFFFFF"/>
              </a:solidFill>
              <a:effectLst>
                <a:outerShdw blurRad="38100" dist="38100" dir="2700000" algn="tl">
                  <a:srgbClr val="000000">
                    <a:alpha val="43137"/>
                  </a:srgbClr>
                </a:outerShdw>
              </a:effectLst>
            </a:endParaRPr>
          </a:p>
          <a:p>
            <a:pPr algn="ctr" eaLnBrk="0" fontAlgn="base" hangingPunct="0">
              <a:spcBef>
                <a:spcPts val="200"/>
              </a:spcBef>
              <a:spcAft>
                <a:spcPts val="200"/>
              </a:spcAft>
              <a:buClr>
                <a:srgbClr val="FFB601"/>
              </a:buClr>
              <a:buSzPct val="85000"/>
            </a:pPr>
            <a:r>
              <a:rPr lang="en-US" sz="2000" b="1" i="1" kern="0" dirty="0" smtClean="0">
                <a:ln>
                  <a:solidFill>
                    <a:srgbClr val="000000">
                      <a:lumMod val="50000"/>
                      <a:lumOff val="50000"/>
                      <a:alpha val="3000"/>
                    </a:srgbClr>
                  </a:solidFill>
                </a:ln>
                <a:solidFill>
                  <a:srgbClr val="FFC000"/>
                </a:solidFill>
                <a:effectLst>
                  <a:outerShdw blurRad="38100" dist="38100" dir="2700000" algn="tl">
                    <a:srgbClr val="000000">
                      <a:alpha val="43137"/>
                    </a:srgbClr>
                  </a:outerShdw>
                </a:effectLst>
              </a:rPr>
              <a:t>The Solution:</a:t>
            </a:r>
          </a:p>
          <a:p>
            <a:pPr algn="ctr" fontAlgn="base">
              <a:spcBef>
                <a:spcPts val="1800"/>
              </a:spcBef>
              <a:spcAft>
                <a:spcPts val="600"/>
              </a:spcAft>
            </a:pPr>
            <a:r>
              <a:rPr lang="en-US" sz="2000" b="1" dirty="0" smtClean="0">
                <a:ln>
                  <a:solidFill>
                    <a:srgbClr val="000000">
                      <a:lumMod val="50000"/>
                      <a:lumOff val="50000"/>
                      <a:alpha val="3000"/>
                    </a:srgbClr>
                  </a:solidFill>
                </a:ln>
                <a:solidFill>
                  <a:srgbClr val="FFFFFF"/>
                </a:solidFill>
                <a:effectLst>
                  <a:outerShdw blurRad="38100" dist="38100" dir="2700000" algn="tl">
                    <a:srgbClr val="000000">
                      <a:alpha val="43137"/>
                    </a:srgbClr>
                  </a:outerShdw>
                </a:effectLst>
              </a:rPr>
              <a:t>Desktop </a:t>
            </a:r>
            <a:r>
              <a:rPr lang="en-US" sz="2000" b="1" dirty="0" err="1" smtClean="0">
                <a:ln>
                  <a:solidFill>
                    <a:srgbClr val="000000">
                      <a:lumMod val="50000"/>
                      <a:lumOff val="50000"/>
                      <a:alpha val="3000"/>
                    </a:srgbClr>
                  </a:solidFill>
                </a:ln>
                <a:solidFill>
                  <a:srgbClr val="FFFFFF"/>
                </a:solidFill>
                <a:effectLst>
                  <a:outerShdw blurRad="38100" dist="38100" dir="2700000" algn="tl">
                    <a:srgbClr val="000000">
                      <a:alpha val="43137"/>
                    </a:srgbClr>
                  </a:outerShdw>
                </a:effectLst>
              </a:rPr>
              <a:t>Optimisation</a:t>
            </a:r>
            <a:endParaRPr lang="en-US" sz="2000" b="1" dirty="0" smtClean="0">
              <a:ln>
                <a:solidFill>
                  <a:srgbClr val="000000">
                    <a:lumMod val="50000"/>
                    <a:lumOff val="50000"/>
                    <a:alpha val="3000"/>
                  </a:srgbClr>
                </a:solidFill>
              </a:ln>
              <a:solidFill>
                <a:srgbClr val="FFFFFF"/>
              </a:solidFill>
              <a:effectLst>
                <a:outerShdw blurRad="38100" dist="38100" dir="2700000" algn="tl">
                  <a:srgbClr val="000000">
                    <a:alpha val="43137"/>
                  </a:srgbClr>
                </a:outerShdw>
              </a:effectLst>
            </a:endParaRPr>
          </a:p>
          <a:p>
            <a:pPr marL="0" lvl="1" algn="ctr" fontAlgn="base">
              <a:spcBef>
                <a:spcPts val="600"/>
              </a:spcBef>
              <a:spcAft>
                <a:spcPts val="600"/>
              </a:spcAft>
            </a:pPr>
            <a:r>
              <a:rPr lang="en-US" sz="1600" b="1" i="1" dirty="0" smtClean="0">
                <a:ln>
                  <a:solidFill>
                    <a:srgbClr val="000000">
                      <a:lumMod val="50000"/>
                      <a:lumOff val="50000"/>
                      <a:alpha val="3000"/>
                    </a:srgbClr>
                  </a:solidFill>
                </a:ln>
                <a:solidFill>
                  <a:srgbClr val="FFFFFF"/>
                </a:solidFill>
                <a:effectLst>
                  <a:outerShdw blurRad="38100" dist="38100" dir="2700000" algn="tl">
                    <a:srgbClr val="000000">
                      <a:alpha val="43137"/>
                    </a:srgbClr>
                  </a:outerShdw>
                </a:effectLst>
              </a:rPr>
              <a:t>Empowering both end-users and IT</a:t>
            </a:r>
            <a:endParaRPr lang="en-US" dirty="0">
              <a:ln>
                <a:solidFill>
                  <a:srgbClr val="000000">
                    <a:lumMod val="50000"/>
                    <a:lumOff val="50000"/>
                    <a:alpha val="3000"/>
                  </a:srgbClr>
                </a:solidFill>
              </a:ln>
              <a:solidFill>
                <a:srgbClr val="FFFFFF"/>
              </a:solidFill>
              <a:effectLst>
                <a:outerShdw blurRad="38100" dist="38100" dir="2700000" algn="tl">
                  <a:srgbClr val="000000">
                    <a:alpha val="43137"/>
                  </a:srgbClr>
                </a:outerShdw>
              </a:effectLst>
            </a:endParaRPr>
          </a:p>
        </p:txBody>
      </p:sp>
      <p:pic>
        <p:nvPicPr>
          <p:cNvPr id="24" name="Picture 21" descr="arrow-tip-blue-dk"/>
          <p:cNvPicPr>
            <a:picLocks noChangeAspect="1" noChangeArrowheads="1"/>
          </p:cNvPicPr>
          <p:nvPr/>
        </p:nvPicPr>
        <p:blipFill>
          <a:blip r:embed="rId5" cstate="email">
            <a:duotone>
              <a:prstClr val="black"/>
              <a:schemeClr val="accent5">
                <a:tint val="45000"/>
                <a:satMod val="400000"/>
              </a:schemeClr>
            </a:duotone>
          </a:blip>
          <a:srcRect/>
          <a:stretch>
            <a:fillRect/>
          </a:stretch>
        </p:blipFill>
        <p:spPr bwMode="auto">
          <a:xfrm>
            <a:off x="2782862" y="2589200"/>
            <a:ext cx="612759" cy="2154268"/>
          </a:xfrm>
          <a:prstGeom prst="rect">
            <a:avLst/>
          </a:prstGeom>
          <a:noFill/>
          <a:ln w="9525">
            <a:noFill/>
            <a:miter lim="800000"/>
            <a:headEnd/>
            <a:tailEnd/>
          </a:ln>
        </p:spPr>
      </p:pic>
      <p:pic>
        <p:nvPicPr>
          <p:cNvPr id="25" name="Picture 21" descr="arrow-tip-blue-dk"/>
          <p:cNvPicPr>
            <a:picLocks noChangeAspect="1" noChangeArrowheads="1"/>
          </p:cNvPicPr>
          <p:nvPr/>
        </p:nvPicPr>
        <p:blipFill>
          <a:blip r:embed="rId5" cstate="email">
            <a:duotone>
              <a:prstClr val="black"/>
              <a:schemeClr val="accent5">
                <a:tint val="45000"/>
                <a:satMod val="400000"/>
              </a:schemeClr>
            </a:duotone>
          </a:blip>
          <a:srcRect/>
          <a:stretch>
            <a:fillRect/>
          </a:stretch>
        </p:blipFill>
        <p:spPr bwMode="auto">
          <a:xfrm>
            <a:off x="5740415" y="2589200"/>
            <a:ext cx="612759" cy="2154268"/>
          </a:xfrm>
          <a:prstGeom prst="rect">
            <a:avLst/>
          </a:prstGeom>
          <a:noFill/>
          <a:ln w="9525">
            <a:noFill/>
            <a:miter lim="800000"/>
            <a:headEnd/>
            <a:tailEnd/>
          </a:ln>
        </p:spPr>
      </p:pic>
      <p:sp>
        <p:nvSpPr>
          <p:cNvPr id="17" name="Slide Number Placeholder 16"/>
          <p:cNvSpPr>
            <a:spLocks noGrp="1"/>
          </p:cNvSpPr>
          <p:nvPr>
            <p:ph type="sldNum" sz="quarter" idx="4"/>
          </p:nvPr>
        </p:nvSpPr>
        <p:spPr/>
        <p:txBody>
          <a:bodyPr/>
          <a:lstStyle/>
          <a:p>
            <a:pPr>
              <a:buClr>
                <a:srgbClr val="FFB601"/>
              </a:buClr>
              <a:defRPr/>
            </a:pPr>
            <a:fld id="{0EA2E07B-00C1-458D-807C-5DE870C5A269}" type="slidenum">
              <a:rPr>
                <a:ln>
                  <a:solidFill>
                    <a:srgbClr val="000000">
                      <a:lumMod val="50000"/>
                      <a:lumOff val="50000"/>
                      <a:alpha val="3000"/>
                    </a:srgbClr>
                  </a:solidFill>
                </a:ln>
                <a:solidFill>
                  <a:srgbClr val="FFFFFF"/>
                </a:solidFill>
              </a:rPr>
              <a:pPr>
                <a:buClr>
                  <a:srgbClr val="FFB601"/>
                </a:buClr>
                <a:defRPr/>
              </a:pPr>
              <a:t>9</a:t>
            </a:fld>
            <a:endParaRPr dirty="0">
              <a:ln>
                <a:solidFill>
                  <a:srgbClr val="000000">
                    <a:lumMod val="50000"/>
                    <a:lumOff val="50000"/>
                    <a:alpha val="3000"/>
                  </a:srgbClr>
                </a:solidFill>
              </a:ln>
              <a:solidFill>
                <a:srgbClr val="FFFFFF"/>
              </a:solidFill>
            </a:endParaRPr>
          </a:p>
        </p:txBody>
      </p:sp>
      <p:grpSp>
        <p:nvGrpSpPr>
          <p:cNvPr id="2" name="Group 22"/>
          <p:cNvGrpSpPr/>
          <p:nvPr/>
        </p:nvGrpSpPr>
        <p:grpSpPr>
          <a:xfrm>
            <a:off x="3411052" y="978495"/>
            <a:ext cx="2386432" cy="2250527"/>
            <a:chOff x="3411052" y="978495"/>
            <a:chExt cx="2386432" cy="2250527"/>
          </a:xfrm>
        </p:grpSpPr>
        <p:sp>
          <p:nvSpPr>
            <p:cNvPr id="29" name="Oval 28"/>
            <p:cNvSpPr/>
            <p:nvPr/>
          </p:nvSpPr>
          <p:spPr bwMode="auto">
            <a:xfrm>
              <a:off x="3411052" y="978495"/>
              <a:ext cx="2386432" cy="2250527"/>
            </a:xfrm>
            <a:prstGeom prst="ellipse">
              <a:avLst/>
            </a:prstGeom>
            <a:gradFill flip="none" rotWithShape="1">
              <a:gsLst>
                <a:gs pos="0">
                  <a:schemeClr val="tx1"/>
                </a:gs>
                <a:gs pos="78000">
                  <a:schemeClr val="tx1">
                    <a:alpha val="83000"/>
                  </a:schemeClr>
                </a:gs>
              </a:gsLst>
              <a:path path="circle">
                <a:fillToRect l="50000" t="50000" r="50000" b="50000"/>
              </a:path>
              <a:tileRect/>
            </a:gradFill>
            <a:ln w="25400" cap="flat" cmpd="sng" algn="ctr">
              <a:noFill/>
              <a:prstDash val="solid"/>
              <a:round/>
              <a:headEnd type="none" w="med" len="med"/>
              <a:tailEnd type="none" w="med" len="med"/>
            </a:ln>
            <a:effectLst>
              <a:innerShdw blurRad="114300">
                <a:prstClr val="black"/>
              </a:innerShdw>
              <a:softEdge rad="317500"/>
            </a:effectLst>
          </p:spPr>
          <p:txBody>
            <a:bodyPr vert="horz" wrap="square" lIns="91440" tIns="45720" rIns="91440" bIns="45720" numCol="1" rtlCol="0" anchor="t" anchorCtr="0" compatLnSpc="1">
              <a:prstTxWarp prst="textNoShape">
                <a:avLst/>
              </a:prstTxWarp>
            </a:bodyPr>
            <a:lstStyle/>
            <a:p>
              <a:pPr marL="114300" algn="ctr" defTabSz="-57150" eaLnBrk="0" fontAlgn="base" hangingPunct="0">
                <a:spcBef>
                  <a:spcPts val="200"/>
                </a:spcBef>
                <a:spcAft>
                  <a:spcPts val="900"/>
                </a:spcAft>
                <a:buClr>
                  <a:srgbClr val="FFB601"/>
                </a:buClr>
                <a:buSzPct val="95000"/>
              </a:pPr>
              <a:endParaRPr lang="en-US" sz="2000"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pic>
          <p:nvPicPr>
            <p:cNvPr id="32" name="Picture 184" descr="tug silouhette"/>
            <p:cNvPicPr>
              <a:picLocks noChangeAspect="1" noChangeArrowheads="1"/>
            </p:cNvPicPr>
            <p:nvPr/>
          </p:nvPicPr>
          <p:blipFill>
            <a:blip r:embed="rId6" cstate="email">
              <a:biLevel thresh="50000"/>
              <a:lum bright="34000" contrast="24000"/>
            </a:blip>
            <a:stretch>
              <a:fillRect/>
            </a:stretch>
          </p:blipFill>
          <p:spPr bwMode="auto">
            <a:xfrm>
              <a:off x="3632354" y="1727636"/>
              <a:ext cx="1815946" cy="791270"/>
            </a:xfrm>
            <a:prstGeom prst="rect">
              <a:avLst/>
            </a:prstGeom>
            <a:noFill/>
            <a:ln w="9525">
              <a:noFill/>
              <a:miter lim="800000"/>
              <a:headEnd/>
              <a:tailEnd/>
            </a:ln>
          </p:spPr>
        </p:pic>
      </p:grpSp>
      <p:sp>
        <p:nvSpPr>
          <p:cNvPr id="20" name="TextBox 19"/>
          <p:cNvSpPr txBox="1"/>
          <p:nvPr/>
        </p:nvSpPr>
        <p:spPr bwMode="auto">
          <a:xfrm>
            <a:off x="6567425" y="1296458"/>
            <a:ext cx="2034712" cy="846971"/>
          </a:xfrm>
          <a:prstGeom prst="rect">
            <a:avLst/>
          </a:prstGeom>
          <a:noFill/>
        </p:spPr>
        <p:txBody>
          <a:bodyPr spcFirstLastPara="1" wrap="none">
            <a:prstTxWarp prst="textArchUp">
              <a:avLst>
                <a:gd name="adj" fmla="val 11823173"/>
              </a:avLst>
            </a:prstTxWarp>
            <a:spAutoFit/>
          </a:bodyPr>
          <a:lstStyle/>
          <a:p>
            <a:pPr marL="342900" indent="-342900" algn="ctr" defTabSz="-13873163" fontAlgn="base">
              <a:lnSpc>
                <a:spcPct val="90000"/>
              </a:lnSpc>
              <a:spcBef>
                <a:spcPct val="0"/>
              </a:spcBef>
              <a:spcAft>
                <a:spcPct val="0"/>
              </a:spcAft>
              <a:defRPr/>
            </a:pPr>
            <a:r>
              <a:rPr lang="en-US" sz="1200" b="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Desktop </a:t>
            </a:r>
            <a:r>
              <a:rPr lang="en-US" sz="1200" b="1" dirty="0" err="1"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Optimisation</a:t>
            </a:r>
            <a:endParaRPr lang="en-US" sz="12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pic>
        <p:nvPicPr>
          <p:cNvPr id="22" name="Picture 21" descr="circle computer.bmp"/>
          <p:cNvPicPr>
            <a:picLocks noChangeAspect="1"/>
          </p:cNvPicPr>
          <p:nvPr/>
        </p:nvPicPr>
        <p:blipFill>
          <a:blip r:embed="rId7" cstate="email">
            <a:clrChange>
              <a:clrFrom>
                <a:srgbClr val="A3A3A3"/>
              </a:clrFrom>
              <a:clrTo>
                <a:srgbClr val="A3A3A3">
                  <a:alpha val="0"/>
                </a:srgbClr>
              </a:clrTo>
            </a:clrChange>
          </a:blip>
          <a:stretch>
            <a:fillRect/>
          </a:stretch>
        </p:blipFill>
        <p:spPr>
          <a:xfrm>
            <a:off x="6764867" y="1447801"/>
            <a:ext cx="1650999" cy="1650999"/>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dows_Client_Generic_v15">
  <a:themeElements>
    <a:clrScheme name="Custom 2">
      <a:dk1>
        <a:sysClr val="windowText" lastClr="000000"/>
      </a:dk1>
      <a:lt1>
        <a:sysClr val="window" lastClr="FFFFFF"/>
      </a:lt1>
      <a:dk2>
        <a:srgbClr val="464646"/>
      </a:dk2>
      <a:lt2>
        <a:srgbClr val="DEF5FA"/>
      </a:lt2>
      <a:accent1>
        <a:srgbClr val="2DA2BF"/>
      </a:accent1>
      <a:accent2>
        <a:srgbClr val="EABD00"/>
      </a:accent2>
      <a:accent3>
        <a:srgbClr val="EB641B"/>
      </a:accent3>
      <a:accent4>
        <a:srgbClr val="39639D"/>
      </a:accent4>
      <a:accent5>
        <a:srgbClr val="408054"/>
      </a:accent5>
      <a:accent6>
        <a:srgbClr val="5A6E18"/>
      </a:accent6>
      <a:hlink>
        <a:srgbClr val="FF8119"/>
      </a:hlink>
      <a:folHlink>
        <a:srgbClr val="44B9E8"/>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0.xml><?xml version="1.0" encoding="utf-8"?>
<a:theme xmlns:a="http://schemas.openxmlformats.org/drawingml/2006/main" name="13_Visual Blue template_Arial">
  <a:themeElements>
    <a:clrScheme name="Customer Deck FY09">
      <a:dk1>
        <a:srgbClr val="000000"/>
      </a:dk1>
      <a:lt1>
        <a:srgbClr val="FFFFFF"/>
      </a:lt1>
      <a:dk2>
        <a:srgbClr val="114E81"/>
      </a:dk2>
      <a:lt2>
        <a:srgbClr val="FFB601"/>
      </a:lt2>
      <a:accent1>
        <a:srgbClr val="ED7803"/>
      </a:accent1>
      <a:accent2>
        <a:srgbClr val="25BB42"/>
      </a:accent2>
      <a:accent3>
        <a:srgbClr val="808080"/>
      </a:accent3>
      <a:accent4>
        <a:srgbClr val="18772A"/>
      </a:accent4>
      <a:accent5>
        <a:srgbClr val="1E89E2"/>
      </a:accent5>
      <a:accent6>
        <a:srgbClr val="804102"/>
      </a:accent6>
      <a:hlink>
        <a:srgbClr val="FFE199"/>
      </a:hlink>
      <a:folHlink>
        <a:srgbClr val="3D3D3D"/>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4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5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6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7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8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9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0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1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2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ndows_Client_Generic_v14">
  <a:themeElements>
    <a:clrScheme name="Custom 2">
      <a:dk1>
        <a:sysClr val="windowText" lastClr="000000"/>
      </a:dk1>
      <a:lt1>
        <a:srgbClr val="FFFFFF"/>
      </a:lt1>
      <a:dk2>
        <a:srgbClr val="464646"/>
      </a:dk2>
      <a:lt2>
        <a:srgbClr val="DEF5FA"/>
      </a:lt2>
      <a:accent1>
        <a:srgbClr val="2DA2BF"/>
      </a:accent1>
      <a:accent2>
        <a:srgbClr val="EABD00"/>
      </a:accent2>
      <a:accent3>
        <a:srgbClr val="EB641B"/>
      </a:accent3>
      <a:accent4>
        <a:srgbClr val="39639D"/>
      </a:accent4>
      <a:accent5>
        <a:srgbClr val="408054"/>
      </a:accent5>
      <a:accent6>
        <a:srgbClr val="5A6E18"/>
      </a:accent6>
      <a:hlink>
        <a:srgbClr val="FF8119"/>
      </a:hlink>
      <a:folHlink>
        <a:srgbClr val="44B9E8"/>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0.xml><?xml version="1.0" encoding="utf-8"?>
<a:theme xmlns:a="http://schemas.openxmlformats.org/drawingml/2006/main" name="23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4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5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6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7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8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9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30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31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2_Visual Blue template_Arial">
  <a:themeElements>
    <a:clrScheme name="Customer Deck FY09">
      <a:dk1>
        <a:srgbClr val="000000"/>
      </a:dk1>
      <a:lt1>
        <a:srgbClr val="FFFFFF"/>
      </a:lt1>
      <a:dk2>
        <a:srgbClr val="114E81"/>
      </a:dk2>
      <a:lt2>
        <a:srgbClr val="FFB601"/>
      </a:lt2>
      <a:accent1>
        <a:srgbClr val="ED7803"/>
      </a:accent1>
      <a:accent2>
        <a:srgbClr val="25BB42"/>
      </a:accent2>
      <a:accent3>
        <a:srgbClr val="808080"/>
      </a:accent3>
      <a:accent4>
        <a:srgbClr val="18772A"/>
      </a:accent4>
      <a:accent5>
        <a:srgbClr val="1E89E2"/>
      </a:accent5>
      <a:accent6>
        <a:srgbClr val="804102"/>
      </a:accent6>
      <a:hlink>
        <a:srgbClr val="FFE199"/>
      </a:hlink>
      <a:folHlink>
        <a:srgbClr val="3D3D3D"/>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Visual Blue template_Arial">
  <a:themeElements>
    <a:clrScheme name="Customer Deck FY09">
      <a:dk1>
        <a:srgbClr val="000000"/>
      </a:dk1>
      <a:lt1>
        <a:srgbClr val="FFFFFF"/>
      </a:lt1>
      <a:dk2>
        <a:srgbClr val="114E81"/>
      </a:dk2>
      <a:lt2>
        <a:srgbClr val="FFB601"/>
      </a:lt2>
      <a:accent1>
        <a:srgbClr val="ED7803"/>
      </a:accent1>
      <a:accent2>
        <a:srgbClr val="25BB42"/>
      </a:accent2>
      <a:accent3>
        <a:srgbClr val="808080"/>
      </a:accent3>
      <a:accent4>
        <a:srgbClr val="18772A"/>
      </a:accent4>
      <a:accent5>
        <a:srgbClr val="1E89E2"/>
      </a:accent5>
      <a:accent6>
        <a:srgbClr val="804102"/>
      </a:accent6>
      <a:hlink>
        <a:srgbClr val="FFE199"/>
      </a:hlink>
      <a:folHlink>
        <a:srgbClr val="3D3D3D"/>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3_Visual Blue template_Arial">
  <a:themeElements>
    <a:clrScheme name="Customer Deck FY09">
      <a:dk1>
        <a:srgbClr val="000000"/>
      </a:dk1>
      <a:lt1>
        <a:srgbClr val="FFFFFF"/>
      </a:lt1>
      <a:dk2>
        <a:srgbClr val="114E81"/>
      </a:dk2>
      <a:lt2>
        <a:srgbClr val="FFB601"/>
      </a:lt2>
      <a:accent1>
        <a:srgbClr val="ED7803"/>
      </a:accent1>
      <a:accent2>
        <a:srgbClr val="25BB42"/>
      </a:accent2>
      <a:accent3>
        <a:srgbClr val="808080"/>
      </a:accent3>
      <a:accent4>
        <a:srgbClr val="18772A"/>
      </a:accent4>
      <a:accent5>
        <a:srgbClr val="1E89E2"/>
      </a:accent5>
      <a:accent6>
        <a:srgbClr val="804102"/>
      </a:accent6>
      <a:hlink>
        <a:srgbClr val="FFE199"/>
      </a:hlink>
      <a:folHlink>
        <a:srgbClr val="3D3D3D"/>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4_Visual Blue template_Arial">
  <a:themeElements>
    <a:clrScheme name="Customer Deck FY09">
      <a:dk1>
        <a:srgbClr val="000000"/>
      </a:dk1>
      <a:lt1>
        <a:srgbClr val="FFFFFF"/>
      </a:lt1>
      <a:dk2>
        <a:srgbClr val="114E81"/>
      </a:dk2>
      <a:lt2>
        <a:srgbClr val="FFB601"/>
      </a:lt2>
      <a:accent1>
        <a:srgbClr val="ED7803"/>
      </a:accent1>
      <a:accent2>
        <a:srgbClr val="25BB42"/>
      </a:accent2>
      <a:accent3>
        <a:srgbClr val="808080"/>
      </a:accent3>
      <a:accent4>
        <a:srgbClr val="18772A"/>
      </a:accent4>
      <a:accent5>
        <a:srgbClr val="1E89E2"/>
      </a:accent5>
      <a:accent6>
        <a:srgbClr val="804102"/>
      </a:accent6>
      <a:hlink>
        <a:srgbClr val="FFE199"/>
      </a:hlink>
      <a:folHlink>
        <a:srgbClr val="3D3D3D"/>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5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6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7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8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9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40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41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2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Visual Blue template_Arial">
  <a:themeElements>
    <a:clrScheme name="Customer Deck FY09">
      <a:dk1>
        <a:srgbClr val="000000"/>
      </a:dk1>
      <a:lt1>
        <a:srgbClr val="FFFFFF"/>
      </a:lt1>
      <a:dk2>
        <a:srgbClr val="114E81"/>
      </a:dk2>
      <a:lt2>
        <a:srgbClr val="FFB601"/>
      </a:lt2>
      <a:accent1>
        <a:srgbClr val="ED7803"/>
      </a:accent1>
      <a:accent2>
        <a:srgbClr val="25BB42"/>
      </a:accent2>
      <a:accent3>
        <a:srgbClr val="808080"/>
      </a:accent3>
      <a:accent4>
        <a:srgbClr val="18772A"/>
      </a:accent4>
      <a:accent5>
        <a:srgbClr val="1E89E2"/>
      </a:accent5>
      <a:accent6>
        <a:srgbClr val="804102"/>
      </a:accent6>
      <a:hlink>
        <a:srgbClr val="FFE199"/>
      </a:hlink>
      <a:folHlink>
        <a:srgbClr val="3D3D3D"/>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3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4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5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6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7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8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9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50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51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52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53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4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5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6_Visual Blue template_Arial">
  <a:themeElements>
    <a:clrScheme name="Customer Deck FY09">
      <a:dk1>
        <a:srgbClr val="000000"/>
      </a:dk1>
      <a:lt1>
        <a:srgbClr val="FFFFFF"/>
      </a:lt1>
      <a:dk2>
        <a:srgbClr val="114E81"/>
      </a:dk2>
      <a:lt2>
        <a:srgbClr val="FFB601"/>
      </a:lt2>
      <a:accent1>
        <a:srgbClr val="ED7803"/>
      </a:accent1>
      <a:accent2>
        <a:srgbClr val="25BB42"/>
      </a:accent2>
      <a:accent3>
        <a:srgbClr val="808080"/>
      </a:accent3>
      <a:accent4>
        <a:srgbClr val="18772A"/>
      </a:accent4>
      <a:accent5>
        <a:srgbClr val="1E89E2"/>
      </a:accent5>
      <a:accent6>
        <a:srgbClr val="804102"/>
      </a:accent6>
      <a:hlink>
        <a:srgbClr val="FFE199"/>
      </a:hlink>
      <a:folHlink>
        <a:srgbClr val="3D3D3D"/>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7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6-10017_KellyFile">
    <a:dk1>
      <a:sysClr val="windowText" lastClr="000000"/>
    </a:dk1>
    <a:lt1>
      <a:sysClr val="window" lastClr="FFFFFF"/>
    </a:lt1>
    <a:dk2>
      <a:srgbClr val="1F497D"/>
    </a:dk2>
    <a:lt2>
      <a:srgbClr val="EEECE1"/>
    </a:lt2>
    <a:accent1>
      <a:srgbClr val="4F81BD"/>
    </a:accent1>
    <a:accent2>
      <a:srgbClr val="F79646"/>
    </a:accent2>
    <a:accent3>
      <a:srgbClr val="C0504D"/>
    </a:accent3>
    <a:accent4>
      <a:srgbClr val="4BACC6"/>
    </a:accent4>
    <a:accent5>
      <a:srgbClr val="2D4E7F"/>
    </a:accent5>
    <a:accent6>
      <a:srgbClr val="A1A1A1"/>
    </a:accent6>
    <a:hlink>
      <a:srgbClr val="F79646"/>
    </a:hlink>
    <a:folHlink>
      <a:srgbClr val="800080"/>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2356</Words>
  <Application>Microsoft Office PowerPoint</Application>
  <PresentationFormat>On-screen Show (4:3)</PresentationFormat>
  <Paragraphs>345</Paragraphs>
  <Slides>25</Slides>
  <Notes>25</Notes>
  <HiddenSlides>1</HiddenSlides>
  <MMClips>0</MMClips>
  <ScaleCrop>false</ScaleCrop>
  <HeadingPairs>
    <vt:vector size="4" baseType="variant">
      <vt:variant>
        <vt:lpstr>Theme</vt:lpstr>
      </vt:variant>
      <vt:variant>
        <vt:i4>54</vt:i4>
      </vt:variant>
      <vt:variant>
        <vt:lpstr>Slide Titles</vt:lpstr>
      </vt:variant>
      <vt:variant>
        <vt:i4>25</vt:i4>
      </vt:variant>
    </vt:vector>
  </HeadingPairs>
  <TitlesOfParts>
    <vt:vector size="79" baseType="lpstr">
      <vt:lpstr>Windows_Client_Generic_v15</vt:lpstr>
      <vt:lpstr>Windows_Client_Generic_v14</vt:lpstr>
      <vt:lpstr>7_Visual Blue template_Arial</vt:lpstr>
      <vt:lpstr>8_Visual Blue template_Arial</vt:lpstr>
      <vt:lpstr>6_Visual Blue template_Arial</vt:lpstr>
      <vt:lpstr>9_Visual Blue template_Arial</vt:lpstr>
      <vt:lpstr>10_Visual Blue template_Arial</vt:lpstr>
      <vt:lpstr>11_Visual Blue template_Arial</vt:lpstr>
      <vt:lpstr>12_Visual Blue template_Arial</vt:lpstr>
      <vt:lpstr>13_Visual Blue template_Arial</vt:lpstr>
      <vt:lpstr>14_Visual Blue template_Arial</vt:lpstr>
      <vt:lpstr>15_Visual Blue template_Arial</vt:lpstr>
      <vt:lpstr>16_Visual Blue template_Arial</vt:lpstr>
      <vt:lpstr>17_Visual Blue template_Arial</vt:lpstr>
      <vt:lpstr>18_Visual Blue template_Arial</vt:lpstr>
      <vt:lpstr>19_Visual Blue template_Arial</vt:lpstr>
      <vt:lpstr>20_Visual Blue template_Arial</vt:lpstr>
      <vt:lpstr>21_Visual Blue template_Arial</vt:lpstr>
      <vt:lpstr>22_Visual Blue template_Arial</vt:lpstr>
      <vt:lpstr>23_Visual Blue template_Arial</vt:lpstr>
      <vt:lpstr>24_Visual Blue template_Arial</vt:lpstr>
      <vt:lpstr>25_Visual Blue template_Arial</vt:lpstr>
      <vt:lpstr>26_Visual Blue template_Arial</vt:lpstr>
      <vt:lpstr>27_Visual Blue template_Arial</vt:lpstr>
      <vt:lpstr>28_Visual Blue template_Arial</vt:lpstr>
      <vt:lpstr>29_Visual Blue template_Arial</vt:lpstr>
      <vt:lpstr>30_Visual Blue template_Arial</vt:lpstr>
      <vt:lpstr>31_Visual Blue template_Arial</vt:lpstr>
      <vt:lpstr>32_Visual Blue template_Arial</vt:lpstr>
      <vt:lpstr>33_Visual Blue template_Arial</vt:lpstr>
      <vt:lpstr>34_Visual Blue template_Arial</vt:lpstr>
      <vt:lpstr>35_Visual Blue template_Arial</vt:lpstr>
      <vt:lpstr>36_Visual Blue template_Arial</vt:lpstr>
      <vt:lpstr>37_Visual Blue template_Arial</vt:lpstr>
      <vt:lpstr>38_Visual Blue template_Arial</vt:lpstr>
      <vt:lpstr>39_Visual Blue template_Arial</vt:lpstr>
      <vt:lpstr>40_Visual Blue template_Arial</vt:lpstr>
      <vt:lpstr>41_Visual Blue template_Arial</vt:lpstr>
      <vt:lpstr>42_Visual Blue template_Arial</vt:lpstr>
      <vt:lpstr>43_Visual Blue template_Arial</vt:lpstr>
      <vt:lpstr>44_Visual Blue template_Arial</vt:lpstr>
      <vt:lpstr>45_Visual Blue template_Arial</vt:lpstr>
      <vt:lpstr>46_Visual Blue template_Arial</vt:lpstr>
      <vt:lpstr>47_Visual Blue template_Arial</vt:lpstr>
      <vt:lpstr>48_Visual Blue template_Arial</vt:lpstr>
      <vt:lpstr>49_Visual Blue template_Arial</vt:lpstr>
      <vt:lpstr>50_Visual Blue template_Arial</vt:lpstr>
      <vt:lpstr>51_Visual Blue template_Arial</vt:lpstr>
      <vt:lpstr>52_Visual Blue template_Arial</vt:lpstr>
      <vt:lpstr>53_Visual Blue template_Arial</vt:lpstr>
      <vt:lpstr>54_Visual Blue template_Arial</vt:lpstr>
      <vt:lpstr>55_Visual Blue template_Arial</vt:lpstr>
      <vt:lpstr>56_Visual Blue template_Arial</vt:lpstr>
      <vt:lpstr>57_Visual Blue template_Arial</vt:lpstr>
      <vt:lpstr>Windows 7 Enterprise Briefing  -Partner Session</vt:lpstr>
      <vt:lpstr>Solutions to Help Customers Save Money </vt:lpstr>
      <vt:lpstr>Windows Software Assurance Supports Entire Software Lifecycle</vt:lpstr>
      <vt:lpstr>Your Windows Strategy leverages Software Assurance</vt:lpstr>
      <vt:lpstr>Key Take-Aways</vt:lpstr>
      <vt:lpstr>Solutions to Help Customers Save Money </vt:lpstr>
      <vt:lpstr>Key Solutions for Today's Uncertain Economy</vt:lpstr>
      <vt:lpstr>What We Heard from Customers</vt:lpstr>
      <vt:lpstr>The Desktop Optimisation Vision</vt:lpstr>
      <vt:lpstr>Windows Optimised Desktop Flexible offerings to meet unique needs </vt:lpstr>
      <vt:lpstr>Desktop TCO breakdown</vt:lpstr>
      <vt:lpstr>Cost Savings Scenarios Windows® and MDOP can save you money, now</vt:lpstr>
      <vt:lpstr>Windows 7 Development Process New approach for Windows development and disclosure</vt:lpstr>
      <vt:lpstr>Windows 7 Builds on Windows Vista Deployment, Testing, and Pilots Today Will Continue to Pay Off</vt:lpstr>
      <vt:lpstr>Windows 7 for the Enterprise Makes the things you do today faster and easier, and new things possible</vt:lpstr>
      <vt:lpstr>Make Users Productive Anywhere</vt:lpstr>
      <vt:lpstr>Enhance Security &amp; Control </vt:lpstr>
      <vt:lpstr>Streamline PC Management</vt:lpstr>
      <vt:lpstr>Increased Value in Optimised Desktop</vt:lpstr>
      <vt:lpstr>What to do Today</vt:lpstr>
      <vt:lpstr>Solutions to Help Customers Save Money </vt:lpstr>
      <vt:lpstr>Windows ‘No Better Time’</vt:lpstr>
      <vt:lpstr>Trade in: Save up to 40%</vt:lpstr>
      <vt:lpstr>Windows 7 Enterprise Briefing</vt:lpstr>
      <vt:lpstr>Key Take-Aways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2009-04-30T02:27:02Z</dcterms:created>
  <dcterms:modified xsi:type="dcterms:W3CDTF">2009-04-30T02:27:21Z</dcterms:modified>
</cp:coreProperties>
</file>