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9"/>
  </p:notesMasterIdLst>
  <p:handoutMasterIdLst>
    <p:handoutMasterId r:id="rId10"/>
  </p:handoutMasterIdLst>
  <p:sldIdLst>
    <p:sldId id="259" r:id="rId2"/>
    <p:sldId id="260" r:id="rId3"/>
    <p:sldId id="261" r:id="rId4"/>
    <p:sldId id="256" r:id="rId5"/>
    <p:sldId id="257" r:id="rId6"/>
    <p:sldId id="258" r:id="rId7"/>
    <p:sldId id="262" r:id="rId8"/>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0"/>
    <a:srgbClr val="1099DE"/>
    <a:srgbClr val="2618D6"/>
    <a:srgbClr val="180F87"/>
    <a:srgbClr val="27EDB9"/>
    <a:srgbClr val="FFFFFF"/>
    <a:srgbClr val="6ACDFE"/>
    <a:srgbClr val="90D9FE"/>
    <a:srgbClr val="C7C7C7"/>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363" autoAdjust="0"/>
    <p:restoredTop sz="75704" autoAdjust="0"/>
  </p:normalViewPr>
  <p:slideViewPr>
    <p:cSldViewPr snapToGrid="0">
      <p:cViewPr varScale="1">
        <p:scale>
          <a:sx n="85" d="100"/>
          <a:sy n="85" d="100"/>
        </p:scale>
        <p:origin x="-2094" y="-90"/>
      </p:cViewPr>
      <p:guideLst>
        <p:guide orient="horz" pos="144"/>
        <p:guide orient="horz" pos="895"/>
        <p:guide orient="horz" pos="1488"/>
        <p:guide orient="horz" pos="1200"/>
        <p:guide orient="horz" pos="2736"/>
        <p:guide orient="horz" pos="4319"/>
        <p:guide orient="horz" pos="2976"/>
        <p:guide orient="horz" pos="288"/>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5" d="100"/>
          <a:sy n="85" d="100"/>
        </p:scale>
        <p:origin x="-3244" y="-103"/>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3/9/2008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3/9/2008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hu-HU" dirty="0" smtClean="0"/>
              <a:t>A mai információs rendszerünk nem csupán egy belterjes zárt rendszer. Ma ezeket a rendszereket annak tudatában alakítjuk ki, hogy kapcsolódjon a külvilághoz. Ennek a kapcsolódásnak a legfontosabb eszköze az internet. Ha az internetről információkhoz szeretnénk jutni alapvetően nincs más dolgunk, mint bemenni egy internet szolgáltatóhoz és kötni egy egyszerű szerződést. Ennek eredményeképp kapunk egy csatlakozási pontot, ami a szolgáltatótól kapott alapbeállítások szerint arra alkalmas, hogy az általunk kezdeményezett kérésekre választ kaphassunk. Mit is értünk ez alatt? Lekérni egy web oldalt, elolvasni egy levelet, amit a szolgáltató levelező rendszere tárol mind olyan tevékenység, amit nekünk magunknak kell kezdeményeznünk. Más a helyzet, ha mi szeretnénk valamilyen szolgáltatási pontot nyújtani az internet felé. Létre akarunk hozni egy web oldalt amit, más elér, saját levelező szervert szeretnénk üzemeltetni, ahol lehetővé akarjuk tenni, hogy a külvilág nekünk levelet tudjon küldeni. Ezen tevékenységekhez kicsit többre van szükségünk, mint amit az egyszerű internet kapcsolat nyújt, hiszen meg kell teremtenünk annak a lehetőségét, hogy a külvilág megtalálja az általunk nyújtott szolgáltatásokat.</a:t>
            </a:r>
          </a:p>
          <a:p>
            <a:r>
              <a:rPr lang="hu-HU" dirty="0" smtClean="0"/>
              <a:t>Az internet működésének technikai alapját a TCP/IP protokoll adja. Az interneten lévő különböző szolgáltatásokat az IP címekkel azonosítjuk. Ennek a rendszernek a működése nagyban hasonlít a telefonhálózat működésére. Az emberi kommunikációban nem vagyunk képesek rengeteg számot megjegyezni és használni ezért a telefon hálózathoz rendelkezésünkre áll egy regiszter (a telefonkönyv) aminek segítségével a neveket le tudjuk „fordítani” számokká, ki tudjuk keresni a telefonkönyvből az általunk keresett névhez tartozó számot. Ez az internet világában sincs másképp. Az interneten a „telefonkönyvünk” a DNS (Domain </a:t>
            </a:r>
            <a:r>
              <a:rPr lang="hu-HU" dirty="0" err="1" smtClean="0"/>
              <a:t>Name</a:t>
            </a:r>
            <a:r>
              <a:rPr lang="hu-HU" dirty="0" smtClean="0"/>
              <a:t> System). A DNS teszi lehetővé, hogy a használt neveket IP címekre fordítsuk le.</a:t>
            </a:r>
          </a:p>
          <a:p>
            <a:r>
              <a:rPr lang="hu-HU" dirty="0" smtClean="0"/>
              <a:t>Regisztráció</a:t>
            </a:r>
          </a:p>
          <a:p>
            <a:r>
              <a:rPr lang="hu-HU" dirty="0" smtClean="0"/>
              <a:t>Az interneten használt neveknek jól meghatározott rendszerben kerültek kialakításra. Az internetes neveket egy hierarchikus struktúrába szervezték. A nevek az angol abc betűit, számokat és kötőjelet tartalmazhatnak. A hierarchikus fa szintjeinek elválasztására pontot használunk. A fa legmagasabb szintű eleme jobb oldalon található. A legmagasabb szintű elemet </a:t>
            </a:r>
            <a:r>
              <a:rPr lang="hu-HU" dirty="0" err="1" smtClean="0"/>
              <a:t>TLD-nek</a:t>
            </a:r>
            <a:r>
              <a:rPr lang="hu-HU" dirty="0" smtClean="0"/>
              <a:t> (Top </a:t>
            </a:r>
            <a:r>
              <a:rPr lang="hu-HU" dirty="0" err="1" smtClean="0"/>
              <a:t>Level</a:t>
            </a:r>
            <a:r>
              <a:rPr lang="hu-HU" dirty="0" smtClean="0"/>
              <a:t> Domain) nevezzük. Az interneten lévő nevek kiosztása nem önhatalmúlag történik, hanem szabályozott módon, </a:t>
            </a:r>
            <a:r>
              <a:rPr lang="hu-HU" dirty="0" err="1" smtClean="0"/>
              <a:t>regisztrátorokon</a:t>
            </a:r>
            <a:r>
              <a:rPr lang="hu-HU" dirty="0" smtClean="0"/>
              <a:t> keresztül (általában az internet szolgáltatók feladatkörébe tartozik a </a:t>
            </a:r>
            <a:r>
              <a:rPr lang="hu-HU" dirty="0" err="1" smtClean="0"/>
              <a:t>regisztrátori</a:t>
            </a:r>
            <a:r>
              <a:rPr lang="hu-HU" dirty="0" smtClean="0"/>
              <a:t> tevékenység elvégzése). A TLD nevek kiosztása nemzetközi szerződésekkel szabályozottan történt meg a múltban. Ezek a nevek pl. .</a:t>
            </a:r>
            <a:r>
              <a:rPr lang="hu-HU" dirty="0" err="1" smtClean="0"/>
              <a:t>com</a:t>
            </a:r>
            <a:r>
              <a:rPr lang="hu-HU" dirty="0" smtClean="0"/>
              <a:t>, .net, .</a:t>
            </a:r>
            <a:r>
              <a:rPr lang="hu-HU" dirty="0" err="1" smtClean="0"/>
              <a:t>org</a:t>
            </a:r>
            <a:r>
              <a:rPr lang="hu-HU" dirty="0" smtClean="0"/>
              <a:t>, stb., ezeken kívül kiosztásra kerültek két betűs </a:t>
            </a:r>
            <a:r>
              <a:rPr lang="hu-HU" dirty="0" err="1" smtClean="0"/>
              <a:t>TLD-k</a:t>
            </a:r>
            <a:r>
              <a:rPr lang="hu-HU" dirty="0" smtClean="0"/>
              <a:t> a világ országainak. Magyarország a .hu </a:t>
            </a:r>
            <a:r>
              <a:rPr lang="hu-HU" dirty="0" err="1" smtClean="0"/>
              <a:t>TLD-vel</a:t>
            </a:r>
            <a:r>
              <a:rPr lang="hu-HU" dirty="0" smtClean="0"/>
              <a:t> rendelkezik. Magyarországon a nevek kiosztása az ISZT (Internet Szolgáltatók Tanácsa, http://www.iszt.hu/iszt ) kezében van és az ISZT tagjai működnek </a:t>
            </a:r>
            <a:r>
              <a:rPr lang="hu-HU" dirty="0" err="1" smtClean="0"/>
              <a:t>regisztrátorként</a:t>
            </a:r>
            <a:r>
              <a:rPr lang="hu-HU" dirty="0" smtClean="0"/>
              <a:t>. A .hu alá ezeken a </a:t>
            </a:r>
            <a:r>
              <a:rPr lang="hu-HU" dirty="0" err="1" smtClean="0"/>
              <a:t>regisztrátorokon</a:t>
            </a:r>
            <a:r>
              <a:rPr lang="hu-HU" dirty="0" smtClean="0"/>
              <a:t> keresztül tudunk saját nevet (</a:t>
            </a:r>
            <a:r>
              <a:rPr lang="hu-HU" dirty="0" err="1" smtClean="0"/>
              <a:t>domain-t</a:t>
            </a:r>
            <a:r>
              <a:rPr lang="hu-HU" dirty="0" smtClean="0"/>
              <a:t>) bejegyeztetni. Csak olyan név jegyezhető be ami még nem foglalt és nem szerepel a tiltott </a:t>
            </a:r>
            <a:r>
              <a:rPr lang="hu-HU" dirty="0" err="1" smtClean="0"/>
              <a:t>domain-ek</a:t>
            </a:r>
            <a:r>
              <a:rPr lang="hu-HU" dirty="0" smtClean="0"/>
              <a:t> listáján. A regisztrációval kapcsolatos információk a http://www.domain.hu címen találhatók. Itt található pl. a regisztrációs szabályzat (http://www.domain.hu/domain/szabalyzat.html). A </a:t>
            </a:r>
            <a:r>
              <a:rPr lang="hu-HU" dirty="0" err="1" smtClean="0"/>
              <a:t>domain</a:t>
            </a:r>
            <a:r>
              <a:rPr lang="hu-HU" dirty="0" smtClean="0"/>
              <a:t> regisztráció az első lépés ahhoz, hogy az internet felé szolgáltatásokat tudjunk nyújtani.</a:t>
            </a:r>
          </a:p>
          <a:p>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hu-HU" dirty="0" smtClean="0"/>
              <a:t>DNS</a:t>
            </a:r>
          </a:p>
          <a:p>
            <a:r>
              <a:rPr lang="hu-HU" dirty="0" smtClean="0"/>
              <a:t>A regisztráción túl szükségünk lesz arra, hogy a saját </a:t>
            </a:r>
            <a:r>
              <a:rPr lang="hu-HU" dirty="0" err="1" smtClean="0"/>
              <a:t>domainnünk</a:t>
            </a:r>
            <a:r>
              <a:rPr lang="hu-HU" dirty="0" smtClean="0"/>
              <a:t> alá létrehozzunk neveket ami alapján a különböző szolgáltatásaink az internetről megtalálhatóak legyenek. Ezt egy megfelelő DNS szerveren tudjuk megtenni. A DNS szervert az esetek legnagyobb részében a </a:t>
            </a:r>
            <a:r>
              <a:rPr lang="hu-HU" dirty="0" err="1" smtClean="0"/>
              <a:t>regisztrátor</a:t>
            </a:r>
            <a:r>
              <a:rPr lang="hu-HU" dirty="0" smtClean="0"/>
              <a:t> tudja nyújtani. A DNS szerveren a </a:t>
            </a:r>
            <a:r>
              <a:rPr lang="hu-HU" dirty="0" err="1" smtClean="0"/>
              <a:t>domainnünknek</a:t>
            </a:r>
            <a:r>
              <a:rPr lang="hu-HU" dirty="0" smtClean="0"/>
              <a:t> </a:t>
            </a:r>
            <a:r>
              <a:rPr lang="hu-HU" dirty="0" err="1" smtClean="0"/>
              <a:t>a</a:t>
            </a:r>
            <a:r>
              <a:rPr lang="hu-HU" dirty="0" smtClean="0"/>
              <a:t> zóna fog megfelelni. Ebbe a zónába tudjuk felvenni a saját bejegyzéseinket.</a:t>
            </a:r>
          </a:p>
          <a:p>
            <a:r>
              <a:rPr lang="hu-HU" dirty="0" smtClean="0"/>
              <a:t>Az interneten használt technológiákat szabványok, szabványajánlások határozzák meg. Ezeket a szabványokat RFC-nek (</a:t>
            </a:r>
            <a:r>
              <a:rPr lang="hu-HU" dirty="0" err="1" smtClean="0"/>
              <a:t>Request</a:t>
            </a:r>
            <a:r>
              <a:rPr lang="hu-HU" dirty="0" smtClean="0"/>
              <a:t> </a:t>
            </a:r>
            <a:r>
              <a:rPr lang="hu-HU" dirty="0" err="1" smtClean="0"/>
              <a:t>for</a:t>
            </a:r>
            <a:r>
              <a:rPr lang="hu-HU" dirty="0" smtClean="0"/>
              <a:t> </a:t>
            </a:r>
            <a:r>
              <a:rPr lang="hu-HU" dirty="0" err="1" smtClean="0"/>
              <a:t>Comments</a:t>
            </a:r>
            <a:r>
              <a:rPr lang="hu-HU" dirty="0" smtClean="0"/>
              <a:t>) hívják. Az RFC-k a http://www.rfc-editor.org weboldalon érhetők el. A továbbiakban amikor egy technológiáról beszélünk fel fogjuk tüntetni, a hozzá tartozó </a:t>
            </a:r>
            <a:r>
              <a:rPr lang="hu-HU" dirty="0" err="1" smtClean="0"/>
              <a:t>RFCket</a:t>
            </a:r>
            <a:r>
              <a:rPr lang="hu-HU" dirty="0" smtClean="0"/>
              <a:t>. A </a:t>
            </a:r>
            <a:r>
              <a:rPr lang="hu-HU" dirty="0" err="1" smtClean="0"/>
              <a:t>DNSt</a:t>
            </a:r>
            <a:r>
              <a:rPr lang="hu-HU" dirty="0" smtClean="0"/>
              <a:t> leíró </a:t>
            </a:r>
            <a:r>
              <a:rPr lang="hu-HU" dirty="0" err="1" smtClean="0"/>
              <a:t>RFCk</a:t>
            </a:r>
            <a:r>
              <a:rPr lang="hu-HU" dirty="0" smtClean="0"/>
              <a:t>: RFC-1034, RFC-1035</a:t>
            </a:r>
          </a:p>
          <a:p>
            <a:r>
              <a:rPr lang="hu-HU" dirty="0" smtClean="0"/>
              <a:t>A rekord</a:t>
            </a:r>
          </a:p>
          <a:p>
            <a:r>
              <a:rPr lang="hu-HU" dirty="0" smtClean="0"/>
              <a:t>Az első, legegyszerűbb és legfontosabb bejegyzés típus az A rekord. Ez a bejegyzés rendeli össze a nevet az IP címmel. Ezt használjuk pl. a web szerverünk nevének elérhetőségére. Pl. ha rendelkezünk az </a:t>
            </a:r>
            <a:r>
              <a:rPr lang="hu-HU" dirty="0" err="1" smtClean="0"/>
              <a:t>xxxxx.hu</a:t>
            </a:r>
            <a:r>
              <a:rPr lang="hu-HU" dirty="0" smtClean="0"/>
              <a:t> </a:t>
            </a:r>
            <a:r>
              <a:rPr lang="hu-HU" dirty="0" err="1" smtClean="0"/>
              <a:t>domainnel</a:t>
            </a:r>
            <a:r>
              <a:rPr lang="hu-HU" dirty="0" smtClean="0"/>
              <a:t> és szeretnénk hogy a </a:t>
            </a:r>
            <a:r>
              <a:rPr lang="hu-HU" dirty="0" err="1" smtClean="0"/>
              <a:t>www.xxxxx.hu</a:t>
            </a:r>
            <a:r>
              <a:rPr lang="hu-HU" dirty="0" smtClean="0"/>
              <a:t> </a:t>
            </a:r>
            <a:r>
              <a:rPr lang="hu-HU" dirty="0" err="1" smtClean="0"/>
              <a:t>a</a:t>
            </a:r>
            <a:r>
              <a:rPr lang="hu-HU" dirty="0" smtClean="0"/>
              <a:t> saját IP címünkre mutasson akkor egy A rekordot kell létrehoznunk.</a:t>
            </a:r>
          </a:p>
          <a:p>
            <a:r>
              <a:rPr lang="hu-HU" dirty="0" smtClean="0"/>
              <a:t>MX rekord</a:t>
            </a:r>
          </a:p>
          <a:p>
            <a:r>
              <a:rPr lang="hu-HU" dirty="0" smtClean="0"/>
              <a:t>Az MX rekord (Mail </a:t>
            </a:r>
            <a:r>
              <a:rPr lang="hu-HU" dirty="0" err="1" smtClean="0"/>
              <a:t>eXchanger</a:t>
            </a:r>
            <a:r>
              <a:rPr lang="hu-HU" dirty="0" smtClean="0"/>
              <a:t>, levelező kiszolgáló) a könyvünk témájának jelentős részét kitevő levelezéshez kapcsolódik. Ez az a bejegyzés ami alapján a nekünk levelet küldő megtalálja, hogy a levelet hova kell elküldenie. Ez a bejegyzés az SMTP szerverünkre kell, hogy mutasson. A bejegyzés elemei a </a:t>
            </a:r>
            <a:r>
              <a:rPr lang="hu-HU" dirty="0" err="1" smtClean="0"/>
              <a:t>name</a:t>
            </a:r>
            <a:r>
              <a:rPr lang="hu-HU" dirty="0" smtClean="0"/>
              <a:t>, </a:t>
            </a:r>
            <a:r>
              <a:rPr lang="hu-HU" dirty="0" err="1" smtClean="0"/>
              <a:t>a</a:t>
            </a:r>
            <a:r>
              <a:rPr lang="hu-HU" dirty="0" smtClean="0"/>
              <a:t> </a:t>
            </a:r>
            <a:r>
              <a:rPr lang="hu-HU" dirty="0" err="1" smtClean="0"/>
              <a:t>host</a:t>
            </a:r>
            <a:r>
              <a:rPr lang="hu-HU" dirty="0" smtClean="0"/>
              <a:t> és a </a:t>
            </a:r>
            <a:r>
              <a:rPr lang="hu-HU" dirty="0" err="1" smtClean="0"/>
              <a:t>priority</a:t>
            </a:r>
            <a:r>
              <a:rPr lang="hu-HU" dirty="0" smtClean="0"/>
              <a:t>.</a:t>
            </a:r>
          </a:p>
          <a:p>
            <a:r>
              <a:rPr lang="hu-HU" dirty="0" smtClean="0"/>
              <a:t>A </a:t>
            </a:r>
            <a:r>
              <a:rPr lang="hu-HU" dirty="0" err="1" smtClean="0"/>
              <a:t>name</a:t>
            </a:r>
            <a:r>
              <a:rPr lang="hu-HU" dirty="0" smtClean="0"/>
              <a:t> egy kis magyarázatra szorul. Vegyünk pl. egy e-mail címet </a:t>
            </a:r>
            <a:r>
              <a:rPr lang="hu-HU" dirty="0" err="1" smtClean="0"/>
              <a:t>yyyy.zzzz</a:t>
            </a:r>
            <a:r>
              <a:rPr lang="hu-HU" dirty="0" smtClean="0"/>
              <a:t>@</a:t>
            </a:r>
            <a:r>
              <a:rPr lang="hu-HU" dirty="0" err="1" smtClean="0"/>
              <a:t>xxxxx.hu</a:t>
            </a:r>
            <a:r>
              <a:rPr lang="hu-HU" dirty="0" smtClean="0"/>
              <a:t> az SMTP szerver megkeresése két lépésből áll. Először az e-mail címet kettévágjuk a @ karakternél. Másodszor megkeressük a @ utáni névhez tartozó MX rekordot. Esetünkben az </a:t>
            </a:r>
            <a:r>
              <a:rPr lang="hu-HU" dirty="0" err="1" smtClean="0"/>
              <a:t>xxxxx.hu</a:t>
            </a:r>
            <a:r>
              <a:rPr lang="hu-HU" dirty="0" smtClean="0"/>
              <a:t> a zóna maga. Ilyenkor a </a:t>
            </a:r>
            <a:r>
              <a:rPr lang="hu-HU" dirty="0" err="1" smtClean="0"/>
              <a:t>name</a:t>
            </a:r>
            <a:r>
              <a:rPr lang="hu-HU" dirty="0" smtClean="0"/>
              <a:t> bejegyzésbe DNS szervertől függően vagy egy @</a:t>
            </a:r>
            <a:r>
              <a:rPr lang="hu-HU" dirty="0" err="1" smtClean="0"/>
              <a:t>-t</a:t>
            </a:r>
            <a:r>
              <a:rPr lang="hu-HU" dirty="0" smtClean="0"/>
              <a:t> kell írnunk, vagy üresen kell hagynunk. Vegyünk egy másik címet pl. </a:t>
            </a:r>
            <a:r>
              <a:rPr lang="hu-HU" dirty="0" err="1" smtClean="0"/>
              <a:t>yyyy.zzzz</a:t>
            </a:r>
            <a:r>
              <a:rPr lang="hu-HU" dirty="0" smtClean="0"/>
              <a:t>@</a:t>
            </a:r>
            <a:r>
              <a:rPr lang="hu-HU" dirty="0" err="1" smtClean="0"/>
              <a:t>mail.xxxxx.hu</a:t>
            </a:r>
            <a:r>
              <a:rPr lang="hu-HU" dirty="0" smtClean="0"/>
              <a:t> ebben az esetben a </a:t>
            </a:r>
            <a:r>
              <a:rPr lang="hu-HU" dirty="0" err="1" smtClean="0"/>
              <a:t>name</a:t>
            </a:r>
            <a:r>
              <a:rPr lang="hu-HU" dirty="0" smtClean="0"/>
              <a:t> bejegyzésbe a mail fog kerülni. A </a:t>
            </a:r>
            <a:r>
              <a:rPr lang="hu-HU" dirty="0" err="1" smtClean="0"/>
              <a:t>host</a:t>
            </a:r>
            <a:r>
              <a:rPr lang="hu-HU" dirty="0" smtClean="0"/>
              <a:t> annak a gépnek a neve (A rekord) vagy IP címe ahol az SMTP szolgáltatás található. A </a:t>
            </a:r>
            <a:r>
              <a:rPr lang="hu-HU" dirty="0" err="1" smtClean="0"/>
              <a:t>priority</a:t>
            </a:r>
            <a:r>
              <a:rPr lang="hu-HU" dirty="0" smtClean="0"/>
              <a:t> egy szám, ami a kiszolgáló prioritását határozza meg. Minél kisebb ez a szám annál magasabb a prioritás. Erre azért van szükség, hogy a levelezés folyamatába terheléselosztást és hibatűrést tudjunk beiktatni. Ha van két SMTP szerverünk azonos prioritással, akkor lekérdezésnél a kérdező váltakozva kapja meg a két szerver nevét. Ha különböző prioritással szerepelnek, akkor a küldő mindaddig a magasabb prioritású szervernek fogja átadni a levelet, amíg az elérhető. Ha valamilyen oknál fogva nem elérhető, akkor az alacsonyabb prioritású szervernek adja át a levelet.</a:t>
            </a:r>
          </a:p>
          <a:p>
            <a:r>
              <a:rPr lang="hu-HU" dirty="0" smtClean="0"/>
              <a:t>CNAME rekord</a:t>
            </a:r>
          </a:p>
          <a:p>
            <a:r>
              <a:rPr lang="hu-HU" dirty="0" smtClean="0"/>
              <a:t>A CNAME rekord egy mutató. Egy A rekordra mutat. Ezzel érhetjük el, hogy több különböző név is ugyanarra a gépre mutasson. Ennek a rekordnak tipikusan akkor van értelme, ha egy gép IP címét változtatjuk, ugyanis ebben az esetben csak az A rekordban kell címet változtatni és a CNAME rekordok követik a változtatást.</a:t>
            </a:r>
          </a:p>
          <a:p>
            <a:endParaRPr lang="hu-HU" dirty="0" smtClean="0"/>
          </a:p>
          <a:p>
            <a:r>
              <a:rPr lang="hu-HU" dirty="0" smtClean="0"/>
              <a:t>Azt gondolhatnánk, ha levelezni szeretnénk és a fenti információk alapján regisztráltuk a </a:t>
            </a:r>
            <a:r>
              <a:rPr lang="hu-HU" dirty="0" err="1" smtClean="0"/>
              <a:t>domainünket</a:t>
            </a:r>
            <a:r>
              <a:rPr lang="hu-HU" dirty="0" smtClean="0"/>
              <a:t> és a DNS zónában beállítottuk a szükséges A és MX rekordokat, akkor itt már nincs több dolgunk, mehet a levelezés. Ez a levelek fogadására igaz is, sőt egy pár évvel ezelőtt ez a levélküldésre is igaz volt. Napjainkban viszont nem. Ennek az oka az egyre inkább elharapódzódó kéretlen levél áradat. Ma minden levelező rendszert üzemeltető szakember megpróbál mindent megtenni annak érdekében, hogy minél kevesebb SPAM érkezzen. Ennek az a következménye, hogy egyre több rendszer, csak bizonyos feltételeknek megfelelő helyről vesz át leveleket, és ez szükségessé tesz még néhány beállítást, ha problémáktól mentesen szeretnénk leveleket küldeni.</a:t>
            </a:r>
          </a:p>
          <a:p>
            <a:r>
              <a:rPr lang="hu-HU" dirty="0" smtClean="0"/>
              <a:t>PTR rekord</a:t>
            </a:r>
          </a:p>
          <a:p>
            <a:r>
              <a:rPr lang="hu-HU" dirty="0" smtClean="0"/>
              <a:t>Az eddigiekben vázolt DNS zóna egy zóna típus, amit egy DNS szerveren létre tudunk hozni. Ezt a zóna típust </a:t>
            </a:r>
            <a:r>
              <a:rPr lang="hu-HU" dirty="0" err="1" smtClean="0"/>
              <a:t>forward</a:t>
            </a:r>
            <a:r>
              <a:rPr lang="hu-HU" dirty="0" smtClean="0"/>
              <a:t> zónának hívják. A DNS szolgáltatás ugyanakkor lehetőséget nyújt egy másik zóna típus a </a:t>
            </a:r>
            <a:r>
              <a:rPr lang="hu-HU" dirty="0" err="1" smtClean="0"/>
              <a:t>reverse</a:t>
            </a:r>
            <a:r>
              <a:rPr lang="hu-HU" dirty="0" smtClean="0"/>
              <a:t> zóna létrehozására is. Az eddig vázolt </a:t>
            </a:r>
            <a:r>
              <a:rPr lang="hu-HU" dirty="0" err="1" smtClean="0"/>
              <a:t>forward</a:t>
            </a:r>
            <a:r>
              <a:rPr lang="hu-HU" dirty="0" smtClean="0"/>
              <a:t> zóna arra alkalmas, hogy egy név alapján kikeressük a hozzá tartozó IP címet. A </a:t>
            </a:r>
            <a:r>
              <a:rPr lang="hu-HU" dirty="0" err="1" smtClean="0"/>
              <a:t>reverse</a:t>
            </a:r>
            <a:r>
              <a:rPr lang="hu-HU" dirty="0" smtClean="0"/>
              <a:t> zóna ennek pontosan a fordítottját teszi lehetővé. Az IP cím alapján ki tudjuk keresni a hozzá tartozó nevet. A </a:t>
            </a:r>
            <a:r>
              <a:rPr lang="hu-HU" dirty="0" err="1" smtClean="0"/>
              <a:t>reverse</a:t>
            </a:r>
            <a:r>
              <a:rPr lang="hu-HU" dirty="0" smtClean="0"/>
              <a:t> zóna alapvetően egy speciálisan elnevezett zóna. Azt tudjuk, hogy az IP cím négy tagból áll </a:t>
            </a:r>
            <a:r>
              <a:rPr lang="hu-HU" dirty="0" err="1" smtClean="0"/>
              <a:t>a.b.c.d</a:t>
            </a:r>
            <a:r>
              <a:rPr lang="hu-HU" dirty="0" smtClean="0"/>
              <a:t>. Egy adott IP cím tartományhoz tartozó </a:t>
            </a:r>
            <a:r>
              <a:rPr lang="hu-HU" dirty="0" err="1" smtClean="0"/>
              <a:t>reverse</a:t>
            </a:r>
            <a:r>
              <a:rPr lang="hu-HU" dirty="0" smtClean="0"/>
              <a:t> DNS zóna elnevezése pedig a következőképpen néz ki: </a:t>
            </a:r>
            <a:r>
              <a:rPr lang="hu-HU" dirty="0" err="1" smtClean="0"/>
              <a:t>c.b.a.in-addr.arpa</a:t>
            </a:r>
            <a:r>
              <a:rPr lang="hu-HU" dirty="0" smtClean="0"/>
              <a:t> . Ez alá a zóna alá tudjuk létrehozni a PTR rekordokat, amik az IP cím d tagjából valamint a </a:t>
            </a:r>
            <a:r>
              <a:rPr lang="hu-HU" dirty="0" err="1" smtClean="0"/>
              <a:t>host</a:t>
            </a:r>
            <a:r>
              <a:rPr lang="hu-HU" dirty="0" smtClean="0"/>
              <a:t> nevéből áll, amire mutat.</a:t>
            </a:r>
          </a:p>
          <a:p>
            <a:r>
              <a:rPr lang="hu-HU" dirty="0" smtClean="0"/>
              <a:t>Ha levelet akarunk küldeni, akkor szükségünk lesz arra, hogy amikor a saját SMTP kiszolgálónk bejelentkezik a cél SMTP kiszolgálóra és megnevezi magát (HELO vagy EHLO parancs, erről később lesz szó) az átadott név be legyen jegyezve a megfelelő </a:t>
            </a:r>
            <a:r>
              <a:rPr lang="hu-HU" dirty="0" err="1" smtClean="0"/>
              <a:t>forward</a:t>
            </a:r>
            <a:r>
              <a:rPr lang="hu-HU" dirty="0" smtClean="0"/>
              <a:t> DNS zónába, valamint arra, hogy az SMTP kiszolgálónk IP címe be legyen jegyezve a megfelelő </a:t>
            </a:r>
            <a:r>
              <a:rPr lang="hu-HU" dirty="0" err="1" smtClean="0"/>
              <a:t>reverse</a:t>
            </a:r>
            <a:r>
              <a:rPr lang="hu-HU" dirty="0" smtClean="0"/>
              <a:t> DNS zónába és a PTR bejegyzésben a HELO vagy EHLO parancsban átadott név szerepeljen.</a:t>
            </a:r>
          </a:p>
          <a:p>
            <a:r>
              <a:rPr lang="hu-HU" dirty="0" smtClean="0"/>
              <a:t>Az interneten használt DNS szolgáltatásnál a legtöbb szolgáltató lehetőséget biztosít arra, hogy egy egyszerű webes felületen saját magunk tudjuk a bejegyzéseinket a zónába felvenni. A </a:t>
            </a:r>
            <a:r>
              <a:rPr lang="hu-HU" dirty="0" err="1" smtClean="0"/>
              <a:t>reverse</a:t>
            </a:r>
            <a:r>
              <a:rPr lang="hu-HU" dirty="0" smtClean="0"/>
              <a:t> bejegyzéseknél ez a lehetőségünk nincs meg. Ezt külön kell kérnünk a szolgáltatótól.</a:t>
            </a:r>
          </a:p>
          <a:p>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hu-HU" dirty="0" smtClean="0"/>
              <a:t>Dinamikus IP, vagy Fix IP?</a:t>
            </a:r>
          </a:p>
          <a:p>
            <a:r>
              <a:rPr lang="hu-HU" dirty="0" smtClean="0"/>
              <a:t>Az egyszerű otthoni ADSL vagy kábelnet szolgáltatást az internet </a:t>
            </a:r>
            <a:r>
              <a:rPr lang="hu-HU" dirty="0" err="1" smtClean="0"/>
              <a:t>szol-gáltatótól</a:t>
            </a:r>
            <a:r>
              <a:rPr lang="hu-HU" dirty="0" smtClean="0"/>
              <a:t> dinamikus IP címmel kapjuk. Ez azt jelenti, hogy minden esetben, amikor felcsatlakozunk az internetre más és más címet fogunk kapni. Ez abban az esetben, ha csak szolgáltatásokat veszünk igénybe, nem okoz gondot. Abban az esetben viszont, ha valamilyen szolgáltatást publikálni szeretnénk, problémát fog okozni. Az internet szolgáltatótól kapott DNS szolgáltatás egy alapvetően statikus szolgáltatás. A változtatásokat csak kézzel tudjuk benne megtenni, és ha változtatunk benne valamit, akkor a DNS infrastruktúra alapbeállításai miatt a változtatások elég lassan (több óra, esetleg nap) alatt jutnak el a világ minden pontjára. Ez a működési modell nem alkalmazható abban az esetben, ha szolgáltatást szeretnénk publikálni.</a:t>
            </a:r>
          </a:p>
          <a:p>
            <a:r>
              <a:rPr lang="hu-HU" dirty="0" smtClean="0"/>
              <a:t>A fenti problémát három módszerrel tudjuk kikerülni. Az egyik valamilyen dinamikus DNS szolgáltató használata. Megtehetjük, hogy a DNS szolgáltatást nem a </a:t>
            </a:r>
            <a:r>
              <a:rPr lang="hu-HU" dirty="0" err="1" smtClean="0"/>
              <a:t>regisztrátorunktól</a:t>
            </a:r>
            <a:r>
              <a:rPr lang="hu-HU" dirty="0" smtClean="0"/>
              <a:t> vesszük igénybe, hanem választunk egy dinamikus DNS szolgáltatót.</a:t>
            </a:r>
          </a:p>
          <a:p>
            <a:r>
              <a:rPr lang="hu-HU" dirty="0" smtClean="0"/>
              <a:t>A teljesség igénye nélkül néhány lehetőség:</a:t>
            </a:r>
          </a:p>
          <a:p>
            <a:r>
              <a:rPr lang="hu-HU" dirty="0" smtClean="0"/>
              <a:t>http://www.dyndns.com</a:t>
            </a:r>
          </a:p>
          <a:p>
            <a:r>
              <a:rPr lang="hu-HU" dirty="0" smtClean="0"/>
              <a:t>http://www.myip.hu</a:t>
            </a:r>
          </a:p>
          <a:p>
            <a:r>
              <a:rPr lang="hu-HU" dirty="0" smtClean="0"/>
              <a:t>http://www.opendns.com</a:t>
            </a:r>
          </a:p>
          <a:p>
            <a:r>
              <a:rPr lang="hu-HU" dirty="0" smtClean="0"/>
              <a:t>http://www.no-ip.com</a:t>
            </a:r>
          </a:p>
          <a:p>
            <a:r>
              <a:rPr lang="hu-HU" dirty="0" smtClean="0"/>
              <a:t>stb.</a:t>
            </a:r>
          </a:p>
          <a:p>
            <a:r>
              <a:rPr lang="hu-HU" dirty="0" smtClean="0"/>
              <a:t>A </a:t>
            </a:r>
            <a:r>
              <a:rPr lang="hu-HU" dirty="0" err="1" smtClean="0"/>
              <a:t>google</a:t>
            </a:r>
            <a:r>
              <a:rPr lang="hu-HU" dirty="0" smtClean="0"/>
              <a:t> nyújt egy elég nagy listát ezekről a szolgáltatókról: http://directory.google.com/Top/Computers/Software/Internet/Servers/Address_Management/Dynamic_DNS_Services/</a:t>
            </a:r>
          </a:p>
          <a:p>
            <a:r>
              <a:rPr lang="hu-HU" dirty="0" smtClean="0"/>
              <a:t>A dinamikus DNS megoldást nyújt arra, hogy a publikált szolgáltatásainkat el lehessen érni, ugyanakkor a már korábban vázolt levélküldéssel kapcsolatos gondokat nem fogja megoldani. A dinamikus DNS szolgáltatást nem tudjuk igénybe venni a </a:t>
            </a:r>
            <a:r>
              <a:rPr lang="hu-HU" dirty="0" err="1" smtClean="0"/>
              <a:t>reverse</a:t>
            </a:r>
            <a:r>
              <a:rPr lang="hu-HU" dirty="0" smtClean="0"/>
              <a:t> bejegyzéseinkhez, így azok a levelező kiszolgálók, amelyek ezt nézik, nem fogják a leveleinket elfogadni. Ezen túl azok az IP cím tartományok, amelyeket a világ internet szolgáltatói dinamikus IP címek kiosztására használnak, jó eséllyel rajta vannak bizonyos internetes tiltólistákon. Ha valaki ilyen listát használ a saját kiszolgálója védelmében az szintén nem fog levelet elfogadni tőlünk.</a:t>
            </a:r>
          </a:p>
          <a:p>
            <a:r>
              <a:rPr lang="hu-HU" dirty="0" smtClean="0"/>
              <a:t>A második lehetőségünk, hogy a dinamikus DNS-t kombináljuk az szolgáltató által nyújtott SMTP szolgáltatással és a leveleinket ezen keresztül küldjük. Ezt a technikát hívjuk </a:t>
            </a:r>
            <a:r>
              <a:rPr lang="hu-HU" dirty="0" err="1" smtClean="0"/>
              <a:t>smarthost-nak</a:t>
            </a:r>
            <a:r>
              <a:rPr lang="hu-HU" dirty="0" smtClean="0"/>
              <a:t>. Ebben az esetben nincs szükségünk </a:t>
            </a:r>
            <a:r>
              <a:rPr lang="hu-HU" dirty="0" err="1" smtClean="0"/>
              <a:t>reverse</a:t>
            </a:r>
            <a:r>
              <a:rPr lang="hu-HU" dirty="0" smtClean="0"/>
              <a:t> DNS bejegyzésre és a dinamikus IP cím tartomány esetleges tiltása sem okoz problémát.</a:t>
            </a:r>
          </a:p>
          <a:p>
            <a:r>
              <a:rPr lang="hu-HU" dirty="0" smtClean="0"/>
              <a:t>A harmadik és talán a legjobb megoldás, ha a szolgáltatótól fix IP címet kérünk. Ez a lehetőség ugyan drágább, de sem a dinamikus DNS használatára sem a </a:t>
            </a:r>
            <a:r>
              <a:rPr lang="hu-HU" dirty="0" err="1" smtClean="0"/>
              <a:t>smarthost-ra</a:t>
            </a:r>
            <a:r>
              <a:rPr lang="hu-HU" dirty="0" smtClean="0"/>
              <a:t> nincs szükségünk hozzá. Ebben az esetben egy olyan IP címmel fogunk rendelkezni, amit a szolgáltató mindig nekünk oszt ki, így a statikus DNS szolgáltatásban is könnyedén tudjuk használni.</a:t>
            </a:r>
          </a:p>
          <a:p>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Az SMTP (</a:t>
            </a:r>
            <a:r>
              <a:rPr lang="hu-HU" dirty="0" err="1" smtClean="0"/>
              <a:t>Simple</a:t>
            </a:r>
            <a:r>
              <a:rPr lang="hu-HU" dirty="0" smtClean="0"/>
              <a:t> Mail </a:t>
            </a:r>
            <a:r>
              <a:rPr lang="hu-HU" dirty="0" err="1" smtClean="0"/>
              <a:t>Transport</a:t>
            </a:r>
            <a:r>
              <a:rPr lang="hu-HU" dirty="0" smtClean="0"/>
              <a:t> </a:t>
            </a:r>
            <a:r>
              <a:rPr lang="hu-HU" dirty="0" err="1" smtClean="0"/>
              <a:t>Protocol</a:t>
            </a:r>
            <a:r>
              <a:rPr lang="hu-HU" dirty="0" smtClean="0"/>
              <a:t>) egy karakter alapú kommunikációs eszköz. Az interneten lévő levelező szerverek elsődlegesen ezt használják egymás közötti kommunikációra. Az SMTP szolgáltatás a 25/TCP </a:t>
            </a:r>
            <a:r>
              <a:rPr lang="hu-HU" dirty="0" err="1" smtClean="0"/>
              <a:t>portot</a:t>
            </a:r>
            <a:r>
              <a:rPr lang="hu-HU" dirty="0" smtClean="0"/>
              <a:t> használja. A kommunikáció maga a kliens által adott parancsokból és adatokból, valamint a szerver erre adott válaszaiból áll, aminek a végeredménye a levél küldése a kliensről a szerverre. Ehhez a kommunikációhoz a rendszer felhasználja még a DNS infrastruktúrát is.</a:t>
            </a:r>
          </a:p>
          <a:p>
            <a:r>
              <a:rPr lang="hu-HU" dirty="0" smtClean="0"/>
              <a:t>A folyamat lépései:</a:t>
            </a:r>
          </a:p>
          <a:p>
            <a:pPr>
              <a:buFont typeface="Arial" pitchFamily="34" charset="0"/>
              <a:buChar char="•"/>
            </a:pPr>
            <a:r>
              <a:rPr lang="hu-HU" baseline="0" dirty="0" smtClean="0"/>
              <a:t> A</a:t>
            </a:r>
            <a:r>
              <a:rPr lang="hu-HU" dirty="0" smtClean="0"/>
              <a:t> kliens az elküldendő levél címzettjéből leválasztja a </a:t>
            </a:r>
            <a:r>
              <a:rPr lang="hu-HU" dirty="0" err="1" smtClean="0"/>
              <a:t>domain</a:t>
            </a:r>
            <a:r>
              <a:rPr lang="hu-HU" dirty="0" smtClean="0"/>
              <a:t> nevet</a:t>
            </a:r>
          </a:p>
          <a:p>
            <a:pPr>
              <a:buFont typeface="Arial" pitchFamily="34" charset="0"/>
              <a:buChar char="•"/>
            </a:pPr>
            <a:r>
              <a:rPr lang="hu-HU" dirty="0" smtClean="0"/>
              <a:t> Lekérdezi a DNS-től az adott </a:t>
            </a:r>
            <a:r>
              <a:rPr lang="hu-HU" dirty="0" err="1" smtClean="0"/>
              <a:t>domain</a:t>
            </a:r>
            <a:r>
              <a:rPr lang="hu-HU" dirty="0" smtClean="0"/>
              <a:t> névhez tartozó MX rekordot</a:t>
            </a:r>
          </a:p>
          <a:p>
            <a:pPr>
              <a:buFont typeface="Arial" pitchFamily="34" charset="0"/>
              <a:buChar char="•"/>
            </a:pPr>
            <a:r>
              <a:rPr lang="hu-HU" dirty="0" smtClean="0"/>
              <a:t> A legmagasabb prioritású MX bejegyzést a DNS segítségével feloldja IP címre</a:t>
            </a:r>
          </a:p>
          <a:p>
            <a:pPr>
              <a:buFont typeface="Arial" pitchFamily="34" charset="0"/>
              <a:buChar char="•"/>
            </a:pPr>
            <a:r>
              <a:rPr lang="hu-HU" dirty="0" smtClean="0"/>
              <a:t> Csatlakozik az IP cím (A levelező szerver) 25-ös TCP </a:t>
            </a:r>
            <a:r>
              <a:rPr lang="hu-HU" dirty="0" err="1" smtClean="0"/>
              <a:t>portjára</a:t>
            </a:r>
            <a:endParaRPr lang="hu-HU" dirty="0" smtClean="0"/>
          </a:p>
          <a:p>
            <a:pPr>
              <a:buFont typeface="Arial" pitchFamily="34" charset="0"/>
              <a:buChar char="•"/>
            </a:pPr>
            <a:r>
              <a:rPr lang="hu-HU" dirty="0" smtClean="0"/>
              <a:t> Bejelentkezik (köszön). Ezt a HELO vagy az EHLO paranccsal és a saját FQDN nevének megadásával teheti meg. A HELO a klasszikus SMTP, az EHLO pedig a kiterjesztett SMTP parancs. Kiterjesztett üzemmódban a szerver a válaszában felsorolja azokat a kiterjesztett SMTP parancsokat amiket a továbbiakban elfogad. Ide tartozik pl. a 8BITMIME ami a tipikus 7bites kommunikáció helyett 8bites kommunikáció elfogadásának képessége, valamint a STARTTLS ami a biztonságos TLS (</a:t>
            </a:r>
            <a:r>
              <a:rPr lang="hu-HU" dirty="0" err="1" smtClean="0"/>
              <a:t>Transport</a:t>
            </a:r>
            <a:r>
              <a:rPr lang="hu-HU" dirty="0" smtClean="0"/>
              <a:t> </a:t>
            </a:r>
            <a:r>
              <a:rPr lang="hu-HU" dirty="0" err="1" smtClean="0"/>
              <a:t>Layer</a:t>
            </a:r>
            <a:r>
              <a:rPr lang="hu-HU" dirty="0" smtClean="0"/>
              <a:t> </a:t>
            </a:r>
            <a:r>
              <a:rPr lang="hu-HU" dirty="0" err="1" smtClean="0"/>
              <a:t>Security</a:t>
            </a:r>
            <a:r>
              <a:rPr lang="hu-HU" dirty="0" smtClean="0"/>
              <a:t>) kommunikáció elindítására használható, stb.</a:t>
            </a:r>
          </a:p>
          <a:p>
            <a:pPr>
              <a:buFont typeface="Arial" pitchFamily="34" charset="0"/>
              <a:buChar char="•"/>
            </a:pPr>
            <a:r>
              <a:rPr lang="hu-HU" dirty="0" smtClean="0"/>
              <a:t> Miután a kliens túljutott a bejelentkezésen és az esetleges biztonsági csatornák felépítésén, következhet az SMTP boríték. Itt adja meg a kliens, hogy ki a feladó (a MAIL FROM: paranccsal) és ki a címzett (az RCPT TO: paranccsal). Az itt megadott információk nem azonosak azzal, amiket későbbiekben a levélben fogunk megadni. A levél az itt megadott információk alapján utazik a hálózaton ez az információ nem kerül a felhasználóhoz. </a:t>
            </a:r>
          </a:p>
          <a:p>
            <a:pPr>
              <a:buFont typeface="Arial" pitchFamily="34" charset="0"/>
              <a:buChar char="•"/>
            </a:pPr>
            <a:r>
              <a:rPr lang="hu-HU" dirty="0" smtClean="0"/>
              <a:t> A boríték után következik a levél maga. A levél több sorból áll így valahogy meg kell különböztetnünk a korábban már látott egy soros parancsoktól. A levél a DATA paranccsal kezdődik és egy sorban önmagában álló ponttal fejeződik be. Ha a levéltörzsben valahol szerepel egy sorban önmagában álló pont akkor a kliensnek kell gondoskodnia róla, hogy ezt kiváltsa valami mással. A levél alapvetően két részből áll. A fejlécből és a levéltörzsből. A kettőt egymástól egy üres sor választja el. A fejlécben olyan információkat adunk meg mint pl. a levél tárgya (</a:t>
            </a:r>
            <a:r>
              <a:rPr lang="hu-HU" dirty="0" err="1" smtClean="0"/>
              <a:t>Subject</a:t>
            </a:r>
            <a:r>
              <a:rPr lang="hu-HU" dirty="0" smtClean="0"/>
              <a:t>: ), a küldő (</a:t>
            </a:r>
            <a:r>
              <a:rPr lang="hu-HU" dirty="0" err="1" smtClean="0"/>
              <a:t>From</a:t>
            </a:r>
            <a:r>
              <a:rPr lang="hu-HU" dirty="0" smtClean="0"/>
              <a:t>: ), a címzett (</a:t>
            </a:r>
            <a:r>
              <a:rPr lang="hu-HU" dirty="0" err="1" smtClean="0"/>
              <a:t>To</a:t>
            </a:r>
            <a:r>
              <a:rPr lang="hu-HU" dirty="0" smtClean="0"/>
              <a:t>: ), a másolatot kapó (</a:t>
            </a:r>
            <a:r>
              <a:rPr lang="hu-HU" dirty="0" err="1" smtClean="0"/>
              <a:t>Cc</a:t>
            </a:r>
            <a:r>
              <a:rPr lang="hu-HU" dirty="0" smtClean="0"/>
              <a:t>: ), vagy a titkos másolatot kapó.  Hopp, ez itt egy csapda. Ha titkos a másolat akkor, hogyan szerepelhet a levél fejlécében. Természetesen nem szerepel. A titkos másolat az a kérdés ahol vissza kell utalnom arra, hogy az SMTP borítékon és a levél fejlécében szereplő címzett mezők nem kötelezően azonosak. A titkos másolatot kapó címzett, csak a borítékon szerepel, a levél fejlécében nem. Tehát a borítékon az RCPT TO: parancsban felsorolásra kerülnek a címzettek, a másolatot kapó, és a titkos másolatot kapó címek, a </a:t>
            </a:r>
            <a:r>
              <a:rPr lang="hu-HU" dirty="0" err="1" smtClean="0"/>
              <a:t>fejléceben</a:t>
            </a:r>
            <a:r>
              <a:rPr lang="hu-HU" dirty="0" smtClean="0"/>
              <a:t> pedig, csak az első kettő. A fejlécben szerepelnek továbbá dátum információk, azon SMTP szerverek bejegyzései amiken a levél keresztül ment, valamint sok egyéb információ ami a feldolgozáshoz szükséges lehet.</a:t>
            </a:r>
          </a:p>
          <a:p>
            <a:pPr>
              <a:buFont typeface="Arial" pitchFamily="34" charset="0"/>
              <a:buChar char="•"/>
            </a:pPr>
            <a:r>
              <a:rPr lang="hu-HU" dirty="0" smtClean="0"/>
              <a:t> A fejléc után következik a levéltörzs. Ez alapvetően az egyszerű karakteres levélre vonatkozik, amit a klasszikus SMTP használt. Ma a levelek nagy százaléka nem a hagyományos egyszerű szöveges levél, hanem grafikát, csatolmányokat, HTML törzset tartalmaz. Ez a hagyományos karakteres levélben nem oldható meg, ugyanakkor az SMTP motor elvárja, hogy az információ, ami átfolyik rajta, az 7bites ASCII legyen. Ennek az ellentmondásnak a kiküszöbölésére született meg a MIME (</a:t>
            </a:r>
            <a:r>
              <a:rPr lang="hu-HU" dirty="0" err="1" smtClean="0"/>
              <a:t>Multipurpose</a:t>
            </a:r>
            <a:r>
              <a:rPr lang="hu-HU" dirty="0" smtClean="0"/>
              <a:t> Internet Mail </a:t>
            </a:r>
            <a:r>
              <a:rPr lang="hu-HU" dirty="0" err="1" smtClean="0"/>
              <a:t>Extensions</a:t>
            </a:r>
            <a:r>
              <a:rPr lang="hu-HU" dirty="0" smtClean="0"/>
              <a:t>) ami 7bites ASCII szöveggé konvertálja az alapvetően bináris tartalmat, amit a levélben el akarunk küldeni. A kliens a levél fejlécében jelzi, hogy a levéltörzs sima szöveget, vagy MIME kódolást tartalmaz.</a:t>
            </a:r>
          </a:p>
          <a:p>
            <a:pPr>
              <a:buFont typeface="Arial" pitchFamily="34" charset="0"/>
              <a:buChar char="•"/>
            </a:pPr>
            <a:r>
              <a:rPr lang="hu-HU" dirty="0" smtClean="0"/>
              <a:t> A levél befejezését követően a kliens lezárja a levelet egy üres sorba tett ponttal. A levél ekkor kerül tárolásra az SMTP szerverben további feldolgozásra.</a:t>
            </a:r>
          </a:p>
          <a:p>
            <a:pPr>
              <a:buFont typeface="Arial" pitchFamily="34" charset="0"/>
              <a:buChar char="•"/>
            </a:pPr>
            <a:r>
              <a:rPr lang="hu-HU" dirty="0" smtClean="0"/>
              <a:t> Ha a kliens további leveleket szeretne a szervernek átadni akkor itt újrakezdi a folyamatot az SMTP borítéktól, ha pedig be szeretné fejezni a levélküldést akkor kiad egy QUIT parancsot, minek hatására a szerver bontja a kapcsolatot.</a:t>
            </a:r>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Eddig az </a:t>
            </a:r>
            <a:r>
              <a:rPr lang="hu-HU" dirty="0" err="1" smtClean="0"/>
              <a:t>SMTP-ről</a:t>
            </a:r>
            <a:r>
              <a:rPr lang="hu-HU" dirty="0" smtClean="0"/>
              <a:t>, a levele küldésére és a levelező szerverek közötti kommunikációra használható protokollról beszéltünk. Most következzen a POP3 (Post Office </a:t>
            </a:r>
            <a:r>
              <a:rPr lang="hu-HU" dirty="0" err="1" smtClean="0"/>
              <a:t>Protocol</a:t>
            </a:r>
            <a:r>
              <a:rPr lang="hu-HU" dirty="0" smtClean="0"/>
              <a:t> 3) ami elsősorban arra használható, hogy a kliens lekérje a számára érkezett üzeneteket a szerverről.</a:t>
            </a:r>
          </a:p>
          <a:p>
            <a:r>
              <a:rPr lang="hu-HU" dirty="0" smtClean="0"/>
              <a:t>A POP3 szintén karakteres protokoll és a szerver 110-es TCP </a:t>
            </a:r>
            <a:r>
              <a:rPr lang="hu-HU" dirty="0" err="1" smtClean="0"/>
              <a:t>portját</a:t>
            </a:r>
            <a:r>
              <a:rPr lang="hu-HU" dirty="0" smtClean="0"/>
              <a:t> használja. Vizsgáljuk meg a levél lekérés folyamatát.</a:t>
            </a:r>
          </a:p>
          <a:p>
            <a:r>
              <a:rPr lang="hu-HU" dirty="0" smtClean="0"/>
              <a:t>A POP3 kommunikáció alapvetően három fázisra bontható.</a:t>
            </a:r>
          </a:p>
          <a:p>
            <a:r>
              <a:rPr lang="hu-HU" dirty="0" smtClean="0"/>
              <a:t>Az első fázis az azonosítási szakasz. Itt használhatjuk a USER/PASS párost nyílt szöveges azonosításra, vagy az APOP parancsot a </a:t>
            </a:r>
            <a:r>
              <a:rPr lang="hu-HU" dirty="0" err="1" smtClean="0"/>
              <a:t>digest</a:t>
            </a:r>
            <a:r>
              <a:rPr lang="hu-HU" dirty="0" smtClean="0"/>
              <a:t> alapú azonosításra. Szintén ebben a szakaszban használható CAPA parancs, amivel kliens lekérdezheti a szerver azonosítási és titkosítási lehetőségeit, valamint az AUTH parancs, amivel használhatja ezeket.</a:t>
            </a:r>
          </a:p>
          <a:p>
            <a:r>
              <a:rPr lang="hu-HU" dirty="0" smtClean="0"/>
              <a:t>A második fázis a tranzakciós szakasz. Itt tudunk műveleteket végezni a postaládán.</a:t>
            </a:r>
          </a:p>
          <a:p>
            <a:r>
              <a:rPr lang="hu-HU" dirty="0" smtClean="0"/>
              <a:t>Kötelező parancsok:</a:t>
            </a:r>
          </a:p>
          <a:p>
            <a:r>
              <a:rPr lang="hu-HU" dirty="0" smtClean="0"/>
              <a:t>STAT – Visszaadja a postaládában tárolt levelek darabszámát és összesített méretét.</a:t>
            </a:r>
          </a:p>
          <a:p>
            <a:r>
              <a:rPr lang="hu-HU" dirty="0" smtClean="0"/>
              <a:t>LIST – Visszaadja a postaládában tárolt levelek listáját. A lista a levél sorszámát és méretét tartalmazza.</a:t>
            </a:r>
          </a:p>
          <a:p>
            <a:r>
              <a:rPr lang="hu-HU" dirty="0" smtClean="0"/>
              <a:t>RETR n – Visszaadja a megadott sorszámú levelet.</a:t>
            </a:r>
          </a:p>
          <a:p>
            <a:r>
              <a:rPr lang="hu-HU" dirty="0" smtClean="0"/>
              <a:t>DELE n – Töröltnek jelöli a megadott sorszámú levelet.</a:t>
            </a:r>
          </a:p>
          <a:p>
            <a:r>
              <a:rPr lang="hu-HU" dirty="0" smtClean="0"/>
              <a:t>RSET n – Visszaállítja a megadott sorszámú levelet.</a:t>
            </a:r>
          </a:p>
          <a:p>
            <a:r>
              <a:rPr lang="hu-HU" dirty="0" smtClean="0"/>
              <a:t>Opcionális parancsok:</a:t>
            </a:r>
          </a:p>
          <a:p>
            <a:r>
              <a:rPr lang="hu-HU" dirty="0" smtClean="0"/>
              <a:t>TOP m n – A parancs két paraméterrel rendelkezik. Az első a levél sorszáma, a második a lekérdezendő sorok száma. A parancs visszaadja a levél fejlécét valamint a levéltörzsből a második paraméterben megadott darabszámú sort.</a:t>
            </a:r>
          </a:p>
          <a:p>
            <a:r>
              <a:rPr lang="hu-HU" dirty="0" smtClean="0"/>
              <a:t>UIDL – Visszaadja a levelek egyedi azonosító listáját.</a:t>
            </a:r>
          </a:p>
          <a:p>
            <a:r>
              <a:rPr lang="hu-HU" dirty="0" smtClean="0"/>
              <a:t>Ha végeztünk a postaládán végzendő műveletekkel, akkor következik az utolsó, frissítési fázis. Ezt a QUIT parancs kiadásával indíthatjuk el. Ekkor történik meg a töröltnek jelölt elemek valódi törlése, valamint a kilépés.</a:t>
            </a:r>
          </a:p>
          <a:p>
            <a:endParaRPr lang="hu-HU"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 prezi címe">
    <p:bg bwMode="auto">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50043" y="2000250"/>
            <a:ext cx="7308057" cy="1943100"/>
          </a:xfrm>
          <a:prstGeom prst="rect">
            <a:avLst/>
          </a:prstGeom>
        </p:spPr>
        <p:txBody>
          <a:bodyPr anchor="ctr" anchorCtr="0">
            <a:noAutofit/>
          </a:bodyPr>
          <a:lstStyle>
            <a:lvl1pPr>
              <a:lnSpc>
                <a:spcPct val="90000"/>
              </a:lnSpc>
              <a:defRPr sz="5400"/>
            </a:lvl1pPr>
          </a:lstStyle>
          <a:p>
            <a:r>
              <a:rPr lang="hu-HU" dirty="0" smtClean="0"/>
              <a:t>A prezi címe</a:t>
            </a:r>
            <a:endParaRPr lang="en-US" dirty="0"/>
          </a:p>
        </p:txBody>
      </p:sp>
      <p:sp>
        <p:nvSpPr>
          <p:cNvPr id="3" name="Subtitle 2"/>
          <p:cNvSpPr>
            <a:spLocks noGrp="1"/>
          </p:cNvSpPr>
          <p:nvPr>
            <p:ph type="subTitle" idx="1" hasCustomPrompt="1"/>
          </p:nvPr>
        </p:nvSpPr>
        <p:spPr>
          <a:xfrm>
            <a:off x="358775" y="4019550"/>
            <a:ext cx="8451850" cy="600075"/>
          </a:xfrm>
          <a:prstGeom prst="rect">
            <a:avLst/>
          </a:prstGeo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hu-HU" dirty="0" smtClean="0"/>
              <a:t>A prezi alcíme</a:t>
            </a:r>
            <a:endParaRPr lang="en-US" dirty="0"/>
          </a:p>
        </p:txBody>
      </p:sp>
      <p:pic>
        <p:nvPicPr>
          <p:cNvPr id="2050" name="Picture 2"/>
          <p:cNvPicPr>
            <a:picLocks noChangeAspect="1" noChangeArrowheads="1"/>
          </p:cNvPicPr>
          <p:nvPr userDrawn="1"/>
        </p:nvPicPr>
        <p:blipFill>
          <a:blip r:embed="rId3"/>
          <a:srcRect/>
          <a:stretch>
            <a:fillRect/>
          </a:stretch>
        </p:blipFill>
        <p:spPr bwMode="auto">
          <a:xfrm>
            <a:off x="6434138" y="5527696"/>
            <a:ext cx="2566987" cy="1182667"/>
          </a:xfrm>
          <a:prstGeom prst="rect">
            <a:avLst/>
          </a:prstGeom>
          <a:noFill/>
          <a:ln w="9525">
            <a:noFill/>
            <a:miter lim="800000"/>
            <a:headEnd/>
            <a:tailEnd/>
          </a:ln>
          <a:effectLst/>
        </p:spPr>
      </p:pic>
      <p:sp>
        <p:nvSpPr>
          <p:cNvPr id="10" name="Subtitle 4"/>
          <p:cNvSpPr txBox="1">
            <a:spLocks/>
          </p:cNvSpPr>
          <p:nvPr userDrawn="1"/>
        </p:nvSpPr>
        <p:spPr bwMode="auto">
          <a:xfrm>
            <a:off x="676253" y="5214950"/>
            <a:ext cx="5286411" cy="1428760"/>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p>
            <a:pPr marL="0" marR="0" lvl="0" indent="0" algn="l" defTabSz="1095288" rtl="0" eaLnBrk="0" fontAlgn="base" latinLnBrk="0" hangingPunct="0">
              <a:lnSpc>
                <a:spcPct val="80000"/>
              </a:lnSpc>
              <a:spcBef>
                <a:spcPct val="30000"/>
              </a:spcBef>
              <a:spcAft>
                <a:spcPct val="0"/>
              </a:spcAft>
              <a:buClr>
                <a:srgbClr val="FFFFFF"/>
              </a:buClr>
              <a:buSzPct val="95000"/>
              <a:buFont typeface="Wingdings" pitchFamily="2" charset="2"/>
              <a:buNone/>
              <a:tabLst/>
              <a:defRPr/>
            </a:pPr>
            <a:endParaRPr kumimoji="0" lang="en-US" sz="2400" b="1" i="0" u="sng" strike="noStrike" kern="0" cap="none" spc="0" normalizeH="0" baseline="0" noProof="0" dirty="0">
              <a:ln>
                <a:solidFill>
                  <a:srgbClr val="FFCC00">
                    <a:lumMod val="60000"/>
                    <a:lumOff val="40000"/>
                  </a:srgbClr>
                </a:solidFill>
              </a:ln>
              <a:gradFill flip="none" rotWithShape="1">
                <a:gsLst>
                  <a:gs pos="0">
                    <a:srgbClr val="FFCC00">
                      <a:lumMod val="20000"/>
                      <a:lumOff val="80000"/>
                    </a:srgbClr>
                  </a:gs>
                  <a:gs pos="50000">
                    <a:srgbClr val="FFCC00">
                      <a:lumMod val="40000"/>
                      <a:lumOff val="60000"/>
                    </a:srgbClr>
                  </a:gs>
                  <a:gs pos="100000">
                    <a:srgbClr val="FFCC00">
                      <a:lumMod val="75000"/>
                    </a:srgbClr>
                  </a:gs>
                </a:gsLst>
                <a:lin ang="5400000" scaled="1"/>
                <a:tileRect/>
              </a:gradFill>
              <a:effectLst>
                <a:glow rad="63500">
                  <a:srgbClr val="00FFFF">
                    <a:satMod val="175000"/>
                    <a:alpha val="40000"/>
                  </a:srgbClr>
                </a:glow>
              </a:effectLst>
              <a:uLnTx/>
              <a:uFillTx/>
              <a:latin typeface="Segoe"/>
              <a:ea typeface="+mn-ea"/>
              <a:cs typeface="+mn-cs"/>
            </a:endParaRPr>
          </a:p>
        </p:txBody>
      </p:sp>
      <p:sp>
        <p:nvSpPr>
          <p:cNvPr id="12" name="Text Placeholder 11"/>
          <p:cNvSpPr>
            <a:spLocks noGrp="1"/>
          </p:cNvSpPr>
          <p:nvPr>
            <p:ph type="body" sz="quarter" idx="10" hasCustomPrompt="1"/>
          </p:nvPr>
        </p:nvSpPr>
        <p:spPr>
          <a:xfrm>
            <a:off x="352425" y="5029200"/>
            <a:ext cx="4733925" cy="1704975"/>
          </a:xfrm>
          <a:prstGeom prst="rect">
            <a:avLst/>
          </a:prstGeom>
        </p:spPr>
        <p:txBody>
          <a:bodyPr/>
          <a:lstStyle>
            <a:lvl1pPr marL="0" marR="0" indent="0" algn="l" defTabSz="1095376" rtl="0" eaLnBrk="0" fontAlgn="base" latinLnBrk="0" hangingPunct="0">
              <a:lnSpc>
                <a:spcPct val="80000"/>
              </a:lnSpc>
              <a:spcBef>
                <a:spcPct val="30000"/>
              </a:spcBef>
              <a:spcAft>
                <a:spcPct val="0"/>
              </a:spcAft>
              <a:buClr>
                <a:srgbClr val="FFFFFF"/>
              </a:buClr>
              <a:buSzPct val="95000"/>
              <a:buFont typeface="Wingdings" pitchFamily="2" charset="2"/>
              <a:buNone/>
              <a:tabLst/>
              <a:defRPr sz="3600"/>
            </a:lvl1pPr>
          </a:lstStyle>
          <a:p>
            <a:pPr marL="0" marR="0" lvl="0" indent="0" algn="l" defTabSz="1095376" rtl="0" eaLnBrk="0" fontAlgn="base" latinLnBrk="0" hangingPunct="0">
              <a:lnSpc>
                <a:spcPct val="80000"/>
              </a:lnSpc>
              <a:spcBef>
                <a:spcPct val="30000"/>
              </a:spcBef>
              <a:spcAft>
                <a:spcPct val="0"/>
              </a:spcAft>
              <a:buClr>
                <a:srgbClr val="FFFFFF"/>
              </a:buClr>
              <a:buSzPct val="95000"/>
              <a:buFont typeface="Wingdings" pitchFamily="2" charset="2"/>
              <a:buNone/>
              <a:tabLst/>
              <a:defRPr/>
            </a:pPr>
            <a:r>
              <a:rPr kumimoji="0" lang="hu-HU" sz="2400" b="1"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UI" pitchFamily="34" charset="0"/>
                <a:ea typeface="+mn-ea"/>
                <a:cs typeface="Segoe UI" pitchFamily="34" charset="0"/>
              </a:rPr>
              <a:t>Előadó</a:t>
            </a:r>
            <a:r>
              <a:rPr kumimoji="0" lang="hu-HU" sz="2400" b="1" i="0" u="none" strike="noStrike" kern="0" cap="none" spc="-150" normalizeH="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UI" pitchFamily="34" charset="0"/>
                <a:ea typeface="+mn-ea"/>
                <a:cs typeface="Segoe UI" pitchFamily="34" charset="0"/>
              </a:rPr>
              <a:t> neve</a:t>
            </a:r>
            <a:r>
              <a:rPr kumimoji="0" lang="hu-HU" sz="24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t/>
            </a:r>
            <a:br>
              <a:rPr kumimoji="0" lang="hu-HU" sz="24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br>
            <a:r>
              <a:rPr kumimoji="0" lang="hu-HU" sz="24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t>E-mail</a:t>
            </a:r>
            <a:r>
              <a:rPr kumimoji="0" lang="hu-HU" sz="2400" b="0" i="0" u="none" strike="noStrike" kern="0" cap="none" spc="-150" normalizeH="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t> cím</a:t>
            </a:r>
            <a:br>
              <a:rPr kumimoji="0" lang="hu-HU" sz="2400" b="0" i="0" u="none" strike="noStrike" kern="0" cap="none" spc="-150" normalizeH="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br>
            <a:r>
              <a:rPr kumimoji="0" lang="hu-HU" sz="24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t>Beosztás</a:t>
            </a:r>
            <a:br>
              <a:rPr kumimoji="0" lang="hu-HU" sz="24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br>
            <a:r>
              <a:rPr kumimoji="0" lang="hu-HU" sz="24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50800" dist="38100" dir="2700000" algn="tl" rotWithShape="0">
                    <a:prstClr val="black">
                      <a:alpha val="40000"/>
                    </a:prstClr>
                  </a:outerShdw>
                </a:effectLst>
                <a:uLnTx/>
                <a:uFillTx/>
                <a:latin typeface="Segoe" pitchFamily="34" charset="0"/>
                <a:ea typeface="+mn-ea"/>
                <a:cs typeface="Arial" charset="0"/>
              </a:rPr>
              <a:t>Cég</a:t>
            </a:r>
            <a:endParaRPr kumimoji="0" lang="en-US" sz="2400" b="1" i="0" u="sng" strike="noStrike" kern="0" cap="none" spc="0" normalizeH="0" baseline="0" noProof="0" dirty="0" smtClean="0">
              <a:ln>
                <a:solidFill>
                  <a:srgbClr val="FFCC00">
                    <a:lumMod val="60000"/>
                    <a:lumOff val="40000"/>
                  </a:srgbClr>
                </a:solidFill>
              </a:ln>
              <a:gradFill flip="none" rotWithShape="1">
                <a:gsLst>
                  <a:gs pos="0">
                    <a:srgbClr val="FFCC00">
                      <a:lumMod val="20000"/>
                      <a:lumOff val="80000"/>
                    </a:srgbClr>
                  </a:gs>
                  <a:gs pos="50000">
                    <a:srgbClr val="FFCC00">
                      <a:lumMod val="40000"/>
                      <a:lumOff val="60000"/>
                    </a:srgbClr>
                  </a:gs>
                  <a:gs pos="100000">
                    <a:srgbClr val="FFCC00">
                      <a:lumMod val="75000"/>
                    </a:srgbClr>
                  </a:gs>
                </a:gsLst>
                <a:lin ang="5400000" scaled="1"/>
                <a:tileRect/>
              </a:gradFill>
              <a:effectLst>
                <a:glow rad="63500">
                  <a:srgbClr val="00FFFF">
                    <a:satMod val="175000"/>
                    <a:alpha val="40000"/>
                  </a:srgbClr>
                </a:glow>
              </a:effectLst>
              <a:uLnTx/>
              <a:uFillTx/>
              <a:latin typeface="Segoe"/>
              <a:ea typeface="+mn-ea"/>
              <a:cs typeface="+mn-cs"/>
            </a:endParaRPr>
          </a:p>
          <a:p>
            <a:pPr lvl="0"/>
            <a:endParaRPr lang="hu-HU"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érdések dia">
    <p:bg bwMode="auto">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3"/>
          <a:srcRect/>
          <a:stretch>
            <a:fillRect/>
          </a:stretch>
        </p:blipFill>
        <p:spPr bwMode="auto">
          <a:xfrm>
            <a:off x="6434138" y="5527696"/>
            <a:ext cx="2566987" cy="1182667"/>
          </a:xfrm>
          <a:prstGeom prst="rect">
            <a:avLst/>
          </a:prstGeom>
          <a:noFill/>
          <a:ln w="9525">
            <a:noFill/>
            <a:miter lim="800000"/>
            <a:headEnd/>
            <a:tailEnd/>
          </a:ln>
          <a:effectLst/>
        </p:spPr>
      </p:pic>
      <p:sp>
        <p:nvSpPr>
          <p:cNvPr id="10" name="Subtitle 4"/>
          <p:cNvSpPr txBox="1">
            <a:spLocks/>
          </p:cNvSpPr>
          <p:nvPr userDrawn="1"/>
        </p:nvSpPr>
        <p:spPr bwMode="auto">
          <a:xfrm>
            <a:off x="676253" y="5214950"/>
            <a:ext cx="5286411" cy="1428760"/>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p>
            <a:pPr marL="0" marR="0" lvl="0" indent="0" algn="l" defTabSz="1095288" rtl="0" eaLnBrk="0" fontAlgn="base" latinLnBrk="0" hangingPunct="0">
              <a:lnSpc>
                <a:spcPct val="80000"/>
              </a:lnSpc>
              <a:spcBef>
                <a:spcPct val="30000"/>
              </a:spcBef>
              <a:spcAft>
                <a:spcPct val="0"/>
              </a:spcAft>
              <a:buClr>
                <a:srgbClr val="FFFFFF"/>
              </a:buClr>
              <a:buSzPct val="95000"/>
              <a:buFont typeface="Wingdings" pitchFamily="2" charset="2"/>
              <a:buNone/>
              <a:tabLst/>
              <a:defRPr/>
            </a:pPr>
            <a:endParaRPr kumimoji="0" lang="en-US" sz="2400" b="1" i="0" u="sng" strike="noStrike" kern="0" cap="none" spc="0" normalizeH="0" baseline="0" noProof="0" dirty="0">
              <a:ln>
                <a:solidFill>
                  <a:srgbClr val="FFCC00">
                    <a:lumMod val="60000"/>
                    <a:lumOff val="40000"/>
                  </a:srgbClr>
                </a:solidFill>
              </a:ln>
              <a:gradFill flip="none" rotWithShape="1">
                <a:gsLst>
                  <a:gs pos="0">
                    <a:srgbClr val="FFCC00">
                      <a:lumMod val="20000"/>
                      <a:lumOff val="80000"/>
                    </a:srgbClr>
                  </a:gs>
                  <a:gs pos="50000">
                    <a:srgbClr val="FFCC00">
                      <a:lumMod val="40000"/>
                      <a:lumOff val="60000"/>
                    </a:srgbClr>
                  </a:gs>
                  <a:gs pos="100000">
                    <a:srgbClr val="FFCC00">
                      <a:lumMod val="75000"/>
                    </a:srgbClr>
                  </a:gs>
                </a:gsLst>
                <a:lin ang="5400000" scaled="1"/>
                <a:tileRect/>
              </a:gradFill>
              <a:effectLst>
                <a:glow rad="63500">
                  <a:srgbClr val="00FFFF">
                    <a:satMod val="175000"/>
                    <a:alpha val="40000"/>
                  </a:srgbClr>
                </a:glow>
              </a:effectLst>
              <a:uLnTx/>
              <a:uFillTx/>
              <a:latin typeface="Segoe"/>
              <a:ea typeface="+mn-ea"/>
              <a:cs typeface="+mn-cs"/>
            </a:endParaRPr>
          </a:p>
        </p:txBody>
      </p:sp>
      <p:sp>
        <p:nvSpPr>
          <p:cNvPr id="8" name="TextBox 7"/>
          <p:cNvSpPr txBox="1"/>
          <p:nvPr userDrawn="1"/>
        </p:nvSpPr>
        <p:spPr>
          <a:xfrm>
            <a:off x="1400175" y="2714625"/>
            <a:ext cx="7010400" cy="1311128"/>
          </a:xfrm>
          <a:prstGeom prst="rect">
            <a:avLst/>
          </a:prstGeom>
          <a:noFill/>
        </p:spPr>
        <p:txBody>
          <a:bodyPr wrap="square" rtlCol="0">
            <a:spAutoFit/>
          </a:bodyPr>
          <a:lstStyle/>
          <a:p>
            <a:pPr algn="l" defTabSz="914363" rtl="0" eaLnBrk="1" latinLnBrk="0" hangingPunct="1">
              <a:lnSpc>
                <a:spcPct val="90000"/>
              </a:lnSpc>
              <a:spcBef>
                <a:spcPct val="0"/>
              </a:spcBef>
              <a:buNone/>
            </a:pPr>
            <a:r>
              <a:rPr lang="hu-HU" sz="8800" b="0" i="1" kern="1200" cap="none" spc="-150" dirty="0" smtClean="0">
                <a:ln w="3175">
                  <a:noFill/>
                </a:ln>
                <a:gradFill flip="none" rotWithShape="1">
                  <a:gsLst>
                    <a:gs pos="18000">
                      <a:srgbClr val="FFFFFF"/>
                    </a:gs>
                    <a:gs pos="64000">
                      <a:srgbClr val="6ACDFE"/>
                    </a:gs>
                  </a:gsLst>
                  <a:lin ang="5400000" scaled="0"/>
                  <a:tileRect/>
                </a:gradFill>
                <a:effectLst>
                  <a:outerShdw blurRad="76200" dist="38100" dir="3240000" algn="tl" rotWithShape="0">
                    <a:prstClr val="black">
                      <a:alpha val="75000"/>
                    </a:prstClr>
                  </a:outerShdw>
                </a:effectLst>
                <a:latin typeface="Segoe" pitchFamily="34" charset="0"/>
                <a:ea typeface="+mn-ea"/>
                <a:cs typeface="Arial" charset="0"/>
              </a:rPr>
              <a:t>Kérdések?</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zünet dia">
    <p:bg bwMode="auto">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3"/>
          <a:srcRect/>
          <a:stretch>
            <a:fillRect/>
          </a:stretch>
        </p:blipFill>
        <p:spPr bwMode="auto">
          <a:xfrm>
            <a:off x="6434138" y="5527696"/>
            <a:ext cx="2566987" cy="1182667"/>
          </a:xfrm>
          <a:prstGeom prst="rect">
            <a:avLst/>
          </a:prstGeom>
          <a:noFill/>
          <a:ln w="9525">
            <a:noFill/>
            <a:miter lim="800000"/>
            <a:headEnd/>
            <a:tailEnd/>
          </a:ln>
          <a:effectLst/>
        </p:spPr>
      </p:pic>
      <p:sp>
        <p:nvSpPr>
          <p:cNvPr id="10" name="Subtitle 4"/>
          <p:cNvSpPr txBox="1">
            <a:spLocks/>
          </p:cNvSpPr>
          <p:nvPr userDrawn="1"/>
        </p:nvSpPr>
        <p:spPr bwMode="auto">
          <a:xfrm>
            <a:off x="676253" y="5214950"/>
            <a:ext cx="5286411" cy="1428760"/>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p>
            <a:pPr marL="0" marR="0" lvl="0" indent="0" algn="l" defTabSz="1095288" rtl="0" eaLnBrk="0" fontAlgn="base" latinLnBrk="0" hangingPunct="0">
              <a:lnSpc>
                <a:spcPct val="80000"/>
              </a:lnSpc>
              <a:spcBef>
                <a:spcPct val="30000"/>
              </a:spcBef>
              <a:spcAft>
                <a:spcPct val="0"/>
              </a:spcAft>
              <a:buClr>
                <a:srgbClr val="FFFFFF"/>
              </a:buClr>
              <a:buSzPct val="95000"/>
              <a:buFont typeface="Wingdings" pitchFamily="2" charset="2"/>
              <a:buNone/>
              <a:tabLst/>
              <a:defRPr/>
            </a:pPr>
            <a:endParaRPr kumimoji="0" lang="en-US" sz="2400" b="1" i="0" u="sng" strike="noStrike" kern="0" cap="none" spc="0" normalizeH="0" baseline="0" noProof="0" dirty="0">
              <a:ln>
                <a:solidFill>
                  <a:srgbClr val="FFCC00">
                    <a:lumMod val="60000"/>
                    <a:lumOff val="40000"/>
                  </a:srgbClr>
                </a:solidFill>
              </a:ln>
              <a:gradFill flip="none" rotWithShape="1">
                <a:gsLst>
                  <a:gs pos="0">
                    <a:srgbClr val="FFCC00">
                      <a:lumMod val="20000"/>
                      <a:lumOff val="80000"/>
                    </a:srgbClr>
                  </a:gs>
                  <a:gs pos="50000">
                    <a:srgbClr val="FFCC00">
                      <a:lumMod val="40000"/>
                      <a:lumOff val="60000"/>
                    </a:srgbClr>
                  </a:gs>
                  <a:gs pos="100000">
                    <a:srgbClr val="FFCC00">
                      <a:lumMod val="75000"/>
                    </a:srgbClr>
                  </a:gs>
                </a:gsLst>
                <a:lin ang="5400000" scaled="1"/>
                <a:tileRect/>
              </a:gradFill>
              <a:effectLst>
                <a:glow rad="63500">
                  <a:srgbClr val="00FFFF">
                    <a:satMod val="175000"/>
                    <a:alpha val="40000"/>
                  </a:srgbClr>
                </a:glow>
              </a:effectLst>
              <a:uLnTx/>
              <a:uFillTx/>
              <a:latin typeface="Segoe"/>
              <a:ea typeface="+mn-ea"/>
              <a:cs typeface="+mn-cs"/>
            </a:endParaRPr>
          </a:p>
        </p:txBody>
      </p:sp>
      <p:sp>
        <p:nvSpPr>
          <p:cNvPr id="7" name="Text Placeholder 6"/>
          <p:cNvSpPr>
            <a:spLocks noGrp="1"/>
          </p:cNvSpPr>
          <p:nvPr>
            <p:ph type="body" sz="quarter" idx="10" hasCustomPrompt="1"/>
          </p:nvPr>
        </p:nvSpPr>
        <p:spPr>
          <a:xfrm>
            <a:off x="619125" y="4562475"/>
            <a:ext cx="5676900" cy="1514475"/>
          </a:xfrm>
        </p:spPr>
        <p:txBody>
          <a:bodyPr/>
          <a:lstStyle>
            <a:lvl1pPr>
              <a:buNone/>
              <a:defRPr/>
            </a:lvl1pPr>
          </a:lstStyle>
          <a:p>
            <a:pPr lvl="0"/>
            <a:r>
              <a:rPr lang="hu-HU" dirty="0" smtClean="0"/>
              <a:t>Kezdés: 11.11-kor</a:t>
            </a:r>
            <a:endParaRPr lang="hu-HU" dirty="0"/>
          </a:p>
        </p:txBody>
      </p:sp>
      <p:sp>
        <p:nvSpPr>
          <p:cNvPr id="8" name="TextBox 7"/>
          <p:cNvSpPr txBox="1"/>
          <p:nvPr userDrawn="1"/>
        </p:nvSpPr>
        <p:spPr>
          <a:xfrm>
            <a:off x="581025" y="2247900"/>
            <a:ext cx="6991350" cy="1421928"/>
          </a:xfrm>
          <a:prstGeom prst="rect">
            <a:avLst/>
          </a:prstGeom>
          <a:noFill/>
        </p:spPr>
        <p:txBody>
          <a:bodyPr wrap="square" rtlCol="0">
            <a:spAutoFit/>
          </a:bodyPr>
          <a:lstStyle/>
          <a:p>
            <a:pPr algn="l" defTabSz="914363" rtl="0" eaLnBrk="1" latinLnBrk="0" hangingPunct="1">
              <a:lnSpc>
                <a:spcPct val="90000"/>
              </a:lnSpc>
              <a:spcBef>
                <a:spcPct val="0"/>
              </a:spcBef>
              <a:buNone/>
            </a:pPr>
            <a:r>
              <a:rPr lang="hu-HU" sz="9600" b="0" kern="1200" cap="none" spc="-150" baseline="0" dirty="0" smtClean="0">
                <a:ln w="3175">
                  <a:noFill/>
                </a:ln>
                <a:gradFill flip="none" rotWithShape="1">
                  <a:gsLst>
                    <a:gs pos="18000">
                      <a:srgbClr val="FFFFFF"/>
                    </a:gs>
                    <a:gs pos="64000">
                      <a:srgbClr val="6ACDFE"/>
                    </a:gs>
                  </a:gsLst>
                  <a:lin ang="5400000" scaled="0"/>
                  <a:tileRect/>
                </a:gradFill>
                <a:effectLst>
                  <a:outerShdw blurRad="76200" dist="38100" dir="3240000" algn="tl" rotWithShape="0">
                    <a:prstClr val="black">
                      <a:alpha val="75000"/>
                    </a:prstClr>
                  </a:outerShdw>
                </a:effectLst>
                <a:latin typeface="Segoe" pitchFamily="34" charset="0"/>
                <a:ea typeface="+mn-ea"/>
                <a:cs typeface="Arial" charset="0"/>
              </a:rPr>
              <a:t>Szünet...</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Informatika Tisztán logó dia">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z eseménnyel kapcsolatos tartalmak diája">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a:xfrm>
            <a:off x="381000" y="230188"/>
            <a:ext cx="8382000" cy="664797"/>
          </a:xfrm>
          <a:prstGeom prst="rect">
            <a:avLst/>
          </a:prstGeom>
        </p:spPr>
        <p:txBody>
          <a:bodyPr/>
          <a:lstStyle>
            <a:lvl1pPr>
              <a:defRPr/>
            </a:lvl1pPr>
          </a:lstStyle>
          <a:p>
            <a:r>
              <a:rPr lang="hu-HU" dirty="0" smtClean="0"/>
              <a:t>A dia címe</a:t>
            </a:r>
            <a:endParaRPr lang="en-US" dirty="0"/>
          </a:p>
        </p:txBody>
      </p:sp>
      <p:sp>
        <p:nvSpPr>
          <p:cNvPr id="7" name="Text Placeholder 6"/>
          <p:cNvSpPr>
            <a:spLocks noGrp="1"/>
          </p:cNvSpPr>
          <p:nvPr>
            <p:ph type="body" sz="quarter" idx="10"/>
          </p:nvPr>
        </p:nvSpPr>
        <p:spPr>
          <a:xfrm>
            <a:off x="390525" y="1047750"/>
            <a:ext cx="83820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pic>
        <p:nvPicPr>
          <p:cNvPr id="1026" name="Picture 2"/>
          <p:cNvPicPr>
            <a:picLocks noChangeAspect="1" noChangeArrowheads="1"/>
          </p:cNvPicPr>
          <p:nvPr userDrawn="1"/>
        </p:nvPicPr>
        <p:blipFill>
          <a:blip r:embed="rId2"/>
          <a:srcRect/>
          <a:stretch>
            <a:fillRect/>
          </a:stretch>
        </p:blipFill>
        <p:spPr bwMode="auto">
          <a:xfrm>
            <a:off x="7153275" y="5114925"/>
            <a:ext cx="1990725" cy="1743075"/>
          </a:xfrm>
          <a:prstGeom prst="rect">
            <a:avLst/>
          </a:prstGeom>
          <a:noFill/>
          <a:ln w="9525">
            <a:noFill/>
            <a:miter lim="800000"/>
            <a:headEnd/>
            <a:tailEnd/>
          </a:ln>
          <a:effectLst/>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zöveges dia">
    <p:spTree>
      <p:nvGrpSpPr>
        <p:cNvPr id="1" name=""/>
        <p:cNvGrpSpPr/>
        <p:nvPr/>
      </p:nvGrpSpPr>
      <p:grpSpPr>
        <a:xfrm>
          <a:off x="0" y="0"/>
          <a:ext cx="0" cy="0"/>
          <a:chOff x="0" y="0"/>
          <a:chExt cx="0" cy="0"/>
        </a:xfrm>
      </p:grpSpPr>
      <p:sp>
        <p:nvSpPr>
          <p:cNvPr id="15" name="Title 14"/>
          <p:cNvSpPr>
            <a:spLocks noGrp="1"/>
          </p:cNvSpPr>
          <p:nvPr>
            <p:ph type="title"/>
          </p:nvPr>
        </p:nvSpPr>
        <p:spPr>
          <a:xfrm>
            <a:off x="250582" y="260350"/>
            <a:ext cx="8642838" cy="1143000"/>
          </a:xfrm>
          <a:prstGeom prst="rect">
            <a:avLst/>
          </a:prstGeom>
        </p:spPr>
        <p:txBody>
          <a:bodyPr/>
          <a:lstStyle/>
          <a:p>
            <a:r>
              <a:rPr lang="en-US" smtClean="0"/>
              <a:t>Click to edit Master title style</a:t>
            </a:r>
            <a:endParaRPr lang="hu-HU"/>
          </a:p>
        </p:txBody>
      </p:sp>
      <p:sp>
        <p:nvSpPr>
          <p:cNvPr id="17" name="Text Placeholder 16"/>
          <p:cNvSpPr>
            <a:spLocks noGrp="1"/>
          </p:cNvSpPr>
          <p:nvPr>
            <p:ph type="body" sz="quarter" idx="10"/>
          </p:nvPr>
        </p:nvSpPr>
        <p:spPr>
          <a:xfrm>
            <a:off x="257175" y="1533525"/>
            <a:ext cx="8648700" cy="5133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zöveges dia alcímmel">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228601" y="923925"/>
            <a:ext cx="8686800" cy="552450"/>
          </a:xfrm>
          <a:prstGeom prst="rect">
            <a:avLst/>
          </a:prstGeom>
        </p:spPr>
        <p:txBody>
          <a:bodyPr/>
          <a:lstStyle>
            <a:lvl2pPr marL="19050" indent="-19050">
              <a:buNone/>
              <a:defRPr i="0">
                <a:solidFill>
                  <a:srgbClr val="1099DE"/>
                </a:solidFill>
              </a:defRPr>
            </a:lvl2pPr>
          </a:lstStyle>
          <a:p>
            <a:pPr lvl="1"/>
            <a:r>
              <a:rPr lang="hu-HU" dirty="0" smtClean="0"/>
              <a:t>A dia alcíme</a:t>
            </a:r>
            <a:endParaRPr lang="hu-HU" dirty="0"/>
          </a:p>
        </p:txBody>
      </p:sp>
      <p:sp>
        <p:nvSpPr>
          <p:cNvPr id="9" name="Text Placeholder 8"/>
          <p:cNvSpPr>
            <a:spLocks noGrp="1"/>
          </p:cNvSpPr>
          <p:nvPr>
            <p:ph type="body" sz="quarter" idx="11"/>
          </p:nvPr>
        </p:nvSpPr>
        <p:spPr>
          <a:xfrm>
            <a:off x="228601" y="1581150"/>
            <a:ext cx="8686800" cy="50958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10" name="Title 9"/>
          <p:cNvSpPr>
            <a:spLocks noGrp="1"/>
          </p:cNvSpPr>
          <p:nvPr>
            <p:ph type="title"/>
          </p:nvPr>
        </p:nvSpPr>
        <p:spPr>
          <a:xfrm>
            <a:off x="228600" y="209550"/>
            <a:ext cx="8686800" cy="676275"/>
          </a:xfrm>
        </p:spPr>
        <p:txBody>
          <a:bodyPr/>
          <a:lstStyle/>
          <a:p>
            <a:r>
              <a:rPr lang="en-US" dirty="0" smtClean="0"/>
              <a:t>Click to edit Master title style</a:t>
            </a:r>
            <a:endParaRPr lang="hu-HU"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mó dia">
    <p:spTree>
      <p:nvGrpSpPr>
        <p:cNvPr id="1" name=""/>
        <p:cNvGrpSpPr/>
        <p:nvPr/>
      </p:nvGrpSpPr>
      <p:grpSpPr>
        <a:xfrm>
          <a:off x="0" y="0"/>
          <a:ext cx="0" cy="0"/>
          <a:chOff x="0" y="0"/>
          <a:chExt cx="0" cy="0"/>
        </a:xfrm>
      </p:grpSpPr>
      <p:pic>
        <p:nvPicPr>
          <p:cNvPr id="8" name="Picture 7" descr="5-00244_WinHec_Template_Fad.png"/>
          <p:cNvPicPr>
            <a:picLocks noChangeAspect="1"/>
          </p:cNvPicPr>
          <p:nvPr userDrawn="1"/>
        </p:nvPicPr>
        <p:blipFill>
          <a:blip r:embed="rId2"/>
          <a:stretch>
            <a:fillRect/>
          </a:stretch>
        </p:blipFill>
        <p:spPr>
          <a:xfrm>
            <a:off x="3655221" y="1935428"/>
            <a:ext cx="4765147" cy="2238375"/>
          </a:xfrm>
          <a:prstGeom prst="rect">
            <a:avLst/>
          </a:prstGeom>
        </p:spPr>
      </p:pic>
      <p:sp>
        <p:nvSpPr>
          <p:cNvPr id="9" name="TextBox 8"/>
          <p:cNvSpPr txBox="1"/>
          <p:nvPr userDrawn="1"/>
        </p:nvSpPr>
        <p:spPr>
          <a:xfrm>
            <a:off x="1370542" y="644759"/>
            <a:ext cx="6203157" cy="1538883"/>
          </a:xfrm>
          <a:prstGeom prst="rect">
            <a:avLst/>
          </a:prstGeom>
          <a:noFill/>
        </p:spPr>
        <p:txBody>
          <a:bodyPr wrap="squar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0000" b="1" i="0" u="none" strike="noStrike" kern="0" cap="none" spc="-642" normalizeH="0" baseline="0" noProof="0" dirty="0" err="1" smtClean="0">
                <a:ln w="11430"/>
                <a:solidFill>
                  <a:srgbClr val="FFFFFF"/>
                </a:solidFill>
                <a:effectLst>
                  <a:outerShdw blurRad="50800" dist="39000" dir="5460000" algn="tl">
                    <a:srgbClr val="000000">
                      <a:alpha val="38000"/>
                    </a:srgbClr>
                  </a:outerShdw>
                </a:effectLst>
                <a:uLnTx/>
                <a:uFillTx/>
                <a:latin typeface="Segoe" pitchFamily="34" charset="0"/>
              </a:rPr>
              <a:t>dem</a:t>
            </a:r>
            <a:r>
              <a:rPr kumimoji="0" lang="hu-HU" sz="10000" b="1" i="0" u="none" strike="noStrike" kern="0" cap="none" spc="-642" normalizeH="0" baseline="0" noProof="0" dirty="0" smtClean="0">
                <a:ln w="11430"/>
                <a:solidFill>
                  <a:srgbClr val="FFFFFF"/>
                </a:solidFill>
                <a:effectLst>
                  <a:outerShdw blurRad="50800" dist="39000" dir="5460000" algn="tl">
                    <a:srgbClr val="000000">
                      <a:alpha val="38000"/>
                    </a:srgbClr>
                  </a:outerShdw>
                </a:effectLst>
                <a:uLnTx/>
                <a:uFillTx/>
                <a:latin typeface="Segoe" pitchFamily="34" charset="0"/>
              </a:rPr>
              <a:t>ó</a:t>
            </a:r>
            <a:endParaRPr kumimoji="0" lang="en-US" sz="10000" b="1" i="0" u="none" strike="noStrike" kern="0" cap="none" spc="-642" normalizeH="0" baseline="0" noProof="0" dirty="0">
              <a:ln w="11430"/>
              <a:solidFill>
                <a:srgbClr val="FFFFFF"/>
              </a:solidFill>
              <a:effectLst>
                <a:outerShdw blurRad="50800" dist="39000" dir="5460000" algn="tl">
                  <a:srgbClr val="000000">
                    <a:alpha val="38000"/>
                  </a:srgbClr>
                </a:outerShdw>
              </a:effectLst>
              <a:uLnTx/>
              <a:uFillTx/>
              <a:latin typeface="Segoe" pitchFamily="34" charset="0"/>
            </a:endParaRPr>
          </a:p>
        </p:txBody>
      </p:sp>
      <p:sp>
        <p:nvSpPr>
          <p:cNvPr id="12" name="Title 1"/>
          <p:cNvSpPr>
            <a:spLocks noGrp="1"/>
          </p:cNvSpPr>
          <p:nvPr>
            <p:ph type="title" hasCustomPrompt="1"/>
          </p:nvPr>
        </p:nvSpPr>
        <p:spPr>
          <a:xfrm>
            <a:off x="465260" y="3749676"/>
            <a:ext cx="7772400" cy="1000274"/>
          </a:xfrm>
          <a:prstGeom prst="rect">
            <a:avLst/>
          </a:prstGeom>
        </p:spPr>
        <p:txBody>
          <a:bodyPr anchor="t"/>
          <a:lstStyle>
            <a:lvl1pPr algn="l" rtl="0" eaLnBrk="1" fontAlgn="base" hangingPunct="1">
              <a:spcBef>
                <a:spcPct val="0"/>
              </a:spcBef>
              <a:spcAft>
                <a:spcPct val="0"/>
              </a:spcAft>
              <a:defRPr kumimoji="0" lang="en-US" sz="6500" b="0" i="0" u="none" strike="noStrike" kern="0" cap="none" spc="-150" normalizeH="0" baseline="0" noProof="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defRPr>
            </a:lvl1p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hu-HU" sz="6500" b="0" i="0" u="none" strike="noStrike" kern="0" cap="none" spc="-15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rPr>
              <a:t>A demó témája</a:t>
            </a:r>
            <a:endParaRPr kumimoji="0" lang="en-US" sz="4000" b="0" i="0" u="none" strike="noStrike" kern="0" cap="none" spc="-150" normalizeH="0" baseline="0" noProof="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cs typeface="Arial" charset="0"/>
            </a:endParaRPr>
          </a:p>
        </p:txBody>
      </p:sp>
      <p:sp>
        <p:nvSpPr>
          <p:cNvPr id="21" name="Picture Placeholder 20"/>
          <p:cNvSpPr>
            <a:spLocks noGrp="1"/>
          </p:cNvSpPr>
          <p:nvPr>
            <p:ph type="pic" sz="quarter" idx="10" hasCustomPrompt="1"/>
          </p:nvPr>
        </p:nvSpPr>
        <p:spPr>
          <a:xfrm>
            <a:off x="333375" y="542925"/>
            <a:ext cx="3708000" cy="2919600"/>
          </a:xfrm>
          <a:prstGeom prst="rect">
            <a:avLst/>
          </a:prstGeom>
        </p:spPr>
        <p:txBody>
          <a:bodyPr/>
          <a:lstStyle>
            <a:lvl1pPr>
              <a:buNone/>
              <a:defRPr/>
            </a:lvl1pPr>
          </a:lstStyle>
          <a:p>
            <a:r>
              <a:rPr lang="hu-HU" dirty="0" smtClean="0"/>
              <a:t>Kép a demóból</a:t>
            </a:r>
            <a:endParaRPr lang="hu-HU" dirty="0"/>
          </a:p>
        </p:txBody>
      </p:sp>
      <p:sp>
        <p:nvSpPr>
          <p:cNvPr id="25" name="Text Placeholder 24"/>
          <p:cNvSpPr>
            <a:spLocks noGrp="1"/>
          </p:cNvSpPr>
          <p:nvPr>
            <p:ph type="body" sz="quarter" idx="11" hasCustomPrompt="1"/>
          </p:nvPr>
        </p:nvSpPr>
        <p:spPr>
          <a:xfrm>
            <a:off x="933449" y="4924425"/>
            <a:ext cx="7324725" cy="1638300"/>
          </a:xfrm>
        </p:spPr>
        <p:txBody>
          <a:bodyPr/>
          <a:lstStyle>
            <a:lvl2pPr marL="845820" marR="0" indent="-381000" algn="l" defTabSz="1095376" rtl="0" eaLnBrk="0" fontAlgn="base" latinLnBrk="0" hangingPunct="0">
              <a:lnSpc>
                <a:spcPct val="90000"/>
              </a:lnSpc>
              <a:spcBef>
                <a:spcPct val="30000"/>
              </a:spcBef>
              <a:spcAft>
                <a:spcPct val="0"/>
              </a:spcAft>
              <a:buClr>
                <a:srgbClr val="FFFFFF"/>
              </a:buClr>
              <a:buSzPct val="80000"/>
              <a:buFontTx/>
              <a:buBlip>
                <a:blip r:embed="rId3"/>
              </a:buBlip>
              <a:tabLst/>
              <a:defRPr/>
            </a:lvl2pPr>
          </a:lstStyle>
          <a:p>
            <a:pPr lvl="0"/>
            <a:r>
              <a:rPr lang="es-ES" dirty="0" err="1" smtClean="0"/>
              <a:t>Demó</a:t>
            </a:r>
            <a:r>
              <a:rPr lang="es-ES" dirty="0" smtClean="0"/>
              <a:t> </a:t>
            </a:r>
            <a:r>
              <a:rPr lang="es-ES" dirty="0" err="1" smtClean="0"/>
              <a:t>altéma</a:t>
            </a:r>
            <a:r>
              <a:rPr lang="es-ES" dirty="0" smtClean="0"/>
              <a:t> 1</a:t>
            </a:r>
          </a:p>
          <a:p>
            <a:pPr lvl="0"/>
            <a:r>
              <a:rPr lang="es-ES" dirty="0" err="1" smtClean="0"/>
              <a:t>Demó</a:t>
            </a:r>
            <a:r>
              <a:rPr lang="es-ES" dirty="0" smtClean="0"/>
              <a:t> </a:t>
            </a:r>
            <a:r>
              <a:rPr lang="es-ES" dirty="0" err="1" smtClean="0"/>
              <a:t>altéma</a:t>
            </a:r>
            <a:r>
              <a:rPr lang="es-ES" dirty="0" smtClean="0"/>
              <a:t> 2</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rtalmi dia">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hu-HU"/>
          </a:p>
        </p:txBody>
      </p:sp>
      <p:sp>
        <p:nvSpPr>
          <p:cNvPr id="9" name="Content Placeholder 8"/>
          <p:cNvSpPr>
            <a:spLocks noGrp="1"/>
          </p:cNvSpPr>
          <p:nvPr>
            <p:ph sz="quarter" idx="10"/>
          </p:nvPr>
        </p:nvSpPr>
        <p:spPr>
          <a:xfrm>
            <a:off x="238125" y="1552575"/>
            <a:ext cx="8677275" cy="5114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rtalmi dia alcímmel">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228601" y="923925"/>
            <a:ext cx="8686800" cy="552450"/>
          </a:xfrm>
          <a:prstGeom prst="rect">
            <a:avLst/>
          </a:prstGeom>
        </p:spPr>
        <p:txBody>
          <a:bodyPr>
            <a:normAutofit/>
          </a:bodyPr>
          <a:lstStyle>
            <a:lvl2pPr marL="19050" indent="-19050">
              <a:buNone/>
              <a:defRPr kumimoji="0" lang="hu-HU" sz="3200" b="0" i="0" u="none" strike="noStrike" kern="0" cap="none" spc="0" normalizeH="0" baseline="0" noProof="0" dirty="0" smtClean="0">
                <a:ln>
                  <a:noFill/>
                </a:ln>
                <a:solidFill>
                  <a:srgbClr val="1099DE"/>
                </a:solidFill>
                <a:effectLst>
                  <a:outerShdw blurRad="50800" dist="38100" dir="2700000" algn="tl" rotWithShape="0">
                    <a:prstClr val="black">
                      <a:alpha val="91000"/>
                    </a:prstClr>
                  </a:outerShdw>
                </a:effectLst>
                <a:uLnTx/>
                <a:uFillTx/>
                <a:latin typeface="Segoe"/>
                <a:ea typeface="+mn-ea"/>
                <a:cs typeface="+mn-cs"/>
              </a:defRPr>
            </a:lvl2pPr>
          </a:lstStyle>
          <a:p>
            <a:pPr marL="19050" lvl="1" indent="-19050" algn="l" defTabSz="914363" rtl="0" eaLnBrk="1" latinLnBrk="0" hangingPunct="1">
              <a:lnSpc>
                <a:spcPct val="90000"/>
              </a:lnSpc>
              <a:spcBef>
                <a:spcPct val="20000"/>
              </a:spcBef>
              <a:buSzPct val="95000"/>
              <a:buFontTx/>
              <a:buNone/>
            </a:pPr>
            <a:r>
              <a:rPr lang="hu-HU" dirty="0" smtClean="0"/>
              <a:t>A dia alcíme</a:t>
            </a:r>
            <a:endParaRPr lang="hu-HU" dirty="0"/>
          </a:p>
        </p:txBody>
      </p:sp>
      <p:sp>
        <p:nvSpPr>
          <p:cNvPr id="10" name="Title 9"/>
          <p:cNvSpPr>
            <a:spLocks noGrp="1"/>
          </p:cNvSpPr>
          <p:nvPr>
            <p:ph type="title"/>
          </p:nvPr>
        </p:nvSpPr>
        <p:spPr>
          <a:xfrm>
            <a:off x="228600" y="209550"/>
            <a:ext cx="8686800" cy="676275"/>
          </a:xfrm>
        </p:spPr>
        <p:txBody>
          <a:bodyPr/>
          <a:lstStyle/>
          <a:p>
            <a:r>
              <a:rPr lang="en-US" dirty="0" smtClean="0"/>
              <a:t>Click to edit Master title style</a:t>
            </a:r>
            <a:endParaRPr lang="hu-HU" dirty="0"/>
          </a:p>
        </p:txBody>
      </p:sp>
      <p:sp>
        <p:nvSpPr>
          <p:cNvPr id="7" name="Content Placeholder 6"/>
          <p:cNvSpPr>
            <a:spLocks noGrp="1"/>
          </p:cNvSpPr>
          <p:nvPr>
            <p:ph sz="quarter" idx="11"/>
          </p:nvPr>
        </p:nvSpPr>
        <p:spPr>
          <a:xfrm>
            <a:off x="228600" y="1581150"/>
            <a:ext cx="8677275" cy="50768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 csak címmel">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hu-HU"/>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Üres dia">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Microsoft logó">
    <p:spTree>
      <p:nvGrpSpPr>
        <p:cNvPr id="1" name=""/>
        <p:cNvGrpSpPr/>
        <p:nvPr/>
      </p:nvGrpSpPr>
      <p:grpSpPr>
        <a:xfrm>
          <a:off x="0" y="0"/>
          <a:ext cx="0" cy="0"/>
          <a:chOff x="0" y="0"/>
          <a:chExt cx="0" cy="0"/>
        </a:xfrm>
      </p:grpSpPr>
      <p:pic>
        <p:nvPicPr>
          <p:cNvPr id="2" name="Picture 25" descr="YPOP_logo_magyar_alul"/>
          <p:cNvPicPr>
            <a:picLocks noChangeAspect="1" noChangeArrowheads="1"/>
          </p:cNvPicPr>
          <p:nvPr userDrawn="1"/>
        </p:nvPicPr>
        <p:blipFill>
          <a:blip r:embed="rId2"/>
          <a:srcRect/>
          <a:stretch>
            <a:fillRect/>
          </a:stretch>
        </p:blipFill>
        <p:spPr bwMode="auto">
          <a:xfrm>
            <a:off x="1759927" y="2636838"/>
            <a:ext cx="6381750" cy="1319212"/>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lum bright="-15000"/>
          </a:blip>
          <a:srcRect/>
          <a:stretch>
            <a:fillRect t="-2000" b="-2000"/>
          </a:stretch>
        </a:blip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238125" y="1600200"/>
            <a:ext cx="8667750" cy="5029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u-HU" dirty="0"/>
          </a:p>
        </p:txBody>
      </p:sp>
      <p:sp>
        <p:nvSpPr>
          <p:cNvPr id="10" name="Title Placeholder 9"/>
          <p:cNvSpPr>
            <a:spLocks noGrp="1"/>
          </p:cNvSpPr>
          <p:nvPr>
            <p:ph type="title"/>
          </p:nvPr>
        </p:nvSpPr>
        <p:spPr>
          <a:xfrm>
            <a:off x="228600" y="274638"/>
            <a:ext cx="8686800" cy="1143000"/>
          </a:xfrm>
          <a:prstGeom prst="rect">
            <a:avLst/>
          </a:prstGeom>
        </p:spPr>
        <p:txBody>
          <a:bodyPr vert="horz" lIns="91440" tIns="45720" rIns="91440" bIns="45720" rtlCol="0" anchor="ctr">
            <a:normAutofit/>
          </a:bodyPr>
          <a:lstStyle/>
          <a:p>
            <a:r>
              <a:rPr lang="en-US" smtClean="0"/>
              <a:t>Click to edit Master title style</a:t>
            </a:r>
            <a:endParaRPr lang="hu-HU"/>
          </a:p>
        </p:txBody>
      </p:sp>
    </p:spTree>
  </p:cSld>
  <p:clrMap bg1="dk1" tx1="lt1" bg2="dk2" tx2="lt2" accent1="accent1" accent2="accent2" accent3="accent3" accent4="accent4" accent5="accent5" accent6="accent6" hlink="hlink" folHlink="folHlink"/>
  <p:sldLayoutIdLst>
    <p:sldLayoutId id="2147483694" r:id="rId1"/>
    <p:sldLayoutId id="2147483722" r:id="rId2"/>
    <p:sldLayoutId id="2147483728" r:id="rId3"/>
    <p:sldLayoutId id="2147483723" r:id="rId4"/>
    <p:sldLayoutId id="2147483697" r:id="rId5"/>
    <p:sldLayoutId id="2147483731" r:id="rId6"/>
    <p:sldLayoutId id="2147483700" r:id="rId7"/>
    <p:sldLayoutId id="2147483701" r:id="rId8"/>
    <p:sldLayoutId id="2147483724" r:id="rId9"/>
    <p:sldLayoutId id="2147483729" r:id="rId10"/>
    <p:sldLayoutId id="2147483730" r:id="rId11"/>
    <p:sldLayoutId id="2147483702" r:id="rId12"/>
    <p:sldLayoutId id="2147483703" r:id="rId13"/>
  </p:sldLayoutIdLst>
  <p:transition>
    <p:fade/>
  </p:transition>
  <p:txStyles>
    <p:titleStyle>
      <a:lvl1pPr algn="l" defTabSz="914363" rtl="0" eaLnBrk="1" latinLnBrk="0" hangingPunct="1">
        <a:lnSpc>
          <a:spcPct val="90000"/>
        </a:lnSpc>
        <a:spcBef>
          <a:spcPct val="0"/>
        </a:spcBef>
        <a:buNone/>
        <a:defRPr lang="en-US" sz="5400" b="0" kern="1200" cap="none" spc="-150" dirty="0">
          <a:ln w="3175">
            <a:noFill/>
          </a:ln>
          <a:gradFill flip="none" rotWithShape="1">
            <a:gsLst>
              <a:gs pos="18000">
                <a:srgbClr val="FFFFFF"/>
              </a:gs>
              <a:gs pos="64000">
                <a:srgbClr val="6ACDFE"/>
              </a:gs>
            </a:gsLst>
            <a:lin ang="5400000" scaled="0"/>
            <a:tileRect/>
          </a:gradFill>
          <a:effectLst>
            <a:outerShdw blurRad="76200" dist="38100" dir="3240000" algn="tl" rotWithShape="0">
              <a:prstClr val="black">
                <a:alpha val="75000"/>
              </a:prstClr>
            </a:outerShdw>
          </a:effectLst>
          <a:latin typeface="Segoe" pitchFamily="34" charset="0"/>
          <a:ea typeface="+mn-ea"/>
          <a:cs typeface="Arial" charset="0"/>
        </a:defRPr>
      </a:lvl1pPr>
    </p:titleStyle>
    <p:bodyStyle>
      <a:lvl1pPr marL="396875" indent="-396875" algn="l" defTabSz="914363" rtl="0" eaLnBrk="1" latinLnBrk="0" hangingPunct="1">
        <a:lnSpc>
          <a:spcPct val="90000"/>
        </a:lnSpc>
        <a:spcBef>
          <a:spcPct val="20000"/>
        </a:spcBef>
        <a:buSzPct val="95000"/>
        <a:buFontTx/>
        <a:buBlip>
          <a:blip r:embed="rId16"/>
        </a:buBlip>
        <a:defRPr kumimoji="0" lang="en-US" sz="3600" b="0" i="0" u="none" strike="noStrike" kern="0" cap="none" spc="0" normalizeH="0" baseline="0" noProof="0" dirty="0" smtClean="0">
          <a:ln>
            <a:noFill/>
          </a:ln>
          <a:solidFill>
            <a:srgbClr val="FFFFFF"/>
          </a:solidFill>
          <a:effectLst>
            <a:outerShdw blurRad="50800" dist="38100" dir="2700000" algn="tl" rotWithShape="0">
              <a:prstClr val="black">
                <a:alpha val="91000"/>
              </a:prstClr>
            </a:outerShdw>
          </a:effectLst>
          <a:uLnTx/>
          <a:uFillTx/>
          <a:latin typeface="Segoe"/>
          <a:ea typeface="+mn-ea"/>
          <a:cs typeface="+mn-cs"/>
        </a:defRPr>
      </a:lvl1pPr>
      <a:lvl2pPr marL="914400" indent="-396875" algn="l" defTabSz="914363" rtl="0" eaLnBrk="1" latinLnBrk="0" hangingPunct="1">
        <a:lnSpc>
          <a:spcPct val="90000"/>
        </a:lnSpc>
        <a:spcBef>
          <a:spcPct val="20000"/>
        </a:spcBef>
        <a:buSzPct val="95000"/>
        <a:buFontTx/>
        <a:buBlip>
          <a:blip r:embed="rId16"/>
        </a:buBlip>
        <a:defRPr kumimoji="0" lang="en-US" sz="3200" b="0" i="0" u="none" strike="noStrike" kern="0" cap="none" spc="0" normalizeH="0" baseline="0" noProof="0" dirty="0" smtClean="0">
          <a:ln>
            <a:noFill/>
          </a:ln>
          <a:solidFill>
            <a:srgbClr val="FFFFFF"/>
          </a:solidFill>
          <a:effectLst>
            <a:outerShdw blurRad="50800" dist="38100" dir="2700000" algn="tl" rotWithShape="0">
              <a:prstClr val="black">
                <a:alpha val="91000"/>
              </a:prstClr>
            </a:outerShdw>
          </a:effectLst>
          <a:uLnTx/>
          <a:uFillTx/>
          <a:latin typeface="Segoe"/>
          <a:ea typeface="+mn-ea"/>
          <a:cs typeface="+mn-cs"/>
        </a:defRPr>
      </a:lvl2pPr>
      <a:lvl3pPr marL="1258888" indent="-344488" algn="l" defTabSz="914363" rtl="0" eaLnBrk="1" latinLnBrk="0" hangingPunct="1">
        <a:lnSpc>
          <a:spcPct val="90000"/>
        </a:lnSpc>
        <a:spcBef>
          <a:spcPct val="20000"/>
        </a:spcBef>
        <a:buSzPct val="95000"/>
        <a:buFontTx/>
        <a:buBlip>
          <a:blip r:embed="rId16"/>
        </a:buBlip>
        <a:defRPr kumimoji="0" lang="en-US" sz="2800" b="0" i="0" u="none" strike="noStrike" kern="0" cap="none" spc="0" normalizeH="0" baseline="0" noProof="0" dirty="0" smtClean="0">
          <a:ln>
            <a:noFill/>
          </a:ln>
          <a:solidFill>
            <a:srgbClr val="FFFFFF"/>
          </a:solidFill>
          <a:effectLst>
            <a:outerShdw blurRad="50800" dist="38100" dir="2700000" algn="tl" rotWithShape="0">
              <a:prstClr val="black">
                <a:alpha val="91000"/>
              </a:prstClr>
            </a:outerShdw>
          </a:effectLst>
          <a:uLnTx/>
          <a:uFillTx/>
          <a:latin typeface="Segoe"/>
          <a:ea typeface="+mn-ea"/>
          <a:cs typeface="+mn-cs"/>
        </a:defRPr>
      </a:lvl3pPr>
      <a:lvl4pPr marL="1604963" indent="-346075" algn="l" defTabSz="914363" rtl="0" eaLnBrk="1" latinLnBrk="0" hangingPunct="1">
        <a:lnSpc>
          <a:spcPct val="90000"/>
        </a:lnSpc>
        <a:spcBef>
          <a:spcPct val="20000"/>
        </a:spcBef>
        <a:buSzPct val="95000"/>
        <a:buFontTx/>
        <a:buBlip>
          <a:blip r:embed="rId16"/>
        </a:buBlip>
        <a:defRPr kumimoji="0" lang="en-US" sz="2400" b="0" i="0" u="none" strike="noStrike" kern="0" cap="none" spc="0" normalizeH="0" baseline="0" noProof="0" dirty="0" smtClean="0">
          <a:ln>
            <a:noFill/>
          </a:ln>
          <a:solidFill>
            <a:srgbClr val="FFFFFF"/>
          </a:solidFill>
          <a:effectLst>
            <a:outerShdw blurRad="50800" dist="38100" dir="2700000" algn="tl" rotWithShape="0">
              <a:prstClr val="black">
                <a:alpha val="91000"/>
              </a:prstClr>
            </a:outerShdw>
          </a:effectLst>
          <a:uLnTx/>
          <a:uFillTx/>
          <a:latin typeface="Segoe"/>
          <a:ea typeface="+mn-ea"/>
          <a:cs typeface="+mn-cs"/>
        </a:defRPr>
      </a:lvl4pPr>
      <a:lvl5pPr marL="1941513" indent="-336550" algn="l" defTabSz="914363" rtl="0" eaLnBrk="1" latinLnBrk="0" hangingPunct="1">
        <a:lnSpc>
          <a:spcPct val="90000"/>
        </a:lnSpc>
        <a:spcBef>
          <a:spcPct val="20000"/>
        </a:spcBef>
        <a:buSzPct val="95000"/>
        <a:buFontTx/>
        <a:buBlip>
          <a:blip r:embed="rId16"/>
        </a:buBlip>
        <a:defRPr kumimoji="0" lang="hu-HU" sz="2400" b="0" i="0" u="none" strike="noStrike" kern="0" cap="none" spc="0" normalizeH="0" baseline="0" noProof="0" dirty="0" smtClean="0">
          <a:ln>
            <a:noFill/>
          </a:ln>
          <a:solidFill>
            <a:srgbClr val="FFFFFF"/>
          </a:solidFill>
          <a:effectLst>
            <a:outerShdw blurRad="50800" dist="38100" dir="2700000" algn="tl" rotWithShape="0">
              <a:prstClr val="black">
                <a:alpha val="91000"/>
              </a:prstClr>
            </a:outerShdw>
          </a:effectLst>
          <a:uLnTx/>
          <a:uFillTx/>
          <a:latin typeface="Segoe"/>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szt.hu/iszt"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10.jpeg"/><Relationship Id="rId4" Type="http://schemas.openxmlformats.org/officeDocument/2006/relationships/hyperlink" Target="http://www.domain.h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Szolgáltatás publikáció</a:t>
            </a:r>
            <a:endParaRPr lang="hu-HU" dirty="0"/>
          </a:p>
        </p:txBody>
      </p:sp>
      <p:sp>
        <p:nvSpPr>
          <p:cNvPr id="3" name="Content Placeholder 2"/>
          <p:cNvSpPr>
            <a:spLocks noGrp="1"/>
          </p:cNvSpPr>
          <p:nvPr>
            <p:ph sz="quarter" idx="10"/>
          </p:nvPr>
        </p:nvSpPr>
        <p:spPr>
          <a:xfrm>
            <a:off x="238125" y="1552575"/>
            <a:ext cx="8677275" cy="4067175"/>
          </a:xfrm>
        </p:spPr>
        <p:txBody>
          <a:bodyPr/>
          <a:lstStyle/>
          <a:p>
            <a:r>
              <a:rPr lang="hu-HU" dirty="0" smtClean="0"/>
              <a:t>Internet csatlakozás</a:t>
            </a:r>
          </a:p>
          <a:p>
            <a:pPr lvl="1"/>
            <a:r>
              <a:rPr lang="hu-HU" dirty="0" smtClean="0"/>
              <a:t>TCP/IP</a:t>
            </a:r>
          </a:p>
          <a:p>
            <a:pPr lvl="1"/>
            <a:r>
              <a:rPr lang="hu-HU" dirty="0" smtClean="0"/>
              <a:t>DNS</a:t>
            </a:r>
          </a:p>
          <a:p>
            <a:pPr lvl="1"/>
            <a:r>
              <a:rPr lang="hu-HU" dirty="0" smtClean="0"/>
              <a:t>Domain, TLD</a:t>
            </a:r>
          </a:p>
          <a:p>
            <a:r>
              <a:rPr lang="hu-HU" dirty="0" smtClean="0"/>
              <a:t>Regisztráció</a:t>
            </a:r>
          </a:p>
          <a:p>
            <a:pPr lvl="1"/>
            <a:r>
              <a:rPr lang="hu-HU" dirty="0" smtClean="0"/>
              <a:t>ISZT (</a:t>
            </a:r>
            <a:r>
              <a:rPr lang="hu-HU" dirty="0">
                <a:hlinkClick r:id="rId3"/>
              </a:rPr>
              <a:t>http://</a:t>
            </a:r>
            <a:r>
              <a:rPr lang="hu-HU" dirty="0" smtClean="0">
                <a:hlinkClick r:id="rId3"/>
              </a:rPr>
              <a:t>www.iszt.hu/iszt</a:t>
            </a:r>
            <a:r>
              <a:rPr lang="hu-HU" dirty="0" smtClean="0"/>
              <a:t>)</a:t>
            </a:r>
          </a:p>
          <a:p>
            <a:pPr lvl="1"/>
            <a:r>
              <a:rPr lang="hu-HU" dirty="0" err="1" smtClean="0"/>
              <a:t>Regisztrátor</a:t>
            </a:r>
            <a:endParaRPr lang="hu-HU" dirty="0"/>
          </a:p>
        </p:txBody>
      </p:sp>
      <p:sp>
        <p:nvSpPr>
          <p:cNvPr id="4" name="TextBox 3"/>
          <p:cNvSpPr txBox="1"/>
          <p:nvPr/>
        </p:nvSpPr>
        <p:spPr>
          <a:xfrm>
            <a:off x="2495550" y="5876925"/>
            <a:ext cx="4102213" cy="861774"/>
          </a:xfrm>
          <a:prstGeom prst="rect">
            <a:avLst/>
          </a:prstGeom>
          <a:noFill/>
        </p:spPr>
        <p:txBody>
          <a:bodyPr wrap="none" rtlCol="0">
            <a:spAutoFit/>
          </a:bodyPr>
          <a:lstStyle/>
          <a:p>
            <a:r>
              <a:rPr lang="hu-HU" sz="3200" dirty="0" smtClean="0">
                <a:effectLst>
                  <a:outerShdw blurRad="38100" dist="38100" dir="2700000" algn="tl">
                    <a:srgbClr val="000000">
                      <a:alpha val="43137"/>
                    </a:srgbClr>
                  </a:outerShdw>
                </a:effectLst>
                <a:hlinkClick r:id="rId4"/>
              </a:rPr>
              <a:t>http://www.domain.hu</a:t>
            </a:r>
            <a:endParaRPr lang="hu-HU" sz="3200" dirty="0" smtClean="0">
              <a:effectLst>
                <a:outerShdw blurRad="38100" dist="38100" dir="2700000" algn="tl">
                  <a:srgbClr val="000000">
                    <a:alpha val="43137"/>
                  </a:srgbClr>
                </a:outerShdw>
              </a:effectLst>
            </a:endParaRPr>
          </a:p>
          <a:p>
            <a:endParaRPr lang="hu-HU" dirty="0" smtClean="0"/>
          </a:p>
        </p:txBody>
      </p:sp>
      <p:pic>
        <p:nvPicPr>
          <p:cNvPr id="5" name="Picture 4" descr="domain.hu.jpg"/>
          <p:cNvPicPr>
            <a:picLocks noChangeAspect="1"/>
          </p:cNvPicPr>
          <p:nvPr/>
        </p:nvPicPr>
        <p:blipFill>
          <a:blip r:embed="rId5"/>
          <a:stretch>
            <a:fillRect/>
          </a:stretch>
        </p:blipFill>
        <p:spPr>
          <a:xfrm>
            <a:off x="4862512" y="1133475"/>
            <a:ext cx="3871913" cy="3279414"/>
          </a:xfrm>
          <a:prstGeom prst="rect">
            <a:avLst/>
          </a:prstGeom>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DNS</a:t>
            </a:r>
            <a:endParaRPr lang="hu-HU" dirty="0"/>
          </a:p>
        </p:txBody>
      </p:sp>
      <p:sp>
        <p:nvSpPr>
          <p:cNvPr id="3" name="Content Placeholder 2"/>
          <p:cNvSpPr>
            <a:spLocks noGrp="1"/>
          </p:cNvSpPr>
          <p:nvPr>
            <p:ph sz="quarter" idx="10"/>
          </p:nvPr>
        </p:nvSpPr>
        <p:spPr>
          <a:xfrm>
            <a:off x="257175" y="1524001"/>
            <a:ext cx="8677275" cy="3676650"/>
          </a:xfrm>
        </p:spPr>
        <p:txBody>
          <a:bodyPr/>
          <a:lstStyle/>
          <a:p>
            <a:r>
              <a:rPr lang="hu-HU" dirty="0" err="1" smtClean="0"/>
              <a:t>Forward</a:t>
            </a:r>
            <a:r>
              <a:rPr lang="hu-HU" dirty="0" smtClean="0"/>
              <a:t> zóna</a:t>
            </a:r>
          </a:p>
          <a:p>
            <a:pPr lvl="1"/>
            <a:r>
              <a:rPr lang="hu-HU" dirty="0" smtClean="0"/>
              <a:t>A </a:t>
            </a:r>
          </a:p>
          <a:p>
            <a:pPr lvl="1"/>
            <a:r>
              <a:rPr lang="hu-HU" dirty="0" smtClean="0"/>
              <a:t>MX</a:t>
            </a:r>
          </a:p>
          <a:p>
            <a:pPr lvl="1"/>
            <a:r>
              <a:rPr lang="hu-HU" dirty="0" smtClean="0"/>
              <a:t>CNAME</a:t>
            </a:r>
          </a:p>
          <a:p>
            <a:r>
              <a:rPr lang="hu-HU" dirty="0" err="1" smtClean="0"/>
              <a:t>Reverse</a:t>
            </a:r>
            <a:r>
              <a:rPr lang="hu-HU" dirty="0" smtClean="0"/>
              <a:t> zóna</a:t>
            </a:r>
          </a:p>
          <a:p>
            <a:pPr lvl="1"/>
            <a:r>
              <a:rPr lang="hu-HU" dirty="0" smtClean="0"/>
              <a:t>PTR</a:t>
            </a:r>
            <a:endParaRPr lang="hu-HU" dirty="0"/>
          </a:p>
        </p:txBody>
      </p:sp>
      <p:sp>
        <p:nvSpPr>
          <p:cNvPr id="4" name="TextBox 3"/>
          <p:cNvSpPr txBox="1"/>
          <p:nvPr/>
        </p:nvSpPr>
        <p:spPr>
          <a:xfrm>
            <a:off x="3000375" y="5781675"/>
            <a:ext cx="3198311" cy="461665"/>
          </a:xfrm>
          <a:prstGeom prst="rect">
            <a:avLst/>
          </a:prstGeom>
          <a:noFill/>
        </p:spPr>
        <p:txBody>
          <a:bodyPr wrap="none" rtlCol="0">
            <a:spAutoFit/>
          </a:bodyPr>
          <a:lstStyle/>
          <a:p>
            <a:r>
              <a:rPr lang="hu-HU" sz="2400" dirty="0" smtClean="0"/>
              <a:t>RFC-1034, RFC-1035</a:t>
            </a:r>
            <a:endParaRPr lang="hu-HU" sz="2400" dirty="0"/>
          </a:p>
        </p:txBody>
      </p:sp>
      <p:pic>
        <p:nvPicPr>
          <p:cNvPr id="5" name="Picture 4" descr="DNS.jpg"/>
          <p:cNvPicPr>
            <a:picLocks noChangeAspect="1"/>
          </p:cNvPicPr>
          <p:nvPr/>
        </p:nvPicPr>
        <p:blipFill>
          <a:blip r:embed="rId3"/>
          <a:stretch>
            <a:fillRect/>
          </a:stretch>
        </p:blipFill>
        <p:spPr>
          <a:xfrm>
            <a:off x="4068061" y="1457324"/>
            <a:ext cx="4761613" cy="3652837"/>
          </a:xfrm>
          <a:prstGeom prst="rect">
            <a:avLst/>
          </a:prstGeom>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Dinamikus vagy Fix IP</a:t>
            </a:r>
            <a:endParaRPr lang="hu-HU" dirty="0"/>
          </a:p>
        </p:txBody>
      </p:sp>
      <p:sp>
        <p:nvSpPr>
          <p:cNvPr id="3" name="Content Placeholder 2"/>
          <p:cNvSpPr>
            <a:spLocks noGrp="1"/>
          </p:cNvSpPr>
          <p:nvPr>
            <p:ph sz="quarter" idx="10"/>
          </p:nvPr>
        </p:nvSpPr>
        <p:spPr/>
        <p:txBody>
          <a:bodyPr/>
          <a:lstStyle/>
          <a:p>
            <a:r>
              <a:rPr lang="hu-HU" dirty="0" smtClean="0"/>
              <a:t>Dinamikus IP cím</a:t>
            </a:r>
          </a:p>
          <a:p>
            <a:r>
              <a:rPr lang="hu-HU" dirty="0" smtClean="0"/>
              <a:t>A DNS alapvetően statikus</a:t>
            </a:r>
          </a:p>
          <a:p>
            <a:r>
              <a:rPr lang="hu-HU" dirty="0" smtClean="0"/>
              <a:t>Megoldások</a:t>
            </a:r>
          </a:p>
          <a:p>
            <a:pPr lvl="1"/>
            <a:r>
              <a:rPr lang="hu-HU" dirty="0" smtClean="0"/>
              <a:t>DDNS szolgáltató</a:t>
            </a:r>
          </a:p>
          <a:p>
            <a:pPr lvl="2"/>
            <a:r>
              <a:rPr lang="hu-HU" dirty="0" err="1" smtClean="0"/>
              <a:t>Reverse</a:t>
            </a:r>
            <a:r>
              <a:rPr lang="hu-HU" dirty="0" smtClean="0"/>
              <a:t> DNS hiánya</a:t>
            </a:r>
          </a:p>
          <a:p>
            <a:pPr lvl="2"/>
            <a:r>
              <a:rPr lang="hu-HU" dirty="0" smtClean="0"/>
              <a:t>Tiltólisták</a:t>
            </a:r>
          </a:p>
          <a:p>
            <a:pPr lvl="1"/>
            <a:r>
              <a:rPr lang="hu-HU" dirty="0" err="1" smtClean="0"/>
              <a:t>Smarthost</a:t>
            </a:r>
            <a:endParaRPr lang="hu-HU" dirty="0" smtClean="0"/>
          </a:p>
          <a:p>
            <a:pPr lvl="1"/>
            <a:r>
              <a:rPr lang="hu-HU" dirty="0" smtClean="0"/>
              <a:t>Fix IP</a:t>
            </a:r>
          </a:p>
          <a:p>
            <a:pPr lvl="1"/>
            <a:endParaRPr lang="hu-HU"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u-HU" dirty="0" smtClean="0"/>
              <a:t>A levélküldés folyamata</a:t>
            </a:r>
            <a:endParaRPr lang="hu-HU" dirty="0"/>
          </a:p>
        </p:txBody>
      </p:sp>
      <p:sp>
        <p:nvSpPr>
          <p:cNvPr id="4" name="Rectangle 3"/>
          <p:cNvSpPr/>
          <p:nvPr/>
        </p:nvSpPr>
        <p:spPr bwMode="auto">
          <a:xfrm>
            <a:off x="2771775" y="1781176"/>
            <a:ext cx="1285875" cy="74295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SMTP</a:t>
            </a:r>
          </a:p>
          <a:p>
            <a:pPr algn="ctr" defTabSz="914099" fontAlgn="base">
              <a:spcBef>
                <a:spcPct val="0"/>
              </a:spcBef>
              <a:spcAft>
                <a:spcPct val="0"/>
              </a:spcAft>
            </a:pPr>
            <a:r>
              <a:rPr lang="hu-HU" sz="1400" dirty="0" smtClean="0">
                <a:solidFill>
                  <a:srgbClr val="FFFFFF"/>
                </a:solidFill>
                <a:effectLst>
                  <a:outerShdw blurRad="38100" dist="38100" dir="2700000" algn="tl">
                    <a:srgbClr val="000000">
                      <a:alpha val="43137"/>
                    </a:srgbClr>
                  </a:outerShdw>
                </a:effectLst>
                <a:latin typeface="Segoe" pitchFamily="34" charset="0"/>
              </a:rPr>
              <a:t>lokális</a:t>
            </a:r>
          </a:p>
        </p:txBody>
      </p:sp>
      <p:sp>
        <p:nvSpPr>
          <p:cNvPr id="8" name="Flowchart: Magnetic Disk 7"/>
          <p:cNvSpPr/>
          <p:nvPr/>
        </p:nvSpPr>
        <p:spPr bwMode="auto">
          <a:xfrm>
            <a:off x="2895600" y="4933950"/>
            <a:ext cx="1095375" cy="990600"/>
          </a:xfrm>
          <a:prstGeom prst="flowChartMagneticDisk">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DNS</a:t>
            </a:r>
          </a:p>
        </p:txBody>
      </p:sp>
      <p:sp>
        <p:nvSpPr>
          <p:cNvPr id="9" name="Rectangle 8"/>
          <p:cNvSpPr/>
          <p:nvPr/>
        </p:nvSpPr>
        <p:spPr bwMode="auto">
          <a:xfrm>
            <a:off x="7591425" y="1781176"/>
            <a:ext cx="1285875" cy="74295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SMTP</a:t>
            </a:r>
          </a:p>
          <a:p>
            <a:pPr algn="ctr" defTabSz="914099" fontAlgn="base">
              <a:spcBef>
                <a:spcPct val="0"/>
              </a:spcBef>
              <a:spcAft>
                <a:spcPct val="0"/>
              </a:spcAft>
            </a:pPr>
            <a:r>
              <a:rPr lang="hu-HU" sz="1400" dirty="0" smtClean="0">
                <a:solidFill>
                  <a:srgbClr val="FFFFFF"/>
                </a:solidFill>
                <a:effectLst>
                  <a:outerShdw blurRad="38100" dist="38100" dir="2700000" algn="tl">
                    <a:srgbClr val="000000">
                      <a:alpha val="43137"/>
                    </a:srgbClr>
                  </a:outerShdw>
                </a:effectLst>
                <a:latin typeface="Segoe" pitchFamily="34" charset="0"/>
              </a:rPr>
              <a:t>cél</a:t>
            </a:r>
          </a:p>
        </p:txBody>
      </p:sp>
      <p:cxnSp>
        <p:nvCxnSpPr>
          <p:cNvPr id="18" name="Straight Arrow Connector 17"/>
          <p:cNvCxnSpPr>
            <a:stCxn id="4" idx="3"/>
            <a:endCxn id="47" idx="2"/>
          </p:cNvCxnSpPr>
          <p:nvPr/>
        </p:nvCxnSpPr>
        <p:spPr>
          <a:xfrm flipV="1">
            <a:off x="4057650" y="2147888"/>
            <a:ext cx="702120" cy="4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bwMode="auto">
          <a:xfrm>
            <a:off x="314325" y="1781176"/>
            <a:ext cx="1285875" cy="74295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Kliens</a:t>
            </a:r>
          </a:p>
        </p:txBody>
      </p:sp>
      <p:cxnSp>
        <p:nvCxnSpPr>
          <p:cNvPr id="22" name="Straight Arrow Connector 21"/>
          <p:cNvCxnSpPr>
            <a:stCxn id="20" idx="3"/>
            <a:endCxn id="4" idx="1"/>
          </p:cNvCxnSpPr>
          <p:nvPr/>
        </p:nvCxnSpPr>
        <p:spPr>
          <a:xfrm>
            <a:off x="1600200" y="2152651"/>
            <a:ext cx="117157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Rounded Rectangular Callout 25"/>
          <p:cNvSpPr/>
          <p:nvPr/>
        </p:nvSpPr>
        <p:spPr bwMode="auto">
          <a:xfrm>
            <a:off x="200026" y="2914651"/>
            <a:ext cx="2038350" cy="1000123"/>
          </a:xfrm>
          <a:prstGeom prst="wedgeRoundRectCallout">
            <a:avLst>
              <a:gd name="adj1" fmla="val 58405"/>
              <a:gd name="adj2" fmla="val -125790"/>
              <a:gd name="adj3" fmla="val 16667"/>
            </a:avLst>
          </a:prstGeom>
          <a:solidFill>
            <a:srgbClr val="FFFFC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HELO </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client.test.hu</a:t>
            </a:r>
            <a:endPar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MAIL FROM: test@</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test.hu</a:t>
            </a:r>
            <a:endPar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RCPT TO: aaco@</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litwareinc.com</a:t>
            </a:r>
            <a:endPar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a:t>
            </a: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a:t>
            </a: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a:t>
            </a:r>
          </a:p>
        </p:txBody>
      </p:sp>
      <p:cxnSp>
        <p:nvCxnSpPr>
          <p:cNvPr id="28" name="Straight Arrow Connector 27"/>
          <p:cNvCxnSpPr>
            <a:stCxn id="4" idx="2"/>
            <a:endCxn id="8" idx="1"/>
          </p:cNvCxnSpPr>
          <p:nvPr/>
        </p:nvCxnSpPr>
        <p:spPr>
          <a:xfrm rot="16200000" flipH="1">
            <a:off x="2224088" y="3714750"/>
            <a:ext cx="2409824" cy="2857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 name="Rounded Rectangular Callout 30"/>
          <p:cNvSpPr/>
          <p:nvPr/>
        </p:nvSpPr>
        <p:spPr bwMode="auto">
          <a:xfrm>
            <a:off x="4181476" y="4676776"/>
            <a:ext cx="4800599" cy="1914524"/>
          </a:xfrm>
          <a:prstGeom prst="wedgeRoundRectCallout">
            <a:avLst>
              <a:gd name="adj1" fmla="val -65452"/>
              <a:gd name="adj2" fmla="val -69460"/>
              <a:gd name="adj3" fmla="val 16667"/>
            </a:avLst>
          </a:prstGeom>
          <a:solidFill>
            <a:srgbClr val="FFFFC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&gt; </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set</a:t>
            </a: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 </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type</a:t>
            </a: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mx</a:t>
            </a:r>
            <a:endPar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&gt; </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litwareinc.com</a:t>
            </a:r>
            <a:endPar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Server:  </a:t>
            </a: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mail.litwareinc.com</a:t>
            </a:r>
            <a:endPar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Address</a:t>
            </a:r>
            <a:r>
              <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  10.0.0.18</a:t>
            </a:r>
          </a:p>
          <a:p>
            <a:pPr defTabSz="914099" fontAlgn="base">
              <a:spcBef>
                <a:spcPct val="0"/>
              </a:spcBef>
              <a:spcAft>
                <a:spcPct val="0"/>
              </a:spcAft>
            </a:pPr>
            <a:endPar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litwareinc.com</a:t>
            </a:r>
            <a:r>
              <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  MX </a:t>
            </a: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preference</a:t>
            </a:r>
            <a:r>
              <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 = 10, mail </a:t>
            </a: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exchanger</a:t>
            </a:r>
            <a:r>
              <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 = </a:t>
            </a: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mail.litwareinc.com</a:t>
            </a:r>
            <a:endPar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mail.litwareinc.com</a:t>
            </a:r>
            <a:r>
              <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     internet </a:t>
            </a: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address</a:t>
            </a:r>
            <a:r>
              <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 = 10.0.0.18</a:t>
            </a: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&gt; </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set</a:t>
            </a: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 </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type</a:t>
            </a: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=a</a:t>
            </a: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&gt; </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mail.litwareinc.com</a:t>
            </a:r>
            <a:endPar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Server:  </a:t>
            </a: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mail.litwareinc.com</a:t>
            </a:r>
            <a:endPar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Address</a:t>
            </a:r>
            <a:r>
              <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  10.0.0.18</a:t>
            </a:r>
          </a:p>
          <a:p>
            <a:pPr defTabSz="914099" fontAlgn="base">
              <a:spcBef>
                <a:spcPct val="0"/>
              </a:spcBef>
              <a:spcAft>
                <a:spcPct val="0"/>
              </a:spcAft>
            </a:pPr>
            <a:endPar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Name</a:t>
            </a:r>
            <a:r>
              <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    </a:t>
            </a: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mail.litwareinc.com</a:t>
            </a:r>
            <a:endPar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Address</a:t>
            </a:r>
            <a:r>
              <a:rPr lang="hu-HU" sz="800"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  10.0.0.18</a:t>
            </a:r>
          </a:p>
        </p:txBody>
      </p:sp>
      <p:sp>
        <p:nvSpPr>
          <p:cNvPr id="41" name="Rounded Rectangular Callout 40"/>
          <p:cNvSpPr/>
          <p:nvPr/>
        </p:nvSpPr>
        <p:spPr bwMode="auto">
          <a:xfrm>
            <a:off x="3924301" y="3171826"/>
            <a:ext cx="2066923" cy="1066799"/>
          </a:xfrm>
          <a:prstGeom prst="wedgeRoundRectCallout">
            <a:avLst>
              <a:gd name="adj1" fmla="val -28234"/>
              <a:gd name="adj2" fmla="val -143964"/>
              <a:gd name="adj3" fmla="val 16667"/>
            </a:avLst>
          </a:prstGeom>
          <a:solidFill>
            <a:srgbClr val="FFFFC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defTabSz="914099" fontAlgn="base">
              <a:spcBef>
                <a:spcPct val="0"/>
              </a:spcBef>
              <a:spcAft>
                <a:spcPct val="0"/>
              </a:spcAft>
            </a:pP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Connect</a:t>
            </a: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  10.0.0.18:25</a:t>
            </a: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HELO </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mail.test.hu</a:t>
            </a:r>
            <a:endPar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MAIL FROM: test@</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test.hu</a:t>
            </a:r>
            <a:endPar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RCPT TO: aaco@</a:t>
            </a:r>
            <a:r>
              <a:rPr lang="hu-HU" sz="800" dirty="0" err="1"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litwareinc.com</a:t>
            </a:r>
            <a:endPar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endParaRP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a:t>
            </a: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a:t>
            </a:r>
          </a:p>
          <a:p>
            <a:pPr defTabSz="914099" fontAlgn="base">
              <a:spcBef>
                <a:spcPct val="0"/>
              </a:spcBef>
              <a:spcAft>
                <a:spcPct val="0"/>
              </a:spcAft>
            </a:pPr>
            <a:r>
              <a:rPr lang="hu-HU" sz="800" dirty="0" smtClean="0">
                <a:solidFill>
                  <a:schemeClr val="bg1"/>
                </a:solidFill>
                <a:effectLst>
                  <a:outerShdw blurRad="38100" dist="38100" dir="2700000" algn="tl">
                    <a:srgbClr val="000000">
                      <a:alpha val="43137"/>
                    </a:srgbClr>
                  </a:outerShdw>
                </a:effectLst>
                <a:latin typeface="Courier New" pitchFamily="49" charset="0"/>
                <a:cs typeface="Courier New" pitchFamily="49" charset="0"/>
              </a:rPr>
              <a:t>.</a:t>
            </a:r>
          </a:p>
        </p:txBody>
      </p:sp>
      <p:sp>
        <p:nvSpPr>
          <p:cNvPr id="47" name="Cloud 46"/>
          <p:cNvSpPr/>
          <p:nvPr/>
        </p:nvSpPr>
        <p:spPr bwMode="auto">
          <a:xfrm>
            <a:off x="4752975" y="1190625"/>
            <a:ext cx="2190750" cy="1914525"/>
          </a:xfrm>
          <a:prstGeom prst="cloud">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Internet</a:t>
            </a:r>
          </a:p>
        </p:txBody>
      </p:sp>
      <p:cxnSp>
        <p:nvCxnSpPr>
          <p:cNvPr id="50" name="Straight Arrow Connector 49"/>
          <p:cNvCxnSpPr>
            <a:stCxn id="47" idx="0"/>
            <a:endCxn id="9" idx="1"/>
          </p:cNvCxnSpPr>
          <p:nvPr/>
        </p:nvCxnSpPr>
        <p:spPr>
          <a:xfrm>
            <a:off x="6941899" y="2147888"/>
            <a:ext cx="649526" cy="4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le 22"/>
          <p:cNvSpPr/>
          <p:nvPr/>
        </p:nvSpPr>
        <p:spPr bwMode="auto">
          <a:xfrm>
            <a:off x="3352800" y="1943100"/>
            <a:ext cx="2343150" cy="3562350"/>
          </a:xfrm>
          <a:prstGeom prst="roundRect">
            <a:avLst/>
          </a:prstGeom>
          <a:solidFill>
            <a:schemeClr val="tx1"/>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fontAlgn="base">
              <a:spcBef>
                <a:spcPct val="0"/>
              </a:spcBef>
              <a:spcAft>
                <a:spcPct val="0"/>
              </a:spcAft>
            </a:pPr>
            <a:r>
              <a:rPr lang="hu-HU" sz="1400" dirty="0" smtClean="0">
                <a:solidFill>
                  <a:schemeClr val="bg1"/>
                </a:solidFill>
                <a:latin typeface="Segoe" pitchFamily="34" charset="0"/>
              </a:rPr>
              <a:t>ISP</a:t>
            </a:r>
          </a:p>
        </p:txBody>
      </p:sp>
      <p:sp>
        <p:nvSpPr>
          <p:cNvPr id="2" name="Title 1"/>
          <p:cNvSpPr>
            <a:spLocks noGrp="1"/>
          </p:cNvSpPr>
          <p:nvPr>
            <p:ph type="title"/>
          </p:nvPr>
        </p:nvSpPr>
        <p:spPr/>
        <p:txBody>
          <a:bodyPr/>
          <a:lstStyle/>
          <a:p>
            <a:r>
              <a:rPr lang="hu-HU" dirty="0" err="1" smtClean="0"/>
              <a:t>Smarthost</a:t>
            </a:r>
            <a:endParaRPr lang="hu-HU" dirty="0"/>
          </a:p>
        </p:txBody>
      </p:sp>
      <p:sp>
        <p:nvSpPr>
          <p:cNvPr id="4" name="Rectangle 3"/>
          <p:cNvSpPr/>
          <p:nvPr/>
        </p:nvSpPr>
        <p:spPr bwMode="auto">
          <a:xfrm>
            <a:off x="3590925" y="2533651"/>
            <a:ext cx="1285875" cy="74295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SMTP</a:t>
            </a:r>
          </a:p>
          <a:p>
            <a:pPr algn="ctr" defTabSz="914099" fontAlgn="base">
              <a:spcBef>
                <a:spcPct val="0"/>
              </a:spcBef>
              <a:spcAft>
                <a:spcPct val="0"/>
              </a:spcAft>
            </a:pPr>
            <a:r>
              <a:rPr lang="hu-HU" sz="1400" dirty="0" err="1" smtClean="0">
                <a:solidFill>
                  <a:srgbClr val="FFFFFF"/>
                </a:solidFill>
                <a:effectLst>
                  <a:outerShdw blurRad="38100" dist="38100" dir="2700000" algn="tl">
                    <a:srgbClr val="000000">
                      <a:alpha val="43137"/>
                    </a:srgbClr>
                  </a:outerShdw>
                </a:effectLst>
                <a:latin typeface="Segoe" pitchFamily="34" charset="0"/>
              </a:rPr>
              <a:t>smarthost</a:t>
            </a:r>
            <a:endParaRPr lang="hu-HU" sz="14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5" name="Flowchart: Magnetic Disk 4"/>
          <p:cNvSpPr/>
          <p:nvPr/>
        </p:nvSpPr>
        <p:spPr bwMode="auto">
          <a:xfrm>
            <a:off x="3695700" y="4181475"/>
            <a:ext cx="1095375" cy="990600"/>
          </a:xfrm>
          <a:prstGeom prst="flowChartMagneticDisk">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DNS</a:t>
            </a:r>
          </a:p>
        </p:txBody>
      </p:sp>
      <p:sp>
        <p:nvSpPr>
          <p:cNvPr id="6" name="Rectangle 5"/>
          <p:cNvSpPr/>
          <p:nvPr/>
        </p:nvSpPr>
        <p:spPr bwMode="auto">
          <a:xfrm>
            <a:off x="7591425" y="2533651"/>
            <a:ext cx="1285875" cy="74295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SMTP</a:t>
            </a:r>
          </a:p>
          <a:p>
            <a:pPr algn="ctr" defTabSz="914099" fontAlgn="base">
              <a:spcBef>
                <a:spcPct val="0"/>
              </a:spcBef>
              <a:spcAft>
                <a:spcPct val="0"/>
              </a:spcAft>
            </a:pPr>
            <a:r>
              <a:rPr lang="hu-HU" sz="1400" dirty="0" smtClean="0">
                <a:solidFill>
                  <a:srgbClr val="FFFFFF"/>
                </a:solidFill>
                <a:effectLst>
                  <a:outerShdw blurRad="38100" dist="38100" dir="2700000" algn="tl">
                    <a:srgbClr val="000000">
                      <a:alpha val="43137"/>
                    </a:srgbClr>
                  </a:outerShdw>
                </a:effectLst>
                <a:latin typeface="Segoe" pitchFamily="34" charset="0"/>
              </a:rPr>
              <a:t>cél</a:t>
            </a:r>
          </a:p>
        </p:txBody>
      </p:sp>
      <p:cxnSp>
        <p:nvCxnSpPr>
          <p:cNvPr id="7" name="Straight Arrow Connector 6"/>
          <p:cNvCxnSpPr>
            <a:stCxn id="4" idx="3"/>
            <a:endCxn id="14" idx="2"/>
          </p:cNvCxnSpPr>
          <p:nvPr/>
        </p:nvCxnSpPr>
        <p:spPr>
          <a:xfrm flipV="1">
            <a:off x="4876800" y="2900363"/>
            <a:ext cx="283020" cy="4763"/>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bwMode="auto">
          <a:xfrm>
            <a:off x="314325" y="2533651"/>
            <a:ext cx="1285875" cy="74295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Kliens</a:t>
            </a:r>
          </a:p>
        </p:txBody>
      </p:sp>
      <p:cxnSp>
        <p:nvCxnSpPr>
          <p:cNvPr id="9" name="Straight Arrow Connector 8"/>
          <p:cNvCxnSpPr>
            <a:stCxn id="8" idx="3"/>
            <a:endCxn id="16" idx="1"/>
          </p:cNvCxnSpPr>
          <p:nvPr/>
        </p:nvCxnSpPr>
        <p:spPr>
          <a:xfrm>
            <a:off x="1600200" y="2905126"/>
            <a:ext cx="33337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4" idx="2"/>
            <a:endCxn id="5" idx="1"/>
          </p:cNvCxnSpPr>
          <p:nvPr/>
        </p:nvCxnSpPr>
        <p:spPr>
          <a:xfrm rot="16200000" flipH="1">
            <a:off x="3786188" y="3724275"/>
            <a:ext cx="904874" cy="9525"/>
          </a:xfrm>
          <a:prstGeom prst="straightConnector1">
            <a:avLst/>
          </a:prstGeom>
          <a:ln>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 name="Cloud 13"/>
          <p:cNvSpPr/>
          <p:nvPr/>
        </p:nvSpPr>
        <p:spPr bwMode="auto">
          <a:xfrm>
            <a:off x="5153025" y="1943100"/>
            <a:ext cx="2190750" cy="1914525"/>
          </a:xfrm>
          <a:prstGeom prst="cloud">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Internet</a:t>
            </a:r>
          </a:p>
        </p:txBody>
      </p:sp>
      <p:cxnSp>
        <p:nvCxnSpPr>
          <p:cNvPr id="15" name="Straight Arrow Connector 14"/>
          <p:cNvCxnSpPr>
            <a:stCxn id="14" idx="0"/>
            <a:endCxn id="6" idx="1"/>
          </p:cNvCxnSpPr>
          <p:nvPr/>
        </p:nvCxnSpPr>
        <p:spPr>
          <a:xfrm>
            <a:off x="7341949" y="2900363"/>
            <a:ext cx="249476" cy="4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bwMode="auto">
          <a:xfrm>
            <a:off x="1933575" y="2533651"/>
            <a:ext cx="1285875" cy="742950"/>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hu-HU" sz="2300" dirty="0" smtClean="0">
                <a:solidFill>
                  <a:srgbClr val="FFFFFF"/>
                </a:solidFill>
                <a:effectLst>
                  <a:outerShdw blurRad="38100" dist="38100" dir="2700000" algn="tl">
                    <a:srgbClr val="000000">
                      <a:alpha val="43137"/>
                    </a:srgbClr>
                  </a:outerShdw>
                </a:effectLst>
                <a:latin typeface="Segoe" pitchFamily="34" charset="0"/>
              </a:rPr>
              <a:t>SMTP</a:t>
            </a:r>
          </a:p>
          <a:p>
            <a:pPr algn="ctr" defTabSz="914099" fontAlgn="base">
              <a:spcBef>
                <a:spcPct val="0"/>
              </a:spcBef>
              <a:spcAft>
                <a:spcPct val="0"/>
              </a:spcAft>
            </a:pPr>
            <a:r>
              <a:rPr lang="hu-HU" sz="1400" dirty="0" smtClean="0">
                <a:solidFill>
                  <a:srgbClr val="FFFFFF"/>
                </a:solidFill>
                <a:effectLst>
                  <a:outerShdw blurRad="38100" dist="38100" dir="2700000" algn="tl">
                    <a:srgbClr val="000000">
                      <a:alpha val="43137"/>
                    </a:srgbClr>
                  </a:outerShdw>
                </a:effectLst>
                <a:latin typeface="Segoe" pitchFamily="34" charset="0"/>
              </a:rPr>
              <a:t>lokális</a:t>
            </a:r>
          </a:p>
        </p:txBody>
      </p:sp>
      <p:cxnSp>
        <p:nvCxnSpPr>
          <p:cNvPr id="20" name="Straight Arrow Connector 19"/>
          <p:cNvCxnSpPr>
            <a:stCxn id="16" idx="3"/>
            <a:endCxn id="4" idx="1"/>
          </p:cNvCxnSpPr>
          <p:nvPr/>
        </p:nvCxnSpPr>
        <p:spPr>
          <a:xfrm>
            <a:off x="3219450" y="2905126"/>
            <a:ext cx="371475"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SMTP</a:t>
            </a:r>
            <a:endParaRPr lang="hu-HU" dirty="0"/>
          </a:p>
        </p:txBody>
      </p:sp>
      <p:sp>
        <p:nvSpPr>
          <p:cNvPr id="3" name="Content Placeholder 2"/>
          <p:cNvSpPr>
            <a:spLocks noGrp="1"/>
          </p:cNvSpPr>
          <p:nvPr>
            <p:ph sz="quarter" idx="10"/>
          </p:nvPr>
        </p:nvSpPr>
        <p:spPr>
          <a:xfrm>
            <a:off x="238125" y="1552575"/>
            <a:ext cx="8677275" cy="4614049"/>
          </a:xfrm>
        </p:spPr>
        <p:txBody>
          <a:bodyPr/>
          <a:lstStyle/>
          <a:p>
            <a:r>
              <a:rPr lang="hu-HU" dirty="0" smtClean="0"/>
              <a:t>Névfeloldás</a:t>
            </a:r>
          </a:p>
          <a:p>
            <a:r>
              <a:rPr lang="hu-HU" dirty="0" smtClean="0"/>
              <a:t>Csatlakozás</a:t>
            </a:r>
          </a:p>
          <a:p>
            <a:r>
              <a:rPr lang="hu-HU" dirty="0" smtClean="0"/>
              <a:t>Boríték</a:t>
            </a:r>
          </a:p>
          <a:p>
            <a:r>
              <a:rPr lang="hu-HU" dirty="0" smtClean="0"/>
              <a:t>Adat</a:t>
            </a:r>
          </a:p>
          <a:p>
            <a:pPr lvl="1"/>
            <a:r>
              <a:rPr lang="hu-HU" dirty="0" smtClean="0"/>
              <a:t>Fejléc</a:t>
            </a:r>
          </a:p>
          <a:p>
            <a:pPr lvl="1"/>
            <a:r>
              <a:rPr lang="hu-HU" dirty="0" smtClean="0"/>
              <a:t>Levéltörzs</a:t>
            </a:r>
          </a:p>
          <a:p>
            <a:r>
              <a:rPr lang="hu-HU" dirty="0" smtClean="0"/>
              <a:t>Lezárás, kapcsolat bontása</a:t>
            </a:r>
            <a:endParaRPr lang="hu-HU" dirty="0"/>
          </a:p>
        </p:txBody>
      </p:sp>
      <p:sp>
        <p:nvSpPr>
          <p:cNvPr id="4" name="TextBox 3"/>
          <p:cNvSpPr txBox="1"/>
          <p:nvPr/>
        </p:nvSpPr>
        <p:spPr>
          <a:xfrm>
            <a:off x="3891775" y="6311591"/>
            <a:ext cx="1249060" cy="369332"/>
          </a:xfrm>
          <a:prstGeom prst="rect">
            <a:avLst/>
          </a:prstGeom>
          <a:noFill/>
        </p:spPr>
        <p:txBody>
          <a:bodyPr wrap="none" rtlCol="0">
            <a:spAutoFit/>
          </a:bodyPr>
          <a:lstStyle/>
          <a:p>
            <a:r>
              <a:rPr lang="hu-HU" dirty="0" smtClean="0"/>
              <a:t>RFC-2821</a:t>
            </a:r>
            <a:endParaRPr lang="hu-HU"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POP3</a:t>
            </a:r>
            <a:endParaRPr lang="hu-HU" dirty="0"/>
          </a:p>
        </p:txBody>
      </p:sp>
      <p:sp>
        <p:nvSpPr>
          <p:cNvPr id="3" name="Content Placeholder 2"/>
          <p:cNvSpPr>
            <a:spLocks noGrp="1"/>
          </p:cNvSpPr>
          <p:nvPr>
            <p:ph sz="quarter" idx="10"/>
          </p:nvPr>
        </p:nvSpPr>
        <p:spPr>
          <a:xfrm>
            <a:off x="238125" y="1552575"/>
            <a:ext cx="8677275" cy="4759015"/>
          </a:xfrm>
        </p:spPr>
        <p:txBody>
          <a:bodyPr/>
          <a:lstStyle/>
          <a:p>
            <a:r>
              <a:rPr lang="hu-HU" dirty="0" smtClean="0"/>
              <a:t>Azonosítás (AUTHORIZATION)</a:t>
            </a:r>
          </a:p>
          <a:p>
            <a:pPr lvl="1"/>
            <a:r>
              <a:rPr lang="hu-HU" dirty="0" smtClean="0"/>
              <a:t>USER, PASS, APOP, AUTH</a:t>
            </a:r>
          </a:p>
          <a:p>
            <a:r>
              <a:rPr lang="hu-HU" dirty="0" smtClean="0"/>
              <a:t>Tranzakció (TRANSACTION)</a:t>
            </a:r>
          </a:p>
          <a:p>
            <a:pPr lvl="1"/>
            <a:r>
              <a:rPr lang="hu-HU" dirty="0" smtClean="0"/>
              <a:t>STAT, LIST, RETR, DELE, RSET</a:t>
            </a:r>
          </a:p>
          <a:p>
            <a:pPr lvl="1"/>
            <a:r>
              <a:rPr lang="hu-HU" dirty="0" smtClean="0"/>
              <a:t>TOP, UIDL</a:t>
            </a:r>
          </a:p>
          <a:p>
            <a:r>
              <a:rPr lang="hu-HU" dirty="0" smtClean="0"/>
              <a:t>Frissítés (UPDATE)</a:t>
            </a:r>
          </a:p>
          <a:p>
            <a:pPr lvl="1"/>
            <a:r>
              <a:rPr lang="hu-HU" dirty="0" smtClean="0"/>
              <a:t>QUIT</a:t>
            </a:r>
            <a:endParaRPr lang="hu-HU" dirty="0"/>
          </a:p>
        </p:txBody>
      </p:sp>
      <p:sp>
        <p:nvSpPr>
          <p:cNvPr id="4" name="TextBox 3"/>
          <p:cNvSpPr txBox="1"/>
          <p:nvPr/>
        </p:nvSpPr>
        <p:spPr>
          <a:xfrm>
            <a:off x="3980985" y="6354853"/>
            <a:ext cx="1249060" cy="369332"/>
          </a:xfrm>
          <a:prstGeom prst="rect">
            <a:avLst/>
          </a:prstGeom>
          <a:noFill/>
        </p:spPr>
        <p:txBody>
          <a:bodyPr wrap="none" rtlCol="0">
            <a:spAutoFit/>
          </a:bodyPr>
          <a:lstStyle/>
          <a:p>
            <a:r>
              <a:rPr lang="hu-HU" dirty="0" smtClean="0"/>
              <a:t>RFC-1939</a:t>
            </a:r>
            <a:endParaRPr lang="hu-HU" dirty="0"/>
          </a:p>
        </p:txBody>
      </p:sp>
    </p:spTree>
  </p:cSld>
  <p:clrMapOvr>
    <a:masterClrMapping/>
  </p:clrMapOvr>
  <p:transition>
    <p:fade/>
  </p:transition>
</p:sld>
</file>

<file path=ppt/theme/theme1.xml><?xml version="1.0" encoding="utf-8"?>
<a:theme xmlns:a="http://schemas.openxmlformats.org/drawingml/2006/main" name="Informatika Tisztán mesterdia">
  <a:themeElements>
    <a:clrScheme name="Black Template-Template">
      <a:dk1>
        <a:srgbClr val="000000"/>
      </a:dk1>
      <a:lt1>
        <a:srgbClr val="FFFFFF"/>
      </a:lt1>
      <a:dk2>
        <a:srgbClr val="050595"/>
      </a:dk2>
      <a:lt2>
        <a:srgbClr val="FFFFFF"/>
      </a:lt2>
      <a:accent1>
        <a:srgbClr val="FFC000"/>
      </a:accent1>
      <a:accent2>
        <a:srgbClr val="1EC499"/>
      </a:accent2>
      <a:accent3>
        <a:srgbClr val="7BB7F9"/>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6"/>
        </a:lnRef>
        <a:fillRef idx="3">
          <a:schemeClr val="accent6"/>
        </a:fillRef>
        <a:effectRef idx="3">
          <a:schemeClr val="accent6"/>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TechEd2007_AU-NZ_BLACK_template</Template>
  <TotalTime>6082</TotalTime>
  <Words>3057</Words>
  <Application>Microsoft Office PowerPoint</Application>
  <PresentationFormat>On-screen Show (4:3)</PresentationFormat>
  <Paragraphs>155</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Informatika Tisztán mesterdia</vt:lpstr>
      <vt:lpstr>Szolgáltatás publikáció</vt:lpstr>
      <vt:lpstr>DNS</vt:lpstr>
      <vt:lpstr>Dinamikus vagy Fix IP</vt:lpstr>
      <vt:lpstr>A levélküldés folyamata</vt:lpstr>
      <vt:lpstr>Smarthost</vt:lpstr>
      <vt:lpstr>SMTP</vt:lpstr>
      <vt:lpstr>POP3</vt:lpstr>
    </vt:vector>
  </TitlesOfParts>
  <Manager>&lt;Content Manager Name Here&gt;</Manager>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SECCT316 - Protecting Managed-Code against Code-Level Attacks</dc:title>
  <dc:subject>TechEd AU QLD 2007</dc:subject>
  <dc:creator>Budai Péter</dc:creator>
  <dc:description>Template: aliciat
Formatting:
Event Date: 8/7/07
Event Location: Gold Coast, Queensland, AU
Audience:</dc:description>
  <cp:lastModifiedBy>Gömöri Zoltán</cp:lastModifiedBy>
  <cp:revision>375</cp:revision>
  <dcterms:created xsi:type="dcterms:W3CDTF">2007-08-08T22:10:50Z</dcterms:created>
  <dcterms:modified xsi:type="dcterms:W3CDTF">2008-03-09T05:57:57Z</dcterms:modified>
</cp:coreProperties>
</file>