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9" r:id="rId1"/>
    <p:sldMasterId id="2147483686" r:id="rId2"/>
  </p:sldMasterIdLst>
  <p:notesMasterIdLst>
    <p:notesMasterId r:id="rId97"/>
  </p:notesMasterIdLst>
  <p:handoutMasterIdLst>
    <p:handoutMasterId r:id="rId98"/>
  </p:handoutMasterIdLst>
  <p:sldIdLst>
    <p:sldId id="522" r:id="rId3"/>
    <p:sldId id="662" r:id="rId4"/>
    <p:sldId id="663" r:id="rId5"/>
    <p:sldId id="731" r:id="rId6"/>
    <p:sldId id="665" r:id="rId7"/>
    <p:sldId id="732" r:id="rId8"/>
    <p:sldId id="682" r:id="rId9"/>
    <p:sldId id="686" r:id="rId10"/>
    <p:sldId id="685" r:id="rId11"/>
    <p:sldId id="677" r:id="rId12"/>
    <p:sldId id="678" r:id="rId13"/>
    <p:sldId id="679" r:id="rId14"/>
    <p:sldId id="680" r:id="rId15"/>
    <p:sldId id="688" r:id="rId16"/>
    <p:sldId id="703" r:id="rId17"/>
    <p:sldId id="750" r:id="rId18"/>
    <p:sldId id="751" r:id="rId19"/>
    <p:sldId id="689" r:id="rId20"/>
    <p:sldId id="709" r:id="rId21"/>
    <p:sldId id="719" r:id="rId22"/>
    <p:sldId id="720" r:id="rId23"/>
    <p:sldId id="721" r:id="rId24"/>
    <p:sldId id="722" r:id="rId25"/>
    <p:sldId id="723" r:id="rId26"/>
    <p:sldId id="690" r:id="rId27"/>
    <p:sldId id="710" r:id="rId28"/>
    <p:sldId id="724" r:id="rId29"/>
    <p:sldId id="725" r:id="rId30"/>
    <p:sldId id="765" r:id="rId31"/>
    <p:sldId id="726" r:id="rId32"/>
    <p:sldId id="752" r:id="rId33"/>
    <p:sldId id="753" r:id="rId34"/>
    <p:sldId id="754" r:id="rId35"/>
    <p:sldId id="729" r:id="rId36"/>
    <p:sldId id="691" r:id="rId37"/>
    <p:sldId id="756" r:id="rId38"/>
    <p:sldId id="758" r:id="rId39"/>
    <p:sldId id="757" r:id="rId40"/>
    <p:sldId id="768" r:id="rId41"/>
    <p:sldId id="759" r:id="rId42"/>
    <p:sldId id="760" r:id="rId43"/>
    <p:sldId id="761" r:id="rId44"/>
    <p:sldId id="762" r:id="rId45"/>
    <p:sldId id="692" r:id="rId46"/>
    <p:sldId id="713" r:id="rId47"/>
    <p:sldId id="693" r:id="rId48"/>
    <p:sldId id="712" r:id="rId49"/>
    <p:sldId id="694" r:id="rId50"/>
    <p:sldId id="745" r:id="rId51"/>
    <p:sldId id="695" r:id="rId52"/>
    <p:sldId id="743" r:id="rId53"/>
    <p:sldId id="744" r:id="rId54"/>
    <p:sldId id="687" r:id="rId55"/>
    <p:sldId id="746" r:id="rId56"/>
    <p:sldId id="696" r:id="rId57"/>
    <p:sldId id="716" r:id="rId58"/>
    <p:sldId id="748" r:id="rId59"/>
    <p:sldId id="749" r:id="rId60"/>
    <p:sldId id="697" r:id="rId61"/>
    <p:sldId id="717" r:id="rId62"/>
    <p:sldId id="733" r:id="rId63"/>
    <p:sldId id="767" r:id="rId64"/>
    <p:sldId id="755" r:id="rId65"/>
    <p:sldId id="738" r:id="rId66"/>
    <p:sldId id="734" r:id="rId67"/>
    <p:sldId id="771" r:id="rId68"/>
    <p:sldId id="739" r:id="rId69"/>
    <p:sldId id="736" r:id="rId70"/>
    <p:sldId id="774" r:id="rId71"/>
    <p:sldId id="775" r:id="rId72"/>
    <p:sldId id="772" r:id="rId73"/>
    <p:sldId id="741" r:id="rId74"/>
    <p:sldId id="737" r:id="rId75"/>
    <p:sldId id="776" r:id="rId76"/>
    <p:sldId id="785" r:id="rId77"/>
    <p:sldId id="783" r:id="rId78"/>
    <p:sldId id="784" r:id="rId79"/>
    <p:sldId id="781" r:id="rId80"/>
    <p:sldId id="780" r:id="rId81"/>
    <p:sldId id="779" r:id="rId82"/>
    <p:sldId id="673" r:id="rId83"/>
    <p:sldId id="674" r:id="rId84"/>
    <p:sldId id="657" r:id="rId85"/>
    <p:sldId id="658" r:id="rId86"/>
    <p:sldId id="659" r:id="rId87"/>
    <p:sldId id="661" r:id="rId88"/>
    <p:sldId id="645" r:id="rId89"/>
    <p:sldId id="525" r:id="rId90"/>
    <p:sldId id="518" r:id="rId91"/>
    <p:sldId id="527" r:id="rId92"/>
    <p:sldId id="528" r:id="rId93"/>
    <p:sldId id="475" r:id="rId94"/>
    <p:sldId id="585" r:id="rId95"/>
    <p:sldId id="782" r:id="rId96"/>
  </p:sldIdLst>
  <p:sldSz cx="9144000" cy="6858000" type="screen4x3"/>
  <p:notesSz cx="6797675" cy="9926638"/>
  <p:defaultTextStyle>
    <a:defPPr>
      <a:defRPr lang="en-US"/>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an Le Marquand" initials="ALM" lastIdx="12" clrIdx="0"/>
  <p:cmAuthor id="1" name="Todd Ravenholt" initials="" lastIdx="1" clrIdx="1"/>
  <p:cmAuthor id="2" name="Jill Steinberg"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FFFFFF"/>
    <a:srgbClr val="F8F8F8"/>
    <a:srgbClr val="FFFF99"/>
    <a:srgbClr val="EBF7FF"/>
    <a:srgbClr val="CCECFF"/>
    <a:srgbClr val="0000FF"/>
    <a:srgbClr val="FF0000"/>
    <a:srgbClr val="EF7D71"/>
    <a:srgbClr val="EAEAE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583" autoAdjust="0"/>
    <p:restoredTop sz="97963" autoAdjust="0"/>
  </p:normalViewPr>
  <p:slideViewPr>
    <p:cSldViewPr snapToGrid="0" snapToObjects="1">
      <p:cViewPr>
        <p:scale>
          <a:sx n="60" d="100"/>
          <a:sy n="60" d="100"/>
        </p:scale>
        <p:origin x="-726" y="-354"/>
      </p:cViewPr>
      <p:guideLst>
        <p:guide orient="horz" pos="144"/>
        <p:guide orient="horz" pos="892"/>
        <p:guide orient="horz" pos="1196"/>
        <p:guide orient="horz" pos="2159"/>
        <p:guide pos="2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varScale="1">
        <p:scale>
          <a:sx n="62" d="100"/>
          <a:sy n="62" d="100"/>
        </p:scale>
        <p:origin x="-1698" y="-84"/>
      </p:cViewPr>
      <p:guideLst>
        <p:guide orient="horz" pos="3125"/>
        <p:guide pos="2141"/>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51" name="Text Box 7"/>
          <p:cNvSpPr txBox="1">
            <a:spLocks noChangeArrowheads="1"/>
          </p:cNvSpPr>
          <p:nvPr/>
        </p:nvSpPr>
        <p:spPr bwMode="auto">
          <a:xfrm>
            <a:off x="0" y="401745"/>
            <a:ext cx="6923558" cy="309033"/>
          </a:xfrm>
          <a:prstGeom prst="rect">
            <a:avLst/>
          </a:prstGeom>
          <a:noFill/>
          <a:ln w="12700">
            <a:noFill/>
            <a:miter lim="800000"/>
            <a:headEnd type="none" w="sm" len="sm"/>
            <a:tailEnd type="none" w="sm" len="sm"/>
          </a:ln>
          <a:effectLst/>
        </p:spPr>
        <p:txBody>
          <a:bodyPr lIns="92684" tIns="46342" rIns="92684" bIns="46342" anchor="ctr">
            <a:spAutoFit/>
          </a:bodyPr>
          <a:lstStyle/>
          <a:p>
            <a:pPr algn="ctr" defTabSz="927100" eaLnBrk="0" hangingPunct="0">
              <a:spcBef>
                <a:spcPct val="50000"/>
              </a:spcBef>
              <a:defRPr/>
            </a:pPr>
            <a:r>
              <a:rPr kumimoji="0" lang="en-US" altLang="zh-TW" sz="1400" b="1">
                <a:solidFill>
                  <a:schemeClr val="tx2"/>
                </a:solidFill>
                <a:latin typeface="Arial" charset="0"/>
                <a:ea typeface="+mn-ea"/>
              </a:rPr>
              <a:t>http://www.microsoft.com/taiwan/technet/</a:t>
            </a:r>
            <a:endParaRPr kumimoji="0" lang="en-US" altLang="zh-TW" sz="4500" b="1">
              <a:latin typeface="Arial" charset="0"/>
              <a:ea typeface="+mn-ea"/>
            </a:endParaRPr>
          </a:p>
        </p:txBody>
      </p:sp>
      <p:pic>
        <p:nvPicPr>
          <p:cNvPr id="16387" name="Picture 13" descr="g_ms"/>
          <p:cNvPicPr>
            <a:picLocks noChangeAspect="1" noChangeArrowheads="1"/>
          </p:cNvPicPr>
          <p:nvPr/>
        </p:nvPicPr>
        <p:blipFill>
          <a:blip r:embed="rId2"/>
          <a:srcRect/>
          <a:stretch>
            <a:fillRect/>
          </a:stretch>
        </p:blipFill>
        <p:spPr bwMode="auto">
          <a:xfrm>
            <a:off x="176236" y="9429968"/>
            <a:ext cx="1712007" cy="305122"/>
          </a:xfrm>
          <a:prstGeom prst="rect">
            <a:avLst/>
          </a:prstGeom>
          <a:noFill/>
          <a:ln w="9525">
            <a:noFill/>
            <a:miter lim="800000"/>
            <a:headEnd/>
            <a:tailEnd/>
          </a:ln>
        </p:spPr>
      </p:pic>
      <p:pic>
        <p:nvPicPr>
          <p:cNvPr id="16388" name="Picture 15" descr="TechNet_rgb"/>
          <p:cNvPicPr>
            <a:picLocks noChangeAspect="1" noChangeArrowheads="1"/>
          </p:cNvPicPr>
          <p:nvPr/>
        </p:nvPicPr>
        <p:blipFill>
          <a:blip r:embed="rId3"/>
          <a:srcRect/>
          <a:stretch>
            <a:fillRect/>
          </a:stretch>
        </p:blipFill>
        <p:spPr bwMode="auto">
          <a:xfrm>
            <a:off x="0" y="6781"/>
            <a:ext cx="1888243" cy="41869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4"/>
          <p:cNvSpPr>
            <a:spLocks noGrp="1" noRot="1" noChangeAspect="1" noChangeArrowheads="1" noTextEdit="1"/>
          </p:cNvSpPr>
          <p:nvPr>
            <p:ph type="sldImg" idx="2"/>
          </p:nvPr>
        </p:nvSpPr>
        <p:spPr bwMode="auto">
          <a:xfrm>
            <a:off x="4033838" y="495300"/>
            <a:ext cx="2759075" cy="20701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176237" y="2744405"/>
            <a:ext cx="6368100" cy="64974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noProof="0" smtClean="0"/>
              <a:t>Click to edit Master text styles</a:t>
            </a:r>
          </a:p>
          <a:p>
            <a:pPr lvl="0"/>
            <a:r>
              <a:rPr lang="en-US" altLang="zh-TW" noProof="0" smtClean="0"/>
              <a:t>Second level</a:t>
            </a:r>
          </a:p>
          <a:p>
            <a:pPr lvl="0"/>
            <a:r>
              <a:rPr lang="en-US" altLang="zh-TW" noProof="0" smtClean="0"/>
              <a:t>Third level</a:t>
            </a:r>
          </a:p>
          <a:p>
            <a:pPr lvl="0"/>
            <a:r>
              <a:rPr lang="en-US" altLang="zh-TW" noProof="0" smtClean="0"/>
              <a:t>Fourth level</a:t>
            </a:r>
          </a:p>
          <a:p>
            <a:pPr lvl="0"/>
            <a:r>
              <a:rPr lang="en-US" altLang="zh-TW" noProof="0" smtClean="0"/>
              <a:t>Fifth level</a:t>
            </a:r>
          </a:p>
        </p:txBody>
      </p:sp>
      <p:sp>
        <p:nvSpPr>
          <p:cNvPr id="6151" name="Rectangle 7"/>
          <p:cNvSpPr>
            <a:spLocks noGrp="1" noChangeArrowheads="1"/>
          </p:cNvSpPr>
          <p:nvPr>
            <p:ph type="sldNum" sz="quarter" idx="5"/>
          </p:nvPr>
        </p:nvSpPr>
        <p:spPr bwMode="auto">
          <a:xfrm>
            <a:off x="2945659" y="9429968"/>
            <a:ext cx="516120" cy="4966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kumimoji="0" sz="1200">
                <a:latin typeface="Times New Roman" pitchFamily="18" charset="0"/>
                <a:ea typeface="+mn-ea"/>
              </a:defRPr>
            </a:lvl1pPr>
          </a:lstStyle>
          <a:p>
            <a:pPr>
              <a:defRPr/>
            </a:pPr>
            <a:fld id="{46F65513-8917-4B0B-919A-AAA11D84DF03}" type="slidenum">
              <a:rPr lang="zh-TW" altLang="en-US"/>
              <a:pPr>
                <a:defRPr/>
              </a:pPr>
              <a:t>‹#›</a:t>
            </a:fld>
            <a:endParaRPr lang="en-US" altLang="zh-TW"/>
          </a:p>
        </p:txBody>
      </p:sp>
      <p:sp>
        <p:nvSpPr>
          <p:cNvPr id="6154" name="Text Box 10"/>
          <p:cNvSpPr txBox="1">
            <a:spLocks noChangeArrowheads="1"/>
          </p:cNvSpPr>
          <p:nvPr/>
        </p:nvSpPr>
        <p:spPr bwMode="auto">
          <a:xfrm>
            <a:off x="0" y="167818"/>
            <a:ext cx="6797675" cy="307714"/>
          </a:xfrm>
          <a:prstGeom prst="rect">
            <a:avLst/>
          </a:prstGeom>
          <a:noFill/>
          <a:ln w="12700">
            <a:noFill/>
            <a:miter lim="800000"/>
            <a:headEnd type="none" w="sm" len="sm"/>
            <a:tailEnd type="none" w="sm" len="sm"/>
          </a:ln>
          <a:effectLst/>
        </p:spPr>
        <p:txBody>
          <a:bodyPr lIns="91377" tIns="45689" rIns="91377" bIns="45689" anchor="ctr">
            <a:spAutoFit/>
          </a:bodyPr>
          <a:lstStyle/>
          <a:p>
            <a:pPr algn="ctr" eaLnBrk="0" hangingPunct="0">
              <a:spcBef>
                <a:spcPct val="50000"/>
              </a:spcBef>
              <a:defRPr/>
            </a:pPr>
            <a:r>
              <a:rPr kumimoji="0" lang="en-US" altLang="zh-TW" sz="1400" b="1">
                <a:solidFill>
                  <a:schemeClr val="tx2"/>
                </a:solidFill>
                <a:latin typeface="Arial" charset="0"/>
                <a:ea typeface="+mn-ea"/>
              </a:rPr>
              <a:t>http://www.microsoft.com/technet</a:t>
            </a:r>
            <a:endParaRPr kumimoji="0" lang="en-US" altLang="zh-TW" sz="4400" b="1">
              <a:latin typeface="Arial" charset="0"/>
              <a:ea typeface="+mn-ea"/>
            </a:endParaRPr>
          </a:p>
        </p:txBody>
      </p:sp>
      <p:sp>
        <p:nvSpPr>
          <p:cNvPr id="6155" name="Text Box 11"/>
          <p:cNvSpPr txBox="1">
            <a:spLocks noChangeArrowheads="1"/>
          </p:cNvSpPr>
          <p:nvPr/>
        </p:nvSpPr>
        <p:spPr bwMode="auto">
          <a:xfrm>
            <a:off x="5412963" y="147477"/>
            <a:ext cx="1384712" cy="337252"/>
          </a:xfrm>
          <a:prstGeom prst="rect">
            <a:avLst/>
          </a:prstGeom>
          <a:noFill/>
          <a:ln w="9525">
            <a:noFill/>
            <a:miter lim="800000"/>
            <a:headEnd/>
            <a:tailEnd/>
          </a:ln>
          <a:effectLst/>
        </p:spPr>
        <p:txBody>
          <a:bodyPr lIns="90151" tIns="45075" rIns="90151" bIns="45075">
            <a:spAutoFit/>
          </a:bodyPr>
          <a:lstStyle/>
          <a:p>
            <a:pPr defTabSz="901700" eaLnBrk="0" hangingPunct="0">
              <a:spcBef>
                <a:spcPct val="50000"/>
              </a:spcBef>
              <a:defRPr/>
            </a:pPr>
            <a:r>
              <a:rPr kumimoji="0" lang="en-US" altLang="zh-TW" sz="1600" b="1">
                <a:latin typeface="Arial" charset="0"/>
                <a:ea typeface="+mn-ea"/>
              </a:rPr>
              <a:t>TNTx-xx</a:t>
            </a:r>
            <a:endParaRPr kumimoji="0" lang="en-US" altLang="zh-TW" sz="3200" b="1">
              <a:latin typeface="Times New Roman" pitchFamily="18" charset="0"/>
              <a:ea typeface="+mn-ea"/>
            </a:endParaRPr>
          </a:p>
        </p:txBody>
      </p:sp>
      <p:pic>
        <p:nvPicPr>
          <p:cNvPr id="15367" name="Picture 1030" descr="g_ms"/>
          <p:cNvPicPr>
            <a:picLocks noChangeAspect="1" noChangeArrowheads="1"/>
          </p:cNvPicPr>
          <p:nvPr/>
        </p:nvPicPr>
        <p:blipFill>
          <a:blip r:embed="rId2"/>
          <a:srcRect/>
          <a:stretch>
            <a:fillRect/>
          </a:stretch>
        </p:blipFill>
        <p:spPr bwMode="auto">
          <a:xfrm>
            <a:off x="176236" y="9429968"/>
            <a:ext cx="1712007" cy="305122"/>
          </a:xfrm>
          <a:prstGeom prst="rect">
            <a:avLst/>
          </a:prstGeom>
          <a:noFill/>
          <a:ln w="9525">
            <a:noFill/>
            <a:miter lim="800000"/>
            <a:headEnd/>
            <a:tailEnd/>
          </a:ln>
        </p:spPr>
      </p:pic>
      <p:pic>
        <p:nvPicPr>
          <p:cNvPr id="15368" name="Picture 1032" descr="TechNet_rgb"/>
          <p:cNvPicPr>
            <a:picLocks noChangeAspect="1" noChangeArrowheads="1"/>
          </p:cNvPicPr>
          <p:nvPr/>
        </p:nvPicPr>
        <p:blipFill>
          <a:blip r:embed="rId3"/>
          <a:srcRect/>
          <a:stretch>
            <a:fillRect/>
          </a:stretch>
        </p:blipFill>
        <p:spPr bwMode="auto">
          <a:xfrm>
            <a:off x="0" y="6781"/>
            <a:ext cx="1888243" cy="41869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Verdana" pitchFamily="34"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D3DD6590-1201-43B5-A9D9-A094B6AB3E81}" type="slidenum">
              <a:rPr lang="zh-TW" altLang="en-US" smtClean="0"/>
              <a:pPr/>
              <a:t>1</a:t>
            </a:fld>
            <a:endParaRPr lang="en-US" altLang="zh-TW" dirty="0" smtClean="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altLang="zh-TW" dirty="0" smtClean="0"/>
              <a:t>&lt;SLIDETITLE INCLUDE=0&gt;Entry Slide&lt;/SLIDETITLE&gt;</a:t>
            </a:r>
          </a:p>
          <a:p>
            <a:r>
              <a:rPr lang="en-US" altLang="zh-TW" dirty="0" smtClean="0"/>
              <a:t>&lt;KEYWORDS&gt;&lt;/KEYWORDS&gt;</a:t>
            </a:r>
          </a:p>
          <a:p>
            <a:r>
              <a:rPr lang="en-US" altLang="zh-TW" dirty="0" smtClean="0"/>
              <a:t>&lt;KEYMESSAGE&gt;&lt;/KEYMESSAGE&gt;</a:t>
            </a:r>
          </a:p>
          <a:p>
            <a:r>
              <a:rPr lang="en-US" altLang="zh-TW" dirty="0" smtClean="0"/>
              <a:t>&lt;SLIDEBUILDS&gt;0&lt;/SLIDEBUILDS&gt;</a:t>
            </a:r>
          </a:p>
          <a:p>
            <a:r>
              <a:rPr lang="en-US" altLang="zh-TW" dirty="0" smtClean="0"/>
              <a:t>&lt;SLIDESCRIPT&gt;&lt;/SLIDESCRIPT&gt;</a:t>
            </a:r>
          </a:p>
          <a:p>
            <a:r>
              <a:rPr lang="en-US" altLang="zh-TW" dirty="0" smtClean="0"/>
              <a:t>&lt;SLIDETRANSITION&gt;</a:t>
            </a:r>
          </a:p>
          <a:p>
            <a:r>
              <a:rPr lang="en-US" altLang="zh-TW" dirty="0" smtClean="0"/>
              <a:t>&lt;/SLIDETRANSITION&gt;</a:t>
            </a:r>
          </a:p>
          <a:p>
            <a:r>
              <a:rPr lang="en-US" altLang="zh-TW" dirty="0" smtClean="0"/>
              <a:t>&lt;COMMENT&gt;&lt;/COMMENT&gt;</a:t>
            </a:r>
          </a:p>
          <a:p>
            <a:r>
              <a:rPr lang="en-US" altLang="zh-TW" dirty="0" smtClean="0"/>
              <a:t>&lt;ADDITIONALINFORMATION&gt;</a:t>
            </a:r>
          </a:p>
          <a:p>
            <a:r>
              <a:rPr lang="en-US" altLang="zh-TW" dirty="0" smtClean="0"/>
              <a:t>&lt;ITEM&gt;&lt;/ITEM&gt;</a:t>
            </a:r>
          </a:p>
          <a:p>
            <a:r>
              <a:rPr lang="en-US" altLang="zh-TW" dirty="0" smtClean="0"/>
              <a:t>&lt;/ADDITIONALINFORMATION&gt;</a:t>
            </a:r>
          </a:p>
          <a:p>
            <a:endParaRPr lang="en-US" altLang="zh-TW" dirty="0" smtClean="0"/>
          </a:p>
          <a:p>
            <a:endParaRPr lang="en-GB" altLang="zh-TW"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r>
              <a:rPr lang="en-US" altLang="zh-TW" smtClean="0"/>
              <a:t>&lt;SLIDETITLE INCLUDE=4&gt;Skills assessment&lt;/SLIDETITLE&gt;</a:t>
            </a:r>
          </a:p>
          <a:p>
            <a:r>
              <a:rPr lang="en-US" altLang="zh-TW" smtClean="0"/>
              <a:t>&lt;KEYWORDS&gt;Assessment, Microsoft Learning, Certification&lt;/KEYWORDS&gt;</a:t>
            </a:r>
          </a:p>
          <a:p>
            <a:r>
              <a:rPr lang="en-US" altLang="zh-TW" smtClean="0"/>
              <a:t>&lt;KEYMESSAGE&gt;Microsoft Learning provides a free online learning tool.&lt;/KEYMESSAGE&gt;</a:t>
            </a:r>
          </a:p>
          <a:p>
            <a:r>
              <a:rPr lang="en-US" altLang="zh-TW" smtClean="0"/>
              <a:t>&lt;SLIDEBUILDS&gt;0&lt;/SLIDEBUILDS&gt;</a:t>
            </a:r>
          </a:p>
          <a:p>
            <a:r>
              <a:rPr lang="en-US" altLang="zh-TW" smtClean="0"/>
              <a:t>&lt;SLIDESCRIPT&gt;</a:t>
            </a:r>
          </a:p>
          <a:p>
            <a:r>
              <a:rPr lang="en-US" altLang="zh-TW" smtClean="0"/>
              <a:t>Microsoft Skills Assessment is a free online learning tool. It’s an easy way for IT professionals to check their skills. You can quickly check your skills for implementing or managing Microsoft products or business solutions. Just take a short, 30-question assessment and see how well you know your stuff.</a:t>
            </a:r>
          </a:p>
          <a:p>
            <a:r>
              <a:rPr lang="en-US" altLang="zh-TW" smtClean="0"/>
              <a:t>The Skills Assessment includes a Personalized Learning Plan, which includes links to Microsoft Official Curriculum, specific TechNet articles, Microsoft Press books, and other Microsoft learning content. There’s also a way to measure how well you did compared with others who took the same assessment.</a:t>
            </a:r>
          </a:p>
          <a:p>
            <a:r>
              <a:rPr lang="en-US" altLang="zh-TW" smtClean="0"/>
              <a:t>Microsoft Skills Assessment is an expanding learning platform.  Available now are assessments for Windows Server™ 2003, including security and patch management; Exchange Server 2003; Windows Storage Server; Office 2003; and Visual Studio® .NET. &lt;/SLIDESCRIPT&gt;</a:t>
            </a:r>
          </a:p>
          <a:p>
            <a:r>
              <a:rPr lang="en-US" altLang="zh-TW" smtClean="0"/>
              <a:t>&lt;SLIDETRANSITION&gt;</a:t>
            </a:r>
          </a:p>
          <a:p>
            <a:r>
              <a:rPr lang="en-US" altLang="zh-TW" smtClean="0"/>
              <a:t>&lt;TRANSITION LENGTH=4&gt;If you want to take your skills assessment to the next level, a number of certification programs are available.&lt;/TRANSITION&gt;</a:t>
            </a:r>
          </a:p>
          <a:p>
            <a:r>
              <a:rPr lang="en-US" altLang="zh-TW" smtClean="0"/>
              <a:t>&lt;/SLIDETRANSITION&gt;</a:t>
            </a:r>
          </a:p>
          <a:p>
            <a:r>
              <a:rPr lang="en-US" altLang="zh-TW" smtClean="0"/>
              <a:t>&lt;COMMENT&gt;&lt;/COMMENT&gt;</a:t>
            </a:r>
          </a:p>
          <a:p>
            <a:r>
              <a:rPr lang="en-US" altLang="zh-TW" smtClean="0"/>
              <a:t>&lt;ADDITIONALINFORMATION&gt;</a:t>
            </a:r>
          </a:p>
          <a:p>
            <a:r>
              <a:rPr lang="en-US" altLang="zh-TW" smtClean="0"/>
              <a:t>&lt;ITEM&gt;http://www.microsoft.com/learning&lt;/ITEM&gt;</a:t>
            </a:r>
          </a:p>
          <a:p>
            <a:r>
              <a:rPr lang="en-US" altLang="zh-TW" smtClean="0"/>
              <a:t>&lt;ITEM&gt;</a:t>
            </a:r>
            <a:r>
              <a:rPr lang="en-US" altLang="zh-TW" sz="1400" smtClean="0">
                <a:solidFill>
                  <a:srgbClr val="FFFF99"/>
                </a:solidFill>
              </a:rPr>
              <a:t>www.microsoft.com/assessment</a:t>
            </a:r>
            <a:r>
              <a:rPr lang="en-US" altLang="zh-TW" smtClean="0"/>
              <a:t>&lt;/ITEM&gt;</a:t>
            </a:r>
          </a:p>
          <a:p>
            <a:r>
              <a:rPr lang="en-US" altLang="zh-TW" smtClean="0"/>
              <a:t>&lt;/ADDITIONALINFORMATION&gt;</a:t>
            </a:r>
          </a:p>
          <a:p>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DC254819-41DA-41E2-9B3F-76D85C935781}" type="slidenum">
              <a:rPr lang="zh-TW" altLang="en-US" smtClean="0"/>
              <a:pPr/>
              <a:t>88</a:t>
            </a:fld>
            <a:endParaRPr lang="en-US" altLang="zh-TW" smtClean="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r>
              <a:rPr lang="en-US" altLang="zh-TW" smtClean="0"/>
              <a:t>&lt;SLIDETITLE INCLUDE=4&gt; Become a Microsoft Certified Professional&lt;/SLIDETITLE&gt;</a:t>
            </a:r>
          </a:p>
          <a:p>
            <a:r>
              <a:rPr lang="en-US" altLang="zh-TW" smtClean="0"/>
              <a:t>&lt;KEYWORDS&gt;MCP, MCSE, MCSA, MCDST, MCDBA, MCAD, MCSD, Microsoft Learning, Certification&lt;/KEYWORDS&gt;</a:t>
            </a:r>
          </a:p>
          <a:p>
            <a:r>
              <a:rPr lang="en-US" altLang="zh-TW" smtClean="0"/>
              <a:t>&lt;KEYMESSAGE&gt;Prove your skills of Microsoft Technologies and solutions through the certification program.&lt;/KEYMESSAGE&gt;</a:t>
            </a:r>
          </a:p>
          <a:p>
            <a:r>
              <a:rPr lang="en-US" altLang="zh-TW" smtClean="0"/>
              <a:t>&lt;SLIDEBUILDS&gt;0&lt;/SLIDEBUILDS&gt;</a:t>
            </a:r>
          </a:p>
          <a:p>
            <a:r>
              <a:rPr lang="en-US" altLang="zh-TW" smtClean="0"/>
              <a:t>&lt;SLIDESCRIPT&gt;</a:t>
            </a:r>
          </a:p>
          <a:p>
            <a:r>
              <a:rPr lang="zh-TW" altLang="zh-TW" smtClean="0"/>
              <a:t>In the highly competitive IT job market how can you differentiate yourself from the next candidate? The Microsoft certification program provides that edge. Earning </a:t>
            </a:r>
            <a:r>
              <a:rPr lang="en-US" altLang="zh-TW" smtClean="0"/>
              <a:t>a specific accreditation provides objective validation of the ability to successfully perform critical IT functions. </a:t>
            </a:r>
          </a:p>
          <a:p>
            <a:r>
              <a:rPr lang="en-US" altLang="zh-TW" smtClean="0"/>
              <a:t>Embraced by industry professionals worldwide, Microsoft certification remains one of the most effective ways to reach long-term career goals, and is a surefire way for companies to develop and retain valuable IT staff.</a:t>
            </a:r>
          </a:p>
          <a:p>
            <a:r>
              <a:rPr lang="en-US" altLang="zh-TW" smtClean="0"/>
              <a:t>There are a number of accreditations available, starting with the basic Microsoft Certified Professional (MCP), you can choose to go and become a fully certified System Administrator (MSCA), or System Engineer (MCSE) or a Desktop specialist (MCDST). Away from the infrastructure side, the MCDBA certification covers the SQL Server products. </a:t>
            </a:r>
          </a:p>
          <a:p>
            <a:r>
              <a:rPr lang="en-US" altLang="zh-TW" smtClean="0"/>
              <a:t>For more information about the certification program, visit www.microsoft.com/learning/mcp. &lt;/SLIDESCRIPT&gt;</a:t>
            </a:r>
          </a:p>
          <a:p>
            <a:r>
              <a:rPr lang="en-US" altLang="zh-TW" smtClean="0"/>
              <a:t>&lt;SLIDETRANSITION&gt;</a:t>
            </a:r>
          </a:p>
          <a:p>
            <a:r>
              <a:rPr lang="en-US" altLang="zh-TW" smtClean="0"/>
              <a:t>&lt;TRANSITION LENGTH=4&gt;This session was brought to you by TechNet, TechNet has gone through some changes recently which I’m sure you’ll find interesting to hear about. &lt;/TRANSITION&gt;</a:t>
            </a:r>
          </a:p>
          <a:p>
            <a:r>
              <a:rPr lang="en-US" altLang="zh-TW" smtClean="0"/>
              <a:t>&lt;/SLIDETRANSITION&gt;</a:t>
            </a:r>
          </a:p>
          <a:p>
            <a:r>
              <a:rPr lang="en-US" altLang="zh-TW" smtClean="0"/>
              <a:t>&lt;COMMENT&gt;For the Media recording, add the following line to the transition text: “To help explain this in more detail I’d like to introduce Holly Dyas, Senior Marketing Manager for TechNet.”&lt;/COMMENT&gt;</a:t>
            </a:r>
          </a:p>
          <a:p>
            <a:r>
              <a:rPr lang="en-US" altLang="zh-TW" smtClean="0"/>
              <a:t>&lt;ADDITIONALINFORMATION&gt;</a:t>
            </a:r>
          </a:p>
          <a:p>
            <a:r>
              <a:rPr lang="en-US" altLang="zh-TW" smtClean="0"/>
              <a:t>&lt;ITEM&gt;http://www.microsoft.com/learning&lt;/ITEM&gt;</a:t>
            </a:r>
          </a:p>
          <a:p>
            <a:r>
              <a:rPr lang="en-US" altLang="zh-TW" smtClean="0"/>
              <a:t>&lt;ITEM&gt;http://www.microsoft.com/mcsa&lt;/ITEM&gt;</a:t>
            </a:r>
          </a:p>
          <a:p>
            <a:r>
              <a:rPr lang="en-US" altLang="zh-TW" smtClean="0"/>
              <a:t>&lt;/ADDITIONALINFORMATION&gt;</a:t>
            </a:r>
          </a:p>
          <a:p>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4A77E343-886C-4E35-8963-63CD521B738B}" type="slidenum">
              <a:rPr lang="zh-TW" altLang="en-US" smtClean="0"/>
              <a:pPr/>
              <a:t>89</a:t>
            </a:fld>
            <a:endParaRPr lang="en-US" altLang="zh-TW" smtClean="0"/>
          </a:p>
        </p:txBody>
      </p:sp>
      <p:sp>
        <p:nvSpPr>
          <p:cNvPr id="81922" name="Rectangle 4"/>
          <p:cNvSpPr>
            <a:spLocks noGrp="1" noRot="1" noChangeAspect="1" noChangeArrowheads="1" noTextEdit="1"/>
          </p:cNvSpPr>
          <p:nvPr>
            <p:ph type="sldImg"/>
          </p:nvPr>
        </p:nvSpPr>
        <p:spPr>
          <a:ln/>
        </p:spPr>
      </p:sp>
      <p:sp>
        <p:nvSpPr>
          <p:cNvPr id="81923" name="Rectangle 5"/>
          <p:cNvSpPr>
            <a:spLocks noGrp="1" noChangeArrowheads="1"/>
          </p:cNvSpPr>
          <p:nvPr>
            <p:ph type="body" idx="1"/>
          </p:nvPr>
        </p:nvSpPr>
        <p:spPr>
          <a:noFill/>
          <a:ln/>
        </p:spPr>
        <p:txBody>
          <a:bodyPr/>
          <a:lstStyle/>
          <a:p>
            <a:r>
              <a:rPr lang="en-US" altLang="zh-TW" smtClean="0"/>
              <a:t>&lt;SLIDETITLE INCLUDE=7&gt;TechNet Subscription&lt;/SLIDETITLE&gt;</a:t>
            </a:r>
          </a:p>
          <a:p>
            <a:r>
              <a:rPr lang="en-US" altLang="zh-TW" smtClean="0"/>
              <a:t>&lt;KEYWORDS&gt;Technet, Subscription, Benefits&lt;/KEYWORDS&gt;</a:t>
            </a:r>
          </a:p>
          <a:p>
            <a:r>
              <a:rPr lang="en-US" altLang="zh-TW" smtClean="0"/>
              <a:t>&lt;KEYMESSAGE&gt;TechNet Plus has some new benefits.&lt;/KEYMESSAGE&gt;</a:t>
            </a:r>
          </a:p>
          <a:p>
            <a:r>
              <a:rPr lang="en-US" altLang="zh-TW" smtClean="0"/>
              <a:t>&lt;SLIDEBUILDS&gt;0&lt;/SLIDEBUILDS&gt;</a:t>
            </a:r>
          </a:p>
          <a:p>
            <a:r>
              <a:rPr lang="en-US" altLang="zh-TW" smtClean="0"/>
              <a:t>&lt;SLIDESCRIPT&gt;</a:t>
            </a:r>
          </a:p>
          <a:p>
            <a:r>
              <a:rPr lang="en-US" altLang="zh-TW" smtClean="0"/>
              <a:t>Many of you may be familiar with TechNet events and the TechNet Web site, but have you realized the benefits of being a TechNet Plus subscriber? </a:t>
            </a:r>
          </a:p>
          <a:p>
            <a:endParaRPr lang="en-US" altLang="zh-TW" smtClean="0"/>
          </a:p>
          <a:p>
            <a:r>
              <a:rPr lang="en-US" altLang="zh-TW" smtClean="0"/>
              <a:t>A TechNet Plus subscription is the most convenient and reliable resource for IT professionals evaluating, managing, and supporting Microsoft technologies. With a TechNet Plus subscription, you can:-</a:t>
            </a:r>
          </a:p>
          <a:p>
            <a:r>
              <a:rPr lang="en-US" altLang="zh-TW" smtClean="0"/>
              <a:t>Evaluate Microsoft software without time limits. This benefit allows you try products at your own pace and make informed decisions without worrying about the software expiring.  TechNet Plus evaluation software includes the latest Microsoft operating systems, server applications, and Office products.</a:t>
            </a:r>
          </a:p>
          <a:p>
            <a:endParaRPr lang="en-US" altLang="zh-TW" smtClean="0"/>
          </a:p>
          <a:p>
            <a:r>
              <a:rPr lang="en-US" altLang="zh-TW" smtClean="0"/>
              <a:t>With TechNet Plus, you can also save time resolving technical issues. TechNet Plus subscriptions include a range of support options, including the complete Microsoft Knowledge Base delivered each month on portable media, and two complimentary professional support incidents to address your technical roadblocks.</a:t>
            </a:r>
          </a:p>
          <a:p>
            <a:pPr>
              <a:buFontTx/>
              <a:buChar char="•"/>
            </a:pPr>
            <a:endParaRPr lang="en-US" altLang="zh-TW" smtClean="0"/>
          </a:p>
          <a:p>
            <a:r>
              <a:rPr lang="en-US" altLang="zh-TW" smtClean="0"/>
              <a:t>TechNet Plus offers centralized access to current, authoritative technical guidance, software and support resources from Microsoft.  IT professionals around the world rely on TechNet Plus to help them build their technical expertise and be successful implementing Microsoft solutions.</a:t>
            </a:r>
          </a:p>
          <a:p>
            <a:endParaRPr lang="en-US" altLang="zh-TW" smtClean="0"/>
          </a:p>
          <a:p>
            <a:r>
              <a:rPr lang="en-US" altLang="zh-TW" smtClean="0"/>
              <a:t>For details, visit www.microsoft.com/technet/subscriptions </a:t>
            </a:r>
          </a:p>
          <a:p>
            <a:endParaRPr lang="en-US" altLang="zh-TW" smtClean="0"/>
          </a:p>
          <a:p>
            <a:r>
              <a:rPr lang="en-US" altLang="zh-TW" smtClean="0"/>
              <a:t>&lt;/SLIDESCRIPT&gt;</a:t>
            </a:r>
          </a:p>
          <a:p>
            <a:r>
              <a:rPr lang="en-US" altLang="zh-TW" smtClean="0"/>
              <a:t>&lt;SLIDETRANSITION&gt;</a:t>
            </a:r>
          </a:p>
          <a:p>
            <a:r>
              <a:rPr lang="en-US" altLang="zh-TW" smtClean="0"/>
              <a:t>&lt;TRANSITION LENGTH=1&gt;On the subject of Technet and support, the new TechNet support pages outlines all the support options open to you&lt;/TRANSITION&gt;</a:t>
            </a:r>
          </a:p>
          <a:p>
            <a:r>
              <a:rPr lang="en-US" altLang="zh-TW" smtClean="0"/>
              <a:t>&lt;TRANSITION LENGTH=2&gt;On the subject of Technet and support, the new TechNet support pages outlines all the support options open to you&lt;/TRANSITION&gt;</a:t>
            </a:r>
          </a:p>
          <a:p>
            <a:r>
              <a:rPr lang="en-US" altLang="zh-TW" smtClean="0"/>
              <a:t>&lt;TRANSITION LENGTH=4&gt;On the subject of Technet and support, the new TechNet support pages outlines all the support options open to you&lt;/TRANSITION&gt;</a:t>
            </a:r>
          </a:p>
          <a:p>
            <a:r>
              <a:rPr lang="en-US" altLang="zh-TW" smtClean="0"/>
              <a:t>&lt;/SLIDETRANSITION&gt;</a:t>
            </a:r>
          </a:p>
          <a:p>
            <a:r>
              <a:rPr lang="en-US" altLang="zh-TW" smtClean="0"/>
              <a:t>&lt;COMMENT&gt;&lt;/COMMENT&gt;</a:t>
            </a:r>
          </a:p>
          <a:p>
            <a:r>
              <a:rPr lang="en-US" altLang="zh-TW" smtClean="0"/>
              <a:t>&lt;ADDITIONALINFORMATION&gt;</a:t>
            </a:r>
          </a:p>
          <a:p>
            <a:r>
              <a:rPr lang="en-US" altLang="zh-TW" smtClean="0"/>
              <a:t>&lt;ITEM&gt;http://</a:t>
            </a:r>
            <a:r>
              <a:rPr lang="en-US" altLang="zh-TW" smtClean="0">
                <a:solidFill>
                  <a:srgbClr val="FFFF99"/>
                </a:solidFill>
              </a:rPr>
              <a:t>www.microsoft.com/technet/subscriptions</a:t>
            </a:r>
            <a:r>
              <a:rPr lang="en-US" altLang="zh-TW" smtClean="0"/>
              <a:t> &lt;/ITEM&gt;</a:t>
            </a:r>
          </a:p>
          <a:p>
            <a:r>
              <a:rPr lang="en-US" altLang="zh-TW" smtClean="0"/>
              <a:t>&lt;ITEM&gt;http://www.microsoft.com/technet&lt;/ITEM&gt;</a:t>
            </a:r>
          </a:p>
          <a:p>
            <a:r>
              <a:rPr lang="en-US" altLang="zh-TW" smtClean="0"/>
              <a:t>&lt;/ADDITIONALINFORMATION&gt;</a:t>
            </a:r>
          </a:p>
          <a:p>
            <a:endParaRPr lang="en-US" altLang="zh-TW" smtClean="0"/>
          </a:p>
          <a:p>
            <a:endParaRPr lang="en-US" altLang="zh-TW" smtClean="0"/>
          </a:p>
          <a:p>
            <a:endParaRPr lang="en-US"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1809354B-ED31-49DF-953D-B6B37B381FE0}" type="slidenum">
              <a:rPr lang="zh-TW" altLang="en-US" smtClean="0"/>
              <a:pPr/>
              <a:t>90</a:t>
            </a:fld>
            <a:endParaRPr lang="en-US" altLang="zh-TW" smtClean="0"/>
          </a:p>
        </p:txBody>
      </p:sp>
      <p:sp>
        <p:nvSpPr>
          <p:cNvPr id="83970" name="Rectangle 4"/>
          <p:cNvSpPr>
            <a:spLocks noGrp="1" noRot="1" noChangeAspect="1" noChangeArrowheads="1" noTextEdit="1"/>
          </p:cNvSpPr>
          <p:nvPr>
            <p:ph type="sldImg"/>
          </p:nvPr>
        </p:nvSpPr>
        <p:spPr>
          <a:ln/>
        </p:spPr>
      </p:sp>
      <p:sp>
        <p:nvSpPr>
          <p:cNvPr id="83971" name="Rectangle 5"/>
          <p:cNvSpPr>
            <a:spLocks noGrp="1" noChangeArrowheads="1"/>
          </p:cNvSpPr>
          <p:nvPr>
            <p:ph type="body" idx="1"/>
          </p:nvPr>
        </p:nvSpPr>
        <p:spPr>
          <a:noFill/>
          <a:ln/>
        </p:spPr>
        <p:txBody>
          <a:bodyPr/>
          <a:lstStyle/>
          <a:p>
            <a:r>
              <a:rPr lang="en-US" altLang="zh-TW" smtClean="0"/>
              <a:t>&lt;SLIDETITLE INCLUDE=7 &gt;TechNet Troubleshooting and Support&lt;/SLIDETITLE&gt;</a:t>
            </a:r>
          </a:p>
          <a:p>
            <a:r>
              <a:rPr lang="en-US" altLang="zh-TW" smtClean="0"/>
              <a:t>&lt;KEYWORDS&gt;Community&lt;/KEYWORDS&gt;</a:t>
            </a:r>
          </a:p>
          <a:p>
            <a:r>
              <a:rPr lang="en-US" altLang="zh-TW" smtClean="0"/>
              <a:t>&lt;KEYMESSAGE&gt;Where to get more help</a:t>
            </a:r>
          </a:p>
          <a:p>
            <a:r>
              <a:rPr lang="en-US" altLang="zh-TW" smtClean="0"/>
              <a:t>&lt;/KEYMESSAGE&gt;</a:t>
            </a:r>
          </a:p>
          <a:p>
            <a:r>
              <a:rPr lang="en-US" altLang="zh-TW" smtClean="0"/>
              <a:t>&lt;SLIDEBUILDS&gt;0&lt;/SLIDEBUILDS&gt;</a:t>
            </a:r>
          </a:p>
          <a:p>
            <a:r>
              <a:rPr lang="en-US" altLang="zh-TW" smtClean="0"/>
              <a:t>&lt;SLIDESCRIPT&gt;The enhanced TechNet Troubleshooting and Support page outlines all the ways IT professionals get support assistance from Microsoft. From free online support options to subscription-based support, you’ll find all your Microsoft support resources in one location at www.microsoft.com/technet/support. </a:t>
            </a:r>
          </a:p>
          <a:p>
            <a:r>
              <a:rPr lang="en-US" altLang="zh-TW" smtClean="0"/>
              <a:t>&lt;/SLIDESCRIPT&gt;</a:t>
            </a:r>
          </a:p>
          <a:p>
            <a:r>
              <a:rPr lang="en-US" altLang="zh-TW" smtClean="0"/>
              <a:t>&lt;SLIDETRANSITION&gt;</a:t>
            </a:r>
          </a:p>
          <a:p>
            <a:r>
              <a:rPr lang="en-US" altLang="zh-TW" smtClean="0"/>
              <a:t>&lt;TRANSITION LENGTH=1&gt;TechNet also provides a number of community resources.&lt;/TRANSITION&gt;</a:t>
            </a:r>
          </a:p>
          <a:p>
            <a:r>
              <a:rPr lang="en-US" altLang="zh-TW" smtClean="0"/>
              <a:t>&lt;TRANSITION LENGTH=2&gt;TechNet also provides a number of community resources.&lt;/TRANSITION&gt;</a:t>
            </a:r>
          </a:p>
          <a:p>
            <a:r>
              <a:rPr lang="en-US" altLang="zh-TW" smtClean="0"/>
              <a:t>&lt;TRANSITION LENGTH=4&gt;TechNet also provides a number of community resources.&lt;/TRANSITION&gt;</a:t>
            </a:r>
          </a:p>
          <a:p>
            <a:r>
              <a:rPr lang="en-US" altLang="zh-TW" smtClean="0"/>
              <a:t>&lt;/SLIDETRANSITION&gt;</a:t>
            </a:r>
          </a:p>
          <a:p>
            <a:r>
              <a:rPr lang="en-US" altLang="zh-TW" smtClean="0"/>
              <a:t>&lt;COMMENT&gt;&lt;/COMMENT&gt;</a:t>
            </a:r>
          </a:p>
          <a:p>
            <a:r>
              <a:rPr lang="en-US" altLang="zh-TW" smtClean="0"/>
              <a:t>&lt;ADDITIONALINFORMATION&gt;</a:t>
            </a:r>
          </a:p>
          <a:p>
            <a:r>
              <a:rPr lang="en-US" altLang="zh-TW" smtClean="0"/>
              <a:t>&lt;ITEM&gt;www.microsoft.com/technet/support&lt;/ITEM&gt;</a:t>
            </a:r>
          </a:p>
          <a:p>
            <a:r>
              <a:rPr lang="en-US" altLang="zh-TW" smtClean="0"/>
              <a:t>&lt;/ADDITIONALINFORMATION&gt;</a:t>
            </a:r>
          </a:p>
          <a:p>
            <a:endParaRPr lang="zh-TW"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p>
            <a:fld id="{80B7E7DE-48E3-4C5E-8BED-29F8DF3A0AB7}" type="slidenum">
              <a:rPr lang="zh-TW" altLang="en-US" smtClean="0"/>
              <a:pPr/>
              <a:t>92</a:t>
            </a:fld>
            <a:endParaRPr lang="en-US" altLang="zh-TW" smtClean="0"/>
          </a:p>
        </p:txBody>
      </p:sp>
      <p:sp>
        <p:nvSpPr>
          <p:cNvPr id="87042" name="Rectangle 6"/>
          <p:cNvSpPr>
            <a:spLocks noGrp="1" noRot="1" noChangeAspect="1" noChangeArrowheads="1" noTextEdit="1"/>
          </p:cNvSpPr>
          <p:nvPr>
            <p:ph type="sldImg"/>
          </p:nvPr>
        </p:nvSpPr>
        <p:spPr>
          <a:ln/>
        </p:spPr>
      </p:sp>
      <p:sp>
        <p:nvSpPr>
          <p:cNvPr id="87043" name="Rectangle 7"/>
          <p:cNvSpPr>
            <a:spLocks noGrp="1" noChangeArrowheads="1"/>
          </p:cNvSpPr>
          <p:nvPr>
            <p:ph type="body" idx="1"/>
          </p:nvPr>
        </p:nvSpPr>
        <p:spPr>
          <a:noFill/>
          <a:ln/>
        </p:spPr>
        <p:txBody>
          <a:bodyPr/>
          <a:lstStyle/>
          <a:p>
            <a:r>
              <a:rPr lang="en-US" altLang="zh-TW" smtClean="0"/>
              <a:t>&lt;SLIDETITLE INCLUDE=0&gt;Tag line&lt;/SLIDETITLE&gt;</a:t>
            </a:r>
          </a:p>
          <a:p>
            <a:r>
              <a:rPr lang="en-US" altLang="zh-TW" smtClean="0"/>
              <a:t>&lt;KEYWORDS&gt;&lt;/KEYWORDS&gt;</a:t>
            </a:r>
          </a:p>
          <a:p>
            <a:r>
              <a:rPr lang="en-US" altLang="zh-TW" smtClean="0"/>
              <a:t>&lt;KEYMESSAGE&gt;&lt;/KEYMESSAGE&gt;</a:t>
            </a:r>
          </a:p>
          <a:p>
            <a:r>
              <a:rPr lang="en-US" altLang="zh-TW" smtClean="0"/>
              <a:t>&lt;SLIDEBUILDS&gt;0&lt;/SLIDEBUILDS&gt;</a:t>
            </a:r>
          </a:p>
          <a:p>
            <a:r>
              <a:rPr lang="en-US" altLang="zh-TW" smtClean="0"/>
              <a:t>&lt;SLIDESCRIPT&gt;&lt;/SLIDESCRIPT&gt;</a:t>
            </a:r>
          </a:p>
          <a:p>
            <a:r>
              <a:rPr lang="en-US" altLang="zh-TW" smtClean="0">
                <a:solidFill>
                  <a:srgbClr val="FFFF99"/>
                </a:solidFill>
              </a:rPr>
              <a:t>&lt;SLIDETRANSITION&gt;</a:t>
            </a:r>
          </a:p>
          <a:p>
            <a:r>
              <a:rPr lang="en-US" altLang="zh-TW" smtClean="0">
                <a:solidFill>
                  <a:srgbClr val="FFFF99"/>
                </a:solidFill>
              </a:rPr>
              <a:t>&lt;/SLIDETRANSITION&gt;</a:t>
            </a:r>
            <a:endParaRPr lang="en-US" altLang="zh-TW" smtClean="0"/>
          </a:p>
          <a:p>
            <a:r>
              <a:rPr lang="en-US" altLang="zh-TW" smtClean="0"/>
              <a:t>&lt;COMMENT&gt;&lt;/COMMENT&gt;</a:t>
            </a:r>
          </a:p>
          <a:p>
            <a:r>
              <a:rPr lang="en-US" altLang="zh-TW" smtClean="0"/>
              <a:t>&lt;ADDITIONALINFORMATION&gt;</a:t>
            </a:r>
          </a:p>
          <a:p>
            <a:r>
              <a:rPr lang="en-US" altLang="zh-TW" smtClean="0"/>
              <a:t>&lt;ITEM&gt;&lt;/ITEM&gt;</a:t>
            </a:r>
          </a:p>
          <a:p>
            <a:r>
              <a:rPr lang="en-US" altLang="zh-TW" smtClean="0"/>
              <a:t>&lt;/ADDITIONALINFORMATION&gt;</a:t>
            </a:r>
          </a:p>
          <a:p>
            <a:endParaRPr lang="en-US" altLang="zh-TW" smtClean="0"/>
          </a:p>
          <a:p>
            <a:endParaRPr lang="en-GB"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B03FEB0F-901D-4D8E-8474-8308376327C5}" type="slidenum">
              <a:rPr lang="zh-TW" altLang="en-US" smtClean="0"/>
              <a:pPr>
                <a:defRPr/>
              </a:pPr>
              <a:t>2</a:t>
            </a:fld>
            <a:endParaRPr lang="en-US" altLang="zh-TW" dirty="0" smtClean="0"/>
          </a:p>
        </p:txBody>
      </p:sp>
      <p:sp>
        <p:nvSpPr>
          <p:cNvPr id="27651" name="Rectangle 6"/>
          <p:cNvSpPr>
            <a:spLocks noGrp="1" noRot="1" noChangeAspect="1" noChangeArrowheads="1" noTextEdit="1"/>
          </p:cNvSpPr>
          <p:nvPr>
            <p:ph type="sldImg"/>
          </p:nvPr>
        </p:nvSpPr>
        <p:spPr>
          <a:ln/>
        </p:spPr>
      </p:sp>
      <p:sp>
        <p:nvSpPr>
          <p:cNvPr id="27652" name="Rectangle 7"/>
          <p:cNvSpPr>
            <a:spLocks noGrp="1" noChangeArrowheads="1"/>
          </p:cNvSpPr>
          <p:nvPr>
            <p:ph type="body" idx="1"/>
          </p:nvPr>
        </p:nvSpPr>
        <p:spPr>
          <a:noFill/>
          <a:ln/>
        </p:spPr>
        <p:txBody>
          <a:bodyPr/>
          <a:lstStyle/>
          <a:p>
            <a:pPr eaLnBrk="1" hangingPunct="1"/>
            <a:endParaRPr lang="en-US" altLang="zh-TW"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FE034310-800B-4FEE-919F-697B8810DAAD}" type="slidenum">
              <a:rPr lang="zh-TW" altLang="en-US" smtClean="0"/>
              <a:pPr>
                <a:defRPr/>
              </a:pPr>
              <a:t>64</a:t>
            </a:fld>
            <a:endParaRPr lang="en-US" altLang="zh-TW" smtClean="0"/>
          </a:p>
        </p:txBody>
      </p:sp>
      <p:sp>
        <p:nvSpPr>
          <p:cNvPr id="28675" name="Shape 3"/>
          <p:cNvSpPr txBox="1">
            <a:spLocks noGrp="1" noChangeArrowheads="1"/>
          </p:cNvSpPr>
          <p:nvPr/>
        </p:nvSpPr>
        <p:spPr bwMode="auto">
          <a:xfrm>
            <a:off x="3849689" y="1"/>
            <a:ext cx="2946400" cy="496332"/>
          </a:xfrm>
          <a:prstGeom prst="rect">
            <a:avLst/>
          </a:prstGeom>
          <a:noFill/>
          <a:ln w="9525" algn="ctr">
            <a:noFill/>
            <a:miter lim="800000"/>
            <a:headEnd/>
            <a:tailEnd/>
          </a:ln>
        </p:spPr>
        <p:txBody>
          <a:bodyPr/>
          <a:lstStyle/>
          <a:p>
            <a:pPr algn="r" eaLnBrk="1" hangingPunct="1"/>
            <a:fld id="{B984389F-69AE-47FB-8E0D-96F1591ADB59}" type="datetime8">
              <a:rPr lang="zh-TW" altLang="en-US" sz="1200">
                <a:latin typeface="Times New Roman" pitchFamily="18" charset="0"/>
                <a:ea typeface="新細明體" charset="-120"/>
              </a:rPr>
              <a:pPr algn="r" eaLnBrk="1" hangingPunct="1"/>
              <a:t>二○○八年三月三日</a:t>
            </a:fld>
            <a:endParaRPr lang="zh-TW" altLang="en-US" sz="1200">
              <a:latin typeface="Times New Roman" pitchFamily="18" charset="0"/>
              <a:ea typeface="新細明體" charset="-120"/>
            </a:endParaRPr>
          </a:p>
        </p:txBody>
      </p:sp>
      <p:sp>
        <p:nvSpPr>
          <p:cNvPr id="28676" name="Shape 4"/>
          <p:cNvSpPr txBox="1">
            <a:spLocks noGrp="1" noChangeArrowheads="1"/>
          </p:cNvSpPr>
          <p:nvPr/>
        </p:nvSpPr>
        <p:spPr bwMode="auto">
          <a:xfrm>
            <a:off x="5534026" y="9428711"/>
            <a:ext cx="1262063" cy="496332"/>
          </a:xfrm>
          <a:prstGeom prst="rect">
            <a:avLst/>
          </a:prstGeom>
          <a:noFill/>
          <a:ln w="9525" algn="ctr">
            <a:noFill/>
            <a:miter lim="800000"/>
            <a:headEnd/>
            <a:tailEnd/>
          </a:ln>
        </p:spPr>
        <p:txBody>
          <a:bodyPr anchor="b"/>
          <a:lstStyle/>
          <a:p>
            <a:pPr algn="r" eaLnBrk="1" hangingPunct="1"/>
            <a:fld id="{01A19A4E-A4DB-4F25-A909-57BEF40350E4}" type="slidenum">
              <a:rPr lang="zh-TW" altLang="en-US" sz="1200">
                <a:latin typeface="Times New Roman" pitchFamily="18" charset="0"/>
                <a:ea typeface="新細明體" charset="-120"/>
              </a:rPr>
              <a:pPr algn="r" eaLnBrk="1" hangingPunct="1"/>
              <a:t>64</a:t>
            </a:fld>
            <a:endParaRPr lang="en-US" altLang="zh-TW" sz="1200">
              <a:latin typeface="Times New Roman" pitchFamily="18" charset="0"/>
              <a:ea typeface="新細明體" charset="-120"/>
            </a:endParaRPr>
          </a:p>
        </p:txBody>
      </p:sp>
      <p:sp>
        <p:nvSpPr>
          <p:cNvPr id="28677" name="Shape 5"/>
          <p:cNvSpPr txBox="1">
            <a:spLocks noGrp="1" noChangeArrowheads="1"/>
          </p:cNvSpPr>
          <p:nvPr/>
        </p:nvSpPr>
        <p:spPr bwMode="auto">
          <a:xfrm>
            <a:off x="1" y="9543617"/>
            <a:ext cx="5618163" cy="381426"/>
          </a:xfrm>
          <a:prstGeom prst="rect">
            <a:avLst/>
          </a:prstGeom>
          <a:noFill/>
          <a:ln w="9525" algn="ctr">
            <a:noFill/>
            <a:miter lim="800000"/>
            <a:headEnd/>
            <a:tailEnd/>
          </a:ln>
        </p:spPr>
        <p:txBody>
          <a:bodyPr anchor="b"/>
          <a:lstStyle/>
          <a:p>
            <a:pPr eaLnBrk="1" hangingPunct="1">
              <a:lnSpc>
                <a:spcPct val="85000"/>
              </a:lnSpc>
              <a:spcBef>
                <a:spcPct val="20000"/>
              </a:spcBef>
            </a:pPr>
            <a:r>
              <a:rPr lang="en-US" altLang="zh-TW" sz="700">
                <a:latin typeface="Segoe Semibold" pitchFamily="34" charset="0"/>
                <a:ea typeface="新細明體" charset="-120"/>
              </a:rPr>
              <a:t>© 2006 Microsoft Corporation. All rights reserved. Microsoft, Windows, Windows Vista and other product names are or may be registered trademarks and/or trademarks in the U.S. and/or other countries.</a:t>
            </a:r>
          </a:p>
          <a:p>
            <a:pPr eaLnBrk="1" hangingPunct="1">
              <a:lnSpc>
                <a:spcPct val="85000"/>
              </a:lnSpc>
              <a:spcBef>
                <a:spcPct val="20000"/>
              </a:spcBef>
            </a:pPr>
            <a:r>
              <a:rPr lang="en-US" altLang="zh-TW" sz="700">
                <a:latin typeface="Segoe Semibold" pitchFamily="34" charset="0"/>
                <a:ea typeface="新細明體" charset="-12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TW" sz="700">
                <a:latin typeface="Segoe Semibold" pitchFamily="34" charset="0"/>
                <a:ea typeface="新細明體" charset="-120"/>
              </a:rPr>
            </a:br>
            <a:r>
              <a:rPr lang="en-US" altLang="zh-TW" sz="700">
                <a:latin typeface="Segoe Semibold" pitchFamily="34" charset="0"/>
                <a:ea typeface="新細明體" charset="-120"/>
              </a:rPr>
              <a:t>MICROSOFT MAKES NO WARRANTIES, EXPRESS, IMPLIED OR STATUTORY, AS TO THE INFORMATION IN THIS PRESENTATION.</a:t>
            </a:r>
          </a:p>
        </p:txBody>
      </p:sp>
      <p:sp>
        <p:nvSpPr>
          <p:cNvPr id="28678" name="Rectangle 59395"/>
          <p:cNvSpPr>
            <a:spLocks noGrp="1" noRot="1" noChangeAspect="1" noChangeArrowheads="1" noTextEdit="1"/>
          </p:cNvSpPr>
          <p:nvPr>
            <p:ph type="sldImg"/>
          </p:nvPr>
        </p:nvSpPr>
        <p:spPr>
          <a:xfrm>
            <a:off x="919163" y="744538"/>
            <a:ext cx="4960937" cy="3722687"/>
          </a:xfrm>
          <a:noFill/>
          <a:ln cap="flat" algn="ctr">
            <a:headEnd type="none" w="med" len="med"/>
            <a:tailEnd type="none" w="med" len="med"/>
          </a:ln>
        </p:spPr>
      </p:sp>
      <p:sp>
        <p:nvSpPr>
          <p:cNvPr id="28679" name="Rectangle 59396"/>
          <p:cNvSpPr>
            <a:spLocks noGrp="1" noChangeArrowheads="1"/>
          </p:cNvSpPr>
          <p:nvPr>
            <p:ph type="body" idx="1"/>
          </p:nvPr>
        </p:nvSpPr>
        <p:spPr>
          <a:xfrm>
            <a:off x="679451" y="4715952"/>
            <a:ext cx="5438775" cy="4466987"/>
          </a:xfrm>
          <a:noFill/>
          <a:ln/>
        </p:spPr>
        <p:txBody>
          <a:bodyPr/>
          <a:lstStyle/>
          <a:p>
            <a:pPr eaLnBrk="1" hangingPunct="1"/>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FE034310-800B-4FEE-919F-697B8810DAAD}" type="slidenum">
              <a:rPr lang="zh-TW" altLang="en-US" smtClean="0"/>
              <a:pPr>
                <a:defRPr/>
              </a:pPr>
              <a:t>67</a:t>
            </a:fld>
            <a:endParaRPr lang="en-US" altLang="zh-TW" smtClean="0"/>
          </a:p>
        </p:txBody>
      </p:sp>
      <p:sp>
        <p:nvSpPr>
          <p:cNvPr id="28675" name="Shape 3"/>
          <p:cNvSpPr txBox="1">
            <a:spLocks noGrp="1" noChangeArrowheads="1"/>
          </p:cNvSpPr>
          <p:nvPr/>
        </p:nvSpPr>
        <p:spPr bwMode="auto">
          <a:xfrm>
            <a:off x="3849689" y="1"/>
            <a:ext cx="2946400" cy="496332"/>
          </a:xfrm>
          <a:prstGeom prst="rect">
            <a:avLst/>
          </a:prstGeom>
          <a:noFill/>
          <a:ln w="9525" algn="ctr">
            <a:noFill/>
            <a:miter lim="800000"/>
            <a:headEnd/>
            <a:tailEnd/>
          </a:ln>
        </p:spPr>
        <p:txBody>
          <a:bodyPr/>
          <a:lstStyle/>
          <a:p>
            <a:pPr algn="r" eaLnBrk="1" hangingPunct="1"/>
            <a:fld id="{B984389F-69AE-47FB-8E0D-96F1591ADB59}" type="datetime8">
              <a:rPr lang="zh-TW" altLang="en-US" sz="1200">
                <a:latin typeface="Times New Roman" pitchFamily="18" charset="0"/>
                <a:ea typeface="新細明體" charset="-120"/>
              </a:rPr>
              <a:pPr algn="r" eaLnBrk="1" hangingPunct="1"/>
              <a:t>二○○八年三月三日</a:t>
            </a:fld>
            <a:endParaRPr lang="zh-TW" altLang="en-US" sz="1200">
              <a:latin typeface="Times New Roman" pitchFamily="18" charset="0"/>
              <a:ea typeface="新細明體" charset="-120"/>
            </a:endParaRPr>
          </a:p>
        </p:txBody>
      </p:sp>
      <p:sp>
        <p:nvSpPr>
          <p:cNvPr id="28676" name="Shape 4"/>
          <p:cNvSpPr txBox="1">
            <a:spLocks noGrp="1" noChangeArrowheads="1"/>
          </p:cNvSpPr>
          <p:nvPr/>
        </p:nvSpPr>
        <p:spPr bwMode="auto">
          <a:xfrm>
            <a:off x="5534026" y="9428711"/>
            <a:ext cx="1262063" cy="496332"/>
          </a:xfrm>
          <a:prstGeom prst="rect">
            <a:avLst/>
          </a:prstGeom>
          <a:noFill/>
          <a:ln w="9525" algn="ctr">
            <a:noFill/>
            <a:miter lim="800000"/>
            <a:headEnd/>
            <a:tailEnd/>
          </a:ln>
        </p:spPr>
        <p:txBody>
          <a:bodyPr anchor="b"/>
          <a:lstStyle/>
          <a:p>
            <a:pPr algn="r" eaLnBrk="1" hangingPunct="1"/>
            <a:fld id="{01A19A4E-A4DB-4F25-A909-57BEF40350E4}" type="slidenum">
              <a:rPr lang="zh-TW" altLang="en-US" sz="1200">
                <a:latin typeface="Times New Roman" pitchFamily="18" charset="0"/>
                <a:ea typeface="新細明體" charset="-120"/>
              </a:rPr>
              <a:pPr algn="r" eaLnBrk="1" hangingPunct="1"/>
              <a:t>67</a:t>
            </a:fld>
            <a:endParaRPr lang="en-US" altLang="zh-TW" sz="1200">
              <a:latin typeface="Times New Roman" pitchFamily="18" charset="0"/>
              <a:ea typeface="新細明體" charset="-120"/>
            </a:endParaRPr>
          </a:p>
        </p:txBody>
      </p:sp>
      <p:sp>
        <p:nvSpPr>
          <p:cNvPr id="28677" name="Shape 5"/>
          <p:cNvSpPr txBox="1">
            <a:spLocks noGrp="1" noChangeArrowheads="1"/>
          </p:cNvSpPr>
          <p:nvPr/>
        </p:nvSpPr>
        <p:spPr bwMode="auto">
          <a:xfrm>
            <a:off x="1" y="9543617"/>
            <a:ext cx="5618163" cy="381426"/>
          </a:xfrm>
          <a:prstGeom prst="rect">
            <a:avLst/>
          </a:prstGeom>
          <a:noFill/>
          <a:ln w="9525" algn="ctr">
            <a:noFill/>
            <a:miter lim="800000"/>
            <a:headEnd/>
            <a:tailEnd/>
          </a:ln>
        </p:spPr>
        <p:txBody>
          <a:bodyPr anchor="b"/>
          <a:lstStyle/>
          <a:p>
            <a:pPr eaLnBrk="1" hangingPunct="1">
              <a:lnSpc>
                <a:spcPct val="85000"/>
              </a:lnSpc>
              <a:spcBef>
                <a:spcPct val="20000"/>
              </a:spcBef>
            </a:pPr>
            <a:r>
              <a:rPr lang="en-US" altLang="zh-TW" sz="700">
                <a:latin typeface="Segoe Semibold" pitchFamily="34" charset="0"/>
                <a:ea typeface="新細明體" charset="-120"/>
              </a:rPr>
              <a:t>© 2006 Microsoft Corporation. All rights reserved. Microsoft, Windows, Windows Vista and other product names are or may be registered trademarks and/or trademarks in the U.S. and/or other countries.</a:t>
            </a:r>
          </a:p>
          <a:p>
            <a:pPr eaLnBrk="1" hangingPunct="1">
              <a:lnSpc>
                <a:spcPct val="85000"/>
              </a:lnSpc>
              <a:spcBef>
                <a:spcPct val="20000"/>
              </a:spcBef>
            </a:pPr>
            <a:r>
              <a:rPr lang="en-US" altLang="zh-TW" sz="700">
                <a:latin typeface="Segoe Semibold" pitchFamily="34" charset="0"/>
                <a:ea typeface="新細明體" charset="-12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TW" sz="700">
                <a:latin typeface="Segoe Semibold" pitchFamily="34" charset="0"/>
                <a:ea typeface="新細明體" charset="-120"/>
              </a:rPr>
            </a:br>
            <a:r>
              <a:rPr lang="en-US" altLang="zh-TW" sz="700">
                <a:latin typeface="Segoe Semibold" pitchFamily="34" charset="0"/>
                <a:ea typeface="新細明體" charset="-120"/>
              </a:rPr>
              <a:t>MICROSOFT MAKES NO WARRANTIES, EXPRESS, IMPLIED OR STATUTORY, AS TO THE INFORMATION IN THIS PRESENTATION.</a:t>
            </a:r>
          </a:p>
        </p:txBody>
      </p:sp>
      <p:sp>
        <p:nvSpPr>
          <p:cNvPr id="28678" name="Rectangle 59395"/>
          <p:cNvSpPr>
            <a:spLocks noGrp="1" noRot="1" noChangeAspect="1" noChangeArrowheads="1" noTextEdit="1"/>
          </p:cNvSpPr>
          <p:nvPr>
            <p:ph type="sldImg"/>
          </p:nvPr>
        </p:nvSpPr>
        <p:spPr>
          <a:xfrm>
            <a:off x="919163" y="744538"/>
            <a:ext cx="4960937" cy="3722687"/>
          </a:xfrm>
          <a:noFill/>
          <a:ln cap="flat" algn="ctr">
            <a:headEnd type="none" w="med" len="med"/>
            <a:tailEnd type="none" w="med" len="med"/>
          </a:ln>
        </p:spPr>
      </p:sp>
      <p:sp>
        <p:nvSpPr>
          <p:cNvPr id="28679" name="Rectangle 59396"/>
          <p:cNvSpPr>
            <a:spLocks noGrp="1" noChangeArrowheads="1"/>
          </p:cNvSpPr>
          <p:nvPr>
            <p:ph type="body" idx="1"/>
          </p:nvPr>
        </p:nvSpPr>
        <p:spPr>
          <a:xfrm>
            <a:off x="679451" y="4715952"/>
            <a:ext cx="5438775" cy="4466987"/>
          </a:xfrm>
          <a:noFill/>
          <a:ln/>
        </p:spPr>
        <p:txBody>
          <a:bodyPr/>
          <a:lstStyle/>
          <a:p>
            <a:pPr eaLnBrk="1" hangingPunct="1"/>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FE034310-800B-4FEE-919F-697B8810DAAD}" type="slidenum">
              <a:rPr lang="zh-TW" altLang="en-US" smtClean="0"/>
              <a:pPr>
                <a:defRPr/>
              </a:pPr>
              <a:t>72</a:t>
            </a:fld>
            <a:endParaRPr lang="en-US" altLang="zh-TW" smtClean="0"/>
          </a:p>
        </p:txBody>
      </p:sp>
      <p:sp>
        <p:nvSpPr>
          <p:cNvPr id="28675" name="Shape 3"/>
          <p:cNvSpPr txBox="1">
            <a:spLocks noGrp="1" noChangeArrowheads="1"/>
          </p:cNvSpPr>
          <p:nvPr/>
        </p:nvSpPr>
        <p:spPr bwMode="auto">
          <a:xfrm>
            <a:off x="3849689" y="1"/>
            <a:ext cx="2946400" cy="496332"/>
          </a:xfrm>
          <a:prstGeom prst="rect">
            <a:avLst/>
          </a:prstGeom>
          <a:noFill/>
          <a:ln w="9525" algn="ctr">
            <a:noFill/>
            <a:miter lim="800000"/>
            <a:headEnd/>
            <a:tailEnd/>
          </a:ln>
        </p:spPr>
        <p:txBody>
          <a:bodyPr/>
          <a:lstStyle/>
          <a:p>
            <a:pPr algn="r" eaLnBrk="1" hangingPunct="1"/>
            <a:fld id="{B984389F-69AE-47FB-8E0D-96F1591ADB59}" type="datetime8">
              <a:rPr lang="zh-TW" altLang="en-US" sz="1200">
                <a:latin typeface="Times New Roman" pitchFamily="18" charset="0"/>
                <a:ea typeface="新細明體" charset="-120"/>
              </a:rPr>
              <a:pPr algn="r" eaLnBrk="1" hangingPunct="1"/>
              <a:t>二○○八年三月三日</a:t>
            </a:fld>
            <a:endParaRPr lang="zh-TW" altLang="en-US" sz="1200">
              <a:latin typeface="Times New Roman" pitchFamily="18" charset="0"/>
              <a:ea typeface="新細明體" charset="-120"/>
            </a:endParaRPr>
          </a:p>
        </p:txBody>
      </p:sp>
      <p:sp>
        <p:nvSpPr>
          <p:cNvPr id="28676" name="Shape 4"/>
          <p:cNvSpPr txBox="1">
            <a:spLocks noGrp="1" noChangeArrowheads="1"/>
          </p:cNvSpPr>
          <p:nvPr/>
        </p:nvSpPr>
        <p:spPr bwMode="auto">
          <a:xfrm>
            <a:off x="5534026" y="9428711"/>
            <a:ext cx="1262063" cy="496332"/>
          </a:xfrm>
          <a:prstGeom prst="rect">
            <a:avLst/>
          </a:prstGeom>
          <a:noFill/>
          <a:ln w="9525" algn="ctr">
            <a:noFill/>
            <a:miter lim="800000"/>
            <a:headEnd/>
            <a:tailEnd/>
          </a:ln>
        </p:spPr>
        <p:txBody>
          <a:bodyPr anchor="b"/>
          <a:lstStyle/>
          <a:p>
            <a:pPr algn="r" eaLnBrk="1" hangingPunct="1"/>
            <a:fld id="{01A19A4E-A4DB-4F25-A909-57BEF40350E4}" type="slidenum">
              <a:rPr lang="zh-TW" altLang="en-US" sz="1200">
                <a:latin typeface="Times New Roman" pitchFamily="18" charset="0"/>
                <a:ea typeface="新細明體" charset="-120"/>
              </a:rPr>
              <a:pPr algn="r" eaLnBrk="1" hangingPunct="1"/>
              <a:t>72</a:t>
            </a:fld>
            <a:endParaRPr lang="en-US" altLang="zh-TW" sz="1200">
              <a:latin typeface="Times New Roman" pitchFamily="18" charset="0"/>
              <a:ea typeface="新細明體" charset="-120"/>
            </a:endParaRPr>
          </a:p>
        </p:txBody>
      </p:sp>
      <p:sp>
        <p:nvSpPr>
          <p:cNvPr id="28677" name="Shape 5"/>
          <p:cNvSpPr txBox="1">
            <a:spLocks noGrp="1" noChangeArrowheads="1"/>
          </p:cNvSpPr>
          <p:nvPr/>
        </p:nvSpPr>
        <p:spPr bwMode="auto">
          <a:xfrm>
            <a:off x="1" y="9543617"/>
            <a:ext cx="5618163" cy="381426"/>
          </a:xfrm>
          <a:prstGeom prst="rect">
            <a:avLst/>
          </a:prstGeom>
          <a:noFill/>
          <a:ln w="9525" algn="ctr">
            <a:noFill/>
            <a:miter lim="800000"/>
            <a:headEnd/>
            <a:tailEnd/>
          </a:ln>
        </p:spPr>
        <p:txBody>
          <a:bodyPr anchor="b"/>
          <a:lstStyle/>
          <a:p>
            <a:pPr eaLnBrk="1" hangingPunct="1">
              <a:lnSpc>
                <a:spcPct val="85000"/>
              </a:lnSpc>
              <a:spcBef>
                <a:spcPct val="20000"/>
              </a:spcBef>
            </a:pPr>
            <a:r>
              <a:rPr lang="en-US" altLang="zh-TW" sz="700">
                <a:latin typeface="Segoe Semibold" pitchFamily="34" charset="0"/>
                <a:ea typeface="新細明體" charset="-120"/>
              </a:rPr>
              <a:t>© 2006 Microsoft Corporation. All rights reserved. Microsoft, Windows, Windows Vista and other product names are or may be registered trademarks and/or trademarks in the U.S. and/or other countries.</a:t>
            </a:r>
          </a:p>
          <a:p>
            <a:pPr eaLnBrk="1" hangingPunct="1">
              <a:lnSpc>
                <a:spcPct val="85000"/>
              </a:lnSpc>
              <a:spcBef>
                <a:spcPct val="20000"/>
              </a:spcBef>
            </a:pPr>
            <a:r>
              <a:rPr lang="en-US" altLang="zh-TW" sz="700">
                <a:latin typeface="Segoe Semibold" pitchFamily="34" charset="0"/>
                <a:ea typeface="新細明體" charset="-12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TW" sz="700">
                <a:latin typeface="Segoe Semibold" pitchFamily="34" charset="0"/>
                <a:ea typeface="新細明體" charset="-120"/>
              </a:rPr>
            </a:br>
            <a:r>
              <a:rPr lang="en-US" altLang="zh-TW" sz="700">
                <a:latin typeface="Segoe Semibold" pitchFamily="34" charset="0"/>
                <a:ea typeface="新細明體" charset="-120"/>
              </a:rPr>
              <a:t>MICROSOFT MAKES NO WARRANTIES, EXPRESS, IMPLIED OR STATUTORY, AS TO THE INFORMATION IN THIS PRESENTATION.</a:t>
            </a:r>
          </a:p>
        </p:txBody>
      </p:sp>
      <p:sp>
        <p:nvSpPr>
          <p:cNvPr id="28678" name="Rectangle 59395"/>
          <p:cNvSpPr>
            <a:spLocks noGrp="1" noRot="1" noChangeAspect="1" noChangeArrowheads="1" noTextEdit="1"/>
          </p:cNvSpPr>
          <p:nvPr>
            <p:ph type="sldImg"/>
          </p:nvPr>
        </p:nvSpPr>
        <p:spPr>
          <a:xfrm>
            <a:off x="919163" y="744538"/>
            <a:ext cx="4960937" cy="3722687"/>
          </a:xfrm>
          <a:noFill/>
          <a:ln cap="flat" algn="ctr">
            <a:headEnd type="none" w="med" len="med"/>
            <a:tailEnd type="none" w="med" len="med"/>
          </a:ln>
        </p:spPr>
      </p:sp>
      <p:sp>
        <p:nvSpPr>
          <p:cNvPr id="28679" name="Rectangle 59396"/>
          <p:cNvSpPr>
            <a:spLocks noGrp="1" noChangeArrowheads="1"/>
          </p:cNvSpPr>
          <p:nvPr>
            <p:ph type="body" idx="1"/>
          </p:nvPr>
        </p:nvSpPr>
        <p:spPr>
          <a:xfrm>
            <a:off x="679451" y="4715952"/>
            <a:ext cx="5438775" cy="4466987"/>
          </a:xfrm>
          <a:noFill/>
          <a:ln/>
        </p:spPr>
        <p:txBody>
          <a:bodyPr/>
          <a:lstStyle/>
          <a:p>
            <a:pPr eaLnBrk="1" hangingPunct="1"/>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FE034310-800B-4FEE-919F-697B8810DAAD}" type="slidenum">
              <a:rPr lang="zh-TW" altLang="en-US" smtClean="0"/>
              <a:pPr>
                <a:defRPr/>
              </a:pPr>
              <a:t>81</a:t>
            </a:fld>
            <a:endParaRPr lang="en-US" altLang="zh-TW" dirty="0" smtClean="0"/>
          </a:p>
        </p:txBody>
      </p:sp>
      <p:sp>
        <p:nvSpPr>
          <p:cNvPr id="28675" name="Shape 3"/>
          <p:cNvSpPr txBox="1">
            <a:spLocks noGrp="1" noChangeArrowheads="1"/>
          </p:cNvSpPr>
          <p:nvPr/>
        </p:nvSpPr>
        <p:spPr bwMode="auto">
          <a:xfrm>
            <a:off x="3849689" y="1"/>
            <a:ext cx="2946400" cy="496332"/>
          </a:xfrm>
          <a:prstGeom prst="rect">
            <a:avLst/>
          </a:prstGeom>
          <a:noFill/>
          <a:ln w="9525" algn="ctr">
            <a:noFill/>
            <a:miter lim="800000"/>
            <a:headEnd/>
            <a:tailEnd/>
          </a:ln>
        </p:spPr>
        <p:txBody>
          <a:bodyPr/>
          <a:lstStyle/>
          <a:p>
            <a:pPr algn="r" eaLnBrk="1" hangingPunct="1"/>
            <a:fld id="{B984389F-69AE-47FB-8E0D-96F1591ADB59}" type="datetime8">
              <a:rPr lang="zh-TW" altLang="en-US" sz="1200">
                <a:latin typeface="Times New Roman" pitchFamily="18" charset="0"/>
                <a:ea typeface="新細明體" charset="-120"/>
              </a:rPr>
              <a:pPr algn="r" eaLnBrk="1" hangingPunct="1"/>
              <a:t>二○○八年三月三日</a:t>
            </a:fld>
            <a:endParaRPr lang="zh-TW" altLang="en-US" sz="1200">
              <a:latin typeface="Times New Roman" pitchFamily="18" charset="0"/>
              <a:ea typeface="新細明體" charset="-120"/>
            </a:endParaRPr>
          </a:p>
        </p:txBody>
      </p:sp>
      <p:sp>
        <p:nvSpPr>
          <p:cNvPr id="28676" name="Shape 4"/>
          <p:cNvSpPr txBox="1">
            <a:spLocks noGrp="1" noChangeArrowheads="1"/>
          </p:cNvSpPr>
          <p:nvPr/>
        </p:nvSpPr>
        <p:spPr bwMode="auto">
          <a:xfrm>
            <a:off x="5534026" y="9428711"/>
            <a:ext cx="1262063" cy="496332"/>
          </a:xfrm>
          <a:prstGeom prst="rect">
            <a:avLst/>
          </a:prstGeom>
          <a:noFill/>
          <a:ln w="9525" algn="ctr">
            <a:noFill/>
            <a:miter lim="800000"/>
            <a:headEnd/>
            <a:tailEnd/>
          </a:ln>
        </p:spPr>
        <p:txBody>
          <a:bodyPr anchor="b"/>
          <a:lstStyle/>
          <a:p>
            <a:pPr algn="r" eaLnBrk="1" hangingPunct="1"/>
            <a:fld id="{01A19A4E-A4DB-4F25-A909-57BEF40350E4}" type="slidenum">
              <a:rPr lang="zh-TW" altLang="en-US" sz="1200">
                <a:latin typeface="Times New Roman" pitchFamily="18" charset="0"/>
                <a:ea typeface="新細明體" charset="-120"/>
              </a:rPr>
              <a:pPr algn="r" eaLnBrk="1" hangingPunct="1"/>
              <a:t>81</a:t>
            </a:fld>
            <a:endParaRPr lang="en-US" altLang="zh-TW" sz="1200" dirty="0">
              <a:latin typeface="Times New Roman" pitchFamily="18" charset="0"/>
              <a:ea typeface="新細明體" charset="-120"/>
            </a:endParaRPr>
          </a:p>
        </p:txBody>
      </p:sp>
      <p:sp>
        <p:nvSpPr>
          <p:cNvPr id="28677" name="Shape 5"/>
          <p:cNvSpPr txBox="1">
            <a:spLocks noGrp="1" noChangeArrowheads="1"/>
          </p:cNvSpPr>
          <p:nvPr/>
        </p:nvSpPr>
        <p:spPr bwMode="auto">
          <a:xfrm>
            <a:off x="1" y="9543617"/>
            <a:ext cx="5618163" cy="381426"/>
          </a:xfrm>
          <a:prstGeom prst="rect">
            <a:avLst/>
          </a:prstGeom>
          <a:noFill/>
          <a:ln w="9525" algn="ctr">
            <a:noFill/>
            <a:miter lim="800000"/>
            <a:headEnd/>
            <a:tailEnd/>
          </a:ln>
        </p:spPr>
        <p:txBody>
          <a:bodyPr anchor="b"/>
          <a:lstStyle/>
          <a:p>
            <a:pPr eaLnBrk="1" hangingPunct="1">
              <a:lnSpc>
                <a:spcPct val="85000"/>
              </a:lnSpc>
              <a:spcBef>
                <a:spcPct val="20000"/>
              </a:spcBef>
            </a:pPr>
            <a:r>
              <a:rPr lang="en-US" altLang="zh-TW" sz="700" dirty="0">
                <a:latin typeface="Segoe Semibold" pitchFamily="34" charset="0"/>
                <a:ea typeface="新細明體" charset="-120"/>
              </a:rPr>
              <a:t>© 2006 Microsoft Corporation. All rights reserved. Microsoft, Windows, Windows Vista and other product names are or may be registered trademarks and/or trademarks in the U.S. and/or other countries.</a:t>
            </a:r>
          </a:p>
          <a:p>
            <a:pPr eaLnBrk="1" hangingPunct="1">
              <a:lnSpc>
                <a:spcPct val="85000"/>
              </a:lnSpc>
              <a:spcBef>
                <a:spcPct val="20000"/>
              </a:spcBef>
            </a:pPr>
            <a:r>
              <a:rPr lang="en-US" altLang="zh-TW" sz="700" dirty="0">
                <a:latin typeface="Segoe Semibold" pitchFamily="34" charset="0"/>
                <a:ea typeface="新細明體" charset="-12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TW" sz="700" dirty="0">
                <a:latin typeface="Segoe Semibold" pitchFamily="34" charset="0"/>
                <a:ea typeface="新細明體" charset="-120"/>
              </a:rPr>
            </a:br>
            <a:r>
              <a:rPr lang="en-US" altLang="zh-TW" sz="700" dirty="0">
                <a:latin typeface="Segoe Semibold" pitchFamily="34" charset="0"/>
                <a:ea typeface="新細明體" charset="-120"/>
              </a:rPr>
              <a:t>MICROSOFT MAKES NO WARRANTIES, EXPRESS, IMPLIED OR STATUTORY, AS TO THE INFORMATION IN THIS PRESENTATION.</a:t>
            </a:r>
          </a:p>
        </p:txBody>
      </p:sp>
      <p:sp>
        <p:nvSpPr>
          <p:cNvPr id="28678" name="Rectangle 59395"/>
          <p:cNvSpPr>
            <a:spLocks noGrp="1" noRot="1" noChangeAspect="1" noChangeArrowheads="1" noTextEdit="1"/>
          </p:cNvSpPr>
          <p:nvPr>
            <p:ph type="sldImg"/>
          </p:nvPr>
        </p:nvSpPr>
        <p:spPr>
          <a:xfrm>
            <a:off x="919163" y="744538"/>
            <a:ext cx="4960937" cy="3722687"/>
          </a:xfrm>
          <a:noFill/>
          <a:ln cap="flat" algn="ctr">
            <a:headEnd type="none" w="med" len="med"/>
            <a:tailEnd type="none" w="med" len="med"/>
          </a:ln>
        </p:spPr>
      </p:sp>
      <p:sp>
        <p:nvSpPr>
          <p:cNvPr id="28679" name="Rectangle 59396"/>
          <p:cNvSpPr>
            <a:spLocks noGrp="1" noChangeArrowheads="1"/>
          </p:cNvSpPr>
          <p:nvPr>
            <p:ph type="body" idx="1"/>
          </p:nvPr>
        </p:nvSpPr>
        <p:spPr>
          <a:xfrm>
            <a:off x="679451" y="4715952"/>
            <a:ext cx="5438775" cy="4466987"/>
          </a:xfrm>
          <a:noFill/>
          <a:ln/>
        </p:spPr>
        <p:txBody>
          <a:bodyPr/>
          <a:lstStyle/>
          <a:p>
            <a:pPr eaLnBrk="1" hangingPunct="1"/>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p:spPr>
        <p:txBody>
          <a:bodyPr/>
          <a:lstStyle/>
          <a:p>
            <a:r>
              <a:rPr lang="en-US" altLang="zh-TW" smtClean="0"/>
              <a:t>&lt;SLIDETITLE INCLUDE=7&gt;More Information&lt;/SLIDETITLE&gt;</a:t>
            </a:r>
          </a:p>
          <a:p>
            <a:r>
              <a:rPr lang="en-US" altLang="zh-TW" smtClean="0"/>
              <a:t>&lt;KEYWORDS&gt;&lt;/KEYWORDS&gt;</a:t>
            </a:r>
          </a:p>
          <a:p>
            <a:r>
              <a:rPr lang="en-US" altLang="zh-TW" smtClean="0"/>
              <a:t>&lt;KEYMESSAGE&gt;&lt;/KEYMESSAGE&gt;</a:t>
            </a:r>
          </a:p>
          <a:p>
            <a:r>
              <a:rPr lang="en-US" altLang="zh-TW" smtClean="0"/>
              <a:t>&lt;SLIDEBUILDS&gt;0&lt;/SLIDEBUILDS&gt;</a:t>
            </a:r>
          </a:p>
          <a:p>
            <a:r>
              <a:rPr lang="en-US" altLang="zh-TW" smtClean="0"/>
              <a:t>&lt;SLIDESCRIPT&gt;</a:t>
            </a:r>
          </a:p>
          <a:p>
            <a:r>
              <a:rPr lang="en-US" altLang="zh-TW" smtClean="0"/>
              <a:t>For the most comprehensive technical information on Microsoft products visit the main TechNet Web site at www.microsoft.com/technet</a:t>
            </a:r>
          </a:p>
          <a:p>
            <a:endParaRPr lang="en-US" altLang="zh-TW" smtClean="0"/>
          </a:p>
          <a:p>
            <a:r>
              <a:rPr lang="en-US" altLang="zh-TW" smtClean="0"/>
              <a:t>Additionally visit www.microsoft.com/technet/tntx-xxx for more information on books, courses, certifications and other community resources that related directly to this particular session.</a:t>
            </a:r>
          </a:p>
          <a:p>
            <a:endParaRPr lang="en-US" altLang="zh-TW" smtClean="0"/>
          </a:p>
          <a:p>
            <a:r>
              <a:rPr lang="en-US" altLang="zh-TW" smtClean="0"/>
              <a:t>&lt;/SLIDESCRIPT&gt;</a:t>
            </a:r>
          </a:p>
          <a:p>
            <a:r>
              <a:rPr lang="en-US" altLang="zh-TW" smtClean="0"/>
              <a:t>&lt;SLIDETRANSITION&gt; </a:t>
            </a:r>
          </a:p>
          <a:p>
            <a:r>
              <a:rPr lang="en-US" altLang="zh-TW" smtClean="0"/>
              <a:t>&lt;TRANSITION LENGTH=1&gt;There are a number other resources that are available from Microsoft&lt;/TRANSITION&gt;</a:t>
            </a:r>
          </a:p>
          <a:p>
            <a:r>
              <a:rPr lang="en-US" altLang="zh-TW" smtClean="0"/>
              <a:t>&lt;TRANSITION LENGTH=2&gt;There are a number other resources that are available from Microsoft&lt;/TRANSITION&gt;</a:t>
            </a:r>
          </a:p>
          <a:p>
            <a:r>
              <a:rPr lang="en-US" altLang="zh-TW" smtClean="0"/>
              <a:t>&lt;TRANSITION LENGTH=4&gt;There are a number other resources that are available from Microsoft&lt;/TRANSITION&gt;</a:t>
            </a:r>
          </a:p>
          <a:p>
            <a:r>
              <a:rPr lang="en-US" altLang="zh-TW" smtClean="0"/>
              <a:t>&lt;/SLIDETRANSITION&gt;</a:t>
            </a:r>
          </a:p>
          <a:p>
            <a:r>
              <a:rPr lang="en-US" altLang="zh-TW" smtClean="0"/>
              <a:t>&lt;COMMENT&gt;&lt;/COMMENT&gt;</a:t>
            </a:r>
          </a:p>
          <a:p>
            <a:r>
              <a:rPr lang="en-US" altLang="zh-TW" smtClean="0"/>
              <a:t>&lt;ADDITIONALINFORMATION&gt;</a:t>
            </a:r>
          </a:p>
          <a:p>
            <a:r>
              <a:rPr lang="en-US" altLang="zh-TW" smtClean="0"/>
              <a:t>&lt;ITEM&gt;www.microsoft.com/technet/tntx-xx&lt;/ITEM&gt;</a:t>
            </a:r>
          </a:p>
          <a:p>
            <a:r>
              <a:rPr lang="en-US" altLang="zh-TW" smtClean="0"/>
              <a:t>&lt;/ADDITIONALINFORMATION&gt;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p:spPr>
        <p:txBody>
          <a:bodyPr/>
          <a:lstStyle/>
          <a:p>
            <a:r>
              <a:rPr lang="en-US" altLang="zh-TW" smtClean="0"/>
              <a:t>&lt;SLIDETITLE INCLUDE=4&gt;Microsoft Press&lt;/SLIDETITLE&gt;</a:t>
            </a:r>
          </a:p>
          <a:p>
            <a:r>
              <a:rPr lang="en-US" altLang="zh-TW" smtClean="0"/>
              <a:t>&lt;KEYWORDS&gt;Microsoft Press, Books&lt;/KEYWORDS&gt;</a:t>
            </a:r>
          </a:p>
          <a:p>
            <a:r>
              <a:rPr lang="en-US" altLang="zh-TW" smtClean="0"/>
              <a:t>&lt;KEYMESSAGE&gt;&lt;/KEYMESSAGE&gt;</a:t>
            </a:r>
          </a:p>
          <a:p>
            <a:r>
              <a:rPr lang="en-US" altLang="zh-TW" smtClean="0"/>
              <a:t>&lt;SLIDEBUILDS&gt;1&lt;/SLIDEBUILDS&gt;</a:t>
            </a:r>
          </a:p>
          <a:p>
            <a:r>
              <a:rPr lang="en-US" altLang="zh-TW" smtClean="0"/>
              <a:t>&lt;SLIDESCRIPT&gt;</a:t>
            </a:r>
          </a:p>
          <a:p>
            <a:r>
              <a:rPr lang="en-US" altLang="zh-TW" smtClean="0"/>
              <a:t>&lt;/SLIDESCRIPT&gt;</a:t>
            </a:r>
          </a:p>
          <a:p>
            <a:r>
              <a:rPr lang="en-US" altLang="zh-TW" smtClean="0"/>
              <a:t>&lt;SLIDETRANSITION&gt;</a:t>
            </a:r>
          </a:p>
          <a:p>
            <a:r>
              <a:rPr lang="en-US" altLang="zh-TW" smtClean="0"/>
              <a:t>&lt;TRANSITION LENGTH=4&gt; There are also a number of good books from other publishers&lt;/TRANSITION&gt;</a:t>
            </a:r>
          </a:p>
          <a:p>
            <a:r>
              <a:rPr lang="en-US" altLang="zh-TW" smtClean="0"/>
              <a:t>&lt;/SLIDETRANSITION&gt;</a:t>
            </a:r>
          </a:p>
          <a:p>
            <a:r>
              <a:rPr lang="en-US" altLang="zh-TW" smtClean="0"/>
              <a:t>&lt;COMMENT&gt;&lt;/COMMENT&gt;</a:t>
            </a:r>
          </a:p>
          <a:p>
            <a:r>
              <a:rPr lang="en-US" altLang="zh-TW" smtClean="0"/>
              <a:t>&lt;ADDITIONALINFORMATION&gt;</a:t>
            </a:r>
          </a:p>
          <a:p>
            <a:r>
              <a:rPr lang="en-US" altLang="zh-TW" smtClean="0"/>
              <a:t>&lt;ITEM&gt;http://</a:t>
            </a:r>
            <a:r>
              <a:rPr lang="en-US" altLang="zh-TW" smtClean="0">
                <a:solidFill>
                  <a:srgbClr val="FFFF99"/>
                </a:solidFill>
              </a:rPr>
              <a:t>www.microsoft.com/learning/books/itpro/</a:t>
            </a:r>
            <a:r>
              <a:rPr lang="en-US" altLang="zh-TW" smtClean="0"/>
              <a:t>&lt;/ITEM&gt;</a:t>
            </a:r>
          </a:p>
          <a:p>
            <a:r>
              <a:rPr lang="en-US" altLang="zh-TW" smtClean="0"/>
              <a:t>&lt;ITEM&gt;http://www.microsoft.com/learning&lt;/ITEM&gt;</a:t>
            </a:r>
          </a:p>
          <a:p>
            <a:r>
              <a:rPr lang="en-US" altLang="zh-TW" smtClean="0"/>
              <a:t>&lt;/ADDITIONALINFORMATION&gt;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p:spPr>
        <p:txBody>
          <a:bodyPr/>
          <a:lstStyle/>
          <a:p>
            <a:r>
              <a:rPr lang="en-US" altLang="zh-TW" smtClean="0"/>
              <a:t>&lt;SLIDETITLE INCLUDE=4&gt;Non-Microsoft Publications&lt;/SLIDETITLE&gt;</a:t>
            </a:r>
          </a:p>
          <a:p>
            <a:r>
              <a:rPr lang="en-US" altLang="zh-TW" smtClean="0"/>
              <a:t>&lt;KEYWORDS&gt;&lt;/KEYWORDS&gt;</a:t>
            </a:r>
          </a:p>
          <a:p>
            <a:r>
              <a:rPr lang="en-US" altLang="zh-TW" smtClean="0"/>
              <a:t>&lt;KEYMESSAGE&gt;&lt;/KEYMESSAGE&gt;</a:t>
            </a:r>
          </a:p>
          <a:p>
            <a:r>
              <a:rPr lang="en-US" altLang="zh-TW" smtClean="0"/>
              <a:t>&lt;SLIDEBUILDS&gt;0&lt;/SLIDEBUILDS&gt;</a:t>
            </a:r>
          </a:p>
          <a:p>
            <a:r>
              <a:rPr lang="en-US" altLang="zh-TW" smtClean="0"/>
              <a:t>&lt;SLIDESCRIPT&gt;</a:t>
            </a:r>
          </a:p>
          <a:p>
            <a:r>
              <a:rPr lang="en-US" altLang="zh-TW" smtClean="0"/>
              <a:t>&lt;/SLIDESCRIPT&gt;</a:t>
            </a:r>
          </a:p>
          <a:p>
            <a:r>
              <a:rPr lang="en-US" altLang="zh-TW" smtClean="0"/>
              <a:t>&lt;SLIDETRANSITION&gt;</a:t>
            </a:r>
          </a:p>
          <a:p>
            <a:r>
              <a:rPr lang="en-US" altLang="zh-TW" smtClean="0"/>
              <a:t>&lt;TRANSITION LENGTH=4&gt;Microsoft also has instructor led courses if you prefer the classroom style environment.&lt;/TRANSITION&gt;</a:t>
            </a:r>
          </a:p>
          <a:p>
            <a:r>
              <a:rPr lang="en-US" altLang="zh-TW" smtClean="0"/>
              <a:t>&lt;/SLIDETRANSITION&gt;</a:t>
            </a:r>
          </a:p>
          <a:p>
            <a:r>
              <a:rPr lang="en-US" altLang="zh-TW" smtClean="0"/>
              <a:t>&lt;COMMENT&gt;&lt;/COMMENT&gt;</a:t>
            </a:r>
          </a:p>
          <a:p>
            <a:r>
              <a:rPr lang="en-US" altLang="zh-TW" smtClean="0"/>
              <a:t>&lt;ADDITIONALINFORMATION&gt;</a:t>
            </a:r>
          </a:p>
          <a:p>
            <a:r>
              <a:rPr lang="en-US" altLang="zh-TW" smtClean="0"/>
              <a:t>&lt;ITEM&gt;&lt;/ITEM&gt;</a:t>
            </a:r>
          </a:p>
          <a:p>
            <a:r>
              <a:rPr lang="en-US" altLang="zh-TW" smtClean="0"/>
              <a:t>&lt;/ADDITIONALINFORMATION&gt;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aseline="0">
                <a:latin typeface="Arial" pitchFamily="34" charset="0"/>
                <a:ea typeface="微軟正黑體" pitchFamily="34"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baseline="0">
                <a:latin typeface="Arial" pitchFamily="34" charset="0"/>
                <a:ea typeface="微軟正黑體" pitchFamily="34" charset="-12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smtClean="0"/>
              <a:t>按一下以編輯母片副標題樣式</a:t>
            </a:r>
            <a:endParaRPr lang="zh-TW" altLang="en-US"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按一下以編輯母片標題樣式</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de Slide">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a:lstStyle>
            <a:lvl1pPr algn="l" defTabSz="914363" rtl="0" eaLnBrk="1" fontAlgn="base" latinLnBrk="0" hangingPunct="1">
              <a:lnSpc>
                <a:spcPct val="90000"/>
              </a:lnSpc>
              <a:spcBef>
                <a:spcPct val="0"/>
              </a:spcBef>
              <a:spcAft>
                <a:spcPct val="0"/>
              </a:spcAft>
              <a:buNone/>
              <a:defRPr lang="en-US" sz="4000" b="0" kern="1200" cap="none" spc="-125" baseline="0" dirty="0">
                <a:ln w="3175">
                  <a:noFill/>
                </a:ln>
                <a:solidFill>
                  <a:schemeClr val="bg1"/>
                </a:solidFill>
                <a:effectLst/>
                <a:latin typeface="+mj-lt"/>
                <a:ea typeface="+mj-ea"/>
                <a:cs typeface="+mj-cs"/>
              </a:defRPr>
            </a:lvl1pPr>
          </a:lstStyle>
          <a:p>
            <a:r>
              <a:rPr lang="zh-TW" altLang="en-US" dirty="0" smtClean="0"/>
              <a:t>按一下以編輯母片標題樣式</a:t>
            </a:r>
            <a:endParaRPr lang="en-US" dirty="0"/>
          </a:p>
        </p:txBody>
      </p:sp>
      <p:sp>
        <p:nvSpPr>
          <p:cNvPr id="3" name="Content Placeholder 2"/>
          <p:cNvSpPr>
            <a:spLocks noGrp="1"/>
          </p:cNvSpPr>
          <p:nvPr>
            <p:ph idx="1"/>
          </p:nvPr>
        </p:nvSpPr>
        <p:spPr>
          <a:xfrm>
            <a:off x="722312" y="1347788"/>
            <a:ext cx="7689851" cy="1660968"/>
          </a:xfrm>
        </p:spPr>
        <p:txBody>
          <a:bodyPr/>
          <a:lstStyle>
            <a:lvl1pPr>
              <a:lnSpc>
                <a:spcPct val="90000"/>
              </a:lnSpc>
              <a:buFontTx/>
              <a:buNone/>
              <a:defRPr sz="2400">
                <a:latin typeface="Courier New" pitchFamily="49" charset="0"/>
                <a:cs typeface="Courier New" pitchFamily="49" charset="0"/>
              </a:defRPr>
            </a:lvl1pPr>
            <a:lvl2pPr>
              <a:lnSpc>
                <a:spcPct val="90000"/>
              </a:lnSpc>
              <a:buFontTx/>
              <a:buNone/>
              <a:defRPr sz="2000">
                <a:latin typeface="Courier New" pitchFamily="49" charset="0"/>
                <a:cs typeface="Courier New" pitchFamily="49" charset="0"/>
              </a:defRPr>
            </a:lvl2pPr>
            <a:lvl3pPr>
              <a:lnSpc>
                <a:spcPct val="90000"/>
              </a:lnSpc>
              <a:buFontTx/>
              <a:buNone/>
              <a:defRPr sz="1800">
                <a:latin typeface="Courier New" pitchFamily="49" charset="0"/>
                <a:cs typeface="Courier New" pitchFamily="49" charset="0"/>
              </a:defRPr>
            </a:lvl3pPr>
            <a:lvl4pPr>
              <a:lnSpc>
                <a:spcPct val="90000"/>
              </a:lnSpc>
              <a:buFontTx/>
              <a:buNone/>
              <a:defRPr sz="1600">
                <a:latin typeface="Courier New" pitchFamily="49" charset="0"/>
                <a:cs typeface="Courier New" pitchFamily="49" charset="0"/>
              </a:defRPr>
            </a:lvl4pPr>
            <a:lvl5pPr>
              <a:lnSpc>
                <a:spcPct val="90000"/>
              </a:lnSpc>
              <a:buFontTx/>
              <a:buNone/>
              <a:defRPr sz="1600">
                <a:latin typeface="Courier New" pitchFamily="49" charset="0"/>
                <a:cs typeface="Courier New" pitchFamily="49" charset="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aseline="0">
                <a:latin typeface="Arial" pitchFamily="34" charset="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sz="3200" b="1" i="0" baseline="0">
                <a:latin typeface="Arial" pitchFamily="34" charset="0"/>
                <a:ea typeface="微軟正黑體" pitchFamily="34" charset="-120"/>
              </a:defRPr>
            </a:lvl1pPr>
            <a:lvl2pPr>
              <a:defRPr sz="2800" baseline="0">
                <a:latin typeface="Arial" pitchFamily="34" charset="0"/>
                <a:ea typeface="微軟正黑體" pitchFamily="34" charset="-120"/>
              </a:defRPr>
            </a:lvl2pPr>
            <a:lvl3pPr>
              <a:defRPr sz="2400" baseline="0">
                <a:latin typeface="Arial" pitchFamily="34" charset="0"/>
                <a:ea typeface="微軟正黑體" pitchFamily="34" charset="-120"/>
              </a:defRPr>
            </a:lvl3pPr>
            <a:lvl4pPr>
              <a:defRPr baseline="0">
                <a:latin typeface="Arial" pitchFamily="34" charset="0"/>
                <a:ea typeface="微軟正黑體" pitchFamily="34" charset="-120"/>
              </a:defRPr>
            </a:lvl4pPr>
            <a:lvl5pPr>
              <a:defRPr sz="1800" baseline="0">
                <a:latin typeface="Arial" pitchFamily="34" charset="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3338" y="0"/>
            <a:ext cx="9177338"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0" y="1143000"/>
            <a:ext cx="44958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43000"/>
            <a:ext cx="44958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標題及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aseline="0">
                <a:latin typeface="Arial" pitchFamily="34" charset="0"/>
                <a:ea typeface="微軟正黑體" pitchFamily="34"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p:txBody>
          <a:bodyPr/>
          <a:lstStyle>
            <a:lvl1pPr>
              <a:defRPr sz="3200" b="1" i="0" baseline="0">
                <a:latin typeface="Arial" pitchFamily="34" charset="0"/>
                <a:ea typeface="微軟正黑體" pitchFamily="34" charset="-120"/>
              </a:defRPr>
            </a:lvl1pPr>
            <a:lvl2pPr>
              <a:defRPr sz="2400" baseline="0">
                <a:latin typeface="Arial" pitchFamily="34" charset="0"/>
                <a:ea typeface="微軟正黑體" pitchFamily="34" charset="-120"/>
              </a:defRPr>
            </a:lvl2pPr>
            <a:lvl3pPr>
              <a:defRPr sz="2000" baseline="0">
                <a:latin typeface="Arial" pitchFamily="34" charset="0"/>
                <a:ea typeface="微軟正黑體" pitchFamily="34" charset="-120"/>
              </a:defRPr>
            </a:lvl3pPr>
            <a:lvl4pPr>
              <a:defRPr baseline="0">
                <a:latin typeface="Arial" pitchFamily="34" charset="0"/>
                <a:ea typeface="微軟正黑體" pitchFamily="34" charset="-120"/>
              </a:defRPr>
            </a:lvl4pPr>
            <a:lvl5pPr>
              <a:defRPr baseline="0">
                <a:latin typeface="Arial" pitchFamily="34" charset="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userDrawn="1"/>
        </p:nvPicPr>
        <p:blipFill>
          <a:blip r:embed="rId3"/>
          <a:srcRect/>
          <a:stretch>
            <a:fillRect/>
          </a:stretch>
        </p:blipFill>
        <p:spPr bwMode="auto">
          <a:xfrm>
            <a:off x="0" y="0"/>
            <a:ext cx="9156700" cy="6858000"/>
          </a:xfrm>
          <a:prstGeom prst="rect">
            <a:avLst/>
          </a:prstGeom>
          <a:noFill/>
          <a:ln w="9525">
            <a:noFill/>
            <a:miter lim="800000"/>
            <a:headEnd/>
            <a:tailEnd/>
          </a:ln>
        </p:spPr>
      </p:pic>
      <p:sp>
        <p:nvSpPr>
          <p:cNvPr id="7" name="Text Placeholder 6"/>
          <p:cNvSpPr>
            <a:spLocks noGrp="1"/>
          </p:cNvSpPr>
          <p:nvPr>
            <p:ph type="body" sz="quarter" idx="10"/>
          </p:nvPr>
        </p:nvSpPr>
        <p:spPr>
          <a:xfrm>
            <a:off x="722312" y="2925354"/>
            <a:ext cx="7689851" cy="1384995"/>
          </a:xfrm>
          <a:noFill/>
          <a:ln w="9525">
            <a:noFill/>
            <a:miter lim="800000"/>
            <a:headEnd/>
            <a:tailEnd/>
          </a:ln>
          <a:effectLst/>
        </p:spPr>
        <p:txBody>
          <a:bodyPr anchor="b">
            <a:normAutofit/>
          </a:bodyPr>
          <a:lstStyle>
            <a:lvl1pPr marL="0" indent="0" algn="ctr">
              <a:buFont typeface="Arial" pitchFamily="34" charset="0"/>
              <a:buNone/>
              <a:defRPr lang="en-US" sz="10000" kern="1200" cap="all" dirty="0" smtClean="0">
                <a:solidFill>
                  <a:schemeClr val="bg1">
                    <a:alpha val="35000"/>
                  </a:schemeClr>
                </a:solidFill>
                <a:effectLst/>
                <a:latin typeface="Arial Black" pitchFamily="34" charset="0"/>
                <a:ea typeface="+mj-ea"/>
                <a:cs typeface="+mj-cs"/>
              </a:defRPr>
            </a:lvl1pPr>
          </a:lstStyle>
          <a:p>
            <a:pPr lvl="0"/>
            <a:r>
              <a:rPr lang="zh-TW" altLang="en-US" dirty="0" smtClean="0"/>
              <a:t>按一下以編輯母片文字樣式</a:t>
            </a:r>
          </a:p>
        </p:txBody>
      </p:sp>
      <p:sp>
        <p:nvSpPr>
          <p:cNvPr id="2" name="Title 1"/>
          <p:cNvSpPr>
            <a:spLocks noGrp="1"/>
          </p:cNvSpPr>
          <p:nvPr>
            <p:ph type="ctrTitle"/>
          </p:nvPr>
        </p:nvSpPr>
        <p:spPr>
          <a:xfrm>
            <a:off x="368300" y="3692141"/>
            <a:ext cx="8394699" cy="1154497"/>
          </a:xfrm>
          <a:noFill/>
          <a:ln w="9525">
            <a:noFill/>
            <a:miter lim="800000"/>
            <a:headEnd/>
            <a:tailEnd/>
          </a:ln>
          <a:effectLst/>
        </p:spPr>
        <p:txBody>
          <a:bodyPr lIns="0" tIns="0" rIns="0" bIns="0"/>
          <a:lstStyle>
            <a:lvl1pPr algn="ctr">
              <a:lnSpc>
                <a:spcPct val="90000"/>
              </a:lnSpc>
              <a:defRPr lang="en-US" sz="4000" b="0" kern="1200" cap="none" spc="-125" dirty="0">
                <a:ln w="3175">
                  <a:noFill/>
                </a:ln>
                <a:solidFill>
                  <a:schemeClr val="tx1"/>
                </a:solidFill>
                <a:effectLst/>
                <a:latin typeface="+mj-lt"/>
                <a:ea typeface="+mj-ea"/>
                <a:cs typeface="+mj-cs"/>
              </a:defRPr>
            </a:lvl1pPr>
          </a:lstStyle>
          <a:p>
            <a:pPr lvl="0"/>
            <a:r>
              <a:rPr lang="zh-TW" altLang="en-US" dirty="0" smtClean="0"/>
              <a:t>按一下以編輯母片標題樣式</a:t>
            </a:r>
            <a:endParaRPr lang="en-US" dirty="0"/>
          </a:p>
        </p:txBody>
      </p:sp>
      <p:sp>
        <p:nvSpPr>
          <p:cNvPr id="3" name="Subtitle 2"/>
          <p:cNvSpPr>
            <a:spLocks noGrp="1"/>
          </p:cNvSpPr>
          <p:nvPr>
            <p:ph type="subTitle" idx="1"/>
          </p:nvPr>
        </p:nvSpPr>
        <p:spPr bwMode="invGray">
          <a:xfrm>
            <a:off x="4570412" y="4879296"/>
            <a:ext cx="4192587" cy="332399"/>
          </a:xfrm>
        </p:spPr>
        <p:txBody>
          <a:bodyPr rtlCol="0">
            <a:sp3d extrusionH="57150">
              <a:bevelT w="12700" h="12700"/>
            </a:sp3d>
          </a:bodyPr>
          <a:lstStyle>
            <a:lvl1pPr marL="0" indent="0" algn="l" defTabSz="914327" rtl="0" eaLnBrk="1" fontAlgn="base" latinLnBrk="0" hangingPunct="1">
              <a:lnSpc>
                <a:spcPct val="90000"/>
              </a:lnSpc>
              <a:spcBef>
                <a:spcPct val="20000"/>
              </a:spcBef>
              <a:spcAft>
                <a:spcPct val="0"/>
              </a:spcAft>
              <a:buFontTx/>
              <a:buNone/>
              <a:defRPr lang="en-US" sz="2400" kern="1200" dirty="0">
                <a:gradFill>
                  <a:gsLst>
                    <a:gs pos="0">
                      <a:schemeClr val="bg1">
                        <a:lumMod val="65000"/>
                        <a:lumOff val="35000"/>
                      </a:schemeClr>
                    </a:gs>
                    <a:gs pos="50000">
                      <a:srgbClr val="27728D"/>
                    </a:gs>
                    <a:gs pos="100000">
                      <a:schemeClr val="tx1">
                        <a:lumMod val="75000"/>
                        <a:alpha val="85000"/>
                      </a:schemeClr>
                    </a:gs>
                  </a:gsLst>
                  <a:lin ang="16200000" scaled="1"/>
                </a:gradFill>
                <a:effectLst/>
                <a:latin typeface="+mn-lt"/>
                <a:ea typeface="+mn-ea"/>
                <a:cs typeface="+mn-cs"/>
              </a:defRPr>
            </a:lvl1pPr>
            <a:lvl2pPr marL="457163" indent="0" algn="ctr">
              <a:buNone/>
              <a:defRPr>
                <a:solidFill>
                  <a:schemeClr val="tx1">
                    <a:tint val="75000"/>
                  </a:schemeClr>
                </a:solidFill>
              </a:defRPr>
            </a:lvl2pPr>
            <a:lvl3pPr marL="914327" indent="0" algn="ctr">
              <a:buNone/>
              <a:defRPr>
                <a:solidFill>
                  <a:schemeClr val="tx1">
                    <a:tint val="75000"/>
                  </a:schemeClr>
                </a:solidFill>
              </a:defRPr>
            </a:lvl3pPr>
            <a:lvl4pPr marL="1371490" indent="0" algn="ctr">
              <a:buNone/>
              <a:defRPr>
                <a:solidFill>
                  <a:schemeClr val="tx1">
                    <a:tint val="75000"/>
                  </a:schemeClr>
                </a:solidFill>
              </a:defRPr>
            </a:lvl4pPr>
            <a:lvl5pPr marL="1828654" indent="0" algn="ctr">
              <a:buNone/>
              <a:defRPr>
                <a:solidFill>
                  <a:schemeClr val="tx1">
                    <a:tint val="75000"/>
                  </a:schemeClr>
                </a:solidFill>
              </a:defRPr>
            </a:lvl5pPr>
            <a:lvl6pPr marL="2285818" indent="0" algn="ctr">
              <a:buNone/>
              <a:defRPr>
                <a:solidFill>
                  <a:schemeClr val="tx1">
                    <a:tint val="75000"/>
                  </a:schemeClr>
                </a:solidFill>
              </a:defRPr>
            </a:lvl6pPr>
            <a:lvl7pPr marL="2742980" indent="0" algn="ctr">
              <a:buNone/>
              <a:defRPr>
                <a:solidFill>
                  <a:schemeClr val="tx1">
                    <a:tint val="75000"/>
                  </a:schemeClr>
                </a:solidFill>
              </a:defRPr>
            </a:lvl7pPr>
            <a:lvl8pPr marL="3200144" indent="0" algn="ctr">
              <a:buNone/>
              <a:defRPr>
                <a:solidFill>
                  <a:schemeClr val="tx1">
                    <a:tint val="75000"/>
                  </a:schemeClr>
                </a:solidFill>
              </a:defRPr>
            </a:lvl8pPr>
            <a:lvl9pPr marL="3657308" indent="0" algn="ctr">
              <a:buNone/>
              <a:defRPr>
                <a:solidFill>
                  <a:schemeClr val="tx1">
                    <a:tint val="75000"/>
                  </a:schemeClr>
                </a:solidFill>
              </a:defRPr>
            </a:lvl9pPr>
          </a:lstStyle>
          <a:p>
            <a:r>
              <a:rPr lang="zh-TW" altLang="en-US" dirty="0" smtClean="0"/>
              <a:t>按一下以編輯母片副標題樣式</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22312" y="2925354"/>
            <a:ext cx="7689851" cy="1384995"/>
          </a:xfrm>
          <a:noFill/>
          <a:ln w="9525">
            <a:noFill/>
            <a:miter lim="800000"/>
            <a:headEnd/>
            <a:tailEnd/>
          </a:ln>
          <a:effectLst/>
        </p:spPr>
        <p:txBody>
          <a:bodyPr anchor="b">
            <a:normAutofit/>
          </a:bodyPr>
          <a:lstStyle>
            <a:lvl1pPr marL="0" indent="0" algn="ctr">
              <a:buFont typeface="Arial" pitchFamily="34" charset="0"/>
              <a:buNone/>
              <a:defRPr lang="en-US" sz="10000" kern="1200" cap="all" dirty="0" smtClean="0">
                <a:solidFill>
                  <a:schemeClr val="bg1">
                    <a:alpha val="35000"/>
                  </a:schemeClr>
                </a:solidFill>
                <a:effectLst/>
                <a:latin typeface="Arial Black" pitchFamily="34" charset="0"/>
                <a:ea typeface="+mj-ea"/>
                <a:cs typeface="+mj-cs"/>
              </a:defRPr>
            </a:lvl1pPr>
          </a:lstStyle>
          <a:p>
            <a:pPr lvl="0"/>
            <a:r>
              <a:rPr lang="zh-TW" altLang="en-US" dirty="0" smtClean="0"/>
              <a:t>按一下以編輯母片文字樣式</a:t>
            </a:r>
          </a:p>
        </p:txBody>
      </p:sp>
      <p:sp>
        <p:nvSpPr>
          <p:cNvPr id="2" name="Title 1"/>
          <p:cNvSpPr>
            <a:spLocks noGrp="1"/>
          </p:cNvSpPr>
          <p:nvPr>
            <p:ph type="ctrTitle"/>
          </p:nvPr>
        </p:nvSpPr>
        <p:spPr>
          <a:xfrm>
            <a:off x="368300" y="3692141"/>
            <a:ext cx="8394699" cy="1154497"/>
          </a:xfrm>
          <a:noFill/>
          <a:ln w="9525">
            <a:noFill/>
            <a:miter lim="800000"/>
            <a:headEnd/>
            <a:tailEnd/>
          </a:ln>
          <a:effectLst/>
        </p:spPr>
        <p:txBody>
          <a:bodyPr lIns="0" tIns="0" rIns="0" bIns="0"/>
          <a:lstStyle>
            <a:lvl1pPr algn="ctr">
              <a:lnSpc>
                <a:spcPct val="90000"/>
              </a:lnSpc>
              <a:defRPr lang="en-US" sz="4000" b="0" kern="1200" cap="none" spc="-125" dirty="0">
                <a:ln w="3175">
                  <a:noFill/>
                </a:ln>
                <a:solidFill>
                  <a:schemeClr val="tx1"/>
                </a:solidFill>
                <a:effectLst/>
                <a:latin typeface="+mj-lt"/>
                <a:ea typeface="+mj-ea"/>
                <a:cs typeface="+mj-cs"/>
              </a:defRPr>
            </a:lvl1pPr>
          </a:lstStyle>
          <a:p>
            <a:pPr lvl="0"/>
            <a:r>
              <a:rPr lang="zh-TW" altLang="en-US" dirty="0" smtClean="0"/>
              <a:t>按一下以編輯母片標題樣式</a:t>
            </a:r>
            <a:endParaRPr lang="en-US" dirty="0"/>
          </a:p>
        </p:txBody>
      </p:sp>
      <p:sp>
        <p:nvSpPr>
          <p:cNvPr id="3" name="Subtitle 2"/>
          <p:cNvSpPr>
            <a:spLocks noGrp="1"/>
          </p:cNvSpPr>
          <p:nvPr>
            <p:ph type="subTitle" idx="1"/>
          </p:nvPr>
        </p:nvSpPr>
        <p:spPr bwMode="invGray">
          <a:xfrm>
            <a:off x="4570412" y="4879296"/>
            <a:ext cx="4192587" cy="332399"/>
          </a:xfrm>
        </p:spPr>
        <p:txBody>
          <a:bodyPr rtlCol="0">
            <a:sp3d extrusionH="57150">
              <a:bevelT w="12700" h="12700"/>
            </a:sp3d>
          </a:bodyPr>
          <a:lstStyle>
            <a:lvl1pPr marL="0" indent="0" algn="l" defTabSz="914327" rtl="0" eaLnBrk="1" fontAlgn="base" latinLnBrk="0" hangingPunct="1">
              <a:lnSpc>
                <a:spcPct val="90000"/>
              </a:lnSpc>
              <a:spcBef>
                <a:spcPct val="20000"/>
              </a:spcBef>
              <a:spcAft>
                <a:spcPct val="0"/>
              </a:spcAft>
              <a:buFontTx/>
              <a:buNone/>
              <a:defRPr lang="en-US" sz="2400" kern="1200" dirty="0">
                <a:gradFill>
                  <a:gsLst>
                    <a:gs pos="0">
                      <a:schemeClr val="bg1">
                        <a:lumMod val="65000"/>
                        <a:lumOff val="35000"/>
                      </a:schemeClr>
                    </a:gs>
                    <a:gs pos="50000">
                      <a:srgbClr val="27728D"/>
                    </a:gs>
                    <a:gs pos="100000">
                      <a:schemeClr val="tx1">
                        <a:lumMod val="75000"/>
                        <a:alpha val="85000"/>
                      </a:schemeClr>
                    </a:gs>
                  </a:gsLst>
                  <a:lin ang="16200000" scaled="1"/>
                </a:gradFill>
                <a:effectLst/>
                <a:latin typeface="+mn-lt"/>
                <a:ea typeface="+mn-ea"/>
                <a:cs typeface="+mn-cs"/>
              </a:defRPr>
            </a:lvl1pPr>
            <a:lvl2pPr marL="457163" indent="0" algn="ctr">
              <a:buNone/>
              <a:defRPr>
                <a:solidFill>
                  <a:schemeClr val="tx1">
                    <a:tint val="75000"/>
                  </a:schemeClr>
                </a:solidFill>
              </a:defRPr>
            </a:lvl2pPr>
            <a:lvl3pPr marL="914327" indent="0" algn="ctr">
              <a:buNone/>
              <a:defRPr>
                <a:solidFill>
                  <a:schemeClr val="tx1">
                    <a:tint val="75000"/>
                  </a:schemeClr>
                </a:solidFill>
              </a:defRPr>
            </a:lvl3pPr>
            <a:lvl4pPr marL="1371490" indent="0" algn="ctr">
              <a:buNone/>
              <a:defRPr>
                <a:solidFill>
                  <a:schemeClr val="tx1">
                    <a:tint val="75000"/>
                  </a:schemeClr>
                </a:solidFill>
              </a:defRPr>
            </a:lvl4pPr>
            <a:lvl5pPr marL="1828654" indent="0" algn="ctr">
              <a:buNone/>
              <a:defRPr>
                <a:solidFill>
                  <a:schemeClr val="tx1">
                    <a:tint val="75000"/>
                  </a:schemeClr>
                </a:solidFill>
              </a:defRPr>
            </a:lvl5pPr>
            <a:lvl6pPr marL="2285818" indent="0" algn="ctr">
              <a:buNone/>
              <a:defRPr>
                <a:solidFill>
                  <a:schemeClr val="tx1">
                    <a:tint val="75000"/>
                  </a:schemeClr>
                </a:solidFill>
              </a:defRPr>
            </a:lvl6pPr>
            <a:lvl7pPr marL="2742980" indent="0" algn="ctr">
              <a:buNone/>
              <a:defRPr>
                <a:solidFill>
                  <a:schemeClr val="tx1">
                    <a:tint val="75000"/>
                  </a:schemeClr>
                </a:solidFill>
              </a:defRPr>
            </a:lvl7pPr>
            <a:lvl8pPr marL="3200144" indent="0" algn="ctr">
              <a:buNone/>
              <a:defRPr>
                <a:solidFill>
                  <a:schemeClr val="tx1">
                    <a:tint val="75000"/>
                  </a:schemeClr>
                </a:solidFill>
              </a:defRPr>
            </a:lvl8pPr>
            <a:lvl9pPr marL="3657308" indent="0" algn="ctr">
              <a:buNone/>
              <a:defRPr>
                <a:solidFill>
                  <a:schemeClr val="tx1">
                    <a:tint val="75000"/>
                  </a:schemeClr>
                </a:solidFill>
              </a:defRPr>
            </a:lvl9pPr>
          </a:lstStyle>
          <a:p>
            <a:r>
              <a:rPr lang="zh-TW" altLang="en-US" dirty="0" smtClean="0"/>
              <a:t>按一下以編輯母片副標題樣式</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a:lstStyle>
            <a:lvl1pPr algn="l" defTabSz="914363" rtl="0" eaLnBrk="1" fontAlgn="base" latinLnBrk="0" hangingPunct="1">
              <a:lnSpc>
                <a:spcPct val="90000"/>
              </a:lnSpc>
              <a:spcBef>
                <a:spcPct val="0"/>
              </a:spcBef>
              <a:spcAft>
                <a:spcPct val="0"/>
              </a:spcAft>
              <a:buNone/>
              <a:defRPr lang="en-US" sz="4000" b="0" kern="1200" cap="none" spc="-125" baseline="0" dirty="0">
                <a:ln w="3175">
                  <a:noFill/>
                </a:ln>
                <a:solidFill>
                  <a:schemeClr val="bg1"/>
                </a:solidFill>
                <a:effectLst/>
                <a:latin typeface="+mj-lt"/>
                <a:ea typeface="+mj-ea"/>
                <a:cs typeface="+mj-cs"/>
              </a:defRPr>
            </a:lvl1pPr>
          </a:lstStyle>
          <a:p>
            <a:r>
              <a:rPr lang="zh-TW" altLang="en-US" dirty="0" smtClean="0"/>
              <a:t>按一下以編輯母片標題樣式</a:t>
            </a:r>
            <a:endParaRPr lang="en-US" dirty="0"/>
          </a:p>
        </p:txBody>
      </p:sp>
      <p:sp>
        <p:nvSpPr>
          <p:cNvPr id="3" name="Content Placeholder 2"/>
          <p:cNvSpPr>
            <a:spLocks noGrp="1"/>
          </p:cNvSpPr>
          <p:nvPr>
            <p:ph idx="1"/>
          </p:nvPr>
        </p:nvSpPr>
        <p:spPr>
          <a:xfrm>
            <a:off x="368300" y="1347788"/>
            <a:ext cx="8382000" cy="1854867"/>
          </a:xfrm>
        </p:spPr>
        <p:txBody>
          <a:bodyPr/>
          <a:lstStyle>
            <a:lvl1pPr>
              <a:lnSpc>
                <a:spcPct val="90000"/>
              </a:lnSpc>
              <a:defRPr sz="2800"/>
            </a:lvl1pPr>
            <a:lvl2pPr>
              <a:lnSpc>
                <a:spcPct val="90000"/>
              </a:lnSpc>
              <a:defRPr sz="2400"/>
            </a:lvl2pPr>
            <a:lvl3pPr>
              <a:lnSpc>
                <a:spcPct val="90000"/>
              </a:lnSpc>
              <a:defRPr sz="2000"/>
            </a:lvl3pPr>
            <a:lvl4pPr>
              <a:lnSpc>
                <a:spcPct val="90000"/>
              </a:lnSpc>
              <a:defRPr sz="1800"/>
            </a:lvl4pPr>
            <a:lvl5pPr>
              <a:lnSpc>
                <a:spcPct val="90000"/>
              </a:lnSpc>
              <a:defRPr sz="18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with Subhead and Content">
    <p:spTree>
      <p:nvGrpSpPr>
        <p:cNvPr id="1" name=""/>
        <p:cNvGrpSpPr/>
        <p:nvPr/>
      </p:nvGrpSpPr>
      <p:grpSpPr>
        <a:xfrm>
          <a:off x="0" y="0"/>
          <a:ext cx="0" cy="0"/>
          <a:chOff x="0" y="0"/>
          <a:chExt cx="0" cy="0"/>
        </a:xfrm>
      </p:grpSpPr>
      <p:pic>
        <p:nvPicPr>
          <p:cNvPr id="5" name="Picture 8" descr="D:\Slidework\Jobs\TechEd2007 - Brian Marble\Template\Template\images\TE_logo.png"/>
          <p:cNvPicPr>
            <a:picLocks noChangeAspect="1" noChangeArrowheads="1"/>
          </p:cNvPicPr>
          <p:nvPr userDrawn="1"/>
        </p:nvPicPr>
        <p:blipFill>
          <a:blip r:embed="rId2"/>
          <a:srcRect/>
          <a:stretch>
            <a:fillRect/>
          </a:stretch>
        </p:blipFill>
        <p:spPr bwMode="auto">
          <a:xfrm>
            <a:off x="7964488" y="6243638"/>
            <a:ext cx="850900" cy="522287"/>
          </a:xfrm>
          <a:prstGeom prst="rect">
            <a:avLst/>
          </a:prstGeom>
          <a:noFill/>
          <a:ln w="9525">
            <a:noFill/>
            <a:miter lim="800000"/>
            <a:headEnd/>
            <a:tailEnd/>
          </a:ln>
        </p:spPr>
      </p:pic>
      <p:sp>
        <p:nvSpPr>
          <p:cNvPr id="2" name="Title 1"/>
          <p:cNvSpPr>
            <a:spLocks noGrp="1"/>
          </p:cNvSpPr>
          <p:nvPr>
            <p:ph type="title"/>
          </p:nvPr>
        </p:nvSpPr>
        <p:spPr>
          <a:noFill/>
          <a:ln w="9525">
            <a:noFill/>
            <a:miter lim="800000"/>
            <a:headEnd/>
            <a:tailEnd/>
          </a:ln>
          <a:effectLst/>
        </p:spPr>
        <p:txBody>
          <a:bodyPr/>
          <a:lstStyle>
            <a:lvl1pPr algn="l" defTabSz="914363" rtl="0" eaLnBrk="1" fontAlgn="base" latinLnBrk="0" hangingPunct="1">
              <a:lnSpc>
                <a:spcPct val="90000"/>
              </a:lnSpc>
              <a:spcBef>
                <a:spcPct val="0"/>
              </a:spcBef>
              <a:spcAft>
                <a:spcPct val="0"/>
              </a:spcAft>
              <a:buNone/>
              <a:defRPr lang="en-US" sz="4000" b="0" kern="1200" cap="none" spc="-125" baseline="0" dirty="0">
                <a:ln w="3175">
                  <a:noFill/>
                </a:ln>
                <a:solidFill>
                  <a:schemeClr val="bg1"/>
                </a:solidFill>
                <a:effectLst/>
                <a:latin typeface="+mj-lt"/>
                <a:ea typeface="+mj-ea"/>
                <a:cs typeface="+mj-cs"/>
              </a:defRPr>
            </a:lvl1pPr>
          </a:lstStyle>
          <a:p>
            <a:r>
              <a:rPr lang="zh-TW" altLang="en-US" dirty="0" smtClean="0"/>
              <a:t>按一下以編輯母片標題樣式</a:t>
            </a:r>
            <a:endParaRPr lang="en-US" dirty="0"/>
          </a:p>
        </p:txBody>
      </p:sp>
      <p:sp>
        <p:nvSpPr>
          <p:cNvPr id="3" name="Content Placeholder 2"/>
          <p:cNvSpPr>
            <a:spLocks noGrp="1"/>
          </p:cNvSpPr>
          <p:nvPr>
            <p:ph idx="1"/>
          </p:nvPr>
        </p:nvSpPr>
        <p:spPr>
          <a:xfrm>
            <a:off x="368300" y="1839913"/>
            <a:ext cx="8382000" cy="1854867"/>
          </a:xfrm>
        </p:spPr>
        <p:txBody>
          <a:bodyPr/>
          <a:lstStyle>
            <a:lvl1pPr>
              <a:lnSpc>
                <a:spcPct val="90000"/>
              </a:lnSpc>
              <a:defRPr sz="2800"/>
            </a:lvl1pPr>
            <a:lvl2pPr>
              <a:lnSpc>
                <a:spcPct val="90000"/>
              </a:lnSpc>
              <a:defRPr sz="2400"/>
            </a:lvl2pPr>
            <a:lvl3pPr>
              <a:lnSpc>
                <a:spcPct val="90000"/>
              </a:lnSpc>
              <a:defRPr sz="2000"/>
            </a:lvl3pPr>
            <a:lvl4pPr>
              <a:lnSpc>
                <a:spcPct val="90000"/>
              </a:lnSpc>
              <a:defRPr sz="1800"/>
            </a:lvl4pPr>
            <a:lvl5pPr>
              <a:lnSpc>
                <a:spcPct val="90000"/>
              </a:lnSpc>
              <a:defRPr sz="18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Text Placeholder 2"/>
          <p:cNvSpPr>
            <a:spLocks noGrp="1"/>
          </p:cNvSpPr>
          <p:nvPr>
            <p:ph type="body" sz="quarter" idx="10"/>
          </p:nvPr>
        </p:nvSpPr>
        <p:spPr>
          <a:xfrm>
            <a:off x="368300" y="767292"/>
            <a:ext cx="8394700" cy="443198"/>
          </a:xfrm>
        </p:spPr>
        <p:txBody>
          <a:bodyPr lIns="91440" rIns="91440" rtlCol="0"/>
          <a:lstStyle>
            <a:lvl1pPr marL="384939" indent="-384939" algn="l" defTabSz="914327" rtl="0" eaLnBrk="1" latinLnBrk="0" hangingPunct="1">
              <a:lnSpc>
                <a:spcPct val="90000"/>
              </a:lnSpc>
              <a:spcBef>
                <a:spcPct val="20000"/>
              </a:spcBef>
              <a:buFontTx/>
              <a:buNone/>
              <a:defRPr lang="en-US" sz="3200" b="0" kern="1200" baseline="0">
                <a:ln w="18415" cmpd="sng">
                  <a:noFill/>
                  <a:prstDash val="solid"/>
                </a:ln>
                <a:solidFill>
                  <a:srgbClr val="FFFFCC"/>
                </a:solidFill>
                <a:effectLst>
                  <a:outerShdw blurRad="60007" dist="310007" dir="7680000" sy="30000" kx="1300200" algn="ctr" rotWithShape="0">
                    <a:prstClr val="black">
                      <a:alpha val="32000"/>
                    </a:prstClr>
                  </a:outerShdw>
                </a:effectLst>
                <a:latin typeface="Arial Narrow" pitchFamily="34" charset="0"/>
                <a:ea typeface="+mn-ea"/>
                <a:cs typeface="+mn-cs"/>
              </a:defRPr>
            </a:lvl1pPr>
          </a:lstStyle>
          <a:p>
            <a:pPr lvl="0"/>
            <a:r>
              <a:rPr lang="zh-TW" altLang="en-US" dirty="0" smtClean="0"/>
              <a:t>按一下以編輯母片文字樣式</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6713" y="219075"/>
            <a:ext cx="840581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366713" y="1346200"/>
            <a:ext cx="8405812" cy="4208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p:txBody>
      </p:sp>
      <p:sp>
        <p:nvSpPr>
          <p:cNvPr id="788484" name="Line 4"/>
          <p:cNvSpPr>
            <a:spLocks noChangeShapeType="1"/>
          </p:cNvSpPr>
          <p:nvPr/>
        </p:nvSpPr>
        <p:spPr bwMode="auto">
          <a:xfrm>
            <a:off x="0" y="6361113"/>
            <a:ext cx="9144000" cy="0"/>
          </a:xfrm>
          <a:prstGeom prst="line">
            <a:avLst/>
          </a:prstGeom>
          <a:noFill/>
          <a:ln w="6350">
            <a:solidFill>
              <a:schemeClr val="bg1"/>
            </a:solidFill>
            <a:round/>
            <a:headEnd/>
            <a:tailEnd/>
          </a:ln>
          <a:effectLst/>
        </p:spPr>
        <p:txBody>
          <a:bodyPr/>
          <a:lstStyle/>
          <a:p>
            <a:pPr eaLnBrk="0" hangingPunct="0">
              <a:defRPr/>
            </a:pPr>
            <a:endParaRPr kumimoji="0" lang="zh-TW" altLang="en-US">
              <a:latin typeface="Arial" charset="0"/>
              <a:ea typeface="+mn-ea"/>
            </a:endParaRPr>
          </a:p>
        </p:txBody>
      </p:sp>
      <p:sp>
        <p:nvSpPr>
          <p:cNvPr id="788485" name="Line 5"/>
          <p:cNvSpPr>
            <a:spLocks noChangeShapeType="1"/>
          </p:cNvSpPr>
          <p:nvPr/>
        </p:nvSpPr>
        <p:spPr bwMode="auto">
          <a:xfrm>
            <a:off x="0" y="6781800"/>
            <a:ext cx="9144000" cy="0"/>
          </a:xfrm>
          <a:prstGeom prst="line">
            <a:avLst/>
          </a:prstGeom>
          <a:noFill/>
          <a:ln w="6350">
            <a:solidFill>
              <a:schemeClr val="bg1"/>
            </a:solidFill>
            <a:round/>
            <a:headEnd/>
            <a:tailEnd/>
          </a:ln>
          <a:effectLst/>
        </p:spPr>
        <p:txBody>
          <a:bodyPr/>
          <a:lstStyle/>
          <a:p>
            <a:pPr eaLnBrk="0" hangingPunct="0">
              <a:defRPr/>
            </a:pPr>
            <a:endParaRPr kumimoji="0" lang="zh-TW" altLang="en-US">
              <a:latin typeface="Arial" charset="0"/>
              <a:ea typeface="+mn-ea"/>
            </a:endParaRPr>
          </a:p>
        </p:txBody>
      </p:sp>
      <p:sp>
        <p:nvSpPr>
          <p:cNvPr id="788486" name="Line 6"/>
          <p:cNvSpPr>
            <a:spLocks noChangeShapeType="1"/>
          </p:cNvSpPr>
          <p:nvPr/>
        </p:nvSpPr>
        <p:spPr bwMode="auto">
          <a:xfrm>
            <a:off x="0" y="6022975"/>
            <a:ext cx="9144000" cy="0"/>
          </a:xfrm>
          <a:prstGeom prst="line">
            <a:avLst/>
          </a:prstGeom>
          <a:noFill/>
          <a:ln w="12700">
            <a:solidFill>
              <a:srgbClr val="FFCC00"/>
            </a:solidFill>
            <a:round/>
            <a:headEnd/>
            <a:tailEnd/>
          </a:ln>
          <a:effectLst/>
        </p:spPr>
        <p:txBody>
          <a:bodyPr/>
          <a:lstStyle/>
          <a:p>
            <a:pPr eaLnBrk="0" hangingPunct="0">
              <a:defRPr/>
            </a:pPr>
            <a:endParaRPr kumimoji="0" lang="zh-TW" altLang="en-US">
              <a:latin typeface="Arial" charset="0"/>
              <a:ea typeface="+mn-ea"/>
            </a:endParaRPr>
          </a:p>
        </p:txBody>
      </p:sp>
      <p:pic>
        <p:nvPicPr>
          <p:cNvPr id="1031" name="Picture 7" descr="TechNet_rgb"/>
          <p:cNvPicPr>
            <a:picLocks noChangeAspect="1" noChangeArrowheads="1"/>
          </p:cNvPicPr>
          <p:nvPr/>
        </p:nvPicPr>
        <p:blipFill>
          <a:blip r:embed="rId9"/>
          <a:srcRect/>
          <a:stretch>
            <a:fillRect/>
          </a:stretch>
        </p:blipFill>
        <p:spPr bwMode="auto">
          <a:xfrm>
            <a:off x="7312025" y="6497638"/>
            <a:ext cx="1554163" cy="1555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99" r:id="rId6"/>
  </p:sldLayoutIdLst>
  <p:transition>
    <p:wipe dir="r"/>
  </p:transition>
  <p:timing>
    <p:tnLst>
      <p:par>
        <p:cTn id="1" dur="indefinite" restart="never" nodeType="tmRoot"/>
      </p:par>
    </p:tnLst>
  </p:timing>
  <p:txStyles>
    <p:titleStyle>
      <a:lvl1pPr algn="l" rtl="0" eaLnBrk="0" fontAlgn="base" hangingPunct="0">
        <a:spcBef>
          <a:spcPct val="0"/>
        </a:spcBef>
        <a:spcAft>
          <a:spcPct val="0"/>
        </a:spcAft>
        <a:defRPr sz="4000" b="1">
          <a:solidFill>
            <a:srgbClr val="FFFF99"/>
          </a:solidFill>
          <a:latin typeface="+mj-lt"/>
          <a:ea typeface="+mj-ea"/>
          <a:cs typeface="+mj-cs"/>
        </a:defRPr>
      </a:lvl1pPr>
      <a:lvl2pPr algn="l" rtl="0" eaLnBrk="0" fontAlgn="base" hangingPunct="0">
        <a:spcBef>
          <a:spcPct val="0"/>
        </a:spcBef>
        <a:spcAft>
          <a:spcPct val="0"/>
        </a:spcAft>
        <a:defRPr sz="4000" b="1">
          <a:solidFill>
            <a:srgbClr val="FFFF99"/>
          </a:solidFill>
          <a:latin typeface="Arial" charset="0"/>
        </a:defRPr>
      </a:lvl2pPr>
      <a:lvl3pPr algn="l" rtl="0" eaLnBrk="0" fontAlgn="base" hangingPunct="0">
        <a:spcBef>
          <a:spcPct val="0"/>
        </a:spcBef>
        <a:spcAft>
          <a:spcPct val="0"/>
        </a:spcAft>
        <a:defRPr sz="4000" b="1">
          <a:solidFill>
            <a:srgbClr val="FFFF99"/>
          </a:solidFill>
          <a:latin typeface="Arial" charset="0"/>
        </a:defRPr>
      </a:lvl3pPr>
      <a:lvl4pPr algn="l" rtl="0" eaLnBrk="0" fontAlgn="base" hangingPunct="0">
        <a:spcBef>
          <a:spcPct val="0"/>
        </a:spcBef>
        <a:spcAft>
          <a:spcPct val="0"/>
        </a:spcAft>
        <a:defRPr sz="4000" b="1">
          <a:solidFill>
            <a:srgbClr val="FFFF99"/>
          </a:solidFill>
          <a:latin typeface="Arial" charset="0"/>
        </a:defRPr>
      </a:lvl4pPr>
      <a:lvl5pPr algn="l" rtl="0" eaLnBrk="0" fontAlgn="base" hangingPunct="0">
        <a:spcBef>
          <a:spcPct val="0"/>
        </a:spcBef>
        <a:spcAft>
          <a:spcPct val="0"/>
        </a:spcAft>
        <a:defRPr sz="4000" b="1">
          <a:solidFill>
            <a:srgbClr val="FFFF99"/>
          </a:solidFill>
          <a:latin typeface="Arial" charset="0"/>
        </a:defRPr>
      </a:lvl5pPr>
      <a:lvl6pPr marL="457200" algn="l" rtl="0" fontAlgn="base">
        <a:spcBef>
          <a:spcPct val="0"/>
        </a:spcBef>
        <a:spcAft>
          <a:spcPct val="0"/>
        </a:spcAft>
        <a:defRPr sz="4000" b="1">
          <a:solidFill>
            <a:srgbClr val="FFFF99"/>
          </a:solidFill>
          <a:latin typeface="Arial" charset="0"/>
        </a:defRPr>
      </a:lvl6pPr>
      <a:lvl7pPr marL="914400" algn="l" rtl="0" fontAlgn="base">
        <a:spcBef>
          <a:spcPct val="0"/>
        </a:spcBef>
        <a:spcAft>
          <a:spcPct val="0"/>
        </a:spcAft>
        <a:defRPr sz="4000" b="1">
          <a:solidFill>
            <a:srgbClr val="FFFF99"/>
          </a:solidFill>
          <a:latin typeface="Arial" charset="0"/>
        </a:defRPr>
      </a:lvl7pPr>
      <a:lvl8pPr marL="1371600" algn="l" rtl="0" fontAlgn="base">
        <a:spcBef>
          <a:spcPct val="0"/>
        </a:spcBef>
        <a:spcAft>
          <a:spcPct val="0"/>
        </a:spcAft>
        <a:defRPr sz="4000" b="1">
          <a:solidFill>
            <a:srgbClr val="FFFF99"/>
          </a:solidFill>
          <a:latin typeface="Arial" charset="0"/>
        </a:defRPr>
      </a:lvl8pPr>
      <a:lvl9pPr marL="1828800" algn="l" rtl="0" fontAlgn="base">
        <a:spcBef>
          <a:spcPct val="0"/>
        </a:spcBef>
        <a:spcAft>
          <a:spcPct val="0"/>
        </a:spcAft>
        <a:defRPr sz="4000" b="1">
          <a:solidFill>
            <a:srgbClr val="FFFF99"/>
          </a:solidFill>
          <a:latin typeface="Arial" charset="0"/>
        </a:defRPr>
      </a:lvl9pPr>
    </p:titleStyle>
    <p:bodyStyle>
      <a:lvl1pPr marL="463550" indent="-350838" algn="l" rtl="0" eaLnBrk="0" fontAlgn="base" hangingPunct="0">
        <a:lnSpc>
          <a:spcPct val="140000"/>
        </a:lnSpc>
        <a:spcBef>
          <a:spcPct val="20000"/>
        </a:spcBef>
        <a:spcAft>
          <a:spcPct val="0"/>
        </a:spcAft>
        <a:buChar char="•"/>
        <a:defRPr sz="3200" b="1">
          <a:solidFill>
            <a:schemeClr val="bg1"/>
          </a:solidFill>
          <a:latin typeface="+mn-lt"/>
          <a:ea typeface="+mn-ea"/>
          <a:cs typeface="+mn-cs"/>
        </a:defRPr>
      </a:lvl1pPr>
      <a:lvl2pPr marL="914400" indent="-112713" algn="l" rtl="0" eaLnBrk="0" fontAlgn="base" hangingPunct="0">
        <a:lnSpc>
          <a:spcPct val="140000"/>
        </a:lnSpc>
        <a:spcBef>
          <a:spcPct val="20000"/>
        </a:spcBef>
        <a:spcAft>
          <a:spcPct val="0"/>
        </a:spcAft>
        <a:buChar char="–"/>
        <a:defRPr sz="2400">
          <a:solidFill>
            <a:schemeClr val="bg1"/>
          </a:solidFill>
          <a:latin typeface="+mn-lt"/>
        </a:defRPr>
      </a:lvl2pPr>
      <a:lvl3pPr marL="12573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0"/>
            <a:ext cx="9144000" cy="1411288"/>
          </a:xfrm>
          <a:prstGeom prst="rect">
            <a:avLst/>
          </a:prstGeom>
          <a:gradFill>
            <a:gsLst>
              <a:gs pos="0">
                <a:srgbClr val="0070C0">
                  <a:alpha val="0"/>
                </a:srgbClr>
              </a:gs>
              <a:gs pos="41000">
                <a:schemeClr val="tx1">
                  <a:alpha val="15000"/>
                </a:schemeClr>
              </a:gs>
              <a:gs pos="56000">
                <a:schemeClr val="tx1">
                  <a:alpha val="25000"/>
                </a:schemeClr>
              </a:gs>
              <a:gs pos="100000">
                <a:schemeClr val="tx1">
                  <a:alpha val="70000"/>
                </a:schemeClr>
              </a:gs>
            </a:gsLst>
            <a:lin ang="162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eaLnBrk="0" hangingPunct="0">
              <a:defRPr/>
            </a:pPr>
            <a:endParaRPr kumimoji="0" lang="en-US" sz="2800" dirty="0">
              <a:solidFill>
                <a:schemeClr val="tx1"/>
              </a:solidFill>
              <a:effectLst>
                <a:outerShdw blurRad="38100" dist="38100" dir="2700000" algn="tl">
                  <a:srgbClr val="000000">
                    <a:alpha val="43137"/>
                  </a:srgbClr>
                </a:outerShdw>
              </a:effectLst>
            </a:endParaRPr>
          </a:p>
        </p:txBody>
      </p:sp>
      <p:sp>
        <p:nvSpPr>
          <p:cNvPr id="2" name="Title Placeholder 1"/>
          <p:cNvSpPr>
            <a:spLocks noGrp="1"/>
          </p:cNvSpPr>
          <p:nvPr>
            <p:ph type="title"/>
          </p:nvPr>
        </p:nvSpPr>
        <p:spPr>
          <a:xfrm>
            <a:off x="368300" y="220663"/>
            <a:ext cx="8382000" cy="60960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Autofit/>
            <a:scene3d>
              <a:camera prst="orthographicFront"/>
              <a:lightRig rig="threePt" dir="t"/>
            </a:scene3d>
            <a:sp3d extrusionH="6350">
              <a:bevelT w="12700" h="25400" prst="coolSlant"/>
              <a:bevelB w="19050" h="19050"/>
              <a:extrusionClr>
                <a:schemeClr val="bg1"/>
              </a:extrusionClr>
            </a:sp3d>
          </a:bodyPr>
          <a:lstStyle/>
          <a:p>
            <a:r>
              <a:rPr lang="en-US" dirty="0" smtClean="0"/>
              <a:t>Click to Edit Title Text</a:t>
            </a:r>
            <a:endParaRPr lang="en-US" dirty="0"/>
          </a:p>
        </p:txBody>
      </p:sp>
      <p:sp>
        <p:nvSpPr>
          <p:cNvPr id="8198" name="Text Placeholder 2"/>
          <p:cNvSpPr>
            <a:spLocks noGrp="1"/>
          </p:cNvSpPr>
          <p:nvPr>
            <p:ph type="body" idx="1"/>
          </p:nvPr>
        </p:nvSpPr>
        <p:spPr bwMode="auto">
          <a:xfrm>
            <a:off x="366713" y="1347788"/>
            <a:ext cx="8407400" cy="18542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cSld>
  <p:clrMap bg1="dk1" tx1="lt1" bg2="dk2" tx2="lt2" accent1="accent1" accent2="accent2" accent3="accent3" accent4="accent4" accent5="accent5" accent6="accent6" hlink="hlink" folHlink="folHlink"/>
  <p:sldLayoutIdLst>
    <p:sldLayoutId id="2147483700" r:id="rId1"/>
    <p:sldLayoutId id="2147483698" r:id="rId2"/>
    <p:sldLayoutId id="2147483701" r:id="rId3"/>
    <p:sldLayoutId id="2147483697" r:id="rId4"/>
    <p:sldLayoutId id="2147483696" r:id="rId5"/>
    <p:sldLayoutId id="2147483695" r:id="rId6"/>
  </p:sldLayoutIdLst>
  <p:transition>
    <p:fade/>
  </p:transition>
  <p:txStyles>
    <p:titleStyle>
      <a:lvl1pPr algn="l" defTabSz="912813" rtl="0" eaLnBrk="0" fontAlgn="base" hangingPunct="0">
        <a:lnSpc>
          <a:spcPct val="90000"/>
        </a:lnSpc>
        <a:spcBef>
          <a:spcPct val="0"/>
        </a:spcBef>
        <a:spcAft>
          <a:spcPct val="0"/>
        </a:spcAft>
        <a:defRPr lang="en-US" sz="4000" kern="1200" spc="-125" dirty="0">
          <a:ln w="3175">
            <a:noFill/>
          </a:ln>
          <a:solidFill>
            <a:schemeClr val="bg1"/>
          </a:solidFill>
          <a:latin typeface="+mj-lt"/>
          <a:ea typeface="+mj-ea"/>
          <a:cs typeface="+mj-cs"/>
        </a:defRPr>
      </a:lvl1pPr>
      <a:lvl2pPr algn="l" defTabSz="912813" rtl="0" eaLnBrk="0" fontAlgn="base" hangingPunct="0">
        <a:lnSpc>
          <a:spcPct val="90000"/>
        </a:lnSpc>
        <a:spcBef>
          <a:spcPct val="0"/>
        </a:spcBef>
        <a:spcAft>
          <a:spcPct val="0"/>
        </a:spcAft>
        <a:defRPr sz="4000">
          <a:solidFill>
            <a:schemeClr val="bg1"/>
          </a:solidFill>
          <a:latin typeface="Arial" pitchFamily="34" charset="0"/>
        </a:defRPr>
      </a:lvl2pPr>
      <a:lvl3pPr algn="l" defTabSz="912813" rtl="0" eaLnBrk="0" fontAlgn="base" hangingPunct="0">
        <a:lnSpc>
          <a:spcPct val="90000"/>
        </a:lnSpc>
        <a:spcBef>
          <a:spcPct val="0"/>
        </a:spcBef>
        <a:spcAft>
          <a:spcPct val="0"/>
        </a:spcAft>
        <a:defRPr sz="4000">
          <a:solidFill>
            <a:schemeClr val="bg1"/>
          </a:solidFill>
          <a:latin typeface="Arial" pitchFamily="34" charset="0"/>
        </a:defRPr>
      </a:lvl3pPr>
      <a:lvl4pPr algn="l" defTabSz="912813" rtl="0" eaLnBrk="0" fontAlgn="base" hangingPunct="0">
        <a:lnSpc>
          <a:spcPct val="90000"/>
        </a:lnSpc>
        <a:spcBef>
          <a:spcPct val="0"/>
        </a:spcBef>
        <a:spcAft>
          <a:spcPct val="0"/>
        </a:spcAft>
        <a:defRPr sz="4000">
          <a:solidFill>
            <a:schemeClr val="bg1"/>
          </a:solidFill>
          <a:latin typeface="Arial" pitchFamily="34" charset="0"/>
        </a:defRPr>
      </a:lvl4pPr>
      <a:lvl5pPr algn="l" defTabSz="912813" rtl="0" eaLnBrk="0" fontAlgn="base" hangingPunct="0">
        <a:lnSpc>
          <a:spcPct val="90000"/>
        </a:lnSpc>
        <a:spcBef>
          <a:spcPct val="0"/>
        </a:spcBef>
        <a:spcAft>
          <a:spcPct val="0"/>
        </a:spcAft>
        <a:defRPr sz="4000">
          <a:solidFill>
            <a:schemeClr val="bg1"/>
          </a:solidFill>
          <a:latin typeface="Arial" pitchFamily="34" charset="0"/>
        </a:defRPr>
      </a:lvl5pPr>
      <a:lvl6pPr marL="457200" algn="l" defTabSz="912813" rtl="0" fontAlgn="base">
        <a:lnSpc>
          <a:spcPct val="90000"/>
        </a:lnSpc>
        <a:spcBef>
          <a:spcPct val="0"/>
        </a:spcBef>
        <a:spcAft>
          <a:spcPct val="0"/>
        </a:spcAft>
        <a:defRPr sz="4000">
          <a:solidFill>
            <a:schemeClr val="bg1"/>
          </a:solidFill>
          <a:latin typeface="Arial" pitchFamily="34" charset="0"/>
        </a:defRPr>
      </a:lvl6pPr>
      <a:lvl7pPr marL="914400" algn="l" defTabSz="912813" rtl="0" fontAlgn="base">
        <a:lnSpc>
          <a:spcPct val="90000"/>
        </a:lnSpc>
        <a:spcBef>
          <a:spcPct val="0"/>
        </a:spcBef>
        <a:spcAft>
          <a:spcPct val="0"/>
        </a:spcAft>
        <a:defRPr sz="4000">
          <a:solidFill>
            <a:schemeClr val="bg1"/>
          </a:solidFill>
          <a:latin typeface="Arial" pitchFamily="34" charset="0"/>
        </a:defRPr>
      </a:lvl7pPr>
      <a:lvl8pPr marL="1371600" algn="l" defTabSz="912813" rtl="0" fontAlgn="base">
        <a:lnSpc>
          <a:spcPct val="90000"/>
        </a:lnSpc>
        <a:spcBef>
          <a:spcPct val="0"/>
        </a:spcBef>
        <a:spcAft>
          <a:spcPct val="0"/>
        </a:spcAft>
        <a:defRPr sz="4000">
          <a:solidFill>
            <a:schemeClr val="bg1"/>
          </a:solidFill>
          <a:latin typeface="Arial" pitchFamily="34" charset="0"/>
        </a:defRPr>
      </a:lvl8pPr>
      <a:lvl9pPr marL="1828800" algn="l" defTabSz="912813" rtl="0" fontAlgn="base">
        <a:lnSpc>
          <a:spcPct val="90000"/>
        </a:lnSpc>
        <a:spcBef>
          <a:spcPct val="0"/>
        </a:spcBef>
        <a:spcAft>
          <a:spcPct val="0"/>
        </a:spcAft>
        <a:defRPr sz="4000">
          <a:solidFill>
            <a:schemeClr val="bg1"/>
          </a:solidFill>
          <a:latin typeface="Arial" pitchFamily="34" charset="0"/>
        </a:defRPr>
      </a:lvl9pPr>
    </p:titleStyle>
    <p:bodyStyle>
      <a:lvl1pPr marL="384175" indent="-384175" algn="l" defTabSz="912813" rtl="0" eaLnBrk="0" fontAlgn="base" hangingPunct="0">
        <a:lnSpc>
          <a:spcPct val="90000"/>
        </a:lnSpc>
        <a:spcBef>
          <a:spcPts val="700"/>
        </a:spcBef>
        <a:spcAft>
          <a:spcPct val="0"/>
        </a:spcAft>
        <a:buBlip>
          <a:blip r:embed="rId9"/>
        </a:buBlip>
        <a:defRPr sz="2800" kern="1200">
          <a:solidFill>
            <a:schemeClr val="tx1"/>
          </a:solidFill>
          <a:latin typeface="+mj-lt"/>
          <a:ea typeface="+mn-ea"/>
          <a:cs typeface="+mn-cs"/>
        </a:defRPr>
      </a:lvl1pPr>
      <a:lvl2pPr marL="738188" indent="-361950" algn="l" defTabSz="912813" rtl="0" eaLnBrk="0" fontAlgn="base" hangingPunct="0">
        <a:lnSpc>
          <a:spcPct val="90000"/>
        </a:lnSpc>
        <a:spcBef>
          <a:spcPts val="700"/>
        </a:spcBef>
        <a:spcAft>
          <a:spcPct val="0"/>
        </a:spcAft>
        <a:buBlip>
          <a:blip r:embed="rId9"/>
        </a:buBlip>
        <a:defRPr sz="2400" kern="1200">
          <a:solidFill>
            <a:schemeClr val="tx1"/>
          </a:solidFill>
          <a:latin typeface="+mj-lt"/>
          <a:ea typeface="+mn-ea"/>
          <a:cs typeface="+mn-cs"/>
        </a:defRPr>
      </a:lvl2pPr>
      <a:lvl3pPr marL="1101725" indent="-347663" algn="l" defTabSz="912813" rtl="0" eaLnBrk="0" fontAlgn="base" hangingPunct="0">
        <a:lnSpc>
          <a:spcPct val="90000"/>
        </a:lnSpc>
        <a:spcBef>
          <a:spcPts val="700"/>
        </a:spcBef>
        <a:spcAft>
          <a:spcPct val="0"/>
        </a:spcAft>
        <a:buBlip>
          <a:blip r:embed="rId9"/>
        </a:buBlip>
        <a:defRPr sz="2000" kern="1200">
          <a:solidFill>
            <a:schemeClr val="tx1"/>
          </a:solidFill>
          <a:latin typeface="+mj-lt"/>
          <a:ea typeface="+mn-ea"/>
          <a:cs typeface="+mn-cs"/>
        </a:defRPr>
      </a:lvl3pPr>
      <a:lvl4pPr marL="1419225" indent="-317500" algn="l" defTabSz="912813" rtl="0" eaLnBrk="0" fontAlgn="base" hangingPunct="0">
        <a:lnSpc>
          <a:spcPct val="90000"/>
        </a:lnSpc>
        <a:spcBef>
          <a:spcPts val="700"/>
        </a:spcBef>
        <a:spcAft>
          <a:spcPct val="0"/>
        </a:spcAft>
        <a:buBlip>
          <a:blip r:embed="rId9"/>
        </a:buBlip>
        <a:defRPr sz="2000" kern="1200">
          <a:solidFill>
            <a:schemeClr val="tx1"/>
          </a:solidFill>
          <a:latin typeface="+mj-lt"/>
          <a:ea typeface="+mn-ea"/>
          <a:cs typeface="+mn-cs"/>
        </a:defRPr>
      </a:lvl4pPr>
      <a:lvl5pPr marL="1760538" indent="-317500" algn="l" defTabSz="912813" rtl="0" eaLnBrk="0" fontAlgn="base" hangingPunct="0">
        <a:lnSpc>
          <a:spcPct val="90000"/>
        </a:lnSpc>
        <a:spcBef>
          <a:spcPts val="700"/>
        </a:spcBef>
        <a:spcAft>
          <a:spcPct val="0"/>
        </a:spcAft>
        <a:buBlip>
          <a:blip r:embed="rId9"/>
        </a:buBlip>
        <a:defRPr sz="2000" kern="1200">
          <a:solidFill>
            <a:schemeClr val="tx1"/>
          </a:solidFill>
          <a:latin typeface="+mj-lt"/>
          <a:ea typeface="+mn-ea"/>
          <a:cs typeface="+mn-cs"/>
        </a:defRPr>
      </a:lvl5pPr>
      <a:lvl6pPr marL="2514399"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62"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6"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90"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nancy@flash.com.tw" TargetMode="External"/><Relationship Id="rId2" Type="http://schemas.openxmlformats.org/officeDocument/2006/relationships/hyperlink" Target="mailto:frank@edu.cms.tw"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technet.microsoft.com/en-us/library/bb663754.aspx"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Intro1"/>
          <p:cNvPicPr>
            <a:picLocks noChangeAspect="1" noChangeArrowheads="1"/>
          </p:cNvPicPr>
          <p:nvPr/>
        </p:nvPicPr>
        <p:blipFill>
          <a:blip r:embed="rId3"/>
          <a:srcRect/>
          <a:stretch>
            <a:fillRect/>
          </a:stretch>
        </p:blipFill>
        <p:spPr bwMode="auto">
          <a:xfrm>
            <a:off x="-190500" y="-142875"/>
            <a:ext cx="9525000" cy="7143750"/>
          </a:xfrm>
          <a:prstGeom prst="rect">
            <a:avLst/>
          </a:prstGeom>
          <a:noFill/>
          <a:ln w="9525">
            <a:noFill/>
            <a:miter lim="800000"/>
            <a:headEnd/>
            <a:tailEnd/>
          </a:ln>
        </p:spPr>
      </p:pic>
      <p:sp>
        <p:nvSpPr>
          <p:cNvPr id="765954" name="Rectangle 2"/>
          <p:cNvSpPr>
            <a:spLocks noGrp="1" noChangeArrowheads="1"/>
          </p:cNvSpPr>
          <p:nvPr>
            <p:ph type="ctrTitle"/>
          </p:nvPr>
        </p:nvSpPr>
        <p:spPr>
          <a:xfrm>
            <a:off x="366713" y="4397375"/>
            <a:ext cx="7772400" cy="1470025"/>
          </a:xfrm>
        </p:spPr>
        <p:txBody>
          <a:bodyPr/>
          <a:lstStyle/>
          <a:p>
            <a:pPr eaLnBrk="1" hangingPunct="1">
              <a:defRPr/>
            </a:pPr>
            <a:r>
              <a:rPr lang="en-US" altLang="zh-TW" dirty="0">
                <a:effectLst>
                  <a:outerShdw blurRad="38100" dist="38100" dir="2700000" algn="tl">
                    <a:srgbClr val="000000">
                      <a:alpha val="43137"/>
                    </a:srgbClr>
                  </a:outerShdw>
                </a:effectLst>
                <a:ea typeface="新細明體" charset="-120"/>
              </a:rPr>
              <a:t>Welcome</a:t>
            </a:r>
          </a:p>
        </p:txBody>
      </p:sp>
      <p:sp>
        <p:nvSpPr>
          <p:cNvPr id="765955" name="Rectangle 3"/>
          <p:cNvSpPr>
            <a:spLocks noChangeArrowheads="1"/>
          </p:cNvSpPr>
          <p:nvPr/>
        </p:nvSpPr>
        <p:spPr bwMode="auto">
          <a:xfrm>
            <a:off x="366713" y="0"/>
            <a:ext cx="8478837" cy="1143000"/>
          </a:xfrm>
          <a:prstGeom prst="rect">
            <a:avLst/>
          </a:prstGeom>
          <a:noFill/>
          <a:ln w="9525">
            <a:noFill/>
            <a:miter lim="800000"/>
            <a:headEnd/>
            <a:tailEnd/>
          </a:ln>
          <a:effectLst/>
        </p:spPr>
        <p:txBody>
          <a:bodyPr anchor="ctr"/>
          <a:lstStyle/>
          <a:p>
            <a:pPr>
              <a:defRPr/>
            </a:pPr>
            <a:r>
              <a:rPr kumimoji="0" lang="en-US" altLang="zh-TW" sz="4000" b="1" dirty="0">
                <a:solidFill>
                  <a:srgbClr val="FFFF99"/>
                </a:solidFill>
                <a:effectLst>
                  <a:outerShdw blurRad="38100" dist="38100" dir="2700000" algn="tl">
                    <a:srgbClr val="000000">
                      <a:alpha val="43137"/>
                    </a:srgbClr>
                  </a:outerShdw>
                </a:effectLst>
                <a:latin typeface="Arial" charset="0"/>
                <a:ea typeface="微軟正黑體" pitchFamily="34" charset="-120"/>
                <a:cs typeface="Times New Roman" pitchFamily="18" charset="0"/>
              </a:rPr>
              <a:t>TechNet </a:t>
            </a:r>
            <a:r>
              <a:rPr kumimoji="0" lang="zh-TW" altLang="en-US" sz="4000" b="1" dirty="0">
                <a:solidFill>
                  <a:srgbClr val="FFFF99"/>
                </a:solidFill>
                <a:effectLst>
                  <a:outerShdw blurRad="38100" dist="38100" dir="2700000" algn="tl">
                    <a:srgbClr val="000000">
                      <a:alpha val="43137"/>
                    </a:srgbClr>
                  </a:outerShdw>
                </a:effectLst>
                <a:latin typeface="Arial" charset="0"/>
                <a:ea typeface="微軟正黑體" pitchFamily="34" charset="-120"/>
                <a:cs typeface="Times New Roman" pitchFamily="18" charset="0"/>
              </a:rPr>
              <a:t>技術講座</a:t>
            </a:r>
            <a:endParaRPr kumimoji="0" lang="en-US" altLang="zh-TW" sz="4400" dirty="0">
              <a:solidFill>
                <a:srgbClr val="FFFF99"/>
              </a:solidFill>
              <a:effectLst>
                <a:outerShdw blurRad="38100" dist="38100" dir="2700000" algn="tl">
                  <a:srgbClr val="000000">
                    <a:alpha val="43137"/>
                  </a:srgbClr>
                </a:outerShdw>
              </a:effectLst>
              <a:latin typeface="Arial" charset="0"/>
              <a:ea typeface="微軟正黑體" pitchFamily="34" charset="-120"/>
              <a:cs typeface="Times New Roman" pitchFamily="18" charset="0"/>
            </a:endParaRPr>
          </a:p>
        </p:txBody>
      </p:sp>
      <p:pic>
        <p:nvPicPr>
          <p:cNvPr id="17412" name="Picture 5" descr="TechNet_rgb"/>
          <p:cNvPicPr>
            <a:picLocks noChangeAspect="1" noChangeArrowheads="1"/>
          </p:cNvPicPr>
          <p:nvPr/>
        </p:nvPicPr>
        <p:blipFill>
          <a:blip r:embed="rId4"/>
          <a:srcRect/>
          <a:stretch>
            <a:fillRect/>
          </a:stretch>
        </p:blipFill>
        <p:spPr bwMode="auto">
          <a:xfrm>
            <a:off x="7312025" y="6497638"/>
            <a:ext cx="1554163" cy="1555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63138" y="1004189"/>
          <a:ext cx="8300851" cy="4648454"/>
        </p:xfrm>
        <a:graphic>
          <a:graphicData uri="http://schemas.openxmlformats.org/drawingml/2006/table">
            <a:tbl>
              <a:tblPr/>
              <a:tblGrid>
                <a:gridCol w="2422566"/>
                <a:gridCol w="3103050"/>
                <a:gridCol w="2775235"/>
              </a:tblGrid>
              <a:tr h="406277">
                <a:tc>
                  <a:txBody>
                    <a:bodyPr/>
                    <a:lstStyle/>
                    <a:p>
                      <a:pPr>
                        <a:spcBef>
                          <a:spcPts val="420"/>
                        </a:spcBef>
                        <a:spcAft>
                          <a:spcPts val="420"/>
                        </a:spcAft>
                      </a:pPr>
                      <a:r>
                        <a:rPr lang="zh-TW" sz="2000" b="0" kern="0" cap="none" spc="0" dirty="0">
                          <a:ln>
                            <a:noFill/>
                          </a:ln>
                          <a:solidFill>
                            <a:srgbClr val="FFFF00"/>
                          </a:solidFill>
                          <a:effectLst/>
                          <a:latin typeface="Calibri"/>
                          <a:ea typeface="微軟正黑體"/>
                          <a:cs typeface="新細明體"/>
                        </a:rPr>
                        <a:t>功能需求</a:t>
                      </a:r>
                      <a:endParaRPr lang="zh-TW" sz="1200" b="0" kern="100" cap="none" spc="0" dirty="0">
                        <a:ln>
                          <a:noFill/>
                        </a:ln>
                        <a:solidFill>
                          <a:srgbClr val="FFFF00"/>
                        </a:solidFill>
                        <a:effectLst/>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420"/>
                        </a:spcBef>
                        <a:spcAft>
                          <a:spcPts val="420"/>
                        </a:spcAft>
                      </a:pPr>
                      <a:r>
                        <a:rPr lang="zh-TW" sz="2000" b="0" kern="0" cap="none" spc="0" dirty="0">
                          <a:ln>
                            <a:noFill/>
                          </a:ln>
                          <a:solidFill>
                            <a:srgbClr val="FFFF00"/>
                          </a:solidFill>
                          <a:effectLst/>
                          <a:latin typeface="Calibri"/>
                          <a:ea typeface="微軟正黑體"/>
                          <a:cs typeface="新細明體"/>
                        </a:rPr>
                        <a:t>角色需求</a:t>
                      </a:r>
                      <a:endParaRPr lang="zh-TW" sz="1200" b="0" kern="100" cap="none" spc="0" dirty="0">
                        <a:ln>
                          <a:noFill/>
                        </a:ln>
                        <a:solidFill>
                          <a:srgbClr val="FFFF00"/>
                        </a:solidFill>
                        <a:effectLst/>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420"/>
                        </a:spcBef>
                        <a:spcAft>
                          <a:spcPts val="420"/>
                        </a:spcAft>
                      </a:pPr>
                      <a:r>
                        <a:rPr lang="zh-TW" sz="2000" b="0" kern="0" cap="none" spc="0" dirty="0">
                          <a:ln>
                            <a:noFill/>
                          </a:ln>
                          <a:solidFill>
                            <a:srgbClr val="FFFF00"/>
                          </a:solidFill>
                          <a:effectLst/>
                          <a:latin typeface="Calibri"/>
                          <a:ea typeface="微軟正黑體"/>
                          <a:cs typeface="新細明體"/>
                        </a:rPr>
                        <a:t>用戶端軟體</a:t>
                      </a:r>
                      <a:endParaRPr lang="zh-TW" sz="1200" b="0" kern="100" cap="none" spc="0" dirty="0">
                        <a:ln>
                          <a:noFill/>
                        </a:ln>
                        <a:solidFill>
                          <a:srgbClr val="FFFF00"/>
                        </a:solidFill>
                        <a:effectLst/>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679288">
                <a:tc>
                  <a:txBody>
                    <a:bodyPr/>
                    <a:lstStyle/>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Instant messaging and presence for internal users</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No additional server roles required.</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Communicator 2005 or 2007</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Communicator 2007 is required for enhanced presence</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2557686">
                <a:tc>
                  <a:txBody>
                    <a:bodyPr/>
                    <a:lstStyle/>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On-premise Web conferencing</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Standard Edition: No additional server roles required.</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Enterprise Edition: Web Conferencing Server and Web Components Server</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Communicator 2007</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Live Meeting 2007 client</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p>
                      <a:pPr marL="10795" marR="10795">
                        <a:spcAft>
                          <a:spcPts val="0"/>
                        </a:spcAft>
                      </a:pPr>
                      <a:r>
                        <a:rPr lang="en-US" sz="2000" b="0" kern="0" cap="none" spc="0" dirty="0">
                          <a:ln>
                            <a:noFill/>
                          </a:ln>
                          <a:solidFill>
                            <a:srgbClr val="FFFF00"/>
                          </a:solidFill>
                          <a:effectLst/>
                          <a:latin typeface="微軟正黑體" pitchFamily="34" charset="-120"/>
                          <a:ea typeface="微軟正黑體" pitchFamily="34" charset="-120"/>
                          <a:cs typeface="新細明體"/>
                        </a:rPr>
                        <a:t>Outlook add-in for scheduled conferences</a:t>
                      </a:r>
                      <a:endParaRPr lang="zh-TW" sz="2000" b="0" kern="100" cap="none" spc="0" dirty="0">
                        <a:ln>
                          <a:noFill/>
                        </a:ln>
                        <a:solidFill>
                          <a:srgbClr val="FFFF00"/>
                        </a:solidFill>
                        <a:effectLst/>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sp>
        <p:nvSpPr>
          <p:cNvPr id="3" name="標題 2"/>
          <p:cNvSpPr>
            <a:spLocks noGrp="1"/>
          </p:cNvSpPr>
          <p:nvPr>
            <p:ph type="title"/>
          </p:nvPr>
        </p:nvSpPr>
        <p:spPr/>
        <p:txBody>
          <a:bodyPr/>
          <a:lstStyle/>
          <a:p>
            <a:pPr algn="ctr"/>
            <a:r>
              <a:rPr lang="zh-TW" altLang="en-US" dirty="0" smtClean="0"/>
              <a:t>伺服器角色的選擇</a:t>
            </a:r>
            <a:endParaRPr lang="zh-TW" altLang="en-US" dirty="0"/>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51261" y="882369"/>
          <a:ext cx="8253351" cy="5295342"/>
        </p:xfrm>
        <a:graphic>
          <a:graphicData uri="http://schemas.openxmlformats.org/drawingml/2006/table">
            <a:tbl>
              <a:tblPr/>
              <a:tblGrid>
                <a:gridCol w="2479880"/>
                <a:gridCol w="3022354"/>
                <a:gridCol w="2751117"/>
              </a:tblGrid>
              <a:tr h="386440">
                <a:tc>
                  <a:txBody>
                    <a:bodyPr/>
                    <a:lstStyle/>
                    <a:p>
                      <a:pPr>
                        <a:spcBef>
                          <a:spcPts val="420"/>
                        </a:spcBef>
                        <a:spcAft>
                          <a:spcPts val="420"/>
                        </a:spcAft>
                      </a:pPr>
                      <a:r>
                        <a:rPr lang="zh-TW" sz="2000" b="1" kern="0" dirty="0">
                          <a:solidFill>
                            <a:srgbClr val="FFFF00"/>
                          </a:solidFill>
                          <a:latin typeface="Calibri"/>
                          <a:ea typeface="微軟正黑體"/>
                          <a:cs typeface="新細明體"/>
                        </a:rPr>
                        <a:t>功能需求</a:t>
                      </a:r>
                      <a:endParaRPr lang="zh-TW" sz="1200" kern="100" dirty="0">
                        <a:solidFill>
                          <a:srgbClr val="FFFF00"/>
                        </a:solidFill>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420"/>
                        </a:spcBef>
                        <a:spcAft>
                          <a:spcPts val="420"/>
                        </a:spcAft>
                      </a:pPr>
                      <a:r>
                        <a:rPr lang="zh-TW" sz="2000" b="1" kern="0">
                          <a:solidFill>
                            <a:srgbClr val="FFFF00"/>
                          </a:solidFill>
                          <a:latin typeface="Calibri"/>
                          <a:ea typeface="微軟正黑體"/>
                          <a:cs typeface="新細明體"/>
                        </a:rPr>
                        <a:t>角色需求</a:t>
                      </a:r>
                      <a:endParaRPr lang="zh-TW" sz="1200" kern="100">
                        <a:solidFill>
                          <a:srgbClr val="FFFF00"/>
                        </a:solidFill>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420"/>
                        </a:spcBef>
                        <a:spcAft>
                          <a:spcPts val="420"/>
                        </a:spcAft>
                      </a:pPr>
                      <a:r>
                        <a:rPr lang="zh-TW" sz="2000" b="1" kern="0">
                          <a:solidFill>
                            <a:srgbClr val="FFFF00"/>
                          </a:solidFill>
                          <a:latin typeface="Calibri"/>
                          <a:ea typeface="微軟正黑體"/>
                          <a:cs typeface="新細明體"/>
                        </a:rPr>
                        <a:t>用戶端軟體</a:t>
                      </a:r>
                      <a:endParaRPr lang="zh-TW" sz="1200" kern="100">
                        <a:solidFill>
                          <a:srgbClr val="FFFF00"/>
                        </a:solidFill>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817699">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A/V conferencing</a:t>
                      </a:r>
                      <a:endParaRPr lang="zh-TW" sz="2000" b="1"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Standard Edition: No additional server roles required.</a:t>
                      </a:r>
                      <a:endParaRPr lang="zh-TW" sz="2000" b="1"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Enterprise Edition: A/V Conferencing Server</a:t>
                      </a:r>
                      <a:endParaRPr lang="zh-TW" sz="2000" b="1"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Communicator 2007</a:t>
                      </a:r>
                      <a:endParaRPr lang="zh-TW" sz="2000" b="1" kern="10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Live Meeting 2007 client</a:t>
                      </a:r>
                      <a:endParaRPr lang="zh-TW" sz="2000" b="1" kern="10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Outlook add-in for scheduled conferences</a:t>
                      </a:r>
                      <a:endParaRPr lang="zh-TW" sz="2000" b="1"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407941">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Address Book Server</a:t>
                      </a:r>
                      <a:endParaRPr lang="zh-TW" sz="2000" b="1"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No additional server roles required.</a:t>
                      </a:r>
                      <a:endParaRPr lang="zh-TW" sz="2000" b="1"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Enterprise Edition: Web Components Server</a:t>
                      </a:r>
                      <a:endParaRPr lang="zh-TW" sz="2000" b="1"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No requirement</a:t>
                      </a:r>
                      <a:endParaRPr lang="zh-TW" sz="2000" b="1"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672692">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Archiving and Call Detail Records</a:t>
                      </a:r>
                      <a:endParaRPr lang="zh-TW" sz="2000" b="1"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Archiving and CDR Server</a:t>
                      </a:r>
                      <a:endParaRPr lang="zh-TW" sz="2000" b="1"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No requirement</a:t>
                      </a:r>
                      <a:endParaRPr lang="zh-TW" sz="2000" b="1"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824161">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External User Access </a:t>
                      </a:r>
                      <a:endParaRPr lang="zh-TW" sz="2000" b="1"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Access Edge Server *</a:t>
                      </a:r>
                      <a:endParaRPr lang="zh-TW" sz="2000" b="1" kern="10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HTTP reverse proxy*</a:t>
                      </a:r>
                      <a:endParaRPr lang="zh-TW" sz="2000" b="1"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b="1" kern="0" dirty="0">
                          <a:solidFill>
                            <a:srgbClr val="FFFF00"/>
                          </a:solidFill>
                          <a:latin typeface="微軟正黑體" pitchFamily="34" charset="-120"/>
                          <a:ea typeface="微軟正黑體" pitchFamily="34" charset="-120"/>
                          <a:cs typeface="新細明體"/>
                        </a:rPr>
                        <a:t>Communicator 2005 or 2007</a:t>
                      </a:r>
                      <a:endParaRPr lang="zh-TW" sz="2000" b="1"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sp>
        <p:nvSpPr>
          <p:cNvPr id="3" name="標題 2"/>
          <p:cNvSpPr>
            <a:spLocks noGrp="1"/>
          </p:cNvSpPr>
          <p:nvPr>
            <p:ph type="title"/>
          </p:nvPr>
        </p:nvSpPr>
        <p:spPr/>
        <p:txBody>
          <a:bodyPr/>
          <a:lstStyle/>
          <a:p>
            <a:pPr algn="ctr"/>
            <a:r>
              <a:rPr lang="zh-TW" altLang="en-US" dirty="0" smtClean="0"/>
              <a:t>伺服器角色的選擇</a:t>
            </a:r>
            <a:r>
              <a:rPr lang="en-US" altLang="zh-TW" dirty="0" smtClean="0"/>
              <a:t>(</a:t>
            </a:r>
            <a:r>
              <a:rPr lang="zh-TW" altLang="en-US" dirty="0" smtClean="0"/>
              <a:t>續</a:t>
            </a:r>
            <a:r>
              <a:rPr lang="en-US" altLang="zh-TW" dirty="0" smtClean="0"/>
              <a:t>)</a:t>
            </a:r>
            <a:endParaRPr lang="zh-TW" altLang="en-US" dirty="0"/>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93768" y="1033152"/>
          <a:ext cx="7992094" cy="4539793"/>
        </p:xfrm>
        <a:graphic>
          <a:graphicData uri="http://schemas.openxmlformats.org/drawingml/2006/table">
            <a:tbl>
              <a:tblPr/>
              <a:tblGrid>
                <a:gridCol w="2257906"/>
                <a:gridCol w="2872234"/>
                <a:gridCol w="2861954"/>
              </a:tblGrid>
              <a:tr h="396607">
                <a:tc>
                  <a:txBody>
                    <a:bodyPr/>
                    <a:lstStyle/>
                    <a:p>
                      <a:pPr>
                        <a:spcBef>
                          <a:spcPts val="420"/>
                        </a:spcBef>
                        <a:spcAft>
                          <a:spcPts val="420"/>
                        </a:spcAft>
                      </a:pPr>
                      <a:r>
                        <a:rPr lang="zh-TW" sz="2000" b="1" kern="0" dirty="0">
                          <a:solidFill>
                            <a:srgbClr val="FFFF00"/>
                          </a:solidFill>
                          <a:latin typeface="Calibri"/>
                          <a:ea typeface="微軟正黑體"/>
                          <a:cs typeface="新細明體"/>
                        </a:rPr>
                        <a:t>功能需求</a:t>
                      </a:r>
                      <a:endParaRPr lang="zh-TW" sz="1200" kern="100" dirty="0">
                        <a:solidFill>
                          <a:srgbClr val="FFFF00"/>
                        </a:solidFill>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420"/>
                        </a:spcBef>
                        <a:spcAft>
                          <a:spcPts val="420"/>
                        </a:spcAft>
                      </a:pPr>
                      <a:r>
                        <a:rPr lang="zh-TW" sz="2000" b="1" kern="0">
                          <a:solidFill>
                            <a:srgbClr val="FFFF00"/>
                          </a:solidFill>
                          <a:latin typeface="Calibri"/>
                          <a:ea typeface="微軟正黑體"/>
                          <a:cs typeface="新細明體"/>
                        </a:rPr>
                        <a:t>角色需求</a:t>
                      </a:r>
                      <a:endParaRPr lang="zh-TW" sz="1200" kern="100">
                        <a:solidFill>
                          <a:srgbClr val="FFFF00"/>
                        </a:solidFill>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420"/>
                        </a:spcBef>
                        <a:spcAft>
                          <a:spcPts val="420"/>
                        </a:spcAft>
                      </a:pPr>
                      <a:r>
                        <a:rPr lang="zh-TW" sz="2000" b="1" kern="0">
                          <a:solidFill>
                            <a:srgbClr val="FFFF00"/>
                          </a:solidFill>
                          <a:latin typeface="Calibri"/>
                          <a:ea typeface="微軟正黑體"/>
                          <a:cs typeface="新細明體"/>
                        </a:rPr>
                        <a:t>用戶端軟體</a:t>
                      </a:r>
                      <a:endParaRPr lang="zh-TW" sz="1200" kern="100">
                        <a:solidFill>
                          <a:srgbClr val="FFFF00"/>
                        </a:solidFill>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024282">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Federation</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Access Edge Server *</a:t>
                      </a:r>
                      <a:endParaRPr lang="zh-TW" sz="2000"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HTTP reverse proxy*</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Communicator 2005 or 2007</a:t>
                      </a:r>
                      <a:endParaRPr lang="zh-TW" sz="2000"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753869">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Public IM Connectivity</a:t>
                      </a:r>
                      <a:endParaRPr lang="zh-TW" sz="2000"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Access Edge Server *</a:t>
                      </a:r>
                      <a:endParaRPr lang="zh-TW" sz="2000"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HTTP reverse proxy*</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Communicator 2005 or 2007</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277957">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Web conferencing with external users</a:t>
                      </a:r>
                      <a:endParaRPr lang="zh-TW" sz="2000"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Web Conferencing Edge Server*</a:t>
                      </a:r>
                      <a:endParaRPr lang="zh-TW" sz="2000"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HTTP reverse proxy*</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Communicator 2007</a:t>
                      </a:r>
                      <a:endParaRPr lang="zh-TW" sz="2000"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Live Meeting 2007 client</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024282">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A/V conferencing with external users</a:t>
                      </a:r>
                      <a:endParaRPr lang="zh-TW" sz="2000"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A/V Edge Server*</a:t>
                      </a:r>
                      <a:endParaRPr lang="zh-TW" sz="2000"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Communicator 2007</a:t>
                      </a:r>
                      <a:endParaRPr lang="zh-TW" sz="2000"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Live Meeting 2007 client</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sp>
        <p:nvSpPr>
          <p:cNvPr id="3" name="標題 2"/>
          <p:cNvSpPr>
            <a:spLocks noGrp="1"/>
          </p:cNvSpPr>
          <p:nvPr>
            <p:ph type="title"/>
          </p:nvPr>
        </p:nvSpPr>
        <p:spPr/>
        <p:txBody>
          <a:bodyPr/>
          <a:lstStyle/>
          <a:p>
            <a:pPr algn="ctr"/>
            <a:r>
              <a:rPr lang="zh-TW" altLang="en-US" dirty="0" smtClean="0"/>
              <a:t>伺服器角色的選擇</a:t>
            </a:r>
            <a:r>
              <a:rPr lang="en-US" altLang="zh-TW" dirty="0" smtClean="0"/>
              <a:t>(</a:t>
            </a:r>
            <a:r>
              <a:rPr lang="zh-TW" altLang="en-US" dirty="0" smtClean="0"/>
              <a:t>續</a:t>
            </a:r>
            <a:r>
              <a:rPr lang="en-US" altLang="zh-TW" dirty="0" smtClean="0"/>
              <a:t>)</a:t>
            </a:r>
            <a:endParaRPr lang="zh-TW" altLang="en-US"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86889" y="963715"/>
          <a:ext cx="8122722" cy="4236235"/>
        </p:xfrm>
        <a:graphic>
          <a:graphicData uri="http://schemas.openxmlformats.org/drawingml/2006/table">
            <a:tbl>
              <a:tblPr/>
              <a:tblGrid>
                <a:gridCol w="2219513"/>
                <a:gridCol w="2928220"/>
                <a:gridCol w="2974989"/>
              </a:tblGrid>
              <a:tr h="394945">
                <a:tc>
                  <a:txBody>
                    <a:bodyPr/>
                    <a:lstStyle/>
                    <a:p>
                      <a:pPr>
                        <a:spcBef>
                          <a:spcPts val="420"/>
                        </a:spcBef>
                        <a:spcAft>
                          <a:spcPts val="420"/>
                        </a:spcAft>
                      </a:pPr>
                      <a:r>
                        <a:rPr lang="zh-TW" sz="2000" b="1" kern="0" dirty="0">
                          <a:solidFill>
                            <a:srgbClr val="FFFF00"/>
                          </a:solidFill>
                          <a:latin typeface="Calibri"/>
                          <a:ea typeface="微軟正黑體"/>
                          <a:cs typeface="新細明體"/>
                        </a:rPr>
                        <a:t>功能需求</a:t>
                      </a:r>
                      <a:endParaRPr lang="zh-TW" sz="1200" kern="100" dirty="0">
                        <a:solidFill>
                          <a:srgbClr val="FFFF00"/>
                        </a:solidFill>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420"/>
                        </a:spcBef>
                        <a:spcAft>
                          <a:spcPts val="420"/>
                        </a:spcAft>
                      </a:pPr>
                      <a:r>
                        <a:rPr lang="zh-TW" sz="2000" b="1" kern="0">
                          <a:solidFill>
                            <a:srgbClr val="FFFF00"/>
                          </a:solidFill>
                          <a:latin typeface="Calibri"/>
                          <a:ea typeface="微軟正黑體"/>
                          <a:cs typeface="新細明體"/>
                        </a:rPr>
                        <a:t>角色需求</a:t>
                      </a:r>
                      <a:endParaRPr lang="zh-TW" sz="1200" kern="100">
                        <a:solidFill>
                          <a:srgbClr val="FFFF00"/>
                        </a:solidFill>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420"/>
                        </a:spcBef>
                        <a:spcAft>
                          <a:spcPts val="420"/>
                        </a:spcAft>
                      </a:pPr>
                      <a:r>
                        <a:rPr lang="zh-TW" sz="2000" b="1" kern="0">
                          <a:solidFill>
                            <a:srgbClr val="FFFF00"/>
                          </a:solidFill>
                          <a:latin typeface="Calibri"/>
                          <a:ea typeface="微軟正黑體"/>
                          <a:cs typeface="新細明體"/>
                        </a:rPr>
                        <a:t>用戶端軟體</a:t>
                      </a:r>
                      <a:endParaRPr lang="zh-TW" sz="1200" kern="100">
                        <a:solidFill>
                          <a:srgbClr val="FFFF00"/>
                        </a:solidFill>
                        <a:latin typeface="Calibri"/>
                        <a:ea typeface="新細明體"/>
                        <a:cs typeface="Times New Roman"/>
                      </a:endParaRPr>
                    </a:p>
                  </a:txBody>
                  <a:tcPr marL="53340" marR="53340" marT="53340" marB="533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272599">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IM and presence through a browser based client</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Communicator Web Access Server</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Communicator Web Access</a:t>
                      </a:r>
                      <a:endParaRPr lang="zh-TW" sz="2000" kern="10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2498875">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Enterprise Voice</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Mediation Server and basic media gateway</a:t>
                      </a:r>
                      <a:endParaRPr lang="zh-TW" sz="2000"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OR</a:t>
                      </a:r>
                      <a:endParaRPr lang="zh-TW" sz="2000"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basic-hybrid media gateway </a:t>
                      </a:r>
                      <a:r>
                        <a:rPr lang="en-US" sz="2000" kern="0" dirty="0" smtClean="0">
                          <a:solidFill>
                            <a:srgbClr val="FFFF00"/>
                          </a:solidFill>
                          <a:latin typeface="微軟正黑體" pitchFamily="34" charset="-120"/>
                          <a:ea typeface="微軟正黑體" pitchFamily="34" charset="-120"/>
                          <a:cs typeface="新細明體"/>
                        </a:rPr>
                        <a:t>advanced </a:t>
                      </a:r>
                      <a:r>
                        <a:rPr lang="en-US" sz="2000" kern="0" dirty="0">
                          <a:solidFill>
                            <a:srgbClr val="FFFF00"/>
                          </a:solidFill>
                          <a:latin typeface="微軟正黑體" pitchFamily="34" charset="-120"/>
                          <a:ea typeface="微軟正黑體" pitchFamily="34" charset="-120"/>
                          <a:cs typeface="新細明體"/>
                        </a:rPr>
                        <a:t>media </a:t>
                      </a:r>
                      <a:r>
                        <a:rPr lang="en-US" sz="2000" kern="0" dirty="0" smtClean="0">
                          <a:solidFill>
                            <a:srgbClr val="FFFF00"/>
                          </a:solidFill>
                          <a:latin typeface="微軟正黑體" pitchFamily="34" charset="-120"/>
                          <a:ea typeface="微軟正黑體" pitchFamily="34" charset="-120"/>
                          <a:cs typeface="新細明體"/>
                        </a:rPr>
                        <a:t>gateway</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Communicator 2007</a:t>
                      </a:r>
                      <a:endParaRPr lang="zh-TW" sz="2000"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OR</a:t>
                      </a:r>
                      <a:endParaRPr lang="zh-TW" sz="2000" kern="100" dirty="0">
                        <a:solidFill>
                          <a:srgbClr val="FFFF00"/>
                        </a:solidFill>
                        <a:latin typeface="微軟正黑體" pitchFamily="34" charset="-120"/>
                        <a:ea typeface="微軟正黑體" pitchFamily="34" charset="-120"/>
                        <a:cs typeface="Times New Roman"/>
                      </a:endParaRPr>
                    </a:p>
                    <a:p>
                      <a:pPr marL="10795" marR="10795">
                        <a:spcAft>
                          <a:spcPts val="0"/>
                        </a:spcAft>
                      </a:pPr>
                      <a:r>
                        <a:rPr lang="en-US" sz="2000" kern="0" dirty="0">
                          <a:solidFill>
                            <a:srgbClr val="FFFF00"/>
                          </a:solidFill>
                          <a:latin typeface="微軟正黑體" pitchFamily="34" charset="-120"/>
                          <a:ea typeface="微軟正黑體" pitchFamily="34" charset="-120"/>
                          <a:cs typeface="新細明體"/>
                        </a:rPr>
                        <a:t>Office Communicator 2007 Phone Edition</a:t>
                      </a:r>
                      <a:endParaRPr lang="zh-TW" sz="2000" kern="100" dirty="0">
                        <a:solidFill>
                          <a:srgbClr val="FFFF00"/>
                        </a:solidFill>
                        <a:latin typeface="微軟正黑體" pitchFamily="34" charset="-120"/>
                        <a:ea typeface="微軟正黑體" pitchFamily="34" charset="-120"/>
                        <a:cs typeface="Times New Roman"/>
                      </a:endParaRPr>
                    </a:p>
                  </a:txBody>
                  <a:tcPr marL="53340" marR="53340" marT="53340" marB="533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sp>
        <p:nvSpPr>
          <p:cNvPr id="3" name="標題 2"/>
          <p:cNvSpPr>
            <a:spLocks noGrp="1"/>
          </p:cNvSpPr>
          <p:nvPr>
            <p:ph type="title"/>
          </p:nvPr>
        </p:nvSpPr>
        <p:spPr/>
        <p:txBody>
          <a:bodyPr/>
          <a:lstStyle/>
          <a:p>
            <a:pPr algn="ctr"/>
            <a:r>
              <a:rPr lang="zh-TW" altLang="en-US" dirty="0" smtClean="0"/>
              <a:t>伺服器角色的選擇</a:t>
            </a:r>
            <a:r>
              <a:rPr lang="en-US" altLang="zh-TW" dirty="0" smtClean="0"/>
              <a:t>(</a:t>
            </a:r>
            <a:r>
              <a:rPr lang="zh-TW" altLang="en-US" dirty="0" smtClean="0"/>
              <a:t>續</a:t>
            </a:r>
            <a:r>
              <a:rPr lang="en-US" altLang="zh-TW" dirty="0" smtClean="0"/>
              <a:t>)</a:t>
            </a:r>
            <a:endParaRPr lang="zh-TW" altLang="en-US" dirty="0"/>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t>02. </a:t>
            </a:r>
            <a:r>
              <a:rPr lang="zh-TW" altLang="en-US" dirty="0" smtClean="0"/>
              <a:t>公司網路拓樸考量</a:t>
            </a:r>
            <a:endParaRPr lang="en-US" altLang="zh-TW" dirty="0" smtClean="0"/>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6713" y="219075"/>
            <a:ext cx="8405812" cy="994870"/>
          </a:xfrm>
        </p:spPr>
        <p:txBody>
          <a:bodyPr/>
          <a:lstStyle/>
          <a:p>
            <a:pPr algn="ctr"/>
            <a:r>
              <a:rPr lang="zh-TW" altLang="en-US" dirty="0" smtClean="0"/>
              <a:t>僅供內部使用</a:t>
            </a:r>
            <a:endParaRPr lang="zh-TW" altLang="en-US" dirty="0"/>
          </a:p>
        </p:txBody>
      </p:sp>
      <p:pic>
        <p:nvPicPr>
          <p:cNvPr id="3" name="圖片 2" descr="1.TIF"/>
          <p:cNvPicPr>
            <a:picLocks noChangeAspect="1"/>
          </p:cNvPicPr>
          <p:nvPr/>
        </p:nvPicPr>
        <p:blipFill>
          <a:blip r:embed="rId2"/>
          <a:stretch>
            <a:fillRect/>
          </a:stretch>
        </p:blipFill>
        <p:spPr>
          <a:xfrm>
            <a:off x="2921330" y="1638795"/>
            <a:ext cx="3111336" cy="3253839"/>
          </a:xfrm>
          <a:prstGeom prst="rect">
            <a:avLst/>
          </a:prstGeom>
        </p:spPr>
      </p:pic>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提供內外員工使用</a:t>
            </a:r>
            <a:endParaRPr lang="zh-TW" altLang="en-US" dirty="0"/>
          </a:p>
        </p:txBody>
      </p:sp>
      <p:pic>
        <p:nvPicPr>
          <p:cNvPr id="3" name="圖片 2" descr="2.TIF"/>
          <p:cNvPicPr>
            <a:picLocks noChangeAspect="1"/>
          </p:cNvPicPr>
          <p:nvPr/>
        </p:nvPicPr>
        <p:blipFill>
          <a:blip r:embed="rId2"/>
          <a:stretch>
            <a:fillRect/>
          </a:stretch>
        </p:blipFill>
        <p:spPr>
          <a:xfrm>
            <a:off x="609600" y="890587"/>
            <a:ext cx="7924800" cy="5076825"/>
          </a:xfrm>
          <a:prstGeom prst="rect">
            <a:avLst/>
          </a:prstGeom>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提供與傳統電話整合</a:t>
            </a:r>
            <a:endParaRPr lang="zh-TW" altLang="en-US" dirty="0"/>
          </a:p>
        </p:txBody>
      </p:sp>
      <p:pic>
        <p:nvPicPr>
          <p:cNvPr id="3" name="圖片 2" descr="3.TIF"/>
          <p:cNvPicPr>
            <a:picLocks noChangeAspect="1"/>
          </p:cNvPicPr>
          <p:nvPr/>
        </p:nvPicPr>
        <p:blipFill>
          <a:blip r:embed="rId2"/>
          <a:stretch>
            <a:fillRect/>
          </a:stretch>
        </p:blipFill>
        <p:spPr>
          <a:xfrm>
            <a:off x="1261241" y="828675"/>
            <a:ext cx="6794938" cy="5241050"/>
          </a:xfrm>
          <a:prstGeom prst="rect">
            <a:avLst/>
          </a:prstGeom>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t>03. </a:t>
            </a:r>
            <a:r>
              <a:rPr lang="zh-TW" altLang="en-US" dirty="0" smtClean="0"/>
              <a:t>部署方法選擇考量</a:t>
            </a:r>
            <a:endParaRPr lang="en-US" altLang="zh-TW" dirty="0" smtClean="0"/>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部署流程架構圖.tif"/>
          <p:cNvPicPr>
            <a:picLocks noChangeAspect="1"/>
          </p:cNvPicPr>
          <p:nvPr/>
        </p:nvPicPr>
        <p:blipFill>
          <a:blip r:embed="rId2"/>
          <a:stretch>
            <a:fillRect/>
          </a:stretch>
        </p:blipFill>
        <p:spPr>
          <a:xfrm>
            <a:off x="629475" y="882869"/>
            <a:ext cx="7710488" cy="5184556"/>
          </a:xfrm>
          <a:prstGeom prst="rect">
            <a:avLst/>
          </a:prstGeom>
        </p:spPr>
      </p:pic>
      <p:sp>
        <p:nvSpPr>
          <p:cNvPr id="4" name="標題 3"/>
          <p:cNvSpPr>
            <a:spLocks noGrp="1"/>
          </p:cNvSpPr>
          <p:nvPr>
            <p:ph type="title"/>
          </p:nvPr>
        </p:nvSpPr>
        <p:spPr/>
        <p:txBody>
          <a:bodyPr/>
          <a:lstStyle/>
          <a:p>
            <a:pPr algn="ctr"/>
            <a:r>
              <a:rPr lang="en-US" altLang="zh-TW" dirty="0" smtClean="0"/>
              <a:t>OCS 2007</a:t>
            </a:r>
            <a:r>
              <a:rPr lang="zh-TW" altLang="en-US" dirty="0" smtClean="0"/>
              <a:t>部署流程圖</a:t>
            </a:r>
            <a:endParaRPr lang="zh-TW" altLang="en-US" dirty="0"/>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
          <p:cNvSpPr>
            <a:spLocks noChangeArrowheads="1"/>
          </p:cNvSpPr>
          <p:nvPr/>
        </p:nvSpPr>
        <p:spPr bwMode="auto">
          <a:xfrm>
            <a:off x="381000" y="4038600"/>
            <a:ext cx="8132763" cy="579438"/>
          </a:xfrm>
          <a:prstGeom prst="rect">
            <a:avLst/>
          </a:prstGeom>
          <a:noFill/>
          <a:ln w="9525">
            <a:noFill/>
            <a:miter lim="800000"/>
            <a:headEnd/>
            <a:tailEnd/>
          </a:ln>
        </p:spPr>
        <p:txBody>
          <a:bodyPr>
            <a:spAutoFit/>
          </a:bodyPr>
          <a:lstStyle/>
          <a:p>
            <a:endParaRPr lang="en-GB" altLang="zh-TW" sz="3200" b="1" dirty="0">
              <a:solidFill>
                <a:schemeClr val="tx2"/>
              </a:solidFill>
            </a:endParaRPr>
          </a:p>
        </p:txBody>
      </p:sp>
      <p:sp>
        <p:nvSpPr>
          <p:cNvPr id="3075" name="Rectangle 12"/>
          <p:cNvSpPr>
            <a:spLocks noGrp="1" noChangeArrowheads="1"/>
          </p:cNvSpPr>
          <p:nvPr>
            <p:ph type="ctrTitle"/>
          </p:nvPr>
        </p:nvSpPr>
        <p:spPr>
          <a:xfrm>
            <a:off x="0" y="246063"/>
            <a:ext cx="9144000" cy="3992562"/>
          </a:xfrm>
        </p:spPr>
        <p:txBody>
          <a:bodyPr/>
          <a:lstStyle/>
          <a:p>
            <a:pPr algn="ctr" eaLnBrk="1" hangingPunct="1">
              <a:lnSpc>
                <a:spcPct val="100000"/>
              </a:lnSpc>
            </a:pPr>
            <a:r>
              <a:rPr lang="zh-TW" altLang="en-US" sz="4400" dirty="0" smtClean="0"/>
              <a:t>以</a:t>
            </a:r>
            <a:r>
              <a:rPr lang="en-US" altLang="zh-TW" sz="4400" dirty="0" smtClean="0"/>
              <a:t>Microsoft Office Communications Server 2007</a:t>
            </a:r>
            <a:br>
              <a:rPr lang="en-US" altLang="zh-TW" sz="4400" dirty="0" smtClean="0"/>
            </a:br>
            <a:r>
              <a:rPr lang="zh-TW" altLang="en-US" sz="3600" dirty="0" smtClean="0"/>
              <a:t>建置視訊會議及線上會議、線上教學系統 </a:t>
            </a:r>
            <a:r>
              <a:rPr lang="en-US" altLang="zh-TW" sz="3600" dirty="0" smtClean="0"/>
              <a:t/>
            </a:r>
            <a:br>
              <a:rPr lang="en-US" altLang="zh-TW" sz="3600" dirty="0" smtClean="0"/>
            </a:br>
            <a:r>
              <a:rPr lang="en-US" altLang="zh-TW" sz="2400" dirty="0" smtClean="0">
                <a:solidFill>
                  <a:srgbClr val="FFFF00"/>
                </a:solidFill>
              </a:rPr>
              <a:t>~ IM</a:t>
            </a:r>
            <a:r>
              <a:rPr lang="zh-TW" altLang="en-US" sz="2400" dirty="0" smtClean="0">
                <a:solidFill>
                  <a:srgbClr val="FFFF00"/>
                </a:solidFill>
              </a:rPr>
              <a:t>、</a:t>
            </a:r>
            <a:r>
              <a:rPr lang="en-US" altLang="zh-TW" sz="2400" dirty="0" smtClean="0">
                <a:solidFill>
                  <a:srgbClr val="FFFF00"/>
                </a:solidFill>
              </a:rPr>
              <a:t>Audio/Video Conferencing</a:t>
            </a:r>
            <a:r>
              <a:rPr lang="zh-TW" altLang="en-US" sz="2400" dirty="0" smtClean="0">
                <a:solidFill>
                  <a:srgbClr val="FFFF00"/>
                </a:solidFill>
              </a:rPr>
              <a:t>、</a:t>
            </a:r>
            <a:r>
              <a:rPr lang="en-US" altLang="zh-TW" sz="2400" dirty="0" smtClean="0">
                <a:solidFill>
                  <a:srgbClr val="FFFF00"/>
                </a:solidFill>
              </a:rPr>
              <a:t>Web Conferencing~</a:t>
            </a:r>
            <a:endParaRPr lang="en-US" altLang="zh-TW" sz="3200" dirty="0" smtClean="0">
              <a:solidFill>
                <a:srgbClr val="FFFF00"/>
              </a:solidFill>
              <a:ea typeface="新細明體" charset="-120"/>
              <a:cs typeface="Times New Roman" pitchFamily="18" charset="0"/>
            </a:endParaRPr>
          </a:p>
        </p:txBody>
      </p:sp>
      <p:sp>
        <p:nvSpPr>
          <p:cNvPr id="3076" name="Text Box 1031"/>
          <p:cNvSpPr txBox="1">
            <a:spLocks noChangeArrowheads="1"/>
          </p:cNvSpPr>
          <p:nvPr/>
        </p:nvSpPr>
        <p:spPr bwMode="auto">
          <a:xfrm>
            <a:off x="381000" y="4618038"/>
            <a:ext cx="7942263" cy="883768"/>
          </a:xfrm>
          <a:prstGeom prst="rect">
            <a:avLst/>
          </a:prstGeom>
          <a:noFill/>
          <a:ln w="12700">
            <a:noFill/>
            <a:miter lim="800000"/>
            <a:headEnd/>
            <a:tailEnd/>
          </a:ln>
        </p:spPr>
        <p:txBody>
          <a:bodyPr wrap="square">
            <a:spAutoFit/>
          </a:bodyPr>
          <a:lstStyle/>
          <a:p>
            <a:pPr>
              <a:lnSpc>
                <a:spcPct val="65000"/>
              </a:lnSpc>
              <a:spcBef>
                <a:spcPct val="50000"/>
              </a:spcBef>
            </a:pPr>
            <a:r>
              <a:rPr lang="zh-TW" altLang="en-US" sz="2800" b="1" dirty="0">
                <a:solidFill>
                  <a:srgbClr val="FFC000"/>
                </a:solidFill>
                <a:latin typeface="標楷體" pitchFamily="65" charset="-120"/>
                <a:ea typeface="標楷體" pitchFamily="65" charset="-120"/>
              </a:rPr>
              <a:t>講師：謝長明</a:t>
            </a:r>
          </a:p>
          <a:p>
            <a:pPr>
              <a:lnSpc>
                <a:spcPct val="65000"/>
              </a:lnSpc>
              <a:spcBef>
                <a:spcPct val="50000"/>
              </a:spcBef>
            </a:pPr>
            <a:r>
              <a:rPr lang="zh-TW" altLang="en-US" sz="2800" b="1" dirty="0">
                <a:solidFill>
                  <a:srgbClr val="FFC000"/>
                </a:solidFill>
                <a:latin typeface="標楷體" pitchFamily="65" charset="-120"/>
                <a:ea typeface="標楷體" pitchFamily="65" charset="-120"/>
              </a:rPr>
              <a:t>公司：長成資訊顧問股份有限公司</a:t>
            </a:r>
            <a:endParaRPr lang="en-US" altLang="zh-TW" sz="2800" b="1" dirty="0">
              <a:solidFill>
                <a:srgbClr val="FFC000"/>
              </a:solidFill>
              <a:latin typeface="標楷體" pitchFamily="65" charset="-120"/>
              <a:ea typeface="標楷體" pitchFamily="65" charset="-120"/>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629392" y="1173170"/>
          <a:ext cx="7932717" cy="3841252"/>
        </p:xfrm>
        <a:graphic>
          <a:graphicData uri="http://schemas.openxmlformats.org/drawingml/2006/table">
            <a:tbl>
              <a:tblPr/>
              <a:tblGrid>
                <a:gridCol w="3783323"/>
                <a:gridCol w="4149394"/>
              </a:tblGrid>
              <a:tr h="742018">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Procedure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Administrative Credentials or Roles Required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376747">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Standard Edition </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 </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701537">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Deploy Server </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and </a:t>
                      </a:r>
                      <a:r>
                        <a:rPr lang="en-US" sz="2000" b="1" kern="0" dirty="0" err="1">
                          <a:solidFill>
                            <a:schemeClr val="bg1"/>
                          </a:solidFill>
                          <a:latin typeface="微軟正黑體" pitchFamily="34" charset="-120"/>
                          <a:ea typeface="微軟正黑體" pitchFamily="34" charset="-120"/>
                          <a:cs typeface="新細明體"/>
                        </a:rPr>
                        <a:t>RTCUniversalServerAdmins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460270">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Configure Server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err="1">
                          <a:solidFill>
                            <a:schemeClr val="bg1"/>
                          </a:solidFill>
                          <a:latin typeface="微軟正黑體" pitchFamily="34" charset="-120"/>
                          <a:ea typeface="微軟正黑體" pitchFamily="34" charset="-120"/>
                          <a:cs typeface="新細明體"/>
                        </a:rPr>
                        <a:t>RTCUniversalServerAdmins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320634">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Configure Certificates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Local Administrator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02920">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Start Services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err="1">
                          <a:solidFill>
                            <a:schemeClr val="bg1"/>
                          </a:solidFill>
                          <a:latin typeface="微軟正黑體" pitchFamily="34" charset="-120"/>
                          <a:ea typeface="微軟正黑體" pitchFamily="34" charset="-120"/>
                          <a:cs typeface="新細明體"/>
                        </a:rPr>
                        <a:t>RTCUniversalServerAdmins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96804">
                <a:tc>
                  <a:txBody>
                    <a:bodyPr/>
                    <a:lstStyle/>
                    <a:p>
                      <a:pPr marL="10795" marR="10795">
                        <a:spcAft>
                          <a:spcPts val="0"/>
                        </a:spcAft>
                      </a:pPr>
                      <a:r>
                        <a:rPr lang="en-US" sz="2000" b="1" kern="0">
                          <a:solidFill>
                            <a:schemeClr val="bg1"/>
                          </a:solidFill>
                          <a:latin typeface="微軟正黑體" pitchFamily="34" charset="-120"/>
                          <a:ea typeface="微軟正黑體" pitchFamily="34" charset="-120"/>
                          <a:cs typeface="新細明體"/>
                        </a:rPr>
                        <a:t>Validate Server Functionality</a:t>
                      </a:r>
                      <a:endParaRPr lang="zh-TW" sz="2000" b="1" kern="10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err="1">
                          <a:solidFill>
                            <a:schemeClr val="bg1"/>
                          </a:solidFill>
                          <a:latin typeface="微軟正黑體" pitchFamily="34" charset="-120"/>
                          <a:ea typeface="微軟正黑體" pitchFamily="34" charset="-120"/>
                          <a:cs typeface="新細明體"/>
                        </a:rPr>
                        <a:t>RTCUniversalServerAdmins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bl>
          </a:graphicData>
        </a:graphic>
      </p:graphicFrame>
      <p:sp>
        <p:nvSpPr>
          <p:cNvPr id="5" name="標題 4"/>
          <p:cNvSpPr>
            <a:spLocks noGrp="1"/>
          </p:cNvSpPr>
          <p:nvPr>
            <p:ph type="title"/>
          </p:nvPr>
        </p:nvSpPr>
        <p:spPr/>
        <p:txBody>
          <a:bodyPr/>
          <a:lstStyle/>
          <a:p>
            <a:pPr algn="ctr"/>
            <a:r>
              <a:rPr lang="zh-TW" altLang="en-US" dirty="0" smtClean="0"/>
              <a:t>部署與管理</a:t>
            </a:r>
            <a:r>
              <a:rPr lang="en-US" altLang="zh-TW" dirty="0" smtClean="0"/>
              <a:t>OCS</a:t>
            </a:r>
            <a:r>
              <a:rPr lang="zh-TW" altLang="en-US" dirty="0" smtClean="0"/>
              <a:t>的權限基本要求</a:t>
            </a:r>
            <a:r>
              <a:rPr lang="en-US" altLang="zh-TW" dirty="0" smtClean="0"/>
              <a:t>(</a:t>
            </a:r>
            <a:r>
              <a:rPr lang="zh-TW" altLang="en-US" dirty="0" smtClean="0"/>
              <a:t>一</a:t>
            </a:r>
            <a:r>
              <a:rPr lang="en-US" altLang="zh-TW" dirty="0" smtClean="0"/>
              <a:t>)</a:t>
            </a:r>
            <a:endParaRPr lang="zh-TW" altLang="en-US" dirty="0"/>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46265" y="840550"/>
          <a:ext cx="8226260" cy="5212080"/>
        </p:xfrm>
        <a:graphic>
          <a:graphicData uri="http://schemas.openxmlformats.org/drawingml/2006/table">
            <a:tbl>
              <a:tblPr/>
              <a:tblGrid>
                <a:gridCol w="4017334"/>
                <a:gridCol w="4208926"/>
              </a:tblGrid>
              <a:tr h="627717">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Procedure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Administrative Credentials or Roles Required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984489">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Create Pool</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a:t>
                      </a:r>
                      <a:r>
                        <a:rPr lang="en-US" sz="2000" b="1" kern="0" dirty="0" err="1">
                          <a:solidFill>
                            <a:schemeClr val="bg1"/>
                          </a:solidFill>
                          <a:latin typeface="微軟正黑體" pitchFamily="34" charset="-120"/>
                          <a:ea typeface="微軟正黑體" pitchFamily="34" charset="-120"/>
                          <a:cs typeface="新細明體"/>
                        </a:rPr>
                        <a:t>RTCUniversalServerAdmins</a:t>
                      </a:r>
                      <a:r>
                        <a:rPr lang="en-US" sz="2000" b="1" kern="0" dirty="0">
                          <a:solidFill>
                            <a:schemeClr val="bg1"/>
                          </a:solidFill>
                          <a:latin typeface="微軟正黑體" pitchFamily="34" charset="-120"/>
                          <a:ea typeface="微軟正黑體" pitchFamily="34" charset="-120"/>
                          <a:cs typeface="新細明體"/>
                        </a:rPr>
                        <a:t> and Local Administrator on the back-end</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360604">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Configure Pool</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err="1">
                          <a:solidFill>
                            <a:schemeClr val="bg1"/>
                          </a:solidFill>
                          <a:latin typeface="微軟正黑體" pitchFamily="34" charset="-120"/>
                          <a:ea typeface="微軟正黑體" pitchFamily="34" charset="-120"/>
                          <a:cs typeface="新細明體"/>
                        </a:rPr>
                        <a:t>RTCUniversalServerAdmins</a:t>
                      </a:r>
                      <a:r>
                        <a:rPr lang="en-US" sz="2000" b="1" kern="0" dirty="0">
                          <a:solidFill>
                            <a:schemeClr val="bg1"/>
                          </a:solidFill>
                          <a:latin typeface="微軟正黑體" pitchFamily="34" charset="-120"/>
                          <a:ea typeface="微軟正黑體" pitchFamily="34" charset="-120"/>
                          <a:cs typeface="新細明體"/>
                        </a:rPr>
                        <a:t> </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627717">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Add Server (consolidated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and </a:t>
                      </a:r>
                      <a:r>
                        <a:rPr lang="en-US" sz="2000" b="1" kern="0" dirty="0" err="1">
                          <a:solidFill>
                            <a:schemeClr val="bg1"/>
                          </a:solidFill>
                          <a:latin typeface="微軟正黑體" pitchFamily="34" charset="-120"/>
                          <a:ea typeface="微軟正黑體" pitchFamily="34" charset="-120"/>
                          <a:cs typeface="新細明體"/>
                        </a:rPr>
                        <a:t>RTCUniversalServerAdmins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627717">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Add Front-End Server (expanded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Local Administrator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1161945">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Activate Front-End Server</a:t>
                      </a:r>
                      <a:endParaRPr lang="zh-TW" sz="2000" b="1" kern="100" dirty="0">
                        <a:solidFill>
                          <a:schemeClr val="bg1"/>
                        </a:solidFill>
                        <a:latin typeface="微軟正黑體" pitchFamily="34" charset="-120"/>
                        <a:ea typeface="微軟正黑體" pitchFamily="34" charset="-120"/>
                        <a:cs typeface="Times New Roman"/>
                      </a:endParaRPr>
                    </a:p>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(expanded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and </a:t>
                      </a:r>
                      <a:r>
                        <a:rPr lang="en-US" sz="2000" b="1" kern="0" dirty="0" err="1">
                          <a:solidFill>
                            <a:schemeClr val="bg1"/>
                          </a:solidFill>
                          <a:latin typeface="微軟正黑體" pitchFamily="34" charset="-120"/>
                          <a:ea typeface="微軟正黑體" pitchFamily="34" charset="-120"/>
                          <a:cs typeface="新細明體"/>
                        </a:rPr>
                        <a:t>RTCUniversalServerAdmins</a:t>
                      </a:r>
                      <a:r>
                        <a:rPr lang="en-US" sz="2000" b="1" kern="0" dirty="0">
                          <a:solidFill>
                            <a:schemeClr val="bg1"/>
                          </a:solidFill>
                          <a:latin typeface="微軟正黑體" pitchFamily="34" charset="-120"/>
                          <a:ea typeface="微軟正黑體" pitchFamily="34" charset="-120"/>
                          <a:cs typeface="新細明體"/>
                        </a:rPr>
                        <a:t> (or 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only if activating in the forest root domain)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bl>
          </a:graphicData>
        </a:graphic>
      </p:graphicFrame>
      <p:sp>
        <p:nvSpPr>
          <p:cNvPr id="3" name="標題 2"/>
          <p:cNvSpPr>
            <a:spLocks noGrp="1"/>
          </p:cNvSpPr>
          <p:nvPr>
            <p:ph type="title"/>
          </p:nvPr>
        </p:nvSpPr>
        <p:spPr>
          <a:xfrm>
            <a:off x="366713" y="159700"/>
            <a:ext cx="8405812" cy="609600"/>
          </a:xfrm>
        </p:spPr>
        <p:txBody>
          <a:bodyPr/>
          <a:lstStyle/>
          <a:p>
            <a:r>
              <a:rPr lang="zh-TW" altLang="en-US" dirty="0" smtClean="0"/>
              <a:t>部署與管理</a:t>
            </a:r>
            <a:r>
              <a:rPr lang="en-US" altLang="zh-TW" dirty="0" smtClean="0"/>
              <a:t>OCS</a:t>
            </a:r>
            <a:r>
              <a:rPr lang="zh-TW" altLang="en-US" dirty="0" smtClean="0"/>
              <a:t>的權限基本要求</a:t>
            </a:r>
            <a:r>
              <a:rPr lang="en-US" altLang="zh-TW" dirty="0" smtClean="0"/>
              <a:t>(</a:t>
            </a:r>
            <a:r>
              <a:rPr lang="zh-TW" altLang="en-US" dirty="0" smtClean="0"/>
              <a:t>二</a:t>
            </a:r>
            <a:r>
              <a:rPr lang="en-US" altLang="zh-TW" dirty="0" smtClean="0"/>
              <a:t>)</a:t>
            </a:r>
            <a:endParaRPr lang="zh-TW" altLang="en-US" dirty="0"/>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344383" y="914399"/>
          <a:ext cx="8428141" cy="4844738"/>
        </p:xfrm>
        <a:graphic>
          <a:graphicData uri="http://schemas.openxmlformats.org/drawingml/2006/table">
            <a:tbl>
              <a:tblPr/>
              <a:tblGrid>
                <a:gridCol w="4183666"/>
                <a:gridCol w="4244475"/>
              </a:tblGrid>
              <a:tr h="684594">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Procedure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Administrative Credentials or Roles Required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613757">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Add Web Components</a:t>
                      </a:r>
                      <a:endParaRPr lang="zh-TW" sz="2000" b="1" kern="100" dirty="0">
                        <a:solidFill>
                          <a:schemeClr val="bg1"/>
                        </a:solidFill>
                        <a:latin typeface="微軟正黑體" pitchFamily="34" charset="-120"/>
                        <a:ea typeface="微軟正黑體" pitchFamily="34" charset="-120"/>
                        <a:cs typeface="Times New Roman"/>
                      </a:endParaRPr>
                    </a:p>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(expanded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Local Administrator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1370018">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Activate Web Components</a:t>
                      </a:r>
                      <a:endParaRPr lang="zh-TW" sz="2000" b="1" kern="100" dirty="0">
                        <a:solidFill>
                          <a:schemeClr val="bg1"/>
                        </a:solidFill>
                        <a:latin typeface="微軟正黑體" pitchFamily="34" charset="-120"/>
                        <a:ea typeface="微軟正黑體" pitchFamily="34" charset="-120"/>
                        <a:cs typeface="Times New Roman"/>
                      </a:endParaRPr>
                    </a:p>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(expanded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and </a:t>
                      </a:r>
                      <a:r>
                        <a:rPr lang="en-US" sz="2000" b="1" kern="0" dirty="0" err="1">
                          <a:solidFill>
                            <a:schemeClr val="bg1"/>
                          </a:solidFill>
                          <a:latin typeface="微軟正黑體" pitchFamily="34" charset="-120"/>
                          <a:ea typeface="微軟正黑體" pitchFamily="34" charset="-120"/>
                          <a:cs typeface="新細明體"/>
                        </a:rPr>
                        <a:t>RTCUniversalServerAdmins</a:t>
                      </a:r>
                      <a:r>
                        <a:rPr lang="en-US" sz="2000" b="1" kern="0" dirty="0">
                          <a:solidFill>
                            <a:schemeClr val="bg1"/>
                          </a:solidFill>
                          <a:latin typeface="微軟正黑體" pitchFamily="34" charset="-120"/>
                          <a:ea typeface="微軟正黑體" pitchFamily="34" charset="-120"/>
                          <a:cs typeface="新細明體"/>
                        </a:rPr>
                        <a:t> (or 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only if activating in the forest root domain)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684594">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Add Web Conferencing Server</a:t>
                      </a:r>
                      <a:endParaRPr lang="zh-TW" sz="2000" b="1" kern="100" dirty="0">
                        <a:solidFill>
                          <a:schemeClr val="bg1"/>
                        </a:solidFill>
                        <a:latin typeface="微軟正黑體" pitchFamily="34" charset="-120"/>
                        <a:ea typeface="微軟正黑體" pitchFamily="34" charset="-120"/>
                        <a:cs typeface="Times New Roman"/>
                      </a:endParaRPr>
                    </a:p>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(expanded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Local Administrator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1291016">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Activate Web Conferencing Server (expanded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and </a:t>
                      </a:r>
                      <a:r>
                        <a:rPr lang="en-US" sz="2000" b="1" kern="0" dirty="0" err="1">
                          <a:solidFill>
                            <a:schemeClr val="bg1"/>
                          </a:solidFill>
                          <a:latin typeface="微軟正黑體" pitchFamily="34" charset="-120"/>
                          <a:ea typeface="微軟正黑體" pitchFamily="34" charset="-120"/>
                          <a:cs typeface="新細明體"/>
                        </a:rPr>
                        <a:t>RTCUniversalServerAdmins</a:t>
                      </a:r>
                      <a:r>
                        <a:rPr lang="en-US" sz="2000" b="1" kern="0" dirty="0">
                          <a:solidFill>
                            <a:schemeClr val="bg1"/>
                          </a:solidFill>
                          <a:latin typeface="微軟正黑體" pitchFamily="34" charset="-120"/>
                          <a:ea typeface="微軟正黑體" pitchFamily="34" charset="-120"/>
                          <a:cs typeface="新細明體"/>
                        </a:rPr>
                        <a:t> (or 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only if activating in the forest root domain)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bl>
          </a:graphicData>
        </a:graphic>
      </p:graphicFrame>
      <p:sp>
        <p:nvSpPr>
          <p:cNvPr id="6" name="文字版面配置區 4"/>
          <p:cNvSpPr>
            <a:spLocks noGrp="1"/>
          </p:cNvSpPr>
          <p:nvPr>
            <p:ph type="title"/>
          </p:nvPr>
        </p:nvSpPr>
        <p:spPr/>
        <p:txBody>
          <a:bodyPr/>
          <a:lstStyle/>
          <a:p>
            <a:r>
              <a:rPr lang="zh-TW" altLang="en-US" dirty="0" smtClean="0"/>
              <a:t>部署與管理</a:t>
            </a:r>
            <a:r>
              <a:rPr lang="en-US" altLang="zh-TW" dirty="0" smtClean="0"/>
              <a:t>OCS</a:t>
            </a:r>
            <a:r>
              <a:rPr lang="zh-TW" altLang="en-US" dirty="0" smtClean="0"/>
              <a:t>的權限基本要求</a:t>
            </a:r>
            <a:r>
              <a:rPr lang="en-US" altLang="zh-TW" dirty="0" smtClean="0"/>
              <a:t>(</a:t>
            </a:r>
            <a:r>
              <a:rPr lang="zh-TW" altLang="en-US" dirty="0" smtClean="0"/>
              <a:t>三</a:t>
            </a:r>
            <a:r>
              <a:rPr lang="en-US" altLang="zh-TW" dirty="0" smtClean="0"/>
              <a:t>)</a:t>
            </a:r>
            <a:endParaRPr lang="zh-TW" altLang="en-US" dirty="0"/>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22514" y="902525"/>
          <a:ext cx="7956468" cy="5034250"/>
        </p:xfrm>
        <a:graphic>
          <a:graphicData uri="http://schemas.openxmlformats.org/drawingml/2006/table">
            <a:tbl>
              <a:tblPr/>
              <a:tblGrid>
                <a:gridCol w="3925772"/>
                <a:gridCol w="4030696"/>
              </a:tblGrid>
              <a:tr h="746779">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Procedure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Administrative Credentials or Roles Required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915098">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Add A/V Conferencing Server (expanded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a:solidFill>
                            <a:schemeClr val="bg1"/>
                          </a:solidFill>
                          <a:latin typeface="微軟正黑體" pitchFamily="34" charset="-120"/>
                          <a:ea typeface="微軟正黑體" pitchFamily="34" charset="-120"/>
                          <a:cs typeface="新細明體"/>
                        </a:rPr>
                        <a:t>Local Administrator</a:t>
                      </a:r>
                      <a:endParaRPr lang="zh-TW" sz="2000" b="1" kern="10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1700112">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Activate A/V Conferencing Server (expanded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and </a:t>
                      </a:r>
                      <a:r>
                        <a:rPr lang="en-US" sz="2000" b="1" kern="0" dirty="0" err="1">
                          <a:solidFill>
                            <a:schemeClr val="bg1"/>
                          </a:solidFill>
                          <a:latin typeface="微軟正黑體" pitchFamily="34" charset="-120"/>
                          <a:ea typeface="微軟正黑體" pitchFamily="34" charset="-120"/>
                          <a:cs typeface="新細明體"/>
                        </a:rPr>
                        <a:t>RTCUniversalServerAdmins</a:t>
                      </a:r>
                      <a:r>
                        <a:rPr lang="en-US" sz="2000" b="1" kern="0" dirty="0">
                          <a:solidFill>
                            <a:schemeClr val="bg1"/>
                          </a:solidFill>
                          <a:latin typeface="微軟正黑體" pitchFamily="34" charset="-120"/>
                          <a:ea typeface="微軟正黑體" pitchFamily="34" charset="-120"/>
                          <a:cs typeface="新細明體"/>
                        </a:rPr>
                        <a:t> (or 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only if activating in the forest root domain)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91003">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Configure Certificates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Local Administrator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91003">
                <a:tc>
                  <a:txBody>
                    <a:bodyPr/>
                    <a:lstStyle/>
                    <a:p>
                      <a:pPr marL="10795" marR="10795">
                        <a:spcAft>
                          <a:spcPts val="0"/>
                        </a:spcAft>
                      </a:pPr>
                      <a:r>
                        <a:rPr lang="en-US" sz="2000" b="1" kern="0">
                          <a:solidFill>
                            <a:schemeClr val="bg1"/>
                          </a:solidFill>
                          <a:latin typeface="微軟正黑體" pitchFamily="34" charset="-120"/>
                          <a:ea typeface="微軟正黑體" pitchFamily="34" charset="-120"/>
                          <a:cs typeface="新細明體"/>
                        </a:rPr>
                        <a:t>Start Services</a:t>
                      </a:r>
                      <a:endParaRPr lang="zh-TW" sz="2000" b="1" kern="10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err="1">
                          <a:solidFill>
                            <a:schemeClr val="bg1"/>
                          </a:solidFill>
                          <a:latin typeface="微軟正黑體" pitchFamily="34" charset="-120"/>
                          <a:ea typeface="微軟正黑體" pitchFamily="34" charset="-120"/>
                          <a:cs typeface="新細明體"/>
                        </a:rPr>
                        <a:t>RTCUniversalServerAdmins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490255">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Validate Pool Configuration</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err="1">
                          <a:solidFill>
                            <a:schemeClr val="bg1"/>
                          </a:solidFill>
                          <a:latin typeface="微軟正黑體" pitchFamily="34" charset="-120"/>
                          <a:ea typeface="微軟正黑體" pitchFamily="34" charset="-120"/>
                          <a:cs typeface="新細明體"/>
                        </a:rPr>
                        <a:t>RTCUniversalServerAdmins</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bl>
          </a:graphicData>
        </a:graphic>
      </p:graphicFrame>
      <p:sp>
        <p:nvSpPr>
          <p:cNvPr id="3" name="標題 2"/>
          <p:cNvSpPr>
            <a:spLocks noGrp="1"/>
          </p:cNvSpPr>
          <p:nvPr>
            <p:ph type="title"/>
          </p:nvPr>
        </p:nvSpPr>
        <p:spPr/>
        <p:txBody>
          <a:bodyPr/>
          <a:lstStyle/>
          <a:p>
            <a:r>
              <a:rPr lang="zh-TW" altLang="en-US" dirty="0" smtClean="0"/>
              <a:t>部署與管理</a:t>
            </a:r>
            <a:r>
              <a:rPr lang="en-US" altLang="zh-TW" dirty="0" smtClean="0"/>
              <a:t>OCS</a:t>
            </a:r>
            <a:r>
              <a:rPr lang="zh-TW" altLang="en-US" dirty="0" smtClean="0"/>
              <a:t>的權限基本要求</a:t>
            </a:r>
            <a:r>
              <a:rPr lang="en-US" altLang="zh-TW" dirty="0" smtClean="0"/>
              <a:t>(</a:t>
            </a:r>
            <a:r>
              <a:rPr lang="zh-TW" altLang="en-US" dirty="0" smtClean="0"/>
              <a:t>四</a:t>
            </a:r>
            <a:r>
              <a:rPr lang="en-US" altLang="zh-TW" dirty="0" smtClean="0"/>
              <a:t>)</a:t>
            </a:r>
            <a:endParaRPr lang="zh-TW" altLang="en-US" dirty="0"/>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46265" y="939423"/>
          <a:ext cx="7968343" cy="5108967"/>
        </p:xfrm>
        <a:graphic>
          <a:graphicData uri="http://schemas.openxmlformats.org/drawingml/2006/table">
            <a:tbl>
              <a:tblPr/>
              <a:tblGrid>
                <a:gridCol w="3756340"/>
                <a:gridCol w="4212003"/>
              </a:tblGrid>
              <a:tr h="660541">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Procedure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a:spcBef>
                          <a:spcPts val="420"/>
                        </a:spcBef>
                        <a:spcAft>
                          <a:spcPts val="420"/>
                        </a:spcAft>
                      </a:pPr>
                      <a:r>
                        <a:rPr lang="en-US" sz="2000" b="1" kern="0" dirty="0">
                          <a:solidFill>
                            <a:schemeClr val="bg1"/>
                          </a:solidFill>
                          <a:latin typeface="微軟正黑體" pitchFamily="34" charset="-120"/>
                          <a:ea typeface="微軟正黑體" pitchFamily="34" charset="-120"/>
                          <a:cs typeface="新細明體"/>
                        </a:rPr>
                        <a:t>Administrative Credentials or Roles Required </a:t>
                      </a:r>
                      <a:endParaRPr lang="zh-TW" sz="2000" kern="100" dirty="0">
                        <a:solidFill>
                          <a:schemeClr val="bg1"/>
                        </a:solidFill>
                        <a:latin typeface="微軟正黑體" pitchFamily="34" charset="-120"/>
                        <a:ea typeface="微軟正黑體" pitchFamily="34" charset="-120"/>
                        <a:cs typeface="Times New Roman"/>
                      </a:endParaRPr>
                    </a:p>
                  </a:txBody>
                  <a:tcPr marL="53340" marR="53340" marT="53340" marB="53340"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25201">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Archiving and CDR Server </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 </a:t>
                      </a:r>
                      <a:endParaRPr lang="zh-TW" sz="2000" b="1" kern="10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25201">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Install Archiving</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Local Administrator</a:t>
                      </a:r>
                      <a:endParaRPr lang="zh-TW" sz="2000" b="1" kern="10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702040">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Activate Archiving</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Domain </a:t>
                      </a:r>
                      <a:r>
                        <a:rPr lang="en-US" sz="2000" b="1" kern="0" dirty="0" err="1">
                          <a:solidFill>
                            <a:schemeClr val="bg1"/>
                          </a:solidFill>
                          <a:latin typeface="微軟正黑體" pitchFamily="34" charset="-120"/>
                          <a:ea typeface="微軟正黑體" pitchFamily="34" charset="-120"/>
                          <a:cs typeface="新細明體"/>
                        </a:rPr>
                        <a:t>Admins</a:t>
                      </a:r>
                      <a:r>
                        <a:rPr lang="en-US" sz="2000" b="1" kern="0" dirty="0">
                          <a:solidFill>
                            <a:schemeClr val="bg1"/>
                          </a:solidFill>
                          <a:latin typeface="微軟正黑體" pitchFamily="34" charset="-120"/>
                          <a:ea typeface="微軟正黑體" pitchFamily="34" charset="-120"/>
                          <a:cs typeface="新細明體"/>
                        </a:rPr>
                        <a:t> and </a:t>
                      </a:r>
                      <a:r>
                        <a:rPr lang="en-US" sz="2000" b="1" kern="0" dirty="0" err="1">
                          <a:solidFill>
                            <a:schemeClr val="bg1"/>
                          </a:solidFill>
                          <a:latin typeface="微軟正黑體" pitchFamily="34" charset="-120"/>
                          <a:ea typeface="微軟正黑體" pitchFamily="34" charset="-120"/>
                          <a:cs typeface="新細明體"/>
                        </a:rPr>
                        <a:t>RTCUniversalServerAdmins</a:t>
                      </a:r>
                      <a:r>
                        <a:rPr lang="en-US" sz="2000" b="1" kern="0" dirty="0">
                          <a:solidFill>
                            <a:schemeClr val="bg1"/>
                          </a:solidFill>
                          <a:latin typeface="微軟正黑體" pitchFamily="34" charset="-120"/>
                          <a:ea typeface="微軟正黑體" pitchFamily="34" charset="-120"/>
                          <a:cs typeface="新細明體"/>
                        </a:rPr>
                        <a:t> </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25201">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Edge Servers </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 </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25201">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Install Edge Server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RTC Local Administrator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25201">
                <a:tc>
                  <a:txBody>
                    <a:bodyPr/>
                    <a:lstStyle/>
                    <a:p>
                      <a:pPr marL="10795" marR="10795">
                        <a:spcAft>
                          <a:spcPts val="0"/>
                        </a:spcAft>
                      </a:pPr>
                      <a:r>
                        <a:rPr lang="en-US" sz="2000" b="1" kern="0">
                          <a:solidFill>
                            <a:schemeClr val="bg1"/>
                          </a:solidFill>
                          <a:latin typeface="微軟正黑體" pitchFamily="34" charset="-120"/>
                          <a:ea typeface="微軟正黑體" pitchFamily="34" charset="-120"/>
                          <a:cs typeface="新細明體"/>
                        </a:rPr>
                        <a:t>Activate Edge Servers</a:t>
                      </a:r>
                      <a:endParaRPr lang="zh-TW" sz="2000" b="1" kern="10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RTC Local Administrator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25201">
                <a:tc>
                  <a:txBody>
                    <a:bodyPr/>
                    <a:lstStyle/>
                    <a:p>
                      <a:pPr marL="10795" marR="10795">
                        <a:spcAft>
                          <a:spcPts val="0"/>
                        </a:spcAft>
                      </a:pPr>
                      <a:r>
                        <a:rPr lang="en-US" sz="2000" b="1" kern="0">
                          <a:solidFill>
                            <a:schemeClr val="bg1"/>
                          </a:solidFill>
                          <a:latin typeface="微軟正黑體" pitchFamily="34" charset="-120"/>
                          <a:ea typeface="微軟正黑體" pitchFamily="34" charset="-120"/>
                          <a:cs typeface="新細明體"/>
                        </a:rPr>
                        <a:t>Configure Edge Servers</a:t>
                      </a:r>
                      <a:endParaRPr lang="zh-TW" sz="2000" b="1" kern="10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RTC Local Administrator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525201">
                <a:tc>
                  <a:txBody>
                    <a:bodyPr/>
                    <a:lstStyle/>
                    <a:p>
                      <a:pPr marL="10795" marR="10795">
                        <a:spcAft>
                          <a:spcPts val="0"/>
                        </a:spcAft>
                      </a:pPr>
                      <a:r>
                        <a:rPr lang="en-US" sz="2000" b="1" kern="0">
                          <a:solidFill>
                            <a:schemeClr val="bg1"/>
                          </a:solidFill>
                          <a:latin typeface="微軟正黑體" pitchFamily="34" charset="-120"/>
                          <a:ea typeface="微軟正黑體" pitchFamily="34" charset="-120"/>
                          <a:cs typeface="新細明體"/>
                        </a:rPr>
                        <a:t>Configure Certificates</a:t>
                      </a:r>
                      <a:endParaRPr lang="zh-TW" sz="2000" b="1" kern="10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10795" marR="10795">
                        <a:spcAft>
                          <a:spcPts val="0"/>
                        </a:spcAft>
                      </a:pPr>
                      <a:r>
                        <a:rPr lang="en-US" sz="2000" b="1" kern="0" dirty="0">
                          <a:solidFill>
                            <a:schemeClr val="bg1"/>
                          </a:solidFill>
                          <a:latin typeface="微軟正黑體" pitchFamily="34" charset="-120"/>
                          <a:ea typeface="微軟正黑體" pitchFamily="34" charset="-120"/>
                          <a:cs typeface="新細明體"/>
                        </a:rPr>
                        <a:t>RTC Local Administrator</a:t>
                      </a:r>
                      <a:endParaRPr lang="zh-TW" sz="2000" b="1" kern="100" dirty="0">
                        <a:solidFill>
                          <a:schemeClr val="bg1"/>
                        </a:solidFill>
                        <a:latin typeface="微軟正黑體" pitchFamily="34" charset="-120"/>
                        <a:ea typeface="微軟正黑體" pitchFamily="34" charset="-120"/>
                        <a:cs typeface="Times New Roman"/>
                      </a:endParaRPr>
                    </a:p>
                  </a:txBody>
                  <a:tcPr marL="53340" marR="53340" marT="53340" marB="5334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bl>
          </a:graphicData>
        </a:graphic>
      </p:graphicFrame>
      <p:sp>
        <p:nvSpPr>
          <p:cNvPr id="3" name="標題 2"/>
          <p:cNvSpPr>
            <a:spLocks noGrp="1"/>
          </p:cNvSpPr>
          <p:nvPr>
            <p:ph type="title"/>
          </p:nvPr>
        </p:nvSpPr>
        <p:spPr/>
        <p:txBody>
          <a:bodyPr/>
          <a:lstStyle/>
          <a:p>
            <a:r>
              <a:rPr lang="zh-TW" altLang="en-US" dirty="0" smtClean="0"/>
              <a:t>部署與管理</a:t>
            </a:r>
            <a:r>
              <a:rPr lang="en-US" altLang="zh-TW" dirty="0" smtClean="0"/>
              <a:t>OCS</a:t>
            </a:r>
            <a:r>
              <a:rPr lang="zh-TW" altLang="en-US" dirty="0" smtClean="0"/>
              <a:t>的權限基本要求</a:t>
            </a:r>
            <a:r>
              <a:rPr lang="en-US" altLang="zh-TW" dirty="0" smtClean="0"/>
              <a:t>(</a:t>
            </a:r>
            <a:r>
              <a:rPr lang="zh-TW" altLang="en-US" dirty="0" smtClean="0"/>
              <a:t>五</a:t>
            </a:r>
            <a:r>
              <a:rPr lang="en-US" altLang="zh-TW" dirty="0" smtClean="0"/>
              <a:t>)</a:t>
            </a:r>
            <a:endParaRPr lang="zh-TW" altLang="en-US" dirty="0"/>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t>04. </a:t>
            </a:r>
            <a:r>
              <a:rPr lang="zh-TW" altLang="en-US" dirty="0" smtClean="0"/>
              <a:t>基礎建設建立要求</a:t>
            </a:r>
            <a:endParaRPr lang="en-US" altLang="zh-TW" dirty="0" smtClean="0"/>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6713" y="183449"/>
            <a:ext cx="8405812" cy="719077"/>
          </a:xfrm>
        </p:spPr>
        <p:txBody>
          <a:bodyPr/>
          <a:lstStyle/>
          <a:p>
            <a:pPr algn="ctr"/>
            <a:r>
              <a:rPr lang="en-US" altLang="zh-TW" dirty="0" smtClean="0"/>
              <a:t>AD</a:t>
            </a:r>
            <a:r>
              <a:rPr lang="zh-TW" altLang="en-US" dirty="0" smtClean="0"/>
              <a:t>的拓樸：</a:t>
            </a:r>
            <a:r>
              <a:rPr lang="zh-TW" altLang="en-US" sz="3200" dirty="0" smtClean="0">
                <a:solidFill>
                  <a:srgbClr val="FFFF00"/>
                </a:solidFill>
              </a:rPr>
              <a:t>單一網域</a:t>
            </a:r>
            <a:endParaRPr lang="zh-TW" altLang="en-US" sz="4400" dirty="0">
              <a:solidFill>
                <a:srgbClr val="FFFF00"/>
              </a:solidFill>
            </a:endParaRPr>
          </a:p>
        </p:txBody>
      </p:sp>
      <p:pic>
        <p:nvPicPr>
          <p:cNvPr id="3" name="圖片 2" descr="1.TIF"/>
          <p:cNvPicPr>
            <a:picLocks noChangeAspect="1"/>
          </p:cNvPicPr>
          <p:nvPr/>
        </p:nvPicPr>
        <p:blipFill>
          <a:blip r:embed="rId2"/>
          <a:stretch>
            <a:fillRect/>
          </a:stretch>
        </p:blipFill>
        <p:spPr>
          <a:xfrm>
            <a:off x="2422566" y="1066546"/>
            <a:ext cx="4678878" cy="4942372"/>
          </a:xfrm>
          <a:prstGeom prst="rect">
            <a:avLst/>
          </a:prstGeom>
        </p:spPr>
      </p:pic>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6713" y="41650"/>
            <a:ext cx="8622908" cy="1036519"/>
          </a:xfrm>
        </p:spPr>
        <p:txBody>
          <a:bodyPr/>
          <a:lstStyle/>
          <a:p>
            <a:pPr algn="ctr"/>
            <a:r>
              <a:rPr lang="en-US" altLang="zh-TW" dirty="0" smtClean="0"/>
              <a:t>AD</a:t>
            </a:r>
            <a:r>
              <a:rPr lang="zh-TW" altLang="en-US" dirty="0" smtClean="0"/>
              <a:t>的拓樸：</a:t>
            </a:r>
            <a:r>
              <a:rPr lang="zh-TW" altLang="en-US" sz="3200" dirty="0" smtClean="0">
                <a:solidFill>
                  <a:srgbClr val="FFFF00"/>
                </a:solidFill>
              </a:rPr>
              <a:t>單一</a:t>
            </a:r>
            <a:r>
              <a:rPr lang="en-US" altLang="zh-TW" sz="3200" dirty="0" smtClean="0">
                <a:solidFill>
                  <a:srgbClr val="FFFF00"/>
                </a:solidFill>
              </a:rPr>
              <a:t>Forest </a:t>
            </a:r>
            <a:endParaRPr lang="zh-TW" altLang="en-US" dirty="0">
              <a:solidFill>
                <a:srgbClr val="FFFF00"/>
              </a:solidFill>
            </a:endParaRPr>
          </a:p>
        </p:txBody>
      </p:sp>
      <p:pic>
        <p:nvPicPr>
          <p:cNvPr id="4" name="圖片 3" descr="2.TIF"/>
          <p:cNvPicPr>
            <a:picLocks noChangeAspect="1"/>
          </p:cNvPicPr>
          <p:nvPr/>
        </p:nvPicPr>
        <p:blipFill>
          <a:blip r:embed="rId2"/>
          <a:stretch>
            <a:fillRect/>
          </a:stretch>
        </p:blipFill>
        <p:spPr>
          <a:xfrm>
            <a:off x="1864426" y="914400"/>
            <a:ext cx="5973288" cy="5165766"/>
          </a:xfrm>
          <a:prstGeom prst="rect">
            <a:avLst/>
          </a:prstGeom>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6713" y="219074"/>
            <a:ext cx="8405812" cy="868913"/>
          </a:xfrm>
        </p:spPr>
        <p:txBody>
          <a:bodyPr/>
          <a:lstStyle/>
          <a:p>
            <a:pPr algn="ctr"/>
            <a:r>
              <a:rPr lang="en-US" altLang="zh-TW" dirty="0" smtClean="0"/>
              <a:t>AD</a:t>
            </a:r>
            <a:r>
              <a:rPr lang="zh-TW" altLang="en-US" dirty="0" smtClean="0"/>
              <a:t>拓樸：</a:t>
            </a:r>
            <a:r>
              <a:rPr lang="zh-TW" altLang="en-US" sz="3200" dirty="0" smtClean="0">
                <a:solidFill>
                  <a:srgbClr val="FFFF00"/>
                </a:solidFill>
              </a:rPr>
              <a:t>單一</a:t>
            </a:r>
            <a:r>
              <a:rPr lang="en-US" altLang="zh-TW" sz="3200" dirty="0" smtClean="0">
                <a:solidFill>
                  <a:srgbClr val="FFFF00"/>
                </a:solidFill>
              </a:rPr>
              <a:t>Forest</a:t>
            </a:r>
            <a:r>
              <a:rPr lang="zh-TW" altLang="en-US" sz="3200" dirty="0" smtClean="0">
                <a:solidFill>
                  <a:srgbClr val="FFFF00"/>
                </a:solidFill>
              </a:rPr>
              <a:t>，多</a:t>
            </a:r>
            <a:r>
              <a:rPr lang="en-US" altLang="zh-TW" sz="3200" dirty="0" smtClean="0">
                <a:solidFill>
                  <a:srgbClr val="FFFF00"/>
                </a:solidFill>
              </a:rPr>
              <a:t>Domain tree</a:t>
            </a:r>
            <a:endParaRPr lang="zh-TW" altLang="en-US" sz="3200" dirty="0">
              <a:solidFill>
                <a:srgbClr val="FFFF00"/>
              </a:solidFill>
            </a:endParaRPr>
          </a:p>
        </p:txBody>
      </p:sp>
      <p:pic>
        <p:nvPicPr>
          <p:cNvPr id="3" name="圖片 2" descr="3.TIF"/>
          <p:cNvPicPr>
            <a:picLocks noChangeAspect="1"/>
          </p:cNvPicPr>
          <p:nvPr/>
        </p:nvPicPr>
        <p:blipFill>
          <a:blip r:embed="rId2"/>
          <a:stretch>
            <a:fillRect/>
          </a:stretch>
        </p:blipFill>
        <p:spPr>
          <a:xfrm>
            <a:off x="1579418" y="1087987"/>
            <a:ext cx="5997040" cy="4814049"/>
          </a:xfrm>
          <a:prstGeom prst="rect">
            <a:avLst/>
          </a:prstGeom>
        </p:spPr>
      </p:pic>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1881" y="219075"/>
            <a:ext cx="8763990" cy="609600"/>
          </a:xfrm>
        </p:spPr>
        <p:txBody>
          <a:bodyPr/>
          <a:lstStyle/>
          <a:p>
            <a:r>
              <a:rPr lang="en-US" altLang="zh-TW" dirty="0" smtClean="0"/>
              <a:t>AD</a:t>
            </a:r>
            <a:r>
              <a:rPr lang="zh-TW" altLang="en-US" dirty="0" smtClean="0"/>
              <a:t>拓樸：</a:t>
            </a:r>
            <a:r>
              <a:rPr lang="zh-TW" altLang="en-US" sz="3200" dirty="0" smtClean="0">
                <a:solidFill>
                  <a:srgbClr val="FFFF00"/>
                </a:solidFill>
              </a:rPr>
              <a:t>多</a:t>
            </a:r>
            <a:r>
              <a:rPr lang="en-US" altLang="zh-TW" sz="3200" dirty="0" smtClean="0">
                <a:solidFill>
                  <a:srgbClr val="FFFF00"/>
                </a:solidFill>
              </a:rPr>
              <a:t>Forest</a:t>
            </a:r>
            <a:r>
              <a:rPr lang="zh-TW" altLang="en-US" sz="3200" dirty="0" smtClean="0">
                <a:solidFill>
                  <a:srgbClr val="FFFF00"/>
                </a:solidFill>
              </a:rPr>
              <a:t>，使用</a:t>
            </a:r>
            <a:r>
              <a:rPr lang="en-US" altLang="zh-TW" sz="3200" dirty="0" smtClean="0">
                <a:solidFill>
                  <a:srgbClr val="FFFF00"/>
                </a:solidFill>
              </a:rPr>
              <a:t>Resource Domain</a:t>
            </a:r>
            <a:endParaRPr lang="zh-TW" altLang="en-US" dirty="0"/>
          </a:p>
        </p:txBody>
      </p:sp>
      <p:pic>
        <p:nvPicPr>
          <p:cNvPr id="4" name="圖片 3" descr="4.tif"/>
          <p:cNvPicPr>
            <a:picLocks noChangeAspect="1"/>
          </p:cNvPicPr>
          <p:nvPr/>
        </p:nvPicPr>
        <p:blipFill>
          <a:blip r:embed="rId2"/>
          <a:stretch>
            <a:fillRect/>
          </a:stretch>
        </p:blipFill>
        <p:spPr>
          <a:xfrm>
            <a:off x="366713" y="1021278"/>
            <a:ext cx="8348662" cy="4773880"/>
          </a:xfrm>
          <a:prstGeom prst="rect">
            <a:avLst/>
          </a:prstGeom>
        </p:spPr>
      </p:pic>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36563" y="146050"/>
            <a:ext cx="8061325" cy="654050"/>
          </a:xfrm>
        </p:spPr>
        <p:txBody>
          <a:bodyPr/>
          <a:lstStyle/>
          <a:p>
            <a:pPr eaLnBrk="1" hangingPunct="1"/>
            <a:r>
              <a:rPr lang="zh-TW" altLang="en-US" smtClean="0"/>
              <a:t>講授大綱</a:t>
            </a:r>
          </a:p>
        </p:txBody>
      </p:sp>
      <p:sp>
        <p:nvSpPr>
          <p:cNvPr id="4099" name="Rectangle 3"/>
          <p:cNvSpPr>
            <a:spLocks noGrp="1" noChangeArrowheads="1"/>
          </p:cNvSpPr>
          <p:nvPr>
            <p:ph type="body" idx="1"/>
          </p:nvPr>
        </p:nvSpPr>
        <p:spPr>
          <a:xfrm>
            <a:off x="369888" y="982067"/>
            <a:ext cx="7177087" cy="4572570"/>
          </a:xfrm>
        </p:spPr>
        <p:txBody>
          <a:bodyPr/>
          <a:lstStyle/>
          <a:p>
            <a:pPr>
              <a:lnSpc>
                <a:spcPct val="100000"/>
              </a:lnSpc>
            </a:pPr>
            <a:r>
              <a:rPr lang="en-US" altLang="zh-TW" dirty="0" smtClean="0"/>
              <a:t>OCS 2007 </a:t>
            </a:r>
            <a:r>
              <a:rPr lang="zh-TW" altLang="en-US" dirty="0" smtClean="0"/>
              <a:t>的架構與功能簡介</a:t>
            </a:r>
            <a:endParaRPr lang="en-US" altLang="zh-TW" dirty="0" smtClean="0"/>
          </a:p>
          <a:p>
            <a:pPr>
              <a:lnSpc>
                <a:spcPct val="100000"/>
              </a:lnSpc>
            </a:pPr>
            <a:r>
              <a:rPr lang="en-US" altLang="zh-TW" dirty="0" smtClean="0"/>
              <a:t>OCS 2007 </a:t>
            </a:r>
            <a:r>
              <a:rPr lang="zh-TW" altLang="en-US" dirty="0" smtClean="0"/>
              <a:t>的建置規劃與準備</a:t>
            </a:r>
            <a:endParaRPr lang="en-US" altLang="zh-TW" dirty="0" smtClean="0"/>
          </a:p>
          <a:p>
            <a:pPr>
              <a:lnSpc>
                <a:spcPct val="100000"/>
              </a:lnSpc>
            </a:pPr>
            <a:r>
              <a:rPr lang="en-US" altLang="zh-TW" dirty="0" smtClean="0"/>
              <a:t>OCS 2007 </a:t>
            </a:r>
            <a:r>
              <a:rPr lang="zh-TW" altLang="en-US" dirty="0" smtClean="0"/>
              <a:t>的伺服器部署程序</a:t>
            </a:r>
            <a:endParaRPr lang="en-US" altLang="zh-TW" dirty="0" smtClean="0"/>
          </a:p>
          <a:p>
            <a:pPr lvl="1">
              <a:lnSpc>
                <a:spcPct val="100000"/>
              </a:lnSpc>
            </a:pPr>
            <a:r>
              <a:rPr lang="en-US" altLang="zh-TW" dirty="0" smtClean="0"/>
              <a:t>OCS 2007   </a:t>
            </a:r>
            <a:r>
              <a:rPr lang="zh-TW" altLang="en-US" dirty="0" smtClean="0"/>
              <a:t>的部署程序</a:t>
            </a:r>
            <a:endParaRPr lang="en-US" altLang="zh-TW" dirty="0" smtClean="0"/>
          </a:p>
          <a:p>
            <a:pPr lvl="1">
              <a:lnSpc>
                <a:spcPct val="100000"/>
              </a:lnSpc>
            </a:pPr>
            <a:r>
              <a:rPr lang="en-US" altLang="zh-TW" dirty="0" smtClean="0"/>
              <a:t>Edge Server</a:t>
            </a:r>
            <a:r>
              <a:rPr lang="zh-TW" altLang="en-US" dirty="0" smtClean="0"/>
              <a:t>的部署程序</a:t>
            </a:r>
            <a:endParaRPr lang="en-US" altLang="zh-TW" dirty="0" smtClean="0"/>
          </a:p>
          <a:p>
            <a:pPr>
              <a:lnSpc>
                <a:spcPct val="100000"/>
              </a:lnSpc>
            </a:pPr>
            <a:r>
              <a:rPr lang="en-US" altLang="zh-TW" dirty="0" smtClean="0"/>
              <a:t>OCS 2007 </a:t>
            </a:r>
            <a:r>
              <a:rPr lang="zh-TW" altLang="en-US" dirty="0" smtClean="0"/>
              <a:t>的用戶端部署程序</a:t>
            </a:r>
            <a:endParaRPr lang="en-US" altLang="zh-TW" dirty="0" smtClean="0"/>
          </a:p>
          <a:p>
            <a:pPr>
              <a:lnSpc>
                <a:spcPct val="100000"/>
              </a:lnSpc>
            </a:pPr>
            <a:r>
              <a:rPr lang="zh-TW" altLang="en-US" dirty="0" smtClean="0"/>
              <a:t>使用</a:t>
            </a:r>
            <a:r>
              <a:rPr lang="en-US" altLang="zh-TW" dirty="0" smtClean="0"/>
              <a:t>IM</a:t>
            </a:r>
            <a:r>
              <a:rPr lang="zh-TW" altLang="en-US" dirty="0" smtClean="0"/>
              <a:t>、</a:t>
            </a:r>
            <a:r>
              <a:rPr lang="en-US" altLang="zh-TW" dirty="0" smtClean="0"/>
              <a:t>A/V</a:t>
            </a:r>
            <a:r>
              <a:rPr lang="zh-TW" altLang="en-US" dirty="0" smtClean="0"/>
              <a:t>、</a:t>
            </a:r>
            <a:r>
              <a:rPr lang="en-US" altLang="zh-TW" dirty="0" smtClean="0"/>
              <a:t>Web</a:t>
            </a:r>
            <a:r>
              <a:rPr lang="zh-TW" altLang="en-US" dirty="0" smtClean="0"/>
              <a:t>會議系統 </a:t>
            </a:r>
          </a:p>
          <a:p>
            <a:pPr>
              <a:lnSpc>
                <a:spcPct val="100000"/>
              </a:lnSpc>
              <a:buNone/>
            </a:pPr>
            <a:endParaRPr lang="en-US" altLang="zh-TW" dirty="0" smtClean="0"/>
          </a:p>
          <a:p>
            <a:pPr>
              <a:lnSpc>
                <a:spcPct val="100000"/>
              </a:lnSpc>
            </a:pPr>
            <a:endParaRPr lang="en-US" altLang="zh-TW" dirty="0" smtClean="0"/>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smtClean="0"/>
              <a:t>AD</a:t>
            </a:r>
            <a:r>
              <a:rPr lang="zh-TW" altLang="en-US" dirty="0" smtClean="0"/>
              <a:t>拓樸：</a:t>
            </a:r>
            <a:r>
              <a:rPr lang="zh-TW" altLang="en-US" sz="3600" dirty="0" smtClean="0">
                <a:solidFill>
                  <a:srgbClr val="FFFF00"/>
                </a:solidFill>
              </a:rPr>
              <a:t>多</a:t>
            </a:r>
            <a:r>
              <a:rPr lang="en-US" altLang="zh-TW" sz="3600" dirty="0" smtClean="0">
                <a:solidFill>
                  <a:srgbClr val="FFFF00"/>
                </a:solidFill>
              </a:rPr>
              <a:t>Forest</a:t>
            </a:r>
            <a:r>
              <a:rPr lang="zh-TW" altLang="en-US" sz="3600" dirty="0" smtClean="0">
                <a:solidFill>
                  <a:srgbClr val="FFFF00"/>
                </a:solidFill>
              </a:rPr>
              <a:t>，使用</a:t>
            </a:r>
            <a:r>
              <a:rPr lang="en-US" altLang="zh-TW" sz="3600" dirty="0" smtClean="0">
                <a:solidFill>
                  <a:srgbClr val="FFFF00"/>
                </a:solidFill>
              </a:rPr>
              <a:t>MIIS</a:t>
            </a:r>
            <a:endParaRPr lang="zh-TW" altLang="en-US" dirty="0">
              <a:solidFill>
                <a:srgbClr val="FFFF00"/>
              </a:solidFill>
            </a:endParaRPr>
          </a:p>
        </p:txBody>
      </p:sp>
      <p:pic>
        <p:nvPicPr>
          <p:cNvPr id="3" name="圖片 2" descr="5.tif"/>
          <p:cNvPicPr>
            <a:picLocks noChangeAspect="1"/>
          </p:cNvPicPr>
          <p:nvPr/>
        </p:nvPicPr>
        <p:blipFill>
          <a:blip r:embed="rId2"/>
          <a:stretch>
            <a:fillRect/>
          </a:stretch>
        </p:blipFill>
        <p:spPr>
          <a:xfrm>
            <a:off x="519112" y="1252537"/>
            <a:ext cx="8105775" cy="4352925"/>
          </a:xfrm>
          <a:prstGeom prst="rect">
            <a:avLst/>
          </a:prstGeom>
        </p:spPr>
      </p:pic>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9521" y="219604"/>
            <a:ext cx="8448146" cy="507832"/>
          </a:xfrm>
        </p:spPr>
        <p:txBody>
          <a:bodyPr/>
          <a:lstStyle/>
          <a:p>
            <a:pPr>
              <a:lnSpc>
                <a:spcPct val="100000"/>
              </a:lnSpc>
            </a:pPr>
            <a:r>
              <a:rPr lang="zh-TW" altLang="en-US" sz="3600" dirty="0" smtClean="0"/>
              <a:t>憑證的需求</a:t>
            </a:r>
            <a:r>
              <a:rPr lang="en-US" altLang="zh-TW" sz="3600" dirty="0" smtClean="0"/>
              <a:t>(</a:t>
            </a:r>
            <a:r>
              <a:rPr lang="zh-TW" altLang="en-US" sz="3600" dirty="0" smtClean="0"/>
              <a:t>一</a:t>
            </a:r>
            <a:r>
              <a:rPr lang="en-US" altLang="zh-TW" sz="3600" dirty="0" smtClean="0"/>
              <a:t>)</a:t>
            </a:r>
          </a:p>
        </p:txBody>
      </p:sp>
      <p:sp>
        <p:nvSpPr>
          <p:cNvPr id="3" name="內容版面配置區 2"/>
          <p:cNvSpPr>
            <a:spLocks noGrp="1"/>
          </p:cNvSpPr>
          <p:nvPr>
            <p:ph idx="1"/>
          </p:nvPr>
        </p:nvSpPr>
        <p:spPr>
          <a:xfrm>
            <a:off x="330917" y="1076854"/>
            <a:ext cx="8380678" cy="4088912"/>
          </a:xfrm>
        </p:spPr>
        <p:txBody>
          <a:bodyPr/>
          <a:lstStyle/>
          <a:p>
            <a:pPr>
              <a:lnSpc>
                <a:spcPct val="100000"/>
              </a:lnSpc>
              <a:spcBef>
                <a:spcPts val="500"/>
              </a:spcBef>
            </a:pPr>
            <a:r>
              <a:rPr lang="zh-TW" altLang="en-US" sz="2800" dirty="0" smtClean="0"/>
              <a:t>用戶端與伺服器連結的型態</a:t>
            </a:r>
            <a:endParaRPr lang="en-US" altLang="zh-TW" sz="2800" dirty="0" smtClean="0"/>
          </a:p>
          <a:p>
            <a:pPr lvl="1">
              <a:lnSpc>
                <a:spcPct val="100000"/>
              </a:lnSpc>
              <a:spcBef>
                <a:spcPts val="500"/>
              </a:spcBef>
            </a:pPr>
            <a:r>
              <a:rPr lang="zh-TW" altLang="en-US" sz="2400" dirty="0" smtClean="0"/>
              <a:t>公司員工</a:t>
            </a:r>
            <a:endParaRPr lang="en-US" altLang="zh-TW" sz="2400" dirty="0" smtClean="0"/>
          </a:p>
          <a:p>
            <a:pPr lvl="2">
              <a:spcBef>
                <a:spcPts val="500"/>
              </a:spcBef>
            </a:pPr>
            <a:r>
              <a:rPr lang="zh-TW" altLang="en-US" sz="2000" dirty="0" smtClean="0"/>
              <a:t>內部存取 </a:t>
            </a:r>
            <a:r>
              <a:rPr lang="en-US" altLang="zh-TW" sz="2000" dirty="0" smtClean="0"/>
              <a:t>(Internal Users)</a:t>
            </a:r>
          </a:p>
          <a:p>
            <a:pPr lvl="2">
              <a:spcBef>
                <a:spcPts val="500"/>
              </a:spcBef>
            </a:pPr>
            <a:r>
              <a:rPr lang="zh-TW" altLang="en-US" sz="2000" dirty="0" smtClean="0"/>
              <a:t>外部存取 </a:t>
            </a:r>
            <a:r>
              <a:rPr lang="en-US" altLang="zh-TW" sz="2000" dirty="0" smtClean="0"/>
              <a:t>(Remote Users)</a:t>
            </a:r>
          </a:p>
          <a:p>
            <a:pPr lvl="1">
              <a:lnSpc>
                <a:spcPct val="100000"/>
              </a:lnSpc>
              <a:spcBef>
                <a:spcPts val="500"/>
              </a:spcBef>
            </a:pPr>
            <a:r>
              <a:rPr lang="zh-TW" altLang="en-US" sz="2400" dirty="0" smtClean="0"/>
              <a:t>非公司員工</a:t>
            </a:r>
            <a:endParaRPr lang="en-US" altLang="zh-TW" sz="2400" dirty="0" smtClean="0"/>
          </a:p>
          <a:p>
            <a:pPr lvl="2">
              <a:spcBef>
                <a:spcPts val="500"/>
              </a:spcBef>
            </a:pPr>
            <a:r>
              <a:rPr lang="en-US" altLang="zh-TW" sz="2000" dirty="0" smtClean="0"/>
              <a:t>Public IM</a:t>
            </a:r>
          </a:p>
          <a:p>
            <a:pPr lvl="2">
              <a:spcBef>
                <a:spcPts val="500"/>
              </a:spcBef>
            </a:pPr>
            <a:r>
              <a:rPr lang="en-US" altLang="zh-TW" sz="2000" dirty="0" smtClean="0"/>
              <a:t>Federation</a:t>
            </a:r>
          </a:p>
          <a:p>
            <a:pPr lvl="2">
              <a:spcBef>
                <a:spcPts val="500"/>
              </a:spcBef>
            </a:pPr>
            <a:r>
              <a:rPr lang="en-US" altLang="zh-TW" sz="2000" dirty="0" smtClean="0"/>
              <a:t>Anonymous </a:t>
            </a:r>
          </a:p>
          <a:p>
            <a:pPr lvl="3">
              <a:spcBef>
                <a:spcPts val="500"/>
              </a:spcBef>
            </a:pPr>
            <a:r>
              <a:rPr lang="zh-TW" altLang="en-US" sz="1800" dirty="0" smtClean="0"/>
              <a:t>任何人都可以使用</a:t>
            </a:r>
            <a:r>
              <a:rPr lang="en-US" altLang="zh-TW" sz="1800" dirty="0" smtClean="0"/>
              <a:t>Live meeting 2007</a:t>
            </a:r>
            <a:r>
              <a:rPr lang="zh-TW" altLang="en-US" sz="1800" dirty="0" smtClean="0"/>
              <a:t>溝通</a:t>
            </a:r>
            <a:endParaRPr lang="en-US" altLang="zh-TW" sz="1800" dirty="0" smtClean="0"/>
          </a:p>
          <a:p>
            <a:pPr lvl="3">
              <a:spcBef>
                <a:spcPts val="500"/>
              </a:spcBef>
            </a:pPr>
            <a:r>
              <a:rPr lang="zh-TW" altLang="en-US" sz="1800" dirty="0" smtClean="0"/>
              <a:t>由公司的員工發出邀請</a:t>
            </a:r>
            <a:r>
              <a:rPr lang="en-US" altLang="zh-TW" sz="1800" dirty="0" smtClean="0"/>
              <a:t>e-mail</a:t>
            </a:r>
            <a:r>
              <a:rPr lang="zh-TW" altLang="en-US" sz="1800" dirty="0" smtClean="0"/>
              <a:t>，直接加入會議</a:t>
            </a:r>
            <a:endParaRPr lang="en-US" altLang="zh-TW" sz="1800" dirty="0" smtClean="0"/>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憑證的需求</a:t>
            </a:r>
            <a:r>
              <a:rPr lang="en-US" altLang="zh-TW" dirty="0" smtClean="0"/>
              <a:t>(</a:t>
            </a:r>
            <a:r>
              <a:rPr lang="zh-TW" altLang="en-US" dirty="0" smtClean="0"/>
              <a:t>二</a:t>
            </a:r>
            <a:r>
              <a:rPr lang="en-US" altLang="zh-TW" dirty="0" smtClean="0"/>
              <a:t>)</a:t>
            </a:r>
            <a:endParaRPr lang="zh-TW" altLang="en-US" dirty="0"/>
          </a:p>
        </p:txBody>
      </p:sp>
      <p:sp>
        <p:nvSpPr>
          <p:cNvPr id="3" name="內容版面配置區 2"/>
          <p:cNvSpPr>
            <a:spLocks noGrp="1"/>
          </p:cNvSpPr>
          <p:nvPr>
            <p:ph idx="1"/>
          </p:nvPr>
        </p:nvSpPr>
        <p:spPr>
          <a:xfrm>
            <a:off x="402167" y="973777"/>
            <a:ext cx="8380678" cy="4750129"/>
          </a:xfrm>
        </p:spPr>
        <p:txBody>
          <a:bodyPr/>
          <a:lstStyle/>
          <a:p>
            <a:pPr>
              <a:lnSpc>
                <a:spcPct val="100000"/>
              </a:lnSpc>
              <a:spcBef>
                <a:spcPts val="500"/>
              </a:spcBef>
            </a:pPr>
            <a:r>
              <a:rPr lang="zh-TW" altLang="en-US" sz="2800" dirty="0" smtClean="0"/>
              <a:t>憑證申請</a:t>
            </a:r>
            <a:endParaRPr lang="en-US" altLang="zh-TW" sz="2800" dirty="0" smtClean="0"/>
          </a:p>
          <a:p>
            <a:pPr lvl="1">
              <a:lnSpc>
                <a:spcPct val="100000"/>
              </a:lnSpc>
              <a:spcBef>
                <a:spcPts val="500"/>
              </a:spcBef>
            </a:pPr>
            <a:r>
              <a:rPr lang="zh-TW" altLang="en-US" dirty="0" smtClean="0"/>
              <a:t>公司的員工，則</a:t>
            </a:r>
            <a:endParaRPr lang="en-US" altLang="zh-TW" dirty="0" smtClean="0"/>
          </a:p>
          <a:p>
            <a:pPr lvl="2">
              <a:spcBef>
                <a:spcPts val="500"/>
              </a:spcBef>
            </a:pPr>
            <a:r>
              <a:rPr lang="zh-TW" altLang="en-US" dirty="0" smtClean="0"/>
              <a:t>可以使用內部發行的憑證</a:t>
            </a:r>
            <a:endParaRPr lang="en-US" altLang="zh-TW" dirty="0" smtClean="0"/>
          </a:p>
          <a:p>
            <a:pPr lvl="1">
              <a:lnSpc>
                <a:spcPct val="100000"/>
              </a:lnSpc>
              <a:spcBef>
                <a:spcPts val="500"/>
              </a:spcBef>
            </a:pPr>
            <a:r>
              <a:rPr lang="zh-TW" altLang="en-US" dirty="0" smtClean="0"/>
              <a:t>非公司員工，則</a:t>
            </a:r>
            <a:endParaRPr lang="en-US" altLang="zh-TW" dirty="0" smtClean="0"/>
          </a:p>
          <a:p>
            <a:pPr lvl="2">
              <a:spcBef>
                <a:spcPts val="500"/>
              </a:spcBef>
            </a:pPr>
            <a:r>
              <a:rPr lang="en-US" altLang="zh-TW" dirty="0" smtClean="0"/>
              <a:t>Edge Server</a:t>
            </a:r>
            <a:r>
              <a:rPr lang="zh-TW" altLang="en-US" dirty="0" smtClean="0"/>
              <a:t>必須向憑證公証機構申請憑證</a:t>
            </a:r>
            <a:endParaRPr lang="en-US" altLang="zh-TW" dirty="0" smtClean="0"/>
          </a:p>
          <a:p>
            <a:pPr lvl="2">
              <a:spcBef>
                <a:spcPts val="500"/>
              </a:spcBef>
            </a:pPr>
            <a:r>
              <a:rPr lang="zh-TW" altLang="en-US" dirty="0" smtClean="0"/>
              <a:t>建議申請的機構</a:t>
            </a:r>
            <a:endParaRPr lang="en-US" altLang="zh-TW" dirty="0" smtClean="0"/>
          </a:p>
          <a:p>
            <a:pPr lvl="3">
              <a:spcBef>
                <a:spcPts val="500"/>
              </a:spcBef>
            </a:pPr>
            <a:r>
              <a:rPr lang="en-US" altLang="zh-TW" dirty="0" smtClean="0"/>
              <a:t>Entrust </a:t>
            </a:r>
          </a:p>
          <a:p>
            <a:pPr lvl="3">
              <a:spcBef>
                <a:spcPts val="500"/>
              </a:spcBef>
            </a:pPr>
            <a:r>
              <a:rPr lang="en-US" altLang="zh-TW" dirty="0" err="1" smtClean="0"/>
              <a:t>Comodo</a:t>
            </a:r>
            <a:r>
              <a:rPr lang="en-US" altLang="zh-TW" dirty="0" smtClean="0"/>
              <a:t>  </a:t>
            </a:r>
          </a:p>
          <a:p>
            <a:pPr lvl="3">
              <a:spcBef>
                <a:spcPts val="500"/>
              </a:spcBef>
            </a:pPr>
            <a:r>
              <a:rPr lang="en-US" altLang="zh-TW" dirty="0" err="1" smtClean="0"/>
              <a:t>DigiCert</a:t>
            </a:r>
            <a:r>
              <a:rPr lang="en-US" altLang="zh-TW" dirty="0" smtClean="0"/>
              <a:t> </a:t>
            </a:r>
          </a:p>
          <a:p>
            <a:pPr lvl="3">
              <a:spcBef>
                <a:spcPts val="500"/>
              </a:spcBef>
            </a:pPr>
            <a:r>
              <a:rPr lang="en-US" altLang="zh-TW" dirty="0" smtClean="0"/>
              <a:t>http://support.microsoft.com/kb/929395/EN-US/</a:t>
            </a:r>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9521" y="219604"/>
            <a:ext cx="8448146" cy="507832"/>
          </a:xfrm>
        </p:spPr>
        <p:txBody>
          <a:bodyPr/>
          <a:lstStyle/>
          <a:p>
            <a:r>
              <a:rPr lang="zh-TW" altLang="en-US" sz="3600" dirty="0" smtClean="0"/>
              <a:t>憑證的需求</a:t>
            </a:r>
            <a:r>
              <a:rPr lang="en-US" altLang="zh-TW" sz="3600" dirty="0" smtClean="0"/>
              <a:t>(</a:t>
            </a:r>
            <a:r>
              <a:rPr lang="zh-TW" altLang="en-US" sz="3600" dirty="0" smtClean="0"/>
              <a:t>三</a:t>
            </a:r>
            <a:r>
              <a:rPr lang="en-US" altLang="zh-TW" sz="3600" dirty="0" smtClean="0"/>
              <a:t>)</a:t>
            </a:r>
            <a:endParaRPr lang="zh-TW" altLang="en-US" sz="3700" dirty="0"/>
          </a:p>
        </p:txBody>
      </p:sp>
      <p:sp>
        <p:nvSpPr>
          <p:cNvPr id="3" name="內容版面配置區 2"/>
          <p:cNvSpPr>
            <a:spLocks noGrp="1"/>
          </p:cNvSpPr>
          <p:nvPr>
            <p:ph idx="1"/>
          </p:nvPr>
        </p:nvSpPr>
        <p:spPr>
          <a:xfrm>
            <a:off x="402167" y="883334"/>
            <a:ext cx="8445500" cy="5470728"/>
          </a:xfrm>
        </p:spPr>
        <p:txBody>
          <a:bodyPr/>
          <a:lstStyle/>
          <a:p>
            <a:pPr>
              <a:lnSpc>
                <a:spcPct val="100000"/>
              </a:lnSpc>
            </a:pPr>
            <a:r>
              <a:rPr lang="zh-TW" altLang="en-US" sz="2800" dirty="0" smtClean="0"/>
              <a:t>憑證申請需求</a:t>
            </a:r>
            <a:endParaRPr lang="en-US" altLang="zh-TW" sz="2800" dirty="0" smtClean="0"/>
          </a:p>
          <a:p>
            <a:pPr lvl="1">
              <a:lnSpc>
                <a:spcPct val="100000"/>
              </a:lnSpc>
            </a:pPr>
            <a:r>
              <a:rPr lang="zh-TW" altLang="en-US" sz="2400" dirty="0" smtClean="0"/>
              <a:t>內部伺服器向企業</a:t>
            </a:r>
            <a:r>
              <a:rPr lang="en-US" altLang="zh-TW" sz="2400" dirty="0" smtClean="0"/>
              <a:t>CA</a:t>
            </a:r>
            <a:r>
              <a:rPr lang="zh-TW" altLang="en-US" sz="2400" dirty="0" smtClean="0"/>
              <a:t>伺服器申請</a:t>
            </a:r>
            <a:endParaRPr lang="en-US" altLang="zh-TW" sz="2400" dirty="0" smtClean="0"/>
          </a:p>
          <a:p>
            <a:pPr marL="1377950" lvl="5" indent="-350838">
              <a:buFontTx/>
              <a:buChar char="•"/>
            </a:pPr>
            <a:r>
              <a:rPr lang="en-US" altLang="zh-TW" dirty="0" smtClean="0">
                <a:latin typeface="微軟正黑體" pitchFamily="34" charset="-120"/>
                <a:ea typeface="微軟正黑體" pitchFamily="34" charset="-120"/>
              </a:rPr>
              <a:t>Front End</a:t>
            </a:r>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Mediation Server</a:t>
            </a:r>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Archiving Server</a:t>
            </a:r>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CWA</a:t>
            </a:r>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Director</a:t>
            </a:r>
            <a:r>
              <a:rPr lang="zh-TW" altLang="en-US" dirty="0" smtClean="0">
                <a:latin typeface="微軟正黑體" pitchFamily="34" charset="-120"/>
                <a:ea typeface="微軟正黑體" pitchFamily="34" charset="-120"/>
              </a:rPr>
              <a:t>等可申請內部的憑證即可</a:t>
            </a:r>
            <a:endParaRPr lang="en-US" altLang="zh-TW" dirty="0" smtClean="0">
              <a:latin typeface="微軟正黑體" pitchFamily="34" charset="-120"/>
              <a:ea typeface="微軟正黑體" pitchFamily="34" charset="-120"/>
            </a:endParaRPr>
          </a:p>
          <a:p>
            <a:pPr lvl="1">
              <a:lnSpc>
                <a:spcPct val="100000"/>
              </a:lnSpc>
            </a:pPr>
            <a:r>
              <a:rPr lang="en-US" altLang="zh-TW" sz="2400" dirty="0" smtClean="0"/>
              <a:t> Edge Server</a:t>
            </a:r>
          </a:p>
          <a:p>
            <a:pPr lvl="2"/>
            <a:r>
              <a:rPr lang="zh-TW" altLang="en-US" sz="2000" dirty="0" smtClean="0"/>
              <a:t>內部網卡一份</a:t>
            </a:r>
            <a:endParaRPr lang="en-US" altLang="zh-TW" sz="2000" dirty="0" smtClean="0"/>
          </a:p>
          <a:p>
            <a:pPr lvl="2"/>
            <a:r>
              <a:rPr lang="zh-TW" altLang="en-US" sz="2000" dirty="0" smtClean="0"/>
              <a:t>外部網卡</a:t>
            </a:r>
            <a:endParaRPr lang="en-US" altLang="zh-TW" sz="2000" dirty="0" smtClean="0"/>
          </a:p>
          <a:p>
            <a:pPr lvl="3"/>
            <a:r>
              <a:rPr lang="en-US" altLang="zh-TW" sz="1800" dirty="0" smtClean="0"/>
              <a:t>A/V</a:t>
            </a:r>
            <a:r>
              <a:rPr lang="zh-TW" altLang="en-US" sz="1800" dirty="0" smtClean="0"/>
              <a:t>、</a:t>
            </a:r>
            <a:r>
              <a:rPr lang="en-US" altLang="zh-TW" sz="1800" dirty="0" smtClean="0"/>
              <a:t>Web Conferencing</a:t>
            </a:r>
            <a:r>
              <a:rPr lang="zh-TW" altLang="en-US" sz="1800" dirty="0" smtClean="0"/>
              <a:t>、</a:t>
            </a:r>
            <a:r>
              <a:rPr lang="en-US" altLang="zh-TW" sz="1800" dirty="0" smtClean="0"/>
              <a:t>Access Edge </a:t>
            </a:r>
            <a:r>
              <a:rPr lang="zh-TW" altLang="en-US" sz="1800" dirty="0" smtClean="0"/>
              <a:t>可共用一份</a:t>
            </a:r>
            <a:endParaRPr lang="en-US" altLang="zh-TW" sz="1800" dirty="0" smtClean="0"/>
          </a:p>
          <a:p>
            <a:pPr lvl="3"/>
            <a:r>
              <a:rPr lang="zh-TW" altLang="en-US" sz="1800" dirty="0" smtClean="0"/>
              <a:t>若僅提供公內部的員工使用，向公司的憑證機構申請</a:t>
            </a:r>
            <a:endParaRPr lang="en-US" altLang="zh-TW" sz="1800" dirty="0" smtClean="0"/>
          </a:p>
          <a:p>
            <a:pPr lvl="3"/>
            <a:r>
              <a:rPr lang="zh-TW" altLang="en-US" sz="1800" dirty="0" smtClean="0"/>
              <a:t>若要提供給非公司員工使用，向公證的憑證機構申請</a:t>
            </a:r>
            <a:endParaRPr lang="en-US" altLang="zh-TW" sz="1800" dirty="0" smtClean="0"/>
          </a:p>
          <a:p>
            <a:pPr lvl="1">
              <a:lnSpc>
                <a:spcPct val="100000"/>
              </a:lnSpc>
            </a:pPr>
            <a:r>
              <a:rPr lang="en-US" altLang="zh-TW" sz="2400" dirty="0" smtClean="0"/>
              <a:t>Address Book Service</a:t>
            </a:r>
          </a:p>
          <a:p>
            <a:pPr lvl="2"/>
            <a:r>
              <a:rPr lang="zh-TW" altLang="en-US" sz="2000" dirty="0" smtClean="0"/>
              <a:t>若只供給公司的員工使用，向公司憑證伺服器申請</a:t>
            </a:r>
            <a:endParaRPr lang="en-US" altLang="zh-TW" sz="2000" dirty="0" smtClean="0"/>
          </a:p>
          <a:p>
            <a:pPr lvl="2"/>
            <a:r>
              <a:rPr lang="zh-TW" altLang="en-US" sz="2000" dirty="0" smtClean="0"/>
              <a:t>若提供給非公司員工使用，必須向公證的機構申請</a:t>
            </a:r>
            <a:endParaRPr lang="zh-TW" altLang="en-US" sz="2000" dirty="0"/>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DNS</a:t>
            </a:r>
            <a:r>
              <a:rPr lang="zh-TW" altLang="en-US" dirty="0" smtClean="0"/>
              <a:t>的要求</a:t>
            </a:r>
            <a:endParaRPr lang="zh-TW" altLang="en-US" dirty="0"/>
          </a:p>
        </p:txBody>
      </p:sp>
      <p:sp>
        <p:nvSpPr>
          <p:cNvPr id="3" name="內容版面配置區 2"/>
          <p:cNvSpPr>
            <a:spLocks noGrp="1"/>
          </p:cNvSpPr>
          <p:nvPr>
            <p:ph idx="1"/>
          </p:nvPr>
        </p:nvSpPr>
        <p:spPr>
          <a:xfrm>
            <a:off x="366713" y="828675"/>
            <a:ext cx="8405812" cy="5548374"/>
          </a:xfrm>
        </p:spPr>
        <p:txBody>
          <a:bodyPr/>
          <a:lstStyle/>
          <a:p>
            <a:pPr>
              <a:lnSpc>
                <a:spcPct val="100000"/>
              </a:lnSpc>
            </a:pPr>
            <a:r>
              <a:rPr lang="zh-TW" altLang="en-US" sz="2800" dirty="0" smtClean="0"/>
              <a:t>用戶端自動登入的</a:t>
            </a:r>
            <a:r>
              <a:rPr lang="en-US" altLang="zh-TW" sz="2800" dirty="0" smtClean="0"/>
              <a:t>DNS</a:t>
            </a:r>
            <a:r>
              <a:rPr lang="zh-TW" altLang="en-US" sz="2800" dirty="0" smtClean="0"/>
              <a:t>規劃</a:t>
            </a:r>
            <a:endParaRPr lang="en-US" sz="2800" dirty="0" smtClean="0"/>
          </a:p>
          <a:p>
            <a:pPr lvl="1">
              <a:lnSpc>
                <a:spcPct val="100000"/>
              </a:lnSpc>
            </a:pPr>
            <a:r>
              <a:rPr lang="zh-TW" altLang="en-US" sz="2400" dirty="0" smtClean="0"/>
              <a:t>內部</a:t>
            </a:r>
            <a:r>
              <a:rPr lang="en-US" sz="2400" dirty="0" smtClean="0"/>
              <a:t>DNS </a:t>
            </a:r>
            <a:r>
              <a:rPr lang="zh-TW" altLang="en-US" sz="2400" dirty="0" smtClean="0"/>
              <a:t>指定</a:t>
            </a:r>
            <a:endParaRPr lang="en-US" sz="2400" dirty="0" smtClean="0"/>
          </a:p>
          <a:p>
            <a:pPr lvl="2"/>
            <a:r>
              <a:rPr lang="en-US" sz="2000" dirty="0" smtClean="0"/>
              <a:t>_</a:t>
            </a:r>
            <a:r>
              <a:rPr lang="en-US" sz="2000" dirty="0" err="1" smtClean="0"/>
              <a:t>sipinternaltls._tcp</a:t>
            </a:r>
            <a:r>
              <a:rPr lang="en-US" sz="2000" dirty="0" smtClean="0"/>
              <a:t>.&lt;domain&gt;  </a:t>
            </a:r>
          </a:p>
          <a:p>
            <a:pPr lvl="2"/>
            <a:r>
              <a:rPr lang="en-US" sz="2000" dirty="0" smtClean="0"/>
              <a:t>_</a:t>
            </a:r>
            <a:r>
              <a:rPr lang="en-US" sz="2000" dirty="0" err="1" smtClean="0"/>
              <a:t>sipinternal._tcp</a:t>
            </a:r>
            <a:r>
              <a:rPr lang="en-US" sz="2000" dirty="0" smtClean="0"/>
              <a:t>. &lt;domain </a:t>
            </a:r>
          </a:p>
          <a:p>
            <a:pPr lvl="2"/>
            <a:r>
              <a:rPr lang="zh-TW" altLang="en-US" sz="2000" dirty="0" smtClean="0"/>
              <a:t>指定一筆</a:t>
            </a:r>
            <a:r>
              <a:rPr lang="en-US" altLang="zh-TW" sz="2000" dirty="0" smtClean="0"/>
              <a:t>A</a:t>
            </a:r>
            <a:r>
              <a:rPr lang="zh-TW" altLang="en-US" sz="2000" dirty="0" smtClean="0"/>
              <a:t>記錄至標準版或企業版</a:t>
            </a:r>
            <a:r>
              <a:rPr lang="en-US" altLang="zh-TW" sz="2000" dirty="0" smtClean="0"/>
              <a:t>Pool</a:t>
            </a:r>
            <a:r>
              <a:rPr lang="zh-TW" altLang="en-US" sz="2000" dirty="0" smtClean="0"/>
              <a:t>的主機名稱</a:t>
            </a:r>
            <a:endParaRPr lang="en-US" sz="2000" dirty="0" smtClean="0"/>
          </a:p>
          <a:p>
            <a:pPr lvl="1">
              <a:lnSpc>
                <a:spcPct val="100000"/>
              </a:lnSpc>
            </a:pPr>
            <a:r>
              <a:rPr lang="en-US" sz="2400" dirty="0" smtClean="0"/>
              <a:t>SIP Domain</a:t>
            </a:r>
            <a:r>
              <a:rPr lang="zh-TW" altLang="en-US" sz="2400" dirty="0" smtClean="0"/>
              <a:t>的指定</a:t>
            </a:r>
            <a:endParaRPr lang="en-US" altLang="zh-TW" sz="2400" dirty="0" smtClean="0"/>
          </a:p>
          <a:p>
            <a:pPr lvl="2"/>
            <a:r>
              <a:rPr lang="en-US" sz="2000" dirty="0" smtClean="0"/>
              <a:t>SIP Domain</a:t>
            </a:r>
            <a:r>
              <a:rPr lang="zh-TW" altLang="en-US" sz="2000" dirty="0" smtClean="0"/>
              <a:t>可以</a:t>
            </a:r>
            <a:endParaRPr lang="en-US" altLang="zh-TW" sz="2000" dirty="0" smtClean="0"/>
          </a:p>
          <a:p>
            <a:pPr lvl="3"/>
            <a:r>
              <a:rPr lang="zh-TW" altLang="en-US" sz="1800" dirty="0" smtClean="0"/>
              <a:t>使用</a:t>
            </a:r>
            <a:r>
              <a:rPr lang="en-US" altLang="zh-TW" sz="1800" dirty="0" smtClean="0"/>
              <a:t>AD</a:t>
            </a:r>
            <a:r>
              <a:rPr lang="zh-TW" altLang="en-US" sz="1800" dirty="0" smtClean="0"/>
              <a:t>的</a:t>
            </a:r>
            <a:r>
              <a:rPr lang="en-US" altLang="zh-TW" sz="1800" dirty="0" smtClean="0"/>
              <a:t>UPN</a:t>
            </a:r>
            <a:r>
              <a:rPr lang="zh-TW" altLang="en-US" sz="1800" dirty="0" smtClean="0"/>
              <a:t>或</a:t>
            </a:r>
            <a:r>
              <a:rPr lang="en-US" altLang="zh-TW" sz="1800" dirty="0" smtClean="0"/>
              <a:t>E-Mail Domain</a:t>
            </a:r>
          </a:p>
          <a:p>
            <a:pPr lvl="3"/>
            <a:r>
              <a:rPr lang="zh-TW" altLang="en-US" sz="1800" dirty="0" smtClean="0"/>
              <a:t>建議使用</a:t>
            </a:r>
            <a:r>
              <a:rPr lang="en-US" altLang="zh-TW" sz="1800" dirty="0" smtClean="0"/>
              <a:t>E-Mail Domain</a:t>
            </a:r>
            <a:endParaRPr lang="en-US" sz="1800" dirty="0" smtClean="0"/>
          </a:p>
          <a:p>
            <a:pPr lvl="2"/>
            <a:r>
              <a:rPr lang="en-US" sz="2000" dirty="0" smtClean="0">
                <a:hlinkClick r:id="rId2"/>
              </a:rPr>
              <a:t>frank@edu.cms.tw</a:t>
            </a:r>
            <a:r>
              <a:rPr lang="en-US" sz="2000" dirty="0" smtClean="0"/>
              <a:t>   </a:t>
            </a:r>
            <a:r>
              <a:rPr lang="en-US" sz="2000" dirty="0" smtClean="0">
                <a:sym typeface="Wingdings" pitchFamily="2" charset="2"/>
              </a:rPr>
              <a:t>  @</a:t>
            </a:r>
            <a:r>
              <a:rPr lang="en-US" sz="2000" dirty="0" err="1" smtClean="0">
                <a:sym typeface="Wingdings" pitchFamily="2" charset="2"/>
              </a:rPr>
              <a:t>edu.cms.tw</a:t>
            </a:r>
            <a:endParaRPr lang="en-US" sz="2000" dirty="0" smtClean="0"/>
          </a:p>
          <a:p>
            <a:pPr lvl="2"/>
            <a:r>
              <a:rPr lang="en-US" sz="2000" dirty="0" smtClean="0">
                <a:hlinkClick r:id="rId3"/>
              </a:rPr>
              <a:t>nancy@flash.com.tw</a:t>
            </a:r>
            <a:r>
              <a:rPr lang="en-US" sz="2000" dirty="0" smtClean="0"/>
              <a:t> </a:t>
            </a:r>
            <a:r>
              <a:rPr lang="en-US" sz="2000" dirty="0" smtClean="0">
                <a:sym typeface="Wingdings" pitchFamily="2" charset="2"/>
              </a:rPr>
              <a:t> @</a:t>
            </a:r>
            <a:r>
              <a:rPr lang="en-US" sz="2000" dirty="0" err="1" smtClean="0">
                <a:sym typeface="Wingdings" pitchFamily="2" charset="2"/>
              </a:rPr>
              <a:t>flash.com.tw</a:t>
            </a:r>
            <a:endParaRPr lang="en-US" dirty="0" smtClean="0">
              <a:sym typeface="Wingdings" pitchFamily="2" charset="2"/>
            </a:endParaRPr>
          </a:p>
        </p:txBody>
      </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t>05. </a:t>
            </a:r>
            <a:r>
              <a:rPr lang="zh-TW" altLang="en-US" dirty="0" smtClean="0"/>
              <a:t>檢視基本部署要求</a:t>
            </a:r>
            <a:endParaRPr lang="en-US" altLang="zh-TW" dirty="0" smtClean="0"/>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6713" y="112200"/>
            <a:ext cx="8405812" cy="609600"/>
          </a:xfrm>
        </p:spPr>
        <p:txBody>
          <a:bodyPr/>
          <a:lstStyle/>
          <a:p>
            <a:pPr algn="ctr"/>
            <a:r>
              <a:rPr lang="zh-TW" altLang="en-US" dirty="0" smtClean="0"/>
              <a:t>容量的規劃</a:t>
            </a:r>
            <a:endParaRPr lang="zh-TW" altLang="en-US" dirty="0"/>
          </a:p>
        </p:txBody>
      </p:sp>
      <p:graphicFrame>
        <p:nvGraphicFramePr>
          <p:cNvPr id="4" name="表格 3"/>
          <p:cNvGraphicFramePr>
            <a:graphicFrameLocks noGrp="1"/>
          </p:cNvGraphicFramePr>
          <p:nvPr/>
        </p:nvGraphicFramePr>
        <p:xfrm>
          <a:off x="285008" y="828675"/>
          <a:ext cx="8487517" cy="5098794"/>
        </p:xfrm>
        <a:graphic>
          <a:graphicData uri="http://schemas.openxmlformats.org/drawingml/2006/table">
            <a:tbl>
              <a:tblPr/>
              <a:tblGrid>
                <a:gridCol w="2883643"/>
                <a:gridCol w="3410279"/>
                <a:gridCol w="2193595"/>
              </a:tblGrid>
              <a:tr h="348310">
                <a:tc>
                  <a:txBody>
                    <a:bodyPr/>
                    <a:lstStyle/>
                    <a:p>
                      <a:pPr>
                        <a:spcAft>
                          <a:spcPts val="0"/>
                        </a:spcAft>
                      </a:pPr>
                      <a:r>
                        <a:rPr lang="zh-TW" altLang="en-US" sz="2000" b="1" kern="0" cap="none" spc="0" dirty="0" smtClean="0">
                          <a:ln>
                            <a:noFill/>
                          </a:ln>
                          <a:solidFill>
                            <a:schemeClr val="tx1"/>
                          </a:solidFill>
                          <a:effectLst/>
                          <a:latin typeface="微軟正黑體" pitchFamily="34" charset="-120"/>
                          <a:ea typeface="微軟正黑體" pitchFamily="34" charset="-120"/>
                          <a:cs typeface="Times New Roman"/>
                        </a:rPr>
                        <a:t>角色</a:t>
                      </a:r>
                      <a:endParaRPr lang="zh-TW" sz="2000" b="1" kern="100" cap="none" spc="0" dirty="0">
                        <a:ln>
                          <a:noFill/>
                        </a:ln>
                        <a:solidFill>
                          <a:schemeClr val="tx1"/>
                        </a:solidFill>
                        <a:effectLst/>
                        <a:latin typeface="微軟正黑體" pitchFamily="34" charset="-120"/>
                        <a:ea typeface="微軟正黑體" pitchFamily="34" charset="-120"/>
                        <a:cs typeface="Times New Roman"/>
                      </a:endParaRPr>
                    </a:p>
                  </a:txBody>
                  <a:tcPr marL="36830" marR="36830" marT="36830" marB="3683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CCCC"/>
                    </a:solidFill>
                  </a:tcPr>
                </a:tc>
                <a:tc>
                  <a:txBody>
                    <a:bodyPr/>
                    <a:lstStyle/>
                    <a:p>
                      <a:pPr>
                        <a:spcAft>
                          <a:spcPts val="0"/>
                        </a:spcAft>
                      </a:pPr>
                      <a:r>
                        <a:rPr lang="zh-TW" altLang="en-US" sz="2000" b="1" kern="0" cap="none" spc="0" dirty="0" smtClean="0">
                          <a:ln>
                            <a:noFill/>
                          </a:ln>
                          <a:solidFill>
                            <a:schemeClr val="tx1"/>
                          </a:solidFill>
                          <a:effectLst/>
                          <a:latin typeface="微軟正黑體" pitchFamily="34" charset="-120"/>
                          <a:ea typeface="微軟正黑體" pitchFamily="34" charset="-120"/>
                          <a:cs typeface="Times New Roman"/>
                        </a:rPr>
                        <a:t>伺服器的要求</a:t>
                      </a:r>
                      <a:endParaRPr lang="zh-TW" sz="2000" b="1" kern="100" cap="none" spc="0" dirty="0">
                        <a:ln>
                          <a:noFill/>
                        </a:ln>
                        <a:solidFill>
                          <a:schemeClr val="tx1"/>
                        </a:solidFill>
                        <a:effectLst/>
                        <a:latin typeface="微軟正黑體" pitchFamily="34" charset="-120"/>
                        <a:ea typeface="微軟正黑體" pitchFamily="34" charset="-120"/>
                        <a:cs typeface="Times New Roman"/>
                      </a:endParaRPr>
                    </a:p>
                  </a:txBody>
                  <a:tcPr marL="36830" marR="36830" marT="36830" marB="3683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CCCC"/>
                    </a:solidFill>
                  </a:tcPr>
                </a:tc>
                <a:tc>
                  <a:txBody>
                    <a:bodyPr/>
                    <a:lstStyle/>
                    <a:p>
                      <a:pPr>
                        <a:spcAft>
                          <a:spcPts val="0"/>
                        </a:spcAft>
                      </a:pPr>
                      <a:r>
                        <a:rPr lang="zh-TW" altLang="en-US" sz="2000" b="1" kern="100" cap="none" spc="0" dirty="0" smtClean="0">
                          <a:ln>
                            <a:noFill/>
                          </a:ln>
                          <a:solidFill>
                            <a:schemeClr val="tx1"/>
                          </a:solidFill>
                          <a:effectLst/>
                          <a:latin typeface="微軟正黑體" pitchFamily="34" charset="-120"/>
                          <a:ea typeface="微軟正黑體" pitchFamily="34" charset="-120"/>
                          <a:cs typeface="Times New Roman"/>
                        </a:rPr>
                        <a:t>最大的使用者人數</a:t>
                      </a:r>
                      <a:endParaRPr lang="zh-TW" sz="2000" b="1" kern="100" cap="none" spc="0" dirty="0">
                        <a:ln>
                          <a:noFill/>
                        </a:ln>
                        <a:solidFill>
                          <a:schemeClr val="tx1"/>
                        </a:solidFill>
                        <a:effectLst/>
                        <a:latin typeface="微軟正黑體" pitchFamily="34" charset="-120"/>
                        <a:ea typeface="微軟正黑體" pitchFamily="34" charset="-120"/>
                        <a:cs typeface="Times New Roman"/>
                      </a:endParaRPr>
                    </a:p>
                  </a:txBody>
                  <a:tcPr marL="36830" marR="36830" marT="36830" marB="3683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CCCC"/>
                    </a:solidFill>
                  </a:tcPr>
                </a:tc>
              </a:tr>
              <a:tr h="597914">
                <a:tc>
                  <a:txBody>
                    <a:bodyPr/>
                    <a:lstStyle/>
                    <a:p>
                      <a:pPr>
                        <a:spcAft>
                          <a:spcPts val="0"/>
                        </a:spcAft>
                      </a:pPr>
                      <a:r>
                        <a:rPr lang="en-US" sz="2000" b="0" kern="0" cap="none" spc="0" dirty="0">
                          <a:ln>
                            <a:noFill/>
                          </a:ln>
                          <a:solidFill>
                            <a:srgbClr val="FFFF00"/>
                          </a:solidFill>
                          <a:effectLst/>
                          <a:latin typeface="Calibri"/>
                          <a:ea typeface="新細明體"/>
                          <a:cs typeface="Times New Roman"/>
                        </a:rPr>
                        <a:t>Standard Edition Server</a:t>
                      </a:r>
                      <a:endParaRPr lang="zh-TW" sz="20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US" sz="1600" b="0" kern="0" cap="none" spc="0" dirty="0">
                          <a:ln>
                            <a:noFill/>
                          </a:ln>
                          <a:solidFill>
                            <a:srgbClr val="FFFF00"/>
                          </a:solidFill>
                          <a:effectLst/>
                          <a:latin typeface="Calibri"/>
                          <a:ea typeface="新細明體"/>
                          <a:cs typeface="Times New Roman"/>
                        </a:rPr>
                        <a:t>1 Standard Edition server</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(Optional) Archiving Server collocated</a:t>
                      </a:r>
                      <a:endParaRPr lang="zh-TW" sz="24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US" sz="2000" b="0" kern="0" cap="none" spc="0" dirty="0">
                          <a:ln>
                            <a:noFill/>
                          </a:ln>
                          <a:solidFill>
                            <a:srgbClr val="FFFF00"/>
                          </a:solidFill>
                          <a:effectLst/>
                          <a:latin typeface="Calibri"/>
                          <a:ea typeface="新細明體"/>
                          <a:cs typeface="Times New Roman"/>
                        </a:rPr>
                        <a:t>5,000</a:t>
                      </a:r>
                      <a:endParaRPr lang="zh-TW" sz="20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r>
              <a:tr h="965450">
                <a:tc>
                  <a:txBody>
                    <a:bodyPr/>
                    <a:lstStyle/>
                    <a:p>
                      <a:pPr>
                        <a:spcAft>
                          <a:spcPts val="0"/>
                        </a:spcAft>
                      </a:pPr>
                      <a:r>
                        <a:rPr lang="en-US" sz="2000" b="0" kern="0" cap="none" spc="0" dirty="0">
                          <a:ln>
                            <a:noFill/>
                          </a:ln>
                          <a:solidFill>
                            <a:srgbClr val="FFFF00"/>
                          </a:solidFill>
                          <a:effectLst/>
                          <a:latin typeface="Calibri"/>
                          <a:ea typeface="新細明體"/>
                          <a:cs typeface="Times New Roman"/>
                        </a:rPr>
                        <a:t>Enterprise pool: Consolidated Configuration</a:t>
                      </a:r>
                      <a:endParaRPr lang="zh-TW" sz="20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US" sz="1600" b="0" kern="0" cap="none" spc="0" dirty="0">
                          <a:ln>
                            <a:noFill/>
                          </a:ln>
                          <a:solidFill>
                            <a:srgbClr val="FFFF00"/>
                          </a:solidFill>
                          <a:effectLst/>
                          <a:latin typeface="Calibri"/>
                          <a:ea typeface="新細明體"/>
                          <a:cs typeface="Times New Roman"/>
                        </a:rPr>
                        <a:t>4 Enterprise Edition Front-End servers running all server roles</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1 Backend SQL Server</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(Optional) 1 Archiving Server</a:t>
                      </a:r>
                      <a:endParaRPr lang="zh-TW" sz="24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US" sz="2000" b="0" kern="0" cap="none" spc="0" dirty="0">
                          <a:ln>
                            <a:noFill/>
                          </a:ln>
                          <a:solidFill>
                            <a:srgbClr val="FFFF00"/>
                          </a:solidFill>
                          <a:effectLst/>
                          <a:latin typeface="Calibri"/>
                          <a:ea typeface="新細明體"/>
                          <a:cs typeface="Times New Roman"/>
                        </a:rPr>
                        <a:t>30,000 </a:t>
                      </a:r>
                      <a:endParaRPr lang="zh-TW" sz="20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r>
              <a:tr h="1414280">
                <a:tc>
                  <a:txBody>
                    <a:bodyPr/>
                    <a:lstStyle/>
                    <a:p>
                      <a:pPr>
                        <a:spcAft>
                          <a:spcPts val="0"/>
                        </a:spcAft>
                      </a:pPr>
                      <a:r>
                        <a:rPr lang="en-US" sz="2000" b="0" kern="0" cap="none" spc="0" dirty="0">
                          <a:ln>
                            <a:noFill/>
                          </a:ln>
                          <a:solidFill>
                            <a:srgbClr val="FFFF00"/>
                          </a:solidFill>
                          <a:effectLst/>
                          <a:latin typeface="Calibri"/>
                          <a:ea typeface="新細明體"/>
                          <a:cs typeface="Times New Roman"/>
                        </a:rPr>
                        <a:t>Enterprise pool: Expanded configuration</a:t>
                      </a:r>
                      <a:endParaRPr lang="zh-TW" sz="2000" b="0" kern="100" cap="none" spc="0" dirty="0">
                        <a:ln>
                          <a:noFill/>
                        </a:ln>
                        <a:solidFill>
                          <a:srgbClr val="FFFF00"/>
                        </a:solidFill>
                        <a:effectLst/>
                        <a:latin typeface="Calibri"/>
                        <a:ea typeface="新細明體"/>
                        <a:cs typeface="Times New Roman"/>
                      </a:endParaRPr>
                    </a:p>
                    <a:p>
                      <a:pPr>
                        <a:spcAft>
                          <a:spcPts val="0"/>
                        </a:spcAft>
                      </a:pPr>
                      <a:r>
                        <a:rPr lang="en-US" sz="2000" b="0" kern="0" cap="none" spc="0" dirty="0">
                          <a:ln>
                            <a:noFill/>
                          </a:ln>
                          <a:solidFill>
                            <a:srgbClr val="FFFF00"/>
                          </a:solidFill>
                          <a:effectLst/>
                          <a:latin typeface="Calibri"/>
                          <a:ea typeface="新細明體"/>
                          <a:cs typeface="Times New Roman"/>
                        </a:rPr>
                        <a:t>With Mid-Range Performance SQL Backend</a:t>
                      </a:r>
                      <a:endParaRPr lang="zh-TW" sz="20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US" sz="1600" b="0" kern="0" cap="none" spc="0" dirty="0">
                          <a:ln>
                            <a:noFill/>
                          </a:ln>
                          <a:solidFill>
                            <a:srgbClr val="FFFF00"/>
                          </a:solidFill>
                          <a:effectLst/>
                          <a:latin typeface="Calibri"/>
                          <a:ea typeface="新細明體"/>
                          <a:cs typeface="Times New Roman"/>
                        </a:rPr>
                        <a:t>4 Front-End Servers</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2 Web Conferencing Servers</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2 A/V Conferencing Servers</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2 IIS Servers</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1 Backend SQL Server</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(Optional) 1 Archiving Server</a:t>
                      </a:r>
                      <a:endParaRPr lang="zh-TW" sz="24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US" sz="2000" b="0" kern="0" cap="none" spc="0" dirty="0">
                          <a:ln>
                            <a:noFill/>
                          </a:ln>
                          <a:solidFill>
                            <a:srgbClr val="FFFF00"/>
                          </a:solidFill>
                          <a:effectLst/>
                          <a:latin typeface="Calibri"/>
                          <a:ea typeface="新細明體"/>
                          <a:cs typeface="Times New Roman"/>
                        </a:rPr>
                        <a:t>50,000 </a:t>
                      </a:r>
                      <a:endParaRPr lang="zh-TW" sz="20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r>
              <a:tr h="1414280">
                <a:tc>
                  <a:txBody>
                    <a:bodyPr/>
                    <a:lstStyle/>
                    <a:p>
                      <a:pPr>
                        <a:spcAft>
                          <a:spcPts val="0"/>
                        </a:spcAft>
                      </a:pPr>
                      <a:r>
                        <a:rPr lang="en-US" sz="2000" b="0" kern="0" cap="none" spc="0" dirty="0">
                          <a:ln>
                            <a:noFill/>
                          </a:ln>
                          <a:solidFill>
                            <a:srgbClr val="FFFF00"/>
                          </a:solidFill>
                          <a:effectLst/>
                          <a:latin typeface="Calibri"/>
                          <a:ea typeface="新細明體"/>
                          <a:cs typeface="Times New Roman"/>
                        </a:rPr>
                        <a:t>Enterprise pool: Expanded configuration</a:t>
                      </a:r>
                      <a:endParaRPr lang="zh-TW" sz="2000" b="0" kern="100" cap="none" spc="0" dirty="0">
                        <a:ln>
                          <a:noFill/>
                        </a:ln>
                        <a:solidFill>
                          <a:srgbClr val="FFFF00"/>
                        </a:solidFill>
                        <a:effectLst/>
                        <a:latin typeface="Calibri"/>
                        <a:ea typeface="新細明體"/>
                        <a:cs typeface="Times New Roman"/>
                      </a:endParaRPr>
                    </a:p>
                    <a:p>
                      <a:pPr>
                        <a:spcAft>
                          <a:spcPts val="0"/>
                        </a:spcAft>
                      </a:pPr>
                      <a:r>
                        <a:rPr lang="en-US" sz="2000" b="0" kern="0" cap="none" spc="0" dirty="0">
                          <a:ln>
                            <a:noFill/>
                          </a:ln>
                          <a:solidFill>
                            <a:srgbClr val="FFFF00"/>
                          </a:solidFill>
                          <a:effectLst/>
                          <a:latin typeface="Calibri"/>
                          <a:ea typeface="新細明體"/>
                          <a:cs typeface="Times New Roman"/>
                        </a:rPr>
                        <a:t>With High Performance SQL Backend</a:t>
                      </a:r>
                      <a:endParaRPr lang="zh-TW" sz="20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US" sz="1600" b="0" kern="0" cap="none" spc="0" dirty="0">
                          <a:ln>
                            <a:noFill/>
                          </a:ln>
                          <a:solidFill>
                            <a:srgbClr val="FFFF00"/>
                          </a:solidFill>
                          <a:effectLst/>
                          <a:latin typeface="Calibri"/>
                          <a:ea typeface="新細明體"/>
                          <a:cs typeface="Times New Roman"/>
                        </a:rPr>
                        <a:t>8 Front-End Servers</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4 Web Conferencing Servers</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4 A/V Conferencing Servers</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2 IIS Servers</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1 Backend SQL Server</a:t>
                      </a:r>
                      <a:endParaRPr lang="zh-TW" sz="2400" b="0" kern="100" cap="none" spc="0" dirty="0">
                        <a:ln>
                          <a:noFill/>
                        </a:ln>
                        <a:solidFill>
                          <a:srgbClr val="FFFF00"/>
                        </a:solidFill>
                        <a:effectLst/>
                        <a:latin typeface="Calibri"/>
                        <a:ea typeface="新細明體"/>
                        <a:cs typeface="Times New Roman"/>
                      </a:endParaRPr>
                    </a:p>
                    <a:p>
                      <a:pPr>
                        <a:spcAft>
                          <a:spcPts val="0"/>
                        </a:spcAft>
                      </a:pPr>
                      <a:r>
                        <a:rPr lang="en-US" sz="1600" b="0" kern="0" cap="none" spc="0" dirty="0">
                          <a:ln>
                            <a:noFill/>
                          </a:ln>
                          <a:solidFill>
                            <a:srgbClr val="FFFF00"/>
                          </a:solidFill>
                          <a:effectLst/>
                          <a:latin typeface="Calibri"/>
                          <a:ea typeface="新細明體"/>
                          <a:cs typeface="Times New Roman"/>
                        </a:rPr>
                        <a:t>(Optional)2 Archiving Servers</a:t>
                      </a:r>
                      <a:endParaRPr lang="zh-TW" sz="24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US" sz="2000" b="0" kern="0" cap="none" spc="0" dirty="0">
                          <a:ln>
                            <a:noFill/>
                          </a:ln>
                          <a:solidFill>
                            <a:srgbClr val="FFFF00"/>
                          </a:solidFill>
                          <a:effectLst/>
                          <a:latin typeface="Calibri"/>
                          <a:ea typeface="新細明體"/>
                          <a:cs typeface="Times New Roman"/>
                        </a:rPr>
                        <a:t>125,000 </a:t>
                      </a:r>
                      <a:endParaRPr lang="zh-TW" sz="2000" b="0" kern="100" cap="none" spc="0" dirty="0">
                        <a:ln>
                          <a:noFill/>
                        </a:ln>
                        <a:solidFill>
                          <a:srgbClr val="FFFF00"/>
                        </a:solidFill>
                        <a:effectLst/>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頻寬需求建議</a:t>
            </a:r>
            <a:endParaRPr lang="zh-TW" altLang="en-US" dirty="0"/>
          </a:p>
        </p:txBody>
      </p:sp>
      <p:graphicFrame>
        <p:nvGraphicFramePr>
          <p:cNvPr id="4" name="表格 3"/>
          <p:cNvGraphicFramePr>
            <a:graphicFrameLocks noGrp="1"/>
          </p:cNvGraphicFramePr>
          <p:nvPr/>
        </p:nvGraphicFramePr>
        <p:xfrm>
          <a:off x="483809" y="1427239"/>
          <a:ext cx="8478763" cy="2540725"/>
        </p:xfrm>
        <a:graphic>
          <a:graphicData uri="http://schemas.openxmlformats.org/drawingml/2006/table">
            <a:tbl>
              <a:tblPr/>
              <a:tblGrid>
                <a:gridCol w="1221939"/>
                <a:gridCol w="2225204"/>
                <a:gridCol w="2562803"/>
                <a:gridCol w="2468817"/>
              </a:tblGrid>
              <a:tr h="435428">
                <a:tc rowSpan="5">
                  <a:txBody>
                    <a:bodyPr/>
                    <a:lstStyle/>
                    <a:p>
                      <a:pPr algn="ctr">
                        <a:spcBef>
                          <a:spcPts val="300"/>
                        </a:spcBef>
                        <a:spcAft>
                          <a:spcPts val="300"/>
                        </a:spcAft>
                      </a:pPr>
                      <a:r>
                        <a:rPr lang="zh-TW" altLang="en-US" sz="3300" kern="100" dirty="0" smtClean="0">
                          <a:solidFill>
                            <a:srgbClr val="FFFF00"/>
                          </a:solidFill>
                          <a:latin typeface="標楷體" pitchFamily="65" charset="-120"/>
                          <a:ea typeface="標楷體" pitchFamily="65" charset="-120"/>
                          <a:cs typeface="Arial" pitchFamily="34" charset="0"/>
                        </a:rPr>
                        <a:t>頻</a:t>
                      </a:r>
                      <a:endParaRPr lang="en-US" altLang="zh-TW" sz="3300" kern="100" dirty="0" smtClean="0">
                        <a:solidFill>
                          <a:srgbClr val="FFFF00"/>
                        </a:solidFill>
                        <a:latin typeface="標楷體" pitchFamily="65" charset="-120"/>
                        <a:ea typeface="標楷體" pitchFamily="65" charset="-120"/>
                        <a:cs typeface="Arial" pitchFamily="34" charset="0"/>
                      </a:endParaRPr>
                    </a:p>
                    <a:p>
                      <a:pPr algn="ctr">
                        <a:spcBef>
                          <a:spcPts val="300"/>
                        </a:spcBef>
                        <a:spcAft>
                          <a:spcPts val="300"/>
                        </a:spcAft>
                      </a:pPr>
                      <a:r>
                        <a:rPr lang="zh-TW" altLang="en-US" sz="3300" kern="100" dirty="0" smtClean="0">
                          <a:solidFill>
                            <a:srgbClr val="FFFF00"/>
                          </a:solidFill>
                          <a:latin typeface="標楷體" pitchFamily="65" charset="-120"/>
                          <a:ea typeface="標楷體" pitchFamily="65" charset="-120"/>
                          <a:cs typeface="Arial" pitchFamily="34" charset="0"/>
                        </a:rPr>
                        <a:t>寬</a:t>
                      </a:r>
                      <a:endParaRPr lang="en-US" altLang="zh-TW" sz="3300" kern="100" dirty="0" smtClean="0">
                        <a:solidFill>
                          <a:srgbClr val="FFFF00"/>
                        </a:solidFill>
                        <a:latin typeface="標楷體" pitchFamily="65" charset="-120"/>
                        <a:ea typeface="標楷體" pitchFamily="65" charset="-120"/>
                        <a:cs typeface="Arial" pitchFamily="34" charset="0"/>
                      </a:endParaRPr>
                    </a:p>
                    <a:p>
                      <a:pPr algn="ctr">
                        <a:spcBef>
                          <a:spcPts val="300"/>
                        </a:spcBef>
                        <a:spcAft>
                          <a:spcPts val="300"/>
                        </a:spcAft>
                      </a:pPr>
                      <a:r>
                        <a:rPr lang="zh-TW" altLang="en-US" sz="3300" kern="100" dirty="0" smtClean="0">
                          <a:solidFill>
                            <a:srgbClr val="FFFF00"/>
                          </a:solidFill>
                          <a:latin typeface="標楷體" pitchFamily="65" charset="-120"/>
                          <a:ea typeface="標楷體" pitchFamily="65" charset="-120"/>
                          <a:cs typeface="Arial" pitchFamily="34" charset="0"/>
                        </a:rPr>
                        <a:t>需</a:t>
                      </a:r>
                      <a:endParaRPr lang="en-US" altLang="zh-TW" sz="3300" kern="100" dirty="0" smtClean="0">
                        <a:solidFill>
                          <a:srgbClr val="FFFF00"/>
                        </a:solidFill>
                        <a:latin typeface="標楷體" pitchFamily="65" charset="-120"/>
                        <a:ea typeface="標楷體" pitchFamily="65" charset="-120"/>
                        <a:cs typeface="Arial" pitchFamily="34" charset="0"/>
                      </a:endParaRPr>
                    </a:p>
                    <a:p>
                      <a:pPr algn="ctr">
                        <a:spcBef>
                          <a:spcPts val="300"/>
                        </a:spcBef>
                        <a:spcAft>
                          <a:spcPts val="300"/>
                        </a:spcAft>
                      </a:pPr>
                      <a:r>
                        <a:rPr lang="zh-TW" altLang="en-US" sz="3300" kern="100" dirty="0" smtClean="0">
                          <a:solidFill>
                            <a:srgbClr val="FFFF00"/>
                          </a:solidFill>
                          <a:latin typeface="標楷體" pitchFamily="65" charset="-120"/>
                          <a:ea typeface="標楷體" pitchFamily="65" charset="-120"/>
                          <a:cs typeface="Arial" pitchFamily="34" charset="0"/>
                        </a:rPr>
                        <a:t>求</a:t>
                      </a:r>
                      <a:endParaRPr lang="zh-TW" sz="3300" kern="100" dirty="0">
                        <a:solidFill>
                          <a:srgbClr val="FFFF00"/>
                        </a:solidFill>
                        <a:latin typeface="標楷體" pitchFamily="65" charset="-120"/>
                        <a:ea typeface="標楷體" pitchFamily="65" charset="-120"/>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endParaRPr lang="en-US" sz="2700" kern="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Minimum</a:t>
                      </a:r>
                      <a:r>
                        <a:rPr lang="en-US" sz="2700" b="1" kern="0" baseline="30000" dirty="0">
                          <a:solidFill>
                            <a:srgbClr val="FFFF00"/>
                          </a:solidFill>
                          <a:latin typeface="Arial" pitchFamily="34" charset="0"/>
                          <a:ea typeface="新細明體"/>
                          <a:cs typeface="Arial" pitchFamily="34" charset="0"/>
                        </a:rPr>
                        <a:t>1</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High-Quality</a:t>
                      </a:r>
                      <a:r>
                        <a:rPr lang="en-US" sz="2700" b="1" kern="0" baseline="30000" dirty="0">
                          <a:solidFill>
                            <a:srgbClr val="FFFF00"/>
                          </a:solidFill>
                          <a:latin typeface="Arial" pitchFamily="34" charset="0"/>
                          <a:ea typeface="新細明體"/>
                          <a:cs typeface="Arial" pitchFamily="34" charset="0"/>
                        </a:rPr>
                        <a:t>1</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r>
              <a:tr h="447524">
                <a:tc vMerge="1">
                  <a:txBody>
                    <a:bodyPr/>
                    <a:lstStyle/>
                    <a:p>
                      <a:endParaRPr lang="zh-TW" altLang="en-US"/>
                    </a:p>
                  </a:txBody>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Data</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56 kbps</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a:solidFill>
                            <a:srgbClr val="FFFF00"/>
                          </a:solidFill>
                          <a:latin typeface="Arial" pitchFamily="34" charset="0"/>
                          <a:ea typeface="新細明體"/>
                          <a:cs typeface="Arial" pitchFamily="34" charset="0"/>
                        </a:rPr>
                        <a:t>56 kbps</a:t>
                      </a:r>
                      <a:endParaRPr lang="zh-TW" sz="2700" kern="10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r>
              <a:tr h="406400">
                <a:tc vMerge="1">
                  <a:txBody>
                    <a:bodyPr/>
                    <a:lstStyle/>
                    <a:p>
                      <a:endParaRPr lang="zh-TW" altLang="en-US"/>
                    </a:p>
                  </a:txBody>
                  <a:tcPr/>
                </a:tc>
                <a:tc>
                  <a:txBody>
                    <a:bodyPr/>
                    <a:lstStyle/>
                    <a:p>
                      <a:pPr>
                        <a:spcBef>
                          <a:spcPts val="300"/>
                        </a:spcBef>
                        <a:spcAft>
                          <a:spcPts val="300"/>
                        </a:spcAft>
                      </a:pPr>
                      <a:r>
                        <a:rPr lang="en-US" sz="2700" b="1" kern="0" dirty="0" smtClean="0">
                          <a:solidFill>
                            <a:srgbClr val="FFFF00"/>
                          </a:solidFill>
                          <a:latin typeface="Arial" pitchFamily="34" charset="0"/>
                          <a:ea typeface="新細明體"/>
                          <a:cs typeface="Arial" pitchFamily="34" charset="0"/>
                        </a:rPr>
                        <a:t>Voice</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50 kbps</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80 kbps</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r>
              <a:tr h="423333">
                <a:tc vMerge="1">
                  <a:txBody>
                    <a:bodyPr/>
                    <a:lstStyle/>
                    <a:p>
                      <a:endParaRPr lang="zh-TW" altLang="en-US"/>
                    </a:p>
                  </a:txBody>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Video</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50 kbps</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350 kbps</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r>
              <a:tr h="812800">
                <a:tc vMerge="1">
                  <a:txBody>
                    <a:bodyPr/>
                    <a:lstStyle/>
                    <a:p>
                      <a:endParaRPr lang="zh-TW" altLang="en-US"/>
                    </a:p>
                  </a:txBody>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Office </a:t>
                      </a:r>
                      <a:r>
                        <a:rPr lang="en-US" sz="2700" b="1" kern="0" dirty="0" err="1">
                          <a:solidFill>
                            <a:srgbClr val="FFFF00"/>
                          </a:solidFill>
                          <a:latin typeface="Arial" pitchFamily="34" charset="0"/>
                          <a:ea typeface="新細明體"/>
                          <a:cs typeface="Arial" pitchFamily="34" charset="0"/>
                        </a:rPr>
                        <a:t>RoundTable</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50 kbps</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spcBef>
                          <a:spcPts val="300"/>
                        </a:spcBef>
                        <a:spcAft>
                          <a:spcPts val="300"/>
                        </a:spcAft>
                      </a:pPr>
                      <a:r>
                        <a:rPr lang="en-US" sz="2700" b="1" kern="0" dirty="0">
                          <a:solidFill>
                            <a:srgbClr val="FFFF00"/>
                          </a:solidFill>
                          <a:latin typeface="Arial" pitchFamily="34" charset="0"/>
                          <a:ea typeface="新細明體"/>
                          <a:cs typeface="Arial" pitchFamily="34" charset="0"/>
                        </a:rPr>
                        <a:t>350 kbps</a:t>
                      </a:r>
                      <a:endParaRPr lang="zh-TW" sz="2700" kern="100" dirty="0">
                        <a:solidFill>
                          <a:srgbClr val="FFFF00"/>
                        </a:solidFill>
                        <a:latin typeface="Arial" pitchFamily="34" charset="0"/>
                        <a:ea typeface="新細明體"/>
                        <a:cs typeface="Arial" pitchFamily="34" charset="0"/>
                      </a:endParaRPr>
                    </a:p>
                  </a:txBody>
                  <a:tcPr marL="42333" marR="42333"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軟體版本功能介紹</a:t>
            </a:r>
            <a:endParaRPr lang="zh-TW" altLang="en-US" dirty="0"/>
          </a:p>
        </p:txBody>
      </p:sp>
      <p:sp>
        <p:nvSpPr>
          <p:cNvPr id="3" name="內容版面配置區 2"/>
          <p:cNvSpPr>
            <a:spLocks noGrp="1"/>
          </p:cNvSpPr>
          <p:nvPr>
            <p:ph idx="1"/>
          </p:nvPr>
        </p:nvSpPr>
        <p:spPr>
          <a:xfrm>
            <a:off x="366713" y="843153"/>
            <a:ext cx="8405812" cy="5332016"/>
          </a:xfrm>
        </p:spPr>
        <p:txBody>
          <a:bodyPr/>
          <a:lstStyle/>
          <a:p>
            <a:pPr fontAlgn="t">
              <a:lnSpc>
                <a:spcPct val="100000"/>
              </a:lnSpc>
            </a:pPr>
            <a:r>
              <a:rPr lang="zh-TW" altLang="en-US" sz="2400" dirty="0" smtClean="0"/>
              <a:t>標準版本可以部署為</a:t>
            </a:r>
          </a:p>
          <a:p>
            <a:pPr lvl="1" fontAlgn="t">
              <a:lnSpc>
                <a:spcPct val="100000"/>
              </a:lnSpc>
            </a:pPr>
            <a:r>
              <a:rPr lang="en-US" sz="1800" dirty="0" smtClean="0"/>
              <a:t>Front End Server, Web Conferencing Server, and A/V Conferencing Server</a:t>
            </a:r>
            <a:endParaRPr lang="zh-TW" altLang="en-US" sz="1800" dirty="0" smtClean="0"/>
          </a:p>
          <a:p>
            <a:pPr lvl="1" fontAlgn="t">
              <a:lnSpc>
                <a:spcPct val="100000"/>
              </a:lnSpc>
            </a:pPr>
            <a:r>
              <a:rPr lang="en-US" sz="1800" dirty="0" smtClean="0"/>
              <a:t>Director</a:t>
            </a:r>
            <a:endParaRPr lang="zh-TW" altLang="en-US" sz="1800" dirty="0" smtClean="0"/>
          </a:p>
          <a:p>
            <a:pPr lvl="1" fontAlgn="t">
              <a:lnSpc>
                <a:spcPct val="100000"/>
              </a:lnSpc>
            </a:pPr>
            <a:r>
              <a:rPr lang="en-US" sz="1800" dirty="0" smtClean="0"/>
              <a:t>Web Conferencing Edge Server or Access Edge Server</a:t>
            </a:r>
            <a:endParaRPr lang="zh-TW" altLang="en-US" sz="1800" dirty="0" smtClean="0"/>
          </a:p>
          <a:p>
            <a:pPr fontAlgn="t">
              <a:lnSpc>
                <a:spcPct val="100000"/>
              </a:lnSpc>
            </a:pPr>
            <a:r>
              <a:rPr lang="zh-TW" altLang="en-US" sz="2400" dirty="0" smtClean="0"/>
              <a:t>企業版本可以部署為</a:t>
            </a:r>
          </a:p>
          <a:p>
            <a:pPr lvl="1" fontAlgn="t">
              <a:lnSpc>
                <a:spcPct val="100000"/>
              </a:lnSpc>
            </a:pPr>
            <a:r>
              <a:rPr lang="en-US" sz="1800" dirty="0" smtClean="0"/>
              <a:t>Consolidated Enterprise Edition Server (Front-End Server, Web Conferencing Server, A/V Conferencing Server, and IIS collocated on server)</a:t>
            </a:r>
            <a:endParaRPr lang="zh-TW" altLang="en-US" sz="1800" dirty="0" smtClean="0"/>
          </a:p>
          <a:p>
            <a:pPr lvl="1" fontAlgn="t">
              <a:lnSpc>
                <a:spcPct val="100000"/>
              </a:lnSpc>
            </a:pPr>
            <a:r>
              <a:rPr lang="en-US" sz="1800" dirty="0" smtClean="0"/>
              <a:t>Front End Server in expanded configuration (conferencing servers and IIS installed on separate computers)</a:t>
            </a:r>
            <a:endParaRPr lang="zh-TW" altLang="en-US" sz="1800" dirty="0" smtClean="0"/>
          </a:p>
          <a:p>
            <a:pPr lvl="1" fontAlgn="t">
              <a:lnSpc>
                <a:spcPct val="100000"/>
              </a:lnSpc>
            </a:pPr>
            <a:r>
              <a:rPr lang="en-US" sz="1800" dirty="0" smtClean="0"/>
              <a:t>Web Conferencing Server in the expanded configuration</a:t>
            </a:r>
            <a:endParaRPr lang="zh-TW" altLang="en-US" sz="1800" dirty="0" smtClean="0"/>
          </a:p>
          <a:p>
            <a:pPr lvl="1" fontAlgn="t">
              <a:lnSpc>
                <a:spcPct val="100000"/>
              </a:lnSpc>
            </a:pPr>
            <a:r>
              <a:rPr lang="en-US" sz="1800" dirty="0" smtClean="0"/>
              <a:t>IIS Server in the expanded configuration</a:t>
            </a:r>
            <a:endParaRPr lang="zh-TW" altLang="en-US" sz="1800" dirty="0" smtClean="0"/>
          </a:p>
          <a:p>
            <a:pPr lvl="1" fontAlgn="t">
              <a:lnSpc>
                <a:spcPct val="100000"/>
              </a:lnSpc>
            </a:pPr>
            <a:r>
              <a:rPr lang="en-US" sz="1800" dirty="0" smtClean="0"/>
              <a:t>Archiving and CDR Server</a:t>
            </a:r>
            <a:endParaRPr lang="zh-TW" altLang="en-US" sz="1800" dirty="0" smtClean="0"/>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6713" y="52825"/>
            <a:ext cx="8405812" cy="609600"/>
          </a:xfrm>
        </p:spPr>
        <p:txBody>
          <a:bodyPr/>
          <a:lstStyle/>
          <a:p>
            <a:r>
              <a:rPr lang="en-US" altLang="zh-TW" dirty="0" smtClean="0"/>
              <a:t>OS</a:t>
            </a:r>
            <a:r>
              <a:rPr lang="zh-TW" altLang="en-US" dirty="0" smtClean="0"/>
              <a:t>軟體規格的要求</a:t>
            </a:r>
            <a:endParaRPr lang="zh-TW" altLang="en-US" dirty="0"/>
          </a:p>
        </p:txBody>
      </p:sp>
      <p:sp>
        <p:nvSpPr>
          <p:cNvPr id="3" name="內容版面配置區 2"/>
          <p:cNvSpPr>
            <a:spLocks noGrp="1"/>
          </p:cNvSpPr>
          <p:nvPr>
            <p:ph idx="1"/>
          </p:nvPr>
        </p:nvSpPr>
        <p:spPr>
          <a:xfrm>
            <a:off x="354838" y="638675"/>
            <a:ext cx="8405812" cy="5512746"/>
          </a:xfrm>
        </p:spPr>
        <p:txBody>
          <a:bodyPr/>
          <a:lstStyle/>
          <a:p>
            <a:pPr lvl="0" fontAlgn="t">
              <a:lnSpc>
                <a:spcPct val="100000"/>
              </a:lnSpc>
              <a:spcBef>
                <a:spcPts val="300"/>
              </a:spcBef>
            </a:pPr>
            <a:r>
              <a:rPr lang="en-US" altLang="zh-TW" sz="2800" dirty="0" smtClean="0"/>
              <a:t>OCS</a:t>
            </a:r>
            <a:r>
              <a:rPr lang="zh-TW" altLang="en-US" sz="2800" dirty="0" smtClean="0"/>
              <a:t>伺服器的要求</a:t>
            </a:r>
            <a:endParaRPr lang="en-US" sz="2800" dirty="0" smtClean="0"/>
          </a:p>
          <a:p>
            <a:pPr lvl="1" fontAlgn="t">
              <a:lnSpc>
                <a:spcPct val="100000"/>
              </a:lnSpc>
              <a:spcBef>
                <a:spcPts val="300"/>
              </a:spcBef>
            </a:pPr>
            <a:r>
              <a:rPr lang="zh-TW" altLang="en-US" sz="2400" dirty="0" smtClean="0"/>
              <a:t>至少</a:t>
            </a:r>
            <a:endParaRPr lang="en-US" altLang="zh-TW" sz="2400" dirty="0" smtClean="0"/>
          </a:p>
          <a:p>
            <a:pPr lvl="2" fontAlgn="t">
              <a:spcBef>
                <a:spcPts val="300"/>
              </a:spcBef>
            </a:pPr>
            <a:r>
              <a:rPr lang="en-US" sz="2000" dirty="0" smtClean="0"/>
              <a:t>Microsoft Windows Server® 2003 SP1</a:t>
            </a:r>
          </a:p>
          <a:p>
            <a:pPr lvl="2" fontAlgn="t">
              <a:spcBef>
                <a:spcPts val="300"/>
              </a:spcBef>
            </a:pPr>
            <a:r>
              <a:rPr lang="en-US" sz="2000" dirty="0" smtClean="0"/>
              <a:t>IIS  </a:t>
            </a:r>
            <a:r>
              <a:rPr lang="en-US" sz="1800" dirty="0" smtClean="0"/>
              <a:t>6.0</a:t>
            </a:r>
            <a:r>
              <a:rPr lang="zh-TW" altLang="en-US" sz="1800" dirty="0" smtClean="0"/>
              <a:t>以上版本</a:t>
            </a:r>
            <a:endParaRPr lang="zh-TW" altLang="en-US" dirty="0" smtClean="0"/>
          </a:p>
          <a:p>
            <a:pPr lvl="2" fontAlgn="t">
              <a:spcBef>
                <a:spcPts val="300"/>
              </a:spcBef>
            </a:pPr>
            <a:r>
              <a:rPr lang="en-US" sz="2000" dirty="0" smtClean="0"/>
              <a:t>.NET Framework  2.0</a:t>
            </a:r>
            <a:r>
              <a:rPr lang="zh-TW" altLang="en-US" sz="2000" dirty="0" smtClean="0"/>
              <a:t>以上 </a:t>
            </a:r>
            <a:r>
              <a:rPr lang="en-US" altLang="zh-TW" sz="2000" dirty="0" smtClean="0"/>
              <a:t>(</a:t>
            </a:r>
            <a:r>
              <a:rPr lang="zh-TW" altLang="en-US" sz="2000" dirty="0" smtClean="0"/>
              <a:t>最好是</a:t>
            </a:r>
            <a:r>
              <a:rPr lang="en-US" altLang="zh-TW" sz="2000" dirty="0" smtClean="0"/>
              <a:t>SP1</a:t>
            </a:r>
            <a:r>
              <a:rPr lang="zh-TW" altLang="en-US" sz="2000" dirty="0" smtClean="0"/>
              <a:t>以上</a:t>
            </a:r>
            <a:r>
              <a:rPr lang="en-US" altLang="zh-TW" sz="2000" dirty="0" smtClean="0"/>
              <a:t>)</a:t>
            </a:r>
          </a:p>
          <a:p>
            <a:pPr lvl="1" fontAlgn="t">
              <a:lnSpc>
                <a:spcPct val="100000"/>
              </a:lnSpc>
              <a:spcBef>
                <a:spcPts val="300"/>
              </a:spcBef>
            </a:pPr>
            <a:r>
              <a:rPr lang="zh-TW" altLang="en-US" sz="2400" dirty="0" smtClean="0"/>
              <a:t>建議：</a:t>
            </a:r>
            <a:r>
              <a:rPr lang="en-US" sz="2400" dirty="0" smtClean="0"/>
              <a:t>Windows Server 2003 R2 with SP2.</a:t>
            </a:r>
          </a:p>
          <a:p>
            <a:pPr lvl="0" fontAlgn="t">
              <a:lnSpc>
                <a:spcPct val="100000"/>
              </a:lnSpc>
              <a:spcBef>
                <a:spcPts val="300"/>
              </a:spcBef>
            </a:pPr>
            <a:r>
              <a:rPr lang="en-US" altLang="zh-TW" sz="2800" dirty="0" smtClean="0"/>
              <a:t>AD</a:t>
            </a:r>
            <a:r>
              <a:rPr lang="zh-TW" altLang="en-US" sz="2800" dirty="0" smtClean="0"/>
              <a:t>的要求</a:t>
            </a:r>
          </a:p>
          <a:p>
            <a:pPr lvl="1">
              <a:lnSpc>
                <a:spcPct val="100000"/>
              </a:lnSpc>
              <a:spcBef>
                <a:spcPts val="300"/>
              </a:spcBef>
            </a:pPr>
            <a:r>
              <a:rPr lang="zh-TW" altLang="en-US" sz="2400" dirty="0" smtClean="0"/>
              <a:t>至少：</a:t>
            </a:r>
            <a:r>
              <a:rPr lang="en-US" sz="2400" dirty="0" smtClean="0"/>
              <a:t>Microsoft Windows® 2000 SP4 operating system in Windows 2000 Native Mode.</a:t>
            </a:r>
          </a:p>
          <a:p>
            <a:pPr lvl="1">
              <a:lnSpc>
                <a:spcPct val="100000"/>
              </a:lnSpc>
              <a:spcBef>
                <a:spcPts val="300"/>
              </a:spcBef>
            </a:pPr>
            <a:r>
              <a:rPr lang="zh-TW" altLang="en-US" sz="2400" dirty="0" smtClean="0"/>
              <a:t>建議：</a:t>
            </a:r>
            <a:r>
              <a:rPr lang="en-US" altLang="zh-TW" sz="2400" dirty="0" smtClean="0"/>
              <a:t>Windows 2003 R2 With SP2 Native Mode</a:t>
            </a:r>
          </a:p>
          <a:p>
            <a:pPr>
              <a:lnSpc>
                <a:spcPct val="100000"/>
              </a:lnSpc>
              <a:spcBef>
                <a:spcPts val="300"/>
              </a:spcBef>
            </a:pPr>
            <a:r>
              <a:rPr lang="en-US" sz="2400" dirty="0" smtClean="0"/>
              <a:t>SQL Server</a:t>
            </a:r>
            <a:r>
              <a:rPr lang="zh-TW" altLang="en-US" sz="2400" dirty="0" smtClean="0"/>
              <a:t>要求</a:t>
            </a:r>
            <a:endParaRPr lang="en-US" sz="2400" dirty="0" smtClean="0"/>
          </a:p>
          <a:p>
            <a:pPr lvl="1" fontAlgn="t">
              <a:lnSpc>
                <a:spcPct val="100000"/>
              </a:lnSpc>
              <a:spcBef>
                <a:spcPts val="300"/>
              </a:spcBef>
            </a:pPr>
            <a:r>
              <a:rPr lang="zh-TW" altLang="en-US" sz="2000" dirty="0" smtClean="0"/>
              <a:t>至少</a:t>
            </a:r>
            <a:r>
              <a:rPr lang="en-US" sz="2000" dirty="0" smtClean="0"/>
              <a:t>: SQL Server 2000 SP4 or SQL Server 2005, SP1 (32-bit or 64-bit versions of SQL Server SP1 or later are supported)</a:t>
            </a:r>
            <a:endParaRPr lang="zh-TW" altLang="en-US" sz="2000" dirty="0" smtClean="0"/>
          </a:p>
          <a:p>
            <a:pPr lvl="1" fontAlgn="t">
              <a:lnSpc>
                <a:spcPct val="100000"/>
              </a:lnSpc>
              <a:spcBef>
                <a:spcPts val="300"/>
              </a:spcBef>
            </a:pPr>
            <a:r>
              <a:rPr lang="zh-TW" altLang="en-US" sz="2000" dirty="0" smtClean="0"/>
              <a:t>建議</a:t>
            </a:r>
            <a:r>
              <a:rPr lang="en-US" sz="2000" dirty="0" smtClean="0"/>
              <a:t>: SQL Server 2005, SP2</a:t>
            </a:r>
            <a:endParaRPr lang="zh-TW" altLang="en-US" sz="2000" dirty="0" smtClean="0"/>
          </a:p>
          <a:p>
            <a:pPr lvl="1">
              <a:lnSpc>
                <a:spcPct val="100000"/>
              </a:lnSpc>
            </a:pPr>
            <a:endParaRPr lang="en-US" sz="2000" dirty="0" smtClean="0"/>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36563" y="146050"/>
            <a:ext cx="8061325" cy="654050"/>
          </a:xfrm>
        </p:spPr>
        <p:txBody>
          <a:bodyPr/>
          <a:lstStyle/>
          <a:p>
            <a:pPr eaLnBrk="1" hangingPunct="1"/>
            <a:r>
              <a:rPr lang="zh-TW" altLang="en-US" smtClean="0"/>
              <a:t>講授大綱</a:t>
            </a:r>
          </a:p>
        </p:txBody>
      </p:sp>
      <p:sp>
        <p:nvSpPr>
          <p:cNvPr id="4099" name="Rectangle 3"/>
          <p:cNvSpPr>
            <a:spLocks noGrp="1" noChangeArrowheads="1"/>
          </p:cNvSpPr>
          <p:nvPr>
            <p:ph type="body" idx="1"/>
          </p:nvPr>
        </p:nvSpPr>
        <p:spPr>
          <a:xfrm>
            <a:off x="369888" y="982067"/>
            <a:ext cx="7177087" cy="4572570"/>
          </a:xfrm>
        </p:spPr>
        <p:txBody>
          <a:bodyPr/>
          <a:lstStyle/>
          <a:p>
            <a:pPr>
              <a:lnSpc>
                <a:spcPct val="100000"/>
              </a:lnSpc>
            </a:pPr>
            <a:r>
              <a:rPr lang="en-US" altLang="zh-TW" dirty="0" smtClean="0"/>
              <a:t>OCS 2007 </a:t>
            </a:r>
            <a:r>
              <a:rPr lang="zh-TW" altLang="en-US" dirty="0" smtClean="0"/>
              <a:t>的架構與功能簡介</a:t>
            </a:r>
            <a:endParaRPr lang="en-US" altLang="zh-TW" dirty="0" smtClean="0"/>
          </a:p>
          <a:p>
            <a:pPr>
              <a:lnSpc>
                <a:spcPct val="100000"/>
              </a:lnSpc>
            </a:pPr>
            <a:r>
              <a:rPr lang="en-US" altLang="zh-TW" dirty="0" smtClean="0">
                <a:solidFill>
                  <a:schemeClr val="bg2"/>
                </a:solidFill>
              </a:rPr>
              <a:t>OCS 2007 </a:t>
            </a:r>
            <a:r>
              <a:rPr lang="zh-TW" altLang="en-US" dirty="0" smtClean="0">
                <a:solidFill>
                  <a:schemeClr val="bg2"/>
                </a:solidFill>
              </a:rPr>
              <a:t>的建置規劃與準備</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的伺服器部署程序</a:t>
            </a:r>
            <a:endParaRPr lang="en-US" altLang="zh-TW" dirty="0" smtClean="0">
              <a:solidFill>
                <a:schemeClr val="bg2"/>
              </a:solidFill>
            </a:endParaRPr>
          </a:p>
          <a:p>
            <a:pPr lvl="1">
              <a:lnSpc>
                <a:spcPct val="100000"/>
              </a:lnSpc>
            </a:pPr>
            <a:r>
              <a:rPr lang="en-US" altLang="zh-TW" dirty="0" smtClean="0">
                <a:solidFill>
                  <a:schemeClr val="bg2"/>
                </a:solidFill>
              </a:rPr>
              <a:t>OCS 2007   </a:t>
            </a:r>
            <a:r>
              <a:rPr lang="zh-TW" altLang="en-US" dirty="0" smtClean="0">
                <a:solidFill>
                  <a:schemeClr val="bg2"/>
                </a:solidFill>
              </a:rPr>
              <a:t>的部署程序</a:t>
            </a:r>
            <a:endParaRPr lang="en-US" altLang="zh-TW" dirty="0" smtClean="0">
              <a:solidFill>
                <a:schemeClr val="bg2"/>
              </a:solidFill>
            </a:endParaRPr>
          </a:p>
          <a:p>
            <a:pPr lvl="1">
              <a:lnSpc>
                <a:spcPct val="100000"/>
              </a:lnSpc>
            </a:pPr>
            <a:r>
              <a:rPr lang="en-US" altLang="zh-TW" dirty="0" smtClean="0">
                <a:solidFill>
                  <a:schemeClr val="bg2"/>
                </a:solidFill>
              </a:rPr>
              <a:t>Edge Server</a:t>
            </a:r>
            <a:r>
              <a:rPr lang="zh-TW" altLang="en-US" dirty="0" smtClean="0">
                <a:solidFill>
                  <a:schemeClr val="bg2"/>
                </a:solidFill>
              </a:rPr>
              <a:t>的部署程序</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的用戶端部署程序</a:t>
            </a:r>
            <a:endParaRPr lang="en-US" altLang="zh-TW" dirty="0" smtClean="0">
              <a:solidFill>
                <a:schemeClr val="bg2"/>
              </a:solidFill>
            </a:endParaRPr>
          </a:p>
          <a:p>
            <a:pPr>
              <a:lnSpc>
                <a:spcPct val="100000"/>
              </a:lnSpc>
            </a:pPr>
            <a:r>
              <a:rPr lang="zh-TW" altLang="en-US" dirty="0" smtClean="0">
                <a:solidFill>
                  <a:schemeClr val="bg2"/>
                </a:solidFill>
              </a:rPr>
              <a:t>使用</a:t>
            </a:r>
            <a:r>
              <a:rPr lang="en-US" altLang="zh-TW" dirty="0" smtClean="0">
                <a:solidFill>
                  <a:schemeClr val="bg2"/>
                </a:solidFill>
              </a:rPr>
              <a:t>IM</a:t>
            </a:r>
            <a:r>
              <a:rPr lang="zh-TW" altLang="en-US" dirty="0" smtClean="0">
                <a:solidFill>
                  <a:schemeClr val="bg2"/>
                </a:solidFill>
              </a:rPr>
              <a:t>、</a:t>
            </a:r>
            <a:r>
              <a:rPr lang="en-US" altLang="zh-TW" dirty="0" smtClean="0">
                <a:solidFill>
                  <a:schemeClr val="bg2"/>
                </a:solidFill>
              </a:rPr>
              <a:t>A/V</a:t>
            </a:r>
            <a:r>
              <a:rPr lang="zh-TW" altLang="en-US" dirty="0" smtClean="0">
                <a:solidFill>
                  <a:schemeClr val="bg2"/>
                </a:solidFill>
              </a:rPr>
              <a:t>、</a:t>
            </a:r>
            <a:r>
              <a:rPr lang="en-US" altLang="zh-TW" dirty="0" smtClean="0">
                <a:solidFill>
                  <a:schemeClr val="bg2"/>
                </a:solidFill>
              </a:rPr>
              <a:t>Web</a:t>
            </a:r>
            <a:r>
              <a:rPr lang="zh-TW" altLang="en-US" dirty="0" smtClean="0">
                <a:solidFill>
                  <a:schemeClr val="bg2"/>
                </a:solidFill>
              </a:rPr>
              <a:t>會議系統 </a:t>
            </a:r>
          </a:p>
          <a:p>
            <a:pPr>
              <a:lnSpc>
                <a:spcPct val="100000"/>
              </a:lnSpc>
              <a:buNone/>
            </a:pPr>
            <a:endParaRPr lang="en-US" altLang="zh-TW" dirty="0" smtClean="0"/>
          </a:p>
          <a:p>
            <a:pPr>
              <a:lnSpc>
                <a:spcPct val="100000"/>
              </a:lnSpc>
            </a:pPr>
            <a:endParaRPr lang="en-US" altLang="zh-TW" dirty="0" smtClean="0"/>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硬體規格的要求</a:t>
            </a:r>
            <a:endParaRPr lang="zh-TW" altLang="en-US" dirty="0"/>
          </a:p>
        </p:txBody>
      </p:sp>
      <p:graphicFrame>
        <p:nvGraphicFramePr>
          <p:cNvPr id="4" name="表格 3"/>
          <p:cNvGraphicFramePr>
            <a:graphicFrameLocks noGrp="1"/>
          </p:cNvGraphicFramePr>
          <p:nvPr/>
        </p:nvGraphicFramePr>
        <p:xfrm>
          <a:off x="1021278" y="1033153"/>
          <a:ext cx="7398328" cy="4478089"/>
        </p:xfrm>
        <a:graphic>
          <a:graphicData uri="http://schemas.openxmlformats.org/drawingml/2006/table">
            <a:tbl>
              <a:tblPr/>
              <a:tblGrid>
                <a:gridCol w="1296734"/>
                <a:gridCol w="6101594"/>
              </a:tblGrid>
              <a:tr h="641261">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CPU </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Dual processor, dual core 2.6 GHz + </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389420">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Disk </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2 x 18 GB</a:t>
                      </a:r>
                      <a:endParaRPr lang="zh-TW" sz="2000" b="1" kern="100" dirty="0">
                        <a:solidFill>
                          <a:srgbClr val="FFFF00"/>
                        </a:solidFill>
                        <a:latin typeface="微軟正黑體" pitchFamily="34" charset="-120"/>
                        <a:ea typeface="微軟正黑體" pitchFamily="34" charset="-120"/>
                        <a:cs typeface="Times New Roman"/>
                      </a:endParaRPr>
                    </a:p>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For collocated Standard Edition Server, add:</a:t>
                      </a:r>
                      <a:endParaRPr lang="zh-TW" sz="2000" b="1" kern="100" dirty="0">
                        <a:solidFill>
                          <a:srgbClr val="FFFF00"/>
                        </a:solidFill>
                        <a:latin typeface="微軟正黑體" pitchFamily="34" charset="-120"/>
                        <a:ea typeface="微軟正黑體" pitchFamily="34" charset="-120"/>
                        <a:cs typeface="Times New Roman"/>
                      </a:endParaRPr>
                    </a:p>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2 x 36 GB, 15K RPM, RAID 0, for database log files</a:t>
                      </a:r>
                      <a:endParaRPr lang="zh-TW" sz="2000" b="1" kern="100" dirty="0">
                        <a:solidFill>
                          <a:srgbClr val="FFFF00"/>
                        </a:solidFill>
                        <a:latin typeface="微軟正黑體" pitchFamily="34" charset="-120"/>
                        <a:ea typeface="微軟正黑體" pitchFamily="34" charset="-120"/>
                        <a:cs typeface="Times New Roman"/>
                      </a:endParaRPr>
                    </a:p>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2 x 36 GB, 15K RPM, RAID 0, for database data</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615579">
                <a:tc>
                  <a:txBody>
                    <a:bodyPr/>
                    <a:lstStyle/>
                    <a:p>
                      <a:pPr marL="7620" marR="7620">
                        <a:spcAft>
                          <a:spcPts val="0"/>
                        </a:spcAft>
                      </a:pPr>
                      <a:r>
                        <a:rPr lang="en-US" sz="2000" b="1" kern="0">
                          <a:solidFill>
                            <a:srgbClr val="FFFF00"/>
                          </a:solidFill>
                          <a:latin typeface="微軟正黑體" pitchFamily="34" charset="-120"/>
                          <a:ea typeface="微軟正黑體" pitchFamily="34" charset="-120"/>
                          <a:cs typeface="新細明體"/>
                        </a:rPr>
                        <a:t>Cache </a:t>
                      </a:r>
                      <a:endParaRPr lang="zh-TW" sz="2000" b="1" kern="10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1 MB L2 per core</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008010">
                <a:tc>
                  <a:txBody>
                    <a:bodyPr/>
                    <a:lstStyle/>
                    <a:p>
                      <a:pPr marL="7620" marR="7620">
                        <a:spcAft>
                          <a:spcPts val="0"/>
                        </a:spcAft>
                      </a:pPr>
                      <a:r>
                        <a:rPr lang="en-US" sz="2000" b="1" kern="0">
                          <a:solidFill>
                            <a:srgbClr val="FFFF00"/>
                          </a:solidFill>
                          <a:latin typeface="微軟正黑體" pitchFamily="34" charset="-120"/>
                          <a:ea typeface="微軟正黑體" pitchFamily="34" charset="-120"/>
                          <a:cs typeface="新細明體"/>
                        </a:rPr>
                        <a:t>Memory </a:t>
                      </a:r>
                      <a:endParaRPr lang="zh-TW" sz="2000" b="1" kern="10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2 GB (4 GB for Standard Edition Server or Consolidated Enterprise Edition Server)</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615579">
                <a:tc>
                  <a:txBody>
                    <a:bodyPr/>
                    <a:lstStyle/>
                    <a:p>
                      <a:pPr marL="7620" marR="7620">
                        <a:spcAft>
                          <a:spcPts val="0"/>
                        </a:spcAft>
                      </a:pPr>
                      <a:r>
                        <a:rPr lang="en-US" sz="2000" b="1" kern="0">
                          <a:solidFill>
                            <a:srgbClr val="FFFF00"/>
                          </a:solidFill>
                          <a:latin typeface="微軟正黑體" pitchFamily="34" charset="-120"/>
                          <a:ea typeface="微軟正黑體" pitchFamily="34" charset="-120"/>
                          <a:cs typeface="新細明體"/>
                        </a:rPr>
                        <a:t>Network </a:t>
                      </a:r>
                      <a:endParaRPr lang="zh-TW" sz="2000" b="1" kern="10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dirty="0" err="1">
                          <a:solidFill>
                            <a:srgbClr val="FFFF00"/>
                          </a:solidFill>
                          <a:latin typeface="微軟正黑體" pitchFamily="34" charset="-120"/>
                          <a:ea typeface="微軟正黑體" pitchFamily="34" charset="-120"/>
                          <a:cs typeface="新細明體"/>
                        </a:rPr>
                        <a:t>GBit</a:t>
                      </a:r>
                      <a:r>
                        <a:rPr lang="en-US" sz="2000" b="1" kern="0" dirty="0">
                          <a:solidFill>
                            <a:srgbClr val="FFFF00"/>
                          </a:solidFill>
                          <a:latin typeface="微軟正黑體" pitchFamily="34" charset="-120"/>
                          <a:ea typeface="微軟正黑體" pitchFamily="34" charset="-120"/>
                          <a:cs typeface="新細明體"/>
                        </a:rPr>
                        <a:t> NIC</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smtClean="0"/>
              <a:t>Audio/Video </a:t>
            </a:r>
            <a:r>
              <a:rPr lang="zh-TW" altLang="en-US" dirty="0" smtClean="0"/>
              <a:t>硬體規格的要求</a:t>
            </a:r>
            <a:endParaRPr lang="zh-TW" altLang="en-US" dirty="0"/>
          </a:p>
        </p:txBody>
      </p:sp>
      <p:graphicFrame>
        <p:nvGraphicFramePr>
          <p:cNvPr id="4" name="表格 3"/>
          <p:cNvGraphicFramePr>
            <a:graphicFrameLocks noGrp="1"/>
          </p:cNvGraphicFramePr>
          <p:nvPr/>
        </p:nvGraphicFramePr>
        <p:xfrm>
          <a:off x="926275" y="1080654"/>
          <a:ext cx="7386452" cy="3218820"/>
        </p:xfrm>
        <a:graphic>
          <a:graphicData uri="http://schemas.openxmlformats.org/drawingml/2006/table">
            <a:tbl>
              <a:tblPr/>
              <a:tblGrid>
                <a:gridCol w="1326526"/>
                <a:gridCol w="6059926"/>
              </a:tblGrid>
              <a:tr h="551900">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CPU </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a:solidFill>
                            <a:srgbClr val="FFFF00"/>
                          </a:solidFill>
                          <a:latin typeface="微軟正黑體" pitchFamily="34" charset="-120"/>
                          <a:ea typeface="微軟正黑體" pitchFamily="34" charset="-120"/>
                          <a:cs typeface="新細明體"/>
                        </a:rPr>
                        <a:t>Dual processor, dual core 3.0 GHz</a:t>
                      </a:r>
                      <a:endParaRPr lang="zh-TW" sz="2000" b="1" kern="10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659384">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Disk </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2 x 18 GB</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551900">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Cache </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1 MB L2 per core</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551900">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Memory </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4 GB</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903736">
                <a:tc>
                  <a:txBody>
                    <a:bodyPr/>
                    <a:lstStyle/>
                    <a:p>
                      <a:pPr marL="7620" marR="7620">
                        <a:spcAft>
                          <a:spcPts val="0"/>
                        </a:spcAft>
                      </a:pPr>
                      <a:r>
                        <a:rPr lang="en-US" sz="2000" b="1" kern="0">
                          <a:solidFill>
                            <a:srgbClr val="FFFF00"/>
                          </a:solidFill>
                          <a:latin typeface="微軟正黑體" pitchFamily="34" charset="-120"/>
                          <a:ea typeface="微軟正黑體" pitchFamily="34" charset="-120"/>
                          <a:cs typeface="新細明體"/>
                        </a:rPr>
                        <a:t>Network </a:t>
                      </a:r>
                      <a:endParaRPr lang="zh-TW" sz="2000" b="1" kern="10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b="1" kern="0" dirty="0" err="1">
                          <a:solidFill>
                            <a:srgbClr val="FFFF00"/>
                          </a:solidFill>
                          <a:latin typeface="微軟正黑體" pitchFamily="34" charset="-120"/>
                          <a:ea typeface="微軟正黑體" pitchFamily="34" charset="-120"/>
                          <a:cs typeface="新細明體"/>
                        </a:rPr>
                        <a:t>GBit</a:t>
                      </a:r>
                      <a:r>
                        <a:rPr lang="en-US" sz="2000" b="1" kern="0" dirty="0">
                          <a:solidFill>
                            <a:srgbClr val="FFFF00"/>
                          </a:solidFill>
                          <a:latin typeface="微軟正黑體" pitchFamily="34" charset="-120"/>
                          <a:ea typeface="微軟正黑體" pitchFamily="34" charset="-120"/>
                          <a:cs typeface="新細明體"/>
                        </a:rPr>
                        <a:t> NIC (for A/V Conferencing Server)</a:t>
                      </a:r>
                      <a:endParaRPr lang="zh-TW" sz="2000" b="1" kern="100" dirty="0">
                        <a:solidFill>
                          <a:srgbClr val="FFFF00"/>
                        </a:solidFill>
                        <a:latin typeface="微軟正黑體" pitchFamily="34" charset="-120"/>
                        <a:ea typeface="微軟正黑體" pitchFamily="34" charset="-120"/>
                        <a:cs typeface="Times New Roman"/>
                      </a:endParaRPr>
                    </a:p>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2 </a:t>
                      </a:r>
                      <a:r>
                        <a:rPr lang="en-US" sz="2000" b="1" kern="0" dirty="0" err="1">
                          <a:solidFill>
                            <a:srgbClr val="FFFF00"/>
                          </a:solidFill>
                          <a:latin typeface="微軟正黑體" pitchFamily="34" charset="-120"/>
                          <a:ea typeface="微軟正黑體" pitchFamily="34" charset="-120"/>
                          <a:cs typeface="新細明體"/>
                        </a:rPr>
                        <a:t>GBit</a:t>
                      </a:r>
                      <a:r>
                        <a:rPr lang="en-US" sz="2000" b="1" kern="0" dirty="0">
                          <a:solidFill>
                            <a:srgbClr val="FFFF00"/>
                          </a:solidFill>
                          <a:latin typeface="微軟正黑體" pitchFamily="34" charset="-120"/>
                          <a:ea typeface="微軟正黑體" pitchFamily="34" charset="-120"/>
                          <a:cs typeface="新細明體"/>
                        </a:rPr>
                        <a:t> NIC (for A/V Edge Server)</a:t>
                      </a:r>
                      <a:endParaRPr lang="zh-TW" sz="2000" b="1"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smtClean="0"/>
              <a:t>CDR</a:t>
            </a:r>
            <a:r>
              <a:rPr lang="zh-TW" altLang="en-US" dirty="0" smtClean="0"/>
              <a:t>規格的要求</a:t>
            </a:r>
            <a:endParaRPr lang="zh-TW" altLang="en-US" dirty="0"/>
          </a:p>
        </p:txBody>
      </p:sp>
      <p:graphicFrame>
        <p:nvGraphicFramePr>
          <p:cNvPr id="4" name="表格 3"/>
          <p:cNvGraphicFramePr>
            <a:graphicFrameLocks noGrp="1"/>
          </p:cNvGraphicFramePr>
          <p:nvPr/>
        </p:nvGraphicFramePr>
        <p:xfrm>
          <a:off x="973776" y="1223156"/>
          <a:ext cx="6828311" cy="3172720"/>
        </p:xfrm>
        <a:graphic>
          <a:graphicData uri="http://schemas.openxmlformats.org/drawingml/2006/table">
            <a:tbl>
              <a:tblPr/>
              <a:tblGrid>
                <a:gridCol w="1882960"/>
                <a:gridCol w="4945351"/>
              </a:tblGrid>
              <a:tr h="393765">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CPU</a:t>
                      </a:r>
                      <a:r>
                        <a:rPr lang="en-US" sz="2000" kern="0" dirty="0">
                          <a:solidFill>
                            <a:srgbClr val="FFFF00"/>
                          </a:solidFill>
                          <a:latin typeface="微軟正黑體" pitchFamily="34" charset="-120"/>
                          <a:ea typeface="微軟正黑體" pitchFamily="34" charset="-120"/>
                          <a:cs typeface="新細明體"/>
                        </a:rPr>
                        <a:t> </a:t>
                      </a:r>
                      <a:endParaRPr lang="zh-TW" sz="2000"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a:solidFill>
                            <a:srgbClr val="FFFF00"/>
                          </a:solidFill>
                          <a:latin typeface="微軟正黑體" pitchFamily="34" charset="-120"/>
                          <a:ea typeface="微軟正黑體" pitchFamily="34" charset="-120"/>
                          <a:cs typeface="新細明體"/>
                        </a:rPr>
                        <a:t>Dual processor, dual-core  2.6 GHz +</a:t>
                      </a:r>
                      <a:endParaRPr lang="zh-TW" sz="2000" kern="10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397864">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Disk</a:t>
                      </a:r>
                      <a:r>
                        <a:rPr lang="en-US" sz="2000" kern="0" dirty="0">
                          <a:solidFill>
                            <a:srgbClr val="FFFF00"/>
                          </a:solidFill>
                          <a:latin typeface="微軟正黑體" pitchFamily="34" charset="-120"/>
                          <a:ea typeface="微軟正黑體" pitchFamily="34" charset="-120"/>
                          <a:cs typeface="新細明體"/>
                        </a:rPr>
                        <a:t> </a:t>
                      </a:r>
                      <a:endParaRPr lang="zh-TW" sz="2000"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Drive 1 (2 x 18 GB) for OS and Page File </a:t>
                      </a:r>
                      <a:endParaRPr lang="zh-TW" sz="2000" kern="100" dirty="0">
                        <a:solidFill>
                          <a:srgbClr val="FFFF00"/>
                        </a:solidFill>
                        <a:latin typeface="微軟正黑體" pitchFamily="34" charset="-120"/>
                        <a:ea typeface="微軟正黑體" pitchFamily="34" charset="-120"/>
                        <a:cs typeface="Times New Roman"/>
                      </a:endParaRPr>
                    </a:p>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Drive 2 (4 x 36GB, 15K RPM, RAID 0+1) for database log file</a:t>
                      </a:r>
                      <a:endParaRPr lang="zh-TW" sz="2000" kern="100" dirty="0">
                        <a:solidFill>
                          <a:srgbClr val="FFFF00"/>
                        </a:solidFill>
                        <a:latin typeface="微軟正黑體" pitchFamily="34" charset="-120"/>
                        <a:ea typeface="微軟正黑體" pitchFamily="34" charset="-120"/>
                        <a:cs typeface="Times New Roman"/>
                      </a:endParaRPr>
                    </a:p>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Drive3 (4 x 36GB, 15K RPM, RAID 0+1) for database file </a:t>
                      </a:r>
                      <a:endParaRPr lang="zh-TW" sz="2000"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393765">
                <a:tc>
                  <a:txBody>
                    <a:bodyPr/>
                    <a:lstStyle/>
                    <a:p>
                      <a:pPr marL="7620" marR="7620">
                        <a:spcAft>
                          <a:spcPts val="0"/>
                        </a:spcAft>
                      </a:pPr>
                      <a:r>
                        <a:rPr lang="en-US" sz="2000" b="1" kern="0" dirty="0">
                          <a:solidFill>
                            <a:srgbClr val="FFFF00"/>
                          </a:solidFill>
                          <a:latin typeface="微軟正黑體" pitchFamily="34" charset="-120"/>
                          <a:ea typeface="微軟正黑體" pitchFamily="34" charset="-120"/>
                          <a:cs typeface="新細明體"/>
                        </a:rPr>
                        <a:t>Cache</a:t>
                      </a:r>
                      <a:r>
                        <a:rPr lang="en-US" sz="2000" kern="0" dirty="0">
                          <a:solidFill>
                            <a:srgbClr val="FFFF00"/>
                          </a:solidFill>
                          <a:latin typeface="微軟正黑體" pitchFamily="34" charset="-120"/>
                          <a:ea typeface="微軟正黑體" pitchFamily="34" charset="-120"/>
                          <a:cs typeface="新細明體"/>
                        </a:rPr>
                        <a:t> </a:t>
                      </a:r>
                      <a:endParaRPr lang="zh-TW" sz="2000"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2 MB L2 per core</a:t>
                      </a:r>
                      <a:endParaRPr lang="zh-TW" sz="2000"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393765">
                <a:tc>
                  <a:txBody>
                    <a:bodyPr/>
                    <a:lstStyle/>
                    <a:p>
                      <a:pPr marL="7620" marR="7620">
                        <a:spcAft>
                          <a:spcPts val="0"/>
                        </a:spcAft>
                      </a:pPr>
                      <a:r>
                        <a:rPr lang="en-US" sz="2000" b="1" kern="0">
                          <a:solidFill>
                            <a:srgbClr val="FFFF00"/>
                          </a:solidFill>
                          <a:latin typeface="微軟正黑體" pitchFamily="34" charset="-120"/>
                          <a:ea typeface="微軟正黑體" pitchFamily="34" charset="-120"/>
                          <a:cs typeface="新細明體"/>
                        </a:rPr>
                        <a:t>Memory</a:t>
                      </a:r>
                      <a:r>
                        <a:rPr lang="en-US" sz="2000" kern="0">
                          <a:solidFill>
                            <a:srgbClr val="FFFF00"/>
                          </a:solidFill>
                          <a:latin typeface="微軟正黑體" pitchFamily="34" charset="-120"/>
                          <a:ea typeface="微軟正黑體" pitchFamily="34" charset="-120"/>
                          <a:cs typeface="新細明體"/>
                        </a:rPr>
                        <a:t> </a:t>
                      </a:r>
                      <a:endParaRPr lang="zh-TW" sz="2000" kern="10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4 GB (CDR only) </a:t>
                      </a:r>
                      <a:endParaRPr lang="zh-TW" sz="2000"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393765">
                <a:tc>
                  <a:txBody>
                    <a:bodyPr/>
                    <a:lstStyle/>
                    <a:p>
                      <a:pPr marL="7620" marR="7620">
                        <a:spcAft>
                          <a:spcPts val="0"/>
                        </a:spcAft>
                      </a:pPr>
                      <a:r>
                        <a:rPr lang="en-US" sz="2000" b="1" kern="0">
                          <a:solidFill>
                            <a:srgbClr val="FFFF00"/>
                          </a:solidFill>
                          <a:latin typeface="微軟正黑體" pitchFamily="34" charset="-120"/>
                          <a:ea typeface="微軟正黑體" pitchFamily="34" charset="-120"/>
                          <a:cs typeface="新細明體"/>
                        </a:rPr>
                        <a:t>Network</a:t>
                      </a:r>
                      <a:r>
                        <a:rPr lang="en-US" sz="2000" kern="0">
                          <a:solidFill>
                            <a:srgbClr val="FFFF00"/>
                          </a:solidFill>
                          <a:latin typeface="微軟正黑體" pitchFamily="34" charset="-120"/>
                          <a:ea typeface="微軟正黑體" pitchFamily="34" charset="-120"/>
                          <a:cs typeface="新細明體"/>
                        </a:rPr>
                        <a:t> </a:t>
                      </a:r>
                      <a:endParaRPr lang="zh-TW" sz="2000" kern="10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err="1">
                          <a:solidFill>
                            <a:srgbClr val="FFFF00"/>
                          </a:solidFill>
                          <a:latin typeface="微軟正黑體" pitchFamily="34" charset="-120"/>
                          <a:ea typeface="微軟正黑體" pitchFamily="34" charset="-120"/>
                          <a:cs typeface="新細明體"/>
                        </a:rPr>
                        <a:t>GBit</a:t>
                      </a:r>
                      <a:r>
                        <a:rPr lang="en-US" sz="2000" kern="0" dirty="0">
                          <a:solidFill>
                            <a:srgbClr val="FFFF00"/>
                          </a:solidFill>
                          <a:latin typeface="微軟正黑體" pitchFamily="34" charset="-120"/>
                          <a:ea typeface="微軟正黑體" pitchFamily="34" charset="-120"/>
                          <a:cs typeface="新細明體"/>
                        </a:rPr>
                        <a:t> NIC</a:t>
                      </a:r>
                      <a:endParaRPr lang="zh-TW" sz="2000" kern="100" dirty="0">
                        <a:solidFill>
                          <a:srgbClr val="FFFF00"/>
                        </a:solidFill>
                        <a:latin typeface="微軟正黑體" pitchFamily="34" charset="-120"/>
                        <a:ea typeface="微軟正黑體" pitchFamily="34" charset="-120"/>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smtClean="0"/>
              <a:t>CDR &amp; IM </a:t>
            </a:r>
            <a:r>
              <a:rPr lang="zh-TW" altLang="en-US" dirty="0" smtClean="0"/>
              <a:t>的硬體規格要求</a:t>
            </a:r>
            <a:endParaRPr lang="zh-TW" altLang="en-US" dirty="0"/>
          </a:p>
        </p:txBody>
      </p:sp>
      <p:graphicFrame>
        <p:nvGraphicFramePr>
          <p:cNvPr id="4" name="表格 3"/>
          <p:cNvGraphicFramePr>
            <a:graphicFrameLocks noGrp="1"/>
          </p:cNvGraphicFramePr>
          <p:nvPr/>
        </p:nvGraphicFramePr>
        <p:xfrm>
          <a:off x="771896" y="1151906"/>
          <a:ext cx="7433952" cy="3111500"/>
        </p:xfrm>
        <a:graphic>
          <a:graphicData uri="http://schemas.openxmlformats.org/drawingml/2006/table">
            <a:tbl>
              <a:tblPr/>
              <a:tblGrid>
                <a:gridCol w="1769423"/>
                <a:gridCol w="5664529"/>
              </a:tblGrid>
              <a:tr h="0">
                <a:tc>
                  <a:txBody>
                    <a:bodyPr/>
                    <a:lstStyle/>
                    <a:p>
                      <a:pPr marL="7620" marR="7620">
                        <a:spcAft>
                          <a:spcPts val="0"/>
                        </a:spcAft>
                      </a:pPr>
                      <a:r>
                        <a:rPr lang="en-US" sz="2000" b="1" kern="0" dirty="0">
                          <a:solidFill>
                            <a:srgbClr val="FFFF00"/>
                          </a:solidFill>
                          <a:latin typeface="Verdana"/>
                          <a:ea typeface="新細明體"/>
                          <a:cs typeface="新細明體"/>
                        </a:rPr>
                        <a:t>CPU</a:t>
                      </a:r>
                      <a:r>
                        <a:rPr lang="en-US" sz="2000" kern="0" dirty="0">
                          <a:solidFill>
                            <a:srgbClr val="FFFF00"/>
                          </a:solidFill>
                          <a:latin typeface="Verdana"/>
                          <a:ea typeface="新細明體"/>
                          <a:cs typeface="新細明體"/>
                        </a:rPr>
                        <a:t> </a:t>
                      </a:r>
                      <a:endParaRPr lang="zh-TW" sz="2000" kern="100" dirty="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a:solidFill>
                            <a:srgbClr val="FFFF00"/>
                          </a:solidFill>
                          <a:latin typeface="Verdana"/>
                          <a:ea typeface="新細明體"/>
                          <a:cs typeface="新細明體"/>
                        </a:rPr>
                        <a:t>Dual processor, dual-core  2.6 GHz +</a:t>
                      </a:r>
                      <a:endParaRPr lang="zh-TW" sz="2000" kern="10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0">
                <a:tc>
                  <a:txBody>
                    <a:bodyPr/>
                    <a:lstStyle/>
                    <a:p>
                      <a:pPr marL="7620" marR="7620">
                        <a:spcAft>
                          <a:spcPts val="0"/>
                        </a:spcAft>
                      </a:pPr>
                      <a:r>
                        <a:rPr lang="en-US" sz="2000" b="1" kern="0" dirty="0">
                          <a:solidFill>
                            <a:srgbClr val="FFFF00"/>
                          </a:solidFill>
                          <a:latin typeface="Verdana"/>
                          <a:ea typeface="新細明體"/>
                          <a:cs typeface="新細明體"/>
                        </a:rPr>
                        <a:t>Disk</a:t>
                      </a:r>
                      <a:r>
                        <a:rPr lang="en-US" sz="2000" kern="0" dirty="0">
                          <a:solidFill>
                            <a:srgbClr val="FFFF00"/>
                          </a:solidFill>
                          <a:latin typeface="Verdana"/>
                          <a:ea typeface="新細明體"/>
                          <a:cs typeface="新細明體"/>
                        </a:rPr>
                        <a:t> </a:t>
                      </a:r>
                      <a:endParaRPr lang="zh-TW" sz="2000" kern="100" dirty="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Verdana"/>
                          <a:ea typeface="新細明體"/>
                          <a:cs typeface="新細明體"/>
                        </a:rPr>
                        <a:t>Drive 1 (2 x 18 GB) for OS and Page File </a:t>
                      </a:r>
                      <a:endParaRPr lang="zh-TW" sz="2000" kern="100" dirty="0">
                        <a:solidFill>
                          <a:srgbClr val="FFFF00"/>
                        </a:solidFill>
                        <a:latin typeface="Calibri"/>
                        <a:ea typeface="新細明體"/>
                        <a:cs typeface="Times New Roman"/>
                      </a:endParaRPr>
                    </a:p>
                    <a:p>
                      <a:pPr marL="7620" marR="7620">
                        <a:spcAft>
                          <a:spcPts val="0"/>
                        </a:spcAft>
                      </a:pPr>
                      <a:r>
                        <a:rPr lang="en-US" sz="2000" kern="0" dirty="0">
                          <a:solidFill>
                            <a:srgbClr val="FFFF00"/>
                          </a:solidFill>
                          <a:latin typeface="Verdana"/>
                          <a:ea typeface="新細明體"/>
                          <a:cs typeface="新細明體"/>
                        </a:rPr>
                        <a:t>Drive 2 (6 x 72GB, 15K RPM, RAID 0+1) for database log file</a:t>
                      </a:r>
                      <a:endParaRPr lang="zh-TW" sz="2000" kern="100" dirty="0">
                        <a:solidFill>
                          <a:srgbClr val="FFFF00"/>
                        </a:solidFill>
                        <a:latin typeface="Calibri"/>
                        <a:ea typeface="新細明體"/>
                        <a:cs typeface="Times New Roman"/>
                      </a:endParaRPr>
                    </a:p>
                    <a:p>
                      <a:pPr marL="7620" marR="7620">
                        <a:spcAft>
                          <a:spcPts val="0"/>
                        </a:spcAft>
                      </a:pPr>
                      <a:r>
                        <a:rPr lang="en-US" sz="2000" kern="0" dirty="0">
                          <a:solidFill>
                            <a:srgbClr val="FFFF00"/>
                          </a:solidFill>
                          <a:latin typeface="Verdana"/>
                          <a:ea typeface="新細明體"/>
                          <a:cs typeface="新細明體"/>
                        </a:rPr>
                        <a:t>Drive3 (6 x 72GB, 15K RPM, RAID 0+1) for database file </a:t>
                      </a:r>
                      <a:endParaRPr lang="zh-TW" sz="2000" kern="100" dirty="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0">
                <a:tc>
                  <a:txBody>
                    <a:bodyPr/>
                    <a:lstStyle/>
                    <a:p>
                      <a:pPr marL="7620" marR="7620">
                        <a:spcAft>
                          <a:spcPts val="0"/>
                        </a:spcAft>
                      </a:pPr>
                      <a:r>
                        <a:rPr lang="en-US" sz="2000" b="1" kern="0">
                          <a:solidFill>
                            <a:srgbClr val="FFFF00"/>
                          </a:solidFill>
                          <a:latin typeface="Verdana"/>
                          <a:ea typeface="新細明體"/>
                          <a:cs typeface="新細明體"/>
                        </a:rPr>
                        <a:t>Cache</a:t>
                      </a:r>
                      <a:r>
                        <a:rPr lang="en-US" sz="2000" kern="0">
                          <a:solidFill>
                            <a:srgbClr val="FFFF00"/>
                          </a:solidFill>
                          <a:latin typeface="Verdana"/>
                          <a:ea typeface="新細明體"/>
                          <a:cs typeface="新細明體"/>
                        </a:rPr>
                        <a:t> </a:t>
                      </a:r>
                      <a:endParaRPr lang="zh-TW" sz="2000" kern="10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Verdana"/>
                          <a:ea typeface="新細明體"/>
                          <a:cs typeface="新細明體"/>
                        </a:rPr>
                        <a:t>2 MB L2 per core</a:t>
                      </a:r>
                      <a:endParaRPr lang="zh-TW" sz="2000" kern="100" dirty="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0">
                <a:tc>
                  <a:txBody>
                    <a:bodyPr/>
                    <a:lstStyle/>
                    <a:p>
                      <a:pPr marL="7620" marR="7620">
                        <a:spcAft>
                          <a:spcPts val="0"/>
                        </a:spcAft>
                      </a:pPr>
                      <a:r>
                        <a:rPr lang="en-US" sz="2000" b="1" kern="0">
                          <a:solidFill>
                            <a:srgbClr val="FFFF00"/>
                          </a:solidFill>
                          <a:latin typeface="Verdana"/>
                          <a:ea typeface="新細明體"/>
                          <a:cs typeface="新細明體"/>
                        </a:rPr>
                        <a:t>Memory</a:t>
                      </a:r>
                      <a:r>
                        <a:rPr lang="en-US" sz="2000" kern="0">
                          <a:solidFill>
                            <a:srgbClr val="FFFF00"/>
                          </a:solidFill>
                          <a:latin typeface="Verdana"/>
                          <a:ea typeface="新細明體"/>
                          <a:cs typeface="新細明體"/>
                        </a:rPr>
                        <a:t> </a:t>
                      </a:r>
                      <a:endParaRPr lang="zh-TW" sz="2000" kern="10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Verdana"/>
                          <a:ea typeface="新細明體"/>
                          <a:cs typeface="新細明體"/>
                        </a:rPr>
                        <a:t>16 GB (CDR and Archiving)</a:t>
                      </a:r>
                      <a:endParaRPr lang="zh-TW" sz="2000" kern="100" dirty="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0">
                <a:tc>
                  <a:txBody>
                    <a:bodyPr/>
                    <a:lstStyle/>
                    <a:p>
                      <a:pPr marL="7620" marR="7620">
                        <a:spcAft>
                          <a:spcPts val="0"/>
                        </a:spcAft>
                      </a:pPr>
                      <a:r>
                        <a:rPr lang="en-US" sz="2000" b="1" kern="0">
                          <a:solidFill>
                            <a:srgbClr val="FFFF00"/>
                          </a:solidFill>
                          <a:latin typeface="Verdana"/>
                          <a:ea typeface="新細明體"/>
                          <a:cs typeface="新細明體"/>
                        </a:rPr>
                        <a:t>Network</a:t>
                      </a:r>
                      <a:r>
                        <a:rPr lang="en-US" sz="2000" kern="0">
                          <a:solidFill>
                            <a:srgbClr val="FFFF00"/>
                          </a:solidFill>
                          <a:latin typeface="Verdana"/>
                          <a:ea typeface="新細明體"/>
                          <a:cs typeface="新細明體"/>
                        </a:rPr>
                        <a:t> </a:t>
                      </a:r>
                      <a:endParaRPr lang="zh-TW" sz="2000" kern="10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err="1">
                          <a:solidFill>
                            <a:srgbClr val="FFFF00"/>
                          </a:solidFill>
                          <a:latin typeface="Verdana"/>
                          <a:ea typeface="新細明體"/>
                          <a:cs typeface="新細明體"/>
                        </a:rPr>
                        <a:t>GBit</a:t>
                      </a:r>
                      <a:r>
                        <a:rPr lang="en-US" sz="2000" kern="0" dirty="0">
                          <a:solidFill>
                            <a:srgbClr val="FFFF00"/>
                          </a:solidFill>
                          <a:latin typeface="Verdana"/>
                          <a:ea typeface="新細明體"/>
                          <a:cs typeface="新細明體"/>
                        </a:rPr>
                        <a:t> NIC</a:t>
                      </a:r>
                      <a:endParaRPr lang="zh-TW" sz="2000" kern="100" dirty="0">
                        <a:solidFill>
                          <a:srgbClr val="FFFF00"/>
                        </a:solidFill>
                        <a:latin typeface="Calibri"/>
                        <a:ea typeface="新細明體"/>
                        <a:cs typeface="Times New Roman"/>
                      </a:endParaRPr>
                    </a:p>
                  </a:txBody>
                  <a:tcPr marL="36830" marR="36830" marT="36830" marB="3683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t>06. </a:t>
            </a:r>
            <a:r>
              <a:rPr lang="zh-TW" altLang="en-US" dirty="0" smtClean="0"/>
              <a:t>外部使用者的規劃</a:t>
            </a:r>
            <a:endParaRPr lang="en-US" altLang="zh-TW" dirty="0" smtClean="0"/>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防火牆.tif"/>
          <p:cNvPicPr>
            <a:picLocks noChangeAspect="1"/>
          </p:cNvPicPr>
          <p:nvPr/>
        </p:nvPicPr>
        <p:blipFill>
          <a:blip r:embed="rId2"/>
          <a:stretch>
            <a:fillRect/>
          </a:stretch>
        </p:blipFill>
        <p:spPr>
          <a:xfrm>
            <a:off x="2047875" y="934602"/>
            <a:ext cx="5048250" cy="5114925"/>
          </a:xfrm>
          <a:prstGeom prst="rect">
            <a:avLst/>
          </a:prstGeom>
        </p:spPr>
      </p:pic>
      <p:sp>
        <p:nvSpPr>
          <p:cNvPr id="3" name="標題 2"/>
          <p:cNvSpPr>
            <a:spLocks noGrp="1"/>
          </p:cNvSpPr>
          <p:nvPr>
            <p:ph type="title"/>
          </p:nvPr>
        </p:nvSpPr>
        <p:spPr/>
        <p:txBody>
          <a:bodyPr/>
          <a:lstStyle/>
          <a:p>
            <a:pPr algn="ctr"/>
            <a:r>
              <a:rPr lang="zh-TW" altLang="en-US" dirty="0" smtClean="0"/>
              <a:t>外部存取防火牆規劃的考量</a:t>
            </a:r>
            <a:endParaRPr lang="zh-TW" altLang="en-US" dirty="0"/>
          </a:p>
        </p:txBody>
      </p:sp>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t>07. </a:t>
            </a:r>
            <a:r>
              <a:rPr lang="zh-TW" altLang="en-US" dirty="0" smtClean="0"/>
              <a:t>負載平衡器的規劃</a:t>
            </a:r>
            <a:endParaRPr lang="en-US" altLang="zh-TW" dirty="0" smtClean="0"/>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負載平衡器的規劃</a:t>
            </a:r>
            <a:endParaRPr lang="zh-TW" altLang="en-US" dirty="0"/>
          </a:p>
        </p:txBody>
      </p:sp>
      <p:sp>
        <p:nvSpPr>
          <p:cNvPr id="3" name="內容版面配置區 2"/>
          <p:cNvSpPr>
            <a:spLocks noGrp="1"/>
          </p:cNvSpPr>
          <p:nvPr>
            <p:ph idx="1"/>
          </p:nvPr>
        </p:nvSpPr>
        <p:spPr>
          <a:xfrm>
            <a:off x="366713" y="1062412"/>
            <a:ext cx="8405812" cy="4865414"/>
          </a:xfrm>
        </p:spPr>
        <p:txBody>
          <a:bodyPr/>
          <a:lstStyle/>
          <a:p>
            <a:pPr>
              <a:lnSpc>
                <a:spcPct val="100000"/>
              </a:lnSpc>
            </a:pPr>
            <a:r>
              <a:rPr lang="zh-TW" altLang="en-US" sz="3600" dirty="0" smtClean="0"/>
              <a:t>使用負載平衡器的情形</a:t>
            </a:r>
            <a:endParaRPr lang="en-US" sz="3600" dirty="0" smtClean="0"/>
          </a:p>
          <a:p>
            <a:pPr lvl="1">
              <a:lnSpc>
                <a:spcPct val="100000"/>
              </a:lnSpc>
            </a:pPr>
            <a:r>
              <a:rPr lang="en-US" b="1" dirty="0" smtClean="0"/>
              <a:t>Enterprise Pool</a:t>
            </a:r>
            <a:r>
              <a:rPr lang="zh-TW" altLang="en-US" b="1" dirty="0" smtClean="0"/>
              <a:t>有多個</a:t>
            </a:r>
            <a:r>
              <a:rPr lang="en-US" altLang="zh-TW" b="1" dirty="0" smtClean="0"/>
              <a:t>Front End Servers</a:t>
            </a:r>
            <a:endParaRPr lang="en-US" b="1" dirty="0" smtClean="0"/>
          </a:p>
          <a:p>
            <a:pPr lvl="1">
              <a:lnSpc>
                <a:spcPct val="100000"/>
              </a:lnSpc>
            </a:pPr>
            <a:r>
              <a:rPr lang="en-US" b="1" dirty="0" smtClean="0"/>
              <a:t>Array of Edge Servers</a:t>
            </a:r>
          </a:p>
          <a:p>
            <a:pPr lvl="1">
              <a:lnSpc>
                <a:spcPct val="100000"/>
              </a:lnSpc>
            </a:pPr>
            <a:r>
              <a:rPr lang="en-US" b="1" dirty="0" smtClean="0"/>
              <a:t>Array of Directors</a:t>
            </a:r>
          </a:p>
          <a:p>
            <a:pPr>
              <a:lnSpc>
                <a:spcPct val="100000"/>
              </a:lnSpc>
            </a:pPr>
            <a:r>
              <a:rPr lang="en-US" sz="3600" dirty="0" smtClean="0"/>
              <a:t>OCS</a:t>
            </a:r>
            <a:r>
              <a:rPr lang="zh-TW" altLang="en-US" sz="3600" dirty="0" smtClean="0"/>
              <a:t>標準版，不使用負載平衡器</a:t>
            </a:r>
            <a:endParaRPr lang="en-US" altLang="zh-TW" sz="3600" dirty="0" smtClean="0"/>
          </a:p>
          <a:p>
            <a:pPr>
              <a:lnSpc>
                <a:spcPct val="100000"/>
              </a:lnSpc>
            </a:pPr>
            <a:r>
              <a:rPr lang="en-US" sz="2800" dirty="0" smtClean="0"/>
              <a:t>Microsoft  Office Communications Server 2007 </a:t>
            </a:r>
          </a:p>
          <a:p>
            <a:pPr lvl="1">
              <a:lnSpc>
                <a:spcPct val="100000"/>
              </a:lnSpc>
            </a:pPr>
            <a:r>
              <a:rPr lang="zh-TW" altLang="en-US" sz="2400" b="1" dirty="0" smtClean="0">
                <a:solidFill>
                  <a:srgbClr val="FFFF00"/>
                </a:solidFill>
              </a:rPr>
              <a:t>不支援</a:t>
            </a:r>
            <a:r>
              <a:rPr lang="en-US" sz="2400" b="1" dirty="0" smtClean="0">
                <a:solidFill>
                  <a:srgbClr val="FFFF00"/>
                </a:solidFill>
              </a:rPr>
              <a:t> Windows Server 2003 Network Load Balancer </a:t>
            </a:r>
          </a:p>
          <a:p>
            <a:endParaRPr lang="zh-TW" altLang="en-US" sz="1800" dirty="0"/>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t>08. </a:t>
            </a:r>
            <a:r>
              <a:rPr lang="zh-TW" altLang="en-US" dirty="0" smtClean="0"/>
              <a:t>企業  </a:t>
            </a:r>
            <a:r>
              <a:rPr lang="en-US" altLang="zh-TW" dirty="0" smtClean="0"/>
              <a:t>VoIP </a:t>
            </a:r>
            <a:r>
              <a:rPr lang="zh-TW" altLang="en-US" dirty="0" smtClean="0"/>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企業  </a:t>
            </a:r>
            <a:r>
              <a:rPr lang="en-US" altLang="zh-TW" dirty="0" smtClean="0"/>
              <a:t>VoIP </a:t>
            </a:r>
            <a:r>
              <a:rPr lang="zh-TW" altLang="en-US" dirty="0" smtClean="0"/>
              <a:t>的規劃</a:t>
            </a:r>
            <a:endParaRPr lang="zh-TW" altLang="en-US" dirty="0"/>
          </a:p>
        </p:txBody>
      </p:sp>
      <p:sp>
        <p:nvSpPr>
          <p:cNvPr id="3" name="內容版面配置區 2"/>
          <p:cNvSpPr>
            <a:spLocks noGrp="1"/>
          </p:cNvSpPr>
          <p:nvPr>
            <p:ph idx="1"/>
          </p:nvPr>
        </p:nvSpPr>
        <p:spPr>
          <a:xfrm>
            <a:off x="366713" y="1006801"/>
            <a:ext cx="8405812" cy="4871482"/>
          </a:xfrm>
        </p:spPr>
        <p:txBody>
          <a:bodyPr/>
          <a:lstStyle/>
          <a:p>
            <a:pPr>
              <a:lnSpc>
                <a:spcPct val="100000"/>
              </a:lnSpc>
            </a:pPr>
            <a:r>
              <a:rPr lang="zh-TW" altLang="en-US" sz="2800" dirty="0" smtClean="0"/>
              <a:t>決定企業員工使用</a:t>
            </a:r>
            <a:r>
              <a:rPr lang="en-US" altLang="zh-TW" sz="2800" dirty="0" smtClean="0"/>
              <a:t>VoIP</a:t>
            </a:r>
            <a:r>
              <a:rPr lang="zh-TW" altLang="en-US" sz="2800" dirty="0" smtClean="0"/>
              <a:t>的人數</a:t>
            </a:r>
            <a:endParaRPr lang="en-US" sz="2800" dirty="0" smtClean="0"/>
          </a:p>
          <a:p>
            <a:pPr>
              <a:lnSpc>
                <a:spcPct val="100000"/>
              </a:lnSpc>
            </a:pPr>
            <a:r>
              <a:rPr lang="zh-TW" altLang="en-US" sz="2800" dirty="0" smtClean="0"/>
              <a:t>決定企業的</a:t>
            </a:r>
            <a:r>
              <a:rPr lang="en-US" altLang="zh-TW" sz="2800" dirty="0" smtClean="0"/>
              <a:t>VoIP </a:t>
            </a:r>
            <a:r>
              <a:rPr lang="zh-TW" altLang="en-US" sz="2800" dirty="0" smtClean="0"/>
              <a:t>部署的範圍</a:t>
            </a:r>
            <a:endParaRPr lang="en-US" altLang="zh-TW" sz="2800" dirty="0" smtClean="0"/>
          </a:p>
          <a:p>
            <a:pPr lvl="1">
              <a:lnSpc>
                <a:spcPct val="100000"/>
              </a:lnSpc>
            </a:pPr>
            <a:r>
              <a:rPr lang="zh-TW" altLang="en-US" sz="2400" b="1" dirty="0" smtClean="0"/>
              <a:t>整合交換機</a:t>
            </a:r>
            <a:endParaRPr lang="en-US" altLang="zh-TW" sz="2400" b="1" dirty="0" smtClean="0"/>
          </a:p>
          <a:p>
            <a:pPr lvl="1">
              <a:lnSpc>
                <a:spcPct val="100000"/>
              </a:lnSpc>
            </a:pPr>
            <a:r>
              <a:rPr lang="zh-TW" altLang="en-US" sz="2400" b="1" dirty="0" smtClean="0"/>
              <a:t>不整合交換</a:t>
            </a:r>
            <a:endParaRPr lang="en-US" altLang="zh-TW" sz="2400" b="1" dirty="0" smtClean="0"/>
          </a:p>
          <a:p>
            <a:pPr>
              <a:lnSpc>
                <a:spcPct val="100000"/>
              </a:lnSpc>
            </a:pPr>
            <a:r>
              <a:rPr lang="zh-TW" altLang="en-US" dirty="0" smtClean="0"/>
              <a:t>定義電話授權與路由的規則</a:t>
            </a:r>
            <a:endParaRPr lang="en-US" altLang="zh-TW" b="1" dirty="0" smtClean="0"/>
          </a:p>
          <a:p>
            <a:pPr>
              <a:lnSpc>
                <a:spcPct val="100000"/>
              </a:lnSpc>
            </a:pPr>
            <a:r>
              <a:rPr lang="zh-TW" altLang="en-US" sz="2800" dirty="0" smtClean="0"/>
              <a:t>規劃</a:t>
            </a:r>
            <a:r>
              <a:rPr lang="en-US" altLang="zh-TW" sz="2800" dirty="0" smtClean="0"/>
              <a:t>Mediation Gateway</a:t>
            </a:r>
            <a:r>
              <a:rPr lang="zh-TW" altLang="en-US" sz="2800" dirty="0" smtClean="0"/>
              <a:t>的類型</a:t>
            </a:r>
            <a:endParaRPr lang="en-US" altLang="zh-TW" sz="2800" dirty="0" smtClean="0"/>
          </a:p>
          <a:p>
            <a:pPr>
              <a:lnSpc>
                <a:spcPct val="100000"/>
              </a:lnSpc>
            </a:pPr>
            <a:r>
              <a:rPr lang="zh-TW" altLang="en-US" sz="2800" dirty="0" smtClean="0"/>
              <a:t>是否要整合</a:t>
            </a:r>
            <a:r>
              <a:rPr lang="en-US" altLang="zh-TW" sz="2800" dirty="0" smtClean="0"/>
              <a:t>Unified Messaging</a:t>
            </a:r>
            <a:endParaRPr lang="en-US" sz="2800" dirty="0" smtClean="0"/>
          </a:p>
          <a:p>
            <a:pPr>
              <a:lnSpc>
                <a:spcPct val="100000"/>
              </a:lnSpc>
            </a:pPr>
            <a:r>
              <a:rPr lang="zh-TW" altLang="en-US" sz="2800" dirty="0" smtClean="0"/>
              <a:t>詳細的細節，請參加</a:t>
            </a:r>
            <a:r>
              <a:rPr lang="en-US" altLang="zh-TW" sz="2800" dirty="0" smtClean="0"/>
              <a:t>3/14</a:t>
            </a:r>
            <a:r>
              <a:rPr lang="zh-TW" altLang="en-US" sz="2800" dirty="0" smtClean="0"/>
              <a:t>日</a:t>
            </a:r>
            <a:endParaRPr lang="en-US" altLang="zh-TW" sz="2800" dirty="0" smtClean="0"/>
          </a:p>
          <a:p>
            <a:pPr lvl="1">
              <a:lnSpc>
                <a:spcPct val="100000"/>
              </a:lnSpc>
            </a:pPr>
            <a:r>
              <a:rPr lang="zh-TW" altLang="en-US" sz="2400" dirty="0" smtClean="0"/>
              <a:t>解析</a:t>
            </a:r>
            <a:r>
              <a:rPr lang="en-US" sz="2400" dirty="0" smtClean="0"/>
              <a:t>Microsoft Office Communications Server 2007</a:t>
            </a:r>
            <a:r>
              <a:rPr lang="zh-TW" altLang="en-US" sz="2400" dirty="0" smtClean="0"/>
              <a:t>的</a:t>
            </a:r>
            <a:r>
              <a:rPr lang="en-US" sz="2400" dirty="0" smtClean="0"/>
              <a:t>VoIP</a:t>
            </a:r>
            <a:r>
              <a:rPr lang="zh-TW" altLang="en-US" sz="2400" dirty="0" smtClean="0"/>
              <a:t>與企業電話交換機之整合技術</a:t>
            </a:r>
            <a:r>
              <a:rPr lang="en-US" dirty="0" smtClean="0"/>
              <a:t/>
            </a:r>
            <a:br>
              <a:rPr lang="en-US" dirty="0" smtClean="0"/>
            </a:br>
            <a:endParaRPr lang="en-US" dirty="0" smtClean="0"/>
          </a:p>
          <a:p>
            <a:pPr>
              <a:buNone/>
            </a:pPr>
            <a:endParaRPr lang="zh-TW" altLang="en-US" sz="1000" dirty="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r>
              <a:rPr lang="en-US" altLang="zh-TW" dirty="0" smtClean="0"/>
              <a:t>OCS 2007</a:t>
            </a:r>
            <a:r>
              <a:rPr lang="zh-TW" altLang="en-US" dirty="0" smtClean="0"/>
              <a:t>架構圖</a:t>
            </a:r>
            <a:endParaRPr lang="zh-TW" altLang="en-US" dirty="0"/>
          </a:p>
        </p:txBody>
      </p:sp>
      <p:pic>
        <p:nvPicPr>
          <p:cNvPr id="5" name="圖片 4" descr="架構圖.tif"/>
          <p:cNvPicPr>
            <a:picLocks noChangeAspect="1"/>
          </p:cNvPicPr>
          <p:nvPr/>
        </p:nvPicPr>
        <p:blipFill>
          <a:blip r:embed="rId2"/>
          <a:stretch>
            <a:fillRect/>
          </a:stretch>
        </p:blipFill>
        <p:spPr>
          <a:xfrm>
            <a:off x="0" y="828675"/>
            <a:ext cx="9144000" cy="5512748"/>
          </a:xfrm>
          <a:prstGeom prst="rect">
            <a:avLst/>
          </a:prstGeom>
        </p:spPr>
      </p:pic>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ABS.TIF"/>
          <p:cNvPicPr>
            <a:picLocks noChangeAspect="1"/>
          </p:cNvPicPr>
          <p:nvPr/>
        </p:nvPicPr>
        <p:blipFill>
          <a:blip r:embed="rId2"/>
          <a:stretch>
            <a:fillRect/>
          </a:stretch>
        </p:blipFill>
        <p:spPr>
          <a:xfrm>
            <a:off x="1733223" y="828675"/>
            <a:ext cx="5772150" cy="5120863"/>
          </a:xfrm>
          <a:prstGeom prst="rect">
            <a:avLst/>
          </a:prstGeom>
        </p:spPr>
      </p:pic>
      <p:sp>
        <p:nvSpPr>
          <p:cNvPr id="3" name="標題 2"/>
          <p:cNvSpPr>
            <a:spLocks noGrp="1"/>
          </p:cNvSpPr>
          <p:nvPr>
            <p:ph type="title"/>
          </p:nvPr>
        </p:nvSpPr>
        <p:spPr/>
        <p:txBody>
          <a:bodyPr/>
          <a:lstStyle/>
          <a:p>
            <a:pPr algn="ctr"/>
            <a:r>
              <a:rPr lang="en-US" altLang="zh-TW" dirty="0" smtClean="0"/>
              <a:t>Address Book Service</a:t>
            </a:r>
            <a:r>
              <a:rPr lang="zh-TW" altLang="en-US" dirty="0" smtClean="0"/>
              <a:t>運作流程</a:t>
            </a:r>
            <a:endParaRPr lang="zh-TW" altLang="en-US" dirty="0"/>
          </a:p>
        </p:txBody>
      </p:sp>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Address Book Service</a:t>
            </a:r>
            <a:r>
              <a:rPr lang="zh-TW" altLang="en-US" dirty="0" smtClean="0"/>
              <a:t>檔案說明</a:t>
            </a:r>
            <a:endParaRPr lang="zh-TW" altLang="en-US" dirty="0"/>
          </a:p>
        </p:txBody>
      </p:sp>
      <p:sp>
        <p:nvSpPr>
          <p:cNvPr id="5" name="文字版面配置區 4"/>
          <p:cNvSpPr>
            <a:spLocks noGrp="1"/>
          </p:cNvSpPr>
          <p:nvPr>
            <p:ph type="body" idx="1"/>
          </p:nvPr>
        </p:nvSpPr>
        <p:spPr>
          <a:xfrm>
            <a:off x="366712" y="950944"/>
            <a:ext cx="4324041" cy="4677960"/>
          </a:xfrm>
        </p:spPr>
        <p:txBody>
          <a:bodyPr/>
          <a:lstStyle/>
          <a:p>
            <a:pPr>
              <a:lnSpc>
                <a:spcPct val="100000"/>
              </a:lnSpc>
            </a:pPr>
            <a:r>
              <a:rPr lang="zh-TW" altLang="en-US" sz="2800" dirty="0" smtClean="0"/>
              <a:t>檔案種類</a:t>
            </a:r>
            <a:endParaRPr lang="en-US" sz="2800" dirty="0" smtClean="0"/>
          </a:p>
          <a:p>
            <a:pPr lvl="1">
              <a:lnSpc>
                <a:spcPct val="100000"/>
              </a:lnSpc>
            </a:pPr>
            <a:r>
              <a:rPr lang="en-US" i="1" dirty="0" smtClean="0"/>
              <a:t>Full File</a:t>
            </a:r>
            <a:r>
              <a:rPr lang="zh-TW" altLang="en-US" i="1" dirty="0" smtClean="0"/>
              <a:t>檔案名稱格式</a:t>
            </a:r>
            <a:endParaRPr lang="en-US" i="1" dirty="0" smtClean="0"/>
          </a:p>
          <a:p>
            <a:pPr lvl="2"/>
            <a:r>
              <a:rPr lang="en-US" i="1" dirty="0" smtClean="0"/>
              <a:t>F-</a:t>
            </a:r>
            <a:r>
              <a:rPr lang="en-US" i="1" dirty="0" err="1" smtClean="0"/>
              <a:t>xxxx</a:t>
            </a:r>
            <a:endParaRPr lang="en-US" i="1" dirty="0" smtClean="0"/>
          </a:p>
          <a:p>
            <a:pPr lvl="3"/>
            <a:r>
              <a:rPr lang="en-US" sz="1800" dirty="0" smtClean="0"/>
              <a:t>2001</a:t>
            </a:r>
            <a:r>
              <a:rPr lang="zh-TW" altLang="en-US" sz="1800" dirty="0" smtClean="0"/>
              <a:t>年</a:t>
            </a:r>
            <a:r>
              <a:rPr lang="en-US" altLang="zh-TW" sz="1800" dirty="0" smtClean="0"/>
              <a:t>1</a:t>
            </a:r>
            <a:r>
              <a:rPr lang="zh-TW" altLang="en-US" sz="1800" dirty="0" smtClean="0"/>
              <a:t>月</a:t>
            </a:r>
            <a:r>
              <a:rPr lang="en-US" altLang="zh-TW" sz="1800" dirty="0" smtClean="0"/>
              <a:t>1</a:t>
            </a:r>
            <a:r>
              <a:rPr lang="zh-TW" altLang="en-US" sz="1800" dirty="0" smtClean="0"/>
              <a:t>日開始</a:t>
            </a:r>
            <a:endParaRPr lang="en-US" altLang="zh-TW" sz="1800" dirty="0" smtClean="0"/>
          </a:p>
          <a:p>
            <a:pPr lvl="3"/>
            <a:r>
              <a:rPr lang="en-US" sz="1800" dirty="0" smtClean="0"/>
              <a:t>16</a:t>
            </a:r>
            <a:r>
              <a:rPr lang="zh-TW" altLang="en-US" sz="1800" dirty="0" smtClean="0"/>
              <a:t>進位</a:t>
            </a:r>
            <a:r>
              <a:rPr lang="en-US" altLang="zh-TW" sz="1800" dirty="0" smtClean="0"/>
              <a:t>0-Base</a:t>
            </a:r>
            <a:r>
              <a:rPr lang="zh-TW" altLang="en-US" sz="1800" dirty="0" smtClean="0"/>
              <a:t>數字</a:t>
            </a:r>
            <a:endParaRPr lang="en-US" sz="1800" dirty="0" smtClean="0"/>
          </a:p>
          <a:p>
            <a:pPr lvl="1">
              <a:lnSpc>
                <a:spcPct val="100000"/>
              </a:lnSpc>
            </a:pPr>
            <a:r>
              <a:rPr lang="en-US" dirty="0" smtClean="0"/>
              <a:t>Delta file </a:t>
            </a:r>
          </a:p>
          <a:p>
            <a:pPr lvl="2"/>
            <a:r>
              <a:rPr lang="en-US" sz="1400" dirty="0" smtClean="0"/>
              <a:t> </a:t>
            </a:r>
            <a:r>
              <a:rPr lang="en-US" i="1" dirty="0" smtClean="0"/>
              <a:t>D-</a:t>
            </a:r>
            <a:r>
              <a:rPr lang="en-US" i="1" dirty="0" err="1" smtClean="0"/>
              <a:t>xxxx</a:t>
            </a:r>
            <a:r>
              <a:rPr lang="en-US" i="1" dirty="0" smtClean="0"/>
              <a:t>-</a:t>
            </a:r>
            <a:r>
              <a:rPr lang="en-US" i="1" dirty="0" err="1" smtClean="0"/>
              <a:t>yyyy.lsabs</a:t>
            </a:r>
            <a:r>
              <a:rPr lang="en-US" dirty="0" smtClean="0"/>
              <a:t>, </a:t>
            </a:r>
          </a:p>
          <a:p>
            <a:pPr lvl="2"/>
            <a:r>
              <a:rPr lang="en-US" i="1" dirty="0" err="1" smtClean="0"/>
              <a:t>xxxx</a:t>
            </a:r>
            <a:r>
              <a:rPr lang="en-US" dirty="0" smtClean="0"/>
              <a:t> </a:t>
            </a:r>
            <a:r>
              <a:rPr lang="zh-TW" altLang="en-US" dirty="0" smtClean="0"/>
              <a:t>是</a:t>
            </a:r>
            <a:r>
              <a:rPr lang="en-US" dirty="0" smtClean="0"/>
              <a:t>full file</a:t>
            </a:r>
            <a:r>
              <a:rPr lang="zh-TW" altLang="en-US" dirty="0" smtClean="0"/>
              <a:t>建立的日期</a:t>
            </a:r>
            <a:endParaRPr lang="en-US" altLang="zh-TW" dirty="0" smtClean="0"/>
          </a:p>
          <a:p>
            <a:pPr lvl="2"/>
            <a:r>
              <a:rPr lang="en-US" i="1" dirty="0" err="1" smtClean="0"/>
              <a:t>yyyy</a:t>
            </a:r>
            <a:r>
              <a:rPr lang="en-US" dirty="0" smtClean="0"/>
              <a:t> </a:t>
            </a:r>
            <a:r>
              <a:rPr lang="zh-TW" altLang="en-US" dirty="0" smtClean="0"/>
              <a:t>是</a:t>
            </a:r>
            <a:r>
              <a:rPr lang="en-US" dirty="0" smtClean="0"/>
              <a:t> delta file </a:t>
            </a:r>
            <a:r>
              <a:rPr lang="zh-TW" altLang="en-US" dirty="0" smtClean="0"/>
              <a:t>建立的日期</a:t>
            </a:r>
            <a:endParaRPr lang="en-US" altLang="zh-TW" dirty="0" smtClean="0"/>
          </a:p>
          <a:p>
            <a:pPr lvl="2"/>
            <a:r>
              <a:rPr lang="en-US" dirty="0" smtClean="0"/>
              <a:t>.</a:t>
            </a:r>
            <a:r>
              <a:rPr lang="en-US" i="1" dirty="0" smtClean="0"/>
              <a:t> </a:t>
            </a:r>
            <a:r>
              <a:rPr lang="en-US" i="1" dirty="0" err="1" smtClean="0"/>
              <a:t>lsabs</a:t>
            </a:r>
            <a:r>
              <a:rPr lang="en-US" dirty="0" smtClean="0"/>
              <a:t> </a:t>
            </a:r>
            <a:r>
              <a:rPr lang="zh-TW" altLang="en-US" dirty="0" smtClean="0"/>
              <a:t>是</a:t>
            </a:r>
            <a:r>
              <a:rPr lang="en-US" altLang="zh-TW" dirty="0" smtClean="0"/>
              <a:t>Delta file</a:t>
            </a:r>
            <a:r>
              <a:rPr lang="zh-TW" altLang="en-US" dirty="0" smtClean="0"/>
              <a:t>識別用的副檔名</a:t>
            </a:r>
            <a:r>
              <a:rPr lang="en-US" dirty="0" smtClean="0"/>
              <a:t> </a:t>
            </a:r>
          </a:p>
          <a:p>
            <a:pPr>
              <a:buNone/>
            </a:pPr>
            <a:endParaRPr lang="zh-TW" altLang="en-US" sz="1400" dirty="0"/>
          </a:p>
        </p:txBody>
      </p:sp>
      <p:graphicFrame>
        <p:nvGraphicFramePr>
          <p:cNvPr id="4" name="表格 3"/>
          <p:cNvGraphicFramePr>
            <a:graphicFrameLocks noGrp="1"/>
          </p:cNvGraphicFramePr>
          <p:nvPr/>
        </p:nvGraphicFramePr>
        <p:xfrm>
          <a:off x="4690753" y="1341912"/>
          <a:ext cx="4190115" cy="3005565"/>
        </p:xfrm>
        <a:graphic>
          <a:graphicData uri="http://schemas.openxmlformats.org/drawingml/2006/table">
            <a:tbl>
              <a:tblPr/>
              <a:tblGrid>
                <a:gridCol w="1757441"/>
                <a:gridCol w="2432674"/>
              </a:tblGrid>
              <a:tr h="601113">
                <a:tc>
                  <a:txBody>
                    <a:bodyPr/>
                    <a:lstStyle/>
                    <a:p>
                      <a:r>
                        <a:rPr lang="zh-TW" altLang="en-US" sz="2400" b="1" dirty="0" smtClean="0">
                          <a:solidFill>
                            <a:schemeClr val="bg1"/>
                          </a:solidFill>
                          <a:latin typeface="微軟正黑體" pitchFamily="34" charset="-120"/>
                          <a:ea typeface="微軟正黑體" pitchFamily="34" charset="-120"/>
                        </a:rPr>
                        <a:t>使用者人數</a:t>
                      </a:r>
                      <a:endParaRPr lang="en-US" sz="2400" b="1" dirty="0">
                        <a:solidFill>
                          <a:schemeClr val="bg1"/>
                        </a:solidFill>
                        <a:latin typeface="微軟正黑體" pitchFamily="34" charset="-120"/>
                        <a:ea typeface="微軟正黑體" pitchFamily="34" charset="-120"/>
                      </a:endParaRP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c>
                  <a:txBody>
                    <a:bodyPr/>
                    <a:lstStyle/>
                    <a:p>
                      <a:r>
                        <a:rPr lang="zh-TW" altLang="en-US" sz="2400" b="1" dirty="0" smtClean="0">
                          <a:solidFill>
                            <a:schemeClr val="bg1"/>
                          </a:solidFill>
                          <a:latin typeface="微軟正黑體" pitchFamily="34" charset="-120"/>
                          <a:ea typeface="微軟正黑體" pitchFamily="34" charset="-120"/>
                        </a:rPr>
                        <a:t>檔案平均大小</a:t>
                      </a:r>
                      <a:endParaRPr lang="en-US" sz="2400" b="1" dirty="0">
                        <a:solidFill>
                          <a:schemeClr val="bg1"/>
                        </a:solidFill>
                        <a:latin typeface="微軟正黑體" pitchFamily="34" charset="-120"/>
                        <a:ea typeface="微軟正黑體" pitchFamily="34" charset="-120"/>
                      </a:endParaRP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r>
              <a:tr h="601113">
                <a:tc>
                  <a:txBody>
                    <a:bodyPr/>
                    <a:lstStyle/>
                    <a:p>
                      <a:r>
                        <a:rPr lang="en-US" altLang="zh-TW" sz="2400" b="1" dirty="0">
                          <a:solidFill>
                            <a:schemeClr val="bg1"/>
                          </a:solidFill>
                          <a:latin typeface="微軟正黑體" pitchFamily="34" charset="-120"/>
                          <a:ea typeface="微軟正黑體" pitchFamily="34" charset="-120"/>
                        </a:rPr>
                        <a:t>15,000</a:t>
                      </a: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c>
                  <a:txBody>
                    <a:bodyPr/>
                    <a:lstStyle/>
                    <a:p>
                      <a:r>
                        <a:rPr lang="en-US" sz="2400" b="1" dirty="0">
                          <a:solidFill>
                            <a:schemeClr val="bg1"/>
                          </a:solidFill>
                          <a:latin typeface="微軟正黑體" pitchFamily="34" charset="-120"/>
                          <a:ea typeface="微軟正黑體" pitchFamily="34" charset="-120"/>
                        </a:rPr>
                        <a:t>1.526 Mb</a:t>
                      </a: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r>
              <a:tr h="601113">
                <a:tc>
                  <a:txBody>
                    <a:bodyPr/>
                    <a:lstStyle/>
                    <a:p>
                      <a:r>
                        <a:rPr lang="en-US" altLang="zh-TW" sz="2400" b="1" dirty="0">
                          <a:solidFill>
                            <a:schemeClr val="bg1"/>
                          </a:solidFill>
                          <a:latin typeface="微軟正黑體" pitchFamily="34" charset="-120"/>
                          <a:ea typeface="微軟正黑體" pitchFamily="34" charset="-120"/>
                        </a:rPr>
                        <a:t>60,000</a:t>
                      </a: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c>
                  <a:txBody>
                    <a:bodyPr/>
                    <a:lstStyle/>
                    <a:p>
                      <a:r>
                        <a:rPr lang="en-US" sz="2400" b="1" dirty="0">
                          <a:solidFill>
                            <a:schemeClr val="bg1"/>
                          </a:solidFill>
                          <a:latin typeface="微軟正黑體" pitchFamily="34" charset="-120"/>
                          <a:ea typeface="微軟正黑體" pitchFamily="34" charset="-120"/>
                        </a:rPr>
                        <a:t>6.098 Mb</a:t>
                      </a: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r>
              <a:tr h="601113">
                <a:tc>
                  <a:txBody>
                    <a:bodyPr/>
                    <a:lstStyle/>
                    <a:p>
                      <a:r>
                        <a:rPr lang="en-US" altLang="zh-TW" sz="2400" b="1">
                          <a:solidFill>
                            <a:schemeClr val="bg1"/>
                          </a:solidFill>
                          <a:latin typeface="微軟正黑體" pitchFamily="34" charset="-120"/>
                          <a:ea typeface="微軟正黑體" pitchFamily="34" charset="-120"/>
                        </a:rPr>
                        <a:t>100,000</a:t>
                      </a: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c>
                  <a:txBody>
                    <a:bodyPr/>
                    <a:lstStyle/>
                    <a:p>
                      <a:r>
                        <a:rPr lang="en-US" sz="2400" b="1" dirty="0">
                          <a:solidFill>
                            <a:schemeClr val="bg1"/>
                          </a:solidFill>
                          <a:latin typeface="微軟正黑體" pitchFamily="34" charset="-120"/>
                          <a:ea typeface="微軟正黑體" pitchFamily="34" charset="-120"/>
                        </a:rPr>
                        <a:t>10.155 Mb</a:t>
                      </a: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r>
              <a:tr h="601113">
                <a:tc>
                  <a:txBody>
                    <a:bodyPr/>
                    <a:lstStyle/>
                    <a:p>
                      <a:r>
                        <a:rPr lang="en-US" altLang="zh-TW" sz="2400" b="1">
                          <a:solidFill>
                            <a:schemeClr val="bg1"/>
                          </a:solidFill>
                          <a:latin typeface="微軟正黑體" pitchFamily="34" charset="-120"/>
                          <a:ea typeface="微軟正黑體" pitchFamily="34" charset="-120"/>
                        </a:rPr>
                        <a:t>400,000</a:t>
                      </a: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c>
                  <a:txBody>
                    <a:bodyPr/>
                    <a:lstStyle/>
                    <a:p>
                      <a:r>
                        <a:rPr lang="en-US" sz="2400" b="1" dirty="0">
                          <a:solidFill>
                            <a:schemeClr val="bg1"/>
                          </a:solidFill>
                          <a:latin typeface="微軟正黑體" pitchFamily="34" charset="-120"/>
                          <a:ea typeface="微軟正黑體" pitchFamily="34" charset="-120"/>
                        </a:rPr>
                        <a:t>40.623 Mb</a:t>
                      </a:r>
                    </a:p>
                  </a:txBody>
                  <a:tcPr anchor="ct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0070C0"/>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r>
              <a:rPr lang="en-US" altLang="zh-TW" dirty="0" smtClean="0">
                <a:solidFill>
                  <a:schemeClr val="bg1"/>
                </a:solidFill>
              </a:rPr>
              <a:t>HA</a:t>
            </a:r>
            <a:r>
              <a:rPr lang="zh-TW" altLang="en-US" dirty="0" smtClean="0">
                <a:solidFill>
                  <a:schemeClr val="bg1"/>
                </a:solidFill>
              </a:rPr>
              <a:t>與容錯的規劃</a:t>
            </a:r>
            <a:endParaRPr lang="zh-TW" altLang="en-US" dirty="0"/>
          </a:p>
        </p:txBody>
      </p:sp>
      <p:sp>
        <p:nvSpPr>
          <p:cNvPr id="3" name="內容版面配置區 2"/>
          <p:cNvSpPr>
            <a:spLocks noGrp="1"/>
          </p:cNvSpPr>
          <p:nvPr>
            <p:ph idx="1"/>
          </p:nvPr>
        </p:nvSpPr>
        <p:spPr>
          <a:xfrm>
            <a:off x="366713" y="991352"/>
            <a:ext cx="8405812" cy="4686110"/>
          </a:xfrm>
        </p:spPr>
        <p:txBody>
          <a:bodyPr/>
          <a:lstStyle/>
          <a:p>
            <a:pPr>
              <a:lnSpc>
                <a:spcPct val="100000"/>
              </a:lnSpc>
            </a:pPr>
            <a:r>
              <a:rPr lang="zh-TW" altLang="en-US" dirty="0" smtClean="0"/>
              <a:t>系統容錯</a:t>
            </a:r>
            <a:endParaRPr lang="en-US" altLang="zh-TW" dirty="0" smtClean="0"/>
          </a:p>
          <a:p>
            <a:pPr lvl="1">
              <a:lnSpc>
                <a:spcPct val="100000"/>
              </a:lnSpc>
            </a:pPr>
            <a:r>
              <a:rPr lang="zh-TW" altLang="en-US" b="1" dirty="0" smtClean="0"/>
              <a:t>硬體</a:t>
            </a:r>
            <a:r>
              <a:rPr lang="en-US" altLang="zh-TW" b="1" dirty="0" smtClean="0"/>
              <a:t>Redundancy</a:t>
            </a:r>
            <a:r>
              <a:rPr lang="zh-TW" altLang="en-US" b="1" dirty="0" smtClean="0"/>
              <a:t>規劃</a:t>
            </a:r>
            <a:endParaRPr lang="en-US" altLang="zh-TW" b="1" dirty="0" smtClean="0"/>
          </a:p>
          <a:p>
            <a:pPr lvl="1">
              <a:lnSpc>
                <a:spcPct val="100000"/>
              </a:lnSpc>
            </a:pPr>
            <a:r>
              <a:rPr lang="zh-TW" altLang="en-US" b="1" dirty="0" smtClean="0"/>
              <a:t>電源</a:t>
            </a:r>
            <a:endParaRPr lang="en-US" altLang="zh-TW" b="1" dirty="0" smtClean="0"/>
          </a:p>
          <a:p>
            <a:pPr lvl="1">
              <a:lnSpc>
                <a:spcPct val="100000"/>
              </a:lnSpc>
            </a:pPr>
            <a:r>
              <a:rPr lang="zh-TW" altLang="en-US" b="1" dirty="0" smtClean="0"/>
              <a:t>安全性更新與防毒系統</a:t>
            </a:r>
            <a:endParaRPr lang="en-US" altLang="zh-TW" b="1" dirty="0" smtClean="0"/>
          </a:p>
          <a:p>
            <a:pPr lvl="1">
              <a:lnSpc>
                <a:spcPct val="100000"/>
              </a:lnSpc>
            </a:pPr>
            <a:r>
              <a:rPr lang="zh-TW" altLang="en-US" b="1" dirty="0" smtClean="0"/>
              <a:t>系統功能監視</a:t>
            </a:r>
            <a:endParaRPr lang="en-US" altLang="zh-TW" b="1" dirty="0" smtClean="0"/>
          </a:p>
          <a:p>
            <a:pPr lvl="1">
              <a:lnSpc>
                <a:spcPct val="100000"/>
              </a:lnSpc>
            </a:pPr>
            <a:r>
              <a:rPr lang="zh-TW" altLang="en-US" b="1" dirty="0" smtClean="0"/>
              <a:t>確保</a:t>
            </a:r>
            <a:r>
              <a:rPr lang="en-US" altLang="zh-TW" b="1" dirty="0" smtClean="0"/>
              <a:t>AD &amp; DNS</a:t>
            </a:r>
            <a:r>
              <a:rPr lang="zh-TW" altLang="en-US" b="1" dirty="0" smtClean="0"/>
              <a:t>正常運作</a:t>
            </a:r>
            <a:endParaRPr lang="en-US" altLang="zh-TW" b="1" dirty="0" smtClean="0"/>
          </a:p>
          <a:p>
            <a:pPr>
              <a:lnSpc>
                <a:spcPct val="100000"/>
              </a:lnSpc>
            </a:pPr>
            <a:r>
              <a:rPr lang="zh-TW" altLang="en-US" dirty="0" smtClean="0"/>
              <a:t>資料庫高可用性</a:t>
            </a:r>
            <a:endParaRPr lang="en-US" altLang="zh-TW" dirty="0" smtClean="0"/>
          </a:p>
          <a:p>
            <a:pPr lvl="1">
              <a:lnSpc>
                <a:spcPct val="100000"/>
              </a:lnSpc>
            </a:pPr>
            <a:r>
              <a:rPr lang="zh-TW" altLang="en-US" b="1" dirty="0" smtClean="0"/>
              <a:t>叢集</a:t>
            </a:r>
            <a:endParaRPr lang="en-US" altLang="zh-TW" b="1" dirty="0" smtClean="0"/>
          </a:p>
          <a:p>
            <a:pPr lvl="1">
              <a:lnSpc>
                <a:spcPct val="100000"/>
              </a:lnSpc>
            </a:pPr>
            <a:r>
              <a:rPr lang="en-US" altLang="zh-TW" b="1" dirty="0" smtClean="0"/>
              <a:t>DPM 2007</a:t>
            </a:r>
            <a:r>
              <a:rPr lang="zh-TW" altLang="en-US" b="1" dirty="0" smtClean="0"/>
              <a:t>保護</a:t>
            </a:r>
            <a:endParaRPr lang="zh-TW" altLang="en-US" b="1" dirty="0"/>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solidFill>
                  <a:schemeClr val="bg1"/>
                </a:solidFill>
              </a:rPr>
              <a:t>資料庫儲存的規劃</a:t>
            </a:r>
            <a:r>
              <a:rPr lang="en-US" altLang="zh-TW" dirty="0" smtClean="0">
                <a:solidFill>
                  <a:schemeClr val="bg1"/>
                </a:solidFill>
              </a:rPr>
              <a:t>(</a:t>
            </a:r>
            <a:r>
              <a:rPr lang="zh-TW" altLang="en-US" dirty="0" smtClean="0">
                <a:solidFill>
                  <a:schemeClr val="bg1"/>
                </a:solidFill>
              </a:rPr>
              <a:t>一</a:t>
            </a:r>
            <a:r>
              <a:rPr lang="en-US" altLang="zh-TW" dirty="0" smtClean="0">
                <a:solidFill>
                  <a:schemeClr val="bg1"/>
                </a:solidFill>
              </a:rPr>
              <a:t>)</a:t>
            </a:r>
            <a:endParaRPr lang="zh-TW" altLang="en-US" dirty="0"/>
          </a:p>
        </p:txBody>
      </p:sp>
      <p:graphicFrame>
        <p:nvGraphicFramePr>
          <p:cNvPr id="3" name="表格 2"/>
          <p:cNvGraphicFramePr>
            <a:graphicFrameLocks noGrp="1"/>
          </p:cNvGraphicFramePr>
          <p:nvPr/>
        </p:nvGraphicFramePr>
        <p:xfrm>
          <a:off x="366713" y="1002101"/>
          <a:ext cx="8405811" cy="5034135"/>
        </p:xfrm>
        <a:graphic>
          <a:graphicData uri="http://schemas.openxmlformats.org/drawingml/2006/table">
            <a:tbl>
              <a:tblPr/>
              <a:tblGrid>
                <a:gridCol w="3196294"/>
                <a:gridCol w="2601310"/>
                <a:gridCol w="2608207"/>
              </a:tblGrid>
              <a:tr h="342389">
                <a:tc>
                  <a:txBody>
                    <a:bodyPr/>
                    <a:lstStyle/>
                    <a:p>
                      <a:r>
                        <a:rPr lang="zh-TW" altLang="en-US" sz="2400" b="1" dirty="0" smtClean="0">
                          <a:solidFill>
                            <a:schemeClr val="bg1"/>
                          </a:solidFill>
                          <a:latin typeface="微軟正黑體" pitchFamily="34" charset="-120"/>
                          <a:ea typeface="微軟正黑體" pitchFamily="34" charset="-120"/>
                        </a:rPr>
                        <a:t>資料類型</a:t>
                      </a:r>
                      <a:endParaRPr lang="en-US" sz="24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zh-TW" altLang="en-US" sz="2400" b="1" dirty="0" smtClean="0">
                          <a:solidFill>
                            <a:schemeClr val="bg1"/>
                          </a:solidFill>
                          <a:latin typeface="微軟正黑體" pitchFamily="34" charset="-120"/>
                          <a:ea typeface="微軟正黑體" pitchFamily="34" charset="-120"/>
                        </a:rPr>
                        <a:t>資料儲存的名稱</a:t>
                      </a:r>
                      <a:endParaRPr lang="en-US" sz="24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zh-TW" altLang="en-US" sz="2400" b="1" dirty="0" smtClean="0">
                          <a:solidFill>
                            <a:schemeClr val="bg1"/>
                          </a:solidFill>
                          <a:latin typeface="微軟正黑體" pitchFamily="34" charset="-120"/>
                          <a:ea typeface="微軟正黑體" pitchFamily="34" charset="-120"/>
                        </a:rPr>
                        <a:t>位置</a:t>
                      </a:r>
                      <a:endParaRPr lang="en-US" sz="24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r>
              <a:tr h="1300501">
                <a:tc>
                  <a:txBody>
                    <a:bodyPr/>
                    <a:lstStyle/>
                    <a:p>
                      <a:r>
                        <a:rPr lang="zh-TW" altLang="en-US" sz="2000" b="1" dirty="0" smtClean="0">
                          <a:solidFill>
                            <a:schemeClr val="bg1"/>
                          </a:solidFill>
                          <a:latin typeface="微軟正黑體" pitchFamily="34" charset="-120"/>
                          <a:ea typeface="微軟正黑體" pitchFamily="34" charset="-120"/>
                        </a:rPr>
                        <a:t>永久性使用者資料</a:t>
                      </a:r>
                      <a:r>
                        <a:rPr lang="en-US" sz="2000" b="1" dirty="0" smtClean="0">
                          <a:solidFill>
                            <a:schemeClr val="bg1"/>
                          </a:solidFill>
                          <a:latin typeface="微軟正黑體" pitchFamily="34" charset="-120"/>
                          <a:ea typeface="微軟正黑體" pitchFamily="34" charset="-120"/>
                        </a:rPr>
                        <a:t> </a:t>
                      </a:r>
                    </a:p>
                    <a:p>
                      <a:r>
                        <a:rPr lang="en-US" sz="2000" b="1" dirty="0" smtClean="0">
                          <a:solidFill>
                            <a:schemeClr val="bg1"/>
                          </a:solidFill>
                          <a:latin typeface="微軟正黑體" pitchFamily="34" charset="-120"/>
                          <a:ea typeface="微軟正黑體" pitchFamily="34" charset="-120"/>
                        </a:rPr>
                        <a:t>( </a:t>
                      </a:r>
                      <a:r>
                        <a:rPr lang="en-US" sz="2000" b="1" dirty="0">
                          <a:solidFill>
                            <a:schemeClr val="bg1"/>
                          </a:solidFill>
                          <a:latin typeface="微軟正黑體" pitchFamily="34" charset="-120"/>
                          <a:ea typeface="微軟正黑體" pitchFamily="34" charset="-120"/>
                        </a:rPr>
                        <a:t>ACLs, </a:t>
                      </a:r>
                      <a:r>
                        <a:rPr lang="zh-TW" altLang="en-US" sz="2000" b="1" dirty="0" smtClean="0">
                          <a:solidFill>
                            <a:schemeClr val="bg1"/>
                          </a:solidFill>
                          <a:latin typeface="微軟正黑體" pitchFamily="34" charset="-120"/>
                          <a:ea typeface="微軟正黑體" pitchFamily="34" charset="-120"/>
                        </a:rPr>
                        <a:t>連絡人</a:t>
                      </a:r>
                      <a:r>
                        <a:rPr lang="en-US" sz="2000" b="1" dirty="0" smtClean="0">
                          <a:solidFill>
                            <a:schemeClr val="bg1"/>
                          </a:solidFill>
                          <a:latin typeface="微軟正黑體" pitchFamily="34" charset="-120"/>
                          <a:ea typeface="微軟正黑體" pitchFamily="34" charset="-120"/>
                        </a:rPr>
                        <a:t>, </a:t>
                      </a:r>
                      <a:r>
                        <a:rPr lang="en-US" sz="2000" b="1" dirty="0">
                          <a:solidFill>
                            <a:schemeClr val="bg1"/>
                          </a:solidFill>
                          <a:latin typeface="微軟正黑體" pitchFamily="34" charset="-120"/>
                          <a:ea typeface="微軟正黑體" pitchFamily="34" charset="-120"/>
                        </a:rPr>
                        <a:t>home server </a:t>
                      </a:r>
                      <a:r>
                        <a:rPr lang="zh-TW" altLang="en-US" sz="2000" b="1" dirty="0" smtClean="0">
                          <a:solidFill>
                            <a:schemeClr val="bg1"/>
                          </a:solidFill>
                          <a:latin typeface="微軟正黑體" pitchFamily="34" charset="-120"/>
                          <a:ea typeface="微軟正黑體" pitchFamily="34" charset="-120"/>
                        </a:rPr>
                        <a:t>或</a:t>
                      </a:r>
                      <a:r>
                        <a:rPr lang="en-US" sz="2000" b="1" dirty="0" smtClean="0">
                          <a:solidFill>
                            <a:schemeClr val="bg1"/>
                          </a:solidFill>
                          <a:latin typeface="微軟正黑體" pitchFamily="34" charset="-120"/>
                          <a:ea typeface="微軟正黑體" pitchFamily="34" charset="-120"/>
                        </a:rPr>
                        <a:t>pool</a:t>
                      </a:r>
                      <a:r>
                        <a:rPr lang="en-US" sz="2000" b="1" dirty="0">
                          <a:solidFill>
                            <a:schemeClr val="bg1"/>
                          </a:solidFill>
                          <a:latin typeface="微軟正黑體" pitchFamily="34" charset="-120"/>
                          <a:ea typeface="微軟正黑體" pitchFamily="34" charset="-120"/>
                        </a:rPr>
                        <a:t>, scheduled conferences)</a:t>
                      </a: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2000" b="1" dirty="0">
                          <a:solidFill>
                            <a:schemeClr val="bg1"/>
                          </a:solidFill>
                          <a:latin typeface="微軟正黑體" pitchFamily="34" charset="-120"/>
                          <a:ea typeface="微軟正黑體" pitchFamily="34" charset="-120"/>
                        </a:rPr>
                        <a:t>RTC</a:t>
                      </a: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2000" b="1" dirty="0" smtClean="0">
                          <a:solidFill>
                            <a:schemeClr val="bg1"/>
                          </a:solidFill>
                          <a:latin typeface="微軟正黑體" pitchFamily="34" charset="-120"/>
                          <a:ea typeface="微軟正黑體" pitchFamily="34" charset="-120"/>
                        </a:rPr>
                        <a:t>Enterprise Edition, Back-End Database Standard Edition, SQL Express</a:t>
                      </a:r>
                      <a:endParaRPr lang="en-US" sz="20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r>
              <a:tr h="711622">
                <a:tc>
                  <a:txBody>
                    <a:bodyPr/>
                    <a:lstStyle/>
                    <a:p>
                      <a:r>
                        <a:rPr lang="en-US" sz="2000" b="1" dirty="0" smtClean="0">
                          <a:solidFill>
                            <a:schemeClr val="bg1"/>
                          </a:solidFill>
                          <a:latin typeface="微軟正黑體" pitchFamily="34" charset="-120"/>
                          <a:ea typeface="微軟正黑體" pitchFamily="34" charset="-120"/>
                        </a:rPr>
                        <a:t>Office </a:t>
                      </a:r>
                      <a:r>
                        <a:rPr lang="en-US" sz="2000" b="1" dirty="0">
                          <a:solidFill>
                            <a:schemeClr val="bg1"/>
                          </a:solidFill>
                          <a:latin typeface="微軟正黑體" pitchFamily="34" charset="-120"/>
                          <a:ea typeface="微軟正黑體" pitchFamily="34" charset="-120"/>
                        </a:rPr>
                        <a:t>Communications Server 2007 </a:t>
                      </a:r>
                      <a:r>
                        <a:rPr lang="zh-TW" altLang="en-US" sz="2000" b="1" dirty="0" smtClean="0">
                          <a:solidFill>
                            <a:schemeClr val="bg1"/>
                          </a:solidFill>
                          <a:latin typeface="微軟正黑體" pitchFamily="34" charset="-120"/>
                          <a:ea typeface="微軟正黑體" pitchFamily="34" charset="-120"/>
                        </a:rPr>
                        <a:t>設定資料</a:t>
                      </a:r>
                      <a:endParaRPr lang="en-US" sz="20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2000" b="1" dirty="0" err="1">
                          <a:solidFill>
                            <a:schemeClr val="bg1"/>
                          </a:solidFill>
                          <a:latin typeface="微軟正黑體" pitchFamily="34" charset="-120"/>
                          <a:ea typeface="微軟正黑體" pitchFamily="34" charset="-120"/>
                        </a:rPr>
                        <a:t>RTCConfig</a:t>
                      </a:r>
                      <a:endParaRPr lang="en-US" sz="20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zh-TW" altLang="en-US" sz="2000" b="1" dirty="0" smtClean="0">
                          <a:solidFill>
                            <a:schemeClr val="bg1"/>
                          </a:solidFill>
                          <a:latin typeface="微軟正黑體" pitchFamily="34" charset="-120"/>
                          <a:ea typeface="微軟正黑體" pitchFamily="34" charset="-120"/>
                        </a:rPr>
                        <a:t>同上</a:t>
                      </a:r>
                      <a:endParaRPr lang="en-US" sz="20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r>
              <a:tr h="1302450">
                <a:tc>
                  <a:txBody>
                    <a:bodyPr/>
                    <a:lstStyle/>
                    <a:p>
                      <a:r>
                        <a:rPr lang="zh-TW" altLang="en-US" sz="2000" b="1" dirty="0" smtClean="0">
                          <a:solidFill>
                            <a:schemeClr val="bg1"/>
                          </a:solidFill>
                          <a:latin typeface="微軟正黑體" pitchFamily="34" charset="-120"/>
                          <a:ea typeface="微軟正黑體" pitchFamily="34" charset="-120"/>
                        </a:rPr>
                        <a:t>短暫性的使用者資料</a:t>
                      </a:r>
                      <a:endParaRPr lang="en-US" altLang="zh-TW" sz="2000" b="1" dirty="0" smtClean="0">
                        <a:solidFill>
                          <a:schemeClr val="bg1"/>
                        </a:solidFill>
                        <a:latin typeface="微軟正黑體" pitchFamily="34" charset="-120"/>
                        <a:ea typeface="微軟正黑體" pitchFamily="34" charset="-120"/>
                      </a:endParaRPr>
                    </a:p>
                    <a:p>
                      <a:r>
                        <a:rPr lang="en-US" sz="2000" b="1" dirty="0" smtClean="0">
                          <a:solidFill>
                            <a:schemeClr val="bg1"/>
                          </a:solidFill>
                          <a:latin typeface="微軟正黑體" pitchFamily="34" charset="-120"/>
                          <a:ea typeface="微軟正黑體" pitchFamily="34" charset="-120"/>
                        </a:rPr>
                        <a:t>( </a:t>
                      </a:r>
                      <a:r>
                        <a:rPr lang="en-US" sz="2000" b="1" dirty="0">
                          <a:solidFill>
                            <a:schemeClr val="bg1"/>
                          </a:solidFill>
                          <a:latin typeface="微軟正黑體" pitchFamily="34" charset="-120"/>
                          <a:ea typeface="微軟正黑體" pitchFamily="34" charset="-120"/>
                        </a:rPr>
                        <a:t>endpoints and subscriptions, </a:t>
                      </a:r>
                      <a:r>
                        <a:rPr lang="zh-TW" altLang="en-US" sz="2000" b="1" dirty="0" smtClean="0">
                          <a:solidFill>
                            <a:schemeClr val="bg1"/>
                          </a:solidFill>
                          <a:latin typeface="微軟正黑體" pitchFamily="34" charset="-120"/>
                          <a:ea typeface="微軟正黑體" pitchFamily="34" charset="-120"/>
                        </a:rPr>
                        <a:t>短暫性質的會議狀態</a:t>
                      </a:r>
                      <a:r>
                        <a:rPr lang="en-US" sz="2000" b="1" dirty="0" smtClean="0">
                          <a:solidFill>
                            <a:schemeClr val="bg1"/>
                          </a:solidFill>
                          <a:latin typeface="微軟正黑體" pitchFamily="34" charset="-120"/>
                          <a:ea typeface="微軟正黑體" pitchFamily="34" charset="-120"/>
                        </a:rPr>
                        <a:t>) </a:t>
                      </a:r>
                      <a:endParaRPr lang="en-US" sz="20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2000" b="1" dirty="0" err="1">
                          <a:solidFill>
                            <a:schemeClr val="bg1"/>
                          </a:solidFill>
                          <a:latin typeface="微軟正黑體" pitchFamily="34" charset="-120"/>
                          <a:ea typeface="微軟正黑體" pitchFamily="34" charset="-120"/>
                        </a:rPr>
                        <a:t>RTCDyn</a:t>
                      </a:r>
                      <a:endParaRPr lang="en-US" sz="20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zh-TW" altLang="en-US" sz="2000" b="1" dirty="0" smtClean="0">
                          <a:solidFill>
                            <a:schemeClr val="bg1"/>
                          </a:solidFill>
                          <a:latin typeface="微軟正黑體" pitchFamily="34" charset="-120"/>
                          <a:ea typeface="微軟正黑體" pitchFamily="34" charset="-120"/>
                        </a:rPr>
                        <a:t>同上</a:t>
                      </a:r>
                      <a:endParaRPr lang="en-US" sz="20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r>
              <a:tr h="1331834">
                <a:tc>
                  <a:txBody>
                    <a:bodyPr/>
                    <a:lstStyle/>
                    <a:p>
                      <a:r>
                        <a:rPr lang="zh-TW" altLang="en-US" sz="2000" b="1" dirty="0" smtClean="0">
                          <a:solidFill>
                            <a:schemeClr val="bg1"/>
                          </a:solidFill>
                          <a:latin typeface="微軟正黑體" pitchFamily="34" charset="-120"/>
                          <a:ea typeface="微軟正黑體" pitchFamily="34" charset="-120"/>
                        </a:rPr>
                        <a:t>會議內容</a:t>
                      </a:r>
                      <a:endParaRPr lang="en-US" altLang="zh-TW" sz="2000" b="1" dirty="0" smtClean="0">
                        <a:solidFill>
                          <a:schemeClr val="bg1"/>
                        </a:solidFill>
                        <a:latin typeface="微軟正黑體" pitchFamily="34" charset="-120"/>
                        <a:ea typeface="微軟正黑體" pitchFamily="34" charset="-120"/>
                      </a:endParaRPr>
                    </a:p>
                    <a:p>
                      <a:r>
                        <a:rPr lang="en-US" sz="2000" b="1" dirty="0" smtClean="0">
                          <a:solidFill>
                            <a:schemeClr val="bg1"/>
                          </a:solidFill>
                          <a:latin typeface="微軟正黑體" pitchFamily="34" charset="-120"/>
                          <a:ea typeface="微軟正黑體" pitchFamily="34" charset="-120"/>
                        </a:rPr>
                        <a:t> (</a:t>
                      </a:r>
                      <a:r>
                        <a:rPr lang="zh-TW" altLang="en-US" sz="2000" b="1" dirty="0" smtClean="0">
                          <a:solidFill>
                            <a:schemeClr val="bg1"/>
                          </a:solidFill>
                          <a:latin typeface="微軟正黑體" pitchFamily="34" charset="-120"/>
                          <a:ea typeface="微軟正黑體" pitchFamily="34" charset="-120"/>
                        </a:rPr>
                        <a:t>簡報檔</a:t>
                      </a:r>
                      <a:r>
                        <a:rPr lang="en-US" sz="2000" b="1" dirty="0" smtClean="0">
                          <a:solidFill>
                            <a:schemeClr val="bg1"/>
                          </a:solidFill>
                          <a:latin typeface="微軟正黑體" pitchFamily="34" charset="-120"/>
                          <a:ea typeface="微軟正黑體" pitchFamily="34" charset="-120"/>
                        </a:rPr>
                        <a:t>,Q&amp;A</a:t>
                      </a:r>
                      <a:r>
                        <a:rPr lang="zh-TW" altLang="en-US" sz="2000" b="1" dirty="0" smtClean="0">
                          <a:solidFill>
                            <a:schemeClr val="bg1"/>
                          </a:solidFill>
                          <a:latin typeface="微軟正黑體" pitchFamily="34" charset="-120"/>
                          <a:ea typeface="微軟正黑體" pitchFamily="34" charset="-120"/>
                        </a:rPr>
                        <a:t>記錄檔</a:t>
                      </a:r>
                      <a:r>
                        <a:rPr lang="en-US" sz="2000" b="1" dirty="0" smtClean="0">
                          <a:solidFill>
                            <a:schemeClr val="bg1"/>
                          </a:solidFill>
                          <a:latin typeface="微軟正黑體" pitchFamily="34" charset="-120"/>
                          <a:ea typeface="微軟正黑體" pitchFamily="34" charset="-120"/>
                        </a:rPr>
                        <a:t>, </a:t>
                      </a:r>
                      <a:r>
                        <a:rPr lang="en-US" sz="2000" b="1" dirty="0">
                          <a:solidFill>
                            <a:schemeClr val="bg1"/>
                          </a:solidFill>
                          <a:latin typeface="微軟正黑體" pitchFamily="34" charset="-120"/>
                          <a:ea typeface="微軟正黑體" pitchFamily="34" charset="-120"/>
                        </a:rPr>
                        <a:t>polling, chat, </a:t>
                      </a:r>
                      <a:r>
                        <a:rPr lang="zh-TW" altLang="en-US" sz="2000" b="1" dirty="0" smtClean="0">
                          <a:solidFill>
                            <a:schemeClr val="bg1"/>
                          </a:solidFill>
                          <a:latin typeface="微軟正黑體" pitchFamily="34" charset="-120"/>
                          <a:ea typeface="微軟正黑體" pitchFamily="34" charset="-120"/>
                        </a:rPr>
                        <a:t>上傳的內容</a:t>
                      </a:r>
                      <a:r>
                        <a:rPr lang="en-US" sz="2000" b="1" dirty="0" smtClean="0">
                          <a:solidFill>
                            <a:schemeClr val="bg1"/>
                          </a:solidFill>
                          <a:latin typeface="微軟正黑體" pitchFamily="34" charset="-120"/>
                          <a:ea typeface="微軟正黑體" pitchFamily="34" charset="-120"/>
                        </a:rPr>
                        <a:t>)</a:t>
                      </a:r>
                      <a:endParaRPr lang="en-US" sz="20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2000" b="1" dirty="0">
                          <a:solidFill>
                            <a:schemeClr val="bg1"/>
                          </a:solidFill>
                          <a:latin typeface="微軟正黑體" pitchFamily="34" charset="-120"/>
                          <a:ea typeface="微軟正黑體" pitchFamily="34" charset="-120"/>
                        </a:rPr>
                        <a:t>User-specified UNC path</a:t>
                      </a: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2000" b="1" dirty="0">
                          <a:solidFill>
                            <a:schemeClr val="bg1"/>
                          </a:solidFill>
                          <a:latin typeface="微軟正黑體" pitchFamily="34" charset="-120"/>
                          <a:ea typeface="微軟正黑體" pitchFamily="34" charset="-120"/>
                        </a:rPr>
                        <a:t>File </a:t>
                      </a:r>
                      <a:r>
                        <a:rPr lang="en-US" sz="2000" b="1" dirty="0" smtClean="0">
                          <a:solidFill>
                            <a:schemeClr val="bg1"/>
                          </a:solidFill>
                          <a:latin typeface="微軟正黑體" pitchFamily="34" charset="-120"/>
                          <a:ea typeface="微軟正黑體" pitchFamily="34" charset="-120"/>
                        </a:rPr>
                        <a:t>share</a:t>
                      </a:r>
                      <a:r>
                        <a:rPr lang="zh-TW" altLang="en-US" sz="2000" b="1" dirty="0" smtClean="0">
                          <a:solidFill>
                            <a:schemeClr val="bg1"/>
                          </a:solidFill>
                          <a:latin typeface="微軟正黑體" pitchFamily="34" charset="-120"/>
                          <a:ea typeface="微軟正黑體" pitchFamily="34" charset="-120"/>
                        </a:rPr>
                        <a:t>建立於標準版上或企業版的</a:t>
                      </a:r>
                      <a:r>
                        <a:rPr lang="en-US" sz="2000" b="1" dirty="0" smtClean="0">
                          <a:solidFill>
                            <a:schemeClr val="bg1"/>
                          </a:solidFill>
                          <a:latin typeface="微軟正黑體" pitchFamily="34" charset="-120"/>
                          <a:ea typeface="微軟正黑體" pitchFamily="34" charset="-120"/>
                        </a:rPr>
                        <a:t>Front </a:t>
                      </a:r>
                      <a:r>
                        <a:rPr lang="en-US" sz="2000" b="1" dirty="0">
                          <a:solidFill>
                            <a:schemeClr val="bg1"/>
                          </a:solidFill>
                          <a:latin typeface="微軟正黑體" pitchFamily="34" charset="-120"/>
                          <a:ea typeface="微軟正黑體" pitchFamily="34" charset="-120"/>
                        </a:rPr>
                        <a:t>End </a:t>
                      </a:r>
                      <a:r>
                        <a:rPr lang="en-US" sz="2000" b="1" dirty="0" smtClean="0">
                          <a:solidFill>
                            <a:schemeClr val="bg1"/>
                          </a:solidFill>
                          <a:latin typeface="微軟正黑體" pitchFamily="34" charset="-120"/>
                          <a:ea typeface="微軟正黑體" pitchFamily="34" charset="-120"/>
                        </a:rPr>
                        <a:t>Server</a:t>
                      </a:r>
                      <a:r>
                        <a:rPr lang="zh-TW" altLang="en-US" sz="2000" b="1" dirty="0" smtClean="0">
                          <a:solidFill>
                            <a:schemeClr val="bg1"/>
                          </a:solidFill>
                          <a:latin typeface="微軟正黑體" pitchFamily="34" charset="-120"/>
                          <a:ea typeface="微軟正黑體" pitchFamily="34" charset="-120"/>
                        </a:rPr>
                        <a:t>上</a:t>
                      </a:r>
                      <a:endParaRPr lang="en-US" sz="20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solidFill>
                  <a:schemeClr val="bg1"/>
                </a:solidFill>
              </a:rPr>
              <a:t>資料庫儲存的規劃</a:t>
            </a:r>
            <a:r>
              <a:rPr lang="en-US" altLang="zh-TW" dirty="0" smtClean="0">
                <a:solidFill>
                  <a:schemeClr val="bg1"/>
                </a:solidFill>
              </a:rPr>
              <a:t>(</a:t>
            </a:r>
            <a:r>
              <a:rPr lang="zh-TW" altLang="en-US" dirty="0" smtClean="0">
                <a:solidFill>
                  <a:schemeClr val="bg1"/>
                </a:solidFill>
              </a:rPr>
              <a:t>二</a:t>
            </a:r>
            <a:r>
              <a:rPr lang="en-US" altLang="zh-TW" dirty="0" smtClean="0">
                <a:solidFill>
                  <a:schemeClr val="bg1"/>
                </a:solidFill>
              </a:rPr>
              <a:t>)</a:t>
            </a:r>
            <a:endParaRPr lang="zh-TW" altLang="en-US" dirty="0"/>
          </a:p>
        </p:txBody>
      </p:sp>
      <p:graphicFrame>
        <p:nvGraphicFramePr>
          <p:cNvPr id="3" name="表格 2"/>
          <p:cNvGraphicFramePr>
            <a:graphicFrameLocks noGrp="1"/>
          </p:cNvGraphicFramePr>
          <p:nvPr/>
        </p:nvGraphicFramePr>
        <p:xfrm>
          <a:off x="366713" y="897013"/>
          <a:ext cx="8075043" cy="4969397"/>
        </p:xfrm>
        <a:graphic>
          <a:graphicData uri="http://schemas.openxmlformats.org/drawingml/2006/table">
            <a:tbl>
              <a:tblPr/>
              <a:tblGrid>
                <a:gridCol w="2651149"/>
                <a:gridCol w="2711947"/>
                <a:gridCol w="2711947"/>
              </a:tblGrid>
              <a:tr h="4271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chemeClr val="bg1"/>
                          </a:solidFill>
                          <a:latin typeface="微軟正黑體" pitchFamily="34" charset="-120"/>
                          <a:ea typeface="微軟正黑體" pitchFamily="34" charset="-120"/>
                        </a:rPr>
                        <a:t>資料類型</a:t>
                      </a:r>
                      <a:endParaRPr lang="en-US" sz="24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chemeClr val="bg1"/>
                          </a:solidFill>
                          <a:latin typeface="微軟正黑體" pitchFamily="34" charset="-120"/>
                          <a:ea typeface="微軟正黑體" pitchFamily="34" charset="-120"/>
                        </a:rPr>
                        <a:t>資料儲存的名稱</a:t>
                      </a:r>
                      <a:endParaRPr lang="en-US" sz="2400" b="1" dirty="0" smtClean="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zh-TW" altLang="en-US" sz="2400" b="1" dirty="0" smtClean="0">
                          <a:solidFill>
                            <a:schemeClr val="bg1"/>
                          </a:solidFill>
                          <a:latin typeface="微軟正黑體" pitchFamily="34" charset="-120"/>
                          <a:ea typeface="微軟正黑體" pitchFamily="34" charset="-120"/>
                        </a:rPr>
                        <a:t>位置</a:t>
                      </a:r>
                      <a:endParaRPr lang="en-US" sz="24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r>
              <a:tr h="2110027">
                <a:tc>
                  <a:txBody>
                    <a:bodyPr/>
                    <a:lstStyle/>
                    <a:p>
                      <a:r>
                        <a:rPr lang="en-US" sz="1800" b="1" dirty="0">
                          <a:solidFill>
                            <a:schemeClr val="bg1"/>
                          </a:solidFill>
                          <a:latin typeface="微軟正黑體" pitchFamily="34" charset="-120"/>
                          <a:ea typeface="微軟正黑體" pitchFamily="34" charset="-120"/>
                        </a:rPr>
                        <a:t>Meeting Content metadata (XML data that describes the meeting content </a:t>
                      </a:r>
                      <a:r>
                        <a:rPr lang="en-US" sz="1800" b="1" dirty="0" smtClean="0">
                          <a:solidFill>
                            <a:schemeClr val="bg1"/>
                          </a:solidFill>
                          <a:latin typeface="微軟正黑體" pitchFamily="34" charset="-120"/>
                          <a:ea typeface="微軟正黑體" pitchFamily="34" charset="-120"/>
                        </a:rPr>
                        <a:t>(for example, </a:t>
                      </a:r>
                      <a:r>
                        <a:rPr lang="en-US" sz="1800" b="1" dirty="0">
                          <a:solidFill>
                            <a:schemeClr val="bg1"/>
                          </a:solidFill>
                          <a:latin typeface="微軟正黑體" pitchFamily="34" charset="-120"/>
                          <a:ea typeface="微軟正黑體" pitchFamily="34" charset="-120"/>
                        </a:rPr>
                        <a:t>data and time a PowerPoint presentation is uploaded)</a:t>
                      </a: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1800" b="1" dirty="0">
                          <a:solidFill>
                            <a:schemeClr val="bg1"/>
                          </a:solidFill>
                          <a:latin typeface="微軟正黑體" pitchFamily="34" charset="-120"/>
                          <a:ea typeface="微軟正黑體" pitchFamily="34" charset="-120"/>
                        </a:rPr>
                        <a:t>User-specified UNC path</a:t>
                      </a: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1800" b="1" dirty="0" smtClean="0">
                          <a:solidFill>
                            <a:schemeClr val="bg1"/>
                          </a:solidFill>
                          <a:latin typeface="微軟正黑體" pitchFamily="34" charset="-120"/>
                          <a:ea typeface="微軟正黑體" pitchFamily="34" charset="-120"/>
                        </a:rPr>
                        <a:t>File share</a:t>
                      </a:r>
                      <a:r>
                        <a:rPr lang="zh-TW" altLang="en-US" sz="1800" b="1" dirty="0" smtClean="0">
                          <a:solidFill>
                            <a:schemeClr val="bg1"/>
                          </a:solidFill>
                          <a:latin typeface="微軟正黑體" pitchFamily="34" charset="-120"/>
                          <a:ea typeface="微軟正黑體" pitchFamily="34" charset="-120"/>
                        </a:rPr>
                        <a:t>建立於標準版上或企業版的</a:t>
                      </a:r>
                      <a:r>
                        <a:rPr lang="en-US" sz="1800" b="1" dirty="0" smtClean="0">
                          <a:solidFill>
                            <a:schemeClr val="bg1"/>
                          </a:solidFill>
                          <a:latin typeface="微軟正黑體" pitchFamily="34" charset="-120"/>
                          <a:ea typeface="微軟正黑體" pitchFamily="34" charset="-120"/>
                        </a:rPr>
                        <a:t>Front End Server</a:t>
                      </a:r>
                      <a:r>
                        <a:rPr lang="zh-TW" altLang="en-US" sz="1800" b="1" dirty="0" smtClean="0">
                          <a:solidFill>
                            <a:schemeClr val="bg1"/>
                          </a:solidFill>
                          <a:latin typeface="微軟正黑體" pitchFamily="34" charset="-120"/>
                          <a:ea typeface="微軟正黑體" pitchFamily="34" charset="-120"/>
                        </a:rPr>
                        <a:t>上</a:t>
                      </a:r>
                      <a:endParaRPr lang="en-US" sz="18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r>
              <a:tr h="1188509">
                <a:tc>
                  <a:txBody>
                    <a:bodyPr/>
                    <a:lstStyle/>
                    <a:p>
                      <a:r>
                        <a:rPr lang="zh-TW" altLang="en-US" sz="1800" b="1" dirty="0" smtClean="0">
                          <a:solidFill>
                            <a:schemeClr val="bg1"/>
                          </a:solidFill>
                          <a:latin typeface="微軟正黑體" pitchFamily="34" charset="-120"/>
                          <a:ea typeface="微軟正黑體" pitchFamily="34" charset="-120"/>
                        </a:rPr>
                        <a:t>會議內容、</a:t>
                      </a:r>
                      <a:r>
                        <a:rPr lang="en-US" sz="1800" b="1" dirty="0" smtClean="0">
                          <a:solidFill>
                            <a:schemeClr val="bg1"/>
                          </a:solidFill>
                          <a:latin typeface="微軟正黑體" pitchFamily="34" charset="-120"/>
                          <a:ea typeface="微軟正黑體" pitchFamily="34" charset="-120"/>
                        </a:rPr>
                        <a:t>Compliance </a:t>
                      </a:r>
                      <a:r>
                        <a:rPr lang="en-US" sz="1800" b="1" dirty="0">
                          <a:solidFill>
                            <a:schemeClr val="bg1"/>
                          </a:solidFill>
                          <a:latin typeface="微軟正黑體" pitchFamily="34" charset="-120"/>
                          <a:ea typeface="微軟正黑體" pitchFamily="34" charset="-120"/>
                        </a:rPr>
                        <a:t>Log (</a:t>
                      </a:r>
                      <a:r>
                        <a:rPr lang="en-US" sz="1800" b="1" dirty="0" smtClean="0">
                          <a:solidFill>
                            <a:schemeClr val="bg1"/>
                          </a:solidFill>
                          <a:latin typeface="微軟正黑體" pitchFamily="34" charset="-120"/>
                          <a:ea typeface="微軟正黑體" pitchFamily="34" charset="-120"/>
                        </a:rPr>
                        <a:t>XML</a:t>
                      </a:r>
                      <a:r>
                        <a:rPr lang="zh-TW" altLang="en-US" sz="1800" b="1" dirty="0" smtClean="0">
                          <a:solidFill>
                            <a:schemeClr val="bg1"/>
                          </a:solidFill>
                          <a:latin typeface="微軟正黑體" pitchFamily="34" charset="-120"/>
                          <a:ea typeface="微軟正黑體" pitchFamily="34" charset="-120"/>
                        </a:rPr>
                        <a:t>資料包含</a:t>
                      </a:r>
                      <a:r>
                        <a:rPr lang="en-US" sz="1800" b="1" dirty="0" smtClean="0">
                          <a:solidFill>
                            <a:schemeClr val="bg1"/>
                          </a:solidFill>
                          <a:latin typeface="微軟正黑體" pitchFamily="34" charset="-120"/>
                          <a:ea typeface="微軟正黑體" pitchFamily="34" charset="-120"/>
                        </a:rPr>
                        <a:t> </a:t>
                      </a:r>
                      <a:r>
                        <a:rPr lang="zh-TW" altLang="en-US" sz="1800" b="1" dirty="0" smtClean="0">
                          <a:solidFill>
                            <a:schemeClr val="bg1"/>
                          </a:solidFill>
                          <a:latin typeface="微軟正黑體" pitchFamily="34" charset="-120"/>
                          <a:ea typeface="微軟正黑體" pitchFamily="34" charset="-120"/>
                        </a:rPr>
                        <a:t>內容上載的活動和上載的會議內容</a:t>
                      </a:r>
                      <a:r>
                        <a:rPr lang="en-US" sz="1800" b="1" dirty="0" smtClean="0">
                          <a:solidFill>
                            <a:schemeClr val="bg1"/>
                          </a:solidFill>
                          <a:latin typeface="微軟正黑體" pitchFamily="34" charset="-120"/>
                          <a:ea typeface="微軟正黑體" pitchFamily="34" charset="-120"/>
                        </a:rPr>
                        <a:t>)</a:t>
                      </a:r>
                      <a:endParaRPr lang="en-US" sz="18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1800" b="1" dirty="0">
                          <a:solidFill>
                            <a:schemeClr val="bg1"/>
                          </a:solidFill>
                          <a:latin typeface="微軟正黑體" pitchFamily="34" charset="-120"/>
                          <a:ea typeface="微軟正黑體" pitchFamily="34" charset="-120"/>
                        </a:rPr>
                        <a:t>User-specified UNC path</a:t>
                      </a: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zh-TW" altLang="en-US" sz="1800" b="1" dirty="0" smtClean="0">
                          <a:solidFill>
                            <a:schemeClr val="bg1"/>
                          </a:solidFill>
                          <a:latin typeface="微軟正黑體" pitchFamily="34" charset="-120"/>
                          <a:ea typeface="微軟正黑體" pitchFamily="34" charset="-120"/>
                        </a:rPr>
                        <a:t>同上</a:t>
                      </a:r>
                      <a:endParaRPr lang="en-US" sz="18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r>
              <a:tr h="1137231">
                <a:tc>
                  <a:txBody>
                    <a:bodyPr/>
                    <a:lstStyle/>
                    <a:p>
                      <a:r>
                        <a:rPr lang="en-US" sz="1800" b="1" dirty="0">
                          <a:solidFill>
                            <a:schemeClr val="bg1"/>
                          </a:solidFill>
                          <a:latin typeface="微軟正黑體" pitchFamily="34" charset="-120"/>
                          <a:ea typeface="微軟正黑體" pitchFamily="34" charset="-120"/>
                        </a:rPr>
                        <a:t>Archiving </a:t>
                      </a:r>
                      <a:r>
                        <a:rPr lang="zh-TW" altLang="en-US" sz="1800" b="1" dirty="0" smtClean="0">
                          <a:solidFill>
                            <a:schemeClr val="bg1"/>
                          </a:solidFill>
                          <a:latin typeface="微軟正黑體" pitchFamily="34" charset="-120"/>
                          <a:ea typeface="微軟正黑體" pitchFamily="34" charset="-120"/>
                        </a:rPr>
                        <a:t>和</a:t>
                      </a:r>
                      <a:r>
                        <a:rPr lang="en-US" sz="1800" b="1" dirty="0" smtClean="0">
                          <a:solidFill>
                            <a:schemeClr val="bg1"/>
                          </a:solidFill>
                          <a:latin typeface="微軟正黑體" pitchFamily="34" charset="-120"/>
                          <a:ea typeface="微軟正黑體" pitchFamily="34" charset="-120"/>
                        </a:rPr>
                        <a:t> </a:t>
                      </a:r>
                      <a:r>
                        <a:rPr lang="en-US" sz="1800" b="1" dirty="0">
                          <a:solidFill>
                            <a:schemeClr val="bg1"/>
                          </a:solidFill>
                          <a:latin typeface="微軟正黑體" pitchFamily="34" charset="-120"/>
                          <a:ea typeface="微軟正黑體" pitchFamily="34" charset="-120"/>
                        </a:rPr>
                        <a:t>CDR </a:t>
                      </a:r>
                      <a:r>
                        <a:rPr lang="zh-TW" altLang="en-US" sz="1800" b="1" dirty="0" smtClean="0">
                          <a:solidFill>
                            <a:schemeClr val="bg1"/>
                          </a:solidFill>
                          <a:latin typeface="微軟正黑體" pitchFamily="34" charset="-120"/>
                          <a:ea typeface="微軟正黑體" pitchFamily="34" charset="-120"/>
                        </a:rPr>
                        <a:t>資料</a:t>
                      </a:r>
                      <a:endParaRPr lang="en-US" sz="18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1800" b="1" dirty="0" err="1">
                          <a:solidFill>
                            <a:schemeClr val="bg1"/>
                          </a:solidFill>
                          <a:latin typeface="微軟正黑體" pitchFamily="34" charset="-120"/>
                          <a:ea typeface="微軟正黑體" pitchFamily="34" charset="-120"/>
                        </a:rPr>
                        <a:t>LCSLog</a:t>
                      </a:r>
                      <a:r>
                        <a:rPr lang="en-US" sz="1800" b="1" dirty="0">
                          <a:solidFill>
                            <a:schemeClr val="bg1"/>
                          </a:solidFill>
                          <a:latin typeface="微軟正黑體" pitchFamily="34" charset="-120"/>
                          <a:ea typeface="微軟正黑體" pitchFamily="34" charset="-120"/>
                        </a:rPr>
                        <a:t> </a:t>
                      </a:r>
                      <a:r>
                        <a:rPr lang="en-US" sz="1800" b="1" dirty="0" smtClean="0">
                          <a:solidFill>
                            <a:schemeClr val="bg1"/>
                          </a:solidFill>
                          <a:latin typeface="微軟正黑體" pitchFamily="34" charset="-120"/>
                          <a:ea typeface="微軟正黑體" pitchFamily="34" charset="-120"/>
                        </a:rPr>
                        <a:t>(</a:t>
                      </a:r>
                      <a:r>
                        <a:rPr lang="zh-TW" altLang="en-US" sz="1800" b="1" dirty="0" smtClean="0">
                          <a:solidFill>
                            <a:schemeClr val="bg1"/>
                          </a:solidFill>
                          <a:latin typeface="微軟正黑體" pitchFamily="34" charset="-120"/>
                          <a:ea typeface="微軟正黑體" pitchFamily="34" charset="-120"/>
                        </a:rPr>
                        <a:t>預設</a:t>
                      </a:r>
                      <a:r>
                        <a:rPr lang="zh-TW" altLang="en-US" sz="1800" b="1" smtClean="0">
                          <a:solidFill>
                            <a:schemeClr val="bg1"/>
                          </a:solidFill>
                          <a:latin typeface="微軟正黑體" pitchFamily="34" charset="-120"/>
                          <a:ea typeface="微軟正黑體" pitchFamily="34" charset="-120"/>
                        </a:rPr>
                        <a:t>的名單，可以更改</a:t>
                      </a:r>
                      <a:r>
                        <a:rPr lang="en-US" sz="1800" b="1" dirty="0" smtClean="0">
                          <a:solidFill>
                            <a:schemeClr val="bg1"/>
                          </a:solidFill>
                          <a:latin typeface="微軟正黑體" pitchFamily="34" charset="-120"/>
                          <a:ea typeface="微軟正黑體" pitchFamily="34" charset="-120"/>
                        </a:rPr>
                        <a:t>)</a:t>
                      </a:r>
                      <a:endParaRPr lang="en-US" sz="18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c>
                  <a:txBody>
                    <a:bodyPr/>
                    <a:lstStyle/>
                    <a:p>
                      <a:r>
                        <a:rPr lang="en-US" sz="1800" b="1" dirty="0" smtClean="0">
                          <a:solidFill>
                            <a:schemeClr val="bg1"/>
                          </a:solidFill>
                          <a:latin typeface="微軟正黑體" pitchFamily="34" charset="-120"/>
                          <a:ea typeface="微軟正黑體" pitchFamily="34" charset="-120"/>
                        </a:rPr>
                        <a:t>SQL</a:t>
                      </a:r>
                      <a:r>
                        <a:rPr lang="en-US" sz="1800" b="1" baseline="0" dirty="0" smtClean="0">
                          <a:solidFill>
                            <a:schemeClr val="bg1"/>
                          </a:solidFill>
                          <a:latin typeface="微軟正黑體" pitchFamily="34" charset="-120"/>
                          <a:ea typeface="微軟正黑體" pitchFamily="34" charset="-120"/>
                        </a:rPr>
                        <a:t> Server</a:t>
                      </a:r>
                      <a:r>
                        <a:rPr lang="zh-TW" altLang="en-US" sz="1800" b="1" baseline="0" dirty="0" smtClean="0">
                          <a:solidFill>
                            <a:schemeClr val="bg1"/>
                          </a:solidFill>
                          <a:latin typeface="微軟正黑體" pitchFamily="34" charset="-120"/>
                          <a:ea typeface="微軟正黑體" pitchFamily="34" charset="-120"/>
                        </a:rPr>
                        <a:t>建議不要與</a:t>
                      </a:r>
                      <a:r>
                        <a:rPr lang="en-US" altLang="zh-TW" sz="1800" b="1" baseline="0" dirty="0" smtClean="0">
                          <a:solidFill>
                            <a:schemeClr val="bg1"/>
                          </a:solidFill>
                          <a:latin typeface="微軟正黑體" pitchFamily="34" charset="-120"/>
                          <a:ea typeface="微軟正黑體" pitchFamily="34" charset="-120"/>
                        </a:rPr>
                        <a:t>Back-End  SQL</a:t>
                      </a:r>
                      <a:r>
                        <a:rPr lang="zh-TW" altLang="en-US" sz="1800" b="1" baseline="0" dirty="0" smtClean="0">
                          <a:solidFill>
                            <a:schemeClr val="bg1"/>
                          </a:solidFill>
                          <a:latin typeface="微軟正黑體" pitchFamily="34" charset="-120"/>
                          <a:ea typeface="微軟正黑體" pitchFamily="34" charset="-120"/>
                        </a:rPr>
                        <a:t>同一台</a:t>
                      </a:r>
                      <a:endParaRPr lang="en-US" sz="1800" b="1" dirty="0">
                        <a:solidFill>
                          <a:schemeClr val="bg1"/>
                        </a:solidFill>
                        <a:latin typeface="微軟正黑體" pitchFamily="34" charset="-120"/>
                        <a:ea typeface="微軟正黑體" pitchFamily="34" charset="-120"/>
                      </a:endParaRPr>
                    </a:p>
                  </a:txBody>
                  <a:tcPr marL="21968" marR="21968" marT="10984" marB="10984"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solidFill>
                      <a:schemeClr val="accent2"/>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52248" y="0"/>
            <a:ext cx="8891752" cy="1143000"/>
          </a:xfrm>
        </p:spPr>
        <p:txBody>
          <a:bodyPr/>
          <a:lstStyle/>
          <a:p>
            <a:r>
              <a:rPr lang="zh-TW" altLang="en-US" dirty="0" smtClean="0">
                <a:solidFill>
                  <a:schemeClr val="bg1"/>
                </a:solidFill>
                <a:latin typeface="Arial" pitchFamily="34" charset="0"/>
                <a:ea typeface="微軟正黑體" pitchFamily="34" charset="-120"/>
              </a:rPr>
              <a:t>資料庫儲存的規劃</a:t>
            </a:r>
            <a:r>
              <a:rPr lang="en-US" altLang="zh-TW" dirty="0" smtClean="0">
                <a:solidFill>
                  <a:schemeClr val="bg1"/>
                </a:solidFill>
                <a:latin typeface="Arial" pitchFamily="34" charset="0"/>
                <a:ea typeface="微軟正黑體" pitchFamily="34" charset="-120"/>
              </a:rPr>
              <a:t>(</a:t>
            </a:r>
            <a:r>
              <a:rPr lang="zh-TW" altLang="en-US" dirty="0" smtClean="0">
                <a:solidFill>
                  <a:schemeClr val="bg1"/>
                </a:solidFill>
                <a:latin typeface="Arial" pitchFamily="34" charset="0"/>
                <a:ea typeface="微軟正黑體" pitchFamily="34" charset="-120"/>
              </a:rPr>
              <a:t>三</a:t>
            </a:r>
            <a:r>
              <a:rPr lang="en-US" altLang="zh-TW" dirty="0" smtClean="0">
                <a:solidFill>
                  <a:schemeClr val="bg1"/>
                </a:solidFill>
                <a:latin typeface="Arial" pitchFamily="34" charset="0"/>
                <a:ea typeface="微軟正黑體" pitchFamily="34" charset="-120"/>
              </a:rPr>
              <a:t>)</a:t>
            </a:r>
            <a:endParaRPr lang="zh-TW" altLang="en-US" dirty="0"/>
          </a:p>
        </p:txBody>
      </p:sp>
      <p:sp>
        <p:nvSpPr>
          <p:cNvPr id="5" name="文字版面配置區 4"/>
          <p:cNvSpPr>
            <a:spLocks noGrp="1"/>
          </p:cNvSpPr>
          <p:nvPr>
            <p:ph type="body" sz="half" idx="1"/>
          </p:nvPr>
        </p:nvSpPr>
        <p:spPr>
          <a:xfrm>
            <a:off x="4702628" y="1135110"/>
            <a:ext cx="4288971" cy="4525963"/>
          </a:xfrm>
        </p:spPr>
        <p:txBody>
          <a:bodyPr/>
          <a:lstStyle/>
          <a:p>
            <a:pPr>
              <a:lnSpc>
                <a:spcPct val="100000"/>
              </a:lnSpc>
              <a:spcBef>
                <a:spcPts val="600"/>
              </a:spcBef>
            </a:pPr>
            <a:r>
              <a:rPr lang="zh-TW" altLang="en-US" sz="2800" dirty="0" smtClean="0">
                <a:latin typeface="微軟正黑體" pitchFamily="34" charset="-120"/>
                <a:ea typeface="微軟正黑體" pitchFamily="34" charset="-120"/>
              </a:rPr>
              <a:t>依資料屬性分</a:t>
            </a:r>
            <a:endParaRPr lang="en-US" altLang="zh-TW" sz="2800" dirty="0" smtClean="0">
              <a:latin typeface="微軟正黑體" pitchFamily="34" charset="-120"/>
              <a:ea typeface="微軟正黑體" pitchFamily="34" charset="-120"/>
            </a:endParaRPr>
          </a:p>
          <a:p>
            <a:pPr lvl="1">
              <a:lnSpc>
                <a:spcPct val="100000"/>
              </a:lnSpc>
              <a:spcBef>
                <a:spcPts val="600"/>
              </a:spcBef>
            </a:pPr>
            <a:r>
              <a:rPr lang="zh-TW" altLang="en-US" b="1" dirty="0" smtClean="0">
                <a:latin typeface="微軟正黑體" pitchFamily="34" charset="-120"/>
                <a:ea typeface="微軟正黑體" pitchFamily="34" charset="-120"/>
              </a:rPr>
              <a:t>永久性 </a:t>
            </a:r>
            <a:r>
              <a:rPr lang="en-US" altLang="zh-TW" b="1" dirty="0" smtClean="0">
                <a:latin typeface="微軟正黑體" pitchFamily="34" charset="-120"/>
                <a:ea typeface="微軟正黑體" pitchFamily="34" charset="-120"/>
              </a:rPr>
              <a:t>(RTC</a:t>
            </a:r>
            <a:r>
              <a:rPr lang="zh-TW" altLang="en-US" b="1" dirty="0" smtClean="0">
                <a:latin typeface="微軟正黑體" pitchFamily="34" charset="-120"/>
                <a:ea typeface="微軟正黑體" pitchFamily="34" charset="-120"/>
              </a:rPr>
              <a:t>、</a:t>
            </a:r>
            <a:r>
              <a:rPr lang="en-US" altLang="zh-TW" b="1" dirty="0" err="1" smtClean="0">
                <a:latin typeface="微軟正黑體" pitchFamily="34" charset="-120"/>
                <a:ea typeface="微軟正黑體" pitchFamily="34" charset="-120"/>
              </a:rPr>
              <a:t>RTCConfig</a:t>
            </a:r>
            <a:r>
              <a:rPr lang="en-US" altLang="zh-TW" b="1" dirty="0" smtClean="0">
                <a:latin typeface="微軟正黑體" pitchFamily="34" charset="-120"/>
                <a:ea typeface="微軟正黑體" pitchFamily="34" charset="-120"/>
              </a:rPr>
              <a:t>)</a:t>
            </a:r>
          </a:p>
          <a:p>
            <a:pPr lvl="1">
              <a:lnSpc>
                <a:spcPct val="100000"/>
              </a:lnSpc>
              <a:spcBef>
                <a:spcPts val="600"/>
              </a:spcBef>
            </a:pPr>
            <a:r>
              <a:rPr lang="zh-TW" altLang="en-US" b="1" dirty="0" smtClean="0">
                <a:latin typeface="微軟正黑體" pitchFamily="34" charset="-120"/>
                <a:ea typeface="微軟正黑體" pitchFamily="34" charset="-120"/>
              </a:rPr>
              <a:t>短暫性 </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如</a:t>
            </a:r>
            <a:r>
              <a:rPr lang="en-US" altLang="zh-TW" b="1" dirty="0" err="1" smtClean="0">
                <a:latin typeface="微軟正黑體" pitchFamily="34" charset="-120"/>
                <a:ea typeface="微軟正黑體" pitchFamily="34" charset="-120"/>
              </a:rPr>
              <a:t>RTCDyn</a:t>
            </a:r>
            <a:r>
              <a:rPr lang="en-US" altLang="zh-TW" b="1" dirty="0" smtClean="0">
                <a:latin typeface="微軟正黑體" pitchFamily="34" charset="-120"/>
                <a:ea typeface="微軟正黑體" pitchFamily="34" charset="-120"/>
              </a:rPr>
              <a:t>)</a:t>
            </a:r>
          </a:p>
          <a:p>
            <a:r>
              <a:rPr lang="zh-TW" altLang="en-US" dirty="0" smtClean="0">
                <a:latin typeface="微軟正黑體" pitchFamily="34" charset="-120"/>
                <a:ea typeface="微軟正黑體" pitchFamily="34" charset="-120"/>
              </a:rPr>
              <a:t>硬碟空間容量</a:t>
            </a:r>
            <a:endParaRPr lang="en-US" altLang="zh-TW" dirty="0" smtClean="0">
              <a:latin typeface="微軟正黑體" pitchFamily="34" charset="-120"/>
              <a:ea typeface="微軟正黑體" pitchFamily="34" charset="-120"/>
            </a:endParaRPr>
          </a:p>
          <a:p>
            <a:pPr lvl="1"/>
            <a:r>
              <a:rPr lang="zh-TW" altLang="en-US" b="1" dirty="0" smtClean="0">
                <a:latin typeface="微軟正黑體" pitchFamily="34" charset="-120"/>
                <a:ea typeface="微軟正黑體" pitchFamily="34" charset="-120"/>
              </a:rPr>
              <a:t>一半可用，以利還原</a:t>
            </a:r>
            <a:endParaRPr lang="en-US" altLang="zh-TW" b="1" dirty="0" smtClean="0">
              <a:latin typeface="微軟正黑體" pitchFamily="34" charset="-120"/>
              <a:ea typeface="微軟正黑體" pitchFamily="34" charset="-120"/>
            </a:endParaRPr>
          </a:p>
          <a:p>
            <a:pPr lvl="1"/>
            <a:r>
              <a:rPr lang="zh-TW" altLang="en-US" b="1" dirty="0" smtClean="0">
                <a:latin typeface="微軟正黑體" pitchFamily="34" charset="-120"/>
                <a:ea typeface="微軟正黑體" pitchFamily="34" charset="-120"/>
              </a:rPr>
              <a:t>定期重整，保持效能</a:t>
            </a:r>
            <a:r>
              <a:rPr lang="en-US" altLang="zh-TW" b="1" dirty="0" smtClean="0">
                <a:latin typeface="微軟正黑體" pitchFamily="34" charset="-120"/>
                <a:ea typeface="微軟正黑體" pitchFamily="34" charset="-120"/>
              </a:rPr>
              <a:t>	</a:t>
            </a:r>
            <a:endParaRPr lang="zh-TW" altLang="en-US" b="1" dirty="0" smtClean="0">
              <a:latin typeface="微軟正黑體" pitchFamily="34" charset="-120"/>
              <a:ea typeface="微軟正黑體" pitchFamily="34" charset="-120"/>
            </a:endParaRPr>
          </a:p>
        </p:txBody>
      </p:sp>
      <p:sp>
        <p:nvSpPr>
          <p:cNvPr id="3" name="內容版面配置區 2"/>
          <p:cNvSpPr>
            <a:spLocks noGrp="1"/>
          </p:cNvSpPr>
          <p:nvPr>
            <p:ph sz="half" idx="2"/>
          </p:nvPr>
        </p:nvSpPr>
        <p:spPr>
          <a:xfrm>
            <a:off x="285000" y="1190298"/>
            <a:ext cx="4495800" cy="4753302"/>
          </a:xfrm>
        </p:spPr>
        <p:txBody>
          <a:bodyPr/>
          <a:lstStyle/>
          <a:p>
            <a:pPr>
              <a:lnSpc>
                <a:spcPct val="100000"/>
              </a:lnSpc>
              <a:spcBef>
                <a:spcPts val="600"/>
              </a:spcBef>
            </a:pPr>
            <a:r>
              <a:rPr lang="zh-TW" altLang="en-US" sz="2800" dirty="0" smtClean="0">
                <a:latin typeface="微軟正黑體" pitchFamily="34" charset="-120"/>
                <a:ea typeface="微軟正黑體" pitchFamily="34" charset="-120"/>
              </a:rPr>
              <a:t>資料庫種類</a:t>
            </a:r>
            <a:endParaRPr lang="en-US" sz="2800" dirty="0" smtClean="0">
              <a:latin typeface="微軟正黑體" pitchFamily="34" charset="-120"/>
              <a:ea typeface="微軟正黑體" pitchFamily="34" charset="-120"/>
            </a:endParaRPr>
          </a:p>
          <a:p>
            <a:pPr lvl="1">
              <a:lnSpc>
                <a:spcPct val="100000"/>
              </a:lnSpc>
              <a:spcBef>
                <a:spcPts val="600"/>
              </a:spcBef>
            </a:pPr>
            <a:r>
              <a:rPr lang="zh-TW" altLang="en-US" b="1" dirty="0" smtClean="0">
                <a:latin typeface="微軟正黑體" pitchFamily="34" charset="-120"/>
                <a:ea typeface="微軟正黑體" pitchFamily="34" charset="-120"/>
              </a:rPr>
              <a:t>記錄檔</a:t>
            </a:r>
            <a:endParaRPr lang="en-US" altLang="zh-TW" b="1" dirty="0" smtClean="0">
              <a:latin typeface="微軟正黑體" pitchFamily="34" charset="-120"/>
              <a:ea typeface="微軟正黑體" pitchFamily="34" charset="-120"/>
            </a:endParaRPr>
          </a:p>
          <a:p>
            <a:pPr lvl="2">
              <a:spcBef>
                <a:spcPts val="600"/>
              </a:spcBef>
            </a:pPr>
            <a:r>
              <a:rPr lang="en-US" b="1" dirty="0" smtClean="0">
                <a:latin typeface="微軟正黑體" pitchFamily="34" charset="-120"/>
                <a:ea typeface="微軟正黑體" pitchFamily="34" charset="-120"/>
              </a:rPr>
              <a:t>Sequential I/O</a:t>
            </a:r>
          </a:p>
          <a:p>
            <a:pPr lvl="2">
              <a:spcBef>
                <a:spcPts val="600"/>
              </a:spcBef>
            </a:pPr>
            <a:r>
              <a:rPr lang="zh-TW" altLang="en-US" b="1" dirty="0" smtClean="0">
                <a:latin typeface="微軟正黑體" pitchFamily="34" charset="-120"/>
                <a:ea typeface="微軟正黑體" pitchFamily="34" charset="-120"/>
              </a:rPr>
              <a:t>應放在效能較好的</a:t>
            </a:r>
            <a:r>
              <a:rPr lang="en-US" altLang="zh-TW" b="1" dirty="0" smtClean="0">
                <a:latin typeface="微軟正黑體" pitchFamily="34" charset="-120"/>
                <a:ea typeface="微軟正黑體" pitchFamily="34" charset="-120"/>
              </a:rPr>
              <a:t>IO</a:t>
            </a:r>
          </a:p>
          <a:p>
            <a:pPr lvl="1">
              <a:lnSpc>
                <a:spcPct val="100000"/>
              </a:lnSpc>
              <a:spcBef>
                <a:spcPts val="600"/>
              </a:spcBef>
            </a:pPr>
            <a:r>
              <a:rPr lang="zh-TW" altLang="en-US" b="1" dirty="0" smtClean="0">
                <a:latin typeface="微軟正黑體" pitchFamily="34" charset="-120"/>
                <a:ea typeface="微軟正黑體" pitchFamily="34" charset="-120"/>
              </a:rPr>
              <a:t>資料庫檔</a:t>
            </a:r>
            <a:endParaRPr lang="en-US" altLang="zh-TW" b="1" dirty="0" smtClean="0">
              <a:latin typeface="微軟正黑體" pitchFamily="34" charset="-120"/>
              <a:ea typeface="微軟正黑體" pitchFamily="34" charset="-120"/>
            </a:endParaRPr>
          </a:p>
          <a:p>
            <a:pPr lvl="2">
              <a:spcBef>
                <a:spcPts val="600"/>
              </a:spcBef>
            </a:pPr>
            <a:r>
              <a:rPr lang="en-US" b="1" dirty="0" smtClean="0">
                <a:latin typeface="微軟正黑體" pitchFamily="34" charset="-120"/>
                <a:ea typeface="微軟正黑體" pitchFamily="34" charset="-120"/>
              </a:rPr>
              <a:t>Random I/O</a:t>
            </a:r>
          </a:p>
          <a:p>
            <a:pPr lvl="1">
              <a:lnSpc>
                <a:spcPct val="100000"/>
              </a:lnSpc>
              <a:spcBef>
                <a:spcPts val="600"/>
              </a:spcBef>
            </a:pPr>
            <a:r>
              <a:rPr lang="zh-TW" altLang="en-US" b="1" dirty="0" smtClean="0">
                <a:latin typeface="微軟正黑體" pitchFamily="34" charset="-120"/>
                <a:ea typeface="微軟正黑體" pitchFamily="34" charset="-120"/>
              </a:rPr>
              <a:t>以上資料庫應</a:t>
            </a:r>
            <a:endParaRPr lang="en-US" altLang="zh-TW" b="1" dirty="0" smtClean="0">
              <a:latin typeface="微軟正黑體" pitchFamily="34" charset="-120"/>
              <a:ea typeface="微軟正黑體" pitchFamily="34" charset="-120"/>
            </a:endParaRPr>
          </a:p>
          <a:p>
            <a:pPr lvl="2">
              <a:spcBef>
                <a:spcPts val="600"/>
              </a:spcBef>
            </a:pPr>
            <a:r>
              <a:rPr lang="zh-TW" altLang="en-US" b="1" dirty="0" smtClean="0">
                <a:latin typeface="微軟正黑體" pitchFamily="34" charset="-120"/>
                <a:ea typeface="微軟正黑體" pitchFamily="34" charset="-120"/>
              </a:rPr>
              <a:t>放在不同儲存體</a:t>
            </a:r>
            <a:endParaRPr lang="en-US" altLang="zh-TW" b="1" dirty="0" smtClean="0">
              <a:latin typeface="微軟正黑體" pitchFamily="34" charset="-120"/>
              <a:ea typeface="微軟正黑體" pitchFamily="34" charset="-120"/>
            </a:endParaRPr>
          </a:p>
          <a:p>
            <a:pPr>
              <a:lnSpc>
                <a:spcPct val="100000"/>
              </a:lnSpc>
              <a:spcBef>
                <a:spcPts val="600"/>
              </a:spcBef>
            </a:pPr>
            <a:r>
              <a:rPr lang="zh-TW" altLang="en-US" dirty="0" smtClean="0">
                <a:latin typeface="微軟正黑體" pitchFamily="34" charset="-120"/>
                <a:ea typeface="微軟正黑體" pitchFamily="34" charset="-120"/>
              </a:rPr>
              <a:t>一個</a:t>
            </a:r>
            <a:r>
              <a:rPr lang="en-US" altLang="zh-TW" dirty="0" smtClean="0">
                <a:latin typeface="微軟正黑體" pitchFamily="34" charset="-120"/>
                <a:ea typeface="微軟正黑體" pitchFamily="34" charset="-120"/>
              </a:rPr>
              <a:t>Pool</a:t>
            </a:r>
            <a:r>
              <a:rPr lang="zh-TW" altLang="en-US" dirty="0" smtClean="0">
                <a:latin typeface="微軟正黑體" pitchFamily="34" charset="-120"/>
                <a:ea typeface="微軟正黑體" pitchFamily="34" charset="-120"/>
              </a:rPr>
              <a:t>最多</a:t>
            </a:r>
            <a:endParaRPr lang="en-US" altLang="zh-TW" dirty="0" smtClean="0">
              <a:latin typeface="微軟正黑體" pitchFamily="34" charset="-120"/>
              <a:ea typeface="微軟正黑體" pitchFamily="34" charset="-120"/>
            </a:endParaRPr>
          </a:p>
          <a:p>
            <a:pPr lvl="1">
              <a:lnSpc>
                <a:spcPct val="100000"/>
              </a:lnSpc>
              <a:spcBef>
                <a:spcPts val="600"/>
              </a:spcBef>
            </a:pPr>
            <a:r>
              <a:rPr lang="zh-TW" altLang="en-US" b="1" dirty="0" smtClean="0">
                <a:latin typeface="微軟正黑體" pitchFamily="34" charset="-120"/>
                <a:ea typeface="微軟正黑體" pitchFamily="34" charset="-120"/>
              </a:rPr>
              <a:t>同時</a:t>
            </a:r>
            <a:r>
              <a:rPr lang="en-US" altLang="zh-TW" b="1" dirty="0" smtClean="0">
                <a:latin typeface="微軟正黑體" pitchFamily="34" charset="-120"/>
                <a:ea typeface="微軟正黑體" pitchFamily="34" charset="-120"/>
              </a:rPr>
              <a:t>125,000</a:t>
            </a:r>
            <a:r>
              <a:rPr lang="zh-TW" altLang="en-US" b="1" dirty="0" smtClean="0">
                <a:latin typeface="微軟正黑體" pitchFamily="34" charset="-120"/>
                <a:ea typeface="微軟正黑體" pitchFamily="34" charset="-120"/>
              </a:rPr>
              <a:t>人</a:t>
            </a:r>
            <a:endParaRPr lang="en-US" altLang="zh-TW" b="1" dirty="0" smtClean="0">
              <a:latin typeface="微軟正黑體" pitchFamily="34" charset="-120"/>
              <a:ea typeface="微軟正黑體" pitchFamily="34" charset="-120"/>
            </a:endParaRPr>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solidFill>
                  <a:schemeClr val="bg2"/>
                </a:solidFill>
              </a:rPr>
              <a:t>01. </a:t>
            </a:r>
            <a:r>
              <a:rPr lang="zh-TW" altLang="en-US" dirty="0" smtClean="0">
                <a:solidFill>
                  <a:schemeClr val="bg2"/>
                </a:solidFill>
              </a:rPr>
              <a:t>決定規劃方向因素</a:t>
            </a:r>
            <a:endParaRPr lang="en-US" altLang="zh-TW" dirty="0" smtClean="0">
              <a:solidFill>
                <a:schemeClr val="bg2"/>
              </a:solidFill>
            </a:endParaRPr>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36563" y="146050"/>
            <a:ext cx="8061325" cy="654050"/>
          </a:xfrm>
        </p:spPr>
        <p:txBody>
          <a:bodyPr/>
          <a:lstStyle/>
          <a:p>
            <a:pPr eaLnBrk="1" hangingPunct="1"/>
            <a:r>
              <a:rPr lang="zh-TW" altLang="en-US" smtClean="0"/>
              <a:t>講授大綱</a:t>
            </a:r>
          </a:p>
        </p:txBody>
      </p:sp>
      <p:sp>
        <p:nvSpPr>
          <p:cNvPr id="4099" name="Rectangle 3"/>
          <p:cNvSpPr>
            <a:spLocks noGrp="1" noChangeArrowheads="1"/>
          </p:cNvSpPr>
          <p:nvPr>
            <p:ph type="body" idx="1"/>
          </p:nvPr>
        </p:nvSpPr>
        <p:spPr>
          <a:xfrm>
            <a:off x="369888" y="982067"/>
            <a:ext cx="7177087" cy="4572570"/>
          </a:xfrm>
        </p:spPr>
        <p:txBody>
          <a:bodyPr/>
          <a:lstStyle/>
          <a:p>
            <a:pPr>
              <a:lnSpc>
                <a:spcPct val="100000"/>
              </a:lnSpc>
            </a:pPr>
            <a:r>
              <a:rPr lang="en-US" altLang="zh-TW" dirty="0" smtClean="0">
                <a:solidFill>
                  <a:schemeClr val="bg2"/>
                </a:solidFill>
              </a:rPr>
              <a:t>OCS 2007 </a:t>
            </a:r>
            <a:r>
              <a:rPr lang="zh-TW" altLang="en-US" dirty="0" smtClean="0">
                <a:solidFill>
                  <a:schemeClr val="bg2"/>
                </a:solidFill>
              </a:rPr>
              <a:t>的架構與功能簡介</a:t>
            </a:r>
            <a:endParaRPr lang="en-US" altLang="zh-TW" dirty="0" smtClean="0">
              <a:solidFill>
                <a:schemeClr val="bg2"/>
              </a:solidFill>
            </a:endParaRPr>
          </a:p>
          <a:p>
            <a:pPr>
              <a:lnSpc>
                <a:spcPct val="100000"/>
              </a:lnSpc>
            </a:pPr>
            <a:r>
              <a:rPr lang="en-US" altLang="zh-TW" dirty="0" smtClean="0"/>
              <a:t>OCS 2007 </a:t>
            </a:r>
            <a:r>
              <a:rPr lang="zh-TW" altLang="en-US" dirty="0" smtClean="0"/>
              <a:t>的建置規劃與準備</a:t>
            </a:r>
            <a:endParaRPr lang="en-US" altLang="zh-TW" dirty="0" smtClean="0"/>
          </a:p>
          <a:p>
            <a:pPr>
              <a:lnSpc>
                <a:spcPct val="100000"/>
              </a:lnSpc>
            </a:pPr>
            <a:r>
              <a:rPr lang="en-US" altLang="zh-TW" dirty="0" smtClean="0">
                <a:solidFill>
                  <a:schemeClr val="bg2"/>
                </a:solidFill>
              </a:rPr>
              <a:t>OCS 2007 </a:t>
            </a:r>
            <a:r>
              <a:rPr lang="zh-TW" altLang="en-US" dirty="0" smtClean="0">
                <a:solidFill>
                  <a:schemeClr val="bg2"/>
                </a:solidFill>
              </a:rPr>
              <a:t>的伺服器部署程序</a:t>
            </a:r>
            <a:endParaRPr lang="en-US" altLang="zh-TW" dirty="0" smtClean="0">
              <a:solidFill>
                <a:schemeClr val="bg2"/>
              </a:solidFill>
            </a:endParaRPr>
          </a:p>
          <a:p>
            <a:pPr lvl="1">
              <a:lnSpc>
                <a:spcPct val="100000"/>
              </a:lnSpc>
            </a:pPr>
            <a:r>
              <a:rPr lang="en-US" altLang="zh-TW" dirty="0" smtClean="0">
                <a:solidFill>
                  <a:schemeClr val="bg2"/>
                </a:solidFill>
              </a:rPr>
              <a:t>OCS 2007   </a:t>
            </a:r>
            <a:r>
              <a:rPr lang="zh-TW" altLang="en-US" dirty="0" smtClean="0">
                <a:solidFill>
                  <a:schemeClr val="bg2"/>
                </a:solidFill>
              </a:rPr>
              <a:t>的部署程序</a:t>
            </a:r>
            <a:endParaRPr lang="en-US" altLang="zh-TW" dirty="0" smtClean="0">
              <a:solidFill>
                <a:schemeClr val="bg2"/>
              </a:solidFill>
            </a:endParaRPr>
          </a:p>
          <a:p>
            <a:pPr lvl="1">
              <a:lnSpc>
                <a:spcPct val="100000"/>
              </a:lnSpc>
            </a:pPr>
            <a:r>
              <a:rPr lang="en-US" altLang="zh-TW" dirty="0" smtClean="0">
                <a:solidFill>
                  <a:schemeClr val="bg2"/>
                </a:solidFill>
              </a:rPr>
              <a:t>Edge Server</a:t>
            </a:r>
            <a:r>
              <a:rPr lang="zh-TW" altLang="en-US" dirty="0" smtClean="0">
                <a:solidFill>
                  <a:schemeClr val="bg2"/>
                </a:solidFill>
              </a:rPr>
              <a:t>的部署程序</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的用戶端部署程序</a:t>
            </a:r>
            <a:endParaRPr lang="en-US" altLang="zh-TW" dirty="0" smtClean="0">
              <a:solidFill>
                <a:schemeClr val="bg2"/>
              </a:solidFill>
            </a:endParaRPr>
          </a:p>
          <a:p>
            <a:pPr>
              <a:lnSpc>
                <a:spcPct val="100000"/>
              </a:lnSpc>
            </a:pPr>
            <a:r>
              <a:rPr lang="zh-TW" altLang="en-US" dirty="0" smtClean="0">
                <a:solidFill>
                  <a:schemeClr val="bg2"/>
                </a:solidFill>
              </a:rPr>
              <a:t>使用</a:t>
            </a:r>
            <a:r>
              <a:rPr lang="en-US" altLang="zh-TW" dirty="0" smtClean="0">
                <a:solidFill>
                  <a:schemeClr val="bg2"/>
                </a:solidFill>
              </a:rPr>
              <a:t>IM</a:t>
            </a:r>
            <a:r>
              <a:rPr lang="zh-TW" altLang="en-US" dirty="0" smtClean="0">
                <a:solidFill>
                  <a:schemeClr val="bg2"/>
                </a:solidFill>
              </a:rPr>
              <a:t>、</a:t>
            </a:r>
            <a:r>
              <a:rPr lang="en-US" altLang="zh-TW" dirty="0" smtClean="0">
                <a:solidFill>
                  <a:schemeClr val="bg2"/>
                </a:solidFill>
              </a:rPr>
              <a:t>A/V</a:t>
            </a:r>
            <a:r>
              <a:rPr lang="zh-TW" altLang="en-US" dirty="0" smtClean="0">
                <a:solidFill>
                  <a:schemeClr val="bg2"/>
                </a:solidFill>
              </a:rPr>
              <a:t>、</a:t>
            </a:r>
            <a:r>
              <a:rPr lang="en-US" altLang="zh-TW" dirty="0" smtClean="0">
                <a:solidFill>
                  <a:schemeClr val="bg2"/>
                </a:solidFill>
              </a:rPr>
              <a:t>Web</a:t>
            </a:r>
            <a:r>
              <a:rPr lang="zh-TW" altLang="en-US" dirty="0" smtClean="0">
                <a:solidFill>
                  <a:schemeClr val="bg2"/>
                </a:solidFill>
              </a:rPr>
              <a:t>會議系統</a:t>
            </a:r>
            <a:r>
              <a:rPr lang="zh-TW" altLang="en-US" dirty="0" smtClean="0"/>
              <a:t> </a:t>
            </a:r>
          </a:p>
          <a:p>
            <a:pPr>
              <a:lnSpc>
                <a:spcPct val="100000"/>
              </a:lnSpc>
              <a:buNone/>
            </a:pPr>
            <a:endParaRPr lang="en-US" altLang="zh-TW" dirty="0" smtClean="0"/>
          </a:p>
          <a:p>
            <a:pPr>
              <a:lnSpc>
                <a:spcPct val="100000"/>
              </a:lnSpc>
            </a:pPr>
            <a:endParaRPr lang="en-US" altLang="zh-TW" dirty="0" smtClean="0"/>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338" y="0"/>
            <a:ext cx="9177338" cy="874167"/>
          </a:xfrm>
        </p:spPr>
        <p:txBody>
          <a:bodyPr/>
          <a:lstStyle/>
          <a:p>
            <a:pPr algn="ctr"/>
            <a:r>
              <a:rPr lang="en-US" altLang="zh-TW" dirty="0" smtClean="0"/>
              <a:t>Archiving &amp; CDR Service</a:t>
            </a:r>
            <a:endParaRPr lang="zh-TW" altLang="en-US" dirty="0"/>
          </a:p>
        </p:txBody>
      </p:sp>
      <p:pic>
        <p:nvPicPr>
          <p:cNvPr id="4" name="圖片 3" descr="CDR.TIF"/>
          <p:cNvPicPr>
            <a:picLocks noChangeAspect="1"/>
          </p:cNvPicPr>
          <p:nvPr/>
        </p:nvPicPr>
        <p:blipFill>
          <a:blip r:embed="rId2"/>
          <a:stretch>
            <a:fillRect/>
          </a:stretch>
        </p:blipFill>
        <p:spPr>
          <a:xfrm>
            <a:off x="1376035" y="779167"/>
            <a:ext cx="6486525" cy="5267325"/>
          </a:xfrm>
          <a:prstGeom prst="rect">
            <a:avLst/>
          </a:prstGeom>
        </p:spPr>
      </p:pic>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36563" y="146050"/>
            <a:ext cx="8061325" cy="654050"/>
          </a:xfrm>
        </p:spPr>
        <p:txBody>
          <a:bodyPr/>
          <a:lstStyle/>
          <a:p>
            <a:pPr eaLnBrk="1" hangingPunct="1"/>
            <a:r>
              <a:rPr lang="zh-TW" altLang="en-US" smtClean="0"/>
              <a:t>講授大綱</a:t>
            </a:r>
          </a:p>
        </p:txBody>
      </p:sp>
      <p:sp>
        <p:nvSpPr>
          <p:cNvPr id="4099" name="Rectangle 3"/>
          <p:cNvSpPr>
            <a:spLocks noGrp="1" noChangeArrowheads="1"/>
          </p:cNvSpPr>
          <p:nvPr>
            <p:ph type="body" idx="1"/>
          </p:nvPr>
        </p:nvSpPr>
        <p:spPr>
          <a:xfrm>
            <a:off x="369888" y="982067"/>
            <a:ext cx="7177087" cy="4572570"/>
          </a:xfrm>
        </p:spPr>
        <p:txBody>
          <a:bodyPr/>
          <a:lstStyle/>
          <a:p>
            <a:pPr>
              <a:lnSpc>
                <a:spcPct val="100000"/>
              </a:lnSpc>
            </a:pPr>
            <a:r>
              <a:rPr lang="en-US" altLang="zh-TW" dirty="0" smtClean="0">
                <a:solidFill>
                  <a:schemeClr val="bg2"/>
                </a:solidFill>
              </a:rPr>
              <a:t>OCS 2007 </a:t>
            </a:r>
            <a:r>
              <a:rPr lang="zh-TW" altLang="en-US" dirty="0" smtClean="0">
                <a:solidFill>
                  <a:schemeClr val="bg2"/>
                </a:solidFill>
              </a:rPr>
              <a:t>的架構與功能簡介</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的建置規劃與準備</a:t>
            </a:r>
            <a:endParaRPr lang="en-US" altLang="zh-TW" dirty="0" smtClean="0">
              <a:solidFill>
                <a:schemeClr val="bg2"/>
              </a:solidFill>
            </a:endParaRPr>
          </a:p>
          <a:p>
            <a:pPr>
              <a:lnSpc>
                <a:spcPct val="100000"/>
              </a:lnSpc>
            </a:pPr>
            <a:r>
              <a:rPr lang="en-US" altLang="zh-TW" dirty="0" smtClean="0"/>
              <a:t>OCS 2007 </a:t>
            </a:r>
            <a:r>
              <a:rPr lang="zh-TW" altLang="en-US" dirty="0" smtClean="0"/>
              <a:t>的伺服器部署程序</a:t>
            </a:r>
            <a:endParaRPr lang="en-US" altLang="zh-TW" dirty="0" smtClean="0"/>
          </a:p>
          <a:p>
            <a:pPr lvl="1">
              <a:lnSpc>
                <a:spcPct val="100000"/>
              </a:lnSpc>
            </a:pPr>
            <a:r>
              <a:rPr lang="en-US" altLang="zh-TW" dirty="0" smtClean="0"/>
              <a:t>OCS 2007   </a:t>
            </a:r>
            <a:r>
              <a:rPr lang="zh-TW" altLang="en-US" dirty="0" smtClean="0"/>
              <a:t>的部署程序</a:t>
            </a:r>
            <a:endParaRPr lang="en-US" altLang="zh-TW" dirty="0" smtClean="0"/>
          </a:p>
          <a:p>
            <a:pPr lvl="1">
              <a:lnSpc>
                <a:spcPct val="100000"/>
              </a:lnSpc>
            </a:pPr>
            <a:r>
              <a:rPr lang="en-US" altLang="zh-TW" dirty="0" smtClean="0">
                <a:solidFill>
                  <a:schemeClr val="bg2"/>
                </a:solidFill>
              </a:rPr>
              <a:t>Edge Server</a:t>
            </a:r>
            <a:r>
              <a:rPr lang="zh-TW" altLang="en-US" dirty="0" smtClean="0">
                <a:solidFill>
                  <a:schemeClr val="bg2"/>
                </a:solidFill>
              </a:rPr>
              <a:t>的部署程序</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的用戶端部署程序</a:t>
            </a:r>
            <a:endParaRPr lang="en-US" altLang="zh-TW" dirty="0" smtClean="0">
              <a:solidFill>
                <a:schemeClr val="bg2"/>
              </a:solidFill>
            </a:endParaRPr>
          </a:p>
          <a:p>
            <a:pPr>
              <a:lnSpc>
                <a:spcPct val="100000"/>
              </a:lnSpc>
            </a:pPr>
            <a:r>
              <a:rPr lang="zh-TW" altLang="en-US" dirty="0" smtClean="0">
                <a:solidFill>
                  <a:schemeClr val="bg2"/>
                </a:solidFill>
              </a:rPr>
              <a:t>使用</a:t>
            </a:r>
            <a:r>
              <a:rPr lang="en-US" altLang="zh-TW" dirty="0" smtClean="0">
                <a:solidFill>
                  <a:schemeClr val="bg2"/>
                </a:solidFill>
              </a:rPr>
              <a:t>IM</a:t>
            </a:r>
            <a:r>
              <a:rPr lang="zh-TW" altLang="en-US" dirty="0" smtClean="0">
                <a:solidFill>
                  <a:schemeClr val="bg2"/>
                </a:solidFill>
              </a:rPr>
              <a:t>、</a:t>
            </a:r>
            <a:r>
              <a:rPr lang="en-US" altLang="zh-TW" dirty="0" smtClean="0">
                <a:solidFill>
                  <a:schemeClr val="bg2"/>
                </a:solidFill>
              </a:rPr>
              <a:t>A/V</a:t>
            </a:r>
            <a:r>
              <a:rPr lang="zh-TW" altLang="en-US" dirty="0" smtClean="0">
                <a:solidFill>
                  <a:schemeClr val="bg2"/>
                </a:solidFill>
              </a:rPr>
              <a:t>、</a:t>
            </a:r>
            <a:r>
              <a:rPr lang="en-US" altLang="zh-TW" dirty="0" smtClean="0">
                <a:solidFill>
                  <a:schemeClr val="bg2"/>
                </a:solidFill>
              </a:rPr>
              <a:t>Web</a:t>
            </a:r>
            <a:r>
              <a:rPr lang="zh-TW" altLang="en-US" dirty="0" smtClean="0">
                <a:solidFill>
                  <a:schemeClr val="bg2"/>
                </a:solidFill>
              </a:rPr>
              <a:t>會議系統 </a:t>
            </a:r>
          </a:p>
          <a:p>
            <a:pPr>
              <a:lnSpc>
                <a:spcPct val="100000"/>
              </a:lnSpc>
              <a:buNone/>
            </a:pPr>
            <a:endParaRPr lang="en-US" altLang="zh-TW" dirty="0" smtClean="0"/>
          </a:p>
          <a:p>
            <a:pPr>
              <a:lnSpc>
                <a:spcPct val="100000"/>
              </a:lnSpc>
            </a:pPr>
            <a:endParaRPr lang="en-US" altLang="zh-TW" dirty="0" smtClean="0"/>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6713" y="219074"/>
            <a:ext cx="8405812" cy="1127125"/>
          </a:xfrm>
        </p:spPr>
        <p:txBody>
          <a:bodyPr/>
          <a:lstStyle/>
          <a:p>
            <a:r>
              <a:rPr lang="en-US" altLang="zh-TW" dirty="0" smtClean="0"/>
              <a:t>OCS 2007</a:t>
            </a:r>
            <a:r>
              <a:rPr lang="zh-TW" altLang="en-US" dirty="0" smtClean="0"/>
              <a:t>的部署程序</a:t>
            </a:r>
            <a:r>
              <a:rPr lang="en-US" altLang="zh-TW" dirty="0" smtClean="0"/>
              <a:t/>
            </a:r>
            <a:br>
              <a:rPr lang="en-US" altLang="zh-TW" dirty="0" smtClean="0"/>
            </a:br>
            <a:r>
              <a:rPr lang="zh-TW" altLang="en-US" sz="3200" dirty="0" smtClean="0">
                <a:solidFill>
                  <a:srgbClr val="FFFF00"/>
                </a:solidFill>
              </a:rPr>
              <a:t>標準版</a:t>
            </a:r>
            <a:endParaRPr lang="zh-TW" altLang="en-US" dirty="0">
              <a:solidFill>
                <a:srgbClr val="FFFF00"/>
              </a:solidFill>
            </a:endParaRPr>
          </a:p>
        </p:txBody>
      </p:sp>
      <p:sp>
        <p:nvSpPr>
          <p:cNvPr id="3" name="內容版面配置區 2"/>
          <p:cNvSpPr>
            <a:spLocks noGrp="1"/>
          </p:cNvSpPr>
          <p:nvPr>
            <p:ph idx="1"/>
          </p:nvPr>
        </p:nvSpPr>
        <p:spPr>
          <a:xfrm>
            <a:off x="366713" y="1346200"/>
            <a:ext cx="8405812" cy="4425208"/>
          </a:xfrm>
        </p:spPr>
        <p:txBody>
          <a:bodyPr/>
          <a:lstStyle/>
          <a:p>
            <a:pPr>
              <a:lnSpc>
                <a:spcPct val="100000"/>
              </a:lnSpc>
            </a:pPr>
            <a:r>
              <a:rPr lang="zh-TW" altLang="en-US" sz="2800" dirty="0" smtClean="0"/>
              <a:t>步驟</a:t>
            </a:r>
            <a:r>
              <a:rPr lang="en-US" altLang="zh-TW" sz="2800" dirty="0" smtClean="0"/>
              <a:t>(</a:t>
            </a:r>
            <a:r>
              <a:rPr lang="en-US" sz="2800" dirty="0" smtClean="0"/>
              <a:t>1): AD</a:t>
            </a:r>
            <a:r>
              <a:rPr lang="zh-TW" altLang="en-US" sz="2800" dirty="0" smtClean="0"/>
              <a:t>準備工作</a:t>
            </a:r>
            <a:r>
              <a:rPr lang="en-US" sz="2800" dirty="0" smtClean="0"/>
              <a:t> </a:t>
            </a:r>
          </a:p>
          <a:p>
            <a:pPr>
              <a:lnSpc>
                <a:spcPct val="100000"/>
              </a:lnSpc>
            </a:pPr>
            <a:r>
              <a:rPr lang="zh-TW" altLang="en-US" sz="2800" dirty="0" smtClean="0"/>
              <a:t>步驟</a:t>
            </a:r>
            <a:r>
              <a:rPr lang="en-US" sz="2800" dirty="0" smtClean="0"/>
              <a:t>(2): </a:t>
            </a:r>
            <a:r>
              <a:rPr lang="zh-TW" altLang="en-US" sz="2800" dirty="0" smtClean="0"/>
              <a:t>設定自動登入的</a:t>
            </a:r>
            <a:r>
              <a:rPr lang="en-US" altLang="zh-TW" sz="2800" dirty="0" smtClean="0"/>
              <a:t>DNS SRV</a:t>
            </a:r>
            <a:r>
              <a:rPr lang="zh-TW" altLang="en-US" sz="2800" dirty="0" smtClean="0"/>
              <a:t>記錄</a:t>
            </a:r>
            <a:r>
              <a:rPr lang="en-US" sz="2800" dirty="0" smtClean="0"/>
              <a:t> </a:t>
            </a:r>
          </a:p>
          <a:p>
            <a:pPr>
              <a:lnSpc>
                <a:spcPct val="100000"/>
              </a:lnSpc>
            </a:pPr>
            <a:r>
              <a:rPr lang="zh-TW" altLang="en-US" sz="2800" dirty="0" smtClean="0"/>
              <a:t>步驟</a:t>
            </a:r>
            <a:r>
              <a:rPr lang="en-US" altLang="zh-TW" sz="2800" dirty="0" smtClean="0"/>
              <a:t>(</a:t>
            </a:r>
            <a:r>
              <a:rPr lang="en-US" sz="2800" dirty="0" smtClean="0"/>
              <a:t>3): </a:t>
            </a:r>
            <a:r>
              <a:rPr lang="zh-TW" altLang="en-US" sz="2800" dirty="0" smtClean="0"/>
              <a:t>安裝標準版的</a:t>
            </a:r>
            <a:r>
              <a:rPr lang="en-US" altLang="zh-TW" sz="2800" dirty="0" smtClean="0"/>
              <a:t>OCS</a:t>
            </a:r>
            <a:r>
              <a:rPr lang="en-US" sz="2800" dirty="0" smtClean="0"/>
              <a:t> </a:t>
            </a:r>
          </a:p>
          <a:p>
            <a:pPr>
              <a:lnSpc>
                <a:spcPct val="100000"/>
              </a:lnSpc>
            </a:pPr>
            <a:r>
              <a:rPr lang="zh-TW" altLang="en-US" sz="2800" dirty="0" smtClean="0"/>
              <a:t>步驟</a:t>
            </a:r>
            <a:r>
              <a:rPr lang="en-US" altLang="zh-TW" sz="2800" dirty="0" smtClean="0"/>
              <a:t>(4):</a:t>
            </a:r>
            <a:r>
              <a:rPr lang="zh-TW" altLang="en-US" sz="2800" dirty="0" smtClean="0"/>
              <a:t> 申請與匯入憑證</a:t>
            </a:r>
            <a:endParaRPr lang="en-US" altLang="zh-TW" sz="2800" dirty="0" smtClean="0"/>
          </a:p>
          <a:p>
            <a:pPr>
              <a:lnSpc>
                <a:spcPct val="100000"/>
              </a:lnSpc>
            </a:pPr>
            <a:r>
              <a:rPr lang="zh-TW" altLang="en-US" sz="2800" dirty="0" smtClean="0"/>
              <a:t>步驟</a:t>
            </a:r>
            <a:r>
              <a:rPr lang="en-US" altLang="zh-TW" sz="2800" dirty="0" smtClean="0"/>
              <a:t>(5): </a:t>
            </a:r>
            <a:r>
              <a:rPr lang="zh-TW" altLang="en-US" sz="2800" dirty="0" smtClean="0"/>
              <a:t>啟動服務</a:t>
            </a:r>
            <a:endParaRPr lang="en-US" altLang="zh-TW" sz="2800" dirty="0" smtClean="0"/>
          </a:p>
          <a:p>
            <a:pPr>
              <a:lnSpc>
                <a:spcPct val="100000"/>
              </a:lnSpc>
            </a:pPr>
            <a:r>
              <a:rPr lang="zh-TW" altLang="en-US" sz="2800" dirty="0" smtClean="0"/>
              <a:t>步驟</a:t>
            </a:r>
            <a:r>
              <a:rPr lang="en-US" altLang="zh-TW" sz="2800" dirty="0" smtClean="0"/>
              <a:t>(6): </a:t>
            </a:r>
            <a:r>
              <a:rPr lang="zh-TW" altLang="en-US" sz="2800" dirty="0" smtClean="0"/>
              <a:t>檢查伺服器的設定</a:t>
            </a:r>
            <a:endParaRPr lang="en-US" altLang="zh-TW" sz="2800" dirty="0" smtClean="0"/>
          </a:p>
          <a:p>
            <a:pPr>
              <a:lnSpc>
                <a:spcPct val="100000"/>
              </a:lnSpc>
            </a:pPr>
            <a:r>
              <a:rPr lang="zh-TW" altLang="en-US" sz="2800" dirty="0" smtClean="0"/>
              <a:t>步驟</a:t>
            </a:r>
            <a:r>
              <a:rPr lang="en-US" altLang="zh-TW" sz="2800" dirty="0" smtClean="0"/>
              <a:t>(7): </a:t>
            </a:r>
            <a:r>
              <a:rPr lang="zh-TW" altLang="en-US" sz="2800" dirty="0" smtClean="0"/>
              <a:t>啟用</a:t>
            </a:r>
            <a:r>
              <a:rPr lang="en-US" altLang="zh-TW" sz="2800" dirty="0" smtClean="0"/>
              <a:t>A/V &amp; Web </a:t>
            </a:r>
            <a:r>
              <a:rPr lang="zh-TW" altLang="en-US" sz="2800" dirty="0" smtClean="0"/>
              <a:t>會議功能</a:t>
            </a:r>
            <a:endParaRPr lang="en-US" sz="2800" dirty="0" smtClean="0"/>
          </a:p>
          <a:p>
            <a:pPr>
              <a:lnSpc>
                <a:spcPct val="100000"/>
              </a:lnSpc>
            </a:pPr>
            <a:r>
              <a:rPr lang="zh-TW" altLang="en-US" sz="2800" dirty="0" smtClean="0"/>
              <a:t>步驟</a:t>
            </a:r>
            <a:r>
              <a:rPr lang="en-US" altLang="zh-TW" sz="2800" dirty="0" smtClean="0"/>
              <a:t>(8)</a:t>
            </a:r>
            <a:r>
              <a:rPr lang="en-US" sz="2800" dirty="0" smtClean="0"/>
              <a:t>: </a:t>
            </a:r>
            <a:r>
              <a:rPr lang="zh-TW" altLang="en-US" sz="2800" dirty="0" smtClean="0"/>
              <a:t>建立和啟用</a:t>
            </a:r>
            <a:r>
              <a:rPr lang="en-US" altLang="zh-TW" sz="2800" dirty="0" smtClean="0"/>
              <a:t>OCS</a:t>
            </a:r>
            <a:r>
              <a:rPr lang="zh-TW" altLang="en-US" sz="2800" dirty="0" smtClean="0"/>
              <a:t>的使用者</a:t>
            </a:r>
            <a:r>
              <a:rPr lang="en-US" sz="2800" dirty="0" smtClean="0"/>
              <a:t> </a:t>
            </a:r>
            <a:endParaRPr lang="en-US" sz="2800" dirty="0" smtClean="0">
              <a:hlinkClick r:id="rId2"/>
            </a:endParaRPr>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部署後的工作</a:t>
            </a:r>
            <a:endParaRPr lang="zh-TW" altLang="en-US" dirty="0"/>
          </a:p>
        </p:txBody>
      </p:sp>
      <p:sp>
        <p:nvSpPr>
          <p:cNvPr id="3" name="內容版面配置區 2"/>
          <p:cNvSpPr>
            <a:spLocks noGrp="1"/>
          </p:cNvSpPr>
          <p:nvPr>
            <p:ph idx="1"/>
          </p:nvPr>
        </p:nvSpPr>
        <p:spPr>
          <a:xfrm>
            <a:off x="366713" y="1021278"/>
            <a:ext cx="8405812" cy="3906981"/>
          </a:xfrm>
        </p:spPr>
        <p:txBody>
          <a:bodyPr/>
          <a:lstStyle/>
          <a:p>
            <a:r>
              <a:rPr lang="zh-TW" altLang="en-US" dirty="0" smtClean="0"/>
              <a:t>安裝更新程式</a:t>
            </a:r>
            <a:endParaRPr lang="en-US" altLang="zh-TW" dirty="0" smtClean="0"/>
          </a:p>
          <a:p>
            <a:pPr lvl="1"/>
            <a:r>
              <a:rPr lang="en-US" altLang="zh-TW" dirty="0" smtClean="0"/>
              <a:t>http://support.microsoft.com/kb/946763</a:t>
            </a:r>
          </a:p>
          <a:p>
            <a:pPr lvl="2"/>
            <a:r>
              <a:rPr lang="en-US" dirty="0" smtClean="0"/>
              <a:t>Description of the update package for Communications Server 2007 (Web Components, Admin Tools, Web Conferencing, Audio Video, Mediation, Archiving, and Server): January 31, 2008</a:t>
            </a:r>
            <a:endParaRPr lang="zh-TW" altLang="en-US" dirty="0"/>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8" name="Rectangle 337927"/>
          <p:cNvSpPr>
            <a:spLocks noChangeArrowheads="1"/>
          </p:cNvSpPr>
          <p:nvPr/>
        </p:nvSpPr>
        <p:spPr bwMode="auto">
          <a:xfrm>
            <a:off x="0" y="3195638"/>
            <a:ext cx="1082675" cy="2628900"/>
          </a:xfrm>
          <a:prstGeom prst="rect">
            <a:avLst/>
          </a:prstGeom>
          <a:gradFill rotWithShape="0">
            <a:gsLst>
              <a:gs pos="0">
                <a:schemeClr val="tx1">
                  <a:alpha val="50000"/>
                </a:schemeClr>
              </a:gs>
              <a:gs pos="100000">
                <a:schemeClr val="tx1">
                  <a:gamma/>
                  <a:shade val="57255"/>
                  <a:invGamma/>
                  <a:alpha val="0"/>
                </a:schemeClr>
              </a:gs>
            </a:gsLst>
            <a:path path="rect">
              <a:fillToRect t="100000" r="100000"/>
            </a:path>
          </a:gradFill>
          <a:ln w="12700" cap="flat" cmpd="sng" algn="ctr">
            <a:noFill/>
            <a:prstDash val="solid"/>
            <a:miter lim="800000"/>
            <a:headEnd type="none" w="med" len="med"/>
            <a:tailEnd type="none" w="med" len="med"/>
          </a:ln>
          <a:effectLst/>
        </p:spPr>
        <p:txBody>
          <a:bodyPr wrap="none" anchor="ctr"/>
          <a:lstStyle/>
          <a:p>
            <a:pPr eaLnBrk="1" hangingPunct="1">
              <a:defRPr/>
            </a:pPr>
            <a:endParaRPr lang="zh-TW" altLang="en-US">
              <a:solidFill>
                <a:srgbClr val="000000"/>
              </a:solidFill>
              <a:ea typeface="新細明體" charset="-120"/>
            </a:endParaRPr>
          </a:p>
        </p:txBody>
      </p:sp>
      <p:pic>
        <p:nvPicPr>
          <p:cNvPr id="14339" name="Rectangle 43009"/>
          <p:cNvPicPr>
            <a:picLocks noChangeAspect="1" noChangeArrowheads="1"/>
          </p:cNvPicPr>
          <p:nvPr/>
        </p:nvPicPr>
        <p:blipFill>
          <a:blip r:embed="rId4"/>
          <a:srcRect/>
          <a:stretch>
            <a:fillRect/>
          </a:stretch>
        </p:blipFill>
        <p:spPr bwMode="auto">
          <a:xfrm>
            <a:off x="0" y="3208338"/>
            <a:ext cx="9144000" cy="2609850"/>
          </a:xfrm>
          <a:prstGeom prst="rect">
            <a:avLst/>
          </a:prstGeom>
          <a:noFill/>
          <a:ln w="9525">
            <a:noFill/>
            <a:miter lim="800000"/>
            <a:headEnd/>
            <a:tailEnd/>
          </a:ln>
        </p:spPr>
      </p:pic>
      <p:sp>
        <p:nvSpPr>
          <p:cNvPr id="14340" name="Rectangle 5"/>
          <p:cNvSpPr>
            <a:spLocks noGrp="1" noChangeArrowheads="1"/>
          </p:cNvSpPr>
          <p:nvPr>
            <p:ph type="subTitle" idx="1"/>
          </p:nvPr>
        </p:nvSpPr>
        <p:spPr>
          <a:xfrm>
            <a:off x="854074" y="3598863"/>
            <a:ext cx="7696159" cy="557501"/>
          </a:xfrm>
        </p:spPr>
        <p:txBody>
          <a:bodyPr/>
          <a:lstStyle/>
          <a:p>
            <a:pPr indent="112713" algn="l" eaLnBrk="1" hangingPunct="1">
              <a:lnSpc>
                <a:spcPct val="90000"/>
              </a:lnSpc>
              <a:buSzTx/>
            </a:pPr>
            <a:r>
              <a:rPr lang="zh-TW" altLang="en-US" dirty="0" smtClean="0"/>
              <a:t>部署</a:t>
            </a:r>
            <a:r>
              <a:rPr lang="en-US" altLang="zh-TW" dirty="0" smtClean="0"/>
              <a:t>OCS 2007</a:t>
            </a:r>
            <a:r>
              <a:rPr lang="zh-TW" altLang="en-US" dirty="0" smtClean="0"/>
              <a:t>標準版和啟用</a:t>
            </a:r>
            <a:r>
              <a:rPr lang="en-US" altLang="zh-TW" dirty="0" smtClean="0"/>
              <a:t>OCS</a:t>
            </a:r>
            <a:r>
              <a:rPr lang="zh-TW" altLang="en-US" dirty="0" smtClean="0"/>
              <a:t>使用者</a:t>
            </a:r>
            <a:endParaRPr lang="en-US" altLang="zh-TW" dirty="0" smtClean="0"/>
          </a:p>
          <a:p>
            <a:pPr indent="112713" algn="l" eaLnBrk="1" hangingPunct="1">
              <a:lnSpc>
                <a:spcPct val="90000"/>
              </a:lnSpc>
              <a:buSzTx/>
            </a:pPr>
            <a:endParaRPr lang="zh-TW" altLang="en-US" dirty="0" smtClean="0"/>
          </a:p>
        </p:txBody>
      </p:sp>
      <p:sp>
        <p:nvSpPr>
          <p:cNvPr id="14341" name="Text Box 6"/>
          <p:cNvSpPr txBox="1">
            <a:spLocks noChangeArrowheads="1"/>
          </p:cNvSpPr>
          <p:nvPr/>
        </p:nvSpPr>
        <p:spPr bwMode="auto">
          <a:xfrm>
            <a:off x="896938" y="2006600"/>
            <a:ext cx="3017837" cy="762000"/>
          </a:xfrm>
          <a:prstGeom prst="rect">
            <a:avLst/>
          </a:prstGeom>
          <a:noFill/>
          <a:ln w="12700">
            <a:noFill/>
            <a:miter lim="800000"/>
            <a:headEnd/>
            <a:tailEnd/>
          </a:ln>
        </p:spPr>
        <p:txBody>
          <a:bodyPr>
            <a:spAutoFit/>
          </a:bodyPr>
          <a:lstStyle/>
          <a:p>
            <a:pPr>
              <a:spcBef>
                <a:spcPct val="50000"/>
              </a:spcBef>
            </a:pPr>
            <a:r>
              <a:rPr lang="en-US" altLang="zh-TW" sz="4400" b="1" dirty="0" smtClean="0">
                <a:solidFill>
                  <a:srgbClr val="FFCC00"/>
                </a:solidFill>
                <a:ea typeface="新細明體" charset="-120"/>
              </a:rPr>
              <a:t>DEMO01</a:t>
            </a:r>
            <a:endParaRPr lang="en-US" altLang="zh-TW" sz="4400" b="1" dirty="0">
              <a:solidFill>
                <a:srgbClr val="FFCC00"/>
              </a:solidFill>
              <a:ea typeface="新細明體" charset="-120"/>
            </a:endParaRPr>
          </a:p>
        </p:txBody>
      </p:sp>
    </p:spTree>
    <p:custDataLst>
      <p:tags r:id="rId1"/>
    </p:custDataLst>
  </p:cSld>
  <p:clrMapOvr>
    <a:masterClrMapping/>
  </p:clrMapOvr>
  <p:transition advTm="86796">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36563" y="146050"/>
            <a:ext cx="8061325" cy="654050"/>
          </a:xfrm>
        </p:spPr>
        <p:txBody>
          <a:bodyPr/>
          <a:lstStyle/>
          <a:p>
            <a:pPr eaLnBrk="1" hangingPunct="1"/>
            <a:r>
              <a:rPr lang="zh-TW" altLang="en-US" smtClean="0"/>
              <a:t>講授大綱</a:t>
            </a:r>
          </a:p>
        </p:txBody>
      </p:sp>
      <p:sp>
        <p:nvSpPr>
          <p:cNvPr id="4099" name="Rectangle 3"/>
          <p:cNvSpPr>
            <a:spLocks noGrp="1" noChangeArrowheads="1"/>
          </p:cNvSpPr>
          <p:nvPr>
            <p:ph type="body" idx="1"/>
          </p:nvPr>
        </p:nvSpPr>
        <p:spPr>
          <a:xfrm>
            <a:off x="369888" y="982067"/>
            <a:ext cx="7177087" cy="4572570"/>
          </a:xfrm>
        </p:spPr>
        <p:txBody>
          <a:bodyPr/>
          <a:lstStyle/>
          <a:p>
            <a:pPr>
              <a:lnSpc>
                <a:spcPct val="100000"/>
              </a:lnSpc>
            </a:pPr>
            <a:r>
              <a:rPr lang="en-US" altLang="zh-TW" dirty="0" smtClean="0">
                <a:solidFill>
                  <a:schemeClr val="bg2"/>
                </a:solidFill>
              </a:rPr>
              <a:t>OCS 2007 </a:t>
            </a:r>
            <a:r>
              <a:rPr lang="zh-TW" altLang="en-US" dirty="0" smtClean="0">
                <a:solidFill>
                  <a:schemeClr val="bg2"/>
                </a:solidFill>
              </a:rPr>
              <a:t>的架構與功能簡介</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的建置規劃與準備</a:t>
            </a:r>
            <a:endParaRPr lang="en-US" altLang="zh-TW" dirty="0" smtClean="0">
              <a:solidFill>
                <a:schemeClr val="bg2"/>
              </a:solidFill>
            </a:endParaRPr>
          </a:p>
          <a:p>
            <a:pPr>
              <a:lnSpc>
                <a:spcPct val="100000"/>
              </a:lnSpc>
            </a:pPr>
            <a:r>
              <a:rPr lang="en-US" altLang="zh-TW" dirty="0" smtClean="0"/>
              <a:t>OCS 2007 </a:t>
            </a:r>
            <a:r>
              <a:rPr lang="zh-TW" altLang="en-US" dirty="0" smtClean="0"/>
              <a:t>的伺服器部署程序</a:t>
            </a:r>
            <a:endParaRPr lang="en-US" altLang="zh-TW" dirty="0" smtClean="0"/>
          </a:p>
          <a:p>
            <a:pPr lvl="1">
              <a:lnSpc>
                <a:spcPct val="100000"/>
              </a:lnSpc>
            </a:pPr>
            <a:r>
              <a:rPr lang="en-US" altLang="zh-TW" dirty="0" smtClean="0">
                <a:solidFill>
                  <a:schemeClr val="bg2"/>
                </a:solidFill>
              </a:rPr>
              <a:t>OCS 2007   </a:t>
            </a:r>
            <a:r>
              <a:rPr lang="zh-TW" altLang="en-US" dirty="0" smtClean="0">
                <a:solidFill>
                  <a:schemeClr val="bg2"/>
                </a:solidFill>
              </a:rPr>
              <a:t>的部署程序</a:t>
            </a:r>
            <a:endParaRPr lang="en-US" altLang="zh-TW" dirty="0" smtClean="0">
              <a:solidFill>
                <a:schemeClr val="bg2"/>
              </a:solidFill>
            </a:endParaRPr>
          </a:p>
          <a:p>
            <a:pPr lvl="1">
              <a:lnSpc>
                <a:spcPct val="100000"/>
              </a:lnSpc>
            </a:pPr>
            <a:r>
              <a:rPr lang="en-US" altLang="zh-TW" dirty="0" smtClean="0"/>
              <a:t>Edge Server</a:t>
            </a:r>
            <a:r>
              <a:rPr lang="zh-TW" altLang="en-US" dirty="0" smtClean="0"/>
              <a:t>的部署程序</a:t>
            </a:r>
            <a:endParaRPr lang="en-US" altLang="zh-TW" dirty="0" smtClean="0"/>
          </a:p>
          <a:p>
            <a:pPr>
              <a:lnSpc>
                <a:spcPct val="100000"/>
              </a:lnSpc>
            </a:pPr>
            <a:r>
              <a:rPr lang="en-US" altLang="zh-TW" dirty="0" smtClean="0">
                <a:solidFill>
                  <a:schemeClr val="bg2"/>
                </a:solidFill>
              </a:rPr>
              <a:t>OCS 2007 </a:t>
            </a:r>
            <a:r>
              <a:rPr lang="zh-TW" altLang="en-US" dirty="0" smtClean="0">
                <a:solidFill>
                  <a:schemeClr val="bg2"/>
                </a:solidFill>
              </a:rPr>
              <a:t>的用戶端部署程序</a:t>
            </a:r>
            <a:endParaRPr lang="en-US" altLang="zh-TW" dirty="0" smtClean="0">
              <a:solidFill>
                <a:schemeClr val="bg2"/>
              </a:solidFill>
            </a:endParaRPr>
          </a:p>
          <a:p>
            <a:pPr>
              <a:lnSpc>
                <a:spcPct val="100000"/>
              </a:lnSpc>
            </a:pPr>
            <a:r>
              <a:rPr lang="zh-TW" altLang="en-US" dirty="0" smtClean="0">
                <a:solidFill>
                  <a:schemeClr val="bg2"/>
                </a:solidFill>
              </a:rPr>
              <a:t>使用</a:t>
            </a:r>
            <a:r>
              <a:rPr lang="en-US" altLang="zh-TW" dirty="0" smtClean="0">
                <a:solidFill>
                  <a:schemeClr val="bg2"/>
                </a:solidFill>
              </a:rPr>
              <a:t>IM</a:t>
            </a:r>
            <a:r>
              <a:rPr lang="zh-TW" altLang="en-US" dirty="0" smtClean="0">
                <a:solidFill>
                  <a:schemeClr val="bg2"/>
                </a:solidFill>
              </a:rPr>
              <a:t>、</a:t>
            </a:r>
            <a:r>
              <a:rPr lang="en-US" altLang="zh-TW" dirty="0" smtClean="0">
                <a:solidFill>
                  <a:schemeClr val="bg2"/>
                </a:solidFill>
              </a:rPr>
              <a:t>A/V</a:t>
            </a:r>
            <a:r>
              <a:rPr lang="zh-TW" altLang="en-US" dirty="0" smtClean="0">
                <a:solidFill>
                  <a:schemeClr val="bg2"/>
                </a:solidFill>
              </a:rPr>
              <a:t>、</a:t>
            </a:r>
            <a:r>
              <a:rPr lang="en-US" altLang="zh-TW" dirty="0" smtClean="0">
                <a:solidFill>
                  <a:schemeClr val="bg2"/>
                </a:solidFill>
              </a:rPr>
              <a:t>Web</a:t>
            </a:r>
            <a:r>
              <a:rPr lang="zh-TW" altLang="en-US" dirty="0" smtClean="0">
                <a:solidFill>
                  <a:schemeClr val="bg2"/>
                </a:solidFill>
              </a:rPr>
              <a:t>會議系統 </a:t>
            </a:r>
          </a:p>
          <a:p>
            <a:pPr>
              <a:lnSpc>
                <a:spcPct val="100000"/>
              </a:lnSpc>
              <a:buNone/>
            </a:pPr>
            <a:endParaRPr lang="en-US" altLang="zh-TW" dirty="0" smtClean="0"/>
          </a:p>
          <a:p>
            <a:pPr>
              <a:lnSpc>
                <a:spcPct val="100000"/>
              </a:lnSpc>
            </a:pPr>
            <a:endParaRPr lang="en-US" altLang="zh-TW" dirty="0" smtClean="0"/>
          </a:p>
        </p:txBody>
      </p:sp>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Edge Server</a:t>
            </a:r>
            <a:r>
              <a:rPr lang="zh-TW" altLang="en-US" dirty="0" smtClean="0"/>
              <a:t>的部署程序</a:t>
            </a:r>
            <a:endParaRPr lang="zh-TW" altLang="en-US" dirty="0"/>
          </a:p>
        </p:txBody>
      </p:sp>
      <p:sp>
        <p:nvSpPr>
          <p:cNvPr id="3" name="內容版面配置區 2"/>
          <p:cNvSpPr>
            <a:spLocks noGrp="1"/>
          </p:cNvSpPr>
          <p:nvPr>
            <p:ph idx="1"/>
          </p:nvPr>
        </p:nvSpPr>
        <p:spPr>
          <a:xfrm>
            <a:off x="366713" y="828676"/>
            <a:ext cx="8405812" cy="4725988"/>
          </a:xfrm>
        </p:spPr>
        <p:txBody>
          <a:bodyPr/>
          <a:lstStyle/>
          <a:p>
            <a:pPr>
              <a:lnSpc>
                <a:spcPct val="100000"/>
              </a:lnSpc>
            </a:pPr>
            <a:r>
              <a:rPr lang="zh-TW" altLang="en-US" sz="2800" dirty="0" smtClean="0"/>
              <a:t>步驟</a:t>
            </a:r>
            <a:r>
              <a:rPr lang="en-US" altLang="zh-TW" sz="2800" dirty="0" smtClean="0"/>
              <a:t>(1)</a:t>
            </a:r>
            <a:r>
              <a:rPr lang="zh-TW" altLang="en-US" sz="2800" dirty="0" smtClean="0"/>
              <a:t>：設定</a:t>
            </a:r>
            <a:r>
              <a:rPr lang="en-US" altLang="zh-TW" sz="2800" dirty="0" smtClean="0"/>
              <a:t>Reverse Proxy</a:t>
            </a:r>
          </a:p>
          <a:p>
            <a:pPr>
              <a:lnSpc>
                <a:spcPct val="100000"/>
              </a:lnSpc>
            </a:pPr>
            <a:r>
              <a:rPr lang="zh-TW" altLang="en-US" sz="2800" dirty="0" smtClean="0"/>
              <a:t>步驟</a:t>
            </a:r>
            <a:r>
              <a:rPr lang="en-US" altLang="zh-TW" sz="2800" dirty="0" smtClean="0"/>
              <a:t>(2)</a:t>
            </a:r>
            <a:r>
              <a:rPr lang="zh-TW" altLang="en-US" sz="2800" dirty="0" smtClean="0"/>
              <a:t>：設定</a:t>
            </a:r>
            <a:r>
              <a:rPr lang="en-US" altLang="zh-TW" sz="2800" dirty="0" smtClean="0"/>
              <a:t>DNS</a:t>
            </a:r>
          </a:p>
          <a:p>
            <a:pPr>
              <a:lnSpc>
                <a:spcPct val="100000"/>
              </a:lnSpc>
            </a:pPr>
            <a:r>
              <a:rPr lang="zh-TW" altLang="en-US" sz="2800" dirty="0" smtClean="0"/>
              <a:t>步驟</a:t>
            </a:r>
            <a:r>
              <a:rPr lang="en-US" altLang="zh-TW" sz="2800" dirty="0" smtClean="0"/>
              <a:t>(3)</a:t>
            </a:r>
            <a:r>
              <a:rPr lang="zh-TW" altLang="en-US" sz="2800" dirty="0" smtClean="0"/>
              <a:t>：設定防火牆</a:t>
            </a:r>
            <a:endParaRPr lang="en-US" altLang="zh-TW" sz="2800" dirty="0" smtClean="0"/>
          </a:p>
          <a:p>
            <a:pPr>
              <a:lnSpc>
                <a:spcPct val="100000"/>
              </a:lnSpc>
            </a:pPr>
            <a:r>
              <a:rPr lang="zh-TW" altLang="en-US" sz="2800" dirty="0" smtClean="0"/>
              <a:t>步驟</a:t>
            </a:r>
            <a:r>
              <a:rPr lang="en-US" altLang="zh-TW" sz="2800" dirty="0" smtClean="0"/>
              <a:t>(4)</a:t>
            </a:r>
            <a:r>
              <a:rPr lang="zh-TW" altLang="en-US" sz="2800" dirty="0" smtClean="0"/>
              <a:t>：安裝</a:t>
            </a:r>
            <a:r>
              <a:rPr lang="en-US" altLang="zh-TW" sz="2800" dirty="0" smtClean="0"/>
              <a:t>Edge Server</a:t>
            </a:r>
          </a:p>
          <a:p>
            <a:pPr>
              <a:lnSpc>
                <a:spcPct val="100000"/>
              </a:lnSpc>
            </a:pPr>
            <a:r>
              <a:rPr lang="zh-TW" altLang="en-US" sz="2800" dirty="0" smtClean="0"/>
              <a:t>步驟</a:t>
            </a:r>
            <a:r>
              <a:rPr lang="en-US" altLang="zh-TW" sz="2800" dirty="0" smtClean="0"/>
              <a:t>(5)</a:t>
            </a:r>
            <a:r>
              <a:rPr lang="zh-TW" altLang="en-US" sz="2800" dirty="0" smtClean="0"/>
              <a:t>：</a:t>
            </a:r>
            <a:r>
              <a:rPr lang="en-US" altLang="zh-TW" sz="2800" dirty="0" smtClean="0"/>
              <a:t>Active Edge Server</a:t>
            </a:r>
          </a:p>
          <a:p>
            <a:pPr>
              <a:lnSpc>
                <a:spcPct val="100000"/>
              </a:lnSpc>
            </a:pPr>
            <a:r>
              <a:rPr lang="zh-TW" altLang="en-US" sz="2800" dirty="0" smtClean="0"/>
              <a:t>步驟</a:t>
            </a:r>
            <a:r>
              <a:rPr lang="en-US" altLang="zh-TW" sz="2800" dirty="0" smtClean="0"/>
              <a:t>(6)</a:t>
            </a:r>
            <a:r>
              <a:rPr lang="zh-TW" altLang="en-US" sz="2800" dirty="0" smtClean="0"/>
              <a:t>：設定</a:t>
            </a:r>
            <a:r>
              <a:rPr lang="en-US" altLang="zh-TW" sz="2800" dirty="0" smtClean="0"/>
              <a:t>Edge Server</a:t>
            </a:r>
          </a:p>
          <a:p>
            <a:pPr>
              <a:lnSpc>
                <a:spcPct val="100000"/>
              </a:lnSpc>
            </a:pPr>
            <a:r>
              <a:rPr lang="zh-TW" altLang="en-US" sz="2800" dirty="0" smtClean="0"/>
              <a:t>步驟</a:t>
            </a:r>
            <a:r>
              <a:rPr lang="en-US" altLang="zh-TW" sz="2800" dirty="0" smtClean="0"/>
              <a:t>(7)</a:t>
            </a:r>
            <a:r>
              <a:rPr lang="zh-TW" altLang="en-US" sz="2800" dirty="0" smtClean="0"/>
              <a:t>：申請與匯入憑證</a:t>
            </a:r>
            <a:endParaRPr lang="en-US" altLang="zh-TW" sz="2800" dirty="0" smtClean="0"/>
          </a:p>
          <a:p>
            <a:pPr>
              <a:lnSpc>
                <a:spcPct val="100000"/>
              </a:lnSpc>
            </a:pPr>
            <a:r>
              <a:rPr lang="zh-TW" altLang="en-US" sz="2800" dirty="0" smtClean="0"/>
              <a:t>步驟</a:t>
            </a:r>
            <a:r>
              <a:rPr lang="en-US" altLang="zh-TW" sz="2800" dirty="0" smtClean="0"/>
              <a:t>(8)</a:t>
            </a:r>
            <a:r>
              <a:rPr lang="zh-TW" altLang="en-US" sz="2800" dirty="0" smtClean="0"/>
              <a:t>：啟用服務</a:t>
            </a:r>
            <a:endParaRPr lang="en-US" altLang="zh-TW" sz="2800" dirty="0" smtClean="0"/>
          </a:p>
          <a:p>
            <a:pPr>
              <a:lnSpc>
                <a:spcPct val="100000"/>
              </a:lnSpc>
            </a:pPr>
            <a:r>
              <a:rPr lang="zh-TW" altLang="en-US" sz="2800" dirty="0" smtClean="0"/>
              <a:t>步驟</a:t>
            </a:r>
            <a:r>
              <a:rPr lang="en-US" altLang="zh-TW" sz="2800" dirty="0" smtClean="0"/>
              <a:t>(9)</a:t>
            </a:r>
            <a:r>
              <a:rPr lang="zh-TW" altLang="en-US" sz="2800" dirty="0" smtClean="0"/>
              <a:t>：連結設定</a:t>
            </a:r>
            <a:endParaRPr lang="zh-TW" altLang="en-US" sz="2800" dirty="0"/>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8" name="Rectangle 337927"/>
          <p:cNvSpPr>
            <a:spLocks noChangeArrowheads="1"/>
          </p:cNvSpPr>
          <p:nvPr/>
        </p:nvSpPr>
        <p:spPr bwMode="auto">
          <a:xfrm>
            <a:off x="0" y="3195638"/>
            <a:ext cx="1082675" cy="2628900"/>
          </a:xfrm>
          <a:prstGeom prst="rect">
            <a:avLst/>
          </a:prstGeom>
          <a:gradFill rotWithShape="0">
            <a:gsLst>
              <a:gs pos="0">
                <a:schemeClr val="tx1">
                  <a:alpha val="50000"/>
                </a:schemeClr>
              </a:gs>
              <a:gs pos="100000">
                <a:schemeClr val="tx1">
                  <a:gamma/>
                  <a:shade val="57255"/>
                  <a:invGamma/>
                  <a:alpha val="0"/>
                </a:schemeClr>
              </a:gs>
            </a:gsLst>
            <a:path path="rect">
              <a:fillToRect t="100000" r="100000"/>
            </a:path>
          </a:gradFill>
          <a:ln w="12700" cap="flat" cmpd="sng" algn="ctr">
            <a:noFill/>
            <a:prstDash val="solid"/>
            <a:miter lim="800000"/>
            <a:headEnd type="none" w="med" len="med"/>
            <a:tailEnd type="none" w="med" len="med"/>
          </a:ln>
          <a:effectLst/>
        </p:spPr>
        <p:txBody>
          <a:bodyPr wrap="none" anchor="ctr"/>
          <a:lstStyle/>
          <a:p>
            <a:pPr eaLnBrk="1" hangingPunct="1">
              <a:defRPr/>
            </a:pPr>
            <a:endParaRPr lang="zh-TW" altLang="en-US">
              <a:solidFill>
                <a:srgbClr val="000000"/>
              </a:solidFill>
              <a:ea typeface="新細明體" charset="-120"/>
            </a:endParaRPr>
          </a:p>
        </p:txBody>
      </p:sp>
      <p:pic>
        <p:nvPicPr>
          <p:cNvPr id="14339" name="Rectangle 43009"/>
          <p:cNvPicPr>
            <a:picLocks noChangeAspect="1" noChangeArrowheads="1"/>
          </p:cNvPicPr>
          <p:nvPr/>
        </p:nvPicPr>
        <p:blipFill>
          <a:blip r:embed="rId4"/>
          <a:srcRect/>
          <a:stretch>
            <a:fillRect/>
          </a:stretch>
        </p:blipFill>
        <p:spPr bwMode="auto">
          <a:xfrm>
            <a:off x="0" y="3208338"/>
            <a:ext cx="9144000" cy="2609850"/>
          </a:xfrm>
          <a:prstGeom prst="rect">
            <a:avLst/>
          </a:prstGeom>
          <a:noFill/>
          <a:ln w="9525">
            <a:noFill/>
            <a:miter lim="800000"/>
            <a:headEnd/>
            <a:tailEnd/>
          </a:ln>
        </p:spPr>
      </p:pic>
      <p:sp>
        <p:nvSpPr>
          <p:cNvPr id="14340" name="Rectangle 5"/>
          <p:cNvSpPr>
            <a:spLocks noGrp="1" noChangeArrowheads="1"/>
          </p:cNvSpPr>
          <p:nvPr>
            <p:ph type="subTitle" idx="1"/>
          </p:nvPr>
        </p:nvSpPr>
        <p:spPr>
          <a:xfrm>
            <a:off x="854075" y="3598864"/>
            <a:ext cx="7028684" cy="1682584"/>
          </a:xfrm>
        </p:spPr>
        <p:txBody>
          <a:bodyPr/>
          <a:lstStyle/>
          <a:p>
            <a:pPr indent="112713" algn="l" eaLnBrk="1" hangingPunct="1">
              <a:lnSpc>
                <a:spcPct val="90000"/>
              </a:lnSpc>
              <a:buSzTx/>
            </a:pPr>
            <a:r>
              <a:rPr lang="zh-TW" altLang="en-US" dirty="0" smtClean="0"/>
              <a:t>部署</a:t>
            </a:r>
            <a:r>
              <a:rPr lang="en-US" altLang="zh-TW" dirty="0" smtClean="0"/>
              <a:t>OCS Edge Server</a:t>
            </a:r>
            <a:r>
              <a:rPr lang="zh-TW" altLang="en-US" dirty="0" smtClean="0"/>
              <a:t>與連結設定</a:t>
            </a:r>
            <a:endParaRPr lang="en-US" altLang="zh-TW" dirty="0" smtClean="0"/>
          </a:p>
          <a:p>
            <a:pPr indent="112713" algn="l" eaLnBrk="1" hangingPunct="1">
              <a:lnSpc>
                <a:spcPct val="90000"/>
              </a:lnSpc>
            </a:pPr>
            <a:endParaRPr lang="zh-TW" altLang="en-US" dirty="0" smtClean="0"/>
          </a:p>
          <a:p>
            <a:pPr indent="112713" algn="l" eaLnBrk="1" hangingPunct="1">
              <a:lnSpc>
                <a:spcPct val="90000"/>
              </a:lnSpc>
              <a:buSzTx/>
            </a:pPr>
            <a:endParaRPr lang="zh-TW" altLang="en-US" dirty="0" smtClean="0"/>
          </a:p>
        </p:txBody>
      </p:sp>
      <p:sp>
        <p:nvSpPr>
          <p:cNvPr id="14341" name="Text Box 6"/>
          <p:cNvSpPr txBox="1">
            <a:spLocks noChangeArrowheads="1"/>
          </p:cNvSpPr>
          <p:nvPr/>
        </p:nvSpPr>
        <p:spPr bwMode="auto">
          <a:xfrm>
            <a:off x="896938" y="2006600"/>
            <a:ext cx="3017837" cy="762000"/>
          </a:xfrm>
          <a:prstGeom prst="rect">
            <a:avLst/>
          </a:prstGeom>
          <a:noFill/>
          <a:ln w="12700">
            <a:noFill/>
            <a:miter lim="800000"/>
            <a:headEnd/>
            <a:tailEnd/>
          </a:ln>
        </p:spPr>
        <p:txBody>
          <a:bodyPr>
            <a:spAutoFit/>
          </a:bodyPr>
          <a:lstStyle/>
          <a:p>
            <a:pPr>
              <a:spcBef>
                <a:spcPct val="50000"/>
              </a:spcBef>
            </a:pPr>
            <a:r>
              <a:rPr lang="en-US" altLang="zh-TW" sz="4400" b="1" dirty="0" smtClean="0">
                <a:solidFill>
                  <a:srgbClr val="FFCC00"/>
                </a:solidFill>
                <a:ea typeface="新細明體" charset="-120"/>
              </a:rPr>
              <a:t>DEMO02</a:t>
            </a:r>
            <a:endParaRPr lang="en-US" altLang="zh-TW" sz="4400" b="1" dirty="0">
              <a:solidFill>
                <a:srgbClr val="FFCC00"/>
              </a:solidFill>
              <a:ea typeface="新細明體" charset="-120"/>
            </a:endParaRPr>
          </a:p>
        </p:txBody>
      </p:sp>
    </p:spTree>
    <p:custDataLst>
      <p:tags r:id="rId1"/>
    </p:custDataLst>
  </p:cSld>
  <p:clrMapOvr>
    <a:masterClrMapping/>
  </p:clrMapOvr>
  <p:transition advTm="86796">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36563" y="146050"/>
            <a:ext cx="8061325" cy="654050"/>
          </a:xfrm>
        </p:spPr>
        <p:txBody>
          <a:bodyPr/>
          <a:lstStyle/>
          <a:p>
            <a:pPr eaLnBrk="1" hangingPunct="1"/>
            <a:r>
              <a:rPr lang="zh-TW" altLang="en-US" smtClean="0"/>
              <a:t>講授大綱</a:t>
            </a:r>
          </a:p>
        </p:txBody>
      </p:sp>
      <p:sp>
        <p:nvSpPr>
          <p:cNvPr id="4099" name="Rectangle 3"/>
          <p:cNvSpPr>
            <a:spLocks noGrp="1" noChangeArrowheads="1"/>
          </p:cNvSpPr>
          <p:nvPr>
            <p:ph type="body" idx="1"/>
          </p:nvPr>
        </p:nvSpPr>
        <p:spPr>
          <a:xfrm>
            <a:off x="369888" y="982067"/>
            <a:ext cx="7177087" cy="4572570"/>
          </a:xfrm>
        </p:spPr>
        <p:txBody>
          <a:bodyPr/>
          <a:lstStyle/>
          <a:p>
            <a:pPr>
              <a:lnSpc>
                <a:spcPct val="100000"/>
              </a:lnSpc>
            </a:pPr>
            <a:r>
              <a:rPr lang="en-US" altLang="zh-TW" dirty="0" smtClean="0">
                <a:solidFill>
                  <a:schemeClr val="bg2"/>
                </a:solidFill>
              </a:rPr>
              <a:t>OCS 2007 </a:t>
            </a:r>
            <a:r>
              <a:rPr lang="zh-TW" altLang="en-US" dirty="0" smtClean="0">
                <a:solidFill>
                  <a:schemeClr val="bg2"/>
                </a:solidFill>
              </a:rPr>
              <a:t>的架構與功能簡介</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的建置規劃與準備</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的伺服器部署程序</a:t>
            </a:r>
            <a:endParaRPr lang="en-US" altLang="zh-TW" dirty="0" smtClean="0">
              <a:solidFill>
                <a:schemeClr val="bg2"/>
              </a:solidFill>
            </a:endParaRPr>
          </a:p>
          <a:p>
            <a:pPr lvl="1">
              <a:lnSpc>
                <a:spcPct val="100000"/>
              </a:lnSpc>
            </a:pPr>
            <a:r>
              <a:rPr lang="en-US" altLang="zh-TW" dirty="0" smtClean="0">
                <a:solidFill>
                  <a:schemeClr val="bg2"/>
                </a:solidFill>
              </a:rPr>
              <a:t>OCS 2007   </a:t>
            </a:r>
            <a:r>
              <a:rPr lang="zh-TW" altLang="en-US" dirty="0" smtClean="0">
                <a:solidFill>
                  <a:schemeClr val="bg2"/>
                </a:solidFill>
              </a:rPr>
              <a:t>的部署程序</a:t>
            </a:r>
            <a:endParaRPr lang="en-US" altLang="zh-TW" dirty="0" smtClean="0">
              <a:solidFill>
                <a:schemeClr val="bg2"/>
              </a:solidFill>
            </a:endParaRPr>
          </a:p>
          <a:p>
            <a:pPr lvl="1">
              <a:lnSpc>
                <a:spcPct val="100000"/>
              </a:lnSpc>
            </a:pPr>
            <a:r>
              <a:rPr lang="en-US" altLang="zh-TW" dirty="0" smtClean="0">
                <a:solidFill>
                  <a:schemeClr val="bg2"/>
                </a:solidFill>
              </a:rPr>
              <a:t>Edge Server</a:t>
            </a:r>
            <a:r>
              <a:rPr lang="zh-TW" altLang="en-US" dirty="0" smtClean="0">
                <a:solidFill>
                  <a:schemeClr val="bg2"/>
                </a:solidFill>
              </a:rPr>
              <a:t>的部署程序</a:t>
            </a:r>
            <a:endParaRPr lang="en-US" altLang="zh-TW" dirty="0" smtClean="0">
              <a:solidFill>
                <a:schemeClr val="bg2"/>
              </a:solidFill>
            </a:endParaRPr>
          </a:p>
          <a:p>
            <a:pPr lvl="1">
              <a:lnSpc>
                <a:spcPct val="100000"/>
              </a:lnSpc>
            </a:pPr>
            <a:r>
              <a:rPr lang="en-US" altLang="zh-TW" dirty="0" smtClean="0">
                <a:solidFill>
                  <a:schemeClr val="bg2"/>
                </a:solidFill>
              </a:rPr>
              <a:t>Edge Server</a:t>
            </a:r>
            <a:r>
              <a:rPr lang="zh-TW" altLang="en-US" dirty="0" smtClean="0">
                <a:solidFill>
                  <a:schemeClr val="bg2"/>
                </a:solidFill>
              </a:rPr>
              <a:t>的連結設定</a:t>
            </a:r>
            <a:endParaRPr lang="en-US" altLang="zh-TW" dirty="0" smtClean="0">
              <a:solidFill>
                <a:schemeClr val="bg2"/>
              </a:solidFill>
            </a:endParaRPr>
          </a:p>
          <a:p>
            <a:pPr>
              <a:lnSpc>
                <a:spcPct val="100000"/>
              </a:lnSpc>
            </a:pPr>
            <a:r>
              <a:rPr lang="en-US" altLang="zh-TW" dirty="0" smtClean="0"/>
              <a:t>OCS 2007 </a:t>
            </a:r>
            <a:r>
              <a:rPr lang="zh-TW" altLang="en-US" dirty="0" smtClean="0"/>
              <a:t>的用戶端部署程序</a:t>
            </a:r>
            <a:endParaRPr lang="en-US" altLang="zh-TW" dirty="0" smtClean="0"/>
          </a:p>
          <a:p>
            <a:pPr>
              <a:lnSpc>
                <a:spcPct val="100000"/>
              </a:lnSpc>
            </a:pPr>
            <a:r>
              <a:rPr lang="zh-TW" altLang="en-US" dirty="0" smtClean="0">
                <a:solidFill>
                  <a:schemeClr val="bg2"/>
                </a:solidFill>
              </a:rPr>
              <a:t>使用</a:t>
            </a:r>
            <a:r>
              <a:rPr lang="en-US" altLang="zh-TW" dirty="0" smtClean="0">
                <a:solidFill>
                  <a:schemeClr val="bg2"/>
                </a:solidFill>
              </a:rPr>
              <a:t>IM</a:t>
            </a:r>
            <a:r>
              <a:rPr lang="zh-TW" altLang="en-US" dirty="0" smtClean="0">
                <a:solidFill>
                  <a:schemeClr val="bg2"/>
                </a:solidFill>
              </a:rPr>
              <a:t>、</a:t>
            </a:r>
            <a:r>
              <a:rPr lang="en-US" altLang="zh-TW" dirty="0" smtClean="0">
                <a:solidFill>
                  <a:schemeClr val="bg2"/>
                </a:solidFill>
              </a:rPr>
              <a:t>A/V</a:t>
            </a:r>
            <a:r>
              <a:rPr lang="zh-TW" altLang="en-US" dirty="0" smtClean="0">
                <a:solidFill>
                  <a:schemeClr val="bg2"/>
                </a:solidFill>
              </a:rPr>
              <a:t>、</a:t>
            </a:r>
            <a:r>
              <a:rPr lang="en-US" altLang="zh-TW" dirty="0" smtClean="0">
                <a:solidFill>
                  <a:schemeClr val="bg2"/>
                </a:solidFill>
              </a:rPr>
              <a:t>Web</a:t>
            </a:r>
            <a:r>
              <a:rPr lang="zh-TW" altLang="en-US" dirty="0" smtClean="0">
                <a:solidFill>
                  <a:schemeClr val="bg2"/>
                </a:solidFill>
              </a:rPr>
              <a:t>會議系統</a:t>
            </a:r>
            <a:r>
              <a:rPr lang="zh-TW" altLang="en-US" dirty="0" smtClean="0"/>
              <a:t> </a:t>
            </a:r>
          </a:p>
          <a:p>
            <a:pPr>
              <a:lnSpc>
                <a:spcPct val="100000"/>
              </a:lnSpc>
              <a:buNone/>
            </a:pPr>
            <a:endParaRPr lang="en-US" altLang="zh-TW" dirty="0" smtClean="0"/>
          </a:p>
          <a:p>
            <a:pPr>
              <a:lnSpc>
                <a:spcPct val="100000"/>
              </a:lnSpc>
            </a:pPr>
            <a:endParaRPr lang="en-US" altLang="zh-TW" dirty="0" smtClean="0"/>
          </a:p>
        </p:txBody>
      </p:sp>
    </p:spTree>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用戶端軟體要求</a:t>
            </a:r>
            <a:endParaRPr lang="zh-TW" altLang="en-US" dirty="0"/>
          </a:p>
        </p:txBody>
      </p:sp>
      <p:graphicFrame>
        <p:nvGraphicFramePr>
          <p:cNvPr id="4" name="表格 3"/>
          <p:cNvGraphicFramePr>
            <a:graphicFrameLocks noGrp="1"/>
          </p:cNvGraphicFramePr>
          <p:nvPr/>
        </p:nvGraphicFramePr>
        <p:xfrm>
          <a:off x="368135" y="923674"/>
          <a:ext cx="8404389" cy="5108456"/>
        </p:xfrm>
        <a:graphic>
          <a:graphicData uri="http://schemas.openxmlformats.org/drawingml/2006/table">
            <a:tbl>
              <a:tblPr/>
              <a:tblGrid>
                <a:gridCol w="1805049"/>
                <a:gridCol w="6599340"/>
              </a:tblGrid>
              <a:tr h="228258">
                <a:tc>
                  <a:txBody>
                    <a:bodyPr/>
                    <a:lstStyle/>
                    <a:p>
                      <a:pPr>
                        <a:spcBef>
                          <a:spcPts val="290"/>
                        </a:spcBef>
                        <a:spcAft>
                          <a:spcPts val="290"/>
                        </a:spcAft>
                      </a:pPr>
                      <a:r>
                        <a:rPr lang="en-US" sz="2000" b="1" kern="0" dirty="0">
                          <a:solidFill>
                            <a:srgbClr val="FFFF00"/>
                          </a:solidFill>
                          <a:latin typeface="Verdana"/>
                          <a:ea typeface="新細明體"/>
                          <a:cs typeface="新細明體"/>
                        </a:rPr>
                        <a:t>System Component </a:t>
                      </a:r>
                      <a:endParaRPr lang="zh-TW" sz="2800" kern="100" dirty="0">
                        <a:solidFill>
                          <a:srgbClr val="FFFF00"/>
                        </a:solidFill>
                        <a:latin typeface="Calibri"/>
                        <a:ea typeface="新細明體"/>
                        <a:cs typeface="Times New Roman"/>
                      </a:endParaRPr>
                    </a:p>
                  </a:txBody>
                  <a:tcPr marL="28957" marR="28957" marT="28957" marB="28957"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290"/>
                        </a:spcBef>
                        <a:spcAft>
                          <a:spcPts val="290"/>
                        </a:spcAft>
                      </a:pPr>
                      <a:r>
                        <a:rPr lang="en-US" sz="2000" b="1" kern="0" dirty="0">
                          <a:solidFill>
                            <a:srgbClr val="FFFF00"/>
                          </a:solidFill>
                          <a:latin typeface="Verdana"/>
                          <a:ea typeface="新細明體"/>
                          <a:cs typeface="新細明體"/>
                        </a:rPr>
                        <a:t>Minimum Requirement </a:t>
                      </a:r>
                      <a:endParaRPr lang="zh-TW" sz="2800" kern="100" dirty="0">
                        <a:solidFill>
                          <a:srgbClr val="FFFF00"/>
                        </a:solidFill>
                        <a:latin typeface="Calibri"/>
                        <a:ea typeface="新細明體"/>
                        <a:cs typeface="Times New Roman"/>
                      </a:endParaRPr>
                    </a:p>
                  </a:txBody>
                  <a:tcPr marL="28957" marR="28957" marT="28957" marB="28957"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376201">
                <a:tc>
                  <a:txBody>
                    <a:bodyPr/>
                    <a:lstStyle/>
                    <a:p>
                      <a:pPr marL="7620" marR="7620">
                        <a:spcAft>
                          <a:spcPts val="0"/>
                        </a:spcAft>
                      </a:pPr>
                      <a:r>
                        <a:rPr lang="en-US" sz="2000" kern="0" dirty="0">
                          <a:solidFill>
                            <a:srgbClr val="FFFF00"/>
                          </a:solidFill>
                          <a:latin typeface="Verdana"/>
                          <a:ea typeface="新細明體"/>
                          <a:cs typeface="新細明體"/>
                        </a:rPr>
                        <a:t>Display Resolution</a:t>
                      </a:r>
                      <a:endParaRPr lang="zh-TW" sz="2000" kern="100" dirty="0">
                        <a:solidFill>
                          <a:srgbClr val="FFFF00"/>
                        </a:solidFill>
                        <a:latin typeface="Calibri"/>
                        <a:ea typeface="新細明體"/>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Verdana"/>
                          <a:ea typeface="新細明體"/>
                          <a:cs typeface="新細明體"/>
                        </a:rPr>
                        <a:t>Required: Super VGA 800x600</a:t>
                      </a:r>
                      <a:endParaRPr lang="zh-TW" sz="2000" kern="100" dirty="0">
                        <a:solidFill>
                          <a:srgbClr val="FFFF00"/>
                        </a:solidFill>
                        <a:latin typeface="Calibri"/>
                        <a:ea typeface="新細明體"/>
                        <a:cs typeface="Times New Roman"/>
                      </a:endParaRPr>
                    </a:p>
                    <a:p>
                      <a:pPr marL="7620" marR="7620">
                        <a:spcAft>
                          <a:spcPts val="0"/>
                        </a:spcAft>
                      </a:pPr>
                      <a:r>
                        <a:rPr lang="en-US" sz="2000" kern="0" dirty="0">
                          <a:solidFill>
                            <a:srgbClr val="FFFF00"/>
                          </a:solidFill>
                          <a:latin typeface="Verdana"/>
                          <a:ea typeface="新細明體"/>
                          <a:cs typeface="新細明體"/>
                        </a:rPr>
                        <a:t>Recommended: Super VGA 1024x768 or higher </a:t>
                      </a:r>
                      <a:endParaRPr lang="zh-TW" sz="2000" kern="100" dirty="0">
                        <a:solidFill>
                          <a:srgbClr val="FFFF00"/>
                        </a:solidFill>
                        <a:latin typeface="Calibri"/>
                        <a:ea typeface="新細明體"/>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1115914">
                <a:tc>
                  <a:txBody>
                    <a:bodyPr/>
                    <a:lstStyle/>
                    <a:p>
                      <a:pPr marL="7620" marR="7620">
                        <a:spcAft>
                          <a:spcPts val="0"/>
                        </a:spcAft>
                      </a:pPr>
                      <a:r>
                        <a:rPr lang="en-US" sz="2000" kern="0" dirty="0">
                          <a:solidFill>
                            <a:srgbClr val="FFFF00"/>
                          </a:solidFill>
                          <a:latin typeface="Verdana"/>
                          <a:ea typeface="新細明體"/>
                          <a:cs typeface="新細明體"/>
                        </a:rPr>
                        <a:t>Operating System</a:t>
                      </a:r>
                      <a:endParaRPr lang="zh-TW" sz="2000" kern="100" dirty="0">
                        <a:solidFill>
                          <a:srgbClr val="FFFF00"/>
                        </a:solidFill>
                        <a:latin typeface="Calibri"/>
                        <a:ea typeface="新細明體"/>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Verdana"/>
                          <a:ea typeface="新細明體"/>
                          <a:cs typeface="新細明體"/>
                        </a:rPr>
                        <a:t>Windows Vista® 32-bit (RTM) operating system </a:t>
                      </a:r>
                      <a:endParaRPr lang="zh-TW" sz="2000" kern="100" dirty="0">
                        <a:solidFill>
                          <a:srgbClr val="FFFF00"/>
                        </a:solidFill>
                        <a:latin typeface="Calibri"/>
                        <a:ea typeface="新細明體"/>
                        <a:cs typeface="Times New Roman"/>
                      </a:endParaRPr>
                    </a:p>
                    <a:p>
                      <a:pPr marL="7620" marR="7620">
                        <a:spcAft>
                          <a:spcPts val="0"/>
                        </a:spcAft>
                      </a:pPr>
                      <a:r>
                        <a:rPr lang="en-US" sz="2000" kern="0" dirty="0">
                          <a:solidFill>
                            <a:srgbClr val="FFFF00"/>
                          </a:solidFill>
                          <a:latin typeface="Verdana"/>
                          <a:ea typeface="新細明體"/>
                          <a:cs typeface="新細明體"/>
                        </a:rPr>
                        <a:t>Microsoft Windows® XP Professional with Service Pack 2</a:t>
                      </a:r>
                      <a:endParaRPr lang="zh-TW" sz="2000" kern="100" dirty="0">
                        <a:solidFill>
                          <a:srgbClr val="FFFF00"/>
                        </a:solidFill>
                        <a:latin typeface="Calibri"/>
                        <a:ea typeface="新細明體"/>
                        <a:cs typeface="Times New Roman"/>
                      </a:endParaRPr>
                    </a:p>
                    <a:p>
                      <a:pPr marL="7620" marR="7620">
                        <a:spcAft>
                          <a:spcPts val="0"/>
                        </a:spcAft>
                      </a:pPr>
                      <a:r>
                        <a:rPr lang="en-US" sz="2000" kern="0" dirty="0">
                          <a:solidFill>
                            <a:srgbClr val="FFFF00"/>
                          </a:solidFill>
                          <a:latin typeface="Verdana"/>
                          <a:ea typeface="新細明體"/>
                          <a:cs typeface="新細明體"/>
                        </a:rPr>
                        <a:t>Windows 2000 Professional with Service Pack 4 (requires Microsoft Windows Media® technologies player, version 9, and Microsoft Windows Installer, version 3.0 or later)</a:t>
                      </a:r>
                      <a:endParaRPr lang="zh-TW" sz="2000" kern="100" dirty="0">
                        <a:solidFill>
                          <a:srgbClr val="FFFF00"/>
                        </a:solidFill>
                        <a:latin typeface="Calibri"/>
                        <a:ea typeface="新細明體"/>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820029">
                <a:tc>
                  <a:txBody>
                    <a:bodyPr/>
                    <a:lstStyle/>
                    <a:p>
                      <a:pPr marL="7620" marR="7620">
                        <a:spcAft>
                          <a:spcPts val="0"/>
                        </a:spcAft>
                      </a:pPr>
                      <a:r>
                        <a:rPr lang="en-US" sz="2000" kern="0" dirty="0">
                          <a:solidFill>
                            <a:srgbClr val="FFFF00"/>
                          </a:solidFill>
                          <a:latin typeface="Verdana"/>
                          <a:ea typeface="新細明體"/>
                          <a:cs typeface="新細明體"/>
                        </a:rPr>
                        <a:t>Computer/Processor</a:t>
                      </a:r>
                      <a:endParaRPr lang="zh-TW" sz="2000" kern="100" dirty="0">
                        <a:solidFill>
                          <a:srgbClr val="FFFF00"/>
                        </a:solidFill>
                        <a:latin typeface="Calibri"/>
                        <a:ea typeface="新細明體"/>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Verdana"/>
                          <a:ea typeface="新細明體"/>
                          <a:cs typeface="新細明體"/>
                        </a:rPr>
                        <a:t>Data and Voice: 500-megahertz (MHz) or higher processor, Intel Pentium-compatible </a:t>
                      </a:r>
                      <a:endParaRPr lang="zh-TW" sz="2000" kern="100" dirty="0">
                        <a:solidFill>
                          <a:srgbClr val="FFFF00"/>
                        </a:solidFill>
                        <a:latin typeface="Calibri"/>
                        <a:ea typeface="新細明體"/>
                        <a:cs typeface="Times New Roman"/>
                      </a:endParaRPr>
                    </a:p>
                    <a:p>
                      <a:pPr marL="7620" marR="7620">
                        <a:spcAft>
                          <a:spcPts val="0"/>
                        </a:spcAft>
                      </a:pPr>
                      <a:r>
                        <a:rPr lang="en-US" sz="2000" kern="0" dirty="0">
                          <a:solidFill>
                            <a:srgbClr val="FFFF00"/>
                          </a:solidFill>
                          <a:latin typeface="Verdana"/>
                          <a:ea typeface="新細明體"/>
                          <a:cs typeface="新細明體"/>
                        </a:rPr>
                        <a:t>For video: 1 GHz or higher</a:t>
                      </a:r>
                      <a:endParaRPr lang="zh-TW" sz="2000" kern="100" dirty="0">
                        <a:solidFill>
                          <a:srgbClr val="FFFF00"/>
                        </a:solidFill>
                        <a:latin typeface="Calibri"/>
                        <a:ea typeface="新細明體"/>
                        <a:cs typeface="Times New Roman"/>
                      </a:endParaRPr>
                    </a:p>
                    <a:p>
                      <a:pPr marL="7620" marR="7620">
                        <a:spcAft>
                          <a:spcPts val="0"/>
                        </a:spcAft>
                      </a:pPr>
                      <a:r>
                        <a:rPr lang="en-US" sz="2000" kern="0" dirty="0">
                          <a:solidFill>
                            <a:srgbClr val="FFFF00"/>
                          </a:solidFill>
                          <a:latin typeface="Verdana"/>
                          <a:ea typeface="新細明體"/>
                          <a:cs typeface="新細明體"/>
                        </a:rPr>
                        <a:t>For Microsoft Office </a:t>
                      </a:r>
                      <a:r>
                        <a:rPr lang="en-US" sz="2000" kern="0" dirty="0" err="1">
                          <a:solidFill>
                            <a:srgbClr val="FFFF00"/>
                          </a:solidFill>
                          <a:latin typeface="Verdana"/>
                          <a:ea typeface="新細明體"/>
                          <a:cs typeface="新細明體"/>
                        </a:rPr>
                        <a:t>RoundTable</a:t>
                      </a:r>
                      <a:r>
                        <a:rPr lang="en-US" sz="2000" kern="0" dirty="0">
                          <a:solidFill>
                            <a:srgbClr val="FFFF00"/>
                          </a:solidFill>
                          <a:latin typeface="Verdana"/>
                          <a:ea typeface="新細明體"/>
                          <a:cs typeface="新細明體"/>
                        </a:rPr>
                        <a:t> communications and archival system: 1.8 GHz or higher</a:t>
                      </a:r>
                      <a:endParaRPr lang="zh-TW" sz="2000" kern="100" dirty="0">
                        <a:solidFill>
                          <a:srgbClr val="FFFF00"/>
                        </a:solidFill>
                        <a:latin typeface="Calibri"/>
                        <a:ea typeface="新細明體"/>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pic>
        <p:nvPicPr>
          <p:cNvPr id="235521" name="圖片 68" descr="http://technet.microsoft.com/en-us/library/Bb870340.note(en-us,TechNet.10).gif"/>
          <p:cNvPicPr>
            <a:picLocks noChangeAspect="1" noChangeArrowheads="1"/>
          </p:cNvPicPr>
          <p:nvPr/>
        </p:nvPicPr>
        <p:blipFill>
          <a:blip r:embed="rId2"/>
          <a:srcRect/>
          <a:stretch>
            <a:fillRect/>
          </a:stretch>
        </p:blipFill>
        <p:spPr bwMode="auto">
          <a:xfrm>
            <a:off x="0" y="0"/>
            <a:ext cx="95250" cy="95250"/>
          </a:xfrm>
          <a:prstGeom prst="rect">
            <a:avLst/>
          </a:prstGeom>
          <a:noFill/>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t>01. </a:t>
            </a:r>
            <a:r>
              <a:rPr lang="zh-TW" altLang="en-US" dirty="0" smtClean="0"/>
              <a:t>決定規劃方向因素</a:t>
            </a:r>
            <a:endParaRPr lang="en-US" altLang="zh-TW" dirty="0" smtClean="0"/>
          </a:p>
          <a:p>
            <a:pPr>
              <a:lnSpc>
                <a:spcPct val="100000"/>
              </a:lnSpc>
              <a:buNone/>
            </a:pPr>
            <a:r>
              <a:rPr lang="en-US" altLang="zh-TW" dirty="0" smtClean="0"/>
              <a:t>02. </a:t>
            </a:r>
            <a:r>
              <a:rPr lang="zh-TW" altLang="en-US" dirty="0" smtClean="0"/>
              <a:t>公司網路拓樸考量</a:t>
            </a:r>
            <a:endParaRPr lang="en-US" altLang="zh-TW" dirty="0" smtClean="0"/>
          </a:p>
          <a:p>
            <a:pPr marL="627062" indent="-514350">
              <a:lnSpc>
                <a:spcPct val="100000"/>
              </a:lnSpc>
              <a:buNone/>
            </a:pPr>
            <a:r>
              <a:rPr lang="en-US" altLang="zh-TW" dirty="0" smtClean="0"/>
              <a:t>03. </a:t>
            </a:r>
            <a:r>
              <a:rPr lang="zh-TW" altLang="en-US" dirty="0" smtClean="0"/>
              <a:t>部署方法選擇考量</a:t>
            </a:r>
            <a:endParaRPr lang="en-US" altLang="zh-TW" dirty="0" smtClean="0"/>
          </a:p>
          <a:p>
            <a:pPr marL="627062" indent="-514350">
              <a:lnSpc>
                <a:spcPct val="100000"/>
              </a:lnSpc>
              <a:buNone/>
            </a:pPr>
            <a:r>
              <a:rPr lang="en-US" altLang="zh-TW" dirty="0" smtClean="0"/>
              <a:t>04. </a:t>
            </a:r>
            <a:r>
              <a:rPr lang="zh-TW" altLang="en-US" dirty="0" smtClean="0"/>
              <a:t>基礎建設建立要求</a:t>
            </a:r>
            <a:endParaRPr lang="en-US" altLang="zh-TW" dirty="0" smtClean="0"/>
          </a:p>
          <a:p>
            <a:pPr marL="627062" indent="-514350">
              <a:lnSpc>
                <a:spcPct val="100000"/>
              </a:lnSpc>
              <a:buNone/>
            </a:pPr>
            <a:r>
              <a:rPr lang="en-US" altLang="zh-TW" dirty="0" smtClean="0"/>
              <a:t>05. </a:t>
            </a:r>
            <a:r>
              <a:rPr lang="zh-TW" altLang="en-US" dirty="0" smtClean="0"/>
              <a:t>檢視基本部署要求</a:t>
            </a:r>
            <a:endParaRPr lang="en-US" altLang="zh-TW" dirty="0" smtClean="0"/>
          </a:p>
          <a:p>
            <a:pPr marL="627062" indent="-514350">
              <a:lnSpc>
                <a:spcPct val="100000"/>
              </a:lnSpc>
              <a:buNone/>
            </a:pPr>
            <a:r>
              <a:rPr lang="en-US" altLang="zh-TW" dirty="0" smtClean="0"/>
              <a:t>06. </a:t>
            </a:r>
            <a:r>
              <a:rPr lang="zh-TW" altLang="en-US" dirty="0" smtClean="0"/>
              <a:t>外部使用者的規劃</a:t>
            </a:r>
            <a:endParaRPr lang="en-US" altLang="zh-TW" dirty="0" smtClean="0"/>
          </a:p>
          <a:p>
            <a:pPr marL="627062" indent="-514350">
              <a:lnSpc>
                <a:spcPct val="100000"/>
              </a:lnSpc>
              <a:buNone/>
            </a:pPr>
            <a:r>
              <a:rPr lang="en-US" altLang="zh-TW" dirty="0" smtClean="0"/>
              <a:t>07. </a:t>
            </a:r>
            <a:r>
              <a:rPr lang="zh-TW" altLang="en-US" dirty="0" smtClean="0"/>
              <a:t>負載平衡器的規劃</a:t>
            </a:r>
            <a:endParaRPr lang="en-US" altLang="zh-TW" dirty="0" smtClean="0"/>
          </a:p>
          <a:p>
            <a:pPr marL="627062" indent="-514350">
              <a:lnSpc>
                <a:spcPct val="100000"/>
              </a:lnSpc>
              <a:buNone/>
            </a:pPr>
            <a:r>
              <a:rPr lang="en-US" altLang="zh-TW" dirty="0" smtClean="0"/>
              <a:t>08. </a:t>
            </a:r>
            <a:r>
              <a:rPr lang="zh-TW" altLang="en-US" dirty="0" smtClean="0"/>
              <a:t>企業  </a:t>
            </a:r>
            <a:r>
              <a:rPr lang="en-US" altLang="zh-TW" dirty="0" smtClean="0"/>
              <a:t>VoIP </a:t>
            </a:r>
            <a:r>
              <a:rPr lang="zh-TW" altLang="en-US" dirty="0" smtClean="0"/>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smtClean="0">
                <a:ln>
                  <a:noFill/>
                </a:ln>
                <a:solidFill>
                  <a:schemeClr val="bg1"/>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smtClean="0">
                <a:ln>
                  <a:noFill/>
                </a:ln>
                <a:solidFill>
                  <a:schemeClr val="bg1"/>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smtClean="0">
                <a:ln>
                  <a:noFill/>
                </a:ln>
                <a:solidFill>
                  <a:schemeClr val="bg1"/>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smtClean="0">
                <a:ln>
                  <a:noFill/>
                </a:ln>
                <a:solidFill>
                  <a:schemeClr val="bg1"/>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用戶端軟體要求</a:t>
            </a:r>
            <a:r>
              <a:rPr lang="en-US" altLang="zh-TW" dirty="0" smtClean="0"/>
              <a:t>(</a:t>
            </a:r>
            <a:r>
              <a:rPr lang="zh-TW" altLang="en-US" dirty="0" smtClean="0"/>
              <a:t>續</a:t>
            </a:r>
            <a:r>
              <a:rPr lang="en-US" altLang="zh-TW" dirty="0" smtClean="0"/>
              <a:t>)</a:t>
            </a:r>
            <a:endParaRPr lang="zh-TW" altLang="en-US" dirty="0"/>
          </a:p>
        </p:txBody>
      </p:sp>
      <p:graphicFrame>
        <p:nvGraphicFramePr>
          <p:cNvPr id="4" name="表格 3"/>
          <p:cNvGraphicFramePr>
            <a:graphicFrameLocks noGrp="1"/>
          </p:cNvGraphicFramePr>
          <p:nvPr/>
        </p:nvGraphicFramePr>
        <p:xfrm>
          <a:off x="368135" y="923674"/>
          <a:ext cx="8404389" cy="5035312"/>
        </p:xfrm>
        <a:graphic>
          <a:graphicData uri="http://schemas.openxmlformats.org/drawingml/2006/table">
            <a:tbl>
              <a:tblPr/>
              <a:tblGrid>
                <a:gridCol w="1805049"/>
                <a:gridCol w="6599340"/>
              </a:tblGrid>
              <a:tr h="228258">
                <a:tc>
                  <a:txBody>
                    <a:bodyPr/>
                    <a:lstStyle/>
                    <a:p>
                      <a:pPr>
                        <a:spcBef>
                          <a:spcPts val="290"/>
                        </a:spcBef>
                        <a:spcAft>
                          <a:spcPts val="290"/>
                        </a:spcAft>
                      </a:pPr>
                      <a:r>
                        <a:rPr lang="en-US" sz="2000" b="1" kern="0" dirty="0">
                          <a:solidFill>
                            <a:srgbClr val="FFFF00"/>
                          </a:solidFill>
                          <a:latin typeface="微軟正黑體" pitchFamily="34" charset="-120"/>
                          <a:ea typeface="微軟正黑體" pitchFamily="34" charset="-120"/>
                          <a:cs typeface="新細明體"/>
                        </a:rPr>
                        <a:t>System Component </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a:spcBef>
                          <a:spcPts val="290"/>
                        </a:spcBef>
                        <a:spcAft>
                          <a:spcPts val="290"/>
                        </a:spcAft>
                      </a:pPr>
                      <a:r>
                        <a:rPr lang="en-US" sz="2000" b="1" kern="0">
                          <a:solidFill>
                            <a:srgbClr val="FFFF00"/>
                          </a:solidFill>
                          <a:latin typeface="微軟正黑體" pitchFamily="34" charset="-120"/>
                          <a:ea typeface="微軟正黑體" pitchFamily="34" charset="-120"/>
                          <a:cs typeface="新細明體"/>
                        </a:rPr>
                        <a:t>Minimum Requirement </a:t>
                      </a:r>
                      <a:endParaRPr lang="zh-TW" sz="2000" kern="100">
                        <a:solidFill>
                          <a:srgbClr val="FFFF00"/>
                        </a:solidFill>
                        <a:latin typeface="微軟正黑體" pitchFamily="34" charset="-120"/>
                        <a:ea typeface="微軟正黑體" pitchFamily="34" charset="-120"/>
                        <a:cs typeface="Times New Roman"/>
                      </a:endParaRPr>
                    </a:p>
                  </a:txBody>
                  <a:tcPr marL="28957" marR="28957" marT="28957" marB="28957"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228258">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Memory</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512 megabytes (MB) of RAM </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228258">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Install Space</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1.5 MB</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524143">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Video Memory</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Video card with 64 MB of RAM (video RAM or VRAM) and Microsoft DirectX® application programming interface </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376201">
                <a:tc>
                  <a:txBody>
                    <a:bodyPr/>
                    <a:lstStyle/>
                    <a:p>
                      <a:pPr marL="7620" marR="7620">
                        <a:spcAft>
                          <a:spcPts val="0"/>
                        </a:spcAft>
                      </a:pPr>
                      <a:r>
                        <a:rPr lang="en-US" sz="2000" kern="0">
                          <a:solidFill>
                            <a:srgbClr val="FFFF00"/>
                          </a:solidFill>
                          <a:latin typeface="微軟正黑體" pitchFamily="34" charset="-120"/>
                          <a:ea typeface="微軟正黑體" pitchFamily="34" charset="-120"/>
                          <a:cs typeface="新細明體"/>
                        </a:rPr>
                        <a:t>Telephony </a:t>
                      </a:r>
                      <a:endParaRPr lang="zh-TW" sz="2000" kern="10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Microphone and speakers, headset with microphone, or equivalent device</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228258">
                <a:tc>
                  <a:txBody>
                    <a:bodyPr/>
                    <a:lstStyle/>
                    <a:p>
                      <a:pPr marL="7620" marR="7620">
                        <a:spcAft>
                          <a:spcPts val="0"/>
                        </a:spcAft>
                      </a:pPr>
                      <a:r>
                        <a:rPr lang="en-US" sz="2000" kern="0">
                          <a:solidFill>
                            <a:srgbClr val="FFFF00"/>
                          </a:solidFill>
                          <a:latin typeface="微軟正黑體" pitchFamily="34" charset="-120"/>
                          <a:ea typeface="微軟正黑體" pitchFamily="34" charset="-120"/>
                          <a:cs typeface="新細明體"/>
                        </a:rPr>
                        <a:t>Video</a:t>
                      </a:r>
                      <a:endParaRPr lang="zh-TW" sz="2000" kern="10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Video camera or Microsoft </a:t>
                      </a:r>
                      <a:r>
                        <a:rPr lang="en-US" sz="2000" kern="0" dirty="0" err="1">
                          <a:solidFill>
                            <a:srgbClr val="FFFF00"/>
                          </a:solidFill>
                          <a:latin typeface="微軟正黑體" pitchFamily="34" charset="-120"/>
                          <a:ea typeface="微軟正黑體" pitchFamily="34" charset="-120"/>
                          <a:cs typeface="新細明體"/>
                        </a:rPr>
                        <a:t>RoundTable</a:t>
                      </a:r>
                      <a:r>
                        <a:rPr lang="en-US" sz="2000" kern="0" dirty="0">
                          <a:solidFill>
                            <a:srgbClr val="FFFF00"/>
                          </a:solidFill>
                          <a:latin typeface="微軟正黑體" pitchFamily="34" charset="-120"/>
                          <a:ea typeface="微軟正黑體" pitchFamily="34" charset="-120"/>
                          <a:cs typeface="新細明體"/>
                        </a:rPr>
                        <a:t> device</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376201">
                <a:tc>
                  <a:txBody>
                    <a:bodyPr/>
                    <a:lstStyle/>
                    <a:p>
                      <a:pPr marL="7620" marR="7620">
                        <a:spcAft>
                          <a:spcPts val="0"/>
                        </a:spcAft>
                      </a:pPr>
                      <a:r>
                        <a:rPr lang="en-US" sz="2000" kern="0">
                          <a:solidFill>
                            <a:srgbClr val="FFFF00"/>
                          </a:solidFill>
                          <a:latin typeface="微軟正黑體" pitchFamily="34" charset="-120"/>
                          <a:ea typeface="微軟正黑體" pitchFamily="34" charset="-120"/>
                          <a:cs typeface="新細明體"/>
                        </a:rPr>
                        <a:t>Security</a:t>
                      </a:r>
                      <a:endParaRPr lang="zh-TW" sz="2000" kern="10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Administrator privileges, or, in Windows Vista Standard User Mode, administrator credentials. </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524143">
                <a:tc>
                  <a:txBody>
                    <a:bodyPr/>
                    <a:lstStyle/>
                    <a:p>
                      <a:pPr marL="7620" marR="7620">
                        <a:spcAft>
                          <a:spcPts val="0"/>
                        </a:spcAft>
                      </a:pPr>
                      <a:r>
                        <a:rPr lang="en-US" sz="2000" kern="0">
                          <a:solidFill>
                            <a:srgbClr val="FFFF00"/>
                          </a:solidFill>
                          <a:latin typeface="微軟正黑體" pitchFamily="34" charset="-120"/>
                          <a:ea typeface="微軟正黑體" pitchFamily="34" charset="-120"/>
                          <a:cs typeface="新細明體"/>
                        </a:rPr>
                        <a:t>Other Requirements</a:t>
                      </a:r>
                      <a:endParaRPr lang="zh-TW" sz="2000" kern="10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7620" marR="7620">
                        <a:spcAft>
                          <a:spcPts val="0"/>
                        </a:spcAft>
                      </a:pPr>
                      <a:r>
                        <a:rPr lang="en-US" sz="2000" kern="0" dirty="0">
                          <a:solidFill>
                            <a:srgbClr val="FFFF00"/>
                          </a:solidFill>
                          <a:latin typeface="微軟正黑體" pitchFamily="34" charset="-120"/>
                          <a:ea typeface="微軟正黑體" pitchFamily="34" charset="-120"/>
                          <a:cs typeface="新細明體"/>
                        </a:rPr>
                        <a:t>Microsoft Office Outlook 2002 or 2007 and Microsoft Exchange Server are required for Outlook integration options</a:t>
                      </a:r>
                      <a:endParaRPr lang="zh-TW" sz="2000" kern="100" dirty="0">
                        <a:solidFill>
                          <a:srgbClr val="FFFF00"/>
                        </a:solidFill>
                        <a:latin typeface="微軟正黑體" pitchFamily="34" charset="-120"/>
                        <a:ea typeface="微軟正黑體" pitchFamily="34" charset="-120"/>
                        <a:cs typeface="Times New Roman"/>
                      </a:endParaRPr>
                    </a:p>
                  </a:txBody>
                  <a:tcPr marL="28957" marR="28957" marT="28957" marB="2895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bl>
          </a:graphicData>
        </a:graphic>
      </p:graphicFrame>
      <p:pic>
        <p:nvPicPr>
          <p:cNvPr id="235521" name="圖片 68" descr="http://technet.microsoft.com/en-us/library/Bb870340.note(en-us,TechNet.10).gif"/>
          <p:cNvPicPr>
            <a:picLocks noChangeAspect="1" noChangeArrowheads="1"/>
          </p:cNvPicPr>
          <p:nvPr/>
        </p:nvPicPr>
        <p:blipFill>
          <a:blip r:embed="rId2"/>
          <a:srcRect/>
          <a:stretch>
            <a:fillRect/>
          </a:stretch>
        </p:blipFill>
        <p:spPr bwMode="auto">
          <a:xfrm>
            <a:off x="0" y="0"/>
            <a:ext cx="95250" cy="95250"/>
          </a:xfrm>
          <a:prstGeom prst="rect">
            <a:avLst/>
          </a:prstGeom>
          <a:noFill/>
        </p:spPr>
      </p:pic>
    </p:spTree>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用戶端的部署程序</a:t>
            </a:r>
            <a:endParaRPr lang="zh-TW" altLang="en-US" dirty="0"/>
          </a:p>
        </p:txBody>
      </p:sp>
      <p:sp>
        <p:nvSpPr>
          <p:cNvPr id="3" name="內容版面配置區 2"/>
          <p:cNvSpPr>
            <a:spLocks noGrp="1"/>
          </p:cNvSpPr>
          <p:nvPr>
            <p:ph idx="1"/>
          </p:nvPr>
        </p:nvSpPr>
        <p:spPr>
          <a:xfrm>
            <a:off x="178130" y="989950"/>
            <a:ext cx="8763989" cy="5042716"/>
          </a:xfrm>
        </p:spPr>
        <p:txBody>
          <a:bodyPr/>
          <a:lstStyle/>
          <a:p>
            <a:pPr>
              <a:lnSpc>
                <a:spcPct val="100000"/>
              </a:lnSpc>
            </a:pPr>
            <a:r>
              <a:rPr lang="zh-TW" altLang="en-US" sz="2800" dirty="0" smtClean="0"/>
              <a:t>安裝</a:t>
            </a:r>
            <a:r>
              <a:rPr lang="en-US" altLang="zh-TW" sz="2800" dirty="0" smtClean="0"/>
              <a:t>Communicator 2007</a:t>
            </a:r>
          </a:p>
          <a:p>
            <a:pPr>
              <a:lnSpc>
                <a:spcPct val="100000"/>
              </a:lnSpc>
            </a:pPr>
            <a:r>
              <a:rPr lang="zh-TW" altLang="en-US" sz="2800" dirty="0" smtClean="0"/>
              <a:t>安裝</a:t>
            </a:r>
            <a:r>
              <a:rPr lang="en-US" altLang="zh-TW" sz="2800" dirty="0" smtClean="0"/>
              <a:t>Live Meeting 2007 Clients</a:t>
            </a:r>
          </a:p>
          <a:p>
            <a:pPr lvl="1">
              <a:lnSpc>
                <a:spcPct val="100000"/>
              </a:lnSpc>
            </a:pPr>
            <a:r>
              <a:rPr lang="zh-TW" altLang="en-US" sz="2400" b="1" dirty="0" smtClean="0"/>
              <a:t>下載網址</a:t>
            </a:r>
            <a:endParaRPr lang="en-US" altLang="zh-TW" sz="2400" b="1" dirty="0" smtClean="0"/>
          </a:p>
          <a:p>
            <a:pPr lvl="2"/>
            <a:r>
              <a:rPr lang="en-US" altLang="zh-TW" sz="2000" b="1" dirty="0" smtClean="0"/>
              <a:t>http://office.microsoft.com/en-us/help/HA101733831033.aspx</a:t>
            </a:r>
          </a:p>
          <a:p>
            <a:pPr lvl="1">
              <a:lnSpc>
                <a:spcPct val="100000"/>
              </a:lnSpc>
            </a:pPr>
            <a:r>
              <a:rPr lang="zh-TW" altLang="en-US" sz="2400" b="1" dirty="0" smtClean="0"/>
              <a:t>安裝指令</a:t>
            </a:r>
            <a:endParaRPr lang="en-US" altLang="zh-TW" sz="2400" b="1" dirty="0" smtClean="0"/>
          </a:p>
          <a:p>
            <a:pPr lvl="2"/>
            <a:r>
              <a:rPr lang="en-US" sz="2000" b="1" dirty="0" err="1" smtClean="0"/>
              <a:t>msiexec</a:t>
            </a:r>
            <a:r>
              <a:rPr lang="en-US" sz="2000" b="1" dirty="0" smtClean="0"/>
              <a:t> /</a:t>
            </a:r>
            <a:r>
              <a:rPr lang="en-US" sz="2000" b="1" dirty="0" err="1" smtClean="0"/>
              <a:t>qn</a:t>
            </a:r>
            <a:r>
              <a:rPr lang="en-US" sz="2000" b="1" dirty="0" smtClean="0"/>
              <a:t> /I LMConsole.msi</a:t>
            </a:r>
          </a:p>
          <a:p>
            <a:pPr>
              <a:lnSpc>
                <a:spcPct val="100000"/>
              </a:lnSpc>
            </a:pPr>
            <a:r>
              <a:rPr lang="zh-TW" altLang="en-US" sz="2800" dirty="0" smtClean="0"/>
              <a:t>安裝</a:t>
            </a:r>
            <a:r>
              <a:rPr lang="en-US" altLang="zh-TW" sz="2800" dirty="0" smtClean="0"/>
              <a:t>Conferencing Add-In</a:t>
            </a:r>
          </a:p>
          <a:p>
            <a:pPr lvl="1">
              <a:lnSpc>
                <a:spcPct val="100000"/>
              </a:lnSpc>
            </a:pPr>
            <a:r>
              <a:rPr lang="en-US" sz="2400" dirty="0" smtClean="0"/>
              <a:t>Microsoft Office Outlook 200, 2002, 2003, and 2007</a:t>
            </a:r>
          </a:p>
          <a:p>
            <a:pPr lvl="2"/>
            <a:r>
              <a:rPr lang="en-US" sz="2000" dirty="0" smtClean="0"/>
              <a:t>http://office.microsoft.com/en-us/help/HA102368901033.aspx</a:t>
            </a:r>
          </a:p>
          <a:p>
            <a:pPr lvl="1">
              <a:lnSpc>
                <a:spcPct val="100000"/>
              </a:lnSpc>
            </a:pPr>
            <a:r>
              <a:rPr lang="en-US" sz="2400" dirty="0" smtClean="0"/>
              <a:t>Microsoft Office Live Meeting Lotus Notes Add-In</a:t>
            </a:r>
          </a:p>
          <a:p>
            <a:pPr lvl="2"/>
            <a:r>
              <a:rPr lang="en-US" altLang="zh-TW" sz="2000" dirty="0" smtClean="0"/>
              <a:t>http://office.microsoft.com/en-us/help/HA102517831033.aspx</a:t>
            </a:r>
            <a:endParaRPr lang="en-US" altLang="zh-TW" dirty="0" smtClean="0"/>
          </a:p>
        </p:txBody>
      </p:sp>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8" name="Rectangle 337927"/>
          <p:cNvSpPr>
            <a:spLocks noChangeArrowheads="1"/>
          </p:cNvSpPr>
          <p:nvPr/>
        </p:nvSpPr>
        <p:spPr bwMode="auto">
          <a:xfrm>
            <a:off x="0" y="3195638"/>
            <a:ext cx="1082675" cy="2628900"/>
          </a:xfrm>
          <a:prstGeom prst="rect">
            <a:avLst/>
          </a:prstGeom>
          <a:gradFill rotWithShape="0">
            <a:gsLst>
              <a:gs pos="0">
                <a:schemeClr val="tx1">
                  <a:alpha val="50000"/>
                </a:schemeClr>
              </a:gs>
              <a:gs pos="100000">
                <a:schemeClr val="tx1">
                  <a:gamma/>
                  <a:shade val="57255"/>
                  <a:invGamma/>
                  <a:alpha val="0"/>
                </a:schemeClr>
              </a:gs>
            </a:gsLst>
            <a:path path="rect">
              <a:fillToRect t="100000" r="100000"/>
            </a:path>
          </a:gradFill>
          <a:ln w="12700" cap="flat" cmpd="sng" algn="ctr">
            <a:noFill/>
            <a:prstDash val="solid"/>
            <a:miter lim="800000"/>
            <a:headEnd type="none" w="med" len="med"/>
            <a:tailEnd type="none" w="med" len="med"/>
          </a:ln>
          <a:effectLst/>
        </p:spPr>
        <p:txBody>
          <a:bodyPr wrap="none" anchor="ctr"/>
          <a:lstStyle/>
          <a:p>
            <a:pPr eaLnBrk="1" hangingPunct="1">
              <a:defRPr/>
            </a:pPr>
            <a:endParaRPr lang="zh-TW" altLang="en-US">
              <a:solidFill>
                <a:srgbClr val="000000"/>
              </a:solidFill>
              <a:ea typeface="新細明體" charset="-120"/>
            </a:endParaRPr>
          </a:p>
        </p:txBody>
      </p:sp>
      <p:pic>
        <p:nvPicPr>
          <p:cNvPr id="14339" name="Rectangle 43009"/>
          <p:cNvPicPr>
            <a:picLocks noChangeAspect="1" noChangeArrowheads="1"/>
          </p:cNvPicPr>
          <p:nvPr/>
        </p:nvPicPr>
        <p:blipFill>
          <a:blip r:embed="rId4"/>
          <a:srcRect/>
          <a:stretch>
            <a:fillRect/>
          </a:stretch>
        </p:blipFill>
        <p:spPr bwMode="auto">
          <a:xfrm>
            <a:off x="0" y="3208338"/>
            <a:ext cx="9144000" cy="2609850"/>
          </a:xfrm>
          <a:prstGeom prst="rect">
            <a:avLst/>
          </a:prstGeom>
          <a:noFill/>
          <a:ln w="9525">
            <a:noFill/>
            <a:miter lim="800000"/>
            <a:headEnd/>
            <a:tailEnd/>
          </a:ln>
        </p:spPr>
      </p:pic>
      <p:sp>
        <p:nvSpPr>
          <p:cNvPr id="14340" name="Rectangle 5"/>
          <p:cNvSpPr>
            <a:spLocks noGrp="1" noChangeArrowheads="1"/>
          </p:cNvSpPr>
          <p:nvPr>
            <p:ph type="subTitle" idx="1"/>
          </p:nvPr>
        </p:nvSpPr>
        <p:spPr>
          <a:xfrm>
            <a:off x="854074" y="3598863"/>
            <a:ext cx="7170809" cy="754773"/>
          </a:xfrm>
        </p:spPr>
        <p:txBody>
          <a:bodyPr/>
          <a:lstStyle/>
          <a:p>
            <a:pPr indent="112713" algn="l" eaLnBrk="1" hangingPunct="1">
              <a:lnSpc>
                <a:spcPct val="90000"/>
              </a:lnSpc>
              <a:buSzTx/>
            </a:pPr>
            <a:r>
              <a:rPr lang="zh-TW" altLang="en-US" dirty="0" smtClean="0"/>
              <a:t>用戶端的部署</a:t>
            </a:r>
            <a:endParaRPr lang="en-US" altLang="zh-TW" dirty="0" smtClean="0"/>
          </a:p>
          <a:p>
            <a:pPr indent="112713" algn="l" eaLnBrk="1" hangingPunct="1">
              <a:lnSpc>
                <a:spcPct val="90000"/>
              </a:lnSpc>
              <a:buSzTx/>
            </a:pPr>
            <a:endParaRPr lang="zh-TW" altLang="en-US" dirty="0" smtClean="0"/>
          </a:p>
        </p:txBody>
      </p:sp>
      <p:sp>
        <p:nvSpPr>
          <p:cNvPr id="14341" name="Text Box 6"/>
          <p:cNvSpPr txBox="1">
            <a:spLocks noChangeArrowheads="1"/>
          </p:cNvSpPr>
          <p:nvPr/>
        </p:nvSpPr>
        <p:spPr bwMode="auto">
          <a:xfrm>
            <a:off x="896938" y="2006600"/>
            <a:ext cx="3017837" cy="762000"/>
          </a:xfrm>
          <a:prstGeom prst="rect">
            <a:avLst/>
          </a:prstGeom>
          <a:noFill/>
          <a:ln w="12700">
            <a:noFill/>
            <a:miter lim="800000"/>
            <a:headEnd/>
            <a:tailEnd/>
          </a:ln>
        </p:spPr>
        <p:txBody>
          <a:bodyPr>
            <a:spAutoFit/>
          </a:bodyPr>
          <a:lstStyle/>
          <a:p>
            <a:pPr>
              <a:spcBef>
                <a:spcPct val="50000"/>
              </a:spcBef>
            </a:pPr>
            <a:r>
              <a:rPr lang="en-US" altLang="zh-TW" sz="4400" b="1" dirty="0" smtClean="0">
                <a:solidFill>
                  <a:srgbClr val="FFCC00"/>
                </a:solidFill>
                <a:ea typeface="新細明體" charset="-120"/>
              </a:rPr>
              <a:t>DEMO03</a:t>
            </a:r>
            <a:endParaRPr lang="en-US" altLang="zh-TW" sz="4400" b="1" dirty="0">
              <a:solidFill>
                <a:srgbClr val="FFCC00"/>
              </a:solidFill>
              <a:ea typeface="新細明體" charset="-120"/>
            </a:endParaRPr>
          </a:p>
        </p:txBody>
      </p:sp>
    </p:spTree>
    <p:custDataLst>
      <p:tags r:id="rId1"/>
    </p:custDataLst>
  </p:cSld>
  <p:clrMapOvr>
    <a:masterClrMapping/>
  </p:clrMapOvr>
  <p:transition advTm="86796">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36563" y="146050"/>
            <a:ext cx="8061325" cy="654050"/>
          </a:xfrm>
        </p:spPr>
        <p:txBody>
          <a:bodyPr/>
          <a:lstStyle/>
          <a:p>
            <a:pPr eaLnBrk="1" hangingPunct="1"/>
            <a:r>
              <a:rPr lang="zh-TW" altLang="en-US" smtClean="0"/>
              <a:t>講授大綱</a:t>
            </a:r>
          </a:p>
        </p:txBody>
      </p:sp>
      <p:sp>
        <p:nvSpPr>
          <p:cNvPr id="4099" name="Rectangle 3"/>
          <p:cNvSpPr>
            <a:spLocks noGrp="1" noChangeArrowheads="1"/>
          </p:cNvSpPr>
          <p:nvPr>
            <p:ph type="body" idx="1"/>
          </p:nvPr>
        </p:nvSpPr>
        <p:spPr>
          <a:xfrm>
            <a:off x="369888" y="982067"/>
            <a:ext cx="7177087" cy="4572570"/>
          </a:xfrm>
        </p:spPr>
        <p:txBody>
          <a:bodyPr/>
          <a:lstStyle/>
          <a:p>
            <a:pPr>
              <a:lnSpc>
                <a:spcPct val="100000"/>
              </a:lnSpc>
            </a:pPr>
            <a:r>
              <a:rPr lang="en-US" altLang="zh-TW" dirty="0" smtClean="0">
                <a:solidFill>
                  <a:schemeClr val="bg2"/>
                </a:solidFill>
              </a:rPr>
              <a:t>OCS 2007 </a:t>
            </a:r>
            <a:r>
              <a:rPr lang="zh-TW" altLang="en-US" dirty="0" smtClean="0">
                <a:solidFill>
                  <a:schemeClr val="bg2"/>
                </a:solidFill>
              </a:rPr>
              <a:t>的架構與功能簡介</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的建置規劃與準備</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的伺服器部署程序</a:t>
            </a:r>
            <a:endParaRPr lang="en-US" altLang="zh-TW" dirty="0" smtClean="0">
              <a:solidFill>
                <a:schemeClr val="bg2"/>
              </a:solidFill>
            </a:endParaRPr>
          </a:p>
          <a:p>
            <a:pPr lvl="1">
              <a:lnSpc>
                <a:spcPct val="100000"/>
              </a:lnSpc>
            </a:pPr>
            <a:r>
              <a:rPr lang="en-US" altLang="zh-TW" dirty="0" smtClean="0">
                <a:solidFill>
                  <a:schemeClr val="bg2"/>
                </a:solidFill>
              </a:rPr>
              <a:t>OCS 2007   </a:t>
            </a:r>
            <a:r>
              <a:rPr lang="zh-TW" altLang="en-US" dirty="0" smtClean="0">
                <a:solidFill>
                  <a:schemeClr val="bg2"/>
                </a:solidFill>
              </a:rPr>
              <a:t>的部署程序</a:t>
            </a:r>
            <a:endParaRPr lang="en-US" altLang="zh-TW" dirty="0" smtClean="0">
              <a:solidFill>
                <a:schemeClr val="bg2"/>
              </a:solidFill>
            </a:endParaRPr>
          </a:p>
          <a:p>
            <a:pPr lvl="1">
              <a:lnSpc>
                <a:spcPct val="100000"/>
              </a:lnSpc>
            </a:pPr>
            <a:r>
              <a:rPr lang="en-US" altLang="zh-TW" dirty="0" smtClean="0">
                <a:solidFill>
                  <a:schemeClr val="bg2"/>
                </a:solidFill>
              </a:rPr>
              <a:t>Edge Server</a:t>
            </a:r>
            <a:r>
              <a:rPr lang="zh-TW" altLang="en-US" dirty="0" smtClean="0">
                <a:solidFill>
                  <a:schemeClr val="bg2"/>
                </a:solidFill>
              </a:rPr>
              <a:t>的部署程序</a:t>
            </a:r>
            <a:endParaRPr lang="en-US" altLang="zh-TW" dirty="0" smtClean="0">
              <a:solidFill>
                <a:schemeClr val="bg2"/>
              </a:solidFill>
            </a:endParaRPr>
          </a:p>
          <a:p>
            <a:pPr lvl="1">
              <a:lnSpc>
                <a:spcPct val="100000"/>
              </a:lnSpc>
            </a:pPr>
            <a:r>
              <a:rPr lang="en-US" altLang="zh-TW" dirty="0" smtClean="0">
                <a:solidFill>
                  <a:schemeClr val="bg2"/>
                </a:solidFill>
              </a:rPr>
              <a:t>Edge Server</a:t>
            </a:r>
            <a:r>
              <a:rPr lang="zh-TW" altLang="en-US" dirty="0" smtClean="0">
                <a:solidFill>
                  <a:schemeClr val="bg2"/>
                </a:solidFill>
              </a:rPr>
              <a:t>的連結設定</a:t>
            </a:r>
            <a:endParaRPr lang="en-US" altLang="zh-TW" dirty="0" smtClean="0">
              <a:solidFill>
                <a:schemeClr val="bg2"/>
              </a:solidFill>
            </a:endParaRPr>
          </a:p>
          <a:p>
            <a:pPr>
              <a:lnSpc>
                <a:spcPct val="100000"/>
              </a:lnSpc>
            </a:pPr>
            <a:r>
              <a:rPr lang="en-US" altLang="zh-TW" dirty="0" smtClean="0">
                <a:solidFill>
                  <a:schemeClr val="bg2"/>
                </a:solidFill>
              </a:rPr>
              <a:t>OCS 2007 </a:t>
            </a:r>
            <a:r>
              <a:rPr lang="zh-TW" altLang="en-US" dirty="0" smtClean="0">
                <a:solidFill>
                  <a:schemeClr val="bg2"/>
                </a:solidFill>
              </a:rPr>
              <a:t>的用戶端部署程序</a:t>
            </a:r>
            <a:endParaRPr lang="en-US" altLang="zh-TW" dirty="0" smtClean="0">
              <a:solidFill>
                <a:schemeClr val="bg2"/>
              </a:solidFill>
            </a:endParaRPr>
          </a:p>
          <a:p>
            <a:pPr>
              <a:lnSpc>
                <a:spcPct val="100000"/>
              </a:lnSpc>
            </a:pPr>
            <a:r>
              <a:rPr lang="zh-TW" altLang="en-US" dirty="0" smtClean="0"/>
              <a:t>使用</a:t>
            </a:r>
            <a:r>
              <a:rPr lang="en-US" altLang="zh-TW" dirty="0" smtClean="0"/>
              <a:t>IM</a:t>
            </a:r>
            <a:r>
              <a:rPr lang="zh-TW" altLang="en-US" dirty="0" smtClean="0"/>
              <a:t>、</a:t>
            </a:r>
            <a:r>
              <a:rPr lang="en-US" altLang="zh-TW" dirty="0" smtClean="0"/>
              <a:t>A/V</a:t>
            </a:r>
            <a:r>
              <a:rPr lang="zh-TW" altLang="en-US" dirty="0" smtClean="0"/>
              <a:t>、</a:t>
            </a:r>
            <a:r>
              <a:rPr lang="en-US" altLang="zh-TW" dirty="0" smtClean="0"/>
              <a:t>Web</a:t>
            </a:r>
            <a:r>
              <a:rPr lang="zh-TW" altLang="en-US" dirty="0" smtClean="0"/>
              <a:t>會議系統 </a:t>
            </a:r>
          </a:p>
        </p:txBody>
      </p:sp>
    </p:spTree>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Snap8.tif"/>
          <p:cNvPicPr>
            <a:picLocks noChangeAspect="1"/>
          </p:cNvPicPr>
          <p:nvPr/>
        </p:nvPicPr>
        <p:blipFill>
          <a:blip r:embed="rId2"/>
          <a:stretch>
            <a:fillRect/>
          </a:stretch>
        </p:blipFill>
        <p:spPr>
          <a:xfrm>
            <a:off x="4130946" y="1524667"/>
            <a:ext cx="4336159" cy="4384599"/>
          </a:xfrm>
          <a:prstGeom prst="rect">
            <a:avLst/>
          </a:prstGeom>
        </p:spPr>
      </p:pic>
      <p:pic>
        <p:nvPicPr>
          <p:cNvPr id="9" name="圖片 8" descr="Snap7.tif"/>
          <p:cNvPicPr>
            <a:picLocks noChangeAspect="1"/>
          </p:cNvPicPr>
          <p:nvPr/>
        </p:nvPicPr>
        <p:blipFill>
          <a:blip r:embed="rId3"/>
          <a:stretch>
            <a:fillRect/>
          </a:stretch>
        </p:blipFill>
        <p:spPr>
          <a:xfrm>
            <a:off x="4130948" y="1524667"/>
            <a:ext cx="4336157" cy="4384599"/>
          </a:xfrm>
          <a:prstGeom prst="rect">
            <a:avLst/>
          </a:prstGeom>
        </p:spPr>
      </p:pic>
      <p:pic>
        <p:nvPicPr>
          <p:cNvPr id="8" name="圖片 7" descr="Snap6.tif"/>
          <p:cNvPicPr>
            <a:picLocks noChangeAspect="1"/>
          </p:cNvPicPr>
          <p:nvPr/>
        </p:nvPicPr>
        <p:blipFill>
          <a:blip r:embed="rId4"/>
          <a:stretch>
            <a:fillRect/>
          </a:stretch>
        </p:blipFill>
        <p:spPr>
          <a:xfrm>
            <a:off x="4130946" y="1524668"/>
            <a:ext cx="4336157" cy="4384598"/>
          </a:xfrm>
          <a:prstGeom prst="rect">
            <a:avLst/>
          </a:prstGeom>
        </p:spPr>
      </p:pic>
      <p:pic>
        <p:nvPicPr>
          <p:cNvPr id="7" name="圖片 6" descr="Snap5.tif"/>
          <p:cNvPicPr>
            <a:picLocks noChangeAspect="1"/>
          </p:cNvPicPr>
          <p:nvPr/>
        </p:nvPicPr>
        <p:blipFill>
          <a:blip r:embed="rId5"/>
          <a:stretch>
            <a:fillRect/>
          </a:stretch>
        </p:blipFill>
        <p:spPr>
          <a:xfrm>
            <a:off x="4130946" y="1524666"/>
            <a:ext cx="4336157" cy="4384599"/>
          </a:xfrm>
          <a:prstGeom prst="rect">
            <a:avLst/>
          </a:prstGeom>
        </p:spPr>
      </p:pic>
      <p:sp>
        <p:nvSpPr>
          <p:cNvPr id="2" name="標題 1"/>
          <p:cNvSpPr>
            <a:spLocks noGrp="1"/>
          </p:cNvSpPr>
          <p:nvPr>
            <p:ph type="title"/>
          </p:nvPr>
        </p:nvSpPr>
        <p:spPr>
          <a:xfrm>
            <a:off x="366713" y="219074"/>
            <a:ext cx="8405812" cy="1044341"/>
          </a:xfrm>
        </p:spPr>
        <p:txBody>
          <a:bodyPr/>
          <a:lstStyle/>
          <a:p>
            <a:r>
              <a:rPr lang="en-US" altLang="zh-TW" dirty="0" smtClean="0"/>
              <a:t>Microsoft Office Communicator 2007</a:t>
            </a:r>
            <a:r>
              <a:rPr lang="zh-TW" altLang="en-US" dirty="0" smtClean="0"/>
              <a:t>的設定</a:t>
            </a:r>
            <a:endParaRPr lang="zh-TW" altLang="en-US" dirty="0"/>
          </a:p>
        </p:txBody>
      </p:sp>
      <p:pic>
        <p:nvPicPr>
          <p:cNvPr id="4" name="內容版面配置區 3" descr="Communicator 2007-1.tif"/>
          <p:cNvPicPr>
            <a:picLocks noGrp="1" noChangeAspect="1"/>
          </p:cNvPicPr>
          <p:nvPr>
            <p:ph idx="1"/>
          </p:nvPr>
        </p:nvPicPr>
        <p:blipFill>
          <a:blip r:embed="rId6"/>
          <a:stretch>
            <a:fillRect/>
          </a:stretch>
        </p:blipFill>
        <p:spPr>
          <a:xfrm>
            <a:off x="366713" y="1524666"/>
            <a:ext cx="2863373" cy="4206463"/>
          </a:xfr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Communicator 2007</a:t>
            </a:r>
            <a:r>
              <a:rPr lang="zh-TW" altLang="en-US" dirty="0" smtClean="0"/>
              <a:t>相關週邊設備</a:t>
            </a:r>
            <a:endParaRPr lang="zh-TW" altLang="en-US" dirty="0"/>
          </a:p>
        </p:txBody>
      </p:sp>
      <p:pic>
        <p:nvPicPr>
          <p:cNvPr id="4" name="圖片 3" descr="CX100_Right.jpg"/>
          <p:cNvPicPr>
            <a:picLocks noChangeAspect="1"/>
          </p:cNvPicPr>
          <p:nvPr/>
        </p:nvPicPr>
        <p:blipFill>
          <a:blip r:embed="rId2" cstate="print"/>
          <a:stretch>
            <a:fillRect/>
          </a:stretch>
        </p:blipFill>
        <p:spPr>
          <a:xfrm>
            <a:off x="1257201" y="918901"/>
            <a:ext cx="1794480" cy="2232561"/>
          </a:xfrm>
          <a:prstGeom prst="rect">
            <a:avLst/>
          </a:prstGeom>
        </p:spPr>
      </p:pic>
      <p:pic>
        <p:nvPicPr>
          <p:cNvPr id="5" name="圖片 4" descr="CX200_Right_new.jpg"/>
          <p:cNvPicPr>
            <a:picLocks noChangeAspect="1"/>
          </p:cNvPicPr>
          <p:nvPr/>
        </p:nvPicPr>
        <p:blipFill>
          <a:blip r:embed="rId3" cstate="print"/>
          <a:stretch>
            <a:fillRect/>
          </a:stretch>
        </p:blipFill>
        <p:spPr>
          <a:xfrm>
            <a:off x="3051681" y="918901"/>
            <a:ext cx="2161309" cy="2232561"/>
          </a:xfrm>
          <a:prstGeom prst="rect">
            <a:avLst/>
          </a:prstGeom>
        </p:spPr>
      </p:pic>
      <p:pic>
        <p:nvPicPr>
          <p:cNvPr id="6" name="圖片 5" descr="CX400_Right_new.jpg"/>
          <p:cNvPicPr>
            <a:picLocks noChangeAspect="1"/>
          </p:cNvPicPr>
          <p:nvPr/>
        </p:nvPicPr>
        <p:blipFill>
          <a:blip r:embed="rId4" cstate="print"/>
          <a:stretch>
            <a:fillRect/>
          </a:stretch>
        </p:blipFill>
        <p:spPr>
          <a:xfrm>
            <a:off x="5236464" y="918901"/>
            <a:ext cx="2807208" cy="5071358"/>
          </a:xfrm>
          <a:prstGeom prst="rect">
            <a:avLst/>
          </a:prstGeom>
        </p:spPr>
      </p:pic>
      <p:pic>
        <p:nvPicPr>
          <p:cNvPr id="7" name="圖片 6" descr="CX700_Right_new.jpg"/>
          <p:cNvPicPr>
            <a:picLocks noChangeAspect="1"/>
          </p:cNvPicPr>
          <p:nvPr/>
        </p:nvPicPr>
        <p:blipFill>
          <a:blip r:embed="rId5" cstate="print"/>
          <a:stretch>
            <a:fillRect/>
          </a:stretch>
        </p:blipFill>
        <p:spPr>
          <a:xfrm>
            <a:off x="1257201" y="3151462"/>
            <a:ext cx="3979263" cy="2838797"/>
          </a:xfrm>
          <a:prstGeom prst="rect">
            <a:avLst/>
          </a:prstGeom>
        </p:spPr>
      </p:pic>
    </p:spTree>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Presence</a:t>
            </a:r>
            <a:r>
              <a:rPr lang="zh-TW" altLang="en-US" dirty="0" smtClean="0"/>
              <a:t>資訊的存取權限</a:t>
            </a:r>
            <a:endParaRPr lang="zh-TW" altLang="en-US" dirty="0"/>
          </a:p>
        </p:txBody>
      </p:sp>
      <p:graphicFrame>
        <p:nvGraphicFramePr>
          <p:cNvPr id="4" name="表格 3"/>
          <p:cNvGraphicFramePr>
            <a:graphicFrameLocks noGrp="1"/>
          </p:cNvGraphicFramePr>
          <p:nvPr/>
        </p:nvGraphicFramePr>
        <p:xfrm>
          <a:off x="510639" y="985648"/>
          <a:ext cx="8063344" cy="4952016"/>
        </p:xfrm>
        <a:graphic>
          <a:graphicData uri="http://schemas.openxmlformats.org/drawingml/2006/table">
            <a:tbl>
              <a:tblPr/>
              <a:tblGrid>
                <a:gridCol w="2412966"/>
                <a:gridCol w="981814"/>
                <a:gridCol w="1128295"/>
                <a:gridCol w="1157985"/>
                <a:gridCol w="1276754"/>
                <a:gridCol w="1105530"/>
              </a:tblGrid>
              <a:tr h="412668">
                <a:tc>
                  <a:txBody>
                    <a:bodyPr/>
                    <a:lstStyle/>
                    <a:p>
                      <a:pPr algn="ctr">
                        <a:spcAft>
                          <a:spcPts val="0"/>
                        </a:spcAft>
                      </a:pPr>
                      <a:r>
                        <a:rPr lang="en-US" sz="2400" b="1" kern="0" dirty="0">
                          <a:solidFill>
                            <a:schemeClr val="bg1"/>
                          </a:solidFill>
                          <a:latin typeface="微軟正黑體"/>
                          <a:ea typeface="新細明體"/>
                          <a:cs typeface="新細明體"/>
                        </a:rPr>
                        <a:t>Publications</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封鎖</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公用</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公司</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小組</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個人</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zh-TW" sz="2000" b="1" kern="0" dirty="0">
                          <a:solidFill>
                            <a:schemeClr val="bg1"/>
                          </a:solidFill>
                          <a:latin typeface="Calibri"/>
                          <a:ea typeface="微軟正黑體"/>
                          <a:cs typeface="新細明體"/>
                        </a:rPr>
                        <a:t>離線</a:t>
                      </a:r>
                      <a:r>
                        <a:rPr lang="en-US" sz="2000" b="1" kern="0" dirty="0">
                          <a:solidFill>
                            <a:schemeClr val="bg1"/>
                          </a:solidFill>
                          <a:latin typeface="Calibri"/>
                          <a:ea typeface="微軟正黑體"/>
                          <a:cs typeface="新細明體"/>
                        </a:rPr>
                        <a:t>Presence</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en-US" sz="2000" b="1" kern="0" dirty="0">
                          <a:solidFill>
                            <a:schemeClr val="bg1"/>
                          </a:solidFill>
                          <a:latin typeface="微軟正黑體"/>
                          <a:ea typeface="新細明體"/>
                          <a:cs typeface="新細明體"/>
                        </a:rPr>
                        <a:t>Presence</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zh-TW" sz="2000" b="1" kern="0" dirty="0">
                          <a:solidFill>
                            <a:schemeClr val="bg1"/>
                          </a:solidFill>
                          <a:latin typeface="Calibri"/>
                          <a:ea typeface="微軟正黑體"/>
                          <a:cs typeface="新細明體"/>
                        </a:rPr>
                        <a:t>顯示名單</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en-US" sz="2000" b="1" kern="0" dirty="0">
                          <a:solidFill>
                            <a:schemeClr val="bg1"/>
                          </a:solidFill>
                          <a:latin typeface="微軟正黑體"/>
                          <a:ea typeface="新細明體"/>
                          <a:cs typeface="新細明體"/>
                        </a:rPr>
                        <a:t>E-Mail</a:t>
                      </a:r>
                      <a:r>
                        <a:rPr lang="zh-TW" sz="2000" b="1" kern="0" dirty="0">
                          <a:solidFill>
                            <a:schemeClr val="bg1"/>
                          </a:solidFill>
                          <a:latin typeface="Calibri"/>
                          <a:ea typeface="微軟正黑體"/>
                          <a:cs typeface="新細明體"/>
                        </a:rPr>
                        <a:t>地址</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en-US" sz="2000" b="1" kern="0" dirty="0">
                          <a:solidFill>
                            <a:schemeClr val="bg1"/>
                          </a:solidFill>
                          <a:latin typeface="微軟正黑體"/>
                          <a:ea typeface="新細明體"/>
                          <a:cs typeface="新細明體"/>
                        </a:rPr>
                        <a:t>Title</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zh-TW" sz="2000" b="1" kern="0" dirty="0">
                          <a:solidFill>
                            <a:schemeClr val="bg1"/>
                          </a:solidFill>
                          <a:latin typeface="Calibri"/>
                          <a:ea typeface="微軟正黑體"/>
                          <a:cs typeface="新細明體"/>
                        </a:rPr>
                        <a:t>公司電話</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zh-TW" sz="2000" b="1" kern="0">
                          <a:solidFill>
                            <a:schemeClr val="bg1"/>
                          </a:solidFill>
                          <a:latin typeface="Calibri"/>
                          <a:ea typeface="微軟正黑體"/>
                          <a:cs typeface="新細明體"/>
                        </a:rPr>
                        <a:t>行動電話</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zh-TW" sz="2000" b="1" kern="0">
                          <a:solidFill>
                            <a:schemeClr val="bg1"/>
                          </a:solidFill>
                          <a:latin typeface="Calibri"/>
                          <a:ea typeface="微軟正黑體"/>
                          <a:cs typeface="新細明體"/>
                        </a:rPr>
                        <a:t>住家電話</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zh-TW" sz="2000" b="1" kern="0">
                          <a:solidFill>
                            <a:schemeClr val="bg1"/>
                          </a:solidFill>
                          <a:latin typeface="Calibri"/>
                          <a:ea typeface="微軟正黑體"/>
                          <a:cs typeface="新細明體"/>
                        </a:rPr>
                        <a:t>其他電話</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zh-TW" sz="2000" b="1" kern="0">
                          <a:solidFill>
                            <a:schemeClr val="bg1"/>
                          </a:solidFill>
                          <a:latin typeface="Calibri"/>
                          <a:ea typeface="微軟正黑體"/>
                          <a:cs typeface="新細明體"/>
                        </a:rPr>
                        <a:t>公司</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412668">
                <a:tc>
                  <a:txBody>
                    <a:bodyPr/>
                    <a:lstStyle/>
                    <a:p>
                      <a:pPr algn="l">
                        <a:spcAft>
                          <a:spcPts val="0"/>
                        </a:spcAft>
                      </a:pPr>
                      <a:r>
                        <a:rPr lang="zh-TW" sz="2000" b="1" kern="0">
                          <a:solidFill>
                            <a:schemeClr val="bg1"/>
                          </a:solidFill>
                          <a:latin typeface="Calibri"/>
                          <a:ea typeface="微軟正黑體"/>
                          <a:cs typeface="新細明體"/>
                        </a:rPr>
                        <a:t>辦公室</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bl>
          </a:graphicData>
        </a:graphic>
      </p:graphicFrame>
    </p:spTree>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Presence</a:t>
            </a:r>
            <a:r>
              <a:rPr lang="zh-TW" altLang="en-US" dirty="0" smtClean="0"/>
              <a:t>資訊的存取權限</a:t>
            </a:r>
            <a:r>
              <a:rPr lang="en-US" altLang="zh-TW" dirty="0" smtClean="0"/>
              <a:t>(</a:t>
            </a:r>
            <a:r>
              <a:rPr lang="zh-TW" altLang="en-US" dirty="0" smtClean="0"/>
              <a:t>續</a:t>
            </a:r>
            <a:r>
              <a:rPr lang="en-US" altLang="zh-TW" dirty="0" smtClean="0"/>
              <a:t>)</a:t>
            </a:r>
            <a:endParaRPr lang="zh-TW" altLang="en-US" dirty="0"/>
          </a:p>
        </p:txBody>
      </p:sp>
      <p:graphicFrame>
        <p:nvGraphicFramePr>
          <p:cNvPr id="4" name="表格 3"/>
          <p:cNvGraphicFramePr>
            <a:graphicFrameLocks noGrp="1"/>
          </p:cNvGraphicFramePr>
          <p:nvPr/>
        </p:nvGraphicFramePr>
        <p:xfrm>
          <a:off x="366711" y="970339"/>
          <a:ext cx="8405813" cy="4979199"/>
        </p:xfrm>
        <a:graphic>
          <a:graphicData uri="http://schemas.openxmlformats.org/drawingml/2006/table">
            <a:tbl>
              <a:tblPr/>
              <a:tblGrid>
                <a:gridCol w="2515451"/>
                <a:gridCol w="1023515"/>
                <a:gridCol w="1176216"/>
                <a:gridCol w="1207166"/>
                <a:gridCol w="1330981"/>
                <a:gridCol w="1152484"/>
              </a:tblGrid>
              <a:tr h="418530">
                <a:tc>
                  <a:txBody>
                    <a:bodyPr/>
                    <a:lstStyle/>
                    <a:p>
                      <a:pPr algn="ctr">
                        <a:spcAft>
                          <a:spcPts val="0"/>
                        </a:spcAft>
                      </a:pPr>
                      <a:r>
                        <a:rPr lang="en-US" sz="2400" b="1" kern="0" dirty="0">
                          <a:solidFill>
                            <a:schemeClr val="bg1"/>
                          </a:solidFill>
                          <a:latin typeface="微軟正黑體"/>
                          <a:ea typeface="新細明體"/>
                          <a:cs typeface="新細明體"/>
                        </a:rPr>
                        <a:t>Publications</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封鎖</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公用</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公司</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小組</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zh-TW" sz="2400" b="1" kern="0" dirty="0">
                          <a:solidFill>
                            <a:schemeClr val="bg1"/>
                          </a:solidFill>
                          <a:latin typeface="Calibri"/>
                          <a:ea typeface="微軟正黑體"/>
                          <a:cs typeface="新細明體"/>
                        </a:rPr>
                        <a:t>個人</a:t>
                      </a:r>
                      <a:endParaRPr lang="zh-TW" sz="24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48775">
                <a:tc>
                  <a:txBody>
                    <a:bodyPr/>
                    <a:lstStyle/>
                    <a:p>
                      <a:pPr algn="l">
                        <a:spcAft>
                          <a:spcPts val="0"/>
                        </a:spcAft>
                      </a:pPr>
                      <a:r>
                        <a:rPr lang="zh-TW" sz="2000" b="1" kern="0" dirty="0">
                          <a:solidFill>
                            <a:schemeClr val="bg1"/>
                          </a:solidFill>
                          <a:latin typeface="Calibri"/>
                          <a:ea typeface="微軟正黑體"/>
                          <a:cs typeface="新細明體"/>
                        </a:rPr>
                        <a:t>工作地址</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48775">
                <a:tc>
                  <a:txBody>
                    <a:bodyPr/>
                    <a:lstStyle/>
                    <a:p>
                      <a:pPr algn="l">
                        <a:spcAft>
                          <a:spcPts val="0"/>
                        </a:spcAft>
                      </a:pPr>
                      <a:r>
                        <a:rPr lang="en-US" sz="2000" b="1" kern="0" dirty="0">
                          <a:solidFill>
                            <a:schemeClr val="bg1"/>
                          </a:solidFill>
                          <a:latin typeface="微軟正黑體"/>
                          <a:ea typeface="新細明體"/>
                          <a:cs typeface="新細明體"/>
                        </a:rPr>
                        <a:t>SharePoint Site</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48775">
                <a:tc>
                  <a:txBody>
                    <a:bodyPr/>
                    <a:lstStyle/>
                    <a:p>
                      <a:pPr algn="l">
                        <a:spcAft>
                          <a:spcPts val="0"/>
                        </a:spcAft>
                      </a:pPr>
                      <a:r>
                        <a:rPr lang="zh-TW" sz="2000" b="1" kern="0" dirty="0">
                          <a:solidFill>
                            <a:schemeClr val="bg1"/>
                          </a:solidFill>
                          <a:latin typeface="Calibri"/>
                          <a:ea typeface="微軟正黑體"/>
                          <a:cs typeface="新細明體"/>
                        </a:rPr>
                        <a:t>位置</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48775">
                <a:tc>
                  <a:txBody>
                    <a:bodyPr/>
                    <a:lstStyle/>
                    <a:p>
                      <a:pPr algn="l">
                        <a:spcAft>
                          <a:spcPts val="0"/>
                        </a:spcAft>
                      </a:pPr>
                      <a:r>
                        <a:rPr lang="zh-TW" sz="2000" b="1" kern="0" dirty="0">
                          <a:solidFill>
                            <a:schemeClr val="bg1"/>
                          </a:solidFill>
                          <a:latin typeface="Calibri"/>
                          <a:ea typeface="微軟正黑體"/>
                          <a:cs typeface="新細明體"/>
                        </a:rPr>
                        <a:t>會議主旨</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48775">
                <a:tc>
                  <a:txBody>
                    <a:bodyPr/>
                    <a:lstStyle/>
                    <a:p>
                      <a:pPr algn="l">
                        <a:spcAft>
                          <a:spcPts val="0"/>
                        </a:spcAft>
                      </a:pPr>
                      <a:r>
                        <a:rPr lang="en-US" sz="2000" b="1" kern="0" dirty="0">
                          <a:solidFill>
                            <a:schemeClr val="bg1"/>
                          </a:solidFill>
                          <a:latin typeface="微軟正黑體"/>
                          <a:ea typeface="新細明體"/>
                          <a:cs typeface="新細明體"/>
                        </a:rPr>
                        <a:t>Free Busy</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48775">
                <a:tc>
                  <a:txBody>
                    <a:bodyPr/>
                    <a:lstStyle/>
                    <a:p>
                      <a:pPr algn="l">
                        <a:spcAft>
                          <a:spcPts val="0"/>
                        </a:spcAft>
                      </a:pPr>
                      <a:r>
                        <a:rPr lang="zh-TW" sz="2000" b="1" kern="0" dirty="0">
                          <a:solidFill>
                            <a:schemeClr val="bg1"/>
                          </a:solidFill>
                          <a:latin typeface="Calibri"/>
                          <a:ea typeface="微軟正黑體"/>
                          <a:cs typeface="新細明體"/>
                        </a:rPr>
                        <a:t>工作小時</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75369">
                <a:tc>
                  <a:txBody>
                    <a:bodyPr/>
                    <a:lstStyle/>
                    <a:p>
                      <a:pPr algn="just">
                        <a:lnSpc>
                          <a:spcPct val="115000"/>
                        </a:lnSpc>
                        <a:spcBef>
                          <a:spcPts val="1200"/>
                        </a:spcBef>
                        <a:spcAft>
                          <a:spcPts val="0"/>
                        </a:spcAft>
                      </a:pPr>
                      <a:r>
                        <a:rPr lang="en-US" sz="2000" b="1" kern="0">
                          <a:solidFill>
                            <a:schemeClr val="bg1"/>
                          </a:solidFill>
                          <a:latin typeface="微軟正黑體"/>
                          <a:ea typeface="新細明體"/>
                          <a:cs typeface="新細明體"/>
                        </a:rPr>
                        <a:t>Endpoint Location</a:t>
                      </a: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1046325">
                <a:tc>
                  <a:txBody>
                    <a:bodyPr/>
                    <a:lstStyle/>
                    <a:p>
                      <a:pPr algn="just">
                        <a:spcAft>
                          <a:spcPts val="0"/>
                        </a:spcAft>
                      </a:pPr>
                      <a:r>
                        <a:rPr lang="en-US" sz="2000" b="1" kern="0">
                          <a:solidFill>
                            <a:schemeClr val="bg1"/>
                          </a:solidFill>
                          <a:latin typeface="微軟正黑體"/>
                          <a:ea typeface="新細明體"/>
                          <a:cs typeface="新細明體"/>
                        </a:rPr>
                        <a:t>Notes </a:t>
                      </a:r>
                      <a:endParaRPr lang="zh-TW" sz="2000" kern="100">
                        <a:solidFill>
                          <a:schemeClr val="bg1"/>
                        </a:solidFill>
                        <a:latin typeface="Calibri"/>
                        <a:ea typeface="新細明體"/>
                        <a:cs typeface="Times New Roman"/>
                      </a:endParaRPr>
                    </a:p>
                    <a:p>
                      <a:pPr algn="just">
                        <a:spcAft>
                          <a:spcPts val="0"/>
                        </a:spcAft>
                      </a:pPr>
                      <a:r>
                        <a:rPr lang="en-US" sz="2000" b="1" kern="0">
                          <a:solidFill>
                            <a:schemeClr val="bg1"/>
                          </a:solidFill>
                          <a:latin typeface="微軟正黑體"/>
                          <a:ea typeface="新細明體"/>
                          <a:cs typeface="新細明體"/>
                        </a:rPr>
                        <a:t>(out-of-office note)</a:t>
                      </a: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just">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just">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48775">
                <a:tc>
                  <a:txBody>
                    <a:bodyPr/>
                    <a:lstStyle/>
                    <a:p>
                      <a:pPr algn="l">
                        <a:spcAft>
                          <a:spcPts val="0"/>
                        </a:spcAft>
                      </a:pPr>
                      <a:r>
                        <a:rPr lang="en-US" sz="2000" b="1" kern="0">
                          <a:solidFill>
                            <a:schemeClr val="bg1"/>
                          </a:solidFill>
                          <a:latin typeface="微軟正黑體"/>
                          <a:ea typeface="新細明體"/>
                          <a:cs typeface="新細明體"/>
                        </a:rPr>
                        <a:t>Notes (Personal)</a:t>
                      </a: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a:solidFill>
                            <a:schemeClr val="bg1"/>
                          </a:solidFill>
                          <a:latin typeface="微軟正黑體"/>
                          <a:ea typeface="新細明體"/>
                          <a:cs typeface="新細明體"/>
                        </a:rPr>
                        <a:t>V</a:t>
                      </a: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48775">
                <a:tc>
                  <a:txBody>
                    <a:bodyPr/>
                    <a:lstStyle/>
                    <a:p>
                      <a:pPr algn="l">
                        <a:spcAft>
                          <a:spcPts val="0"/>
                        </a:spcAft>
                      </a:pPr>
                      <a:r>
                        <a:rPr lang="en-US" sz="2000" b="1" kern="0">
                          <a:solidFill>
                            <a:schemeClr val="bg1"/>
                          </a:solidFill>
                          <a:latin typeface="微軟正黑體"/>
                          <a:ea typeface="新細明體"/>
                          <a:cs typeface="新細明體"/>
                        </a:rPr>
                        <a:t>Last Active</a:t>
                      </a: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r h="348775">
                <a:tc>
                  <a:txBody>
                    <a:bodyPr/>
                    <a:lstStyle/>
                    <a:p>
                      <a:pPr algn="l">
                        <a:spcAft>
                          <a:spcPts val="0"/>
                        </a:spcAft>
                      </a:pPr>
                      <a:r>
                        <a:rPr lang="en-US" sz="2000" b="1" kern="0">
                          <a:solidFill>
                            <a:schemeClr val="bg1"/>
                          </a:solidFill>
                          <a:latin typeface="微軟正黑體"/>
                          <a:ea typeface="新細明體"/>
                          <a:cs typeface="新細明體"/>
                        </a:rPr>
                        <a:t>DND </a:t>
                      </a: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l">
                        <a:spcAft>
                          <a:spcPts val="0"/>
                        </a:spcAft>
                      </a:pPr>
                      <a:endParaRPr lang="zh-TW" sz="2000" kern="10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algn="ctr">
                        <a:spcAft>
                          <a:spcPts val="0"/>
                        </a:spcAft>
                      </a:pPr>
                      <a:r>
                        <a:rPr lang="en-US" sz="2000" b="1" kern="0" dirty="0">
                          <a:solidFill>
                            <a:schemeClr val="bg1"/>
                          </a:solidFill>
                          <a:latin typeface="微軟正黑體"/>
                          <a:ea typeface="新細明體"/>
                          <a:cs typeface="新細明體"/>
                        </a:rPr>
                        <a:t>V</a:t>
                      </a:r>
                      <a:endParaRPr lang="zh-TW" sz="2000" kern="100" dirty="0">
                        <a:solidFill>
                          <a:schemeClr val="bg1"/>
                        </a:solidFill>
                        <a:latin typeface="Calibri"/>
                        <a:ea typeface="新細明體"/>
                        <a:cs typeface="Times New Roman"/>
                      </a:endParaRPr>
                    </a:p>
                  </a:txBody>
                  <a:tcPr marL="13670" marR="1367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r>
            </a:tbl>
          </a:graphicData>
        </a:graphic>
      </p:graphicFrame>
    </p:spTree>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1088" y="219075"/>
            <a:ext cx="8441437" cy="609600"/>
          </a:xfrm>
        </p:spPr>
        <p:txBody>
          <a:bodyPr/>
          <a:lstStyle/>
          <a:p>
            <a:r>
              <a:rPr lang="en-US" altLang="zh-TW" dirty="0" smtClean="0"/>
              <a:t>Live Meeting 2007</a:t>
            </a:r>
            <a:r>
              <a:rPr lang="zh-TW" altLang="en-US" dirty="0" smtClean="0"/>
              <a:t>功能簡介</a:t>
            </a:r>
            <a:endParaRPr lang="zh-TW" altLang="en-US" dirty="0"/>
          </a:p>
        </p:txBody>
      </p:sp>
      <p:sp>
        <p:nvSpPr>
          <p:cNvPr id="3" name="內容版面配置區 2"/>
          <p:cNvSpPr>
            <a:spLocks noGrp="1"/>
          </p:cNvSpPr>
          <p:nvPr>
            <p:ph idx="1"/>
          </p:nvPr>
        </p:nvSpPr>
        <p:spPr>
          <a:xfrm>
            <a:off x="331088" y="1092529"/>
            <a:ext cx="4003406" cy="3990109"/>
          </a:xfrm>
        </p:spPr>
        <p:txBody>
          <a:bodyPr/>
          <a:lstStyle/>
          <a:p>
            <a:pPr>
              <a:lnSpc>
                <a:spcPct val="100000"/>
              </a:lnSpc>
            </a:pPr>
            <a:r>
              <a:rPr lang="zh-TW" altLang="en-US" sz="2400" dirty="0" smtClean="0"/>
              <a:t>簡報</a:t>
            </a:r>
            <a:endParaRPr lang="en-US" altLang="zh-TW" sz="2400" dirty="0" smtClean="0"/>
          </a:p>
          <a:p>
            <a:pPr>
              <a:lnSpc>
                <a:spcPct val="100000"/>
              </a:lnSpc>
            </a:pPr>
            <a:r>
              <a:rPr lang="zh-TW" altLang="en-US" sz="2400" dirty="0" smtClean="0"/>
              <a:t>共用程式</a:t>
            </a:r>
            <a:endParaRPr lang="en-US" altLang="zh-TW" sz="2400" dirty="0" smtClean="0"/>
          </a:p>
          <a:p>
            <a:pPr>
              <a:lnSpc>
                <a:spcPct val="100000"/>
              </a:lnSpc>
            </a:pPr>
            <a:r>
              <a:rPr lang="zh-TW" altLang="en-US" sz="2400" dirty="0" smtClean="0"/>
              <a:t>共用桌面</a:t>
            </a:r>
            <a:endParaRPr lang="en-US" altLang="zh-TW" sz="2400" dirty="0" smtClean="0"/>
          </a:p>
          <a:p>
            <a:pPr>
              <a:lnSpc>
                <a:spcPct val="100000"/>
              </a:lnSpc>
            </a:pPr>
            <a:r>
              <a:rPr lang="zh-TW" altLang="en-US" sz="2400" dirty="0" smtClean="0"/>
              <a:t>支援</a:t>
            </a:r>
            <a:r>
              <a:rPr lang="en-US" altLang="zh-TW" sz="2400" dirty="0" smtClean="0"/>
              <a:t>MODI</a:t>
            </a:r>
          </a:p>
          <a:p>
            <a:pPr>
              <a:lnSpc>
                <a:spcPct val="100000"/>
              </a:lnSpc>
            </a:pPr>
            <a:r>
              <a:rPr lang="en-US" altLang="zh-TW" sz="2400" dirty="0" smtClean="0"/>
              <a:t>Web Slide</a:t>
            </a:r>
          </a:p>
          <a:p>
            <a:pPr>
              <a:lnSpc>
                <a:spcPct val="100000"/>
              </a:lnSpc>
            </a:pPr>
            <a:r>
              <a:rPr lang="zh-TW" altLang="en-US" sz="2400" dirty="0" smtClean="0"/>
              <a:t>媒體檔</a:t>
            </a:r>
            <a:endParaRPr lang="en-US" altLang="zh-TW" sz="2400" dirty="0" smtClean="0"/>
          </a:p>
          <a:p>
            <a:pPr>
              <a:lnSpc>
                <a:spcPct val="100000"/>
              </a:lnSpc>
            </a:pPr>
            <a:r>
              <a:rPr lang="zh-TW" altLang="en-US" sz="2400" dirty="0" smtClean="0"/>
              <a:t>講義上傳與下載</a:t>
            </a:r>
            <a:endParaRPr lang="en-US" altLang="zh-TW" sz="2400" dirty="0" smtClean="0"/>
          </a:p>
          <a:p>
            <a:pPr>
              <a:lnSpc>
                <a:spcPct val="100000"/>
              </a:lnSpc>
            </a:pPr>
            <a:r>
              <a:rPr lang="zh-TW" altLang="en-US" sz="2400" dirty="0" smtClean="0"/>
              <a:t>遠端桌面共用</a:t>
            </a:r>
            <a:endParaRPr lang="en-US" altLang="zh-TW" sz="2400" dirty="0" smtClean="0"/>
          </a:p>
          <a:p>
            <a:pPr>
              <a:lnSpc>
                <a:spcPct val="100000"/>
              </a:lnSpc>
            </a:pPr>
            <a:r>
              <a:rPr lang="zh-TW" altLang="en-US" sz="2400" dirty="0" smtClean="0"/>
              <a:t>視訊</a:t>
            </a:r>
            <a:endParaRPr lang="en-US" altLang="zh-TW" sz="2400" dirty="0" smtClean="0"/>
          </a:p>
        </p:txBody>
      </p:sp>
      <p:sp>
        <p:nvSpPr>
          <p:cNvPr id="4" name="內容版面配置區 2"/>
          <p:cNvSpPr txBox="1">
            <a:spLocks/>
          </p:cNvSpPr>
          <p:nvPr/>
        </p:nvSpPr>
        <p:spPr bwMode="auto">
          <a:xfrm>
            <a:off x="4143088" y="1056904"/>
            <a:ext cx="3849023" cy="40257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63550" marR="0" lvl="0" indent="-350838" algn="l" defTabSz="914400" rtl="0" eaLnBrk="0" fontAlgn="base" latinLnBrk="0" hangingPunct="0">
              <a:lnSpc>
                <a:spcPct val="100000"/>
              </a:lnSpc>
              <a:spcBef>
                <a:spcPct val="20000"/>
              </a:spcBef>
              <a:spcAft>
                <a:spcPct val="0"/>
              </a:spcAft>
              <a:buClrTx/>
              <a:buSzTx/>
              <a:buFontTx/>
              <a:buChar char="•"/>
              <a:tabLst/>
              <a:defRPr/>
            </a:pPr>
            <a:r>
              <a:rPr kumimoji="0" lang="zh-TW" altLang="en-US" sz="2400" b="1" kern="0" dirty="0" smtClean="0">
                <a:solidFill>
                  <a:schemeClr val="bg1"/>
                </a:solidFill>
                <a:ea typeface="微軟正黑體" pitchFamily="34" charset="-120"/>
              </a:rPr>
              <a:t>語音</a:t>
            </a:r>
            <a:endParaRPr kumimoji="0" lang="en-US" altLang="zh-TW" sz="2400" b="1" kern="0" dirty="0" smtClean="0">
              <a:solidFill>
                <a:schemeClr val="bg1"/>
              </a:solidFill>
              <a:ea typeface="微軟正黑體" pitchFamily="34" charset="-120"/>
            </a:endParaRPr>
          </a:p>
          <a:p>
            <a:pPr marL="463550" marR="0" lvl="0" indent="-350838" algn="l" defTabSz="914400" rtl="0" eaLnBrk="0" fontAlgn="base" latinLnBrk="0" hangingPunct="0">
              <a:lnSpc>
                <a:spcPct val="100000"/>
              </a:lnSpc>
              <a:spcBef>
                <a:spcPct val="20000"/>
              </a:spcBef>
              <a:spcAft>
                <a:spcPct val="0"/>
              </a:spcAft>
              <a:buClrTx/>
              <a:buSzTx/>
              <a:buFontTx/>
              <a:buChar char="•"/>
              <a:tabLst/>
              <a:defRPr/>
            </a:pPr>
            <a:r>
              <a:rPr kumimoji="0" lang="zh-TW" altLang="en-US" sz="2400" b="1" kern="0" dirty="0" smtClean="0">
                <a:solidFill>
                  <a:schemeClr val="bg1"/>
                </a:solidFill>
                <a:ea typeface="微軟正黑體" pitchFamily="34" charset="-120"/>
              </a:rPr>
              <a:t>白板</a:t>
            </a:r>
            <a:endParaRPr kumimoji="0" lang="en-US" altLang="zh-TW" sz="2400" b="1" kern="0" dirty="0" smtClean="0">
              <a:solidFill>
                <a:schemeClr val="bg1"/>
              </a:solidFill>
              <a:ea typeface="微軟正黑體" pitchFamily="34" charset="-120"/>
            </a:endParaRPr>
          </a:p>
          <a:p>
            <a:pPr marL="463550" marR="0" lvl="0" indent="-350838" algn="l" defTabSz="914400" rtl="0" eaLnBrk="0" fontAlgn="base" latinLnBrk="0" hangingPunct="0">
              <a:lnSpc>
                <a:spcPct val="100000"/>
              </a:lnSpc>
              <a:spcBef>
                <a:spcPct val="20000"/>
              </a:spcBef>
              <a:spcAft>
                <a:spcPct val="0"/>
              </a:spcAft>
              <a:buClrTx/>
              <a:buSzTx/>
              <a:buFontTx/>
              <a:buChar char="•"/>
              <a:tabLst/>
              <a:defRPr/>
            </a:pPr>
            <a:r>
              <a:rPr kumimoji="0" lang="zh-TW" altLang="en-US" sz="2400" b="1" kern="0" dirty="0" smtClean="0">
                <a:solidFill>
                  <a:schemeClr val="bg1"/>
                </a:solidFill>
                <a:ea typeface="微軟正黑體" pitchFamily="34" charset="-120"/>
              </a:rPr>
              <a:t>投票頁面</a:t>
            </a:r>
            <a:endParaRPr kumimoji="0" lang="en-US" altLang="zh-TW" sz="2400" b="1" kern="0" dirty="0" smtClean="0">
              <a:solidFill>
                <a:schemeClr val="bg1"/>
              </a:solidFill>
              <a:ea typeface="微軟正黑體" pitchFamily="34" charset="-120"/>
            </a:endParaRPr>
          </a:p>
          <a:p>
            <a:pPr marL="463550" marR="0" lvl="0" indent="-350838" algn="l" defTabSz="914400" rtl="0" eaLnBrk="0" fontAlgn="base" latinLnBrk="0" hangingPunct="0">
              <a:lnSpc>
                <a:spcPct val="100000"/>
              </a:lnSpc>
              <a:spcBef>
                <a:spcPct val="20000"/>
              </a:spcBef>
              <a:spcAft>
                <a:spcPct val="0"/>
              </a:spcAft>
              <a:buClrTx/>
              <a:buSzTx/>
              <a:buFontTx/>
              <a:buChar char="•"/>
              <a:tabLst/>
              <a:defRPr/>
            </a:pPr>
            <a:r>
              <a:rPr kumimoji="0" lang="zh-TW" altLang="en-US" sz="2400" b="1" kern="0" dirty="0" smtClean="0">
                <a:solidFill>
                  <a:schemeClr val="bg1"/>
                </a:solidFill>
                <a:ea typeface="微軟正黑體" pitchFamily="34" charset="-120"/>
              </a:rPr>
              <a:t>文字頁面</a:t>
            </a:r>
            <a:endParaRPr kumimoji="0" lang="en-US" altLang="zh-TW" sz="2400" b="1" kern="0" dirty="0" smtClean="0">
              <a:solidFill>
                <a:schemeClr val="bg1"/>
              </a:solidFill>
              <a:ea typeface="微軟正黑體" pitchFamily="34" charset="-120"/>
            </a:endParaRPr>
          </a:p>
          <a:p>
            <a:pPr marL="463550" marR="0" lvl="0" indent="-350838" algn="l" defTabSz="914400" rtl="0" eaLnBrk="0" fontAlgn="base" latinLnBrk="0" hangingPunct="0">
              <a:lnSpc>
                <a:spcPct val="100000"/>
              </a:lnSpc>
              <a:spcBef>
                <a:spcPct val="20000"/>
              </a:spcBef>
              <a:spcAft>
                <a:spcPct val="0"/>
              </a:spcAft>
              <a:buClrTx/>
              <a:buSzTx/>
              <a:buFontTx/>
              <a:buChar char="•"/>
              <a:tabLst/>
              <a:defRPr/>
            </a:pPr>
            <a:r>
              <a:rPr kumimoji="0" lang="zh-TW" altLang="en-US" sz="2400" b="1" kern="0" dirty="0" smtClean="0">
                <a:solidFill>
                  <a:schemeClr val="bg1"/>
                </a:solidFill>
                <a:ea typeface="微軟正黑體" pitchFamily="34" charset="-120"/>
              </a:rPr>
              <a:t>網頁</a:t>
            </a:r>
            <a:endParaRPr kumimoji="0" lang="en-US" altLang="zh-TW" sz="2400" b="1" kern="0" dirty="0" smtClean="0">
              <a:solidFill>
                <a:schemeClr val="bg1"/>
              </a:solidFill>
              <a:ea typeface="微軟正黑體" pitchFamily="34" charset="-120"/>
            </a:endParaRPr>
          </a:p>
          <a:p>
            <a:pPr marL="463550" marR="0" lvl="0" indent="-350838" algn="l" defTabSz="914400" rtl="0" eaLnBrk="0" fontAlgn="base" latinLnBrk="0" hangingPunct="0">
              <a:lnSpc>
                <a:spcPct val="100000"/>
              </a:lnSpc>
              <a:spcBef>
                <a:spcPct val="20000"/>
              </a:spcBef>
              <a:spcAft>
                <a:spcPct val="0"/>
              </a:spcAft>
              <a:buClrTx/>
              <a:buSzTx/>
              <a:buFontTx/>
              <a:buChar char="•"/>
              <a:tabLst/>
              <a:defRPr/>
            </a:pPr>
            <a:r>
              <a:rPr kumimoji="0" lang="zh-TW" altLang="en-US" sz="24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共用的附註</a:t>
            </a:r>
            <a:endParaRPr kumimoji="0" lang="en-US" altLang="zh-TW" sz="24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a:p>
            <a:pPr marL="463550" marR="0" lvl="0" indent="-350838" algn="l" defTabSz="914400" rtl="0" eaLnBrk="0" fontAlgn="base" latinLnBrk="0" hangingPunct="0">
              <a:lnSpc>
                <a:spcPct val="100000"/>
              </a:lnSpc>
              <a:spcBef>
                <a:spcPct val="20000"/>
              </a:spcBef>
              <a:spcAft>
                <a:spcPct val="0"/>
              </a:spcAft>
              <a:buClrTx/>
              <a:buSzTx/>
              <a:buFontTx/>
              <a:buChar char="•"/>
              <a:tabLst/>
              <a:defRPr/>
            </a:pPr>
            <a:r>
              <a:rPr kumimoji="0" lang="zh-TW" altLang="en-US" sz="2400" b="1" kern="0" dirty="0" smtClean="0">
                <a:solidFill>
                  <a:schemeClr val="bg1"/>
                </a:solidFill>
                <a:ea typeface="微軟正黑體" pitchFamily="34" charset="-120"/>
              </a:rPr>
              <a:t>問答</a:t>
            </a:r>
            <a:endParaRPr kumimoji="0" lang="en-US" altLang="zh-TW" sz="2400" b="1" kern="0" dirty="0" smtClean="0">
              <a:solidFill>
                <a:schemeClr val="bg1"/>
              </a:solidFill>
              <a:ea typeface="微軟正黑體" pitchFamily="34" charset="-120"/>
            </a:endParaRPr>
          </a:p>
          <a:p>
            <a:pPr marL="463550" marR="0" lvl="0" indent="-350838" algn="l" defTabSz="914400" rtl="0" eaLnBrk="0" fontAlgn="base" latinLnBrk="0" hangingPunct="0">
              <a:lnSpc>
                <a:spcPct val="100000"/>
              </a:lnSpc>
              <a:spcBef>
                <a:spcPct val="20000"/>
              </a:spcBef>
              <a:spcAft>
                <a:spcPct val="0"/>
              </a:spcAft>
              <a:buClrTx/>
              <a:buSzTx/>
              <a:buFontTx/>
              <a:buChar char="•"/>
              <a:tabLst/>
              <a:defRPr/>
            </a:pPr>
            <a:r>
              <a:rPr kumimoji="0" lang="zh-TW" altLang="en-US" sz="24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rPr>
              <a:t>交談</a:t>
            </a:r>
            <a:r>
              <a:rPr kumimoji="0" lang="zh-TW" altLang="en-US" sz="2400" b="1" i="0" u="none" strike="noStrike" kern="0" cap="none" spc="0" normalizeH="0" noProof="0" dirty="0" smtClean="0">
                <a:ln>
                  <a:noFill/>
                </a:ln>
                <a:solidFill>
                  <a:schemeClr val="bg1"/>
                </a:solidFill>
                <a:effectLst/>
                <a:uLnTx/>
                <a:uFillTx/>
                <a:latin typeface="Arial" pitchFamily="34" charset="0"/>
                <a:ea typeface="微軟正黑體" pitchFamily="34" charset="-120"/>
                <a:cs typeface="+mn-cs"/>
              </a:rPr>
              <a:t> </a:t>
            </a:r>
            <a:r>
              <a:rPr kumimoji="0" lang="en-US" altLang="zh-TW" sz="2400" b="1" i="0" u="none" strike="noStrike" kern="0" cap="none" spc="0" normalizeH="0" noProof="0" dirty="0" smtClean="0">
                <a:ln>
                  <a:noFill/>
                </a:ln>
                <a:solidFill>
                  <a:schemeClr val="bg1"/>
                </a:solidFill>
                <a:effectLst/>
                <a:uLnTx/>
                <a:uFillTx/>
                <a:latin typeface="Arial" pitchFamily="34" charset="0"/>
                <a:ea typeface="微軟正黑體" pitchFamily="34" charset="-120"/>
                <a:cs typeface="+mn-cs"/>
              </a:rPr>
              <a:t>(In-meeting chat)</a:t>
            </a:r>
          </a:p>
          <a:p>
            <a:pPr marL="463550" indent="-350838" eaLnBrk="0" hangingPunct="0">
              <a:spcBef>
                <a:spcPct val="20000"/>
              </a:spcBef>
              <a:buFontTx/>
              <a:buChar char="•"/>
            </a:pPr>
            <a:r>
              <a:rPr lang="zh-TW" altLang="en-US" sz="2400" b="1" dirty="0" smtClean="0">
                <a:solidFill>
                  <a:schemeClr val="bg1"/>
                </a:solidFill>
                <a:latin typeface="微軟正黑體" pitchFamily="34" charset="-120"/>
                <a:ea typeface="微軟正黑體" pitchFamily="34" charset="-120"/>
              </a:rPr>
              <a:t>螢幕快照集</a:t>
            </a:r>
          </a:p>
          <a:p>
            <a:pPr marL="463550" marR="0" lvl="0" indent="-350838" algn="l" defTabSz="914400" rtl="0" eaLnBrk="0" fontAlgn="base" latinLnBrk="0" hangingPunct="0">
              <a:lnSpc>
                <a:spcPct val="100000"/>
              </a:lnSpc>
              <a:spcBef>
                <a:spcPct val="20000"/>
              </a:spcBef>
              <a:spcAft>
                <a:spcPct val="0"/>
              </a:spcAft>
              <a:buClrTx/>
              <a:buSzTx/>
              <a:buFontTx/>
              <a:buChar char="•"/>
              <a:tabLst/>
              <a:defRPr/>
            </a:pPr>
            <a:endParaRPr kumimoji="0" lang="en-US" altLang="zh-TW" sz="2400" b="1" i="0" u="none" strike="noStrike" kern="0" cap="none" spc="0" normalizeH="0" baseline="0" noProof="0" dirty="0" smtClean="0">
              <a:ln>
                <a:noFill/>
              </a:ln>
              <a:solidFill>
                <a:schemeClr val="bg1"/>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會議存取的型態</a:t>
            </a:r>
            <a:endParaRPr lang="zh-TW" altLang="en-US" dirty="0"/>
          </a:p>
        </p:txBody>
      </p:sp>
      <p:graphicFrame>
        <p:nvGraphicFramePr>
          <p:cNvPr id="4" name="表格 3"/>
          <p:cNvGraphicFramePr>
            <a:graphicFrameLocks noGrp="1"/>
          </p:cNvGraphicFramePr>
          <p:nvPr/>
        </p:nvGraphicFramePr>
        <p:xfrm>
          <a:off x="366713" y="1116280"/>
          <a:ext cx="8405813" cy="4567879"/>
        </p:xfrm>
        <a:graphic>
          <a:graphicData uri="http://schemas.openxmlformats.org/drawingml/2006/table">
            <a:tbl>
              <a:tblPr/>
              <a:tblGrid>
                <a:gridCol w="1592716"/>
                <a:gridCol w="1089911"/>
                <a:gridCol w="1195610"/>
                <a:gridCol w="1068178"/>
                <a:gridCol w="1195610"/>
                <a:gridCol w="1068178"/>
                <a:gridCol w="1195610"/>
              </a:tblGrid>
              <a:tr h="550049">
                <a:tc>
                  <a:txBody>
                    <a:bodyPr/>
                    <a:lstStyle/>
                    <a:p>
                      <a:pPr algn="ctr">
                        <a:spcAft>
                          <a:spcPts val="0"/>
                        </a:spcAft>
                      </a:pPr>
                      <a:r>
                        <a:rPr lang="zh-TW" sz="2000" b="1" kern="0" dirty="0">
                          <a:solidFill>
                            <a:schemeClr val="bg1"/>
                          </a:solidFill>
                          <a:latin typeface="Calibri"/>
                          <a:ea typeface="微軟正黑體"/>
                          <a:cs typeface="新細明體"/>
                        </a:rPr>
                        <a:t>會議型態</a:t>
                      </a:r>
                      <a:endParaRPr lang="zh-TW" sz="20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algn="ctr">
                        <a:spcAft>
                          <a:spcPts val="0"/>
                        </a:spcAft>
                      </a:pPr>
                      <a:r>
                        <a:rPr lang="zh-TW" sz="2000" b="1" kern="0" dirty="0">
                          <a:solidFill>
                            <a:schemeClr val="bg1"/>
                          </a:solidFill>
                          <a:latin typeface="Calibri"/>
                          <a:ea typeface="微軟正黑體"/>
                          <a:cs typeface="新細明體"/>
                        </a:rPr>
                        <a:t>認證的使用者</a:t>
                      </a:r>
                      <a:endParaRPr lang="zh-TW" sz="20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zh-TW" sz="2000" b="1" kern="0" dirty="0">
                          <a:solidFill>
                            <a:schemeClr val="bg1"/>
                          </a:solidFill>
                          <a:latin typeface="Calibri"/>
                          <a:ea typeface="微軟正黑體"/>
                          <a:cs typeface="新細明體"/>
                        </a:rPr>
                        <a:t>聯盟的使用者</a:t>
                      </a:r>
                      <a:endParaRPr lang="zh-TW" sz="20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zh-TW" sz="2000" b="1" kern="0" dirty="0">
                          <a:solidFill>
                            <a:schemeClr val="bg1"/>
                          </a:solidFill>
                          <a:latin typeface="Calibri"/>
                          <a:ea typeface="微軟正黑體"/>
                          <a:cs typeface="新細明體"/>
                        </a:rPr>
                        <a:t>匿名</a:t>
                      </a:r>
                      <a:endParaRPr lang="zh-TW" sz="20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zh-TW" altLang="en-US"/>
                    </a:p>
                  </a:txBody>
                  <a:tcPr/>
                </a:tc>
              </a:tr>
              <a:tr h="887355">
                <a:tc>
                  <a:txBody>
                    <a:bodyPr/>
                    <a:lstStyle/>
                    <a:p>
                      <a:pPr algn="l">
                        <a:spcAft>
                          <a:spcPts val="0"/>
                        </a:spcAft>
                      </a:pPr>
                      <a:endParaRPr lang="en-US" sz="2000" kern="0">
                        <a:solidFill>
                          <a:schemeClr val="bg1"/>
                        </a:solidFill>
                        <a:latin typeface="微軟正黑體"/>
                        <a:ea typeface="新細明體"/>
                        <a:cs typeface="新細明體"/>
                      </a:endParaRPr>
                    </a:p>
                  </a:txBody>
                  <a:tcPr marL="17780" marR="177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1600" b="1" kern="0" dirty="0">
                          <a:solidFill>
                            <a:schemeClr val="bg1"/>
                          </a:solidFill>
                          <a:latin typeface="微軟正黑體"/>
                          <a:ea typeface="新細明體"/>
                          <a:cs typeface="新細明體"/>
                        </a:rPr>
                        <a:t>Directly</a:t>
                      </a:r>
                      <a:endParaRPr lang="zh-TW" sz="1600" kern="100" dirty="0">
                        <a:solidFill>
                          <a:schemeClr val="bg1"/>
                        </a:solidFill>
                        <a:latin typeface="Calibri"/>
                        <a:ea typeface="新細明體"/>
                        <a:cs typeface="Times New Roman"/>
                      </a:endParaRPr>
                    </a:p>
                    <a:p>
                      <a:pPr algn="ctr">
                        <a:spcAft>
                          <a:spcPts val="0"/>
                        </a:spcAft>
                      </a:pPr>
                      <a:r>
                        <a:rPr lang="en-US" sz="1600" b="1" kern="0" dirty="0">
                          <a:solidFill>
                            <a:schemeClr val="bg1"/>
                          </a:solidFill>
                          <a:latin typeface="微軟正黑體"/>
                          <a:ea typeface="新細明體"/>
                          <a:cs typeface="新細明體"/>
                        </a:rPr>
                        <a:t>Invited</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1600" b="1" kern="0" dirty="0">
                          <a:solidFill>
                            <a:schemeClr val="bg1"/>
                          </a:solidFill>
                          <a:latin typeface="微軟正黑體"/>
                          <a:ea typeface="新細明體"/>
                          <a:cs typeface="新細明體"/>
                        </a:rPr>
                        <a:t>Forwarded</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1600" b="1" kern="0" dirty="0">
                          <a:solidFill>
                            <a:schemeClr val="bg1"/>
                          </a:solidFill>
                          <a:latin typeface="微軟正黑體"/>
                          <a:ea typeface="新細明體"/>
                          <a:cs typeface="新細明體"/>
                        </a:rPr>
                        <a:t>Directly</a:t>
                      </a:r>
                      <a:endParaRPr lang="zh-TW" sz="1600" kern="100" dirty="0">
                        <a:solidFill>
                          <a:schemeClr val="bg1"/>
                        </a:solidFill>
                        <a:latin typeface="Calibri"/>
                        <a:ea typeface="新細明體"/>
                        <a:cs typeface="Times New Roman"/>
                      </a:endParaRPr>
                    </a:p>
                    <a:p>
                      <a:pPr algn="ctr">
                        <a:spcAft>
                          <a:spcPts val="0"/>
                        </a:spcAft>
                      </a:pPr>
                      <a:r>
                        <a:rPr lang="en-US" sz="1600" b="1" kern="0" dirty="0">
                          <a:solidFill>
                            <a:schemeClr val="bg1"/>
                          </a:solidFill>
                          <a:latin typeface="微軟正黑體"/>
                          <a:ea typeface="新細明體"/>
                          <a:cs typeface="新細明體"/>
                        </a:rPr>
                        <a:t>Invited</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1600" b="1" kern="0" dirty="0">
                          <a:solidFill>
                            <a:schemeClr val="bg1"/>
                          </a:solidFill>
                          <a:latin typeface="微軟正黑體"/>
                          <a:ea typeface="新細明體"/>
                          <a:cs typeface="新細明體"/>
                        </a:rPr>
                        <a:t>Forwarded</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1600" b="1" kern="0" dirty="0">
                          <a:solidFill>
                            <a:schemeClr val="bg1"/>
                          </a:solidFill>
                          <a:latin typeface="微軟正黑體"/>
                          <a:ea typeface="新細明體"/>
                          <a:cs typeface="新細明體"/>
                        </a:rPr>
                        <a:t>Directly</a:t>
                      </a:r>
                      <a:endParaRPr lang="zh-TW" sz="1600" kern="100" dirty="0">
                        <a:solidFill>
                          <a:schemeClr val="bg1"/>
                        </a:solidFill>
                        <a:latin typeface="Calibri"/>
                        <a:ea typeface="新細明體"/>
                        <a:cs typeface="Times New Roman"/>
                      </a:endParaRPr>
                    </a:p>
                    <a:p>
                      <a:pPr algn="ctr">
                        <a:spcAft>
                          <a:spcPts val="0"/>
                        </a:spcAft>
                      </a:pPr>
                      <a:r>
                        <a:rPr lang="en-US" sz="1600" b="1" kern="0" dirty="0">
                          <a:solidFill>
                            <a:schemeClr val="bg1"/>
                          </a:solidFill>
                          <a:latin typeface="微軟正黑體"/>
                          <a:ea typeface="新細明體"/>
                          <a:cs typeface="新細明體"/>
                        </a:rPr>
                        <a:t>Invited</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1600" b="1" kern="0" dirty="0">
                          <a:solidFill>
                            <a:schemeClr val="bg1"/>
                          </a:solidFill>
                          <a:latin typeface="微軟正黑體"/>
                          <a:ea typeface="新細明體"/>
                          <a:cs typeface="新細明體"/>
                        </a:rPr>
                        <a:t>Forwarded</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1088408">
                <a:tc>
                  <a:txBody>
                    <a:bodyPr/>
                    <a:lstStyle/>
                    <a:p>
                      <a:pPr algn="l">
                        <a:spcAft>
                          <a:spcPts val="0"/>
                        </a:spcAft>
                      </a:pPr>
                      <a:r>
                        <a:rPr lang="zh-TW" sz="1600" b="1" kern="0" dirty="0">
                          <a:solidFill>
                            <a:schemeClr val="bg1"/>
                          </a:solidFill>
                          <a:latin typeface="Calibri"/>
                          <a:ea typeface="微軟正黑體"/>
                          <a:cs typeface="新細明體"/>
                        </a:rPr>
                        <a:t>公開驗證</a:t>
                      </a:r>
                      <a:endParaRPr lang="zh-TW" sz="1600" kern="100" dirty="0">
                        <a:solidFill>
                          <a:schemeClr val="bg1"/>
                        </a:solidFill>
                        <a:latin typeface="Calibri"/>
                        <a:ea typeface="新細明體"/>
                        <a:cs typeface="Times New Roman"/>
                      </a:endParaRPr>
                    </a:p>
                    <a:p>
                      <a:pPr algn="l">
                        <a:spcAft>
                          <a:spcPts val="0"/>
                        </a:spcAft>
                      </a:pPr>
                      <a:r>
                        <a:rPr lang="en-US" sz="1600" b="1" kern="0" dirty="0">
                          <a:solidFill>
                            <a:schemeClr val="bg1"/>
                          </a:solidFill>
                          <a:latin typeface="微軟正黑體"/>
                          <a:ea typeface="新細明體"/>
                          <a:cs typeface="新細明體"/>
                        </a:rPr>
                        <a:t>(Open Authenticated)</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rgbClr val="FF0000"/>
                          </a:solidFill>
                          <a:latin typeface="微軟正黑體"/>
                          <a:ea typeface="新細明體"/>
                          <a:cs typeface="新細明體"/>
                        </a:rPr>
                        <a:t>X</a:t>
                      </a:r>
                      <a:endParaRPr lang="zh-TW" sz="1600" kern="100" dirty="0">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rgbClr val="FF0000"/>
                          </a:solidFill>
                          <a:latin typeface="微軟正黑體"/>
                          <a:ea typeface="新細明體"/>
                          <a:cs typeface="新細明體"/>
                        </a:rPr>
                        <a:t>X</a:t>
                      </a:r>
                      <a:endParaRPr lang="zh-TW" sz="1600" kern="100" dirty="0">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953659">
                <a:tc>
                  <a:txBody>
                    <a:bodyPr/>
                    <a:lstStyle/>
                    <a:p>
                      <a:pPr algn="l">
                        <a:spcAft>
                          <a:spcPts val="0"/>
                        </a:spcAft>
                      </a:pPr>
                      <a:r>
                        <a:rPr lang="zh-TW" sz="1600" b="1" kern="0" dirty="0">
                          <a:solidFill>
                            <a:schemeClr val="bg1"/>
                          </a:solidFill>
                          <a:latin typeface="Calibri"/>
                          <a:ea typeface="微軟正黑體"/>
                          <a:cs typeface="新細明體"/>
                        </a:rPr>
                        <a:t>私密驗證</a:t>
                      </a:r>
                      <a:endParaRPr lang="zh-TW" sz="1600" kern="100" dirty="0">
                        <a:solidFill>
                          <a:schemeClr val="bg1"/>
                        </a:solidFill>
                        <a:latin typeface="Calibri"/>
                        <a:ea typeface="新細明體"/>
                        <a:cs typeface="Times New Roman"/>
                      </a:endParaRPr>
                    </a:p>
                    <a:p>
                      <a:pPr algn="l">
                        <a:spcAft>
                          <a:spcPts val="0"/>
                        </a:spcAft>
                      </a:pPr>
                      <a:r>
                        <a:rPr lang="en-US" sz="1600" b="1" kern="0" dirty="0">
                          <a:solidFill>
                            <a:schemeClr val="bg1"/>
                          </a:solidFill>
                          <a:latin typeface="微軟正黑體"/>
                          <a:ea typeface="新細明體"/>
                          <a:cs typeface="新細明體"/>
                        </a:rPr>
                        <a:t>(Closed</a:t>
                      </a:r>
                      <a:endParaRPr lang="zh-TW" sz="1600" kern="100" dirty="0">
                        <a:solidFill>
                          <a:schemeClr val="bg1"/>
                        </a:solidFill>
                        <a:latin typeface="Calibri"/>
                        <a:ea typeface="新細明體"/>
                        <a:cs typeface="Times New Roman"/>
                      </a:endParaRPr>
                    </a:p>
                    <a:p>
                      <a:pPr algn="l">
                        <a:spcAft>
                          <a:spcPts val="0"/>
                        </a:spcAft>
                      </a:pPr>
                      <a:r>
                        <a:rPr lang="en-US" sz="1600" b="1" kern="0" dirty="0">
                          <a:solidFill>
                            <a:schemeClr val="bg1"/>
                          </a:solidFill>
                          <a:latin typeface="微軟正黑體"/>
                          <a:ea typeface="新細明體"/>
                          <a:cs typeface="新細明體"/>
                        </a:rPr>
                        <a:t>Authenticated)</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rgbClr val="FF0000"/>
                          </a:solidFill>
                          <a:latin typeface="微軟正黑體"/>
                          <a:ea typeface="新細明體"/>
                          <a:cs typeface="新細明體"/>
                        </a:rPr>
                        <a:t>X</a:t>
                      </a:r>
                      <a:endParaRPr lang="zh-TW" sz="1600" kern="100" dirty="0">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rgbClr val="FF0000"/>
                          </a:solidFill>
                          <a:latin typeface="微軟正黑體"/>
                          <a:ea typeface="新細明體"/>
                          <a:cs typeface="新細明體"/>
                        </a:rPr>
                        <a:t>X</a:t>
                      </a:r>
                      <a:endParaRPr lang="zh-TW" sz="1600" kern="100" dirty="0">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a:solidFill>
                            <a:srgbClr val="FF0000"/>
                          </a:solidFill>
                          <a:latin typeface="微軟正黑體"/>
                          <a:ea typeface="新細明體"/>
                          <a:cs typeface="新細明體"/>
                        </a:rPr>
                        <a:t>X</a:t>
                      </a:r>
                      <a:endParaRPr lang="zh-TW" sz="1600" kern="100">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rgbClr val="FF0000"/>
                          </a:solidFill>
                          <a:latin typeface="微軟正黑體"/>
                          <a:ea typeface="新細明體"/>
                          <a:cs typeface="新細明體"/>
                        </a:rPr>
                        <a:t>X</a:t>
                      </a:r>
                      <a:endParaRPr lang="zh-TW" sz="1600" kern="100" dirty="0">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1088408">
                <a:tc>
                  <a:txBody>
                    <a:bodyPr/>
                    <a:lstStyle/>
                    <a:p>
                      <a:pPr algn="l">
                        <a:spcAft>
                          <a:spcPts val="0"/>
                        </a:spcAft>
                      </a:pPr>
                      <a:r>
                        <a:rPr lang="zh-TW" sz="1600" b="1" kern="0" dirty="0">
                          <a:solidFill>
                            <a:schemeClr val="bg1"/>
                          </a:solidFill>
                          <a:latin typeface="Calibri"/>
                          <a:ea typeface="微軟正黑體"/>
                          <a:cs typeface="新細明體"/>
                        </a:rPr>
                        <a:t>匿名</a:t>
                      </a:r>
                      <a:r>
                        <a:rPr lang="en-US" sz="1600" b="1" kern="0" dirty="0">
                          <a:solidFill>
                            <a:schemeClr val="bg1"/>
                          </a:solidFill>
                          <a:latin typeface="Calibri"/>
                          <a:ea typeface="微軟正黑體"/>
                          <a:cs typeface="新細明體"/>
                        </a:rPr>
                        <a:t> </a:t>
                      </a:r>
                      <a:endParaRPr lang="zh-TW" sz="1600" kern="100" dirty="0">
                        <a:solidFill>
                          <a:schemeClr val="bg1"/>
                        </a:solidFill>
                        <a:latin typeface="Calibri"/>
                        <a:ea typeface="新細明體"/>
                        <a:cs typeface="Times New Roman"/>
                      </a:endParaRPr>
                    </a:p>
                    <a:p>
                      <a:pPr algn="l">
                        <a:spcAft>
                          <a:spcPts val="0"/>
                        </a:spcAft>
                      </a:pPr>
                      <a:r>
                        <a:rPr lang="en-US" sz="1600" b="1" kern="0" dirty="0">
                          <a:solidFill>
                            <a:schemeClr val="bg1"/>
                          </a:solidFill>
                          <a:latin typeface="微軟正黑體"/>
                          <a:ea typeface="新細明體"/>
                          <a:cs typeface="新細明體"/>
                        </a:rPr>
                        <a:t>(Anonymous </a:t>
                      </a:r>
                      <a:endParaRPr lang="zh-TW" sz="1600" kern="100" dirty="0">
                        <a:solidFill>
                          <a:schemeClr val="bg1"/>
                        </a:solidFill>
                        <a:latin typeface="Calibri"/>
                        <a:ea typeface="新細明體"/>
                        <a:cs typeface="Times New Roman"/>
                      </a:endParaRPr>
                    </a:p>
                    <a:p>
                      <a:pPr algn="l">
                        <a:spcAft>
                          <a:spcPts val="0"/>
                        </a:spcAft>
                      </a:pPr>
                      <a:r>
                        <a:rPr lang="en-US" sz="1600" b="1" kern="0" dirty="0">
                          <a:solidFill>
                            <a:schemeClr val="bg1"/>
                          </a:solidFill>
                          <a:latin typeface="微軟正黑體"/>
                          <a:ea typeface="新細明體"/>
                          <a:cs typeface="新細明體"/>
                        </a:rPr>
                        <a:t>Allowed)</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Aft>
                          <a:spcPts val="0"/>
                        </a:spcAft>
                      </a:pPr>
                      <a:r>
                        <a:rPr lang="en-US" sz="2400" b="1" kern="0" dirty="0">
                          <a:solidFill>
                            <a:schemeClr val="bg1"/>
                          </a:solidFill>
                          <a:latin typeface="微軟正黑體"/>
                          <a:ea typeface="新細明體"/>
                          <a:cs typeface="新細明體"/>
                        </a:rPr>
                        <a:t>V</a:t>
                      </a:r>
                      <a:endParaRPr lang="zh-TW" sz="1600" kern="100" dirty="0">
                        <a:solidFill>
                          <a:schemeClr val="bg1"/>
                        </a:solidFill>
                        <a:latin typeface="Calibri"/>
                        <a:ea typeface="新細明體"/>
                        <a:cs typeface="Times New Roman"/>
                      </a:endParaRPr>
                    </a:p>
                  </a:txBody>
                  <a:tcPr marL="17780" marR="177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bl>
          </a:graphicData>
        </a:graphic>
      </p:graphicFrame>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OCS 2007</a:t>
            </a:r>
            <a:r>
              <a:rPr lang="zh-TW" altLang="en-US" dirty="0" smtClean="0"/>
              <a:t>規劃步驟</a:t>
            </a:r>
            <a:endParaRPr lang="zh-TW" altLang="en-US" dirty="0"/>
          </a:p>
        </p:txBody>
      </p:sp>
      <p:sp>
        <p:nvSpPr>
          <p:cNvPr id="3" name="內容版面配置區 2"/>
          <p:cNvSpPr>
            <a:spLocks noGrp="1"/>
          </p:cNvSpPr>
          <p:nvPr>
            <p:ph idx="1"/>
          </p:nvPr>
        </p:nvSpPr>
        <p:spPr>
          <a:xfrm>
            <a:off x="366713" y="1032296"/>
            <a:ext cx="4369060" cy="4754355"/>
          </a:xfrm>
        </p:spPr>
        <p:txBody>
          <a:bodyPr/>
          <a:lstStyle/>
          <a:p>
            <a:pPr marL="627062" indent="-514350">
              <a:lnSpc>
                <a:spcPct val="100000"/>
              </a:lnSpc>
              <a:buNone/>
            </a:pPr>
            <a:r>
              <a:rPr lang="en-US" altLang="zh-TW" dirty="0" smtClean="0"/>
              <a:t>01. </a:t>
            </a:r>
            <a:r>
              <a:rPr lang="zh-TW" altLang="en-US" dirty="0" smtClean="0"/>
              <a:t>決定規劃方向因素</a:t>
            </a:r>
            <a:endParaRPr lang="en-US" altLang="zh-TW" dirty="0" smtClean="0"/>
          </a:p>
          <a:p>
            <a:pPr>
              <a:lnSpc>
                <a:spcPct val="100000"/>
              </a:lnSpc>
              <a:buNone/>
            </a:pPr>
            <a:r>
              <a:rPr lang="en-US" altLang="zh-TW" dirty="0" smtClean="0">
                <a:solidFill>
                  <a:schemeClr val="bg2"/>
                </a:solidFill>
              </a:rPr>
              <a:t>02. </a:t>
            </a:r>
            <a:r>
              <a:rPr lang="zh-TW" altLang="en-US" dirty="0" smtClean="0">
                <a:solidFill>
                  <a:schemeClr val="bg2"/>
                </a:solidFill>
              </a:rPr>
              <a:t>公司網路拓樸考量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03. </a:t>
            </a:r>
            <a:r>
              <a:rPr lang="zh-TW" altLang="en-US" dirty="0" smtClean="0">
                <a:solidFill>
                  <a:schemeClr val="bg2"/>
                </a:solidFill>
              </a:rPr>
              <a:t>部署方法選擇考量</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04. </a:t>
            </a:r>
            <a:r>
              <a:rPr lang="zh-TW" altLang="en-US" dirty="0" smtClean="0">
                <a:solidFill>
                  <a:schemeClr val="bg2"/>
                </a:solidFill>
              </a:rPr>
              <a:t>基礎建設建立要求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05. </a:t>
            </a:r>
            <a:r>
              <a:rPr lang="zh-TW" altLang="en-US" dirty="0" smtClean="0">
                <a:solidFill>
                  <a:schemeClr val="bg2"/>
                </a:solidFill>
              </a:rPr>
              <a:t>檢視基本部署要求</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06. </a:t>
            </a:r>
            <a:r>
              <a:rPr lang="zh-TW" altLang="en-US" dirty="0" smtClean="0">
                <a:solidFill>
                  <a:schemeClr val="bg2"/>
                </a:solidFill>
              </a:rPr>
              <a:t>外部使用者的規劃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07. </a:t>
            </a:r>
            <a:r>
              <a:rPr lang="zh-TW" altLang="en-US" dirty="0" smtClean="0">
                <a:solidFill>
                  <a:schemeClr val="bg2"/>
                </a:solidFill>
              </a:rPr>
              <a:t>負載平衡器的規劃</a:t>
            </a:r>
            <a:endParaRPr lang="en-US" altLang="zh-TW" dirty="0" smtClean="0">
              <a:solidFill>
                <a:schemeClr val="bg2"/>
              </a:solidFill>
            </a:endParaRPr>
          </a:p>
          <a:p>
            <a:pPr marL="627062" indent="-514350">
              <a:lnSpc>
                <a:spcPct val="100000"/>
              </a:lnSpc>
              <a:buNone/>
            </a:pPr>
            <a:r>
              <a:rPr lang="en-US" altLang="zh-TW" dirty="0" smtClean="0">
                <a:solidFill>
                  <a:schemeClr val="bg2"/>
                </a:solidFill>
              </a:rPr>
              <a:t>08. </a:t>
            </a:r>
            <a:r>
              <a:rPr lang="zh-TW" altLang="en-US" dirty="0" smtClean="0">
                <a:solidFill>
                  <a:schemeClr val="bg2"/>
                </a:solidFill>
              </a:rPr>
              <a:t>企業  </a:t>
            </a:r>
            <a:r>
              <a:rPr lang="en-US" altLang="zh-TW" dirty="0" smtClean="0">
                <a:solidFill>
                  <a:schemeClr val="bg2"/>
                </a:solidFill>
              </a:rPr>
              <a:t>VoIP </a:t>
            </a:r>
            <a:r>
              <a:rPr lang="zh-TW" altLang="en-US" dirty="0" smtClean="0">
                <a:solidFill>
                  <a:schemeClr val="bg2"/>
                </a:solidFill>
              </a:rPr>
              <a:t>的規劃</a:t>
            </a:r>
          </a:p>
          <a:p>
            <a:pPr>
              <a:lnSpc>
                <a:spcPct val="100000"/>
              </a:lnSpc>
              <a:buNone/>
            </a:pPr>
            <a:endParaRPr lang="zh-TW" altLang="en-US" dirty="0"/>
          </a:p>
        </p:txBody>
      </p:sp>
      <p:sp>
        <p:nvSpPr>
          <p:cNvPr id="4" name="內容版面配置區 2"/>
          <p:cNvSpPr txBox="1">
            <a:spLocks/>
          </p:cNvSpPr>
          <p:nvPr/>
        </p:nvSpPr>
        <p:spPr bwMode="auto">
          <a:xfrm>
            <a:off x="4635478" y="1045944"/>
            <a:ext cx="4218935" cy="2502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09.ABS</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的規劃與考量</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10.HA  </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與容錯的規劃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11.</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資料庫儲存的規劃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a:p>
            <a:pPr marL="627062" marR="0" lvl="0" indent="-514350" algn="l" defTabSz="914400" rtl="0" eaLnBrk="0" fontAlgn="base" latinLnBrk="0" hangingPunct="0">
              <a:lnSpc>
                <a:spcPct val="100000"/>
              </a:lnSpc>
              <a:spcBef>
                <a:spcPct val="20000"/>
              </a:spcBef>
              <a:spcAft>
                <a:spcPct val="0"/>
              </a:spcAft>
              <a:buClrTx/>
              <a:buSzTx/>
              <a:buFontTx/>
              <a:buNone/>
              <a:tabLst/>
              <a:defRPr/>
            </a:pPr>
            <a:r>
              <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12.</a:t>
            </a:r>
            <a:r>
              <a:rPr kumimoji="0" lang="zh-TW" altLang="en-US"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rPr>
              <a:t>稽核與記錄的規劃</a:t>
            </a:r>
            <a:endParaRPr kumimoji="0" lang="en-US" altLang="zh-TW" sz="3200" b="1" i="0" u="none" strike="noStrike" kern="0" cap="none" spc="0" normalizeH="0" baseline="0" noProof="0" dirty="0" smtClean="0">
              <a:ln>
                <a:noFill/>
              </a:ln>
              <a:solidFill>
                <a:schemeClr val="bg2"/>
              </a:solidFill>
              <a:effectLst/>
              <a:uLnTx/>
              <a:uFillTx/>
              <a:latin typeface="Arial" pitchFamily="34" charset="0"/>
              <a:ea typeface="微軟正黑體"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會議邀請存取權限的指定</a:t>
            </a:r>
            <a:endParaRPr lang="zh-TW" altLang="en-US" dirty="0"/>
          </a:p>
        </p:txBody>
      </p:sp>
      <p:pic>
        <p:nvPicPr>
          <p:cNvPr id="19" name="圖片 18" descr="公開驗證.TIF"/>
          <p:cNvPicPr>
            <a:picLocks noChangeAspect="1"/>
          </p:cNvPicPr>
          <p:nvPr/>
        </p:nvPicPr>
        <p:blipFill>
          <a:blip r:embed="rId2"/>
          <a:stretch>
            <a:fillRect/>
          </a:stretch>
        </p:blipFill>
        <p:spPr>
          <a:xfrm>
            <a:off x="1389413" y="997527"/>
            <a:ext cx="6258296" cy="5070764"/>
          </a:xfrm>
          <a:prstGeom prst="rect">
            <a:avLst/>
          </a:prstGeom>
        </p:spPr>
      </p:pic>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8" name="Rectangle 337927"/>
          <p:cNvSpPr>
            <a:spLocks noChangeArrowheads="1"/>
          </p:cNvSpPr>
          <p:nvPr/>
        </p:nvSpPr>
        <p:spPr bwMode="auto">
          <a:xfrm>
            <a:off x="0" y="3195638"/>
            <a:ext cx="1082675" cy="2628900"/>
          </a:xfrm>
          <a:prstGeom prst="rect">
            <a:avLst/>
          </a:prstGeom>
          <a:gradFill rotWithShape="0">
            <a:gsLst>
              <a:gs pos="0">
                <a:schemeClr val="tx1">
                  <a:alpha val="50000"/>
                </a:schemeClr>
              </a:gs>
              <a:gs pos="100000">
                <a:schemeClr val="tx1">
                  <a:gamma/>
                  <a:shade val="57255"/>
                  <a:invGamma/>
                  <a:alpha val="0"/>
                </a:schemeClr>
              </a:gs>
            </a:gsLst>
            <a:path path="rect">
              <a:fillToRect t="100000" r="100000"/>
            </a:path>
          </a:gradFill>
          <a:ln w="12700" cap="flat" cmpd="sng" algn="ctr">
            <a:noFill/>
            <a:prstDash val="solid"/>
            <a:miter lim="800000"/>
            <a:headEnd type="none" w="med" len="med"/>
            <a:tailEnd type="none" w="med" len="med"/>
          </a:ln>
          <a:effectLst/>
        </p:spPr>
        <p:txBody>
          <a:bodyPr wrap="none" anchor="ctr"/>
          <a:lstStyle/>
          <a:p>
            <a:pPr eaLnBrk="1" hangingPunct="1">
              <a:defRPr/>
            </a:pPr>
            <a:endParaRPr lang="zh-TW" altLang="en-US">
              <a:solidFill>
                <a:srgbClr val="000000"/>
              </a:solidFill>
              <a:ea typeface="新細明體" charset="-120"/>
            </a:endParaRPr>
          </a:p>
        </p:txBody>
      </p:sp>
      <p:pic>
        <p:nvPicPr>
          <p:cNvPr id="14339" name="Rectangle 43009"/>
          <p:cNvPicPr>
            <a:picLocks noChangeAspect="1" noChangeArrowheads="1"/>
          </p:cNvPicPr>
          <p:nvPr/>
        </p:nvPicPr>
        <p:blipFill>
          <a:blip r:embed="rId4"/>
          <a:srcRect/>
          <a:stretch>
            <a:fillRect/>
          </a:stretch>
        </p:blipFill>
        <p:spPr bwMode="auto">
          <a:xfrm>
            <a:off x="0" y="3214688"/>
            <a:ext cx="9144000" cy="2609850"/>
          </a:xfrm>
          <a:prstGeom prst="rect">
            <a:avLst/>
          </a:prstGeom>
          <a:noFill/>
          <a:ln w="9525">
            <a:noFill/>
            <a:miter lim="800000"/>
            <a:headEnd/>
            <a:tailEnd/>
          </a:ln>
        </p:spPr>
      </p:pic>
      <p:sp>
        <p:nvSpPr>
          <p:cNvPr id="14340" name="Rectangle 5"/>
          <p:cNvSpPr>
            <a:spLocks noGrp="1" noChangeArrowheads="1"/>
          </p:cNvSpPr>
          <p:nvPr>
            <p:ph type="subTitle" idx="1"/>
          </p:nvPr>
        </p:nvSpPr>
        <p:spPr>
          <a:xfrm>
            <a:off x="854075" y="3353198"/>
            <a:ext cx="7580241" cy="2228735"/>
          </a:xfrm>
        </p:spPr>
        <p:txBody>
          <a:bodyPr/>
          <a:lstStyle/>
          <a:p>
            <a:pPr indent="112713" algn="l" eaLnBrk="1" hangingPunct="1">
              <a:lnSpc>
                <a:spcPct val="90000"/>
              </a:lnSpc>
              <a:buSzTx/>
            </a:pPr>
            <a:r>
              <a:rPr lang="en-US" altLang="zh-TW" dirty="0" smtClean="0"/>
              <a:t>1.OCS 2007  Instant Messaging</a:t>
            </a:r>
            <a:r>
              <a:rPr lang="zh-TW" altLang="en-US" dirty="0" smtClean="0"/>
              <a:t>會議</a:t>
            </a:r>
            <a:endParaRPr lang="en-US" altLang="zh-TW" dirty="0" smtClean="0"/>
          </a:p>
          <a:p>
            <a:pPr indent="112713" algn="l" eaLnBrk="1" hangingPunct="1">
              <a:lnSpc>
                <a:spcPct val="90000"/>
              </a:lnSpc>
              <a:buSzTx/>
            </a:pPr>
            <a:r>
              <a:rPr lang="en-US" altLang="zh-TW" dirty="0" smtClean="0"/>
              <a:t>2.OCS 2007  Audio Conferencing</a:t>
            </a:r>
          </a:p>
          <a:p>
            <a:pPr indent="112713" algn="l" eaLnBrk="1" hangingPunct="1">
              <a:lnSpc>
                <a:spcPct val="90000"/>
              </a:lnSpc>
              <a:buSzTx/>
            </a:pPr>
            <a:r>
              <a:rPr lang="en-US" altLang="zh-TW" dirty="0" smtClean="0"/>
              <a:t>3.OCS 2007  Video Conferencing</a:t>
            </a:r>
          </a:p>
          <a:p>
            <a:pPr indent="112713" algn="l" eaLnBrk="1" hangingPunct="1">
              <a:lnSpc>
                <a:spcPct val="90000"/>
              </a:lnSpc>
              <a:buSzTx/>
            </a:pPr>
            <a:r>
              <a:rPr lang="en-US" altLang="zh-TW" dirty="0" smtClean="0"/>
              <a:t>4.</a:t>
            </a:r>
            <a:r>
              <a:rPr lang="zh-TW" altLang="en-US" dirty="0" smtClean="0"/>
              <a:t>使用</a:t>
            </a:r>
            <a:r>
              <a:rPr lang="en-US" altLang="zh-TW" dirty="0" smtClean="0"/>
              <a:t>OCS 2007  </a:t>
            </a:r>
            <a:r>
              <a:rPr lang="zh-TW" altLang="en-US" dirty="0" smtClean="0"/>
              <a:t>的網路教學平台</a:t>
            </a:r>
            <a:endParaRPr lang="en-US" altLang="zh-TW" dirty="0" smtClean="0"/>
          </a:p>
          <a:p>
            <a:pPr indent="112713" algn="l" eaLnBrk="1" hangingPunct="1">
              <a:lnSpc>
                <a:spcPct val="90000"/>
              </a:lnSpc>
              <a:buSzTx/>
            </a:pPr>
            <a:endParaRPr lang="en-US" altLang="zh-TW" dirty="0" smtClean="0"/>
          </a:p>
          <a:p>
            <a:pPr indent="112713" algn="l" eaLnBrk="1" hangingPunct="1">
              <a:lnSpc>
                <a:spcPct val="90000"/>
              </a:lnSpc>
              <a:buSzTx/>
            </a:pPr>
            <a:endParaRPr lang="zh-TW" altLang="en-US" dirty="0" smtClean="0"/>
          </a:p>
        </p:txBody>
      </p:sp>
      <p:sp>
        <p:nvSpPr>
          <p:cNvPr id="14341" name="Text Box 6"/>
          <p:cNvSpPr txBox="1">
            <a:spLocks noChangeArrowheads="1"/>
          </p:cNvSpPr>
          <p:nvPr/>
        </p:nvSpPr>
        <p:spPr bwMode="auto">
          <a:xfrm>
            <a:off x="896939" y="2006600"/>
            <a:ext cx="2831914" cy="762000"/>
          </a:xfrm>
          <a:prstGeom prst="rect">
            <a:avLst/>
          </a:prstGeom>
          <a:noFill/>
          <a:ln w="12700">
            <a:noFill/>
            <a:miter lim="800000"/>
            <a:headEnd/>
            <a:tailEnd/>
          </a:ln>
        </p:spPr>
        <p:txBody>
          <a:bodyPr wrap="square">
            <a:spAutoFit/>
          </a:bodyPr>
          <a:lstStyle/>
          <a:p>
            <a:pPr>
              <a:spcBef>
                <a:spcPct val="50000"/>
              </a:spcBef>
            </a:pPr>
            <a:r>
              <a:rPr lang="en-US" altLang="zh-TW" sz="4400" b="1" dirty="0" smtClean="0">
                <a:solidFill>
                  <a:srgbClr val="FFCC00"/>
                </a:solidFill>
                <a:ea typeface="新細明體" charset="-120"/>
              </a:rPr>
              <a:t>DEMO04</a:t>
            </a:r>
            <a:endParaRPr lang="en-US" altLang="zh-TW" sz="4400" b="1" dirty="0">
              <a:solidFill>
                <a:srgbClr val="FFCC00"/>
              </a:solidFill>
              <a:ea typeface="新細明體" charset="-120"/>
            </a:endParaRPr>
          </a:p>
        </p:txBody>
      </p:sp>
    </p:spTree>
    <p:custDataLst>
      <p:tags r:id="rId1"/>
    </p:custDataLst>
  </p:cSld>
  <p:clrMapOvr>
    <a:masterClrMapping/>
  </p:clrMapOvr>
  <p:transition advTm="86796">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27050" y="71438"/>
            <a:ext cx="8259763" cy="727075"/>
          </a:xfrm>
        </p:spPr>
        <p:txBody>
          <a:bodyPr/>
          <a:lstStyle/>
          <a:p>
            <a:pPr eaLnBrk="1" hangingPunct="1"/>
            <a:r>
              <a:rPr lang="zh-TW" altLang="en-US" smtClean="0"/>
              <a:t>摘要</a:t>
            </a:r>
          </a:p>
        </p:txBody>
      </p:sp>
      <p:sp>
        <p:nvSpPr>
          <p:cNvPr id="15363" name="Rectangle 3"/>
          <p:cNvSpPr>
            <a:spLocks noGrp="1" noChangeArrowheads="1"/>
          </p:cNvSpPr>
          <p:nvPr>
            <p:ph type="body" idx="1"/>
          </p:nvPr>
        </p:nvSpPr>
        <p:spPr>
          <a:xfrm>
            <a:off x="685800" y="1143000"/>
            <a:ext cx="7543800" cy="2419598"/>
          </a:xfrm>
        </p:spPr>
        <p:txBody>
          <a:bodyPr/>
          <a:lstStyle/>
          <a:p>
            <a:pPr eaLnBrk="1" hangingPunct="1">
              <a:lnSpc>
                <a:spcPct val="100000"/>
              </a:lnSpc>
            </a:pPr>
            <a:r>
              <a:rPr lang="zh-TW" altLang="en-US" dirty="0" smtClean="0"/>
              <a:t>以</a:t>
            </a:r>
            <a:r>
              <a:rPr lang="en-US" altLang="zh-TW" dirty="0" smtClean="0"/>
              <a:t>IM</a:t>
            </a:r>
            <a:r>
              <a:rPr lang="zh-TW" altLang="en-US" dirty="0" smtClean="0"/>
              <a:t>的會議功能，加速溝通的速度</a:t>
            </a:r>
            <a:endParaRPr lang="en-US" altLang="zh-TW" dirty="0" smtClean="0"/>
          </a:p>
          <a:p>
            <a:pPr eaLnBrk="1" hangingPunct="1">
              <a:lnSpc>
                <a:spcPct val="100000"/>
              </a:lnSpc>
            </a:pPr>
            <a:r>
              <a:rPr lang="zh-TW" altLang="en-US" dirty="0" smtClean="0"/>
              <a:t>遠距的教學功能，學習國界沒限制</a:t>
            </a:r>
            <a:endParaRPr lang="en-US" altLang="zh-TW" dirty="0" smtClean="0"/>
          </a:p>
          <a:p>
            <a:pPr eaLnBrk="1" hangingPunct="1">
              <a:lnSpc>
                <a:spcPct val="100000"/>
              </a:lnSpc>
            </a:pPr>
            <a:r>
              <a:rPr lang="en-US" altLang="zh-TW" dirty="0" smtClean="0"/>
              <a:t>A/V </a:t>
            </a:r>
            <a:r>
              <a:rPr lang="zh-TW" altLang="en-US" dirty="0" smtClean="0"/>
              <a:t>的會議功能，視訊語音效果佳</a:t>
            </a:r>
            <a:endParaRPr lang="en-US" altLang="zh-TW" dirty="0" smtClean="0"/>
          </a:p>
          <a:p>
            <a:pPr eaLnBrk="1" hangingPunct="1">
              <a:lnSpc>
                <a:spcPct val="100000"/>
              </a:lnSpc>
            </a:pPr>
            <a:r>
              <a:rPr lang="zh-TW" altLang="en-US" dirty="0" smtClean="0"/>
              <a:t>視訊會議功能強，多 </a:t>
            </a:r>
            <a:r>
              <a:rPr lang="en-US" altLang="zh-TW" dirty="0" smtClean="0"/>
              <a:t>MCU </a:t>
            </a:r>
            <a:r>
              <a:rPr lang="zh-TW" altLang="en-US" dirty="0" smtClean="0"/>
              <a:t>可整合</a:t>
            </a:r>
            <a:endParaRPr lang="en-US" altLang="zh-TW" dirty="0" smtClean="0"/>
          </a:p>
        </p:txBody>
      </p:sp>
    </p:spTree>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0" y="4217988"/>
            <a:ext cx="9144000" cy="668337"/>
          </a:xfrm>
          <a:prstGeom prst="rect">
            <a:avLst/>
          </a:prstGeom>
          <a:noFill/>
          <a:ln w="38100" algn="ctr">
            <a:noFill/>
            <a:miter lim="800000"/>
            <a:headEnd/>
            <a:tailEnd/>
          </a:ln>
          <a:effectLst/>
        </p:spPr>
        <p:txBody>
          <a:bodyPr>
            <a:spAutoFit/>
          </a:bodyPr>
          <a:lstStyle/>
          <a:p>
            <a:pPr algn="ctr" eaLnBrk="0" hangingPunct="0">
              <a:lnSpc>
                <a:spcPct val="90000"/>
              </a:lnSpc>
              <a:spcBef>
                <a:spcPct val="30000"/>
              </a:spcBef>
              <a:buClr>
                <a:schemeClr val="tx2"/>
              </a:buClr>
              <a:buSzPct val="75000"/>
              <a:buFont typeface="Wingdings" pitchFamily="2" charset="2"/>
              <a:buNone/>
            </a:pPr>
            <a:r>
              <a:rPr kumimoji="0" lang="en-US" altLang="zh-TW" sz="4200" b="1" dirty="0">
                <a:solidFill>
                  <a:srgbClr val="FFFF99"/>
                </a:solidFill>
              </a:rPr>
              <a:t>www.microsoft.com/technet/xxx-xx</a:t>
            </a:r>
          </a:p>
        </p:txBody>
      </p:sp>
      <p:sp>
        <p:nvSpPr>
          <p:cNvPr id="145411" name="Rectangle 3"/>
          <p:cNvSpPr>
            <a:spLocks noGrp="1" noChangeArrowheads="1"/>
          </p:cNvSpPr>
          <p:nvPr>
            <p:ph type="body" idx="1"/>
          </p:nvPr>
        </p:nvSpPr>
        <p:spPr>
          <a:xfrm>
            <a:off x="558800" y="1600200"/>
            <a:ext cx="8213725" cy="1546225"/>
          </a:xfrm>
          <a:noFill/>
          <a:ln/>
        </p:spPr>
        <p:txBody>
          <a:bodyPr lIns="92075" tIns="46038" rIns="92075" bIns="46038"/>
          <a:lstStyle/>
          <a:p>
            <a:pPr>
              <a:buFontTx/>
              <a:buNone/>
            </a:pPr>
            <a:r>
              <a:rPr lang="en-US" altLang="zh-TW" sz="2800" dirty="0" smtClean="0">
                <a:ea typeface="新細明體" pitchFamily="18" charset="-120"/>
              </a:rPr>
              <a:t>Visit TechNet at</a:t>
            </a:r>
            <a:r>
              <a:rPr lang="en-US" altLang="zh-TW" sz="2800" dirty="0" smtClean="0">
                <a:solidFill>
                  <a:srgbClr val="330894"/>
                </a:solidFill>
                <a:ea typeface="新細明體" pitchFamily="18" charset="-120"/>
              </a:rPr>
              <a:t> </a:t>
            </a:r>
            <a:r>
              <a:rPr lang="en-US" altLang="zh-TW" sz="3600" dirty="0" smtClean="0">
                <a:solidFill>
                  <a:srgbClr val="FFFF99"/>
                </a:solidFill>
                <a:ea typeface="新細明體" pitchFamily="18" charset="-120"/>
              </a:rPr>
              <a:t>www.microsoft.com/technet</a:t>
            </a:r>
          </a:p>
          <a:p>
            <a:pPr>
              <a:buFontTx/>
              <a:buNone/>
            </a:pPr>
            <a:r>
              <a:rPr lang="en-US" altLang="zh-TW" sz="2800" dirty="0" smtClean="0">
                <a:ea typeface="新細明體" pitchFamily="18" charset="-120"/>
              </a:rPr>
              <a:t>Visit the </a:t>
            </a:r>
            <a:r>
              <a:rPr lang="en-US" altLang="zh-TW" sz="2800" dirty="0" err="1" smtClean="0">
                <a:ea typeface="新細明體" pitchFamily="18" charset="-120"/>
              </a:rPr>
              <a:t>url</a:t>
            </a:r>
            <a:r>
              <a:rPr lang="en-US" altLang="zh-TW" sz="2800" dirty="0" smtClean="0">
                <a:ea typeface="新細明體" pitchFamily="18" charset="-120"/>
              </a:rPr>
              <a:t> below for additional information</a:t>
            </a:r>
          </a:p>
        </p:txBody>
      </p:sp>
      <p:sp>
        <p:nvSpPr>
          <p:cNvPr id="145412" name="Rectangle 4"/>
          <p:cNvSpPr>
            <a:spLocks noGrp="1" noChangeArrowheads="1"/>
          </p:cNvSpPr>
          <p:nvPr>
            <p:ph type="title"/>
          </p:nvPr>
        </p:nvSpPr>
        <p:spPr/>
        <p:txBody>
          <a:bodyPr/>
          <a:lstStyle/>
          <a:p>
            <a:r>
              <a:rPr lang="en-US" altLang="zh-TW" smtClean="0">
                <a:ea typeface="新細明體" pitchFamily="18" charset="-120"/>
              </a:rPr>
              <a:t>For More Information</a:t>
            </a:r>
            <a:endParaRPr lang="en-GB" smtClean="0"/>
          </a:p>
        </p:txBody>
      </p:sp>
    </p:spTree>
  </p:cSld>
  <p:clrMapOvr>
    <a:masterClrMapping/>
  </p:clrMapOvr>
  <p:transition>
    <p:strips dir="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5201"/>
          <p:cNvPicPr>
            <a:picLocks noChangeAspect="1" noChangeArrowheads="1"/>
          </p:cNvPicPr>
          <p:nvPr/>
        </p:nvPicPr>
        <p:blipFill>
          <a:blip r:embed="rId3"/>
          <a:srcRect/>
          <a:stretch>
            <a:fillRect/>
          </a:stretch>
        </p:blipFill>
        <p:spPr bwMode="auto">
          <a:xfrm>
            <a:off x="382588" y="1458913"/>
            <a:ext cx="1576387" cy="2033587"/>
          </a:xfrm>
          <a:prstGeom prst="rect">
            <a:avLst/>
          </a:prstGeom>
          <a:noFill/>
        </p:spPr>
      </p:pic>
      <p:pic>
        <p:nvPicPr>
          <p:cNvPr id="147459" name="Picture 3" descr="5201"/>
          <p:cNvPicPr>
            <a:picLocks noChangeAspect="1" noChangeArrowheads="1"/>
          </p:cNvPicPr>
          <p:nvPr/>
        </p:nvPicPr>
        <p:blipFill>
          <a:blip r:embed="rId3"/>
          <a:srcRect/>
          <a:stretch>
            <a:fillRect/>
          </a:stretch>
        </p:blipFill>
        <p:spPr bwMode="auto">
          <a:xfrm>
            <a:off x="2133600" y="1524000"/>
            <a:ext cx="1576388" cy="2033588"/>
          </a:xfrm>
          <a:prstGeom prst="rect">
            <a:avLst/>
          </a:prstGeom>
          <a:noFill/>
        </p:spPr>
      </p:pic>
      <p:pic>
        <p:nvPicPr>
          <p:cNvPr id="147460" name="Picture 4" descr="5201"/>
          <p:cNvPicPr>
            <a:picLocks noChangeAspect="1" noChangeArrowheads="1"/>
          </p:cNvPicPr>
          <p:nvPr/>
        </p:nvPicPr>
        <p:blipFill>
          <a:blip r:embed="rId3"/>
          <a:srcRect/>
          <a:stretch>
            <a:fillRect/>
          </a:stretch>
        </p:blipFill>
        <p:spPr bwMode="auto">
          <a:xfrm>
            <a:off x="3886200" y="1524000"/>
            <a:ext cx="1576388" cy="2033588"/>
          </a:xfrm>
          <a:prstGeom prst="rect">
            <a:avLst/>
          </a:prstGeom>
          <a:noFill/>
        </p:spPr>
      </p:pic>
      <p:pic>
        <p:nvPicPr>
          <p:cNvPr id="147461" name="Picture 5" descr="5201"/>
          <p:cNvPicPr>
            <a:picLocks noChangeAspect="1" noChangeArrowheads="1"/>
          </p:cNvPicPr>
          <p:nvPr/>
        </p:nvPicPr>
        <p:blipFill>
          <a:blip r:embed="rId3"/>
          <a:srcRect/>
          <a:stretch>
            <a:fillRect/>
          </a:stretch>
        </p:blipFill>
        <p:spPr bwMode="auto">
          <a:xfrm>
            <a:off x="5638800" y="1524000"/>
            <a:ext cx="1576388" cy="2033588"/>
          </a:xfrm>
          <a:prstGeom prst="rect">
            <a:avLst/>
          </a:prstGeom>
          <a:noFill/>
        </p:spPr>
      </p:pic>
      <p:pic>
        <p:nvPicPr>
          <p:cNvPr id="147462" name="Picture 6" descr="5201"/>
          <p:cNvPicPr>
            <a:picLocks noChangeAspect="1" noChangeArrowheads="1"/>
          </p:cNvPicPr>
          <p:nvPr/>
        </p:nvPicPr>
        <p:blipFill>
          <a:blip r:embed="rId3"/>
          <a:srcRect/>
          <a:stretch>
            <a:fillRect/>
          </a:stretch>
        </p:blipFill>
        <p:spPr bwMode="auto">
          <a:xfrm>
            <a:off x="7391400" y="1524000"/>
            <a:ext cx="1576388" cy="2033588"/>
          </a:xfrm>
          <a:prstGeom prst="rect">
            <a:avLst/>
          </a:prstGeom>
          <a:noFill/>
        </p:spPr>
      </p:pic>
      <p:pic>
        <p:nvPicPr>
          <p:cNvPr id="147463" name="Picture 7" descr="slide0044_image070"/>
          <p:cNvPicPr>
            <a:picLocks noChangeAspect="1" noChangeArrowheads="1"/>
          </p:cNvPicPr>
          <p:nvPr/>
        </p:nvPicPr>
        <p:blipFill>
          <a:blip r:embed="rId4"/>
          <a:srcRect/>
          <a:stretch>
            <a:fillRect/>
          </a:stretch>
        </p:blipFill>
        <p:spPr bwMode="auto">
          <a:xfrm>
            <a:off x="0" y="5491163"/>
            <a:ext cx="1565275" cy="1366837"/>
          </a:xfrm>
          <a:prstGeom prst="rect">
            <a:avLst/>
          </a:prstGeom>
          <a:noFill/>
        </p:spPr>
      </p:pic>
      <p:sp>
        <p:nvSpPr>
          <p:cNvPr id="147464" name="Text Box 8"/>
          <p:cNvSpPr txBox="1">
            <a:spLocks noChangeArrowheads="1"/>
          </p:cNvSpPr>
          <p:nvPr/>
        </p:nvSpPr>
        <p:spPr bwMode="auto">
          <a:xfrm>
            <a:off x="-87313" y="4117975"/>
            <a:ext cx="9359901" cy="1433513"/>
          </a:xfrm>
          <a:prstGeom prst="rect">
            <a:avLst/>
          </a:prstGeom>
          <a:noFill/>
          <a:ln w="9525">
            <a:noFill/>
            <a:miter lim="800000"/>
            <a:headEnd/>
            <a:tailEnd/>
          </a:ln>
          <a:effectLst/>
        </p:spPr>
        <p:txBody>
          <a:bodyPr>
            <a:spAutoFit/>
          </a:bodyPr>
          <a:lstStyle/>
          <a:p>
            <a:pPr algn="ctr" eaLnBrk="0" hangingPunct="0"/>
            <a:r>
              <a:rPr kumimoji="0" lang="en-US" altLang="zh-TW" sz="3200" b="1">
                <a:solidFill>
                  <a:schemeClr val="bg1"/>
                </a:solidFill>
              </a:rPr>
              <a:t>For the latest titles, visit</a:t>
            </a:r>
          </a:p>
          <a:p>
            <a:pPr algn="ctr" eaLnBrk="0" hangingPunct="0"/>
            <a:r>
              <a:rPr kumimoji="0" lang="en-US" altLang="zh-TW" sz="3600" b="1">
                <a:solidFill>
                  <a:srgbClr val="FFFF99"/>
                </a:solidFill>
              </a:rPr>
              <a:t>www.microsoft.com/learning/books/itpro/</a:t>
            </a:r>
            <a:endParaRPr kumimoji="0" lang="en-US" altLang="zh-TW" sz="2000" b="1">
              <a:solidFill>
                <a:srgbClr val="FFFF99"/>
              </a:solidFill>
            </a:endParaRPr>
          </a:p>
          <a:p>
            <a:pPr algn="ctr" eaLnBrk="0" hangingPunct="0"/>
            <a:r>
              <a:rPr kumimoji="0" lang="en-US" altLang="zh-TW" sz="2000" b="1">
                <a:effectLst>
                  <a:outerShdw blurRad="38100" dist="38100" dir="2700000" algn="tl">
                    <a:srgbClr val="C0C0C0"/>
                  </a:outerShdw>
                </a:effectLst>
              </a:rPr>
              <a:t>	</a:t>
            </a:r>
            <a:endParaRPr kumimoji="0" lang="en-GB" sz="2000" b="1">
              <a:effectLst>
                <a:outerShdw blurRad="38100" dist="38100" dir="2700000" algn="tl">
                  <a:srgbClr val="C0C0C0"/>
                </a:outerShdw>
              </a:effectLst>
            </a:endParaRPr>
          </a:p>
        </p:txBody>
      </p:sp>
      <p:sp>
        <p:nvSpPr>
          <p:cNvPr id="147465" name="Rectangle 9"/>
          <p:cNvSpPr>
            <a:spLocks noGrp="1" noChangeArrowheads="1"/>
          </p:cNvSpPr>
          <p:nvPr>
            <p:ph type="title"/>
          </p:nvPr>
        </p:nvSpPr>
        <p:spPr/>
        <p:txBody>
          <a:bodyPr/>
          <a:lstStyle/>
          <a:p>
            <a:r>
              <a:rPr lang="en-US" altLang="zh-TW" smtClean="0">
                <a:ea typeface="新細明體" pitchFamily="18" charset="-120"/>
              </a:rPr>
              <a:t>Microsoft Press Publications</a:t>
            </a:r>
            <a:endParaRPr lang="en-GB"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dissolve">
                                      <p:cBhvr>
                                        <p:cTn id="7" dur="2000"/>
                                        <p:tgtEl>
                                          <p:spTgt spid="147458"/>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147459"/>
                                        </p:tgtEl>
                                        <p:attrNameLst>
                                          <p:attrName>style.visibility</p:attrName>
                                        </p:attrNameLst>
                                      </p:cBhvr>
                                      <p:to>
                                        <p:strVal val="visible"/>
                                      </p:to>
                                    </p:set>
                                    <p:animEffect transition="in" filter="dissolve">
                                      <p:cBhvr>
                                        <p:cTn id="11" dur="2000"/>
                                        <p:tgtEl>
                                          <p:spTgt spid="147459"/>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147460"/>
                                        </p:tgtEl>
                                        <p:attrNameLst>
                                          <p:attrName>style.visibility</p:attrName>
                                        </p:attrNameLst>
                                      </p:cBhvr>
                                      <p:to>
                                        <p:strVal val="visible"/>
                                      </p:to>
                                    </p:set>
                                    <p:animEffect transition="in" filter="dissolve">
                                      <p:cBhvr>
                                        <p:cTn id="15" dur="2000"/>
                                        <p:tgtEl>
                                          <p:spTgt spid="147460"/>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147461"/>
                                        </p:tgtEl>
                                        <p:attrNameLst>
                                          <p:attrName>style.visibility</p:attrName>
                                        </p:attrNameLst>
                                      </p:cBhvr>
                                      <p:to>
                                        <p:strVal val="visible"/>
                                      </p:to>
                                    </p:set>
                                    <p:animEffect transition="in" filter="dissolve">
                                      <p:cBhvr>
                                        <p:cTn id="19" dur="2000"/>
                                        <p:tgtEl>
                                          <p:spTgt spid="147461"/>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147462"/>
                                        </p:tgtEl>
                                        <p:attrNameLst>
                                          <p:attrName>style.visibility</p:attrName>
                                        </p:attrNameLst>
                                      </p:cBhvr>
                                      <p:to>
                                        <p:strVal val="visible"/>
                                      </p:to>
                                    </p:set>
                                    <p:animEffect transition="in" filter="dissolve">
                                      <p:cBhvr>
                                        <p:cTn id="23" dur="2000"/>
                                        <p:tgtEl>
                                          <p:spTgt spid="14746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7464"/>
                                        </p:tgtEl>
                                        <p:attrNameLst>
                                          <p:attrName>style.visibility</p:attrName>
                                        </p:attrNameLst>
                                      </p:cBhvr>
                                      <p:to>
                                        <p:strVal val="visible"/>
                                      </p:to>
                                    </p:set>
                                    <p:animEffect transition="in" filter="dissolve">
                                      <p:cBhvr>
                                        <p:cTn id="28" dur="500"/>
                                        <p:tgtEl>
                                          <p:spTgt spid="147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5201"/>
          <p:cNvPicPr>
            <a:picLocks noChangeAspect="1" noChangeArrowheads="1"/>
          </p:cNvPicPr>
          <p:nvPr/>
        </p:nvPicPr>
        <p:blipFill>
          <a:blip r:embed="rId3"/>
          <a:srcRect/>
          <a:stretch>
            <a:fillRect/>
          </a:stretch>
        </p:blipFill>
        <p:spPr bwMode="auto">
          <a:xfrm>
            <a:off x="382588" y="2014538"/>
            <a:ext cx="1576387" cy="2033587"/>
          </a:xfrm>
          <a:prstGeom prst="rect">
            <a:avLst/>
          </a:prstGeom>
          <a:noFill/>
        </p:spPr>
      </p:pic>
      <p:pic>
        <p:nvPicPr>
          <p:cNvPr id="149507" name="Picture 3" descr="5201"/>
          <p:cNvPicPr>
            <a:picLocks noChangeAspect="1" noChangeArrowheads="1"/>
          </p:cNvPicPr>
          <p:nvPr/>
        </p:nvPicPr>
        <p:blipFill>
          <a:blip r:embed="rId3"/>
          <a:srcRect/>
          <a:stretch>
            <a:fillRect/>
          </a:stretch>
        </p:blipFill>
        <p:spPr bwMode="auto">
          <a:xfrm>
            <a:off x="2133600" y="2079625"/>
            <a:ext cx="1576388" cy="2033588"/>
          </a:xfrm>
          <a:prstGeom prst="rect">
            <a:avLst/>
          </a:prstGeom>
          <a:noFill/>
        </p:spPr>
      </p:pic>
      <p:pic>
        <p:nvPicPr>
          <p:cNvPr id="149508" name="Picture 4" descr="5201"/>
          <p:cNvPicPr>
            <a:picLocks noChangeAspect="1" noChangeArrowheads="1"/>
          </p:cNvPicPr>
          <p:nvPr/>
        </p:nvPicPr>
        <p:blipFill>
          <a:blip r:embed="rId3"/>
          <a:srcRect/>
          <a:stretch>
            <a:fillRect/>
          </a:stretch>
        </p:blipFill>
        <p:spPr bwMode="auto">
          <a:xfrm>
            <a:off x="3886200" y="2079625"/>
            <a:ext cx="1576388" cy="2033588"/>
          </a:xfrm>
          <a:prstGeom prst="rect">
            <a:avLst/>
          </a:prstGeom>
          <a:noFill/>
        </p:spPr>
      </p:pic>
      <p:pic>
        <p:nvPicPr>
          <p:cNvPr id="149509" name="Picture 5" descr="5201"/>
          <p:cNvPicPr>
            <a:picLocks noChangeAspect="1" noChangeArrowheads="1"/>
          </p:cNvPicPr>
          <p:nvPr/>
        </p:nvPicPr>
        <p:blipFill>
          <a:blip r:embed="rId3"/>
          <a:srcRect/>
          <a:stretch>
            <a:fillRect/>
          </a:stretch>
        </p:blipFill>
        <p:spPr bwMode="auto">
          <a:xfrm>
            <a:off x="5638800" y="2079625"/>
            <a:ext cx="1576388" cy="2033588"/>
          </a:xfrm>
          <a:prstGeom prst="rect">
            <a:avLst/>
          </a:prstGeom>
          <a:noFill/>
        </p:spPr>
      </p:pic>
      <p:pic>
        <p:nvPicPr>
          <p:cNvPr id="149510" name="Picture 6" descr="5201"/>
          <p:cNvPicPr>
            <a:picLocks noChangeAspect="1" noChangeArrowheads="1"/>
          </p:cNvPicPr>
          <p:nvPr/>
        </p:nvPicPr>
        <p:blipFill>
          <a:blip r:embed="rId3"/>
          <a:srcRect/>
          <a:stretch>
            <a:fillRect/>
          </a:stretch>
        </p:blipFill>
        <p:spPr bwMode="auto">
          <a:xfrm>
            <a:off x="7391400" y="2079625"/>
            <a:ext cx="1576388" cy="2033588"/>
          </a:xfrm>
          <a:prstGeom prst="rect">
            <a:avLst/>
          </a:prstGeom>
          <a:noFill/>
        </p:spPr>
      </p:pic>
      <p:pic>
        <p:nvPicPr>
          <p:cNvPr id="149511" name="Picture 7" descr="slide0044_image070"/>
          <p:cNvPicPr>
            <a:picLocks noChangeAspect="1" noChangeArrowheads="1"/>
          </p:cNvPicPr>
          <p:nvPr/>
        </p:nvPicPr>
        <p:blipFill>
          <a:blip r:embed="rId4"/>
          <a:srcRect/>
          <a:stretch>
            <a:fillRect/>
          </a:stretch>
        </p:blipFill>
        <p:spPr bwMode="auto">
          <a:xfrm>
            <a:off x="0" y="5491163"/>
            <a:ext cx="1565275" cy="1366837"/>
          </a:xfrm>
          <a:prstGeom prst="rect">
            <a:avLst/>
          </a:prstGeom>
          <a:noFill/>
        </p:spPr>
      </p:pic>
      <p:sp>
        <p:nvSpPr>
          <p:cNvPr id="149512" name="Text Box 8"/>
          <p:cNvSpPr txBox="1">
            <a:spLocks noChangeArrowheads="1"/>
          </p:cNvSpPr>
          <p:nvPr/>
        </p:nvSpPr>
        <p:spPr bwMode="auto">
          <a:xfrm>
            <a:off x="0" y="4498975"/>
            <a:ext cx="9144000" cy="1066800"/>
          </a:xfrm>
          <a:prstGeom prst="rect">
            <a:avLst/>
          </a:prstGeom>
          <a:noFill/>
          <a:ln w="9525">
            <a:noFill/>
            <a:miter lim="800000"/>
            <a:headEnd/>
            <a:tailEnd/>
          </a:ln>
          <a:effectLst/>
        </p:spPr>
        <p:txBody>
          <a:bodyPr>
            <a:spAutoFit/>
          </a:bodyPr>
          <a:lstStyle/>
          <a:p>
            <a:pPr algn="ctr" eaLnBrk="0" hangingPunct="0">
              <a:spcBef>
                <a:spcPct val="50000"/>
              </a:spcBef>
            </a:pPr>
            <a:r>
              <a:rPr kumimoji="0" lang="en-US" altLang="zh-TW" sz="3200" b="1">
                <a:solidFill>
                  <a:schemeClr val="bg1"/>
                </a:solidFill>
                <a:cs typeface="Arial" pitchFamily="34" charset="0"/>
              </a:rPr>
              <a:t>These books can be found and purchased at all major book stores and online retailers</a:t>
            </a:r>
            <a:r>
              <a:rPr kumimoji="0" lang="en-US" altLang="zh-TW" sz="1200">
                <a:cs typeface="Arial" pitchFamily="34" charset="0"/>
              </a:rPr>
              <a:t> </a:t>
            </a:r>
            <a:r>
              <a:rPr kumimoji="0" lang="en-US" altLang="zh-TW" sz="2400" b="1">
                <a:effectLst>
                  <a:outerShdw blurRad="38100" dist="38100" dir="2700000" algn="tl">
                    <a:srgbClr val="C0C0C0"/>
                  </a:outerShdw>
                </a:effectLst>
                <a:cs typeface="Arial" pitchFamily="34" charset="0"/>
              </a:rPr>
              <a:t>	</a:t>
            </a:r>
          </a:p>
        </p:txBody>
      </p:sp>
      <p:sp>
        <p:nvSpPr>
          <p:cNvPr id="149513" name="Rectangle 9"/>
          <p:cNvSpPr>
            <a:spLocks noGrp="1" noChangeArrowheads="1"/>
          </p:cNvSpPr>
          <p:nvPr>
            <p:ph type="title"/>
          </p:nvPr>
        </p:nvSpPr>
        <p:spPr/>
        <p:txBody>
          <a:bodyPr/>
          <a:lstStyle/>
          <a:p>
            <a:r>
              <a:rPr lang="en-US" altLang="zh-TW" smtClean="0">
                <a:ea typeface="新細明體" pitchFamily="18" charset="-120"/>
              </a:rPr>
              <a:t>Non-Microsoft Publications</a:t>
            </a:r>
            <a:endParaRPr lang="en-GB"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2000"/>
                                        <p:tgtEl>
                                          <p:spTgt spid="149506"/>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149507"/>
                                        </p:tgtEl>
                                        <p:attrNameLst>
                                          <p:attrName>style.visibility</p:attrName>
                                        </p:attrNameLst>
                                      </p:cBhvr>
                                      <p:to>
                                        <p:strVal val="visible"/>
                                      </p:to>
                                    </p:set>
                                    <p:animEffect transition="in" filter="dissolve">
                                      <p:cBhvr>
                                        <p:cTn id="11" dur="2000"/>
                                        <p:tgtEl>
                                          <p:spTgt spid="149507"/>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149508"/>
                                        </p:tgtEl>
                                        <p:attrNameLst>
                                          <p:attrName>style.visibility</p:attrName>
                                        </p:attrNameLst>
                                      </p:cBhvr>
                                      <p:to>
                                        <p:strVal val="visible"/>
                                      </p:to>
                                    </p:set>
                                    <p:animEffect transition="in" filter="dissolve">
                                      <p:cBhvr>
                                        <p:cTn id="15" dur="2000"/>
                                        <p:tgtEl>
                                          <p:spTgt spid="149508"/>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149509"/>
                                        </p:tgtEl>
                                        <p:attrNameLst>
                                          <p:attrName>style.visibility</p:attrName>
                                        </p:attrNameLst>
                                      </p:cBhvr>
                                      <p:to>
                                        <p:strVal val="visible"/>
                                      </p:to>
                                    </p:set>
                                    <p:animEffect transition="in" filter="dissolve">
                                      <p:cBhvr>
                                        <p:cTn id="19" dur="2000"/>
                                        <p:tgtEl>
                                          <p:spTgt spid="149509"/>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149510"/>
                                        </p:tgtEl>
                                        <p:attrNameLst>
                                          <p:attrName>style.visibility</p:attrName>
                                        </p:attrNameLst>
                                      </p:cBhvr>
                                      <p:to>
                                        <p:strVal val="visible"/>
                                      </p:to>
                                    </p:set>
                                    <p:animEffect transition="in" filter="dissolve">
                                      <p:cBhvr>
                                        <p:cTn id="23" dur="2000"/>
                                        <p:tgtEl>
                                          <p:spTgt spid="1495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9512"/>
                                        </p:tgtEl>
                                        <p:attrNameLst>
                                          <p:attrName>style.visibility</p:attrName>
                                        </p:attrNameLst>
                                      </p:cBhvr>
                                      <p:to>
                                        <p:strVal val="visible"/>
                                      </p:to>
                                    </p:set>
                                    <p:animEffect transition="in" filter="dissolve">
                                      <p:cBhvr>
                                        <p:cTn id="28" dur="500"/>
                                        <p:tgtEl>
                                          <p:spTgt spid="149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body" idx="1"/>
          </p:nvPr>
        </p:nvSpPr>
        <p:spPr>
          <a:xfrm>
            <a:off x="0" y="1296988"/>
            <a:ext cx="8948738" cy="4876800"/>
          </a:xfrm>
          <a:noFill/>
        </p:spPr>
        <p:txBody>
          <a:bodyPr/>
          <a:lstStyle/>
          <a:p>
            <a:r>
              <a:rPr lang="en-US" altLang="zh-TW" smtClean="0">
                <a:ea typeface="新細明體" pitchFamily="18" charset="-120"/>
              </a:rPr>
              <a:t>Self-study learning tool free to anyone.</a:t>
            </a:r>
          </a:p>
          <a:p>
            <a:r>
              <a:rPr lang="en-US" altLang="zh-TW" smtClean="0">
                <a:ea typeface="新細明體" pitchFamily="18" charset="-120"/>
              </a:rPr>
              <a:t>Determines skills gaps.</a:t>
            </a:r>
          </a:p>
          <a:p>
            <a:r>
              <a:rPr lang="en-US" altLang="zh-TW" smtClean="0">
                <a:ea typeface="新細明體" pitchFamily="18" charset="-120"/>
              </a:rPr>
              <a:t>Provides learning plans.</a:t>
            </a:r>
          </a:p>
          <a:p>
            <a:r>
              <a:rPr lang="en-US" altLang="zh-TW" smtClean="0">
                <a:ea typeface="新細明體" pitchFamily="18" charset="-120"/>
              </a:rPr>
              <a:t>Post your Score, see how you stack up.</a:t>
            </a:r>
            <a:endParaRPr lang="en-GB" smtClean="0"/>
          </a:p>
          <a:p>
            <a:pPr algn="ctr">
              <a:buFontTx/>
              <a:buNone/>
            </a:pPr>
            <a:endParaRPr lang="en-GB" sz="2800" smtClean="0">
              <a:solidFill>
                <a:schemeClr val="accent1"/>
              </a:solidFill>
            </a:endParaRPr>
          </a:p>
        </p:txBody>
      </p:sp>
      <p:sp>
        <p:nvSpPr>
          <p:cNvPr id="153603" name="Text Box 3"/>
          <p:cNvSpPr txBox="1">
            <a:spLocks noChangeArrowheads="1"/>
          </p:cNvSpPr>
          <p:nvPr/>
        </p:nvSpPr>
        <p:spPr bwMode="auto">
          <a:xfrm>
            <a:off x="0" y="4865688"/>
            <a:ext cx="9107488" cy="1128712"/>
          </a:xfrm>
          <a:prstGeom prst="rect">
            <a:avLst/>
          </a:prstGeom>
          <a:noFill/>
          <a:ln w="12700">
            <a:noFill/>
            <a:miter lim="800000"/>
            <a:headEnd/>
            <a:tailEnd/>
          </a:ln>
          <a:effectLst/>
        </p:spPr>
        <p:txBody>
          <a:bodyPr>
            <a:spAutoFit/>
          </a:bodyPr>
          <a:lstStyle/>
          <a:p>
            <a:pPr algn="ctr"/>
            <a:r>
              <a:rPr kumimoji="0" lang="en-GB" sz="3200" b="1">
                <a:solidFill>
                  <a:schemeClr val="bg1"/>
                </a:solidFill>
              </a:rPr>
              <a:t>Visit</a:t>
            </a:r>
          </a:p>
          <a:p>
            <a:pPr algn="ctr"/>
            <a:r>
              <a:rPr kumimoji="0" lang="en-US" altLang="zh-TW" sz="3600" b="1">
                <a:solidFill>
                  <a:srgbClr val="FFFF99"/>
                </a:solidFill>
              </a:rPr>
              <a:t>www.microsoft.com/assessment</a:t>
            </a:r>
          </a:p>
        </p:txBody>
      </p:sp>
      <p:sp>
        <p:nvSpPr>
          <p:cNvPr id="153604" name="Rectangle 4"/>
          <p:cNvSpPr>
            <a:spLocks noGrp="1" noChangeArrowheads="1"/>
          </p:cNvSpPr>
          <p:nvPr>
            <p:ph type="title"/>
          </p:nvPr>
        </p:nvSpPr>
        <p:spPr/>
        <p:txBody>
          <a:bodyPr/>
          <a:lstStyle/>
          <a:p>
            <a:r>
              <a:rPr lang="en-GB" i="1" smtClean="0"/>
              <a:t>Readiness </a:t>
            </a:r>
            <a:r>
              <a:rPr lang="en-GB" smtClean="0"/>
              <a:t>with Skills Assessment</a:t>
            </a:r>
          </a:p>
        </p:txBody>
      </p:sp>
    </p:spTree>
  </p:cSld>
  <p:clrMapOvr>
    <a:masterClrMapping/>
  </p:clrMapOvr>
  <p:transition>
    <p:strips dir="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圖片 1" descr="圖片8.JPG"/>
          <p:cNvPicPr>
            <a:picLocks noChangeAspect="1"/>
          </p:cNvPicPr>
          <p:nvPr/>
        </p:nvPicPr>
        <p:blipFill>
          <a:blip r:embed="rId2"/>
          <a:srcRect/>
          <a:stretch>
            <a:fillRect/>
          </a:stretch>
        </p:blipFill>
        <p:spPr bwMode="auto">
          <a:xfrm>
            <a:off x="0" y="0"/>
            <a:ext cx="9144000" cy="638651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73025"/>
            <a:ext cx="9439275" cy="828675"/>
          </a:xfrm>
        </p:spPr>
        <p:txBody>
          <a:bodyPr anchor="t"/>
          <a:lstStyle/>
          <a:p>
            <a:pPr eaLnBrk="1" hangingPunct="1"/>
            <a:r>
              <a:rPr lang="en-US" altLang="zh-TW" sz="3500" smtClean="0">
                <a:ea typeface="新細明體" pitchFamily="18" charset="-120"/>
              </a:rPr>
              <a:t>Become a Microsoft Certified Professional</a:t>
            </a:r>
            <a:r>
              <a:rPr lang="en-US" altLang="zh-TW" sz="3600" smtClean="0">
                <a:ea typeface="新細明體" pitchFamily="18" charset="-120"/>
              </a:rPr>
              <a:t> </a:t>
            </a:r>
            <a:endParaRPr lang="en-GB" altLang="zh-TW" sz="3600" smtClean="0"/>
          </a:p>
        </p:txBody>
      </p:sp>
      <p:sp>
        <p:nvSpPr>
          <p:cNvPr id="78850" name="Rectangle 3"/>
          <p:cNvSpPr>
            <a:spLocks noGrp="1" noChangeArrowheads="1"/>
          </p:cNvSpPr>
          <p:nvPr>
            <p:ph type="body" idx="1"/>
          </p:nvPr>
        </p:nvSpPr>
        <p:spPr>
          <a:xfrm>
            <a:off x="0" y="788988"/>
            <a:ext cx="9439275" cy="2811462"/>
          </a:xfrm>
        </p:spPr>
        <p:txBody>
          <a:bodyPr/>
          <a:lstStyle/>
          <a:p>
            <a:pPr marL="457200" indent="-344488" eaLnBrk="1" hangingPunct="1">
              <a:lnSpc>
                <a:spcPct val="120000"/>
              </a:lnSpc>
            </a:pPr>
            <a:r>
              <a:rPr lang="en-GB" altLang="zh-TW" smtClean="0"/>
              <a:t>What are MCP certifications?</a:t>
            </a:r>
          </a:p>
          <a:p>
            <a:pPr marL="865188" lvl="1" indent="0" eaLnBrk="1" hangingPunct="1">
              <a:lnSpc>
                <a:spcPct val="120000"/>
              </a:lnSpc>
              <a:buFontTx/>
              <a:buNone/>
            </a:pPr>
            <a:r>
              <a:rPr lang="en-US" altLang="zh-TW" smtClean="0">
                <a:ea typeface="新細明體" pitchFamily="18" charset="-120"/>
              </a:rPr>
              <a:t>Validation in performing critical IT functions.</a:t>
            </a:r>
            <a:endParaRPr lang="en-GB" altLang="zh-TW" smtClean="0"/>
          </a:p>
          <a:p>
            <a:pPr marL="457200" indent="-344488" eaLnBrk="1" hangingPunct="1">
              <a:lnSpc>
                <a:spcPct val="120000"/>
              </a:lnSpc>
            </a:pPr>
            <a:r>
              <a:rPr lang="en-GB" altLang="zh-TW" smtClean="0"/>
              <a:t>Why Certify?</a:t>
            </a:r>
          </a:p>
          <a:p>
            <a:pPr marL="865188" lvl="1" indent="0" eaLnBrk="1" hangingPunct="1">
              <a:lnSpc>
                <a:spcPct val="120000"/>
              </a:lnSpc>
              <a:buFontTx/>
              <a:buNone/>
            </a:pPr>
            <a:r>
              <a:rPr lang="en-US" altLang="zh-TW" smtClean="0">
                <a:ea typeface="新細明體" pitchFamily="18" charset="-120"/>
              </a:rPr>
              <a:t>WW recognition of skills gained via experience.</a:t>
            </a:r>
          </a:p>
          <a:p>
            <a:pPr marL="865188" lvl="1" indent="0" eaLnBrk="1" hangingPunct="1">
              <a:lnSpc>
                <a:spcPct val="120000"/>
              </a:lnSpc>
              <a:buFontTx/>
              <a:buNone/>
            </a:pPr>
            <a:r>
              <a:rPr lang="en-US" altLang="zh-TW" smtClean="0">
                <a:ea typeface="新細明體" pitchFamily="18" charset="-120"/>
              </a:rPr>
              <a:t>More effective deployments with reduced costs</a:t>
            </a:r>
            <a:endParaRPr lang="en-GB" altLang="zh-TW" smtClean="0"/>
          </a:p>
          <a:p>
            <a:pPr marL="457200" indent="-344488" eaLnBrk="1" hangingPunct="1">
              <a:lnSpc>
                <a:spcPct val="120000"/>
              </a:lnSpc>
            </a:pPr>
            <a:r>
              <a:rPr lang="en-GB" altLang="zh-TW" smtClean="0"/>
              <a:t>What Certifications are there for IT Pros?</a:t>
            </a:r>
          </a:p>
          <a:p>
            <a:pPr marL="865188" lvl="1" indent="0" eaLnBrk="1" hangingPunct="1">
              <a:lnSpc>
                <a:spcPct val="120000"/>
              </a:lnSpc>
              <a:buFontTx/>
              <a:buNone/>
            </a:pPr>
            <a:r>
              <a:rPr lang="en-US" altLang="zh-TW" smtClean="0">
                <a:ea typeface="新細明體" pitchFamily="18" charset="-120"/>
              </a:rPr>
              <a:t>MCP, MCSE, MCSA, MCDST, MCDBA.</a:t>
            </a:r>
            <a:endParaRPr lang="en-GB" altLang="zh-TW" smtClean="0"/>
          </a:p>
        </p:txBody>
      </p:sp>
      <p:sp>
        <p:nvSpPr>
          <p:cNvPr id="78851" name="Text Box 8"/>
          <p:cNvSpPr txBox="1">
            <a:spLocks noChangeArrowheads="1"/>
          </p:cNvSpPr>
          <p:nvPr/>
        </p:nvSpPr>
        <p:spPr bwMode="auto">
          <a:xfrm>
            <a:off x="0" y="5270500"/>
            <a:ext cx="9144000" cy="641350"/>
          </a:xfrm>
          <a:prstGeom prst="rect">
            <a:avLst/>
          </a:prstGeom>
          <a:noFill/>
          <a:ln w="12700">
            <a:noFill/>
            <a:miter lim="800000"/>
            <a:headEnd/>
            <a:tailEnd/>
          </a:ln>
        </p:spPr>
        <p:txBody>
          <a:bodyPr>
            <a:spAutoFit/>
          </a:bodyPr>
          <a:lstStyle/>
          <a:p>
            <a:pPr algn="ctr"/>
            <a:r>
              <a:rPr kumimoji="0" lang="en-GB" altLang="zh-TW" sz="3600">
                <a:solidFill>
                  <a:srgbClr val="FFFF99"/>
                </a:solidFill>
              </a:rPr>
              <a:t>www.microsoft.com/learning/mcp</a:t>
            </a:r>
            <a:endParaRPr kumimoji="0" lang="en-US" altLang="zh-TW" sz="3600">
              <a:solidFill>
                <a:srgbClr val="FFFF99"/>
              </a:solidFill>
            </a:endParaRPr>
          </a:p>
        </p:txBody>
      </p:sp>
    </p:spTree>
  </p:cSld>
  <p:clrMapOvr>
    <a:masterClrMapping/>
  </p:clrMapOvr>
  <p:transition>
    <p:strips dir="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7" name="Rectangle 6"/>
          <p:cNvSpPr>
            <a:spLocks noGrp="1" noChangeArrowheads="1"/>
          </p:cNvSpPr>
          <p:nvPr>
            <p:ph type="title"/>
          </p:nvPr>
        </p:nvSpPr>
        <p:spPr/>
        <p:txBody>
          <a:bodyPr/>
          <a:lstStyle/>
          <a:p>
            <a:pPr eaLnBrk="1" hangingPunct="1"/>
            <a:r>
              <a:rPr lang="en-US" altLang="zh-TW" smtClean="0">
                <a:ea typeface="新細明體" pitchFamily="18" charset="-120"/>
              </a:rPr>
              <a:t>Heard the News about TechNet?</a:t>
            </a:r>
          </a:p>
        </p:txBody>
      </p:sp>
      <p:sp>
        <p:nvSpPr>
          <p:cNvPr id="80898" name="Rectangle 7"/>
          <p:cNvSpPr>
            <a:spLocks noChangeArrowheads="1"/>
          </p:cNvSpPr>
          <p:nvPr/>
        </p:nvSpPr>
        <p:spPr bwMode="auto">
          <a:xfrm>
            <a:off x="0" y="1296988"/>
            <a:ext cx="9180513" cy="2811462"/>
          </a:xfrm>
          <a:prstGeom prst="rect">
            <a:avLst/>
          </a:prstGeom>
          <a:noFill/>
          <a:ln w="9525">
            <a:noFill/>
            <a:miter lim="800000"/>
            <a:headEnd/>
            <a:tailEnd/>
          </a:ln>
        </p:spPr>
        <p:txBody>
          <a:bodyPr/>
          <a:lstStyle/>
          <a:p>
            <a:pPr marL="457200" indent="-342900">
              <a:lnSpc>
                <a:spcPct val="140000"/>
              </a:lnSpc>
              <a:spcBef>
                <a:spcPct val="80000"/>
              </a:spcBef>
              <a:buFontTx/>
              <a:buChar char="•"/>
            </a:pPr>
            <a:r>
              <a:rPr kumimoji="0" lang="en-US" altLang="zh-TW" sz="3600">
                <a:solidFill>
                  <a:schemeClr val="bg1"/>
                </a:solidFill>
              </a:rPr>
              <a:t>Software without time limits! </a:t>
            </a:r>
          </a:p>
          <a:p>
            <a:pPr marL="457200" indent="-342900">
              <a:lnSpc>
                <a:spcPct val="140000"/>
              </a:lnSpc>
              <a:spcBef>
                <a:spcPct val="80000"/>
              </a:spcBef>
              <a:buFontTx/>
              <a:buChar char="•"/>
            </a:pPr>
            <a:r>
              <a:rPr kumimoji="0" lang="en-US" altLang="zh-TW" sz="3600">
                <a:solidFill>
                  <a:schemeClr val="bg1"/>
                </a:solidFill>
              </a:rPr>
              <a:t>Complimentary technical support. </a:t>
            </a:r>
          </a:p>
          <a:p>
            <a:pPr marL="457200" indent="-342900">
              <a:lnSpc>
                <a:spcPct val="140000"/>
              </a:lnSpc>
              <a:spcBef>
                <a:spcPct val="80000"/>
              </a:spcBef>
              <a:buFontTx/>
              <a:buChar char="•"/>
            </a:pPr>
            <a:r>
              <a:rPr kumimoji="0" lang="en-US" altLang="zh-TW" sz="3600">
                <a:solidFill>
                  <a:schemeClr val="bg1"/>
                </a:solidFill>
              </a:rPr>
              <a:t>The most current resources on hand</a:t>
            </a:r>
            <a:endParaRPr kumimoji="0" lang="en-GB" altLang="zh-TW" sz="3600">
              <a:solidFill>
                <a:schemeClr val="bg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決定規劃方向因素</a:t>
            </a:r>
            <a:endParaRPr lang="zh-TW" altLang="en-US" dirty="0"/>
          </a:p>
        </p:txBody>
      </p:sp>
      <p:sp>
        <p:nvSpPr>
          <p:cNvPr id="3" name="內容版面配置區 2"/>
          <p:cNvSpPr>
            <a:spLocks noGrp="1"/>
          </p:cNvSpPr>
          <p:nvPr>
            <p:ph idx="1"/>
          </p:nvPr>
        </p:nvSpPr>
        <p:spPr>
          <a:xfrm>
            <a:off x="366713" y="1073241"/>
            <a:ext cx="8405812" cy="3171214"/>
          </a:xfrm>
        </p:spPr>
        <p:txBody>
          <a:bodyPr/>
          <a:lstStyle/>
          <a:p>
            <a:pPr>
              <a:lnSpc>
                <a:spcPct val="100000"/>
              </a:lnSpc>
            </a:pPr>
            <a:r>
              <a:rPr lang="zh-TW" altLang="en-US" dirty="0" smtClean="0"/>
              <a:t>想部署那些功能角色</a:t>
            </a:r>
            <a:r>
              <a:rPr lang="en-US" altLang="zh-TW" dirty="0" smtClean="0"/>
              <a:t>?</a:t>
            </a:r>
          </a:p>
          <a:p>
            <a:pPr>
              <a:lnSpc>
                <a:spcPct val="100000"/>
              </a:lnSpc>
            </a:pPr>
            <a:r>
              <a:rPr lang="zh-TW" altLang="en-US" dirty="0" smtClean="0"/>
              <a:t>是否有</a:t>
            </a:r>
            <a:r>
              <a:rPr lang="en-US" altLang="zh-TW" dirty="0" smtClean="0"/>
              <a:t>HA</a:t>
            </a:r>
            <a:r>
              <a:rPr lang="zh-TW" altLang="en-US" dirty="0" smtClean="0"/>
              <a:t>的需求</a:t>
            </a:r>
            <a:r>
              <a:rPr lang="en-US" altLang="zh-TW" dirty="0" smtClean="0"/>
              <a:t>?</a:t>
            </a:r>
          </a:p>
          <a:p>
            <a:pPr>
              <a:lnSpc>
                <a:spcPct val="100000"/>
              </a:lnSpc>
            </a:pPr>
            <a:r>
              <a:rPr lang="zh-TW" altLang="en-US" dirty="0" smtClean="0"/>
              <a:t>是否有許多分點</a:t>
            </a:r>
            <a:r>
              <a:rPr lang="en-US" altLang="zh-TW" dirty="0" smtClean="0"/>
              <a:t>?</a:t>
            </a:r>
            <a:endParaRPr lang="en-US" dirty="0" smtClean="0"/>
          </a:p>
          <a:p>
            <a:pPr>
              <a:lnSpc>
                <a:spcPct val="100000"/>
              </a:lnSpc>
            </a:pPr>
            <a:r>
              <a:rPr lang="zh-TW" altLang="en-US" dirty="0" smtClean="0"/>
              <a:t>是否允許外部存取</a:t>
            </a:r>
            <a:r>
              <a:rPr lang="en-US" altLang="zh-TW" dirty="0" smtClean="0"/>
              <a:t>?</a:t>
            </a:r>
          </a:p>
          <a:p>
            <a:pPr>
              <a:lnSpc>
                <a:spcPct val="100000"/>
              </a:lnSpc>
            </a:pPr>
            <a:r>
              <a:rPr lang="zh-TW" altLang="en-US" dirty="0" smtClean="0"/>
              <a:t>是否要部署</a:t>
            </a:r>
            <a:r>
              <a:rPr lang="en-US" dirty="0" smtClean="0"/>
              <a:t>Enterprise Voice?</a:t>
            </a:r>
          </a:p>
          <a:p>
            <a:endParaRPr lang="zh-TW" altLang="en-US" dirty="0"/>
          </a:p>
        </p:txBody>
      </p:sp>
    </p:spTree>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870075" y="174625"/>
            <a:ext cx="7065963" cy="660400"/>
          </a:xfrm>
          <a:prstGeom prst="rect">
            <a:avLst/>
          </a:prstGeom>
          <a:noFill/>
          <a:ln w="9525">
            <a:noFill/>
            <a:miter lim="800000"/>
            <a:headEnd/>
            <a:tailEnd/>
          </a:ln>
        </p:spPr>
        <p:txBody>
          <a:bodyPr lIns="82048" tIns="41025" rIns="82048" bIns="41025">
            <a:spAutoFit/>
          </a:bodyPr>
          <a:lstStyle/>
          <a:p>
            <a:pPr>
              <a:spcBef>
                <a:spcPct val="50000"/>
              </a:spcBef>
            </a:pPr>
            <a:r>
              <a:rPr kumimoji="0" lang="zh-TW" altLang="en-US" sz="1900">
                <a:solidFill>
                  <a:srgbClr val="6D1514"/>
                </a:solidFill>
                <a:ea typeface="標楷體" pitchFamily="65" charset="-120"/>
              </a:rPr>
              <a:t>在這裡</a:t>
            </a:r>
            <a:r>
              <a:rPr kumimoji="0" lang="zh-TW" altLang="zh-TW" sz="1900">
                <a:solidFill>
                  <a:srgbClr val="6D1514"/>
                </a:solidFill>
                <a:ea typeface="標楷體" pitchFamily="65" charset="-120"/>
              </a:rPr>
              <a:t>，您可以找到提升技術能力與解決問題的方法</a:t>
            </a:r>
            <a:r>
              <a:rPr kumimoji="0" lang="en-US" altLang="zh-TW" sz="1900">
                <a:solidFill>
                  <a:srgbClr val="6D1514"/>
                </a:solidFill>
                <a:ea typeface="標楷體" pitchFamily="65" charset="-120"/>
              </a:rPr>
              <a:t> </a:t>
            </a:r>
            <a:r>
              <a:rPr kumimoji="0" lang="en-US" altLang="zh-TW" sz="1900" b="1">
                <a:solidFill>
                  <a:srgbClr val="6D1514"/>
                </a:solidFill>
                <a:ea typeface="標楷體" pitchFamily="65" charset="-120"/>
              </a:rPr>
              <a:t>www.microsoft.com/taiwan/technet</a:t>
            </a:r>
            <a:endParaRPr kumimoji="0" lang="zh-TW" altLang="en-US" sz="1300" i="1">
              <a:ea typeface="標楷體" pitchFamily="65" charset="-120"/>
            </a:endParaRPr>
          </a:p>
        </p:txBody>
      </p:sp>
      <p:sp>
        <p:nvSpPr>
          <p:cNvPr id="82947" name="Text Box 3"/>
          <p:cNvSpPr txBox="1">
            <a:spLocks noChangeArrowheads="1"/>
          </p:cNvSpPr>
          <p:nvPr/>
        </p:nvSpPr>
        <p:spPr bwMode="auto">
          <a:xfrm>
            <a:off x="1801813" y="941388"/>
            <a:ext cx="1800225" cy="4665662"/>
          </a:xfrm>
          <a:prstGeom prst="rect">
            <a:avLst/>
          </a:prstGeom>
          <a:noFill/>
          <a:ln w="9525">
            <a:noFill/>
            <a:miter lim="800000"/>
            <a:headEnd/>
            <a:tailEnd/>
          </a:ln>
        </p:spPr>
        <p:txBody>
          <a:bodyPr lIns="82048" tIns="41025" rIns="82048" bIns="41025">
            <a:spAutoFit/>
          </a:bodyPr>
          <a:lstStyle/>
          <a:p>
            <a:pPr>
              <a:spcAft>
                <a:spcPct val="80000"/>
              </a:spcAft>
            </a:pPr>
            <a:r>
              <a:rPr kumimoji="0" lang="en-US" altLang="zh-TW" sz="1500" b="1">
                <a:solidFill>
                  <a:srgbClr val="112E58"/>
                </a:solidFill>
                <a:ea typeface="標楷體" pitchFamily="65" charset="-120"/>
              </a:rPr>
              <a:t>1. IT </a:t>
            </a:r>
            <a:r>
              <a:rPr kumimoji="0" lang="zh-TW" altLang="en-US" sz="1500" b="1">
                <a:solidFill>
                  <a:srgbClr val="112E58"/>
                </a:solidFill>
                <a:ea typeface="標楷體" pitchFamily="65" charset="-120"/>
              </a:rPr>
              <a:t>專業人員活動</a:t>
            </a:r>
          </a:p>
          <a:p>
            <a:pPr>
              <a:spcAft>
                <a:spcPct val="70000"/>
              </a:spcAft>
            </a:pPr>
            <a:r>
              <a:rPr kumimoji="0" lang="en-US" altLang="zh-TW" sz="1000" b="1">
                <a:ea typeface="標楷體" pitchFamily="65" charset="-120"/>
              </a:rPr>
              <a:t>TechNet </a:t>
            </a:r>
            <a:r>
              <a:rPr kumimoji="0" lang="zh-TW" altLang="en-US" sz="1000" b="1">
                <a:ea typeface="標楷體" pitchFamily="65" charset="-120"/>
              </a:rPr>
              <a:t>技術講座 </a:t>
            </a:r>
            <a:r>
              <a:rPr kumimoji="0" lang="en-US" altLang="zh-TW" sz="1000" b="1">
                <a:ea typeface="標楷體" pitchFamily="65" charset="-120"/>
              </a:rPr>
              <a:t>&amp; TechNet </a:t>
            </a:r>
            <a:r>
              <a:rPr kumimoji="0" lang="zh-TW" altLang="en-US" sz="1000" b="1">
                <a:ea typeface="標楷體" pitchFamily="65" charset="-120"/>
              </a:rPr>
              <a:t>巡迴講座</a:t>
            </a:r>
            <a:br>
              <a:rPr kumimoji="0" lang="zh-TW" altLang="en-US" sz="1000" b="1">
                <a:ea typeface="標楷體" pitchFamily="65" charset="-120"/>
              </a:rPr>
            </a:br>
            <a:r>
              <a:rPr kumimoji="0" lang="zh-TW" altLang="en-US" sz="900">
                <a:ea typeface="標楷體" pitchFamily="65" charset="-120"/>
              </a:rPr>
              <a:t>針對 </a:t>
            </a:r>
            <a:r>
              <a:rPr kumimoji="0" lang="en-US" altLang="zh-TW" sz="900">
                <a:ea typeface="標楷體" pitchFamily="65" charset="-120"/>
              </a:rPr>
              <a:t>IT </a:t>
            </a:r>
            <a:r>
              <a:rPr kumimoji="0" lang="zh-TW" altLang="en-US" sz="900">
                <a:ea typeface="標楷體" pitchFamily="65" charset="-120"/>
              </a:rPr>
              <a:t>經理人 </a:t>
            </a:r>
            <a:r>
              <a:rPr kumimoji="0" lang="en-US" altLang="zh-TW" sz="900">
                <a:ea typeface="標楷體" pitchFamily="65" charset="-120"/>
              </a:rPr>
              <a:t>(TDM) </a:t>
            </a:r>
            <a:r>
              <a:rPr kumimoji="0" lang="zh-TW" altLang="en-US" sz="900">
                <a:ea typeface="標楷體" pitchFamily="65" charset="-120"/>
              </a:rPr>
              <a:t>與 </a:t>
            </a:r>
            <a:r>
              <a:rPr kumimoji="0" lang="en-US" altLang="zh-TW" sz="900">
                <a:ea typeface="標楷體" pitchFamily="65" charset="-120"/>
              </a:rPr>
              <a:t>IT </a:t>
            </a:r>
            <a:r>
              <a:rPr kumimoji="0" lang="zh-TW" altLang="en-US" sz="900">
                <a:ea typeface="標楷體" pitchFamily="65" charset="-120"/>
              </a:rPr>
              <a:t>專業人員 </a:t>
            </a:r>
            <a:r>
              <a:rPr kumimoji="0" lang="en-US" altLang="zh-TW" sz="900">
                <a:ea typeface="標楷體" pitchFamily="65" charset="-120"/>
              </a:rPr>
              <a:t>(IT Pro) </a:t>
            </a:r>
            <a:r>
              <a:rPr kumimoji="0" lang="zh-TW" altLang="en-US" sz="900">
                <a:ea typeface="標楷體" pitchFamily="65" charset="-120"/>
              </a:rPr>
              <a:t>每個月及每季固定舉辦技術講座。講座中談論 </a:t>
            </a:r>
            <a:r>
              <a:rPr kumimoji="0" lang="en-US" altLang="zh-TW" sz="900">
                <a:ea typeface="標楷體" pitchFamily="65" charset="-120"/>
              </a:rPr>
              <a:t>IT </a:t>
            </a:r>
            <a:r>
              <a:rPr kumimoji="0" lang="zh-TW" altLang="en-US" sz="900">
                <a:ea typeface="標楷體" pitchFamily="65" charset="-120"/>
              </a:rPr>
              <a:t>新知、實務以及技術分享。</a:t>
            </a:r>
          </a:p>
          <a:p>
            <a:pPr>
              <a:spcAft>
                <a:spcPct val="70000"/>
              </a:spcAft>
            </a:pPr>
            <a:r>
              <a:rPr kumimoji="0" lang="en-US" altLang="zh-TW" sz="1000" b="1">
                <a:ea typeface="標楷體" pitchFamily="65" charset="-120"/>
              </a:rPr>
              <a:t>Tech Ed </a:t>
            </a:r>
            <a:br>
              <a:rPr kumimoji="0" lang="en-US" altLang="zh-TW" sz="1000" b="1">
                <a:ea typeface="標楷體" pitchFamily="65" charset="-120"/>
              </a:rPr>
            </a:br>
            <a:r>
              <a:rPr lang="zh-TW" altLang="en-US" sz="900">
                <a:ea typeface="標楷體" pitchFamily="65" charset="-120"/>
              </a:rPr>
              <a:t>台灣自</a:t>
            </a:r>
            <a:r>
              <a:rPr lang="en-US" altLang="zh-TW" sz="900">
                <a:ea typeface="標楷體" pitchFamily="65" charset="-120"/>
              </a:rPr>
              <a:t>1995</a:t>
            </a:r>
            <a:r>
              <a:rPr lang="zh-TW" altLang="en-US" sz="900">
                <a:ea typeface="標楷體" pitchFamily="65" charset="-120"/>
              </a:rPr>
              <a:t>年首辦以來，一直是國內最具指標性、最大規模的技術研討會。</a:t>
            </a:r>
            <a:r>
              <a:rPr lang="en-US" altLang="zh-TW" sz="900">
                <a:ea typeface="標楷體" pitchFamily="65" charset="-120"/>
              </a:rPr>
              <a:t>Microsoft Tech Ed Taipei </a:t>
            </a:r>
            <a:r>
              <a:rPr lang="zh-TW" altLang="en-US" sz="900">
                <a:ea typeface="標楷體" pitchFamily="65" charset="-120"/>
              </a:rPr>
              <a:t>不僅承襲美國</a:t>
            </a:r>
            <a:r>
              <a:rPr lang="en-US" altLang="zh-TW" sz="900">
                <a:ea typeface="標楷體" pitchFamily="65" charset="-120"/>
              </a:rPr>
              <a:t>Tech Ed </a:t>
            </a:r>
            <a:r>
              <a:rPr lang="zh-TW" altLang="en-US" sz="900">
                <a:ea typeface="標楷體" pitchFamily="65" charset="-120"/>
              </a:rPr>
              <a:t>的一貫風格與水準，並邀請國內外優秀團隊參與，每年均成功吸引 </a:t>
            </a:r>
            <a:r>
              <a:rPr lang="en-US" altLang="zh-TW" sz="900">
                <a:ea typeface="標楷體" pitchFamily="65" charset="-120"/>
              </a:rPr>
              <a:t>IT </a:t>
            </a:r>
            <a:r>
              <a:rPr lang="zh-TW" altLang="en-US" sz="900">
                <a:ea typeface="標楷體" pitchFamily="65" charset="-120"/>
              </a:rPr>
              <a:t>專業人員及程式開發者熱情參與，共同研討 </a:t>
            </a:r>
            <a:r>
              <a:rPr lang="en-US" altLang="zh-TW" sz="900">
                <a:ea typeface="標楷體" pitchFamily="65" charset="-120"/>
              </a:rPr>
              <a:t>Microsoft </a:t>
            </a:r>
            <a:r>
              <a:rPr lang="zh-TW" altLang="en-US" sz="900">
                <a:ea typeface="標楷體" pitchFamily="65" charset="-120"/>
              </a:rPr>
              <a:t>的產品技術發展與應用、交流意見，激發思考，討論最前瞻的技術趨勢</a:t>
            </a:r>
            <a:r>
              <a:rPr kumimoji="0" lang="zh-TW" altLang="en-US" sz="900">
                <a:ea typeface="標楷體" pitchFamily="65" charset="-120"/>
              </a:rPr>
              <a:t>。</a:t>
            </a:r>
          </a:p>
          <a:p>
            <a:pPr>
              <a:spcAft>
                <a:spcPct val="70000"/>
              </a:spcAft>
            </a:pPr>
            <a:r>
              <a:rPr kumimoji="0" lang="en-US" altLang="zh-TW" sz="1000" b="1">
                <a:ea typeface="標楷體" pitchFamily="65" charset="-120"/>
              </a:rPr>
              <a:t>WebCast</a:t>
            </a:r>
            <a:br>
              <a:rPr kumimoji="0" lang="en-US" altLang="zh-TW" sz="1000" b="1">
                <a:ea typeface="標楷體" pitchFamily="65" charset="-120"/>
              </a:rPr>
            </a:br>
            <a:r>
              <a:rPr kumimoji="0" lang="zh-TW" altLang="en-US" sz="900">
                <a:ea typeface="標楷體" pitchFamily="65" charset="-120"/>
              </a:rPr>
              <a:t>即時網路廣播，藉由網路上課的方式</a:t>
            </a:r>
            <a:r>
              <a:rPr kumimoji="0" lang="zh-TW" altLang="zh-TW" sz="900">
                <a:ea typeface="標楷體" pitchFamily="65" charset="-120"/>
              </a:rPr>
              <a:t>，</a:t>
            </a:r>
            <a:r>
              <a:rPr kumimoji="0" lang="zh-TW" altLang="en-US" sz="900">
                <a:ea typeface="標楷體" pitchFamily="65" charset="-120"/>
              </a:rPr>
              <a:t>讓忙碌的 </a:t>
            </a:r>
            <a:r>
              <a:rPr kumimoji="0" lang="en-US" altLang="zh-TW" sz="900">
                <a:ea typeface="標楷體" pitchFamily="65" charset="-120"/>
              </a:rPr>
              <a:t>IT </a:t>
            </a:r>
            <a:r>
              <a:rPr kumimoji="0" lang="zh-TW" altLang="en-US" sz="900">
                <a:ea typeface="標楷體" pitchFamily="65" charset="-120"/>
              </a:rPr>
              <a:t>專業人員隨時提升自己的技術能力。課程結束後，講師會逐一回覆每位學員的問題。</a:t>
            </a:r>
          </a:p>
          <a:p>
            <a:pPr>
              <a:spcAft>
                <a:spcPct val="70000"/>
              </a:spcAft>
            </a:pPr>
            <a:r>
              <a:rPr kumimoji="0" lang="zh-TW" altLang="en-US" sz="900">
                <a:ea typeface="標楷體" pitchFamily="65" charset="-120"/>
              </a:rPr>
              <a:t>每場即時網路廣播的課程結束後，將轉成錄影點播的方式，讓您隨時都可以重複聆聽微軟名師的精采課程。</a:t>
            </a:r>
            <a:endParaRPr kumimoji="0" lang="en-US" altLang="zh-TW" sz="900">
              <a:ea typeface="標楷體" pitchFamily="65" charset="-120"/>
            </a:endParaRPr>
          </a:p>
        </p:txBody>
      </p:sp>
      <p:sp>
        <p:nvSpPr>
          <p:cNvPr id="82948" name="Text Box 4"/>
          <p:cNvSpPr txBox="1">
            <a:spLocks noChangeArrowheads="1"/>
          </p:cNvSpPr>
          <p:nvPr/>
        </p:nvSpPr>
        <p:spPr bwMode="auto">
          <a:xfrm>
            <a:off x="3602038" y="941388"/>
            <a:ext cx="1870075" cy="3008312"/>
          </a:xfrm>
          <a:prstGeom prst="rect">
            <a:avLst/>
          </a:prstGeom>
          <a:noFill/>
          <a:ln w="9525">
            <a:noFill/>
            <a:miter lim="800000"/>
            <a:headEnd/>
            <a:tailEnd/>
          </a:ln>
        </p:spPr>
        <p:txBody>
          <a:bodyPr lIns="82048" tIns="41025" rIns="82048" bIns="41025">
            <a:spAutoFit/>
          </a:bodyPr>
          <a:lstStyle/>
          <a:p>
            <a:pPr>
              <a:spcAft>
                <a:spcPct val="80000"/>
              </a:spcAft>
              <a:tabLst>
                <a:tab pos="153988" algn="l"/>
              </a:tabLst>
            </a:pPr>
            <a:r>
              <a:rPr kumimoji="0" lang="en-US" altLang="zh-TW" sz="1500" b="1">
                <a:solidFill>
                  <a:srgbClr val="112E58"/>
                </a:solidFill>
                <a:ea typeface="標楷體" pitchFamily="65" charset="-120"/>
              </a:rPr>
              <a:t>2. </a:t>
            </a:r>
            <a:r>
              <a:rPr kumimoji="0" lang="zh-TW" altLang="en-US" sz="1500" b="1">
                <a:solidFill>
                  <a:srgbClr val="112E58"/>
                </a:solidFill>
                <a:ea typeface="標楷體" pitchFamily="65" charset="-120"/>
              </a:rPr>
              <a:t>技術資訊</a:t>
            </a:r>
            <a:endParaRPr kumimoji="0" lang="en-US" altLang="zh-TW" sz="1500" b="1">
              <a:solidFill>
                <a:srgbClr val="112E58"/>
              </a:solidFill>
              <a:ea typeface="標楷體" pitchFamily="65" charset="-120"/>
            </a:endParaRPr>
          </a:p>
          <a:p>
            <a:pPr>
              <a:tabLst>
                <a:tab pos="153988" algn="l"/>
              </a:tabLst>
            </a:pPr>
            <a:r>
              <a:rPr kumimoji="0" lang="en-US" altLang="zh-TW" sz="1000" b="1">
                <a:ea typeface="標楷體" pitchFamily="65" charset="-120"/>
              </a:rPr>
              <a:t>TechNet Flash</a:t>
            </a:r>
          </a:p>
          <a:p>
            <a:pPr>
              <a:spcAft>
                <a:spcPct val="70000"/>
              </a:spcAft>
              <a:tabLst>
                <a:tab pos="153988" algn="l"/>
              </a:tabLst>
            </a:pPr>
            <a:r>
              <a:rPr kumimoji="0" lang="zh-TW" altLang="en-US" sz="900">
                <a:ea typeface="標楷體" pitchFamily="65" charset="-120"/>
              </a:rPr>
              <a:t>免費訂閱 </a:t>
            </a:r>
            <a:r>
              <a:rPr kumimoji="0" lang="en-US" altLang="zh-TW" sz="900">
                <a:ea typeface="標楷體" pitchFamily="65" charset="-120"/>
              </a:rPr>
              <a:t>TechNet </a:t>
            </a:r>
            <a:r>
              <a:rPr kumimoji="0" lang="zh-TW" altLang="en-US" sz="900">
                <a:ea typeface="標楷體" pitchFamily="65" charset="-120"/>
              </a:rPr>
              <a:t>電子報。每兩個禮拜發行一次。內容包含：</a:t>
            </a:r>
          </a:p>
          <a:p>
            <a:pPr>
              <a:spcAft>
                <a:spcPct val="70000"/>
              </a:spcAft>
              <a:tabLst>
                <a:tab pos="153988" algn="l"/>
              </a:tabLst>
            </a:pPr>
            <a:r>
              <a:rPr kumimoji="0" lang="en-US" altLang="zh-TW" sz="900" b="1">
                <a:ea typeface="標楷體" pitchFamily="65" charset="-120"/>
              </a:rPr>
              <a:t>1.</a:t>
            </a:r>
            <a:r>
              <a:rPr kumimoji="0" lang="en-US" altLang="zh-TW" sz="900">
                <a:ea typeface="標楷體" pitchFamily="65" charset="-120"/>
              </a:rPr>
              <a:t> IT </a:t>
            </a:r>
            <a:r>
              <a:rPr kumimoji="0" lang="zh-TW" altLang="en-US" sz="900">
                <a:ea typeface="標楷體" pitchFamily="65" charset="-120"/>
              </a:rPr>
              <a:t>專業人員最新活動預告</a:t>
            </a:r>
            <a:endParaRPr kumimoji="0" lang="en-US" altLang="zh-TW" sz="900">
              <a:ea typeface="標楷體" pitchFamily="65" charset="-120"/>
            </a:endParaRPr>
          </a:p>
          <a:p>
            <a:pPr>
              <a:spcAft>
                <a:spcPct val="70000"/>
              </a:spcAft>
              <a:tabLst>
                <a:tab pos="153988" algn="l"/>
              </a:tabLst>
            </a:pPr>
            <a:r>
              <a:rPr kumimoji="0" lang="en-US" altLang="zh-TW" sz="900" b="1">
                <a:ea typeface="標楷體" pitchFamily="65" charset="-120"/>
              </a:rPr>
              <a:t>2.</a:t>
            </a:r>
            <a:r>
              <a:rPr kumimoji="0" lang="en-US" altLang="zh-TW" sz="900">
                <a:ea typeface="標楷體" pitchFamily="65" charset="-120"/>
              </a:rPr>
              <a:t> TechNet </a:t>
            </a:r>
            <a:r>
              <a:rPr kumimoji="0" lang="zh-TW" altLang="en-US" sz="900">
                <a:ea typeface="標楷體" pitchFamily="65" charset="-120"/>
              </a:rPr>
              <a:t>技術論壇熱門討論</a:t>
            </a:r>
          </a:p>
          <a:p>
            <a:pPr>
              <a:spcAft>
                <a:spcPct val="70000"/>
              </a:spcAft>
              <a:tabLst>
                <a:tab pos="153988" algn="l"/>
              </a:tabLst>
            </a:pPr>
            <a:r>
              <a:rPr kumimoji="0" lang="en-US" altLang="zh-TW" sz="900" b="1">
                <a:ea typeface="標楷體" pitchFamily="65" charset="-120"/>
              </a:rPr>
              <a:t>3.</a:t>
            </a:r>
            <a:r>
              <a:rPr kumimoji="0" lang="en-US" altLang="zh-TW" sz="900">
                <a:ea typeface="標楷體" pitchFamily="65" charset="-120"/>
              </a:rPr>
              <a:t> TechNet </a:t>
            </a:r>
            <a:r>
              <a:rPr kumimoji="0" lang="zh-TW" altLang="en-US" sz="900">
                <a:ea typeface="標楷體" pitchFamily="65" charset="-120"/>
              </a:rPr>
              <a:t>專欄及最新中文文章</a:t>
            </a:r>
          </a:p>
          <a:p>
            <a:pPr>
              <a:spcAft>
                <a:spcPct val="70000"/>
              </a:spcAft>
              <a:tabLst>
                <a:tab pos="153988" algn="l"/>
              </a:tabLst>
            </a:pPr>
            <a:r>
              <a:rPr kumimoji="0" lang="en-US" altLang="zh-TW" sz="900" b="1">
                <a:ea typeface="標楷體" pitchFamily="65" charset="-120"/>
              </a:rPr>
              <a:t>4.</a:t>
            </a:r>
            <a:r>
              <a:rPr kumimoji="0" lang="en-US" altLang="zh-TW" sz="900">
                <a:ea typeface="標楷體" pitchFamily="65" charset="-120"/>
              </a:rPr>
              <a:t> </a:t>
            </a:r>
            <a:r>
              <a:rPr kumimoji="0" lang="zh-TW" altLang="en-US" sz="900">
                <a:ea typeface="標楷體" pitchFamily="65" charset="-120"/>
              </a:rPr>
              <a:t>熱門中文知識庫</a:t>
            </a:r>
          </a:p>
          <a:p>
            <a:pPr>
              <a:spcAft>
                <a:spcPct val="70000"/>
              </a:spcAft>
              <a:tabLst>
                <a:tab pos="153988" algn="l"/>
              </a:tabLst>
            </a:pPr>
            <a:r>
              <a:rPr kumimoji="0" lang="en-US" altLang="zh-TW" sz="900" b="1">
                <a:ea typeface="標楷體" pitchFamily="65" charset="-120"/>
              </a:rPr>
              <a:t>5.</a:t>
            </a:r>
            <a:r>
              <a:rPr kumimoji="0" lang="en-US" altLang="zh-TW" sz="900">
                <a:ea typeface="標楷體" pitchFamily="65" charset="-120"/>
              </a:rPr>
              <a:t> </a:t>
            </a:r>
            <a:r>
              <a:rPr kumimoji="0" lang="zh-TW" altLang="en-US" sz="900">
                <a:ea typeface="標楷體" pitchFamily="65" charset="-120"/>
              </a:rPr>
              <a:t>資訊安全公告</a:t>
            </a:r>
          </a:p>
          <a:p>
            <a:pPr>
              <a:spcAft>
                <a:spcPct val="70000"/>
              </a:spcAft>
              <a:tabLst>
                <a:tab pos="153988" algn="l"/>
              </a:tabLst>
            </a:pPr>
            <a:r>
              <a:rPr kumimoji="0" lang="en-US" altLang="zh-TW" sz="900" b="1">
                <a:ea typeface="標楷體" pitchFamily="65" charset="-120"/>
              </a:rPr>
              <a:t>6.</a:t>
            </a:r>
            <a:r>
              <a:rPr kumimoji="0" lang="en-US" altLang="zh-TW" sz="900">
                <a:ea typeface="標楷體" pitchFamily="65" charset="-120"/>
              </a:rPr>
              <a:t> </a:t>
            </a:r>
            <a:r>
              <a:rPr kumimoji="0" lang="zh-TW" altLang="en-US" sz="900">
                <a:ea typeface="標楷體" pitchFamily="65" charset="-120"/>
              </a:rPr>
              <a:t>美國微軟總部最新技術資訊</a:t>
            </a:r>
          </a:p>
          <a:p>
            <a:pPr eaLnBrk="0" hangingPunct="0">
              <a:tabLst>
                <a:tab pos="153988" algn="l"/>
              </a:tabLst>
            </a:pPr>
            <a:r>
              <a:rPr kumimoji="0" lang="zh-TW" altLang="en-US" sz="1000" b="1">
                <a:ea typeface="標楷體" pitchFamily="65" charset="-120"/>
              </a:rPr>
              <a:t>熱門技術文選</a:t>
            </a:r>
          </a:p>
          <a:p>
            <a:pPr eaLnBrk="0" hangingPunct="0">
              <a:tabLst>
                <a:tab pos="153988" algn="l"/>
              </a:tabLst>
            </a:pPr>
            <a:r>
              <a:rPr kumimoji="0" lang="zh-TW" altLang="en-US" sz="900">
                <a:ea typeface="標楷體" pitchFamily="65" charset="-120"/>
              </a:rPr>
              <a:t>每個月固定從美國微軟總部取得最新的技術文件</a:t>
            </a:r>
            <a:r>
              <a:rPr kumimoji="0" lang="zh-TW" altLang="zh-TW" sz="900">
                <a:ea typeface="標楷體" pitchFamily="65" charset="-120"/>
              </a:rPr>
              <a:t>，並</a:t>
            </a:r>
            <a:r>
              <a:rPr kumimoji="0" lang="zh-TW" altLang="en-US" sz="900">
                <a:ea typeface="標楷體" pitchFamily="65" charset="-120"/>
              </a:rPr>
              <a:t>翻譯成中文。讓您更快速閱讀</a:t>
            </a:r>
            <a:r>
              <a:rPr kumimoji="0" lang="zh-TW" altLang="zh-TW" sz="900">
                <a:ea typeface="標楷體" pitchFamily="65" charset="-120"/>
              </a:rPr>
              <a:t>、</a:t>
            </a:r>
            <a:r>
              <a:rPr kumimoji="0" lang="zh-TW" altLang="en-US" sz="900">
                <a:ea typeface="標楷體" pitchFamily="65" charset="-120"/>
              </a:rPr>
              <a:t>快速吸收。</a:t>
            </a:r>
            <a:endParaRPr kumimoji="0" lang="en-US" altLang="zh-TW" sz="900">
              <a:ea typeface="標楷體" pitchFamily="65" charset="-120"/>
            </a:endParaRPr>
          </a:p>
        </p:txBody>
      </p:sp>
      <p:sp>
        <p:nvSpPr>
          <p:cNvPr id="82949" name="Text Box 5"/>
          <p:cNvSpPr txBox="1">
            <a:spLocks noChangeArrowheads="1"/>
          </p:cNvSpPr>
          <p:nvPr/>
        </p:nvSpPr>
        <p:spPr bwMode="auto">
          <a:xfrm>
            <a:off x="5472113" y="942975"/>
            <a:ext cx="1870075" cy="1068388"/>
          </a:xfrm>
          <a:prstGeom prst="rect">
            <a:avLst/>
          </a:prstGeom>
          <a:noFill/>
          <a:ln w="9525">
            <a:noFill/>
            <a:miter lim="800000"/>
            <a:headEnd/>
            <a:tailEnd/>
          </a:ln>
        </p:spPr>
        <p:txBody>
          <a:bodyPr lIns="82048" tIns="41025" rIns="82048" bIns="41025">
            <a:spAutoFit/>
          </a:bodyPr>
          <a:lstStyle/>
          <a:p>
            <a:pPr>
              <a:spcAft>
                <a:spcPct val="80000"/>
              </a:spcAft>
              <a:tabLst>
                <a:tab pos="153988" algn="l"/>
              </a:tabLst>
            </a:pPr>
            <a:r>
              <a:rPr kumimoji="0" lang="en-US" altLang="zh-TW" sz="1500" b="1">
                <a:solidFill>
                  <a:srgbClr val="112E58"/>
                </a:solidFill>
                <a:ea typeface="標楷體" pitchFamily="65" charset="-120"/>
              </a:rPr>
              <a:t>3. </a:t>
            </a:r>
            <a:r>
              <a:rPr kumimoji="0" lang="zh-TW" altLang="en-US" sz="1500" b="1">
                <a:solidFill>
                  <a:srgbClr val="112E58"/>
                </a:solidFill>
                <a:ea typeface="標楷體" pitchFamily="65" charset="-120"/>
              </a:rPr>
              <a:t>技術人員社群</a:t>
            </a:r>
            <a:endParaRPr kumimoji="0" lang="en-US" altLang="zh-TW" sz="1500" b="1">
              <a:solidFill>
                <a:srgbClr val="112E58"/>
              </a:solidFill>
              <a:ea typeface="標楷體" pitchFamily="65" charset="-120"/>
            </a:endParaRPr>
          </a:p>
          <a:p>
            <a:pPr>
              <a:spcAft>
                <a:spcPct val="70000"/>
              </a:spcAft>
              <a:tabLst>
                <a:tab pos="153988" algn="l"/>
              </a:tabLst>
            </a:pPr>
            <a:r>
              <a:rPr kumimoji="0" lang="en-US" altLang="zh-TW" sz="1000" b="1">
                <a:ea typeface="標楷體" pitchFamily="65" charset="-120"/>
              </a:rPr>
              <a:t>TechNet </a:t>
            </a:r>
            <a:r>
              <a:rPr kumimoji="0" lang="zh-TW" altLang="en-US" sz="1000" b="1">
                <a:ea typeface="標楷體" pitchFamily="65" charset="-120"/>
              </a:rPr>
              <a:t>技術論壇</a:t>
            </a:r>
            <a:br>
              <a:rPr kumimoji="0" lang="zh-TW" altLang="en-US" sz="1000" b="1">
                <a:ea typeface="標楷體" pitchFamily="65" charset="-120"/>
              </a:rPr>
            </a:br>
            <a:r>
              <a:rPr kumimoji="0" lang="zh-TW" altLang="en-US" sz="900">
                <a:ea typeface="標楷體" pitchFamily="65" charset="-120"/>
              </a:rPr>
              <a:t>微軟技術論壇提供 </a:t>
            </a:r>
            <a:r>
              <a:rPr kumimoji="0" lang="en-US" altLang="zh-TW" sz="900">
                <a:ea typeface="標楷體" pitchFamily="65" charset="-120"/>
              </a:rPr>
              <a:t>IT </a:t>
            </a:r>
            <a:r>
              <a:rPr kumimoji="0" lang="zh-TW" altLang="en-US" sz="900">
                <a:ea typeface="標楷體" pitchFamily="65" charset="-120"/>
              </a:rPr>
              <a:t>專業人員一個免費分享與尋求技術支援的園地。</a:t>
            </a:r>
            <a:endParaRPr kumimoji="0" lang="en-US" altLang="zh-TW" sz="900">
              <a:ea typeface="標楷體" pitchFamily="65" charset="-120"/>
            </a:endParaRPr>
          </a:p>
        </p:txBody>
      </p:sp>
      <p:sp>
        <p:nvSpPr>
          <p:cNvPr id="82950" name="Text Box 6"/>
          <p:cNvSpPr txBox="1">
            <a:spLocks noChangeArrowheads="1"/>
          </p:cNvSpPr>
          <p:nvPr/>
        </p:nvSpPr>
        <p:spPr bwMode="auto">
          <a:xfrm>
            <a:off x="7342188" y="941388"/>
            <a:ext cx="1801812" cy="3335337"/>
          </a:xfrm>
          <a:prstGeom prst="rect">
            <a:avLst/>
          </a:prstGeom>
          <a:noFill/>
          <a:ln w="9525">
            <a:noFill/>
            <a:miter lim="800000"/>
            <a:headEnd/>
            <a:tailEnd/>
          </a:ln>
        </p:spPr>
        <p:txBody>
          <a:bodyPr lIns="82048" tIns="41025" rIns="82048" bIns="41025">
            <a:spAutoFit/>
          </a:bodyPr>
          <a:lstStyle/>
          <a:p>
            <a:pPr>
              <a:spcAft>
                <a:spcPct val="80000"/>
              </a:spcAft>
              <a:tabLst>
                <a:tab pos="153988" algn="l"/>
              </a:tabLst>
            </a:pPr>
            <a:r>
              <a:rPr kumimoji="0" lang="en-US" altLang="zh-TW" sz="1500" b="1">
                <a:solidFill>
                  <a:srgbClr val="112E58"/>
                </a:solidFill>
                <a:ea typeface="標楷體" pitchFamily="65" charset="-120"/>
              </a:rPr>
              <a:t>4. </a:t>
            </a:r>
            <a:r>
              <a:rPr kumimoji="0" lang="zh-TW" altLang="en-US" sz="1500" b="1">
                <a:solidFill>
                  <a:srgbClr val="112E58"/>
                </a:solidFill>
                <a:ea typeface="標楷體" pitchFamily="65" charset="-120"/>
              </a:rPr>
              <a:t>技術光碟</a:t>
            </a:r>
          </a:p>
          <a:p>
            <a:pPr>
              <a:spcAft>
                <a:spcPct val="70000"/>
              </a:spcAft>
              <a:tabLst>
                <a:tab pos="153988" algn="l"/>
              </a:tabLst>
            </a:pPr>
            <a:r>
              <a:rPr kumimoji="0" lang="en-US" altLang="zh-TW" sz="1000" b="1">
                <a:ea typeface="標楷體" pitchFamily="65" charset="-120"/>
              </a:rPr>
              <a:t>TechNet Subscription</a:t>
            </a:r>
            <a:br>
              <a:rPr kumimoji="0" lang="en-US" altLang="zh-TW" sz="1000" b="1">
                <a:ea typeface="標楷體" pitchFamily="65" charset="-120"/>
              </a:rPr>
            </a:br>
            <a:r>
              <a:rPr kumimoji="0" lang="en-US" altLang="zh-TW" sz="900">
                <a:ea typeface="標楷體" pitchFamily="65" charset="-120"/>
              </a:rPr>
              <a:t>TechNet Subscription </a:t>
            </a:r>
            <a:r>
              <a:rPr kumimoji="0" lang="zh-TW" altLang="en-US" sz="900">
                <a:ea typeface="標楷體" pitchFamily="65" charset="-120"/>
              </a:rPr>
              <a:t>是 </a:t>
            </a:r>
            <a:r>
              <a:rPr kumimoji="0" lang="en-US" altLang="zh-TW" sz="900">
                <a:ea typeface="標楷體" pitchFamily="65" charset="-120"/>
              </a:rPr>
              <a:t>IT </a:t>
            </a:r>
            <a:r>
              <a:rPr kumimoji="0" lang="zh-TW" altLang="en-US" sz="900">
                <a:ea typeface="標楷體" pitchFamily="65" charset="-120"/>
              </a:rPr>
              <a:t>專業人員的重要利器。可協助 </a:t>
            </a:r>
            <a:r>
              <a:rPr kumimoji="0" lang="en-US" altLang="zh-TW" sz="900">
                <a:ea typeface="標楷體" pitchFamily="65" charset="-120"/>
              </a:rPr>
              <a:t>IT </a:t>
            </a:r>
            <a:r>
              <a:rPr kumimoji="0" lang="zh-TW" altLang="en-US" sz="900">
                <a:ea typeface="標楷體" pitchFamily="65" charset="-120"/>
              </a:rPr>
              <a:t>專業人員解決技術問題、規劃、實作和支援 </a:t>
            </a:r>
            <a:r>
              <a:rPr kumimoji="0" lang="en-US" altLang="zh-TW" sz="900">
                <a:ea typeface="標楷體" pitchFamily="65" charset="-120"/>
              </a:rPr>
              <a:t>Microsoft </a:t>
            </a:r>
            <a:r>
              <a:rPr kumimoji="0" lang="zh-TW" altLang="en-US" sz="900">
                <a:ea typeface="標楷體" pitchFamily="65" charset="-120"/>
              </a:rPr>
              <a:t>解決方案，並可打造自身的技術技能。</a:t>
            </a:r>
          </a:p>
          <a:p>
            <a:pPr eaLnBrk="0" hangingPunct="0">
              <a:tabLst>
                <a:tab pos="153988" algn="l"/>
              </a:tabLst>
            </a:pPr>
            <a:r>
              <a:rPr kumimoji="0" lang="zh-TW" altLang="en-US" sz="900">
                <a:ea typeface="標楷體" pitchFamily="65" charset="-120"/>
              </a:rPr>
              <a:t>每個月會透過 </a:t>
            </a:r>
            <a:r>
              <a:rPr kumimoji="0" lang="en-US" altLang="zh-TW" sz="900">
                <a:ea typeface="標楷體" pitchFamily="65" charset="-120"/>
              </a:rPr>
              <a:t>DVD </a:t>
            </a:r>
            <a:r>
              <a:rPr kumimoji="0" lang="zh-TW" altLang="en-US" sz="900">
                <a:ea typeface="標楷體" pitchFamily="65" charset="-120"/>
              </a:rPr>
              <a:t>或 </a:t>
            </a:r>
            <a:r>
              <a:rPr kumimoji="0" lang="en-US" altLang="zh-TW" sz="900">
                <a:ea typeface="標楷體" pitchFamily="65" charset="-120"/>
              </a:rPr>
              <a:t>CD </a:t>
            </a:r>
            <a:r>
              <a:rPr kumimoji="0" lang="zh-TW" altLang="en-US" sz="900">
                <a:ea typeface="標楷體" pitchFamily="65" charset="-120"/>
              </a:rPr>
              <a:t>的方式寄送，並且提供下列各項：</a:t>
            </a:r>
          </a:p>
          <a:p>
            <a:pPr eaLnBrk="0" hangingPunct="0">
              <a:tabLst>
                <a:tab pos="153988" algn="l"/>
              </a:tabLst>
            </a:pPr>
            <a:endParaRPr kumimoji="0" lang="zh-TW" altLang="en-US" sz="900">
              <a:ea typeface="標楷體" pitchFamily="65" charset="-120"/>
            </a:endParaRPr>
          </a:p>
          <a:p>
            <a:pPr eaLnBrk="0" hangingPunct="0">
              <a:tabLst>
                <a:tab pos="153988" algn="l"/>
              </a:tabLst>
            </a:pPr>
            <a:r>
              <a:rPr kumimoji="0" lang="en-US" altLang="zh-TW" sz="900" b="1">
                <a:ea typeface="標楷體" pitchFamily="65" charset="-120"/>
              </a:rPr>
              <a:t>1.</a:t>
            </a:r>
            <a:r>
              <a:rPr kumimoji="0" lang="en-US" altLang="zh-TW" sz="900">
                <a:ea typeface="標楷體" pitchFamily="65" charset="-120"/>
              </a:rPr>
              <a:t> </a:t>
            </a:r>
            <a:r>
              <a:rPr kumimoji="0" lang="zh-TW" altLang="en-US" sz="900">
                <a:ea typeface="標楷體" pitchFamily="65" charset="-120"/>
              </a:rPr>
              <a:t>涵蓋 </a:t>
            </a:r>
            <a:r>
              <a:rPr kumimoji="0" lang="en-US" altLang="zh-TW" sz="900">
                <a:ea typeface="標楷體" pitchFamily="65" charset="-120"/>
              </a:rPr>
              <a:t>Microsoft </a:t>
            </a:r>
            <a:r>
              <a:rPr kumimoji="0" lang="zh-TW" altLang="en-US" sz="900">
                <a:ea typeface="標楷體" pitchFamily="65" charset="-120"/>
              </a:rPr>
              <a:t>知識庫、</a:t>
            </a:r>
            <a:r>
              <a:rPr kumimoji="0" lang="en-US" altLang="zh-TW" sz="900">
                <a:ea typeface="標楷體" pitchFamily="65" charset="-120"/>
              </a:rPr>
              <a:t>Service Pack</a:t>
            </a:r>
            <a:r>
              <a:rPr kumimoji="0" lang="zh-TW" altLang="en-US" sz="900">
                <a:ea typeface="標楷體" pitchFamily="65" charset="-120"/>
              </a:rPr>
              <a:t>、安全性更新和 </a:t>
            </a:r>
            <a:r>
              <a:rPr kumimoji="0" lang="en-US" altLang="zh-TW" sz="900">
                <a:ea typeface="標楷體" pitchFamily="65" charset="-120"/>
              </a:rPr>
              <a:t>Resource Kit </a:t>
            </a:r>
            <a:r>
              <a:rPr kumimoji="0" lang="zh-TW" altLang="en-US" sz="900">
                <a:ea typeface="標楷體" pitchFamily="65" charset="-120"/>
              </a:rPr>
              <a:t>等 </a:t>
            </a:r>
            <a:r>
              <a:rPr kumimoji="0" lang="en-US" altLang="zh-TW" sz="900">
                <a:ea typeface="標楷體" pitchFamily="65" charset="-120"/>
              </a:rPr>
              <a:t>How-to </a:t>
            </a:r>
            <a:r>
              <a:rPr kumimoji="0" lang="zh-TW" altLang="en-US" sz="900">
                <a:ea typeface="標楷體" pitchFamily="65" charset="-120"/>
              </a:rPr>
              <a:t>資訊。</a:t>
            </a:r>
          </a:p>
          <a:p>
            <a:pPr eaLnBrk="0" hangingPunct="0">
              <a:tabLst>
                <a:tab pos="153988" algn="l"/>
              </a:tabLst>
            </a:pPr>
            <a:endParaRPr kumimoji="0" lang="zh-TW" altLang="en-US" sz="900">
              <a:ea typeface="標楷體" pitchFamily="65" charset="-120"/>
            </a:endParaRPr>
          </a:p>
          <a:p>
            <a:pPr eaLnBrk="0" hangingPunct="0">
              <a:tabLst>
                <a:tab pos="153988" algn="l"/>
              </a:tabLst>
            </a:pPr>
            <a:r>
              <a:rPr kumimoji="0" lang="en-US" altLang="zh-TW" sz="900" b="1">
                <a:ea typeface="標楷體" pitchFamily="65" charset="-120"/>
              </a:rPr>
              <a:t>2.</a:t>
            </a:r>
            <a:r>
              <a:rPr kumimoji="0" lang="en-US" altLang="zh-TW" sz="900">
                <a:ea typeface="標楷體" pitchFamily="65" charset="-120"/>
              </a:rPr>
              <a:t> </a:t>
            </a:r>
            <a:r>
              <a:rPr kumimoji="0" lang="zh-TW" altLang="en-US" sz="900">
                <a:ea typeface="標楷體" pitchFamily="65" charset="-120"/>
              </a:rPr>
              <a:t>授權供評估用的完整版軟體、測試版軟體。取得 </a:t>
            </a:r>
            <a:r>
              <a:rPr kumimoji="0" lang="en-US" altLang="zh-TW" sz="900">
                <a:ea typeface="標楷體" pitchFamily="65" charset="-120"/>
              </a:rPr>
              <a:t>Microsoft </a:t>
            </a:r>
            <a:r>
              <a:rPr kumimoji="0" lang="zh-TW" altLang="en-US" sz="900">
                <a:ea typeface="標楷體" pitchFamily="65" charset="-120"/>
              </a:rPr>
              <a:t>軟體的搶鮮版，掌握最新的技術。</a:t>
            </a:r>
          </a:p>
          <a:p>
            <a:pPr eaLnBrk="0" hangingPunct="0">
              <a:tabLst>
                <a:tab pos="153988" algn="l"/>
              </a:tabLst>
            </a:pPr>
            <a:endParaRPr kumimoji="0" lang="zh-TW" altLang="en-US" sz="900">
              <a:ea typeface="標楷體" pitchFamily="65" charset="-120"/>
            </a:endParaRPr>
          </a:p>
          <a:p>
            <a:pPr eaLnBrk="0" hangingPunct="0">
              <a:tabLst>
                <a:tab pos="153988" algn="l"/>
              </a:tabLst>
            </a:pPr>
            <a:r>
              <a:rPr kumimoji="0" lang="en-US" altLang="zh-TW" sz="900" b="1">
                <a:ea typeface="標楷體" pitchFamily="65" charset="-120"/>
              </a:rPr>
              <a:t>3.</a:t>
            </a:r>
            <a:r>
              <a:rPr kumimoji="0" lang="en-US" altLang="zh-TW" sz="900">
                <a:ea typeface="標楷體" pitchFamily="65" charset="-120"/>
              </a:rPr>
              <a:t> </a:t>
            </a:r>
            <a:r>
              <a:rPr kumimoji="0" lang="zh-TW" altLang="en-US" sz="900">
                <a:ea typeface="標楷體" pitchFamily="65" charset="-120"/>
              </a:rPr>
              <a:t>享有二次免費的技術支援，以及付費技術支援八折的優惠，協助您解決重大的系統問題。</a:t>
            </a:r>
            <a:endParaRPr kumimoji="0" lang="en-US" altLang="zh-TW" sz="900">
              <a:ea typeface="標楷體" pitchFamily="65" charset="-120"/>
            </a:endParaRPr>
          </a:p>
        </p:txBody>
      </p:sp>
    </p:spTree>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descr="tag"/>
          <p:cNvPicPr>
            <a:picLocks noChangeAspect="1" noChangeArrowheads="1"/>
          </p:cNvPicPr>
          <p:nvPr/>
        </p:nvPicPr>
        <p:blipFill>
          <a:blip r:embed="rId3"/>
          <a:srcRect/>
          <a:stretch>
            <a:fillRect/>
          </a:stretch>
        </p:blipFill>
        <p:spPr bwMode="auto">
          <a:xfrm>
            <a:off x="307975" y="2708275"/>
            <a:ext cx="8651875" cy="14398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22313" y="2925763"/>
            <a:ext cx="7689850" cy="1384300"/>
          </a:xfrm>
        </p:spPr>
        <p:txBody>
          <a:bodyPr rtlCol="0">
            <a:normAutofit fontScale="70000" lnSpcReduction="20000"/>
          </a:bodyPr>
          <a:lstStyle/>
          <a:p>
            <a:pPr defTabSz="914327" eaLnBrk="1" fontAlgn="auto" hangingPunct="1">
              <a:spcAft>
                <a:spcPts val="0"/>
              </a:spcAft>
              <a:defRPr/>
            </a:pPr>
            <a:r>
              <a:rPr>
                <a:solidFill>
                  <a:schemeClr val="tx1">
                    <a:lumMod val="50000"/>
                    <a:lumOff val="50000"/>
                  </a:schemeClr>
                </a:solidFill>
              </a:rPr>
              <a:t>Q&amp;A</a:t>
            </a: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sz="2800" dirty="0" smtClean="0"/>
              <a:t>Office Communications Server 2007 Web Scheduler</a:t>
            </a:r>
            <a:endParaRPr lang="en-US" altLang="zh-TW" sz="2800" dirty="0" smtClean="0"/>
          </a:p>
          <a:p>
            <a:pPr lvl="1"/>
            <a:r>
              <a:rPr lang="en-US" altLang="zh-TW" sz="2400" dirty="0" smtClean="0"/>
              <a:t>http://www.microsoft.com/downloads/details.aspx?familyid=96B42DC8-E769-4EFD-B7A6-ECA03058F8AD&amp;displaylang=en</a:t>
            </a:r>
            <a:endParaRPr lang="zh-TW" altLang="en-US" sz="2400" dirty="0"/>
          </a:p>
        </p:txBody>
      </p:sp>
    </p:spTree>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
</p:tagLst>
</file>

<file path=ppt/tags/tag2.xml><?xml version="1.0" encoding="utf-8"?>
<p:tagLst xmlns:a="http://schemas.openxmlformats.org/drawingml/2006/main" xmlns:r="http://schemas.openxmlformats.org/officeDocument/2006/relationships" xmlns:p="http://schemas.openxmlformats.org/presentationml/2006/main">
  <p:tag name="TIMING" val="|.5"/>
</p:tagLst>
</file>

<file path=ppt/tags/tag3.xml><?xml version="1.0" encoding="utf-8"?>
<p:tagLst xmlns:a="http://schemas.openxmlformats.org/drawingml/2006/main" xmlns:r="http://schemas.openxmlformats.org/officeDocument/2006/relationships" xmlns:p="http://schemas.openxmlformats.org/presentationml/2006/main">
  <p:tag name="TIMING" val="|.5"/>
</p:tagLst>
</file>

<file path=ppt/tags/tag4.xml><?xml version="1.0" encoding="utf-8"?>
<p:tagLst xmlns:a="http://schemas.openxmlformats.org/drawingml/2006/main" xmlns:r="http://schemas.openxmlformats.org/officeDocument/2006/relationships" xmlns:p="http://schemas.openxmlformats.org/presentationml/2006/main">
  <p:tag name="TIMING" val="|.5"/>
</p:tagLst>
</file>

<file path=ppt/theme/theme1.xml><?xml version="1.0" encoding="utf-8"?>
<a:theme xmlns:a="http://schemas.openxmlformats.org/drawingml/2006/main" name="Q3FY06 TechNet Template">
  <a:themeElements>
    <a:clrScheme name="Q3FY06 TechNe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Q3FY06 TechNe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Q3FY06 TechNe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Q3FY06 TechNe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Q3FY06 TechNe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Q3FY06 TechNe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Q3FY06 TechNe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Q3FY06 TechNe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Q3FY06 TechNe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Q3FY06 TechNe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Q3FY06 TechNe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Q3FY06 TechNe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Q3FY06 TechNe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Q3FY06 TechNe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chEd2007_template">
  <a:themeElements>
    <a:clrScheme name="Custom 1">
      <a:dk1>
        <a:srgbClr val="000000"/>
      </a:dk1>
      <a:lt1>
        <a:srgbClr val="FFFFFF"/>
      </a:lt1>
      <a:dk2>
        <a:srgbClr val="02024A"/>
      </a:dk2>
      <a:lt2>
        <a:srgbClr val="FFFFCC"/>
      </a:lt2>
      <a:accent1>
        <a:srgbClr val="BA5B20"/>
      </a:accent1>
      <a:accent2>
        <a:srgbClr val="7DCC2E"/>
      </a:accent2>
      <a:accent3>
        <a:srgbClr val="F3EB4F"/>
      </a:accent3>
      <a:accent4>
        <a:srgbClr val="FF9929"/>
      </a:accent4>
      <a:accent5>
        <a:srgbClr val="267182"/>
      </a:accent5>
      <a:accent6>
        <a:srgbClr val="7030A0"/>
      </a:accent6>
      <a:hlink>
        <a:srgbClr val="BABAFC"/>
      </a:hlink>
      <a:folHlink>
        <a:srgbClr val="BABAF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blackGray">
        <a:gradFill flip="none" rotWithShape="1">
          <a:gsLst>
            <a:gs pos="0">
              <a:schemeClr val="accent1">
                <a:tint val="66000"/>
                <a:satMod val="160000"/>
                <a:alpha val="70000"/>
              </a:schemeClr>
            </a:gs>
            <a:gs pos="100000">
              <a:schemeClr val="accent1">
                <a:alpha val="70000"/>
              </a:schemeClr>
            </a:gs>
          </a:gsLst>
          <a:lin ang="5400000" scaled="1"/>
          <a:tileRect/>
        </a:gradFill>
        <a:ln>
          <a:noFill/>
          <a:headEnd type="none" w="med" len="med"/>
          <a:tailEnd type="none" w="med" len="med"/>
        </a:ln>
        <a:effectLst/>
        <a:scene3d>
          <a:camera prst="orthographicFront">
            <a:rot lat="0" lon="0" rev="0"/>
          </a:camera>
          <a:lightRig rig="contrasting" dir="t">
            <a:rot lat="0" lon="0" rev="7800000"/>
          </a:lightRig>
        </a:scene3d>
        <a:sp3d>
          <a:bevelT w="139700" h="139700"/>
        </a:sp3d>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19436</TotalTime>
  <Words>6344</Words>
  <Application>Microsoft PowerPoint</Application>
  <PresentationFormat>如螢幕大小 (4:3)</PresentationFormat>
  <Paragraphs>1139</Paragraphs>
  <Slides>94</Slides>
  <Notes>14</Notes>
  <HiddenSlides>0</HiddenSlides>
  <MMClips>0</MMClips>
  <ScaleCrop>false</ScaleCrop>
  <HeadingPairs>
    <vt:vector size="4" baseType="variant">
      <vt:variant>
        <vt:lpstr>佈景主題</vt:lpstr>
      </vt:variant>
      <vt:variant>
        <vt:i4>2</vt:i4>
      </vt:variant>
      <vt:variant>
        <vt:lpstr>投影片標題</vt:lpstr>
      </vt:variant>
      <vt:variant>
        <vt:i4>94</vt:i4>
      </vt:variant>
    </vt:vector>
  </HeadingPairs>
  <TitlesOfParts>
    <vt:vector size="96" baseType="lpstr">
      <vt:lpstr>Q3FY06 TechNet Template</vt:lpstr>
      <vt:lpstr>TechEd2007_template</vt:lpstr>
      <vt:lpstr>Welcome</vt:lpstr>
      <vt:lpstr>以Microsoft Office Communications Server 2007 建置視訊會議及線上會議、線上教學系統  ~ IM、Audio/Video Conferencing、Web Conferencing~</vt:lpstr>
      <vt:lpstr>講授大綱</vt:lpstr>
      <vt:lpstr>講授大綱</vt:lpstr>
      <vt:lpstr>OCS 2007架構圖</vt:lpstr>
      <vt:lpstr>講授大綱</vt:lpstr>
      <vt:lpstr>OCS 2007規劃步驟</vt:lpstr>
      <vt:lpstr>OCS 2007規劃步驟</vt:lpstr>
      <vt:lpstr>決定規劃方向因素</vt:lpstr>
      <vt:lpstr>伺服器角色的選擇</vt:lpstr>
      <vt:lpstr>伺服器角色的選擇(續)</vt:lpstr>
      <vt:lpstr>伺服器角色的選擇(續)</vt:lpstr>
      <vt:lpstr>伺服器角色的選擇(續)</vt:lpstr>
      <vt:lpstr>OCS 2007規劃步驟</vt:lpstr>
      <vt:lpstr>僅供內部使用</vt:lpstr>
      <vt:lpstr>提供內外員工使用</vt:lpstr>
      <vt:lpstr>提供與傳統電話整合</vt:lpstr>
      <vt:lpstr>OCS 2007規劃步驟</vt:lpstr>
      <vt:lpstr>OCS 2007部署流程圖</vt:lpstr>
      <vt:lpstr>部署與管理OCS的權限基本要求(一)</vt:lpstr>
      <vt:lpstr>部署與管理OCS的權限基本要求(二)</vt:lpstr>
      <vt:lpstr>部署與管理OCS的權限基本要求(三)</vt:lpstr>
      <vt:lpstr>部署與管理OCS的權限基本要求(四)</vt:lpstr>
      <vt:lpstr>部署與管理OCS的權限基本要求(五)</vt:lpstr>
      <vt:lpstr>OCS 2007規劃步驟</vt:lpstr>
      <vt:lpstr>AD的拓樸：單一網域</vt:lpstr>
      <vt:lpstr>AD的拓樸：單一Forest </vt:lpstr>
      <vt:lpstr>AD拓樸：單一Forest，多Domain tree</vt:lpstr>
      <vt:lpstr>AD拓樸：多Forest，使用Resource Domain</vt:lpstr>
      <vt:lpstr>AD拓樸：多Forest，使用MIIS</vt:lpstr>
      <vt:lpstr>憑證的需求(一)</vt:lpstr>
      <vt:lpstr>憑證的需求(二)</vt:lpstr>
      <vt:lpstr>憑證的需求(三)</vt:lpstr>
      <vt:lpstr>DNS的要求</vt:lpstr>
      <vt:lpstr>OCS 2007規劃步驟</vt:lpstr>
      <vt:lpstr>容量的規劃</vt:lpstr>
      <vt:lpstr>頻寬需求建議</vt:lpstr>
      <vt:lpstr>軟體版本功能介紹</vt:lpstr>
      <vt:lpstr>OS軟體規格的要求</vt:lpstr>
      <vt:lpstr>硬體規格的要求</vt:lpstr>
      <vt:lpstr>Audio/Video 硬體規格的要求</vt:lpstr>
      <vt:lpstr>CDR規格的要求</vt:lpstr>
      <vt:lpstr>CDR &amp; IM 的硬體規格要求</vt:lpstr>
      <vt:lpstr>OCS 2007規劃步驟</vt:lpstr>
      <vt:lpstr>外部存取防火牆規劃的考量</vt:lpstr>
      <vt:lpstr>OCS 2007規劃步驟</vt:lpstr>
      <vt:lpstr>負載平衡器的規劃</vt:lpstr>
      <vt:lpstr>OCS 2007規劃步驟</vt:lpstr>
      <vt:lpstr>企業  VoIP 的規劃</vt:lpstr>
      <vt:lpstr>OCS 2007規劃步驟</vt:lpstr>
      <vt:lpstr>Address Book Service運作流程</vt:lpstr>
      <vt:lpstr>Address Book Service檔案說明</vt:lpstr>
      <vt:lpstr>OCS 2007規劃步驟</vt:lpstr>
      <vt:lpstr>HA與容錯的規劃</vt:lpstr>
      <vt:lpstr>OCS 2007規劃步驟</vt:lpstr>
      <vt:lpstr>資料庫儲存的規劃(一)</vt:lpstr>
      <vt:lpstr>資料庫儲存的規劃(二)</vt:lpstr>
      <vt:lpstr>資料庫儲存的規劃(三)</vt:lpstr>
      <vt:lpstr>OCS 2007規劃步驟</vt:lpstr>
      <vt:lpstr>Archiving &amp; CDR Service</vt:lpstr>
      <vt:lpstr>講授大綱</vt:lpstr>
      <vt:lpstr>OCS 2007的部署程序 標準版</vt:lpstr>
      <vt:lpstr>部署後的工作</vt:lpstr>
      <vt:lpstr>投影片 64</vt:lpstr>
      <vt:lpstr>講授大綱</vt:lpstr>
      <vt:lpstr>Edge Server的部署程序</vt:lpstr>
      <vt:lpstr>投影片 67</vt:lpstr>
      <vt:lpstr>講授大綱</vt:lpstr>
      <vt:lpstr>用戶端軟體要求</vt:lpstr>
      <vt:lpstr>用戶端軟體要求(續)</vt:lpstr>
      <vt:lpstr>用戶端的部署程序</vt:lpstr>
      <vt:lpstr>投影片 72</vt:lpstr>
      <vt:lpstr>講授大綱</vt:lpstr>
      <vt:lpstr>Microsoft Office Communicator 2007的設定</vt:lpstr>
      <vt:lpstr>Communicator 2007相關週邊設備</vt:lpstr>
      <vt:lpstr>Presence資訊的存取權限</vt:lpstr>
      <vt:lpstr>Presence資訊的存取權限(續)</vt:lpstr>
      <vt:lpstr>Live Meeting 2007功能簡介</vt:lpstr>
      <vt:lpstr>會議存取的型態</vt:lpstr>
      <vt:lpstr>會議邀請存取權限的指定</vt:lpstr>
      <vt:lpstr>投影片 81</vt:lpstr>
      <vt:lpstr>摘要</vt:lpstr>
      <vt:lpstr>For More Information</vt:lpstr>
      <vt:lpstr>Microsoft Press Publications</vt:lpstr>
      <vt:lpstr>Non-Microsoft Publications</vt:lpstr>
      <vt:lpstr>Readiness with Skills Assessment</vt:lpstr>
      <vt:lpstr>投影片 87</vt:lpstr>
      <vt:lpstr>Become a Microsoft Certified Professional </vt:lpstr>
      <vt:lpstr>Heard the News about TechNet?</vt:lpstr>
      <vt:lpstr>投影片 90</vt:lpstr>
      <vt:lpstr>投影片 91</vt:lpstr>
      <vt:lpstr>投影片 92</vt:lpstr>
      <vt:lpstr>投影片 93</vt:lpstr>
      <vt:lpstr>投影片 94</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TechNet技術講座</dc:title>
  <dc:subject>Windows Server 2008的檔案儲存與分行管理技術</dc:subject>
  <dc:creator>Microsoft</dc:creator>
  <cp:keywords>TechNet; Windows Server 2008; 檔案儲存; 分行管理</cp:keywords>
  <dc:description>Andy Hsu
2007-12-04</dc:description>
  <cp:lastModifiedBy>Frank</cp:lastModifiedBy>
  <cp:revision>734</cp:revision>
  <dcterms:created xsi:type="dcterms:W3CDTF">1998-07-06T19:29:56Z</dcterms:created>
  <dcterms:modified xsi:type="dcterms:W3CDTF">2008-03-03T03:53:45Z</dcterms:modified>
  <cp:category>IT Professional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gram">
    <vt:lpwstr>TechNet</vt:lpwstr>
  </property>
  <property fmtid="{D5CDD505-2E9C-101B-9397-08002B2CF9AE}" pid="3" name="Session ID">
    <vt:lpwstr>xxx-zz</vt:lpwstr>
  </property>
  <property fmtid="{D5CDD505-2E9C-101B-9397-08002B2CF9AE}" pid="4" name="Status">
    <vt:lpwstr>Work in Progress</vt:lpwstr>
  </property>
  <property fmtid="{D5CDD505-2E9C-101B-9397-08002B2CF9AE}" pid="5" name="Support">
    <vt:lpwstr>devhelp@microsoft.com</vt:lpwstr>
  </property>
  <property fmtid="{D5CDD505-2E9C-101B-9397-08002B2CF9AE}" pid="6" name="build">
    <vt:lpwstr>0</vt:lpwstr>
  </property>
  <property fmtid="{D5CDD505-2E9C-101B-9397-08002B2CF9AE}" pid="7" name="Version">
    <vt:lpwstr>9.0</vt:lpwstr>
  </property>
</Properties>
</file>