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tags/tag3.xml" ContentType="application/vnd.openxmlformats-officedocument.presentationml.tags+xml"/>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Default Extension="wmf" ContentType="image/x-wmf"/>
  <Override PartName="/ppt/tags/tag2.xml" ContentType="application/vnd.openxmlformats-officedocument.presentationml.tags+xml"/>
  <Override PartName="/ppt/notesSlides/notesSlide18.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9" r:id="rId1"/>
  </p:sldMasterIdLst>
  <p:notesMasterIdLst>
    <p:notesMasterId r:id="rId55"/>
  </p:notesMasterIdLst>
  <p:handoutMasterIdLst>
    <p:handoutMasterId r:id="rId56"/>
  </p:handoutMasterIdLst>
  <p:sldIdLst>
    <p:sldId id="522" r:id="rId2"/>
    <p:sldId id="257" r:id="rId3"/>
    <p:sldId id="723" r:id="rId4"/>
    <p:sldId id="750" r:id="rId5"/>
    <p:sldId id="724" r:id="rId6"/>
    <p:sldId id="726" r:id="rId7"/>
    <p:sldId id="755" r:id="rId8"/>
    <p:sldId id="756" r:id="rId9"/>
    <p:sldId id="757" r:id="rId10"/>
    <p:sldId id="760" r:id="rId11"/>
    <p:sldId id="761" r:id="rId12"/>
    <p:sldId id="762" r:id="rId13"/>
    <p:sldId id="763" r:id="rId14"/>
    <p:sldId id="765" r:id="rId15"/>
    <p:sldId id="751" r:id="rId16"/>
    <p:sldId id="780" r:id="rId17"/>
    <p:sldId id="781" r:id="rId18"/>
    <p:sldId id="782" r:id="rId19"/>
    <p:sldId id="783" r:id="rId20"/>
    <p:sldId id="785" r:id="rId21"/>
    <p:sldId id="787" r:id="rId22"/>
    <p:sldId id="789" r:id="rId23"/>
    <p:sldId id="792" r:id="rId24"/>
    <p:sldId id="796" r:id="rId25"/>
    <p:sldId id="799" r:id="rId26"/>
    <p:sldId id="768" r:id="rId27"/>
    <p:sldId id="752" r:id="rId28"/>
    <p:sldId id="735" r:id="rId29"/>
    <p:sldId id="770" r:id="rId30"/>
    <p:sldId id="769" r:id="rId31"/>
    <p:sldId id="753" r:id="rId32"/>
    <p:sldId id="759" r:id="rId33"/>
    <p:sldId id="772" r:id="rId34"/>
    <p:sldId id="773" r:id="rId35"/>
    <p:sldId id="730" r:id="rId36"/>
    <p:sldId id="731" r:id="rId37"/>
    <p:sldId id="732" r:id="rId38"/>
    <p:sldId id="733" r:id="rId39"/>
    <p:sldId id="767" r:id="rId40"/>
    <p:sldId id="754" r:id="rId41"/>
    <p:sldId id="736" r:id="rId42"/>
    <p:sldId id="737" r:id="rId43"/>
    <p:sldId id="749" r:id="rId44"/>
    <p:sldId id="739" r:id="rId45"/>
    <p:sldId id="492" r:id="rId46"/>
    <p:sldId id="462" r:id="rId47"/>
    <p:sldId id="464" r:id="rId48"/>
    <p:sldId id="513" r:id="rId49"/>
    <p:sldId id="525" r:id="rId50"/>
    <p:sldId id="518" r:id="rId51"/>
    <p:sldId id="526" r:id="rId52"/>
    <p:sldId id="519" r:id="rId53"/>
    <p:sldId id="475" r:id="rId54"/>
  </p:sldIdLst>
  <p:sldSz cx="9144000" cy="6858000" type="screen4x3"/>
  <p:notesSz cx="6797675" cy="9874250"/>
  <p:defaultTextStyle>
    <a:defPPr>
      <a:defRPr lang="en-US"/>
    </a:defPPr>
    <a:lvl1pPr algn="l" rtl="0" eaLnBrk="0" fontAlgn="base" hangingPunct="0">
      <a:spcBef>
        <a:spcPct val="0"/>
      </a:spcBef>
      <a:spcAft>
        <a:spcPct val="0"/>
      </a:spcAft>
      <a:defRPr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itchFamily="34" charset="0"/>
        <a:ea typeface="+mn-ea"/>
        <a:cs typeface="+mn-cs"/>
      </a:defRPr>
    </a:lvl2pPr>
    <a:lvl3pPr marL="914400" algn="l" rtl="0" eaLnBrk="0" fontAlgn="base" hangingPunct="0">
      <a:spcBef>
        <a:spcPct val="0"/>
      </a:spcBef>
      <a:spcAft>
        <a:spcPct val="0"/>
      </a:spcAft>
      <a:defRPr kern="1200">
        <a:solidFill>
          <a:schemeClr val="tx1"/>
        </a:solidFill>
        <a:latin typeface="Arial"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lan Le Marquand" initials="" lastIdx="11" clrIdx="0"/>
  <p:cmAuthor id="1" name="Todd Ravenholt" initials="" lastIdx="1" clrIdx="1"/>
  <p:cmAuthor id="2" name="Jill Steinberg" initials="" lastIdx="3" clrIdx="2"/>
</p:cmAuthorLst>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6600"/>
    <a:srgbClr val="0000FF"/>
    <a:srgbClr val="EF7D71"/>
    <a:srgbClr val="EBF7FF"/>
    <a:srgbClr val="CCECFF"/>
    <a:srgbClr val="FF0000"/>
    <a:srgbClr val="FFFF99"/>
    <a:srgbClr val="FFCC00"/>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9859" autoAdjust="0"/>
    <p:restoredTop sz="89228" autoAdjust="0"/>
  </p:normalViewPr>
  <p:slideViewPr>
    <p:cSldViewPr snapToGrid="0" snapToObjects="1">
      <p:cViewPr>
        <p:scale>
          <a:sx n="66" d="100"/>
          <a:sy n="66" d="100"/>
        </p:scale>
        <p:origin x="-510" y="-72"/>
      </p:cViewPr>
      <p:guideLst>
        <p:guide orient="horz" pos="144"/>
        <p:guide orient="horz" pos="892"/>
        <p:guide orient="horz" pos="1196"/>
        <p:guide orient="horz" pos="2159"/>
        <p:guide pos="240"/>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100" d="100"/>
        <a:sy n="100" d="100"/>
      </p:scale>
      <p:origin x="0" y="0"/>
    </p:cViewPr>
  </p:sorterViewPr>
  <p:notesViewPr>
    <p:cSldViewPr snapToGrid="0" snapToObjects="1">
      <p:cViewPr varScale="1">
        <p:scale>
          <a:sx n="80" d="100"/>
          <a:sy n="80" d="100"/>
        </p:scale>
        <p:origin x="-2088" y="-96"/>
      </p:cViewPr>
      <p:guideLst>
        <p:guide orient="horz" pos="3109"/>
        <p:guide pos="2141"/>
      </p:guideLst>
    </p:cSldViewPr>
  </p:notesViewPr>
  <p:gridSpacing cx="36868100" cy="368681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commentAuthors" Target="commentAuthors.xml"/><Relationship Id="rId61"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50" name="Rectangle 6"/>
          <p:cNvSpPr>
            <a:spLocks noChangeArrowheads="1"/>
          </p:cNvSpPr>
          <p:nvPr/>
        </p:nvSpPr>
        <p:spPr bwMode="auto">
          <a:xfrm>
            <a:off x="5664200" y="9259888"/>
            <a:ext cx="1076325" cy="498475"/>
          </a:xfrm>
          <a:prstGeom prst="rect">
            <a:avLst/>
          </a:prstGeom>
          <a:noFill/>
          <a:ln w="12700">
            <a:noFill/>
            <a:miter lim="800000"/>
            <a:headEnd type="none" w="sm" len="sm"/>
            <a:tailEnd type="none" w="sm" len="sm"/>
          </a:ln>
          <a:effectLst/>
        </p:spPr>
        <p:txBody>
          <a:bodyPr wrap="none" lIns="92684" tIns="46342" rIns="92684" bIns="46342" anchor="b"/>
          <a:lstStyle/>
          <a:p>
            <a:pPr algn="r" defTabSz="927100"/>
            <a:fld id="{691D1EC4-2AAF-4016-856A-71DB2303A9CA}" type="slidenum">
              <a:rPr lang="zh-TW" altLang="en-US" sz="1200" b="1"/>
              <a:pPr algn="r" defTabSz="927100"/>
              <a:t>‹#›</a:t>
            </a:fld>
            <a:endParaRPr lang="en-US" altLang="zh-TW" sz="1200" b="1"/>
          </a:p>
        </p:txBody>
      </p:sp>
      <p:sp>
        <p:nvSpPr>
          <p:cNvPr id="82951" name="Text Box 7"/>
          <p:cNvSpPr txBox="1">
            <a:spLocks noChangeArrowheads="1"/>
          </p:cNvSpPr>
          <p:nvPr/>
        </p:nvSpPr>
        <p:spPr bwMode="auto">
          <a:xfrm>
            <a:off x="0" y="236538"/>
            <a:ext cx="6923088" cy="327025"/>
          </a:xfrm>
          <a:prstGeom prst="rect">
            <a:avLst/>
          </a:prstGeom>
          <a:noFill/>
          <a:ln w="12700">
            <a:noFill/>
            <a:miter lim="800000"/>
            <a:headEnd type="none" w="sm" len="sm"/>
            <a:tailEnd type="none" w="sm" len="sm"/>
          </a:ln>
          <a:effectLst/>
        </p:spPr>
        <p:txBody>
          <a:bodyPr lIns="92684" tIns="46342" rIns="92684" bIns="46342" anchor="ctr">
            <a:spAutoFit/>
          </a:bodyPr>
          <a:lstStyle/>
          <a:p>
            <a:pPr algn="ctr" defTabSz="927100">
              <a:spcBef>
                <a:spcPct val="50000"/>
              </a:spcBef>
            </a:pPr>
            <a:r>
              <a:rPr lang="en-US" altLang="zh-TW" sz="1400" b="1">
                <a:solidFill>
                  <a:schemeClr val="tx2"/>
                </a:solidFill>
              </a:rPr>
              <a:t>http://www.microsoft.com/technet</a:t>
            </a:r>
            <a:endParaRPr lang="en-US" altLang="zh-TW" sz="4500" b="1"/>
          </a:p>
        </p:txBody>
      </p:sp>
      <p:pic>
        <p:nvPicPr>
          <p:cNvPr id="82957" name="Picture 13" descr="g_ms"/>
          <p:cNvPicPr>
            <a:picLocks noChangeAspect="1" noChangeArrowheads="1"/>
          </p:cNvPicPr>
          <p:nvPr/>
        </p:nvPicPr>
        <p:blipFill>
          <a:blip r:embed="rId2"/>
          <a:srcRect/>
          <a:stretch>
            <a:fillRect/>
          </a:stretch>
        </p:blipFill>
        <p:spPr bwMode="auto">
          <a:xfrm>
            <a:off x="176213" y="9380538"/>
            <a:ext cx="1711325" cy="303212"/>
          </a:xfrm>
          <a:prstGeom prst="rect">
            <a:avLst/>
          </a:prstGeom>
          <a:noFill/>
        </p:spPr>
      </p:pic>
      <p:pic>
        <p:nvPicPr>
          <p:cNvPr id="82959" name="Picture 15" descr="TechNet_rgb"/>
          <p:cNvPicPr>
            <a:picLocks noChangeAspect="1" noChangeArrowheads="1"/>
          </p:cNvPicPr>
          <p:nvPr/>
        </p:nvPicPr>
        <p:blipFill>
          <a:blip r:embed="rId3"/>
          <a:srcRect/>
          <a:stretch>
            <a:fillRect/>
          </a:stretch>
        </p:blipFill>
        <p:spPr bwMode="auto">
          <a:xfrm>
            <a:off x="0" y="6350"/>
            <a:ext cx="1887538" cy="417513"/>
          </a:xfrm>
          <a:prstGeom prst="rect">
            <a:avLst/>
          </a:prstGeom>
          <a:noFill/>
        </p:spPr>
      </p:pic>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8" name="Rectangle 4"/>
          <p:cNvSpPr>
            <a:spLocks noGrp="1" noRot="1" noChangeAspect="1" noChangeArrowheads="1" noTextEdit="1"/>
          </p:cNvSpPr>
          <p:nvPr>
            <p:ph type="sldImg" idx="2"/>
          </p:nvPr>
        </p:nvSpPr>
        <p:spPr bwMode="auto">
          <a:xfrm>
            <a:off x="4041775" y="492125"/>
            <a:ext cx="2744788" cy="2058988"/>
          </a:xfrm>
          <a:prstGeom prst="rect">
            <a:avLst/>
          </a:prstGeom>
          <a:noFill/>
          <a:ln w="9525">
            <a:solidFill>
              <a:srgbClr val="000000"/>
            </a:solidFill>
            <a:miter lim="800000"/>
            <a:headEnd/>
            <a:tailEnd/>
          </a:ln>
          <a:effectLst/>
        </p:spPr>
      </p:sp>
      <p:sp>
        <p:nvSpPr>
          <p:cNvPr id="6149" name="Rectangle 5"/>
          <p:cNvSpPr>
            <a:spLocks noGrp="1" noChangeArrowheads="1"/>
          </p:cNvSpPr>
          <p:nvPr>
            <p:ph type="body" sz="quarter" idx="3"/>
          </p:nvPr>
        </p:nvSpPr>
        <p:spPr bwMode="auto">
          <a:xfrm>
            <a:off x="176213" y="2730500"/>
            <a:ext cx="6367462" cy="646271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Click to edit Master text styles</a:t>
            </a:r>
          </a:p>
          <a:p>
            <a:pPr lvl="0"/>
            <a:r>
              <a:rPr lang="en-US" altLang="zh-TW" smtClean="0"/>
              <a:t>Second level</a:t>
            </a:r>
          </a:p>
          <a:p>
            <a:pPr lvl="0"/>
            <a:r>
              <a:rPr lang="en-US" altLang="zh-TW" smtClean="0"/>
              <a:t>Third level</a:t>
            </a:r>
          </a:p>
          <a:p>
            <a:pPr lvl="0"/>
            <a:r>
              <a:rPr lang="en-US" altLang="zh-TW" smtClean="0"/>
              <a:t>Fourth level</a:t>
            </a:r>
          </a:p>
          <a:p>
            <a:pPr lvl="0"/>
            <a:r>
              <a:rPr lang="en-US" altLang="zh-TW" smtClean="0"/>
              <a:t>Fifth level</a:t>
            </a:r>
          </a:p>
        </p:txBody>
      </p:sp>
      <p:sp>
        <p:nvSpPr>
          <p:cNvPr id="6151" name="Rectangle 7"/>
          <p:cNvSpPr>
            <a:spLocks noGrp="1" noChangeArrowheads="1"/>
          </p:cNvSpPr>
          <p:nvPr>
            <p:ph type="sldNum" sz="quarter" idx="5"/>
          </p:nvPr>
        </p:nvSpPr>
        <p:spPr bwMode="auto">
          <a:xfrm>
            <a:off x="2946400" y="9380538"/>
            <a:ext cx="515938" cy="49371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Times New Roman" pitchFamily="18" charset="0"/>
              </a:defRPr>
            </a:lvl1pPr>
          </a:lstStyle>
          <a:p>
            <a:fld id="{C0CC0A97-189F-4C9A-AE53-C1830FF9BCB2}" type="slidenum">
              <a:rPr lang="zh-TW" altLang="en-US"/>
              <a:pPr/>
              <a:t>‹#›</a:t>
            </a:fld>
            <a:endParaRPr lang="en-US" altLang="zh-TW"/>
          </a:p>
        </p:txBody>
      </p:sp>
      <p:sp>
        <p:nvSpPr>
          <p:cNvPr id="6154" name="Text Box 10"/>
          <p:cNvSpPr txBox="1">
            <a:spLocks noChangeArrowheads="1"/>
          </p:cNvSpPr>
          <p:nvPr/>
        </p:nvSpPr>
        <p:spPr bwMode="auto">
          <a:xfrm>
            <a:off x="0" y="166688"/>
            <a:ext cx="6797675" cy="325437"/>
          </a:xfrm>
          <a:prstGeom prst="rect">
            <a:avLst/>
          </a:prstGeom>
          <a:noFill/>
          <a:ln w="12700">
            <a:noFill/>
            <a:miter lim="800000"/>
            <a:headEnd type="none" w="sm" len="sm"/>
            <a:tailEnd type="none" w="sm" len="sm"/>
          </a:ln>
          <a:effectLst/>
        </p:spPr>
        <p:txBody>
          <a:bodyPr lIns="91377" tIns="45689" rIns="91377" bIns="45689" anchor="ctr">
            <a:spAutoFit/>
          </a:bodyPr>
          <a:lstStyle/>
          <a:p>
            <a:pPr algn="ctr">
              <a:spcBef>
                <a:spcPct val="50000"/>
              </a:spcBef>
            </a:pPr>
            <a:r>
              <a:rPr lang="en-US" altLang="zh-TW" sz="1400" b="1">
                <a:solidFill>
                  <a:schemeClr val="tx2"/>
                </a:solidFill>
              </a:rPr>
              <a:t>http://www.microsoft.com/technet</a:t>
            </a:r>
            <a:endParaRPr lang="en-US" altLang="zh-TW" sz="4400" b="1"/>
          </a:p>
        </p:txBody>
      </p:sp>
      <p:sp>
        <p:nvSpPr>
          <p:cNvPr id="6155" name="Text Box 11"/>
          <p:cNvSpPr txBox="1">
            <a:spLocks noChangeArrowheads="1"/>
          </p:cNvSpPr>
          <p:nvPr/>
        </p:nvSpPr>
        <p:spPr bwMode="auto">
          <a:xfrm>
            <a:off x="5413375" y="146050"/>
            <a:ext cx="1384300" cy="360363"/>
          </a:xfrm>
          <a:prstGeom prst="rect">
            <a:avLst/>
          </a:prstGeom>
          <a:noFill/>
          <a:ln w="9525">
            <a:noFill/>
            <a:miter lim="800000"/>
            <a:headEnd/>
            <a:tailEnd/>
          </a:ln>
          <a:effectLst/>
        </p:spPr>
        <p:txBody>
          <a:bodyPr lIns="90151" tIns="45075" rIns="90151" bIns="45075">
            <a:spAutoFit/>
          </a:bodyPr>
          <a:lstStyle/>
          <a:p>
            <a:pPr defTabSz="901700">
              <a:spcBef>
                <a:spcPct val="50000"/>
              </a:spcBef>
            </a:pPr>
            <a:r>
              <a:rPr lang="en-US" altLang="zh-TW" sz="1600" b="1"/>
              <a:t>TNTx-xx</a:t>
            </a:r>
            <a:endParaRPr lang="en-US" altLang="zh-TW" sz="3200" b="1">
              <a:latin typeface="Times New Roman" pitchFamily="18" charset="0"/>
            </a:endParaRPr>
          </a:p>
        </p:txBody>
      </p:sp>
      <p:pic>
        <p:nvPicPr>
          <p:cNvPr id="155654" name="Picture 1030" descr="g_ms"/>
          <p:cNvPicPr>
            <a:picLocks noChangeAspect="1" noChangeArrowheads="1"/>
          </p:cNvPicPr>
          <p:nvPr/>
        </p:nvPicPr>
        <p:blipFill>
          <a:blip r:embed="rId2"/>
          <a:srcRect/>
          <a:stretch>
            <a:fillRect/>
          </a:stretch>
        </p:blipFill>
        <p:spPr bwMode="auto">
          <a:xfrm>
            <a:off x="176213" y="9380538"/>
            <a:ext cx="1711325" cy="303212"/>
          </a:xfrm>
          <a:prstGeom prst="rect">
            <a:avLst/>
          </a:prstGeom>
          <a:noFill/>
        </p:spPr>
      </p:pic>
      <p:pic>
        <p:nvPicPr>
          <p:cNvPr id="155656" name="Picture 1032" descr="TechNet_rgb"/>
          <p:cNvPicPr>
            <a:picLocks noChangeAspect="1" noChangeArrowheads="1"/>
          </p:cNvPicPr>
          <p:nvPr/>
        </p:nvPicPr>
        <p:blipFill>
          <a:blip r:embed="rId3"/>
          <a:srcRect/>
          <a:stretch>
            <a:fillRect/>
          </a:stretch>
        </p:blipFill>
        <p:spPr bwMode="auto">
          <a:xfrm>
            <a:off x="0" y="6350"/>
            <a:ext cx="1887538" cy="417513"/>
          </a:xfrm>
          <a:prstGeom prst="rect">
            <a:avLst/>
          </a:prstGeom>
          <a:noFill/>
        </p:spPr>
      </p:pic>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000" kern="1200">
        <a:solidFill>
          <a:schemeClr val="tx1"/>
        </a:solidFill>
        <a:latin typeface="Verdana" pitchFamily="34" charset="0"/>
        <a:ea typeface="新細明體" pitchFamily="18" charset="-120"/>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新細明體" pitchFamily="18"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86C83FE8-B345-4DED-AA2B-F53A843CBA70}" type="slidenum">
              <a:rPr lang="zh-TW" altLang="en-US"/>
              <a:pPr/>
              <a:t>1</a:t>
            </a:fld>
            <a:endParaRPr lang="en-US" altLang="zh-TW"/>
          </a:p>
        </p:txBody>
      </p:sp>
      <p:sp>
        <p:nvSpPr>
          <p:cNvPr id="766978" name="Rectangle 2"/>
          <p:cNvSpPr>
            <a:spLocks noGrp="1" noRot="1" noChangeAspect="1" noChangeArrowheads="1" noTextEdit="1"/>
          </p:cNvSpPr>
          <p:nvPr>
            <p:ph type="sldImg"/>
          </p:nvPr>
        </p:nvSpPr>
        <p:spPr>
          <a:ln/>
        </p:spPr>
      </p:sp>
      <p:sp>
        <p:nvSpPr>
          <p:cNvPr id="766979" name="Rectangle 3"/>
          <p:cNvSpPr>
            <a:spLocks noGrp="1" noChangeArrowheads="1"/>
          </p:cNvSpPr>
          <p:nvPr>
            <p:ph type="body" idx="1"/>
          </p:nvPr>
        </p:nvSpPr>
        <p:spPr/>
        <p:txBody>
          <a:bodyPr/>
          <a:lstStyle/>
          <a:p>
            <a:endParaRPr lang="en-GB"/>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43</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43</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C9B19BAF-6510-4FE2-BC03-137717ABD388}" type="slidenum">
              <a:rPr lang="zh-TW" altLang="en-US"/>
              <a:pPr/>
              <a:t>45</a:t>
            </a:fld>
            <a:endParaRPr lang="en-US" altLang="zh-TW"/>
          </a:p>
        </p:txBody>
      </p:sp>
      <p:sp>
        <p:nvSpPr>
          <p:cNvPr id="573444" name="Rectangle 4"/>
          <p:cNvSpPr>
            <a:spLocks noGrp="1" noRot="1" noChangeAspect="1" noChangeArrowheads="1" noTextEdit="1"/>
          </p:cNvSpPr>
          <p:nvPr>
            <p:ph type="sldImg"/>
          </p:nvPr>
        </p:nvSpPr>
        <p:spPr>
          <a:ln/>
        </p:spPr>
      </p:sp>
      <p:sp>
        <p:nvSpPr>
          <p:cNvPr id="573445" name="Rectangle 5"/>
          <p:cNvSpPr>
            <a:spLocks noGrp="1" noChangeArrowheads="1"/>
          </p:cNvSpPr>
          <p:nvPr>
            <p:ph type="body" idx="1"/>
          </p:nvPr>
        </p:nvSpPr>
        <p:spPr/>
        <p:txBody>
          <a:bodyPr/>
          <a:lstStyle/>
          <a:p>
            <a:endParaRPr lang="en-US" altLang="zh-TW"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823A728-BCC2-4407-89D3-BB13760CBBDC}" type="slidenum">
              <a:rPr lang="zh-TW" altLang="en-US"/>
              <a:pPr/>
              <a:t>46</a:t>
            </a:fld>
            <a:endParaRPr lang="en-US" altLang="zh-TW"/>
          </a:p>
        </p:txBody>
      </p:sp>
      <p:sp>
        <p:nvSpPr>
          <p:cNvPr id="468998" name="Rectangle 6"/>
          <p:cNvSpPr>
            <a:spLocks noGrp="1" noRot="1" noChangeAspect="1" noChangeArrowheads="1" noTextEdit="1"/>
          </p:cNvSpPr>
          <p:nvPr>
            <p:ph type="sldImg"/>
          </p:nvPr>
        </p:nvSpPr>
        <p:spPr>
          <a:ln/>
        </p:spPr>
      </p:sp>
      <p:sp>
        <p:nvSpPr>
          <p:cNvPr id="468999" name="Rectangle 7"/>
          <p:cNvSpPr>
            <a:spLocks noGrp="1" noChangeArrowheads="1"/>
          </p:cNvSpPr>
          <p:nvPr>
            <p:ph type="body" idx="1"/>
          </p:nvPr>
        </p:nvSpPr>
        <p:spPr/>
        <p:txBody>
          <a:bodyPr/>
          <a:lstStyle/>
          <a:p>
            <a:endParaRPr lang="en-US" altLang="zh-TW"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F8BB4363-FDC9-4033-A3EC-7E040C7A3049}" type="slidenum">
              <a:rPr lang="zh-TW" altLang="en-US"/>
              <a:pPr/>
              <a:t>47</a:t>
            </a:fld>
            <a:endParaRPr lang="en-US" altLang="zh-TW"/>
          </a:p>
        </p:txBody>
      </p:sp>
      <p:sp>
        <p:nvSpPr>
          <p:cNvPr id="488454" name="Rectangle 6"/>
          <p:cNvSpPr>
            <a:spLocks noGrp="1" noRot="1" noChangeAspect="1" noChangeArrowheads="1" noTextEdit="1"/>
          </p:cNvSpPr>
          <p:nvPr>
            <p:ph type="sldImg"/>
          </p:nvPr>
        </p:nvSpPr>
        <p:spPr>
          <a:ln/>
        </p:spPr>
      </p:sp>
      <p:sp>
        <p:nvSpPr>
          <p:cNvPr id="488455" name="Rectangle 7"/>
          <p:cNvSpPr>
            <a:spLocks noGrp="1" noChangeArrowheads="1"/>
          </p:cNvSpPr>
          <p:nvPr>
            <p:ph type="body" idx="1"/>
          </p:nvPr>
        </p:nvSpPr>
        <p:spPr/>
        <p:txBody>
          <a:bodyPr/>
          <a:lstStyle/>
          <a:p>
            <a:endParaRPr lang="en-US" altLang="zh-TW"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243C4A3-6F2F-4B0C-92D3-801C06843D18}" type="slidenum">
              <a:rPr lang="zh-TW" altLang="en-US"/>
              <a:pPr/>
              <a:t>48</a:t>
            </a:fld>
            <a:endParaRPr lang="en-US" altLang="zh-TW"/>
          </a:p>
        </p:txBody>
      </p:sp>
      <p:sp>
        <p:nvSpPr>
          <p:cNvPr id="713732" name="Rectangle 4"/>
          <p:cNvSpPr>
            <a:spLocks noGrp="1" noRot="1" noChangeAspect="1" noChangeArrowheads="1" noTextEdit="1"/>
          </p:cNvSpPr>
          <p:nvPr>
            <p:ph type="sldImg"/>
          </p:nvPr>
        </p:nvSpPr>
        <p:spPr>
          <a:ln/>
        </p:spPr>
      </p:sp>
      <p:sp>
        <p:nvSpPr>
          <p:cNvPr id="713733" name="Rectangle 5"/>
          <p:cNvSpPr>
            <a:spLocks noGrp="1" noChangeArrowheads="1"/>
          </p:cNvSpPr>
          <p:nvPr>
            <p:ph type="body" idx="1"/>
          </p:nvPr>
        </p:nvSpPr>
        <p:spPr/>
        <p:txBody>
          <a:bodyPr/>
          <a:lstStyle/>
          <a:p>
            <a:endParaRPr lang="zh-TW" alt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6778ACB-7CA3-4C7D-9651-46136C882564}" type="slidenum">
              <a:rPr lang="zh-TW" altLang="en-US"/>
              <a:pPr/>
              <a:t>49</a:t>
            </a:fld>
            <a:endParaRPr lang="en-US" altLang="zh-TW"/>
          </a:p>
        </p:txBody>
      </p:sp>
      <p:sp>
        <p:nvSpPr>
          <p:cNvPr id="773122" name="Rectangle 2"/>
          <p:cNvSpPr>
            <a:spLocks noGrp="1" noRot="1" noChangeAspect="1" noChangeArrowheads="1" noTextEdit="1"/>
          </p:cNvSpPr>
          <p:nvPr>
            <p:ph type="sldImg"/>
          </p:nvPr>
        </p:nvSpPr>
        <p:spPr>
          <a:ln/>
        </p:spPr>
      </p:sp>
      <p:sp>
        <p:nvSpPr>
          <p:cNvPr id="773123" name="Rectangle 3"/>
          <p:cNvSpPr>
            <a:spLocks noGrp="1" noChangeArrowheads="1"/>
          </p:cNvSpPr>
          <p:nvPr>
            <p:ph type="body" idx="1"/>
          </p:nvPr>
        </p:nvSpPr>
        <p:spPr/>
        <p:txBody>
          <a:bodyPr/>
          <a:lstStyle/>
          <a:p>
            <a:endParaRPr lang="zh-TW"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94435B2-BC41-440F-8B0E-5F295A7CE71F}" type="slidenum">
              <a:rPr lang="zh-TW" altLang="en-US"/>
              <a:pPr/>
              <a:t>50</a:t>
            </a:fld>
            <a:endParaRPr lang="en-US" altLang="zh-TW"/>
          </a:p>
        </p:txBody>
      </p:sp>
      <p:sp>
        <p:nvSpPr>
          <p:cNvPr id="723972" name="Rectangle 4"/>
          <p:cNvSpPr>
            <a:spLocks noGrp="1" noRot="1" noChangeAspect="1" noChangeArrowheads="1" noTextEdit="1"/>
          </p:cNvSpPr>
          <p:nvPr>
            <p:ph type="sldImg"/>
          </p:nvPr>
        </p:nvSpPr>
        <p:spPr>
          <a:ln/>
        </p:spPr>
      </p:sp>
      <p:sp>
        <p:nvSpPr>
          <p:cNvPr id="723973" name="Rectangle 5"/>
          <p:cNvSpPr>
            <a:spLocks noGrp="1" noChangeArrowheads="1"/>
          </p:cNvSpPr>
          <p:nvPr>
            <p:ph type="body" idx="1"/>
          </p:nvPr>
        </p:nvSpPr>
        <p:spPr/>
        <p:txBody>
          <a:bodyPr/>
          <a:lstStyle/>
          <a:p>
            <a:endParaRPr lang="en-US" altLang="zh-TW"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9234B242-EE4F-4FF1-BD32-A6E255E465F7}" type="slidenum">
              <a:rPr lang="zh-TW" altLang="en-US"/>
              <a:pPr/>
              <a:t>51</a:t>
            </a:fld>
            <a:endParaRPr lang="en-US" altLang="zh-TW"/>
          </a:p>
        </p:txBody>
      </p:sp>
      <p:sp>
        <p:nvSpPr>
          <p:cNvPr id="781316" name="Rectangle 4"/>
          <p:cNvSpPr>
            <a:spLocks noGrp="1" noRot="1" noChangeAspect="1" noChangeArrowheads="1" noTextEdit="1"/>
          </p:cNvSpPr>
          <p:nvPr>
            <p:ph type="sldImg"/>
          </p:nvPr>
        </p:nvSpPr>
        <p:spPr>
          <a:ln/>
        </p:spPr>
      </p:sp>
      <p:sp>
        <p:nvSpPr>
          <p:cNvPr id="781317" name="Rectangle 5"/>
          <p:cNvSpPr>
            <a:spLocks noGrp="1" noChangeArrowheads="1"/>
          </p:cNvSpPr>
          <p:nvPr>
            <p:ph type="body" idx="1"/>
          </p:nvPr>
        </p:nvSpPr>
        <p:spPr/>
        <p:txBody>
          <a:bodyPr/>
          <a:lstStyle/>
          <a:p>
            <a:endParaRPr lang="zh-TW"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708686C4-D398-4EFD-BA6A-03665907A74C}" type="slidenum">
              <a:rPr lang="zh-TW" altLang="en-US"/>
              <a:pPr/>
              <a:t>52</a:t>
            </a:fld>
            <a:endParaRPr lang="en-US" altLang="zh-TW"/>
          </a:p>
        </p:txBody>
      </p:sp>
      <p:sp>
        <p:nvSpPr>
          <p:cNvPr id="726020" name="Rectangle 4"/>
          <p:cNvSpPr>
            <a:spLocks noGrp="1" noRot="1" noChangeAspect="1" noChangeArrowheads="1" noTextEdit="1"/>
          </p:cNvSpPr>
          <p:nvPr>
            <p:ph type="sldImg"/>
          </p:nvPr>
        </p:nvSpPr>
        <p:spPr>
          <a:ln/>
        </p:spPr>
      </p:sp>
      <p:sp>
        <p:nvSpPr>
          <p:cNvPr id="726021" name="Rectangle 5"/>
          <p:cNvSpPr>
            <a:spLocks noGrp="1" noChangeArrowheads="1"/>
          </p:cNvSpPr>
          <p:nvPr>
            <p:ph type="body" idx="1"/>
          </p:nvPr>
        </p:nvSpPr>
        <p:spPr/>
        <p:txBody>
          <a:bodyPr/>
          <a:lstStyle/>
          <a:p>
            <a:pPr>
              <a:lnSpc>
                <a:spcPct val="80000"/>
              </a:lnSpc>
            </a:pPr>
            <a:endParaRPr lang="en-US" altLang="zh-TW" sz="9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534B8EE4-8E27-44F1-8F88-4943FF181B6F}" type="slidenum">
              <a:rPr lang="zh-TW" altLang="en-US"/>
              <a:pPr/>
              <a:t>53</a:t>
            </a:fld>
            <a:endParaRPr lang="en-US" altLang="zh-TW"/>
          </a:p>
        </p:txBody>
      </p:sp>
      <p:sp>
        <p:nvSpPr>
          <p:cNvPr id="536582" name="Rectangle 6"/>
          <p:cNvSpPr>
            <a:spLocks noGrp="1" noRot="1" noChangeAspect="1" noChangeArrowheads="1" noTextEdit="1"/>
          </p:cNvSpPr>
          <p:nvPr>
            <p:ph type="sldImg"/>
          </p:nvPr>
        </p:nvSpPr>
        <p:spPr>
          <a:ln/>
        </p:spPr>
      </p:sp>
      <p:sp>
        <p:nvSpPr>
          <p:cNvPr id="536583" name="Rectangle 7"/>
          <p:cNvSpPr>
            <a:spLocks noGrp="1" noChangeArrowheads="1"/>
          </p:cNvSpPr>
          <p:nvPr>
            <p:ph type="body" idx="1"/>
          </p:nvPr>
        </p:nvSpPr>
        <p:spPr/>
        <p:txBody>
          <a:bodyPr/>
          <a:lstStyle/>
          <a:p>
            <a:endParaRPr lang="en-GB"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7"/>
          <p:cNvSpPr>
            <a:spLocks noGrp="1" noChangeArrowheads="1"/>
          </p:cNvSpPr>
          <p:nvPr>
            <p:ph type="sldNum" sz="quarter" idx="5"/>
          </p:nvPr>
        </p:nvSpPr>
        <p:spPr>
          <a:ln/>
        </p:spPr>
        <p:txBody>
          <a:bodyPr/>
          <a:lstStyle/>
          <a:p>
            <a:fld id="{0B945C38-5572-444E-9CD0-5A2ED0CF69A5}" type="slidenum">
              <a:rPr lang="zh-TW" altLang="en-US"/>
              <a:pPr/>
              <a:t>2</a:t>
            </a:fld>
            <a:endParaRPr lang="en-US" altLang="zh-TW"/>
          </a:p>
        </p:txBody>
      </p:sp>
      <p:sp>
        <p:nvSpPr>
          <p:cNvPr id="146438" name="Rectangle 6"/>
          <p:cNvSpPr>
            <a:spLocks noGrp="1" noRot="1" noChangeAspect="1" noChangeArrowheads="1" noTextEdit="1"/>
          </p:cNvSpPr>
          <p:nvPr>
            <p:ph type="sldImg"/>
          </p:nvPr>
        </p:nvSpPr>
        <p:spPr>
          <a:ln/>
        </p:spPr>
      </p:sp>
      <p:sp>
        <p:nvSpPr>
          <p:cNvPr id="146439" name="Rectangle 7"/>
          <p:cNvSpPr>
            <a:spLocks noGrp="1" noChangeArrowheads="1"/>
          </p:cNvSpPr>
          <p:nvPr>
            <p:ph type="body" idx="1"/>
          </p:nvPr>
        </p:nvSpPr>
        <p:spPr/>
        <p:txBody>
          <a:bodyPr/>
          <a:lstStyle/>
          <a:p>
            <a:endParaRPr lang="en-US" altLang="zh-TW"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14</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14</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sz="5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dt" idx="1"/>
          </p:nvPr>
        </p:nvSpPr>
        <p:spPr>
          <a:xfrm>
            <a:off x="3850443" y="0"/>
            <a:ext cx="2945659" cy="493713"/>
          </a:xfrm>
          <a:prstGeom prst="rect">
            <a:avLst/>
          </a:prstGeom>
          <a:ln/>
        </p:spPr>
        <p:txBody>
          <a:bodyPr/>
          <a:lstStyle/>
          <a:p>
            <a:fld id="{8A24AA8E-E8B0-4DFA-81F2-5320515934C2}" type="datetime8">
              <a:rPr lang="zh-TW" altLang="en-US"/>
              <a:pPr/>
              <a:t>二○○七年十一月二十三日</a:t>
            </a:fld>
            <a:endParaRPr lang="en-US" altLang="zh-TW"/>
          </a:p>
        </p:txBody>
      </p:sp>
      <p:sp>
        <p:nvSpPr>
          <p:cNvPr id="5" name="Rectangle 6"/>
          <p:cNvSpPr>
            <a:spLocks noGrp="1" noChangeArrowheads="1"/>
          </p:cNvSpPr>
          <p:nvPr>
            <p:ph type="ftr" sz="quarter" idx="4"/>
          </p:nvPr>
        </p:nvSpPr>
        <p:spPr>
          <a:xfrm>
            <a:off x="0" y="9378824"/>
            <a:ext cx="2945659" cy="493713"/>
          </a:xfrm>
          <a:prstGeom prst="rect">
            <a:avLst/>
          </a:prstGeom>
          <a:ln/>
        </p:spPr>
        <p:txBody>
          <a:bodyPr/>
          <a:lstStyle/>
          <a:p>
            <a:r>
              <a:rPr lang="en-US" altLang="zh-TW"/>
              <a:t>© 2006 Microsoft Corporation. All rights reserved. Microsoft, Windows, Windows Vista and other product names are or may be registered trademarks and/or trademarks in the U.S. and/or other countries.</a:t>
            </a:r>
          </a:p>
          <a:p>
            <a:r>
              <a:rPr lang="en-US" altLang="zh-TW"/>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a:br>
            <a:r>
              <a:rPr lang="en-US" altLang="zh-TW"/>
              <a:t>MICROSOFT MAKES NO WARRANTIES, EXPRESS, IMPLIED OR STATUTORY, AS TO THE INFORMATION IN THIS PRESENTATION.</a:t>
            </a:r>
          </a:p>
        </p:txBody>
      </p:sp>
      <p:sp>
        <p:nvSpPr>
          <p:cNvPr id="6" name="Rectangle 7"/>
          <p:cNvSpPr>
            <a:spLocks noGrp="1" noChangeArrowheads="1"/>
          </p:cNvSpPr>
          <p:nvPr>
            <p:ph type="sldNum" sz="quarter" idx="5"/>
          </p:nvPr>
        </p:nvSpPr>
        <p:spPr>
          <a:ln/>
        </p:spPr>
        <p:txBody>
          <a:bodyPr/>
          <a:lstStyle/>
          <a:p>
            <a:fld id="{B09936EC-ABA8-4BB2-AD68-5DFFA3D6976C}" type="slidenum">
              <a:rPr lang="zh-TW" altLang="en-US"/>
              <a:pPr/>
              <a:t>18</a:t>
            </a:fld>
            <a:endParaRPr lang="en-US" altLang="zh-TW"/>
          </a:p>
        </p:txBody>
      </p:sp>
      <p:sp>
        <p:nvSpPr>
          <p:cNvPr id="953346" name="Rectangle 2"/>
          <p:cNvSpPr>
            <a:spLocks noGrp="1" noRot="1" noChangeAspect="1" noChangeArrowheads="1" noTextEdit="1"/>
          </p:cNvSpPr>
          <p:nvPr>
            <p:ph type="sldImg"/>
          </p:nvPr>
        </p:nvSpPr>
        <p:spPr>
          <a:xfrm>
            <a:off x="933450" y="741363"/>
            <a:ext cx="4933950" cy="3702050"/>
          </a:xfr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26</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26</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sz="5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30</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30</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sz="5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34</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34</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sz="5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0A82535-E559-4DC0-BEAD-143504CDEEB1}" type="slidenum">
              <a:rPr lang="zh-TW" altLang="en-US"/>
              <a:pPr/>
              <a:t>39</a:t>
            </a:fld>
            <a:endParaRPr lang="en-US" altLang="zh-TW"/>
          </a:p>
        </p:txBody>
      </p:sp>
      <p:sp>
        <p:nvSpPr>
          <p:cNvPr id="4" name="Shape 3"/>
          <p:cNvSpPr txBox="1">
            <a:spLocks noGrp="1" noChangeArrowheads="1"/>
          </p:cNvSpPr>
          <p:nvPr/>
        </p:nvSpPr>
        <p:spPr bwMode="auto">
          <a:xfrm>
            <a:off x="3849688" y="0"/>
            <a:ext cx="2946400" cy="493713"/>
          </a:xfrm>
          <a:prstGeom prst="rect">
            <a:avLst/>
          </a:prstGeom>
          <a:noFill/>
          <a:ln w="9525" cap="flat" cmpd="sng" algn="ctr">
            <a:noFill/>
            <a:prstDash val="solid"/>
            <a:miter lim="800000"/>
            <a:headEnd type="none" w="med" len="med"/>
            <a:tailEnd type="none" w="med" len="med"/>
          </a:ln>
        </p:spPr>
        <p:txBody>
          <a:bodyPr/>
          <a:lstStyle/>
          <a:p>
            <a:pPr algn="r" eaLnBrk="1" hangingPunct="1"/>
            <a:fld id="{701E1CC6-2BFE-4659-9294-D918C568A79B}" type="datetime8">
              <a:rPr lang="zh-TW" altLang="en-US" sz="1200">
                <a:latin typeface="Times New Roman" pitchFamily="18" charset="0"/>
              </a:rPr>
              <a:pPr algn="r" eaLnBrk="1" hangingPunct="1"/>
              <a:t>二○○七年十一月二十三日</a:t>
            </a:fld>
            <a:endParaRPr lang="zh-TW" altLang="en-US" sz="1200">
              <a:latin typeface="Times New Roman" pitchFamily="18" charset="0"/>
            </a:endParaRPr>
          </a:p>
        </p:txBody>
      </p:sp>
      <p:sp>
        <p:nvSpPr>
          <p:cNvPr id="5" name="Shape 4"/>
          <p:cNvSpPr txBox="1">
            <a:spLocks noGrp="1" noChangeArrowheads="1"/>
          </p:cNvSpPr>
          <p:nvPr/>
        </p:nvSpPr>
        <p:spPr bwMode="auto">
          <a:xfrm>
            <a:off x="5534025" y="9378950"/>
            <a:ext cx="1262063" cy="493713"/>
          </a:xfrm>
          <a:prstGeom prst="rect">
            <a:avLst/>
          </a:prstGeom>
          <a:noFill/>
          <a:ln w="9525" cap="flat" cmpd="sng" algn="ctr">
            <a:noFill/>
            <a:prstDash val="solid"/>
            <a:miter lim="800000"/>
            <a:headEnd type="none" w="med" len="med"/>
            <a:tailEnd type="none" w="med" len="med"/>
          </a:ln>
        </p:spPr>
        <p:txBody>
          <a:bodyPr anchor="b"/>
          <a:lstStyle/>
          <a:p>
            <a:pPr algn="r" eaLnBrk="1" hangingPunct="1"/>
            <a:fld id="{E9FFE5C1-963C-4BC3-B260-820BCD80CC0D}" type="slidenum">
              <a:rPr lang="zh-TW" altLang="en-US" sz="1200">
                <a:latin typeface="Times New Roman" pitchFamily="18" charset="0"/>
              </a:rPr>
              <a:pPr algn="r" eaLnBrk="1" hangingPunct="1"/>
              <a:t>39</a:t>
            </a:fld>
            <a:endParaRPr lang="en-US" altLang="zh-TW" sz="1200">
              <a:latin typeface="Times New Roman" pitchFamily="18" charset="0"/>
            </a:endParaRPr>
          </a:p>
        </p:txBody>
      </p:sp>
      <p:sp>
        <p:nvSpPr>
          <p:cNvPr id="6" name="Shape 5"/>
          <p:cNvSpPr txBox="1">
            <a:spLocks noGrp="1" noChangeArrowheads="1"/>
          </p:cNvSpPr>
          <p:nvPr/>
        </p:nvSpPr>
        <p:spPr bwMode="auto">
          <a:xfrm>
            <a:off x="0" y="9493250"/>
            <a:ext cx="5618163" cy="379413"/>
          </a:xfrm>
          <a:prstGeom prst="rect">
            <a:avLst/>
          </a:prstGeom>
          <a:noFill/>
          <a:ln w="9525" cap="flat" cmpd="sng" algn="ctr">
            <a:noFill/>
            <a:prstDash val="solid"/>
            <a:miter lim="800000"/>
            <a:headEnd type="none" w="med" len="med"/>
            <a:tailEnd type="none" w="med" len="med"/>
          </a:ln>
        </p:spPr>
        <p:txBody>
          <a:bodyPr anchor="b"/>
          <a:lstStyle/>
          <a:p>
            <a:pPr eaLnBrk="1" hangingPunct="1">
              <a:lnSpc>
                <a:spcPct val="85000"/>
              </a:lnSpc>
              <a:spcBef>
                <a:spcPct val="20000"/>
              </a:spcBef>
            </a:pPr>
            <a:r>
              <a:rPr lang="en-US" altLang="zh-TW" sz="700">
                <a:latin typeface="Segoe Semibold" pitchFamily="34" charset="0"/>
              </a:rPr>
              <a:t>© 2006 Microsoft Corporation. All rights reserved. Microsoft, Windows, Windows Vista and other product names are or may be registered trademarks and/or trademarks in the U.S. and/or other countries.</a:t>
            </a:r>
          </a:p>
          <a:p>
            <a:pPr eaLnBrk="1" hangingPunct="1">
              <a:lnSpc>
                <a:spcPct val="85000"/>
              </a:lnSpc>
              <a:spcBef>
                <a:spcPct val="20000"/>
              </a:spcBef>
            </a:pPr>
            <a:r>
              <a:rPr lang="en-US" altLang="zh-TW" sz="700">
                <a:latin typeface="Segoe Semibold"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altLang="zh-TW" sz="700">
                <a:latin typeface="Segoe Semibold" pitchFamily="34" charset="0"/>
              </a:rPr>
            </a:br>
            <a:r>
              <a:rPr lang="en-US" altLang="zh-TW" sz="700">
                <a:latin typeface="Segoe Semibold" pitchFamily="34" charset="0"/>
              </a:rPr>
              <a:t>MICROSOFT MAKES NO WARRANTIES, EXPRESS, IMPLIED OR STATUTORY, AS TO THE INFORMATION IN THIS PRESENTATION.</a:t>
            </a:r>
          </a:p>
        </p:txBody>
      </p:sp>
      <p:sp>
        <p:nvSpPr>
          <p:cNvPr id="1027077" name="Rectangle 59395"/>
          <p:cNvSpPr>
            <a:spLocks noGrp="1" noRot="1" noChangeAspect="1" noChangeArrowheads="1" noTextEdit="1"/>
          </p:cNvSpPr>
          <p:nvPr>
            <p:ph type="sldImg"/>
          </p:nvPr>
        </p:nvSpPr>
        <p:spPr>
          <a:xfrm>
            <a:off x="931863" y="741363"/>
            <a:ext cx="4935537" cy="3702050"/>
          </a:xfrm>
          <a:noFill/>
          <a:ln cap="flat" algn="ctr">
            <a:headEnd type="none" w="med" len="med"/>
            <a:tailEnd type="none" w="med" len="med"/>
          </a:ln>
        </p:spPr>
      </p:sp>
      <p:sp>
        <p:nvSpPr>
          <p:cNvPr id="1027078" name="Rectangle 59396"/>
          <p:cNvSpPr>
            <a:spLocks noGrp="1" noChangeArrowheads="1"/>
          </p:cNvSpPr>
          <p:nvPr>
            <p:ph type="body" idx="1"/>
          </p:nvPr>
        </p:nvSpPr>
        <p:spPr>
          <a:xfrm>
            <a:off x="679450" y="4691063"/>
            <a:ext cx="5438775" cy="4443412"/>
          </a:xfrm>
          <a:noFill/>
          <a:ln/>
        </p:spPr>
        <p:txBody>
          <a:bodyPr/>
          <a:lstStyle/>
          <a:p>
            <a:endParaRPr lang="zh-TW" altLang="en-US" sz="5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bwMode="auto">
          <a:ln>
            <a:miter lim="800000"/>
            <a:headEnd/>
            <a:tailEnd/>
          </a:ln>
        </p:spPr>
        <p:txBody>
          <a:bodyPr/>
          <a:lstStyle/>
          <a:p>
            <a:fld id="{1D6B2E82-60C8-4A94-A7B5-6DE50FF7E4BB}" type="slidenum">
              <a:rPr lang="en-US" altLang="zh-TW"/>
              <a:pPr/>
              <a:t>41</a:t>
            </a:fld>
            <a:endParaRPr lang="en-US" altLang="zh-TW"/>
          </a:p>
        </p:txBody>
      </p:sp>
      <p:sp>
        <p:nvSpPr>
          <p:cNvPr id="51203" name="Rectangle 2"/>
          <p:cNvSpPr>
            <a:spLocks noGrp="1" noRot="1" noChangeAspect="1" noChangeArrowheads="1" noTextEdit="1"/>
          </p:cNvSpPr>
          <p:nvPr>
            <p:ph type="sldImg"/>
          </p:nvPr>
        </p:nvSpPr>
        <p:spPr bwMode="auto">
          <a:xfrm>
            <a:off x="931863" y="741363"/>
            <a:ext cx="4937125" cy="3703637"/>
          </a:xfrm>
          <a:noFill/>
          <a:ln>
            <a:solidFill>
              <a:srgbClr val="000000"/>
            </a:solidFill>
            <a:miter lim="800000"/>
            <a:headEnd/>
            <a:tailEnd/>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685800" y="2130425"/>
            <a:ext cx="7772400" cy="1470025"/>
          </a:xfrm>
        </p:spPr>
        <p:txBody>
          <a:bodyPr/>
          <a:lstStyle/>
          <a:p>
            <a:r>
              <a:rPr lang="zh-TW" altLang="en-US" smtClean="0"/>
              <a:t>按一下以編輯母片標題樣式</a:t>
            </a:r>
            <a:endParaRPr lang="zh-TW" altLang="en-US"/>
          </a:p>
        </p:txBody>
      </p:sp>
      <p:sp>
        <p:nvSpPr>
          <p:cNvPr id="3" name="副標題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TW" altLang="en-US" smtClean="0"/>
              <a:t>按一下以編輯母片副標題樣式</a:t>
            </a:r>
            <a:endParaRPr lang="zh-TW" altLang="en-US"/>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742113" y="71438"/>
            <a:ext cx="2124075" cy="5980112"/>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369888" y="71438"/>
            <a:ext cx="6219825" cy="5980112"/>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382588" y="246743"/>
            <a:ext cx="8380412" cy="842150"/>
          </a:xfrm>
        </p:spPr>
        <p:txBody>
          <a:bodyPr/>
          <a:lstStyle>
            <a:lvl1pPr algn="l" rtl="0" fontAlgn="base">
              <a:lnSpc>
                <a:spcPct val="90000"/>
              </a:lnSpc>
              <a:spcBef>
                <a:spcPct val="0"/>
              </a:spcBef>
              <a:spcAft>
                <a:spcPct val="0"/>
              </a:spcAft>
              <a:defRPr lang="en-US" sz="4000" b="1" cap="none" spc="0" baseline="0" dirty="0">
                <a:ln w="18415" cmpd="sng">
                  <a:noFill/>
                  <a:prstDash val="solid"/>
                </a:ln>
                <a:solidFill>
                  <a:srgbClr val="FFFFFF"/>
                </a:solidFill>
                <a:effectLst/>
                <a:latin typeface="Arial" pitchFamily="34" charset="0"/>
                <a:ea typeface="+mj-ea"/>
                <a:cs typeface="Arial" charset="0"/>
              </a:defRPr>
            </a:lvl1pPr>
          </a:lstStyle>
          <a:p>
            <a:pPr lvl="0"/>
            <a:r>
              <a:rPr lang="en-US" dirty="0" smtClean="0"/>
              <a:t>Click to edit Master title style</a:t>
            </a:r>
            <a:endParaRPr lang="en-US" dirty="0"/>
          </a:p>
        </p:txBody>
      </p:sp>
      <p:sp>
        <p:nvSpPr>
          <p:cNvPr id="3" name="Text Placeholder 2"/>
          <p:cNvSpPr>
            <a:spLocks noGrp="1"/>
          </p:cNvSpPr>
          <p:nvPr>
            <p:ph type="body" idx="1"/>
          </p:nvPr>
        </p:nvSpPr>
        <p:spPr>
          <a:xfrm>
            <a:off x="382588" y="1314363"/>
            <a:ext cx="8380412" cy="2142125"/>
          </a:xfrm>
          <a:noFill/>
          <a:ln w="9525">
            <a:noFill/>
            <a:miter lim="800000"/>
            <a:headEnd/>
            <a:tailEnd/>
          </a:ln>
        </p:spPr>
        <p:txBody>
          <a:bodyPr/>
          <a:lstStyle>
            <a:lvl1pPr algn="l" defTabSz="684610" rtl="0" eaLnBrk="0" fontAlgn="base" hangingPunct="0">
              <a:lnSpc>
                <a:spcPct val="90000"/>
              </a:lnSpc>
              <a:spcBef>
                <a:spcPct val="30000"/>
              </a:spcBef>
              <a:spcAft>
                <a:spcPct val="0"/>
              </a:spcAft>
              <a:buClr>
                <a:srgbClr val="FFC000"/>
              </a:buClr>
              <a:buFont typeface="Wingdings" pitchFamily="2" charset="2"/>
              <a:buChar char="u"/>
              <a:defRPr lang="en-US" sz="3200" dirty="0" smtClean="0">
                <a:solidFill>
                  <a:schemeClr val="bg1"/>
                </a:solidFill>
                <a:latin typeface="+mn-lt"/>
                <a:ea typeface="+mj-ea"/>
                <a:cs typeface="+mn-cs"/>
              </a:defRPr>
            </a:lvl1pPr>
            <a:lvl2pPr algn="l" defTabSz="684610" rtl="0" eaLnBrk="0" fontAlgn="base" hangingPunct="0">
              <a:lnSpc>
                <a:spcPct val="90000"/>
              </a:lnSpc>
              <a:spcBef>
                <a:spcPct val="30000"/>
              </a:spcBef>
              <a:spcAft>
                <a:spcPct val="0"/>
              </a:spcAft>
              <a:buClr>
                <a:srgbClr val="FFC000"/>
              </a:buClr>
              <a:buFont typeface="Wingdings" pitchFamily="2" charset="2"/>
              <a:buChar char="u"/>
              <a:defRPr lang="en-US" sz="2800" dirty="0" smtClean="0">
                <a:solidFill>
                  <a:schemeClr val="bg1"/>
                </a:solidFill>
                <a:latin typeface="+mj-lt"/>
                <a:ea typeface="+mj-ea"/>
                <a:cs typeface="+mn-cs"/>
              </a:defRPr>
            </a:lvl2pPr>
            <a:lvl3pPr algn="l" defTabSz="684610" rtl="0" eaLnBrk="0" fontAlgn="base" hangingPunct="0">
              <a:lnSpc>
                <a:spcPct val="90000"/>
              </a:lnSpc>
              <a:spcBef>
                <a:spcPct val="30000"/>
              </a:spcBef>
              <a:spcAft>
                <a:spcPct val="0"/>
              </a:spcAft>
              <a:buClr>
                <a:srgbClr val="FFC000"/>
              </a:buClr>
              <a:buFont typeface="Wingdings" pitchFamily="2" charset="2"/>
              <a:buChar char="u"/>
              <a:defRPr lang="en-US" sz="2400" dirty="0" smtClean="0">
                <a:solidFill>
                  <a:schemeClr val="bg1"/>
                </a:solidFill>
                <a:latin typeface="+mj-lt"/>
                <a:ea typeface="+mj-ea"/>
                <a:cs typeface="+mn-cs"/>
              </a:defRPr>
            </a:lvl3pPr>
            <a:lvl4pPr algn="l" defTabSz="684610" rtl="0" eaLnBrk="0" fontAlgn="base" hangingPunct="0">
              <a:lnSpc>
                <a:spcPct val="90000"/>
              </a:lnSpc>
              <a:spcBef>
                <a:spcPct val="30000"/>
              </a:spcBef>
              <a:spcAft>
                <a:spcPct val="0"/>
              </a:spcAft>
              <a:buClr>
                <a:srgbClr val="FFC000"/>
              </a:buClr>
              <a:buFont typeface="Wingdings" pitchFamily="2" charset="2"/>
              <a:buChar char="u"/>
              <a:defRPr lang="en-US" sz="2000" dirty="0" smtClean="0">
                <a:solidFill>
                  <a:schemeClr val="bg1"/>
                </a:solidFill>
                <a:latin typeface="+mj-lt"/>
                <a:ea typeface="+mj-ea"/>
                <a:cs typeface="+mn-cs"/>
              </a:defRPr>
            </a:lvl4pPr>
            <a:lvl5pPr algn="l" defTabSz="684610" rtl="0" eaLnBrk="0" fontAlgn="base" hangingPunct="0">
              <a:lnSpc>
                <a:spcPct val="90000"/>
              </a:lnSpc>
              <a:spcBef>
                <a:spcPct val="30000"/>
              </a:spcBef>
              <a:spcAft>
                <a:spcPct val="0"/>
              </a:spcAft>
              <a:buClr>
                <a:srgbClr val="FFC000"/>
              </a:buClr>
              <a:buFont typeface="Wingdings" pitchFamily="2" charset="2"/>
              <a:buChar char="u"/>
              <a:defRPr lang="en-US" sz="1800" dirty="0">
                <a:solidFill>
                  <a:schemeClr val="bg1"/>
                </a:solidFill>
                <a:latin typeface="+mj-lt"/>
                <a:ea typeface="+mj-ea"/>
                <a:cs typeface="+mn-cs"/>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369888" y="1089025"/>
            <a:ext cx="41719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94238" y="1089025"/>
            <a:ext cx="4171950" cy="49625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w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788482" name="Rectangle 2"/>
          <p:cNvSpPr>
            <a:spLocks noGrp="1" noChangeArrowheads="1"/>
          </p:cNvSpPr>
          <p:nvPr>
            <p:ph type="title"/>
          </p:nvPr>
        </p:nvSpPr>
        <p:spPr bwMode="auto">
          <a:xfrm>
            <a:off x="369888" y="71438"/>
            <a:ext cx="8496300" cy="10175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ltLang="zh-TW" smtClean="0"/>
              <a:t>Click to edit Master title style</a:t>
            </a:r>
          </a:p>
        </p:txBody>
      </p:sp>
      <p:sp>
        <p:nvSpPr>
          <p:cNvPr id="788483" name="Rectangle 3"/>
          <p:cNvSpPr>
            <a:spLocks noGrp="1" noChangeArrowheads="1"/>
          </p:cNvSpPr>
          <p:nvPr>
            <p:ph type="body" idx="1"/>
          </p:nvPr>
        </p:nvSpPr>
        <p:spPr bwMode="auto">
          <a:xfrm>
            <a:off x="369888" y="1089025"/>
            <a:ext cx="8496300" cy="49625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ltLang="zh-TW" smtClean="0"/>
              <a:t>A</a:t>
            </a:r>
          </a:p>
          <a:p>
            <a:pPr lvl="1"/>
            <a:r>
              <a:rPr lang="en-US" altLang="zh-TW" smtClean="0"/>
              <a:t>B</a:t>
            </a:r>
          </a:p>
          <a:p>
            <a:pPr lvl="2"/>
            <a:r>
              <a:rPr lang="en-US" altLang="zh-TW" smtClean="0"/>
              <a:t>C</a:t>
            </a:r>
          </a:p>
          <a:p>
            <a:pPr lvl="1"/>
            <a:endParaRPr lang="en-US" altLang="zh-TW" smtClean="0"/>
          </a:p>
          <a:p>
            <a:pPr lvl="1"/>
            <a:endParaRPr lang="en-US" altLang="zh-TW" smtClean="0"/>
          </a:p>
        </p:txBody>
      </p:sp>
      <p:sp>
        <p:nvSpPr>
          <p:cNvPr id="788484" name="Line 4"/>
          <p:cNvSpPr>
            <a:spLocks noChangeShapeType="1"/>
          </p:cNvSpPr>
          <p:nvPr/>
        </p:nvSpPr>
        <p:spPr bwMode="auto">
          <a:xfrm>
            <a:off x="0" y="6361113"/>
            <a:ext cx="9144000" cy="0"/>
          </a:xfrm>
          <a:prstGeom prst="line">
            <a:avLst/>
          </a:prstGeom>
          <a:noFill/>
          <a:ln w="6350">
            <a:solidFill>
              <a:schemeClr val="bg1"/>
            </a:solidFill>
            <a:round/>
            <a:headEnd/>
            <a:tailEnd/>
          </a:ln>
          <a:effectLst/>
        </p:spPr>
        <p:txBody>
          <a:bodyPr/>
          <a:lstStyle/>
          <a:p>
            <a:endParaRPr lang="zh-TW" altLang="en-US"/>
          </a:p>
        </p:txBody>
      </p:sp>
      <p:sp>
        <p:nvSpPr>
          <p:cNvPr id="788485" name="Line 5"/>
          <p:cNvSpPr>
            <a:spLocks noChangeShapeType="1"/>
          </p:cNvSpPr>
          <p:nvPr/>
        </p:nvSpPr>
        <p:spPr bwMode="auto">
          <a:xfrm>
            <a:off x="0" y="6781800"/>
            <a:ext cx="9144000" cy="0"/>
          </a:xfrm>
          <a:prstGeom prst="line">
            <a:avLst/>
          </a:prstGeom>
          <a:noFill/>
          <a:ln w="6350">
            <a:solidFill>
              <a:schemeClr val="bg1"/>
            </a:solidFill>
            <a:round/>
            <a:headEnd/>
            <a:tailEnd/>
          </a:ln>
          <a:effectLst/>
        </p:spPr>
        <p:txBody>
          <a:bodyPr/>
          <a:lstStyle/>
          <a:p>
            <a:endParaRPr lang="zh-TW" altLang="en-US"/>
          </a:p>
        </p:txBody>
      </p:sp>
      <p:sp>
        <p:nvSpPr>
          <p:cNvPr id="788486" name="Line 6"/>
          <p:cNvSpPr>
            <a:spLocks noChangeShapeType="1"/>
          </p:cNvSpPr>
          <p:nvPr/>
        </p:nvSpPr>
        <p:spPr bwMode="auto">
          <a:xfrm>
            <a:off x="0" y="6137275"/>
            <a:ext cx="9144000" cy="0"/>
          </a:xfrm>
          <a:prstGeom prst="line">
            <a:avLst/>
          </a:prstGeom>
          <a:noFill/>
          <a:ln w="12700">
            <a:solidFill>
              <a:srgbClr val="FFCC00"/>
            </a:solidFill>
            <a:round/>
            <a:headEnd/>
            <a:tailEnd/>
          </a:ln>
          <a:effectLst/>
        </p:spPr>
        <p:txBody>
          <a:bodyPr/>
          <a:lstStyle/>
          <a:p>
            <a:endParaRPr lang="zh-TW" altLang="en-US"/>
          </a:p>
        </p:txBody>
      </p:sp>
      <p:pic>
        <p:nvPicPr>
          <p:cNvPr id="788487" name="Picture 7" descr="TechNet_rgb"/>
          <p:cNvPicPr>
            <a:picLocks noChangeAspect="1" noChangeArrowheads="1"/>
          </p:cNvPicPr>
          <p:nvPr/>
        </p:nvPicPr>
        <p:blipFill>
          <a:blip r:embed="rId15"/>
          <a:srcRect/>
          <a:stretch>
            <a:fillRect/>
          </a:stretch>
        </p:blipFill>
        <p:spPr bwMode="auto">
          <a:xfrm>
            <a:off x="7312025" y="6497638"/>
            <a:ext cx="1554163" cy="155575"/>
          </a:xfrm>
          <a:prstGeom prst="rect">
            <a:avLst/>
          </a:prstGeom>
          <a:noFill/>
        </p:spPr>
      </p:pic>
      <p:sp>
        <p:nvSpPr>
          <p:cNvPr id="788488" name="Rectangle 8"/>
          <p:cNvSpPr>
            <a:spLocks noChangeArrowheads="1"/>
          </p:cNvSpPr>
          <p:nvPr/>
        </p:nvSpPr>
        <p:spPr bwMode="auto">
          <a:xfrm>
            <a:off x="4365625" y="3246438"/>
            <a:ext cx="412750" cy="366712"/>
          </a:xfrm>
          <a:prstGeom prst="rect">
            <a:avLst/>
          </a:prstGeom>
          <a:noFill/>
          <a:ln w="12700">
            <a:noFill/>
            <a:miter lim="800000"/>
            <a:headEnd/>
            <a:tailEnd/>
          </a:ln>
          <a:effectLst/>
        </p:spPr>
        <p:txBody>
          <a:bodyPr wrap="none">
            <a:spAutoFit/>
          </a:bodyPr>
          <a:lstStyle/>
          <a:p>
            <a:r>
              <a:rPr lang="zh-TW" altLang="en-US">
                <a:ea typeface="新細明體" pitchFamily="18" charset="-120"/>
              </a:rPr>
              <a:t>，</a:t>
            </a:r>
          </a:p>
        </p:txBody>
      </p:sp>
    </p:spTree>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Lst>
  <p:transition>
    <p:wipe dir="r"/>
  </p:transition>
  <p:timing>
    <p:tnLst>
      <p:par>
        <p:cTn id="1" dur="indefinite" restart="never" nodeType="tmRoot"/>
      </p:par>
    </p:tnLst>
  </p:timing>
  <p:txStyles>
    <p:titleStyle>
      <a:lvl1pPr algn="l" rtl="0" fontAlgn="base">
        <a:lnSpc>
          <a:spcPct val="80000"/>
        </a:lnSpc>
        <a:spcBef>
          <a:spcPct val="0"/>
        </a:spcBef>
        <a:spcAft>
          <a:spcPct val="0"/>
        </a:spcAft>
        <a:defRPr sz="4000" b="1">
          <a:solidFill>
            <a:srgbClr val="FFCC00"/>
          </a:solidFill>
          <a:latin typeface="+mj-lt"/>
          <a:ea typeface="+mj-ea"/>
          <a:cs typeface="+mj-cs"/>
        </a:defRPr>
      </a:lvl1pPr>
      <a:lvl2pPr algn="l" rtl="0" fontAlgn="base">
        <a:lnSpc>
          <a:spcPct val="80000"/>
        </a:lnSpc>
        <a:spcBef>
          <a:spcPct val="0"/>
        </a:spcBef>
        <a:spcAft>
          <a:spcPct val="0"/>
        </a:spcAft>
        <a:defRPr sz="4000" b="1">
          <a:solidFill>
            <a:srgbClr val="FFCC00"/>
          </a:solidFill>
          <a:latin typeface="Arial" pitchFamily="34" charset="0"/>
          <a:ea typeface="標楷體" pitchFamily="65" charset="-120"/>
        </a:defRPr>
      </a:lvl2pPr>
      <a:lvl3pPr algn="l" rtl="0" fontAlgn="base">
        <a:lnSpc>
          <a:spcPct val="80000"/>
        </a:lnSpc>
        <a:spcBef>
          <a:spcPct val="0"/>
        </a:spcBef>
        <a:spcAft>
          <a:spcPct val="0"/>
        </a:spcAft>
        <a:defRPr sz="4000" b="1">
          <a:solidFill>
            <a:srgbClr val="FFCC00"/>
          </a:solidFill>
          <a:latin typeface="Arial" pitchFamily="34" charset="0"/>
          <a:ea typeface="標楷體" pitchFamily="65" charset="-120"/>
        </a:defRPr>
      </a:lvl3pPr>
      <a:lvl4pPr algn="l" rtl="0" fontAlgn="base">
        <a:lnSpc>
          <a:spcPct val="80000"/>
        </a:lnSpc>
        <a:spcBef>
          <a:spcPct val="0"/>
        </a:spcBef>
        <a:spcAft>
          <a:spcPct val="0"/>
        </a:spcAft>
        <a:defRPr sz="4000" b="1">
          <a:solidFill>
            <a:srgbClr val="FFCC00"/>
          </a:solidFill>
          <a:latin typeface="Arial" pitchFamily="34" charset="0"/>
          <a:ea typeface="標楷體" pitchFamily="65" charset="-120"/>
        </a:defRPr>
      </a:lvl4pPr>
      <a:lvl5pPr algn="l" rtl="0" fontAlgn="base">
        <a:lnSpc>
          <a:spcPct val="80000"/>
        </a:lnSpc>
        <a:spcBef>
          <a:spcPct val="0"/>
        </a:spcBef>
        <a:spcAft>
          <a:spcPct val="0"/>
        </a:spcAft>
        <a:defRPr sz="4000" b="1">
          <a:solidFill>
            <a:srgbClr val="FFCC00"/>
          </a:solidFill>
          <a:latin typeface="Arial" pitchFamily="34" charset="0"/>
          <a:ea typeface="標楷體" pitchFamily="65" charset="-120"/>
        </a:defRPr>
      </a:lvl5pPr>
      <a:lvl6pPr marL="457200" algn="l" rtl="0" fontAlgn="base">
        <a:lnSpc>
          <a:spcPct val="80000"/>
        </a:lnSpc>
        <a:spcBef>
          <a:spcPct val="0"/>
        </a:spcBef>
        <a:spcAft>
          <a:spcPct val="0"/>
        </a:spcAft>
        <a:defRPr sz="4000" b="1">
          <a:solidFill>
            <a:srgbClr val="FFCC00"/>
          </a:solidFill>
          <a:latin typeface="Arial" pitchFamily="34" charset="0"/>
          <a:ea typeface="標楷體" pitchFamily="65" charset="-120"/>
        </a:defRPr>
      </a:lvl6pPr>
      <a:lvl7pPr marL="914400" algn="l" rtl="0" fontAlgn="base">
        <a:lnSpc>
          <a:spcPct val="80000"/>
        </a:lnSpc>
        <a:spcBef>
          <a:spcPct val="0"/>
        </a:spcBef>
        <a:spcAft>
          <a:spcPct val="0"/>
        </a:spcAft>
        <a:defRPr sz="4000" b="1">
          <a:solidFill>
            <a:srgbClr val="FFCC00"/>
          </a:solidFill>
          <a:latin typeface="Arial" pitchFamily="34" charset="0"/>
          <a:ea typeface="標楷體" pitchFamily="65" charset="-120"/>
        </a:defRPr>
      </a:lvl7pPr>
      <a:lvl8pPr marL="1371600" algn="l" rtl="0" fontAlgn="base">
        <a:lnSpc>
          <a:spcPct val="80000"/>
        </a:lnSpc>
        <a:spcBef>
          <a:spcPct val="0"/>
        </a:spcBef>
        <a:spcAft>
          <a:spcPct val="0"/>
        </a:spcAft>
        <a:defRPr sz="4000" b="1">
          <a:solidFill>
            <a:srgbClr val="FFCC00"/>
          </a:solidFill>
          <a:latin typeface="Arial" pitchFamily="34" charset="0"/>
          <a:ea typeface="標楷體" pitchFamily="65" charset="-120"/>
        </a:defRPr>
      </a:lvl8pPr>
      <a:lvl9pPr marL="1828800" algn="l" rtl="0" fontAlgn="base">
        <a:lnSpc>
          <a:spcPct val="80000"/>
        </a:lnSpc>
        <a:spcBef>
          <a:spcPct val="0"/>
        </a:spcBef>
        <a:spcAft>
          <a:spcPct val="0"/>
        </a:spcAft>
        <a:defRPr sz="4000" b="1">
          <a:solidFill>
            <a:srgbClr val="FFCC00"/>
          </a:solidFill>
          <a:latin typeface="Arial" pitchFamily="34" charset="0"/>
          <a:ea typeface="標楷體" pitchFamily="65" charset="-120"/>
        </a:defRPr>
      </a:lvl9pPr>
    </p:titleStyle>
    <p:bodyStyle>
      <a:lvl1pPr marL="463550" indent="-350838" algn="l" rtl="0" fontAlgn="base">
        <a:spcBef>
          <a:spcPct val="20000"/>
        </a:spcBef>
        <a:spcAft>
          <a:spcPct val="0"/>
        </a:spcAft>
        <a:buClr>
          <a:srgbClr val="FFCC00"/>
        </a:buClr>
        <a:buSzPct val="75000"/>
        <a:buFont typeface="Wingdings" pitchFamily="2" charset="2"/>
        <a:buChar char="u"/>
        <a:defRPr sz="3200" b="1">
          <a:solidFill>
            <a:schemeClr val="bg1"/>
          </a:solidFill>
          <a:latin typeface="+mn-lt"/>
          <a:ea typeface="+mn-ea"/>
          <a:cs typeface="+mn-cs"/>
        </a:defRPr>
      </a:lvl1pPr>
      <a:lvl2pPr marL="914400" indent="-112713" algn="l" rtl="0" fontAlgn="base">
        <a:spcBef>
          <a:spcPct val="20000"/>
        </a:spcBef>
        <a:spcAft>
          <a:spcPct val="0"/>
        </a:spcAft>
        <a:buClr>
          <a:srgbClr val="FFCC00"/>
        </a:buClr>
        <a:buSzPct val="75000"/>
        <a:buFont typeface="Wingdings" pitchFamily="2" charset="2"/>
        <a:buChar char="Ø"/>
        <a:defRPr sz="2800" b="1">
          <a:solidFill>
            <a:schemeClr val="bg1"/>
          </a:solidFill>
          <a:latin typeface="+mn-lt"/>
          <a:ea typeface="+mn-ea"/>
        </a:defRPr>
      </a:lvl2pPr>
      <a:lvl3pPr marL="1257300" indent="-228600" algn="l" rtl="0" fontAlgn="base">
        <a:spcBef>
          <a:spcPct val="20000"/>
        </a:spcBef>
        <a:spcAft>
          <a:spcPct val="0"/>
        </a:spcAft>
        <a:buClr>
          <a:srgbClr val="FFCC00"/>
        </a:buClr>
        <a:buSzPct val="75000"/>
        <a:buFont typeface="Wingdings" pitchFamily="2" charset="2"/>
        <a:buChar char="v"/>
        <a:defRPr sz="2400" b="1">
          <a:solidFill>
            <a:schemeClr val="bg1"/>
          </a:solidFill>
          <a:latin typeface="+mn-lt"/>
          <a:ea typeface="+mn-ea"/>
        </a:defRPr>
      </a:lvl3pPr>
      <a:lvl4pPr marL="1600200" indent="-228600" algn="l" rtl="0" fontAlgn="base">
        <a:spcBef>
          <a:spcPct val="20000"/>
        </a:spcBef>
        <a:spcAft>
          <a:spcPct val="0"/>
        </a:spcAft>
        <a:buChar char="–"/>
        <a:defRPr sz="2000">
          <a:solidFill>
            <a:schemeClr val="bg1"/>
          </a:solidFill>
          <a:latin typeface="+mn-lt"/>
          <a:ea typeface="+mn-ea"/>
        </a:defRPr>
      </a:lvl4pPr>
      <a:lvl5pPr marL="2057400" indent="-228600" algn="l" rtl="0" fontAlgn="base">
        <a:spcBef>
          <a:spcPct val="20000"/>
        </a:spcBef>
        <a:spcAft>
          <a:spcPct val="0"/>
        </a:spcAft>
        <a:buChar char="»"/>
        <a:defRPr sz="2000">
          <a:solidFill>
            <a:schemeClr val="bg1"/>
          </a:solidFill>
          <a:latin typeface="+mn-lt"/>
          <a:ea typeface="+mn-ea"/>
        </a:defRPr>
      </a:lvl5pPr>
      <a:lvl6pPr marL="2514600" indent="-228600" algn="l" rtl="0" fontAlgn="base">
        <a:spcBef>
          <a:spcPct val="20000"/>
        </a:spcBef>
        <a:spcAft>
          <a:spcPct val="0"/>
        </a:spcAft>
        <a:buChar char="»"/>
        <a:defRPr sz="2000">
          <a:solidFill>
            <a:schemeClr val="bg1"/>
          </a:solidFill>
          <a:latin typeface="+mn-lt"/>
          <a:ea typeface="+mn-ea"/>
        </a:defRPr>
      </a:lvl6pPr>
      <a:lvl7pPr marL="2971800" indent="-228600" algn="l" rtl="0" fontAlgn="base">
        <a:spcBef>
          <a:spcPct val="20000"/>
        </a:spcBef>
        <a:spcAft>
          <a:spcPct val="0"/>
        </a:spcAft>
        <a:buChar char="»"/>
        <a:defRPr sz="2000">
          <a:solidFill>
            <a:schemeClr val="bg1"/>
          </a:solidFill>
          <a:latin typeface="+mn-lt"/>
          <a:ea typeface="+mn-ea"/>
        </a:defRPr>
      </a:lvl7pPr>
      <a:lvl8pPr marL="3429000" indent="-228600" algn="l" rtl="0" fontAlgn="base">
        <a:spcBef>
          <a:spcPct val="20000"/>
        </a:spcBef>
        <a:spcAft>
          <a:spcPct val="0"/>
        </a:spcAft>
        <a:buChar char="»"/>
        <a:defRPr sz="2000">
          <a:solidFill>
            <a:schemeClr val="bg1"/>
          </a:solidFill>
          <a:latin typeface="+mn-lt"/>
          <a:ea typeface="+mn-ea"/>
        </a:defRPr>
      </a:lvl8pPr>
      <a:lvl9pPr marL="3886200" indent="-228600" algn="l" rtl="0" fontAlgn="base">
        <a:spcBef>
          <a:spcPct val="20000"/>
        </a:spcBef>
        <a:spcAft>
          <a:spcPct val="0"/>
        </a:spcAft>
        <a:buChar char="»"/>
        <a:defRPr sz="2000">
          <a:solidFill>
            <a:schemeClr val="bg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wm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go.microsoft.com/fwlink/?linkid=100392"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1.xml"/><Relationship Id="rId5" Type="http://schemas.openxmlformats.org/officeDocument/2006/relationships/hyperlink" Target="../AVI/DEMO1.EXE" TargetMode="Externa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upport.microsoft.com/kb/216498/en-u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2.xml"/><Relationship Id="rId5" Type="http://schemas.openxmlformats.org/officeDocument/2006/relationships/hyperlink" Target="../AVI/DEMO2.exe"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hyperlink" Target="../AVI/DEMO3.exe" TargetMode="External"/><Relationship Id="rId4" Type="http://schemas.openxmlformats.org/officeDocument/2006/relationships/image" Target="../media/image7.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4.xml"/><Relationship Id="rId5" Type="http://schemas.openxmlformats.org/officeDocument/2006/relationships/hyperlink" Target="../AVI/DEMO4.exe" TargetMode="External"/><Relationship Id="rId4" Type="http://schemas.openxmlformats.org/officeDocument/2006/relationships/image" Target="../media/image7.png"/></Relationships>
</file>

<file path=ppt/slides/_rels/slide35.xml.rels><?xml version="1.0" encoding="UTF-8" standalone="yes"?>
<Relationships xmlns="http://schemas.openxmlformats.org/package/2006/relationships"><Relationship Id="rId2" Type="http://schemas.openxmlformats.org/officeDocument/2006/relationships/image" Target="../media/image9.tiff"/><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hyperlink" Target="../AVI/DEMO5.EXE" TargetMode="Externa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18" Type="http://schemas.openxmlformats.org/officeDocument/2006/relationships/image" Target="../media/image24.png"/><Relationship Id="rId3" Type="http://schemas.openxmlformats.org/officeDocument/2006/relationships/notesSlide" Target="../notesSlides/notesSlide9.xml"/><Relationship Id="rId7" Type="http://schemas.openxmlformats.org/officeDocument/2006/relationships/image" Target="../media/image13.png"/><Relationship Id="rId12" Type="http://schemas.openxmlformats.org/officeDocument/2006/relationships/image" Target="../media/image18.png"/><Relationship Id="rId17" Type="http://schemas.openxmlformats.org/officeDocument/2006/relationships/image" Target="../media/image23.png"/><Relationship Id="rId2" Type="http://schemas.openxmlformats.org/officeDocument/2006/relationships/slideLayout" Target="../slideLayouts/slideLayout7.xml"/><Relationship Id="rId16" Type="http://schemas.openxmlformats.org/officeDocument/2006/relationships/image" Target="../media/image22.png"/><Relationship Id="rId1" Type="http://schemas.openxmlformats.org/officeDocument/2006/relationships/tags" Target="../tags/tag6.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5" Type="http://schemas.openxmlformats.org/officeDocument/2006/relationships/image" Target="../media/image2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xml"/><Relationship Id="rId1" Type="http://schemas.openxmlformats.org/officeDocument/2006/relationships/tags" Target="../tags/tag7.xml"/><Relationship Id="rId5" Type="http://schemas.openxmlformats.org/officeDocument/2006/relationships/hyperlink" Target="../AVI/DEMO6.exe" TargetMode="External"/><Relationship Id="rId4" Type="http://schemas.openxmlformats.org/officeDocument/2006/relationships/image" Target="../media/image7.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go.microsoft.com/fwlink/?LinkId=87007" TargetMode="External"/><Relationship Id="rId2" Type="http://schemas.openxmlformats.org/officeDocument/2006/relationships/hyperlink" Target="http://support.microsoft.com/kb/940349/"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5956" name="Picture 4" descr="Intro1"/>
          <p:cNvPicPr>
            <a:picLocks noChangeAspect="1" noChangeArrowheads="1"/>
          </p:cNvPicPr>
          <p:nvPr/>
        </p:nvPicPr>
        <p:blipFill>
          <a:blip r:embed="rId3"/>
          <a:srcRect/>
          <a:stretch>
            <a:fillRect/>
          </a:stretch>
        </p:blipFill>
        <p:spPr bwMode="auto">
          <a:xfrm>
            <a:off x="-190500" y="-142875"/>
            <a:ext cx="9525000" cy="7143750"/>
          </a:xfrm>
          <a:prstGeom prst="rect">
            <a:avLst/>
          </a:prstGeom>
          <a:noFill/>
        </p:spPr>
      </p:pic>
      <p:sp>
        <p:nvSpPr>
          <p:cNvPr id="765954" name="Rectangle 2"/>
          <p:cNvSpPr>
            <a:spLocks noGrp="1" noChangeArrowheads="1"/>
          </p:cNvSpPr>
          <p:nvPr>
            <p:ph type="ctrTitle"/>
          </p:nvPr>
        </p:nvSpPr>
        <p:spPr>
          <a:xfrm>
            <a:off x="365125" y="4397375"/>
            <a:ext cx="7772400" cy="1470025"/>
          </a:xfrm>
          <a:noFill/>
          <a:ln/>
        </p:spPr>
        <p:txBody>
          <a:bodyPr/>
          <a:lstStyle/>
          <a:p>
            <a:r>
              <a:rPr lang="en-US" altLang="zh-TW">
                <a:ea typeface="新細明體" pitchFamily="18" charset="-120"/>
              </a:rPr>
              <a:t>Welcome</a:t>
            </a:r>
          </a:p>
        </p:txBody>
      </p:sp>
      <p:sp>
        <p:nvSpPr>
          <p:cNvPr id="765955" name="Rectangle 3"/>
          <p:cNvSpPr>
            <a:spLocks noChangeArrowheads="1"/>
          </p:cNvSpPr>
          <p:nvPr/>
        </p:nvSpPr>
        <p:spPr bwMode="auto">
          <a:xfrm>
            <a:off x="-55563" y="0"/>
            <a:ext cx="8899526" cy="1143000"/>
          </a:xfrm>
          <a:prstGeom prst="rect">
            <a:avLst/>
          </a:prstGeom>
          <a:noFill/>
          <a:ln w="9525">
            <a:noFill/>
            <a:miter lim="800000"/>
            <a:headEnd/>
            <a:tailEnd/>
          </a:ln>
          <a:effectLst/>
        </p:spPr>
        <p:txBody>
          <a:bodyPr anchor="ctr"/>
          <a:lstStyle/>
          <a:p>
            <a:pPr eaLnBrk="1" hangingPunct="1">
              <a:lnSpc>
                <a:spcPct val="80000"/>
              </a:lnSpc>
            </a:pPr>
            <a:endParaRPr lang="en-US" altLang="zh-TW" sz="4400">
              <a:ea typeface="新細明體" pitchFamily="18" charset="-120"/>
              <a:cs typeface="Times New Roman" pitchFamily="18" charset="0"/>
            </a:endParaRPr>
          </a:p>
        </p:txBody>
      </p:sp>
      <p:pic>
        <p:nvPicPr>
          <p:cNvPr id="765957" name="Picture 5" descr="TechNet_rgb"/>
          <p:cNvPicPr>
            <a:picLocks noChangeAspect="1" noChangeArrowheads="1"/>
          </p:cNvPicPr>
          <p:nvPr/>
        </p:nvPicPr>
        <p:blipFill>
          <a:blip r:embed="rId4"/>
          <a:srcRect/>
          <a:stretch>
            <a:fillRect/>
          </a:stretch>
        </p:blipFill>
        <p:spPr bwMode="auto">
          <a:xfrm>
            <a:off x="7312025" y="6497638"/>
            <a:ext cx="1554163" cy="155575"/>
          </a:xfrm>
          <a:prstGeom prst="rect">
            <a:avLst/>
          </a:prstGeom>
          <a:noFill/>
        </p:spPr>
      </p:pic>
    </p:spTree>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71438"/>
            <a:ext cx="8496300" cy="668791"/>
          </a:xfrm>
        </p:spPr>
        <p:txBody>
          <a:bodyPr/>
          <a:lstStyle/>
          <a:p>
            <a:r>
              <a:rPr lang="zh-TW" altLang="en-US" dirty="0" smtClean="0"/>
              <a:t>軟體的基本要求</a:t>
            </a:r>
            <a:r>
              <a:rPr lang="en-US" altLang="zh-TW" dirty="0" smtClean="0"/>
              <a:t>(</a:t>
            </a:r>
            <a:r>
              <a:rPr lang="zh-TW" altLang="en-US" dirty="0" smtClean="0"/>
              <a:t>三</a:t>
            </a:r>
            <a:r>
              <a:rPr lang="en-US" altLang="zh-TW" dirty="0" smtClean="0"/>
              <a:t>)</a:t>
            </a:r>
            <a:endParaRPr lang="zh-TW" altLang="en-US" dirty="0"/>
          </a:p>
        </p:txBody>
      </p:sp>
      <p:sp>
        <p:nvSpPr>
          <p:cNvPr id="3" name="Content Placeholder 2"/>
          <p:cNvSpPr>
            <a:spLocks noGrp="1"/>
          </p:cNvSpPr>
          <p:nvPr>
            <p:ph idx="1"/>
          </p:nvPr>
        </p:nvSpPr>
        <p:spPr>
          <a:xfrm>
            <a:off x="369888" y="740689"/>
            <a:ext cx="8496300" cy="5384340"/>
          </a:xfrm>
        </p:spPr>
        <p:txBody>
          <a:bodyPr/>
          <a:lstStyle/>
          <a:p>
            <a:pPr lvl="1"/>
            <a:r>
              <a:rPr lang="en-US" dirty="0" smtClean="0"/>
              <a:t>Microsoft .NET Framework 2.0.</a:t>
            </a:r>
          </a:p>
          <a:p>
            <a:pPr lvl="1"/>
            <a:r>
              <a:rPr lang="en-US" dirty="0" smtClean="0"/>
              <a:t>IIS</a:t>
            </a:r>
          </a:p>
          <a:p>
            <a:pPr lvl="2"/>
            <a:r>
              <a:rPr lang="en-US" dirty="0" smtClean="0"/>
              <a:t>Internet Information Services (IIS) 6.0 for Windows Server 2003</a:t>
            </a:r>
          </a:p>
          <a:p>
            <a:pPr lvl="2"/>
            <a:r>
              <a:rPr lang="en-US" dirty="0" smtClean="0"/>
              <a:t>IIS 7.0 for Windows Server 2008 </a:t>
            </a:r>
          </a:p>
          <a:p>
            <a:r>
              <a:rPr lang="zh-TW" altLang="en-US" dirty="0" smtClean="0"/>
              <a:t>資料庫</a:t>
            </a:r>
            <a:r>
              <a:rPr lang="en-US" dirty="0" smtClean="0"/>
              <a:t> </a:t>
            </a:r>
          </a:p>
          <a:p>
            <a:pPr lvl="1"/>
            <a:r>
              <a:rPr lang="en-US" dirty="0" smtClean="0"/>
              <a:t>Microsoft SQL Server 2005 </a:t>
            </a:r>
          </a:p>
          <a:p>
            <a:pPr lvl="2"/>
            <a:r>
              <a:rPr lang="zh-TW" altLang="en-US" dirty="0" smtClean="0"/>
              <a:t>含</a:t>
            </a:r>
            <a:r>
              <a:rPr lang="en-US" dirty="0" smtClean="0"/>
              <a:t>Reporting Services.</a:t>
            </a:r>
          </a:p>
          <a:p>
            <a:pPr lvl="2"/>
            <a:r>
              <a:rPr lang="zh-TW" altLang="en-US" dirty="0" smtClean="0"/>
              <a:t>含</a:t>
            </a:r>
            <a:r>
              <a:rPr lang="en-US" dirty="0" smtClean="0"/>
              <a:t> Service Pack 2</a:t>
            </a:r>
          </a:p>
          <a:p>
            <a:pPr lvl="1"/>
            <a:r>
              <a:rPr lang="en-US" dirty="0" smtClean="0"/>
              <a:t>DPM 2007 </a:t>
            </a:r>
            <a:r>
              <a:rPr lang="zh-TW" altLang="en-US" dirty="0" smtClean="0"/>
              <a:t>內含標準版的</a:t>
            </a:r>
            <a:r>
              <a:rPr lang="en-US" dirty="0" smtClean="0"/>
              <a:t> SQL Server 2005</a:t>
            </a:r>
          </a:p>
          <a:p>
            <a:pPr lvl="1"/>
            <a:r>
              <a:rPr lang="zh-TW" altLang="en-US" dirty="0" smtClean="0"/>
              <a:t>遠端的</a:t>
            </a:r>
            <a:r>
              <a:rPr lang="en-US" altLang="zh-TW" dirty="0" smtClean="0"/>
              <a:t>SQL</a:t>
            </a:r>
            <a:r>
              <a:rPr lang="zh-TW" altLang="en-US" dirty="0" smtClean="0"/>
              <a:t>伺服器不可在</a:t>
            </a:r>
            <a:r>
              <a:rPr lang="en-US" altLang="zh-TW" dirty="0" smtClean="0"/>
              <a:t>DC</a:t>
            </a:r>
            <a:r>
              <a:rPr lang="zh-TW" altLang="en-US" dirty="0" smtClean="0"/>
              <a:t>上</a:t>
            </a:r>
            <a:endParaRPr lang="en-US" dirty="0" smtClean="0"/>
          </a:p>
        </p:txBody>
      </p:sp>
    </p:spTree>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71439"/>
            <a:ext cx="8496300" cy="755876"/>
          </a:xfrm>
        </p:spPr>
        <p:txBody>
          <a:bodyPr/>
          <a:lstStyle/>
          <a:p>
            <a:r>
              <a:rPr lang="zh-TW" altLang="en-US" dirty="0" smtClean="0"/>
              <a:t>被保護的對象</a:t>
            </a:r>
            <a:r>
              <a:rPr lang="en-US" altLang="zh-TW" dirty="0" smtClean="0"/>
              <a:t>(</a:t>
            </a:r>
            <a:r>
              <a:rPr lang="zh-TW" altLang="en-US" dirty="0" smtClean="0"/>
              <a:t>一</a:t>
            </a:r>
            <a:r>
              <a:rPr lang="en-US" altLang="zh-TW" dirty="0" smtClean="0"/>
              <a:t>)</a:t>
            </a:r>
            <a:endParaRPr lang="zh-TW" altLang="en-US" dirty="0"/>
          </a:p>
        </p:txBody>
      </p:sp>
      <p:graphicFrame>
        <p:nvGraphicFramePr>
          <p:cNvPr id="4" name="Table 3"/>
          <p:cNvGraphicFramePr>
            <a:graphicFrameLocks noGrp="1"/>
          </p:cNvGraphicFramePr>
          <p:nvPr/>
        </p:nvGraphicFramePr>
        <p:xfrm>
          <a:off x="391885" y="846000"/>
          <a:ext cx="8474300" cy="5409642"/>
        </p:xfrm>
        <a:graphic>
          <a:graphicData uri="http://schemas.openxmlformats.org/drawingml/2006/table">
            <a:tbl>
              <a:tblPr/>
              <a:tblGrid>
                <a:gridCol w="1799770"/>
                <a:gridCol w="6674530"/>
              </a:tblGrid>
              <a:tr h="327610">
                <a:tc>
                  <a:txBody>
                    <a:bodyPr/>
                    <a:lstStyle/>
                    <a:p>
                      <a:pPr algn="dist">
                        <a:spcAft>
                          <a:spcPts val="0"/>
                        </a:spcAft>
                      </a:pPr>
                      <a:r>
                        <a:rPr lang="zh-TW" sz="1800" kern="0" dirty="0">
                          <a:solidFill>
                            <a:schemeClr val="bg1"/>
                          </a:solidFill>
                          <a:latin typeface="Arial"/>
                          <a:ea typeface="標楷體"/>
                          <a:cs typeface="Arial"/>
                        </a:rPr>
                        <a:t>被保護的對象</a:t>
                      </a:r>
                      <a:endParaRPr lang="zh-TW" sz="1800" kern="100" dirty="0">
                        <a:solidFill>
                          <a:schemeClr val="bg1"/>
                        </a:solidFill>
                        <a:latin typeface="Calibri"/>
                        <a:ea typeface="新細明體"/>
                        <a:cs typeface="Times New Roman"/>
                      </a:endParaRPr>
                    </a:p>
                  </a:txBody>
                  <a:tcPr marL="43087" marR="43087" marT="43087" marB="430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c>
                  <a:txBody>
                    <a:bodyPr/>
                    <a:lstStyle/>
                    <a:p>
                      <a:pPr algn="dist">
                        <a:spcAft>
                          <a:spcPts val="0"/>
                        </a:spcAft>
                      </a:pPr>
                      <a:r>
                        <a:rPr lang="zh-TW" sz="1800" kern="0" dirty="0">
                          <a:solidFill>
                            <a:schemeClr val="bg1"/>
                          </a:solidFill>
                          <a:latin typeface="Arial"/>
                          <a:ea typeface="標楷體"/>
                          <a:cs typeface="Arial"/>
                        </a:rPr>
                        <a:t>基本要求</a:t>
                      </a:r>
                      <a:endParaRPr lang="zh-TW" sz="1800" kern="100" dirty="0">
                        <a:solidFill>
                          <a:schemeClr val="bg1"/>
                        </a:solidFill>
                        <a:latin typeface="Calibri"/>
                        <a:ea typeface="新細明體"/>
                        <a:cs typeface="Times New Roman"/>
                      </a:endParaRPr>
                    </a:p>
                  </a:txBody>
                  <a:tcPr marL="43087" marR="43087" marT="43087" marB="4308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1">
                        <a:lumMod val="75000"/>
                        <a:lumOff val="25000"/>
                      </a:schemeClr>
                    </a:solidFill>
                  </a:tcPr>
                </a:tc>
              </a:tr>
              <a:tr h="3402265">
                <a:tc>
                  <a:txBody>
                    <a:bodyPr/>
                    <a:lstStyle/>
                    <a:p>
                      <a:pPr>
                        <a:spcAft>
                          <a:spcPts val="0"/>
                        </a:spcAft>
                      </a:pPr>
                      <a:r>
                        <a:rPr lang="en-US" sz="2000" kern="0" dirty="0">
                          <a:solidFill>
                            <a:schemeClr val="bg1"/>
                          </a:solidFill>
                          <a:latin typeface="Arial"/>
                          <a:ea typeface="標楷體"/>
                          <a:cs typeface="Times New Roman"/>
                        </a:rPr>
                        <a:t>File servers</a:t>
                      </a:r>
                      <a:endParaRPr lang="zh-TW" sz="2000" kern="100" dirty="0">
                        <a:solidFill>
                          <a:schemeClr val="bg1"/>
                        </a:solidFill>
                        <a:latin typeface="Calibri"/>
                        <a:ea typeface="新細明體"/>
                        <a:cs typeface="Times New Roman"/>
                      </a:endParaRPr>
                    </a:p>
                  </a:txBody>
                  <a:tcPr marL="43087" marR="43087" marT="43087" marB="43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defTabSz="720000">
                        <a:spcBef>
                          <a:spcPts val="600"/>
                        </a:spcBef>
                        <a:spcAft>
                          <a:spcPts val="0"/>
                        </a:spcAft>
                        <a:buFont typeface="Wingdings" pitchFamily="2" charset="2"/>
                        <a:buChar char="l"/>
                      </a:pPr>
                      <a:r>
                        <a:rPr lang="en-US" sz="2000" kern="0" dirty="0" smtClean="0">
                          <a:solidFill>
                            <a:schemeClr val="bg1"/>
                          </a:solidFill>
                          <a:latin typeface="Arial"/>
                          <a:ea typeface="標楷體"/>
                          <a:cs typeface="Times New Roman"/>
                        </a:rPr>
                        <a:t>Windows </a:t>
                      </a:r>
                      <a:r>
                        <a:rPr lang="en-US" sz="2000" kern="0" dirty="0">
                          <a:solidFill>
                            <a:schemeClr val="bg1"/>
                          </a:solidFill>
                          <a:latin typeface="Arial"/>
                          <a:ea typeface="標楷體"/>
                          <a:cs typeface="Times New Roman"/>
                        </a:rPr>
                        <a:t>Server 2003 with Service Pack 1 (SP1) or later</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Server 2003 x64</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Server 2003 R2</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Server 2003 R2 x64</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Storage Server 2003 with SP1 or later</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Storage Server 2003 R2</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Storage Server 2003 R2 x64</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Char char="l"/>
                      </a:pPr>
                      <a:r>
                        <a:rPr lang="en-US" sz="2000" kern="0" dirty="0">
                          <a:solidFill>
                            <a:schemeClr val="bg1"/>
                          </a:solidFill>
                          <a:latin typeface="Arial"/>
                          <a:ea typeface="標楷體"/>
                          <a:cs typeface="Times New Roman"/>
                        </a:rPr>
                        <a:t>Windows Server 2008 operating system (Pre-release version). </a:t>
                      </a:r>
                      <a:endParaRPr lang="zh-TW" sz="2000" kern="100" dirty="0">
                        <a:solidFill>
                          <a:schemeClr val="bg1"/>
                        </a:solidFill>
                        <a:latin typeface="Calibri"/>
                        <a:ea typeface="新細明體"/>
                        <a:cs typeface="Times New Roman"/>
                      </a:endParaRPr>
                    </a:p>
                    <a:p>
                      <a:pPr defTabSz="720000">
                        <a:spcBef>
                          <a:spcPts val="600"/>
                        </a:spcBef>
                        <a:spcAft>
                          <a:spcPts val="0"/>
                        </a:spcAft>
                        <a:buFont typeface="Wingdings" pitchFamily="2" charset="2"/>
                        <a:buNone/>
                      </a:pPr>
                      <a:r>
                        <a:rPr lang="en-US" sz="2000" kern="0" dirty="0" smtClean="0">
                          <a:solidFill>
                            <a:schemeClr val="bg1"/>
                          </a:solidFill>
                          <a:latin typeface="Arial"/>
                          <a:ea typeface="標楷體"/>
                          <a:cs typeface="Times New Roman"/>
                        </a:rPr>
                        <a:t>*</a:t>
                      </a:r>
                      <a:r>
                        <a:rPr lang="zh-TW" sz="2000" kern="0" dirty="0" smtClean="0">
                          <a:solidFill>
                            <a:schemeClr val="bg1"/>
                          </a:solidFill>
                          <a:latin typeface="Arial"/>
                          <a:ea typeface="標楷體"/>
                          <a:cs typeface="Arial"/>
                        </a:rPr>
                        <a:t>支</a:t>
                      </a:r>
                      <a:r>
                        <a:rPr lang="zh-TW" sz="2000" kern="0" dirty="0">
                          <a:solidFill>
                            <a:schemeClr val="bg1"/>
                          </a:solidFill>
                          <a:latin typeface="Arial"/>
                          <a:ea typeface="標楷體"/>
                          <a:cs typeface="Arial"/>
                        </a:rPr>
                        <a:t>援標準版與企業</a:t>
                      </a:r>
                      <a:r>
                        <a:rPr lang="zh-TW" sz="2000" kern="0" dirty="0" smtClean="0">
                          <a:solidFill>
                            <a:schemeClr val="bg1"/>
                          </a:solidFill>
                          <a:latin typeface="Arial"/>
                          <a:ea typeface="標楷體"/>
                          <a:cs typeface="Arial"/>
                        </a:rPr>
                        <a:t>版</a:t>
                      </a:r>
                      <a:endParaRPr lang="zh-TW" sz="2000" kern="100" dirty="0">
                        <a:solidFill>
                          <a:schemeClr val="bg1"/>
                        </a:solidFill>
                        <a:latin typeface="Calibri"/>
                        <a:ea typeface="新細明體"/>
                        <a:cs typeface="Times New Roman"/>
                      </a:endParaRPr>
                    </a:p>
                  </a:txBody>
                  <a:tcPr marL="43087" marR="43087" marT="43087" marB="43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186297">
                <a:tc>
                  <a:txBody>
                    <a:bodyPr/>
                    <a:lstStyle/>
                    <a:p>
                      <a:pPr>
                        <a:spcAft>
                          <a:spcPts val="0"/>
                        </a:spcAft>
                      </a:pPr>
                      <a:r>
                        <a:rPr lang="en-US" sz="2000" kern="0" dirty="0">
                          <a:solidFill>
                            <a:schemeClr val="bg1"/>
                          </a:solidFill>
                          <a:latin typeface="Arial"/>
                          <a:ea typeface="標楷體"/>
                          <a:cs typeface="Times New Roman"/>
                        </a:rPr>
                        <a:t>SQL Server</a:t>
                      </a:r>
                      <a:endParaRPr lang="zh-TW" sz="2000" kern="100" dirty="0">
                        <a:solidFill>
                          <a:schemeClr val="bg1"/>
                        </a:solidFill>
                        <a:latin typeface="Calibri"/>
                        <a:ea typeface="新細明體"/>
                        <a:cs typeface="Times New Roman"/>
                      </a:endParaRPr>
                    </a:p>
                  </a:txBody>
                  <a:tcPr marL="43087" marR="43087" marT="43087" marB="43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Aft>
                          <a:spcPts val="0"/>
                        </a:spcAft>
                      </a:pPr>
                      <a:r>
                        <a:rPr lang="en-US" sz="2000" kern="0" dirty="0">
                          <a:solidFill>
                            <a:schemeClr val="bg1"/>
                          </a:solidFill>
                          <a:latin typeface="Arial"/>
                          <a:ea typeface="標楷體"/>
                          <a:cs typeface="Times New Roman"/>
                        </a:rPr>
                        <a:t>Microsoft SQL Server 2000 with Service Pack 4 (SP4) </a:t>
                      </a:r>
                      <a:br>
                        <a:rPr lang="en-US" sz="2000" kern="0" dirty="0">
                          <a:solidFill>
                            <a:schemeClr val="bg1"/>
                          </a:solidFill>
                          <a:latin typeface="Arial"/>
                          <a:ea typeface="標楷體"/>
                          <a:cs typeface="Times New Roman"/>
                        </a:rPr>
                      </a:br>
                      <a:r>
                        <a:rPr lang="en-US" sz="2000" kern="0" dirty="0" smtClean="0">
                          <a:solidFill>
                            <a:schemeClr val="bg1"/>
                          </a:solidFill>
                          <a:latin typeface="Arial"/>
                          <a:ea typeface="標楷體"/>
                          <a:cs typeface="Times New Roman"/>
                        </a:rPr>
                        <a:t>Microsoft </a:t>
                      </a:r>
                      <a:r>
                        <a:rPr lang="en-US" sz="2000" kern="0" dirty="0">
                          <a:solidFill>
                            <a:schemeClr val="bg1"/>
                          </a:solidFill>
                          <a:latin typeface="Arial"/>
                          <a:ea typeface="標楷體"/>
                          <a:cs typeface="Times New Roman"/>
                        </a:rPr>
                        <a:t>SQL Server 2005 with SP1 or Service Pack 2 </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支援標準版</a:t>
                      </a:r>
                      <a:r>
                        <a:rPr lang="en-US" sz="2000" kern="0" dirty="0">
                          <a:solidFill>
                            <a:schemeClr val="bg1"/>
                          </a:solidFill>
                          <a:latin typeface="Arial"/>
                          <a:ea typeface="標楷體"/>
                          <a:cs typeface="Times New Roman"/>
                        </a:rPr>
                        <a:t>,</a:t>
                      </a:r>
                      <a:r>
                        <a:rPr lang="zh-TW" sz="2000" kern="0" dirty="0">
                          <a:solidFill>
                            <a:schemeClr val="bg1"/>
                          </a:solidFill>
                          <a:latin typeface="Arial"/>
                          <a:ea typeface="標楷體"/>
                          <a:cs typeface="Arial"/>
                        </a:rPr>
                        <a:t>企業版</a:t>
                      </a:r>
                      <a:r>
                        <a:rPr lang="en-US" sz="2000" kern="0" dirty="0">
                          <a:solidFill>
                            <a:schemeClr val="bg1"/>
                          </a:solidFill>
                          <a:latin typeface="Arial"/>
                          <a:ea typeface="標楷體"/>
                          <a:cs typeface="Times New Roman"/>
                        </a:rPr>
                        <a:t>, Workgroup</a:t>
                      </a:r>
                      <a:r>
                        <a:rPr lang="zh-TW" sz="2000" kern="0" dirty="0">
                          <a:solidFill>
                            <a:schemeClr val="bg1"/>
                          </a:solidFill>
                          <a:latin typeface="Arial"/>
                          <a:ea typeface="標楷體"/>
                          <a:cs typeface="Arial"/>
                        </a:rPr>
                        <a:t>和</a:t>
                      </a:r>
                      <a:r>
                        <a:rPr lang="en-US" sz="2000" kern="0" dirty="0">
                          <a:solidFill>
                            <a:schemeClr val="bg1"/>
                          </a:solidFill>
                          <a:latin typeface="Arial"/>
                          <a:ea typeface="標楷體"/>
                          <a:cs typeface="Times New Roman"/>
                        </a:rPr>
                        <a:t>Express</a:t>
                      </a:r>
                      <a:r>
                        <a:rPr lang="zh-TW" sz="2000" kern="0" dirty="0">
                          <a:solidFill>
                            <a:schemeClr val="bg1"/>
                          </a:solidFill>
                          <a:latin typeface="Arial"/>
                          <a:ea typeface="標楷體"/>
                          <a:cs typeface="Arial"/>
                        </a:rPr>
                        <a:t>版本</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必須啟動</a:t>
                      </a:r>
                      <a:r>
                        <a:rPr lang="en-US" sz="2000" kern="0" dirty="0">
                          <a:solidFill>
                            <a:schemeClr val="bg1"/>
                          </a:solidFill>
                          <a:latin typeface="Arial"/>
                          <a:ea typeface="標楷體"/>
                          <a:cs typeface="Times New Roman"/>
                        </a:rPr>
                        <a:t>SQL Server VSS Writer Service</a:t>
                      </a:r>
                      <a:endParaRPr lang="zh-TW" sz="2000" kern="100" dirty="0">
                        <a:solidFill>
                          <a:schemeClr val="bg1"/>
                        </a:solidFill>
                        <a:latin typeface="Calibri"/>
                        <a:ea typeface="新細明體"/>
                        <a:cs typeface="Times New Roman"/>
                      </a:endParaRPr>
                    </a:p>
                  </a:txBody>
                  <a:tcPr marL="43087" marR="43087" marT="43087" marB="43087">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71439"/>
            <a:ext cx="8496300" cy="799418"/>
          </a:xfrm>
        </p:spPr>
        <p:txBody>
          <a:bodyPr/>
          <a:lstStyle/>
          <a:p>
            <a:r>
              <a:rPr lang="zh-TW" altLang="en-US" dirty="0" smtClean="0"/>
              <a:t>被保護的對象</a:t>
            </a:r>
            <a:r>
              <a:rPr lang="en-US" altLang="zh-TW" dirty="0" smtClean="0"/>
              <a:t>(</a:t>
            </a:r>
            <a:r>
              <a:rPr lang="zh-TW" altLang="en-US" dirty="0" smtClean="0"/>
              <a:t>二</a:t>
            </a:r>
            <a:r>
              <a:rPr lang="en-US" altLang="zh-TW" dirty="0" smtClean="0"/>
              <a:t>)</a:t>
            </a:r>
            <a:endParaRPr lang="zh-TW" altLang="en-US" dirty="0"/>
          </a:p>
        </p:txBody>
      </p:sp>
      <p:graphicFrame>
        <p:nvGraphicFramePr>
          <p:cNvPr id="4" name="Table 3"/>
          <p:cNvGraphicFramePr>
            <a:graphicFrameLocks noGrp="1"/>
          </p:cNvGraphicFramePr>
          <p:nvPr/>
        </p:nvGraphicFramePr>
        <p:xfrm>
          <a:off x="377371" y="870856"/>
          <a:ext cx="8488817" cy="5791201"/>
        </p:xfrm>
        <a:graphic>
          <a:graphicData uri="http://schemas.openxmlformats.org/drawingml/2006/table">
            <a:tbl>
              <a:tblPr/>
              <a:tblGrid>
                <a:gridCol w="1930400"/>
                <a:gridCol w="6558417"/>
              </a:tblGrid>
              <a:tr h="2436297">
                <a:tc>
                  <a:txBody>
                    <a:bodyPr/>
                    <a:lstStyle/>
                    <a:p>
                      <a:pPr>
                        <a:spcBef>
                          <a:spcPts val="600"/>
                        </a:spcBef>
                        <a:spcAft>
                          <a:spcPts val="0"/>
                        </a:spcAft>
                      </a:pPr>
                      <a:r>
                        <a:rPr lang="en-US" sz="1800" kern="0" dirty="0">
                          <a:latin typeface="Arial"/>
                          <a:ea typeface="標楷體"/>
                          <a:cs typeface="Times New Roman"/>
                        </a:rPr>
                        <a:t>Windows SharePoint Services</a:t>
                      </a:r>
                      <a:endParaRPr lang="zh-TW" sz="18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Windows SharePoint Services 3.0</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Microsoft Office SharePoint Server 2007</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zh-TW" sz="1800" kern="0" dirty="0">
                          <a:solidFill>
                            <a:schemeClr val="bg1"/>
                          </a:solidFill>
                          <a:latin typeface="Arial"/>
                          <a:ea typeface="標楷體"/>
                          <a:cs typeface="Arial"/>
                        </a:rPr>
                        <a:t>安裝</a:t>
                      </a:r>
                      <a:r>
                        <a:rPr lang="en-US" sz="1800" kern="0" dirty="0">
                          <a:solidFill>
                            <a:schemeClr val="bg1"/>
                          </a:solidFill>
                          <a:latin typeface="Arial"/>
                          <a:ea typeface="標楷體"/>
                          <a:cs typeface="Times New Roman"/>
                        </a:rPr>
                        <a:t>KB 941422, "</a:t>
                      </a:r>
                      <a:r>
                        <a:rPr lang="en-US" sz="1800" u="sng" kern="0" dirty="0">
                          <a:solidFill>
                            <a:schemeClr val="bg1"/>
                          </a:solidFill>
                          <a:latin typeface="Arial"/>
                          <a:ea typeface="標楷體"/>
                          <a:cs typeface="Times New Roman"/>
                          <a:hlinkClick r:id="rId2"/>
                        </a:rPr>
                        <a:t>Update for Windows SharePoint Services 3.0</a:t>
                      </a:r>
                      <a:r>
                        <a:rPr lang="en-US" sz="1800" kern="0" dirty="0">
                          <a:solidFill>
                            <a:schemeClr val="bg1"/>
                          </a:solidFill>
                          <a:latin typeface="Arial"/>
                          <a:ea typeface="標楷體"/>
                          <a:cs typeface="Times New Roman"/>
                        </a:rPr>
                        <a:t>" http://go.microsoft.com/fwlink/?LinkId=100392</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zh-TW" sz="1800" kern="0" dirty="0">
                          <a:solidFill>
                            <a:schemeClr val="bg1"/>
                          </a:solidFill>
                          <a:latin typeface="Arial"/>
                          <a:ea typeface="標楷體"/>
                          <a:cs typeface="Arial"/>
                        </a:rPr>
                        <a:t>必須啟動</a:t>
                      </a:r>
                      <a:r>
                        <a:rPr lang="en-US" sz="1800" kern="0" dirty="0">
                          <a:solidFill>
                            <a:schemeClr val="bg1"/>
                          </a:solidFill>
                          <a:latin typeface="Arial"/>
                          <a:ea typeface="標楷體"/>
                          <a:cs typeface="Times New Roman"/>
                        </a:rPr>
                        <a:t>WSS Writer </a:t>
                      </a:r>
                      <a:r>
                        <a:rPr lang="en-US" sz="1800" kern="0" dirty="0" smtClean="0">
                          <a:solidFill>
                            <a:schemeClr val="bg1"/>
                          </a:solidFill>
                          <a:latin typeface="Arial"/>
                          <a:ea typeface="標楷體"/>
                          <a:cs typeface="Times New Roman"/>
                        </a:rPr>
                        <a:t>service</a:t>
                      </a:r>
                    </a:p>
                    <a:p>
                      <a:pPr>
                        <a:spcBef>
                          <a:spcPts val="600"/>
                        </a:spcBef>
                        <a:spcAft>
                          <a:spcPts val="0"/>
                        </a:spcAft>
                        <a:buFont typeface="Wingdings" pitchFamily="2" charset="2"/>
                        <a:buNone/>
                      </a:pPr>
                      <a:r>
                        <a:rPr lang="en-US" sz="1800" kern="0" baseline="0" dirty="0" smtClean="0">
                          <a:solidFill>
                            <a:schemeClr val="bg1"/>
                          </a:solidFill>
                          <a:latin typeface="Arial"/>
                          <a:ea typeface="標楷體"/>
                          <a:cs typeface="Times New Roman"/>
                        </a:rPr>
                        <a:t>   </a:t>
                      </a:r>
                      <a:r>
                        <a:rPr lang="en-US" sz="1800" kern="0" dirty="0" smtClean="0">
                          <a:solidFill>
                            <a:schemeClr val="bg1"/>
                          </a:solidFill>
                          <a:latin typeface="Arial"/>
                          <a:ea typeface="標楷體"/>
                          <a:cs typeface="Times New Roman"/>
                        </a:rPr>
                        <a:t>http</a:t>
                      </a:r>
                      <a:r>
                        <a:rPr lang="en-US" sz="1800" kern="0" dirty="0">
                          <a:solidFill>
                            <a:schemeClr val="bg1"/>
                          </a:solidFill>
                          <a:latin typeface="Arial"/>
                          <a:ea typeface="標楷體"/>
                          <a:cs typeface="Times New Roman"/>
                        </a:rPr>
                        <a:t>://go.microsoft.com/fwlink/?LinkId=91852.</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zh-TW" sz="1800" kern="0" dirty="0">
                          <a:solidFill>
                            <a:schemeClr val="bg1"/>
                          </a:solidFill>
                          <a:latin typeface="Arial"/>
                          <a:ea typeface="標楷體"/>
                          <a:cs typeface="Arial"/>
                        </a:rPr>
                        <a:t>更新至</a:t>
                      </a:r>
                      <a:r>
                        <a:rPr lang="en-US" sz="1800" kern="0" dirty="0">
                          <a:solidFill>
                            <a:schemeClr val="bg1"/>
                          </a:solidFill>
                          <a:latin typeface="Arial"/>
                          <a:ea typeface="標楷體"/>
                          <a:cs typeface="Times New Roman"/>
                        </a:rPr>
                        <a:t>SQL Server 2005 SP2.</a:t>
                      </a:r>
                      <a:endParaRPr lang="zh-TW" sz="18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801078">
                <a:tc>
                  <a:txBody>
                    <a:bodyPr/>
                    <a:lstStyle/>
                    <a:p>
                      <a:pPr>
                        <a:spcBef>
                          <a:spcPts val="600"/>
                        </a:spcBef>
                        <a:spcAft>
                          <a:spcPts val="0"/>
                        </a:spcAft>
                      </a:pPr>
                      <a:r>
                        <a:rPr lang="en-US" sz="1800" kern="0" dirty="0">
                          <a:latin typeface="Arial"/>
                          <a:ea typeface="標楷體"/>
                          <a:cs typeface="Times New Roman"/>
                        </a:rPr>
                        <a:t>Shared disk clusters</a:t>
                      </a:r>
                      <a:endParaRPr lang="zh-TW" sz="18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File servers</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SQL Server 2000 with SP4</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SQL Server 2005 with SP1</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Exchange Server 2003 with SP2</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Exchange Server 2007</a:t>
                      </a:r>
                      <a:endParaRPr lang="zh-TW" sz="18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654585">
                <a:tc>
                  <a:txBody>
                    <a:bodyPr/>
                    <a:lstStyle/>
                    <a:p>
                      <a:pPr>
                        <a:spcBef>
                          <a:spcPts val="600"/>
                        </a:spcBef>
                        <a:spcAft>
                          <a:spcPts val="0"/>
                        </a:spcAft>
                      </a:pPr>
                      <a:r>
                        <a:rPr lang="en-US" sz="1800" kern="0" dirty="0">
                          <a:latin typeface="Arial"/>
                          <a:ea typeface="標楷體"/>
                          <a:cs typeface="Times New Roman"/>
                        </a:rPr>
                        <a:t>Non-shared disk clusters</a:t>
                      </a:r>
                      <a:endParaRPr lang="zh-TW" sz="18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Exchange Server 2007</a:t>
                      </a:r>
                      <a:endParaRPr lang="zh-TW" sz="18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899241">
                <a:tc>
                  <a:txBody>
                    <a:bodyPr/>
                    <a:lstStyle/>
                    <a:p>
                      <a:pPr>
                        <a:spcBef>
                          <a:spcPts val="600"/>
                        </a:spcBef>
                        <a:spcAft>
                          <a:spcPts val="0"/>
                        </a:spcAft>
                      </a:pPr>
                      <a:r>
                        <a:rPr lang="en-US" sz="1800" kern="0" dirty="0">
                          <a:latin typeface="Arial"/>
                          <a:ea typeface="標楷體"/>
                          <a:cs typeface="Times New Roman"/>
                        </a:rPr>
                        <a:t>Workstations</a:t>
                      </a:r>
                      <a:endParaRPr lang="zh-TW" sz="18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Bef>
                          <a:spcPts val="600"/>
                        </a:spcBef>
                        <a:spcAft>
                          <a:spcPts val="0"/>
                        </a:spcAft>
                        <a:buFont typeface="Wingdings" pitchFamily="2" charset="2"/>
                        <a:buChar char="l"/>
                      </a:pPr>
                      <a:r>
                        <a:rPr lang="en-US" sz="1800" kern="0" dirty="0">
                          <a:solidFill>
                            <a:schemeClr val="bg1"/>
                          </a:solidFill>
                          <a:latin typeface="Arial"/>
                          <a:ea typeface="標楷體"/>
                          <a:cs typeface="Times New Roman"/>
                        </a:rPr>
                        <a:t>Windows XP Professional SP2</a:t>
                      </a:r>
                      <a:endParaRPr lang="zh-TW" sz="1800" kern="100" dirty="0">
                        <a:solidFill>
                          <a:schemeClr val="bg1"/>
                        </a:solidFill>
                        <a:latin typeface="Calibri"/>
                        <a:ea typeface="新細明體"/>
                        <a:cs typeface="Times New Roman"/>
                      </a:endParaRPr>
                    </a:p>
                    <a:p>
                      <a:pPr>
                        <a:spcBef>
                          <a:spcPts val="600"/>
                        </a:spcBef>
                        <a:spcAft>
                          <a:spcPts val="0"/>
                        </a:spcAft>
                        <a:buFont typeface="Wingdings" pitchFamily="2" charset="2"/>
                        <a:buChar char="l"/>
                      </a:pPr>
                      <a:r>
                        <a:rPr lang="zh-TW" sz="1800" kern="0" dirty="0">
                          <a:solidFill>
                            <a:schemeClr val="bg1"/>
                          </a:solidFill>
                          <a:latin typeface="Arial"/>
                          <a:ea typeface="標楷體"/>
                          <a:cs typeface="Arial"/>
                        </a:rPr>
                        <a:t>所有</a:t>
                      </a:r>
                      <a:r>
                        <a:rPr lang="en-US" sz="1800" kern="0" dirty="0">
                          <a:solidFill>
                            <a:schemeClr val="bg1"/>
                          </a:solidFill>
                          <a:latin typeface="Arial"/>
                          <a:ea typeface="標楷體"/>
                          <a:cs typeface="Times New Roman"/>
                        </a:rPr>
                        <a:t>Windows Vista </a:t>
                      </a:r>
                      <a:r>
                        <a:rPr lang="zh-TW" sz="1800" kern="0" dirty="0">
                          <a:solidFill>
                            <a:schemeClr val="bg1"/>
                          </a:solidFill>
                          <a:latin typeface="Arial"/>
                          <a:ea typeface="標楷體"/>
                          <a:cs typeface="Arial"/>
                        </a:rPr>
                        <a:t>的版本</a:t>
                      </a:r>
                      <a:r>
                        <a:rPr lang="en-US" sz="1800" kern="0" dirty="0">
                          <a:solidFill>
                            <a:schemeClr val="bg1"/>
                          </a:solidFill>
                          <a:latin typeface="Arial"/>
                          <a:ea typeface="標楷體"/>
                          <a:cs typeface="Times New Roman"/>
                        </a:rPr>
                        <a:t>(</a:t>
                      </a:r>
                      <a:r>
                        <a:rPr lang="zh-TW" sz="1800" kern="0" dirty="0">
                          <a:solidFill>
                            <a:schemeClr val="bg1"/>
                          </a:solidFill>
                          <a:latin typeface="Arial"/>
                          <a:ea typeface="標楷體"/>
                          <a:cs typeface="Arial"/>
                        </a:rPr>
                        <a:t>除了</a:t>
                      </a:r>
                      <a:r>
                        <a:rPr lang="en-US" sz="1800" kern="0" dirty="0">
                          <a:solidFill>
                            <a:schemeClr val="bg1"/>
                          </a:solidFill>
                          <a:latin typeface="Arial"/>
                          <a:ea typeface="標楷體"/>
                          <a:cs typeface="Times New Roman"/>
                        </a:rPr>
                        <a:t>Home</a:t>
                      </a:r>
                      <a:r>
                        <a:rPr lang="zh-TW" sz="1800" kern="0" dirty="0">
                          <a:solidFill>
                            <a:schemeClr val="bg1"/>
                          </a:solidFill>
                          <a:latin typeface="Arial"/>
                          <a:ea typeface="標楷體"/>
                          <a:cs typeface="Arial"/>
                        </a:rPr>
                        <a:t>版本</a:t>
                      </a:r>
                      <a:r>
                        <a:rPr lang="en-US" sz="1800" kern="0" dirty="0">
                          <a:solidFill>
                            <a:schemeClr val="bg1"/>
                          </a:solidFill>
                          <a:latin typeface="Arial"/>
                          <a:ea typeface="標楷體"/>
                          <a:cs typeface="Times New Roman"/>
                        </a:rPr>
                        <a:t>)</a:t>
                      </a:r>
                      <a:r>
                        <a:rPr lang="zh-TW" sz="1800" kern="0" dirty="0">
                          <a:solidFill>
                            <a:schemeClr val="bg1"/>
                          </a:solidFill>
                          <a:latin typeface="Arial"/>
                          <a:ea typeface="標楷體"/>
                          <a:cs typeface="Arial"/>
                        </a:rPr>
                        <a:t>，必須是網域成員</a:t>
                      </a:r>
                      <a:endParaRPr lang="zh-TW" sz="18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888" y="71438"/>
            <a:ext cx="8496300" cy="813933"/>
          </a:xfrm>
        </p:spPr>
        <p:txBody>
          <a:bodyPr/>
          <a:lstStyle/>
          <a:p>
            <a:r>
              <a:rPr lang="zh-TW" altLang="en-US" dirty="0" smtClean="0"/>
              <a:t>被保護的對象</a:t>
            </a:r>
            <a:r>
              <a:rPr lang="en-US" altLang="zh-TW" dirty="0" smtClean="0"/>
              <a:t>(</a:t>
            </a:r>
            <a:r>
              <a:rPr lang="zh-TW" altLang="en-US" dirty="0" smtClean="0"/>
              <a:t>三</a:t>
            </a:r>
            <a:r>
              <a:rPr lang="en-US" altLang="zh-TW" dirty="0" smtClean="0"/>
              <a:t>)</a:t>
            </a:r>
            <a:endParaRPr lang="zh-TW" altLang="en-US" dirty="0"/>
          </a:p>
        </p:txBody>
      </p:sp>
      <p:graphicFrame>
        <p:nvGraphicFramePr>
          <p:cNvPr id="4" name="Table 3"/>
          <p:cNvGraphicFramePr>
            <a:graphicFrameLocks noGrp="1"/>
          </p:cNvGraphicFramePr>
          <p:nvPr/>
        </p:nvGraphicFramePr>
        <p:xfrm>
          <a:off x="398916" y="1001941"/>
          <a:ext cx="8496300" cy="4992461"/>
        </p:xfrm>
        <a:graphic>
          <a:graphicData uri="http://schemas.openxmlformats.org/drawingml/2006/table">
            <a:tbl>
              <a:tblPr/>
              <a:tblGrid>
                <a:gridCol w="2112055"/>
                <a:gridCol w="6384245"/>
              </a:tblGrid>
              <a:tr h="3274276">
                <a:tc>
                  <a:txBody>
                    <a:bodyPr/>
                    <a:lstStyle/>
                    <a:p>
                      <a:pPr>
                        <a:spcAft>
                          <a:spcPts val="0"/>
                        </a:spcAft>
                      </a:pPr>
                      <a:r>
                        <a:rPr lang="en-US" sz="2000" kern="0" dirty="0">
                          <a:latin typeface="Arial"/>
                          <a:ea typeface="標楷體"/>
                          <a:cs typeface="Times New Roman"/>
                        </a:rPr>
                        <a:t>Exchange Server</a:t>
                      </a:r>
                      <a:endParaRPr lang="zh-TW" sz="20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Aft>
                          <a:spcPts val="0"/>
                        </a:spcAft>
                      </a:pPr>
                      <a:r>
                        <a:rPr lang="en-US" sz="2000" kern="0" dirty="0">
                          <a:solidFill>
                            <a:schemeClr val="bg1"/>
                          </a:solidFill>
                          <a:latin typeface="Arial"/>
                          <a:ea typeface="標楷體"/>
                          <a:cs typeface="Times New Roman"/>
                        </a:rPr>
                        <a:t>Exchange Server 2003 with SP2</a:t>
                      </a:r>
                      <a:r>
                        <a:rPr lang="zh-TW" sz="2000" kern="0" dirty="0">
                          <a:solidFill>
                            <a:schemeClr val="bg1"/>
                          </a:solidFill>
                          <a:latin typeface="Arial"/>
                          <a:ea typeface="標楷體"/>
                          <a:cs typeface="Arial"/>
                        </a:rPr>
                        <a:t>或</a:t>
                      </a:r>
                      <a:r>
                        <a:rPr lang="en-US" sz="2000" kern="0" dirty="0">
                          <a:solidFill>
                            <a:schemeClr val="bg1"/>
                          </a:solidFill>
                          <a:latin typeface="Arial"/>
                          <a:ea typeface="標楷體"/>
                          <a:cs typeface="Times New Roman"/>
                        </a:rPr>
                        <a:t>Exchange Server 2007 RTM</a:t>
                      </a:r>
                      <a:r>
                        <a:rPr lang="zh-TW" sz="2000" kern="0" dirty="0">
                          <a:solidFill>
                            <a:schemeClr val="bg1"/>
                          </a:solidFill>
                          <a:latin typeface="Arial"/>
                          <a:ea typeface="標楷體"/>
                          <a:cs typeface="Arial"/>
                        </a:rPr>
                        <a:t>以上</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支援標準版和企業版</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若要保護</a:t>
                      </a:r>
                      <a:r>
                        <a:rPr lang="en-US" sz="2000" kern="0" dirty="0">
                          <a:solidFill>
                            <a:schemeClr val="bg1"/>
                          </a:solidFill>
                          <a:latin typeface="Arial"/>
                          <a:ea typeface="標楷體"/>
                          <a:cs typeface="Times New Roman"/>
                        </a:rPr>
                        <a:t>Exchange 2007 CCR</a:t>
                      </a:r>
                      <a:r>
                        <a:rPr lang="zh-TW" sz="2000" kern="0" dirty="0">
                          <a:solidFill>
                            <a:schemeClr val="bg1"/>
                          </a:solidFill>
                          <a:latin typeface="Arial"/>
                          <a:ea typeface="標楷體"/>
                          <a:cs typeface="Arial"/>
                        </a:rPr>
                        <a:t>必須安裝</a:t>
                      </a:r>
                      <a:r>
                        <a:rPr lang="en-US" sz="2000" kern="0" dirty="0" err="1">
                          <a:solidFill>
                            <a:schemeClr val="bg1"/>
                          </a:solidFill>
                          <a:latin typeface="Arial"/>
                          <a:ea typeface="標楷體"/>
                          <a:cs typeface="Times New Roman"/>
                        </a:rPr>
                        <a:t>Hotfix</a:t>
                      </a:r>
                      <a:r>
                        <a:rPr lang="en-US" sz="2000" kern="0" dirty="0">
                          <a:solidFill>
                            <a:schemeClr val="bg1"/>
                          </a:solidFill>
                          <a:latin typeface="Arial"/>
                          <a:ea typeface="標楷體"/>
                          <a:cs typeface="Times New Roman"/>
                        </a:rPr>
                        <a:t> 940006 Rollup 4 for Exchange 2007 http://go.microsoft.com/fwlink/?LinkId=99291</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若要使用檢查</a:t>
                      </a:r>
                      <a:r>
                        <a:rPr lang="en-US" sz="2000" kern="0" dirty="0">
                          <a:solidFill>
                            <a:schemeClr val="bg1"/>
                          </a:solidFill>
                          <a:latin typeface="Arial"/>
                          <a:ea typeface="標楷體"/>
                          <a:cs typeface="Times New Roman"/>
                        </a:rPr>
                        <a:t>Exchange</a:t>
                      </a:r>
                      <a:r>
                        <a:rPr lang="zh-TW" sz="2000" kern="0" dirty="0">
                          <a:solidFill>
                            <a:schemeClr val="bg1"/>
                          </a:solidFill>
                          <a:latin typeface="Arial"/>
                          <a:ea typeface="標楷體"/>
                          <a:cs typeface="Arial"/>
                        </a:rPr>
                        <a:t>備份資料的完整性必須要拷貝</a:t>
                      </a:r>
                      <a:r>
                        <a:rPr lang="en-US" sz="2000" kern="0" dirty="0">
                          <a:solidFill>
                            <a:schemeClr val="bg1"/>
                          </a:solidFill>
                          <a:latin typeface="Arial"/>
                          <a:ea typeface="標楷體"/>
                          <a:cs typeface="Times New Roman"/>
                        </a:rPr>
                        <a:t>eseutil.exe</a:t>
                      </a:r>
                      <a:r>
                        <a:rPr lang="zh-TW" sz="2000" kern="0" dirty="0">
                          <a:solidFill>
                            <a:schemeClr val="bg1"/>
                          </a:solidFill>
                          <a:latin typeface="Arial"/>
                          <a:ea typeface="標楷體"/>
                          <a:cs typeface="Arial"/>
                        </a:rPr>
                        <a:t>和</a:t>
                      </a:r>
                      <a:r>
                        <a:rPr lang="en-US" sz="2000" kern="0" dirty="0">
                          <a:solidFill>
                            <a:schemeClr val="bg1"/>
                          </a:solidFill>
                          <a:latin typeface="Arial"/>
                          <a:ea typeface="標楷體"/>
                          <a:cs typeface="Times New Roman"/>
                        </a:rPr>
                        <a:t>Ese.dll</a:t>
                      </a:r>
                      <a:r>
                        <a:rPr lang="zh-TW" sz="2000" kern="0" dirty="0">
                          <a:solidFill>
                            <a:schemeClr val="bg1"/>
                          </a:solidFill>
                          <a:latin typeface="Arial"/>
                          <a:ea typeface="標楷體"/>
                          <a:cs typeface="Arial"/>
                        </a:rPr>
                        <a:t>至</a:t>
                      </a:r>
                      <a:r>
                        <a:rPr lang="en-US" sz="2000" kern="0" dirty="0">
                          <a:solidFill>
                            <a:schemeClr val="bg1"/>
                          </a:solidFill>
                          <a:latin typeface="Arial"/>
                          <a:ea typeface="標楷體"/>
                          <a:cs typeface="Times New Roman"/>
                        </a:rPr>
                        <a:t>DPM Server</a:t>
                      </a:r>
                      <a:r>
                        <a:rPr lang="zh-TW" sz="2000" kern="0" dirty="0">
                          <a:solidFill>
                            <a:schemeClr val="bg1"/>
                          </a:solidFill>
                          <a:latin typeface="Arial"/>
                          <a:ea typeface="標楷體"/>
                          <a:cs typeface="Arial"/>
                        </a:rPr>
                        <a:t>，</a:t>
                      </a:r>
                      <a:r>
                        <a:rPr lang="en-US" sz="2000" kern="0" dirty="0">
                          <a:solidFill>
                            <a:schemeClr val="bg1"/>
                          </a:solidFill>
                          <a:latin typeface="Arial"/>
                          <a:ea typeface="標楷體"/>
                          <a:cs typeface="Times New Roman"/>
                        </a:rPr>
                        <a:t>DPM</a:t>
                      </a:r>
                      <a:r>
                        <a:rPr lang="zh-TW" sz="2000" kern="0" dirty="0">
                          <a:solidFill>
                            <a:schemeClr val="bg1"/>
                          </a:solidFill>
                          <a:latin typeface="Arial"/>
                          <a:ea typeface="標楷體"/>
                          <a:cs typeface="Arial"/>
                        </a:rPr>
                        <a:t>是</a:t>
                      </a:r>
                      <a:r>
                        <a:rPr lang="en-US" sz="2000" kern="0" dirty="0">
                          <a:solidFill>
                            <a:schemeClr val="bg1"/>
                          </a:solidFill>
                          <a:latin typeface="Arial"/>
                          <a:ea typeface="標楷體"/>
                          <a:cs typeface="Times New Roman"/>
                        </a:rPr>
                        <a:t>x64</a:t>
                      </a:r>
                      <a:r>
                        <a:rPr lang="zh-TW" sz="2000" kern="0" dirty="0">
                          <a:solidFill>
                            <a:schemeClr val="bg1"/>
                          </a:solidFill>
                          <a:latin typeface="Arial"/>
                          <a:ea typeface="標楷體"/>
                          <a:cs typeface="Arial"/>
                        </a:rPr>
                        <a:t>或</a:t>
                      </a:r>
                      <a:r>
                        <a:rPr lang="en-US" sz="2000" kern="0" dirty="0">
                          <a:solidFill>
                            <a:schemeClr val="bg1"/>
                          </a:solidFill>
                          <a:latin typeface="Arial"/>
                          <a:ea typeface="標楷體"/>
                          <a:cs typeface="Times New Roman"/>
                        </a:rPr>
                        <a:t>x86</a:t>
                      </a:r>
                      <a:r>
                        <a:rPr lang="zh-TW" sz="2000" kern="0" dirty="0">
                          <a:solidFill>
                            <a:schemeClr val="bg1"/>
                          </a:solidFill>
                          <a:latin typeface="Arial"/>
                          <a:ea typeface="標楷體"/>
                          <a:cs typeface="Arial"/>
                        </a:rPr>
                        <a:t>的版本應注意。</a:t>
                      </a:r>
                      <a:endParaRPr lang="zh-TW" sz="20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r h="1718185">
                <a:tc>
                  <a:txBody>
                    <a:bodyPr/>
                    <a:lstStyle/>
                    <a:p>
                      <a:pPr>
                        <a:spcAft>
                          <a:spcPts val="0"/>
                        </a:spcAft>
                      </a:pPr>
                      <a:r>
                        <a:rPr lang="en-US" sz="2000" kern="0" dirty="0">
                          <a:latin typeface="Arial"/>
                          <a:ea typeface="標楷體"/>
                          <a:cs typeface="Times New Roman"/>
                        </a:rPr>
                        <a:t>Virtual Server</a:t>
                      </a:r>
                      <a:endParaRPr lang="zh-TW" sz="2000" kern="100" dirty="0">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6600"/>
                    </a:solidFill>
                  </a:tcPr>
                </a:tc>
                <a:tc>
                  <a:txBody>
                    <a:bodyPr/>
                    <a:lstStyle/>
                    <a:p>
                      <a:pPr>
                        <a:spcAft>
                          <a:spcPts val="0"/>
                        </a:spcAft>
                      </a:pPr>
                      <a:r>
                        <a:rPr lang="en-US" sz="2000" kern="0" dirty="0">
                          <a:solidFill>
                            <a:schemeClr val="bg1"/>
                          </a:solidFill>
                          <a:latin typeface="Arial"/>
                          <a:ea typeface="標楷體"/>
                          <a:cs typeface="Times New Roman"/>
                        </a:rPr>
                        <a:t>Microsoft Virtual Server 2005 R2 SP1</a:t>
                      </a:r>
                      <a:endParaRPr lang="zh-TW" sz="2000" kern="100" dirty="0">
                        <a:solidFill>
                          <a:schemeClr val="bg1"/>
                        </a:solidFill>
                        <a:latin typeface="Calibri"/>
                        <a:ea typeface="新細明體"/>
                        <a:cs typeface="Times New Roman"/>
                      </a:endParaRPr>
                    </a:p>
                    <a:p>
                      <a:pPr>
                        <a:spcAft>
                          <a:spcPts val="0"/>
                        </a:spcAft>
                      </a:pPr>
                      <a:r>
                        <a:rPr lang="zh-TW" sz="2000" kern="0" dirty="0">
                          <a:solidFill>
                            <a:schemeClr val="bg1"/>
                          </a:solidFill>
                          <a:latin typeface="Arial"/>
                          <a:ea typeface="標楷體"/>
                          <a:cs typeface="Arial"/>
                        </a:rPr>
                        <a:t>安裝版本：</a:t>
                      </a:r>
                      <a:r>
                        <a:rPr lang="zh-TW" sz="2000" kern="0" dirty="0">
                          <a:solidFill>
                            <a:schemeClr val="bg1"/>
                          </a:solidFill>
                          <a:latin typeface="Calibri"/>
                          <a:ea typeface="Arial"/>
                          <a:cs typeface="Times New Roman"/>
                        </a:rPr>
                        <a:t> </a:t>
                      </a:r>
                      <a:r>
                        <a:rPr lang="en-US" sz="2000" u="sng" kern="0" dirty="0">
                          <a:solidFill>
                            <a:schemeClr val="bg1"/>
                          </a:solidFill>
                          <a:latin typeface="Calibri"/>
                          <a:ea typeface="Arial"/>
                          <a:cs typeface="Times New Roman"/>
                        </a:rPr>
                        <a:t>13.715 of Virtual Machine Additions</a:t>
                      </a:r>
                      <a:endParaRPr lang="zh-TW" sz="2000" kern="100" dirty="0">
                        <a:solidFill>
                          <a:schemeClr val="bg1"/>
                        </a:solidFill>
                        <a:latin typeface="Calibri"/>
                        <a:ea typeface="新細明體"/>
                        <a:cs typeface="Times New Roman"/>
                      </a:endParaRPr>
                    </a:p>
                    <a:p>
                      <a:pPr>
                        <a:spcAft>
                          <a:spcPts val="0"/>
                        </a:spcAft>
                      </a:pPr>
                      <a:r>
                        <a:rPr lang="en-US" sz="2000" kern="0" dirty="0">
                          <a:solidFill>
                            <a:schemeClr val="bg1"/>
                          </a:solidFill>
                          <a:latin typeface="Arial"/>
                          <a:ea typeface="標楷體"/>
                          <a:cs typeface="Times New Roman"/>
                        </a:rPr>
                        <a:t>http://go.microsoft.com/fwlink/?LinkId=84271</a:t>
                      </a:r>
                      <a:endParaRPr lang="zh-TW" sz="2000" kern="100" dirty="0">
                        <a:solidFill>
                          <a:schemeClr val="bg1"/>
                        </a:solidFill>
                        <a:latin typeface="Calibri"/>
                        <a:ea typeface="新細明體"/>
                        <a:cs typeface="Times New Roman"/>
                      </a:endParaRPr>
                    </a:p>
                  </a:txBody>
                  <a:tcPr marL="47625" marR="47625" marT="47625" marB="47625">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3"/>
            <a:ext cx="7894637" cy="668338"/>
          </a:xfrm>
        </p:spPr>
        <p:txBody>
          <a:bodyPr/>
          <a:lstStyle/>
          <a:p>
            <a:pPr indent="112713" algn="l">
              <a:lnSpc>
                <a:spcPct val="90000"/>
              </a:lnSpc>
            </a:pPr>
            <a:r>
              <a:rPr lang="en-US" altLang="zh-TW" dirty="0" smtClean="0"/>
              <a:t>DPM 2007 </a:t>
            </a:r>
            <a:r>
              <a:rPr lang="zh-TW" altLang="en-US" dirty="0" smtClean="0"/>
              <a:t>伺服器與代理程式的安裝</a:t>
            </a:r>
            <a:endParaRPr lang="zh-TW" altLang="en-US" dirty="0"/>
          </a:p>
        </p:txBody>
      </p:sp>
      <p:sp>
        <p:nvSpPr>
          <p:cNvPr id="1026054" name="Text Box 6"/>
          <p:cNvSpPr txBox="1">
            <a:spLocks noChangeArrowheads="1"/>
          </p:cNvSpPr>
          <p:nvPr/>
        </p:nvSpPr>
        <p:spPr bwMode="auto">
          <a:xfrm>
            <a:off x="668338" y="1806575"/>
            <a:ext cx="3017837" cy="823913"/>
          </a:xfrm>
          <a:prstGeom prst="rect">
            <a:avLst/>
          </a:prstGeom>
          <a:noFill/>
          <a:ln w="12700">
            <a:noFill/>
            <a:miter lim="800000"/>
            <a:headEnd/>
            <a:tailEnd/>
          </a:ln>
          <a:effectLst/>
        </p:spPr>
        <p:txBody>
          <a:bodyPr>
            <a:spAutoFit/>
          </a:bodyPr>
          <a:lstStyle/>
          <a:p>
            <a:pPr>
              <a:spcBef>
                <a:spcPct val="50000"/>
              </a:spcBef>
            </a:pPr>
            <a:r>
              <a:rPr lang="en-US" altLang="zh-TW" sz="4800" b="1" dirty="0">
                <a:solidFill>
                  <a:srgbClr val="FFCC00"/>
                </a:solidFill>
                <a:ea typeface="新細明體" charset="-120"/>
                <a:hlinkClick r:id="rId5" action="ppaction://hlinkfile"/>
              </a:rPr>
              <a:t>DEMO-01</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4650910"/>
          </a:xfrm>
        </p:spPr>
        <p:txBody>
          <a:bodyPr/>
          <a:lstStyle/>
          <a:p>
            <a:pPr defTabSz="684213">
              <a:defRPr/>
            </a:pPr>
            <a:r>
              <a:rPr lang="en-US" altLang="zh-TW" dirty="0" smtClean="0">
                <a:solidFill>
                  <a:schemeClr val="tx1">
                    <a:lumMod val="50000"/>
                    <a:lumOff val="50000"/>
                  </a:schemeClr>
                </a:solidFill>
              </a:rPr>
              <a:t>DPM 2007 </a:t>
            </a:r>
            <a:r>
              <a:rPr lang="zh-TW" altLang="en-US" dirty="0" smtClean="0">
                <a:solidFill>
                  <a:schemeClr val="tx1">
                    <a:lumMod val="50000"/>
                    <a:lumOff val="50000"/>
                  </a:schemeClr>
                </a:solidFill>
              </a:rPr>
              <a:t>規劃與部署</a:t>
            </a:r>
            <a:endParaRPr altLang="zh-TW" dirty="0" smtClean="0">
              <a:solidFill>
                <a:schemeClr val="tx1">
                  <a:lumMod val="50000"/>
                  <a:lumOff val="50000"/>
                </a:schemeClr>
              </a:solidFill>
            </a:endParaRPr>
          </a:p>
          <a:p>
            <a:pPr defTabSz="684213">
              <a:defRPr/>
            </a:pPr>
            <a:r>
              <a:rPr lang="zh-TW" altLang="en-US" dirty="0" smtClean="0"/>
              <a:t>保護 </a:t>
            </a:r>
            <a:r>
              <a:rPr altLang="zh-TW" sz="3200" b="1" dirty="0" smtClean="0"/>
              <a:t>Active Directory</a:t>
            </a:r>
          </a:p>
          <a:p>
            <a:pPr defTabSz="684213">
              <a:defRPr/>
            </a:pPr>
            <a:r>
              <a:rPr lang="zh-TW" altLang="en-US" dirty="0" smtClean="0">
                <a:solidFill>
                  <a:schemeClr val="tx1">
                    <a:lumMod val="50000"/>
                    <a:lumOff val="50000"/>
                  </a:schemeClr>
                </a:solidFill>
              </a:rPr>
              <a:t>保護企業</a:t>
            </a:r>
            <a:r>
              <a:rPr lang="zh-TW" altLang="en-US" dirty="0">
                <a:solidFill>
                  <a:schemeClr val="tx1">
                    <a:lumMod val="50000"/>
                    <a:lumOff val="50000"/>
                  </a:schemeClr>
                </a:solidFill>
              </a:rPr>
              <a:t>的</a:t>
            </a:r>
            <a:r>
              <a:rPr lang="zh-TW" altLang="en-US" dirty="0" smtClean="0">
                <a:solidFill>
                  <a:schemeClr val="tx1">
                    <a:lumMod val="50000"/>
                    <a:lumOff val="50000"/>
                  </a:schemeClr>
                </a:solidFill>
              </a:rPr>
              <a:t>檔案伺服器</a:t>
            </a:r>
            <a:endParaRPr altLang="zh-TW" dirty="0" smtClean="0">
              <a:solidFill>
                <a:schemeClr val="tx1">
                  <a:lumMod val="50000"/>
                  <a:lumOff val="50000"/>
                </a:schemeClr>
              </a:solidFill>
            </a:endParaRPr>
          </a:p>
          <a:p>
            <a:pPr defTabSz="684213">
              <a:defRPr/>
            </a:pPr>
            <a:r>
              <a:rPr lang="zh-TW" altLang="en-US" dirty="0">
                <a:solidFill>
                  <a:schemeClr val="tx1">
                    <a:lumMod val="50000"/>
                    <a:lumOff val="50000"/>
                  </a:schemeClr>
                </a:solidFill>
              </a:rPr>
              <a:t>保護</a:t>
            </a:r>
            <a:r>
              <a:rPr altLang="zh-TW" dirty="0" smtClean="0">
                <a:solidFill>
                  <a:schemeClr val="tx1">
                    <a:lumMod val="50000"/>
                    <a:lumOff val="50000"/>
                  </a:schemeClr>
                </a:solidFill>
              </a:rPr>
              <a:t>Exchange </a:t>
            </a:r>
            <a:r>
              <a:rPr lang="zh-TW" altLang="en-US" dirty="0" smtClean="0">
                <a:solidFill>
                  <a:schemeClr val="tx1">
                    <a:lumMod val="50000"/>
                    <a:lumOff val="50000"/>
                  </a:schemeClr>
                </a:solidFill>
              </a:rPr>
              <a:t>的</a:t>
            </a:r>
            <a:r>
              <a:rPr lang="zh-TW" altLang="en-US" dirty="0">
                <a:solidFill>
                  <a:schemeClr val="tx1">
                    <a:lumMod val="50000"/>
                    <a:lumOff val="50000"/>
                  </a:schemeClr>
                </a:solidFill>
              </a:rPr>
              <a:t>系統</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使用 </a:t>
            </a:r>
            <a:r>
              <a:rPr altLang="zh-TW" dirty="0" smtClean="0">
                <a:solidFill>
                  <a:schemeClr val="tx1">
                    <a:lumMod val="50000"/>
                    <a:lumOff val="50000"/>
                  </a:schemeClr>
                </a:solidFill>
              </a:rPr>
              <a:t>DPM SRT </a:t>
            </a:r>
            <a:r>
              <a:rPr lang="zh-TW" altLang="en-US" dirty="0" smtClean="0">
                <a:solidFill>
                  <a:schemeClr val="tx1">
                    <a:lumMod val="50000"/>
                    <a:lumOff val="50000"/>
                  </a:schemeClr>
                </a:solidFill>
              </a:rPr>
              <a:t>的保護</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問題與討論</a:t>
            </a:r>
            <a:endParaRPr altLang="zh-TW" dirty="0" smtClean="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9250" name="Rectangle 2"/>
          <p:cNvSpPr>
            <a:spLocks noGrp="1" noChangeArrowheads="1"/>
          </p:cNvSpPr>
          <p:nvPr>
            <p:ph type="title"/>
          </p:nvPr>
        </p:nvSpPr>
        <p:spPr/>
        <p:txBody>
          <a:bodyPr/>
          <a:lstStyle/>
          <a:p>
            <a:r>
              <a:rPr lang="en-US" altLang="zh-TW" dirty="0"/>
              <a:t>AD</a:t>
            </a:r>
            <a:r>
              <a:rPr lang="zh-TW" altLang="en-US" dirty="0"/>
              <a:t>單一複製主機角色的成員</a:t>
            </a:r>
            <a:endParaRPr lang="en-US" altLang="zh-TW" dirty="0"/>
          </a:p>
        </p:txBody>
      </p:sp>
      <p:sp>
        <p:nvSpPr>
          <p:cNvPr id="949251" name="Rectangle 3"/>
          <p:cNvSpPr>
            <a:spLocks noGrp="1" noChangeArrowheads="1"/>
          </p:cNvSpPr>
          <p:nvPr>
            <p:ph type="body" idx="1"/>
          </p:nvPr>
        </p:nvSpPr>
        <p:spPr>
          <a:xfrm>
            <a:off x="381000" y="1073605"/>
            <a:ext cx="8410575" cy="3990975"/>
          </a:xfrm>
        </p:spPr>
        <p:txBody>
          <a:bodyPr/>
          <a:lstStyle/>
          <a:p>
            <a:pPr>
              <a:lnSpc>
                <a:spcPct val="100000"/>
              </a:lnSpc>
            </a:pPr>
            <a:r>
              <a:rPr lang="zh-TW" altLang="en-GB" dirty="0"/>
              <a:t>整個</a:t>
            </a:r>
            <a:r>
              <a:rPr lang="en-GB" dirty="0"/>
              <a:t>Forest</a:t>
            </a:r>
          </a:p>
          <a:p>
            <a:pPr lvl="2">
              <a:lnSpc>
                <a:spcPct val="100000"/>
              </a:lnSpc>
            </a:pPr>
            <a:r>
              <a:rPr lang="zh-TW" altLang="en-GB" sz="2800" dirty="0"/>
              <a:t>架構主機 </a:t>
            </a:r>
            <a:r>
              <a:rPr lang="en-GB" altLang="zh-TW" sz="2800" dirty="0"/>
              <a:t>(</a:t>
            </a:r>
            <a:r>
              <a:rPr lang="en-GB" sz="2800" dirty="0"/>
              <a:t>Schema</a:t>
            </a:r>
            <a:r>
              <a:rPr lang="en-GB" altLang="zh-TW" sz="2800" dirty="0"/>
              <a:t> Master)</a:t>
            </a:r>
            <a:endParaRPr lang="en-GB" sz="2800" dirty="0"/>
          </a:p>
          <a:p>
            <a:pPr lvl="2">
              <a:lnSpc>
                <a:spcPct val="100000"/>
              </a:lnSpc>
            </a:pPr>
            <a:r>
              <a:rPr lang="zh-TW" altLang="en-GB" sz="2800" dirty="0"/>
              <a:t>網域命名操作主機 </a:t>
            </a:r>
            <a:r>
              <a:rPr lang="en-GB" altLang="zh-TW" sz="2800" dirty="0"/>
              <a:t>(</a:t>
            </a:r>
            <a:r>
              <a:rPr lang="en-GB" sz="2800" dirty="0"/>
              <a:t>Domain Naming</a:t>
            </a:r>
            <a:r>
              <a:rPr lang="en-GB" altLang="zh-TW" sz="2800" dirty="0"/>
              <a:t> Master)</a:t>
            </a:r>
            <a:endParaRPr lang="en-GB" sz="2800" dirty="0"/>
          </a:p>
          <a:p>
            <a:pPr>
              <a:lnSpc>
                <a:spcPct val="100000"/>
              </a:lnSpc>
            </a:pPr>
            <a:r>
              <a:rPr lang="zh-TW" altLang="en-GB" dirty="0"/>
              <a:t>每一個網域</a:t>
            </a:r>
          </a:p>
          <a:p>
            <a:pPr lvl="1">
              <a:lnSpc>
                <a:spcPct val="100000"/>
              </a:lnSpc>
            </a:pPr>
            <a:r>
              <a:rPr lang="en-GB" dirty="0"/>
              <a:t>PDC </a:t>
            </a:r>
            <a:r>
              <a:rPr lang="zh-TW" altLang="en-GB" dirty="0"/>
              <a:t>操作主機</a:t>
            </a:r>
          </a:p>
          <a:p>
            <a:pPr lvl="1">
              <a:lnSpc>
                <a:spcPct val="100000"/>
              </a:lnSpc>
            </a:pPr>
            <a:r>
              <a:rPr lang="en-GB" dirty="0"/>
              <a:t>RID </a:t>
            </a:r>
            <a:r>
              <a:rPr lang="en-GB" altLang="zh-TW" dirty="0"/>
              <a:t> </a:t>
            </a:r>
            <a:r>
              <a:rPr lang="zh-TW" altLang="en-GB" dirty="0"/>
              <a:t>操作主機</a:t>
            </a:r>
          </a:p>
          <a:p>
            <a:pPr lvl="1">
              <a:lnSpc>
                <a:spcPct val="100000"/>
              </a:lnSpc>
            </a:pPr>
            <a:r>
              <a:rPr lang="zh-TW" altLang="en-GB" dirty="0"/>
              <a:t>基礎結構操作主機</a:t>
            </a:r>
            <a:r>
              <a:rPr lang="en-GB" altLang="zh-TW" dirty="0"/>
              <a:t> </a:t>
            </a:r>
            <a:endParaRPr lang="zh-TW" altLang="en-US" dirty="0"/>
          </a:p>
        </p:txBody>
      </p:sp>
    </p:spTree>
  </p:cSld>
  <p:clrMapOvr>
    <a:masterClrMapping/>
  </p:clrMapOvr>
  <p:transition>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4370" name="Rectangle 2"/>
          <p:cNvSpPr>
            <a:spLocks noGrp="1" noChangeArrowheads="1"/>
          </p:cNvSpPr>
          <p:nvPr>
            <p:ph type="title"/>
          </p:nvPr>
        </p:nvSpPr>
        <p:spPr/>
        <p:txBody>
          <a:bodyPr/>
          <a:lstStyle/>
          <a:p>
            <a:r>
              <a:rPr lang="zh-TW" altLang="en-US"/>
              <a:t>取得</a:t>
            </a:r>
            <a:r>
              <a:rPr lang="en-US" altLang="zh-TW"/>
              <a:t>FSMO</a:t>
            </a:r>
            <a:r>
              <a:rPr lang="zh-TW" altLang="en-US"/>
              <a:t>擁有者</a:t>
            </a:r>
          </a:p>
        </p:txBody>
      </p:sp>
      <p:sp>
        <p:nvSpPr>
          <p:cNvPr id="954371" name="Rectangle 3"/>
          <p:cNvSpPr>
            <a:spLocks noGrp="1" noChangeArrowheads="1"/>
          </p:cNvSpPr>
          <p:nvPr>
            <p:ph type="body" idx="1"/>
          </p:nvPr>
        </p:nvSpPr>
        <p:spPr>
          <a:xfrm>
            <a:off x="381000" y="1103313"/>
            <a:ext cx="8410575" cy="5499100"/>
          </a:xfrm>
        </p:spPr>
        <p:txBody>
          <a:bodyPr/>
          <a:lstStyle/>
          <a:p>
            <a:pPr>
              <a:lnSpc>
                <a:spcPct val="80000"/>
              </a:lnSpc>
            </a:pPr>
            <a:r>
              <a:rPr lang="zh-TW" altLang="en-US" dirty="0"/>
              <a:t>線上正常取得</a:t>
            </a:r>
          </a:p>
          <a:p>
            <a:pPr lvl="1">
              <a:lnSpc>
                <a:spcPct val="80000"/>
              </a:lnSpc>
            </a:pPr>
            <a:r>
              <a:rPr lang="en-US" altLang="zh-TW" dirty="0"/>
              <a:t>Active Directory</a:t>
            </a:r>
            <a:r>
              <a:rPr lang="zh-TW" altLang="en-US" dirty="0"/>
              <a:t>使用者及電腦</a:t>
            </a:r>
          </a:p>
          <a:p>
            <a:pPr lvl="2">
              <a:lnSpc>
                <a:spcPct val="80000"/>
              </a:lnSpc>
            </a:pPr>
            <a:r>
              <a:rPr lang="en-US" altLang="zh-TW" dirty="0"/>
              <a:t>RID </a:t>
            </a:r>
            <a:r>
              <a:rPr lang="zh-TW" altLang="en-US" dirty="0"/>
              <a:t>操作主機</a:t>
            </a:r>
          </a:p>
          <a:p>
            <a:pPr lvl="2">
              <a:lnSpc>
                <a:spcPct val="80000"/>
              </a:lnSpc>
            </a:pPr>
            <a:r>
              <a:rPr lang="en-US" altLang="zh-TW" dirty="0"/>
              <a:t>PDC</a:t>
            </a:r>
            <a:r>
              <a:rPr lang="zh-TW" altLang="en-US" dirty="0"/>
              <a:t>操作主機</a:t>
            </a:r>
          </a:p>
          <a:p>
            <a:pPr lvl="2">
              <a:lnSpc>
                <a:spcPct val="80000"/>
              </a:lnSpc>
            </a:pPr>
            <a:r>
              <a:rPr lang="zh-TW" altLang="en-US" dirty="0"/>
              <a:t>基礎結構操作主機</a:t>
            </a:r>
          </a:p>
          <a:p>
            <a:pPr lvl="1">
              <a:lnSpc>
                <a:spcPct val="80000"/>
              </a:lnSpc>
            </a:pPr>
            <a:r>
              <a:rPr lang="en-US" altLang="zh-TW" dirty="0"/>
              <a:t>Active Directory</a:t>
            </a:r>
            <a:r>
              <a:rPr lang="zh-TW" altLang="en-US" dirty="0"/>
              <a:t>網域及信任</a:t>
            </a:r>
          </a:p>
          <a:p>
            <a:pPr lvl="2">
              <a:lnSpc>
                <a:spcPct val="80000"/>
              </a:lnSpc>
            </a:pPr>
            <a:r>
              <a:rPr lang="zh-TW" altLang="en-US" dirty="0"/>
              <a:t>網域命名操作主機</a:t>
            </a:r>
          </a:p>
          <a:p>
            <a:pPr lvl="1">
              <a:lnSpc>
                <a:spcPct val="80000"/>
              </a:lnSpc>
            </a:pPr>
            <a:r>
              <a:rPr lang="en-US" altLang="zh-TW" dirty="0"/>
              <a:t>regsvr32 schmmgmt.dll  &amp; MM</a:t>
            </a:r>
            <a:r>
              <a:rPr lang="en-US" altLang="zh-TW" sz="2400" dirty="0"/>
              <a:t>C</a:t>
            </a:r>
          </a:p>
          <a:p>
            <a:pPr lvl="2">
              <a:lnSpc>
                <a:spcPct val="80000"/>
              </a:lnSpc>
            </a:pPr>
            <a:r>
              <a:rPr lang="zh-TW" altLang="en-US" dirty="0"/>
              <a:t>架構主機</a:t>
            </a:r>
          </a:p>
          <a:p>
            <a:pPr>
              <a:lnSpc>
                <a:spcPct val="80000"/>
              </a:lnSpc>
            </a:pPr>
            <a:r>
              <a:rPr lang="zh-TW" altLang="en-US" dirty="0"/>
              <a:t>離線強制取得</a:t>
            </a:r>
          </a:p>
          <a:p>
            <a:pPr lvl="1">
              <a:lnSpc>
                <a:spcPct val="80000"/>
              </a:lnSpc>
            </a:pPr>
            <a:r>
              <a:rPr lang="en-US" altLang="zh-TW" dirty="0"/>
              <a:t>NTDSUTIL</a:t>
            </a:r>
          </a:p>
        </p:txBody>
      </p:sp>
    </p:spTree>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22" name="Rectangle 2"/>
          <p:cNvSpPr>
            <a:spLocks noGrp="1" noChangeArrowheads="1"/>
          </p:cNvSpPr>
          <p:nvPr>
            <p:ph type="title"/>
          </p:nvPr>
        </p:nvSpPr>
        <p:spPr/>
        <p:txBody>
          <a:bodyPr/>
          <a:lstStyle/>
          <a:p>
            <a:r>
              <a:rPr lang="en-US" altLang="zh-TW"/>
              <a:t>AD</a:t>
            </a:r>
            <a:r>
              <a:rPr lang="zh-TW" altLang="en-US"/>
              <a:t>操作主機還原注意事項</a:t>
            </a:r>
            <a:endParaRPr lang="en-US" altLang="zh-TW"/>
          </a:p>
        </p:txBody>
      </p:sp>
      <p:sp>
        <p:nvSpPr>
          <p:cNvPr id="952323" name="Rectangle 3"/>
          <p:cNvSpPr>
            <a:spLocks noGrp="1" noChangeArrowheads="1"/>
          </p:cNvSpPr>
          <p:nvPr>
            <p:ph type="body" idx="1"/>
          </p:nvPr>
        </p:nvSpPr>
        <p:spPr>
          <a:xfrm>
            <a:off x="423863" y="1085853"/>
            <a:ext cx="8410575" cy="4995636"/>
          </a:xfrm>
        </p:spPr>
        <p:txBody>
          <a:bodyPr/>
          <a:lstStyle/>
          <a:p>
            <a:pPr>
              <a:lnSpc>
                <a:spcPct val="100000"/>
              </a:lnSpc>
            </a:pPr>
            <a:r>
              <a:rPr lang="zh-TW" altLang="en-GB" sz="2800" dirty="0"/>
              <a:t>若強制取得以下操作主機的角色，舊操作主機不可再連回</a:t>
            </a:r>
          </a:p>
          <a:p>
            <a:pPr lvl="1">
              <a:lnSpc>
                <a:spcPct val="100000"/>
              </a:lnSpc>
            </a:pPr>
            <a:r>
              <a:rPr lang="zh-TW" altLang="en-GB" dirty="0"/>
              <a:t>架構主機</a:t>
            </a:r>
          </a:p>
          <a:p>
            <a:pPr lvl="1">
              <a:lnSpc>
                <a:spcPct val="100000"/>
              </a:lnSpc>
            </a:pPr>
            <a:r>
              <a:rPr lang="en-GB" dirty="0"/>
              <a:t>RID</a:t>
            </a:r>
            <a:r>
              <a:rPr lang="zh-TW" altLang="en-GB" dirty="0"/>
              <a:t>操作主機</a:t>
            </a:r>
          </a:p>
          <a:p>
            <a:pPr lvl="1">
              <a:lnSpc>
                <a:spcPct val="100000"/>
              </a:lnSpc>
            </a:pPr>
            <a:r>
              <a:rPr lang="zh-TW" altLang="en-GB" dirty="0"/>
              <a:t>網域命名操作主機</a:t>
            </a:r>
            <a:endParaRPr lang="zh-TW" altLang="en-GB" sz="3200" dirty="0"/>
          </a:p>
          <a:p>
            <a:pPr>
              <a:lnSpc>
                <a:spcPct val="100000"/>
              </a:lnSpc>
            </a:pPr>
            <a:r>
              <a:rPr lang="zh-TW" altLang="en-GB" dirty="0"/>
              <a:t>避免操作主機重連網路造成的影響</a:t>
            </a:r>
          </a:p>
          <a:p>
            <a:pPr lvl="1">
              <a:lnSpc>
                <a:spcPct val="100000"/>
              </a:lnSpc>
            </a:pPr>
            <a:r>
              <a:rPr lang="zh-TW" altLang="en-GB" dirty="0"/>
              <a:t>可強制降級</a:t>
            </a:r>
            <a:endParaRPr lang="en-GB" dirty="0"/>
          </a:p>
          <a:p>
            <a:pPr lvl="2">
              <a:lnSpc>
                <a:spcPct val="100000"/>
              </a:lnSpc>
            </a:pPr>
            <a:r>
              <a:rPr lang="en-GB" dirty="0" err="1"/>
              <a:t>dcpromo</a:t>
            </a:r>
            <a:r>
              <a:rPr lang="en-GB" dirty="0"/>
              <a:t> /</a:t>
            </a:r>
            <a:r>
              <a:rPr lang="en-GB" dirty="0" err="1"/>
              <a:t>forceremoval</a:t>
            </a:r>
            <a:endParaRPr lang="en-GB" altLang="zh-TW" dirty="0"/>
          </a:p>
          <a:p>
            <a:pPr lvl="1">
              <a:lnSpc>
                <a:spcPct val="100000"/>
              </a:lnSpc>
            </a:pPr>
            <a:r>
              <a:rPr lang="zh-TW" altLang="en-GB" dirty="0"/>
              <a:t>再進行升級</a:t>
            </a:r>
          </a:p>
          <a:p>
            <a:pPr lvl="2">
              <a:lnSpc>
                <a:spcPct val="100000"/>
              </a:lnSpc>
            </a:pPr>
            <a:r>
              <a:rPr lang="en-GB" altLang="zh-TW" dirty="0" err="1"/>
              <a:t>dcpormo</a:t>
            </a:r>
            <a:endParaRPr lang="en-GB" altLang="zh-TW" dirty="0"/>
          </a:p>
        </p:txBody>
      </p:sp>
    </p:spTree>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2978" name="Rectangle 2"/>
          <p:cNvSpPr>
            <a:spLocks noGrp="1" noChangeArrowheads="1"/>
          </p:cNvSpPr>
          <p:nvPr>
            <p:ph type="title"/>
          </p:nvPr>
        </p:nvSpPr>
        <p:spPr>
          <a:xfrm>
            <a:off x="381000" y="142875"/>
            <a:ext cx="8382000" cy="641350"/>
          </a:xfrm>
        </p:spPr>
        <p:txBody>
          <a:bodyPr/>
          <a:lstStyle/>
          <a:p>
            <a:r>
              <a:rPr lang="zh-TW" altLang="en-US" dirty="0"/>
              <a:t>備份</a:t>
            </a:r>
            <a:r>
              <a:rPr lang="en-US" altLang="zh-TW" dirty="0"/>
              <a:t>AD</a:t>
            </a:r>
            <a:r>
              <a:rPr lang="zh-TW" altLang="en-US" dirty="0"/>
              <a:t>和相關的</a:t>
            </a:r>
            <a:r>
              <a:rPr lang="zh-TW" altLang="en-US" dirty="0" smtClean="0"/>
              <a:t>元件</a:t>
            </a:r>
            <a:endParaRPr lang="en-US" altLang="zh-TW" dirty="0"/>
          </a:p>
        </p:txBody>
      </p:sp>
      <p:sp>
        <p:nvSpPr>
          <p:cNvPr id="1022979" name="Rectangle 3"/>
          <p:cNvSpPr>
            <a:spLocks noGrp="1" noChangeArrowheads="1"/>
          </p:cNvSpPr>
          <p:nvPr>
            <p:ph type="body" idx="1"/>
          </p:nvPr>
        </p:nvSpPr>
        <p:spPr>
          <a:xfrm>
            <a:off x="381000" y="783319"/>
            <a:ext cx="8410575" cy="5526088"/>
          </a:xfrm>
        </p:spPr>
        <p:txBody>
          <a:bodyPr/>
          <a:lstStyle/>
          <a:p>
            <a:pPr>
              <a:spcBef>
                <a:spcPts val="400"/>
              </a:spcBef>
            </a:pPr>
            <a:r>
              <a:rPr lang="zh-TW" altLang="en-US" sz="2800" dirty="0"/>
              <a:t>權限要求</a:t>
            </a:r>
          </a:p>
          <a:p>
            <a:pPr lvl="1">
              <a:spcBef>
                <a:spcPts val="400"/>
              </a:spcBef>
            </a:pPr>
            <a:r>
              <a:rPr lang="en-US" altLang="zh-TW" sz="2400" dirty="0"/>
              <a:t>Domain </a:t>
            </a:r>
            <a:r>
              <a:rPr lang="en-US" altLang="zh-TW" sz="2400" dirty="0" err="1"/>
              <a:t>Admins</a:t>
            </a:r>
            <a:endParaRPr lang="en-US" altLang="zh-TW" sz="2400" dirty="0"/>
          </a:p>
          <a:p>
            <a:pPr lvl="1">
              <a:spcBef>
                <a:spcPts val="400"/>
              </a:spcBef>
            </a:pPr>
            <a:r>
              <a:rPr lang="en-US" altLang="zh-TW" sz="2400" dirty="0"/>
              <a:t>local Administrator</a:t>
            </a:r>
          </a:p>
          <a:p>
            <a:pPr lvl="1">
              <a:spcBef>
                <a:spcPts val="400"/>
              </a:spcBef>
            </a:pPr>
            <a:r>
              <a:rPr lang="en-US" altLang="zh-TW" sz="2400" dirty="0"/>
              <a:t>Backup Operator</a:t>
            </a:r>
          </a:p>
          <a:p>
            <a:pPr>
              <a:spcBef>
                <a:spcPts val="400"/>
              </a:spcBef>
            </a:pPr>
            <a:r>
              <a:rPr lang="zh-TW" altLang="en-US" sz="2800" dirty="0"/>
              <a:t>備份程序</a:t>
            </a:r>
          </a:p>
          <a:p>
            <a:pPr lvl="1">
              <a:spcBef>
                <a:spcPts val="400"/>
              </a:spcBef>
            </a:pPr>
            <a:r>
              <a:rPr lang="zh-TW" altLang="en-US" sz="2400" dirty="0"/>
              <a:t>在</a:t>
            </a:r>
            <a:r>
              <a:rPr lang="en-US" altLang="zh-TW" sz="2400" dirty="0"/>
              <a:t>DC</a:t>
            </a:r>
            <a:r>
              <a:rPr lang="zh-TW" altLang="en-US" sz="2400" dirty="0"/>
              <a:t>上備份系統狀態和系統磁碟</a:t>
            </a:r>
            <a:r>
              <a:rPr lang="en-US" altLang="zh-TW" dirty="0"/>
              <a:t> </a:t>
            </a:r>
          </a:p>
          <a:p>
            <a:pPr lvl="2">
              <a:spcBef>
                <a:spcPts val="400"/>
              </a:spcBef>
            </a:pPr>
            <a:r>
              <a:rPr lang="zh-TW" altLang="en-GB" dirty="0"/>
              <a:t>系統狀態包含</a:t>
            </a:r>
            <a:endParaRPr lang="en-GB" altLang="zh-TW" dirty="0"/>
          </a:p>
          <a:p>
            <a:pPr lvl="3">
              <a:spcBef>
                <a:spcPts val="400"/>
              </a:spcBef>
            </a:pPr>
            <a:r>
              <a:rPr lang="en-GB" altLang="zh-TW" b="1" dirty="0"/>
              <a:t>Active Directory</a:t>
            </a:r>
          </a:p>
          <a:p>
            <a:pPr lvl="3">
              <a:spcBef>
                <a:spcPts val="400"/>
              </a:spcBef>
            </a:pPr>
            <a:r>
              <a:rPr lang="en-GB" altLang="zh-TW" b="1" dirty="0"/>
              <a:t>Boot Files</a:t>
            </a:r>
          </a:p>
          <a:p>
            <a:pPr lvl="3">
              <a:spcBef>
                <a:spcPts val="400"/>
              </a:spcBef>
            </a:pPr>
            <a:r>
              <a:rPr lang="en-GB" altLang="zh-TW" b="1" dirty="0"/>
              <a:t>COM+ Class Registration Database</a:t>
            </a:r>
          </a:p>
          <a:p>
            <a:pPr lvl="3">
              <a:spcBef>
                <a:spcPts val="400"/>
              </a:spcBef>
            </a:pPr>
            <a:r>
              <a:rPr lang="en-GB" altLang="zh-TW" b="1" dirty="0"/>
              <a:t>Registry</a:t>
            </a:r>
          </a:p>
          <a:p>
            <a:pPr lvl="3">
              <a:spcBef>
                <a:spcPts val="400"/>
              </a:spcBef>
            </a:pPr>
            <a:r>
              <a:rPr lang="en-GB" altLang="zh-TW" b="1" dirty="0"/>
              <a:t>SYSVOL</a:t>
            </a:r>
            <a:endParaRPr lang="en-US" altLang="zh-TW" b="1" dirty="0"/>
          </a:p>
          <a:p>
            <a:pPr lvl="1">
              <a:spcBef>
                <a:spcPts val="400"/>
              </a:spcBef>
            </a:pPr>
            <a:r>
              <a:rPr lang="zh-TW" altLang="en-US" sz="2400" dirty="0"/>
              <a:t>或者只有在</a:t>
            </a:r>
            <a:r>
              <a:rPr lang="en-US" altLang="zh-TW" sz="2400" dirty="0"/>
              <a:t>DC</a:t>
            </a:r>
            <a:r>
              <a:rPr lang="zh-TW" altLang="en-US" sz="2400" dirty="0"/>
              <a:t>上備份系統的狀態</a:t>
            </a:r>
            <a:r>
              <a:rPr lang="en-US" altLang="zh-TW" sz="2400" dirty="0"/>
              <a:t> </a:t>
            </a:r>
          </a:p>
        </p:txBody>
      </p:sp>
    </p:spTree>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 name="Rectangle 10"/>
          <p:cNvSpPr>
            <a:spLocks noChangeArrowheads="1"/>
          </p:cNvSpPr>
          <p:nvPr/>
        </p:nvSpPr>
        <p:spPr bwMode="auto">
          <a:xfrm>
            <a:off x="381000" y="4038600"/>
            <a:ext cx="8132763" cy="579438"/>
          </a:xfrm>
          <a:prstGeom prst="rect">
            <a:avLst/>
          </a:prstGeom>
          <a:noFill/>
          <a:ln w="9525">
            <a:noFill/>
            <a:miter lim="800000"/>
            <a:headEnd/>
            <a:tailEnd/>
          </a:ln>
          <a:effectLst/>
        </p:spPr>
        <p:txBody>
          <a:bodyPr>
            <a:spAutoFit/>
          </a:bodyPr>
          <a:lstStyle/>
          <a:p>
            <a:endParaRPr lang="en-GB" sz="3200" b="1">
              <a:solidFill>
                <a:schemeClr val="tx2"/>
              </a:solidFill>
            </a:endParaRPr>
          </a:p>
        </p:txBody>
      </p:sp>
      <p:sp>
        <p:nvSpPr>
          <p:cNvPr id="3084" name="Rectangle 12"/>
          <p:cNvSpPr>
            <a:spLocks noGrp="1" noChangeArrowheads="1"/>
          </p:cNvSpPr>
          <p:nvPr>
            <p:ph type="ctrTitle"/>
          </p:nvPr>
        </p:nvSpPr>
        <p:spPr>
          <a:xfrm>
            <a:off x="416831" y="1089025"/>
            <a:ext cx="7943396" cy="1885950"/>
          </a:xfrm>
        </p:spPr>
        <p:txBody>
          <a:bodyPr/>
          <a:lstStyle/>
          <a:p>
            <a:pPr>
              <a:lnSpc>
                <a:spcPct val="100000"/>
              </a:lnSpc>
            </a:pPr>
            <a:r>
              <a:rPr lang="zh-TW" altLang="en-US" dirty="0" smtClean="0"/>
              <a:t>如何利用</a:t>
            </a:r>
            <a:r>
              <a:rPr lang="en-US" altLang="zh-TW" dirty="0" smtClean="0"/>
              <a:t>DPM 2007</a:t>
            </a:r>
            <a:r>
              <a:rPr lang="zh-TW" altLang="en-US" dirty="0" smtClean="0"/>
              <a:t>資料備援技術</a:t>
            </a:r>
            <a:r>
              <a:rPr lang="en-US" altLang="zh-TW" dirty="0" smtClean="0"/>
              <a:t/>
            </a:r>
            <a:br>
              <a:rPr lang="en-US" altLang="zh-TW" dirty="0" smtClean="0"/>
            </a:br>
            <a:r>
              <a:rPr lang="zh-TW" altLang="en-US" dirty="0" smtClean="0"/>
              <a:t>達成</a:t>
            </a:r>
            <a:r>
              <a:rPr lang="en-US" altLang="zh-TW" dirty="0" smtClean="0"/>
              <a:t>AD</a:t>
            </a:r>
            <a:r>
              <a:rPr lang="zh-TW" altLang="en-US" dirty="0" smtClean="0"/>
              <a:t>和</a:t>
            </a:r>
            <a:r>
              <a:rPr lang="en-US" altLang="zh-TW" dirty="0" smtClean="0"/>
              <a:t>Exchange Server</a:t>
            </a:r>
            <a:r>
              <a:rPr lang="zh-TW" altLang="en-US" dirty="0" smtClean="0"/>
              <a:t>備援及重建</a:t>
            </a:r>
            <a:endParaRPr lang="en-US" altLang="zh-TW" sz="3600" dirty="0">
              <a:ea typeface="新細明體" pitchFamily="18" charset="-120"/>
              <a:cs typeface="Times New Roman" pitchFamily="18" charset="0"/>
            </a:endParaRPr>
          </a:p>
        </p:txBody>
      </p:sp>
      <p:sp>
        <p:nvSpPr>
          <p:cNvPr id="159751" name="Text Box 1031"/>
          <p:cNvSpPr txBox="1">
            <a:spLocks noChangeArrowheads="1"/>
          </p:cNvSpPr>
          <p:nvPr/>
        </p:nvSpPr>
        <p:spPr bwMode="auto">
          <a:xfrm>
            <a:off x="481013" y="4014100"/>
            <a:ext cx="8132762" cy="1354138"/>
          </a:xfrm>
          <a:prstGeom prst="rect">
            <a:avLst/>
          </a:prstGeom>
          <a:noFill/>
          <a:ln w="12700">
            <a:noFill/>
            <a:miter lim="800000"/>
            <a:headEnd/>
            <a:tailEnd/>
          </a:ln>
          <a:effectLst/>
        </p:spPr>
        <p:txBody>
          <a:bodyPr>
            <a:spAutoFit/>
          </a:bodyPr>
          <a:lstStyle/>
          <a:p>
            <a:pPr>
              <a:lnSpc>
                <a:spcPct val="65000"/>
              </a:lnSpc>
              <a:spcBef>
                <a:spcPct val="50000"/>
              </a:spcBef>
            </a:pPr>
            <a:r>
              <a:rPr lang="zh-TW" altLang="en-US" sz="2800" b="1" dirty="0">
                <a:solidFill>
                  <a:schemeClr val="bg1"/>
                </a:solidFill>
                <a:latin typeface="標楷體" pitchFamily="65" charset="-120"/>
                <a:ea typeface="標楷體" pitchFamily="65" charset="-120"/>
              </a:rPr>
              <a:t>講師：謝長明</a:t>
            </a:r>
          </a:p>
          <a:p>
            <a:pPr>
              <a:lnSpc>
                <a:spcPct val="65000"/>
              </a:lnSpc>
              <a:spcBef>
                <a:spcPct val="50000"/>
              </a:spcBef>
            </a:pPr>
            <a:r>
              <a:rPr lang="zh-TW" altLang="en-US" sz="2800" b="1" dirty="0">
                <a:solidFill>
                  <a:schemeClr val="bg1"/>
                </a:solidFill>
                <a:latin typeface="標楷體" pitchFamily="65" charset="-120"/>
                <a:ea typeface="標楷體" pitchFamily="65" charset="-120"/>
              </a:rPr>
              <a:t>職稱：技術總監</a:t>
            </a:r>
          </a:p>
          <a:p>
            <a:pPr>
              <a:lnSpc>
                <a:spcPct val="65000"/>
              </a:lnSpc>
              <a:spcBef>
                <a:spcPct val="50000"/>
              </a:spcBef>
            </a:pPr>
            <a:r>
              <a:rPr lang="zh-TW" altLang="en-US" sz="2800" b="1" dirty="0">
                <a:solidFill>
                  <a:schemeClr val="bg1"/>
                </a:solidFill>
                <a:latin typeface="標楷體" pitchFamily="65" charset="-120"/>
                <a:ea typeface="標楷體" pitchFamily="65" charset="-120"/>
              </a:rPr>
              <a:t>公司：長成資訊顧問股份有限公司</a:t>
            </a:r>
            <a:endParaRPr lang="en-US" altLang="zh-TW" sz="2800" b="1" dirty="0">
              <a:solidFill>
                <a:schemeClr val="bg1"/>
              </a:solidFill>
              <a:latin typeface="標楷體" pitchFamily="65" charset="-120"/>
              <a:ea typeface="標楷體" pitchFamily="65" charset="-120"/>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0866" name="Rectangle 2"/>
          <p:cNvSpPr>
            <a:spLocks noGrp="1" noChangeArrowheads="1"/>
          </p:cNvSpPr>
          <p:nvPr>
            <p:ph type="title"/>
          </p:nvPr>
        </p:nvSpPr>
        <p:spPr/>
        <p:txBody>
          <a:bodyPr/>
          <a:lstStyle/>
          <a:p>
            <a:r>
              <a:rPr lang="zh-TW" altLang="en-US"/>
              <a:t>還原前的注意事項</a:t>
            </a:r>
            <a:r>
              <a:rPr lang="en-US" altLang="zh-TW"/>
              <a:t>(</a:t>
            </a:r>
            <a:r>
              <a:rPr lang="zh-TW" altLang="en-US"/>
              <a:t>一</a:t>
            </a:r>
            <a:r>
              <a:rPr lang="en-US" altLang="zh-TW"/>
              <a:t>)</a:t>
            </a:r>
          </a:p>
        </p:txBody>
      </p:sp>
      <p:sp>
        <p:nvSpPr>
          <p:cNvPr id="1060867" name="Rectangle 3"/>
          <p:cNvSpPr>
            <a:spLocks noGrp="1" noChangeArrowheads="1"/>
          </p:cNvSpPr>
          <p:nvPr>
            <p:ph type="body" idx="1"/>
          </p:nvPr>
        </p:nvSpPr>
        <p:spPr>
          <a:xfrm>
            <a:off x="365125" y="1012825"/>
            <a:ext cx="8410575" cy="4098925"/>
          </a:xfrm>
        </p:spPr>
        <p:txBody>
          <a:bodyPr/>
          <a:lstStyle/>
          <a:p>
            <a:pPr>
              <a:lnSpc>
                <a:spcPct val="85000"/>
              </a:lnSpc>
            </a:pPr>
            <a:r>
              <a:rPr lang="en-GB" altLang="zh-TW"/>
              <a:t>AD</a:t>
            </a:r>
            <a:r>
              <a:rPr lang="zh-TW" altLang="en-GB"/>
              <a:t>備份必須還原至原被備份的機器</a:t>
            </a:r>
            <a:endParaRPr lang="en-US" altLang="zh-TW"/>
          </a:p>
          <a:p>
            <a:pPr>
              <a:lnSpc>
                <a:spcPct val="85000"/>
              </a:lnSpc>
            </a:pPr>
            <a:r>
              <a:rPr lang="zh-TW" altLang="en-GB"/>
              <a:t>超過</a:t>
            </a:r>
            <a:r>
              <a:rPr lang="en-GB"/>
              <a:t>tombstone lifetime </a:t>
            </a:r>
            <a:r>
              <a:rPr lang="zh-TW" altLang="en-GB"/>
              <a:t>的期間，則不能還原</a:t>
            </a:r>
          </a:p>
          <a:p>
            <a:pPr lvl="1">
              <a:lnSpc>
                <a:spcPct val="85000"/>
              </a:lnSpc>
            </a:pPr>
            <a:r>
              <a:rPr lang="en-GB" altLang="zh-TW"/>
              <a:t>Tombstone Lifetime</a:t>
            </a:r>
            <a:r>
              <a:rPr lang="zh-TW" altLang="en-GB"/>
              <a:t>的設定值</a:t>
            </a:r>
          </a:p>
          <a:p>
            <a:pPr lvl="2">
              <a:lnSpc>
                <a:spcPct val="85000"/>
              </a:lnSpc>
            </a:pPr>
            <a:r>
              <a:rPr lang="en-US" altLang="zh-TW"/>
              <a:t>Configuration [</a:t>
            </a:r>
            <a:r>
              <a:rPr lang="en-US" altLang="zh-TW" i="1"/>
              <a:t>DomainControllerName</a:t>
            </a:r>
            <a:r>
              <a:rPr lang="en-US" altLang="zh-TW"/>
              <a:t>], CN=Configuration,DC=[</a:t>
            </a:r>
            <a:r>
              <a:rPr lang="en-US" altLang="zh-TW" i="1"/>
              <a:t>ForestRootDomain</a:t>
            </a:r>
            <a:r>
              <a:rPr lang="en-US" altLang="zh-TW"/>
              <a:t>], CN=Services, and CN=Windows NT</a:t>
            </a:r>
          </a:p>
          <a:p>
            <a:pPr lvl="3">
              <a:lnSpc>
                <a:spcPct val="85000"/>
              </a:lnSpc>
              <a:buFont typeface="Wingdings 2" pitchFamily="18" charset="2"/>
              <a:buNone/>
            </a:pPr>
            <a:r>
              <a:rPr lang="en-US" altLang="zh-TW">
                <a:sym typeface="Wingdings" pitchFamily="2" charset="2"/>
              </a:rPr>
              <a:t></a:t>
            </a:r>
            <a:r>
              <a:rPr lang="en-US" altLang="zh-TW" b="1"/>
              <a:t>CN=Directory Service</a:t>
            </a:r>
            <a:r>
              <a:rPr lang="en-US" altLang="zh-TW" b="1">
                <a:sym typeface="Wingdings" pitchFamily="2" charset="2"/>
              </a:rPr>
              <a:t></a:t>
            </a:r>
            <a:r>
              <a:rPr lang="en-US" altLang="zh-TW" b="1"/>
              <a:t>Properties</a:t>
            </a:r>
            <a:r>
              <a:rPr lang="en-US" altLang="zh-TW" b="1">
                <a:sym typeface="Wingdings" pitchFamily="2" charset="2"/>
              </a:rPr>
              <a:t></a:t>
            </a:r>
            <a:r>
              <a:rPr lang="en-US" altLang="zh-TW" b="1"/>
              <a:t>tombstoneLifetime</a:t>
            </a:r>
            <a:r>
              <a:rPr lang="en-US" altLang="zh-TW"/>
              <a:t>.</a:t>
            </a:r>
          </a:p>
          <a:p>
            <a:pPr lvl="2">
              <a:lnSpc>
                <a:spcPct val="85000"/>
              </a:lnSpc>
            </a:pPr>
            <a:r>
              <a:rPr lang="zh-TW" altLang="en-GB"/>
              <a:t>預設值：</a:t>
            </a:r>
            <a:r>
              <a:rPr lang="en-GB" altLang="zh-TW"/>
              <a:t>Windows 2003 RTM 60</a:t>
            </a:r>
            <a:r>
              <a:rPr lang="zh-TW" altLang="en-GB"/>
              <a:t>天，</a:t>
            </a:r>
            <a:r>
              <a:rPr lang="en-GB" altLang="zh-TW"/>
              <a:t>SP1</a:t>
            </a:r>
            <a:r>
              <a:rPr lang="zh-TW" altLang="en-GB"/>
              <a:t>則為</a:t>
            </a:r>
            <a:r>
              <a:rPr lang="en-GB" altLang="zh-TW"/>
              <a:t>180</a:t>
            </a:r>
            <a:r>
              <a:rPr lang="zh-TW" altLang="en-GB"/>
              <a:t>天</a:t>
            </a:r>
          </a:p>
        </p:txBody>
      </p:sp>
    </p:spTree>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9058" name="Rectangle 2"/>
          <p:cNvSpPr>
            <a:spLocks noGrp="1" noChangeArrowheads="1"/>
          </p:cNvSpPr>
          <p:nvPr>
            <p:ph type="title"/>
          </p:nvPr>
        </p:nvSpPr>
        <p:spPr/>
        <p:txBody>
          <a:bodyPr/>
          <a:lstStyle/>
          <a:p>
            <a:r>
              <a:rPr lang="zh-TW" altLang="en-US"/>
              <a:t>還原前的注意事項</a:t>
            </a:r>
            <a:r>
              <a:rPr lang="en-US" altLang="zh-TW"/>
              <a:t>(</a:t>
            </a:r>
            <a:r>
              <a:rPr lang="zh-TW" altLang="en-US"/>
              <a:t>三</a:t>
            </a:r>
            <a:r>
              <a:rPr lang="en-US" altLang="zh-TW"/>
              <a:t>)</a:t>
            </a:r>
            <a:endParaRPr lang="zh-TW" altLang="en-US"/>
          </a:p>
        </p:txBody>
      </p:sp>
      <p:sp>
        <p:nvSpPr>
          <p:cNvPr id="1069059" name="Rectangle 3"/>
          <p:cNvSpPr>
            <a:spLocks noGrp="1" noChangeArrowheads="1"/>
          </p:cNvSpPr>
          <p:nvPr>
            <p:ph type="body" idx="1"/>
          </p:nvPr>
        </p:nvSpPr>
        <p:spPr>
          <a:xfrm>
            <a:off x="381000" y="1003300"/>
            <a:ext cx="8018463" cy="860425"/>
          </a:xfrm>
        </p:spPr>
        <p:txBody>
          <a:bodyPr/>
          <a:lstStyle/>
          <a:p>
            <a:r>
              <a:rPr lang="en-US" altLang="zh-TW" sz="2800"/>
              <a:t>AD</a:t>
            </a:r>
            <a:r>
              <a:rPr lang="zh-TW" altLang="en-US" sz="2800"/>
              <a:t>的還原，必須在</a:t>
            </a:r>
            <a:r>
              <a:rPr lang="en-US" altLang="zh-TW" sz="2800"/>
              <a:t>DC</a:t>
            </a:r>
            <a:r>
              <a:rPr lang="zh-TW" altLang="en-US" sz="2800"/>
              <a:t>開機時，立即按</a:t>
            </a:r>
            <a:r>
              <a:rPr lang="en-US" altLang="zh-TW" sz="2800"/>
              <a:t>F8</a:t>
            </a:r>
            <a:r>
              <a:rPr lang="zh-TW" altLang="en-US" sz="2800"/>
              <a:t>，選擇</a:t>
            </a:r>
            <a:r>
              <a:rPr lang="en-US" altLang="zh-TW" sz="2800"/>
              <a:t>『</a:t>
            </a:r>
            <a:r>
              <a:rPr lang="zh-TW" altLang="en-US" sz="2800"/>
              <a:t>目錄還原模式</a:t>
            </a:r>
            <a:r>
              <a:rPr lang="en-US" altLang="zh-TW" sz="2800"/>
              <a:t>』</a:t>
            </a:r>
          </a:p>
        </p:txBody>
      </p:sp>
      <p:pic>
        <p:nvPicPr>
          <p:cNvPr id="1069060" name="Picture 4" descr="目錄還原模式"/>
          <p:cNvPicPr>
            <a:picLocks noChangeAspect="1" noChangeArrowheads="1"/>
          </p:cNvPicPr>
          <p:nvPr/>
        </p:nvPicPr>
        <p:blipFill>
          <a:blip r:embed="rId2"/>
          <a:srcRect/>
          <a:stretch>
            <a:fillRect/>
          </a:stretch>
        </p:blipFill>
        <p:spPr bwMode="auto">
          <a:xfrm>
            <a:off x="1423988" y="1966913"/>
            <a:ext cx="6015037" cy="4791075"/>
          </a:xfrm>
          <a:prstGeom prst="rect">
            <a:avLst/>
          </a:prstGeom>
          <a:noFill/>
        </p:spPr>
      </p:pic>
    </p:spTree>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6834" name="Rectangle 2"/>
          <p:cNvSpPr>
            <a:spLocks noGrp="1" noChangeArrowheads="1"/>
          </p:cNvSpPr>
          <p:nvPr>
            <p:ph type="title"/>
          </p:nvPr>
        </p:nvSpPr>
        <p:spPr>
          <a:xfrm>
            <a:off x="381000" y="142875"/>
            <a:ext cx="8382000" cy="641350"/>
          </a:xfrm>
        </p:spPr>
        <p:txBody>
          <a:bodyPr/>
          <a:lstStyle/>
          <a:p>
            <a:r>
              <a:rPr lang="zh-TW" altLang="en-US" dirty="0"/>
              <a:t>非系統授權還原</a:t>
            </a:r>
            <a:r>
              <a:rPr lang="en-US" altLang="zh-TW" dirty="0"/>
              <a:t> </a:t>
            </a:r>
            <a:endParaRPr lang="zh-TW" altLang="en-US" dirty="0"/>
          </a:p>
        </p:txBody>
      </p:sp>
      <p:sp>
        <p:nvSpPr>
          <p:cNvPr id="1016835" name="Rectangle 3"/>
          <p:cNvSpPr>
            <a:spLocks noGrp="1" noChangeArrowheads="1"/>
          </p:cNvSpPr>
          <p:nvPr>
            <p:ph type="body" idx="1"/>
          </p:nvPr>
        </p:nvSpPr>
        <p:spPr>
          <a:xfrm>
            <a:off x="439738" y="1138238"/>
            <a:ext cx="8410575" cy="3678237"/>
          </a:xfrm>
        </p:spPr>
        <p:txBody>
          <a:bodyPr/>
          <a:lstStyle/>
          <a:p>
            <a:r>
              <a:rPr lang="zh-TW" altLang="en-US" dirty="0"/>
              <a:t>使用時機</a:t>
            </a:r>
          </a:p>
          <a:p>
            <a:pPr lvl="1"/>
            <a:r>
              <a:rPr lang="zh-TW" altLang="en-US" dirty="0"/>
              <a:t>一般常使用的基本還原方式</a:t>
            </a:r>
          </a:p>
          <a:p>
            <a:pPr lvl="1"/>
            <a:r>
              <a:rPr lang="zh-TW" altLang="en-US" dirty="0"/>
              <a:t>還原後與其他的</a:t>
            </a:r>
            <a:r>
              <a:rPr lang="en-US" altLang="zh-TW" dirty="0"/>
              <a:t>DC</a:t>
            </a:r>
            <a:r>
              <a:rPr lang="zh-TW" altLang="en-US" dirty="0"/>
              <a:t>進行同步</a:t>
            </a:r>
          </a:p>
          <a:p>
            <a:r>
              <a:rPr lang="zh-TW" altLang="en-US" dirty="0"/>
              <a:t>還原程序</a:t>
            </a:r>
          </a:p>
          <a:p>
            <a:pPr lvl="1"/>
            <a:r>
              <a:rPr lang="en-US" altLang="zh-TW" dirty="0"/>
              <a:t>DC</a:t>
            </a:r>
            <a:r>
              <a:rPr lang="zh-TW" altLang="en-US" dirty="0"/>
              <a:t>重新開機在目錄還原模式</a:t>
            </a:r>
            <a:r>
              <a:rPr lang="en-US" altLang="zh-TW" dirty="0"/>
              <a:t> </a:t>
            </a:r>
          </a:p>
          <a:p>
            <a:pPr lvl="1"/>
            <a:r>
              <a:rPr lang="zh-TW" altLang="en-US" dirty="0"/>
              <a:t>從備份媒體還原</a:t>
            </a:r>
            <a:r>
              <a:rPr lang="en-US" altLang="zh-TW" dirty="0"/>
              <a:t>AD</a:t>
            </a:r>
            <a:r>
              <a:rPr lang="zh-TW" altLang="en-US" dirty="0"/>
              <a:t>系統狀態 </a:t>
            </a:r>
          </a:p>
          <a:p>
            <a:pPr lvl="1"/>
            <a:r>
              <a:rPr lang="zh-TW" altLang="en-US" dirty="0"/>
              <a:t>檢查</a:t>
            </a:r>
            <a:r>
              <a:rPr lang="en-US" altLang="zh-TW" dirty="0"/>
              <a:t>AD</a:t>
            </a:r>
            <a:r>
              <a:rPr lang="zh-TW" altLang="en-US" dirty="0"/>
              <a:t>系統在還原後的狀況</a:t>
            </a:r>
            <a:r>
              <a:rPr lang="en-US" altLang="zh-TW" sz="2400" dirty="0"/>
              <a:t> </a:t>
            </a:r>
          </a:p>
        </p:txBody>
      </p:sp>
    </p:spTree>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7858" name="Rectangle 2"/>
          <p:cNvSpPr>
            <a:spLocks noGrp="1" noChangeArrowheads="1"/>
          </p:cNvSpPr>
          <p:nvPr>
            <p:ph type="title"/>
          </p:nvPr>
        </p:nvSpPr>
        <p:spPr>
          <a:xfrm>
            <a:off x="381000" y="71438"/>
            <a:ext cx="8382000" cy="641350"/>
          </a:xfrm>
        </p:spPr>
        <p:txBody>
          <a:bodyPr/>
          <a:lstStyle/>
          <a:p>
            <a:r>
              <a:rPr lang="zh-TW" altLang="en-US" dirty="0"/>
              <a:t>系統授權的還原</a:t>
            </a:r>
            <a:endParaRPr lang="en-US" altLang="zh-TW" dirty="0"/>
          </a:p>
        </p:txBody>
      </p:sp>
      <p:sp>
        <p:nvSpPr>
          <p:cNvPr id="1017859" name="Rectangle 3"/>
          <p:cNvSpPr>
            <a:spLocks noGrp="1" noChangeArrowheads="1"/>
          </p:cNvSpPr>
          <p:nvPr>
            <p:ph type="body" idx="1"/>
          </p:nvPr>
        </p:nvSpPr>
        <p:spPr>
          <a:xfrm>
            <a:off x="381000" y="629560"/>
            <a:ext cx="8410575" cy="6032500"/>
          </a:xfrm>
        </p:spPr>
        <p:txBody>
          <a:bodyPr/>
          <a:lstStyle/>
          <a:p>
            <a:pPr>
              <a:spcBef>
                <a:spcPts val="300"/>
              </a:spcBef>
            </a:pPr>
            <a:r>
              <a:rPr lang="zh-TW" altLang="en-US" sz="2800" dirty="0"/>
              <a:t>還原時機</a:t>
            </a:r>
          </a:p>
          <a:p>
            <a:pPr lvl="1">
              <a:spcBef>
                <a:spcPts val="300"/>
              </a:spcBef>
            </a:pPr>
            <a:r>
              <a:rPr lang="zh-TW" altLang="en-US" sz="2400" dirty="0"/>
              <a:t>還原部份被誤刪除的</a:t>
            </a:r>
            <a:r>
              <a:rPr lang="en-US" altLang="zh-TW" sz="2400" dirty="0"/>
              <a:t>OU</a:t>
            </a:r>
            <a:r>
              <a:rPr lang="zh-TW" altLang="en-US" sz="2400" dirty="0"/>
              <a:t>或物件</a:t>
            </a:r>
          </a:p>
          <a:p>
            <a:pPr>
              <a:spcBef>
                <a:spcPts val="300"/>
              </a:spcBef>
            </a:pPr>
            <a:r>
              <a:rPr lang="zh-TW" altLang="en-US" sz="2800" dirty="0"/>
              <a:t>還原程序</a:t>
            </a:r>
          </a:p>
          <a:p>
            <a:pPr lvl="1">
              <a:spcBef>
                <a:spcPts val="300"/>
              </a:spcBef>
            </a:pPr>
            <a:r>
              <a:rPr lang="zh-TW" altLang="en-US" sz="2400" dirty="0"/>
              <a:t>開機在目錄還原模式</a:t>
            </a:r>
            <a:r>
              <a:rPr lang="en-US" altLang="zh-TW" sz="2400" dirty="0"/>
              <a:t> </a:t>
            </a:r>
          </a:p>
          <a:p>
            <a:pPr lvl="1">
              <a:spcBef>
                <a:spcPts val="300"/>
              </a:spcBef>
            </a:pPr>
            <a:r>
              <a:rPr lang="zh-TW" altLang="en-US" sz="2400" dirty="0"/>
              <a:t>還原</a:t>
            </a:r>
            <a:r>
              <a:rPr lang="en-US" altLang="zh-TW" sz="2400" dirty="0"/>
              <a:t>AD  </a:t>
            </a:r>
            <a:r>
              <a:rPr lang="zh-TW" altLang="en-US" sz="2400" dirty="0"/>
              <a:t>原系統狀態</a:t>
            </a:r>
            <a:endParaRPr lang="en-US" altLang="zh-TW" sz="2400" dirty="0"/>
          </a:p>
          <a:p>
            <a:pPr lvl="1">
              <a:spcBef>
                <a:spcPts val="300"/>
              </a:spcBef>
            </a:pPr>
            <a:r>
              <a:rPr lang="zh-TW" altLang="en-US" sz="2400" dirty="0"/>
              <a:t>物件由系統授權還原</a:t>
            </a:r>
          </a:p>
          <a:p>
            <a:pPr lvl="2">
              <a:spcBef>
                <a:spcPts val="300"/>
              </a:spcBef>
            </a:pPr>
            <a:r>
              <a:rPr lang="en-US" altLang="zh-TW" sz="2000" dirty="0" err="1"/>
              <a:t>ntdsutil</a:t>
            </a:r>
            <a:r>
              <a:rPr lang="zh-TW" altLang="en-US" sz="2000" dirty="0"/>
              <a:t>：</a:t>
            </a:r>
            <a:r>
              <a:rPr lang="en-US" altLang="zh-TW" sz="2000" dirty="0"/>
              <a:t>authoritative restore</a:t>
            </a:r>
          </a:p>
          <a:p>
            <a:pPr lvl="2">
              <a:spcBef>
                <a:spcPts val="300"/>
              </a:spcBef>
            </a:pPr>
            <a:r>
              <a:rPr lang="en-US" altLang="zh-TW" sz="2000" dirty="0"/>
              <a:t>Restore </a:t>
            </a:r>
            <a:r>
              <a:rPr lang="en-US" altLang="zh-TW" sz="2000" dirty="0" err="1"/>
              <a:t>subtree</a:t>
            </a:r>
            <a:r>
              <a:rPr lang="en-US" altLang="zh-TW" sz="2000" dirty="0"/>
              <a:t> </a:t>
            </a:r>
            <a:r>
              <a:rPr lang="en-US" altLang="zh-TW" sz="2000" dirty="0" err="1"/>
              <a:t>DistinguishedName</a:t>
            </a:r>
            <a:endParaRPr lang="en-US" altLang="zh-TW" sz="2000" dirty="0"/>
          </a:p>
          <a:p>
            <a:pPr lvl="2">
              <a:spcBef>
                <a:spcPts val="300"/>
              </a:spcBef>
            </a:pPr>
            <a:r>
              <a:rPr lang="en-US" altLang="zh-TW" sz="2000" dirty="0"/>
              <a:t>Restore object </a:t>
            </a:r>
            <a:r>
              <a:rPr lang="en-US" altLang="zh-TW" sz="2000" dirty="0" err="1"/>
              <a:t>DistinguishedName</a:t>
            </a:r>
            <a:r>
              <a:rPr lang="en-US" altLang="zh-TW" sz="2000" dirty="0"/>
              <a:t> </a:t>
            </a:r>
          </a:p>
          <a:p>
            <a:pPr lvl="1">
              <a:spcBef>
                <a:spcPts val="300"/>
              </a:spcBef>
            </a:pPr>
            <a:r>
              <a:rPr lang="zh-TW" altLang="en-US" sz="2400" dirty="0"/>
              <a:t>以正常模式重新開機</a:t>
            </a:r>
            <a:endParaRPr lang="en-US" altLang="zh-TW" sz="2400" dirty="0"/>
          </a:p>
          <a:p>
            <a:pPr lvl="1">
              <a:spcBef>
                <a:spcPts val="300"/>
              </a:spcBef>
            </a:pPr>
            <a:r>
              <a:rPr lang="zh-TW" altLang="en-US" sz="2400" dirty="0"/>
              <a:t>與其他</a:t>
            </a:r>
            <a:r>
              <a:rPr lang="en-US" altLang="zh-TW" sz="2400" dirty="0"/>
              <a:t>DC  </a:t>
            </a:r>
            <a:r>
              <a:rPr lang="zh-TW" altLang="en-US" sz="2400" dirty="0"/>
              <a:t>進行同步</a:t>
            </a:r>
          </a:p>
          <a:p>
            <a:pPr lvl="1">
              <a:spcBef>
                <a:spcPts val="300"/>
              </a:spcBef>
            </a:pPr>
            <a:r>
              <a:rPr lang="en-US" altLang="zh-TW" sz="2400" dirty="0"/>
              <a:t>LDIF</a:t>
            </a:r>
            <a:r>
              <a:rPr lang="zh-TW" altLang="en-US" sz="2400" dirty="0"/>
              <a:t>復原</a:t>
            </a:r>
            <a:r>
              <a:rPr lang="en-US" altLang="zh-TW" sz="2400" dirty="0"/>
              <a:t>Back-Link </a:t>
            </a:r>
          </a:p>
          <a:p>
            <a:pPr lvl="2">
              <a:spcBef>
                <a:spcPts val="300"/>
              </a:spcBef>
            </a:pPr>
            <a:r>
              <a:rPr lang="en-US" altLang="zh-TW" dirty="0" err="1"/>
              <a:t>ldifde</a:t>
            </a:r>
            <a:r>
              <a:rPr lang="en-US" altLang="zh-TW" dirty="0"/>
              <a:t> -</a:t>
            </a:r>
            <a:r>
              <a:rPr lang="en-US" altLang="zh-TW" dirty="0" err="1"/>
              <a:t>i</a:t>
            </a:r>
            <a:r>
              <a:rPr lang="en-US" altLang="zh-TW" dirty="0"/>
              <a:t> -k -f </a:t>
            </a:r>
            <a:r>
              <a:rPr lang="en-US" altLang="zh-TW" i="1" dirty="0" err="1"/>
              <a:t>FileName</a:t>
            </a:r>
            <a:r>
              <a:rPr lang="en-US" altLang="zh-TW" dirty="0"/>
              <a:t> </a:t>
            </a:r>
            <a:endParaRPr lang="en-US" altLang="zh-TW" sz="2000" dirty="0"/>
          </a:p>
          <a:p>
            <a:pPr lvl="1">
              <a:spcBef>
                <a:spcPts val="300"/>
              </a:spcBef>
            </a:pPr>
            <a:r>
              <a:rPr lang="zh-TW" altLang="en-US" sz="2400" dirty="0"/>
              <a:t>檢查</a:t>
            </a:r>
            <a:r>
              <a:rPr lang="en-US" altLang="zh-TW" sz="2400" dirty="0"/>
              <a:t>AD</a:t>
            </a:r>
            <a:r>
              <a:rPr lang="zh-TW" altLang="en-US" sz="2400" dirty="0"/>
              <a:t>還原後的狀態</a:t>
            </a:r>
            <a:r>
              <a:rPr lang="en-US" altLang="zh-TW" sz="2400" dirty="0"/>
              <a:t> </a:t>
            </a:r>
          </a:p>
        </p:txBody>
      </p:sp>
    </p:spTree>
  </p:cSld>
  <p:clrMapOvr>
    <a:masterClrMapping/>
  </p:clrMapOvr>
  <p:transition>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3154" name="Rectangle 2"/>
          <p:cNvSpPr>
            <a:spLocks noGrp="1" noChangeArrowheads="1"/>
          </p:cNvSpPr>
          <p:nvPr>
            <p:ph type="title"/>
          </p:nvPr>
        </p:nvSpPr>
        <p:spPr>
          <a:xfrm>
            <a:off x="381000" y="157163"/>
            <a:ext cx="8382000" cy="641350"/>
          </a:xfrm>
        </p:spPr>
        <p:txBody>
          <a:bodyPr/>
          <a:lstStyle/>
          <a:p>
            <a:r>
              <a:rPr lang="zh-TW" altLang="en-US"/>
              <a:t>重新安裝與還原</a:t>
            </a:r>
          </a:p>
        </p:txBody>
      </p:sp>
      <p:sp>
        <p:nvSpPr>
          <p:cNvPr id="1073155" name="Rectangle 3"/>
          <p:cNvSpPr>
            <a:spLocks noGrp="1" noChangeArrowheads="1"/>
          </p:cNvSpPr>
          <p:nvPr>
            <p:ph type="body" idx="1"/>
          </p:nvPr>
        </p:nvSpPr>
        <p:spPr>
          <a:xfrm>
            <a:off x="381000" y="800784"/>
            <a:ext cx="8559800" cy="5576887"/>
          </a:xfrm>
        </p:spPr>
        <p:txBody>
          <a:bodyPr/>
          <a:lstStyle/>
          <a:p>
            <a:pPr>
              <a:lnSpc>
                <a:spcPct val="85000"/>
              </a:lnSpc>
            </a:pPr>
            <a:r>
              <a:rPr lang="zh-TW" altLang="en-US" sz="2800" dirty="0"/>
              <a:t>使用時機</a:t>
            </a:r>
          </a:p>
          <a:p>
            <a:pPr lvl="1">
              <a:lnSpc>
                <a:spcPct val="85000"/>
              </a:lnSpc>
            </a:pPr>
            <a:r>
              <a:rPr lang="en-US" altLang="zh-TW" sz="2400" dirty="0"/>
              <a:t>DC</a:t>
            </a:r>
            <a:r>
              <a:rPr lang="zh-TW" altLang="en-US" sz="2400" dirty="0"/>
              <a:t>的硬體故障，無法重新開機在目錄還原模式</a:t>
            </a:r>
          </a:p>
          <a:p>
            <a:pPr lvl="1">
              <a:lnSpc>
                <a:spcPct val="85000"/>
              </a:lnSpc>
            </a:pPr>
            <a:r>
              <a:rPr lang="zh-TW" altLang="en-US" sz="2400" dirty="0"/>
              <a:t>有一份完整的備份，且未超過</a:t>
            </a:r>
            <a:r>
              <a:rPr lang="en-US" altLang="zh-TW" sz="2400" dirty="0" err="1"/>
              <a:t>TombStone</a:t>
            </a:r>
            <a:r>
              <a:rPr lang="en-US" altLang="zh-TW" sz="2400" dirty="0"/>
              <a:t> lifetime</a:t>
            </a:r>
          </a:p>
          <a:p>
            <a:pPr lvl="1">
              <a:lnSpc>
                <a:spcPct val="85000"/>
              </a:lnSpc>
            </a:pPr>
            <a:r>
              <a:rPr lang="zh-TW" altLang="en-US" sz="2400" dirty="0"/>
              <a:t>此</a:t>
            </a:r>
            <a:r>
              <a:rPr lang="en-US" altLang="zh-TW" sz="2400" dirty="0"/>
              <a:t>DC</a:t>
            </a:r>
            <a:r>
              <a:rPr lang="zh-TW" altLang="en-US" sz="2400" dirty="0"/>
              <a:t>上面已安裝</a:t>
            </a:r>
            <a:r>
              <a:rPr lang="en-US" altLang="zh-TW" sz="2400" dirty="0"/>
              <a:t>Exchange Server</a:t>
            </a:r>
            <a:r>
              <a:rPr lang="zh-TW" altLang="en-US" sz="2400" dirty="0"/>
              <a:t>或者其他重要的系統</a:t>
            </a:r>
          </a:p>
          <a:p>
            <a:pPr lvl="1">
              <a:lnSpc>
                <a:spcPct val="85000"/>
              </a:lnSpc>
            </a:pPr>
            <a:r>
              <a:rPr lang="zh-TW" altLang="en-US" sz="2400" dirty="0"/>
              <a:t>電腦名稱要相同，避免改變用戶端的設定</a:t>
            </a:r>
          </a:p>
          <a:p>
            <a:pPr>
              <a:lnSpc>
                <a:spcPct val="85000"/>
              </a:lnSpc>
            </a:pPr>
            <a:r>
              <a:rPr lang="zh-TW" altLang="en-US" sz="2800" dirty="0"/>
              <a:t>還原程序</a:t>
            </a:r>
          </a:p>
          <a:p>
            <a:pPr lvl="1">
              <a:lnSpc>
                <a:spcPct val="85000"/>
              </a:lnSpc>
            </a:pPr>
            <a:r>
              <a:rPr lang="zh-TW" altLang="en-US" sz="2400" dirty="0"/>
              <a:t>重新安裝</a:t>
            </a:r>
            <a:r>
              <a:rPr lang="en-US" altLang="zh-TW" sz="2400" dirty="0"/>
              <a:t>OS</a:t>
            </a:r>
          </a:p>
          <a:p>
            <a:pPr lvl="1">
              <a:lnSpc>
                <a:spcPct val="85000"/>
              </a:lnSpc>
            </a:pPr>
            <a:r>
              <a:rPr lang="zh-TW" altLang="en-US" sz="2400" dirty="0"/>
              <a:t>還原</a:t>
            </a:r>
            <a:r>
              <a:rPr lang="en-US" altLang="zh-TW" sz="2400" dirty="0"/>
              <a:t>AD</a:t>
            </a:r>
            <a:r>
              <a:rPr lang="zh-TW" altLang="en-US" sz="2400" dirty="0"/>
              <a:t>系統</a:t>
            </a:r>
          </a:p>
          <a:p>
            <a:pPr lvl="2">
              <a:lnSpc>
                <a:spcPct val="85000"/>
              </a:lnSpc>
            </a:pPr>
            <a:r>
              <a:rPr lang="zh-TW" altLang="en-US" sz="2000" dirty="0"/>
              <a:t>不用目錄還原模式</a:t>
            </a:r>
          </a:p>
          <a:p>
            <a:pPr lvl="2">
              <a:lnSpc>
                <a:spcPct val="85000"/>
              </a:lnSpc>
            </a:pPr>
            <a:r>
              <a:rPr lang="zh-TW" altLang="en-US" sz="2000" dirty="0"/>
              <a:t>非授權還原</a:t>
            </a:r>
          </a:p>
          <a:p>
            <a:pPr lvl="2">
              <a:lnSpc>
                <a:spcPct val="85000"/>
              </a:lnSpc>
            </a:pPr>
            <a:r>
              <a:rPr lang="zh-TW" altLang="en-US" sz="2000" dirty="0"/>
              <a:t>還原的內容</a:t>
            </a:r>
          </a:p>
          <a:p>
            <a:pPr lvl="3">
              <a:lnSpc>
                <a:spcPct val="85000"/>
              </a:lnSpc>
            </a:pPr>
            <a:r>
              <a:rPr lang="zh-TW" altLang="en-US" sz="1800" b="1" dirty="0"/>
              <a:t>系統狀態</a:t>
            </a:r>
          </a:p>
          <a:p>
            <a:pPr lvl="3">
              <a:lnSpc>
                <a:spcPct val="85000"/>
              </a:lnSpc>
            </a:pPr>
            <a:r>
              <a:rPr lang="zh-TW" altLang="en-US" sz="1800" b="1" dirty="0"/>
              <a:t>系統磁碟</a:t>
            </a:r>
          </a:p>
          <a:p>
            <a:pPr lvl="1">
              <a:lnSpc>
                <a:spcPct val="85000"/>
              </a:lnSpc>
            </a:pPr>
            <a:r>
              <a:rPr lang="zh-TW" altLang="en-US" sz="2400" dirty="0"/>
              <a:t>重新開機</a:t>
            </a:r>
            <a:endParaRPr lang="en-US" altLang="zh-TW" sz="2400" dirty="0"/>
          </a:p>
        </p:txBody>
      </p:sp>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8274" name="Rectangle 2"/>
          <p:cNvSpPr>
            <a:spLocks noGrp="1" noChangeArrowheads="1"/>
          </p:cNvSpPr>
          <p:nvPr>
            <p:ph type="title"/>
          </p:nvPr>
        </p:nvSpPr>
        <p:spPr>
          <a:xfrm>
            <a:off x="381000" y="84819"/>
            <a:ext cx="8382000" cy="641350"/>
          </a:xfrm>
        </p:spPr>
        <p:txBody>
          <a:bodyPr/>
          <a:lstStyle/>
          <a:p>
            <a:r>
              <a:rPr lang="zh-TW" altLang="en-GB" dirty="0"/>
              <a:t>重新安裝</a:t>
            </a:r>
            <a:r>
              <a:rPr lang="en-GB" altLang="zh-TW" dirty="0"/>
              <a:t>DC </a:t>
            </a:r>
            <a:r>
              <a:rPr lang="zh-TW" altLang="en-GB" dirty="0" smtClean="0"/>
              <a:t>法</a:t>
            </a:r>
            <a:r>
              <a:rPr lang="en-US" altLang="zh-TW" dirty="0" smtClean="0"/>
              <a:t> </a:t>
            </a:r>
            <a:endParaRPr lang="en-US" altLang="zh-TW" dirty="0"/>
          </a:p>
        </p:txBody>
      </p:sp>
      <p:sp>
        <p:nvSpPr>
          <p:cNvPr id="1078275" name="Rectangle 3"/>
          <p:cNvSpPr>
            <a:spLocks noGrp="1" noChangeArrowheads="1"/>
          </p:cNvSpPr>
          <p:nvPr>
            <p:ph type="body" idx="1"/>
          </p:nvPr>
        </p:nvSpPr>
        <p:spPr>
          <a:xfrm>
            <a:off x="381000" y="594866"/>
            <a:ext cx="8512175" cy="5865812"/>
          </a:xfrm>
        </p:spPr>
        <p:txBody>
          <a:bodyPr/>
          <a:lstStyle/>
          <a:p>
            <a:pPr>
              <a:spcBef>
                <a:spcPts val="300"/>
              </a:spcBef>
            </a:pPr>
            <a:r>
              <a:rPr lang="zh-TW" altLang="en-US" sz="2800" dirty="0"/>
              <a:t>使用時機</a:t>
            </a:r>
          </a:p>
          <a:p>
            <a:pPr lvl="1">
              <a:spcBef>
                <a:spcPts val="300"/>
              </a:spcBef>
            </a:pPr>
            <a:r>
              <a:rPr lang="zh-TW" altLang="en-US" sz="2400" dirty="0"/>
              <a:t>要求與原</a:t>
            </a:r>
            <a:r>
              <a:rPr lang="en-US" altLang="zh-TW" sz="2400" dirty="0"/>
              <a:t>DC</a:t>
            </a:r>
            <a:r>
              <a:rPr lang="zh-TW" altLang="en-US" sz="2400" dirty="0"/>
              <a:t>相同的電腦名稱</a:t>
            </a:r>
          </a:p>
          <a:p>
            <a:pPr lvl="1">
              <a:spcBef>
                <a:spcPts val="300"/>
              </a:spcBef>
            </a:pPr>
            <a:r>
              <a:rPr lang="zh-TW" altLang="en-US" sz="2400" dirty="0"/>
              <a:t>有其他可用的</a:t>
            </a:r>
            <a:r>
              <a:rPr lang="en-US" altLang="zh-TW" sz="2400" dirty="0"/>
              <a:t>DC</a:t>
            </a:r>
            <a:r>
              <a:rPr lang="zh-TW" altLang="en-US" sz="2400" dirty="0"/>
              <a:t>，且此</a:t>
            </a:r>
            <a:r>
              <a:rPr lang="en-US" altLang="zh-TW" sz="2400" dirty="0"/>
              <a:t>DC</a:t>
            </a:r>
            <a:r>
              <a:rPr lang="zh-TW" altLang="en-US" sz="2400" dirty="0"/>
              <a:t>沒有備份</a:t>
            </a:r>
          </a:p>
          <a:p>
            <a:pPr lvl="1">
              <a:spcBef>
                <a:spcPts val="300"/>
              </a:spcBef>
            </a:pPr>
            <a:r>
              <a:rPr lang="zh-TW" altLang="en-US" sz="2400" dirty="0"/>
              <a:t>可取代非授權還原，操作更為簡單</a:t>
            </a:r>
          </a:p>
          <a:p>
            <a:pPr>
              <a:spcBef>
                <a:spcPts val="300"/>
              </a:spcBef>
            </a:pPr>
            <a:r>
              <a:rPr lang="zh-TW" altLang="en-US" sz="2800" dirty="0"/>
              <a:t>還原程序</a:t>
            </a:r>
          </a:p>
          <a:p>
            <a:pPr lvl="1">
              <a:spcBef>
                <a:spcPts val="300"/>
              </a:spcBef>
            </a:pPr>
            <a:r>
              <a:rPr lang="zh-TW" altLang="en-GB" sz="2400" dirty="0"/>
              <a:t>強制移除殘留的</a:t>
            </a:r>
            <a:r>
              <a:rPr lang="en-GB" altLang="zh-TW" sz="2400" dirty="0"/>
              <a:t>DC</a:t>
            </a:r>
            <a:r>
              <a:rPr lang="zh-TW" altLang="en-GB" sz="2400" dirty="0"/>
              <a:t>物件</a:t>
            </a:r>
          </a:p>
          <a:p>
            <a:pPr lvl="2">
              <a:spcBef>
                <a:spcPts val="300"/>
              </a:spcBef>
            </a:pPr>
            <a:r>
              <a:rPr lang="zh-TW" altLang="en-GB" sz="2000" dirty="0"/>
              <a:t>使用</a:t>
            </a:r>
            <a:r>
              <a:rPr lang="en-GB" sz="2000" dirty="0" err="1"/>
              <a:t>ntdsutil</a:t>
            </a:r>
            <a:r>
              <a:rPr lang="zh-TW" altLang="en-GB" sz="2000" dirty="0"/>
              <a:t>工具強制移除</a:t>
            </a:r>
          </a:p>
          <a:p>
            <a:pPr lvl="3">
              <a:spcBef>
                <a:spcPts val="300"/>
              </a:spcBef>
            </a:pPr>
            <a:r>
              <a:rPr lang="zh-TW" altLang="en-GB" sz="1800" b="1" dirty="0"/>
              <a:t>參考</a:t>
            </a:r>
            <a:r>
              <a:rPr lang="en-GB" altLang="zh-TW" sz="1800" b="1" dirty="0"/>
              <a:t>KB-216498</a:t>
            </a:r>
          </a:p>
          <a:p>
            <a:pPr lvl="4">
              <a:spcBef>
                <a:spcPts val="300"/>
              </a:spcBef>
            </a:pPr>
            <a:r>
              <a:rPr lang="en-GB" altLang="zh-TW" sz="1800" b="1" dirty="0">
                <a:hlinkClick r:id="rId2"/>
              </a:rPr>
              <a:t>http://support.microsoft.com/kb/216498/en-us</a:t>
            </a:r>
            <a:endParaRPr lang="en-GB" altLang="zh-TW" sz="1800" b="1" dirty="0"/>
          </a:p>
          <a:p>
            <a:pPr lvl="4">
              <a:spcBef>
                <a:spcPts val="300"/>
              </a:spcBef>
            </a:pPr>
            <a:r>
              <a:rPr lang="en-US" altLang="zh-TW" sz="1800" b="1" dirty="0"/>
              <a:t>How to remove data in Active Directory after an unsuccessful domain controller demotion</a:t>
            </a:r>
          </a:p>
          <a:p>
            <a:pPr lvl="2">
              <a:spcBef>
                <a:spcPts val="300"/>
              </a:spcBef>
            </a:pPr>
            <a:r>
              <a:rPr lang="zh-TW" altLang="en-US" sz="2000" dirty="0"/>
              <a:t>若是</a:t>
            </a:r>
            <a:r>
              <a:rPr lang="en-US" altLang="zh-TW" sz="2000" dirty="0"/>
              <a:t>Windows 2003 </a:t>
            </a:r>
            <a:r>
              <a:rPr lang="en-US" altLang="zh-TW" sz="2000" dirty="0" smtClean="0"/>
              <a:t>SP1</a:t>
            </a:r>
            <a:r>
              <a:rPr lang="zh-TW" altLang="en-US" sz="2000" dirty="0" smtClean="0"/>
              <a:t>以後的版本，則</a:t>
            </a:r>
            <a:r>
              <a:rPr lang="zh-TW" altLang="en-US" sz="2000" dirty="0"/>
              <a:t>可直接執行</a:t>
            </a:r>
          </a:p>
          <a:p>
            <a:pPr lvl="3">
              <a:spcBef>
                <a:spcPts val="300"/>
              </a:spcBef>
            </a:pPr>
            <a:r>
              <a:rPr lang="en-US" altLang="zh-TW" sz="1800" b="1" dirty="0"/>
              <a:t>remove selected server </a:t>
            </a:r>
            <a:r>
              <a:rPr lang="en-US" altLang="zh-TW" sz="1800" b="1" i="1" dirty="0" err="1"/>
              <a:t>ServerName</a:t>
            </a:r>
            <a:r>
              <a:rPr lang="en-US" altLang="zh-TW" b="1" dirty="0"/>
              <a:t> </a:t>
            </a:r>
          </a:p>
          <a:p>
            <a:pPr lvl="1">
              <a:spcBef>
                <a:spcPts val="300"/>
              </a:spcBef>
            </a:pPr>
            <a:r>
              <a:rPr lang="zh-TW" altLang="en-US" sz="2400" dirty="0"/>
              <a:t>在</a:t>
            </a:r>
            <a:r>
              <a:rPr lang="en-US" altLang="zh-TW" sz="2400" dirty="0"/>
              <a:t>Site</a:t>
            </a:r>
            <a:r>
              <a:rPr lang="zh-TW" altLang="en-US" sz="2400" dirty="0"/>
              <a:t>刪除此故障的網域控制站伺服器物件</a:t>
            </a:r>
            <a:endParaRPr lang="en-US" altLang="zh-TW" sz="2400" dirty="0"/>
          </a:p>
          <a:p>
            <a:pPr lvl="1">
              <a:spcBef>
                <a:spcPts val="300"/>
              </a:spcBef>
            </a:pPr>
            <a:r>
              <a:rPr lang="zh-TW" altLang="en-US" sz="2400" dirty="0"/>
              <a:t>在</a:t>
            </a:r>
            <a:r>
              <a:rPr lang="en-US" altLang="zh-TW" sz="2400" dirty="0"/>
              <a:t>Domain Controllers OU</a:t>
            </a:r>
            <a:r>
              <a:rPr lang="zh-TW" altLang="en-US" sz="2400" dirty="0"/>
              <a:t>刪除此伺服器物件</a:t>
            </a:r>
            <a:endParaRPr lang="en-US" altLang="zh-TW" sz="2400" dirty="0"/>
          </a:p>
        </p:txBody>
      </p:sp>
    </p:spTree>
  </p:cSld>
  <p:clrMapOvr>
    <a:masterClrMapping/>
  </p:clrMapOvr>
  <p:transition>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2"/>
            <a:ext cx="7894637" cy="1379537"/>
          </a:xfrm>
        </p:spPr>
        <p:txBody>
          <a:bodyPr/>
          <a:lstStyle/>
          <a:p>
            <a:pPr indent="112713" algn="l">
              <a:lnSpc>
                <a:spcPct val="90000"/>
              </a:lnSpc>
            </a:pPr>
            <a:r>
              <a:rPr lang="en-US" altLang="zh-TW" dirty="0" smtClean="0"/>
              <a:t>AD</a:t>
            </a:r>
            <a:r>
              <a:rPr lang="zh-TW" altLang="en-US" dirty="0" smtClean="0"/>
              <a:t>的備份與還原</a:t>
            </a:r>
            <a:endParaRPr lang="zh-TW" altLang="en-US" dirty="0"/>
          </a:p>
        </p:txBody>
      </p:sp>
      <p:sp>
        <p:nvSpPr>
          <p:cNvPr id="1026054" name="Text Box 6"/>
          <p:cNvSpPr txBox="1">
            <a:spLocks noChangeArrowheads="1"/>
          </p:cNvSpPr>
          <p:nvPr/>
        </p:nvSpPr>
        <p:spPr bwMode="auto">
          <a:xfrm>
            <a:off x="668338" y="1806575"/>
            <a:ext cx="3017837" cy="823913"/>
          </a:xfrm>
          <a:prstGeom prst="rect">
            <a:avLst/>
          </a:prstGeom>
          <a:noFill/>
          <a:ln w="12700">
            <a:noFill/>
            <a:miter lim="800000"/>
            <a:headEnd/>
            <a:tailEnd/>
          </a:ln>
          <a:effectLst/>
        </p:spPr>
        <p:txBody>
          <a:bodyPr>
            <a:spAutoFit/>
          </a:bodyPr>
          <a:lstStyle/>
          <a:p>
            <a:pPr>
              <a:spcBef>
                <a:spcPct val="50000"/>
              </a:spcBef>
            </a:pPr>
            <a:r>
              <a:rPr lang="en-US" altLang="zh-TW" sz="4800" b="1" dirty="0" smtClean="0">
                <a:solidFill>
                  <a:srgbClr val="FFCC00"/>
                </a:solidFill>
                <a:ea typeface="新細明體" charset="-120"/>
                <a:hlinkClick r:id="rId5" action="ppaction://hlinkfile"/>
              </a:rPr>
              <a:t>DEMO-02</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4650910"/>
          </a:xfrm>
        </p:spPr>
        <p:txBody>
          <a:bodyPr/>
          <a:lstStyle/>
          <a:p>
            <a:pPr defTabSz="684213">
              <a:defRPr/>
            </a:pPr>
            <a:r>
              <a:rPr lang="en-US" altLang="zh-TW" dirty="0" smtClean="0">
                <a:solidFill>
                  <a:schemeClr val="tx1">
                    <a:lumMod val="50000"/>
                    <a:lumOff val="50000"/>
                  </a:schemeClr>
                </a:solidFill>
              </a:rPr>
              <a:t>DPM 2007 </a:t>
            </a:r>
            <a:r>
              <a:rPr lang="zh-TW" altLang="en-US" dirty="0" smtClean="0">
                <a:solidFill>
                  <a:schemeClr val="tx1">
                    <a:lumMod val="50000"/>
                    <a:lumOff val="50000"/>
                  </a:schemeClr>
                </a:solidFill>
              </a:rPr>
              <a:t>規劃與部署</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保護 </a:t>
            </a:r>
            <a:r>
              <a:rPr altLang="zh-TW" sz="3200" b="1" dirty="0" smtClean="0">
                <a:solidFill>
                  <a:schemeClr val="tx1">
                    <a:lumMod val="50000"/>
                    <a:lumOff val="50000"/>
                  </a:schemeClr>
                </a:solidFill>
              </a:rPr>
              <a:t>Active Directory</a:t>
            </a:r>
          </a:p>
          <a:p>
            <a:pPr defTabSz="684213">
              <a:defRPr/>
            </a:pPr>
            <a:r>
              <a:rPr lang="zh-TW" altLang="en-US" dirty="0" smtClean="0"/>
              <a:t>保護企業</a:t>
            </a:r>
            <a:r>
              <a:rPr lang="zh-TW" altLang="en-US" dirty="0"/>
              <a:t>的</a:t>
            </a:r>
            <a:r>
              <a:rPr lang="zh-TW" altLang="en-US" dirty="0" smtClean="0"/>
              <a:t>檔案伺服器</a:t>
            </a:r>
            <a:endParaRPr altLang="zh-TW" dirty="0" smtClean="0"/>
          </a:p>
          <a:p>
            <a:pPr defTabSz="684213">
              <a:defRPr/>
            </a:pPr>
            <a:r>
              <a:rPr lang="zh-TW" altLang="en-US" dirty="0">
                <a:solidFill>
                  <a:schemeClr val="tx1">
                    <a:lumMod val="50000"/>
                    <a:lumOff val="50000"/>
                  </a:schemeClr>
                </a:solidFill>
              </a:rPr>
              <a:t>保護</a:t>
            </a:r>
            <a:r>
              <a:rPr altLang="zh-TW" dirty="0" smtClean="0">
                <a:solidFill>
                  <a:schemeClr val="tx1">
                    <a:lumMod val="50000"/>
                    <a:lumOff val="50000"/>
                  </a:schemeClr>
                </a:solidFill>
              </a:rPr>
              <a:t>Exchange </a:t>
            </a:r>
            <a:r>
              <a:rPr lang="zh-TW" altLang="en-US" dirty="0" smtClean="0">
                <a:solidFill>
                  <a:schemeClr val="tx1">
                    <a:lumMod val="50000"/>
                    <a:lumOff val="50000"/>
                  </a:schemeClr>
                </a:solidFill>
              </a:rPr>
              <a:t>的</a:t>
            </a:r>
            <a:r>
              <a:rPr lang="zh-TW" altLang="en-US" dirty="0">
                <a:solidFill>
                  <a:schemeClr val="tx1">
                    <a:lumMod val="50000"/>
                    <a:lumOff val="50000"/>
                  </a:schemeClr>
                </a:solidFill>
              </a:rPr>
              <a:t>系統</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使用 </a:t>
            </a:r>
            <a:r>
              <a:rPr altLang="zh-TW" dirty="0" smtClean="0">
                <a:solidFill>
                  <a:schemeClr val="tx1">
                    <a:lumMod val="50000"/>
                    <a:lumOff val="50000"/>
                  </a:schemeClr>
                </a:solidFill>
              </a:rPr>
              <a:t>DPM SRT </a:t>
            </a:r>
            <a:r>
              <a:rPr lang="zh-TW" altLang="en-US" dirty="0" smtClean="0">
                <a:solidFill>
                  <a:schemeClr val="tx1">
                    <a:lumMod val="50000"/>
                    <a:lumOff val="50000"/>
                  </a:schemeClr>
                </a:solidFill>
              </a:rPr>
              <a:t>的保護</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問題與討論</a:t>
            </a:r>
            <a:endParaRPr altLang="zh-TW" dirty="0" smtClean="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9888" y="71439"/>
            <a:ext cx="8496300" cy="639762"/>
          </a:xfrm>
        </p:spPr>
        <p:txBody>
          <a:bodyPr/>
          <a:lstStyle/>
          <a:p>
            <a:r>
              <a:rPr lang="en-US" altLang="zh-TW" dirty="0" smtClean="0">
                <a:latin typeface="Arial" pitchFamily="34" charset="0"/>
                <a:ea typeface="標楷體" pitchFamily="65" charset="-120"/>
                <a:cs typeface="Arial" pitchFamily="34" charset="0"/>
              </a:rPr>
              <a:t>File Server</a:t>
            </a:r>
            <a:r>
              <a:rPr lang="zh-TW" altLang="en-US" dirty="0" smtClean="0">
                <a:latin typeface="Arial" pitchFamily="34" charset="0"/>
                <a:ea typeface="標楷體" pitchFamily="65" charset="-120"/>
                <a:cs typeface="Arial" pitchFamily="34" charset="0"/>
              </a:rPr>
              <a:t>的備份與還原</a:t>
            </a:r>
            <a:r>
              <a:rPr lang="en-US" altLang="zh-TW" dirty="0" smtClean="0">
                <a:latin typeface="Arial" pitchFamily="34" charset="0"/>
                <a:ea typeface="標楷體" pitchFamily="65" charset="-120"/>
                <a:cs typeface="Arial" pitchFamily="34" charset="0"/>
              </a:rPr>
              <a:t>(</a:t>
            </a:r>
            <a:r>
              <a:rPr lang="zh-TW" altLang="en-US" dirty="0" smtClean="0">
                <a:latin typeface="Arial" pitchFamily="34" charset="0"/>
                <a:ea typeface="標楷體" pitchFamily="65" charset="-120"/>
                <a:cs typeface="Arial" pitchFamily="34" charset="0"/>
              </a:rPr>
              <a:t>一</a:t>
            </a:r>
            <a:r>
              <a:rPr lang="en-US" altLang="zh-TW" dirty="0" smtClean="0">
                <a:latin typeface="Arial" pitchFamily="34" charset="0"/>
                <a:ea typeface="標楷體" pitchFamily="65" charset="-120"/>
                <a:cs typeface="Arial" pitchFamily="34" charset="0"/>
              </a:rPr>
              <a:t>)</a:t>
            </a:r>
            <a:endParaRPr lang="zh-TW" altLang="en-US" dirty="0">
              <a:latin typeface="Arial" pitchFamily="34" charset="0"/>
              <a:ea typeface="標楷體" pitchFamily="65" charset="-120"/>
              <a:cs typeface="Arial" pitchFamily="34" charset="0"/>
            </a:endParaRPr>
          </a:p>
        </p:txBody>
      </p:sp>
      <p:sp>
        <p:nvSpPr>
          <p:cNvPr id="3" name="內容版面配置區 2"/>
          <p:cNvSpPr>
            <a:spLocks noGrp="1"/>
          </p:cNvSpPr>
          <p:nvPr>
            <p:ph idx="1"/>
          </p:nvPr>
        </p:nvSpPr>
        <p:spPr>
          <a:xfrm>
            <a:off x="280990" y="827774"/>
            <a:ext cx="8483600" cy="5210172"/>
          </a:xfrm>
        </p:spPr>
        <p:txBody>
          <a:bodyPr/>
          <a:lstStyle/>
          <a:p>
            <a:pPr defTabSz="720000">
              <a:spcBef>
                <a:spcPts val="400"/>
              </a:spcBef>
            </a:pPr>
            <a:r>
              <a:rPr lang="zh-TW" altLang="en-US" dirty="0" smtClean="0"/>
              <a:t>備份的對象</a:t>
            </a:r>
            <a:endParaRPr lang="en-US" altLang="zh-TW" dirty="0" smtClean="0"/>
          </a:p>
          <a:p>
            <a:pPr lvl="1" defTabSz="720000">
              <a:spcBef>
                <a:spcPts val="400"/>
              </a:spcBef>
            </a:pPr>
            <a:r>
              <a:rPr lang="zh-TW" altLang="en-US" dirty="0" smtClean="0"/>
              <a:t>檔案、分享的目錄</a:t>
            </a:r>
            <a:endParaRPr lang="en-US" altLang="zh-TW" dirty="0" smtClean="0"/>
          </a:p>
          <a:p>
            <a:pPr defTabSz="720000">
              <a:spcBef>
                <a:spcPts val="400"/>
              </a:spcBef>
            </a:pPr>
            <a:r>
              <a:rPr lang="zh-TW" altLang="en-US" dirty="0" smtClean="0"/>
              <a:t>用戶端必須是</a:t>
            </a:r>
            <a:endParaRPr lang="en-US" altLang="zh-TW" dirty="0" smtClean="0"/>
          </a:p>
          <a:p>
            <a:pPr lvl="1" defTabSz="720000">
              <a:spcBef>
                <a:spcPts val="400"/>
              </a:spcBef>
            </a:pPr>
            <a:r>
              <a:rPr lang="en-US" altLang="zh-TW" dirty="0" smtClean="0"/>
              <a:t>Windows XP  with SP2</a:t>
            </a:r>
          </a:p>
          <a:p>
            <a:pPr lvl="1" defTabSz="720000">
              <a:spcBef>
                <a:spcPts val="400"/>
              </a:spcBef>
            </a:pPr>
            <a:r>
              <a:rPr lang="en-US" altLang="zh-TW" dirty="0" smtClean="0"/>
              <a:t>Windows 2003</a:t>
            </a:r>
          </a:p>
        </p:txBody>
      </p:sp>
    </p:spTree>
  </p:cSld>
  <p:clrMapOvr>
    <a:masterClrMapping/>
  </p:clrMapOvr>
  <p:transition>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1"/>
            <a:r>
              <a:rPr lang="en-US" altLang="zh-TW" dirty="0" smtClean="0">
                <a:cs typeface="Arial" pitchFamily="34" charset="0"/>
              </a:rPr>
              <a:t>File Server</a:t>
            </a:r>
            <a:r>
              <a:rPr lang="zh-TW" altLang="en-US" dirty="0" smtClean="0">
                <a:cs typeface="Arial" pitchFamily="34" charset="0"/>
              </a:rPr>
              <a:t>的備份與還原</a:t>
            </a:r>
            <a:r>
              <a:rPr lang="en-US" altLang="zh-TW" dirty="0" smtClean="0">
                <a:cs typeface="Arial" pitchFamily="34" charset="0"/>
              </a:rPr>
              <a:t>(</a:t>
            </a:r>
            <a:r>
              <a:rPr lang="zh-TW" altLang="en-US" dirty="0" smtClean="0">
                <a:cs typeface="Arial" pitchFamily="34" charset="0"/>
              </a:rPr>
              <a:t>二</a:t>
            </a:r>
            <a:r>
              <a:rPr lang="en-US" altLang="zh-TW" dirty="0" smtClean="0">
                <a:cs typeface="Arial" pitchFamily="34" charset="0"/>
              </a:rPr>
              <a:t>)</a:t>
            </a:r>
            <a:endParaRPr lang="zh-TW" altLang="en-US" dirty="0"/>
          </a:p>
        </p:txBody>
      </p:sp>
      <p:sp>
        <p:nvSpPr>
          <p:cNvPr id="3" name="Content Placeholder 2"/>
          <p:cNvSpPr>
            <a:spLocks noGrp="1"/>
          </p:cNvSpPr>
          <p:nvPr>
            <p:ph idx="1"/>
          </p:nvPr>
        </p:nvSpPr>
        <p:spPr>
          <a:xfrm>
            <a:off x="268290" y="900343"/>
            <a:ext cx="8496300" cy="5253715"/>
          </a:xfrm>
        </p:spPr>
        <p:txBody>
          <a:bodyPr/>
          <a:lstStyle/>
          <a:p>
            <a:pPr defTabSz="720000">
              <a:spcBef>
                <a:spcPts val="400"/>
              </a:spcBef>
            </a:pPr>
            <a:r>
              <a:rPr lang="zh-TW" altLang="en-US" dirty="0" smtClean="0"/>
              <a:t>提供使用者復原功能</a:t>
            </a:r>
            <a:endParaRPr lang="en-US" altLang="zh-TW" dirty="0" smtClean="0"/>
          </a:p>
          <a:p>
            <a:pPr lvl="1" defTabSz="720000">
              <a:spcBef>
                <a:spcPts val="400"/>
              </a:spcBef>
            </a:pPr>
            <a:r>
              <a:rPr lang="zh-TW" altLang="en-US" dirty="0" smtClean="0"/>
              <a:t>復原舊版的檔案內容</a:t>
            </a:r>
            <a:endParaRPr lang="en-US" altLang="zh-TW" dirty="0" smtClean="0"/>
          </a:p>
          <a:p>
            <a:pPr lvl="1">
              <a:spcBef>
                <a:spcPts val="300"/>
              </a:spcBef>
            </a:pPr>
            <a:r>
              <a:rPr lang="zh-TW" altLang="en-US" dirty="0" smtClean="0"/>
              <a:t>必須安裝</a:t>
            </a:r>
            <a:r>
              <a:rPr lang="en-US" altLang="zh-TW" dirty="0" smtClean="0"/>
              <a:t>Shadow copy Client</a:t>
            </a:r>
          </a:p>
          <a:p>
            <a:pPr lvl="2">
              <a:spcBef>
                <a:spcPts val="300"/>
              </a:spcBef>
            </a:pPr>
            <a:r>
              <a:rPr lang="en-US" altLang="zh-TW" dirty="0" smtClean="0"/>
              <a:t>windows XP SP2</a:t>
            </a:r>
          </a:p>
          <a:p>
            <a:pPr lvl="3">
              <a:spcBef>
                <a:spcPts val="300"/>
              </a:spcBef>
            </a:pPr>
            <a:r>
              <a:rPr lang="en-US" altLang="zh-TW" b="0" dirty="0" smtClean="0"/>
              <a:t> http://go.microsoft.com/fwlink/?LinkId=46064  </a:t>
            </a:r>
          </a:p>
          <a:p>
            <a:pPr lvl="2">
              <a:spcBef>
                <a:spcPts val="300"/>
              </a:spcBef>
            </a:pPr>
            <a:r>
              <a:rPr lang="en-US" altLang="zh-TW" dirty="0" smtClean="0"/>
              <a:t>Windows XP SP2 (64 </a:t>
            </a:r>
            <a:r>
              <a:rPr lang="zh-TW" altLang="en-US" dirty="0" smtClean="0"/>
              <a:t>位元</a:t>
            </a:r>
            <a:r>
              <a:rPr lang="en-US" altLang="zh-TW" dirty="0" smtClean="0"/>
              <a:t>)</a:t>
            </a:r>
          </a:p>
          <a:p>
            <a:pPr lvl="3">
              <a:spcBef>
                <a:spcPts val="300"/>
              </a:spcBef>
            </a:pPr>
            <a:r>
              <a:rPr lang="en-US" altLang="zh-TW" dirty="0" smtClean="0"/>
              <a:t> http://go.microsoft.com/fwlink/?LinkId=50683 </a:t>
            </a:r>
          </a:p>
          <a:p>
            <a:pPr lvl="2">
              <a:spcBef>
                <a:spcPts val="300"/>
              </a:spcBef>
            </a:pPr>
            <a:r>
              <a:rPr lang="en-US" altLang="zh-TW" dirty="0" smtClean="0"/>
              <a:t> Windows Server 2003</a:t>
            </a:r>
          </a:p>
          <a:p>
            <a:pPr lvl="3">
              <a:spcBef>
                <a:spcPts val="300"/>
              </a:spcBef>
            </a:pPr>
            <a:r>
              <a:rPr lang="en-US" altLang="zh-TW" dirty="0" smtClean="0"/>
              <a:t> http://go.microsoft.com/fwlink/?LinkId=46065 </a:t>
            </a:r>
          </a:p>
          <a:p>
            <a:pPr lvl="2">
              <a:spcBef>
                <a:spcPts val="300"/>
              </a:spcBef>
            </a:pPr>
            <a:r>
              <a:rPr lang="en-US" altLang="zh-TW" dirty="0" smtClean="0"/>
              <a:t> Windows Server 2003 SP1</a:t>
            </a:r>
          </a:p>
          <a:p>
            <a:pPr lvl="3">
              <a:spcBef>
                <a:spcPts val="300"/>
              </a:spcBef>
            </a:pPr>
            <a:r>
              <a:rPr lang="en-US" altLang="zh-TW" dirty="0" smtClean="0"/>
              <a:t> http://go.microsoft.com/fwlink/?LinkId=46067 </a:t>
            </a:r>
          </a:p>
          <a:p>
            <a:pPr lvl="2">
              <a:spcBef>
                <a:spcPts val="300"/>
              </a:spcBef>
            </a:pPr>
            <a:r>
              <a:rPr lang="en-US" altLang="zh-TW" dirty="0" smtClean="0"/>
              <a:t> Windows Server 2003 SP1 (64 </a:t>
            </a:r>
            <a:r>
              <a:rPr lang="zh-TW" altLang="en-US" dirty="0" smtClean="0"/>
              <a:t>位元</a:t>
            </a:r>
            <a:r>
              <a:rPr lang="en-US" altLang="zh-TW" dirty="0" smtClean="0"/>
              <a:t>)</a:t>
            </a:r>
          </a:p>
          <a:p>
            <a:pPr lvl="3">
              <a:spcBef>
                <a:spcPts val="300"/>
              </a:spcBef>
            </a:pPr>
            <a:r>
              <a:rPr lang="en-US" altLang="zh-TW" dirty="0" smtClean="0"/>
              <a:t> http://go.microsoft.com/fwlink/?LinkId=46068 </a:t>
            </a:r>
            <a:endParaRPr lang="zh-TW" altLang="en-US" dirty="0" smtClean="0"/>
          </a:p>
          <a:p>
            <a:pPr>
              <a:spcBef>
                <a:spcPts val="300"/>
              </a:spcBef>
            </a:pPr>
            <a:endParaRPr lang="zh-TW" altLang="en-US" dirty="0"/>
          </a:p>
        </p:txBody>
      </p:sp>
    </p:spTree>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3591367"/>
          </a:xfrm>
        </p:spPr>
        <p:txBody>
          <a:bodyPr/>
          <a:lstStyle/>
          <a:p>
            <a:pPr defTabSz="684213">
              <a:defRPr/>
            </a:pPr>
            <a:r>
              <a:rPr lang="en-US" altLang="zh-TW" dirty="0" smtClean="0"/>
              <a:t>DPM 2007 </a:t>
            </a:r>
            <a:r>
              <a:rPr lang="zh-TW" altLang="en-US" dirty="0" smtClean="0"/>
              <a:t>規劃與部署</a:t>
            </a:r>
            <a:endParaRPr altLang="zh-TW" dirty="0" smtClean="0"/>
          </a:p>
          <a:p>
            <a:pPr defTabSz="684213">
              <a:defRPr/>
            </a:pPr>
            <a:r>
              <a:rPr lang="zh-TW" altLang="en-US" dirty="0" smtClean="0"/>
              <a:t>保護 </a:t>
            </a:r>
            <a:r>
              <a:rPr altLang="zh-TW" sz="3200" b="1" dirty="0" smtClean="0"/>
              <a:t>Active Directory</a:t>
            </a:r>
          </a:p>
          <a:p>
            <a:pPr defTabSz="684213">
              <a:defRPr/>
            </a:pPr>
            <a:r>
              <a:rPr lang="zh-TW" altLang="en-US" dirty="0" smtClean="0"/>
              <a:t>保護企業</a:t>
            </a:r>
            <a:r>
              <a:rPr lang="zh-TW" altLang="en-US" dirty="0"/>
              <a:t>的</a:t>
            </a:r>
            <a:r>
              <a:rPr lang="zh-TW" altLang="en-US" dirty="0" smtClean="0"/>
              <a:t>檔案伺服器</a:t>
            </a:r>
            <a:endParaRPr altLang="zh-TW" dirty="0" smtClean="0"/>
          </a:p>
          <a:p>
            <a:pPr defTabSz="684213">
              <a:defRPr/>
            </a:pPr>
            <a:r>
              <a:rPr lang="zh-TW" altLang="en-US" dirty="0"/>
              <a:t>保護</a:t>
            </a:r>
            <a:r>
              <a:rPr altLang="zh-TW" dirty="0" smtClean="0"/>
              <a:t>Exchange </a:t>
            </a:r>
            <a:r>
              <a:rPr lang="zh-TW" altLang="en-US" dirty="0" smtClean="0"/>
              <a:t>的</a:t>
            </a:r>
            <a:r>
              <a:rPr lang="zh-TW" altLang="en-US" dirty="0"/>
              <a:t>系統</a:t>
            </a:r>
            <a:endParaRPr altLang="zh-TW" dirty="0" smtClean="0"/>
          </a:p>
          <a:p>
            <a:pPr defTabSz="684213">
              <a:defRPr/>
            </a:pPr>
            <a:r>
              <a:rPr lang="zh-TW" altLang="en-US" dirty="0" smtClean="0"/>
              <a:t>使用 </a:t>
            </a:r>
            <a:r>
              <a:rPr altLang="zh-TW" dirty="0" smtClean="0"/>
              <a:t>DPM SRT </a:t>
            </a:r>
            <a:r>
              <a:rPr lang="zh-TW" altLang="en-US" dirty="0" smtClean="0"/>
              <a:t>的保護</a:t>
            </a:r>
            <a:endParaRPr altLang="zh-TW" dirty="0" smtClean="0"/>
          </a:p>
          <a:p>
            <a:pPr defTabSz="684213">
              <a:defRPr/>
            </a:pPr>
            <a:r>
              <a:rPr lang="zh-TW" altLang="en-US" dirty="0" smtClean="0"/>
              <a:t>問題與討論</a:t>
            </a:r>
            <a:endParaRPr altLang="zh-TW" dirty="0" smtClean="0"/>
          </a:p>
        </p:txBody>
      </p:sp>
    </p:spTree>
  </p:cSld>
  <p:clrMapOvr>
    <a:masterClrMapping/>
  </p:clrMapOvr>
  <p:transition>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2"/>
            <a:ext cx="7894637" cy="1379537"/>
          </a:xfrm>
        </p:spPr>
        <p:txBody>
          <a:bodyPr/>
          <a:lstStyle/>
          <a:p>
            <a:pPr indent="112713" algn="l">
              <a:lnSpc>
                <a:spcPct val="90000"/>
              </a:lnSpc>
            </a:pPr>
            <a:r>
              <a:rPr lang="zh-TW" altLang="en-US" dirty="0" smtClean="0"/>
              <a:t>檔案的備份與還原</a:t>
            </a:r>
            <a:endParaRPr lang="zh-TW" altLang="en-US" dirty="0"/>
          </a:p>
        </p:txBody>
      </p:sp>
      <p:sp>
        <p:nvSpPr>
          <p:cNvPr id="1026054" name="Text Box 6"/>
          <p:cNvSpPr txBox="1">
            <a:spLocks noChangeArrowheads="1"/>
          </p:cNvSpPr>
          <p:nvPr/>
        </p:nvSpPr>
        <p:spPr bwMode="auto">
          <a:xfrm>
            <a:off x="668338" y="1806575"/>
            <a:ext cx="3017837" cy="823913"/>
          </a:xfrm>
          <a:prstGeom prst="rect">
            <a:avLst/>
          </a:prstGeom>
          <a:noFill/>
          <a:ln w="12700">
            <a:noFill/>
            <a:miter lim="800000"/>
            <a:headEnd/>
            <a:tailEnd/>
          </a:ln>
          <a:effectLst/>
        </p:spPr>
        <p:txBody>
          <a:bodyPr>
            <a:spAutoFit/>
          </a:bodyPr>
          <a:lstStyle/>
          <a:p>
            <a:pPr>
              <a:spcBef>
                <a:spcPct val="50000"/>
              </a:spcBef>
            </a:pPr>
            <a:r>
              <a:rPr lang="en-US" altLang="zh-TW" sz="4800" b="1" dirty="0" smtClean="0">
                <a:solidFill>
                  <a:srgbClr val="FFCC00"/>
                </a:solidFill>
                <a:ea typeface="新細明體" charset="-120"/>
                <a:hlinkClick r:id="rId5" action="ppaction://hlinkfile"/>
              </a:rPr>
              <a:t>DEMO-03</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4650910"/>
          </a:xfrm>
        </p:spPr>
        <p:txBody>
          <a:bodyPr/>
          <a:lstStyle/>
          <a:p>
            <a:pPr defTabSz="684213">
              <a:defRPr/>
            </a:pPr>
            <a:r>
              <a:rPr lang="en-US" altLang="zh-TW" dirty="0" smtClean="0">
                <a:solidFill>
                  <a:schemeClr val="tx1">
                    <a:lumMod val="50000"/>
                    <a:lumOff val="50000"/>
                  </a:schemeClr>
                </a:solidFill>
              </a:rPr>
              <a:t>DPM 2007 </a:t>
            </a:r>
            <a:r>
              <a:rPr lang="zh-TW" altLang="en-US" dirty="0" smtClean="0">
                <a:solidFill>
                  <a:schemeClr val="tx1">
                    <a:lumMod val="50000"/>
                    <a:lumOff val="50000"/>
                  </a:schemeClr>
                </a:solidFill>
              </a:rPr>
              <a:t>規劃與部署</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保護 </a:t>
            </a:r>
            <a:r>
              <a:rPr altLang="zh-TW" sz="3200" b="1" dirty="0" smtClean="0">
                <a:solidFill>
                  <a:schemeClr val="tx1">
                    <a:lumMod val="50000"/>
                    <a:lumOff val="50000"/>
                  </a:schemeClr>
                </a:solidFill>
              </a:rPr>
              <a:t>Active Directory</a:t>
            </a:r>
          </a:p>
          <a:p>
            <a:pPr defTabSz="684213">
              <a:defRPr/>
            </a:pPr>
            <a:r>
              <a:rPr lang="zh-TW" altLang="en-US" dirty="0" smtClean="0">
                <a:solidFill>
                  <a:schemeClr val="tx1">
                    <a:lumMod val="50000"/>
                    <a:lumOff val="50000"/>
                  </a:schemeClr>
                </a:solidFill>
              </a:rPr>
              <a:t>保護企業</a:t>
            </a:r>
            <a:r>
              <a:rPr lang="zh-TW" altLang="en-US" dirty="0">
                <a:solidFill>
                  <a:schemeClr val="tx1">
                    <a:lumMod val="50000"/>
                    <a:lumOff val="50000"/>
                  </a:schemeClr>
                </a:solidFill>
              </a:rPr>
              <a:t>的</a:t>
            </a:r>
            <a:r>
              <a:rPr lang="zh-TW" altLang="en-US" dirty="0" smtClean="0">
                <a:solidFill>
                  <a:schemeClr val="tx1">
                    <a:lumMod val="50000"/>
                    <a:lumOff val="50000"/>
                  </a:schemeClr>
                </a:solidFill>
              </a:rPr>
              <a:t>檔案伺服器</a:t>
            </a:r>
            <a:endParaRPr altLang="zh-TW" dirty="0" smtClean="0">
              <a:solidFill>
                <a:schemeClr val="tx1">
                  <a:lumMod val="50000"/>
                  <a:lumOff val="50000"/>
                </a:schemeClr>
              </a:solidFill>
            </a:endParaRPr>
          </a:p>
          <a:p>
            <a:pPr defTabSz="684213">
              <a:defRPr/>
            </a:pPr>
            <a:r>
              <a:rPr lang="zh-TW" altLang="en-US" dirty="0"/>
              <a:t>保護</a:t>
            </a:r>
            <a:r>
              <a:rPr altLang="zh-TW" dirty="0" smtClean="0"/>
              <a:t>Exchange </a:t>
            </a:r>
            <a:r>
              <a:rPr lang="zh-TW" altLang="en-US" dirty="0" smtClean="0"/>
              <a:t>的</a:t>
            </a:r>
            <a:r>
              <a:rPr lang="zh-TW" altLang="en-US" dirty="0"/>
              <a:t>系統</a:t>
            </a:r>
            <a:endParaRPr altLang="zh-TW" dirty="0" smtClean="0"/>
          </a:p>
          <a:p>
            <a:pPr defTabSz="684213">
              <a:defRPr/>
            </a:pPr>
            <a:r>
              <a:rPr lang="zh-TW" altLang="en-US" dirty="0" smtClean="0">
                <a:solidFill>
                  <a:schemeClr val="tx1">
                    <a:lumMod val="50000"/>
                    <a:lumOff val="50000"/>
                  </a:schemeClr>
                </a:solidFill>
              </a:rPr>
              <a:t>使用 </a:t>
            </a:r>
            <a:r>
              <a:rPr altLang="zh-TW" dirty="0" smtClean="0">
                <a:solidFill>
                  <a:schemeClr val="tx1">
                    <a:lumMod val="50000"/>
                    <a:lumOff val="50000"/>
                  </a:schemeClr>
                </a:solidFill>
              </a:rPr>
              <a:t>DPM SRT </a:t>
            </a:r>
            <a:r>
              <a:rPr lang="zh-TW" altLang="en-US" dirty="0" smtClean="0">
                <a:solidFill>
                  <a:schemeClr val="tx1">
                    <a:lumMod val="50000"/>
                    <a:lumOff val="50000"/>
                  </a:schemeClr>
                </a:solidFill>
              </a:rPr>
              <a:t>的保護</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問題與討論</a:t>
            </a:r>
            <a:endParaRPr altLang="zh-TW" dirty="0" smtClean="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altLang="zh-TW" dirty="0" smtClean="0"/>
              <a:t>Exchange</a:t>
            </a:r>
            <a:r>
              <a:rPr lang="zh-TW" altLang="en-US" dirty="0" smtClean="0"/>
              <a:t> </a:t>
            </a:r>
            <a:r>
              <a:rPr altLang="zh-TW" dirty="0" smtClean="0"/>
              <a:t>Server</a:t>
            </a:r>
            <a:r>
              <a:rPr lang="zh-TW" altLang="en-US" dirty="0" smtClean="0"/>
              <a:t>的保護</a:t>
            </a:r>
            <a:endParaRPr lang="zh-TW" altLang="en-US" dirty="0"/>
          </a:p>
        </p:txBody>
      </p:sp>
      <p:sp>
        <p:nvSpPr>
          <p:cNvPr id="3" name="文字版面配置區 2"/>
          <p:cNvSpPr>
            <a:spLocks noGrp="1"/>
          </p:cNvSpPr>
          <p:nvPr>
            <p:ph type="body" idx="1"/>
          </p:nvPr>
        </p:nvSpPr>
        <p:spPr>
          <a:xfrm>
            <a:off x="382588" y="1314363"/>
            <a:ext cx="8380412" cy="4651008"/>
          </a:xfrm>
        </p:spPr>
        <p:txBody>
          <a:bodyPr/>
          <a:lstStyle/>
          <a:p>
            <a:pPr marL="0" indent="0" defTabSz="360000">
              <a:lnSpc>
                <a:spcPct val="100000"/>
              </a:lnSpc>
              <a:spcBef>
                <a:spcPts val="600"/>
              </a:spcBef>
              <a:tabLst>
                <a:tab pos="36000" algn="l"/>
              </a:tabLst>
            </a:pPr>
            <a:r>
              <a:rPr lang="zh-TW" altLang="en-US" dirty="0" smtClean="0"/>
              <a:t>保護的版本</a:t>
            </a:r>
            <a:endParaRPr altLang="zh-TW" dirty="0" smtClean="0"/>
          </a:p>
          <a:p>
            <a:pPr marL="342900" lvl="2" indent="0" defTabSz="360000">
              <a:lnSpc>
                <a:spcPct val="100000"/>
              </a:lnSpc>
              <a:spcBef>
                <a:spcPts val="600"/>
              </a:spcBef>
              <a:tabLst>
                <a:tab pos="36000" algn="l"/>
              </a:tabLst>
            </a:pPr>
            <a:r>
              <a:rPr altLang="zh-TW" sz="2800" dirty="0" smtClean="0"/>
              <a:t>Exchange 2003</a:t>
            </a:r>
          </a:p>
          <a:p>
            <a:pPr marL="342900" lvl="2" indent="0" defTabSz="360000">
              <a:lnSpc>
                <a:spcPct val="100000"/>
              </a:lnSpc>
              <a:spcBef>
                <a:spcPts val="600"/>
              </a:spcBef>
              <a:tabLst>
                <a:tab pos="36000" algn="l"/>
              </a:tabLst>
            </a:pPr>
            <a:r>
              <a:rPr altLang="zh-TW" sz="2800" dirty="0" smtClean="0"/>
              <a:t>Exchange 2007</a:t>
            </a:r>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ltLang="zh-TW" smtClean="0"/>
              <a:t>Exchange 2003</a:t>
            </a:r>
            <a:r>
              <a:rPr lang="zh-TW" altLang="en-US" dirty="0" smtClean="0"/>
              <a:t>的備份與還原</a:t>
            </a:r>
            <a:endParaRPr lang="zh-TW" altLang="en-US" dirty="0"/>
          </a:p>
        </p:txBody>
      </p:sp>
      <p:sp>
        <p:nvSpPr>
          <p:cNvPr id="3" name="Text Placeholder 2"/>
          <p:cNvSpPr>
            <a:spLocks noGrp="1"/>
          </p:cNvSpPr>
          <p:nvPr>
            <p:ph type="body" idx="1"/>
          </p:nvPr>
        </p:nvSpPr>
        <p:spPr>
          <a:xfrm>
            <a:off x="382588" y="1314363"/>
            <a:ext cx="8380412" cy="4012380"/>
          </a:xfrm>
        </p:spPr>
        <p:txBody>
          <a:bodyPr/>
          <a:lstStyle/>
          <a:p>
            <a:r>
              <a:rPr lang="zh-TW" altLang="en-US" dirty="0" smtClean="0"/>
              <a:t>備份的類型</a:t>
            </a:r>
            <a:endParaRPr altLang="zh-TW" smtClean="0"/>
          </a:p>
          <a:p>
            <a:pPr lvl="1"/>
            <a:r>
              <a:rPr lang="zh-TW" altLang="en-US" dirty="0" smtClean="0"/>
              <a:t>信箱資料庫</a:t>
            </a:r>
            <a:endParaRPr altLang="zh-TW" smtClean="0"/>
          </a:p>
          <a:p>
            <a:pPr lvl="1"/>
            <a:r>
              <a:rPr lang="zh-TW" altLang="en-US" dirty="0" smtClean="0"/>
              <a:t>公用資料夾</a:t>
            </a:r>
            <a:endParaRPr altLang="zh-TW" smtClean="0"/>
          </a:p>
          <a:p>
            <a:r>
              <a:rPr lang="zh-TW" altLang="en-US" dirty="0" smtClean="0"/>
              <a:t>還原的類型</a:t>
            </a:r>
            <a:endParaRPr altLang="zh-TW" smtClean="0"/>
          </a:p>
          <a:p>
            <a:pPr lvl="1"/>
            <a:r>
              <a:rPr lang="zh-TW" altLang="en-US" dirty="0" smtClean="0"/>
              <a:t>信箱資料庫</a:t>
            </a:r>
            <a:endParaRPr altLang="zh-TW" smtClean="0"/>
          </a:p>
          <a:p>
            <a:pPr lvl="2"/>
            <a:r>
              <a:rPr lang="zh-TW" altLang="en-US" dirty="0" smtClean="0"/>
              <a:t>可針對個人信箱還原</a:t>
            </a:r>
            <a:endParaRPr altLang="zh-TW" smtClean="0"/>
          </a:p>
          <a:p>
            <a:pPr lvl="1"/>
            <a:r>
              <a:rPr lang="zh-TW" altLang="en-US" dirty="0" smtClean="0"/>
              <a:t>公司資料夾</a:t>
            </a:r>
            <a:endParaRPr altLang="zh-TW" smtClean="0"/>
          </a:p>
          <a:p>
            <a:pPr lvl="2"/>
            <a:r>
              <a:rPr lang="zh-TW" altLang="en-US" dirty="0" smtClean="0"/>
              <a:t>只能針對整個資料庫還原</a:t>
            </a:r>
            <a:endParaRPr altLang="zh-TW" smtClean="0"/>
          </a:p>
          <a:p>
            <a:pPr lvl="1"/>
            <a:endParaRPr lang="zh-TW" altLang="en-US" dirty="0"/>
          </a:p>
        </p:txBody>
      </p:sp>
    </p:spTree>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2"/>
            <a:ext cx="7894637" cy="1379537"/>
          </a:xfrm>
        </p:spPr>
        <p:txBody>
          <a:bodyPr/>
          <a:lstStyle/>
          <a:p>
            <a:pPr indent="112713" algn="l">
              <a:lnSpc>
                <a:spcPct val="90000"/>
              </a:lnSpc>
            </a:pPr>
            <a:r>
              <a:rPr lang="en-US" altLang="zh-TW" dirty="0" smtClean="0"/>
              <a:t>Exchange Server 2003</a:t>
            </a:r>
            <a:r>
              <a:rPr lang="zh-TW" altLang="en-US" dirty="0" smtClean="0"/>
              <a:t>的備份與還原</a:t>
            </a:r>
            <a:endParaRPr lang="zh-TW" altLang="en-US" dirty="0"/>
          </a:p>
        </p:txBody>
      </p:sp>
      <p:sp>
        <p:nvSpPr>
          <p:cNvPr id="1026054" name="Text Box 6"/>
          <p:cNvSpPr txBox="1">
            <a:spLocks noChangeArrowheads="1"/>
          </p:cNvSpPr>
          <p:nvPr/>
        </p:nvSpPr>
        <p:spPr bwMode="auto">
          <a:xfrm>
            <a:off x="668338" y="1806575"/>
            <a:ext cx="3017837" cy="823913"/>
          </a:xfrm>
          <a:prstGeom prst="rect">
            <a:avLst/>
          </a:prstGeom>
          <a:noFill/>
          <a:ln w="12700">
            <a:noFill/>
            <a:miter lim="800000"/>
            <a:headEnd/>
            <a:tailEnd/>
          </a:ln>
          <a:effectLst/>
        </p:spPr>
        <p:txBody>
          <a:bodyPr>
            <a:spAutoFit/>
          </a:bodyPr>
          <a:lstStyle/>
          <a:p>
            <a:pPr>
              <a:spcBef>
                <a:spcPct val="50000"/>
              </a:spcBef>
            </a:pPr>
            <a:r>
              <a:rPr lang="en-US" altLang="zh-TW" sz="4800" b="1" dirty="0" smtClean="0">
                <a:solidFill>
                  <a:srgbClr val="FFCC00"/>
                </a:solidFill>
                <a:ea typeface="新細明體" charset="-120"/>
                <a:hlinkClick r:id="rId5" action="ppaction://hlinkfile"/>
              </a:rPr>
              <a:t>DEMO-04</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圖片 1" descr="CCR.TIF"/>
          <p:cNvPicPr>
            <a:picLocks noChangeAspect="1"/>
          </p:cNvPicPr>
          <p:nvPr/>
        </p:nvPicPr>
        <p:blipFill>
          <a:blip r:embed="rId2"/>
          <a:stretch>
            <a:fillRect/>
          </a:stretch>
        </p:blipFill>
        <p:spPr>
          <a:xfrm>
            <a:off x="1569493" y="866527"/>
            <a:ext cx="5650174" cy="5363570"/>
          </a:xfrm>
          <a:prstGeom prst="rect">
            <a:avLst/>
          </a:prstGeom>
        </p:spPr>
      </p:pic>
      <p:sp>
        <p:nvSpPr>
          <p:cNvPr id="5" name="標題 4"/>
          <p:cNvSpPr>
            <a:spLocks noGrp="1"/>
          </p:cNvSpPr>
          <p:nvPr>
            <p:ph type="title"/>
          </p:nvPr>
        </p:nvSpPr>
        <p:spPr>
          <a:xfrm>
            <a:off x="322798" y="284038"/>
            <a:ext cx="8734117" cy="553998"/>
          </a:xfrm>
        </p:spPr>
        <p:txBody>
          <a:bodyPr/>
          <a:lstStyle/>
          <a:p>
            <a:pPr algn="ctr"/>
            <a:r>
              <a:rPr lang="en-US" altLang="zh-TW" sz="4000" b="1" dirty="0" smtClean="0">
                <a:effectLst/>
              </a:rPr>
              <a:t>Exchange 2007</a:t>
            </a:r>
            <a:r>
              <a:rPr lang="zh-TW" altLang="en-US" sz="4000" b="1" dirty="0" smtClean="0">
                <a:effectLst/>
              </a:rPr>
              <a:t>叢集連續複寫的備份</a:t>
            </a:r>
            <a:endParaRPr lang="zh-TW" altLang="en-US" sz="4000" b="1" dirty="0">
              <a:effectLst/>
            </a:endParaRPr>
          </a:p>
        </p:txBody>
      </p:sp>
    </p:spTree>
  </p:cSld>
  <p:clrMapOvr>
    <a:masterClrMapping/>
  </p:clrMapOvr>
  <p:transition>
    <p:wipe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p:txBody>
          <a:bodyPr/>
          <a:lstStyle/>
          <a:p>
            <a:r>
              <a:rPr lang="zh-TW" altLang="en-US" sz="4000" b="1" dirty="0" smtClean="0">
                <a:effectLst/>
              </a:rPr>
              <a:t>叢集連續複寫的備份與還原</a:t>
            </a:r>
            <a:r>
              <a:rPr lang="en-US" altLang="zh-TW" sz="4000" b="1" dirty="0" smtClean="0">
                <a:effectLst/>
              </a:rPr>
              <a:t>(</a:t>
            </a:r>
            <a:r>
              <a:rPr lang="zh-TW" altLang="en-US" sz="4000" b="1" dirty="0" smtClean="0">
                <a:effectLst/>
              </a:rPr>
              <a:t>一</a:t>
            </a:r>
            <a:r>
              <a:rPr lang="en-US" altLang="zh-TW" sz="4000" b="1" dirty="0" smtClean="0">
                <a:effectLst/>
              </a:rPr>
              <a:t>)</a:t>
            </a:r>
            <a:endParaRPr lang="zh-TW" altLang="en-US" sz="4000" b="1" dirty="0">
              <a:effectLst/>
            </a:endParaRPr>
          </a:p>
        </p:txBody>
      </p:sp>
      <p:sp>
        <p:nvSpPr>
          <p:cNvPr id="4" name="內容版面配置區 3"/>
          <p:cNvSpPr>
            <a:spLocks noGrp="1"/>
          </p:cNvSpPr>
          <p:nvPr>
            <p:ph idx="1"/>
          </p:nvPr>
        </p:nvSpPr>
        <p:spPr>
          <a:xfrm>
            <a:off x="382588" y="995139"/>
            <a:ext cx="8380412" cy="5088573"/>
          </a:xfrm>
        </p:spPr>
        <p:txBody>
          <a:bodyPr/>
          <a:lstStyle/>
          <a:p>
            <a:pPr>
              <a:lnSpc>
                <a:spcPct val="100000"/>
              </a:lnSpc>
              <a:spcBef>
                <a:spcPts val="400"/>
              </a:spcBef>
            </a:pPr>
            <a:r>
              <a:rPr lang="zh-TW" altLang="en-US" dirty="0" smtClean="0"/>
              <a:t>備份方式</a:t>
            </a:r>
            <a:endParaRPr lang="en-US" altLang="zh-TW" dirty="0" smtClean="0"/>
          </a:p>
          <a:p>
            <a:pPr lvl="1">
              <a:lnSpc>
                <a:spcPct val="100000"/>
              </a:lnSpc>
              <a:spcBef>
                <a:spcPts val="400"/>
              </a:spcBef>
            </a:pPr>
            <a:r>
              <a:rPr lang="zh-TW" altLang="en-US" dirty="0" smtClean="0"/>
              <a:t>只備份</a:t>
            </a:r>
            <a:r>
              <a:rPr lang="en-US" altLang="zh-TW" dirty="0" smtClean="0"/>
              <a:t>Active Node</a:t>
            </a:r>
            <a:endParaRPr lang="zh-TW" altLang="en-US" dirty="0" smtClean="0"/>
          </a:p>
          <a:p>
            <a:pPr lvl="1">
              <a:lnSpc>
                <a:spcPct val="100000"/>
              </a:lnSpc>
              <a:spcBef>
                <a:spcPts val="400"/>
              </a:spcBef>
            </a:pPr>
            <a:r>
              <a:rPr lang="zh-TW" altLang="en-US" dirty="0" smtClean="0"/>
              <a:t>先備份</a:t>
            </a:r>
            <a:r>
              <a:rPr lang="en-US" altLang="zh-TW" dirty="0" smtClean="0"/>
              <a:t>Passive Node</a:t>
            </a:r>
            <a:r>
              <a:rPr lang="zh-TW" altLang="en-US" dirty="0" smtClean="0"/>
              <a:t>，若不行則直接備份</a:t>
            </a:r>
            <a:r>
              <a:rPr lang="en-US" altLang="zh-TW" dirty="0" smtClean="0"/>
              <a:t>Active Node</a:t>
            </a:r>
          </a:p>
          <a:p>
            <a:pPr lvl="1">
              <a:lnSpc>
                <a:spcPct val="100000"/>
              </a:lnSpc>
              <a:spcBef>
                <a:spcPts val="400"/>
              </a:spcBef>
            </a:pPr>
            <a:r>
              <a:rPr lang="zh-TW" altLang="en-US" dirty="0" smtClean="0"/>
              <a:t>直接指定要備份的</a:t>
            </a:r>
            <a:r>
              <a:rPr lang="en-US" altLang="zh-TW" dirty="0" smtClean="0"/>
              <a:t>Node</a:t>
            </a:r>
          </a:p>
          <a:p>
            <a:pPr>
              <a:lnSpc>
                <a:spcPct val="100000"/>
              </a:lnSpc>
              <a:spcBef>
                <a:spcPts val="400"/>
              </a:spcBef>
            </a:pPr>
            <a:r>
              <a:rPr lang="zh-TW" altLang="en-US" dirty="0" smtClean="0"/>
              <a:t>資料檢查</a:t>
            </a:r>
            <a:endParaRPr lang="en-US" altLang="zh-TW" dirty="0" smtClean="0"/>
          </a:p>
          <a:p>
            <a:pPr lvl="1">
              <a:lnSpc>
                <a:spcPct val="100000"/>
              </a:lnSpc>
              <a:spcBef>
                <a:spcPts val="400"/>
              </a:spcBef>
            </a:pPr>
            <a:r>
              <a:rPr lang="en-US" altLang="zh-TW" dirty="0" err="1" smtClean="0"/>
              <a:t>Eseutil</a:t>
            </a:r>
            <a:r>
              <a:rPr lang="zh-TW" altLang="en-US" dirty="0" smtClean="0"/>
              <a:t>自動完整性的檢查內容</a:t>
            </a:r>
            <a:endParaRPr lang="en-US" altLang="zh-TW" dirty="0" smtClean="0"/>
          </a:p>
          <a:p>
            <a:pPr lvl="2">
              <a:lnSpc>
                <a:spcPct val="100000"/>
              </a:lnSpc>
              <a:spcBef>
                <a:spcPts val="400"/>
              </a:spcBef>
            </a:pPr>
            <a:r>
              <a:rPr lang="zh-TW" altLang="en-US" dirty="0" smtClean="0"/>
              <a:t>必須</a:t>
            </a:r>
            <a:r>
              <a:rPr lang="zh-TW" altLang="en-US" dirty="0" smtClean="0"/>
              <a:t>拷貝</a:t>
            </a:r>
            <a:r>
              <a:rPr lang="en-US" altLang="zh-TW" dirty="0" smtClean="0"/>
              <a:t>ese.dll</a:t>
            </a:r>
            <a:r>
              <a:rPr lang="zh-TW" altLang="en-US" dirty="0" smtClean="0"/>
              <a:t>、</a:t>
            </a:r>
            <a:r>
              <a:rPr lang="en-US" altLang="zh-TW" dirty="0" smtClean="0"/>
              <a:t>eseutil.exe</a:t>
            </a:r>
            <a:r>
              <a:rPr lang="zh-TW" altLang="en-US" dirty="0" smtClean="0"/>
              <a:t>至</a:t>
            </a:r>
            <a:r>
              <a:rPr lang="en-US" altLang="zh-TW" dirty="0" smtClean="0"/>
              <a:t>DPM</a:t>
            </a:r>
            <a:r>
              <a:rPr lang="zh-TW" altLang="en-US" dirty="0" smtClean="0"/>
              <a:t>的</a:t>
            </a:r>
            <a:r>
              <a:rPr lang="en-US" altLang="zh-TW" dirty="0" smtClean="0"/>
              <a:t>Bin</a:t>
            </a:r>
            <a:r>
              <a:rPr lang="zh-TW" altLang="en-US" dirty="0" smtClean="0"/>
              <a:t>目錄</a:t>
            </a:r>
            <a:endParaRPr lang="en-US" altLang="zh-TW" dirty="0" smtClean="0"/>
          </a:p>
          <a:p>
            <a:pPr lvl="2">
              <a:lnSpc>
                <a:spcPct val="100000"/>
              </a:lnSpc>
              <a:spcBef>
                <a:spcPts val="400"/>
              </a:spcBef>
            </a:pPr>
            <a:r>
              <a:rPr lang="zh-TW" altLang="en-US" dirty="0" smtClean="0"/>
              <a:t>應注意</a:t>
            </a:r>
            <a:r>
              <a:rPr lang="en-US" altLang="zh-TW" dirty="0" smtClean="0"/>
              <a:t>OS</a:t>
            </a:r>
            <a:r>
              <a:rPr lang="zh-TW" altLang="en-US" dirty="0" smtClean="0"/>
              <a:t>版本</a:t>
            </a:r>
            <a:r>
              <a:rPr lang="en-US" altLang="zh-TW" dirty="0" smtClean="0"/>
              <a:t>(X86 </a:t>
            </a:r>
            <a:r>
              <a:rPr lang="zh-TW" altLang="en-US" dirty="0" smtClean="0"/>
              <a:t>或</a:t>
            </a:r>
            <a:r>
              <a:rPr lang="en-US" altLang="zh-TW" dirty="0" smtClean="0"/>
              <a:t>X64)</a:t>
            </a:r>
          </a:p>
          <a:p>
            <a:pPr lvl="1">
              <a:lnSpc>
                <a:spcPct val="100000"/>
              </a:lnSpc>
              <a:spcBef>
                <a:spcPts val="400"/>
              </a:spcBef>
            </a:pPr>
            <a:r>
              <a:rPr lang="zh-TW" altLang="en-US" dirty="0" smtClean="0"/>
              <a:t>確保備份完成後能夠還原資料</a:t>
            </a:r>
            <a:endParaRPr lang="en-US" altLang="zh-TW" dirty="0" smtClean="0"/>
          </a:p>
        </p:txBody>
      </p:sp>
    </p:spTree>
  </p:cSld>
  <p:clrMapOvr>
    <a:masterClrMapping/>
  </p:clrMapOvr>
  <p:transition>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叢集連續複寫的備份與</a:t>
            </a:r>
            <a:r>
              <a:rPr lang="zh-TW" altLang="en-US" dirty="0" smtClean="0"/>
              <a:t>還原</a:t>
            </a:r>
            <a:r>
              <a:rPr altLang="zh-TW" dirty="0" smtClean="0"/>
              <a:t>(</a:t>
            </a:r>
            <a:r>
              <a:rPr lang="zh-TW" altLang="en-US" dirty="0" smtClean="0"/>
              <a:t>二</a:t>
            </a:r>
            <a:r>
              <a:rPr altLang="zh-TW" dirty="0" smtClean="0"/>
              <a:t>)</a:t>
            </a:r>
            <a:endParaRPr lang="zh-TW" altLang="en-US" dirty="0"/>
          </a:p>
        </p:txBody>
      </p:sp>
      <p:sp>
        <p:nvSpPr>
          <p:cNvPr id="3" name="內容版面配置區 2"/>
          <p:cNvSpPr>
            <a:spLocks noGrp="1"/>
          </p:cNvSpPr>
          <p:nvPr>
            <p:ph idx="1"/>
          </p:nvPr>
        </p:nvSpPr>
        <p:spPr>
          <a:xfrm>
            <a:off x="382588" y="1053206"/>
            <a:ext cx="8380412" cy="4832092"/>
          </a:xfrm>
        </p:spPr>
        <p:txBody>
          <a:bodyPr/>
          <a:lstStyle/>
          <a:p>
            <a:pPr>
              <a:lnSpc>
                <a:spcPct val="100000"/>
              </a:lnSpc>
              <a:spcBef>
                <a:spcPts val="600"/>
              </a:spcBef>
            </a:pPr>
            <a:r>
              <a:rPr lang="zh-TW" altLang="en-US" dirty="0" smtClean="0"/>
              <a:t>短期間使用硬碟，長期間使用碟帶</a:t>
            </a:r>
            <a:endParaRPr lang="en-US" altLang="zh-TW" dirty="0" smtClean="0"/>
          </a:p>
          <a:p>
            <a:pPr lvl="1">
              <a:lnSpc>
                <a:spcPct val="100000"/>
              </a:lnSpc>
              <a:spcBef>
                <a:spcPts val="600"/>
              </a:spcBef>
            </a:pPr>
            <a:r>
              <a:rPr lang="zh-TW" altLang="en-US" dirty="0" smtClean="0"/>
              <a:t>硬碟</a:t>
            </a:r>
            <a:r>
              <a:rPr lang="en-US" altLang="zh-TW" dirty="0" smtClean="0"/>
              <a:t>(</a:t>
            </a:r>
            <a:r>
              <a:rPr lang="zh-TW" altLang="en-US" dirty="0" smtClean="0"/>
              <a:t>短期間</a:t>
            </a:r>
            <a:r>
              <a:rPr lang="en-US" altLang="zh-TW" dirty="0" smtClean="0"/>
              <a:t>)</a:t>
            </a:r>
          </a:p>
          <a:p>
            <a:pPr lvl="2">
              <a:lnSpc>
                <a:spcPct val="100000"/>
              </a:lnSpc>
              <a:spcBef>
                <a:spcPts val="600"/>
              </a:spcBef>
            </a:pPr>
            <a:r>
              <a:rPr lang="zh-TW" altLang="en-US" dirty="0" smtClean="0"/>
              <a:t>保留範圍：最長</a:t>
            </a:r>
            <a:r>
              <a:rPr lang="en-US" altLang="zh-TW" dirty="0" smtClean="0"/>
              <a:t>448</a:t>
            </a:r>
            <a:r>
              <a:rPr lang="zh-TW" altLang="en-US" dirty="0" smtClean="0"/>
              <a:t>天</a:t>
            </a:r>
            <a:endParaRPr lang="en-US" altLang="zh-TW" dirty="0" smtClean="0"/>
          </a:p>
          <a:p>
            <a:pPr lvl="2">
              <a:lnSpc>
                <a:spcPct val="100000"/>
              </a:lnSpc>
              <a:spcBef>
                <a:spcPts val="600"/>
              </a:spcBef>
            </a:pPr>
            <a:r>
              <a:rPr lang="zh-TW" altLang="en-US" dirty="0" smtClean="0"/>
              <a:t>每</a:t>
            </a:r>
            <a:r>
              <a:rPr lang="en-US" altLang="zh-TW" dirty="0" smtClean="0"/>
              <a:t>15</a:t>
            </a:r>
            <a:r>
              <a:rPr lang="zh-TW" altLang="en-US" dirty="0" smtClean="0"/>
              <a:t>分鐘同步一次，僅備份增加的</a:t>
            </a:r>
            <a:r>
              <a:rPr lang="en-US" altLang="zh-TW" dirty="0" smtClean="0"/>
              <a:t>Logs</a:t>
            </a:r>
          </a:p>
          <a:p>
            <a:pPr lvl="2">
              <a:lnSpc>
                <a:spcPct val="100000"/>
              </a:lnSpc>
              <a:spcBef>
                <a:spcPts val="600"/>
              </a:spcBef>
            </a:pPr>
            <a:r>
              <a:rPr lang="zh-TW" altLang="en-US" dirty="0" smtClean="0"/>
              <a:t>通常每天一次</a:t>
            </a:r>
            <a:r>
              <a:rPr lang="en-US" altLang="zh-TW" dirty="0" smtClean="0"/>
              <a:t> Express Full Backup</a:t>
            </a:r>
          </a:p>
          <a:p>
            <a:pPr lvl="3">
              <a:lnSpc>
                <a:spcPct val="100000"/>
              </a:lnSpc>
              <a:spcBef>
                <a:spcPts val="600"/>
              </a:spcBef>
            </a:pPr>
            <a:r>
              <a:rPr lang="zh-TW" altLang="en-US" dirty="0" smtClean="0"/>
              <a:t>可以增加次數</a:t>
            </a:r>
            <a:r>
              <a:rPr lang="en-US" altLang="zh-TW" dirty="0" smtClean="0"/>
              <a:t>(</a:t>
            </a:r>
            <a:r>
              <a:rPr lang="zh-TW" altLang="en-US" dirty="0" smtClean="0"/>
              <a:t>每半小時一次</a:t>
            </a:r>
            <a:r>
              <a:rPr lang="en-US" altLang="zh-TW" dirty="0" smtClean="0"/>
              <a:t>)</a:t>
            </a:r>
          </a:p>
          <a:p>
            <a:pPr lvl="1">
              <a:lnSpc>
                <a:spcPct val="100000"/>
              </a:lnSpc>
              <a:spcBef>
                <a:spcPts val="600"/>
              </a:spcBef>
            </a:pPr>
            <a:r>
              <a:rPr lang="zh-TW" altLang="en-US" dirty="0" smtClean="0"/>
              <a:t>碟帶</a:t>
            </a:r>
            <a:r>
              <a:rPr lang="en-US" altLang="zh-TW" dirty="0" smtClean="0"/>
              <a:t>(</a:t>
            </a:r>
            <a:r>
              <a:rPr lang="zh-TW" altLang="en-US" dirty="0" smtClean="0"/>
              <a:t>長期間</a:t>
            </a:r>
            <a:r>
              <a:rPr lang="en-US" altLang="zh-TW" dirty="0" smtClean="0"/>
              <a:t>)</a:t>
            </a:r>
          </a:p>
          <a:p>
            <a:pPr lvl="2">
              <a:lnSpc>
                <a:spcPct val="100000"/>
              </a:lnSpc>
              <a:spcBef>
                <a:spcPts val="600"/>
              </a:spcBef>
            </a:pPr>
            <a:r>
              <a:rPr lang="zh-TW" altLang="en-US" dirty="0" smtClean="0"/>
              <a:t>保留範圍：</a:t>
            </a:r>
            <a:endParaRPr lang="en-US" altLang="zh-TW" dirty="0" smtClean="0"/>
          </a:p>
          <a:p>
            <a:pPr lvl="3">
              <a:lnSpc>
                <a:spcPct val="100000"/>
              </a:lnSpc>
              <a:spcBef>
                <a:spcPts val="600"/>
              </a:spcBef>
            </a:pPr>
            <a:r>
              <a:rPr lang="zh-TW" altLang="en-US" dirty="0" smtClean="0"/>
              <a:t>年：最長</a:t>
            </a:r>
            <a:r>
              <a:rPr lang="en-US" altLang="zh-TW" dirty="0" smtClean="0"/>
              <a:t>99</a:t>
            </a:r>
            <a:r>
              <a:rPr lang="zh-TW" altLang="en-US" dirty="0" smtClean="0"/>
              <a:t>年</a:t>
            </a:r>
            <a:endParaRPr lang="en-US" altLang="zh-TW" dirty="0" smtClean="0"/>
          </a:p>
          <a:p>
            <a:pPr lvl="3">
              <a:lnSpc>
                <a:spcPct val="100000"/>
              </a:lnSpc>
              <a:spcBef>
                <a:spcPts val="600"/>
              </a:spcBef>
            </a:pPr>
            <a:r>
              <a:rPr lang="zh-TW" altLang="en-US" dirty="0" smtClean="0"/>
              <a:t>月： 最長</a:t>
            </a:r>
            <a:r>
              <a:rPr lang="en-US" altLang="zh-TW" dirty="0" smtClean="0"/>
              <a:t>11</a:t>
            </a:r>
            <a:r>
              <a:rPr lang="zh-TW" altLang="en-US" dirty="0" smtClean="0"/>
              <a:t>月</a:t>
            </a:r>
            <a:endParaRPr lang="en-US" altLang="zh-TW" dirty="0" smtClean="0"/>
          </a:p>
          <a:p>
            <a:pPr lvl="3">
              <a:lnSpc>
                <a:spcPct val="100000"/>
              </a:lnSpc>
              <a:spcBef>
                <a:spcPts val="600"/>
              </a:spcBef>
            </a:pPr>
            <a:r>
              <a:rPr lang="zh-TW" altLang="en-US" dirty="0" smtClean="0"/>
              <a:t>週： 最長</a:t>
            </a:r>
            <a:r>
              <a:rPr lang="en-US" altLang="zh-TW" dirty="0" smtClean="0"/>
              <a:t>4</a:t>
            </a:r>
            <a:r>
              <a:rPr lang="zh-TW" altLang="en-US" dirty="0" smtClean="0"/>
              <a:t>週</a:t>
            </a:r>
            <a:endParaRPr lang="en-US" altLang="zh-TW" dirty="0" smtClean="0"/>
          </a:p>
        </p:txBody>
      </p:sp>
    </p:spTree>
  </p:cSld>
  <p:clrMapOvr>
    <a:masterClrMapping/>
  </p:clrMapOvr>
  <p:transition>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叢集連續複寫的備份與還原</a:t>
            </a:r>
            <a:r>
              <a:rPr altLang="zh-TW" dirty="0" smtClean="0"/>
              <a:t>(</a:t>
            </a:r>
            <a:r>
              <a:rPr lang="zh-TW" altLang="en-US" dirty="0" smtClean="0"/>
              <a:t>三</a:t>
            </a:r>
            <a:r>
              <a:rPr altLang="zh-TW" dirty="0" smtClean="0"/>
              <a:t>)</a:t>
            </a:r>
            <a:endParaRPr lang="zh-TW" altLang="en-US" dirty="0"/>
          </a:p>
        </p:txBody>
      </p:sp>
      <p:sp>
        <p:nvSpPr>
          <p:cNvPr id="3" name="內容版面配置區 2"/>
          <p:cNvSpPr>
            <a:spLocks noGrp="1"/>
          </p:cNvSpPr>
          <p:nvPr>
            <p:ph idx="1"/>
          </p:nvPr>
        </p:nvSpPr>
        <p:spPr>
          <a:xfrm>
            <a:off x="382588" y="1111262"/>
            <a:ext cx="8380412" cy="3123932"/>
          </a:xfrm>
        </p:spPr>
        <p:txBody>
          <a:bodyPr/>
          <a:lstStyle/>
          <a:p>
            <a:pPr lvl="2">
              <a:lnSpc>
                <a:spcPct val="100000"/>
              </a:lnSpc>
              <a:spcBef>
                <a:spcPts val="600"/>
              </a:spcBef>
            </a:pPr>
            <a:r>
              <a:rPr lang="zh-TW" altLang="en-US" dirty="0" smtClean="0"/>
              <a:t>備份選項</a:t>
            </a:r>
            <a:endParaRPr lang="en-US" altLang="zh-TW" dirty="0" smtClean="0"/>
          </a:p>
          <a:p>
            <a:pPr lvl="3">
              <a:lnSpc>
                <a:spcPct val="100000"/>
              </a:lnSpc>
              <a:spcBef>
                <a:spcPts val="600"/>
              </a:spcBef>
            </a:pPr>
            <a:r>
              <a:rPr lang="zh-TW" altLang="en-US" dirty="0" smtClean="0"/>
              <a:t>壓縮</a:t>
            </a:r>
            <a:endParaRPr lang="en-US" altLang="zh-TW" dirty="0" smtClean="0"/>
          </a:p>
          <a:p>
            <a:pPr lvl="3">
              <a:lnSpc>
                <a:spcPct val="100000"/>
              </a:lnSpc>
              <a:spcBef>
                <a:spcPts val="600"/>
              </a:spcBef>
            </a:pPr>
            <a:r>
              <a:rPr lang="zh-TW" altLang="en-US" dirty="0" smtClean="0"/>
              <a:t>加密</a:t>
            </a:r>
            <a:endParaRPr lang="en-US" altLang="zh-TW" dirty="0" smtClean="0"/>
          </a:p>
          <a:p>
            <a:pPr lvl="2">
              <a:lnSpc>
                <a:spcPct val="100000"/>
              </a:lnSpc>
              <a:spcBef>
                <a:spcPts val="600"/>
              </a:spcBef>
            </a:pPr>
            <a:r>
              <a:rPr lang="zh-TW" altLang="en-US" dirty="0" smtClean="0"/>
              <a:t>備份次數</a:t>
            </a:r>
            <a:endParaRPr lang="en-US" altLang="zh-TW" dirty="0" smtClean="0"/>
          </a:p>
          <a:p>
            <a:pPr lvl="3">
              <a:lnSpc>
                <a:spcPct val="100000"/>
              </a:lnSpc>
              <a:spcBef>
                <a:spcPts val="600"/>
              </a:spcBef>
            </a:pPr>
            <a:r>
              <a:rPr lang="zh-TW" altLang="en-US" dirty="0" smtClean="0"/>
              <a:t>每日一次</a:t>
            </a:r>
            <a:endParaRPr lang="en-US" altLang="zh-TW" dirty="0" smtClean="0"/>
          </a:p>
          <a:p>
            <a:pPr lvl="3">
              <a:lnSpc>
                <a:spcPct val="100000"/>
              </a:lnSpc>
              <a:spcBef>
                <a:spcPts val="600"/>
              </a:spcBef>
            </a:pPr>
            <a:r>
              <a:rPr lang="zh-TW" altLang="en-US" dirty="0" smtClean="0"/>
              <a:t>每週一次</a:t>
            </a:r>
            <a:endParaRPr lang="en-US" altLang="zh-TW" dirty="0" smtClean="0"/>
          </a:p>
          <a:p>
            <a:pPr lvl="3">
              <a:lnSpc>
                <a:spcPct val="100000"/>
              </a:lnSpc>
              <a:spcBef>
                <a:spcPts val="600"/>
              </a:spcBef>
            </a:pPr>
            <a:r>
              <a:rPr lang="zh-TW" altLang="en-US" dirty="0" smtClean="0"/>
              <a:t>每月一次</a:t>
            </a:r>
            <a:endParaRPr lang="en-US" altLang="zh-TW" dirty="0" smtClean="0"/>
          </a:p>
          <a:p>
            <a:pPr lvl="3">
              <a:lnSpc>
                <a:spcPct val="100000"/>
              </a:lnSpc>
              <a:spcBef>
                <a:spcPts val="600"/>
              </a:spcBef>
            </a:pPr>
            <a:r>
              <a:rPr lang="zh-TW" altLang="en-US" dirty="0" smtClean="0"/>
              <a:t>每年一次</a:t>
            </a:r>
            <a:endParaRPr lang="en-US" altLang="zh-TW" dirty="0" smtClean="0"/>
          </a:p>
        </p:txBody>
      </p:sp>
    </p:spTree>
  </p:cSld>
  <p:clrMapOvr>
    <a:masterClrMapping/>
  </p:clrMapOvr>
  <p:transition>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2"/>
            <a:ext cx="7894637" cy="813481"/>
          </a:xfrm>
        </p:spPr>
        <p:txBody>
          <a:bodyPr/>
          <a:lstStyle/>
          <a:p>
            <a:pPr indent="112713" algn="l">
              <a:lnSpc>
                <a:spcPct val="90000"/>
              </a:lnSpc>
            </a:pPr>
            <a:r>
              <a:rPr lang="en-US" altLang="zh-TW" dirty="0" smtClean="0"/>
              <a:t>Exchange 2007</a:t>
            </a:r>
            <a:r>
              <a:rPr lang="zh-TW" altLang="en-US" dirty="0" smtClean="0"/>
              <a:t>的備份與還原</a:t>
            </a:r>
            <a:endParaRPr lang="zh-TW" altLang="en-US" dirty="0"/>
          </a:p>
        </p:txBody>
      </p:sp>
      <p:sp>
        <p:nvSpPr>
          <p:cNvPr id="1026054" name="Text Box 6"/>
          <p:cNvSpPr txBox="1">
            <a:spLocks noChangeArrowheads="1"/>
          </p:cNvSpPr>
          <p:nvPr/>
        </p:nvSpPr>
        <p:spPr bwMode="auto">
          <a:xfrm>
            <a:off x="668338" y="1806575"/>
            <a:ext cx="3017837" cy="830997"/>
          </a:xfrm>
          <a:prstGeom prst="rect">
            <a:avLst/>
          </a:prstGeom>
          <a:noFill/>
          <a:ln w="12700">
            <a:noFill/>
            <a:miter lim="800000"/>
            <a:headEnd/>
            <a:tailEnd/>
          </a:ln>
          <a:effectLst/>
        </p:spPr>
        <p:txBody>
          <a:bodyPr>
            <a:spAutoFit/>
          </a:bodyPr>
          <a:lstStyle/>
          <a:p>
            <a:pPr>
              <a:spcBef>
                <a:spcPct val="50000"/>
              </a:spcBef>
            </a:pPr>
            <a:r>
              <a:rPr lang="en-US" altLang="zh-TW" sz="4800" b="1" dirty="0" smtClean="0">
                <a:solidFill>
                  <a:srgbClr val="FFCC00"/>
                </a:solidFill>
                <a:ea typeface="新細明體" charset="-120"/>
                <a:hlinkClick r:id="rId5" action="ppaction://hlinkfile"/>
              </a:rPr>
              <a:t>DEMO-05</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4650910"/>
          </a:xfrm>
        </p:spPr>
        <p:txBody>
          <a:bodyPr/>
          <a:lstStyle/>
          <a:p>
            <a:pPr defTabSz="684213">
              <a:defRPr/>
            </a:pPr>
            <a:r>
              <a:rPr lang="en-US" altLang="zh-TW" dirty="0" smtClean="0"/>
              <a:t>DPM 2007 </a:t>
            </a:r>
            <a:r>
              <a:rPr lang="zh-TW" altLang="en-US" dirty="0" smtClean="0"/>
              <a:t>規劃與部署</a:t>
            </a:r>
            <a:endParaRPr altLang="zh-TW" dirty="0" smtClean="0"/>
          </a:p>
          <a:p>
            <a:pPr defTabSz="684213">
              <a:defRPr/>
            </a:pPr>
            <a:r>
              <a:rPr lang="zh-TW" altLang="en-US" dirty="0" smtClean="0">
                <a:solidFill>
                  <a:schemeClr val="tx1">
                    <a:lumMod val="50000"/>
                    <a:lumOff val="50000"/>
                  </a:schemeClr>
                </a:solidFill>
              </a:rPr>
              <a:t>保護 </a:t>
            </a:r>
            <a:r>
              <a:rPr altLang="zh-TW" sz="3200" b="1" dirty="0" smtClean="0">
                <a:solidFill>
                  <a:schemeClr val="tx1">
                    <a:lumMod val="50000"/>
                    <a:lumOff val="50000"/>
                  </a:schemeClr>
                </a:solidFill>
              </a:rPr>
              <a:t>Active Directory</a:t>
            </a:r>
          </a:p>
          <a:p>
            <a:pPr defTabSz="684213">
              <a:defRPr/>
            </a:pPr>
            <a:r>
              <a:rPr lang="zh-TW" altLang="en-US" dirty="0" smtClean="0">
                <a:solidFill>
                  <a:schemeClr val="tx1">
                    <a:lumMod val="50000"/>
                    <a:lumOff val="50000"/>
                  </a:schemeClr>
                </a:solidFill>
              </a:rPr>
              <a:t>保護企業</a:t>
            </a:r>
            <a:r>
              <a:rPr lang="zh-TW" altLang="en-US" dirty="0">
                <a:solidFill>
                  <a:schemeClr val="tx1">
                    <a:lumMod val="50000"/>
                    <a:lumOff val="50000"/>
                  </a:schemeClr>
                </a:solidFill>
              </a:rPr>
              <a:t>的</a:t>
            </a:r>
            <a:r>
              <a:rPr lang="zh-TW" altLang="en-US" dirty="0" smtClean="0">
                <a:solidFill>
                  <a:schemeClr val="tx1">
                    <a:lumMod val="50000"/>
                    <a:lumOff val="50000"/>
                  </a:schemeClr>
                </a:solidFill>
              </a:rPr>
              <a:t>檔案伺服器</a:t>
            </a:r>
            <a:endParaRPr altLang="zh-TW" dirty="0" smtClean="0">
              <a:solidFill>
                <a:schemeClr val="tx1">
                  <a:lumMod val="50000"/>
                  <a:lumOff val="50000"/>
                </a:schemeClr>
              </a:solidFill>
            </a:endParaRPr>
          </a:p>
          <a:p>
            <a:pPr defTabSz="684213">
              <a:defRPr/>
            </a:pPr>
            <a:r>
              <a:rPr lang="zh-TW" altLang="en-US" dirty="0">
                <a:solidFill>
                  <a:schemeClr val="tx1">
                    <a:lumMod val="50000"/>
                    <a:lumOff val="50000"/>
                  </a:schemeClr>
                </a:solidFill>
              </a:rPr>
              <a:t>保護</a:t>
            </a:r>
            <a:r>
              <a:rPr altLang="zh-TW" dirty="0" smtClean="0">
                <a:solidFill>
                  <a:schemeClr val="tx1">
                    <a:lumMod val="50000"/>
                    <a:lumOff val="50000"/>
                  </a:schemeClr>
                </a:solidFill>
              </a:rPr>
              <a:t>Exchange </a:t>
            </a:r>
            <a:r>
              <a:rPr lang="zh-TW" altLang="en-US" dirty="0" smtClean="0">
                <a:solidFill>
                  <a:schemeClr val="tx1">
                    <a:lumMod val="50000"/>
                    <a:lumOff val="50000"/>
                  </a:schemeClr>
                </a:solidFill>
              </a:rPr>
              <a:t>的</a:t>
            </a:r>
            <a:r>
              <a:rPr lang="zh-TW" altLang="en-US" dirty="0">
                <a:solidFill>
                  <a:schemeClr val="tx1">
                    <a:lumMod val="50000"/>
                    <a:lumOff val="50000"/>
                  </a:schemeClr>
                </a:solidFill>
              </a:rPr>
              <a:t>系統</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使用 </a:t>
            </a:r>
            <a:r>
              <a:rPr altLang="zh-TW" dirty="0" smtClean="0">
                <a:solidFill>
                  <a:schemeClr val="tx1">
                    <a:lumMod val="50000"/>
                    <a:lumOff val="50000"/>
                  </a:schemeClr>
                </a:solidFill>
              </a:rPr>
              <a:t>DPM SRT </a:t>
            </a:r>
            <a:r>
              <a:rPr lang="zh-TW" altLang="en-US" dirty="0" smtClean="0">
                <a:solidFill>
                  <a:schemeClr val="tx1">
                    <a:lumMod val="50000"/>
                    <a:lumOff val="50000"/>
                  </a:schemeClr>
                </a:solidFill>
              </a:rPr>
              <a:t>的保護</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問題與討論</a:t>
            </a:r>
            <a:endParaRPr altLang="zh-TW" dirty="0" smtClean="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246743"/>
            <a:ext cx="8380412" cy="653143"/>
          </a:xfrm>
        </p:spPr>
        <p:txBody>
          <a:bodyPr/>
          <a:lstStyle/>
          <a:p>
            <a:pPr eaLnBrk="1" hangingPunct="1">
              <a:defRPr/>
            </a:pPr>
            <a:r>
              <a:rPr lang="zh-TW" altLang="en-US" sz="4000" b="1" dirty="0" smtClean="0">
                <a:effectLst/>
              </a:rPr>
              <a:t>講授大綱</a:t>
            </a:r>
            <a:endParaRPr lang="zh-TW" altLang="en-US" sz="4000" b="1" dirty="0">
              <a:effectLst/>
            </a:endParaRPr>
          </a:p>
        </p:txBody>
      </p:sp>
      <p:sp>
        <p:nvSpPr>
          <p:cNvPr id="8195" name="文字版面配置區 2"/>
          <p:cNvSpPr>
            <a:spLocks noGrp="1"/>
          </p:cNvSpPr>
          <p:nvPr>
            <p:ph type="body" idx="1"/>
          </p:nvPr>
        </p:nvSpPr>
        <p:spPr>
          <a:xfrm>
            <a:off x="382588" y="1154804"/>
            <a:ext cx="8380412" cy="4650910"/>
          </a:xfrm>
        </p:spPr>
        <p:txBody>
          <a:bodyPr/>
          <a:lstStyle/>
          <a:p>
            <a:pPr defTabSz="684213">
              <a:defRPr/>
            </a:pPr>
            <a:r>
              <a:rPr lang="en-US" altLang="zh-TW" dirty="0" smtClean="0">
                <a:solidFill>
                  <a:schemeClr val="tx1">
                    <a:lumMod val="50000"/>
                    <a:lumOff val="50000"/>
                  </a:schemeClr>
                </a:solidFill>
              </a:rPr>
              <a:t>DPM 2007 </a:t>
            </a:r>
            <a:r>
              <a:rPr lang="zh-TW" altLang="en-US" dirty="0" smtClean="0">
                <a:solidFill>
                  <a:schemeClr val="tx1">
                    <a:lumMod val="50000"/>
                    <a:lumOff val="50000"/>
                  </a:schemeClr>
                </a:solidFill>
              </a:rPr>
              <a:t>規劃與部署</a:t>
            </a:r>
            <a:endParaRPr altLang="zh-TW" dirty="0" smtClean="0">
              <a:solidFill>
                <a:schemeClr val="tx1">
                  <a:lumMod val="50000"/>
                  <a:lumOff val="50000"/>
                </a:schemeClr>
              </a:solidFill>
            </a:endParaRPr>
          </a:p>
          <a:p>
            <a:pPr defTabSz="684213">
              <a:defRPr/>
            </a:pPr>
            <a:r>
              <a:rPr lang="zh-TW" altLang="en-US" dirty="0" smtClean="0">
                <a:solidFill>
                  <a:schemeClr val="tx1">
                    <a:lumMod val="50000"/>
                    <a:lumOff val="50000"/>
                  </a:schemeClr>
                </a:solidFill>
              </a:rPr>
              <a:t>保護 </a:t>
            </a:r>
            <a:r>
              <a:rPr altLang="zh-TW" sz="3200" b="1" dirty="0" smtClean="0">
                <a:solidFill>
                  <a:schemeClr val="tx1">
                    <a:lumMod val="50000"/>
                    <a:lumOff val="50000"/>
                  </a:schemeClr>
                </a:solidFill>
              </a:rPr>
              <a:t>Active Directory</a:t>
            </a:r>
          </a:p>
          <a:p>
            <a:pPr defTabSz="684213">
              <a:defRPr/>
            </a:pPr>
            <a:r>
              <a:rPr lang="zh-TW" altLang="en-US" dirty="0" smtClean="0">
                <a:solidFill>
                  <a:schemeClr val="tx1">
                    <a:lumMod val="50000"/>
                    <a:lumOff val="50000"/>
                  </a:schemeClr>
                </a:solidFill>
              </a:rPr>
              <a:t>保護企業</a:t>
            </a:r>
            <a:r>
              <a:rPr lang="zh-TW" altLang="en-US" dirty="0">
                <a:solidFill>
                  <a:schemeClr val="tx1">
                    <a:lumMod val="50000"/>
                    <a:lumOff val="50000"/>
                  </a:schemeClr>
                </a:solidFill>
              </a:rPr>
              <a:t>的</a:t>
            </a:r>
            <a:r>
              <a:rPr lang="zh-TW" altLang="en-US" dirty="0" smtClean="0">
                <a:solidFill>
                  <a:schemeClr val="tx1">
                    <a:lumMod val="50000"/>
                    <a:lumOff val="50000"/>
                  </a:schemeClr>
                </a:solidFill>
              </a:rPr>
              <a:t>檔案伺服器</a:t>
            </a:r>
            <a:endParaRPr altLang="zh-TW" dirty="0" smtClean="0">
              <a:solidFill>
                <a:schemeClr val="tx1">
                  <a:lumMod val="50000"/>
                  <a:lumOff val="50000"/>
                </a:schemeClr>
              </a:solidFill>
            </a:endParaRPr>
          </a:p>
          <a:p>
            <a:pPr defTabSz="684213">
              <a:defRPr/>
            </a:pPr>
            <a:r>
              <a:rPr lang="zh-TW" altLang="en-US" dirty="0">
                <a:solidFill>
                  <a:schemeClr val="tx1">
                    <a:lumMod val="50000"/>
                    <a:lumOff val="50000"/>
                  </a:schemeClr>
                </a:solidFill>
              </a:rPr>
              <a:t>保護</a:t>
            </a:r>
            <a:r>
              <a:rPr altLang="zh-TW" dirty="0" smtClean="0">
                <a:solidFill>
                  <a:schemeClr val="tx1">
                    <a:lumMod val="50000"/>
                    <a:lumOff val="50000"/>
                  </a:schemeClr>
                </a:solidFill>
              </a:rPr>
              <a:t>Exchange </a:t>
            </a:r>
            <a:r>
              <a:rPr lang="zh-TW" altLang="en-US" dirty="0" smtClean="0">
                <a:solidFill>
                  <a:schemeClr val="tx1">
                    <a:lumMod val="50000"/>
                    <a:lumOff val="50000"/>
                  </a:schemeClr>
                </a:solidFill>
              </a:rPr>
              <a:t>的</a:t>
            </a:r>
            <a:r>
              <a:rPr lang="zh-TW" altLang="en-US" dirty="0">
                <a:solidFill>
                  <a:schemeClr val="tx1">
                    <a:lumMod val="50000"/>
                    <a:lumOff val="50000"/>
                  </a:schemeClr>
                </a:solidFill>
              </a:rPr>
              <a:t>系統</a:t>
            </a:r>
            <a:endParaRPr altLang="zh-TW" dirty="0" smtClean="0">
              <a:solidFill>
                <a:schemeClr val="tx1">
                  <a:lumMod val="50000"/>
                  <a:lumOff val="50000"/>
                </a:schemeClr>
              </a:solidFill>
            </a:endParaRPr>
          </a:p>
          <a:p>
            <a:pPr defTabSz="684213">
              <a:defRPr/>
            </a:pPr>
            <a:r>
              <a:rPr lang="zh-TW" altLang="en-US" dirty="0" smtClean="0"/>
              <a:t>使用 </a:t>
            </a:r>
            <a:r>
              <a:rPr altLang="zh-TW" dirty="0" smtClean="0"/>
              <a:t>DPM SRT </a:t>
            </a:r>
            <a:r>
              <a:rPr lang="zh-TW" altLang="en-US" dirty="0" smtClean="0"/>
              <a:t>的保護</a:t>
            </a:r>
            <a:endParaRPr altLang="zh-TW" dirty="0" smtClean="0"/>
          </a:p>
          <a:p>
            <a:pPr defTabSz="684213">
              <a:defRPr/>
            </a:pPr>
            <a:r>
              <a:rPr lang="zh-TW" altLang="en-US" dirty="0" smtClean="0">
                <a:solidFill>
                  <a:schemeClr val="tx1">
                    <a:lumMod val="50000"/>
                    <a:lumOff val="50000"/>
                  </a:schemeClr>
                </a:solidFill>
              </a:rPr>
              <a:t>問題與討論</a:t>
            </a:r>
            <a:endParaRPr altLang="zh-TW" dirty="0" smtClean="0">
              <a:solidFill>
                <a:schemeClr val="tx1">
                  <a:lumMod val="50000"/>
                  <a:lumOff val="50000"/>
                </a:schemeClr>
              </a:solidFill>
            </a:endParaRPr>
          </a:p>
        </p:txBody>
      </p:sp>
    </p:spTree>
  </p:cSld>
  <p:clrMapOvr>
    <a:masterClrMapping/>
  </p:clrMapOvr>
  <p:transition>
    <p:fade/>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5"/>
          <p:cNvGrpSpPr>
            <a:grpSpLocks/>
          </p:cNvGrpSpPr>
          <p:nvPr/>
        </p:nvGrpSpPr>
        <p:grpSpPr bwMode="auto">
          <a:xfrm>
            <a:off x="215900" y="4687888"/>
            <a:ext cx="8642350" cy="1549400"/>
            <a:chOff x="-128089" y="4541855"/>
            <a:chExt cx="9601200" cy="1663767"/>
          </a:xfrm>
        </p:grpSpPr>
        <p:sp>
          <p:nvSpPr>
            <p:cNvPr id="98" name="Rounded Rectangle 97"/>
            <p:cNvSpPr/>
            <p:nvPr/>
          </p:nvSpPr>
          <p:spPr bwMode="auto">
            <a:xfrm>
              <a:off x="-128089" y="4569130"/>
              <a:ext cx="9601200" cy="1636492"/>
            </a:xfrm>
            <a:prstGeom prst="roundRect">
              <a:avLst/>
            </a:prstGeom>
            <a:gradFill flip="none" rotWithShape="1">
              <a:gsLst>
                <a:gs pos="0">
                  <a:schemeClr val="tx2">
                    <a:lumMod val="75000"/>
                    <a:lumOff val="25000"/>
                    <a:alpha val="70000"/>
                  </a:schemeClr>
                </a:gs>
                <a:gs pos="35000">
                  <a:schemeClr val="tx2">
                    <a:lumMod val="85000"/>
                    <a:lumOff val="15000"/>
                    <a:alpha val="90000"/>
                  </a:schemeClr>
                </a:gs>
                <a:gs pos="100000">
                  <a:srgbClr val="A7A7A7">
                    <a:alpha val="48627"/>
                  </a:srgbClr>
                </a:gs>
              </a:gsLst>
              <a:lin ang="5400000" scaled="1"/>
              <a:tileRect/>
            </a:gradFill>
            <a:ln>
              <a:noFill/>
              <a:headEnd type="none" w="med" len="med"/>
              <a:tailEnd type="none" w="med" len="med"/>
            </a:ln>
          </p:spPr>
          <p:style>
            <a:lnRef idx="1">
              <a:schemeClr val="dk1"/>
            </a:lnRef>
            <a:fillRef idx="2">
              <a:schemeClr val="dk1"/>
            </a:fillRef>
            <a:effectRef idx="1">
              <a:schemeClr val="dk1"/>
            </a:effectRef>
            <a:fontRef idx="minor">
              <a:schemeClr val="dk1"/>
            </a:fontRef>
          </p:style>
          <p:txBody>
            <a:bodyPr anchor="ctr"/>
            <a:lstStyle/>
            <a:p>
              <a:pPr algn="r" defTabSz="1095375" eaLnBrk="0" hangingPunct="0"/>
              <a:endParaRPr lang="zh-TW" altLang="zh-TW">
                <a:solidFill>
                  <a:schemeClr val="bg1"/>
                </a:solidFill>
                <a:latin typeface="+mj-lt"/>
                <a:cs typeface="Arial" charset="0"/>
              </a:endParaRPr>
            </a:p>
          </p:txBody>
        </p:sp>
        <p:sp>
          <p:nvSpPr>
            <p:cNvPr id="99" name="&quot;RADIANT&quot; Soft Orange Corner Radial"/>
            <p:cNvSpPr/>
            <p:nvPr/>
          </p:nvSpPr>
          <p:spPr bwMode="auto">
            <a:xfrm flipH="1">
              <a:off x="710" y="6090670"/>
              <a:ext cx="9367282" cy="91440"/>
            </a:xfrm>
            <a:prstGeom prst="roundRect">
              <a:avLst/>
            </a:prstGeom>
            <a:gradFill flip="none" rotWithShape="1">
              <a:gsLst>
                <a:gs pos="0">
                  <a:srgbClr val="FDF559"/>
                </a:gs>
                <a:gs pos="46000">
                  <a:srgbClr val="FEB21A"/>
                </a:gs>
                <a:gs pos="100000">
                  <a:srgbClr val="D26900"/>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5375" eaLnBrk="0" hangingPunct="0"/>
              <a:endParaRPr lang="zh-TW" altLang="zh-TW">
                <a:solidFill>
                  <a:schemeClr val="bg1"/>
                </a:solidFill>
                <a:latin typeface="+mj-lt"/>
              </a:endParaRPr>
            </a:p>
          </p:txBody>
        </p:sp>
        <p:sp>
          <p:nvSpPr>
            <p:cNvPr id="100" name="&quot;RADIANT&quot; Soft Orange Corner Radial"/>
            <p:cNvSpPr/>
            <p:nvPr/>
          </p:nvSpPr>
          <p:spPr bwMode="auto">
            <a:xfrm flipH="1">
              <a:off x="710" y="4541855"/>
              <a:ext cx="9367282" cy="91440"/>
            </a:xfrm>
            <a:prstGeom prst="roundRect">
              <a:avLst/>
            </a:prstGeom>
            <a:gradFill flip="none" rotWithShape="1">
              <a:gsLst>
                <a:gs pos="0">
                  <a:srgbClr val="F18745"/>
                </a:gs>
                <a:gs pos="46000">
                  <a:srgbClr val="E65F22"/>
                </a:gs>
                <a:gs pos="100000">
                  <a:srgbClr val="6D0907"/>
                </a:gs>
              </a:gsLst>
              <a:path path="circle">
                <a:fillToRect r="100000" b="100000"/>
              </a:path>
              <a:tileRect l="-100000" t="-100000"/>
            </a:gradFill>
            <a:ln w="19050" cap="flat" cmpd="sng" algn="ctr">
              <a:noFill/>
              <a:prstDash val="solid"/>
              <a:round/>
              <a:headEnd type="none" w="med" len="med"/>
              <a:tailEnd type="none" w="med" len="med"/>
            </a:ln>
            <a:effectLst>
              <a:outerShdw blurRad="50800" dist="38100" dir="5400000" algn="t" rotWithShape="0">
                <a:prstClr val="black">
                  <a:alpha val="40000"/>
                </a:prstClr>
              </a:outerShdw>
            </a:effectLst>
          </p:spPr>
          <p:txBody>
            <a:bodyPr anchor="ctr"/>
            <a:lstStyle/>
            <a:p>
              <a:pPr algn="r" defTabSz="1095375" eaLnBrk="0" hangingPunct="0"/>
              <a:endParaRPr lang="zh-TW" altLang="zh-TW">
                <a:solidFill>
                  <a:schemeClr val="bg1"/>
                </a:solidFill>
                <a:latin typeface="+mj-lt"/>
              </a:endParaRPr>
            </a:p>
          </p:txBody>
        </p:sp>
      </p:grpSp>
      <p:sp>
        <p:nvSpPr>
          <p:cNvPr id="12291" name="Text Box 43"/>
          <p:cNvSpPr txBox="1">
            <a:spLocks noChangeArrowheads="1"/>
          </p:cNvSpPr>
          <p:nvPr/>
        </p:nvSpPr>
        <p:spPr bwMode="auto">
          <a:xfrm>
            <a:off x="496888" y="4779963"/>
            <a:ext cx="8321675" cy="1468088"/>
          </a:xfrm>
          <a:prstGeom prst="rect">
            <a:avLst/>
          </a:prstGeom>
          <a:noFill/>
          <a:ln w="9525" algn="ctr">
            <a:noFill/>
            <a:miter lim="800000"/>
            <a:headEnd/>
            <a:tailEnd/>
          </a:ln>
        </p:spPr>
        <p:txBody>
          <a:bodyPr lIns="91435" tIns="45717" rIns="91435" bIns="45717">
            <a:spAutoFit/>
          </a:bodyPr>
          <a:lstStyle/>
          <a:p>
            <a:pPr marL="284163" indent="-284163" eaLnBrk="0" hangingPunct="0">
              <a:lnSpc>
                <a:spcPct val="80000"/>
              </a:lnSpc>
              <a:spcBef>
                <a:spcPct val="20000"/>
              </a:spcBef>
              <a:buClr>
                <a:schemeClr val="tx2"/>
              </a:buClr>
              <a:buSzPct val="95000"/>
            </a:pPr>
            <a:r>
              <a:rPr lang="en-US" altLang="zh-TW" sz="1800" b="1" dirty="0">
                <a:solidFill>
                  <a:schemeClr val="bg1"/>
                </a:solidFill>
                <a:latin typeface="+mj-lt"/>
                <a:ea typeface="+mj-ea"/>
              </a:rPr>
              <a:t>DPM System Recovery Tool</a:t>
            </a:r>
          </a:p>
          <a:p>
            <a:pPr marL="284163" indent="-284163" eaLnBrk="0" hangingPunct="0">
              <a:lnSpc>
                <a:spcPct val="80000"/>
              </a:lnSpc>
              <a:spcBef>
                <a:spcPct val="20000"/>
              </a:spcBef>
              <a:buClr>
                <a:schemeClr val="tx2"/>
              </a:buClr>
              <a:buSzPct val="95000"/>
              <a:buFontTx/>
              <a:buBlip>
                <a:blip r:embed="rId4"/>
              </a:buBlip>
            </a:pPr>
            <a:r>
              <a:rPr lang="zh-TW" altLang="en-US" sz="1500" b="1" dirty="0" smtClean="0">
                <a:solidFill>
                  <a:schemeClr val="bg1"/>
                </a:solidFill>
                <a:latin typeface="+mj-lt"/>
                <a:ea typeface="+mj-ea"/>
              </a:rPr>
              <a:t>針對</a:t>
            </a:r>
            <a:r>
              <a:rPr lang="en-US" altLang="zh-TW" sz="1500" b="1" dirty="0" smtClean="0">
                <a:solidFill>
                  <a:schemeClr val="bg1"/>
                </a:solidFill>
                <a:latin typeface="+mj-lt"/>
                <a:ea typeface="+mj-ea"/>
              </a:rPr>
              <a:t>Disk Layout</a:t>
            </a:r>
            <a:r>
              <a:rPr lang="en-US" altLang="zh-TW" sz="1500" b="1" dirty="0">
                <a:solidFill>
                  <a:schemeClr val="bg1"/>
                </a:solidFill>
                <a:latin typeface="+mj-lt"/>
                <a:ea typeface="+mj-ea"/>
              </a:rPr>
              <a:t>, System Volume </a:t>
            </a:r>
            <a:r>
              <a:rPr lang="zh-TW" altLang="en-US" sz="1500" b="1" dirty="0" smtClean="0">
                <a:solidFill>
                  <a:schemeClr val="bg1"/>
                </a:solidFill>
                <a:latin typeface="+mj-lt"/>
                <a:ea typeface="+mj-ea"/>
              </a:rPr>
              <a:t>和重要的</a:t>
            </a:r>
            <a:r>
              <a:rPr lang="en-US" altLang="zh-TW" sz="1500" b="1" dirty="0" smtClean="0">
                <a:solidFill>
                  <a:schemeClr val="bg1"/>
                </a:solidFill>
                <a:latin typeface="+mj-lt"/>
                <a:ea typeface="+mj-ea"/>
              </a:rPr>
              <a:t> volumes</a:t>
            </a:r>
            <a:r>
              <a:rPr lang="zh-TW" altLang="en-US" sz="1500" b="1" dirty="0" smtClean="0">
                <a:solidFill>
                  <a:schemeClr val="bg1"/>
                </a:solidFill>
                <a:latin typeface="+mj-lt"/>
                <a:ea typeface="+mj-ea"/>
              </a:rPr>
              <a:t>建立</a:t>
            </a:r>
            <a:r>
              <a:rPr lang="en-US" altLang="zh-TW" sz="1500" b="1" dirty="0" err="1" smtClean="0">
                <a:solidFill>
                  <a:schemeClr val="bg1"/>
                </a:solidFill>
                <a:latin typeface="+mj-lt"/>
                <a:ea typeface="+mj-ea"/>
              </a:rPr>
              <a:t>Reovery</a:t>
            </a:r>
            <a:r>
              <a:rPr lang="en-US" altLang="zh-TW" sz="1500" b="1" dirty="0" smtClean="0">
                <a:solidFill>
                  <a:schemeClr val="bg1"/>
                </a:solidFill>
                <a:latin typeface="+mj-lt"/>
                <a:ea typeface="+mj-ea"/>
              </a:rPr>
              <a:t> </a:t>
            </a:r>
            <a:r>
              <a:rPr lang="en-US" altLang="zh-TW" sz="1500" b="1" dirty="0">
                <a:solidFill>
                  <a:schemeClr val="bg1"/>
                </a:solidFill>
                <a:latin typeface="+mj-lt"/>
                <a:ea typeface="+mj-ea"/>
              </a:rPr>
              <a:t>points</a:t>
            </a:r>
          </a:p>
          <a:p>
            <a:pPr marL="284163" indent="-284163" eaLnBrk="0" hangingPunct="0">
              <a:lnSpc>
                <a:spcPct val="80000"/>
              </a:lnSpc>
              <a:spcBef>
                <a:spcPct val="20000"/>
              </a:spcBef>
              <a:buClr>
                <a:schemeClr val="tx2"/>
              </a:buClr>
              <a:buSzPct val="95000"/>
              <a:buFontTx/>
              <a:buBlip>
                <a:blip r:embed="rId4"/>
              </a:buBlip>
            </a:pPr>
            <a:r>
              <a:rPr lang="zh-TW" altLang="en-US" sz="1500" b="1" dirty="0" smtClean="0">
                <a:solidFill>
                  <a:schemeClr val="bg1"/>
                </a:solidFill>
                <a:latin typeface="+mj-lt"/>
                <a:ea typeface="+mj-ea"/>
              </a:rPr>
              <a:t>保護的對象：</a:t>
            </a:r>
            <a:r>
              <a:rPr lang="en-US" altLang="zh-TW" sz="1500" b="1" dirty="0" smtClean="0">
                <a:solidFill>
                  <a:schemeClr val="bg1"/>
                </a:solidFill>
                <a:latin typeface="+mj-lt"/>
                <a:ea typeface="+mj-ea"/>
              </a:rPr>
              <a:t>Window </a:t>
            </a:r>
            <a:r>
              <a:rPr lang="en-US" altLang="zh-TW" sz="1500" b="1" dirty="0">
                <a:solidFill>
                  <a:schemeClr val="bg1"/>
                </a:solidFill>
                <a:latin typeface="+mj-lt"/>
                <a:ea typeface="+mj-ea"/>
              </a:rPr>
              <a:t>2003 Servers </a:t>
            </a:r>
            <a:r>
              <a:rPr lang="zh-TW" altLang="en-US" sz="1500" b="1" dirty="0" smtClean="0">
                <a:solidFill>
                  <a:schemeClr val="bg1"/>
                </a:solidFill>
                <a:latin typeface="+mj-lt"/>
                <a:ea typeface="+mj-ea"/>
              </a:rPr>
              <a:t>或者</a:t>
            </a:r>
            <a:r>
              <a:rPr lang="en-US" altLang="zh-TW" sz="1500" b="1" dirty="0" smtClean="0">
                <a:solidFill>
                  <a:schemeClr val="bg1"/>
                </a:solidFill>
                <a:latin typeface="+mj-lt"/>
                <a:ea typeface="+mj-ea"/>
              </a:rPr>
              <a:t>Windows </a:t>
            </a:r>
            <a:r>
              <a:rPr lang="en-US" altLang="zh-TW" sz="1500" b="1" dirty="0">
                <a:solidFill>
                  <a:schemeClr val="bg1"/>
                </a:solidFill>
                <a:latin typeface="+mj-lt"/>
                <a:ea typeface="+mj-ea"/>
              </a:rPr>
              <a:t>XP workstations</a:t>
            </a:r>
          </a:p>
          <a:p>
            <a:pPr marL="284163" indent="-284163" eaLnBrk="0" hangingPunct="0">
              <a:lnSpc>
                <a:spcPct val="80000"/>
              </a:lnSpc>
              <a:spcBef>
                <a:spcPct val="20000"/>
              </a:spcBef>
              <a:buClr>
                <a:schemeClr val="tx2"/>
              </a:buClr>
              <a:buSzPct val="95000"/>
              <a:buFontTx/>
              <a:buBlip>
                <a:blip r:embed="rId4"/>
              </a:buBlip>
            </a:pPr>
            <a:r>
              <a:rPr lang="zh-TW" altLang="en-US" sz="1500" b="1" dirty="0" smtClean="0">
                <a:solidFill>
                  <a:schemeClr val="bg1"/>
                </a:solidFill>
                <a:latin typeface="+mj-lt"/>
                <a:ea typeface="+mj-ea"/>
              </a:rPr>
              <a:t>復原的方式：使用</a:t>
            </a:r>
            <a:r>
              <a:rPr lang="en-US" altLang="zh-TW" sz="1500" b="1" dirty="0" smtClean="0">
                <a:solidFill>
                  <a:schemeClr val="bg1"/>
                </a:solidFill>
                <a:latin typeface="+mj-lt"/>
                <a:ea typeface="+mj-ea"/>
              </a:rPr>
              <a:t>SRT</a:t>
            </a:r>
            <a:r>
              <a:rPr lang="zh-TW" altLang="en-US" sz="1500" b="1" dirty="0" smtClean="0">
                <a:solidFill>
                  <a:schemeClr val="bg1"/>
                </a:solidFill>
                <a:latin typeface="+mj-lt"/>
                <a:ea typeface="+mj-ea"/>
              </a:rPr>
              <a:t>建立的</a:t>
            </a:r>
            <a:r>
              <a:rPr lang="en-US" altLang="zh-TW" sz="1500" b="1" dirty="0" smtClean="0">
                <a:solidFill>
                  <a:schemeClr val="bg1"/>
                </a:solidFill>
                <a:latin typeface="+mj-lt"/>
                <a:ea typeface="+mj-ea"/>
              </a:rPr>
              <a:t>ISO</a:t>
            </a:r>
            <a:r>
              <a:rPr lang="zh-TW" altLang="en-US" sz="1500" b="1" dirty="0" smtClean="0">
                <a:solidFill>
                  <a:schemeClr val="bg1"/>
                </a:solidFill>
                <a:latin typeface="+mj-lt"/>
                <a:ea typeface="+mj-ea"/>
              </a:rPr>
              <a:t>檔製作復原</a:t>
            </a:r>
            <a:r>
              <a:rPr lang="en-US" altLang="zh-TW" sz="1500" b="1" dirty="0" smtClean="0">
                <a:solidFill>
                  <a:schemeClr val="bg1"/>
                </a:solidFill>
                <a:latin typeface="+mj-lt"/>
                <a:ea typeface="+mj-ea"/>
              </a:rPr>
              <a:t>CD</a:t>
            </a:r>
          </a:p>
          <a:p>
            <a:pPr marL="284163" indent="-284163" eaLnBrk="0" hangingPunct="0">
              <a:lnSpc>
                <a:spcPct val="80000"/>
              </a:lnSpc>
              <a:spcBef>
                <a:spcPct val="20000"/>
              </a:spcBef>
              <a:buClr>
                <a:schemeClr val="tx2"/>
              </a:buClr>
              <a:buSzPct val="95000"/>
              <a:buFontTx/>
              <a:buBlip>
                <a:blip r:embed="rId4"/>
              </a:buBlip>
            </a:pPr>
            <a:r>
              <a:rPr lang="zh-TW" altLang="en-US" sz="1500" b="1" dirty="0" smtClean="0">
                <a:solidFill>
                  <a:schemeClr val="bg1"/>
                </a:solidFill>
                <a:latin typeface="+mj-lt"/>
                <a:ea typeface="+mj-ea"/>
              </a:rPr>
              <a:t>空間的節省：使用</a:t>
            </a:r>
            <a:r>
              <a:rPr lang="en-US" altLang="zh-TW" sz="1500" b="1" dirty="0" smtClean="0">
                <a:solidFill>
                  <a:schemeClr val="bg1"/>
                </a:solidFill>
                <a:latin typeface="+mj-lt"/>
                <a:ea typeface="+mj-ea"/>
              </a:rPr>
              <a:t>Single Instancing</a:t>
            </a:r>
            <a:r>
              <a:rPr lang="zh-TW" altLang="en-US" sz="1500" b="1" dirty="0" smtClean="0">
                <a:solidFill>
                  <a:schemeClr val="bg1"/>
                </a:solidFill>
                <a:latin typeface="+mj-lt"/>
                <a:ea typeface="+mj-ea"/>
              </a:rPr>
              <a:t>技術</a:t>
            </a:r>
            <a:endParaRPr lang="en-US" altLang="zh-TW" sz="1500" b="1" dirty="0">
              <a:solidFill>
                <a:schemeClr val="bg1"/>
              </a:solidFill>
              <a:latin typeface="+mj-lt"/>
              <a:ea typeface="+mj-ea"/>
            </a:endParaRPr>
          </a:p>
          <a:p>
            <a:pPr marL="284163" indent="-284163" eaLnBrk="0" hangingPunct="0">
              <a:lnSpc>
                <a:spcPct val="80000"/>
              </a:lnSpc>
              <a:spcBef>
                <a:spcPct val="20000"/>
              </a:spcBef>
              <a:buClr>
                <a:schemeClr val="tx2"/>
              </a:buClr>
              <a:buSzPct val="95000"/>
              <a:buFontTx/>
              <a:buBlip>
                <a:blip r:embed="rId4"/>
              </a:buBlip>
            </a:pPr>
            <a:endParaRPr lang="en-US" altLang="zh-TW" sz="1500" dirty="0">
              <a:solidFill>
                <a:schemeClr val="bg1"/>
              </a:solidFill>
              <a:latin typeface="+mj-lt"/>
              <a:ea typeface="新細明體" charset="-120"/>
            </a:endParaRPr>
          </a:p>
        </p:txBody>
      </p:sp>
      <p:pic>
        <p:nvPicPr>
          <p:cNvPr id="12292" name="Picture 6"/>
          <p:cNvPicPr>
            <a:picLocks noChangeAspect="1" noChangeArrowheads="1"/>
          </p:cNvPicPr>
          <p:nvPr/>
        </p:nvPicPr>
        <p:blipFill>
          <a:blip r:embed="rId5"/>
          <a:srcRect/>
          <a:stretch>
            <a:fillRect/>
          </a:stretch>
        </p:blipFill>
        <p:spPr bwMode="auto">
          <a:xfrm>
            <a:off x="1865313" y="1450975"/>
            <a:ext cx="668337" cy="488950"/>
          </a:xfrm>
          <a:prstGeom prst="rect">
            <a:avLst/>
          </a:prstGeom>
          <a:noFill/>
          <a:ln w="9525">
            <a:noFill/>
            <a:miter lim="800000"/>
            <a:headEnd/>
            <a:tailEnd/>
          </a:ln>
        </p:spPr>
      </p:pic>
      <p:pic>
        <p:nvPicPr>
          <p:cNvPr id="12293" name="Picture 7"/>
          <p:cNvPicPr>
            <a:picLocks noChangeAspect="1" noChangeArrowheads="1"/>
          </p:cNvPicPr>
          <p:nvPr/>
        </p:nvPicPr>
        <p:blipFill>
          <a:blip r:embed="rId6"/>
          <a:srcRect/>
          <a:stretch>
            <a:fillRect/>
          </a:stretch>
        </p:blipFill>
        <p:spPr bwMode="auto">
          <a:xfrm>
            <a:off x="1676400" y="3097213"/>
            <a:ext cx="995363" cy="730250"/>
          </a:xfrm>
          <a:prstGeom prst="rect">
            <a:avLst/>
          </a:prstGeom>
          <a:noFill/>
          <a:ln w="9525">
            <a:noFill/>
            <a:miter lim="800000"/>
            <a:headEnd/>
            <a:tailEnd/>
          </a:ln>
        </p:spPr>
      </p:pic>
      <p:grpSp>
        <p:nvGrpSpPr>
          <p:cNvPr id="3" name="Group 8"/>
          <p:cNvGrpSpPr>
            <a:grpSpLocks/>
          </p:cNvGrpSpPr>
          <p:nvPr/>
        </p:nvGrpSpPr>
        <p:grpSpPr bwMode="auto">
          <a:xfrm>
            <a:off x="2103438" y="1138238"/>
            <a:ext cx="357187" cy="615950"/>
            <a:chOff x="-1778" y="1196"/>
            <a:chExt cx="357" cy="524"/>
          </a:xfrm>
        </p:grpSpPr>
        <p:pic>
          <p:nvPicPr>
            <p:cNvPr id="12356" name="Picture 9"/>
            <p:cNvPicPr>
              <a:picLocks noChangeAspect="1" noChangeArrowheads="1"/>
            </p:cNvPicPr>
            <p:nvPr/>
          </p:nvPicPr>
          <p:blipFill>
            <a:blip r:embed="rId7"/>
            <a:srcRect/>
            <a:stretch>
              <a:fillRect/>
            </a:stretch>
          </p:blipFill>
          <p:spPr bwMode="auto">
            <a:xfrm>
              <a:off x="-1778" y="1196"/>
              <a:ext cx="357" cy="524"/>
            </a:xfrm>
            <a:prstGeom prst="rect">
              <a:avLst/>
            </a:prstGeom>
            <a:noFill/>
            <a:ln w="9525">
              <a:noFill/>
              <a:miter lim="800000"/>
              <a:headEnd/>
              <a:tailEnd/>
            </a:ln>
          </p:spPr>
        </p:pic>
        <p:pic>
          <p:nvPicPr>
            <p:cNvPr id="12357" name="Picture 10"/>
            <p:cNvPicPr>
              <a:picLocks noChangeAspect="1" noChangeArrowheads="1"/>
            </p:cNvPicPr>
            <p:nvPr/>
          </p:nvPicPr>
          <p:blipFill>
            <a:blip r:embed="rId8"/>
            <a:srcRect/>
            <a:stretch>
              <a:fillRect/>
            </a:stretch>
          </p:blipFill>
          <p:spPr bwMode="auto">
            <a:xfrm>
              <a:off x="-1642" y="1508"/>
              <a:ext cx="192" cy="169"/>
            </a:xfrm>
            <a:prstGeom prst="rect">
              <a:avLst/>
            </a:prstGeom>
            <a:noFill/>
            <a:ln w="9525">
              <a:noFill/>
              <a:miter lim="800000"/>
              <a:headEnd/>
              <a:tailEnd/>
            </a:ln>
          </p:spPr>
        </p:pic>
      </p:grpSp>
      <p:grpSp>
        <p:nvGrpSpPr>
          <p:cNvPr id="4" name="Group 11"/>
          <p:cNvGrpSpPr>
            <a:grpSpLocks/>
          </p:cNvGrpSpPr>
          <p:nvPr/>
        </p:nvGrpSpPr>
        <p:grpSpPr bwMode="auto">
          <a:xfrm>
            <a:off x="614363" y="946150"/>
            <a:ext cx="320675" cy="400050"/>
            <a:chOff x="292" y="1528"/>
            <a:chExt cx="747" cy="864"/>
          </a:xfrm>
        </p:grpSpPr>
        <p:pic>
          <p:nvPicPr>
            <p:cNvPr id="12352" name="Picture 12"/>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53" name="Picture 13"/>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54" name="Picture 14"/>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55" name="Picture 15"/>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5" name="Group 16"/>
          <p:cNvGrpSpPr>
            <a:grpSpLocks/>
          </p:cNvGrpSpPr>
          <p:nvPr/>
        </p:nvGrpSpPr>
        <p:grpSpPr bwMode="auto">
          <a:xfrm>
            <a:off x="1973263" y="2460625"/>
            <a:ext cx="504825" cy="1111250"/>
            <a:chOff x="-714" y="1976"/>
            <a:chExt cx="504" cy="946"/>
          </a:xfrm>
        </p:grpSpPr>
        <p:pic>
          <p:nvPicPr>
            <p:cNvPr id="12348" name="Picture 17"/>
            <p:cNvPicPr>
              <a:picLocks noChangeAspect="1" noChangeArrowheads="1"/>
            </p:cNvPicPr>
            <p:nvPr/>
          </p:nvPicPr>
          <p:blipFill>
            <a:blip r:embed="rId10"/>
            <a:srcRect/>
            <a:stretch>
              <a:fillRect/>
            </a:stretch>
          </p:blipFill>
          <p:spPr bwMode="auto">
            <a:xfrm>
              <a:off x="-714" y="2304"/>
              <a:ext cx="363" cy="534"/>
            </a:xfrm>
            <a:prstGeom prst="rect">
              <a:avLst/>
            </a:prstGeom>
            <a:noFill/>
            <a:ln w="9525">
              <a:noFill/>
              <a:miter lim="800000"/>
              <a:headEnd/>
              <a:tailEnd/>
            </a:ln>
          </p:spPr>
        </p:pic>
        <p:pic>
          <p:nvPicPr>
            <p:cNvPr id="12349" name="Picture 18"/>
            <p:cNvPicPr>
              <a:picLocks noChangeAspect="1" noChangeArrowheads="1"/>
            </p:cNvPicPr>
            <p:nvPr/>
          </p:nvPicPr>
          <p:blipFill>
            <a:blip r:embed="rId10"/>
            <a:srcRect/>
            <a:stretch>
              <a:fillRect/>
            </a:stretch>
          </p:blipFill>
          <p:spPr bwMode="auto">
            <a:xfrm>
              <a:off x="-573" y="2388"/>
              <a:ext cx="363" cy="534"/>
            </a:xfrm>
            <a:prstGeom prst="rect">
              <a:avLst/>
            </a:prstGeom>
            <a:noFill/>
            <a:ln w="9525">
              <a:noFill/>
              <a:miter lim="800000"/>
              <a:headEnd/>
              <a:tailEnd/>
            </a:ln>
          </p:spPr>
        </p:pic>
        <p:pic>
          <p:nvPicPr>
            <p:cNvPr id="12350" name="Picture 19"/>
            <p:cNvPicPr>
              <a:picLocks noChangeAspect="1" noChangeArrowheads="1"/>
            </p:cNvPicPr>
            <p:nvPr/>
          </p:nvPicPr>
          <p:blipFill>
            <a:blip r:embed="rId10"/>
            <a:srcRect/>
            <a:stretch>
              <a:fillRect/>
            </a:stretch>
          </p:blipFill>
          <p:spPr bwMode="auto">
            <a:xfrm>
              <a:off x="-714" y="1976"/>
              <a:ext cx="363" cy="534"/>
            </a:xfrm>
            <a:prstGeom prst="rect">
              <a:avLst/>
            </a:prstGeom>
            <a:noFill/>
            <a:ln w="9525">
              <a:noFill/>
              <a:miter lim="800000"/>
              <a:headEnd/>
              <a:tailEnd/>
            </a:ln>
          </p:spPr>
        </p:pic>
        <p:pic>
          <p:nvPicPr>
            <p:cNvPr id="12351" name="Picture 20"/>
            <p:cNvPicPr>
              <a:picLocks noChangeAspect="1" noChangeArrowheads="1"/>
            </p:cNvPicPr>
            <p:nvPr/>
          </p:nvPicPr>
          <p:blipFill>
            <a:blip r:embed="rId10"/>
            <a:srcRect/>
            <a:stretch>
              <a:fillRect/>
            </a:stretch>
          </p:blipFill>
          <p:spPr bwMode="auto">
            <a:xfrm>
              <a:off x="-573" y="2060"/>
              <a:ext cx="363" cy="534"/>
            </a:xfrm>
            <a:prstGeom prst="rect">
              <a:avLst/>
            </a:prstGeom>
            <a:noFill/>
            <a:ln w="9525">
              <a:noFill/>
              <a:miter lim="800000"/>
              <a:headEnd/>
              <a:tailEnd/>
            </a:ln>
          </p:spPr>
        </p:pic>
      </p:grpSp>
      <p:grpSp>
        <p:nvGrpSpPr>
          <p:cNvPr id="6" name="Group 30"/>
          <p:cNvGrpSpPr>
            <a:grpSpLocks/>
          </p:cNvGrpSpPr>
          <p:nvPr/>
        </p:nvGrpSpPr>
        <p:grpSpPr bwMode="auto">
          <a:xfrm>
            <a:off x="614363" y="1538288"/>
            <a:ext cx="320675" cy="400050"/>
            <a:chOff x="292" y="1528"/>
            <a:chExt cx="747" cy="864"/>
          </a:xfrm>
        </p:grpSpPr>
        <p:pic>
          <p:nvPicPr>
            <p:cNvPr id="12344" name="Picture 3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45" name="Picture 3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46" name="Picture 3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47" name="Picture 3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7" name="Group 35"/>
          <p:cNvGrpSpPr>
            <a:grpSpLocks/>
          </p:cNvGrpSpPr>
          <p:nvPr/>
        </p:nvGrpSpPr>
        <p:grpSpPr bwMode="auto">
          <a:xfrm>
            <a:off x="614363" y="2130425"/>
            <a:ext cx="320675" cy="400050"/>
            <a:chOff x="292" y="1528"/>
            <a:chExt cx="747" cy="864"/>
          </a:xfrm>
        </p:grpSpPr>
        <p:pic>
          <p:nvPicPr>
            <p:cNvPr id="12340" name="Picture 3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41" name="Picture 3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42" name="Picture 3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43" name="Picture 3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8" name="Group 40"/>
          <p:cNvGrpSpPr>
            <a:grpSpLocks/>
          </p:cNvGrpSpPr>
          <p:nvPr/>
        </p:nvGrpSpPr>
        <p:grpSpPr bwMode="auto">
          <a:xfrm>
            <a:off x="614363" y="2722563"/>
            <a:ext cx="320675" cy="400050"/>
            <a:chOff x="292" y="1528"/>
            <a:chExt cx="747" cy="864"/>
          </a:xfrm>
        </p:grpSpPr>
        <p:pic>
          <p:nvPicPr>
            <p:cNvPr id="12336" name="Picture 41"/>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37" name="Picture 42"/>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38" name="Picture 43"/>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39" name="Picture 44"/>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9" name="Group 45"/>
          <p:cNvGrpSpPr>
            <a:grpSpLocks/>
          </p:cNvGrpSpPr>
          <p:nvPr/>
        </p:nvGrpSpPr>
        <p:grpSpPr bwMode="auto">
          <a:xfrm>
            <a:off x="614363" y="3314700"/>
            <a:ext cx="320675" cy="400050"/>
            <a:chOff x="292" y="1528"/>
            <a:chExt cx="747" cy="864"/>
          </a:xfrm>
        </p:grpSpPr>
        <p:pic>
          <p:nvPicPr>
            <p:cNvPr id="12332" name="Picture 46"/>
            <p:cNvPicPr>
              <a:picLocks noChangeAspect="1" noChangeArrowheads="1"/>
            </p:cNvPicPr>
            <p:nvPr/>
          </p:nvPicPr>
          <p:blipFill>
            <a:blip r:embed="rId9"/>
            <a:srcRect/>
            <a:stretch>
              <a:fillRect/>
            </a:stretch>
          </p:blipFill>
          <p:spPr bwMode="auto">
            <a:xfrm>
              <a:off x="316" y="1528"/>
              <a:ext cx="489" cy="486"/>
            </a:xfrm>
            <a:prstGeom prst="rect">
              <a:avLst/>
            </a:prstGeom>
            <a:noFill/>
            <a:ln w="9525">
              <a:noFill/>
              <a:miter lim="800000"/>
              <a:headEnd/>
              <a:tailEnd/>
            </a:ln>
          </p:spPr>
        </p:pic>
        <p:pic>
          <p:nvPicPr>
            <p:cNvPr id="12333" name="Picture 47"/>
            <p:cNvPicPr>
              <a:picLocks noChangeAspect="1" noChangeArrowheads="1"/>
            </p:cNvPicPr>
            <p:nvPr/>
          </p:nvPicPr>
          <p:blipFill>
            <a:blip r:embed="rId9"/>
            <a:srcRect/>
            <a:stretch>
              <a:fillRect/>
            </a:stretch>
          </p:blipFill>
          <p:spPr bwMode="auto">
            <a:xfrm>
              <a:off x="550" y="1660"/>
              <a:ext cx="489" cy="486"/>
            </a:xfrm>
            <a:prstGeom prst="rect">
              <a:avLst/>
            </a:prstGeom>
            <a:noFill/>
            <a:ln w="9525">
              <a:noFill/>
              <a:miter lim="800000"/>
              <a:headEnd/>
              <a:tailEnd/>
            </a:ln>
          </p:spPr>
        </p:pic>
        <p:pic>
          <p:nvPicPr>
            <p:cNvPr id="12334" name="Picture 48"/>
            <p:cNvPicPr>
              <a:picLocks noChangeAspect="1" noChangeArrowheads="1"/>
            </p:cNvPicPr>
            <p:nvPr/>
          </p:nvPicPr>
          <p:blipFill>
            <a:blip r:embed="rId9"/>
            <a:srcRect/>
            <a:stretch>
              <a:fillRect/>
            </a:stretch>
          </p:blipFill>
          <p:spPr bwMode="auto">
            <a:xfrm>
              <a:off x="292" y="1774"/>
              <a:ext cx="489" cy="486"/>
            </a:xfrm>
            <a:prstGeom prst="rect">
              <a:avLst/>
            </a:prstGeom>
            <a:noFill/>
            <a:ln w="9525">
              <a:noFill/>
              <a:miter lim="800000"/>
              <a:headEnd/>
              <a:tailEnd/>
            </a:ln>
          </p:spPr>
        </p:pic>
        <p:pic>
          <p:nvPicPr>
            <p:cNvPr id="12335" name="Picture 49"/>
            <p:cNvPicPr>
              <a:picLocks noChangeAspect="1" noChangeArrowheads="1"/>
            </p:cNvPicPr>
            <p:nvPr/>
          </p:nvPicPr>
          <p:blipFill>
            <a:blip r:embed="rId9"/>
            <a:srcRect/>
            <a:stretch>
              <a:fillRect/>
            </a:stretch>
          </p:blipFill>
          <p:spPr bwMode="auto">
            <a:xfrm>
              <a:off x="526" y="1906"/>
              <a:ext cx="489" cy="486"/>
            </a:xfrm>
            <a:prstGeom prst="rect">
              <a:avLst/>
            </a:prstGeom>
            <a:noFill/>
            <a:ln w="9525">
              <a:noFill/>
              <a:miter lim="800000"/>
              <a:headEnd/>
              <a:tailEnd/>
            </a:ln>
          </p:spPr>
        </p:pic>
      </p:grpSp>
      <p:grpSp>
        <p:nvGrpSpPr>
          <p:cNvPr id="10" name="Group 50"/>
          <p:cNvGrpSpPr>
            <a:grpSpLocks/>
          </p:cNvGrpSpPr>
          <p:nvPr/>
        </p:nvGrpSpPr>
        <p:grpSpPr bwMode="auto">
          <a:xfrm>
            <a:off x="1169988" y="1073150"/>
            <a:ext cx="495300" cy="2570163"/>
            <a:chOff x="737" y="726"/>
            <a:chExt cx="438" cy="1619"/>
          </a:xfrm>
        </p:grpSpPr>
        <p:sp>
          <p:nvSpPr>
            <p:cNvPr id="191" name="Line 51"/>
            <p:cNvSpPr>
              <a:spLocks noChangeShapeType="1"/>
            </p:cNvSpPr>
            <p:nvPr/>
          </p:nvSpPr>
          <p:spPr bwMode="auto">
            <a:xfrm>
              <a:off x="896" y="728"/>
              <a:ext cx="0" cy="1617"/>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2" name="Line 52"/>
            <p:cNvSpPr>
              <a:spLocks noChangeShapeType="1"/>
            </p:cNvSpPr>
            <p:nvPr/>
          </p:nvSpPr>
          <p:spPr bwMode="auto">
            <a:xfrm>
              <a:off x="737" y="231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3" name="Line 53"/>
            <p:cNvSpPr>
              <a:spLocks noChangeShapeType="1"/>
            </p:cNvSpPr>
            <p:nvPr/>
          </p:nvSpPr>
          <p:spPr bwMode="auto">
            <a:xfrm>
              <a:off x="737" y="1890"/>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4" name="Line 54"/>
            <p:cNvSpPr>
              <a:spLocks noChangeShapeType="1"/>
            </p:cNvSpPr>
            <p:nvPr/>
          </p:nvSpPr>
          <p:spPr bwMode="auto">
            <a:xfrm>
              <a:off x="737" y="150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5" name="Line 55"/>
            <p:cNvSpPr>
              <a:spLocks noChangeShapeType="1"/>
            </p:cNvSpPr>
            <p:nvPr/>
          </p:nvSpPr>
          <p:spPr bwMode="auto">
            <a:xfrm>
              <a:off x="737" y="1122"/>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6" name="Line 56"/>
            <p:cNvSpPr>
              <a:spLocks noChangeShapeType="1"/>
            </p:cNvSpPr>
            <p:nvPr/>
          </p:nvSpPr>
          <p:spPr bwMode="auto">
            <a:xfrm>
              <a:off x="737" y="726"/>
              <a:ext cx="1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7" name="Line 57"/>
            <p:cNvSpPr>
              <a:spLocks noChangeShapeType="1"/>
            </p:cNvSpPr>
            <p:nvPr/>
          </p:nvSpPr>
          <p:spPr bwMode="auto">
            <a:xfrm>
              <a:off x="964" y="945"/>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sp>
          <p:nvSpPr>
            <p:cNvPr id="198" name="Line 58"/>
            <p:cNvSpPr>
              <a:spLocks noChangeShapeType="1"/>
            </p:cNvSpPr>
            <p:nvPr/>
          </p:nvSpPr>
          <p:spPr bwMode="auto">
            <a:xfrm>
              <a:off x="964" y="1704"/>
              <a:ext cx="211" cy="0"/>
            </a:xfrm>
            <a:prstGeom prst="line">
              <a:avLst/>
            </a:prstGeom>
            <a:noFill/>
            <a:ln w="38100" cap="rnd">
              <a:solidFill>
                <a:schemeClr val="accent4">
                  <a:lumMod val="60000"/>
                  <a:lumOff val="40000"/>
                </a:schemeClr>
              </a:solidFill>
              <a:prstDash val="sysDot"/>
              <a:round/>
              <a:headEnd/>
              <a:tailEnd/>
            </a:ln>
          </p:spPr>
          <p:txBody>
            <a:bodyPr/>
            <a:lstStyle/>
            <a:p>
              <a:pPr eaLnBrk="0" hangingPunct="0">
                <a:defRPr/>
              </a:pPr>
              <a:endParaRPr lang="en-US">
                <a:solidFill>
                  <a:schemeClr val="bg1"/>
                </a:solidFill>
                <a:latin typeface="+mj-lt"/>
                <a:cs typeface="+mn-cs"/>
              </a:endParaRPr>
            </a:p>
          </p:txBody>
        </p:sp>
      </p:grpSp>
      <p:sp>
        <p:nvSpPr>
          <p:cNvPr id="200" name="Text Box 60"/>
          <p:cNvSpPr txBox="1">
            <a:spLocks noChangeArrowheads="1"/>
          </p:cNvSpPr>
          <p:nvPr/>
        </p:nvSpPr>
        <p:spPr bwMode="auto">
          <a:xfrm>
            <a:off x="233082" y="3790950"/>
            <a:ext cx="1246093" cy="461659"/>
          </a:xfrm>
          <a:prstGeom prst="rect">
            <a:avLst/>
          </a:prstGeom>
          <a:noFill/>
          <a:ln w="9525">
            <a:noFill/>
            <a:miter lim="800000"/>
            <a:headEnd/>
            <a:tailEnd/>
          </a:ln>
          <a:effectLst/>
        </p:spPr>
        <p:txBody>
          <a:bodyPr wrap="square" lIns="91435" tIns="45717" rIns="91435" bIns="45717">
            <a:spAutoFit/>
          </a:bodyPr>
          <a:lstStyle/>
          <a:p>
            <a:pPr eaLnBrk="0" hangingPunct="0">
              <a:defRPr/>
            </a:pPr>
            <a:r>
              <a:rPr lang="zh-TW" altLang="en-US" sz="2400" b="1" dirty="0" smtClean="0">
                <a:solidFill>
                  <a:schemeClr val="bg1"/>
                </a:solidFill>
                <a:latin typeface="+mj-lt"/>
                <a:ea typeface="+mj-ea"/>
                <a:cs typeface="+mn-cs"/>
              </a:rPr>
              <a:t>用戶端</a:t>
            </a:r>
            <a:endParaRPr lang="en-US" sz="2400" b="1" dirty="0">
              <a:solidFill>
                <a:schemeClr val="bg1"/>
              </a:solidFill>
              <a:latin typeface="+mj-lt"/>
              <a:ea typeface="+mj-ea"/>
              <a:cs typeface="+mn-cs"/>
            </a:endParaRPr>
          </a:p>
        </p:txBody>
      </p:sp>
      <p:sp>
        <p:nvSpPr>
          <p:cNvPr id="201" name="Text Box 61"/>
          <p:cNvSpPr txBox="1">
            <a:spLocks noChangeArrowheads="1"/>
          </p:cNvSpPr>
          <p:nvPr/>
        </p:nvSpPr>
        <p:spPr bwMode="auto">
          <a:xfrm>
            <a:off x="1604963" y="1822450"/>
            <a:ext cx="2214002" cy="400103"/>
          </a:xfrm>
          <a:prstGeom prst="rect">
            <a:avLst/>
          </a:prstGeom>
          <a:noFill/>
          <a:ln w="9525">
            <a:noFill/>
            <a:miter lim="800000"/>
            <a:headEnd/>
            <a:tailEnd/>
          </a:ln>
          <a:effectLst/>
        </p:spPr>
        <p:txBody>
          <a:bodyPr wrap="square" lIns="91435" tIns="45717" rIns="91435" bIns="45717">
            <a:spAutoFit/>
          </a:bodyPr>
          <a:lstStyle/>
          <a:p>
            <a:pPr eaLnBrk="0" hangingPunct="0"/>
            <a:r>
              <a:rPr lang="en-US" altLang="zh-TW" sz="2000" dirty="0">
                <a:solidFill>
                  <a:schemeClr val="bg1"/>
                </a:solidFill>
                <a:latin typeface="+mj-lt"/>
                <a:ea typeface="新細明體" charset="-120"/>
              </a:rPr>
              <a:t>Active Directory®</a:t>
            </a:r>
          </a:p>
        </p:txBody>
      </p:sp>
      <p:sp>
        <p:nvSpPr>
          <p:cNvPr id="202" name="Text Box 62"/>
          <p:cNvSpPr txBox="1">
            <a:spLocks noChangeArrowheads="1"/>
          </p:cNvSpPr>
          <p:nvPr/>
        </p:nvSpPr>
        <p:spPr bwMode="auto">
          <a:xfrm>
            <a:off x="1665288" y="3790950"/>
            <a:ext cx="2054225" cy="523214"/>
          </a:xfrm>
          <a:prstGeom prst="rect">
            <a:avLst/>
          </a:prstGeom>
          <a:noFill/>
          <a:ln w="9525">
            <a:noFill/>
            <a:miter lim="800000"/>
            <a:headEnd/>
            <a:tailEnd/>
          </a:ln>
          <a:effectLst/>
        </p:spPr>
        <p:txBody>
          <a:bodyPr lIns="91435" tIns="45717" rIns="91435" bIns="45717">
            <a:spAutoFit/>
          </a:bodyPr>
          <a:lstStyle/>
          <a:p>
            <a:pPr eaLnBrk="0" hangingPunct="0">
              <a:defRPr/>
            </a:pPr>
            <a:r>
              <a:rPr lang="en-US" sz="1400" dirty="0">
                <a:solidFill>
                  <a:schemeClr val="bg1"/>
                </a:solidFill>
                <a:latin typeface="+mj-lt"/>
                <a:cs typeface="+mn-cs"/>
              </a:rPr>
              <a:t>Windows 2003 Servers</a:t>
            </a:r>
          </a:p>
          <a:p>
            <a:pPr eaLnBrk="0" hangingPunct="0">
              <a:defRPr/>
            </a:pPr>
            <a:r>
              <a:rPr lang="en-US" sz="1400" dirty="0">
                <a:solidFill>
                  <a:schemeClr val="bg1"/>
                </a:solidFill>
                <a:latin typeface="+mj-lt"/>
                <a:cs typeface="+mn-cs"/>
              </a:rPr>
              <a:t>XP Workstations</a:t>
            </a:r>
            <a:endParaRPr lang="en-US" sz="1050" dirty="0">
              <a:solidFill>
                <a:schemeClr val="bg1"/>
              </a:solidFill>
              <a:latin typeface="+mj-lt"/>
              <a:cs typeface="+mn-cs"/>
            </a:endParaRPr>
          </a:p>
        </p:txBody>
      </p:sp>
      <p:grpSp>
        <p:nvGrpSpPr>
          <p:cNvPr id="11" name="Group 87"/>
          <p:cNvGrpSpPr>
            <a:grpSpLocks/>
          </p:cNvGrpSpPr>
          <p:nvPr/>
        </p:nvGrpSpPr>
        <p:grpSpPr bwMode="auto">
          <a:xfrm>
            <a:off x="2794000" y="2944813"/>
            <a:ext cx="3014663" cy="1268412"/>
            <a:chOff x="4470402" y="3204211"/>
            <a:chExt cx="4824202" cy="1824445"/>
          </a:xfrm>
        </p:grpSpPr>
        <p:pic>
          <p:nvPicPr>
            <p:cNvPr id="12314" name="Picture 70"/>
            <p:cNvPicPr>
              <a:picLocks noChangeAspect="1" noChangeArrowheads="1"/>
            </p:cNvPicPr>
            <p:nvPr/>
          </p:nvPicPr>
          <p:blipFill>
            <a:blip r:embed="rId11"/>
            <a:srcRect/>
            <a:stretch>
              <a:fillRect/>
            </a:stretch>
          </p:blipFill>
          <p:spPr bwMode="auto">
            <a:xfrm>
              <a:off x="6324602" y="3661413"/>
              <a:ext cx="1687549" cy="927736"/>
            </a:xfrm>
            <a:prstGeom prst="rect">
              <a:avLst/>
            </a:prstGeom>
            <a:noFill/>
            <a:ln w="9525">
              <a:noFill/>
              <a:miter lim="800000"/>
              <a:headEnd/>
              <a:tailEnd/>
            </a:ln>
          </p:spPr>
        </p:pic>
        <p:grpSp>
          <p:nvGrpSpPr>
            <p:cNvPr id="12" name="Group 71"/>
            <p:cNvGrpSpPr>
              <a:grpSpLocks/>
            </p:cNvGrpSpPr>
            <p:nvPr/>
          </p:nvGrpSpPr>
          <p:grpSpPr bwMode="auto">
            <a:xfrm>
              <a:off x="6878324" y="3204211"/>
              <a:ext cx="1073237" cy="1055370"/>
              <a:chOff x="-1798" y="2282"/>
              <a:chExt cx="708" cy="661"/>
            </a:xfrm>
          </p:grpSpPr>
          <p:grpSp>
            <p:nvGrpSpPr>
              <p:cNvPr id="13" name="Group 72"/>
              <p:cNvGrpSpPr>
                <a:grpSpLocks/>
              </p:cNvGrpSpPr>
              <p:nvPr/>
            </p:nvGrpSpPr>
            <p:grpSpPr bwMode="auto">
              <a:xfrm>
                <a:off x="-1413" y="2463"/>
                <a:ext cx="323" cy="354"/>
                <a:chOff x="-1218" y="2142"/>
                <a:chExt cx="440" cy="481"/>
              </a:xfrm>
            </p:grpSpPr>
            <p:pic>
              <p:nvPicPr>
                <p:cNvPr id="12320" name="Picture 73"/>
                <p:cNvPicPr>
                  <a:picLocks noChangeAspect="1" noChangeArrowheads="1"/>
                </p:cNvPicPr>
                <p:nvPr/>
              </p:nvPicPr>
              <p:blipFill>
                <a:blip r:embed="rId12"/>
                <a:srcRect/>
                <a:stretch>
                  <a:fillRect/>
                </a:stretch>
              </p:blipFill>
              <p:spPr bwMode="auto">
                <a:xfrm>
                  <a:off x="-1148" y="2142"/>
                  <a:ext cx="219" cy="264"/>
                </a:xfrm>
                <a:prstGeom prst="rect">
                  <a:avLst/>
                </a:prstGeom>
                <a:noFill/>
                <a:ln w="9525">
                  <a:noFill/>
                  <a:miter lim="800000"/>
                  <a:headEnd/>
                  <a:tailEnd/>
                </a:ln>
              </p:spPr>
            </p:pic>
            <p:pic>
              <p:nvPicPr>
                <p:cNvPr id="12321" name="Picture 74"/>
                <p:cNvPicPr>
                  <a:picLocks noChangeAspect="1" noChangeArrowheads="1"/>
                </p:cNvPicPr>
                <p:nvPr/>
              </p:nvPicPr>
              <p:blipFill>
                <a:blip r:embed="rId12"/>
                <a:srcRect/>
                <a:stretch>
                  <a:fillRect/>
                </a:stretch>
              </p:blipFill>
              <p:spPr bwMode="auto">
                <a:xfrm>
                  <a:off x="-997" y="2219"/>
                  <a:ext cx="219" cy="264"/>
                </a:xfrm>
                <a:prstGeom prst="rect">
                  <a:avLst/>
                </a:prstGeom>
                <a:noFill/>
                <a:ln w="9525">
                  <a:noFill/>
                  <a:miter lim="800000"/>
                  <a:headEnd/>
                  <a:tailEnd/>
                </a:ln>
              </p:spPr>
            </p:pic>
            <p:pic>
              <p:nvPicPr>
                <p:cNvPr id="12322" name="Picture 75"/>
                <p:cNvPicPr>
                  <a:picLocks noChangeAspect="1" noChangeArrowheads="1"/>
                </p:cNvPicPr>
                <p:nvPr/>
              </p:nvPicPr>
              <p:blipFill>
                <a:blip r:embed="rId12"/>
                <a:srcRect/>
                <a:stretch>
                  <a:fillRect/>
                </a:stretch>
              </p:blipFill>
              <p:spPr bwMode="auto">
                <a:xfrm>
                  <a:off x="-1218" y="2282"/>
                  <a:ext cx="219" cy="264"/>
                </a:xfrm>
                <a:prstGeom prst="rect">
                  <a:avLst/>
                </a:prstGeom>
                <a:noFill/>
                <a:ln w="9525">
                  <a:noFill/>
                  <a:miter lim="800000"/>
                  <a:headEnd/>
                  <a:tailEnd/>
                </a:ln>
              </p:spPr>
            </p:pic>
            <p:pic>
              <p:nvPicPr>
                <p:cNvPr id="12323" name="Picture 76"/>
                <p:cNvPicPr>
                  <a:picLocks noChangeAspect="1" noChangeArrowheads="1"/>
                </p:cNvPicPr>
                <p:nvPr/>
              </p:nvPicPr>
              <p:blipFill>
                <a:blip r:embed="rId12"/>
                <a:srcRect/>
                <a:stretch>
                  <a:fillRect/>
                </a:stretch>
              </p:blipFill>
              <p:spPr bwMode="auto">
                <a:xfrm>
                  <a:off x="-1067" y="2359"/>
                  <a:ext cx="219" cy="264"/>
                </a:xfrm>
                <a:prstGeom prst="rect">
                  <a:avLst/>
                </a:prstGeom>
                <a:noFill/>
                <a:ln w="9525">
                  <a:noFill/>
                  <a:miter lim="800000"/>
                  <a:headEnd/>
                  <a:tailEnd/>
                </a:ln>
              </p:spPr>
            </p:pic>
          </p:grpSp>
          <p:pic>
            <p:nvPicPr>
              <p:cNvPr id="12319" name="Picture 77"/>
              <p:cNvPicPr>
                <a:picLocks noChangeAspect="1" noChangeArrowheads="1"/>
              </p:cNvPicPr>
              <p:nvPr/>
            </p:nvPicPr>
            <p:blipFill>
              <a:blip r:embed="rId13"/>
              <a:srcRect/>
              <a:stretch>
                <a:fillRect/>
              </a:stretch>
            </p:blipFill>
            <p:spPr bwMode="auto">
              <a:xfrm>
                <a:off x="-1798" y="2282"/>
                <a:ext cx="431" cy="661"/>
              </a:xfrm>
              <a:prstGeom prst="rect">
                <a:avLst/>
              </a:prstGeom>
              <a:noFill/>
              <a:ln w="9525">
                <a:noFill/>
                <a:miter lim="800000"/>
                <a:headEnd/>
                <a:tailEnd/>
              </a:ln>
            </p:spPr>
          </p:pic>
        </p:grpSp>
        <p:sp>
          <p:nvSpPr>
            <p:cNvPr id="218" name="AutoShape 78"/>
            <p:cNvSpPr>
              <a:spLocks noChangeArrowheads="1"/>
            </p:cNvSpPr>
            <p:nvPr/>
          </p:nvSpPr>
          <p:spPr bwMode="auto">
            <a:xfrm>
              <a:off x="4470402" y="3364050"/>
              <a:ext cx="1754961" cy="406447"/>
            </a:xfrm>
            <a:prstGeom prst="rightArrow">
              <a:avLst>
                <a:gd name="adj1" fmla="val 59620"/>
                <a:gd name="adj2" fmla="val 114552"/>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defRPr/>
              </a:pPr>
              <a:r>
                <a:rPr lang="zh-TW" altLang="en-US" sz="2000" b="1" dirty="0" smtClean="0">
                  <a:solidFill>
                    <a:schemeClr val="bg1"/>
                  </a:solidFill>
                  <a:latin typeface="+mj-lt"/>
                  <a:ea typeface="+mj-ea"/>
                  <a:cs typeface="+mn-cs"/>
                </a:rPr>
                <a:t>每日</a:t>
              </a:r>
              <a:endParaRPr lang="en-GB" sz="2000" b="1" dirty="0">
                <a:solidFill>
                  <a:schemeClr val="bg1"/>
                </a:solidFill>
                <a:latin typeface="+mj-lt"/>
                <a:ea typeface="+mj-ea"/>
                <a:cs typeface="+mn-cs"/>
              </a:endParaRPr>
            </a:p>
          </p:txBody>
        </p:sp>
        <p:sp>
          <p:nvSpPr>
            <p:cNvPr id="219" name="Text Box 79"/>
            <p:cNvSpPr txBox="1">
              <a:spLocks noChangeArrowheads="1"/>
            </p:cNvSpPr>
            <p:nvPr/>
          </p:nvSpPr>
          <p:spPr bwMode="auto">
            <a:xfrm>
              <a:off x="6622113" y="4551424"/>
              <a:ext cx="2672491" cy="477232"/>
            </a:xfrm>
            <a:prstGeom prst="rect">
              <a:avLst/>
            </a:prstGeom>
            <a:noFill/>
            <a:ln w="9525">
              <a:noFill/>
              <a:miter lim="800000"/>
              <a:headEnd/>
              <a:tailEnd/>
            </a:ln>
            <a:effectLst/>
          </p:spPr>
          <p:txBody>
            <a:bodyPr lIns="130622" tIns="65310" rIns="130622" bIns="65310">
              <a:spAutoFit/>
            </a:bodyPr>
            <a:lstStyle/>
            <a:p>
              <a:pPr eaLnBrk="0" hangingPunct="0">
                <a:defRPr/>
              </a:pPr>
              <a:r>
                <a:rPr lang="en-US" sz="1300" dirty="0">
                  <a:solidFill>
                    <a:schemeClr val="bg1"/>
                  </a:solidFill>
                  <a:latin typeface="+mj-lt"/>
                  <a:cs typeface="+mn-cs"/>
                </a:rPr>
                <a:t>DPM SRT Server</a:t>
              </a:r>
            </a:p>
          </p:txBody>
        </p:sp>
      </p:grpSp>
      <p:grpSp>
        <p:nvGrpSpPr>
          <p:cNvPr id="14" name="Group 85"/>
          <p:cNvGrpSpPr>
            <a:grpSpLocks/>
          </p:cNvGrpSpPr>
          <p:nvPr/>
        </p:nvGrpSpPr>
        <p:grpSpPr bwMode="auto">
          <a:xfrm>
            <a:off x="5503863" y="2693988"/>
            <a:ext cx="2770561" cy="1052512"/>
            <a:chOff x="7705587" y="1413258"/>
            <a:chExt cx="4428087" cy="1263211"/>
          </a:xfrm>
        </p:grpSpPr>
        <p:pic>
          <p:nvPicPr>
            <p:cNvPr id="12307" name="Picture 64"/>
            <p:cNvPicPr>
              <a:picLocks noChangeAspect="1" noChangeArrowheads="1"/>
            </p:cNvPicPr>
            <p:nvPr/>
          </p:nvPicPr>
          <p:blipFill>
            <a:blip r:embed="rId14"/>
            <a:srcRect/>
            <a:stretch>
              <a:fillRect/>
            </a:stretch>
          </p:blipFill>
          <p:spPr bwMode="auto">
            <a:xfrm>
              <a:off x="9516152" y="1775405"/>
              <a:ext cx="661286" cy="441960"/>
            </a:xfrm>
            <a:prstGeom prst="rect">
              <a:avLst/>
            </a:prstGeom>
            <a:noFill/>
            <a:ln w="9525">
              <a:noFill/>
              <a:miter lim="800000"/>
              <a:headEnd/>
              <a:tailEnd/>
            </a:ln>
          </p:spPr>
        </p:pic>
        <p:pic>
          <p:nvPicPr>
            <p:cNvPr id="12308" name="Picture 65"/>
            <p:cNvPicPr>
              <a:picLocks noChangeAspect="1" noChangeArrowheads="1"/>
            </p:cNvPicPr>
            <p:nvPr/>
          </p:nvPicPr>
          <p:blipFill>
            <a:blip r:embed="rId15"/>
            <a:srcRect/>
            <a:stretch>
              <a:fillRect/>
            </a:stretch>
          </p:blipFill>
          <p:spPr bwMode="auto">
            <a:xfrm>
              <a:off x="9650776" y="1889706"/>
              <a:ext cx="663094" cy="441960"/>
            </a:xfrm>
            <a:prstGeom prst="rect">
              <a:avLst/>
            </a:prstGeom>
            <a:noFill/>
            <a:ln w="9525">
              <a:noFill/>
              <a:miter lim="800000"/>
              <a:headEnd/>
              <a:tailEnd/>
            </a:ln>
          </p:spPr>
        </p:pic>
        <p:pic>
          <p:nvPicPr>
            <p:cNvPr id="12309" name="Picture 66"/>
            <p:cNvPicPr>
              <a:picLocks noChangeAspect="1" noChangeArrowheads="1"/>
            </p:cNvPicPr>
            <p:nvPr/>
          </p:nvPicPr>
          <p:blipFill>
            <a:blip r:embed="rId16"/>
            <a:srcRect/>
            <a:stretch>
              <a:fillRect/>
            </a:stretch>
          </p:blipFill>
          <p:spPr bwMode="auto">
            <a:xfrm>
              <a:off x="9785391" y="2004005"/>
              <a:ext cx="663094" cy="443864"/>
            </a:xfrm>
            <a:prstGeom prst="rect">
              <a:avLst/>
            </a:prstGeom>
            <a:noFill/>
            <a:ln w="9525">
              <a:noFill/>
              <a:miter lim="800000"/>
              <a:headEnd/>
              <a:tailEnd/>
            </a:ln>
          </p:spPr>
        </p:pic>
        <p:pic>
          <p:nvPicPr>
            <p:cNvPr id="12310" name="Picture 67"/>
            <p:cNvPicPr>
              <a:picLocks noChangeAspect="1" noChangeArrowheads="1"/>
            </p:cNvPicPr>
            <p:nvPr/>
          </p:nvPicPr>
          <p:blipFill>
            <a:blip r:embed="rId17"/>
            <a:srcRect/>
            <a:stretch>
              <a:fillRect/>
            </a:stretch>
          </p:blipFill>
          <p:spPr bwMode="auto">
            <a:xfrm>
              <a:off x="9920016" y="2120210"/>
              <a:ext cx="663094" cy="441960"/>
            </a:xfrm>
            <a:prstGeom prst="rect">
              <a:avLst/>
            </a:prstGeom>
            <a:noFill/>
            <a:ln w="9525">
              <a:noFill/>
              <a:miter lim="800000"/>
              <a:headEnd/>
              <a:tailEnd/>
            </a:ln>
          </p:spPr>
        </p:pic>
        <p:pic>
          <p:nvPicPr>
            <p:cNvPr id="12311" name="Picture 68"/>
            <p:cNvPicPr>
              <a:picLocks noChangeAspect="1" noChangeArrowheads="1"/>
            </p:cNvPicPr>
            <p:nvPr/>
          </p:nvPicPr>
          <p:blipFill>
            <a:blip r:embed="rId18"/>
            <a:srcRect/>
            <a:stretch>
              <a:fillRect/>
            </a:stretch>
          </p:blipFill>
          <p:spPr bwMode="auto">
            <a:xfrm>
              <a:off x="10054631" y="2234509"/>
              <a:ext cx="663094" cy="441960"/>
            </a:xfrm>
            <a:prstGeom prst="rect">
              <a:avLst/>
            </a:prstGeom>
            <a:noFill/>
            <a:ln w="9525">
              <a:noFill/>
              <a:miter lim="800000"/>
              <a:headEnd/>
              <a:tailEnd/>
            </a:ln>
          </p:spPr>
        </p:pic>
        <p:sp>
          <p:nvSpPr>
            <p:cNvPr id="209" name="AutoShape 69"/>
            <p:cNvSpPr>
              <a:spLocks noChangeArrowheads="1"/>
            </p:cNvSpPr>
            <p:nvPr/>
          </p:nvSpPr>
          <p:spPr bwMode="auto">
            <a:xfrm>
              <a:off x="7705587" y="1965794"/>
              <a:ext cx="1560404" cy="405828"/>
            </a:xfrm>
            <a:prstGeom prst="rightArrow">
              <a:avLst>
                <a:gd name="adj1" fmla="val 64315"/>
                <a:gd name="adj2" fmla="val 100939"/>
              </a:avLst>
            </a:prstGeom>
            <a:gradFill rotWithShape="1">
              <a:gsLst>
                <a:gs pos="0">
                  <a:srgbClr val="EF5739">
                    <a:alpha val="50000"/>
                  </a:srgbClr>
                </a:gs>
                <a:gs pos="100000">
                  <a:srgbClr val="EF5739"/>
                </a:gs>
              </a:gsLst>
              <a:lin ang="0" scaled="1"/>
            </a:gradFill>
            <a:ln w="9525">
              <a:noFill/>
              <a:miter lim="800000"/>
              <a:headEnd/>
              <a:tailEnd/>
            </a:ln>
          </p:spPr>
          <p:txBody>
            <a:bodyPr wrap="none" lIns="130622" tIns="65310" rIns="130622" bIns="65310" anchor="ctr"/>
            <a:lstStyle/>
            <a:p>
              <a:pPr eaLnBrk="0" hangingPunct="0"/>
              <a:endParaRPr lang="en-GB">
                <a:solidFill>
                  <a:schemeClr val="bg1"/>
                </a:solidFill>
                <a:latin typeface="+mj-lt"/>
              </a:endParaRPr>
            </a:p>
          </p:txBody>
        </p:sp>
        <p:sp>
          <p:nvSpPr>
            <p:cNvPr id="220" name="Text Box 80"/>
            <p:cNvSpPr txBox="1">
              <a:spLocks noChangeArrowheads="1"/>
            </p:cNvSpPr>
            <p:nvPr/>
          </p:nvSpPr>
          <p:spPr bwMode="auto">
            <a:xfrm>
              <a:off x="9164501" y="1413258"/>
              <a:ext cx="2969173" cy="416872"/>
            </a:xfrm>
            <a:prstGeom prst="rect">
              <a:avLst/>
            </a:prstGeom>
            <a:noFill/>
            <a:ln w="9525">
              <a:noFill/>
              <a:miter lim="800000"/>
              <a:headEnd/>
              <a:tailEnd/>
            </a:ln>
            <a:effectLst/>
          </p:spPr>
          <p:txBody>
            <a:bodyPr wrap="square" lIns="130622" tIns="65310" rIns="130622" bIns="65310">
              <a:spAutoFit/>
            </a:bodyPr>
            <a:lstStyle/>
            <a:p>
              <a:pPr eaLnBrk="0" hangingPunct="0">
                <a:defRPr/>
              </a:pPr>
              <a:r>
                <a:rPr lang="en-US" sz="1400" dirty="0">
                  <a:solidFill>
                    <a:schemeClr val="bg1"/>
                  </a:solidFill>
                  <a:latin typeface="+mj-lt"/>
                  <a:cs typeface="+mn-cs"/>
                </a:rPr>
                <a:t>Recovery Points</a:t>
              </a:r>
            </a:p>
          </p:txBody>
        </p:sp>
      </p:grpSp>
      <p:sp>
        <p:nvSpPr>
          <p:cNvPr id="73" name="標題 1"/>
          <p:cNvSpPr txBox="1">
            <a:spLocks/>
          </p:cNvSpPr>
          <p:nvPr/>
        </p:nvSpPr>
        <p:spPr>
          <a:xfrm>
            <a:off x="382588" y="534895"/>
            <a:ext cx="8380412" cy="526298"/>
          </a:xfrm>
          <a:prstGeom prst="rect">
            <a:avLst/>
          </a:prstGeom>
        </p:spPr>
        <p:txBody>
          <a:bodyPr/>
          <a:lstStyle/>
          <a:p>
            <a:pPr marL="0" marR="0" lvl="0" indent="0" algn="ctr" defTabSz="684213" rtl="0" eaLnBrk="0" fontAlgn="base" latinLnBrk="0" hangingPunct="0">
              <a:lnSpc>
                <a:spcPct val="90000"/>
              </a:lnSpc>
              <a:spcBef>
                <a:spcPct val="0"/>
              </a:spcBef>
              <a:spcAft>
                <a:spcPct val="0"/>
              </a:spcAft>
              <a:buClrTx/>
              <a:buSzTx/>
              <a:buFontTx/>
              <a:buNone/>
              <a:tabLst/>
              <a:defRPr/>
            </a:pPr>
            <a:r>
              <a:rPr kumimoji="0" lang="zh-TW" altLang="en-US" sz="4000" b="1" i="0" u="none" strike="noStrike" kern="0" cap="none" spc="0" normalizeH="0" baseline="0" noProof="0" dirty="0" smtClean="0">
                <a:ln w="18415" cmpd="sng">
                  <a:noFill/>
                  <a:prstDash val="solid"/>
                </a:ln>
                <a:solidFill>
                  <a:schemeClr val="bg1"/>
                </a:solidFill>
                <a:uLnTx/>
                <a:uFillTx/>
                <a:latin typeface="Arial" pitchFamily="34" charset="0"/>
                <a:ea typeface="+mj-ea"/>
                <a:cs typeface="Arial" charset="0"/>
              </a:rPr>
              <a:t>系統還原工具運作示意圖</a:t>
            </a:r>
            <a:endParaRPr kumimoji="0" lang="zh-TW" altLang="en-US" sz="4000" b="1" i="0" u="none" strike="noStrike" kern="0" cap="none" spc="0" normalizeH="0" baseline="0" noProof="0" dirty="0">
              <a:ln w="18415" cmpd="sng">
                <a:noFill/>
                <a:prstDash val="solid"/>
              </a:ln>
              <a:solidFill>
                <a:schemeClr val="bg1"/>
              </a:solidFill>
              <a:uLnTx/>
              <a:uFillTx/>
              <a:latin typeface="Arial" pitchFamily="34" charset="0"/>
              <a:ea typeface="+mj-ea"/>
              <a:cs typeface="Arial" charset="0"/>
            </a:endParaRPr>
          </a:p>
        </p:txBody>
      </p:sp>
    </p:spTree>
    <p:custDataLst>
      <p:tags r:id="rId1"/>
    </p:custDataLst>
  </p:cSld>
  <p:clrMapOvr>
    <a:masterClrMapping/>
  </p:clrMapOvr>
  <p:transition>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系統還原工具的功能</a:t>
            </a:r>
            <a:endParaRPr lang="zh-TW" altLang="en-US" dirty="0"/>
          </a:p>
        </p:txBody>
      </p:sp>
      <p:sp>
        <p:nvSpPr>
          <p:cNvPr id="3" name="內容版面配置區 2"/>
          <p:cNvSpPr>
            <a:spLocks noGrp="1"/>
          </p:cNvSpPr>
          <p:nvPr>
            <p:ph idx="1"/>
          </p:nvPr>
        </p:nvSpPr>
        <p:spPr>
          <a:xfrm>
            <a:off x="382588" y="1082234"/>
            <a:ext cx="8380412" cy="4653582"/>
          </a:xfrm>
        </p:spPr>
        <p:txBody>
          <a:bodyPr/>
          <a:lstStyle/>
          <a:p>
            <a:r>
              <a:rPr lang="zh-TW" altLang="en-US" dirty="0" smtClean="0"/>
              <a:t>備份的對象</a:t>
            </a:r>
            <a:endParaRPr lang="en-US" altLang="zh-TW" dirty="0" smtClean="0"/>
          </a:p>
          <a:p>
            <a:pPr lvl="1"/>
            <a:r>
              <a:rPr lang="zh-TW" altLang="en-US" dirty="0" smtClean="0"/>
              <a:t>系統開機碟區</a:t>
            </a:r>
            <a:endParaRPr lang="en-US" altLang="zh-TW" dirty="0" smtClean="0"/>
          </a:p>
          <a:p>
            <a:pPr lvl="1"/>
            <a:r>
              <a:rPr lang="zh-TW" altLang="en-US" dirty="0" smtClean="0"/>
              <a:t>系統分割架構</a:t>
            </a:r>
            <a:endParaRPr lang="en-US" altLang="zh-TW" dirty="0" smtClean="0"/>
          </a:p>
          <a:p>
            <a:pPr lvl="1"/>
            <a:r>
              <a:rPr lang="zh-TW" altLang="en-US" dirty="0" smtClean="0"/>
              <a:t>指定的</a:t>
            </a:r>
            <a:r>
              <a:rPr lang="en-US" altLang="zh-TW" dirty="0" smtClean="0"/>
              <a:t>Volume</a:t>
            </a:r>
          </a:p>
          <a:p>
            <a:r>
              <a:rPr lang="zh-TW" altLang="en-US" dirty="0" smtClean="0"/>
              <a:t>還原的方式</a:t>
            </a:r>
            <a:endParaRPr lang="en-US" altLang="zh-TW" dirty="0" smtClean="0"/>
          </a:p>
          <a:p>
            <a:pPr lvl="1"/>
            <a:r>
              <a:rPr lang="zh-TW" altLang="en-US" dirty="0" smtClean="0"/>
              <a:t>使用</a:t>
            </a:r>
            <a:r>
              <a:rPr lang="en-US" altLang="zh-TW" dirty="0" smtClean="0"/>
              <a:t>SRT</a:t>
            </a:r>
            <a:r>
              <a:rPr lang="zh-TW" altLang="en-US" dirty="0" smtClean="0"/>
              <a:t>產生</a:t>
            </a:r>
            <a:r>
              <a:rPr lang="en-US" altLang="zh-TW" dirty="0" smtClean="0"/>
              <a:t>ISO</a:t>
            </a:r>
            <a:r>
              <a:rPr lang="zh-TW" altLang="en-US" dirty="0" smtClean="0"/>
              <a:t>檔案</a:t>
            </a:r>
            <a:endParaRPr lang="en-US" altLang="zh-TW" dirty="0" smtClean="0"/>
          </a:p>
          <a:p>
            <a:pPr lvl="1"/>
            <a:r>
              <a:rPr lang="zh-TW" altLang="en-US" dirty="0" smtClean="0"/>
              <a:t>將</a:t>
            </a:r>
            <a:r>
              <a:rPr lang="en-US" altLang="zh-TW" dirty="0" smtClean="0"/>
              <a:t>ISO</a:t>
            </a:r>
            <a:r>
              <a:rPr lang="zh-TW" altLang="en-US" dirty="0" smtClean="0"/>
              <a:t>檔燒錄復原光碟</a:t>
            </a:r>
            <a:endParaRPr lang="en-US" altLang="zh-TW" dirty="0" smtClean="0"/>
          </a:p>
          <a:p>
            <a:pPr lvl="1"/>
            <a:r>
              <a:rPr lang="zh-TW" altLang="en-US" dirty="0" smtClean="0"/>
              <a:t>復原光碟開機與</a:t>
            </a:r>
            <a:r>
              <a:rPr lang="en-US" altLang="zh-TW" dirty="0" smtClean="0"/>
              <a:t>DPM</a:t>
            </a:r>
            <a:r>
              <a:rPr lang="zh-TW" altLang="en-US" dirty="0" smtClean="0"/>
              <a:t>連接還原</a:t>
            </a:r>
            <a:endParaRPr lang="en-US" altLang="zh-TW" dirty="0" smtClean="0"/>
          </a:p>
          <a:p>
            <a:pPr lvl="1"/>
            <a:endParaRPr lang="zh-TW" altLang="en-US" dirty="0"/>
          </a:p>
        </p:txBody>
      </p:sp>
    </p:spTree>
  </p:cSld>
  <p:clrMapOvr>
    <a:masterClrMapping/>
  </p:clrMapOvr>
  <p:transition>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8" name="Rectangle 337927"/>
          <p:cNvSpPr>
            <a:spLocks noChangeArrowheads="1"/>
          </p:cNvSpPr>
          <p:nvPr/>
        </p:nvSpPr>
        <p:spPr bwMode="auto">
          <a:xfrm>
            <a:off x="0" y="3195638"/>
            <a:ext cx="1082675" cy="2628900"/>
          </a:xfrm>
          <a:prstGeom prst="rect">
            <a:avLst/>
          </a:prstGeom>
          <a:gradFill rotWithShape="0">
            <a:gsLst>
              <a:gs pos="0">
                <a:schemeClr val="tx1">
                  <a:alpha val="50000"/>
                </a:schemeClr>
              </a:gs>
              <a:gs pos="100000">
                <a:schemeClr val="tx1">
                  <a:gamma/>
                  <a:shade val="57255"/>
                  <a:invGamma/>
                  <a:alpha val="0"/>
                </a:schemeClr>
              </a:gs>
            </a:gsLst>
            <a:path path="rect">
              <a:fillToRect t="100000" r="100000"/>
            </a:path>
          </a:gradFill>
          <a:ln w="12700" cap="flat" cmpd="sng" algn="ctr">
            <a:noFill/>
            <a:prstDash val="solid"/>
            <a:miter lim="800000"/>
            <a:headEnd type="none" w="med" len="med"/>
            <a:tailEnd type="none" w="med" len="med"/>
          </a:ln>
          <a:effectLst/>
        </p:spPr>
        <p:txBody>
          <a:bodyPr wrap="none" anchor="ctr"/>
          <a:lstStyle/>
          <a:p>
            <a:pPr eaLnBrk="1" hangingPunct="1"/>
            <a:endParaRPr lang="zh-TW" altLang="en-US">
              <a:solidFill>
                <a:srgbClr val="000000"/>
              </a:solidFill>
              <a:ea typeface="新細明體" charset="-120"/>
            </a:endParaRPr>
          </a:p>
        </p:txBody>
      </p:sp>
      <p:pic>
        <p:nvPicPr>
          <p:cNvPr id="1026051" name="Rectangle 43009"/>
          <p:cNvPicPr>
            <a:picLocks noChangeAspect="1" noChangeArrowheads="1"/>
          </p:cNvPicPr>
          <p:nvPr/>
        </p:nvPicPr>
        <p:blipFill>
          <a:blip r:embed="rId4"/>
          <a:srcRect/>
          <a:stretch>
            <a:fillRect/>
          </a:stretch>
        </p:blipFill>
        <p:spPr bwMode="auto">
          <a:xfrm>
            <a:off x="0" y="3208338"/>
            <a:ext cx="9144000" cy="2609850"/>
          </a:xfrm>
          <a:prstGeom prst="rect">
            <a:avLst/>
          </a:prstGeom>
          <a:noFill/>
          <a:ln w="9525">
            <a:noFill/>
            <a:miter lim="800000"/>
            <a:headEnd/>
            <a:tailEnd/>
          </a:ln>
        </p:spPr>
      </p:pic>
      <p:sp>
        <p:nvSpPr>
          <p:cNvPr id="1026053" name="Rectangle 5"/>
          <p:cNvSpPr>
            <a:spLocks noGrp="1" noChangeArrowheads="1"/>
          </p:cNvSpPr>
          <p:nvPr>
            <p:ph type="subTitle" idx="1"/>
          </p:nvPr>
        </p:nvSpPr>
        <p:spPr>
          <a:xfrm>
            <a:off x="668338" y="3598862"/>
            <a:ext cx="7894637" cy="973137"/>
          </a:xfrm>
        </p:spPr>
        <p:txBody>
          <a:bodyPr/>
          <a:lstStyle/>
          <a:p>
            <a:pPr indent="112713" algn="l">
              <a:lnSpc>
                <a:spcPct val="90000"/>
              </a:lnSpc>
            </a:pPr>
            <a:r>
              <a:rPr lang="en-US" altLang="zh-TW" sz="2800" dirty="0" smtClean="0"/>
              <a:t>1.System Recovery Tool (SRT) </a:t>
            </a:r>
            <a:r>
              <a:rPr lang="zh-TW" altLang="en-US" sz="2800" dirty="0" smtClean="0"/>
              <a:t>的安裝</a:t>
            </a:r>
            <a:endParaRPr lang="en-US" altLang="zh-TW" sz="2800" dirty="0" smtClean="0"/>
          </a:p>
          <a:p>
            <a:pPr indent="112713" algn="l">
              <a:lnSpc>
                <a:spcPct val="90000"/>
              </a:lnSpc>
            </a:pPr>
            <a:r>
              <a:rPr lang="en-US" altLang="zh-TW" sz="2800" dirty="0" smtClean="0"/>
              <a:t>2.</a:t>
            </a:r>
            <a:r>
              <a:rPr lang="zh-TW" altLang="en-US" sz="2800" dirty="0" smtClean="0"/>
              <a:t>使用</a:t>
            </a:r>
            <a:r>
              <a:rPr lang="en-US" altLang="zh-TW" sz="2800" dirty="0" smtClean="0"/>
              <a:t>SRT</a:t>
            </a:r>
            <a:r>
              <a:rPr lang="zh-TW" altLang="en-US" sz="2800" dirty="0" smtClean="0"/>
              <a:t>工具備份與還原整個電腦系統</a:t>
            </a:r>
            <a:endParaRPr lang="zh-TW" altLang="en-US" sz="3600" dirty="0"/>
          </a:p>
        </p:txBody>
      </p:sp>
      <p:sp>
        <p:nvSpPr>
          <p:cNvPr id="1026054" name="Text Box 6"/>
          <p:cNvSpPr txBox="1">
            <a:spLocks noChangeArrowheads="1"/>
          </p:cNvSpPr>
          <p:nvPr/>
        </p:nvSpPr>
        <p:spPr bwMode="auto">
          <a:xfrm>
            <a:off x="668338" y="1806575"/>
            <a:ext cx="3017837" cy="830997"/>
          </a:xfrm>
          <a:prstGeom prst="rect">
            <a:avLst/>
          </a:prstGeom>
          <a:noFill/>
          <a:ln w="12700">
            <a:noFill/>
            <a:miter lim="800000"/>
            <a:headEnd/>
            <a:tailEnd/>
          </a:ln>
          <a:effectLst/>
        </p:spPr>
        <p:txBody>
          <a:bodyPr>
            <a:spAutoFit/>
          </a:bodyPr>
          <a:lstStyle/>
          <a:p>
            <a:pPr>
              <a:spcBef>
                <a:spcPct val="50000"/>
              </a:spcBef>
            </a:pPr>
            <a:r>
              <a:rPr lang="en-US" altLang="zh-TW" sz="4800" b="1" dirty="0" smtClean="0">
                <a:solidFill>
                  <a:srgbClr val="FFCC00"/>
                </a:solidFill>
                <a:ea typeface="新細明體" charset="-120"/>
                <a:hlinkClick r:id="rId5" action="ppaction://hlinkfile"/>
              </a:rPr>
              <a:t>DEMO-06</a:t>
            </a:r>
            <a:endParaRPr lang="en-US" altLang="zh-TW" sz="4800" b="1" dirty="0">
              <a:solidFill>
                <a:srgbClr val="FFCC00"/>
              </a:solidFill>
              <a:ea typeface="新細明體" charset="-120"/>
            </a:endParaRPr>
          </a:p>
        </p:txBody>
      </p:sp>
    </p:spTree>
    <p:custDataLst>
      <p:tags r:id="rId1"/>
    </p:custDataLst>
  </p:cSld>
  <p:clrMapOvr>
    <a:masterClrMapping/>
  </p:clrMapOvr>
  <p:transition advTm="86796">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標題 5"/>
          <p:cNvSpPr>
            <a:spLocks noGrp="1"/>
          </p:cNvSpPr>
          <p:nvPr>
            <p:ph type="title"/>
          </p:nvPr>
        </p:nvSpPr>
        <p:spPr>
          <a:xfrm>
            <a:off x="382588" y="534895"/>
            <a:ext cx="8380412" cy="553998"/>
          </a:xfrm>
        </p:spPr>
        <p:txBody>
          <a:bodyPr/>
          <a:lstStyle/>
          <a:p>
            <a:r>
              <a:rPr lang="zh-TW" altLang="en-US" sz="4000" b="1" dirty="0" smtClean="0">
                <a:effectLst/>
              </a:rPr>
              <a:t>摘要</a:t>
            </a:r>
            <a:endParaRPr lang="zh-TW" altLang="en-US" sz="4000" b="1" dirty="0">
              <a:effectLst/>
            </a:endParaRPr>
          </a:p>
        </p:txBody>
      </p:sp>
      <p:sp>
        <p:nvSpPr>
          <p:cNvPr id="7" name="文字版面配置區 6"/>
          <p:cNvSpPr>
            <a:spLocks noGrp="1"/>
          </p:cNvSpPr>
          <p:nvPr>
            <p:ph type="body" idx="1"/>
          </p:nvPr>
        </p:nvSpPr>
        <p:spPr>
          <a:xfrm>
            <a:off x="382588" y="1357905"/>
            <a:ext cx="8380412" cy="2215991"/>
          </a:xfrm>
        </p:spPr>
        <p:txBody>
          <a:bodyPr/>
          <a:lstStyle/>
          <a:p>
            <a:r>
              <a:rPr lang="zh-TW" altLang="en-US" dirty="0" smtClean="0"/>
              <a:t>保護資料避免遺失，</a:t>
            </a:r>
            <a:r>
              <a:rPr altLang="zh-TW" dirty="0" smtClean="0"/>
              <a:t>DPM 2007</a:t>
            </a:r>
            <a:r>
              <a:rPr lang="zh-TW" altLang="en-US" dirty="0" smtClean="0"/>
              <a:t>即時且有效</a:t>
            </a:r>
            <a:endParaRPr altLang="zh-TW" dirty="0" smtClean="0"/>
          </a:p>
          <a:p>
            <a:r>
              <a:rPr lang="zh-TW" altLang="en-US" dirty="0" smtClean="0"/>
              <a:t>郵件備份快速完成，郵件系統故障確保還原</a:t>
            </a:r>
            <a:endParaRPr altLang="zh-TW" dirty="0" smtClean="0"/>
          </a:p>
          <a:p>
            <a:r>
              <a:rPr lang="zh-TW" altLang="en-US" dirty="0" smtClean="0"/>
              <a:t>資料庫保存應優先，</a:t>
            </a:r>
            <a:r>
              <a:rPr altLang="zh-TW" dirty="0" smtClean="0"/>
              <a:t>DPM 2007</a:t>
            </a:r>
            <a:r>
              <a:rPr lang="zh-TW" altLang="en-US" dirty="0" smtClean="0"/>
              <a:t>簡單且易</a:t>
            </a:r>
            <a:r>
              <a:rPr lang="zh-TW" altLang="en-US" dirty="0"/>
              <a:t>用</a:t>
            </a:r>
          </a:p>
        </p:txBody>
      </p:sp>
    </p:spTree>
  </p:cSld>
  <p:clrMapOvr>
    <a:masterClrMapping/>
  </p:clrMapOvr>
  <p:transition>
    <p:fade/>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2420" name="Text Box 4"/>
          <p:cNvSpPr txBox="1">
            <a:spLocks noChangeArrowheads="1"/>
          </p:cNvSpPr>
          <p:nvPr/>
        </p:nvSpPr>
        <p:spPr bwMode="auto">
          <a:xfrm>
            <a:off x="0" y="4217988"/>
            <a:ext cx="9144000" cy="668337"/>
          </a:xfrm>
          <a:prstGeom prst="rect">
            <a:avLst/>
          </a:prstGeom>
          <a:noFill/>
          <a:ln w="38100" algn="ctr">
            <a:noFill/>
            <a:miter lim="800000"/>
            <a:headEnd/>
            <a:tailEnd/>
          </a:ln>
          <a:effectLst/>
        </p:spPr>
        <p:txBody>
          <a:bodyPr>
            <a:spAutoFit/>
          </a:bodyPr>
          <a:lstStyle/>
          <a:p>
            <a:pPr algn="ctr">
              <a:lnSpc>
                <a:spcPct val="90000"/>
              </a:lnSpc>
              <a:spcBef>
                <a:spcPct val="30000"/>
              </a:spcBef>
              <a:buClr>
                <a:schemeClr val="tx2"/>
              </a:buClr>
              <a:buSzPct val="75000"/>
              <a:buFont typeface="Wingdings" pitchFamily="2" charset="2"/>
              <a:buNone/>
            </a:pPr>
            <a:r>
              <a:rPr lang="en-US" altLang="zh-TW" sz="4200" b="1">
                <a:solidFill>
                  <a:srgbClr val="FFFF99"/>
                </a:solidFill>
                <a:ea typeface="新細明體" pitchFamily="18" charset="-120"/>
              </a:rPr>
              <a:t>www.microsoft.com/technet/xxx-xx</a:t>
            </a:r>
          </a:p>
        </p:txBody>
      </p:sp>
      <p:sp>
        <p:nvSpPr>
          <p:cNvPr id="572423" name="Rectangle 7"/>
          <p:cNvSpPr>
            <a:spLocks noGrp="1" noChangeArrowheads="1"/>
          </p:cNvSpPr>
          <p:nvPr>
            <p:ph type="body" idx="1"/>
          </p:nvPr>
        </p:nvSpPr>
        <p:spPr>
          <a:xfrm>
            <a:off x="565150" y="1389063"/>
            <a:ext cx="8301038" cy="1822450"/>
          </a:xfrm>
          <a:noFill/>
          <a:ln/>
        </p:spPr>
        <p:txBody>
          <a:bodyPr lIns="92075" tIns="46038" rIns="92075" bIns="46038"/>
          <a:lstStyle/>
          <a:p>
            <a:pPr>
              <a:buFont typeface="Wingdings" pitchFamily="2" charset="2"/>
              <a:buNone/>
            </a:pPr>
            <a:r>
              <a:rPr lang="en-US" altLang="zh-TW" sz="2800">
                <a:ea typeface="新細明體" pitchFamily="18" charset="-120"/>
              </a:rPr>
              <a:t>Visit TechNet at</a:t>
            </a:r>
            <a:r>
              <a:rPr lang="en-US" altLang="zh-TW" sz="2800">
                <a:solidFill>
                  <a:srgbClr val="330894"/>
                </a:solidFill>
                <a:ea typeface="新細明體" pitchFamily="18" charset="-120"/>
              </a:rPr>
              <a:t> </a:t>
            </a:r>
            <a:r>
              <a:rPr lang="en-US" altLang="zh-TW" sz="3600">
                <a:solidFill>
                  <a:srgbClr val="FFFF99"/>
                </a:solidFill>
                <a:ea typeface="新細明體" pitchFamily="18" charset="-120"/>
              </a:rPr>
              <a:t>www.microsoft.com/technet</a:t>
            </a:r>
          </a:p>
          <a:p>
            <a:pPr>
              <a:buFont typeface="Wingdings" pitchFamily="2" charset="2"/>
              <a:buNone/>
            </a:pPr>
            <a:r>
              <a:rPr lang="en-US" altLang="zh-TW" sz="2800">
                <a:ea typeface="新細明體" pitchFamily="18" charset="-120"/>
              </a:rPr>
              <a:t>Visit the url below for additional information</a:t>
            </a:r>
          </a:p>
        </p:txBody>
      </p:sp>
      <p:sp>
        <p:nvSpPr>
          <p:cNvPr id="572424" name="Rectangle 8"/>
          <p:cNvSpPr>
            <a:spLocks noGrp="1" noChangeArrowheads="1"/>
          </p:cNvSpPr>
          <p:nvPr>
            <p:ph type="title"/>
          </p:nvPr>
        </p:nvSpPr>
        <p:spPr/>
        <p:txBody>
          <a:bodyPr/>
          <a:lstStyle/>
          <a:p>
            <a:r>
              <a:rPr lang="en-US" altLang="zh-TW">
                <a:ea typeface="新細明體" pitchFamily="18" charset="-120"/>
              </a:rPr>
              <a:t>For More Information</a:t>
            </a:r>
            <a:endParaRPr lang="en-GB"/>
          </a:p>
        </p:txBody>
      </p:sp>
    </p:spTree>
  </p:cSld>
  <p:clrMapOvr>
    <a:masterClrMapping/>
  </p:clrMapOvr>
  <p:transition>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7972" name="Picture 4" descr="5201"/>
          <p:cNvPicPr>
            <a:picLocks noChangeAspect="1" noChangeArrowheads="1"/>
          </p:cNvPicPr>
          <p:nvPr/>
        </p:nvPicPr>
        <p:blipFill>
          <a:blip r:embed="rId3"/>
          <a:srcRect/>
          <a:stretch>
            <a:fillRect/>
          </a:stretch>
        </p:blipFill>
        <p:spPr bwMode="auto">
          <a:xfrm>
            <a:off x="382588" y="1458913"/>
            <a:ext cx="1576387" cy="2033587"/>
          </a:xfrm>
          <a:prstGeom prst="rect">
            <a:avLst/>
          </a:prstGeom>
          <a:noFill/>
        </p:spPr>
      </p:pic>
      <p:pic>
        <p:nvPicPr>
          <p:cNvPr id="467973" name="Picture 5" descr="5201"/>
          <p:cNvPicPr>
            <a:picLocks noChangeAspect="1" noChangeArrowheads="1"/>
          </p:cNvPicPr>
          <p:nvPr/>
        </p:nvPicPr>
        <p:blipFill>
          <a:blip r:embed="rId3"/>
          <a:srcRect/>
          <a:stretch>
            <a:fillRect/>
          </a:stretch>
        </p:blipFill>
        <p:spPr bwMode="auto">
          <a:xfrm>
            <a:off x="2133600" y="1524000"/>
            <a:ext cx="1576388" cy="2033588"/>
          </a:xfrm>
          <a:prstGeom prst="rect">
            <a:avLst/>
          </a:prstGeom>
          <a:noFill/>
        </p:spPr>
      </p:pic>
      <p:pic>
        <p:nvPicPr>
          <p:cNvPr id="467974" name="Picture 6" descr="5201"/>
          <p:cNvPicPr>
            <a:picLocks noChangeAspect="1" noChangeArrowheads="1"/>
          </p:cNvPicPr>
          <p:nvPr/>
        </p:nvPicPr>
        <p:blipFill>
          <a:blip r:embed="rId3"/>
          <a:srcRect/>
          <a:stretch>
            <a:fillRect/>
          </a:stretch>
        </p:blipFill>
        <p:spPr bwMode="auto">
          <a:xfrm>
            <a:off x="3886200" y="1524000"/>
            <a:ext cx="1576388" cy="2033588"/>
          </a:xfrm>
          <a:prstGeom prst="rect">
            <a:avLst/>
          </a:prstGeom>
          <a:noFill/>
        </p:spPr>
      </p:pic>
      <p:pic>
        <p:nvPicPr>
          <p:cNvPr id="467975" name="Picture 7" descr="5201"/>
          <p:cNvPicPr>
            <a:picLocks noChangeAspect="1" noChangeArrowheads="1"/>
          </p:cNvPicPr>
          <p:nvPr/>
        </p:nvPicPr>
        <p:blipFill>
          <a:blip r:embed="rId3"/>
          <a:srcRect/>
          <a:stretch>
            <a:fillRect/>
          </a:stretch>
        </p:blipFill>
        <p:spPr bwMode="auto">
          <a:xfrm>
            <a:off x="5638800" y="1524000"/>
            <a:ext cx="1576388" cy="2033588"/>
          </a:xfrm>
          <a:prstGeom prst="rect">
            <a:avLst/>
          </a:prstGeom>
          <a:noFill/>
        </p:spPr>
      </p:pic>
      <p:pic>
        <p:nvPicPr>
          <p:cNvPr id="467976" name="Picture 8" descr="5201"/>
          <p:cNvPicPr>
            <a:picLocks noChangeAspect="1" noChangeArrowheads="1"/>
          </p:cNvPicPr>
          <p:nvPr/>
        </p:nvPicPr>
        <p:blipFill>
          <a:blip r:embed="rId3"/>
          <a:srcRect/>
          <a:stretch>
            <a:fillRect/>
          </a:stretch>
        </p:blipFill>
        <p:spPr bwMode="auto">
          <a:xfrm>
            <a:off x="7391400" y="1524000"/>
            <a:ext cx="1576388" cy="2033588"/>
          </a:xfrm>
          <a:prstGeom prst="rect">
            <a:avLst/>
          </a:prstGeom>
          <a:noFill/>
        </p:spPr>
      </p:pic>
      <p:pic>
        <p:nvPicPr>
          <p:cNvPr id="467979" name="Picture 11" descr="slide0044_image070"/>
          <p:cNvPicPr>
            <a:picLocks noChangeAspect="1" noChangeArrowheads="1"/>
          </p:cNvPicPr>
          <p:nvPr/>
        </p:nvPicPr>
        <p:blipFill>
          <a:blip r:embed="rId4"/>
          <a:srcRect/>
          <a:stretch>
            <a:fillRect/>
          </a:stretch>
        </p:blipFill>
        <p:spPr bwMode="auto">
          <a:xfrm>
            <a:off x="0" y="5491163"/>
            <a:ext cx="1565275" cy="1366837"/>
          </a:xfrm>
          <a:prstGeom prst="rect">
            <a:avLst/>
          </a:prstGeom>
          <a:noFill/>
        </p:spPr>
      </p:pic>
      <p:sp>
        <p:nvSpPr>
          <p:cNvPr id="467980" name="Text Box 12"/>
          <p:cNvSpPr txBox="1">
            <a:spLocks noChangeArrowheads="1"/>
          </p:cNvSpPr>
          <p:nvPr/>
        </p:nvSpPr>
        <p:spPr bwMode="auto">
          <a:xfrm>
            <a:off x="-87313" y="4117975"/>
            <a:ext cx="9359901" cy="1433513"/>
          </a:xfrm>
          <a:prstGeom prst="rect">
            <a:avLst/>
          </a:prstGeom>
          <a:noFill/>
          <a:ln w="9525">
            <a:noFill/>
            <a:miter lim="800000"/>
            <a:headEnd/>
            <a:tailEnd/>
          </a:ln>
          <a:effectLst/>
        </p:spPr>
        <p:txBody>
          <a:bodyPr>
            <a:spAutoFit/>
          </a:bodyPr>
          <a:lstStyle/>
          <a:p>
            <a:pPr algn="ctr"/>
            <a:r>
              <a:rPr lang="en-US" altLang="zh-TW" sz="3200" b="1">
                <a:solidFill>
                  <a:schemeClr val="bg1"/>
                </a:solidFill>
                <a:ea typeface="新細明體" pitchFamily="18" charset="-120"/>
              </a:rPr>
              <a:t>For the latest titles, visit</a:t>
            </a:r>
          </a:p>
          <a:p>
            <a:pPr algn="ctr"/>
            <a:r>
              <a:rPr lang="en-US" altLang="zh-TW" sz="3600" b="1">
                <a:solidFill>
                  <a:srgbClr val="FFFF99"/>
                </a:solidFill>
                <a:ea typeface="新細明體" pitchFamily="18" charset="-120"/>
              </a:rPr>
              <a:t>www.microsoft.com/learning/books/itpro/</a:t>
            </a:r>
            <a:endParaRPr lang="en-US" altLang="zh-TW" sz="2000" b="1">
              <a:solidFill>
                <a:srgbClr val="FFFF99"/>
              </a:solidFill>
              <a:ea typeface="新細明體" pitchFamily="18" charset="-120"/>
            </a:endParaRPr>
          </a:p>
          <a:p>
            <a:pPr algn="ctr"/>
            <a:r>
              <a:rPr lang="en-US" altLang="zh-TW" sz="2000" b="1">
                <a:effectLst>
                  <a:outerShdw blurRad="38100" dist="38100" dir="2700000" algn="tl">
                    <a:srgbClr val="C0C0C0"/>
                  </a:outerShdw>
                </a:effectLst>
                <a:ea typeface="新細明體" pitchFamily="18" charset="-120"/>
              </a:rPr>
              <a:t>	</a:t>
            </a:r>
            <a:endParaRPr lang="en-GB" sz="2000" b="1">
              <a:effectLst>
                <a:outerShdw blurRad="38100" dist="38100" dir="2700000" algn="tl">
                  <a:srgbClr val="C0C0C0"/>
                </a:outerShdw>
              </a:effectLst>
            </a:endParaRPr>
          </a:p>
        </p:txBody>
      </p:sp>
      <p:sp>
        <p:nvSpPr>
          <p:cNvPr id="467981" name="Rectangle 13"/>
          <p:cNvSpPr>
            <a:spLocks noGrp="1" noChangeArrowheads="1"/>
          </p:cNvSpPr>
          <p:nvPr>
            <p:ph type="title"/>
          </p:nvPr>
        </p:nvSpPr>
        <p:spPr/>
        <p:txBody>
          <a:bodyPr/>
          <a:lstStyle/>
          <a:p>
            <a:r>
              <a:rPr lang="en-US" altLang="zh-TW">
                <a:ea typeface="新細明體" pitchFamily="18" charset="-120"/>
              </a:rPr>
              <a:t>Microsoft Press Publications</a:t>
            </a:r>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67972"/>
                                        </p:tgtEl>
                                        <p:attrNameLst>
                                          <p:attrName>style.visibility</p:attrName>
                                        </p:attrNameLst>
                                      </p:cBhvr>
                                      <p:to>
                                        <p:strVal val="visible"/>
                                      </p:to>
                                    </p:set>
                                    <p:animEffect transition="in" filter="dissolve">
                                      <p:cBhvr>
                                        <p:cTn id="7" dur="2000"/>
                                        <p:tgtEl>
                                          <p:spTgt spid="467972"/>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467973"/>
                                        </p:tgtEl>
                                        <p:attrNameLst>
                                          <p:attrName>style.visibility</p:attrName>
                                        </p:attrNameLst>
                                      </p:cBhvr>
                                      <p:to>
                                        <p:strVal val="visible"/>
                                      </p:to>
                                    </p:set>
                                    <p:animEffect transition="in" filter="dissolve">
                                      <p:cBhvr>
                                        <p:cTn id="11" dur="2000"/>
                                        <p:tgtEl>
                                          <p:spTgt spid="467973"/>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467974"/>
                                        </p:tgtEl>
                                        <p:attrNameLst>
                                          <p:attrName>style.visibility</p:attrName>
                                        </p:attrNameLst>
                                      </p:cBhvr>
                                      <p:to>
                                        <p:strVal val="visible"/>
                                      </p:to>
                                    </p:set>
                                    <p:animEffect transition="in" filter="dissolve">
                                      <p:cBhvr>
                                        <p:cTn id="15" dur="2000"/>
                                        <p:tgtEl>
                                          <p:spTgt spid="467974"/>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467975"/>
                                        </p:tgtEl>
                                        <p:attrNameLst>
                                          <p:attrName>style.visibility</p:attrName>
                                        </p:attrNameLst>
                                      </p:cBhvr>
                                      <p:to>
                                        <p:strVal val="visible"/>
                                      </p:to>
                                    </p:set>
                                    <p:animEffect transition="in" filter="dissolve">
                                      <p:cBhvr>
                                        <p:cTn id="19" dur="2000"/>
                                        <p:tgtEl>
                                          <p:spTgt spid="467975"/>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467976"/>
                                        </p:tgtEl>
                                        <p:attrNameLst>
                                          <p:attrName>style.visibility</p:attrName>
                                        </p:attrNameLst>
                                      </p:cBhvr>
                                      <p:to>
                                        <p:strVal val="visible"/>
                                      </p:to>
                                    </p:set>
                                    <p:animEffect transition="in" filter="dissolve">
                                      <p:cBhvr>
                                        <p:cTn id="23" dur="2000"/>
                                        <p:tgtEl>
                                          <p:spTgt spid="467976"/>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67980"/>
                                        </p:tgtEl>
                                        <p:attrNameLst>
                                          <p:attrName>style.visibility</p:attrName>
                                        </p:attrNameLst>
                                      </p:cBhvr>
                                      <p:to>
                                        <p:strVal val="visible"/>
                                      </p:to>
                                    </p:set>
                                    <p:animEffect transition="in" filter="dissolve">
                                      <p:cBhvr>
                                        <p:cTn id="28" dur="500"/>
                                        <p:tgtEl>
                                          <p:spTgt spid="4679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7980"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7428" name="Picture 4" descr="5201"/>
          <p:cNvPicPr>
            <a:picLocks noChangeAspect="1" noChangeArrowheads="1"/>
          </p:cNvPicPr>
          <p:nvPr/>
        </p:nvPicPr>
        <p:blipFill>
          <a:blip r:embed="rId3"/>
          <a:srcRect/>
          <a:stretch>
            <a:fillRect/>
          </a:stretch>
        </p:blipFill>
        <p:spPr bwMode="auto">
          <a:xfrm>
            <a:off x="382588" y="2014538"/>
            <a:ext cx="1576387" cy="2033587"/>
          </a:xfrm>
          <a:prstGeom prst="rect">
            <a:avLst/>
          </a:prstGeom>
          <a:noFill/>
        </p:spPr>
      </p:pic>
      <p:pic>
        <p:nvPicPr>
          <p:cNvPr id="487429" name="Picture 5" descr="5201"/>
          <p:cNvPicPr>
            <a:picLocks noChangeAspect="1" noChangeArrowheads="1"/>
          </p:cNvPicPr>
          <p:nvPr/>
        </p:nvPicPr>
        <p:blipFill>
          <a:blip r:embed="rId3"/>
          <a:srcRect/>
          <a:stretch>
            <a:fillRect/>
          </a:stretch>
        </p:blipFill>
        <p:spPr bwMode="auto">
          <a:xfrm>
            <a:off x="2133600" y="2079625"/>
            <a:ext cx="1576388" cy="2033588"/>
          </a:xfrm>
          <a:prstGeom prst="rect">
            <a:avLst/>
          </a:prstGeom>
          <a:noFill/>
        </p:spPr>
      </p:pic>
      <p:pic>
        <p:nvPicPr>
          <p:cNvPr id="487430" name="Picture 6" descr="5201"/>
          <p:cNvPicPr>
            <a:picLocks noChangeAspect="1" noChangeArrowheads="1"/>
          </p:cNvPicPr>
          <p:nvPr/>
        </p:nvPicPr>
        <p:blipFill>
          <a:blip r:embed="rId3"/>
          <a:srcRect/>
          <a:stretch>
            <a:fillRect/>
          </a:stretch>
        </p:blipFill>
        <p:spPr bwMode="auto">
          <a:xfrm>
            <a:off x="3886200" y="2079625"/>
            <a:ext cx="1576388" cy="2033588"/>
          </a:xfrm>
          <a:prstGeom prst="rect">
            <a:avLst/>
          </a:prstGeom>
          <a:noFill/>
        </p:spPr>
      </p:pic>
      <p:pic>
        <p:nvPicPr>
          <p:cNvPr id="487431" name="Picture 7" descr="5201"/>
          <p:cNvPicPr>
            <a:picLocks noChangeAspect="1" noChangeArrowheads="1"/>
          </p:cNvPicPr>
          <p:nvPr/>
        </p:nvPicPr>
        <p:blipFill>
          <a:blip r:embed="rId3"/>
          <a:srcRect/>
          <a:stretch>
            <a:fillRect/>
          </a:stretch>
        </p:blipFill>
        <p:spPr bwMode="auto">
          <a:xfrm>
            <a:off x="5638800" y="2079625"/>
            <a:ext cx="1576388" cy="2033588"/>
          </a:xfrm>
          <a:prstGeom prst="rect">
            <a:avLst/>
          </a:prstGeom>
          <a:noFill/>
        </p:spPr>
      </p:pic>
      <p:pic>
        <p:nvPicPr>
          <p:cNvPr id="487432" name="Picture 8" descr="5201"/>
          <p:cNvPicPr>
            <a:picLocks noChangeAspect="1" noChangeArrowheads="1"/>
          </p:cNvPicPr>
          <p:nvPr/>
        </p:nvPicPr>
        <p:blipFill>
          <a:blip r:embed="rId3"/>
          <a:srcRect/>
          <a:stretch>
            <a:fillRect/>
          </a:stretch>
        </p:blipFill>
        <p:spPr bwMode="auto">
          <a:xfrm>
            <a:off x="7391400" y="2079625"/>
            <a:ext cx="1576388" cy="2033588"/>
          </a:xfrm>
          <a:prstGeom prst="rect">
            <a:avLst/>
          </a:prstGeom>
          <a:noFill/>
        </p:spPr>
      </p:pic>
      <p:pic>
        <p:nvPicPr>
          <p:cNvPr id="487433" name="Picture 9" descr="slide0044_image070"/>
          <p:cNvPicPr>
            <a:picLocks noChangeAspect="1" noChangeArrowheads="1"/>
          </p:cNvPicPr>
          <p:nvPr/>
        </p:nvPicPr>
        <p:blipFill>
          <a:blip r:embed="rId4"/>
          <a:srcRect/>
          <a:stretch>
            <a:fillRect/>
          </a:stretch>
        </p:blipFill>
        <p:spPr bwMode="auto">
          <a:xfrm>
            <a:off x="0" y="5491163"/>
            <a:ext cx="1565275" cy="1366837"/>
          </a:xfrm>
          <a:prstGeom prst="rect">
            <a:avLst/>
          </a:prstGeom>
          <a:noFill/>
        </p:spPr>
      </p:pic>
      <p:sp>
        <p:nvSpPr>
          <p:cNvPr id="487434" name="Text Box 10"/>
          <p:cNvSpPr txBox="1">
            <a:spLocks noChangeArrowheads="1"/>
          </p:cNvSpPr>
          <p:nvPr/>
        </p:nvSpPr>
        <p:spPr bwMode="auto">
          <a:xfrm>
            <a:off x="0" y="4498975"/>
            <a:ext cx="9144000" cy="1066800"/>
          </a:xfrm>
          <a:prstGeom prst="rect">
            <a:avLst/>
          </a:prstGeom>
          <a:noFill/>
          <a:ln w="9525">
            <a:noFill/>
            <a:miter lim="800000"/>
            <a:headEnd/>
            <a:tailEnd/>
          </a:ln>
          <a:effectLst/>
        </p:spPr>
        <p:txBody>
          <a:bodyPr>
            <a:spAutoFit/>
          </a:bodyPr>
          <a:lstStyle/>
          <a:p>
            <a:pPr algn="ctr">
              <a:spcBef>
                <a:spcPct val="50000"/>
              </a:spcBef>
            </a:pPr>
            <a:r>
              <a:rPr lang="en-US" altLang="zh-TW" sz="3200" b="1">
                <a:solidFill>
                  <a:schemeClr val="bg1"/>
                </a:solidFill>
                <a:ea typeface="新細明體" pitchFamily="18" charset="-120"/>
                <a:cs typeface="Arial" pitchFamily="34" charset="0"/>
              </a:rPr>
              <a:t>These books can be found and purchased at all major book stores and online retailers</a:t>
            </a:r>
            <a:r>
              <a:rPr lang="en-US" altLang="zh-TW" sz="1200">
                <a:ea typeface="新細明體" pitchFamily="18" charset="-120"/>
                <a:cs typeface="Arial" pitchFamily="34" charset="0"/>
              </a:rPr>
              <a:t> </a:t>
            </a:r>
            <a:r>
              <a:rPr lang="en-US" altLang="zh-TW" sz="2400" b="1">
                <a:effectLst>
                  <a:outerShdw blurRad="38100" dist="38100" dir="2700000" algn="tl">
                    <a:srgbClr val="C0C0C0"/>
                  </a:outerShdw>
                </a:effectLst>
                <a:ea typeface="新細明體" pitchFamily="18" charset="-120"/>
                <a:cs typeface="Arial" pitchFamily="34" charset="0"/>
              </a:rPr>
              <a:t>	</a:t>
            </a:r>
          </a:p>
        </p:txBody>
      </p:sp>
      <p:sp>
        <p:nvSpPr>
          <p:cNvPr id="487438" name="Rectangle 14"/>
          <p:cNvSpPr>
            <a:spLocks noGrp="1" noChangeArrowheads="1"/>
          </p:cNvSpPr>
          <p:nvPr>
            <p:ph type="title"/>
          </p:nvPr>
        </p:nvSpPr>
        <p:spPr/>
        <p:txBody>
          <a:bodyPr/>
          <a:lstStyle/>
          <a:p>
            <a:r>
              <a:rPr lang="en-US" altLang="zh-TW">
                <a:ea typeface="新細明體" pitchFamily="18" charset="-120"/>
              </a:rPr>
              <a:t>Non-Microsoft Publications</a:t>
            </a:r>
            <a:endParaRPr lang="en-GB"/>
          </a:p>
        </p:txBody>
      </p:sp>
    </p:spTree>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87428"/>
                                        </p:tgtEl>
                                        <p:attrNameLst>
                                          <p:attrName>style.visibility</p:attrName>
                                        </p:attrNameLst>
                                      </p:cBhvr>
                                      <p:to>
                                        <p:strVal val="visible"/>
                                      </p:to>
                                    </p:set>
                                    <p:animEffect transition="in" filter="dissolve">
                                      <p:cBhvr>
                                        <p:cTn id="7" dur="2000"/>
                                        <p:tgtEl>
                                          <p:spTgt spid="487428"/>
                                        </p:tgtEl>
                                      </p:cBhvr>
                                    </p:animEffect>
                                  </p:childTnLst>
                                </p:cTn>
                              </p:par>
                            </p:childTnLst>
                          </p:cTn>
                        </p:par>
                        <p:par>
                          <p:cTn id="8" fill="hold">
                            <p:stCondLst>
                              <p:cond delay="2000"/>
                            </p:stCondLst>
                            <p:childTnLst>
                              <p:par>
                                <p:cTn id="9" presetID="9" presetClass="entr" presetSubtype="0" fill="hold" nodeType="afterEffect">
                                  <p:stCondLst>
                                    <p:cond delay="0"/>
                                  </p:stCondLst>
                                  <p:childTnLst>
                                    <p:set>
                                      <p:cBhvr>
                                        <p:cTn id="10" dur="1" fill="hold">
                                          <p:stCondLst>
                                            <p:cond delay="0"/>
                                          </p:stCondLst>
                                        </p:cTn>
                                        <p:tgtEl>
                                          <p:spTgt spid="487429"/>
                                        </p:tgtEl>
                                        <p:attrNameLst>
                                          <p:attrName>style.visibility</p:attrName>
                                        </p:attrNameLst>
                                      </p:cBhvr>
                                      <p:to>
                                        <p:strVal val="visible"/>
                                      </p:to>
                                    </p:set>
                                    <p:animEffect transition="in" filter="dissolve">
                                      <p:cBhvr>
                                        <p:cTn id="11" dur="2000"/>
                                        <p:tgtEl>
                                          <p:spTgt spid="487429"/>
                                        </p:tgtEl>
                                      </p:cBhvr>
                                    </p:animEffect>
                                  </p:childTnLst>
                                </p:cTn>
                              </p:par>
                            </p:childTnLst>
                          </p:cTn>
                        </p:par>
                        <p:par>
                          <p:cTn id="12" fill="hold">
                            <p:stCondLst>
                              <p:cond delay="4000"/>
                            </p:stCondLst>
                            <p:childTnLst>
                              <p:par>
                                <p:cTn id="13" presetID="9" presetClass="entr" presetSubtype="0" fill="hold" nodeType="afterEffect">
                                  <p:stCondLst>
                                    <p:cond delay="0"/>
                                  </p:stCondLst>
                                  <p:childTnLst>
                                    <p:set>
                                      <p:cBhvr>
                                        <p:cTn id="14" dur="1" fill="hold">
                                          <p:stCondLst>
                                            <p:cond delay="0"/>
                                          </p:stCondLst>
                                        </p:cTn>
                                        <p:tgtEl>
                                          <p:spTgt spid="487430"/>
                                        </p:tgtEl>
                                        <p:attrNameLst>
                                          <p:attrName>style.visibility</p:attrName>
                                        </p:attrNameLst>
                                      </p:cBhvr>
                                      <p:to>
                                        <p:strVal val="visible"/>
                                      </p:to>
                                    </p:set>
                                    <p:animEffect transition="in" filter="dissolve">
                                      <p:cBhvr>
                                        <p:cTn id="15" dur="2000"/>
                                        <p:tgtEl>
                                          <p:spTgt spid="487430"/>
                                        </p:tgtEl>
                                      </p:cBhvr>
                                    </p:animEffect>
                                  </p:childTnLst>
                                </p:cTn>
                              </p:par>
                            </p:childTnLst>
                          </p:cTn>
                        </p:par>
                        <p:par>
                          <p:cTn id="16" fill="hold">
                            <p:stCondLst>
                              <p:cond delay="6000"/>
                            </p:stCondLst>
                            <p:childTnLst>
                              <p:par>
                                <p:cTn id="17" presetID="9" presetClass="entr" presetSubtype="0" fill="hold" nodeType="afterEffect">
                                  <p:stCondLst>
                                    <p:cond delay="0"/>
                                  </p:stCondLst>
                                  <p:childTnLst>
                                    <p:set>
                                      <p:cBhvr>
                                        <p:cTn id="18" dur="1" fill="hold">
                                          <p:stCondLst>
                                            <p:cond delay="0"/>
                                          </p:stCondLst>
                                        </p:cTn>
                                        <p:tgtEl>
                                          <p:spTgt spid="487431"/>
                                        </p:tgtEl>
                                        <p:attrNameLst>
                                          <p:attrName>style.visibility</p:attrName>
                                        </p:attrNameLst>
                                      </p:cBhvr>
                                      <p:to>
                                        <p:strVal val="visible"/>
                                      </p:to>
                                    </p:set>
                                    <p:animEffect transition="in" filter="dissolve">
                                      <p:cBhvr>
                                        <p:cTn id="19" dur="2000"/>
                                        <p:tgtEl>
                                          <p:spTgt spid="487431"/>
                                        </p:tgtEl>
                                      </p:cBhvr>
                                    </p:animEffect>
                                  </p:childTnLst>
                                </p:cTn>
                              </p:par>
                            </p:childTnLst>
                          </p:cTn>
                        </p:par>
                        <p:par>
                          <p:cTn id="20" fill="hold">
                            <p:stCondLst>
                              <p:cond delay="8000"/>
                            </p:stCondLst>
                            <p:childTnLst>
                              <p:par>
                                <p:cTn id="21" presetID="9" presetClass="entr" presetSubtype="0" fill="hold" nodeType="afterEffect">
                                  <p:stCondLst>
                                    <p:cond delay="0"/>
                                  </p:stCondLst>
                                  <p:childTnLst>
                                    <p:set>
                                      <p:cBhvr>
                                        <p:cTn id="22" dur="1" fill="hold">
                                          <p:stCondLst>
                                            <p:cond delay="0"/>
                                          </p:stCondLst>
                                        </p:cTn>
                                        <p:tgtEl>
                                          <p:spTgt spid="487432"/>
                                        </p:tgtEl>
                                        <p:attrNameLst>
                                          <p:attrName>style.visibility</p:attrName>
                                        </p:attrNameLst>
                                      </p:cBhvr>
                                      <p:to>
                                        <p:strVal val="visible"/>
                                      </p:to>
                                    </p:set>
                                    <p:animEffect transition="in" filter="dissolve">
                                      <p:cBhvr>
                                        <p:cTn id="23" dur="2000"/>
                                        <p:tgtEl>
                                          <p:spTgt spid="487432"/>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487434"/>
                                        </p:tgtEl>
                                        <p:attrNameLst>
                                          <p:attrName>style.visibility</p:attrName>
                                        </p:attrNameLst>
                                      </p:cBhvr>
                                      <p:to>
                                        <p:strVal val="visible"/>
                                      </p:to>
                                    </p:set>
                                    <p:animEffect transition="in" filter="dissolve">
                                      <p:cBhvr>
                                        <p:cTn id="28" dur="500"/>
                                        <p:tgtEl>
                                          <p:spTgt spid="4874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7434"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7" name="Rectangle 3"/>
          <p:cNvSpPr>
            <a:spLocks noGrp="1" noChangeArrowheads="1"/>
          </p:cNvSpPr>
          <p:nvPr>
            <p:ph type="body" idx="1"/>
          </p:nvPr>
        </p:nvSpPr>
        <p:spPr>
          <a:xfrm>
            <a:off x="0" y="1296988"/>
            <a:ext cx="8948738" cy="4876800"/>
          </a:xfrm>
          <a:noFill/>
        </p:spPr>
        <p:txBody>
          <a:bodyPr/>
          <a:lstStyle/>
          <a:p>
            <a:r>
              <a:rPr lang="en-US" altLang="zh-TW">
                <a:ea typeface="新細明體" pitchFamily="18" charset="-120"/>
              </a:rPr>
              <a:t>Self-study learning tool free to anyone.</a:t>
            </a:r>
          </a:p>
          <a:p>
            <a:r>
              <a:rPr lang="en-US" altLang="zh-TW">
                <a:ea typeface="新細明體" pitchFamily="18" charset="-120"/>
              </a:rPr>
              <a:t>Determines skills gaps.</a:t>
            </a:r>
          </a:p>
          <a:p>
            <a:r>
              <a:rPr lang="en-US" altLang="zh-TW">
                <a:ea typeface="新細明體" pitchFamily="18" charset="-120"/>
              </a:rPr>
              <a:t>Provides learning plans.</a:t>
            </a:r>
          </a:p>
          <a:p>
            <a:r>
              <a:rPr lang="en-US" altLang="zh-TW">
                <a:ea typeface="新細明體" pitchFamily="18" charset="-120"/>
              </a:rPr>
              <a:t>Post your Score, see how you stack up.</a:t>
            </a:r>
            <a:endParaRPr lang="en-GB"/>
          </a:p>
          <a:p>
            <a:pPr algn="ctr">
              <a:buFont typeface="Wingdings" pitchFamily="2" charset="2"/>
              <a:buNone/>
            </a:pPr>
            <a:endParaRPr lang="en-GB" sz="2800">
              <a:solidFill>
                <a:schemeClr val="accent1"/>
              </a:solidFill>
            </a:endParaRPr>
          </a:p>
        </p:txBody>
      </p:sp>
      <p:sp>
        <p:nvSpPr>
          <p:cNvPr id="712708" name="Text Box 4"/>
          <p:cNvSpPr txBox="1">
            <a:spLocks noChangeArrowheads="1"/>
          </p:cNvSpPr>
          <p:nvPr/>
        </p:nvSpPr>
        <p:spPr bwMode="auto">
          <a:xfrm>
            <a:off x="0" y="4865688"/>
            <a:ext cx="9107488" cy="1128712"/>
          </a:xfrm>
          <a:prstGeom prst="rect">
            <a:avLst/>
          </a:prstGeom>
          <a:noFill/>
          <a:ln w="12700">
            <a:noFill/>
            <a:miter lim="800000"/>
            <a:headEnd/>
            <a:tailEnd/>
          </a:ln>
          <a:effectLst/>
        </p:spPr>
        <p:txBody>
          <a:bodyPr>
            <a:spAutoFit/>
          </a:bodyPr>
          <a:lstStyle/>
          <a:p>
            <a:pPr algn="ctr" eaLnBrk="1" hangingPunct="1"/>
            <a:r>
              <a:rPr lang="en-GB" sz="3200" b="1">
                <a:solidFill>
                  <a:schemeClr val="bg1"/>
                </a:solidFill>
              </a:rPr>
              <a:t>Visit</a:t>
            </a:r>
          </a:p>
          <a:p>
            <a:pPr algn="ctr" eaLnBrk="1" hangingPunct="1"/>
            <a:r>
              <a:rPr lang="en-US" altLang="zh-TW" sz="3600" b="1">
                <a:solidFill>
                  <a:srgbClr val="FFFF99"/>
                </a:solidFill>
                <a:ea typeface="新細明體" pitchFamily="18" charset="-120"/>
              </a:rPr>
              <a:t>www.microsoft.com/assessment</a:t>
            </a:r>
          </a:p>
        </p:txBody>
      </p:sp>
      <p:sp>
        <p:nvSpPr>
          <p:cNvPr id="712709" name="Rectangle 5"/>
          <p:cNvSpPr>
            <a:spLocks noGrp="1" noChangeArrowheads="1"/>
          </p:cNvSpPr>
          <p:nvPr>
            <p:ph type="title"/>
          </p:nvPr>
        </p:nvSpPr>
        <p:spPr/>
        <p:txBody>
          <a:bodyPr/>
          <a:lstStyle/>
          <a:p>
            <a:r>
              <a:rPr lang="en-GB" i="1"/>
              <a:t>Readiness </a:t>
            </a:r>
            <a:r>
              <a:rPr lang="en-GB"/>
              <a:t>with Skills Assessment</a:t>
            </a:r>
          </a:p>
        </p:txBody>
      </p:sp>
    </p:spTree>
  </p:cSld>
  <p:clrMapOvr>
    <a:masterClrMapping/>
  </p:clrMapOvr>
  <p:transition>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2098" name="Rectangle 2"/>
          <p:cNvSpPr>
            <a:spLocks noGrp="1" noChangeArrowheads="1"/>
          </p:cNvSpPr>
          <p:nvPr>
            <p:ph type="title"/>
          </p:nvPr>
        </p:nvSpPr>
        <p:spPr>
          <a:xfrm>
            <a:off x="0" y="73025"/>
            <a:ext cx="9439275" cy="828675"/>
          </a:xfrm>
          <a:noFill/>
        </p:spPr>
        <p:txBody>
          <a:bodyPr anchor="t"/>
          <a:lstStyle/>
          <a:p>
            <a:r>
              <a:rPr lang="en-US" altLang="zh-TW" sz="3500">
                <a:ea typeface="新細明體" pitchFamily="18" charset="-120"/>
              </a:rPr>
              <a:t>Become a Microsoft Certified Professional</a:t>
            </a:r>
            <a:r>
              <a:rPr lang="en-US" altLang="zh-TW" sz="3600">
                <a:ea typeface="新細明體" pitchFamily="18" charset="-120"/>
              </a:rPr>
              <a:t> </a:t>
            </a:r>
            <a:endParaRPr lang="en-GB" sz="3600"/>
          </a:p>
        </p:txBody>
      </p:sp>
      <p:sp>
        <p:nvSpPr>
          <p:cNvPr id="772099" name="Rectangle 3"/>
          <p:cNvSpPr>
            <a:spLocks noGrp="1" noChangeArrowheads="1"/>
          </p:cNvSpPr>
          <p:nvPr>
            <p:ph type="body" idx="1"/>
          </p:nvPr>
        </p:nvSpPr>
        <p:spPr>
          <a:xfrm>
            <a:off x="0" y="788988"/>
            <a:ext cx="9439275" cy="2811462"/>
          </a:xfrm>
        </p:spPr>
        <p:txBody>
          <a:bodyPr/>
          <a:lstStyle/>
          <a:p>
            <a:pPr marL="457200" indent="-344488">
              <a:lnSpc>
                <a:spcPct val="120000"/>
              </a:lnSpc>
            </a:pPr>
            <a:r>
              <a:rPr lang="en-GB" sz="2800"/>
              <a:t>What are MCP certifications?</a:t>
            </a:r>
          </a:p>
          <a:p>
            <a:pPr marL="865188" lvl="1" indent="0">
              <a:lnSpc>
                <a:spcPct val="120000"/>
              </a:lnSpc>
            </a:pPr>
            <a:r>
              <a:rPr lang="en-US" altLang="zh-TW">
                <a:ea typeface="新細明體" pitchFamily="18" charset="-120"/>
              </a:rPr>
              <a:t>Validation in performing critical IT functions.</a:t>
            </a:r>
            <a:endParaRPr lang="en-GB"/>
          </a:p>
          <a:p>
            <a:pPr marL="457200" indent="-344488">
              <a:lnSpc>
                <a:spcPct val="120000"/>
              </a:lnSpc>
            </a:pPr>
            <a:r>
              <a:rPr lang="en-GB" sz="2800"/>
              <a:t>Why Certify?</a:t>
            </a:r>
          </a:p>
          <a:p>
            <a:pPr marL="865188" lvl="1" indent="0">
              <a:lnSpc>
                <a:spcPct val="120000"/>
              </a:lnSpc>
            </a:pPr>
            <a:r>
              <a:rPr lang="en-US" altLang="zh-TW">
                <a:ea typeface="新細明體" pitchFamily="18" charset="-120"/>
              </a:rPr>
              <a:t>WW recognition of skills gained via experience.</a:t>
            </a:r>
          </a:p>
          <a:p>
            <a:pPr marL="865188" lvl="1" indent="0">
              <a:lnSpc>
                <a:spcPct val="120000"/>
              </a:lnSpc>
            </a:pPr>
            <a:r>
              <a:rPr lang="en-US" altLang="zh-TW">
                <a:ea typeface="新細明體" pitchFamily="18" charset="-120"/>
              </a:rPr>
              <a:t>More effective deployments with reduced costs</a:t>
            </a:r>
            <a:endParaRPr lang="en-GB"/>
          </a:p>
          <a:p>
            <a:pPr marL="457200" indent="-344488">
              <a:lnSpc>
                <a:spcPct val="120000"/>
              </a:lnSpc>
            </a:pPr>
            <a:r>
              <a:rPr lang="en-GB" sz="2800"/>
              <a:t>What Certifications are there for IT Pros?</a:t>
            </a:r>
          </a:p>
          <a:p>
            <a:pPr marL="865188" lvl="1" indent="0">
              <a:lnSpc>
                <a:spcPct val="120000"/>
              </a:lnSpc>
            </a:pPr>
            <a:r>
              <a:rPr lang="en-US" altLang="zh-TW">
                <a:ea typeface="新細明體" pitchFamily="18" charset="-120"/>
              </a:rPr>
              <a:t>MCP, MCSE, MCSA, MCDST, MCDBA.</a:t>
            </a:r>
            <a:endParaRPr lang="en-GB"/>
          </a:p>
        </p:txBody>
      </p:sp>
      <p:sp>
        <p:nvSpPr>
          <p:cNvPr id="772104" name="Text Box 8"/>
          <p:cNvSpPr txBox="1">
            <a:spLocks noChangeArrowheads="1"/>
          </p:cNvSpPr>
          <p:nvPr/>
        </p:nvSpPr>
        <p:spPr bwMode="auto">
          <a:xfrm>
            <a:off x="0" y="5270500"/>
            <a:ext cx="9144000" cy="641350"/>
          </a:xfrm>
          <a:prstGeom prst="rect">
            <a:avLst/>
          </a:prstGeom>
          <a:noFill/>
          <a:ln w="12700">
            <a:noFill/>
            <a:miter lim="800000"/>
            <a:headEnd/>
            <a:tailEnd/>
          </a:ln>
          <a:effectLst/>
        </p:spPr>
        <p:txBody>
          <a:bodyPr>
            <a:spAutoFit/>
          </a:bodyPr>
          <a:lstStyle/>
          <a:p>
            <a:pPr algn="ctr" eaLnBrk="1" hangingPunct="1"/>
            <a:r>
              <a:rPr lang="en-GB" sz="3600">
                <a:solidFill>
                  <a:srgbClr val="FFFF99"/>
                </a:solidFill>
              </a:rPr>
              <a:t>www.microsoft.com/learning/mcp</a:t>
            </a:r>
            <a:endParaRPr lang="en-US" altLang="zh-TW" sz="3600">
              <a:solidFill>
                <a:srgbClr val="FFFF99"/>
              </a:solidFill>
              <a:ea typeface="新細明體" pitchFamily="18" charset="-120"/>
            </a:endParaRPr>
          </a:p>
        </p:txBody>
      </p:sp>
    </p:spTree>
  </p:cSld>
  <p:clrMapOvr>
    <a:masterClrMapping/>
  </p:clrMapOvr>
  <p:transition>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534895"/>
            <a:ext cx="8380412" cy="553998"/>
          </a:xfrm>
        </p:spPr>
        <p:txBody>
          <a:bodyPr/>
          <a:lstStyle/>
          <a:p>
            <a:pPr algn="ctr"/>
            <a:r>
              <a:rPr lang="zh-TW" altLang="en-US" sz="4000" b="1" dirty="0" smtClean="0">
                <a:effectLst/>
              </a:rPr>
              <a:t>企業資料保全架構圖</a:t>
            </a:r>
            <a:endParaRPr lang="zh-TW" altLang="en-US" sz="4000" b="1" dirty="0">
              <a:effectLst/>
            </a:endParaRPr>
          </a:p>
        </p:txBody>
      </p:sp>
      <p:pic>
        <p:nvPicPr>
          <p:cNvPr id="3" name="圖片 2" descr="DPM架構圖.TIF"/>
          <p:cNvPicPr>
            <a:picLocks noChangeAspect="1"/>
          </p:cNvPicPr>
          <p:nvPr/>
        </p:nvPicPr>
        <p:blipFill>
          <a:blip r:embed="rId2"/>
          <a:stretch>
            <a:fillRect/>
          </a:stretch>
        </p:blipFill>
        <p:spPr>
          <a:xfrm>
            <a:off x="0" y="1241946"/>
            <a:ext cx="9144000" cy="5076967"/>
          </a:xfrm>
          <a:prstGeom prst="rect">
            <a:avLst/>
          </a:prstGeom>
        </p:spPr>
      </p:pic>
    </p:spTree>
  </p:cSld>
  <p:clrMapOvr>
    <a:masterClrMapping/>
  </p:clrMapOvr>
  <p:transition>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2946" name="Text Box 2"/>
          <p:cNvSpPr txBox="1">
            <a:spLocks noChangeArrowheads="1"/>
          </p:cNvSpPr>
          <p:nvPr/>
        </p:nvSpPr>
        <p:spPr bwMode="auto">
          <a:xfrm>
            <a:off x="-33338" y="4865688"/>
            <a:ext cx="9177338" cy="625475"/>
          </a:xfrm>
          <a:prstGeom prst="rect">
            <a:avLst/>
          </a:prstGeom>
          <a:noFill/>
          <a:ln w="12700" algn="ctr">
            <a:noFill/>
            <a:miter lim="800000"/>
            <a:headEnd/>
            <a:tailEnd/>
          </a:ln>
          <a:effectLst/>
        </p:spPr>
        <p:txBody>
          <a:bodyPr>
            <a:spAutoFit/>
          </a:bodyPr>
          <a:lstStyle/>
          <a:p>
            <a:pPr algn="ctr"/>
            <a:r>
              <a:rPr lang="en-US" altLang="zh-TW" sz="3500" b="1">
                <a:solidFill>
                  <a:srgbClr val="FFFF99"/>
                </a:solidFill>
                <a:ea typeface="新細明體" pitchFamily="18" charset="-120"/>
              </a:rPr>
              <a:t>www.microsoft.com/technet/subscriptions</a:t>
            </a:r>
            <a:r>
              <a:rPr lang="en-US" altLang="zh-TW" sz="3200" b="1">
                <a:ea typeface="新細明體" pitchFamily="18" charset="-120"/>
              </a:rPr>
              <a:t> </a:t>
            </a:r>
          </a:p>
        </p:txBody>
      </p:sp>
      <p:sp>
        <p:nvSpPr>
          <p:cNvPr id="722950" name="Rectangle 6"/>
          <p:cNvSpPr>
            <a:spLocks noGrp="1" noChangeArrowheads="1"/>
          </p:cNvSpPr>
          <p:nvPr>
            <p:ph type="title"/>
          </p:nvPr>
        </p:nvSpPr>
        <p:spPr/>
        <p:txBody>
          <a:bodyPr/>
          <a:lstStyle/>
          <a:p>
            <a:r>
              <a:rPr lang="en-US" altLang="zh-TW">
                <a:ea typeface="新細明體" pitchFamily="18" charset="-120"/>
              </a:rPr>
              <a:t>Heard the News about TechNet?</a:t>
            </a:r>
          </a:p>
        </p:txBody>
      </p:sp>
      <p:sp>
        <p:nvSpPr>
          <p:cNvPr id="722951" name="Rectangle 7"/>
          <p:cNvSpPr>
            <a:spLocks noChangeArrowheads="1"/>
          </p:cNvSpPr>
          <p:nvPr/>
        </p:nvSpPr>
        <p:spPr bwMode="auto">
          <a:xfrm>
            <a:off x="0" y="1296988"/>
            <a:ext cx="9180513" cy="2811462"/>
          </a:xfrm>
          <a:prstGeom prst="rect">
            <a:avLst/>
          </a:prstGeom>
          <a:noFill/>
          <a:ln w="9525">
            <a:noFill/>
            <a:miter lim="800000"/>
            <a:headEnd/>
            <a:tailEnd/>
          </a:ln>
          <a:effectLst/>
        </p:spPr>
        <p:txBody>
          <a:bodyPr/>
          <a:lstStyle/>
          <a:p>
            <a:pPr marL="457200" indent="-342900" eaLnBrk="1" hangingPunct="1">
              <a:spcBef>
                <a:spcPct val="80000"/>
              </a:spcBef>
              <a:buClr>
                <a:srgbClr val="FFCC00"/>
              </a:buClr>
              <a:buSzPct val="75000"/>
              <a:buFont typeface="Wingdings" pitchFamily="2" charset="2"/>
              <a:buChar char="u"/>
            </a:pPr>
            <a:r>
              <a:rPr lang="en-US" altLang="zh-TW" sz="3200" b="1">
                <a:solidFill>
                  <a:schemeClr val="bg1"/>
                </a:solidFill>
                <a:ea typeface="新細明體" pitchFamily="18" charset="-120"/>
              </a:rPr>
              <a:t>Software without time limits! </a:t>
            </a:r>
          </a:p>
          <a:p>
            <a:pPr marL="457200" indent="-342900" eaLnBrk="1" hangingPunct="1">
              <a:spcBef>
                <a:spcPct val="80000"/>
              </a:spcBef>
              <a:buClr>
                <a:srgbClr val="FFCC00"/>
              </a:buClr>
              <a:buSzPct val="75000"/>
              <a:buFont typeface="Wingdings" pitchFamily="2" charset="2"/>
              <a:buChar char="u"/>
            </a:pPr>
            <a:r>
              <a:rPr lang="en-US" altLang="zh-TW" sz="3200" b="1">
                <a:solidFill>
                  <a:schemeClr val="bg1"/>
                </a:solidFill>
                <a:ea typeface="新細明體" pitchFamily="18" charset="-120"/>
              </a:rPr>
              <a:t>Complimentary technical support. </a:t>
            </a:r>
          </a:p>
          <a:p>
            <a:pPr marL="457200" indent="-342900" eaLnBrk="1" hangingPunct="1">
              <a:spcBef>
                <a:spcPct val="80000"/>
              </a:spcBef>
              <a:buClr>
                <a:srgbClr val="FFCC00"/>
              </a:buClr>
              <a:buSzPct val="75000"/>
              <a:buFont typeface="Wingdings" pitchFamily="2" charset="2"/>
              <a:buChar char="u"/>
            </a:pPr>
            <a:r>
              <a:rPr lang="en-US" altLang="zh-TW" sz="3200" b="1">
                <a:solidFill>
                  <a:schemeClr val="bg1"/>
                </a:solidFill>
                <a:ea typeface="新細明體" pitchFamily="18" charset="-120"/>
              </a:rPr>
              <a:t>The most current resources on hand</a:t>
            </a:r>
            <a:endParaRPr lang="en-GB" sz="3200" b="1">
              <a:solidFill>
                <a:schemeClr val="bg1"/>
              </a:solidFill>
              <a:ea typeface="標楷體" pitchFamily="65" charset="-120"/>
            </a:endParaRP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780290" name="Text Box 2"/>
          <p:cNvSpPr txBox="1">
            <a:spLocks noChangeArrowheads="1"/>
          </p:cNvSpPr>
          <p:nvPr/>
        </p:nvSpPr>
        <p:spPr bwMode="auto">
          <a:xfrm>
            <a:off x="1870075" y="174625"/>
            <a:ext cx="7065963" cy="677863"/>
          </a:xfrm>
          <a:prstGeom prst="rect">
            <a:avLst/>
          </a:prstGeom>
          <a:noFill/>
          <a:ln w="9525">
            <a:noFill/>
            <a:miter lim="800000"/>
            <a:headEnd/>
            <a:tailEnd/>
          </a:ln>
          <a:effectLst/>
        </p:spPr>
        <p:txBody>
          <a:bodyPr lIns="82048" tIns="41025" rIns="82048" bIns="41025">
            <a:spAutoFit/>
          </a:bodyPr>
          <a:lstStyle/>
          <a:p>
            <a:pPr eaLnBrk="1" hangingPunct="1">
              <a:spcBef>
                <a:spcPct val="50000"/>
              </a:spcBef>
            </a:pPr>
            <a:r>
              <a:rPr lang="en-US" altLang="zh-TW" sz="1700">
                <a:solidFill>
                  <a:srgbClr val="6D1514"/>
                </a:solidFill>
                <a:ea typeface="新細明體" pitchFamily="18" charset="-120"/>
              </a:rPr>
              <a:t>Find all these support options at </a:t>
            </a:r>
            <a:r>
              <a:rPr lang="en-US" altLang="zh-TW" sz="1700" b="1">
                <a:solidFill>
                  <a:srgbClr val="6D1514"/>
                </a:solidFill>
                <a:ea typeface="新細明體" pitchFamily="18" charset="-120"/>
              </a:rPr>
              <a:t>www.microsoft.com/technet/support</a:t>
            </a:r>
            <a:r>
              <a:rPr lang="en-US" altLang="zh-TW" sz="1500">
                <a:solidFill>
                  <a:srgbClr val="6D1514"/>
                </a:solidFill>
                <a:ea typeface="新細明體" pitchFamily="18" charset="-120"/>
              </a:rPr>
              <a:t/>
            </a:r>
            <a:br>
              <a:rPr lang="en-US" altLang="zh-TW" sz="1500">
                <a:solidFill>
                  <a:srgbClr val="6D1514"/>
                </a:solidFill>
                <a:ea typeface="新細明體" pitchFamily="18" charset="-120"/>
              </a:rPr>
            </a:br>
            <a:r>
              <a:rPr lang="en-US" altLang="zh-TW" sz="1100" i="1">
                <a:ea typeface="新細明體" pitchFamily="18" charset="-120"/>
              </a:rPr>
              <a:t>Microsoft offers a progressive series of support options starting with no-charge online support and developing </a:t>
            </a:r>
            <a:br>
              <a:rPr lang="en-US" altLang="zh-TW" sz="1100" i="1">
                <a:ea typeface="新細明體" pitchFamily="18" charset="-120"/>
              </a:rPr>
            </a:br>
            <a:r>
              <a:rPr lang="en-US" altLang="zh-TW" sz="1100" i="1">
                <a:ea typeface="新細明體" pitchFamily="18" charset="-120"/>
              </a:rPr>
              <a:t>through subscription, incident, and contract support.</a:t>
            </a:r>
            <a:r>
              <a:rPr lang="en-US" altLang="zh-TW" sz="1100">
                <a:ea typeface="新細明體" pitchFamily="18" charset="-120"/>
              </a:rPr>
              <a:t> </a:t>
            </a:r>
          </a:p>
        </p:txBody>
      </p:sp>
      <p:sp>
        <p:nvSpPr>
          <p:cNvPr id="780291" name="Text Box 3"/>
          <p:cNvSpPr txBox="1">
            <a:spLocks noChangeArrowheads="1"/>
          </p:cNvSpPr>
          <p:nvPr/>
        </p:nvSpPr>
        <p:spPr bwMode="auto">
          <a:xfrm>
            <a:off x="1801813" y="941388"/>
            <a:ext cx="1800225" cy="5051425"/>
          </a:xfrm>
          <a:prstGeom prst="rect">
            <a:avLst/>
          </a:prstGeom>
          <a:noFill/>
          <a:ln w="9525">
            <a:noFill/>
            <a:miter lim="800000"/>
            <a:headEnd/>
            <a:tailEnd/>
          </a:ln>
          <a:effectLst/>
        </p:spPr>
        <p:txBody>
          <a:bodyPr lIns="82048" tIns="41025" rIns="82048" bIns="41025">
            <a:spAutoFit/>
          </a:bodyPr>
          <a:lstStyle/>
          <a:p>
            <a:pPr eaLnBrk="1" hangingPunct="1">
              <a:spcAft>
                <a:spcPct val="80000"/>
              </a:spcAft>
            </a:pPr>
            <a:r>
              <a:rPr lang="en-US" altLang="zh-TW" sz="1100" b="1">
                <a:solidFill>
                  <a:srgbClr val="112E58"/>
                </a:solidFill>
                <a:ea typeface="新細明體" pitchFamily="18" charset="-120"/>
              </a:rPr>
              <a:t>1. No-Charge Online </a:t>
            </a:r>
            <a:br>
              <a:rPr lang="en-US" altLang="zh-TW" sz="1100" b="1">
                <a:solidFill>
                  <a:srgbClr val="112E58"/>
                </a:solidFill>
                <a:ea typeface="新細明體" pitchFamily="18" charset="-120"/>
              </a:rPr>
            </a:br>
            <a:r>
              <a:rPr lang="en-US" altLang="zh-TW" sz="1100" b="1">
                <a:solidFill>
                  <a:srgbClr val="112E58"/>
                </a:solidFill>
                <a:ea typeface="新細明體" pitchFamily="18" charset="-120"/>
              </a:rPr>
              <a:t>    Support</a:t>
            </a:r>
          </a:p>
          <a:p>
            <a:pPr eaLnBrk="1" hangingPunct="1">
              <a:spcAft>
                <a:spcPct val="70000"/>
              </a:spcAft>
            </a:pPr>
            <a:r>
              <a:rPr lang="en-US" altLang="zh-TW" sz="800" b="1">
                <a:ea typeface="新細明體" pitchFamily="18" charset="-120"/>
              </a:rPr>
              <a:t>Knowledge Base</a:t>
            </a:r>
            <a:br>
              <a:rPr lang="en-US" altLang="zh-TW" sz="800" b="1">
                <a:ea typeface="新細明體" pitchFamily="18" charset="-120"/>
              </a:rPr>
            </a:br>
            <a:r>
              <a:rPr lang="en-US" altLang="zh-TW" sz="700">
                <a:ea typeface="新細明體" pitchFamily="18" charset="-120"/>
              </a:rPr>
              <a:t>Search a vast database of articles to pinpoint the information you need.</a:t>
            </a:r>
            <a:endParaRPr lang="en-US" altLang="zh-TW" sz="800" b="1">
              <a:ea typeface="新細明體" pitchFamily="18" charset="-120"/>
            </a:endParaRPr>
          </a:p>
          <a:p>
            <a:pPr eaLnBrk="1" hangingPunct="1">
              <a:spcAft>
                <a:spcPct val="70000"/>
              </a:spcAft>
            </a:pPr>
            <a:r>
              <a:rPr lang="en-US" altLang="zh-TW" sz="800" b="1">
                <a:ea typeface="新細明體" pitchFamily="18" charset="-120"/>
              </a:rPr>
              <a:t>Newsgroups</a:t>
            </a:r>
            <a:br>
              <a:rPr lang="en-US" altLang="zh-TW" sz="800" b="1">
                <a:ea typeface="新細明體" pitchFamily="18" charset="-120"/>
              </a:rPr>
            </a:br>
            <a:r>
              <a:rPr lang="en-US" altLang="zh-TW" sz="700">
                <a:ea typeface="新細明體" pitchFamily="18" charset="-120"/>
              </a:rPr>
              <a:t>Access over 20,000 active newsgroups on scores of topics.</a:t>
            </a:r>
          </a:p>
          <a:p>
            <a:pPr eaLnBrk="1" hangingPunct="1">
              <a:spcAft>
                <a:spcPct val="70000"/>
              </a:spcAft>
            </a:pPr>
            <a:r>
              <a:rPr lang="en-US" altLang="zh-TW" sz="800" b="1">
                <a:ea typeface="新細明體" pitchFamily="18" charset="-120"/>
              </a:rPr>
              <a:t>Product Support Centers</a:t>
            </a:r>
            <a:br>
              <a:rPr lang="en-US" altLang="zh-TW" sz="800" b="1">
                <a:ea typeface="新細明體" pitchFamily="18" charset="-120"/>
              </a:rPr>
            </a:br>
            <a:r>
              <a:rPr lang="en-US" altLang="zh-TW" sz="700">
                <a:ea typeface="新細明體" pitchFamily="18" charset="-120"/>
              </a:rPr>
              <a:t>Get answers to frequently asked questions, plus how-to articles and step-by-step instructions organized </a:t>
            </a:r>
            <a:br>
              <a:rPr lang="en-US" altLang="zh-TW" sz="700">
                <a:ea typeface="新細明體" pitchFamily="18" charset="-120"/>
              </a:rPr>
            </a:br>
            <a:r>
              <a:rPr lang="en-US" altLang="zh-TW" sz="700">
                <a:ea typeface="新細明體" pitchFamily="18" charset="-120"/>
              </a:rPr>
              <a:t>by product.</a:t>
            </a:r>
          </a:p>
          <a:p>
            <a:pPr eaLnBrk="1" hangingPunct="1">
              <a:spcAft>
                <a:spcPct val="70000"/>
              </a:spcAft>
            </a:pPr>
            <a:r>
              <a:rPr lang="en-US" altLang="zh-TW" sz="800" b="1">
                <a:ea typeface="新細明體" pitchFamily="18" charset="-120"/>
              </a:rPr>
              <a:t>DLL Help Database </a:t>
            </a:r>
            <a:br>
              <a:rPr lang="en-US" altLang="zh-TW" sz="800" b="1">
                <a:ea typeface="新細明體" pitchFamily="18" charset="-120"/>
              </a:rPr>
            </a:br>
            <a:r>
              <a:rPr lang="en-US" altLang="zh-TW" sz="700">
                <a:ea typeface="新細明體" pitchFamily="18" charset="-120"/>
              </a:rPr>
              <a:t>Search here to identify the software used to install a specific DLL version.</a:t>
            </a:r>
          </a:p>
          <a:p>
            <a:pPr eaLnBrk="1" hangingPunct="1">
              <a:spcAft>
                <a:spcPct val="70000"/>
              </a:spcAft>
            </a:pPr>
            <a:r>
              <a:rPr lang="en-US" altLang="zh-TW" sz="800" b="1">
                <a:ea typeface="新細明體" pitchFamily="18" charset="-120"/>
              </a:rPr>
              <a:t>Events and Errors Message Center</a:t>
            </a:r>
            <a:br>
              <a:rPr lang="en-US" altLang="zh-TW" sz="800" b="1">
                <a:ea typeface="新細明體" pitchFamily="18" charset="-120"/>
              </a:rPr>
            </a:br>
            <a:r>
              <a:rPr lang="en-US" altLang="zh-TW" sz="700">
                <a:ea typeface="新細明體" pitchFamily="18" charset="-120"/>
              </a:rPr>
              <a:t>Resolve event and error messages fast with explanations, recommendations, and links to support and resources.</a:t>
            </a:r>
          </a:p>
          <a:p>
            <a:pPr eaLnBrk="1" hangingPunct="1">
              <a:spcAft>
                <a:spcPct val="70000"/>
              </a:spcAft>
            </a:pPr>
            <a:r>
              <a:rPr lang="en-US" altLang="zh-TW" sz="800" b="1">
                <a:ea typeface="新細明體" pitchFamily="18" charset="-120"/>
              </a:rPr>
              <a:t>Support Webcasts</a:t>
            </a:r>
            <a:br>
              <a:rPr lang="en-US" altLang="zh-TW" sz="800" b="1">
                <a:ea typeface="新細明體" pitchFamily="18" charset="-120"/>
              </a:rPr>
            </a:br>
            <a:r>
              <a:rPr lang="en-US" altLang="zh-TW" sz="700">
                <a:ea typeface="新細明體" pitchFamily="18" charset="-120"/>
              </a:rPr>
              <a:t>Tune in to live technical presentations by Microsoft experts and take part in real-time Q&amp;A.</a:t>
            </a:r>
            <a:endParaRPr lang="en-US" altLang="zh-TW" sz="800" b="1">
              <a:ea typeface="新細明體" pitchFamily="18" charset="-120"/>
            </a:endParaRPr>
          </a:p>
          <a:p>
            <a:pPr eaLnBrk="1" hangingPunct="1">
              <a:spcAft>
                <a:spcPct val="70000"/>
              </a:spcAft>
            </a:pPr>
            <a:r>
              <a:rPr lang="en-US" altLang="zh-TW" sz="800" b="1">
                <a:ea typeface="新細明體" pitchFamily="18" charset="-120"/>
              </a:rPr>
              <a:t>Chats</a:t>
            </a:r>
            <a:br>
              <a:rPr lang="en-US" altLang="zh-TW" sz="800" b="1">
                <a:ea typeface="新細明體" pitchFamily="18" charset="-120"/>
              </a:rPr>
            </a:br>
            <a:r>
              <a:rPr lang="en-US" altLang="zh-TW" sz="700">
                <a:ea typeface="新細明體" pitchFamily="18" charset="-120"/>
              </a:rPr>
              <a:t>Chat online with Microsoft specialists </a:t>
            </a:r>
            <a:br>
              <a:rPr lang="en-US" altLang="zh-TW" sz="700">
                <a:ea typeface="新細明體" pitchFamily="18" charset="-120"/>
              </a:rPr>
            </a:br>
            <a:r>
              <a:rPr lang="en-US" altLang="zh-TW" sz="700">
                <a:ea typeface="新細明體" pitchFamily="18" charset="-120"/>
              </a:rPr>
              <a:t>or search the transcript archives.</a:t>
            </a:r>
          </a:p>
          <a:p>
            <a:pPr eaLnBrk="1" hangingPunct="1">
              <a:spcAft>
                <a:spcPct val="70000"/>
              </a:spcAft>
            </a:pPr>
            <a:r>
              <a:rPr lang="en-US" altLang="zh-TW" sz="800" b="1">
                <a:ea typeface="新細明體" pitchFamily="18" charset="-120"/>
              </a:rPr>
              <a:t>User Group Program</a:t>
            </a:r>
            <a:br>
              <a:rPr lang="en-US" altLang="zh-TW" sz="800" b="1">
                <a:ea typeface="新細明體" pitchFamily="18" charset="-120"/>
              </a:rPr>
            </a:br>
            <a:r>
              <a:rPr lang="en-US" altLang="zh-TW" sz="700">
                <a:ea typeface="新細明體" pitchFamily="18" charset="-120"/>
              </a:rPr>
              <a:t>Access information and support for IT and other interest-specific user groups.</a:t>
            </a:r>
          </a:p>
          <a:p>
            <a:pPr eaLnBrk="1" hangingPunct="1">
              <a:spcAft>
                <a:spcPct val="70000"/>
              </a:spcAft>
            </a:pPr>
            <a:r>
              <a:rPr lang="en-US" altLang="zh-TW" sz="800" b="1">
                <a:ea typeface="新細明體" pitchFamily="18" charset="-120"/>
              </a:rPr>
              <a:t>TechNet Security Resource Center</a:t>
            </a:r>
            <a:br>
              <a:rPr lang="en-US" altLang="zh-TW" sz="800" b="1">
                <a:ea typeface="新細明體" pitchFamily="18" charset="-120"/>
              </a:rPr>
            </a:br>
            <a:r>
              <a:rPr lang="en-US" altLang="zh-TW" sz="700">
                <a:ea typeface="新細明體" pitchFamily="18" charset="-120"/>
              </a:rPr>
              <a:t>Get ahead of security risks with </a:t>
            </a:r>
            <a:br>
              <a:rPr lang="en-US" altLang="zh-TW" sz="700">
                <a:ea typeface="新細明體" pitchFamily="18" charset="-120"/>
              </a:rPr>
            </a:br>
            <a:r>
              <a:rPr lang="en-US" altLang="zh-TW" sz="700">
                <a:ea typeface="新細明體" pitchFamily="18" charset="-120"/>
              </a:rPr>
              <a:t>resources that keep you current, </a:t>
            </a:r>
            <a:br>
              <a:rPr lang="en-US" altLang="zh-TW" sz="700">
                <a:ea typeface="新細明體" pitchFamily="18" charset="-120"/>
              </a:rPr>
            </a:br>
            <a:r>
              <a:rPr lang="en-US" altLang="zh-TW" sz="700">
                <a:ea typeface="新細明體" pitchFamily="18" charset="-120"/>
              </a:rPr>
              <a:t>including security newsletters and </a:t>
            </a:r>
            <a:br>
              <a:rPr lang="en-US" altLang="zh-TW" sz="700">
                <a:ea typeface="新細明體" pitchFamily="18" charset="-120"/>
              </a:rPr>
            </a:br>
            <a:r>
              <a:rPr lang="en-US" altLang="zh-TW" sz="700">
                <a:ea typeface="新細明體" pitchFamily="18" charset="-120"/>
              </a:rPr>
              <a:t>the Microsoft notification service.</a:t>
            </a:r>
          </a:p>
        </p:txBody>
      </p:sp>
      <p:sp>
        <p:nvSpPr>
          <p:cNvPr id="780292" name="Text Box 4"/>
          <p:cNvSpPr txBox="1">
            <a:spLocks noChangeArrowheads="1"/>
          </p:cNvSpPr>
          <p:nvPr/>
        </p:nvSpPr>
        <p:spPr bwMode="auto">
          <a:xfrm>
            <a:off x="3602038" y="941388"/>
            <a:ext cx="1939925" cy="3327400"/>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pitchFamily="18" charset="-120"/>
              </a:rPr>
              <a:t>2. Subscription-Based </a:t>
            </a:r>
            <a:br>
              <a:rPr lang="en-US" altLang="zh-TW" sz="1100" b="1">
                <a:solidFill>
                  <a:srgbClr val="112E58"/>
                </a:solidFill>
                <a:ea typeface="新細明體" pitchFamily="18" charset="-120"/>
              </a:rPr>
            </a:br>
            <a:r>
              <a:rPr lang="en-US" altLang="zh-TW" sz="1100" b="1">
                <a:solidFill>
                  <a:srgbClr val="112E58"/>
                </a:solidFill>
                <a:ea typeface="新細明體" pitchFamily="18" charset="-120"/>
              </a:rPr>
              <a:t>    Support</a:t>
            </a:r>
          </a:p>
          <a:p>
            <a:pPr eaLnBrk="1" hangingPunct="1">
              <a:tabLst>
                <a:tab pos="153988" algn="l"/>
              </a:tabLst>
            </a:pPr>
            <a:r>
              <a:rPr lang="en-US" altLang="zh-TW" sz="800" b="1">
                <a:ea typeface="新細明體" pitchFamily="18" charset="-120"/>
              </a:rPr>
              <a:t>TechNet Subscription</a:t>
            </a:r>
          </a:p>
          <a:p>
            <a:pPr eaLnBrk="1" hangingPunct="1">
              <a:spcAft>
                <a:spcPct val="70000"/>
              </a:spcAft>
              <a:tabLst>
                <a:tab pos="153988" algn="l"/>
              </a:tabLst>
            </a:pPr>
            <a:r>
              <a:rPr lang="en-US" altLang="zh-TW" sz="700">
                <a:ea typeface="新細明體" pitchFamily="18" charset="-120"/>
              </a:rPr>
              <a:t>Subscribe to TechNet for a personal </a:t>
            </a:r>
            <a:br>
              <a:rPr lang="en-US" altLang="zh-TW" sz="700">
                <a:ea typeface="新細明體" pitchFamily="18" charset="-120"/>
              </a:rPr>
            </a:br>
            <a:r>
              <a:rPr lang="en-US" altLang="zh-TW" sz="700">
                <a:ea typeface="新細明體" pitchFamily="18" charset="-120"/>
              </a:rPr>
              <a:t>library of articles, service packs, how-tos, resource kits, tools, utilities, and more. Your subscription includes monthly updates delivered on CD or DVD, so you always have the latest information, </a:t>
            </a:r>
            <a:br>
              <a:rPr lang="en-US" altLang="zh-TW" sz="700">
                <a:ea typeface="新細明體" pitchFamily="18" charset="-120"/>
              </a:rPr>
            </a:br>
            <a:r>
              <a:rPr lang="en-US" altLang="zh-TW" sz="700">
                <a:ea typeface="新細明體" pitchFamily="18" charset="-120"/>
              </a:rPr>
              <a:t>straight from the source.</a:t>
            </a:r>
            <a:endParaRPr lang="en-US" altLang="zh-TW" sz="800" b="1">
              <a:ea typeface="新細明體" pitchFamily="18" charset="-120"/>
            </a:endParaRPr>
          </a:p>
          <a:p>
            <a:pPr eaLnBrk="1" hangingPunct="1">
              <a:spcAft>
                <a:spcPct val="70000"/>
              </a:spcAft>
              <a:tabLst>
                <a:tab pos="153988" algn="l"/>
              </a:tabLst>
            </a:pPr>
            <a:r>
              <a:rPr lang="en-US" altLang="zh-TW" sz="700">
                <a:ea typeface="新細明體" pitchFamily="18" charset="-120"/>
              </a:rPr>
              <a:t>Upgrade to a TechNet Plus subscription and add all this:</a:t>
            </a:r>
          </a:p>
          <a:p>
            <a:pPr eaLnBrk="1" hangingPunct="1">
              <a:spcAft>
                <a:spcPct val="70000"/>
              </a:spcAft>
              <a:tabLst>
                <a:tab pos="153988" algn="l"/>
              </a:tabLst>
            </a:pPr>
            <a:r>
              <a:rPr lang="en-US" altLang="zh-TW" sz="700" b="1">
                <a:ea typeface="新細明體" pitchFamily="18" charset="-120"/>
              </a:rPr>
              <a:t>1.</a:t>
            </a:r>
            <a:r>
              <a:rPr lang="en-US" altLang="zh-TW" sz="700">
                <a:ea typeface="新細明體" pitchFamily="18" charset="-120"/>
              </a:rPr>
              <a:t>	Full-version evaluation software, 	including Microsoft Office </a:t>
            </a:r>
            <a:br>
              <a:rPr lang="en-US" altLang="zh-TW" sz="700">
                <a:ea typeface="新細明體" pitchFamily="18" charset="-120"/>
              </a:rPr>
            </a:br>
            <a:r>
              <a:rPr lang="en-US" altLang="zh-TW" sz="700">
                <a:ea typeface="新細明體" pitchFamily="18" charset="-120"/>
              </a:rPr>
              <a:t>	System and Windows Server 	System™ products, without </a:t>
            </a:r>
            <a:br>
              <a:rPr lang="en-US" altLang="zh-TW" sz="700">
                <a:ea typeface="新細明體" pitchFamily="18" charset="-120"/>
              </a:rPr>
            </a:br>
            <a:r>
              <a:rPr lang="en-US" altLang="zh-TW" sz="700">
                <a:ea typeface="新細明體" pitchFamily="18" charset="-120"/>
              </a:rPr>
              <a:t>	time restrictions.</a:t>
            </a:r>
          </a:p>
          <a:p>
            <a:pPr eaLnBrk="1" hangingPunct="1">
              <a:spcAft>
                <a:spcPct val="70000"/>
              </a:spcAft>
              <a:tabLst>
                <a:tab pos="153988" algn="l"/>
              </a:tabLst>
            </a:pPr>
            <a:r>
              <a:rPr lang="en-US" altLang="zh-TW" sz="700" b="1">
                <a:ea typeface="新細明體" pitchFamily="18" charset="-120"/>
              </a:rPr>
              <a:t>2.</a:t>
            </a:r>
            <a:r>
              <a:rPr lang="en-US" altLang="zh-TW" sz="700">
                <a:ea typeface="新細明體" pitchFamily="18" charset="-120"/>
              </a:rPr>
              <a:t> 	Free support — two complimentary 	incidents, plus a discount on other 	support calls.</a:t>
            </a:r>
          </a:p>
          <a:p>
            <a:pPr eaLnBrk="1" hangingPunct="1">
              <a:spcAft>
                <a:spcPct val="70000"/>
              </a:spcAft>
              <a:tabLst>
                <a:tab pos="153988" algn="l"/>
              </a:tabLst>
            </a:pPr>
            <a:r>
              <a:rPr lang="en-US" altLang="zh-TW" sz="700" b="1">
                <a:ea typeface="新細明體" pitchFamily="18" charset="-120"/>
              </a:rPr>
              <a:t>3.</a:t>
            </a:r>
            <a:r>
              <a:rPr lang="en-US" altLang="zh-TW" sz="700">
                <a:ea typeface="新細明體" pitchFamily="18" charset="-120"/>
              </a:rPr>
              <a:t> 	Unlimited, next-business-day </a:t>
            </a:r>
            <a:br>
              <a:rPr lang="en-US" altLang="zh-TW" sz="700">
                <a:ea typeface="新細明體" pitchFamily="18" charset="-120"/>
              </a:rPr>
            </a:br>
            <a:r>
              <a:rPr lang="en-US" altLang="zh-TW" sz="700">
                <a:ea typeface="新細明體" pitchFamily="18" charset="-120"/>
              </a:rPr>
              <a:t>	access to reliable answers from </a:t>
            </a:r>
            <a:br>
              <a:rPr lang="en-US" altLang="zh-TW" sz="700">
                <a:ea typeface="新細明體" pitchFamily="18" charset="-120"/>
              </a:rPr>
            </a:br>
            <a:r>
              <a:rPr lang="en-US" altLang="zh-TW" sz="700">
                <a:ea typeface="新細明體" pitchFamily="18" charset="-120"/>
              </a:rPr>
              <a:t>	the IT community and Microsoft </a:t>
            </a:r>
            <a:br>
              <a:rPr lang="en-US" altLang="zh-TW" sz="700">
                <a:ea typeface="新細明體" pitchFamily="18" charset="-120"/>
              </a:rPr>
            </a:br>
            <a:r>
              <a:rPr lang="en-US" altLang="zh-TW" sz="700">
                <a:ea typeface="新細明體" pitchFamily="18" charset="-120"/>
              </a:rPr>
              <a:t>	Support Professionals through 	Managed Newsgroups (English only).</a:t>
            </a:r>
            <a:endParaRPr lang="en-US" altLang="zh-TW">
              <a:ea typeface="新細明體" pitchFamily="18" charset="-120"/>
            </a:endParaRPr>
          </a:p>
        </p:txBody>
      </p:sp>
      <p:sp>
        <p:nvSpPr>
          <p:cNvPr id="780293" name="Text Box 5"/>
          <p:cNvSpPr txBox="1">
            <a:spLocks noChangeArrowheads="1"/>
          </p:cNvSpPr>
          <p:nvPr/>
        </p:nvSpPr>
        <p:spPr bwMode="auto">
          <a:xfrm>
            <a:off x="5472113" y="942975"/>
            <a:ext cx="1939925" cy="2319338"/>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pitchFamily="18" charset="-120"/>
              </a:rPr>
              <a:t>3. Assisted Incident </a:t>
            </a:r>
            <a:br>
              <a:rPr lang="en-US" altLang="zh-TW" sz="1100" b="1">
                <a:solidFill>
                  <a:srgbClr val="112E58"/>
                </a:solidFill>
                <a:ea typeface="新細明體" pitchFamily="18" charset="-120"/>
              </a:rPr>
            </a:br>
            <a:r>
              <a:rPr lang="en-US" altLang="zh-TW" sz="1100" b="1">
                <a:solidFill>
                  <a:srgbClr val="112E58"/>
                </a:solidFill>
                <a:ea typeface="新細明體" pitchFamily="18" charset="-120"/>
              </a:rPr>
              <a:t>    Support</a:t>
            </a:r>
          </a:p>
          <a:p>
            <a:pPr eaLnBrk="1" hangingPunct="1">
              <a:spcAft>
                <a:spcPct val="70000"/>
              </a:spcAft>
              <a:tabLst>
                <a:tab pos="153988" algn="l"/>
              </a:tabLst>
            </a:pPr>
            <a:r>
              <a:rPr lang="en-US" altLang="zh-TW" sz="800" b="1">
                <a:ea typeface="新細明體" pitchFamily="18" charset="-120"/>
              </a:rPr>
              <a:t>E-mail Support</a:t>
            </a:r>
            <a:br>
              <a:rPr lang="en-US" altLang="zh-TW" sz="800" b="1">
                <a:ea typeface="新細明體" pitchFamily="18" charset="-120"/>
              </a:rPr>
            </a:br>
            <a:r>
              <a:rPr lang="en-US" altLang="zh-TW" sz="700">
                <a:ea typeface="新細明體" pitchFamily="18" charset="-120"/>
              </a:rPr>
              <a:t>Get online incident help via e-mail from a Microsoft Support Professional.</a:t>
            </a:r>
            <a:endParaRPr lang="en-US" altLang="zh-TW" sz="800" b="1">
              <a:ea typeface="新細明體" pitchFamily="18" charset="-120"/>
            </a:endParaRPr>
          </a:p>
          <a:p>
            <a:pPr eaLnBrk="1" hangingPunct="1">
              <a:spcAft>
                <a:spcPct val="70000"/>
              </a:spcAft>
              <a:tabLst>
                <a:tab pos="153988" algn="l"/>
              </a:tabLst>
            </a:pPr>
            <a:r>
              <a:rPr lang="en-US" altLang="zh-TW" sz="800" b="1">
                <a:ea typeface="新細明體" pitchFamily="18" charset="-120"/>
              </a:rPr>
              <a:t>Phone Support</a:t>
            </a:r>
            <a:br>
              <a:rPr lang="en-US" altLang="zh-TW" sz="800" b="1">
                <a:ea typeface="新細明體" pitchFamily="18" charset="-120"/>
              </a:rPr>
            </a:br>
            <a:r>
              <a:rPr lang="en-US" altLang="zh-TW" sz="700">
                <a:ea typeface="新細明體" pitchFamily="18" charset="-120"/>
              </a:rPr>
              <a:t>Get incident help over the phone from a Microsoft Support Professional.</a:t>
            </a:r>
          </a:p>
          <a:p>
            <a:pPr eaLnBrk="1" hangingPunct="1">
              <a:spcAft>
                <a:spcPct val="70000"/>
              </a:spcAft>
              <a:tabLst>
                <a:tab pos="153988" algn="l"/>
              </a:tabLst>
            </a:pPr>
            <a:r>
              <a:rPr lang="en-US" altLang="zh-TW" sz="800" b="1">
                <a:ea typeface="新細明體" pitchFamily="18" charset="-120"/>
              </a:rPr>
              <a:t>Phone Support Contract</a:t>
            </a:r>
            <a:br>
              <a:rPr lang="en-US" altLang="zh-TW" sz="800" b="1">
                <a:ea typeface="新細明體" pitchFamily="18" charset="-120"/>
              </a:rPr>
            </a:br>
            <a:r>
              <a:rPr lang="en-US" altLang="zh-TW" sz="700">
                <a:ea typeface="新細明體" pitchFamily="18" charset="-120"/>
              </a:rPr>
              <a:t>Save with a discounted 5-Pack Phone Support contract.</a:t>
            </a:r>
          </a:p>
          <a:p>
            <a:pPr eaLnBrk="1" hangingPunct="1">
              <a:spcAft>
                <a:spcPct val="70000"/>
              </a:spcAft>
              <a:tabLst>
                <a:tab pos="153988" algn="l"/>
              </a:tabLst>
            </a:pPr>
            <a:r>
              <a:rPr lang="en-US" altLang="zh-TW" sz="800" b="1">
                <a:ea typeface="新細明體" pitchFamily="18" charset="-120"/>
              </a:rPr>
              <a:t>Advisory Services</a:t>
            </a:r>
            <a:br>
              <a:rPr lang="en-US" altLang="zh-TW" sz="800" b="1">
                <a:ea typeface="新細明體" pitchFamily="18" charset="-120"/>
              </a:rPr>
            </a:br>
            <a:r>
              <a:rPr lang="en-US" altLang="zh-TW" sz="700">
                <a:ea typeface="新細明體" pitchFamily="18" charset="-120"/>
              </a:rPr>
              <a:t>Add remotely delivered consultation options from Microsoft Advisory Services for proactive support that goes far beyond routine product maintenance.</a:t>
            </a:r>
          </a:p>
        </p:txBody>
      </p:sp>
      <p:sp>
        <p:nvSpPr>
          <p:cNvPr id="780294" name="Text Box 6"/>
          <p:cNvSpPr txBox="1">
            <a:spLocks noChangeArrowheads="1"/>
          </p:cNvSpPr>
          <p:nvPr/>
        </p:nvSpPr>
        <p:spPr bwMode="auto">
          <a:xfrm>
            <a:off x="7342188" y="941388"/>
            <a:ext cx="1939925" cy="2682875"/>
          </a:xfrm>
          <a:prstGeom prst="rect">
            <a:avLst/>
          </a:prstGeom>
          <a:noFill/>
          <a:ln w="9525">
            <a:noFill/>
            <a:miter lim="800000"/>
            <a:headEnd/>
            <a:tailEnd/>
          </a:ln>
          <a:effectLst/>
        </p:spPr>
        <p:txBody>
          <a:bodyPr lIns="82048" tIns="41025" rIns="82048" bIns="41025">
            <a:spAutoFit/>
          </a:bodyPr>
          <a:lstStyle/>
          <a:p>
            <a:pPr eaLnBrk="1" hangingPunct="1">
              <a:spcAft>
                <a:spcPct val="80000"/>
              </a:spcAft>
              <a:tabLst>
                <a:tab pos="153988" algn="l"/>
              </a:tabLst>
            </a:pPr>
            <a:r>
              <a:rPr lang="en-US" altLang="zh-TW" sz="1100" b="1">
                <a:solidFill>
                  <a:srgbClr val="112E58"/>
                </a:solidFill>
                <a:ea typeface="新細明體" pitchFamily="18" charset="-120"/>
              </a:rPr>
              <a:t>4. Contract-Based </a:t>
            </a:r>
            <a:br>
              <a:rPr lang="en-US" altLang="zh-TW" sz="1100" b="1">
                <a:solidFill>
                  <a:srgbClr val="112E58"/>
                </a:solidFill>
                <a:ea typeface="新細明體" pitchFamily="18" charset="-120"/>
              </a:rPr>
            </a:br>
            <a:r>
              <a:rPr lang="en-US" altLang="zh-TW" sz="1100" b="1">
                <a:solidFill>
                  <a:srgbClr val="112E58"/>
                </a:solidFill>
                <a:ea typeface="新細明體" pitchFamily="18" charset="-120"/>
              </a:rPr>
              <a:t>    Support</a:t>
            </a:r>
          </a:p>
          <a:p>
            <a:pPr eaLnBrk="1" hangingPunct="1">
              <a:spcAft>
                <a:spcPct val="70000"/>
              </a:spcAft>
              <a:tabLst>
                <a:tab pos="153988" algn="l"/>
              </a:tabLst>
            </a:pPr>
            <a:r>
              <a:rPr lang="en-US" altLang="zh-TW" sz="800" b="1">
                <a:ea typeface="新細明體" pitchFamily="18" charset="-120"/>
              </a:rPr>
              <a:t>Premier Support</a:t>
            </a:r>
            <a:br>
              <a:rPr lang="en-US" altLang="zh-TW" sz="800" b="1">
                <a:ea typeface="新細明體" pitchFamily="18" charset="-120"/>
              </a:rPr>
            </a:br>
            <a:r>
              <a:rPr lang="en-US" altLang="zh-TW" sz="700">
                <a:ea typeface="新細明體" pitchFamily="18" charset="-120"/>
              </a:rPr>
              <a:t>Get the flexibility to match support </a:t>
            </a:r>
            <a:br>
              <a:rPr lang="en-US" altLang="zh-TW" sz="700">
                <a:ea typeface="新細明體" pitchFamily="18" charset="-120"/>
              </a:rPr>
            </a:br>
            <a:r>
              <a:rPr lang="en-US" altLang="zh-TW" sz="700">
                <a:ea typeface="新細明體" pitchFamily="18" charset="-120"/>
              </a:rPr>
              <a:t>options to your organization and </a:t>
            </a:r>
            <a:br>
              <a:rPr lang="en-US" altLang="zh-TW" sz="700">
                <a:ea typeface="新細明體" pitchFamily="18" charset="-120"/>
              </a:rPr>
            </a:br>
            <a:r>
              <a:rPr lang="en-US" altLang="zh-TW" sz="700">
                <a:ea typeface="新細明體" pitchFamily="18" charset="-120"/>
              </a:rPr>
              <a:t>enjoy direct access to Microsoft </a:t>
            </a:r>
            <a:br>
              <a:rPr lang="en-US" altLang="zh-TW" sz="700">
                <a:ea typeface="新細明體" pitchFamily="18" charset="-120"/>
              </a:rPr>
            </a:br>
            <a:r>
              <a:rPr lang="en-US" altLang="zh-TW" sz="700">
                <a:ea typeface="新細明體" pitchFamily="18" charset="-120"/>
              </a:rPr>
              <a:t>technical experts at any time, day </a:t>
            </a:r>
            <a:br>
              <a:rPr lang="en-US" altLang="zh-TW" sz="700">
                <a:ea typeface="新細明體" pitchFamily="18" charset="-120"/>
              </a:rPr>
            </a:br>
            <a:r>
              <a:rPr lang="en-US" altLang="zh-TW" sz="700">
                <a:ea typeface="新細明體" pitchFamily="18" charset="-120"/>
              </a:rPr>
              <a:t>or night. Premier Support delivers customized options for businesses </a:t>
            </a:r>
            <a:br>
              <a:rPr lang="en-US" altLang="zh-TW" sz="700">
                <a:ea typeface="新細明體" pitchFamily="18" charset="-120"/>
              </a:rPr>
            </a:br>
            <a:r>
              <a:rPr lang="en-US" altLang="zh-TW" sz="700">
                <a:ea typeface="新細明體" pitchFamily="18" charset="-120"/>
              </a:rPr>
              <a:t>with complex needs, including </a:t>
            </a:r>
            <a:br>
              <a:rPr lang="en-US" altLang="zh-TW" sz="700">
                <a:ea typeface="新細明體" pitchFamily="18" charset="-120"/>
              </a:rPr>
            </a:br>
            <a:r>
              <a:rPr lang="en-US" altLang="zh-TW" sz="700">
                <a:ea typeface="新細明體" pitchFamily="18" charset="-120"/>
              </a:rPr>
              <a:t>dedicated technical professionals to oversee your support, 24x7 problem resolution, and training and workshops that keep your IT staff up to date. </a:t>
            </a:r>
          </a:p>
          <a:p>
            <a:pPr eaLnBrk="1" hangingPunct="1">
              <a:spcAft>
                <a:spcPct val="70000"/>
              </a:spcAft>
              <a:tabLst>
                <a:tab pos="153988" algn="l"/>
              </a:tabLst>
            </a:pPr>
            <a:r>
              <a:rPr lang="en-US" altLang="zh-TW" sz="800" b="1">
                <a:ea typeface="新細明體" pitchFamily="18" charset="-120"/>
              </a:rPr>
              <a:t>Essential Support</a:t>
            </a:r>
            <a:br>
              <a:rPr lang="en-US" altLang="zh-TW" sz="800" b="1">
                <a:ea typeface="新細明體" pitchFamily="18" charset="-120"/>
              </a:rPr>
            </a:br>
            <a:r>
              <a:rPr lang="en-US" altLang="zh-TW" sz="700">
                <a:ea typeface="新細明體" pitchFamily="18" charset="-120"/>
              </a:rPr>
              <a:t>Essential Support offers prepackaged options specifically designed to meet </a:t>
            </a:r>
            <a:br>
              <a:rPr lang="en-US" altLang="zh-TW" sz="700">
                <a:ea typeface="新細明體" pitchFamily="18" charset="-120"/>
              </a:rPr>
            </a:br>
            <a:r>
              <a:rPr lang="en-US" altLang="zh-TW" sz="700">
                <a:ea typeface="新細明體" pitchFamily="18" charset="-120"/>
              </a:rPr>
              <a:t>the fundamental support requirements </a:t>
            </a:r>
            <a:br>
              <a:rPr lang="en-US" altLang="zh-TW" sz="700">
                <a:ea typeface="新細明體" pitchFamily="18" charset="-120"/>
              </a:rPr>
            </a:br>
            <a:r>
              <a:rPr lang="en-US" altLang="zh-TW" sz="700">
                <a:ea typeface="新細明體" pitchFamily="18" charset="-120"/>
              </a:rPr>
              <a:t>of any business, large or small. Includes account management, problem </a:t>
            </a:r>
            <a:br>
              <a:rPr lang="en-US" altLang="zh-TW" sz="700">
                <a:ea typeface="新細明體" pitchFamily="18" charset="-120"/>
              </a:rPr>
            </a:br>
            <a:r>
              <a:rPr lang="en-US" altLang="zh-TW" sz="700">
                <a:ea typeface="新細明體" pitchFamily="18" charset="-120"/>
              </a:rPr>
              <a:t>resolution, and information services.</a:t>
            </a:r>
          </a:p>
        </p:txBody>
      </p:sp>
      <p:pic>
        <p:nvPicPr>
          <p:cNvPr id="780297" name="Picture 9" descr="TechNet_wL"/>
          <p:cNvPicPr>
            <a:picLocks noChangeAspect="1" noChangeArrowheads="1"/>
          </p:cNvPicPr>
          <p:nvPr/>
        </p:nvPicPr>
        <p:blipFill>
          <a:blip r:embed="rId4"/>
          <a:srcRect/>
          <a:stretch>
            <a:fillRect/>
          </a:stretch>
        </p:blipFill>
        <p:spPr bwMode="auto">
          <a:xfrm>
            <a:off x="5541963" y="6183313"/>
            <a:ext cx="3584575" cy="730250"/>
          </a:xfrm>
          <a:prstGeom prst="rect">
            <a:avLst/>
          </a:prstGeom>
          <a:noFill/>
        </p:spPr>
      </p:pic>
    </p:spTree>
  </p:cSld>
  <p:clrMapOvr>
    <a:masterClrMapping/>
  </p:clrMapOvr>
  <p:transition>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24994" name="Rectangle 2"/>
          <p:cNvSpPr>
            <a:spLocks noChangeArrowheads="1"/>
          </p:cNvSpPr>
          <p:nvPr/>
        </p:nvSpPr>
        <p:spPr bwMode="auto">
          <a:xfrm>
            <a:off x="36513" y="71438"/>
            <a:ext cx="8724900" cy="750887"/>
          </a:xfrm>
          <a:prstGeom prst="rect">
            <a:avLst/>
          </a:prstGeom>
          <a:noFill/>
          <a:ln w="9525">
            <a:noFill/>
            <a:miter lim="800000"/>
            <a:headEnd/>
            <a:tailEnd/>
          </a:ln>
          <a:effectLst/>
        </p:spPr>
        <p:txBody>
          <a:bodyPr lIns="92075" tIns="46038" rIns="92075" bIns="46038"/>
          <a:lstStyle/>
          <a:p>
            <a:pPr eaLnBrk="1" hangingPunct="1">
              <a:lnSpc>
                <a:spcPct val="80000"/>
              </a:lnSpc>
            </a:pPr>
            <a:endParaRPr lang="en-GB" sz="3600" b="1">
              <a:solidFill>
                <a:srgbClr val="FFCC00"/>
              </a:solidFill>
              <a:ea typeface="標楷體" pitchFamily="65" charset="-120"/>
            </a:endParaRPr>
          </a:p>
        </p:txBody>
      </p:sp>
      <p:sp>
        <p:nvSpPr>
          <p:cNvPr id="724995" name="Rectangle 3"/>
          <p:cNvSpPr>
            <a:spLocks noChangeArrowheads="1"/>
          </p:cNvSpPr>
          <p:nvPr/>
        </p:nvSpPr>
        <p:spPr bwMode="auto">
          <a:xfrm>
            <a:off x="0" y="1296988"/>
            <a:ext cx="9144000" cy="2916237"/>
          </a:xfrm>
          <a:prstGeom prst="rect">
            <a:avLst/>
          </a:prstGeom>
          <a:noFill/>
          <a:ln w="9525">
            <a:noFill/>
            <a:miter lim="800000"/>
            <a:headEnd/>
            <a:tailEnd/>
          </a:ln>
          <a:effectLst/>
        </p:spPr>
        <p:txBody>
          <a:bodyPr lIns="92075" tIns="46038" rIns="92075" bIns="46038"/>
          <a:lstStyle/>
          <a:p>
            <a:pPr marL="344488" indent="-231775" eaLnBrk="1" hangingPunct="1">
              <a:spcBef>
                <a:spcPct val="10000"/>
              </a:spcBef>
              <a:buClr>
                <a:srgbClr val="FFCC00"/>
              </a:buClr>
              <a:buSzPct val="75000"/>
              <a:buFont typeface="Wingdings" pitchFamily="2" charset="2"/>
              <a:buChar char="u"/>
            </a:pPr>
            <a:r>
              <a:rPr lang="en-US" altLang="zh-TW" sz="3200" b="1">
                <a:solidFill>
                  <a:schemeClr val="bg1"/>
                </a:solidFill>
                <a:ea typeface="新細明體" pitchFamily="18" charset="-120"/>
              </a:rPr>
              <a:t>Free chats and webcasts</a:t>
            </a:r>
          </a:p>
          <a:p>
            <a:pPr marL="344488" indent="-231775" eaLnBrk="1" hangingPunct="1">
              <a:spcBef>
                <a:spcPct val="10000"/>
              </a:spcBef>
              <a:buClr>
                <a:srgbClr val="FFCC00"/>
              </a:buClr>
              <a:buSzPct val="75000"/>
              <a:buFont typeface="Wingdings" pitchFamily="2" charset="2"/>
              <a:buChar char="u"/>
            </a:pPr>
            <a:r>
              <a:rPr lang="en-US" altLang="zh-TW" sz="3200" b="1">
                <a:solidFill>
                  <a:schemeClr val="bg1"/>
                </a:solidFill>
                <a:ea typeface="新細明體" pitchFamily="18" charset="-120"/>
              </a:rPr>
              <a:t>List of newsgroups</a:t>
            </a:r>
          </a:p>
          <a:p>
            <a:pPr marL="344488" indent="-231775" eaLnBrk="1" hangingPunct="1">
              <a:spcBef>
                <a:spcPct val="30000"/>
              </a:spcBef>
              <a:buClr>
                <a:srgbClr val="FFCC00"/>
              </a:buClr>
              <a:buSzPct val="75000"/>
              <a:buFont typeface="Wingdings" pitchFamily="2" charset="2"/>
              <a:buChar char="u"/>
            </a:pPr>
            <a:r>
              <a:rPr lang="en-US" altLang="zh-TW" sz="3200" b="1">
                <a:solidFill>
                  <a:schemeClr val="bg1"/>
                </a:solidFill>
                <a:ea typeface="新細明體" pitchFamily="18" charset="-120"/>
              </a:rPr>
              <a:t>Microsoft community sites</a:t>
            </a:r>
          </a:p>
          <a:p>
            <a:pPr marL="344488" indent="-231775" eaLnBrk="1" hangingPunct="1">
              <a:spcBef>
                <a:spcPct val="30000"/>
              </a:spcBef>
              <a:buClr>
                <a:srgbClr val="FFCC00"/>
              </a:buClr>
              <a:buSzPct val="75000"/>
              <a:buFont typeface="Wingdings" pitchFamily="2" charset="2"/>
              <a:buChar char="u"/>
            </a:pPr>
            <a:r>
              <a:rPr lang="en-US" altLang="zh-TW" sz="3200" b="1">
                <a:solidFill>
                  <a:schemeClr val="bg1"/>
                </a:solidFill>
                <a:ea typeface="新細明體" pitchFamily="18" charset="-120"/>
              </a:rPr>
              <a:t>Community events and columns</a:t>
            </a:r>
          </a:p>
        </p:txBody>
      </p:sp>
      <p:sp>
        <p:nvSpPr>
          <p:cNvPr id="724996" name="Rectangle 4"/>
          <p:cNvSpPr>
            <a:spLocks noGrp="1" noChangeArrowheads="1"/>
          </p:cNvSpPr>
          <p:nvPr>
            <p:ph type="title" idx="4294967295"/>
          </p:nvPr>
        </p:nvSpPr>
        <p:spPr>
          <a:xfrm>
            <a:off x="36513" y="73025"/>
            <a:ext cx="9177337" cy="1143000"/>
          </a:xfrm>
          <a:noFill/>
          <a:ln/>
        </p:spPr>
        <p:txBody>
          <a:bodyPr/>
          <a:lstStyle/>
          <a:p>
            <a:r>
              <a:rPr lang="en-US" altLang="zh-TW">
                <a:ea typeface="新細明體" pitchFamily="18" charset="-120"/>
              </a:rPr>
              <a:t>Where Else Can I Get Help?</a:t>
            </a:r>
          </a:p>
        </p:txBody>
      </p:sp>
      <p:sp>
        <p:nvSpPr>
          <p:cNvPr id="724997" name="Text Box 5"/>
          <p:cNvSpPr txBox="1">
            <a:spLocks noChangeArrowheads="1"/>
          </p:cNvSpPr>
          <p:nvPr/>
        </p:nvSpPr>
        <p:spPr bwMode="auto">
          <a:xfrm>
            <a:off x="0" y="5091113"/>
            <a:ext cx="9144000" cy="641350"/>
          </a:xfrm>
          <a:prstGeom prst="rect">
            <a:avLst/>
          </a:prstGeom>
          <a:noFill/>
          <a:ln w="12700">
            <a:noFill/>
            <a:miter lim="800000"/>
            <a:headEnd/>
            <a:tailEnd/>
          </a:ln>
          <a:effectLst/>
        </p:spPr>
        <p:txBody>
          <a:bodyPr>
            <a:spAutoFit/>
          </a:bodyPr>
          <a:lstStyle/>
          <a:p>
            <a:pPr algn="ctr" eaLnBrk="1" hangingPunct="1">
              <a:spcBef>
                <a:spcPct val="10000"/>
              </a:spcBef>
            </a:pPr>
            <a:r>
              <a:rPr lang="en-US" altLang="zh-TW" sz="3600">
                <a:solidFill>
                  <a:srgbClr val="FFFF99"/>
                </a:solidFill>
                <a:ea typeface="新細明體" pitchFamily="18" charset="-120"/>
              </a:rPr>
              <a:t>www.microsoft.com/technet/community</a:t>
            </a:r>
            <a:endParaRPr lang="en-US" altLang="zh-TW" sz="2400">
              <a:ea typeface="新細明體" pitchFamily="18" charset="-120"/>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5555" name="Picture 3" descr="tag"/>
          <p:cNvPicPr>
            <a:picLocks noChangeAspect="1" noChangeArrowheads="1"/>
          </p:cNvPicPr>
          <p:nvPr/>
        </p:nvPicPr>
        <p:blipFill>
          <a:blip r:embed="rId3"/>
          <a:srcRect/>
          <a:stretch>
            <a:fillRect/>
          </a:stretch>
        </p:blipFill>
        <p:spPr bwMode="auto">
          <a:xfrm>
            <a:off x="307975" y="2708275"/>
            <a:ext cx="8651875" cy="1439863"/>
          </a:xfrm>
          <a:prstGeom prst="rect">
            <a:avLst/>
          </a:prstGeom>
          <a:noFill/>
        </p:spPr>
      </p:pic>
    </p:spTree>
  </p:cSld>
  <p:clrMapOvr>
    <a:masterClrMapping/>
  </p:clrMapOvr>
  <p:transition>
    <p:wipe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82588" y="534895"/>
            <a:ext cx="8380412" cy="553998"/>
          </a:xfrm>
        </p:spPr>
        <p:txBody>
          <a:bodyPr/>
          <a:lstStyle/>
          <a:p>
            <a:r>
              <a:rPr altLang="zh-TW" sz="4000" dirty="0" smtClean="0"/>
              <a:t>DPM 2007</a:t>
            </a:r>
            <a:r>
              <a:rPr lang="zh-TW" altLang="en-US" sz="4000" dirty="0" smtClean="0"/>
              <a:t>的備份與還原方式</a:t>
            </a:r>
            <a:endParaRPr lang="zh-TW" altLang="en-US" sz="4000" dirty="0"/>
          </a:p>
        </p:txBody>
      </p:sp>
      <p:sp>
        <p:nvSpPr>
          <p:cNvPr id="3" name="文字版面配置區 2"/>
          <p:cNvSpPr>
            <a:spLocks noGrp="1"/>
          </p:cNvSpPr>
          <p:nvPr>
            <p:ph type="body" idx="1"/>
          </p:nvPr>
        </p:nvSpPr>
        <p:spPr>
          <a:xfrm>
            <a:off x="341645" y="1314133"/>
            <a:ext cx="8496000" cy="4801314"/>
          </a:xfrm>
        </p:spPr>
        <p:txBody>
          <a:bodyPr/>
          <a:lstStyle/>
          <a:p>
            <a:pPr>
              <a:lnSpc>
                <a:spcPct val="100000"/>
              </a:lnSpc>
              <a:spcBef>
                <a:spcPts val="600"/>
              </a:spcBef>
            </a:pPr>
            <a:r>
              <a:rPr lang="zh-TW" altLang="en-US" b="1" dirty="0" smtClean="0"/>
              <a:t>支援碟帶的備份</a:t>
            </a:r>
            <a:endParaRPr altLang="zh-TW" b="1" dirty="0" smtClean="0"/>
          </a:p>
          <a:p>
            <a:pPr>
              <a:lnSpc>
                <a:spcPct val="100000"/>
              </a:lnSpc>
              <a:spcBef>
                <a:spcPts val="600"/>
              </a:spcBef>
            </a:pPr>
            <a:r>
              <a:rPr lang="zh-TW" altLang="en-US" b="1" dirty="0" smtClean="0"/>
              <a:t>系統狀態的備份</a:t>
            </a:r>
            <a:endParaRPr altLang="zh-TW" b="1" dirty="0" smtClean="0"/>
          </a:p>
          <a:p>
            <a:pPr lvl="1">
              <a:lnSpc>
                <a:spcPct val="100000"/>
              </a:lnSpc>
              <a:spcBef>
                <a:spcPts val="600"/>
              </a:spcBef>
            </a:pPr>
            <a:r>
              <a:rPr altLang="zh-TW" b="1" dirty="0" smtClean="0"/>
              <a:t>AD</a:t>
            </a:r>
            <a:r>
              <a:rPr lang="zh-TW" altLang="en-US" b="1" dirty="0" smtClean="0"/>
              <a:t>系統狀態</a:t>
            </a:r>
            <a:endParaRPr altLang="zh-TW" b="1" dirty="0" smtClean="0"/>
          </a:p>
          <a:p>
            <a:pPr lvl="1">
              <a:lnSpc>
                <a:spcPct val="100000"/>
              </a:lnSpc>
              <a:spcBef>
                <a:spcPts val="600"/>
              </a:spcBef>
            </a:pPr>
            <a:r>
              <a:rPr lang="zh-TW" altLang="en-US" b="1" dirty="0" smtClean="0"/>
              <a:t>一般</a:t>
            </a:r>
            <a:r>
              <a:rPr altLang="zh-TW" b="1" dirty="0" smtClean="0"/>
              <a:t>Member Server</a:t>
            </a:r>
            <a:r>
              <a:rPr lang="zh-TW" altLang="en-US" b="1" dirty="0" smtClean="0"/>
              <a:t>系統狀態</a:t>
            </a:r>
            <a:endParaRPr altLang="zh-TW" b="1" dirty="0" smtClean="0"/>
          </a:p>
          <a:p>
            <a:pPr>
              <a:lnSpc>
                <a:spcPct val="100000"/>
              </a:lnSpc>
              <a:spcBef>
                <a:spcPts val="600"/>
              </a:spcBef>
            </a:pPr>
            <a:r>
              <a:rPr lang="zh-TW" altLang="en-US" b="1" dirty="0" smtClean="0"/>
              <a:t>原始系統的復原</a:t>
            </a:r>
            <a:endParaRPr altLang="zh-TW" b="1" dirty="0" smtClean="0"/>
          </a:p>
          <a:p>
            <a:pPr lvl="1">
              <a:lnSpc>
                <a:spcPct val="100000"/>
              </a:lnSpc>
              <a:spcBef>
                <a:spcPts val="600"/>
              </a:spcBef>
            </a:pPr>
            <a:r>
              <a:rPr altLang="zh-TW" b="1" dirty="0" smtClean="0"/>
              <a:t>Bare metal recovery</a:t>
            </a:r>
          </a:p>
          <a:p>
            <a:pPr>
              <a:lnSpc>
                <a:spcPct val="100000"/>
              </a:lnSpc>
              <a:spcBef>
                <a:spcPts val="600"/>
              </a:spcBef>
            </a:pPr>
            <a:r>
              <a:rPr lang="zh-TW" altLang="en-US" b="1" dirty="0" smtClean="0"/>
              <a:t>連續複寫的備份</a:t>
            </a:r>
            <a:endParaRPr altLang="zh-TW" b="1" dirty="0" smtClean="0"/>
          </a:p>
          <a:p>
            <a:pPr lvl="1">
              <a:lnSpc>
                <a:spcPct val="100000"/>
              </a:lnSpc>
              <a:spcBef>
                <a:spcPts val="600"/>
              </a:spcBef>
            </a:pPr>
            <a:r>
              <a:rPr altLang="zh-TW" b="1" dirty="0" smtClean="0"/>
              <a:t>Exchange 2007</a:t>
            </a:r>
            <a:r>
              <a:rPr lang="zh-TW" altLang="en-US" b="1" dirty="0" smtClean="0"/>
              <a:t>的</a:t>
            </a:r>
            <a:r>
              <a:rPr altLang="zh-TW" b="1" dirty="0" smtClean="0"/>
              <a:t>LCR</a:t>
            </a:r>
            <a:r>
              <a:rPr lang="zh-TW" altLang="en-US" b="1" dirty="0" smtClean="0"/>
              <a:t>、</a:t>
            </a:r>
            <a:r>
              <a:rPr altLang="zh-TW" b="1" dirty="0" smtClean="0"/>
              <a:t>CCR</a:t>
            </a:r>
          </a:p>
          <a:p>
            <a:pPr>
              <a:lnSpc>
                <a:spcPct val="100000"/>
              </a:lnSpc>
              <a:spcBef>
                <a:spcPts val="600"/>
              </a:spcBef>
            </a:pPr>
            <a:r>
              <a:rPr lang="zh-TW" altLang="en-US" b="1" dirty="0" smtClean="0"/>
              <a:t>高可用性的架</a:t>
            </a:r>
            <a:r>
              <a:rPr lang="zh-TW" altLang="en-US" b="1" dirty="0"/>
              <a:t>構</a:t>
            </a:r>
          </a:p>
        </p:txBody>
      </p:sp>
    </p:spTree>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lang="zh-TW" altLang="en-US" dirty="0" smtClean="0"/>
              <a:t>部署</a:t>
            </a:r>
            <a:r>
              <a:rPr lang="en-US" altLang="zh-TW" dirty="0" smtClean="0"/>
              <a:t>DPM 2007</a:t>
            </a:r>
            <a:r>
              <a:rPr lang="zh-TW" altLang="en-US" dirty="0" smtClean="0"/>
              <a:t>伺服器硬體的要求</a:t>
            </a:r>
            <a:endParaRPr lang="zh-TW" altLang="en-US" dirty="0"/>
          </a:p>
        </p:txBody>
      </p:sp>
      <p:sp>
        <p:nvSpPr>
          <p:cNvPr id="9" name="Content Placeholder 8"/>
          <p:cNvSpPr>
            <a:spLocks noGrp="1"/>
          </p:cNvSpPr>
          <p:nvPr>
            <p:ph idx="1"/>
          </p:nvPr>
        </p:nvSpPr>
        <p:spPr/>
        <p:txBody>
          <a:bodyPr/>
          <a:lstStyle/>
          <a:p>
            <a:endParaRPr lang="zh-TW" altLang="en-US"/>
          </a:p>
        </p:txBody>
      </p:sp>
      <p:graphicFrame>
        <p:nvGraphicFramePr>
          <p:cNvPr id="5" name="Table 4"/>
          <p:cNvGraphicFramePr>
            <a:graphicFrameLocks noGrp="1"/>
          </p:cNvGraphicFramePr>
          <p:nvPr/>
        </p:nvGraphicFramePr>
        <p:xfrm>
          <a:off x="435428" y="1001942"/>
          <a:ext cx="8430760" cy="5166628"/>
        </p:xfrm>
        <a:graphic>
          <a:graphicData uri="http://schemas.openxmlformats.org/drawingml/2006/table">
            <a:tbl>
              <a:tblPr/>
              <a:tblGrid>
                <a:gridCol w="1761789"/>
                <a:gridCol w="3842175"/>
                <a:gridCol w="2826796"/>
              </a:tblGrid>
              <a:tr h="482933">
                <a:tc>
                  <a:txBody>
                    <a:bodyPr/>
                    <a:lstStyle/>
                    <a:p>
                      <a:pPr algn="dist">
                        <a:spcBef>
                          <a:spcPts val="750"/>
                        </a:spcBef>
                        <a:spcAft>
                          <a:spcPts val="750"/>
                        </a:spcAft>
                      </a:pPr>
                      <a:r>
                        <a:rPr lang="zh-TW" sz="2400" b="1" kern="0" dirty="0">
                          <a:solidFill>
                            <a:schemeClr val="bg1"/>
                          </a:solidFill>
                          <a:latin typeface="Arial" pitchFamily="34" charset="0"/>
                          <a:ea typeface="標楷體" pitchFamily="65" charset="-120"/>
                          <a:cs typeface="Arial" pitchFamily="34" charset="0"/>
                        </a:rPr>
                        <a:t>元件</a:t>
                      </a:r>
                      <a:endParaRPr lang="zh-TW" sz="2000" kern="100" dirty="0">
                        <a:solidFill>
                          <a:schemeClr val="bg1"/>
                        </a:solidFill>
                        <a:latin typeface="Arial" pitchFamily="34" charset="0"/>
                        <a:ea typeface="標楷體" pitchFamily="65" charset="-120"/>
                        <a:cs typeface="Arial" pitchFamily="34" charset="0"/>
                      </a:endParaRPr>
                    </a:p>
                  </a:txBody>
                  <a:tcPr marL="35118" marR="35118" marT="35118" marB="3511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dist">
                        <a:spcBef>
                          <a:spcPts val="750"/>
                        </a:spcBef>
                        <a:spcAft>
                          <a:spcPts val="750"/>
                        </a:spcAft>
                      </a:pPr>
                      <a:r>
                        <a:rPr lang="zh-TW" sz="2400" b="1" kern="0" dirty="0">
                          <a:solidFill>
                            <a:schemeClr val="bg1"/>
                          </a:solidFill>
                          <a:latin typeface="Arial" pitchFamily="34" charset="0"/>
                          <a:ea typeface="標楷體" pitchFamily="65" charset="-120"/>
                          <a:cs typeface="Arial" pitchFamily="34" charset="0"/>
                        </a:rPr>
                        <a:t>最低要求</a:t>
                      </a:r>
                      <a:endParaRPr lang="zh-TW" sz="2000" kern="100" dirty="0">
                        <a:solidFill>
                          <a:schemeClr val="bg1"/>
                        </a:solidFill>
                        <a:latin typeface="Arial" pitchFamily="34" charset="0"/>
                        <a:ea typeface="標楷體" pitchFamily="65" charset="-120"/>
                        <a:cs typeface="Arial" pitchFamily="34" charset="0"/>
                      </a:endParaRPr>
                    </a:p>
                  </a:txBody>
                  <a:tcPr marL="35118" marR="35118" marT="35118" marB="3511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c>
                  <a:txBody>
                    <a:bodyPr/>
                    <a:lstStyle/>
                    <a:p>
                      <a:pPr algn="dist">
                        <a:spcBef>
                          <a:spcPts val="750"/>
                        </a:spcBef>
                        <a:spcAft>
                          <a:spcPts val="750"/>
                        </a:spcAft>
                      </a:pPr>
                      <a:r>
                        <a:rPr lang="zh-TW" sz="2400" b="1" kern="0" dirty="0">
                          <a:solidFill>
                            <a:schemeClr val="bg1"/>
                          </a:solidFill>
                          <a:latin typeface="Arial" pitchFamily="34" charset="0"/>
                          <a:ea typeface="標楷體" pitchFamily="65" charset="-120"/>
                          <a:cs typeface="Arial" pitchFamily="34" charset="0"/>
                        </a:rPr>
                        <a:t>建議值</a:t>
                      </a:r>
                      <a:endParaRPr lang="zh-TW" sz="2000" kern="100" dirty="0">
                        <a:solidFill>
                          <a:schemeClr val="bg1"/>
                        </a:solidFill>
                        <a:latin typeface="Arial" pitchFamily="34" charset="0"/>
                        <a:ea typeface="標楷體" pitchFamily="65" charset="-120"/>
                        <a:cs typeface="Arial" pitchFamily="34" charset="0"/>
                      </a:endParaRPr>
                    </a:p>
                  </a:txBody>
                  <a:tcPr marL="35118" marR="35118" marT="35118" marB="35118"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00FF"/>
                    </a:solidFill>
                  </a:tcPr>
                </a:tc>
              </a:tr>
              <a:tr h="575483">
                <a:tc>
                  <a:txBody>
                    <a:bodyPr/>
                    <a:lstStyle/>
                    <a:p>
                      <a:pPr>
                        <a:lnSpc>
                          <a:spcPct val="100000"/>
                        </a:lnSpc>
                        <a:spcBef>
                          <a:spcPts val="600"/>
                        </a:spcBef>
                        <a:spcAft>
                          <a:spcPts val="0"/>
                        </a:spcAft>
                      </a:pPr>
                      <a:r>
                        <a:rPr lang="zh-TW" sz="1800" b="1" kern="0" dirty="0">
                          <a:solidFill>
                            <a:schemeClr val="bg1"/>
                          </a:solidFill>
                          <a:latin typeface="+mn-lt"/>
                          <a:ea typeface="+mn-ea"/>
                          <a:cs typeface="Arial" pitchFamily="34" charset="0"/>
                        </a:rPr>
                        <a:t>處理器</a:t>
                      </a:r>
                      <a:endParaRPr lang="zh-TW" sz="18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90500" marR="95250">
                        <a:lnSpc>
                          <a:spcPct val="100000"/>
                        </a:lnSpc>
                        <a:spcBef>
                          <a:spcPts val="600"/>
                        </a:spcBef>
                        <a:spcAft>
                          <a:spcPts val="375"/>
                        </a:spcAft>
                        <a:buFont typeface="Wingdings" pitchFamily="2" charset="2"/>
                        <a:buNone/>
                      </a:pPr>
                      <a:r>
                        <a:rPr lang="en-US" sz="2000" b="1" kern="0" dirty="0">
                          <a:solidFill>
                            <a:schemeClr val="bg1"/>
                          </a:solidFill>
                          <a:latin typeface="+mn-lt"/>
                          <a:ea typeface="+mn-ea"/>
                          <a:cs typeface="Arial" pitchFamily="34" charset="0"/>
                        </a:rPr>
                        <a:t>1 GHZ</a:t>
                      </a:r>
                      <a:r>
                        <a:rPr lang="zh-TW" sz="2000" b="1" kern="0" dirty="0">
                          <a:solidFill>
                            <a:schemeClr val="bg1"/>
                          </a:solidFill>
                          <a:latin typeface="+mn-lt"/>
                          <a:ea typeface="+mn-ea"/>
                          <a:cs typeface="Arial" pitchFamily="34" charset="0"/>
                        </a:rPr>
                        <a:t>以上</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90500" marR="95250">
                        <a:lnSpc>
                          <a:spcPct val="100000"/>
                        </a:lnSpc>
                        <a:spcBef>
                          <a:spcPts val="600"/>
                        </a:spcBef>
                        <a:spcAft>
                          <a:spcPts val="375"/>
                        </a:spcAft>
                        <a:buFont typeface="Wingdings" pitchFamily="2" charset="2"/>
                        <a:buNone/>
                      </a:pPr>
                      <a:r>
                        <a:rPr lang="en-US" sz="2000" b="1" kern="0" dirty="0">
                          <a:solidFill>
                            <a:schemeClr val="bg1"/>
                          </a:solidFill>
                          <a:latin typeface="+mn-lt"/>
                          <a:ea typeface="+mn-ea"/>
                          <a:cs typeface="Arial" pitchFamily="34" charset="0"/>
                        </a:rPr>
                        <a:t>2.33 GHz Quad</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03190">
                <a:tc>
                  <a:txBody>
                    <a:bodyPr/>
                    <a:lstStyle/>
                    <a:p>
                      <a:pPr>
                        <a:lnSpc>
                          <a:spcPct val="100000"/>
                        </a:lnSpc>
                        <a:spcBef>
                          <a:spcPts val="600"/>
                        </a:spcBef>
                        <a:spcAft>
                          <a:spcPts val="0"/>
                        </a:spcAft>
                      </a:pPr>
                      <a:r>
                        <a:rPr lang="zh-TW" sz="1800" b="1" kern="0" dirty="0">
                          <a:solidFill>
                            <a:schemeClr val="bg1"/>
                          </a:solidFill>
                          <a:latin typeface="+mn-lt"/>
                          <a:ea typeface="+mn-ea"/>
                          <a:cs typeface="Arial" pitchFamily="34" charset="0"/>
                        </a:rPr>
                        <a:t>記憶體</a:t>
                      </a:r>
                      <a:endParaRPr lang="zh-TW" sz="18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90500" marR="95250">
                        <a:lnSpc>
                          <a:spcPct val="100000"/>
                        </a:lnSpc>
                        <a:spcBef>
                          <a:spcPts val="600"/>
                        </a:spcBef>
                        <a:spcAft>
                          <a:spcPts val="375"/>
                        </a:spcAft>
                        <a:buFont typeface="Wingdings" pitchFamily="2" charset="2"/>
                        <a:buNone/>
                      </a:pPr>
                      <a:r>
                        <a:rPr lang="en-US" sz="2000" b="1" kern="0" dirty="0">
                          <a:solidFill>
                            <a:schemeClr val="bg1"/>
                          </a:solidFill>
                          <a:latin typeface="+mn-lt"/>
                          <a:ea typeface="+mn-ea"/>
                          <a:cs typeface="Arial" pitchFamily="34" charset="0"/>
                        </a:rPr>
                        <a:t>2 </a:t>
                      </a:r>
                      <a:r>
                        <a:rPr lang="en-US" sz="2000" b="1" kern="0" dirty="0" smtClean="0">
                          <a:solidFill>
                            <a:schemeClr val="bg1"/>
                          </a:solidFill>
                          <a:latin typeface="+mn-lt"/>
                          <a:ea typeface="+mn-ea"/>
                          <a:cs typeface="Arial" pitchFamily="34" charset="0"/>
                        </a:rPr>
                        <a:t>GB </a:t>
                      </a:r>
                      <a:r>
                        <a:rPr lang="en-US" sz="2000" b="1" kern="0" dirty="0">
                          <a:solidFill>
                            <a:schemeClr val="bg1"/>
                          </a:solidFill>
                          <a:latin typeface="+mn-lt"/>
                          <a:ea typeface="+mn-ea"/>
                          <a:cs typeface="Arial" pitchFamily="34" charset="0"/>
                        </a:rPr>
                        <a:t>RAM</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90500" marR="95250">
                        <a:lnSpc>
                          <a:spcPct val="100000"/>
                        </a:lnSpc>
                        <a:spcBef>
                          <a:spcPts val="600"/>
                        </a:spcBef>
                        <a:spcAft>
                          <a:spcPts val="375"/>
                        </a:spcAft>
                        <a:buFont typeface="Wingdings" pitchFamily="2" charset="2"/>
                        <a:buNone/>
                      </a:pPr>
                      <a:r>
                        <a:rPr lang="en-US" sz="2000" b="1" kern="0" dirty="0">
                          <a:solidFill>
                            <a:schemeClr val="bg1"/>
                          </a:solidFill>
                          <a:latin typeface="+mn-lt"/>
                          <a:ea typeface="+mn-ea"/>
                          <a:cs typeface="Arial" pitchFamily="34" charset="0"/>
                        </a:rPr>
                        <a:t>4 GB RAM</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503190">
                <a:tc>
                  <a:txBody>
                    <a:bodyPr/>
                    <a:lstStyle/>
                    <a:p>
                      <a:pPr>
                        <a:lnSpc>
                          <a:spcPct val="100000"/>
                        </a:lnSpc>
                        <a:spcBef>
                          <a:spcPts val="600"/>
                        </a:spcBef>
                        <a:spcAft>
                          <a:spcPts val="0"/>
                        </a:spcAft>
                      </a:pPr>
                      <a:r>
                        <a:rPr lang="en-US" sz="1800" b="1" kern="0" dirty="0" err="1">
                          <a:solidFill>
                            <a:schemeClr val="bg1"/>
                          </a:solidFill>
                          <a:latin typeface="+mn-lt"/>
                          <a:ea typeface="+mn-ea"/>
                          <a:cs typeface="Arial" pitchFamily="34" charset="0"/>
                        </a:rPr>
                        <a:t>Pagefile</a:t>
                      </a:r>
                      <a:endParaRPr lang="zh-TW" sz="18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90500" marR="95250">
                        <a:lnSpc>
                          <a:spcPct val="100000"/>
                        </a:lnSpc>
                        <a:spcBef>
                          <a:spcPts val="600"/>
                        </a:spcBef>
                        <a:spcAft>
                          <a:spcPts val="375"/>
                        </a:spcAft>
                        <a:buFont typeface="Wingdings" pitchFamily="2" charset="2"/>
                        <a:buNone/>
                      </a:pPr>
                      <a:r>
                        <a:rPr lang="zh-TW" sz="2000" b="1" kern="0" dirty="0">
                          <a:solidFill>
                            <a:schemeClr val="bg1"/>
                          </a:solidFill>
                          <a:latin typeface="+mn-lt"/>
                          <a:ea typeface="+mn-ea"/>
                          <a:cs typeface="Arial" pitchFamily="34" charset="0"/>
                        </a:rPr>
                        <a:t>全</a:t>
                      </a:r>
                      <a:r>
                        <a:rPr lang="zh-TW" sz="2000" b="1" kern="0" dirty="0" smtClean="0">
                          <a:solidFill>
                            <a:schemeClr val="bg1"/>
                          </a:solidFill>
                          <a:latin typeface="+mn-lt"/>
                          <a:ea typeface="+mn-ea"/>
                          <a:cs typeface="Arial" pitchFamily="34" charset="0"/>
                        </a:rPr>
                        <a:t>部</a:t>
                      </a:r>
                      <a:r>
                        <a:rPr lang="en-US" altLang="zh-TW" sz="2000" b="1" kern="0" dirty="0" smtClean="0">
                          <a:solidFill>
                            <a:schemeClr val="bg1"/>
                          </a:solidFill>
                          <a:latin typeface="+mn-lt"/>
                          <a:ea typeface="+mn-ea"/>
                          <a:cs typeface="Arial" pitchFamily="34" charset="0"/>
                        </a:rPr>
                        <a:t>S</a:t>
                      </a:r>
                      <a:r>
                        <a:rPr lang="en-US" sz="2000" b="1" kern="0" dirty="0" smtClean="0">
                          <a:solidFill>
                            <a:schemeClr val="bg1"/>
                          </a:solidFill>
                          <a:latin typeface="+mn-lt"/>
                          <a:ea typeface="+mn-ea"/>
                          <a:cs typeface="Arial" pitchFamily="34" charset="0"/>
                        </a:rPr>
                        <a:t>torage </a:t>
                      </a:r>
                      <a:r>
                        <a:rPr lang="en-US" sz="2000" b="1" kern="0" dirty="0">
                          <a:solidFill>
                            <a:schemeClr val="bg1"/>
                          </a:solidFill>
                          <a:latin typeface="+mn-lt"/>
                          <a:ea typeface="+mn-ea"/>
                          <a:cs typeface="Arial" pitchFamily="34" charset="0"/>
                        </a:rPr>
                        <a:t>pool</a:t>
                      </a:r>
                      <a:r>
                        <a:rPr lang="zh-TW" sz="2000" b="1" kern="0" dirty="0">
                          <a:solidFill>
                            <a:schemeClr val="bg1"/>
                          </a:solidFill>
                          <a:latin typeface="+mn-lt"/>
                          <a:ea typeface="+mn-ea"/>
                          <a:cs typeface="Arial" pitchFamily="34" charset="0"/>
                        </a:rPr>
                        <a:t>的</a:t>
                      </a:r>
                      <a:r>
                        <a:rPr lang="en-US" sz="2000" b="1" kern="0" dirty="0">
                          <a:solidFill>
                            <a:schemeClr val="bg1"/>
                          </a:solidFill>
                          <a:latin typeface="+mn-lt"/>
                          <a:ea typeface="+mn-ea"/>
                          <a:cs typeface="Arial" pitchFamily="34" charset="0"/>
                        </a:rPr>
                        <a:t>0.15%</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a:lnSpc>
                          <a:spcPct val="100000"/>
                        </a:lnSpc>
                        <a:spcBef>
                          <a:spcPts val="600"/>
                        </a:spcBef>
                        <a:spcAft>
                          <a:spcPts val="0"/>
                        </a:spcAft>
                        <a:buFont typeface="Wingdings" pitchFamily="2" charset="2"/>
                        <a:buNone/>
                      </a:pPr>
                      <a:r>
                        <a:rPr lang="en-US" sz="2000" b="1" kern="0" dirty="0">
                          <a:solidFill>
                            <a:schemeClr val="bg1"/>
                          </a:solidFill>
                          <a:latin typeface="+mn-lt"/>
                          <a:ea typeface="+mn-ea"/>
                          <a:cs typeface="Arial" pitchFamily="34" charset="0"/>
                        </a:rPr>
                        <a:t> N/A  </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1774866">
                <a:tc>
                  <a:txBody>
                    <a:bodyPr/>
                    <a:lstStyle/>
                    <a:p>
                      <a:pPr>
                        <a:lnSpc>
                          <a:spcPct val="100000"/>
                        </a:lnSpc>
                        <a:spcBef>
                          <a:spcPts val="600"/>
                        </a:spcBef>
                        <a:spcAft>
                          <a:spcPts val="0"/>
                        </a:spcAft>
                      </a:pPr>
                      <a:r>
                        <a:rPr lang="zh-TW" sz="1800" b="1" kern="0" dirty="0">
                          <a:solidFill>
                            <a:schemeClr val="bg1"/>
                          </a:solidFill>
                          <a:latin typeface="+mn-lt"/>
                          <a:ea typeface="+mn-ea"/>
                          <a:cs typeface="Arial" pitchFamily="34" charset="0"/>
                        </a:rPr>
                        <a:t>安裝</a:t>
                      </a:r>
                      <a:r>
                        <a:rPr lang="en-US" sz="1800" b="1" kern="0" dirty="0">
                          <a:solidFill>
                            <a:schemeClr val="bg1"/>
                          </a:solidFill>
                          <a:latin typeface="+mn-lt"/>
                          <a:ea typeface="+mn-ea"/>
                          <a:cs typeface="Arial" pitchFamily="34" charset="0"/>
                        </a:rPr>
                        <a:t>DPM</a:t>
                      </a:r>
                      <a:r>
                        <a:rPr lang="zh-TW" sz="1800" b="1" kern="0" dirty="0">
                          <a:solidFill>
                            <a:schemeClr val="bg1"/>
                          </a:solidFill>
                          <a:latin typeface="+mn-lt"/>
                          <a:ea typeface="+mn-ea"/>
                          <a:cs typeface="Arial" pitchFamily="34" charset="0"/>
                        </a:rPr>
                        <a:t>所需的硬碟空間</a:t>
                      </a:r>
                      <a:endParaRPr lang="zh-TW" sz="18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342900" marR="95250" lvl="0" indent="-342900">
                        <a:lnSpc>
                          <a:spcPct val="100000"/>
                        </a:lnSpc>
                        <a:spcBef>
                          <a:spcPts val="600"/>
                        </a:spcBef>
                        <a:spcAft>
                          <a:spcPts val="375"/>
                        </a:spcAft>
                        <a:buSzPts val="1000"/>
                        <a:buFont typeface="Arial" pitchFamily="34" charset="0"/>
                        <a:buNone/>
                        <a:tabLst>
                          <a:tab pos="457200" algn="l"/>
                        </a:tabLst>
                      </a:pPr>
                      <a:r>
                        <a:rPr lang="en-US" altLang="zh-TW" sz="2000" b="1" kern="0" dirty="0" smtClean="0">
                          <a:solidFill>
                            <a:schemeClr val="bg1"/>
                          </a:solidFill>
                          <a:latin typeface="+mn-lt"/>
                          <a:ea typeface="+mn-ea"/>
                          <a:cs typeface="Arial" pitchFamily="34" charset="0"/>
                        </a:rPr>
                        <a:t>  </a:t>
                      </a:r>
                      <a:r>
                        <a:rPr lang="zh-TW" sz="2000" b="1" kern="0" dirty="0" smtClean="0">
                          <a:solidFill>
                            <a:schemeClr val="bg1"/>
                          </a:solidFill>
                          <a:latin typeface="+mn-lt"/>
                          <a:ea typeface="+mn-ea"/>
                          <a:cs typeface="Arial" pitchFamily="34" charset="0"/>
                        </a:rPr>
                        <a:t>程</a:t>
                      </a:r>
                      <a:r>
                        <a:rPr lang="zh-TW" sz="2000" b="1" kern="0" dirty="0">
                          <a:solidFill>
                            <a:schemeClr val="bg1"/>
                          </a:solidFill>
                          <a:latin typeface="+mn-lt"/>
                          <a:ea typeface="+mn-ea"/>
                          <a:cs typeface="Arial" pitchFamily="34" charset="0"/>
                        </a:rPr>
                        <a:t>式</a:t>
                      </a:r>
                      <a:r>
                        <a:rPr lang="en-US" sz="2000" b="1" kern="0" dirty="0">
                          <a:solidFill>
                            <a:schemeClr val="bg1"/>
                          </a:solidFill>
                          <a:latin typeface="+mn-lt"/>
                          <a:ea typeface="+mn-ea"/>
                          <a:cs typeface="Arial" pitchFamily="34" charset="0"/>
                        </a:rPr>
                        <a:t>: 410 megabytes (MB).</a:t>
                      </a:r>
                      <a:endParaRPr lang="zh-TW" sz="2000" b="1" kern="100" dirty="0">
                        <a:solidFill>
                          <a:schemeClr val="bg1"/>
                        </a:solidFill>
                        <a:latin typeface="+mn-lt"/>
                        <a:ea typeface="+mn-ea"/>
                        <a:cs typeface="Arial" pitchFamily="34" charset="0"/>
                      </a:endParaRPr>
                    </a:p>
                    <a:p>
                      <a:pPr marL="342900" marR="95250" lvl="0" indent="-342900">
                        <a:lnSpc>
                          <a:spcPct val="100000"/>
                        </a:lnSpc>
                        <a:spcBef>
                          <a:spcPts val="600"/>
                        </a:spcBef>
                        <a:spcAft>
                          <a:spcPts val="375"/>
                        </a:spcAft>
                        <a:buSzPts val="1000"/>
                        <a:buFont typeface="Arial" pitchFamily="34" charset="0"/>
                        <a:buNone/>
                        <a:tabLst>
                          <a:tab pos="457200" algn="l"/>
                        </a:tabLst>
                      </a:pPr>
                      <a:r>
                        <a:rPr lang="en-US" altLang="zh-TW" sz="2000" b="1" kern="0" dirty="0" smtClean="0">
                          <a:solidFill>
                            <a:schemeClr val="bg1"/>
                          </a:solidFill>
                          <a:latin typeface="+mn-lt"/>
                          <a:ea typeface="+mn-ea"/>
                          <a:cs typeface="Arial" pitchFamily="34" charset="0"/>
                        </a:rPr>
                        <a:t>  </a:t>
                      </a:r>
                      <a:r>
                        <a:rPr lang="zh-TW" sz="2000" b="1" kern="0" dirty="0" smtClean="0">
                          <a:solidFill>
                            <a:schemeClr val="bg1"/>
                          </a:solidFill>
                          <a:latin typeface="+mn-lt"/>
                          <a:ea typeface="+mn-ea"/>
                          <a:cs typeface="Arial" pitchFamily="34" charset="0"/>
                        </a:rPr>
                        <a:t>資</a:t>
                      </a:r>
                      <a:r>
                        <a:rPr lang="zh-TW" sz="2000" b="1" kern="0" dirty="0">
                          <a:solidFill>
                            <a:schemeClr val="bg1"/>
                          </a:solidFill>
                          <a:latin typeface="+mn-lt"/>
                          <a:ea typeface="+mn-ea"/>
                          <a:cs typeface="Arial" pitchFamily="34" charset="0"/>
                        </a:rPr>
                        <a:t>料庫檔</a:t>
                      </a:r>
                      <a:r>
                        <a:rPr lang="en-US" sz="2000" b="1" kern="0" dirty="0">
                          <a:solidFill>
                            <a:schemeClr val="bg1"/>
                          </a:solidFill>
                          <a:latin typeface="+mn-lt"/>
                          <a:ea typeface="+mn-ea"/>
                          <a:cs typeface="Arial" pitchFamily="34" charset="0"/>
                        </a:rPr>
                        <a:t>: 900 MB. </a:t>
                      </a:r>
                      <a:endParaRPr lang="zh-TW" sz="2000" b="1" kern="100" dirty="0">
                        <a:solidFill>
                          <a:schemeClr val="bg1"/>
                        </a:solidFill>
                        <a:latin typeface="+mn-lt"/>
                        <a:ea typeface="+mn-ea"/>
                        <a:cs typeface="Arial" pitchFamily="34" charset="0"/>
                      </a:endParaRPr>
                    </a:p>
                    <a:p>
                      <a:pPr marL="342900" marR="95250" lvl="0" indent="-342900">
                        <a:lnSpc>
                          <a:spcPct val="100000"/>
                        </a:lnSpc>
                        <a:spcBef>
                          <a:spcPts val="600"/>
                        </a:spcBef>
                        <a:spcAft>
                          <a:spcPts val="375"/>
                        </a:spcAft>
                        <a:buSzPts val="1000"/>
                        <a:buFont typeface="Arial" pitchFamily="34" charset="0"/>
                        <a:buNone/>
                        <a:tabLst>
                          <a:tab pos="457200" algn="l"/>
                        </a:tabLst>
                      </a:pPr>
                      <a:r>
                        <a:rPr lang="en-US" altLang="zh-TW" sz="2000" b="1" kern="0" dirty="0" smtClean="0">
                          <a:solidFill>
                            <a:schemeClr val="bg1"/>
                          </a:solidFill>
                          <a:latin typeface="+mn-lt"/>
                          <a:ea typeface="+mn-ea"/>
                          <a:cs typeface="Arial" pitchFamily="34" charset="0"/>
                        </a:rPr>
                        <a:t>  </a:t>
                      </a:r>
                      <a:r>
                        <a:rPr lang="zh-TW" sz="2000" b="1" kern="0" dirty="0" smtClean="0">
                          <a:solidFill>
                            <a:schemeClr val="bg1"/>
                          </a:solidFill>
                          <a:latin typeface="+mn-lt"/>
                          <a:ea typeface="+mn-ea"/>
                          <a:cs typeface="Arial" pitchFamily="34" charset="0"/>
                        </a:rPr>
                        <a:t>系</a:t>
                      </a:r>
                      <a:r>
                        <a:rPr lang="zh-TW" sz="2000" b="1" kern="0" dirty="0">
                          <a:solidFill>
                            <a:schemeClr val="bg1"/>
                          </a:solidFill>
                          <a:latin typeface="+mn-lt"/>
                          <a:ea typeface="+mn-ea"/>
                          <a:cs typeface="Arial" pitchFamily="34" charset="0"/>
                        </a:rPr>
                        <a:t>統</a:t>
                      </a:r>
                      <a:r>
                        <a:rPr lang="en-US" sz="2000" b="1" kern="0" dirty="0">
                          <a:solidFill>
                            <a:schemeClr val="bg1"/>
                          </a:solidFill>
                          <a:latin typeface="+mn-lt"/>
                          <a:ea typeface="+mn-ea"/>
                          <a:cs typeface="Arial" pitchFamily="34" charset="0"/>
                        </a:rPr>
                        <a:t>: 2650 MB. (</a:t>
                      </a:r>
                      <a:r>
                        <a:rPr lang="zh-TW" sz="2000" b="1" kern="0" dirty="0">
                          <a:solidFill>
                            <a:schemeClr val="bg1"/>
                          </a:solidFill>
                          <a:latin typeface="+mn-lt"/>
                          <a:ea typeface="+mn-ea"/>
                          <a:cs typeface="Arial" pitchFamily="34" charset="0"/>
                        </a:rPr>
                        <a:t>含</a:t>
                      </a:r>
                      <a:r>
                        <a:rPr lang="en-US" sz="2000" b="1" kern="0" dirty="0">
                          <a:solidFill>
                            <a:schemeClr val="bg1"/>
                          </a:solidFill>
                          <a:latin typeface="+mn-lt"/>
                          <a:ea typeface="+mn-ea"/>
                          <a:cs typeface="Arial" pitchFamily="34" charset="0"/>
                        </a:rPr>
                        <a:t>SQL</a:t>
                      </a:r>
                      <a:r>
                        <a:rPr lang="zh-TW" sz="2000" b="1" kern="0" dirty="0">
                          <a:solidFill>
                            <a:schemeClr val="bg1"/>
                          </a:solidFill>
                          <a:latin typeface="+mn-lt"/>
                          <a:ea typeface="+mn-ea"/>
                          <a:cs typeface="Arial" pitchFamily="34" charset="0"/>
                        </a:rPr>
                        <a:t>時</a:t>
                      </a:r>
                      <a:r>
                        <a:rPr lang="en-US" sz="2000" b="1" kern="0" dirty="0">
                          <a:solidFill>
                            <a:schemeClr val="bg1"/>
                          </a:solidFill>
                          <a:latin typeface="+mn-lt"/>
                          <a:ea typeface="+mn-ea"/>
                          <a:cs typeface="Arial" pitchFamily="34" charset="0"/>
                        </a:rPr>
                        <a:t>)</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90500" marR="95250">
                        <a:lnSpc>
                          <a:spcPct val="100000"/>
                        </a:lnSpc>
                        <a:spcBef>
                          <a:spcPts val="600"/>
                        </a:spcBef>
                        <a:spcAft>
                          <a:spcPts val="375"/>
                        </a:spcAft>
                        <a:buFont typeface="Wingdings" pitchFamily="2" charset="2"/>
                        <a:buNone/>
                      </a:pPr>
                      <a:r>
                        <a:rPr lang="zh-TW" sz="2000" b="1" kern="0" dirty="0">
                          <a:solidFill>
                            <a:schemeClr val="bg1"/>
                          </a:solidFill>
                          <a:latin typeface="+mn-lt"/>
                          <a:ea typeface="+mn-ea"/>
                          <a:cs typeface="Arial" pitchFamily="34" charset="0"/>
                        </a:rPr>
                        <a:t>程式</a:t>
                      </a:r>
                      <a:r>
                        <a:rPr lang="en-US" sz="2000" b="1" kern="0" dirty="0">
                          <a:solidFill>
                            <a:schemeClr val="bg1"/>
                          </a:solidFill>
                          <a:latin typeface="+mn-lt"/>
                          <a:ea typeface="+mn-ea"/>
                          <a:cs typeface="Arial" pitchFamily="34" charset="0"/>
                        </a:rPr>
                        <a:t>:2–3 GB</a:t>
                      </a:r>
                      <a:endParaRPr lang="zh-TW" sz="2000" b="1" kern="100" dirty="0">
                        <a:solidFill>
                          <a:schemeClr val="bg1"/>
                        </a:solidFill>
                        <a:latin typeface="+mn-lt"/>
                        <a:ea typeface="+mn-ea"/>
                        <a:cs typeface="Arial" pitchFamily="34" charset="0"/>
                      </a:endParaRPr>
                    </a:p>
                    <a:p>
                      <a:pPr>
                        <a:lnSpc>
                          <a:spcPct val="100000"/>
                        </a:lnSpc>
                        <a:spcBef>
                          <a:spcPts val="600"/>
                        </a:spcBef>
                        <a:spcAft>
                          <a:spcPts val="0"/>
                        </a:spcAft>
                        <a:buFont typeface="Wingdings" pitchFamily="2" charset="2"/>
                        <a:buNone/>
                      </a:pPr>
                      <a:r>
                        <a:rPr lang="en-US" sz="2000" b="1" kern="0" dirty="0">
                          <a:solidFill>
                            <a:schemeClr val="bg1"/>
                          </a:solidFill>
                          <a:latin typeface="+mn-lt"/>
                          <a:ea typeface="+mn-ea"/>
                          <a:cs typeface="Arial" pitchFamily="34" charset="0"/>
                        </a:rPr>
                        <a:t>(</a:t>
                      </a:r>
                      <a:r>
                        <a:rPr lang="zh-TW" sz="2000" b="1" kern="0" dirty="0">
                          <a:solidFill>
                            <a:schemeClr val="bg1"/>
                          </a:solidFill>
                          <a:latin typeface="+mn-lt"/>
                          <a:ea typeface="+mn-ea"/>
                          <a:cs typeface="Arial" pitchFamily="34" charset="0"/>
                        </a:rPr>
                        <a:t>每個被保護的</a:t>
                      </a:r>
                      <a:r>
                        <a:rPr lang="en-US" sz="2000" b="1" kern="0" dirty="0">
                          <a:solidFill>
                            <a:schemeClr val="bg1"/>
                          </a:solidFill>
                          <a:latin typeface="+mn-lt"/>
                          <a:ea typeface="+mn-ea"/>
                          <a:cs typeface="Arial" pitchFamily="34" charset="0"/>
                        </a:rPr>
                        <a:t>Volume</a:t>
                      </a:r>
                      <a:r>
                        <a:rPr lang="zh-TW" sz="2000" b="1" kern="0" dirty="0">
                          <a:solidFill>
                            <a:schemeClr val="bg1"/>
                          </a:solidFill>
                          <a:latin typeface="+mn-lt"/>
                          <a:ea typeface="+mn-ea"/>
                          <a:cs typeface="Arial" pitchFamily="34" charset="0"/>
                        </a:rPr>
                        <a:t>至少</a:t>
                      </a:r>
                      <a:r>
                        <a:rPr lang="en-US" sz="2000" b="1" kern="0" dirty="0">
                          <a:solidFill>
                            <a:schemeClr val="bg1"/>
                          </a:solidFill>
                          <a:latin typeface="+mn-lt"/>
                          <a:ea typeface="+mn-ea"/>
                          <a:cs typeface="Arial" pitchFamily="34" charset="0"/>
                        </a:rPr>
                        <a:t>300MB for change journal,</a:t>
                      </a:r>
                      <a:r>
                        <a:rPr lang="zh-TW" sz="2000" b="1" kern="0" dirty="0">
                          <a:solidFill>
                            <a:schemeClr val="bg1"/>
                          </a:solidFill>
                          <a:latin typeface="+mn-lt"/>
                          <a:ea typeface="+mn-ea"/>
                          <a:cs typeface="Arial" pitchFamily="34" charset="0"/>
                        </a:rPr>
                        <a:t>保存資料至磁帶時需先拷貝至此</a:t>
                      </a:r>
                      <a:r>
                        <a:rPr lang="en-US" sz="2000" b="1" kern="0" dirty="0">
                          <a:solidFill>
                            <a:schemeClr val="bg1"/>
                          </a:solidFill>
                          <a:latin typeface="+mn-lt"/>
                          <a:ea typeface="+mn-ea"/>
                          <a:cs typeface="Arial" pitchFamily="34" charset="0"/>
                        </a:rPr>
                        <a:t>)</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r h="1326966">
                <a:tc>
                  <a:txBody>
                    <a:bodyPr/>
                    <a:lstStyle/>
                    <a:p>
                      <a:pPr>
                        <a:lnSpc>
                          <a:spcPct val="100000"/>
                        </a:lnSpc>
                        <a:spcBef>
                          <a:spcPts val="600"/>
                        </a:spcBef>
                        <a:spcAft>
                          <a:spcPts val="750"/>
                        </a:spcAft>
                      </a:pPr>
                      <a:r>
                        <a:rPr lang="en-US" sz="1800" b="1" kern="0" dirty="0" smtClean="0">
                          <a:solidFill>
                            <a:schemeClr val="bg1"/>
                          </a:solidFill>
                          <a:latin typeface="+mn-lt"/>
                          <a:ea typeface="+mn-ea"/>
                          <a:cs typeface="Arial" pitchFamily="34" charset="0"/>
                        </a:rPr>
                        <a:t>storage pool</a:t>
                      </a:r>
                      <a:endParaRPr lang="zh-TW" altLang="en-US" sz="1800" b="1" kern="100" dirty="0" smtClean="0">
                        <a:solidFill>
                          <a:schemeClr val="bg1"/>
                        </a:solidFill>
                        <a:latin typeface="+mn-lt"/>
                        <a:ea typeface="+mn-ea"/>
                        <a:cs typeface="Arial" pitchFamily="34" charset="0"/>
                      </a:endParaRPr>
                    </a:p>
                    <a:p>
                      <a:pPr>
                        <a:lnSpc>
                          <a:spcPct val="100000"/>
                        </a:lnSpc>
                        <a:spcBef>
                          <a:spcPts val="600"/>
                        </a:spcBef>
                        <a:spcAft>
                          <a:spcPts val="750"/>
                        </a:spcAft>
                      </a:pPr>
                      <a:r>
                        <a:rPr lang="zh-TW" altLang="en-US" sz="1800" b="1" kern="0" dirty="0" smtClean="0">
                          <a:solidFill>
                            <a:schemeClr val="bg1"/>
                          </a:solidFill>
                          <a:latin typeface="+mn-lt"/>
                          <a:ea typeface="+mn-ea"/>
                          <a:cs typeface="Arial" pitchFamily="34" charset="0"/>
                        </a:rPr>
                        <a:t>所需的硬碟空間</a:t>
                      </a:r>
                      <a:endParaRPr lang="zh-TW" altLang="en-US" sz="1800" b="1" kern="100" dirty="0" smtClean="0">
                        <a:solidFill>
                          <a:schemeClr val="bg1"/>
                        </a:solidFill>
                        <a:latin typeface="+mn-lt"/>
                        <a:ea typeface="+mn-ea"/>
                        <a:cs typeface="Arial" pitchFamily="34" charset="0"/>
                      </a:endParaRPr>
                    </a:p>
                    <a:p>
                      <a:pPr>
                        <a:lnSpc>
                          <a:spcPct val="100000"/>
                        </a:lnSpc>
                        <a:spcBef>
                          <a:spcPts val="600"/>
                        </a:spcBef>
                      </a:pPr>
                      <a:endParaRPr lang="zh-TW" sz="18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marL="190500" marR="95250">
                        <a:lnSpc>
                          <a:spcPct val="100000"/>
                        </a:lnSpc>
                        <a:spcBef>
                          <a:spcPts val="600"/>
                        </a:spcBef>
                        <a:spcAft>
                          <a:spcPts val="375"/>
                        </a:spcAft>
                        <a:buFont typeface="Wingdings" pitchFamily="2" charset="2"/>
                        <a:buNone/>
                      </a:pPr>
                      <a:r>
                        <a:rPr lang="zh-TW" sz="2000" b="1" kern="0" dirty="0">
                          <a:solidFill>
                            <a:schemeClr val="bg1"/>
                          </a:solidFill>
                          <a:latin typeface="+mn-lt"/>
                          <a:ea typeface="+mn-ea"/>
                          <a:cs typeface="Arial" pitchFamily="34" charset="0"/>
                        </a:rPr>
                        <a:t>被保護資料量的</a:t>
                      </a:r>
                      <a:r>
                        <a:rPr lang="en-US" sz="2000" b="1" kern="0" dirty="0">
                          <a:solidFill>
                            <a:schemeClr val="bg1"/>
                          </a:solidFill>
                          <a:latin typeface="+mn-lt"/>
                          <a:ea typeface="+mn-ea"/>
                          <a:cs typeface="Arial" pitchFamily="34" charset="0"/>
                        </a:rPr>
                        <a:t>1.5</a:t>
                      </a:r>
                      <a:r>
                        <a:rPr lang="zh-TW" sz="2000" b="1" kern="0" dirty="0">
                          <a:solidFill>
                            <a:schemeClr val="bg1"/>
                          </a:solidFill>
                          <a:latin typeface="+mn-lt"/>
                          <a:ea typeface="+mn-ea"/>
                          <a:cs typeface="Arial" pitchFamily="34" charset="0"/>
                        </a:rPr>
                        <a:t>倍</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c>
                  <a:txBody>
                    <a:bodyPr/>
                    <a:lstStyle/>
                    <a:p>
                      <a:pPr marL="190500" marR="95250">
                        <a:lnSpc>
                          <a:spcPct val="100000"/>
                        </a:lnSpc>
                        <a:spcBef>
                          <a:spcPts val="600"/>
                        </a:spcBef>
                        <a:spcAft>
                          <a:spcPts val="375"/>
                        </a:spcAft>
                        <a:buFont typeface="Wingdings" pitchFamily="2" charset="2"/>
                        <a:buNone/>
                      </a:pPr>
                      <a:r>
                        <a:rPr lang="zh-TW" sz="2000" b="1" kern="0" dirty="0">
                          <a:solidFill>
                            <a:schemeClr val="bg1"/>
                          </a:solidFill>
                          <a:latin typeface="+mn-lt"/>
                          <a:ea typeface="+mn-ea"/>
                          <a:cs typeface="Arial" pitchFamily="34" charset="0"/>
                        </a:rPr>
                        <a:t>被保護資料的</a:t>
                      </a:r>
                      <a:r>
                        <a:rPr lang="en-US" sz="2000" b="1" kern="0" dirty="0">
                          <a:solidFill>
                            <a:schemeClr val="bg1"/>
                          </a:solidFill>
                          <a:latin typeface="+mn-lt"/>
                          <a:ea typeface="+mn-ea"/>
                          <a:cs typeface="Arial" pitchFamily="34" charset="0"/>
                        </a:rPr>
                        <a:t>2~3</a:t>
                      </a:r>
                      <a:r>
                        <a:rPr lang="zh-TW" sz="2000" b="1" kern="0" dirty="0">
                          <a:solidFill>
                            <a:schemeClr val="bg1"/>
                          </a:solidFill>
                          <a:latin typeface="+mn-lt"/>
                          <a:ea typeface="+mn-ea"/>
                          <a:cs typeface="Arial" pitchFamily="34" charset="0"/>
                        </a:rPr>
                        <a:t>倍</a:t>
                      </a:r>
                      <a:endParaRPr lang="zh-TW" sz="2000" b="1" kern="100" dirty="0">
                        <a:solidFill>
                          <a:schemeClr val="bg1"/>
                        </a:solidFill>
                        <a:latin typeface="+mn-lt"/>
                        <a:ea typeface="+mn-ea"/>
                        <a:cs typeface="Arial" pitchFamily="34" charset="0"/>
                      </a:endParaRPr>
                    </a:p>
                  </a:txBody>
                  <a:tcPr marL="35118" marR="35118" marT="35118" marB="3511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50000"/>
                      </a:schemeClr>
                    </a:solidFill>
                  </a:tcPr>
                </a:tc>
              </a:tr>
            </a:tbl>
          </a:graphicData>
        </a:graphic>
      </p:graphicFrame>
    </p:spTree>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軟體的基本要求</a:t>
            </a:r>
            <a:r>
              <a:rPr lang="en-US" altLang="zh-TW" dirty="0" smtClean="0"/>
              <a:t>(</a:t>
            </a:r>
            <a:r>
              <a:rPr lang="zh-TW" altLang="en-US" dirty="0" smtClean="0"/>
              <a:t>一</a:t>
            </a:r>
            <a:r>
              <a:rPr lang="en-US" altLang="zh-TW" dirty="0" smtClean="0"/>
              <a:t>)</a:t>
            </a:r>
            <a:endParaRPr lang="zh-TW" altLang="en-US" dirty="0"/>
          </a:p>
        </p:txBody>
      </p:sp>
      <p:sp>
        <p:nvSpPr>
          <p:cNvPr id="3" name="內容版面配置區 2"/>
          <p:cNvSpPr>
            <a:spLocks noGrp="1"/>
          </p:cNvSpPr>
          <p:nvPr>
            <p:ph idx="1"/>
          </p:nvPr>
        </p:nvSpPr>
        <p:spPr>
          <a:xfrm>
            <a:off x="369888" y="1089025"/>
            <a:ext cx="8496300" cy="4802871"/>
          </a:xfrm>
        </p:spPr>
        <p:txBody>
          <a:bodyPr/>
          <a:lstStyle/>
          <a:p>
            <a:pPr defTabSz="720000"/>
            <a:r>
              <a:rPr lang="en-US" altLang="zh-TW" dirty="0" smtClean="0"/>
              <a:t>DPM Server</a:t>
            </a:r>
            <a:r>
              <a:rPr lang="zh-TW" altLang="en-US" dirty="0" smtClean="0"/>
              <a:t>軟體的要求</a:t>
            </a:r>
            <a:endParaRPr lang="en-US" altLang="zh-TW" dirty="0" smtClean="0"/>
          </a:p>
          <a:p>
            <a:pPr lvl="1" defTabSz="540000"/>
            <a:r>
              <a:rPr lang="en-US" altLang="zh-TW" dirty="0" smtClean="0"/>
              <a:t>DPM</a:t>
            </a:r>
            <a:r>
              <a:rPr lang="zh-TW" altLang="en-US" dirty="0" smtClean="0"/>
              <a:t>伺服器必須是專用性質</a:t>
            </a:r>
            <a:endParaRPr lang="en-US" altLang="zh-TW" dirty="0" smtClean="0"/>
          </a:p>
          <a:p>
            <a:pPr lvl="1" defTabSz="540000"/>
            <a:r>
              <a:rPr lang="zh-TW" altLang="en-US" dirty="0" smtClean="0"/>
              <a:t>不能含</a:t>
            </a:r>
            <a:r>
              <a:rPr lang="en-US" altLang="zh-TW" dirty="0" smtClean="0"/>
              <a:t>DC</a:t>
            </a:r>
            <a:r>
              <a:rPr lang="zh-TW" altLang="en-US" dirty="0" smtClean="0"/>
              <a:t>或應用程式伺服器</a:t>
            </a:r>
            <a:endParaRPr lang="en-US" altLang="zh-TW" dirty="0" smtClean="0"/>
          </a:p>
          <a:p>
            <a:pPr lvl="1" defTabSz="540000"/>
            <a:r>
              <a:rPr lang="zh-TW" altLang="en-US" dirty="0" smtClean="0"/>
              <a:t>不能直接與底下的伺服器同台</a:t>
            </a:r>
            <a:endParaRPr lang="en-US" altLang="zh-TW" dirty="0" smtClean="0"/>
          </a:p>
          <a:p>
            <a:pPr lvl="2" defTabSz="540000"/>
            <a:r>
              <a:rPr lang="en-US" altLang="zh-TW" dirty="0" smtClean="0"/>
              <a:t>MOM 2005</a:t>
            </a:r>
          </a:p>
          <a:p>
            <a:pPr lvl="2" defTabSz="540000"/>
            <a:r>
              <a:rPr lang="en-US" altLang="zh-TW" dirty="0" smtClean="0"/>
              <a:t>SCOM 2007</a:t>
            </a:r>
          </a:p>
        </p:txBody>
      </p:sp>
    </p:spTree>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軟體的基本要求</a:t>
            </a:r>
            <a:r>
              <a:rPr lang="en-US" altLang="zh-TW" dirty="0" smtClean="0"/>
              <a:t>(</a:t>
            </a:r>
            <a:r>
              <a:rPr lang="zh-TW" altLang="en-US" dirty="0" smtClean="0"/>
              <a:t>二</a:t>
            </a:r>
            <a:r>
              <a:rPr lang="en-US" altLang="zh-TW" dirty="0" smtClean="0"/>
              <a:t>)</a:t>
            </a:r>
            <a:endParaRPr lang="zh-TW" altLang="en-US" dirty="0"/>
          </a:p>
        </p:txBody>
      </p:sp>
      <p:sp>
        <p:nvSpPr>
          <p:cNvPr id="3" name="內容版面配置區 2"/>
          <p:cNvSpPr>
            <a:spLocks noGrp="1"/>
          </p:cNvSpPr>
          <p:nvPr>
            <p:ph idx="1"/>
          </p:nvPr>
        </p:nvSpPr>
        <p:spPr>
          <a:xfrm>
            <a:off x="369888" y="885829"/>
            <a:ext cx="8496300" cy="5166629"/>
          </a:xfrm>
        </p:spPr>
        <p:txBody>
          <a:bodyPr/>
          <a:lstStyle/>
          <a:p>
            <a:pPr lvl="1" defTabSz="540000"/>
            <a:r>
              <a:rPr lang="en-US" altLang="zh-TW" dirty="0" err="1" smtClean="0"/>
              <a:t>hotfix</a:t>
            </a:r>
            <a:endParaRPr lang="en-US" altLang="zh-TW" dirty="0" smtClean="0"/>
          </a:p>
          <a:p>
            <a:pPr lvl="2" defTabSz="540000"/>
            <a:r>
              <a:rPr lang="en-US" altLang="zh-TW" dirty="0" smtClean="0">
                <a:hlinkClick r:id="rId2"/>
              </a:rPr>
              <a:t>http://support.microsoft.com/kb/940349/</a:t>
            </a:r>
            <a:endParaRPr lang="en-US" altLang="zh-TW" dirty="0" smtClean="0"/>
          </a:p>
          <a:p>
            <a:pPr lvl="3" defTabSz="540000"/>
            <a:r>
              <a:rPr lang="zh-TW" altLang="en-US" dirty="0" smtClean="0"/>
              <a:t>被保護的電腦也要安裝</a:t>
            </a:r>
            <a:endParaRPr lang="en-US" altLang="zh-TW" dirty="0" smtClean="0"/>
          </a:p>
          <a:p>
            <a:pPr lvl="1" defTabSz="540000"/>
            <a:r>
              <a:rPr lang="en-US" dirty="0" smtClean="0"/>
              <a:t>Windows </a:t>
            </a:r>
            <a:r>
              <a:rPr lang="en-US" dirty="0" err="1" smtClean="0"/>
              <a:t>PowerShell</a:t>
            </a:r>
            <a:r>
              <a:rPr lang="en-US" dirty="0" smtClean="0"/>
              <a:t> 1.0 from </a:t>
            </a:r>
          </a:p>
          <a:p>
            <a:pPr lvl="2" defTabSz="540000"/>
            <a:r>
              <a:rPr lang="en-US" dirty="0" smtClean="0">
                <a:hlinkClick r:id="rId3"/>
              </a:rPr>
              <a:t>http://go.microsoft.com/fwlink/?LinkId=87007</a:t>
            </a:r>
            <a:endParaRPr lang="en-US" dirty="0" smtClean="0"/>
          </a:p>
          <a:p>
            <a:pPr lvl="1" defTabSz="540000"/>
            <a:r>
              <a:rPr lang="en-US" dirty="0" smtClean="0"/>
              <a:t>Windows Deployment Services (WDS) on Windows Server 2003 Service Pack 2 (SP2) servers</a:t>
            </a:r>
            <a:endParaRPr lang="zh-TW" altLang="en-US" dirty="0" smtClean="0"/>
          </a:p>
          <a:p>
            <a:pPr lvl="1"/>
            <a:r>
              <a:rPr lang="en-US" dirty="0" smtClean="0"/>
              <a:t>Single Instance Storage (SIS) on Windows Server 2008 operating system </a:t>
            </a:r>
          </a:p>
          <a:p>
            <a:pPr lvl="1"/>
            <a:r>
              <a:rPr lang="en-US" dirty="0" smtClean="0"/>
              <a:t>SIS on Windows Storage Server  2003 R2</a:t>
            </a:r>
          </a:p>
          <a:p>
            <a:pPr lvl="1"/>
            <a:endParaRPr lang="zh-TW" altLang="en-US" dirty="0"/>
          </a:p>
        </p:txBody>
      </p:sp>
    </p:spTree>
  </p:cSld>
  <p:clrMapOvr>
    <a:masterClrMapping/>
  </p:clrMapOvr>
  <p:transition>
    <p:wipe dir="r"/>
  </p:transition>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5"/>
</p:tagLst>
</file>

<file path=ppt/tags/tag2.xml><?xml version="1.0" encoding="utf-8"?>
<p:tagLst xmlns:a="http://schemas.openxmlformats.org/drawingml/2006/main" xmlns:r="http://schemas.openxmlformats.org/officeDocument/2006/relationships" xmlns:p="http://schemas.openxmlformats.org/presentationml/2006/main">
  <p:tag name="TIMING" val="|.5"/>
</p:tagLst>
</file>

<file path=ppt/tags/tag3.xml><?xml version="1.0" encoding="utf-8"?>
<p:tagLst xmlns:a="http://schemas.openxmlformats.org/drawingml/2006/main" xmlns:r="http://schemas.openxmlformats.org/officeDocument/2006/relationships" xmlns:p="http://schemas.openxmlformats.org/presentationml/2006/main">
  <p:tag name="TIMING" val="|.5"/>
</p:tagLst>
</file>

<file path=ppt/tags/tag4.xml><?xml version="1.0" encoding="utf-8"?>
<p:tagLst xmlns:a="http://schemas.openxmlformats.org/drawingml/2006/main" xmlns:r="http://schemas.openxmlformats.org/officeDocument/2006/relationships" xmlns:p="http://schemas.openxmlformats.org/presentationml/2006/main">
  <p:tag name="TIMING" val="|.5"/>
</p:tagLst>
</file>

<file path=ppt/tags/tag5.xml><?xml version="1.0" encoding="utf-8"?>
<p:tagLst xmlns:a="http://schemas.openxmlformats.org/drawingml/2006/main" xmlns:r="http://schemas.openxmlformats.org/officeDocument/2006/relationships" xmlns:p="http://schemas.openxmlformats.org/presentationml/2006/main">
  <p:tag name="TIMING" val="|.5"/>
</p:tagLst>
</file>

<file path=ppt/tags/tag6.xml><?xml version="1.0" encoding="utf-8"?>
<p:tagLst xmlns:a="http://schemas.openxmlformats.org/drawingml/2006/main" xmlns:r="http://schemas.openxmlformats.org/officeDocument/2006/relationships" xmlns:p="http://schemas.openxmlformats.org/presentationml/2006/main">
  <p:tag name="TIMING" val="|1.9|1.4|3.5|35|87|101|73.9"/>
</p:tagLst>
</file>

<file path=ppt/tags/tag7.xml><?xml version="1.0" encoding="utf-8"?>
<p:tagLst xmlns:a="http://schemas.openxmlformats.org/drawingml/2006/main" xmlns:r="http://schemas.openxmlformats.org/officeDocument/2006/relationships" xmlns:p="http://schemas.openxmlformats.org/presentationml/2006/main">
  <p:tag name="TIMING" val="|.5"/>
</p:tagLst>
</file>

<file path=ppt/theme/theme1.xml><?xml version="1.0" encoding="utf-8"?>
<a:theme xmlns:a="http://schemas.openxmlformats.org/drawingml/2006/main" name="Q3FY06 TechNet Template">
  <a:themeElements>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Q3FY06 TechNet Template">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Q3FY06 TechNet 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Q3FY06 TechNet 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Q3FY06 TechNet 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Q3FY06 TechNet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Q3FY06 TechNet 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Q3FY06 TechNet 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Q3FY06 TechNet 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Q3FY06 TechNet 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Q3FY06 TechNet 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Q3FY06 TechNet 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Q3FY06 TechNet 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Q3FY06 TechNet 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18500</TotalTime>
  <Words>2467</Words>
  <Application>Microsoft PowerPoint</Application>
  <PresentationFormat>如螢幕大小 (4:3)</PresentationFormat>
  <Paragraphs>473</Paragraphs>
  <Slides>53</Slides>
  <Notes>19</Notes>
  <HiddenSlides>0</HiddenSlides>
  <MMClips>0</MMClips>
  <ScaleCrop>false</ScaleCrop>
  <HeadingPairs>
    <vt:vector size="4" baseType="variant">
      <vt:variant>
        <vt:lpstr>佈景主題</vt:lpstr>
      </vt:variant>
      <vt:variant>
        <vt:i4>1</vt:i4>
      </vt:variant>
      <vt:variant>
        <vt:lpstr>投影片標題</vt:lpstr>
      </vt:variant>
      <vt:variant>
        <vt:i4>53</vt:i4>
      </vt:variant>
    </vt:vector>
  </HeadingPairs>
  <TitlesOfParts>
    <vt:vector size="54" baseType="lpstr">
      <vt:lpstr>Q3FY06 TechNet Template</vt:lpstr>
      <vt:lpstr>Welcome</vt:lpstr>
      <vt:lpstr>如何利用DPM 2007資料備援技術 達成AD和Exchange Server備援及重建</vt:lpstr>
      <vt:lpstr>講授大綱</vt:lpstr>
      <vt:lpstr>講授大綱</vt:lpstr>
      <vt:lpstr>企業資料保全架構圖</vt:lpstr>
      <vt:lpstr>DPM 2007的備份與還原方式</vt:lpstr>
      <vt:lpstr>部署DPM 2007伺服器硬體的要求</vt:lpstr>
      <vt:lpstr>軟體的基本要求(一)</vt:lpstr>
      <vt:lpstr>軟體的基本要求(二)</vt:lpstr>
      <vt:lpstr>軟體的基本要求(三)</vt:lpstr>
      <vt:lpstr>被保護的對象(一)</vt:lpstr>
      <vt:lpstr>被保護的對象(二)</vt:lpstr>
      <vt:lpstr>被保護的對象(三)</vt:lpstr>
      <vt:lpstr>投影片 14</vt:lpstr>
      <vt:lpstr>講授大綱</vt:lpstr>
      <vt:lpstr>AD單一複製主機角色的成員</vt:lpstr>
      <vt:lpstr>取得FSMO擁有者</vt:lpstr>
      <vt:lpstr>AD操作主機還原注意事項</vt:lpstr>
      <vt:lpstr>備份AD和相關的元件</vt:lpstr>
      <vt:lpstr>還原前的注意事項(一)</vt:lpstr>
      <vt:lpstr>還原前的注意事項(三)</vt:lpstr>
      <vt:lpstr>非系統授權還原 </vt:lpstr>
      <vt:lpstr>系統授權的還原</vt:lpstr>
      <vt:lpstr>重新安裝與還原</vt:lpstr>
      <vt:lpstr>重新安裝DC 法 </vt:lpstr>
      <vt:lpstr>投影片 26</vt:lpstr>
      <vt:lpstr>講授大綱</vt:lpstr>
      <vt:lpstr>File Server的備份與還原(一)</vt:lpstr>
      <vt:lpstr>File Server的備份與還原(二)</vt:lpstr>
      <vt:lpstr>投影片 30</vt:lpstr>
      <vt:lpstr>講授大綱</vt:lpstr>
      <vt:lpstr>Exchange Server的保護</vt:lpstr>
      <vt:lpstr>Exchange 2003的備份與還原</vt:lpstr>
      <vt:lpstr>投影片 34</vt:lpstr>
      <vt:lpstr>Exchange 2007叢集連續複寫的備份</vt:lpstr>
      <vt:lpstr>叢集連續複寫的備份與還原(一)</vt:lpstr>
      <vt:lpstr>叢集連續複寫的備份與還原(二)</vt:lpstr>
      <vt:lpstr>叢集連續複寫的備份與還原(三)</vt:lpstr>
      <vt:lpstr>投影片 39</vt:lpstr>
      <vt:lpstr>講授大綱</vt:lpstr>
      <vt:lpstr>投影片 41</vt:lpstr>
      <vt:lpstr>系統還原工具的功能</vt:lpstr>
      <vt:lpstr>投影片 43</vt:lpstr>
      <vt:lpstr>摘要</vt:lpstr>
      <vt:lpstr>For More Information</vt:lpstr>
      <vt:lpstr>Microsoft Press Publications</vt:lpstr>
      <vt:lpstr>Non-Microsoft Publications</vt:lpstr>
      <vt:lpstr>Readiness with Skills Assessment</vt:lpstr>
      <vt:lpstr>Become a Microsoft Certified Professional </vt:lpstr>
      <vt:lpstr>Heard the News about TechNet?</vt:lpstr>
      <vt:lpstr>投影片 51</vt:lpstr>
      <vt:lpstr>Where Else Can I Get Help?</vt:lpstr>
      <vt:lpstr>投影片 53</vt:lpstr>
    </vt:vector>
  </TitlesOfParts>
  <Manager/>
  <Company>長成資訊顧問股份有限公司</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如何部署高安全性的Exchange Server 2007訊息平台</dc:title>
  <dc:subject>TechNet實務技術講座</dc:subject>
  <dc:creator>Microsoft</dc:creator>
  <cp:keywords>TechNet;</cp:keywords>
  <dc:description>Ver 1.4</dc:description>
  <cp:lastModifiedBy>Frank</cp:lastModifiedBy>
  <cp:revision>705</cp:revision>
  <dcterms:created xsi:type="dcterms:W3CDTF">1998-07-06T19:29:56Z</dcterms:created>
  <dcterms:modified xsi:type="dcterms:W3CDTF">2007-11-23T00:52:08Z</dcterms:modified>
  <cp:category>IT Professional</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rogram">
    <vt:lpwstr>TechNet</vt:lpwstr>
  </property>
  <property fmtid="{D5CDD505-2E9C-101B-9397-08002B2CF9AE}" pid="3" name="Session ID">
    <vt:lpwstr>xxx-zz</vt:lpwstr>
  </property>
  <property fmtid="{D5CDD505-2E9C-101B-9397-08002B2CF9AE}" pid="4" name="Status">
    <vt:lpwstr>Work in Progress</vt:lpwstr>
  </property>
  <property fmtid="{D5CDD505-2E9C-101B-9397-08002B2CF9AE}" pid="5" name="Support">
    <vt:lpwstr>devhelp@microsoft.com</vt:lpwstr>
  </property>
  <property fmtid="{D5CDD505-2E9C-101B-9397-08002B2CF9AE}" pid="6" name="build">
    <vt:lpwstr>0</vt:lpwstr>
  </property>
  <property fmtid="{D5CDD505-2E9C-101B-9397-08002B2CF9AE}" pid="7" name="Version">
    <vt:lpwstr>9.0</vt:lpwstr>
  </property>
</Properties>
</file>