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52"/>
  </p:notesMasterIdLst>
  <p:handoutMasterIdLst>
    <p:handoutMasterId r:id="rId53"/>
  </p:handoutMasterIdLst>
  <p:sldIdLst>
    <p:sldId id="257" r:id="rId3"/>
    <p:sldId id="296" r:id="rId4"/>
    <p:sldId id="495" r:id="rId5"/>
    <p:sldId id="649" r:id="rId6"/>
    <p:sldId id="629" r:id="rId7"/>
    <p:sldId id="643" r:id="rId8"/>
    <p:sldId id="644" r:id="rId9"/>
    <p:sldId id="648" r:id="rId10"/>
    <p:sldId id="634" r:id="rId11"/>
    <p:sldId id="564" r:id="rId12"/>
    <p:sldId id="567" r:id="rId13"/>
    <p:sldId id="569" r:id="rId14"/>
    <p:sldId id="635" r:id="rId15"/>
    <p:sldId id="612" r:id="rId16"/>
    <p:sldId id="571" r:id="rId17"/>
    <p:sldId id="582" r:id="rId18"/>
    <p:sldId id="636" r:id="rId19"/>
    <p:sldId id="637" r:id="rId20"/>
    <p:sldId id="638" r:id="rId21"/>
    <p:sldId id="586" r:id="rId22"/>
    <p:sldId id="587" r:id="rId23"/>
    <p:sldId id="588" r:id="rId24"/>
    <p:sldId id="589" r:id="rId25"/>
    <p:sldId id="590" r:id="rId26"/>
    <p:sldId id="581" r:id="rId27"/>
    <p:sldId id="591" r:id="rId28"/>
    <p:sldId id="592" r:id="rId29"/>
    <p:sldId id="642" r:id="rId30"/>
    <p:sldId id="596" r:id="rId31"/>
    <p:sldId id="614" r:id="rId32"/>
    <p:sldId id="615" r:id="rId33"/>
    <p:sldId id="639" r:id="rId34"/>
    <p:sldId id="617" r:id="rId35"/>
    <p:sldId id="623" r:id="rId36"/>
    <p:sldId id="619" r:id="rId37"/>
    <p:sldId id="640" r:id="rId38"/>
    <p:sldId id="565" r:id="rId39"/>
    <p:sldId id="598" r:id="rId40"/>
    <p:sldId id="599" r:id="rId41"/>
    <p:sldId id="641" r:id="rId42"/>
    <p:sldId id="602" r:id="rId43"/>
    <p:sldId id="603" r:id="rId44"/>
    <p:sldId id="604" r:id="rId45"/>
    <p:sldId id="605" r:id="rId46"/>
    <p:sldId id="566" r:id="rId47"/>
    <p:sldId id="608" r:id="rId48"/>
    <p:sldId id="609" r:id="rId49"/>
    <p:sldId id="611" r:id="rId50"/>
    <p:sldId id="366" r:id="rId5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EBF7FF"/>
    <a:srgbClr val="CCECFF"/>
    <a:srgbClr val="0000FF"/>
    <a:srgbClr val="FF0000"/>
    <a:srgbClr val="EF7D71"/>
    <a:srgbClr val="FFFF99"/>
    <a:srgbClr val="EAEAE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157" autoAdjust="0"/>
    <p:restoredTop sz="76952" autoAdjust="0"/>
  </p:normalViewPr>
  <p:slideViewPr>
    <p:cSldViewPr snapToGrid="0" snapToObjects="1">
      <p:cViewPr varScale="1">
        <p:scale>
          <a:sx n="49" d="100"/>
          <a:sy n="49" d="100"/>
        </p:scale>
        <p:origin x="-630" y="-102"/>
      </p:cViewPr>
      <p:guideLst>
        <p:guide orient="horz" pos="144"/>
        <p:guide orient="horz" pos="892"/>
        <p:guide orient="horz" pos="1196"/>
        <p:guide orient="horz" pos="2159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016" y="-96"/>
      </p:cViewPr>
      <p:guideLst>
        <p:guide orient="horz" pos="2927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5715000" y="8718550"/>
            <a:ext cx="1085850" cy="4683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lIns="92684" tIns="46342" rIns="92684" bIns="46342" anchor="b"/>
          <a:lstStyle/>
          <a:p>
            <a:pPr algn="r" defTabSz="927100">
              <a:defRPr/>
            </a:pPr>
            <a:fld id="{EDCEFCB0-3CF4-4C57-9C87-2E1D23114316}" type="slidenum">
              <a:rPr lang="en-US" sz="1200" b="1"/>
              <a:pPr algn="r" defTabSz="927100">
                <a:defRPr/>
              </a:pPr>
              <a:t>‹#›</a:t>
            </a:fld>
            <a:endParaRPr lang="en-US" sz="1200" b="1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0" y="222250"/>
            <a:ext cx="6985000" cy="3079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92684" tIns="46342" rIns="92684" bIns="46342" anchor="ctr">
            <a:spAutoFit/>
          </a:bodyPr>
          <a:lstStyle/>
          <a:p>
            <a:pPr algn="ctr" defTabSz="927100">
              <a:spcBef>
                <a:spcPct val="50000"/>
              </a:spcBef>
              <a:defRPr/>
            </a:pPr>
            <a:r>
              <a:rPr lang="en-US" sz="1400" b="1">
                <a:solidFill>
                  <a:schemeClr val="tx2"/>
                </a:solidFill>
              </a:rPr>
              <a:t>http://www.microsoft.com/technet</a:t>
            </a:r>
            <a:endParaRPr lang="en-US" sz="45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241925" y="228600"/>
            <a:ext cx="1616075" cy="301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151" tIns="45075" rIns="90151" bIns="45075">
            <a:spAutoFit/>
          </a:bodyPr>
          <a:lstStyle/>
          <a:p>
            <a:pPr algn="ctr">
              <a:defRPr/>
            </a:pPr>
            <a:r>
              <a:rPr lang="en-US" sz="1400" b="1"/>
              <a:t>ITPROMGT-200</a:t>
            </a:r>
            <a:endParaRPr lang="en-US" sz="1400" b="1">
              <a:solidFill>
                <a:schemeClr val="accent1"/>
              </a:solidFill>
            </a:endParaRPr>
          </a:p>
        </p:txBody>
      </p:sp>
      <p:pic>
        <p:nvPicPr>
          <p:cNvPr id="13926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68775" y="463550"/>
            <a:ext cx="2584450" cy="19383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77800" y="2570163"/>
            <a:ext cx="6424613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B6E2DA-8BC2-4EAD-A0F6-BB5EF6C0D1BD}" type="slidenum">
              <a:rPr lang="en-GB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157163"/>
            <a:ext cx="6858000" cy="30638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lIns="91377" tIns="45689" rIns="91377" bIns="45689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tx2"/>
                </a:solidFill>
              </a:rPr>
              <a:t>http://www.microsoft.com/technet</a:t>
            </a:r>
            <a:endParaRPr lang="en-US" sz="44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157788" y="138113"/>
            <a:ext cx="1700212" cy="333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0151" tIns="45075" rIns="90151" bIns="45075">
            <a:spAutoFit/>
          </a:bodyPr>
          <a:lstStyle/>
          <a:p>
            <a:pPr defTabSz="901700">
              <a:spcBef>
                <a:spcPct val="50000"/>
              </a:spcBef>
              <a:defRPr/>
            </a:pPr>
            <a:r>
              <a:rPr lang="en-US" sz="1600" b="1"/>
              <a:t>ITPROMGT-200</a:t>
            </a:r>
            <a:endParaRPr lang="en-US" sz="3200" b="1">
              <a:latin typeface="Times New Roman" pitchFamily="18" charset="0"/>
            </a:endParaRPr>
          </a:p>
        </p:txBody>
      </p:sp>
      <p:pic>
        <p:nvPicPr>
          <p:cNvPr id="70663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8831263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1905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68A5D00-F661-43AA-BBC8-B088DDC3ADA6}" type="slidenum">
              <a:rPr lang="en-GB" smtClean="0"/>
              <a:pPr/>
              <a:t>1</a:t>
            </a:fld>
            <a:endParaRPr lang="en-US" smtClean="0"/>
          </a:p>
        </p:txBody>
      </p:sp>
      <p:sp>
        <p:nvSpPr>
          <p:cNvPr id="72707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BBFC2A-381A-4259-BBE5-38FBA8B0666F}" type="slidenum">
              <a:rPr lang="en-GB" sz="1200">
                <a:latin typeface="Times New Roman" pitchFamily="18" charset="0"/>
              </a:rPr>
              <a:pPr algn="r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C3FF776-AB76-4079-ADB1-64738042D971}" type="slidenum">
              <a:rPr lang="en-GB" smtClean="0"/>
              <a:pPr/>
              <a:t>10</a:t>
            </a:fld>
            <a:endParaRPr lang="en-US" smtClean="0"/>
          </a:p>
        </p:txBody>
      </p:sp>
      <p:sp>
        <p:nvSpPr>
          <p:cNvPr id="8397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81E58D-BD60-4E1D-A6A7-73168F88680E}" type="slidenum">
              <a:rPr lang="en-GB" smtClean="0"/>
              <a:pPr/>
              <a:t>11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2401888"/>
            <a:ext cx="5486400" cy="5703887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D6828C9-1A2A-4FC5-8205-BBAE98721417}" type="slidenum">
              <a:rPr lang="en-GB" smtClean="0"/>
              <a:pPr/>
              <a:t>12</a:t>
            </a:fld>
            <a:endParaRPr lang="en-US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0213" y="2825750"/>
            <a:ext cx="548640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F8D217D-8381-438A-A288-3B9FC2D99C19}" type="slidenum">
              <a:rPr lang="en-GB" smtClean="0"/>
              <a:pPr/>
              <a:t>13</a:t>
            </a:fld>
            <a:endParaRPr lang="en-US" smtClean="0"/>
          </a:p>
        </p:txBody>
      </p:sp>
      <p:sp>
        <p:nvSpPr>
          <p:cNvPr id="880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320AC08-0151-458E-A3E1-19565828DCCA}" type="slidenum">
              <a:rPr lang="en-GB" smtClean="0"/>
              <a:pPr/>
              <a:t>14</a:t>
            </a:fld>
            <a:endParaRPr lang="en-US" smtClean="0"/>
          </a:p>
        </p:txBody>
      </p:sp>
      <p:sp>
        <p:nvSpPr>
          <p:cNvPr id="8909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3DD87DE-389A-48CB-9A1B-17D190B6DB58}" type="slidenum">
              <a:rPr lang="en-GB" smtClean="0"/>
              <a:pPr/>
              <a:t>15</a:t>
            </a:fld>
            <a:endParaRPr lang="en-US" smtClean="0"/>
          </a:p>
        </p:txBody>
      </p:sp>
      <p:sp>
        <p:nvSpPr>
          <p:cNvPr id="90115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00EC0C-0528-4254-95A9-5FB935D76F09}" type="slidenum">
              <a:rPr lang="en-GB" sz="1200">
                <a:latin typeface="Times New Roman" pitchFamily="18" charset="0"/>
              </a:rPr>
              <a:pPr algn="r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D83163F-5DA7-4878-AAFC-87355297C3E2}" type="slidenum">
              <a:rPr lang="en-GB" smtClean="0"/>
              <a:pPr/>
              <a:t>16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64F05BC-950F-418F-81BB-1345EB5ACBB3}" type="slidenum">
              <a:rPr lang="en-GB" smtClean="0"/>
              <a:pPr/>
              <a:t>17</a:t>
            </a:fld>
            <a:endParaRPr lang="en-US" smtClean="0"/>
          </a:p>
        </p:txBody>
      </p:sp>
      <p:sp>
        <p:nvSpPr>
          <p:cNvPr id="9216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A7B381D-0906-4919-B89A-455C783E8A89}" type="slidenum">
              <a:rPr lang="en-GB" smtClean="0"/>
              <a:pPr/>
              <a:t>18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D0FF2FA-02BE-4B4C-A348-59DA0F394A1E}" type="slidenum">
              <a:rPr lang="en-GB" smtClean="0"/>
              <a:pPr/>
              <a:t>19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AA12038-6B83-467B-8F81-BD6CAFA94D8E}" type="slidenum">
              <a:rPr lang="en-GB" smtClean="0"/>
              <a:pPr/>
              <a:t>2</a:t>
            </a:fld>
            <a:endParaRPr lang="en-US" smtClean="0"/>
          </a:p>
        </p:txBody>
      </p:sp>
      <p:sp>
        <p:nvSpPr>
          <p:cNvPr id="73731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D4BF57-0B98-41E7-B952-90D3A248DF06}" type="slidenum">
              <a:rPr lang="en-GB" sz="1200">
                <a:latin typeface="Times New Roman" pitchFamily="18" charset="0"/>
              </a:rPr>
              <a:pPr algn="r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218A2BD-7E7A-4708-87E5-65A262D3B557}" type="slidenum">
              <a:rPr lang="en-GB" smtClean="0"/>
              <a:pPr/>
              <a:t>20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1FDEF6A-BEBE-42B6-B3CA-1EBA86A77DB6}" type="slidenum">
              <a:rPr lang="en-GB" smtClean="0"/>
              <a:pPr/>
              <a:t>21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FD78507-8F8B-4C75-98ED-7BA2677FB610}" type="slidenum">
              <a:rPr lang="en-GB" smtClean="0"/>
              <a:pPr/>
              <a:t>22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2C376AE6-329C-4667-9936-F6A813B16223}" type="slidenum">
              <a:rPr lang="en-GB" smtClean="0"/>
              <a:pPr/>
              <a:t>23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70163"/>
            <a:ext cx="5981700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FB70783-C982-452D-B66B-53CAC24FA330}" type="slidenum">
              <a:rPr lang="en-GB" smtClean="0"/>
              <a:pPr/>
              <a:t>24</a:t>
            </a:fld>
            <a:endParaRPr lang="en-US" smtClean="0"/>
          </a:p>
        </p:txBody>
      </p:sp>
      <p:sp>
        <p:nvSpPr>
          <p:cNvPr id="993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3" name="Shape 3"/>
          <p:cNvSpPr txBox="1">
            <a:spLocks noGrp="1"/>
          </p:cNvSpPr>
          <p:nvPr/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C5FF2274-1736-48AE-AA4E-78EAF73F327E}" type="slidenum">
              <a:rPr lang="en-GB" smtClean="0"/>
              <a:pPr/>
              <a:t>25</a:t>
            </a:fld>
            <a:endParaRPr lang="en-US" smtClean="0"/>
          </a:p>
        </p:txBody>
      </p:sp>
      <p:sp>
        <p:nvSpPr>
          <p:cNvPr id="101379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E763F1-006D-486C-B0B9-FE52B96A8E19}" type="slidenum">
              <a:rPr lang="en-GB" sz="1200">
                <a:latin typeface="Times New Roman" pitchFamily="18" charset="0"/>
              </a:rPr>
              <a:pPr algn="r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F921033A-7A10-4617-91D1-A23BC2748B10}" type="slidenum">
              <a:rPr lang="en-GB" smtClean="0"/>
              <a:pPr/>
              <a:t>26</a:t>
            </a:fld>
            <a:endParaRPr lang="en-US" smtClean="0"/>
          </a:p>
        </p:txBody>
      </p:sp>
      <p:sp>
        <p:nvSpPr>
          <p:cNvPr id="1024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EF19E71-8230-4EF1-9C69-85E5554CD4D4}" type="slidenum">
              <a:rPr lang="en-GB" smtClean="0"/>
              <a:pPr/>
              <a:t>27</a:t>
            </a:fld>
            <a:endParaRPr lang="en-US" smtClean="0"/>
          </a:p>
        </p:txBody>
      </p:sp>
      <p:sp>
        <p:nvSpPr>
          <p:cNvPr id="1034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980CE79-881A-4295-9062-EACE777F53F7}" type="slidenum">
              <a:rPr lang="en-GB" smtClean="0"/>
              <a:pPr/>
              <a:t>28</a:t>
            </a:fld>
            <a:endParaRPr lang="en-US" smtClean="0"/>
          </a:p>
        </p:txBody>
      </p:sp>
      <p:sp>
        <p:nvSpPr>
          <p:cNvPr id="1044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5F306B4-3AB9-4760-96F7-D08768BF1E2F}" type="slidenum">
              <a:rPr lang="en-GB" smtClean="0"/>
              <a:pPr/>
              <a:t>29</a:t>
            </a:fld>
            <a:endParaRPr lang="en-US" smtClean="0"/>
          </a:p>
        </p:txBody>
      </p:sp>
      <p:sp>
        <p:nvSpPr>
          <p:cNvPr id="106499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1F046B-9AC3-41D3-AA10-76E4C3A97A37}" type="slidenum">
              <a:rPr lang="en-GB" sz="1200">
                <a:latin typeface="Times New Roman" pitchFamily="18" charset="0"/>
              </a:rPr>
              <a:pPr algn="r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65A6A1E-D2D7-4D66-A925-CD86E13979B2}" type="slidenum">
              <a:rPr lang="en-GB" smtClean="0"/>
              <a:pPr/>
              <a:t>3</a:t>
            </a:fld>
            <a:endParaRPr lang="en-US" smtClean="0"/>
          </a:p>
        </p:txBody>
      </p:sp>
      <p:sp>
        <p:nvSpPr>
          <p:cNvPr id="75779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686341-4FC3-46B6-9C34-A208744D449A}" type="slidenum">
              <a:rPr lang="en-GB" sz="1200">
                <a:latin typeface="Times New Roman" pitchFamily="18" charset="0"/>
              </a:rPr>
              <a:pPr algn="r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CE616C2-2292-44C3-865D-9AA013F6BA5D}" type="slidenum">
              <a:rPr lang="en-GB" smtClean="0"/>
              <a:pPr/>
              <a:t>30</a:t>
            </a:fld>
            <a:endParaRPr lang="en-US" smtClean="0"/>
          </a:p>
        </p:txBody>
      </p:sp>
      <p:sp>
        <p:nvSpPr>
          <p:cNvPr id="1075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8EF6F6C-D646-40C2-A04D-29B068DA2CA6}" type="slidenum">
              <a:rPr lang="en-GB" smtClean="0"/>
              <a:pPr/>
              <a:t>31</a:t>
            </a:fld>
            <a:endParaRPr lang="en-US" smtClean="0"/>
          </a:p>
        </p:txBody>
      </p:sp>
      <p:sp>
        <p:nvSpPr>
          <p:cNvPr id="10854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EF1583D-4C35-4FE1-B1BB-38CFFE8E004C}" type="slidenum">
              <a:rPr lang="en-GB" smtClean="0"/>
              <a:pPr/>
              <a:t>32</a:t>
            </a:fld>
            <a:endParaRPr lang="en-US" smtClean="0"/>
          </a:p>
        </p:txBody>
      </p:sp>
      <p:sp>
        <p:nvSpPr>
          <p:cNvPr id="10957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83F3191-4AD4-49E1-A474-151B90812D74}" type="slidenum">
              <a:rPr lang="en-GB" smtClean="0"/>
              <a:pPr/>
              <a:t>33</a:t>
            </a:fld>
            <a:endParaRPr lang="en-US" smtClean="0"/>
          </a:p>
        </p:txBody>
      </p:sp>
      <p:sp>
        <p:nvSpPr>
          <p:cNvPr id="11059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C524454-6254-4F3C-811D-F10E87534564}" type="slidenum">
              <a:rPr lang="en-GB" smtClean="0"/>
              <a:pPr/>
              <a:t>34</a:t>
            </a:fld>
            <a:endParaRPr lang="en-US" smtClean="0"/>
          </a:p>
        </p:txBody>
      </p:sp>
      <p:sp>
        <p:nvSpPr>
          <p:cNvPr id="11161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27FA213-60AB-4085-B55A-4ABDACBA7A07}" type="slidenum">
              <a:rPr lang="en-GB" smtClean="0"/>
              <a:pPr/>
              <a:t>35</a:t>
            </a:fld>
            <a:endParaRPr lang="en-US" smtClean="0"/>
          </a:p>
        </p:txBody>
      </p:sp>
      <p:sp>
        <p:nvSpPr>
          <p:cNvPr id="11264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E20D873-357D-4143-8FCA-E4B81449C31C}" type="slidenum">
              <a:rPr lang="en-GB" smtClean="0"/>
              <a:pPr/>
              <a:t>36</a:t>
            </a:fld>
            <a:endParaRPr lang="en-US" smtClean="0"/>
          </a:p>
        </p:txBody>
      </p:sp>
      <p:sp>
        <p:nvSpPr>
          <p:cNvPr id="1136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E4DC0BCB-78E0-4F8C-BD5A-BF9402BA4325}" type="slidenum">
              <a:rPr lang="en-GB" smtClean="0"/>
              <a:pPr/>
              <a:t>37</a:t>
            </a:fld>
            <a:endParaRPr lang="en-US" smtClean="0"/>
          </a:p>
        </p:txBody>
      </p:sp>
      <p:sp>
        <p:nvSpPr>
          <p:cNvPr id="11469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87B5EA3-07E7-41F4-B212-109399D96D3A}" type="slidenum">
              <a:rPr lang="en-GB" smtClean="0"/>
              <a:pPr/>
              <a:t>38</a:t>
            </a:fld>
            <a:endParaRPr lang="en-US" smtClean="0"/>
          </a:p>
        </p:txBody>
      </p:sp>
      <p:sp>
        <p:nvSpPr>
          <p:cNvPr id="115715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DE64A1-6419-4A8E-AE3F-D8DF30299C4C}" type="slidenum">
              <a:rPr lang="en-GB" sz="1200">
                <a:latin typeface="Times New Roman" pitchFamily="18" charset="0"/>
              </a:rPr>
              <a:pPr algn="r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5716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80DCD8F-A6B0-41A6-A50D-30ACF50BC95F}" type="slidenum">
              <a:rPr lang="en-GB" smtClean="0"/>
              <a:pPr/>
              <a:t>39</a:t>
            </a:fld>
            <a:endParaRPr lang="en-US" smtClean="0"/>
          </a:p>
        </p:txBody>
      </p:sp>
      <p:sp>
        <p:nvSpPr>
          <p:cNvPr id="11673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FC37135-4A1B-48A9-93F1-37833319434A}" type="slidenum">
              <a:rPr lang="en-GB" smtClean="0"/>
              <a:pPr/>
              <a:t>4</a:t>
            </a:fld>
            <a:endParaRPr lang="en-US" smtClean="0"/>
          </a:p>
        </p:txBody>
      </p:sp>
      <p:sp>
        <p:nvSpPr>
          <p:cNvPr id="76803" name="Shap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05727C-CD93-4666-9901-E49B7CDB730D}" type="slidenum">
              <a:rPr lang="en-US" sz="1200">
                <a:latin typeface="Times New Roman" pitchFamily="18" charset="0"/>
              </a:rPr>
              <a:pPr algn="r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4" name="Rectangle 105779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6805" name="Rectangle 105779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E36B143-1C66-41DA-B9B8-B1435C3973C7}" type="slidenum">
              <a:rPr lang="en-GB" smtClean="0"/>
              <a:pPr/>
              <a:t>40</a:t>
            </a:fld>
            <a:endParaRPr lang="en-US" smtClean="0"/>
          </a:p>
        </p:txBody>
      </p:sp>
      <p:sp>
        <p:nvSpPr>
          <p:cNvPr id="11878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7352256E-4281-4264-8833-22602886FAC6}" type="slidenum">
              <a:rPr lang="en-GB" smtClean="0"/>
              <a:pPr/>
              <a:t>41</a:t>
            </a:fld>
            <a:endParaRPr lang="en-US" smtClean="0"/>
          </a:p>
        </p:txBody>
      </p:sp>
      <p:sp>
        <p:nvSpPr>
          <p:cNvPr id="11981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3EB6A6E-85B3-4CE4-89D9-F55E5BCEC6C7}" type="slidenum">
              <a:rPr lang="en-GB" smtClean="0"/>
              <a:pPr/>
              <a:t>42</a:t>
            </a:fld>
            <a:endParaRPr lang="en-US" smtClean="0"/>
          </a:p>
        </p:txBody>
      </p:sp>
      <p:sp>
        <p:nvSpPr>
          <p:cNvPr id="1208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31E13AA-EF93-433A-9771-7B2AEA854A41}" type="slidenum">
              <a:rPr lang="en-GB" smtClean="0"/>
              <a:pPr/>
              <a:t>43</a:t>
            </a:fld>
            <a:endParaRPr lang="en-US" smtClean="0"/>
          </a:p>
        </p:txBody>
      </p:sp>
      <p:sp>
        <p:nvSpPr>
          <p:cNvPr id="1218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0A9254B8-0588-48FB-95ED-57A6CCEFCC21}" type="slidenum">
              <a:rPr lang="en-GB" smtClean="0"/>
              <a:pPr/>
              <a:t>44</a:t>
            </a:fld>
            <a:endParaRPr lang="en-US" smtClean="0"/>
          </a:p>
        </p:txBody>
      </p:sp>
      <p:sp>
        <p:nvSpPr>
          <p:cNvPr id="1228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C2C66A2-73C1-4C0A-BCE9-67C19B167EE4}" type="slidenum">
              <a:rPr lang="en-GB" smtClean="0"/>
              <a:pPr/>
              <a:t>45</a:t>
            </a:fld>
            <a:endParaRPr lang="en-US" smtClean="0"/>
          </a:p>
        </p:txBody>
      </p:sp>
      <p:sp>
        <p:nvSpPr>
          <p:cNvPr id="123907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FD6770-E8EF-4EA7-9895-A3DE3D6BAF6B}" type="slidenum">
              <a:rPr lang="en-GB" sz="1200">
                <a:latin typeface="Times New Roman" pitchFamily="18" charset="0"/>
              </a:rPr>
              <a:pPr algn="r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8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7A379EE-03C9-4B68-BFEE-4717B9ADA98F}" type="slidenum">
              <a:rPr lang="en-GB" smtClean="0"/>
              <a:pPr/>
              <a:t>46</a:t>
            </a:fld>
            <a:endParaRPr lang="en-US" smtClean="0"/>
          </a:p>
        </p:txBody>
      </p:sp>
      <p:sp>
        <p:nvSpPr>
          <p:cNvPr id="12595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F1CB197-1DE4-4A36-8E36-AFA6FCAE65B1}" type="slidenum">
              <a:rPr lang="en-GB" smtClean="0"/>
              <a:pPr/>
              <a:t>47</a:t>
            </a:fld>
            <a:endParaRPr lang="en-US" smtClean="0"/>
          </a:p>
        </p:txBody>
      </p:sp>
      <p:sp>
        <p:nvSpPr>
          <p:cNvPr id="12697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89779CF-8175-4CF3-B48B-30A7C5697CE4}" type="slidenum">
              <a:rPr lang="en-GB" smtClean="0"/>
              <a:pPr/>
              <a:t>48</a:t>
            </a:fld>
            <a:endParaRPr lang="en-US" smtClean="0"/>
          </a:p>
        </p:txBody>
      </p:sp>
      <p:sp>
        <p:nvSpPr>
          <p:cNvPr id="1290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DE192F6-30E9-4ECF-BFF1-172F37042FE9}" type="slidenum">
              <a:rPr lang="en-GB" smtClean="0"/>
              <a:pPr/>
              <a:t>49</a:t>
            </a:fld>
            <a:endParaRPr lang="en-US" smtClean="0"/>
          </a:p>
        </p:txBody>
      </p:sp>
      <p:sp>
        <p:nvSpPr>
          <p:cNvPr id="130051" name="Slide Number Placeholder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C4767C-146E-432D-B687-AD783A1F8A64}" type="slidenum">
              <a:rPr lang="en-GB" sz="1200">
                <a:latin typeface="Times New Roman" pitchFamily="18" charset="0"/>
              </a:rPr>
              <a:pPr algn="r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3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0AACA19-F03C-4ECC-B8EF-A5EEB4DFEDE4}" type="slidenum">
              <a:rPr lang="en-GB" smtClean="0"/>
              <a:pPr/>
              <a:t>5</a:t>
            </a:fld>
            <a:endParaRPr lang="en-US" smtClean="0"/>
          </a:p>
        </p:txBody>
      </p:sp>
      <p:sp>
        <p:nvSpPr>
          <p:cNvPr id="77827" name="Rectangle 3"/>
          <p:cNvSpPr txBox="1">
            <a:spLocks noGrp="1" noChangeArrowheads="1"/>
          </p:cNvSpPr>
          <p:nvPr/>
        </p:nvSpPr>
        <p:spPr bwMode="auto">
          <a:xfrm>
            <a:off x="2971800" y="8831263"/>
            <a:ext cx="520700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DEC047-E5D9-406A-96D1-C6A17D3F1B67}" type="slidenum">
              <a:rPr lang="en-GB" sz="1200">
                <a:latin typeface="Times New Roman" pitchFamily="18" charset="0"/>
              </a:rPr>
              <a:pPr algn="r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7800" y="2582863"/>
            <a:ext cx="6424613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8A656D3-71E7-4CAC-96E3-5B94C966E3E1}" type="slidenum">
              <a:rPr lang="en-GB" smtClean="0"/>
              <a:pPr/>
              <a:t>6</a:t>
            </a:fld>
            <a:endParaRPr lang="en-US" smtClean="0"/>
          </a:p>
        </p:txBody>
      </p:sp>
      <p:sp>
        <p:nvSpPr>
          <p:cNvPr id="788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7800" y="2401888"/>
            <a:ext cx="6424613" cy="60848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33CD284A-B514-482B-8C9C-4CA44FA63E25}" type="slidenum">
              <a:rPr lang="en-GB" smtClean="0"/>
              <a:pPr/>
              <a:t>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ADB85F5C-81E6-4BC5-B23B-7138D5FA2FB3}" type="slidenum">
              <a:rPr lang="en-GB" smtClean="0"/>
              <a:pPr/>
              <a:t>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BFDD2C09-192D-4E3C-BFD8-95F56461B21E}" type="slidenum">
              <a:rPr lang="en-GB" smtClean="0"/>
              <a:pPr/>
              <a:t>9</a:t>
            </a:fld>
            <a:endParaRPr lang="en-US" smtClean="0"/>
          </a:p>
        </p:txBody>
      </p:sp>
      <p:sp>
        <p:nvSpPr>
          <p:cNvPr id="8294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4525963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6361113"/>
            <a:ext cx="9144000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022975"/>
            <a:ext cx="9144000" cy="0"/>
          </a:xfrm>
          <a:prstGeom prst="line">
            <a:avLst/>
          </a:prstGeom>
          <a:noFill/>
          <a:ln w="12700" algn="ctr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2025" y="6497638"/>
            <a:ext cx="15541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99">
              <a:alpha val="100000"/>
            </a:srgbClr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99">
              <a:alpha val="100000"/>
            </a:srgbClr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99">
              <a:alpha val="100000"/>
            </a:srgbClr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99">
              <a:alpha val="100000"/>
            </a:srgbClr>
          </a:solidFill>
          <a:latin typeface="Arial" charset="0"/>
        </a:defRPr>
      </a:lvl9pPr>
    </p:titleStyle>
    <p:bodyStyle>
      <a:lvl1pPr marL="342900" indent="-34290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968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03187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43033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770063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227263" indent="-2254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684463" indent="-2254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141663" indent="-2254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598863" indent="-22542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9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12.bin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3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90.w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8.png"/><Relationship Id="rId12" Type="http://schemas.openxmlformats.org/officeDocument/2006/relationships/image" Target="../media/image86.png"/><Relationship Id="rId17" Type="http://schemas.openxmlformats.org/officeDocument/2006/relationships/image" Target="../media/image89.wmf"/><Relationship Id="rId2" Type="http://schemas.openxmlformats.org/officeDocument/2006/relationships/tags" Target="../tags/tag10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83.png"/><Relationship Id="rId11" Type="http://schemas.openxmlformats.org/officeDocument/2006/relationships/image" Target="../media/image85.png"/><Relationship Id="rId5" Type="http://schemas.openxmlformats.org/officeDocument/2006/relationships/image" Target="../media/image33.png"/><Relationship Id="rId15" Type="http://schemas.openxmlformats.org/officeDocument/2006/relationships/image" Target="../media/image87.png"/><Relationship Id="rId10" Type="http://schemas.openxmlformats.org/officeDocument/2006/relationships/image" Target="../media/image84.png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91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33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tags" Target="../tags/tag1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11355" y="4797345"/>
            <a:ext cx="81327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Howard Chow</a:t>
            </a:r>
          </a:p>
          <a:p>
            <a:r>
              <a:rPr lang="en-US" sz="3200" dirty="0" smtClean="0">
                <a:solidFill>
                  <a:schemeClr val="bg1"/>
                </a:solidFill>
                <a:cs typeface="Times New Roman" pitchFamily="18" charset="0"/>
              </a:rPr>
              <a:t>Microsoft MVP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1617663"/>
            <a:ext cx="9115425" cy="2614612"/>
          </a:xfrm>
        </p:spPr>
        <p:txBody>
          <a:bodyPr/>
          <a:lstStyle/>
          <a:p>
            <a:pPr marL="0" indent="0" defTabSz="914400" eaLnBrk="1" hangingPunct="1"/>
            <a:r>
              <a:rPr lang="en-US" sz="4800" dirty="0" smtClean="0">
                <a:solidFill>
                  <a:srgbClr val="FFCC00"/>
                </a:solidFill>
                <a:cs typeface="Times New Roman" pitchFamily="18" charset="0"/>
              </a:rPr>
              <a:t>System Center Operations Manager 2007 – Technical Overview</a:t>
            </a:r>
          </a:p>
        </p:txBody>
      </p:sp>
      <p:pic>
        <p:nvPicPr>
          <p:cNvPr id="10244" name="Picture 59" descr="ops_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846638"/>
            <a:ext cx="454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8253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3475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Active Directory Integration</a:t>
            </a:r>
          </a:p>
        </p:txBody>
      </p:sp>
      <p:sp>
        <p:nvSpPr>
          <p:cNvPr id="20483" name="Shape 825346"/>
          <p:cNvSpPr>
            <a:spLocks noGrp="1" noChangeArrowheads="1"/>
          </p:cNvSpPr>
          <p:nvPr>
            <p:ph type="body" idx="4294967295"/>
          </p:nvPr>
        </p:nvSpPr>
        <p:spPr>
          <a:xfrm>
            <a:off x="390525" y="779463"/>
            <a:ext cx="8116888" cy="5259387"/>
          </a:xfrm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3600" smtClean="0"/>
              <a:t>How to configure Active Directory integration?</a:t>
            </a:r>
          </a:p>
          <a:p>
            <a:pPr marL="914400" lvl="1" indent="-393700" eaLnBrk="1" hangingPunct="1"/>
            <a:r>
              <a:rPr lang="en-US" sz="3200" smtClean="0"/>
              <a:t>Run an Active Directory container tool to create a Management Group container</a:t>
            </a:r>
            <a:br>
              <a:rPr lang="en-US" sz="3200" smtClean="0"/>
            </a:br>
            <a:r>
              <a:rPr lang="en-US" sz="2800" smtClean="0"/>
              <a:t>Note: No Active Directory schema extensions required</a:t>
            </a:r>
          </a:p>
          <a:p>
            <a:pPr marL="914400" lvl="1" indent="-393700" eaLnBrk="1" hangingPunct="1"/>
            <a:r>
              <a:rPr lang="en-US" sz="3200" smtClean="0"/>
              <a:t>Create rules to specify which agents report to which management servers </a:t>
            </a:r>
          </a:p>
          <a:p>
            <a:pPr marL="914400" lvl="1" indent="-393700" eaLnBrk="1" hangingPunct="1"/>
            <a:r>
              <a:rPr lang="en-US" sz="3200" smtClean="0"/>
              <a:t>Install agents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82329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72475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Agents</a:t>
            </a:r>
          </a:p>
        </p:txBody>
      </p:sp>
      <p:sp>
        <p:nvSpPr>
          <p:cNvPr id="21507" name="Shape 823298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971550"/>
            <a:ext cx="8356600" cy="4902200"/>
          </a:xfrm>
        </p:spPr>
        <p:txBody>
          <a:bodyPr>
            <a:spAutoFit/>
          </a:bodyPr>
          <a:lstStyle/>
          <a:p>
            <a:pPr marL="292100" indent="-292100" eaLnBrk="1" hangingPunct="1"/>
            <a:r>
              <a:rPr lang="en-US" smtClean="0"/>
              <a:t>Different ways to install an agent</a:t>
            </a:r>
          </a:p>
          <a:p>
            <a:pPr marL="749300" lvl="1" indent="-342900" eaLnBrk="1" hangingPunct="1"/>
            <a:r>
              <a:rPr lang="en-US" smtClean="0"/>
              <a:t>Windows PowerShell™</a:t>
            </a:r>
          </a:p>
          <a:p>
            <a:pPr marL="749300" lvl="1" indent="-342900" eaLnBrk="1" hangingPunct="1"/>
            <a:r>
              <a:rPr lang="en-US" smtClean="0"/>
              <a:t>Manual agent install</a:t>
            </a:r>
          </a:p>
          <a:p>
            <a:pPr marL="749300" lvl="1" indent="-342900" eaLnBrk="1" hangingPunct="1"/>
            <a:r>
              <a:rPr lang="en-US" smtClean="0"/>
              <a:t>Command-line install</a:t>
            </a:r>
          </a:p>
          <a:p>
            <a:pPr marL="749300" lvl="1" indent="-342900" eaLnBrk="1" hangingPunct="1"/>
            <a:r>
              <a:rPr lang="en-US" smtClean="0"/>
              <a:t>Software distribution application</a:t>
            </a:r>
          </a:p>
          <a:p>
            <a:pPr marL="749300" lvl="1" indent="-342900" eaLnBrk="1" hangingPunct="1"/>
            <a:r>
              <a:rPr lang="en-US" smtClean="0"/>
              <a:t>Imaged machine</a:t>
            </a:r>
          </a:p>
          <a:p>
            <a:pPr marL="292100" indent="-292100" eaLnBrk="1" hangingPunct="1"/>
            <a:r>
              <a:rPr lang="en-US" smtClean="0"/>
              <a:t>What’s new?</a:t>
            </a:r>
          </a:p>
          <a:p>
            <a:pPr marL="749300" lvl="1" indent="-342900" eaLnBrk="1" hangingPunct="1"/>
            <a:r>
              <a:rPr lang="en-US" smtClean="0"/>
              <a:t>Support for Windows XP embedded devices</a:t>
            </a:r>
          </a:p>
          <a:p>
            <a:pPr marL="749300" lvl="1" indent="-342900" eaLnBrk="1" hangingPunct="1"/>
            <a:r>
              <a:rPr lang="en-US" smtClean="0"/>
              <a:t>Windows Vista™</a:t>
            </a:r>
          </a:p>
          <a:p>
            <a:pPr marL="749300" lvl="1" indent="-342900" eaLnBrk="1" hangingPunct="1"/>
            <a:r>
              <a:rPr lang="en-US" smtClean="0"/>
              <a:t>Microsoft Windows Server code-named “Longhorn” Beta 3</a:t>
            </a:r>
          </a:p>
        </p:txBody>
      </p:sp>
      <p:sp>
        <p:nvSpPr>
          <p:cNvPr id="823300" name="Rectangle 823299"/>
          <p:cNvSpPr>
            <a:spLocks noChangeArrowheads="1"/>
          </p:cNvSpPr>
          <p:nvPr/>
        </p:nvSpPr>
        <p:spPr bwMode="auto">
          <a:xfrm>
            <a:off x="787400" y="3246438"/>
            <a:ext cx="8356600" cy="16271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47675" indent="-447675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3"/>
              </a:buBlip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3"/>
              </a:buBlip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  <a:p>
            <a:pPr marL="833438" lvl="1" indent="-354013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 2" pitchFamily="18" charset="2"/>
              <a:buBlip>
                <a:blip r:embed="rId4"/>
              </a:buBlip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5" name="Rectangle 788484"/>
          <p:cNvSpPr>
            <a:spLocks noChangeArrowheads="1"/>
          </p:cNvSpPr>
          <p:nvPr/>
        </p:nvSpPr>
        <p:spPr bwMode="auto">
          <a:xfrm>
            <a:off x="152400" y="1081088"/>
            <a:ext cx="8991600" cy="48625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292100" indent="-292100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Monitoring computers in untrusted domains</a:t>
            </a:r>
          </a:p>
          <a:p>
            <a:pPr marL="292100" indent="-292100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How to configure the Gateway server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Segoe Semibold" pitchFamily="34" charset="0"/>
              <a:buChar char="–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Import certificate on the server that will host the Gateway server</a:t>
            </a:r>
          </a:p>
          <a:p>
            <a:pPr marL="800100" lvl="1" indent="-342900" eaLnBrk="1" hangingPunct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Segoe Semibold" pitchFamily="34" charset="0"/>
              <a:buChar char="–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Run Gateway server setup and point it to a management server</a:t>
            </a:r>
          </a:p>
        </p:txBody>
      </p:sp>
      <p:sp>
        <p:nvSpPr>
          <p:cNvPr id="23555" name="Shape 788481"/>
          <p:cNvSpPr>
            <a:spLocks noChangeArrowheads="1"/>
          </p:cNvSpPr>
          <p:nvPr/>
        </p:nvSpPr>
        <p:spPr bwMode="auto">
          <a:xfrm>
            <a:off x="0" y="171450"/>
            <a:ext cx="837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</a:rPr>
              <a:t>Gateway Server</a:t>
            </a:r>
            <a:endParaRPr lang="en-US" sz="4000" b="1">
              <a:solidFill>
                <a:srgbClr val="FFFF99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5" descr="bottom 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3"/>
          <p:cNvSpPr>
            <a:spLocks noChangeArrowheads="1"/>
          </p:cNvSpPr>
          <p:nvPr/>
        </p:nvSpPr>
        <p:spPr bwMode="auto">
          <a:xfrm>
            <a:off x="1581150" y="2479675"/>
            <a:ext cx="5980113" cy="38766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58115" name="Rectangle 858114"/>
          <p:cNvSpPr>
            <a:spLocks noChangeArrowheads="1"/>
          </p:cNvSpPr>
          <p:nvPr/>
        </p:nvSpPr>
        <p:spPr bwMode="auto">
          <a:xfrm>
            <a:off x="633413" y="3263900"/>
            <a:ext cx="8356600" cy="16271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447675" indent="-447675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6"/>
              </a:buBlip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  <a:p>
            <a:pPr marL="447675" indent="-447675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Blip>
                <a:blip r:embed="rId6"/>
              </a:buBlip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  <a:p>
            <a:pPr marL="833438" lvl="1" indent="-354013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 2" pitchFamily="18" charset="2"/>
              <a:buBlip>
                <a:blip r:embed="rId7"/>
              </a:buBlip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Segoe Semibold" pitchFamily="34" charset="0"/>
            </a:endParaRPr>
          </a:p>
        </p:txBody>
      </p:sp>
      <p:sp>
        <p:nvSpPr>
          <p:cNvPr id="858120" name="Rounded Rectangle 858119"/>
          <p:cNvSpPr>
            <a:spLocks noChangeArrowheads="1"/>
          </p:cNvSpPr>
          <p:nvPr/>
        </p:nvSpPr>
        <p:spPr bwMode="auto">
          <a:xfrm>
            <a:off x="1636713" y="2543175"/>
            <a:ext cx="3543300" cy="375285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858119" name="Rounded Rectangle 858118"/>
          <p:cNvSpPr>
            <a:spLocks noChangeArrowheads="1"/>
          </p:cNvSpPr>
          <p:nvPr/>
        </p:nvSpPr>
        <p:spPr bwMode="auto">
          <a:xfrm>
            <a:off x="3960813" y="2543175"/>
            <a:ext cx="3543300" cy="3743325"/>
          </a:xfrm>
          <a:prstGeom prst="roundRect">
            <a:avLst>
              <a:gd name="adj" fmla="val 16667"/>
            </a:avLst>
          </a:prstGeom>
          <a:solidFill>
            <a:schemeClr val="folHlink">
              <a:alpha val="72940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181475" y="5064125"/>
          <a:ext cx="808038" cy="1289050"/>
        </p:xfrm>
        <a:graphic>
          <a:graphicData uri="http://schemas.openxmlformats.org/presentationml/2006/ole">
            <p:oleObj spid="_x0000_s2050" name="Visio" r:id="rId8" imgW="778546" imgH="1240155" progId="">
              <p:embed/>
            </p:oleObj>
          </a:graphicData>
        </a:graphic>
      </p:graphicFrame>
      <p:graphicFrame>
        <p:nvGraphicFramePr>
          <p:cNvPr id="858122" name="Object 10"/>
          <p:cNvGraphicFramePr>
            <a:graphicFrameLocks noChangeAspect="1"/>
          </p:cNvGraphicFramePr>
          <p:nvPr/>
        </p:nvGraphicFramePr>
        <p:xfrm>
          <a:off x="2897188" y="3844925"/>
          <a:ext cx="796925" cy="968375"/>
        </p:xfrm>
        <a:graphic>
          <a:graphicData uri="http://schemas.openxmlformats.org/presentationml/2006/ole">
            <p:oleObj spid="_x0000_s2051" name="Visio" r:id="rId9" imgW="796834" imgH="968473" progId="">
              <p:embed/>
            </p:oleObj>
          </a:graphicData>
        </a:graphic>
      </p:graphicFrame>
      <p:graphicFrame>
        <p:nvGraphicFramePr>
          <p:cNvPr id="858123" name="Object 11"/>
          <p:cNvGraphicFramePr>
            <a:graphicFrameLocks noChangeAspect="1"/>
          </p:cNvGraphicFramePr>
          <p:nvPr/>
        </p:nvGraphicFramePr>
        <p:xfrm>
          <a:off x="6437313" y="2930525"/>
          <a:ext cx="747712" cy="974725"/>
        </p:xfrm>
        <a:graphic>
          <a:graphicData uri="http://schemas.openxmlformats.org/presentationml/2006/ole">
            <p:oleObj spid="_x0000_s2052" name="Visio" r:id="rId10" imgW="748502" imgH="974188" progId="">
              <p:embed/>
            </p:oleObj>
          </a:graphicData>
        </a:graphic>
      </p:graphicFrame>
      <p:graphicFrame>
        <p:nvGraphicFramePr>
          <p:cNvPr id="858124" name="Object 12"/>
          <p:cNvGraphicFramePr>
            <a:graphicFrameLocks noChangeAspect="1"/>
          </p:cNvGraphicFramePr>
          <p:nvPr/>
        </p:nvGraphicFramePr>
        <p:xfrm>
          <a:off x="2017713" y="2930525"/>
          <a:ext cx="747712" cy="974725"/>
        </p:xfrm>
        <a:graphic>
          <a:graphicData uri="http://schemas.openxmlformats.org/presentationml/2006/ole">
            <p:oleObj spid="_x0000_s2053" name="Visio" r:id="rId11" imgW="748502" imgH="974188" progId="">
              <p:embed/>
            </p:oleObj>
          </a:graphicData>
        </a:graphic>
      </p:graphicFrame>
      <p:graphicFrame>
        <p:nvGraphicFramePr>
          <p:cNvPr id="858125" name="Object 13"/>
          <p:cNvGraphicFramePr>
            <a:graphicFrameLocks noChangeAspect="1"/>
          </p:cNvGraphicFramePr>
          <p:nvPr/>
        </p:nvGraphicFramePr>
        <p:xfrm>
          <a:off x="5522913" y="3844925"/>
          <a:ext cx="796925" cy="968375"/>
        </p:xfrm>
        <a:graphic>
          <a:graphicData uri="http://schemas.openxmlformats.org/presentationml/2006/ole">
            <p:oleObj spid="_x0000_s2054" name="Visio" r:id="rId12" imgW="796834" imgH="968473" progId="">
              <p:embed/>
            </p:oleObj>
          </a:graphicData>
        </a:graphic>
      </p:graphicFrame>
      <p:sp>
        <p:nvSpPr>
          <p:cNvPr id="858126" name="TextBox 858125"/>
          <p:cNvSpPr txBox="1">
            <a:spLocks noChangeArrowheads="1"/>
          </p:cNvSpPr>
          <p:nvPr/>
        </p:nvSpPr>
        <p:spPr bwMode="auto">
          <a:xfrm>
            <a:off x="1712913" y="2854325"/>
            <a:ext cx="655637" cy="300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</a:p>
        </p:txBody>
      </p:sp>
      <p:sp>
        <p:nvSpPr>
          <p:cNvPr id="858127" name="TextBox 858126"/>
          <p:cNvSpPr txBox="1">
            <a:spLocks noChangeArrowheads="1"/>
          </p:cNvSpPr>
          <p:nvPr/>
        </p:nvSpPr>
        <p:spPr bwMode="auto">
          <a:xfrm>
            <a:off x="2627313" y="3749675"/>
            <a:ext cx="655637" cy="300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</a:p>
        </p:txBody>
      </p:sp>
      <p:sp>
        <p:nvSpPr>
          <p:cNvPr id="858128" name="TextBox 858127"/>
          <p:cNvSpPr txBox="1">
            <a:spLocks noChangeArrowheads="1"/>
          </p:cNvSpPr>
          <p:nvPr/>
        </p:nvSpPr>
        <p:spPr bwMode="auto">
          <a:xfrm>
            <a:off x="6162675" y="2854325"/>
            <a:ext cx="655638" cy="300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</a:p>
        </p:txBody>
      </p:sp>
      <p:sp>
        <p:nvSpPr>
          <p:cNvPr id="858129" name="TextBox 858128"/>
          <p:cNvSpPr txBox="1">
            <a:spLocks noChangeArrowheads="1"/>
          </p:cNvSpPr>
          <p:nvPr/>
        </p:nvSpPr>
        <p:spPr bwMode="auto">
          <a:xfrm>
            <a:off x="5257800" y="3749675"/>
            <a:ext cx="655638" cy="300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</a:p>
        </p:txBody>
      </p:sp>
      <p:sp>
        <p:nvSpPr>
          <p:cNvPr id="858130" name="TextBox 858129"/>
          <p:cNvSpPr txBox="1">
            <a:spLocks noChangeArrowheads="1"/>
          </p:cNvSpPr>
          <p:nvPr/>
        </p:nvSpPr>
        <p:spPr bwMode="auto">
          <a:xfrm>
            <a:off x="3922713" y="4987925"/>
            <a:ext cx="655637" cy="300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</a:p>
        </p:txBody>
      </p:sp>
      <p:cxnSp>
        <p:nvCxnSpPr>
          <p:cNvPr id="858131" name="Shape 858130"/>
          <p:cNvCxnSpPr>
            <a:cxnSpLocks noChangeShapeType="1"/>
          </p:cNvCxnSpPr>
          <p:nvPr/>
        </p:nvCxnSpPr>
        <p:spPr bwMode="auto">
          <a:xfrm rot="16200000" flipH="1">
            <a:off x="2432051" y="3865562"/>
            <a:ext cx="425450" cy="504825"/>
          </a:xfrm>
          <a:prstGeom prst="bentConnector2">
            <a:avLst/>
          </a:prstGeom>
          <a:noFill/>
          <a:ln w="57150" algn="ctr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858132" name="Shape 858131"/>
          <p:cNvCxnSpPr>
            <a:cxnSpLocks noChangeShapeType="1"/>
          </p:cNvCxnSpPr>
          <p:nvPr/>
        </p:nvCxnSpPr>
        <p:spPr bwMode="auto">
          <a:xfrm rot="5400000">
            <a:off x="6353176" y="3871912"/>
            <a:ext cx="425450" cy="492125"/>
          </a:xfrm>
          <a:prstGeom prst="bentConnector2">
            <a:avLst/>
          </a:prstGeom>
          <a:noFill/>
          <a:ln w="57150" algn="ctr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858133" name="Shape 858132"/>
          <p:cNvCxnSpPr>
            <a:cxnSpLocks noChangeShapeType="1"/>
          </p:cNvCxnSpPr>
          <p:nvPr/>
        </p:nvCxnSpPr>
        <p:spPr bwMode="auto">
          <a:xfrm rot="16200000" flipH="1">
            <a:off x="3290888" y="4818062"/>
            <a:ext cx="895350" cy="885825"/>
          </a:xfrm>
          <a:prstGeom prst="bentConnector2">
            <a:avLst/>
          </a:prstGeom>
          <a:noFill/>
          <a:ln w="57150" algn="ctr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858134" name="Shape 858133"/>
          <p:cNvCxnSpPr>
            <a:cxnSpLocks noChangeShapeType="1"/>
          </p:cNvCxnSpPr>
          <p:nvPr/>
        </p:nvCxnSpPr>
        <p:spPr bwMode="auto">
          <a:xfrm flipV="1">
            <a:off x="4989513" y="4813300"/>
            <a:ext cx="931862" cy="895350"/>
          </a:xfrm>
          <a:prstGeom prst="bentConnector2">
            <a:avLst/>
          </a:prstGeom>
          <a:noFill/>
          <a:ln w="57150" algn="ctr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858135" name="TextBox 858134"/>
          <p:cNvSpPr txBox="1">
            <a:spLocks noChangeArrowheads="1"/>
          </p:cNvSpPr>
          <p:nvPr/>
        </p:nvSpPr>
        <p:spPr bwMode="auto">
          <a:xfrm>
            <a:off x="1074738" y="1928813"/>
            <a:ext cx="3381375" cy="558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Group 1:</a:t>
            </a:r>
            <a:b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MOM 2005</a:t>
            </a:r>
          </a:p>
        </p:txBody>
      </p:sp>
      <p:sp>
        <p:nvSpPr>
          <p:cNvPr id="858136" name="TextBox 858135"/>
          <p:cNvSpPr txBox="1">
            <a:spLocks noChangeArrowheads="1"/>
          </p:cNvSpPr>
          <p:nvPr/>
        </p:nvSpPr>
        <p:spPr bwMode="auto">
          <a:xfrm>
            <a:off x="4676775" y="1920875"/>
            <a:ext cx="2981325" cy="558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Group 2: </a:t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Operations Manager 2007</a:t>
            </a:r>
          </a:p>
        </p:txBody>
      </p:sp>
      <p:sp>
        <p:nvSpPr>
          <p:cNvPr id="858137" name="TextBox 858136"/>
          <p:cNvSpPr txBox="1">
            <a:spLocks noChangeArrowheads="1"/>
          </p:cNvSpPr>
          <p:nvPr/>
        </p:nvSpPr>
        <p:spPr bwMode="auto">
          <a:xfrm>
            <a:off x="4676775" y="4987925"/>
            <a:ext cx="655638" cy="3000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</a:p>
        </p:txBody>
      </p:sp>
      <p:sp>
        <p:nvSpPr>
          <p:cNvPr id="2072" name="Shape 788481"/>
          <p:cNvSpPr>
            <a:spLocks noChangeArrowheads="1"/>
          </p:cNvSpPr>
          <p:nvPr/>
        </p:nvSpPr>
        <p:spPr bwMode="auto">
          <a:xfrm>
            <a:off x="0" y="171450"/>
            <a:ext cx="837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</a:rPr>
              <a:t>Side-by-Side Migration</a:t>
            </a:r>
            <a:endParaRPr lang="en-US" sz="4000" b="1">
              <a:solidFill>
                <a:srgbClr val="FFFF99"/>
              </a:solidFill>
              <a:latin typeface="Segoe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8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8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5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85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5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5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5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5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5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5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5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0" grpId="0" animBg="1"/>
      <p:bldP spid="858119" grpId="0" animBg="1"/>
      <p:bldP spid="858126" grpId="0"/>
      <p:bldP spid="858126" grpId="1"/>
      <p:bldP spid="858127" grpId="0"/>
      <p:bldP spid="858127" grpId="1"/>
      <p:bldP spid="858128" grpId="0"/>
      <p:bldP spid="858129" grpId="0"/>
      <p:bldP spid="858130" grpId="0"/>
      <p:bldP spid="858130" grpId="1"/>
      <p:bldP spid="858135" grpId="0"/>
      <p:bldP spid="858136" grpId="0"/>
      <p:bldP spid="858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217488" y="2220913"/>
            <a:ext cx="8458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Operations Console</a:t>
            </a:r>
            <a:r>
              <a:rPr lang="en-GB" sz="4800" b="1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800" b="1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06400" lvl="1" indent="-4064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3200" b="1">
                <a:solidFill>
                  <a:srgbClr val="FFFFFF"/>
                </a:solidFill>
              </a:rPr>
              <a:t>Exploring the Operations Console</a:t>
            </a:r>
          </a:p>
        </p:txBody>
      </p:sp>
      <p:sp>
        <p:nvSpPr>
          <p:cNvPr id="604165" name="Text Box 5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6200" b="1" i="1">
                <a:solidFill>
                  <a:srgbClr val="FFFFFF"/>
                </a:solidFill>
              </a:rPr>
              <a:t>demonstration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6041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965200"/>
            <a:ext cx="8737600" cy="2282825"/>
          </a:xfrm>
        </p:spPr>
        <p:txBody>
          <a:bodyPr/>
          <a:lstStyle/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Understanding Core Infrastructure Optimization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Installing Operations Manager 2007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99"/>
                </a:solidFill>
              </a:rPr>
              <a:t>Discussing New Monitoring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End-to-End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Exploring Security and Enterprise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Client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Examining Reporting Capabilities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65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Agenda</a:t>
            </a:r>
            <a:endParaRPr lang="en-GB" sz="400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10137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" y="95250"/>
            <a:ext cx="8229600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Service Models</a:t>
            </a:r>
          </a:p>
        </p:txBody>
      </p:sp>
      <p:sp>
        <p:nvSpPr>
          <p:cNvPr id="26627" name="Shape 101378"/>
          <p:cNvSpPr>
            <a:spLocks noGrp="1" noChangeArrowheads="1"/>
          </p:cNvSpPr>
          <p:nvPr>
            <p:ph type="body" idx="4294967295"/>
          </p:nvPr>
        </p:nvSpPr>
        <p:spPr>
          <a:xfrm>
            <a:off x="222250" y="1196975"/>
            <a:ext cx="8410575" cy="4799013"/>
          </a:xfrm>
        </p:spPr>
        <p:txBody>
          <a:bodyPr>
            <a:spAutoFit/>
          </a:bodyPr>
          <a:lstStyle/>
          <a:p>
            <a:pPr eaLnBrk="1" hangingPunct="1"/>
            <a:r>
              <a:rPr lang="en-US" sz="3200" smtClean="0"/>
              <a:t>Operations Manager 2007 management packs (MPs) contain SDM v2 models</a:t>
            </a:r>
          </a:p>
          <a:p>
            <a:pPr eaLnBrk="1" hangingPunct="1"/>
            <a:r>
              <a:rPr lang="en-US" sz="3200" smtClean="0"/>
              <a:t>Formal definition of:</a:t>
            </a:r>
          </a:p>
          <a:p>
            <a:pPr lvl="1" eaLnBrk="1" hangingPunct="1"/>
            <a:r>
              <a:rPr lang="en-US" sz="2800" smtClean="0"/>
              <a:t>Types of objects (classes)</a:t>
            </a:r>
          </a:p>
          <a:p>
            <a:pPr lvl="1" eaLnBrk="1" hangingPunct="1"/>
            <a:r>
              <a:rPr lang="en-US" sz="2800" smtClean="0"/>
              <a:t>Properties of classes</a:t>
            </a:r>
          </a:p>
          <a:p>
            <a:pPr lvl="1" eaLnBrk="1" hangingPunct="1"/>
            <a:r>
              <a:rPr lang="en-US" sz="2800" smtClean="0"/>
              <a:t>Types of relationships between objects</a:t>
            </a:r>
          </a:p>
          <a:p>
            <a:pPr eaLnBrk="1" hangingPunct="1"/>
            <a:r>
              <a:rPr lang="en-US" sz="3200" smtClean="0"/>
              <a:t>Supported by:</a:t>
            </a:r>
          </a:p>
          <a:p>
            <a:pPr lvl="1" eaLnBrk="1" hangingPunct="1"/>
            <a:r>
              <a:rPr lang="en-US" sz="2800" smtClean="0"/>
              <a:t>Discovery rules</a:t>
            </a:r>
          </a:p>
          <a:p>
            <a:pPr lvl="1" eaLnBrk="1" hangingPunct="1"/>
            <a:r>
              <a:rPr lang="en-US" sz="2800" smtClean="0"/>
              <a:t>Health model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Shape 201729"/>
          <p:cNvSpPr>
            <a:spLocks noGrp="1" noChangeArrowheads="1"/>
          </p:cNvSpPr>
          <p:nvPr>
            <p:ph type="title" idx="4294967295"/>
          </p:nvPr>
        </p:nvSpPr>
        <p:spPr>
          <a:xfrm>
            <a:off x="28575" y="57150"/>
            <a:ext cx="8229600" cy="701675"/>
          </a:xfrm>
        </p:spPr>
        <p:txBody>
          <a:bodyPr anchor="t">
            <a:spAutoFit/>
          </a:bodyPr>
          <a:lstStyle/>
          <a:p>
            <a:r>
              <a:rPr lang="en-US" sz="4000" smtClean="0">
                <a:solidFill>
                  <a:srgbClr val="FFFF99"/>
                </a:solidFill>
              </a:rPr>
              <a:t>Class Example</a:t>
            </a:r>
          </a:p>
        </p:txBody>
      </p:sp>
      <p:pic>
        <p:nvPicPr>
          <p:cNvPr id="201731" name="Rectangle 2017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14192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2" name="Rectangle 2017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43529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3" name="Rectangle 2017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3550" y="23050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4" name="Rectangle 2017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25" y="33147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5" name="TextBox 201734"/>
          <p:cNvSpPr txBox="1">
            <a:spLocks noChangeArrowheads="1"/>
          </p:cNvSpPr>
          <p:nvPr/>
        </p:nvSpPr>
        <p:spPr bwMode="auto">
          <a:xfrm>
            <a:off x="1524000" y="16097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Entity</a:t>
            </a:r>
          </a:p>
        </p:txBody>
      </p:sp>
      <p:sp>
        <p:nvSpPr>
          <p:cNvPr id="201736" name="TextBox 201735"/>
          <p:cNvSpPr txBox="1">
            <a:spLocks noChangeArrowheads="1"/>
          </p:cNvSpPr>
          <p:nvPr/>
        </p:nvSpPr>
        <p:spPr bwMode="auto">
          <a:xfrm>
            <a:off x="2466975" y="24860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Logical entity</a:t>
            </a:r>
          </a:p>
        </p:txBody>
      </p:sp>
      <p:sp>
        <p:nvSpPr>
          <p:cNvPr id="201737" name="TextBox 201736"/>
          <p:cNvSpPr txBox="1">
            <a:spLocks noChangeArrowheads="1"/>
          </p:cNvSpPr>
          <p:nvPr/>
        </p:nvSpPr>
        <p:spPr bwMode="auto">
          <a:xfrm>
            <a:off x="4029075" y="3429000"/>
            <a:ext cx="300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Local application</a:t>
            </a:r>
          </a:p>
        </p:txBody>
      </p:sp>
      <p:sp>
        <p:nvSpPr>
          <p:cNvPr id="201738" name="TextBox 201737"/>
          <p:cNvSpPr txBox="1">
            <a:spLocks noChangeArrowheads="1"/>
          </p:cNvSpPr>
          <p:nvPr/>
        </p:nvSpPr>
        <p:spPr bwMode="auto">
          <a:xfrm>
            <a:off x="5181600" y="4343400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Windows local application</a:t>
            </a:r>
          </a:p>
        </p:txBody>
      </p:sp>
      <p:pic>
        <p:nvPicPr>
          <p:cNvPr id="201739" name="Rectangle 2017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00" y="54768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40" name="TextBox 201739"/>
          <p:cNvSpPr txBox="1">
            <a:spLocks noChangeArrowheads="1"/>
          </p:cNvSpPr>
          <p:nvPr/>
        </p:nvSpPr>
        <p:spPr bwMode="auto">
          <a:xfrm>
            <a:off x="6553200" y="5410200"/>
            <a:ext cx="225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DNS client</a:t>
            </a:r>
          </a:p>
        </p:txBody>
      </p:sp>
      <p:cxnSp>
        <p:nvCxnSpPr>
          <p:cNvPr id="201741" name="Shape 201740"/>
          <p:cNvCxnSpPr>
            <a:cxnSpLocks noChangeShapeType="1"/>
          </p:cNvCxnSpPr>
          <p:nvPr/>
        </p:nvCxnSpPr>
        <p:spPr bwMode="auto">
          <a:xfrm rot="10800000">
            <a:off x="1104900" y="2181225"/>
            <a:ext cx="628650" cy="504825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01742" name="Shape 201741"/>
          <p:cNvCxnSpPr>
            <a:cxnSpLocks noChangeShapeType="1"/>
          </p:cNvCxnSpPr>
          <p:nvPr/>
        </p:nvCxnSpPr>
        <p:spPr bwMode="auto">
          <a:xfrm rot="10800000">
            <a:off x="2114550" y="3067050"/>
            <a:ext cx="1171575" cy="628650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01743" name="Shape 201742"/>
          <p:cNvCxnSpPr>
            <a:cxnSpLocks noChangeShapeType="1"/>
          </p:cNvCxnSpPr>
          <p:nvPr/>
        </p:nvCxnSpPr>
        <p:spPr bwMode="auto">
          <a:xfrm rot="10800000">
            <a:off x="3667125" y="4076700"/>
            <a:ext cx="762000" cy="657225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01744" name="Shape 201743"/>
          <p:cNvCxnSpPr>
            <a:cxnSpLocks noChangeShapeType="1"/>
          </p:cNvCxnSpPr>
          <p:nvPr/>
        </p:nvCxnSpPr>
        <p:spPr bwMode="auto">
          <a:xfrm rot="10800000">
            <a:off x="4810125" y="5114925"/>
            <a:ext cx="1019175" cy="742950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201745" name="Straight Connector 201744"/>
          <p:cNvSpPr>
            <a:spLocks noChangeShapeType="1"/>
          </p:cNvSpPr>
          <p:nvPr/>
        </p:nvSpPr>
        <p:spPr bwMode="auto">
          <a:xfrm>
            <a:off x="8191500" y="1485900"/>
            <a:ext cx="0" cy="4924425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1746" name="TextBox 201745"/>
          <p:cNvSpPr txBox="1">
            <a:spLocks noChangeArrowheads="1"/>
          </p:cNvSpPr>
          <p:nvPr/>
        </p:nvSpPr>
        <p:spPr bwMode="auto">
          <a:xfrm rot="5400000">
            <a:off x="7056438" y="3379787"/>
            <a:ext cx="2819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Specializes</a:t>
            </a:r>
          </a:p>
        </p:txBody>
      </p:sp>
      <p:sp>
        <p:nvSpPr>
          <p:cNvPr id="201747" name="Rectangle 201746"/>
          <p:cNvSpPr>
            <a:spLocks noChangeArrowheads="1"/>
          </p:cNvSpPr>
          <p:nvPr/>
        </p:nvSpPr>
        <p:spPr bwMode="auto">
          <a:xfrm>
            <a:off x="619125" y="1314450"/>
            <a:ext cx="7353300" cy="2733675"/>
          </a:xfrm>
          <a:prstGeom prst="rect">
            <a:avLst/>
          </a:prstGeom>
          <a:noFill/>
          <a:ln w="57150" cap="rnd" algn="ctr">
            <a:solidFill>
              <a:srgbClr val="FF99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48" name="Rectangle 201747"/>
          <p:cNvSpPr>
            <a:spLocks noChangeArrowheads="1"/>
          </p:cNvSpPr>
          <p:nvPr/>
        </p:nvSpPr>
        <p:spPr bwMode="auto">
          <a:xfrm>
            <a:off x="619125" y="4152900"/>
            <a:ext cx="7353300" cy="1038225"/>
          </a:xfrm>
          <a:prstGeom prst="rect">
            <a:avLst/>
          </a:prstGeom>
          <a:noFill/>
          <a:ln w="57150" cap="rnd" algn="ctr">
            <a:solidFill>
              <a:srgbClr val="FF99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49" name="Rectangle 201748"/>
          <p:cNvSpPr>
            <a:spLocks noChangeArrowheads="1"/>
          </p:cNvSpPr>
          <p:nvPr/>
        </p:nvSpPr>
        <p:spPr bwMode="auto">
          <a:xfrm>
            <a:off x="619125" y="5276850"/>
            <a:ext cx="7353300" cy="1038225"/>
          </a:xfrm>
          <a:prstGeom prst="rect">
            <a:avLst/>
          </a:prstGeom>
          <a:noFill/>
          <a:ln w="57150" cap="rnd" algn="ctr">
            <a:solidFill>
              <a:srgbClr val="FF99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51" name="Rectangle 201750"/>
          <p:cNvSpPr>
            <a:spLocks noChangeArrowheads="1"/>
          </p:cNvSpPr>
          <p:nvPr/>
        </p:nvSpPr>
        <p:spPr bwMode="auto">
          <a:xfrm>
            <a:off x="5410200" y="1533525"/>
            <a:ext cx="2343150" cy="457200"/>
          </a:xfrm>
          <a:prstGeom prst="rect">
            <a:avLst/>
          </a:prstGeom>
          <a:solidFill>
            <a:srgbClr val="009999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System.Library</a:t>
            </a:r>
            <a:endParaRPr lang="en-US" sz="1600"/>
          </a:p>
        </p:txBody>
      </p:sp>
      <p:sp>
        <p:nvSpPr>
          <p:cNvPr id="201752" name="Rectangle 201751"/>
          <p:cNvSpPr>
            <a:spLocks noChangeArrowheads="1"/>
          </p:cNvSpPr>
          <p:nvPr/>
        </p:nvSpPr>
        <p:spPr bwMode="auto">
          <a:xfrm>
            <a:off x="714375" y="4391025"/>
            <a:ext cx="2828925" cy="600075"/>
          </a:xfrm>
          <a:prstGeom prst="rect">
            <a:avLst/>
          </a:prstGeom>
          <a:solidFill>
            <a:srgbClr val="009999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Microsoft.Windows.</a:t>
            </a:r>
            <a:endParaRPr lang="en-US" sz="1400"/>
          </a:p>
          <a:p>
            <a:pPr algn="ctr"/>
            <a:r>
              <a:rPr lang="en-US" b="1"/>
              <a:t>Library</a:t>
            </a:r>
          </a:p>
        </p:txBody>
      </p:sp>
      <p:sp>
        <p:nvSpPr>
          <p:cNvPr id="201753" name="Rectangle 201752"/>
          <p:cNvSpPr>
            <a:spLocks noChangeArrowheads="1"/>
          </p:cNvSpPr>
          <p:nvPr/>
        </p:nvSpPr>
        <p:spPr bwMode="auto">
          <a:xfrm>
            <a:off x="704850" y="5572125"/>
            <a:ext cx="3867150" cy="457200"/>
          </a:xfrm>
          <a:prstGeom prst="rect">
            <a:avLst/>
          </a:prstGeom>
          <a:solidFill>
            <a:srgbClr val="009999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Microsoft.Windows.DNS</a:t>
            </a:r>
            <a:endParaRPr lang="en-US" sz="1600"/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/>
      <p:bldP spid="201736" grpId="0"/>
      <p:bldP spid="201737" grpId="0"/>
      <p:bldP spid="201738" grpId="0"/>
      <p:bldP spid="201740" grpId="0"/>
      <p:bldP spid="201745" grpId="0" animBg="1"/>
      <p:bldP spid="201746" grpId="0"/>
      <p:bldP spid="201747" grpId="0" animBg="1"/>
      <p:bldP spid="201748" grpId="0" animBg="1"/>
      <p:bldP spid="201749" grpId="0" animBg="1"/>
      <p:bldP spid="201751" grpId="0" animBg="1"/>
      <p:bldP spid="201752" grpId="0" animBg="1"/>
      <p:bldP spid="2017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hape 1"/>
          <p:cNvSpPr>
            <a:spLocks noGrp="1"/>
          </p:cNvSpPr>
          <p:nvPr>
            <p:ph type="title" idx="4294967295"/>
          </p:nvPr>
        </p:nvSpPr>
        <p:spPr>
          <a:xfrm>
            <a:off x="0" y="30163"/>
            <a:ext cx="8229600" cy="701675"/>
          </a:xfrm>
        </p:spPr>
        <p:txBody>
          <a:bodyPr>
            <a:spAutoFit/>
          </a:bodyPr>
          <a:lstStyle/>
          <a:p>
            <a:r>
              <a:rPr lang="en-US" sz="4000" smtClean="0">
                <a:solidFill>
                  <a:srgbClr val="FFFF99"/>
                </a:solidFill>
              </a:rPr>
              <a:t>Relationship Example</a:t>
            </a:r>
          </a:p>
        </p:txBody>
      </p:sp>
      <p:pic>
        <p:nvPicPr>
          <p:cNvPr id="28676" name="Rectangle 133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5900" y="11144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Rectangle 133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25" y="40481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Rectangle 133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550" y="20002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Rectangle 133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48125" y="3009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2" name="TextBox 13317"/>
          <p:cNvSpPr txBox="1">
            <a:spLocks noChangeArrowheads="1"/>
          </p:cNvSpPr>
          <p:nvPr/>
        </p:nvSpPr>
        <p:spPr bwMode="auto">
          <a:xfrm>
            <a:off x="2286000" y="13049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Entity</a:t>
            </a:r>
          </a:p>
        </p:txBody>
      </p:sp>
      <p:sp>
        <p:nvSpPr>
          <p:cNvPr id="195593" name="TextBox 13318"/>
          <p:cNvSpPr txBox="1">
            <a:spLocks noChangeArrowheads="1"/>
          </p:cNvSpPr>
          <p:nvPr/>
        </p:nvSpPr>
        <p:spPr bwMode="auto">
          <a:xfrm>
            <a:off x="3228975" y="21812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Logical entity</a:t>
            </a:r>
          </a:p>
        </p:txBody>
      </p:sp>
      <p:sp>
        <p:nvSpPr>
          <p:cNvPr id="195594" name="TextBox 13319"/>
          <p:cNvSpPr txBox="1">
            <a:spLocks noChangeArrowheads="1"/>
          </p:cNvSpPr>
          <p:nvPr/>
        </p:nvSpPr>
        <p:spPr bwMode="auto">
          <a:xfrm>
            <a:off x="4791075" y="3124200"/>
            <a:ext cx="300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Local application</a:t>
            </a:r>
          </a:p>
        </p:txBody>
      </p:sp>
      <p:sp>
        <p:nvSpPr>
          <p:cNvPr id="195595" name="TextBox 13320"/>
          <p:cNvSpPr txBox="1">
            <a:spLocks noChangeArrowheads="1"/>
          </p:cNvSpPr>
          <p:nvPr/>
        </p:nvSpPr>
        <p:spPr bwMode="auto">
          <a:xfrm>
            <a:off x="5943600" y="4038600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Windows local application</a:t>
            </a:r>
          </a:p>
        </p:txBody>
      </p:sp>
      <p:pic>
        <p:nvPicPr>
          <p:cNvPr id="28684" name="Rectangle 133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1300" y="51720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5597" name="Shape 13322"/>
          <p:cNvCxnSpPr>
            <a:cxnSpLocks noChangeShapeType="1"/>
          </p:cNvCxnSpPr>
          <p:nvPr/>
        </p:nvCxnSpPr>
        <p:spPr bwMode="auto">
          <a:xfrm rot="10800000">
            <a:off x="1866900" y="1876425"/>
            <a:ext cx="628650" cy="504825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95598" name="Shape 13323"/>
          <p:cNvCxnSpPr>
            <a:cxnSpLocks noChangeShapeType="1"/>
          </p:cNvCxnSpPr>
          <p:nvPr/>
        </p:nvCxnSpPr>
        <p:spPr bwMode="auto">
          <a:xfrm rot="10800000">
            <a:off x="2876550" y="2762250"/>
            <a:ext cx="1171575" cy="628650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95599" name="Shape 13324"/>
          <p:cNvCxnSpPr>
            <a:cxnSpLocks noChangeShapeType="1"/>
          </p:cNvCxnSpPr>
          <p:nvPr/>
        </p:nvCxnSpPr>
        <p:spPr bwMode="auto">
          <a:xfrm rot="10800000">
            <a:off x="4429125" y="3771900"/>
            <a:ext cx="762000" cy="657225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95600" name="Shape 13325"/>
          <p:cNvCxnSpPr>
            <a:cxnSpLocks noChangeShapeType="1"/>
          </p:cNvCxnSpPr>
          <p:nvPr/>
        </p:nvCxnSpPr>
        <p:spPr bwMode="auto">
          <a:xfrm rot="10800000">
            <a:off x="5572125" y="4810125"/>
            <a:ext cx="1019175" cy="742950"/>
          </a:xfrm>
          <a:prstGeom prst="bentConnector2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28689" name="TextBox 13326"/>
          <p:cNvSpPr txBox="1">
            <a:spLocks noChangeArrowheads="1"/>
          </p:cNvSpPr>
          <p:nvPr/>
        </p:nvSpPr>
        <p:spPr bwMode="auto">
          <a:xfrm>
            <a:off x="7315200" y="5105400"/>
            <a:ext cx="1489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DNS client</a:t>
            </a:r>
          </a:p>
        </p:txBody>
      </p:sp>
      <p:pic>
        <p:nvPicPr>
          <p:cNvPr id="13328" name="Rectangle 133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0525" y="47656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TextBox 13328"/>
          <p:cNvSpPr txBox="1">
            <a:spLocks noChangeArrowheads="1"/>
          </p:cNvSpPr>
          <p:nvPr/>
        </p:nvSpPr>
        <p:spPr bwMode="auto">
          <a:xfrm>
            <a:off x="155575" y="5603875"/>
            <a:ext cx="1330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Windows computer</a:t>
            </a:r>
          </a:p>
        </p:txBody>
      </p:sp>
      <p:cxnSp>
        <p:nvCxnSpPr>
          <p:cNvPr id="13330" name="Straight Arrow Connector 13329"/>
          <p:cNvCxnSpPr>
            <a:cxnSpLocks noChangeShapeType="1"/>
          </p:cNvCxnSpPr>
          <p:nvPr/>
        </p:nvCxnSpPr>
        <p:spPr bwMode="auto">
          <a:xfrm flipV="1">
            <a:off x="1152525" y="4429125"/>
            <a:ext cx="4038600" cy="717550"/>
          </a:xfrm>
          <a:prstGeom prst="straightConnector1">
            <a:avLst/>
          </a:prstGeom>
          <a:noFill/>
          <a:ln w="76200" algn="ctr">
            <a:solidFill>
              <a:srgbClr val="FF6600"/>
            </a:solidFill>
            <a:miter lim="800000"/>
            <a:headEnd/>
            <a:tailEnd type="triangle" w="med" len="med"/>
          </a:ln>
        </p:spPr>
      </p:cxnSp>
      <p:sp>
        <p:nvSpPr>
          <p:cNvPr id="13332" name="TextBox 13331"/>
          <p:cNvSpPr txBox="1">
            <a:spLocks noChangeArrowheads="1"/>
          </p:cNvSpPr>
          <p:nvPr/>
        </p:nvSpPr>
        <p:spPr bwMode="auto">
          <a:xfrm>
            <a:off x="1990725" y="4438650"/>
            <a:ext cx="216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Hosts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Shape 18329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01675"/>
          </a:xfrm>
        </p:spPr>
        <p:txBody>
          <a:bodyPr anchor="t">
            <a:spAutoFit/>
          </a:bodyPr>
          <a:lstStyle/>
          <a:p>
            <a:r>
              <a:rPr lang="en-US" sz="4000" smtClean="0">
                <a:solidFill>
                  <a:srgbClr val="FFFF99"/>
                </a:solidFill>
              </a:rPr>
              <a:t>Core Model – Defined in MPs</a:t>
            </a:r>
          </a:p>
        </p:txBody>
      </p:sp>
      <p:sp>
        <p:nvSpPr>
          <p:cNvPr id="183300" name="Rectangle 183299"/>
          <p:cNvSpPr>
            <a:spLocks noChangeArrowheads="1"/>
          </p:cNvSpPr>
          <p:nvPr/>
        </p:nvSpPr>
        <p:spPr bwMode="auto">
          <a:xfrm>
            <a:off x="666750" y="5600700"/>
            <a:ext cx="8077200" cy="809625"/>
          </a:xfrm>
          <a:prstGeom prst="rect">
            <a:avLst/>
          </a:prstGeom>
          <a:solidFill>
            <a:srgbClr val="0099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System.Library</a:t>
            </a:r>
            <a:endParaRPr lang="en-US"/>
          </a:p>
        </p:txBody>
      </p:sp>
      <p:sp>
        <p:nvSpPr>
          <p:cNvPr id="183301" name="Rectangle 183300"/>
          <p:cNvSpPr>
            <a:spLocks noChangeArrowheads="1"/>
          </p:cNvSpPr>
          <p:nvPr/>
        </p:nvSpPr>
        <p:spPr bwMode="auto">
          <a:xfrm>
            <a:off x="4781550" y="4486275"/>
            <a:ext cx="3943350" cy="809625"/>
          </a:xfrm>
          <a:prstGeom prst="rect">
            <a:avLst/>
          </a:prstGeom>
          <a:solidFill>
            <a:srgbClr val="0099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System.Performance</a:t>
            </a:r>
            <a:endParaRPr lang="en-US"/>
          </a:p>
        </p:txBody>
      </p:sp>
      <p:sp>
        <p:nvSpPr>
          <p:cNvPr id="183302" name="Rectangle 183301"/>
          <p:cNvSpPr>
            <a:spLocks noChangeArrowheads="1"/>
          </p:cNvSpPr>
          <p:nvPr/>
        </p:nvSpPr>
        <p:spPr bwMode="auto">
          <a:xfrm>
            <a:off x="666750" y="4486275"/>
            <a:ext cx="3943350" cy="809625"/>
          </a:xfrm>
          <a:prstGeom prst="rect">
            <a:avLst/>
          </a:prstGeom>
          <a:solidFill>
            <a:srgbClr val="009999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System.Health.Library</a:t>
            </a:r>
            <a:endParaRPr lang="en-US"/>
          </a:p>
        </p:txBody>
      </p:sp>
      <p:sp>
        <p:nvSpPr>
          <p:cNvPr id="183304" name="Rectangle 183303"/>
          <p:cNvSpPr>
            <a:spLocks noChangeArrowheads="1"/>
          </p:cNvSpPr>
          <p:nvPr/>
        </p:nvSpPr>
        <p:spPr bwMode="auto">
          <a:xfrm>
            <a:off x="666750" y="3362325"/>
            <a:ext cx="8058150" cy="809625"/>
          </a:xfrm>
          <a:prstGeom prst="rect">
            <a:avLst/>
          </a:prstGeom>
          <a:solidFill>
            <a:schemeClr val="folHlink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Microsoft.Windows.Library</a:t>
            </a:r>
            <a:endParaRPr lang="en-US"/>
          </a:p>
        </p:txBody>
      </p:sp>
      <p:sp>
        <p:nvSpPr>
          <p:cNvPr id="183305" name="Rectangle 183304"/>
          <p:cNvSpPr>
            <a:spLocks noChangeArrowheads="1"/>
          </p:cNvSpPr>
          <p:nvPr/>
        </p:nvSpPr>
        <p:spPr bwMode="auto">
          <a:xfrm>
            <a:off x="666750" y="2257425"/>
            <a:ext cx="8048625" cy="809625"/>
          </a:xfrm>
          <a:prstGeom prst="rect">
            <a:avLst/>
          </a:prstGeom>
          <a:solidFill>
            <a:schemeClr val="folHlink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Microsoft.SystemCenter.Library</a:t>
            </a:r>
            <a:endParaRPr lang="en-US"/>
          </a:p>
        </p:txBody>
      </p:sp>
      <p:sp>
        <p:nvSpPr>
          <p:cNvPr id="183307" name="Rectangle 183306"/>
          <p:cNvSpPr>
            <a:spLocks noChangeArrowheads="1"/>
          </p:cNvSpPr>
          <p:nvPr/>
        </p:nvSpPr>
        <p:spPr bwMode="auto">
          <a:xfrm>
            <a:off x="666750" y="1219200"/>
            <a:ext cx="8048625" cy="809625"/>
          </a:xfrm>
          <a:prstGeom prst="rect">
            <a:avLst/>
          </a:prstGeom>
          <a:solidFill>
            <a:schemeClr val="folHlink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Microsoft.SQLServer.Library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nimBg="1"/>
      <p:bldP spid="183302" grpId="0" animBg="1"/>
      <p:bldP spid="183304" grpId="0" animBg="1"/>
      <p:bldP spid="183305" grpId="0" animBg="1"/>
      <p:bldP spid="1833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954088"/>
            <a:ext cx="9144000" cy="4683125"/>
          </a:xfrm>
        </p:spPr>
        <p:txBody>
          <a:bodyPr/>
          <a:lstStyle/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Core infrastructure optimization</a:t>
            </a:r>
          </a:p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Installation overview</a:t>
            </a:r>
          </a:p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New monitoring features</a:t>
            </a:r>
          </a:p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End-to-end monitoring</a:t>
            </a:r>
          </a:p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Security and enterprise features</a:t>
            </a:r>
          </a:p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Client monitoring</a:t>
            </a:r>
          </a:p>
          <a:p>
            <a:pPr marL="463550" indent="-350838" defTabSz="914400" eaLnBrk="1" hangingPunct="1">
              <a:lnSpc>
                <a:spcPct val="120000"/>
              </a:lnSpc>
            </a:pPr>
            <a:r>
              <a:rPr lang="en-US" sz="3200" smtClean="0"/>
              <a:t>Reporting</a:t>
            </a:r>
          </a:p>
        </p:txBody>
      </p:sp>
      <p:sp>
        <p:nvSpPr>
          <p:cNvPr id="1126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smtClean="0"/>
              <a:t>What Will We Cover?</a:t>
            </a:r>
            <a:endParaRPr lang="en-GB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Rectangle 931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1081088"/>
            <a:ext cx="375285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hape 240641"/>
          <p:cNvSpPr>
            <a:spLocks noGrp="1" noChangeArrowheads="1"/>
          </p:cNvSpPr>
          <p:nvPr>
            <p:ph type="title" idx="4294967295"/>
          </p:nvPr>
        </p:nvSpPr>
        <p:spPr>
          <a:xfrm>
            <a:off x="41275" y="76200"/>
            <a:ext cx="8229600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Core Model</a:t>
            </a:r>
          </a:p>
        </p:txBody>
      </p:sp>
      <p:sp>
        <p:nvSpPr>
          <p:cNvPr id="240653" name="Text Placeholder 24065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6550" y="1419225"/>
            <a:ext cx="5099050" cy="20574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System.Library</a:t>
            </a:r>
          </a:p>
          <a:p>
            <a:pPr eaLnBrk="1" hangingPunct="1"/>
            <a:r>
              <a:rPr lang="en-US" smtClean="0"/>
              <a:t>Microsoft.Windows.Library</a:t>
            </a:r>
          </a:p>
          <a:p>
            <a:pPr eaLnBrk="1" hangingPunct="1"/>
            <a:r>
              <a:rPr lang="en-US" smtClean="0"/>
              <a:t>Microsoft.SQLServer.Library</a:t>
            </a:r>
          </a:p>
          <a:p>
            <a:pPr eaLnBrk="1" hangingPunct="1"/>
            <a:r>
              <a:rPr lang="en-US" smtClean="0"/>
              <a:t>Microsoft.SQLServer.2005</a:t>
            </a:r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9660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8229600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Referencing MPs</a:t>
            </a:r>
          </a:p>
        </p:txBody>
      </p:sp>
      <p:sp>
        <p:nvSpPr>
          <p:cNvPr id="196611" name="Text Placeholder 196610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76313"/>
            <a:ext cx="8388350" cy="5194300"/>
          </a:xfrm>
        </p:spPr>
        <p:txBody>
          <a:bodyPr>
            <a:spAutoFit/>
          </a:bodyPr>
          <a:lstStyle/>
          <a:p>
            <a:pPr eaLnBrk="1" hangingPunct="1"/>
            <a:r>
              <a:rPr lang="en-US" sz="3200" smtClean="0"/>
              <a:t>Why?</a:t>
            </a:r>
          </a:p>
          <a:p>
            <a:pPr lvl="1" eaLnBrk="1" hangingPunct="1"/>
            <a:r>
              <a:rPr lang="en-US" sz="2800" smtClean="0"/>
              <a:t>Specialize a class</a:t>
            </a:r>
          </a:p>
          <a:p>
            <a:pPr lvl="1" eaLnBrk="1" hangingPunct="1"/>
            <a:r>
              <a:rPr lang="en-US" sz="2800" smtClean="0"/>
              <a:t>Specialize a relationship</a:t>
            </a:r>
          </a:p>
          <a:p>
            <a:pPr lvl="1" eaLnBrk="1" hangingPunct="1"/>
            <a:r>
              <a:rPr lang="en-US" sz="2800" smtClean="0"/>
              <a:t>Use a module type, monitor type</a:t>
            </a:r>
          </a:p>
          <a:p>
            <a:pPr lvl="1" eaLnBrk="1" hangingPunct="1"/>
            <a:r>
              <a:rPr lang="en-US" sz="2800" smtClean="0"/>
              <a:t>Use a view type</a:t>
            </a:r>
          </a:p>
          <a:p>
            <a:pPr lvl="1" eaLnBrk="1" hangingPunct="1"/>
            <a:r>
              <a:rPr lang="en-US" sz="2800" smtClean="0"/>
              <a:t>Use an image</a:t>
            </a:r>
          </a:p>
          <a:p>
            <a:pPr lvl="1" eaLnBrk="1" hangingPunct="1"/>
            <a:r>
              <a:rPr lang="en-US" sz="2800" smtClean="0"/>
              <a:t>Target something at a class</a:t>
            </a:r>
          </a:p>
          <a:p>
            <a:pPr lvl="1" eaLnBrk="1" hangingPunct="1"/>
            <a:r>
              <a:rPr lang="en-US" sz="2800" smtClean="0"/>
              <a:t>Roll up health</a:t>
            </a:r>
          </a:p>
          <a:p>
            <a:pPr lvl="1" eaLnBrk="1" hangingPunct="1"/>
            <a:r>
              <a:rPr lang="en-US" sz="2800" smtClean="0"/>
              <a:t>Extend a health model</a:t>
            </a:r>
          </a:p>
          <a:p>
            <a:pPr eaLnBrk="1" hangingPunct="1">
              <a:buFontTx/>
              <a:buBlip>
                <a:blip r:embed="rId4"/>
              </a:buBlip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Discovering the Model</a:t>
            </a:r>
          </a:p>
        </p:txBody>
      </p:sp>
      <p:sp>
        <p:nvSpPr>
          <p:cNvPr id="32771" name="Shape 2"/>
          <p:cNvSpPr>
            <a:spLocks noGrp="1"/>
          </p:cNvSpPr>
          <p:nvPr>
            <p:ph idx="4294967295"/>
          </p:nvPr>
        </p:nvSpPr>
        <p:spPr>
          <a:xfrm>
            <a:off x="387350" y="1133475"/>
            <a:ext cx="8410575" cy="4752975"/>
          </a:xfrm>
        </p:spPr>
        <p:txBody>
          <a:bodyPr>
            <a:spAutoFit/>
          </a:bodyPr>
          <a:lstStyle/>
          <a:p>
            <a:pPr eaLnBrk="1" hangingPunct="1"/>
            <a:r>
              <a:rPr lang="en-US" sz="3200" smtClean="0"/>
              <a:t>Discover parts of the service model</a:t>
            </a:r>
          </a:p>
          <a:p>
            <a:pPr eaLnBrk="1" hangingPunct="1"/>
            <a:r>
              <a:rPr lang="en-US" sz="3200" smtClean="0"/>
              <a:t>Methods:</a:t>
            </a:r>
          </a:p>
          <a:p>
            <a:pPr lvl="1" eaLnBrk="1" hangingPunct="1"/>
            <a:r>
              <a:rPr lang="en-US" sz="2800" smtClean="0"/>
              <a:t>Registry</a:t>
            </a:r>
          </a:p>
          <a:p>
            <a:pPr lvl="1" eaLnBrk="1" hangingPunct="1"/>
            <a:r>
              <a:rPr lang="en-US" sz="2800" smtClean="0"/>
              <a:t>WMI</a:t>
            </a:r>
          </a:p>
          <a:p>
            <a:pPr lvl="1" eaLnBrk="1" hangingPunct="1"/>
            <a:r>
              <a:rPr lang="en-US" sz="2800" smtClean="0"/>
              <a:t>Script</a:t>
            </a:r>
          </a:p>
          <a:p>
            <a:pPr lvl="1" eaLnBrk="1" hangingPunct="1"/>
            <a:r>
              <a:rPr lang="en-US" sz="2800" smtClean="0"/>
              <a:t>OLEDB</a:t>
            </a:r>
          </a:p>
          <a:p>
            <a:pPr lvl="1" eaLnBrk="1" hangingPunct="1"/>
            <a:r>
              <a:rPr lang="en-US" sz="2800" smtClean="0"/>
              <a:t>LDAP</a:t>
            </a:r>
          </a:p>
          <a:p>
            <a:pPr lvl="1" eaLnBrk="1" hangingPunct="1"/>
            <a:r>
              <a:rPr lang="en-US" sz="2800" smtClean="0"/>
              <a:t>Custom code (native/managed)</a:t>
            </a:r>
          </a:p>
          <a:p>
            <a:pPr lvl="1" eaLnBrk="1" hangingPunct="1"/>
            <a:r>
              <a:rPr lang="en-US" sz="2800" smtClean="0"/>
              <a:t>And more…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hap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Discovered Objects</a:t>
            </a:r>
          </a:p>
        </p:txBody>
      </p:sp>
      <p:pic>
        <p:nvPicPr>
          <p:cNvPr id="47105" name="Rectangle 47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2525" y="966788"/>
            <a:ext cx="70104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Rectangle 471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7575" y="1662113"/>
            <a:ext cx="3743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Rectangle 471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3925" y="1431925"/>
            <a:ext cx="3695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9" descr="bottom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hap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01675"/>
          </a:xfrm>
        </p:spPr>
        <p:txBody>
          <a:bodyPr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Discovered Relationships</a:t>
            </a:r>
          </a:p>
        </p:txBody>
      </p:sp>
      <p:grpSp>
        <p:nvGrpSpPr>
          <p:cNvPr id="34820" name="Group 31"/>
          <p:cNvGrpSpPr>
            <a:grpSpLocks/>
          </p:cNvGrpSpPr>
          <p:nvPr/>
        </p:nvGrpSpPr>
        <p:grpSpPr bwMode="auto">
          <a:xfrm>
            <a:off x="2533650" y="2151063"/>
            <a:ext cx="5543550" cy="4057650"/>
            <a:chOff x="2951488" y="2194193"/>
            <a:chExt cx="5543550" cy="4057650"/>
          </a:xfrm>
        </p:grpSpPr>
        <p:pic>
          <p:nvPicPr>
            <p:cNvPr id="34824" name="Rectangle 2150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51488" y="2194193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Rectangle 215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3101" y="294666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Rectangle 215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3101" y="3519756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Rectangle 215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3101" y="4092843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Rectangle 215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3101" y="5813693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Rectangle 215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3101" y="5239018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Rectangle 215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3101" y="4665931"/>
              <a:ext cx="4381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637288" y="2232293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stwilson15d\Instance1</a:t>
              </a:r>
              <a:endParaRPr lang="en-US"/>
            </a:p>
          </p:txBody>
        </p:sp>
        <p:cxnSp>
          <p:nvCxnSpPr>
            <p:cNvPr id="36879" name="Shape 21517"/>
            <p:cNvCxnSpPr>
              <a:cxnSpLocks noChangeShapeType="1"/>
            </p:cNvCxnSpPr>
            <p:nvPr/>
          </p:nvCxnSpPr>
          <p:spPr bwMode="auto">
            <a:xfrm rot="16200000" flipH="1">
              <a:off x="3486476" y="2802205"/>
              <a:ext cx="782637" cy="1090613"/>
            </a:xfrm>
            <a:prstGeom prst="bentConnector2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36880" name="Shape 21518"/>
            <p:cNvCxnSpPr>
              <a:cxnSpLocks noChangeShapeType="1"/>
            </p:cNvCxnSpPr>
            <p:nvPr/>
          </p:nvCxnSpPr>
          <p:spPr bwMode="auto">
            <a:xfrm rot="16200000" flipH="1">
              <a:off x="3199932" y="3088749"/>
              <a:ext cx="1355725" cy="1090613"/>
            </a:xfrm>
            <a:prstGeom prst="bentConnector2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36881" name="Shape 21519"/>
            <p:cNvCxnSpPr>
              <a:cxnSpLocks noChangeShapeType="1"/>
            </p:cNvCxnSpPr>
            <p:nvPr/>
          </p:nvCxnSpPr>
          <p:spPr bwMode="auto">
            <a:xfrm rot="16200000" flipH="1">
              <a:off x="2913389" y="3375292"/>
              <a:ext cx="1928812" cy="1090613"/>
            </a:xfrm>
            <a:prstGeom prst="bentConnector2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36882" name="Shape 21520"/>
            <p:cNvCxnSpPr>
              <a:cxnSpLocks noChangeShapeType="1"/>
            </p:cNvCxnSpPr>
            <p:nvPr/>
          </p:nvCxnSpPr>
          <p:spPr bwMode="auto">
            <a:xfrm rot="16200000" flipH="1">
              <a:off x="2626845" y="3661836"/>
              <a:ext cx="2501900" cy="1090613"/>
            </a:xfrm>
            <a:prstGeom prst="bentConnector2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36883" name="Shape 21521"/>
            <p:cNvCxnSpPr>
              <a:cxnSpLocks noChangeShapeType="1"/>
            </p:cNvCxnSpPr>
            <p:nvPr/>
          </p:nvCxnSpPr>
          <p:spPr bwMode="auto">
            <a:xfrm rot="16200000" flipH="1">
              <a:off x="2339507" y="3949174"/>
              <a:ext cx="3076575" cy="1090613"/>
            </a:xfrm>
            <a:prstGeom prst="bentConnector2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cxnSp>
        <p:cxnSp>
          <p:nvCxnSpPr>
            <p:cNvPr id="36884" name="Shape 21522"/>
            <p:cNvCxnSpPr>
              <a:cxnSpLocks noChangeShapeType="1"/>
            </p:cNvCxnSpPr>
            <p:nvPr/>
          </p:nvCxnSpPr>
          <p:spPr bwMode="auto">
            <a:xfrm rot="16200000" flipH="1">
              <a:off x="3773020" y="2515661"/>
              <a:ext cx="209550" cy="1090613"/>
            </a:xfrm>
            <a:prstGeom prst="bentConnector2">
              <a:avLst/>
            </a:prstGeom>
            <a:noFill/>
            <a:ln w="381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cxn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4989838" y="2899043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master</a:t>
              </a:r>
              <a:endParaRPr lang="en-US"/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4989838" y="3527693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model</a:t>
              </a:r>
              <a:endParaRPr lang="en-US"/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4989838" y="4070618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OperationsManager</a:t>
              </a:r>
              <a:endParaRPr lang="en-US"/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4989838" y="4699268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tempdb</a:t>
              </a:r>
              <a:endParaRPr lang="en-US"/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4989838" y="5261243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test1</a:t>
              </a:r>
              <a:endParaRPr lang="en-US"/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989838" y="5794643"/>
              <a:ext cx="3505200" cy="3968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test2</a:t>
              </a:r>
              <a:endParaRPr lang="en-US"/>
            </a:p>
          </p:txBody>
        </p:sp>
      </p:grpSp>
      <p:pic>
        <p:nvPicPr>
          <p:cNvPr id="34821" name="Rectangle 215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1263" y="12112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51063" y="1408113"/>
            <a:ext cx="3505200" cy="396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stwilson15d.smx.net</a:t>
            </a:r>
            <a:endParaRPr lang="en-US"/>
          </a:p>
        </p:txBody>
      </p:sp>
      <p:cxnSp>
        <p:nvCxnSpPr>
          <p:cNvPr id="36870" name="Shape 21508"/>
          <p:cNvCxnSpPr>
            <a:cxnSpLocks noChangeShapeType="1"/>
          </p:cNvCxnSpPr>
          <p:nvPr/>
        </p:nvCxnSpPr>
        <p:spPr bwMode="auto">
          <a:xfrm rot="5400000" flipV="1">
            <a:off x="1824038" y="1817687"/>
            <a:ext cx="508000" cy="917575"/>
          </a:xfrm>
          <a:prstGeom prst="bentConnector2">
            <a:avLst/>
          </a:prstGeom>
          <a:noFill/>
          <a:ln w="38100" algn="ctr">
            <a:solidFill>
              <a:srgbClr val="FFB60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cxn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054100"/>
            <a:ext cx="8321675" cy="2282825"/>
          </a:xfrm>
        </p:spPr>
        <p:txBody>
          <a:bodyPr/>
          <a:lstStyle/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Understanding Core Infrastructure Optimization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Installing Operations Manager 2007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Discussing New Monitoring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99"/>
                </a:solidFill>
              </a:rPr>
              <a:t>Configuring End-to-End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Exploring Security and Enterprise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Client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Examining Reporting Capabilities</a:t>
            </a:r>
          </a:p>
          <a:p>
            <a:pPr marL="463550" indent="-350838" eaLnBrk="1" hangingPunct="1">
              <a:lnSpc>
                <a:spcPct val="140000"/>
              </a:lnSpc>
            </a:pPr>
            <a:endParaRPr lang="en-US" smtClean="0"/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1438" y="236538"/>
            <a:ext cx="8229600" cy="7540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Agenda</a:t>
            </a:r>
            <a:endParaRPr lang="en-GB" sz="400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bottom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Shap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What Is a Distributed Application?</a:t>
            </a:r>
            <a:endParaRPr lang="en-US" sz="4800" smtClean="0">
              <a:solidFill>
                <a:srgbClr val="FFFF99"/>
              </a:solidFill>
            </a:endParaRPr>
          </a:p>
        </p:txBody>
      </p:sp>
      <p:pic>
        <p:nvPicPr>
          <p:cNvPr id="37892" name="Rectangle 6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1590675"/>
            <a:ext cx="61753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bottom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Shap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074150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Designing Distributed Applications</a:t>
            </a:r>
          </a:p>
        </p:txBody>
      </p:sp>
      <p:pic>
        <p:nvPicPr>
          <p:cNvPr id="38916" name="Rectangle 81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338" y="1009650"/>
            <a:ext cx="71596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ottom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Shap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93113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Monitoring Data Sources</a:t>
            </a:r>
          </a:p>
        </p:txBody>
      </p:sp>
      <p:pic>
        <p:nvPicPr>
          <p:cNvPr id="39940" name="Rectangle 122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7475" y="1131888"/>
            <a:ext cx="52466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01700"/>
            <a:ext cx="8321675" cy="2282825"/>
          </a:xfrm>
        </p:spPr>
        <p:txBody>
          <a:bodyPr/>
          <a:lstStyle/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Understanding Core Infrastructure Optimization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Installing Operations Manager 2007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Discussing New Monitoring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End-to-End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99"/>
                </a:solidFill>
              </a:rPr>
              <a:t>Exploring Security and Enterprise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Client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Examining Reporting Capabilities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8229600" cy="779462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Agenda</a:t>
            </a:r>
            <a:endParaRPr lang="en-GB" sz="400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3600"/>
            <a:ext cx="8601075" cy="4619625"/>
          </a:xfrm>
        </p:spPr>
        <p:txBody>
          <a:bodyPr/>
          <a:lstStyle/>
          <a:p>
            <a:pPr marL="463550" indent="-350838" defTabSz="914400" eaLnBrk="1" hangingPunct="1"/>
            <a:r>
              <a:rPr lang="en-US" sz="2800" smtClean="0">
                <a:solidFill>
                  <a:srgbClr val="FFFF99"/>
                </a:solidFill>
              </a:rPr>
              <a:t>Understanding Core Infrastructure Optimization</a:t>
            </a:r>
          </a:p>
          <a:p>
            <a:pPr marL="463550" indent="-350838" defTabSz="914400" eaLnBrk="1" hangingPunct="1"/>
            <a:r>
              <a:rPr lang="en-US" sz="2800" smtClean="0"/>
              <a:t>Installing Operations Manager 2007</a:t>
            </a:r>
          </a:p>
          <a:p>
            <a:pPr marL="463550" indent="-350838" defTabSz="914400" eaLnBrk="1" hangingPunct="1"/>
            <a:r>
              <a:rPr lang="en-US" sz="2800" smtClean="0"/>
              <a:t>Discussing New Monitoring Features</a:t>
            </a:r>
          </a:p>
          <a:p>
            <a:pPr marL="463550" indent="-350838" defTabSz="914400" eaLnBrk="1" hangingPunct="1"/>
            <a:r>
              <a:rPr lang="en-US" sz="2800" smtClean="0"/>
              <a:t>Configuring End-to-End Monitoring</a:t>
            </a:r>
          </a:p>
          <a:p>
            <a:pPr marL="463550" indent="-350838" defTabSz="914400" eaLnBrk="1" hangingPunct="1"/>
            <a:r>
              <a:rPr lang="en-US" sz="2800" smtClean="0"/>
              <a:t>Exploring Security and Enterprise Features</a:t>
            </a:r>
          </a:p>
          <a:p>
            <a:pPr marL="463550" indent="-350838" defTabSz="914400" eaLnBrk="1" hangingPunct="1"/>
            <a:r>
              <a:rPr lang="en-US" sz="2800" smtClean="0"/>
              <a:t>Configuring Client Monitoring</a:t>
            </a:r>
          </a:p>
          <a:p>
            <a:pPr marL="463550" indent="-350838" defTabSz="914400" eaLnBrk="1" hangingPunct="1"/>
            <a:r>
              <a:rPr lang="en-US" sz="2800" smtClean="0"/>
              <a:t>Examining Reporting Capabilities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>
          <a:xfrm>
            <a:off x="106363" y="0"/>
            <a:ext cx="9177337" cy="914400"/>
          </a:xfrm>
        </p:spPr>
        <p:txBody>
          <a:bodyPr/>
          <a:lstStyle/>
          <a:p>
            <a:pPr marL="0" indent="0" defTabSz="914400"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Network Security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600" smtClean="0"/>
              <a:t>Mutual authentication: Always ON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Channel always encrypted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Client SDK </a:t>
            </a:r>
            <a:r>
              <a:rPr lang="en-US" sz="3600" smtClean="0">
                <a:sym typeface="Wingdings" pitchFamily="2" charset="2"/>
              </a:rPr>
              <a:t></a:t>
            </a:r>
            <a:r>
              <a:rPr lang="en-US" sz="3600" smtClean="0"/>
              <a:t> SDK Service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OLEDB security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New Web console</a:t>
            </a: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074738" y="-2157413"/>
          <a:ext cx="8421687" cy="8777288"/>
        </p:xfrm>
        <a:graphic>
          <a:graphicData uri="http://schemas.openxmlformats.org/presentationml/2006/ole">
            <p:oleObj spid="_x0000_s3074" name="Visio" r:id="rId5" imgW="11677135" imgH="12169030" progId="Visio.Drawing.11">
              <p:embed/>
            </p:oleObj>
          </a:graphicData>
        </a:graphic>
      </p:graphicFrame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8229600" cy="701675"/>
          </a:xfrm>
          <a:effectLst>
            <a:outerShdw dist="17961" dir="2700000" algn="ctr" rotWithShape="0">
              <a:schemeClr val="bg2">
                <a:alpha val="74001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99"/>
                </a:solidFill>
              </a:rPr>
              <a:t>Firewall Topology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9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3" name="AutoShape 3"/>
          <p:cNvSpPr>
            <a:spLocks noChangeArrowheads="1"/>
          </p:cNvSpPr>
          <p:nvPr/>
        </p:nvSpPr>
        <p:spPr bwMode="auto">
          <a:xfrm>
            <a:off x="171450" y="1798638"/>
            <a:ext cx="3589338" cy="4810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84" name="AutoShape 4"/>
          <p:cNvSpPr>
            <a:spLocks noChangeArrowheads="1"/>
          </p:cNvSpPr>
          <p:nvPr/>
        </p:nvSpPr>
        <p:spPr bwMode="auto">
          <a:xfrm>
            <a:off x="5095875" y="1819275"/>
            <a:ext cx="4010025" cy="4810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>
            <a:off x="3267075" y="4991100"/>
            <a:ext cx="1914525" cy="190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03213" y="2265363"/>
          <a:ext cx="8669337" cy="3830637"/>
        </p:xfrm>
        <a:graphic>
          <a:graphicData uri="http://schemas.openxmlformats.org/presentationml/2006/ole">
            <p:oleObj spid="_x0000_s4098" name="Visio" r:id="rId5" imgW="8755689" imgH="3888212" progId="Visio.Drawing.11">
              <p:embed/>
            </p:oleObj>
          </a:graphicData>
        </a:graphic>
      </p:graphicFrame>
      <p:sp>
        <p:nvSpPr>
          <p:cNvPr id="199687" name="Line 7"/>
          <p:cNvSpPr>
            <a:spLocks noChangeShapeType="1"/>
          </p:cNvSpPr>
          <p:nvPr/>
        </p:nvSpPr>
        <p:spPr bwMode="auto">
          <a:xfrm flipV="1">
            <a:off x="6200775" y="4848225"/>
            <a:ext cx="1038225" cy="666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1724025" y="3257550"/>
            <a:ext cx="847725" cy="11525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>
            <a:off x="1247775" y="3657600"/>
            <a:ext cx="38100" cy="6191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>
            <a:off x="1543050" y="4667250"/>
            <a:ext cx="800100" cy="1238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1543050" y="4410075"/>
            <a:ext cx="903288" cy="720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Mutual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Auth: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Kerberos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6296025" y="4554538"/>
            <a:ext cx="903288" cy="720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Mutual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Auth: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Kerberos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3727450" y="3792538"/>
            <a:ext cx="1255713" cy="8143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Mutual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Auth: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Cert Based</a:t>
            </a:r>
          </a:p>
        </p:txBody>
      </p:sp>
      <p:sp>
        <p:nvSpPr>
          <p:cNvPr id="199694" name="Text Box 14"/>
          <p:cNvSpPr txBox="1">
            <a:spLocks noChangeArrowheads="1"/>
          </p:cNvSpPr>
          <p:nvPr/>
        </p:nvSpPr>
        <p:spPr bwMode="auto">
          <a:xfrm>
            <a:off x="1336675" y="1951038"/>
            <a:ext cx="1250950" cy="325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Domain A</a:t>
            </a: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6394450" y="1998663"/>
            <a:ext cx="1250950" cy="325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Domain B</a:t>
            </a:r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 flipV="1">
            <a:off x="2781300" y="2143125"/>
            <a:ext cx="3514725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4051300" y="2151063"/>
            <a:ext cx="755650" cy="6143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No</a:t>
            </a:r>
          </a:p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Trust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</a:rPr>
              <a:t>Gateway Server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117600"/>
            <a:ext cx="8410575" cy="5199063"/>
          </a:xfrm>
        </p:spPr>
        <p:txBody>
          <a:bodyPr/>
          <a:lstStyle/>
          <a:p>
            <a:pPr eaLnBrk="1" hangingPunct="1"/>
            <a:r>
              <a:rPr lang="en-US" sz="3600" smtClean="0"/>
              <a:t>Scope </a:t>
            </a:r>
          </a:p>
          <a:p>
            <a:pPr eaLnBrk="1" hangingPunct="1"/>
            <a:r>
              <a:rPr lang="en-US" sz="3600" smtClean="0"/>
              <a:t>Profile</a:t>
            </a:r>
          </a:p>
          <a:p>
            <a:pPr eaLnBrk="1" hangingPunct="1"/>
            <a:r>
              <a:rPr lang="en-US" sz="3600" smtClean="0"/>
              <a:t>Role = Profile + Scope</a:t>
            </a:r>
          </a:p>
          <a:p>
            <a:pPr eaLnBrk="1" hangingPunct="1"/>
            <a:r>
              <a:rPr lang="en-US" sz="3600" smtClean="0"/>
              <a:t>Membership of roles</a:t>
            </a:r>
          </a:p>
          <a:p>
            <a:pPr eaLnBrk="1" hangingPunct="1"/>
            <a:r>
              <a:rPr lang="en-US" sz="3600" smtClean="0"/>
              <a:t>User can only access data relevant to their scope</a:t>
            </a:r>
          </a:p>
          <a:p>
            <a:pPr eaLnBrk="1" hangingPunct="1"/>
            <a:r>
              <a:rPr lang="en-US" sz="3600" smtClean="0"/>
              <a:t>Authorization enforced at SDK layer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8100" y="17145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74001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FFFF99"/>
                </a:solidFill>
              </a:rPr>
              <a:t>Role-Based Security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420688" y="2220913"/>
            <a:ext cx="8458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Creating User Roles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06400" lvl="1" indent="-406400"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3200" b="1">
                <a:solidFill>
                  <a:srgbClr val="FFFFFF"/>
                </a:solidFill>
              </a:rPr>
              <a:t>Create User Roles and Configure Security Options</a:t>
            </a:r>
          </a:p>
        </p:txBody>
      </p:sp>
      <p:sp>
        <p:nvSpPr>
          <p:cNvPr id="604165" name="Text Box 5"/>
          <p:cNvSpPr txBox="1">
            <a:spLocks noChangeAspect="1" noChangeArrowheads="1"/>
          </p:cNvSpPr>
          <p:nvPr/>
        </p:nvSpPr>
        <p:spPr bwMode="auto">
          <a:xfrm>
            <a:off x="0" y="809625"/>
            <a:ext cx="9144000" cy="1095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5000" b="1" i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6200" b="1" i="1">
                <a:solidFill>
                  <a:srgbClr val="FFFFFF"/>
                </a:solidFill>
              </a:rPr>
              <a:t>demonstration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6041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Run As Execution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412875"/>
            <a:ext cx="8572500" cy="49974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600" smtClean="0"/>
              <a:t>Operations Manager 2007 solution: </a:t>
            </a:r>
            <a:br>
              <a:rPr lang="en-US" sz="3600" smtClean="0"/>
            </a:br>
            <a:r>
              <a:rPr lang="en-US" sz="3600" smtClean="0"/>
              <a:t>Run As Execution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smtClean="0"/>
              <a:t>Support for multiple Run As accounts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smtClean="0"/>
              <a:t>Overcomes the issue of all MPs sharing the same identity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smtClean="0"/>
              <a:t>Useful for synthetic transactions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3" descr="bottom 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2590800" y="1295400"/>
            <a:ext cx="6324600" cy="2933700"/>
          </a:xfrm>
          <a:prstGeom prst="wedgeRoundRectCallout">
            <a:avLst>
              <a:gd name="adj1" fmla="val -63079"/>
              <a:gd name="adj2" fmla="val 5250"/>
              <a:gd name="adj3" fmla="val 16667"/>
            </a:avLst>
          </a:prstGeom>
          <a:solidFill>
            <a:srgbClr val="C0C0C0">
              <a:alpha val="75000"/>
            </a:srgbClr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733" name="AutoShape 5"/>
          <p:cNvSpPr>
            <a:spLocks noChangeArrowheads="1"/>
          </p:cNvSpPr>
          <p:nvPr/>
        </p:nvSpPr>
        <p:spPr bwMode="auto">
          <a:xfrm>
            <a:off x="2695575" y="1485900"/>
            <a:ext cx="3200400" cy="9144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Health Service</a:t>
            </a:r>
          </a:p>
        </p:txBody>
      </p:sp>
      <p:sp>
        <p:nvSpPr>
          <p:cNvPr id="201734" name="AutoShape 6"/>
          <p:cNvSpPr>
            <a:spLocks noChangeArrowheads="1"/>
          </p:cNvSpPr>
          <p:nvPr/>
        </p:nvSpPr>
        <p:spPr bwMode="auto">
          <a:xfrm>
            <a:off x="6353175" y="1485900"/>
            <a:ext cx="2286000" cy="9144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Host</a:t>
            </a:r>
          </a:p>
        </p:txBody>
      </p:sp>
      <p:sp>
        <p:nvSpPr>
          <p:cNvPr id="201735" name="AutoShape 7"/>
          <p:cNvSpPr>
            <a:spLocks noChangeArrowheads="1"/>
          </p:cNvSpPr>
          <p:nvPr/>
        </p:nvSpPr>
        <p:spPr bwMode="auto">
          <a:xfrm>
            <a:off x="5667375" y="1714500"/>
            <a:ext cx="6858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2381250" y="4352925"/>
            <a:ext cx="6324600" cy="1600200"/>
          </a:xfrm>
          <a:prstGeom prst="wedgeRoundRectCallout">
            <a:avLst>
              <a:gd name="adj1" fmla="val -58861"/>
              <a:gd name="adj2" fmla="val 29861"/>
              <a:gd name="adj3" fmla="val 16667"/>
            </a:avLst>
          </a:prstGeom>
          <a:solidFill>
            <a:srgbClr val="C0C0C0">
              <a:alpha val="75000"/>
            </a:srgbClr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2609850" y="4819650"/>
            <a:ext cx="3200400" cy="9144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MOM Service</a:t>
            </a:r>
          </a:p>
        </p:txBody>
      </p:sp>
      <p:sp>
        <p:nvSpPr>
          <p:cNvPr id="201738" name="AutoShape 10"/>
          <p:cNvSpPr>
            <a:spLocks noChangeArrowheads="1"/>
          </p:cNvSpPr>
          <p:nvPr/>
        </p:nvSpPr>
        <p:spPr bwMode="auto">
          <a:xfrm>
            <a:off x="6267450" y="4819650"/>
            <a:ext cx="2286000" cy="9144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MOM Host</a:t>
            </a:r>
          </a:p>
        </p:txBody>
      </p:sp>
      <p:sp>
        <p:nvSpPr>
          <p:cNvPr id="201739" name="AutoShape 11"/>
          <p:cNvSpPr>
            <a:spLocks noChangeArrowheads="1"/>
          </p:cNvSpPr>
          <p:nvPr/>
        </p:nvSpPr>
        <p:spPr bwMode="auto">
          <a:xfrm>
            <a:off x="5581650" y="5048250"/>
            <a:ext cx="6858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350000" y="1333500"/>
            <a:ext cx="2085975" cy="633413"/>
            <a:chOff x="4078" y="1776"/>
            <a:chExt cx="1314" cy="399"/>
          </a:xfrm>
        </p:grpSpPr>
        <p:pic>
          <p:nvPicPr>
            <p:cNvPr id="5151" name="Picture 13" descr="XP icon credential 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8" y="1776"/>
              <a:ext cx="29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742" name="Text Box 14"/>
            <p:cNvSpPr txBox="1">
              <a:spLocks noChangeArrowheads="1"/>
            </p:cNvSpPr>
            <p:nvPr/>
          </p:nvSpPr>
          <p:spPr bwMode="auto">
            <a:xfrm>
              <a:off x="4331" y="1824"/>
              <a:ext cx="1061" cy="3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Default </a:t>
              </a:r>
            </a:p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Action Account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67450" y="4762500"/>
            <a:ext cx="2181225" cy="533400"/>
            <a:chOff x="4078" y="1776"/>
            <a:chExt cx="1374" cy="336"/>
          </a:xfrm>
        </p:grpSpPr>
        <p:pic>
          <p:nvPicPr>
            <p:cNvPr id="5149" name="Picture 16" descr="XP icon credential 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8" y="1776"/>
              <a:ext cx="29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745" name="Text Box 17"/>
            <p:cNvSpPr txBox="1">
              <a:spLocks noChangeArrowheads="1"/>
            </p:cNvSpPr>
            <p:nvPr/>
          </p:nvSpPr>
          <p:spPr bwMode="auto">
            <a:xfrm>
              <a:off x="4272" y="1811"/>
              <a:ext cx="1180" cy="20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Action Account</a:t>
              </a:r>
            </a:p>
          </p:txBody>
        </p:sp>
      </p:grpSp>
      <p:sp>
        <p:nvSpPr>
          <p:cNvPr id="5135" name="Rectangle 18"/>
          <p:cNvSpPr>
            <a:spLocks noChangeArrowheads="1"/>
          </p:cNvSpPr>
          <p:nvPr/>
        </p:nvSpPr>
        <p:spPr bwMode="auto">
          <a:xfrm>
            <a:off x="6335713" y="2351088"/>
            <a:ext cx="2495550" cy="352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419100" y="6156325"/>
            <a:ext cx="1314450" cy="325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MOM 2005</a:t>
            </a: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>
            <a:off x="349250" y="3219450"/>
            <a:ext cx="1301750" cy="792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Operations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Manager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2007</a:t>
            </a:r>
          </a:p>
        </p:txBody>
      </p:sp>
      <p:sp>
        <p:nvSpPr>
          <p:cNvPr id="201749" name="AutoShape 21"/>
          <p:cNvSpPr>
            <a:spLocks noChangeArrowheads="1"/>
          </p:cNvSpPr>
          <p:nvPr/>
        </p:nvSpPr>
        <p:spPr bwMode="auto">
          <a:xfrm>
            <a:off x="6343650" y="2924175"/>
            <a:ext cx="2286000" cy="9144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Host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340475" y="2771775"/>
            <a:ext cx="2125663" cy="533400"/>
            <a:chOff x="4078" y="1776"/>
            <a:chExt cx="1339" cy="336"/>
          </a:xfrm>
        </p:grpSpPr>
        <p:pic>
          <p:nvPicPr>
            <p:cNvPr id="5147" name="Picture 23" descr="XP icon credential 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8" y="1776"/>
              <a:ext cx="29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752" name="Text Box 24"/>
            <p:cNvSpPr txBox="1">
              <a:spLocks noChangeArrowheads="1"/>
            </p:cNvSpPr>
            <p:nvPr/>
          </p:nvSpPr>
          <p:spPr bwMode="auto">
            <a:xfrm>
              <a:off x="4307" y="1824"/>
              <a:ext cx="1110" cy="1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Run As Account</a:t>
              </a:r>
            </a:p>
          </p:txBody>
        </p:sp>
      </p:grpSp>
      <p:sp>
        <p:nvSpPr>
          <p:cNvPr id="201753" name="AutoShape 25"/>
          <p:cNvSpPr>
            <a:spLocks noChangeArrowheads="1"/>
          </p:cNvSpPr>
          <p:nvPr/>
        </p:nvSpPr>
        <p:spPr bwMode="auto">
          <a:xfrm rot="2305569">
            <a:off x="5638800" y="2447925"/>
            <a:ext cx="6858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1754" name="AutoShape 26"/>
          <p:cNvSpPr>
            <a:spLocks noChangeArrowheads="1"/>
          </p:cNvSpPr>
          <p:nvPr/>
        </p:nvSpPr>
        <p:spPr bwMode="auto">
          <a:xfrm>
            <a:off x="3400425" y="3219450"/>
            <a:ext cx="2286000" cy="914400"/>
          </a:xfrm>
          <a:prstGeom prst="cube">
            <a:avLst>
              <a:gd name="adj" fmla="val 25000"/>
            </a:avLst>
          </a:prstGeom>
          <a:solidFill>
            <a:srgbClr val="0099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Host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397250" y="3067050"/>
            <a:ext cx="2125663" cy="533400"/>
            <a:chOff x="4078" y="1776"/>
            <a:chExt cx="1339" cy="336"/>
          </a:xfrm>
        </p:grpSpPr>
        <p:pic>
          <p:nvPicPr>
            <p:cNvPr id="5145" name="Picture 28" descr="XP icon credential manag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8" y="1776"/>
              <a:ext cx="29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4307" y="1824"/>
              <a:ext cx="1110" cy="18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  <a:defRPr/>
              </a:pPr>
              <a:r>
                <a:rPr lang="en-US" sz="1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Run As Account</a:t>
              </a:r>
            </a:p>
          </p:txBody>
        </p:sp>
      </p:grpSp>
      <p:sp>
        <p:nvSpPr>
          <p:cNvPr id="201758" name="AutoShape 30"/>
          <p:cNvSpPr>
            <a:spLocks noChangeArrowheads="1"/>
          </p:cNvSpPr>
          <p:nvPr/>
        </p:nvSpPr>
        <p:spPr bwMode="auto">
          <a:xfrm rot="5400000">
            <a:off x="4343400" y="2524125"/>
            <a:ext cx="6858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01759" name="Object 31"/>
          <p:cNvGraphicFramePr>
            <a:graphicFrameLocks noChangeAspect="1"/>
          </p:cNvGraphicFramePr>
          <p:nvPr/>
        </p:nvGraphicFramePr>
        <p:xfrm>
          <a:off x="447675" y="1476375"/>
          <a:ext cx="1201738" cy="1828800"/>
        </p:xfrm>
        <a:graphic>
          <a:graphicData uri="http://schemas.openxmlformats.org/presentationml/2006/ole">
            <p:oleObj spid="_x0000_s5122" name="Visio" r:id="rId7" imgW="814578" imgH="1240333" progId="Visio.Drawing.11">
              <p:embed/>
            </p:oleObj>
          </a:graphicData>
        </a:graphic>
      </p:graphicFrame>
      <p:graphicFrame>
        <p:nvGraphicFramePr>
          <p:cNvPr id="201760" name="Object 32"/>
          <p:cNvGraphicFramePr>
            <a:graphicFrameLocks noChangeAspect="1"/>
          </p:cNvGraphicFramePr>
          <p:nvPr/>
        </p:nvGraphicFramePr>
        <p:xfrm>
          <a:off x="438150" y="4257675"/>
          <a:ext cx="1201738" cy="1828800"/>
        </p:xfrm>
        <a:graphic>
          <a:graphicData uri="http://schemas.openxmlformats.org/presentationml/2006/ole">
            <p:oleObj spid="_x0000_s5123" name="Visio" r:id="rId8" imgW="814578" imgH="1240333" progId="Visio.Drawing.11">
              <p:embed/>
            </p:oleObj>
          </a:graphicData>
        </a:graphic>
      </p:graphicFrame>
      <p:sp>
        <p:nvSpPr>
          <p:cNvPr id="5144" name="Rectangle 2"/>
          <p:cNvSpPr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</a:rPr>
              <a:t>Run As Execution</a:t>
            </a:r>
          </a:p>
        </p:txBody>
      </p:sp>
    </p:spTree>
    <p:custDataLst>
      <p:tags r:id="rId2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  <p:bldP spid="201733" grpId="0" animBg="1"/>
      <p:bldP spid="201734" grpId="0" animBg="1"/>
      <p:bldP spid="201735" grpId="0" animBg="1"/>
      <p:bldP spid="201736" grpId="0" animBg="1"/>
      <p:bldP spid="201737" grpId="0" animBg="1"/>
      <p:bldP spid="201738" grpId="0" animBg="1"/>
      <p:bldP spid="201739" grpId="0" animBg="1"/>
      <p:bldP spid="201747" grpId="0"/>
      <p:bldP spid="201748" grpId="0"/>
      <p:bldP spid="201749" grpId="0" animBg="1"/>
      <p:bldP spid="201753" grpId="0" animBg="1"/>
      <p:bldP spid="201754" grpId="0" animBg="1"/>
      <p:bldP spid="2017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82534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5250"/>
            <a:ext cx="8753475" cy="701675"/>
          </a:xfrm>
        </p:spPr>
        <p:txBody>
          <a:bodyPr anchor="t">
            <a:spAutoFit/>
          </a:bodyPr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Audit Collection</a:t>
            </a:r>
          </a:p>
        </p:txBody>
      </p:sp>
      <p:sp>
        <p:nvSpPr>
          <p:cNvPr id="47107" name="Shape 825346"/>
          <p:cNvSpPr>
            <a:spLocks noGrp="1" noChangeArrowheads="1"/>
          </p:cNvSpPr>
          <p:nvPr>
            <p:ph type="body" idx="4294967295"/>
          </p:nvPr>
        </p:nvSpPr>
        <p:spPr>
          <a:xfrm>
            <a:off x="219075" y="1014413"/>
            <a:ext cx="9213850" cy="4992687"/>
          </a:xfrm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3600" smtClean="0"/>
              <a:t>What is audit collection (AC)?</a:t>
            </a:r>
          </a:p>
          <a:p>
            <a:pPr marL="800100" lvl="1" indent="-342900" eaLnBrk="1" hangingPunct="1"/>
            <a:r>
              <a:rPr lang="en-US" sz="3200" smtClean="0"/>
              <a:t>Collect security events from computers</a:t>
            </a:r>
          </a:p>
          <a:p>
            <a:pPr marL="342900" indent="-342900" eaLnBrk="1" hangingPunct="1"/>
            <a:r>
              <a:rPr lang="en-US" sz="3600" smtClean="0"/>
              <a:t>How to deploy AC?</a:t>
            </a:r>
          </a:p>
          <a:p>
            <a:pPr marL="800100" lvl="1" indent="-342900" eaLnBrk="1" hangingPunct="1"/>
            <a:r>
              <a:rPr lang="en-US" sz="3200" smtClean="0"/>
              <a:t>Run AC setup on Management Server</a:t>
            </a:r>
          </a:p>
          <a:p>
            <a:pPr marL="1257300" lvl="2" indent="-279400" eaLnBrk="1" hangingPunct="1"/>
            <a:r>
              <a:rPr lang="en-US" sz="2800" smtClean="0"/>
              <a:t>Install AC database remotely</a:t>
            </a:r>
          </a:p>
          <a:p>
            <a:pPr marL="800100" lvl="1" indent="-342900" eaLnBrk="1" hangingPunct="1"/>
            <a:r>
              <a:rPr lang="en-US" sz="3200" smtClean="0"/>
              <a:t>Audit Collection Services (ACS) agent deployed with Operations Manager agent</a:t>
            </a:r>
          </a:p>
          <a:p>
            <a:pPr marL="1257300" lvl="2" indent="-279400" eaLnBrk="1" hangingPunct="1"/>
            <a:r>
              <a:rPr lang="en-US" sz="2800" smtClean="0"/>
              <a:t>Enable AC on agent and specify management server</a:t>
            </a: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130300"/>
            <a:ext cx="8466138" cy="2282825"/>
          </a:xfrm>
        </p:spPr>
        <p:txBody>
          <a:bodyPr/>
          <a:lstStyle/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Understanding Core Infrastructure Optimization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Installing Operations Manager 2007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Discussing New Monitoring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End-to-End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Exploring Security and Enterprise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99"/>
                </a:solidFill>
              </a:rPr>
              <a:t>Configuring Client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Examining Reporting Capabilities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Agenda</a:t>
            </a:r>
            <a:endParaRPr lang="en-GB" sz="400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5" descr="bottom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8" y="5286375"/>
            <a:ext cx="8851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3814763"/>
            <a:ext cx="88519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930275"/>
            <a:ext cx="8851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225" y="2376488"/>
            <a:ext cx="88519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0588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Client Monitoring Vision</a:t>
            </a:r>
            <a:r>
              <a:rPr lang="en-US" smtClean="0"/>
              <a:t> </a:t>
            </a:r>
          </a:p>
        </p:txBody>
      </p:sp>
      <p:sp>
        <p:nvSpPr>
          <p:cNvPr id="4916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986088" y="2590800"/>
            <a:ext cx="5183187" cy="1108075"/>
          </a:xfrm>
          <a:noFill/>
        </p:spPr>
        <p:txBody>
          <a:bodyPr anchor="ctr"/>
          <a:lstStyle/>
          <a:p>
            <a:pPr marL="228600" indent="-228600" eaLnBrk="1" hangingPunct="1"/>
            <a:r>
              <a:rPr lang="en-US" altLang="ja-JP" sz="1600" smtClean="0">
                <a:ea typeface="ＭＳ Ｐゴシック" pitchFamily="20" charset="-128"/>
              </a:rPr>
              <a:t>Enabling desktop as part of service delivery </a:t>
            </a:r>
          </a:p>
          <a:p>
            <a:pPr marL="228600" indent="-228600" eaLnBrk="1" hangingPunct="1"/>
            <a:r>
              <a:rPr lang="en-US" altLang="ja-JP" sz="1600" smtClean="0">
                <a:ea typeface="ＭＳ Ｐゴシック" pitchFamily="20" charset="-128"/>
              </a:rPr>
              <a:t>Synthetic transactions for monitoring of application availability gives user perspective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2847975" y="1295400"/>
            <a:ext cx="57483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Proactive monitoring</a:t>
            </a:r>
          </a:p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Visibility into application and computer health</a:t>
            </a: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2986088" y="4087813"/>
            <a:ext cx="5748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Aggregate reporting of desktop health</a:t>
            </a:r>
          </a:p>
          <a:p>
            <a:pPr marL="177800" indent="-1778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View computers as an aggregate group</a:t>
            </a:r>
          </a:p>
          <a:p>
            <a:pPr marL="177800" indent="-1778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Exception monitoring, computer health</a:t>
            </a:r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2986088" y="5599113"/>
            <a:ext cx="5748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Client diagnostics for rapid problem resolution</a:t>
            </a:r>
          </a:p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Collection of diagnostic information </a:t>
            </a:r>
          </a:p>
          <a:p>
            <a:pPr marL="228600" indent="-228600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600"/>
              <a:t>Future integration with Service Desk</a:t>
            </a:r>
          </a:p>
        </p:txBody>
      </p:sp>
      <p:sp>
        <p:nvSpPr>
          <p:cNvPr id="231435" name="Text Box 11"/>
          <p:cNvSpPr txBox="1">
            <a:spLocks noChangeArrowheads="1"/>
          </p:cNvSpPr>
          <p:nvPr/>
        </p:nvSpPr>
        <p:spPr bwMode="auto">
          <a:xfrm>
            <a:off x="320675" y="2044700"/>
            <a:ext cx="3060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Business-critical desktop</a:t>
            </a:r>
          </a:p>
        </p:txBody>
      </p:sp>
      <p:sp>
        <p:nvSpPr>
          <p:cNvPr id="231436" name="Text Box 12"/>
          <p:cNvSpPr txBox="1">
            <a:spLocks noChangeArrowheads="1"/>
          </p:cNvSpPr>
          <p:nvPr/>
        </p:nvSpPr>
        <p:spPr bwMode="auto">
          <a:xfrm>
            <a:off x="349250" y="4903788"/>
            <a:ext cx="2519363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Aggregate reports</a:t>
            </a:r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479425" y="6383338"/>
            <a:ext cx="23685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Client diagnostics</a:t>
            </a: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347663" y="3489325"/>
            <a:ext cx="23082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End-to-end service </a:t>
            </a:r>
          </a:p>
        </p:txBody>
      </p:sp>
      <p:pic>
        <p:nvPicPr>
          <p:cNvPr id="49168" name="Picture 15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3" y="2814638"/>
            <a:ext cx="13843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9" name="Picture 16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7075" y="4229100"/>
            <a:ext cx="13319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Picture 17"/>
          <p:cNvPicPr preferRelativeResize="0"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3" y="5688013"/>
            <a:ext cx="15001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18" descr="network all fla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988" y="3814763"/>
            <a:ext cx="11684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2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4900" y="5303838"/>
            <a:ext cx="1017588" cy="9477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9173" name="Picture 20" descr="magglas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47738" y="5421313"/>
            <a:ext cx="6889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74" name="Group 21"/>
          <p:cNvGrpSpPr>
            <a:grpSpLocks/>
          </p:cNvGrpSpPr>
          <p:nvPr/>
        </p:nvGrpSpPr>
        <p:grpSpPr bwMode="auto">
          <a:xfrm>
            <a:off x="795338" y="1152525"/>
            <a:ext cx="1500187" cy="979488"/>
            <a:chOff x="501" y="351"/>
            <a:chExt cx="945" cy="617"/>
          </a:xfrm>
        </p:grpSpPr>
        <p:pic>
          <p:nvPicPr>
            <p:cNvPr id="49183" name="Picture 22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1" y="536"/>
              <a:ext cx="94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4" name="Picture 23" descr="PC with flat panel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86" y="351"/>
              <a:ext cx="49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5" name="Picture 2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43" y="478"/>
              <a:ext cx="98" cy="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9186" name="Picture 25" descr="user business ma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76" y="392"/>
              <a:ext cx="35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75" name="Group 26"/>
          <p:cNvGrpSpPr>
            <a:grpSpLocks/>
          </p:cNvGrpSpPr>
          <p:nvPr/>
        </p:nvGrpSpPr>
        <p:grpSpPr bwMode="auto">
          <a:xfrm>
            <a:off x="879475" y="2590800"/>
            <a:ext cx="947738" cy="722313"/>
            <a:chOff x="644" y="1191"/>
            <a:chExt cx="597" cy="455"/>
          </a:xfrm>
        </p:grpSpPr>
        <p:pic>
          <p:nvPicPr>
            <p:cNvPr id="49177" name="Picture 2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86" y="1191"/>
              <a:ext cx="206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8" name="Picture 28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3362081">
              <a:off x="714" y="1361"/>
              <a:ext cx="3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9" name="Picture 29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 rot="-2335036">
              <a:off x="870" y="1348"/>
              <a:ext cx="3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0" name="Picture 3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036" y="1344"/>
              <a:ext cx="20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3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44" y="1315"/>
              <a:ext cx="206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2" name="Picture 32"/>
            <p:cNvPicPr preferRelativeResize="0">
              <a:picLocks noChangeArrowheads="1"/>
            </p:cNvPicPr>
            <p:nvPr/>
          </p:nvPicPr>
          <p:blipFill>
            <a:blip r:embed="rId20"/>
            <a:srcRect t="33701" b="39780"/>
            <a:stretch>
              <a:fillRect/>
            </a:stretch>
          </p:blipFill>
          <p:spPr bwMode="auto">
            <a:xfrm>
              <a:off x="835" y="1466"/>
              <a:ext cx="26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76" name="Picture 33" descr="PC with flat panel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81100" y="2984500"/>
            <a:ext cx="3095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56769"/>
          <p:cNvSpPr>
            <a:spLocks noChangeArrowheads="1"/>
          </p:cNvSpPr>
          <p:nvPr/>
        </p:nvSpPr>
        <p:spPr bwMode="auto">
          <a:xfrm>
            <a:off x="293688" y="912813"/>
            <a:ext cx="8559800" cy="50863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949494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1056770"/>
          <p:cNvSpPr>
            <a:spLocks noChangeArrowheads="1"/>
          </p:cNvSpPr>
          <p:nvPr/>
        </p:nvSpPr>
        <p:spPr bwMode="auto">
          <a:xfrm>
            <a:off x="38100" y="73025"/>
            <a:ext cx="91059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600" b="1">
              <a:solidFill>
                <a:srgbClr val="FFFF99"/>
              </a:solidFill>
            </a:endParaRPr>
          </a:p>
        </p:txBody>
      </p:sp>
      <p:sp>
        <p:nvSpPr>
          <p:cNvPr id="14340" name="Shape 105677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smtClean="0"/>
              <a:t>Infrastructure Optimization Model</a:t>
            </a:r>
          </a:p>
        </p:txBody>
      </p:sp>
      <p:pic>
        <p:nvPicPr>
          <p:cNvPr id="1056773" name="Rectangle 10567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944563"/>
            <a:ext cx="204787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74" name="Rectangle 10567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475" y="954088"/>
            <a:ext cx="204787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75" name="Rectangle 10567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4950" y="944563"/>
            <a:ext cx="20478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76" name="Rectangle 10567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88" y="944563"/>
            <a:ext cx="2047875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77" name="Rectangle 10567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9450" y="5461000"/>
            <a:ext cx="11096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78" name="Rectangle 105677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5050" y="5461000"/>
            <a:ext cx="15192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79" name="Rectangle 1056778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57488" y="5461000"/>
            <a:ext cx="16351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780" name="Rectangle 105677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5713" y="5432425"/>
            <a:ext cx="635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927850" y="1268413"/>
            <a:ext cx="1374775" cy="1387475"/>
            <a:chOff x="4231" y="1493"/>
            <a:chExt cx="1334" cy="1346"/>
          </a:xfrm>
        </p:grpSpPr>
        <p:pic>
          <p:nvPicPr>
            <p:cNvPr id="14389" name="Rectangle 1056781"/>
            <p:cNvPicPr>
              <a:picLocks noChangeAspect="1" noChangeArrowheads="1"/>
            </p:cNvPicPr>
            <p:nvPr/>
          </p:nvPicPr>
          <p:blipFill>
            <a:blip r:embed="rId11">
              <a:lum bright="100000"/>
            </a:blip>
            <a:srcRect/>
            <a:stretch>
              <a:fillRect/>
            </a:stretch>
          </p:blipFill>
          <p:spPr bwMode="auto">
            <a:xfrm>
              <a:off x="4639" y="149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0" name="Rectangle 1056782"/>
            <p:cNvPicPr>
              <a:picLocks noChangeAspect="1" noChangeArrowheads="1"/>
            </p:cNvPicPr>
            <p:nvPr/>
          </p:nvPicPr>
          <p:blipFill>
            <a:blip r:embed="rId11">
              <a:lum bright="100000"/>
            </a:blip>
            <a:srcRect/>
            <a:stretch>
              <a:fillRect/>
            </a:stretch>
          </p:blipFill>
          <p:spPr bwMode="auto">
            <a:xfrm>
              <a:off x="4231" y="232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1" name="Rectangle 1056783"/>
            <p:cNvPicPr>
              <a:picLocks noChangeAspect="1" noChangeArrowheads="1"/>
            </p:cNvPicPr>
            <p:nvPr/>
          </p:nvPicPr>
          <p:blipFill>
            <a:blip r:embed="rId11">
              <a:lum bright="100000"/>
            </a:blip>
            <a:srcRect/>
            <a:stretch>
              <a:fillRect/>
            </a:stretch>
          </p:blipFill>
          <p:spPr bwMode="auto">
            <a:xfrm>
              <a:off x="5047" y="232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92" name="Group 17"/>
            <p:cNvGrpSpPr>
              <a:grpSpLocks/>
            </p:cNvGrpSpPr>
            <p:nvPr/>
          </p:nvGrpSpPr>
          <p:grpSpPr bwMode="auto">
            <a:xfrm>
              <a:off x="4676" y="1527"/>
              <a:ext cx="446" cy="446"/>
              <a:chOff x="473" y="1314"/>
              <a:chExt cx="446" cy="446"/>
            </a:xfrm>
          </p:grpSpPr>
          <p:sp>
            <p:nvSpPr>
              <p:cNvPr id="1056786" name="Oval 1056785"/>
              <p:cNvSpPr>
                <a:spLocks noChangeArrowheads="1"/>
              </p:cNvSpPr>
              <p:nvPr/>
            </p:nvSpPr>
            <p:spPr bwMode="auto">
              <a:xfrm>
                <a:off x="473" y="1314"/>
                <a:ext cx="444" cy="4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rgbClr val="FFFF99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787" name="Oval 1056786"/>
              <p:cNvSpPr>
                <a:spLocks noChangeArrowheads="1"/>
              </p:cNvSpPr>
              <p:nvPr/>
            </p:nvSpPr>
            <p:spPr bwMode="auto">
              <a:xfrm>
                <a:off x="493" y="1334"/>
                <a:ext cx="404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93" name="Group 20"/>
            <p:cNvGrpSpPr>
              <a:grpSpLocks/>
            </p:cNvGrpSpPr>
            <p:nvPr/>
          </p:nvGrpSpPr>
          <p:grpSpPr bwMode="auto">
            <a:xfrm>
              <a:off x="4268" y="2357"/>
              <a:ext cx="446" cy="446"/>
              <a:chOff x="473" y="1314"/>
              <a:chExt cx="446" cy="446"/>
            </a:xfrm>
          </p:grpSpPr>
          <p:sp>
            <p:nvSpPr>
              <p:cNvPr id="1056789" name="Oval 1056788"/>
              <p:cNvSpPr>
                <a:spLocks noChangeArrowheads="1"/>
              </p:cNvSpPr>
              <p:nvPr/>
            </p:nvSpPr>
            <p:spPr bwMode="auto">
              <a:xfrm>
                <a:off x="473" y="1314"/>
                <a:ext cx="448" cy="4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rgbClr val="FFFF99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790" name="Oval 1056789"/>
              <p:cNvSpPr>
                <a:spLocks noChangeArrowheads="1"/>
              </p:cNvSpPr>
              <p:nvPr/>
            </p:nvSpPr>
            <p:spPr bwMode="auto">
              <a:xfrm>
                <a:off x="493" y="1334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94" name="Group 23"/>
            <p:cNvGrpSpPr>
              <a:grpSpLocks/>
            </p:cNvGrpSpPr>
            <p:nvPr/>
          </p:nvGrpSpPr>
          <p:grpSpPr bwMode="auto">
            <a:xfrm>
              <a:off x="5082" y="2357"/>
              <a:ext cx="446" cy="446"/>
              <a:chOff x="473" y="1314"/>
              <a:chExt cx="446" cy="446"/>
            </a:xfrm>
          </p:grpSpPr>
          <p:sp>
            <p:nvSpPr>
              <p:cNvPr id="1056792" name="Oval 1056791"/>
              <p:cNvSpPr>
                <a:spLocks noChangeArrowheads="1"/>
              </p:cNvSpPr>
              <p:nvPr/>
            </p:nvSpPr>
            <p:spPr bwMode="auto">
              <a:xfrm>
                <a:off x="471" y="1314"/>
                <a:ext cx="448" cy="44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rgbClr val="FFFF99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793" name="Oval 1056792"/>
              <p:cNvSpPr>
                <a:spLocks noChangeArrowheads="1"/>
              </p:cNvSpPr>
              <p:nvPr/>
            </p:nvSpPr>
            <p:spPr bwMode="auto">
              <a:xfrm>
                <a:off x="491" y="1334"/>
                <a:ext cx="408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4395" name="Rectangle 105679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63" y="243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6" name="Rectangle 105679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341" y="2433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7" name="Rectangle 105679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61" y="1605"/>
              <a:ext cx="28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8" name="Rectangle 1056796"/>
            <p:cNvPicPr>
              <a:picLocks noChangeAspect="1" noChangeArrowheads="1"/>
            </p:cNvPicPr>
            <p:nvPr/>
          </p:nvPicPr>
          <p:blipFill>
            <a:blip r:embed="rId13">
              <a:lum bright="96000"/>
            </a:blip>
            <a:srcRect/>
            <a:stretch>
              <a:fillRect/>
            </a:stretch>
          </p:blipFill>
          <p:spPr bwMode="auto">
            <a:xfrm>
              <a:off x="4405" y="1864"/>
              <a:ext cx="980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9" name="Rectangle 1056797"/>
            <p:cNvPicPr>
              <a:picLocks noChangeAspect="1" noChangeArrowheads="1"/>
            </p:cNvPicPr>
            <p:nvPr/>
          </p:nvPicPr>
          <p:blipFill>
            <a:blip r:embed="rId11">
              <a:lum bright="100000"/>
            </a:blip>
            <a:srcRect/>
            <a:stretch>
              <a:fillRect/>
            </a:stretch>
          </p:blipFill>
          <p:spPr bwMode="auto">
            <a:xfrm>
              <a:off x="4639" y="2003"/>
              <a:ext cx="51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400" name="Group 31"/>
            <p:cNvGrpSpPr>
              <a:grpSpLocks/>
            </p:cNvGrpSpPr>
            <p:nvPr/>
          </p:nvGrpSpPr>
          <p:grpSpPr bwMode="auto">
            <a:xfrm>
              <a:off x="4676" y="2039"/>
              <a:ext cx="446" cy="446"/>
              <a:chOff x="473" y="1314"/>
              <a:chExt cx="446" cy="446"/>
            </a:xfrm>
          </p:grpSpPr>
          <p:sp>
            <p:nvSpPr>
              <p:cNvPr id="1056800" name="Oval 1056799"/>
              <p:cNvSpPr>
                <a:spLocks noChangeArrowheads="1"/>
              </p:cNvSpPr>
              <p:nvPr/>
            </p:nvSpPr>
            <p:spPr bwMode="auto">
              <a:xfrm>
                <a:off x="473" y="1316"/>
                <a:ext cx="444" cy="44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0000"/>
                    </a:schemeClr>
                  </a:gs>
                  <a:gs pos="100000">
                    <a:schemeClr val="accent2">
                      <a:gamma/>
                      <a:tint val="72941"/>
                      <a:invGamma/>
                      <a:alpha val="3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rgbClr val="FFFF99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801" name="Oval 1056800"/>
              <p:cNvSpPr>
                <a:spLocks noChangeArrowheads="1"/>
              </p:cNvSpPr>
              <p:nvPr/>
            </p:nvSpPr>
            <p:spPr bwMode="auto">
              <a:xfrm>
                <a:off x="493" y="1336"/>
                <a:ext cx="404" cy="40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20000"/>
                    </a:schemeClr>
                  </a:gs>
                  <a:gs pos="100000">
                    <a:schemeClr val="accent1">
                      <a:gamma/>
                      <a:tint val="72941"/>
                      <a:invGamma/>
                      <a:alpha val="0"/>
                    </a:schemeClr>
                  </a:gs>
                </a:gsLst>
                <a:path path="rect">
                  <a:fillToRect l="100000" t="10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4401" name="Rectangle 105680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67" y="2071"/>
              <a:ext cx="25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8200" y="1284288"/>
            <a:ext cx="1358900" cy="1371600"/>
            <a:chOff x="1011" y="1997"/>
            <a:chExt cx="989" cy="998"/>
          </a:xfrm>
        </p:grpSpPr>
        <p:grpSp>
          <p:nvGrpSpPr>
            <p:cNvPr id="14368" name="Group 36"/>
            <p:cNvGrpSpPr>
              <a:grpSpLocks/>
            </p:cNvGrpSpPr>
            <p:nvPr/>
          </p:nvGrpSpPr>
          <p:grpSpPr bwMode="auto">
            <a:xfrm>
              <a:off x="1011" y="1997"/>
              <a:ext cx="989" cy="998"/>
              <a:chOff x="28" y="1493"/>
              <a:chExt cx="1334" cy="1346"/>
            </a:xfrm>
          </p:grpSpPr>
          <p:pic>
            <p:nvPicPr>
              <p:cNvPr id="14373" name="Rectangle 1056804"/>
              <p:cNvPicPr>
                <a:picLocks noChangeAspect="1" noChangeArrowheads="1"/>
              </p:cNvPicPr>
              <p:nvPr/>
            </p:nvPicPr>
            <p:blipFill>
              <a:blip r:embed="rId15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436" y="200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4" name="Rectangle 1056805"/>
              <p:cNvPicPr>
                <a:picLocks noChangeAspect="1" noChangeArrowheads="1"/>
              </p:cNvPicPr>
              <p:nvPr/>
            </p:nvPicPr>
            <p:blipFill>
              <a:blip r:embed="rId15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436" y="149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5" name="Rectangle 1056806"/>
              <p:cNvPicPr>
                <a:picLocks noChangeAspect="1" noChangeArrowheads="1"/>
              </p:cNvPicPr>
              <p:nvPr/>
            </p:nvPicPr>
            <p:blipFill>
              <a:blip r:embed="rId15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28" y="232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6" name="Rectangle 1056807"/>
              <p:cNvPicPr>
                <a:picLocks noChangeAspect="1" noChangeArrowheads="1"/>
              </p:cNvPicPr>
              <p:nvPr/>
            </p:nvPicPr>
            <p:blipFill>
              <a:blip r:embed="rId15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844" y="2323"/>
                <a:ext cx="518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377" name="Group 41"/>
              <p:cNvGrpSpPr>
                <a:grpSpLocks/>
              </p:cNvGrpSpPr>
              <p:nvPr/>
            </p:nvGrpSpPr>
            <p:grpSpPr bwMode="auto">
              <a:xfrm>
                <a:off x="473" y="1527"/>
                <a:ext cx="446" cy="446"/>
                <a:chOff x="473" y="1314"/>
                <a:chExt cx="446" cy="446"/>
              </a:xfrm>
            </p:grpSpPr>
            <p:sp>
              <p:nvSpPr>
                <p:cNvPr id="1056810" name="Oval 1056809"/>
                <p:cNvSpPr>
                  <a:spLocks noChangeArrowheads="1"/>
                </p:cNvSpPr>
                <p:nvPr/>
              </p:nvSpPr>
              <p:spPr bwMode="auto">
                <a:xfrm>
                  <a:off x="475" y="1314"/>
                  <a:ext cx="446" cy="4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rgbClr val="FFFF99">
                      <a:alpha val="5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811" name="Oval 1056810"/>
                <p:cNvSpPr>
                  <a:spLocks noChangeArrowheads="1"/>
                </p:cNvSpPr>
                <p:nvPr/>
              </p:nvSpPr>
              <p:spPr bwMode="auto">
                <a:xfrm>
                  <a:off x="494" y="1335"/>
                  <a:ext cx="405" cy="4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78" name="Group 44"/>
              <p:cNvGrpSpPr>
                <a:grpSpLocks/>
              </p:cNvGrpSpPr>
              <p:nvPr/>
            </p:nvGrpSpPr>
            <p:grpSpPr bwMode="auto">
              <a:xfrm>
                <a:off x="473" y="2039"/>
                <a:ext cx="446" cy="446"/>
                <a:chOff x="473" y="1314"/>
                <a:chExt cx="446" cy="446"/>
              </a:xfrm>
            </p:grpSpPr>
            <p:sp>
              <p:nvSpPr>
                <p:cNvPr id="1056813" name="Oval 1056812"/>
                <p:cNvSpPr>
                  <a:spLocks noChangeArrowheads="1"/>
                </p:cNvSpPr>
                <p:nvPr/>
              </p:nvSpPr>
              <p:spPr bwMode="auto">
                <a:xfrm>
                  <a:off x="475" y="1312"/>
                  <a:ext cx="446" cy="4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rgbClr val="FFFF99">
                      <a:alpha val="5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814" name="Oval 1056813"/>
                <p:cNvSpPr>
                  <a:spLocks noChangeArrowheads="1"/>
                </p:cNvSpPr>
                <p:nvPr/>
              </p:nvSpPr>
              <p:spPr bwMode="auto">
                <a:xfrm>
                  <a:off x="494" y="1334"/>
                  <a:ext cx="405" cy="40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79" name="Group 47"/>
              <p:cNvGrpSpPr>
                <a:grpSpLocks/>
              </p:cNvGrpSpPr>
              <p:nvPr/>
            </p:nvGrpSpPr>
            <p:grpSpPr bwMode="auto">
              <a:xfrm>
                <a:off x="65" y="2357"/>
                <a:ext cx="446" cy="446"/>
                <a:chOff x="473" y="1314"/>
                <a:chExt cx="446" cy="446"/>
              </a:xfrm>
            </p:grpSpPr>
            <p:sp>
              <p:nvSpPr>
                <p:cNvPr id="1056816" name="Oval 1056815"/>
                <p:cNvSpPr>
                  <a:spLocks noChangeArrowheads="1"/>
                </p:cNvSpPr>
                <p:nvPr/>
              </p:nvSpPr>
              <p:spPr bwMode="auto">
                <a:xfrm>
                  <a:off x="473" y="1316"/>
                  <a:ext cx="446" cy="4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rgbClr val="FFFF99">
                      <a:alpha val="5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817" name="Oval 1056816"/>
                <p:cNvSpPr>
                  <a:spLocks noChangeArrowheads="1"/>
                </p:cNvSpPr>
                <p:nvPr/>
              </p:nvSpPr>
              <p:spPr bwMode="auto">
                <a:xfrm>
                  <a:off x="494" y="1335"/>
                  <a:ext cx="405" cy="4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80" name="Group 50"/>
              <p:cNvGrpSpPr>
                <a:grpSpLocks/>
              </p:cNvGrpSpPr>
              <p:nvPr/>
            </p:nvGrpSpPr>
            <p:grpSpPr bwMode="auto">
              <a:xfrm>
                <a:off x="879" y="2357"/>
                <a:ext cx="446" cy="446"/>
                <a:chOff x="473" y="1314"/>
                <a:chExt cx="446" cy="446"/>
              </a:xfrm>
            </p:grpSpPr>
            <p:sp>
              <p:nvSpPr>
                <p:cNvPr id="1056819" name="Oval 1056818"/>
                <p:cNvSpPr>
                  <a:spLocks noChangeArrowheads="1"/>
                </p:cNvSpPr>
                <p:nvPr/>
              </p:nvSpPr>
              <p:spPr bwMode="auto">
                <a:xfrm>
                  <a:off x="473" y="1316"/>
                  <a:ext cx="446" cy="44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50000"/>
                      </a:schemeClr>
                    </a:gs>
                    <a:gs pos="100000">
                      <a:schemeClr val="hlink">
                        <a:gamma/>
                        <a:tint val="72941"/>
                        <a:invGamma/>
                        <a:alpha val="3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rgbClr val="FFFF99">
                      <a:alpha val="500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6820" name="Oval 1056819"/>
                <p:cNvSpPr>
                  <a:spLocks noChangeArrowheads="1"/>
                </p:cNvSpPr>
                <p:nvPr/>
              </p:nvSpPr>
              <p:spPr bwMode="auto">
                <a:xfrm>
                  <a:off x="493" y="1335"/>
                  <a:ext cx="405" cy="4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20000"/>
                      </a:schemeClr>
                    </a:gs>
                    <a:gs pos="100000">
                      <a:schemeClr val="accent1">
                        <a:gamma/>
                        <a:tint val="72941"/>
                        <a:invGamma/>
                        <a:alpha val="0"/>
                      </a:schemeClr>
                    </a:gs>
                  </a:gsLst>
                  <a:path path="rect">
                    <a:fillToRect l="100000" t="10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4369" name="Rectangle 105682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09" y="2694"/>
              <a:ext cx="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Rectangle 105682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099" y="2694"/>
              <a:ext cx="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Rectangle 105682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406" y="2080"/>
              <a:ext cx="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Rectangle 10568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405" y="2435"/>
              <a:ext cx="18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6825" name="TextBox 1056824"/>
          <p:cNvSpPr txBox="1">
            <a:spLocks noChangeArrowheads="1"/>
          </p:cNvSpPr>
          <p:nvPr/>
        </p:nvSpPr>
        <p:spPr bwMode="auto">
          <a:xfrm>
            <a:off x="657225" y="4622800"/>
            <a:ext cx="1689100" cy="3254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Cost center</a:t>
            </a:r>
            <a:r>
              <a:rPr lang="en-US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 </a:t>
            </a:r>
          </a:p>
        </p:txBody>
      </p:sp>
      <p:sp>
        <p:nvSpPr>
          <p:cNvPr id="1056826" name="Rectangle 1056825"/>
          <p:cNvSpPr>
            <a:spLocks noChangeArrowheads="1"/>
          </p:cNvSpPr>
          <p:nvPr/>
        </p:nvSpPr>
        <p:spPr bwMode="auto">
          <a:xfrm>
            <a:off x="638175" y="3305175"/>
            <a:ext cx="1871663" cy="7889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Uncoordinated,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manual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infrastructure</a:t>
            </a:r>
          </a:p>
        </p:txBody>
      </p:sp>
      <p:sp>
        <p:nvSpPr>
          <p:cNvPr id="1056827" name="TextBox 1056826"/>
          <p:cNvSpPr txBox="1">
            <a:spLocks noChangeArrowheads="1"/>
          </p:cNvSpPr>
          <p:nvPr/>
        </p:nvSpPr>
        <p:spPr bwMode="auto">
          <a:xfrm>
            <a:off x="2519363" y="4506913"/>
            <a:ext cx="1981200" cy="55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More efficient cost center</a:t>
            </a:r>
          </a:p>
        </p:txBody>
      </p:sp>
      <p:sp>
        <p:nvSpPr>
          <p:cNvPr id="1056828" name="Rectangle 1056827"/>
          <p:cNvSpPr>
            <a:spLocks noChangeArrowheads="1"/>
          </p:cNvSpPr>
          <p:nvPr/>
        </p:nvSpPr>
        <p:spPr bwMode="auto">
          <a:xfrm>
            <a:off x="2860675" y="3165475"/>
            <a:ext cx="1371600" cy="10334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Managed IT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infrastructure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with limited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automation</a:t>
            </a:r>
          </a:p>
        </p:txBody>
      </p:sp>
      <p:sp>
        <p:nvSpPr>
          <p:cNvPr id="1056829" name="Rectangle 1056828"/>
          <p:cNvSpPr>
            <a:spLocks noChangeArrowheads="1"/>
          </p:cNvSpPr>
          <p:nvPr/>
        </p:nvSpPr>
        <p:spPr bwMode="auto">
          <a:xfrm>
            <a:off x="4789488" y="3043238"/>
            <a:ext cx="1560512" cy="12779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Managed and 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consolidated IT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 infrastructure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with maximum 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automation</a:t>
            </a:r>
          </a:p>
        </p:txBody>
      </p:sp>
      <p:sp>
        <p:nvSpPr>
          <p:cNvPr id="1056830" name="Rectangle 1056829"/>
          <p:cNvSpPr>
            <a:spLocks noChangeArrowheads="1"/>
          </p:cNvSpPr>
          <p:nvPr/>
        </p:nvSpPr>
        <p:spPr bwMode="auto">
          <a:xfrm>
            <a:off x="6543675" y="3043238"/>
            <a:ext cx="2068513" cy="12779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Fully automated 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management, 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dynamic resource 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usage, business-</a:t>
            </a:r>
          </a:p>
          <a:p>
            <a:pPr algn="ctr" eaLnBrk="1" hangingPunct="1">
              <a:lnSpc>
                <a:spcPct val="85000"/>
              </a:lnSpc>
              <a:spcBef>
                <a:spcPct val="150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linked SLAs</a:t>
            </a:r>
          </a:p>
        </p:txBody>
      </p:sp>
      <p:sp>
        <p:nvSpPr>
          <p:cNvPr id="1056831" name="TextBox 1056830"/>
          <p:cNvSpPr txBox="1">
            <a:spLocks noChangeArrowheads="1"/>
          </p:cNvSpPr>
          <p:nvPr/>
        </p:nvSpPr>
        <p:spPr bwMode="auto">
          <a:xfrm>
            <a:off x="4714875" y="4506913"/>
            <a:ext cx="1663700" cy="55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Business enabler</a:t>
            </a:r>
          </a:p>
        </p:txBody>
      </p:sp>
      <p:sp>
        <p:nvSpPr>
          <p:cNvPr id="1056832" name="TextBox 1056831"/>
          <p:cNvSpPr txBox="1">
            <a:spLocks noChangeArrowheads="1"/>
          </p:cNvSpPr>
          <p:nvPr/>
        </p:nvSpPr>
        <p:spPr bwMode="auto">
          <a:xfrm>
            <a:off x="6731000" y="4506913"/>
            <a:ext cx="1663700" cy="55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emibold" pitchFamily="34" charset="0"/>
              </a:rPr>
              <a:t>Strategic asset</a:t>
            </a:r>
          </a:p>
        </p:txBody>
      </p:sp>
      <p:pic>
        <p:nvPicPr>
          <p:cNvPr id="1056833" name="Rectangle 105683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25638" y="1636713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834" name="Rectangle 105683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30625" y="1636713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835" name="Rectangle 105683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535613" y="1636713"/>
            <a:ext cx="168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368300" y="3025775"/>
            <a:ext cx="8559800" cy="1401763"/>
            <a:chOff x="9" y="1763"/>
            <a:chExt cx="5760" cy="883"/>
          </a:xfrm>
        </p:grpSpPr>
        <p:pic>
          <p:nvPicPr>
            <p:cNvPr id="14366" name="Rectangle 1056836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" y="1763"/>
              <a:ext cx="5760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Rectangle 105683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81" y="1991"/>
              <a:ext cx="401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304800" y="3089275"/>
            <a:ext cx="8559800" cy="1401763"/>
            <a:chOff x="9" y="1868"/>
            <a:chExt cx="5760" cy="883"/>
          </a:xfrm>
        </p:grpSpPr>
        <p:pic>
          <p:nvPicPr>
            <p:cNvPr id="14364" name="Rectangle 1056839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" y="1868"/>
              <a:ext cx="5760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Rectangle 1056840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477" y="2022"/>
              <a:ext cx="2827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05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5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05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5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5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5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05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6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6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6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6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6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5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5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6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6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6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05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5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05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10568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105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0568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1" dur="indefinite"/>
                                        <p:tgtEl>
                                          <p:spTgt spid="105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0568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4" dur="indefinite"/>
                                        <p:tgtEl>
                                          <p:spTgt spid="105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0568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105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825" grpId="0"/>
      <p:bldP spid="1056826" grpId="0"/>
      <p:bldP spid="1056826" grpId="1"/>
      <p:bldP spid="1056827" grpId="0"/>
      <p:bldP spid="1056828" grpId="0"/>
      <p:bldP spid="1056828" grpId="1"/>
      <p:bldP spid="1056829" grpId="0"/>
      <p:bldP spid="1056829" grpId="1"/>
      <p:bldP spid="1056830" grpId="0"/>
      <p:bldP spid="1056830" grpId="1"/>
      <p:bldP spid="1056831" grpId="0"/>
      <p:bldP spid="10568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2" descr="bottom 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9" name="Oval 776216"/>
          <p:cNvSpPr>
            <a:spLocks noChangeArrowheads="1"/>
          </p:cNvSpPr>
          <p:nvPr/>
        </p:nvSpPr>
        <p:spPr bwMode="auto">
          <a:xfrm>
            <a:off x="6569075" y="677863"/>
            <a:ext cx="2482850" cy="1528762"/>
          </a:xfrm>
          <a:prstGeom prst="ellipse">
            <a:avLst/>
          </a:prstGeom>
          <a:solidFill>
            <a:srgbClr val="EAEAEA">
              <a:alpha val="70000"/>
            </a:srgbClr>
          </a:soli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3780" name="Oval 776215"/>
          <p:cNvSpPr>
            <a:spLocks noChangeArrowheads="1"/>
          </p:cNvSpPr>
          <p:nvPr/>
        </p:nvSpPr>
        <p:spPr bwMode="auto">
          <a:xfrm>
            <a:off x="230188" y="5135563"/>
            <a:ext cx="2482850" cy="1528762"/>
          </a:xfrm>
          <a:prstGeom prst="ellipse">
            <a:avLst/>
          </a:prstGeom>
          <a:solidFill>
            <a:srgbClr val="EAEAEA">
              <a:alpha val="70000"/>
            </a:srgbClr>
          </a:soli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3781" name="Oval 776216"/>
          <p:cNvSpPr>
            <a:spLocks noChangeArrowheads="1"/>
          </p:cNvSpPr>
          <p:nvPr/>
        </p:nvSpPr>
        <p:spPr bwMode="auto">
          <a:xfrm>
            <a:off x="0" y="2935288"/>
            <a:ext cx="1501775" cy="1138237"/>
          </a:xfrm>
          <a:prstGeom prst="ellipse">
            <a:avLst/>
          </a:prstGeom>
          <a:solidFill>
            <a:srgbClr val="EAEAEA">
              <a:alpha val="70000"/>
            </a:srgbClr>
          </a:soli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3782" name="Oval 776216"/>
          <p:cNvSpPr>
            <a:spLocks noChangeArrowheads="1"/>
          </p:cNvSpPr>
          <p:nvPr/>
        </p:nvSpPr>
        <p:spPr bwMode="auto">
          <a:xfrm>
            <a:off x="6661150" y="4592638"/>
            <a:ext cx="2482850" cy="1528762"/>
          </a:xfrm>
          <a:prstGeom prst="ellipse">
            <a:avLst/>
          </a:prstGeom>
          <a:solidFill>
            <a:srgbClr val="EAEAEA">
              <a:alpha val="70000"/>
            </a:srgbClr>
          </a:solidFill>
          <a:ln w="2857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 rot="331447">
            <a:off x="1055688" y="3051175"/>
            <a:ext cx="2444750" cy="325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\\momserver\errordata</a:t>
            </a:r>
          </a:p>
        </p:txBody>
      </p:sp>
      <p:sp>
        <p:nvSpPr>
          <p:cNvPr id="6155" name="Oval 776241"/>
          <p:cNvSpPr>
            <a:spLocks noChangeArrowheads="1"/>
          </p:cNvSpPr>
          <p:nvPr/>
        </p:nvSpPr>
        <p:spPr bwMode="auto">
          <a:xfrm>
            <a:off x="3421063" y="3194050"/>
            <a:ext cx="928687" cy="1069975"/>
          </a:xfrm>
          <a:prstGeom prst="ellipse">
            <a:avLst/>
          </a:prstGeom>
          <a:gradFill rotWithShape="0">
            <a:gsLst>
              <a:gs pos="0">
                <a:srgbClr val="39568F">
                  <a:alpha val="0"/>
                </a:srgbClr>
              </a:gs>
              <a:gs pos="100000">
                <a:schemeClr val="hlink">
                  <a:alpha val="26999"/>
                </a:schemeClr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156" name="Rectangle 7762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5175" y="1065213"/>
            <a:ext cx="5461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Rectangle 7762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0" y="1065213"/>
            <a:ext cx="5461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Rectangle 7762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7825" y="1065213"/>
            <a:ext cx="5461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Shape 776193"/>
          <p:cNvSpPr>
            <a:spLocks noGrp="1" noChangeArrowheads="1"/>
          </p:cNvSpPr>
          <p:nvPr>
            <p:ph type="title" idx="4294967295"/>
          </p:nvPr>
        </p:nvSpPr>
        <p:spPr>
          <a:xfrm>
            <a:off x="95250" y="76200"/>
            <a:ext cx="8372475" cy="762000"/>
          </a:xfrm>
        </p:spPr>
        <p:txBody>
          <a:bodyPr anchor="t">
            <a:spAutoFit/>
          </a:bodyPr>
          <a:lstStyle/>
          <a:p>
            <a:r>
              <a:rPr lang="en-US" sz="4000" smtClean="0">
                <a:solidFill>
                  <a:srgbClr val="FFFF99"/>
                </a:solidFill>
              </a:rPr>
              <a:t>AEM – Collection</a:t>
            </a:r>
            <a:r>
              <a:rPr lang="en-US" smtClean="0">
                <a:solidFill>
                  <a:srgbClr val="FFFF99"/>
                </a:solidFill>
              </a:rPr>
              <a:t> </a:t>
            </a:r>
            <a:endParaRPr lang="en-US" sz="3200" smtClean="0">
              <a:solidFill>
                <a:srgbClr val="FFFF99"/>
              </a:solidFill>
              <a:latin typeface="Segoe" pitchFamily="34" charset="0"/>
            </a:endParaRPr>
          </a:p>
        </p:txBody>
      </p:sp>
      <p:pic>
        <p:nvPicPr>
          <p:cNvPr id="6160" name="Rectangle 7762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0738" y="5484813"/>
            <a:ext cx="62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9"/>
          <p:cNvGraphicFramePr>
            <a:graphicFrameLocks noChangeAspect="1"/>
          </p:cNvGraphicFramePr>
          <p:nvPr/>
        </p:nvGraphicFramePr>
        <p:xfrm>
          <a:off x="3535363" y="3181350"/>
          <a:ext cx="741362" cy="1031875"/>
        </p:xfrm>
        <a:graphic>
          <a:graphicData uri="http://schemas.openxmlformats.org/presentationml/2006/ole">
            <p:oleObj spid="_x0000_s6146" name="Visio" r:id="rId8" imgW="949757" imgH="1322832" progId="">
              <p:embed/>
            </p:oleObj>
          </a:graphicData>
        </a:graphic>
      </p:graphicFrame>
      <p:sp>
        <p:nvSpPr>
          <p:cNvPr id="203791" name="Straight Connector 776231"/>
          <p:cNvSpPr>
            <a:spLocks noChangeShapeType="1"/>
          </p:cNvSpPr>
          <p:nvPr/>
        </p:nvSpPr>
        <p:spPr bwMode="auto">
          <a:xfrm>
            <a:off x="1055688" y="3343275"/>
            <a:ext cx="2462212" cy="246063"/>
          </a:xfrm>
          <a:prstGeom prst="line">
            <a:avLst/>
          </a:prstGeom>
          <a:noFill/>
          <a:ln w="57150" algn="ctr">
            <a:solidFill>
              <a:srgbClr val="FF99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3792" name="Straight Connector 776232"/>
          <p:cNvSpPr>
            <a:spLocks noChangeShapeType="1"/>
          </p:cNvSpPr>
          <p:nvPr/>
        </p:nvSpPr>
        <p:spPr bwMode="auto">
          <a:xfrm flipV="1">
            <a:off x="3884613" y="2651125"/>
            <a:ext cx="0" cy="519113"/>
          </a:xfrm>
          <a:prstGeom prst="line">
            <a:avLst/>
          </a:prstGeom>
          <a:noFill/>
          <a:ln w="57150" algn="ctr">
            <a:solidFill>
              <a:srgbClr val="FF99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3793" name="Straight Connector 776234"/>
          <p:cNvSpPr>
            <a:spLocks noChangeShapeType="1"/>
          </p:cNvSpPr>
          <p:nvPr/>
        </p:nvSpPr>
        <p:spPr bwMode="auto">
          <a:xfrm flipH="1">
            <a:off x="3797300" y="4324350"/>
            <a:ext cx="177800" cy="1166813"/>
          </a:xfrm>
          <a:prstGeom prst="line">
            <a:avLst/>
          </a:prstGeom>
          <a:noFill/>
          <a:ln w="57150" algn="ctr">
            <a:solidFill>
              <a:srgbClr val="FF99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3794" name="Straight Connector 776235"/>
          <p:cNvSpPr>
            <a:spLocks noChangeShapeType="1"/>
          </p:cNvSpPr>
          <p:nvPr/>
        </p:nvSpPr>
        <p:spPr bwMode="auto">
          <a:xfrm flipV="1">
            <a:off x="1720850" y="3862388"/>
            <a:ext cx="1736725" cy="1314450"/>
          </a:xfrm>
          <a:prstGeom prst="line">
            <a:avLst/>
          </a:prstGeom>
          <a:noFill/>
          <a:ln w="57150" algn="ctr">
            <a:solidFill>
              <a:srgbClr val="FF99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65" name="Straight Connector 776238"/>
          <p:cNvSpPr>
            <a:spLocks noChangeShapeType="1"/>
          </p:cNvSpPr>
          <p:nvPr/>
        </p:nvSpPr>
        <p:spPr bwMode="auto">
          <a:xfrm flipV="1">
            <a:off x="4400550" y="1693863"/>
            <a:ext cx="2220913" cy="1630362"/>
          </a:xfrm>
          <a:prstGeom prst="line">
            <a:avLst/>
          </a:prstGeom>
          <a:noFill/>
          <a:ln w="38100" algn="ctr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166" name="Straight Connector 776239"/>
          <p:cNvSpPr>
            <a:spLocks noChangeShapeType="1"/>
          </p:cNvSpPr>
          <p:nvPr/>
        </p:nvSpPr>
        <p:spPr bwMode="auto">
          <a:xfrm flipH="1" flipV="1">
            <a:off x="4313238" y="3902075"/>
            <a:ext cx="2986087" cy="1066800"/>
          </a:xfrm>
          <a:prstGeom prst="line">
            <a:avLst/>
          </a:prstGeom>
          <a:noFill/>
          <a:ln w="38100" algn="ctr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167" name="Picture 21" descr="SQL s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4250" y="1449388"/>
            <a:ext cx="863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Straight Connector 776235"/>
          <p:cNvSpPr>
            <a:spLocks noChangeShapeType="1"/>
          </p:cNvSpPr>
          <p:nvPr/>
        </p:nvSpPr>
        <p:spPr bwMode="auto">
          <a:xfrm flipH="1">
            <a:off x="6853238" y="3055938"/>
            <a:ext cx="1587" cy="781050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6169" name="Group 2"/>
          <p:cNvGrpSpPr>
            <a:grpSpLocks/>
          </p:cNvGrpSpPr>
          <p:nvPr/>
        </p:nvGrpSpPr>
        <p:grpSpPr bwMode="auto">
          <a:xfrm>
            <a:off x="346075" y="4876800"/>
            <a:ext cx="2376488" cy="1782763"/>
            <a:chOff x="1529" y="3069"/>
            <a:chExt cx="1497" cy="1123"/>
          </a:xfrm>
        </p:grpSpPr>
        <p:pic>
          <p:nvPicPr>
            <p:cNvPr id="6185" name="Rectangle 77414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ltGray">
            <a:xfrm>
              <a:off x="1529" y="3634"/>
              <a:ext cx="1497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6" name="Rectangle 77414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ltGray">
            <a:xfrm>
              <a:off x="1585" y="3069"/>
              <a:ext cx="1386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" y="3095625"/>
            <a:ext cx="7270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7" name="Object 27"/>
          <p:cNvGraphicFramePr>
            <a:graphicFrameLocks noChangeAspect="1"/>
          </p:cNvGraphicFramePr>
          <p:nvPr>
            <p:ph sz="half" idx="1"/>
          </p:nvPr>
        </p:nvGraphicFramePr>
        <p:xfrm>
          <a:off x="5626100" y="4213225"/>
          <a:ext cx="1035050" cy="1049338"/>
        </p:xfrm>
        <a:graphic>
          <a:graphicData uri="http://schemas.openxmlformats.org/presentationml/2006/ole">
            <p:oleObj spid="_x0000_s6147" name="Visio" r:id="rId13" imgW="1080135" imgH="1259144" progId="Visio.Drawing.11">
              <p:embed/>
            </p:oleObj>
          </a:graphicData>
        </a:graphic>
      </p:graphicFrame>
      <p:pic>
        <p:nvPicPr>
          <p:cNvPr id="6171" name="Rectangle 7762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7250" y="4979988"/>
            <a:ext cx="5461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Rectangle 7762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8575" y="4979988"/>
            <a:ext cx="5461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Rectangle 7762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9900" y="4979988"/>
            <a:ext cx="5461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Object 31"/>
          <p:cNvGraphicFramePr>
            <a:graphicFrameLocks noChangeAspect="1"/>
          </p:cNvGraphicFramePr>
          <p:nvPr>
            <p:ph sz="half" idx="2"/>
          </p:nvPr>
        </p:nvGraphicFramePr>
        <p:xfrm>
          <a:off x="5494338" y="1290638"/>
          <a:ext cx="971550" cy="2176462"/>
        </p:xfrm>
        <a:graphic>
          <a:graphicData uri="http://schemas.openxmlformats.org/presentationml/2006/ole">
            <p:oleObj spid="_x0000_s6148" name="Visio" r:id="rId14" imgW="1080135" imgH="1259144" progId="Visio.Drawing.11">
              <p:embed/>
            </p:oleObj>
          </a:graphicData>
        </a:graphic>
      </p:graphicFrame>
      <p:pic>
        <p:nvPicPr>
          <p:cNvPr id="203808" name="Picture 3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43200" y="2733675"/>
            <a:ext cx="503238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6699250" y="2170113"/>
            <a:ext cx="2444750" cy="325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Watson.microsoft.com</a:t>
            </a:r>
          </a:p>
        </p:txBody>
      </p:sp>
      <p:pic>
        <p:nvPicPr>
          <p:cNvPr id="203810" name="Picture 34" descr="BD18204_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95725" y="3467100"/>
            <a:ext cx="3429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1" name="Picture 35" descr="BD18200_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90788" y="4810125"/>
            <a:ext cx="3762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2" name="Picture 36" descr="BD18201_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62413" y="2967038"/>
            <a:ext cx="425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9" name="Straight Connector 776238"/>
          <p:cNvSpPr>
            <a:spLocks noChangeShapeType="1"/>
          </p:cNvSpPr>
          <p:nvPr/>
        </p:nvSpPr>
        <p:spPr bwMode="auto">
          <a:xfrm flipV="1">
            <a:off x="2600325" y="2017713"/>
            <a:ext cx="4440238" cy="3535362"/>
          </a:xfrm>
          <a:prstGeom prst="line">
            <a:avLst/>
          </a:prstGeom>
          <a:noFill/>
          <a:ln w="38100" algn="ctr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03814" name="Picture 3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14650" y="3438525"/>
            <a:ext cx="503238" cy="46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3815" name="Picture 39" descr="BD18200_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00263" y="4610100"/>
            <a:ext cx="3762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6" name="Picture 40" descr="BD18200_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2150" y="2484438"/>
            <a:ext cx="3762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7" name="Text Box 41"/>
          <p:cNvSpPr txBox="1">
            <a:spLocks noChangeArrowheads="1"/>
          </p:cNvSpPr>
          <p:nvPr/>
        </p:nvSpPr>
        <p:spPr bwMode="auto">
          <a:xfrm rot="-1880859">
            <a:off x="-50800" y="4319588"/>
            <a:ext cx="3257550" cy="3254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HTTP(S)://momserver/Watson</a:t>
            </a:r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>
            <a:off x="6854825" y="6121400"/>
            <a:ext cx="25161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scrim.microsoft.com</a:t>
            </a:r>
          </a:p>
        </p:txBody>
      </p:sp>
    </p:spTree>
    <p:custDataLst>
      <p:tags r:id="rId2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44896 -0.4625 " pathEditMode="relative" ptsTypes="AA">
                                      <p:cBhvr>
                                        <p:cTn id="10" dur="2000" fill="hold"/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5509 L -0.18368 0.02731 " pathEditMode="relative" ptsTypes="AA">
                                      <p:cBhvr>
                                        <p:cTn id="30" dur="20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15833 0.181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-0.04467 L 0.096 -0.1724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0.00347 L 0.179 0.02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11111E-6 L -0.00832 -0.15834 " pathEditMode="relative" ptsTypes="AA">
                                      <p:cBhvr>
                                        <p:cTn id="72" dur="20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AEM - Reports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952500"/>
            <a:ext cx="8410575" cy="50577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200" smtClean="0"/>
              <a:t>Reporting on crash/hang data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smtClean="0"/>
              <a:t>Summary report for errors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smtClean="0"/>
              <a:t>Costs incurred from errors, system crashes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smtClean="0"/>
              <a:t>Top </a:t>
            </a:r>
            <a:r>
              <a:rPr lang="en-US" sz="3200" i="1" smtClean="0"/>
              <a:t>N</a:t>
            </a:r>
            <a:r>
              <a:rPr lang="en-US" sz="3200" smtClean="0"/>
              <a:t> application crash summary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smtClean="0"/>
              <a:t>Top </a:t>
            </a:r>
            <a:r>
              <a:rPr lang="en-US" sz="3200" i="1" smtClean="0"/>
              <a:t>N</a:t>
            </a:r>
            <a:r>
              <a:rPr lang="en-US" sz="3200" smtClean="0"/>
              <a:t> error groups by application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smtClean="0"/>
              <a:t>Error trending report by application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smtClean="0"/>
              <a:t>System crash report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5250"/>
            <a:ext cx="9144000" cy="1244600"/>
          </a:xfrm>
        </p:spPr>
        <p:txBody>
          <a:bodyPr/>
          <a:lstStyle/>
          <a:p>
            <a:pPr defTabSz="114300" eaLnBrk="1" hangingPunct="1"/>
            <a:r>
              <a:rPr lang="en-US" sz="4000" smtClean="0">
                <a:solidFill>
                  <a:srgbClr val="FFFF99"/>
                </a:solidFill>
              </a:rPr>
              <a:t>Windows Management Pack</a:t>
            </a:r>
            <a:br>
              <a:rPr lang="en-US" sz="4000" smtClean="0">
                <a:solidFill>
                  <a:srgbClr val="FFFF99"/>
                </a:solidFill>
              </a:rPr>
            </a:br>
            <a:r>
              <a:rPr lang="en-US" sz="4000" smtClean="0">
                <a:solidFill>
                  <a:srgbClr val="FFFF99"/>
                </a:solidFill>
              </a:rPr>
              <a:t>Overview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458913"/>
            <a:ext cx="8753475" cy="4659312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600" smtClean="0"/>
              <a:t>Platform coverage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Designed for aggregate and critical client monitoring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Feature areas</a:t>
            </a:r>
          </a:p>
          <a:p>
            <a:pPr eaLnBrk="1" hangingPunct="1">
              <a:lnSpc>
                <a:spcPct val="140000"/>
              </a:lnSpc>
            </a:pPr>
            <a:r>
              <a:rPr lang="en-US" sz="3600" smtClean="0"/>
              <a:t>Suite of management packs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0750"/>
          </a:xfrm>
        </p:spPr>
        <p:txBody>
          <a:bodyPr/>
          <a:lstStyle/>
          <a:p>
            <a:pPr defTabSz="114300" eaLnBrk="1" hangingPunct="1"/>
            <a:r>
              <a:rPr lang="en-US" sz="4000" smtClean="0">
                <a:solidFill>
                  <a:srgbClr val="FFFF99"/>
                </a:solidFill>
              </a:rPr>
              <a:t>Management Pack Features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558925"/>
            <a:ext cx="4144963" cy="4133850"/>
          </a:xfrm>
        </p:spPr>
        <p:txBody>
          <a:bodyPr/>
          <a:lstStyle/>
          <a:p>
            <a:pPr marL="177800" indent="-177800" defTabSz="76200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Availability and Reliability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/>
              <a:t>Service Availability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/>
              <a:t>Service Failures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Storage Availability (NEW) *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Storage Capacity Issues (NEW) *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/>
              <a:t>Performance Sub-System Issues</a:t>
            </a:r>
          </a:p>
          <a:p>
            <a:pPr marL="177800" indent="-177800" defTabSz="762000" eaLnBrk="1" hangingPunct="1"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 marL="177800" indent="-177800" defTabSz="76200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Performance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Monitor Abnormalities for KPIs (NEW) *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Measuring for KPIs (NEW)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OS Startup/Shutdown Performance (NEW) *</a:t>
            </a:r>
          </a:p>
          <a:p>
            <a:pPr marL="177800" indent="-177800" defTabSz="762000" eaLnBrk="1" hangingPunct="1"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 marL="177800" indent="-177800" defTabSz="762000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Hardware and Configuration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Application Compatibility Issues (NEW) *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/>
              <a:t>Service Configuration Issues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/>
              <a:t>Share Configuration Issues</a:t>
            </a:r>
          </a:p>
          <a:p>
            <a:pPr marL="177800" indent="-177800" defTabSz="762000" eaLnBrk="1" hangingPunct="1">
              <a:lnSpc>
                <a:spcPct val="80000"/>
              </a:lnSpc>
            </a:pPr>
            <a:r>
              <a:rPr lang="en-US" sz="1400" smtClean="0">
                <a:solidFill>
                  <a:srgbClr val="FFFF99"/>
                </a:solidFill>
              </a:rPr>
              <a:t>Disk/Memory Failures and Issues (NEW) *</a:t>
            </a:r>
          </a:p>
          <a:p>
            <a:pPr marL="177800" indent="-177800" defTabSz="762000" eaLnBrk="1" hangingPunct="1">
              <a:lnSpc>
                <a:spcPct val="80000"/>
              </a:lnSpc>
              <a:buFontTx/>
              <a:buNone/>
            </a:pPr>
            <a:endParaRPr lang="en-US" sz="1400" smtClean="0">
              <a:solidFill>
                <a:srgbClr val="FFFF99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464050" y="1511300"/>
            <a:ext cx="4679950" cy="429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b="1"/>
              <a:t>Views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Standard Views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rgbClr val="FFFF99"/>
                </a:solidFill>
              </a:rPr>
              <a:t>System Performance Dashboards (NEW)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Reliability Views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400"/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b="1"/>
              <a:t>Tasks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System Information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Network Diagnostics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System Restart/Shutdown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rgbClr val="FFFF99"/>
                </a:solidFill>
              </a:rPr>
              <a:t>Process Diagnostics (NEW)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n-US" sz="1400" b="1">
              <a:solidFill>
                <a:srgbClr val="FFFF99"/>
              </a:solidFill>
            </a:endParaRP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600" b="1"/>
              <a:t>Reports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/>
              <a:t>Global Reports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rgbClr val="FFFF99"/>
                </a:solidFill>
              </a:rPr>
              <a:t>Desktop Memory Report (NEW) *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rgbClr val="FFFF99"/>
                </a:solidFill>
              </a:rPr>
              <a:t>Desktop Disk Health Report (NEW) *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rgbClr val="FFFF99"/>
                </a:solidFill>
              </a:rPr>
              <a:t>Desktop Performance (NEW) *</a:t>
            </a:r>
          </a:p>
          <a:p>
            <a:pPr marL="177800" indent="-177800" defTabSz="7620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400">
                <a:solidFill>
                  <a:srgbClr val="FFFF99"/>
                </a:solidFill>
              </a:rPr>
              <a:t>Purchasing Reports  (NEW) * </a:t>
            </a:r>
            <a:endParaRPr lang="en-US" sz="1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72475" cy="941388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Information Worker MP: </a:t>
            </a:r>
            <a:r>
              <a:rPr lang="en-US" sz="4000" smtClean="0">
                <a:solidFill>
                  <a:srgbClr val="FFFF99"/>
                </a:solidFill>
                <a:latin typeface="Segoe" pitchFamily="34" charset="0"/>
              </a:rPr>
              <a:t>Overview</a:t>
            </a: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4859338" y="6313488"/>
            <a:ext cx="4037012" cy="247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Segoe Semibold" pitchFamily="34" charset="0"/>
              </a:rPr>
              <a:t>* A subset of features will not work on Agentless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90525" y="1169988"/>
            <a:ext cx="787876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 eaLnBrk="1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600"/>
              <a:t>Platform and version coverage </a:t>
            </a:r>
          </a:p>
          <a:p>
            <a:pPr marL="280988" indent="-280988" eaLnBrk="1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600"/>
              <a:t>Designed for aggregate and critical client monitoring</a:t>
            </a:r>
          </a:p>
          <a:p>
            <a:pPr marL="280988" indent="-280988" eaLnBrk="1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600"/>
              <a:t>Feature areas </a:t>
            </a:r>
          </a:p>
          <a:p>
            <a:pPr marL="280988" indent="-280988" eaLnBrk="1" hangingPunct="1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600"/>
              <a:t>Suite of management packs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463" y="942975"/>
            <a:ext cx="8277225" cy="2282825"/>
          </a:xfrm>
        </p:spPr>
        <p:txBody>
          <a:bodyPr/>
          <a:lstStyle/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Understanding Core Infrastructure Optimization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Installing Operations Manager 2007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Discussing New Monitoring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End-to-End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Exploring Security and Enterprise Features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FF"/>
                </a:solidFill>
              </a:rPr>
              <a:t>Configuring Client Monitoring</a:t>
            </a:r>
          </a:p>
          <a:p>
            <a:pPr marL="463550" indent="-350838" eaLnBrk="1" hangingPunct="1">
              <a:lnSpc>
                <a:spcPct val="140000"/>
              </a:lnSpc>
              <a:buClrTx/>
            </a:pPr>
            <a:r>
              <a:rPr lang="en-US" smtClean="0">
                <a:solidFill>
                  <a:srgbClr val="FFFF99"/>
                </a:solidFill>
              </a:rPr>
              <a:t>Examining Reporting Capabilities</a:t>
            </a:r>
          </a:p>
        </p:txBody>
      </p:sp>
      <p:sp>
        <p:nvSpPr>
          <p:cNvPr id="552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Agenda</a:t>
            </a:r>
            <a:endParaRPr lang="en-GB" sz="400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bottom 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Console Integration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5822950" y="1571625"/>
            <a:ext cx="3178175" cy="3930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tx2"/>
                </a:solidFill>
              </a:rPr>
              <a:t>Targeted Reports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/>
              <a:t>If the object selected in the console derives from a target class defined in the management pack, the respective report is displayed in the action pane</a:t>
            </a:r>
          </a:p>
          <a:p>
            <a:pPr eaLnBrk="1" hangingPunct="1">
              <a:spcBef>
                <a:spcPct val="20000"/>
              </a:spcBef>
            </a:pPr>
            <a:endParaRPr lang="en-US" sz="2000"/>
          </a:p>
          <a:p>
            <a:pPr eaLnBrk="1" hangingPunct="1">
              <a:spcBef>
                <a:spcPct val="20000"/>
              </a:spcBef>
            </a:pPr>
            <a:r>
              <a:rPr lang="en-US" sz="2000"/>
              <a:t>The context of the chosen object(s) is passed to the report as parameters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" y="1143000"/>
            <a:ext cx="51816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581025" y="3470275"/>
            <a:ext cx="3332163" cy="3952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095750" y="3805238"/>
            <a:ext cx="1595438" cy="3952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/>
      <p:bldP spid="249861" grpId="0" animBg="1"/>
      <p:bldP spid="24986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bottom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-1682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FF99"/>
                </a:solidFill>
              </a:rPr>
              <a:t>New Reports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3" y="2876550"/>
            <a:ext cx="91328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" y="4833938"/>
            <a:ext cx="9132887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8" y="773113"/>
            <a:ext cx="911383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8" y="1951038"/>
            <a:ext cx="91265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48150"/>
            <a:ext cx="913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ChangeArrowheads="1"/>
          </p:cNvSpPr>
          <p:nvPr/>
        </p:nvSpPr>
        <p:spPr bwMode="auto">
          <a:xfrm>
            <a:off x="-33338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</a:rPr>
              <a:t>Management Pack Report Contents</a:t>
            </a:r>
            <a:endParaRPr lang="en-GB" sz="4000" b="1">
              <a:solidFill>
                <a:srgbClr val="FFFF99"/>
              </a:solidFill>
            </a:endParaRPr>
          </a:p>
        </p:txBody>
      </p:sp>
      <p:sp>
        <p:nvSpPr>
          <p:cNvPr id="60419" name="Shape 25602"/>
          <p:cNvSpPr>
            <a:spLocks noChangeArrowheads="1"/>
          </p:cNvSpPr>
          <p:nvPr/>
        </p:nvSpPr>
        <p:spPr bwMode="auto">
          <a:xfrm>
            <a:off x="255588" y="1143000"/>
            <a:ext cx="8410575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Dataset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Script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Resources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Report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Linked report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Report parameter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Report parameter control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/>
              <a:t>Contains localization for all languages</a:t>
            </a:r>
          </a:p>
          <a:p>
            <a:pPr marL="447675" indent="-447675" eaLnBrk="1" hangingPunct="1">
              <a:spcBef>
                <a:spcPct val="20000"/>
              </a:spcBef>
              <a:buClr>
                <a:schemeClr val="tx1"/>
              </a:buClr>
            </a:pPr>
            <a:endParaRPr lang="en-US" sz="3200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defTabSz="914400" eaLnBrk="1" hangingPunct="1"/>
            <a:r>
              <a:rPr lang="en-US" smtClean="0"/>
              <a:t>Session Summary</a:t>
            </a:r>
            <a:endParaRPr lang="en-GB" smtClean="0"/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0" y="1296988"/>
            <a:ext cx="91440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0375" indent="-347663" eaLnBrk="1" hangingPunct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</a:rPr>
              <a:t>Installation is easy</a:t>
            </a:r>
          </a:p>
          <a:p>
            <a:pPr marL="460375" indent="-347663" eaLnBrk="1" hangingPunct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</a:rPr>
              <a:t>New monitoring features offer improved security and end-to-end monitoring, as well as client monitoring </a:t>
            </a:r>
          </a:p>
          <a:p>
            <a:pPr marL="460375" indent="-347663" eaLnBrk="1" hangingPunct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</a:rPr>
              <a:t>Reporting now makes viewing collected data easier and provides more presentation options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4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4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4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63600"/>
            <a:ext cx="8601075" cy="4619625"/>
          </a:xfrm>
        </p:spPr>
        <p:txBody>
          <a:bodyPr/>
          <a:lstStyle/>
          <a:p>
            <a:pPr marL="463550" indent="-350838" defTabSz="914400" eaLnBrk="1" hangingPunct="1"/>
            <a:r>
              <a:rPr lang="en-US" sz="2800" smtClean="0"/>
              <a:t>Understanding Core Infrastructure Optimization</a:t>
            </a:r>
          </a:p>
          <a:p>
            <a:pPr marL="463550" indent="-350838" defTabSz="914400" eaLnBrk="1" hangingPunct="1"/>
            <a:r>
              <a:rPr lang="en-US" sz="2800" smtClean="0">
                <a:solidFill>
                  <a:srgbClr val="FFFF99"/>
                </a:solidFill>
              </a:rPr>
              <a:t>Installing Operations Manager 2007</a:t>
            </a:r>
          </a:p>
          <a:p>
            <a:pPr marL="463550" indent="-350838" defTabSz="914400" eaLnBrk="1" hangingPunct="1"/>
            <a:r>
              <a:rPr lang="en-US" sz="2800" smtClean="0"/>
              <a:t>Discussing New Monitoring Features</a:t>
            </a:r>
          </a:p>
          <a:p>
            <a:pPr marL="463550" indent="-350838" defTabSz="914400" eaLnBrk="1" hangingPunct="1"/>
            <a:r>
              <a:rPr lang="en-US" sz="2800" smtClean="0"/>
              <a:t>Configuring End-to-End Monitoring</a:t>
            </a:r>
          </a:p>
          <a:p>
            <a:pPr marL="463550" indent="-350838" defTabSz="914400" eaLnBrk="1" hangingPunct="1"/>
            <a:r>
              <a:rPr lang="en-US" sz="2800" smtClean="0"/>
              <a:t>Exploring Security and Enterprise Features</a:t>
            </a:r>
          </a:p>
          <a:p>
            <a:pPr marL="463550" indent="-350838" defTabSz="914400" eaLnBrk="1" hangingPunct="1"/>
            <a:r>
              <a:rPr lang="en-US" sz="2800" smtClean="0"/>
              <a:t>Configuring Client Monitoring</a:t>
            </a:r>
          </a:p>
          <a:p>
            <a:pPr marL="463550" indent="-350838" defTabSz="914400" eaLnBrk="1" hangingPunct="1"/>
            <a:r>
              <a:rPr lang="en-US" sz="2800" smtClean="0"/>
              <a:t>Examining Reporting Capabilities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31763" y="0"/>
            <a:ext cx="9177337" cy="863600"/>
          </a:xfrm>
        </p:spPr>
        <p:txBody>
          <a:bodyPr/>
          <a:lstStyle/>
          <a:p>
            <a:pPr marL="0" indent="0" defTabSz="914400" eaLnBrk="1" hangingPunct="1"/>
            <a:r>
              <a:rPr lang="en-US" smtClean="0"/>
              <a:t>Agenda</a:t>
            </a:r>
            <a:endParaRPr lang="en-GB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3" y="0"/>
            <a:ext cx="9177337" cy="1143000"/>
          </a:xfrm>
        </p:spPr>
        <p:txBody>
          <a:bodyPr/>
          <a:lstStyle/>
          <a:p>
            <a:r>
              <a:rPr lang="en-US" smtClean="0"/>
              <a:t>Basic Components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143000"/>
            <a:ext cx="9144000" cy="4525963"/>
          </a:xfrm>
        </p:spPr>
        <p:txBody>
          <a:bodyPr/>
          <a:lstStyle/>
          <a:p>
            <a:r>
              <a:rPr lang="en-US" smtClean="0"/>
              <a:t>Operational Database</a:t>
            </a:r>
          </a:p>
          <a:p>
            <a:r>
              <a:rPr lang="en-US" smtClean="0"/>
              <a:t>Root Management Server</a:t>
            </a:r>
          </a:p>
          <a:p>
            <a:r>
              <a:rPr lang="en-US" smtClean="0"/>
              <a:t>Console</a:t>
            </a:r>
          </a:p>
          <a:p>
            <a:r>
              <a:rPr lang="en-US" smtClean="0"/>
              <a:t>Agent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3" y="0"/>
            <a:ext cx="9177337" cy="1143000"/>
          </a:xfrm>
        </p:spPr>
        <p:txBody>
          <a:bodyPr/>
          <a:lstStyle/>
          <a:p>
            <a:r>
              <a:rPr lang="en-US" smtClean="0"/>
              <a:t>Other Components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9144000" cy="4525963"/>
          </a:xfrm>
        </p:spPr>
        <p:txBody>
          <a:bodyPr/>
          <a:lstStyle/>
          <a:p>
            <a:r>
              <a:rPr lang="en-US" smtClean="0"/>
              <a:t>Reporting Database</a:t>
            </a:r>
          </a:p>
          <a:p>
            <a:r>
              <a:rPr lang="en-US" smtClean="0"/>
              <a:t>Reporting Server</a:t>
            </a:r>
          </a:p>
          <a:p>
            <a:r>
              <a:rPr lang="en-US" smtClean="0"/>
              <a:t>Web Console</a:t>
            </a:r>
          </a:p>
          <a:p>
            <a:r>
              <a:rPr lang="en-US" smtClean="0"/>
              <a:t>Gateway Management Server</a:t>
            </a:r>
          </a:p>
          <a:p>
            <a:r>
              <a:rPr lang="en-US" smtClean="0"/>
              <a:t>Audit Collection Services Server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Deployment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All components on one server</a:t>
            </a:r>
          </a:p>
        </p:txBody>
      </p:sp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4538663" y="4324350"/>
            <a:ext cx="2438400" cy="990600"/>
            <a:chOff x="3360" y="2640"/>
            <a:chExt cx="1536" cy="624"/>
          </a:xfrm>
        </p:grpSpPr>
        <p:pic>
          <p:nvPicPr>
            <p:cNvPr id="19466" name="Rectangle 7741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2640"/>
              <a:ext cx="425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Rectangle 7741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38" y="2640"/>
              <a:ext cx="425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Rectangle 7741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6" y="2640"/>
              <a:ext cx="425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Rectangle 7741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4" y="2640"/>
              <a:ext cx="425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Rectangle 7741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1" y="2640"/>
              <a:ext cx="425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1" name="Picture 17" descr="Business Process (developer) 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446338"/>
            <a:ext cx="62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9" name="Straight Connector 776236"/>
          <p:cNvSpPr>
            <a:spLocks noChangeShapeType="1"/>
          </p:cNvSpPr>
          <p:nvPr/>
        </p:nvSpPr>
        <p:spPr bwMode="auto">
          <a:xfrm>
            <a:off x="3246438" y="3184525"/>
            <a:ext cx="2174875" cy="1139825"/>
          </a:xfrm>
          <a:prstGeom prst="line">
            <a:avLst/>
          </a:prstGeom>
          <a:noFill/>
          <a:ln w="57150" algn="ctr">
            <a:solidFill>
              <a:srgbClr val="FFCC00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463" name="Oval 774149"/>
          <p:cNvSpPr>
            <a:spLocks noChangeArrowheads="1"/>
          </p:cNvSpPr>
          <p:nvPr/>
        </p:nvSpPr>
        <p:spPr bwMode="auto">
          <a:xfrm>
            <a:off x="4033838" y="3910013"/>
            <a:ext cx="3657600" cy="2514600"/>
          </a:xfrm>
          <a:prstGeom prst="ellipse">
            <a:avLst/>
          </a:prstGeom>
          <a:gradFill rotWithShape="0">
            <a:gsLst>
              <a:gs pos="0">
                <a:srgbClr val="FF9900">
                  <a:alpha val="0"/>
                </a:srgbClr>
              </a:gs>
              <a:gs pos="100000">
                <a:srgbClr val="FFCC00">
                  <a:alpha val="26999"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64" name="Picture 16" descr="SQL 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838" y="2166938"/>
            <a:ext cx="863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6563" y="2166938"/>
            <a:ext cx="5397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59" descr="bottom 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45163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40" name="Rectangle 7866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0363" y="1509713"/>
            <a:ext cx="1333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8" name="Rectangle 786437"/>
          <p:cNvSpPr>
            <a:spLocks noChangeArrowheads="1"/>
          </p:cNvSpPr>
          <p:nvPr/>
        </p:nvSpPr>
        <p:spPr bwMode="auto">
          <a:xfrm>
            <a:off x="242888" y="12763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Database</a:t>
            </a:r>
          </a:p>
        </p:txBody>
      </p:sp>
      <p:sp>
        <p:nvSpPr>
          <p:cNvPr id="786439" name="Rectangle 786438"/>
          <p:cNvSpPr>
            <a:spLocks noChangeArrowheads="1"/>
          </p:cNvSpPr>
          <p:nvPr/>
        </p:nvSpPr>
        <p:spPr bwMode="auto">
          <a:xfrm>
            <a:off x="242888" y="23431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Servers</a:t>
            </a:r>
          </a:p>
        </p:txBody>
      </p:sp>
      <p:sp>
        <p:nvSpPr>
          <p:cNvPr id="786440" name="Rectangle 786439"/>
          <p:cNvSpPr>
            <a:spLocks noChangeArrowheads="1"/>
          </p:cNvSpPr>
          <p:nvPr/>
        </p:nvSpPr>
        <p:spPr bwMode="auto">
          <a:xfrm>
            <a:off x="242888" y="34099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User Interfaces</a:t>
            </a:r>
          </a:p>
        </p:txBody>
      </p:sp>
      <p:sp>
        <p:nvSpPr>
          <p:cNvPr id="786441" name="Rectangle 786440"/>
          <p:cNvSpPr>
            <a:spLocks noChangeArrowheads="1"/>
          </p:cNvSpPr>
          <p:nvPr/>
        </p:nvSpPr>
        <p:spPr bwMode="auto">
          <a:xfrm>
            <a:off x="242888" y="44767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Agents</a:t>
            </a:r>
          </a:p>
        </p:txBody>
      </p:sp>
      <p:sp>
        <p:nvSpPr>
          <p:cNvPr id="786442" name="Rectangle 786441"/>
          <p:cNvSpPr>
            <a:spLocks noChangeArrowheads="1"/>
          </p:cNvSpPr>
          <p:nvPr/>
        </p:nvSpPr>
        <p:spPr bwMode="auto">
          <a:xfrm>
            <a:off x="2300288" y="44767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Reporting</a:t>
            </a:r>
          </a:p>
        </p:txBody>
      </p:sp>
      <p:sp>
        <p:nvSpPr>
          <p:cNvPr id="786443" name="Rectangle 786442"/>
          <p:cNvSpPr>
            <a:spLocks noChangeArrowheads="1"/>
          </p:cNvSpPr>
          <p:nvPr/>
        </p:nvSpPr>
        <p:spPr bwMode="auto">
          <a:xfrm>
            <a:off x="242888" y="55435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Pack Objects</a:t>
            </a:r>
          </a:p>
        </p:txBody>
      </p:sp>
      <p:sp>
        <p:nvSpPr>
          <p:cNvPr id="786444" name="Rectangle 786443"/>
          <p:cNvSpPr>
            <a:spLocks noChangeArrowheads="1"/>
          </p:cNvSpPr>
          <p:nvPr/>
        </p:nvSpPr>
        <p:spPr bwMode="auto">
          <a:xfrm>
            <a:off x="2300288" y="5543550"/>
            <a:ext cx="1727200" cy="9144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7CA8"/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Reports</a:t>
            </a:r>
          </a:p>
        </p:txBody>
      </p:sp>
      <p:sp>
        <p:nvSpPr>
          <p:cNvPr id="786445" name="Rectangle 786444"/>
          <p:cNvSpPr>
            <a:spLocks noChangeArrowheads="1"/>
          </p:cNvSpPr>
          <p:nvPr/>
        </p:nvSpPr>
        <p:spPr bwMode="auto">
          <a:xfrm>
            <a:off x="166688" y="5467350"/>
            <a:ext cx="3962400" cy="129540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b"/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Management Packs</a:t>
            </a:r>
          </a:p>
        </p:txBody>
      </p:sp>
      <p:cxnSp>
        <p:nvCxnSpPr>
          <p:cNvPr id="786446" name="Straight Arrow Connector 786445"/>
          <p:cNvCxnSpPr>
            <a:cxnSpLocks noChangeShapeType="1"/>
          </p:cNvCxnSpPr>
          <p:nvPr/>
        </p:nvCxnSpPr>
        <p:spPr bwMode="auto">
          <a:xfrm>
            <a:off x="1081088" y="2190750"/>
            <a:ext cx="0" cy="1524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786447" name="Straight Arrow Connector 786446"/>
          <p:cNvCxnSpPr>
            <a:cxnSpLocks noChangeShapeType="1"/>
          </p:cNvCxnSpPr>
          <p:nvPr/>
        </p:nvCxnSpPr>
        <p:spPr bwMode="auto">
          <a:xfrm>
            <a:off x="1081088" y="3257550"/>
            <a:ext cx="0" cy="1524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786448" name="Straight Arrow Connector 786447"/>
          <p:cNvCxnSpPr>
            <a:cxnSpLocks noChangeShapeType="1"/>
          </p:cNvCxnSpPr>
          <p:nvPr/>
        </p:nvCxnSpPr>
        <p:spPr bwMode="auto">
          <a:xfrm>
            <a:off x="1081088" y="4324350"/>
            <a:ext cx="0" cy="1524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786449" name="Straight Arrow Connector 786448"/>
          <p:cNvCxnSpPr>
            <a:cxnSpLocks noChangeShapeType="1"/>
          </p:cNvCxnSpPr>
          <p:nvPr/>
        </p:nvCxnSpPr>
        <p:spPr bwMode="auto">
          <a:xfrm>
            <a:off x="1081088" y="5391150"/>
            <a:ext cx="0" cy="1524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786450" name="Straight Arrow Connector 786449"/>
          <p:cNvCxnSpPr>
            <a:cxnSpLocks noChangeShapeType="1"/>
          </p:cNvCxnSpPr>
          <p:nvPr/>
        </p:nvCxnSpPr>
        <p:spPr bwMode="auto">
          <a:xfrm>
            <a:off x="3138488" y="5391150"/>
            <a:ext cx="0" cy="1524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786451" name="Shape 786450"/>
          <p:cNvCxnSpPr>
            <a:cxnSpLocks noChangeShapeType="1"/>
          </p:cNvCxnSpPr>
          <p:nvPr/>
        </p:nvCxnSpPr>
        <p:spPr bwMode="auto">
          <a:xfrm>
            <a:off x="1970088" y="2800350"/>
            <a:ext cx="1168400" cy="1676400"/>
          </a:xfrm>
          <a:prstGeom prst="bentConnector2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786602" name="Oval 786601"/>
          <p:cNvSpPr>
            <a:spLocks noChangeArrowheads="1"/>
          </p:cNvSpPr>
          <p:nvPr/>
        </p:nvSpPr>
        <p:spPr bwMode="auto">
          <a:xfrm>
            <a:off x="4281488" y="4857750"/>
            <a:ext cx="1600200" cy="1143000"/>
          </a:xfrm>
          <a:prstGeom prst="ellipse">
            <a:avLst/>
          </a:prstGeom>
          <a:gradFill rotWithShape="0">
            <a:gsLst>
              <a:gs pos="0">
                <a:srgbClr val="FF9900">
                  <a:alpha val="0"/>
                </a:srgbClr>
              </a:gs>
              <a:gs pos="100000">
                <a:schemeClr val="tx2">
                  <a:alpha val="26999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786603" name="Oval 786602"/>
          <p:cNvSpPr>
            <a:spLocks noChangeArrowheads="1"/>
          </p:cNvSpPr>
          <p:nvPr/>
        </p:nvSpPr>
        <p:spPr bwMode="auto">
          <a:xfrm>
            <a:off x="7481888" y="4857750"/>
            <a:ext cx="1600200" cy="1143000"/>
          </a:xfrm>
          <a:prstGeom prst="ellipse">
            <a:avLst/>
          </a:prstGeom>
          <a:gradFill rotWithShape="0">
            <a:gsLst>
              <a:gs pos="0">
                <a:srgbClr val="FF9900">
                  <a:alpha val="0"/>
                </a:srgbClr>
              </a:gs>
              <a:gs pos="100000">
                <a:schemeClr val="tx2">
                  <a:alpha val="26999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786604" name="Oval 786603"/>
          <p:cNvSpPr>
            <a:spLocks noChangeArrowheads="1"/>
          </p:cNvSpPr>
          <p:nvPr/>
        </p:nvSpPr>
        <p:spPr bwMode="auto">
          <a:xfrm>
            <a:off x="5729288" y="2800350"/>
            <a:ext cx="928687" cy="1069975"/>
          </a:xfrm>
          <a:prstGeom prst="ellipse">
            <a:avLst/>
          </a:prstGeom>
          <a:gradFill rotWithShape="0">
            <a:gsLst>
              <a:gs pos="0">
                <a:srgbClr val="39568F">
                  <a:alpha val="0"/>
                </a:srgbClr>
              </a:gs>
              <a:gs pos="100000">
                <a:schemeClr val="hlink">
                  <a:alpha val="26999"/>
                </a:schemeClr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86605" name="Rectangle 7866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7800" y="5164138"/>
            <a:ext cx="361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06" name="Rectangle 7866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91488" y="5164138"/>
            <a:ext cx="361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07" name="Rectangle 7866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8350" y="5164138"/>
            <a:ext cx="361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09" name="Rectangle 7866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8" y="1733550"/>
            <a:ext cx="62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6610" name="Object 178"/>
          <p:cNvGraphicFramePr>
            <a:graphicFrameLocks noChangeAspect="1"/>
          </p:cNvGraphicFramePr>
          <p:nvPr/>
        </p:nvGraphicFramePr>
        <p:xfrm>
          <a:off x="7405688" y="2876550"/>
          <a:ext cx="557212" cy="776288"/>
        </p:xfrm>
        <a:graphic>
          <a:graphicData uri="http://schemas.openxmlformats.org/presentationml/2006/ole">
            <p:oleObj spid="_x0000_s1026" name="Visio" r:id="rId9" imgW="949757" imgH="1322832" progId="">
              <p:embed/>
            </p:oleObj>
          </a:graphicData>
        </a:graphic>
      </p:graphicFrame>
      <p:sp>
        <p:nvSpPr>
          <p:cNvPr id="786611" name="Straight Connector 786610"/>
          <p:cNvSpPr>
            <a:spLocks noChangeShapeType="1"/>
          </p:cNvSpPr>
          <p:nvPr/>
        </p:nvSpPr>
        <p:spPr bwMode="auto">
          <a:xfrm>
            <a:off x="4967288" y="2343150"/>
            <a:ext cx="838200" cy="6096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86612" name="Straight Connector 786611"/>
          <p:cNvSpPr>
            <a:spLocks noChangeShapeType="1"/>
          </p:cNvSpPr>
          <p:nvPr/>
        </p:nvSpPr>
        <p:spPr bwMode="auto">
          <a:xfrm flipV="1">
            <a:off x="5272088" y="3790950"/>
            <a:ext cx="1173162" cy="1066800"/>
          </a:xfrm>
          <a:prstGeom prst="line">
            <a:avLst/>
          </a:prstGeom>
          <a:noFill/>
          <a:ln w="38100" algn="ctr">
            <a:solidFill>
              <a:schemeClr val="tx2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786613" name="Rectangle 7866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2263" y="1093788"/>
            <a:ext cx="60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6614" name="Object 182"/>
          <p:cNvGraphicFramePr>
            <a:graphicFrameLocks noChangeAspect="1"/>
          </p:cNvGraphicFramePr>
          <p:nvPr/>
        </p:nvGraphicFramePr>
        <p:xfrm>
          <a:off x="7700963" y="1581150"/>
          <a:ext cx="695325" cy="914400"/>
        </p:xfrm>
        <a:graphic>
          <a:graphicData uri="http://schemas.openxmlformats.org/presentationml/2006/ole">
            <p:oleObj spid="_x0000_s1027" name="Visio" r:id="rId11" imgW="733349" imgH="963473" progId="">
              <p:embed/>
            </p:oleObj>
          </a:graphicData>
        </a:graphic>
      </p:graphicFrame>
      <p:pic>
        <p:nvPicPr>
          <p:cNvPr id="786615" name="Rectangle 7866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66088" y="2076450"/>
            <a:ext cx="330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616" name="Straight Connector 786615"/>
          <p:cNvSpPr>
            <a:spLocks noChangeShapeType="1"/>
          </p:cNvSpPr>
          <p:nvPr/>
        </p:nvSpPr>
        <p:spPr bwMode="auto">
          <a:xfrm>
            <a:off x="7269163" y="1798638"/>
            <a:ext cx="455612" cy="293687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786617" name="Object 185"/>
          <p:cNvGraphicFramePr>
            <a:graphicFrameLocks noChangeAspect="1"/>
          </p:cNvGraphicFramePr>
          <p:nvPr/>
        </p:nvGraphicFramePr>
        <p:xfrm>
          <a:off x="5957888" y="2938463"/>
          <a:ext cx="557212" cy="776287"/>
        </p:xfrm>
        <a:graphic>
          <a:graphicData uri="http://schemas.openxmlformats.org/presentationml/2006/ole">
            <p:oleObj spid="_x0000_s1028" name="Visio" r:id="rId13" imgW="949757" imgH="1322832" progId="">
              <p:embed/>
            </p:oleObj>
          </a:graphicData>
        </a:graphic>
      </p:graphicFrame>
      <p:graphicFrame>
        <p:nvGraphicFramePr>
          <p:cNvPr id="786618" name="Object 186"/>
          <p:cNvGraphicFramePr>
            <a:graphicFrameLocks noChangeAspect="1"/>
          </p:cNvGraphicFramePr>
          <p:nvPr/>
        </p:nvGraphicFramePr>
        <p:xfrm>
          <a:off x="4486275" y="2952750"/>
          <a:ext cx="557213" cy="776288"/>
        </p:xfrm>
        <a:graphic>
          <a:graphicData uri="http://schemas.openxmlformats.org/presentationml/2006/ole">
            <p:oleObj spid="_x0000_s1029" name="Visio" r:id="rId14" imgW="949757" imgH="1322832" progId="">
              <p:embed/>
            </p:oleObj>
          </a:graphicData>
        </a:graphic>
      </p:graphicFrame>
      <p:pic>
        <p:nvPicPr>
          <p:cNvPr id="786619" name="Rectangle 7866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674087">
            <a:off x="4949825" y="3290888"/>
            <a:ext cx="3397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620" name="Oval 786619"/>
          <p:cNvSpPr>
            <a:spLocks noChangeArrowheads="1"/>
          </p:cNvSpPr>
          <p:nvPr/>
        </p:nvSpPr>
        <p:spPr bwMode="auto">
          <a:xfrm>
            <a:off x="5881688" y="4857750"/>
            <a:ext cx="1600200" cy="1143000"/>
          </a:xfrm>
          <a:prstGeom prst="ellipse">
            <a:avLst/>
          </a:prstGeom>
          <a:gradFill rotWithShape="0">
            <a:gsLst>
              <a:gs pos="0">
                <a:srgbClr val="FF9900">
                  <a:alpha val="0"/>
                </a:srgbClr>
              </a:gs>
              <a:gs pos="100000">
                <a:schemeClr val="tx2">
                  <a:alpha val="26999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86621" name="Rectangle 7866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7600" y="5162550"/>
            <a:ext cx="361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22" name="Rectangle 7866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1288" y="5162550"/>
            <a:ext cx="361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23" name="Rectangle 7866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8150" y="5162550"/>
            <a:ext cx="361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24" name="Rectangle 7866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6288" y="5164138"/>
            <a:ext cx="361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25" name="Rectangle 7866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9975" y="5164138"/>
            <a:ext cx="361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26" name="Rectangle 7866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6838" y="5164138"/>
            <a:ext cx="361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627" name="Straight Connector 786626"/>
          <p:cNvSpPr>
            <a:spLocks noChangeShapeType="1"/>
          </p:cNvSpPr>
          <p:nvPr/>
        </p:nvSpPr>
        <p:spPr bwMode="auto">
          <a:xfrm>
            <a:off x="4967288" y="3257550"/>
            <a:ext cx="760412" cy="127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86628" name="Straight Connector 786627"/>
          <p:cNvSpPr>
            <a:spLocks noChangeShapeType="1"/>
          </p:cNvSpPr>
          <p:nvPr/>
        </p:nvSpPr>
        <p:spPr bwMode="auto">
          <a:xfrm>
            <a:off x="6643688" y="3257550"/>
            <a:ext cx="760412" cy="127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86629" name="Straight Connector 786628"/>
          <p:cNvSpPr>
            <a:spLocks noChangeShapeType="1"/>
          </p:cNvSpPr>
          <p:nvPr/>
        </p:nvSpPr>
        <p:spPr bwMode="auto">
          <a:xfrm flipV="1">
            <a:off x="6872288" y="3638550"/>
            <a:ext cx="838200" cy="1219200"/>
          </a:xfrm>
          <a:prstGeom prst="line">
            <a:avLst/>
          </a:prstGeom>
          <a:noFill/>
          <a:ln w="38100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86630" name="Straight Connector 786629"/>
          <p:cNvSpPr>
            <a:spLocks noChangeShapeType="1"/>
          </p:cNvSpPr>
          <p:nvPr/>
        </p:nvSpPr>
        <p:spPr bwMode="auto">
          <a:xfrm>
            <a:off x="5043488" y="3638550"/>
            <a:ext cx="1752600" cy="1143000"/>
          </a:xfrm>
          <a:prstGeom prst="line">
            <a:avLst/>
          </a:prstGeom>
          <a:noFill/>
          <a:ln w="38100" algn="ctr">
            <a:solidFill>
              <a:schemeClr val="tx2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86631" name="Straight Connector 786630"/>
          <p:cNvSpPr>
            <a:spLocks noChangeShapeType="1"/>
          </p:cNvSpPr>
          <p:nvPr/>
        </p:nvSpPr>
        <p:spPr bwMode="auto">
          <a:xfrm>
            <a:off x="6567488" y="3638550"/>
            <a:ext cx="1676400" cy="1143000"/>
          </a:xfrm>
          <a:prstGeom prst="line">
            <a:avLst/>
          </a:prstGeom>
          <a:noFill/>
          <a:ln w="38100" algn="ctr">
            <a:solidFill>
              <a:schemeClr val="tx2"/>
            </a:solidFill>
            <a:prstDash val="dash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86632" name="Straight Connector 786631"/>
          <p:cNvSpPr>
            <a:spLocks noChangeShapeType="1"/>
          </p:cNvSpPr>
          <p:nvPr/>
        </p:nvSpPr>
        <p:spPr bwMode="auto">
          <a:xfrm flipV="1">
            <a:off x="6604000" y="2419350"/>
            <a:ext cx="1182688" cy="5334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786633" name="Rectangle 78663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674087">
            <a:off x="6570663" y="3429000"/>
            <a:ext cx="3619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34" name="Rectangle 78663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674087">
            <a:off x="7966075" y="3281363"/>
            <a:ext cx="3651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635" name="Straight Connector 786634"/>
          <p:cNvSpPr>
            <a:spLocks noChangeShapeType="1"/>
          </p:cNvSpPr>
          <p:nvPr/>
        </p:nvSpPr>
        <p:spPr bwMode="auto">
          <a:xfrm>
            <a:off x="6491288" y="2343150"/>
            <a:ext cx="1143000" cy="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86636" name="Straight Connector 786635"/>
          <p:cNvSpPr>
            <a:spLocks noChangeShapeType="1"/>
          </p:cNvSpPr>
          <p:nvPr/>
        </p:nvSpPr>
        <p:spPr bwMode="auto">
          <a:xfrm flipH="1" flipV="1">
            <a:off x="6184900" y="2508250"/>
            <a:ext cx="1588" cy="29210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786638" name="Rectangle 7866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9100" y="1514475"/>
            <a:ext cx="1333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639" name="Rectangle 78663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03725" y="1536700"/>
            <a:ext cx="152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94" name="Picture 54" descr="SQL s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76925" y="1554163"/>
            <a:ext cx="6207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traight Connector 786631"/>
          <p:cNvSpPr>
            <a:spLocks noChangeShapeType="1"/>
          </p:cNvSpPr>
          <p:nvPr/>
        </p:nvSpPr>
        <p:spPr bwMode="auto">
          <a:xfrm flipV="1">
            <a:off x="6456363" y="1971675"/>
            <a:ext cx="439737" cy="819150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80" name="Shape 786433"/>
          <p:cNvSpPr>
            <a:spLocks noChangeArrowheads="1"/>
          </p:cNvSpPr>
          <p:nvPr/>
        </p:nvSpPr>
        <p:spPr bwMode="auto">
          <a:xfrm>
            <a:off x="-50800" y="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99"/>
                </a:solidFill>
              </a:rPr>
              <a:t>Installation Overview</a:t>
            </a:r>
          </a:p>
        </p:txBody>
      </p:sp>
    </p:spTree>
    <p:custDataLst>
      <p:tags r:id="rId2"/>
    </p:custDataLst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6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6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86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86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86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86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8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86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86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8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6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6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8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8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8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86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86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8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8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8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8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8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8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8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8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8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86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8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8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8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8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8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8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8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8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8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8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8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8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86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00" decel="100000" fill="hold"/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86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900" decel="100000" fill="hold"/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6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900" decel="100000" fill="hold"/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86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900" decel="100000" fill="hold"/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86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0" decel="100000" fill="hold"/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8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8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5 -0.00069 0.08906 -0.00139 0.12465 0.01018 C 0.16024 0.02174 0.19896 0.05967 0.21389 0.06961 " pathEditMode="relative" ptsTypes="aaA">
                                      <p:cBhvr>
                                        <p:cTn id="258" dur="2000" fill="hold"/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78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445 -0.00069 0.08906 -0.00139 0.12465 0.01018 C 0.16024 0.02174 0.19896 0.05967 0.21389 0.06961 " pathEditMode="relative" ptsTypes="aaA">
                                      <p:cBhvr>
                                        <p:cTn id="260" dur="2000" fill="hold"/>
                                        <p:tgtEl>
                                          <p:spTgt spid="78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78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7 0.01457 C 0.13039 -0.03446 0.18212 -0.08303 0.23768 -0.0902 C 0.29271 -0.09667 0.38316 -0.03909 0.41181 -0.02729 " pathEditMode="relative" rAng="0" ptsTypes="aaA">
                                      <p:cBhvr>
                                        <p:cTn id="262" dur="2000" fill="hold"/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1"/>
                                            </p:cond>
                                          </p:stCondLst>
                                        </p:cTn>
                                        <p:tgtEl>
                                          <p:spTgt spid="78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8" grpId="0" animBg="1"/>
      <p:bldP spid="786439" grpId="0" animBg="1"/>
      <p:bldP spid="786440" grpId="0" animBg="1"/>
      <p:bldP spid="786441" grpId="0" animBg="1"/>
      <p:bldP spid="786442" grpId="0" animBg="1"/>
      <p:bldP spid="786443" grpId="0" animBg="1"/>
      <p:bldP spid="786444" grpId="0" animBg="1"/>
      <p:bldP spid="786445" grpId="0" animBg="1"/>
      <p:bldP spid="786602" grpId="0" animBg="1"/>
      <p:bldP spid="786603" grpId="0" animBg="1"/>
      <p:bldP spid="786604" grpId="0" animBg="1"/>
      <p:bldP spid="786620" grpId="0" animBg="1"/>
      <p:bldP spid="7866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7|25.6|5.8|4.1|4.5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3|2|.5|16.6|.5|.5|2|2|.5|.5|26.5|2|.5|.5|2|.5|25.1|2|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.5|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.7|1|.9|5.2|1|2.1|5|1.7|.9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56.5|26.1|19.7|14.5|59.2|24.3|42.8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|0|4.8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|0|39.6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9|13.5|15.5|7"/>
</p:tagLst>
</file>

<file path=ppt/theme/theme1.xml><?xml version="1.0" encoding="utf-8"?>
<a:theme xmlns:a="http://schemas.openxmlformats.org/drawingml/2006/main" name="Q3FY06 TechNet Template">
  <a:themeElements>
    <a:clrScheme name="Q3FY06 TechNe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3FY06 TechN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rtlCol="0" anchor="ctr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sz="1800" b="0" i="0" u="none" strike="noStrike" baseline="0" dirty="0" smtClean="0">
            <a:solidFill>
              <a:schemeClr val="tx1">
                <a:alpha val="100000"/>
              </a:schemeClr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anchor="ctr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n-US" sz="1800" b="0" i="0" u="none" strike="noStrike" baseline="0" smtClean="0">
            <a:solidFill>
              <a:schemeClr val="tx1">
                <a:alpha val="100000"/>
              </a:schemeClr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3FY06 TechNe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3FY06 TechNe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3FY06 TechNe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chNet Events Template (Q3 FY05)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FF9966"/>
      </a:accent1>
      <a:accent2>
        <a:srgbClr val="00E9E4"/>
      </a:accent2>
      <a:accent3>
        <a:srgbClr val="ADAAC8"/>
      </a:accent3>
      <a:accent4>
        <a:srgbClr val="DADADA"/>
      </a:accent4>
      <a:accent5>
        <a:srgbClr val="FFCAB8"/>
      </a:accent5>
      <a:accent6>
        <a:srgbClr val="00D3CF"/>
      </a:accent6>
      <a:hlink>
        <a:srgbClr val="FB796B"/>
      </a:hlink>
      <a:folHlink>
        <a:srgbClr val="0099FF"/>
      </a:folHlink>
    </a:clrScheme>
    <a:fontScheme name="TechNet Events Template (Q3 FY05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Net Events Template (Q3 FY05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Events Template (Q3 FY05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Events Template (Q3 FY05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Events Template (Q3 FY05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Events Template (Q3 FY05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Events Template (Q3 FY05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Events Template (Q3 FY05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1221</Words>
  <Application>Microsoft PowerPoint</Application>
  <PresentationFormat>On-screen Show (4:3)</PresentationFormat>
  <Paragraphs>431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Q3FY06 TechNet Template</vt:lpstr>
      <vt:lpstr>TechNet Events Template (Q3 FY05)</vt:lpstr>
      <vt:lpstr>Visio</vt:lpstr>
      <vt:lpstr>System Center Operations Manager 2007 – Technical Overview</vt:lpstr>
      <vt:lpstr>What Will We Cover?</vt:lpstr>
      <vt:lpstr>Agenda</vt:lpstr>
      <vt:lpstr>Infrastructure Optimization Model</vt:lpstr>
      <vt:lpstr>Agenda</vt:lpstr>
      <vt:lpstr>Basic Components</vt:lpstr>
      <vt:lpstr>Other Components</vt:lpstr>
      <vt:lpstr>Simple Deployment</vt:lpstr>
      <vt:lpstr>Slide 9</vt:lpstr>
      <vt:lpstr>Active Directory Integration</vt:lpstr>
      <vt:lpstr>Agents</vt:lpstr>
      <vt:lpstr>Slide 12</vt:lpstr>
      <vt:lpstr>Slide 13</vt:lpstr>
      <vt:lpstr>Slide 14</vt:lpstr>
      <vt:lpstr>Agenda</vt:lpstr>
      <vt:lpstr>Service Models</vt:lpstr>
      <vt:lpstr>Class Example</vt:lpstr>
      <vt:lpstr>Relationship Example</vt:lpstr>
      <vt:lpstr>Core Model – Defined in MPs</vt:lpstr>
      <vt:lpstr>Core Model</vt:lpstr>
      <vt:lpstr>Referencing MPs</vt:lpstr>
      <vt:lpstr>Discovering the Model</vt:lpstr>
      <vt:lpstr>Discovered Objects</vt:lpstr>
      <vt:lpstr>Discovered Relationships</vt:lpstr>
      <vt:lpstr>Agenda</vt:lpstr>
      <vt:lpstr>What Is a Distributed Application?</vt:lpstr>
      <vt:lpstr>Designing Distributed Applications</vt:lpstr>
      <vt:lpstr>Monitoring Data Sources</vt:lpstr>
      <vt:lpstr>Agenda</vt:lpstr>
      <vt:lpstr>Network Security</vt:lpstr>
      <vt:lpstr>Firewall Topology</vt:lpstr>
      <vt:lpstr>Slide 32</vt:lpstr>
      <vt:lpstr>Slide 33</vt:lpstr>
      <vt:lpstr>Slide 34</vt:lpstr>
      <vt:lpstr>Run As Execution</vt:lpstr>
      <vt:lpstr>Slide 36</vt:lpstr>
      <vt:lpstr>Audit Collection</vt:lpstr>
      <vt:lpstr>Agenda</vt:lpstr>
      <vt:lpstr>Client Monitoring Vision </vt:lpstr>
      <vt:lpstr>AEM – Collection </vt:lpstr>
      <vt:lpstr>AEM - Reports</vt:lpstr>
      <vt:lpstr>Windows Management Pack Overview</vt:lpstr>
      <vt:lpstr>Management Pack Features</vt:lpstr>
      <vt:lpstr>Information Worker MP: Overview</vt:lpstr>
      <vt:lpstr>Agenda</vt:lpstr>
      <vt:lpstr>Console Integration</vt:lpstr>
      <vt:lpstr>New Reports</vt:lpstr>
      <vt:lpstr>Slide 48</vt:lpstr>
      <vt:lpstr>Session Summary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2007-07-18T06:13:46Z</dcterms:created>
  <dcterms:modified xsi:type="dcterms:W3CDTF">2007-07-18T06:13:51Z</dcterms:modified>
  <cp:category/>
</cp:coreProperties>
</file>