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7" r:id="rId2"/>
    <p:sldId id="296" r:id="rId3"/>
    <p:sldId id="335" r:id="rId4"/>
    <p:sldId id="495" r:id="rId5"/>
    <p:sldId id="564" r:id="rId6"/>
    <p:sldId id="565" r:id="rId7"/>
    <p:sldId id="566" r:id="rId8"/>
    <p:sldId id="567" r:id="rId9"/>
    <p:sldId id="568" r:id="rId10"/>
    <p:sldId id="532" r:id="rId11"/>
    <p:sldId id="533" r:id="rId12"/>
    <p:sldId id="542" r:id="rId13"/>
    <p:sldId id="539" r:id="rId14"/>
    <p:sldId id="563" r:id="rId15"/>
    <p:sldId id="553" r:id="rId16"/>
    <p:sldId id="556" r:id="rId17"/>
    <p:sldId id="569" r:id="rId18"/>
    <p:sldId id="560" r:id="rId19"/>
    <p:sldId id="555" r:id="rId20"/>
    <p:sldId id="557" r:id="rId21"/>
    <p:sldId id="558" r:id="rId22"/>
    <p:sldId id="561" r:id="rId23"/>
    <p:sldId id="366" r:id="rId24"/>
    <p:sldId id="492" r:id="rId25"/>
    <p:sldId id="562" r:id="rId26"/>
    <p:sldId id="513" r:id="rId27"/>
    <p:sldId id="525" r:id="rId28"/>
    <p:sldId id="570" r:id="rId29"/>
  </p:sldIdLst>
  <p:sldSz cx="9144000" cy="6858000" type="screen4x3"/>
  <p:notesSz cx="6858000" cy="9296400"/>
  <p:defaultTextStyle>
    <a:defPPr>
      <a:defRPr lang="en-US"/>
    </a:defPPr>
    <a:lvl1pPr algn="l" rtl="0" eaLnBrk="0" fontAlgn="base" hangingPunct="0">
      <a:spcBef>
        <a:spcPct val="50000"/>
      </a:spcBef>
      <a:spcAft>
        <a:spcPct val="0"/>
      </a:spcAft>
      <a:defRPr sz="1200" kern="1200">
        <a:solidFill>
          <a:srgbClr val="FF0000"/>
        </a:solidFill>
        <a:latin typeface="Arial" charset="0"/>
        <a:ea typeface="+mn-ea"/>
        <a:cs typeface="+mn-cs"/>
      </a:defRPr>
    </a:lvl1pPr>
    <a:lvl2pPr marL="457200" algn="l" rtl="0" eaLnBrk="0" fontAlgn="base" hangingPunct="0">
      <a:spcBef>
        <a:spcPct val="50000"/>
      </a:spcBef>
      <a:spcAft>
        <a:spcPct val="0"/>
      </a:spcAft>
      <a:defRPr sz="1200" kern="1200">
        <a:solidFill>
          <a:srgbClr val="FF0000"/>
        </a:solidFill>
        <a:latin typeface="Arial" charset="0"/>
        <a:ea typeface="+mn-ea"/>
        <a:cs typeface="+mn-cs"/>
      </a:defRPr>
    </a:lvl2pPr>
    <a:lvl3pPr marL="914400" algn="l" rtl="0" eaLnBrk="0" fontAlgn="base" hangingPunct="0">
      <a:spcBef>
        <a:spcPct val="50000"/>
      </a:spcBef>
      <a:spcAft>
        <a:spcPct val="0"/>
      </a:spcAft>
      <a:defRPr sz="1200" kern="1200">
        <a:solidFill>
          <a:srgbClr val="FF0000"/>
        </a:solidFill>
        <a:latin typeface="Arial" charset="0"/>
        <a:ea typeface="+mn-ea"/>
        <a:cs typeface="+mn-cs"/>
      </a:defRPr>
    </a:lvl3pPr>
    <a:lvl4pPr marL="1371600" algn="l" rtl="0" eaLnBrk="0" fontAlgn="base" hangingPunct="0">
      <a:spcBef>
        <a:spcPct val="50000"/>
      </a:spcBef>
      <a:spcAft>
        <a:spcPct val="0"/>
      </a:spcAft>
      <a:defRPr sz="1200" kern="1200">
        <a:solidFill>
          <a:srgbClr val="FF0000"/>
        </a:solidFill>
        <a:latin typeface="Arial" charset="0"/>
        <a:ea typeface="+mn-ea"/>
        <a:cs typeface="+mn-cs"/>
      </a:defRPr>
    </a:lvl4pPr>
    <a:lvl5pPr marL="1828800" algn="l" rtl="0" eaLnBrk="0" fontAlgn="base" hangingPunct="0">
      <a:spcBef>
        <a:spcPct val="50000"/>
      </a:spcBef>
      <a:spcAft>
        <a:spcPct val="0"/>
      </a:spcAft>
      <a:defRPr sz="1200" kern="1200">
        <a:solidFill>
          <a:srgbClr val="FF0000"/>
        </a:solidFill>
        <a:latin typeface="Arial" charset="0"/>
        <a:ea typeface="+mn-ea"/>
        <a:cs typeface="+mn-cs"/>
      </a:defRPr>
    </a:lvl5pPr>
    <a:lvl6pPr marL="2286000" algn="l" defTabSz="914400" rtl="0" eaLnBrk="1" latinLnBrk="0" hangingPunct="1">
      <a:defRPr sz="1200" kern="1200">
        <a:solidFill>
          <a:srgbClr val="FF0000"/>
        </a:solidFill>
        <a:latin typeface="Arial" charset="0"/>
        <a:ea typeface="+mn-ea"/>
        <a:cs typeface="+mn-cs"/>
      </a:defRPr>
    </a:lvl6pPr>
    <a:lvl7pPr marL="2743200" algn="l" defTabSz="914400" rtl="0" eaLnBrk="1" latinLnBrk="0" hangingPunct="1">
      <a:defRPr sz="1200" kern="1200">
        <a:solidFill>
          <a:srgbClr val="FF0000"/>
        </a:solidFill>
        <a:latin typeface="Arial" charset="0"/>
        <a:ea typeface="+mn-ea"/>
        <a:cs typeface="+mn-cs"/>
      </a:defRPr>
    </a:lvl7pPr>
    <a:lvl8pPr marL="3200400" algn="l" defTabSz="914400" rtl="0" eaLnBrk="1" latinLnBrk="0" hangingPunct="1">
      <a:defRPr sz="1200" kern="1200">
        <a:solidFill>
          <a:srgbClr val="FF0000"/>
        </a:solidFill>
        <a:latin typeface="Arial" charset="0"/>
        <a:ea typeface="+mn-ea"/>
        <a:cs typeface="+mn-cs"/>
      </a:defRPr>
    </a:lvl8pPr>
    <a:lvl9pPr marL="3657600" algn="l" defTabSz="914400" rtl="0" eaLnBrk="1" latinLnBrk="0" hangingPunct="1">
      <a:defRPr sz="1200"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0000"/>
    <a:srgbClr val="EF7D71"/>
    <a:srgbClr val="FFFF99"/>
    <a:srgbClr val="EAEAEA"/>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059" autoAdjust="0"/>
    <p:restoredTop sz="62010" autoAdjust="0"/>
  </p:normalViewPr>
  <p:slideViewPr>
    <p:cSldViewPr snapToGrid="0" snapToObjects="1">
      <p:cViewPr>
        <p:scale>
          <a:sx n="75" d="100"/>
          <a:sy n="75" d="100"/>
        </p:scale>
        <p:origin x="-660" y="294"/>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4"/>
    </p:cViewPr>
  </p:sorterViewPr>
  <p:notesViewPr>
    <p:cSldViewPr snapToGrid="0" snapToObjects="1">
      <p:cViewPr varScale="1">
        <p:scale>
          <a:sx n="99" d="100"/>
          <a:sy n="99" d="100"/>
        </p:scale>
        <p:origin x="-1842" y="-90"/>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wmf"/><Relationship Id="rId1" Type="http://schemas.openxmlformats.org/officeDocument/2006/relationships/image" Target="../media/image34.emf"/><Relationship Id="rId4"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718550"/>
            <a:ext cx="1085850" cy="468313"/>
          </a:xfrm>
          <a:prstGeom prst="rect">
            <a:avLst/>
          </a:prstGeom>
          <a:noFill/>
          <a:ln w="12700" cap="flat" cmpd="sng" algn="ctr">
            <a:noFill/>
            <a:prstDash val="solid"/>
            <a:miter lim="800000"/>
            <a:headEnd type="none" w="sm" len="sm"/>
            <a:tailEnd type="none" w="sm" len="sm"/>
          </a:ln>
          <a:effectLst/>
        </p:spPr>
        <p:txBody>
          <a:bodyPr wrap="none" lIns="92684" tIns="46342" rIns="92684" bIns="46342" anchor="b"/>
          <a:lstStyle/>
          <a:p>
            <a:pPr algn="r" defTabSz="927100">
              <a:spcBef>
                <a:spcPct val="0"/>
              </a:spcBef>
              <a:defRPr/>
            </a:pPr>
            <a:fld id="{3FBA29A4-BA59-410C-8D6E-8E4B0CFBC18E}" type="slidenum">
              <a:rPr lang="en-US" b="1">
                <a:solidFill>
                  <a:schemeClr val="tx1"/>
                </a:solidFill>
              </a:rPr>
              <a:pPr algn="r" defTabSz="927100">
                <a:spcBef>
                  <a:spcPct val="0"/>
                </a:spcBef>
                <a:defRPr/>
              </a:pPr>
              <a:t>‹#›</a:t>
            </a:fld>
            <a:endParaRPr lang="en-US" b="1">
              <a:solidFill>
                <a:schemeClr val="tx1"/>
              </a:solidFill>
            </a:endParaRPr>
          </a:p>
        </p:txBody>
      </p:sp>
      <p:sp>
        <p:nvSpPr>
          <p:cNvPr id="82951" name="Text Box 7"/>
          <p:cNvSpPr txBox="1">
            <a:spLocks noChangeArrowheads="1"/>
          </p:cNvSpPr>
          <p:nvPr/>
        </p:nvSpPr>
        <p:spPr bwMode="auto">
          <a:xfrm>
            <a:off x="0" y="222250"/>
            <a:ext cx="6985000" cy="307975"/>
          </a:xfrm>
          <a:prstGeom prst="rect">
            <a:avLst/>
          </a:prstGeom>
          <a:noFill/>
          <a:ln w="12700" cap="flat" cmpd="sng" algn="ctr">
            <a:noFill/>
            <a:prstDash val="solid"/>
            <a:miter lim="800000"/>
            <a:headEnd type="none" w="sm" len="sm"/>
            <a:tailEnd type="none" w="sm" len="sm"/>
          </a:ln>
          <a:effectLst/>
        </p:spPr>
        <p:txBody>
          <a:bodyPr lIns="92684" tIns="46342" rIns="92684" bIns="46342" anchor="ctr">
            <a:spAutoFit/>
          </a:bodyPr>
          <a:lstStyle/>
          <a:p>
            <a:pPr algn="ctr" defTabSz="927100">
              <a:defRPr/>
            </a:pPr>
            <a:r>
              <a:rPr lang="en-US" sz="1400" b="1">
                <a:solidFill>
                  <a:schemeClr val="tx2"/>
                </a:solidFill>
              </a:rPr>
              <a:t>http://www.microsoft.com/technet</a:t>
            </a:r>
            <a:endParaRPr lang="en-US" sz="4500" b="1">
              <a:solidFill>
                <a:schemeClr val="tx1"/>
              </a:solidFill>
            </a:endParaRPr>
          </a:p>
        </p:txBody>
      </p:sp>
      <p:sp>
        <p:nvSpPr>
          <p:cNvPr id="82955" name="Text Box 11"/>
          <p:cNvSpPr txBox="1">
            <a:spLocks noChangeArrowheads="1"/>
          </p:cNvSpPr>
          <p:nvPr/>
        </p:nvSpPr>
        <p:spPr bwMode="auto">
          <a:xfrm>
            <a:off x="5207000" y="228600"/>
            <a:ext cx="1651000" cy="333375"/>
          </a:xfrm>
          <a:prstGeom prst="rect">
            <a:avLst/>
          </a:prstGeom>
          <a:noFill/>
          <a:ln w="9525" cap="flat" cmpd="sng" algn="ctr">
            <a:noFill/>
            <a:prstDash val="solid"/>
            <a:miter lim="800000"/>
            <a:headEnd type="none" w="med" len="med"/>
            <a:tailEnd type="none" w="med" len="med"/>
          </a:ln>
          <a:effectLst/>
        </p:spPr>
        <p:txBody>
          <a:bodyPr lIns="90151" tIns="45075" rIns="90151" bIns="45075">
            <a:spAutoFit/>
          </a:bodyPr>
          <a:lstStyle/>
          <a:p>
            <a:pPr algn="ctr">
              <a:spcBef>
                <a:spcPct val="0"/>
              </a:spcBef>
              <a:defRPr/>
            </a:pPr>
            <a:r>
              <a:rPr lang="en-US" sz="1600" b="1">
                <a:solidFill>
                  <a:schemeClr val="tx1"/>
                </a:solidFill>
              </a:rPr>
              <a:t>ITPROADD-302</a:t>
            </a:r>
            <a:endParaRPr lang="en-US" sz="3200" b="1">
              <a:solidFill>
                <a:schemeClr val="accent1"/>
              </a:solidFill>
            </a:endParaRPr>
          </a:p>
        </p:txBody>
      </p:sp>
      <p:pic>
        <p:nvPicPr>
          <p:cNvPr id="72709" name="Picture 13"/>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72710" name="Picture 15"/>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p:cNvSpPr>
            <a:spLocks noGrp="1" noRot="1" noChangeAspect="1" noChangeArrowheads="1" noTextEdit="1"/>
          </p:cNvSpPr>
          <p:nvPr>
            <p:ph type="sldImg" idx="2"/>
          </p:nvPr>
        </p:nvSpPr>
        <p:spPr bwMode="auto">
          <a:xfrm>
            <a:off x="4168775" y="463550"/>
            <a:ext cx="2584450" cy="1938338"/>
          </a:xfrm>
          <a:prstGeom prst="rect">
            <a:avLst/>
          </a:prstGeom>
          <a:noFill/>
          <a:ln w="9525" algn="ctr">
            <a:solidFill>
              <a:srgbClr val="000000"/>
            </a:solidFill>
            <a:miter lim="800000"/>
            <a:headEnd/>
            <a:tailEnd/>
          </a:ln>
        </p:spPr>
      </p:sp>
      <p:sp>
        <p:nvSpPr>
          <p:cNvPr id="25603"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spcBef>
                <a:spcPct val="0"/>
              </a:spcBef>
              <a:defRPr smtClean="0">
                <a:solidFill>
                  <a:schemeClr val="tx1"/>
                </a:solidFill>
                <a:latin typeface="Times New Roman" pitchFamily="18" charset="0"/>
              </a:defRPr>
            </a:lvl1pPr>
          </a:lstStyle>
          <a:p>
            <a:pPr>
              <a:defRPr/>
            </a:pPr>
            <a:fld id="{AE260395-6DB9-4167-8E49-52E0676ABB79}" type="slidenum">
              <a:rPr lang="en-GB"/>
              <a:pPr>
                <a:defRPr/>
              </a:pPr>
              <a:t>‹#›</a:t>
            </a:fld>
            <a:endParaRPr lang="en-US"/>
          </a:p>
        </p:txBody>
      </p:sp>
      <p:sp>
        <p:nvSpPr>
          <p:cNvPr id="6154" name="Text Box 10"/>
          <p:cNvSpPr txBox="1">
            <a:spLocks noChangeArrowheads="1"/>
          </p:cNvSpPr>
          <p:nvPr/>
        </p:nvSpPr>
        <p:spPr bwMode="auto">
          <a:xfrm>
            <a:off x="0" y="157163"/>
            <a:ext cx="6858000" cy="306387"/>
          </a:xfrm>
          <a:prstGeom prst="rect">
            <a:avLst/>
          </a:prstGeom>
          <a:noFill/>
          <a:ln w="12700" cap="flat" cmpd="sng" algn="ctr">
            <a:noFill/>
            <a:prstDash val="solid"/>
            <a:miter lim="800000"/>
            <a:headEnd type="none" w="sm" len="sm"/>
            <a:tailEnd type="none" w="sm" len="sm"/>
          </a:ln>
          <a:effectLst/>
        </p:spPr>
        <p:txBody>
          <a:bodyPr lIns="91377" tIns="45689" rIns="91377" bIns="45689" anchor="ctr">
            <a:spAutoFit/>
          </a:bodyPr>
          <a:lstStyle/>
          <a:p>
            <a:pPr algn="ctr">
              <a:defRPr/>
            </a:pPr>
            <a:r>
              <a:rPr lang="en-US" sz="1400" b="1">
                <a:solidFill>
                  <a:schemeClr val="tx2"/>
                </a:solidFill>
              </a:rPr>
              <a:t>http://www.microsoft.com/technet</a:t>
            </a:r>
            <a:endParaRPr lang="en-US" sz="4400" b="1">
              <a:solidFill>
                <a:schemeClr val="tx1"/>
              </a:solidFill>
            </a:endParaRPr>
          </a:p>
        </p:txBody>
      </p:sp>
      <p:sp>
        <p:nvSpPr>
          <p:cNvPr id="6155" name="Text Box 11"/>
          <p:cNvSpPr txBox="1">
            <a:spLocks noChangeArrowheads="1"/>
          </p:cNvSpPr>
          <p:nvPr/>
        </p:nvSpPr>
        <p:spPr bwMode="auto">
          <a:xfrm>
            <a:off x="5197475" y="138113"/>
            <a:ext cx="1660525" cy="333375"/>
          </a:xfrm>
          <a:prstGeom prst="rect">
            <a:avLst/>
          </a:prstGeom>
          <a:noFill/>
          <a:ln w="9525" cap="flat" cmpd="sng" algn="ctr">
            <a:noFill/>
            <a:prstDash val="solid"/>
            <a:miter lim="800000"/>
            <a:headEnd type="none" w="med" len="med"/>
            <a:tailEnd type="none" w="med" len="med"/>
          </a:ln>
          <a:effectLst/>
        </p:spPr>
        <p:txBody>
          <a:bodyPr lIns="90151" tIns="45075" rIns="90151" bIns="45075">
            <a:spAutoFit/>
          </a:bodyPr>
          <a:lstStyle/>
          <a:p>
            <a:pPr defTabSz="901700">
              <a:defRPr/>
            </a:pPr>
            <a:r>
              <a:rPr lang="en-US" sz="1600" b="1">
                <a:solidFill>
                  <a:schemeClr val="tx1"/>
                </a:solidFill>
              </a:rPr>
              <a:t>ITPROADD-302</a:t>
            </a:r>
            <a:endParaRPr lang="en-US" sz="3200" b="1">
              <a:solidFill>
                <a:schemeClr val="tx1"/>
              </a:solidFill>
              <a:latin typeface="Times New Roman" pitchFamily="18" charset="0"/>
            </a:endParaRPr>
          </a:p>
        </p:txBody>
      </p:sp>
      <p:pic>
        <p:nvPicPr>
          <p:cNvPr id="36871" name="Picture 1030"/>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36872" name="Picture 1032"/>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noChangeArrowheads="1"/>
          </p:cNvSpPr>
          <p:nvPr>
            <p:ph type="sldNum" sz="quarter" idx="5"/>
          </p:nvPr>
        </p:nvSpPr>
        <p:spPr>
          <a:noFill/>
          <a:ln>
            <a:headEnd/>
            <a:tailEnd/>
          </a:ln>
        </p:spPr>
        <p:txBody>
          <a:bodyPr/>
          <a:lstStyle/>
          <a:p>
            <a:fld id="{030B68C2-0DC1-4D97-A0EA-5A52D128C663}" type="slidenum">
              <a:rPr lang="en-GB"/>
              <a:pPr/>
              <a:t>1</a:t>
            </a:fld>
            <a:endParaRPr lang="en-US"/>
          </a:p>
        </p:txBody>
      </p:sp>
      <p:sp>
        <p:nvSpPr>
          <p:cNvPr id="38915" name="Rectangle 6"/>
          <p:cNvSpPr>
            <a:spLocks noGrp="1" noRot="1" noChangeAspect="1" noChangeArrowheads="1" noTextEdit="1"/>
          </p:cNvSpPr>
          <p:nvPr>
            <p:ph type="sldImg"/>
          </p:nvPr>
        </p:nvSpPr>
        <p:spPr>
          <a:ln/>
        </p:spPr>
      </p:sp>
      <p:sp>
        <p:nvSpPr>
          <p:cNvPr id="38916" name="Rectangle 7"/>
          <p:cNvSpPr>
            <a:spLocks noGrp="1" noChangeArrowheads="1"/>
          </p:cNvSpPr>
          <p:nvPr>
            <p:ph type="body" idx="1"/>
          </p:nvPr>
        </p:nvSpPr>
        <p:spPr>
          <a:noFill/>
          <a:ln/>
        </p:spPr>
        <p:txBody>
          <a:bodyPr/>
          <a:lstStyle/>
          <a:p>
            <a:r>
              <a:rPr lang="en-GB" smtClean="0"/>
              <a:t>Slide Title: Title Slide</a:t>
            </a:r>
          </a:p>
          <a:p>
            <a:r>
              <a:rPr lang="en-GB" smtClean="0"/>
              <a:t>Keywords: </a:t>
            </a:r>
          </a:p>
          <a:p>
            <a:r>
              <a:rPr lang="en-GB" smtClean="0"/>
              <a:t>Key Message: Title Slide</a:t>
            </a:r>
          </a:p>
          <a:p>
            <a:r>
              <a:rPr lang="en-GB" smtClean="0"/>
              <a:t>Slide Builds: 0</a:t>
            </a:r>
          </a:p>
          <a:p>
            <a:r>
              <a:rPr lang="en-GB" smtClean="0"/>
              <a:t>Slide Script: </a:t>
            </a:r>
          </a:p>
          <a:p>
            <a:endParaRPr lang="en-GB" smtClean="0"/>
          </a:p>
          <a:p>
            <a:r>
              <a:rPr lang="en-GB" smtClean="0"/>
              <a:t>Hello and welcome to this session which is a Windows Server 2008 Network Access Protection (NAP) Technical Overview. My name is {insert name}. In today’s session, we’ll discuss Network Access Protection and how it works.</a:t>
            </a:r>
          </a:p>
          <a:p>
            <a:endParaRPr lang="en-GB" smtClean="0"/>
          </a:p>
          <a:p>
            <a:r>
              <a:rPr lang="en-GB" smtClean="0"/>
              <a:t>Slide Transition: Let us start this session by going into more detail on exactly what we will be covering.</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1EC96F66-9314-4CC5-9BCB-71F84093AEE6}" type="slidenum">
              <a:rPr lang="en-GB">
                <a:solidFill>
                  <a:schemeClr val="tx1"/>
                </a:solidFill>
                <a:latin typeface="Times New Roman" pitchFamily="18" charset="0"/>
              </a:rPr>
              <a:pPr algn="r">
                <a:spcBef>
                  <a:spcPct val="0"/>
                </a:spcBef>
              </a:pPr>
              <a:t>10</a:t>
            </a:fld>
            <a:endParaRPr lang="en-US">
              <a:solidFill>
                <a:schemeClr val="tx1"/>
              </a:solidFill>
              <a:latin typeface="Times New Roman" pitchFamily="18" charset="0"/>
            </a:endParaRPr>
          </a:p>
        </p:txBody>
      </p:sp>
      <p:sp>
        <p:nvSpPr>
          <p:cNvPr id="49155" name="Rectangle 4"/>
          <p:cNvSpPr>
            <a:spLocks noGrp="1" noRot="1" noChangeAspect="1" noChangeArrowheads="1" noTextEdit="1"/>
          </p:cNvSpPr>
          <p:nvPr>
            <p:ph type="sldImg"/>
          </p:nvPr>
        </p:nvSpPr>
        <p:spPr>
          <a:ln/>
        </p:spPr>
      </p:sp>
      <p:sp>
        <p:nvSpPr>
          <p:cNvPr id="49156" name="Rectangle 5"/>
          <p:cNvSpPr>
            <a:spLocks noGrp="1" noChangeArrowheads="1"/>
          </p:cNvSpPr>
          <p:nvPr>
            <p:ph type="body" idx="1"/>
          </p:nvPr>
        </p:nvSpPr>
        <p:spPr>
          <a:noFill/>
          <a:ln/>
        </p:spPr>
        <p:txBody>
          <a:bodyPr/>
          <a:lstStyle/>
          <a:p>
            <a:r>
              <a:rPr lang="en-GB" smtClean="0"/>
              <a:t>Slide Title: Host Layer Protection with NAP</a:t>
            </a:r>
          </a:p>
          <a:p>
            <a:r>
              <a:rPr lang="en-GB" smtClean="0"/>
              <a:t>Keywords: policy, authentication, NPS HRA, statement of health (SoH), Remediation server</a:t>
            </a:r>
          </a:p>
          <a:p>
            <a:r>
              <a:rPr lang="en-GB" smtClean="0"/>
              <a:t>Key Message: This scenario demonstrates protection for the host layer.</a:t>
            </a:r>
          </a:p>
          <a:p>
            <a:r>
              <a:rPr lang="en-GB" smtClean="0"/>
              <a:t>Slide Builds: 4</a:t>
            </a:r>
          </a:p>
          <a:p>
            <a:r>
              <a:rPr lang="en-GB" smtClean="0"/>
              <a:t>Slide Script: </a:t>
            </a:r>
          </a:p>
          <a:p>
            <a:endParaRPr lang="en-GB" smtClean="0"/>
          </a:p>
          <a:p>
            <a:r>
              <a:rPr lang="en-GB" smtClean="0"/>
              <a:t>Here is an example of host layer protection in which a client tries to access the network.</a:t>
            </a:r>
          </a:p>
          <a:p>
            <a:r>
              <a:rPr lang="en-GB" smtClean="0"/>
              <a:t>The first attempt by the client is denied. </a:t>
            </a:r>
          </a:p>
          <a:p>
            <a:r>
              <a:rPr lang="en-GB" smtClean="0"/>
              <a:t>[BUILD1] The client asks for a health certificate, but it is initially denied until it gets “fixed up,” according to the policy. </a:t>
            </a:r>
          </a:p>
          <a:p>
            <a:r>
              <a:rPr lang="en-GB" smtClean="0"/>
              <a:t>[BUILD2] The client is “updated” by the Remediation Server.</a:t>
            </a:r>
          </a:p>
          <a:p>
            <a:r>
              <a:rPr lang="en-GB" smtClean="0"/>
              <a:t>[BUILD3] After the client gets its health certificate, it is finally allowed in. </a:t>
            </a:r>
          </a:p>
          <a:p>
            <a:endParaRPr lang="en-GB" smtClean="0"/>
          </a:p>
          <a:p>
            <a:r>
              <a:rPr lang="en-GB" smtClean="0"/>
              <a:t>Slide Transition: As we discussed earlier, there are many scenarios in which you can use NAP to enforce health policies.</a:t>
            </a:r>
          </a:p>
          <a:p>
            <a:r>
              <a:rPr lang="en-GB" smtClean="0"/>
              <a:t>Slide Comment: </a:t>
            </a:r>
          </a:p>
          <a:p>
            <a:r>
              <a:rPr lang="en-GB" smtClean="0"/>
              <a:t>Additional Information: </a:t>
            </a:r>
          </a:p>
          <a:p>
            <a:r>
              <a:rPr lang="en-GB" smtClean="0"/>
              <a:t>http://www.microsoft.com/technet/itsolutions/network/nap/default.mspx</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DD5C5424-2D9C-459C-A30D-8CD508975258}" type="slidenum">
              <a:rPr lang="en-GB">
                <a:solidFill>
                  <a:schemeClr val="tx1"/>
                </a:solidFill>
                <a:latin typeface="Times New Roman" pitchFamily="18" charset="0"/>
              </a:rPr>
              <a:pPr algn="r">
                <a:spcBef>
                  <a:spcPct val="0"/>
                </a:spcBef>
              </a:pPr>
              <a:t>11</a:t>
            </a:fld>
            <a:endParaRPr lang="en-US">
              <a:solidFill>
                <a:schemeClr val="tx1"/>
              </a:solidFill>
              <a:latin typeface="Times New Roman" pitchFamily="18" charset="0"/>
            </a:endParaRPr>
          </a:p>
        </p:txBody>
      </p:sp>
      <p:sp>
        <p:nvSpPr>
          <p:cNvPr id="52227" name="Rectangle 4"/>
          <p:cNvSpPr>
            <a:spLocks noGrp="1" noRot="1" noChangeAspect="1" noChangeArrowheads="1" noTextEdit="1"/>
          </p:cNvSpPr>
          <p:nvPr>
            <p:ph type="sldImg"/>
          </p:nvPr>
        </p:nvSpPr>
        <p:spPr>
          <a:ln/>
        </p:spPr>
      </p:sp>
      <p:sp>
        <p:nvSpPr>
          <p:cNvPr id="52228" name="Rectangle 5"/>
          <p:cNvSpPr>
            <a:spLocks noGrp="1" noChangeArrowheads="1"/>
          </p:cNvSpPr>
          <p:nvPr>
            <p:ph type="body" idx="1"/>
          </p:nvPr>
        </p:nvSpPr>
        <p:spPr>
          <a:noFill/>
          <a:ln/>
        </p:spPr>
        <p:txBody>
          <a:bodyPr/>
          <a:lstStyle/>
          <a:p>
            <a:r>
              <a:rPr lang="en-GB" smtClean="0"/>
              <a:t>Slide Title: NAP – Enforcement Options</a:t>
            </a:r>
          </a:p>
          <a:p>
            <a:r>
              <a:rPr lang="en-GB" smtClean="0"/>
              <a:t>Keywords: enforcement, healthy client, unhealthy client, DHCP, VPN, 802.1X, IPsec</a:t>
            </a:r>
          </a:p>
          <a:p>
            <a:r>
              <a:rPr lang="en-GB" smtClean="0"/>
              <a:t>Key Message: This is an overview of NAP enforcement options.</a:t>
            </a:r>
          </a:p>
          <a:p>
            <a:r>
              <a:rPr lang="en-GB" smtClean="0"/>
              <a:t>Slide Builds: 5</a:t>
            </a:r>
          </a:p>
          <a:p>
            <a:r>
              <a:rPr lang="en-GB" smtClean="0"/>
              <a:t>Slide Script: </a:t>
            </a:r>
          </a:p>
          <a:p>
            <a:endParaRPr lang="en-GB" smtClean="0"/>
          </a:p>
          <a:p>
            <a:r>
              <a:rPr lang="en-GB" smtClean="0"/>
              <a:t>Enforcement works virtually the same whether you are using DHCP, VPN, 802.1X, or IPsec. Healthy clients are given full access, and unhealthy clients are restricted. </a:t>
            </a:r>
          </a:p>
          <a:p>
            <a:r>
              <a:rPr lang="en-GB" smtClean="0"/>
              <a:t>[BUILD1] Administrators can configure Dynamic Host Configuration Protocol (DHCP) Enforcement, Virtual Private Network (VPN) Enforcement, IEEE 802.1X Enforcement, Internet Protocol security (IPsec) Enforcement, or all four, depending on their network needs.</a:t>
            </a:r>
          </a:p>
          <a:p>
            <a:r>
              <a:rPr lang="en-GB" smtClean="0"/>
              <a:t>[BUILD2] Network Access Protection provides an infrastructure and an API set for extending Network Access Protection functionality. Vendors and software developers can use the API set to build their own network policy validation, ongoing network policy compliance, and network isolation components that are compatible with Network Access Protection. That is, vendors can provide extensions and plug-ins where they want to do something specific, like intrusion detection services.</a:t>
            </a:r>
          </a:p>
          <a:p>
            <a:r>
              <a:rPr lang="en-GB" smtClean="0"/>
              <a:t>[BUILD3] Network Access Protection is about customer choice. There is a misperception that NAP is only about DHCP and VPN (these were predominant features when NAP was scheduled to be released in Windows Server 2003 R2).  The development time has allowed us to enrich the NAP platform and provide options beyond just DHCP and VPN enforcement.</a:t>
            </a:r>
            <a:br>
              <a:rPr lang="en-GB" smtClean="0"/>
            </a:br>
            <a:r>
              <a:rPr lang="en-GB" smtClean="0"/>
              <a:t>[BUILD4] Some extra benefits of IPsec-based enforcement include the ability to isolate unhealthy clients. Secure enforcement cannot be bypassed by a reconfiguring client, or by use of hubs and virtual PC technology. With IPsec, you don’t have to worry about in infrastructure upgrades. It works with today’s switches and routers, and there is no need to replace/upgrade DHCP, VPN, and the like. IPsec also offers flexible isolation. Healthy systems can connect to quarantined systems but not vice versa, and the isolation model defined by policy.</a:t>
            </a:r>
          </a:p>
          <a:p>
            <a:r>
              <a:rPr lang="en-GB" smtClean="0"/>
              <a:t>[BUILD5] We recommend that you use the enforcement mechanisms in combination. Each customer is different and will need to assess many factors, such as risk, business models, health policies and management, access scenarios, infrastructure investments, and upgrade schedule, and so on. NAP empowers the customer to make a selection, based on the unique circumstances of a customer’s environment without compromising on the need for a strong, multilayered network security and access policy management solution. </a:t>
            </a:r>
          </a:p>
          <a:p>
            <a:r>
              <a:rPr lang="en-GB" smtClean="0"/>
              <a:t>Slide Transition:  Let’s move on and talk about how NAP works with DHCP. </a:t>
            </a:r>
          </a:p>
          <a:p>
            <a:r>
              <a:rPr lang="en-GB" smtClean="0"/>
              <a:t>Slide Comment: </a:t>
            </a:r>
          </a:p>
          <a:p>
            <a:r>
              <a:rPr lang="en-GB" smtClean="0"/>
              <a:t>Additional Information: </a:t>
            </a:r>
          </a:p>
          <a:p>
            <a:r>
              <a:rPr lang="en-GB" smtClean="0"/>
              <a:t>http://www.microsoft.com/technet/itsolutions/network/nap/default.mspx</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07837E08-ACA1-4D6A-BA41-873338EF2B65}" type="slidenum">
              <a:rPr lang="en-GB">
                <a:solidFill>
                  <a:schemeClr val="tx1"/>
                </a:solidFill>
                <a:latin typeface="Times New Roman" pitchFamily="18" charset="0"/>
              </a:rPr>
              <a:pPr algn="r">
                <a:spcBef>
                  <a:spcPct val="0"/>
                </a:spcBef>
              </a:pPr>
              <a:t>12</a:t>
            </a:fld>
            <a:endParaRPr lang="en-US">
              <a:solidFill>
                <a:schemeClr val="tx1"/>
              </a:solidFill>
              <a:latin typeface="Times New Roman" pitchFamily="18" charset="0"/>
            </a:endParaRPr>
          </a:p>
        </p:txBody>
      </p:sp>
      <p:sp>
        <p:nvSpPr>
          <p:cNvPr id="53251" name="Rectangle 4"/>
          <p:cNvSpPr>
            <a:spLocks noGrp="1" noRot="1" noChangeAspect="1" noChangeArrowheads="1" noTextEdit="1"/>
          </p:cNvSpPr>
          <p:nvPr>
            <p:ph type="sldImg"/>
          </p:nvPr>
        </p:nvSpPr>
        <p:spPr>
          <a:ln/>
        </p:spPr>
      </p:sp>
      <p:sp>
        <p:nvSpPr>
          <p:cNvPr id="53252" name="Rectangle 5"/>
          <p:cNvSpPr>
            <a:spLocks noGrp="1" noChangeArrowheads="1"/>
          </p:cNvSpPr>
          <p:nvPr>
            <p:ph type="body" idx="1"/>
          </p:nvPr>
        </p:nvSpPr>
        <p:spPr>
          <a:noFill/>
          <a:ln/>
        </p:spPr>
        <p:txBody>
          <a:bodyPr/>
          <a:lstStyle/>
          <a:p>
            <a:r>
              <a:rPr lang="en-GB" smtClean="0"/>
              <a:t>Slide Title: Agenda: Using NAP with DHCP</a:t>
            </a:r>
          </a:p>
          <a:p>
            <a:r>
              <a:rPr lang="en-GB" smtClean="0"/>
              <a:t>Keywords: Agenda, DHCP</a:t>
            </a:r>
          </a:p>
          <a:p>
            <a:r>
              <a:rPr lang="en-GB" smtClean="0"/>
              <a:t>Key Message: This is today’s agenda.</a:t>
            </a:r>
          </a:p>
          <a:p>
            <a:r>
              <a:rPr lang="en-GB" smtClean="0"/>
              <a:t>Slide Builds: 0</a:t>
            </a:r>
          </a:p>
          <a:p>
            <a:r>
              <a:rPr lang="en-GB" smtClean="0"/>
              <a:t>Slide Script: </a:t>
            </a:r>
          </a:p>
          <a:p>
            <a:endParaRPr lang="en-GB" smtClean="0"/>
          </a:p>
          <a:p>
            <a:r>
              <a:rPr lang="en-GB" smtClean="0"/>
              <a:t>DHCP is a technology that has been around for a long while.</a:t>
            </a:r>
          </a:p>
          <a:p>
            <a:endParaRPr lang="en-GB" smtClean="0"/>
          </a:p>
          <a:p>
            <a:r>
              <a:rPr lang="en-GB" smtClean="0"/>
              <a:t>Slide Transition: Let’s discuss how NAP works with DHCP to enforce health policies.</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35AF7E8C-372D-4977-AE33-483DADF8D173}" type="slidenum">
              <a:rPr lang="en-GB">
                <a:solidFill>
                  <a:schemeClr val="tx1"/>
                </a:solidFill>
                <a:latin typeface="Times New Roman" pitchFamily="18" charset="0"/>
              </a:rPr>
              <a:pPr algn="r">
                <a:spcBef>
                  <a:spcPct val="0"/>
                </a:spcBef>
              </a:pPr>
              <a:t>13</a:t>
            </a:fld>
            <a:endParaRPr lang="en-US">
              <a:solidFill>
                <a:schemeClr val="tx1"/>
              </a:solidFill>
              <a:latin typeface="Times New Roman" pitchFamily="18" charset="0"/>
            </a:endParaRPr>
          </a:p>
        </p:txBody>
      </p:sp>
      <p:sp>
        <p:nvSpPr>
          <p:cNvPr id="54275" name="Rectangle 4"/>
          <p:cNvSpPr>
            <a:spLocks noGrp="1" noRot="1" noChangeAspect="1" noChangeArrowheads="1" noTextEdit="1"/>
          </p:cNvSpPr>
          <p:nvPr>
            <p:ph type="sldImg"/>
          </p:nvPr>
        </p:nvSpPr>
        <p:spPr>
          <a:ln/>
        </p:spPr>
      </p:sp>
      <p:sp>
        <p:nvSpPr>
          <p:cNvPr id="54276" name="Rectangle 5"/>
          <p:cNvSpPr>
            <a:spLocks noGrp="1" noChangeArrowheads="1"/>
          </p:cNvSpPr>
          <p:nvPr>
            <p:ph type="body" idx="1"/>
          </p:nvPr>
        </p:nvSpPr>
        <p:spPr>
          <a:noFill/>
          <a:ln/>
        </p:spPr>
        <p:txBody>
          <a:bodyPr/>
          <a:lstStyle/>
          <a:p>
            <a:r>
              <a:rPr lang="en-GB" smtClean="0"/>
              <a:t>Slide Title: NAP with DHCP</a:t>
            </a:r>
          </a:p>
          <a:p>
            <a:r>
              <a:rPr lang="en-GB" smtClean="0"/>
              <a:t>Keywords: DHCP, malware, viruses, worms, VPN, API, DHCP NAP ES, DHCP NAP EC</a:t>
            </a:r>
          </a:p>
          <a:p>
            <a:r>
              <a:rPr lang="en-GB" smtClean="0"/>
              <a:t>Key Message: NAP works with DHCP to enforce health policies.</a:t>
            </a:r>
          </a:p>
          <a:p>
            <a:r>
              <a:rPr lang="en-GB" smtClean="0"/>
              <a:t>Slide Builds: 3</a:t>
            </a:r>
          </a:p>
          <a:p>
            <a:r>
              <a:rPr lang="en-GB" smtClean="0"/>
              <a:t>Slide Script: </a:t>
            </a:r>
          </a:p>
          <a:p>
            <a:endParaRPr lang="en-GB" smtClean="0"/>
          </a:p>
          <a:p>
            <a:r>
              <a:rPr lang="en-GB" smtClean="0"/>
              <a:t>You can use Network Access Protection with DHCP to enforce health policies, which can help protect a network against the spread of viruses, worms, and malicious software (malware).</a:t>
            </a:r>
          </a:p>
          <a:p>
            <a:r>
              <a:rPr lang="en-GB" smtClean="0"/>
              <a:t>NAP enforces health policies for the following network access technologies: DHCP address configuration, network connections based on VPN, and communication based on Internet Protocol security (IPsec). NAP also provides a suite of APIs that allow companies other than Microsoft to integrate their software into the NAP platform. By using the NAP APIs, software vendors can provide end-to-end solutions that validate health and remediate unhealthy clients.</a:t>
            </a:r>
          </a:p>
          <a:p>
            <a:r>
              <a:rPr lang="en-GB" smtClean="0"/>
              <a:t>[BUILD1] DHCP Enforcement comprises a DHCP NAP ES component and a DHCP NAP EC component. Using DHCP Enforcement, DHCP servers can enforce health policy requirements any time a computer attempts to lease or renew an IP address configuration on the network. DHCP Enforcement is the easiest enforcement to deploy because all DHCP client computers must lease IP addresses. Because DHCP Enforcement relies on entries in the IP routing table, it is the weakest form of limited network access in Network Access Protection.</a:t>
            </a:r>
          </a:p>
          <a:p>
            <a:r>
              <a:rPr lang="en-GB" smtClean="0"/>
              <a:t>[BUILD2] The DHCP Server service on a computer running Windows Server 2008 provides automatic IP address configuration to intranet clients. </a:t>
            </a:r>
          </a:p>
          <a:p>
            <a:r>
              <a:rPr lang="en-GB" smtClean="0"/>
              <a:t>[BUILD3] Between a NAP client and a DHCP server, the NAP client acting as a DHCP client uses DHCP messages to obtain a valid IPv4 address configuration and to indicate its current system health state. The NAP server uses DHCP messages to allocate either an IPv4 address configuration for the restricted network and indicate remediation instructions (if the DHCP client is noncompliant), or an IPv4 address configuration for unlimited access (if the DHCP client is compliant).</a:t>
            </a:r>
          </a:p>
          <a:p>
            <a:endParaRPr lang="en-GB" smtClean="0"/>
          </a:p>
          <a:p>
            <a:r>
              <a:rPr lang="en-GB" smtClean="0"/>
              <a:t>Slide Transition:  Before we move on to the first demonstration, let’s look at our demonstration environment.</a:t>
            </a:r>
          </a:p>
          <a:p>
            <a:r>
              <a:rPr lang="en-GB" smtClean="0"/>
              <a:t>Slide Comment: </a:t>
            </a:r>
          </a:p>
          <a:p>
            <a:r>
              <a:rPr lang="en-GB" smtClean="0"/>
              <a:t>Additional Information: </a:t>
            </a:r>
          </a:p>
          <a:p>
            <a:r>
              <a:rPr lang="en-GB" smtClean="0"/>
              <a:t>download.microsoft.com/download/3/9/f/39ff0ca3-56d1-4d93-af46-98f92134d040/NAPArch.doc</a:t>
            </a:r>
          </a:p>
          <a:p>
            <a:r>
              <a:rPr lang="en-GB" smtClean="0"/>
              <a:t>http://www.microsoft.com/technet/itsolutions/network/nap/default.mspx</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35AF7E8C-372D-4977-AE33-483DADF8D173}" type="slidenum">
              <a:rPr lang="en-GB">
                <a:solidFill>
                  <a:schemeClr val="tx1"/>
                </a:solidFill>
                <a:latin typeface="Times New Roman" pitchFamily="18" charset="0"/>
              </a:rPr>
              <a:pPr algn="r">
                <a:spcBef>
                  <a:spcPct val="0"/>
                </a:spcBef>
              </a:pPr>
              <a:t>14</a:t>
            </a:fld>
            <a:endParaRPr lang="en-US">
              <a:solidFill>
                <a:schemeClr val="tx1"/>
              </a:solidFill>
              <a:latin typeface="Times New Roman" pitchFamily="18" charset="0"/>
            </a:endParaRPr>
          </a:p>
        </p:txBody>
      </p:sp>
      <p:sp>
        <p:nvSpPr>
          <p:cNvPr id="54275" name="Rectangle 4"/>
          <p:cNvSpPr>
            <a:spLocks noGrp="1" noRot="1" noChangeAspect="1" noChangeArrowheads="1" noTextEdit="1"/>
          </p:cNvSpPr>
          <p:nvPr>
            <p:ph type="sldImg"/>
          </p:nvPr>
        </p:nvSpPr>
        <p:spPr>
          <a:ln/>
        </p:spPr>
      </p:sp>
      <p:sp>
        <p:nvSpPr>
          <p:cNvPr id="54276" name="Rectangle 5"/>
          <p:cNvSpPr>
            <a:spLocks noGrp="1" noChangeArrowheads="1"/>
          </p:cNvSpPr>
          <p:nvPr>
            <p:ph type="body" idx="1"/>
          </p:nvPr>
        </p:nvSpPr>
        <p:spPr>
          <a:noFill/>
          <a:ln/>
        </p:spPr>
        <p:txBody>
          <a:bodyPr/>
          <a:lstStyle/>
          <a:p>
            <a:r>
              <a:rPr lang="en-GB" smtClean="0"/>
              <a:t>Slide Title: Demonstration Environment</a:t>
            </a:r>
          </a:p>
          <a:p>
            <a:r>
              <a:rPr lang="en-GB" smtClean="0"/>
              <a:t>Keywords: Demonstration, demo, environment</a:t>
            </a:r>
          </a:p>
          <a:p>
            <a:r>
              <a:rPr lang="en-GB" smtClean="0"/>
              <a:t>Key Message: A look at the VPC and networks in use for this session.</a:t>
            </a:r>
          </a:p>
          <a:p>
            <a:r>
              <a:rPr lang="en-GB" smtClean="0"/>
              <a:t>Slide Builds: 0</a:t>
            </a:r>
          </a:p>
          <a:p>
            <a:r>
              <a:rPr lang="en-GB" smtClean="0"/>
              <a:t>Slide Script: </a:t>
            </a:r>
          </a:p>
          <a:p>
            <a:endParaRPr lang="en-GB" smtClean="0"/>
          </a:p>
          <a:p>
            <a:r>
              <a:rPr lang="en-GB" smtClean="0"/>
              <a:t>Over the course of this session, we will be using three different computers attached to two networks.  One network represents the internal LAN, while the other represents an external network and will be used for VPN access later on.</a:t>
            </a:r>
          </a:p>
          <a:p>
            <a:r>
              <a:rPr lang="en-GB" smtClean="0"/>
              <a:t>The bulk of our work will be done on the SEA-DC-01 server, which serves as our domain controller, as well as the following roles: NPS, DHCP, DNS, certificate authority, and health registration authority.</a:t>
            </a:r>
          </a:p>
          <a:p>
            <a:r>
              <a:rPr lang="en-GB" smtClean="0"/>
              <a:t>The two Windows Vista client computers, SEA-WRK-001 and 002 will be used to test client access so that we can demonstration NAP enforcement in action.</a:t>
            </a:r>
          </a:p>
          <a:p>
            <a:endParaRPr lang="en-GB" smtClean="0"/>
          </a:p>
          <a:p>
            <a:r>
              <a:rPr lang="en-GB" smtClean="0"/>
              <a:t>Slide Transition:  So let’s go to our network environment. </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8AB579FB-66B6-4DF8-9795-A66DBD1FF4EB}" type="slidenum">
              <a:rPr lang="en-GB">
                <a:solidFill>
                  <a:schemeClr val="tx1"/>
                </a:solidFill>
                <a:latin typeface="Times New Roman" pitchFamily="18" charset="0"/>
              </a:rPr>
              <a:pPr algn="r">
                <a:spcBef>
                  <a:spcPct val="0"/>
                </a:spcBef>
              </a:pPr>
              <a:t>15</a:t>
            </a:fld>
            <a:endParaRPr lang="en-US">
              <a:solidFill>
                <a:schemeClr val="tx1"/>
              </a:solidFill>
              <a:latin typeface="Times New Roman" pitchFamily="18" charset="0"/>
            </a:endParaRPr>
          </a:p>
        </p:txBody>
      </p:sp>
      <p:sp>
        <p:nvSpPr>
          <p:cNvPr id="55299" name="Rectangle 4"/>
          <p:cNvSpPr>
            <a:spLocks noGrp="1" noRot="1" noChangeAspect="1" noChangeArrowheads="1" noTextEdit="1"/>
          </p:cNvSpPr>
          <p:nvPr>
            <p:ph type="sldImg"/>
          </p:nvPr>
        </p:nvSpPr>
        <p:spPr>
          <a:ln/>
        </p:spPr>
      </p:sp>
      <p:sp>
        <p:nvSpPr>
          <p:cNvPr id="55300" name="Rectangle 5"/>
          <p:cNvSpPr>
            <a:spLocks noGrp="1" noChangeArrowheads="1"/>
          </p:cNvSpPr>
          <p:nvPr>
            <p:ph type="body" idx="1"/>
          </p:nvPr>
        </p:nvSpPr>
        <p:spPr>
          <a:noFill/>
          <a:ln/>
        </p:spPr>
        <p:txBody>
          <a:bodyPr/>
          <a:lstStyle/>
          <a:p>
            <a:r>
              <a:rPr lang="en-GB" smtClean="0"/>
              <a:t>Slide Title: Demonstration: Configuring NAP for DHCP </a:t>
            </a:r>
          </a:p>
          <a:p>
            <a:r>
              <a:rPr lang="en-GB" smtClean="0"/>
              <a:t>Keywords: </a:t>
            </a:r>
          </a:p>
          <a:p>
            <a:r>
              <a:rPr lang="en-GB" smtClean="0"/>
              <a:t>Key Message: demonstration</a:t>
            </a:r>
          </a:p>
          <a:p>
            <a:r>
              <a:rPr lang="en-GB" smtClean="0"/>
              <a:t>Slide Builds: 0</a:t>
            </a:r>
          </a:p>
          <a:p>
            <a:r>
              <a:rPr lang="en-GB" smtClean="0"/>
              <a:t>Slide Script: </a:t>
            </a:r>
          </a:p>
          <a:p>
            <a:endParaRPr lang="en-GB" smtClean="0"/>
          </a:p>
          <a:p>
            <a:r>
              <a:rPr lang="en-GB" smtClean="0"/>
              <a:t>In this demonstration, we will configure the server for Network Access Protection for DHCP.  We will configure and enable client settings and then show what happens when a non-compliant client computer accesses the network to get an IP address from DHCP.</a:t>
            </a:r>
          </a:p>
          <a:p>
            <a:endParaRPr lang="en-GB" smtClean="0"/>
          </a:p>
          <a:p>
            <a:r>
              <a:rPr lang="en-GB" smtClean="0"/>
              <a:t>Slide Transition: Let’s move on and talk about how NAP works with VPN. </a:t>
            </a:r>
          </a:p>
          <a:p>
            <a:r>
              <a:rPr lang="en-GB" smtClean="0"/>
              <a:t>Slide Comment: </a:t>
            </a:r>
          </a:p>
          <a:p>
            <a:r>
              <a:rPr lang="en-GB" smtClean="0"/>
              <a:t>Additional Information: </a:t>
            </a:r>
          </a:p>
          <a:p>
            <a:endParaRPr lang="en-GB" smtClean="0"/>
          </a:p>
          <a:p>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0BDC762A-5FFA-42BE-9B13-AB50FCD61DEE}" type="slidenum">
              <a:rPr lang="en-GB">
                <a:solidFill>
                  <a:schemeClr val="tx1"/>
                </a:solidFill>
                <a:latin typeface="Times New Roman" pitchFamily="18" charset="0"/>
              </a:rPr>
              <a:pPr algn="r">
                <a:spcBef>
                  <a:spcPct val="0"/>
                </a:spcBef>
              </a:pPr>
              <a:t>16</a:t>
            </a:fld>
            <a:endParaRPr lang="en-US">
              <a:solidFill>
                <a:schemeClr val="tx1"/>
              </a:solidFill>
              <a:latin typeface="Times New Roman" pitchFamily="18" charset="0"/>
            </a:endParaRPr>
          </a:p>
        </p:txBody>
      </p:sp>
      <p:sp>
        <p:nvSpPr>
          <p:cNvPr id="59395" name="Rectangle 4"/>
          <p:cNvSpPr>
            <a:spLocks noGrp="1" noRot="1" noChangeAspect="1" noChangeArrowheads="1" noTextEdit="1"/>
          </p:cNvSpPr>
          <p:nvPr>
            <p:ph type="sldImg"/>
          </p:nvPr>
        </p:nvSpPr>
        <p:spPr>
          <a:ln/>
        </p:spPr>
      </p:sp>
      <p:sp>
        <p:nvSpPr>
          <p:cNvPr id="59396" name="Rectangle 5"/>
          <p:cNvSpPr>
            <a:spLocks noGrp="1" noChangeArrowheads="1"/>
          </p:cNvSpPr>
          <p:nvPr>
            <p:ph type="body" idx="1"/>
          </p:nvPr>
        </p:nvSpPr>
        <p:spPr>
          <a:noFill/>
          <a:ln/>
        </p:spPr>
        <p:txBody>
          <a:bodyPr/>
          <a:lstStyle/>
          <a:p>
            <a:r>
              <a:rPr lang="en-GB" smtClean="0"/>
              <a:t>Slide Title: Agenda: Using NAP with VPN</a:t>
            </a:r>
          </a:p>
          <a:p>
            <a:r>
              <a:rPr lang="en-GB" smtClean="0"/>
              <a:t>Keywords: Agenda, RRAS, VPN</a:t>
            </a:r>
          </a:p>
          <a:p>
            <a:r>
              <a:rPr lang="en-GB" smtClean="0"/>
              <a:t>Key Message: This is today’s agenda.</a:t>
            </a:r>
          </a:p>
          <a:p>
            <a:r>
              <a:rPr lang="en-GB" smtClean="0"/>
              <a:t>Slide Builds: 0</a:t>
            </a:r>
          </a:p>
          <a:p>
            <a:r>
              <a:rPr lang="en-GB" smtClean="0"/>
              <a:t>Slide Script: </a:t>
            </a:r>
          </a:p>
          <a:p>
            <a:endParaRPr lang="en-GB" smtClean="0"/>
          </a:p>
          <a:p>
            <a:r>
              <a:rPr lang="en-GB" smtClean="0"/>
              <a:t>Routing and Remote Access (RRAS) is used with VPN-based remote access connections.</a:t>
            </a:r>
          </a:p>
          <a:p>
            <a:endParaRPr lang="en-GB" smtClean="0"/>
          </a:p>
          <a:p>
            <a:r>
              <a:rPr lang="en-GB" smtClean="0"/>
              <a:t>Slide Transition: Let’s talk about how NAP works with RRAS to enforce health policies on VPN-based remote access connections to an intranet.</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BA57168A-81D8-492E-9272-8DE785BECEC8}" type="slidenum">
              <a:rPr lang="en-GB">
                <a:solidFill>
                  <a:schemeClr val="tx1"/>
                </a:solidFill>
                <a:latin typeface="Times New Roman" pitchFamily="18" charset="0"/>
              </a:rPr>
              <a:pPr algn="r">
                <a:spcBef>
                  <a:spcPct val="0"/>
                </a:spcBef>
              </a:pPr>
              <a:t>17</a:t>
            </a:fld>
            <a:endParaRPr lang="en-US">
              <a:solidFill>
                <a:schemeClr val="tx1"/>
              </a:solidFill>
              <a:latin typeface="Times New Roman" pitchFamily="18" charset="0"/>
            </a:endParaRPr>
          </a:p>
        </p:txBody>
      </p:sp>
      <p:sp>
        <p:nvSpPr>
          <p:cNvPr id="60419" name="Rectangle 4"/>
          <p:cNvSpPr>
            <a:spLocks noGrp="1" noRot="1" noChangeAspect="1" noChangeArrowheads="1" noTextEdit="1"/>
          </p:cNvSpPr>
          <p:nvPr>
            <p:ph type="sldImg"/>
          </p:nvPr>
        </p:nvSpPr>
        <p:spPr>
          <a:ln/>
        </p:spPr>
      </p:sp>
      <p:sp>
        <p:nvSpPr>
          <p:cNvPr id="60420" name="Rectangle 5"/>
          <p:cNvSpPr>
            <a:spLocks noGrp="1" noChangeArrowheads="1"/>
          </p:cNvSpPr>
          <p:nvPr>
            <p:ph type="body" idx="1"/>
          </p:nvPr>
        </p:nvSpPr>
        <p:spPr>
          <a:noFill/>
          <a:ln/>
        </p:spPr>
        <p:txBody>
          <a:bodyPr/>
          <a:lstStyle/>
          <a:p>
            <a:r>
              <a:rPr lang="en-GB" smtClean="0"/>
              <a:t>Slide Title: NAP with VPN and RRAS</a:t>
            </a:r>
          </a:p>
          <a:p>
            <a:r>
              <a:rPr lang="en-GB" smtClean="0"/>
              <a:t>Keywords: RRAS, Extensible Authentication Protocol (EAP), RADIUS, EAP messages, VPN NAP EC </a:t>
            </a:r>
          </a:p>
          <a:p>
            <a:r>
              <a:rPr lang="en-GB" smtClean="0"/>
              <a:t>Key Message: How NAP works RRAS.</a:t>
            </a:r>
          </a:p>
          <a:p>
            <a:r>
              <a:rPr lang="en-GB" smtClean="0"/>
              <a:t>Slide Builds: 1</a:t>
            </a:r>
          </a:p>
          <a:p>
            <a:r>
              <a:rPr lang="en-GB" smtClean="0"/>
              <a:t>Slide Script: </a:t>
            </a:r>
          </a:p>
          <a:p>
            <a:endParaRPr lang="en-GB" smtClean="0"/>
          </a:p>
          <a:p>
            <a:r>
              <a:rPr lang="en-GB" smtClean="0"/>
              <a:t>Routing and Remote Access on a computer running Windows Server 2008 allows VPN-based remote access connections to an intranet. </a:t>
            </a:r>
          </a:p>
          <a:p>
            <a:r>
              <a:rPr lang="en-GB" smtClean="0"/>
              <a:t>[BUILD1] The VPN NAP Enforcement Server for VPN connections is new functionality in RRAS that uses Extensible Authentication Protocol (EAP)-RADIUS (the encapsulation of EAP messages inside RADIUS messages) to pass system health messages using PEAP-TLV between NAP clients and the NPS server. VPN Enforcement is done through IP packet filtering. The VPN NAP ES on the VPN server (a component of Routing and Remote Access) sends an EAP-Request/Identity message to the VPN NAP EC on the VPN client. The VPN NAP EC is new functionality in the Remote Access Connection Manager service that obtains the list of SoHs from the NAP Agent, and sends the list of SoHs as a PEAP-Type-Length-Value (TLV) message. Alternately, the VPN NAP EC can send a health certificate in a PEAP-TLV message. </a:t>
            </a:r>
          </a:p>
          <a:p>
            <a:endParaRPr lang="en-GB" smtClean="0"/>
          </a:p>
          <a:p>
            <a:r>
              <a:rPr lang="en-GB" smtClean="0"/>
              <a:t>Slide Transition: We’ll show this in more detail in the next demonstration.</a:t>
            </a:r>
          </a:p>
          <a:p>
            <a:r>
              <a:rPr lang="en-GB" smtClean="0"/>
              <a:t>Slide Comment: </a:t>
            </a:r>
          </a:p>
          <a:p>
            <a:r>
              <a:rPr lang="en-GB" smtClean="0"/>
              <a:t>Additional Information: </a:t>
            </a:r>
          </a:p>
          <a:p>
            <a:r>
              <a:rPr lang="en-GB" smtClean="0"/>
              <a:t>http://www.microsoft.com/technet/itsolutions/network/nap/default.mspx</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8AB579FB-66B6-4DF8-9795-A66DBD1FF4EB}" type="slidenum">
              <a:rPr lang="en-GB">
                <a:solidFill>
                  <a:schemeClr val="tx1"/>
                </a:solidFill>
                <a:latin typeface="Times New Roman" pitchFamily="18" charset="0"/>
              </a:rPr>
              <a:pPr algn="r">
                <a:spcBef>
                  <a:spcPct val="0"/>
                </a:spcBef>
              </a:pPr>
              <a:t>18</a:t>
            </a:fld>
            <a:endParaRPr lang="en-US">
              <a:solidFill>
                <a:schemeClr val="tx1"/>
              </a:solidFill>
              <a:latin typeface="Times New Roman" pitchFamily="18" charset="0"/>
            </a:endParaRPr>
          </a:p>
        </p:txBody>
      </p:sp>
      <p:sp>
        <p:nvSpPr>
          <p:cNvPr id="55299" name="Rectangle 4"/>
          <p:cNvSpPr>
            <a:spLocks noGrp="1" noRot="1" noChangeAspect="1" noChangeArrowheads="1" noTextEdit="1"/>
          </p:cNvSpPr>
          <p:nvPr>
            <p:ph type="sldImg"/>
          </p:nvPr>
        </p:nvSpPr>
        <p:spPr>
          <a:ln/>
        </p:spPr>
      </p:sp>
      <p:sp>
        <p:nvSpPr>
          <p:cNvPr id="55300" name="Rectangle 5"/>
          <p:cNvSpPr>
            <a:spLocks noGrp="1" noChangeArrowheads="1"/>
          </p:cNvSpPr>
          <p:nvPr>
            <p:ph type="body" idx="1"/>
          </p:nvPr>
        </p:nvSpPr>
        <p:spPr>
          <a:noFill/>
          <a:ln/>
        </p:spPr>
        <p:txBody>
          <a:bodyPr/>
          <a:lstStyle/>
          <a:p>
            <a:r>
              <a:rPr lang="en-GB" smtClean="0"/>
              <a:t>Slide Title: Demonstration: Configuring NAP for VPN</a:t>
            </a:r>
          </a:p>
          <a:p>
            <a:r>
              <a:rPr lang="en-GB" smtClean="0"/>
              <a:t>Keywords: </a:t>
            </a:r>
          </a:p>
          <a:p>
            <a:r>
              <a:rPr lang="en-GB" smtClean="0"/>
              <a:t>Key Message: demonstration</a:t>
            </a:r>
          </a:p>
          <a:p>
            <a:r>
              <a:rPr lang="en-GB" smtClean="0"/>
              <a:t>Slide Builds: 0</a:t>
            </a:r>
          </a:p>
          <a:p>
            <a:r>
              <a:rPr lang="en-GB" smtClean="0"/>
              <a:t>Slide Script: </a:t>
            </a:r>
          </a:p>
          <a:p>
            <a:endParaRPr lang="en-GB" smtClean="0"/>
          </a:p>
          <a:p>
            <a:r>
              <a:rPr lang="en-GB" smtClean="0"/>
              <a:t>In this demonstration we will configure Network Access Protection to enforce health compliance for VPN connections.</a:t>
            </a:r>
          </a:p>
          <a:p>
            <a:endParaRPr lang="en-GB" smtClean="0"/>
          </a:p>
          <a:p>
            <a:r>
              <a:rPr lang="en-GB" smtClean="0"/>
              <a:t>Slide Transition: So let’s move on and talk about how NAP works with IPsec. </a:t>
            </a:r>
          </a:p>
          <a:p>
            <a:r>
              <a:rPr lang="en-GB" smtClean="0"/>
              <a:t>Slide Comment: </a:t>
            </a:r>
          </a:p>
          <a:p>
            <a:r>
              <a:rPr lang="en-GB" smtClean="0"/>
              <a:t>Additional Information: </a:t>
            </a:r>
          </a:p>
          <a:p>
            <a:endParaRPr lang="en-GB" smtClean="0"/>
          </a:p>
          <a:p>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433D1A13-012D-4753-A226-BD59D66A240B}" type="slidenum">
              <a:rPr lang="en-GB">
                <a:solidFill>
                  <a:schemeClr val="tx1"/>
                </a:solidFill>
                <a:latin typeface="Times New Roman" pitchFamily="18" charset="0"/>
              </a:rPr>
              <a:pPr algn="r">
                <a:spcBef>
                  <a:spcPct val="0"/>
                </a:spcBef>
              </a:pPr>
              <a:t>19</a:t>
            </a:fld>
            <a:endParaRPr lang="en-US">
              <a:solidFill>
                <a:schemeClr val="tx1"/>
              </a:solidFill>
              <a:latin typeface="Times New Roman" pitchFamily="18" charset="0"/>
            </a:endParaRPr>
          </a:p>
        </p:txBody>
      </p:sp>
      <p:sp>
        <p:nvSpPr>
          <p:cNvPr id="56323" name="Rectangle 4"/>
          <p:cNvSpPr>
            <a:spLocks noGrp="1" noRot="1" noChangeAspect="1" noChangeArrowheads="1" noTextEdit="1"/>
          </p:cNvSpPr>
          <p:nvPr>
            <p:ph type="sldImg"/>
          </p:nvPr>
        </p:nvSpPr>
        <p:spPr>
          <a:ln/>
        </p:spPr>
      </p:sp>
      <p:sp>
        <p:nvSpPr>
          <p:cNvPr id="56324" name="Rectangle 5"/>
          <p:cNvSpPr>
            <a:spLocks noGrp="1" noChangeArrowheads="1"/>
          </p:cNvSpPr>
          <p:nvPr>
            <p:ph type="body" idx="1"/>
          </p:nvPr>
        </p:nvSpPr>
        <p:spPr>
          <a:noFill/>
          <a:ln/>
        </p:spPr>
        <p:txBody>
          <a:bodyPr/>
          <a:lstStyle/>
          <a:p>
            <a:r>
              <a:rPr lang="en-US" smtClean="0"/>
              <a:t>Slide Title: Agenda: Using NAP and IPsec</a:t>
            </a:r>
          </a:p>
          <a:p>
            <a:r>
              <a:rPr lang="en-US" smtClean="0"/>
              <a:t>Keywords: Agenda, IPsec</a:t>
            </a:r>
          </a:p>
          <a:p>
            <a:r>
              <a:rPr lang="en-US" smtClean="0"/>
              <a:t>Key Message: This is today’s agenda.</a:t>
            </a:r>
          </a:p>
          <a:p>
            <a:r>
              <a:rPr lang="en-US" smtClean="0"/>
              <a:t>Slide Builds: 0</a:t>
            </a:r>
          </a:p>
          <a:p>
            <a:r>
              <a:rPr lang="en-US" smtClean="0"/>
              <a:t>Slide Script: </a:t>
            </a:r>
          </a:p>
          <a:p>
            <a:endParaRPr lang="en-US" smtClean="0"/>
          </a:p>
          <a:p>
            <a:r>
              <a:rPr lang="en-US" smtClean="0"/>
              <a:t>IPsec is also widely used.</a:t>
            </a:r>
          </a:p>
          <a:p>
            <a:endParaRPr lang="en-US" smtClean="0"/>
          </a:p>
          <a:p>
            <a:r>
              <a:rPr lang="en-US" smtClean="0"/>
              <a:t>Slide Transition: Let’s discuss how NAP works with IPsec to enforce health policies.</a:t>
            </a:r>
          </a:p>
          <a:p>
            <a:r>
              <a:rPr lang="en-US" smtClean="0"/>
              <a:t>Slide Comment: </a:t>
            </a:r>
          </a:p>
          <a:p>
            <a:r>
              <a:rPr lang="en-US" smtClean="0"/>
              <a:t>Additional Information: </a:t>
            </a:r>
          </a:p>
          <a:p>
            <a:endParaRPr lang="en-US"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noChangeArrowheads="1"/>
          </p:cNvSpPr>
          <p:nvPr>
            <p:ph type="sldNum" sz="quarter" idx="5"/>
          </p:nvPr>
        </p:nvSpPr>
        <p:spPr>
          <a:noFill/>
          <a:ln>
            <a:headEnd/>
            <a:tailEnd/>
          </a:ln>
        </p:spPr>
        <p:txBody>
          <a:bodyPr/>
          <a:lstStyle/>
          <a:p>
            <a:fld id="{BC5B235C-C86F-44E5-8069-9AAFD871C606}" type="slidenum">
              <a:rPr lang="en-GB"/>
              <a:pPr/>
              <a:t>2</a:t>
            </a:fld>
            <a:endParaRPr lang="en-US"/>
          </a:p>
        </p:txBody>
      </p:sp>
      <p:sp>
        <p:nvSpPr>
          <p:cNvPr id="39939" name="Rectangle 6"/>
          <p:cNvSpPr>
            <a:spLocks noGrp="1" noRot="1" noChangeAspect="1" noChangeArrowheads="1" noTextEdit="1"/>
          </p:cNvSpPr>
          <p:nvPr>
            <p:ph type="sldImg"/>
          </p:nvPr>
        </p:nvSpPr>
        <p:spPr>
          <a:ln/>
        </p:spPr>
      </p:sp>
      <p:sp>
        <p:nvSpPr>
          <p:cNvPr id="39940" name="Rectangle 7"/>
          <p:cNvSpPr>
            <a:spLocks noGrp="1" noChangeArrowheads="1"/>
          </p:cNvSpPr>
          <p:nvPr>
            <p:ph type="body" idx="1"/>
          </p:nvPr>
        </p:nvSpPr>
        <p:spPr>
          <a:noFill/>
          <a:ln/>
        </p:spPr>
        <p:txBody>
          <a:bodyPr/>
          <a:lstStyle/>
          <a:p>
            <a:r>
              <a:rPr lang="en-GB" smtClean="0"/>
              <a:t>Slide Title: What Will We Cover</a:t>
            </a:r>
          </a:p>
          <a:p>
            <a:r>
              <a:rPr lang="en-GB" smtClean="0"/>
              <a:t>Keywords: session overview</a:t>
            </a:r>
          </a:p>
          <a:p>
            <a:r>
              <a:rPr lang="en-GB" smtClean="0"/>
              <a:t>Key Message: What we will cover.</a:t>
            </a:r>
          </a:p>
          <a:p>
            <a:r>
              <a:rPr lang="en-GB" smtClean="0"/>
              <a:t>Slide Builds: 2</a:t>
            </a:r>
          </a:p>
          <a:p>
            <a:r>
              <a:rPr lang="en-GB" smtClean="0"/>
              <a:t>Slide Script: </a:t>
            </a:r>
          </a:p>
          <a:p>
            <a:endParaRPr lang="en-GB" smtClean="0"/>
          </a:p>
          <a:p>
            <a:r>
              <a:rPr lang="en-GB" smtClean="0"/>
              <a:t>Network Access Protection, commonly referred to as NAP, is a new platform that, in the simplest terms, handles the health of your network. More specifically, NAP performs computer health policy validation, ensures ongoing compliance with health policies, and does a lot of other things to help ensure that your network is healthy, and stays healthy.</a:t>
            </a:r>
          </a:p>
          <a:p>
            <a:r>
              <a:rPr lang="en-GB" smtClean="0"/>
              <a:t>[BUILD1] Network Access Protection includes a client and server architecture that consists of integrated components. It’s straightforward and easy to understand, and we’ll discuss this in depth later.</a:t>
            </a:r>
          </a:p>
          <a:p>
            <a:r>
              <a:rPr lang="en-GB" smtClean="0"/>
              <a:t>[BUILD2] Administrators can configure Internet Protocol security (IPsec) Enforcement, IEEE 802.1X Enforcement, Virtual Private Network (VPN) Enforcement, Dynamic Host Configuration Protocol (DHCP) Enforcement, or all four, depending on their network needs.</a:t>
            </a:r>
          </a:p>
          <a:p>
            <a:endParaRPr lang="en-GB" smtClean="0"/>
          </a:p>
          <a:p>
            <a:r>
              <a:rPr lang="en-GB" smtClean="0"/>
              <a:t>Slide Transition: As with most TechNet sessions, some prior experience of Microsoft technologies or similar technologies is always helpful. Here’s a brief overview of knowledge that be helpful, but not essential, for this session.</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E1FEBE21-2A29-488B-A0CD-64F7C4CBBFAA}" type="slidenum">
              <a:rPr lang="en-GB">
                <a:solidFill>
                  <a:schemeClr val="tx1"/>
                </a:solidFill>
                <a:latin typeface="Times New Roman" pitchFamily="18" charset="0"/>
              </a:rPr>
              <a:pPr algn="r">
                <a:spcBef>
                  <a:spcPct val="0"/>
                </a:spcBef>
              </a:pPr>
              <a:t>20</a:t>
            </a:fld>
            <a:endParaRPr lang="en-US">
              <a:solidFill>
                <a:schemeClr val="tx1"/>
              </a:solidFill>
              <a:latin typeface="Times New Roman" pitchFamily="18" charset="0"/>
            </a:endParaRPr>
          </a:p>
        </p:txBody>
      </p:sp>
      <p:sp>
        <p:nvSpPr>
          <p:cNvPr id="57347" name="Rectangle 4"/>
          <p:cNvSpPr>
            <a:spLocks noGrp="1" noRot="1" noChangeAspect="1" noChangeArrowheads="1" noTextEdit="1"/>
          </p:cNvSpPr>
          <p:nvPr>
            <p:ph type="sldImg"/>
          </p:nvPr>
        </p:nvSpPr>
        <p:spPr>
          <a:ln/>
        </p:spPr>
      </p:sp>
      <p:sp>
        <p:nvSpPr>
          <p:cNvPr id="57348" name="Rectangle 5"/>
          <p:cNvSpPr>
            <a:spLocks noGrp="1" noChangeArrowheads="1"/>
          </p:cNvSpPr>
          <p:nvPr>
            <p:ph type="body" idx="1"/>
          </p:nvPr>
        </p:nvSpPr>
        <p:spPr>
          <a:noFill/>
          <a:ln/>
        </p:spPr>
        <p:txBody>
          <a:bodyPr/>
          <a:lstStyle/>
          <a:p>
            <a:r>
              <a:rPr lang="en-GB" smtClean="0"/>
              <a:t>Slide Title: IPsec-based Communication</a:t>
            </a:r>
          </a:p>
          <a:p>
            <a:r>
              <a:rPr lang="en-GB" smtClean="0"/>
              <a:t>Keywords:  IPsec NAP EC , HCS, firewall, Windows Firewall</a:t>
            </a:r>
          </a:p>
          <a:p>
            <a:r>
              <a:rPr lang="en-GB" smtClean="0"/>
              <a:t>Key Message: How NAP works with IPsec.</a:t>
            </a:r>
          </a:p>
          <a:p>
            <a:r>
              <a:rPr lang="en-GB" smtClean="0"/>
              <a:t>Slide Builds: 6</a:t>
            </a:r>
          </a:p>
          <a:p>
            <a:r>
              <a:rPr lang="en-GB" smtClean="0"/>
              <a:t>Slide Script: </a:t>
            </a:r>
          </a:p>
          <a:p>
            <a:endParaRPr lang="en-GB" smtClean="0"/>
          </a:p>
          <a:p>
            <a:r>
              <a:rPr lang="en-GB" smtClean="0"/>
              <a:t>IPsec Enforcement divides a physical network into three logical networks. A computer is a member of only one logical network at any time. The logical networks are defined in terms of which computers have health certificates and which computers require IPsec authentication with health certificates for incoming communication attempts. The logical networks allow for limited network access and remediation, and provide compliant computers with a level of protection from noncompliant computers.</a:t>
            </a:r>
          </a:p>
          <a:p>
            <a:r>
              <a:rPr lang="en-GB" smtClean="0"/>
              <a:t>IPsec Enforcement defines the following logical networks:</a:t>
            </a:r>
          </a:p>
          <a:p>
            <a:r>
              <a:rPr lang="en-GB" smtClean="0"/>
              <a:t>[BUILD1] Secure networks are the set of computers that have health certificates and require that incoming communication attempts use health certificates for IPsec authentication. On a managed network, most server and client computers that are members of the Active Directory domain would be in the secure network. </a:t>
            </a:r>
          </a:p>
          <a:p>
            <a:r>
              <a:rPr lang="en-GB" smtClean="0"/>
              <a:t>[BUILD2] Boundary networks are the set of computers that have health certificates but do not require that incoming communication attempts use health certificates for IPsec authentication. Computers in the boundary network must be accessible to computers on the entire network.</a:t>
            </a:r>
          </a:p>
          <a:p>
            <a:r>
              <a:rPr lang="en-GB" smtClean="0"/>
              <a:t>[BUILD3] Restricted networks are the set of computers that do not have health certificates that include noncompliant NAP client computers, guests on the network, or computers that are not NAP-capable, such as computers running versions of Windows that do not support NAP, Apple Macintosh, or UNIX-based computers.</a:t>
            </a:r>
          </a:p>
          <a:p>
            <a:r>
              <a:rPr lang="en-GB" smtClean="0"/>
              <a:t>[BUILD4] Computers in the secure network can initiate communications with computers in all three logical networks. Communications initiated to computers in the secure network or boundary network are authenticated with IPsec and health certificates. Communications initiated to computers in the restricted network are not authenticated with IPsec. </a:t>
            </a:r>
          </a:p>
          <a:p>
            <a:r>
              <a:rPr lang="en-GB" smtClean="0"/>
              <a:t>Computers in the secure network will accept communications initiated from computers in the secure and boundary networks that are authenticated with IPsec, but will not accept communications initiated from computers in the restricted network.</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160C7371-8095-47CA-99DF-65589D5DF989}" type="slidenum">
              <a:rPr lang="en-GB">
                <a:solidFill>
                  <a:schemeClr val="tx1"/>
                </a:solidFill>
                <a:latin typeface="Times New Roman" pitchFamily="18" charset="0"/>
              </a:rPr>
              <a:pPr algn="r">
                <a:spcBef>
                  <a:spcPct val="0"/>
                </a:spcBef>
              </a:pPr>
              <a:t>21</a:t>
            </a:fld>
            <a:endParaRPr lang="en-US">
              <a:solidFill>
                <a:schemeClr val="tx1"/>
              </a:solidFill>
              <a:latin typeface="Times New Roman" pitchFamily="18" charset="0"/>
            </a:endParaRPr>
          </a:p>
        </p:txBody>
      </p:sp>
      <p:sp>
        <p:nvSpPr>
          <p:cNvPr id="58371" name="Rectangle 4"/>
          <p:cNvSpPr>
            <a:spLocks noGrp="1" noRot="1" noChangeAspect="1" noChangeArrowheads="1" noTextEdit="1"/>
          </p:cNvSpPr>
          <p:nvPr>
            <p:ph type="sldImg"/>
          </p:nvPr>
        </p:nvSpPr>
        <p:spPr>
          <a:ln/>
        </p:spPr>
      </p:sp>
      <p:sp>
        <p:nvSpPr>
          <p:cNvPr id="58372" name="Rectangle 5"/>
          <p:cNvSpPr>
            <a:spLocks noGrp="1" noChangeArrowheads="1"/>
          </p:cNvSpPr>
          <p:nvPr>
            <p:ph type="body" idx="1"/>
          </p:nvPr>
        </p:nvSpPr>
        <p:spPr>
          <a:noFill/>
          <a:ln/>
        </p:spPr>
        <p:txBody>
          <a:bodyPr/>
          <a:lstStyle/>
          <a:p>
            <a:r>
              <a:rPr lang="en-GB" b="1" smtClean="0"/>
              <a:t>[BUILD5] Computers in the boundary network can initiate communications with computers in the secure or boundary networks that are authenticated with IPsec and health certificates, or with computers in the restricted network that are not authenticated with IPsec. </a:t>
            </a:r>
          </a:p>
          <a:p>
            <a:r>
              <a:rPr lang="en-GB" b="1" smtClean="0"/>
              <a:t>Computers in the boundary network will accept communications initiated from computers in the secure and boundary networks that are authenticated with IPsec and health certificates, and from computers in the restricted network that are not authenticated with IPsec.</a:t>
            </a:r>
          </a:p>
          <a:p>
            <a:r>
              <a:rPr lang="en-GB" b="1" smtClean="0"/>
              <a:t>Members of the boundary network will typically only consist of the HCS and NAP remediation servers. Servers in the boundary network must be accessible from noncompliant NAP clients in the restricted network (to perform initial remediation functions and obtain health certificates), and from compliant computers in the secure network (to perform ongoing remediation functions, renew health certificates, and to manage the computers in the boundary network).</a:t>
            </a:r>
          </a:p>
          <a:p>
            <a:r>
              <a:rPr lang="en-GB" b="1" smtClean="0"/>
              <a:t>A computer is member of the secure or boundary network for the time specified in the validity period of the health certificate. Before the health certificate expires, the IPsec-based NAP client contacts the HCS to obtain a new health certificate. The validity time period can be configured on the HCS.</a:t>
            </a:r>
          </a:p>
          <a:p>
            <a:r>
              <a:rPr lang="en-GB" b="1" smtClean="0"/>
              <a:t>[BUILD6] Computers in the restricted network can initiate communications with computers in the restricted and boundary networks. Computers in the restricted network cannot initiate communications to computers in the secure network (unless specifically allowed through the IPsec policy settings of the computers in the secure network).</a:t>
            </a:r>
          </a:p>
          <a:p>
            <a:r>
              <a:rPr lang="en-GB" b="1" smtClean="0"/>
              <a:t>Computers in the restricted network will accept communications initiated from computers in all three logical networks.</a:t>
            </a:r>
          </a:p>
          <a:p>
            <a:endParaRPr lang="en-GB" b="1" smtClean="0"/>
          </a:p>
          <a:p>
            <a:r>
              <a:rPr lang="en-GB" b="1" smtClean="0"/>
              <a:t>Slide Transition: We’ll show how to configure this in the final demonstration.</a:t>
            </a:r>
          </a:p>
          <a:p>
            <a:r>
              <a:rPr lang="en-GB" b="1" smtClean="0"/>
              <a:t>Slide Comment: </a:t>
            </a:r>
          </a:p>
          <a:p>
            <a:r>
              <a:rPr lang="en-GB" b="1" smtClean="0"/>
              <a:t>Additional Information: </a:t>
            </a:r>
          </a:p>
          <a:p>
            <a:r>
              <a:rPr lang="en-GB" b="1" smtClean="0"/>
              <a:t>http://www.microsoft.com/technet/itsolutions/network/nap/default.mspx</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8AB579FB-66B6-4DF8-9795-A66DBD1FF4EB}" type="slidenum">
              <a:rPr lang="en-GB">
                <a:solidFill>
                  <a:schemeClr val="tx1"/>
                </a:solidFill>
                <a:latin typeface="Times New Roman" pitchFamily="18" charset="0"/>
              </a:rPr>
              <a:pPr algn="r">
                <a:spcBef>
                  <a:spcPct val="0"/>
                </a:spcBef>
              </a:pPr>
              <a:t>22</a:t>
            </a:fld>
            <a:endParaRPr lang="en-US">
              <a:solidFill>
                <a:schemeClr val="tx1"/>
              </a:solidFill>
              <a:latin typeface="Times New Roman" pitchFamily="18" charset="0"/>
            </a:endParaRPr>
          </a:p>
        </p:txBody>
      </p:sp>
      <p:sp>
        <p:nvSpPr>
          <p:cNvPr id="55299" name="Rectangle 4"/>
          <p:cNvSpPr>
            <a:spLocks noGrp="1" noRot="1" noChangeAspect="1" noChangeArrowheads="1" noTextEdit="1"/>
          </p:cNvSpPr>
          <p:nvPr>
            <p:ph type="sldImg"/>
          </p:nvPr>
        </p:nvSpPr>
        <p:spPr>
          <a:ln/>
        </p:spPr>
      </p:sp>
      <p:sp>
        <p:nvSpPr>
          <p:cNvPr id="55300" name="Rectangle 5"/>
          <p:cNvSpPr>
            <a:spLocks noGrp="1" noChangeArrowheads="1"/>
          </p:cNvSpPr>
          <p:nvPr>
            <p:ph type="body" idx="1"/>
          </p:nvPr>
        </p:nvSpPr>
        <p:spPr>
          <a:noFill/>
          <a:ln/>
        </p:spPr>
        <p:txBody>
          <a:bodyPr/>
          <a:lstStyle/>
          <a:p>
            <a:r>
              <a:rPr lang="en-GB" smtClean="0"/>
              <a:t>Slide Title: Demonstration: Configuring NAP for IPsec</a:t>
            </a:r>
          </a:p>
          <a:p>
            <a:r>
              <a:rPr lang="en-GB" smtClean="0"/>
              <a:t>Keywords: demonstration</a:t>
            </a:r>
          </a:p>
          <a:p>
            <a:r>
              <a:rPr lang="en-GB" smtClean="0"/>
              <a:t>Key Message: demonstration</a:t>
            </a:r>
          </a:p>
          <a:p>
            <a:r>
              <a:rPr lang="en-GB" smtClean="0"/>
              <a:t>Slide Builds: 0</a:t>
            </a:r>
          </a:p>
          <a:p>
            <a:r>
              <a:rPr lang="en-GB" smtClean="0"/>
              <a:t>Slide Script: </a:t>
            </a:r>
          </a:p>
          <a:p>
            <a:endParaRPr lang="en-GB" smtClean="0"/>
          </a:p>
          <a:p>
            <a:r>
              <a:rPr lang="en-GB" smtClean="0"/>
              <a:t>In this demonstration, we’ll configure NAP for IPsec.  We’ll show how to configure NPS, certificates, and health registration settings as well as how to configure a client computer.</a:t>
            </a:r>
          </a:p>
          <a:p>
            <a:endParaRPr lang="en-GB" smtClean="0"/>
          </a:p>
          <a:p>
            <a:r>
              <a:rPr lang="en-GB" smtClean="0"/>
              <a:t>Slide Transition: That just about wraps up this session.  Let’s review what we covered.</a:t>
            </a:r>
          </a:p>
          <a:p>
            <a:r>
              <a:rPr lang="en-GB" smtClean="0"/>
              <a:t>Slide Comment: </a:t>
            </a:r>
          </a:p>
          <a:p>
            <a:r>
              <a:rPr lang="en-GB" smtClean="0"/>
              <a:t>Additional Information: </a:t>
            </a:r>
          </a:p>
          <a:p>
            <a:endParaRPr lang="en-GB" smtClean="0"/>
          </a:p>
          <a:p>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noChangeArrowheads="1"/>
          </p:cNvSpPr>
          <p:nvPr>
            <p:ph type="sldNum" sz="quarter" idx="5"/>
          </p:nvPr>
        </p:nvSpPr>
        <p:spPr>
          <a:noFill/>
          <a:ln>
            <a:headEnd/>
            <a:tailEnd/>
          </a:ln>
        </p:spPr>
        <p:txBody>
          <a:bodyPr/>
          <a:lstStyle/>
          <a:p>
            <a:fld id="{99D417AA-818C-427C-9EBA-5E268DC9387A}" type="slidenum">
              <a:rPr lang="en-GB"/>
              <a:pPr/>
              <a:t>23</a:t>
            </a:fld>
            <a:endParaRPr lang="en-US"/>
          </a:p>
        </p:txBody>
      </p:sp>
      <p:sp>
        <p:nvSpPr>
          <p:cNvPr id="64515" name="Rectangle 6"/>
          <p:cNvSpPr>
            <a:spLocks noGrp="1" noRot="1" noChangeAspect="1" noChangeArrowheads="1" noTextEdit="1"/>
          </p:cNvSpPr>
          <p:nvPr>
            <p:ph type="sldImg"/>
          </p:nvPr>
        </p:nvSpPr>
        <p:spPr>
          <a:ln/>
        </p:spPr>
      </p:sp>
      <p:sp>
        <p:nvSpPr>
          <p:cNvPr id="64516" name="Rectangle 7"/>
          <p:cNvSpPr>
            <a:spLocks noGrp="1" noChangeArrowheads="1"/>
          </p:cNvSpPr>
          <p:nvPr>
            <p:ph type="body" idx="1"/>
          </p:nvPr>
        </p:nvSpPr>
        <p:spPr>
          <a:noFill/>
          <a:ln/>
        </p:spPr>
        <p:txBody>
          <a:bodyPr/>
          <a:lstStyle/>
          <a:p>
            <a:r>
              <a:rPr lang="en-GB" smtClean="0"/>
              <a:t>Slide Title: Session Summary</a:t>
            </a:r>
          </a:p>
          <a:p>
            <a:r>
              <a:rPr lang="en-GB" smtClean="0"/>
              <a:t>Keywords: Summary</a:t>
            </a:r>
          </a:p>
          <a:p>
            <a:r>
              <a:rPr lang="en-GB" smtClean="0"/>
              <a:t>Key Message: Summary</a:t>
            </a:r>
          </a:p>
          <a:p>
            <a:r>
              <a:rPr lang="en-GB" smtClean="0"/>
              <a:t>Slide Builds: 2</a:t>
            </a:r>
          </a:p>
          <a:p>
            <a:r>
              <a:rPr lang="en-GB" smtClean="0"/>
              <a:t>Slide Script: </a:t>
            </a:r>
          </a:p>
          <a:p>
            <a:endParaRPr lang="en-GB" smtClean="0"/>
          </a:p>
          <a:p>
            <a:r>
              <a:rPr lang="en-GB" smtClean="0"/>
              <a:t>Network Access Protection is a Windows platform, with health and enforcement plug-ins, that provides an integrated defense in depth at multiple layers.</a:t>
            </a:r>
          </a:p>
          <a:p>
            <a:r>
              <a:rPr lang="en-GB" smtClean="0"/>
              <a:t>[BUILD1] NAP can protect network access, host access, and application access in any combination as needed and where appropriate. Many changes and upgrades have been made based on customer need, risk assessment, existing infrastructure, and the upgrade cycle. </a:t>
            </a:r>
          </a:p>
          <a:p>
            <a:r>
              <a:rPr lang="en-GB" smtClean="0"/>
              <a:t>[BUILD2] NAP has broad industry support through its very extensible platform architecture. This provides added value, because network vendors are able to innovate and provide additional value. NAP also provides a standards-based approach that means a multi-vendor, end-to-end solution and has a full ecosystem of partners, which means third-party investments will be preserved.</a:t>
            </a:r>
          </a:p>
          <a:p>
            <a:endParaRPr lang="en-GB" smtClean="0"/>
          </a:p>
          <a:p>
            <a:r>
              <a:rPr lang="en-GB" smtClean="0"/>
              <a:t>Slide Transition: To get more information on the products and technologies we have covered today, we have some online resources available that can help you.</a:t>
            </a:r>
          </a:p>
          <a:p>
            <a:r>
              <a:rPr lang="en-GB" smtClean="0"/>
              <a:t>Slide Comment: </a:t>
            </a:r>
          </a:p>
          <a:p>
            <a:r>
              <a:rPr lang="en-GB" smtClean="0"/>
              <a:t>Additional Information: </a:t>
            </a:r>
          </a:p>
          <a:p>
            <a:r>
              <a:rPr lang="en-GB" smtClean="0"/>
              <a:t>http://www.microsoft.com/technet/itsolutions/network/nap/default.mspx</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noChangeArrowheads="1"/>
          </p:cNvSpPr>
          <p:nvPr>
            <p:ph type="sldNum" sz="quarter" idx="5"/>
          </p:nvPr>
        </p:nvSpPr>
        <p:spPr>
          <a:noFill/>
          <a:ln>
            <a:headEnd/>
            <a:tailEnd/>
          </a:ln>
        </p:spPr>
        <p:txBody>
          <a:bodyPr/>
          <a:lstStyle/>
          <a:p>
            <a:fld id="{F928AF4E-588F-4C21-86BC-D7C67BF0A14A}" type="slidenum">
              <a:rPr lang="en-GB"/>
              <a:pPr/>
              <a:t>24</a:t>
            </a:fld>
            <a:endParaRPr lang="en-US"/>
          </a:p>
        </p:txBody>
      </p:sp>
      <p:sp>
        <p:nvSpPr>
          <p:cNvPr id="65539" name="Rectangle 4"/>
          <p:cNvSpPr>
            <a:spLocks noGrp="1" noRot="1" noChangeAspect="1" noChangeArrowheads="1" noTextEdit="1"/>
          </p:cNvSpPr>
          <p:nvPr>
            <p:ph type="sldImg"/>
          </p:nvPr>
        </p:nvSpPr>
        <p:spPr>
          <a:ln/>
        </p:spPr>
      </p:sp>
      <p:sp>
        <p:nvSpPr>
          <p:cNvPr id="65540" name="Rectangle 5"/>
          <p:cNvSpPr>
            <a:spLocks noGrp="1" noChangeArrowheads="1"/>
          </p:cNvSpPr>
          <p:nvPr>
            <p:ph type="body" idx="1"/>
          </p:nvPr>
        </p:nvSpPr>
        <p:spPr>
          <a:noFill/>
          <a:ln/>
        </p:spPr>
        <p:txBody>
          <a:bodyPr/>
          <a:lstStyle/>
          <a:p>
            <a:r>
              <a:rPr lang="en-GB" smtClean="0"/>
              <a:t>Slide Title: More Information</a:t>
            </a:r>
          </a:p>
          <a:p>
            <a:r>
              <a:rPr lang="en-GB" smtClean="0"/>
              <a:t>Keywords: </a:t>
            </a:r>
          </a:p>
          <a:p>
            <a:r>
              <a:rPr lang="en-GB" smtClean="0"/>
              <a:t>Key Message: </a:t>
            </a:r>
          </a:p>
          <a:p>
            <a:r>
              <a:rPr lang="en-GB" smtClean="0"/>
              <a:t>Slide Builds: 0</a:t>
            </a:r>
          </a:p>
          <a:p>
            <a:r>
              <a:rPr lang="en-GB" smtClean="0"/>
              <a:t>Slide Script: </a:t>
            </a:r>
          </a:p>
          <a:p>
            <a:endParaRPr lang="en-GB" smtClean="0"/>
          </a:p>
          <a:p>
            <a:r>
              <a:rPr lang="en-GB" smtClean="0"/>
              <a:t>For the most comprehensive technical information on Microsoft products, visit the main TechNet Web site at: www.microsoft.com/technet.</a:t>
            </a:r>
          </a:p>
          <a:p>
            <a:r>
              <a:rPr lang="en-GB" smtClean="0"/>
              <a:t>Additionally, visit: www.microsoft.com/technet/ADD-302 for more information on books, courses, certifications, and other community resources that relate directly to this particular session.</a:t>
            </a:r>
          </a:p>
          <a:p>
            <a:endParaRPr lang="en-GB" smtClean="0"/>
          </a:p>
          <a:p>
            <a:r>
              <a:rPr lang="en-GB" smtClean="0"/>
              <a:t>Slide Transition: There are a number of other resources that are available from Microsoft.</a:t>
            </a:r>
          </a:p>
          <a:p>
            <a:r>
              <a:rPr lang="en-GB" smtClean="0"/>
              <a:t>Slide Comment: </a:t>
            </a:r>
          </a:p>
          <a:p>
            <a:r>
              <a:rPr lang="en-GB" smtClean="0"/>
              <a:t>Additional Information: </a:t>
            </a:r>
          </a:p>
          <a:p>
            <a:r>
              <a:rPr lang="en-GB" smtClean="0"/>
              <a:t>www.microsoft.com/technet/ADD-302</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noChangeArrowheads="1"/>
          </p:cNvSpPr>
          <p:nvPr>
            <p:ph type="sldNum" sz="quarter" idx="5"/>
          </p:nvPr>
        </p:nvSpPr>
        <p:spPr>
          <a:noFill/>
          <a:ln>
            <a:headEnd/>
            <a:tailEnd/>
          </a:ln>
        </p:spPr>
        <p:txBody>
          <a:bodyPr/>
          <a:lstStyle/>
          <a:p>
            <a:fld id="{A61EBB90-CB74-4129-A7D6-6AA430E1AF35}" type="slidenum">
              <a:rPr lang="en-GB" smtClean="0"/>
              <a:pPr/>
              <a:t>25</a:t>
            </a:fld>
            <a:endParaRPr lang="en-US" smtClean="0"/>
          </a:p>
        </p:txBody>
      </p:sp>
      <p:sp>
        <p:nvSpPr>
          <p:cNvPr id="43011" name="Rectangle 4"/>
          <p:cNvSpPr>
            <a:spLocks noGrp="1" noRot="1" noChangeAspect="1" noChangeArrowheads="1" noTextEdit="1"/>
          </p:cNvSpPr>
          <p:nvPr>
            <p:ph type="sldImg"/>
          </p:nvPr>
        </p:nvSpPr>
        <p:spPr>
          <a:ln/>
        </p:spPr>
      </p:sp>
      <p:sp>
        <p:nvSpPr>
          <p:cNvPr id="43012" name="Rectangle 5"/>
          <p:cNvSpPr>
            <a:spLocks noGrp="1" noChangeArrowheads="1"/>
          </p:cNvSpPr>
          <p:nvPr>
            <p:ph type="body" idx="1"/>
          </p:nvPr>
        </p:nvSpPr>
        <p:spPr>
          <a:noFill/>
          <a:ln/>
        </p:spPr>
        <p:txBody>
          <a:bodyPr/>
          <a:lstStyle/>
          <a:p>
            <a:r>
              <a:rPr lang="en-GB" smtClean="0"/>
              <a:t>Slide Title: Microsoft Learning</a:t>
            </a:r>
          </a:p>
          <a:p>
            <a:r>
              <a:rPr lang="en-GB" smtClean="0"/>
              <a:t>Keywords: MOC, Microsoft Learning, Windows Server 2008</a:t>
            </a:r>
          </a:p>
          <a:p>
            <a:r>
              <a:rPr lang="en-GB" smtClean="0"/>
              <a:t>Key Message: Talk about the E-Learning Course</a:t>
            </a:r>
          </a:p>
          <a:p>
            <a:r>
              <a:rPr lang="en-GB" smtClean="0"/>
              <a:t>Slide Builds: 0</a:t>
            </a:r>
          </a:p>
          <a:p>
            <a:r>
              <a:rPr lang="en-GB" smtClean="0"/>
              <a:t>Slide Script: </a:t>
            </a:r>
          </a:p>
          <a:p>
            <a:endParaRPr lang="en-GB" smtClean="0"/>
          </a:p>
          <a:p>
            <a:r>
              <a:rPr lang="en-GB" smtClean="0"/>
              <a:t>Microsoft Learning develops courseware called Microsoft Official Curriculum (MOC), which includes e-Learning, MS Press Books, Workshops, Clinics, and Microsoft Skills Assessment. MOC is offered in instructor-led environments; it offers comprehensive training courses for IT professionals, support, and implement solutions using Microsoft products and technologies.</a:t>
            </a:r>
          </a:p>
          <a:p>
            <a:r>
              <a:rPr lang="en-GB" smtClean="0"/>
              <a:t>There are 22 online and instructor-led courses available that cover Microsoft Windows Server 2008. One of the most useful is 5934, which is an online collection composed of five clinics, where you are introduced to the new features and functionality in Windows Server 2008.</a:t>
            </a:r>
          </a:p>
          <a:p>
            <a:r>
              <a:rPr lang="en-GB" smtClean="0"/>
              <a:t>5939 is another online clinic, where you learn the new tools and improved features for server management and administration of Windows Server 2008. This includes PowerShell task automation, remote administration, performance, and diagnostic tools.</a:t>
            </a:r>
          </a:p>
          <a:p>
            <a:r>
              <a:rPr lang="en-GB" smtClean="0"/>
              <a:t>For more information please visit www.microsoft.com/learning</a:t>
            </a:r>
          </a:p>
          <a:p>
            <a:endParaRPr lang="en-GB" smtClean="0"/>
          </a:p>
          <a:p>
            <a:r>
              <a:rPr lang="en-GB" smtClean="0"/>
              <a:t>Slide Transition: There is also an assessment program available that can help you test you knowledge.</a:t>
            </a:r>
          </a:p>
          <a:p>
            <a:endParaRPr lang="en-GB" smtClean="0"/>
          </a:p>
          <a:p>
            <a:r>
              <a:rPr lang="en-GB" smtClean="0"/>
              <a:t>Slide Comment: </a:t>
            </a:r>
          </a:p>
          <a:p>
            <a:r>
              <a:rPr lang="en-GB" smtClean="0"/>
              <a:t>Additional Information: </a:t>
            </a:r>
          </a:p>
          <a:p>
            <a:r>
              <a:rPr lang="en-GB" smtClean="0"/>
              <a:t>http://www.microsoft.com/learning</a:t>
            </a:r>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noChangeArrowheads="1"/>
          </p:cNvSpPr>
          <p:nvPr>
            <p:ph type="sldNum" sz="quarter" idx="5"/>
          </p:nvPr>
        </p:nvSpPr>
        <p:spPr>
          <a:noFill/>
          <a:ln>
            <a:headEnd/>
            <a:tailEnd/>
          </a:ln>
        </p:spPr>
        <p:txBody>
          <a:bodyPr/>
          <a:lstStyle/>
          <a:p>
            <a:fld id="{E1D9945B-5DA6-435B-A23C-D3F4C9BABADB}" type="slidenum">
              <a:rPr lang="en-GB"/>
              <a:pPr/>
              <a:t>26</a:t>
            </a:fld>
            <a:endParaRPr lang="en-US"/>
          </a:p>
        </p:txBody>
      </p:sp>
      <p:sp>
        <p:nvSpPr>
          <p:cNvPr id="66563" name="Rectangle 4"/>
          <p:cNvSpPr>
            <a:spLocks noGrp="1" noRot="1" noChangeAspect="1" noChangeArrowheads="1" noTextEdit="1"/>
          </p:cNvSpPr>
          <p:nvPr>
            <p:ph type="sldImg"/>
          </p:nvPr>
        </p:nvSpPr>
        <p:spPr>
          <a:ln/>
        </p:spPr>
      </p:sp>
      <p:sp>
        <p:nvSpPr>
          <p:cNvPr id="66564" name="Rectangle 5"/>
          <p:cNvSpPr>
            <a:spLocks noGrp="1" noChangeArrowheads="1"/>
          </p:cNvSpPr>
          <p:nvPr>
            <p:ph type="body" idx="1"/>
          </p:nvPr>
        </p:nvSpPr>
        <p:spPr>
          <a:noFill/>
          <a:ln/>
        </p:spPr>
        <p:txBody>
          <a:bodyPr/>
          <a:lstStyle/>
          <a:p>
            <a:r>
              <a:rPr lang="en-GB" smtClean="0"/>
              <a:t>Slide Title: Skills assessment</a:t>
            </a:r>
          </a:p>
          <a:p>
            <a:r>
              <a:rPr lang="en-GB" smtClean="0"/>
              <a:t>Keywords: Assessment, Microsoft Learning, Certification</a:t>
            </a:r>
          </a:p>
          <a:p>
            <a:r>
              <a:rPr lang="en-GB" smtClean="0"/>
              <a:t>Key Message: Microsoft Learning provides a free online learning tool.</a:t>
            </a:r>
          </a:p>
          <a:p>
            <a:r>
              <a:rPr lang="en-GB" smtClean="0"/>
              <a:t>Slide Builds: 0</a:t>
            </a:r>
          </a:p>
          <a:p>
            <a:r>
              <a:rPr lang="en-GB" smtClean="0"/>
              <a:t>Slide Script: </a:t>
            </a:r>
          </a:p>
          <a:p>
            <a:endParaRPr lang="en-GB" smtClean="0"/>
          </a:p>
          <a:p>
            <a:r>
              <a:rPr lang="en-GB" smtClean="0"/>
              <a:t>Microsoft Skills Assessment is a free online learning tool. It’s an easy way for IT Professionals to check their skills. You can quickly check your skills for implementing or managing Microsoft products or business solutions. Just take a short, 30-question assessment and see how well you know your stuff.</a:t>
            </a:r>
          </a:p>
          <a:p>
            <a:r>
              <a:rPr lang="en-GB" smtClean="0"/>
              <a:t>The Skills Assessment includes a Personalized Learning Plan, which has links to Microsoft Official Curriculum, specific TechNet articles, Microsoft Press books, and other Microsoft learning content. There’s also a way to measure how well you did compared with others who took the same assessment.</a:t>
            </a:r>
          </a:p>
          <a:p>
            <a:r>
              <a:rPr lang="en-GB" smtClean="0"/>
              <a:t>Microsoft Skills Assessment is an expanding learning platform. Available now are assessments for Windows Server 2003, including security and patch management; Exchange Server 2003; Windows Storage Server; Office 2003; and Visual Studio.NET. </a:t>
            </a:r>
          </a:p>
          <a:p>
            <a:r>
              <a:rPr lang="en-GB" smtClean="0"/>
              <a:t>Slide Transition: If you want to take your skills assessment to the next level, a number of certification programs are available.</a:t>
            </a:r>
          </a:p>
          <a:p>
            <a:r>
              <a:rPr lang="en-GB" smtClean="0"/>
              <a:t>Slide Comment: </a:t>
            </a:r>
          </a:p>
          <a:p>
            <a:r>
              <a:rPr lang="en-GB" smtClean="0"/>
              <a:t>Additional Information: </a:t>
            </a:r>
          </a:p>
          <a:p>
            <a:r>
              <a:rPr lang="en-GB" smtClean="0"/>
              <a:t>http://www.microsoft.com/learning</a:t>
            </a:r>
          </a:p>
          <a:p>
            <a:r>
              <a:rPr lang="en-GB" smtClean="0"/>
              <a:t>www.microsoft.com/assessment</a:t>
            </a:r>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noChangeArrowheads="1"/>
          </p:cNvSpPr>
          <p:nvPr>
            <p:ph type="sldNum" sz="quarter" idx="5"/>
          </p:nvPr>
        </p:nvSpPr>
        <p:spPr>
          <a:noFill/>
          <a:ln>
            <a:headEnd/>
            <a:tailEnd/>
          </a:ln>
        </p:spPr>
        <p:txBody>
          <a:bodyPr/>
          <a:lstStyle/>
          <a:p>
            <a:fld id="{36F46734-5B4C-4163-B204-C21A4E33F509}" type="slidenum">
              <a:rPr lang="en-GB"/>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GB" smtClean="0"/>
              <a:t>Slide Title:  Become a Microsoft Certified Professional</a:t>
            </a:r>
          </a:p>
          <a:p>
            <a:r>
              <a:rPr lang="en-GB" smtClean="0"/>
              <a:t>Keywords: MCP, MCSE, MCSA, MCDST, MCDBA, MCAD, MCSD, Microsoft Learning, Certification</a:t>
            </a:r>
          </a:p>
          <a:p>
            <a:r>
              <a:rPr lang="en-GB" smtClean="0"/>
              <a:t>Key Message: Prove your Microsoft Technologies and solutions skills through the certification program.</a:t>
            </a:r>
          </a:p>
          <a:p>
            <a:r>
              <a:rPr lang="en-GB" smtClean="0"/>
              <a:t>Slide Builds: 0</a:t>
            </a:r>
          </a:p>
          <a:p>
            <a:r>
              <a:rPr lang="en-GB" smtClean="0"/>
              <a:t>Slide Script: </a:t>
            </a:r>
          </a:p>
          <a:p>
            <a:endParaRPr lang="en-GB" smtClean="0"/>
          </a:p>
          <a:p>
            <a:r>
              <a:rPr lang="en-GB" smtClean="0"/>
              <a:t>In the highly competitive IT job market, how can you differentiate yourself from the next candidate? The Microsoft certification program provides that edge. Earning a specific accreditation provides objective validation of the ability to successfully perform critical IT functions. </a:t>
            </a:r>
          </a:p>
          <a:p>
            <a:r>
              <a:rPr lang="en-GB" smtClean="0"/>
              <a:t>Embraced by industry professionals worldwide, Microsoft certification remains one of the most effective ways to reach long-term career goals, and is a surefire way for companies to develop and retain valuable IT staff.</a:t>
            </a:r>
          </a:p>
          <a:p>
            <a:r>
              <a:rPr lang="en-GB" smtClean="0"/>
              <a:t>There are a number of accreditations available, starting with the basic Microsoft Certified Professional (MCP), you can choose to become a fully certified System Administrator (MSCA), or System Engineer (MCSE), or a Desktop specialist (MCDST). Away from the infrastructure side, the MCDBA certification covers the SQL Server products. </a:t>
            </a:r>
          </a:p>
          <a:p>
            <a:r>
              <a:rPr lang="en-GB" smtClean="0"/>
              <a:t>For more information about the certification program, visit: www.microsoft.com/learning/mcp. </a:t>
            </a:r>
          </a:p>
          <a:p>
            <a:r>
              <a:rPr lang="en-GB" smtClean="0"/>
              <a:t>Slide Transition: This session was brought to you by TechNet. TechNet has gone through some changes recently which you may find interesting. </a:t>
            </a:r>
          </a:p>
          <a:p>
            <a:r>
              <a:rPr lang="en-GB" smtClean="0"/>
              <a:t>Slide Comment: For the media recording, add the following line to the transition text: “To help explain this further, I’d like to introduce Ian Brackenbury, TechNet Subscriptions Product Manager.”</a:t>
            </a:r>
          </a:p>
          <a:p>
            <a:r>
              <a:rPr lang="en-GB" smtClean="0"/>
              <a:t>Additional Information: </a:t>
            </a:r>
          </a:p>
          <a:p>
            <a:r>
              <a:rPr lang="en-GB" smtClean="0"/>
              <a:t>http://www.microsoft.com/learning</a:t>
            </a:r>
          </a:p>
          <a:p>
            <a:r>
              <a:rPr lang="en-GB" smtClean="0"/>
              <a:t>http://www.microsoft.com/mcsa</a:t>
            </a:r>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p>
            <a:fld id="{96037450-94AD-4137-85CF-7AE55842496F}" type="slidenum">
              <a:rPr lang="en-GB"/>
              <a:pPr/>
              <a:t>28</a:t>
            </a:fld>
            <a:endParaRPr lang="en-US"/>
          </a:p>
        </p:txBody>
      </p:sp>
      <p:sp>
        <p:nvSpPr>
          <p:cNvPr id="6146" name="Rectangle 4"/>
          <p:cNvSpPr>
            <a:spLocks noGrp="1" noRot="1" noChangeAspect="1" noChangeArrowheads="1" noTextEdit="1"/>
          </p:cNvSpPr>
          <p:nvPr>
            <p:ph type="sldImg"/>
          </p:nvPr>
        </p:nvSpPr>
        <p:spPr>
          <a:ln/>
        </p:spPr>
      </p:sp>
      <p:sp>
        <p:nvSpPr>
          <p:cNvPr id="6147" name="Rectangle 5"/>
          <p:cNvSpPr>
            <a:spLocks noGrp="1" noChangeArrowheads="1"/>
          </p:cNvSpPr>
          <p:nvPr>
            <p:ph type="body" idx="1"/>
          </p:nvPr>
        </p:nvSpPr>
        <p:spPr/>
        <p:txBody>
          <a:bodyPr/>
          <a:lstStyle/>
          <a:p>
            <a:r>
              <a:rPr lang="en-GB" sz="900" smtClean="0"/>
              <a:t>Slide Title:  TechNet Plus Direct Subscription</a:t>
            </a:r>
          </a:p>
          <a:p>
            <a:r>
              <a:rPr lang="en-GB" sz="900" smtClean="0"/>
              <a:t>Keywords: Technet, Subscription, Plus, Direct, Benefits</a:t>
            </a:r>
          </a:p>
          <a:p>
            <a:r>
              <a:rPr lang="en-GB" sz="900" smtClean="0"/>
              <a:t>Key Message: TechNet Plus has some new benefits.</a:t>
            </a:r>
          </a:p>
          <a:p>
            <a:r>
              <a:rPr lang="en-GB" sz="900" smtClean="0"/>
              <a:t>Slide Builds: 0</a:t>
            </a:r>
          </a:p>
          <a:p>
            <a:r>
              <a:rPr lang="en-GB" sz="900" smtClean="0"/>
              <a:t>Slide Script: </a:t>
            </a:r>
          </a:p>
          <a:p>
            <a:endParaRPr lang="en-GB" sz="900" smtClean="0"/>
          </a:p>
          <a:p>
            <a:r>
              <a:rPr lang="en-GB" sz="900" smtClean="0"/>
              <a:t>TechNet Plus is an essential premium web-enabled and live support resource that provides IT Professionals with fast and easy access to Microsoft experts, software and technical information, enhancing IT productivity, control and planning.</a:t>
            </a:r>
          </a:p>
          <a:p>
            <a:r>
              <a:rPr lang="en-GB" sz="900" smtClean="0"/>
              <a:t> </a:t>
            </a:r>
          </a:p>
          <a:p>
            <a:r>
              <a:rPr lang="en-GB" sz="900" smtClean="0"/>
              <a:t>With convenient access to all these resources in one online location, TechNet Plus provides what you need to help you:</a:t>
            </a:r>
          </a:p>
          <a:p>
            <a:endParaRPr lang="en-GB" sz="900" smtClean="0"/>
          </a:p>
          <a:p>
            <a:r>
              <a:rPr lang="en-GB" sz="900" smtClean="0"/>
              <a:t>Evaluate products &amp; learn new skills</a:t>
            </a:r>
          </a:p>
          <a:p>
            <a:r>
              <a:rPr lang="en-GB" sz="900" smtClean="0"/>
              <a:t>Plan for &amp; deploy new technologies</a:t>
            </a:r>
          </a:p>
          <a:p>
            <a:r>
              <a:rPr lang="en-GB" sz="900" smtClean="0"/>
              <a:t>And support &amp; maintain your IT environment</a:t>
            </a:r>
          </a:p>
          <a:p>
            <a:endParaRPr lang="en-GB" sz="900" smtClean="0"/>
          </a:p>
          <a:p>
            <a:r>
              <a:rPr lang="en-GB" sz="900" smtClean="0"/>
              <a:t>For evaluation and learning you get access to all Microsoft full-version software for evaluation without time limits. This includes Microsoft Server, Client, and Application software titles. With full-version software, you can make informed decisions about new technologies at your own pace.</a:t>
            </a:r>
          </a:p>
          <a:p>
            <a:endParaRPr lang="en-GB" sz="900" smtClean="0"/>
          </a:p>
          <a:p>
            <a:r>
              <a:rPr lang="en-GB" sz="900" smtClean="0"/>
              <a:t>You  also receive access to the latest betas before public release. Be the first to try out the latest pre-release versions of Microsoft operating systems, servers and business applications.</a:t>
            </a:r>
          </a:p>
          <a:p>
            <a:endParaRPr lang="en-GB" sz="900" smtClean="0"/>
          </a:p>
          <a:p>
            <a:r>
              <a:rPr lang="en-GB" sz="900" smtClean="0"/>
              <a:t>TechNet Plus also offers select Microsoft E-Learning courses for free each quarter so you can keep your skills current, prepare for a certification exam or get ready for a specific project.</a:t>
            </a:r>
          </a:p>
          <a:p>
            <a:endParaRPr lang="en-GB" sz="900" smtClean="0"/>
          </a:p>
          <a:p>
            <a:r>
              <a:rPr lang="en-GB" sz="900" smtClean="0"/>
              <a:t>For planning and deployment the TechNet Library includes resources to help you plan for and deploy new technologies in your IT environment including a complete Knowledge Base, resource kits, utilities and technical training.</a:t>
            </a:r>
          </a:p>
          <a:p>
            <a:endParaRPr lang="en-GB" sz="900" smtClean="0"/>
          </a:p>
          <a:p>
            <a:r>
              <a:rPr lang="en-GB" sz="900" smtClean="0"/>
              <a:t>You also get exclusive tools like System Center Capacity Planner to accurately plan for and deploy Exchange Server and System Center Operations Manager.</a:t>
            </a:r>
          </a:p>
          <a:p>
            <a:endParaRPr lang="en-GB" sz="900" smtClean="0"/>
          </a:p>
          <a:p>
            <a:r>
              <a:rPr lang="en-GB" sz="900" smtClean="0"/>
              <a:t>And, to stay informed, your subscription also includes a free subscription to TechNet Magazine—the Microsoft journal for IT Professionals.</a:t>
            </a:r>
          </a:p>
          <a:p>
            <a:endParaRPr lang="en-GB" sz="900" smtClean="0"/>
          </a:p>
          <a:p>
            <a:r>
              <a:rPr lang="en-GB" sz="900" smtClean="0"/>
              <a:t>For support and maintenance TechNet Plus comes with two complimentary Professional Support incidents. You can talk to a Microsoft Support Professional to quickly resolve your mission-critical technical issues fast.</a:t>
            </a:r>
          </a:p>
          <a:p>
            <a:endParaRPr lang="en-GB" sz="900" smtClean="0"/>
          </a:p>
          <a:p>
            <a:r>
              <a:rPr lang="en-GB" sz="900" smtClean="0"/>
              <a:t>TechNet Plus also provides access to over 100 Managed Newsgroups. You can exchange ideas with other professionals and get expert answers to your technical questions within the next business day — guaranteed.</a:t>
            </a:r>
          </a:p>
          <a:p>
            <a:endParaRPr lang="en-GB" sz="900" smtClean="0"/>
          </a:p>
          <a:p>
            <a:r>
              <a:rPr lang="en-GB" sz="900" smtClean="0"/>
              <a:t>You also get access to TechNet Library resources to help you support and maintain your IT environment including security updates and service packs.</a:t>
            </a:r>
          </a:p>
          <a:p>
            <a:endParaRPr lang="en-GB" sz="900" smtClean="0"/>
          </a:p>
          <a:p>
            <a:r>
              <a:rPr lang="en-GB" sz="900" smtClean="0"/>
              <a:t>TechNet Plus offers proven value that far exceeds its cost. The two complimentary Professional Support incidents alone more than offset the cost of a TechNet Plus subscription.  Add to that the evaluation and beta software and other technical resources, and TechNet Plus clearly boosts productivity. Every IT Professional on the team needs one.</a:t>
            </a:r>
          </a:p>
          <a:p>
            <a:endParaRPr lang="en-GB" sz="900" smtClean="0"/>
          </a:p>
          <a:p>
            <a:r>
              <a:rPr lang="en-GB" sz="900" smtClean="0"/>
              <a:t>For more information or to purchase a TechNet Plus subscription, please visit: technet.microsoft.com/subscriptions.</a:t>
            </a:r>
          </a:p>
          <a:p>
            <a:endParaRPr lang="en-GB" sz="900" smtClean="0"/>
          </a:p>
          <a:p>
            <a:r>
              <a:rPr lang="en-GB" sz="900" smtClean="0"/>
              <a:t>Slide Transition: [Thanks the audience for attending and sign off]</a:t>
            </a:r>
          </a:p>
          <a:p>
            <a:r>
              <a:rPr lang="en-GB" sz="900" smtClean="0"/>
              <a:t>Slide Comment: </a:t>
            </a:r>
          </a:p>
          <a:p>
            <a:r>
              <a:rPr lang="en-GB" sz="900" smtClean="0"/>
              <a:t>Additional Information: </a:t>
            </a:r>
          </a:p>
          <a:p>
            <a:r>
              <a:rPr lang="en-GB" sz="900" smtClean="0"/>
              <a:t>technet.microsoft.com/subscriptions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noChangeArrowheads="1"/>
          </p:cNvSpPr>
          <p:nvPr>
            <p:ph type="sldNum" sz="quarter" idx="5"/>
          </p:nvPr>
        </p:nvSpPr>
        <p:spPr>
          <a:noFill/>
          <a:ln>
            <a:headEnd/>
            <a:tailEnd/>
          </a:ln>
        </p:spPr>
        <p:txBody>
          <a:bodyPr/>
          <a:lstStyle/>
          <a:p>
            <a:fld id="{228745A7-AAC0-4F02-808F-2179B88D68FA}" type="slidenum">
              <a:rPr lang="en-GB"/>
              <a:pPr/>
              <a:t>3</a:t>
            </a:fld>
            <a:endParaRPr lang="en-US"/>
          </a:p>
        </p:txBody>
      </p:sp>
      <p:sp>
        <p:nvSpPr>
          <p:cNvPr id="40963" name="Rectangle 4"/>
          <p:cNvSpPr>
            <a:spLocks noGrp="1" noRot="1" noChangeAspect="1" noChangeArrowheads="1" noTextEdit="1"/>
          </p:cNvSpPr>
          <p:nvPr>
            <p:ph type="sldImg"/>
          </p:nvPr>
        </p:nvSpPr>
        <p:spPr>
          <a:ln/>
        </p:spPr>
      </p:sp>
      <p:sp>
        <p:nvSpPr>
          <p:cNvPr id="40964" name="Rectangle 5"/>
          <p:cNvSpPr>
            <a:spLocks noGrp="1" noChangeArrowheads="1"/>
          </p:cNvSpPr>
          <p:nvPr>
            <p:ph type="body" idx="1"/>
          </p:nvPr>
        </p:nvSpPr>
        <p:spPr>
          <a:noFill/>
          <a:ln/>
        </p:spPr>
        <p:txBody>
          <a:bodyPr/>
          <a:lstStyle/>
          <a:p>
            <a:r>
              <a:rPr lang="en-GB" smtClean="0"/>
              <a:t>Slide Title: Helpful Experience</a:t>
            </a:r>
          </a:p>
          <a:p>
            <a:r>
              <a:rPr lang="en-GB" smtClean="0"/>
              <a:t>Keywords: Network Access Protection, DHCP, IPsec, RRAS</a:t>
            </a:r>
          </a:p>
          <a:p>
            <a:r>
              <a:rPr lang="en-GB" smtClean="0"/>
              <a:t>Key Message: Helpful experience to better understand today’s session</a:t>
            </a:r>
          </a:p>
          <a:p>
            <a:r>
              <a:rPr lang="en-GB" smtClean="0"/>
              <a:t>Slide Builds: 3</a:t>
            </a:r>
          </a:p>
          <a:p>
            <a:r>
              <a:rPr lang="en-GB" smtClean="0"/>
              <a:t>Slide Script: </a:t>
            </a:r>
          </a:p>
          <a:p>
            <a:endParaRPr lang="en-GB" smtClean="0"/>
          </a:p>
          <a:p>
            <a:r>
              <a:rPr lang="en-GB" smtClean="0"/>
              <a:t>As we go through today's session, you will hear various Microsoft acronyms and terminology. While we will explain all new terms related to today's session, there are some general terms from the industry or other versions of Microsoft products we may not spend time on. To assist you, we have listed out the areas that it may be helpful to be familiar with, either prior to this session or to reference afterwards.</a:t>
            </a:r>
          </a:p>
          <a:p>
            <a:r>
              <a:rPr lang="en-GB" smtClean="0"/>
              <a:t>Although we won’t go into the details of Dynamic Host Configuration Protocol (DHCP), you will benefit if you have some experience with DHCP.</a:t>
            </a:r>
          </a:p>
          <a:p>
            <a:r>
              <a:rPr lang="en-GB" smtClean="0"/>
              <a:t>[BUILD1] We will also talk about Internet Protocol security (IPsec) and how Network Access Protection works with it.</a:t>
            </a:r>
          </a:p>
          <a:p>
            <a:r>
              <a:rPr lang="en-GB" smtClean="0"/>
              <a:t>[BUILD2] RRAS is the acronym for Routing and Remote Access. Routing and Remote Access on a computer running Windows Server 2008 allows VPN-based remote access connections to an intranet.</a:t>
            </a:r>
          </a:p>
          <a:p>
            <a:endParaRPr lang="en-GB" smtClean="0"/>
          </a:p>
          <a:p>
            <a:r>
              <a:rPr lang="en-GB" smtClean="0"/>
              <a:t>Slide Transition: To cover the topics mentioned earlier and keep the session flow going, we have divided the session up into the following agenda items.</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noChangeArrowheads="1"/>
          </p:cNvSpPr>
          <p:nvPr>
            <p:ph type="sldNum" sz="quarter" idx="5"/>
          </p:nvPr>
        </p:nvSpPr>
        <p:spPr>
          <a:noFill/>
          <a:ln>
            <a:headEnd/>
            <a:tailEnd/>
          </a:ln>
        </p:spPr>
        <p:txBody>
          <a:bodyPr/>
          <a:lstStyle/>
          <a:p>
            <a:fld id="{328A30CA-0098-47E9-9225-13443BD99072}" type="slidenum">
              <a:rPr lang="en-GB"/>
              <a:pPr/>
              <a:t>4</a:t>
            </a:fld>
            <a:endParaRPr lang="en-US"/>
          </a:p>
        </p:txBody>
      </p:sp>
      <p:sp>
        <p:nvSpPr>
          <p:cNvPr id="41987" name="Rectangle 4"/>
          <p:cNvSpPr>
            <a:spLocks noGrp="1" noRot="1" noChangeAspect="1" noChangeArrowheads="1" noTextEdit="1"/>
          </p:cNvSpPr>
          <p:nvPr>
            <p:ph type="sldImg"/>
          </p:nvPr>
        </p:nvSpPr>
        <p:spPr>
          <a:ln/>
        </p:spPr>
      </p:sp>
      <p:sp>
        <p:nvSpPr>
          <p:cNvPr id="41988" name="Rectangle 5"/>
          <p:cNvSpPr>
            <a:spLocks noGrp="1" noChangeArrowheads="1"/>
          </p:cNvSpPr>
          <p:nvPr>
            <p:ph type="body" idx="1"/>
          </p:nvPr>
        </p:nvSpPr>
        <p:spPr>
          <a:noFill/>
          <a:ln/>
        </p:spPr>
        <p:txBody>
          <a:bodyPr/>
          <a:lstStyle/>
          <a:p>
            <a:r>
              <a:rPr lang="en-GB" smtClean="0"/>
              <a:t>Slide Title: Agenda: Introducing Network Access Protection</a:t>
            </a:r>
          </a:p>
          <a:p>
            <a:r>
              <a:rPr lang="en-GB" smtClean="0"/>
              <a:t>Keywords: Agenda, NAP</a:t>
            </a:r>
          </a:p>
          <a:p>
            <a:r>
              <a:rPr lang="en-GB" smtClean="0"/>
              <a:t>Key Message: This is today’s agenda.</a:t>
            </a:r>
          </a:p>
          <a:p>
            <a:r>
              <a:rPr lang="en-GB" smtClean="0"/>
              <a:t>Slide Builds: 3</a:t>
            </a:r>
          </a:p>
          <a:p>
            <a:r>
              <a:rPr lang="en-GB" smtClean="0"/>
              <a:t>Slide Script: </a:t>
            </a:r>
          </a:p>
          <a:p>
            <a:endParaRPr lang="en-GB" smtClean="0"/>
          </a:p>
          <a:p>
            <a:r>
              <a:rPr lang="en-GB" smtClean="0"/>
              <a:t>First, we will introduce you to Network Access Protection (NAP), which is a new platform that ensures the health of your systems by performing computer health policy validation and many other processes.</a:t>
            </a:r>
          </a:p>
          <a:p>
            <a:r>
              <a:rPr lang="en-GB" smtClean="0"/>
              <a:t>[BUILD1] Next, we will look at how NAP works with Dynamic Host Configuration Protocol (DHCP) to enforce health policies.</a:t>
            </a:r>
          </a:p>
          <a:p>
            <a:r>
              <a:rPr lang="en-GB" smtClean="0"/>
              <a:t>[BUILD2] Then we’ll review how NAP can be used to enforce health policies for VPN connections.</a:t>
            </a:r>
          </a:p>
          <a:p>
            <a:r>
              <a:rPr lang="en-GB" smtClean="0"/>
              <a:t>[BUILD3] Finally, we’ll look at how to use NAP with Internet Protocol security (IPsec).</a:t>
            </a:r>
          </a:p>
          <a:p>
            <a:endParaRPr lang="en-GB" smtClean="0"/>
          </a:p>
          <a:p>
            <a:r>
              <a:rPr lang="en-GB" smtClean="0"/>
              <a:t>Slide Transition: So let’s begin by talking about the current network situation today.</a:t>
            </a:r>
          </a:p>
          <a:p>
            <a:r>
              <a:rPr lang="en-GB" smtClean="0"/>
              <a:t>Slide Comment: </a:t>
            </a:r>
          </a:p>
          <a:p>
            <a:r>
              <a:rPr lang="en-GB" smtClean="0"/>
              <a:t>Additional Information: </a:t>
            </a:r>
          </a:p>
          <a:p>
            <a:endParaRPr lang="en-GB"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050D190C-1405-4641-89B5-C17D138D8D3D}" type="slidenum">
              <a:rPr lang="en-GB">
                <a:solidFill>
                  <a:schemeClr val="tx1"/>
                </a:solidFill>
                <a:latin typeface="Times New Roman" pitchFamily="18" charset="0"/>
              </a:rPr>
              <a:pPr algn="r">
                <a:spcBef>
                  <a:spcPct val="0"/>
                </a:spcBef>
              </a:pPr>
              <a:t>5</a:t>
            </a:fld>
            <a:endParaRPr lang="en-US">
              <a:solidFill>
                <a:schemeClr val="tx1"/>
              </a:solidFill>
              <a:latin typeface="Times New Roman" pitchFamily="18" charset="0"/>
            </a:endParaRPr>
          </a:p>
        </p:txBody>
      </p:sp>
      <p:sp>
        <p:nvSpPr>
          <p:cNvPr id="43011" name="Rectangle 4"/>
          <p:cNvSpPr>
            <a:spLocks noGrp="1" noRot="1" noChangeAspect="1" noChangeArrowheads="1" noTextEdit="1"/>
          </p:cNvSpPr>
          <p:nvPr>
            <p:ph type="sldImg"/>
          </p:nvPr>
        </p:nvSpPr>
        <p:spPr>
          <a:ln/>
        </p:spPr>
      </p:sp>
      <p:sp>
        <p:nvSpPr>
          <p:cNvPr id="43012" name="Rectangle 5"/>
          <p:cNvSpPr>
            <a:spLocks noGrp="1" noChangeArrowheads="1"/>
          </p:cNvSpPr>
          <p:nvPr>
            <p:ph type="body" idx="1"/>
          </p:nvPr>
        </p:nvSpPr>
        <p:spPr>
          <a:noFill/>
          <a:ln/>
        </p:spPr>
        <p:txBody>
          <a:bodyPr/>
          <a:lstStyle/>
          <a:p>
            <a:r>
              <a:rPr lang="en-GB" smtClean="0"/>
              <a:t>Slide Title: Network Access Protection Solution</a:t>
            </a:r>
          </a:p>
          <a:p>
            <a:r>
              <a:rPr lang="en-GB" smtClean="0"/>
              <a:t>Keywords: Policy validation, network restriction, remediation, compliance </a:t>
            </a:r>
          </a:p>
          <a:p>
            <a:r>
              <a:rPr lang="en-GB" smtClean="0"/>
              <a:t>Key Message: What NAP is. </a:t>
            </a:r>
          </a:p>
          <a:p>
            <a:r>
              <a:rPr lang="en-GB" smtClean="0"/>
              <a:t>Slide Builds: 5</a:t>
            </a:r>
          </a:p>
          <a:p>
            <a:r>
              <a:rPr lang="en-GB" smtClean="0"/>
              <a:t>Slide Script: </a:t>
            </a:r>
          </a:p>
          <a:p>
            <a:endParaRPr lang="en-GB" smtClean="0"/>
          </a:p>
          <a:p>
            <a:r>
              <a:rPr lang="en-GB" smtClean="0"/>
              <a:t>We are living in a highly connected world that includes interconnected networks, distributed data, mobile workers, business extranets, remote access, Web services, wireless, and mobile smart devices. Microsoft is a proponent of the changing concept of the edge, and we're thinking about it in a holistic way with our solutions. We're taking a broad view.  Addressing the notion of security in a perimeter- or boundary-less environment, where basically the Internet is your network, will take a cohesive approach. There are many Microsoft technology pieces already available and in place today. There are things we are working on which will come online in the near future. One of the things that is poised to come online is Network Access Protection, otherwise known as NAP.</a:t>
            </a:r>
          </a:p>
          <a:p>
            <a:r>
              <a:rPr lang="en-GB" smtClean="0"/>
              <a:t>Enterprises are constantly being challenged by viruses that invade systems because of consultants and guests plugging in, employees connecting with VPN, and the everyday attacks on vulnerable computers in the network. In response to viruses and other threats, IT administrators are always on the lookout for tools to detect and manage threats, establish health policies and require baseline compliance, keep the network resilient, remediate vulnerabilities, and manage the policy enforcement and remediation systems. Network Access Protection is a health overlay to security. NAP helps enforce health policy by managing and marshalling resources to remain in a healthy state—a healthy state as defined by corporate security policy.</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E88A2EF4-625C-4E17-ACCD-B754A3089D8A}" type="slidenum">
              <a:rPr lang="en-GB">
                <a:solidFill>
                  <a:schemeClr val="tx1"/>
                </a:solidFill>
                <a:latin typeface="Times New Roman" pitchFamily="18" charset="0"/>
              </a:rPr>
              <a:pPr algn="r">
                <a:spcBef>
                  <a:spcPct val="0"/>
                </a:spcBef>
              </a:pPr>
              <a:t>6</a:t>
            </a:fld>
            <a:endParaRPr lang="en-US">
              <a:solidFill>
                <a:schemeClr val="tx1"/>
              </a:solidFill>
              <a:latin typeface="Times New Roman" pitchFamily="18" charset="0"/>
            </a:endParaRPr>
          </a:p>
        </p:txBody>
      </p:sp>
      <p:sp>
        <p:nvSpPr>
          <p:cNvPr id="44035" name="Rectangle 4"/>
          <p:cNvSpPr>
            <a:spLocks noGrp="1" noRot="1" noChangeAspect="1" noChangeArrowheads="1" noTextEdit="1"/>
          </p:cNvSpPr>
          <p:nvPr>
            <p:ph type="sldImg"/>
          </p:nvPr>
        </p:nvSpPr>
        <p:spPr>
          <a:ln/>
        </p:spPr>
      </p:sp>
      <p:sp>
        <p:nvSpPr>
          <p:cNvPr id="44036" name="Rectangle 5"/>
          <p:cNvSpPr>
            <a:spLocks noGrp="1" noChangeArrowheads="1"/>
          </p:cNvSpPr>
          <p:nvPr>
            <p:ph type="body" idx="1"/>
          </p:nvPr>
        </p:nvSpPr>
        <p:spPr>
          <a:noFill/>
          <a:ln/>
        </p:spPr>
        <p:txBody>
          <a:bodyPr/>
          <a:lstStyle/>
          <a:p>
            <a:r>
              <a:rPr lang="en-GB" b="1" smtClean="0"/>
              <a:t>[BUILD1] You can think of Network Access Protection as a platform that will be built as core components of Windows.  The platform allows for the following features: policy validation, restriction, remediation, and ongoing compliance.  All four components working together is a primary differentiator between Microsoft’s end-to-end solution and other solutions. The Network Access Protection platform is a policy enforcement technology that allows third-party software vendors and system integrators to create complete solutions for system health validated network access. For example, among its many settings, NAP allows you to specify a Remote Access Policy for Downlevel Computers, and you can specify a Remote Access Policy for Noncompliant Computers.</a:t>
            </a:r>
          </a:p>
          <a:p>
            <a:r>
              <a:rPr lang="en-GB" b="1" smtClean="0"/>
              <a:t>[BUILD2] Policy Validation determines whether the computers are compliant with the company’s security policy.  Compliant computers are deemed “healthy.”</a:t>
            </a:r>
          </a:p>
          <a:p>
            <a:r>
              <a:rPr lang="en-GB" b="1" smtClean="0"/>
              <a:t>[BUILD3] Network Restriction limits network access to computers, based on their health.</a:t>
            </a:r>
          </a:p>
          <a:p>
            <a:r>
              <a:rPr lang="en-GB" b="1" smtClean="0"/>
              <a:t>[BUILD4] Remediation provides necessary updates to allow the computer to “get healthy.” For example, a remediation network contains servers that can update noncompliant clients to a compliant state. When healthy, the network restrictions are removed.</a:t>
            </a:r>
          </a:p>
          <a:p>
            <a:r>
              <a:rPr lang="en-GB" b="1" smtClean="0"/>
              <a:t>[BUILD5] Ongoing Compliance monitors changes to the company’s security policy or to the computers’ health, which may dynamically result in network restrictions.</a:t>
            </a:r>
          </a:p>
          <a:p>
            <a:endParaRPr lang="en-GB" b="1" smtClean="0"/>
          </a:p>
          <a:p>
            <a:r>
              <a:rPr lang="en-GB" b="1" smtClean="0"/>
              <a:t>Slide Transition: So this brings us to consider the overall architecture of NAP.</a:t>
            </a:r>
          </a:p>
          <a:p>
            <a:r>
              <a:rPr lang="en-GB" b="1" smtClean="0"/>
              <a:t>Slide Comment: </a:t>
            </a:r>
          </a:p>
          <a:p>
            <a:r>
              <a:rPr lang="en-GB" b="1" smtClean="0"/>
              <a:t>Additional Information: </a:t>
            </a:r>
          </a:p>
          <a:p>
            <a:r>
              <a:rPr lang="en-GB" b="1" smtClean="0"/>
              <a:t>http://www.microsoft.com/technet/itsolutions/network/nap/default.mspx</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B12B19EB-C45B-4AE5-9010-21027915B7CA}" type="slidenum">
              <a:rPr lang="en-GB">
                <a:solidFill>
                  <a:schemeClr val="tx1"/>
                </a:solidFill>
                <a:latin typeface="Times New Roman" pitchFamily="18" charset="0"/>
              </a:rPr>
              <a:pPr algn="r">
                <a:spcBef>
                  <a:spcPct val="0"/>
                </a:spcBef>
              </a:pPr>
              <a:t>7</a:t>
            </a:fld>
            <a:endParaRPr lang="en-US">
              <a:solidFill>
                <a:schemeClr val="tx1"/>
              </a:solidFill>
              <a:latin typeface="Times New Roman" pitchFamily="18" charset="0"/>
            </a:endParaRPr>
          </a:p>
        </p:txBody>
      </p:sp>
      <p:sp>
        <p:nvSpPr>
          <p:cNvPr id="45059" name="Rectangle 4"/>
          <p:cNvSpPr>
            <a:spLocks noGrp="1" noRot="1" noChangeAspect="1" noChangeArrowheads="1" noTextEdit="1"/>
          </p:cNvSpPr>
          <p:nvPr>
            <p:ph type="sldImg"/>
          </p:nvPr>
        </p:nvSpPr>
        <p:spPr>
          <a:ln/>
        </p:spPr>
      </p:sp>
      <p:sp>
        <p:nvSpPr>
          <p:cNvPr id="45060" name="Rectangle 5"/>
          <p:cNvSpPr>
            <a:spLocks noGrp="1" noChangeArrowheads="1"/>
          </p:cNvSpPr>
          <p:nvPr>
            <p:ph type="body" idx="1"/>
          </p:nvPr>
        </p:nvSpPr>
        <p:spPr>
          <a:noFill/>
          <a:ln/>
        </p:spPr>
        <p:txBody>
          <a:bodyPr/>
          <a:lstStyle/>
          <a:p>
            <a:r>
              <a:rPr lang="en-GB" smtClean="0"/>
              <a:t>Slide Title: NAP Architecture Overview</a:t>
            </a:r>
          </a:p>
          <a:p>
            <a:r>
              <a:rPr lang="en-GB" smtClean="0"/>
              <a:t>Keywords:  System Health Agent (SHA), Quarantine Agent (QA) Enforcement Client (EC), Remediation Server, Network Access Devices and Servers, System Health Validator, Quarantine Server</a:t>
            </a:r>
          </a:p>
          <a:p>
            <a:r>
              <a:rPr lang="en-GB" smtClean="0"/>
              <a:t>Key Message: This is an architectural overview of all the key components of NAP.</a:t>
            </a:r>
          </a:p>
          <a:p>
            <a:r>
              <a:rPr lang="en-GB" smtClean="0"/>
              <a:t>Slide Builds: 7</a:t>
            </a:r>
          </a:p>
          <a:p>
            <a:r>
              <a:rPr lang="en-GB" smtClean="0"/>
              <a:t>Slide Script: </a:t>
            </a:r>
          </a:p>
          <a:p>
            <a:endParaRPr lang="en-GB" smtClean="0"/>
          </a:p>
          <a:p>
            <a:r>
              <a:rPr lang="en-GB" smtClean="0"/>
              <a:t>The NAP architecture reveals an integrated environment to ensure the health of your system.</a:t>
            </a:r>
          </a:p>
          <a:p>
            <a:r>
              <a:rPr lang="en-GB" smtClean="0"/>
              <a:t>The client environment includes System Health Agent (SHA), a Quarantine Agent (QA), and an Enforcement Client (EC).</a:t>
            </a:r>
          </a:p>
          <a:p>
            <a:r>
              <a:rPr lang="en-GB" smtClean="0"/>
              <a:t>The System Health Agent checks the state of a client and declares its health (patch state, virus signature, system configuration, etc.). The Quarantine Agent (QA) coordinates the SHA and the EC. The Quarantine Agent is cross platform.</a:t>
            </a:r>
          </a:p>
          <a:p>
            <a:r>
              <a:rPr lang="en-GB" smtClean="0"/>
              <a:t>[BUILD1] Each SHA is defined for a system health requirement or a set of system health requirements. For example, there might be an SHA for antivirus signatures and an SHA for operating system updates. A specific SHA might be matched to a remediation server. For example, an SHA for checking antivirus signatures is matched to the server that contains the latest antivirus signature file. SHAs do not have to have a corresponding remediation server. For example, an SHA can just check local system settings to ensure that a host-based firewall is enabled. Windows Vista and Windows Server 2008 include a Windows Security Health Validator SHA. Third-party software vendors or Microsoft can provide additional SHAs to the Network Access Protection platform. </a:t>
            </a:r>
          </a:p>
          <a:p>
            <a:r>
              <a:rPr lang="en-GB" smtClean="0"/>
              <a:t>[BUILD2] The Enforcement Client handles the method of enforcement. Each NAP EC is defined for a different type of network access or communication. For example, there is an NAP EC for DHCP configuration and an NAP EC for VPN connections. The NAP EC is typically matched to a specific type of NAP server. For example, the DHCP NAP EC is designed to work with a DHCP-based NAP server. Some NAP ECs are provided with the NAP platform, and third-party software vendors can provide others.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8DBC9874-21F1-4211-88F6-943FBB2CEAE0}" type="slidenum">
              <a:rPr lang="en-GB">
                <a:solidFill>
                  <a:schemeClr val="tx1"/>
                </a:solidFill>
                <a:latin typeface="Times New Roman" pitchFamily="18" charset="0"/>
              </a:rPr>
              <a:pPr algn="r">
                <a:spcBef>
                  <a:spcPct val="0"/>
                </a:spcBef>
              </a:pPr>
              <a:t>8</a:t>
            </a:fld>
            <a:endParaRPr lang="en-US">
              <a:solidFill>
                <a:schemeClr val="tx1"/>
              </a:solidFill>
              <a:latin typeface="Times New Roman" pitchFamily="18" charset="0"/>
            </a:endParaRPr>
          </a:p>
        </p:txBody>
      </p:sp>
      <p:sp>
        <p:nvSpPr>
          <p:cNvPr id="46083" name="Rectangle 4"/>
          <p:cNvSpPr>
            <a:spLocks noGrp="1" noRot="1" noChangeAspect="1" noChangeArrowheads="1" noTextEdit="1"/>
          </p:cNvSpPr>
          <p:nvPr>
            <p:ph type="sldImg"/>
          </p:nvPr>
        </p:nvSpPr>
        <p:spPr>
          <a:ln/>
        </p:spPr>
      </p:sp>
      <p:sp>
        <p:nvSpPr>
          <p:cNvPr id="46084" name="Rectangle 5"/>
          <p:cNvSpPr>
            <a:spLocks noGrp="1" noChangeArrowheads="1"/>
          </p:cNvSpPr>
          <p:nvPr>
            <p:ph type="body" idx="1"/>
          </p:nvPr>
        </p:nvSpPr>
        <p:spPr>
          <a:noFill/>
          <a:ln/>
        </p:spPr>
        <p:txBody>
          <a:bodyPr/>
          <a:lstStyle/>
          <a:p>
            <a:r>
              <a:rPr lang="en-GB" b="1" smtClean="0">
                <a:sym typeface="Wingdings" pitchFamily="2" charset="2"/>
              </a:rPr>
              <a:t>[BUILD3] The Remediation Server installs necessary patches, configurations, and applications to bring clients to healthy state. When in restriction, you are given routes to the remediation server.  We don’t want to keep you off the network; the goal is to get you healthy and back on.</a:t>
            </a:r>
          </a:p>
          <a:p>
            <a:r>
              <a:rPr lang="en-GB" b="1" smtClean="0">
                <a:sym typeface="Wingdings" pitchFamily="2" charset="2"/>
              </a:rPr>
              <a:t>[BUILD4] The Network Access Device and Server have the intelligence to grant or deny you access to the network. This could be a firewall or an appliance.</a:t>
            </a:r>
          </a:p>
          <a:p>
            <a:r>
              <a:rPr lang="en-GB" b="1" smtClean="0">
                <a:sym typeface="Wingdings" pitchFamily="2" charset="2"/>
              </a:rPr>
              <a:t>[BUILD5] System Health Server provides client compliance policies by defining health requirements for system components on a client.</a:t>
            </a:r>
          </a:p>
          <a:p>
            <a:r>
              <a:rPr lang="en-GB" b="1" smtClean="0">
                <a:sym typeface="Wingdings" pitchFamily="2" charset="2"/>
              </a:rPr>
              <a:t>[BUILD6] The Network Policy Server includes the Quarantine Server and the System Health Validator. The Quarantine Server (QS) sits on Microsoft IAS Policy Server (RADIUS will make the rules decision). The QS coordinates the System Health Validators (SHV). System Health Validators certify declarations made by health agents.</a:t>
            </a:r>
          </a:p>
          <a:p>
            <a:r>
              <a:rPr lang="en-GB" b="1" smtClean="0">
                <a:sym typeface="Wingdings" pitchFamily="2" charset="2"/>
              </a:rPr>
              <a:t>[BUILD7] The NAP architecture provides a general framework to deliver a solution a customer can craft over time, such as DHCP now and IPSec in the future; or monitor and reporting now, enforcement later.</a:t>
            </a:r>
          </a:p>
          <a:p>
            <a:endParaRPr lang="en-GB" b="1" smtClean="0">
              <a:sym typeface="Wingdings" pitchFamily="2" charset="2"/>
            </a:endParaRPr>
          </a:p>
          <a:p>
            <a:r>
              <a:rPr lang="en-GB" b="1" smtClean="0">
                <a:sym typeface="Wingdings" pitchFamily="2" charset="2"/>
              </a:rPr>
              <a:t>Slide Transition: Let’s look at how NAP offers network layer protection.</a:t>
            </a:r>
          </a:p>
          <a:p>
            <a:r>
              <a:rPr lang="en-GB" b="1" smtClean="0">
                <a:sym typeface="Wingdings" pitchFamily="2" charset="2"/>
              </a:rPr>
              <a:t>Slide Comment: </a:t>
            </a:r>
          </a:p>
          <a:p>
            <a:r>
              <a:rPr lang="en-GB" b="1" smtClean="0">
                <a:sym typeface="Wingdings" pitchFamily="2" charset="2"/>
              </a:rPr>
              <a:t>Additional Information: </a:t>
            </a:r>
          </a:p>
          <a:p>
            <a:r>
              <a:rPr lang="en-GB" b="1" smtClean="0">
                <a:sym typeface="Wingdings" pitchFamily="2" charset="2"/>
              </a:rPr>
              <a:t>http://www.microsoft.com/technet/itsolutions/network/nap/default.mspx</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2971800" y="8831263"/>
            <a:ext cx="520700" cy="465137"/>
          </a:xfrm>
          <a:prstGeom prst="rect">
            <a:avLst/>
          </a:prstGeom>
          <a:noFill/>
          <a:ln w="9525" algn="ctr">
            <a:noFill/>
            <a:miter lim="800000"/>
            <a:headEnd/>
            <a:tailEnd/>
          </a:ln>
        </p:spPr>
        <p:txBody>
          <a:bodyPr anchor="b"/>
          <a:lstStyle/>
          <a:p>
            <a:pPr algn="r">
              <a:spcBef>
                <a:spcPct val="0"/>
              </a:spcBef>
            </a:pPr>
            <a:fld id="{B77EFF57-8EA0-4695-B419-41127C6B5D6C}" type="slidenum">
              <a:rPr lang="en-GB">
                <a:solidFill>
                  <a:schemeClr val="tx1"/>
                </a:solidFill>
                <a:latin typeface="Times New Roman" pitchFamily="18" charset="0"/>
              </a:rPr>
              <a:pPr algn="r">
                <a:spcBef>
                  <a:spcPct val="0"/>
                </a:spcBef>
              </a:pPr>
              <a:t>9</a:t>
            </a:fld>
            <a:endParaRPr lang="en-US">
              <a:solidFill>
                <a:schemeClr val="tx1"/>
              </a:solidFill>
              <a:latin typeface="Times New Roman" pitchFamily="18" charset="0"/>
            </a:endParaRPr>
          </a:p>
        </p:txBody>
      </p:sp>
      <p:sp>
        <p:nvSpPr>
          <p:cNvPr id="48131" name="Rectangle 4"/>
          <p:cNvSpPr>
            <a:spLocks noGrp="1" noRot="1" noChangeAspect="1" noChangeArrowheads="1" noTextEdit="1"/>
          </p:cNvSpPr>
          <p:nvPr>
            <p:ph type="sldImg"/>
          </p:nvPr>
        </p:nvSpPr>
        <p:spPr>
          <a:ln/>
        </p:spPr>
      </p:sp>
      <p:sp>
        <p:nvSpPr>
          <p:cNvPr id="48132" name="Rectangle 5"/>
          <p:cNvSpPr>
            <a:spLocks noGrp="1" noChangeArrowheads="1"/>
          </p:cNvSpPr>
          <p:nvPr>
            <p:ph type="body" idx="1"/>
          </p:nvPr>
        </p:nvSpPr>
        <p:spPr>
          <a:noFill/>
          <a:ln/>
        </p:spPr>
        <p:txBody>
          <a:bodyPr/>
          <a:lstStyle/>
          <a:p>
            <a:r>
              <a:rPr lang="en-GB" smtClean="0"/>
              <a:t>Slide Title: Network Layer Protection with NAP</a:t>
            </a:r>
          </a:p>
          <a:p>
            <a:r>
              <a:rPr lang="en-GB" smtClean="0"/>
              <a:t>Keywords: restricted network, remediation servers, system health servers, statement of health (SoH), VLAN, IAS policy server</a:t>
            </a:r>
          </a:p>
          <a:p>
            <a:r>
              <a:rPr lang="en-GB" smtClean="0"/>
              <a:t>Key Message: This is a slide of how NAP works in a typical scenario.</a:t>
            </a:r>
          </a:p>
          <a:p>
            <a:r>
              <a:rPr lang="en-GB" smtClean="0"/>
              <a:t>Slide Builds: 9</a:t>
            </a:r>
          </a:p>
          <a:p>
            <a:r>
              <a:rPr lang="en-GB" smtClean="0"/>
              <a:t>Slide Script: </a:t>
            </a:r>
          </a:p>
          <a:p>
            <a:r>
              <a:rPr lang="en-GB" smtClean="0"/>
              <a:t>We will examine a scenario of Network Access Protection in action with DHCP/VPN.  </a:t>
            </a:r>
          </a:p>
          <a:p>
            <a:r>
              <a:rPr lang="en-GB" smtClean="0"/>
              <a:t>Health policy is set by the IT administrator.  It is asynchronously plumbed by the system health servers to the IAS policy server.  The IAS policy server keeps a health cache at any given time.</a:t>
            </a:r>
          </a:p>
          <a:p>
            <a:r>
              <a:rPr lang="en-GB" smtClean="0"/>
              <a:t>[BUILD1] The client tries to come in and requests network access.  It passes across its statement of health (SoH).  </a:t>
            </a:r>
          </a:p>
          <a:p>
            <a:r>
              <a:rPr lang="en-GB" smtClean="0"/>
              <a:t>[BUILD2] The Network Access Device ships this information over to the IAS policy server.  </a:t>
            </a:r>
          </a:p>
          <a:p>
            <a:r>
              <a:rPr lang="en-GB" smtClean="0"/>
              <a:t>[BUILD3] IAS compares it to what’s in cache and makes certain determinations.  The SoH doesn’t meet health policy.  At that point, the IAS policy server tells the Network Access Device to restrict the client—it could be put in a VLAN or separate subnet.  The IAS policy server also tells the NAD what the client needs to be healthy.  </a:t>
            </a:r>
          </a:p>
          <a:p>
            <a:r>
              <a:rPr lang="en-GB" smtClean="0"/>
              <a:t>[BUILD4] The NAP system information passed to the client by the NAP systems tells it how to access the fix-up servers.  </a:t>
            </a:r>
          </a:p>
          <a:p>
            <a:r>
              <a:rPr lang="en-GB" smtClean="0"/>
              <a:t>[BUILD5] The client contacts the remediation server and requests update.  </a:t>
            </a:r>
          </a:p>
          <a:p>
            <a:r>
              <a:rPr lang="en-GB" smtClean="0"/>
              <a:t>[BUILD6] The Remediation Server provides the client with the necessary updates so it will pass the required system health policies.</a:t>
            </a:r>
          </a:p>
          <a:p>
            <a:r>
              <a:rPr lang="en-GB" smtClean="0"/>
              <a:t>[BUILD7] The client returns to the Network Access Device with an updated SoH.  </a:t>
            </a:r>
          </a:p>
          <a:p>
            <a:r>
              <a:rPr lang="en-GB" smtClean="0"/>
              <a:t>[BUILD8] The Network Access Device ships this information over to the IAS policy server.  </a:t>
            </a:r>
          </a:p>
          <a:p>
            <a:r>
              <a:rPr lang="en-GB" smtClean="0"/>
              <a:t>[BUILD9] It matches policy so the client gains full access to network resources.</a:t>
            </a:r>
          </a:p>
          <a:p>
            <a:r>
              <a:rPr lang="en-GB" smtClean="0"/>
              <a:t>The SoH is re-used to continue to access network resources until the policy is updated.  You can imagine that the cycle goes again with the client requesting network access, this time presenting an up-to-date SoH.  Because it matches policy, the client is granted immediate access to the network.</a:t>
            </a:r>
          </a:p>
          <a:p>
            <a:r>
              <a:rPr lang="en-GB" smtClean="0"/>
              <a:t>Slide Transition: Now let’s take a look at a scenario that addresses protection at the host layer.</a:t>
            </a:r>
          </a:p>
          <a:p>
            <a:r>
              <a:rPr lang="en-GB" smtClean="0"/>
              <a:t>Slide Comment: </a:t>
            </a:r>
          </a:p>
          <a:p>
            <a:r>
              <a:rPr lang="en-GB" smtClean="0"/>
              <a:t>Additional Information: </a:t>
            </a:r>
          </a:p>
          <a:p>
            <a:r>
              <a:rPr lang="en-GB" smtClean="0"/>
              <a:t>http://www.microsoft.com/technet/itsolutions/network/nap/default.mspx</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2130425"/>
            <a:ext cx="7772400" cy="1470025"/>
          </a:xfrm>
        </p:spPr>
        <p:txBody>
          <a:bodyPr rtlCol="0"/>
          <a:lstStyle/>
          <a:p>
            <a:r>
              <a:rPr lang="en-US" smtClean="0"/>
              <a:t>Click to edit Master title style</a:t>
            </a:r>
            <a:endParaRPr lang="en-GB"/>
          </a:p>
        </p:txBody>
      </p:sp>
      <p:sp>
        <p:nvSpPr>
          <p:cNvPr id="3" name="Rectang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type="body" sz="half" idx="1"/>
          </p:nvPr>
        </p:nvSpPr>
        <p:spPr>
          <a:xfrm>
            <a:off x="0" y="1143000"/>
            <a:ext cx="4495800" cy="4525963"/>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p:cNvSpPr>
          <p:nvPr>
            <p:ph sz="half" idx="2"/>
          </p:nvPr>
        </p:nvSpPr>
        <p:spPr>
          <a:xfrm>
            <a:off x="4648200" y="1143000"/>
            <a:ext cx="4495800" cy="4525963"/>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0"/>
            <a:ext cx="7772400" cy="1362075"/>
          </a:xfrm>
        </p:spPr>
        <p:txBody>
          <a:bodyPr rtlCol="0" anchor="t"/>
          <a:lstStyle>
            <a:lvl1pPr algn="l">
              <a:defRPr sz="4000" b="1" cap="all"/>
            </a:lvl1pPr>
          </a:lstStyle>
          <a:p>
            <a:r>
              <a:rPr lang="en-US" smtClean="0"/>
              <a:t>Click to edit Master title style</a:t>
            </a:r>
            <a:endParaRPr lang="en-GB"/>
          </a:p>
        </p:txBody>
      </p:sp>
      <p:sp>
        <p:nvSpPr>
          <p:cNvPr id="3" name="Rectangle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sz="half" idx="1"/>
          </p:nvPr>
        </p:nvSpPr>
        <p:spPr>
          <a:xfrm>
            <a:off x="0" y="1143000"/>
            <a:ext cx="4495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p:cNvSpPr>
          <p:nvPr>
            <p:ph sz="half" idx="2"/>
          </p:nvPr>
        </p:nvSpPr>
        <p:spPr>
          <a:xfrm>
            <a:off x="4648200" y="1143000"/>
            <a:ext cx="4495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1143000"/>
          </a:xfrm>
        </p:spPr>
        <p:txBody>
          <a:bodyPr rtlCol="0"/>
          <a:lstStyle>
            <a:lvl1pPr>
              <a:defRPr/>
            </a:lvl1pPr>
          </a:lstStyle>
          <a:p>
            <a:r>
              <a:rPr lang="en-US" smtClean="0"/>
              <a:t>Click to edit Master title style</a:t>
            </a:r>
            <a:endParaRPr lang="en-GB"/>
          </a:p>
        </p:txBody>
      </p:sp>
      <p:sp>
        <p:nvSpPr>
          <p:cNvPr id="3" name="Rectangle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rtlCol="0" anchor="b"/>
          <a:lstStyle>
            <a:lvl1pPr algn="l">
              <a:defRPr sz="2000" b="1"/>
            </a:lvl1pPr>
          </a:lstStyle>
          <a:p>
            <a:r>
              <a:rPr lang="en-US" smtClean="0"/>
              <a:t>Click to edit Master title style</a:t>
            </a:r>
            <a:endParaRPr lang="en-GB"/>
          </a:p>
        </p:txBody>
      </p:sp>
      <p:sp>
        <p:nvSpPr>
          <p:cNvPr id="3" name="Rectangle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rtlCol="0" anchor="b"/>
          <a:lstStyle>
            <a:lvl1pPr algn="l">
              <a:defRPr sz="2000" b="1"/>
            </a:lvl1pPr>
          </a:lstStyle>
          <a:p>
            <a:r>
              <a:rPr lang="en-US" smtClean="0"/>
              <a:t>Click to edit Master title style</a:t>
            </a:r>
            <a:endParaRPr lang="en-GB"/>
          </a:p>
        </p:txBody>
      </p:sp>
      <p:sp>
        <p:nvSpPr>
          <p:cNvPr id="3" name="Rectangle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Rectangle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338" y="0"/>
            <a:ext cx="91773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Line 4"/>
          <p:cNvSpPr>
            <a:spLocks noChangeShapeType="1"/>
          </p:cNvSpPr>
          <p:nvPr/>
        </p:nvSpPr>
        <p:spPr bwMode="auto">
          <a:xfrm>
            <a:off x="0" y="6361113"/>
            <a:ext cx="9144000" cy="0"/>
          </a:xfrm>
          <a:prstGeom prst="line">
            <a:avLst/>
          </a:prstGeom>
          <a:noFill/>
          <a:ln w="6350" algn="ctr">
            <a:solidFill>
              <a:schemeClr val="bg1"/>
            </a:solidFill>
            <a:round/>
            <a:headEnd/>
            <a:tailEnd/>
          </a:ln>
        </p:spPr>
        <p:txBody>
          <a:bodyPr/>
          <a:lstStyle/>
          <a:p>
            <a:pPr>
              <a:defRPr/>
            </a:pPr>
            <a:endParaRPr lang="en-US"/>
          </a:p>
        </p:txBody>
      </p:sp>
      <p:sp>
        <p:nvSpPr>
          <p:cNvPr id="1029" name="Line 5"/>
          <p:cNvSpPr>
            <a:spLocks noChangeShapeType="1"/>
          </p:cNvSpPr>
          <p:nvPr/>
        </p:nvSpPr>
        <p:spPr bwMode="auto">
          <a:xfrm>
            <a:off x="0" y="6781800"/>
            <a:ext cx="9144000" cy="0"/>
          </a:xfrm>
          <a:prstGeom prst="line">
            <a:avLst/>
          </a:prstGeom>
          <a:noFill/>
          <a:ln w="6350" algn="ctr">
            <a:solidFill>
              <a:schemeClr val="bg1"/>
            </a:solidFill>
            <a:round/>
            <a:headEnd/>
            <a:tailEnd/>
          </a:ln>
        </p:spPr>
        <p:txBody>
          <a:bodyPr/>
          <a:lstStyle/>
          <a:p>
            <a:pPr>
              <a:defRPr/>
            </a:pPr>
            <a:endParaRPr lang="en-US"/>
          </a:p>
        </p:txBody>
      </p:sp>
      <p:sp>
        <p:nvSpPr>
          <p:cNvPr id="1030" name="Line 6"/>
          <p:cNvSpPr>
            <a:spLocks noChangeShapeType="1"/>
          </p:cNvSpPr>
          <p:nvPr/>
        </p:nvSpPr>
        <p:spPr bwMode="auto">
          <a:xfrm>
            <a:off x="0" y="6022975"/>
            <a:ext cx="9144000" cy="0"/>
          </a:xfrm>
          <a:prstGeom prst="line">
            <a:avLst/>
          </a:prstGeom>
          <a:noFill/>
          <a:ln w="12700" algn="ctr">
            <a:solidFill>
              <a:srgbClr val="FFCC00"/>
            </a:solidFill>
            <a:round/>
            <a:headEnd/>
            <a:tailEnd/>
          </a:ln>
        </p:spPr>
        <p:txBody>
          <a:bodyPr/>
          <a:lstStyle/>
          <a:p>
            <a:pPr>
              <a:defRPr/>
            </a:pPr>
            <a:endParaRPr lang="en-US"/>
          </a:p>
        </p:txBody>
      </p:sp>
      <p:pic>
        <p:nvPicPr>
          <p:cNvPr id="3079" name="Picture 7"/>
          <p:cNvPicPr>
            <a:picLocks noChangeAspect="1" noChangeArrowheads="1"/>
          </p:cNvPicPr>
          <p:nvPr/>
        </p:nvPicPr>
        <p:blipFill>
          <a:blip r:embed="rId14"/>
          <a:srcRect/>
          <a:stretch>
            <a:fillRect/>
          </a:stretch>
        </p:blipFill>
        <p:spPr bwMode="auto">
          <a:xfrm>
            <a:off x="7312025" y="6497638"/>
            <a:ext cx="1554163"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marL="342900" indent="-342900" algn="l" defTabSz="-13873163" rtl="0" eaLnBrk="0" fontAlgn="base" hangingPunct="0">
        <a:spcBef>
          <a:spcPct val="0"/>
        </a:spcBef>
        <a:spcAft>
          <a:spcPct val="0"/>
        </a:spcAft>
        <a:defRPr sz="4000" b="1">
          <a:solidFill>
            <a:srgbClr val="FFFF99"/>
          </a:solidFill>
          <a:latin typeface="+mj-lt"/>
          <a:ea typeface="+mj-ea"/>
          <a:cs typeface="+mj-cs"/>
        </a:defRPr>
      </a:lvl1pPr>
      <a:lvl2pPr marL="342900" indent="-342900" algn="l" defTabSz="-13873163" rtl="0" eaLnBrk="0" fontAlgn="base" hangingPunct="0">
        <a:spcBef>
          <a:spcPct val="0"/>
        </a:spcBef>
        <a:spcAft>
          <a:spcPct val="0"/>
        </a:spcAft>
        <a:defRPr sz="4000" b="1">
          <a:solidFill>
            <a:srgbClr val="FFFF99"/>
          </a:solidFill>
          <a:latin typeface="Arial" charset="0"/>
        </a:defRPr>
      </a:lvl2pPr>
      <a:lvl3pPr marL="342900" indent="-342900" algn="l" defTabSz="-13873163" rtl="0" eaLnBrk="0" fontAlgn="base" hangingPunct="0">
        <a:spcBef>
          <a:spcPct val="0"/>
        </a:spcBef>
        <a:spcAft>
          <a:spcPct val="0"/>
        </a:spcAft>
        <a:defRPr sz="4000" b="1">
          <a:solidFill>
            <a:srgbClr val="FFFF99"/>
          </a:solidFill>
          <a:latin typeface="Arial" charset="0"/>
        </a:defRPr>
      </a:lvl3pPr>
      <a:lvl4pPr marL="342900" indent="-342900" algn="l" defTabSz="-13873163" rtl="0" eaLnBrk="0" fontAlgn="base" hangingPunct="0">
        <a:spcBef>
          <a:spcPct val="0"/>
        </a:spcBef>
        <a:spcAft>
          <a:spcPct val="0"/>
        </a:spcAft>
        <a:defRPr sz="4000" b="1">
          <a:solidFill>
            <a:srgbClr val="FFFF99"/>
          </a:solidFill>
          <a:latin typeface="Arial" charset="0"/>
        </a:defRPr>
      </a:lvl4pPr>
      <a:lvl5pPr marL="342900" indent="-342900" algn="l" defTabSz="-13873163" rtl="0" eaLnBrk="0" fontAlgn="base" hangingPunct="0">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alpha val="100000"/>
            </a:srgbClr>
          </a:solidFill>
          <a:latin typeface="Arial" charset="0"/>
        </a:defRPr>
      </a:lvl6pPr>
      <a:lvl7pPr marL="914400" algn="l" rtl="0" fontAlgn="base">
        <a:spcBef>
          <a:spcPct val="0"/>
        </a:spcBef>
        <a:spcAft>
          <a:spcPct val="0"/>
        </a:spcAft>
        <a:defRPr sz="4000" b="1">
          <a:solidFill>
            <a:srgbClr val="FFFF99">
              <a:alpha val="100000"/>
            </a:srgbClr>
          </a:solidFill>
          <a:latin typeface="Arial" charset="0"/>
        </a:defRPr>
      </a:lvl7pPr>
      <a:lvl8pPr marL="1371600" algn="l" rtl="0" fontAlgn="base">
        <a:spcBef>
          <a:spcPct val="0"/>
        </a:spcBef>
        <a:spcAft>
          <a:spcPct val="0"/>
        </a:spcAft>
        <a:defRPr sz="4000" b="1">
          <a:solidFill>
            <a:srgbClr val="FFFF99">
              <a:alpha val="100000"/>
            </a:srgbClr>
          </a:solidFill>
          <a:latin typeface="Arial" charset="0"/>
        </a:defRPr>
      </a:lvl8pPr>
      <a:lvl9pPr marL="1828800" algn="l" rtl="0" fontAlgn="base">
        <a:spcBef>
          <a:spcPct val="0"/>
        </a:spcBef>
        <a:spcAft>
          <a:spcPct val="0"/>
        </a:spcAft>
        <a:defRPr sz="4000" b="1">
          <a:solidFill>
            <a:srgbClr val="FFFF99">
              <a:alpha val="100000"/>
            </a:srgbClr>
          </a:solidFill>
          <a:latin typeface="Arial" charset="0"/>
        </a:defRPr>
      </a:lvl9pPr>
    </p:titleStyle>
    <p:bodyStyle>
      <a:lvl1pPr marL="342900" indent="-342900" algn="l" defTabSz="-13873163" rtl="0" eaLnBrk="0" fontAlgn="base" hangingPunct="0">
        <a:lnSpc>
          <a:spcPct val="140000"/>
        </a:lnSpc>
        <a:spcBef>
          <a:spcPct val="20000"/>
        </a:spcBef>
        <a:spcAft>
          <a:spcPct val="0"/>
        </a:spcAft>
        <a:buChar char="•"/>
        <a:defRPr sz="3600">
          <a:solidFill>
            <a:schemeClr val="bg1"/>
          </a:solidFill>
          <a:latin typeface="+mn-lt"/>
          <a:ea typeface="+mn-ea"/>
          <a:cs typeface="+mn-cs"/>
        </a:defRPr>
      </a:lvl1pPr>
      <a:lvl2pPr marL="742950" indent="-285750" algn="l" defTabSz="-13873163" rtl="0" eaLnBrk="0" fontAlgn="base" hangingPunct="0">
        <a:lnSpc>
          <a:spcPct val="140000"/>
        </a:lnSpc>
        <a:spcBef>
          <a:spcPct val="20000"/>
        </a:spcBef>
        <a:spcAft>
          <a:spcPct val="0"/>
        </a:spcAft>
        <a:buChar char="–"/>
        <a:defRPr sz="2800">
          <a:solidFill>
            <a:schemeClr val="bg1"/>
          </a:solidFill>
          <a:latin typeface="+mn-lt"/>
        </a:defRPr>
      </a:lvl2pPr>
      <a:lvl3pPr marL="1143000" indent="-228600" algn="l" defTabSz="-13873163" rtl="0" eaLnBrk="0" fontAlgn="base" hangingPunct="0">
        <a:spcBef>
          <a:spcPct val="20000"/>
        </a:spcBef>
        <a:spcAft>
          <a:spcPct val="0"/>
        </a:spcAft>
        <a:buChar char="•"/>
        <a:defRPr sz="2400">
          <a:solidFill>
            <a:schemeClr val="bg1"/>
          </a:solidFill>
          <a:latin typeface="+mn-lt"/>
        </a:defRPr>
      </a:lvl3pPr>
      <a:lvl4pPr marL="1600200" indent="-228600" algn="l" defTabSz="-13873163" rtl="0" eaLnBrk="0" fontAlgn="base" hangingPunct="0">
        <a:spcBef>
          <a:spcPct val="20000"/>
        </a:spcBef>
        <a:spcAft>
          <a:spcPct val="0"/>
        </a:spcAft>
        <a:buChar char="–"/>
        <a:defRPr sz="2000">
          <a:solidFill>
            <a:schemeClr val="bg1"/>
          </a:solidFill>
          <a:latin typeface="+mn-lt"/>
        </a:defRPr>
      </a:lvl4pPr>
      <a:lvl5pPr marL="2057400" indent="-228600" algn="l" defTabSz="-13873163"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alpha val="100000"/>
            </a:schemeClr>
          </a:solidFill>
          <a:latin typeface="+mn-lt"/>
        </a:defRPr>
      </a:lvl6pPr>
      <a:lvl7pPr marL="2971800" indent="-228600" algn="l" rtl="0" fontAlgn="base">
        <a:spcBef>
          <a:spcPct val="20000"/>
        </a:spcBef>
        <a:spcAft>
          <a:spcPct val="0"/>
        </a:spcAft>
        <a:buChar char="»"/>
        <a:defRPr sz="2000">
          <a:solidFill>
            <a:schemeClr val="bg1">
              <a:alpha val="100000"/>
            </a:schemeClr>
          </a:solidFill>
          <a:latin typeface="+mn-lt"/>
        </a:defRPr>
      </a:lvl7pPr>
      <a:lvl8pPr marL="3429000" indent="-228600" algn="l" rtl="0" fontAlgn="base">
        <a:spcBef>
          <a:spcPct val="20000"/>
        </a:spcBef>
        <a:spcAft>
          <a:spcPct val="0"/>
        </a:spcAft>
        <a:buChar char="»"/>
        <a:defRPr sz="2000">
          <a:solidFill>
            <a:schemeClr val="bg1">
              <a:alpha val="100000"/>
            </a:schemeClr>
          </a:solidFill>
          <a:latin typeface="+mn-lt"/>
        </a:defRPr>
      </a:lvl8pPr>
      <a:lvl9pPr marL="3886200" indent="-228600" algn="l" rtl="0" fontAlgn="base">
        <a:spcBef>
          <a:spcPct val="20000"/>
        </a:spcBef>
        <a:spcAft>
          <a:spcPct val="0"/>
        </a:spcAft>
        <a:buChar char="»"/>
        <a:defRPr sz="2000">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8.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5.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47.png"/><Relationship Id="rId4" Type="http://schemas.openxmlformats.org/officeDocument/2006/relationships/image" Target="../media/image30.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381000" y="4038600"/>
            <a:ext cx="8132763" cy="579438"/>
          </a:xfrm>
          <a:prstGeom prst="rect">
            <a:avLst/>
          </a:prstGeom>
          <a:noFill/>
          <a:ln w="9525">
            <a:noFill/>
            <a:miter lim="800000"/>
            <a:headEnd/>
            <a:tailEnd/>
          </a:ln>
        </p:spPr>
        <p:txBody>
          <a:bodyPr>
            <a:spAutoFit/>
          </a:bodyPr>
          <a:lstStyle/>
          <a:p>
            <a:pPr>
              <a:spcBef>
                <a:spcPct val="0"/>
              </a:spcBef>
            </a:pPr>
            <a:endParaRPr lang="en-GB" sz="3200" b="1">
              <a:solidFill>
                <a:schemeClr val="tx2"/>
              </a:solidFill>
            </a:endParaRPr>
          </a:p>
        </p:txBody>
      </p:sp>
      <p:sp>
        <p:nvSpPr>
          <p:cNvPr id="5123" name="Rectangle 12"/>
          <p:cNvSpPr>
            <a:spLocks noGrp="1" noChangeArrowheads="1"/>
          </p:cNvSpPr>
          <p:nvPr>
            <p:ph type="ctrTitle"/>
          </p:nvPr>
        </p:nvSpPr>
        <p:spPr>
          <a:xfrm>
            <a:off x="0" y="1571983"/>
            <a:ext cx="9115425" cy="2614613"/>
          </a:xfrm>
        </p:spPr>
        <p:txBody>
          <a:bodyPr/>
          <a:lstStyle/>
          <a:p>
            <a:pPr marL="0" indent="0" defTabSz="914400" eaLnBrk="1" hangingPunct="1"/>
            <a:r>
              <a:rPr lang="en-US" sz="4800" dirty="0" smtClean="0">
                <a:solidFill>
                  <a:srgbClr val="FFCC00"/>
                </a:solidFill>
                <a:cs typeface="Times New Roman" pitchFamily="18" charset="0"/>
              </a:rPr>
              <a:t>Windows Server 2008 Network Access Protection (NAP) Technical Overview</a:t>
            </a:r>
          </a:p>
        </p:txBody>
      </p:sp>
      <p:pic>
        <p:nvPicPr>
          <p:cNvPr id="5" name="Picture 2"/>
          <p:cNvPicPr>
            <a:picLocks noChangeAspect="1" noChangeArrowheads="1"/>
          </p:cNvPicPr>
          <p:nvPr/>
        </p:nvPicPr>
        <p:blipFill>
          <a:blip r:embed="rId4"/>
          <a:srcRect/>
          <a:stretch>
            <a:fillRect/>
          </a:stretch>
        </p:blipFill>
        <p:spPr bwMode="auto">
          <a:xfrm>
            <a:off x="3600450" y="4124865"/>
            <a:ext cx="5543550" cy="1857375"/>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2055" name="Rectangle 11"/>
          <p:cNvSpPr>
            <a:spLocks noGrp="1" noChangeArrowheads="1"/>
          </p:cNvSpPr>
          <p:nvPr>
            <p:ph type="title" idx="4294967295"/>
          </p:nvPr>
        </p:nvSpPr>
        <p:spPr/>
        <p:txBody>
          <a:bodyPr/>
          <a:lstStyle/>
          <a:p>
            <a:pPr marL="0" indent="0" defTabSz="914400" eaLnBrk="1" hangingPunct="1"/>
            <a:r>
              <a:rPr lang="en-US" smtClean="0"/>
              <a:t>Host Layer Protection with NAP</a:t>
            </a:r>
          </a:p>
        </p:txBody>
      </p:sp>
      <p:sp>
        <p:nvSpPr>
          <p:cNvPr id="2056" name="Oval 2"/>
          <p:cNvSpPr>
            <a:spLocks noChangeArrowheads="1"/>
          </p:cNvSpPr>
          <p:nvPr/>
        </p:nvSpPr>
        <p:spPr bwMode="auto">
          <a:xfrm>
            <a:off x="750888" y="785813"/>
            <a:ext cx="7464425" cy="5464175"/>
          </a:xfrm>
          <a:prstGeom prst="ellipse">
            <a:avLst/>
          </a:prstGeom>
          <a:gradFill rotWithShape="1">
            <a:gsLst>
              <a:gs pos="0">
                <a:srgbClr val="99CCFF">
                  <a:alpha val="95000"/>
                </a:srgbClr>
              </a:gs>
              <a:gs pos="100000">
                <a:srgbClr val="475E76"/>
              </a:gs>
            </a:gsLst>
            <a:lin ang="0" scaled="1"/>
          </a:gradFill>
          <a:ln w="12700">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54275" name="Oval 3"/>
          <p:cNvSpPr>
            <a:spLocks noChangeArrowheads="1"/>
          </p:cNvSpPr>
          <p:nvPr/>
        </p:nvSpPr>
        <p:spPr bwMode="auto">
          <a:xfrm>
            <a:off x="3917951" y="1243012"/>
            <a:ext cx="4044949" cy="4592639"/>
          </a:xfrm>
          <a:prstGeom prst="ellipse">
            <a:avLst/>
          </a:prstGeom>
          <a:gradFill rotWithShape="1">
            <a:gsLst>
              <a:gs pos="0">
                <a:srgbClr val="99CCFF">
                  <a:gamma/>
                  <a:shade val="74118"/>
                  <a:invGamma/>
                  <a:alpha val="60001"/>
                </a:srgbClr>
              </a:gs>
              <a:gs pos="50000">
                <a:srgbClr val="99CCFF">
                  <a:alpha val="89999"/>
                </a:srgbClr>
              </a:gs>
              <a:gs pos="100000">
                <a:srgbClr val="99CCFF">
                  <a:gamma/>
                  <a:shade val="74118"/>
                  <a:invGamma/>
                  <a:alpha val="60001"/>
                </a:srgbClr>
              </a:gs>
            </a:gsLst>
            <a:lin ang="2700000" scaled="1"/>
          </a:gradFill>
          <a:ln w="12700">
            <a:solidFill>
              <a:srgbClr val="99CCFF"/>
            </a:solidFill>
            <a:round/>
            <a:headEnd/>
            <a:tailEnd/>
          </a:ln>
          <a:effectLst/>
        </p:spPr>
        <p:txBody>
          <a:bodyPr wrap="none" anchor="ctr"/>
          <a:lstStyle/>
          <a:p>
            <a:pPr eaLnBrk="1" hangingPunct="1">
              <a:spcBef>
                <a:spcPct val="0"/>
              </a:spcBef>
              <a:defRPr/>
            </a:pPr>
            <a:endParaRPr lang="en-GB" sz="1800" b="1">
              <a:solidFill>
                <a:schemeClr val="tx1"/>
              </a:solidFill>
              <a:latin typeface="Segoe Semibold" pitchFamily="34" charset="0"/>
              <a:cs typeface="Arial" charset="0"/>
            </a:endParaRPr>
          </a:p>
        </p:txBody>
      </p:sp>
      <p:graphicFrame>
        <p:nvGraphicFramePr>
          <p:cNvPr id="54276" name="Object 4"/>
          <p:cNvGraphicFramePr>
            <a:graphicFrameLocks noChangeAspect="1"/>
          </p:cNvGraphicFramePr>
          <p:nvPr/>
        </p:nvGraphicFramePr>
        <p:xfrm>
          <a:off x="996950" y="2813050"/>
          <a:ext cx="431800" cy="558800"/>
        </p:xfrm>
        <a:graphic>
          <a:graphicData uri="http://schemas.openxmlformats.org/presentationml/2006/ole">
            <p:oleObj spid="_x0000_s2050" name="Visio" r:id="rId4" imgW="432054" imgH="558394" progId="Visio.Drawing.11">
              <p:embed/>
            </p:oleObj>
          </a:graphicData>
        </a:graphic>
      </p:graphicFrame>
      <p:sp>
        <p:nvSpPr>
          <p:cNvPr id="2060" name="Oval 5"/>
          <p:cNvSpPr>
            <a:spLocks noChangeArrowheads="1"/>
          </p:cNvSpPr>
          <p:nvPr/>
        </p:nvSpPr>
        <p:spPr bwMode="auto">
          <a:xfrm>
            <a:off x="5241925" y="1779588"/>
            <a:ext cx="2700338" cy="3502025"/>
          </a:xfrm>
          <a:prstGeom prst="ellipse">
            <a:avLst/>
          </a:prstGeom>
          <a:gradFill rotWithShape="1">
            <a:gsLst>
              <a:gs pos="0">
                <a:srgbClr val="3366FF">
                  <a:alpha val="79999"/>
                </a:srgbClr>
              </a:gs>
              <a:gs pos="100000">
                <a:srgbClr val="1C378A"/>
              </a:gs>
            </a:gsLst>
            <a:lin ang="0" scaled="1"/>
          </a:gradFill>
          <a:ln w="12700">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54278" name="AutoShape 6"/>
          <p:cNvSpPr>
            <a:spLocks noChangeArrowheads="1"/>
          </p:cNvSpPr>
          <p:nvPr/>
        </p:nvSpPr>
        <p:spPr bwMode="auto">
          <a:xfrm>
            <a:off x="2259013" y="3875088"/>
            <a:ext cx="3017837" cy="242887"/>
          </a:xfrm>
          <a:prstGeom prst="homePlate">
            <a:avLst>
              <a:gd name="adj" fmla="val 69832"/>
            </a:avLst>
          </a:prstGeom>
          <a:gradFill rotWithShape="0">
            <a:gsLst>
              <a:gs pos="0">
                <a:srgbClr val="787878"/>
              </a:gs>
              <a:gs pos="50000">
                <a:srgbClr val="DDDDDD"/>
              </a:gs>
              <a:gs pos="100000">
                <a:srgbClr val="787878"/>
              </a:gs>
            </a:gsLst>
            <a:lin ang="2700000" scaled="1"/>
          </a:gradFill>
          <a:ln w="12700">
            <a:solidFill>
              <a:srgbClr val="DDDDDD"/>
            </a:solidFill>
            <a:miter lim="800000"/>
            <a:headEnd/>
            <a:tailEnd/>
          </a:ln>
        </p:spPr>
        <p:txBody>
          <a:bodyPr wrap="none" anchor="ctr"/>
          <a:lstStyle/>
          <a:p>
            <a:pPr algn="ctr" eaLnBrk="1" hangingPunct="1">
              <a:spcBef>
                <a:spcPct val="0"/>
              </a:spcBef>
            </a:pPr>
            <a:r>
              <a:rPr lang="en-US" sz="1400" b="1">
                <a:solidFill>
                  <a:schemeClr val="bg1"/>
                </a:solidFill>
                <a:latin typeface="Segoe Semibold" pitchFamily="34" charset="0"/>
                <a:cs typeface="Arial" charset="0"/>
              </a:rPr>
              <a:t>Accessing the network</a:t>
            </a:r>
          </a:p>
        </p:txBody>
      </p:sp>
      <p:sp>
        <p:nvSpPr>
          <p:cNvPr id="54279" name="Text Box 7"/>
          <p:cNvSpPr txBox="1">
            <a:spLocks noChangeArrowheads="1"/>
          </p:cNvSpPr>
          <p:nvPr/>
        </p:nvSpPr>
        <p:spPr bwMode="auto">
          <a:xfrm rot="10839294" flipV="1">
            <a:off x="4643438" y="3613150"/>
            <a:ext cx="522287" cy="762000"/>
          </a:xfrm>
          <a:prstGeom prst="rect">
            <a:avLst/>
          </a:prstGeom>
          <a:noFill/>
          <a:ln w="9525">
            <a:noFill/>
            <a:miter lim="800000"/>
            <a:headEnd/>
            <a:tailEnd/>
          </a:ln>
        </p:spPr>
        <p:txBody>
          <a:bodyPr lIns="91430" tIns="45715" rIns="91430" bIns="45715">
            <a:spAutoFit/>
          </a:bodyPr>
          <a:lstStyle/>
          <a:p>
            <a:r>
              <a:rPr lang="en-US" sz="4400" b="1">
                <a:cs typeface="Arial" charset="0"/>
              </a:rPr>
              <a:t>X</a:t>
            </a:r>
          </a:p>
        </p:txBody>
      </p:sp>
      <p:pic>
        <p:nvPicPr>
          <p:cNvPr id="2063" name="Picture 9" descr="server"/>
          <p:cNvPicPr>
            <a:picLocks noChangeAspect="1" noChangeArrowheads="1"/>
          </p:cNvPicPr>
          <p:nvPr/>
        </p:nvPicPr>
        <p:blipFill>
          <a:blip r:embed="rId5"/>
          <a:srcRect/>
          <a:stretch>
            <a:fillRect/>
          </a:stretch>
        </p:blipFill>
        <p:spPr bwMode="auto">
          <a:xfrm>
            <a:off x="4246563" y="2840038"/>
            <a:ext cx="596900" cy="990600"/>
          </a:xfrm>
          <a:prstGeom prst="rect">
            <a:avLst/>
          </a:prstGeom>
          <a:noFill/>
          <a:ln w="9525">
            <a:noFill/>
            <a:miter lim="800000"/>
            <a:headEnd/>
            <a:tailEnd/>
          </a:ln>
        </p:spPr>
      </p:pic>
      <p:pic>
        <p:nvPicPr>
          <p:cNvPr id="2064" name="Picture 10" descr="server"/>
          <p:cNvPicPr>
            <a:picLocks noChangeAspect="1" noChangeArrowheads="1"/>
          </p:cNvPicPr>
          <p:nvPr/>
        </p:nvPicPr>
        <p:blipFill>
          <a:blip r:embed="rId5"/>
          <a:srcRect/>
          <a:stretch>
            <a:fillRect/>
          </a:stretch>
        </p:blipFill>
        <p:spPr bwMode="auto">
          <a:xfrm>
            <a:off x="4583113" y="4233863"/>
            <a:ext cx="596900" cy="990600"/>
          </a:xfrm>
          <a:prstGeom prst="rect">
            <a:avLst/>
          </a:prstGeom>
          <a:noFill/>
          <a:ln w="9525">
            <a:noFill/>
            <a:miter lim="800000"/>
            <a:headEnd/>
            <a:tailEnd/>
          </a:ln>
        </p:spPr>
      </p:pic>
      <p:sp>
        <p:nvSpPr>
          <p:cNvPr id="2065" name="Text Box 11"/>
          <p:cNvSpPr txBox="1">
            <a:spLocks noChangeArrowheads="1"/>
          </p:cNvSpPr>
          <p:nvPr/>
        </p:nvSpPr>
        <p:spPr bwMode="auto">
          <a:xfrm>
            <a:off x="4703763" y="4978400"/>
            <a:ext cx="1447800" cy="457200"/>
          </a:xfrm>
          <a:prstGeom prst="rect">
            <a:avLst/>
          </a:prstGeom>
          <a:noFill/>
          <a:ln w="9525">
            <a:noFill/>
            <a:miter lim="800000"/>
            <a:headEnd/>
            <a:tailEnd/>
          </a:ln>
        </p:spPr>
        <p:txBody>
          <a:bodyPr lIns="91430" tIns="45715" rIns="91430" bIns="45715">
            <a:spAutoFit/>
          </a:bodyPr>
          <a:lstStyle/>
          <a:p>
            <a:r>
              <a:rPr lang="en-US" b="1">
                <a:solidFill>
                  <a:schemeClr val="tx1"/>
                </a:solidFill>
                <a:cs typeface="Arial" charset="0"/>
              </a:rPr>
              <a:t>Remediation Server</a:t>
            </a:r>
          </a:p>
        </p:txBody>
      </p:sp>
      <p:pic>
        <p:nvPicPr>
          <p:cNvPr id="54284" name="Picture 12" descr="server"/>
          <p:cNvPicPr>
            <a:picLocks noChangeAspect="1" noChangeArrowheads="1"/>
          </p:cNvPicPr>
          <p:nvPr/>
        </p:nvPicPr>
        <p:blipFill>
          <a:blip r:embed="rId5"/>
          <a:srcRect/>
          <a:stretch>
            <a:fillRect/>
          </a:stretch>
        </p:blipFill>
        <p:spPr bwMode="auto">
          <a:xfrm>
            <a:off x="5756275" y="2855913"/>
            <a:ext cx="596900" cy="990600"/>
          </a:xfrm>
          <a:prstGeom prst="rect">
            <a:avLst/>
          </a:prstGeom>
          <a:noFill/>
          <a:ln w="9525">
            <a:noFill/>
            <a:miter lim="800000"/>
            <a:headEnd/>
            <a:tailEnd/>
          </a:ln>
        </p:spPr>
      </p:pic>
      <p:sp>
        <p:nvSpPr>
          <p:cNvPr id="54285" name="Text Box 13"/>
          <p:cNvSpPr txBox="1">
            <a:spLocks noChangeArrowheads="1"/>
          </p:cNvSpPr>
          <p:nvPr/>
        </p:nvSpPr>
        <p:spPr bwMode="auto">
          <a:xfrm>
            <a:off x="5800725" y="3690938"/>
            <a:ext cx="698500" cy="274637"/>
          </a:xfrm>
          <a:prstGeom prst="rect">
            <a:avLst/>
          </a:prstGeom>
          <a:noFill/>
          <a:ln w="9525">
            <a:noFill/>
            <a:miter lim="800000"/>
            <a:headEnd/>
            <a:tailEnd/>
          </a:ln>
        </p:spPr>
        <p:txBody>
          <a:bodyPr lIns="91430" tIns="45715" rIns="91430" bIns="45715">
            <a:spAutoFit/>
          </a:bodyPr>
          <a:lstStyle/>
          <a:p>
            <a:r>
              <a:rPr lang="en-US" b="1">
                <a:solidFill>
                  <a:schemeClr val="tx1"/>
                </a:solidFill>
                <a:cs typeface="Arial" charset="0"/>
              </a:rPr>
              <a:t>NPS</a:t>
            </a:r>
          </a:p>
        </p:txBody>
      </p:sp>
      <p:grpSp>
        <p:nvGrpSpPr>
          <p:cNvPr id="2068" name="Group 14"/>
          <p:cNvGrpSpPr>
            <a:grpSpLocks/>
          </p:cNvGrpSpPr>
          <p:nvPr/>
        </p:nvGrpSpPr>
        <p:grpSpPr bwMode="auto">
          <a:xfrm>
            <a:off x="6911975" y="2649538"/>
            <a:ext cx="831850" cy="879475"/>
            <a:chOff x="4352" y="1417"/>
            <a:chExt cx="632" cy="607"/>
          </a:xfrm>
        </p:grpSpPr>
        <p:pic>
          <p:nvPicPr>
            <p:cNvPr id="2089" name="Picture 15" descr="server"/>
            <p:cNvPicPr>
              <a:picLocks noChangeAspect="1" noChangeArrowheads="1"/>
            </p:cNvPicPr>
            <p:nvPr/>
          </p:nvPicPr>
          <p:blipFill>
            <a:blip r:embed="rId5"/>
            <a:srcRect/>
            <a:stretch>
              <a:fillRect/>
            </a:stretch>
          </p:blipFill>
          <p:spPr bwMode="auto">
            <a:xfrm>
              <a:off x="4352" y="1417"/>
              <a:ext cx="406" cy="607"/>
            </a:xfrm>
            <a:prstGeom prst="rect">
              <a:avLst/>
            </a:prstGeom>
            <a:noFill/>
            <a:ln w="9525">
              <a:noFill/>
              <a:miter lim="800000"/>
              <a:headEnd/>
              <a:tailEnd/>
            </a:ln>
          </p:spPr>
        </p:pic>
        <p:pic>
          <p:nvPicPr>
            <p:cNvPr id="2090" name="Picture 16" descr="server"/>
            <p:cNvPicPr>
              <a:picLocks noChangeAspect="1" noChangeArrowheads="1"/>
            </p:cNvPicPr>
            <p:nvPr/>
          </p:nvPicPr>
          <p:blipFill>
            <a:blip r:embed="rId5"/>
            <a:srcRect/>
            <a:stretch>
              <a:fillRect/>
            </a:stretch>
          </p:blipFill>
          <p:spPr bwMode="auto">
            <a:xfrm>
              <a:off x="4577" y="1417"/>
              <a:ext cx="407" cy="607"/>
            </a:xfrm>
            <a:prstGeom prst="rect">
              <a:avLst/>
            </a:prstGeom>
            <a:noFill/>
            <a:ln w="9525">
              <a:noFill/>
              <a:miter lim="800000"/>
              <a:headEnd/>
              <a:tailEnd/>
            </a:ln>
          </p:spPr>
        </p:pic>
      </p:grpSp>
      <p:sp>
        <p:nvSpPr>
          <p:cNvPr id="2069" name="Text Box 21"/>
          <p:cNvSpPr txBox="1">
            <a:spLocks noChangeArrowheads="1"/>
          </p:cNvSpPr>
          <p:nvPr/>
        </p:nvSpPr>
        <p:spPr bwMode="auto">
          <a:xfrm>
            <a:off x="4217988" y="3616325"/>
            <a:ext cx="666750" cy="274638"/>
          </a:xfrm>
          <a:prstGeom prst="rect">
            <a:avLst/>
          </a:prstGeom>
          <a:noFill/>
          <a:ln w="9525">
            <a:noFill/>
            <a:miter lim="800000"/>
            <a:headEnd/>
            <a:tailEnd/>
          </a:ln>
        </p:spPr>
        <p:txBody>
          <a:bodyPr lIns="91430" tIns="45715" rIns="91430" bIns="45715">
            <a:spAutoFit/>
          </a:bodyPr>
          <a:lstStyle/>
          <a:p>
            <a:r>
              <a:rPr lang="en-US" b="1">
                <a:solidFill>
                  <a:schemeClr val="tx1"/>
                </a:solidFill>
                <a:cs typeface="Arial" charset="0"/>
              </a:rPr>
              <a:t>HRA</a:t>
            </a:r>
          </a:p>
        </p:txBody>
      </p:sp>
      <p:sp>
        <p:nvSpPr>
          <p:cNvPr id="54296" name="Text Box 24"/>
          <p:cNvSpPr txBox="1">
            <a:spLocks noChangeArrowheads="1"/>
          </p:cNvSpPr>
          <p:nvPr/>
        </p:nvSpPr>
        <p:spPr bwMode="auto">
          <a:xfrm>
            <a:off x="1998663" y="2903538"/>
            <a:ext cx="2046287" cy="3968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May I have a health certificate?  Here’s my SoH.</a:t>
            </a:r>
          </a:p>
        </p:txBody>
      </p:sp>
      <p:sp>
        <p:nvSpPr>
          <p:cNvPr id="54295" name="Line 23"/>
          <p:cNvSpPr>
            <a:spLocks noChangeShapeType="1"/>
          </p:cNvSpPr>
          <p:nvPr/>
        </p:nvSpPr>
        <p:spPr bwMode="auto">
          <a:xfrm>
            <a:off x="1941513" y="3271838"/>
            <a:ext cx="2114550" cy="0"/>
          </a:xfrm>
          <a:prstGeom prst="line">
            <a:avLst/>
          </a:prstGeom>
          <a:noFill/>
          <a:ln w="12700">
            <a:solidFill>
              <a:srgbClr val="777777"/>
            </a:solidFill>
            <a:round/>
            <a:headEnd/>
            <a:tailEnd type="triangle" w="med" len="med"/>
          </a:ln>
        </p:spPr>
        <p:txBody>
          <a:bodyPr anchor="ctr"/>
          <a:lstStyle/>
          <a:p>
            <a:endParaRPr lang="en-US"/>
          </a:p>
        </p:txBody>
      </p:sp>
      <p:sp>
        <p:nvSpPr>
          <p:cNvPr id="54297" name="Line 25"/>
          <p:cNvSpPr>
            <a:spLocks noChangeShapeType="1"/>
          </p:cNvSpPr>
          <p:nvPr/>
        </p:nvSpPr>
        <p:spPr bwMode="auto">
          <a:xfrm>
            <a:off x="4865688" y="3262313"/>
            <a:ext cx="828675" cy="0"/>
          </a:xfrm>
          <a:prstGeom prst="line">
            <a:avLst/>
          </a:prstGeom>
          <a:noFill/>
          <a:ln w="12700">
            <a:solidFill>
              <a:srgbClr val="777777"/>
            </a:solidFill>
            <a:round/>
            <a:headEnd/>
            <a:tailEnd type="triangle" w="med" len="med"/>
          </a:ln>
        </p:spPr>
        <p:txBody>
          <a:bodyPr anchor="ctr"/>
          <a:lstStyle/>
          <a:p>
            <a:endParaRPr lang="en-US"/>
          </a:p>
        </p:txBody>
      </p:sp>
      <p:sp>
        <p:nvSpPr>
          <p:cNvPr id="54298" name="Text Box 26"/>
          <p:cNvSpPr txBox="1">
            <a:spLocks noChangeArrowheads="1"/>
          </p:cNvSpPr>
          <p:nvPr/>
        </p:nvSpPr>
        <p:spPr bwMode="auto">
          <a:xfrm>
            <a:off x="4800600" y="2965450"/>
            <a:ext cx="1055688" cy="2444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Client ok?</a:t>
            </a:r>
          </a:p>
        </p:txBody>
      </p:sp>
      <p:sp>
        <p:nvSpPr>
          <p:cNvPr id="54299" name="Line 27"/>
          <p:cNvSpPr>
            <a:spLocks noChangeShapeType="1"/>
          </p:cNvSpPr>
          <p:nvPr/>
        </p:nvSpPr>
        <p:spPr bwMode="auto">
          <a:xfrm flipH="1">
            <a:off x="4865688" y="3395663"/>
            <a:ext cx="781050" cy="0"/>
          </a:xfrm>
          <a:prstGeom prst="line">
            <a:avLst/>
          </a:prstGeom>
          <a:noFill/>
          <a:ln w="12700">
            <a:solidFill>
              <a:srgbClr val="777777"/>
            </a:solidFill>
            <a:round/>
            <a:headEnd/>
            <a:tailEnd type="triangle" w="med" len="med"/>
          </a:ln>
        </p:spPr>
        <p:txBody>
          <a:bodyPr anchor="ctr"/>
          <a:lstStyle/>
          <a:p>
            <a:endParaRPr lang="en-US"/>
          </a:p>
        </p:txBody>
      </p:sp>
      <p:sp>
        <p:nvSpPr>
          <p:cNvPr id="54300" name="Text Box 28"/>
          <p:cNvSpPr txBox="1">
            <a:spLocks noChangeArrowheads="1"/>
          </p:cNvSpPr>
          <p:nvPr/>
        </p:nvSpPr>
        <p:spPr bwMode="auto">
          <a:xfrm>
            <a:off x="4695825" y="3394075"/>
            <a:ext cx="1350963" cy="2444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No.  Needs fix-up.</a:t>
            </a:r>
          </a:p>
        </p:txBody>
      </p:sp>
      <p:sp>
        <p:nvSpPr>
          <p:cNvPr id="54301" name="Line 29"/>
          <p:cNvSpPr>
            <a:spLocks noChangeShapeType="1"/>
          </p:cNvSpPr>
          <p:nvPr/>
        </p:nvSpPr>
        <p:spPr bwMode="auto">
          <a:xfrm flipH="1">
            <a:off x="1912938" y="3405188"/>
            <a:ext cx="2095500" cy="0"/>
          </a:xfrm>
          <a:prstGeom prst="line">
            <a:avLst/>
          </a:prstGeom>
          <a:noFill/>
          <a:ln w="12700">
            <a:solidFill>
              <a:srgbClr val="777777"/>
            </a:solidFill>
            <a:round/>
            <a:headEnd/>
            <a:tailEnd type="triangle" w="med" len="med"/>
          </a:ln>
        </p:spPr>
        <p:txBody>
          <a:bodyPr anchor="ctr"/>
          <a:lstStyle/>
          <a:p>
            <a:endParaRPr lang="en-US"/>
          </a:p>
        </p:txBody>
      </p:sp>
      <p:sp>
        <p:nvSpPr>
          <p:cNvPr id="54302" name="Text Box 30"/>
          <p:cNvSpPr txBox="1">
            <a:spLocks noChangeArrowheads="1"/>
          </p:cNvSpPr>
          <p:nvPr/>
        </p:nvSpPr>
        <p:spPr bwMode="auto">
          <a:xfrm>
            <a:off x="1895475" y="3451225"/>
            <a:ext cx="2151063" cy="3968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You don’t get a health certificate.</a:t>
            </a:r>
          </a:p>
          <a:p>
            <a:pPr eaLnBrk="1" hangingPunct="1">
              <a:spcBef>
                <a:spcPct val="0"/>
              </a:spcBef>
            </a:pPr>
            <a:r>
              <a:rPr lang="en-US" sz="1000">
                <a:solidFill>
                  <a:schemeClr val="tx1"/>
                </a:solidFill>
                <a:latin typeface="Segoe Semibold" pitchFamily="34" charset="0"/>
                <a:cs typeface="Arial" charset="0"/>
              </a:rPr>
              <a:t>Go fix up.</a:t>
            </a:r>
          </a:p>
        </p:txBody>
      </p:sp>
      <p:sp>
        <p:nvSpPr>
          <p:cNvPr id="54303" name="Line 31"/>
          <p:cNvSpPr>
            <a:spLocks noChangeShapeType="1"/>
          </p:cNvSpPr>
          <p:nvPr/>
        </p:nvSpPr>
        <p:spPr bwMode="auto">
          <a:xfrm>
            <a:off x="1893888" y="3757613"/>
            <a:ext cx="2495550" cy="723900"/>
          </a:xfrm>
          <a:prstGeom prst="line">
            <a:avLst/>
          </a:prstGeom>
          <a:noFill/>
          <a:ln w="12700">
            <a:solidFill>
              <a:srgbClr val="777777"/>
            </a:solidFill>
            <a:round/>
            <a:headEnd/>
            <a:tailEnd type="triangle" w="med" len="med"/>
          </a:ln>
        </p:spPr>
        <p:txBody>
          <a:bodyPr anchor="ctr"/>
          <a:lstStyle/>
          <a:p>
            <a:endParaRPr lang="en-US"/>
          </a:p>
        </p:txBody>
      </p:sp>
      <p:sp>
        <p:nvSpPr>
          <p:cNvPr id="54304" name="Text Box 32"/>
          <p:cNvSpPr txBox="1">
            <a:spLocks noChangeArrowheads="1"/>
          </p:cNvSpPr>
          <p:nvPr/>
        </p:nvSpPr>
        <p:spPr bwMode="auto">
          <a:xfrm>
            <a:off x="2686050" y="3775075"/>
            <a:ext cx="1370013" cy="2444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I need updates.</a:t>
            </a:r>
          </a:p>
        </p:txBody>
      </p:sp>
      <p:sp>
        <p:nvSpPr>
          <p:cNvPr id="54305" name="Line 33"/>
          <p:cNvSpPr>
            <a:spLocks noChangeShapeType="1"/>
          </p:cNvSpPr>
          <p:nvPr/>
        </p:nvSpPr>
        <p:spPr bwMode="auto">
          <a:xfrm flipH="1" flipV="1">
            <a:off x="1884363" y="3906838"/>
            <a:ext cx="2419350" cy="717550"/>
          </a:xfrm>
          <a:prstGeom prst="line">
            <a:avLst/>
          </a:prstGeom>
          <a:noFill/>
          <a:ln w="12700">
            <a:solidFill>
              <a:srgbClr val="777777"/>
            </a:solidFill>
            <a:round/>
            <a:headEnd/>
            <a:tailEnd type="triangle" w="med" len="med"/>
          </a:ln>
        </p:spPr>
        <p:txBody>
          <a:bodyPr anchor="ctr"/>
          <a:lstStyle/>
          <a:p>
            <a:endParaRPr lang="en-US"/>
          </a:p>
        </p:txBody>
      </p:sp>
      <p:sp>
        <p:nvSpPr>
          <p:cNvPr id="54306" name="Text Box 34"/>
          <p:cNvSpPr txBox="1">
            <a:spLocks noChangeArrowheads="1"/>
          </p:cNvSpPr>
          <p:nvPr/>
        </p:nvSpPr>
        <p:spPr bwMode="auto">
          <a:xfrm>
            <a:off x="2905125" y="4403725"/>
            <a:ext cx="1112838" cy="2444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Here you go.</a:t>
            </a:r>
          </a:p>
        </p:txBody>
      </p:sp>
      <p:sp>
        <p:nvSpPr>
          <p:cNvPr id="54308" name="Text Box 36"/>
          <p:cNvSpPr txBox="1">
            <a:spLocks noChangeArrowheads="1"/>
          </p:cNvSpPr>
          <p:nvPr/>
        </p:nvSpPr>
        <p:spPr bwMode="auto">
          <a:xfrm>
            <a:off x="1998663" y="3529013"/>
            <a:ext cx="1912937" cy="2444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Here’s your health certificate.</a:t>
            </a:r>
          </a:p>
        </p:txBody>
      </p:sp>
      <p:sp>
        <p:nvSpPr>
          <p:cNvPr id="54307" name="Text Box 35"/>
          <p:cNvSpPr txBox="1">
            <a:spLocks noChangeArrowheads="1"/>
          </p:cNvSpPr>
          <p:nvPr/>
        </p:nvSpPr>
        <p:spPr bwMode="auto">
          <a:xfrm>
            <a:off x="4818063" y="3376613"/>
            <a:ext cx="1370012" cy="396875"/>
          </a:xfrm>
          <a:prstGeom prst="rect">
            <a:avLst/>
          </a:prstGeom>
          <a:noFill/>
          <a:ln w="12700">
            <a:noFill/>
            <a:miter lim="800000"/>
            <a:headEnd/>
            <a:tailEnd/>
          </a:ln>
        </p:spPr>
        <p:txBody>
          <a:bodyPr>
            <a:spAutoFit/>
          </a:bodyPr>
          <a:lstStyle/>
          <a:p>
            <a:pPr eaLnBrk="1" hangingPunct="1">
              <a:spcBef>
                <a:spcPct val="0"/>
              </a:spcBef>
            </a:pPr>
            <a:r>
              <a:rPr lang="en-US" sz="1000">
                <a:solidFill>
                  <a:schemeClr val="tx1"/>
                </a:solidFill>
                <a:latin typeface="Segoe Semibold" pitchFamily="34" charset="0"/>
                <a:cs typeface="Arial" charset="0"/>
              </a:rPr>
              <a:t>Yes.  Issue </a:t>
            </a:r>
          </a:p>
          <a:p>
            <a:pPr eaLnBrk="1" hangingPunct="1">
              <a:spcBef>
                <a:spcPct val="0"/>
              </a:spcBef>
            </a:pPr>
            <a:r>
              <a:rPr lang="en-US" sz="1000">
                <a:solidFill>
                  <a:schemeClr val="tx1"/>
                </a:solidFill>
                <a:latin typeface="Segoe Semibold" pitchFamily="34" charset="0"/>
                <a:cs typeface="Arial" charset="0"/>
              </a:rPr>
              <a:t>health certificate.</a:t>
            </a:r>
          </a:p>
        </p:txBody>
      </p:sp>
      <p:graphicFrame>
        <p:nvGraphicFramePr>
          <p:cNvPr id="54309" name="Object 37"/>
          <p:cNvGraphicFramePr>
            <a:graphicFrameLocks noChangeAspect="1"/>
          </p:cNvGraphicFramePr>
          <p:nvPr/>
        </p:nvGraphicFramePr>
        <p:xfrm>
          <a:off x="5540375" y="2798763"/>
          <a:ext cx="431800" cy="803275"/>
        </p:xfrm>
        <a:graphic>
          <a:graphicData uri="http://schemas.openxmlformats.org/presentationml/2006/ole">
            <p:oleObj spid="_x0000_s2051" name="Visio" r:id="rId6" imgW="432000" imgH="746280" progId="Visio.Drawing.11">
              <p:embed/>
            </p:oleObj>
          </a:graphicData>
        </a:graphic>
      </p:graphicFrame>
      <p:sp>
        <p:nvSpPr>
          <p:cNvPr id="54310" name="Text Box 38"/>
          <p:cNvSpPr txBox="1">
            <a:spLocks noChangeArrowheads="1"/>
          </p:cNvSpPr>
          <p:nvPr/>
        </p:nvSpPr>
        <p:spPr bwMode="auto">
          <a:xfrm>
            <a:off x="4603750" y="3543300"/>
            <a:ext cx="668338" cy="914400"/>
          </a:xfrm>
          <a:prstGeom prst="rect">
            <a:avLst/>
          </a:prstGeom>
          <a:noFill/>
          <a:ln w="12700">
            <a:noFill/>
            <a:miter lim="800000"/>
            <a:headEnd/>
            <a:tailEnd/>
          </a:ln>
        </p:spPr>
        <p:txBody>
          <a:bodyPr>
            <a:spAutoFit/>
          </a:bodyPr>
          <a:lstStyle/>
          <a:p>
            <a:pPr eaLnBrk="1" hangingPunct="1">
              <a:spcBef>
                <a:spcPct val="0"/>
              </a:spcBef>
            </a:pPr>
            <a:r>
              <a:rPr lang="en-US" sz="5400" b="1">
                <a:solidFill>
                  <a:srgbClr val="131DED"/>
                </a:solidFill>
                <a:latin typeface="Segoe Semibold" pitchFamily="34" charset="0"/>
                <a:cs typeface="Arial" charset="0"/>
                <a:sym typeface="Wingdings" pitchFamily="2" charset="2"/>
              </a:rPr>
              <a:t></a:t>
            </a:r>
          </a:p>
        </p:txBody>
      </p:sp>
      <p:graphicFrame>
        <p:nvGraphicFramePr>
          <p:cNvPr id="54311" name="Object 39"/>
          <p:cNvGraphicFramePr>
            <a:graphicFrameLocks noChangeAspect="1"/>
          </p:cNvGraphicFramePr>
          <p:nvPr/>
        </p:nvGraphicFramePr>
        <p:xfrm>
          <a:off x="1042988" y="2959100"/>
          <a:ext cx="769937" cy="717550"/>
        </p:xfrm>
        <a:graphic>
          <a:graphicData uri="http://schemas.openxmlformats.org/presentationml/2006/ole">
            <p:oleObj spid="_x0000_s2052" name="Visio" r:id="rId7" imgW="770382" imgH="717702" progId="Visio.Drawing.11">
              <p:embed/>
            </p:oleObj>
          </a:graphicData>
        </a:graphic>
      </p:graphicFrame>
      <p:sp>
        <p:nvSpPr>
          <p:cNvPr id="54312" name="Text Box 40"/>
          <p:cNvSpPr txBox="1">
            <a:spLocks noChangeArrowheads="1"/>
          </p:cNvSpPr>
          <p:nvPr/>
        </p:nvSpPr>
        <p:spPr bwMode="auto">
          <a:xfrm>
            <a:off x="962025" y="3746500"/>
            <a:ext cx="998538" cy="274638"/>
          </a:xfrm>
          <a:prstGeom prst="rect">
            <a:avLst/>
          </a:prstGeom>
          <a:noFill/>
          <a:ln w="12700">
            <a:noFill/>
            <a:miter lim="800000"/>
            <a:headEnd/>
            <a:tailEnd/>
          </a:ln>
        </p:spPr>
        <p:txBody>
          <a:bodyPr>
            <a:spAutoFit/>
          </a:bodyPr>
          <a:lstStyle/>
          <a:p>
            <a:pPr eaLnBrk="1" hangingPunct="1">
              <a:spcBef>
                <a:spcPct val="0"/>
              </a:spcBef>
            </a:pPr>
            <a:r>
              <a:rPr lang="en-US" b="1">
                <a:solidFill>
                  <a:schemeClr val="tx1"/>
                </a:solidFill>
                <a:latin typeface="Segoe Semibold" pitchFamily="34" charset="0"/>
                <a:cs typeface="Arial" charset="0"/>
              </a:rPr>
              <a:t>Client</a:t>
            </a:r>
          </a:p>
        </p:txBody>
      </p:sp>
      <p:graphicFrame>
        <p:nvGraphicFramePr>
          <p:cNvPr id="2053" name="Object 41"/>
          <p:cNvGraphicFramePr>
            <a:graphicFrameLocks noChangeAspect="1"/>
          </p:cNvGraphicFramePr>
          <p:nvPr/>
        </p:nvGraphicFramePr>
        <p:xfrm>
          <a:off x="6799263" y="3578225"/>
          <a:ext cx="941387" cy="814388"/>
        </p:xfrm>
        <a:graphic>
          <a:graphicData uri="http://schemas.openxmlformats.org/presentationml/2006/ole">
            <p:oleObj spid="_x0000_s2053" name="Visio" r:id="rId8" imgW="941451" imgH="813613" progId="Visio.Drawing.11">
              <p:embed/>
            </p:oleObj>
          </a:graphicData>
        </a:graphic>
      </p:graphicFrame>
      <p:sp>
        <p:nvSpPr>
          <p:cNvPr id="2086" name="Text Box 43"/>
          <p:cNvSpPr txBox="1">
            <a:spLocks noChangeArrowheads="1"/>
          </p:cNvSpPr>
          <p:nvPr/>
        </p:nvSpPr>
        <p:spPr bwMode="auto">
          <a:xfrm>
            <a:off x="3509963" y="968375"/>
            <a:ext cx="1917700" cy="198438"/>
          </a:xfrm>
          <a:prstGeom prst="rect">
            <a:avLst/>
          </a:prstGeom>
          <a:noFill/>
          <a:ln w="9525">
            <a:noFill/>
            <a:miter lim="800000"/>
            <a:headEnd/>
            <a:tailEnd/>
          </a:ln>
        </p:spPr>
        <p:txBody>
          <a:bodyPr lIns="91430" tIns="45715" rIns="91430" bIns="45715">
            <a:spAutoFit/>
          </a:bodyPr>
          <a:lstStyle/>
          <a:p>
            <a:pPr algn="r">
              <a:lnSpc>
                <a:spcPct val="50000"/>
              </a:lnSpc>
            </a:pPr>
            <a:r>
              <a:rPr lang="en-US" sz="1400" b="1">
                <a:solidFill>
                  <a:schemeClr val="tx1"/>
                </a:solidFill>
                <a:cs typeface="Arial" charset="0"/>
              </a:rPr>
              <a:t>No  Policy</a:t>
            </a:r>
          </a:p>
        </p:txBody>
      </p:sp>
      <p:sp>
        <p:nvSpPr>
          <p:cNvPr id="2087" name="Text Box 44"/>
          <p:cNvSpPr txBox="1">
            <a:spLocks noChangeArrowheads="1"/>
          </p:cNvSpPr>
          <p:nvPr/>
        </p:nvSpPr>
        <p:spPr bwMode="auto">
          <a:xfrm>
            <a:off x="4741863" y="1395413"/>
            <a:ext cx="1917700" cy="411162"/>
          </a:xfrm>
          <a:prstGeom prst="rect">
            <a:avLst/>
          </a:prstGeom>
          <a:noFill/>
          <a:ln w="9525">
            <a:noFill/>
            <a:miter lim="800000"/>
            <a:headEnd/>
            <a:tailEnd/>
          </a:ln>
        </p:spPr>
        <p:txBody>
          <a:bodyPr lIns="91430" tIns="45715" rIns="91430" bIns="45715">
            <a:spAutoFit/>
          </a:bodyPr>
          <a:lstStyle/>
          <a:p>
            <a:pPr algn="r">
              <a:lnSpc>
                <a:spcPct val="50000"/>
              </a:lnSpc>
            </a:pPr>
            <a:r>
              <a:rPr lang="en-US" sz="1400" b="1">
                <a:solidFill>
                  <a:schemeClr val="tx1"/>
                </a:solidFill>
                <a:cs typeface="Arial" charset="0"/>
              </a:rPr>
              <a:t>Authentication</a:t>
            </a:r>
          </a:p>
          <a:p>
            <a:pPr algn="r">
              <a:lnSpc>
                <a:spcPct val="50000"/>
              </a:lnSpc>
            </a:pPr>
            <a:r>
              <a:rPr lang="en-US" sz="1400" b="1">
                <a:solidFill>
                  <a:schemeClr val="tx1"/>
                </a:solidFill>
                <a:cs typeface="Arial" charset="0"/>
              </a:rPr>
              <a:t>Optional</a:t>
            </a:r>
          </a:p>
        </p:txBody>
      </p:sp>
      <p:sp>
        <p:nvSpPr>
          <p:cNvPr id="2088" name="Text Box 45"/>
          <p:cNvSpPr txBox="1">
            <a:spLocks noChangeArrowheads="1"/>
          </p:cNvSpPr>
          <p:nvPr/>
        </p:nvSpPr>
        <p:spPr bwMode="auto">
          <a:xfrm>
            <a:off x="5338763" y="2051050"/>
            <a:ext cx="1917700" cy="411163"/>
          </a:xfrm>
          <a:prstGeom prst="rect">
            <a:avLst/>
          </a:prstGeom>
          <a:noFill/>
          <a:ln w="9525">
            <a:noFill/>
            <a:miter lim="800000"/>
            <a:headEnd/>
            <a:tailEnd/>
          </a:ln>
        </p:spPr>
        <p:txBody>
          <a:bodyPr lIns="91430" tIns="45715" rIns="91430" bIns="45715">
            <a:spAutoFit/>
          </a:bodyPr>
          <a:lstStyle/>
          <a:p>
            <a:pPr algn="r">
              <a:lnSpc>
                <a:spcPct val="50000"/>
              </a:lnSpc>
            </a:pPr>
            <a:r>
              <a:rPr lang="en-US" sz="1400" b="1">
                <a:solidFill>
                  <a:schemeClr val="tx1"/>
                </a:solidFill>
                <a:cs typeface="Arial" charset="0"/>
              </a:rPr>
              <a:t>Authentication</a:t>
            </a:r>
          </a:p>
          <a:p>
            <a:pPr algn="r">
              <a:lnSpc>
                <a:spcPct val="50000"/>
              </a:lnSpc>
            </a:pPr>
            <a:r>
              <a:rPr lang="en-US" sz="1400" b="1">
                <a:solidFill>
                  <a:schemeClr val="tx1"/>
                </a:solidFill>
                <a:cs typeface="Arial" charset="0"/>
              </a:rPr>
              <a:t>Required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wipe(left)">
                                      <p:cBhvr>
                                        <p:cTn id="7" dur="500"/>
                                        <p:tgtEl>
                                          <p:spTgt spid="5427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279"/>
                                        </p:tgtEl>
                                        <p:attrNameLst>
                                          <p:attrName>style.visibility</p:attrName>
                                        </p:attrNameLst>
                                      </p:cBhvr>
                                      <p:to>
                                        <p:strVal val="visible"/>
                                      </p:to>
                                    </p:set>
                                    <p:animEffect transition="in" filter="dissolve">
                                      <p:cBhvr>
                                        <p:cTn id="11" dur="500"/>
                                        <p:tgtEl>
                                          <p:spTgt spid="542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295"/>
                                        </p:tgtEl>
                                        <p:attrNameLst>
                                          <p:attrName>style.visibility</p:attrName>
                                        </p:attrNameLst>
                                      </p:cBhvr>
                                      <p:to>
                                        <p:strVal val="visible"/>
                                      </p:to>
                                    </p:set>
                                    <p:animEffect transition="in" filter="wipe(left)">
                                      <p:cBhvr>
                                        <p:cTn id="16" dur="500"/>
                                        <p:tgtEl>
                                          <p:spTgt spid="5429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296"/>
                                        </p:tgtEl>
                                        <p:attrNameLst>
                                          <p:attrName>style.visibility</p:attrName>
                                        </p:attrNameLst>
                                      </p:cBhvr>
                                      <p:to>
                                        <p:strVal val="visible"/>
                                      </p:to>
                                    </p:set>
                                    <p:animEffect transition="in" filter="wipe(left)">
                                      <p:cBhvr>
                                        <p:cTn id="19" dur="500"/>
                                        <p:tgtEl>
                                          <p:spTgt spid="54296"/>
                                        </p:tgtEl>
                                      </p:cBhvr>
                                    </p:animEffect>
                                  </p:childTnLst>
                                </p:cTn>
                              </p:par>
                              <p:par>
                                <p:cTn id="20" presetID="10" presetClass="exit" presetSubtype="0" fill="hold" grpId="1" nodeType="withEffect">
                                  <p:stCondLst>
                                    <p:cond delay="0"/>
                                  </p:stCondLst>
                                  <p:childTnLst>
                                    <p:animEffect transition="out" filter="fade">
                                      <p:cBhvr>
                                        <p:cTn id="21" dur="1000"/>
                                        <p:tgtEl>
                                          <p:spTgt spid="54278"/>
                                        </p:tgtEl>
                                      </p:cBhvr>
                                    </p:animEffect>
                                    <p:set>
                                      <p:cBhvr>
                                        <p:cTn id="22" dur="1" fill="hold">
                                          <p:stCondLst>
                                            <p:cond delay="999"/>
                                          </p:stCondLst>
                                        </p:cTn>
                                        <p:tgtEl>
                                          <p:spTgt spid="5427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54279"/>
                                        </p:tgtEl>
                                      </p:cBhvr>
                                    </p:animEffect>
                                    <p:set>
                                      <p:cBhvr>
                                        <p:cTn id="25" dur="1" fill="hold">
                                          <p:stCondLst>
                                            <p:cond delay="499"/>
                                          </p:stCondLst>
                                        </p:cTn>
                                        <p:tgtEl>
                                          <p:spTgt spid="54279"/>
                                        </p:tgtEl>
                                        <p:attrNameLst>
                                          <p:attrName>style.visibility</p:attrName>
                                        </p:attrNameLst>
                                      </p:cBhvr>
                                      <p:to>
                                        <p:strVal val="hidden"/>
                                      </p:to>
                                    </p:set>
                                  </p:childTnLst>
                                </p:cTn>
                              </p:par>
                            </p:childTnLst>
                          </p:cTn>
                        </p:par>
                        <p:par>
                          <p:cTn id="26" fill="hold">
                            <p:stCondLst>
                              <p:cond delay="1000"/>
                            </p:stCondLst>
                            <p:childTnLst>
                              <p:par>
                                <p:cTn id="27" presetID="22" presetClass="entr" presetSubtype="8" fill="hold" grpId="0" nodeType="afterEffect">
                                  <p:stCondLst>
                                    <p:cond delay="500"/>
                                  </p:stCondLst>
                                  <p:childTnLst>
                                    <p:set>
                                      <p:cBhvr>
                                        <p:cTn id="28" dur="1" fill="hold">
                                          <p:stCondLst>
                                            <p:cond delay="0"/>
                                          </p:stCondLst>
                                        </p:cTn>
                                        <p:tgtEl>
                                          <p:spTgt spid="54297"/>
                                        </p:tgtEl>
                                        <p:attrNameLst>
                                          <p:attrName>style.visibility</p:attrName>
                                        </p:attrNameLst>
                                      </p:cBhvr>
                                      <p:to>
                                        <p:strVal val="visible"/>
                                      </p:to>
                                    </p:set>
                                    <p:animEffect transition="in" filter="wipe(left)">
                                      <p:cBhvr>
                                        <p:cTn id="29" dur="500"/>
                                        <p:tgtEl>
                                          <p:spTgt spid="54297"/>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54298"/>
                                        </p:tgtEl>
                                        <p:attrNameLst>
                                          <p:attrName>style.visibility</p:attrName>
                                        </p:attrNameLst>
                                      </p:cBhvr>
                                      <p:to>
                                        <p:strVal val="visible"/>
                                      </p:to>
                                    </p:set>
                                    <p:animEffect transition="in" filter="wipe(left)">
                                      <p:cBhvr>
                                        <p:cTn id="32" dur="500"/>
                                        <p:tgtEl>
                                          <p:spTgt spid="54298"/>
                                        </p:tgtEl>
                                      </p:cBhvr>
                                    </p:animEffect>
                                  </p:childTnLst>
                                </p:cTn>
                              </p:par>
                              <p:par>
                                <p:cTn id="33" presetID="10" presetClass="exit" presetSubtype="0" fill="hold" grpId="1" nodeType="withEffect">
                                  <p:stCondLst>
                                    <p:cond delay="500"/>
                                  </p:stCondLst>
                                  <p:childTnLst>
                                    <p:animEffect transition="out" filter="fade">
                                      <p:cBhvr>
                                        <p:cTn id="34" dur="500"/>
                                        <p:tgtEl>
                                          <p:spTgt spid="54295"/>
                                        </p:tgtEl>
                                      </p:cBhvr>
                                    </p:animEffect>
                                    <p:set>
                                      <p:cBhvr>
                                        <p:cTn id="35" dur="1" fill="hold">
                                          <p:stCondLst>
                                            <p:cond delay="499"/>
                                          </p:stCondLst>
                                        </p:cTn>
                                        <p:tgtEl>
                                          <p:spTgt spid="54295"/>
                                        </p:tgtEl>
                                        <p:attrNameLst>
                                          <p:attrName>style.visibility</p:attrName>
                                        </p:attrNameLst>
                                      </p:cBhvr>
                                      <p:to>
                                        <p:strVal val="hidden"/>
                                      </p:to>
                                    </p:set>
                                  </p:childTnLst>
                                </p:cTn>
                              </p:par>
                              <p:par>
                                <p:cTn id="36" presetID="10" presetClass="exit" presetSubtype="0" fill="hold" grpId="1" nodeType="withEffect">
                                  <p:stCondLst>
                                    <p:cond delay="500"/>
                                  </p:stCondLst>
                                  <p:childTnLst>
                                    <p:animEffect transition="out" filter="fade">
                                      <p:cBhvr>
                                        <p:cTn id="37" dur="1000"/>
                                        <p:tgtEl>
                                          <p:spTgt spid="54296"/>
                                        </p:tgtEl>
                                      </p:cBhvr>
                                    </p:animEffect>
                                    <p:set>
                                      <p:cBhvr>
                                        <p:cTn id="38" dur="1" fill="hold">
                                          <p:stCondLst>
                                            <p:cond delay="999"/>
                                          </p:stCondLst>
                                        </p:cTn>
                                        <p:tgtEl>
                                          <p:spTgt spid="54296"/>
                                        </p:tgtEl>
                                        <p:attrNameLst>
                                          <p:attrName>style.visibility</p:attrName>
                                        </p:attrNameLst>
                                      </p:cBhvr>
                                      <p:to>
                                        <p:strVal val="hidden"/>
                                      </p:to>
                                    </p:set>
                                  </p:childTnLst>
                                </p:cTn>
                              </p:par>
                            </p:childTnLst>
                          </p:cTn>
                        </p:par>
                        <p:par>
                          <p:cTn id="39" fill="hold">
                            <p:stCondLst>
                              <p:cond delay="2500"/>
                            </p:stCondLst>
                            <p:childTnLst>
                              <p:par>
                                <p:cTn id="40" presetID="22" presetClass="entr" presetSubtype="2" fill="hold" grpId="0" nodeType="afterEffect">
                                  <p:stCondLst>
                                    <p:cond delay="500"/>
                                  </p:stCondLst>
                                  <p:childTnLst>
                                    <p:set>
                                      <p:cBhvr>
                                        <p:cTn id="41" dur="1" fill="hold">
                                          <p:stCondLst>
                                            <p:cond delay="0"/>
                                          </p:stCondLst>
                                        </p:cTn>
                                        <p:tgtEl>
                                          <p:spTgt spid="54299"/>
                                        </p:tgtEl>
                                        <p:attrNameLst>
                                          <p:attrName>style.visibility</p:attrName>
                                        </p:attrNameLst>
                                      </p:cBhvr>
                                      <p:to>
                                        <p:strVal val="visible"/>
                                      </p:to>
                                    </p:set>
                                    <p:animEffect transition="in" filter="wipe(right)">
                                      <p:cBhvr>
                                        <p:cTn id="42" dur="500"/>
                                        <p:tgtEl>
                                          <p:spTgt spid="54299"/>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54300"/>
                                        </p:tgtEl>
                                        <p:attrNameLst>
                                          <p:attrName>style.visibility</p:attrName>
                                        </p:attrNameLst>
                                      </p:cBhvr>
                                      <p:to>
                                        <p:strVal val="visible"/>
                                      </p:to>
                                    </p:set>
                                    <p:animEffect transition="in" filter="wipe(right)">
                                      <p:cBhvr>
                                        <p:cTn id="45" dur="500"/>
                                        <p:tgtEl>
                                          <p:spTgt spid="54300"/>
                                        </p:tgtEl>
                                      </p:cBhvr>
                                    </p:animEffect>
                                  </p:childTnLst>
                                </p:cTn>
                              </p:par>
                              <p:par>
                                <p:cTn id="46" presetID="10" presetClass="exit" presetSubtype="0" fill="hold" grpId="1" nodeType="withEffect">
                                  <p:stCondLst>
                                    <p:cond delay="500"/>
                                  </p:stCondLst>
                                  <p:childTnLst>
                                    <p:animEffect transition="out" filter="fade">
                                      <p:cBhvr>
                                        <p:cTn id="47" dur="500"/>
                                        <p:tgtEl>
                                          <p:spTgt spid="54297"/>
                                        </p:tgtEl>
                                      </p:cBhvr>
                                    </p:animEffect>
                                    <p:set>
                                      <p:cBhvr>
                                        <p:cTn id="48" dur="1" fill="hold">
                                          <p:stCondLst>
                                            <p:cond delay="499"/>
                                          </p:stCondLst>
                                        </p:cTn>
                                        <p:tgtEl>
                                          <p:spTgt spid="54297"/>
                                        </p:tgtEl>
                                        <p:attrNameLst>
                                          <p:attrName>style.visibility</p:attrName>
                                        </p:attrNameLst>
                                      </p:cBhvr>
                                      <p:to>
                                        <p:strVal val="hidden"/>
                                      </p:to>
                                    </p:set>
                                  </p:childTnLst>
                                </p:cTn>
                              </p:par>
                              <p:par>
                                <p:cTn id="49" presetID="10" presetClass="exit" presetSubtype="0" fill="hold" grpId="1" nodeType="withEffect">
                                  <p:stCondLst>
                                    <p:cond delay="500"/>
                                  </p:stCondLst>
                                  <p:childTnLst>
                                    <p:animEffect transition="out" filter="fade">
                                      <p:cBhvr>
                                        <p:cTn id="50" dur="1000"/>
                                        <p:tgtEl>
                                          <p:spTgt spid="54298"/>
                                        </p:tgtEl>
                                      </p:cBhvr>
                                    </p:animEffect>
                                    <p:set>
                                      <p:cBhvr>
                                        <p:cTn id="51" dur="1" fill="hold">
                                          <p:stCondLst>
                                            <p:cond delay="999"/>
                                          </p:stCondLst>
                                        </p:cTn>
                                        <p:tgtEl>
                                          <p:spTgt spid="54298"/>
                                        </p:tgtEl>
                                        <p:attrNameLst>
                                          <p:attrName>style.visibility</p:attrName>
                                        </p:attrNameLst>
                                      </p:cBhvr>
                                      <p:to>
                                        <p:strVal val="hidden"/>
                                      </p:to>
                                    </p:set>
                                  </p:childTnLst>
                                </p:cTn>
                              </p:par>
                            </p:childTnLst>
                          </p:cTn>
                        </p:par>
                        <p:par>
                          <p:cTn id="52" fill="hold">
                            <p:stCondLst>
                              <p:cond delay="4000"/>
                            </p:stCondLst>
                            <p:childTnLst>
                              <p:par>
                                <p:cTn id="53" presetID="22" presetClass="entr" presetSubtype="2" fill="hold" grpId="0" nodeType="afterEffect">
                                  <p:stCondLst>
                                    <p:cond delay="500"/>
                                  </p:stCondLst>
                                  <p:childTnLst>
                                    <p:set>
                                      <p:cBhvr>
                                        <p:cTn id="54" dur="1" fill="hold">
                                          <p:stCondLst>
                                            <p:cond delay="0"/>
                                          </p:stCondLst>
                                        </p:cTn>
                                        <p:tgtEl>
                                          <p:spTgt spid="54301"/>
                                        </p:tgtEl>
                                        <p:attrNameLst>
                                          <p:attrName>style.visibility</p:attrName>
                                        </p:attrNameLst>
                                      </p:cBhvr>
                                      <p:to>
                                        <p:strVal val="visible"/>
                                      </p:to>
                                    </p:set>
                                    <p:animEffect transition="in" filter="wipe(right)">
                                      <p:cBhvr>
                                        <p:cTn id="55" dur="500"/>
                                        <p:tgtEl>
                                          <p:spTgt spid="54301"/>
                                        </p:tgtEl>
                                      </p:cBhvr>
                                    </p:animEffect>
                                  </p:childTnLst>
                                </p:cTn>
                              </p:par>
                              <p:par>
                                <p:cTn id="56" presetID="22" presetClass="entr" presetSubtype="2" fill="hold" grpId="0" nodeType="withEffect">
                                  <p:stCondLst>
                                    <p:cond delay="500"/>
                                  </p:stCondLst>
                                  <p:childTnLst>
                                    <p:set>
                                      <p:cBhvr>
                                        <p:cTn id="57" dur="1" fill="hold">
                                          <p:stCondLst>
                                            <p:cond delay="0"/>
                                          </p:stCondLst>
                                        </p:cTn>
                                        <p:tgtEl>
                                          <p:spTgt spid="54302"/>
                                        </p:tgtEl>
                                        <p:attrNameLst>
                                          <p:attrName>style.visibility</p:attrName>
                                        </p:attrNameLst>
                                      </p:cBhvr>
                                      <p:to>
                                        <p:strVal val="visible"/>
                                      </p:to>
                                    </p:set>
                                    <p:animEffect transition="in" filter="wipe(right)">
                                      <p:cBhvr>
                                        <p:cTn id="58" dur="500"/>
                                        <p:tgtEl>
                                          <p:spTgt spid="54302"/>
                                        </p:tgtEl>
                                      </p:cBhvr>
                                    </p:animEffect>
                                  </p:childTnLst>
                                </p:cTn>
                              </p:par>
                              <p:par>
                                <p:cTn id="59" presetID="10" presetClass="exit" presetSubtype="0" fill="hold" grpId="1" nodeType="withEffect">
                                  <p:stCondLst>
                                    <p:cond delay="500"/>
                                  </p:stCondLst>
                                  <p:childTnLst>
                                    <p:animEffect transition="out" filter="fade">
                                      <p:cBhvr>
                                        <p:cTn id="60" dur="1000"/>
                                        <p:tgtEl>
                                          <p:spTgt spid="54300"/>
                                        </p:tgtEl>
                                      </p:cBhvr>
                                    </p:animEffect>
                                    <p:set>
                                      <p:cBhvr>
                                        <p:cTn id="61" dur="1" fill="hold">
                                          <p:stCondLst>
                                            <p:cond delay="999"/>
                                          </p:stCondLst>
                                        </p:cTn>
                                        <p:tgtEl>
                                          <p:spTgt spid="54300"/>
                                        </p:tgtEl>
                                        <p:attrNameLst>
                                          <p:attrName>style.visibility</p:attrName>
                                        </p:attrNameLst>
                                      </p:cBhvr>
                                      <p:to>
                                        <p:strVal val="hidden"/>
                                      </p:to>
                                    </p:set>
                                  </p:childTnLst>
                                </p:cTn>
                              </p:par>
                              <p:par>
                                <p:cTn id="62" presetID="10" presetClass="exit" presetSubtype="0" fill="hold" grpId="1" nodeType="withEffect">
                                  <p:stCondLst>
                                    <p:cond delay="500"/>
                                  </p:stCondLst>
                                  <p:childTnLst>
                                    <p:animEffect transition="out" filter="fade">
                                      <p:cBhvr>
                                        <p:cTn id="63" dur="500"/>
                                        <p:tgtEl>
                                          <p:spTgt spid="54299"/>
                                        </p:tgtEl>
                                      </p:cBhvr>
                                    </p:animEffect>
                                    <p:set>
                                      <p:cBhvr>
                                        <p:cTn id="64" dur="1" fill="hold">
                                          <p:stCondLst>
                                            <p:cond delay="499"/>
                                          </p:stCondLst>
                                        </p:cTn>
                                        <p:tgtEl>
                                          <p:spTgt spid="5429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4303"/>
                                        </p:tgtEl>
                                        <p:attrNameLst>
                                          <p:attrName>style.visibility</p:attrName>
                                        </p:attrNameLst>
                                      </p:cBhvr>
                                      <p:to>
                                        <p:strVal val="visible"/>
                                      </p:to>
                                    </p:set>
                                    <p:animEffect transition="in" filter="wipe(left)">
                                      <p:cBhvr>
                                        <p:cTn id="69" dur="500"/>
                                        <p:tgtEl>
                                          <p:spTgt spid="5430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4304"/>
                                        </p:tgtEl>
                                        <p:attrNameLst>
                                          <p:attrName>style.visibility</p:attrName>
                                        </p:attrNameLst>
                                      </p:cBhvr>
                                      <p:to>
                                        <p:strVal val="visible"/>
                                      </p:to>
                                    </p:set>
                                    <p:animEffect transition="in" filter="wipe(left)">
                                      <p:cBhvr>
                                        <p:cTn id="72" dur="500"/>
                                        <p:tgtEl>
                                          <p:spTgt spid="54304"/>
                                        </p:tgtEl>
                                      </p:cBhvr>
                                    </p:animEffect>
                                  </p:childTnLst>
                                </p:cTn>
                              </p:par>
                              <p:par>
                                <p:cTn id="73" presetID="10" presetClass="exit" presetSubtype="0" fill="hold" grpId="1" nodeType="withEffect">
                                  <p:stCondLst>
                                    <p:cond delay="0"/>
                                  </p:stCondLst>
                                  <p:childTnLst>
                                    <p:animEffect transition="out" filter="fade">
                                      <p:cBhvr>
                                        <p:cTn id="74" dur="1000"/>
                                        <p:tgtEl>
                                          <p:spTgt spid="54302"/>
                                        </p:tgtEl>
                                      </p:cBhvr>
                                    </p:animEffect>
                                    <p:set>
                                      <p:cBhvr>
                                        <p:cTn id="75" dur="1" fill="hold">
                                          <p:stCondLst>
                                            <p:cond delay="999"/>
                                          </p:stCondLst>
                                        </p:cTn>
                                        <p:tgtEl>
                                          <p:spTgt spid="5430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4301"/>
                                        </p:tgtEl>
                                      </p:cBhvr>
                                    </p:animEffect>
                                    <p:set>
                                      <p:cBhvr>
                                        <p:cTn id="78" dur="1" fill="hold">
                                          <p:stCondLst>
                                            <p:cond delay="499"/>
                                          </p:stCondLst>
                                        </p:cTn>
                                        <p:tgtEl>
                                          <p:spTgt spid="54301"/>
                                        </p:tgtEl>
                                        <p:attrNameLst>
                                          <p:attrName>style.visibility</p:attrName>
                                        </p:attrNameLst>
                                      </p:cBhvr>
                                      <p:to>
                                        <p:strVal val="hidden"/>
                                      </p:to>
                                    </p:set>
                                  </p:childTnLst>
                                </p:cTn>
                              </p:par>
                            </p:childTnLst>
                          </p:cTn>
                        </p:par>
                        <p:par>
                          <p:cTn id="79" fill="hold">
                            <p:stCondLst>
                              <p:cond delay="1000"/>
                            </p:stCondLst>
                            <p:childTnLst>
                              <p:par>
                                <p:cTn id="80" presetID="22" presetClass="entr" presetSubtype="2" fill="hold" grpId="0" nodeType="afterEffect">
                                  <p:stCondLst>
                                    <p:cond delay="500"/>
                                  </p:stCondLst>
                                  <p:childTnLst>
                                    <p:set>
                                      <p:cBhvr>
                                        <p:cTn id="81" dur="1" fill="hold">
                                          <p:stCondLst>
                                            <p:cond delay="0"/>
                                          </p:stCondLst>
                                        </p:cTn>
                                        <p:tgtEl>
                                          <p:spTgt spid="54305"/>
                                        </p:tgtEl>
                                        <p:attrNameLst>
                                          <p:attrName>style.visibility</p:attrName>
                                        </p:attrNameLst>
                                      </p:cBhvr>
                                      <p:to>
                                        <p:strVal val="visible"/>
                                      </p:to>
                                    </p:set>
                                    <p:animEffect transition="in" filter="wipe(right)">
                                      <p:cBhvr>
                                        <p:cTn id="82" dur="500"/>
                                        <p:tgtEl>
                                          <p:spTgt spid="54305"/>
                                        </p:tgtEl>
                                      </p:cBhvr>
                                    </p:animEffect>
                                  </p:childTnLst>
                                </p:cTn>
                              </p:par>
                              <p:par>
                                <p:cTn id="83" presetID="22" presetClass="entr" presetSubtype="2" fill="hold" grpId="0" nodeType="withEffect">
                                  <p:stCondLst>
                                    <p:cond delay="500"/>
                                  </p:stCondLst>
                                  <p:childTnLst>
                                    <p:set>
                                      <p:cBhvr>
                                        <p:cTn id="84" dur="1" fill="hold">
                                          <p:stCondLst>
                                            <p:cond delay="0"/>
                                          </p:stCondLst>
                                        </p:cTn>
                                        <p:tgtEl>
                                          <p:spTgt spid="54306"/>
                                        </p:tgtEl>
                                        <p:attrNameLst>
                                          <p:attrName>style.visibility</p:attrName>
                                        </p:attrNameLst>
                                      </p:cBhvr>
                                      <p:to>
                                        <p:strVal val="visible"/>
                                      </p:to>
                                    </p:set>
                                    <p:animEffect transition="in" filter="wipe(right)">
                                      <p:cBhvr>
                                        <p:cTn id="85" dur="500"/>
                                        <p:tgtEl>
                                          <p:spTgt spid="54306"/>
                                        </p:tgtEl>
                                      </p:cBhvr>
                                    </p:animEffect>
                                  </p:childTnLst>
                                </p:cTn>
                              </p:par>
                              <p:par>
                                <p:cTn id="86" presetID="10" presetClass="exit" presetSubtype="0" fill="hold" grpId="1" nodeType="withEffect">
                                  <p:stCondLst>
                                    <p:cond delay="500"/>
                                  </p:stCondLst>
                                  <p:childTnLst>
                                    <p:animEffect transition="out" filter="fade">
                                      <p:cBhvr>
                                        <p:cTn id="87" dur="1000"/>
                                        <p:tgtEl>
                                          <p:spTgt spid="54304"/>
                                        </p:tgtEl>
                                      </p:cBhvr>
                                    </p:animEffect>
                                    <p:set>
                                      <p:cBhvr>
                                        <p:cTn id="88" dur="1" fill="hold">
                                          <p:stCondLst>
                                            <p:cond delay="999"/>
                                          </p:stCondLst>
                                        </p:cTn>
                                        <p:tgtEl>
                                          <p:spTgt spid="54304"/>
                                        </p:tgtEl>
                                        <p:attrNameLst>
                                          <p:attrName>style.visibility</p:attrName>
                                        </p:attrNameLst>
                                      </p:cBhvr>
                                      <p:to>
                                        <p:strVal val="hidden"/>
                                      </p:to>
                                    </p:set>
                                  </p:childTnLst>
                                </p:cTn>
                              </p:par>
                              <p:par>
                                <p:cTn id="89" presetID="10" presetClass="exit" presetSubtype="0" fill="hold" grpId="1" nodeType="withEffect">
                                  <p:stCondLst>
                                    <p:cond delay="500"/>
                                  </p:stCondLst>
                                  <p:childTnLst>
                                    <p:animEffect transition="out" filter="fade">
                                      <p:cBhvr>
                                        <p:cTn id="90" dur="500"/>
                                        <p:tgtEl>
                                          <p:spTgt spid="54303"/>
                                        </p:tgtEl>
                                      </p:cBhvr>
                                    </p:animEffect>
                                    <p:set>
                                      <p:cBhvr>
                                        <p:cTn id="91" dur="1" fill="hold">
                                          <p:stCondLst>
                                            <p:cond delay="499"/>
                                          </p:stCondLst>
                                        </p:cTn>
                                        <p:tgtEl>
                                          <p:spTgt spid="5430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2" nodeType="clickEffect">
                                  <p:stCondLst>
                                    <p:cond delay="0"/>
                                  </p:stCondLst>
                                  <p:childTnLst>
                                    <p:set>
                                      <p:cBhvr>
                                        <p:cTn id="95" dur="1" fill="hold">
                                          <p:stCondLst>
                                            <p:cond delay="0"/>
                                          </p:stCondLst>
                                        </p:cTn>
                                        <p:tgtEl>
                                          <p:spTgt spid="54295"/>
                                        </p:tgtEl>
                                        <p:attrNameLst>
                                          <p:attrName>style.visibility</p:attrName>
                                        </p:attrNameLst>
                                      </p:cBhvr>
                                      <p:to>
                                        <p:strVal val="visible"/>
                                      </p:to>
                                    </p:set>
                                    <p:animEffect transition="in" filter="wipe(left)">
                                      <p:cBhvr>
                                        <p:cTn id="96" dur="500"/>
                                        <p:tgtEl>
                                          <p:spTgt spid="54295"/>
                                        </p:tgtEl>
                                      </p:cBhvr>
                                    </p:animEffect>
                                  </p:childTnLst>
                                </p:cTn>
                              </p:par>
                              <p:par>
                                <p:cTn id="97" presetID="22" presetClass="entr" presetSubtype="8" fill="hold" nodeType="withEffect">
                                  <p:stCondLst>
                                    <p:cond delay="0"/>
                                  </p:stCondLst>
                                  <p:childTnLst>
                                    <p:set>
                                      <p:cBhvr>
                                        <p:cTn id="98" dur="1" fill="hold">
                                          <p:stCondLst>
                                            <p:cond delay="0"/>
                                          </p:stCondLst>
                                        </p:cTn>
                                        <p:tgtEl>
                                          <p:spTgt spid="54296"/>
                                        </p:tgtEl>
                                        <p:attrNameLst>
                                          <p:attrName>style.visibility</p:attrName>
                                        </p:attrNameLst>
                                      </p:cBhvr>
                                      <p:to>
                                        <p:strVal val="visible"/>
                                      </p:to>
                                    </p:set>
                                    <p:animEffect transition="in" filter="wipe(left)">
                                      <p:cBhvr>
                                        <p:cTn id="99" dur="500"/>
                                        <p:tgtEl>
                                          <p:spTgt spid="54296"/>
                                        </p:tgtEl>
                                      </p:cBhvr>
                                    </p:animEffect>
                                  </p:childTnLst>
                                </p:cTn>
                              </p:par>
                              <p:par>
                                <p:cTn id="100" presetID="10" presetClass="exit" presetSubtype="0" fill="hold" nodeType="withEffect">
                                  <p:stCondLst>
                                    <p:cond delay="0"/>
                                  </p:stCondLst>
                                  <p:childTnLst>
                                    <p:animEffect transition="out" filter="fade">
                                      <p:cBhvr>
                                        <p:cTn id="101" dur="1000"/>
                                        <p:tgtEl>
                                          <p:spTgt spid="54306"/>
                                        </p:tgtEl>
                                      </p:cBhvr>
                                    </p:animEffect>
                                    <p:set>
                                      <p:cBhvr>
                                        <p:cTn id="102" dur="1" fill="hold">
                                          <p:stCondLst>
                                            <p:cond delay="999"/>
                                          </p:stCondLst>
                                        </p:cTn>
                                        <p:tgtEl>
                                          <p:spTgt spid="5430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4305"/>
                                        </p:tgtEl>
                                      </p:cBhvr>
                                    </p:animEffect>
                                    <p:set>
                                      <p:cBhvr>
                                        <p:cTn id="105" dur="1" fill="hold">
                                          <p:stCondLst>
                                            <p:cond delay="499"/>
                                          </p:stCondLst>
                                        </p:cTn>
                                        <p:tgtEl>
                                          <p:spTgt spid="54305"/>
                                        </p:tgtEl>
                                        <p:attrNameLst>
                                          <p:attrName>style.visibility</p:attrName>
                                        </p:attrNameLst>
                                      </p:cBhvr>
                                      <p:to>
                                        <p:strVal val="hidden"/>
                                      </p:to>
                                    </p:set>
                                  </p:childTnLst>
                                </p:cTn>
                              </p:par>
                            </p:childTnLst>
                          </p:cTn>
                        </p:par>
                        <p:par>
                          <p:cTn id="106" fill="hold">
                            <p:stCondLst>
                              <p:cond delay="1000"/>
                            </p:stCondLst>
                            <p:childTnLst>
                              <p:par>
                                <p:cTn id="107" presetID="22" presetClass="entr" presetSubtype="8" fill="hold" grpId="2" nodeType="afterEffect">
                                  <p:stCondLst>
                                    <p:cond delay="500"/>
                                  </p:stCondLst>
                                  <p:childTnLst>
                                    <p:set>
                                      <p:cBhvr>
                                        <p:cTn id="108" dur="1" fill="hold">
                                          <p:stCondLst>
                                            <p:cond delay="0"/>
                                          </p:stCondLst>
                                        </p:cTn>
                                        <p:tgtEl>
                                          <p:spTgt spid="54297"/>
                                        </p:tgtEl>
                                        <p:attrNameLst>
                                          <p:attrName>style.visibility</p:attrName>
                                        </p:attrNameLst>
                                      </p:cBhvr>
                                      <p:to>
                                        <p:strVal val="visible"/>
                                      </p:to>
                                    </p:set>
                                    <p:animEffect transition="in" filter="wipe(left)">
                                      <p:cBhvr>
                                        <p:cTn id="109" dur="500"/>
                                        <p:tgtEl>
                                          <p:spTgt spid="54297"/>
                                        </p:tgtEl>
                                      </p:cBhvr>
                                    </p:animEffect>
                                  </p:childTnLst>
                                </p:cTn>
                              </p:par>
                              <p:par>
                                <p:cTn id="110" presetID="22" presetClass="entr" presetSubtype="8" fill="hold" nodeType="withEffect">
                                  <p:stCondLst>
                                    <p:cond delay="500"/>
                                  </p:stCondLst>
                                  <p:childTnLst>
                                    <p:set>
                                      <p:cBhvr>
                                        <p:cTn id="111" dur="1" fill="hold">
                                          <p:stCondLst>
                                            <p:cond delay="0"/>
                                          </p:stCondLst>
                                        </p:cTn>
                                        <p:tgtEl>
                                          <p:spTgt spid="54298"/>
                                        </p:tgtEl>
                                        <p:attrNameLst>
                                          <p:attrName>style.visibility</p:attrName>
                                        </p:attrNameLst>
                                      </p:cBhvr>
                                      <p:to>
                                        <p:strVal val="visible"/>
                                      </p:to>
                                    </p:set>
                                    <p:animEffect transition="in" filter="wipe(left)">
                                      <p:cBhvr>
                                        <p:cTn id="112" dur="500"/>
                                        <p:tgtEl>
                                          <p:spTgt spid="54298"/>
                                        </p:tgtEl>
                                      </p:cBhvr>
                                    </p:animEffect>
                                  </p:childTnLst>
                                </p:cTn>
                              </p:par>
                              <p:par>
                                <p:cTn id="113" presetID="10" presetClass="exit" presetSubtype="0" fill="hold" grpId="3" nodeType="withEffect">
                                  <p:stCondLst>
                                    <p:cond delay="500"/>
                                  </p:stCondLst>
                                  <p:childTnLst>
                                    <p:animEffect transition="out" filter="fade">
                                      <p:cBhvr>
                                        <p:cTn id="114" dur="500"/>
                                        <p:tgtEl>
                                          <p:spTgt spid="54295"/>
                                        </p:tgtEl>
                                      </p:cBhvr>
                                    </p:animEffect>
                                    <p:set>
                                      <p:cBhvr>
                                        <p:cTn id="115" dur="1" fill="hold">
                                          <p:stCondLst>
                                            <p:cond delay="499"/>
                                          </p:stCondLst>
                                        </p:cTn>
                                        <p:tgtEl>
                                          <p:spTgt spid="54295"/>
                                        </p:tgtEl>
                                        <p:attrNameLst>
                                          <p:attrName>style.visibility</p:attrName>
                                        </p:attrNameLst>
                                      </p:cBhvr>
                                      <p:to>
                                        <p:strVal val="hidden"/>
                                      </p:to>
                                    </p:set>
                                  </p:childTnLst>
                                </p:cTn>
                              </p:par>
                              <p:par>
                                <p:cTn id="116" presetID="10" presetClass="exit" presetSubtype="0" fill="hold" nodeType="withEffect">
                                  <p:stCondLst>
                                    <p:cond delay="500"/>
                                  </p:stCondLst>
                                  <p:childTnLst>
                                    <p:animEffect transition="out" filter="fade">
                                      <p:cBhvr>
                                        <p:cTn id="117" dur="1000"/>
                                        <p:tgtEl>
                                          <p:spTgt spid="54296"/>
                                        </p:tgtEl>
                                      </p:cBhvr>
                                    </p:animEffect>
                                    <p:set>
                                      <p:cBhvr>
                                        <p:cTn id="118" dur="1" fill="hold">
                                          <p:stCondLst>
                                            <p:cond delay="999"/>
                                          </p:stCondLst>
                                        </p:cTn>
                                        <p:tgtEl>
                                          <p:spTgt spid="54296"/>
                                        </p:tgtEl>
                                        <p:attrNameLst>
                                          <p:attrName>style.visibility</p:attrName>
                                        </p:attrNameLst>
                                      </p:cBhvr>
                                      <p:to>
                                        <p:strVal val="hidden"/>
                                      </p:to>
                                    </p:set>
                                  </p:childTnLst>
                                </p:cTn>
                              </p:par>
                            </p:childTnLst>
                          </p:cTn>
                        </p:par>
                        <p:par>
                          <p:cTn id="119" fill="hold">
                            <p:stCondLst>
                              <p:cond delay="2500"/>
                            </p:stCondLst>
                            <p:childTnLst>
                              <p:par>
                                <p:cTn id="120" presetID="22" presetClass="entr" presetSubtype="2" fill="hold" grpId="2" nodeType="afterEffect">
                                  <p:stCondLst>
                                    <p:cond delay="500"/>
                                  </p:stCondLst>
                                  <p:childTnLst>
                                    <p:set>
                                      <p:cBhvr>
                                        <p:cTn id="121" dur="1" fill="hold">
                                          <p:stCondLst>
                                            <p:cond delay="0"/>
                                          </p:stCondLst>
                                        </p:cTn>
                                        <p:tgtEl>
                                          <p:spTgt spid="54299"/>
                                        </p:tgtEl>
                                        <p:attrNameLst>
                                          <p:attrName>style.visibility</p:attrName>
                                        </p:attrNameLst>
                                      </p:cBhvr>
                                      <p:to>
                                        <p:strVal val="visible"/>
                                      </p:to>
                                    </p:set>
                                    <p:animEffect transition="in" filter="wipe(right)">
                                      <p:cBhvr>
                                        <p:cTn id="122" dur="500"/>
                                        <p:tgtEl>
                                          <p:spTgt spid="54299"/>
                                        </p:tgtEl>
                                      </p:cBhvr>
                                    </p:animEffect>
                                  </p:childTnLst>
                                </p:cTn>
                              </p:par>
                              <p:par>
                                <p:cTn id="123" presetID="22" presetClass="entr" presetSubtype="2" fill="hold" nodeType="withEffect">
                                  <p:stCondLst>
                                    <p:cond delay="500"/>
                                  </p:stCondLst>
                                  <p:childTnLst>
                                    <p:set>
                                      <p:cBhvr>
                                        <p:cTn id="124" dur="1" fill="hold">
                                          <p:stCondLst>
                                            <p:cond delay="0"/>
                                          </p:stCondLst>
                                        </p:cTn>
                                        <p:tgtEl>
                                          <p:spTgt spid="54307"/>
                                        </p:tgtEl>
                                        <p:attrNameLst>
                                          <p:attrName>style.visibility</p:attrName>
                                        </p:attrNameLst>
                                      </p:cBhvr>
                                      <p:to>
                                        <p:strVal val="visible"/>
                                      </p:to>
                                    </p:set>
                                    <p:animEffect transition="in" filter="wipe(right)">
                                      <p:cBhvr>
                                        <p:cTn id="125" dur="500"/>
                                        <p:tgtEl>
                                          <p:spTgt spid="54307"/>
                                        </p:tgtEl>
                                      </p:cBhvr>
                                    </p:animEffect>
                                  </p:childTnLst>
                                </p:cTn>
                              </p:par>
                              <p:par>
                                <p:cTn id="126" presetID="10" presetClass="exit" presetSubtype="0" fill="hold" nodeType="withEffect">
                                  <p:stCondLst>
                                    <p:cond delay="500"/>
                                  </p:stCondLst>
                                  <p:childTnLst>
                                    <p:animEffect transition="out" filter="fade">
                                      <p:cBhvr>
                                        <p:cTn id="127" dur="1000"/>
                                        <p:tgtEl>
                                          <p:spTgt spid="54298"/>
                                        </p:tgtEl>
                                      </p:cBhvr>
                                    </p:animEffect>
                                    <p:set>
                                      <p:cBhvr>
                                        <p:cTn id="128" dur="1" fill="hold">
                                          <p:stCondLst>
                                            <p:cond delay="999"/>
                                          </p:stCondLst>
                                        </p:cTn>
                                        <p:tgtEl>
                                          <p:spTgt spid="54298"/>
                                        </p:tgtEl>
                                        <p:attrNameLst>
                                          <p:attrName>style.visibility</p:attrName>
                                        </p:attrNameLst>
                                      </p:cBhvr>
                                      <p:to>
                                        <p:strVal val="hidden"/>
                                      </p:to>
                                    </p:set>
                                  </p:childTnLst>
                                </p:cTn>
                              </p:par>
                              <p:par>
                                <p:cTn id="129" presetID="10" presetClass="exit" presetSubtype="0" fill="hold" grpId="3" nodeType="withEffect">
                                  <p:stCondLst>
                                    <p:cond delay="500"/>
                                  </p:stCondLst>
                                  <p:childTnLst>
                                    <p:animEffect transition="out" filter="fade">
                                      <p:cBhvr>
                                        <p:cTn id="130" dur="500"/>
                                        <p:tgtEl>
                                          <p:spTgt spid="54297"/>
                                        </p:tgtEl>
                                      </p:cBhvr>
                                    </p:animEffect>
                                    <p:set>
                                      <p:cBhvr>
                                        <p:cTn id="131" dur="1" fill="hold">
                                          <p:stCondLst>
                                            <p:cond delay="499"/>
                                          </p:stCondLst>
                                        </p:cTn>
                                        <p:tgtEl>
                                          <p:spTgt spid="54297"/>
                                        </p:tgtEl>
                                        <p:attrNameLst>
                                          <p:attrName>style.visibility</p:attrName>
                                        </p:attrNameLst>
                                      </p:cBhvr>
                                      <p:to>
                                        <p:strVal val="hidden"/>
                                      </p:to>
                                    </p:set>
                                  </p:childTnLst>
                                </p:cTn>
                              </p:par>
                            </p:childTnLst>
                          </p:cTn>
                        </p:par>
                        <p:par>
                          <p:cTn id="132" fill="hold">
                            <p:stCondLst>
                              <p:cond delay="4000"/>
                            </p:stCondLst>
                            <p:childTnLst>
                              <p:par>
                                <p:cTn id="133" presetID="22" presetClass="entr" presetSubtype="2" fill="hold" grpId="2" nodeType="afterEffect">
                                  <p:stCondLst>
                                    <p:cond delay="500"/>
                                  </p:stCondLst>
                                  <p:childTnLst>
                                    <p:set>
                                      <p:cBhvr>
                                        <p:cTn id="134" dur="1" fill="hold">
                                          <p:stCondLst>
                                            <p:cond delay="0"/>
                                          </p:stCondLst>
                                        </p:cTn>
                                        <p:tgtEl>
                                          <p:spTgt spid="54301"/>
                                        </p:tgtEl>
                                        <p:attrNameLst>
                                          <p:attrName>style.visibility</p:attrName>
                                        </p:attrNameLst>
                                      </p:cBhvr>
                                      <p:to>
                                        <p:strVal val="visible"/>
                                      </p:to>
                                    </p:set>
                                    <p:animEffect transition="in" filter="wipe(right)">
                                      <p:cBhvr>
                                        <p:cTn id="135" dur="500"/>
                                        <p:tgtEl>
                                          <p:spTgt spid="54301"/>
                                        </p:tgtEl>
                                      </p:cBhvr>
                                    </p:animEffect>
                                  </p:childTnLst>
                                </p:cTn>
                              </p:par>
                              <p:par>
                                <p:cTn id="136" presetID="22" presetClass="entr" presetSubtype="2" fill="hold" grpId="0" nodeType="withEffect">
                                  <p:stCondLst>
                                    <p:cond delay="500"/>
                                  </p:stCondLst>
                                  <p:childTnLst>
                                    <p:set>
                                      <p:cBhvr>
                                        <p:cTn id="137" dur="1" fill="hold">
                                          <p:stCondLst>
                                            <p:cond delay="0"/>
                                          </p:stCondLst>
                                        </p:cTn>
                                        <p:tgtEl>
                                          <p:spTgt spid="54308"/>
                                        </p:tgtEl>
                                        <p:attrNameLst>
                                          <p:attrName>style.visibility</p:attrName>
                                        </p:attrNameLst>
                                      </p:cBhvr>
                                      <p:to>
                                        <p:strVal val="visible"/>
                                      </p:to>
                                    </p:set>
                                    <p:animEffect transition="in" filter="wipe(right)">
                                      <p:cBhvr>
                                        <p:cTn id="138" dur="500"/>
                                        <p:tgtEl>
                                          <p:spTgt spid="54308"/>
                                        </p:tgtEl>
                                      </p:cBhvr>
                                    </p:animEffect>
                                  </p:childTnLst>
                                </p:cTn>
                              </p:par>
                              <p:par>
                                <p:cTn id="139" presetID="10" presetClass="exit" presetSubtype="0" fill="hold" grpId="0" nodeType="withEffect">
                                  <p:stCondLst>
                                    <p:cond delay="500"/>
                                  </p:stCondLst>
                                  <p:childTnLst>
                                    <p:animEffect transition="out" filter="fade">
                                      <p:cBhvr>
                                        <p:cTn id="140" dur="1000"/>
                                        <p:tgtEl>
                                          <p:spTgt spid="54307"/>
                                        </p:tgtEl>
                                      </p:cBhvr>
                                    </p:animEffect>
                                    <p:set>
                                      <p:cBhvr>
                                        <p:cTn id="141" dur="1" fill="hold">
                                          <p:stCondLst>
                                            <p:cond delay="999"/>
                                          </p:stCondLst>
                                        </p:cTn>
                                        <p:tgtEl>
                                          <p:spTgt spid="54307"/>
                                        </p:tgtEl>
                                        <p:attrNameLst>
                                          <p:attrName>style.visibility</p:attrName>
                                        </p:attrNameLst>
                                      </p:cBhvr>
                                      <p:to>
                                        <p:strVal val="hidden"/>
                                      </p:to>
                                    </p:set>
                                  </p:childTnLst>
                                </p:cTn>
                              </p:par>
                              <p:par>
                                <p:cTn id="142" presetID="10" presetClass="exit" presetSubtype="0" fill="hold" grpId="3" nodeType="withEffect">
                                  <p:stCondLst>
                                    <p:cond delay="500"/>
                                  </p:stCondLst>
                                  <p:childTnLst>
                                    <p:animEffect transition="out" filter="fade">
                                      <p:cBhvr>
                                        <p:cTn id="143" dur="500"/>
                                        <p:tgtEl>
                                          <p:spTgt spid="54299"/>
                                        </p:tgtEl>
                                      </p:cBhvr>
                                    </p:animEffect>
                                    <p:set>
                                      <p:cBhvr>
                                        <p:cTn id="144" dur="1" fill="hold">
                                          <p:stCondLst>
                                            <p:cond delay="499"/>
                                          </p:stCondLst>
                                        </p:cTn>
                                        <p:tgtEl>
                                          <p:spTgt spid="54299"/>
                                        </p:tgtEl>
                                        <p:attrNameLst>
                                          <p:attrName>style.visibility</p:attrName>
                                        </p:attrNameLst>
                                      </p:cBhvr>
                                      <p:to>
                                        <p:strVal val="hidden"/>
                                      </p:to>
                                    </p:set>
                                  </p:childTnLst>
                                </p:cTn>
                              </p:par>
                            </p:childTnLst>
                          </p:cTn>
                        </p:par>
                        <p:par>
                          <p:cTn id="145" fill="hold">
                            <p:stCondLst>
                              <p:cond delay="5500"/>
                            </p:stCondLst>
                            <p:childTnLst>
                              <p:par>
                                <p:cTn id="146" presetID="22" presetClass="entr" presetSubtype="8" fill="hold" grpId="2" nodeType="afterEffect">
                                  <p:stCondLst>
                                    <p:cond delay="0"/>
                                  </p:stCondLst>
                                  <p:childTnLst>
                                    <p:set>
                                      <p:cBhvr>
                                        <p:cTn id="147" dur="1" fill="hold">
                                          <p:stCondLst>
                                            <p:cond delay="0"/>
                                          </p:stCondLst>
                                        </p:cTn>
                                        <p:tgtEl>
                                          <p:spTgt spid="54278"/>
                                        </p:tgtEl>
                                        <p:attrNameLst>
                                          <p:attrName>style.visibility</p:attrName>
                                        </p:attrNameLst>
                                      </p:cBhvr>
                                      <p:to>
                                        <p:strVal val="visible"/>
                                      </p:to>
                                    </p:set>
                                    <p:animEffect transition="in" filter="wipe(left)">
                                      <p:cBhvr>
                                        <p:cTn id="148" dur="500"/>
                                        <p:tgtEl>
                                          <p:spTgt spid="54278"/>
                                        </p:tgtEl>
                                      </p:cBhvr>
                                    </p:animEffect>
                                  </p:childTnLst>
                                </p:cTn>
                              </p:par>
                            </p:childTnLst>
                          </p:cTn>
                        </p:par>
                        <p:par>
                          <p:cTn id="149" fill="hold">
                            <p:stCondLst>
                              <p:cond delay="6000"/>
                            </p:stCondLst>
                            <p:childTnLst>
                              <p:par>
                                <p:cTn id="150" presetID="9" presetClass="entr" presetSubtype="0" fill="hold" grpId="0" nodeType="afterEffect">
                                  <p:stCondLst>
                                    <p:cond delay="0"/>
                                  </p:stCondLst>
                                  <p:childTnLst>
                                    <p:set>
                                      <p:cBhvr>
                                        <p:cTn id="151" dur="1" fill="hold">
                                          <p:stCondLst>
                                            <p:cond delay="0"/>
                                          </p:stCondLst>
                                        </p:cTn>
                                        <p:tgtEl>
                                          <p:spTgt spid="54310"/>
                                        </p:tgtEl>
                                        <p:attrNameLst>
                                          <p:attrName>style.visibility</p:attrName>
                                        </p:attrNameLst>
                                      </p:cBhvr>
                                      <p:to>
                                        <p:strVal val="visible"/>
                                      </p:to>
                                    </p:set>
                                    <p:animEffect transition="in" filter="dissolve">
                                      <p:cBhvr>
                                        <p:cTn id="152" dur="500"/>
                                        <p:tgtEl>
                                          <p:spTgt spid="54310"/>
                                        </p:tgtEl>
                                      </p:cBhvr>
                                    </p:animEffect>
                                  </p:childTnLst>
                                </p:cTn>
                              </p:par>
                              <p:par>
                                <p:cTn id="153" presetID="10" presetClass="exit" presetSubtype="0" fill="hold" grpId="3" nodeType="withEffect">
                                  <p:stCondLst>
                                    <p:cond delay="0"/>
                                  </p:stCondLst>
                                  <p:childTnLst>
                                    <p:animEffect transition="out" filter="fade">
                                      <p:cBhvr>
                                        <p:cTn id="154" dur="500"/>
                                        <p:tgtEl>
                                          <p:spTgt spid="54301"/>
                                        </p:tgtEl>
                                      </p:cBhvr>
                                    </p:animEffect>
                                    <p:set>
                                      <p:cBhvr>
                                        <p:cTn id="155" dur="1" fill="hold">
                                          <p:stCondLst>
                                            <p:cond delay="499"/>
                                          </p:stCondLst>
                                        </p:cTn>
                                        <p:tgtEl>
                                          <p:spTgt spid="54301"/>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1000"/>
                                        <p:tgtEl>
                                          <p:spTgt spid="54308"/>
                                        </p:tgtEl>
                                      </p:cBhvr>
                                    </p:animEffect>
                                    <p:set>
                                      <p:cBhvr>
                                        <p:cTn id="158" dur="1" fill="hold">
                                          <p:stCondLst>
                                            <p:cond delay="999"/>
                                          </p:stCondLst>
                                        </p:cTn>
                                        <p:tgtEl>
                                          <p:spTgt spid="54308"/>
                                        </p:tgtEl>
                                        <p:attrNameLst>
                                          <p:attrName>style.visibility</p:attrName>
                                        </p:attrNameLst>
                                      </p:cBhvr>
                                      <p:to>
                                        <p:strVal val="hidden"/>
                                      </p:to>
                                    </p:set>
                                  </p:childTnLst>
                                </p:cTn>
                              </p:par>
                            </p:childTnLst>
                          </p:cTn>
                        </p:par>
                        <p:par>
                          <p:cTn id="159" fill="hold">
                            <p:stCondLst>
                              <p:cond delay="7000"/>
                            </p:stCondLst>
                            <p:childTnLst>
                              <p:par>
                                <p:cTn id="160" presetID="42" presetClass="path" presetSubtype="0" accel="50000" decel="50000" fill="hold" grpId="0" nodeType="afterEffect">
                                  <p:stCondLst>
                                    <p:cond delay="0"/>
                                  </p:stCondLst>
                                  <p:childTnLst>
                                    <p:animMotion origin="layout" path="M 2.77778E-7 4.81481E-6 L 2.77778E-7 0.1375 " pathEditMode="relative" rAng="0" ptsTypes="AA">
                                      <p:cBhvr>
                                        <p:cTn id="161" dur="1000" fill="hold"/>
                                        <p:tgtEl>
                                          <p:spTgt spid="54285"/>
                                        </p:tgtEl>
                                        <p:attrNameLst>
                                          <p:attrName>ppt_x</p:attrName>
                                          <p:attrName>ppt_y</p:attrName>
                                        </p:attrNameLst>
                                      </p:cBhvr>
                                      <p:rCtr x="0" y="69"/>
                                    </p:animMotion>
                                  </p:childTnLst>
                                </p:cTn>
                              </p:par>
                              <p:par>
                                <p:cTn id="162" presetID="42" presetClass="path" presetSubtype="0" accel="50000" decel="50000" fill="hold" nodeType="withEffect">
                                  <p:stCondLst>
                                    <p:cond delay="0"/>
                                  </p:stCondLst>
                                  <p:childTnLst>
                                    <p:animMotion origin="layout" path="M -3.05556E-6 0.00278 L -3.05556E-6 0.14722 " pathEditMode="relative" rAng="0" ptsTypes="AA">
                                      <p:cBhvr>
                                        <p:cTn id="163" dur="1000" fill="hold"/>
                                        <p:tgtEl>
                                          <p:spTgt spid="54284"/>
                                        </p:tgtEl>
                                        <p:attrNameLst>
                                          <p:attrName>ppt_x</p:attrName>
                                          <p:attrName>ppt_y</p:attrName>
                                        </p:attrNameLst>
                                      </p:cBhvr>
                                      <p:rCtr x="0" y="72"/>
                                    </p:animMotion>
                                  </p:childTnLst>
                                </p:cTn>
                              </p:par>
                              <p:par>
                                <p:cTn id="164" presetID="10" presetClass="exit" presetSubtype="0" fill="hold" grpId="1" nodeType="withEffect">
                                  <p:stCondLst>
                                    <p:cond delay="0"/>
                                  </p:stCondLst>
                                  <p:childTnLst>
                                    <p:animEffect transition="out" filter="fade">
                                      <p:cBhvr>
                                        <p:cTn id="165" dur="1000"/>
                                        <p:tgtEl>
                                          <p:spTgt spid="54310"/>
                                        </p:tgtEl>
                                      </p:cBhvr>
                                    </p:animEffect>
                                    <p:set>
                                      <p:cBhvr>
                                        <p:cTn id="166" dur="1" fill="hold">
                                          <p:stCondLst>
                                            <p:cond delay="999"/>
                                          </p:stCondLst>
                                        </p:cTn>
                                        <p:tgtEl>
                                          <p:spTgt spid="54310"/>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1000"/>
                                        <p:tgtEl>
                                          <p:spTgt spid="54278"/>
                                        </p:tgtEl>
                                      </p:cBhvr>
                                    </p:animEffect>
                                    <p:set>
                                      <p:cBhvr>
                                        <p:cTn id="169" dur="1" fill="hold">
                                          <p:stCondLst>
                                            <p:cond delay="999"/>
                                          </p:stCondLst>
                                        </p:cTn>
                                        <p:tgtEl>
                                          <p:spTgt spid="54278"/>
                                        </p:tgtEl>
                                        <p:attrNameLst>
                                          <p:attrName>style.visibility</p:attrName>
                                        </p:attrNameLst>
                                      </p:cBhvr>
                                      <p:to>
                                        <p:strVal val="hidden"/>
                                      </p:to>
                                    </p:set>
                                  </p:childTnLst>
                                </p:cTn>
                              </p:par>
                            </p:childTnLst>
                          </p:cTn>
                        </p:par>
                        <p:par>
                          <p:cTn id="170" fill="hold">
                            <p:stCondLst>
                              <p:cond delay="8000"/>
                            </p:stCondLst>
                            <p:childTnLst>
                              <p:par>
                                <p:cTn id="171" presetID="63" presetClass="path" presetSubtype="0" accel="50000" decel="50000" fill="hold" nodeType="afterEffect">
                                  <p:stCondLst>
                                    <p:cond delay="0"/>
                                  </p:stCondLst>
                                  <p:childTnLst>
                                    <p:animMotion origin="layout" path="M 3.05556E-6 -7.40741E-7 L 0.49479 -7.40741E-7 " pathEditMode="relative" rAng="0" ptsTypes="AA">
                                      <p:cBhvr>
                                        <p:cTn id="172" dur="1000" fill="hold"/>
                                        <p:tgtEl>
                                          <p:spTgt spid="54276"/>
                                        </p:tgtEl>
                                        <p:attrNameLst>
                                          <p:attrName>ppt_x</p:attrName>
                                          <p:attrName>ppt_y</p:attrName>
                                        </p:attrNameLst>
                                      </p:cBhvr>
                                      <p:rCtr x="247" y="0"/>
                                    </p:animMotion>
                                  </p:childTnLst>
                                </p:cTn>
                              </p:par>
                              <p:par>
                                <p:cTn id="173" presetID="63" presetClass="path" presetSubtype="0" accel="50000" decel="50000" fill="hold" nodeType="withEffect">
                                  <p:stCondLst>
                                    <p:cond delay="0"/>
                                  </p:stCondLst>
                                  <p:childTnLst>
                                    <p:animMotion origin="layout" path="M -0.00122 0.025 L 0.50191 0.025 " pathEditMode="relative" rAng="0" ptsTypes="AA">
                                      <p:cBhvr>
                                        <p:cTn id="174" dur="1000" fill="hold"/>
                                        <p:tgtEl>
                                          <p:spTgt spid="54311"/>
                                        </p:tgtEl>
                                        <p:attrNameLst>
                                          <p:attrName>ppt_x</p:attrName>
                                          <p:attrName>ppt_y</p:attrName>
                                        </p:attrNameLst>
                                      </p:cBhvr>
                                      <p:rCtr x="252" y="0"/>
                                    </p:animMotion>
                                  </p:childTnLst>
                                </p:cTn>
                              </p:par>
                              <p:par>
                                <p:cTn id="175" presetID="10" presetClass="exit" presetSubtype="0" fill="hold" grpId="0" nodeType="withEffect">
                                  <p:stCondLst>
                                    <p:cond delay="0"/>
                                  </p:stCondLst>
                                  <p:childTnLst>
                                    <p:animEffect transition="out" filter="fade">
                                      <p:cBhvr>
                                        <p:cTn id="176" dur="500"/>
                                        <p:tgtEl>
                                          <p:spTgt spid="54312"/>
                                        </p:tgtEl>
                                      </p:cBhvr>
                                    </p:animEffect>
                                    <p:set>
                                      <p:cBhvr>
                                        <p:cTn id="177" dur="1" fill="hold">
                                          <p:stCondLst>
                                            <p:cond delay="499"/>
                                          </p:stCondLst>
                                        </p:cTn>
                                        <p:tgtEl>
                                          <p:spTgt spid="54312"/>
                                        </p:tgtEl>
                                        <p:attrNameLst>
                                          <p:attrName>style.visibility</p:attrName>
                                        </p:attrNameLst>
                                      </p:cBhvr>
                                      <p:to>
                                        <p:strVal val="hidden"/>
                                      </p:to>
                                    </p:set>
                                  </p:childTnLst>
                                </p:cTn>
                              </p:par>
                            </p:childTnLst>
                          </p:cTn>
                        </p:par>
                        <p:par>
                          <p:cTn id="178" fill="hold">
                            <p:stCondLst>
                              <p:cond delay="9000"/>
                            </p:stCondLst>
                            <p:childTnLst>
                              <p:par>
                                <p:cTn id="179" presetID="10" presetClass="exit" presetSubtype="0" fill="hold" nodeType="afterEffect">
                                  <p:stCondLst>
                                    <p:cond delay="0"/>
                                  </p:stCondLst>
                                  <p:childTnLst>
                                    <p:animEffect transition="out" filter="fade">
                                      <p:cBhvr>
                                        <p:cTn id="180" dur="1000"/>
                                        <p:tgtEl>
                                          <p:spTgt spid="54276"/>
                                        </p:tgtEl>
                                      </p:cBhvr>
                                    </p:animEffect>
                                    <p:set>
                                      <p:cBhvr>
                                        <p:cTn id="181" dur="1" fill="hold">
                                          <p:stCondLst>
                                            <p:cond delay="999"/>
                                          </p:stCondLst>
                                        </p:cTn>
                                        <p:tgtEl>
                                          <p:spTgt spid="54276"/>
                                        </p:tgtEl>
                                        <p:attrNameLst>
                                          <p:attrName>style.visibility</p:attrName>
                                        </p:attrNameLst>
                                      </p:cBhvr>
                                      <p:to>
                                        <p:strVal val="hidden"/>
                                      </p:to>
                                    </p:set>
                                  </p:childTnLst>
                                </p:cTn>
                              </p:par>
                              <p:par>
                                <p:cTn id="182" presetID="10" presetClass="entr" presetSubtype="0" fill="hold" nodeType="withEffect">
                                  <p:stCondLst>
                                    <p:cond delay="0"/>
                                  </p:stCondLst>
                                  <p:childTnLst>
                                    <p:set>
                                      <p:cBhvr>
                                        <p:cTn id="183" dur="1" fill="hold">
                                          <p:stCondLst>
                                            <p:cond delay="0"/>
                                          </p:stCondLst>
                                        </p:cTn>
                                        <p:tgtEl>
                                          <p:spTgt spid="54309"/>
                                        </p:tgtEl>
                                        <p:attrNameLst>
                                          <p:attrName>style.visibility</p:attrName>
                                        </p:attrNameLst>
                                      </p:cBhvr>
                                      <p:to>
                                        <p:strVal val="visible"/>
                                      </p:to>
                                    </p:set>
                                    <p:animEffect transition="in" filter="fade">
                                      <p:cBhvr>
                                        <p:cTn id="184" dur="10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P spid="54278" grpId="1" animBg="1"/>
      <p:bldP spid="54278" grpId="2" animBg="1"/>
      <p:bldP spid="54278" grpId="3" animBg="1"/>
      <p:bldP spid="54279" grpId="0"/>
      <p:bldP spid="54279" grpId="1"/>
      <p:bldP spid="54285" grpId="0"/>
      <p:bldP spid="54296" grpId="0"/>
      <p:bldP spid="54296" grpId="1"/>
      <p:bldP spid="54295" grpId="0" animBg="1"/>
      <p:bldP spid="54295" grpId="1" animBg="1"/>
      <p:bldP spid="54295" grpId="2" animBg="1"/>
      <p:bldP spid="54295" grpId="3" animBg="1"/>
      <p:bldP spid="54297" grpId="0" animBg="1"/>
      <p:bldP spid="54297" grpId="1" animBg="1"/>
      <p:bldP spid="54297" grpId="2" animBg="1"/>
      <p:bldP spid="54297" grpId="3" animBg="1"/>
      <p:bldP spid="54298" grpId="0"/>
      <p:bldP spid="54298" grpId="1"/>
      <p:bldP spid="54299" grpId="0" animBg="1"/>
      <p:bldP spid="54299" grpId="1" animBg="1"/>
      <p:bldP spid="54299" grpId="2" animBg="1"/>
      <p:bldP spid="54299" grpId="3" animBg="1"/>
      <p:bldP spid="54300" grpId="0"/>
      <p:bldP spid="54300" grpId="1"/>
      <p:bldP spid="54301" grpId="0" animBg="1"/>
      <p:bldP spid="54301" grpId="1" animBg="1"/>
      <p:bldP spid="54301" grpId="2" animBg="1"/>
      <p:bldP spid="54301" grpId="3" animBg="1"/>
      <p:bldP spid="54302" grpId="0"/>
      <p:bldP spid="54302" grpId="1"/>
      <p:bldP spid="54303" grpId="0" animBg="1"/>
      <p:bldP spid="54303" grpId="1" animBg="1"/>
      <p:bldP spid="54304" grpId="0"/>
      <p:bldP spid="54304" grpId="1"/>
      <p:bldP spid="54305" grpId="0" animBg="1"/>
      <p:bldP spid="54305" grpId="1" animBg="1"/>
      <p:bldP spid="54306" grpId="0"/>
      <p:bldP spid="54308" grpId="0"/>
      <p:bldP spid="54308" grpId="1"/>
      <p:bldP spid="54307" grpId="0"/>
      <p:bldP spid="54310" grpId="0"/>
      <p:bldP spid="54310" grpId="1"/>
      <p:bldP spid="543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6387" name="Rectangle 11"/>
          <p:cNvSpPr>
            <a:spLocks noGrp="1" noChangeArrowheads="1"/>
          </p:cNvSpPr>
          <p:nvPr>
            <p:ph type="title" idx="4294967295"/>
          </p:nvPr>
        </p:nvSpPr>
        <p:spPr/>
        <p:txBody>
          <a:bodyPr/>
          <a:lstStyle/>
          <a:p>
            <a:pPr marL="0" indent="0" defTabSz="914400" eaLnBrk="1" hangingPunct="1"/>
            <a:r>
              <a:rPr lang="en-US" dirty="0" smtClean="0"/>
              <a:t>NAP – Enforcement Options</a:t>
            </a:r>
          </a:p>
        </p:txBody>
      </p:sp>
      <p:grpSp>
        <p:nvGrpSpPr>
          <p:cNvPr id="2" name="Group 407"/>
          <p:cNvGrpSpPr>
            <a:grpSpLocks/>
          </p:cNvGrpSpPr>
          <p:nvPr/>
        </p:nvGrpSpPr>
        <p:grpSpPr bwMode="auto">
          <a:xfrm>
            <a:off x="42863" y="2828925"/>
            <a:ext cx="9101137" cy="474663"/>
            <a:chOff x="27" y="1782"/>
            <a:chExt cx="5733" cy="299"/>
          </a:xfrm>
        </p:grpSpPr>
        <p:sp>
          <p:nvSpPr>
            <p:cNvPr id="16436" name="Rectangle 105"/>
            <p:cNvSpPr>
              <a:spLocks noChangeArrowheads="1"/>
            </p:cNvSpPr>
            <p:nvPr/>
          </p:nvSpPr>
          <p:spPr bwMode="auto">
            <a:xfrm>
              <a:off x="3712" y="1782"/>
              <a:ext cx="2048" cy="299"/>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Restricted VLAN</a:t>
              </a:r>
            </a:p>
          </p:txBody>
        </p:sp>
        <p:sp>
          <p:nvSpPr>
            <p:cNvPr id="16437" name="Rectangle 103"/>
            <p:cNvSpPr>
              <a:spLocks noChangeArrowheads="1"/>
            </p:cNvSpPr>
            <p:nvPr/>
          </p:nvSpPr>
          <p:spPr bwMode="auto">
            <a:xfrm>
              <a:off x="1865" y="1782"/>
              <a:ext cx="1847" cy="299"/>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Full access</a:t>
              </a:r>
            </a:p>
          </p:txBody>
        </p:sp>
        <p:sp>
          <p:nvSpPr>
            <p:cNvPr id="16438" name="Rectangle 101"/>
            <p:cNvSpPr>
              <a:spLocks noChangeArrowheads="1"/>
            </p:cNvSpPr>
            <p:nvPr/>
          </p:nvSpPr>
          <p:spPr bwMode="auto">
            <a:xfrm>
              <a:off x="27" y="1782"/>
              <a:ext cx="1838" cy="299"/>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802.1X</a:t>
              </a:r>
            </a:p>
          </p:txBody>
        </p:sp>
      </p:grpSp>
      <p:grpSp>
        <p:nvGrpSpPr>
          <p:cNvPr id="3" name="Group 408"/>
          <p:cNvGrpSpPr>
            <a:grpSpLocks/>
          </p:cNvGrpSpPr>
          <p:nvPr/>
        </p:nvGrpSpPr>
        <p:grpSpPr bwMode="auto">
          <a:xfrm>
            <a:off x="42863" y="3303588"/>
            <a:ext cx="9101137" cy="2597150"/>
            <a:chOff x="27" y="2081"/>
            <a:chExt cx="5733" cy="1636"/>
          </a:xfrm>
        </p:grpSpPr>
        <p:sp>
          <p:nvSpPr>
            <p:cNvPr id="16432" name="Rectangle 129"/>
            <p:cNvSpPr>
              <a:spLocks noChangeArrowheads="1"/>
            </p:cNvSpPr>
            <p:nvPr/>
          </p:nvSpPr>
          <p:spPr bwMode="auto">
            <a:xfrm>
              <a:off x="3712" y="2081"/>
              <a:ext cx="2048" cy="783"/>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Healthy peers reject connection requests from unhealthy systems</a:t>
              </a:r>
            </a:p>
          </p:txBody>
        </p:sp>
        <p:sp>
          <p:nvSpPr>
            <p:cNvPr id="16433" name="Rectangle 127"/>
            <p:cNvSpPr>
              <a:spLocks noChangeArrowheads="1"/>
            </p:cNvSpPr>
            <p:nvPr/>
          </p:nvSpPr>
          <p:spPr bwMode="auto">
            <a:xfrm>
              <a:off x="1865" y="2081"/>
              <a:ext cx="1847" cy="783"/>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Can communicate with any trusted peer</a:t>
              </a:r>
            </a:p>
          </p:txBody>
        </p:sp>
        <p:sp>
          <p:nvSpPr>
            <p:cNvPr id="16434" name="Rectangle 94"/>
            <p:cNvSpPr>
              <a:spLocks noChangeArrowheads="1"/>
            </p:cNvSpPr>
            <p:nvPr/>
          </p:nvSpPr>
          <p:spPr bwMode="auto">
            <a:xfrm>
              <a:off x="1865" y="2864"/>
              <a:ext cx="3895" cy="853"/>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Complements layer 2 protection</a:t>
              </a:r>
            </a:p>
            <a:p>
              <a:pPr defTabSz="-13873163">
                <a:lnSpc>
                  <a:spcPct val="140000"/>
                </a:lnSpc>
                <a:spcBef>
                  <a:spcPct val="20000"/>
                </a:spcBef>
              </a:pPr>
              <a:r>
                <a:rPr lang="en-US" sz="1800">
                  <a:solidFill>
                    <a:schemeClr val="tx1"/>
                  </a:solidFill>
                </a:rPr>
                <a:t>Works with existing servers and infrastructure</a:t>
              </a:r>
            </a:p>
            <a:p>
              <a:pPr defTabSz="-13873163">
                <a:lnSpc>
                  <a:spcPct val="140000"/>
                </a:lnSpc>
                <a:spcBef>
                  <a:spcPct val="20000"/>
                </a:spcBef>
              </a:pPr>
              <a:r>
                <a:rPr lang="en-US" sz="1800">
                  <a:solidFill>
                    <a:schemeClr val="tx1"/>
                  </a:solidFill>
                </a:rPr>
                <a:t>Offers flexible isolation</a:t>
              </a:r>
            </a:p>
          </p:txBody>
        </p:sp>
        <p:sp>
          <p:nvSpPr>
            <p:cNvPr id="16435" name="Rectangle 92"/>
            <p:cNvSpPr>
              <a:spLocks noChangeArrowheads="1"/>
            </p:cNvSpPr>
            <p:nvPr/>
          </p:nvSpPr>
          <p:spPr bwMode="auto">
            <a:xfrm>
              <a:off x="27" y="2081"/>
              <a:ext cx="1838" cy="1636"/>
            </a:xfrm>
            <a:prstGeom prst="rect">
              <a:avLst/>
            </a:prstGeom>
            <a:solidFill>
              <a:srgbClr val="FFFF99"/>
            </a:solidFill>
            <a:ln w="12700" algn="ctr">
              <a:noFill/>
              <a:miter lim="800000"/>
              <a:headEnd/>
              <a:tailEnd/>
            </a:ln>
          </p:spPr>
          <p:txBody>
            <a:bodyPr/>
            <a:lstStyle/>
            <a:p>
              <a:pPr defTabSz="-13873163">
                <a:lnSpc>
                  <a:spcPct val="140000"/>
                </a:lnSpc>
                <a:spcBef>
                  <a:spcPct val="20000"/>
                </a:spcBef>
              </a:pPr>
              <a:endParaRPr lang="en-US" sz="1800">
                <a:solidFill>
                  <a:schemeClr val="tx1"/>
                </a:solidFill>
              </a:endParaRPr>
            </a:p>
            <a:p>
              <a:pPr defTabSz="-13873163">
                <a:lnSpc>
                  <a:spcPct val="140000"/>
                </a:lnSpc>
                <a:spcBef>
                  <a:spcPct val="20000"/>
                </a:spcBef>
              </a:pPr>
              <a:r>
                <a:rPr lang="en-US" sz="1800">
                  <a:solidFill>
                    <a:schemeClr val="tx1"/>
                  </a:solidFill>
                </a:rPr>
                <a:t>IPsec</a:t>
              </a:r>
            </a:p>
          </p:txBody>
        </p:sp>
      </p:grpSp>
      <p:grpSp>
        <p:nvGrpSpPr>
          <p:cNvPr id="4" name="Group 406"/>
          <p:cNvGrpSpPr>
            <a:grpSpLocks/>
          </p:cNvGrpSpPr>
          <p:nvPr/>
        </p:nvGrpSpPr>
        <p:grpSpPr bwMode="auto">
          <a:xfrm>
            <a:off x="42863" y="2354263"/>
            <a:ext cx="9101137" cy="474662"/>
            <a:chOff x="27" y="1483"/>
            <a:chExt cx="5733" cy="299"/>
          </a:xfrm>
        </p:grpSpPr>
        <p:sp>
          <p:nvSpPr>
            <p:cNvPr id="16429" name="Rectangle 44"/>
            <p:cNvSpPr>
              <a:spLocks noChangeArrowheads="1"/>
            </p:cNvSpPr>
            <p:nvPr/>
          </p:nvSpPr>
          <p:spPr bwMode="auto">
            <a:xfrm>
              <a:off x="3712" y="1483"/>
              <a:ext cx="2048" cy="299"/>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Restricted VLAN</a:t>
              </a:r>
            </a:p>
          </p:txBody>
        </p:sp>
        <p:sp>
          <p:nvSpPr>
            <p:cNvPr id="16430" name="Rectangle 43"/>
            <p:cNvSpPr>
              <a:spLocks noChangeArrowheads="1"/>
            </p:cNvSpPr>
            <p:nvPr/>
          </p:nvSpPr>
          <p:spPr bwMode="auto">
            <a:xfrm>
              <a:off x="1865" y="1483"/>
              <a:ext cx="1847" cy="299"/>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Full access </a:t>
              </a:r>
            </a:p>
          </p:txBody>
        </p:sp>
        <p:sp>
          <p:nvSpPr>
            <p:cNvPr id="16431" name="Rectangle 42"/>
            <p:cNvSpPr>
              <a:spLocks noChangeArrowheads="1"/>
            </p:cNvSpPr>
            <p:nvPr/>
          </p:nvSpPr>
          <p:spPr bwMode="auto">
            <a:xfrm>
              <a:off x="27" y="1483"/>
              <a:ext cx="1838" cy="299"/>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dirty="0" smtClean="0">
                  <a:solidFill>
                    <a:schemeClr val="tx1"/>
                  </a:solidFill>
                </a:rPr>
                <a:t>VPN</a:t>
              </a:r>
              <a:endParaRPr lang="en-US" sz="1800" dirty="0">
                <a:solidFill>
                  <a:schemeClr val="tx1"/>
                </a:solidFill>
              </a:endParaRPr>
            </a:p>
          </p:txBody>
        </p:sp>
      </p:grpSp>
      <p:grpSp>
        <p:nvGrpSpPr>
          <p:cNvPr id="5" name="Group 405"/>
          <p:cNvGrpSpPr>
            <a:grpSpLocks/>
          </p:cNvGrpSpPr>
          <p:nvPr/>
        </p:nvGrpSpPr>
        <p:grpSpPr bwMode="auto">
          <a:xfrm>
            <a:off x="42863" y="1495425"/>
            <a:ext cx="9101137" cy="858838"/>
            <a:chOff x="27" y="942"/>
            <a:chExt cx="5733" cy="541"/>
          </a:xfrm>
        </p:grpSpPr>
        <p:sp>
          <p:nvSpPr>
            <p:cNvPr id="16426" name="Rectangle 41"/>
            <p:cNvSpPr>
              <a:spLocks noChangeArrowheads="1"/>
            </p:cNvSpPr>
            <p:nvPr/>
          </p:nvSpPr>
          <p:spPr bwMode="auto">
            <a:xfrm>
              <a:off x="3712" y="942"/>
              <a:ext cx="2048" cy="541"/>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Restricted set of routes</a:t>
              </a:r>
            </a:p>
          </p:txBody>
        </p:sp>
        <p:sp>
          <p:nvSpPr>
            <p:cNvPr id="16427" name="Rectangle 40"/>
            <p:cNvSpPr>
              <a:spLocks noChangeArrowheads="1"/>
            </p:cNvSpPr>
            <p:nvPr/>
          </p:nvSpPr>
          <p:spPr bwMode="auto">
            <a:xfrm>
              <a:off x="1865" y="942"/>
              <a:ext cx="1847" cy="541"/>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Full IP address given, full access</a:t>
              </a:r>
            </a:p>
          </p:txBody>
        </p:sp>
        <p:sp>
          <p:nvSpPr>
            <p:cNvPr id="16428" name="Rectangle 39"/>
            <p:cNvSpPr>
              <a:spLocks noChangeArrowheads="1"/>
            </p:cNvSpPr>
            <p:nvPr/>
          </p:nvSpPr>
          <p:spPr bwMode="auto">
            <a:xfrm>
              <a:off x="27" y="942"/>
              <a:ext cx="1838" cy="541"/>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1800">
                  <a:solidFill>
                    <a:schemeClr val="tx1"/>
                  </a:solidFill>
                </a:rPr>
                <a:t>DHCP</a:t>
              </a:r>
            </a:p>
          </p:txBody>
        </p:sp>
      </p:grpSp>
      <p:grpSp>
        <p:nvGrpSpPr>
          <p:cNvPr id="6" name="Group 404"/>
          <p:cNvGrpSpPr>
            <a:grpSpLocks/>
          </p:cNvGrpSpPr>
          <p:nvPr/>
        </p:nvGrpSpPr>
        <p:grpSpPr bwMode="auto">
          <a:xfrm>
            <a:off x="42863" y="977900"/>
            <a:ext cx="9101137" cy="517525"/>
            <a:chOff x="27" y="616"/>
            <a:chExt cx="5733" cy="326"/>
          </a:xfrm>
        </p:grpSpPr>
        <p:sp>
          <p:nvSpPr>
            <p:cNvPr id="16423" name="Rectangle 38"/>
            <p:cNvSpPr>
              <a:spLocks noChangeArrowheads="1"/>
            </p:cNvSpPr>
            <p:nvPr/>
          </p:nvSpPr>
          <p:spPr bwMode="auto">
            <a:xfrm>
              <a:off x="3712" y="616"/>
              <a:ext cx="2048" cy="326"/>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2000" b="1">
                  <a:solidFill>
                    <a:schemeClr val="tx1"/>
                  </a:solidFill>
                </a:rPr>
                <a:t>Unhealthy Client</a:t>
              </a:r>
            </a:p>
          </p:txBody>
        </p:sp>
        <p:sp>
          <p:nvSpPr>
            <p:cNvPr id="16424" name="Rectangle 37"/>
            <p:cNvSpPr>
              <a:spLocks noChangeArrowheads="1"/>
            </p:cNvSpPr>
            <p:nvPr/>
          </p:nvSpPr>
          <p:spPr bwMode="auto">
            <a:xfrm>
              <a:off x="1865" y="616"/>
              <a:ext cx="1847" cy="326"/>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2000" b="1">
                  <a:solidFill>
                    <a:schemeClr val="tx1"/>
                  </a:solidFill>
                </a:rPr>
                <a:t>Healthy Client</a:t>
              </a:r>
            </a:p>
          </p:txBody>
        </p:sp>
        <p:sp>
          <p:nvSpPr>
            <p:cNvPr id="16425" name="Rectangle 36"/>
            <p:cNvSpPr>
              <a:spLocks noChangeArrowheads="1"/>
            </p:cNvSpPr>
            <p:nvPr/>
          </p:nvSpPr>
          <p:spPr bwMode="auto">
            <a:xfrm>
              <a:off x="27" y="616"/>
              <a:ext cx="1838" cy="326"/>
            </a:xfrm>
            <a:prstGeom prst="rect">
              <a:avLst/>
            </a:prstGeom>
            <a:solidFill>
              <a:srgbClr val="FFFF99"/>
            </a:solidFill>
            <a:ln w="12700" algn="ctr">
              <a:noFill/>
              <a:miter lim="800000"/>
              <a:headEnd/>
              <a:tailEnd/>
            </a:ln>
          </p:spPr>
          <p:txBody>
            <a:bodyPr/>
            <a:lstStyle/>
            <a:p>
              <a:pPr defTabSz="-13873163">
                <a:lnSpc>
                  <a:spcPct val="140000"/>
                </a:lnSpc>
                <a:spcBef>
                  <a:spcPct val="20000"/>
                </a:spcBef>
              </a:pPr>
              <a:r>
                <a:rPr lang="en-US" sz="2000" b="1">
                  <a:solidFill>
                    <a:schemeClr val="tx1"/>
                  </a:solidFill>
                </a:rPr>
                <a:t>Enforcement</a:t>
              </a:r>
            </a:p>
          </p:txBody>
        </p:sp>
      </p:grpSp>
      <p:sp>
        <p:nvSpPr>
          <p:cNvPr id="76851" name="Line 51"/>
          <p:cNvSpPr>
            <a:spLocks noChangeShapeType="1"/>
          </p:cNvSpPr>
          <p:nvPr/>
        </p:nvSpPr>
        <p:spPr bwMode="auto">
          <a:xfrm>
            <a:off x="42863" y="977900"/>
            <a:ext cx="2917825" cy="0"/>
          </a:xfrm>
          <a:prstGeom prst="line">
            <a:avLst/>
          </a:prstGeom>
          <a:noFill/>
          <a:ln w="28575">
            <a:noFill/>
            <a:round/>
            <a:headEnd/>
            <a:tailEnd/>
          </a:ln>
        </p:spPr>
        <p:txBody>
          <a:bodyPr anchor="ctr"/>
          <a:lstStyle/>
          <a:p>
            <a:endParaRPr lang="en-US"/>
          </a:p>
        </p:txBody>
      </p:sp>
      <p:sp>
        <p:nvSpPr>
          <p:cNvPr id="76852" name="Line 52"/>
          <p:cNvSpPr>
            <a:spLocks noChangeShapeType="1"/>
          </p:cNvSpPr>
          <p:nvPr/>
        </p:nvSpPr>
        <p:spPr bwMode="auto">
          <a:xfrm>
            <a:off x="42863" y="1495425"/>
            <a:ext cx="9101137" cy="0"/>
          </a:xfrm>
          <a:prstGeom prst="line">
            <a:avLst/>
          </a:prstGeom>
          <a:noFill/>
          <a:ln w="38100">
            <a:solidFill>
              <a:schemeClr val="tx1"/>
            </a:solidFill>
            <a:round/>
            <a:headEnd/>
            <a:tailEnd/>
          </a:ln>
        </p:spPr>
        <p:txBody>
          <a:bodyPr anchor="ctr"/>
          <a:lstStyle/>
          <a:p>
            <a:endParaRPr lang="en-US"/>
          </a:p>
        </p:txBody>
      </p:sp>
      <p:sp>
        <p:nvSpPr>
          <p:cNvPr id="76853" name="Line 53"/>
          <p:cNvSpPr>
            <a:spLocks noChangeShapeType="1"/>
          </p:cNvSpPr>
          <p:nvPr/>
        </p:nvSpPr>
        <p:spPr bwMode="auto">
          <a:xfrm>
            <a:off x="42863" y="2354263"/>
            <a:ext cx="9101137" cy="0"/>
          </a:xfrm>
          <a:prstGeom prst="line">
            <a:avLst/>
          </a:prstGeom>
          <a:noFill/>
          <a:ln w="38100">
            <a:solidFill>
              <a:schemeClr val="tx1"/>
            </a:solidFill>
            <a:round/>
            <a:headEnd/>
            <a:tailEnd/>
          </a:ln>
        </p:spPr>
        <p:txBody>
          <a:bodyPr anchor="ctr"/>
          <a:lstStyle/>
          <a:p>
            <a:endParaRPr lang="en-US"/>
          </a:p>
        </p:txBody>
      </p:sp>
      <p:sp>
        <p:nvSpPr>
          <p:cNvPr id="76856" name="Line 56"/>
          <p:cNvSpPr>
            <a:spLocks noChangeShapeType="1"/>
          </p:cNvSpPr>
          <p:nvPr/>
        </p:nvSpPr>
        <p:spPr bwMode="auto">
          <a:xfrm>
            <a:off x="42863" y="5900738"/>
            <a:ext cx="2917825" cy="0"/>
          </a:xfrm>
          <a:prstGeom prst="line">
            <a:avLst/>
          </a:prstGeom>
          <a:noFill/>
          <a:ln w="12700">
            <a:noFill/>
            <a:round/>
            <a:headEnd/>
            <a:tailEnd/>
          </a:ln>
        </p:spPr>
        <p:txBody>
          <a:bodyPr anchor="ctr"/>
          <a:lstStyle/>
          <a:p>
            <a:endParaRPr lang="en-US"/>
          </a:p>
        </p:txBody>
      </p:sp>
      <p:sp>
        <p:nvSpPr>
          <p:cNvPr id="76857" name="Line 57"/>
          <p:cNvSpPr>
            <a:spLocks noChangeShapeType="1"/>
          </p:cNvSpPr>
          <p:nvPr/>
        </p:nvSpPr>
        <p:spPr bwMode="auto">
          <a:xfrm>
            <a:off x="42863" y="977900"/>
            <a:ext cx="0" cy="517525"/>
          </a:xfrm>
          <a:prstGeom prst="line">
            <a:avLst/>
          </a:prstGeom>
          <a:noFill/>
          <a:ln w="12700">
            <a:noFill/>
            <a:round/>
            <a:headEnd/>
            <a:tailEnd/>
          </a:ln>
        </p:spPr>
        <p:txBody>
          <a:bodyPr anchor="ctr"/>
          <a:lstStyle/>
          <a:p>
            <a:endParaRPr lang="en-US"/>
          </a:p>
        </p:txBody>
      </p:sp>
      <p:sp>
        <p:nvSpPr>
          <p:cNvPr id="76860" name="Line 60"/>
          <p:cNvSpPr>
            <a:spLocks noChangeShapeType="1"/>
          </p:cNvSpPr>
          <p:nvPr/>
        </p:nvSpPr>
        <p:spPr bwMode="auto">
          <a:xfrm>
            <a:off x="9144000" y="977900"/>
            <a:ext cx="0" cy="517525"/>
          </a:xfrm>
          <a:prstGeom prst="line">
            <a:avLst/>
          </a:prstGeom>
          <a:noFill/>
          <a:ln w="28575">
            <a:noFill/>
            <a:round/>
            <a:headEnd/>
            <a:tailEnd/>
          </a:ln>
        </p:spPr>
        <p:txBody>
          <a:bodyPr anchor="ctr"/>
          <a:lstStyle/>
          <a:p>
            <a:endParaRPr lang="en-US"/>
          </a:p>
        </p:txBody>
      </p:sp>
      <p:sp>
        <p:nvSpPr>
          <p:cNvPr id="76893" name="Line 93"/>
          <p:cNvSpPr>
            <a:spLocks noChangeShapeType="1"/>
          </p:cNvSpPr>
          <p:nvPr/>
        </p:nvSpPr>
        <p:spPr bwMode="auto">
          <a:xfrm>
            <a:off x="42863" y="2828925"/>
            <a:ext cx="9101137" cy="0"/>
          </a:xfrm>
          <a:prstGeom prst="line">
            <a:avLst/>
          </a:prstGeom>
          <a:noFill/>
          <a:ln w="38100">
            <a:solidFill>
              <a:schemeClr val="tx1"/>
            </a:solidFill>
            <a:round/>
            <a:headEnd/>
            <a:tailEnd/>
          </a:ln>
        </p:spPr>
        <p:txBody>
          <a:bodyPr anchor="ctr"/>
          <a:lstStyle/>
          <a:p>
            <a:endParaRPr lang="en-US"/>
          </a:p>
        </p:txBody>
      </p:sp>
      <p:sp>
        <p:nvSpPr>
          <p:cNvPr id="76902" name="Line 102"/>
          <p:cNvSpPr>
            <a:spLocks noChangeShapeType="1"/>
          </p:cNvSpPr>
          <p:nvPr/>
        </p:nvSpPr>
        <p:spPr bwMode="auto">
          <a:xfrm>
            <a:off x="42863" y="3303588"/>
            <a:ext cx="9101137" cy="0"/>
          </a:xfrm>
          <a:prstGeom prst="line">
            <a:avLst/>
          </a:prstGeom>
          <a:noFill/>
          <a:ln w="38100">
            <a:solidFill>
              <a:schemeClr val="tx1"/>
            </a:solidFill>
            <a:round/>
            <a:headEnd/>
            <a:tailEnd/>
          </a:ln>
        </p:spPr>
        <p:txBody>
          <a:bodyPr anchor="ctr"/>
          <a:lstStyle/>
          <a:p>
            <a:endParaRPr lang="en-US"/>
          </a:p>
        </p:txBody>
      </p:sp>
      <p:sp>
        <p:nvSpPr>
          <p:cNvPr id="77173" name="Line 373"/>
          <p:cNvSpPr>
            <a:spLocks noChangeShapeType="1"/>
          </p:cNvSpPr>
          <p:nvPr/>
        </p:nvSpPr>
        <p:spPr bwMode="auto">
          <a:xfrm>
            <a:off x="2960688" y="1166813"/>
            <a:ext cx="2932112" cy="0"/>
          </a:xfrm>
          <a:prstGeom prst="line">
            <a:avLst/>
          </a:prstGeom>
          <a:noFill/>
          <a:ln w="28575">
            <a:noFill/>
            <a:round/>
            <a:headEnd/>
            <a:tailEnd/>
          </a:ln>
        </p:spPr>
        <p:txBody>
          <a:bodyPr anchor="ctr"/>
          <a:lstStyle/>
          <a:p>
            <a:endParaRPr lang="en-US"/>
          </a:p>
        </p:txBody>
      </p:sp>
      <p:sp>
        <p:nvSpPr>
          <p:cNvPr id="77174" name="Line 374"/>
          <p:cNvSpPr>
            <a:spLocks noChangeShapeType="1"/>
          </p:cNvSpPr>
          <p:nvPr/>
        </p:nvSpPr>
        <p:spPr bwMode="auto">
          <a:xfrm>
            <a:off x="42863" y="1495425"/>
            <a:ext cx="0" cy="858838"/>
          </a:xfrm>
          <a:prstGeom prst="line">
            <a:avLst/>
          </a:prstGeom>
          <a:noFill/>
          <a:ln w="12700">
            <a:noFill/>
            <a:round/>
            <a:headEnd/>
            <a:tailEnd/>
          </a:ln>
        </p:spPr>
        <p:txBody>
          <a:bodyPr anchor="ctr"/>
          <a:lstStyle/>
          <a:p>
            <a:endParaRPr lang="en-US"/>
          </a:p>
        </p:txBody>
      </p:sp>
      <p:sp>
        <p:nvSpPr>
          <p:cNvPr id="77175" name="Line 375"/>
          <p:cNvSpPr>
            <a:spLocks noChangeShapeType="1"/>
          </p:cNvSpPr>
          <p:nvPr/>
        </p:nvSpPr>
        <p:spPr bwMode="auto">
          <a:xfrm>
            <a:off x="5892800" y="977900"/>
            <a:ext cx="3251200" cy="0"/>
          </a:xfrm>
          <a:prstGeom prst="line">
            <a:avLst/>
          </a:prstGeom>
          <a:noFill/>
          <a:ln w="28575">
            <a:noFill/>
            <a:round/>
            <a:headEnd/>
            <a:tailEnd/>
          </a:ln>
        </p:spPr>
        <p:txBody>
          <a:bodyPr anchor="ctr"/>
          <a:lstStyle/>
          <a:p>
            <a:endParaRPr lang="en-US"/>
          </a:p>
        </p:txBody>
      </p:sp>
      <p:sp>
        <p:nvSpPr>
          <p:cNvPr id="77178" name="Line 378"/>
          <p:cNvSpPr>
            <a:spLocks noChangeShapeType="1"/>
          </p:cNvSpPr>
          <p:nvPr/>
        </p:nvSpPr>
        <p:spPr bwMode="auto">
          <a:xfrm>
            <a:off x="9144000" y="1495425"/>
            <a:ext cx="0" cy="858838"/>
          </a:xfrm>
          <a:prstGeom prst="line">
            <a:avLst/>
          </a:prstGeom>
          <a:noFill/>
          <a:ln w="28575">
            <a:noFill/>
            <a:round/>
            <a:headEnd/>
            <a:tailEnd/>
          </a:ln>
        </p:spPr>
        <p:txBody>
          <a:bodyPr anchor="ctr"/>
          <a:lstStyle/>
          <a:p>
            <a:endParaRPr lang="en-US"/>
          </a:p>
        </p:txBody>
      </p:sp>
      <p:sp>
        <p:nvSpPr>
          <p:cNvPr id="77180" name="Line 380"/>
          <p:cNvSpPr>
            <a:spLocks noChangeShapeType="1"/>
          </p:cNvSpPr>
          <p:nvPr/>
        </p:nvSpPr>
        <p:spPr bwMode="auto">
          <a:xfrm>
            <a:off x="42863" y="2354263"/>
            <a:ext cx="0" cy="474662"/>
          </a:xfrm>
          <a:prstGeom prst="line">
            <a:avLst/>
          </a:prstGeom>
          <a:noFill/>
          <a:ln w="12700">
            <a:noFill/>
            <a:round/>
            <a:headEnd/>
            <a:tailEnd/>
          </a:ln>
        </p:spPr>
        <p:txBody>
          <a:bodyPr anchor="ctr"/>
          <a:lstStyle/>
          <a:p>
            <a:endParaRPr lang="en-US"/>
          </a:p>
        </p:txBody>
      </p:sp>
      <p:sp>
        <p:nvSpPr>
          <p:cNvPr id="77184" name="Line 384"/>
          <p:cNvSpPr>
            <a:spLocks noChangeShapeType="1"/>
          </p:cNvSpPr>
          <p:nvPr/>
        </p:nvSpPr>
        <p:spPr bwMode="auto">
          <a:xfrm>
            <a:off x="9144000" y="2354263"/>
            <a:ext cx="0" cy="474662"/>
          </a:xfrm>
          <a:prstGeom prst="line">
            <a:avLst/>
          </a:prstGeom>
          <a:noFill/>
          <a:ln w="28575">
            <a:noFill/>
            <a:round/>
            <a:headEnd/>
            <a:tailEnd/>
          </a:ln>
        </p:spPr>
        <p:txBody>
          <a:bodyPr anchor="ctr"/>
          <a:lstStyle/>
          <a:p>
            <a:endParaRPr lang="en-US"/>
          </a:p>
        </p:txBody>
      </p:sp>
      <p:sp>
        <p:nvSpPr>
          <p:cNvPr id="77186" name="Line 386"/>
          <p:cNvSpPr>
            <a:spLocks noChangeShapeType="1"/>
          </p:cNvSpPr>
          <p:nvPr/>
        </p:nvSpPr>
        <p:spPr bwMode="auto">
          <a:xfrm>
            <a:off x="42863" y="2828925"/>
            <a:ext cx="0" cy="474663"/>
          </a:xfrm>
          <a:prstGeom prst="line">
            <a:avLst/>
          </a:prstGeom>
          <a:noFill/>
          <a:ln w="12700">
            <a:noFill/>
            <a:round/>
            <a:headEnd/>
            <a:tailEnd/>
          </a:ln>
        </p:spPr>
        <p:txBody>
          <a:bodyPr anchor="ctr"/>
          <a:lstStyle/>
          <a:p>
            <a:endParaRPr lang="en-US"/>
          </a:p>
        </p:txBody>
      </p:sp>
      <p:sp>
        <p:nvSpPr>
          <p:cNvPr id="77190" name="Line 390"/>
          <p:cNvSpPr>
            <a:spLocks noChangeShapeType="1"/>
          </p:cNvSpPr>
          <p:nvPr/>
        </p:nvSpPr>
        <p:spPr bwMode="auto">
          <a:xfrm>
            <a:off x="9144000" y="2828925"/>
            <a:ext cx="0" cy="474663"/>
          </a:xfrm>
          <a:prstGeom prst="line">
            <a:avLst/>
          </a:prstGeom>
          <a:noFill/>
          <a:ln w="28575">
            <a:noFill/>
            <a:round/>
            <a:headEnd/>
            <a:tailEnd/>
          </a:ln>
        </p:spPr>
        <p:txBody>
          <a:bodyPr anchor="ctr"/>
          <a:lstStyle/>
          <a:p>
            <a:endParaRPr lang="en-US"/>
          </a:p>
        </p:txBody>
      </p:sp>
      <p:sp>
        <p:nvSpPr>
          <p:cNvPr id="77192" name="Line 392"/>
          <p:cNvSpPr>
            <a:spLocks noChangeShapeType="1"/>
          </p:cNvSpPr>
          <p:nvPr/>
        </p:nvSpPr>
        <p:spPr bwMode="auto">
          <a:xfrm>
            <a:off x="42863" y="3303588"/>
            <a:ext cx="0" cy="2597150"/>
          </a:xfrm>
          <a:prstGeom prst="line">
            <a:avLst/>
          </a:prstGeom>
          <a:noFill/>
          <a:ln w="12700">
            <a:noFill/>
            <a:round/>
            <a:headEnd/>
            <a:tailEnd/>
          </a:ln>
        </p:spPr>
        <p:txBody>
          <a:bodyPr anchor="ctr"/>
          <a:lstStyle/>
          <a:p>
            <a:endParaRPr lang="en-US"/>
          </a:p>
        </p:txBody>
      </p:sp>
      <p:sp>
        <p:nvSpPr>
          <p:cNvPr id="77196" name="Line 396"/>
          <p:cNvSpPr>
            <a:spLocks noChangeShapeType="1"/>
          </p:cNvSpPr>
          <p:nvPr/>
        </p:nvSpPr>
        <p:spPr bwMode="auto">
          <a:xfrm>
            <a:off x="9144000" y="3303588"/>
            <a:ext cx="0" cy="1243012"/>
          </a:xfrm>
          <a:prstGeom prst="line">
            <a:avLst/>
          </a:prstGeom>
          <a:noFill/>
          <a:ln w="28575">
            <a:noFill/>
            <a:round/>
            <a:headEnd/>
            <a:tailEnd/>
          </a:ln>
        </p:spPr>
        <p:txBody>
          <a:bodyPr anchor="ctr"/>
          <a:lstStyle/>
          <a:p>
            <a:endParaRPr lang="en-US"/>
          </a:p>
        </p:txBody>
      </p:sp>
      <p:sp>
        <p:nvSpPr>
          <p:cNvPr id="77198" name="Line 398"/>
          <p:cNvSpPr>
            <a:spLocks noChangeShapeType="1"/>
          </p:cNvSpPr>
          <p:nvPr/>
        </p:nvSpPr>
        <p:spPr bwMode="auto">
          <a:xfrm>
            <a:off x="2960688" y="5900738"/>
            <a:ext cx="6183312" cy="0"/>
          </a:xfrm>
          <a:prstGeom prst="line">
            <a:avLst/>
          </a:prstGeom>
          <a:noFill/>
          <a:ln w="12700">
            <a:noFill/>
            <a:round/>
            <a:headEnd/>
            <a:tailEnd/>
          </a:ln>
        </p:spPr>
        <p:txBody>
          <a:bodyPr anchor="ctr"/>
          <a:lstStyle/>
          <a:p>
            <a:endParaRPr lang="en-US"/>
          </a:p>
        </p:txBody>
      </p:sp>
      <p:sp>
        <p:nvSpPr>
          <p:cNvPr id="77202" name="Line 402"/>
          <p:cNvSpPr>
            <a:spLocks noChangeShapeType="1"/>
          </p:cNvSpPr>
          <p:nvPr/>
        </p:nvSpPr>
        <p:spPr bwMode="auto">
          <a:xfrm>
            <a:off x="9144000" y="4546600"/>
            <a:ext cx="0" cy="1354138"/>
          </a:xfrm>
          <a:prstGeom prst="line">
            <a:avLst/>
          </a:prstGeom>
          <a:noFill/>
          <a:ln w="28575">
            <a:noFill/>
            <a:round/>
            <a:headEnd/>
            <a:tailEnd/>
          </a:ln>
        </p:spPr>
        <p:txBody>
          <a:bodyPr anchor="ctr"/>
          <a:lstStyle/>
          <a:p>
            <a:endParaRPr lang="en-US"/>
          </a:p>
        </p:txBody>
      </p:sp>
      <p:grpSp>
        <p:nvGrpSpPr>
          <p:cNvPr id="7" name="Group 416"/>
          <p:cNvGrpSpPr>
            <a:grpSpLocks/>
          </p:cNvGrpSpPr>
          <p:nvPr/>
        </p:nvGrpSpPr>
        <p:grpSpPr bwMode="auto">
          <a:xfrm>
            <a:off x="1554163" y="1143000"/>
            <a:ext cx="6129337" cy="1560513"/>
            <a:chOff x="979" y="601"/>
            <a:chExt cx="3861" cy="983"/>
          </a:xfrm>
        </p:grpSpPr>
        <p:pic>
          <p:nvPicPr>
            <p:cNvPr id="16421" name="Picture 409" descr="folder paper graphic"/>
            <p:cNvPicPr>
              <a:picLocks noChangeAspect="1" noChangeArrowheads="1"/>
            </p:cNvPicPr>
            <p:nvPr/>
          </p:nvPicPr>
          <p:blipFill>
            <a:blip r:embed="rId3"/>
            <a:srcRect b="66779"/>
            <a:stretch>
              <a:fillRect/>
            </a:stretch>
          </p:blipFill>
          <p:spPr bwMode="auto">
            <a:xfrm>
              <a:off x="979" y="601"/>
              <a:ext cx="3861" cy="983"/>
            </a:xfrm>
            <a:prstGeom prst="rect">
              <a:avLst/>
            </a:prstGeom>
            <a:noFill/>
            <a:ln w="9525">
              <a:noFill/>
              <a:miter lim="800000"/>
              <a:headEnd/>
              <a:tailEnd/>
            </a:ln>
          </p:spPr>
        </p:pic>
        <p:sp>
          <p:nvSpPr>
            <p:cNvPr id="16422" name="Rectangle 410"/>
            <p:cNvSpPr>
              <a:spLocks noChangeArrowheads="1"/>
            </p:cNvSpPr>
            <p:nvPr/>
          </p:nvSpPr>
          <p:spPr bwMode="auto">
            <a:xfrm>
              <a:off x="1172" y="1052"/>
              <a:ext cx="3572" cy="404"/>
            </a:xfrm>
            <a:prstGeom prst="rect">
              <a:avLst/>
            </a:prstGeom>
            <a:noFill/>
            <a:ln w="12700" algn="ctr">
              <a:noFill/>
              <a:miter lim="800000"/>
              <a:headEnd/>
              <a:tailEnd/>
            </a:ln>
          </p:spPr>
          <p:txBody>
            <a:bodyPr wrap="none">
              <a:spAutoFit/>
            </a:bodyPr>
            <a:lstStyle/>
            <a:p>
              <a:pPr algn="ctr">
                <a:spcBef>
                  <a:spcPct val="0"/>
                </a:spcBef>
              </a:pPr>
              <a:r>
                <a:rPr lang="en-US" sz="3600">
                  <a:solidFill>
                    <a:srgbClr val="FFFF00"/>
                  </a:solidFill>
                </a:rPr>
                <a:t>Infrastructure and API Setv</a:t>
              </a:r>
            </a:p>
          </p:txBody>
        </p:sp>
      </p:grpSp>
      <p:grpSp>
        <p:nvGrpSpPr>
          <p:cNvPr id="8" name="Group 417"/>
          <p:cNvGrpSpPr>
            <a:grpSpLocks/>
          </p:cNvGrpSpPr>
          <p:nvPr/>
        </p:nvGrpSpPr>
        <p:grpSpPr bwMode="auto">
          <a:xfrm>
            <a:off x="1554163" y="2703513"/>
            <a:ext cx="6129337" cy="1587500"/>
            <a:chOff x="979" y="1584"/>
            <a:chExt cx="3861" cy="1000"/>
          </a:xfrm>
        </p:grpSpPr>
        <p:pic>
          <p:nvPicPr>
            <p:cNvPr id="16419" name="Picture 414" descr="folder paper graphic"/>
            <p:cNvPicPr>
              <a:picLocks noChangeAspect="1" noChangeArrowheads="1"/>
            </p:cNvPicPr>
            <p:nvPr/>
          </p:nvPicPr>
          <p:blipFill>
            <a:blip r:embed="rId3"/>
            <a:srcRect t="32713" b="33492"/>
            <a:stretch>
              <a:fillRect/>
            </a:stretch>
          </p:blipFill>
          <p:spPr bwMode="auto">
            <a:xfrm>
              <a:off x="979" y="1584"/>
              <a:ext cx="3861" cy="1000"/>
            </a:xfrm>
            <a:prstGeom prst="rect">
              <a:avLst/>
            </a:prstGeom>
            <a:noFill/>
            <a:ln w="9525">
              <a:noFill/>
              <a:miter lim="800000"/>
              <a:headEnd/>
              <a:tailEnd/>
            </a:ln>
          </p:spPr>
        </p:pic>
        <p:sp>
          <p:nvSpPr>
            <p:cNvPr id="16420" name="Rectangle 411"/>
            <p:cNvSpPr>
              <a:spLocks noChangeArrowheads="1"/>
            </p:cNvSpPr>
            <p:nvPr/>
          </p:nvSpPr>
          <p:spPr bwMode="auto">
            <a:xfrm>
              <a:off x="1788" y="1852"/>
              <a:ext cx="2340" cy="404"/>
            </a:xfrm>
            <a:prstGeom prst="rect">
              <a:avLst/>
            </a:prstGeom>
            <a:noFill/>
            <a:ln w="12700" algn="ctr">
              <a:noFill/>
              <a:miter lim="800000"/>
              <a:headEnd/>
              <a:tailEnd/>
            </a:ln>
          </p:spPr>
          <p:txBody>
            <a:bodyPr wrap="none">
              <a:spAutoFit/>
            </a:bodyPr>
            <a:lstStyle/>
            <a:p>
              <a:pPr algn="ctr">
                <a:spcBef>
                  <a:spcPct val="0"/>
                </a:spcBef>
              </a:pPr>
              <a:r>
                <a:rPr lang="en-US" sz="3600">
                  <a:solidFill>
                    <a:srgbClr val="FFFF00"/>
                  </a:solidFill>
                </a:rPr>
                <a:t>Customer Choice</a:t>
              </a:r>
            </a:p>
          </p:txBody>
        </p:sp>
      </p:grpSp>
      <p:grpSp>
        <p:nvGrpSpPr>
          <p:cNvPr id="9" name="Group 418"/>
          <p:cNvGrpSpPr>
            <a:grpSpLocks/>
          </p:cNvGrpSpPr>
          <p:nvPr/>
        </p:nvGrpSpPr>
        <p:grpSpPr bwMode="auto">
          <a:xfrm>
            <a:off x="1554163" y="4291013"/>
            <a:ext cx="6129337" cy="1549400"/>
            <a:chOff x="979" y="2584"/>
            <a:chExt cx="3861" cy="976"/>
          </a:xfrm>
        </p:grpSpPr>
        <p:pic>
          <p:nvPicPr>
            <p:cNvPr id="16417" name="Picture 415" descr="folder paper graphic"/>
            <p:cNvPicPr>
              <a:picLocks noChangeAspect="1" noChangeArrowheads="1"/>
            </p:cNvPicPr>
            <p:nvPr/>
          </p:nvPicPr>
          <p:blipFill>
            <a:blip r:embed="rId3"/>
            <a:srcRect t="67017"/>
            <a:stretch>
              <a:fillRect/>
            </a:stretch>
          </p:blipFill>
          <p:spPr bwMode="auto">
            <a:xfrm>
              <a:off x="979" y="2584"/>
              <a:ext cx="3861" cy="976"/>
            </a:xfrm>
            <a:prstGeom prst="rect">
              <a:avLst/>
            </a:prstGeom>
            <a:noFill/>
            <a:ln w="9525">
              <a:noFill/>
              <a:miter lim="800000"/>
              <a:headEnd/>
              <a:tailEnd/>
            </a:ln>
          </p:spPr>
        </p:pic>
        <p:sp>
          <p:nvSpPr>
            <p:cNvPr id="16418" name="Rectangle 412"/>
            <p:cNvSpPr>
              <a:spLocks noChangeArrowheads="1"/>
            </p:cNvSpPr>
            <p:nvPr/>
          </p:nvSpPr>
          <p:spPr bwMode="auto">
            <a:xfrm>
              <a:off x="1244" y="2837"/>
              <a:ext cx="3428" cy="404"/>
            </a:xfrm>
            <a:prstGeom prst="rect">
              <a:avLst/>
            </a:prstGeom>
            <a:noFill/>
            <a:ln w="12700" algn="ctr">
              <a:noFill/>
              <a:miter lim="800000"/>
              <a:headEnd/>
              <a:tailEnd/>
            </a:ln>
          </p:spPr>
          <p:txBody>
            <a:bodyPr wrap="none">
              <a:spAutoFit/>
            </a:bodyPr>
            <a:lstStyle/>
            <a:p>
              <a:pPr algn="ctr">
                <a:spcBef>
                  <a:spcPct val="0"/>
                </a:spcBef>
              </a:pPr>
              <a:r>
                <a:rPr lang="en-US" sz="3600">
                  <a:solidFill>
                    <a:srgbClr val="FFFF00"/>
                  </a:solidFill>
                </a:rPr>
                <a:t>IPsec-based Enforcement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6852"/>
                                        </p:tgtEl>
                                        <p:attrNameLst>
                                          <p:attrName>style.visibility</p:attrName>
                                        </p:attrNameLst>
                                      </p:cBhvr>
                                      <p:to>
                                        <p:strVal val="visible"/>
                                      </p:to>
                                    </p:set>
                                  </p:childTnLst>
                                </p:cTn>
                              </p:par>
                              <p:par>
                                <p:cTn id="11" presetID="1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Top)">
                                      <p:cBhvr>
                                        <p:cTn id="13" dur="500"/>
                                        <p:tgtEl>
                                          <p:spTgt spid="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6853"/>
                                        </p:tgtEl>
                                        <p:attrNameLst>
                                          <p:attrName>style.visibility</p:attrName>
                                        </p:attrNameLst>
                                      </p:cBhvr>
                                      <p:to>
                                        <p:strVal val="visible"/>
                                      </p:to>
                                    </p:set>
                                  </p:childTnLst>
                                </p:cTn>
                              </p:par>
                              <p:par>
                                <p:cTn id="17" presetID="1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Top)">
                                      <p:cBhvr>
                                        <p:cTn id="19" dur="500"/>
                                        <p:tgtEl>
                                          <p:spTgt spid="4"/>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76893"/>
                                        </p:tgtEl>
                                        <p:attrNameLst>
                                          <p:attrName>style.visibility</p:attrName>
                                        </p:attrNameLst>
                                      </p:cBhvr>
                                      <p:to>
                                        <p:strVal val="visible"/>
                                      </p:to>
                                    </p:set>
                                  </p:childTnLst>
                                </p:cTn>
                              </p:par>
                              <p:par>
                                <p:cTn id="23" presetID="12" presetClass="entr" presetSubtype="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Top)">
                                      <p:cBhvr>
                                        <p:cTn id="25" dur="500"/>
                                        <p:tgtEl>
                                          <p:spTgt spid="2"/>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76902"/>
                                        </p:tgtEl>
                                        <p:attrNameLst>
                                          <p:attrName>style.visibility</p:attrName>
                                        </p:attrNameLst>
                                      </p:cBhvr>
                                      <p:to>
                                        <p:strVal val="visible"/>
                                      </p:to>
                                    </p:set>
                                  </p:childTnLst>
                                </p:cTn>
                              </p:par>
                              <p:par>
                                <p:cTn id="29" presetID="1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To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1000" tmFilter="0, 0; .2, .5; .8, .5; 1, 0"/>
                                        <p:tgtEl>
                                          <p:spTgt spid="5"/>
                                        </p:tgtEl>
                                      </p:cBhvr>
                                    </p:animEffect>
                                    <p:animScale>
                                      <p:cBhvr>
                                        <p:cTn id="36" dur="500" autoRev="1" fill="hold"/>
                                        <p:tgtEl>
                                          <p:spTgt spid="5"/>
                                        </p:tgtEl>
                                      </p:cBhvr>
                                      <p:by x="105000" y="105000"/>
                                    </p:animScale>
                                  </p:childTnLst>
                                </p:cTn>
                              </p:par>
                            </p:childTnLst>
                          </p:cTn>
                        </p:par>
                        <p:par>
                          <p:cTn id="37" fill="hold">
                            <p:stCondLst>
                              <p:cond delay="1000"/>
                            </p:stCondLst>
                            <p:childTnLst>
                              <p:par>
                                <p:cTn id="38" presetID="26" presetClass="emph" presetSubtype="0" fill="hold" nodeType="afterEffect">
                                  <p:stCondLst>
                                    <p:cond delay="0"/>
                                  </p:stCondLst>
                                  <p:childTnLst>
                                    <p:animEffect transition="out" filter="fade">
                                      <p:cBhvr>
                                        <p:cTn id="39" dur="1000" tmFilter="0, 0; .2, .5; .8, .5; 1, 0"/>
                                        <p:tgtEl>
                                          <p:spTgt spid="4"/>
                                        </p:tgtEl>
                                      </p:cBhvr>
                                    </p:animEffect>
                                    <p:animScale>
                                      <p:cBhvr>
                                        <p:cTn id="40" dur="500" autoRev="1" fill="hold"/>
                                        <p:tgtEl>
                                          <p:spTgt spid="4"/>
                                        </p:tgtEl>
                                      </p:cBhvr>
                                      <p:by x="105000" y="105000"/>
                                    </p:animScale>
                                  </p:childTnLst>
                                </p:cTn>
                              </p:par>
                            </p:childTnLst>
                          </p:cTn>
                        </p:par>
                        <p:par>
                          <p:cTn id="41" fill="hold">
                            <p:stCondLst>
                              <p:cond delay="2000"/>
                            </p:stCondLst>
                            <p:childTnLst>
                              <p:par>
                                <p:cTn id="42" presetID="26" presetClass="emph" presetSubtype="0" fill="hold" nodeType="afterEffect">
                                  <p:stCondLst>
                                    <p:cond delay="0"/>
                                  </p:stCondLst>
                                  <p:childTnLst>
                                    <p:animEffect transition="out" filter="fade">
                                      <p:cBhvr>
                                        <p:cTn id="43" dur="1000" tmFilter="0, 0; .2, .5; .8, .5; 1, 0"/>
                                        <p:tgtEl>
                                          <p:spTgt spid="2"/>
                                        </p:tgtEl>
                                      </p:cBhvr>
                                    </p:animEffect>
                                    <p:animScale>
                                      <p:cBhvr>
                                        <p:cTn id="44" dur="500" autoRev="1" fill="hold"/>
                                        <p:tgtEl>
                                          <p:spTgt spid="2"/>
                                        </p:tgtEl>
                                      </p:cBhvr>
                                      <p:by x="105000" y="105000"/>
                                    </p:animScale>
                                  </p:childTnLst>
                                </p:cTn>
                              </p:par>
                            </p:childTnLst>
                          </p:cTn>
                        </p:par>
                        <p:par>
                          <p:cTn id="45" fill="hold">
                            <p:stCondLst>
                              <p:cond delay="3000"/>
                            </p:stCondLst>
                            <p:childTnLst>
                              <p:par>
                                <p:cTn id="46" presetID="26" presetClass="emph" presetSubtype="0" fill="hold" nodeType="afterEffect">
                                  <p:stCondLst>
                                    <p:cond delay="0"/>
                                  </p:stCondLst>
                                  <p:childTnLst>
                                    <p:animEffect transition="out" filter="fade">
                                      <p:cBhvr>
                                        <p:cTn id="47" dur="1000" tmFilter="0, 0; .2, .5; .8, .5; 1, 0"/>
                                        <p:tgtEl>
                                          <p:spTgt spid="3"/>
                                        </p:tgtEl>
                                      </p:cBhvr>
                                    </p:animEffect>
                                    <p:animScale>
                                      <p:cBhvr>
                                        <p:cTn id="48" dur="500" autoRev="1" fill="hold"/>
                                        <p:tgtEl>
                                          <p:spTgt spid="3"/>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nodeType="clickEffect">
                                  <p:stCondLst>
                                    <p:cond delay="0"/>
                                  </p:stCondLst>
                                  <p:childTnLst>
                                    <p:anim calcmode="lin" valueType="num">
                                      <p:cBhvr additive="base">
                                        <p:cTn id="52" dur="500"/>
                                        <p:tgtEl>
                                          <p:spTgt spid="2"/>
                                        </p:tgtEl>
                                        <p:attrNameLst>
                                          <p:attrName>ppt_x</p:attrName>
                                        </p:attrNameLst>
                                      </p:cBhvr>
                                      <p:tavLst>
                                        <p:tav tm="0">
                                          <p:val>
                                            <p:strVal val="ppt_x"/>
                                          </p:val>
                                        </p:tav>
                                        <p:tav tm="100000">
                                          <p:val>
                                            <p:strVal val="1+ppt_w/2"/>
                                          </p:val>
                                        </p:tav>
                                      </p:tavLst>
                                    </p:anim>
                                    <p:anim calcmode="lin" valueType="num">
                                      <p:cBhvr additive="base">
                                        <p:cTn id="53" dur="500"/>
                                        <p:tgtEl>
                                          <p:spTgt spid="2"/>
                                        </p:tgtEl>
                                        <p:attrNameLst>
                                          <p:attrName>ppt_y</p:attrName>
                                        </p:attrNameLst>
                                      </p:cBhvr>
                                      <p:tavLst>
                                        <p:tav tm="0">
                                          <p:val>
                                            <p:strVal val="ppt_y"/>
                                          </p:val>
                                        </p:tav>
                                        <p:tav tm="100000">
                                          <p:val>
                                            <p:strVal val="ppt_y"/>
                                          </p:val>
                                        </p:tav>
                                      </p:tavLst>
                                    </p:anim>
                                    <p:set>
                                      <p:cBhvr>
                                        <p:cTn id="54" dur="1" fill="hold">
                                          <p:stCondLst>
                                            <p:cond delay="499"/>
                                          </p:stCondLst>
                                        </p:cTn>
                                        <p:tgtEl>
                                          <p:spTgt spid="2"/>
                                        </p:tgtEl>
                                        <p:attrNameLst>
                                          <p:attrName>style.visibility</p:attrName>
                                        </p:attrNameLst>
                                      </p:cBhvr>
                                      <p:to>
                                        <p:strVal val="hidden"/>
                                      </p:to>
                                    </p:set>
                                  </p:childTnLst>
                                </p:cTn>
                              </p:par>
                              <p:par>
                                <p:cTn id="55" presetID="2" presetClass="exit" presetSubtype="2" fill="hold" nodeType="withEffect">
                                  <p:stCondLst>
                                    <p:cond delay="0"/>
                                  </p:stCondLst>
                                  <p:childTnLst>
                                    <p:anim calcmode="lin" valueType="num">
                                      <p:cBhvr additive="base">
                                        <p:cTn id="56" dur="500"/>
                                        <p:tgtEl>
                                          <p:spTgt spid="3"/>
                                        </p:tgtEl>
                                        <p:attrNameLst>
                                          <p:attrName>ppt_x</p:attrName>
                                        </p:attrNameLst>
                                      </p:cBhvr>
                                      <p:tavLst>
                                        <p:tav tm="0">
                                          <p:val>
                                            <p:strVal val="ppt_x"/>
                                          </p:val>
                                        </p:tav>
                                        <p:tav tm="100000">
                                          <p:val>
                                            <p:strVal val="1+ppt_w/2"/>
                                          </p:val>
                                        </p:tav>
                                      </p:tavLst>
                                    </p:anim>
                                    <p:anim calcmode="lin" valueType="num">
                                      <p:cBhvr additive="base">
                                        <p:cTn id="57" dur="500"/>
                                        <p:tgtEl>
                                          <p:spTgt spid="3"/>
                                        </p:tgtEl>
                                        <p:attrNameLst>
                                          <p:attrName>ppt_y</p:attrName>
                                        </p:attrNameLst>
                                      </p:cBhvr>
                                      <p:tavLst>
                                        <p:tav tm="0">
                                          <p:val>
                                            <p:strVal val="ppt_y"/>
                                          </p:val>
                                        </p:tav>
                                        <p:tav tm="100000">
                                          <p:val>
                                            <p:strVal val="ppt_y"/>
                                          </p:val>
                                        </p:tav>
                                      </p:tavLst>
                                    </p:anim>
                                    <p:set>
                                      <p:cBhvr>
                                        <p:cTn id="58" dur="1" fill="hold">
                                          <p:stCondLst>
                                            <p:cond delay="499"/>
                                          </p:stCondLst>
                                        </p:cTn>
                                        <p:tgtEl>
                                          <p:spTgt spid="3"/>
                                        </p:tgtEl>
                                        <p:attrNameLst>
                                          <p:attrName>style.visibility</p:attrName>
                                        </p:attrNameLst>
                                      </p:cBhvr>
                                      <p:to>
                                        <p:strVal val="hidden"/>
                                      </p:to>
                                    </p:set>
                                  </p:childTnLst>
                                </p:cTn>
                              </p:par>
                              <p:par>
                                <p:cTn id="59" presetID="2" presetClass="exit" presetSubtype="2" fill="hold" nodeType="withEffect">
                                  <p:stCondLst>
                                    <p:cond delay="0"/>
                                  </p:stCondLst>
                                  <p:childTnLst>
                                    <p:anim calcmode="lin" valueType="num">
                                      <p:cBhvr additive="base">
                                        <p:cTn id="60" dur="500"/>
                                        <p:tgtEl>
                                          <p:spTgt spid="4"/>
                                        </p:tgtEl>
                                        <p:attrNameLst>
                                          <p:attrName>ppt_x</p:attrName>
                                        </p:attrNameLst>
                                      </p:cBhvr>
                                      <p:tavLst>
                                        <p:tav tm="0">
                                          <p:val>
                                            <p:strVal val="ppt_x"/>
                                          </p:val>
                                        </p:tav>
                                        <p:tav tm="100000">
                                          <p:val>
                                            <p:strVal val="1+ppt_w/2"/>
                                          </p:val>
                                        </p:tav>
                                      </p:tavLst>
                                    </p:anim>
                                    <p:anim calcmode="lin" valueType="num">
                                      <p:cBhvr additive="base">
                                        <p:cTn id="61" dur="500"/>
                                        <p:tgtEl>
                                          <p:spTgt spid="4"/>
                                        </p:tgtEl>
                                        <p:attrNameLst>
                                          <p:attrName>ppt_y</p:attrName>
                                        </p:attrNameLst>
                                      </p:cBhvr>
                                      <p:tavLst>
                                        <p:tav tm="0">
                                          <p:val>
                                            <p:strVal val="ppt_y"/>
                                          </p:val>
                                        </p:tav>
                                        <p:tav tm="100000">
                                          <p:val>
                                            <p:strVal val="ppt_y"/>
                                          </p:val>
                                        </p:tav>
                                      </p:tavLst>
                                    </p:anim>
                                    <p:set>
                                      <p:cBhvr>
                                        <p:cTn id="62" dur="1" fill="hold">
                                          <p:stCondLst>
                                            <p:cond delay="499"/>
                                          </p:stCondLst>
                                        </p:cTn>
                                        <p:tgtEl>
                                          <p:spTgt spid="4"/>
                                        </p:tgtEl>
                                        <p:attrNameLst>
                                          <p:attrName>style.visibility</p:attrName>
                                        </p:attrNameLst>
                                      </p:cBhvr>
                                      <p:to>
                                        <p:strVal val="hidden"/>
                                      </p:to>
                                    </p:set>
                                  </p:childTnLst>
                                </p:cTn>
                              </p:par>
                              <p:par>
                                <p:cTn id="63" presetID="2" presetClass="exit" presetSubtype="2" fill="hold" nodeType="with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1+ppt_w/2"/>
                                          </p:val>
                                        </p:tav>
                                      </p:tavLst>
                                    </p:anim>
                                    <p:anim calcmode="lin" valueType="num">
                                      <p:cBhvr additive="base">
                                        <p:cTn id="65" dur="500"/>
                                        <p:tgtEl>
                                          <p:spTgt spid="5"/>
                                        </p:tgtEl>
                                        <p:attrNameLst>
                                          <p:attrName>ppt_y</p:attrName>
                                        </p:attrNameLst>
                                      </p:cBhvr>
                                      <p:tavLst>
                                        <p:tav tm="0">
                                          <p:val>
                                            <p:strVal val="ppt_y"/>
                                          </p:val>
                                        </p:tav>
                                        <p:tav tm="100000">
                                          <p:val>
                                            <p:strVal val="ppt_y"/>
                                          </p:val>
                                        </p:tav>
                                      </p:tavLst>
                                    </p:anim>
                                    <p:set>
                                      <p:cBhvr>
                                        <p:cTn id="66" dur="1" fill="hold">
                                          <p:stCondLst>
                                            <p:cond delay="499"/>
                                          </p:stCondLst>
                                        </p:cTn>
                                        <p:tgtEl>
                                          <p:spTgt spid="5"/>
                                        </p:tgtEl>
                                        <p:attrNameLst>
                                          <p:attrName>style.visibility</p:attrName>
                                        </p:attrNameLst>
                                      </p:cBhvr>
                                      <p:to>
                                        <p:strVal val="hidden"/>
                                      </p:to>
                                    </p:set>
                                  </p:childTnLst>
                                </p:cTn>
                              </p:par>
                              <p:par>
                                <p:cTn id="67" presetID="2" presetClass="exit" presetSubtype="2" fill="hold" nodeType="withEffect">
                                  <p:stCondLst>
                                    <p:cond delay="0"/>
                                  </p:stCondLst>
                                  <p:childTnLst>
                                    <p:anim calcmode="lin" valueType="num">
                                      <p:cBhvr additive="base">
                                        <p:cTn id="68" dur="500"/>
                                        <p:tgtEl>
                                          <p:spTgt spid="6"/>
                                        </p:tgtEl>
                                        <p:attrNameLst>
                                          <p:attrName>ppt_x</p:attrName>
                                        </p:attrNameLst>
                                      </p:cBhvr>
                                      <p:tavLst>
                                        <p:tav tm="0">
                                          <p:val>
                                            <p:strVal val="ppt_x"/>
                                          </p:val>
                                        </p:tav>
                                        <p:tav tm="100000">
                                          <p:val>
                                            <p:strVal val="1+ppt_w/2"/>
                                          </p:val>
                                        </p:tav>
                                      </p:tavLst>
                                    </p:anim>
                                    <p:anim calcmode="lin" valueType="num">
                                      <p:cBhvr additive="base">
                                        <p:cTn id="69" dur="500"/>
                                        <p:tgtEl>
                                          <p:spTgt spid="6"/>
                                        </p:tgtEl>
                                        <p:attrNameLst>
                                          <p:attrName>ppt_y</p:attrName>
                                        </p:attrNameLst>
                                      </p:cBhvr>
                                      <p:tavLst>
                                        <p:tav tm="0">
                                          <p:val>
                                            <p:strVal val="ppt_y"/>
                                          </p:val>
                                        </p:tav>
                                        <p:tav tm="100000">
                                          <p:val>
                                            <p:strVal val="ppt_y"/>
                                          </p:val>
                                        </p:tav>
                                      </p:tavLst>
                                    </p:anim>
                                    <p:set>
                                      <p:cBhvr>
                                        <p:cTn id="70" dur="1" fill="hold">
                                          <p:stCondLst>
                                            <p:cond delay="499"/>
                                          </p:stCondLst>
                                        </p:cTn>
                                        <p:tgtEl>
                                          <p:spTgt spid="6"/>
                                        </p:tgtEl>
                                        <p:attrNameLst>
                                          <p:attrName>style.visibility</p:attrName>
                                        </p:attrNameLst>
                                      </p:cBhvr>
                                      <p:to>
                                        <p:strVal val="hidden"/>
                                      </p:to>
                                    </p:set>
                                  </p:childTnLst>
                                </p:cTn>
                              </p:par>
                              <p:par>
                                <p:cTn id="71" presetID="2" presetClass="exit" presetSubtype="2" fill="hold" grpId="0" nodeType="withEffect" nodePh="1">
                                  <p:stCondLst>
                                    <p:cond delay="0"/>
                                  </p:stCondLst>
                                  <p:endCondLst>
                                    <p:cond evt="begin" delay="0">
                                      <p:tn val="71"/>
                                    </p:cond>
                                  </p:endCondLst>
                                  <p:childTnLst>
                                    <p:anim calcmode="lin" valueType="num">
                                      <p:cBhvr additive="base">
                                        <p:cTn id="72" dur="500"/>
                                        <p:tgtEl>
                                          <p:spTgt spid="76851"/>
                                        </p:tgtEl>
                                        <p:attrNameLst>
                                          <p:attrName>ppt_x</p:attrName>
                                        </p:attrNameLst>
                                      </p:cBhvr>
                                      <p:tavLst>
                                        <p:tav tm="0">
                                          <p:val>
                                            <p:strVal val="ppt_x"/>
                                          </p:val>
                                        </p:tav>
                                        <p:tav tm="100000">
                                          <p:val>
                                            <p:strVal val="1+ppt_w/2"/>
                                          </p:val>
                                        </p:tav>
                                      </p:tavLst>
                                    </p:anim>
                                    <p:anim calcmode="lin" valueType="num">
                                      <p:cBhvr additive="base">
                                        <p:cTn id="73" dur="500"/>
                                        <p:tgtEl>
                                          <p:spTgt spid="76851"/>
                                        </p:tgtEl>
                                        <p:attrNameLst>
                                          <p:attrName>ppt_y</p:attrName>
                                        </p:attrNameLst>
                                      </p:cBhvr>
                                      <p:tavLst>
                                        <p:tav tm="0">
                                          <p:val>
                                            <p:strVal val="ppt_y"/>
                                          </p:val>
                                        </p:tav>
                                        <p:tav tm="100000">
                                          <p:val>
                                            <p:strVal val="ppt_y"/>
                                          </p:val>
                                        </p:tav>
                                      </p:tavLst>
                                    </p:anim>
                                    <p:set>
                                      <p:cBhvr>
                                        <p:cTn id="74" dur="1" fill="hold">
                                          <p:stCondLst>
                                            <p:cond delay="499"/>
                                          </p:stCondLst>
                                        </p:cTn>
                                        <p:tgtEl>
                                          <p:spTgt spid="76851"/>
                                        </p:tgtEl>
                                        <p:attrNameLst>
                                          <p:attrName>style.visibility</p:attrName>
                                        </p:attrNameLst>
                                      </p:cBhvr>
                                      <p:to>
                                        <p:strVal val="hidden"/>
                                      </p:to>
                                    </p:set>
                                  </p:childTnLst>
                                </p:cTn>
                              </p:par>
                              <p:par>
                                <p:cTn id="75" presetID="2" presetClass="exit" presetSubtype="2" fill="hold" grpId="1" nodeType="withEffect">
                                  <p:stCondLst>
                                    <p:cond delay="0"/>
                                  </p:stCondLst>
                                  <p:childTnLst>
                                    <p:anim calcmode="lin" valueType="num">
                                      <p:cBhvr additive="base">
                                        <p:cTn id="76" dur="500"/>
                                        <p:tgtEl>
                                          <p:spTgt spid="76852"/>
                                        </p:tgtEl>
                                        <p:attrNameLst>
                                          <p:attrName>ppt_x</p:attrName>
                                        </p:attrNameLst>
                                      </p:cBhvr>
                                      <p:tavLst>
                                        <p:tav tm="0">
                                          <p:val>
                                            <p:strVal val="ppt_x"/>
                                          </p:val>
                                        </p:tav>
                                        <p:tav tm="100000">
                                          <p:val>
                                            <p:strVal val="1+ppt_w/2"/>
                                          </p:val>
                                        </p:tav>
                                      </p:tavLst>
                                    </p:anim>
                                    <p:anim calcmode="lin" valueType="num">
                                      <p:cBhvr additive="base">
                                        <p:cTn id="77" dur="500"/>
                                        <p:tgtEl>
                                          <p:spTgt spid="76852"/>
                                        </p:tgtEl>
                                        <p:attrNameLst>
                                          <p:attrName>ppt_y</p:attrName>
                                        </p:attrNameLst>
                                      </p:cBhvr>
                                      <p:tavLst>
                                        <p:tav tm="0">
                                          <p:val>
                                            <p:strVal val="ppt_y"/>
                                          </p:val>
                                        </p:tav>
                                        <p:tav tm="100000">
                                          <p:val>
                                            <p:strVal val="ppt_y"/>
                                          </p:val>
                                        </p:tav>
                                      </p:tavLst>
                                    </p:anim>
                                    <p:set>
                                      <p:cBhvr>
                                        <p:cTn id="78" dur="1" fill="hold">
                                          <p:stCondLst>
                                            <p:cond delay="499"/>
                                          </p:stCondLst>
                                        </p:cTn>
                                        <p:tgtEl>
                                          <p:spTgt spid="76852"/>
                                        </p:tgtEl>
                                        <p:attrNameLst>
                                          <p:attrName>style.visibility</p:attrName>
                                        </p:attrNameLst>
                                      </p:cBhvr>
                                      <p:to>
                                        <p:strVal val="hidden"/>
                                      </p:to>
                                    </p:set>
                                  </p:childTnLst>
                                </p:cTn>
                              </p:par>
                              <p:par>
                                <p:cTn id="79" presetID="2" presetClass="exit" presetSubtype="2" fill="hold" grpId="1" nodeType="withEffect">
                                  <p:stCondLst>
                                    <p:cond delay="0"/>
                                  </p:stCondLst>
                                  <p:childTnLst>
                                    <p:anim calcmode="lin" valueType="num">
                                      <p:cBhvr additive="base">
                                        <p:cTn id="80" dur="500"/>
                                        <p:tgtEl>
                                          <p:spTgt spid="76853"/>
                                        </p:tgtEl>
                                        <p:attrNameLst>
                                          <p:attrName>ppt_x</p:attrName>
                                        </p:attrNameLst>
                                      </p:cBhvr>
                                      <p:tavLst>
                                        <p:tav tm="0">
                                          <p:val>
                                            <p:strVal val="ppt_x"/>
                                          </p:val>
                                        </p:tav>
                                        <p:tav tm="100000">
                                          <p:val>
                                            <p:strVal val="1+ppt_w/2"/>
                                          </p:val>
                                        </p:tav>
                                      </p:tavLst>
                                    </p:anim>
                                    <p:anim calcmode="lin" valueType="num">
                                      <p:cBhvr additive="base">
                                        <p:cTn id="81" dur="500"/>
                                        <p:tgtEl>
                                          <p:spTgt spid="76853"/>
                                        </p:tgtEl>
                                        <p:attrNameLst>
                                          <p:attrName>ppt_y</p:attrName>
                                        </p:attrNameLst>
                                      </p:cBhvr>
                                      <p:tavLst>
                                        <p:tav tm="0">
                                          <p:val>
                                            <p:strVal val="ppt_y"/>
                                          </p:val>
                                        </p:tav>
                                        <p:tav tm="100000">
                                          <p:val>
                                            <p:strVal val="ppt_y"/>
                                          </p:val>
                                        </p:tav>
                                      </p:tavLst>
                                    </p:anim>
                                    <p:set>
                                      <p:cBhvr>
                                        <p:cTn id="82" dur="1" fill="hold">
                                          <p:stCondLst>
                                            <p:cond delay="499"/>
                                          </p:stCondLst>
                                        </p:cTn>
                                        <p:tgtEl>
                                          <p:spTgt spid="76853"/>
                                        </p:tgtEl>
                                        <p:attrNameLst>
                                          <p:attrName>style.visibility</p:attrName>
                                        </p:attrNameLst>
                                      </p:cBhvr>
                                      <p:to>
                                        <p:strVal val="hidden"/>
                                      </p:to>
                                    </p:set>
                                  </p:childTnLst>
                                </p:cTn>
                              </p:par>
                              <p:par>
                                <p:cTn id="83" presetID="2" presetClass="exit" presetSubtype="2" fill="hold" grpId="0" nodeType="withEffect" nodePh="1">
                                  <p:stCondLst>
                                    <p:cond delay="0"/>
                                  </p:stCondLst>
                                  <p:endCondLst>
                                    <p:cond evt="begin" delay="0">
                                      <p:tn val="83"/>
                                    </p:cond>
                                  </p:endCondLst>
                                  <p:childTnLst>
                                    <p:anim calcmode="lin" valueType="num">
                                      <p:cBhvr additive="base">
                                        <p:cTn id="84" dur="500"/>
                                        <p:tgtEl>
                                          <p:spTgt spid="76856"/>
                                        </p:tgtEl>
                                        <p:attrNameLst>
                                          <p:attrName>ppt_x</p:attrName>
                                        </p:attrNameLst>
                                      </p:cBhvr>
                                      <p:tavLst>
                                        <p:tav tm="0">
                                          <p:val>
                                            <p:strVal val="ppt_x"/>
                                          </p:val>
                                        </p:tav>
                                        <p:tav tm="100000">
                                          <p:val>
                                            <p:strVal val="1+ppt_w/2"/>
                                          </p:val>
                                        </p:tav>
                                      </p:tavLst>
                                    </p:anim>
                                    <p:anim calcmode="lin" valueType="num">
                                      <p:cBhvr additive="base">
                                        <p:cTn id="85" dur="500"/>
                                        <p:tgtEl>
                                          <p:spTgt spid="76856"/>
                                        </p:tgtEl>
                                        <p:attrNameLst>
                                          <p:attrName>ppt_y</p:attrName>
                                        </p:attrNameLst>
                                      </p:cBhvr>
                                      <p:tavLst>
                                        <p:tav tm="0">
                                          <p:val>
                                            <p:strVal val="ppt_y"/>
                                          </p:val>
                                        </p:tav>
                                        <p:tav tm="100000">
                                          <p:val>
                                            <p:strVal val="ppt_y"/>
                                          </p:val>
                                        </p:tav>
                                      </p:tavLst>
                                    </p:anim>
                                    <p:set>
                                      <p:cBhvr>
                                        <p:cTn id="86" dur="1" fill="hold">
                                          <p:stCondLst>
                                            <p:cond delay="499"/>
                                          </p:stCondLst>
                                        </p:cTn>
                                        <p:tgtEl>
                                          <p:spTgt spid="76856"/>
                                        </p:tgtEl>
                                        <p:attrNameLst>
                                          <p:attrName>style.visibility</p:attrName>
                                        </p:attrNameLst>
                                      </p:cBhvr>
                                      <p:to>
                                        <p:strVal val="hidden"/>
                                      </p:to>
                                    </p:set>
                                  </p:childTnLst>
                                </p:cTn>
                              </p:par>
                              <p:par>
                                <p:cTn id="87" presetID="2" presetClass="exit" presetSubtype="2" fill="hold" grpId="0" nodeType="withEffect" nodePh="1">
                                  <p:stCondLst>
                                    <p:cond delay="0"/>
                                  </p:stCondLst>
                                  <p:endCondLst>
                                    <p:cond evt="begin" delay="0">
                                      <p:tn val="87"/>
                                    </p:cond>
                                  </p:endCondLst>
                                  <p:childTnLst>
                                    <p:anim calcmode="lin" valueType="num">
                                      <p:cBhvr additive="base">
                                        <p:cTn id="88" dur="500"/>
                                        <p:tgtEl>
                                          <p:spTgt spid="76857"/>
                                        </p:tgtEl>
                                        <p:attrNameLst>
                                          <p:attrName>ppt_x</p:attrName>
                                        </p:attrNameLst>
                                      </p:cBhvr>
                                      <p:tavLst>
                                        <p:tav tm="0">
                                          <p:val>
                                            <p:strVal val="ppt_x"/>
                                          </p:val>
                                        </p:tav>
                                        <p:tav tm="100000">
                                          <p:val>
                                            <p:strVal val="1+ppt_w/2"/>
                                          </p:val>
                                        </p:tav>
                                      </p:tavLst>
                                    </p:anim>
                                    <p:anim calcmode="lin" valueType="num">
                                      <p:cBhvr additive="base">
                                        <p:cTn id="89" dur="500"/>
                                        <p:tgtEl>
                                          <p:spTgt spid="76857"/>
                                        </p:tgtEl>
                                        <p:attrNameLst>
                                          <p:attrName>ppt_y</p:attrName>
                                        </p:attrNameLst>
                                      </p:cBhvr>
                                      <p:tavLst>
                                        <p:tav tm="0">
                                          <p:val>
                                            <p:strVal val="ppt_y"/>
                                          </p:val>
                                        </p:tav>
                                        <p:tav tm="100000">
                                          <p:val>
                                            <p:strVal val="ppt_y"/>
                                          </p:val>
                                        </p:tav>
                                      </p:tavLst>
                                    </p:anim>
                                    <p:set>
                                      <p:cBhvr>
                                        <p:cTn id="90" dur="1" fill="hold">
                                          <p:stCondLst>
                                            <p:cond delay="499"/>
                                          </p:stCondLst>
                                        </p:cTn>
                                        <p:tgtEl>
                                          <p:spTgt spid="76857"/>
                                        </p:tgtEl>
                                        <p:attrNameLst>
                                          <p:attrName>style.visibility</p:attrName>
                                        </p:attrNameLst>
                                      </p:cBhvr>
                                      <p:to>
                                        <p:strVal val="hidden"/>
                                      </p:to>
                                    </p:set>
                                  </p:childTnLst>
                                </p:cTn>
                              </p:par>
                              <p:par>
                                <p:cTn id="91" presetID="2" presetClass="exit" presetSubtype="2" fill="hold" grpId="0" nodeType="withEffect" nodePh="1">
                                  <p:stCondLst>
                                    <p:cond delay="0"/>
                                  </p:stCondLst>
                                  <p:endCondLst>
                                    <p:cond evt="begin" delay="0">
                                      <p:tn val="91"/>
                                    </p:cond>
                                  </p:endCondLst>
                                  <p:childTnLst>
                                    <p:anim calcmode="lin" valueType="num">
                                      <p:cBhvr additive="base">
                                        <p:cTn id="92" dur="500"/>
                                        <p:tgtEl>
                                          <p:spTgt spid="76860"/>
                                        </p:tgtEl>
                                        <p:attrNameLst>
                                          <p:attrName>ppt_x</p:attrName>
                                        </p:attrNameLst>
                                      </p:cBhvr>
                                      <p:tavLst>
                                        <p:tav tm="0">
                                          <p:val>
                                            <p:strVal val="ppt_x"/>
                                          </p:val>
                                        </p:tav>
                                        <p:tav tm="100000">
                                          <p:val>
                                            <p:strVal val="1+ppt_w/2"/>
                                          </p:val>
                                        </p:tav>
                                      </p:tavLst>
                                    </p:anim>
                                    <p:anim calcmode="lin" valueType="num">
                                      <p:cBhvr additive="base">
                                        <p:cTn id="93" dur="500"/>
                                        <p:tgtEl>
                                          <p:spTgt spid="76860"/>
                                        </p:tgtEl>
                                        <p:attrNameLst>
                                          <p:attrName>ppt_y</p:attrName>
                                        </p:attrNameLst>
                                      </p:cBhvr>
                                      <p:tavLst>
                                        <p:tav tm="0">
                                          <p:val>
                                            <p:strVal val="ppt_y"/>
                                          </p:val>
                                        </p:tav>
                                        <p:tav tm="100000">
                                          <p:val>
                                            <p:strVal val="ppt_y"/>
                                          </p:val>
                                        </p:tav>
                                      </p:tavLst>
                                    </p:anim>
                                    <p:set>
                                      <p:cBhvr>
                                        <p:cTn id="94" dur="1" fill="hold">
                                          <p:stCondLst>
                                            <p:cond delay="499"/>
                                          </p:stCondLst>
                                        </p:cTn>
                                        <p:tgtEl>
                                          <p:spTgt spid="76860"/>
                                        </p:tgtEl>
                                        <p:attrNameLst>
                                          <p:attrName>style.visibility</p:attrName>
                                        </p:attrNameLst>
                                      </p:cBhvr>
                                      <p:to>
                                        <p:strVal val="hidden"/>
                                      </p:to>
                                    </p:set>
                                  </p:childTnLst>
                                </p:cTn>
                              </p:par>
                              <p:par>
                                <p:cTn id="95" presetID="2" presetClass="exit" presetSubtype="2" fill="hold" grpId="1" nodeType="withEffect">
                                  <p:stCondLst>
                                    <p:cond delay="0"/>
                                  </p:stCondLst>
                                  <p:childTnLst>
                                    <p:anim calcmode="lin" valueType="num">
                                      <p:cBhvr additive="base">
                                        <p:cTn id="96" dur="500"/>
                                        <p:tgtEl>
                                          <p:spTgt spid="76893"/>
                                        </p:tgtEl>
                                        <p:attrNameLst>
                                          <p:attrName>ppt_x</p:attrName>
                                        </p:attrNameLst>
                                      </p:cBhvr>
                                      <p:tavLst>
                                        <p:tav tm="0">
                                          <p:val>
                                            <p:strVal val="ppt_x"/>
                                          </p:val>
                                        </p:tav>
                                        <p:tav tm="100000">
                                          <p:val>
                                            <p:strVal val="1+ppt_w/2"/>
                                          </p:val>
                                        </p:tav>
                                      </p:tavLst>
                                    </p:anim>
                                    <p:anim calcmode="lin" valueType="num">
                                      <p:cBhvr additive="base">
                                        <p:cTn id="97" dur="500"/>
                                        <p:tgtEl>
                                          <p:spTgt spid="76893"/>
                                        </p:tgtEl>
                                        <p:attrNameLst>
                                          <p:attrName>ppt_y</p:attrName>
                                        </p:attrNameLst>
                                      </p:cBhvr>
                                      <p:tavLst>
                                        <p:tav tm="0">
                                          <p:val>
                                            <p:strVal val="ppt_y"/>
                                          </p:val>
                                        </p:tav>
                                        <p:tav tm="100000">
                                          <p:val>
                                            <p:strVal val="ppt_y"/>
                                          </p:val>
                                        </p:tav>
                                      </p:tavLst>
                                    </p:anim>
                                    <p:set>
                                      <p:cBhvr>
                                        <p:cTn id="98" dur="1" fill="hold">
                                          <p:stCondLst>
                                            <p:cond delay="499"/>
                                          </p:stCondLst>
                                        </p:cTn>
                                        <p:tgtEl>
                                          <p:spTgt spid="76893"/>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500"/>
                                        <p:tgtEl>
                                          <p:spTgt spid="76902"/>
                                        </p:tgtEl>
                                        <p:attrNameLst>
                                          <p:attrName>ppt_x</p:attrName>
                                        </p:attrNameLst>
                                      </p:cBhvr>
                                      <p:tavLst>
                                        <p:tav tm="0">
                                          <p:val>
                                            <p:strVal val="ppt_x"/>
                                          </p:val>
                                        </p:tav>
                                        <p:tav tm="100000">
                                          <p:val>
                                            <p:strVal val="1+ppt_w/2"/>
                                          </p:val>
                                        </p:tav>
                                      </p:tavLst>
                                    </p:anim>
                                    <p:anim calcmode="lin" valueType="num">
                                      <p:cBhvr additive="base">
                                        <p:cTn id="101" dur="500"/>
                                        <p:tgtEl>
                                          <p:spTgt spid="76902"/>
                                        </p:tgtEl>
                                        <p:attrNameLst>
                                          <p:attrName>ppt_y</p:attrName>
                                        </p:attrNameLst>
                                      </p:cBhvr>
                                      <p:tavLst>
                                        <p:tav tm="0">
                                          <p:val>
                                            <p:strVal val="ppt_y"/>
                                          </p:val>
                                        </p:tav>
                                        <p:tav tm="100000">
                                          <p:val>
                                            <p:strVal val="ppt_y"/>
                                          </p:val>
                                        </p:tav>
                                      </p:tavLst>
                                    </p:anim>
                                    <p:set>
                                      <p:cBhvr>
                                        <p:cTn id="102" dur="1" fill="hold">
                                          <p:stCondLst>
                                            <p:cond delay="499"/>
                                          </p:stCondLst>
                                        </p:cTn>
                                        <p:tgtEl>
                                          <p:spTgt spid="76902"/>
                                        </p:tgtEl>
                                        <p:attrNameLst>
                                          <p:attrName>style.visibility</p:attrName>
                                        </p:attrNameLst>
                                      </p:cBhvr>
                                      <p:to>
                                        <p:strVal val="hidden"/>
                                      </p:to>
                                    </p:set>
                                  </p:childTnLst>
                                </p:cTn>
                              </p:par>
                              <p:par>
                                <p:cTn id="103" presetID="2" presetClass="exit" presetSubtype="2" fill="hold" grpId="0" nodeType="withEffect" nodePh="1">
                                  <p:stCondLst>
                                    <p:cond delay="0"/>
                                  </p:stCondLst>
                                  <p:endCondLst>
                                    <p:cond evt="begin" delay="0">
                                      <p:tn val="103"/>
                                    </p:cond>
                                  </p:endCondLst>
                                  <p:childTnLst>
                                    <p:anim calcmode="lin" valueType="num">
                                      <p:cBhvr additive="base">
                                        <p:cTn id="104" dur="500"/>
                                        <p:tgtEl>
                                          <p:spTgt spid="77173"/>
                                        </p:tgtEl>
                                        <p:attrNameLst>
                                          <p:attrName>ppt_x</p:attrName>
                                        </p:attrNameLst>
                                      </p:cBhvr>
                                      <p:tavLst>
                                        <p:tav tm="0">
                                          <p:val>
                                            <p:strVal val="ppt_x"/>
                                          </p:val>
                                        </p:tav>
                                        <p:tav tm="100000">
                                          <p:val>
                                            <p:strVal val="1+ppt_w/2"/>
                                          </p:val>
                                        </p:tav>
                                      </p:tavLst>
                                    </p:anim>
                                    <p:anim calcmode="lin" valueType="num">
                                      <p:cBhvr additive="base">
                                        <p:cTn id="105" dur="500"/>
                                        <p:tgtEl>
                                          <p:spTgt spid="77173"/>
                                        </p:tgtEl>
                                        <p:attrNameLst>
                                          <p:attrName>ppt_y</p:attrName>
                                        </p:attrNameLst>
                                      </p:cBhvr>
                                      <p:tavLst>
                                        <p:tav tm="0">
                                          <p:val>
                                            <p:strVal val="ppt_y"/>
                                          </p:val>
                                        </p:tav>
                                        <p:tav tm="100000">
                                          <p:val>
                                            <p:strVal val="ppt_y"/>
                                          </p:val>
                                        </p:tav>
                                      </p:tavLst>
                                    </p:anim>
                                    <p:set>
                                      <p:cBhvr>
                                        <p:cTn id="106" dur="1" fill="hold">
                                          <p:stCondLst>
                                            <p:cond delay="499"/>
                                          </p:stCondLst>
                                        </p:cTn>
                                        <p:tgtEl>
                                          <p:spTgt spid="77173"/>
                                        </p:tgtEl>
                                        <p:attrNameLst>
                                          <p:attrName>style.visibility</p:attrName>
                                        </p:attrNameLst>
                                      </p:cBhvr>
                                      <p:to>
                                        <p:strVal val="hidden"/>
                                      </p:to>
                                    </p:set>
                                  </p:childTnLst>
                                </p:cTn>
                              </p:par>
                              <p:par>
                                <p:cTn id="107" presetID="2" presetClass="exit" presetSubtype="2" fill="hold" grpId="0" nodeType="withEffect" nodePh="1">
                                  <p:stCondLst>
                                    <p:cond delay="0"/>
                                  </p:stCondLst>
                                  <p:endCondLst>
                                    <p:cond evt="begin" delay="0">
                                      <p:tn val="107"/>
                                    </p:cond>
                                  </p:endCondLst>
                                  <p:childTnLst>
                                    <p:anim calcmode="lin" valueType="num">
                                      <p:cBhvr additive="base">
                                        <p:cTn id="108" dur="500"/>
                                        <p:tgtEl>
                                          <p:spTgt spid="77174"/>
                                        </p:tgtEl>
                                        <p:attrNameLst>
                                          <p:attrName>ppt_x</p:attrName>
                                        </p:attrNameLst>
                                      </p:cBhvr>
                                      <p:tavLst>
                                        <p:tav tm="0">
                                          <p:val>
                                            <p:strVal val="ppt_x"/>
                                          </p:val>
                                        </p:tav>
                                        <p:tav tm="100000">
                                          <p:val>
                                            <p:strVal val="1+ppt_w/2"/>
                                          </p:val>
                                        </p:tav>
                                      </p:tavLst>
                                    </p:anim>
                                    <p:anim calcmode="lin" valueType="num">
                                      <p:cBhvr additive="base">
                                        <p:cTn id="109" dur="500"/>
                                        <p:tgtEl>
                                          <p:spTgt spid="77174"/>
                                        </p:tgtEl>
                                        <p:attrNameLst>
                                          <p:attrName>ppt_y</p:attrName>
                                        </p:attrNameLst>
                                      </p:cBhvr>
                                      <p:tavLst>
                                        <p:tav tm="0">
                                          <p:val>
                                            <p:strVal val="ppt_y"/>
                                          </p:val>
                                        </p:tav>
                                        <p:tav tm="100000">
                                          <p:val>
                                            <p:strVal val="ppt_y"/>
                                          </p:val>
                                        </p:tav>
                                      </p:tavLst>
                                    </p:anim>
                                    <p:set>
                                      <p:cBhvr>
                                        <p:cTn id="110" dur="1" fill="hold">
                                          <p:stCondLst>
                                            <p:cond delay="499"/>
                                          </p:stCondLst>
                                        </p:cTn>
                                        <p:tgtEl>
                                          <p:spTgt spid="77174"/>
                                        </p:tgtEl>
                                        <p:attrNameLst>
                                          <p:attrName>style.visibility</p:attrName>
                                        </p:attrNameLst>
                                      </p:cBhvr>
                                      <p:to>
                                        <p:strVal val="hidden"/>
                                      </p:to>
                                    </p:set>
                                  </p:childTnLst>
                                </p:cTn>
                              </p:par>
                              <p:par>
                                <p:cTn id="111" presetID="2" presetClass="exit" presetSubtype="2" fill="hold" grpId="0" nodeType="withEffect" nodePh="1">
                                  <p:stCondLst>
                                    <p:cond delay="0"/>
                                  </p:stCondLst>
                                  <p:endCondLst>
                                    <p:cond evt="begin" delay="0">
                                      <p:tn val="111"/>
                                    </p:cond>
                                  </p:endCondLst>
                                  <p:childTnLst>
                                    <p:anim calcmode="lin" valueType="num">
                                      <p:cBhvr additive="base">
                                        <p:cTn id="112" dur="500"/>
                                        <p:tgtEl>
                                          <p:spTgt spid="77175"/>
                                        </p:tgtEl>
                                        <p:attrNameLst>
                                          <p:attrName>ppt_x</p:attrName>
                                        </p:attrNameLst>
                                      </p:cBhvr>
                                      <p:tavLst>
                                        <p:tav tm="0">
                                          <p:val>
                                            <p:strVal val="ppt_x"/>
                                          </p:val>
                                        </p:tav>
                                        <p:tav tm="100000">
                                          <p:val>
                                            <p:strVal val="1+ppt_w/2"/>
                                          </p:val>
                                        </p:tav>
                                      </p:tavLst>
                                    </p:anim>
                                    <p:anim calcmode="lin" valueType="num">
                                      <p:cBhvr additive="base">
                                        <p:cTn id="113" dur="500"/>
                                        <p:tgtEl>
                                          <p:spTgt spid="77175"/>
                                        </p:tgtEl>
                                        <p:attrNameLst>
                                          <p:attrName>ppt_y</p:attrName>
                                        </p:attrNameLst>
                                      </p:cBhvr>
                                      <p:tavLst>
                                        <p:tav tm="0">
                                          <p:val>
                                            <p:strVal val="ppt_y"/>
                                          </p:val>
                                        </p:tav>
                                        <p:tav tm="100000">
                                          <p:val>
                                            <p:strVal val="ppt_y"/>
                                          </p:val>
                                        </p:tav>
                                      </p:tavLst>
                                    </p:anim>
                                    <p:set>
                                      <p:cBhvr>
                                        <p:cTn id="114" dur="1" fill="hold">
                                          <p:stCondLst>
                                            <p:cond delay="499"/>
                                          </p:stCondLst>
                                        </p:cTn>
                                        <p:tgtEl>
                                          <p:spTgt spid="77175"/>
                                        </p:tgtEl>
                                        <p:attrNameLst>
                                          <p:attrName>style.visibility</p:attrName>
                                        </p:attrNameLst>
                                      </p:cBhvr>
                                      <p:to>
                                        <p:strVal val="hidden"/>
                                      </p:to>
                                    </p:set>
                                  </p:childTnLst>
                                </p:cTn>
                              </p:par>
                              <p:par>
                                <p:cTn id="115" presetID="2" presetClass="exit" presetSubtype="2" fill="hold" grpId="0" nodeType="withEffect" nodePh="1">
                                  <p:stCondLst>
                                    <p:cond delay="0"/>
                                  </p:stCondLst>
                                  <p:endCondLst>
                                    <p:cond evt="begin" delay="0">
                                      <p:tn val="115"/>
                                    </p:cond>
                                  </p:endCondLst>
                                  <p:childTnLst>
                                    <p:anim calcmode="lin" valueType="num">
                                      <p:cBhvr additive="base">
                                        <p:cTn id="116" dur="500"/>
                                        <p:tgtEl>
                                          <p:spTgt spid="77178"/>
                                        </p:tgtEl>
                                        <p:attrNameLst>
                                          <p:attrName>ppt_x</p:attrName>
                                        </p:attrNameLst>
                                      </p:cBhvr>
                                      <p:tavLst>
                                        <p:tav tm="0">
                                          <p:val>
                                            <p:strVal val="ppt_x"/>
                                          </p:val>
                                        </p:tav>
                                        <p:tav tm="100000">
                                          <p:val>
                                            <p:strVal val="1+ppt_w/2"/>
                                          </p:val>
                                        </p:tav>
                                      </p:tavLst>
                                    </p:anim>
                                    <p:anim calcmode="lin" valueType="num">
                                      <p:cBhvr additive="base">
                                        <p:cTn id="117" dur="500"/>
                                        <p:tgtEl>
                                          <p:spTgt spid="77178"/>
                                        </p:tgtEl>
                                        <p:attrNameLst>
                                          <p:attrName>ppt_y</p:attrName>
                                        </p:attrNameLst>
                                      </p:cBhvr>
                                      <p:tavLst>
                                        <p:tav tm="0">
                                          <p:val>
                                            <p:strVal val="ppt_y"/>
                                          </p:val>
                                        </p:tav>
                                        <p:tav tm="100000">
                                          <p:val>
                                            <p:strVal val="ppt_y"/>
                                          </p:val>
                                        </p:tav>
                                      </p:tavLst>
                                    </p:anim>
                                    <p:set>
                                      <p:cBhvr>
                                        <p:cTn id="118" dur="1" fill="hold">
                                          <p:stCondLst>
                                            <p:cond delay="499"/>
                                          </p:stCondLst>
                                        </p:cTn>
                                        <p:tgtEl>
                                          <p:spTgt spid="77178"/>
                                        </p:tgtEl>
                                        <p:attrNameLst>
                                          <p:attrName>style.visibility</p:attrName>
                                        </p:attrNameLst>
                                      </p:cBhvr>
                                      <p:to>
                                        <p:strVal val="hidden"/>
                                      </p:to>
                                    </p:set>
                                  </p:childTnLst>
                                </p:cTn>
                              </p:par>
                              <p:par>
                                <p:cTn id="119" presetID="2" presetClass="exit" presetSubtype="2" fill="hold" grpId="0" nodeType="withEffect" nodePh="1">
                                  <p:stCondLst>
                                    <p:cond delay="0"/>
                                  </p:stCondLst>
                                  <p:endCondLst>
                                    <p:cond evt="begin" delay="0">
                                      <p:tn val="119"/>
                                    </p:cond>
                                  </p:endCondLst>
                                  <p:childTnLst>
                                    <p:anim calcmode="lin" valueType="num">
                                      <p:cBhvr additive="base">
                                        <p:cTn id="120" dur="500"/>
                                        <p:tgtEl>
                                          <p:spTgt spid="77180"/>
                                        </p:tgtEl>
                                        <p:attrNameLst>
                                          <p:attrName>ppt_x</p:attrName>
                                        </p:attrNameLst>
                                      </p:cBhvr>
                                      <p:tavLst>
                                        <p:tav tm="0">
                                          <p:val>
                                            <p:strVal val="ppt_x"/>
                                          </p:val>
                                        </p:tav>
                                        <p:tav tm="100000">
                                          <p:val>
                                            <p:strVal val="1+ppt_w/2"/>
                                          </p:val>
                                        </p:tav>
                                      </p:tavLst>
                                    </p:anim>
                                    <p:anim calcmode="lin" valueType="num">
                                      <p:cBhvr additive="base">
                                        <p:cTn id="121" dur="500"/>
                                        <p:tgtEl>
                                          <p:spTgt spid="77180"/>
                                        </p:tgtEl>
                                        <p:attrNameLst>
                                          <p:attrName>ppt_y</p:attrName>
                                        </p:attrNameLst>
                                      </p:cBhvr>
                                      <p:tavLst>
                                        <p:tav tm="0">
                                          <p:val>
                                            <p:strVal val="ppt_y"/>
                                          </p:val>
                                        </p:tav>
                                        <p:tav tm="100000">
                                          <p:val>
                                            <p:strVal val="ppt_y"/>
                                          </p:val>
                                        </p:tav>
                                      </p:tavLst>
                                    </p:anim>
                                    <p:set>
                                      <p:cBhvr>
                                        <p:cTn id="122" dur="1" fill="hold">
                                          <p:stCondLst>
                                            <p:cond delay="499"/>
                                          </p:stCondLst>
                                        </p:cTn>
                                        <p:tgtEl>
                                          <p:spTgt spid="77180"/>
                                        </p:tgtEl>
                                        <p:attrNameLst>
                                          <p:attrName>style.visibility</p:attrName>
                                        </p:attrNameLst>
                                      </p:cBhvr>
                                      <p:to>
                                        <p:strVal val="hidden"/>
                                      </p:to>
                                    </p:set>
                                  </p:childTnLst>
                                </p:cTn>
                              </p:par>
                              <p:par>
                                <p:cTn id="123" presetID="2" presetClass="exit" presetSubtype="2" fill="hold" grpId="0" nodeType="withEffect" nodePh="1">
                                  <p:stCondLst>
                                    <p:cond delay="0"/>
                                  </p:stCondLst>
                                  <p:endCondLst>
                                    <p:cond evt="begin" delay="0">
                                      <p:tn val="123"/>
                                    </p:cond>
                                  </p:endCondLst>
                                  <p:childTnLst>
                                    <p:anim calcmode="lin" valueType="num">
                                      <p:cBhvr additive="base">
                                        <p:cTn id="124" dur="500"/>
                                        <p:tgtEl>
                                          <p:spTgt spid="77184"/>
                                        </p:tgtEl>
                                        <p:attrNameLst>
                                          <p:attrName>ppt_x</p:attrName>
                                        </p:attrNameLst>
                                      </p:cBhvr>
                                      <p:tavLst>
                                        <p:tav tm="0">
                                          <p:val>
                                            <p:strVal val="ppt_x"/>
                                          </p:val>
                                        </p:tav>
                                        <p:tav tm="100000">
                                          <p:val>
                                            <p:strVal val="1+ppt_w/2"/>
                                          </p:val>
                                        </p:tav>
                                      </p:tavLst>
                                    </p:anim>
                                    <p:anim calcmode="lin" valueType="num">
                                      <p:cBhvr additive="base">
                                        <p:cTn id="125" dur="500"/>
                                        <p:tgtEl>
                                          <p:spTgt spid="77184"/>
                                        </p:tgtEl>
                                        <p:attrNameLst>
                                          <p:attrName>ppt_y</p:attrName>
                                        </p:attrNameLst>
                                      </p:cBhvr>
                                      <p:tavLst>
                                        <p:tav tm="0">
                                          <p:val>
                                            <p:strVal val="ppt_y"/>
                                          </p:val>
                                        </p:tav>
                                        <p:tav tm="100000">
                                          <p:val>
                                            <p:strVal val="ppt_y"/>
                                          </p:val>
                                        </p:tav>
                                      </p:tavLst>
                                    </p:anim>
                                    <p:set>
                                      <p:cBhvr>
                                        <p:cTn id="126" dur="1" fill="hold">
                                          <p:stCondLst>
                                            <p:cond delay="499"/>
                                          </p:stCondLst>
                                        </p:cTn>
                                        <p:tgtEl>
                                          <p:spTgt spid="77184"/>
                                        </p:tgtEl>
                                        <p:attrNameLst>
                                          <p:attrName>style.visibility</p:attrName>
                                        </p:attrNameLst>
                                      </p:cBhvr>
                                      <p:to>
                                        <p:strVal val="hidden"/>
                                      </p:to>
                                    </p:set>
                                  </p:childTnLst>
                                </p:cTn>
                              </p:par>
                              <p:par>
                                <p:cTn id="127" presetID="2" presetClass="exit" presetSubtype="2" fill="hold" grpId="0" nodeType="withEffect" nodePh="1">
                                  <p:stCondLst>
                                    <p:cond delay="0"/>
                                  </p:stCondLst>
                                  <p:endCondLst>
                                    <p:cond evt="begin" delay="0">
                                      <p:tn val="127"/>
                                    </p:cond>
                                  </p:endCondLst>
                                  <p:childTnLst>
                                    <p:anim calcmode="lin" valueType="num">
                                      <p:cBhvr additive="base">
                                        <p:cTn id="128" dur="500"/>
                                        <p:tgtEl>
                                          <p:spTgt spid="77186"/>
                                        </p:tgtEl>
                                        <p:attrNameLst>
                                          <p:attrName>ppt_x</p:attrName>
                                        </p:attrNameLst>
                                      </p:cBhvr>
                                      <p:tavLst>
                                        <p:tav tm="0">
                                          <p:val>
                                            <p:strVal val="ppt_x"/>
                                          </p:val>
                                        </p:tav>
                                        <p:tav tm="100000">
                                          <p:val>
                                            <p:strVal val="1+ppt_w/2"/>
                                          </p:val>
                                        </p:tav>
                                      </p:tavLst>
                                    </p:anim>
                                    <p:anim calcmode="lin" valueType="num">
                                      <p:cBhvr additive="base">
                                        <p:cTn id="129" dur="500"/>
                                        <p:tgtEl>
                                          <p:spTgt spid="77186"/>
                                        </p:tgtEl>
                                        <p:attrNameLst>
                                          <p:attrName>ppt_y</p:attrName>
                                        </p:attrNameLst>
                                      </p:cBhvr>
                                      <p:tavLst>
                                        <p:tav tm="0">
                                          <p:val>
                                            <p:strVal val="ppt_y"/>
                                          </p:val>
                                        </p:tav>
                                        <p:tav tm="100000">
                                          <p:val>
                                            <p:strVal val="ppt_y"/>
                                          </p:val>
                                        </p:tav>
                                      </p:tavLst>
                                    </p:anim>
                                    <p:set>
                                      <p:cBhvr>
                                        <p:cTn id="130" dur="1" fill="hold">
                                          <p:stCondLst>
                                            <p:cond delay="499"/>
                                          </p:stCondLst>
                                        </p:cTn>
                                        <p:tgtEl>
                                          <p:spTgt spid="77186"/>
                                        </p:tgtEl>
                                        <p:attrNameLst>
                                          <p:attrName>style.visibility</p:attrName>
                                        </p:attrNameLst>
                                      </p:cBhvr>
                                      <p:to>
                                        <p:strVal val="hidden"/>
                                      </p:to>
                                    </p:set>
                                  </p:childTnLst>
                                </p:cTn>
                              </p:par>
                              <p:par>
                                <p:cTn id="131" presetID="2" presetClass="exit" presetSubtype="2" fill="hold" grpId="0" nodeType="withEffect" nodePh="1">
                                  <p:stCondLst>
                                    <p:cond delay="0"/>
                                  </p:stCondLst>
                                  <p:endCondLst>
                                    <p:cond evt="begin" delay="0">
                                      <p:tn val="131"/>
                                    </p:cond>
                                  </p:endCondLst>
                                  <p:childTnLst>
                                    <p:anim calcmode="lin" valueType="num">
                                      <p:cBhvr additive="base">
                                        <p:cTn id="132" dur="500"/>
                                        <p:tgtEl>
                                          <p:spTgt spid="77190"/>
                                        </p:tgtEl>
                                        <p:attrNameLst>
                                          <p:attrName>ppt_x</p:attrName>
                                        </p:attrNameLst>
                                      </p:cBhvr>
                                      <p:tavLst>
                                        <p:tav tm="0">
                                          <p:val>
                                            <p:strVal val="ppt_x"/>
                                          </p:val>
                                        </p:tav>
                                        <p:tav tm="100000">
                                          <p:val>
                                            <p:strVal val="1+ppt_w/2"/>
                                          </p:val>
                                        </p:tav>
                                      </p:tavLst>
                                    </p:anim>
                                    <p:anim calcmode="lin" valueType="num">
                                      <p:cBhvr additive="base">
                                        <p:cTn id="133" dur="500"/>
                                        <p:tgtEl>
                                          <p:spTgt spid="77190"/>
                                        </p:tgtEl>
                                        <p:attrNameLst>
                                          <p:attrName>ppt_y</p:attrName>
                                        </p:attrNameLst>
                                      </p:cBhvr>
                                      <p:tavLst>
                                        <p:tav tm="0">
                                          <p:val>
                                            <p:strVal val="ppt_y"/>
                                          </p:val>
                                        </p:tav>
                                        <p:tav tm="100000">
                                          <p:val>
                                            <p:strVal val="ppt_y"/>
                                          </p:val>
                                        </p:tav>
                                      </p:tavLst>
                                    </p:anim>
                                    <p:set>
                                      <p:cBhvr>
                                        <p:cTn id="134" dur="1" fill="hold">
                                          <p:stCondLst>
                                            <p:cond delay="499"/>
                                          </p:stCondLst>
                                        </p:cTn>
                                        <p:tgtEl>
                                          <p:spTgt spid="77190"/>
                                        </p:tgtEl>
                                        <p:attrNameLst>
                                          <p:attrName>style.visibility</p:attrName>
                                        </p:attrNameLst>
                                      </p:cBhvr>
                                      <p:to>
                                        <p:strVal val="hidden"/>
                                      </p:to>
                                    </p:set>
                                  </p:childTnLst>
                                </p:cTn>
                              </p:par>
                              <p:par>
                                <p:cTn id="135" presetID="2" presetClass="exit" presetSubtype="2" fill="hold" grpId="0" nodeType="withEffect" nodePh="1">
                                  <p:stCondLst>
                                    <p:cond delay="0"/>
                                  </p:stCondLst>
                                  <p:endCondLst>
                                    <p:cond evt="begin" delay="0">
                                      <p:tn val="135"/>
                                    </p:cond>
                                  </p:endCondLst>
                                  <p:childTnLst>
                                    <p:anim calcmode="lin" valueType="num">
                                      <p:cBhvr additive="base">
                                        <p:cTn id="136" dur="500"/>
                                        <p:tgtEl>
                                          <p:spTgt spid="77192"/>
                                        </p:tgtEl>
                                        <p:attrNameLst>
                                          <p:attrName>ppt_x</p:attrName>
                                        </p:attrNameLst>
                                      </p:cBhvr>
                                      <p:tavLst>
                                        <p:tav tm="0">
                                          <p:val>
                                            <p:strVal val="ppt_x"/>
                                          </p:val>
                                        </p:tav>
                                        <p:tav tm="100000">
                                          <p:val>
                                            <p:strVal val="1+ppt_w/2"/>
                                          </p:val>
                                        </p:tav>
                                      </p:tavLst>
                                    </p:anim>
                                    <p:anim calcmode="lin" valueType="num">
                                      <p:cBhvr additive="base">
                                        <p:cTn id="137" dur="500"/>
                                        <p:tgtEl>
                                          <p:spTgt spid="77192"/>
                                        </p:tgtEl>
                                        <p:attrNameLst>
                                          <p:attrName>ppt_y</p:attrName>
                                        </p:attrNameLst>
                                      </p:cBhvr>
                                      <p:tavLst>
                                        <p:tav tm="0">
                                          <p:val>
                                            <p:strVal val="ppt_y"/>
                                          </p:val>
                                        </p:tav>
                                        <p:tav tm="100000">
                                          <p:val>
                                            <p:strVal val="ppt_y"/>
                                          </p:val>
                                        </p:tav>
                                      </p:tavLst>
                                    </p:anim>
                                    <p:set>
                                      <p:cBhvr>
                                        <p:cTn id="138" dur="1" fill="hold">
                                          <p:stCondLst>
                                            <p:cond delay="499"/>
                                          </p:stCondLst>
                                        </p:cTn>
                                        <p:tgtEl>
                                          <p:spTgt spid="77192"/>
                                        </p:tgtEl>
                                        <p:attrNameLst>
                                          <p:attrName>style.visibility</p:attrName>
                                        </p:attrNameLst>
                                      </p:cBhvr>
                                      <p:to>
                                        <p:strVal val="hidden"/>
                                      </p:to>
                                    </p:set>
                                  </p:childTnLst>
                                </p:cTn>
                              </p:par>
                              <p:par>
                                <p:cTn id="139" presetID="2" presetClass="exit" presetSubtype="2" fill="hold" grpId="0" nodeType="withEffect" nodePh="1">
                                  <p:stCondLst>
                                    <p:cond delay="0"/>
                                  </p:stCondLst>
                                  <p:endCondLst>
                                    <p:cond evt="begin" delay="0">
                                      <p:tn val="139"/>
                                    </p:cond>
                                  </p:endCondLst>
                                  <p:childTnLst>
                                    <p:anim calcmode="lin" valueType="num">
                                      <p:cBhvr additive="base">
                                        <p:cTn id="140" dur="500"/>
                                        <p:tgtEl>
                                          <p:spTgt spid="77196"/>
                                        </p:tgtEl>
                                        <p:attrNameLst>
                                          <p:attrName>ppt_x</p:attrName>
                                        </p:attrNameLst>
                                      </p:cBhvr>
                                      <p:tavLst>
                                        <p:tav tm="0">
                                          <p:val>
                                            <p:strVal val="ppt_x"/>
                                          </p:val>
                                        </p:tav>
                                        <p:tav tm="100000">
                                          <p:val>
                                            <p:strVal val="1+ppt_w/2"/>
                                          </p:val>
                                        </p:tav>
                                      </p:tavLst>
                                    </p:anim>
                                    <p:anim calcmode="lin" valueType="num">
                                      <p:cBhvr additive="base">
                                        <p:cTn id="141" dur="500"/>
                                        <p:tgtEl>
                                          <p:spTgt spid="77196"/>
                                        </p:tgtEl>
                                        <p:attrNameLst>
                                          <p:attrName>ppt_y</p:attrName>
                                        </p:attrNameLst>
                                      </p:cBhvr>
                                      <p:tavLst>
                                        <p:tav tm="0">
                                          <p:val>
                                            <p:strVal val="ppt_y"/>
                                          </p:val>
                                        </p:tav>
                                        <p:tav tm="100000">
                                          <p:val>
                                            <p:strVal val="ppt_y"/>
                                          </p:val>
                                        </p:tav>
                                      </p:tavLst>
                                    </p:anim>
                                    <p:set>
                                      <p:cBhvr>
                                        <p:cTn id="142" dur="1" fill="hold">
                                          <p:stCondLst>
                                            <p:cond delay="499"/>
                                          </p:stCondLst>
                                        </p:cTn>
                                        <p:tgtEl>
                                          <p:spTgt spid="77196"/>
                                        </p:tgtEl>
                                        <p:attrNameLst>
                                          <p:attrName>style.visibility</p:attrName>
                                        </p:attrNameLst>
                                      </p:cBhvr>
                                      <p:to>
                                        <p:strVal val="hidden"/>
                                      </p:to>
                                    </p:set>
                                  </p:childTnLst>
                                </p:cTn>
                              </p:par>
                              <p:par>
                                <p:cTn id="143" presetID="2" presetClass="exit" presetSubtype="2" fill="hold" grpId="0" nodeType="withEffect" nodePh="1">
                                  <p:stCondLst>
                                    <p:cond delay="0"/>
                                  </p:stCondLst>
                                  <p:endCondLst>
                                    <p:cond evt="begin" delay="0">
                                      <p:tn val="143"/>
                                    </p:cond>
                                  </p:endCondLst>
                                  <p:childTnLst>
                                    <p:anim calcmode="lin" valueType="num">
                                      <p:cBhvr additive="base">
                                        <p:cTn id="144" dur="500"/>
                                        <p:tgtEl>
                                          <p:spTgt spid="77198"/>
                                        </p:tgtEl>
                                        <p:attrNameLst>
                                          <p:attrName>ppt_x</p:attrName>
                                        </p:attrNameLst>
                                      </p:cBhvr>
                                      <p:tavLst>
                                        <p:tav tm="0">
                                          <p:val>
                                            <p:strVal val="ppt_x"/>
                                          </p:val>
                                        </p:tav>
                                        <p:tav tm="100000">
                                          <p:val>
                                            <p:strVal val="1+ppt_w/2"/>
                                          </p:val>
                                        </p:tav>
                                      </p:tavLst>
                                    </p:anim>
                                    <p:anim calcmode="lin" valueType="num">
                                      <p:cBhvr additive="base">
                                        <p:cTn id="145" dur="500"/>
                                        <p:tgtEl>
                                          <p:spTgt spid="77198"/>
                                        </p:tgtEl>
                                        <p:attrNameLst>
                                          <p:attrName>ppt_y</p:attrName>
                                        </p:attrNameLst>
                                      </p:cBhvr>
                                      <p:tavLst>
                                        <p:tav tm="0">
                                          <p:val>
                                            <p:strVal val="ppt_y"/>
                                          </p:val>
                                        </p:tav>
                                        <p:tav tm="100000">
                                          <p:val>
                                            <p:strVal val="ppt_y"/>
                                          </p:val>
                                        </p:tav>
                                      </p:tavLst>
                                    </p:anim>
                                    <p:set>
                                      <p:cBhvr>
                                        <p:cTn id="146" dur="1" fill="hold">
                                          <p:stCondLst>
                                            <p:cond delay="499"/>
                                          </p:stCondLst>
                                        </p:cTn>
                                        <p:tgtEl>
                                          <p:spTgt spid="77198"/>
                                        </p:tgtEl>
                                        <p:attrNameLst>
                                          <p:attrName>style.visibility</p:attrName>
                                        </p:attrNameLst>
                                      </p:cBhvr>
                                      <p:to>
                                        <p:strVal val="hidden"/>
                                      </p:to>
                                    </p:set>
                                  </p:childTnLst>
                                </p:cTn>
                              </p:par>
                              <p:par>
                                <p:cTn id="147" presetID="2" presetClass="exit" presetSubtype="2" fill="hold" grpId="0" nodeType="withEffect" nodePh="1">
                                  <p:stCondLst>
                                    <p:cond delay="0"/>
                                  </p:stCondLst>
                                  <p:endCondLst>
                                    <p:cond evt="begin" delay="0">
                                      <p:tn val="147"/>
                                    </p:cond>
                                  </p:endCondLst>
                                  <p:childTnLst>
                                    <p:anim calcmode="lin" valueType="num">
                                      <p:cBhvr additive="base">
                                        <p:cTn id="148" dur="500"/>
                                        <p:tgtEl>
                                          <p:spTgt spid="77202"/>
                                        </p:tgtEl>
                                        <p:attrNameLst>
                                          <p:attrName>ppt_x</p:attrName>
                                        </p:attrNameLst>
                                      </p:cBhvr>
                                      <p:tavLst>
                                        <p:tav tm="0">
                                          <p:val>
                                            <p:strVal val="ppt_x"/>
                                          </p:val>
                                        </p:tav>
                                        <p:tav tm="100000">
                                          <p:val>
                                            <p:strVal val="1+ppt_w/2"/>
                                          </p:val>
                                        </p:tav>
                                      </p:tavLst>
                                    </p:anim>
                                    <p:anim calcmode="lin" valueType="num">
                                      <p:cBhvr additive="base">
                                        <p:cTn id="149" dur="500"/>
                                        <p:tgtEl>
                                          <p:spTgt spid="77202"/>
                                        </p:tgtEl>
                                        <p:attrNameLst>
                                          <p:attrName>ppt_y</p:attrName>
                                        </p:attrNameLst>
                                      </p:cBhvr>
                                      <p:tavLst>
                                        <p:tav tm="0">
                                          <p:val>
                                            <p:strVal val="ppt_y"/>
                                          </p:val>
                                        </p:tav>
                                        <p:tav tm="100000">
                                          <p:val>
                                            <p:strVal val="ppt_y"/>
                                          </p:val>
                                        </p:tav>
                                      </p:tavLst>
                                    </p:anim>
                                    <p:set>
                                      <p:cBhvr>
                                        <p:cTn id="150" dur="1" fill="hold">
                                          <p:stCondLst>
                                            <p:cond delay="499"/>
                                          </p:stCondLst>
                                        </p:cTn>
                                        <p:tgtEl>
                                          <p:spTgt spid="77202"/>
                                        </p:tgtEl>
                                        <p:attrNameLst>
                                          <p:attrName>style.visibility</p:attrName>
                                        </p:attrNameLst>
                                      </p:cBhvr>
                                      <p:to>
                                        <p:strVal val="hidden"/>
                                      </p:to>
                                    </p:set>
                                  </p:childTnLst>
                                </p:cTn>
                              </p:par>
                            </p:childTnLst>
                          </p:cTn>
                        </p:par>
                        <p:par>
                          <p:cTn id="151" fill="hold">
                            <p:stCondLst>
                              <p:cond delay="500"/>
                            </p:stCondLst>
                            <p:childTnLst>
                              <p:par>
                                <p:cTn id="152" presetID="12" presetClass="entr" presetSubtype="1" fill="hold" nodeType="afterEffect">
                                  <p:stCondLst>
                                    <p:cond delay="0"/>
                                  </p:stCondLst>
                                  <p:childTnLst>
                                    <p:set>
                                      <p:cBhvr>
                                        <p:cTn id="153" dur="1" fill="hold">
                                          <p:stCondLst>
                                            <p:cond delay="0"/>
                                          </p:stCondLst>
                                        </p:cTn>
                                        <p:tgtEl>
                                          <p:spTgt spid="7"/>
                                        </p:tgtEl>
                                        <p:attrNameLst>
                                          <p:attrName>style.visibility</p:attrName>
                                        </p:attrNameLst>
                                      </p:cBhvr>
                                      <p:to>
                                        <p:strVal val="visible"/>
                                      </p:to>
                                    </p:set>
                                    <p:animEffect transition="in" filter="slide(fromTop)">
                                      <p:cBhvr>
                                        <p:cTn id="154" dur="500"/>
                                        <p:tgtEl>
                                          <p:spTgt spid="7"/>
                                        </p:tgtEl>
                                      </p:cBhvr>
                                    </p:animEffect>
                                  </p:childTnLst>
                                </p:cTn>
                              </p:par>
                            </p:childTnLst>
                          </p:cTn>
                        </p:par>
                      </p:childTnLst>
                    </p:cTn>
                  </p:par>
                  <p:par>
                    <p:cTn id="155" fill="hold">
                      <p:stCondLst>
                        <p:cond delay="indefinite"/>
                      </p:stCondLst>
                      <p:childTnLst>
                        <p:par>
                          <p:cTn id="156" fill="hold">
                            <p:stCondLst>
                              <p:cond delay="0"/>
                            </p:stCondLst>
                            <p:childTnLst>
                              <p:par>
                                <p:cTn id="157" presetID="12" presetClass="entr" presetSubtype="1" fill="hold" nodeType="click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slide(fromTop)">
                                      <p:cBhvr>
                                        <p:cTn id="159" dur="500"/>
                                        <p:tgtEl>
                                          <p:spTgt spid="8"/>
                                        </p:tgtEl>
                                      </p:cBhvr>
                                    </p:animEffect>
                                  </p:childTnLst>
                                </p:cTn>
                              </p:par>
                            </p:childTnLst>
                          </p:cTn>
                        </p:par>
                      </p:childTnLst>
                    </p:cTn>
                  </p:par>
                  <p:par>
                    <p:cTn id="160" fill="hold">
                      <p:stCondLst>
                        <p:cond delay="indefinite"/>
                      </p:stCondLst>
                      <p:childTnLst>
                        <p:par>
                          <p:cTn id="161" fill="hold">
                            <p:stCondLst>
                              <p:cond delay="0"/>
                            </p:stCondLst>
                            <p:childTnLst>
                              <p:par>
                                <p:cTn id="162" presetID="12" presetClass="entr" presetSubtype="1" fill="hold" nodeType="click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slide(fromTop)">
                                      <p:cBhvr>
                                        <p:cTn id="164" dur="500"/>
                                        <p:tgtEl>
                                          <p:spTgt spid="9"/>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xit" presetSubtype="8" fill="hold" nodeType="clickEffect">
                                  <p:stCondLst>
                                    <p:cond delay="0"/>
                                  </p:stCondLst>
                                  <p:childTnLst>
                                    <p:anim calcmode="lin" valueType="num">
                                      <p:cBhvr additive="base">
                                        <p:cTn id="168" dur="500"/>
                                        <p:tgtEl>
                                          <p:spTgt spid="9"/>
                                        </p:tgtEl>
                                        <p:attrNameLst>
                                          <p:attrName>ppt_x</p:attrName>
                                        </p:attrNameLst>
                                      </p:cBhvr>
                                      <p:tavLst>
                                        <p:tav tm="0">
                                          <p:val>
                                            <p:strVal val="ppt_x"/>
                                          </p:val>
                                        </p:tav>
                                        <p:tav tm="100000">
                                          <p:val>
                                            <p:strVal val="0-ppt_w/2"/>
                                          </p:val>
                                        </p:tav>
                                      </p:tavLst>
                                    </p:anim>
                                    <p:anim calcmode="lin" valueType="num">
                                      <p:cBhvr additive="base">
                                        <p:cTn id="169" dur="500"/>
                                        <p:tgtEl>
                                          <p:spTgt spid="9"/>
                                        </p:tgtEl>
                                        <p:attrNameLst>
                                          <p:attrName>ppt_y</p:attrName>
                                        </p:attrNameLst>
                                      </p:cBhvr>
                                      <p:tavLst>
                                        <p:tav tm="0">
                                          <p:val>
                                            <p:strVal val="ppt_y"/>
                                          </p:val>
                                        </p:tav>
                                        <p:tav tm="100000">
                                          <p:val>
                                            <p:strVal val="ppt_y"/>
                                          </p:val>
                                        </p:tav>
                                      </p:tavLst>
                                    </p:anim>
                                    <p:set>
                                      <p:cBhvr>
                                        <p:cTn id="170" dur="1" fill="hold">
                                          <p:stCondLst>
                                            <p:cond delay="499"/>
                                          </p:stCondLst>
                                        </p:cTn>
                                        <p:tgtEl>
                                          <p:spTgt spid="9"/>
                                        </p:tgtEl>
                                        <p:attrNameLst>
                                          <p:attrName>style.visibility</p:attrName>
                                        </p:attrNameLst>
                                      </p:cBhvr>
                                      <p:to>
                                        <p:strVal val="hidden"/>
                                      </p:to>
                                    </p:set>
                                  </p:childTnLst>
                                </p:cTn>
                              </p:par>
                              <p:par>
                                <p:cTn id="171" presetID="2" presetClass="exit" presetSubtype="8" fill="hold" nodeType="withEffect">
                                  <p:stCondLst>
                                    <p:cond delay="0"/>
                                  </p:stCondLst>
                                  <p:childTnLst>
                                    <p:anim calcmode="lin" valueType="num">
                                      <p:cBhvr additive="base">
                                        <p:cTn id="172" dur="500"/>
                                        <p:tgtEl>
                                          <p:spTgt spid="8"/>
                                        </p:tgtEl>
                                        <p:attrNameLst>
                                          <p:attrName>ppt_x</p:attrName>
                                        </p:attrNameLst>
                                      </p:cBhvr>
                                      <p:tavLst>
                                        <p:tav tm="0">
                                          <p:val>
                                            <p:strVal val="ppt_x"/>
                                          </p:val>
                                        </p:tav>
                                        <p:tav tm="100000">
                                          <p:val>
                                            <p:strVal val="0-ppt_w/2"/>
                                          </p:val>
                                        </p:tav>
                                      </p:tavLst>
                                    </p:anim>
                                    <p:anim calcmode="lin" valueType="num">
                                      <p:cBhvr additive="base">
                                        <p:cTn id="173" dur="500"/>
                                        <p:tgtEl>
                                          <p:spTgt spid="8"/>
                                        </p:tgtEl>
                                        <p:attrNameLst>
                                          <p:attrName>ppt_y</p:attrName>
                                        </p:attrNameLst>
                                      </p:cBhvr>
                                      <p:tavLst>
                                        <p:tav tm="0">
                                          <p:val>
                                            <p:strVal val="ppt_y"/>
                                          </p:val>
                                        </p:tav>
                                        <p:tav tm="100000">
                                          <p:val>
                                            <p:strVal val="ppt_y"/>
                                          </p:val>
                                        </p:tav>
                                      </p:tavLst>
                                    </p:anim>
                                    <p:set>
                                      <p:cBhvr>
                                        <p:cTn id="174" dur="1" fill="hold">
                                          <p:stCondLst>
                                            <p:cond delay="499"/>
                                          </p:stCondLst>
                                        </p:cTn>
                                        <p:tgtEl>
                                          <p:spTgt spid="8"/>
                                        </p:tgtEl>
                                        <p:attrNameLst>
                                          <p:attrName>style.visibility</p:attrName>
                                        </p:attrNameLst>
                                      </p:cBhvr>
                                      <p:to>
                                        <p:strVal val="hidden"/>
                                      </p:to>
                                    </p:set>
                                  </p:childTnLst>
                                </p:cTn>
                              </p:par>
                              <p:par>
                                <p:cTn id="175" presetID="2" presetClass="exit" presetSubtype="8" fill="hold" nodeType="withEffect">
                                  <p:stCondLst>
                                    <p:cond delay="0"/>
                                  </p:stCondLst>
                                  <p:childTnLst>
                                    <p:anim calcmode="lin" valueType="num">
                                      <p:cBhvr additive="base">
                                        <p:cTn id="176" dur="500"/>
                                        <p:tgtEl>
                                          <p:spTgt spid="7"/>
                                        </p:tgtEl>
                                        <p:attrNameLst>
                                          <p:attrName>ppt_x</p:attrName>
                                        </p:attrNameLst>
                                      </p:cBhvr>
                                      <p:tavLst>
                                        <p:tav tm="0">
                                          <p:val>
                                            <p:strVal val="ppt_x"/>
                                          </p:val>
                                        </p:tav>
                                        <p:tav tm="100000">
                                          <p:val>
                                            <p:strVal val="0-ppt_w/2"/>
                                          </p:val>
                                        </p:tav>
                                      </p:tavLst>
                                    </p:anim>
                                    <p:anim calcmode="lin" valueType="num">
                                      <p:cBhvr additive="base">
                                        <p:cTn id="177" dur="500"/>
                                        <p:tgtEl>
                                          <p:spTgt spid="7"/>
                                        </p:tgtEl>
                                        <p:attrNameLst>
                                          <p:attrName>ppt_y</p:attrName>
                                        </p:attrNameLst>
                                      </p:cBhvr>
                                      <p:tavLst>
                                        <p:tav tm="0">
                                          <p:val>
                                            <p:strVal val="ppt_y"/>
                                          </p:val>
                                        </p:tav>
                                        <p:tav tm="100000">
                                          <p:val>
                                            <p:strVal val="ppt_y"/>
                                          </p:val>
                                        </p:tav>
                                      </p:tavLst>
                                    </p:anim>
                                    <p:set>
                                      <p:cBhvr>
                                        <p:cTn id="178" dur="1" fill="hold">
                                          <p:stCondLst>
                                            <p:cond delay="499"/>
                                          </p:stCondLst>
                                        </p:cTn>
                                        <p:tgtEl>
                                          <p:spTgt spid="7"/>
                                        </p:tgtEl>
                                        <p:attrNameLst>
                                          <p:attrName>style.visibility</p:attrName>
                                        </p:attrNameLst>
                                      </p:cBhvr>
                                      <p:to>
                                        <p:strVal val="hidden"/>
                                      </p:to>
                                    </p:set>
                                  </p:childTnLst>
                                </p:cTn>
                              </p:par>
                              <p:par>
                                <p:cTn id="179" presetID="2" presetClass="entr" presetSubtype="2" fill="hold" nodeType="withEffect">
                                  <p:stCondLst>
                                    <p:cond delay="0"/>
                                  </p:stCondLst>
                                  <p:childTnLst>
                                    <p:set>
                                      <p:cBhvr>
                                        <p:cTn id="180" dur="1" fill="hold">
                                          <p:stCondLst>
                                            <p:cond delay="0"/>
                                          </p:stCondLst>
                                        </p:cTn>
                                        <p:tgtEl>
                                          <p:spTgt spid="2"/>
                                        </p:tgtEl>
                                        <p:attrNameLst>
                                          <p:attrName>style.visibility</p:attrName>
                                        </p:attrNameLst>
                                      </p:cBhvr>
                                      <p:to>
                                        <p:strVal val="visible"/>
                                      </p:to>
                                    </p:set>
                                    <p:anim calcmode="lin" valueType="num">
                                      <p:cBhvr additive="base">
                                        <p:cTn id="181" dur="500" fill="hold"/>
                                        <p:tgtEl>
                                          <p:spTgt spid="2"/>
                                        </p:tgtEl>
                                        <p:attrNameLst>
                                          <p:attrName>ppt_x</p:attrName>
                                        </p:attrNameLst>
                                      </p:cBhvr>
                                      <p:tavLst>
                                        <p:tav tm="0">
                                          <p:val>
                                            <p:strVal val="1+#ppt_w/2"/>
                                          </p:val>
                                        </p:tav>
                                        <p:tav tm="100000">
                                          <p:val>
                                            <p:strVal val="#ppt_x"/>
                                          </p:val>
                                        </p:tav>
                                      </p:tavLst>
                                    </p:anim>
                                    <p:anim calcmode="lin" valueType="num">
                                      <p:cBhvr additive="base">
                                        <p:cTn id="182" dur="500" fill="hold"/>
                                        <p:tgtEl>
                                          <p:spTgt spid="2"/>
                                        </p:tgtEl>
                                        <p:attrNameLst>
                                          <p:attrName>ppt_y</p:attrName>
                                        </p:attrNameLst>
                                      </p:cBhvr>
                                      <p:tavLst>
                                        <p:tav tm="0">
                                          <p:val>
                                            <p:strVal val="#ppt_y"/>
                                          </p:val>
                                        </p:tav>
                                        <p:tav tm="100000">
                                          <p:val>
                                            <p:strVal val="#ppt_y"/>
                                          </p:val>
                                        </p:tav>
                                      </p:tavLst>
                                    </p:anim>
                                  </p:childTnLst>
                                </p:cTn>
                              </p:par>
                              <p:par>
                                <p:cTn id="183" presetID="2" presetClass="entr" presetSubtype="2" fill="hold" nodeType="withEffect">
                                  <p:stCondLst>
                                    <p:cond delay="0"/>
                                  </p:stCondLst>
                                  <p:childTnLst>
                                    <p:set>
                                      <p:cBhvr>
                                        <p:cTn id="184" dur="1" fill="hold">
                                          <p:stCondLst>
                                            <p:cond delay="0"/>
                                          </p:stCondLst>
                                        </p:cTn>
                                        <p:tgtEl>
                                          <p:spTgt spid="3"/>
                                        </p:tgtEl>
                                        <p:attrNameLst>
                                          <p:attrName>style.visibility</p:attrName>
                                        </p:attrNameLst>
                                      </p:cBhvr>
                                      <p:to>
                                        <p:strVal val="visible"/>
                                      </p:to>
                                    </p:set>
                                    <p:anim calcmode="lin" valueType="num">
                                      <p:cBhvr additive="base">
                                        <p:cTn id="185" dur="500" fill="hold"/>
                                        <p:tgtEl>
                                          <p:spTgt spid="3"/>
                                        </p:tgtEl>
                                        <p:attrNameLst>
                                          <p:attrName>ppt_x</p:attrName>
                                        </p:attrNameLst>
                                      </p:cBhvr>
                                      <p:tavLst>
                                        <p:tav tm="0">
                                          <p:val>
                                            <p:strVal val="1+#ppt_w/2"/>
                                          </p:val>
                                        </p:tav>
                                        <p:tav tm="100000">
                                          <p:val>
                                            <p:strVal val="#ppt_x"/>
                                          </p:val>
                                        </p:tav>
                                      </p:tavLst>
                                    </p:anim>
                                    <p:anim calcmode="lin" valueType="num">
                                      <p:cBhvr additive="base">
                                        <p:cTn id="186" dur="500" fill="hold"/>
                                        <p:tgtEl>
                                          <p:spTgt spid="3"/>
                                        </p:tgtEl>
                                        <p:attrNameLst>
                                          <p:attrName>ppt_y</p:attrName>
                                        </p:attrNameLst>
                                      </p:cBhvr>
                                      <p:tavLst>
                                        <p:tav tm="0">
                                          <p:val>
                                            <p:strVal val="#ppt_y"/>
                                          </p:val>
                                        </p:tav>
                                        <p:tav tm="100000">
                                          <p:val>
                                            <p:strVal val="#ppt_y"/>
                                          </p:val>
                                        </p:tav>
                                      </p:tavLst>
                                    </p:anim>
                                  </p:childTnLst>
                                </p:cTn>
                              </p:par>
                              <p:par>
                                <p:cTn id="187" presetID="2" presetClass="entr" presetSubtype="2" fill="hold" nodeType="withEffect">
                                  <p:stCondLst>
                                    <p:cond delay="0"/>
                                  </p:stCondLst>
                                  <p:childTnLst>
                                    <p:set>
                                      <p:cBhvr>
                                        <p:cTn id="188" dur="1" fill="hold">
                                          <p:stCondLst>
                                            <p:cond delay="0"/>
                                          </p:stCondLst>
                                        </p:cTn>
                                        <p:tgtEl>
                                          <p:spTgt spid="4"/>
                                        </p:tgtEl>
                                        <p:attrNameLst>
                                          <p:attrName>style.visibility</p:attrName>
                                        </p:attrNameLst>
                                      </p:cBhvr>
                                      <p:to>
                                        <p:strVal val="visible"/>
                                      </p:to>
                                    </p:set>
                                    <p:anim calcmode="lin" valueType="num">
                                      <p:cBhvr additive="base">
                                        <p:cTn id="189" dur="500" fill="hold"/>
                                        <p:tgtEl>
                                          <p:spTgt spid="4"/>
                                        </p:tgtEl>
                                        <p:attrNameLst>
                                          <p:attrName>ppt_x</p:attrName>
                                        </p:attrNameLst>
                                      </p:cBhvr>
                                      <p:tavLst>
                                        <p:tav tm="0">
                                          <p:val>
                                            <p:strVal val="1+#ppt_w/2"/>
                                          </p:val>
                                        </p:tav>
                                        <p:tav tm="100000">
                                          <p:val>
                                            <p:strVal val="#ppt_x"/>
                                          </p:val>
                                        </p:tav>
                                      </p:tavLst>
                                    </p:anim>
                                    <p:anim calcmode="lin" valueType="num">
                                      <p:cBhvr additive="base">
                                        <p:cTn id="190" dur="500" fill="hold"/>
                                        <p:tgtEl>
                                          <p:spTgt spid="4"/>
                                        </p:tgtEl>
                                        <p:attrNameLst>
                                          <p:attrName>ppt_y</p:attrName>
                                        </p:attrNameLst>
                                      </p:cBhvr>
                                      <p:tavLst>
                                        <p:tav tm="0">
                                          <p:val>
                                            <p:strVal val="#ppt_y"/>
                                          </p:val>
                                        </p:tav>
                                        <p:tav tm="100000">
                                          <p:val>
                                            <p:strVal val="#ppt_y"/>
                                          </p:val>
                                        </p:tav>
                                      </p:tavLst>
                                    </p:anim>
                                  </p:childTnLst>
                                </p:cTn>
                              </p:par>
                              <p:par>
                                <p:cTn id="191" presetID="2" presetClass="entr" presetSubtype="2"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anim calcmode="lin" valueType="num">
                                      <p:cBhvr additive="base">
                                        <p:cTn id="193" dur="500" fill="hold"/>
                                        <p:tgtEl>
                                          <p:spTgt spid="5"/>
                                        </p:tgtEl>
                                        <p:attrNameLst>
                                          <p:attrName>ppt_x</p:attrName>
                                        </p:attrNameLst>
                                      </p:cBhvr>
                                      <p:tavLst>
                                        <p:tav tm="0">
                                          <p:val>
                                            <p:strVal val="1+#ppt_w/2"/>
                                          </p:val>
                                        </p:tav>
                                        <p:tav tm="100000">
                                          <p:val>
                                            <p:strVal val="#ppt_x"/>
                                          </p:val>
                                        </p:tav>
                                      </p:tavLst>
                                    </p:anim>
                                    <p:anim calcmode="lin" valueType="num">
                                      <p:cBhvr additive="base">
                                        <p:cTn id="194" dur="500" fill="hold"/>
                                        <p:tgtEl>
                                          <p:spTgt spid="5"/>
                                        </p:tgtEl>
                                        <p:attrNameLst>
                                          <p:attrName>ppt_y</p:attrName>
                                        </p:attrNameLst>
                                      </p:cBhvr>
                                      <p:tavLst>
                                        <p:tav tm="0">
                                          <p:val>
                                            <p:strVal val="#ppt_y"/>
                                          </p:val>
                                        </p:tav>
                                        <p:tav tm="100000">
                                          <p:val>
                                            <p:strVal val="#ppt_y"/>
                                          </p:val>
                                        </p:tav>
                                      </p:tavLst>
                                    </p:anim>
                                  </p:childTnLst>
                                </p:cTn>
                              </p:par>
                              <p:par>
                                <p:cTn id="195" presetID="2" presetClass="entr" presetSubtype="2" fill="hold" nodeType="withEffect">
                                  <p:stCondLst>
                                    <p:cond delay="0"/>
                                  </p:stCondLst>
                                  <p:childTnLst>
                                    <p:set>
                                      <p:cBhvr>
                                        <p:cTn id="196" dur="1" fill="hold">
                                          <p:stCondLst>
                                            <p:cond delay="0"/>
                                          </p:stCondLst>
                                        </p:cTn>
                                        <p:tgtEl>
                                          <p:spTgt spid="6"/>
                                        </p:tgtEl>
                                        <p:attrNameLst>
                                          <p:attrName>style.visibility</p:attrName>
                                        </p:attrNameLst>
                                      </p:cBhvr>
                                      <p:to>
                                        <p:strVal val="visible"/>
                                      </p:to>
                                    </p:set>
                                    <p:anim calcmode="lin" valueType="num">
                                      <p:cBhvr additive="base">
                                        <p:cTn id="197" dur="500" fill="hold"/>
                                        <p:tgtEl>
                                          <p:spTgt spid="6"/>
                                        </p:tgtEl>
                                        <p:attrNameLst>
                                          <p:attrName>ppt_x</p:attrName>
                                        </p:attrNameLst>
                                      </p:cBhvr>
                                      <p:tavLst>
                                        <p:tav tm="0">
                                          <p:val>
                                            <p:strVal val="1+#ppt_w/2"/>
                                          </p:val>
                                        </p:tav>
                                        <p:tav tm="100000">
                                          <p:val>
                                            <p:strVal val="#ppt_x"/>
                                          </p:val>
                                        </p:tav>
                                      </p:tavLst>
                                    </p:anim>
                                    <p:anim calcmode="lin" valueType="num">
                                      <p:cBhvr additive="base">
                                        <p:cTn id="198" dur="500" fill="hold"/>
                                        <p:tgtEl>
                                          <p:spTgt spid="6"/>
                                        </p:tgtEl>
                                        <p:attrNameLst>
                                          <p:attrName>ppt_y</p:attrName>
                                        </p:attrNameLst>
                                      </p:cBhvr>
                                      <p:tavLst>
                                        <p:tav tm="0">
                                          <p:val>
                                            <p:strVal val="#ppt_y"/>
                                          </p:val>
                                        </p:tav>
                                        <p:tav tm="100000">
                                          <p:val>
                                            <p:strVal val="#ppt_y"/>
                                          </p:val>
                                        </p:tav>
                                      </p:tavLst>
                                    </p:anim>
                                  </p:childTnLst>
                                </p:cTn>
                              </p:par>
                              <p:par>
                                <p:cTn id="199" presetID="2" presetClass="entr" presetSubtype="2" fill="hold" grpId="1" nodeType="withEffect" nodePh="1">
                                  <p:stCondLst>
                                    <p:cond delay="0"/>
                                  </p:stCondLst>
                                  <p:endCondLst>
                                    <p:cond evt="begin" delay="0">
                                      <p:tn val="199"/>
                                    </p:cond>
                                  </p:endCondLst>
                                  <p:childTnLst>
                                    <p:set>
                                      <p:cBhvr>
                                        <p:cTn id="200" dur="1" fill="hold">
                                          <p:stCondLst>
                                            <p:cond delay="0"/>
                                          </p:stCondLst>
                                        </p:cTn>
                                        <p:tgtEl>
                                          <p:spTgt spid="76851"/>
                                        </p:tgtEl>
                                        <p:attrNameLst>
                                          <p:attrName>style.visibility</p:attrName>
                                        </p:attrNameLst>
                                      </p:cBhvr>
                                      <p:to>
                                        <p:strVal val="visible"/>
                                      </p:to>
                                    </p:set>
                                    <p:anim calcmode="lin" valueType="num">
                                      <p:cBhvr additive="base">
                                        <p:cTn id="201" dur="500" fill="hold"/>
                                        <p:tgtEl>
                                          <p:spTgt spid="76851"/>
                                        </p:tgtEl>
                                        <p:attrNameLst>
                                          <p:attrName>ppt_x</p:attrName>
                                        </p:attrNameLst>
                                      </p:cBhvr>
                                      <p:tavLst>
                                        <p:tav tm="0">
                                          <p:val>
                                            <p:strVal val="1+#ppt_w/2"/>
                                          </p:val>
                                        </p:tav>
                                        <p:tav tm="100000">
                                          <p:val>
                                            <p:strVal val="#ppt_x"/>
                                          </p:val>
                                        </p:tav>
                                      </p:tavLst>
                                    </p:anim>
                                    <p:anim calcmode="lin" valueType="num">
                                      <p:cBhvr additive="base">
                                        <p:cTn id="202" dur="500" fill="hold"/>
                                        <p:tgtEl>
                                          <p:spTgt spid="76851"/>
                                        </p:tgtEl>
                                        <p:attrNameLst>
                                          <p:attrName>ppt_y</p:attrName>
                                        </p:attrNameLst>
                                      </p:cBhvr>
                                      <p:tavLst>
                                        <p:tav tm="0">
                                          <p:val>
                                            <p:strVal val="#ppt_y"/>
                                          </p:val>
                                        </p:tav>
                                        <p:tav tm="100000">
                                          <p:val>
                                            <p:strVal val="#ppt_y"/>
                                          </p:val>
                                        </p:tav>
                                      </p:tavLst>
                                    </p:anim>
                                  </p:childTnLst>
                                </p:cTn>
                              </p:par>
                              <p:par>
                                <p:cTn id="203" presetID="2" presetClass="entr" presetSubtype="2" fill="hold" grpId="2" nodeType="withEffect">
                                  <p:stCondLst>
                                    <p:cond delay="0"/>
                                  </p:stCondLst>
                                  <p:childTnLst>
                                    <p:set>
                                      <p:cBhvr>
                                        <p:cTn id="204" dur="1" fill="hold">
                                          <p:stCondLst>
                                            <p:cond delay="0"/>
                                          </p:stCondLst>
                                        </p:cTn>
                                        <p:tgtEl>
                                          <p:spTgt spid="76852"/>
                                        </p:tgtEl>
                                        <p:attrNameLst>
                                          <p:attrName>style.visibility</p:attrName>
                                        </p:attrNameLst>
                                      </p:cBhvr>
                                      <p:to>
                                        <p:strVal val="visible"/>
                                      </p:to>
                                    </p:set>
                                    <p:anim calcmode="lin" valueType="num">
                                      <p:cBhvr additive="base">
                                        <p:cTn id="205" dur="500" fill="hold"/>
                                        <p:tgtEl>
                                          <p:spTgt spid="76852"/>
                                        </p:tgtEl>
                                        <p:attrNameLst>
                                          <p:attrName>ppt_x</p:attrName>
                                        </p:attrNameLst>
                                      </p:cBhvr>
                                      <p:tavLst>
                                        <p:tav tm="0">
                                          <p:val>
                                            <p:strVal val="1+#ppt_w/2"/>
                                          </p:val>
                                        </p:tav>
                                        <p:tav tm="100000">
                                          <p:val>
                                            <p:strVal val="#ppt_x"/>
                                          </p:val>
                                        </p:tav>
                                      </p:tavLst>
                                    </p:anim>
                                    <p:anim calcmode="lin" valueType="num">
                                      <p:cBhvr additive="base">
                                        <p:cTn id="206" dur="500" fill="hold"/>
                                        <p:tgtEl>
                                          <p:spTgt spid="76852"/>
                                        </p:tgtEl>
                                        <p:attrNameLst>
                                          <p:attrName>ppt_y</p:attrName>
                                        </p:attrNameLst>
                                      </p:cBhvr>
                                      <p:tavLst>
                                        <p:tav tm="0">
                                          <p:val>
                                            <p:strVal val="#ppt_y"/>
                                          </p:val>
                                        </p:tav>
                                        <p:tav tm="100000">
                                          <p:val>
                                            <p:strVal val="#ppt_y"/>
                                          </p:val>
                                        </p:tav>
                                      </p:tavLst>
                                    </p:anim>
                                  </p:childTnLst>
                                </p:cTn>
                              </p:par>
                              <p:par>
                                <p:cTn id="207" presetID="2" presetClass="entr" presetSubtype="2" fill="hold" grpId="2" nodeType="withEffect">
                                  <p:stCondLst>
                                    <p:cond delay="0"/>
                                  </p:stCondLst>
                                  <p:childTnLst>
                                    <p:set>
                                      <p:cBhvr>
                                        <p:cTn id="208" dur="1" fill="hold">
                                          <p:stCondLst>
                                            <p:cond delay="0"/>
                                          </p:stCondLst>
                                        </p:cTn>
                                        <p:tgtEl>
                                          <p:spTgt spid="76853"/>
                                        </p:tgtEl>
                                        <p:attrNameLst>
                                          <p:attrName>style.visibility</p:attrName>
                                        </p:attrNameLst>
                                      </p:cBhvr>
                                      <p:to>
                                        <p:strVal val="visible"/>
                                      </p:to>
                                    </p:set>
                                    <p:anim calcmode="lin" valueType="num">
                                      <p:cBhvr additive="base">
                                        <p:cTn id="209" dur="500" fill="hold"/>
                                        <p:tgtEl>
                                          <p:spTgt spid="76853"/>
                                        </p:tgtEl>
                                        <p:attrNameLst>
                                          <p:attrName>ppt_x</p:attrName>
                                        </p:attrNameLst>
                                      </p:cBhvr>
                                      <p:tavLst>
                                        <p:tav tm="0">
                                          <p:val>
                                            <p:strVal val="1+#ppt_w/2"/>
                                          </p:val>
                                        </p:tav>
                                        <p:tav tm="100000">
                                          <p:val>
                                            <p:strVal val="#ppt_x"/>
                                          </p:val>
                                        </p:tav>
                                      </p:tavLst>
                                    </p:anim>
                                    <p:anim calcmode="lin" valueType="num">
                                      <p:cBhvr additive="base">
                                        <p:cTn id="210" dur="500" fill="hold"/>
                                        <p:tgtEl>
                                          <p:spTgt spid="76853"/>
                                        </p:tgtEl>
                                        <p:attrNameLst>
                                          <p:attrName>ppt_y</p:attrName>
                                        </p:attrNameLst>
                                      </p:cBhvr>
                                      <p:tavLst>
                                        <p:tav tm="0">
                                          <p:val>
                                            <p:strVal val="#ppt_y"/>
                                          </p:val>
                                        </p:tav>
                                        <p:tav tm="100000">
                                          <p:val>
                                            <p:strVal val="#ppt_y"/>
                                          </p:val>
                                        </p:tav>
                                      </p:tavLst>
                                    </p:anim>
                                  </p:childTnLst>
                                </p:cTn>
                              </p:par>
                              <p:par>
                                <p:cTn id="211" presetID="2" presetClass="entr" presetSubtype="2" fill="hold" grpId="1" nodeType="withEffect" nodePh="1">
                                  <p:stCondLst>
                                    <p:cond delay="0"/>
                                  </p:stCondLst>
                                  <p:endCondLst>
                                    <p:cond evt="begin" delay="0">
                                      <p:tn val="211"/>
                                    </p:cond>
                                  </p:endCondLst>
                                  <p:childTnLst>
                                    <p:set>
                                      <p:cBhvr>
                                        <p:cTn id="212" dur="1" fill="hold">
                                          <p:stCondLst>
                                            <p:cond delay="0"/>
                                          </p:stCondLst>
                                        </p:cTn>
                                        <p:tgtEl>
                                          <p:spTgt spid="76856"/>
                                        </p:tgtEl>
                                        <p:attrNameLst>
                                          <p:attrName>style.visibility</p:attrName>
                                        </p:attrNameLst>
                                      </p:cBhvr>
                                      <p:to>
                                        <p:strVal val="visible"/>
                                      </p:to>
                                    </p:set>
                                    <p:anim calcmode="lin" valueType="num">
                                      <p:cBhvr additive="base">
                                        <p:cTn id="213" dur="500" fill="hold"/>
                                        <p:tgtEl>
                                          <p:spTgt spid="76856"/>
                                        </p:tgtEl>
                                        <p:attrNameLst>
                                          <p:attrName>ppt_x</p:attrName>
                                        </p:attrNameLst>
                                      </p:cBhvr>
                                      <p:tavLst>
                                        <p:tav tm="0">
                                          <p:val>
                                            <p:strVal val="1+#ppt_w/2"/>
                                          </p:val>
                                        </p:tav>
                                        <p:tav tm="100000">
                                          <p:val>
                                            <p:strVal val="#ppt_x"/>
                                          </p:val>
                                        </p:tav>
                                      </p:tavLst>
                                    </p:anim>
                                    <p:anim calcmode="lin" valueType="num">
                                      <p:cBhvr additive="base">
                                        <p:cTn id="214" dur="500" fill="hold"/>
                                        <p:tgtEl>
                                          <p:spTgt spid="76856"/>
                                        </p:tgtEl>
                                        <p:attrNameLst>
                                          <p:attrName>ppt_y</p:attrName>
                                        </p:attrNameLst>
                                      </p:cBhvr>
                                      <p:tavLst>
                                        <p:tav tm="0">
                                          <p:val>
                                            <p:strVal val="#ppt_y"/>
                                          </p:val>
                                        </p:tav>
                                        <p:tav tm="100000">
                                          <p:val>
                                            <p:strVal val="#ppt_y"/>
                                          </p:val>
                                        </p:tav>
                                      </p:tavLst>
                                    </p:anim>
                                  </p:childTnLst>
                                </p:cTn>
                              </p:par>
                              <p:par>
                                <p:cTn id="215" presetID="2" presetClass="entr" presetSubtype="2" fill="hold" grpId="1" nodeType="withEffect" nodePh="1">
                                  <p:stCondLst>
                                    <p:cond delay="0"/>
                                  </p:stCondLst>
                                  <p:endCondLst>
                                    <p:cond evt="begin" delay="0">
                                      <p:tn val="215"/>
                                    </p:cond>
                                  </p:endCondLst>
                                  <p:childTnLst>
                                    <p:set>
                                      <p:cBhvr>
                                        <p:cTn id="216" dur="1" fill="hold">
                                          <p:stCondLst>
                                            <p:cond delay="0"/>
                                          </p:stCondLst>
                                        </p:cTn>
                                        <p:tgtEl>
                                          <p:spTgt spid="76857"/>
                                        </p:tgtEl>
                                        <p:attrNameLst>
                                          <p:attrName>style.visibility</p:attrName>
                                        </p:attrNameLst>
                                      </p:cBhvr>
                                      <p:to>
                                        <p:strVal val="visible"/>
                                      </p:to>
                                    </p:set>
                                    <p:anim calcmode="lin" valueType="num">
                                      <p:cBhvr additive="base">
                                        <p:cTn id="217" dur="500" fill="hold"/>
                                        <p:tgtEl>
                                          <p:spTgt spid="76857"/>
                                        </p:tgtEl>
                                        <p:attrNameLst>
                                          <p:attrName>ppt_x</p:attrName>
                                        </p:attrNameLst>
                                      </p:cBhvr>
                                      <p:tavLst>
                                        <p:tav tm="0">
                                          <p:val>
                                            <p:strVal val="1+#ppt_w/2"/>
                                          </p:val>
                                        </p:tav>
                                        <p:tav tm="100000">
                                          <p:val>
                                            <p:strVal val="#ppt_x"/>
                                          </p:val>
                                        </p:tav>
                                      </p:tavLst>
                                    </p:anim>
                                    <p:anim calcmode="lin" valueType="num">
                                      <p:cBhvr additive="base">
                                        <p:cTn id="218" dur="500" fill="hold"/>
                                        <p:tgtEl>
                                          <p:spTgt spid="76857"/>
                                        </p:tgtEl>
                                        <p:attrNameLst>
                                          <p:attrName>ppt_y</p:attrName>
                                        </p:attrNameLst>
                                      </p:cBhvr>
                                      <p:tavLst>
                                        <p:tav tm="0">
                                          <p:val>
                                            <p:strVal val="#ppt_y"/>
                                          </p:val>
                                        </p:tav>
                                        <p:tav tm="100000">
                                          <p:val>
                                            <p:strVal val="#ppt_y"/>
                                          </p:val>
                                        </p:tav>
                                      </p:tavLst>
                                    </p:anim>
                                  </p:childTnLst>
                                </p:cTn>
                              </p:par>
                              <p:par>
                                <p:cTn id="219" presetID="2" presetClass="entr" presetSubtype="2" fill="hold" grpId="1" nodeType="withEffect" nodePh="1">
                                  <p:stCondLst>
                                    <p:cond delay="0"/>
                                  </p:stCondLst>
                                  <p:endCondLst>
                                    <p:cond evt="begin" delay="0">
                                      <p:tn val="219"/>
                                    </p:cond>
                                  </p:endCondLst>
                                  <p:childTnLst>
                                    <p:set>
                                      <p:cBhvr>
                                        <p:cTn id="220" dur="1" fill="hold">
                                          <p:stCondLst>
                                            <p:cond delay="0"/>
                                          </p:stCondLst>
                                        </p:cTn>
                                        <p:tgtEl>
                                          <p:spTgt spid="76860"/>
                                        </p:tgtEl>
                                        <p:attrNameLst>
                                          <p:attrName>style.visibility</p:attrName>
                                        </p:attrNameLst>
                                      </p:cBhvr>
                                      <p:to>
                                        <p:strVal val="visible"/>
                                      </p:to>
                                    </p:set>
                                    <p:anim calcmode="lin" valueType="num">
                                      <p:cBhvr additive="base">
                                        <p:cTn id="221" dur="500" fill="hold"/>
                                        <p:tgtEl>
                                          <p:spTgt spid="76860"/>
                                        </p:tgtEl>
                                        <p:attrNameLst>
                                          <p:attrName>ppt_x</p:attrName>
                                        </p:attrNameLst>
                                      </p:cBhvr>
                                      <p:tavLst>
                                        <p:tav tm="0">
                                          <p:val>
                                            <p:strVal val="1+#ppt_w/2"/>
                                          </p:val>
                                        </p:tav>
                                        <p:tav tm="100000">
                                          <p:val>
                                            <p:strVal val="#ppt_x"/>
                                          </p:val>
                                        </p:tav>
                                      </p:tavLst>
                                    </p:anim>
                                    <p:anim calcmode="lin" valueType="num">
                                      <p:cBhvr additive="base">
                                        <p:cTn id="222" dur="500" fill="hold"/>
                                        <p:tgtEl>
                                          <p:spTgt spid="76860"/>
                                        </p:tgtEl>
                                        <p:attrNameLst>
                                          <p:attrName>ppt_y</p:attrName>
                                        </p:attrNameLst>
                                      </p:cBhvr>
                                      <p:tavLst>
                                        <p:tav tm="0">
                                          <p:val>
                                            <p:strVal val="#ppt_y"/>
                                          </p:val>
                                        </p:tav>
                                        <p:tav tm="100000">
                                          <p:val>
                                            <p:strVal val="#ppt_y"/>
                                          </p:val>
                                        </p:tav>
                                      </p:tavLst>
                                    </p:anim>
                                  </p:childTnLst>
                                </p:cTn>
                              </p:par>
                              <p:par>
                                <p:cTn id="223" presetID="2" presetClass="entr" presetSubtype="2" fill="hold" grpId="2" nodeType="withEffect">
                                  <p:stCondLst>
                                    <p:cond delay="0"/>
                                  </p:stCondLst>
                                  <p:childTnLst>
                                    <p:set>
                                      <p:cBhvr>
                                        <p:cTn id="224" dur="1" fill="hold">
                                          <p:stCondLst>
                                            <p:cond delay="0"/>
                                          </p:stCondLst>
                                        </p:cTn>
                                        <p:tgtEl>
                                          <p:spTgt spid="76893"/>
                                        </p:tgtEl>
                                        <p:attrNameLst>
                                          <p:attrName>style.visibility</p:attrName>
                                        </p:attrNameLst>
                                      </p:cBhvr>
                                      <p:to>
                                        <p:strVal val="visible"/>
                                      </p:to>
                                    </p:set>
                                    <p:anim calcmode="lin" valueType="num">
                                      <p:cBhvr additive="base">
                                        <p:cTn id="225" dur="500" fill="hold"/>
                                        <p:tgtEl>
                                          <p:spTgt spid="76893"/>
                                        </p:tgtEl>
                                        <p:attrNameLst>
                                          <p:attrName>ppt_x</p:attrName>
                                        </p:attrNameLst>
                                      </p:cBhvr>
                                      <p:tavLst>
                                        <p:tav tm="0">
                                          <p:val>
                                            <p:strVal val="1+#ppt_w/2"/>
                                          </p:val>
                                        </p:tav>
                                        <p:tav tm="100000">
                                          <p:val>
                                            <p:strVal val="#ppt_x"/>
                                          </p:val>
                                        </p:tav>
                                      </p:tavLst>
                                    </p:anim>
                                    <p:anim calcmode="lin" valueType="num">
                                      <p:cBhvr additive="base">
                                        <p:cTn id="226" dur="500" fill="hold"/>
                                        <p:tgtEl>
                                          <p:spTgt spid="76893"/>
                                        </p:tgtEl>
                                        <p:attrNameLst>
                                          <p:attrName>ppt_y</p:attrName>
                                        </p:attrNameLst>
                                      </p:cBhvr>
                                      <p:tavLst>
                                        <p:tav tm="0">
                                          <p:val>
                                            <p:strVal val="#ppt_y"/>
                                          </p:val>
                                        </p:tav>
                                        <p:tav tm="100000">
                                          <p:val>
                                            <p:strVal val="#ppt_y"/>
                                          </p:val>
                                        </p:tav>
                                      </p:tavLst>
                                    </p:anim>
                                  </p:childTnLst>
                                </p:cTn>
                              </p:par>
                              <p:par>
                                <p:cTn id="227" presetID="2" presetClass="entr" presetSubtype="2" fill="hold" grpId="2" nodeType="withEffect">
                                  <p:stCondLst>
                                    <p:cond delay="0"/>
                                  </p:stCondLst>
                                  <p:childTnLst>
                                    <p:set>
                                      <p:cBhvr>
                                        <p:cTn id="228" dur="1" fill="hold">
                                          <p:stCondLst>
                                            <p:cond delay="0"/>
                                          </p:stCondLst>
                                        </p:cTn>
                                        <p:tgtEl>
                                          <p:spTgt spid="76902"/>
                                        </p:tgtEl>
                                        <p:attrNameLst>
                                          <p:attrName>style.visibility</p:attrName>
                                        </p:attrNameLst>
                                      </p:cBhvr>
                                      <p:to>
                                        <p:strVal val="visible"/>
                                      </p:to>
                                    </p:set>
                                    <p:anim calcmode="lin" valueType="num">
                                      <p:cBhvr additive="base">
                                        <p:cTn id="229" dur="500" fill="hold"/>
                                        <p:tgtEl>
                                          <p:spTgt spid="76902"/>
                                        </p:tgtEl>
                                        <p:attrNameLst>
                                          <p:attrName>ppt_x</p:attrName>
                                        </p:attrNameLst>
                                      </p:cBhvr>
                                      <p:tavLst>
                                        <p:tav tm="0">
                                          <p:val>
                                            <p:strVal val="1+#ppt_w/2"/>
                                          </p:val>
                                        </p:tav>
                                        <p:tav tm="100000">
                                          <p:val>
                                            <p:strVal val="#ppt_x"/>
                                          </p:val>
                                        </p:tav>
                                      </p:tavLst>
                                    </p:anim>
                                    <p:anim calcmode="lin" valueType="num">
                                      <p:cBhvr additive="base">
                                        <p:cTn id="230" dur="500" fill="hold"/>
                                        <p:tgtEl>
                                          <p:spTgt spid="76902"/>
                                        </p:tgtEl>
                                        <p:attrNameLst>
                                          <p:attrName>ppt_y</p:attrName>
                                        </p:attrNameLst>
                                      </p:cBhvr>
                                      <p:tavLst>
                                        <p:tav tm="0">
                                          <p:val>
                                            <p:strVal val="#ppt_y"/>
                                          </p:val>
                                        </p:tav>
                                        <p:tav tm="100000">
                                          <p:val>
                                            <p:strVal val="#ppt_y"/>
                                          </p:val>
                                        </p:tav>
                                      </p:tavLst>
                                    </p:anim>
                                  </p:childTnLst>
                                </p:cTn>
                              </p:par>
                              <p:par>
                                <p:cTn id="231" presetID="2" presetClass="entr" presetSubtype="2" fill="hold" grpId="1" nodeType="withEffect" nodePh="1">
                                  <p:stCondLst>
                                    <p:cond delay="0"/>
                                  </p:stCondLst>
                                  <p:endCondLst>
                                    <p:cond evt="begin" delay="0">
                                      <p:tn val="231"/>
                                    </p:cond>
                                  </p:endCondLst>
                                  <p:childTnLst>
                                    <p:set>
                                      <p:cBhvr>
                                        <p:cTn id="232" dur="1" fill="hold">
                                          <p:stCondLst>
                                            <p:cond delay="0"/>
                                          </p:stCondLst>
                                        </p:cTn>
                                        <p:tgtEl>
                                          <p:spTgt spid="77173"/>
                                        </p:tgtEl>
                                        <p:attrNameLst>
                                          <p:attrName>style.visibility</p:attrName>
                                        </p:attrNameLst>
                                      </p:cBhvr>
                                      <p:to>
                                        <p:strVal val="visible"/>
                                      </p:to>
                                    </p:set>
                                    <p:anim calcmode="lin" valueType="num">
                                      <p:cBhvr additive="base">
                                        <p:cTn id="233" dur="500" fill="hold"/>
                                        <p:tgtEl>
                                          <p:spTgt spid="77173"/>
                                        </p:tgtEl>
                                        <p:attrNameLst>
                                          <p:attrName>ppt_x</p:attrName>
                                        </p:attrNameLst>
                                      </p:cBhvr>
                                      <p:tavLst>
                                        <p:tav tm="0">
                                          <p:val>
                                            <p:strVal val="1+#ppt_w/2"/>
                                          </p:val>
                                        </p:tav>
                                        <p:tav tm="100000">
                                          <p:val>
                                            <p:strVal val="#ppt_x"/>
                                          </p:val>
                                        </p:tav>
                                      </p:tavLst>
                                    </p:anim>
                                    <p:anim calcmode="lin" valueType="num">
                                      <p:cBhvr additive="base">
                                        <p:cTn id="234" dur="500" fill="hold"/>
                                        <p:tgtEl>
                                          <p:spTgt spid="77173"/>
                                        </p:tgtEl>
                                        <p:attrNameLst>
                                          <p:attrName>ppt_y</p:attrName>
                                        </p:attrNameLst>
                                      </p:cBhvr>
                                      <p:tavLst>
                                        <p:tav tm="0">
                                          <p:val>
                                            <p:strVal val="#ppt_y"/>
                                          </p:val>
                                        </p:tav>
                                        <p:tav tm="100000">
                                          <p:val>
                                            <p:strVal val="#ppt_y"/>
                                          </p:val>
                                        </p:tav>
                                      </p:tavLst>
                                    </p:anim>
                                  </p:childTnLst>
                                </p:cTn>
                              </p:par>
                              <p:par>
                                <p:cTn id="235" presetID="2" presetClass="entr" presetSubtype="2" fill="hold" grpId="1" nodeType="withEffect" nodePh="1">
                                  <p:stCondLst>
                                    <p:cond delay="0"/>
                                  </p:stCondLst>
                                  <p:endCondLst>
                                    <p:cond evt="begin" delay="0">
                                      <p:tn val="235"/>
                                    </p:cond>
                                  </p:endCondLst>
                                  <p:childTnLst>
                                    <p:set>
                                      <p:cBhvr>
                                        <p:cTn id="236" dur="1" fill="hold">
                                          <p:stCondLst>
                                            <p:cond delay="0"/>
                                          </p:stCondLst>
                                        </p:cTn>
                                        <p:tgtEl>
                                          <p:spTgt spid="77174"/>
                                        </p:tgtEl>
                                        <p:attrNameLst>
                                          <p:attrName>style.visibility</p:attrName>
                                        </p:attrNameLst>
                                      </p:cBhvr>
                                      <p:to>
                                        <p:strVal val="visible"/>
                                      </p:to>
                                    </p:set>
                                    <p:anim calcmode="lin" valueType="num">
                                      <p:cBhvr additive="base">
                                        <p:cTn id="237" dur="500" fill="hold"/>
                                        <p:tgtEl>
                                          <p:spTgt spid="77174"/>
                                        </p:tgtEl>
                                        <p:attrNameLst>
                                          <p:attrName>ppt_x</p:attrName>
                                        </p:attrNameLst>
                                      </p:cBhvr>
                                      <p:tavLst>
                                        <p:tav tm="0">
                                          <p:val>
                                            <p:strVal val="1+#ppt_w/2"/>
                                          </p:val>
                                        </p:tav>
                                        <p:tav tm="100000">
                                          <p:val>
                                            <p:strVal val="#ppt_x"/>
                                          </p:val>
                                        </p:tav>
                                      </p:tavLst>
                                    </p:anim>
                                    <p:anim calcmode="lin" valueType="num">
                                      <p:cBhvr additive="base">
                                        <p:cTn id="238" dur="500" fill="hold"/>
                                        <p:tgtEl>
                                          <p:spTgt spid="77174"/>
                                        </p:tgtEl>
                                        <p:attrNameLst>
                                          <p:attrName>ppt_y</p:attrName>
                                        </p:attrNameLst>
                                      </p:cBhvr>
                                      <p:tavLst>
                                        <p:tav tm="0">
                                          <p:val>
                                            <p:strVal val="#ppt_y"/>
                                          </p:val>
                                        </p:tav>
                                        <p:tav tm="100000">
                                          <p:val>
                                            <p:strVal val="#ppt_y"/>
                                          </p:val>
                                        </p:tav>
                                      </p:tavLst>
                                    </p:anim>
                                  </p:childTnLst>
                                </p:cTn>
                              </p:par>
                              <p:par>
                                <p:cTn id="239" presetID="2" presetClass="entr" presetSubtype="2" fill="hold" grpId="1" nodeType="withEffect" nodePh="1">
                                  <p:stCondLst>
                                    <p:cond delay="0"/>
                                  </p:stCondLst>
                                  <p:endCondLst>
                                    <p:cond evt="begin" delay="0">
                                      <p:tn val="239"/>
                                    </p:cond>
                                  </p:endCondLst>
                                  <p:childTnLst>
                                    <p:set>
                                      <p:cBhvr>
                                        <p:cTn id="240" dur="1" fill="hold">
                                          <p:stCondLst>
                                            <p:cond delay="0"/>
                                          </p:stCondLst>
                                        </p:cTn>
                                        <p:tgtEl>
                                          <p:spTgt spid="77175"/>
                                        </p:tgtEl>
                                        <p:attrNameLst>
                                          <p:attrName>style.visibility</p:attrName>
                                        </p:attrNameLst>
                                      </p:cBhvr>
                                      <p:to>
                                        <p:strVal val="visible"/>
                                      </p:to>
                                    </p:set>
                                    <p:anim calcmode="lin" valueType="num">
                                      <p:cBhvr additive="base">
                                        <p:cTn id="241" dur="500" fill="hold"/>
                                        <p:tgtEl>
                                          <p:spTgt spid="77175"/>
                                        </p:tgtEl>
                                        <p:attrNameLst>
                                          <p:attrName>ppt_x</p:attrName>
                                        </p:attrNameLst>
                                      </p:cBhvr>
                                      <p:tavLst>
                                        <p:tav tm="0">
                                          <p:val>
                                            <p:strVal val="1+#ppt_w/2"/>
                                          </p:val>
                                        </p:tav>
                                        <p:tav tm="100000">
                                          <p:val>
                                            <p:strVal val="#ppt_x"/>
                                          </p:val>
                                        </p:tav>
                                      </p:tavLst>
                                    </p:anim>
                                    <p:anim calcmode="lin" valueType="num">
                                      <p:cBhvr additive="base">
                                        <p:cTn id="242" dur="500" fill="hold"/>
                                        <p:tgtEl>
                                          <p:spTgt spid="77175"/>
                                        </p:tgtEl>
                                        <p:attrNameLst>
                                          <p:attrName>ppt_y</p:attrName>
                                        </p:attrNameLst>
                                      </p:cBhvr>
                                      <p:tavLst>
                                        <p:tav tm="0">
                                          <p:val>
                                            <p:strVal val="#ppt_y"/>
                                          </p:val>
                                        </p:tav>
                                        <p:tav tm="100000">
                                          <p:val>
                                            <p:strVal val="#ppt_y"/>
                                          </p:val>
                                        </p:tav>
                                      </p:tavLst>
                                    </p:anim>
                                  </p:childTnLst>
                                </p:cTn>
                              </p:par>
                              <p:par>
                                <p:cTn id="243" presetID="2" presetClass="entr" presetSubtype="2" fill="hold" grpId="1" nodeType="withEffect" nodePh="1">
                                  <p:stCondLst>
                                    <p:cond delay="0"/>
                                  </p:stCondLst>
                                  <p:endCondLst>
                                    <p:cond evt="begin" delay="0">
                                      <p:tn val="243"/>
                                    </p:cond>
                                  </p:endCondLst>
                                  <p:childTnLst>
                                    <p:set>
                                      <p:cBhvr>
                                        <p:cTn id="244" dur="1" fill="hold">
                                          <p:stCondLst>
                                            <p:cond delay="0"/>
                                          </p:stCondLst>
                                        </p:cTn>
                                        <p:tgtEl>
                                          <p:spTgt spid="77178"/>
                                        </p:tgtEl>
                                        <p:attrNameLst>
                                          <p:attrName>style.visibility</p:attrName>
                                        </p:attrNameLst>
                                      </p:cBhvr>
                                      <p:to>
                                        <p:strVal val="visible"/>
                                      </p:to>
                                    </p:set>
                                    <p:anim calcmode="lin" valueType="num">
                                      <p:cBhvr additive="base">
                                        <p:cTn id="245" dur="500" fill="hold"/>
                                        <p:tgtEl>
                                          <p:spTgt spid="77178"/>
                                        </p:tgtEl>
                                        <p:attrNameLst>
                                          <p:attrName>ppt_x</p:attrName>
                                        </p:attrNameLst>
                                      </p:cBhvr>
                                      <p:tavLst>
                                        <p:tav tm="0">
                                          <p:val>
                                            <p:strVal val="1+#ppt_w/2"/>
                                          </p:val>
                                        </p:tav>
                                        <p:tav tm="100000">
                                          <p:val>
                                            <p:strVal val="#ppt_x"/>
                                          </p:val>
                                        </p:tav>
                                      </p:tavLst>
                                    </p:anim>
                                    <p:anim calcmode="lin" valueType="num">
                                      <p:cBhvr additive="base">
                                        <p:cTn id="246" dur="500" fill="hold"/>
                                        <p:tgtEl>
                                          <p:spTgt spid="77178"/>
                                        </p:tgtEl>
                                        <p:attrNameLst>
                                          <p:attrName>ppt_y</p:attrName>
                                        </p:attrNameLst>
                                      </p:cBhvr>
                                      <p:tavLst>
                                        <p:tav tm="0">
                                          <p:val>
                                            <p:strVal val="#ppt_y"/>
                                          </p:val>
                                        </p:tav>
                                        <p:tav tm="100000">
                                          <p:val>
                                            <p:strVal val="#ppt_y"/>
                                          </p:val>
                                        </p:tav>
                                      </p:tavLst>
                                    </p:anim>
                                  </p:childTnLst>
                                </p:cTn>
                              </p:par>
                              <p:par>
                                <p:cTn id="247" presetID="2" presetClass="entr" presetSubtype="2" fill="hold" grpId="1" nodeType="withEffect" nodePh="1">
                                  <p:stCondLst>
                                    <p:cond delay="0"/>
                                  </p:stCondLst>
                                  <p:endCondLst>
                                    <p:cond evt="begin" delay="0">
                                      <p:tn val="247"/>
                                    </p:cond>
                                  </p:endCondLst>
                                  <p:childTnLst>
                                    <p:set>
                                      <p:cBhvr>
                                        <p:cTn id="248" dur="1" fill="hold">
                                          <p:stCondLst>
                                            <p:cond delay="0"/>
                                          </p:stCondLst>
                                        </p:cTn>
                                        <p:tgtEl>
                                          <p:spTgt spid="77180"/>
                                        </p:tgtEl>
                                        <p:attrNameLst>
                                          <p:attrName>style.visibility</p:attrName>
                                        </p:attrNameLst>
                                      </p:cBhvr>
                                      <p:to>
                                        <p:strVal val="visible"/>
                                      </p:to>
                                    </p:set>
                                    <p:anim calcmode="lin" valueType="num">
                                      <p:cBhvr additive="base">
                                        <p:cTn id="249" dur="500" fill="hold"/>
                                        <p:tgtEl>
                                          <p:spTgt spid="77180"/>
                                        </p:tgtEl>
                                        <p:attrNameLst>
                                          <p:attrName>ppt_x</p:attrName>
                                        </p:attrNameLst>
                                      </p:cBhvr>
                                      <p:tavLst>
                                        <p:tav tm="0">
                                          <p:val>
                                            <p:strVal val="1+#ppt_w/2"/>
                                          </p:val>
                                        </p:tav>
                                        <p:tav tm="100000">
                                          <p:val>
                                            <p:strVal val="#ppt_x"/>
                                          </p:val>
                                        </p:tav>
                                      </p:tavLst>
                                    </p:anim>
                                    <p:anim calcmode="lin" valueType="num">
                                      <p:cBhvr additive="base">
                                        <p:cTn id="250" dur="500" fill="hold"/>
                                        <p:tgtEl>
                                          <p:spTgt spid="77180"/>
                                        </p:tgtEl>
                                        <p:attrNameLst>
                                          <p:attrName>ppt_y</p:attrName>
                                        </p:attrNameLst>
                                      </p:cBhvr>
                                      <p:tavLst>
                                        <p:tav tm="0">
                                          <p:val>
                                            <p:strVal val="#ppt_y"/>
                                          </p:val>
                                        </p:tav>
                                        <p:tav tm="100000">
                                          <p:val>
                                            <p:strVal val="#ppt_y"/>
                                          </p:val>
                                        </p:tav>
                                      </p:tavLst>
                                    </p:anim>
                                  </p:childTnLst>
                                </p:cTn>
                              </p:par>
                              <p:par>
                                <p:cTn id="251" presetID="2" presetClass="entr" presetSubtype="2" fill="hold" grpId="1" nodeType="withEffect" nodePh="1">
                                  <p:stCondLst>
                                    <p:cond delay="0"/>
                                  </p:stCondLst>
                                  <p:endCondLst>
                                    <p:cond evt="begin" delay="0">
                                      <p:tn val="251"/>
                                    </p:cond>
                                  </p:endCondLst>
                                  <p:childTnLst>
                                    <p:set>
                                      <p:cBhvr>
                                        <p:cTn id="252" dur="1" fill="hold">
                                          <p:stCondLst>
                                            <p:cond delay="0"/>
                                          </p:stCondLst>
                                        </p:cTn>
                                        <p:tgtEl>
                                          <p:spTgt spid="77184"/>
                                        </p:tgtEl>
                                        <p:attrNameLst>
                                          <p:attrName>style.visibility</p:attrName>
                                        </p:attrNameLst>
                                      </p:cBhvr>
                                      <p:to>
                                        <p:strVal val="visible"/>
                                      </p:to>
                                    </p:set>
                                    <p:anim calcmode="lin" valueType="num">
                                      <p:cBhvr additive="base">
                                        <p:cTn id="253" dur="500" fill="hold"/>
                                        <p:tgtEl>
                                          <p:spTgt spid="77184"/>
                                        </p:tgtEl>
                                        <p:attrNameLst>
                                          <p:attrName>ppt_x</p:attrName>
                                        </p:attrNameLst>
                                      </p:cBhvr>
                                      <p:tavLst>
                                        <p:tav tm="0">
                                          <p:val>
                                            <p:strVal val="1+#ppt_w/2"/>
                                          </p:val>
                                        </p:tav>
                                        <p:tav tm="100000">
                                          <p:val>
                                            <p:strVal val="#ppt_x"/>
                                          </p:val>
                                        </p:tav>
                                      </p:tavLst>
                                    </p:anim>
                                    <p:anim calcmode="lin" valueType="num">
                                      <p:cBhvr additive="base">
                                        <p:cTn id="254" dur="500" fill="hold"/>
                                        <p:tgtEl>
                                          <p:spTgt spid="77184"/>
                                        </p:tgtEl>
                                        <p:attrNameLst>
                                          <p:attrName>ppt_y</p:attrName>
                                        </p:attrNameLst>
                                      </p:cBhvr>
                                      <p:tavLst>
                                        <p:tav tm="0">
                                          <p:val>
                                            <p:strVal val="#ppt_y"/>
                                          </p:val>
                                        </p:tav>
                                        <p:tav tm="100000">
                                          <p:val>
                                            <p:strVal val="#ppt_y"/>
                                          </p:val>
                                        </p:tav>
                                      </p:tavLst>
                                    </p:anim>
                                  </p:childTnLst>
                                </p:cTn>
                              </p:par>
                              <p:par>
                                <p:cTn id="255" presetID="2" presetClass="entr" presetSubtype="2" fill="hold" grpId="1" nodeType="withEffect" nodePh="1">
                                  <p:stCondLst>
                                    <p:cond delay="0"/>
                                  </p:stCondLst>
                                  <p:endCondLst>
                                    <p:cond evt="begin" delay="0">
                                      <p:tn val="255"/>
                                    </p:cond>
                                  </p:endCondLst>
                                  <p:childTnLst>
                                    <p:set>
                                      <p:cBhvr>
                                        <p:cTn id="256" dur="1" fill="hold">
                                          <p:stCondLst>
                                            <p:cond delay="0"/>
                                          </p:stCondLst>
                                        </p:cTn>
                                        <p:tgtEl>
                                          <p:spTgt spid="77186"/>
                                        </p:tgtEl>
                                        <p:attrNameLst>
                                          <p:attrName>style.visibility</p:attrName>
                                        </p:attrNameLst>
                                      </p:cBhvr>
                                      <p:to>
                                        <p:strVal val="visible"/>
                                      </p:to>
                                    </p:set>
                                    <p:anim calcmode="lin" valueType="num">
                                      <p:cBhvr additive="base">
                                        <p:cTn id="257" dur="500" fill="hold"/>
                                        <p:tgtEl>
                                          <p:spTgt spid="77186"/>
                                        </p:tgtEl>
                                        <p:attrNameLst>
                                          <p:attrName>ppt_x</p:attrName>
                                        </p:attrNameLst>
                                      </p:cBhvr>
                                      <p:tavLst>
                                        <p:tav tm="0">
                                          <p:val>
                                            <p:strVal val="1+#ppt_w/2"/>
                                          </p:val>
                                        </p:tav>
                                        <p:tav tm="100000">
                                          <p:val>
                                            <p:strVal val="#ppt_x"/>
                                          </p:val>
                                        </p:tav>
                                      </p:tavLst>
                                    </p:anim>
                                    <p:anim calcmode="lin" valueType="num">
                                      <p:cBhvr additive="base">
                                        <p:cTn id="258" dur="500" fill="hold"/>
                                        <p:tgtEl>
                                          <p:spTgt spid="77186"/>
                                        </p:tgtEl>
                                        <p:attrNameLst>
                                          <p:attrName>ppt_y</p:attrName>
                                        </p:attrNameLst>
                                      </p:cBhvr>
                                      <p:tavLst>
                                        <p:tav tm="0">
                                          <p:val>
                                            <p:strVal val="#ppt_y"/>
                                          </p:val>
                                        </p:tav>
                                        <p:tav tm="100000">
                                          <p:val>
                                            <p:strVal val="#ppt_y"/>
                                          </p:val>
                                        </p:tav>
                                      </p:tavLst>
                                    </p:anim>
                                  </p:childTnLst>
                                </p:cTn>
                              </p:par>
                              <p:par>
                                <p:cTn id="259" presetID="2" presetClass="entr" presetSubtype="2" fill="hold" grpId="1" nodeType="withEffect" nodePh="1">
                                  <p:stCondLst>
                                    <p:cond delay="0"/>
                                  </p:stCondLst>
                                  <p:endCondLst>
                                    <p:cond evt="begin" delay="0">
                                      <p:tn val="259"/>
                                    </p:cond>
                                  </p:endCondLst>
                                  <p:childTnLst>
                                    <p:set>
                                      <p:cBhvr>
                                        <p:cTn id="260" dur="1" fill="hold">
                                          <p:stCondLst>
                                            <p:cond delay="0"/>
                                          </p:stCondLst>
                                        </p:cTn>
                                        <p:tgtEl>
                                          <p:spTgt spid="77190"/>
                                        </p:tgtEl>
                                        <p:attrNameLst>
                                          <p:attrName>style.visibility</p:attrName>
                                        </p:attrNameLst>
                                      </p:cBhvr>
                                      <p:to>
                                        <p:strVal val="visible"/>
                                      </p:to>
                                    </p:set>
                                    <p:anim calcmode="lin" valueType="num">
                                      <p:cBhvr additive="base">
                                        <p:cTn id="261" dur="500" fill="hold"/>
                                        <p:tgtEl>
                                          <p:spTgt spid="77190"/>
                                        </p:tgtEl>
                                        <p:attrNameLst>
                                          <p:attrName>ppt_x</p:attrName>
                                        </p:attrNameLst>
                                      </p:cBhvr>
                                      <p:tavLst>
                                        <p:tav tm="0">
                                          <p:val>
                                            <p:strVal val="1+#ppt_w/2"/>
                                          </p:val>
                                        </p:tav>
                                        <p:tav tm="100000">
                                          <p:val>
                                            <p:strVal val="#ppt_x"/>
                                          </p:val>
                                        </p:tav>
                                      </p:tavLst>
                                    </p:anim>
                                    <p:anim calcmode="lin" valueType="num">
                                      <p:cBhvr additive="base">
                                        <p:cTn id="262" dur="500" fill="hold"/>
                                        <p:tgtEl>
                                          <p:spTgt spid="77190"/>
                                        </p:tgtEl>
                                        <p:attrNameLst>
                                          <p:attrName>ppt_y</p:attrName>
                                        </p:attrNameLst>
                                      </p:cBhvr>
                                      <p:tavLst>
                                        <p:tav tm="0">
                                          <p:val>
                                            <p:strVal val="#ppt_y"/>
                                          </p:val>
                                        </p:tav>
                                        <p:tav tm="100000">
                                          <p:val>
                                            <p:strVal val="#ppt_y"/>
                                          </p:val>
                                        </p:tav>
                                      </p:tavLst>
                                    </p:anim>
                                  </p:childTnLst>
                                </p:cTn>
                              </p:par>
                              <p:par>
                                <p:cTn id="263" presetID="2" presetClass="entr" presetSubtype="2" fill="hold" grpId="1" nodeType="withEffect" nodePh="1">
                                  <p:stCondLst>
                                    <p:cond delay="0"/>
                                  </p:stCondLst>
                                  <p:endCondLst>
                                    <p:cond evt="begin" delay="0">
                                      <p:tn val="263"/>
                                    </p:cond>
                                  </p:endCondLst>
                                  <p:childTnLst>
                                    <p:set>
                                      <p:cBhvr>
                                        <p:cTn id="264" dur="1" fill="hold">
                                          <p:stCondLst>
                                            <p:cond delay="0"/>
                                          </p:stCondLst>
                                        </p:cTn>
                                        <p:tgtEl>
                                          <p:spTgt spid="77192"/>
                                        </p:tgtEl>
                                        <p:attrNameLst>
                                          <p:attrName>style.visibility</p:attrName>
                                        </p:attrNameLst>
                                      </p:cBhvr>
                                      <p:to>
                                        <p:strVal val="visible"/>
                                      </p:to>
                                    </p:set>
                                    <p:anim calcmode="lin" valueType="num">
                                      <p:cBhvr additive="base">
                                        <p:cTn id="265" dur="500" fill="hold"/>
                                        <p:tgtEl>
                                          <p:spTgt spid="77192"/>
                                        </p:tgtEl>
                                        <p:attrNameLst>
                                          <p:attrName>ppt_x</p:attrName>
                                        </p:attrNameLst>
                                      </p:cBhvr>
                                      <p:tavLst>
                                        <p:tav tm="0">
                                          <p:val>
                                            <p:strVal val="1+#ppt_w/2"/>
                                          </p:val>
                                        </p:tav>
                                        <p:tav tm="100000">
                                          <p:val>
                                            <p:strVal val="#ppt_x"/>
                                          </p:val>
                                        </p:tav>
                                      </p:tavLst>
                                    </p:anim>
                                    <p:anim calcmode="lin" valueType="num">
                                      <p:cBhvr additive="base">
                                        <p:cTn id="266" dur="500" fill="hold"/>
                                        <p:tgtEl>
                                          <p:spTgt spid="77192"/>
                                        </p:tgtEl>
                                        <p:attrNameLst>
                                          <p:attrName>ppt_y</p:attrName>
                                        </p:attrNameLst>
                                      </p:cBhvr>
                                      <p:tavLst>
                                        <p:tav tm="0">
                                          <p:val>
                                            <p:strVal val="#ppt_y"/>
                                          </p:val>
                                        </p:tav>
                                        <p:tav tm="100000">
                                          <p:val>
                                            <p:strVal val="#ppt_y"/>
                                          </p:val>
                                        </p:tav>
                                      </p:tavLst>
                                    </p:anim>
                                  </p:childTnLst>
                                </p:cTn>
                              </p:par>
                              <p:par>
                                <p:cTn id="267" presetID="2" presetClass="entr" presetSubtype="2" fill="hold" grpId="1" nodeType="withEffect" nodePh="1">
                                  <p:stCondLst>
                                    <p:cond delay="0"/>
                                  </p:stCondLst>
                                  <p:endCondLst>
                                    <p:cond evt="begin" delay="0">
                                      <p:tn val="267"/>
                                    </p:cond>
                                  </p:endCondLst>
                                  <p:childTnLst>
                                    <p:set>
                                      <p:cBhvr>
                                        <p:cTn id="268" dur="1" fill="hold">
                                          <p:stCondLst>
                                            <p:cond delay="0"/>
                                          </p:stCondLst>
                                        </p:cTn>
                                        <p:tgtEl>
                                          <p:spTgt spid="77196"/>
                                        </p:tgtEl>
                                        <p:attrNameLst>
                                          <p:attrName>style.visibility</p:attrName>
                                        </p:attrNameLst>
                                      </p:cBhvr>
                                      <p:to>
                                        <p:strVal val="visible"/>
                                      </p:to>
                                    </p:set>
                                    <p:anim calcmode="lin" valueType="num">
                                      <p:cBhvr additive="base">
                                        <p:cTn id="269" dur="500" fill="hold"/>
                                        <p:tgtEl>
                                          <p:spTgt spid="77196"/>
                                        </p:tgtEl>
                                        <p:attrNameLst>
                                          <p:attrName>ppt_x</p:attrName>
                                        </p:attrNameLst>
                                      </p:cBhvr>
                                      <p:tavLst>
                                        <p:tav tm="0">
                                          <p:val>
                                            <p:strVal val="1+#ppt_w/2"/>
                                          </p:val>
                                        </p:tav>
                                        <p:tav tm="100000">
                                          <p:val>
                                            <p:strVal val="#ppt_x"/>
                                          </p:val>
                                        </p:tav>
                                      </p:tavLst>
                                    </p:anim>
                                    <p:anim calcmode="lin" valueType="num">
                                      <p:cBhvr additive="base">
                                        <p:cTn id="270" dur="500" fill="hold"/>
                                        <p:tgtEl>
                                          <p:spTgt spid="77196"/>
                                        </p:tgtEl>
                                        <p:attrNameLst>
                                          <p:attrName>ppt_y</p:attrName>
                                        </p:attrNameLst>
                                      </p:cBhvr>
                                      <p:tavLst>
                                        <p:tav tm="0">
                                          <p:val>
                                            <p:strVal val="#ppt_y"/>
                                          </p:val>
                                        </p:tav>
                                        <p:tav tm="100000">
                                          <p:val>
                                            <p:strVal val="#ppt_y"/>
                                          </p:val>
                                        </p:tav>
                                      </p:tavLst>
                                    </p:anim>
                                  </p:childTnLst>
                                </p:cTn>
                              </p:par>
                              <p:par>
                                <p:cTn id="271" presetID="2" presetClass="entr" presetSubtype="2" fill="hold" grpId="1" nodeType="withEffect" nodePh="1">
                                  <p:stCondLst>
                                    <p:cond delay="0"/>
                                  </p:stCondLst>
                                  <p:endCondLst>
                                    <p:cond evt="begin" delay="0">
                                      <p:tn val="271"/>
                                    </p:cond>
                                  </p:endCondLst>
                                  <p:childTnLst>
                                    <p:set>
                                      <p:cBhvr>
                                        <p:cTn id="272" dur="1" fill="hold">
                                          <p:stCondLst>
                                            <p:cond delay="0"/>
                                          </p:stCondLst>
                                        </p:cTn>
                                        <p:tgtEl>
                                          <p:spTgt spid="77198"/>
                                        </p:tgtEl>
                                        <p:attrNameLst>
                                          <p:attrName>style.visibility</p:attrName>
                                        </p:attrNameLst>
                                      </p:cBhvr>
                                      <p:to>
                                        <p:strVal val="visible"/>
                                      </p:to>
                                    </p:set>
                                    <p:anim calcmode="lin" valueType="num">
                                      <p:cBhvr additive="base">
                                        <p:cTn id="273" dur="500" fill="hold"/>
                                        <p:tgtEl>
                                          <p:spTgt spid="77198"/>
                                        </p:tgtEl>
                                        <p:attrNameLst>
                                          <p:attrName>ppt_x</p:attrName>
                                        </p:attrNameLst>
                                      </p:cBhvr>
                                      <p:tavLst>
                                        <p:tav tm="0">
                                          <p:val>
                                            <p:strVal val="1+#ppt_w/2"/>
                                          </p:val>
                                        </p:tav>
                                        <p:tav tm="100000">
                                          <p:val>
                                            <p:strVal val="#ppt_x"/>
                                          </p:val>
                                        </p:tav>
                                      </p:tavLst>
                                    </p:anim>
                                    <p:anim calcmode="lin" valueType="num">
                                      <p:cBhvr additive="base">
                                        <p:cTn id="274" dur="500" fill="hold"/>
                                        <p:tgtEl>
                                          <p:spTgt spid="77198"/>
                                        </p:tgtEl>
                                        <p:attrNameLst>
                                          <p:attrName>ppt_y</p:attrName>
                                        </p:attrNameLst>
                                      </p:cBhvr>
                                      <p:tavLst>
                                        <p:tav tm="0">
                                          <p:val>
                                            <p:strVal val="#ppt_y"/>
                                          </p:val>
                                        </p:tav>
                                        <p:tav tm="100000">
                                          <p:val>
                                            <p:strVal val="#ppt_y"/>
                                          </p:val>
                                        </p:tav>
                                      </p:tavLst>
                                    </p:anim>
                                  </p:childTnLst>
                                </p:cTn>
                              </p:par>
                              <p:par>
                                <p:cTn id="275" presetID="2" presetClass="entr" presetSubtype="2" fill="hold" grpId="1" nodeType="withEffect" nodePh="1">
                                  <p:stCondLst>
                                    <p:cond delay="0"/>
                                  </p:stCondLst>
                                  <p:endCondLst>
                                    <p:cond evt="begin" delay="0">
                                      <p:tn val="275"/>
                                    </p:cond>
                                  </p:endCondLst>
                                  <p:childTnLst>
                                    <p:set>
                                      <p:cBhvr>
                                        <p:cTn id="276" dur="1" fill="hold">
                                          <p:stCondLst>
                                            <p:cond delay="0"/>
                                          </p:stCondLst>
                                        </p:cTn>
                                        <p:tgtEl>
                                          <p:spTgt spid="77202"/>
                                        </p:tgtEl>
                                        <p:attrNameLst>
                                          <p:attrName>style.visibility</p:attrName>
                                        </p:attrNameLst>
                                      </p:cBhvr>
                                      <p:to>
                                        <p:strVal val="visible"/>
                                      </p:to>
                                    </p:set>
                                    <p:anim calcmode="lin" valueType="num">
                                      <p:cBhvr additive="base">
                                        <p:cTn id="277" dur="500" fill="hold"/>
                                        <p:tgtEl>
                                          <p:spTgt spid="77202"/>
                                        </p:tgtEl>
                                        <p:attrNameLst>
                                          <p:attrName>ppt_x</p:attrName>
                                        </p:attrNameLst>
                                      </p:cBhvr>
                                      <p:tavLst>
                                        <p:tav tm="0">
                                          <p:val>
                                            <p:strVal val="1+#ppt_w/2"/>
                                          </p:val>
                                        </p:tav>
                                        <p:tav tm="100000">
                                          <p:val>
                                            <p:strVal val="#ppt_x"/>
                                          </p:val>
                                        </p:tav>
                                      </p:tavLst>
                                    </p:anim>
                                    <p:anim calcmode="lin" valueType="num">
                                      <p:cBhvr additive="base">
                                        <p:cTn id="278" dur="500" fill="hold"/>
                                        <p:tgtEl>
                                          <p:spTgt spid="77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1" grpId="0" animBg="1"/>
      <p:bldP spid="76851" grpId="1" animBg="1"/>
      <p:bldP spid="76852" grpId="0" animBg="1"/>
      <p:bldP spid="76852" grpId="1" animBg="1"/>
      <p:bldP spid="76852" grpId="2" animBg="1"/>
      <p:bldP spid="76853" grpId="0" animBg="1"/>
      <p:bldP spid="76853" grpId="1" animBg="1"/>
      <p:bldP spid="76853" grpId="2" animBg="1"/>
      <p:bldP spid="76856" grpId="0" animBg="1"/>
      <p:bldP spid="76856" grpId="1" animBg="1"/>
      <p:bldP spid="76857" grpId="0" animBg="1"/>
      <p:bldP spid="76857" grpId="1" animBg="1"/>
      <p:bldP spid="76860" grpId="0" animBg="1"/>
      <p:bldP spid="76860" grpId="1" animBg="1"/>
      <p:bldP spid="76893" grpId="0" animBg="1"/>
      <p:bldP spid="76893" grpId="1" animBg="1"/>
      <p:bldP spid="76893" grpId="2" animBg="1"/>
      <p:bldP spid="76902" grpId="0" animBg="1"/>
      <p:bldP spid="76902" grpId="1" animBg="1"/>
      <p:bldP spid="76902" grpId="2" animBg="1"/>
      <p:bldP spid="77173" grpId="0" animBg="1"/>
      <p:bldP spid="77173" grpId="1" animBg="1"/>
      <p:bldP spid="77174" grpId="0" animBg="1"/>
      <p:bldP spid="77174" grpId="1" animBg="1"/>
      <p:bldP spid="77175" grpId="0" animBg="1"/>
      <p:bldP spid="77175" grpId="1" animBg="1"/>
      <p:bldP spid="77178" grpId="0" animBg="1"/>
      <p:bldP spid="77178" grpId="1" animBg="1"/>
      <p:bldP spid="77180" grpId="0" animBg="1"/>
      <p:bldP spid="77180" grpId="1" animBg="1"/>
      <p:bldP spid="77184" grpId="0" animBg="1"/>
      <p:bldP spid="77184" grpId="1" animBg="1"/>
      <p:bldP spid="77186" grpId="0" animBg="1"/>
      <p:bldP spid="77186" grpId="1" animBg="1"/>
      <p:bldP spid="77190" grpId="0" animBg="1"/>
      <p:bldP spid="77190" grpId="1" animBg="1"/>
      <p:bldP spid="77192" grpId="0" animBg="1"/>
      <p:bldP spid="77192" grpId="1" animBg="1"/>
      <p:bldP spid="77196" grpId="0" animBg="1"/>
      <p:bldP spid="77196" grpId="1" animBg="1"/>
      <p:bldP spid="77198" grpId="0" animBg="1"/>
      <p:bldP spid="77198" grpId="1" animBg="1"/>
      <p:bldP spid="77202" grpId="0" animBg="1"/>
      <p:bldP spid="7720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0" y="1244600"/>
            <a:ext cx="8601075" cy="2282825"/>
          </a:xfrm>
        </p:spPr>
        <p:txBody>
          <a:bodyPr/>
          <a:lstStyle/>
          <a:p>
            <a:pPr marL="463550" indent="-350838" defTabSz="914400" eaLnBrk="1" hangingPunct="1"/>
            <a:r>
              <a:rPr lang="en-US" dirty="0" smtClean="0"/>
              <a:t>Introducing Network Access Protection</a:t>
            </a:r>
          </a:p>
          <a:p>
            <a:pPr marL="463550" indent="-350838" defTabSz="914400" eaLnBrk="1" hangingPunct="1"/>
            <a:r>
              <a:rPr lang="en-US" dirty="0" smtClean="0">
                <a:solidFill>
                  <a:srgbClr val="FFFF99"/>
                </a:solidFill>
              </a:rPr>
              <a:t>Using NAP with DHCP</a:t>
            </a:r>
          </a:p>
          <a:p>
            <a:pPr marL="463550" indent="-350838" defTabSz="914400" eaLnBrk="1" hangingPunct="1"/>
            <a:r>
              <a:rPr lang="en-US" dirty="0" smtClean="0">
                <a:solidFill>
                  <a:srgbClr val="FFFFFF"/>
                </a:solidFill>
              </a:rPr>
              <a:t>Using NAP with </a:t>
            </a:r>
            <a:r>
              <a:rPr lang="en-US" dirty="0" smtClean="0"/>
              <a:t>VPN</a:t>
            </a:r>
            <a:endParaRPr lang="en-US" dirty="0" smtClean="0">
              <a:solidFill>
                <a:srgbClr val="FFFFFF"/>
              </a:solidFill>
            </a:endParaRPr>
          </a:p>
          <a:p>
            <a:pPr marL="463550" indent="-350838" defTabSz="914400" eaLnBrk="1" hangingPunct="1"/>
            <a:r>
              <a:rPr lang="en-US" dirty="0" smtClean="0">
                <a:solidFill>
                  <a:srgbClr val="FFFFFF"/>
                </a:solidFill>
              </a:rPr>
              <a:t>Using NAP with IPsec</a:t>
            </a:r>
          </a:p>
          <a:p>
            <a:pPr marL="463550" indent="-350838" defTabSz="914400" eaLnBrk="1" hangingPunct="1"/>
            <a:endParaRPr lang="en-US" dirty="0" smtClean="0"/>
          </a:p>
        </p:txBody>
      </p:sp>
      <p:sp>
        <p:nvSpPr>
          <p:cNvPr id="17411" name="Rectangle 8"/>
          <p:cNvSpPr>
            <a:spLocks noGrp="1" noChangeArrowheads="1"/>
          </p:cNvSpPr>
          <p:nvPr>
            <p:ph type="title" idx="4294967295"/>
          </p:nvPr>
        </p:nvSpPr>
        <p:spPr/>
        <p:txBody>
          <a:bodyPr/>
          <a:lstStyle/>
          <a:p>
            <a:pPr marL="0" indent="0" defTabSz="914400" eaLnBrk="1" hangingPunct="1"/>
            <a:r>
              <a:rPr lang="en-US" smtClean="0"/>
              <a:t>Agenda</a:t>
            </a:r>
            <a:endParaRPr lang="en-GB" smtClean="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8435" name="Rectangle 11"/>
          <p:cNvSpPr>
            <a:spLocks noGrp="1" noChangeArrowheads="1"/>
          </p:cNvSpPr>
          <p:nvPr>
            <p:ph type="title" idx="4294967295"/>
          </p:nvPr>
        </p:nvSpPr>
        <p:spPr/>
        <p:txBody>
          <a:bodyPr/>
          <a:lstStyle/>
          <a:p>
            <a:pPr marL="0" indent="0" defTabSz="914400" eaLnBrk="1" hangingPunct="1"/>
            <a:r>
              <a:rPr lang="en-US" smtClean="0"/>
              <a:t>NAP with DHCP</a:t>
            </a:r>
          </a:p>
        </p:txBody>
      </p:sp>
      <p:grpSp>
        <p:nvGrpSpPr>
          <p:cNvPr id="18436" name="Group 29"/>
          <p:cNvGrpSpPr>
            <a:grpSpLocks/>
          </p:cNvGrpSpPr>
          <p:nvPr/>
        </p:nvGrpSpPr>
        <p:grpSpPr bwMode="auto">
          <a:xfrm>
            <a:off x="7724775" y="2779713"/>
            <a:ext cx="1160463" cy="1392237"/>
            <a:chOff x="4866" y="1751"/>
            <a:chExt cx="731" cy="877"/>
          </a:xfrm>
        </p:grpSpPr>
        <p:pic>
          <p:nvPicPr>
            <p:cNvPr id="18469" name="Picture 5" descr="application server"/>
            <p:cNvPicPr>
              <a:picLocks noChangeAspect="1" noChangeArrowheads="1"/>
            </p:cNvPicPr>
            <p:nvPr/>
          </p:nvPicPr>
          <p:blipFill>
            <a:blip r:embed="rId3"/>
            <a:srcRect/>
            <a:stretch>
              <a:fillRect/>
            </a:stretch>
          </p:blipFill>
          <p:spPr bwMode="auto">
            <a:xfrm>
              <a:off x="5031" y="1751"/>
              <a:ext cx="400" cy="582"/>
            </a:xfrm>
            <a:prstGeom prst="rect">
              <a:avLst/>
            </a:prstGeom>
            <a:noFill/>
            <a:ln w="9525">
              <a:noFill/>
              <a:miter lim="800000"/>
              <a:headEnd/>
              <a:tailEnd/>
            </a:ln>
          </p:spPr>
        </p:pic>
        <p:sp>
          <p:nvSpPr>
            <p:cNvPr id="18470" name="Rectangle 6"/>
            <p:cNvSpPr>
              <a:spLocks noChangeArrowheads="1"/>
            </p:cNvSpPr>
            <p:nvPr/>
          </p:nvSpPr>
          <p:spPr bwMode="auto">
            <a:xfrm>
              <a:off x="4866" y="2416"/>
              <a:ext cx="731" cy="212"/>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NPS Server</a:t>
              </a:r>
            </a:p>
          </p:txBody>
        </p:sp>
      </p:grpSp>
      <p:grpSp>
        <p:nvGrpSpPr>
          <p:cNvPr id="18437" name="Group 28"/>
          <p:cNvGrpSpPr>
            <a:grpSpLocks/>
          </p:cNvGrpSpPr>
          <p:nvPr/>
        </p:nvGrpSpPr>
        <p:grpSpPr bwMode="auto">
          <a:xfrm>
            <a:off x="441325" y="3016250"/>
            <a:ext cx="784225" cy="1022350"/>
            <a:chOff x="278" y="1900"/>
            <a:chExt cx="494" cy="644"/>
          </a:xfrm>
        </p:grpSpPr>
        <p:pic>
          <p:nvPicPr>
            <p:cNvPr id="18467" name="Picture 7" descr="laptop"/>
            <p:cNvPicPr>
              <a:picLocks noChangeAspect="1" noChangeArrowheads="1"/>
            </p:cNvPicPr>
            <p:nvPr/>
          </p:nvPicPr>
          <p:blipFill>
            <a:blip r:embed="rId4"/>
            <a:srcRect/>
            <a:stretch>
              <a:fillRect/>
            </a:stretch>
          </p:blipFill>
          <p:spPr bwMode="auto">
            <a:xfrm>
              <a:off x="278" y="1900"/>
              <a:ext cx="494" cy="363"/>
            </a:xfrm>
            <a:prstGeom prst="rect">
              <a:avLst/>
            </a:prstGeom>
            <a:noFill/>
            <a:ln w="9525">
              <a:noFill/>
              <a:miter lim="800000"/>
              <a:headEnd/>
              <a:tailEnd/>
            </a:ln>
          </p:spPr>
        </p:pic>
        <p:sp>
          <p:nvSpPr>
            <p:cNvPr id="18468" name="Rectangle 8"/>
            <p:cNvSpPr>
              <a:spLocks noChangeArrowheads="1"/>
            </p:cNvSpPr>
            <p:nvPr/>
          </p:nvSpPr>
          <p:spPr bwMode="auto">
            <a:xfrm>
              <a:off x="278" y="2333"/>
              <a:ext cx="464" cy="211"/>
            </a:xfrm>
            <a:prstGeom prst="rect">
              <a:avLst/>
            </a:prstGeom>
            <a:noFill/>
            <a:ln w="9525">
              <a:noFill/>
              <a:miter lim="800000"/>
              <a:headEnd/>
              <a:tailEnd/>
            </a:ln>
          </p:spPr>
          <p:txBody>
            <a:bodyPr wrap="none" anchor="ctr"/>
            <a:lstStyle/>
            <a:p>
              <a:pPr eaLnBrk="1" hangingPunct="1">
                <a:spcBef>
                  <a:spcPct val="0"/>
                </a:spcBef>
              </a:pPr>
              <a:r>
                <a:rPr lang="en-US" sz="1600" b="1">
                  <a:solidFill>
                    <a:schemeClr val="bg1"/>
                  </a:solidFill>
                  <a:latin typeface="Segoe Semibold" pitchFamily="34" charset="0"/>
                  <a:cs typeface="Arial" charset="0"/>
                </a:rPr>
                <a:t>Client</a:t>
              </a:r>
            </a:p>
          </p:txBody>
        </p:sp>
      </p:grpSp>
      <p:grpSp>
        <p:nvGrpSpPr>
          <p:cNvPr id="18438" name="Group 25"/>
          <p:cNvGrpSpPr>
            <a:grpSpLocks/>
          </p:cNvGrpSpPr>
          <p:nvPr/>
        </p:nvGrpSpPr>
        <p:grpSpPr bwMode="auto">
          <a:xfrm>
            <a:off x="4073525" y="2598738"/>
            <a:ext cx="1160463" cy="1392237"/>
            <a:chOff x="2566" y="1637"/>
            <a:chExt cx="731" cy="877"/>
          </a:xfrm>
        </p:grpSpPr>
        <p:pic>
          <p:nvPicPr>
            <p:cNvPr id="18465" name="Picture 5" descr="application server"/>
            <p:cNvPicPr>
              <a:picLocks noChangeAspect="1" noChangeArrowheads="1"/>
            </p:cNvPicPr>
            <p:nvPr/>
          </p:nvPicPr>
          <p:blipFill>
            <a:blip r:embed="rId3"/>
            <a:srcRect/>
            <a:stretch>
              <a:fillRect/>
            </a:stretch>
          </p:blipFill>
          <p:spPr bwMode="auto">
            <a:xfrm>
              <a:off x="2731" y="1637"/>
              <a:ext cx="400" cy="582"/>
            </a:xfrm>
            <a:prstGeom prst="rect">
              <a:avLst/>
            </a:prstGeom>
            <a:noFill/>
            <a:ln w="9525">
              <a:noFill/>
              <a:miter lim="800000"/>
              <a:headEnd/>
              <a:tailEnd/>
            </a:ln>
          </p:spPr>
        </p:pic>
        <p:sp>
          <p:nvSpPr>
            <p:cNvPr id="18466" name="Rectangle 6"/>
            <p:cNvSpPr>
              <a:spLocks noChangeArrowheads="1"/>
            </p:cNvSpPr>
            <p:nvPr/>
          </p:nvSpPr>
          <p:spPr bwMode="auto">
            <a:xfrm>
              <a:off x="2566" y="2302"/>
              <a:ext cx="731" cy="212"/>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DHCP Server</a:t>
              </a:r>
            </a:p>
          </p:txBody>
        </p:sp>
      </p:grpSp>
      <p:pic>
        <p:nvPicPr>
          <p:cNvPr id="18439" name="Picture 15" descr="arrow 0 blue arrow double headed 4-2"/>
          <p:cNvPicPr>
            <a:picLocks noChangeAspect="1" noChangeArrowheads="1"/>
          </p:cNvPicPr>
          <p:nvPr/>
        </p:nvPicPr>
        <p:blipFill>
          <a:blip r:embed="rId5"/>
          <a:srcRect/>
          <a:stretch>
            <a:fillRect/>
          </a:stretch>
        </p:blipFill>
        <p:spPr bwMode="auto">
          <a:xfrm>
            <a:off x="1225550" y="2955925"/>
            <a:ext cx="3089275" cy="566738"/>
          </a:xfrm>
          <a:prstGeom prst="rect">
            <a:avLst/>
          </a:prstGeom>
          <a:noFill/>
          <a:ln w="9525">
            <a:noFill/>
            <a:miter lim="800000"/>
            <a:headEnd/>
            <a:tailEnd/>
          </a:ln>
        </p:spPr>
      </p:pic>
      <p:pic>
        <p:nvPicPr>
          <p:cNvPr id="18440" name="Picture 16" descr="arrow 0 blue arrow double headed 4-2"/>
          <p:cNvPicPr>
            <a:picLocks noChangeAspect="1" noChangeArrowheads="1"/>
          </p:cNvPicPr>
          <p:nvPr/>
        </p:nvPicPr>
        <p:blipFill>
          <a:blip r:embed="rId5"/>
          <a:srcRect/>
          <a:stretch>
            <a:fillRect/>
          </a:stretch>
        </p:blipFill>
        <p:spPr bwMode="auto">
          <a:xfrm>
            <a:off x="4970463" y="2955925"/>
            <a:ext cx="2933700" cy="566738"/>
          </a:xfrm>
          <a:prstGeom prst="rect">
            <a:avLst/>
          </a:prstGeom>
          <a:noFill/>
          <a:ln w="9525">
            <a:noFill/>
            <a:miter lim="800000"/>
            <a:headEnd/>
            <a:tailEnd/>
          </a:ln>
        </p:spPr>
      </p:pic>
      <p:grpSp>
        <p:nvGrpSpPr>
          <p:cNvPr id="13" name="Group 26"/>
          <p:cNvGrpSpPr>
            <a:grpSpLocks/>
          </p:cNvGrpSpPr>
          <p:nvPr/>
        </p:nvGrpSpPr>
        <p:grpSpPr bwMode="auto">
          <a:xfrm>
            <a:off x="4052888" y="4613275"/>
            <a:ext cx="1160462" cy="1392238"/>
            <a:chOff x="2566" y="2680"/>
            <a:chExt cx="731" cy="877"/>
          </a:xfrm>
        </p:grpSpPr>
        <p:pic>
          <p:nvPicPr>
            <p:cNvPr id="18463" name="Picture 5" descr="application server"/>
            <p:cNvPicPr>
              <a:picLocks noChangeAspect="1" noChangeArrowheads="1"/>
            </p:cNvPicPr>
            <p:nvPr/>
          </p:nvPicPr>
          <p:blipFill>
            <a:blip r:embed="rId3"/>
            <a:srcRect/>
            <a:stretch>
              <a:fillRect/>
            </a:stretch>
          </p:blipFill>
          <p:spPr bwMode="auto">
            <a:xfrm>
              <a:off x="2731" y="2680"/>
              <a:ext cx="400" cy="582"/>
            </a:xfrm>
            <a:prstGeom prst="rect">
              <a:avLst/>
            </a:prstGeom>
            <a:noFill/>
            <a:ln w="9525">
              <a:noFill/>
              <a:miter lim="800000"/>
              <a:headEnd/>
              <a:tailEnd/>
            </a:ln>
          </p:spPr>
        </p:pic>
        <p:sp>
          <p:nvSpPr>
            <p:cNvPr id="18464" name="Rectangle 6"/>
            <p:cNvSpPr>
              <a:spLocks noChangeArrowheads="1"/>
            </p:cNvSpPr>
            <p:nvPr/>
          </p:nvSpPr>
          <p:spPr bwMode="auto">
            <a:xfrm>
              <a:off x="2566" y="3345"/>
              <a:ext cx="731" cy="212"/>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VPN Server</a:t>
              </a:r>
            </a:p>
          </p:txBody>
        </p:sp>
      </p:grpSp>
      <p:grpSp>
        <p:nvGrpSpPr>
          <p:cNvPr id="14" name="Group 27"/>
          <p:cNvGrpSpPr>
            <a:grpSpLocks/>
          </p:cNvGrpSpPr>
          <p:nvPr/>
        </p:nvGrpSpPr>
        <p:grpSpPr bwMode="auto">
          <a:xfrm>
            <a:off x="3471863" y="663575"/>
            <a:ext cx="2413000" cy="1392238"/>
            <a:chOff x="2187" y="577"/>
            <a:chExt cx="1520" cy="877"/>
          </a:xfrm>
        </p:grpSpPr>
        <p:pic>
          <p:nvPicPr>
            <p:cNvPr id="18461" name="Picture 19" descr="hub switch ethernet"/>
            <p:cNvPicPr>
              <a:picLocks noChangeAspect="1" noChangeArrowheads="1"/>
            </p:cNvPicPr>
            <p:nvPr/>
          </p:nvPicPr>
          <p:blipFill>
            <a:blip r:embed="rId6"/>
            <a:srcRect/>
            <a:stretch>
              <a:fillRect/>
            </a:stretch>
          </p:blipFill>
          <p:spPr bwMode="auto">
            <a:xfrm>
              <a:off x="2566" y="577"/>
              <a:ext cx="718" cy="612"/>
            </a:xfrm>
            <a:prstGeom prst="rect">
              <a:avLst/>
            </a:prstGeom>
            <a:noFill/>
            <a:ln w="9525">
              <a:noFill/>
              <a:miter lim="800000"/>
              <a:headEnd/>
              <a:tailEnd/>
            </a:ln>
          </p:spPr>
        </p:pic>
        <p:sp>
          <p:nvSpPr>
            <p:cNvPr id="18462" name="Rectangle 6"/>
            <p:cNvSpPr>
              <a:spLocks noChangeArrowheads="1"/>
            </p:cNvSpPr>
            <p:nvPr/>
          </p:nvSpPr>
          <p:spPr bwMode="auto">
            <a:xfrm>
              <a:off x="2187" y="1242"/>
              <a:ext cx="1520" cy="212"/>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IEEE 802.1X Devices</a:t>
              </a:r>
            </a:p>
          </p:txBody>
        </p:sp>
      </p:grpSp>
      <p:pic>
        <p:nvPicPr>
          <p:cNvPr id="89109" name="Picture 21" descr="arrow 0 blue arrow double headed 4-2"/>
          <p:cNvPicPr>
            <a:picLocks noChangeAspect="1" noChangeArrowheads="1"/>
          </p:cNvPicPr>
          <p:nvPr/>
        </p:nvPicPr>
        <p:blipFill>
          <a:blip r:embed="rId5"/>
          <a:srcRect/>
          <a:stretch>
            <a:fillRect/>
          </a:stretch>
        </p:blipFill>
        <p:spPr bwMode="auto">
          <a:xfrm rot="1483271">
            <a:off x="1160463" y="4332288"/>
            <a:ext cx="3044825" cy="566737"/>
          </a:xfrm>
          <a:prstGeom prst="rect">
            <a:avLst/>
          </a:prstGeom>
          <a:noFill/>
          <a:ln w="9525">
            <a:noFill/>
            <a:miter lim="800000"/>
            <a:headEnd/>
            <a:tailEnd/>
          </a:ln>
        </p:spPr>
      </p:pic>
      <p:pic>
        <p:nvPicPr>
          <p:cNvPr id="89110" name="Picture 22" descr="arrow 0 blue arrow double headed 4-2"/>
          <p:cNvPicPr>
            <a:picLocks noChangeAspect="1" noChangeArrowheads="1"/>
          </p:cNvPicPr>
          <p:nvPr/>
        </p:nvPicPr>
        <p:blipFill>
          <a:blip r:embed="rId5"/>
          <a:srcRect/>
          <a:stretch>
            <a:fillRect/>
          </a:stretch>
        </p:blipFill>
        <p:spPr bwMode="auto">
          <a:xfrm rot="1483271">
            <a:off x="5238750" y="1552575"/>
            <a:ext cx="2909888" cy="566738"/>
          </a:xfrm>
          <a:prstGeom prst="rect">
            <a:avLst/>
          </a:prstGeom>
          <a:noFill/>
          <a:ln w="9525">
            <a:noFill/>
            <a:miter lim="800000"/>
            <a:headEnd/>
            <a:tailEnd/>
          </a:ln>
        </p:spPr>
      </p:pic>
      <p:pic>
        <p:nvPicPr>
          <p:cNvPr id="89111" name="Picture 23" descr="arrow 0 blue arrow double headed 4-2"/>
          <p:cNvPicPr>
            <a:picLocks noChangeAspect="1" noChangeArrowheads="1"/>
          </p:cNvPicPr>
          <p:nvPr/>
        </p:nvPicPr>
        <p:blipFill>
          <a:blip r:embed="rId5"/>
          <a:srcRect/>
          <a:stretch>
            <a:fillRect/>
          </a:stretch>
        </p:blipFill>
        <p:spPr bwMode="auto">
          <a:xfrm rot="9313601">
            <a:off x="5086350" y="4303713"/>
            <a:ext cx="2909888" cy="566737"/>
          </a:xfrm>
          <a:prstGeom prst="rect">
            <a:avLst/>
          </a:prstGeom>
          <a:noFill/>
          <a:ln w="9525">
            <a:noFill/>
            <a:miter lim="800000"/>
            <a:headEnd/>
            <a:tailEnd/>
          </a:ln>
        </p:spPr>
      </p:pic>
      <p:pic>
        <p:nvPicPr>
          <p:cNvPr id="89112" name="Picture 24" descr="arrow 0 blue arrow double headed 4-2"/>
          <p:cNvPicPr>
            <a:picLocks noChangeAspect="1" noChangeArrowheads="1"/>
          </p:cNvPicPr>
          <p:nvPr/>
        </p:nvPicPr>
        <p:blipFill>
          <a:blip r:embed="rId5"/>
          <a:srcRect/>
          <a:stretch>
            <a:fillRect/>
          </a:stretch>
        </p:blipFill>
        <p:spPr bwMode="auto">
          <a:xfrm rot="9313601">
            <a:off x="1158875" y="1604963"/>
            <a:ext cx="3055938" cy="566737"/>
          </a:xfrm>
          <a:prstGeom prst="rect">
            <a:avLst/>
          </a:prstGeom>
          <a:noFill/>
          <a:ln w="9525">
            <a:noFill/>
            <a:miter lim="800000"/>
            <a:headEnd/>
            <a:tailEnd/>
          </a:ln>
        </p:spPr>
      </p:pic>
      <p:grpSp>
        <p:nvGrpSpPr>
          <p:cNvPr id="15" name="Group 34"/>
          <p:cNvGrpSpPr>
            <a:grpSpLocks/>
          </p:cNvGrpSpPr>
          <p:nvPr/>
        </p:nvGrpSpPr>
        <p:grpSpPr bwMode="auto">
          <a:xfrm>
            <a:off x="38100" y="4884738"/>
            <a:ext cx="1531938" cy="1095375"/>
            <a:chOff x="43" y="2473"/>
            <a:chExt cx="965" cy="690"/>
          </a:xfrm>
        </p:grpSpPr>
        <p:grpSp>
          <p:nvGrpSpPr>
            <p:cNvPr id="18457" name="Group 10"/>
            <p:cNvGrpSpPr>
              <a:grpSpLocks/>
            </p:cNvGrpSpPr>
            <p:nvPr/>
          </p:nvGrpSpPr>
          <p:grpSpPr bwMode="auto">
            <a:xfrm>
              <a:off x="278" y="2473"/>
              <a:ext cx="366" cy="433"/>
              <a:chOff x="3703" y="1281"/>
              <a:chExt cx="366" cy="433"/>
            </a:xfrm>
          </p:grpSpPr>
          <p:pic>
            <p:nvPicPr>
              <p:cNvPr id="18459" name="Picture 11" descr="application server"/>
              <p:cNvPicPr>
                <a:picLocks noChangeAspect="1" noChangeArrowheads="1"/>
              </p:cNvPicPr>
              <p:nvPr/>
            </p:nvPicPr>
            <p:blipFill>
              <a:blip r:embed="rId7"/>
              <a:srcRect/>
              <a:stretch>
                <a:fillRect/>
              </a:stretch>
            </p:blipFill>
            <p:spPr bwMode="auto">
              <a:xfrm>
                <a:off x="3842" y="1332"/>
                <a:ext cx="227" cy="382"/>
              </a:xfrm>
              <a:prstGeom prst="rect">
                <a:avLst/>
              </a:prstGeom>
              <a:noFill/>
              <a:ln w="9525">
                <a:noFill/>
                <a:miter lim="800000"/>
                <a:headEnd/>
                <a:tailEnd/>
              </a:ln>
            </p:spPr>
          </p:pic>
          <p:pic>
            <p:nvPicPr>
              <p:cNvPr id="18460" name="Picture 12" descr="application server"/>
              <p:cNvPicPr>
                <a:picLocks noChangeAspect="1" noChangeArrowheads="1"/>
              </p:cNvPicPr>
              <p:nvPr/>
            </p:nvPicPr>
            <p:blipFill>
              <a:blip r:embed="rId8"/>
              <a:srcRect/>
              <a:stretch>
                <a:fillRect/>
              </a:stretch>
            </p:blipFill>
            <p:spPr bwMode="auto">
              <a:xfrm>
                <a:off x="3703" y="1281"/>
                <a:ext cx="249" cy="421"/>
              </a:xfrm>
              <a:prstGeom prst="rect">
                <a:avLst/>
              </a:prstGeom>
              <a:noFill/>
              <a:ln w="9525">
                <a:noFill/>
                <a:miter lim="800000"/>
                <a:headEnd/>
                <a:tailEnd/>
              </a:ln>
            </p:spPr>
          </p:pic>
        </p:grpSp>
        <p:sp>
          <p:nvSpPr>
            <p:cNvPr id="18458" name="Rectangle 13"/>
            <p:cNvSpPr>
              <a:spLocks noChangeArrowheads="1"/>
            </p:cNvSpPr>
            <p:nvPr/>
          </p:nvSpPr>
          <p:spPr bwMode="auto">
            <a:xfrm>
              <a:off x="43" y="2944"/>
              <a:ext cx="965" cy="219"/>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Remediation </a:t>
              </a:r>
            </a:p>
            <a:p>
              <a:pPr algn="ctr" eaLnBrk="1" hangingPunct="1">
                <a:spcBef>
                  <a:spcPct val="0"/>
                </a:spcBef>
              </a:pPr>
              <a:r>
                <a:rPr lang="en-US" sz="1600" b="1">
                  <a:solidFill>
                    <a:schemeClr val="bg1"/>
                  </a:solidFill>
                  <a:latin typeface="Segoe Semibold" pitchFamily="34" charset="0"/>
                  <a:cs typeface="Arial" charset="0"/>
                </a:rPr>
                <a:t>Servers </a:t>
              </a:r>
              <a:endParaRPr lang="en-US" sz="1600">
                <a:solidFill>
                  <a:schemeClr val="bg1"/>
                </a:solidFill>
                <a:latin typeface="Segoe Semibold" pitchFamily="34" charset="0"/>
                <a:cs typeface="Arial" charset="0"/>
              </a:endParaRPr>
            </a:p>
          </p:txBody>
        </p:sp>
      </p:grpSp>
      <p:pic>
        <p:nvPicPr>
          <p:cNvPr id="89123" name="Picture 35" descr="arrow 0 blue arrow double headed 4-2"/>
          <p:cNvPicPr>
            <a:picLocks noChangeAspect="1" noChangeArrowheads="1"/>
          </p:cNvPicPr>
          <p:nvPr/>
        </p:nvPicPr>
        <p:blipFill>
          <a:blip r:embed="rId9"/>
          <a:srcRect/>
          <a:stretch>
            <a:fillRect/>
          </a:stretch>
        </p:blipFill>
        <p:spPr bwMode="auto">
          <a:xfrm>
            <a:off x="631825" y="3971925"/>
            <a:ext cx="174625" cy="949325"/>
          </a:xfrm>
          <a:prstGeom prst="rect">
            <a:avLst/>
          </a:prstGeom>
          <a:noFill/>
          <a:ln w="9525">
            <a:noFill/>
            <a:miter lim="800000"/>
            <a:headEnd/>
            <a:tailEnd/>
          </a:ln>
        </p:spPr>
      </p:pic>
      <p:sp>
        <p:nvSpPr>
          <p:cNvPr id="48130" name="Text Box 2"/>
          <p:cNvSpPr txBox="1">
            <a:spLocks noChangeArrowheads="1"/>
          </p:cNvSpPr>
          <p:nvPr/>
        </p:nvSpPr>
        <p:spPr bwMode="auto">
          <a:xfrm>
            <a:off x="1758950" y="2317750"/>
            <a:ext cx="2416175" cy="82550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Requesting access.  Here’s my new</a:t>
            </a:r>
          </a:p>
          <a:p>
            <a:pPr>
              <a:spcBef>
                <a:spcPct val="0"/>
              </a:spcBef>
            </a:pPr>
            <a:r>
              <a:rPr lang="en-US" sz="1600">
                <a:solidFill>
                  <a:schemeClr val="bg1"/>
                </a:solidFill>
                <a:cs typeface="Arial" charset="0"/>
              </a:rPr>
              <a:t>health status.</a:t>
            </a:r>
          </a:p>
        </p:txBody>
      </p:sp>
      <p:sp>
        <p:nvSpPr>
          <p:cNvPr id="48150" name="Text Box 22"/>
          <p:cNvSpPr txBox="1">
            <a:spLocks noChangeArrowheads="1"/>
          </p:cNvSpPr>
          <p:nvPr/>
        </p:nvSpPr>
        <p:spPr bwMode="auto">
          <a:xfrm>
            <a:off x="1016000" y="4997450"/>
            <a:ext cx="2189163" cy="581025"/>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The client requests and receives updates</a:t>
            </a:r>
          </a:p>
        </p:txBody>
      </p:sp>
      <p:sp>
        <p:nvSpPr>
          <p:cNvPr id="48142" name="Line 14"/>
          <p:cNvSpPr>
            <a:spLocks noChangeShapeType="1"/>
          </p:cNvSpPr>
          <p:nvPr/>
        </p:nvSpPr>
        <p:spPr bwMode="auto">
          <a:xfrm>
            <a:off x="1758950" y="3244850"/>
            <a:ext cx="1712913" cy="0"/>
          </a:xfrm>
          <a:prstGeom prst="line">
            <a:avLst/>
          </a:prstGeom>
          <a:noFill/>
          <a:ln w="25400">
            <a:solidFill>
              <a:srgbClr val="FF0000"/>
            </a:solidFill>
            <a:round/>
            <a:headEnd/>
            <a:tailEnd type="arrow" w="med" len="med"/>
          </a:ln>
        </p:spPr>
        <p:txBody>
          <a:bodyPr anchor="ctr"/>
          <a:lstStyle/>
          <a:p>
            <a:endParaRPr lang="en-US"/>
          </a:p>
        </p:txBody>
      </p:sp>
      <p:sp>
        <p:nvSpPr>
          <p:cNvPr id="7" name="Text Box 2"/>
          <p:cNvSpPr txBox="1">
            <a:spLocks noChangeArrowheads="1"/>
          </p:cNvSpPr>
          <p:nvPr/>
        </p:nvSpPr>
        <p:spPr bwMode="auto">
          <a:xfrm>
            <a:off x="1758950" y="2547938"/>
            <a:ext cx="2036763" cy="581025"/>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I need to lease </a:t>
            </a:r>
          </a:p>
          <a:p>
            <a:pPr>
              <a:spcBef>
                <a:spcPct val="0"/>
              </a:spcBef>
            </a:pPr>
            <a:r>
              <a:rPr lang="en-US" sz="1600">
                <a:solidFill>
                  <a:schemeClr val="bg1"/>
                </a:solidFill>
                <a:cs typeface="Arial" charset="0"/>
              </a:rPr>
              <a:t>an IP address</a:t>
            </a:r>
          </a:p>
        </p:txBody>
      </p:sp>
      <p:sp>
        <p:nvSpPr>
          <p:cNvPr id="8" name="Text Box 2"/>
          <p:cNvSpPr txBox="1">
            <a:spLocks noChangeArrowheads="1"/>
          </p:cNvSpPr>
          <p:nvPr/>
        </p:nvSpPr>
        <p:spPr bwMode="auto">
          <a:xfrm>
            <a:off x="1366838" y="3367088"/>
            <a:ext cx="2644775" cy="581025"/>
          </a:xfrm>
          <a:prstGeom prst="rect">
            <a:avLst/>
          </a:prstGeom>
          <a:noFill/>
          <a:ln w="9525">
            <a:noFill/>
            <a:miter lim="800000"/>
            <a:headEnd/>
            <a:tailEnd/>
          </a:ln>
        </p:spPr>
        <p:txBody>
          <a:bodyPr lIns="91430" tIns="45715" rIns="91430" bIns="45715">
            <a:spAutoFit/>
          </a:bodyPr>
          <a:lstStyle/>
          <a:p>
            <a:pPr algn="r">
              <a:spcBef>
                <a:spcPct val="0"/>
              </a:spcBef>
            </a:pPr>
            <a:r>
              <a:rPr lang="en-US" sz="1600">
                <a:solidFill>
                  <a:schemeClr val="bg1"/>
                </a:solidFill>
                <a:cs typeface="Arial" charset="0"/>
              </a:rPr>
              <a:t>You are not within the Health Policy requirements</a:t>
            </a:r>
          </a:p>
        </p:txBody>
      </p:sp>
      <p:sp>
        <p:nvSpPr>
          <p:cNvPr id="48145" name="Line 17"/>
          <p:cNvSpPr>
            <a:spLocks noChangeShapeType="1"/>
          </p:cNvSpPr>
          <p:nvPr/>
        </p:nvSpPr>
        <p:spPr bwMode="auto">
          <a:xfrm>
            <a:off x="2241550" y="3244850"/>
            <a:ext cx="1554163" cy="0"/>
          </a:xfrm>
          <a:prstGeom prst="line">
            <a:avLst/>
          </a:prstGeom>
          <a:noFill/>
          <a:ln w="25400">
            <a:solidFill>
              <a:srgbClr val="FF0000"/>
            </a:solidFill>
            <a:round/>
            <a:headEnd type="arrow" w="med" len="med"/>
            <a:tailEnd/>
          </a:ln>
        </p:spPr>
        <p:txBody>
          <a:bodyPr anchor="ctr"/>
          <a:lstStyle/>
          <a:p>
            <a:endParaRPr lang="en-US"/>
          </a:p>
        </p:txBody>
      </p:sp>
      <p:sp>
        <p:nvSpPr>
          <p:cNvPr id="9" name="Text Box 2"/>
          <p:cNvSpPr txBox="1">
            <a:spLocks noChangeArrowheads="1"/>
          </p:cNvSpPr>
          <p:nvPr/>
        </p:nvSpPr>
        <p:spPr bwMode="auto">
          <a:xfrm>
            <a:off x="1368425" y="3368675"/>
            <a:ext cx="2644775" cy="581025"/>
          </a:xfrm>
          <a:prstGeom prst="rect">
            <a:avLst/>
          </a:prstGeom>
          <a:noFill/>
          <a:ln w="9525">
            <a:noFill/>
            <a:miter lim="800000"/>
            <a:headEnd/>
            <a:tailEnd/>
          </a:ln>
        </p:spPr>
        <p:txBody>
          <a:bodyPr lIns="91430" tIns="45715" rIns="91430" bIns="45715">
            <a:spAutoFit/>
          </a:bodyPr>
          <a:lstStyle/>
          <a:p>
            <a:pPr algn="r">
              <a:spcBef>
                <a:spcPct val="0"/>
              </a:spcBef>
            </a:pPr>
            <a:r>
              <a:rPr lang="en-US" sz="1600">
                <a:solidFill>
                  <a:schemeClr val="bg1"/>
                </a:solidFill>
                <a:cs typeface="Arial" charset="0"/>
              </a:rPr>
              <a:t>Access granted. Here is your new IP address</a:t>
            </a:r>
          </a:p>
        </p:txBody>
      </p:sp>
      <p:pic>
        <p:nvPicPr>
          <p:cNvPr id="39" name="Picture 2"/>
          <p:cNvPicPr>
            <a:picLocks noChangeAspect="1" noChangeArrowheads="1"/>
          </p:cNvPicPr>
          <p:nvPr/>
        </p:nvPicPr>
        <p:blipFill>
          <a:blip r:embed="rId10" cstate="print"/>
          <a:srcRect/>
          <a:stretch>
            <a:fillRect/>
          </a:stretch>
        </p:blipFill>
        <p:spPr bwMode="auto">
          <a:xfrm>
            <a:off x="3986213" y="3911600"/>
            <a:ext cx="1370013" cy="4590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9112"/>
                                        </p:tgtEl>
                                        <p:attrNameLst>
                                          <p:attrName>style.visibility</p:attrName>
                                        </p:attrNameLst>
                                      </p:cBhvr>
                                      <p:to>
                                        <p:strVal val="visible"/>
                                      </p:to>
                                    </p:set>
                                    <p:animEffect transition="in" filter="wipe(left)">
                                      <p:cBhvr>
                                        <p:cTn id="19" dur="500"/>
                                        <p:tgtEl>
                                          <p:spTgt spid="89112"/>
                                        </p:tgtEl>
                                      </p:cBhvr>
                                    </p:animEffect>
                                  </p:childTnLst>
                                </p:cTn>
                              </p:par>
                              <p:par>
                                <p:cTn id="20" presetID="22" presetClass="entr" presetSubtype="8" fill="hold" nodeType="withEffect">
                                  <p:stCondLst>
                                    <p:cond delay="0"/>
                                  </p:stCondLst>
                                  <p:childTnLst>
                                    <p:set>
                                      <p:cBhvr>
                                        <p:cTn id="21" dur="1" fill="hold">
                                          <p:stCondLst>
                                            <p:cond delay="0"/>
                                          </p:stCondLst>
                                        </p:cTn>
                                        <p:tgtEl>
                                          <p:spTgt spid="89109"/>
                                        </p:tgtEl>
                                        <p:attrNameLst>
                                          <p:attrName>style.visibility</p:attrName>
                                        </p:attrNameLst>
                                      </p:cBhvr>
                                      <p:to>
                                        <p:strVal val="visible"/>
                                      </p:to>
                                    </p:set>
                                    <p:animEffect transition="in" filter="wipe(left)">
                                      <p:cBhvr>
                                        <p:cTn id="22" dur="500"/>
                                        <p:tgtEl>
                                          <p:spTgt spid="8910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9111"/>
                                        </p:tgtEl>
                                        <p:attrNameLst>
                                          <p:attrName>style.visibility</p:attrName>
                                        </p:attrNameLst>
                                      </p:cBhvr>
                                      <p:to>
                                        <p:strVal val="visible"/>
                                      </p:to>
                                    </p:set>
                                    <p:animEffect transition="in" filter="wipe(left)">
                                      <p:cBhvr>
                                        <p:cTn id="26" dur="500"/>
                                        <p:tgtEl>
                                          <p:spTgt spid="89111"/>
                                        </p:tgtEl>
                                      </p:cBhvr>
                                    </p:animEffect>
                                  </p:childTnLst>
                                </p:cTn>
                              </p:par>
                              <p:par>
                                <p:cTn id="27" presetID="22" presetClass="entr" presetSubtype="8" fill="hold" nodeType="withEffect">
                                  <p:stCondLst>
                                    <p:cond delay="0"/>
                                  </p:stCondLst>
                                  <p:childTnLst>
                                    <p:set>
                                      <p:cBhvr>
                                        <p:cTn id="28" dur="1" fill="hold">
                                          <p:stCondLst>
                                            <p:cond delay="0"/>
                                          </p:stCondLst>
                                        </p:cTn>
                                        <p:tgtEl>
                                          <p:spTgt spid="89110"/>
                                        </p:tgtEl>
                                        <p:attrNameLst>
                                          <p:attrName>style.visibility</p:attrName>
                                        </p:attrNameLst>
                                      </p:cBhvr>
                                      <p:to>
                                        <p:strVal val="visible"/>
                                      </p:to>
                                    </p:set>
                                    <p:animEffect transition="in" filter="wipe(left)">
                                      <p:cBhvr>
                                        <p:cTn id="29" dur="500"/>
                                        <p:tgtEl>
                                          <p:spTgt spid="891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8142"/>
                                        </p:tgtEl>
                                        <p:attrNameLst>
                                          <p:attrName>style.visibility</p:attrName>
                                        </p:attrNameLst>
                                      </p:cBhvr>
                                      <p:to>
                                        <p:strVal val="visible"/>
                                      </p:to>
                                    </p:set>
                                    <p:animEffect transition="in" filter="wipe(left)">
                                      <p:cBhvr>
                                        <p:cTn id="34" dur="500"/>
                                        <p:tgtEl>
                                          <p:spTgt spid="481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500"/>
                            </p:stCondLst>
                            <p:childTnLst>
                              <p:par>
                                <p:cTn id="39" presetID="10" presetClass="exit" presetSubtype="0" fill="hold" grpId="1" nodeType="afterEffect">
                                  <p:stCondLst>
                                    <p:cond delay="50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par>
                          <p:cTn id="42" fill="hold">
                            <p:stCondLst>
                              <p:cond delay="3000"/>
                            </p:stCondLst>
                            <p:childTnLst>
                              <p:par>
                                <p:cTn id="43" presetID="22" presetClass="exit" presetSubtype="8" fill="hold" grpId="1" nodeType="afterEffect">
                                  <p:stCondLst>
                                    <p:cond delay="0"/>
                                  </p:stCondLst>
                                  <p:childTnLst>
                                    <p:animEffect transition="out" filter="wipe(left)">
                                      <p:cBhvr>
                                        <p:cTn id="44" dur="500"/>
                                        <p:tgtEl>
                                          <p:spTgt spid="48142"/>
                                        </p:tgtEl>
                                      </p:cBhvr>
                                    </p:animEffect>
                                    <p:set>
                                      <p:cBhvr>
                                        <p:cTn id="45" dur="1" fill="hold">
                                          <p:stCondLst>
                                            <p:cond delay="499"/>
                                          </p:stCondLst>
                                        </p:cTn>
                                        <p:tgtEl>
                                          <p:spTgt spid="48142"/>
                                        </p:tgtEl>
                                        <p:attrNameLst>
                                          <p:attrName>style.visibility</p:attrName>
                                        </p:attrNameLst>
                                      </p:cBhvr>
                                      <p:to>
                                        <p:strVal val="hidden"/>
                                      </p:to>
                                    </p:se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48145"/>
                                        </p:tgtEl>
                                        <p:attrNameLst>
                                          <p:attrName>style.visibility</p:attrName>
                                        </p:attrNameLst>
                                      </p:cBhvr>
                                      <p:to>
                                        <p:strVal val="visible"/>
                                      </p:to>
                                    </p:set>
                                    <p:animEffect transition="in" filter="wipe(right)">
                                      <p:cBhvr>
                                        <p:cTn id="49" dur="500"/>
                                        <p:tgtEl>
                                          <p:spTgt spid="481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4000"/>
                            </p:stCondLst>
                            <p:childTnLst>
                              <p:par>
                                <p:cTn id="54" presetID="10" presetClass="exit" presetSubtype="0" fill="hold" grpId="1" nodeType="afterEffect">
                                  <p:stCondLst>
                                    <p:cond delay="500"/>
                                  </p:stCondLst>
                                  <p:childTnLst>
                                    <p:animEffect transition="out" filter="fade">
                                      <p:cBhvr>
                                        <p:cTn id="55" dur="2000"/>
                                        <p:tgtEl>
                                          <p:spTgt spid="8"/>
                                        </p:tgtEl>
                                      </p:cBhvr>
                                    </p:animEffect>
                                    <p:set>
                                      <p:cBhvr>
                                        <p:cTn id="56" dur="1" fill="hold">
                                          <p:stCondLst>
                                            <p:cond delay="1999"/>
                                          </p:stCondLst>
                                        </p:cTn>
                                        <p:tgtEl>
                                          <p:spTgt spid="8"/>
                                        </p:tgtEl>
                                        <p:attrNameLst>
                                          <p:attrName>style.visibility</p:attrName>
                                        </p:attrNameLst>
                                      </p:cBhvr>
                                      <p:to>
                                        <p:strVal val="hidden"/>
                                      </p:to>
                                    </p:set>
                                  </p:childTnLst>
                                </p:cTn>
                              </p:par>
                            </p:childTnLst>
                          </p:cTn>
                        </p:par>
                        <p:par>
                          <p:cTn id="57" fill="hold">
                            <p:stCondLst>
                              <p:cond delay="6500"/>
                            </p:stCondLst>
                            <p:childTnLst>
                              <p:par>
                                <p:cTn id="58" presetID="22" presetClass="exit" presetSubtype="2" fill="hold" grpId="1" nodeType="afterEffect">
                                  <p:stCondLst>
                                    <p:cond delay="0"/>
                                  </p:stCondLst>
                                  <p:childTnLst>
                                    <p:animEffect transition="out" filter="wipe(right)">
                                      <p:cBhvr>
                                        <p:cTn id="59" dur="500"/>
                                        <p:tgtEl>
                                          <p:spTgt spid="48145"/>
                                        </p:tgtEl>
                                      </p:cBhvr>
                                    </p:animEffect>
                                    <p:set>
                                      <p:cBhvr>
                                        <p:cTn id="60" dur="1" fill="hold">
                                          <p:stCondLst>
                                            <p:cond delay="499"/>
                                          </p:stCondLst>
                                        </p:cTn>
                                        <p:tgtEl>
                                          <p:spTgt spid="481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2" nodeType="clickEffect">
                                  <p:stCondLst>
                                    <p:cond delay="0"/>
                                  </p:stCondLst>
                                  <p:childTnLst>
                                    <p:set>
                                      <p:cBhvr>
                                        <p:cTn id="69" dur="1" fill="hold">
                                          <p:stCondLst>
                                            <p:cond delay="0"/>
                                          </p:stCondLst>
                                        </p:cTn>
                                        <p:tgtEl>
                                          <p:spTgt spid="48142"/>
                                        </p:tgtEl>
                                        <p:attrNameLst>
                                          <p:attrName>style.visibility</p:attrName>
                                        </p:attrNameLst>
                                      </p:cBhvr>
                                      <p:to>
                                        <p:strVal val="visible"/>
                                      </p:to>
                                    </p:set>
                                    <p:animEffect transition="in" filter="wipe(left)">
                                      <p:cBhvr>
                                        <p:cTn id="70" dur="500"/>
                                        <p:tgtEl>
                                          <p:spTgt spid="48142"/>
                                        </p:tgtEl>
                                      </p:cBhvr>
                                    </p:animEffect>
                                  </p:childTnLst>
                                </p:cTn>
                              </p:par>
                              <p:par>
                                <p:cTn id="71" presetID="10" presetClass="entr" presetSubtype="0" fill="hold" grpId="2"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childTnLst>
                          </p:cTn>
                        </p:par>
                        <p:par>
                          <p:cTn id="74" fill="hold">
                            <p:stCondLst>
                              <p:cond delay="500"/>
                            </p:stCondLst>
                            <p:childTnLst>
                              <p:par>
                                <p:cTn id="75" presetID="10" presetClass="exit" presetSubtype="0" fill="hold" grpId="3" nodeType="afterEffect">
                                  <p:stCondLst>
                                    <p:cond delay="500"/>
                                  </p:stCondLst>
                                  <p:childTnLst>
                                    <p:animEffect transition="out" filter="fade">
                                      <p:cBhvr>
                                        <p:cTn id="76" dur="2000"/>
                                        <p:tgtEl>
                                          <p:spTgt spid="7"/>
                                        </p:tgtEl>
                                      </p:cBhvr>
                                    </p:animEffect>
                                    <p:set>
                                      <p:cBhvr>
                                        <p:cTn id="77" dur="1" fill="hold">
                                          <p:stCondLst>
                                            <p:cond delay="1999"/>
                                          </p:stCondLst>
                                        </p:cTn>
                                        <p:tgtEl>
                                          <p:spTgt spid="7"/>
                                        </p:tgtEl>
                                        <p:attrNameLst>
                                          <p:attrName>style.visibility</p:attrName>
                                        </p:attrNameLst>
                                      </p:cBhvr>
                                      <p:to>
                                        <p:strVal val="hidden"/>
                                      </p:to>
                                    </p:set>
                                  </p:childTnLst>
                                </p:cTn>
                              </p:par>
                            </p:childTnLst>
                          </p:cTn>
                        </p:par>
                        <p:par>
                          <p:cTn id="78" fill="hold">
                            <p:stCondLst>
                              <p:cond delay="3000"/>
                            </p:stCondLst>
                            <p:childTnLst>
                              <p:par>
                                <p:cTn id="79" presetID="22" presetClass="exit" presetSubtype="8" fill="hold" grpId="3" nodeType="afterEffect">
                                  <p:stCondLst>
                                    <p:cond delay="0"/>
                                  </p:stCondLst>
                                  <p:childTnLst>
                                    <p:animEffect transition="out" filter="wipe(left)">
                                      <p:cBhvr>
                                        <p:cTn id="80" dur="500"/>
                                        <p:tgtEl>
                                          <p:spTgt spid="48142"/>
                                        </p:tgtEl>
                                      </p:cBhvr>
                                    </p:animEffect>
                                    <p:set>
                                      <p:cBhvr>
                                        <p:cTn id="81" dur="1" fill="hold">
                                          <p:stCondLst>
                                            <p:cond delay="499"/>
                                          </p:stCondLst>
                                        </p:cTn>
                                        <p:tgtEl>
                                          <p:spTgt spid="48142"/>
                                        </p:tgtEl>
                                        <p:attrNameLst>
                                          <p:attrName>style.visibility</p:attrName>
                                        </p:attrNameLst>
                                      </p:cBhvr>
                                      <p:to>
                                        <p:strVal val="hidden"/>
                                      </p:to>
                                    </p:set>
                                  </p:childTnLst>
                                </p:cTn>
                              </p:par>
                            </p:childTnLst>
                          </p:cTn>
                        </p:par>
                        <p:par>
                          <p:cTn id="82" fill="hold">
                            <p:stCondLst>
                              <p:cond delay="3500"/>
                            </p:stCondLst>
                            <p:childTnLst>
                              <p:par>
                                <p:cTn id="83" presetID="22" presetClass="entr" presetSubtype="2" fill="hold" grpId="2" nodeType="afterEffect">
                                  <p:stCondLst>
                                    <p:cond delay="0"/>
                                  </p:stCondLst>
                                  <p:childTnLst>
                                    <p:set>
                                      <p:cBhvr>
                                        <p:cTn id="84" dur="1" fill="hold">
                                          <p:stCondLst>
                                            <p:cond delay="0"/>
                                          </p:stCondLst>
                                        </p:cTn>
                                        <p:tgtEl>
                                          <p:spTgt spid="48145"/>
                                        </p:tgtEl>
                                        <p:attrNameLst>
                                          <p:attrName>style.visibility</p:attrName>
                                        </p:attrNameLst>
                                      </p:cBhvr>
                                      <p:to>
                                        <p:strVal val="visible"/>
                                      </p:to>
                                    </p:set>
                                    <p:animEffect transition="in" filter="wipe(right)">
                                      <p:cBhvr>
                                        <p:cTn id="85" dur="500"/>
                                        <p:tgtEl>
                                          <p:spTgt spid="48145"/>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4000"/>
                            </p:stCondLst>
                            <p:childTnLst>
                              <p:par>
                                <p:cTn id="90" presetID="10" presetClass="exit" presetSubtype="0" fill="hold" grpId="3" nodeType="afterEffect">
                                  <p:stCondLst>
                                    <p:cond delay="500"/>
                                  </p:stCondLst>
                                  <p:childTnLst>
                                    <p:animEffect transition="out" filter="fade">
                                      <p:cBhvr>
                                        <p:cTn id="91" dur="2000"/>
                                        <p:tgtEl>
                                          <p:spTgt spid="8"/>
                                        </p:tgtEl>
                                      </p:cBhvr>
                                    </p:animEffect>
                                    <p:set>
                                      <p:cBhvr>
                                        <p:cTn id="92" dur="1" fill="hold">
                                          <p:stCondLst>
                                            <p:cond delay="1999"/>
                                          </p:stCondLst>
                                        </p:cTn>
                                        <p:tgtEl>
                                          <p:spTgt spid="8"/>
                                        </p:tgtEl>
                                        <p:attrNameLst>
                                          <p:attrName>style.visibility</p:attrName>
                                        </p:attrNameLst>
                                      </p:cBhvr>
                                      <p:to>
                                        <p:strVal val="hidden"/>
                                      </p:to>
                                    </p:set>
                                  </p:childTnLst>
                                </p:cTn>
                              </p:par>
                            </p:childTnLst>
                          </p:cTn>
                        </p:par>
                        <p:par>
                          <p:cTn id="93" fill="hold">
                            <p:stCondLst>
                              <p:cond delay="6500"/>
                            </p:stCondLst>
                            <p:childTnLst>
                              <p:par>
                                <p:cTn id="94" presetID="22" presetClass="exit" presetSubtype="2" fill="hold" grpId="3" nodeType="afterEffect">
                                  <p:stCondLst>
                                    <p:cond delay="0"/>
                                  </p:stCondLst>
                                  <p:childTnLst>
                                    <p:animEffect transition="out" filter="wipe(right)">
                                      <p:cBhvr>
                                        <p:cTn id="95" dur="500"/>
                                        <p:tgtEl>
                                          <p:spTgt spid="48145"/>
                                        </p:tgtEl>
                                      </p:cBhvr>
                                    </p:animEffect>
                                    <p:set>
                                      <p:cBhvr>
                                        <p:cTn id="96" dur="1" fill="hold">
                                          <p:stCondLst>
                                            <p:cond delay="499"/>
                                          </p:stCondLst>
                                        </p:cTn>
                                        <p:tgtEl>
                                          <p:spTgt spid="48145"/>
                                        </p:tgtEl>
                                        <p:attrNameLst>
                                          <p:attrName>style.visibility</p:attrName>
                                        </p:attrNameLst>
                                      </p:cBhvr>
                                      <p:to>
                                        <p:strVal val="hidden"/>
                                      </p:to>
                                    </p:set>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48150"/>
                                        </p:tgtEl>
                                        <p:attrNameLst>
                                          <p:attrName>style.visibility</p:attrName>
                                        </p:attrNameLst>
                                      </p:cBhvr>
                                      <p:to>
                                        <p:strVal val="visible"/>
                                      </p:to>
                                    </p:set>
                                    <p:animEffect transition="in" filter="fade">
                                      <p:cBhvr>
                                        <p:cTn id="100" dur="500"/>
                                        <p:tgtEl>
                                          <p:spTgt spid="48150"/>
                                        </p:tgtEl>
                                      </p:cBhvr>
                                    </p:animEffect>
                                  </p:childTnLst>
                                </p:cTn>
                              </p:par>
                            </p:childTnLst>
                          </p:cTn>
                        </p:par>
                        <p:par>
                          <p:cTn id="101" fill="hold">
                            <p:stCondLst>
                              <p:cond delay="7500"/>
                            </p:stCondLst>
                            <p:childTnLst>
                              <p:par>
                                <p:cTn id="102" presetID="53" presetClass="entr" presetSubtype="0"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500" fill="hold"/>
                                        <p:tgtEl>
                                          <p:spTgt spid="15"/>
                                        </p:tgtEl>
                                        <p:attrNameLst>
                                          <p:attrName>ppt_w</p:attrName>
                                        </p:attrNameLst>
                                      </p:cBhvr>
                                      <p:tavLst>
                                        <p:tav tm="0">
                                          <p:val>
                                            <p:fltVal val="0"/>
                                          </p:val>
                                        </p:tav>
                                        <p:tav tm="100000">
                                          <p:val>
                                            <p:strVal val="#ppt_w"/>
                                          </p:val>
                                        </p:tav>
                                      </p:tavLst>
                                    </p:anim>
                                    <p:anim calcmode="lin" valueType="num">
                                      <p:cBhvr>
                                        <p:cTn id="105" dur="500" fill="hold"/>
                                        <p:tgtEl>
                                          <p:spTgt spid="15"/>
                                        </p:tgtEl>
                                        <p:attrNameLst>
                                          <p:attrName>ppt_h</p:attrName>
                                        </p:attrNameLst>
                                      </p:cBhvr>
                                      <p:tavLst>
                                        <p:tav tm="0">
                                          <p:val>
                                            <p:fltVal val="0"/>
                                          </p:val>
                                        </p:tav>
                                        <p:tav tm="100000">
                                          <p:val>
                                            <p:strVal val="#ppt_h"/>
                                          </p:val>
                                        </p:tav>
                                      </p:tavLst>
                                    </p:anim>
                                    <p:animEffect transition="in" filter="fade">
                                      <p:cBhvr>
                                        <p:cTn id="106" dur="500"/>
                                        <p:tgtEl>
                                          <p:spTgt spid="15"/>
                                        </p:tgtEl>
                                      </p:cBhvr>
                                    </p:animEffect>
                                  </p:childTnLst>
                                </p:cTn>
                              </p:par>
                            </p:childTnLst>
                          </p:cTn>
                        </p:par>
                        <p:par>
                          <p:cTn id="107" fill="hold">
                            <p:stCondLst>
                              <p:cond delay="8000"/>
                            </p:stCondLst>
                            <p:childTnLst>
                              <p:par>
                                <p:cTn id="108" presetID="22" presetClass="entr" presetSubtype="1" fill="hold" nodeType="afterEffect">
                                  <p:stCondLst>
                                    <p:cond delay="0"/>
                                  </p:stCondLst>
                                  <p:childTnLst>
                                    <p:set>
                                      <p:cBhvr>
                                        <p:cTn id="109" dur="1" fill="hold">
                                          <p:stCondLst>
                                            <p:cond delay="0"/>
                                          </p:stCondLst>
                                        </p:cTn>
                                        <p:tgtEl>
                                          <p:spTgt spid="89123"/>
                                        </p:tgtEl>
                                        <p:attrNameLst>
                                          <p:attrName>style.visibility</p:attrName>
                                        </p:attrNameLst>
                                      </p:cBhvr>
                                      <p:to>
                                        <p:strVal val="visible"/>
                                      </p:to>
                                    </p:set>
                                    <p:animEffect transition="in" filter="wipe(up)">
                                      <p:cBhvr>
                                        <p:cTn id="110" dur="500"/>
                                        <p:tgtEl>
                                          <p:spTgt spid="89123"/>
                                        </p:tgtEl>
                                      </p:cBhvr>
                                    </p:animEffect>
                                  </p:childTnLst>
                                </p:cTn>
                              </p:par>
                            </p:childTnLst>
                          </p:cTn>
                        </p:par>
                        <p:par>
                          <p:cTn id="111" fill="hold">
                            <p:stCondLst>
                              <p:cond delay="8500"/>
                            </p:stCondLst>
                            <p:childTnLst>
                              <p:par>
                                <p:cTn id="112" presetID="22" presetClass="entr" presetSubtype="8" fill="hold" grpId="4" nodeType="afterEffect">
                                  <p:stCondLst>
                                    <p:cond delay="0"/>
                                  </p:stCondLst>
                                  <p:childTnLst>
                                    <p:set>
                                      <p:cBhvr>
                                        <p:cTn id="113" dur="1" fill="hold">
                                          <p:stCondLst>
                                            <p:cond delay="0"/>
                                          </p:stCondLst>
                                        </p:cTn>
                                        <p:tgtEl>
                                          <p:spTgt spid="48142"/>
                                        </p:tgtEl>
                                        <p:attrNameLst>
                                          <p:attrName>style.visibility</p:attrName>
                                        </p:attrNameLst>
                                      </p:cBhvr>
                                      <p:to>
                                        <p:strVal val="visible"/>
                                      </p:to>
                                    </p:set>
                                    <p:animEffect transition="in" filter="wipe(left)">
                                      <p:cBhvr>
                                        <p:cTn id="114" dur="500"/>
                                        <p:tgtEl>
                                          <p:spTgt spid="481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8130"/>
                                        </p:tgtEl>
                                        <p:attrNameLst>
                                          <p:attrName>style.visibility</p:attrName>
                                        </p:attrNameLst>
                                      </p:cBhvr>
                                      <p:to>
                                        <p:strVal val="visible"/>
                                      </p:to>
                                    </p:set>
                                    <p:animEffect transition="in" filter="fade">
                                      <p:cBhvr>
                                        <p:cTn id="117" dur="500"/>
                                        <p:tgtEl>
                                          <p:spTgt spid="48130"/>
                                        </p:tgtEl>
                                      </p:cBhvr>
                                    </p:animEffect>
                                  </p:childTnLst>
                                </p:cTn>
                              </p:par>
                            </p:childTnLst>
                          </p:cTn>
                        </p:par>
                        <p:par>
                          <p:cTn id="118" fill="hold">
                            <p:stCondLst>
                              <p:cond delay="9000"/>
                            </p:stCondLst>
                            <p:childTnLst>
                              <p:par>
                                <p:cTn id="119" presetID="10" presetClass="exit" presetSubtype="0" fill="hold" grpId="1" nodeType="afterEffect">
                                  <p:stCondLst>
                                    <p:cond delay="500"/>
                                  </p:stCondLst>
                                  <p:childTnLst>
                                    <p:animEffect transition="out" filter="fade">
                                      <p:cBhvr>
                                        <p:cTn id="120" dur="2000"/>
                                        <p:tgtEl>
                                          <p:spTgt spid="48130"/>
                                        </p:tgtEl>
                                      </p:cBhvr>
                                    </p:animEffect>
                                    <p:set>
                                      <p:cBhvr>
                                        <p:cTn id="121" dur="1" fill="hold">
                                          <p:stCondLst>
                                            <p:cond delay="1999"/>
                                          </p:stCondLst>
                                        </p:cTn>
                                        <p:tgtEl>
                                          <p:spTgt spid="48130"/>
                                        </p:tgtEl>
                                        <p:attrNameLst>
                                          <p:attrName>style.visibility</p:attrName>
                                        </p:attrNameLst>
                                      </p:cBhvr>
                                      <p:to>
                                        <p:strVal val="hidden"/>
                                      </p:to>
                                    </p:set>
                                  </p:childTnLst>
                                </p:cTn>
                              </p:par>
                            </p:childTnLst>
                          </p:cTn>
                        </p:par>
                        <p:par>
                          <p:cTn id="122" fill="hold">
                            <p:stCondLst>
                              <p:cond delay="11500"/>
                            </p:stCondLst>
                            <p:childTnLst>
                              <p:par>
                                <p:cTn id="123" presetID="22" presetClass="exit" presetSubtype="8" fill="hold" grpId="5" nodeType="afterEffect">
                                  <p:stCondLst>
                                    <p:cond delay="0"/>
                                  </p:stCondLst>
                                  <p:childTnLst>
                                    <p:animEffect transition="out" filter="wipe(left)">
                                      <p:cBhvr>
                                        <p:cTn id="124" dur="500"/>
                                        <p:tgtEl>
                                          <p:spTgt spid="48142"/>
                                        </p:tgtEl>
                                      </p:cBhvr>
                                    </p:animEffect>
                                    <p:set>
                                      <p:cBhvr>
                                        <p:cTn id="125" dur="1" fill="hold">
                                          <p:stCondLst>
                                            <p:cond delay="499"/>
                                          </p:stCondLst>
                                        </p:cTn>
                                        <p:tgtEl>
                                          <p:spTgt spid="4814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8150"/>
                                        </p:tgtEl>
                                      </p:cBhvr>
                                    </p:animEffect>
                                    <p:set>
                                      <p:cBhvr>
                                        <p:cTn id="128" dur="1" fill="hold">
                                          <p:stCondLst>
                                            <p:cond delay="499"/>
                                          </p:stCondLst>
                                        </p:cTn>
                                        <p:tgtEl>
                                          <p:spTgt spid="48150"/>
                                        </p:tgtEl>
                                        <p:attrNameLst>
                                          <p:attrName>style.visibility</p:attrName>
                                        </p:attrNameLst>
                                      </p:cBhvr>
                                      <p:to>
                                        <p:strVal val="hidden"/>
                                      </p:to>
                                    </p:set>
                                  </p:childTnLst>
                                </p:cTn>
                              </p:par>
                            </p:childTnLst>
                          </p:cTn>
                        </p:par>
                        <p:par>
                          <p:cTn id="129" fill="hold">
                            <p:stCondLst>
                              <p:cond delay="12000"/>
                            </p:stCondLst>
                            <p:childTnLst>
                              <p:par>
                                <p:cTn id="130" presetID="22" presetClass="entr" presetSubtype="2" fill="hold" grpId="4" nodeType="afterEffect">
                                  <p:stCondLst>
                                    <p:cond delay="0"/>
                                  </p:stCondLst>
                                  <p:childTnLst>
                                    <p:set>
                                      <p:cBhvr>
                                        <p:cTn id="131" dur="1" fill="hold">
                                          <p:stCondLst>
                                            <p:cond delay="0"/>
                                          </p:stCondLst>
                                        </p:cTn>
                                        <p:tgtEl>
                                          <p:spTgt spid="48145"/>
                                        </p:tgtEl>
                                        <p:attrNameLst>
                                          <p:attrName>style.visibility</p:attrName>
                                        </p:attrNameLst>
                                      </p:cBhvr>
                                      <p:to>
                                        <p:strVal val="visible"/>
                                      </p:to>
                                    </p:set>
                                    <p:animEffect transition="in" filter="wipe(right)">
                                      <p:cBhvr>
                                        <p:cTn id="132" dur="500"/>
                                        <p:tgtEl>
                                          <p:spTgt spid="4814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fade">
                                      <p:cBhvr>
                                        <p:cTn id="135" dur="500"/>
                                        <p:tgtEl>
                                          <p:spTgt spid="9"/>
                                        </p:tgtEl>
                                      </p:cBhvr>
                                    </p:animEffect>
                                  </p:childTnLst>
                                </p:cTn>
                              </p:par>
                            </p:childTnLst>
                          </p:cTn>
                        </p:par>
                        <p:par>
                          <p:cTn id="136" fill="hold">
                            <p:stCondLst>
                              <p:cond delay="12500"/>
                            </p:stCondLst>
                            <p:childTnLst>
                              <p:par>
                                <p:cTn id="137" presetID="10" presetClass="exit" presetSubtype="0" fill="hold" grpId="1" nodeType="afterEffect">
                                  <p:stCondLst>
                                    <p:cond delay="500"/>
                                  </p:stCondLst>
                                  <p:childTnLst>
                                    <p:animEffect transition="out" filter="fade">
                                      <p:cBhvr>
                                        <p:cTn id="138" dur="2000"/>
                                        <p:tgtEl>
                                          <p:spTgt spid="9"/>
                                        </p:tgtEl>
                                      </p:cBhvr>
                                    </p:animEffect>
                                    <p:set>
                                      <p:cBhvr>
                                        <p:cTn id="139" dur="1" fill="hold">
                                          <p:stCondLst>
                                            <p:cond delay="1999"/>
                                          </p:stCondLst>
                                        </p:cTn>
                                        <p:tgtEl>
                                          <p:spTgt spid="9"/>
                                        </p:tgtEl>
                                        <p:attrNameLst>
                                          <p:attrName>style.visibility</p:attrName>
                                        </p:attrNameLst>
                                      </p:cBhvr>
                                      <p:to>
                                        <p:strVal val="hidden"/>
                                      </p:to>
                                    </p:set>
                                  </p:childTnLst>
                                </p:cTn>
                              </p:par>
                            </p:childTnLst>
                          </p:cTn>
                        </p:par>
                        <p:par>
                          <p:cTn id="140" fill="hold">
                            <p:stCondLst>
                              <p:cond delay="15000"/>
                            </p:stCondLst>
                            <p:childTnLst>
                              <p:par>
                                <p:cTn id="141" presetID="22" presetClass="exit" presetSubtype="2" fill="hold" grpId="5" nodeType="afterEffect">
                                  <p:stCondLst>
                                    <p:cond delay="0"/>
                                  </p:stCondLst>
                                  <p:childTnLst>
                                    <p:animEffect transition="out" filter="wipe(right)">
                                      <p:cBhvr>
                                        <p:cTn id="142" dur="500"/>
                                        <p:tgtEl>
                                          <p:spTgt spid="48145"/>
                                        </p:tgtEl>
                                      </p:cBhvr>
                                    </p:animEffect>
                                    <p:set>
                                      <p:cBhvr>
                                        <p:cTn id="143" dur="1" fill="hold">
                                          <p:stCondLst>
                                            <p:cond delay="499"/>
                                          </p:stCondLst>
                                        </p:cTn>
                                        <p:tgtEl>
                                          <p:spTgt spid="48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0" grpId="1"/>
      <p:bldP spid="48150" grpId="0"/>
      <p:bldP spid="48150" grpId="1"/>
      <p:bldP spid="48142" grpId="0" animBg="1"/>
      <p:bldP spid="48142" grpId="1" animBg="1"/>
      <p:bldP spid="48142" grpId="2" animBg="1"/>
      <p:bldP spid="48142" grpId="3" animBg="1"/>
      <p:bldP spid="48142" grpId="4" animBg="1"/>
      <p:bldP spid="48142" grpId="5" animBg="1"/>
      <p:bldP spid="7" grpId="0"/>
      <p:bldP spid="7" grpId="1"/>
      <p:bldP spid="7" grpId="2"/>
      <p:bldP spid="7" grpId="3"/>
      <p:bldP spid="8" grpId="0"/>
      <p:bldP spid="8" grpId="1"/>
      <p:bldP spid="8" grpId="2"/>
      <p:bldP spid="8" grpId="3"/>
      <p:bldP spid="48145" grpId="0" animBg="1"/>
      <p:bldP spid="48145" grpId="1" animBg="1"/>
      <p:bldP spid="48145" grpId="2" animBg="1"/>
      <p:bldP spid="48145" grpId="3" animBg="1"/>
      <p:bldP spid="48145" grpId="4" animBg="1"/>
      <p:bldP spid="48145" grpId="5"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bwMode="auto">
          <a:xfrm>
            <a:off x="525463" y="1143000"/>
            <a:ext cx="8135937" cy="4622800"/>
          </a:xfrm>
          <a:prstGeom prst="roundRect">
            <a:avLst/>
          </a:prstGeom>
          <a:solidFill>
            <a:schemeClr val="bg1"/>
          </a:solidFill>
          <a:ln w="1270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rtlCol="0" anchor="ctr" compatLnSpc="1">
            <a:spAutoFit/>
          </a:bodyPr>
          <a:lstStyle/>
          <a:p>
            <a:pPr marL="0" marR="0" indent="0" algn="l" defTabSz="914400" rtl="0" eaLnBrk="0" fontAlgn="base" latinLnBrk="0" hangingPunct="0">
              <a:lnSpc>
                <a:spcPct val="100000"/>
              </a:lnSpc>
              <a:spcBef>
                <a:spcPct val="0"/>
              </a:spcBef>
              <a:spcAft>
                <a:spcPct val="0"/>
              </a:spcAft>
              <a:buNone/>
              <a:tabLst/>
            </a:pPr>
            <a:endParaRPr kumimoji="0" lang="en-US" sz="1800" b="0" i="0" u="none" strike="noStrike" baseline="0" smtClean="0">
              <a:solidFill>
                <a:schemeClr val="tx1">
                  <a:alpha val="100000"/>
                </a:schemeClr>
              </a:solidFill>
              <a:effectLst/>
              <a:latin typeface="Arial" charset="0"/>
            </a:endParaRPr>
          </a:p>
        </p:txBody>
      </p:sp>
      <p:sp>
        <p:nvSpPr>
          <p:cNvPr id="18434"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8435" name="Rectangle 11"/>
          <p:cNvSpPr>
            <a:spLocks noGrp="1" noChangeArrowheads="1"/>
          </p:cNvSpPr>
          <p:nvPr>
            <p:ph type="title" idx="4294967295"/>
          </p:nvPr>
        </p:nvSpPr>
        <p:spPr/>
        <p:txBody>
          <a:bodyPr/>
          <a:lstStyle/>
          <a:p>
            <a:pPr marL="0" indent="0" defTabSz="914400" eaLnBrk="1" hangingPunct="1"/>
            <a:r>
              <a:rPr lang="en-US" dirty="0" smtClean="0"/>
              <a:t>Demonstration Environment</a:t>
            </a:r>
          </a:p>
        </p:txBody>
      </p:sp>
      <p:graphicFrame>
        <p:nvGraphicFramePr>
          <p:cNvPr id="86018" name="Object 2"/>
          <p:cNvGraphicFramePr>
            <a:graphicFrameLocks noChangeAspect="1"/>
          </p:cNvGraphicFramePr>
          <p:nvPr/>
        </p:nvGraphicFramePr>
        <p:xfrm>
          <a:off x="525463" y="1812925"/>
          <a:ext cx="7729537" cy="3946525"/>
        </p:xfrm>
        <a:graphic>
          <a:graphicData uri="http://schemas.openxmlformats.org/presentationml/2006/ole">
            <p:oleObj spid="_x0000_s86018" name="Visio" r:id="rId4" imgW="7729142" imgH="3945988" progId="Visio.Drawing.11">
              <p:embed/>
            </p:oleObj>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idx="4294967295"/>
          </p:nvPr>
        </p:nvSpPr>
        <p:spPr>
          <a:xfrm>
            <a:off x="0" y="0"/>
            <a:ext cx="7772400" cy="1470025"/>
          </a:xfrm>
          <a:solidFill>
            <a:schemeClr val="bg1">
              <a:alpha val="0"/>
            </a:schemeClr>
          </a:solidFill>
        </p:spPr>
        <p:txBody>
          <a:bodyPr/>
          <a:lstStyle/>
          <a:p>
            <a:pPr marL="0" indent="0" defTabSz="914400" eaLnBrk="1" hangingPunct="1"/>
            <a:r>
              <a:rPr lang="en-US" smtClean="0"/>
              <a:t>Demo</a:t>
            </a:r>
          </a:p>
        </p:txBody>
      </p:sp>
      <p:sp>
        <p:nvSpPr>
          <p:cNvPr id="604162" name="Rectangle 2"/>
          <p:cNvSpPr>
            <a:spLocks noChangeArrowheads="1"/>
          </p:cNvSpPr>
          <p:nvPr/>
        </p:nvSpPr>
        <p:spPr bwMode="auto">
          <a:xfrm>
            <a:off x="217488" y="2220913"/>
            <a:ext cx="8458200" cy="2788456"/>
          </a:xfrm>
          <a:prstGeom prst="rect">
            <a:avLst/>
          </a:prstGeom>
          <a:noFill/>
          <a:ln w="9525" cap="flat" cmpd="sng" algn="ctr">
            <a:noFill/>
            <a:prstDash val="solid"/>
            <a:miter lim="800000"/>
            <a:headEnd type="none" w="med" len="med"/>
            <a:tailEnd type="none" w="med" len="med"/>
          </a:ln>
          <a:effectLst/>
        </p:spPr>
        <p:txBody>
          <a:bodyPr>
            <a:spAutoFit/>
          </a:bodyPr>
          <a:lstStyle/>
          <a:p>
            <a:pPr eaLnBrk="1" hangingPunct="1">
              <a:lnSpc>
                <a:spcPct val="90000"/>
              </a:lnSpc>
              <a:spcBef>
                <a:spcPct val="0"/>
              </a:spcBef>
              <a:buClr>
                <a:schemeClr val="bg1"/>
              </a:buClr>
              <a:defRPr/>
            </a:pPr>
            <a:r>
              <a:rPr lang="en-GB" sz="4000" b="1" dirty="0">
                <a:solidFill>
                  <a:srgbClr val="FFFFFF"/>
                </a:solidFill>
              </a:rPr>
              <a:t>Configuring </a:t>
            </a:r>
            <a:r>
              <a:rPr lang="en-GB" sz="4000" b="1" dirty="0" smtClean="0">
                <a:solidFill>
                  <a:srgbClr val="FFFFFF"/>
                </a:solidFill>
              </a:rPr>
              <a:t>NAP for DHCP</a:t>
            </a:r>
            <a:r>
              <a:rPr lang="en-GB" sz="4800" b="1" dirty="0">
                <a:solidFill>
                  <a:srgbClr val="FFFFFF"/>
                </a:solidFill>
                <a:effectLst>
                  <a:outerShdw blurRad="38100" dist="38100" dir="2700000" algn="tl">
                    <a:srgbClr val="C0C0C0"/>
                  </a:outerShdw>
                </a:effectLst>
              </a:rPr>
              <a:t/>
            </a:r>
            <a:br>
              <a:rPr lang="en-GB" sz="4800" b="1" dirty="0">
                <a:solidFill>
                  <a:srgbClr val="FFFFFF"/>
                </a:solidFill>
                <a:effectLst>
                  <a:outerShdw blurRad="38100" dist="38100" dir="2700000" algn="tl">
                    <a:srgbClr val="C0C0C0"/>
                  </a:outerShdw>
                </a:effectLst>
              </a:rPr>
            </a:br>
            <a:endParaRPr lang="en-US" sz="3200" b="1" dirty="0">
              <a:solidFill>
                <a:srgbClr val="FFFFFF"/>
              </a:solidFill>
              <a:effectLst>
                <a:outerShdw blurRad="38100" dist="38100" dir="2700000" algn="tl">
                  <a:srgbClr val="C0C0C0"/>
                </a:outerShdw>
              </a:effectLst>
            </a:endParaRP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a:solidFill>
                  <a:srgbClr val="FFFFFF"/>
                </a:solidFill>
              </a:rPr>
              <a:t> </a:t>
            </a:r>
            <a:r>
              <a:rPr lang="en-US" sz="3200" b="1" dirty="0" smtClean="0">
                <a:solidFill>
                  <a:srgbClr val="FFFFFF"/>
                </a:solidFill>
              </a:rPr>
              <a:t>Configure Health Policies</a:t>
            </a: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a:solidFill>
                  <a:srgbClr val="FFFFFF"/>
                </a:solidFill>
              </a:rPr>
              <a:t> </a:t>
            </a:r>
            <a:r>
              <a:rPr lang="en-US" sz="3200" b="1" dirty="0" smtClean="0">
                <a:solidFill>
                  <a:srgbClr val="FFFFFF"/>
                </a:solidFill>
              </a:rPr>
              <a:t>Configure Network Policies</a:t>
            </a: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a:solidFill>
                  <a:srgbClr val="FFFFFF"/>
                </a:solidFill>
              </a:rPr>
              <a:t> </a:t>
            </a:r>
            <a:r>
              <a:rPr lang="en-US" sz="3200" b="1" dirty="0" smtClean="0">
                <a:solidFill>
                  <a:srgbClr val="FFFFFF"/>
                </a:solidFill>
              </a:rPr>
              <a:t>Enable Client NAP Settings</a:t>
            </a:r>
            <a:endParaRPr lang="en-US" sz="3200" b="1" dirty="0">
              <a:solidFill>
                <a:srgbClr val="FFFFFF"/>
              </a:solidFill>
            </a:endParaRPr>
          </a:p>
        </p:txBody>
      </p:sp>
      <p:sp>
        <p:nvSpPr>
          <p:cNvPr id="604165" name="Text Box 5"/>
          <p:cNvSpPr txBox="1">
            <a:spLocks noChangeAspect="1" noChangeArrowheads="1"/>
          </p:cNvSpPr>
          <p:nvPr/>
        </p:nvSpPr>
        <p:spPr bwMode="auto">
          <a:xfrm>
            <a:off x="0" y="809625"/>
            <a:ext cx="9144000" cy="1095375"/>
          </a:xfrm>
          <a:prstGeom prst="rect">
            <a:avLst/>
          </a:prstGeom>
          <a:noFill/>
          <a:ln w="9525" cap="flat" cmpd="sng" algn="ctr">
            <a:noFill/>
            <a:prstDash val="solid"/>
            <a:miter lim="800000"/>
            <a:headEnd type="none" w="med" len="med"/>
            <a:tailEnd type="none" w="med" len="med"/>
          </a:ln>
          <a:effectLst/>
        </p:spPr>
        <p:txBody>
          <a:bodyPr anchor="ctr"/>
          <a:lstStyle/>
          <a:p>
            <a:pPr eaLnBrk="1" hangingPunct="1">
              <a:spcBef>
                <a:spcPct val="0"/>
              </a:spcBef>
              <a:defRPr/>
            </a:pPr>
            <a:r>
              <a:rPr lang="en-US" sz="5000" b="1" i="1">
                <a:solidFill>
                  <a:srgbClr val="FFFFFF"/>
                </a:solidFill>
                <a:effectLst>
                  <a:outerShdw blurRad="38100" dist="38100" dir="2700000" algn="tl">
                    <a:srgbClr val="C0C0C0"/>
                  </a:outerShdw>
                </a:effectLst>
              </a:rPr>
              <a:t>  </a:t>
            </a:r>
            <a:r>
              <a:rPr lang="en-US" sz="6200" b="1" i="1">
                <a:solidFill>
                  <a:srgbClr val="FFFFFF"/>
                </a:solidFill>
              </a:rPr>
              <a:t>demonstration</a:t>
            </a:r>
          </a:p>
        </p:txBody>
      </p:sp>
      <p:sp useBgFill="1">
        <p:nvSpPr>
          <p:cNvPr id="19461" name="Rectangle 9"/>
          <p:cNvSpPr>
            <a:spLocks noChangeArrowheads="1"/>
          </p:cNvSpPr>
          <p:nvPr/>
        </p:nvSpPr>
        <p:spPr bwMode="auto">
          <a:xfrm>
            <a:off x="0" y="0"/>
            <a:ext cx="2938463" cy="1044575"/>
          </a:xfrm>
          <a:prstGeom prst="rect">
            <a:avLst/>
          </a:prstGeom>
          <a:ln w="9525">
            <a:noFill/>
            <a:miter lim="800000"/>
            <a:headEnd/>
            <a:tailEnd/>
          </a:ln>
        </p:spPr>
        <p:txBody>
          <a:bodyPr anchor="ctr">
            <a:spAutoFit/>
          </a:bodyPr>
          <a:lstStyle/>
          <a:p>
            <a:pPr eaLnBrk="1" hangingPunct="1">
              <a:spcBef>
                <a:spcPct val="0"/>
              </a:spcBef>
            </a:pPr>
            <a:endParaRPr lang="en-GB" sz="1800">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62"/>
                                        </p:tgtEl>
                                        <p:attrNameLst>
                                          <p:attrName>style.visibility</p:attrName>
                                        </p:attrNameLst>
                                      </p:cBhvr>
                                      <p:to>
                                        <p:strVal val="visible"/>
                                      </p:to>
                                    </p:set>
                                    <p:animEffect transition="in" filter="wipe(up)">
                                      <p:cBhvr>
                                        <p:cTn id="7" dur="500"/>
                                        <p:tgtEl>
                                          <p:spTgt spid="6041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165"/>
                                        </p:tgtEl>
                                        <p:attrNameLst>
                                          <p:attrName>style.visibility</p:attrName>
                                        </p:attrNameLst>
                                      </p:cBhvr>
                                      <p:to>
                                        <p:strVal val="visible"/>
                                      </p:to>
                                    </p:set>
                                    <p:animEffect transition="in" filter="wipe(left)">
                                      <p:cBhvr>
                                        <p:cTn id="11" dur="500"/>
                                        <p:tgtEl>
                                          <p:spTgt spid="604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p:bldP spid="604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0" y="1244600"/>
            <a:ext cx="8601075" cy="2282825"/>
          </a:xfrm>
        </p:spPr>
        <p:txBody>
          <a:bodyPr/>
          <a:lstStyle/>
          <a:p>
            <a:pPr marL="463550" indent="-350838" defTabSz="914400" eaLnBrk="1" hangingPunct="1"/>
            <a:r>
              <a:rPr lang="en-US" dirty="0" smtClean="0"/>
              <a:t>Introducing Network Access Protection</a:t>
            </a:r>
          </a:p>
          <a:p>
            <a:pPr marL="463550" indent="-350838" defTabSz="914400" eaLnBrk="1" hangingPunct="1"/>
            <a:r>
              <a:rPr lang="en-US" dirty="0" smtClean="0"/>
              <a:t>Using NAP with DHCP</a:t>
            </a:r>
          </a:p>
          <a:p>
            <a:pPr marL="463550" indent="-350838" defTabSz="914400" eaLnBrk="1" hangingPunct="1"/>
            <a:r>
              <a:rPr lang="en-US" dirty="0" smtClean="0">
                <a:solidFill>
                  <a:srgbClr val="FFFF99"/>
                </a:solidFill>
              </a:rPr>
              <a:t>Using NAP with VPN</a:t>
            </a:r>
          </a:p>
          <a:p>
            <a:pPr marL="463550" indent="-350838" defTabSz="914400" eaLnBrk="1" hangingPunct="1"/>
            <a:r>
              <a:rPr lang="en-US" dirty="0" smtClean="0"/>
              <a:t>Using NAP with IPsec</a:t>
            </a:r>
          </a:p>
          <a:p>
            <a:pPr marL="463550" indent="-350838" defTabSz="914400" eaLnBrk="1" hangingPunct="1"/>
            <a:endParaRPr lang="en-US" dirty="0" smtClean="0">
              <a:solidFill>
                <a:srgbClr val="FFFF99"/>
              </a:solidFill>
            </a:endParaRPr>
          </a:p>
        </p:txBody>
      </p:sp>
      <p:sp>
        <p:nvSpPr>
          <p:cNvPr id="23555" name="Rectangle 8"/>
          <p:cNvSpPr>
            <a:spLocks noGrp="1" noChangeArrowheads="1"/>
          </p:cNvSpPr>
          <p:nvPr>
            <p:ph type="title" idx="4294967295"/>
          </p:nvPr>
        </p:nvSpPr>
        <p:spPr/>
        <p:txBody>
          <a:bodyPr/>
          <a:lstStyle/>
          <a:p>
            <a:pPr marL="0" indent="0" defTabSz="914400" eaLnBrk="1" hangingPunct="1"/>
            <a:r>
              <a:rPr lang="en-US" smtClean="0"/>
              <a:t>Agenda</a:t>
            </a:r>
            <a:endParaRPr lang="en-GB"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10" name="Picture 26" descr="purple-span"/>
          <p:cNvPicPr>
            <a:picLocks noChangeAspect="1" noChangeArrowheads="1"/>
          </p:cNvPicPr>
          <p:nvPr/>
        </p:nvPicPr>
        <p:blipFill>
          <a:blip r:embed="rId3"/>
          <a:srcRect/>
          <a:stretch>
            <a:fillRect/>
          </a:stretch>
        </p:blipFill>
        <p:spPr bwMode="auto">
          <a:xfrm>
            <a:off x="4810125" y="2152650"/>
            <a:ext cx="3016250" cy="1470025"/>
          </a:xfrm>
          <a:prstGeom prst="rect">
            <a:avLst/>
          </a:prstGeom>
          <a:noFill/>
          <a:ln w="9525">
            <a:noFill/>
            <a:miter lim="800000"/>
            <a:headEnd/>
            <a:tailEnd/>
          </a:ln>
        </p:spPr>
      </p:pic>
      <p:pic>
        <p:nvPicPr>
          <p:cNvPr id="93212" name="Picture 28" descr="purple-span"/>
          <p:cNvPicPr>
            <a:picLocks noChangeAspect="1" noChangeArrowheads="1"/>
          </p:cNvPicPr>
          <p:nvPr/>
        </p:nvPicPr>
        <p:blipFill>
          <a:blip r:embed="rId3"/>
          <a:srcRect/>
          <a:stretch>
            <a:fillRect/>
          </a:stretch>
        </p:blipFill>
        <p:spPr bwMode="auto">
          <a:xfrm>
            <a:off x="1138238" y="2243138"/>
            <a:ext cx="3016250" cy="1470025"/>
          </a:xfrm>
          <a:prstGeom prst="rect">
            <a:avLst/>
          </a:prstGeom>
          <a:noFill/>
          <a:ln w="9525">
            <a:noFill/>
            <a:miter lim="800000"/>
            <a:headEnd/>
            <a:tailEnd/>
          </a:ln>
        </p:spPr>
      </p:pic>
      <p:sp>
        <p:nvSpPr>
          <p:cNvPr id="24578"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24579" name="Rectangle 11"/>
          <p:cNvSpPr>
            <a:spLocks noGrp="1" noChangeArrowheads="1"/>
          </p:cNvSpPr>
          <p:nvPr>
            <p:ph type="title" idx="4294967295"/>
          </p:nvPr>
        </p:nvSpPr>
        <p:spPr/>
        <p:txBody>
          <a:bodyPr/>
          <a:lstStyle/>
          <a:p>
            <a:pPr marL="0" indent="0" defTabSz="914400" eaLnBrk="1" hangingPunct="1"/>
            <a:r>
              <a:rPr lang="en-US" dirty="0" smtClean="0"/>
              <a:t>NAP with VPN and RRAS</a:t>
            </a:r>
          </a:p>
        </p:txBody>
      </p:sp>
      <p:grpSp>
        <p:nvGrpSpPr>
          <p:cNvPr id="2" name="Group 6"/>
          <p:cNvGrpSpPr>
            <a:grpSpLocks/>
          </p:cNvGrpSpPr>
          <p:nvPr/>
        </p:nvGrpSpPr>
        <p:grpSpPr bwMode="auto">
          <a:xfrm>
            <a:off x="7564438" y="2624138"/>
            <a:ext cx="1160462" cy="1392237"/>
            <a:chOff x="4866" y="1751"/>
            <a:chExt cx="731" cy="877"/>
          </a:xfrm>
        </p:grpSpPr>
        <p:pic>
          <p:nvPicPr>
            <p:cNvPr id="24600" name="Picture 5" descr="application server"/>
            <p:cNvPicPr>
              <a:picLocks noChangeAspect="1" noChangeArrowheads="1"/>
            </p:cNvPicPr>
            <p:nvPr/>
          </p:nvPicPr>
          <p:blipFill>
            <a:blip r:embed="rId4"/>
            <a:srcRect/>
            <a:stretch>
              <a:fillRect/>
            </a:stretch>
          </p:blipFill>
          <p:spPr bwMode="auto">
            <a:xfrm>
              <a:off x="5031" y="1751"/>
              <a:ext cx="400" cy="582"/>
            </a:xfrm>
            <a:prstGeom prst="rect">
              <a:avLst/>
            </a:prstGeom>
            <a:noFill/>
            <a:ln w="9525">
              <a:noFill/>
              <a:miter lim="800000"/>
              <a:headEnd/>
              <a:tailEnd/>
            </a:ln>
          </p:spPr>
        </p:pic>
        <p:sp>
          <p:nvSpPr>
            <p:cNvPr id="24601" name="Rectangle 6"/>
            <p:cNvSpPr>
              <a:spLocks noChangeArrowheads="1"/>
            </p:cNvSpPr>
            <p:nvPr/>
          </p:nvSpPr>
          <p:spPr bwMode="auto">
            <a:xfrm>
              <a:off x="4866" y="2416"/>
              <a:ext cx="731" cy="212"/>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NPS Server</a:t>
              </a:r>
            </a:p>
          </p:txBody>
        </p:sp>
      </p:grpSp>
      <p:grpSp>
        <p:nvGrpSpPr>
          <p:cNvPr id="3" name="Group 9"/>
          <p:cNvGrpSpPr>
            <a:grpSpLocks/>
          </p:cNvGrpSpPr>
          <p:nvPr/>
        </p:nvGrpSpPr>
        <p:grpSpPr bwMode="auto">
          <a:xfrm>
            <a:off x="280988" y="2860675"/>
            <a:ext cx="784225" cy="1022350"/>
            <a:chOff x="278" y="1900"/>
            <a:chExt cx="494" cy="644"/>
          </a:xfrm>
        </p:grpSpPr>
        <p:pic>
          <p:nvPicPr>
            <p:cNvPr id="24598" name="Picture 7" descr="laptop"/>
            <p:cNvPicPr>
              <a:picLocks noChangeAspect="1" noChangeArrowheads="1"/>
            </p:cNvPicPr>
            <p:nvPr/>
          </p:nvPicPr>
          <p:blipFill>
            <a:blip r:embed="rId5"/>
            <a:srcRect/>
            <a:stretch>
              <a:fillRect/>
            </a:stretch>
          </p:blipFill>
          <p:spPr bwMode="auto">
            <a:xfrm>
              <a:off x="278" y="1900"/>
              <a:ext cx="494" cy="363"/>
            </a:xfrm>
            <a:prstGeom prst="rect">
              <a:avLst/>
            </a:prstGeom>
            <a:noFill/>
            <a:ln w="9525">
              <a:noFill/>
              <a:miter lim="800000"/>
              <a:headEnd/>
              <a:tailEnd/>
            </a:ln>
          </p:spPr>
        </p:pic>
        <p:sp>
          <p:nvSpPr>
            <p:cNvPr id="24599" name="Rectangle 8"/>
            <p:cNvSpPr>
              <a:spLocks noChangeArrowheads="1"/>
            </p:cNvSpPr>
            <p:nvPr/>
          </p:nvSpPr>
          <p:spPr bwMode="auto">
            <a:xfrm>
              <a:off x="278" y="2333"/>
              <a:ext cx="464" cy="211"/>
            </a:xfrm>
            <a:prstGeom prst="rect">
              <a:avLst/>
            </a:prstGeom>
            <a:noFill/>
            <a:ln w="9525">
              <a:noFill/>
              <a:miter lim="800000"/>
              <a:headEnd/>
              <a:tailEnd/>
            </a:ln>
          </p:spPr>
          <p:txBody>
            <a:bodyPr wrap="none" anchor="ctr"/>
            <a:lstStyle/>
            <a:p>
              <a:pPr eaLnBrk="1" hangingPunct="1">
                <a:spcBef>
                  <a:spcPct val="0"/>
                </a:spcBef>
              </a:pPr>
              <a:r>
                <a:rPr lang="en-US" sz="1600" b="1">
                  <a:solidFill>
                    <a:schemeClr val="bg1"/>
                  </a:solidFill>
                  <a:latin typeface="Segoe Semibold" pitchFamily="34" charset="0"/>
                  <a:cs typeface="Arial" charset="0"/>
                </a:rPr>
                <a:t>Client</a:t>
              </a:r>
            </a:p>
          </p:txBody>
        </p:sp>
      </p:grpSp>
      <p:grpSp>
        <p:nvGrpSpPr>
          <p:cNvPr id="4" name="Group 12"/>
          <p:cNvGrpSpPr>
            <a:grpSpLocks/>
          </p:cNvGrpSpPr>
          <p:nvPr/>
        </p:nvGrpSpPr>
        <p:grpSpPr bwMode="auto">
          <a:xfrm>
            <a:off x="3913188" y="2443163"/>
            <a:ext cx="1160462" cy="1392237"/>
            <a:chOff x="2566" y="1637"/>
            <a:chExt cx="731" cy="877"/>
          </a:xfrm>
        </p:grpSpPr>
        <p:pic>
          <p:nvPicPr>
            <p:cNvPr id="24596" name="Picture 5" descr="application server"/>
            <p:cNvPicPr>
              <a:picLocks noChangeAspect="1" noChangeArrowheads="1"/>
            </p:cNvPicPr>
            <p:nvPr/>
          </p:nvPicPr>
          <p:blipFill>
            <a:blip r:embed="rId4"/>
            <a:srcRect/>
            <a:stretch>
              <a:fillRect/>
            </a:stretch>
          </p:blipFill>
          <p:spPr bwMode="auto">
            <a:xfrm>
              <a:off x="2731" y="1637"/>
              <a:ext cx="400" cy="582"/>
            </a:xfrm>
            <a:prstGeom prst="rect">
              <a:avLst/>
            </a:prstGeom>
            <a:noFill/>
            <a:ln w="9525">
              <a:noFill/>
              <a:miter lim="800000"/>
              <a:headEnd/>
              <a:tailEnd/>
            </a:ln>
          </p:spPr>
        </p:pic>
        <p:sp>
          <p:nvSpPr>
            <p:cNvPr id="24597" name="Rectangle 6"/>
            <p:cNvSpPr>
              <a:spLocks noChangeArrowheads="1"/>
            </p:cNvSpPr>
            <p:nvPr/>
          </p:nvSpPr>
          <p:spPr bwMode="auto">
            <a:xfrm>
              <a:off x="2566" y="2302"/>
              <a:ext cx="731" cy="212"/>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VPN Server</a:t>
              </a:r>
            </a:p>
          </p:txBody>
        </p:sp>
      </p:grpSp>
      <p:pic>
        <p:nvPicPr>
          <p:cNvPr id="24583" name="Picture 15" descr="arrow 0 blue arrow double headed 4-2"/>
          <p:cNvPicPr>
            <a:picLocks noChangeAspect="1" noChangeArrowheads="1"/>
          </p:cNvPicPr>
          <p:nvPr/>
        </p:nvPicPr>
        <p:blipFill>
          <a:blip r:embed="rId6"/>
          <a:srcRect/>
          <a:stretch>
            <a:fillRect/>
          </a:stretch>
        </p:blipFill>
        <p:spPr bwMode="auto">
          <a:xfrm>
            <a:off x="1065213" y="2800350"/>
            <a:ext cx="3089275" cy="566738"/>
          </a:xfrm>
          <a:prstGeom prst="rect">
            <a:avLst/>
          </a:prstGeom>
          <a:noFill/>
          <a:ln w="9525">
            <a:noFill/>
            <a:miter lim="800000"/>
            <a:headEnd/>
            <a:tailEnd/>
          </a:ln>
        </p:spPr>
      </p:pic>
      <p:pic>
        <p:nvPicPr>
          <p:cNvPr id="24584" name="Picture 16" descr="arrow 0 blue arrow double headed 4-2"/>
          <p:cNvPicPr>
            <a:picLocks noChangeAspect="1" noChangeArrowheads="1"/>
          </p:cNvPicPr>
          <p:nvPr/>
        </p:nvPicPr>
        <p:blipFill>
          <a:blip r:embed="rId6"/>
          <a:srcRect/>
          <a:stretch>
            <a:fillRect/>
          </a:stretch>
        </p:blipFill>
        <p:spPr bwMode="auto">
          <a:xfrm>
            <a:off x="4810125" y="2800350"/>
            <a:ext cx="2933700" cy="566738"/>
          </a:xfrm>
          <a:prstGeom prst="rect">
            <a:avLst/>
          </a:prstGeom>
          <a:noFill/>
          <a:ln w="9525">
            <a:noFill/>
            <a:miter lim="800000"/>
            <a:headEnd/>
            <a:tailEnd/>
          </a:ln>
        </p:spPr>
      </p:pic>
      <p:grpSp>
        <p:nvGrpSpPr>
          <p:cNvPr id="5" name="Group 17"/>
          <p:cNvGrpSpPr>
            <a:grpSpLocks/>
          </p:cNvGrpSpPr>
          <p:nvPr/>
        </p:nvGrpSpPr>
        <p:grpSpPr bwMode="auto">
          <a:xfrm>
            <a:off x="3913188" y="4765675"/>
            <a:ext cx="1531937" cy="1095375"/>
            <a:chOff x="43" y="2473"/>
            <a:chExt cx="965" cy="690"/>
          </a:xfrm>
        </p:grpSpPr>
        <p:grpSp>
          <p:nvGrpSpPr>
            <p:cNvPr id="6" name="Group 10"/>
            <p:cNvGrpSpPr>
              <a:grpSpLocks/>
            </p:cNvGrpSpPr>
            <p:nvPr/>
          </p:nvGrpSpPr>
          <p:grpSpPr bwMode="auto">
            <a:xfrm>
              <a:off x="278" y="2473"/>
              <a:ext cx="366" cy="433"/>
              <a:chOff x="3703" y="1281"/>
              <a:chExt cx="366" cy="433"/>
            </a:xfrm>
          </p:grpSpPr>
          <p:pic>
            <p:nvPicPr>
              <p:cNvPr id="24594" name="Picture 11" descr="application server"/>
              <p:cNvPicPr>
                <a:picLocks noChangeAspect="1" noChangeArrowheads="1"/>
              </p:cNvPicPr>
              <p:nvPr/>
            </p:nvPicPr>
            <p:blipFill>
              <a:blip r:embed="rId7"/>
              <a:srcRect/>
              <a:stretch>
                <a:fillRect/>
              </a:stretch>
            </p:blipFill>
            <p:spPr bwMode="auto">
              <a:xfrm>
                <a:off x="3842" y="1332"/>
                <a:ext cx="227" cy="382"/>
              </a:xfrm>
              <a:prstGeom prst="rect">
                <a:avLst/>
              </a:prstGeom>
              <a:noFill/>
              <a:ln w="9525">
                <a:noFill/>
                <a:miter lim="800000"/>
                <a:headEnd/>
                <a:tailEnd/>
              </a:ln>
            </p:spPr>
          </p:pic>
          <p:pic>
            <p:nvPicPr>
              <p:cNvPr id="24595" name="Picture 12" descr="application server"/>
              <p:cNvPicPr>
                <a:picLocks noChangeAspect="1" noChangeArrowheads="1"/>
              </p:cNvPicPr>
              <p:nvPr/>
            </p:nvPicPr>
            <p:blipFill>
              <a:blip r:embed="rId8"/>
              <a:srcRect/>
              <a:stretch>
                <a:fillRect/>
              </a:stretch>
            </p:blipFill>
            <p:spPr bwMode="auto">
              <a:xfrm>
                <a:off x="3703" y="1281"/>
                <a:ext cx="249" cy="421"/>
              </a:xfrm>
              <a:prstGeom prst="rect">
                <a:avLst/>
              </a:prstGeom>
              <a:noFill/>
              <a:ln w="9525">
                <a:noFill/>
                <a:miter lim="800000"/>
                <a:headEnd/>
                <a:tailEnd/>
              </a:ln>
            </p:spPr>
          </p:pic>
        </p:grpSp>
        <p:sp>
          <p:nvSpPr>
            <p:cNvPr id="24593" name="Rectangle 13"/>
            <p:cNvSpPr>
              <a:spLocks noChangeArrowheads="1"/>
            </p:cNvSpPr>
            <p:nvPr/>
          </p:nvSpPr>
          <p:spPr bwMode="auto">
            <a:xfrm>
              <a:off x="43" y="2944"/>
              <a:ext cx="965" cy="219"/>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Remediation </a:t>
              </a:r>
            </a:p>
            <a:p>
              <a:pPr algn="ctr" eaLnBrk="1" hangingPunct="1">
                <a:spcBef>
                  <a:spcPct val="0"/>
                </a:spcBef>
              </a:pPr>
              <a:r>
                <a:rPr lang="en-US" sz="1600" b="1">
                  <a:solidFill>
                    <a:schemeClr val="bg1"/>
                  </a:solidFill>
                  <a:latin typeface="Segoe Semibold" pitchFamily="34" charset="0"/>
                  <a:cs typeface="Arial" charset="0"/>
                </a:rPr>
                <a:t>Servers </a:t>
              </a:r>
              <a:endParaRPr lang="en-US" sz="1600">
                <a:solidFill>
                  <a:schemeClr val="bg1"/>
                </a:solidFill>
                <a:latin typeface="Segoe Semibold" pitchFamily="34" charset="0"/>
                <a:cs typeface="Arial" charset="0"/>
              </a:endParaRPr>
            </a:p>
          </p:txBody>
        </p:sp>
      </p:grpSp>
      <p:pic>
        <p:nvPicPr>
          <p:cNvPr id="24586" name="Picture 22" descr="arrow 0 blue arrow double headed 4-2"/>
          <p:cNvPicPr>
            <a:picLocks noChangeAspect="1" noChangeArrowheads="1"/>
          </p:cNvPicPr>
          <p:nvPr/>
        </p:nvPicPr>
        <p:blipFill>
          <a:blip r:embed="rId9"/>
          <a:srcRect/>
          <a:stretch>
            <a:fillRect/>
          </a:stretch>
        </p:blipFill>
        <p:spPr bwMode="auto">
          <a:xfrm rot="-3870077">
            <a:off x="2393951" y="2805112"/>
            <a:ext cx="417512" cy="3268663"/>
          </a:xfrm>
          <a:prstGeom prst="rect">
            <a:avLst/>
          </a:prstGeom>
          <a:noFill/>
          <a:ln w="9525">
            <a:noFill/>
            <a:miter lim="800000"/>
            <a:headEnd/>
            <a:tailEnd/>
          </a:ln>
        </p:spPr>
      </p:pic>
      <p:pic>
        <p:nvPicPr>
          <p:cNvPr id="787464" name="Picture 8" descr="WS-LH_h_rgb_r"/>
          <p:cNvPicPr>
            <a:picLocks noChangeAspect="1" noChangeArrowheads="1"/>
          </p:cNvPicPr>
          <p:nvPr/>
        </p:nvPicPr>
        <p:blipFill>
          <a:blip r:embed="rId10"/>
          <a:srcRect/>
          <a:stretch>
            <a:fillRect/>
          </a:stretch>
        </p:blipFill>
        <p:spPr bwMode="auto">
          <a:xfrm>
            <a:off x="3736975" y="3811588"/>
            <a:ext cx="1539875" cy="409575"/>
          </a:xfrm>
          <a:prstGeom prst="rect">
            <a:avLst/>
          </a:prstGeom>
          <a:noFill/>
          <a:ln w="9525" algn="ctr">
            <a:noFill/>
            <a:miter lim="800000"/>
            <a:headEnd/>
            <a:tailEnd/>
          </a:ln>
          <a:effectLst>
            <a:outerShdw dist="12700" algn="ctr" rotWithShape="0">
              <a:schemeClr val="bg2"/>
            </a:outerShdw>
          </a:effectLst>
        </p:spPr>
      </p:pic>
      <p:sp>
        <p:nvSpPr>
          <p:cNvPr id="93208" name="Rectangle 24"/>
          <p:cNvSpPr>
            <a:spLocks noChangeArrowheads="1"/>
          </p:cNvSpPr>
          <p:nvPr/>
        </p:nvSpPr>
        <p:spPr bwMode="auto">
          <a:xfrm>
            <a:off x="5422900" y="1906588"/>
            <a:ext cx="1931988" cy="336550"/>
          </a:xfrm>
          <a:prstGeom prst="rect">
            <a:avLst/>
          </a:prstGeom>
          <a:noFill/>
          <a:ln w="12700" algn="ctr">
            <a:noFill/>
            <a:miter lim="800000"/>
            <a:headEnd/>
            <a:tailEnd/>
          </a:ln>
        </p:spPr>
        <p:txBody>
          <a:bodyPr wrap="none">
            <a:spAutoFit/>
          </a:bodyPr>
          <a:lstStyle/>
          <a:p>
            <a:pPr algn="ctr">
              <a:spcBef>
                <a:spcPct val="0"/>
              </a:spcBef>
            </a:pPr>
            <a:r>
              <a:rPr lang="en-US" sz="1600">
                <a:solidFill>
                  <a:schemeClr val="bg1"/>
                </a:solidFill>
              </a:rPr>
              <a:t>RADIUS Messages</a:t>
            </a:r>
          </a:p>
        </p:txBody>
      </p:sp>
      <p:sp>
        <p:nvSpPr>
          <p:cNvPr id="93211" name="Rectangle 27"/>
          <p:cNvSpPr>
            <a:spLocks noChangeArrowheads="1"/>
          </p:cNvSpPr>
          <p:nvPr/>
        </p:nvSpPr>
        <p:spPr bwMode="auto">
          <a:xfrm>
            <a:off x="1814513" y="1984375"/>
            <a:ext cx="1706562" cy="336550"/>
          </a:xfrm>
          <a:prstGeom prst="rect">
            <a:avLst/>
          </a:prstGeom>
          <a:noFill/>
          <a:ln w="12700" algn="ctr">
            <a:noFill/>
            <a:miter lim="800000"/>
            <a:headEnd/>
            <a:tailEnd/>
          </a:ln>
        </p:spPr>
        <p:txBody>
          <a:bodyPr wrap="none">
            <a:spAutoFit/>
          </a:bodyPr>
          <a:lstStyle/>
          <a:p>
            <a:pPr algn="ctr">
              <a:spcBef>
                <a:spcPct val="0"/>
              </a:spcBef>
            </a:pPr>
            <a:r>
              <a:rPr lang="en-US" sz="1600">
                <a:solidFill>
                  <a:schemeClr val="bg1"/>
                </a:solidFill>
              </a:rPr>
              <a:t>PEAP Messages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arn(outVertical)">
                                      <p:cBhvr>
                                        <p:cTn id="7" dur="500"/>
                                        <p:tgtEl>
                                          <p:spTgt spid="24583"/>
                                        </p:tgtEl>
                                      </p:cBhvr>
                                    </p:animEffect>
                                  </p:childTnLst>
                                </p:cTn>
                              </p:par>
                              <p:par>
                                <p:cTn id="8" presetID="16" presetClass="entr" presetSubtype="37" fill="hold" nodeType="withEffect">
                                  <p:stCondLst>
                                    <p:cond delay="0"/>
                                  </p:stCondLst>
                                  <p:childTnLst>
                                    <p:set>
                                      <p:cBhvr>
                                        <p:cTn id="9" dur="1" fill="hold">
                                          <p:stCondLst>
                                            <p:cond delay="0"/>
                                          </p:stCondLst>
                                        </p:cTn>
                                        <p:tgtEl>
                                          <p:spTgt spid="24584"/>
                                        </p:tgtEl>
                                        <p:attrNameLst>
                                          <p:attrName>style.visibility</p:attrName>
                                        </p:attrNameLst>
                                      </p:cBhvr>
                                      <p:to>
                                        <p:strVal val="visible"/>
                                      </p:to>
                                    </p:set>
                                    <p:animEffect transition="in" filter="barn(outVertical)">
                                      <p:cBhvr>
                                        <p:cTn id="10" dur="500"/>
                                        <p:tgtEl>
                                          <p:spTgt spid="245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3212"/>
                                        </p:tgtEl>
                                        <p:attrNameLst>
                                          <p:attrName>style.visibility</p:attrName>
                                        </p:attrNameLst>
                                      </p:cBhvr>
                                      <p:to>
                                        <p:strVal val="visible"/>
                                      </p:to>
                                    </p:set>
                                    <p:animEffect transition="in" filter="wipe(left)">
                                      <p:cBhvr>
                                        <p:cTn id="15" dur="500"/>
                                        <p:tgtEl>
                                          <p:spTgt spid="93212"/>
                                        </p:tgtEl>
                                      </p:cBhvr>
                                    </p:animEffect>
                                  </p:childTnLst>
                                </p:cTn>
                              </p:par>
                              <p:par>
                                <p:cTn id="16" presetID="22" presetClass="entr" presetSubtype="8" fill="hold" nodeType="withEffect">
                                  <p:stCondLst>
                                    <p:cond delay="0"/>
                                  </p:stCondLst>
                                  <p:childTnLst>
                                    <p:set>
                                      <p:cBhvr>
                                        <p:cTn id="17" dur="1" fill="hold">
                                          <p:stCondLst>
                                            <p:cond delay="0"/>
                                          </p:stCondLst>
                                        </p:cTn>
                                        <p:tgtEl>
                                          <p:spTgt spid="93211">
                                            <p:txEl>
                                              <p:pRg st="0" end="0"/>
                                            </p:txEl>
                                          </p:spTgt>
                                        </p:tgtEl>
                                        <p:attrNameLst>
                                          <p:attrName>style.visibility</p:attrName>
                                        </p:attrNameLst>
                                      </p:cBhvr>
                                      <p:to>
                                        <p:strVal val="visible"/>
                                      </p:to>
                                    </p:set>
                                    <p:animEffect transition="in" filter="wipe(left)">
                                      <p:cBhvr>
                                        <p:cTn id="18" dur="500"/>
                                        <p:tgtEl>
                                          <p:spTgt spid="93211">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3210"/>
                                        </p:tgtEl>
                                        <p:attrNameLst>
                                          <p:attrName>style.visibility</p:attrName>
                                        </p:attrNameLst>
                                      </p:cBhvr>
                                      <p:to>
                                        <p:strVal val="visible"/>
                                      </p:to>
                                    </p:set>
                                    <p:animEffect transition="in" filter="wipe(left)">
                                      <p:cBhvr>
                                        <p:cTn id="22" dur="500"/>
                                        <p:tgtEl>
                                          <p:spTgt spid="932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3208"/>
                                        </p:tgtEl>
                                        <p:attrNameLst>
                                          <p:attrName>style.visibility</p:attrName>
                                        </p:attrNameLst>
                                      </p:cBhvr>
                                      <p:to>
                                        <p:strVal val="visible"/>
                                      </p:to>
                                    </p:set>
                                    <p:animEffect transition="in" filter="wipe(left)">
                                      <p:cBhvr>
                                        <p:cTn id="25" dur="500"/>
                                        <p:tgtEl>
                                          <p:spTgt spid="93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idx="4294967295"/>
          </p:nvPr>
        </p:nvSpPr>
        <p:spPr>
          <a:xfrm>
            <a:off x="0" y="0"/>
            <a:ext cx="7772400" cy="1470025"/>
          </a:xfrm>
          <a:solidFill>
            <a:schemeClr val="bg1">
              <a:alpha val="0"/>
            </a:schemeClr>
          </a:solidFill>
        </p:spPr>
        <p:txBody>
          <a:bodyPr/>
          <a:lstStyle/>
          <a:p>
            <a:pPr marL="0" indent="0" defTabSz="914400" eaLnBrk="1" hangingPunct="1"/>
            <a:r>
              <a:rPr lang="en-US" smtClean="0"/>
              <a:t>Demo</a:t>
            </a:r>
          </a:p>
        </p:txBody>
      </p:sp>
      <p:sp>
        <p:nvSpPr>
          <p:cNvPr id="604162" name="Rectangle 2"/>
          <p:cNvSpPr>
            <a:spLocks noChangeArrowheads="1"/>
          </p:cNvSpPr>
          <p:nvPr/>
        </p:nvSpPr>
        <p:spPr bwMode="auto">
          <a:xfrm>
            <a:off x="217488" y="2220913"/>
            <a:ext cx="8458200" cy="2788456"/>
          </a:xfrm>
          <a:prstGeom prst="rect">
            <a:avLst/>
          </a:prstGeom>
          <a:noFill/>
          <a:ln w="9525" cap="flat" cmpd="sng" algn="ctr">
            <a:noFill/>
            <a:prstDash val="solid"/>
            <a:miter lim="800000"/>
            <a:headEnd type="none" w="med" len="med"/>
            <a:tailEnd type="none" w="med" len="med"/>
          </a:ln>
          <a:effectLst/>
        </p:spPr>
        <p:txBody>
          <a:bodyPr>
            <a:spAutoFit/>
          </a:bodyPr>
          <a:lstStyle/>
          <a:p>
            <a:pPr eaLnBrk="1" hangingPunct="1">
              <a:lnSpc>
                <a:spcPct val="90000"/>
              </a:lnSpc>
              <a:spcBef>
                <a:spcPct val="0"/>
              </a:spcBef>
              <a:buClr>
                <a:schemeClr val="bg1"/>
              </a:buClr>
              <a:defRPr/>
            </a:pPr>
            <a:r>
              <a:rPr lang="en-GB" sz="4000" b="1" dirty="0">
                <a:solidFill>
                  <a:srgbClr val="FFFFFF"/>
                </a:solidFill>
              </a:rPr>
              <a:t>Configuring </a:t>
            </a:r>
            <a:r>
              <a:rPr lang="en-GB" sz="4000" b="1" dirty="0" smtClean="0">
                <a:solidFill>
                  <a:srgbClr val="FFFFFF"/>
                </a:solidFill>
              </a:rPr>
              <a:t>NAP for VPN</a:t>
            </a:r>
            <a:r>
              <a:rPr lang="en-GB" sz="4800" b="1" dirty="0">
                <a:solidFill>
                  <a:srgbClr val="FFFFFF"/>
                </a:solidFill>
                <a:effectLst>
                  <a:outerShdw blurRad="38100" dist="38100" dir="2700000" algn="tl">
                    <a:srgbClr val="C0C0C0"/>
                  </a:outerShdw>
                </a:effectLst>
              </a:rPr>
              <a:t/>
            </a:r>
            <a:br>
              <a:rPr lang="en-GB" sz="4800" b="1" dirty="0">
                <a:solidFill>
                  <a:srgbClr val="FFFFFF"/>
                </a:solidFill>
                <a:effectLst>
                  <a:outerShdw blurRad="38100" dist="38100" dir="2700000" algn="tl">
                    <a:srgbClr val="C0C0C0"/>
                  </a:outerShdw>
                </a:effectLst>
              </a:rPr>
            </a:br>
            <a:endParaRPr lang="en-US" sz="3200" b="1" dirty="0">
              <a:solidFill>
                <a:srgbClr val="FFFFFF"/>
              </a:solidFill>
              <a:effectLst>
                <a:outerShdw blurRad="38100" dist="38100" dir="2700000" algn="tl">
                  <a:srgbClr val="C0C0C0"/>
                </a:outerShdw>
              </a:effectLst>
            </a:endParaRP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a:solidFill>
                  <a:srgbClr val="FFFFFF"/>
                </a:solidFill>
              </a:rPr>
              <a:t> </a:t>
            </a:r>
            <a:r>
              <a:rPr lang="en-US" sz="3200" b="1" dirty="0" smtClean="0">
                <a:solidFill>
                  <a:srgbClr val="FFFFFF"/>
                </a:solidFill>
              </a:rPr>
              <a:t>Configure RRAS Settings</a:t>
            </a: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smtClean="0">
                <a:solidFill>
                  <a:srgbClr val="FFFFFF"/>
                </a:solidFill>
              </a:rPr>
              <a:t> Configure Connection Request Policy</a:t>
            </a: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a:solidFill>
                  <a:srgbClr val="FFFFFF"/>
                </a:solidFill>
              </a:rPr>
              <a:t> </a:t>
            </a:r>
            <a:r>
              <a:rPr lang="en-US" sz="3200" b="1" dirty="0" smtClean="0">
                <a:solidFill>
                  <a:srgbClr val="FFFFFF"/>
                </a:solidFill>
              </a:rPr>
              <a:t>Configure Network Policies</a:t>
            </a:r>
            <a:endParaRPr lang="en-US" sz="3200" b="1" dirty="0">
              <a:solidFill>
                <a:srgbClr val="FFFFFF"/>
              </a:solidFill>
            </a:endParaRPr>
          </a:p>
        </p:txBody>
      </p:sp>
      <p:sp>
        <p:nvSpPr>
          <p:cNvPr id="604165" name="Text Box 5"/>
          <p:cNvSpPr txBox="1">
            <a:spLocks noChangeAspect="1" noChangeArrowheads="1"/>
          </p:cNvSpPr>
          <p:nvPr/>
        </p:nvSpPr>
        <p:spPr bwMode="auto">
          <a:xfrm>
            <a:off x="0" y="809625"/>
            <a:ext cx="9144000" cy="1095375"/>
          </a:xfrm>
          <a:prstGeom prst="rect">
            <a:avLst/>
          </a:prstGeom>
          <a:noFill/>
          <a:ln w="9525" cap="flat" cmpd="sng" algn="ctr">
            <a:noFill/>
            <a:prstDash val="solid"/>
            <a:miter lim="800000"/>
            <a:headEnd type="none" w="med" len="med"/>
            <a:tailEnd type="none" w="med" len="med"/>
          </a:ln>
          <a:effectLst/>
        </p:spPr>
        <p:txBody>
          <a:bodyPr anchor="ctr"/>
          <a:lstStyle/>
          <a:p>
            <a:pPr eaLnBrk="1" hangingPunct="1">
              <a:spcBef>
                <a:spcPct val="0"/>
              </a:spcBef>
              <a:defRPr/>
            </a:pPr>
            <a:r>
              <a:rPr lang="en-US" sz="5000" b="1" i="1">
                <a:solidFill>
                  <a:srgbClr val="FFFFFF"/>
                </a:solidFill>
                <a:effectLst>
                  <a:outerShdw blurRad="38100" dist="38100" dir="2700000" algn="tl">
                    <a:srgbClr val="C0C0C0"/>
                  </a:outerShdw>
                </a:effectLst>
              </a:rPr>
              <a:t>  </a:t>
            </a:r>
            <a:r>
              <a:rPr lang="en-US" sz="6200" b="1" i="1">
                <a:solidFill>
                  <a:srgbClr val="FFFFFF"/>
                </a:solidFill>
              </a:rPr>
              <a:t>demonstration</a:t>
            </a:r>
          </a:p>
        </p:txBody>
      </p:sp>
      <p:sp useBgFill="1">
        <p:nvSpPr>
          <p:cNvPr id="19461" name="Rectangle 9"/>
          <p:cNvSpPr>
            <a:spLocks noChangeArrowheads="1"/>
          </p:cNvSpPr>
          <p:nvPr/>
        </p:nvSpPr>
        <p:spPr bwMode="auto">
          <a:xfrm>
            <a:off x="0" y="0"/>
            <a:ext cx="2938463" cy="1044575"/>
          </a:xfrm>
          <a:prstGeom prst="rect">
            <a:avLst/>
          </a:prstGeom>
          <a:ln w="9525">
            <a:noFill/>
            <a:miter lim="800000"/>
            <a:headEnd/>
            <a:tailEnd/>
          </a:ln>
        </p:spPr>
        <p:txBody>
          <a:bodyPr anchor="ctr">
            <a:spAutoFit/>
          </a:bodyPr>
          <a:lstStyle/>
          <a:p>
            <a:pPr eaLnBrk="1" hangingPunct="1">
              <a:spcBef>
                <a:spcPct val="0"/>
              </a:spcBef>
            </a:pPr>
            <a:endParaRPr lang="en-GB" sz="1800">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62"/>
                                        </p:tgtEl>
                                        <p:attrNameLst>
                                          <p:attrName>style.visibility</p:attrName>
                                        </p:attrNameLst>
                                      </p:cBhvr>
                                      <p:to>
                                        <p:strVal val="visible"/>
                                      </p:to>
                                    </p:set>
                                    <p:animEffect transition="in" filter="wipe(up)">
                                      <p:cBhvr>
                                        <p:cTn id="7" dur="500"/>
                                        <p:tgtEl>
                                          <p:spTgt spid="6041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165"/>
                                        </p:tgtEl>
                                        <p:attrNameLst>
                                          <p:attrName>style.visibility</p:attrName>
                                        </p:attrNameLst>
                                      </p:cBhvr>
                                      <p:to>
                                        <p:strVal val="visible"/>
                                      </p:to>
                                    </p:set>
                                    <p:animEffect transition="in" filter="wipe(left)">
                                      <p:cBhvr>
                                        <p:cTn id="11" dur="500"/>
                                        <p:tgtEl>
                                          <p:spTgt spid="604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p:bldP spid="6041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1244600"/>
            <a:ext cx="8601075" cy="2282825"/>
          </a:xfrm>
        </p:spPr>
        <p:txBody>
          <a:bodyPr/>
          <a:lstStyle/>
          <a:p>
            <a:pPr marL="463550" indent="-350838" defTabSz="914400" eaLnBrk="1" hangingPunct="1"/>
            <a:r>
              <a:rPr lang="en-US" dirty="0" smtClean="0"/>
              <a:t>Introducing Network Access Protection</a:t>
            </a:r>
          </a:p>
          <a:p>
            <a:pPr marL="463550" indent="-350838" defTabSz="914400" eaLnBrk="1" hangingPunct="1"/>
            <a:r>
              <a:rPr lang="en-US" dirty="0" smtClean="0"/>
              <a:t>Using NAP with DHCP</a:t>
            </a:r>
          </a:p>
          <a:p>
            <a:pPr marL="463550" indent="-350838" defTabSz="914400" eaLnBrk="1" hangingPunct="1"/>
            <a:r>
              <a:rPr lang="en-US" dirty="0" smtClean="0">
                <a:solidFill>
                  <a:srgbClr val="FFFFFF"/>
                </a:solidFill>
              </a:rPr>
              <a:t>Using NAP with VPN</a:t>
            </a:r>
            <a:endParaRPr lang="en-US" dirty="0" smtClean="0">
              <a:solidFill>
                <a:srgbClr val="FFFF99"/>
              </a:solidFill>
            </a:endParaRPr>
          </a:p>
          <a:p>
            <a:pPr marL="463550" indent="-350838" defTabSz="914400" eaLnBrk="1" hangingPunct="1"/>
            <a:r>
              <a:rPr lang="en-US" dirty="0" smtClean="0">
                <a:solidFill>
                  <a:srgbClr val="FFFF99"/>
                </a:solidFill>
              </a:rPr>
              <a:t>Using NAP with IPsec</a:t>
            </a:r>
          </a:p>
          <a:p>
            <a:pPr marL="463550" indent="-350838" defTabSz="914400" eaLnBrk="1" hangingPunct="1"/>
            <a:endParaRPr lang="en-US" dirty="0" smtClean="0">
              <a:solidFill>
                <a:srgbClr val="FFFFFF"/>
              </a:solidFill>
            </a:endParaRPr>
          </a:p>
        </p:txBody>
      </p:sp>
      <p:sp>
        <p:nvSpPr>
          <p:cNvPr id="20483" name="Rectangle 8"/>
          <p:cNvSpPr>
            <a:spLocks noGrp="1" noChangeArrowheads="1"/>
          </p:cNvSpPr>
          <p:nvPr>
            <p:ph type="title" idx="4294967295"/>
          </p:nvPr>
        </p:nvSpPr>
        <p:spPr/>
        <p:txBody>
          <a:bodyPr/>
          <a:lstStyle/>
          <a:p>
            <a:pPr marL="0" indent="0" defTabSz="914400" eaLnBrk="1" hangingPunct="1"/>
            <a:r>
              <a:rPr lang="en-US" smtClean="0"/>
              <a:t>Agenda</a:t>
            </a:r>
            <a:endParaRPr lang="en-GB"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85" name="Rectangle 17"/>
          <p:cNvSpPr>
            <a:spLocks noGrp="1" noChangeArrowheads="1"/>
          </p:cNvSpPr>
          <p:nvPr>
            <p:ph type="body" idx="1"/>
          </p:nvPr>
        </p:nvSpPr>
        <p:spPr>
          <a:xfrm>
            <a:off x="0" y="1296988"/>
            <a:ext cx="9144000" cy="1017587"/>
          </a:xfrm>
        </p:spPr>
        <p:txBody>
          <a:bodyPr/>
          <a:lstStyle/>
          <a:p>
            <a:pPr marL="463550" indent="-350838" defTabSz="914400" eaLnBrk="1" hangingPunct="1"/>
            <a:r>
              <a:rPr lang="en-US" smtClean="0"/>
              <a:t>Introducing Network Access Protection</a:t>
            </a:r>
          </a:p>
          <a:p>
            <a:pPr marL="463550" indent="-350838" defTabSz="914400" eaLnBrk="1" hangingPunct="1"/>
            <a:r>
              <a:rPr lang="en-US" smtClean="0"/>
              <a:t>Network Access Protection Architecture</a:t>
            </a:r>
          </a:p>
          <a:p>
            <a:pPr marL="463550" indent="-350838" defTabSz="914400" eaLnBrk="1" hangingPunct="1"/>
            <a:r>
              <a:rPr lang="en-US" smtClean="0"/>
              <a:t>Reviewing NAP Enforcement Options</a:t>
            </a:r>
          </a:p>
        </p:txBody>
      </p:sp>
      <p:sp>
        <p:nvSpPr>
          <p:cNvPr id="6147" name="Rectangle 19"/>
          <p:cNvSpPr>
            <a:spLocks noGrp="1" noChangeArrowheads="1"/>
          </p:cNvSpPr>
          <p:nvPr>
            <p:ph type="title"/>
          </p:nvPr>
        </p:nvSpPr>
        <p:spPr/>
        <p:txBody>
          <a:bodyPr/>
          <a:lstStyle/>
          <a:p>
            <a:pPr marL="0" indent="0" defTabSz="914400" eaLnBrk="1" hangingPunct="1"/>
            <a:r>
              <a:rPr lang="en-US" smtClean="0"/>
              <a:t>What Will We Cover?</a:t>
            </a:r>
            <a:endParaRPr lang="en-GB"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385">
                                            <p:txEl>
                                              <p:pRg st="0" end="0"/>
                                            </p:txEl>
                                          </p:spTgt>
                                        </p:tgtEl>
                                        <p:attrNameLst>
                                          <p:attrName>style.visibility</p:attrName>
                                        </p:attrNameLst>
                                      </p:cBhvr>
                                      <p:to>
                                        <p:strVal val="visible"/>
                                      </p:to>
                                    </p:set>
                                    <p:animEffect transition="in" filter="wipe(left)">
                                      <p:cBhvr>
                                        <p:cTn id="7" dur="1000"/>
                                        <p:tgtEl>
                                          <p:spTgt spid="58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85">
                                            <p:txEl>
                                              <p:pRg st="1" end="1"/>
                                            </p:txEl>
                                          </p:spTgt>
                                        </p:tgtEl>
                                        <p:attrNameLst>
                                          <p:attrName>style.visibility</p:attrName>
                                        </p:attrNameLst>
                                      </p:cBhvr>
                                      <p:to>
                                        <p:strVal val="visible"/>
                                      </p:to>
                                    </p:set>
                                    <p:animEffect transition="in" filter="wipe(left)">
                                      <p:cBhvr>
                                        <p:cTn id="12" dur="1000"/>
                                        <p:tgtEl>
                                          <p:spTgt spid="583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85">
                                            <p:txEl>
                                              <p:pRg st="2" end="2"/>
                                            </p:txEl>
                                          </p:spTgt>
                                        </p:tgtEl>
                                        <p:attrNameLst>
                                          <p:attrName>style.visibility</p:attrName>
                                        </p:attrNameLst>
                                      </p:cBhvr>
                                      <p:to>
                                        <p:strVal val="visible"/>
                                      </p:to>
                                    </p:set>
                                    <p:animEffect transition="in" filter="wipe(left)">
                                      <p:cBhvr>
                                        <p:cTn id="17" dur="1000"/>
                                        <p:tgtEl>
                                          <p:spTgt spid="583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9" name="Oval 2"/>
          <p:cNvSpPr>
            <a:spLocks noChangeArrowheads="1"/>
          </p:cNvSpPr>
          <p:nvPr/>
        </p:nvSpPr>
        <p:spPr bwMode="auto">
          <a:xfrm>
            <a:off x="1466850" y="785813"/>
            <a:ext cx="7464425" cy="5464175"/>
          </a:xfrm>
          <a:prstGeom prst="ellipse">
            <a:avLst/>
          </a:prstGeom>
          <a:gradFill rotWithShape="1">
            <a:gsLst>
              <a:gs pos="0">
                <a:srgbClr val="CCECFF">
                  <a:alpha val="95000"/>
                </a:srgbClr>
              </a:gs>
              <a:gs pos="100000">
                <a:srgbClr val="66CCFF"/>
              </a:gs>
            </a:gsLst>
            <a:lin ang="0" scaled="1"/>
          </a:gradFill>
          <a:ln w="12700">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21507"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21508" name="Rectangle 11"/>
          <p:cNvSpPr>
            <a:spLocks noGrp="1" noChangeArrowheads="1"/>
          </p:cNvSpPr>
          <p:nvPr>
            <p:ph type="title" idx="4294967295"/>
          </p:nvPr>
        </p:nvSpPr>
        <p:spPr/>
        <p:txBody>
          <a:bodyPr/>
          <a:lstStyle/>
          <a:p>
            <a:pPr marL="0" indent="0" defTabSz="914400" eaLnBrk="1" hangingPunct="1"/>
            <a:r>
              <a:rPr lang="en-US" smtClean="0"/>
              <a:t>IPsec-based Communication</a:t>
            </a:r>
          </a:p>
        </p:txBody>
      </p:sp>
      <p:sp>
        <p:nvSpPr>
          <p:cNvPr id="54275" name="Oval 3"/>
          <p:cNvSpPr>
            <a:spLocks noChangeArrowheads="1"/>
          </p:cNvSpPr>
          <p:nvPr/>
        </p:nvSpPr>
        <p:spPr bwMode="auto">
          <a:xfrm>
            <a:off x="3869061" y="1243012"/>
            <a:ext cx="5035293" cy="4592639"/>
          </a:xfrm>
          <a:prstGeom prst="ellipse">
            <a:avLst/>
          </a:prstGeom>
          <a:gradFill rotWithShape="1">
            <a:gsLst>
              <a:gs pos="0">
                <a:srgbClr val="99CCFF">
                  <a:gamma/>
                  <a:shade val="74118"/>
                  <a:invGamma/>
                  <a:alpha val="60001"/>
                </a:srgbClr>
              </a:gs>
              <a:gs pos="50000">
                <a:srgbClr val="99CCFF">
                  <a:alpha val="89999"/>
                </a:srgbClr>
              </a:gs>
              <a:gs pos="100000">
                <a:srgbClr val="99CCFF">
                  <a:gamma/>
                  <a:shade val="74118"/>
                  <a:invGamma/>
                  <a:alpha val="60001"/>
                </a:srgbClr>
              </a:gs>
            </a:gsLst>
            <a:lin ang="2700000" scaled="1"/>
          </a:gradFill>
          <a:ln w="12700">
            <a:solidFill>
              <a:srgbClr val="99CCFF"/>
            </a:solidFill>
            <a:round/>
            <a:headEnd/>
            <a:tailEnd/>
          </a:ln>
          <a:effectLst/>
        </p:spPr>
        <p:txBody>
          <a:bodyPr wrap="none" anchor="ctr"/>
          <a:lstStyle/>
          <a:p>
            <a:pPr eaLnBrk="1" hangingPunct="1">
              <a:spcBef>
                <a:spcPct val="0"/>
              </a:spcBef>
              <a:defRPr/>
            </a:pPr>
            <a:endParaRPr lang="en-GB" sz="1800" b="1">
              <a:solidFill>
                <a:schemeClr val="tx1"/>
              </a:solidFill>
              <a:latin typeface="Segoe Semibold" pitchFamily="34" charset="0"/>
              <a:cs typeface="Arial" charset="0"/>
            </a:endParaRPr>
          </a:p>
        </p:txBody>
      </p:sp>
      <p:sp>
        <p:nvSpPr>
          <p:cNvPr id="91163" name="Oval 5"/>
          <p:cNvSpPr>
            <a:spLocks noChangeArrowheads="1"/>
          </p:cNvSpPr>
          <p:nvPr/>
        </p:nvSpPr>
        <p:spPr bwMode="auto">
          <a:xfrm>
            <a:off x="5492750" y="1779588"/>
            <a:ext cx="3438525" cy="3502025"/>
          </a:xfrm>
          <a:prstGeom prst="ellipse">
            <a:avLst/>
          </a:prstGeom>
          <a:gradFill rotWithShape="1">
            <a:gsLst>
              <a:gs pos="0">
                <a:srgbClr val="3366FF">
                  <a:alpha val="79999"/>
                </a:srgbClr>
              </a:gs>
              <a:gs pos="100000">
                <a:srgbClr val="1C378A"/>
              </a:gs>
            </a:gsLst>
            <a:lin ang="0" scaled="1"/>
          </a:gradFill>
          <a:ln w="12700">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pic>
        <p:nvPicPr>
          <p:cNvPr id="91164" name="Picture 28" descr="2"/>
          <p:cNvPicPr>
            <a:picLocks noChangeAspect="1" noChangeArrowheads="1"/>
          </p:cNvPicPr>
          <p:nvPr/>
        </p:nvPicPr>
        <p:blipFill>
          <a:blip r:embed="rId3"/>
          <a:srcRect/>
          <a:stretch>
            <a:fillRect/>
          </a:stretch>
        </p:blipFill>
        <p:spPr bwMode="auto">
          <a:xfrm>
            <a:off x="4335463" y="2882900"/>
            <a:ext cx="941387" cy="1244600"/>
          </a:xfrm>
          <a:prstGeom prst="rect">
            <a:avLst/>
          </a:prstGeom>
          <a:noFill/>
          <a:ln w="9525">
            <a:noFill/>
            <a:miter lim="800000"/>
            <a:headEnd/>
            <a:tailEnd/>
          </a:ln>
        </p:spPr>
      </p:pic>
      <p:pic>
        <p:nvPicPr>
          <p:cNvPr id="91165" name="Picture 29" descr="3"/>
          <p:cNvPicPr>
            <a:picLocks noChangeAspect="1" noChangeArrowheads="1"/>
          </p:cNvPicPr>
          <p:nvPr/>
        </p:nvPicPr>
        <p:blipFill>
          <a:blip r:embed="rId4"/>
          <a:srcRect/>
          <a:stretch>
            <a:fillRect/>
          </a:stretch>
        </p:blipFill>
        <p:spPr bwMode="auto">
          <a:xfrm>
            <a:off x="6789738" y="2882900"/>
            <a:ext cx="935037" cy="1263650"/>
          </a:xfrm>
          <a:prstGeom prst="rect">
            <a:avLst/>
          </a:prstGeom>
          <a:noFill/>
          <a:ln w="9525">
            <a:noFill/>
            <a:miter lim="800000"/>
            <a:headEnd/>
            <a:tailEnd/>
          </a:ln>
        </p:spPr>
      </p:pic>
      <p:pic>
        <p:nvPicPr>
          <p:cNvPr id="91166" name="Picture 30" descr="1"/>
          <p:cNvPicPr>
            <a:picLocks noChangeAspect="1" noChangeArrowheads="1"/>
          </p:cNvPicPr>
          <p:nvPr/>
        </p:nvPicPr>
        <p:blipFill>
          <a:blip r:embed="rId5"/>
          <a:srcRect/>
          <a:stretch>
            <a:fillRect/>
          </a:stretch>
        </p:blipFill>
        <p:spPr bwMode="auto">
          <a:xfrm>
            <a:off x="2693988" y="2882900"/>
            <a:ext cx="806450" cy="1244600"/>
          </a:xfrm>
          <a:prstGeom prst="rect">
            <a:avLst/>
          </a:prstGeom>
          <a:noFill/>
          <a:ln w="9525">
            <a:noFill/>
            <a:miter lim="800000"/>
            <a:headEnd/>
            <a:tailEnd/>
          </a:ln>
        </p:spPr>
      </p:pic>
      <p:sp>
        <p:nvSpPr>
          <p:cNvPr id="91167" name="Rectangle 31"/>
          <p:cNvSpPr>
            <a:spLocks noChangeArrowheads="1"/>
          </p:cNvSpPr>
          <p:nvPr/>
        </p:nvSpPr>
        <p:spPr bwMode="auto">
          <a:xfrm>
            <a:off x="6378575" y="4627563"/>
            <a:ext cx="1885950" cy="366712"/>
          </a:xfrm>
          <a:prstGeom prst="rect">
            <a:avLst/>
          </a:prstGeom>
          <a:noFill/>
          <a:ln w="12700" algn="ctr">
            <a:noFill/>
            <a:miter lim="800000"/>
            <a:headEnd/>
            <a:tailEnd/>
          </a:ln>
        </p:spPr>
        <p:txBody>
          <a:bodyPr wrap="none">
            <a:spAutoFit/>
          </a:bodyPr>
          <a:lstStyle/>
          <a:p>
            <a:pPr algn="ctr">
              <a:spcBef>
                <a:spcPct val="0"/>
              </a:spcBef>
            </a:pPr>
            <a:r>
              <a:rPr lang="en-US" sz="1800" b="1">
                <a:solidFill>
                  <a:schemeClr val="tx1"/>
                </a:solidFill>
              </a:rPr>
              <a:t>Secure network</a:t>
            </a:r>
          </a:p>
        </p:txBody>
      </p:sp>
      <p:sp>
        <p:nvSpPr>
          <p:cNvPr id="91168" name="Rectangle 32"/>
          <p:cNvSpPr>
            <a:spLocks noChangeArrowheads="1"/>
          </p:cNvSpPr>
          <p:nvPr/>
        </p:nvSpPr>
        <p:spPr bwMode="auto">
          <a:xfrm>
            <a:off x="5378450" y="5268913"/>
            <a:ext cx="2190750" cy="366712"/>
          </a:xfrm>
          <a:prstGeom prst="rect">
            <a:avLst/>
          </a:prstGeom>
          <a:noFill/>
          <a:ln w="12700" algn="ctr">
            <a:noFill/>
            <a:miter lim="800000"/>
            <a:headEnd/>
            <a:tailEnd/>
          </a:ln>
        </p:spPr>
        <p:txBody>
          <a:bodyPr wrap="none">
            <a:spAutoFit/>
          </a:bodyPr>
          <a:lstStyle/>
          <a:p>
            <a:pPr algn="ctr">
              <a:spcBef>
                <a:spcPct val="0"/>
              </a:spcBef>
            </a:pPr>
            <a:r>
              <a:rPr lang="en-US" sz="1800" b="1">
                <a:solidFill>
                  <a:schemeClr val="tx1"/>
                </a:solidFill>
              </a:rPr>
              <a:t>Boundary network</a:t>
            </a:r>
          </a:p>
        </p:txBody>
      </p:sp>
      <p:sp>
        <p:nvSpPr>
          <p:cNvPr id="91169" name="Rectangle 33"/>
          <p:cNvSpPr>
            <a:spLocks noChangeArrowheads="1"/>
          </p:cNvSpPr>
          <p:nvPr/>
        </p:nvSpPr>
        <p:spPr bwMode="auto">
          <a:xfrm>
            <a:off x="3990975" y="5754688"/>
            <a:ext cx="2241550" cy="366712"/>
          </a:xfrm>
          <a:prstGeom prst="rect">
            <a:avLst/>
          </a:prstGeom>
          <a:noFill/>
          <a:ln w="12700" algn="ctr">
            <a:noFill/>
            <a:miter lim="800000"/>
            <a:headEnd/>
            <a:tailEnd/>
          </a:ln>
        </p:spPr>
        <p:txBody>
          <a:bodyPr wrap="none">
            <a:spAutoFit/>
          </a:bodyPr>
          <a:lstStyle/>
          <a:p>
            <a:pPr algn="ctr">
              <a:spcBef>
                <a:spcPct val="0"/>
              </a:spcBef>
            </a:pPr>
            <a:r>
              <a:rPr lang="en-US" sz="1800" b="1">
                <a:solidFill>
                  <a:schemeClr val="tx1"/>
                </a:solidFill>
              </a:rPr>
              <a:t>Restricted network</a:t>
            </a:r>
          </a:p>
        </p:txBody>
      </p:sp>
      <p:pic>
        <p:nvPicPr>
          <p:cNvPr id="48133" name="Picture 5" descr="application server"/>
          <p:cNvPicPr>
            <a:picLocks noChangeAspect="1" noChangeArrowheads="1"/>
          </p:cNvPicPr>
          <p:nvPr/>
        </p:nvPicPr>
        <p:blipFill>
          <a:blip r:embed="rId6"/>
          <a:srcRect/>
          <a:stretch>
            <a:fillRect/>
          </a:stretch>
        </p:blipFill>
        <p:spPr bwMode="auto">
          <a:xfrm>
            <a:off x="5915025" y="3459163"/>
            <a:ext cx="635000" cy="923925"/>
          </a:xfrm>
          <a:prstGeom prst="rect">
            <a:avLst/>
          </a:prstGeom>
          <a:noFill/>
          <a:ln w="9525">
            <a:noFill/>
            <a:miter lim="800000"/>
            <a:headEnd/>
            <a:tailEnd/>
          </a:ln>
        </p:spPr>
      </p:pic>
      <p:pic>
        <p:nvPicPr>
          <p:cNvPr id="48135" name="Picture 7" descr="laptop"/>
          <p:cNvPicPr>
            <a:picLocks noChangeAspect="1" noChangeArrowheads="1"/>
          </p:cNvPicPr>
          <p:nvPr/>
        </p:nvPicPr>
        <p:blipFill>
          <a:blip r:embed="rId7"/>
          <a:srcRect/>
          <a:stretch>
            <a:fillRect/>
          </a:stretch>
        </p:blipFill>
        <p:spPr bwMode="auto">
          <a:xfrm>
            <a:off x="7775575" y="2492375"/>
            <a:ext cx="784225" cy="576263"/>
          </a:xfrm>
          <a:prstGeom prst="rect">
            <a:avLst/>
          </a:prstGeom>
          <a:noFill/>
          <a:ln w="9525">
            <a:noFill/>
            <a:miter lim="800000"/>
            <a:headEnd/>
            <a:tailEnd/>
          </a:ln>
        </p:spPr>
      </p:pic>
      <p:pic>
        <p:nvPicPr>
          <p:cNvPr id="2" name="Picture 5" descr="application server"/>
          <p:cNvPicPr>
            <a:picLocks noChangeAspect="1" noChangeArrowheads="1"/>
          </p:cNvPicPr>
          <p:nvPr/>
        </p:nvPicPr>
        <p:blipFill>
          <a:blip r:embed="rId6"/>
          <a:srcRect/>
          <a:stretch>
            <a:fillRect/>
          </a:stretch>
        </p:blipFill>
        <p:spPr bwMode="auto">
          <a:xfrm>
            <a:off x="5175250" y="1568450"/>
            <a:ext cx="635000" cy="923925"/>
          </a:xfrm>
          <a:prstGeom prst="rect">
            <a:avLst/>
          </a:prstGeom>
          <a:noFill/>
          <a:ln w="9525">
            <a:noFill/>
            <a:miter lim="800000"/>
            <a:headEnd/>
            <a:tailEnd/>
          </a:ln>
        </p:spPr>
      </p:pic>
      <p:pic>
        <p:nvPicPr>
          <p:cNvPr id="3" name="Picture 5" descr="application server"/>
          <p:cNvPicPr>
            <a:picLocks noChangeAspect="1" noChangeArrowheads="1"/>
          </p:cNvPicPr>
          <p:nvPr/>
        </p:nvPicPr>
        <p:blipFill>
          <a:blip r:embed="rId6"/>
          <a:srcRect/>
          <a:stretch>
            <a:fillRect/>
          </a:stretch>
        </p:blipFill>
        <p:spPr bwMode="auto">
          <a:xfrm>
            <a:off x="4335463" y="2894013"/>
            <a:ext cx="635000" cy="923925"/>
          </a:xfrm>
          <a:prstGeom prst="rect">
            <a:avLst/>
          </a:prstGeom>
          <a:noFill/>
          <a:ln w="9525">
            <a:noFill/>
            <a:miter lim="800000"/>
            <a:headEnd/>
            <a:tailEnd/>
          </a:ln>
        </p:spPr>
      </p:pic>
      <p:pic>
        <p:nvPicPr>
          <p:cNvPr id="4" name="Picture 7" descr="laptop"/>
          <p:cNvPicPr>
            <a:picLocks noChangeAspect="1" noChangeArrowheads="1"/>
          </p:cNvPicPr>
          <p:nvPr/>
        </p:nvPicPr>
        <p:blipFill>
          <a:blip r:embed="rId7"/>
          <a:srcRect/>
          <a:stretch>
            <a:fillRect/>
          </a:stretch>
        </p:blipFill>
        <p:spPr bwMode="auto">
          <a:xfrm>
            <a:off x="2138363" y="3962400"/>
            <a:ext cx="784225" cy="576263"/>
          </a:xfrm>
          <a:prstGeom prst="rect">
            <a:avLst/>
          </a:prstGeom>
          <a:noFill/>
          <a:ln w="9525">
            <a:noFill/>
            <a:miter lim="800000"/>
            <a:headEnd/>
            <a:tailEnd/>
          </a:ln>
        </p:spPr>
      </p:pic>
      <p:pic>
        <p:nvPicPr>
          <p:cNvPr id="5" name="Picture 7" descr="laptop"/>
          <p:cNvPicPr>
            <a:picLocks noChangeAspect="1" noChangeArrowheads="1"/>
          </p:cNvPicPr>
          <p:nvPr/>
        </p:nvPicPr>
        <p:blipFill>
          <a:blip r:embed="rId7"/>
          <a:srcRect/>
          <a:stretch>
            <a:fillRect/>
          </a:stretch>
        </p:blipFill>
        <p:spPr bwMode="auto">
          <a:xfrm>
            <a:off x="2492375" y="1916113"/>
            <a:ext cx="784225" cy="576262"/>
          </a:xfrm>
          <a:prstGeom prst="rect">
            <a:avLst/>
          </a:prstGeom>
          <a:noFill/>
          <a:ln w="9525">
            <a:noFill/>
            <a:miter lim="800000"/>
            <a:headEnd/>
            <a:tailEnd/>
          </a:ln>
        </p:spPr>
      </p:pic>
      <p:sp>
        <p:nvSpPr>
          <p:cNvPr id="91179" name="Line 43"/>
          <p:cNvSpPr>
            <a:spLocks noChangeShapeType="1"/>
          </p:cNvSpPr>
          <p:nvPr/>
        </p:nvSpPr>
        <p:spPr bwMode="auto">
          <a:xfrm flipV="1">
            <a:off x="6550025" y="3068638"/>
            <a:ext cx="1174750" cy="749300"/>
          </a:xfrm>
          <a:prstGeom prst="line">
            <a:avLst/>
          </a:prstGeom>
          <a:noFill/>
          <a:ln w="76200" cmpd="tri">
            <a:solidFill>
              <a:schemeClr val="tx1"/>
            </a:solidFill>
            <a:round/>
            <a:headEnd/>
            <a:tailEnd type="triangle" w="med" len="lg"/>
          </a:ln>
        </p:spPr>
        <p:txBody>
          <a:bodyPr anchor="ctr"/>
          <a:lstStyle/>
          <a:p>
            <a:endParaRPr lang="en-US"/>
          </a:p>
        </p:txBody>
      </p:sp>
      <p:sp>
        <p:nvSpPr>
          <p:cNvPr id="91180" name="Line 44"/>
          <p:cNvSpPr>
            <a:spLocks noChangeShapeType="1"/>
          </p:cNvSpPr>
          <p:nvPr/>
        </p:nvSpPr>
        <p:spPr bwMode="auto">
          <a:xfrm flipH="1" flipV="1">
            <a:off x="4970463" y="3459163"/>
            <a:ext cx="941387" cy="358775"/>
          </a:xfrm>
          <a:prstGeom prst="line">
            <a:avLst/>
          </a:prstGeom>
          <a:noFill/>
          <a:ln w="76200" cmpd="tri">
            <a:solidFill>
              <a:schemeClr val="tx1"/>
            </a:solidFill>
            <a:round/>
            <a:headEnd/>
            <a:tailEnd type="triangle" w="med" len="lg"/>
          </a:ln>
        </p:spPr>
        <p:txBody>
          <a:bodyPr anchor="ctr"/>
          <a:lstStyle/>
          <a:p>
            <a:endParaRPr lang="en-US"/>
          </a:p>
        </p:txBody>
      </p:sp>
      <p:sp>
        <p:nvSpPr>
          <p:cNvPr id="91185" name="Line 49"/>
          <p:cNvSpPr>
            <a:spLocks noChangeShapeType="1"/>
          </p:cNvSpPr>
          <p:nvPr/>
        </p:nvSpPr>
        <p:spPr bwMode="auto">
          <a:xfrm flipH="1">
            <a:off x="2906713" y="4176713"/>
            <a:ext cx="3005137" cy="206375"/>
          </a:xfrm>
          <a:prstGeom prst="line">
            <a:avLst/>
          </a:prstGeom>
          <a:noFill/>
          <a:ln w="38100">
            <a:solidFill>
              <a:schemeClr val="tx1"/>
            </a:solidFill>
            <a:prstDash val="sysDot"/>
            <a:round/>
            <a:headEnd/>
            <a:tailEnd type="triangle" w="med" len="lg"/>
          </a:ln>
        </p:spPr>
        <p:txBody>
          <a:bodyPr anchor="ctr"/>
          <a:lstStyle/>
          <a:p>
            <a:endParaRPr lang="en-US"/>
          </a:p>
        </p:txBody>
      </p:sp>
      <p:grpSp>
        <p:nvGrpSpPr>
          <p:cNvPr id="6" name="Group 52"/>
          <p:cNvGrpSpPr>
            <a:grpSpLocks/>
          </p:cNvGrpSpPr>
          <p:nvPr/>
        </p:nvGrpSpPr>
        <p:grpSpPr bwMode="auto">
          <a:xfrm>
            <a:off x="-274638" y="4627563"/>
            <a:ext cx="3268663" cy="1771650"/>
            <a:chOff x="-109" y="2915"/>
            <a:chExt cx="2059" cy="1116"/>
          </a:xfrm>
        </p:grpSpPr>
        <p:pic>
          <p:nvPicPr>
            <p:cNvPr id="21538" name="Picture 47" descr="Copy of DriveSat_OB1"/>
            <p:cNvPicPr>
              <a:picLocks noChangeAspect="1" noChangeArrowheads="1"/>
            </p:cNvPicPr>
            <p:nvPr/>
          </p:nvPicPr>
          <p:blipFill>
            <a:blip r:embed="rId8"/>
            <a:srcRect/>
            <a:stretch>
              <a:fillRect/>
            </a:stretch>
          </p:blipFill>
          <p:spPr bwMode="auto">
            <a:xfrm>
              <a:off x="-109" y="2915"/>
              <a:ext cx="2059" cy="1116"/>
            </a:xfrm>
            <a:prstGeom prst="rect">
              <a:avLst/>
            </a:prstGeom>
            <a:noFill/>
            <a:ln w="9525">
              <a:noFill/>
              <a:miter lim="800000"/>
              <a:headEnd/>
              <a:tailEnd/>
            </a:ln>
          </p:spPr>
        </p:pic>
        <p:sp>
          <p:nvSpPr>
            <p:cNvPr id="21539" name="Line 45"/>
            <p:cNvSpPr>
              <a:spLocks noChangeShapeType="1"/>
            </p:cNvSpPr>
            <p:nvPr/>
          </p:nvSpPr>
          <p:spPr bwMode="auto">
            <a:xfrm flipV="1">
              <a:off x="59" y="3341"/>
              <a:ext cx="477" cy="0"/>
            </a:xfrm>
            <a:prstGeom prst="line">
              <a:avLst/>
            </a:prstGeom>
            <a:noFill/>
            <a:ln w="76200" cmpd="tri">
              <a:solidFill>
                <a:schemeClr val="tx1"/>
              </a:solidFill>
              <a:round/>
              <a:headEnd/>
              <a:tailEnd type="triangle" w="med" len="lg"/>
            </a:ln>
          </p:spPr>
          <p:txBody>
            <a:bodyPr anchor="ctr"/>
            <a:lstStyle/>
            <a:p>
              <a:endParaRPr lang="en-US"/>
            </a:p>
          </p:txBody>
        </p:sp>
        <p:sp>
          <p:nvSpPr>
            <p:cNvPr id="21540" name="Rectangle 48"/>
            <p:cNvSpPr>
              <a:spLocks noChangeArrowheads="1"/>
            </p:cNvSpPr>
            <p:nvPr/>
          </p:nvSpPr>
          <p:spPr bwMode="auto">
            <a:xfrm>
              <a:off x="475" y="3219"/>
              <a:ext cx="1254" cy="212"/>
            </a:xfrm>
            <a:prstGeom prst="rect">
              <a:avLst/>
            </a:prstGeom>
            <a:noFill/>
            <a:ln w="12700" algn="ctr">
              <a:noFill/>
              <a:miter lim="800000"/>
              <a:headEnd/>
              <a:tailEnd/>
            </a:ln>
          </p:spPr>
          <p:txBody>
            <a:bodyPr wrap="none">
              <a:spAutoFit/>
            </a:bodyPr>
            <a:lstStyle/>
            <a:p>
              <a:pPr>
                <a:spcBef>
                  <a:spcPct val="0"/>
                </a:spcBef>
              </a:pPr>
              <a:r>
                <a:rPr lang="en-US" sz="1600" i="1">
                  <a:solidFill>
                    <a:schemeClr val="tx1"/>
                  </a:solidFill>
                </a:rPr>
                <a:t>IPsec Authenticated</a:t>
              </a:r>
            </a:p>
          </p:txBody>
        </p:sp>
        <p:sp>
          <p:nvSpPr>
            <p:cNvPr id="21541" name="Line 50"/>
            <p:cNvSpPr>
              <a:spLocks noChangeShapeType="1"/>
            </p:cNvSpPr>
            <p:nvPr/>
          </p:nvSpPr>
          <p:spPr bwMode="auto">
            <a:xfrm>
              <a:off x="59" y="3556"/>
              <a:ext cx="413" cy="0"/>
            </a:xfrm>
            <a:prstGeom prst="line">
              <a:avLst/>
            </a:prstGeom>
            <a:noFill/>
            <a:ln w="38100">
              <a:solidFill>
                <a:schemeClr val="tx1"/>
              </a:solidFill>
              <a:prstDash val="sysDot"/>
              <a:round/>
              <a:headEnd/>
              <a:tailEnd type="triangle" w="med" len="lg"/>
            </a:ln>
          </p:spPr>
          <p:txBody>
            <a:bodyPr anchor="ctr"/>
            <a:lstStyle/>
            <a:p>
              <a:endParaRPr lang="en-US"/>
            </a:p>
          </p:txBody>
        </p:sp>
        <p:sp>
          <p:nvSpPr>
            <p:cNvPr id="21542" name="Rectangle 51"/>
            <p:cNvSpPr>
              <a:spLocks noChangeArrowheads="1"/>
            </p:cNvSpPr>
            <p:nvPr/>
          </p:nvSpPr>
          <p:spPr bwMode="auto">
            <a:xfrm>
              <a:off x="476" y="3444"/>
              <a:ext cx="1047" cy="212"/>
            </a:xfrm>
            <a:prstGeom prst="rect">
              <a:avLst/>
            </a:prstGeom>
            <a:noFill/>
            <a:ln w="12700" algn="ctr">
              <a:noFill/>
              <a:miter lim="800000"/>
              <a:headEnd/>
              <a:tailEnd/>
            </a:ln>
          </p:spPr>
          <p:txBody>
            <a:bodyPr wrap="none">
              <a:spAutoFit/>
            </a:bodyPr>
            <a:lstStyle/>
            <a:p>
              <a:pPr>
                <a:spcBef>
                  <a:spcPct val="0"/>
                </a:spcBef>
              </a:pPr>
              <a:r>
                <a:rPr lang="en-US" sz="1600" i="1">
                  <a:solidFill>
                    <a:schemeClr val="tx1"/>
                  </a:solidFill>
                </a:rPr>
                <a:t>Unauthenticated</a:t>
              </a:r>
            </a:p>
          </p:txBody>
        </p:sp>
      </p:grpSp>
      <p:sp>
        <p:nvSpPr>
          <p:cNvPr id="91189" name="Line 53"/>
          <p:cNvSpPr>
            <a:spLocks noChangeShapeType="1"/>
          </p:cNvSpPr>
          <p:nvPr/>
        </p:nvSpPr>
        <p:spPr bwMode="auto">
          <a:xfrm flipV="1">
            <a:off x="2994025" y="4289425"/>
            <a:ext cx="2921000" cy="249238"/>
          </a:xfrm>
          <a:prstGeom prst="line">
            <a:avLst/>
          </a:prstGeom>
          <a:noFill/>
          <a:ln w="38100">
            <a:solidFill>
              <a:srgbClr val="FF0000"/>
            </a:solidFill>
            <a:prstDash val="sysDot"/>
            <a:round/>
            <a:headEnd/>
            <a:tailEnd type="triangle" w="med" len="lg"/>
          </a:ln>
        </p:spPr>
        <p:txBody>
          <a:bodyPr anchor="ctr"/>
          <a:lstStyle/>
          <a:p>
            <a:endParaRPr lang="en-US"/>
          </a:p>
        </p:txBody>
      </p:sp>
      <p:sp>
        <p:nvSpPr>
          <p:cNvPr id="91190" name="Line 54"/>
          <p:cNvSpPr>
            <a:spLocks noChangeShapeType="1"/>
          </p:cNvSpPr>
          <p:nvPr/>
        </p:nvSpPr>
        <p:spPr bwMode="auto">
          <a:xfrm>
            <a:off x="5149850" y="3241675"/>
            <a:ext cx="762000" cy="392113"/>
          </a:xfrm>
          <a:prstGeom prst="line">
            <a:avLst/>
          </a:prstGeom>
          <a:noFill/>
          <a:ln w="76200" cmpd="tri">
            <a:solidFill>
              <a:schemeClr val="tx1"/>
            </a:solidFill>
            <a:round/>
            <a:headEnd/>
            <a:tailEnd type="triangle" w="med" len="lg"/>
          </a:ln>
        </p:spPr>
        <p:txBody>
          <a:bodyPr anchor="ctr"/>
          <a:lstStyle/>
          <a:p>
            <a:endParaRPr lang="en-US"/>
          </a:p>
        </p:txBody>
      </p:sp>
      <p:sp>
        <p:nvSpPr>
          <p:cNvPr id="91191" name="Line 55"/>
          <p:cNvSpPr>
            <a:spLocks noChangeShapeType="1"/>
          </p:cNvSpPr>
          <p:nvPr/>
        </p:nvSpPr>
        <p:spPr bwMode="auto">
          <a:xfrm flipH="1">
            <a:off x="6550025" y="3194050"/>
            <a:ext cx="1452563" cy="879475"/>
          </a:xfrm>
          <a:prstGeom prst="line">
            <a:avLst/>
          </a:prstGeom>
          <a:noFill/>
          <a:ln w="76200" cmpd="tri">
            <a:solidFill>
              <a:schemeClr val="tx1"/>
            </a:solidFill>
            <a:round/>
            <a:headEnd/>
            <a:tailEnd type="triangle" w="med" len="lg"/>
          </a:ln>
        </p:spPr>
        <p:txBody>
          <a:bodyPr anchor="ctr"/>
          <a:lstStyle/>
          <a:p>
            <a:endParaRPr lang="en-US"/>
          </a:p>
        </p:txBody>
      </p:sp>
      <p:sp>
        <p:nvSpPr>
          <p:cNvPr id="91192" name="Line 56"/>
          <p:cNvSpPr>
            <a:spLocks noChangeShapeType="1"/>
          </p:cNvSpPr>
          <p:nvPr/>
        </p:nvSpPr>
        <p:spPr bwMode="auto">
          <a:xfrm flipH="1">
            <a:off x="4970463" y="2487613"/>
            <a:ext cx="407987" cy="581025"/>
          </a:xfrm>
          <a:prstGeom prst="line">
            <a:avLst/>
          </a:prstGeom>
          <a:noFill/>
          <a:ln w="76200" cmpd="tri">
            <a:solidFill>
              <a:schemeClr val="tx1"/>
            </a:solidFill>
            <a:round/>
            <a:headEnd/>
            <a:tailEnd type="triangle" w="med" len="lg"/>
          </a:ln>
        </p:spPr>
        <p:txBody>
          <a:bodyPr anchor="ctr"/>
          <a:lstStyle/>
          <a:p>
            <a:endParaRPr lang="en-US"/>
          </a:p>
        </p:txBody>
      </p:sp>
      <p:sp>
        <p:nvSpPr>
          <p:cNvPr id="91193" name="Line 57"/>
          <p:cNvSpPr>
            <a:spLocks noChangeShapeType="1"/>
          </p:cNvSpPr>
          <p:nvPr/>
        </p:nvSpPr>
        <p:spPr bwMode="auto">
          <a:xfrm flipV="1">
            <a:off x="4773613" y="2279650"/>
            <a:ext cx="401637" cy="603250"/>
          </a:xfrm>
          <a:prstGeom prst="line">
            <a:avLst/>
          </a:prstGeom>
          <a:noFill/>
          <a:ln w="76200" cmpd="tri">
            <a:solidFill>
              <a:schemeClr val="tx1"/>
            </a:solidFill>
            <a:round/>
            <a:headEnd/>
            <a:tailEnd type="triangle" w="med" len="lg"/>
          </a:ln>
        </p:spPr>
        <p:txBody>
          <a:bodyPr anchor="ctr"/>
          <a:lstStyle/>
          <a:p>
            <a:endParaRPr lang="en-US"/>
          </a:p>
        </p:txBody>
      </p:sp>
      <p:sp>
        <p:nvSpPr>
          <p:cNvPr id="91194" name="Line 58"/>
          <p:cNvSpPr>
            <a:spLocks noChangeShapeType="1"/>
          </p:cNvSpPr>
          <p:nvPr/>
        </p:nvSpPr>
        <p:spPr bwMode="auto">
          <a:xfrm flipV="1">
            <a:off x="2906713" y="2101850"/>
            <a:ext cx="2063750" cy="1716088"/>
          </a:xfrm>
          <a:prstGeom prst="line">
            <a:avLst/>
          </a:prstGeom>
          <a:noFill/>
          <a:ln w="38100">
            <a:solidFill>
              <a:schemeClr val="tx1"/>
            </a:solidFill>
            <a:prstDash val="sysDot"/>
            <a:round/>
            <a:headEnd/>
            <a:tailEnd type="triangle" w="med" len="lg"/>
          </a:ln>
        </p:spPr>
        <p:txBody>
          <a:bodyPr anchor="ctr"/>
          <a:lstStyle/>
          <a:p>
            <a:endParaRPr lang="en-US"/>
          </a:p>
        </p:txBody>
      </p:sp>
      <p:sp>
        <p:nvSpPr>
          <p:cNvPr id="91195" name="Line 59"/>
          <p:cNvSpPr>
            <a:spLocks noChangeShapeType="1"/>
          </p:cNvSpPr>
          <p:nvPr/>
        </p:nvSpPr>
        <p:spPr bwMode="auto">
          <a:xfrm flipH="1">
            <a:off x="2994025" y="2279650"/>
            <a:ext cx="1976438" cy="1682750"/>
          </a:xfrm>
          <a:prstGeom prst="line">
            <a:avLst/>
          </a:prstGeom>
          <a:noFill/>
          <a:ln w="38100">
            <a:solidFill>
              <a:schemeClr val="tx1"/>
            </a:solidFill>
            <a:prstDash val="sysDot"/>
            <a:round/>
            <a:headEnd/>
            <a:tailEnd type="triangle" w="med" len="lg"/>
          </a:ln>
        </p:spPr>
        <p:txBody>
          <a:bodyPr anchor="ctr"/>
          <a:lstStyle/>
          <a:p>
            <a:endParaRPr lang="en-US"/>
          </a:p>
        </p:txBody>
      </p:sp>
      <p:sp>
        <p:nvSpPr>
          <p:cNvPr id="91196" name="Line 60"/>
          <p:cNvSpPr>
            <a:spLocks noChangeShapeType="1"/>
          </p:cNvSpPr>
          <p:nvPr/>
        </p:nvSpPr>
        <p:spPr bwMode="auto">
          <a:xfrm flipV="1">
            <a:off x="2636838" y="2492375"/>
            <a:ext cx="0" cy="1273175"/>
          </a:xfrm>
          <a:prstGeom prst="line">
            <a:avLst/>
          </a:prstGeom>
          <a:noFill/>
          <a:ln w="38100">
            <a:solidFill>
              <a:schemeClr val="tx1"/>
            </a:solidFill>
            <a:prstDash val="sysDot"/>
            <a:round/>
            <a:headEnd/>
            <a:tailEnd type="triangle" w="med" len="lg"/>
          </a:ln>
        </p:spPr>
        <p:txBody>
          <a:bodyPr anchor="ctr"/>
          <a:lstStyle/>
          <a:p>
            <a:endParaRPr lang="en-US"/>
          </a:p>
        </p:txBody>
      </p:sp>
      <p:sp>
        <p:nvSpPr>
          <p:cNvPr id="91197" name="Line 61"/>
          <p:cNvSpPr>
            <a:spLocks noChangeShapeType="1"/>
          </p:cNvSpPr>
          <p:nvPr/>
        </p:nvSpPr>
        <p:spPr bwMode="auto">
          <a:xfrm flipH="1">
            <a:off x="2855913" y="2570163"/>
            <a:ext cx="0" cy="1273175"/>
          </a:xfrm>
          <a:prstGeom prst="line">
            <a:avLst/>
          </a:prstGeom>
          <a:noFill/>
          <a:ln w="38100">
            <a:solidFill>
              <a:schemeClr val="tx1"/>
            </a:solidFill>
            <a:prstDash val="sysDot"/>
            <a:round/>
            <a:headEnd/>
            <a:tailEnd type="triangle" w="med" len="lg"/>
          </a:ln>
        </p:spPr>
        <p:txBody>
          <a:bodyPr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159"/>
                                        </p:tgtEl>
                                        <p:attrNameLst>
                                          <p:attrName>style.visibility</p:attrName>
                                        </p:attrNameLst>
                                      </p:cBhvr>
                                      <p:to>
                                        <p:strVal val="visible"/>
                                      </p:to>
                                    </p:set>
                                    <p:animEffect transition="in" filter="fade">
                                      <p:cBhvr>
                                        <p:cTn id="7" dur="500"/>
                                        <p:tgtEl>
                                          <p:spTgt spid="91159"/>
                                        </p:tgtEl>
                                      </p:cBhvr>
                                    </p:animEffect>
                                  </p:childTnLst>
                                </p:cTn>
                              </p:par>
                              <p:par>
                                <p:cTn id="8" presetID="10" presetClass="entr" presetSubtype="0" fill="hold" nodeType="withEffect">
                                  <p:stCondLst>
                                    <p:cond delay="0"/>
                                  </p:stCondLst>
                                  <p:childTnLst>
                                    <p:set>
                                      <p:cBhvr>
                                        <p:cTn id="9" dur="1" fill="hold">
                                          <p:stCondLst>
                                            <p:cond delay="0"/>
                                          </p:stCondLst>
                                        </p:cTn>
                                        <p:tgtEl>
                                          <p:spTgt spid="91166"/>
                                        </p:tgtEl>
                                        <p:attrNameLst>
                                          <p:attrName>style.visibility</p:attrName>
                                        </p:attrNameLst>
                                      </p:cBhvr>
                                      <p:to>
                                        <p:strVal val="visible"/>
                                      </p:to>
                                    </p:set>
                                    <p:animEffect transition="in" filter="fade">
                                      <p:cBhvr>
                                        <p:cTn id="10" dur="500"/>
                                        <p:tgtEl>
                                          <p:spTgt spid="9116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4275"/>
                                        </p:tgtEl>
                                        <p:attrNameLst>
                                          <p:attrName>style.visibility</p:attrName>
                                        </p:attrNameLst>
                                      </p:cBhvr>
                                      <p:to>
                                        <p:strVal val="visible"/>
                                      </p:to>
                                    </p:set>
                                    <p:animEffect transition="in" filter="fade">
                                      <p:cBhvr>
                                        <p:cTn id="14" dur="500"/>
                                        <p:tgtEl>
                                          <p:spTgt spid="54275"/>
                                        </p:tgtEl>
                                      </p:cBhvr>
                                    </p:animEffect>
                                  </p:childTnLst>
                                </p:cTn>
                              </p:par>
                              <p:par>
                                <p:cTn id="15" presetID="10" presetClass="entr" presetSubtype="0" fill="hold" nodeType="withEffect">
                                  <p:stCondLst>
                                    <p:cond delay="0"/>
                                  </p:stCondLst>
                                  <p:childTnLst>
                                    <p:set>
                                      <p:cBhvr>
                                        <p:cTn id="16" dur="1" fill="hold">
                                          <p:stCondLst>
                                            <p:cond delay="0"/>
                                          </p:stCondLst>
                                        </p:cTn>
                                        <p:tgtEl>
                                          <p:spTgt spid="91164"/>
                                        </p:tgtEl>
                                        <p:attrNameLst>
                                          <p:attrName>style.visibility</p:attrName>
                                        </p:attrNameLst>
                                      </p:cBhvr>
                                      <p:to>
                                        <p:strVal val="visible"/>
                                      </p:to>
                                    </p:set>
                                    <p:animEffect transition="in" filter="fade">
                                      <p:cBhvr>
                                        <p:cTn id="17" dur="500"/>
                                        <p:tgtEl>
                                          <p:spTgt spid="9116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1163"/>
                                        </p:tgtEl>
                                        <p:attrNameLst>
                                          <p:attrName>style.visibility</p:attrName>
                                        </p:attrNameLst>
                                      </p:cBhvr>
                                      <p:to>
                                        <p:strVal val="visible"/>
                                      </p:to>
                                    </p:set>
                                    <p:animEffect transition="in" filter="fade">
                                      <p:cBhvr>
                                        <p:cTn id="21" dur="500"/>
                                        <p:tgtEl>
                                          <p:spTgt spid="91163"/>
                                        </p:tgtEl>
                                      </p:cBhvr>
                                    </p:animEffect>
                                  </p:childTnLst>
                                </p:cTn>
                              </p:par>
                              <p:par>
                                <p:cTn id="22" presetID="10" presetClass="entr" presetSubtype="0" fill="hold" nodeType="withEffect">
                                  <p:stCondLst>
                                    <p:cond delay="0"/>
                                  </p:stCondLst>
                                  <p:childTnLst>
                                    <p:set>
                                      <p:cBhvr>
                                        <p:cTn id="23" dur="1" fill="hold">
                                          <p:stCondLst>
                                            <p:cond delay="0"/>
                                          </p:stCondLst>
                                        </p:cTn>
                                        <p:tgtEl>
                                          <p:spTgt spid="91165"/>
                                        </p:tgtEl>
                                        <p:attrNameLst>
                                          <p:attrName>style.visibility</p:attrName>
                                        </p:attrNameLst>
                                      </p:cBhvr>
                                      <p:to>
                                        <p:strVal val="visible"/>
                                      </p:to>
                                    </p:set>
                                    <p:animEffect transition="in" filter="fade">
                                      <p:cBhvr>
                                        <p:cTn id="24" dur="500"/>
                                        <p:tgtEl>
                                          <p:spTgt spid="9116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116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116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116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91167"/>
                                        </p:tgtEl>
                                        <p:attrNameLst>
                                          <p:attrName>style.visibility</p:attrName>
                                        </p:attrNameLst>
                                      </p:cBhvr>
                                      <p:to>
                                        <p:strVal val="visible"/>
                                      </p:to>
                                    </p:set>
                                    <p:animEffect transition="in" filter="fade">
                                      <p:cBhvr>
                                        <p:cTn id="35" dur="500"/>
                                        <p:tgtEl>
                                          <p:spTgt spid="91167"/>
                                        </p:tgtEl>
                                      </p:cBhvr>
                                    </p:animEffect>
                                  </p:childTnLst>
                                </p:cTn>
                              </p:par>
                              <p:par>
                                <p:cTn id="36" presetID="10" presetClass="entr" presetSubtype="0" fill="hold" nodeType="withEffect">
                                  <p:stCondLst>
                                    <p:cond delay="0"/>
                                  </p:stCondLst>
                                  <p:childTnLst>
                                    <p:set>
                                      <p:cBhvr>
                                        <p:cTn id="37" dur="1" fill="hold">
                                          <p:stCondLst>
                                            <p:cond delay="0"/>
                                          </p:stCondLst>
                                        </p:cTn>
                                        <p:tgtEl>
                                          <p:spTgt spid="48133"/>
                                        </p:tgtEl>
                                        <p:attrNameLst>
                                          <p:attrName>style.visibility</p:attrName>
                                        </p:attrNameLst>
                                      </p:cBhvr>
                                      <p:to>
                                        <p:strVal val="visible"/>
                                      </p:to>
                                    </p:set>
                                    <p:animEffect transition="in" filter="fade">
                                      <p:cBhvr>
                                        <p:cTn id="38" dur="500"/>
                                        <p:tgtEl>
                                          <p:spTgt spid="48133"/>
                                        </p:tgtEl>
                                      </p:cBhvr>
                                    </p:animEffect>
                                  </p:childTnLst>
                                </p:cTn>
                              </p:par>
                              <p:par>
                                <p:cTn id="39" presetID="10" presetClass="entr" presetSubtype="0" fill="hold" nodeType="withEffect">
                                  <p:stCondLst>
                                    <p:cond delay="0"/>
                                  </p:stCondLst>
                                  <p:childTnLst>
                                    <p:set>
                                      <p:cBhvr>
                                        <p:cTn id="40" dur="1" fill="hold">
                                          <p:stCondLst>
                                            <p:cond delay="0"/>
                                          </p:stCondLst>
                                        </p:cTn>
                                        <p:tgtEl>
                                          <p:spTgt spid="48135"/>
                                        </p:tgtEl>
                                        <p:attrNameLst>
                                          <p:attrName>style.visibility</p:attrName>
                                        </p:attrNameLst>
                                      </p:cBhvr>
                                      <p:to>
                                        <p:strVal val="visible"/>
                                      </p:to>
                                    </p:set>
                                    <p:animEffect transition="in" filter="fade">
                                      <p:cBhvr>
                                        <p:cTn id="41" dur="500"/>
                                        <p:tgtEl>
                                          <p:spTgt spid="481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1168"/>
                                        </p:tgtEl>
                                        <p:attrNameLst>
                                          <p:attrName>style.visibility</p:attrName>
                                        </p:attrNameLst>
                                      </p:cBhvr>
                                      <p:to>
                                        <p:strVal val="visible"/>
                                      </p:to>
                                    </p:set>
                                    <p:animEffect transition="in" filter="fade">
                                      <p:cBhvr>
                                        <p:cTn id="46" dur="500"/>
                                        <p:tgtEl>
                                          <p:spTgt spid="91168"/>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169"/>
                                        </p:tgtEl>
                                        <p:attrNameLst>
                                          <p:attrName>style.visibility</p:attrName>
                                        </p:attrNameLst>
                                      </p:cBhvr>
                                      <p:to>
                                        <p:strVal val="visible"/>
                                      </p:to>
                                    </p:set>
                                    <p:animEffect transition="in" filter="fade">
                                      <p:cBhvr>
                                        <p:cTn id="57" dur="500"/>
                                        <p:tgtEl>
                                          <p:spTgt spid="91169"/>
                                        </p:tgtEl>
                                      </p:cBhvr>
                                    </p:animEffect>
                                  </p:childTnLst>
                                </p:cTn>
                              </p:par>
                              <p:par>
                                <p:cTn id="58" presetID="10"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slide(fromLeft)">
                                      <p:cBhvr>
                                        <p:cTn id="68" dur="500"/>
                                        <p:tgtEl>
                                          <p:spTgt spid="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1179"/>
                                        </p:tgtEl>
                                        <p:attrNameLst>
                                          <p:attrName>style.visibility</p:attrName>
                                        </p:attrNameLst>
                                      </p:cBhvr>
                                      <p:to>
                                        <p:strVal val="visible"/>
                                      </p:to>
                                    </p:set>
                                    <p:animEffect transition="in" filter="wipe(left)">
                                      <p:cBhvr>
                                        <p:cTn id="71" dur="500"/>
                                        <p:tgtEl>
                                          <p:spTgt spid="91179"/>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91180"/>
                                        </p:tgtEl>
                                        <p:attrNameLst>
                                          <p:attrName>style.visibility</p:attrName>
                                        </p:attrNameLst>
                                      </p:cBhvr>
                                      <p:to>
                                        <p:strVal val="visible"/>
                                      </p:to>
                                    </p:set>
                                    <p:animEffect transition="in" filter="wipe(right)">
                                      <p:cBhvr>
                                        <p:cTn id="75" dur="500"/>
                                        <p:tgtEl>
                                          <p:spTgt spid="91180"/>
                                        </p:tgtEl>
                                      </p:cBhvr>
                                    </p:animEffect>
                                  </p:childTnLst>
                                </p:cTn>
                              </p:par>
                            </p:childTnLst>
                          </p:cTn>
                        </p:par>
                        <p:par>
                          <p:cTn id="76" fill="hold">
                            <p:stCondLst>
                              <p:cond delay="1000"/>
                            </p:stCondLst>
                            <p:childTnLst>
                              <p:par>
                                <p:cTn id="77" presetID="22" presetClass="entr" presetSubtype="2" fill="hold" grpId="0" nodeType="afterEffect">
                                  <p:stCondLst>
                                    <p:cond delay="0"/>
                                  </p:stCondLst>
                                  <p:childTnLst>
                                    <p:set>
                                      <p:cBhvr>
                                        <p:cTn id="78" dur="1" fill="hold">
                                          <p:stCondLst>
                                            <p:cond delay="0"/>
                                          </p:stCondLst>
                                        </p:cTn>
                                        <p:tgtEl>
                                          <p:spTgt spid="91185"/>
                                        </p:tgtEl>
                                        <p:attrNameLst>
                                          <p:attrName>style.visibility</p:attrName>
                                        </p:attrNameLst>
                                      </p:cBhvr>
                                      <p:to>
                                        <p:strVal val="visible"/>
                                      </p:to>
                                    </p:set>
                                    <p:animEffect transition="in" filter="wipe(right)">
                                      <p:cBhvr>
                                        <p:cTn id="79" dur="500"/>
                                        <p:tgtEl>
                                          <p:spTgt spid="91185"/>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91189"/>
                                        </p:tgtEl>
                                        <p:attrNameLst>
                                          <p:attrName>style.visibility</p:attrName>
                                        </p:attrNameLst>
                                      </p:cBhvr>
                                      <p:to>
                                        <p:strVal val="visible"/>
                                      </p:to>
                                    </p:set>
                                    <p:animEffect transition="in" filter="wipe(left)">
                                      <p:cBhvr>
                                        <p:cTn id="83" dur="500"/>
                                        <p:tgtEl>
                                          <p:spTgt spid="91189"/>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91190"/>
                                        </p:tgtEl>
                                        <p:attrNameLst>
                                          <p:attrName>style.visibility</p:attrName>
                                        </p:attrNameLst>
                                      </p:cBhvr>
                                      <p:to>
                                        <p:strVal val="visible"/>
                                      </p:to>
                                    </p:set>
                                    <p:animEffect transition="in" filter="wipe(left)">
                                      <p:cBhvr>
                                        <p:cTn id="87" dur="500"/>
                                        <p:tgtEl>
                                          <p:spTgt spid="91190"/>
                                        </p:tgtEl>
                                      </p:cBhvr>
                                    </p:animEffect>
                                  </p:childTnLst>
                                </p:cTn>
                              </p:par>
                            </p:childTnLst>
                          </p:cTn>
                        </p:par>
                        <p:par>
                          <p:cTn id="88" fill="hold">
                            <p:stCondLst>
                              <p:cond delay="2500"/>
                            </p:stCondLst>
                            <p:childTnLst>
                              <p:par>
                                <p:cTn id="89" presetID="22" presetClass="entr" presetSubtype="2" fill="hold" grpId="0" nodeType="afterEffect">
                                  <p:stCondLst>
                                    <p:cond delay="0"/>
                                  </p:stCondLst>
                                  <p:childTnLst>
                                    <p:set>
                                      <p:cBhvr>
                                        <p:cTn id="90" dur="1" fill="hold">
                                          <p:stCondLst>
                                            <p:cond delay="0"/>
                                          </p:stCondLst>
                                        </p:cTn>
                                        <p:tgtEl>
                                          <p:spTgt spid="91191"/>
                                        </p:tgtEl>
                                        <p:attrNameLst>
                                          <p:attrName>style.visibility</p:attrName>
                                        </p:attrNameLst>
                                      </p:cBhvr>
                                      <p:to>
                                        <p:strVal val="visible"/>
                                      </p:to>
                                    </p:set>
                                    <p:animEffect transition="in" filter="wipe(right)">
                                      <p:cBhvr>
                                        <p:cTn id="91" dur="500"/>
                                        <p:tgtEl>
                                          <p:spTgt spid="9119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91193"/>
                                        </p:tgtEl>
                                        <p:attrNameLst>
                                          <p:attrName>style.visibility</p:attrName>
                                        </p:attrNameLst>
                                      </p:cBhvr>
                                      <p:to>
                                        <p:strVal val="visible"/>
                                      </p:to>
                                    </p:set>
                                    <p:animEffect transition="in" filter="wipe(down)">
                                      <p:cBhvr>
                                        <p:cTn id="96" dur="500"/>
                                        <p:tgtEl>
                                          <p:spTgt spid="91193"/>
                                        </p:tgtEl>
                                      </p:cBhvr>
                                    </p:animEffect>
                                  </p:childTnLst>
                                </p:cTn>
                              </p:par>
                            </p:childTnLst>
                          </p:cTn>
                        </p:par>
                        <p:par>
                          <p:cTn id="97" fill="hold">
                            <p:stCondLst>
                              <p:cond delay="500"/>
                            </p:stCondLst>
                            <p:childTnLst>
                              <p:par>
                                <p:cTn id="98" presetID="22" presetClass="entr" presetSubtype="1" fill="hold" grpId="0" nodeType="afterEffect">
                                  <p:stCondLst>
                                    <p:cond delay="0"/>
                                  </p:stCondLst>
                                  <p:childTnLst>
                                    <p:set>
                                      <p:cBhvr>
                                        <p:cTn id="99" dur="1" fill="hold">
                                          <p:stCondLst>
                                            <p:cond delay="0"/>
                                          </p:stCondLst>
                                        </p:cTn>
                                        <p:tgtEl>
                                          <p:spTgt spid="91192"/>
                                        </p:tgtEl>
                                        <p:attrNameLst>
                                          <p:attrName>style.visibility</p:attrName>
                                        </p:attrNameLst>
                                      </p:cBhvr>
                                      <p:to>
                                        <p:strVal val="visible"/>
                                      </p:to>
                                    </p:set>
                                    <p:animEffect transition="in" filter="wipe(up)">
                                      <p:cBhvr>
                                        <p:cTn id="100" dur="500"/>
                                        <p:tgtEl>
                                          <p:spTgt spid="91192"/>
                                        </p:tgtEl>
                                      </p:cBhvr>
                                    </p:animEffect>
                                  </p:childTnLst>
                                </p:cTn>
                              </p:par>
                            </p:childTnLst>
                          </p:cTn>
                        </p:par>
                        <p:par>
                          <p:cTn id="101" fill="hold">
                            <p:stCondLst>
                              <p:cond delay="1000"/>
                            </p:stCondLst>
                            <p:childTnLst>
                              <p:par>
                                <p:cTn id="102" presetID="22" presetClass="entr" presetSubtype="4" fill="hold" grpId="0" nodeType="afterEffect">
                                  <p:stCondLst>
                                    <p:cond delay="0"/>
                                  </p:stCondLst>
                                  <p:childTnLst>
                                    <p:set>
                                      <p:cBhvr>
                                        <p:cTn id="103" dur="1" fill="hold">
                                          <p:stCondLst>
                                            <p:cond delay="0"/>
                                          </p:stCondLst>
                                        </p:cTn>
                                        <p:tgtEl>
                                          <p:spTgt spid="91194"/>
                                        </p:tgtEl>
                                        <p:attrNameLst>
                                          <p:attrName>style.visibility</p:attrName>
                                        </p:attrNameLst>
                                      </p:cBhvr>
                                      <p:to>
                                        <p:strVal val="visible"/>
                                      </p:to>
                                    </p:set>
                                    <p:animEffect transition="in" filter="wipe(down)">
                                      <p:cBhvr>
                                        <p:cTn id="104" dur="500"/>
                                        <p:tgtEl>
                                          <p:spTgt spid="91194"/>
                                        </p:tgtEl>
                                      </p:cBhvr>
                                    </p:animEffect>
                                  </p:childTnLst>
                                </p:cTn>
                              </p:par>
                            </p:childTnLst>
                          </p:cTn>
                        </p:par>
                        <p:par>
                          <p:cTn id="105" fill="hold">
                            <p:stCondLst>
                              <p:cond delay="1500"/>
                            </p:stCondLst>
                            <p:childTnLst>
                              <p:par>
                                <p:cTn id="106" presetID="22" presetClass="entr" presetSubtype="1" fill="hold" grpId="0" nodeType="afterEffect">
                                  <p:stCondLst>
                                    <p:cond delay="0"/>
                                  </p:stCondLst>
                                  <p:childTnLst>
                                    <p:set>
                                      <p:cBhvr>
                                        <p:cTn id="107" dur="1" fill="hold">
                                          <p:stCondLst>
                                            <p:cond delay="0"/>
                                          </p:stCondLst>
                                        </p:cTn>
                                        <p:tgtEl>
                                          <p:spTgt spid="91195"/>
                                        </p:tgtEl>
                                        <p:attrNameLst>
                                          <p:attrName>style.visibility</p:attrName>
                                        </p:attrNameLst>
                                      </p:cBhvr>
                                      <p:to>
                                        <p:strVal val="visible"/>
                                      </p:to>
                                    </p:set>
                                    <p:animEffect transition="in" filter="wipe(up)">
                                      <p:cBhvr>
                                        <p:cTn id="108" dur="500"/>
                                        <p:tgtEl>
                                          <p:spTgt spid="9119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91196"/>
                                        </p:tgtEl>
                                        <p:attrNameLst>
                                          <p:attrName>style.visibility</p:attrName>
                                        </p:attrNameLst>
                                      </p:cBhvr>
                                      <p:to>
                                        <p:strVal val="visible"/>
                                      </p:to>
                                    </p:set>
                                    <p:animEffect transition="in" filter="wipe(down)">
                                      <p:cBhvr>
                                        <p:cTn id="113" dur="500"/>
                                        <p:tgtEl>
                                          <p:spTgt spid="91196"/>
                                        </p:tgtEl>
                                      </p:cBhvr>
                                    </p:animEffect>
                                  </p:childTnLst>
                                </p:cTn>
                              </p:par>
                            </p:childTnLst>
                          </p:cTn>
                        </p:par>
                        <p:par>
                          <p:cTn id="114" fill="hold">
                            <p:stCondLst>
                              <p:cond delay="500"/>
                            </p:stCondLst>
                            <p:childTnLst>
                              <p:par>
                                <p:cTn id="115" presetID="22" presetClass="entr" presetSubtype="1" fill="hold" grpId="0" nodeType="afterEffect">
                                  <p:stCondLst>
                                    <p:cond delay="0"/>
                                  </p:stCondLst>
                                  <p:childTnLst>
                                    <p:set>
                                      <p:cBhvr>
                                        <p:cTn id="116" dur="1" fill="hold">
                                          <p:stCondLst>
                                            <p:cond delay="0"/>
                                          </p:stCondLst>
                                        </p:cTn>
                                        <p:tgtEl>
                                          <p:spTgt spid="91197"/>
                                        </p:tgtEl>
                                        <p:attrNameLst>
                                          <p:attrName>style.visibility</p:attrName>
                                        </p:attrNameLst>
                                      </p:cBhvr>
                                      <p:to>
                                        <p:strVal val="visible"/>
                                      </p:to>
                                    </p:set>
                                    <p:animEffect transition="in" filter="wipe(up)">
                                      <p:cBhvr>
                                        <p:cTn id="117" dur="500"/>
                                        <p:tgtEl>
                                          <p:spTgt spid="9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9" grpId="0" animBg="1"/>
      <p:bldP spid="91163" grpId="0" animBg="1"/>
      <p:bldP spid="91167" grpId="0"/>
      <p:bldP spid="91168" grpId="0"/>
      <p:bldP spid="91169" grpId="0"/>
      <p:bldP spid="91179" grpId="0" animBg="1"/>
      <p:bldP spid="91180" grpId="0" animBg="1"/>
      <p:bldP spid="91185" grpId="0" animBg="1"/>
      <p:bldP spid="91189" grpId="0" animBg="1"/>
      <p:bldP spid="91190" grpId="0" animBg="1"/>
      <p:bldP spid="91191" grpId="0" animBg="1"/>
      <p:bldP spid="91192" grpId="0" animBg="1"/>
      <p:bldP spid="91193" grpId="0" animBg="1"/>
      <p:bldP spid="91194" grpId="0" animBg="1"/>
      <p:bldP spid="91195" grpId="0" animBg="1"/>
      <p:bldP spid="91196" grpId="0" animBg="1"/>
      <p:bldP spid="9119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1466850" y="785813"/>
            <a:ext cx="7464425" cy="5464175"/>
          </a:xfrm>
          <a:prstGeom prst="ellipse">
            <a:avLst/>
          </a:prstGeom>
          <a:gradFill rotWithShape="1">
            <a:gsLst>
              <a:gs pos="0">
                <a:srgbClr val="CCECFF">
                  <a:alpha val="95000"/>
                </a:srgbClr>
              </a:gs>
              <a:gs pos="100000">
                <a:srgbClr val="66CCFF"/>
              </a:gs>
            </a:gsLst>
            <a:lin ang="0" scaled="1"/>
          </a:gradFill>
          <a:ln w="12700">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22531"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22532" name="Rectangle 11"/>
          <p:cNvSpPr>
            <a:spLocks noGrp="1" noChangeArrowheads="1"/>
          </p:cNvSpPr>
          <p:nvPr>
            <p:ph type="title" idx="4294967295"/>
          </p:nvPr>
        </p:nvSpPr>
        <p:spPr/>
        <p:txBody>
          <a:bodyPr/>
          <a:lstStyle/>
          <a:p>
            <a:pPr marL="0" indent="0" defTabSz="914400" eaLnBrk="1" hangingPunct="1"/>
            <a:r>
              <a:rPr lang="en-US" smtClean="0"/>
              <a:t>IPsec-based Communication – Notes</a:t>
            </a:r>
          </a:p>
        </p:txBody>
      </p:sp>
      <p:sp>
        <p:nvSpPr>
          <p:cNvPr id="54275" name="Oval 3"/>
          <p:cNvSpPr>
            <a:spLocks noChangeArrowheads="1"/>
          </p:cNvSpPr>
          <p:nvPr/>
        </p:nvSpPr>
        <p:spPr bwMode="auto">
          <a:xfrm>
            <a:off x="3869061" y="1243012"/>
            <a:ext cx="5035293" cy="4592639"/>
          </a:xfrm>
          <a:prstGeom prst="ellipse">
            <a:avLst/>
          </a:prstGeom>
          <a:gradFill rotWithShape="1">
            <a:gsLst>
              <a:gs pos="0">
                <a:srgbClr val="99CCFF">
                  <a:gamma/>
                  <a:shade val="74118"/>
                  <a:invGamma/>
                  <a:alpha val="60001"/>
                </a:srgbClr>
              </a:gs>
              <a:gs pos="50000">
                <a:srgbClr val="99CCFF">
                  <a:alpha val="89999"/>
                </a:srgbClr>
              </a:gs>
              <a:gs pos="100000">
                <a:srgbClr val="99CCFF">
                  <a:gamma/>
                  <a:shade val="74118"/>
                  <a:invGamma/>
                  <a:alpha val="60001"/>
                </a:srgbClr>
              </a:gs>
            </a:gsLst>
            <a:lin ang="2700000" scaled="1"/>
          </a:gradFill>
          <a:ln w="12700">
            <a:solidFill>
              <a:srgbClr val="99CCFF"/>
            </a:solidFill>
            <a:round/>
            <a:headEnd/>
            <a:tailEnd/>
          </a:ln>
          <a:effectLst/>
        </p:spPr>
        <p:txBody>
          <a:bodyPr wrap="none" anchor="ctr"/>
          <a:lstStyle/>
          <a:p>
            <a:pPr eaLnBrk="1" hangingPunct="1">
              <a:spcBef>
                <a:spcPct val="0"/>
              </a:spcBef>
              <a:defRPr/>
            </a:pPr>
            <a:endParaRPr lang="en-GB" sz="1800" b="1">
              <a:solidFill>
                <a:schemeClr val="tx1"/>
              </a:solidFill>
              <a:latin typeface="Segoe Semibold" pitchFamily="34" charset="0"/>
              <a:cs typeface="Arial" charset="0"/>
            </a:endParaRPr>
          </a:p>
        </p:txBody>
      </p:sp>
      <p:sp>
        <p:nvSpPr>
          <p:cNvPr id="22536" name="Oval 5"/>
          <p:cNvSpPr>
            <a:spLocks noChangeArrowheads="1"/>
          </p:cNvSpPr>
          <p:nvPr/>
        </p:nvSpPr>
        <p:spPr bwMode="auto">
          <a:xfrm>
            <a:off x="5492750" y="1779588"/>
            <a:ext cx="3438525" cy="3502025"/>
          </a:xfrm>
          <a:prstGeom prst="ellipse">
            <a:avLst/>
          </a:prstGeom>
          <a:gradFill rotWithShape="1">
            <a:gsLst>
              <a:gs pos="0">
                <a:srgbClr val="3366FF">
                  <a:alpha val="79999"/>
                </a:srgbClr>
              </a:gs>
              <a:gs pos="100000">
                <a:srgbClr val="1C378A"/>
              </a:gs>
            </a:gsLst>
            <a:lin ang="0" scaled="1"/>
          </a:gradFill>
          <a:ln w="12700">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pic>
        <p:nvPicPr>
          <p:cNvPr id="22537" name="Picture 9" descr="2"/>
          <p:cNvPicPr>
            <a:picLocks noChangeAspect="1" noChangeArrowheads="1"/>
          </p:cNvPicPr>
          <p:nvPr/>
        </p:nvPicPr>
        <p:blipFill>
          <a:blip r:embed="rId3"/>
          <a:srcRect/>
          <a:stretch>
            <a:fillRect/>
          </a:stretch>
        </p:blipFill>
        <p:spPr bwMode="auto">
          <a:xfrm>
            <a:off x="4335463" y="2882900"/>
            <a:ext cx="941387" cy="1244600"/>
          </a:xfrm>
          <a:prstGeom prst="rect">
            <a:avLst/>
          </a:prstGeom>
          <a:noFill/>
          <a:ln w="9525">
            <a:noFill/>
            <a:miter lim="800000"/>
            <a:headEnd/>
            <a:tailEnd/>
          </a:ln>
        </p:spPr>
      </p:pic>
      <p:pic>
        <p:nvPicPr>
          <p:cNvPr id="22538" name="Picture 10" descr="3"/>
          <p:cNvPicPr>
            <a:picLocks noChangeAspect="1" noChangeArrowheads="1"/>
          </p:cNvPicPr>
          <p:nvPr/>
        </p:nvPicPr>
        <p:blipFill>
          <a:blip r:embed="rId4"/>
          <a:srcRect/>
          <a:stretch>
            <a:fillRect/>
          </a:stretch>
        </p:blipFill>
        <p:spPr bwMode="auto">
          <a:xfrm>
            <a:off x="6789738" y="2882900"/>
            <a:ext cx="935037" cy="1263650"/>
          </a:xfrm>
          <a:prstGeom prst="rect">
            <a:avLst/>
          </a:prstGeom>
          <a:noFill/>
          <a:ln w="9525">
            <a:noFill/>
            <a:miter lim="800000"/>
            <a:headEnd/>
            <a:tailEnd/>
          </a:ln>
        </p:spPr>
      </p:pic>
      <p:pic>
        <p:nvPicPr>
          <p:cNvPr id="22539" name="Picture 11" descr="1"/>
          <p:cNvPicPr>
            <a:picLocks noChangeAspect="1" noChangeArrowheads="1"/>
          </p:cNvPicPr>
          <p:nvPr/>
        </p:nvPicPr>
        <p:blipFill>
          <a:blip r:embed="rId5"/>
          <a:srcRect/>
          <a:stretch>
            <a:fillRect/>
          </a:stretch>
        </p:blipFill>
        <p:spPr bwMode="auto">
          <a:xfrm>
            <a:off x="2693988" y="2882900"/>
            <a:ext cx="806450" cy="1244600"/>
          </a:xfrm>
          <a:prstGeom prst="rect">
            <a:avLst/>
          </a:prstGeom>
          <a:noFill/>
          <a:ln w="9525">
            <a:noFill/>
            <a:miter lim="800000"/>
            <a:headEnd/>
            <a:tailEnd/>
          </a:ln>
        </p:spPr>
      </p:pic>
      <p:sp>
        <p:nvSpPr>
          <p:cNvPr id="22540" name="Rectangle 12"/>
          <p:cNvSpPr>
            <a:spLocks noChangeArrowheads="1"/>
          </p:cNvSpPr>
          <p:nvPr/>
        </p:nvSpPr>
        <p:spPr bwMode="auto">
          <a:xfrm>
            <a:off x="6378575" y="4627563"/>
            <a:ext cx="1885950" cy="366712"/>
          </a:xfrm>
          <a:prstGeom prst="rect">
            <a:avLst/>
          </a:prstGeom>
          <a:noFill/>
          <a:ln w="12700" algn="ctr">
            <a:noFill/>
            <a:miter lim="800000"/>
            <a:headEnd/>
            <a:tailEnd/>
          </a:ln>
        </p:spPr>
        <p:txBody>
          <a:bodyPr wrap="none">
            <a:spAutoFit/>
          </a:bodyPr>
          <a:lstStyle/>
          <a:p>
            <a:pPr algn="ctr">
              <a:spcBef>
                <a:spcPct val="0"/>
              </a:spcBef>
            </a:pPr>
            <a:r>
              <a:rPr lang="en-US" sz="1800" b="1">
                <a:solidFill>
                  <a:schemeClr val="tx1"/>
                </a:solidFill>
              </a:rPr>
              <a:t>Secure network</a:t>
            </a:r>
          </a:p>
        </p:txBody>
      </p:sp>
      <p:sp>
        <p:nvSpPr>
          <p:cNvPr id="22541" name="Rectangle 13"/>
          <p:cNvSpPr>
            <a:spLocks noChangeArrowheads="1"/>
          </p:cNvSpPr>
          <p:nvPr/>
        </p:nvSpPr>
        <p:spPr bwMode="auto">
          <a:xfrm>
            <a:off x="5378450" y="5268913"/>
            <a:ext cx="2190750" cy="366712"/>
          </a:xfrm>
          <a:prstGeom prst="rect">
            <a:avLst/>
          </a:prstGeom>
          <a:noFill/>
          <a:ln w="12700" algn="ctr">
            <a:noFill/>
            <a:miter lim="800000"/>
            <a:headEnd/>
            <a:tailEnd/>
          </a:ln>
        </p:spPr>
        <p:txBody>
          <a:bodyPr wrap="none">
            <a:spAutoFit/>
          </a:bodyPr>
          <a:lstStyle/>
          <a:p>
            <a:pPr algn="ctr">
              <a:spcBef>
                <a:spcPct val="0"/>
              </a:spcBef>
            </a:pPr>
            <a:r>
              <a:rPr lang="en-US" sz="1800" b="1">
                <a:solidFill>
                  <a:schemeClr val="tx1"/>
                </a:solidFill>
              </a:rPr>
              <a:t>Boundary network</a:t>
            </a:r>
          </a:p>
        </p:txBody>
      </p:sp>
      <p:sp>
        <p:nvSpPr>
          <p:cNvPr id="22542" name="Rectangle 14"/>
          <p:cNvSpPr>
            <a:spLocks noChangeArrowheads="1"/>
          </p:cNvSpPr>
          <p:nvPr/>
        </p:nvSpPr>
        <p:spPr bwMode="auto">
          <a:xfrm>
            <a:off x="3990975" y="5754688"/>
            <a:ext cx="2241550" cy="366712"/>
          </a:xfrm>
          <a:prstGeom prst="rect">
            <a:avLst/>
          </a:prstGeom>
          <a:noFill/>
          <a:ln w="12700" algn="ctr">
            <a:noFill/>
            <a:miter lim="800000"/>
            <a:headEnd/>
            <a:tailEnd/>
          </a:ln>
        </p:spPr>
        <p:txBody>
          <a:bodyPr wrap="none">
            <a:spAutoFit/>
          </a:bodyPr>
          <a:lstStyle/>
          <a:p>
            <a:pPr algn="ctr">
              <a:spcBef>
                <a:spcPct val="0"/>
              </a:spcBef>
            </a:pPr>
            <a:r>
              <a:rPr lang="en-US" sz="1800" b="1">
                <a:solidFill>
                  <a:schemeClr val="tx1"/>
                </a:solidFill>
              </a:rPr>
              <a:t>Restricted network</a:t>
            </a:r>
          </a:p>
        </p:txBody>
      </p:sp>
      <p:pic>
        <p:nvPicPr>
          <p:cNvPr id="22543" name="Picture 5" descr="application server"/>
          <p:cNvPicPr>
            <a:picLocks noChangeAspect="1" noChangeArrowheads="1"/>
          </p:cNvPicPr>
          <p:nvPr/>
        </p:nvPicPr>
        <p:blipFill>
          <a:blip r:embed="rId6"/>
          <a:srcRect/>
          <a:stretch>
            <a:fillRect/>
          </a:stretch>
        </p:blipFill>
        <p:spPr bwMode="auto">
          <a:xfrm>
            <a:off x="5915025" y="3459163"/>
            <a:ext cx="635000" cy="923925"/>
          </a:xfrm>
          <a:prstGeom prst="rect">
            <a:avLst/>
          </a:prstGeom>
          <a:noFill/>
          <a:ln w="9525">
            <a:noFill/>
            <a:miter lim="800000"/>
            <a:headEnd/>
            <a:tailEnd/>
          </a:ln>
        </p:spPr>
      </p:pic>
      <p:pic>
        <p:nvPicPr>
          <p:cNvPr id="22544" name="Picture 7" descr="laptop"/>
          <p:cNvPicPr>
            <a:picLocks noChangeAspect="1" noChangeArrowheads="1"/>
          </p:cNvPicPr>
          <p:nvPr/>
        </p:nvPicPr>
        <p:blipFill>
          <a:blip r:embed="rId7"/>
          <a:srcRect/>
          <a:stretch>
            <a:fillRect/>
          </a:stretch>
        </p:blipFill>
        <p:spPr bwMode="auto">
          <a:xfrm>
            <a:off x="7775575" y="2492375"/>
            <a:ext cx="784225" cy="576263"/>
          </a:xfrm>
          <a:prstGeom prst="rect">
            <a:avLst/>
          </a:prstGeom>
          <a:noFill/>
          <a:ln w="9525">
            <a:noFill/>
            <a:miter lim="800000"/>
            <a:headEnd/>
            <a:tailEnd/>
          </a:ln>
        </p:spPr>
      </p:pic>
      <p:pic>
        <p:nvPicPr>
          <p:cNvPr id="22545" name="Picture 5" descr="application server"/>
          <p:cNvPicPr>
            <a:picLocks noChangeAspect="1" noChangeArrowheads="1"/>
          </p:cNvPicPr>
          <p:nvPr/>
        </p:nvPicPr>
        <p:blipFill>
          <a:blip r:embed="rId6"/>
          <a:srcRect/>
          <a:stretch>
            <a:fillRect/>
          </a:stretch>
        </p:blipFill>
        <p:spPr bwMode="auto">
          <a:xfrm>
            <a:off x="5175250" y="1568450"/>
            <a:ext cx="635000" cy="923925"/>
          </a:xfrm>
          <a:prstGeom prst="rect">
            <a:avLst/>
          </a:prstGeom>
          <a:noFill/>
          <a:ln w="9525">
            <a:noFill/>
            <a:miter lim="800000"/>
            <a:headEnd/>
            <a:tailEnd/>
          </a:ln>
        </p:spPr>
      </p:pic>
      <p:pic>
        <p:nvPicPr>
          <p:cNvPr id="22546" name="Picture 5" descr="application server"/>
          <p:cNvPicPr>
            <a:picLocks noChangeAspect="1" noChangeArrowheads="1"/>
          </p:cNvPicPr>
          <p:nvPr/>
        </p:nvPicPr>
        <p:blipFill>
          <a:blip r:embed="rId6"/>
          <a:srcRect/>
          <a:stretch>
            <a:fillRect/>
          </a:stretch>
        </p:blipFill>
        <p:spPr bwMode="auto">
          <a:xfrm>
            <a:off x="4335463" y="2894013"/>
            <a:ext cx="635000" cy="923925"/>
          </a:xfrm>
          <a:prstGeom prst="rect">
            <a:avLst/>
          </a:prstGeom>
          <a:noFill/>
          <a:ln w="9525">
            <a:noFill/>
            <a:miter lim="800000"/>
            <a:headEnd/>
            <a:tailEnd/>
          </a:ln>
        </p:spPr>
      </p:pic>
      <p:pic>
        <p:nvPicPr>
          <p:cNvPr id="22547" name="Picture 7" descr="laptop"/>
          <p:cNvPicPr>
            <a:picLocks noChangeAspect="1" noChangeArrowheads="1"/>
          </p:cNvPicPr>
          <p:nvPr/>
        </p:nvPicPr>
        <p:blipFill>
          <a:blip r:embed="rId7"/>
          <a:srcRect/>
          <a:stretch>
            <a:fillRect/>
          </a:stretch>
        </p:blipFill>
        <p:spPr bwMode="auto">
          <a:xfrm>
            <a:off x="2138363" y="3962400"/>
            <a:ext cx="784225" cy="576263"/>
          </a:xfrm>
          <a:prstGeom prst="rect">
            <a:avLst/>
          </a:prstGeom>
          <a:noFill/>
          <a:ln w="9525">
            <a:noFill/>
            <a:miter lim="800000"/>
            <a:headEnd/>
            <a:tailEnd/>
          </a:ln>
        </p:spPr>
      </p:pic>
      <p:pic>
        <p:nvPicPr>
          <p:cNvPr id="22548" name="Picture 7" descr="laptop"/>
          <p:cNvPicPr>
            <a:picLocks noChangeAspect="1" noChangeArrowheads="1"/>
          </p:cNvPicPr>
          <p:nvPr/>
        </p:nvPicPr>
        <p:blipFill>
          <a:blip r:embed="rId7"/>
          <a:srcRect/>
          <a:stretch>
            <a:fillRect/>
          </a:stretch>
        </p:blipFill>
        <p:spPr bwMode="auto">
          <a:xfrm>
            <a:off x="2492375" y="1916113"/>
            <a:ext cx="784225" cy="576262"/>
          </a:xfrm>
          <a:prstGeom prst="rect">
            <a:avLst/>
          </a:prstGeom>
          <a:noFill/>
          <a:ln w="9525">
            <a:noFill/>
            <a:miter lim="800000"/>
            <a:headEnd/>
            <a:tailEnd/>
          </a:ln>
        </p:spPr>
      </p:pic>
      <p:sp>
        <p:nvSpPr>
          <p:cNvPr id="22549" name="Line 21"/>
          <p:cNvSpPr>
            <a:spLocks noChangeShapeType="1"/>
          </p:cNvSpPr>
          <p:nvPr/>
        </p:nvSpPr>
        <p:spPr bwMode="auto">
          <a:xfrm flipV="1">
            <a:off x="6550025" y="3068638"/>
            <a:ext cx="1174750" cy="749300"/>
          </a:xfrm>
          <a:prstGeom prst="line">
            <a:avLst/>
          </a:prstGeom>
          <a:noFill/>
          <a:ln w="76200" cmpd="tri">
            <a:solidFill>
              <a:schemeClr val="tx1"/>
            </a:solidFill>
            <a:round/>
            <a:headEnd/>
            <a:tailEnd type="triangle" w="med" len="lg"/>
          </a:ln>
        </p:spPr>
        <p:txBody>
          <a:bodyPr anchor="ctr"/>
          <a:lstStyle/>
          <a:p>
            <a:endParaRPr lang="en-US"/>
          </a:p>
        </p:txBody>
      </p:sp>
      <p:sp>
        <p:nvSpPr>
          <p:cNvPr id="22550" name="Line 22"/>
          <p:cNvSpPr>
            <a:spLocks noChangeShapeType="1"/>
          </p:cNvSpPr>
          <p:nvPr/>
        </p:nvSpPr>
        <p:spPr bwMode="auto">
          <a:xfrm flipH="1" flipV="1">
            <a:off x="4970463" y="3459163"/>
            <a:ext cx="941387" cy="358775"/>
          </a:xfrm>
          <a:prstGeom prst="line">
            <a:avLst/>
          </a:prstGeom>
          <a:noFill/>
          <a:ln w="76200" cmpd="tri">
            <a:solidFill>
              <a:schemeClr val="tx1"/>
            </a:solidFill>
            <a:round/>
            <a:headEnd/>
            <a:tailEnd type="triangle" w="med" len="lg"/>
          </a:ln>
        </p:spPr>
        <p:txBody>
          <a:bodyPr anchor="ctr"/>
          <a:lstStyle/>
          <a:p>
            <a:endParaRPr lang="en-US"/>
          </a:p>
        </p:txBody>
      </p:sp>
      <p:sp>
        <p:nvSpPr>
          <p:cNvPr id="22551" name="Line 23"/>
          <p:cNvSpPr>
            <a:spLocks noChangeShapeType="1"/>
          </p:cNvSpPr>
          <p:nvPr/>
        </p:nvSpPr>
        <p:spPr bwMode="auto">
          <a:xfrm flipH="1">
            <a:off x="2906713" y="4176713"/>
            <a:ext cx="3005137" cy="206375"/>
          </a:xfrm>
          <a:prstGeom prst="line">
            <a:avLst/>
          </a:prstGeom>
          <a:noFill/>
          <a:ln w="38100">
            <a:solidFill>
              <a:schemeClr val="tx1"/>
            </a:solidFill>
            <a:prstDash val="sysDot"/>
            <a:round/>
            <a:headEnd/>
            <a:tailEnd type="triangle" w="med" len="lg"/>
          </a:ln>
        </p:spPr>
        <p:txBody>
          <a:bodyPr anchor="ctr"/>
          <a:lstStyle/>
          <a:p>
            <a:endParaRPr lang="en-US"/>
          </a:p>
        </p:txBody>
      </p:sp>
      <p:grpSp>
        <p:nvGrpSpPr>
          <p:cNvPr id="2" name="Group 24"/>
          <p:cNvGrpSpPr>
            <a:grpSpLocks/>
          </p:cNvGrpSpPr>
          <p:nvPr/>
        </p:nvGrpSpPr>
        <p:grpSpPr bwMode="auto">
          <a:xfrm>
            <a:off x="-274638" y="4627563"/>
            <a:ext cx="3268663" cy="1771650"/>
            <a:chOff x="-109" y="2915"/>
            <a:chExt cx="2059" cy="1116"/>
          </a:xfrm>
        </p:grpSpPr>
        <p:pic>
          <p:nvPicPr>
            <p:cNvPr id="22562" name="Picture 25" descr="Copy of DriveSat_OB1"/>
            <p:cNvPicPr>
              <a:picLocks noChangeAspect="1" noChangeArrowheads="1"/>
            </p:cNvPicPr>
            <p:nvPr/>
          </p:nvPicPr>
          <p:blipFill>
            <a:blip r:embed="rId8"/>
            <a:srcRect/>
            <a:stretch>
              <a:fillRect/>
            </a:stretch>
          </p:blipFill>
          <p:spPr bwMode="auto">
            <a:xfrm>
              <a:off x="-109" y="2915"/>
              <a:ext cx="2059" cy="1116"/>
            </a:xfrm>
            <a:prstGeom prst="rect">
              <a:avLst/>
            </a:prstGeom>
            <a:noFill/>
            <a:ln w="9525">
              <a:noFill/>
              <a:miter lim="800000"/>
              <a:headEnd/>
              <a:tailEnd/>
            </a:ln>
          </p:spPr>
        </p:pic>
        <p:sp>
          <p:nvSpPr>
            <p:cNvPr id="22563" name="Line 26"/>
            <p:cNvSpPr>
              <a:spLocks noChangeShapeType="1"/>
            </p:cNvSpPr>
            <p:nvPr/>
          </p:nvSpPr>
          <p:spPr bwMode="auto">
            <a:xfrm flipV="1">
              <a:off x="59" y="3341"/>
              <a:ext cx="477" cy="0"/>
            </a:xfrm>
            <a:prstGeom prst="line">
              <a:avLst/>
            </a:prstGeom>
            <a:noFill/>
            <a:ln w="76200" cmpd="tri">
              <a:solidFill>
                <a:schemeClr val="tx1"/>
              </a:solidFill>
              <a:round/>
              <a:headEnd/>
              <a:tailEnd type="triangle" w="med" len="lg"/>
            </a:ln>
          </p:spPr>
          <p:txBody>
            <a:bodyPr anchor="ctr"/>
            <a:lstStyle/>
            <a:p>
              <a:endParaRPr lang="en-US"/>
            </a:p>
          </p:txBody>
        </p:sp>
        <p:sp>
          <p:nvSpPr>
            <p:cNvPr id="22564" name="Rectangle 27"/>
            <p:cNvSpPr>
              <a:spLocks noChangeArrowheads="1"/>
            </p:cNvSpPr>
            <p:nvPr/>
          </p:nvSpPr>
          <p:spPr bwMode="auto">
            <a:xfrm>
              <a:off x="475" y="3219"/>
              <a:ext cx="1254" cy="212"/>
            </a:xfrm>
            <a:prstGeom prst="rect">
              <a:avLst/>
            </a:prstGeom>
            <a:noFill/>
            <a:ln w="12700" algn="ctr">
              <a:noFill/>
              <a:miter lim="800000"/>
              <a:headEnd/>
              <a:tailEnd/>
            </a:ln>
          </p:spPr>
          <p:txBody>
            <a:bodyPr wrap="none">
              <a:spAutoFit/>
            </a:bodyPr>
            <a:lstStyle/>
            <a:p>
              <a:pPr>
                <a:spcBef>
                  <a:spcPct val="0"/>
                </a:spcBef>
              </a:pPr>
              <a:r>
                <a:rPr lang="en-US" sz="1600" i="1">
                  <a:solidFill>
                    <a:schemeClr val="tx1"/>
                  </a:solidFill>
                </a:rPr>
                <a:t>IPsec Authenticated</a:t>
              </a:r>
            </a:p>
          </p:txBody>
        </p:sp>
        <p:sp>
          <p:nvSpPr>
            <p:cNvPr id="22565" name="Line 28"/>
            <p:cNvSpPr>
              <a:spLocks noChangeShapeType="1"/>
            </p:cNvSpPr>
            <p:nvPr/>
          </p:nvSpPr>
          <p:spPr bwMode="auto">
            <a:xfrm>
              <a:off x="59" y="3556"/>
              <a:ext cx="413" cy="0"/>
            </a:xfrm>
            <a:prstGeom prst="line">
              <a:avLst/>
            </a:prstGeom>
            <a:noFill/>
            <a:ln w="38100">
              <a:solidFill>
                <a:schemeClr val="tx1"/>
              </a:solidFill>
              <a:prstDash val="sysDot"/>
              <a:round/>
              <a:headEnd/>
              <a:tailEnd type="triangle" w="med" len="lg"/>
            </a:ln>
          </p:spPr>
          <p:txBody>
            <a:bodyPr anchor="ctr"/>
            <a:lstStyle/>
            <a:p>
              <a:endParaRPr lang="en-US"/>
            </a:p>
          </p:txBody>
        </p:sp>
        <p:sp>
          <p:nvSpPr>
            <p:cNvPr id="22566" name="Rectangle 29"/>
            <p:cNvSpPr>
              <a:spLocks noChangeArrowheads="1"/>
            </p:cNvSpPr>
            <p:nvPr/>
          </p:nvSpPr>
          <p:spPr bwMode="auto">
            <a:xfrm>
              <a:off x="476" y="3444"/>
              <a:ext cx="1047" cy="212"/>
            </a:xfrm>
            <a:prstGeom prst="rect">
              <a:avLst/>
            </a:prstGeom>
            <a:noFill/>
            <a:ln w="12700" algn="ctr">
              <a:noFill/>
              <a:miter lim="800000"/>
              <a:headEnd/>
              <a:tailEnd/>
            </a:ln>
          </p:spPr>
          <p:txBody>
            <a:bodyPr wrap="none">
              <a:spAutoFit/>
            </a:bodyPr>
            <a:lstStyle/>
            <a:p>
              <a:pPr>
                <a:spcBef>
                  <a:spcPct val="0"/>
                </a:spcBef>
              </a:pPr>
              <a:r>
                <a:rPr lang="en-US" sz="1600" i="1">
                  <a:solidFill>
                    <a:schemeClr val="tx1"/>
                  </a:solidFill>
                </a:rPr>
                <a:t>Unauthenticated</a:t>
              </a:r>
            </a:p>
          </p:txBody>
        </p:sp>
      </p:grpSp>
      <p:sp>
        <p:nvSpPr>
          <p:cNvPr id="22553" name="Line 30"/>
          <p:cNvSpPr>
            <a:spLocks noChangeShapeType="1"/>
          </p:cNvSpPr>
          <p:nvPr/>
        </p:nvSpPr>
        <p:spPr bwMode="auto">
          <a:xfrm flipV="1">
            <a:off x="2994025" y="4289425"/>
            <a:ext cx="2921000" cy="249238"/>
          </a:xfrm>
          <a:prstGeom prst="line">
            <a:avLst/>
          </a:prstGeom>
          <a:noFill/>
          <a:ln w="38100">
            <a:solidFill>
              <a:srgbClr val="FF0000"/>
            </a:solidFill>
            <a:prstDash val="sysDot"/>
            <a:round/>
            <a:headEnd/>
            <a:tailEnd type="triangle" w="med" len="lg"/>
          </a:ln>
        </p:spPr>
        <p:txBody>
          <a:bodyPr anchor="ctr"/>
          <a:lstStyle/>
          <a:p>
            <a:endParaRPr lang="en-US"/>
          </a:p>
        </p:txBody>
      </p:sp>
      <p:sp>
        <p:nvSpPr>
          <p:cNvPr id="22554" name="Line 31"/>
          <p:cNvSpPr>
            <a:spLocks noChangeShapeType="1"/>
          </p:cNvSpPr>
          <p:nvPr/>
        </p:nvSpPr>
        <p:spPr bwMode="auto">
          <a:xfrm>
            <a:off x="5149850" y="3241675"/>
            <a:ext cx="762000" cy="392113"/>
          </a:xfrm>
          <a:prstGeom prst="line">
            <a:avLst/>
          </a:prstGeom>
          <a:noFill/>
          <a:ln w="76200" cmpd="tri">
            <a:solidFill>
              <a:schemeClr val="tx1"/>
            </a:solidFill>
            <a:round/>
            <a:headEnd/>
            <a:tailEnd type="triangle" w="med" len="lg"/>
          </a:ln>
        </p:spPr>
        <p:txBody>
          <a:bodyPr anchor="ctr"/>
          <a:lstStyle/>
          <a:p>
            <a:endParaRPr lang="en-US"/>
          </a:p>
        </p:txBody>
      </p:sp>
      <p:sp>
        <p:nvSpPr>
          <p:cNvPr id="22555" name="Line 32"/>
          <p:cNvSpPr>
            <a:spLocks noChangeShapeType="1"/>
          </p:cNvSpPr>
          <p:nvPr/>
        </p:nvSpPr>
        <p:spPr bwMode="auto">
          <a:xfrm flipH="1">
            <a:off x="6550025" y="3194050"/>
            <a:ext cx="1452563" cy="879475"/>
          </a:xfrm>
          <a:prstGeom prst="line">
            <a:avLst/>
          </a:prstGeom>
          <a:noFill/>
          <a:ln w="76200" cmpd="tri">
            <a:solidFill>
              <a:schemeClr val="tx1"/>
            </a:solidFill>
            <a:round/>
            <a:headEnd/>
            <a:tailEnd type="triangle" w="med" len="lg"/>
          </a:ln>
        </p:spPr>
        <p:txBody>
          <a:bodyPr anchor="ctr"/>
          <a:lstStyle/>
          <a:p>
            <a:endParaRPr lang="en-US"/>
          </a:p>
        </p:txBody>
      </p:sp>
      <p:sp>
        <p:nvSpPr>
          <p:cNvPr id="22556" name="Line 33"/>
          <p:cNvSpPr>
            <a:spLocks noChangeShapeType="1"/>
          </p:cNvSpPr>
          <p:nvPr/>
        </p:nvSpPr>
        <p:spPr bwMode="auto">
          <a:xfrm flipH="1">
            <a:off x="4970463" y="2487613"/>
            <a:ext cx="407987" cy="581025"/>
          </a:xfrm>
          <a:prstGeom prst="line">
            <a:avLst/>
          </a:prstGeom>
          <a:noFill/>
          <a:ln w="76200" cmpd="tri">
            <a:solidFill>
              <a:schemeClr val="tx1"/>
            </a:solidFill>
            <a:round/>
            <a:headEnd/>
            <a:tailEnd type="triangle" w="med" len="lg"/>
          </a:ln>
        </p:spPr>
        <p:txBody>
          <a:bodyPr anchor="ctr"/>
          <a:lstStyle/>
          <a:p>
            <a:endParaRPr lang="en-US"/>
          </a:p>
        </p:txBody>
      </p:sp>
      <p:sp>
        <p:nvSpPr>
          <p:cNvPr id="22557" name="Line 34"/>
          <p:cNvSpPr>
            <a:spLocks noChangeShapeType="1"/>
          </p:cNvSpPr>
          <p:nvPr/>
        </p:nvSpPr>
        <p:spPr bwMode="auto">
          <a:xfrm flipV="1">
            <a:off x="4773613" y="2279650"/>
            <a:ext cx="401637" cy="603250"/>
          </a:xfrm>
          <a:prstGeom prst="line">
            <a:avLst/>
          </a:prstGeom>
          <a:noFill/>
          <a:ln w="76200" cmpd="tri">
            <a:solidFill>
              <a:schemeClr val="tx1"/>
            </a:solidFill>
            <a:round/>
            <a:headEnd/>
            <a:tailEnd type="triangle" w="med" len="lg"/>
          </a:ln>
        </p:spPr>
        <p:txBody>
          <a:bodyPr anchor="ctr"/>
          <a:lstStyle/>
          <a:p>
            <a:endParaRPr lang="en-US"/>
          </a:p>
        </p:txBody>
      </p:sp>
      <p:sp>
        <p:nvSpPr>
          <p:cNvPr id="22558" name="Line 35"/>
          <p:cNvSpPr>
            <a:spLocks noChangeShapeType="1"/>
          </p:cNvSpPr>
          <p:nvPr/>
        </p:nvSpPr>
        <p:spPr bwMode="auto">
          <a:xfrm flipV="1">
            <a:off x="2906713" y="2101850"/>
            <a:ext cx="2063750" cy="1716088"/>
          </a:xfrm>
          <a:prstGeom prst="line">
            <a:avLst/>
          </a:prstGeom>
          <a:noFill/>
          <a:ln w="38100">
            <a:solidFill>
              <a:schemeClr val="tx1"/>
            </a:solidFill>
            <a:prstDash val="sysDot"/>
            <a:round/>
            <a:headEnd/>
            <a:tailEnd type="triangle" w="med" len="lg"/>
          </a:ln>
        </p:spPr>
        <p:txBody>
          <a:bodyPr anchor="ctr"/>
          <a:lstStyle/>
          <a:p>
            <a:endParaRPr lang="en-US"/>
          </a:p>
        </p:txBody>
      </p:sp>
      <p:sp>
        <p:nvSpPr>
          <p:cNvPr id="22559" name="Line 36"/>
          <p:cNvSpPr>
            <a:spLocks noChangeShapeType="1"/>
          </p:cNvSpPr>
          <p:nvPr/>
        </p:nvSpPr>
        <p:spPr bwMode="auto">
          <a:xfrm flipH="1">
            <a:off x="2994025" y="2279650"/>
            <a:ext cx="1976438" cy="1682750"/>
          </a:xfrm>
          <a:prstGeom prst="line">
            <a:avLst/>
          </a:prstGeom>
          <a:noFill/>
          <a:ln w="38100">
            <a:solidFill>
              <a:schemeClr val="tx1"/>
            </a:solidFill>
            <a:prstDash val="sysDot"/>
            <a:round/>
            <a:headEnd/>
            <a:tailEnd type="triangle" w="med" len="lg"/>
          </a:ln>
        </p:spPr>
        <p:txBody>
          <a:bodyPr anchor="ctr"/>
          <a:lstStyle/>
          <a:p>
            <a:endParaRPr lang="en-US"/>
          </a:p>
        </p:txBody>
      </p:sp>
      <p:sp>
        <p:nvSpPr>
          <p:cNvPr id="22560" name="Line 37"/>
          <p:cNvSpPr>
            <a:spLocks noChangeShapeType="1"/>
          </p:cNvSpPr>
          <p:nvPr/>
        </p:nvSpPr>
        <p:spPr bwMode="auto">
          <a:xfrm flipV="1">
            <a:off x="2636838" y="2492375"/>
            <a:ext cx="0" cy="1273175"/>
          </a:xfrm>
          <a:prstGeom prst="line">
            <a:avLst/>
          </a:prstGeom>
          <a:noFill/>
          <a:ln w="38100">
            <a:solidFill>
              <a:schemeClr val="tx1"/>
            </a:solidFill>
            <a:prstDash val="sysDot"/>
            <a:round/>
            <a:headEnd/>
            <a:tailEnd type="triangle" w="med" len="lg"/>
          </a:ln>
        </p:spPr>
        <p:txBody>
          <a:bodyPr anchor="ctr"/>
          <a:lstStyle/>
          <a:p>
            <a:endParaRPr lang="en-US"/>
          </a:p>
        </p:txBody>
      </p:sp>
      <p:sp>
        <p:nvSpPr>
          <p:cNvPr id="22561" name="Line 38"/>
          <p:cNvSpPr>
            <a:spLocks noChangeShapeType="1"/>
          </p:cNvSpPr>
          <p:nvPr/>
        </p:nvSpPr>
        <p:spPr bwMode="auto">
          <a:xfrm flipH="1">
            <a:off x="2855913" y="2570163"/>
            <a:ext cx="0" cy="1273175"/>
          </a:xfrm>
          <a:prstGeom prst="line">
            <a:avLst/>
          </a:prstGeom>
          <a:noFill/>
          <a:ln w="38100">
            <a:solidFill>
              <a:schemeClr val="tx1"/>
            </a:solidFill>
            <a:prstDash val="sysDot"/>
            <a:round/>
            <a:headEnd/>
            <a:tailEnd type="triangle" w="med" len="lg"/>
          </a:ln>
        </p:spPr>
        <p:txBody>
          <a:bodyPr anchor="ct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idx="4294967295"/>
          </p:nvPr>
        </p:nvSpPr>
        <p:spPr>
          <a:xfrm>
            <a:off x="0" y="0"/>
            <a:ext cx="7772400" cy="1470025"/>
          </a:xfrm>
          <a:solidFill>
            <a:schemeClr val="bg1">
              <a:alpha val="0"/>
            </a:schemeClr>
          </a:solidFill>
        </p:spPr>
        <p:txBody>
          <a:bodyPr/>
          <a:lstStyle/>
          <a:p>
            <a:pPr marL="0" indent="0" defTabSz="914400" eaLnBrk="1" hangingPunct="1"/>
            <a:r>
              <a:rPr lang="en-US" smtClean="0"/>
              <a:t>Demo</a:t>
            </a:r>
          </a:p>
        </p:txBody>
      </p:sp>
      <p:sp>
        <p:nvSpPr>
          <p:cNvPr id="604162" name="Rectangle 2"/>
          <p:cNvSpPr>
            <a:spLocks noChangeArrowheads="1"/>
          </p:cNvSpPr>
          <p:nvPr/>
        </p:nvSpPr>
        <p:spPr bwMode="auto">
          <a:xfrm>
            <a:off x="217488" y="2220913"/>
            <a:ext cx="8458200" cy="2788456"/>
          </a:xfrm>
          <a:prstGeom prst="rect">
            <a:avLst/>
          </a:prstGeom>
          <a:noFill/>
          <a:ln w="9525" cap="flat" cmpd="sng" algn="ctr">
            <a:noFill/>
            <a:prstDash val="solid"/>
            <a:miter lim="800000"/>
            <a:headEnd type="none" w="med" len="med"/>
            <a:tailEnd type="none" w="med" len="med"/>
          </a:ln>
          <a:effectLst/>
        </p:spPr>
        <p:txBody>
          <a:bodyPr>
            <a:spAutoFit/>
          </a:bodyPr>
          <a:lstStyle/>
          <a:p>
            <a:pPr eaLnBrk="1" hangingPunct="1">
              <a:lnSpc>
                <a:spcPct val="90000"/>
              </a:lnSpc>
              <a:spcBef>
                <a:spcPct val="0"/>
              </a:spcBef>
              <a:buClr>
                <a:schemeClr val="bg1"/>
              </a:buClr>
              <a:defRPr/>
            </a:pPr>
            <a:r>
              <a:rPr lang="en-GB" sz="4000" b="1" dirty="0">
                <a:solidFill>
                  <a:srgbClr val="FFFFFF"/>
                </a:solidFill>
              </a:rPr>
              <a:t>Configuring </a:t>
            </a:r>
            <a:r>
              <a:rPr lang="en-GB" sz="4000" b="1" dirty="0" smtClean="0">
                <a:solidFill>
                  <a:srgbClr val="FFFFFF"/>
                </a:solidFill>
              </a:rPr>
              <a:t>NAP for IPsec</a:t>
            </a:r>
            <a:r>
              <a:rPr lang="en-GB" sz="4800" b="1" dirty="0">
                <a:solidFill>
                  <a:srgbClr val="FFFFFF"/>
                </a:solidFill>
                <a:effectLst>
                  <a:outerShdw blurRad="38100" dist="38100" dir="2700000" algn="tl">
                    <a:srgbClr val="C0C0C0"/>
                  </a:outerShdw>
                </a:effectLst>
              </a:rPr>
              <a:t/>
            </a:r>
            <a:br>
              <a:rPr lang="en-GB" sz="4800" b="1" dirty="0">
                <a:solidFill>
                  <a:srgbClr val="FFFFFF"/>
                </a:solidFill>
                <a:effectLst>
                  <a:outerShdw blurRad="38100" dist="38100" dir="2700000" algn="tl">
                    <a:srgbClr val="C0C0C0"/>
                  </a:outerShdw>
                </a:effectLst>
              </a:rPr>
            </a:br>
            <a:endParaRPr lang="en-US" sz="3200" b="1" dirty="0">
              <a:solidFill>
                <a:srgbClr val="FFFFFF"/>
              </a:solidFill>
              <a:effectLst>
                <a:outerShdw blurRad="38100" dist="38100" dir="2700000" algn="tl">
                  <a:srgbClr val="C0C0C0"/>
                </a:outerShdw>
              </a:effectLst>
            </a:endParaRP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a:solidFill>
                  <a:srgbClr val="FFFFFF"/>
                </a:solidFill>
              </a:rPr>
              <a:t> </a:t>
            </a:r>
            <a:r>
              <a:rPr lang="en-US" sz="3200" b="1" dirty="0" smtClean="0">
                <a:solidFill>
                  <a:srgbClr val="FFFFFF"/>
                </a:solidFill>
              </a:rPr>
              <a:t>Configure Exemption Group</a:t>
            </a: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smtClean="0">
                <a:solidFill>
                  <a:srgbClr val="FFFFFF"/>
                </a:solidFill>
              </a:rPr>
              <a:t> Configure Certificate Settings</a:t>
            </a:r>
          </a:p>
          <a:p>
            <a:pPr marL="234950" lvl="1" indent="-234950" eaLnBrk="1" hangingPunct="1">
              <a:lnSpc>
                <a:spcPct val="85000"/>
              </a:lnSpc>
              <a:spcBef>
                <a:spcPct val="30000"/>
              </a:spcBef>
              <a:buClr>
                <a:schemeClr val="bg1"/>
              </a:buClr>
              <a:buSzPct val="60000"/>
              <a:buFont typeface="Wingdings" pitchFamily="2" charset="2"/>
              <a:buChar char="l"/>
              <a:defRPr/>
            </a:pPr>
            <a:r>
              <a:rPr lang="en-US" sz="3200" b="1" dirty="0" smtClean="0">
                <a:solidFill>
                  <a:srgbClr val="FFFFFF"/>
                </a:solidFill>
              </a:rPr>
              <a:t> Configure Health Registration Authority</a:t>
            </a:r>
            <a:endParaRPr lang="en-US" sz="3200" b="1" dirty="0">
              <a:solidFill>
                <a:srgbClr val="FFFFFF"/>
              </a:solidFill>
            </a:endParaRPr>
          </a:p>
        </p:txBody>
      </p:sp>
      <p:sp>
        <p:nvSpPr>
          <p:cNvPr id="604165" name="Text Box 5"/>
          <p:cNvSpPr txBox="1">
            <a:spLocks noChangeAspect="1" noChangeArrowheads="1"/>
          </p:cNvSpPr>
          <p:nvPr/>
        </p:nvSpPr>
        <p:spPr bwMode="auto">
          <a:xfrm>
            <a:off x="0" y="809625"/>
            <a:ext cx="9144000" cy="1095375"/>
          </a:xfrm>
          <a:prstGeom prst="rect">
            <a:avLst/>
          </a:prstGeom>
          <a:noFill/>
          <a:ln w="9525" cap="flat" cmpd="sng" algn="ctr">
            <a:noFill/>
            <a:prstDash val="solid"/>
            <a:miter lim="800000"/>
            <a:headEnd type="none" w="med" len="med"/>
            <a:tailEnd type="none" w="med" len="med"/>
          </a:ln>
          <a:effectLst/>
        </p:spPr>
        <p:txBody>
          <a:bodyPr anchor="ctr"/>
          <a:lstStyle/>
          <a:p>
            <a:pPr eaLnBrk="1" hangingPunct="1">
              <a:spcBef>
                <a:spcPct val="0"/>
              </a:spcBef>
              <a:defRPr/>
            </a:pPr>
            <a:r>
              <a:rPr lang="en-US" sz="5000" b="1" i="1">
                <a:solidFill>
                  <a:srgbClr val="FFFFFF"/>
                </a:solidFill>
                <a:effectLst>
                  <a:outerShdw blurRad="38100" dist="38100" dir="2700000" algn="tl">
                    <a:srgbClr val="C0C0C0"/>
                  </a:outerShdw>
                </a:effectLst>
              </a:rPr>
              <a:t>  </a:t>
            </a:r>
            <a:r>
              <a:rPr lang="en-US" sz="6200" b="1" i="1">
                <a:solidFill>
                  <a:srgbClr val="FFFFFF"/>
                </a:solidFill>
              </a:rPr>
              <a:t>demonstration</a:t>
            </a:r>
          </a:p>
        </p:txBody>
      </p:sp>
      <p:sp useBgFill="1">
        <p:nvSpPr>
          <p:cNvPr id="19461" name="Rectangle 9"/>
          <p:cNvSpPr>
            <a:spLocks noChangeArrowheads="1"/>
          </p:cNvSpPr>
          <p:nvPr/>
        </p:nvSpPr>
        <p:spPr bwMode="auto">
          <a:xfrm>
            <a:off x="0" y="0"/>
            <a:ext cx="2938463" cy="1044575"/>
          </a:xfrm>
          <a:prstGeom prst="rect">
            <a:avLst/>
          </a:prstGeom>
          <a:ln w="9525">
            <a:noFill/>
            <a:miter lim="800000"/>
            <a:headEnd/>
            <a:tailEnd/>
          </a:ln>
        </p:spPr>
        <p:txBody>
          <a:bodyPr anchor="ctr">
            <a:spAutoFit/>
          </a:bodyPr>
          <a:lstStyle/>
          <a:p>
            <a:pPr eaLnBrk="1" hangingPunct="1">
              <a:spcBef>
                <a:spcPct val="0"/>
              </a:spcBef>
            </a:pPr>
            <a:endParaRPr lang="en-GB" sz="1800">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62"/>
                                        </p:tgtEl>
                                        <p:attrNameLst>
                                          <p:attrName>style.visibility</p:attrName>
                                        </p:attrNameLst>
                                      </p:cBhvr>
                                      <p:to>
                                        <p:strVal val="visible"/>
                                      </p:to>
                                    </p:set>
                                    <p:animEffect transition="in" filter="wipe(up)">
                                      <p:cBhvr>
                                        <p:cTn id="7" dur="500"/>
                                        <p:tgtEl>
                                          <p:spTgt spid="6041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165"/>
                                        </p:tgtEl>
                                        <p:attrNameLst>
                                          <p:attrName>style.visibility</p:attrName>
                                        </p:attrNameLst>
                                      </p:cBhvr>
                                      <p:to>
                                        <p:strVal val="visible"/>
                                      </p:to>
                                    </p:set>
                                    <p:animEffect transition="in" filter="wipe(left)">
                                      <p:cBhvr>
                                        <p:cTn id="11" dur="500"/>
                                        <p:tgtEl>
                                          <p:spTgt spid="604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p:bldP spid="60416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23" name="Rectangle 7"/>
          <p:cNvSpPr>
            <a:spLocks noGrp="1" noChangeArrowheads="1"/>
          </p:cNvSpPr>
          <p:nvPr>
            <p:ph type="body" idx="1"/>
          </p:nvPr>
        </p:nvSpPr>
        <p:spPr>
          <a:xfrm>
            <a:off x="0" y="1296988"/>
            <a:ext cx="9144000" cy="1017587"/>
          </a:xfrm>
        </p:spPr>
        <p:txBody>
          <a:bodyPr/>
          <a:lstStyle/>
          <a:p>
            <a:pPr marL="460375" indent="-347663" defTabSz="914400" eaLnBrk="1" hangingPunct="1">
              <a:lnSpc>
                <a:spcPct val="110000"/>
              </a:lnSpc>
            </a:pPr>
            <a:r>
              <a:rPr lang="en-GB" smtClean="0"/>
              <a:t>NAP provides policy-driven access control</a:t>
            </a:r>
          </a:p>
          <a:p>
            <a:pPr marL="460375" indent="-347663" defTabSz="914400" eaLnBrk="1" hangingPunct="1">
              <a:lnSpc>
                <a:spcPct val="110000"/>
              </a:lnSpc>
            </a:pPr>
            <a:endParaRPr lang="en-GB" smtClean="0"/>
          </a:p>
          <a:p>
            <a:pPr marL="460375" indent="-347663" defTabSz="914400" eaLnBrk="1" hangingPunct="1">
              <a:lnSpc>
                <a:spcPct val="110000"/>
              </a:lnSpc>
            </a:pPr>
            <a:r>
              <a:rPr lang="en-GB" smtClean="0"/>
              <a:t>Customer choice</a:t>
            </a:r>
            <a:r>
              <a:rPr lang="en-GB" smtClean="0">
                <a:cs typeface="Arial" charset="0"/>
              </a:rPr>
              <a:t>—</a:t>
            </a:r>
            <a:r>
              <a:rPr lang="en-GB" smtClean="0"/>
              <a:t>flexible, selectable enforcement</a:t>
            </a:r>
          </a:p>
          <a:p>
            <a:pPr marL="460375" indent="-347663" defTabSz="914400" eaLnBrk="1" hangingPunct="1">
              <a:lnSpc>
                <a:spcPct val="110000"/>
              </a:lnSpc>
            </a:pPr>
            <a:endParaRPr lang="en-GB" smtClean="0"/>
          </a:p>
          <a:p>
            <a:pPr marL="460375" indent="-347663" defTabSz="914400" eaLnBrk="1" hangingPunct="1">
              <a:lnSpc>
                <a:spcPct val="110000"/>
              </a:lnSpc>
            </a:pPr>
            <a:r>
              <a:rPr lang="en-GB" smtClean="0"/>
              <a:t>Broad industry support</a:t>
            </a:r>
          </a:p>
        </p:txBody>
      </p:sp>
      <p:sp>
        <p:nvSpPr>
          <p:cNvPr id="28675" name="Rectangle 8"/>
          <p:cNvSpPr>
            <a:spLocks noGrp="1" noChangeArrowheads="1"/>
          </p:cNvSpPr>
          <p:nvPr>
            <p:ph type="title"/>
          </p:nvPr>
        </p:nvSpPr>
        <p:spPr/>
        <p:txBody>
          <a:bodyPr/>
          <a:lstStyle/>
          <a:p>
            <a:pPr marL="0" indent="0" defTabSz="914400" eaLnBrk="1" hangingPunct="1"/>
            <a:r>
              <a:rPr lang="en-US" smtClean="0"/>
              <a:t>Session Summary</a:t>
            </a:r>
            <a:endParaRPr lang="en-GB"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4023">
                                            <p:txEl>
                                              <p:pRg st="0" end="0"/>
                                            </p:txEl>
                                          </p:spTgt>
                                        </p:tgtEl>
                                        <p:attrNameLst>
                                          <p:attrName>style.visibility</p:attrName>
                                        </p:attrNameLst>
                                      </p:cBhvr>
                                      <p:to>
                                        <p:strVal val="visible"/>
                                      </p:to>
                                    </p:set>
                                    <p:animEffect transition="in" filter="wipe(left)">
                                      <p:cBhvr>
                                        <p:cTn id="7" dur="1000"/>
                                        <p:tgtEl>
                                          <p:spTgt spid="2140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23">
                                            <p:txEl>
                                              <p:pRg st="2" end="2"/>
                                            </p:txEl>
                                          </p:spTgt>
                                        </p:tgtEl>
                                        <p:attrNameLst>
                                          <p:attrName>style.visibility</p:attrName>
                                        </p:attrNameLst>
                                      </p:cBhvr>
                                      <p:to>
                                        <p:strVal val="visible"/>
                                      </p:to>
                                    </p:set>
                                    <p:animEffect transition="in" filter="wipe(left)">
                                      <p:cBhvr>
                                        <p:cTn id="12" dur="1000"/>
                                        <p:tgtEl>
                                          <p:spTgt spid="2140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23">
                                            <p:txEl>
                                              <p:pRg st="4" end="4"/>
                                            </p:txEl>
                                          </p:spTgt>
                                        </p:tgtEl>
                                        <p:attrNameLst>
                                          <p:attrName>style.visibility</p:attrName>
                                        </p:attrNameLst>
                                      </p:cBhvr>
                                      <p:to>
                                        <p:strVal val="visible"/>
                                      </p:to>
                                    </p:set>
                                    <p:animEffect transition="in" filter="wipe(left)">
                                      <p:cBhvr>
                                        <p:cTn id="17" dur="1000"/>
                                        <p:tgtEl>
                                          <p:spTgt spid="2140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0" y="4217988"/>
            <a:ext cx="9144000" cy="641350"/>
          </a:xfrm>
          <a:prstGeom prst="rect">
            <a:avLst/>
          </a:prstGeom>
          <a:noFill/>
          <a:ln w="9525">
            <a:noFill/>
            <a:miter lim="800000"/>
            <a:headEnd/>
            <a:tailEnd/>
          </a:ln>
        </p:spPr>
        <p:txBody>
          <a:bodyPr>
            <a:spAutoFit/>
          </a:bodyPr>
          <a:lstStyle/>
          <a:p>
            <a:pPr algn="ctr">
              <a:lnSpc>
                <a:spcPct val="90000"/>
              </a:lnSpc>
              <a:spcBef>
                <a:spcPct val="30000"/>
              </a:spcBef>
              <a:buClr>
                <a:schemeClr val="tx2"/>
              </a:buClr>
              <a:buSzPct val="75000"/>
              <a:buFont typeface="Wingdings" pitchFamily="2" charset="2"/>
              <a:buNone/>
            </a:pPr>
            <a:r>
              <a:rPr lang="en-US" sz="4000" b="1">
                <a:solidFill>
                  <a:srgbClr val="FFFF99"/>
                </a:solidFill>
              </a:rPr>
              <a:t>www.microsoft.com/technet/add-302</a:t>
            </a:r>
          </a:p>
        </p:txBody>
      </p:sp>
      <p:sp>
        <p:nvSpPr>
          <p:cNvPr id="29699" name="Rectangle 7"/>
          <p:cNvSpPr>
            <a:spLocks noGrp="1" noChangeArrowheads="1"/>
          </p:cNvSpPr>
          <p:nvPr>
            <p:ph type="body" idx="1"/>
          </p:nvPr>
        </p:nvSpPr>
        <p:spPr>
          <a:xfrm>
            <a:off x="209550" y="1416050"/>
            <a:ext cx="8934450" cy="1663700"/>
          </a:xfrm>
        </p:spPr>
        <p:txBody>
          <a:bodyPr lIns="92075" tIns="46038" rIns="92075" bIns="46038"/>
          <a:lstStyle/>
          <a:p>
            <a:pPr marL="463550" indent="-350838" defTabSz="914400" eaLnBrk="1" hangingPunct="1">
              <a:buFontTx/>
              <a:buNone/>
            </a:pPr>
            <a:r>
              <a:rPr lang="en-US" sz="3200" smtClean="0"/>
              <a:t>Visit TechNet at:</a:t>
            </a:r>
            <a:r>
              <a:rPr lang="en-US" sz="3200" smtClean="0">
                <a:solidFill>
                  <a:srgbClr val="330894"/>
                </a:solidFill>
              </a:rPr>
              <a:t> </a:t>
            </a:r>
            <a:r>
              <a:rPr lang="en-US" sz="4000" smtClean="0">
                <a:solidFill>
                  <a:srgbClr val="FFFF99"/>
                </a:solidFill>
              </a:rPr>
              <a:t>www.microsoft.com/technet</a:t>
            </a:r>
          </a:p>
          <a:p>
            <a:pPr marL="463550" indent="-350838" defTabSz="914400" eaLnBrk="1" hangingPunct="1">
              <a:buFontTx/>
              <a:buNone/>
            </a:pPr>
            <a:r>
              <a:rPr lang="en-US" sz="3200" smtClean="0"/>
              <a:t>Visit the following site for additional information:</a:t>
            </a:r>
          </a:p>
        </p:txBody>
      </p:sp>
      <p:sp>
        <p:nvSpPr>
          <p:cNvPr id="29700" name="Rectangle 8"/>
          <p:cNvSpPr>
            <a:spLocks noGrp="1" noChangeArrowheads="1"/>
          </p:cNvSpPr>
          <p:nvPr>
            <p:ph type="title"/>
          </p:nvPr>
        </p:nvSpPr>
        <p:spPr/>
        <p:txBody>
          <a:bodyPr/>
          <a:lstStyle/>
          <a:p>
            <a:pPr marL="0" indent="0" defTabSz="914400" eaLnBrk="1" hangingPunct="1"/>
            <a:r>
              <a:rPr lang="en-US" smtClean="0"/>
              <a:t>For More Information</a:t>
            </a:r>
            <a:endParaRPr lang="en-GB" smtClean="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srcRect/>
          <a:stretch>
            <a:fillRect/>
          </a:stretch>
        </p:blipFill>
        <p:spPr bwMode="auto">
          <a:xfrm>
            <a:off x="38100" y="5397500"/>
            <a:ext cx="1320800" cy="1382713"/>
          </a:xfrm>
          <a:prstGeom prst="rect">
            <a:avLst/>
          </a:prstGeom>
          <a:noFill/>
          <a:ln w="9525">
            <a:noFill/>
            <a:miter lim="800000"/>
            <a:headEnd/>
            <a:tailEnd/>
          </a:ln>
        </p:spPr>
      </p:pic>
      <p:graphicFrame>
        <p:nvGraphicFramePr>
          <p:cNvPr id="2" name="Group 106"/>
          <p:cNvGraphicFramePr>
            <a:graphicFrameLocks noGrp="1"/>
          </p:cNvGraphicFramePr>
          <p:nvPr/>
        </p:nvGraphicFramePr>
        <p:xfrm>
          <a:off x="239713" y="1168400"/>
          <a:ext cx="8626475" cy="3261360"/>
        </p:xfrm>
        <a:graphic>
          <a:graphicData uri="http://schemas.openxmlformats.org/drawingml/2006/table">
            <a:tbl>
              <a:tblPr/>
              <a:tblGrid>
                <a:gridCol w="2425700"/>
                <a:gridCol w="6200775"/>
              </a:tblGrid>
              <a:tr h="588963">
                <a:tc>
                  <a:txBody>
                    <a:bodyPr/>
                    <a:lstStyle/>
                    <a:p>
                      <a:pPr marL="0" marR="0" lvl="0" indent="112713" algn="l" defTabSz="914400" rtl="0" eaLnBrk="1" fontAlgn="base" latinLnBrk="0" hangingPunct="1">
                        <a:lnSpc>
                          <a:spcPct val="140000"/>
                        </a:lnSpc>
                        <a:spcBef>
                          <a:spcPct val="20000"/>
                        </a:spcBef>
                        <a:spcAft>
                          <a:spcPct val="0"/>
                        </a:spcAft>
                        <a:buClrTx/>
                        <a:buSzTx/>
                        <a:buFontTx/>
                        <a:buNone/>
                        <a:tabLst/>
                      </a:pPr>
                      <a:r>
                        <a:rPr kumimoji="0" lang="en-US" sz="2800" b="0" i="0" u="none" strike="noStrike" cap="none" normalizeH="0" baseline="0" dirty="0" smtClean="0">
                          <a:ln>
                            <a:noFill/>
                          </a:ln>
                          <a:solidFill>
                            <a:srgbClr val="FFFF99"/>
                          </a:solidFill>
                          <a:effectLst/>
                          <a:latin typeface="Arial" charset="0"/>
                        </a:rPr>
                        <a:t>Course ID</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112713" algn="l" defTabSz="914400" rtl="0" eaLnBrk="1" fontAlgn="base" latinLnBrk="0" hangingPunct="1">
                        <a:lnSpc>
                          <a:spcPct val="140000"/>
                        </a:lnSpc>
                        <a:spcBef>
                          <a:spcPct val="20000"/>
                        </a:spcBef>
                        <a:spcAft>
                          <a:spcPct val="0"/>
                        </a:spcAft>
                        <a:buClrTx/>
                        <a:buSzTx/>
                        <a:buFontTx/>
                        <a:buNone/>
                        <a:tabLst/>
                      </a:pPr>
                      <a:r>
                        <a:rPr kumimoji="0" lang="en-US" sz="2800" b="0" i="0" u="none" strike="noStrike" cap="none" normalizeH="0" baseline="0" smtClean="0">
                          <a:ln>
                            <a:noFill/>
                          </a:ln>
                          <a:solidFill>
                            <a:srgbClr val="FFFF99"/>
                          </a:solidFill>
                          <a:effectLst/>
                          <a:latin typeface="Arial" charset="0"/>
                        </a:rPr>
                        <a:t>Title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68832">
                <a:tc>
                  <a:txBody>
                    <a:bodyPr/>
                    <a:lstStyle/>
                    <a:p>
                      <a:pPr marL="0" marR="0" lvl="0" indent="112713" algn="l" defTabSz="914400" rtl="0" eaLnBrk="1" fontAlgn="base" latinLnBrk="0" hangingPunct="1">
                        <a:lnSpc>
                          <a:spcPct val="140000"/>
                        </a:lnSpc>
                        <a:spcBef>
                          <a:spcPct val="100000"/>
                        </a:spcBef>
                        <a:spcAft>
                          <a:spcPct val="0"/>
                        </a:spcAft>
                        <a:buClrTx/>
                        <a:buSzTx/>
                        <a:buFontTx/>
                        <a:buNone/>
                        <a:tabLst/>
                      </a:pPr>
                      <a:r>
                        <a:rPr lang="en-US" sz="3600" dirty="0" smtClean="0">
                          <a:solidFill>
                            <a:schemeClr val="bg1"/>
                          </a:solidFill>
                        </a:rPr>
                        <a:t>5934</a:t>
                      </a:r>
                      <a:endParaRPr kumimoji="0" lang="en-GB" sz="3600" b="0" i="0" u="none" strike="noStrike" cap="none" normalizeH="0" baseline="0" dirty="0" smtClean="0">
                        <a:ln>
                          <a:noFill/>
                        </a:ln>
                        <a:solidFill>
                          <a:schemeClr val="bg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100000"/>
                        </a:spcBef>
                        <a:spcAft>
                          <a:spcPct val="0"/>
                        </a:spcAft>
                        <a:buClrTx/>
                        <a:buSzTx/>
                        <a:buFontTx/>
                        <a:buNone/>
                        <a:tabLst/>
                        <a:defRPr/>
                      </a:pPr>
                      <a:r>
                        <a:rPr lang="en-US" sz="2800" dirty="0" smtClean="0">
                          <a:solidFill>
                            <a:schemeClr val="bg1"/>
                          </a:solidFill>
                        </a:rPr>
                        <a:t>Introducing Microsoft Windows Server 2008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3263">
                <a:tc>
                  <a:txBody>
                    <a:bodyPr/>
                    <a:lstStyle/>
                    <a:p>
                      <a:pPr marL="0" marR="0" lvl="0" indent="112713" algn="l" defTabSz="914400" rtl="0" eaLnBrk="1" fontAlgn="base" latinLnBrk="0" hangingPunct="1">
                        <a:lnSpc>
                          <a:spcPct val="140000"/>
                        </a:lnSpc>
                        <a:spcBef>
                          <a:spcPct val="100000"/>
                        </a:spcBef>
                        <a:spcAft>
                          <a:spcPct val="0"/>
                        </a:spcAft>
                        <a:buClrTx/>
                        <a:buSzTx/>
                        <a:buFontTx/>
                        <a:buNone/>
                        <a:tabLst/>
                      </a:pPr>
                      <a:r>
                        <a:rPr lang="en-US" sz="3600" dirty="0" smtClean="0">
                          <a:solidFill>
                            <a:schemeClr val="bg1"/>
                          </a:solidFill>
                        </a:rPr>
                        <a:t>5939</a:t>
                      </a:r>
                      <a:endParaRPr kumimoji="0" lang="en-GB" sz="3600" b="0" i="0" u="none" strike="noStrike" cap="none" normalizeH="0" baseline="0" dirty="0" smtClean="0">
                        <a:ln>
                          <a:noFill/>
                        </a:ln>
                        <a:solidFill>
                          <a:schemeClr val="bg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100000"/>
                        </a:spcBef>
                        <a:spcAft>
                          <a:spcPct val="0"/>
                        </a:spcAft>
                        <a:buClrTx/>
                        <a:buSzTx/>
                        <a:buFontTx/>
                        <a:buNone/>
                        <a:tabLst/>
                        <a:defRPr/>
                      </a:pPr>
                      <a:r>
                        <a:rPr lang="en-US" sz="2800" dirty="0" smtClean="0">
                          <a:solidFill>
                            <a:schemeClr val="bg1"/>
                          </a:solidFill>
                        </a:rPr>
                        <a:t>Introducing Server Management in Microsoft Windows Server 2008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8449" name="Text Box 93"/>
          <p:cNvSpPr txBox="1">
            <a:spLocks noChangeArrowheads="1"/>
          </p:cNvSpPr>
          <p:nvPr/>
        </p:nvSpPr>
        <p:spPr bwMode="auto">
          <a:xfrm>
            <a:off x="192088" y="4802187"/>
            <a:ext cx="8875712" cy="1190625"/>
          </a:xfrm>
          <a:prstGeom prst="rect">
            <a:avLst/>
          </a:prstGeom>
          <a:noFill/>
          <a:ln w="9525">
            <a:noFill/>
            <a:miter lim="800000"/>
            <a:headEnd/>
            <a:tailEnd/>
          </a:ln>
        </p:spPr>
        <p:txBody>
          <a:bodyPr>
            <a:spAutoFit/>
          </a:bodyPr>
          <a:lstStyle/>
          <a:p>
            <a:pPr algn="ctr">
              <a:spcBef>
                <a:spcPct val="50000"/>
              </a:spcBef>
            </a:pPr>
            <a:r>
              <a:rPr lang="en-US" sz="3200" b="1" dirty="0">
                <a:solidFill>
                  <a:schemeClr val="bg1"/>
                </a:solidFill>
              </a:rPr>
              <a:t>For training information and availability</a:t>
            </a:r>
            <a:r>
              <a:rPr lang="en-US" sz="3600" b="1" dirty="0">
                <a:solidFill>
                  <a:schemeClr val="bg1"/>
                </a:solidFill>
              </a:rPr>
              <a:t> </a:t>
            </a:r>
            <a:r>
              <a:rPr lang="en-US" sz="3600" dirty="0">
                <a:solidFill>
                  <a:srgbClr val="FFFF99"/>
                </a:solidFill>
              </a:rPr>
              <a:t>www.microsoft.com/learning</a:t>
            </a:r>
            <a:endParaRPr lang="en-US" sz="3600" dirty="0">
              <a:solidFill>
                <a:srgbClr val="EF7D71"/>
              </a:solidFill>
            </a:endParaRPr>
          </a:p>
        </p:txBody>
      </p:sp>
      <p:sp>
        <p:nvSpPr>
          <p:cNvPr id="18450" name="Rectangle 105"/>
          <p:cNvSpPr>
            <a:spLocks noGrp="1" noChangeArrowheads="1"/>
          </p:cNvSpPr>
          <p:nvPr>
            <p:ph type="title"/>
          </p:nvPr>
        </p:nvSpPr>
        <p:spPr/>
        <p:txBody>
          <a:bodyPr/>
          <a:lstStyle/>
          <a:p>
            <a:pPr marL="0" indent="0" defTabSz="914400" eaLnBrk="1" hangingPunct="1"/>
            <a:r>
              <a:rPr lang="en-GB" dirty="0" smtClean="0"/>
              <a:t>Training Resources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1296988"/>
            <a:ext cx="8948738" cy="4876800"/>
          </a:xfrm>
        </p:spPr>
        <p:txBody>
          <a:bodyPr/>
          <a:lstStyle/>
          <a:p>
            <a:pPr marL="463550" indent="-350838" defTabSz="914400" eaLnBrk="1" hangingPunct="1"/>
            <a:r>
              <a:rPr lang="en-US" smtClean="0"/>
              <a:t>Self-study learning tool, free to anyone</a:t>
            </a:r>
          </a:p>
          <a:p>
            <a:pPr marL="463550" indent="-350838" defTabSz="914400" eaLnBrk="1" hangingPunct="1"/>
            <a:r>
              <a:rPr lang="en-US" smtClean="0"/>
              <a:t>Determines skills gaps</a:t>
            </a:r>
          </a:p>
          <a:p>
            <a:pPr marL="463550" indent="-350838" defTabSz="914400" eaLnBrk="1" hangingPunct="1"/>
            <a:r>
              <a:rPr lang="en-US" smtClean="0"/>
              <a:t>Provides learning plans</a:t>
            </a:r>
          </a:p>
          <a:p>
            <a:pPr marL="463550" indent="-350838" defTabSz="914400" eaLnBrk="1" hangingPunct="1"/>
            <a:r>
              <a:rPr lang="en-US" smtClean="0"/>
              <a:t>Post your score, see how you rank</a:t>
            </a:r>
            <a:endParaRPr lang="en-GB" smtClean="0"/>
          </a:p>
          <a:p>
            <a:pPr marL="463550" indent="-350838" algn="ctr" defTabSz="914400" eaLnBrk="1" hangingPunct="1">
              <a:buFontTx/>
              <a:buNone/>
            </a:pPr>
            <a:endParaRPr lang="en-GB" sz="3200" smtClean="0">
              <a:solidFill>
                <a:schemeClr val="accent1"/>
              </a:solidFill>
            </a:endParaRPr>
          </a:p>
        </p:txBody>
      </p:sp>
      <p:sp>
        <p:nvSpPr>
          <p:cNvPr id="30723" name="Text Box 4"/>
          <p:cNvSpPr txBox="1">
            <a:spLocks noChangeArrowheads="1"/>
          </p:cNvSpPr>
          <p:nvPr/>
        </p:nvSpPr>
        <p:spPr bwMode="auto">
          <a:xfrm>
            <a:off x="0" y="4865688"/>
            <a:ext cx="9107488" cy="1128712"/>
          </a:xfrm>
          <a:prstGeom prst="rect">
            <a:avLst/>
          </a:prstGeom>
          <a:noFill/>
          <a:ln w="9525">
            <a:noFill/>
            <a:miter lim="800000"/>
            <a:headEnd/>
            <a:tailEnd/>
          </a:ln>
        </p:spPr>
        <p:txBody>
          <a:bodyPr>
            <a:spAutoFit/>
          </a:bodyPr>
          <a:lstStyle/>
          <a:p>
            <a:pPr algn="ctr" eaLnBrk="1" hangingPunct="1">
              <a:spcBef>
                <a:spcPct val="0"/>
              </a:spcBef>
            </a:pPr>
            <a:r>
              <a:rPr lang="en-GB" sz="3200" b="1">
                <a:solidFill>
                  <a:schemeClr val="bg1"/>
                </a:solidFill>
              </a:rPr>
              <a:t>Visit:</a:t>
            </a:r>
          </a:p>
          <a:p>
            <a:pPr algn="ctr" eaLnBrk="1" hangingPunct="1">
              <a:spcBef>
                <a:spcPct val="0"/>
              </a:spcBef>
            </a:pPr>
            <a:r>
              <a:rPr lang="en-US" sz="3600" b="1">
                <a:solidFill>
                  <a:srgbClr val="FFFF99"/>
                </a:solidFill>
              </a:rPr>
              <a:t>www.microsoft.com/assessment</a:t>
            </a:r>
          </a:p>
        </p:txBody>
      </p:sp>
      <p:sp>
        <p:nvSpPr>
          <p:cNvPr id="30724" name="Rectangle 5"/>
          <p:cNvSpPr>
            <a:spLocks noGrp="1" noChangeArrowheads="1"/>
          </p:cNvSpPr>
          <p:nvPr>
            <p:ph type="title"/>
          </p:nvPr>
        </p:nvSpPr>
        <p:spPr/>
        <p:txBody>
          <a:bodyPr/>
          <a:lstStyle/>
          <a:p>
            <a:pPr marL="0" indent="0" defTabSz="914400" eaLnBrk="1" hangingPunct="1"/>
            <a:r>
              <a:rPr lang="en-GB" i="1" smtClean="0"/>
              <a:t>Readiness </a:t>
            </a:r>
            <a:r>
              <a:rPr lang="en-GB" smtClean="0"/>
              <a:t>with Skills Assessment</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73025"/>
            <a:ext cx="9439275" cy="828675"/>
          </a:xfrm>
        </p:spPr>
        <p:txBody>
          <a:bodyPr anchor="t"/>
          <a:lstStyle/>
          <a:p>
            <a:pPr marL="0" indent="0" defTabSz="914400" eaLnBrk="1" hangingPunct="1"/>
            <a:r>
              <a:rPr lang="en-US" sz="3500" smtClean="0"/>
              <a:t>Become a Microsoft Certified Professional</a:t>
            </a:r>
            <a:r>
              <a:rPr lang="en-US" sz="3600" smtClean="0"/>
              <a:t> </a:t>
            </a:r>
            <a:endParaRPr lang="en-GB" sz="3600" smtClean="0"/>
          </a:p>
        </p:txBody>
      </p:sp>
      <p:sp>
        <p:nvSpPr>
          <p:cNvPr id="31747" name="Rectangle 3"/>
          <p:cNvSpPr>
            <a:spLocks noGrp="1" noChangeArrowheads="1"/>
          </p:cNvSpPr>
          <p:nvPr>
            <p:ph type="body" idx="1"/>
          </p:nvPr>
        </p:nvSpPr>
        <p:spPr>
          <a:xfrm>
            <a:off x="0" y="788988"/>
            <a:ext cx="9439275" cy="2811462"/>
          </a:xfrm>
        </p:spPr>
        <p:txBody>
          <a:bodyPr/>
          <a:lstStyle/>
          <a:p>
            <a:pPr marL="457200" indent="-344488" defTabSz="914400" eaLnBrk="1" hangingPunct="1">
              <a:lnSpc>
                <a:spcPct val="120000"/>
              </a:lnSpc>
            </a:pPr>
            <a:r>
              <a:rPr lang="en-GB" sz="3200" smtClean="0"/>
              <a:t>What are MCP certifications?</a:t>
            </a:r>
          </a:p>
          <a:p>
            <a:pPr marL="865188" lvl="1" indent="0" defTabSz="914400" eaLnBrk="1" hangingPunct="1">
              <a:lnSpc>
                <a:spcPct val="120000"/>
              </a:lnSpc>
              <a:buFontTx/>
              <a:buNone/>
            </a:pPr>
            <a:r>
              <a:rPr lang="en-US" smtClean="0"/>
              <a:t>Validation in performing critical IT functions</a:t>
            </a:r>
            <a:endParaRPr lang="en-GB" smtClean="0"/>
          </a:p>
          <a:p>
            <a:pPr marL="457200" indent="-344488" defTabSz="914400" eaLnBrk="1" hangingPunct="1">
              <a:lnSpc>
                <a:spcPct val="120000"/>
              </a:lnSpc>
            </a:pPr>
            <a:r>
              <a:rPr lang="en-GB" sz="3200" smtClean="0"/>
              <a:t>Why certify?</a:t>
            </a:r>
          </a:p>
          <a:p>
            <a:pPr marL="865188" lvl="1" indent="0" defTabSz="914400" eaLnBrk="1" hangingPunct="1">
              <a:lnSpc>
                <a:spcPct val="120000"/>
              </a:lnSpc>
              <a:buFontTx/>
              <a:buNone/>
            </a:pPr>
            <a:r>
              <a:rPr lang="en-US" smtClean="0"/>
              <a:t>WW recognition of skills gained through experience</a:t>
            </a:r>
          </a:p>
          <a:p>
            <a:pPr marL="865188" lvl="1" indent="0" defTabSz="914400" eaLnBrk="1" hangingPunct="1">
              <a:lnSpc>
                <a:spcPct val="120000"/>
              </a:lnSpc>
              <a:buFontTx/>
              <a:buNone/>
            </a:pPr>
            <a:r>
              <a:rPr lang="en-US" smtClean="0"/>
              <a:t>More effective deployments with reduced costs</a:t>
            </a:r>
            <a:endParaRPr lang="en-GB" smtClean="0"/>
          </a:p>
          <a:p>
            <a:pPr marL="457200" indent="-344488" defTabSz="914400" eaLnBrk="1" hangingPunct="1">
              <a:lnSpc>
                <a:spcPct val="120000"/>
              </a:lnSpc>
            </a:pPr>
            <a:r>
              <a:rPr lang="en-GB" sz="3200" smtClean="0"/>
              <a:t>What certifications are there for IT Pros?</a:t>
            </a:r>
          </a:p>
          <a:p>
            <a:pPr marL="865188" lvl="1" indent="0" defTabSz="914400" eaLnBrk="1" hangingPunct="1">
              <a:lnSpc>
                <a:spcPct val="120000"/>
              </a:lnSpc>
              <a:buFontTx/>
              <a:buNone/>
            </a:pPr>
            <a:r>
              <a:rPr lang="en-US" smtClean="0"/>
              <a:t>MCP, MCSE, MCSA, MCDST, MCDBA</a:t>
            </a:r>
            <a:endParaRPr lang="en-GB" smtClean="0"/>
          </a:p>
        </p:txBody>
      </p:sp>
      <p:sp>
        <p:nvSpPr>
          <p:cNvPr id="31748" name="Text Box 8"/>
          <p:cNvSpPr txBox="1">
            <a:spLocks noChangeArrowheads="1"/>
          </p:cNvSpPr>
          <p:nvPr/>
        </p:nvSpPr>
        <p:spPr bwMode="auto">
          <a:xfrm>
            <a:off x="0" y="5270500"/>
            <a:ext cx="9144000" cy="641350"/>
          </a:xfrm>
          <a:prstGeom prst="rect">
            <a:avLst/>
          </a:prstGeom>
          <a:noFill/>
          <a:ln w="9525">
            <a:noFill/>
            <a:miter lim="800000"/>
            <a:headEnd/>
            <a:tailEnd/>
          </a:ln>
        </p:spPr>
        <p:txBody>
          <a:bodyPr>
            <a:spAutoFit/>
          </a:bodyPr>
          <a:lstStyle/>
          <a:p>
            <a:pPr algn="ctr" eaLnBrk="1" hangingPunct="1">
              <a:spcBef>
                <a:spcPct val="0"/>
              </a:spcBef>
            </a:pPr>
            <a:r>
              <a:rPr lang="en-GB" sz="3600">
                <a:solidFill>
                  <a:srgbClr val="FFFF99"/>
                </a:solidFill>
              </a:rPr>
              <a:t>www.microsoft.com/learning/mcp</a:t>
            </a:r>
            <a:endParaRPr lang="en-US" sz="3600">
              <a:solidFill>
                <a:srgbClr val="FFFF99"/>
              </a:solidFill>
            </a:endParaRP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solidFill>
                  <a:srgbClr val="F2D70E"/>
                </a:solidFill>
              </a:rPr>
              <a:t>TechNet Plus</a:t>
            </a:r>
            <a:endParaRPr lang="en-US" dirty="0">
              <a:solidFill>
                <a:srgbClr val="F2D70E"/>
              </a:solidFill>
            </a:endParaRPr>
          </a:p>
        </p:txBody>
      </p:sp>
      <p:sp>
        <p:nvSpPr>
          <p:cNvPr id="10" name="TextBox 9"/>
          <p:cNvSpPr txBox="1"/>
          <p:nvPr/>
        </p:nvSpPr>
        <p:spPr>
          <a:xfrm>
            <a:off x="152400" y="981075"/>
            <a:ext cx="8762999" cy="738664"/>
          </a:xfrm>
          <a:prstGeom prst="rect">
            <a:avLst/>
          </a:prstGeom>
          <a:noFill/>
        </p:spPr>
        <p:txBody>
          <a:bodyPr wrap="square" rtlCol="0">
            <a:spAutoFit/>
          </a:bodyPr>
          <a:lstStyle/>
          <a:p>
            <a:r>
              <a:rPr lang="en-US" sz="1400" b="1" dirty="0">
                <a:solidFill>
                  <a:schemeClr val="bg1"/>
                </a:solidFill>
                <a:latin typeface="Calibri" pitchFamily="34" charset="0"/>
                <a:ea typeface="Times New Roman" pitchFamily="18" charset="0"/>
                <a:cs typeface="Arial" charset="0"/>
              </a:rPr>
              <a:t>TechNet Plus is an essential premium web-enabled and live support resource that provides </a:t>
            </a:r>
            <a:r>
              <a:rPr lang="en-US" sz="1400" b="1" dirty="0" smtClean="0">
                <a:solidFill>
                  <a:schemeClr val="bg1"/>
                </a:solidFill>
                <a:latin typeface="Calibri" pitchFamily="34" charset="0"/>
                <a:ea typeface="Times New Roman" pitchFamily="18" charset="0"/>
                <a:cs typeface="Arial" charset="0"/>
              </a:rPr>
              <a:t>IT Professionals with fast and easy access </a:t>
            </a:r>
            <a:r>
              <a:rPr lang="en-US" sz="1400" b="1" dirty="0">
                <a:solidFill>
                  <a:schemeClr val="bg1"/>
                </a:solidFill>
                <a:latin typeface="Calibri" pitchFamily="34" charset="0"/>
                <a:ea typeface="Times New Roman" pitchFamily="18" charset="0"/>
                <a:cs typeface="Arial" charset="0"/>
              </a:rPr>
              <a:t>to Microsoft experts, software and technical information, enhancing IT productivity, control and planning. </a:t>
            </a:r>
            <a:endParaRPr lang="en-US" sz="1400" b="1" dirty="0">
              <a:solidFill>
                <a:schemeClr val="bg1"/>
              </a:solidFill>
              <a:latin typeface="Calibri" pitchFamily="34" charset="0"/>
            </a:endParaRPr>
          </a:p>
        </p:txBody>
      </p:sp>
      <p:sp>
        <p:nvSpPr>
          <p:cNvPr id="11" name="Rounded Rectangle 10"/>
          <p:cNvSpPr/>
          <p:nvPr/>
        </p:nvSpPr>
        <p:spPr bwMode="auto">
          <a:xfrm>
            <a:off x="276224" y="2631282"/>
            <a:ext cx="2695575" cy="2038351"/>
          </a:xfrm>
          <a:prstGeom prst="roundRect">
            <a:avLst>
              <a:gd name="adj" fmla="val 2211"/>
            </a:avLst>
          </a:prstGeom>
          <a:solidFill>
            <a:schemeClr val="accent2">
              <a:lumMod val="20000"/>
              <a:lumOff val="8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rtlCol="0" anchor="ctr" compatLnSpc="1">
            <a:noAutofit/>
          </a:bodyPr>
          <a:lstStyle/>
          <a:p>
            <a:pPr marL="119063" lvl="1" indent="-119063">
              <a:lnSpc>
                <a:spcPct val="90000"/>
              </a:lnSpc>
              <a:spcBef>
                <a:spcPts val="0"/>
              </a:spcBef>
              <a:buBlip>
                <a:blip r:embed="rId3"/>
              </a:buBlip>
            </a:pPr>
            <a:r>
              <a:rPr lang="en-US" sz="1100" dirty="0" smtClean="0">
                <a:solidFill>
                  <a:schemeClr val="tx1">
                    <a:alpha val="100000"/>
                  </a:schemeClr>
                </a:solidFill>
                <a:latin typeface="Calibri" pitchFamily="34" charset="0"/>
              </a:rPr>
              <a:t>Evaluate full versions  of all Microsoft commercial software for evaluation—without time limits. This includes all client, server and Office applications.</a:t>
            </a:r>
          </a:p>
          <a:p>
            <a:pPr marL="119063" lvl="1" indent="-119063">
              <a:lnSpc>
                <a:spcPct val="90000"/>
              </a:lnSpc>
              <a:spcBef>
                <a:spcPts val="0"/>
              </a:spcBef>
            </a:pPr>
            <a:r>
              <a:rPr lang="en-US" sz="1100" dirty="0" smtClean="0">
                <a:solidFill>
                  <a:schemeClr val="tx1">
                    <a:alpha val="100000"/>
                  </a:schemeClr>
                </a:solidFill>
                <a:latin typeface="Calibri" pitchFamily="34" charset="0"/>
              </a:rPr>
              <a:t> </a:t>
            </a:r>
          </a:p>
          <a:p>
            <a:pPr marL="119063" lvl="1" indent="-119063">
              <a:lnSpc>
                <a:spcPct val="90000"/>
              </a:lnSpc>
              <a:spcBef>
                <a:spcPts val="0"/>
              </a:spcBef>
              <a:buBlip>
                <a:blip r:embed="rId3"/>
              </a:buBlip>
            </a:pPr>
            <a:r>
              <a:rPr lang="en-US" sz="1100" dirty="0">
                <a:solidFill>
                  <a:schemeClr val="tx1">
                    <a:alpha val="100000"/>
                  </a:schemeClr>
                </a:solidFill>
                <a:latin typeface="Calibri" pitchFamily="34" charset="0"/>
              </a:rPr>
              <a:t>T</a:t>
            </a:r>
            <a:r>
              <a:rPr lang="en-US" sz="1100" dirty="0" smtClean="0">
                <a:solidFill>
                  <a:schemeClr val="tx1">
                    <a:alpha val="100000"/>
                  </a:schemeClr>
                </a:solidFill>
                <a:latin typeface="Calibri" pitchFamily="34" charset="0"/>
              </a:rPr>
              <a:t>ry out all the latest betas before public release</a:t>
            </a:r>
          </a:p>
          <a:p>
            <a:pPr marL="119063" lvl="1" indent="-119063">
              <a:lnSpc>
                <a:spcPct val="90000"/>
              </a:lnSpc>
              <a:spcBef>
                <a:spcPts val="0"/>
              </a:spcBef>
            </a:pPr>
            <a:endParaRPr lang="en-US" sz="1100" dirty="0" smtClean="0">
              <a:solidFill>
                <a:schemeClr val="tx1">
                  <a:alpha val="100000"/>
                </a:schemeClr>
              </a:solidFill>
              <a:latin typeface="Calibri" pitchFamily="34" charset="0"/>
            </a:endParaRPr>
          </a:p>
          <a:p>
            <a:pPr marL="119063" lvl="1" indent="-119063">
              <a:lnSpc>
                <a:spcPct val="90000"/>
              </a:lnSpc>
              <a:spcBef>
                <a:spcPts val="0"/>
              </a:spcBef>
              <a:buBlip>
                <a:blip r:embed="rId3"/>
              </a:buBlip>
            </a:pPr>
            <a:r>
              <a:rPr lang="en-US" sz="1100" kern="0" dirty="0" smtClean="0">
                <a:solidFill>
                  <a:schemeClr val="tx1"/>
                </a:solidFill>
                <a:latin typeface="Calibri" pitchFamily="34" charset="0"/>
              </a:rPr>
              <a:t>Keep your skills current with select Microsoft E-Learning courses free each quarter</a:t>
            </a:r>
          </a:p>
        </p:txBody>
      </p:sp>
      <p:sp>
        <p:nvSpPr>
          <p:cNvPr id="17" name="Down Arrow Callout 16"/>
          <p:cNvSpPr/>
          <p:nvPr/>
        </p:nvSpPr>
        <p:spPr bwMode="auto">
          <a:xfrm>
            <a:off x="276224" y="1924050"/>
            <a:ext cx="2695575" cy="707231"/>
          </a:xfrm>
          <a:prstGeom prst="downArrowCallout">
            <a:avLst/>
          </a:prstGeom>
          <a:solidFill>
            <a:schemeClr val="bg1">
              <a:lumMod val="8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rtlCol="0" anchor="ctr" compatLnSpc="1">
            <a:spAutoFit/>
          </a:bodyPr>
          <a:lstStyle/>
          <a:p>
            <a:pPr marL="0" marR="0" indent="0" algn="ctr" defTabSz="914400" rtl="0" eaLnBrk="0" fontAlgn="base" latinLnBrk="0" hangingPunct="0">
              <a:lnSpc>
                <a:spcPct val="100000"/>
              </a:lnSpc>
              <a:spcBef>
                <a:spcPct val="0"/>
              </a:spcBef>
              <a:spcAft>
                <a:spcPct val="0"/>
              </a:spcAft>
              <a:buNone/>
              <a:tabLst/>
            </a:pPr>
            <a:r>
              <a:rPr kumimoji="0" lang="en-US" sz="1800" b="1" i="0" u="none" strike="noStrike" baseline="0" dirty="0" smtClean="0">
                <a:solidFill>
                  <a:schemeClr val="tx1"/>
                </a:solidFill>
                <a:effectLst>
                  <a:outerShdw blurRad="38100" dist="38100" dir="2700000" algn="tl">
                    <a:srgbClr val="000000">
                      <a:alpha val="43137"/>
                    </a:srgbClr>
                  </a:outerShdw>
                </a:effectLst>
                <a:latin typeface="Calibri" pitchFamily="34" charset="0"/>
              </a:rPr>
              <a:t>Evaluate &amp;</a:t>
            </a:r>
            <a:r>
              <a:rPr kumimoji="0" lang="en-US" sz="1800" b="1" i="0" u="none" strike="noStrike" dirty="0" smtClean="0">
                <a:solidFill>
                  <a:schemeClr val="tx1"/>
                </a:solidFill>
                <a:effectLst>
                  <a:outerShdw blurRad="38100" dist="38100" dir="2700000" algn="tl">
                    <a:srgbClr val="000000">
                      <a:alpha val="43137"/>
                    </a:srgbClr>
                  </a:outerShdw>
                </a:effectLst>
                <a:latin typeface="Calibri" pitchFamily="34" charset="0"/>
              </a:rPr>
              <a:t> Learn</a:t>
            </a:r>
            <a:endParaRPr kumimoji="0" lang="en-US" sz="1800" b="1" i="0" u="none" strike="noStrike" baseline="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8" name="Down Arrow Callout 17"/>
          <p:cNvSpPr/>
          <p:nvPr/>
        </p:nvSpPr>
        <p:spPr bwMode="auto">
          <a:xfrm>
            <a:off x="3267074" y="1924050"/>
            <a:ext cx="2695575" cy="707231"/>
          </a:xfrm>
          <a:prstGeom prst="downArrowCallout">
            <a:avLst/>
          </a:prstGeom>
          <a:solidFill>
            <a:schemeClr val="bg1">
              <a:lumMod val="8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rtlCol="0" anchor="ctr" compatLnSpc="1">
            <a:spAutoFit/>
          </a:bodyPr>
          <a:lstStyle/>
          <a:p>
            <a:pPr marL="0" marR="0" indent="0" algn="ctr" defTabSz="914400" rtl="0" eaLnBrk="0" fontAlgn="base" latinLnBrk="0" hangingPunct="0">
              <a:lnSpc>
                <a:spcPct val="100000"/>
              </a:lnSpc>
              <a:spcBef>
                <a:spcPct val="0"/>
              </a:spcBef>
              <a:spcAft>
                <a:spcPct val="0"/>
              </a:spcAft>
              <a:buNone/>
              <a:tabLst/>
            </a:pPr>
            <a:r>
              <a:rPr kumimoji="0" lang="en-US" sz="1800" b="1" i="0" u="none" strike="noStrike" baseline="0" dirty="0" smtClean="0">
                <a:solidFill>
                  <a:schemeClr val="tx1"/>
                </a:solidFill>
                <a:effectLst>
                  <a:outerShdw blurRad="38100" dist="38100" dir="2700000" algn="tl">
                    <a:srgbClr val="000000">
                      <a:alpha val="43137"/>
                    </a:srgbClr>
                  </a:outerShdw>
                </a:effectLst>
                <a:latin typeface="Calibri" pitchFamily="34" charset="0"/>
              </a:rPr>
              <a:t>Plan &amp; Deploy</a:t>
            </a:r>
          </a:p>
        </p:txBody>
      </p:sp>
      <p:sp>
        <p:nvSpPr>
          <p:cNvPr id="19" name="Down Arrow Callout 18"/>
          <p:cNvSpPr/>
          <p:nvPr/>
        </p:nvSpPr>
        <p:spPr bwMode="auto">
          <a:xfrm>
            <a:off x="6219824" y="1924050"/>
            <a:ext cx="2695575" cy="707231"/>
          </a:xfrm>
          <a:prstGeom prst="downArrowCallout">
            <a:avLst/>
          </a:prstGeom>
          <a:solidFill>
            <a:schemeClr val="bg1">
              <a:lumMod val="8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rtlCol="0" anchor="ctr" compatLnSpc="1">
            <a:spAutoFit/>
          </a:bodyPr>
          <a:lstStyle/>
          <a:p>
            <a:pPr marL="0" marR="0" indent="0" algn="ctr" defTabSz="914400" rtl="0" eaLnBrk="0" fontAlgn="base" latinLnBrk="0" hangingPunct="0">
              <a:lnSpc>
                <a:spcPct val="100000"/>
              </a:lnSpc>
              <a:spcBef>
                <a:spcPct val="0"/>
              </a:spcBef>
              <a:spcAft>
                <a:spcPct val="0"/>
              </a:spcAft>
              <a:buNone/>
              <a:tabLst/>
            </a:pPr>
            <a:r>
              <a:rPr kumimoji="0" lang="en-US" sz="1800" b="1" i="0" u="none" strike="noStrike" baseline="0" dirty="0" smtClean="0">
                <a:solidFill>
                  <a:schemeClr val="tx1"/>
                </a:solidFill>
                <a:effectLst>
                  <a:outerShdw blurRad="38100" dist="38100" dir="2700000" algn="tl">
                    <a:srgbClr val="000000">
                      <a:alpha val="43137"/>
                    </a:srgbClr>
                  </a:outerShdw>
                </a:effectLst>
                <a:latin typeface="Calibri" pitchFamily="34" charset="0"/>
              </a:rPr>
              <a:t>Support &amp; Maintain</a:t>
            </a:r>
          </a:p>
        </p:txBody>
      </p:sp>
      <p:sp>
        <p:nvSpPr>
          <p:cNvPr id="24" name="Rounded Rectangle 23"/>
          <p:cNvSpPr/>
          <p:nvPr/>
        </p:nvSpPr>
        <p:spPr bwMode="auto">
          <a:xfrm>
            <a:off x="3267074" y="2631282"/>
            <a:ext cx="2695575" cy="2038350"/>
          </a:xfrm>
          <a:prstGeom prst="roundRect">
            <a:avLst>
              <a:gd name="adj" fmla="val 2211"/>
            </a:avLst>
          </a:prstGeom>
          <a:solidFill>
            <a:schemeClr val="accent2">
              <a:lumMod val="20000"/>
              <a:lumOff val="8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rtlCol="0" anchor="ctr" compatLnSpc="1">
            <a:noAutofit/>
          </a:bodyPr>
          <a:lstStyle/>
          <a:p>
            <a:pPr marL="119063" lvl="1" indent="-119063">
              <a:lnSpc>
                <a:spcPct val="90000"/>
              </a:lnSpc>
              <a:spcBef>
                <a:spcPts val="0"/>
              </a:spcBef>
              <a:buBlip>
                <a:blip r:embed="rId3"/>
              </a:buBlip>
            </a:pPr>
            <a:r>
              <a:rPr kumimoji="0" lang="en-US" sz="1100" b="0" i="0" u="none" strike="noStrike" baseline="0" dirty="0" smtClean="0">
                <a:solidFill>
                  <a:schemeClr val="tx1">
                    <a:alpha val="100000"/>
                  </a:schemeClr>
                </a:solidFill>
                <a:latin typeface="Calibri" pitchFamily="34" charset="0"/>
              </a:rPr>
              <a:t>Use the TechNet Library to plan for deployment using the Knowledge Base, resource kits, and technical training</a:t>
            </a:r>
          </a:p>
          <a:p>
            <a:pPr marL="119063" lvl="1" indent="-119063">
              <a:lnSpc>
                <a:spcPct val="90000"/>
              </a:lnSpc>
              <a:spcBef>
                <a:spcPts val="0"/>
              </a:spcBef>
            </a:pPr>
            <a:endParaRPr lang="en-US" sz="1100" dirty="0" smtClean="0">
              <a:solidFill>
                <a:schemeClr val="tx1">
                  <a:alpha val="100000"/>
                </a:schemeClr>
              </a:solidFill>
              <a:latin typeface="Calibri" pitchFamily="34" charset="0"/>
            </a:endParaRPr>
          </a:p>
          <a:p>
            <a:pPr marL="119063" lvl="1" indent="-119063">
              <a:lnSpc>
                <a:spcPct val="90000"/>
              </a:lnSpc>
              <a:spcBef>
                <a:spcPts val="0"/>
              </a:spcBef>
              <a:buBlip>
                <a:blip r:embed="rId3"/>
              </a:buBlip>
            </a:pPr>
            <a:r>
              <a:rPr lang="en-US" sz="1100" kern="0" dirty="0" smtClean="0">
                <a:solidFill>
                  <a:schemeClr val="tx1"/>
                </a:solidFill>
                <a:latin typeface="Calibri" pitchFamily="34" charset="0"/>
              </a:rPr>
              <a:t>Use exclusive tools like </a:t>
            </a:r>
            <a:r>
              <a:rPr lang="en-US" sz="1100" b="1" kern="0" dirty="0" smtClean="0">
                <a:solidFill>
                  <a:schemeClr val="tx1"/>
                </a:solidFill>
                <a:latin typeface="Calibri" pitchFamily="34" charset="0"/>
              </a:rPr>
              <a:t>System Center Capacity Planner </a:t>
            </a:r>
            <a:r>
              <a:rPr lang="en-US" sz="1100" kern="0" dirty="0" smtClean="0">
                <a:solidFill>
                  <a:schemeClr val="tx1"/>
                </a:solidFill>
                <a:latin typeface="Calibri" pitchFamily="34" charset="0"/>
              </a:rPr>
              <a:t>to accurately plan for and deploy Exchange Server and System Center Operations Manager</a:t>
            </a:r>
          </a:p>
          <a:p>
            <a:pPr marL="119063" lvl="1" indent="-119063">
              <a:lnSpc>
                <a:spcPct val="90000"/>
              </a:lnSpc>
              <a:spcBef>
                <a:spcPts val="0"/>
              </a:spcBef>
              <a:buBlip>
                <a:blip r:embed="rId3"/>
              </a:buBlip>
            </a:pPr>
            <a:endParaRPr lang="en-US" sz="1100" kern="0" dirty="0">
              <a:solidFill>
                <a:schemeClr val="tx1"/>
              </a:solidFill>
              <a:latin typeface="Calibri" pitchFamily="34" charset="0"/>
            </a:endParaRPr>
          </a:p>
          <a:p>
            <a:pPr marL="119063" lvl="1" indent="-119063">
              <a:lnSpc>
                <a:spcPct val="90000"/>
              </a:lnSpc>
              <a:spcBef>
                <a:spcPts val="0"/>
              </a:spcBef>
              <a:buBlip>
                <a:blip r:embed="rId3"/>
              </a:buBlip>
            </a:pPr>
            <a:r>
              <a:rPr lang="en-US" sz="1100" kern="0" dirty="0" smtClean="0">
                <a:solidFill>
                  <a:schemeClr val="tx1"/>
                </a:solidFill>
                <a:latin typeface="Calibri" pitchFamily="34" charset="0"/>
              </a:rPr>
              <a:t>Stay informed with your free subscription to TechNet Magazine.</a:t>
            </a:r>
          </a:p>
        </p:txBody>
      </p:sp>
      <p:sp>
        <p:nvSpPr>
          <p:cNvPr id="26" name="Rounded Rectangle 25"/>
          <p:cNvSpPr/>
          <p:nvPr/>
        </p:nvSpPr>
        <p:spPr bwMode="auto">
          <a:xfrm>
            <a:off x="6219824" y="2631281"/>
            <a:ext cx="2695575" cy="2038351"/>
          </a:xfrm>
          <a:prstGeom prst="roundRect">
            <a:avLst>
              <a:gd name="adj" fmla="val 2211"/>
            </a:avLst>
          </a:prstGeom>
          <a:solidFill>
            <a:schemeClr val="accent2">
              <a:lumMod val="20000"/>
              <a:lumOff val="8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rtlCol="0" anchor="ctr" compatLnSpc="1">
            <a:noAutofit/>
          </a:bodyPr>
          <a:lstStyle/>
          <a:p>
            <a:pPr marL="119063" lvl="1" indent="-119063">
              <a:lnSpc>
                <a:spcPct val="90000"/>
              </a:lnSpc>
              <a:spcBef>
                <a:spcPts val="0"/>
              </a:spcBef>
              <a:buBlip>
                <a:blip r:embed="rId3"/>
              </a:buBlip>
            </a:pPr>
            <a:r>
              <a:rPr kumimoji="0" lang="en-US" sz="1100" b="0" i="0" u="none" strike="noStrike" baseline="0" dirty="0" smtClean="0">
                <a:solidFill>
                  <a:schemeClr val="tx1">
                    <a:alpha val="100000"/>
                  </a:schemeClr>
                </a:solidFill>
                <a:latin typeface="Calibri" pitchFamily="34" charset="0"/>
              </a:rPr>
              <a:t>2 complimentary</a:t>
            </a:r>
            <a:r>
              <a:rPr kumimoji="0" lang="en-US" sz="1100" b="0" i="0" u="none" strike="noStrike" dirty="0" smtClean="0">
                <a:solidFill>
                  <a:schemeClr val="tx1">
                    <a:alpha val="100000"/>
                  </a:schemeClr>
                </a:solidFill>
                <a:latin typeface="Calibri" pitchFamily="34" charset="0"/>
              </a:rPr>
              <a:t> </a:t>
            </a:r>
            <a:r>
              <a:rPr kumimoji="0" lang="en-US" sz="1100" b="0" i="0" u="none" strike="noStrike" baseline="0" dirty="0" smtClean="0">
                <a:solidFill>
                  <a:schemeClr val="tx1">
                    <a:alpha val="100000"/>
                  </a:schemeClr>
                </a:solidFill>
                <a:latin typeface="Calibri" pitchFamily="34" charset="0"/>
              </a:rPr>
              <a:t>Professional</a:t>
            </a:r>
            <a:r>
              <a:rPr kumimoji="0" lang="en-US" sz="1100" b="0" i="0" u="none" strike="noStrike" dirty="0" smtClean="0">
                <a:solidFill>
                  <a:schemeClr val="tx1">
                    <a:alpha val="100000"/>
                  </a:schemeClr>
                </a:solidFill>
                <a:latin typeface="Calibri" pitchFamily="34" charset="0"/>
              </a:rPr>
              <a:t> Support incidents for use 24/7 (20% discount on additional incidents)</a:t>
            </a:r>
          </a:p>
          <a:p>
            <a:pPr marL="119063" lvl="1" indent="-119063">
              <a:lnSpc>
                <a:spcPct val="90000"/>
              </a:lnSpc>
              <a:spcBef>
                <a:spcPts val="0"/>
              </a:spcBef>
            </a:pPr>
            <a:r>
              <a:rPr lang="en-US" sz="1100" dirty="0" smtClean="0">
                <a:solidFill>
                  <a:schemeClr val="tx1">
                    <a:alpha val="100000"/>
                  </a:schemeClr>
                </a:solidFill>
                <a:latin typeface="Calibri" pitchFamily="34" charset="0"/>
              </a:rPr>
              <a:t> </a:t>
            </a:r>
          </a:p>
          <a:p>
            <a:pPr marL="119063" lvl="1" indent="-119063">
              <a:lnSpc>
                <a:spcPct val="90000"/>
              </a:lnSpc>
              <a:spcBef>
                <a:spcPts val="0"/>
              </a:spcBef>
              <a:buBlip>
                <a:blip r:embed="rId3"/>
              </a:buBlip>
            </a:pPr>
            <a:r>
              <a:rPr lang="en-US" sz="1100" dirty="0" smtClean="0">
                <a:solidFill>
                  <a:schemeClr val="tx1">
                    <a:alpha val="100000"/>
                  </a:schemeClr>
                </a:solidFill>
                <a:latin typeface="Calibri" pitchFamily="34" charset="0"/>
              </a:rPr>
              <a:t>Access over 100 managed newsgroups and get next business day response--guaranteed</a:t>
            </a:r>
          </a:p>
          <a:p>
            <a:pPr marL="119063" lvl="1" indent="-119063">
              <a:lnSpc>
                <a:spcPct val="90000"/>
              </a:lnSpc>
              <a:spcBef>
                <a:spcPts val="0"/>
              </a:spcBef>
            </a:pPr>
            <a:endParaRPr lang="en-US" sz="1100" dirty="0" smtClean="0">
              <a:solidFill>
                <a:schemeClr val="tx1">
                  <a:alpha val="100000"/>
                </a:schemeClr>
              </a:solidFill>
              <a:latin typeface="Calibri" pitchFamily="34" charset="0"/>
            </a:endParaRPr>
          </a:p>
          <a:p>
            <a:pPr marL="119063" lvl="1" indent="-119063">
              <a:lnSpc>
                <a:spcPct val="90000"/>
              </a:lnSpc>
              <a:spcBef>
                <a:spcPts val="0"/>
              </a:spcBef>
              <a:buBlip>
                <a:blip r:embed="rId3"/>
              </a:buBlip>
            </a:pPr>
            <a:r>
              <a:rPr lang="en-US" sz="1100" kern="0" dirty="0" smtClean="0">
                <a:solidFill>
                  <a:schemeClr val="tx1"/>
                </a:solidFill>
                <a:latin typeface="Calibri" pitchFamily="34" charset="0"/>
              </a:rPr>
              <a:t>Use the TechNet Library to maintain your IT environment with security updates, service packs and utilities</a:t>
            </a:r>
          </a:p>
        </p:txBody>
      </p:sp>
      <p:sp>
        <p:nvSpPr>
          <p:cNvPr id="29" name="TextBox 28"/>
          <p:cNvSpPr txBox="1"/>
          <p:nvPr/>
        </p:nvSpPr>
        <p:spPr>
          <a:xfrm>
            <a:off x="152400" y="4962525"/>
            <a:ext cx="8762999" cy="646331"/>
          </a:xfrm>
          <a:prstGeom prst="rect">
            <a:avLst/>
          </a:prstGeom>
          <a:noFill/>
        </p:spPr>
        <p:txBody>
          <a:bodyPr wrap="square" rtlCol="0">
            <a:spAutoFit/>
          </a:bodyPr>
          <a:lstStyle/>
          <a:p>
            <a:r>
              <a:rPr lang="en-US" b="1" dirty="0" smtClean="0">
                <a:solidFill>
                  <a:srgbClr val="F2D70E"/>
                </a:solidFill>
              </a:rPr>
              <a:t>Get all these resources and more with a TechNet Plus subscription.</a:t>
            </a:r>
          </a:p>
          <a:p>
            <a:r>
              <a:rPr lang="en-US" b="1" dirty="0" smtClean="0">
                <a:solidFill>
                  <a:srgbClr val="F2D70E"/>
                </a:solidFill>
              </a:rPr>
              <a:t>For more information visit: </a:t>
            </a:r>
            <a:r>
              <a:rPr lang="en-US" b="1" dirty="0" smtClean="0">
                <a:solidFill>
                  <a:schemeClr val="bg1"/>
                </a:solidFill>
              </a:rPr>
              <a:t>technet.microsoft.com/subscriptions</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381000" y="5072063"/>
            <a:ext cx="2471738" cy="701675"/>
          </a:xfrm>
          <a:prstGeom prst="rect">
            <a:avLst/>
          </a:prstGeom>
          <a:noFill/>
          <a:ln w="9525">
            <a:noFill/>
            <a:miter lim="800000"/>
            <a:headEnd/>
            <a:tailEnd/>
          </a:ln>
        </p:spPr>
        <p:txBody>
          <a:bodyPr wrap="none">
            <a:spAutoFit/>
          </a:bodyPr>
          <a:lstStyle/>
          <a:p>
            <a:pPr>
              <a:spcBef>
                <a:spcPct val="0"/>
              </a:spcBef>
            </a:pPr>
            <a:r>
              <a:rPr lang="en-US" sz="4000" b="1">
                <a:solidFill>
                  <a:schemeClr val="bg1"/>
                </a:solidFill>
              </a:rPr>
              <a:t>Level 300</a:t>
            </a:r>
          </a:p>
        </p:txBody>
      </p:sp>
      <p:sp>
        <p:nvSpPr>
          <p:cNvPr id="158729" name="Rectangle 9"/>
          <p:cNvSpPr>
            <a:spLocks noGrp="1" noChangeArrowheads="1"/>
          </p:cNvSpPr>
          <p:nvPr>
            <p:ph type="body" idx="1"/>
          </p:nvPr>
        </p:nvSpPr>
        <p:spPr>
          <a:xfrm>
            <a:off x="0" y="1296988"/>
            <a:ext cx="9144000" cy="1017587"/>
          </a:xfrm>
        </p:spPr>
        <p:txBody>
          <a:bodyPr lIns="92075" tIns="46038" rIns="92075" bIns="46038"/>
          <a:lstStyle/>
          <a:p>
            <a:pPr marL="463550" indent="-350838" defTabSz="914400" eaLnBrk="1" hangingPunct="1"/>
            <a:r>
              <a:rPr lang="en-US" dirty="0" smtClean="0"/>
              <a:t>Familiarity with DHCP</a:t>
            </a:r>
          </a:p>
          <a:p>
            <a:pPr marL="463550" indent="-350838" defTabSz="914400" eaLnBrk="1" hangingPunct="1"/>
            <a:r>
              <a:rPr lang="en-US" dirty="0" smtClean="0"/>
              <a:t>Knowledge of IPsec</a:t>
            </a:r>
          </a:p>
          <a:p>
            <a:pPr marL="463550" indent="-350838" defTabSz="914400" eaLnBrk="1" hangingPunct="1"/>
            <a:r>
              <a:rPr lang="en-US" dirty="0" smtClean="0"/>
              <a:t>Familiarity with RRAS and VPN</a:t>
            </a:r>
          </a:p>
        </p:txBody>
      </p:sp>
      <p:sp>
        <p:nvSpPr>
          <p:cNvPr id="7172" name="Rectangle 10"/>
          <p:cNvSpPr>
            <a:spLocks noGrp="1" noChangeArrowheads="1"/>
          </p:cNvSpPr>
          <p:nvPr>
            <p:ph type="title"/>
          </p:nvPr>
        </p:nvSpPr>
        <p:spPr/>
        <p:txBody>
          <a:bodyPr/>
          <a:lstStyle/>
          <a:p>
            <a:pPr marL="0" indent="0" defTabSz="914400" eaLnBrk="1" hangingPunct="1"/>
            <a:r>
              <a:rPr lang="en-US" smtClean="0"/>
              <a:t>Helpful Experience</a:t>
            </a:r>
            <a:endParaRPr lang="en-GB"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8729">
                                            <p:txEl>
                                              <p:pRg st="0" end="0"/>
                                            </p:txEl>
                                          </p:spTgt>
                                        </p:tgtEl>
                                        <p:attrNameLst>
                                          <p:attrName>style.visibility</p:attrName>
                                        </p:attrNameLst>
                                      </p:cBhvr>
                                      <p:to>
                                        <p:strVal val="visible"/>
                                      </p:to>
                                    </p:set>
                                    <p:animEffect transition="in" filter="wipe(left)">
                                      <p:cBhvr>
                                        <p:cTn id="7" dur="1000"/>
                                        <p:tgtEl>
                                          <p:spTgt spid="1587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29">
                                            <p:txEl>
                                              <p:pRg st="1" end="1"/>
                                            </p:txEl>
                                          </p:spTgt>
                                        </p:tgtEl>
                                        <p:attrNameLst>
                                          <p:attrName>style.visibility</p:attrName>
                                        </p:attrNameLst>
                                      </p:cBhvr>
                                      <p:to>
                                        <p:strVal val="visible"/>
                                      </p:to>
                                    </p:set>
                                    <p:animEffect transition="in" filter="wipe(left)">
                                      <p:cBhvr>
                                        <p:cTn id="12" dur="1000"/>
                                        <p:tgtEl>
                                          <p:spTgt spid="1587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29">
                                            <p:txEl>
                                              <p:pRg st="2" end="2"/>
                                            </p:txEl>
                                          </p:spTgt>
                                        </p:tgtEl>
                                        <p:attrNameLst>
                                          <p:attrName>style.visibility</p:attrName>
                                        </p:attrNameLst>
                                      </p:cBhvr>
                                      <p:to>
                                        <p:strVal val="visible"/>
                                      </p:to>
                                    </p:set>
                                    <p:animEffect transition="in" filter="wipe(left)">
                                      <p:cBhvr>
                                        <p:cTn id="17" dur="1000"/>
                                        <p:tgtEl>
                                          <p:spTgt spid="1587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Rectangle 3"/>
          <p:cNvSpPr>
            <a:spLocks noGrp="1" noChangeArrowheads="1"/>
          </p:cNvSpPr>
          <p:nvPr>
            <p:ph type="body" idx="1"/>
          </p:nvPr>
        </p:nvSpPr>
        <p:spPr>
          <a:xfrm>
            <a:off x="0" y="1244600"/>
            <a:ext cx="8601075" cy="2282825"/>
          </a:xfrm>
        </p:spPr>
        <p:txBody>
          <a:bodyPr/>
          <a:lstStyle/>
          <a:p>
            <a:pPr marL="463550" indent="-350838" defTabSz="914400" eaLnBrk="1" hangingPunct="1"/>
            <a:r>
              <a:rPr lang="en-US" dirty="0" smtClean="0">
                <a:solidFill>
                  <a:srgbClr val="FFFF99"/>
                </a:solidFill>
              </a:rPr>
              <a:t>Introducing Network Access Protection</a:t>
            </a:r>
          </a:p>
          <a:p>
            <a:pPr marL="463550" indent="-350838" defTabSz="914400" eaLnBrk="1" hangingPunct="1"/>
            <a:r>
              <a:rPr lang="en-US" dirty="0" smtClean="0">
                <a:solidFill>
                  <a:srgbClr val="FFFFFF"/>
                </a:solidFill>
              </a:rPr>
              <a:t>Using NAP with DHCP</a:t>
            </a:r>
          </a:p>
          <a:p>
            <a:pPr marL="463550" indent="-350838" defTabSz="914400" eaLnBrk="1" hangingPunct="1"/>
            <a:r>
              <a:rPr lang="en-US" dirty="0" smtClean="0">
                <a:solidFill>
                  <a:srgbClr val="FFFFFF"/>
                </a:solidFill>
              </a:rPr>
              <a:t>Using NAP with </a:t>
            </a:r>
            <a:r>
              <a:rPr lang="en-US" dirty="0" smtClean="0"/>
              <a:t>VPN</a:t>
            </a:r>
          </a:p>
          <a:p>
            <a:pPr marL="463550" indent="-350838" defTabSz="914400" eaLnBrk="1" hangingPunct="1"/>
            <a:r>
              <a:rPr lang="en-US" dirty="0" smtClean="0">
                <a:solidFill>
                  <a:srgbClr val="FFFFFF"/>
                </a:solidFill>
              </a:rPr>
              <a:t>Using NAP with IPsec</a:t>
            </a:r>
          </a:p>
          <a:p>
            <a:pPr marL="463550" indent="-350838" defTabSz="914400" eaLnBrk="1" hangingPunct="1"/>
            <a:endParaRPr lang="en-US" dirty="0" smtClean="0">
              <a:solidFill>
                <a:srgbClr val="FFFFFF"/>
              </a:solidFill>
            </a:endParaRPr>
          </a:p>
        </p:txBody>
      </p:sp>
      <p:sp>
        <p:nvSpPr>
          <p:cNvPr id="8195" name="Rectangle 8"/>
          <p:cNvSpPr>
            <a:spLocks noGrp="1" noChangeArrowheads="1"/>
          </p:cNvSpPr>
          <p:nvPr>
            <p:ph type="title"/>
          </p:nvPr>
        </p:nvSpPr>
        <p:spPr/>
        <p:txBody>
          <a:bodyPr/>
          <a:lstStyle/>
          <a:p>
            <a:pPr marL="0" indent="0" defTabSz="914400" eaLnBrk="1" hangingPunct="1"/>
            <a:r>
              <a:rPr lang="en-US" smtClean="0"/>
              <a:t>Agenda</a:t>
            </a:r>
            <a:endParaRPr lang="en-GB"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8259">
                                            <p:txEl>
                                              <p:pRg st="0" end="0"/>
                                            </p:txEl>
                                          </p:spTgt>
                                        </p:tgtEl>
                                        <p:attrNameLst>
                                          <p:attrName>style.visibility</p:attrName>
                                        </p:attrNameLst>
                                      </p:cBhvr>
                                      <p:to>
                                        <p:strVal val="visible"/>
                                      </p:to>
                                    </p:set>
                                    <p:animEffect transition="in" filter="wipe(left)">
                                      <p:cBhvr>
                                        <p:cTn id="7" dur="1000"/>
                                        <p:tgtEl>
                                          <p:spTgt spid="608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8259">
                                            <p:txEl>
                                              <p:pRg st="1" end="1"/>
                                            </p:txEl>
                                          </p:spTgt>
                                        </p:tgtEl>
                                        <p:attrNameLst>
                                          <p:attrName>style.visibility</p:attrName>
                                        </p:attrNameLst>
                                      </p:cBhvr>
                                      <p:to>
                                        <p:strVal val="visible"/>
                                      </p:to>
                                    </p:set>
                                    <p:animEffect transition="in" filter="wipe(left)">
                                      <p:cBhvr>
                                        <p:cTn id="12" dur="1000"/>
                                        <p:tgtEl>
                                          <p:spTgt spid="608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8259">
                                            <p:txEl>
                                              <p:pRg st="2" end="2"/>
                                            </p:txEl>
                                          </p:spTgt>
                                        </p:tgtEl>
                                        <p:attrNameLst>
                                          <p:attrName>style.visibility</p:attrName>
                                        </p:attrNameLst>
                                      </p:cBhvr>
                                      <p:to>
                                        <p:strVal val="visible"/>
                                      </p:to>
                                    </p:set>
                                    <p:animEffect transition="in" filter="wipe(left)">
                                      <p:cBhvr>
                                        <p:cTn id="17" dur="1000"/>
                                        <p:tgtEl>
                                          <p:spTgt spid="608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8259">
                                            <p:txEl>
                                              <p:pRg st="3" end="3"/>
                                            </p:txEl>
                                          </p:spTgt>
                                        </p:tgtEl>
                                        <p:attrNameLst>
                                          <p:attrName>style.visibility</p:attrName>
                                        </p:attrNameLst>
                                      </p:cBhvr>
                                      <p:to>
                                        <p:strVal val="visible"/>
                                      </p:to>
                                    </p:set>
                                    <p:animEffect transition="in" filter="wipe(left)">
                                      <p:cBhvr>
                                        <p:cTn id="22" dur="1000"/>
                                        <p:tgtEl>
                                          <p:spTgt spid="60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147763" y="1022350"/>
            <a:ext cx="6383337" cy="4478338"/>
            <a:chOff x="-142" y="501"/>
            <a:chExt cx="5952" cy="3451"/>
          </a:xfrm>
        </p:grpSpPr>
        <p:pic>
          <p:nvPicPr>
            <p:cNvPr id="9229" name="Picture 13" descr="cloud illustration icon"/>
            <p:cNvPicPr>
              <a:picLocks noChangeAspect="1" noChangeArrowheads="1"/>
            </p:cNvPicPr>
            <p:nvPr/>
          </p:nvPicPr>
          <p:blipFill>
            <a:blip r:embed="rId3"/>
            <a:srcRect/>
            <a:stretch>
              <a:fillRect/>
            </a:stretch>
          </p:blipFill>
          <p:spPr bwMode="auto">
            <a:xfrm>
              <a:off x="-142" y="501"/>
              <a:ext cx="5952" cy="3451"/>
            </a:xfrm>
            <a:prstGeom prst="rect">
              <a:avLst/>
            </a:prstGeom>
            <a:noFill/>
            <a:ln w="9525">
              <a:noFill/>
              <a:miter lim="800000"/>
              <a:headEnd/>
              <a:tailEnd/>
            </a:ln>
          </p:spPr>
        </p:pic>
        <p:pic>
          <p:nvPicPr>
            <p:cNvPr id="9230" name="Picture 14" descr="gray oval disc"/>
            <p:cNvPicPr>
              <a:picLocks noChangeAspect="1" noChangeArrowheads="1"/>
            </p:cNvPicPr>
            <p:nvPr/>
          </p:nvPicPr>
          <p:blipFill>
            <a:blip r:embed="rId4"/>
            <a:srcRect/>
            <a:stretch>
              <a:fillRect/>
            </a:stretch>
          </p:blipFill>
          <p:spPr bwMode="auto">
            <a:xfrm>
              <a:off x="1419" y="1754"/>
              <a:ext cx="3095" cy="1619"/>
            </a:xfrm>
            <a:prstGeom prst="rect">
              <a:avLst/>
            </a:prstGeom>
            <a:noFill/>
            <a:ln w="9525">
              <a:noFill/>
              <a:miter lim="800000"/>
              <a:headEnd/>
              <a:tailEnd/>
            </a:ln>
          </p:spPr>
        </p:pic>
        <p:pic>
          <p:nvPicPr>
            <p:cNvPr id="9231" name="Picture 15" descr="brick-wall"/>
            <p:cNvPicPr>
              <a:picLocks noChangeAspect="1" noChangeArrowheads="1"/>
            </p:cNvPicPr>
            <p:nvPr/>
          </p:nvPicPr>
          <p:blipFill>
            <a:blip r:embed="rId5"/>
            <a:srcRect b="49663"/>
            <a:stretch>
              <a:fillRect/>
            </a:stretch>
          </p:blipFill>
          <p:spPr bwMode="auto">
            <a:xfrm>
              <a:off x="1642" y="1631"/>
              <a:ext cx="2556" cy="596"/>
            </a:xfrm>
            <a:prstGeom prst="rect">
              <a:avLst/>
            </a:prstGeom>
            <a:noFill/>
            <a:ln w="9525">
              <a:noFill/>
              <a:miter lim="800000"/>
              <a:headEnd/>
              <a:tailEnd/>
            </a:ln>
          </p:spPr>
        </p:pic>
        <p:pic>
          <p:nvPicPr>
            <p:cNvPr id="9232" name="Picture 16" descr="XP icon cell phone"/>
            <p:cNvPicPr>
              <a:picLocks noChangeAspect="1" noChangeArrowheads="1"/>
            </p:cNvPicPr>
            <p:nvPr/>
          </p:nvPicPr>
          <p:blipFill>
            <a:blip r:embed="rId6"/>
            <a:srcRect/>
            <a:stretch>
              <a:fillRect/>
            </a:stretch>
          </p:blipFill>
          <p:spPr bwMode="auto">
            <a:xfrm>
              <a:off x="4349" y="2522"/>
              <a:ext cx="292" cy="768"/>
            </a:xfrm>
            <a:prstGeom prst="rect">
              <a:avLst/>
            </a:prstGeom>
            <a:noFill/>
            <a:ln w="9525">
              <a:noFill/>
              <a:miter lim="800000"/>
              <a:headEnd/>
              <a:tailEnd/>
            </a:ln>
          </p:spPr>
        </p:pic>
        <p:pic>
          <p:nvPicPr>
            <p:cNvPr id="9233" name="Picture 17" descr="laptop"/>
            <p:cNvPicPr>
              <a:picLocks noChangeAspect="1" noChangeArrowheads="1"/>
            </p:cNvPicPr>
            <p:nvPr/>
          </p:nvPicPr>
          <p:blipFill>
            <a:blip r:embed="rId7"/>
            <a:srcRect/>
            <a:stretch>
              <a:fillRect/>
            </a:stretch>
          </p:blipFill>
          <p:spPr bwMode="auto">
            <a:xfrm>
              <a:off x="1161" y="2649"/>
              <a:ext cx="825" cy="641"/>
            </a:xfrm>
            <a:prstGeom prst="rect">
              <a:avLst/>
            </a:prstGeom>
            <a:noFill/>
            <a:ln w="9525">
              <a:noFill/>
              <a:miter lim="800000"/>
              <a:headEnd/>
              <a:tailEnd/>
            </a:ln>
          </p:spPr>
        </p:pic>
        <p:pic>
          <p:nvPicPr>
            <p:cNvPr id="9234" name="Picture 18" descr="iMac new Apple"/>
            <p:cNvPicPr>
              <a:picLocks noChangeAspect="1" noChangeArrowheads="1"/>
            </p:cNvPicPr>
            <p:nvPr/>
          </p:nvPicPr>
          <p:blipFill>
            <a:blip r:embed="rId8"/>
            <a:srcRect/>
            <a:stretch>
              <a:fillRect/>
            </a:stretch>
          </p:blipFill>
          <p:spPr bwMode="auto">
            <a:xfrm>
              <a:off x="4004" y="964"/>
              <a:ext cx="858" cy="859"/>
            </a:xfrm>
            <a:prstGeom prst="rect">
              <a:avLst/>
            </a:prstGeom>
            <a:noFill/>
            <a:ln w="9525">
              <a:noFill/>
              <a:miter lim="800000"/>
              <a:headEnd/>
              <a:tailEnd/>
            </a:ln>
          </p:spPr>
        </p:pic>
        <p:pic>
          <p:nvPicPr>
            <p:cNvPr id="9235" name="Picture 19" descr="enterprise blue"/>
            <p:cNvPicPr>
              <a:picLocks noChangeAspect="1" noChangeArrowheads="1"/>
            </p:cNvPicPr>
            <p:nvPr/>
          </p:nvPicPr>
          <p:blipFill>
            <a:blip r:embed="rId9"/>
            <a:srcRect/>
            <a:stretch>
              <a:fillRect/>
            </a:stretch>
          </p:blipFill>
          <p:spPr bwMode="auto">
            <a:xfrm>
              <a:off x="959" y="964"/>
              <a:ext cx="683" cy="1024"/>
            </a:xfrm>
            <a:prstGeom prst="rect">
              <a:avLst/>
            </a:prstGeom>
            <a:noFill/>
            <a:ln w="9525">
              <a:noFill/>
              <a:miter lim="800000"/>
              <a:headEnd/>
              <a:tailEnd/>
            </a:ln>
          </p:spPr>
        </p:pic>
        <p:pic>
          <p:nvPicPr>
            <p:cNvPr id="9236" name="Picture 20" descr="purple starburst"/>
            <p:cNvPicPr>
              <a:picLocks noChangeAspect="1" noChangeArrowheads="1"/>
            </p:cNvPicPr>
            <p:nvPr/>
          </p:nvPicPr>
          <p:blipFill>
            <a:blip r:embed="rId10"/>
            <a:srcRect t="49948"/>
            <a:stretch>
              <a:fillRect/>
            </a:stretch>
          </p:blipFill>
          <p:spPr bwMode="auto">
            <a:xfrm>
              <a:off x="1762" y="2162"/>
              <a:ext cx="2587" cy="974"/>
            </a:xfrm>
            <a:prstGeom prst="rect">
              <a:avLst/>
            </a:prstGeom>
            <a:noFill/>
            <a:ln w="9525">
              <a:noFill/>
              <a:miter lim="800000"/>
              <a:headEnd/>
              <a:tailEnd/>
            </a:ln>
          </p:spPr>
        </p:pic>
        <p:pic>
          <p:nvPicPr>
            <p:cNvPr id="9237" name="Picture 21" descr="enterprise red taller"/>
            <p:cNvPicPr>
              <a:picLocks noChangeAspect="1" noChangeArrowheads="1"/>
            </p:cNvPicPr>
            <p:nvPr/>
          </p:nvPicPr>
          <p:blipFill>
            <a:blip r:embed="rId11"/>
            <a:srcRect/>
            <a:stretch>
              <a:fillRect/>
            </a:stretch>
          </p:blipFill>
          <p:spPr bwMode="auto">
            <a:xfrm>
              <a:off x="2582" y="1126"/>
              <a:ext cx="598" cy="1393"/>
            </a:xfrm>
            <a:prstGeom prst="rect">
              <a:avLst/>
            </a:prstGeom>
            <a:noFill/>
            <a:ln w="9525">
              <a:noFill/>
              <a:miter lim="800000"/>
              <a:headEnd/>
              <a:tailEnd/>
            </a:ln>
          </p:spPr>
        </p:pic>
        <p:pic>
          <p:nvPicPr>
            <p:cNvPr id="9238" name="Picture 22" descr="brick-wall"/>
            <p:cNvPicPr>
              <a:picLocks noChangeAspect="1" noChangeArrowheads="1"/>
            </p:cNvPicPr>
            <p:nvPr/>
          </p:nvPicPr>
          <p:blipFill>
            <a:blip r:embed="rId5"/>
            <a:srcRect t="50169"/>
            <a:stretch>
              <a:fillRect/>
            </a:stretch>
          </p:blipFill>
          <p:spPr bwMode="auto">
            <a:xfrm>
              <a:off x="1642" y="2227"/>
              <a:ext cx="2556" cy="590"/>
            </a:xfrm>
            <a:prstGeom prst="rect">
              <a:avLst/>
            </a:prstGeom>
            <a:noFill/>
            <a:ln w="9525">
              <a:noFill/>
              <a:miter lim="800000"/>
              <a:headEnd/>
              <a:tailEnd/>
            </a:ln>
          </p:spPr>
        </p:pic>
        <p:pic>
          <p:nvPicPr>
            <p:cNvPr id="9239" name="Picture 23" descr="purple starburst"/>
            <p:cNvPicPr>
              <a:picLocks noChangeAspect="1" noChangeArrowheads="1"/>
            </p:cNvPicPr>
            <p:nvPr/>
          </p:nvPicPr>
          <p:blipFill>
            <a:blip r:embed="rId12"/>
            <a:srcRect b="50256"/>
            <a:stretch>
              <a:fillRect/>
            </a:stretch>
          </p:blipFill>
          <p:spPr bwMode="auto">
            <a:xfrm>
              <a:off x="1516" y="1631"/>
              <a:ext cx="2587" cy="764"/>
            </a:xfrm>
            <a:prstGeom prst="rect">
              <a:avLst/>
            </a:prstGeom>
            <a:noFill/>
            <a:ln w="9525">
              <a:noFill/>
              <a:miter lim="800000"/>
              <a:headEnd/>
              <a:tailEnd/>
            </a:ln>
          </p:spPr>
        </p:pic>
        <p:pic>
          <p:nvPicPr>
            <p:cNvPr id="9240" name="Picture 24" descr="double headed Green Double Curved Arrow"/>
            <p:cNvPicPr>
              <a:picLocks noChangeAspect="1" noChangeArrowheads="1"/>
            </p:cNvPicPr>
            <p:nvPr/>
          </p:nvPicPr>
          <p:blipFill>
            <a:blip r:embed="rId13"/>
            <a:srcRect/>
            <a:stretch>
              <a:fillRect/>
            </a:stretch>
          </p:blipFill>
          <p:spPr bwMode="auto">
            <a:xfrm rot="-1869031">
              <a:off x="1762" y="2282"/>
              <a:ext cx="1014" cy="474"/>
            </a:xfrm>
            <a:prstGeom prst="rect">
              <a:avLst/>
            </a:prstGeom>
            <a:noFill/>
            <a:ln w="9525">
              <a:noFill/>
              <a:miter lim="800000"/>
              <a:headEnd/>
              <a:tailEnd/>
            </a:ln>
          </p:spPr>
        </p:pic>
        <p:pic>
          <p:nvPicPr>
            <p:cNvPr id="9241" name="Picture 25" descr="double headed Green Double Curved Arrow"/>
            <p:cNvPicPr>
              <a:picLocks noChangeAspect="1" noChangeArrowheads="1"/>
            </p:cNvPicPr>
            <p:nvPr/>
          </p:nvPicPr>
          <p:blipFill>
            <a:blip r:embed="rId13"/>
            <a:srcRect/>
            <a:stretch>
              <a:fillRect/>
            </a:stretch>
          </p:blipFill>
          <p:spPr bwMode="auto">
            <a:xfrm rot="1429069">
              <a:off x="1568" y="1701"/>
              <a:ext cx="1014" cy="474"/>
            </a:xfrm>
            <a:prstGeom prst="rect">
              <a:avLst/>
            </a:prstGeom>
            <a:noFill/>
            <a:ln w="9525">
              <a:noFill/>
              <a:miter lim="800000"/>
              <a:headEnd/>
              <a:tailEnd/>
            </a:ln>
          </p:spPr>
        </p:pic>
        <p:pic>
          <p:nvPicPr>
            <p:cNvPr id="9242" name="Picture 26" descr="double headed Green Double Curved Arrow"/>
            <p:cNvPicPr>
              <a:picLocks noChangeAspect="1" noChangeArrowheads="1"/>
            </p:cNvPicPr>
            <p:nvPr/>
          </p:nvPicPr>
          <p:blipFill>
            <a:blip r:embed="rId13"/>
            <a:srcRect/>
            <a:stretch>
              <a:fillRect/>
            </a:stretch>
          </p:blipFill>
          <p:spPr bwMode="auto">
            <a:xfrm rot="1429069">
              <a:off x="3139" y="2227"/>
              <a:ext cx="1014" cy="474"/>
            </a:xfrm>
            <a:prstGeom prst="rect">
              <a:avLst/>
            </a:prstGeom>
            <a:noFill/>
            <a:ln w="9525">
              <a:noFill/>
              <a:miter lim="800000"/>
              <a:headEnd/>
              <a:tailEnd/>
            </a:ln>
          </p:spPr>
        </p:pic>
        <p:pic>
          <p:nvPicPr>
            <p:cNvPr id="9243" name="Picture 27" descr="double headed Green Double Curved Arrow"/>
            <p:cNvPicPr>
              <a:picLocks noChangeAspect="1" noChangeArrowheads="1"/>
            </p:cNvPicPr>
            <p:nvPr/>
          </p:nvPicPr>
          <p:blipFill>
            <a:blip r:embed="rId13"/>
            <a:srcRect/>
            <a:stretch>
              <a:fillRect/>
            </a:stretch>
          </p:blipFill>
          <p:spPr bwMode="auto">
            <a:xfrm rot="-1869031">
              <a:off x="3089" y="1701"/>
              <a:ext cx="1014" cy="474"/>
            </a:xfrm>
            <a:prstGeom prst="rect">
              <a:avLst/>
            </a:prstGeom>
            <a:noFill/>
            <a:ln w="9525">
              <a:noFill/>
              <a:miter lim="800000"/>
              <a:headEnd/>
              <a:tailEnd/>
            </a:ln>
          </p:spPr>
        </p:pic>
      </p:grpSp>
      <p:sp>
        <p:nvSpPr>
          <p:cNvPr id="9219"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9220" name="Rectangle 11"/>
          <p:cNvSpPr>
            <a:spLocks noGrp="1" noChangeArrowheads="1"/>
          </p:cNvSpPr>
          <p:nvPr>
            <p:ph type="title" idx="4294967295"/>
          </p:nvPr>
        </p:nvSpPr>
        <p:spPr/>
        <p:txBody>
          <a:bodyPr/>
          <a:lstStyle/>
          <a:p>
            <a:pPr marL="0" indent="0" defTabSz="914400" eaLnBrk="1" hangingPunct="1"/>
            <a:r>
              <a:rPr lang="en-US" smtClean="0"/>
              <a:t>Network Access Protection Solution</a:t>
            </a:r>
          </a:p>
        </p:txBody>
      </p:sp>
      <p:sp>
        <p:nvSpPr>
          <p:cNvPr id="537613" name="Rectangle 13"/>
          <p:cNvSpPr>
            <a:spLocks noGrp="1" noChangeArrowheads="1"/>
          </p:cNvSpPr>
          <p:nvPr>
            <p:ph type="body" idx="4294967295"/>
          </p:nvPr>
        </p:nvSpPr>
        <p:spPr>
          <a:xfrm>
            <a:off x="0" y="1296988"/>
            <a:ext cx="9144000" cy="4525962"/>
          </a:xfrm>
        </p:spPr>
        <p:txBody>
          <a:bodyPr/>
          <a:lstStyle/>
          <a:p>
            <a:pPr marL="463550" indent="-350838" defTabSz="914400" eaLnBrk="1" hangingPunct="1"/>
            <a:r>
              <a:rPr lang="en-US" smtClean="0"/>
              <a:t>Policy Validation</a:t>
            </a:r>
          </a:p>
          <a:p>
            <a:pPr marL="463550" indent="-350838" defTabSz="914400" eaLnBrk="1" hangingPunct="1"/>
            <a:r>
              <a:rPr lang="en-US" smtClean="0"/>
              <a:t>Network Restriction</a:t>
            </a:r>
          </a:p>
          <a:p>
            <a:pPr marL="463550" indent="-350838" defTabSz="914400" eaLnBrk="1" hangingPunct="1"/>
            <a:r>
              <a:rPr lang="en-US" smtClean="0"/>
              <a:t>Remediation</a:t>
            </a:r>
          </a:p>
          <a:p>
            <a:pPr marL="463550" indent="-350838" defTabSz="914400" eaLnBrk="1" hangingPunct="1"/>
            <a:r>
              <a:rPr lang="en-US" smtClean="0"/>
              <a:t>Ongoing Compliance</a:t>
            </a:r>
          </a:p>
        </p:txBody>
      </p:sp>
      <p:sp>
        <p:nvSpPr>
          <p:cNvPr id="68613" name="AutoShape 4"/>
          <p:cNvSpPr>
            <a:spLocks noChangeArrowheads="1"/>
          </p:cNvSpPr>
          <p:nvPr/>
        </p:nvSpPr>
        <p:spPr bwMode="auto">
          <a:xfrm>
            <a:off x="5472113" y="915988"/>
            <a:ext cx="3424237" cy="4738687"/>
          </a:xfrm>
          <a:prstGeom prst="roundRect">
            <a:avLst>
              <a:gd name="adj" fmla="val 16667"/>
            </a:avLst>
          </a:prstGeom>
          <a:solidFill>
            <a:srgbClr val="666699">
              <a:alpha val="39999"/>
            </a:srgbClr>
          </a:solidFill>
          <a:ln w="12700" algn="ctr">
            <a:solidFill>
              <a:srgbClr val="666699">
                <a:alpha val="89803"/>
              </a:srgbClr>
            </a:solidFill>
            <a:round/>
            <a:headEnd/>
            <a:tailEnd/>
          </a:ln>
        </p:spPr>
        <p:txBody>
          <a:bodyPr wrap="none" anchor="b" anchorCtr="1"/>
          <a:lstStyle/>
          <a:p>
            <a:pPr algn="ctr">
              <a:spcBef>
                <a:spcPct val="0"/>
              </a:spcBef>
            </a:pPr>
            <a:r>
              <a:rPr lang="en-US" sz="1800" b="1">
                <a:solidFill>
                  <a:schemeClr val="bg1"/>
                </a:solidFill>
                <a:cs typeface="Arial" charset="0"/>
              </a:rPr>
              <a:t>Polices, Procedures, </a:t>
            </a:r>
          </a:p>
          <a:p>
            <a:pPr algn="ctr">
              <a:spcBef>
                <a:spcPct val="0"/>
              </a:spcBef>
            </a:pPr>
            <a:r>
              <a:rPr lang="en-US" sz="1800" b="1">
                <a:solidFill>
                  <a:schemeClr val="bg1"/>
                </a:solidFill>
                <a:cs typeface="Arial" charset="0"/>
              </a:rPr>
              <a:t>and Awareness</a:t>
            </a:r>
          </a:p>
        </p:txBody>
      </p:sp>
      <p:sp>
        <p:nvSpPr>
          <p:cNvPr id="35845" name="AutoShape 5"/>
          <p:cNvSpPr>
            <a:spLocks noChangeArrowheads="1"/>
          </p:cNvSpPr>
          <p:nvPr/>
        </p:nvSpPr>
        <p:spPr bwMode="auto">
          <a:xfrm>
            <a:off x="5510213" y="1084263"/>
            <a:ext cx="3386137" cy="3582987"/>
          </a:xfrm>
          <a:prstGeom prst="roundRect">
            <a:avLst>
              <a:gd name="adj" fmla="val 16667"/>
            </a:avLst>
          </a:prstGeom>
          <a:gradFill rotWithShape="1">
            <a:gsLst>
              <a:gs pos="0">
                <a:schemeClr val="bg1">
                  <a:gamma/>
                  <a:shade val="56078"/>
                  <a:invGamma/>
                  <a:alpha val="60001"/>
                </a:schemeClr>
              </a:gs>
              <a:gs pos="50000">
                <a:schemeClr val="bg1">
                  <a:alpha val="39999"/>
                </a:schemeClr>
              </a:gs>
              <a:gs pos="100000">
                <a:schemeClr val="bg1">
                  <a:gamma/>
                  <a:shade val="56078"/>
                  <a:invGamma/>
                  <a:alpha val="60001"/>
                </a:schemeClr>
              </a:gs>
            </a:gsLst>
            <a:lin ang="2700000" scaled="1"/>
          </a:gradFill>
          <a:ln w="12700" algn="ctr">
            <a:solidFill>
              <a:schemeClr val="bg1"/>
            </a:solidFill>
            <a:round/>
            <a:headEnd/>
            <a:tailEnd/>
          </a:ln>
          <a:effectLst/>
        </p:spPr>
        <p:txBody>
          <a:bodyPr wrap="none" anchor="b" anchorCtr="1"/>
          <a:lstStyle/>
          <a:p>
            <a:pPr algn="ctr">
              <a:spcBef>
                <a:spcPct val="0"/>
              </a:spcBef>
              <a:defRPr/>
            </a:pPr>
            <a:endParaRPr lang="en-US" sz="1800" b="1">
              <a:solidFill>
                <a:schemeClr val="tx1"/>
              </a:solidFill>
              <a:cs typeface="Arial" charset="0"/>
            </a:endParaRPr>
          </a:p>
        </p:txBody>
      </p:sp>
      <p:sp>
        <p:nvSpPr>
          <p:cNvPr id="68615" name="AutoShape 10"/>
          <p:cNvSpPr>
            <a:spLocks noChangeArrowheads="1"/>
          </p:cNvSpPr>
          <p:nvPr/>
        </p:nvSpPr>
        <p:spPr bwMode="auto">
          <a:xfrm>
            <a:off x="5867400" y="1320800"/>
            <a:ext cx="2743200" cy="584200"/>
          </a:xfrm>
          <a:prstGeom prst="roundRect">
            <a:avLst>
              <a:gd name="adj" fmla="val 16667"/>
            </a:avLst>
          </a:prstGeom>
          <a:solidFill>
            <a:srgbClr val="3366FF">
              <a:alpha val="89803"/>
            </a:srgbClr>
          </a:solidFill>
          <a:ln w="12700" algn="ctr">
            <a:noFill/>
            <a:round/>
            <a:headEnd/>
            <a:tailEnd/>
          </a:ln>
        </p:spPr>
        <p:txBody>
          <a:bodyPr wrap="none" anchor="ctr"/>
          <a:lstStyle/>
          <a:p>
            <a:pPr algn="ctr">
              <a:spcBef>
                <a:spcPct val="0"/>
              </a:spcBef>
            </a:pPr>
            <a:r>
              <a:rPr lang="en-US" sz="1800" b="1">
                <a:solidFill>
                  <a:schemeClr val="tx1"/>
                </a:solidFill>
                <a:cs typeface="Arial" charset="0"/>
              </a:rPr>
              <a:t>Data</a:t>
            </a:r>
          </a:p>
        </p:txBody>
      </p:sp>
      <p:sp>
        <p:nvSpPr>
          <p:cNvPr id="68616" name="AutoShape 9"/>
          <p:cNvSpPr>
            <a:spLocks noChangeArrowheads="1"/>
          </p:cNvSpPr>
          <p:nvPr/>
        </p:nvSpPr>
        <p:spPr bwMode="auto">
          <a:xfrm>
            <a:off x="5867400" y="2006600"/>
            <a:ext cx="2743200" cy="584200"/>
          </a:xfrm>
          <a:prstGeom prst="roundRect">
            <a:avLst>
              <a:gd name="adj" fmla="val 16667"/>
            </a:avLst>
          </a:prstGeom>
          <a:solidFill>
            <a:srgbClr val="3366FF">
              <a:alpha val="79999"/>
            </a:srgbClr>
          </a:solidFill>
          <a:ln w="12700" algn="ctr">
            <a:noFill/>
            <a:round/>
            <a:headEnd/>
            <a:tailEnd/>
          </a:ln>
        </p:spPr>
        <p:txBody>
          <a:bodyPr wrap="none" anchor="ctr"/>
          <a:lstStyle/>
          <a:p>
            <a:pPr algn="ctr">
              <a:spcBef>
                <a:spcPct val="0"/>
              </a:spcBef>
            </a:pPr>
            <a:r>
              <a:rPr lang="en-US" sz="1800" b="1">
                <a:solidFill>
                  <a:schemeClr val="tx1"/>
                </a:solidFill>
                <a:cs typeface="Arial" charset="0"/>
              </a:rPr>
              <a:t>Application</a:t>
            </a:r>
          </a:p>
        </p:txBody>
      </p:sp>
      <p:sp>
        <p:nvSpPr>
          <p:cNvPr id="68617" name="AutoShape 8"/>
          <p:cNvSpPr>
            <a:spLocks noChangeArrowheads="1"/>
          </p:cNvSpPr>
          <p:nvPr/>
        </p:nvSpPr>
        <p:spPr bwMode="auto">
          <a:xfrm>
            <a:off x="5867400" y="2701925"/>
            <a:ext cx="2743200" cy="584200"/>
          </a:xfrm>
          <a:prstGeom prst="roundRect">
            <a:avLst>
              <a:gd name="adj" fmla="val 16667"/>
            </a:avLst>
          </a:prstGeom>
          <a:solidFill>
            <a:srgbClr val="3366FF">
              <a:alpha val="70195"/>
            </a:srgbClr>
          </a:solidFill>
          <a:ln w="12700" algn="ctr">
            <a:noFill/>
            <a:round/>
            <a:headEnd/>
            <a:tailEnd/>
          </a:ln>
        </p:spPr>
        <p:txBody>
          <a:bodyPr wrap="none" anchor="ctr"/>
          <a:lstStyle/>
          <a:p>
            <a:pPr algn="ctr">
              <a:spcBef>
                <a:spcPct val="0"/>
              </a:spcBef>
            </a:pPr>
            <a:r>
              <a:rPr lang="en-US" sz="1800" b="1">
                <a:solidFill>
                  <a:schemeClr val="tx1"/>
                </a:solidFill>
                <a:cs typeface="Arial" charset="0"/>
              </a:rPr>
              <a:t>Host</a:t>
            </a:r>
          </a:p>
        </p:txBody>
      </p:sp>
      <p:sp>
        <p:nvSpPr>
          <p:cNvPr id="68618" name="AutoShape 7"/>
          <p:cNvSpPr>
            <a:spLocks noChangeArrowheads="1"/>
          </p:cNvSpPr>
          <p:nvPr/>
        </p:nvSpPr>
        <p:spPr bwMode="auto">
          <a:xfrm>
            <a:off x="5867400" y="3389313"/>
            <a:ext cx="2743200" cy="584200"/>
          </a:xfrm>
          <a:prstGeom prst="roundRect">
            <a:avLst>
              <a:gd name="adj" fmla="val 16667"/>
            </a:avLst>
          </a:prstGeom>
          <a:solidFill>
            <a:srgbClr val="3366FF">
              <a:alpha val="50195"/>
            </a:srgbClr>
          </a:solidFill>
          <a:ln w="12700" algn="ctr">
            <a:noFill/>
            <a:round/>
            <a:headEnd/>
            <a:tailEnd/>
          </a:ln>
        </p:spPr>
        <p:txBody>
          <a:bodyPr wrap="none" anchor="ctr"/>
          <a:lstStyle/>
          <a:p>
            <a:pPr algn="ctr">
              <a:spcBef>
                <a:spcPct val="0"/>
              </a:spcBef>
            </a:pPr>
            <a:r>
              <a:rPr lang="en-US" sz="1800" b="1">
                <a:solidFill>
                  <a:schemeClr val="tx1"/>
                </a:solidFill>
                <a:cs typeface="Arial" charset="0"/>
              </a:rPr>
              <a:t>Internal Network</a:t>
            </a:r>
          </a:p>
        </p:txBody>
      </p:sp>
      <p:sp>
        <p:nvSpPr>
          <p:cNvPr id="68619" name="AutoShape 6"/>
          <p:cNvSpPr>
            <a:spLocks noChangeArrowheads="1"/>
          </p:cNvSpPr>
          <p:nvPr/>
        </p:nvSpPr>
        <p:spPr bwMode="auto">
          <a:xfrm>
            <a:off x="5867400" y="4083050"/>
            <a:ext cx="2743200" cy="584200"/>
          </a:xfrm>
          <a:prstGeom prst="roundRect">
            <a:avLst>
              <a:gd name="adj" fmla="val 16667"/>
            </a:avLst>
          </a:prstGeom>
          <a:solidFill>
            <a:srgbClr val="3366FF">
              <a:alpha val="20000"/>
            </a:srgbClr>
          </a:solidFill>
          <a:ln w="12700" algn="ctr">
            <a:noFill/>
            <a:round/>
            <a:headEnd/>
            <a:tailEnd/>
          </a:ln>
        </p:spPr>
        <p:txBody>
          <a:bodyPr wrap="none" anchor="ctr"/>
          <a:lstStyle/>
          <a:p>
            <a:pPr algn="ctr">
              <a:spcBef>
                <a:spcPct val="0"/>
              </a:spcBef>
            </a:pPr>
            <a:r>
              <a:rPr lang="en-US" sz="1800" b="1">
                <a:solidFill>
                  <a:schemeClr val="tx1"/>
                </a:solidFill>
                <a:cs typeface="Arial" charset="0"/>
              </a:rPr>
              <a:t>Perimeter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slide(fromRight)">
                                      <p:cBhvr>
                                        <p:cTn id="10" dur="500"/>
                                        <p:tgtEl>
                                          <p:spTgt spid="68613"/>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35845"/>
                                        </p:tgtEl>
                                        <p:attrNameLst>
                                          <p:attrName>style.visibility</p:attrName>
                                        </p:attrNameLst>
                                      </p:cBhvr>
                                      <p:to>
                                        <p:strVal val="visible"/>
                                      </p:to>
                                    </p:set>
                                    <p:animEffect transition="in" filter="slide(fromRight)">
                                      <p:cBhvr>
                                        <p:cTn id="13" dur="500"/>
                                        <p:tgtEl>
                                          <p:spTgt spid="35845"/>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68615"/>
                                        </p:tgtEl>
                                        <p:attrNameLst>
                                          <p:attrName>style.visibility</p:attrName>
                                        </p:attrNameLst>
                                      </p:cBhvr>
                                      <p:to>
                                        <p:strVal val="visible"/>
                                      </p:to>
                                    </p:set>
                                    <p:animEffect transition="in" filter="slide(fromRight)">
                                      <p:cBhvr>
                                        <p:cTn id="16" dur="500"/>
                                        <p:tgtEl>
                                          <p:spTgt spid="68615"/>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68616"/>
                                        </p:tgtEl>
                                        <p:attrNameLst>
                                          <p:attrName>style.visibility</p:attrName>
                                        </p:attrNameLst>
                                      </p:cBhvr>
                                      <p:to>
                                        <p:strVal val="visible"/>
                                      </p:to>
                                    </p:set>
                                    <p:animEffect transition="in" filter="slide(fromRight)">
                                      <p:cBhvr>
                                        <p:cTn id="19" dur="500"/>
                                        <p:tgtEl>
                                          <p:spTgt spid="68616"/>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68617"/>
                                        </p:tgtEl>
                                        <p:attrNameLst>
                                          <p:attrName>style.visibility</p:attrName>
                                        </p:attrNameLst>
                                      </p:cBhvr>
                                      <p:to>
                                        <p:strVal val="visible"/>
                                      </p:to>
                                    </p:set>
                                    <p:animEffect transition="in" filter="slide(fromRight)">
                                      <p:cBhvr>
                                        <p:cTn id="22" dur="500"/>
                                        <p:tgtEl>
                                          <p:spTgt spid="68617"/>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68618"/>
                                        </p:tgtEl>
                                        <p:attrNameLst>
                                          <p:attrName>style.visibility</p:attrName>
                                        </p:attrNameLst>
                                      </p:cBhvr>
                                      <p:to>
                                        <p:strVal val="visible"/>
                                      </p:to>
                                    </p:set>
                                    <p:animEffect transition="in" filter="slide(fromRight)">
                                      <p:cBhvr>
                                        <p:cTn id="25" dur="500"/>
                                        <p:tgtEl>
                                          <p:spTgt spid="68618"/>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68619"/>
                                        </p:tgtEl>
                                        <p:attrNameLst>
                                          <p:attrName>style.visibility</p:attrName>
                                        </p:attrNameLst>
                                      </p:cBhvr>
                                      <p:to>
                                        <p:strVal val="visible"/>
                                      </p:to>
                                    </p:set>
                                    <p:animEffect transition="in" filter="slide(fromRight)">
                                      <p:cBhvr>
                                        <p:cTn id="28" dur="500"/>
                                        <p:tgtEl>
                                          <p:spTgt spid="686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7613">
                                            <p:txEl>
                                              <p:pRg st="0" end="0"/>
                                            </p:txEl>
                                          </p:spTgt>
                                        </p:tgtEl>
                                        <p:attrNameLst>
                                          <p:attrName>style.visibility</p:attrName>
                                        </p:attrNameLst>
                                      </p:cBhvr>
                                      <p:to>
                                        <p:strVal val="visible"/>
                                      </p:to>
                                    </p:set>
                                    <p:animEffect transition="in" filter="wipe(left)">
                                      <p:cBhvr>
                                        <p:cTn id="33" dur="500"/>
                                        <p:tgtEl>
                                          <p:spTgt spid="537613">
                                            <p:txEl>
                                              <p:pRg st="0" end="0"/>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37613">
                                            <p:txEl>
                                              <p:pRg st="1" end="1"/>
                                            </p:txEl>
                                          </p:spTgt>
                                        </p:tgtEl>
                                        <p:attrNameLst>
                                          <p:attrName>style.visibility</p:attrName>
                                        </p:attrNameLst>
                                      </p:cBhvr>
                                      <p:to>
                                        <p:strVal val="visible"/>
                                      </p:to>
                                    </p:set>
                                    <p:animEffect transition="in" filter="wipe(left)">
                                      <p:cBhvr>
                                        <p:cTn id="37" dur="500"/>
                                        <p:tgtEl>
                                          <p:spTgt spid="537613">
                                            <p:txEl>
                                              <p:pRg st="1" end="1"/>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37613">
                                            <p:txEl>
                                              <p:pRg st="2" end="2"/>
                                            </p:txEl>
                                          </p:spTgt>
                                        </p:tgtEl>
                                        <p:attrNameLst>
                                          <p:attrName>style.visibility</p:attrName>
                                        </p:attrNameLst>
                                      </p:cBhvr>
                                      <p:to>
                                        <p:strVal val="visible"/>
                                      </p:to>
                                    </p:set>
                                    <p:animEffect transition="in" filter="wipe(left)">
                                      <p:cBhvr>
                                        <p:cTn id="41" dur="500"/>
                                        <p:tgtEl>
                                          <p:spTgt spid="537613">
                                            <p:txEl>
                                              <p:pRg st="2" end="2"/>
                                            </p:tx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37613">
                                            <p:txEl>
                                              <p:pRg st="3" end="3"/>
                                            </p:txEl>
                                          </p:spTgt>
                                        </p:tgtEl>
                                        <p:attrNameLst>
                                          <p:attrName>style.visibility</p:attrName>
                                        </p:attrNameLst>
                                      </p:cBhvr>
                                      <p:to>
                                        <p:strVal val="visible"/>
                                      </p:to>
                                    </p:set>
                                    <p:animEffect transition="in" filter="wipe(left)">
                                      <p:cBhvr>
                                        <p:cTn id="45" dur="500"/>
                                        <p:tgtEl>
                                          <p:spTgt spid="53761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1" nodeType="clickEffect">
                                  <p:stCondLst>
                                    <p:cond delay="0"/>
                                  </p:stCondLst>
                                  <p:childTnLst>
                                    <p:animClr clrSpc="rgb" dir="cw">
                                      <p:cBhvr override="childStyle">
                                        <p:cTn id="49" dur="500" fill="hold"/>
                                        <p:tgtEl>
                                          <p:spTgt spid="537613">
                                            <p:txEl>
                                              <p:pRg st="0" end="0"/>
                                            </p:txEl>
                                          </p:spTgt>
                                        </p:tgtEl>
                                        <p:attrNameLst>
                                          <p:attrName>style.color</p:attrName>
                                        </p:attrNameLst>
                                      </p:cBhvr>
                                      <p:to>
                                        <a:srgbClr val="FFCC00"/>
                                      </p:to>
                                    </p:animClr>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2" nodeType="clickEffect">
                                  <p:stCondLst>
                                    <p:cond delay="0"/>
                                  </p:stCondLst>
                                  <p:childTnLst>
                                    <p:animClr clrSpc="rgb" dir="cw">
                                      <p:cBhvr override="childStyle">
                                        <p:cTn id="53" dur="500" fill="hold"/>
                                        <p:tgtEl>
                                          <p:spTgt spid="537613">
                                            <p:txEl>
                                              <p:pRg st="0" end="0"/>
                                            </p:txEl>
                                          </p:spTgt>
                                        </p:tgtEl>
                                        <p:attrNameLst>
                                          <p:attrName>style.color</p:attrName>
                                        </p:attrNameLst>
                                      </p:cBhvr>
                                      <p:to>
                                        <a:schemeClr val="bg1"/>
                                      </p:to>
                                    </p:animClr>
                                  </p:childTnLst>
                                </p:cTn>
                              </p:par>
                              <p:par>
                                <p:cTn id="54" presetID="3" presetClass="emph" presetSubtype="2" fill="hold" grpId="1" nodeType="withEffect">
                                  <p:stCondLst>
                                    <p:cond delay="0"/>
                                  </p:stCondLst>
                                  <p:childTnLst>
                                    <p:animClr clrSpc="rgb" dir="cw">
                                      <p:cBhvr override="childStyle">
                                        <p:cTn id="55" dur="500" fill="hold"/>
                                        <p:tgtEl>
                                          <p:spTgt spid="537613">
                                            <p:txEl>
                                              <p:pRg st="1" end="1"/>
                                            </p:txEl>
                                          </p:spTgt>
                                        </p:tgtEl>
                                        <p:attrNameLst>
                                          <p:attrName>style.color</p:attrName>
                                        </p:attrNameLst>
                                      </p:cBhvr>
                                      <p:to>
                                        <a:srgbClr val="FFCC00"/>
                                      </p:to>
                                    </p:animClr>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grpId="2" nodeType="clickEffect">
                                  <p:stCondLst>
                                    <p:cond delay="0"/>
                                  </p:stCondLst>
                                  <p:childTnLst>
                                    <p:animClr clrSpc="rgb" dir="cw">
                                      <p:cBhvr override="childStyle">
                                        <p:cTn id="59" dur="500" fill="hold"/>
                                        <p:tgtEl>
                                          <p:spTgt spid="537613">
                                            <p:txEl>
                                              <p:pRg st="1" end="1"/>
                                            </p:txEl>
                                          </p:spTgt>
                                        </p:tgtEl>
                                        <p:attrNameLst>
                                          <p:attrName>style.color</p:attrName>
                                        </p:attrNameLst>
                                      </p:cBhvr>
                                      <p:to>
                                        <a:schemeClr val="bg1"/>
                                      </p:to>
                                    </p:animClr>
                                  </p:childTnLst>
                                </p:cTn>
                              </p:par>
                              <p:par>
                                <p:cTn id="60" presetID="3" presetClass="emph" presetSubtype="2" fill="hold" grpId="1" nodeType="withEffect">
                                  <p:stCondLst>
                                    <p:cond delay="0"/>
                                  </p:stCondLst>
                                  <p:childTnLst>
                                    <p:animClr clrSpc="rgb" dir="cw">
                                      <p:cBhvr override="childStyle">
                                        <p:cTn id="61" dur="500" fill="hold"/>
                                        <p:tgtEl>
                                          <p:spTgt spid="537613">
                                            <p:txEl>
                                              <p:pRg st="2" end="2"/>
                                            </p:txEl>
                                          </p:spTgt>
                                        </p:tgtEl>
                                        <p:attrNameLst>
                                          <p:attrName>style.color</p:attrName>
                                        </p:attrNameLst>
                                      </p:cBhvr>
                                      <p:to>
                                        <a:srgbClr val="FFCC00"/>
                                      </p:to>
                                    </p:animClr>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2" nodeType="clickEffect">
                                  <p:stCondLst>
                                    <p:cond delay="0"/>
                                  </p:stCondLst>
                                  <p:childTnLst>
                                    <p:animClr clrSpc="rgb" dir="cw">
                                      <p:cBhvr override="childStyle">
                                        <p:cTn id="65" dur="500" fill="hold"/>
                                        <p:tgtEl>
                                          <p:spTgt spid="537613">
                                            <p:txEl>
                                              <p:pRg st="2" end="2"/>
                                            </p:txEl>
                                          </p:spTgt>
                                        </p:tgtEl>
                                        <p:attrNameLst>
                                          <p:attrName>style.color</p:attrName>
                                        </p:attrNameLst>
                                      </p:cBhvr>
                                      <p:to>
                                        <a:schemeClr val="bg1"/>
                                      </p:to>
                                    </p:animClr>
                                  </p:childTnLst>
                                </p:cTn>
                              </p:par>
                              <p:par>
                                <p:cTn id="66" presetID="3" presetClass="emph" presetSubtype="2" fill="hold" grpId="1" nodeType="withEffect">
                                  <p:stCondLst>
                                    <p:cond delay="0"/>
                                  </p:stCondLst>
                                  <p:childTnLst>
                                    <p:animClr clrSpc="rgb" dir="cw">
                                      <p:cBhvr override="childStyle">
                                        <p:cTn id="67" dur="500" fill="hold"/>
                                        <p:tgtEl>
                                          <p:spTgt spid="537613">
                                            <p:txEl>
                                              <p:pRg st="3" end="3"/>
                                            </p:txEl>
                                          </p:spTgt>
                                        </p:tgtEl>
                                        <p:attrNameLst>
                                          <p:attrName>style.color</p:attrName>
                                        </p:attrNameLst>
                                      </p:cBhvr>
                                      <p:to>
                                        <a:srgbClr val="FFCC00"/>
                                      </p:to>
                                    </p:animClr>
                                  </p:childTnLst>
                                </p:cTn>
                              </p:par>
                            </p:childTnLst>
                          </p:cTn>
                        </p:par>
                        <p:par>
                          <p:cTn id="68" fill="hold">
                            <p:stCondLst>
                              <p:cond delay="500"/>
                            </p:stCondLst>
                            <p:childTnLst>
                              <p:par>
                                <p:cTn id="69" presetID="3" presetClass="emph" presetSubtype="2" fill="hold" grpId="2" nodeType="afterEffect">
                                  <p:stCondLst>
                                    <p:cond delay="0"/>
                                  </p:stCondLst>
                                  <p:childTnLst>
                                    <p:animClr clrSpc="rgb" dir="cw">
                                      <p:cBhvr override="childStyle">
                                        <p:cTn id="70" dur="500" fill="hold"/>
                                        <p:tgtEl>
                                          <p:spTgt spid="537613">
                                            <p:txEl>
                                              <p:pRg st="3" end="3"/>
                                            </p:txEl>
                                          </p:spTgt>
                                        </p:tgtEl>
                                        <p:attrNameLst>
                                          <p:attrName>style.color</p:attrName>
                                        </p:attrNameLst>
                                      </p:cBhvr>
                                      <p:to>
                                        <a:schemeClr val="bg1"/>
                                      </p:to>
                                    </p:animClr>
                                  </p:childTnLst>
                                </p:cTn>
                              </p:par>
                            </p:childTnLst>
                          </p:cTn>
                        </p:par>
                        <p:par>
                          <p:cTn id="71" fill="hold">
                            <p:stCondLst>
                              <p:cond delay="1000"/>
                            </p:stCondLst>
                            <p:childTnLst>
                              <p:par>
                                <p:cTn id="72" presetID="26" presetClass="emph" presetSubtype="0" fill="hold" grpId="1" nodeType="afterEffect">
                                  <p:stCondLst>
                                    <p:cond delay="0"/>
                                  </p:stCondLst>
                                  <p:childTnLst>
                                    <p:animEffect transition="out" filter="fade">
                                      <p:cBhvr>
                                        <p:cTn id="73" dur="500" tmFilter="0, 0; .2, .5; .8, .5; 1, 0"/>
                                        <p:tgtEl>
                                          <p:spTgt spid="68615"/>
                                        </p:tgtEl>
                                      </p:cBhvr>
                                    </p:animEffect>
                                    <p:animScale>
                                      <p:cBhvr>
                                        <p:cTn id="74" dur="250" autoRev="1" fill="hold"/>
                                        <p:tgtEl>
                                          <p:spTgt spid="68615"/>
                                        </p:tgtEl>
                                      </p:cBhvr>
                                      <p:by x="105000" y="105000"/>
                                    </p:animScale>
                                  </p:childTnLst>
                                </p:cTn>
                              </p:par>
                            </p:childTnLst>
                          </p:cTn>
                        </p:par>
                        <p:par>
                          <p:cTn id="75" fill="hold">
                            <p:stCondLst>
                              <p:cond delay="1500"/>
                            </p:stCondLst>
                            <p:childTnLst>
                              <p:par>
                                <p:cTn id="76" presetID="26" presetClass="emph" presetSubtype="0" fill="hold" grpId="1" nodeType="afterEffect">
                                  <p:stCondLst>
                                    <p:cond delay="0"/>
                                  </p:stCondLst>
                                  <p:childTnLst>
                                    <p:animEffect transition="out" filter="fade">
                                      <p:cBhvr>
                                        <p:cTn id="77" dur="500" tmFilter="0, 0; .2, .5; .8, .5; 1, 0"/>
                                        <p:tgtEl>
                                          <p:spTgt spid="68616"/>
                                        </p:tgtEl>
                                      </p:cBhvr>
                                    </p:animEffect>
                                    <p:animScale>
                                      <p:cBhvr>
                                        <p:cTn id="78" dur="250" autoRev="1" fill="hold"/>
                                        <p:tgtEl>
                                          <p:spTgt spid="68616"/>
                                        </p:tgtEl>
                                      </p:cBhvr>
                                      <p:by x="105000" y="105000"/>
                                    </p:animScale>
                                  </p:childTnLst>
                                </p:cTn>
                              </p:par>
                            </p:childTnLst>
                          </p:cTn>
                        </p:par>
                        <p:par>
                          <p:cTn id="79" fill="hold">
                            <p:stCondLst>
                              <p:cond delay="2000"/>
                            </p:stCondLst>
                            <p:childTnLst>
                              <p:par>
                                <p:cTn id="80" presetID="26" presetClass="emph" presetSubtype="0" fill="hold" grpId="1" nodeType="afterEffect">
                                  <p:stCondLst>
                                    <p:cond delay="0"/>
                                  </p:stCondLst>
                                  <p:childTnLst>
                                    <p:animEffect transition="out" filter="fade">
                                      <p:cBhvr>
                                        <p:cTn id="81" dur="500" tmFilter="0, 0; .2, .5; .8, .5; 1, 0"/>
                                        <p:tgtEl>
                                          <p:spTgt spid="68617"/>
                                        </p:tgtEl>
                                      </p:cBhvr>
                                    </p:animEffect>
                                    <p:animScale>
                                      <p:cBhvr>
                                        <p:cTn id="82" dur="250" autoRev="1" fill="hold"/>
                                        <p:tgtEl>
                                          <p:spTgt spid="68617"/>
                                        </p:tgtEl>
                                      </p:cBhvr>
                                      <p:by x="105000" y="105000"/>
                                    </p:animScale>
                                  </p:childTnLst>
                                </p:cTn>
                              </p:par>
                            </p:childTnLst>
                          </p:cTn>
                        </p:par>
                        <p:par>
                          <p:cTn id="83" fill="hold">
                            <p:stCondLst>
                              <p:cond delay="2500"/>
                            </p:stCondLst>
                            <p:childTnLst>
                              <p:par>
                                <p:cTn id="84" presetID="26" presetClass="emph" presetSubtype="0" fill="hold" grpId="1" nodeType="afterEffect">
                                  <p:stCondLst>
                                    <p:cond delay="0"/>
                                  </p:stCondLst>
                                  <p:childTnLst>
                                    <p:animEffect transition="out" filter="fade">
                                      <p:cBhvr>
                                        <p:cTn id="85" dur="500" tmFilter="0, 0; .2, .5; .8, .5; 1, 0"/>
                                        <p:tgtEl>
                                          <p:spTgt spid="68618"/>
                                        </p:tgtEl>
                                      </p:cBhvr>
                                    </p:animEffect>
                                    <p:animScale>
                                      <p:cBhvr>
                                        <p:cTn id="86" dur="250" autoRev="1" fill="hold"/>
                                        <p:tgtEl>
                                          <p:spTgt spid="68618"/>
                                        </p:tgtEl>
                                      </p:cBhvr>
                                      <p:by x="105000" y="105000"/>
                                    </p:animScale>
                                  </p:childTnLst>
                                </p:cTn>
                              </p:par>
                            </p:childTnLst>
                          </p:cTn>
                        </p:par>
                        <p:par>
                          <p:cTn id="87" fill="hold">
                            <p:stCondLst>
                              <p:cond delay="3000"/>
                            </p:stCondLst>
                            <p:childTnLst>
                              <p:par>
                                <p:cTn id="88" presetID="26" presetClass="emph" presetSubtype="0" fill="hold" grpId="1" nodeType="afterEffect">
                                  <p:stCondLst>
                                    <p:cond delay="0"/>
                                  </p:stCondLst>
                                  <p:childTnLst>
                                    <p:animEffect transition="out" filter="fade">
                                      <p:cBhvr>
                                        <p:cTn id="89" dur="500" tmFilter="0, 0; .2, .5; .8, .5; 1, 0"/>
                                        <p:tgtEl>
                                          <p:spTgt spid="68619"/>
                                        </p:tgtEl>
                                      </p:cBhvr>
                                    </p:animEffect>
                                    <p:animScale>
                                      <p:cBhvr>
                                        <p:cTn id="90" dur="250" autoRev="1" fill="hold"/>
                                        <p:tgtEl>
                                          <p:spTgt spid="686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3" grpId="0" build="p"/>
      <p:bldP spid="537613" grpId="1" build="p"/>
      <p:bldP spid="537613" grpId="2" build="p"/>
      <p:bldP spid="68613" grpId="0" animBg="1"/>
      <p:bldP spid="35845" grpId="0" animBg="1"/>
      <p:bldP spid="68615" grpId="0" animBg="1"/>
      <p:bldP spid="68615" grpId="1" animBg="1"/>
      <p:bldP spid="68616" grpId="0" animBg="1"/>
      <p:bldP spid="68616" grpId="1" animBg="1"/>
      <p:bldP spid="68617" grpId="0" animBg="1"/>
      <p:bldP spid="68617" grpId="1" animBg="1"/>
      <p:bldP spid="68618" grpId="0" animBg="1"/>
      <p:bldP spid="68618" grpId="1" animBg="1"/>
      <p:bldP spid="68619" grpId="0" animBg="1"/>
      <p:bldP spid="68619"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7763" y="1022350"/>
            <a:ext cx="6383337" cy="4478338"/>
            <a:chOff x="-142" y="501"/>
            <a:chExt cx="5952" cy="3451"/>
          </a:xfrm>
        </p:grpSpPr>
        <p:pic>
          <p:nvPicPr>
            <p:cNvPr id="10253" name="Picture 3" descr="cloud illustration icon"/>
            <p:cNvPicPr>
              <a:picLocks noChangeAspect="1" noChangeArrowheads="1"/>
            </p:cNvPicPr>
            <p:nvPr/>
          </p:nvPicPr>
          <p:blipFill>
            <a:blip r:embed="rId3"/>
            <a:srcRect/>
            <a:stretch>
              <a:fillRect/>
            </a:stretch>
          </p:blipFill>
          <p:spPr bwMode="auto">
            <a:xfrm>
              <a:off x="-142" y="501"/>
              <a:ext cx="5952" cy="3451"/>
            </a:xfrm>
            <a:prstGeom prst="rect">
              <a:avLst/>
            </a:prstGeom>
            <a:noFill/>
            <a:ln w="9525">
              <a:noFill/>
              <a:miter lim="800000"/>
              <a:headEnd/>
              <a:tailEnd/>
            </a:ln>
          </p:spPr>
        </p:pic>
        <p:pic>
          <p:nvPicPr>
            <p:cNvPr id="10254" name="Picture 4" descr="gray oval disc"/>
            <p:cNvPicPr>
              <a:picLocks noChangeAspect="1" noChangeArrowheads="1"/>
            </p:cNvPicPr>
            <p:nvPr/>
          </p:nvPicPr>
          <p:blipFill>
            <a:blip r:embed="rId4"/>
            <a:srcRect/>
            <a:stretch>
              <a:fillRect/>
            </a:stretch>
          </p:blipFill>
          <p:spPr bwMode="auto">
            <a:xfrm>
              <a:off x="1419" y="1754"/>
              <a:ext cx="3095" cy="1619"/>
            </a:xfrm>
            <a:prstGeom prst="rect">
              <a:avLst/>
            </a:prstGeom>
            <a:noFill/>
            <a:ln w="9525">
              <a:noFill/>
              <a:miter lim="800000"/>
              <a:headEnd/>
              <a:tailEnd/>
            </a:ln>
          </p:spPr>
        </p:pic>
        <p:pic>
          <p:nvPicPr>
            <p:cNvPr id="10255" name="Picture 5" descr="brick-wall"/>
            <p:cNvPicPr>
              <a:picLocks noChangeAspect="1" noChangeArrowheads="1"/>
            </p:cNvPicPr>
            <p:nvPr/>
          </p:nvPicPr>
          <p:blipFill>
            <a:blip r:embed="rId5"/>
            <a:srcRect b="49663"/>
            <a:stretch>
              <a:fillRect/>
            </a:stretch>
          </p:blipFill>
          <p:spPr bwMode="auto">
            <a:xfrm>
              <a:off x="1642" y="1631"/>
              <a:ext cx="2556" cy="596"/>
            </a:xfrm>
            <a:prstGeom prst="rect">
              <a:avLst/>
            </a:prstGeom>
            <a:noFill/>
            <a:ln w="9525">
              <a:noFill/>
              <a:miter lim="800000"/>
              <a:headEnd/>
              <a:tailEnd/>
            </a:ln>
          </p:spPr>
        </p:pic>
        <p:pic>
          <p:nvPicPr>
            <p:cNvPr id="10256" name="Picture 6" descr="XP icon cell phone"/>
            <p:cNvPicPr>
              <a:picLocks noChangeAspect="1" noChangeArrowheads="1"/>
            </p:cNvPicPr>
            <p:nvPr/>
          </p:nvPicPr>
          <p:blipFill>
            <a:blip r:embed="rId6"/>
            <a:srcRect/>
            <a:stretch>
              <a:fillRect/>
            </a:stretch>
          </p:blipFill>
          <p:spPr bwMode="auto">
            <a:xfrm>
              <a:off x="4349" y="2522"/>
              <a:ext cx="292" cy="768"/>
            </a:xfrm>
            <a:prstGeom prst="rect">
              <a:avLst/>
            </a:prstGeom>
            <a:noFill/>
            <a:ln w="9525">
              <a:noFill/>
              <a:miter lim="800000"/>
              <a:headEnd/>
              <a:tailEnd/>
            </a:ln>
          </p:spPr>
        </p:pic>
        <p:pic>
          <p:nvPicPr>
            <p:cNvPr id="10257" name="Picture 7" descr="laptop"/>
            <p:cNvPicPr>
              <a:picLocks noChangeAspect="1" noChangeArrowheads="1"/>
            </p:cNvPicPr>
            <p:nvPr/>
          </p:nvPicPr>
          <p:blipFill>
            <a:blip r:embed="rId7"/>
            <a:srcRect/>
            <a:stretch>
              <a:fillRect/>
            </a:stretch>
          </p:blipFill>
          <p:spPr bwMode="auto">
            <a:xfrm>
              <a:off x="1161" y="2649"/>
              <a:ext cx="825" cy="641"/>
            </a:xfrm>
            <a:prstGeom prst="rect">
              <a:avLst/>
            </a:prstGeom>
            <a:noFill/>
            <a:ln w="9525">
              <a:noFill/>
              <a:miter lim="800000"/>
              <a:headEnd/>
              <a:tailEnd/>
            </a:ln>
          </p:spPr>
        </p:pic>
        <p:pic>
          <p:nvPicPr>
            <p:cNvPr id="10258" name="Picture 8" descr="iMac new Apple"/>
            <p:cNvPicPr>
              <a:picLocks noChangeAspect="1" noChangeArrowheads="1"/>
            </p:cNvPicPr>
            <p:nvPr/>
          </p:nvPicPr>
          <p:blipFill>
            <a:blip r:embed="rId8"/>
            <a:srcRect/>
            <a:stretch>
              <a:fillRect/>
            </a:stretch>
          </p:blipFill>
          <p:spPr bwMode="auto">
            <a:xfrm>
              <a:off x="4004" y="964"/>
              <a:ext cx="858" cy="859"/>
            </a:xfrm>
            <a:prstGeom prst="rect">
              <a:avLst/>
            </a:prstGeom>
            <a:noFill/>
            <a:ln w="9525">
              <a:noFill/>
              <a:miter lim="800000"/>
              <a:headEnd/>
              <a:tailEnd/>
            </a:ln>
          </p:spPr>
        </p:pic>
        <p:pic>
          <p:nvPicPr>
            <p:cNvPr id="10259" name="Picture 9" descr="enterprise blue"/>
            <p:cNvPicPr>
              <a:picLocks noChangeAspect="1" noChangeArrowheads="1"/>
            </p:cNvPicPr>
            <p:nvPr/>
          </p:nvPicPr>
          <p:blipFill>
            <a:blip r:embed="rId9"/>
            <a:srcRect/>
            <a:stretch>
              <a:fillRect/>
            </a:stretch>
          </p:blipFill>
          <p:spPr bwMode="auto">
            <a:xfrm>
              <a:off x="959" y="964"/>
              <a:ext cx="683" cy="1024"/>
            </a:xfrm>
            <a:prstGeom prst="rect">
              <a:avLst/>
            </a:prstGeom>
            <a:noFill/>
            <a:ln w="9525">
              <a:noFill/>
              <a:miter lim="800000"/>
              <a:headEnd/>
              <a:tailEnd/>
            </a:ln>
          </p:spPr>
        </p:pic>
        <p:pic>
          <p:nvPicPr>
            <p:cNvPr id="10260" name="Picture 10" descr="purple starburst"/>
            <p:cNvPicPr>
              <a:picLocks noChangeAspect="1" noChangeArrowheads="1"/>
            </p:cNvPicPr>
            <p:nvPr/>
          </p:nvPicPr>
          <p:blipFill>
            <a:blip r:embed="rId10"/>
            <a:srcRect t="49948"/>
            <a:stretch>
              <a:fillRect/>
            </a:stretch>
          </p:blipFill>
          <p:spPr bwMode="auto">
            <a:xfrm>
              <a:off x="1762" y="2162"/>
              <a:ext cx="2587" cy="974"/>
            </a:xfrm>
            <a:prstGeom prst="rect">
              <a:avLst/>
            </a:prstGeom>
            <a:noFill/>
            <a:ln w="9525">
              <a:noFill/>
              <a:miter lim="800000"/>
              <a:headEnd/>
              <a:tailEnd/>
            </a:ln>
          </p:spPr>
        </p:pic>
        <p:pic>
          <p:nvPicPr>
            <p:cNvPr id="10261" name="Picture 11" descr="enterprise red taller"/>
            <p:cNvPicPr>
              <a:picLocks noChangeAspect="1" noChangeArrowheads="1"/>
            </p:cNvPicPr>
            <p:nvPr/>
          </p:nvPicPr>
          <p:blipFill>
            <a:blip r:embed="rId11"/>
            <a:srcRect/>
            <a:stretch>
              <a:fillRect/>
            </a:stretch>
          </p:blipFill>
          <p:spPr bwMode="auto">
            <a:xfrm>
              <a:off x="2582" y="1126"/>
              <a:ext cx="598" cy="1393"/>
            </a:xfrm>
            <a:prstGeom prst="rect">
              <a:avLst/>
            </a:prstGeom>
            <a:noFill/>
            <a:ln w="9525">
              <a:noFill/>
              <a:miter lim="800000"/>
              <a:headEnd/>
              <a:tailEnd/>
            </a:ln>
          </p:spPr>
        </p:pic>
        <p:pic>
          <p:nvPicPr>
            <p:cNvPr id="10262" name="Picture 12" descr="brick-wall"/>
            <p:cNvPicPr>
              <a:picLocks noChangeAspect="1" noChangeArrowheads="1"/>
            </p:cNvPicPr>
            <p:nvPr/>
          </p:nvPicPr>
          <p:blipFill>
            <a:blip r:embed="rId5"/>
            <a:srcRect t="50169"/>
            <a:stretch>
              <a:fillRect/>
            </a:stretch>
          </p:blipFill>
          <p:spPr bwMode="auto">
            <a:xfrm>
              <a:off x="1642" y="2227"/>
              <a:ext cx="2556" cy="590"/>
            </a:xfrm>
            <a:prstGeom prst="rect">
              <a:avLst/>
            </a:prstGeom>
            <a:noFill/>
            <a:ln w="9525">
              <a:noFill/>
              <a:miter lim="800000"/>
              <a:headEnd/>
              <a:tailEnd/>
            </a:ln>
          </p:spPr>
        </p:pic>
        <p:pic>
          <p:nvPicPr>
            <p:cNvPr id="10263" name="Picture 13" descr="purple starburst"/>
            <p:cNvPicPr>
              <a:picLocks noChangeAspect="1" noChangeArrowheads="1"/>
            </p:cNvPicPr>
            <p:nvPr/>
          </p:nvPicPr>
          <p:blipFill>
            <a:blip r:embed="rId12"/>
            <a:srcRect b="50256"/>
            <a:stretch>
              <a:fillRect/>
            </a:stretch>
          </p:blipFill>
          <p:spPr bwMode="auto">
            <a:xfrm>
              <a:off x="1516" y="1631"/>
              <a:ext cx="2587" cy="764"/>
            </a:xfrm>
            <a:prstGeom prst="rect">
              <a:avLst/>
            </a:prstGeom>
            <a:noFill/>
            <a:ln w="9525">
              <a:noFill/>
              <a:miter lim="800000"/>
              <a:headEnd/>
              <a:tailEnd/>
            </a:ln>
          </p:spPr>
        </p:pic>
        <p:pic>
          <p:nvPicPr>
            <p:cNvPr id="10264" name="Picture 14" descr="double headed Green Double Curved Arrow"/>
            <p:cNvPicPr>
              <a:picLocks noChangeAspect="1" noChangeArrowheads="1"/>
            </p:cNvPicPr>
            <p:nvPr/>
          </p:nvPicPr>
          <p:blipFill>
            <a:blip r:embed="rId13"/>
            <a:srcRect/>
            <a:stretch>
              <a:fillRect/>
            </a:stretch>
          </p:blipFill>
          <p:spPr bwMode="auto">
            <a:xfrm rot="-1869031">
              <a:off x="1762" y="2282"/>
              <a:ext cx="1014" cy="474"/>
            </a:xfrm>
            <a:prstGeom prst="rect">
              <a:avLst/>
            </a:prstGeom>
            <a:noFill/>
            <a:ln w="9525">
              <a:noFill/>
              <a:miter lim="800000"/>
              <a:headEnd/>
              <a:tailEnd/>
            </a:ln>
          </p:spPr>
        </p:pic>
        <p:pic>
          <p:nvPicPr>
            <p:cNvPr id="10265" name="Picture 15" descr="double headed Green Double Curved Arrow"/>
            <p:cNvPicPr>
              <a:picLocks noChangeAspect="1" noChangeArrowheads="1"/>
            </p:cNvPicPr>
            <p:nvPr/>
          </p:nvPicPr>
          <p:blipFill>
            <a:blip r:embed="rId13"/>
            <a:srcRect/>
            <a:stretch>
              <a:fillRect/>
            </a:stretch>
          </p:blipFill>
          <p:spPr bwMode="auto">
            <a:xfrm rot="1429069">
              <a:off x="1568" y="1701"/>
              <a:ext cx="1014" cy="474"/>
            </a:xfrm>
            <a:prstGeom prst="rect">
              <a:avLst/>
            </a:prstGeom>
            <a:noFill/>
            <a:ln w="9525">
              <a:noFill/>
              <a:miter lim="800000"/>
              <a:headEnd/>
              <a:tailEnd/>
            </a:ln>
          </p:spPr>
        </p:pic>
        <p:pic>
          <p:nvPicPr>
            <p:cNvPr id="10266" name="Picture 16" descr="double headed Green Double Curved Arrow"/>
            <p:cNvPicPr>
              <a:picLocks noChangeAspect="1" noChangeArrowheads="1"/>
            </p:cNvPicPr>
            <p:nvPr/>
          </p:nvPicPr>
          <p:blipFill>
            <a:blip r:embed="rId13"/>
            <a:srcRect/>
            <a:stretch>
              <a:fillRect/>
            </a:stretch>
          </p:blipFill>
          <p:spPr bwMode="auto">
            <a:xfrm rot="1429069">
              <a:off x="3139" y="2227"/>
              <a:ext cx="1014" cy="474"/>
            </a:xfrm>
            <a:prstGeom prst="rect">
              <a:avLst/>
            </a:prstGeom>
            <a:noFill/>
            <a:ln w="9525">
              <a:noFill/>
              <a:miter lim="800000"/>
              <a:headEnd/>
              <a:tailEnd/>
            </a:ln>
          </p:spPr>
        </p:pic>
        <p:pic>
          <p:nvPicPr>
            <p:cNvPr id="10267" name="Picture 17" descr="double headed Green Double Curved Arrow"/>
            <p:cNvPicPr>
              <a:picLocks noChangeAspect="1" noChangeArrowheads="1"/>
            </p:cNvPicPr>
            <p:nvPr/>
          </p:nvPicPr>
          <p:blipFill>
            <a:blip r:embed="rId13"/>
            <a:srcRect/>
            <a:stretch>
              <a:fillRect/>
            </a:stretch>
          </p:blipFill>
          <p:spPr bwMode="auto">
            <a:xfrm rot="-1869031">
              <a:off x="3089" y="1701"/>
              <a:ext cx="1014" cy="474"/>
            </a:xfrm>
            <a:prstGeom prst="rect">
              <a:avLst/>
            </a:prstGeom>
            <a:noFill/>
            <a:ln w="9525">
              <a:noFill/>
              <a:miter lim="800000"/>
              <a:headEnd/>
              <a:tailEnd/>
            </a:ln>
          </p:spPr>
        </p:pic>
      </p:grpSp>
      <p:sp>
        <p:nvSpPr>
          <p:cNvPr id="10243"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0244" name="Rectangle 11"/>
          <p:cNvSpPr>
            <a:spLocks noGrp="1" noChangeArrowheads="1"/>
          </p:cNvSpPr>
          <p:nvPr>
            <p:ph type="title" idx="4294967295"/>
          </p:nvPr>
        </p:nvSpPr>
        <p:spPr/>
        <p:txBody>
          <a:bodyPr/>
          <a:lstStyle/>
          <a:p>
            <a:pPr marL="0" indent="0" defTabSz="914400" eaLnBrk="1" hangingPunct="1"/>
            <a:r>
              <a:rPr lang="en-US" dirty="0" smtClean="0"/>
              <a:t>Network Access Protection – Notes</a:t>
            </a:r>
          </a:p>
        </p:txBody>
      </p:sp>
      <p:sp>
        <p:nvSpPr>
          <p:cNvPr id="537613" name="Rectangle 13"/>
          <p:cNvSpPr>
            <a:spLocks noGrp="1" noChangeArrowheads="1"/>
          </p:cNvSpPr>
          <p:nvPr>
            <p:ph type="body" idx="4294967295"/>
          </p:nvPr>
        </p:nvSpPr>
        <p:spPr>
          <a:xfrm>
            <a:off x="0" y="1296988"/>
            <a:ext cx="9144000" cy="4525962"/>
          </a:xfrm>
        </p:spPr>
        <p:txBody>
          <a:bodyPr/>
          <a:lstStyle/>
          <a:p>
            <a:pPr marL="463550" indent="-350838" defTabSz="914400" eaLnBrk="1" hangingPunct="1"/>
            <a:r>
              <a:rPr lang="en-US" smtClean="0"/>
              <a:t>Policy Validation</a:t>
            </a:r>
          </a:p>
          <a:p>
            <a:pPr marL="463550" indent="-350838" defTabSz="914400" eaLnBrk="1" hangingPunct="1"/>
            <a:r>
              <a:rPr lang="en-US" smtClean="0"/>
              <a:t>Network Restriction</a:t>
            </a:r>
          </a:p>
          <a:p>
            <a:pPr marL="463550" indent="-350838" defTabSz="914400" eaLnBrk="1" hangingPunct="1"/>
            <a:r>
              <a:rPr lang="en-US" smtClean="0"/>
              <a:t>Remediation</a:t>
            </a:r>
          </a:p>
          <a:p>
            <a:pPr marL="463550" indent="-350838" defTabSz="914400" eaLnBrk="1" hangingPunct="1"/>
            <a:r>
              <a:rPr lang="en-US" smtClean="0"/>
              <a:t>Ongoing Compliance</a:t>
            </a:r>
          </a:p>
        </p:txBody>
      </p:sp>
      <p:sp>
        <p:nvSpPr>
          <p:cNvPr id="125973" name="AutoShape 4"/>
          <p:cNvSpPr>
            <a:spLocks noChangeArrowheads="1"/>
          </p:cNvSpPr>
          <p:nvPr/>
        </p:nvSpPr>
        <p:spPr bwMode="auto">
          <a:xfrm>
            <a:off x="5472113" y="915988"/>
            <a:ext cx="3424237" cy="4738687"/>
          </a:xfrm>
          <a:prstGeom prst="roundRect">
            <a:avLst>
              <a:gd name="adj" fmla="val 16667"/>
            </a:avLst>
          </a:prstGeom>
          <a:solidFill>
            <a:srgbClr val="666699">
              <a:alpha val="39999"/>
            </a:srgbClr>
          </a:solidFill>
          <a:ln w="12700" algn="ctr">
            <a:solidFill>
              <a:srgbClr val="666699">
                <a:alpha val="89803"/>
              </a:srgbClr>
            </a:solidFill>
            <a:round/>
            <a:headEnd/>
            <a:tailEnd/>
          </a:ln>
        </p:spPr>
        <p:txBody>
          <a:bodyPr wrap="none" anchor="b" anchorCtr="1"/>
          <a:lstStyle/>
          <a:p>
            <a:pPr algn="ctr">
              <a:spcBef>
                <a:spcPct val="0"/>
              </a:spcBef>
            </a:pPr>
            <a:r>
              <a:rPr lang="en-US" sz="1800" b="1">
                <a:solidFill>
                  <a:schemeClr val="bg1"/>
                </a:solidFill>
                <a:cs typeface="Arial" charset="0"/>
              </a:rPr>
              <a:t>Polices, Procedures, </a:t>
            </a:r>
          </a:p>
          <a:p>
            <a:pPr algn="ctr">
              <a:spcBef>
                <a:spcPct val="0"/>
              </a:spcBef>
            </a:pPr>
            <a:r>
              <a:rPr lang="en-US" sz="1800" b="1">
                <a:solidFill>
                  <a:schemeClr val="bg1"/>
                </a:solidFill>
                <a:cs typeface="Arial" charset="0"/>
              </a:rPr>
              <a:t>and Awareness</a:t>
            </a:r>
          </a:p>
        </p:txBody>
      </p:sp>
      <p:sp>
        <p:nvSpPr>
          <p:cNvPr id="35845" name="AutoShape 5"/>
          <p:cNvSpPr>
            <a:spLocks noChangeArrowheads="1"/>
          </p:cNvSpPr>
          <p:nvPr/>
        </p:nvSpPr>
        <p:spPr bwMode="auto">
          <a:xfrm>
            <a:off x="5510213" y="1084263"/>
            <a:ext cx="3386137" cy="3582987"/>
          </a:xfrm>
          <a:prstGeom prst="roundRect">
            <a:avLst>
              <a:gd name="adj" fmla="val 16667"/>
            </a:avLst>
          </a:prstGeom>
          <a:gradFill rotWithShape="1">
            <a:gsLst>
              <a:gs pos="0">
                <a:schemeClr val="bg1">
                  <a:gamma/>
                  <a:shade val="56078"/>
                  <a:invGamma/>
                  <a:alpha val="60001"/>
                </a:schemeClr>
              </a:gs>
              <a:gs pos="50000">
                <a:schemeClr val="bg1">
                  <a:alpha val="39999"/>
                </a:schemeClr>
              </a:gs>
              <a:gs pos="100000">
                <a:schemeClr val="bg1">
                  <a:gamma/>
                  <a:shade val="56078"/>
                  <a:invGamma/>
                  <a:alpha val="60001"/>
                </a:schemeClr>
              </a:gs>
            </a:gsLst>
            <a:lin ang="2700000" scaled="1"/>
          </a:gradFill>
          <a:ln w="12700" algn="ctr">
            <a:solidFill>
              <a:schemeClr val="bg1"/>
            </a:solidFill>
            <a:round/>
            <a:headEnd/>
            <a:tailEnd/>
          </a:ln>
          <a:effectLst/>
        </p:spPr>
        <p:txBody>
          <a:bodyPr wrap="none" anchor="b" anchorCtr="1"/>
          <a:lstStyle/>
          <a:p>
            <a:pPr algn="ctr">
              <a:spcBef>
                <a:spcPct val="0"/>
              </a:spcBef>
              <a:defRPr/>
            </a:pPr>
            <a:endParaRPr lang="en-US" sz="1800" b="1">
              <a:solidFill>
                <a:schemeClr val="tx1"/>
              </a:solidFill>
              <a:cs typeface="Arial" charset="0"/>
            </a:endParaRPr>
          </a:p>
        </p:txBody>
      </p:sp>
      <p:sp>
        <p:nvSpPr>
          <p:cNvPr id="125975" name="AutoShape 10"/>
          <p:cNvSpPr>
            <a:spLocks noChangeArrowheads="1"/>
          </p:cNvSpPr>
          <p:nvPr/>
        </p:nvSpPr>
        <p:spPr bwMode="auto">
          <a:xfrm>
            <a:off x="5867400" y="1320800"/>
            <a:ext cx="2743200" cy="584200"/>
          </a:xfrm>
          <a:prstGeom prst="roundRect">
            <a:avLst>
              <a:gd name="adj" fmla="val 16667"/>
            </a:avLst>
          </a:prstGeom>
          <a:solidFill>
            <a:srgbClr val="3366FF">
              <a:alpha val="89803"/>
            </a:srgbClr>
          </a:solidFill>
          <a:ln w="12700" algn="ctr">
            <a:noFill/>
            <a:round/>
            <a:headEnd/>
            <a:tailEnd/>
          </a:ln>
        </p:spPr>
        <p:txBody>
          <a:bodyPr wrap="none" anchor="ctr"/>
          <a:lstStyle/>
          <a:p>
            <a:pPr algn="ctr">
              <a:spcBef>
                <a:spcPct val="0"/>
              </a:spcBef>
            </a:pPr>
            <a:r>
              <a:rPr lang="en-US" sz="1800" b="1">
                <a:solidFill>
                  <a:schemeClr val="tx1"/>
                </a:solidFill>
                <a:cs typeface="Arial" charset="0"/>
              </a:rPr>
              <a:t>Data</a:t>
            </a:r>
          </a:p>
        </p:txBody>
      </p:sp>
      <p:sp>
        <p:nvSpPr>
          <p:cNvPr id="125976" name="AutoShape 9"/>
          <p:cNvSpPr>
            <a:spLocks noChangeArrowheads="1"/>
          </p:cNvSpPr>
          <p:nvPr/>
        </p:nvSpPr>
        <p:spPr bwMode="auto">
          <a:xfrm>
            <a:off x="5867400" y="2006600"/>
            <a:ext cx="2743200" cy="584200"/>
          </a:xfrm>
          <a:prstGeom prst="roundRect">
            <a:avLst>
              <a:gd name="adj" fmla="val 16667"/>
            </a:avLst>
          </a:prstGeom>
          <a:solidFill>
            <a:srgbClr val="3366FF">
              <a:alpha val="79999"/>
            </a:srgbClr>
          </a:solidFill>
          <a:ln w="12700" algn="ctr">
            <a:noFill/>
            <a:round/>
            <a:headEnd/>
            <a:tailEnd/>
          </a:ln>
        </p:spPr>
        <p:txBody>
          <a:bodyPr wrap="none" anchor="ctr"/>
          <a:lstStyle/>
          <a:p>
            <a:pPr algn="ctr">
              <a:spcBef>
                <a:spcPct val="0"/>
              </a:spcBef>
            </a:pPr>
            <a:r>
              <a:rPr lang="en-US" sz="1800" b="1">
                <a:solidFill>
                  <a:schemeClr val="tx1"/>
                </a:solidFill>
                <a:cs typeface="Arial" charset="0"/>
              </a:rPr>
              <a:t>Application</a:t>
            </a:r>
          </a:p>
        </p:txBody>
      </p:sp>
      <p:sp>
        <p:nvSpPr>
          <p:cNvPr id="125977" name="AutoShape 8"/>
          <p:cNvSpPr>
            <a:spLocks noChangeArrowheads="1"/>
          </p:cNvSpPr>
          <p:nvPr/>
        </p:nvSpPr>
        <p:spPr bwMode="auto">
          <a:xfrm>
            <a:off x="5867400" y="2701925"/>
            <a:ext cx="2743200" cy="584200"/>
          </a:xfrm>
          <a:prstGeom prst="roundRect">
            <a:avLst>
              <a:gd name="adj" fmla="val 16667"/>
            </a:avLst>
          </a:prstGeom>
          <a:solidFill>
            <a:srgbClr val="3366FF">
              <a:alpha val="70195"/>
            </a:srgbClr>
          </a:solidFill>
          <a:ln w="12700" algn="ctr">
            <a:noFill/>
            <a:round/>
            <a:headEnd/>
            <a:tailEnd/>
          </a:ln>
        </p:spPr>
        <p:txBody>
          <a:bodyPr wrap="none" anchor="ctr"/>
          <a:lstStyle/>
          <a:p>
            <a:pPr algn="ctr">
              <a:spcBef>
                <a:spcPct val="0"/>
              </a:spcBef>
            </a:pPr>
            <a:r>
              <a:rPr lang="en-US" sz="1800" b="1">
                <a:solidFill>
                  <a:schemeClr val="tx1"/>
                </a:solidFill>
                <a:cs typeface="Arial" charset="0"/>
              </a:rPr>
              <a:t>Host</a:t>
            </a:r>
          </a:p>
        </p:txBody>
      </p:sp>
      <p:sp>
        <p:nvSpPr>
          <p:cNvPr id="125978" name="AutoShape 7"/>
          <p:cNvSpPr>
            <a:spLocks noChangeArrowheads="1"/>
          </p:cNvSpPr>
          <p:nvPr/>
        </p:nvSpPr>
        <p:spPr bwMode="auto">
          <a:xfrm>
            <a:off x="5867400" y="3389313"/>
            <a:ext cx="2743200" cy="584200"/>
          </a:xfrm>
          <a:prstGeom prst="roundRect">
            <a:avLst>
              <a:gd name="adj" fmla="val 16667"/>
            </a:avLst>
          </a:prstGeom>
          <a:solidFill>
            <a:srgbClr val="3366FF">
              <a:alpha val="50195"/>
            </a:srgbClr>
          </a:solidFill>
          <a:ln w="12700" algn="ctr">
            <a:noFill/>
            <a:round/>
            <a:headEnd/>
            <a:tailEnd/>
          </a:ln>
        </p:spPr>
        <p:txBody>
          <a:bodyPr wrap="none" anchor="ctr"/>
          <a:lstStyle/>
          <a:p>
            <a:pPr algn="ctr">
              <a:spcBef>
                <a:spcPct val="0"/>
              </a:spcBef>
            </a:pPr>
            <a:r>
              <a:rPr lang="en-US" sz="1800" b="1">
                <a:solidFill>
                  <a:schemeClr val="tx1"/>
                </a:solidFill>
                <a:cs typeface="Arial" charset="0"/>
              </a:rPr>
              <a:t>Internal Network</a:t>
            </a:r>
          </a:p>
        </p:txBody>
      </p:sp>
      <p:sp>
        <p:nvSpPr>
          <p:cNvPr id="125979" name="AutoShape 6"/>
          <p:cNvSpPr>
            <a:spLocks noChangeArrowheads="1"/>
          </p:cNvSpPr>
          <p:nvPr/>
        </p:nvSpPr>
        <p:spPr bwMode="auto">
          <a:xfrm>
            <a:off x="5867400" y="4083050"/>
            <a:ext cx="2743200" cy="584200"/>
          </a:xfrm>
          <a:prstGeom prst="roundRect">
            <a:avLst>
              <a:gd name="adj" fmla="val 16667"/>
            </a:avLst>
          </a:prstGeom>
          <a:solidFill>
            <a:srgbClr val="3366FF">
              <a:alpha val="20000"/>
            </a:srgbClr>
          </a:solidFill>
          <a:ln w="12700" algn="ctr">
            <a:noFill/>
            <a:round/>
            <a:headEnd/>
            <a:tailEnd/>
          </a:ln>
        </p:spPr>
        <p:txBody>
          <a:bodyPr wrap="none" anchor="ctr"/>
          <a:lstStyle/>
          <a:p>
            <a:pPr algn="ctr">
              <a:spcBef>
                <a:spcPct val="0"/>
              </a:spcBef>
            </a:pPr>
            <a:r>
              <a:rPr lang="en-US" sz="1800" b="1">
                <a:solidFill>
                  <a:schemeClr val="tx1"/>
                </a:solidFill>
                <a:cs typeface="Arial" charset="0"/>
              </a:rPr>
              <a:t>Perimeter</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75" name="Picture 119" descr="ms colors roadmap background"/>
          <p:cNvPicPr>
            <a:picLocks noChangeAspect="1" noChangeArrowheads="1"/>
          </p:cNvPicPr>
          <p:nvPr/>
        </p:nvPicPr>
        <p:blipFill>
          <a:blip r:embed="rId3"/>
          <a:srcRect/>
          <a:stretch>
            <a:fillRect/>
          </a:stretch>
        </p:blipFill>
        <p:spPr bwMode="auto">
          <a:xfrm>
            <a:off x="-33338" y="904875"/>
            <a:ext cx="9177338" cy="5127625"/>
          </a:xfrm>
          <a:prstGeom prst="rect">
            <a:avLst/>
          </a:prstGeom>
          <a:noFill/>
          <a:ln w="9525">
            <a:noFill/>
            <a:miter lim="800000"/>
            <a:headEnd/>
            <a:tailEnd/>
          </a:ln>
        </p:spPr>
      </p:pic>
      <p:sp>
        <p:nvSpPr>
          <p:cNvPr id="11269" name="Rectangle 13"/>
          <p:cNvSpPr>
            <a:spLocks noGrp="1" noChangeArrowheads="1"/>
          </p:cNvSpPr>
          <p:nvPr>
            <p:ph type="body" idx="4294967295"/>
          </p:nvPr>
        </p:nvSpPr>
        <p:spPr>
          <a:xfrm>
            <a:off x="0" y="1296988"/>
            <a:ext cx="9144000" cy="4525962"/>
          </a:xfrm>
        </p:spPr>
        <p:txBody>
          <a:bodyPr/>
          <a:lstStyle/>
          <a:p>
            <a:pPr marL="463550" indent="-350838" defTabSz="914400" eaLnBrk="1" hangingPunct="1">
              <a:buFontTx/>
              <a:buNone/>
            </a:pPr>
            <a:endParaRPr lang="en-US" smtClean="0"/>
          </a:p>
          <a:p>
            <a:pPr marL="463550" indent="-350838" defTabSz="914400" eaLnBrk="1" hangingPunct="1">
              <a:buFontTx/>
              <a:buNone/>
            </a:pPr>
            <a:endParaRPr lang="en-US" smtClean="0"/>
          </a:p>
          <a:p>
            <a:pPr marL="463550" indent="-350838" defTabSz="914400" eaLnBrk="1" hangingPunct="1">
              <a:buFontTx/>
              <a:buNone/>
            </a:pPr>
            <a:endParaRPr lang="en-US" smtClean="0"/>
          </a:p>
        </p:txBody>
      </p:sp>
      <p:pic>
        <p:nvPicPr>
          <p:cNvPr id="70774" name="Picture 118" descr="shadow rectangle blue inner 2"/>
          <p:cNvPicPr>
            <a:picLocks noChangeAspect="1" noChangeArrowheads="1"/>
          </p:cNvPicPr>
          <p:nvPr/>
        </p:nvPicPr>
        <p:blipFill>
          <a:blip r:embed="rId4"/>
          <a:srcRect/>
          <a:stretch>
            <a:fillRect/>
          </a:stretch>
        </p:blipFill>
        <p:spPr bwMode="auto">
          <a:xfrm>
            <a:off x="5629275" y="2171700"/>
            <a:ext cx="3852863" cy="3260725"/>
          </a:xfrm>
          <a:prstGeom prst="rect">
            <a:avLst/>
          </a:prstGeom>
          <a:noFill/>
          <a:ln w="9525">
            <a:noFill/>
            <a:miter lim="800000"/>
            <a:headEnd/>
            <a:tailEnd/>
          </a:ln>
        </p:spPr>
      </p:pic>
      <p:sp>
        <p:nvSpPr>
          <p:cNvPr id="11267"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1268" name="Rectangle 11"/>
          <p:cNvSpPr>
            <a:spLocks noGrp="1" noChangeArrowheads="1"/>
          </p:cNvSpPr>
          <p:nvPr>
            <p:ph type="title" idx="4294967295"/>
          </p:nvPr>
        </p:nvSpPr>
        <p:spPr/>
        <p:txBody>
          <a:bodyPr/>
          <a:lstStyle/>
          <a:p>
            <a:pPr marL="0" indent="0" defTabSz="914400" eaLnBrk="1" hangingPunct="1"/>
            <a:r>
              <a:rPr lang="en-US" smtClean="0"/>
              <a:t>NAP Architecture Overview</a:t>
            </a:r>
          </a:p>
        </p:txBody>
      </p:sp>
      <p:sp>
        <p:nvSpPr>
          <p:cNvPr id="11270" name="AutoShape 4"/>
          <p:cNvSpPr>
            <a:spLocks noChangeArrowheads="1"/>
          </p:cNvSpPr>
          <p:nvPr/>
        </p:nvSpPr>
        <p:spPr bwMode="auto">
          <a:xfrm>
            <a:off x="6348413" y="1825625"/>
            <a:ext cx="2195512" cy="671513"/>
          </a:xfrm>
          <a:prstGeom prst="flowChartAlternateProcess">
            <a:avLst/>
          </a:prstGeom>
          <a:solidFill>
            <a:srgbClr val="99CC00">
              <a:alpha val="39999"/>
            </a:srgbClr>
          </a:solidFill>
          <a:ln w="25400" algn="ctr">
            <a:solidFill>
              <a:srgbClr val="DDDDDD"/>
            </a:solidFill>
            <a:miter lim="800000"/>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1271" name="AutoShape 5"/>
          <p:cNvSpPr>
            <a:spLocks noChangeArrowheads="1"/>
          </p:cNvSpPr>
          <p:nvPr/>
        </p:nvSpPr>
        <p:spPr bwMode="auto">
          <a:xfrm>
            <a:off x="1044575" y="1825625"/>
            <a:ext cx="2193925" cy="663575"/>
          </a:xfrm>
          <a:prstGeom prst="flowChartAlternateProcess">
            <a:avLst/>
          </a:prstGeom>
          <a:solidFill>
            <a:srgbClr val="99CC00">
              <a:alpha val="39999"/>
            </a:srgbClr>
          </a:solidFill>
          <a:ln w="25400" algn="ctr">
            <a:solidFill>
              <a:srgbClr val="DDDDDD"/>
            </a:solidFill>
            <a:miter lim="800000"/>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1272" name="AutoShape 6"/>
          <p:cNvSpPr>
            <a:spLocks noChangeArrowheads="1"/>
          </p:cNvSpPr>
          <p:nvPr/>
        </p:nvSpPr>
        <p:spPr bwMode="auto">
          <a:xfrm>
            <a:off x="6351588" y="2903538"/>
            <a:ext cx="2282825" cy="1851025"/>
          </a:xfrm>
          <a:prstGeom prst="roundRect">
            <a:avLst>
              <a:gd name="adj" fmla="val 6208"/>
            </a:avLst>
          </a:prstGeom>
          <a:solidFill>
            <a:srgbClr val="DDDDDD">
              <a:alpha val="23921"/>
            </a:srgbClr>
          </a:solidFill>
          <a:ln w="12700" algn="ctr">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1273" name="AutoShape 7"/>
          <p:cNvSpPr>
            <a:spLocks noChangeArrowheads="1"/>
          </p:cNvSpPr>
          <p:nvPr/>
        </p:nvSpPr>
        <p:spPr bwMode="auto">
          <a:xfrm>
            <a:off x="862013" y="2903538"/>
            <a:ext cx="2420937" cy="2089150"/>
          </a:xfrm>
          <a:prstGeom prst="roundRect">
            <a:avLst>
              <a:gd name="adj" fmla="val 6208"/>
            </a:avLst>
          </a:prstGeom>
          <a:solidFill>
            <a:srgbClr val="DDDDDD">
              <a:alpha val="23921"/>
            </a:srgbClr>
          </a:solidFill>
          <a:ln w="12700" algn="ctr">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pic>
        <p:nvPicPr>
          <p:cNvPr id="11274" name="Picture 8" descr="application server"/>
          <p:cNvPicPr>
            <a:picLocks noChangeAspect="1" noChangeArrowheads="1"/>
          </p:cNvPicPr>
          <p:nvPr/>
        </p:nvPicPr>
        <p:blipFill>
          <a:blip r:embed="rId5"/>
          <a:srcRect/>
          <a:stretch>
            <a:fillRect/>
          </a:stretch>
        </p:blipFill>
        <p:spPr bwMode="auto">
          <a:xfrm>
            <a:off x="6802438" y="2967038"/>
            <a:ext cx="398462" cy="519112"/>
          </a:xfrm>
          <a:prstGeom prst="rect">
            <a:avLst/>
          </a:prstGeom>
          <a:noFill/>
          <a:ln w="9525">
            <a:noFill/>
            <a:miter lim="800000"/>
            <a:headEnd/>
            <a:tailEnd/>
          </a:ln>
        </p:spPr>
      </p:pic>
      <p:sp>
        <p:nvSpPr>
          <p:cNvPr id="11275" name="Rectangle 9"/>
          <p:cNvSpPr>
            <a:spLocks noChangeArrowheads="1"/>
          </p:cNvSpPr>
          <p:nvPr/>
        </p:nvSpPr>
        <p:spPr bwMode="auto">
          <a:xfrm>
            <a:off x="7223125" y="3067050"/>
            <a:ext cx="1147763" cy="361950"/>
          </a:xfrm>
          <a:prstGeom prst="rect">
            <a:avLst/>
          </a:prstGeom>
          <a:noFill/>
          <a:ln w="9525">
            <a:noFill/>
            <a:miter lim="800000"/>
            <a:headEnd/>
            <a:tailEnd/>
          </a:ln>
        </p:spPr>
        <p:txBody>
          <a:bodyPr wrap="none" anchor="ctr"/>
          <a:lstStyle/>
          <a:p>
            <a:pPr algn="ctr" eaLnBrk="1" hangingPunct="1">
              <a:spcBef>
                <a:spcPct val="0"/>
              </a:spcBef>
            </a:pPr>
            <a:r>
              <a:rPr lang="en-US" sz="1400" b="1" dirty="0" smtClean="0">
                <a:solidFill>
                  <a:schemeClr val="bg1"/>
                </a:solidFill>
                <a:latin typeface="Segoe Semibold" pitchFamily="34" charset="0"/>
                <a:cs typeface="Arial" charset="0"/>
              </a:rPr>
              <a:t>Network </a:t>
            </a:r>
            <a:endParaRPr lang="en-US" sz="1400" b="1" dirty="0">
              <a:solidFill>
                <a:schemeClr val="bg1"/>
              </a:solidFill>
              <a:latin typeface="Segoe Semibold" pitchFamily="34" charset="0"/>
              <a:cs typeface="Arial" charset="0"/>
            </a:endParaRPr>
          </a:p>
          <a:p>
            <a:pPr algn="ctr" eaLnBrk="1" hangingPunct="1">
              <a:spcBef>
                <a:spcPct val="0"/>
              </a:spcBef>
            </a:pPr>
            <a:r>
              <a:rPr lang="en-US" sz="1400" b="1" dirty="0">
                <a:solidFill>
                  <a:schemeClr val="bg1"/>
                </a:solidFill>
                <a:latin typeface="Segoe Semibold" pitchFamily="34" charset="0"/>
                <a:cs typeface="Arial" charset="0"/>
              </a:rPr>
              <a:t>Policy Server</a:t>
            </a:r>
            <a:endParaRPr lang="en-US" sz="1000" b="1" dirty="0">
              <a:solidFill>
                <a:schemeClr val="bg1"/>
              </a:solidFill>
              <a:latin typeface="Segoe Semibold" pitchFamily="34" charset="0"/>
              <a:cs typeface="Arial" charset="0"/>
            </a:endParaRPr>
          </a:p>
        </p:txBody>
      </p:sp>
      <p:sp>
        <p:nvSpPr>
          <p:cNvPr id="11276" name="AutoShape 10"/>
          <p:cNvSpPr>
            <a:spLocks noChangeArrowheads="1"/>
          </p:cNvSpPr>
          <p:nvPr/>
        </p:nvSpPr>
        <p:spPr bwMode="auto">
          <a:xfrm>
            <a:off x="6484938" y="4200525"/>
            <a:ext cx="2016125" cy="415925"/>
          </a:xfrm>
          <a:prstGeom prst="flowChartAlternateProcess">
            <a:avLst/>
          </a:prstGeom>
          <a:solidFill>
            <a:srgbClr val="3366FF">
              <a:alpha val="39999"/>
            </a:srgbClr>
          </a:solidFill>
          <a:ln w="25400">
            <a:solidFill>
              <a:srgbClr val="C0C0C0"/>
            </a:solid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Quarantine</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Server</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(QS)</a:t>
            </a:r>
          </a:p>
        </p:txBody>
      </p:sp>
      <p:pic>
        <p:nvPicPr>
          <p:cNvPr id="11277" name="Picture 11" descr="laptop"/>
          <p:cNvPicPr>
            <a:picLocks noChangeAspect="1" noChangeArrowheads="1"/>
          </p:cNvPicPr>
          <p:nvPr/>
        </p:nvPicPr>
        <p:blipFill>
          <a:blip r:embed="rId6"/>
          <a:srcRect/>
          <a:stretch>
            <a:fillRect/>
          </a:stretch>
        </p:blipFill>
        <p:spPr bwMode="auto">
          <a:xfrm>
            <a:off x="1444625" y="2732088"/>
            <a:ext cx="525463" cy="390525"/>
          </a:xfrm>
          <a:prstGeom prst="rect">
            <a:avLst/>
          </a:prstGeom>
          <a:noFill/>
          <a:ln w="9525">
            <a:noFill/>
            <a:miter lim="800000"/>
            <a:headEnd/>
            <a:tailEnd/>
          </a:ln>
        </p:spPr>
      </p:pic>
      <p:sp>
        <p:nvSpPr>
          <p:cNvPr id="11278" name="Rectangle 12"/>
          <p:cNvSpPr>
            <a:spLocks noChangeArrowheads="1"/>
          </p:cNvSpPr>
          <p:nvPr/>
        </p:nvSpPr>
        <p:spPr bwMode="auto">
          <a:xfrm>
            <a:off x="1970088" y="2830513"/>
            <a:ext cx="552450" cy="361950"/>
          </a:xfrm>
          <a:prstGeom prst="rect">
            <a:avLst/>
          </a:prstGeom>
          <a:noFill/>
          <a:ln w="9525">
            <a:noFill/>
            <a:miter lim="800000"/>
            <a:headEnd/>
            <a:tailEnd/>
          </a:ln>
        </p:spPr>
        <p:txBody>
          <a:bodyPr wrap="none" anchor="ctr"/>
          <a:lstStyle/>
          <a:p>
            <a:pPr eaLnBrk="1" hangingPunct="1">
              <a:spcBef>
                <a:spcPct val="0"/>
              </a:spcBef>
            </a:pPr>
            <a:r>
              <a:rPr lang="en-US" sz="1400" b="1">
                <a:solidFill>
                  <a:schemeClr val="bg1"/>
                </a:solidFill>
                <a:latin typeface="Segoe Semibold" pitchFamily="34" charset="0"/>
                <a:cs typeface="Arial" charset="0"/>
              </a:rPr>
              <a:t>Client</a:t>
            </a:r>
          </a:p>
        </p:txBody>
      </p:sp>
      <p:sp>
        <p:nvSpPr>
          <p:cNvPr id="11279" name="AutoShape 13"/>
          <p:cNvSpPr>
            <a:spLocks noChangeArrowheads="1"/>
          </p:cNvSpPr>
          <p:nvPr/>
        </p:nvSpPr>
        <p:spPr bwMode="auto">
          <a:xfrm>
            <a:off x="1014413" y="3827463"/>
            <a:ext cx="2116137" cy="277812"/>
          </a:xfrm>
          <a:prstGeom prst="flowChartAlternateProcess">
            <a:avLst/>
          </a:prstGeom>
          <a:solidFill>
            <a:srgbClr val="3366FF">
              <a:alpha val="39999"/>
            </a:srgbClr>
          </a:solidFill>
          <a:ln w="25400">
            <a:solidFill>
              <a:srgbClr val="C0C0C0"/>
            </a:solid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Quarantine Agent (QA)</a:t>
            </a:r>
          </a:p>
        </p:txBody>
      </p:sp>
      <p:pic>
        <p:nvPicPr>
          <p:cNvPr id="11280" name="Picture 14" descr="application server"/>
          <p:cNvPicPr>
            <a:picLocks noChangeAspect="1" noChangeArrowheads="1"/>
          </p:cNvPicPr>
          <p:nvPr/>
        </p:nvPicPr>
        <p:blipFill>
          <a:blip r:embed="rId7"/>
          <a:srcRect/>
          <a:stretch>
            <a:fillRect/>
          </a:stretch>
        </p:blipFill>
        <p:spPr bwMode="auto">
          <a:xfrm>
            <a:off x="4660900" y="2986088"/>
            <a:ext cx="330200" cy="465137"/>
          </a:xfrm>
          <a:prstGeom prst="rect">
            <a:avLst/>
          </a:prstGeom>
          <a:noFill/>
          <a:ln w="15875">
            <a:noFill/>
            <a:miter lim="800000"/>
            <a:headEnd/>
            <a:tailEnd/>
          </a:ln>
        </p:spPr>
      </p:pic>
      <p:sp>
        <p:nvSpPr>
          <p:cNvPr id="11281" name="AutoShape 15"/>
          <p:cNvSpPr>
            <a:spLocks noChangeArrowheads="1"/>
          </p:cNvSpPr>
          <p:nvPr/>
        </p:nvSpPr>
        <p:spPr bwMode="auto">
          <a:xfrm>
            <a:off x="4516438" y="2797175"/>
            <a:ext cx="619125" cy="1257300"/>
          </a:xfrm>
          <a:prstGeom prst="flowChartAlternateProcess">
            <a:avLst/>
          </a:prstGeom>
          <a:noFill/>
          <a:ln w="25400" algn="ctr">
            <a:solidFill>
              <a:srgbClr val="DDDDDD"/>
            </a:solidFill>
            <a:miter lim="800000"/>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1282" name="Line 16"/>
          <p:cNvSpPr>
            <a:spLocks noChangeShapeType="1"/>
          </p:cNvSpPr>
          <p:nvPr/>
        </p:nvSpPr>
        <p:spPr bwMode="auto">
          <a:xfrm>
            <a:off x="7816850" y="2557463"/>
            <a:ext cx="0" cy="249237"/>
          </a:xfrm>
          <a:prstGeom prst="line">
            <a:avLst/>
          </a:prstGeom>
          <a:noFill/>
          <a:ln w="12700">
            <a:solidFill>
              <a:srgbClr val="FFFF99"/>
            </a:solidFill>
            <a:round/>
            <a:headEnd/>
            <a:tailEnd type="arrow" w="med" len="med"/>
          </a:ln>
        </p:spPr>
        <p:txBody>
          <a:bodyPr anchor="ctr"/>
          <a:lstStyle/>
          <a:p>
            <a:endParaRPr lang="en-US"/>
          </a:p>
        </p:txBody>
      </p:sp>
      <p:sp>
        <p:nvSpPr>
          <p:cNvPr id="11283" name="Rectangle 17"/>
          <p:cNvSpPr>
            <a:spLocks noChangeArrowheads="1"/>
          </p:cNvSpPr>
          <p:nvPr/>
        </p:nvSpPr>
        <p:spPr bwMode="auto">
          <a:xfrm>
            <a:off x="4713288" y="2579688"/>
            <a:ext cx="2922587" cy="198437"/>
          </a:xfrm>
          <a:prstGeom prst="rect">
            <a:avLst/>
          </a:prstGeom>
          <a:noFill/>
          <a:ln w="12700">
            <a:noFill/>
            <a:miter lim="800000"/>
            <a:headEnd/>
            <a:tailEnd/>
          </a:ln>
        </p:spPr>
        <p:txBody>
          <a:bodyPr wrap="none" anchor="ctr"/>
          <a:lstStyle/>
          <a:p>
            <a:pPr algn="r" eaLnBrk="1" hangingPunct="1">
              <a:spcBef>
                <a:spcPct val="0"/>
              </a:spcBef>
            </a:pPr>
            <a:r>
              <a:rPr lang="en-US" i="1">
                <a:solidFill>
                  <a:schemeClr val="bg1"/>
                </a:solidFill>
                <a:latin typeface="Segoe Semibold" pitchFamily="34" charset="0"/>
                <a:cs typeface="Arial" charset="0"/>
              </a:rPr>
              <a:t>Health</a:t>
            </a:r>
            <a:r>
              <a:rPr lang="en-US" i="1">
                <a:solidFill>
                  <a:schemeClr val="tx1"/>
                </a:solidFill>
                <a:latin typeface="Segoe Semibold" pitchFamily="34" charset="0"/>
                <a:cs typeface="Arial" charset="0"/>
              </a:rPr>
              <a:t> </a:t>
            </a:r>
            <a:r>
              <a:rPr lang="en-US" i="1">
                <a:solidFill>
                  <a:schemeClr val="bg1"/>
                </a:solidFill>
                <a:latin typeface="Segoe Semibold" pitchFamily="34" charset="0"/>
                <a:cs typeface="Arial" charset="0"/>
              </a:rPr>
              <a:t>policy</a:t>
            </a:r>
          </a:p>
        </p:txBody>
      </p:sp>
      <p:sp>
        <p:nvSpPr>
          <p:cNvPr id="11284" name="Rectangle 18"/>
          <p:cNvSpPr>
            <a:spLocks noChangeArrowheads="1"/>
          </p:cNvSpPr>
          <p:nvPr/>
        </p:nvSpPr>
        <p:spPr bwMode="auto">
          <a:xfrm>
            <a:off x="2060575" y="2579688"/>
            <a:ext cx="2849563" cy="198437"/>
          </a:xfrm>
          <a:prstGeom prst="rect">
            <a:avLst/>
          </a:prstGeom>
          <a:noFill/>
          <a:ln w="12700">
            <a:noFill/>
            <a:miter lim="800000"/>
            <a:headEnd/>
            <a:tailEnd/>
          </a:ln>
        </p:spPr>
        <p:txBody>
          <a:bodyPr wrap="none" anchor="ctr"/>
          <a:lstStyle/>
          <a:p>
            <a:pPr eaLnBrk="1" hangingPunct="1">
              <a:spcBef>
                <a:spcPct val="0"/>
              </a:spcBef>
            </a:pPr>
            <a:r>
              <a:rPr lang="en-US" i="1">
                <a:solidFill>
                  <a:schemeClr val="bg1"/>
                </a:solidFill>
                <a:latin typeface="Segoe Semibold" pitchFamily="34" charset="0"/>
                <a:cs typeface="Arial" charset="0"/>
              </a:rPr>
              <a:t>Updates</a:t>
            </a:r>
          </a:p>
        </p:txBody>
      </p:sp>
      <p:sp>
        <p:nvSpPr>
          <p:cNvPr id="11285" name="Rectangle 19"/>
          <p:cNvSpPr>
            <a:spLocks noChangeArrowheads="1"/>
          </p:cNvSpPr>
          <p:nvPr/>
        </p:nvSpPr>
        <p:spPr bwMode="auto">
          <a:xfrm>
            <a:off x="3260725" y="2879725"/>
            <a:ext cx="1209675" cy="450850"/>
          </a:xfrm>
          <a:prstGeom prst="rect">
            <a:avLst/>
          </a:prstGeom>
          <a:noFill/>
          <a:ln w="12700">
            <a:noFill/>
            <a:miter lim="800000"/>
            <a:headEnd/>
            <a:tailEnd/>
          </a:ln>
        </p:spPr>
        <p:txBody>
          <a:bodyPr wrap="none" anchor="ctr"/>
          <a:lstStyle/>
          <a:p>
            <a:pPr algn="ctr" eaLnBrk="1" hangingPunct="1">
              <a:spcBef>
                <a:spcPct val="0"/>
              </a:spcBef>
            </a:pPr>
            <a:r>
              <a:rPr lang="en-US" i="1">
                <a:solidFill>
                  <a:schemeClr val="bg1"/>
                </a:solidFill>
                <a:latin typeface="Segoe Semibold" pitchFamily="34" charset="0"/>
                <a:cs typeface="Arial" charset="0"/>
              </a:rPr>
              <a:t>Health</a:t>
            </a:r>
          </a:p>
          <a:p>
            <a:pPr algn="ctr" eaLnBrk="1" hangingPunct="1">
              <a:spcBef>
                <a:spcPct val="0"/>
              </a:spcBef>
            </a:pPr>
            <a:r>
              <a:rPr lang="en-US" i="1">
                <a:solidFill>
                  <a:schemeClr val="bg1"/>
                </a:solidFill>
                <a:latin typeface="Segoe Semibold" pitchFamily="34" charset="0"/>
                <a:cs typeface="Arial" charset="0"/>
              </a:rPr>
              <a:t>Statements</a:t>
            </a:r>
          </a:p>
        </p:txBody>
      </p:sp>
      <p:sp>
        <p:nvSpPr>
          <p:cNvPr id="11286" name="Line 20"/>
          <p:cNvSpPr>
            <a:spLocks noChangeShapeType="1"/>
          </p:cNvSpPr>
          <p:nvPr/>
        </p:nvSpPr>
        <p:spPr bwMode="auto">
          <a:xfrm>
            <a:off x="3319463" y="3330575"/>
            <a:ext cx="1098550" cy="1588"/>
          </a:xfrm>
          <a:prstGeom prst="line">
            <a:avLst/>
          </a:prstGeom>
          <a:noFill/>
          <a:ln w="12700">
            <a:solidFill>
              <a:srgbClr val="FFFF00"/>
            </a:solidFill>
            <a:round/>
            <a:headEnd/>
            <a:tailEnd type="arrow" w="med" len="med"/>
          </a:ln>
        </p:spPr>
        <p:txBody>
          <a:bodyPr anchor="ctr"/>
          <a:lstStyle/>
          <a:p>
            <a:endParaRPr lang="en-US"/>
          </a:p>
        </p:txBody>
      </p:sp>
      <p:sp>
        <p:nvSpPr>
          <p:cNvPr id="11287" name="Rectangle 21"/>
          <p:cNvSpPr>
            <a:spLocks noChangeArrowheads="1"/>
          </p:cNvSpPr>
          <p:nvPr/>
        </p:nvSpPr>
        <p:spPr bwMode="auto">
          <a:xfrm>
            <a:off x="5207000" y="2717800"/>
            <a:ext cx="1139825" cy="604838"/>
          </a:xfrm>
          <a:prstGeom prst="rect">
            <a:avLst/>
          </a:prstGeom>
          <a:noFill/>
          <a:ln w="12700">
            <a:noFill/>
            <a:miter lim="800000"/>
            <a:headEnd/>
            <a:tailEnd/>
          </a:ln>
        </p:spPr>
        <p:txBody>
          <a:bodyPr wrap="none" anchor="ctr"/>
          <a:lstStyle/>
          <a:p>
            <a:pPr algn="ctr" eaLnBrk="1" hangingPunct="1">
              <a:spcBef>
                <a:spcPct val="0"/>
              </a:spcBef>
            </a:pPr>
            <a:r>
              <a:rPr lang="en-US" i="1">
                <a:solidFill>
                  <a:schemeClr val="bg1"/>
                </a:solidFill>
                <a:latin typeface="Segoe Semibold" pitchFamily="34" charset="0"/>
                <a:cs typeface="Arial" charset="0"/>
              </a:rPr>
              <a:t>Network</a:t>
            </a:r>
          </a:p>
          <a:p>
            <a:pPr algn="ctr" eaLnBrk="1" hangingPunct="1">
              <a:spcBef>
                <a:spcPct val="0"/>
              </a:spcBef>
            </a:pPr>
            <a:r>
              <a:rPr lang="en-US" i="1">
                <a:solidFill>
                  <a:schemeClr val="bg1"/>
                </a:solidFill>
                <a:latin typeface="Segoe Semibold" pitchFamily="34" charset="0"/>
                <a:cs typeface="Arial" charset="0"/>
              </a:rPr>
              <a:t>Access</a:t>
            </a:r>
          </a:p>
          <a:p>
            <a:pPr algn="ctr" eaLnBrk="1" hangingPunct="1">
              <a:spcBef>
                <a:spcPct val="0"/>
              </a:spcBef>
            </a:pPr>
            <a:r>
              <a:rPr lang="en-US" i="1">
                <a:solidFill>
                  <a:schemeClr val="bg1"/>
                </a:solidFill>
                <a:latin typeface="Segoe Semibold" pitchFamily="34" charset="0"/>
                <a:cs typeface="Arial" charset="0"/>
              </a:rPr>
              <a:t>Requests</a:t>
            </a:r>
          </a:p>
        </p:txBody>
      </p:sp>
      <p:sp>
        <p:nvSpPr>
          <p:cNvPr id="11288" name="Line 22"/>
          <p:cNvSpPr>
            <a:spLocks noChangeShapeType="1"/>
          </p:cNvSpPr>
          <p:nvPr/>
        </p:nvSpPr>
        <p:spPr bwMode="auto">
          <a:xfrm>
            <a:off x="5170488" y="3330575"/>
            <a:ext cx="1141412" cy="1588"/>
          </a:xfrm>
          <a:prstGeom prst="line">
            <a:avLst/>
          </a:prstGeom>
          <a:noFill/>
          <a:ln w="12700">
            <a:solidFill>
              <a:srgbClr val="FFFF00"/>
            </a:solidFill>
            <a:round/>
            <a:headEnd type="arrow" w="med" len="med"/>
            <a:tailEnd type="arrow" w="med" len="med"/>
          </a:ln>
        </p:spPr>
        <p:txBody>
          <a:bodyPr anchor="ctr"/>
          <a:lstStyle/>
          <a:p>
            <a:endParaRPr lang="en-US"/>
          </a:p>
        </p:txBody>
      </p:sp>
      <p:sp>
        <p:nvSpPr>
          <p:cNvPr id="11289" name="Rectangle 23"/>
          <p:cNvSpPr>
            <a:spLocks noChangeArrowheads="1"/>
          </p:cNvSpPr>
          <p:nvPr/>
        </p:nvSpPr>
        <p:spPr bwMode="auto">
          <a:xfrm>
            <a:off x="6467475" y="1949450"/>
            <a:ext cx="1262063" cy="379413"/>
          </a:xfrm>
          <a:prstGeom prst="rect">
            <a:avLst/>
          </a:prstGeom>
          <a:noFill/>
          <a:ln w="9525">
            <a:noFill/>
            <a:miter lim="800000"/>
            <a:headEnd/>
            <a:tailEnd/>
          </a:ln>
        </p:spPr>
        <p:txBody>
          <a:bodyPr wrap="none" anchor="ctr"/>
          <a:lstStyle/>
          <a:p>
            <a:pPr algn="r" eaLnBrk="1" hangingPunct="1">
              <a:spcBef>
                <a:spcPct val="0"/>
              </a:spcBef>
            </a:pPr>
            <a:r>
              <a:rPr lang="en-US" sz="1400">
                <a:solidFill>
                  <a:schemeClr val="bg1"/>
                </a:solidFill>
                <a:latin typeface="Segoe Semibold" pitchFamily="34" charset="0"/>
                <a:cs typeface="Arial" charset="0"/>
              </a:rPr>
              <a:t>System Health </a:t>
            </a:r>
          </a:p>
          <a:p>
            <a:pPr algn="r" eaLnBrk="1" hangingPunct="1">
              <a:spcBef>
                <a:spcPct val="0"/>
              </a:spcBef>
            </a:pPr>
            <a:r>
              <a:rPr lang="en-US" sz="1400">
                <a:solidFill>
                  <a:schemeClr val="bg1"/>
                </a:solidFill>
                <a:latin typeface="Segoe Semibold" pitchFamily="34" charset="0"/>
                <a:cs typeface="Arial" charset="0"/>
              </a:rPr>
              <a:t>Servers </a:t>
            </a:r>
          </a:p>
        </p:txBody>
      </p:sp>
      <p:grpSp>
        <p:nvGrpSpPr>
          <p:cNvPr id="2" name="Group 24"/>
          <p:cNvGrpSpPr>
            <a:grpSpLocks/>
          </p:cNvGrpSpPr>
          <p:nvPr/>
        </p:nvGrpSpPr>
        <p:grpSpPr bwMode="auto">
          <a:xfrm>
            <a:off x="7756525" y="1881188"/>
            <a:ext cx="536575" cy="547687"/>
            <a:chOff x="4890" y="1617"/>
            <a:chExt cx="401" cy="418"/>
          </a:xfrm>
        </p:grpSpPr>
        <p:pic>
          <p:nvPicPr>
            <p:cNvPr id="11310" name="Picture 25" descr="application server"/>
            <p:cNvPicPr>
              <a:picLocks noChangeAspect="1" noChangeArrowheads="1"/>
            </p:cNvPicPr>
            <p:nvPr/>
          </p:nvPicPr>
          <p:blipFill>
            <a:blip r:embed="rId8"/>
            <a:srcRect/>
            <a:stretch>
              <a:fillRect/>
            </a:stretch>
          </p:blipFill>
          <p:spPr bwMode="auto">
            <a:xfrm>
              <a:off x="5043" y="1666"/>
              <a:ext cx="248" cy="369"/>
            </a:xfrm>
            <a:prstGeom prst="rect">
              <a:avLst/>
            </a:prstGeom>
            <a:noFill/>
            <a:ln w="9525">
              <a:noFill/>
              <a:miter lim="800000"/>
              <a:headEnd/>
              <a:tailEnd/>
            </a:ln>
          </p:spPr>
        </p:pic>
        <p:pic>
          <p:nvPicPr>
            <p:cNvPr id="11311" name="Picture 26" descr="application server"/>
            <p:cNvPicPr>
              <a:picLocks noChangeAspect="1" noChangeArrowheads="1"/>
            </p:cNvPicPr>
            <p:nvPr/>
          </p:nvPicPr>
          <p:blipFill>
            <a:blip r:embed="rId9"/>
            <a:srcRect/>
            <a:stretch>
              <a:fillRect/>
            </a:stretch>
          </p:blipFill>
          <p:spPr bwMode="auto">
            <a:xfrm>
              <a:off x="4890" y="1617"/>
              <a:ext cx="274" cy="406"/>
            </a:xfrm>
            <a:prstGeom prst="rect">
              <a:avLst/>
            </a:prstGeom>
            <a:noFill/>
            <a:ln w="9525">
              <a:noFill/>
              <a:miter lim="800000"/>
              <a:headEnd/>
              <a:tailEnd/>
            </a:ln>
          </p:spPr>
        </p:pic>
      </p:grpSp>
      <p:grpSp>
        <p:nvGrpSpPr>
          <p:cNvPr id="3" name="Group 27"/>
          <p:cNvGrpSpPr>
            <a:grpSpLocks/>
          </p:cNvGrpSpPr>
          <p:nvPr/>
        </p:nvGrpSpPr>
        <p:grpSpPr bwMode="auto">
          <a:xfrm>
            <a:off x="1319213" y="1885950"/>
            <a:ext cx="536575" cy="542925"/>
            <a:chOff x="436" y="1586"/>
            <a:chExt cx="401" cy="415"/>
          </a:xfrm>
        </p:grpSpPr>
        <p:pic>
          <p:nvPicPr>
            <p:cNvPr id="11308" name="Picture 28" descr="application server"/>
            <p:cNvPicPr>
              <a:picLocks noChangeAspect="1" noChangeArrowheads="1"/>
            </p:cNvPicPr>
            <p:nvPr/>
          </p:nvPicPr>
          <p:blipFill>
            <a:blip r:embed="rId10"/>
            <a:srcRect/>
            <a:stretch>
              <a:fillRect/>
            </a:stretch>
          </p:blipFill>
          <p:spPr bwMode="auto">
            <a:xfrm>
              <a:off x="589" y="1635"/>
              <a:ext cx="248" cy="366"/>
            </a:xfrm>
            <a:prstGeom prst="rect">
              <a:avLst/>
            </a:prstGeom>
            <a:noFill/>
            <a:ln w="9525">
              <a:noFill/>
              <a:miter lim="800000"/>
              <a:headEnd/>
              <a:tailEnd/>
            </a:ln>
          </p:spPr>
        </p:pic>
        <p:pic>
          <p:nvPicPr>
            <p:cNvPr id="11309" name="Picture 29" descr="application server"/>
            <p:cNvPicPr>
              <a:picLocks noChangeAspect="1" noChangeArrowheads="1"/>
            </p:cNvPicPr>
            <p:nvPr/>
          </p:nvPicPr>
          <p:blipFill>
            <a:blip r:embed="rId11"/>
            <a:srcRect/>
            <a:stretch>
              <a:fillRect/>
            </a:stretch>
          </p:blipFill>
          <p:spPr bwMode="auto">
            <a:xfrm>
              <a:off x="436" y="1586"/>
              <a:ext cx="274" cy="403"/>
            </a:xfrm>
            <a:prstGeom prst="rect">
              <a:avLst/>
            </a:prstGeom>
            <a:noFill/>
            <a:ln w="9525">
              <a:noFill/>
              <a:miter lim="800000"/>
              <a:headEnd/>
              <a:tailEnd/>
            </a:ln>
          </p:spPr>
        </p:pic>
      </p:grpSp>
      <p:sp>
        <p:nvSpPr>
          <p:cNvPr id="11292" name="Rectangle 30"/>
          <p:cNvSpPr>
            <a:spLocks noChangeArrowheads="1"/>
          </p:cNvSpPr>
          <p:nvPr/>
        </p:nvSpPr>
        <p:spPr bwMode="auto">
          <a:xfrm>
            <a:off x="1892300" y="2057400"/>
            <a:ext cx="1155700" cy="376238"/>
          </a:xfrm>
          <a:prstGeom prst="rect">
            <a:avLst/>
          </a:prstGeom>
          <a:noFill/>
          <a:ln w="9525">
            <a:noFill/>
            <a:miter lim="800000"/>
            <a:headEnd/>
            <a:tailEnd/>
          </a:ln>
        </p:spPr>
        <p:txBody>
          <a:bodyPr wrap="none" anchor="ctr"/>
          <a:lstStyle/>
          <a:p>
            <a:pPr eaLnBrk="1" hangingPunct="1">
              <a:spcBef>
                <a:spcPct val="0"/>
              </a:spcBef>
            </a:pPr>
            <a:r>
              <a:rPr lang="en-US" sz="1400">
                <a:solidFill>
                  <a:schemeClr val="bg1"/>
                </a:solidFill>
                <a:latin typeface="Segoe Semibold" pitchFamily="34" charset="0"/>
                <a:cs typeface="Arial" charset="0"/>
              </a:rPr>
              <a:t>Remediation </a:t>
            </a:r>
          </a:p>
          <a:p>
            <a:pPr eaLnBrk="1" hangingPunct="1">
              <a:spcBef>
                <a:spcPct val="0"/>
              </a:spcBef>
            </a:pPr>
            <a:r>
              <a:rPr lang="en-US" sz="1400">
                <a:solidFill>
                  <a:schemeClr val="bg1"/>
                </a:solidFill>
                <a:latin typeface="Segoe Semibold" pitchFamily="34" charset="0"/>
                <a:cs typeface="Arial" charset="0"/>
              </a:rPr>
              <a:t>Servers </a:t>
            </a:r>
            <a:br>
              <a:rPr lang="en-US" sz="1400">
                <a:solidFill>
                  <a:schemeClr val="bg1"/>
                </a:solidFill>
                <a:latin typeface="Segoe Semibold" pitchFamily="34" charset="0"/>
                <a:cs typeface="Arial" charset="0"/>
              </a:rPr>
            </a:br>
            <a:endParaRPr lang="en-US" sz="1400">
              <a:solidFill>
                <a:schemeClr val="bg1"/>
              </a:solidFill>
              <a:latin typeface="Segoe Semibold" pitchFamily="34" charset="0"/>
              <a:cs typeface="Arial" charset="0"/>
            </a:endParaRPr>
          </a:p>
        </p:txBody>
      </p:sp>
      <p:sp>
        <p:nvSpPr>
          <p:cNvPr id="11293" name="Line 31"/>
          <p:cNvSpPr>
            <a:spLocks noChangeShapeType="1"/>
          </p:cNvSpPr>
          <p:nvPr/>
        </p:nvSpPr>
        <p:spPr bwMode="auto">
          <a:xfrm>
            <a:off x="3292475" y="3635375"/>
            <a:ext cx="1120775" cy="1588"/>
          </a:xfrm>
          <a:prstGeom prst="line">
            <a:avLst/>
          </a:prstGeom>
          <a:noFill/>
          <a:ln w="12700">
            <a:solidFill>
              <a:srgbClr val="FFFF00"/>
            </a:solidFill>
            <a:round/>
            <a:headEnd type="arrow" w="med" len="med"/>
            <a:tailEnd/>
          </a:ln>
        </p:spPr>
        <p:txBody>
          <a:bodyPr anchor="ctr"/>
          <a:lstStyle/>
          <a:p>
            <a:endParaRPr lang="en-US"/>
          </a:p>
        </p:txBody>
      </p:sp>
      <p:sp>
        <p:nvSpPr>
          <p:cNvPr id="11294" name="Rectangle 32"/>
          <p:cNvSpPr>
            <a:spLocks noChangeArrowheads="1"/>
          </p:cNvSpPr>
          <p:nvPr/>
        </p:nvSpPr>
        <p:spPr bwMode="auto">
          <a:xfrm>
            <a:off x="3306763" y="3636963"/>
            <a:ext cx="1209675" cy="473075"/>
          </a:xfrm>
          <a:prstGeom prst="rect">
            <a:avLst/>
          </a:prstGeom>
          <a:noFill/>
          <a:ln w="12700">
            <a:noFill/>
            <a:miter lim="800000"/>
            <a:headEnd/>
            <a:tailEnd/>
          </a:ln>
        </p:spPr>
        <p:txBody>
          <a:bodyPr wrap="none" anchor="ctr"/>
          <a:lstStyle/>
          <a:p>
            <a:pPr algn="ctr" eaLnBrk="1" hangingPunct="1">
              <a:spcBef>
                <a:spcPct val="0"/>
              </a:spcBef>
            </a:pPr>
            <a:r>
              <a:rPr lang="en-US" i="1">
                <a:solidFill>
                  <a:schemeClr val="bg1"/>
                </a:solidFill>
                <a:latin typeface="Segoe Semibold" pitchFamily="34" charset="0"/>
                <a:cs typeface="Arial" charset="0"/>
              </a:rPr>
              <a:t>Health</a:t>
            </a:r>
          </a:p>
          <a:p>
            <a:pPr algn="ctr" eaLnBrk="1" hangingPunct="1">
              <a:spcBef>
                <a:spcPct val="0"/>
              </a:spcBef>
            </a:pPr>
            <a:r>
              <a:rPr lang="en-US" i="1">
                <a:solidFill>
                  <a:schemeClr val="bg1"/>
                </a:solidFill>
                <a:latin typeface="Segoe Semibold" pitchFamily="34" charset="0"/>
                <a:cs typeface="Arial" charset="0"/>
              </a:rPr>
              <a:t>Certificate</a:t>
            </a:r>
          </a:p>
        </p:txBody>
      </p:sp>
      <p:pic>
        <p:nvPicPr>
          <p:cNvPr id="11295" name="Picture 33" descr="application server"/>
          <p:cNvPicPr>
            <a:picLocks noChangeAspect="1" noChangeArrowheads="1"/>
          </p:cNvPicPr>
          <p:nvPr/>
        </p:nvPicPr>
        <p:blipFill>
          <a:blip r:embed="rId7"/>
          <a:srcRect/>
          <a:stretch>
            <a:fillRect/>
          </a:stretch>
        </p:blipFill>
        <p:spPr bwMode="auto">
          <a:xfrm>
            <a:off x="4660900" y="3487738"/>
            <a:ext cx="330200" cy="466725"/>
          </a:xfrm>
          <a:prstGeom prst="rect">
            <a:avLst/>
          </a:prstGeom>
          <a:noFill/>
          <a:ln w="15875">
            <a:noFill/>
            <a:miter lim="800000"/>
            <a:headEnd/>
            <a:tailEnd/>
          </a:ln>
        </p:spPr>
      </p:pic>
      <p:sp>
        <p:nvSpPr>
          <p:cNvPr id="11296" name="Rectangle 34"/>
          <p:cNvSpPr>
            <a:spLocks noChangeArrowheads="1"/>
          </p:cNvSpPr>
          <p:nvPr/>
        </p:nvSpPr>
        <p:spPr bwMode="auto">
          <a:xfrm>
            <a:off x="3460750" y="4179888"/>
            <a:ext cx="2735263" cy="450850"/>
          </a:xfrm>
          <a:prstGeom prst="rect">
            <a:avLst/>
          </a:prstGeom>
          <a:noFill/>
          <a:ln w="12700">
            <a:no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Network Access Devices </a:t>
            </a:r>
          </a:p>
          <a:p>
            <a:pPr algn="ctr" eaLnBrk="1" hangingPunct="1">
              <a:spcBef>
                <a:spcPct val="0"/>
              </a:spcBef>
            </a:pPr>
            <a:r>
              <a:rPr lang="en-US" sz="1400">
                <a:solidFill>
                  <a:schemeClr val="bg1"/>
                </a:solidFill>
                <a:latin typeface="Segoe Semibold" pitchFamily="34" charset="0"/>
                <a:cs typeface="Arial" charset="0"/>
              </a:rPr>
              <a:t>and Servers</a:t>
            </a:r>
          </a:p>
        </p:txBody>
      </p:sp>
      <p:sp>
        <p:nvSpPr>
          <p:cNvPr id="11297" name="AutoShape 35"/>
          <p:cNvSpPr>
            <a:spLocks noChangeArrowheads="1"/>
          </p:cNvSpPr>
          <p:nvPr/>
        </p:nvSpPr>
        <p:spPr bwMode="auto">
          <a:xfrm>
            <a:off x="1044575" y="3182938"/>
            <a:ext cx="2062163" cy="569912"/>
          </a:xfrm>
          <a:prstGeom prst="flowChartAlternateProcess">
            <a:avLst/>
          </a:prstGeom>
          <a:solidFill>
            <a:srgbClr val="99CC00">
              <a:alpha val="39999"/>
            </a:srgbClr>
          </a:solidFill>
          <a:ln w="25400">
            <a:solidFill>
              <a:srgbClr val="C0C0C0"/>
            </a:solidFill>
            <a:miter lim="800000"/>
            <a:headEnd/>
            <a:tailEnd/>
          </a:ln>
        </p:spPr>
        <p:txBody>
          <a:bodyPr wrap="none" anchor="ctr"/>
          <a:lstStyle/>
          <a:p>
            <a:pPr algn="ctr" eaLnBrk="1" hangingPunct="1">
              <a:spcBef>
                <a:spcPct val="0"/>
              </a:spcBef>
            </a:pPr>
            <a:r>
              <a:rPr lang="en-US" b="1">
                <a:solidFill>
                  <a:schemeClr val="bg1"/>
                </a:solidFill>
                <a:latin typeface="Segoe Semibold" pitchFamily="34" charset="0"/>
                <a:cs typeface="Arial" charset="0"/>
              </a:rPr>
              <a:t>System Health Agent (SHA</a:t>
            </a:r>
            <a:r>
              <a:rPr lang="en-US">
                <a:solidFill>
                  <a:schemeClr val="bg1"/>
                </a:solidFill>
                <a:latin typeface="Segoe Semibold" pitchFamily="34" charset="0"/>
                <a:cs typeface="Arial" charset="0"/>
              </a:rPr>
              <a:t>)</a:t>
            </a:r>
          </a:p>
          <a:p>
            <a:pPr algn="ctr" eaLnBrk="1" hangingPunct="1">
              <a:spcBef>
                <a:spcPct val="0"/>
              </a:spcBef>
            </a:pPr>
            <a:r>
              <a:rPr lang="en-US" sz="1000">
                <a:solidFill>
                  <a:schemeClr val="bg1"/>
                </a:solidFill>
                <a:latin typeface="Segoe Semibold" pitchFamily="34" charset="0"/>
                <a:cs typeface="Arial" charset="0"/>
              </a:rPr>
              <a:t>MS and 3rd Parties</a:t>
            </a:r>
          </a:p>
        </p:txBody>
      </p:sp>
      <p:sp>
        <p:nvSpPr>
          <p:cNvPr id="11298" name="AutoShape 36"/>
          <p:cNvSpPr>
            <a:spLocks noChangeArrowheads="1"/>
          </p:cNvSpPr>
          <p:nvPr/>
        </p:nvSpPr>
        <p:spPr bwMode="auto">
          <a:xfrm>
            <a:off x="6488113" y="3681413"/>
            <a:ext cx="2011362" cy="428625"/>
          </a:xfrm>
          <a:prstGeom prst="flowChartAlternateProcess">
            <a:avLst/>
          </a:prstGeom>
          <a:solidFill>
            <a:srgbClr val="99CC00">
              <a:alpha val="39999"/>
            </a:srgbClr>
          </a:solidFill>
          <a:ln w="25400">
            <a:solidFill>
              <a:srgbClr val="C0C0C0"/>
            </a:solid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System</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Health</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Validator</a:t>
            </a:r>
          </a:p>
        </p:txBody>
      </p:sp>
      <p:sp>
        <p:nvSpPr>
          <p:cNvPr id="11299" name="AutoShape 37"/>
          <p:cNvSpPr>
            <a:spLocks noChangeArrowheads="1"/>
          </p:cNvSpPr>
          <p:nvPr/>
        </p:nvSpPr>
        <p:spPr bwMode="auto">
          <a:xfrm>
            <a:off x="1023938" y="4184650"/>
            <a:ext cx="2100262" cy="569913"/>
          </a:xfrm>
          <a:prstGeom prst="flowChartAlternateProcess">
            <a:avLst/>
          </a:prstGeom>
          <a:solidFill>
            <a:srgbClr val="3366FF">
              <a:alpha val="39999"/>
            </a:srgbClr>
          </a:solidFill>
          <a:ln w="25400">
            <a:solidFill>
              <a:srgbClr val="C0C0C0"/>
            </a:solidFill>
            <a:miter lim="800000"/>
            <a:headEnd/>
            <a:tailEnd/>
          </a:ln>
        </p:spPr>
        <p:txBody>
          <a:bodyPr wrap="none" anchor="ctr"/>
          <a:lstStyle/>
          <a:p>
            <a:pPr algn="ctr" eaLnBrk="1" hangingPunct="1">
              <a:spcBef>
                <a:spcPct val="0"/>
              </a:spcBef>
            </a:pPr>
            <a:r>
              <a:rPr lang="en-US" sz="1300" b="1">
                <a:solidFill>
                  <a:schemeClr val="bg1"/>
                </a:solidFill>
                <a:latin typeface="Segoe Semibold" pitchFamily="34" charset="0"/>
                <a:cs typeface="Arial" charset="0"/>
              </a:rPr>
              <a:t>Enforcement Client (EC)</a:t>
            </a:r>
          </a:p>
          <a:p>
            <a:pPr algn="ctr" eaLnBrk="1" hangingPunct="1">
              <a:spcBef>
                <a:spcPct val="0"/>
              </a:spcBef>
            </a:pPr>
            <a:r>
              <a:rPr lang="en-US" sz="1000">
                <a:solidFill>
                  <a:schemeClr val="bg1"/>
                </a:solidFill>
                <a:latin typeface="Segoe Semibold" pitchFamily="34" charset="0"/>
                <a:cs typeface="Arial" charset="0"/>
              </a:rPr>
              <a:t>(DHCP, IPSec, 802.1X, VPN)</a:t>
            </a:r>
          </a:p>
        </p:txBody>
      </p:sp>
      <p:sp>
        <p:nvSpPr>
          <p:cNvPr id="11300" name="Line 38"/>
          <p:cNvSpPr>
            <a:spLocks noChangeShapeType="1"/>
          </p:cNvSpPr>
          <p:nvPr/>
        </p:nvSpPr>
        <p:spPr bwMode="auto">
          <a:xfrm>
            <a:off x="2060575" y="2557463"/>
            <a:ext cx="0" cy="249237"/>
          </a:xfrm>
          <a:prstGeom prst="line">
            <a:avLst/>
          </a:prstGeom>
          <a:noFill/>
          <a:ln w="12700">
            <a:solidFill>
              <a:srgbClr val="FFFF99"/>
            </a:solidFill>
            <a:round/>
            <a:headEnd/>
            <a:tailEnd type="arrow" w="med" len="med"/>
          </a:ln>
        </p:spPr>
        <p:txBody>
          <a:bodyPr anchor="ctr"/>
          <a:lstStyle/>
          <a:p>
            <a:endParaRPr lang="en-US"/>
          </a:p>
        </p:txBody>
      </p:sp>
      <p:pic>
        <p:nvPicPr>
          <p:cNvPr id="70769" name="Picture 113" descr="shadow rectangle blue inner 2"/>
          <p:cNvPicPr>
            <a:picLocks noChangeAspect="1" noChangeArrowheads="1"/>
          </p:cNvPicPr>
          <p:nvPr/>
        </p:nvPicPr>
        <p:blipFill>
          <a:blip r:embed="rId12"/>
          <a:srcRect/>
          <a:stretch>
            <a:fillRect/>
          </a:stretch>
        </p:blipFill>
        <p:spPr bwMode="auto">
          <a:xfrm>
            <a:off x="271463" y="2057400"/>
            <a:ext cx="3752850" cy="3836988"/>
          </a:xfrm>
          <a:prstGeom prst="rect">
            <a:avLst/>
          </a:prstGeom>
          <a:noFill/>
          <a:ln w="9525">
            <a:noFill/>
            <a:miter lim="800000"/>
            <a:headEnd/>
            <a:tailEnd/>
          </a:ln>
        </p:spPr>
      </p:pic>
      <p:pic>
        <p:nvPicPr>
          <p:cNvPr id="70770" name="Picture 114" descr="arrow 11 Down Arrow"/>
          <p:cNvPicPr>
            <a:picLocks noChangeAspect="1" noChangeArrowheads="1"/>
          </p:cNvPicPr>
          <p:nvPr/>
        </p:nvPicPr>
        <p:blipFill>
          <a:blip r:embed="rId13"/>
          <a:srcRect/>
          <a:stretch>
            <a:fillRect/>
          </a:stretch>
        </p:blipFill>
        <p:spPr bwMode="auto">
          <a:xfrm>
            <a:off x="373063" y="2108200"/>
            <a:ext cx="777875" cy="1211263"/>
          </a:xfrm>
          <a:prstGeom prst="rect">
            <a:avLst/>
          </a:prstGeom>
          <a:noFill/>
          <a:ln w="9525">
            <a:noFill/>
            <a:miter lim="800000"/>
            <a:headEnd/>
            <a:tailEnd/>
          </a:ln>
        </p:spPr>
      </p:pic>
      <p:pic>
        <p:nvPicPr>
          <p:cNvPr id="70771" name="Picture 115" descr="shadow rectangle blue inner 2"/>
          <p:cNvPicPr>
            <a:picLocks noChangeAspect="1" noChangeArrowheads="1"/>
          </p:cNvPicPr>
          <p:nvPr/>
        </p:nvPicPr>
        <p:blipFill>
          <a:blip r:embed="rId12"/>
          <a:srcRect/>
          <a:stretch>
            <a:fillRect/>
          </a:stretch>
        </p:blipFill>
        <p:spPr bwMode="auto">
          <a:xfrm>
            <a:off x="576263" y="1485900"/>
            <a:ext cx="3260725" cy="1379538"/>
          </a:xfrm>
          <a:prstGeom prst="rect">
            <a:avLst/>
          </a:prstGeom>
          <a:noFill/>
          <a:ln w="9525">
            <a:noFill/>
            <a:miter lim="800000"/>
            <a:headEnd/>
            <a:tailEnd/>
          </a:ln>
        </p:spPr>
      </p:pic>
      <p:pic>
        <p:nvPicPr>
          <p:cNvPr id="70772" name="Picture 116" descr="shadow rectangle blue inner 2"/>
          <p:cNvPicPr>
            <a:picLocks noChangeAspect="1" noChangeArrowheads="1"/>
          </p:cNvPicPr>
          <p:nvPr/>
        </p:nvPicPr>
        <p:blipFill>
          <a:blip r:embed="rId4"/>
          <a:srcRect/>
          <a:stretch>
            <a:fillRect/>
          </a:stretch>
        </p:blipFill>
        <p:spPr bwMode="auto">
          <a:xfrm>
            <a:off x="3294063" y="1944688"/>
            <a:ext cx="3168650" cy="3260725"/>
          </a:xfrm>
          <a:prstGeom prst="rect">
            <a:avLst/>
          </a:prstGeom>
          <a:noFill/>
          <a:ln w="9525">
            <a:noFill/>
            <a:miter lim="800000"/>
            <a:headEnd/>
            <a:tailEnd/>
          </a:ln>
        </p:spPr>
      </p:pic>
      <p:pic>
        <p:nvPicPr>
          <p:cNvPr id="70773" name="Picture 117" descr="shadow rectangle blue inner 2"/>
          <p:cNvPicPr>
            <a:picLocks noChangeAspect="1" noChangeArrowheads="1"/>
          </p:cNvPicPr>
          <p:nvPr/>
        </p:nvPicPr>
        <p:blipFill>
          <a:blip r:embed="rId12"/>
          <a:srcRect/>
          <a:stretch>
            <a:fillRect/>
          </a:stretch>
        </p:blipFill>
        <p:spPr bwMode="auto">
          <a:xfrm>
            <a:off x="5883275" y="1498600"/>
            <a:ext cx="3260725" cy="13795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769"/>
                                        </p:tgtEl>
                                        <p:attrNameLst>
                                          <p:attrName>style.visibility</p:attrName>
                                        </p:attrNameLst>
                                      </p:cBhvr>
                                      <p:to>
                                        <p:strVal val="visible"/>
                                      </p:to>
                                    </p:set>
                                    <p:animEffect transition="in" filter="fade">
                                      <p:cBhvr>
                                        <p:cTn id="7" dur="500"/>
                                        <p:tgtEl>
                                          <p:spTgt spid="707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0769"/>
                                        </p:tgtEl>
                                      </p:cBhvr>
                                    </p:animEffect>
                                    <p:set>
                                      <p:cBhvr>
                                        <p:cTn id="12" dur="1" fill="hold">
                                          <p:stCondLst>
                                            <p:cond delay="499"/>
                                          </p:stCondLst>
                                        </p:cTn>
                                        <p:tgtEl>
                                          <p:spTgt spid="70769"/>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70770"/>
                                        </p:tgtEl>
                                        <p:attrNameLst>
                                          <p:attrName>style.visibility</p:attrName>
                                        </p:attrNameLst>
                                      </p:cBhvr>
                                      <p:to>
                                        <p:strVal val="visible"/>
                                      </p:to>
                                    </p:set>
                                    <p:animEffect transition="in" filter="wipe(up)">
                                      <p:cBhvr>
                                        <p:cTn id="15" dur="500"/>
                                        <p:tgtEl>
                                          <p:spTgt spid="7077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1.85185E-6 L -3.33333E-6 0.16227 " pathEditMode="relative" rAng="0" ptsTypes="AA">
                                      <p:cBhvr>
                                        <p:cTn id="19" dur="2000" fill="hold"/>
                                        <p:tgtEl>
                                          <p:spTgt spid="70770"/>
                                        </p:tgtEl>
                                        <p:attrNameLst>
                                          <p:attrName>ppt_x</p:attrName>
                                          <p:attrName>ppt_y</p:attrName>
                                        </p:attrNameLst>
                                      </p:cBhvr>
                                      <p:rCtr x="0" y="81"/>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077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0771"/>
                                        </p:tgtEl>
                                        <p:attrNameLst>
                                          <p:attrName>style.visibility</p:attrName>
                                        </p:attrNameLst>
                                      </p:cBhvr>
                                      <p:to>
                                        <p:strVal val="visible"/>
                                      </p:to>
                                    </p:set>
                                    <p:animEffect transition="in" filter="fade">
                                      <p:cBhvr>
                                        <p:cTn id="26" dur="500"/>
                                        <p:tgtEl>
                                          <p:spTgt spid="707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0771"/>
                                        </p:tgtEl>
                                      </p:cBhvr>
                                    </p:animEffect>
                                    <p:set>
                                      <p:cBhvr>
                                        <p:cTn id="31" dur="1" fill="hold">
                                          <p:stCondLst>
                                            <p:cond delay="499"/>
                                          </p:stCondLst>
                                        </p:cTn>
                                        <p:tgtEl>
                                          <p:spTgt spid="7077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70772"/>
                                        </p:tgtEl>
                                        <p:attrNameLst>
                                          <p:attrName>style.visibility</p:attrName>
                                        </p:attrNameLst>
                                      </p:cBhvr>
                                      <p:to>
                                        <p:strVal val="visible"/>
                                      </p:to>
                                    </p:set>
                                    <p:animEffect transition="in" filter="fade">
                                      <p:cBhvr>
                                        <p:cTn id="34" dur="500"/>
                                        <p:tgtEl>
                                          <p:spTgt spid="707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0772"/>
                                        </p:tgtEl>
                                      </p:cBhvr>
                                    </p:animEffect>
                                    <p:set>
                                      <p:cBhvr>
                                        <p:cTn id="39" dur="1" fill="hold">
                                          <p:stCondLst>
                                            <p:cond delay="499"/>
                                          </p:stCondLst>
                                        </p:cTn>
                                        <p:tgtEl>
                                          <p:spTgt spid="7077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0773"/>
                                        </p:tgtEl>
                                        <p:attrNameLst>
                                          <p:attrName>style.visibility</p:attrName>
                                        </p:attrNameLst>
                                      </p:cBhvr>
                                      <p:to>
                                        <p:strVal val="visible"/>
                                      </p:to>
                                    </p:set>
                                    <p:animEffect transition="in" filter="fade">
                                      <p:cBhvr>
                                        <p:cTn id="42" dur="500"/>
                                        <p:tgtEl>
                                          <p:spTgt spid="707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0773"/>
                                        </p:tgtEl>
                                      </p:cBhvr>
                                    </p:animEffect>
                                    <p:set>
                                      <p:cBhvr>
                                        <p:cTn id="47" dur="1" fill="hold">
                                          <p:stCondLst>
                                            <p:cond delay="499"/>
                                          </p:stCondLst>
                                        </p:cTn>
                                        <p:tgtEl>
                                          <p:spTgt spid="7077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70774"/>
                                        </p:tgtEl>
                                        <p:attrNameLst>
                                          <p:attrName>style.visibility</p:attrName>
                                        </p:attrNameLst>
                                      </p:cBhvr>
                                      <p:to>
                                        <p:strVal val="visible"/>
                                      </p:to>
                                    </p:set>
                                    <p:animEffect transition="in" filter="fade">
                                      <p:cBhvr>
                                        <p:cTn id="50" dur="500"/>
                                        <p:tgtEl>
                                          <p:spTgt spid="7077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0774"/>
                                        </p:tgtEl>
                                      </p:cBhvr>
                                    </p:animEffect>
                                    <p:set>
                                      <p:cBhvr>
                                        <p:cTn id="55" dur="1" fill="hold">
                                          <p:stCondLst>
                                            <p:cond delay="499"/>
                                          </p:stCondLst>
                                        </p:cTn>
                                        <p:tgtEl>
                                          <p:spTgt spid="7077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70775"/>
                                        </p:tgtEl>
                                        <p:attrNameLst>
                                          <p:attrName>style.visibility</p:attrName>
                                        </p:attrNameLst>
                                      </p:cBhvr>
                                      <p:to>
                                        <p:strVal val="visible"/>
                                      </p:to>
                                    </p:set>
                                    <p:animEffect transition="in" filter="fade">
                                      <p:cBhvr>
                                        <p:cTn id="58" dur="500"/>
                                        <p:tgtEl>
                                          <p:spTgt spid="7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ms colors roadmap background"/>
          <p:cNvPicPr>
            <a:picLocks noChangeAspect="1" noChangeArrowheads="1"/>
          </p:cNvPicPr>
          <p:nvPr/>
        </p:nvPicPr>
        <p:blipFill>
          <a:blip r:embed="rId3"/>
          <a:srcRect/>
          <a:stretch>
            <a:fillRect/>
          </a:stretch>
        </p:blipFill>
        <p:spPr bwMode="auto">
          <a:xfrm>
            <a:off x="-33338" y="904875"/>
            <a:ext cx="9177338" cy="5127625"/>
          </a:xfrm>
          <a:prstGeom prst="rect">
            <a:avLst/>
          </a:prstGeom>
          <a:noFill/>
          <a:ln w="9525">
            <a:noFill/>
            <a:miter lim="800000"/>
            <a:headEnd/>
            <a:tailEnd/>
          </a:ln>
        </p:spPr>
      </p:pic>
      <p:sp>
        <p:nvSpPr>
          <p:cNvPr id="12293" name="Rectangle 13"/>
          <p:cNvSpPr>
            <a:spLocks noGrp="1" noChangeArrowheads="1"/>
          </p:cNvSpPr>
          <p:nvPr>
            <p:ph type="body" idx="4294967295"/>
          </p:nvPr>
        </p:nvSpPr>
        <p:spPr>
          <a:xfrm>
            <a:off x="0" y="1296988"/>
            <a:ext cx="9144000" cy="4525962"/>
          </a:xfrm>
        </p:spPr>
        <p:txBody>
          <a:bodyPr/>
          <a:lstStyle/>
          <a:p>
            <a:pPr marL="463550" indent="-350838" defTabSz="914400" eaLnBrk="1" hangingPunct="1">
              <a:buFontTx/>
              <a:buNone/>
            </a:pPr>
            <a:endParaRPr lang="en-US" smtClean="0"/>
          </a:p>
          <a:p>
            <a:pPr marL="463550" indent="-350838" defTabSz="914400" eaLnBrk="1" hangingPunct="1">
              <a:buFontTx/>
              <a:buNone/>
            </a:pPr>
            <a:endParaRPr lang="en-US" smtClean="0"/>
          </a:p>
          <a:p>
            <a:pPr marL="463550" indent="-350838" defTabSz="914400" eaLnBrk="1" hangingPunct="1">
              <a:buFontTx/>
              <a:buNone/>
            </a:pPr>
            <a:endParaRPr lang="en-US" smtClean="0"/>
          </a:p>
        </p:txBody>
      </p:sp>
      <p:pic>
        <p:nvPicPr>
          <p:cNvPr id="12330" name="Picture 46" descr="shadow rectangle blue inner 2"/>
          <p:cNvPicPr>
            <a:picLocks noChangeAspect="1" noChangeArrowheads="1"/>
          </p:cNvPicPr>
          <p:nvPr/>
        </p:nvPicPr>
        <p:blipFill>
          <a:blip r:embed="rId4"/>
          <a:srcRect/>
          <a:stretch>
            <a:fillRect/>
          </a:stretch>
        </p:blipFill>
        <p:spPr bwMode="auto">
          <a:xfrm>
            <a:off x="5629275" y="2171700"/>
            <a:ext cx="3852863" cy="3260725"/>
          </a:xfrm>
          <a:prstGeom prst="rect">
            <a:avLst/>
          </a:prstGeom>
          <a:noFill/>
          <a:ln w="9525">
            <a:noFill/>
            <a:miter lim="800000"/>
            <a:headEnd/>
            <a:tailEnd/>
          </a:ln>
        </p:spPr>
      </p:pic>
      <p:sp>
        <p:nvSpPr>
          <p:cNvPr id="12291"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2292" name="Rectangle 11"/>
          <p:cNvSpPr>
            <a:spLocks noGrp="1" noChangeArrowheads="1"/>
          </p:cNvSpPr>
          <p:nvPr>
            <p:ph type="title" idx="4294967295"/>
          </p:nvPr>
        </p:nvSpPr>
        <p:spPr/>
        <p:txBody>
          <a:bodyPr/>
          <a:lstStyle/>
          <a:p>
            <a:pPr marL="0" indent="0" defTabSz="914400" eaLnBrk="1" hangingPunct="1"/>
            <a:r>
              <a:rPr lang="en-US" smtClean="0"/>
              <a:t>NAP Architecture Overview – Notes</a:t>
            </a:r>
          </a:p>
        </p:txBody>
      </p:sp>
      <p:sp>
        <p:nvSpPr>
          <p:cNvPr id="12294" name="AutoShape 4"/>
          <p:cNvSpPr>
            <a:spLocks noChangeArrowheads="1"/>
          </p:cNvSpPr>
          <p:nvPr/>
        </p:nvSpPr>
        <p:spPr bwMode="auto">
          <a:xfrm>
            <a:off x="6348413" y="1825625"/>
            <a:ext cx="2195512" cy="671513"/>
          </a:xfrm>
          <a:prstGeom prst="flowChartAlternateProcess">
            <a:avLst/>
          </a:prstGeom>
          <a:solidFill>
            <a:srgbClr val="99CC00">
              <a:alpha val="39999"/>
            </a:srgbClr>
          </a:solidFill>
          <a:ln w="25400" algn="ctr">
            <a:solidFill>
              <a:srgbClr val="DDDDDD"/>
            </a:solidFill>
            <a:miter lim="800000"/>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2295" name="AutoShape 5"/>
          <p:cNvSpPr>
            <a:spLocks noChangeArrowheads="1"/>
          </p:cNvSpPr>
          <p:nvPr/>
        </p:nvSpPr>
        <p:spPr bwMode="auto">
          <a:xfrm>
            <a:off x="1044575" y="1825625"/>
            <a:ext cx="2193925" cy="663575"/>
          </a:xfrm>
          <a:prstGeom prst="flowChartAlternateProcess">
            <a:avLst/>
          </a:prstGeom>
          <a:solidFill>
            <a:srgbClr val="99CC00">
              <a:alpha val="39999"/>
            </a:srgbClr>
          </a:solidFill>
          <a:ln w="25400" algn="ctr">
            <a:solidFill>
              <a:srgbClr val="DDDDDD"/>
            </a:solidFill>
            <a:miter lim="800000"/>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2296" name="AutoShape 6"/>
          <p:cNvSpPr>
            <a:spLocks noChangeArrowheads="1"/>
          </p:cNvSpPr>
          <p:nvPr/>
        </p:nvSpPr>
        <p:spPr bwMode="auto">
          <a:xfrm>
            <a:off x="6351588" y="2903538"/>
            <a:ext cx="2282825" cy="1851025"/>
          </a:xfrm>
          <a:prstGeom prst="roundRect">
            <a:avLst>
              <a:gd name="adj" fmla="val 6208"/>
            </a:avLst>
          </a:prstGeom>
          <a:solidFill>
            <a:srgbClr val="DDDDDD">
              <a:alpha val="23921"/>
            </a:srgbClr>
          </a:solidFill>
          <a:ln w="12700" algn="ctr">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2297" name="AutoShape 7"/>
          <p:cNvSpPr>
            <a:spLocks noChangeArrowheads="1"/>
          </p:cNvSpPr>
          <p:nvPr/>
        </p:nvSpPr>
        <p:spPr bwMode="auto">
          <a:xfrm>
            <a:off x="862013" y="2903538"/>
            <a:ext cx="2420937" cy="2089150"/>
          </a:xfrm>
          <a:prstGeom prst="roundRect">
            <a:avLst>
              <a:gd name="adj" fmla="val 6208"/>
            </a:avLst>
          </a:prstGeom>
          <a:solidFill>
            <a:srgbClr val="DDDDDD">
              <a:alpha val="23921"/>
            </a:srgbClr>
          </a:solidFill>
          <a:ln w="12700" algn="ctr">
            <a:noFill/>
            <a:round/>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pic>
        <p:nvPicPr>
          <p:cNvPr id="12298" name="Picture 8" descr="application server"/>
          <p:cNvPicPr>
            <a:picLocks noChangeAspect="1" noChangeArrowheads="1"/>
          </p:cNvPicPr>
          <p:nvPr/>
        </p:nvPicPr>
        <p:blipFill>
          <a:blip r:embed="rId5"/>
          <a:srcRect/>
          <a:stretch>
            <a:fillRect/>
          </a:stretch>
        </p:blipFill>
        <p:spPr bwMode="auto">
          <a:xfrm>
            <a:off x="6802438" y="2967038"/>
            <a:ext cx="398462" cy="519112"/>
          </a:xfrm>
          <a:prstGeom prst="rect">
            <a:avLst/>
          </a:prstGeom>
          <a:noFill/>
          <a:ln w="9525">
            <a:noFill/>
            <a:miter lim="800000"/>
            <a:headEnd/>
            <a:tailEnd/>
          </a:ln>
        </p:spPr>
      </p:pic>
      <p:sp>
        <p:nvSpPr>
          <p:cNvPr id="12299" name="Rectangle 9"/>
          <p:cNvSpPr>
            <a:spLocks noChangeArrowheads="1"/>
          </p:cNvSpPr>
          <p:nvPr/>
        </p:nvSpPr>
        <p:spPr bwMode="auto">
          <a:xfrm>
            <a:off x="7223125" y="3067050"/>
            <a:ext cx="1147763" cy="361950"/>
          </a:xfrm>
          <a:prstGeom prst="rect">
            <a:avLst/>
          </a:prstGeom>
          <a:noFill/>
          <a:ln w="9525">
            <a:noFill/>
            <a:miter lim="800000"/>
            <a:headEnd/>
            <a:tailEnd/>
          </a:ln>
        </p:spPr>
        <p:txBody>
          <a:bodyPr wrap="none" anchor="ctr"/>
          <a:lstStyle/>
          <a:p>
            <a:pPr algn="ctr" eaLnBrk="1" hangingPunct="1">
              <a:spcBef>
                <a:spcPct val="0"/>
              </a:spcBef>
            </a:pPr>
            <a:r>
              <a:rPr lang="en-US" sz="1400" b="1" dirty="0" smtClean="0">
                <a:solidFill>
                  <a:schemeClr val="bg1"/>
                </a:solidFill>
                <a:latin typeface="Segoe Semibold" pitchFamily="34" charset="0"/>
                <a:cs typeface="Arial" charset="0"/>
              </a:rPr>
              <a:t>Network </a:t>
            </a:r>
            <a:endParaRPr lang="en-US" sz="1400" b="1" dirty="0">
              <a:solidFill>
                <a:schemeClr val="bg1"/>
              </a:solidFill>
              <a:latin typeface="Segoe Semibold" pitchFamily="34" charset="0"/>
              <a:cs typeface="Arial" charset="0"/>
            </a:endParaRPr>
          </a:p>
          <a:p>
            <a:pPr algn="ctr" eaLnBrk="1" hangingPunct="1">
              <a:spcBef>
                <a:spcPct val="0"/>
              </a:spcBef>
            </a:pPr>
            <a:r>
              <a:rPr lang="en-US" sz="1400" b="1" dirty="0">
                <a:solidFill>
                  <a:schemeClr val="bg1"/>
                </a:solidFill>
                <a:latin typeface="Segoe Semibold" pitchFamily="34" charset="0"/>
                <a:cs typeface="Arial" charset="0"/>
              </a:rPr>
              <a:t>Policy Server</a:t>
            </a:r>
            <a:endParaRPr lang="en-US" sz="1000" b="1" dirty="0">
              <a:solidFill>
                <a:schemeClr val="bg1"/>
              </a:solidFill>
              <a:latin typeface="Segoe Semibold" pitchFamily="34" charset="0"/>
              <a:cs typeface="Arial" charset="0"/>
            </a:endParaRPr>
          </a:p>
        </p:txBody>
      </p:sp>
      <p:sp>
        <p:nvSpPr>
          <p:cNvPr id="12300" name="AutoShape 10"/>
          <p:cNvSpPr>
            <a:spLocks noChangeArrowheads="1"/>
          </p:cNvSpPr>
          <p:nvPr/>
        </p:nvSpPr>
        <p:spPr bwMode="auto">
          <a:xfrm>
            <a:off x="6484938" y="4200525"/>
            <a:ext cx="2016125" cy="415925"/>
          </a:xfrm>
          <a:prstGeom prst="flowChartAlternateProcess">
            <a:avLst/>
          </a:prstGeom>
          <a:solidFill>
            <a:srgbClr val="3366FF">
              <a:alpha val="39999"/>
            </a:srgbClr>
          </a:solidFill>
          <a:ln w="25400">
            <a:solidFill>
              <a:srgbClr val="C0C0C0"/>
            </a:solid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Quarantine</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Server</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(QS)</a:t>
            </a:r>
          </a:p>
        </p:txBody>
      </p:sp>
      <p:pic>
        <p:nvPicPr>
          <p:cNvPr id="12301" name="Picture 11" descr="laptop"/>
          <p:cNvPicPr>
            <a:picLocks noChangeAspect="1" noChangeArrowheads="1"/>
          </p:cNvPicPr>
          <p:nvPr/>
        </p:nvPicPr>
        <p:blipFill>
          <a:blip r:embed="rId6"/>
          <a:srcRect/>
          <a:stretch>
            <a:fillRect/>
          </a:stretch>
        </p:blipFill>
        <p:spPr bwMode="auto">
          <a:xfrm>
            <a:off x="1444625" y="2732088"/>
            <a:ext cx="525463" cy="390525"/>
          </a:xfrm>
          <a:prstGeom prst="rect">
            <a:avLst/>
          </a:prstGeom>
          <a:noFill/>
          <a:ln w="9525">
            <a:noFill/>
            <a:miter lim="800000"/>
            <a:headEnd/>
            <a:tailEnd/>
          </a:ln>
        </p:spPr>
      </p:pic>
      <p:sp>
        <p:nvSpPr>
          <p:cNvPr id="12302" name="Rectangle 12"/>
          <p:cNvSpPr>
            <a:spLocks noChangeArrowheads="1"/>
          </p:cNvSpPr>
          <p:nvPr/>
        </p:nvSpPr>
        <p:spPr bwMode="auto">
          <a:xfrm>
            <a:off x="1970088" y="2830513"/>
            <a:ext cx="552450" cy="361950"/>
          </a:xfrm>
          <a:prstGeom prst="rect">
            <a:avLst/>
          </a:prstGeom>
          <a:noFill/>
          <a:ln w="9525">
            <a:noFill/>
            <a:miter lim="800000"/>
            <a:headEnd/>
            <a:tailEnd/>
          </a:ln>
        </p:spPr>
        <p:txBody>
          <a:bodyPr wrap="none" anchor="ctr"/>
          <a:lstStyle/>
          <a:p>
            <a:pPr eaLnBrk="1" hangingPunct="1">
              <a:spcBef>
                <a:spcPct val="0"/>
              </a:spcBef>
            </a:pPr>
            <a:r>
              <a:rPr lang="en-US" sz="1400" b="1">
                <a:solidFill>
                  <a:schemeClr val="bg1"/>
                </a:solidFill>
                <a:latin typeface="Segoe Semibold" pitchFamily="34" charset="0"/>
                <a:cs typeface="Arial" charset="0"/>
              </a:rPr>
              <a:t>Client</a:t>
            </a:r>
          </a:p>
        </p:txBody>
      </p:sp>
      <p:sp>
        <p:nvSpPr>
          <p:cNvPr id="12303" name="AutoShape 13"/>
          <p:cNvSpPr>
            <a:spLocks noChangeArrowheads="1"/>
          </p:cNvSpPr>
          <p:nvPr/>
        </p:nvSpPr>
        <p:spPr bwMode="auto">
          <a:xfrm>
            <a:off x="1014413" y="3827463"/>
            <a:ext cx="2116137" cy="277812"/>
          </a:xfrm>
          <a:prstGeom prst="flowChartAlternateProcess">
            <a:avLst/>
          </a:prstGeom>
          <a:solidFill>
            <a:srgbClr val="3366FF">
              <a:alpha val="39999"/>
            </a:srgbClr>
          </a:solidFill>
          <a:ln w="25400">
            <a:solidFill>
              <a:srgbClr val="C0C0C0"/>
            </a:solid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Quarantine Agent (QA)</a:t>
            </a:r>
          </a:p>
        </p:txBody>
      </p:sp>
      <p:pic>
        <p:nvPicPr>
          <p:cNvPr id="12304" name="Picture 14" descr="application server"/>
          <p:cNvPicPr>
            <a:picLocks noChangeAspect="1" noChangeArrowheads="1"/>
          </p:cNvPicPr>
          <p:nvPr/>
        </p:nvPicPr>
        <p:blipFill>
          <a:blip r:embed="rId7"/>
          <a:srcRect/>
          <a:stretch>
            <a:fillRect/>
          </a:stretch>
        </p:blipFill>
        <p:spPr bwMode="auto">
          <a:xfrm>
            <a:off x="4660900" y="2986088"/>
            <a:ext cx="330200" cy="465137"/>
          </a:xfrm>
          <a:prstGeom prst="rect">
            <a:avLst/>
          </a:prstGeom>
          <a:noFill/>
          <a:ln w="15875">
            <a:noFill/>
            <a:miter lim="800000"/>
            <a:headEnd/>
            <a:tailEnd/>
          </a:ln>
        </p:spPr>
      </p:pic>
      <p:sp>
        <p:nvSpPr>
          <p:cNvPr id="12305" name="AutoShape 15"/>
          <p:cNvSpPr>
            <a:spLocks noChangeArrowheads="1"/>
          </p:cNvSpPr>
          <p:nvPr/>
        </p:nvSpPr>
        <p:spPr bwMode="auto">
          <a:xfrm>
            <a:off x="4516438" y="2797175"/>
            <a:ext cx="619125" cy="1257300"/>
          </a:xfrm>
          <a:prstGeom prst="flowChartAlternateProcess">
            <a:avLst/>
          </a:prstGeom>
          <a:noFill/>
          <a:ln w="25400" algn="ctr">
            <a:solidFill>
              <a:srgbClr val="DDDDDD"/>
            </a:solidFill>
            <a:miter lim="800000"/>
            <a:headEnd/>
            <a:tailEnd/>
          </a:ln>
        </p:spPr>
        <p:txBody>
          <a:bodyPr wrap="none" anchor="ctr"/>
          <a:lstStyle/>
          <a:p>
            <a:pPr eaLnBrk="1" hangingPunct="1">
              <a:spcBef>
                <a:spcPct val="0"/>
              </a:spcBef>
            </a:pPr>
            <a:endParaRPr lang="en-GB" sz="1800" b="1">
              <a:solidFill>
                <a:schemeClr val="tx1"/>
              </a:solidFill>
              <a:latin typeface="Segoe Semibold" pitchFamily="34" charset="0"/>
              <a:cs typeface="Arial" charset="0"/>
            </a:endParaRPr>
          </a:p>
        </p:txBody>
      </p:sp>
      <p:sp>
        <p:nvSpPr>
          <p:cNvPr id="12306" name="Line 16"/>
          <p:cNvSpPr>
            <a:spLocks noChangeShapeType="1"/>
          </p:cNvSpPr>
          <p:nvPr/>
        </p:nvSpPr>
        <p:spPr bwMode="auto">
          <a:xfrm>
            <a:off x="7816850" y="2557463"/>
            <a:ext cx="0" cy="249237"/>
          </a:xfrm>
          <a:prstGeom prst="line">
            <a:avLst/>
          </a:prstGeom>
          <a:noFill/>
          <a:ln w="12700">
            <a:solidFill>
              <a:srgbClr val="FFFF99"/>
            </a:solidFill>
            <a:round/>
            <a:headEnd/>
            <a:tailEnd type="arrow" w="med" len="med"/>
          </a:ln>
        </p:spPr>
        <p:txBody>
          <a:bodyPr anchor="ctr"/>
          <a:lstStyle/>
          <a:p>
            <a:endParaRPr lang="en-US"/>
          </a:p>
        </p:txBody>
      </p:sp>
      <p:sp>
        <p:nvSpPr>
          <p:cNvPr id="12307" name="Rectangle 17"/>
          <p:cNvSpPr>
            <a:spLocks noChangeArrowheads="1"/>
          </p:cNvSpPr>
          <p:nvPr/>
        </p:nvSpPr>
        <p:spPr bwMode="auto">
          <a:xfrm>
            <a:off x="4713288" y="2579688"/>
            <a:ext cx="2922587" cy="198437"/>
          </a:xfrm>
          <a:prstGeom prst="rect">
            <a:avLst/>
          </a:prstGeom>
          <a:noFill/>
          <a:ln w="12700">
            <a:noFill/>
            <a:miter lim="800000"/>
            <a:headEnd/>
            <a:tailEnd/>
          </a:ln>
        </p:spPr>
        <p:txBody>
          <a:bodyPr wrap="none" anchor="ctr"/>
          <a:lstStyle/>
          <a:p>
            <a:pPr algn="r" eaLnBrk="1" hangingPunct="1">
              <a:spcBef>
                <a:spcPct val="0"/>
              </a:spcBef>
            </a:pPr>
            <a:r>
              <a:rPr lang="en-US" i="1">
                <a:solidFill>
                  <a:schemeClr val="bg1"/>
                </a:solidFill>
                <a:latin typeface="Segoe Semibold" pitchFamily="34" charset="0"/>
                <a:cs typeface="Arial" charset="0"/>
              </a:rPr>
              <a:t>Health</a:t>
            </a:r>
            <a:r>
              <a:rPr lang="en-US" i="1">
                <a:solidFill>
                  <a:schemeClr val="tx1"/>
                </a:solidFill>
                <a:latin typeface="Segoe Semibold" pitchFamily="34" charset="0"/>
                <a:cs typeface="Arial" charset="0"/>
              </a:rPr>
              <a:t> </a:t>
            </a:r>
            <a:r>
              <a:rPr lang="en-US" i="1">
                <a:solidFill>
                  <a:schemeClr val="bg1"/>
                </a:solidFill>
                <a:latin typeface="Segoe Semibold" pitchFamily="34" charset="0"/>
                <a:cs typeface="Arial" charset="0"/>
              </a:rPr>
              <a:t>policy</a:t>
            </a:r>
          </a:p>
        </p:txBody>
      </p:sp>
      <p:sp>
        <p:nvSpPr>
          <p:cNvPr id="12308" name="Rectangle 18"/>
          <p:cNvSpPr>
            <a:spLocks noChangeArrowheads="1"/>
          </p:cNvSpPr>
          <p:nvPr/>
        </p:nvSpPr>
        <p:spPr bwMode="auto">
          <a:xfrm>
            <a:off x="2060575" y="2579688"/>
            <a:ext cx="2849563" cy="198437"/>
          </a:xfrm>
          <a:prstGeom prst="rect">
            <a:avLst/>
          </a:prstGeom>
          <a:noFill/>
          <a:ln w="12700">
            <a:noFill/>
            <a:miter lim="800000"/>
            <a:headEnd/>
            <a:tailEnd/>
          </a:ln>
        </p:spPr>
        <p:txBody>
          <a:bodyPr wrap="none" anchor="ctr"/>
          <a:lstStyle/>
          <a:p>
            <a:pPr eaLnBrk="1" hangingPunct="1">
              <a:spcBef>
                <a:spcPct val="0"/>
              </a:spcBef>
            </a:pPr>
            <a:r>
              <a:rPr lang="en-US" i="1">
                <a:solidFill>
                  <a:schemeClr val="bg1"/>
                </a:solidFill>
                <a:latin typeface="Segoe Semibold" pitchFamily="34" charset="0"/>
                <a:cs typeface="Arial" charset="0"/>
              </a:rPr>
              <a:t>Updates</a:t>
            </a:r>
          </a:p>
        </p:txBody>
      </p:sp>
      <p:sp>
        <p:nvSpPr>
          <p:cNvPr id="12309" name="Rectangle 19"/>
          <p:cNvSpPr>
            <a:spLocks noChangeArrowheads="1"/>
          </p:cNvSpPr>
          <p:nvPr/>
        </p:nvSpPr>
        <p:spPr bwMode="auto">
          <a:xfrm>
            <a:off x="3260725" y="2879725"/>
            <a:ext cx="1209675" cy="450850"/>
          </a:xfrm>
          <a:prstGeom prst="rect">
            <a:avLst/>
          </a:prstGeom>
          <a:noFill/>
          <a:ln w="12700">
            <a:noFill/>
            <a:miter lim="800000"/>
            <a:headEnd/>
            <a:tailEnd/>
          </a:ln>
        </p:spPr>
        <p:txBody>
          <a:bodyPr wrap="none" anchor="ctr"/>
          <a:lstStyle/>
          <a:p>
            <a:pPr algn="ctr" eaLnBrk="1" hangingPunct="1">
              <a:spcBef>
                <a:spcPct val="0"/>
              </a:spcBef>
            </a:pPr>
            <a:r>
              <a:rPr lang="en-US" i="1">
                <a:solidFill>
                  <a:schemeClr val="bg1"/>
                </a:solidFill>
                <a:latin typeface="Segoe Semibold" pitchFamily="34" charset="0"/>
                <a:cs typeface="Arial" charset="0"/>
              </a:rPr>
              <a:t>Health</a:t>
            </a:r>
          </a:p>
          <a:p>
            <a:pPr algn="ctr" eaLnBrk="1" hangingPunct="1">
              <a:spcBef>
                <a:spcPct val="0"/>
              </a:spcBef>
            </a:pPr>
            <a:r>
              <a:rPr lang="en-US" i="1">
                <a:solidFill>
                  <a:schemeClr val="bg1"/>
                </a:solidFill>
                <a:latin typeface="Segoe Semibold" pitchFamily="34" charset="0"/>
                <a:cs typeface="Arial" charset="0"/>
              </a:rPr>
              <a:t>Statements</a:t>
            </a:r>
          </a:p>
        </p:txBody>
      </p:sp>
      <p:sp>
        <p:nvSpPr>
          <p:cNvPr id="12310" name="Line 20"/>
          <p:cNvSpPr>
            <a:spLocks noChangeShapeType="1"/>
          </p:cNvSpPr>
          <p:nvPr/>
        </p:nvSpPr>
        <p:spPr bwMode="auto">
          <a:xfrm>
            <a:off x="3319463" y="3330575"/>
            <a:ext cx="1098550" cy="1588"/>
          </a:xfrm>
          <a:prstGeom prst="line">
            <a:avLst/>
          </a:prstGeom>
          <a:noFill/>
          <a:ln w="12700">
            <a:solidFill>
              <a:srgbClr val="FFFF00"/>
            </a:solidFill>
            <a:round/>
            <a:headEnd/>
            <a:tailEnd type="arrow" w="med" len="med"/>
          </a:ln>
        </p:spPr>
        <p:txBody>
          <a:bodyPr anchor="ctr"/>
          <a:lstStyle/>
          <a:p>
            <a:endParaRPr lang="en-US"/>
          </a:p>
        </p:txBody>
      </p:sp>
      <p:sp>
        <p:nvSpPr>
          <p:cNvPr id="12311" name="Rectangle 21"/>
          <p:cNvSpPr>
            <a:spLocks noChangeArrowheads="1"/>
          </p:cNvSpPr>
          <p:nvPr/>
        </p:nvSpPr>
        <p:spPr bwMode="auto">
          <a:xfrm>
            <a:off x="5207000" y="2717800"/>
            <a:ext cx="1139825" cy="604838"/>
          </a:xfrm>
          <a:prstGeom prst="rect">
            <a:avLst/>
          </a:prstGeom>
          <a:noFill/>
          <a:ln w="12700">
            <a:noFill/>
            <a:miter lim="800000"/>
            <a:headEnd/>
            <a:tailEnd/>
          </a:ln>
        </p:spPr>
        <p:txBody>
          <a:bodyPr wrap="none" anchor="ctr"/>
          <a:lstStyle/>
          <a:p>
            <a:pPr algn="ctr" eaLnBrk="1" hangingPunct="1">
              <a:spcBef>
                <a:spcPct val="0"/>
              </a:spcBef>
            </a:pPr>
            <a:r>
              <a:rPr lang="en-US" i="1">
                <a:solidFill>
                  <a:schemeClr val="bg1"/>
                </a:solidFill>
                <a:latin typeface="Segoe Semibold" pitchFamily="34" charset="0"/>
                <a:cs typeface="Arial" charset="0"/>
              </a:rPr>
              <a:t>Network</a:t>
            </a:r>
          </a:p>
          <a:p>
            <a:pPr algn="ctr" eaLnBrk="1" hangingPunct="1">
              <a:spcBef>
                <a:spcPct val="0"/>
              </a:spcBef>
            </a:pPr>
            <a:r>
              <a:rPr lang="en-US" i="1">
                <a:solidFill>
                  <a:schemeClr val="bg1"/>
                </a:solidFill>
                <a:latin typeface="Segoe Semibold" pitchFamily="34" charset="0"/>
                <a:cs typeface="Arial" charset="0"/>
              </a:rPr>
              <a:t>Access</a:t>
            </a:r>
          </a:p>
          <a:p>
            <a:pPr algn="ctr" eaLnBrk="1" hangingPunct="1">
              <a:spcBef>
                <a:spcPct val="0"/>
              </a:spcBef>
            </a:pPr>
            <a:r>
              <a:rPr lang="en-US" i="1">
                <a:solidFill>
                  <a:schemeClr val="bg1"/>
                </a:solidFill>
                <a:latin typeface="Segoe Semibold" pitchFamily="34" charset="0"/>
                <a:cs typeface="Arial" charset="0"/>
              </a:rPr>
              <a:t>Requests</a:t>
            </a:r>
          </a:p>
        </p:txBody>
      </p:sp>
      <p:sp>
        <p:nvSpPr>
          <p:cNvPr id="12312" name="Line 22"/>
          <p:cNvSpPr>
            <a:spLocks noChangeShapeType="1"/>
          </p:cNvSpPr>
          <p:nvPr/>
        </p:nvSpPr>
        <p:spPr bwMode="auto">
          <a:xfrm>
            <a:off x="5170488" y="3330575"/>
            <a:ext cx="1141412" cy="1588"/>
          </a:xfrm>
          <a:prstGeom prst="line">
            <a:avLst/>
          </a:prstGeom>
          <a:noFill/>
          <a:ln w="12700">
            <a:solidFill>
              <a:srgbClr val="FFFF00"/>
            </a:solidFill>
            <a:round/>
            <a:headEnd type="arrow" w="med" len="med"/>
            <a:tailEnd type="arrow" w="med" len="med"/>
          </a:ln>
        </p:spPr>
        <p:txBody>
          <a:bodyPr anchor="ctr"/>
          <a:lstStyle/>
          <a:p>
            <a:endParaRPr lang="en-US"/>
          </a:p>
        </p:txBody>
      </p:sp>
      <p:sp>
        <p:nvSpPr>
          <p:cNvPr id="12313" name="Rectangle 23"/>
          <p:cNvSpPr>
            <a:spLocks noChangeArrowheads="1"/>
          </p:cNvSpPr>
          <p:nvPr/>
        </p:nvSpPr>
        <p:spPr bwMode="auto">
          <a:xfrm>
            <a:off x="6467475" y="1949450"/>
            <a:ext cx="1262063" cy="379413"/>
          </a:xfrm>
          <a:prstGeom prst="rect">
            <a:avLst/>
          </a:prstGeom>
          <a:noFill/>
          <a:ln w="9525">
            <a:noFill/>
            <a:miter lim="800000"/>
            <a:headEnd/>
            <a:tailEnd/>
          </a:ln>
        </p:spPr>
        <p:txBody>
          <a:bodyPr wrap="none" anchor="ctr"/>
          <a:lstStyle/>
          <a:p>
            <a:pPr algn="r" eaLnBrk="1" hangingPunct="1">
              <a:spcBef>
                <a:spcPct val="0"/>
              </a:spcBef>
            </a:pPr>
            <a:r>
              <a:rPr lang="en-US" sz="1400">
                <a:solidFill>
                  <a:schemeClr val="bg1"/>
                </a:solidFill>
                <a:latin typeface="Segoe Semibold" pitchFamily="34" charset="0"/>
                <a:cs typeface="Arial" charset="0"/>
              </a:rPr>
              <a:t>System Health </a:t>
            </a:r>
          </a:p>
          <a:p>
            <a:pPr algn="r" eaLnBrk="1" hangingPunct="1">
              <a:spcBef>
                <a:spcPct val="0"/>
              </a:spcBef>
            </a:pPr>
            <a:r>
              <a:rPr lang="en-US" sz="1400">
                <a:solidFill>
                  <a:schemeClr val="bg1"/>
                </a:solidFill>
                <a:latin typeface="Segoe Semibold" pitchFamily="34" charset="0"/>
                <a:cs typeface="Arial" charset="0"/>
              </a:rPr>
              <a:t>Servers </a:t>
            </a:r>
          </a:p>
        </p:txBody>
      </p:sp>
      <p:grpSp>
        <p:nvGrpSpPr>
          <p:cNvPr id="2" name="Group 24"/>
          <p:cNvGrpSpPr>
            <a:grpSpLocks/>
          </p:cNvGrpSpPr>
          <p:nvPr/>
        </p:nvGrpSpPr>
        <p:grpSpPr bwMode="auto">
          <a:xfrm>
            <a:off x="7756525" y="1881188"/>
            <a:ext cx="536575" cy="547687"/>
            <a:chOff x="4890" y="1617"/>
            <a:chExt cx="401" cy="418"/>
          </a:xfrm>
        </p:grpSpPr>
        <p:pic>
          <p:nvPicPr>
            <p:cNvPr id="12334" name="Picture 25" descr="application server"/>
            <p:cNvPicPr>
              <a:picLocks noChangeAspect="1" noChangeArrowheads="1"/>
            </p:cNvPicPr>
            <p:nvPr/>
          </p:nvPicPr>
          <p:blipFill>
            <a:blip r:embed="rId8"/>
            <a:srcRect/>
            <a:stretch>
              <a:fillRect/>
            </a:stretch>
          </p:blipFill>
          <p:spPr bwMode="auto">
            <a:xfrm>
              <a:off x="5043" y="1666"/>
              <a:ext cx="248" cy="369"/>
            </a:xfrm>
            <a:prstGeom prst="rect">
              <a:avLst/>
            </a:prstGeom>
            <a:noFill/>
            <a:ln w="9525">
              <a:noFill/>
              <a:miter lim="800000"/>
              <a:headEnd/>
              <a:tailEnd/>
            </a:ln>
          </p:spPr>
        </p:pic>
        <p:pic>
          <p:nvPicPr>
            <p:cNvPr id="12335" name="Picture 26" descr="application server"/>
            <p:cNvPicPr>
              <a:picLocks noChangeAspect="1" noChangeArrowheads="1"/>
            </p:cNvPicPr>
            <p:nvPr/>
          </p:nvPicPr>
          <p:blipFill>
            <a:blip r:embed="rId9"/>
            <a:srcRect/>
            <a:stretch>
              <a:fillRect/>
            </a:stretch>
          </p:blipFill>
          <p:spPr bwMode="auto">
            <a:xfrm>
              <a:off x="4890" y="1617"/>
              <a:ext cx="274" cy="406"/>
            </a:xfrm>
            <a:prstGeom prst="rect">
              <a:avLst/>
            </a:prstGeom>
            <a:noFill/>
            <a:ln w="9525">
              <a:noFill/>
              <a:miter lim="800000"/>
              <a:headEnd/>
              <a:tailEnd/>
            </a:ln>
          </p:spPr>
        </p:pic>
      </p:grpSp>
      <p:grpSp>
        <p:nvGrpSpPr>
          <p:cNvPr id="3" name="Group 27"/>
          <p:cNvGrpSpPr>
            <a:grpSpLocks/>
          </p:cNvGrpSpPr>
          <p:nvPr/>
        </p:nvGrpSpPr>
        <p:grpSpPr bwMode="auto">
          <a:xfrm>
            <a:off x="1319213" y="1885950"/>
            <a:ext cx="536575" cy="542925"/>
            <a:chOff x="436" y="1586"/>
            <a:chExt cx="401" cy="415"/>
          </a:xfrm>
        </p:grpSpPr>
        <p:pic>
          <p:nvPicPr>
            <p:cNvPr id="12332" name="Picture 28" descr="application server"/>
            <p:cNvPicPr>
              <a:picLocks noChangeAspect="1" noChangeArrowheads="1"/>
            </p:cNvPicPr>
            <p:nvPr/>
          </p:nvPicPr>
          <p:blipFill>
            <a:blip r:embed="rId10"/>
            <a:srcRect/>
            <a:stretch>
              <a:fillRect/>
            </a:stretch>
          </p:blipFill>
          <p:spPr bwMode="auto">
            <a:xfrm>
              <a:off x="589" y="1635"/>
              <a:ext cx="248" cy="366"/>
            </a:xfrm>
            <a:prstGeom prst="rect">
              <a:avLst/>
            </a:prstGeom>
            <a:noFill/>
            <a:ln w="9525">
              <a:noFill/>
              <a:miter lim="800000"/>
              <a:headEnd/>
              <a:tailEnd/>
            </a:ln>
          </p:spPr>
        </p:pic>
        <p:pic>
          <p:nvPicPr>
            <p:cNvPr id="12333" name="Picture 29" descr="application server"/>
            <p:cNvPicPr>
              <a:picLocks noChangeAspect="1" noChangeArrowheads="1"/>
            </p:cNvPicPr>
            <p:nvPr/>
          </p:nvPicPr>
          <p:blipFill>
            <a:blip r:embed="rId11"/>
            <a:srcRect/>
            <a:stretch>
              <a:fillRect/>
            </a:stretch>
          </p:blipFill>
          <p:spPr bwMode="auto">
            <a:xfrm>
              <a:off x="436" y="1586"/>
              <a:ext cx="274" cy="403"/>
            </a:xfrm>
            <a:prstGeom prst="rect">
              <a:avLst/>
            </a:prstGeom>
            <a:noFill/>
            <a:ln w="9525">
              <a:noFill/>
              <a:miter lim="800000"/>
              <a:headEnd/>
              <a:tailEnd/>
            </a:ln>
          </p:spPr>
        </p:pic>
      </p:grpSp>
      <p:sp>
        <p:nvSpPr>
          <p:cNvPr id="12316" name="Rectangle 30"/>
          <p:cNvSpPr>
            <a:spLocks noChangeArrowheads="1"/>
          </p:cNvSpPr>
          <p:nvPr/>
        </p:nvSpPr>
        <p:spPr bwMode="auto">
          <a:xfrm>
            <a:off x="1892300" y="2057400"/>
            <a:ext cx="1155700" cy="376238"/>
          </a:xfrm>
          <a:prstGeom prst="rect">
            <a:avLst/>
          </a:prstGeom>
          <a:noFill/>
          <a:ln w="9525">
            <a:noFill/>
            <a:miter lim="800000"/>
            <a:headEnd/>
            <a:tailEnd/>
          </a:ln>
        </p:spPr>
        <p:txBody>
          <a:bodyPr wrap="none" anchor="ctr"/>
          <a:lstStyle/>
          <a:p>
            <a:pPr eaLnBrk="1" hangingPunct="1">
              <a:spcBef>
                <a:spcPct val="0"/>
              </a:spcBef>
            </a:pPr>
            <a:r>
              <a:rPr lang="en-US" sz="1400">
                <a:solidFill>
                  <a:schemeClr val="bg1"/>
                </a:solidFill>
                <a:latin typeface="Segoe Semibold" pitchFamily="34" charset="0"/>
                <a:cs typeface="Arial" charset="0"/>
              </a:rPr>
              <a:t>Remediation </a:t>
            </a:r>
          </a:p>
          <a:p>
            <a:pPr eaLnBrk="1" hangingPunct="1">
              <a:spcBef>
                <a:spcPct val="0"/>
              </a:spcBef>
            </a:pPr>
            <a:r>
              <a:rPr lang="en-US" sz="1400">
                <a:solidFill>
                  <a:schemeClr val="bg1"/>
                </a:solidFill>
                <a:latin typeface="Segoe Semibold" pitchFamily="34" charset="0"/>
                <a:cs typeface="Arial" charset="0"/>
              </a:rPr>
              <a:t>Servers </a:t>
            </a:r>
            <a:br>
              <a:rPr lang="en-US" sz="1400">
                <a:solidFill>
                  <a:schemeClr val="bg1"/>
                </a:solidFill>
                <a:latin typeface="Segoe Semibold" pitchFamily="34" charset="0"/>
                <a:cs typeface="Arial" charset="0"/>
              </a:rPr>
            </a:br>
            <a:endParaRPr lang="en-US" sz="1400">
              <a:solidFill>
                <a:schemeClr val="bg1"/>
              </a:solidFill>
              <a:latin typeface="Segoe Semibold" pitchFamily="34" charset="0"/>
              <a:cs typeface="Arial" charset="0"/>
            </a:endParaRPr>
          </a:p>
        </p:txBody>
      </p:sp>
      <p:sp>
        <p:nvSpPr>
          <p:cNvPr id="12317" name="Line 31"/>
          <p:cNvSpPr>
            <a:spLocks noChangeShapeType="1"/>
          </p:cNvSpPr>
          <p:nvPr/>
        </p:nvSpPr>
        <p:spPr bwMode="auto">
          <a:xfrm>
            <a:off x="3292475" y="3635375"/>
            <a:ext cx="1120775" cy="1588"/>
          </a:xfrm>
          <a:prstGeom prst="line">
            <a:avLst/>
          </a:prstGeom>
          <a:noFill/>
          <a:ln w="12700">
            <a:solidFill>
              <a:srgbClr val="FFFF00"/>
            </a:solidFill>
            <a:round/>
            <a:headEnd type="arrow" w="med" len="med"/>
            <a:tailEnd/>
          </a:ln>
        </p:spPr>
        <p:txBody>
          <a:bodyPr anchor="ctr"/>
          <a:lstStyle/>
          <a:p>
            <a:endParaRPr lang="en-US"/>
          </a:p>
        </p:txBody>
      </p:sp>
      <p:sp>
        <p:nvSpPr>
          <p:cNvPr id="12318" name="Rectangle 32"/>
          <p:cNvSpPr>
            <a:spLocks noChangeArrowheads="1"/>
          </p:cNvSpPr>
          <p:nvPr/>
        </p:nvSpPr>
        <p:spPr bwMode="auto">
          <a:xfrm>
            <a:off x="3306763" y="3636963"/>
            <a:ext cx="1209675" cy="473075"/>
          </a:xfrm>
          <a:prstGeom prst="rect">
            <a:avLst/>
          </a:prstGeom>
          <a:noFill/>
          <a:ln w="12700">
            <a:noFill/>
            <a:miter lim="800000"/>
            <a:headEnd/>
            <a:tailEnd/>
          </a:ln>
        </p:spPr>
        <p:txBody>
          <a:bodyPr wrap="none" anchor="ctr"/>
          <a:lstStyle/>
          <a:p>
            <a:pPr algn="ctr" eaLnBrk="1" hangingPunct="1">
              <a:spcBef>
                <a:spcPct val="0"/>
              </a:spcBef>
            </a:pPr>
            <a:r>
              <a:rPr lang="en-US" i="1">
                <a:solidFill>
                  <a:schemeClr val="bg1"/>
                </a:solidFill>
                <a:latin typeface="Segoe Semibold" pitchFamily="34" charset="0"/>
                <a:cs typeface="Arial" charset="0"/>
              </a:rPr>
              <a:t>Health</a:t>
            </a:r>
          </a:p>
          <a:p>
            <a:pPr algn="ctr" eaLnBrk="1" hangingPunct="1">
              <a:spcBef>
                <a:spcPct val="0"/>
              </a:spcBef>
            </a:pPr>
            <a:r>
              <a:rPr lang="en-US" i="1">
                <a:solidFill>
                  <a:schemeClr val="bg1"/>
                </a:solidFill>
                <a:latin typeface="Segoe Semibold" pitchFamily="34" charset="0"/>
                <a:cs typeface="Arial" charset="0"/>
              </a:rPr>
              <a:t>Certificate</a:t>
            </a:r>
          </a:p>
        </p:txBody>
      </p:sp>
      <p:pic>
        <p:nvPicPr>
          <p:cNvPr id="12319" name="Picture 33" descr="application server"/>
          <p:cNvPicPr>
            <a:picLocks noChangeAspect="1" noChangeArrowheads="1"/>
          </p:cNvPicPr>
          <p:nvPr/>
        </p:nvPicPr>
        <p:blipFill>
          <a:blip r:embed="rId7"/>
          <a:srcRect/>
          <a:stretch>
            <a:fillRect/>
          </a:stretch>
        </p:blipFill>
        <p:spPr bwMode="auto">
          <a:xfrm>
            <a:off x="4660900" y="3487738"/>
            <a:ext cx="330200" cy="466725"/>
          </a:xfrm>
          <a:prstGeom prst="rect">
            <a:avLst/>
          </a:prstGeom>
          <a:noFill/>
          <a:ln w="15875">
            <a:noFill/>
            <a:miter lim="800000"/>
            <a:headEnd/>
            <a:tailEnd/>
          </a:ln>
        </p:spPr>
      </p:pic>
      <p:sp>
        <p:nvSpPr>
          <p:cNvPr id="12320" name="Rectangle 34"/>
          <p:cNvSpPr>
            <a:spLocks noChangeArrowheads="1"/>
          </p:cNvSpPr>
          <p:nvPr/>
        </p:nvSpPr>
        <p:spPr bwMode="auto">
          <a:xfrm>
            <a:off x="3460750" y="4179888"/>
            <a:ext cx="2735263" cy="450850"/>
          </a:xfrm>
          <a:prstGeom prst="rect">
            <a:avLst/>
          </a:prstGeom>
          <a:noFill/>
          <a:ln w="12700">
            <a:no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Network Access Devices </a:t>
            </a:r>
          </a:p>
          <a:p>
            <a:pPr algn="ctr" eaLnBrk="1" hangingPunct="1">
              <a:spcBef>
                <a:spcPct val="0"/>
              </a:spcBef>
            </a:pPr>
            <a:r>
              <a:rPr lang="en-US" sz="1400">
                <a:solidFill>
                  <a:schemeClr val="bg1"/>
                </a:solidFill>
                <a:latin typeface="Segoe Semibold" pitchFamily="34" charset="0"/>
                <a:cs typeface="Arial" charset="0"/>
              </a:rPr>
              <a:t>and Servers</a:t>
            </a:r>
          </a:p>
        </p:txBody>
      </p:sp>
      <p:sp>
        <p:nvSpPr>
          <p:cNvPr id="12321" name="AutoShape 35"/>
          <p:cNvSpPr>
            <a:spLocks noChangeArrowheads="1"/>
          </p:cNvSpPr>
          <p:nvPr/>
        </p:nvSpPr>
        <p:spPr bwMode="auto">
          <a:xfrm>
            <a:off x="1044575" y="3182938"/>
            <a:ext cx="2062163" cy="569912"/>
          </a:xfrm>
          <a:prstGeom prst="flowChartAlternateProcess">
            <a:avLst/>
          </a:prstGeom>
          <a:solidFill>
            <a:srgbClr val="99CC00">
              <a:alpha val="39999"/>
            </a:srgbClr>
          </a:solidFill>
          <a:ln w="25400">
            <a:solidFill>
              <a:srgbClr val="C0C0C0"/>
            </a:solidFill>
            <a:miter lim="800000"/>
            <a:headEnd/>
            <a:tailEnd/>
          </a:ln>
        </p:spPr>
        <p:txBody>
          <a:bodyPr wrap="none" anchor="ctr"/>
          <a:lstStyle/>
          <a:p>
            <a:pPr algn="ctr" eaLnBrk="1" hangingPunct="1">
              <a:spcBef>
                <a:spcPct val="0"/>
              </a:spcBef>
            </a:pPr>
            <a:r>
              <a:rPr lang="en-US" b="1">
                <a:solidFill>
                  <a:schemeClr val="bg1"/>
                </a:solidFill>
                <a:latin typeface="Segoe Semibold" pitchFamily="34" charset="0"/>
                <a:cs typeface="Arial" charset="0"/>
              </a:rPr>
              <a:t>System Health Agent (SHA</a:t>
            </a:r>
            <a:r>
              <a:rPr lang="en-US">
                <a:solidFill>
                  <a:schemeClr val="bg1"/>
                </a:solidFill>
                <a:latin typeface="Segoe Semibold" pitchFamily="34" charset="0"/>
                <a:cs typeface="Arial" charset="0"/>
              </a:rPr>
              <a:t>)</a:t>
            </a:r>
          </a:p>
          <a:p>
            <a:pPr algn="ctr" eaLnBrk="1" hangingPunct="1">
              <a:spcBef>
                <a:spcPct val="0"/>
              </a:spcBef>
            </a:pPr>
            <a:r>
              <a:rPr lang="en-US" sz="1000">
                <a:solidFill>
                  <a:schemeClr val="bg1"/>
                </a:solidFill>
                <a:latin typeface="Segoe Semibold" pitchFamily="34" charset="0"/>
                <a:cs typeface="Arial" charset="0"/>
              </a:rPr>
              <a:t>MS and 3rd Parties</a:t>
            </a:r>
          </a:p>
        </p:txBody>
      </p:sp>
      <p:sp>
        <p:nvSpPr>
          <p:cNvPr id="12322" name="AutoShape 36"/>
          <p:cNvSpPr>
            <a:spLocks noChangeArrowheads="1"/>
          </p:cNvSpPr>
          <p:nvPr/>
        </p:nvSpPr>
        <p:spPr bwMode="auto">
          <a:xfrm>
            <a:off x="6488113" y="3681413"/>
            <a:ext cx="2011362" cy="428625"/>
          </a:xfrm>
          <a:prstGeom prst="flowChartAlternateProcess">
            <a:avLst/>
          </a:prstGeom>
          <a:solidFill>
            <a:srgbClr val="99CC00">
              <a:alpha val="39999"/>
            </a:srgbClr>
          </a:solidFill>
          <a:ln w="25400">
            <a:solidFill>
              <a:srgbClr val="C0C0C0"/>
            </a:solidFill>
            <a:miter lim="800000"/>
            <a:headEnd/>
            <a:tailEnd/>
          </a:ln>
        </p:spPr>
        <p:txBody>
          <a:bodyPr wrap="none" anchor="ctr"/>
          <a:lstStyle/>
          <a:p>
            <a:pPr algn="ctr" eaLnBrk="1" hangingPunct="1">
              <a:spcBef>
                <a:spcPct val="0"/>
              </a:spcBef>
            </a:pPr>
            <a:r>
              <a:rPr lang="en-US" sz="1400">
                <a:solidFill>
                  <a:schemeClr val="bg1"/>
                </a:solidFill>
                <a:latin typeface="Segoe Semibold" pitchFamily="34" charset="0"/>
                <a:cs typeface="Arial" charset="0"/>
              </a:rPr>
              <a:t>System</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Health</a:t>
            </a:r>
            <a:r>
              <a:rPr lang="en-US" sz="1400">
                <a:solidFill>
                  <a:schemeClr val="tx1"/>
                </a:solidFill>
                <a:latin typeface="Segoe Semibold" pitchFamily="34" charset="0"/>
                <a:cs typeface="Arial" charset="0"/>
              </a:rPr>
              <a:t> </a:t>
            </a:r>
            <a:r>
              <a:rPr lang="en-US" sz="1400">
                <a:solidFill>
                  <a:schemeClr val="bg1"/>
                </a:solidFill>
                <a:latin typeface="Segoe Semibold" pitchFamily="34" charset="0"/>
                <a:cs typeface="Arial" charset="0"/>
              </a:rPr>
              <a:t>Validator</a:t>
            </a:r>
          </a:p>
        </p:txBody>
      </p:sp>
      <p:sp>
        <p:nvSpPr>
          <p:cNvPr id="12323" name="AutoShape 37"/>
          <p:cNvSpPr>
            <a:spLocks noChangeArrowheads="1"/>
          </p:cNvSpPr>
          <p:nvPr/>
        </p:nvSpPr>
        <p:spPr bwMode="auto">
          <a:xfrm>
            <a:off x="1023938" y="4184650"/>
            <a:ext cx="2100262" cy="569913"/>
          </a:xfrm>
          <a:prstGeom prst="flowChartAlternateProcess">
            <a:avLst/>
          </a:prstGeom>
          <a:solidFill>
            <a:srgbClr val="3366FF">
              <a:alpha val="39999"/>
            </a:srgbClr>
          </a:solidFill>
          <a:ln w="25400">
            <a:solidFill>
              <a:srgbClr val="C0C0C0"/>
            </a:solidFill>
            <a:miter lim="800000"/>
            <a:headEnd/>
            <a:tailEnd/>
          </a:ln>
        </p:spPr>
        <p:txBody>
          <a:bodyPr wrap="none" anchor="ctr"/>
          <a:lstStyle/>
          <a:p>
            <a:pPr algn="ctr" eaLnBrk="1" hangingPunct="1">
              <a:spcBef>
                <a:spcPct val="0"/>
              </a:spcBef>
            </a:pPr>
            <a:r>
              <a:rPr lang="en-US" sz="1300" b="1">
                <a:solidFill>
                  <a:schemeClr val="bg1"/>
                </a:solidFill>
                <a:latin typeface="Segoe Semibold" pitchFamily="34" charset="0"/>
                <a:cs typeface="Arial" charset="0"/>
              </a:rPr>
              <a:t>Enforcement Client (EC)</a:t>
            </a:r>
          </a:p>
          <a:p>
            <a:pPr algn="ctr" eaLnBrk="1" hangingPunct="1">
              <a:spcBef>
                <a:spcPct val="0"/>
              </a:spcBef>
            </a:pPr>
            <a:r>
              <a:rPr lang="en-US" sz="1000">
                <a:solidFill>
                  <a:schemeClr val="bg1"/>
                </a:solidFill>
                <a:latin typeface="Segoe Semibold" pitchFamily="34" charset="0"/>
                <a:cs typeface="Arial" charset="0"/>
              </a:rPr>
              <a:t>(DHCP, IPSec, 802.1X, VPN)</a:t>
            </a:r>
          </a:p>
        </p:txBody>
      </p:sp>
      <p:sp>
        <p:nvSpPr>
          <p:cNvPr id="12324" name="Line 38"/>
          <p:cNvSpPr>
            <a:spLocks noChangeShapeType="1"/>
          </p:cNvSpPr>
          <p:nvPr/>
        </p:nvSpPr>
        <p:spPr bwMode="auto">
          <a:xfrm>
            <a:off x="2060575" y="2557463"/>
            <a:ext cx="0" cy="249237"/>
          </a:xfrm>
          <a:prstGeom prst="line">
            <a:avLst/>
          </a:prstGeom>
          <a:noFill/>
          <a:ln w="12700">
            <a:solidFill>
              <a:srgbClr val="FFFF99"/>
            </a:solidFill>
            <a:round/>
            <a:headEnd/>
            <a:tailEnd type="arrow" w="med" len="med"/>
          </a:ln>
        </p:spPr>
        <p:txBody>
          <a:bodyPr anchor="ctr"/>
          <a:lstStyle/>
          <a:p>
            <a:endParaRPr lang="en-US"/>
          </a:p>
        </p:txBody>
      </p:sp>
      <p:pic>
        <p:nvPicPr>
          <p:cNvPr id="12325" name="Picture 41" descr="shadow rectangle blue inner 2"/>
          <p:cNvPicPr>
            <a:picLocks noChangeAspect="1" noChangeArrowheads="1"/>
          </p:cNvPicPr>
          <p:nvPr/>
        </p:nvPicPr>
        <p:blipFill>
          <a:blip r:embed="rId12"/>
          <a:srcRect/>
          <a:stretch>
            <a:fillRect/>
          </a:stretch>
        </p:blipFill>
        <p:spPr bwMode="auto">
          <a:xfrm>
            <a:off x="271463" y="2057400"/>
            <a:ext cx="3752850" cy="3836988"/>
          </a:xfrm>
          <a:prstGeom prst="rect">
            <a:avLst/>
          </a:prstGeom>
          <a:noFill/>
          <a:ln w="9525">
            <a:noFill/>
            <a:miter lim="800000"/>
            <a:headEnd/>
            <a:tailEnd/>
          </a:ln>
        </p:spPr>
      </p:pic>
      <p:pic>
        <p:nvPicPr>
          <p:cNvPr id="12326" name="Picture 42" descr="arrow 11 Down Arrow"/>
          <p:cNvPicPr>
            <a:picLocks noChangeAspect="1" noChangeArrowheads="1"/>
          </p:cNvPicPr>
          <p:nvPr/>
        </p:nvPicPr>
        <p:blipFill>
          <a:blip r:embed="rId13"/>
          <a:srcRect/>
          <a:stretch>
            <a:fillRect/>
          </a:stretch>
        </p:blipFill>
        <p:spPr bwMode="auto">
          <a:xfrm>
            <a:off x="373063" y="2108200"/>
            <a:ext cx="777875" cy="1211263"/>
          </a:xfrm>
          <a:prstGeom prst="rect">
            <a:avLst/>
          </a:prstGeom>
          <a:noFill/>
          <a:ln w="9525">
            <a:noFill/>
            <a:miter lim="800000"/>
            <a:headEnd/>
            <a:tailEnd/>
          </a:ln>
        </p:spPr>
      </p:pic>
      <p:pic>
        <p:nvPicPr>
          <p:cNvPr id="12327" name="Picture 43" descr="shadow rectangle blue inner 2"/>
          <p:cNvPicPr>
            <a:picLocks noChangeAspect="1" noChangeArrowheads="1"/>
          </p:cNvPicPr>
          <p:nvPr/>
        </p:nvPicPr>
        <p:blipFill>
          <a:blip r:embed="rId12"/>
          <a:srcRect/>
          <a:stretch>
            <a:fillRect/>
          </a:stretch>
        </p:blipFill>
        <p:spPr bwMode="auto">
          <a:xfrm>
            <a:off x="576263" y="1485900"/>
            <a:ext cx="3260725" cy="1379538"/>
          </a:xfrm>
          <a:prstGeom prst="rect">
            <a:avLst/>
          </a:prstGeom>
          <a:noFill/>
          <a:ln w="9525">
            <a:noFill/>
            <a:miter lim="800000"/>
            <a:headEnd/>
            <a:tailEnd/>
          </a:ln>
        </p:spPr>
      </p:pic>
      <p:pic>
        <p:nvPicPr>
          <p:cNvPr id="12328" name="Picture 44" descr="shadow rectangle blue inner 2"/>
          <p:cNvPicPr>
            <a:picLocks noChangeAspect="1" noChangeArrowheads="1"/>
          </p:cNvPicPr>
          <p:nvPr/>
        </p:nvPicPr>
        <p:blipFill>
          <a:blip r:embed="rId4"/>
          <a:srcRect/>
          <a:stretch>
            <a:fillRect/>
          </a:stretch>
        </p:blipFill>
        <p:spPr bwMode="auto">
          <a:xfrm>
            <a:off x="3294063" y="1944688"/>
            <a:ext cx="3168650" cy="3260725"/>
          </a:xfrm>
          <a:prstGeom prst="rect">
            <a:avLst/>
          </a:prstGeom>
          <a:noFill/>
          <a:ln w="9525">
            <a:noFill/>
            <a:miter lim="800000"/>
            <a:headEnd/>
            <a:tailEnd/>
          </a:ln>
        </p:spPr>
      </p:pic>
      <p:pic>
        <p:nvPicPr>
          <p:cNvPr id="12329" name="Picture 45" descr="shadow rectangle blue inner 2"/>
          <p:cNvPicPr>
            <a:picLocks noChangeAspect="1" noChangeArrowheads="1"/>
          </p:cNvPicPr>
          <p:nvPr/>
        </p:nvPicPr>
        <p:blipFill>
          <a:blip r:embed="rId12"/>
          <a:srcRect/>
          <a:stretch>
            <a:fillRect/>
          </a:stretch>
        </p:blipFill>
        <p:spPr bwMode="auto">
          <a:xfrm>
            <a:off x="5883275" y="1498600"/>
            <a:ext cx="3260725" cy="13795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028" name="Rectangle 11"/>
          <p:cNvSpPr>
            <a:spLocks noGrp="1" noChangeArrowheads="1"/>
          </p:cNvSpPr>
          <p:nvPr>
            <p:ph type="title" idx="4294967295"/>
          </p:nvPr>
        </p:nvSpPr>
        <p:spPr/>
        <p:txBody>
          <a:bodyPr/>
          <a:lstStyle/>
          <a:p>
            <a:pPr marL="0" indent="0" defTabSz="914400" eaLnBrk="1" hangingPunct="1"/>
            <a:r>
              <a:rPr lang="en-US" smtClean="0"/>
              <a:t>Network Layer Protection with NAP</a:t>
            </a:r>
          </a:p>
        </p:txBody>
      </p:sp>
      <p:sp>
        <p:nvSpPr>
          <p:cNvPr id="48130" name="Text Box 2"/>
          <p:cNvSpPr txBox="1">
            <a:spLocks noChangeArrowheads="1"/>
          </p:cNvSpPr>
          <p:nvPr/>
        </p:nvSpPr>
        <p:spPr bwMode="auto">
          <a:xfrm>
            <a:off x="1119188" y="3798888"/>
            <a:ext cx="2416175" cy="825500"/>
          </a:xfrm>
          <a:prstGeom prst="rect">
            <a:avLst/>
          </a:prstGeom>
          <a:noFill/>
          <a:ln w="9525">
            <a:noFill/>
            <a:miter lim="800000"/>
            <a:headEnd/>
            <a:tailEnd/>
          </a:ln>
        </p:spPr>
        <p:txBody>
          <a:bodyPr lIns="91430" tIns="45715" rIns="91430" bIns="45715">
            <a:spAutoFit/>
          </a:bodyPr>
          <a:lstStyle/>
          <a:p>
            <a:pPr algn="r">
              <a:spcBef>
                <a:spcPct val="0"/>
              </a:spcBef>
            </a:pPr>
            <a:r>
              <a:rPr lang="en-US" sz="1600">
                <a:solidFill>
                  <a:schemeClr val="bg1"/>
                </a:solidFill>
                <a:cs typeface="Arial" charset="0"/>
              </a:rPr>
              <a:t>Requesting access.  Here’s my new</a:t>
            </a:r>
          </a:p>
          <a:p>
            <a:pPr algn="r">
              <a:spcBef>
                <a:spcPct val="0"/>
              </a:spcBef>
            </a:pPr>
            <a:r>
              <a:rPr lang="en-US" sz="1600">
                <a:solidFill>
                  <a:schemeClr val="bg1"/>
                </a:solidFill>
                <a:cs typeface="Arial" charset="0"/>
              </a:rPr>
              <a:t>health status.</a:t>
            </a:r>
          </a:p>
        </p:txBody>
      </p:sp>
      <p:sp>
        <p:nvSpPr>
          <p:cNvPr id="48131" name="Line 3"/>
          <p:cNvSpPr>
            <a:spLocks noChangeShapeType="1"/>
          </p:cNvSpPr>
          <p:nvPr/>
        </p:nvSpPr>
        <p:spPr bwMode="auto">
          <a:xfrm rot="-5400000">
            <a:off x="1300956" y="3637757"/>
            <a:ext cx="5043487" cy="25400"/>
          </a:xfrm>
          <a:prstGeom prst="line">
            <a:avLst/>
          </a:prstGeom>
          <a:noFill/>
          <a:ln w="38100">
            <a:solidFill>
              <a:srgbClr val="FAA906">
                <a:alpha val="74901"/>
              </a:srgbClr>
            </a:solidFill>
            <a:round/>
            <a:headEnd/>
            <a:tailEnd/>
          </a:ln>
        </p:spPr>
        <p:txBody>
          <a:bodyPr/>
          <a:lstStyle/>
          <a:p>
            <a:endParaRPr lang="en-US"/>
          </a:p>
        </p:txBody>
      </p:sp>
      <p:pic>
        <p:nvPicPr>
          <p:cNvPr id="48133" name="Picture 5" descr="application server"/>
          <p:cNvPicPr>
            <a:picLocks noChangeAspect="1" noChangeArrowheads="1"/>
          </p:cNvPicPr>
          <p:nvPr/>
        </p:nvPicPr>
        <p:blipFill>
          <a:blip r:embed="rId4"/>
          <a:srcRect/>
          <a:stretch>
            <a:fillRect/>
          </a:stretch>
        </p:blipFill>
        <p:spPr bwMode="auto">
          <a:xfrm>
            <a:off x="7724775" y="4151313"/>
            <a:ext cx="635000" cy="923925"/>
          </a:xfrm>
          <a:prstGeom prst="rect">
            <a:avLst/>
          </a:prstGeom>
          <a:noFill/>
          <a:ln w="9525">
            <a:noFill/>
            <a:miter lim="800000"/>
            <a:headEnd/>
            <a:tailEnd/>
          </a:ln>
        </p:spPr>
      </p:pic>
      <p:sp>
        <p:nvSpPr>
          <p:cNvPr id="48134" name="Rectangle 6"/>
          <p:cNvSpPr>
            <a:spLocks noChangeArrowheads="1"/>
          </p:cNvSpPr>
          <p:nvPr/>
        </p:nvSpPr>
        <p:spPr bwMode="auto">
          <a:xfrm>
            <a:off x="7462838" y="5207000"/>
            <a:ext cx="1160462" cy="336550"/>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MS NPS</a:t>
            </a:r>
          </a:p>
        </p:txBody>
      </p:sp>
      <p:pic>
        <p:nvPicPr>
          <p:cNvPr id="48135" name="Picture 7" descr="laptop"/>
          <p:cNvPicPr>
            <a:picLocks noChangeAspect="1" noChangeArrowheads="1"/>
          </p:cNvPicPr>
          <p:nvPr/>
        </p:nvPicPr>
        <p:blipFill>
          <a:blip r:embed="rId5"/>
          <a:srcRect/>
          <a:stretch>
            <a:fillRect/>
          </a:stretch>
        </p:blipFill>
        <p:spPr bwMode="auto">
          <a:xfrm>
            <a:off x="731838" y="4383088"/>
            <a:ext cx="784225" cy="576262"/>
          </a:xfrm>
          <a:prstGeom prst="rect">
            <a:avLst/>
          </a:prstGeom>
          <a:noFill/>
          <a:ln w="9525">
            <a:noFill/>
            <a:miter lim="800000"/>
            <a:headEnd/>
            <a:tailEnd/>
          </a:ln>
        </p:spPr>
      </p:pic>
      <p:sp>
        <p:nvSpPr>
          <p:cNvPr id="48136" name="Rectangle 8"/>
          <p:cNvSpPr>
            <a:spLocks noChangeArrowheads="1"/>
          </p:cNvSpPr>
          <p:nvPr/>
        </p:nvSpPr>
        <p:spPr bwMode="auto">
          <a:xfrm>
            <a:off x="779463" y="5070475"/>
            <a:ext cx="511175" cy="334963"/>
          </a:xfrm>
          <a:prstGeom prst="rect">
            <a:avLst/>
          </a:prstGeom>
          <a:noFill/>
          <a:ln w="9525">
            <a:noFill/>
            <a:miter lim="800000"/>
            <a:headEnd/>
            <a:tailEnd/>
          </a:ln>
        </p:spPr>
        <p:txBody>
          <a:bodyPr wrap="none" anchor="ctr"/>
          <a:lstStyle/>
          <a:p>
            <a:pPr eaLnBrk="1" hangingPunct="1">
              <a:spcBef>
                <a:spcPct val="0"/>
              </a:spcBef>
            </a:pPr>
            <a:r>
              <a:rPr lang="en-US" sz="1600" b="1">
                <a:solidFill>
                  <a:schemeClr val="bg1"/>
                </a:solidFill>
                <a:latin typeface="Segoe Semibold" pitchFamily="34" charset="0"/>
                <a:cs typeface="Arial" charset="0"/>
              </a:rPr>
              <a:t>Client</a:t>
            </a:r>
          </a:p>
        </p:txBody>
      </p:sp>
      <p:sp>
        <p:nvSpPr>
          <p:cNvPr id="48137" name="Rectangle 9"/>
          <p:cNvSpPr>
            <a:spLocks noChangeArrowheads="1"/>
          </p:cNvSpPr>
          <p:nvPr/>
        </p:nvSpPr>
        <p:spPr bwMode="auto">
          <a:xfrm>
            <a:off x="4075113" y="5097463"/>
            <a:ext cx="738187" cy="1144587"/>
          </a:xfrm>
          <a:prstGeom prst="rect">
            <a:avLst/>
          </a:prstGeom>
          <a:noFill/>
          <a:ln w="9525">
            <a:noFill/>
            <a:miter lim="800000"/>
            <a:headEnd/>
            <a:tailEnd/>
          </a:ln>
        </p:spPr>
        <p:txBody>
          <a:bodyPr wrap="none" anchor="ctr"/>
          <a:lstStyle/>
          <a:p>
            <a:pPr algn="ctr" eaLnBrk="1" hangingPunct="1">
              <a:spcBef>
                <a:spcPct val="0"/>
              </a:spcBef>
            </a:pPr>
            <a:r>
              <a:rPr lang="en-US" sz="1600">
                <a:solidFill>
                  <a:schemeClr val="bg1"/>
                </a:solidFill>
                <a:latin typeface="Segoe Semibold" pitchFamily="34" charset="0"/>
                <a:cs typeface="Arial" charset="0"/>
              </a:rPr>
              <a:t>802.1x</a:t>
            </a:r>
          </a:p>
          <a:p>
            <a:pPr algn="ctr" eaLnBrk="1" hangingPunct="1">
              <a:spcBef>
                <a:spcPct val="0"/>
              </a:spcBef>
            </a:pPr>
            <a:r>
              <a:rPr lang="en-US" sz="1600">
                <a:solidFill>
                  <a:schemeClr val="bg1"/>
                </a:solidFill>
                <a:latin typeface="Segoe Semibold" pitchFamily="34" charset="0"/>
                <a:cs typeface="Arial" charset="0"/>
              </a:rPr>
              <a:t>Switch</a:t>
            </a:r>
            <a:endParaRPr lang="en-US" sz="1400">
              <a:solidFill>
                <a:schemeClr val="bg1"/>
              </a:solidFill>
              <a:latin typeface="Segoe Semibold" pitchFamily="34" charset="0"/>
              <a:cs typeface="Arial" charset="0"/>
            </a:endParaRPr>
          </a:p>
        </p:txBody>
      </p:sp>
      <p:grpSp>
        <p:nvGrpSpPr>
          <p:cNvPr id="2" name="Group 10"/>
          <p:cNvGrpSpPr>
            <a:grpSpLocks/>
          </p:cNvGrpSpPr>
          <p:nvPr/>
        </p:nvGrpSpPr>
        <p:grpSpPr bwMode="auto">
          <a:xfrm>
            <a:off x="4164013" y="2033588"/>
            <a:ext cx="581025" cy="687387"/>
            <a:chOff x="3703" y="1281"/>
            <a:chExt cx="366" cy="433"/>
          </a:xfrm>
        </p:grpSpPr>
        <p:pic>
          <p:nvPicPr>
            <p:cNvPr id="1064" name="Picture 11" descr="application server"/>
            <p:cNvPicPr>
              <a:picLocks noChangeAspect="1" noChangeArrowheads="1"/>
            </p:cNvPicPr>
            <p:nvPr/>
          </p:nvPicPr>
          <p:blipFill>
            <a:blip r:embed="rId6"/>
            <a:srcRect/>
            <a:stretch>
              <a:fillRect/>
            </a:stretch>
          </p:blipFill>
          <p:spPr bwMode="auto">
            <a:xfrm>
              <a:off x="3842" y="1332"/>
              <a:ext cx="227" cy="382"/>
            </a:xfrm>
            <a:prstGeom prst="rect">
              <a:avLst/>
            </a:prstGeom>
            <a:noFill/>
            <a:ln w="9525">
              <a:noFill/>
              <a:miter lim="800000"/>
              <a:headEnd/>
              <a:tailEnd/>
            </a:ln>
          </p:spPr>
        </p:pic>
        <p:pic>
          <p:nvPicPr>
            <p:cNvPr id="1065" name="Picture 12" descr="application server"/>
            <p:cNvPicPr>
              <a:picLocks noChangeAspect="1" noChangeArrowheads="1"/>
            </p:cNvPicPr>
            <p:nvPr/>
          </p:nvPicPr>
          <p:blipFill>
            <a:blip r:embed="rId7"/>
            <a:srcRect/>
            <a:stretch>
              <a:fillRect/>
            </a:stretch>
          </p:blipFill>
          <p:spPr bwMode="auto">
            <a:xfrm>
              <a:off x="3703" y="1281"/>
              <a:ext cx="249" cy="421"/>
            </a:xfrm>
            <a:prstGeom prst="rect">
              <a:avLst/>
            </a:prstGeom>
            <a:noFill/>
            <a:ln w="9525">
              <a:noFill/>
              <a:miter lim="800000"/>
              <a:headEnd/>
              <a:tailEnd/>
            </a:ln>
          </p:spPr>
        </p:pic>
      </p:grpSp>
      <p:sp>
        <p:nvSpPr>
          <p:cNvPr id="1037" name="Rectangle 13"/>
          <p:cNvSpPr>
            <a:spLocks noChangeArrowheads="1"/>
          </p:cNvSpPr>
          <p:nvPr/>
        </p:nvSpPr>
        <p:spPr bwMode="auto">
          <a:xfrm>
            <a:off x="3790950" y="1514475"/>
            <a:ext cx="1531938" cy="347663"/>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Remediation </a:t>
            </a:r>
          </a:p>
          <a:p>
            <a:pPr algn="ctr" eaLnBrk="1" hangingPunct="1">
              <a:spcBef>
                <a:spcPct val="0"/>
              </a:spcBef>
            </a:pPr>
            <a:r>
              <a:rPr lang="en-US" sz="1600" b="1">
                <a:solidFill>
                  <a:schemeClr val="bg1"/>
                </a:solidFill>
                <a:latin typeface="Segoe Semibold" pitchFamily="34" charset="0"/>
                <a:cs typeface="Arial" charset="0"/>
              </a:rPr>
              <a:t>Servers </a:t>
            </a:r>
            <a:endParaRPr lang="en-US" sz="1600">
              <a:solidFill>
                <a:schemeClr val="bg1"/>
              </a:solidFill>
              <a:latin typeface="Segoe Semibold" pitchFamily="34" charset="0"/>
              <a:cs typeface="Arial" charset="0"/>
            </a:endParaRPr>
          </a:p>
        </p:txBody>
      </p:sp>
      <p:sp>
        <p:nvSpPr>
          <p:cNvPr id="48142" name="Line 14"/>
          <p:cNvSpPr>
            <a:spLocks noChangeShapeType="1"/>
          </p:cNvSpPr>
          <p:nvPr/>
        </p:nvSpPr>
        <p:spPr bwMode="auto">
          <a:xfrm>
            <a:off x="1935163" y="4610100"/>
            <a:ext cx="1554162" cy="0"/>
          </a:xfrm>
          <a:prstGeom prst="line">
            <a:avLst/>
          </a:prstGeom>
          <a:noFill/>
          <a:ln w="12700">
            <a:solidFill>
              <a:srgbClr val="DDDDDD"/>
            </a:solidFill>
            <a:round/>
            <a:headEnd/>
            <a:tailEnd type="arrow" w="med" len="med"/>
          </a:ln>
        </p:spPr>
        <p:txBody>
          <a:bodyPr anchor="ctr"/>
          <a:lstStyle/>
          <a:p>
            <a:endParaRPr lang="en-US"/>
          </a:p>
        </p:txBody>
      </p:sp>
      <p:sp>
        <p:nvSpPr>
          <p:cNvPr id="48143" name="Line 15"/>
          <p:cNvSpPr>
            <a:spLocks noChangeShapeType="1"/>
          </p:cNvSpPr>
          <p:nvPr/>
        </p:nvSpPr>
        <p:spPr bwMode="auto">
          <a:xfrm>
            <a:off x="5434013" y="4619625"/>
            <a:ext cx="1685925" cy="0"/>
          </a:xfrm>
          <a:prstGeom prst="line">
            <a:avLst/>
          </a:prstGeom>
          <a:noFill/>
          <a:ln w="12700">
            <a:solidFill>
              <a:srgbClr val="DDDDDD"/>
            </a:solidFill>
            <a:round/>
            <a:headEnd/>
            <a:tailEnd type="arrow" w="med" len="med"/>
          </a:ln>
        </p:spPr>
        <p:txBody>
          <a:bodyPr anchor="ctr"/>
          <a:lstStyle/>
          <a:p>
            <a:endParaRPr lang="en-US"/>
          </a:p>
        </p:txBody>
      </p:sp>
      <p:sp>
        <p:nvSpPr>
          <p:cNvPr id="48144" name="Line 16"/>
          <p:cNvSpPr>
            <a:spLocks noChangeShapeType="1"/>
          </p:cNvSpPr>
          <p:nvPr/>
        </p:nvSpPr>
        <p:spPr bwMode="auto">
          <a:xfrm>
            <a:off x="5434013" y="4733925"/>
            <a:ext cx="1685925" cy="0"/>
          </a:xfrm>
          <a:prstGeom prst="line">
            <a:avLst/>
          </a:prstGeom>
          <a:noFill/>
          <a:ln w="12700">
            <a:solidFill>
              <a:srgbClr val="DDDDDD"/>
            </a:solidFill>
            <a:round/>
            <a:headEnd type="arrow" w="med" len="med"/>
            <a:tailEnd/>
          </a:ln>
        </p:spPr>
        <p:txBody>
          <a:bodyPr anchor="ctr"/>
          <a:lstStyle/>
          <a:p>
            <a:endParaRPr lang="en-US"/>
          </a:p>
        </p:txBody>
      </p:sp>
      <p:sp>
        <p:nvSpPr>
          <p:cNvPr id="48145" name="Line 17"/>
          <p:cNvSpPr>
            <a:spLocks noChangeShapeType="1"/>
          </p:cNvSpPr>
          <p:nvPr/>
        </p:nvSpPr>
        <p:spPr bwMode="auto">
          <a:xfrm>
            <a:off x="1916113" y="4733925"/>
            <a:ext cx="1554162" cy="0"/>
          </a:xfrm>
          <a:prstGeom prst="line">
            <a:avLst/>
          </a:prstGeom>
          <a:noFill/>
          <a:ln w="12700">
            <a:solidFill>
              <a:srgbClr val="DDDDDD"/>
            </a:solidFill>
            <a:round/>
            <a:headEnd type="arrow" w="med" len="med"/>
            <a:tailEnd/>
          </a:ln>
        </p:spPr>
        <p:txBody>
          <a:bodyPr anchor="ctr"/>
          <a:lstStyle/>
          <a:p>
            <a:endParaRPr lang="en-US"/>
          </a:p>
        </p:txBody>
      </p:sp>
      <p:sp>
        <p:nvSpPr>
          <p:cNvPr id="48146" name="Text Box 18"/>
          <p:cNvSpPr txBox="1">
            <a:spLocks noChangeArrowheads="1"/>
          </p:cNvSpPr>
          <p:nvPr/>
        </p:nvSpPr>
        <p:spPr bwMode="auto">
          <a:xfrm>
            <a:off x="1601788" y="3732213"/>
            <a:ext cx="2724150" cy="82550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May I have access?</a:t>
            </a:r>
          </a:p>
          <a:p>
            <a:pPr>
              <a:spcBef>
                <a:spcPct val="0"/>
              </a:spcBef>
            </a:pPr>
            <a:r>
              <a:rPr lang="en-US" sz="1600">
                <a:solidFill>
                  <a:schemeClr val="bg1"/>
                </a:solidFill>
                <a:cs typeface="Arial" charset="0"/>
              </a:rPr>
              <a:t>Here’s my current </a:t>
            </a:r>
          </a:p>
          <a:p>
            <a:pPr>
              <a:spcBef>
                <a:spcPct val="0"/>
              </a:spcBef>
            </a:pPr>
            <a:r>
              <a:rPr lang="en-US" sz="1600">
                <a:solidFill>
                  <a:schemeClr val="bg1"/>
                </a:solidFill>
                <a:cs typeface="Arial" charset="0"/>
              </a:rPr>
              <a:t>health status. </a:t>
            </a:r>
          </a:p>
        </p:txBody>
      </p:sp>
      <p:sp>
        <p:nvSpPr>
          <p:cNvPr id="48147" name="Text Box 19"/>
          <p:cNvSpPr txBox="1">
            <a:spLocks noChangeArrowheads="1"/>
          </p:cNvSpPr>
          <p:nvPr/>
        </p:nvSpPr>
        <p:spPr bwMode="auto">
          <a:xfrm>
            <a:off x="5380038" y="3792538"/>
            <a:ext cx="2276475" cy="82550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Should this client be restricted based</a:t>
            </a:r>
          </a:p>
          <a:p>
            <a:pPr>
              <a:spcBef>
                <a:spcPct val="0"/>
              </a:spcBef>
            </a:pPr>
            <a:r>
              <a:rPr lang="en-US" sz="1600">
                <a:solidFill>
                  <a:schemeClr val="bg1"/>
                </a:solidFill>
                <a:cs typeface="Arial" charset="0"/>
              </a:rPr>
              <a:t>on its health? </a:t>
            </a:r>
          </a:p>
        </p:txBody>
      </p:sp>
      <p:sp>
        <p:nvSpPr>
          <p:cNvPr id="48148" name="Text Box 20"/>
          <p:cNvSpPr txBox="1">
            <a:spLocks noChangeArrowheads="1"/>
          </p:cNvSpPr>
          <p:nvPr/>
        </p:nvSpPr>
        <p:spPr bwMode="auto">
          <a:xfrm>
            <a:off x="5348288" y="3155950"/>
            <a:ext cx="2489200" cy="581025"/>
          </a:xfrm>
          <a:prstGeom prst="rect">
            <a:avLst/>
          </a:prstGeom>
          <a:noFill/>
          <a:ln w="9525">
            <a:noFill/>
            <a:miter lim="800000"/>
            <a:headEnd/>
            <a:tailEnd/>
          </a:ln>
        </p:spPr>
        <p:txBody>
          <a:bodyPr lIns="91430" tIns="45715" rIns="91430" bIns="45715">
            <a:spAutoFit/>
          </a:bodyPr>
          <a:lstStyle/>
          <a:p>
            <a:pPr algn="r">
              <a:spcBef>
                <a:spcPct val="0"/>
              </a:spcBef>
            </a:pPr>
            <a:r>
              <a:rPr lang="en-US" sz="1600">
                <a:solidFill>
                  <a:schemeClr val="bg1"/>
                </a:solidFill>
                <a:cs typeface="Arial" charset="0"/>
              </a:rPr>
              <a:t>Ongoing policy updates to Network Policy Server </a:t>
            </a:r>
          </a:p>
        </p:txBody>
      </p:sp>
      <p:sp>
        <p:nvSpPr>
          <p:cNvPr id="48149" name="Text Box 21"/>
          <p:cNvSpPr txBox="1">
            <a:spLocks noChangeArrowheads="1"/>
          </p:cNvSpPr>
          <p:nvPr/>
        </p:nvSpPr>
        <p:spPr bwMode="auto">
          <a:xfrm>
            <a:off x="1752600" y="4997450"/>
            <a:ext cx="2478088" cy="82550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You are given </a:t>
            </a:r>
            <a:br>
              <a:rPr lang="en-US" sz="1600">
                <a:solidFill>
                  <a:schemeClr val="bg1"/>
                </a:solidFill>
                <a:cs typeface="Arial" charset="0"/>
              </a:rPr>
            </a:br>
            <a:r>
              <a:rPr lang="en-US" sz="1600">
                <a:solidFill>
                  <a:schemeClr val="bg1"/>
                </a:solidFill>
                <a:cs typeface="Arial" charset="0"/>
              </a:rPr>
              <a:t>restricted access</a:t>
            </a:r>
          </a:p>
          <a:p>
            <a:pPr>
              <a:spcBef>
                <a:spcPct val="0"/>
              </a:spcBef>
            </a:pPr>
            <a:r>
              <a:rPr lang="en-US" sz="1600">
                <a:solidFill>
                  <a:schemeClr val="bg1"/>
                </a:solidFill>
                <a:cs typeface="Arial" charset="0"/>
              </a:rPr>
              <a:t>until fix-up.</a:t>
            </a:r>
          </a:p>
        </p:txBody>
      </p:sp>
      <p:sp>
        <p:nvSpPr>
          <p:cNvPr id="48150" name="Text Box 22"/>
          <p:cNvSpPr txBox="1">
            <a:spLocks noChangeArrowheads="1"/>
          </p:cNvSpPr>
          <p:nvPr/>
        </p:nvSpPr>
        <p:spPr bwMode="auto">
          <a:xfrm>
            <a:off x="1219200" y="2971800"/>
            <a:ext cx="1743075" cy="581025"/>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Can I have updates?</a:t>
            </a:r>
          </a:p>
        </p:txBody>
      </p:sp>
      <p:sp>
        <p:nvSpPr>
          <p:cNvPr id="48151" name="Text Box 23"/>
          <p:cNvSpPr txBox="1">
            <a:spLocks noChangeArrowheads="1"/>
          </p:cNvSpPr>
          <p:nvPr/>
        </p:nvSpPr>
        <p:spPr bwMode="auto">
          <a:xfrm>
            <a:off x="2192338" y="2466975"/>
            <a:ext cx="1790700" cy="33655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Here you go.</a:t>
            </a:r>
          </a:p>
        </p:txBody>
      </p:sp>
      <p:sp>
        <p:nvSpPr>
          <p:cNvPr id="48152" name="Text Box 24"/>
          <p:cNvSpPr txBox="1">
            <a:spLocks noChangeArrowheads="1"/>
          </p:cNvSpPr>
          <p:nvPr/>
        </p:nvSpPr>
        <p:spPr bwMode="auto">
          <a:xfrm>
            <a:off x="5360988" y="4797425"/>
            <a:ext cx="2092325" cy="131445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According to policy, the client is not up to date.  Quarantine client, request it to update.</a:t>
            </a:r>
          </a:p>
        </p:txBody>
      </p:sp>
      <p:sp>
        <p:nvSpPr>
          <p:cNvPr id="48154" name="Text Box 26"/>
          <p:cNvSpPr txBox="1">
            <a:spLocks noChangeArrowheads="1"/>
          </p:cNvSpPr>
          <p:nvPr/>
        </p:nvSpPr>
        <p:spPr bwMode="auto">
          <a:xfrm>
            <a:off x="590550" y="1185863"/>
            <a:ext cx="2036763" cy="336550"/>
          </a:xfrm>
          <a:prstGeom prst="rect">
            <a:avLst/>
          </a:prstGeom>
          <a:noFill/>
          <a:ln w="12700">
            <a:noFill/>
            <a:miter lim="800000"/>
            <a:headEnd/>
            <a:tailEnd/>
          </a:ln>
        </p:spPr>
        <p:txBody>
          <a:bodyPr wrap="none">
            <a:spAutoFit/>
          </a:bodyPr>
          <a:lstStyle/>
          <a:p>
            <a:pPr eaLnBrk="1" hangingPunct="1">
              <a:spcBef>
                <a:spcPct val="0"/>
              </a:spcBef>
            </a:pPr>
            <a:r>
              <a:rPr lang="en-US" sz="1600" b="1">
                <a:solidFill>
                  <a:schemeClr val="bg1"/>
                </a:solidFill>
                <a:latin typeface="Segoe Semibold" pitchFamily="34" charset="0"/>
                <a:cs typeface="Arial" charset="0"/>
              </a:rPr>
              <a:t>Restricted Network</a:t>
            </a:r>
          </a:p>
        </p:txBody>
      </p:sp>
      <p:sp>
        <p:nvSpPr>
          <p:cNvPr id="48155" name="Rectangle 27"/>
          <p:cNvSpPr>
            <a:spLocks noChangeArrowheads="1"/>
          </p:cNvSpPr>
          <p:nvPr/>
        </p:nvSpPr>
        <p:spPr bwMode="auto">
          <a:xfrm>
            <a:off x="5022850" y="5762625"/>
            <a:ext cx="3552825" cy="361950"/>
          </a:xfrm>
          <a:prstGeom prst="rect">
            <a:avLst/>
          </a:prstGeom>
          <a:noFill/>
          <a:ln w="12700">
            <a:noFill/>
            <a:miter lim="800000"/>
            <a:headEnd/>
            <a:tailEnd/>
          </a:ln>
        </p:spPr>
        <p:txBody>
          <a:bodyPr wrap="none" anchor="ctr"/>
          <a:lstStyle/>
          <a:p>
            <a:pPr eaLnBrk="1" hangingPunct="1">
              <a:spcBef>
                <a:spcPct val="0"/>
              </a:spcBef>
            </a:pPr>
            <a:r>
              <a:rPr lang="en-US" sz="1600" b="1">
                <a:solidFill>
                  <a:schemeClr val="bg1"/>
                </a:solidFill>
                <a:latin typeface="Segoe Semibold" pitchFamily="34" charset="0"/>
                <a:cs typeface="Arial" charset="0"/>
              </a:rPr>
              <a:t>Client is granted access to full intranet. </a:t>
            </a:r>
          </a:p>
        </p:txBody>
      </p:sp>
      <p:sp>
        <p:nvSpPr>
          <p:cNvPr id="48156" name="PubL"/>
          <p:cNvSpPr>
            <a:spLocks noEditPoints="1" noChangeArrowheads="1"/>
          </p:cNvSpPr>
          <p:nvPr/>
        </p:nvSpPr>
        <p:spPr bwMode="auto">
          <a:xfrm rot="5400000">
            <a:off x="361950" y="1254125"/>
            <a:ext cx="5102225" cy="4822825"/>
          </a:xfrm>
          <a:custGeom>
            <a:avLst/>
            <a:gdLst>
              <a:gd name="T0" fmla="*/ 258619527 w 21600"/>
              <a:gd name="T1" fmla="*/ 0 h 21600"/>
              <a:gd name="T2" fmla="*/ 0 w 21600"/>
              <a:gd name="T3" fmla="*/ 538417532 h 21600"/>
              <a:gd name="T4" fmla="*/ 602608695 w 21600"/>
              <a:gd name="T5" fmla="*/ 1076835064 h 21600"/>
              <a:gd name="T6" fmla="*/ 1205217391 w 21600"/>
              <a:gd name="T7" fmla="*/ 538567129 h 21600"/>
              <a:gd name="T8" fmla="*/ 0 60000 65536"/>
              <a:gd name="T9" fmla="*/ 0 60000 65536"/>
              <a:gd name="T10" fmla="*/ 0 60000 65536"/>
              <a:gd name="T11" fmla="*/ 0 60000 65536"/>
              <a:gd name="T12" fmla="*/ 0 w 21600"/>
              <a:gd name="T13" fmla="*/ 5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noFill/>
          <a:ln w="19050">
            <a:solidFill>
              <a:srgbClr val="00FF99"/>
            </a:solidFill>
            <a:prstDash val="dash"/>
            <a:miter lim="800000"/>
            <a:headEnd/>
            <a:tailEnd/>
          </a:ln>
        </p:spPr>
        <p:txBody>
          <a:bodyPr/>
          <a:lstStyle/>
          <a:p>
            <a:pPr eaLnBrk="1" hangingPunct="1">
              <a:spcBef>
                <a:spcPct val="0"/>
              </a:spcBef>
            </a:pPr>
            <a:endParaRPr lang="en-GB" sz="1800" b="1">
              <a:solidFill>
                <a:schemeClr val="bg1"/>
              </a:solidFill>
              <a:latin typeface="Segoe Semibold" pitchFamily="34" charset="0"/>
              <a:cs typeface="Arial" charset="0"/>
            </a:endParaRPr>
          </a:p>
        </p:txBody>
      </p:sp>
      <p:grpSp>
        <p:nvGrpSpPr>
          <p:cNvPr id="3" name="Group 29"/>
          <p:cNvGrpSpPr>
            <a:grpSpLocks/>
          </p:cNvGrpSpPr>
          <p:nvPr/>
        </p:nvGrpSpPr>
        <p:grpSpPr bwMode="auto">
          <a:xfrm>
            <a:off x="7459663" y="1512888"/>
            <a:ext cx="1168400" cy="1227137"/>
            <a:chOff x="4678" y="953"/>
            <a:chExt cx="736" cy="773"/>
          </a:xfrm>
        </p:grpSpPr>
        <p:sp>
          <p:nvSpPr>
            <p:cNvPr id="1060" name="Rectangle 30"/>
            <p:cNvSpPr>
              <a:spLocks noChangeArrowheads="1"/>
            </p:cNvSpPr>
            <p:nvPr/>
          </p:nvSpPr>
          <p:spPr bwMode="auto">
            <a:xfrm>
              <a:off x="4678" y="953"/>
              <a:ext cx="736" cy="220"/>
            </a:xfrm>
            <a:prstGeom prst="rect">
              <a:avLst/>
            </a:prstGeom>
            <a:noFill/>
            <a:ln w="9525">
              <a:noFill/>
              <a:miter lim="800000"/>
              <a:headEnd/>
              <a:tailEnd/>
            </a:ln>
          </p:spPr>
          <p:txBody>
            <a:bodyPr wrap="none" anchor="ctr"/>
            <a:lstStyle/>
            <a:p>
              <a:pPr algn="ctr" eaLnBrk="1" hangingPunct="1">
                <a:spcBef>
                  <a:spcPct val="0"/>
                </a:spcBef>
              </a:pPr>
              <a:r>
                <a:rPr lang="en-US" sz="1600" b="1">
                  <a:solidFill>
                    <a:schemeClr val="bg1"/>
                  </a:solidFill>
                  <a:latin typeface="Segoe Semibold" pitchFamily="34" charset="0"/>
                  <a:cs typeface="Arial" charset="0"/>
                </a:rPr>
                <a:t>System Health </a:t>
              </a:r>
            </a:p>
            <a:p>
              <a:pPr algn="ctr" eaLnBrk="1" hangingPunct="1">
                <a:spcBef>
                  <a:spcPct val="0"/>
                </a:spcBef>
              </a:pPr>
              <a:r>
                <a:rPr lang="en-US" sz="1600" b="1">
                  <a:solidFill>
                    <a:schemeClr val="bg1"/>
                  </a:solidFill>
                  <a:latin typeface="Segoe Semibold" pitchFamily="34" charset="0"/>
                  <a:cs typeface="Arial" charset="0"/>
                </a:rPr>
                <a:t>Servers </a:t>
              </a:r>
              <a:endParaRPr lang="en-US" sz="1600">
                <a:solidFill>
                  <a:schemeClr val="bg1"/>
                </a:solidFill>
                <a:latin typeface="Segoe Semibold" pitchFamily="34" charset="0"/>
                <a:cs typeface="Arial" charset="0"/>
              </a:endParaRPr>
            </a:p>
          </p:txBody>
        </p:sp>
        <p:grpSp>
          <p:nvGrpSpPr>
            <p:cNvPr id="4" name="Group 31"/>
            <p:cNvGrpSpPr>
              <a:grpSpLocks/>
            </p:cNvGrpSpPr>
            <p:nvPr/>
          </p:nvGrpSpPr>
          <p:grpSpPr bwMode="auto">
            <a:xfrm>
              <a:off x="4853" y="1293"/>
              <a:ext cx="366" cy="433"/>
              <a:chOff x="4789" y="1293"/>
              <a:chExt cx="366" cy="433"/>
            </a:xfrm>
          </p:grpSpPr>
          <p:pic>
            <p:nvPicPr>
              <p:cNvPr id="1062" name="Picture 32" descr="application server"/>
              <p:cNvPicPr>
                <a:picLocks noChangeAspect="1" noChangeArrowheads="1"/>
              </p:cNvPicPr>
              <p:nvPr/>
            </p:nvPicPr>
            <p:blipFill>
              <a:blip r:embed="rId6"/>
              <a:srcRect/>
              <a:stretch>
                <a:fillRect/>
              </a:stretch>
            </p:blipFill>
            <p:spPr bwMode="auto">
              <a:xfrm>
                <a:off x="4928" y="1344"/>
                <a:ext cx="227" cy="382"/>
              </a:xfrm>
              <a:prstGeom prst="rect">
                <a:avLst/>
              </a:prstGeom>
              <a:noFill/>
              <a:ln w="9525">
                <a:noFill/>
                <a:miter lim="800000"/>
                <a:headEnd/>
                <a:tailEnd/>
              </a:ln>
            </p:spPr>
          </p:pic>
          <p:pic>
            <p:nvPicPr>
              <p:cNvPr id="1063" name="Picture 33" descr="application server"/>
              <p:cNvPicPr>
                <a:picLocks noChangeAspect="1" noChangeArrowheads="1"/>
              </p:cNvPicPr>
              <p:nvPr/>
            </p:nvPicPr>
            <p:blipFill>
              <a:blip r:embed="rId7"/>
              <a:srcRect/>
              <a:stretch>
                <a:fillRect/>
              </a:stretch>
            </p:blipFill>
            <p:spPr bwMode="auto">
              <a:xfrm>
                <a:off x="4789" y="1293"/>
                <a:ext cx="249" cy="421"/>
              </a:xfrm>
              <a:prstGeom prst="rect">
                <a:avLst/>
              </a:prstGeom>
              <a:noFill/>
              <a:ln w="9525">
                <a:noFill/>
                <a:miter lim="800000"/>
                <a:headEnd/>
                <a:tailEnd/>
              </a:ln>
            </p:spPr>
          </p:pic>
        </p:grpSp>
      </p:grpSp>
      <p:grpSp>
        <p:nvGrpSpPr>
          <p:cNvPr id="5" name="Group 34"/>
          <p:cNvGrpSpPr>
            <a:grpSpLocks/>
          </p:cNvGrpSpPr>
          <p:nvPr/>
        </p:nvGrpSpPr>
        <p:grpSpPr bwMode="auto">
          <a:xfrm>
            <a:off x="7924800" y="3048000"/>
            <a:ext cx="304800" cy="889000"/>
            <a:chOff x="5056" y="1904"/>
            <a:chExt cx="192" cy="560"/>
          </a:xfrm>
        </p:grpSpPr>
        <p:sp>
          <p:nvSpPr>
            <p:cNvPr id="1057" name="Line 35"/>
            <p:cNvSpPr>
              <a:spLocks noChangeShapeType="1"/>
            </p:cNvSpPr>
            <p:nvPr/>
          </p:nvSpPr>
          <p:spPr bwMode="auto">
            <a:xfrm flipH="1">
              <a:off x="5056" y="1904"/>
              <a:ext cx="48" cy="560"/>
            </a:xfrm>
            <a:prstGeom prst="line">
              <a:avLst/>
            </a:prstGeom>
            <a:noFill/>
            <a:ln w="15875">
              <a:solidFill>
                <a:srgbClr val="808080"/>
              </a:solidFill>
              <a:prstDash val="dash"/>
              <a:round/>
              <a:headEnd/>
              <a:tailEnd type="arrow" w="med" len="med"/>
            </a:ln>
          </p:spPr>
          <p:txBody>
            <a:bodyPr wrap="none" anchor="ctr"/>
            <a:lstStyle/>
            <a:p>
              <a:endParaRPr lang="en-US"/>
            </a:p>
          </p:txBody>
        </p:sp>
        <p:sp>
          <p:nvSpPr>
            <p:cNvPr id="1058" name="Line 36"/>
            <p:cNvSpPr>
              <a:spLocks noChangeShapeType="1"/>
            </p:cNvSpPr>
            <p:nvPr/>
          </p:nvSpPr>
          <p:spPr bwMode="auto">
            <a:xfrm>
              <a:off x="5184" y="1912"/>
              <a:ext cx="64" cy="552"/>
            </a:xfrm>
            <a:prstGeom prst="line">
              <a:avLst/>
            </a:prstGeom>
            <a:noFill/>
            <a:ln w="15875">
              <a:solidFill>
                <a:srgbClr val="808080"/>
              </a:solidFill>
              <a:prstDash val="dash"/>
              <a:round/>
              <a:headEnd/>
              <a:tailEnd type="arrow" w="med" len="med"/>
            </a:ln>
          </p:spPr>
          <p:txBody>
            <a:bodyPr wrap="none" anchor="ctr"/>
            <a:lstStyle/>
            <a:p>
              <a:endParaRPr lang="en-US"/>
            </a:p>
          </p:txBody>
        </p:sp>
        <p:sp>
          <p:nvSpPr>
            <p:cNvPr id="1059" name="Line 37"/>
            <p:cNvSpPr>
              <a:spLocks noChangeShapeType="1"/>
            </p:cNvSpPr>
            <p:nvPr/>
          </p:nvSpPr>
          <p:spPr bwMode="auto">
            <a:xfrm>
              <a:off x="5144" y="1920"/>
              <a:ext cx="0" cy="528"/>
            </a:xfrm>
            <a:prstGeom prst="line">
              <a:avLst/>
            </a:prstGeom>
            <a:noFill/>
            <a:ln w="15875">
              <a:solidFill>
                <a:srgbClr val="808080"/>
              </a:solidFill>
              <a:prstDash val="dash"/>
              <a:round/>
              <a:headEnd/>
              <a:tailEnd type="arrow" w="med" len="med"/>
            </a:ln>
          </p:spPr>
          <p:txBody>
            <a:bodyPr wrap="none" anchor="ctr"/>
            <a:lstStyle/>
            <a:p>
              <a:endParaRPr lang="en-US"/>
            </a:p>
          </p:txBody>
        </p:sp>
      </p:grpSp>
      <p:sp>
        <p:nvSpPr>
          <p:cNvPr id="48166" name="Text Box 38"/>
          <p:cNvSpPr txBox="1">
            <a:spLocks noChangeArrowheads="1"/>
          </p:cNvSpPr>
          <p:nvPr/>
        </p:nvSpPr>
        <p:spPr bwMode="auto">
          <a:xfrm>
            <a:off x="5181600" y="4927600"/>
            <a:ext cx="2079625" cy="1314450"/>
          </a:xfrm>
          <a:prstGeom prst="rect">
            <a:avLst/>
          </a:prstGeom>
          <a:noFill/>
          <a:ln w="9525">
            <a:noFill/>
            <a:miter lim="800000"/>
            <a:headEnd/>
            <a:tailEnd/>
          </a:ln>
        </p:spPr>
        <p:txBody>
          <a:bodyPr lIns="91430" tIns="45715" rIns="91430" bIns="45715">
            <a:spAutoFit/>
          </a:bodyPr>
          <a:lstStyle/>
          <a:p>
            <a:pPr>
              <a:spcBef>
                <a:spcPct val="0"/>
              </a:spcBef>
            </a:pPr>
            <a:r>
              <a:rPr lang="en-US" sz="1600">
                <a:solidFill>
                  <a:schemeClr val="bg1"/>
                </a:solidFill>
                <a:cs typeface="Arial" charset="0"/>
              </a:rPr>
              <a:t>According to policy, the client is up to date.  </a:t>
            </a:r>
          </a:p>
          <a:p>
            <a:pPr>
              <a:spcBef>
                <a:spcPct val="0"/>
              </a:spcBef>
            </a:pPr>
            <a:endParaRPr lang="en-US" sz="1600">
              <a:solidFill>
                <a:schemeClr val="bg1"/>
              </a:solidFill>
              <a:cs typeface="Arial" charset="0"/>
            </a:endParaRPr>
          </a:p>
          <a:p>
            <a:pPr>
              <a:spcBef>
                <a:spcPct val="0"/>
              </a:spcBef>
            </a:pPr>
            <a:r>
              <a:rPr lang="en-US" sz="1600">
                <a:solidFill>
                  <a:schemeClr val="bg1"/>
                </a:solidFill>
                <a:cs typeface="Arial" charset="0"/>
              </a:rPr>
              <a:t>Grant access.</a:t>
            </a:r>
          </a:p>
        </p:txBody>
      </p:sp>
      <p:sp>
        <p:nvSpPr>
          <p:cNvPr id="48167" name="Line 39"/>
          <p:cNvSpPr>
            <a:spLocks noChangeShapeType="1"/>
          </p:cNvSpPr>
          <p:nvPr/>
        </p:nvSpPr>
        <p:spPr bwMode="auto">
          <a:xfrm flipV="1">
            <a:off x="1600200" y="2667000"/>
            <a:ext cx="1971675" cy="1270000"/>
          </a:xfrm>
          <a:prstGeom prst="line">
            <a:avLst/>
          </a:prstGeom>
          <a:noFill/>
          <a:ln w="12700">
            <a:solidFill>
              <a:srgbClr val="808080"/>
            </a:solidFill>
            <a:round/>
            <a:headEnd/>
            <a:tailEnd type="triangle" w="med" len="med"/>
          </a:ln>
        </p:spPr>
        <p:txBody>
          <a:bodyPr anchor="ctr"/>
          <a:lstStyle/>
          <a:p>
            <a:endParaRPr lang="en-US"/>
          </a:p>
        </p:txBody>
      </p:sp>
      <p:sp>
        <p:nvSpPr>
          <p:cNvPr id="48168" name="Line 40"/>
          <p:cNvSpPr>
            <a:spLocks noChangeShapeType="1"/>
          </p:cNvSpPr>
          <p:nvPr/>
        </p:nvSpPr>
        <p:spPr bwMode="auto">
          <a:xfrm flipH="1">
            <a:off x="1752600" y="2819400"/>
            <a:ext cx="1797050" cy="1193800"/>
          </a:xfrm>
          <a:prstGeom prst="line">
            <a:avLst/>
          </a:prstGeom>
          <a:noFill/>
          <a:ln w="12700">
            <a:solidFill>
              <a:srgbClr val="808080"/>
            </a:solidFill>
            <a:round/>
            <a:headEnd/>
            <a:tailEnd type="triangle" w="med" len="med"/>
          </a:ln>
        </p:spPr>
        <p:txBody>
          <a:bodyPr anchor="ctr"/>
          <a:lstStyle/>
          <a:p>
            <a:endParaRPr lang="en-US"/>
          </a:p>
        </p:txBody>
      </p:sp>
      <p:graphicFrame>
        <p:nvGraphicFramePr>
          <p:cNvPr id="1026" name="Object 43"/>
          <p:cNvGraphicFramePr>
            <a:graphicFrameLocks noChangeAspect="1"/>
          </p:cNvGraphicFramePr>
          <p:nvPr/>
        </p:nvGraphicFramePr>
        <p:xfrm>
          <a:off x="4011613" y="4191000"/>
          <a:ext cx="1169987" cy="1219200"/>
        </p:xfrm>
        <a:graphic>
          <a:graphicData uri="http://schemas.openxmlformats.org/presentationml/2006/ole">
            <p:oleObj spid="_x0000_s94210" name="Visio" r:id="rId8" imgW="757954" imgH="789204" progId="Visio.Drawing.11">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48148"/>
                                        </p:tgtEl>
                                        <p:attrNameLst>
                                          <p:attrName>style.visibility</p:attrName>
                                        </p:attrNameLst>
                                      </p:cBhvr>
                                      <p:to>
                                        <p:strVal val="visible"/>
                                      </p:to>
                                    </p:set>
                                    <p:animEffect transition="in" filter="wipe(left)">
                                      <p:cBhvr>
                                        <p:cTn id="7" dur="500"/>
                                        <p:tgtEl>
                                          <p:spTgt spid="48148"/>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48148"/>
                                        </p:tgtEl>
                                      </p:cBhvr>
                                    </p:animEffect>
                                    <p:set>
                                      <p:cBhvr>
                                        <p:cTn id="23" dur="1" fill="hold">
                                          <p:stCondLst>
                                            <p:cond delay="499"/>
                                          </p:stCondLst>
                                        </p:cTn>
                                        <p:tgtEl>
                                          <p:spTgt spid="48148"/>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8142"/>
                                        </p:tgtEl>
                                        <p:attrNameLst>
                                          <p:attrName>style.visibility</p:attrName>
                                        </p:attrNameLst>
                                      </p:cBhvr>
                                      <p:to>
                                        <p:strVal val="visible"/>
                                      </p:to>
                                    </p:set>
                                    <p:animEffect transition="in" filter="wipe(left)">
                                      <p:cBhvr>
                                        <p:cTn id="29" dur="500"/>
                                        <p:tgtEl>
                                          <p:spTgt spid="4814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8146"/>
                                        </p:tgtEl>
                                        <p:attrNameLst>
                                          <p:attrName>style.visibility</p:attrName>
                                        </p:attrNameLst>
                                      </p:cBhvr>
                                      <p:to>
                                        <p:strVal val="visible"/>
                                      </p:to>
                                    </p:set>
                                    <p:animEffect transition="in" filter="wipe(left)">
                                      <p:cBhvr>
                                        <p:cTn id="32" dur="500"/>
                                        <p:tgtEl>
                                          <p:spTgt spid="481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143"/>
                                        </p:tgtEl>
                                        <p:attrNameLst>
                                          <p:attrName>style.visibility</p:attrName>
                                        </p:attrNameLst>
                                      </p:cBhvr>
                                      <p:to>
                                        <p:strVal val="visible"/>
                                      </p:to>
                                    </p:set>
                                    <p:animEffect transition="in" filter="wipe(left)">
                                      <p:cBhvr>
                                        <p:cTn id="37" dur="500"/>
                                        <p:tgtEl>
                                          <p:spTgt spid="4814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8147"/>
                                        </p:tgtEl>
                                        <p:attrNameLst>
                                          <p:attrName>style.visibility</p:attrName>
                                        </p:attrNameLst>
                                      </p:cBhvr>
                                      <p:to>
                                        <p:strVal val="visible"/>
                                      </p:to>
                                    </p:set>
                                    <p:animEffect transition="in" filter="wipe(left)">
                                      <p:cBhvr>
                                        <p:cTn id="40" dur="500"/>
                                        <p:tgtEl>
                                          <p:spTgt spid="48147"/>
                                        </p:tgtEl>
                                      </p:cBhvr>
                                    </p:animEffect>
                                  </p:childTnLst>
                                </p:cTn>
                              </p:par>
                              <p:par>
                                <p:cTn id="41" presetID="9" presetClass="exit" presetSubtype="0" fill="hold" grpId="1" nodeType="withEffect">
                                  <p:stCondLst>
                                    <p:cond delay="0"/>
                                  </p:stCondLst>
                                  <p:childTnLst>
                                    <p:animEffect transition="out" filter="dissolve">
                                      <p:cBhvr>
                                        <p:cTn id="42" dur="500"/>
                                        <p:tgtEl>
                                          <p:spTgt spid="48146"/>
                                        </p:tgtEl>
                                      </p:cBhvr>
                                    </p:animEffect>
                                    <p:set>
                                      <p:cBhvr>
                                        <p:cTn id="43" dur="1" fill="hold">
                                          <p:stCondLst>
                                            <p:cond delay="499"/>
                                          </p:stCondLst>
                                        </p:cTn>
                                        <p:tgtEl>
                                          <p:spTgt spid="48146"/>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48142"/>
                                        </p:tgtEl>
                                      </p:cBhvr>
                                    </p:animEffect>
                                    <p:set>
                                      <p:cBhvr>
                                        <p:cTn id="46" dur="1" fill="hold">
                                          <p:stCondLst>
                                            <p:cond delay="499"/>
                                          </p:stCondLst>
                                        </p:cTn>
                                        <p:tgtEl>
                                          <p:spTgt spid="4814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8144"/>
                                        </p:tgtEl>
                                        <p:attrNameLst>
                                          <p:attrName>style.visibility</p:attrName>
                                        </p:attrNameLst>
                                      </p:cBhvr>
                                      <p:to>
                                        <p:strVal val="visible"/>
                                      </p:to>
                                    </p:set>
                                    <p:animEffect transition="in" filter="wipe(right)">
                                      <p:cBhvr>
                                        <p:cTn id="51" dur="500"/>
                                        <p:tgtEl>
                                          <p:spTgt spid="4814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8152"/>
                                        </p:tgtEl>
                                        <p:attrNameLst>
                                          <p:attrName>style.visibility</p:attrName>
                                        </p:attrNameLst>
                                      </p:cBhvr>
                                      <p:to>
                                        <p:strVal val="visible"/>
                                      </p:to>
                                    </p:set>
                                    <p:animEffect transition="in" filter="wipe(right)">
                                      <p:cBhvr>
                                        <p:cTn id="54" dur="500"/>
                                        <p:tgtEl>
                                          <p:spTgt spid="48152"/>
                                        </p:tgtEl>
                                      </p:cBhvr>
                                    </p:animEffect>
                                  </p:childTnLst>
                                </p:cTn>
                              </p:par>
                              <p:par>
                                <p:cTn id="55" presetID="9" presetClass="exit" presetSubtype="0" fill="hold" grpId="1" nodeType="withEffect">
                                  <p:stCondLst>
                                    <p:cond delay="0"/>
                                  </p:stCondLst>
                                  <p:childTnLst>
                                    <p:animEffect transition="out" filter="dissolve">
                                      <p:cBhvr>
                                        <p:cTn id="56" dur="500"/>
                                        <p:tgtEl>
                                          <p:spTgt spid="48147"/>
                                        </p:tgtEl>
                                      </p:cBhvr>
                                    </p:animEffect>
                                    <p:set>
                                      <p:cBhvr>
                                        <p:cTn id="57" dur="1" fill="hold">
                                          <p:stCondLst>
                                            <p:cond delay="499"/>
                                          </p:stCondLst>
                                        </p:cTn>
                                        <p:tgtEl>
                                          <p:spTgt spid="48147"/>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48143"/>
                                        </p:tgtEl>
                                      </p:cBhvr>
                                    </p:animEffect>
                                    <p:set>
                                      <p:cBhvr>
                                        <p:cTn id="60" dur="1" fill="hold">
                                          <p:stCondLst>
                                            <p:cond delay="499"/>
                                          </p:stCondLst>
                                        </p:cTn>
                                        <p:tgtEl>
                                          <p:spTgt spid="481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48145"/>
                                        </p:tgtEl>
                                        <p:attrNameLst>
                                          <p:attrName>style.visibility</p:attrName>
                                        </p:attrNameLst>
                                      </p:cBhvr>
                                      <p:to>
                                        <p:strVal val="visible"/>
                                      </p:to>
                                    </p:set>
                                    <p:animEffect transition="in" filter="wipe(right)">
                                      <p:cBhvr>
                                        <p:cTn id="65" dur="500"/>
                                        <p:tgtEl>
                                          <p:spTgt spid="48145"/>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48149"/>
                                        </p:tgtEl>
                                        <p:attrNameLst>
                                          <p:attrName>style.visibility</p:attrName>
                                        </p:attrNameLst>
                                      </p:cBhvr>
                                      <p:to>
                                        <p:strVal val="visible"/>
                                      </p:to>
                                    </p:set>
                                    <p:animEffect transition="in" filter="wipe(right)">
                                      <p:cBhvr>
                                        <p:cTn id="68" dur="500"/>
                                        <p:tgtEl>
                                          <p:spTgt spid="4814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8154"/>
                                        </p:tgtEl>
                                        <p:attrNameLst>
                                          <p:attrName>style.visibility</p:attrName>
                                        </p:attrNameLst>
                                      </p:cBhvr>
                                      <p:to>
                                        <p:strVal val="visible"/>
                                      </p:to>
                                    </p:set>
                                    <p:animEffect transition="in" filter="wipe(left)">
                                      <p:cBhvr>
                                        <p:cTn id="72" dur="500"/>
                                        <p:tgtEl>
                                          <p:spTgt spid="4815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8156"/>
                                        </p:tgtEl>
                                        <p:attrNameLst>
                                          <p:attrName>style.visibility</p:attrName>
                                        </p:attrNameLst>
                                      </p:cBhvr>
                                      <p:to>
                                        <p:strVal val="visible"/>
                                      </p:to>
                                    </p:set>
                                    <p:animEffect transition="in" filter="wipe(down)">
                                      <p:cBhvr>
                                        <p:cTn id="75" dur="1000"/>
                                        <p:tgtEl>
                                          <p:spTgt spid="48156"/>
                                        </p:tgtEl>
                                      </p:cBhvr>
                                    </p:animEffect>
                                  </p:childTnLst>
                                </p:cTn>
                              </p:par>
                              <p:par>
                                <p:cTn id="76" presetID="9" presetClass="exit" presetSubtype="0" fill="hold" grpId="1" nodeType="withEffect">
                                  <p:stCondLst>
                                    <p:cond delay="0"/>
                                  </p:stCondLst>
                                  <p:childTnLst>
                                    <p:animEffect transition="out" filter="dissolve">
                                      <p:cBhvr>
                                        <p:cTn id="77" dur="500"/>
                                        <p:tgtEl>
                                          <p:spTgt spid="48144"/>
                                        </p:tgtEl>
                                      </p:cBhvr>
                                    </p:animEffect>
                                    <p:set>
                                      <p:cBhvr>
                                        <p:cTn id="78" dur="1" fill="hold">
                                          <p:stCondLst>
                                            <p:cond delay="499"/>
                                          </p:stCondLst>
                                        </p:cTn>
                                        <p:tgtEl>
                                          <p:spTgt spid="48144"/>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48152"/>
                                        </p:tgtEl>
                                      </p:cBhvr>
                                    </p:animEffect>
                                    <p:set>
                                      <p:cBhvr>
                                        <p:cTn id="81" dur="1" fill="hold">
                                          <p:stCondLst>
                                            <p:cond delay="499"/>
                                          </p:stCondLst>
                                        </p:cTn>
                                        <p:tgtEl>
                                          <p:spTgt spid="4815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8167"/>
                                        </p:tgtEl>
                                        <p:attrNameLst>
                                          <p:attrName>style.visibility</p:attrName>
                                        </p:attrNameLst>
                                      </p:cBhvr>
                                      <p:to>
                                        <p:strVal val="visible"/>
                                      </p:to>
                                    </p:set>
                                    <p:animEffect transition="in" filter="wipe(down)">
                                      <p:cBhvr>
                                        <p:cTn id="86" dur="500"/>
                                        <p:tgtEl>
                                          <p:spTgt spid="4816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8150"/>
                                        </p:tgtEl>
                                        <p:attrNameLst>
                                          <p:attrName>style.visibility</p:attrName>
                                        </p:attrNameLst>
                                      </p:cBhvr>
                                      <p:to>
                                        <p:strVal val="visible"/>
                                      </p:to>
                                    </p:set>
                                    <p:animEffect transition="in" filter="wipe(left)">
                                      <p:cBhvr>
                                        <p:cTn id="89" dur="500"/>
                                        <p:tgtEl>
                                          <p:spTgt spid="48150"/>
                                        </p:tgtEl>
                                      </p:cBhvr>
                                    </p:animEffect>
                                  </p:childTnLst>
                                </p:cTn>
                              </p:par>
                              <p:par>
                                <p:cTn id="90" presetID="9" presetClass="exit" presetSubtype="0" fill="hold" grpId="1" nodeType="withEffect">
                                  <p:stCondLst>
                                    <p:cond delay="0"/>
                                  </p:stCondLst>
                                  <p:childTnLst>
                                    <p:animEffect transition="out" filter="dissolve">
                                      <p:cBhvr>
                                        <p:cTn id="91" dur="500"/>
                                        <p:tgtEl>
                                          <p:spTgt spid="48145"/>
                                        </p:tgtEl>
                                      </p:cBhvr>
                                    </p:animEffect>
                                    <p:set>
                                      <p:cBhvr>
                                        <p:cTn id="92" dur="1" fill="hold">
                                          <p:stCondLst>
                                            <p:cond delay="499"/>
                                          </p:stCondLst>
                                        </p:cTn>
                                        <p:tgtEl>
                                          <p:spTgt spid="48145"/>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48149"/>
                                        </p:tgtEl>
                                      </p:cBhvr>
                                    </p:animEffect>
                                    <p:set>
                                      <p:cBhvr>
                                        <p:cTn id="95" dur="1" fill="hold">
                                          <p:stCondLst>
                                            <p:cond delay="499"/>
                                          </p:stCondLst>
                                        </p:cTn>
                                        <p:tgtEl>
                                          <p:spTgt spid="4814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48168"/>
                                        </p:tgtEl>
                                        <p:attrNameLst>
                                          <p:attrName>style.visibility</p:attrName>
                                        </p:attrNameLst>
                                      </p:cBhvr>
                                      <p:to>
                                        <p:strVal val="visible"/>
                                      </p:to>
                                    </p:set>
                                    <p:animEffect transition="in" filter="wipe(up)">
                                      <p:cBhvr>
                                        <p:cTn id="100" dur="500"/>
                                        <p:tgtEl>
                                          <p:spTgt spid="48168"/>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8151"/>
                                        </p:tgtEl>
                                        <p:attrNameLst>
                                          <p:attrName>style.visibility</p:attrName>
                                        </p:attrNameLst>
                                      </p:cBhvr>
                                      <p:to>
                                        <p:strVal val="visible"/>
                                      </p:to>
                                    </p:set>
                                    <p:animEffect transition="in" filter="wipe(right)">
                                      <p:cBhvr>
                                        <p:cTn id="103" dur="500"/>
                                        <p:tgtEl>
                                          <p:spTgt spid="48151"/>
                                        </p:tgtEl>
                                      </p:cBhvr>
                                    </p:animEffect>
                                  </p:childTnLst>
                                </p:cTn>
                              </p:par>
                              <p:par>
                                <p:cTn id="104" presetID="10" presetClass="exit" presetSubtype="0" fill="hold" grpId="1" nodeType="withEffect">
                                  <p:stCondLst>
                                    <p:cond delay="0"/>
                                  </p:stCondLst>
                                  <p:childTnLst>
                                    <p:animEffect transition="out" filter="fade">
                                      <p:cBhvr>
                                        <p:cTn id="105" dur="500"/>
                                        <p:tgtEl>
                                          <p:spTgt spid="48167"/>
                                        </p:tgtEl>
                                      </p:cBhvr>
                                    </p:animEffect>
                                    <p:set>
                                      <p:cBhvr>
                                        <p:cTn id="106" dur="1" fill="hold">
                                          <p:stCondLst>
                                            <p:cond delay="499"/>
                                          </p:stCondLst>
                                        </p:cTn>
                                        <p:tgtEl>
                                          <p:spTgt spid="48167"/>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500"/>
                                        <p:tgtEl>
                                          <p:spTgt spid="48150"/>
                                        </p:tgtEl>
                                      </p:cBhvr>
                                    </p:animEffect>
                                    <p:set>
                                      <p:cBhvr>
                                        <p:cTn id="109" dur="1" fill="hold">
                                          <p:stCondLst>
                                            <p:cond delay="499"/>
                                          </p:stCondLst>
                                        </p:cTn>
                                        <p:tgtEl>
                                          <p:spTgt spid="4815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2" nodeType="clickEffect">
                                  <p:stCondLst>
                                    <p:cond delay="0"/>
                                  </p:stCondLst>
                                  <p:childTnLst>
                                    <p:set>
                                      <p:cBhvr>
                                        <p:cTn id="113" dur="1" fill="hold">
                                          <p:stCondLst>
                                            <p:cond delay="0"/>
                                          </p:stCondLst>
                                        </p:cTn>
                                        <p:tgtEl>
                                          <p:spTgt spid="48142"/>
                                        </p:tgtEl>
                                        <p:attrNameLst>
                                          <p:attrName>style.visibility</p:attrName>
                                        </p:attrNameLst>
                                      </p:cBhvr>
                                      <p:to>
                                        <p:strVal val="visible"/>
                                      </p:to>
                                    </p:set>
                                    <p:animEffect transition="in" filter="wipe(left)">
                                      <p:cBhvr>
                                        <p:cTn id="114" dur="500"/>
                                        <p:tgtEl>
                                          <p:spTgt spid="48142"/>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48130"/>
                                        </p:tgtEl>
                                        <p:attrNameLst>
                                          <p:attrName>style.visibility</p:attrName>
                                        </p:attrNameLst>
                                      </p:cBhvr>
                                      <p:to>
                                        <p:strVal val="visible"/>
                                      </p:to>
                                    </p:set>
                                    <p:animEffect transition="in" filter="wipe(left)">
                                      <p:cBhvr>
                                        <p:cTn id="117" dur="500"/>
                                        <p:tgtEl>
                                          <p:spTgt spid="48130"/>
                                        </p:tgtEl>
                                      </p:cBhvr>
                                    </p:animEffect>
                                  </p:childTnLst>
                                </p:cTn>
                              </p:par>
                              <p:par>
                                <p:cTn id="118" presetID="10" presetClass="exit" presetSubtype="0" fill="hold" grpId="1" nodeType="withEffect">
                                  <p:stCondLst>
                                    <p:cond delay="0"/>
                                  </p:stCondLst>
                                  <p:childTnLst>
                                    <p:animEffect transition="out" filter="fade">
                                      <p:cBhvr>
                                        <p:cTn id="119" dur="500"/>
                                        <p:tgtEl>
                                          <p:spTgt spid="48168"/>
                                        </p:tgtEl>
                                      </p:cBhvr>
                                    </p:animEffect>
                                    <p:set>
                                      <p:cBhvr>
                                        <p:cTn id="120" dur="1" fill="hold">
                                          <p:stCondLst>
                                            <p:cond delay="499"/>
                                          </p:stCondLst>
                                        </p:cTn>
                                        <p:tgtEl>
                                          <p:spTgt spid="48168"/>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48151"/>
                                        </p:tgtEl>
                                      </p:cBhvr>
                                    </p:animEffect>
                                    <p:set>
                                      <p:cBhvr>
                                        <p:cTn id="123" dur="1" fill="hold">
                                          <p:stCondLst>
                                            <p:cond delay="499"/>
                                          </p:stCondLst>
                                        </p:cTn>
                                        <p:tgtEl>
                                          <p:spTgt spid="4815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2" nodeType="clickEffect">
                                  <p:stCondLst>
                                    <p:cond delay="0"/>
                                  </p:stCondLst>
                                  <p:childTnLst>
                                    <p:set>
                                      <p:cBhvr>
                                        <p:cTn id="127" dur="1" fill="hold">
                                          <p:stCondLst>
                                            <p:cond delay="0"/>
                                          </p:stCondLst>
                                        </p:cTn>
                                        <p:tgtEl>
                                          <p:spTgt spid="48143"/>
                                        </p:tgtEl>
                                        <p:attrNameLst>
                                          <p:attrName>style.visibility</p:attrName>
                                        </p:attrNameLst>
                                      </p:cBhvr>
                                      <p:to>
                                        <p:strVal val="visible"/>
                                      </p:to>
                                    </p:set>
                                    <p:animEffect transition="in" filter="wipe(left)">
                                      <p:cBhvr>
                                        <p:cTn id="128" dur="500"/>
                                        <p:tgtEl>
                                          <p:spTgt spid="48143"/>
                                        </p:tgtEl>
                                      </p:cBhvr>
                                    </p:animEffect>
                                  </p:childTnLst>
                                </p:cTn>
                              </p:par>
                              <p:par>
                                <p:cTn id="129" presetID="22" presetClass="entr" presetSubtype="8" fill="hold" grpId="2" nodeType="withEffect">
                                  <p:stCondLst>
                                    <p:cond delay="0"/>
                                  </p:stCondLst>
                                  <p:childTnLst>
                                    <p:set>
                                      <p:cBhvr>
                                        <p:cTn id="130" dur="1" fill="hold">
                                          <p:stCondLst>
                                            <p:cond delay="0"/>
                                          </p:stCondLst>
                                        </p:cTn>
                                        <p:tgtEl>
                                          <p:spTgt spid="48147"/>
                                        </p:tgtEl>
                                        <p:attrNameLst>
                                          <p:attrName>style.visibility</p:attrName>
                                        </p:attrNameLst>
                                      </p:cBhvr>
                                      <p:to>
                                        <p:strVal val="visible"/>
                                      </p:to>
                                    </p:set>
                                    <p:animEffect transition="in" filter="wipe(left)">
                                      <p:cBhvr>
                                        <p:cTn id="131" dur="500"/>
                                        <p:tgtEl>
                                          <p:spTgt spid="48147"/>
                                        </p:tgtEl>
                                      </p:cBhvr>
                                    </p:animEffect>
                                  </p:childTnLst>
                                </p:cTn>
                              </p:par>
                              <p:par>
                                <p:cTn id="132" presetID="9" presetClass="exit" presetSubtype="0" fill="hold" grpId="1" nodeType="withEffect">
                                  <p:stCondLst>
                                    <p:cond delay="0"/>
                                  </p:stCondLst>
                                  <p:childTnLst>
                                    <p:animEffect transition="out" filter="dissolve">
                                      <p:cBhvr>
                                        <p:cTn id="133" dur="500"/>
                                        <p:tgtEl>
                                          <p:spTgt spid="48130"/>
                                        </p:tgtEl>
                                      </p:cBhvr>
                                    </p:animEffect>
                                    <p:set>
                                      <p:cBhvr>
                                        <p:cTn id="134" dur="1" fill="hold">
                                          <p:stCondLst>
                                            <p:cond delay="499"/>
                                          </p:stCondLst>
                                        </p:cTn>
                                        <p:tgtEl>
                                          <p:spTgt spid="48130"/>
                                        </p:tgtEl>
                                        <p:attrNameLst>
                                          <p:attrName>style.visibility</p:attrName>
                                        </p:attrNameLst>
                                      </p:cBhvr>
                                      <p:to>
                                        <p:strVal val="hidden"/>
                                      </p:to>
                                    </p:set>
                                  </p:childTnLst>
                                </p:cTn>
                              </p:par>
                              <p:par>
                                <p:cTn id="135" presetID="9" presetClass="exit" presetSubtype="0" fill="hold" grpId="3" nodeType="withEffect">
                                  <p:stCondLst>
                                    <p:cond delay="0"/>
                                  </p:stCondLst>
                                  <p:childTnLst>
                                    <p:animEffect transition="out" filter="dissolve">
                                      <p:cBhvr>
                                        <p:cTn id="136" dur="500"/>
                                        <p:tgtEl>
                                          <p:spTgt spid="48142"/>
                                        </p:tgtEl>
                                      </p:cBhvr>
                                    </p:animEffect>
                                    <p:set>
                                      <p:cBhvr>
                                        <p:cTn id="137" dur="1" fill="hold">
                                          <p:stCondLst>
                                            <p:cond delay="499"/>
                                          </p:stCondLst>
                                        </p:cTn>
                                        <p:tgtEl>
                                          <p:spTgt spid="48142"/>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grpId="2" nodeType="clickEffect">
                                  <p:stCondLst>
                                    <p:cond delay="0"/>
                                  </p:stCondLst>
                                  <p:childTnLst>
                                    <p:set>
                                      <p:cBhvr>
                                        <p:cTn id="141" dur="1" fill="hold">
                                          <p:stCondLst>
                                            <p:cond delay="0"/>
                                          </p:stCondLst>
                                        </p:cTn>
                                        <p:tgtEl>
                                          <p:spTgt spid="48144"/>
                                        </p:tgtEl>
                                        <p:attrNameLst>
                                          <p:attrName>style.visibility</p:attrName>
                                        </p:attrNameLst>
                                      </p:cBhvr>
                                      <p:to>
                                        <p:strVal val="visible"/>
                                      </p:to>
                                    </p:set>
                                    <p:animEffect transition="in" filter="wipe(right)">
                                      <p:cBhvr>
                                        <p:cTn id="142" dur="500"/>
                                        <p:tgtEl>
                                          <p:spTgt spid="48144"/>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48166"/>
                                        </p:tgtEl>
                                        <p:attrNameLst>
                                          <p:attrName>style.visibility</p:attrName>
                                        </p:attrNameLst>
                                      </p:cBhvr>
                                      <p:to>
                                        <p:strVal val="visible"/>
                                      </p:to>
                                    </p:set>
                                    <p:animEffect transition="in" filter="wipe(right)">
                                      <p:cBhvr>
                                        <p:cTn id="145" dur="500"/>
                                        <p:tgtEl>
                                          <p:spTgt spid="48166"/>
                                        </p:tgtEl>
                                      </p:cBhvr>
                                    </p:animEffect>
                                  </p:childTnLst>
                                </p:cTn>
                              </p:par>
                              <p:par>
                                <p:cTn id="146" presetID="9" presetClass="exit" presetSubtype="0" fill="hold" grpId="3" nodeType="withEffect">
                                  <p:stCondLst>
                                    <p:cond delay="0"/>
                                  </p:stCondLst>
                                  <p:childTnLst>
                                    <p:animEffect transition="out" filter="dissolve">
                                      <p:cBhvr>
                                        <p:cTn id="147" dur="500"/>
                                        <p:tgtEl>
                                          <p:spTgt spid="48147"/>
                                        </p:tgtEl>
                                      </p:cBhvr>
                                    </p:animEffect>
                                    <p:set>
                                      <p:cBhvr>
                                        <p:cTn id="148" dur="1" fill="hold">
                                          <p:stCondLst>
                                            <p:cond delay="499"/>
                                          </p:stCondLst>
                                        </p:cTn>
                                        <p:tgtEl>
                                          <p:spTgt spid="48147"/>
                                        </p:tgtEl>
                                        <p:attrNameLst>
                                          <p:attrName>style.visibility</p:attrName>
                                        </p:attrNameLst>
                                      </p:cBhvr>
                                      <p:to>
                                        <p:strVal val="hidden"/>
                                      </p:to>
                                    </p:set>
                                  </p:childTnLst>
                                </p:cTn>
                              </p:par>
                              <p:par>
                                <p:cTn id="149" presetID="9" presetClass="exit" presetSubtype="0" fill="hold" grpId="3" nodeType="withEffect">
                                  <p:stCondLst>
                                    <p:cond delay="0"/>
                                  </p:stCondLst>
                                  <p:childTnLst>
                                    <p:animEffect transition="out" filter="dissolve">
                                      <p:cBhvr>
                                        <p:cTn id="150" dur="500"/>
                                        <p:tgtEl>
                                          <p:spTgt spid="48143"/>
                                        </p:tgtEl>
                                      </p:cBhvr>
                                    </p:animEffect>
                                    <p:set>
                                      <p:cBhvr>
                                        <p:cTn id="151" dur="1" fill="hold">
                                          <p:stCondLst>
                                            <p:cond delay="499"/>
                                          </p:stCondLst>
                                        </p:cTn>
                                        <p:tgtEl>
                                          <p:spTgt spid="48143"/>
                                        </p:tgtEl>
                                        <p:attrNameLst>
                                          <p:attrName>style.visibility</p:attrName>
                                        </p:attrNameLst>
                                      </p:cBhvr>
                                      <p:to>
                                        <p:strVal val="hidden"/>
                                      </p:to>
                                    </p:set>
                                  </p:childTnLst>
                                </p:cTn>
                              </p:par>
                            </p:childTnLst>
                          </p:cTn>
                        </p:par>
                        <p:par>
                          <p:cTn id="152" fill="hold">
                            <p:stCondLst>
                              <p:cond delay="500"/>
                            </p:stCondLst>
                            <p:childTnLst>
                              <p:par>
                                <p:cTn id="153" presetID="9" presetClass="exit" presetSubtype="0" fill="hold" grpId="1" nodeType="afterEffect">
                                  <p:stCondLst>
                                    <p:cond delay="0"/>
                                  </p:stCondLst>
                                  <p:childTnLst>
                                    <p:animEffect transition="out" filter="dissolve">
                                      <p:cBhvr>
                                        <p:cTn id="154" dur="500"/>
                                        <p:tgtEl>
                                          <p:spTgt spid="48156"/>
                                        </p:tgtEl>
                                      </p:cBhvr>
                                    </p:animEffect>
                                    <p:set>
                                      <p:cBhvr>
                                        <p:cTn id="155" dur="1" fill="hold">
                                          <p:stCondLst>
                                            <p:cond delay="499"/>
                                          </p:stCondLst>
                                        </p:cTn>
                                        <p:tgtEl>
                                          <p:spTgt spid="48156"/>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48154"/>
                                        </p:tgtEl>
                                      </p:cBhvr>
                                    </p:animEffect>
                                    <p:set>
                                      <p:cBhvr>
                                        <p:cTn id="158" dur="1" fill="hold">
                                          <p:stCondLst>
                                            <p:cond delay="499"/>
                                          </p:stCondLst>
                                        </p:cTn>
                                        <p:tgtEl>
                                          <p:spTgt spid="48154"/>
                                        </p:tgtEl>
                                        <p:attrNameLst>
                                          <p:attrName>style.visibility</p:attrName>
                                        </p:attrNameLst>
                                      </p:cBhvr>
                                      <p:to>
                                        <p:strVal val="hidden"/>
                                      </p:to>
                                    </p:set>
                                  </p:childTnLst>
                                </p:cTn>
                              </p:par>
                            </p:childTnLst>
                          </p:cTn>
                        </p:par>
                        <p:par>
                          <p:cTn id="159" fill="hold">
                            <p:stCondLst>
                              <p:cond delay="1000"/>
                            </p:stCondLst>
                            <p:childTnLst>
                              <p:par>
                                <p:cTn id="160" presetID="35" presetClass="path" presetSubtype="0" accel="50000" decel="50000" fill="hold" grpId="0" nodeType="afterEffect">
                                  <p:stCondLst>
                                    <p:cond delay="0"/>
                                  </p:stCondLst>
                                  <p:childTnLst>
                                    <p:animMotion origin="layout" path="M 8.33333E-7 2.96296E-6 L -0.12292 2.96296E-6 " pathEditMode="relative" rAng="0" ptsTypes="AA">
                                      <p:cBhvr>
                                        <p:cTn id="161" dur="2000" fill="hold"/>
                                        <p:tgtEl>
                                          <p:spTgt spid="48131"/>
                                        </p:tgtEl>
                                        <p:attrNameLst>
                                          <p:attrName>ppt_x</p:attrName>
                                          <p:attrName>ppt_y</p:attrName>
                                        </p:attrNameLst>
                                      </p:cBhvr>
                                      <p:rCtr x="-61" y="0"/>
                                    </p:animMotion>
                                  </p:childTnLst>
                                </p:cTn>
                              </p:par>
                            </p:childTnLst>
                          </p:cTn>
                        </p:par>
                        <p:par>
                          <p:cTn id="162" fill="hold">
                            <p:stCondLst>
                              <p:cond delay="3000"/>
                            </p:stCondLst>
                            <p:childTnLst>
                              <p:par>
                                <p:cTn id="163" presetID="63" presetClass="path" presetSubtype="0" accel="50000" decel="50000" fill="hold" nodeType="afterEffect">
                                  <p:stCondLst>
                                    <p:cond delay="0"/>
                                  </p:stCondLst>
                                  <p:childTnLst>
                                    <p:animMotion origin="layout" path="M 4.44444E-6 1.48148E-6 L 0.24618 1.48148E-6 " pathEditMode="relative" rAng="0" ptsTypes="AA">
                                      <p:cBhvr>
                                        <p:cTn id="164" dur="2000" fill="hold"/>
                                        <p:tgtEl>
                                          <p:spTgt spid="48135"/>
                                        </p:tgtEl>
                                        <p:attrNameLst>
                                          <p:attrName>ppt_x</p:attrName>
                                          <p:attrName>ppt_y</p:attrName>
                                        </p:attrNameLst>
                                      </p:cBhvr>
                                      <p:rCtr x="123" y="0"/>
                                    </p:animMotion>
                                  </p:childTnLst>
                                </p:cTn>
                              </p:par>
                              <p:par>
                                <p:cTn id="165" presetID="63" presetClass="path" presetSubtype="0" accel="50000" decel="50000" fill="hold" grpId="0" nodeType="withEffect">
                                  <p:stCondLst>
                                    <p:cond delay="0"/>
                                  </p:stCondLst>
                                  <p:childTnLst>
                                    <p:animMotion origin="layout" path="M 1.11111E-6 -2.96296E-6 L 0.2316 -2.96296E-6 " pathEditMode="relative" rAng="0" ptsTypes="AA">
                                      <p:cBhvr>
                                        <p:cTn id="166" dur="2000" fill="hold"/>
                                        <p:tgtEl>
                                          <p:spTgt spid="48136"/>
                                        </p:tgtEl>
                                        <p:attrNameLst>
                                          <p:attrName>ppt_x</p:attrName>
                                          <p:attrName>ppt_y</p:attrName>
                                        </p:attrNameLst>
                                      </p:cBhvr>
                                      <p:rCtr x="116" y="0"/>
                                    </p:animMotion>
                                  </p:childTnLst>
                                </p:cTn>
                              </p:par>
                              <p:par>
                                <p:cTn id="167" presetID="30" presetClass="emph" presetSubtype="0" fill="hold" grpId="0" nodeType="withEffect">
                                  <p:stCondLst>
                                    <p:cond delay="0"/>
                                  </p:stCondLst>
                                  <p:childTnLst>
                                    <p:animClr clrSpc="hsl" dir="cw">
                                      <p:cBhvr override="childStyle">
                                        <p:cTn id="168" dur="500" fill="hold"/>
                                        <p:tgtEl>
                                          <p:spTgt spid="48137"/>
                                        </p:tgtEl>
                                        <p:attrNameLst>
                                          <p:attrName>style.color</p:attrName>
                                        </p:attrNameLst>
                                      </p:cBhvr>
                                      <p:by>
                                        <p:hsl h="0" s="12549" l="25098"/>
                                      </p:by>
                                    </p:animClr>
                                    <p:animClr clrSpc="hsl" dir="cw">
                                      <p:cBhvr>
                                        <p:cTn id="169" dur="500" fill="hold"/>
                                        <p:tgtEl>
                                          <p:spTgt spid="48137"/>
                                        </p:tgtEl>
                                        <p:attrNameLst>
                                          <p:attrName>fillcolor</p:attrName>
                                        </p:attrNameLst>
                                      </p:cBhvr>
                                      <p:by>
                                        <p:hsl h="0" s="12549" l="25098"/>
                                      </p:by>
                                    </p:animClr>
                                    <p:animClr clrSpc="hsl" dir="cw">
                                      <p:cBhvr>
                                        <p:cTn id="170" dur="500" fill="hold"/>
                                        <p:tgtEl>
                                          <p:spTgt spid="48137"/>
                                        </p:tgtEl>
                                        <p:attrNameLst>
                                          <p:attrName>stroke.color</p:attrName>
                                        </p:attrNameLst>
                                      </p:cBhvr>
                                      <p:by>
                                        <p:hsl h="0" s="12549" l="25098"/>
                                      </p:by>
                                    </p:animClr>
                                    <p:set>
                                      <p:cBhvr>
                                        <p:cTn id="171" dur="500" fill="hold"/>
                                        <p:tgtEl>
                                          <p:spTgt spid="48137"/>
                                        </p:tgtEl>
                                        <p:attrNameLst>
                                          <p:attrName>fill.type</p:attrName>
                                        </p:attrNameLst>
                                      </p:cBhvr>
                                      <p:to>
                                        <p:strVal val="solid"/>
                                      </p:to>
                                    </p:set>
                                  </p:childTnLst>
                                </p:cTn>
                              </p:par>
                              <p:par>
                                <p:cTn id="172" presetID="30" presetClass="emph" presetSubtype="0" fill="hold" nodeType="withEffect">
                                  <p:stCondLst>
                                    <p:cond delay="0"/>
                                  </p:stCondLst>
                                  <p:childTnLst>
                                    <p:animClr clrSpc="hsl" dir="cw">
                                      <p:cBhvr override="childStyle">
                                        <p:cTn id="173" dur="500" fill="hold"/>
                                        <p:tgtEl>
                                          <p:spTgt spid="48133"/>
                                        </p:tgtEl>
                                        <p:attrNameLst>
                                          <p:attrName>style.color</p:attrName>
                                        </p:attrNameLst>
                                      </p:cBhvr>
                                      <p:by>
                                        <p:hsl h="0" s="12549" l="25098"/>
                                      </p:by>
                                    </p:animClr>
                                    <p:animClr clrSpc="hsl" dir="cw">
                                      <p:cBhvr>
                                        <p:cTn id="174" dur="500" fill="hold"/>
                                        <p:tgtEl>
                                          <p:spTgt spid="48133"/>
                                        </p:tgtEl>
                                        <p:attrNameLst>
                                          <p:attrName>fillcolor</p:attrName>
                                        </p:attrNameLst>
                                      </p:cBhvr>
                                      <p:by>
                                        <p:hsl h="0" s="12549" l="25098"/>
                                      </p:by>
                                    </p:animClr>
                                    <p:animClr clrSpc="hsl" dir="cw">
                                      <p:cBhvr>
                                        <p:cTn id="175" dur="500" fill="hold"/>
                                        <p:tgtEl>
                                          <p:spTgt spid="48133"/>
                                        </p:tgtEl>
                                        <p:attrNameLst>
                                          <p:attrName>stroke.color</p:attrName>
                                        </p:attrNameLst>
                                      </p:cBhvr>
                                      <p:by>
                                        <p:hsl h="0" s="12549" l="25098"/>
                                      </p:by>
                                    </p:animClr>
                                    <p:set>
                                      <p:cBhvr>
                                        <p:cTn id="176" dur="500" fill="hold"/>
                                        <p:tgtEl>
                                          <p:spTgt spid="48133"/>
                                        </p:tgtEl>
                                        <p:attrNameLst>
                                          <p:attrName>fill.type</p:attrName>
                                        </p:attrNameLst>
                                      </p:cBhvr>
                                      <p:to>
                                        <p:strVal val="solid"/>
                                      </p:to>
                                    </p:set>
                                  </p:childTnLst>
                                </p:cTn>
                              </p:par>
                              <p:par>
                                <p:cTn id="177" presetID="30" presetClass="emph" presetSubtype="0" fill="hold" grpId="0" nodeType="withEffect">
                                  <p:stCondLst>
                                    <p:cond delay="0"/>
                                  </p:stCondLst>
                                  <p:childTnLst>
                                    <p:animClr clrSpc="hsl" dir="cw">
                                      <p:cBhvr override="childStyle">
                                        <p:cTn id="178" dur="500" fill="hold"/>
                                        <p:tgtEl>
                                          <p:spTgt spid="48134"/>
                                        </p:tgtEl>
                                        <p:attrNameLst>
                                          <p:attrName>style.color</p:attrName>
                                        </p:attrNameLst>
                                      </p:cBhvr>
                                      <p:by>
                                        <p:hsl h="0" s="12549" l="25098"/>
                                      </p:by>
                                    </p:animClr>
                                    <p:animClr clrSpc="hsl" dir="cw">
                                      <p:cBhvr>
                                        <p:cTn id="179" dur="500" fill="hold"/>
                                        <p:tgtEl>
                                          <p:spTgt spid="48134"/>
                                        </p:tgtEl>
                                        <p:attrNameLst>
                                          <p:attrName>fillcolor</p:attrName>
                                        </p:attrNameLst>
                                      </p:cBhvr>
                                      <p:by>
                                        <p:hsl h="0" s="12549" l="25098"/>
                                      </p:by>
                                    </p:animClr>
                                    <p:animClr clrSpc="hsl" dir="cw">
                                      <p:cBhvr>
                                        <p:cTn id="180" dur="500" fill="hold"/>
                                        <p:tgtEl>
                                          <p:spTgt spid="48134"/>
                                        </p:tgtEl>
                                        <p:attrNameLst>
                                          <p:attrName>stroke.color</p:attrName>
                                        </p:attrNameLst>
                                      </p:cBhvr>
                                      <p:by>
                                        <p:hsl h="0" s="12549" l="25098"/>
                                      </p:by>
                                    </p:animClr>
                                    <p:set>
                                      <p:cBhvr>
                                        <p:cTn id="181" dur="500" fill="hold"/>
                                        <p:tgtEl>
                                          <p:spTgt spid="48134"/>
                                        </p:tgtEl>
                                        <p:attrNameLst>
                                          <p:attrName>fill.type</p:attrName>
                                        </p:attrNameLst>
                                      </p:cBhvr>
                                      <p:to>
                                        <p:strVal val="solid"/>
                                      </p:to>
                                    </p:set>
                                  </p:childTnLst>
                                </p:cTn>
                              </p:par>
                            </p:childTnLst>
                          </p:cTn>
                        </p:par>
                        <p:par>
                          <p:cTn id="182" fill="hold">
                            <p:stCondLst>
                              <p:cond delay="5000"/>
                            </p:stCondLst>
                            <p:childTnLst>
                              <p:par>
                                <p:cTn id="183" presetID="9" presetClass="exit" presetSubtype="0" fill="hold" grpId="3" nodeType="afterEffect">
                                  <p:stCondLst>
                                    <p:cond delay="0"/>
                                  </p:stCondLst>
                                  <p:childTnLst>
                                    <p:animEffect transition="out" filter="dissolve">
                                      <p:cBhvr>
                                        <p:cTn id="184" dur="500"/>
                                        <p:tgtEl>
                                          <p:spTgt spid="48144"/>
                                        </p:tgtEl>
                                      </p:cBhvr>
                                    </p:animEffect>
                                    <p:set>
                                      <p:cBhvr>
                                        <p:cTn id="185" dur="1" fill="hold">
                                          <p:stCondLst>
                                            <p:cond delay="499"/>
                                          </p:stCondLst>
                                        </p:cTn>
                                        <p:tgtEl>
                                          <p:spTgt spid="48144"/>
                                        </p:tgtEl>
                                        <p:attrNameLst>
                                          <p:attrName>style.visibility</p:attrName>
                                        </p:attrNameLst>
                                      </p:cBhvr>
                                      <p:to>
                                        <p:strVal val="hidden"/>
                                      </p:to>
                                    </p:set>
                                  </p:childTnLst>
                                </p:cTn>
                              </p:par>
                              <p:par>
                                <p:cTn id="186" presetID="9" presetClass="exit" presetSubtype="0" fill="hold" grpId="1" nodeType="withEffect">
                                  <p:stCondLst>
                                    <p:cond delay="0"/>
                                  </p:stCondLst>
                                  <p:childTnLst>
                                    <p:animEffect transition="out" filter="dissolve">
                                      <p:cBhvr>
                                        <p:cTn id="187" dur="500"/>
                                        <p:tgtEl>
                                          <p:spTgt spid="48166"/>
                                        </p:tgtEl>
                                      </p:cBhvr>
                                    </p:animEffect>
                                    <p:set>
                                      <p:cBhvr>
                                        <p:cTn id="188" dur="1" fill="hold">
                                          <p:stCondLst>
                                            <p:cond delay="499"/>
                                          </p:stCondLst>
                                        </p:cTn>
                                        <p:tgtEl>
                                          <p:spTgt spid="48166"/>
                                        </p:tgtEl>
                                        <p:attrNameLst>
                                          <p:attrName>style.visibility</p:attrName>
                                        </p:attrNameLst>
                                      </p:cBhvr>
                                      <p:to>
                                        <p:strVal val="hidden"/>
                                      </p:to>
                                    </p:set>
                                  </p:childTnLst>
                                </p:cTn>
                              </p:par>
                            </p:childTnLst>
                          </p:cTn>
                        </p:par>
                        <p:par>
                          <p:cTn id="189" fill="hold">
                            <p:stCondLst>
                              <p:cond delay="5500"/>
                            </p:stCondLst>
                            <p:childTnLst>
                              <p:par>
                                <p:cTn id="190" presetID="10" presetClass="entr" presetSubtype="0" fill="hold" grpId="0" nodeType="afterEffect">
                                  <p:stCondLst>
                                    <p:cond delay="0"/>
                                  </p:stCondLst>
                                  <p:childTnLst>
                                    <p:set>
                                      <p:cBhvr>
                                        <p:cTn id="191" dur="1" fill="hold">
                                          <p:stCondLst>
                                            <p:cond delay="0"/>
                                          </p:stCondLst>
                                        </p:cTn>
                                        <p:tgtEl>
                                          <p:spTgt spid="48155"/>
                                        </p:tgtEl>
                                        <p:attrNameLst>
                                          <p:attrName>style.visibility</p:attrName>
                                        </p:attrNameLst>
                                      </p:cBhvr>
                                      <p:to>
                                        <p:strVal val="visible"/>
                                      </p:to>
                                    </p:set>
                                    <p:animEffect transition="in" filter="fade">
                                      <p:cBhvr>
                                        <p:cTn id="192" dur="500"/>
                                        <p:tgtEl>
                                          <p:spTgt spid="48155"/>
                                        </p:tgtEl>
                                      </p:cBhvr>
                                    </p:animEffect>
                                  </p:childTnLst>
                                </p:cTn>
                              </p:par>
                              <p:par>
                                <p:cTn id="193" presetID="9" presetClass="exit" presetSubtype="0" fill="hold" grpId="2" nodeType="withEffect">
                                  <p:stCondLst>
                                    <p:cond delay="0"/>
                                  </p:stCondLst>
                                  <p:childTnLst>
                                    <p:animEffect transition="out" filter="dissolve">
                                      <p:cBhvr>
                                        <p:cTn id="194" dur="500"/>
                                        <p:tgtEl>
                                          <p:spTgt spid="48166"/>
                                        </p:tgtEl>
                                      </p:cBhvr>
                                    </p:animEffect>
                                    <p:set>
                                      <p:cBhvr>
                                        <p:cTn id="195" dur="1" fill="hold">
                                          <p:stCondLst>
                                            <p:cond delay="499"/>
                                          </p:stCondLst>
                                        </p:cTn>
                                        <p:tgtEl>
                                          <p:spTgt spid="48166"/>
                                        </p:tgtEl>
                                        <p:attrNameLst>
                                          <p:attrName>style.visibility</p:attrName>
                                        </p:attrNameLst>
                                      </p:cBhvr>
                                      <p:to>
                                        <p:strVal val="hidden"/>
                                      </p:to>
                                    </p:set>
                                  </p:childTnLst>
                                </p:cTn>
                              </p:par>
                              <p:par>
                                <p:cTn id="196" presetID="9" presetClass="exit" presetSubtype="0" fill="hold" grpId="4" nodeType="withEffect">
                                  <p:stCondLst>
                                    <p:cond delay="0"/>
                                  </p:stCondLst>
                                  <p:childTnLst>
                                    <p:animEffect transition="out" filter="dissolve">
                                      <p:cBhvr>
                                        <p:cTn id="197" dur="500"/>
                                        <p:tgtEl>
                                          <p:spTgt spid="48144"/>
                                        </p:tgtEl>
                                      </p:cBhvr>
                                    </p:animEffect>
                                    <p:set>
                                      <p:cBhvr>
                                        <p:cTn id="198" dur="1" fill="hold">
                                          <p:stCondLst>
                                            <p:cond delay="499"/>
                                          </p:stCondLst>
                                        </p:cTn>
                                        <p:tgtEl>
                                          <p:spTgt spid="48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0" grpId="1"/>
      <p:bldP spid="48131" grpId="0" animBg="1"/>
      <p:bldP spid="48134" grpId="0"/>
      <p:bldP spid="48136" grpId="0"/>
      <p:bldP spid="48137" grpId="0"/>
      <p:bldP spid="48142" grpId="0" animBg="1"/>
      <p:bldP spid="48142" grpId="1" animBg="1"/>
      <p:bldP spid="48142" grpId="2" animBg="1"/>
      <p:bldP spid="48142" grpId="3" animBg="1"/>
      <p:bldP spid="48143" grpId="0" animBg="1"/>
      <p:bldP spid="48143" grpId="1" animBg="1"/>
      <p:bldP spid="48143" grpId="2" animBg="1"/>
      <p:bldP spid="48143" grpId="3" animBg="1"/>
      <p:bldP spid="48144" grpId="0" animBg="1"/>
      <p:bldP spid="48144" grpId="1" animBg="1"/>
      <p:bldP spid="48144" grpId="2" animBg="1"/>
      <p:bldP spid="48144" grpId="3" animBg="1"/>
      <p:bldP spid="48144" grpId="4" animBg="1"/>
      <p:bldP spid="48145" grpId="0" animBg="1"/>
      <p:bldP spid="48145" grpId="1" animBg="1"/>
      <p:bldP spid="48146" grpId="0"/>
      <p:bldP spid="48146" grpId="1"/>
      <p:bldP spid="48147" grpId="0"/>
      <p:bldP spid="48147" grpId="1"/>
      <p:bldP spid="48147" grpId="2"/>
      <p:bldP spid="48147" grpId="3"/>
      <p:bldP spid="48148" grpId="0"/>
      <p:bldP spid="48148" grpId="1"/>
      <p:bldP spid="48149" grpId="0"/>
      <p:bldP spid="48149" grpId="1"/>
      <p:bldP spid="48150" grpId="0"/>
      <p:bldP spid="48150" grpId="1"/>
      <p:bldP spid="48151" grpId="0"/>
      <p:bldP spid="48151" grpId="1"/>
      <p:bldP spid="48152" grpId="0"/>
      <p:bldP spid="48152" grpId="1"/>
      <p:bldP spid="48154" grpId="0"/>
      <p:bldP spid="48154" grpId="1"/>
      <p:bldP spid="48155" grpId="0"/>
      <p:bldP spid="48156" grpId="0" animBg="1"/>
      <p:bldP spid="48156" grpId="1" animBg="1"/>
      <p:bldP spid="48166" grpId="0"/>
      <p:bldP spid="48166" grpId="1"/>
      <p:bldP spid="48166" grpId="2"/>
      <p:bldP spid="48167" grpId="0" animBg="1"/>
      <p:bldP spid="48167" grpId="1" animBg="1"/>
      <p:bldP spid="48168" grpId="0" animBg="1"/>
      <p:bldP spid="48168" grpId="1" animBg="1"/>
    </p:bldLst>
  </p:timing>
</p:sld>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anchor="ctr" compatLnSpc="1">
        <a:spAutoFit/>
      </a:bodyPr>
      <a:lstStyle>
        <a:defPPr marL="0" marR="0" indent="0" algn="l" defTabSz="914400" rtl="0" eaLnBrk="0" fontAlgn="base" latinLnBrk="0" hangingPunct="0">
          <a:lnSpc>
            <a:spcPct val="100000"/>
          </a:lnSpc>
          <a:spcBef>
            <a:spcPct val="0"/>
          </a:spcBef>
          <a:spcAft>
            <a:spcPct val="0"/>
          </a:spcAft>
          <a:buNone/>
          <a:tabLst/>
          <a:defRPr kumimoji="0" lang="en-US" sz="1800" b="0" i="0" u="none" strike="noStrike" baseline="0" smtClean="0">
            <a:solidFill>
              <a:schemeClr val="tx1">
                <a:alpha val="100000"/>
              </a:schemeClr>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anchor="ctr" compatLnSpc="1">
        <a:spAutoFit/>
      </a:bodyPr>
      <a:lstStyle>
        <a:defPPr marL="0" marR="0" indent="0" algn="l" defTabSz="914400" rtl="0" eaLnBrk="0" fontAlgn="base" latinLnBrk="0" hangingPunct="0">
          <a:lnSpc>
            <a:spcPct val="100000"/>
          </a:lnSpc>
          <a:spcBef>
            <a:spcPct val="0"/>
          </a:spcBef>
          <a:spcAft>
            <a:spcPct val="0"/>
          </a:spcAft>
          <a:buNone/>
          <a:tabLst/>
          <a:defRPr kumimoji="0" lang="en-US" sz="1800" b="0" i="0" u="none" strike="noStrike" baseline="0" smtClean="0">
            <a:solidFill>
              <a:schemeClr val="tx1">
                <a:alpha val="100000"/>
              </a:schemeClr>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18085</TotalTime>
  <Words>6745</Words>
  <Application>Microsoft PowerPoint</Application>
  <PresentationFormat>On-screen Show (4:3)</PresentationFormat>
  <Paragraphs>707</Paragraphs>
  <Slides>28</Slides>
  <Notes>28</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Q3FY06 TechNet Template</vt:lpstr>
      <vt:lpstr>Visio</vt:lpstr>
      <vt:lpstr>Windows Server 2008 Network Access Protection (NAP) Technical Overview</vt:lpstr>
      <vt:lpstr>What Will We Cover?</vt:lpstr>
      <vt:lpstr>Helpful Experience</vt:lpstr>
      <vt:lpstr>Agenda</vt:lpstr>
      <vt:lpstr>Network Access Protection Solution</vt:lpstr>
      <vt:lpstr>Network Access Protection – Notes</vt:lpstr>
      <vt:lpstr>NAP Architecture Overview</vt:lpstr>
      <vt:lpstr>NAP Architecture Overview – Notes</vt:lpstr>
      <vt:lpstr>Network Layer Protection with NAP</vt:lpstr>
      <vt:lpstr>Host Layer Protection with NAP</vt:lpstr>
      <vt:lpstr>NAP – Enforcement Options</vt:lpstr>
      <vt:lpstr>Agenda</vt:lpstr>
      <vt:lpstr>NAP with DHCP</vt:lpstr>
      <vt:lpstr>Demonstration Environment</vt:lpstr>
      <vt:lpstr>Demo</vt:lpstr>
      <vt:lpstr>Agenda</vt:lpstr>
      <vt:lpstr>NAP with VPN and RRAS</vt:lpstr>
      <vt:lpstr>Demo</vt:lpstr>
      <vt:lpstr>Agenda</vt:lpstr>
      <vt:lpstr>IPsec-based Communication</vt:lpstr>
      <vt:lpstr>IPsec-based Communication – Notes</vt:lpstr>
      <vt:lpstr>Demo</vt:lpstr>
      <vt:lpstr>Session Summary</vt:lpstr>
      <vt:lpstr>For More Information</vt:lpstr>
      <vt:lpstr>Training Resources</vt:lpstr>
      <vt:lpstr>Readiness with Skills Assessment</vt:lpstr>
      <vt:lpstr>Become a Microsoft Certified Professional </vt:lpstr>
      <vt:lpstr>TechNet Plus</vt:lpstr>
    </vt:vector>
  </TitlesOfParts>
  <Company>Aeshen,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 Network Access Protection (NAP) Technical Overview</dc:title>
  <dc:subject>Q1 FY08 Content</dc:subject>
  <dc:creator>Microsoft Corp.</dc:creator>
  <cp:keywords>TechNet;</cp:keywords>
  <dc:description>©2007 Microsoft Corporation. All rights reserved._x000d_
The information contained in this document represents the current view of Microsoft Corporation on the issues discussed as of the date of publication. Because Microsoft must respond to changing market conditions, it should not be interpreted to be a commitment on the part of Microsoft, and Microsoft cannot guarantee the accuracy of any information presented after the date of publication.</dc:description>
  <cp:lastModifiedBy>Alan Le Marquand</cp:lastModifiedBy>
  <cp:revision>552</cp:revision>
  <dcterms:created xsi:type="dcterms:W3CDTF">1998-07-06T19:29:56Z</dcterms:created>
  <dcterms:modified xsi:type="dcterms:W3CDTF">2007-08-17T19:21:07Z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ITPROADD-302</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11.1</vt:lpwstr>
  </property>
  <property fmtid="{D5CDD505-2E9C-101B-9397-08002B2CF9AE}" pid="8" name="Level">
    <vt:lpwstr>300</vt:lpwstr>
  </property>
</Properties>
</file>