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46"/>
  </p:notesMasterIdLst>
  <p:sldIdLst>
    <p:sldId id="279" r:id="rId6"/>
    <p:sldId id="280" r:id="rId7"/>
    <p:sldId id="281" r:id="rId8"/>
    <p:sldId id="282" r:id="rId9"/>
    <p:sldId id="342" r:id="rId10"/>
    <p:sldId id="345" r:id="rId11"/>
    <p:sldId id="344" r:id="rId12"/>
    <p:sldId id="346" r:id="rId13"/>
    <p:sldId id="347" r:id="rId14"/>
    <p:sldId id="348" r:id="rId15"/>
    <p:sldId id="349" r:id="rId16"/>
    <p:sldId id="350" r:id="rId17"/>
    <p:sldId id="351" r:id="rId18"/>
    <p:sldId id="352"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05" r:id="rId33"/>
    <p:sldId id="285" r:id="rId34"/>
    <p:sldId id="287" r:id="rId35"/>
    <p:sldId id="329" r:id="rId36"/>
    <p:sldId id="330" r:id="rId37"/>
    <p:sldId id="331" r:id="rId38"/>
    <p:sldId id="332" r:id="rId39"/>
    <p:sldId id="333" r:id="rId40"/>
    <p:sldId id="334" r:id="rId41"/>
    <p:sldId id="335" r:id="rId42"/>
    <p:sldId id="336" r:id="rId43"/>
    <p:sldId id="288" r:id="rId44"/>
    <p:sldId id="325"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llie Tucker" initials="ST" lastIdx="14" clrIdx="0"/>
  <p:cmAuthor id="1" name="shelliet" initials="ST" lastIdx="1" clrIdx="1"/>
  <p:cmAuthor id="2" name="Contoso Pharmaceuticals" initials="LL" lastIdx="1" clrIdx="2"/>
  <p:cmAuthor id="3" name="Lindsay Latimore" initials="LFL" lastIdx="13" clrIdx="3"/>
  <p:cmAuthor id="4" name="GonzaloA" initials="GA" lastIdx="3"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73" autoAdjust="0"/>
  </p:normalViewPr>
  <p:slideViewPr>
    <p:cSldViewPr>
      <p:cViewPr varScale="1">
        <p:scale>
          <a:sx n="80" d="100"/>
          <a:sy n="80" d="100"/>
        </p:scale>
        <p:origin x="-96" y="-960"/>
      </p:cViewPr>
      <p:guideLst>
        <p:guide orient="horz" pos="384"/>
        <p:guide orient="horz" pos="1104"/>
        <p:guide orient="horz" pos="624"/>
        <p:guide pos="1968"/>
        <p:guide pos="384"/>
        <p:guide pos="960"/>
        <p:guide pos="4704"/>
        <p:guide pos="192"/>
        <p:guide pos="3936"/>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80" d="100"/>
          <a:sy n="80" d="100"/>
        </p:scale>
        <p:origin x="-3894" y="-60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2E03A-AC74-4DCC-84AB-3B93BD24C0C7}" type="datetimeFigureOut">
              <a:rPr lang="en-US" smtClean="0"/>
              <a:t>9/26/2010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95259-C478-458E-8F66-D0CFA83DA988}" type="slidenum">
              <a:rPr lang="en-US" smtClean="0"/>
              <a:t>‹#›</a:t>
            </a:fld>
            <a:endParaRPr lang="en-US"/>
          </a:p>
        </p:txBody>
      </p:sp>
    </p:spTree>
    <p:extLst>
      <p:ext uri="{BB962C8B-B14F-4D97-AF65-F5344CB8AC3E}">
        <p14:creationId xmlns:p14="http://schemas.microsoft.com/office/powerpoint/2010/main" val="312074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itchFamily="34" charset="0"/>
        <a:ea typeface="Segoe UI" pitchFamily="34" charset="0"/>
        <a:cs typeface="Segoe UI" pitchFamily="34" charset="0"/>
      </a:defRPr>
    </a:lvl1pPr>
    <a:lvl2pPr marL="457200" algn="l" defTabSz="914400" rtl="0" eaLnBrk="1" latinLnBrk="0" hangingPunct="1">
      <a:defRPr sz="1200" kern="1200">
        <a:solidFill>
          <a:schemeClr val="tx1"/>
        </a:solidFill>
        <a:latin typeface="Segoe UI" pitchFamily="34" charset="0"/>
        <a:ea typeface="Segoe UI" pitchFamily="34" charset="0"/>
        <a:cs typeface="Segoe UI" pitchFamily="34" charset="0"/>
      </a:defRPr>
    </a:lvl2pPr>
    <a:lvl3pPr marL="914400" algn="l" defTabSz="914400" rtl="0" eaLnBrk="1" latinLnBrk="0" hangingPunct="1">
      <a:defRPr sz="1200" kern="1200">
        <a:solidFill>
          <a:schemeClr val="tx1"/>
        </a:solidFill>
        <a:latin typeface="Segoe UI" pitchFamily="34" charset="0"/>
        <a:ea typeface="Segoe UI" pitchFamily="34" charset="0"/>
        <a:cs typeface="Segoe UI" pitchFamily="34" charset="0"/>
      </a:defRPr>
    </a:lvl3pPr>
    <a:lvl4pPr marL="1371600" algn="l" defTabSz="914400" rtl="0" eaLnBrk="1" latinLnBrk="0" hangingPunct="1">
      <a:defRPr sz="1200" kern="1200">
        <a:solidFill>
          <a:schemeClr val="tx1"/>
        </a:solidFill>
        <a:latin typeface="Segoe UI" pitchFamily="34" charset="0"/>
        <a:ea typeface="Segoe UI" pitchFamily="34" charset="0"/>
        <a:cs typeface="Segoe UI" pitchFamily="34" charset="0"/>
      </a:defRPr>
    </a:lvl4pPr>
    <a:lvl5pPr marL="1828800" algn="l" defTabSz="914400" rtl="0" eaLnBrk="1" latinLnBrk="0" hangingPunct="1">
      <a:defRPr sz="1200" kern="1200">
        <a:solidFill>
          <a:schemeClr val="tx1"/>
        </a:solidFill>
        <a:latin typeface="Segoe UI" pitchFamily="34" charset="0"/>
        <a:ea typeface="Segoe UI" pitchFamily="34" charset="0"/>
        <a:cs typeface="Segoe UI"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to trainer</a:t>
            </a:r>
            <a:r>
              <a:rPr lang="en-US" dirty="0" smtClean="0"/>
              <a:t>: For detailed help in customizing this template, see the very last slide. Also, look for additional lesson text in the notes pane of some slides.]</a:t>
            </a:r>
          </a:p>
        </p:txBody>
      </p:sp>
      <p:sp>
        <p:nvSpPr>
          <p:cNvPr id="4" name="Slide Number Placeholder 3"/>
          <p:cNvSpPr>
            <a:spLocks noGrp="1"/>
          </p:cNvSpPr>
          <p:nvPr>
            <p:ph type="sldNum" sz="quarter" idx="10"/>
          </p:nvPr>
        </p:nvSpPr>
        <p:spPr/>
        <p:txBody>
          <a:bodyPr/>
          <a:lstStyle/>
          <a:p>
            <a:fld id="{6D495259-C478-458E-8F66-D0CFA83DA988}" type="slidenum">
              <a:rPr lang="en-US" smtClean="0"/>
              <a:t>1</a:t>
            </a:fld>
            <a:endParaRPr lang="en-US"/>
          </a:p>
        </p:txBody>
      </p:sp>
    </p:spTree>
    <p:extLst>
      <p:ext uri="{BB962C8B-B14F-4D97-AF65-F5344CB8AC3E}">
        <p14:creationId xmlns:p14="http://schemas.microsoft.com/office/powerpoint/2010/main" val="2742232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10</a:t>
            </a:fld>
            <a:endParaRPr lang="en-US"/>
          </a:p>
        </p:txBody>
      </p:sp>
    </p:spTree>
    <p:extLst>
      <p:ext uri="{BB962C8B-B14F-4D97-AF65-F5344CB8AC3E}">
        <p14:creationId xmlns:p14="http://schemas.microsoft.com/office/powerpoint/2010/main" val="2216915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11</a:t>
            </a:fld>
            <a:endParaRPr lang="en-US"/>
          </a:p>
        </p:txBody>
      </p:sp>
    </p:spTree>
    <p:extLst>
      <p:ext uri="{BB962C8B-B14F-4D97-AF65-F5344CB8AC3E}">
        <p14:creationId xmlns:p14="http://schemas.microsoft.com/office/powerpoint/2010/main" val="2524390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 </a:t>
            </a:r>
          </a:p>
          <a:p>
            <a:pPr marL="171450" indent="-171450">
              <a:buFont typeface="Arial" pitchFamily="34" charset="0"/>
              <a:buChar char="•"/>
            </a:pPr>
            <a:r>
              <a:rPr lang="en-US" dirty="0" smtClean="0"/>
              <a:t>Every</a:t>
            </a:r>
            <a:r>
              <a:rPr lang="en-US" baseline="0" dirty="0" smtClean="0"/>
              <a:t> once in awhile, Word may not have an alternate spelling. </a:t>
            </a:r>
          </a:p>
          <a:p>
            <a:pPr marL="171450" indent="-171450">
              <a:buFont typeface="Arial" pitchFamily="34" charset="0"/>
              <a:buChar char="•"/>
            </a:pPr>
            <a:r>
              <a:rPr lang="en-US" baseline="0" dirty="0" smtClean="0"/>
              <a:t>If you print a document with the underlines, they will not show up on printed pages. </a:t>
            </a:r>
          </a:p>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12</a:t>
            </a:fld>
            <a:endParaRPr lang="en-US"/>
          </a:p>
        </p:txBody>
      </p:sp>
    </p:spTree>
    <p:extLst>
      <p:ext uri="{BB962C8B-B14F-4D97-AF65-F5344CB8AC3E}">
        <p14:creationId xmlns:p14="http://schemas.microsoft.com/office/powerpoint/2010/main" val="1722315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Tip</a:t>
            </a:r>
            <a:r>
              <a:rPr lang="en-US" b="0" dirty="0" smtClean="0"/>
              <a:t>:</a:t>
            </a:r>
            <a:r>
              <a:rPr lang="en-US" b="0" baseline="0" dirty="0" smtClean="0"/>
              <a:t> </a:t>
            </a:r>
            <a:r>
              <a:rPr lang="en-US" dirty="0" smtClean="0"/>
              <a:t>If you prefer not to stop every time you see wavy underlines, you can just ignore them as you go. When you are through, you can tell Word to check spelling and grammar all at one time.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13</a:t>
            </a:fld>
            <a:endParaRPr lang="en-US"/>
          </a:p>
        </p:txBody>
      </p:sp>
    </p:spTree>
    <p:extLst>
      <p:ext uri="{BB962C8B-B14F-4D97-AF65-F5344CB8AC3E}">
        <p14:creationId xmlns:p14="http://schemas.microsoft.com/office/powerpoint/2010/main" val="1722315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14</a:t>
            </a:fld>
            <a:endParaRPr lang="en-US"/>
          </a:p>
        </p:txBody>
      </p:sp>
    </p:spTree>
    <p:extLst>
      <p:ext uri="{BB962C8B-B14F-4D97-AF65-F5344CB8AC3E}">
        <p14:creationId xmlns:p14="http://schemas.microsoft.com/office/powerpoint/2010/main" val="3195730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15</a:t>
            </a:fld>
            <a:endParaRPr lang="en-US"/>
          </a:p>
        </p:txBody>
      </p:sp>
    </p:spTree>
    <p:extLst>
      <p:ext uri="{BB962C8B-B14F-4D97-AF65-F5344CB8AC3E}">
        <p14:creationId xmlns:p14="http://schemas.microsoft.com/office/powerpoint/2010/main" val="4078143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16</a:t>
            </a:fld>
            <a:endParaRPr lang="en-US"/>
          </a:p>
        </p:txBody>
      </p:sp>
    </p:spTree>
    <p:extLst>
      <p:ext uri="{BB962C8B-B14F-4D97-AF65-F5344CB8AC3E}">
        <p14:creationId xmlns:p14="http://schemas.microsoft.com/office/powerpoint/2010/main" val="3471712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17</a:t>
            </a:fld>
            <a:endParaRPr lang="en-US"/>
          </a:p>
        </p:txBody>
      </p:sp>
    </p:spTree>
    <p:extLst>
      <p:ext uri="{BB962C8B-B14F-4D97-AF65-F5344CB8AC3E}">
        <p14:creationId xmlns:p14="http://schemas.microsoft.com/office/powerpoint/2010/main" val="13362850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Need to make a list?</a:t>
            </a:r>
            <a:r>
              <a:rPr lang="en-US" b="0" baseline="0" dirty="0" smtClean="0"/>
              <a:t> </a:t>
            </a:r>
            <a:r>
              <a:rPr lang="en-US" dirty="0" smtClean="0"/>
              <a:t>That’s also something you do from the </a:t>
            </a:r>
            <a:r>
              <a:rPr lang="en-US" b="1" dirty="0" smtClean="0"/>
              <a:t>Home</a:t>
            </a:r>
            <a:r>
              <a:rPr lang="en-US" dirty="0" smtClean="0"/>
              <a:t> tab, in the </a:t>
            </a:r>
            <a:r>
              <a:rPr lang="en-US" b="1" dirty="0" smtClean="0"/>
              <a:t>Paragraph</a:t>
            </a:r>
            <a:r>
              <a:rPr lang="en-US" dirty="0" smtClean="0"/>
              <a:t> group (right next to the </a:t>
            </a:r>
            <a:r>
              <a:rPr lang="en-US" b="1" dirty="0" smtClean="0"/>
              <a:t>Font</a:t>
            </a:r>
            <a:r>
              <a:rPr lang="en-US" dirty="0" smtClean="0"/>
              <a:t> group).</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18</a:t>
            </a:fld>
            <a:endParaRPr lang="en-US"/>
          </a:p>
        </p:txBody>
      </p:sp>
    </p:spTree>
    <p:extLst>
      <p:ext uri="{BB962C8B-B14F-4D97-AF65-F5344CB8AC3E}">
        <p14:creationId xmlns:p14="http://schemas.microsoft.com/office/powerpoint/2010/main" val="2191601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might you want different margins? When you type a very brief letter, for example, or a recipe, an invitation, or a poem, you might like different margins.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19</a:t>
            </a:fld>
            <a:endParaRPr lang="en-US"/>
          </a:p>
        </p:txBody>
      </p:sp>
    </p:spTree>
    <p:extLst>
      <p:ext uri="{BB962C8B-B14F-4D97-AF65-F5344CB8AC3E}">
        <p14:creationId xmlns:p14="http://schemas.microsoft.com/office/powerpoint/2010/main" val="1409195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a:t>
            </a:fld>
            <a:endParaRPr lang="en-US"/>
          </a:p>
        </p:txBody>
      </p:sp>
    </p:spTree>
    <p:extLst>
      <p:ext uri="{BB962C8B-B14F-4D97-AF65-F5344CB8AC3E}">
        <p14:creationId xmlns:p14="http://schemas.microsoft.com/office/powerpoint/2010/main" val="2687346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20</a:t>
            </a:fld>
            <a:endParaRPr lang="en-US"/>
          </a:p>
        </p:txBody>
      </p:sp>
    </p:spTree>
    <p:extLst>
      <p:ext uri="{BB962C8B-B14F-4D97-AF65-F5344CB8AC3E}">
        <p14:creationId xmlns:p14="http://schemas.microsoft.com/office/powerpoint/2010/main" val="3319240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21</a:t>
            </a:fld>
            <a:endParaRPr lang="en-US"/>
          </a:p>
        </p:txBody>
      </p:sp>
    </p:spTree>
    <p:extLst>
      <p:ext uri="{BB962C8B-B14F-4D97-AF65-F5344CB8AC3E}">
        <p14:creationId xmlns:p14="http://schemas.microsoft.com/office/powerpoint/2010/main" val="20380833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22</a:t>
            </a:fld>
            <a:endParaRPr lang="en-US"/>
          </a:p>
        </p:txBody>
      </p:sp>
    </p:spTree>
    <p:extLst>
      <p:ext uri="{BB962C8B-B14F-4D97-AF65-F5344CB8AC3E}">
        <p14:creationId xmlns:p14="http://schemas.microsoft.com/office/powerpoint/2010/main" val="3992003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23</a:t>
            </a:fld>
            <a:endParaRPr lang="en-US"/>
          </a:p>
        </p:txBody>
      </p:sp>
    </p:spTree>
    <p:extLst>
      <p:ext uri="{BB962C8B-B14F-4D97-AF65-F5344CB8AC3E}">
        <p14:creationId xmlns:p14="http://schemas.microsoft.com/office/powerpoint/2010/main" val="2286211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24</a:t>
            </a:fld>
            <a:endParaRPr lang="en-US"/>
          </a:p>
        </p:txBody>
      </p:sp>
    </p:spTree>
    <p:extLst>
      <p:ext uri="{BB962C8B-B14F-4D97-AF65-F5344CB8AC3E}">
        <p14:creationId xmlns:p14="http://schemas.microsoft.com/office/powerpoint/2010/main" val="3576968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25</a:t>
            </a:fld>
            <a:endParaRPr lang="en-US"/>
          </a:p>
        </p:txBody>
      </p:sp>
    </p:spTree>
    <p:extLst>
      <p:ext uri="{BB962C8B-B14F-4D97-AF65-F5344CB8AC3E}">
        <p14:creationId xmlns:p14="http://schemas.microsoft.com/office/powerpoint/2010/main" val="30599237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26</a:t>
            </a:fld>
            <a:endParaRPr lang="en-US"/>
          </a:p>
        </p:txBody>
      </p:sp>
    </p:spTree>
    <p:extLst>
      <p:ext uri="{BB962C8B-B14F-4D97-AF65-F5344CB8AC3E}">
        <p14:creationId xmlns:p14="http://schemas.microsoft.com/office/powerpoint/2010/main" val="29322358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Tip</a:t>
            </a:r>
            <a:r>
              <a:rPr lang="en-US" b="0" dirty="0" smtClean="0"/>
              <a:t>:</a:t>
            </a:r>
            <a:r>
              <a:rPr lang="en-US" b="0" baseline="0" dirty="0" smtClean="0"/>
              <a:t> </a:t>
            </a:r>
            <a:r>
              <a:rPr lang="en-US" dirty="0" smtClean="0"/>
              <a:t>To find your document after you close it, look in the </a:t>
            </a:r>
            <a:r>
              <a:rPr lang="en-US" b="1" dirty="0" smtClean="0"/>
              <a:t>Recent Documents</a:t>
            </a:r>
            <a:r>
              <a:rPr lang="en-US" dirty="0" smtClean="0"/>
              <a:t> list shown in the picture. Click a document in the list to open it.</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27</a:t>
            </a:fld>
            <a:endParaRPr lang="en-US"/>
          </a:p>
        </p:txBody>
      </p:sp>
    </p:spTree>
    <p:extLst>
      <p:ext uri="{BB962C8B-B14F-4D97-AF65-F5344CB8AC3E}">
        <p14:creationId xmlns:p14="http://schemas.microsoft.com/office/powerpoint/2010/main" val="37099735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to trainer</a:t>
            </a:r>
            <a:r>
              <a:rPr lang="en-US" dirty="0" smtClean="0"/>
              <a:t>: With Word 2010 installed on your computer, you can click the link in the slide to go to an online practice. In the practice, you can work through each of these tasks in Word 2010, with instructions to guide you. Important: If you don’t have Word 2010, you won’t be able to access the practice instructions.]</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28</a:t>
            </a:fld>
            <a:endParaRPr lang="en-US"/>
          </a:p>
        </p:txBody>
      </p:sp>
    </p:spTree>
    <p:extLst>
      <p:ext uri="{BB962C8B-B14F-4D97-AF65-F5344CB8AC3E}">
        <p14:creationId xmlns:p14="http://schemas.microsoft.com/office/powerpoint/2010/main" val="9568209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29</a:t>
            </a:fld>
            <a:endParaRPr lang="en-US"/>
          </a:p>
        </p:txBody>
      </p:sp>
    </p:spTree>
    <p:extLst>
      <p:ext uri="{BB962C8B-B14F-4D97-AF65-F5344CB8AC3E}">
        <p14:creationId xmlns:p14="http://schemas.microsoft.com/office/powerpoint/2010/main" val="701614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a:t>
            </a:fld>
            <a:endParaRPr lang="en-US"/>
          </a:p>
        </p:txBody>
      </p:sp>
    </p:spTree>
    <p:extLst>
      <p:ext uri="{BB962C8B-B14F-4D97-AF65-F5344CB8AC3E}">
        <p14:creationId xmlns:p14="http://schemas.microsoft.com/office/powerpoint/2010/main" val="15356273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30</a:t>
            </a:fld>
            <a:endParaRPr lang="en-US"/>
          </a:p>
        </p:txBody>
      </p:sp>
    </p:spTree>
    <p:extLst>
      <p:ext uri="{BB962C8B-B14F-4D97-AF65-F5344CB8AC3E}">
        <p14:creationId xmlns:p14="http://schemas.microsoft.com/office/powerpoint/2010/main" val="29050796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31</a:t>
            </a:fld>
            <a:endParaRPr lang="en-US"/>
          </a:p>
        </p:txBody>
      </p:sp>
    </p:spTree>
    <p:extLst>
      <p:ext uri="{BB962C8B-B14F-4D97-AF65-F5344CB8AC3E}">
        <p14:creationId xmlns:p14="http://schemas.microsoft.com/office/powerpoint/2010/main" val="7016142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32</a:t>
            </a:fld>
            <a:endParaRPr lang="en-US"/>
          </a:p>
        </p:txBody>
      </p:sp>
    </p:spTree>
    <p:extLst>
      <p:ext uri="{BB962C8B-B14F-4D97-AF65-F5344CB8AC3E}">
        <p14:creationId xmlns:p14="http://schemas.microsoft.com/office/powerpoint/2010/main" val="37001123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33</a:t>
            </a:fld>
            <a:endParaRPr lang="en-US"/>
          </a:p>
        </p:txBody>
      </p:sp>
    </p:spTree>
    <p:extLst>
      <p:ext uri="{BB962C8B-B14F-4D97-AF65-F5344CB8AC3E}">
        <p14:creationId xmlns:p14="http://schemas.microsoft.com/office/powerpoint/2010/main" val="7016142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34</a:t>
            </a:fld>
            <a:endParaRPr lang="en-US"/>
          </a:p>
        </p:txBody>
      </p:sp>
    </p:spTree>
    <p:extLst>
      <p:ext uri="{BB962C8B-B14F-4D97-AF65-F5344CB8AC3E}">
        <p14:creationId xmlns:p14="http://schemas.microsoft.com/office/powerpoint/2010/main" val="31380004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35</a:t>
            </a:fld>
            <a:endParaRPr lang="en-US"/>
          </a:p>
        </p:txBody>
      </p:sp>
    </p:spTree>
    <p:extLst>
      <p:ext uri="{BB962C8B-B14F-4D97-AF65-F5344CB8AC3E}">
        <p14:creationId xmlns:p14="http://schemas.microsoft.com/office/powerpoint/2010/main" val="7016142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36</a:t>
            </a:fld>
            <a:endParaRPr lang="en-US"/>
          </a:p>
        </p:txBody>
      </p:sp>
    </p:spTree>
    <p:extLst>
      <p:ext uri="{BB962C8B-B14F-4D97-AF65-F5344CB8AC3E}">
        <p14:creationId xmlns:p14="http://schemas.microsoft.com/office/powerpoint/2010/main" val="19425657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37</a:t>
            </a:fld>
            <a:endParaRPr lang="en-US"/>
          </a:p>
        </p:txBody>
      </p:sp>
    </p:spTree>
    <p:extLst>
      <p:ext uri="{BB962C8B-B14F-4D97-AF65-F5344CB8AC3E}">
        <p14:creationId xmlns:p14="http://schemas.microsoft.com/office/powerpoint/2010/main" val="7016142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38</a:t>
            </a:fld>
            <a:endParaRPr lang="en-US"/>
          </a:p>
        </p:txBody>
      </p:sp>
    </p:spTree>
    <p:extLst>
      <p:ext uri="{BB962C8B-B14F-4D97-AF65-F5344CB8AC3E}">
        <p14:creationId xmlns:p14="http://schemas.microsoft.com/office/powerpoint/2010/main" val="32803230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39</a:t>
            </a:fld>
            <a:endParaRPr lang="en-US"/>
          </a:p>
        </p:txBody>
      </p:sp>
    </p:spTree>
    <p:extLst>
      <p:ext uri="{BB962C8B-B14F-4D97-AF65-F5344CB8AC3E}">
        <p14:creationId xmlns:p14="http://schemas.microsoft.com/office/powerpoint/2010/main" val="1582302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495259-C478-458E-8F66-D0CFA83DA988}" type="slidenum">
              <a:rPr lang="en-US" smtClean="0"/>
              <a:t>4</a:t>
            </a:fld>
            <a:endParaRPr lang="en-US"/>
          </a:p>
        </p:txBody>
      </p:sp>
    </p:spTree>
    <p:extLst>
      <p:ext uri="{BB962C8B-B14F-4D97-AF65-F5344CB8AC3E}">
        <p14:creationId xmlns:p14="http://schemas.microsoft.com/office/powerpoint/2010/main" val="21688699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91000"/>
            <a:ext cx="5486400" cy="4876800"/>
          </a:xfrm>
        </p:spPr>
        <p:txBody>
          <a:bodyPr/>
          <a:lstStyle/>
          <a:p>
            <a:pPr eaLnBrk="1" hangingPunct="1"/>
            <a:r>
              <a:rPr lang="en-US" sz="1100" b="1" dirty="0" smtClean="0"/>
              <a:t>Using This Template</a:t>
            </a:r>
          </a:p>
          <a:p>
            <a:pPr eaLnBrk="1" hangingPunct="1"/>
            <a:r>
              <a:rPr lang="en-US" sz="990" dirty="0" smtClean="0"/>
              <a:t>This Microsoft PowerPoint</a:t>
            </a:r>
            <a:r>
              <a:rPr lang="en-US" sz="990" baseline="30000" dirty="0" smtClean="0"/>
              <a:t>®</a:t>
            </a:r>
            <a:r>
              <a:rPr lang="en-US" sz="990" dirty="0" smtClean="0"/>
              <a:t> template has training content about creating</a:t>
            </a:r>
            <a:r>
              <a:rPr lang="en-US" sz="990" baseline="0" dirty="0" smtClean="0"/>
              <a:t> a document for the first time in </a:t>
            </a:r>
            <a:r>
              <a:rPr lang="en-US" sz="990" dirty="0" smtClean="0"/>
              <a:t>Microsoft</a:t>
            </a:r>
            <a:r>
              <a:rPr lang="en-US" sz="990" baseline="0" dirty="0" smtClean="0"/>
              <a:t> Word</a:t>
            </a:r>
            <a:r>
              <a:rPr lang="en-US" sz="990" dirty="0" smtClean="0"/>
              <a:t> 2010. Its content is adapted from the Office.com Training course called “Create your</a:t>
            </a:r>
            <a:r>
              <a:rPr lang="en-US" sz="990" baseline="0" dirty="0" smtClean="0"/>
              <a:t> first Word document I.”</a:t>
            </a:r>
            <a:endParaRPr lang="en-US" sz="990" b="1" dirty="0" smtClean="0"/>
          </a:p>
          <a:p>
            <a:pPr eaLnBrk="1" hangingPunct="1"/>
            <a:r>
              <a:rPr lang="en-US" sz="990" b="1" dirty="0" smtClean="0"/>
              <a:t>Slide layouts: </a:t>
            </a:r>
            <a:r>
              <a:rPr lang="en-US" sz="990" b="0" dirty="0" smtClean="0"/>
              <a:t>Each slide has a custom layout.</a:t>
            </a:r>
            <a:r>
              <a:rPr lang="en-US" sz="990" b="0" baseline="0" dirty="0" smtClean="0"/>
              <a:t> To apply the custom layout to a new slide, right-click the slide thumbnail, point to </a:t>
            </a:r>
            <a:r>
              <a:rPr lang="en-US" sz="990" b="1" baseline="0" dirty="0" smtClean="0"/>
              <a:t>Layout</a:t>
            </a:r>
            <a:r>
              <a:rPr lang="en-US" sz="990" b="0" baseline="0" dirty="0" smtClean="0"/>
              <a:t>, and click the layout from the </a:t>
            </a:r>
            <a:r>
              <a:rPr lang="en-US" sz="990" b="1" baseline="0" dirty="0" smtClean="0"/>
              <a:t>Layout</a:t>
            </a:r>
            <a:r>
              <a:rPr lang="en-US" sz="990" b="0" baseline="0" dirty="0" smtClean="0"/>
              <a:t> gallery. To alter the layouts, open master view and alter the specific master layout in that view. You can find the layout’s title by pointing to its thumbnail.</a:t>
            </a:r>
            <a:endParaRPr lang="en-US" sz="990" b="0" dirty="0" smtClean="0"/>
          </a:p>
          <a:p>
            <a:pPr eaLnBrk="1" hangingPunct="1"/>
            <a:r>
              <a:rPr lang="en-US" sz="990" b="1" dirty="0" smtClean="0"/>
              <a:t>Animations:</a:t>
            </a:r>
            <a:r>
              <a:rPr lang="en-US" sz="990" dirty="0" smtClean="0"/>
              <a:t> Custom animation effects are applied throughout the presentation. These include </a:t>
            </a:r>
            <a:r>
              <a:rPr lang="en-US" sz="990" b="1" dirty="0" smtClean="0"/>
              <a:t>Float In</a:t>
            </a:r>
            <a:r>
              <a:rPr lang="en-US" sz="990" dirty="0" smtClean="0"/>
              <a:t> (</a:t>
            </a:r>
            <a:r>
              <a:rPr lang="en-US" sz="990" b="1" dirty="0" smtClean="0"/>
              <a:t>Up</a:t>
            </a:r>
            <a:r>
              <a:rPr lang="en-US" sz="990" dirty="0" smtClean="0"/>
              <a:t> or </a:t>
            </a:r>
            <a:r>
              <a:rPr lang="en-US" sz="990" b="1" dirty="0" smtClean="0"/>
              <a:t>Down</a:t>
            </a:r>
            <a:r>
              <a:rPr lang="en-US" sz="990" dirty="0" smtClean="0"/>
              <a:t> option), </a:t>
            </a:r>
            <a:r>
              <a:rPr lang="en-US" sz="990" b="1" dirty="0" smtClean="0"/>
              <a:t>Fade</a:t>
            </a:r>
            <a:r>
              <a:rPr lang="en-US" sz="990" dirty="0" smtClean="0"/>
              <a:t>,</a:t>
            </a:r>
            <a:r>
              <a:rPr lang="en-US" sz="990" baseline="0" dirty="0" smtClean="0"/>
              <a:t> and </a:t>
            </a:r>
            <a:r>
              <a:rPr lang="en-US" sz="990" b="1" baseline="0" dirty="0" smtClean="0"/>
              <a:t>Zoom</a:t>
            </a:r>
            <a:r>
              <a:rPr lang="en-US" sz="990" dirty="0" smtClean="0"/>
              <a:t>. To alter animation effects, click the </a:t>
            </a:r>
            <a:r>
              <a:rPr lang="en-US" sz="990" b="1" dirty="0" smtClean="0"/>
              <a:t>Animations</a:t>
            </a:r>
            <a:r>
              <a:rPr lang="en-US" sz="990" dirty="0" smtClean="0"/>
              <a:t> tab, and</a:t>
            </a:r>
            <a:r>
              <a:rPr lang="en-US" sz="990" baseline="0" dirty="0" smtClean="0"/>
              <a:t> use the </a:t>
            </a:r>
            <a:r>
              <a:rPr lang="en-US" sz="990" b="1" baseline="0" dirty="0" smtClean="0"/>
              <a:t>Add Animation</a:t>
            </a:r>
            <a:r>
              <a:rPr lang="en-US" sz="990" baseline="0" dirty="0" smtClean="0"/>
              <a:t> gallery and </a:t>
            </a:r>
            <a:r>
              <a:rPr lang="en-US" sz="990" b="1" baseline="0" dirty="0" smtClean="0"/>
              <a:t>Timing</a:t>
            </a:r>
            <a:r>
              <a:rPr lang="en-US" sz="990" baseline="0" dirty="0" smtClean="0"/>
              <a:t> options. </a:t>
            </a:r>
            <a:r>
              <a:rPr lang="en-US" sz="990" b="1" baseline="0" dirty="0" smtClean="0"/>
              <a:t>Effect Options</a:t>
            </a:r>
            <a:r>
              <a:rPr lang="en-US" sz="990" baseline="0" dirty="0" smtClean="0"/>
              <a:t> gives you choices about the effect; click </a:t>
            </a:r>
            <a:r>
              <a:rPr lang="en-US" sz="990" b="1" baseline="0" dirty="0" smtClean="0"/>
              <a:t>Animation Pane</a:t>
            </a:r>
            <a:r>
              <a:rPr lang="en-US" sz="990" baseline="0" dirty="0" smtClean="0"/>
              <a:t> on the </a:t>
            </a:r>
            <a:r>
              <a:rPr lang="en-US" sz="990" b="1" baseline="0" dirty="0" smtClean="0"/>
              <a:t>Animations</a:t>
            </a:r>
            <a:r>
              <a:rPr lang="en-US" sz="990" baseline="0" dirty="0" smtClean="0"/>
              <a:t> tab to work with multiple animations. </a:t>
            </a:r>
          </a:p>
          <a:p>
            <a:pPr eaLnBrk="1" hangingPunct="1"/>
            <a:r>
              <a:rPr lang="en-US" sz="990" b="1" baseline="0" dirty="0" smtClean="0"/>
              <a:t>Transitions</a:t>
            </a:r>
            <a:r>
              <a:rPr lang="en-US" sz="990" baseline="0" dirty="0" smtClean="0"/>
              <a:t>: One transition, </a:t>
            </a:r>
            <a:r>
              <a:rPr lang="en-US" sz="990" b="1" baseline="0" dirty="0" smtClean="0"/>
              <a:t>Doors</a:t>
            </a:r>
            <a:r>
              <a:rPr lang="en-US" sz="990" baseline="0" dirty="0" smtClean="0"/>
              <a:t>, is used to emphasize sections of the slide show. It’s applied on the </a:t>
            </a:r>
            <a:r>
              <a:rPr lang="en-US" sz="990" b="1" baseline="0" dirty="0" smtClean="0"/>
              <a:t>Course Contents</a:t>
            </a:r>
            <a:r>
              <a:rPr lang="en-US" sz="990" baseline="0" dirty="0" smtClean="0"/>
              <a:t> slide, </a:t>
            </a:r>
            <a:r>
              <a:rPr lang="en-US" sz="990" b="1" baseline="0" dirty="0" smtClean="0"/>
              <a:t>Lesson</a:t>
            </a:r>
            <a:r>
              <a:rPr lang="en-US" sz="990" baseline="0" dirty="0" smtClean="0"/>
              <a:t> slide, and the first test slide. </a:t>
            </a:r>
          </a:p>
          <a:p>
            <a:pPr eaLnBrk="1" hangingPunct="1"/>
            <a:r>
              <a:rPr lang="en-US" sz="990" b="1" dirty="0" smtClean="0"/>
              <a:t>Hyperlinks to online course:</a:t>
            </a:r>
            <a:r>
              <a:rPr lang="en-US" sz="990" dirty="0" smtClean="0"/>
              <a:t> The template contains links to the online version of this training course. The links take you to the hands-on practice session for each lesson and to the Quick Reference Card that is published for this course. </a:t>
            </a:r>
            <a:r>
              <a:rPr lang="en-US" sz="990" b="1" dirty="0" smtClean="0"/>
              <a:t>Please take note:</a:t>
            </a:r>
            <a:r>
              <a:rPr lang="en-US" sz="990" dirty="0" smtClean="0"/>
              <a:t> You must have</a:t>
            </a:r>
            <a:r>
              <a:rPr lang="en-US" sz="990" baseline="0" dirty="0" smtClean="0"/>
              <a:t> Word </a:t>
            </a:r>
            <a:r>
              <a:rPr lang="en-US" sz="990" dirty="0" smtClean="0"/>
              <a:t>2010 installed to view the hands-on practice sessions. If you don’t have Word 2010, you won’t be able to access the practice instructions. </a:t>
            </a:r>
          </a:p>
          <a:p>
            <a:pPr eaLnBrk="1" hangingPunct="1"/>
            <a:r>
              <a:rPr lang="en-US" sz="990" b="1" dirty="0" smtClean="0"/>
              <a:t>Headers and footers:</a:t>
            </a:r>
            <a:r>
              <a:rPr lang="en-US" sz="990" dirty="0" smtClean="0"/>
              <a:t> The template contains a footer that has the course title. To add footers such as the date or slide numbers,</a:t>
            </a:r>
            <a:r>
              <a:rPr lang="en-US" sz="990" baseline="0" dirty="0" smtClean="0"/>
              <a:t> click the </a:t>
            </a:r>
            <a:r>
              <a:rPr lang="en-US" sz="990" b="1" baseline="0" dirty="0" smtClean="0"/>
              <a:t>Insert</a:t>
            </a:r>
            <a:r>
              <a:rPr lang="en-US" sz="990" baseline="0" dirty="0" smtClean="0"/>
              <a:t> tab, and click </a:t>
            </a:r>
            <a:r>
              <a:rPr lang="en-US" sz="990" b="1" baseline="0" dirty="0" smtClean="0"/>
              <a:t>Header &amp; Footer</a:t>
            </a:r>
            <a:r>
              <a:rPr lang="en-US" sz="990" baseline="0" dirty="0" smtClean="0"/>
              <a:t>. </a:t>
            </a:r>
            <a:endParaRPr lang="en-US" sz="990" dirty="0" smtClean="0"/>
          </a:p>
        </p:txBody>
      </p:sp>
      <p:sp>
        <p:nvSpPr>
          <p:cNvPr id="4" name="Slide Number Placeholder 3"/>
          <p:cNvSpPr>
            <a:spLocks noGrp="1"/>
          </p:cNvSpPr>
          <p:nvPr>
            <p:ph type="sldNum" sz="quarter" idx="10"/>
          </p:nvPr>
        </p:nvSpPr>
        <p:spPr/>
        <p:txBody>
          <a:bodyPr/>
          <a:lstStyle/>
          <a:p>
            <a:fld id="{6D495259-C478-458E-8F66-D0CFA83DA988}" type="slidenum">
              <a:rPr lang="en-US" smtClean="0"/>
              <a:t>40</a:t>
            </a:fld>
            <a:endParaRPr lang="en-US"/>
          </a:p>
        </p:txBody>
      </p:sp>
    </p:spTree>
    <p:extLst>
      <p:ext uri="{BB962C8B-B14F-4D97-AF65-F5344CB8AC3E}">
        <p14:creationId xmlns:p14="http://schemas.microsoft.com/office/powerpoint/2010/main" val="65372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You’ll hear more about the ribbon</a:t>
            </a:r>
            <a:r>
              <a:rPr lang="en-US" baseline="0" dirty="0" smtClean="0"/>
              <a:t> later in the course.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5</a:t>
            </a:fld>
            <a:endParaRPr lang="en-US"/>
          </a:p>
        </p:txBody>
      </p:sp>
    </p:spTree>
    <p:extLst>
      <p:ext uri="{BB962C8B-B14F-4D97-AF65-F5344CB8AC3E}">
        <p14:creationId xmlns:p14="http://schemas.microsoft.com/office/powerpoint/2010/main" val="4067150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6</a:t>
            </a:fld>
            <a:endParaRPr lang="en-US"/>
          </a:p>
        </p:txBody>
      </p:sp>
    </p:spTree>
    <p:extLst>
      <p:ext uri="{BB962C8B-B14F-4D97-AF65-F5344CB8AC3E}">
        <p14:creationId xmlns:p14="http://schemas.microsoft.com/office/powerpoint/2010/main" val="2117411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7</a:t>
            </a:fld>
            <a:endParaRPr lang="en-US"/>
          </a:p>
        </p:txBody>
      </p:sp>
    </p:spTree>
    <p:extLst>
      <p:ext uri="{BB962C8B-B14F-4D97-AF65-F5344CB8AC3E}">
        <p14:creationId xmlns:p14="http://schemas.microsoft.com/office/powerpoint/2010/main" val="2117411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8</a:t>
            </a:fld>
            <a:endParaRPr lang="en-US"/>
          </a:p>
        </p:txBody>
      </p:sp>
    </p:spTree>
    <p:extLst>
      <p:ext uri="{BB962C8B-B14F-4D97-AF65-F5344CB8AC3E}">
        <p14:creationId xmlns:p14="http://schemas.microsoft.com/office/powerpoint/2010/main" val="2117411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9</a:t>
            </a:fld>
            <a:endParaRPr lang="en-US"/>
          </a:p>
        </p:txBody>
      </p:sp>
    </p:spTree>
    <p:extLst>
      <p:ext uri="{BB962C8B-B14F-4D97-AF65-F5344CB8AC3E}">
        <p14:creationId xmlns:p14="http://schemas.microsoft.com/office/powerpoint/2010/main" val="2117411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200400"/>
            <a:ext cx="5105400" cy="1470025"/>
          </a:xfrm>
        </p:spPr>
        <p:txBody>
          <a:bodyPr>
            <a:normAutofit/>
          </a:bodyPr>
          <a:lstStyle>
            <a:lvl1pPr algn="l">
              <a:defRPr sz="3600">
                <a:latin typeface="Segoe Light"/>
              </a:defRPr>
            </a:lvl1pPr>
          </a:lstStyle>
          <a:p>
            <a:endParaRPr lang="en-US" dirty="0"/>
          </a:p>
        </p:txBody>
      </p:sp>
      <p:sp>
        <p:nvSpPr>
          <p:cNvPr id="3" name="Subtitle 2"/>
          <p:cNvSpPr>
            <a:spLocks noGrp="1"/>
          </p:cNvSpPr>
          <p:nvPr>
            <p:ph type="subTitle" idx="1"/>
          </p:nvPr>
        </p:nvSpPr>
        <p:spPr>
          <a:xfrm>
            <a:off x="3810000" y="4648200"/>
            <a:ext cx="5105400" cy="1752600"/>
          </a:xfrm>
        </p:spPr>
        <p:txBody>
          <a:bodyPr>
            <a:normAutofit/>
          </a:bodyPr>
          <a:lstStyle>
            <a:lvl1pPr marL="0" indent="0" algn="l">
              <a:buNone/>
              <a:defRPr sz="2400">
                <a:solidFill>
                  <a:schemeClr val="tx1">
                    <a:tint val="75000"/>
                  </a:schemeClr>
                </a:solidFill>
                <a:latin typeface="Segoe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p>
            <a:fld id="{6835B615-6EF2-4341-8C3F-7B86CEB81AB6}"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3918530430"/>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ggestions for practi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3880803"/>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857250" indent="-457200">
              <a:spcBef>
                <a:spcPts val="400"/>
              </a:spcBef>
              <a:spcAft>
                <a:spcPts val="1000"/>
              </a:spcAft>
              <a:buClr>
                <a:schemeClr val="accent6"/>
              </a:buClr>
              <a:buFont typeface="+mj-lt"/>
              <a:buAutoNum type="arabicPeriod"/>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1257300" indent="-342900">
              <a:spcBef>
                <a:spcPts val="200"/>
              </a:spcBef>
              <a:spcAft>
                <a:spcPts val="8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171700" indent="-342900">
              <a:spcBef>
                <a:spcPts val="200"/>
              </a:spcBef>
              <a:spcAft>
                <a:spcPts val="0"/>
              </a:spcAft>
              <a:buClr>
                <a:schemeClr val="accent6"/>
              </a:buClr>
              <a:buFont typeface="+mj-lt"/>
              <a:buAutoNum type="arabicPeriod"/>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3E17F13-E43C-46B3-A696-4D4428C88027}"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9" name="Text Placeholder 8"/>
          <p:cNvSpPr>
            <a:spLocks noGrp="1"/>
          </p:cNvSpPr>
          <p:nvPr>
            <p:ph type="body" sz="quarter" idx="13"/>
          </p:nvPr>
        </p:nvSpPr>
        <p:spPr>
          <a:xfrm>
            <a:off x="533400" y="5410200"/>
            <a:ext cx="8153400" cy="762000"/>
          </a:xfrm>
        </p:spPr>
        <p:txBody>
          <a:bodyPr/>
          <a:lstStyle>
            <a:lvl1pPr marL="0" indent="0">
              <a:buNone/>
              <a:defRPr sz="2400">
                <a:latin typeface="Segoe UI" pitchFamily="34" charset="0"/>
                <a:ea typeface="Segoe UI" pitchFamily="34" charset="0"/>
                <a:cs typeface="Segoe UI" pitchFamily="34" charset="0"/>
              </a:defRPr>
            </a:lvl1pPr>
          </a:lstStyle>
          <a:p>
            <a:pPr lvl="0"/>
            <a:r>
              <a:rPr lang="en-US" smtClean="0"/>
              <a:t>Click to edit Master text styles</a:t>
            </a:r>
            <a:endParaRPr lang="en-US"/>
          </a:p>
        </p:txBody>
      </p:sp>
    </p:spTree>
    <p:extLst>
      <p:ext uri="{BB962C8B-B14F-4D97-AF65-F5344CB8AC3E}">
        <p14:creationId xmlns:p14="http://schemas.microsoft.com/office/powerpoint/2010/main" val="3412282877"/>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 question, optional answ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DBDD8FD8-85CC-4C35-82E7-FF7344001684}"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Content Placeholder 2"/>
          <p:cNvSpPr>
            <a:spLocks noGrp="1"/>
          </p:cNvSpPr>
          <p:nvPr>
            <p:ph idx="13"/>
          </p:nvPr>
        </p:nvSpPr>
        <p:spPr>
          <a:xfrm>
            <a:off x="518160" y="2514600"/>
            <a:ext cx="8229600" cy="3581400"/>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2186876284"/>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 answer, explan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5A286977-BECB-4E57-99A1-2F0D0FC39E27}"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Content Placeholder 2"/>
          <p:cNvSpPr>
            <a:spLocks noGrp="1"/>
          </p:cNvSpPr>
          <p:nvPr>
            <p:ph idx="13"/>
          </p:nvPr>
        </p:nvSpPr>
        <p:spPr>
          <a:xfrm>
            <a:off x="508000" y="2514600"/>
            <a:ext cx="8229600" cy="3581400"/>
          </a:xfrm>
        </p:spPr>
        <p:txBody>
          <a:bodyPr vert="horz" lIns="91440" tIns="45720" rIns="91440" bIns="45720" rtlCol="0">
            <a:normAutofit/>
          </a:bodyPr>
          <a:lstStyle>
            <a:lvl1pPr marL="0" indent="0">
              <a:spcBef>
                <a:spcPts val="600"/>
              </a:spcBef>
              <a:spcAft>
                <a:spcPts val="1200"/>
              </a:spcAft>
              <a:buClr>
                <a:schemeClr val="accent6"/>
              </a:buClr>
              <a:buFont typeface="+mj-lt"/>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3591863876"/>
      </p:ext>
    </p:extLst>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R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D323FF5F-25B9-4307-81A6-50E1F1790398}"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2009659827"/>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44DAE83-528D-407E-80BF-31CCEAB5DD99}" type="datetime1">
              <a:rPr lang="en-US" smtClean="0"/>
              <a:t>9/26/2010</a:t>
            </a:fld>
            <a:endParaRPr lang="en-US"/>
          </a:p>
        </p:txBody>
      </p:sp>
      <p:sp>
        <p:nvSpPr>
          <p:cNvPr id="6" name="Footer Placeholder 5"/>
          <p:cNvSpPr>
            <a:spLocks noGrp="1"/>
          </p:cNvSpPr>
          <p:nvPr>
            <p:ph type="ftr" sz="quarter" idx="11"/>
          </p:nvPr>
        </p:nvSpPr>
        <p:spPr/>
        <p:txBody>
          <a:bodyPr/>
          <a:lstStyle/>
          <a:p>
            <a:r>
              <a:rPr lang="en-US" smtClean="0"/>
              <a:t>Create your first Word document I</a:t>
            </a:r>
            <a:endParaRPr lang="en-US"/>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1515197499"/>
      </p:ext>
    </p:extLst>
  </p:cSld>
  <p:clrMapOvr>
    <a:masterClrMapping/>
  </p:clrMapOvr>
  <p:transition spd="slow">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lumMod val="50000"/>
                    <a:lumOff val="50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tx1">
                    <a:lumMod val="85000"/>
                    <a:lumOff val="15000"/>
                  </a:schemeClr>
                </a:solidFill>
                <a:latin typeface="Segoe UI" pitchFamily="34" charset="0"/>
                <a:ea typeface="Segoe UI" pitchFamily="34" charset="0"/>
                <a:cs typeface="Segoe UI" pitchFamily="34" charset="0"/>
              </a:defRPr>
            </a:lvl1pPr>
            <a:lvl2pPr>
              <a:defRPr sz="2800">
                <a:solidFill>
                  <a:schemeClr val="tx1">
                    <a:lumMod val="85000"/>
                    <a:lumOff val="15000"/>
                  </a:schemeClr>
                </a:solidFill>
                <a:latin typeface="Segoe UI" pitchFamily="34" charset="0"/>
                <a:ea typeface="Segoe UI" pitchFamily="34" charset="0"/>
                <a:cs typeface="Segoe UI" pitchFamily="34" charset="0"/>
              </a:defRPr>
            </a:lvl2pPr>
            <a:lvl3pPr>
              <a:defRPr sz="2400">
                <a:solidFill>
                  <a:schemeClr val="tx1">
                    <a:lumMod val="85000"/>
                    <a:lumOff val="15000"/>
                  </a:schemeClr>
                </a:solidFill>
                <a:latin typeface="Segoe UI" pitchFamily="34" charset="0"/>
                <a:ea typeface="Segoe UI" pitchFamily="34" charset="0"/>
                <a:cs typeface="Segoe UI" pitchFamily="34" charset="0"/>
              </a:defRPr>
            </a:lvl3pPr>
            <a:lvl4pPr>
              <a:defRPr sz="2000">
                <a:solidFill>
                  <a:schemeClr val="tx1">
                    <a:lumMod val="85000"/>
                    <a:lumOff val="15000"/>
                  </a:schemeClr>
                </a:solidFill>
                <a:latin typeface="Segoe UI" pitchFamily="34" charset="0"/>
                <a:ea typeface="Segoe UI" pitchFamily="34" charset="0"/>
                <a:cs typeface="Segoe UI" pitchFamily="34" charset="0"/>
              </a:defRPr>
            </a:lvl4pPr>
            <a:lvl5pPr>
              <a:defRPr sz="2000">
                <a:solidFill>
                  <a:schemeClr val="tx1">
                    <a:lumMod val="85000"/>
                    <a:lumOff val="15000"/>
                  </a:schemeClr>
                </a:solidFill>
                <a:latin typeface="Segoe UI" pitchFamily="34" charset="0"/>
                <a:ea typeface="Segoe UI" pitchFamily="34" charset="0"/>
                <a:cs typeface="Segoe U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B44DD73-C9B8-4DB6-BCB6-B9E0928E714B}" type="datetime1">
              <a:rPr lang="en-US" smtClean="0"/>
              <a:t>9/26/2010</a:t>
            </a:fld>
            <a:endParaRPr lang="en-US"/>
          </a:p>
        </p:txBody>
      </p:sp>
      <p:sp>
        <p:nvSpPr>
          <p:cNvPr id="6" name="Footer Placeholder 5"/>
          <p:cNvSpPr>
            <a:spLocks noGrp="1"/>
          </p:cNvSpPr>
          <p:nvPr>
            <p:ph type="ftr" sz="quarter" idx="11"/>
          </p:nvPr>
        </p:nvSpPr>
        <p:spPr/>
        <p:txBody>
          <a:bodyPr/>
          <a:lstStyle/>
          <a:p>
            <a:r>
              <a:rPr lang="en-US" smtClean="0"/>
              <a:t>Create your first Word document I</a:t>
            </a:r>
            <a:endParaRPr lang="en-US"/>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4013367561"/>
      </p:ext>
    </p:extLst>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lumMod val="85000"/>
                    <a:lumOff val="15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06CB474-B565-42DA-ACF4-D9BB1CCA919E}" type="datetime1">
              <a:rPr lang="en-US" smtClean="0"/>
              <a:t>9/26/2010</a:t>
            </a:fld>
            <a:endParaRPr lang="en-US"/>
          </a:p>
        </p:txBody>
      </p:sp>
      <p:sp>
        <p:nvSpPr>
          <p:cNvPr id="6" name="Footer Placeholder 5"/>
          <p:cNvSpPr>
            <a:spLocks noGrp="1"/>
          </p:cNvSpPr>
          <p:nvPr>
            <p:ph type="ftr" sz="quarter" idx="11"/>
          </p:nvPr>
        </p:nvSpPr>
        <p:spPr/>
        <p:txBody>
          <a:bodyPr/>
          <a:lstStyle/>
          <a:p>
            <a:r>
              <a:rPr lang="en-US" smtClean="0"/>
              <a:t>Create your first Word document I</a:t>
            </a:r>
            <a:endParaRPr lang="en-US"/>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3057833832"/>
      </p:ext>
    </p:extLst>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5153"/>
            <a:ext cx="8229600" cy="11430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lang="en-US" sz="28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1526E8A-BB08-49DD-A1FB-25F07320152F}"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743705426"/>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urse contents and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41437"/>
            <a:ext cx="8229600" cy="4525963"/>
          </a:xfrm>
        </p:spPr>
        <p:txBody>
          <a:bodyPr vert="horz" lIns="91440" tIns="45720" rIns="91440" bIns="45720" rtlCol="0">
            <a:normAutofit/>
          </a:bodyPr>
          <a:lstStyle>
            <a:lvl1pPr>
              <a:spcBef>
                <a:spcPts val="600"/>
              </a:spcBef>
              <a:spcAft>
                <a:spcPts val="1200"/>
              </a:spcAft>
              <a:buClr>
                <a:schemeClr val="accent6"/>
              </a:buClr>
              <a:defRPr lang="en-US" sz="2800" dirty="0" smtClean="0">
                <a:solidFill>
                  <a:schemeClr val="tx1">
                    <a:lumMod val="85000"/>
                    <a:lumOff val="15000"/>
                  </a:schemeClr>
                </a:solidFill>
                <a:latin typeface="Segoe UI" pitchFamily="34" charset="0"/>
                <a:ea typeface="Segoe UI" pitchFamily="34" charset="0"/>
                <a:cs typeface="Segoe UI" pitchFamily="34" charset="0"/>
              </a:defRPr>
            </a:lvl1pPr>
            <a:lvl2pPr>
              <a:spcBef>
                <a:spcPts val="400"/>
              </a:spcBef>
              <a:spcAft>
                <a:spcPts val="1000"/>
              </a:spcAft>
              <a:buClr>
                <a:schemeClr val="accent6"/>
              </a:buClr>
              <a:defRPr lang="en-US" sz="2400" dirty="0" smtClean="0">
                <a:solidFill>
                  <a:schemeClr val="tx1">
                    <a:lumMod val="85000"/>
                    <a:lumOff val="15000"/>
                  </a:schemeClr>
                </a:solidFill>
                <a:latin typeface="Segoe UI" pitchFamily="34" charset="0"/>
                <a:ea typeface="Segoe UI" pitchFamily="34" charset="0"/>
                <a:cs typeface="Segoe UI" pitchFamily="34" charset="0"/>
              </a:defRPr>
            </a:lvl2pPr>
            <a:lvl3pPr>
              <a:spcBef>
                <a:spcPts val="200"/>
              </a:spcBef>
              <a:spcAft>
                <a:spcPts val="800"/>
              </a:spcAft>
              <a:buClr>
                <a:schemeClr val="accent6"/>
              </a:buClr>
              <a:defRPr lang="en-US" sz="20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Arial" pitchFamily="34" charset="0"/>
              <a:buChar char="•"/>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057400" indent="-228600">
              <a:spcBef>
                <a:spcPts val="200"/>
              </a:spcBef>
              <a:spcAft>
                <a:spcPts val="0"/>
              </a:spcAft>
              <a:buClr>
                <a:schemeClr val="accent6"/>
              </a:buClr>
              <a:buFont typeface="Arial" pitchFamily="34" charset="0"/>
              <a:buChar char="•"/>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buFontTx/>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7B7A138-A4E5-425F-A0EF-1C93251F0768}"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Tree>
    <p:extLst>
      <p:ext uri="{BB962C8B-B14F-4D97-AF65-F5344CB8AC3E}">
        <p14:creationId xmlns:p14="http://schemas.microsoft.com/office/powerpoint/2010/main" val="2633690871"/>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icture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93185D3D-F4D9-41F8-AAD1-62678490186E}"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10" name="Picture Placeholder 9"/>
          <p:cNvSpPr>
            <a:spLocks noGrp="1"/>
          </p:cNvSpPr>
          <p:nvPr>
            <p:ph type="pic" sz="quarter" idx="13"/>
          </p:nvPr>
        </p:nvSpPr>
        <p:spPr>
          <a:xfrm>
            <a:off x="1041400" y="1752600"/>
            <a:ext cx="1371600" cy="1371600"/>
          </a:xfrm>
          <a:effectLst>
            <a:outerShdw blurRad="50800" dist="38100" dir="8100000" algn="tr" rotWithShape="0">
              <a:prstClr val="black">
                <a:alpha val="40000"/>
              </a:prstClr>
            </a:outerShdw>
          </a:effectLst>
        </p:spPr>
        <p:txBody>
          <a:bodyPr/>
          <a:lstStyle>
            <a:lvl1pPr marL="0" indent="0">
              <a:buFontTx/>
              <a:buNone/>
              <a:defRPr/>
            </a:lvl1pPr>
          </a:lstStyle>
          <a:p>
            <a:endParaRPr lang="en-US"/>
          </a:p>
        </p:txBody>
      </p:sp>
      <p:sp>
        <p:nvSpPr>
          <p:cNvPr id="12" name="Text Placeholder 11"/>
          <p:cNvSpPr>
            <a:spLocks noGrp="1"/>
          </p:cNvSpPr>
          <p:nvPr>
            <p:ph type="body" sz="quarter" idx="14"/>
          </p:nvPr>
        </p:nvSpPr>
        <p:spPr>
          <a:xfrm>
            <a:off x="3048000" y="1649506"/>
            <a:ext cx="5562600" cy="4343400"/>
          </a:xfrm>
        </p:spPr>
        <p:txBody>
          <a:bodyPr>
            <a:normAutofit/>
          </a:bodyPr>
          <a:lstStyle>
            <a:lvl1pPr marL="0" indent="0">
              <a:spcBef>
                <a:spcPts val="500"/>
              </a:spcBef>
              <a:spcAft>
                <a:spcPts val="2000"/>
              </a:spcAft>
              <a:buNone/>
              <a:defRPr sz="2400">
                <a:latin typeface="Segoe UI" pitchFamily="34" charset="0"/>
                <a:ea typeface="Segoe UI" pitchFamily="34" charset="0"/>
                <a:cs typeface="Segoe UI" pitchFamily="34" charset="0"/>
              </a:defRPr>
            </a:lvl1pPr>
            <a:lvl2pPr indent="0">
              <a:spcBef>
                <a:spcPts val="500"/>
              </a:spcBef>
              <a:spcAft>
                <a:spcPts val="2000"/>
              </a:spcAft>
              <a:buNone/>
              <a:defRPr/>
            </a:lvl2pPr>
            <a:lvl3pPr indent="0">
              <a:spcBef>
                <a:spcPts val="500"/>
              </a:spcBef>
              <a:spcAft>
                <a:spcPts val="2000"/>
              </a:spcAft>
              <a:buNone/>
              <a:defRPr/>
            </a:lvl3pPr>
            <a:lvl4pPr indent="0">
              <a:spcBef>
                <a:spcPts val="500"/>
              </a:spcBef>
              <a:spcAft>
                <a:spcPts val="2000"/>
              </a:spcAft>
              <a:buNone/>
              <a:defRPr/>
            </a:lvl4pPr>
            <a:lvl5pPr indent="0">
              <a:spcBef>
                <a:spcPts val="500"/>
              </a:spcBef>
              <a:spcAft>
                <a:spcPts val="2000"/>
              </a:spcAft>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52685927"/>
      </p:ext>
    </p:extLst>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ss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5343F7-65F9-4D98-8C0F-D73929C1BF9C}"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7" name="Text Placeholder 6"/>
          <p:cNvSpPr>
            <a:spLocks noGrp="1"/>
          </p:cNvSpPr>
          <p:nvPr>
            <p:ph type="body" sz="quarter" idx="13"/>
          </p:nvPr>
        </p:nvSpPr>
        <p:spPr>
          <a:xfrm>
            <a:off x="3733800" y="4191000"/>
            <a:ext cx="4873752" cy="1673352"/>
          </a:xfrm>
        </p:spPr>
        <p:txBody>
          <a:bodyPr/>
          <a:lstStyle>
            <a:lvl1pPr marL="0" indent="0">
              <a:buNone/>
              <a:defRPr sz="4000">
                <a:solidFill>
                  <a:schemeClr val="bg1">
                    <a:lumMod val="95000"/>
                  </a:schemeClr>
                </a:solidFill>
                <a:effectLst>
                  <a:outerShdw blurRad="38100" dist="38100" dir="2700000" algn="tl">
                    <a:srgbClr val="000000">
                      <a:alpha val="43137"/>
                    </a:srgbClr>
                  </a:outerShdw>
                </a:effectLst>
                <a:latin typeface="Segoe UI Semibold"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228600" y="3200400"/>
            <a:ext cx="3429000" cy="585216"/>
          </a:xfrm>
        </p:spPr>
        <p:txBody>
          <a:bodyPr/>
          <a:lstStyle>
            <a:lvl1pPr marL="0" indent="0">
              <a:buNone/>
              <a:defRPr>
                <a:solidFill>
                  <a:schemeClr val="bg1">
                    <a:lumMod val="50000"/>
                  </a:schemeClr>
                </a:solidFill>
                <a:latin typeface="Segoe UI Semibold"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3818697621"/>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0" y="990600"/>
            <a:ext cx="5943600" cy="446227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A16C2D-D7E9-431E-9E9E-C71B41360C8A}"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Text Placeholder 7"/>
          <p:cNvSpPr>
            <a:spLocks noGrp="1"/>
          </p:cNvSpPr>
          <p:nvPr>
            <p:ph type="body" sz="quarter" idx="13"/>
          </p:nvPr>
        </p:nvSpPr>
        <p:spPr>
          <a:xfrm>
            <a:off x="1524000" y="5638800"/>
            <a:ext cx="5943600" cy="533400"/>
          </a:xfr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400">
                <a:solidFill>
                  <a:schemeClr val="bg1">
                    <a:lumMod val="50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endParaRPr lang="en-US" dirty="0" smtClean="0"/>
          </a:p>
        </p:txBody>
      </p:sp>
    </p:spTree>
    <p:extLst>
      <p:ext uri="{BB962C8B-B14F-4D97-AF65-F5344CB8AC3E}">
        <p14:creationId xmlns:p14="http://schemas.microsoft.com/office/powerpoint/2010/main" val="3617081539"/>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t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1EFD55C-A171-48F2-957C-A50931919F48}"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51816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1451864800"/>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t and text, li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BD93C2C-7CCA-4E7A-8103-6ED55A8CF18E}"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14478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8"/>
          <p:cNvSpPr>
            <a:spLocks noGrp="1"/>
          </p:cNvSpPr>
          <p:nvPr>
            <p:ph type="body" sz="quarter" idx="15"/>
          </p:nvPr>
        </p:nvSpPr>
        <p:spPr>
          <a:xfrm>
            <a:off x="6248400" y="2647334"/>
            <a:ext cx="2667000" cy="3524865"/>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4213350281"/>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t and text, callou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DD3745B-DEE8-465C-A407-593F8EBC543A}"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9144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9"/>
          <p:cNvSpPr>
            <a:spLocks noGrp="1"/>
          </p:cNvSpPr>
          <p:nvPr>
            <p:ph type="body" sz="quarter" idx="15"/>
          </p:nvPr>
        </p:nvSpPr>
        <p:spPr>
          <a:xfrm>
            <a:off x="6248400" y="2057400"/>
            <a:ext cx="2667000" cy="4114800"/>
          </a:xfrm>
        </p:spPr>
        <p:txBody>
          <a:bodyPr>
            <a:normAutofit/>
          </a:bodyPr>
          <a:lstStyle>
            <a:lvl1pPr marL="228600" indent="0">
              <a:spcAft>
                <a:spcPts val="300"/>
              </a:spcAft>
              <a:buClr>
                <a:schemeClr val="accent6"/>
              </a:buClr>
              <a:buFont typeface="Arial" pitchFamily="34" charset="0"/>
              <a:buNone/>
              <a:defRPr sz="1600">
                <a:latin typeface="Segoe UI" pitchFamily="34" charset="0"/>
                <a:ea typeface="Segoe UI" pitchFamily="34" charset="0"/>
                <a:cs typeface="Segoe UI" pitchFamily="34" charset="0"/>
              </a:defRPr>
            </a:lvl1pPr>
            <a:lvl2pPr marL="457200" indent="0">
              <a:buClr>
                <a:schemeClr val="accent6"/>
              </a:buClr>
              <a:buFont typeface="Arial" pitchFamily="34" charset="0"/>
              <a:buNone/>
              <a:defRPr sz="1600"/>
            </a:lvl2pPr>
            <a:lvl3pPr marL="914400" indent="0">
              <a:buClr>
                <a:schemeClr val="accent6"/>
              </a:buClr>
              <a:buFont typeface="Arial" pitchFamily="34" charset="0"/>
              <a:buNone/>
              <a:defRPr sz="1600"/>
            </a:lvl3pPr>
            <a:lvl4pPr marL="1371600" indent="0">
              <a:buClr>
                <a:schemeClr val="accent6"/>
              </a:buClr>
              <a:buFont typeface="Arial" pitchFamily="34" charset="0"/>
              <a:buNone/>
              <a:defRPr sz="1600"/>
            </a:lvl4pPr>
            <a:lvl5pPr marL="1828800" indent="0">
              <a:buClr>
                <a:schemeClr val="accent6"/>
              </a:buClr>
              <a:buFont typeface="Arial" pitchFamily="34" charset="0"/>
              <a:buNone/>
              <a:defRPr sz="1600"/>
            </a:lvl5pPr>
          </a:lstStyle>
          <a:p>
            <a:pPr lvl="0"/>
            <a:r>
              <a:rPr lang="en-US" smtClean="0"/>
              <a:t>Click to edit Master text styles</a:t>
            </a:r>
          </a:p>
        </p:txBody>
      </p:sp>
    </p:spTree>
    <p:extLst>
      <p:ext uri="{BB962C8B-B14F-4D97-AF65-F5344CB8AC3E}">
        <p14:creationId xmlns:p14="http://schemas.microsoft.com/office/powerpoint/2010/main" val="656147605"/>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25EBBEB4-564D-440B-818D-76C7CFC409F9}" type="datetime1">
              <a:rPr lang="en-US" smtClean="0"/>
              <a:t>9/26/2010</a:t>
            </a:fld>
            <a:endParaRPr lang="en-US"/>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a:p>
        </p:txBody>
      </p:sp>
      <p:sp>
        <p:nvSpPr>
          <p:cNvPr id="9" name="Text Placeholder 8"/>
          <p:cNvSpPr>
            <a:spLocks noGrp="1"/>
          </p:cNvSpPr>
          <p:nvPr>
            <p:ph type="body" sz="quarter" idx="14"/>
          </p:nvPr>
        </p:nvSpPr>
        <p:spPr>
          <a:xfrm>
            <a:off x="533400" y="990600"/>
            <a:ext cx="8153400" cy="5029200"/>
          </a:xfrm>
        </p:spPr>
        <p:txBody>
          <a:bodyPr>
            <a:normAutofit/>
          </a:bodyPr>
          <a:lstStyle>
            <a:lvl1pPr marL="342900" indent="-342900">
              <a:buClr>
                <a:schemeClr val="accent6"/>
              </a:buClr>
              <a:buFont typeface="Arial" pitchFamily="34" charset="0"/>
              <a:buChar char="•"/>
              <a:defRPr sz="2400">
                <a:latin typeface="Segoe UI" pitchFamily="34" charset="0"/>
                <a:ea typeface="Segoe UI" pitchFamily="34" charset="0"/>
                <a:cs typeface="Segoe UI" pitchFamily="34" charset="0"/>
              </a:defRPr>
            </a:lvl1pPr>
            <a:lvl2pPr marL="742950" indent="-285750">
              <a:buClr>
                <a:schemeClr val="accent6"/>
              </a:buClr>
              <a:buFont typeface="Arial" pitchFamily="34" charset="0"/>
              <a:buChar char="•"/>
              <a:defRPr sz="2000">
                <a:latin typeface="Segoe UI" pitchFamily="34" charset="0"/>
                <a:ea typeface="Segoe UI" pitchFamily="34" charset="0"/>
                <a:cs typeface="Segoe UI" pitchFamily="34" charset="0"/>
              </a:defRPr>
            </a:lvl2pPr>
            <a:lvl3pPr marL="1143000" indent="-228600">
              <a:spcBef>
                <a:spcPts val="600"/>
              </a:spcBef>
              <a:buClr>
                <a:schemeClr val="accent6"/>
              </a:buClr>
              <a:buFont typeface="Arial" pitchFamily="34" charset="0"/>
              <a:buChar cha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a:t>
            </a:r>
            <a:r>
              <a:rPr lang="en-US" smtClean="0"/>
              <a:t>text styles</a:t>
            </a:r>
          </a:p>
          <a:p>
            <a:pPr lvl="1"/>
            <a:r>
              <a:rPr lang="en-US" smtClean="0"/>
              <a:t>Ffff</a:t>
            </a:r>
          </a:p>
          <a:p>
            <a:pPr lvl="2"/>
            <a:r>
              <a:rPr lang="en-US" smtClean="0"/>
              <a:t>ffff</a:t>
            </a:r>
          </a:p>
        </p:txBody>
      </p:sp>
    </p:spTree>
    <p:extLst>
      <p:ext uri="{BB962C8B-B14F-4D97-AF65-F5344CB8AC3E}">
        <p14:creationId xmlns:p14="http://schemas.microsoft.com/office/powerpoint/2010/main" val="1202230150"/>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egoe UI" pitchFamily="34" charset="0"/>
                <a:ea typeface="Segoe UI" pitchFamily="34" charset="0"/>
                <a:cs typeface="Segoe UI" pitchFamily="34" charset="0"/>
              </a:defRPr>
            </a:lvl1pPr>
          </a:lstStyle>
          <a:p>
            <a:fld id="{3B31B120-1EE7-414B-800D-D66230E27415}" type="datetime1">
              <a:rPr lang="en-US" smtClean="0"/>
              <a:t>9/26/2010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egoe UI" pitchFamily="34" charset="0"/>
                <a:ea typeface="Segoe UI" pitchFamily="34" charset="0"/>
                <a:cs typeface="Segoe UI" pitchFamily="34" charset="0"/>
              </a:defRPr>
            </a:lvl1pPr>
          </a:lstStyle>
          <a:p>
            <a:r>
              <a:rPr lang="en-US" smtClean="0"/>
              <a:t>Create your first Word document 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D736C25D-E660-4766-A9D8-2DB735710ABD}" type="slidenum">
              <a:rPr lang="en-US" smtClean="0"/>
              <a:pPr/>
              <a:t>‹#›</a:t>
            </a:fld>
            <a:endParaRPr lang="en-US"/>
          </a:p>
        </p:txBody>
      </p:sp>
    </p:spTree>
    <p:extLst>
      <p:ext uri="{BB962C8B-B14F-4D97-AF65-F5344CB8AC3E}">
        <p14:creationId xmlns:p14="http://schemas.microsoft.com/office/powerpoint/2010/main" val="305965685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51" r:id="rId4"/>
    <p:sldLayoutId id="2147483658" r:id="rId5"/>
    <p:sldLayoutId id="2147483661" r:id="rId6"/>
    <p:sldLayoutId id="2147483668" r:id="rId7"/>
    <p:sldLayoutId id="2147483662" r:id="rId8"/>
    <p:sldLayoutId id="2147483667" r:id="rId9"/>
    <p:sldLayoutId id="2147483659" r:id="rId10"/>
    <p:sldLayoutId id="2147483664" r:id="rId11"/>
    <p:sldLayoutId id="2147483665" r:id="rId12"/>
    <p:sldLayoutId id="2147483666" r:id="rId13"/>
    <p:sldLayoutId id="2147483652" r:id="rId14"/>
    <p:sldLayoutId id="2147483656" r:id="rId15"/>
    <p:sldLayoutId id="2147483657" r:id="rId16"/>
    <p:sldLayoutId id="2147483650" r:id="rId17"/>
  </p:sldLayoutIdLst>
  <p:transition spd="slow">
    <p:wipe dir="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office.microsoft.com/en-us/word-help/practice-RZ101790574.aspx?section=9" TargetMode="External"/><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hyperlink" Target="http://office.microsoft.com/en-us/word-help/quick-reference-card-RZ101790574.aspx?section=12&amp;mode=print" TargetMode="External"/><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notesSlide" Target="../notesSlides/notesSlide5.xml"/><Relationship Id="rId7" Type="http://schemas.openxmlformats.org/officeDocument/2006/relationships/oleObject" Target="../embeddings/oleObject2.bin"/><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352800"/>
            <a:ext cx="7315200" cy="990600"/>
          </a:xfrm>
        </p:spPr>
        <p:txBody>
          <a:bodyPr/>
          <a:lstStyle/>
          <a:p>
            <a:r>
              <a:rPr lang="en-US" dirty="0" smtClean="0"/>
              <a:t>Microsoft</a:t>
            </a:r>
            <a:r>
              <a:rPr lang="en-US" sz="2800" baseline="70000" dirty="0" smtClean="0">
                <a:cs typeface="Tahoma" pitchFamily="34" charset="0"/>
              </a:rPr>
              <a:t>®</a:t>
            </a:r>
            <a:r>
              <a:rPr lang="en-US" dirty="0" smtClean="0"/>
              <a:t> Word </a:t>
            </a:r>
            <a:r>
              <a:rPr lang="en-US" dirty="0" smtClean="0">
                <a:cs typeface="Tahoma" pitchFamily="34" charset="0"/>
              </a:rPr>
              <a:t>2010 Training</a:t>
            </a:r>
            <a:endParaRPr lang="en-US" dirty="0"/>
          </a:p>
        </p:txBody>
      </p:sp>
      <p:sp>
        <p:nvSpPr>
          <p:cNvPr id="3" name="Subtitle 2"/>
          <p:cNvSpPr>
            <a:spLocks noGrp="1"/>
          </p:cNvSpPr>
          <p:nvPr>
            <p:ph type="subTitle" idx="1"/>
          </p:nvPr>
        </p:nvSpPr>
        <p:spPr>
          <a:xfrm>
            <a:off x="1828800" y="4495800"/>
            <a:ext cx="6858000" cy="685800"/>
          </a:xfrm>
        </p:spPr>
        <p:txBody>
          <a:bodyPr>
            <a:normAutofit/>
          </a:bodyPr>
          <a:lstStyle/>
          <a:p>
            <a:r>
              <a:rPr lang="en-US" sz="3200" b="1" dirty="0" smtClean="0">
                <a:solidFill>
                  <a:schemeClr val="tx1">
                    <a:lumMod val="65000"/>
                    <a:lumOff val="35000"/>
                  </a:schemeClr>
                </a:solidFill>
              </a:rPr>
              <a:t>Create your first Word document I</a:t>
            </a:r>
            <a:endParaRPr lang="en-US" sz="3200" dirty="0">
              <a:solidFill>
                <a:schemeClr val="tx1">
                  <a:lumMod val="65000"/>
                  <a:lumOff val="35000"/>
                </a:schemeClr>
              </a:solidFill>
            </a:endParaRPr>
          </a:p>
        </p:txBody>
      </p:sp>
    </p:spTree>
    <p:extLst>
      <p:ext uri="{BB962C8B-B14F-4D97-AF65-F5344CB8AC3E}">
        <p14:creationId xmlns:p14="http://schemas.microsoft.com/office/powerpoint/2010/main" val="510818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 spelling and grammar mistakes</a:t>
            </a:r>
            <a:endParaRPr lang="en-US" dirty="0"/>
          </a:p>
        </p:txBody>
      </p:sp>
      <p:pic>
        <p:nvPicPr>
          <p:cNvPr id="7" name="Content Placeholder 6" title="Word document with spelling and grammar error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Wavy lines like these warn you of spelling and grammar mistakes.</a:t>
            </a:r>
            <a:endParaRPr lang="en-US" dirty="0"/>
          </a:p>
        </p:txBody>
      </p:sp>
      <p:sp>
        <p:nvSpPr>
          <p:cNvPr id="6" name="Text Placeholder 5"/>
          <p:cNvSpPr>
            <a:spLocks noGrp="1"/>
          </p:cNvSpPr>
          <p:nvPr>
            <p:ph type="body" sz="quarter" idx="14"/>
          </p:nvPr>
        </p:nvSpPr>
        <p:spPr/>
        <p:txBody>
          <a:bodyPr/>
          <a:lstStyle/>
          <a:p>
            <a:r>
              <a:rPr lang="en-US" dirty="0"/>
              <a:t>As you type, Word will warn you if make spelling or grammar mistakes by inserting a wavy red, green, or blue underline beneath the text that it thinks is an </a:t>
            </a:r>
            <a:r>
              <a:rPr lang="en-US" dirty="0" smtClean="0"/>
              <a:t>error.</a:t>
            </a:r>
            <a:endParaRPr lang="en-US" dirty="0"/>
          </a:p>
        </p:txBody>
      </p:sp>
      <p:sp>
        <p:nvSpPr>
          <p:cNvPr id="8" name="Text Placeholder 5"/>
          <p:cNvSpPr txBox="1">
            <a:spLocks/>
          </p:cNvSpPr>
          <p:nvPr/>
        </p:nvSpPr>
        <p:spPr>
          <a:xfrm>
            <a:off x="6248400" y="3276600"/>
            <a:ext cx="2667000" cy="2057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Red </a:t>
            </a:r>
            <a:r>
              <a:rPr lang="en-US" b="1" dirty="0" smtClean="0"/>
              <a:t>underline</a:t>
            </a:r>
            <a:r>
              <a:rPr lang="en-US" dirty="0" smtClean="0"/>
              <a:t>: This </a:t>
            </a:r>
            <a:r>
              <a:rPr lang="en-US" dirty="0"/>
              <a:t>indicates either a possible spelling error or that Word </a:t>
            </a:r>
            <a:r>
              <a:rPr lang="en-US" dirty="0" smtClean="0"/>
              <a:t>doesn’t </a:t>
            </a:r>
            <a:r>
              <a:rPr lang="en-US" dirty="0"/>
              <a:t>recognize a word, such as a proper name or place. </a:t>
            </a:r>
          </a:p>
        </p:txBody>
      </p:sp>
    </p:spTree>
    <p:extLst>
      <p:ext uri="{BB962C8B-B14F-4D97-AF65-F5344CB8AC3E}">
        <p14:creationId xmlns:p14="http://schemas.microsoft.com/office/powerpoint/2010/main" val="1133819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 spelling and grammar mistakes</a:t>
            </a:r>
            <a:endParaRPr lang="en-US" dirty="0"/>
          </a:p>
        </p:txBody>
      </p:sp>
      <p:pic>
        <p:nvPicPr>
          <p:cNvPr id="7" name="Content Placeholder 6" title="Word document with spelling and grammar error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Wavy lines like these warn you of spelling and grammar mistakes.</a:t>
            </a:r>
            <a:endParaRPr lang="en-US" dirty="0"/>
          </a:p>
        </p:txBody>
      </p:sp>
      <p:sp>
        <p:nvSpPr>
          <p:cNvPr id="6" name="Text Placeholder 5"/>
          <p:cNvSpPr>
            <a:spLocks noGrp="1"/>
          </p:cNvSpPr>
          <p:nvPr>
            <p:ph type="body" sz="quarter" idx="14"/>
          </p:nvPr>
        </p:nvSpPr>
        <p:spPr>
          <a:xfrm>
            <a:off x="6248400" y="990600"/>
            <a:ext cx="2667000" cy="876300"/>
          </a:xfrm>
        </p:spPr>
        <p:txBody>
          <a:bodyPr/>
          <a:lstStyle/>
          <a:p>
            <a:r>
              <a:rPr lang="en-US" b="1" dirty="0"/>
              <a:t>Green </a:t>
            </a:r>
            <a:r>
              <a:rPr lang="en-US" b="1" dirty="0" smtClean="0"/>
              <a:t>underline</a:t>
            </a:r>
            <a:r>
              <a:rPr lang="en-US" dirty="0" smtClean="0"/>
              <a:t>: Word </a:t>
            </a:r>
            <a:r>
              <a:rPr lang="en-US" dirty="0"/>
              <a:t>thinks that grammar should be revised. </a:t>
            </a:r>
          </a:p>
        </p:txBody>
      </p:sp>
      <p:sp>
        <p:nvSpPr>
          <p:cNvPr id="9" name="Text Placeholder 5"/>
          <p:cNvSpPr txBox="1">
            <a:spLocks/>
          </p:cNvSpPr>
          <p:nvPr/>
        </p:nvSpPr>
        <p:spPr>
          <a:xfrm>
            <a:off x="6248400" y="1981200"/>
            <a:ext cx="2667000" cy="20193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smtClean="0"/>
              <a:t>Blue underline</a:t>
            </a:r>
            <a:r>
              <a:rPr lang="en-US" dirty="0" smtClean="0"/>
              <a:t>: A word is spelled correctly but does not seem to be the correct word for the sentence. For example, you type “too,” but the word should be “to.” </a:t>
            </a:r>
            <a:endParaRPr lang="en-US" dirty="0"/>
          </a:p>
        </p:txBody>
      </p:sp>
    </p:spTree>
    <p:extLst>
      <p:ext uri="{BB962C8B-B14F-4D97-AF65-F5344CB8AC3E}">
        <p14:creationId xmlns:p14="http://schemas.microsoft.com/office/powerpoint/2010/main" val="888227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 spelling and grammar mistakes</a:t>
            </a:r>
            <a:endParaRPr lang="en-US" dirty="0"/>
          </a:p>
        </p:txBody>
      </p:sp>
      <p:pic>
        <p:nvPicPr>
          <p:cNvPr id="7" name="Content Placeholder 6" title="Word document with spelling and grammar error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Wavy lines like these warn you of spelling and grammar mistakes.</a:t>
            </a:r>
            <a:endParaRPr lang="en-US" dirty="0"/>
          </a:p>
        </p:txBody>
      </p:sp>
      <p:sp>
        <p:nvSpPr>
          <p:cNvPr id="6" name="Text Placeholder 5"/>
          <p:cNvSpPr>
            <a:spLocks noGrp="1"/>
          </p:cNvSpPr>
          <p:nvPr>
            <p:ph type="body" sz="quarter" idx="14"/>
          </p:nvPr>
        </p:nvSpPr>
        <p:spPr>
          <a:xfrm>
            <a:off x="6248400" y="990600"/>
            <a:ext cx="2667000" cy="876300"/>
          </a:xfrm>
        </p:spPr>
        <p:txBody>
          <a:bodyPr/>
          <a:lstStyle/>
          <a:p>
            <a:r>
              <a:rPr lang="en-US" dirty="0"/>
              <a:t>You right-click an underlined word to see suggested </a:t>
            </a:r>
            <a:r>
              <a:rPr lang="en-US" dirty="0" smtClean="0"/>
              <a:t>revisions.</a:t>
            </a:r>
            <a:endParaRPr lang="en-US" dirty="0"/>
          </a:p>
        </p:txBody>
      </p:sp>
      <p:sp>
        <p:nvSpPr>
          <p:cNvPr id="8" name="Text Placeholder 5"/>
          <p:cNvSpPr txBox="1">
            <a:spLocks/>
          </p:cNvSpPr>
          <p:nvPr/>
        </p:nvSpPr>
        <p:spPr>
          <a:xfrm>
            <a:off x="6248400" y="1943100"/>
            <a:ext cx="2667000" cy="131445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Click a revision to replace the word in the document and get rid of the underlines. </a:t>
            </a:r>
            <a:endParaRPr lang="en-US" dirty="0"/>
          </a:p>
        </p:txBody>
      </p:sp>
    </p:spTree>
    <p:extLst>
      <p:ext uri="{BB962C8B-B14F-4D97-AF65-F5344CB8AC3E}">
        <p14:creationId xmlns:p14="http://schemas.microsoft.com/office/powerpoint/2010/main" val="1424588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 spelling and grammar mistakes</a:t>
            </a:r>
            <a:endParaRPr lang="en-US" dirty="0"/>
          </a:p>
        </p:txBody>
      </p:sp>
      <p:pic>
        <p:nvPicPr>
          <p:cNvPr id="7" name="Content Placeholder 6" title="Word document with spelling and grammar error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Wavy lines like these warn you of spelling and grammar mistakes.</a:t>
            </a:r>
            <a:endParaRPr lang="en-US" dirty="0"/>
          </a:p>
        </p:txBody>
      </p:sp>
      <p:sp>
        <p:nvSpPr>
          <p:cNvPr id="6" name="Text Placeholder 5"/>
          <p:cNvSpPr>
            <a:spLocks noGrp="1"/>
          </p:cNvSpPr>
          <p:nvPr>
            <p:ph type="body" sz="quarter" idx="14"/>
          </p:nvPr>
        </p:nvSpPr>
        <p:spPr>
          <a:xfrm>
            <a:off x="6248400" y="990600"/>
            <a:ext cx="2667000" cy="2590800"/>
          </a:xfrm>
        </p:spPr>
        <p:txBody>
          <a:bodyPr/>
          <a:lstStyle/>
          <a:p>
            <a:r>
              <a:rPr lang="en-US" dirty="0"/>
              <a:t>A note of caution about green and blue underlines: Word is really good at spelling, which is pretty </a:t>
            </a:r>
            <a:r>
              <a:rPr lang="en-US" dirty="0" smtClean="0"/>
              <a:t>straightforward </a:t>
            </a:r>
            <a:r>
              <a:rPr lang="en-US" dirty="0"/>
              <a:t>most of the time. But grammar and correct word usage take some judgment.</a:t>
            </a:r>
          </a:p>
        </p:txBody>
      </p:sp>
      <p:sp>
        <p:nvSpPr>
          <p:cNvPr id="8" name="Text Placeholder 5"/>
          <p:cNvSpPr txBox="1">
            <a:spLocks/>
          </p:cNvSpPr>
          <p:nvPr/>
        </p:nvSpPr>
        <p:spPr>
          <a:xfrm>
            <a:off x="6248400" y="3581400"/>
            <a:ext cx="2667000" cy="1752600"/>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If you think that you are right, and Word is wrong, </a:t>
            </a:r>
            <a:r>
              <a:rPr lang="en-US" dirty="0" smtClean="0"/>
              <a:t>then you can right-click the word and ignore </a:t>
            </a:r>
            <a:r>
              <a:rPr lang="en-US" dirty="0"/>
              <a:t>the suggested revisions and get rid of the </a:t>
            </a:r>
            <a:r>
              <a:rPr lang="en-US" dirty="0" smtClean="0"/>
              <a:t>underlines.</a:t>
            </a:r>
            <a:endParaRPr lang="en-US" dirty="0"/>
          </a:p>
        </p:txBody>
      </p:sp>
    </p:spTree>
    <p:extLst>
      <p:ext uri="{BB962C8B-B14F-4D97-AF65-F5344CB8AC3E}">
        <p14:creationId xmlns:p14="http://schemas.microsoft.com/office/powerpoint/2010/main" val="1998946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text</a:t>
            </a:r>
            <a:endParaRPr lang="en-US" dirty="0"/>
          </a:p>
        </p:txBody>
      </p:sp>
      <p:pic>
        <p:nvPicPr>
          <p:cNvPr id="7" name="Content Placeholder 6" title="Word ribbon showing home tab and font group"/>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There are many ways to emphasize text including bold, italic, and underlined formatting. </a:t>
            </a:r>
            <a:endParaRPr lang="en-US" dirty="0"/>
          </a:p>
        </p:txBody>
      </p:sp>
      <p:sp>
        <p:nvSpPr>
          <p:cNvPr id="6" name="Text Placeholder 5"/>
          <p:cNvSpPr>
            <a:spLocks noGrp="1"/>
          </p:cNvSpPr>
          <p:nvPr>
            <p:ph type="body" sz="quarter" idx="14"/>
          </p:nvPr>
        </p:nvSpPr>
        <p:spPr>
          <a:xfrm>
            <a:off x="6248400" y="990600"/>
            <a:ext cx="2667000" cy="1417320"/>
          </a:xfrm>
        </p:spPr>
        <p:txBody>
          <a:bodyPr/>
          <a:lstStyle/>
          <a:p>
            <a:r>
              <a:rPr lang="en-US" dirty="0"/>
              <a:t>The press release </a:t>
            </a:r>
            <a:r>
              <a:rPr lang="en-US" dirty="0" smtClean="0"/>
              <a:t>you’re </a:t>
            </a:r>
            <a:r>
              <a:rPr lang="en-US" dirty="0"/>
              <a:t>typing announces the net income and price per share for Contoso Pharmaceuticals. </a:t>
            </a:r>
          </a:p>
        </p:txBody>
      </p:sp>
      <p:sp>
        <p:nvSpPr>
          <p:cNvPr id="8" name="Text Placeholder 5"/>
          <p:cNvSpPr txBox="1">
            <a:spLocks/>
          </p:cNvSpPr>
          <p:nvPr/>
        </p:nvSpPr>
        <p:spPr>
          <a:xfrm>
            <a:off x="6248400" y="2438400"/>
            <a:ext cx="2667000" cy="178308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You can call attention to this important information by adding emphasis with bold, italic, or underlined formatting. </a:t>
            </a:r>
            <a:endParaRPr lang="en-US" dirty="0"/>
          </a:p>
        </p:txBody>
      </p:sp>
    </p:spTree>
    <p:extLst>
      <p:ext uri="{BB962C8B-B14F-4D97-AF65-F5344CB8AC3E}">
        <p14:creationId xmlns:p14="http://schemas.microsoft.com/office/powerpoint/2010/main" val="36960593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text</a:t>
            </a:r>
            <a:endParaRPr lang="en-US" dirty="0"/>
          </a:p>
        </p:txBody>
      </p:sp>
      <p:pic>
        <p:nvPicPr>
          <p:cNvPr id="7" name="Content Placeholder 6" title="Word ribbon showing home tab and font group"/>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There are many ways to emphasize text including bold, italic, and underlined formatting. </a:t>
            </a:r>
            <a:endParaRPr lang="en-US" dirty="0"/>
          </a:p>
        </p:txBody>
      </p:sp>
      <p:sp>
        <p:nvSpPr>
          <p:cNvPr id="6" name="Text Placeholder 5"/>
          <p:cNvSpPr>
            <a:spLocks noGrp="1"/>
          </p:cNvSpPr>
          <p:nvPr>
            <p:ph type="body" sz="quarter" idx="14"/>
          </p:nvPr>
        </p:nvSpPr>
        <p:spPr>
          <a:xfrm>
            <a:off x="6248400" y="990600"/>
            <a:ext cx="2667000" cy="1828800"/>
          </a:xfrm>
        </p:spPr>
        <p:txBody>
          <a:bodyPr/>
          <a:lstStyle/>
          <a:p>
            <a:r>
              <a:rPr lang="en-US" dirty="0" smtClean="0"/>
              <a:t>Let’s </a:t>
            </a:r>
            <a:r>
              <a:rPr lang="en-US" dirty="0"/>
              <a:t>make the text </a:t>
            </a:r>
            <a:r>
              <a:rPr lang="en-US" dirty="0" smtClean="0"/>
              <a:t>bold. Remember </a:t>
            </a:r>
            <a:r>
              <a:rPr lang="en-US" dirty="0"/>
              <a:t>the </a:t>
            </a:r>
            <a:r>
              <a:rPr lang="en-US" b="1" dirty="0"/>
              <a:t>ribbon</a:t>
            </a:r>
            <a:r>
              <a:rPr lang="en-US" dirty="0"/>
              <a:t> we mentioned at the beginning of the lesson? </a:t>
            </a:r>
            <a:r>
              <a:rPr lang="en-US" dirty="0" smtClean="0"/>
              <a:t>Now’s </a:t>
            </a:r>
            <a:r>
              <a:rPr lang="en-US" dirty="0"/>
              <a:t>when </a:t>
            </a:r>
            <a:r>
              <a:rPr lang="en-US" dirty="0" smtClean="0"/>
              <a:t>you’ll </a:t>
            </a:r>
            <a:r>
              <a:rPr lang="en-US" dirty="0"/>
              <a:t>see how </a:t>
            </a:r>
            <a:r>
              <a:rPr lang="en-US" dirty="0" smtClean="0"/>
              <a:t>it’s </a:t>
            </a:r>
            <a:r>
              <a:rPr lang="en-US" dirty="0"/>
              <a:t>used. </a:t>
            </a:r>
          </a:p>
        </p:txBody>
      </p:sp>
      <p:sp>
        <p:nvSpPr>
          <p:cNvPr id="8" name="Text Placeholder 5"/>
          <p:cNvSpPr txBox="1">
            <a:spLocks/>
          </p:cNvSpPr>
          <p:nvPr/>
        </p:nvSpPr>
        <p:spPr>
          <a:xfrm>
            <a:off x="6248400" y="2743200"/>
            <a:ext cx="2667000" cy="2286000"/>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As you can see in the picture, there are several tabs across the top. Each represents an activity area. The second tab, the </a:t>
            </a:r>
            <a:r>
              <a:rPr lang="en-US" b="1" dirty="0"/>
              <a:t>Home</a:t>
            </a:r>
            <a:r>
              <a:rPr lang="en-US" dirty="0"/>
              <a:t> tab, should be selected (if not, you click it to select it). </a:t>
            </a:r>
          </a:p>
        </p:txBody>
      </p:sp>
    </p:spTree>
    <p:extLst>
      <p:ext uri="{BB962C8B-B14F-4D97-AF65-F5344CB8AC3E}">
        <p14:creationId xmlns:p14="http://schemas.microsoft.com/office/powerpoint/2010/main" val="1440490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text</a:t>
            </a:r>
            <a:endParaRPr lang="en-US" dirty="0"/>
          </a:p>
        </p:txBody>
      </p:sp>
      <p:pic>
        <p:nvPicPr>
          <p:cNvPr id="7" name="Content Placeholder 6" title="Word ribbon showing home tab and font group"/>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There are many ways to emphasize text including bold, italic, and underlined formatting. </a:t>
            </a:r>
            <a:endParaRPr lang="en-US" dirty="0"/>
          </a:p>
        </p:txBody>
      </p:sp>
      <p:sp>
        <p:nvSpPr>
          <p:cNvPr id="6" name="Text Placeholder 5"/>
          <p:cNvSpPr>
            <a:spLocks noGrp="1"/>
          </p:cNvSpPr>
          <p:nvPr>
            <p:ph type="body" sz="quarter" idx="14"/>
          </p:nvPr>
        </p:nvSpPr>
        <p:spPr>
          <a:xfrm>
            <a:off x="6248400" y="990600"/>
            <a:ext cx="2667000" cy="1143000"/>
          </a:xfrm>
        </p:spPr>
        <p:txBody>
          <a:bodyPr/>
          <a:lstStyle/>
          <a:p>
            <a:r>
              <a:rPr lang="en-US" dirty="0"/>
              <a:t>Each tab has several </a:t>
            </a:r>
            <a:r>
              <a:rPr lang="en-US" b="1" dirty="0"/>
              <a:t>groups</a:t>
            </a:r>
            <a:r>
              <a:rPr lang="en-US" dirty="0"/>
              <a:t> of commands that show related items together. </a:t>
            </a:r>
          </a:p>
        </p:txBody>
      </p:sp>
      <p:sp>
        <p:nvSpPr>
          <p:cNvPr id="8" name="Text Placeholder 5"/>
          <p:cNvSpPr txBox="1">
            <a:spLocks/>
          </p:cNvSpPr>
          <p:nvPr/>
        </p:nvSpPr>
        <p:spPr>
          <a:xfrm>
            <a:off x="6248400" y="2209800"/>
            <a:ext cx="2667000" cy="3962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On the </a:t>
            </a:r>
            <a:r>
              <a:rPr lang="en-US" b="1" dirty="0"/>
              <a:t>Home</a:t>
            </a:r>
            <a:r>
              <a:rPr lang="en-US" dirty="0"/>
              <a:t> tab, look for the </a:t>
            </a:r>
            <a:r>
              <a:rPr lang="en-US" b="1" dirty="0"/>
              <a:t>Font</a:t>
            </a:r>
            <a:r>
              <a:rPr lang="en-US" dirty="0"/>
              <a:t> </a:t>
            </a:r>
            <a:r>
              <a:rPr lang="en-US" dirty="0" smtClean="0"/>
              <a:t>group, where you’ll </a:t>
            </a:r>
            <a:r>
              <a:rPr lang="en-US" dirty="0"/>
              <a:t>see </a:t>
            </a:r>
            <a:r>
              <a:rPr lang="en-US" dirty="0" smtClean="0"/>
              <a:t>buttons </a:t>
            </a:r>
            <a:r>
              <a:rPr lang="en-US" dirty="0"/>
              <a:t>and commands that perform a specific action on your document. </a:t>
            </a:r>
            <a:r>
              <a:rPr lang="en-US" dirty="0" smtClean="0"/>
              <a:t>For example, the </a:t>
            </a:r>
            <a:r>
              <a:rPr lang="en-US" b="1" dirty="0" smtClean="0"/>
              <a:t>Bold</a:t>
            </a:r>
            <a:r>
              <a:rPr lang="en-US" dirty="0" smtClean="0"/>
              <a:t> </a:t>
            </a:r>
            <a:r>
              <a:rPr lang="en-US" dirty="0"/>
              <a:t>button makes the text </a:t>
            </a:r>
            <a:r>
              <a:rPr lang="en-US" dirty="0" smtClean="0"/>
              <a:t>bold</a:t>
            </a:r>
            <a:r>
              <a:rPr lang="en-US" dirty="0"/>
              <a:t>. </a:t>
            </a:r>
            <a:r>
              <a:rPr lang="en-US" dirty="0" smtClean="0"/>
              <a:t>Or you can change </a:t>
            </a:r>
            <a:r>
              <a:rPr lang="en-US" dirty="0"/>
              <a:t>the font color and size of text with the </a:t>
            </a:r>
            <a:r>
              <a:rPr lang="en-US" b="1" dirty="0"/>
              <a:t>Font Color</a:t>
            </a:r>
            <a:r>
              <a:rPr lang="en-US" dirty="0"/>
              <a:t> </a:t>
            </a:r>
            <a:r>
              <a:rPr lang="en-US" dirty="0" smtClean="0"/>
              <a:t>and </a:t>
            </a:r>
            <a:r>
              <a:rPr lang="en-US" b="1" dirty="0"/>
              <a:t>Font Size</a:t>
            </a:r>
            <a:r>
              <a:rPr lang="en-US" dirty="0"/>
              <a:t> </a:t>
            </a:r>
            <a:r>
              <a:rPr lang="en-US" dirty="0" smtClean="0"/>
              <a:t>buttons. </a:t>
            </a:r>
            <a:endParaRPr lang="en-US" dirty="0"/>
          </a:p>
        </p:txBody>
      </p:sp>
      <p:sp>
        <p:nvSpPr>
          <p:cNvPr id="3" name="Rectangle 2"/>
          <p:cNvSpPr/>
          <p:nvPr/>
        </p:nvSpPr>
        <p:spPr>
          <a:xfrm>
            <a:off x="914400" y="1676400"/>
            <a:ext cx="228600"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38400" y="1679532"/>
            <a:ext cx="228600"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527132" y="1475984"/>
            <a:ext cx="377868"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60122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3"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some style</a:t>
            </a:r>
            <a:endParaRPr lang="en-US" dirty="0"/>
          </a:p>
        </p:txBody>
      </p:sp>
      <p:pic>
        <p:nvPicPr>
          <p:cNvPr id="7" name="Content Placeholder 6" title="Word ribbon showing Paragraph and Styles grou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Paragraph</a:t>
            </a:r>
            <a:r>
              <a:rPr lang="en-US" dirty="0" smtClean="0"/>
              <a:t> and </a:t>
            </a:r>
            <a:r>
              <a:rPr lang="en-US" b="1" dirty="0" smtClean="0"/>
              <a:t>Styles</a:t>
            </a:r>
            <a:r>
              <a:rPr lang="en-US" dirty="0" smtClean="0"/>
              <a:t> groups, on the </a:t>
            </a:r>
            <a:r>
              <a:rPr lang="en-US" b="1" dirty="0" smtClean="0"/>
              <a:t>Home</a:t>
            </a:r>
            <a:r>
              <a:rPr lang="en-US" dirty="0" smtClean="0"/>
              <a:t> tab.</a:t>
            </a:r>
            <a:endParaRPr lang="en-US" dirty="0"/>
          </a:p>
        </p:txBody>
      </p:sp>
      <p:sp>
        <p:nvSpPr>
          <p:cNvPr id="6" name="Text Placeholder 5"/>
          <p:cNvSpPr>
            <a:spLocks noGrp="1"/>
          </p:cNvSpPr>
          <p:nvPr>
            <p:ph type="body" sz="quarter" idx="14"/>
          </p:nvPr>
        </p:nvSpPr>
        <p:spPr>
          <a:xfrm>
            <a:off x="6248400" y="990600"/>
            <a:ext cx="2667000" cy="2250510"/>
          </a:xfrm>
        </p:spPr>
        <p:txBody>
          <a:bodyPr/>
          <a:lstStyle/>
          <a:p>
            <a:r>
              <a:rPr lang="en-US" dirty="0" smtClean="0"/>
              <a:t>You can make most changes to text from the </a:t>
            </a:r>
            <a:r>
              <a:rPr lang="en-US" b="1" dirty="0" smtClean="0"/>
              <a:t>Font</a:t>
            </a:r>
            <a:r>
              <a:rPr lang="en-US" dirty="0" smtClean="0"/>
              <a:t> group, but formatting text this way is handy when you want to change the format of just a few characters or words. </a:t>
            </a:r>
            <a:endParaRPr lang="en-US" dirty="0"/>
          </a:p>
        </p:txBody>
      </p:sp>
      <p:sp>
        <p:nvSpPr>
          <p:cNvPr id="8" name="Text Placeholder 5"/>
          <p:cNvSpPr txBox="1">
            <a:spLocks/>
          </p:cNvSpPr>
          <p:nvPr/>
        </p:nvSpPr>
        <p:spPr>
          <a:xfrm>
            <a:off x="6248400" y="3276600"/>
            <a:ext cx="2667000" cy="159811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However, there’s a way to make all the changes we just did with just one command, by using </a:t>
            </a:r>
            <a:r>
              <a:rPr lang="en-US" b="1" dirty="0" smtClean="0"/>
              <a:t>styles</a:t>
            </a:r>
            <a:r>
              <a:rPr lang="en-US" dirty="0" smtClean="0"/>
              <a:t>.</a:t>
            </a:r>
            <a:endParaRPr lang="en-US" dirty="0"/>
          </a:p>
        </p:txBody>
      </p:sp>
    </p:spTree>
    <p:extLst>
      <p:ext uri="{BB962C8B-B14F-4D97-AF65-F5344CB8AC3E}">
        <p14:creationId xmlns:p14="http://schemas.microsoft.com/office/powerpoint/2010/main" val="1414407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some style</a:t>
            </a:r>
            <a:endParaRPr lang="en-US" dirty="0"/>
          </a:p>
        </p:txBody>
      </p:sp>
      <p:pic>
        <p:nvPicPr>
          <p:cNvPr id="7" name="Content Placeholder 6" title="Word ribbon showing Paragraph and Styles group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Paragraph</a:t>
            </a:r>
            <a:r>
              <a:rPr lang="en-US" dirty="0" smtClean="0"/>
              <a:t> and </a:t>
            </a:r>
            <a:r>
              <a:rPr lang="en-US" b="1" dirty="0" smtClean="0"/>
              <a:t>Styles</a:t>
            </a:r>
            <a:r>
              <a:rPr lang="en-US" dirty="0" smtClean="0"/>
              <a:t> groups, on the </a:t>
            </a:r>
            <a:r>
              <a:rPr lang="en-US" b="1" dirty="0" smtClean="0"/>
              <a:t>Home</a:t>
            </a:r>
            <a:r>
              <a:rPr lang="en-US" dirty="0" smtClean="0"/>
              <a:t> tab.</a:t>
            </a:r>
            <a:endParaRPr lang="en-US" dirty="0"/>
          </a:p>
        </p:txBody>
      </p:sp>
      <p:sp>
        <p:nvSpPr>
          <p:cNvPr id="6" name="Text Placeholder 5"/>
          <p:cNvSpPr>
            <a:spLocks noGrp="1"/>
          </p:cNvSpPr>
          <p:nvPr>
            <p:ph type="body" sz="quarter" idx="14"/>
          </p:nvPr>
        </p:nvSpPr>
        <p:spPr>
          <a:xfrm>
            <a:off x="6248400" y="990600"/>
            <a:ext cx="2667000" cy="2592888"/>
          </a:xfrm>
        </p:spPr>
        <p:txBody>
          <a:bodyPr/>
          <a:lstStyle/>
          <a:p>
            <a:r>
              <a:rPr lang="en-US" dirty="0"/>
              <a:t>The styles are on the </a:t>
            </a:r>
            <a:r>
              <a:rPr lang="en-US" b="1" dirty="0"/>
              <a:t>Home</a:t>
            </a:r>
            <a:r>
              <a:rPr lang="en-US" dirty="0"/>
              <a:t> tab, in the </a:t>
            </a:r>
            <a:r>
              <a:rPr lang="en-US" b="1" dirty="0"/>
              <a:t>Styles</a:t>
            </a:r>
            <a:r>
              <a:rPr lang="en-US" dirty="0"/>
              <a:t> group. You just choose the style you want, and the text size, font, attributes, and paragraph formatting are changed for you automatically.</a:t>
            </a:r>
          </a:p>
        </p:txBody>
      </p:sp>
    </p:spTree>
    <p:extLst>
      <p:ext uri="{BB962C8B-B14F-4D97-AF65-F5344CB8AC3E}">
        <p14:creationId xmlns:p14="http://schemas.microsoft.com/office/powerpoint/2010/main" val="3821825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margins</a:t>
            </a:r>
            <a:endParaRPr lang="en-US" dirty="0"/>
          </a:p>
        </p:txBody>
      </p:sp>
      <p:pic>
        <p:nvPicPr>
          <p:cNvPr id="7" name="Content Placeholder 6" title="Word ribbon showing Page Layout tab and Margins butt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Margins</a:t>
            </a:r>
            <a:r>
              <a:rPr lang="en-US" dirty="0" smtClean="0"/>
              <a:t> button on the </a:t>
            </a:r>
            <a:r>
              <a:rPr lang="en-US" b="1" dirty="0" smtClean="0"/>
              <a:t>Page layout </a:t>
            </a:r>
            <a:r>
              <a:rPr lang="en-US" dirty="0" smtClean="0"/>
              <a:t>tab.</a:t>
            </a:r>
            <a:endParaRPr lang="en-US" dirty="0"/>
          </a:p>
        </p:txBody>
      </p:sp>
      <p:sp>
        <p:nvSpPr>
          <p:cNvPr id="6" name="Text Placeholder 5"/>
          <p:cNvSpPr>
            <a:spLocks noGrp="1"/>
          </p:cNvSpPr>
          <p:nvPr>
            <p:ph type="body" sz="quarter" idx="14"/>
          </p:nvPr>
        </p:nvSpPr>
        <p:spPr>
          <a:xfrm>
            <a:off x="6248400" y="990600"/>
            <a:ext cx="2667000" cy="1981200"/>
          </a:xfrm>
        </p:spPr>
        <p:txBody>
          <a:bodyPr/>
          <a:lstStyle/>
          <a:p>
            <a:r>
              <a:rPr lang="en-US" dirty="0"/>
              <a:t>Page margins are the blank spaces around the edges of the page. There is a 1-inch (2.54 cm) page margin at the top, bottom, left, and right sides of the page. </a:t>
            </a:r>
          </a:p>
        </p:txBody>
      </p:sp>
      <p:sp>
        <p:nvSpPr>
          <p:cNvPr id="8" name="Text Placeholder 5"/>
          <p:cNvSpPr txBox="1">
            <a:spLocks/>
          </p:cNvSpPr>
          <p:nvPr/>
        </p:nvSpPr>
        <p:spPr>
          <a:xfrm>
            <a:off x="6248400" y="3048000"/>
            <a:ext cx="2667000" cy="3048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This is the most common margin width, which you might use for most of your documents</a:t>
            </a:r>
            <a:r>
              <a:rPr lang="en-US" dirty="0"/>
              <a:t>. But if you want different margins, you should know how to change them, which you can at any time. </a:t>
            </a:r>
          </a:p>
        </p:txBody>
      </p:sp>
    </p:spTree>
    <p:extLst>
      <p:ext uri="{BB962C8B-B14F-4D97-AF65-F5344CB8AC3E}">
        <p14:creationId xmlns:p14="http://schemas.microsoft.com/office/powerpoint/2010/main" val="1084764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Course contents</a:t>
            </a:r>
            <a:endParaRPr lang="en-US"/>
          </a:p>
        </p:txBody>
      </p:sp>
      <p:sp>
        <p:nvSpPr>
          <p:cNvPr id="3" name="Content Placeholder 2"/>
          <p:cNvSpPr>
            <a:spLocks noGrp="1"/>
          </p:cNvSpPr>
          <p:nvPr>
            <p:ph idx="1"/>
          </p:nvPr>
        </p:nvSpPr>
        <p:spPr/>
        <p:txBody>
          <a:bodyPr>
            <a:normAutofit lnSpcReduction="10000"/>
          </a:bodyPr>
          <a:lstStyle/>
          <a:p>
            <a:pPr marL="276225" indent="-276225">
              <a:spcBef>
                <a:spcPts val="600"/>
              </a:spcBef>
              <a:spcAft>
                <a:spcPts val="1200"/>
              </a:spcAft>
              <a:buClr>
                <a:srgbClr val="FF9900"/>
              </a:buClr>
              <a:buFontTx/>
              <a:buChar char="•"/>
            </a:pPr>
            <a:r>
              <a:rPr lang="en-US" sz="2800" dirty="0">
                <a:latin typeface="Segoe UI Semibold" pitchFamily="34" charset="0"/>
              </a:rPr>
              <a:t>Overview: </a:t>
            </a:r>
            <a:r>
              <a:rPr lang="en-US" sz="2800" dirty="0" smtClean="0"/>
              <a:t>Start at the beginning</a:t>
            </a:r>
          </a:p>
          <a:p>
            <a:pPr marL="276225" indent="-276225">
              <a:spcBef>
                <a:spcPts val="600"/>
              </a:spcBef>
              <a:spcAft>
                <a:spcPts val="1200"/>
              </a:spcAft>
              <a:buClr>
                <a:srgbClr val="FF9900"/>
              </a:buClr>
              <a:buFontTx/>
              <a:buChar char="•"/>
            </a:pPr>
            <a:r>
              <a:rPr lang="en-US" sz="2800" dirty="0" smtClean="0">
                <a:latin typeface="Segoe UI Semibold" pitchFamily="34" charset="0"/>
              </a:rPr>
              <a:t>Lesson: </a:t>
            </a:r>
            <a:r>
              <a:rPr lang="en-US" sz="2800" dirty="0" smtClean="0"/>
              <a:t>Includes seven self-paced sections</a:t>
            </a:r>
          </a:p>
          <a:p>
            <a:pPr marL="276225" indent="-276225">
              <a:spcBef>
                <a:spcPts val="600"/>
              </a:spcBef>
              <a:spcAft>
                <a:spcPts val="1200"/>
              </a:spcAft>
              <a:buClr>
                <a:srgbClr val="FF9900"/>
              </a:buClr>
              <a:buFontTx/>
              <a:buChar char="•"/>
            </a:pPr>
            <a:r>
              <a:rPr lang="en-US" sz="2800" dirty="0" smtClean="0">
                <a:latin typeface="Segoe UI Semibold" pitchFamily="34" charset="0"/>
              </a:rPr>
              <a:t>Suggested </a:t>
            </a:r>
            <a:r>
              <a:rPr lang="en-US" sz="2800" dirty="0">
                <a:latin typeface="Segoe UI Semibold" pitchFamily="34" charset="0"/>
              </a:rPr>
              <a:t>practice tasks</a:t>
            </a:r>
          </a:p>
          <a:p>
            <a:pPr marL="276225" indent="-276225">
              <a:spcBef>
                <a:spcPts val="600"/>
              </a:spcBef>
              <a:spcAft>
                <a:spcPts val="1200"/>
              </a:spcAft>
              <a:buClr>
                <a:srgbClr val="FF9900"/>
              </a:buClr>
              <a:buFontTx/>
              <a:buChar char="•"/>
            </a:pPr>
            <a:r>
              <a:rPr lang="en-US" sz="2800" dirty="0">
                <a:latin typeface="Segoe UI Semibold" pitchFamily="34" charset="0"/>
              </a:rPr>
              <a:t>Test</a:t>
            </a:r>
          </a:p>
          <a:p>
            <a:pPr marL="276225" indent="-276225">
              <a:spcBef>
                <a:spcPts val="600"/>
              </a:spcBef>
              <a:spcAft>
                <a:spcPts val="1200"/>
              </a:spcAft>
              <a:buClr>
                <a:srgbClr val="FF9900"/>
              </a:buClr>
              <a:buFontTx/>
              <a:buChar char="•"/>
            </a:pPr>
            <a:r>
              <a:rPr lang="en-US" sz="2800" dirty="0">
                <a:latin typeface="Segoe UI Semibold" pitchFamily="34" charset="0"/>
              </a:rPr>
              <a:t>Quick </a:t>
            </a:r>
            <a:r>
              <a:rPr lang="en-US" sz="2800" dirty="0" smtClean="0">
                <a:latin typeface="Segoe UI Semibold" pitchFamily="34" charset="0"/>
              </a:rPr>
              <a:t>Reference Card</a:t>
            </a:r>
            <a:endParaRPr lang="en-US" sz="2800" dirty="0">
              <a:latin typeface="Segoe UI Semibold" pitchFamily="34" charset="0"/>
            </a:endParaRPr>
          </a:p>
          <a:p>
            <a:pPr>
              <a:spcBef>
                <a:spcPts val="600"/>
              </a:spcBef>
              <a:spcAft>
                <a:spcPts val="1200"/>
              </a:spcAft>
            </a:pPr>
            <a:endParaRPr lang="en-US" dirty="0">
              <a:latin typeface="Segoe UI Semibold" pitchFamily="34" charset="0"/>
            </a:endParaRPr>
          </a:p>
        </p:txBody>
      </p:sp>
      <p:sp>
        <p:nvSpPr>
          <p:cNvPr id="4" name="Footer Placeholder 3"/>
          <p:cNvSpPr>
            <a:spLocks noGrp="1"/>
          </p:cNvSpPr>
          <p:nvPr>
            <p:ph type="ftr" sz="quarter" idx="11"/>
          </p:nvPr>
        </p:nvSpPr>
        <p:spPr/>
        <p:txBody>
          <a:bodyPr/>
          <a:lstStyle/>
          <a:p>
            <a:r>
              <a:rPr lang="en-US" smtClean="0"/>
              <a:t>Create your first Word document I</a:t>
            </a:r>
            <a:endParaRPr lang="en-US" dirty="0"/>
          </a:p>
        </p:txBody>
      </p:sp>
    </p:spTree>
    <p:extLst>
      <p:ext uri="{BB962C8B-B14F-4D97-AF65-F5344CB8AC3E}">
        <p14:creationId xmlns:p14="http://schemas.microsoft.com/office/powerpoint/2010/main" val="165272409"/>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margins</a:t>
            </a:r>
            <a:endParaRPr lang="en-US" dirty="0"/>
          </a:p>
        </p:txBody>
      </p:sp>
      <p:pic>
        <p:nvPicPr>
          <p:cNvPr id="7" name="Content Placeholder 6" title="Word ribbon showing Page Layout tab and Margins butt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Margins</a:t>
            </a:r>
            <a:r>
              <a:rPr lang="en-US" dirty="0" smtClean="0"/>
              <a:t> button on the </a:t>
            </a:r>
            <a:r>
              <a:rPr lang="en-US" b="1" dirty="0" smtClean="0"/>
              <a:t>Page layout </a:t>
            </a:r>
            <a:r>
              <a:rPr lang="en-US" dirty="0" smtClean="0"/>
              <a:t>tab.</a:t>
            </a:r>
            <a:endParaRPr lang="en-US" dirty="0"/>
          </a:p>
        </p:txBody>
      </p:sp>
      <p:sp>
        <p:nvSpPr>
          <p:cNvPr id="6" name="Text Placeholder 5"/>
          <p:cNvSpPr>
            <a:spLocks noGrp="1"/>
          </p:cNvSpPr>
          <p:nvPr>
            <p:ph type="body" sz="quarter" idx="14"/>
          </p:nvPr>
        </p:nvSpPr>
        <p:spPr>
          <a:xfrm>
            <a:off x="6248400" y="990600"/>
            <a:ext cx="2667000" cy="1219200"/>
          </a:xfrm>
        </p:spPr>
        <p:txBody>
          <a:bodyPr/>
          <a:lstStyle/>
          <a:p>
            <a:r>
              <a:rPr lang="en-US" dirty="0"/>
              <a:t>You also use the ribbon to change margins, except you work from the </a:t>
            </a:r>
            <a:r>
              <a:rPr lang="en-US" b="1" dirty="0"/>
              <a:t>Page Layout</a:t>
            </a:r>
            <a:r>
              <a:rPr lang="en-US" dirty="0"/>
              <a:t> tab. </a:t>
            </a:r>
          </a:p>
        </p:txBody>
      </p:sp>
      <p:sp>
        <p:nvSpPr>
          <p:cNvPr id="8" name="Text Placeholder 5"/>
          <p:cNvSpPr txBox="1">
            <a:spLocks/>
          </p:cNvSpPr>
          <p:nvPr/>
        </p:nvSpPr>
        <p:spPr>
          <a:xfrm>
            <a:off x="6248400" y="2209800"/>
            <a:ext cx="2667000" cy="3048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First you click it to select it, and then, in the </a:t>
            </a:r>
            <a:r>
              <a:rPr lang="en-US" b="1" dirty="0"/>
              <a:t>Page</a:t>
            </a:r>
            <a:r>
              <a:rPr lang="en-US" dirty="0"/>
              <a:t> Setup group, you click </a:t>
            </a:r>
            <a:r>
              <a:rPr lang="en-US" b="1" dirty="0"/>
              <a:t>Margins</a:t>
            </a:r>
            <a:r>
              <a:rPr lang="en-US" dirty="0"/>
              <a:t>. </a:t>
            </a:r>
            <a:r>
              <a:rPr lang="en-US" dirty="0" smtClean="0"/>
              <a:t>You’ll </a:t>
            </a:r>
            <a:r>
              <a:rPr lang="en-US" dirty="0"/>
              <a:t>see different margin sizes, shown in little pictures (icons), along with the measurements for each of the margins. </a:t>
            </a:r>
          </a:p>
        </p:txBody>
      </p:sp>
    </p:spTree>
    <p:extLst>
      <p:ext uri="{BB962C8B-B14F-4D97-AF65-F5344CB8AC3E}">
        <p14:creationId xmlns:p14="http://schemas.microsoft.com/office/powerpoint/2010/main" val="2522350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margins</a:t>
            </a:r>
            <a:endParaRPr lang="en-US" dirty="0"/>
          </a:p>
        </p:txBody>
      </p:sp>
      <p:pic>
        <p:nvPicPr>
          <p:cNvPr id="7" name="Content Placeholder 6" title="Word ribbon showing Page Layout tab and Margins butt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Margins</a:t>
            </a:r>
            <a:r>
              <a:rPr lang="en-US" dirty="0" smtClean="0"/>
              <a:t> button on the </a:t>
            </a:r>
            <a:r>
              <a:rPr lang="en-US" b="1" dirty="0" smtClean="0"/>
              <a:t>Page layout </a:t>
            </a:r>
            <a:r>
              <a:rPr lang="en-US" dirty="0" smtClean="0"/>
              <a:t>tab.</a:t>
            </a:r>
            <a:endParaRPr lang="en-US" dirty="0"/>
          </a:p>
        </p:txBody>
      </p:sp>
      <p:sp>
        <p:nvSpPr>
          <p:cNvPr id="6" name="Text Placeholder 5"/>
          <p:cNvSpPr>
            <a:spLocks noGrp="1"/>
          </p:cNvSpPr>
          <p:nvPr>
            <p:ph type="body" sz="quarter" idx="14"/>
          </p:nvPr>
        </p:nvSpPr>
        <p:spPr>
          <a:xfrm>
            <a:off x="6248400" y="990600"/>
            <a:ext cx="2667000" cy="1524000"/>
          </a:xfrm>
        </p:spPr>
        <p:txBody>
          <a:bodyPr/>
          <a:lstStyle/>
          <a:p>
            <a:r>
              <a:rPr lang="en-US" dirty="0"/>
              <a:t>The first margin in the list is </a:t>
            </a:r>
            <a:r>
              <a:rPr lang="en-US" b="1" dirty="0"/>
              <a:t>Normal</a:t>
            </a:r>
            <a:r>
              <a:rPr lang="en-US" dirty="0"/>
              <a:t>, the current margin. To get narrower margins, you would click </a:t>
            </a:r>
            <a:r>
              <a:rPr lang="en-US" b="1" dirty="0"/>
              <a:t>Narrow</a:t>
            </a:r>
            <a:r>
              <a:rPr lang="en-US" dirty="0" smtClean="0"/>
              <a:t>. </a:t>
            </a:r>
            <a:r>
              <a:rPr lang="en-US" dirty="0"/>
              <a:t>If you want the left and right margins to be much wider, click </a:t>
            </a:r>
            <a:r>
              <a:rPr lang="en-US" b="1" dirty="0"/>
              <a:t>Wide</a:t>
            </a:r>
            <a:r>
              <a:rPr lang="en-US" dirty="0"/>
              <a:t>. </a:t>
            </a:r>
          </a:p>
        </p:txBody>
      </p:sp>
      <p:sp>
        <p:nvSpPr>
          <p:cNvPr id="8" name="Text Placeholder 5"/>
          <p:cNvSpPr txBox="1">
            <a:spLocks/>
          </p:cNvSpPr>
          <p:nvPr/>
        </p:nvSpPr>
        <p:spPr>
          <a:xfrm>
            <a:off x="6248400" y="3276600"/>
            <a:ext cx="2667000" cy="2895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When </a:t>
            </a:r>
            <a:r>
              <a:rPr lang="en-US" dirty="0"/>
              <a:t>you click the margin type that you want, your entire document automatically changes to the margin type you selected. </a:t>
            </a:r>
          </a:p>
        </p:txBody>
      </p:sp>
    </p:spTree>
    <p:extLst>
      <p:ext uri="{BB962C8B-B14F-4D97-AF65-F5344CB8AC3E}">
        <p14:creationId xmlns:p14="http://schemas.microsoft.com/office/powerpoint/2010/main" val="3741376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margins</a:t>
            </a:r>
            <a:endParaRPr lang="en-US" dirty="0"/>
          </a:p>
        </p:txBody>
      </p:sp>
      <p:pic>
        <p:nvPicPr>
          <p:cNvPr id="7" name="Content Placeholder 6" title="Word ribbon showing Page Layout tab and Margins button"/>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The </a:t>
            </a:r>
            <a:r>
              <a:rPr lang="en-US" b="1" dirty="0" smtClean="0"/>
              <a:t>Margins</a:t>
            </a:r>
            <a:r>
              <a:rPr lang="en-US" dirty="0" smtClean="0"/>
              <a:t> button on the </a:t>
            </a:r>
            <a:r>
              <a:rPr lang="en-US" b="1" dirty="0" smtClean="0"/>
              <a:t>Page layout </a:t>
            </a:r>
            <a:r>
              <a:rPr lang="en-US" dirty="0" smtClean="0"/>
              <a:t>tab.</a:t>
            </a:r>
            <a:endParaRPr lang="en-US" dirty="0"/>
          </a:p>
        </p:txBody>
      </p:sp>
      <p:sp>
        <p:nvSpPr>
          <p:cNvPr id="6" name="Text Placeholder 5"/>
          <p:cNvSpPr>
            <a:spLocks noGrp="1"/>
          </p:cNvSpPr>
          <p:nvPr>
            <p:ph type="body" sz="quarter" idx="14"/>
          </p:nvPr>
        </p:nvSpPr>
        <p:spPr>
          <a:xfrm>
            <a:off x="6248400" y="990600"/>
            <a:ext cx="2667000" cy="1524000"/>
          </a:xfrm>
        </p:spPr>
        <p:txBody>
          <a:bodyPr/>
          <a:lstStyle/>
          <a:p>
            <a:r>
              <a:rPr lang="en-US" dirty="0"/>
              <a:t>When you choose a margin, the icon for the margin you chose gets a different color background. </a:t>
            </a:r>
          </a:p>
        </p:txBody>
      </p:sp>
      <p:sp>
        <p:nvSpPr>
          <p:cNvPr id="8" name="Text Placeholder 5"/>
          <p:cNvSpPr txBox="1">
            <a:spLocks/>
          </p:cNvSpPr>
          <p:nvPr/>
        </p:nvSpPr>
        <p:spPr>
          <a:xfrm>
            <a:off x="6248400" y="2438400"/>
            <a:ext cx="2667000" cy="2895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If you click the </a:t>
            </a:r>
            <a:r>
              <a:rPr lang="en-US" b="1" dirty="0"/>
              <a:t>Margins</a:t>
            </a:r>
            <a:r>
              <a:rPr lang="en-US" dirty="0"/>
              <a:t> button again, that background color tells you which margin size has been set for your document.</a:t>
            </a:r>
          </a:p>
        </p:txBody>
      </p:sp>
    </p:spTree>
    <p:extLst>
      <p:ext uri="{BB962C8B-B14F-4D97-AF65-F5344CB8AC3E}">
        <p14:creationId xmlns:p14="http://schemas.microsoft.com/office/powerpoint/2010/main" val="3431605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 print, and close your document</a:t>
            </a:r>
            <a:endParaRPr lang="en-US" dirty="0"/>
          </a:p>
        </p:txBody>
      </p:sp>
      <p:pic>
        <p:nvPicPr>
          <p:cNvPr id="7" name="Content Placeholder 6" title="Backstage view"/>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Backstage view, where you can save and print your document. </a:t>
            </a:r>
            <a:endParaRPr lang="en-US" dirty="0"/>
          </a:p>
        </p:txBody>
      </p:sp>
      <p:sp>
        <p:nvSpPr>
          <p:cNvPr id="6" name="Text Placeholder 5"/>
          <p:cNvSpPr>
            <a:spLocks noGrp="1"/>
          </p:cNvSpPr>
          <p:nvPr>
            <p:ph type="body" sz="quarter" idx="14"/>
          </p:nvPr>
        </p:nvSpPr>
        <p:spPr>
          <a:xfrm>
            <a:off x="6248400" y="990600"/>
            <a:ext cx="2667000" cy="2880852"/>
          </a:xfrm>
        </p:spPr>
        <p:txBody>
          <a:bodyPr/>
          <a:lstStyle/>
          <a:p>
            <a:r>
              <a:rPr lang="en-US" dirty="0"/>
              <a:t>At some point you may have a finely tuned sentence or several paragraphs of ideas, facts, or figures that you would regret losing if your cat jumped on your keyboard, or if a power failure shut your computer off. </a:t>
            </a:r>
          </a:p>
        </p:txBody>
      </p:sp>
      <p:sp>
        <p:nvSpPr>
          <p:cNvPr id="8" name="Text Placeholder 5"/>
          <p:cNvSpPr txBox="1">
            <a:spLocks/>
          </p:cNvSpPr>
          <p:nvPr/>
        </p:nvSpPr>
        <p:spPr>
          <a:xfrm>
            <a:off x="6248400" y="3810000"/>
            <a:ext cx="2667000" cy="123394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To keep your work, you have to save it, and it’s never too early to do that. </a:t>
            </a:r>
            <a:endParaRPr lang="en-US" dirty="0"/>
          </a:p>
        </p:txBody>
      </p:sp>
    </p:spTree>
    <p:extLst>
      <p:ext uri="{BB962C8B-B14F-4D97-AF65-F5344CB8AC3E}">
        <p14:creationId xmlns:p14="http://schemas.microsoft.com/office/powerpoint/2010/main" val="18354344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 print, and close your document</a:t>
            </a:r>
            <a:endParaRPr lang="en-US" dirty="0"/>
          </a:p>
        </p:txBody>
      </p:sp>
      <p:pic>
        <p:nvPicPr>
          <p:cNvPr id="7" name="Content Placeholder 6" title="Backstage view"/>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Backstage view, where you can save and print your document. </a:t>
            </a:r>
            <a:endParaRPr lang="en-US" dirty="0"/>
          </a:p>
        </p:txBody>
      </p:sp>
      <p:sp>
        <p:nvSpPr>
          <p:cNvPr id="6" name="Text Placeholder 5"/>
          <p:cNvSpPr>
            <a:spLocks noGrp="1"/>
          </p:cNvSpPr>
          <p:nvPr>
            <p:ph type="body" sz="quarter" idx="14"/>
          </p:nvPr>
        </p:nvSpPr>
        <p:spPr>
          <a:xfrm>
            <a:off x="6248400" y="990600"/>
            <a:ext cx="2667000" cy="762000"/>
          </a:xfrm>
        </p:spPr>
        <p:txBody>
          <a:bodyPr/>
          <a:lstStyle/>
          <a:p>
            <a:r>
              <a:rPr lang="en-US" dirty="0"/>
              <a:t>On the ribbon, you click the first tab, the </a:t>
            </a:r>
            <a:r>
              <a:rPr lang="en-US" b="1" dirty="0"/>
              <a:t>File</a:t>
            </a:r>
            <a:r>
              <a:rPr lang="en-US" dirty="0"/>
              <a:t> tab. </a:t>
            </a:r>
          </a:p>
        </p:txBody>
      </p:sp>
      <p:sp>
        <p:nvSpPr>
          <p:cNvPr id="8" name="Text Placeholder 5"/>
          <p:cNvSpPr txBox="1">
            <a:spLocks/>
          </p:cNvSpPr>
          <p:nvPr/>
        </p:nvSpPr>
        <p:spPr>
          <a:xfrm>
            <a:off x="6248400" y="1661652"/>
            <a:ext cx="2667000" cy="451054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This opens a large window called the Backstage, a place where you take care of a lot of things, such as saving you document, and printing it. </a:t>
            </a:r>
          </a:p>
        </p:txBody>
      </p:sp>
    </p:spTree>
    <p:extLst>
      <p:ext uri="{BB962C8B-B14F-4D97-AF65-F5344CB8AC3E}">
        <p14:creationId xmlns:p14="http://schemas.microsoft.com/office/powerpoint/2010/main" val="8147756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 print, and close your document</a:t>
            </a:r>
            <a:endParaRPr lang="en-US" dirty="0"/>
          </a:p>
        </p:txBody>
      </p:sp>
      <p:pic>
        <p:nvPicPr>
          <p:cNvPr id="7" name="Content Placeholder 6" title="Backstage view"/>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Backstage view, where you can save and print your document. </a:t>
            </a:r>
            <a:endParaRPr lang="en-US" dirty="0"/>
          </a:p>
        </p:txBody>
      </p:sp>
      <p:sp>
        <p:nvSpPr>
          <p:cNvPr id="6" name="Text Placeholder 5"/>
          <p:cNvSpPr>
            <a:spLocks noGrp="1"/>
          </p:cNvSpPr>
          <p:nvPr>
            <p:ph type="body" sz="quarter" idx="14"/>
          </p:nvPr>
        </p:nvSpPr>
        <p:spPr>
          <a:xfrm>
            <a:off x="6248400" y="990600"/>
            <a:ext cx="2667000" cy="2590800"/>
          </a:xfrm>
        </p:spPr>
        <p:txBody>
          <a:bodyPr/>
          <a:lstStyle/>
          <a:p>
            <a:r>
              <a:rPr lang="en-US" dirty="0"/>
              <a:t>In the left column, you click </a:t>
            </a:r>
            <a:r>
              <a:rPr lang="en-US" b="1" dirty="0"/>
              <a:t>Save</a:t>
            </a:r>
            <a:r>
              <a:rPr lang="en-US" dirty="0"/>
              <a:t>. A smaller window, called a dialog box, opens. You use this box to tell Word where you want to store the document on your computer, and what you want to call it.</a:t>
            </a:r>
          </a:p>
        </p:txBody>
      </p:sp>
      <p:sp>
        <p:nvSpPr>
          <p:cNvPr id="8" name="Text Placeholder 5"/>
          <p:cNvSpPr txBox="1">
            <a:spLocks/>
          </p:cNvSpPr>
          <p:nvPr/>
        </p:nvSpPr>
        <p:spPr>
          <a:xfrm>
            <a:off x="6248400" y="3535926"/>
            <a:ext cx="2667000" cy="149327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After you save your document, and you continue to type, you should save your work as you go. </a:t>
            </a:r>
          </a:p>
        </p:txBody>
      </p:sp>
    </p:spTree>
    <p:extLst>
      <p:ext uri="{BB962C8B-B14F-4D97-AF65-F5344CB8AC3E}">
        <p14:creationId xmlns:p14="http://schemas.microsoft.com/office/powerpoint/2010/main" val="490359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 print, and close your document</a:t>
            </a:r>
            <a:endParaRPr lang="en-US" dirty="0"/>
          </a:p>
        </p:txBody>
      </p:sp>
      <p:pic>
        <p:nvPicPr>
          <p:cNvPr id="7" name="Content Placeholder 6" title="Backstage view"/>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Backstage view, where you can save and print your document. </a:t>
            </a:r>
            <a:endParaRPr lang="en-US" dirty="0"/>
          </a:p>
        </p:txBody>
      </p:sp>
      <p:sp>
        <p:nvSpPr>
          <p:cNvPr id="6" name="Text Placeholder 5"/>
          <p:cNvSpPr>
            <a:spLocks noGrp="1"/>
          </p:cNvSpPr>
          <p:nvPr>
            <p:ph type="body" sz="quarter" idx="14"/>
          </p:nvPr>
        </p:nvSpPr>
        <p:spPr>
          <a:xfrm>
            <a:off x="6248400" y="990600"/>
            <a:ext cx="2667000" cy="2286000"/>
          </a:xfrm>
        </p:spPr>
        <p:txBody>
          <a:bodyPr/>
          <a:lstStyle/>
          <a:p>
            <a:r>
              <a:rPr lang="en-US" b="1" dirty="0"/>
              <a:t>Need to print? </a:t>
            </a:r>
            <a:r>
              <a:rPr lang="en-US" b="1" dirty="0" smtClean="0"/>
              <a:t> </a:t>
            </a:r>
            <a:r>
              <a:rPr lang="en-US" dirty="0" smtClean="0"/>
              <a:t>When you’re </a:t>
            </a:r>
            <a:r>
              <a:rPr lang="en-US" dirty="0"/>
              <a:t>ready to print, click again the </a:t>
            </a:r>
            <a:r>
              <a:rPr lang="en-US" b="1" dirty="0"/>
              <a:t>File</a:t>
            </a:r>
            <a:r>
              <a:rPr lang="en-US" dirty="0"/>
              <a:t> tab (the first tab). In the left column, you click the </a:t>
            </a:r>
            <a:r>
              <a:rPr lang="en-US" b="1" dirty="0"/>
              <a:t>Print</a:t>
            </a:r>
            <a:r>
              <a:rPr lang="en-US" dirty="0"/>
              <a:t> command. A large window opens, and you click the </a:t>
            </a:r>
            <a:r>
              <a:rPr lang="en-US" b="1" dirty="0"/>
              <a:t>Print</a:t>
            </a:r>
            <a:r>
              <a:rPr lang="en-US" dirty="0"/>
              <a:t> button. </a:t>
            </a:r>
          </a:p>
        </p:txBody>
      </p:sp>
      <p:sp>
        <p:nvSpPr>
          <p:cNvPr id="8" name="Text Placeholder 5"/>
          <p:cNvSpPr txBox="1">
            <a:spLocks/>
          </p:cNvSpPr>
          <p:nvPr/>
        </p:nvSpPr>
        <p:spPr>
          <a:xfrm>
            <a:off x="6248400" y="3352800"/>
            <a:ext cx="2667000" cy="95987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Of course, </a:t>
            </a:r>
            <a:r>
              <a:rPr lang="en-US" dirty="0" smtClean="0"/>
              <a:t>you’ll </a:t>
            </a:r>
            <a:r>
              <a:rPr lang="en-US" dirty="0"/>
              <a:t>need to have a printer hooked up to your computer.</a:t>
            </a:r>
          </a:p>
        </p:txBody>
      </p:sp>
    </p:spTree>
    <p:extLst>
      <p:ext uri="{BB962C8B-B14F-4D97-AF65-F5344CB8AC3E}">
        <p14:creationId xmlns:p14="http://schemas.microsoft.com/office/powerpoint/2010/main" val="3914433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 print, and close your document</a:t>
            </a:r>
            <a:endParaRPr lang="en-US" dirty="0"/>
          </a:p>
        </p:txBody>
      </p:sp>
      <p:pic>
        <p:nvPicPr>
          <p:cNvPr id="7" name="Content Placeholder 6" title="Backstage view"/>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Text Placeholder 4"/>
          <p:cNvSpPr>
            <a:spLocks noGrp="1"/>
          </p:cNvSpPr>
          <p:nvPr>
            <p:ph type="body" sz="quarter" idx="13"/>
          </p:nvPr>
        </p:nvSpPr>
        <p:spPr/>
        <p:txBody>
          <a:bodyPr/>
          <a:lstStyle/>
          <a:p>
            <a:r>
              <a:rPr lang="en-US" dirty="0" smtClean="0"/>
              <a:t>Backstage view, where you can save and print your document. </a:t>
            </a:r>
            <a:endParaRPr lang="en-US" dirty="0"/>
          </a:p>
        </p:txBody>
      </p:sp>
      <p:sp>
        <p:nvSpPr>
          <p:cNvPr id="6" name="Text Placeholder 5"/>
          <p:cNvSpPr>
            <a:spLocks noGrp="1"/>
          </p:cNvSpPr>
          <p:nvPr>
            <p:ph type="body" sz="quarter" idx="14"/>
          </p:nvPr>
        </p:nvSpPr>
        <p:spPr>
          <a:xfrm>
            <a:off x="6248400" y="990600"/>
            <a:ext cx="2667000" cy="1828800"/>
          </a:xfrm>
        </p:spPr>
        <p:txBody>
          <a:bodyPr/>
          <a:lstStyle/>
          <a:p>
            <a:r>
              <a:rPr lang="en-US" dirty="0"/>
              <a:t>When you are through with the document and have saved your work, close the file. Click the </a:t>
            </a:r>
            <a:r>
              <a:rPr lang="en-US" b="1" dirty="0"/>
              <a:t>File</a:t>
            </a:r>
            <a:r>
              <a:rPr lang="en-US" dirty="0"/>
              <a:t> tab, and in the left column click </a:t>
            </a:r>
            <a:r>
              <a:rPr lang="en-US" b="1" dirty="0"/>
              <a:t>Close</a:t>
            </a:r>
            <a:r>
              <a:rPr lang="en-US" dirty="0"/>
              <a:t>. </a:t>
            </a:r>
          </a:p>
        </p:txBody>
      </p:sp>
    </p:spTree>
    <p:extLst>
      <p:ext uri="{BB962C8B-B14F-4D97-AF65-F5344CB8AC3E}">
        <p14:creationId xmlns:p14="http://schemas.microsoft.com/office/powerpoint/2010/main" val="3810178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Suggestions for practice</a:t>
            </a:r>
            <a:endParaRPr lang="en-US" dirty="0"/>
          </a:p>
        </p:txBody>
      </p:sp>
      <p:sp>
        <p:nvSpPr>
          <p:cNvPr id="9" name="Content Placeholder 8"/>
          <p:cNvSpPr>
            <a:spLocks noGrp="1"/>
          </p:cNvSpPr>
          <p:nvPr>
            <p:ph idx="1"/>
          </p:nvPr>
        </p:nvSpPr>
        <p:spPr>
          <a:xfrm>
            <a:off x="493059" y="1376997"/>
            <a:ext cx="8229600" cy="3957003"/>
          </a:xfrm>
        </p:spPr>
        <p:txBody>
          <a:bodyPr/>
          <a:lstStyle/>
          <a:p>
            <a:r>
              <a:rPr lang="en-US" dirty="0" smtClean="0"/>
              <a:t>Do some typing in your document.</a:t>
            </a:r>
          </a:p>
          <a:p>
            <a:r>
              <a:rPr lang="en-US" dirty="0" smtClean="0"/>
              <a:t>Accept revisions for underlined words.</a:t>
            </a:r>
          </a:p>
          <a:p>
            <a:r>
              <a:rPr lang="en-US" dirty="0" smtClean="0"/>
              <a:t>Select text.</a:t>
            </a:r>
          </a:p>
          <a:p>
            <a:r>
              <a:rPr lang="en-US" dirty="0" smtClean="0"/>
              <a:t>Add emphasis; add some styles.</a:t>
            </a:r>
          </a:p>
          <a:p>
            <a:r>
              <a:rPr lang="en-US" dirty="0" smtClean="0"/>
              <a:t>Create a list.</a:t>
            </a:r>
          </a:p>
          <a:p>
            <a:r>
              <a:rPr lang="en-US" dirty="0" smtClean="0"/>
              <a:t>Change page margins.</a:t>
            </a:r>
          </a:p>
          <a:p>
            <a:r>
              <a:rPr lang="en-US" dirty="0" smtClean="0"/>
              <a:t>Save your document. </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10" name="Text Placeholder 9"/>
          <p:cNvSpPr>
            <a:spLocks noGrp="1"/>
          </p:cNvSpPr>
          <p:nvPr>
            <p:ph type="body" sz="quarter" idx="13"/>
          </p:nvPr>
        </p:nvSpPr>
        <p:spPr>
          <a:xfrm>
            <a:off x="533400" y="5562600"/>
            <a:ext cx="8153400" cy="762000"/>
          </a:xfrm>
        </p:spPr>
        <p:txBody>
          <a:bodyPr/>
          <a:lstStyle/>
          <a:p>
            <a:r>
              <a:rPr lang="en-US" dirty="0" smtClean="0">
                <a:hlinkClick r:id="rId3"/>
              </a:rPr>
              <a:t>Online practice</a:t>
            </a:r>
            <a:r>
              <a:rPr lang="en-US" dirty="0" smtClean="0"/>
              <a:t> (requires Word 2010)</a:t>
            </a:r>
            <a:endParaRPr lang="en-US" dirty="0"/>
          </a:p>
        </p:txBody>
      </p:sp>
    </p:spTree>
    <p:extLst>
      <p:ext uri="{BB962C8B-B14F-4D97-AF65-F5344CB8AC3E}">
        <p14:creationId xmlns:p14="http://schemas.microsoft.com/office/powerpoint/2010/main" val="40540746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fade">
                                      <p:cBhvr>
                                        <p:cTn id="31" dur="1000"/>
                                        <p:tgtEl>
                                          <p:spTgt spid="9">
                                            <p:txEl>
                                              <p:pRg st="4" end="4"/>
                                            </p:txEl>
                                          </p:spTgt>
                                        </p:tgtEl>
                                      </p:cBhvr>
                                    </p:animEffect>
                                    <p:anim calcmode="lin" valueType="num">
                                      <p:cBhvr>
                                        <p:cTn id="3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fade">
                                      <p:cBhvr>
                                        <p:cTn id="37" dur="1000"/>
                                        <p:tgtEl>
                                          <p:spTgt spid="9">
                                            <p:txEl>
                                              <p:pRg st="5" end="5"/>
                                            </p:txEl>
                                          </p:spTgt>
                                        </p:tgtEl>
                                      </p:cBhvr>
                                    </p:animEffect>
                                    <p:anim calcmode="lin" valueType="num">
                                      <p:cBhvr>
                                        <p:cTn id="38"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7" presetClass="entr" presetSubtype="0" fill="hold" grpId="0" nodeType="after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1000"/>
                                        <p:tgtEl>
                                          <p:spTgt spid="9">
                                            <p:txEl>
                                              <p:pRg st="6" end="6"/>
                                            </p:txEl>
                                          </p:spTgt>
                                        </p:tgtEl>
                                      </p:cBhvr>
                                    </p:animEffect>
                                    <p:anim calcmode="lin" valueType="num">
                                      <p:cBhvr>
                                        <p:cTn id="44"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0">
                                            <p:txEl>
                                              <p:pRg st="0" end="0"/>
                                            </p:txEl>
                                          </p:spTgt>
                                        </p:tgtEl>
                                        <p:attrNameLst>
                                          <p:attrName>style.visibility</p:attrName>
                                        </p:attrNameLst>
                                      </p:cBhvr>
                                      <p:to>
                                        <p:strVal val="visible"/>
                                      </p:to>
                                    </p:set>
                                    <p:animEffect transition="in" filter="fade">
                                      <p:cBhvr>
                                        <p:cTn id="50" dur="500"/>
                                        <p:tgtEl>
                                          <p:spTgt spid="10">
                                            <p:txEl>
                                              <p:pRg st="0" end="0"/>
                                            </p:txEl>
                                          </p:spTgt>
                                        </p:tgtEl>
                                      </p:cBhvr>
                                    </p:animEffect>
                                    <p:anim calcmode="lin" valueType="num">
                                      <p:cBhvr>
                                        <p:cTn id="5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52"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dvAuto="0"/>
      <p:bldP spid="10"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question 1</a:t>
            </a:r>
            <a:endParaRPr lang="en-US" dirty="0"/>
          </a:p>
        </p:txBody>
      </p:sp>
      <p:sp>
        <p:nvSpPr>
          <p:cNvPr id="8" name="Content Placeholder 7"/>
          <p:cNvSpPr>
            <a:spLocks noGrp="1"/>
          </p:cNvSpPr>
          <p:nvPr>
            <p:ph idx="1"/>
          </p:nvPr>
        </p:nvSpPr>
        <p:spPr/>
        <p:txBody>
          <a:bodyPr/>
          <a:lstStyle/>
          <a:p>
            <a:r>
              <a:rPr lang="en-US" dirty="0" smtClean="0"/>
              <a:t>When should you save your document?</a:t>
            </a:r>
            <a:r>
              <a:rPr lang="en-US" dirty="0"/>
              <a:t> </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9" name="Content Placeholder 8"/>
          <p:cNvSpPr>
            <a:spLocks noGrp="1"/>
          </p:cNvSpPr>
          <p:nvPr>
            <p:ph idx="13"/>
          </p:nvPr>
        </p:nvSpPr>
        <p:spPr/>
        <p:txBody>
          <a:bodyPr/>
          <a:lstStyle/>
          <a:p>
            <a:r>
              <a:rPr lang="en-US" dirty="0"/>
              <a:t>Soon after you begin working.</a:t>
            </a:r>
          </a:p>
          <a:p>
            <a:r>
              <a:rPr lang="en-US" dirty="0"/>
              <a:t>When you are through typing it.</a:t>
            </a:r>
          </a:p>
          <a:p>
            <a:r>
              <a:rPr lang="en-US" dirty="0"/>
              <a:t>It </a:t>
            </a:r>
            <a:r>
              <a:rPr lang="en-US" dirty="0" smtClean="0"/>
              <a:t>doesn’t </a:t>
            </a:r>
            <a:r>
              <a:rPr lang="en-US" dirty="0"/>
              <a:t>matter.</a:t>
            </a:r>
          </a:p>
        </p:txBody>
      </p:sp>
    </p:spTree>
    <p:extLst>
      <p:ext uri="{BB962C8B-B14F-4D97-AF65-F5344CB8AC3E}">
        <p14:creationId xmlns:p14="http://schemas.microsoft.com/office/powerpoint/2010/main" val="36918034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Overview: Start at the beginning</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5" name="Content Placeholder 4"/>
          <p:cNvSpPr>
            <a:spLocks noGrp="1"/>
          </p:cNvSpPr>
          <p:nvPr>
            <p:ph type="body" sz="quarter" idx="14"/>
          </p:nvPr>
        </p:nvSpPr>
        <p:spPr/>
        <p:txBody>
          <a:bodyPr>
            <a:normAutofit/>
          </a:bodyPr>
          <a:lstStyle/>
          <a:p>
            <a:r>
              <a:rPr lang="en-US" dirty="0" smtClean="0"/>
              <a:t>In this course, you’ll learn </a:t>
            </a:r>
            <a:r>
              <a:rPr lang="en-US" dirty="0"/>
              <a:t>how to create your first document in </a:t>
            </a:r>
            <a:r>
              <a:rPr lang="en-US" dirty="0" smtClean="0"/>
              <a:t>Word.</a:t>
            </a:r>
          </a:p>
          <a:p>
            <a:r>
              <a:rPr lang="en-US" dirty="0" smtClean="0"/>
              <a:t>You’ll find out how to type </a:t>
            </a:r>
            <a:r>
              <a:rPr lang="en-US" dirty="0"/>
              <a:t>where you want to on a page, fix spelling errors, make a list, change page margins, add emphasis to some words, quickly add some style, and save your work.</a:t>
            </a:r>
            <a:br>
              <a:rPr lang="en-US" dirty="0"/>
            </a:br>
            <a:endParaRPr lang="en-US" sz="2400" dirty="0"/>
          </a:p>
        </p:txBody>
      </p:sp>
      <p:pic>
        <p:nvPicPr>
          <p:cNvPr id="2" name="Picture Placeholder 1" title="Image of a document page"/>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1438755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question 1</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8" name="Content Placeholder 7"/>
          <p:cNvSpPr>
            <a:spLocks noGrp="1"/>
          </p:cNvSpPr>
          <p:nvPr>
            <p:ph idx="13"/>
          </p:nvPr>
        </p:nvSpPr>
        <p:spPr>
          <a:xfrm>
            <a:off x="508000" y="4572000"/>
            <a:ext cx="8229600" cy="1371600"/>
          </a:xfrm>
        </p:spPr>
        <p:txBody>
          <a:bodyPr/>
          <a:lstStyle/>
          <a:p>
            <a:r>
              <a:rPr lang="en-US" dirty="0"/>
              <a:t>It takes just a second to lose your work. Get in the habit of saving early, and saving often.</a:t>
            </a:r>
          </a:p>
        </p:txBody>
      </p:sp>
      <p:sp>
        <p:nvSpPr>
          <p:cNvPr id="10" name="Content Placeholder 7"/>
          <p:cNvSpPr>
            <a:spLocks noGrp="1"/>
          </p:cNvSpPr>
          <p:nvPr>
            <p:ph idx="1"/>
          </p:nvPr>
        </p:nvSpPr>
        <p:spPr>
          <a:xfrm>
            <a:off x="493059" y="1376997"/>
            <a:ext cx="8229600" cy="756603"/>
          </a:xfrm>
        </p:spPr>
        <p:txBody>
          <a:bodyPr/>
          <a:lstStyle/>
          <a:p>
            <a:r>
              <a:rPr lang="en-US" dirty="0" smtClean="0"/>
              <a:t>When should you save your document?</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dirty="0" smtClean="0"/>
              <a:t>Soon after you begin working.</a:t>
            </a:r>
            <a:endParaRPr lang="en-US" dirty="0"/>
          </a:p>
        </p:txBody>
      </p:sp>
    </p:spTree>
    <p:extLst>
      <p:ext uri="{BB962C8B-B14F-4D97-AF65-F5344CB8AC3E}">
        <p14:creationId xmlns:p14="http://schemas.microsoft.com/office/powerpoint/2010/main" val="3590251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question 2</a:t>
            </a:r>
            <a:endParaRPr lang="en-US" dirty="0"/>
          </a:p>
        </p:txBody>
      </p:sp>
      <p:sp>
        <p:nvSpPr>
          <p:cNvPr id="8" name="Content Placeholder 7"/>
          <p:cNvSpPr>
            <a:spLocks noGrp="1"/>
          </p:cNvSpPr>
          <p:nvPr>
            <p:ph idx="1"/>
          </p:nvPr>
        </p:nvSpPr>
        <p:spPr/>
        <p:txBody>
          <a:bodyPr/>
          <a:lstStyle/>
          <a:p>
            <a:r>
              <a:rPr lang="en-US" dirty="0"/>
              <a:t>Word puts a red underline beneath text. The word must be misspelled</a:t>
            </a:r>
            <a:r>
              <a:rPr lang="en-US" dirty="0" smtClean="0"/>
              <a:t>. (Pick one answer.)</a:t>
            </a:r>
            <a:endParaRPr lang="en-US" dirty="0"/>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9" name="Content Placeholder 8"/>
          <p:cNvSpPr>
            <a:spLocks noGrp="1"/>
          </p:cNvSpPr>
          <p:nvPr>
            <p:ph idx="13"/>
          </p:nvPr>
        </p:nvSpPr>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question 2</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8" name="Content Placeholder 7"/>
          <p:cNvSpPr>
            <a:spLocks noGrp="1"/>
          </p:cNvSpPr>
          <p:nvPr>
            <p:ph idx="13"/>
          </p:nvPr>
        </p:nvSpPr>
        <p:spPr>
          <a:xfrm>
            <a:off x="508000" y="4572000"/>
            <a:ext cx="8229600" cy="1676400"/>
          </a:xfrm>
        </p:spPr>
        <p:txBody>
          <a:bodyPr/>
          <a:lstStyle/>
          <a:p>
            <a:r>
              <a:rPr lang="en-US" dirty="0"/>
              <a:t>Word enters wavy red underlines beneath misspelled words. But Word does not have every word in its dictionary. Some words, such as proper names, may get an underline because Word does not recognize the word.</a:t>
            </a:r>
          </a:p>
        </p:txBody>
      </p:sp>
      <p:sp>
        <p:nvSpPr>
          <p:cNvPr id="10" name="Content Placeholder 7"/>
          <p:cNvSpPr>
            <a:spLocks noGrp="1"/>
          </p:cNvSpPr>
          <p:nvPr>
            <p:ph idx="1"/>
          </p:nvPr>
        </p:nvSpPr>
        <p:spPr>
          <a:xfrm>
            <a:off x="493059" y="1376997"/>
            <a:ext cx="8229600" cy="756603"/>
          </a:xfrm>
        </p:spPr>
        <p:txBody>
          <a:bodyPr/>
          <a:lstStyle/>
          <a:p>
            <a:r>
              <a:rPr lang="en-US" dirty="0"/>
              <a:t>Word puts a red underline beneath text. The word must be misspelled.</a:t>
            </a:r>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question 3</a:t>
            </a:r>
            <a:endParaRPr lang="en-US" dirty="0"/>
          </a:p>
        </p:txBody>
      </p:sp>
      <p:sp>
        <p:nvSpPr>
          <p:cNvPr id="8" name="Content Placeholder 7"/>
          <p:cNvSpPr>
            <a:spLocks noGrp="1"/>
          </p:cNvSpPr>
          <p:nvPr>
            <p:ph idx="1"/>
          </p:nvPr>
        </p:nvSpPr>
        <p:spPr/>
        <p:txBody>
          <a:bodyPr/>
          <a:lstStyle/>
          <a:p>
            <a:r>
              <a:rPr lang="en-US" dirty="0"/>
              <a:t>As you type, press ENTER to move from one line to the next</a:t>
            </a:r>
            <a:r>
              <a:rPr lang="en-US" dirty="0" smtClean="0"/>
              <a:t>. (Pick one answer.)</a:t>
            </a:r>
            <a:endParaRPr lang="en-US" dirty="0"/>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9" name="Content Placeholder 8"/>
          <p:cNvSpPr>
            <a:spLocks noGrp="1"/>
          </p:cNvSpPr>
          <p:nvPr>
            <p:ph idx="13"/>
          </p:nvPr>
        </p:nvSpPr>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question 3</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8" name="Content Placeholder 7"/>
          <p:cNvSpPr>
            <a:spLocks noGrp="1"/>
          </p:cNvSpPr>
          <p:nvPr>
            <p:ph idx="13"/>
          </p:nvPr>
        </p:nvSpPr>
        <p:spPr>
          <a:xfrm>
            <a:off x="508000" y="4572000"/>
            <a:ext cx="8229600" cy="1371600"/>
          </a:xfrm>
        </p:spPr>
        <p:txBody>
          <a:bodyPr/>
          <a:lstStyle/>
          <a:p>
            <a:r>
              <a:rPr lang="en-US" dirty="0"/>
              <a:t>You </a:t>
            </a:r>
            <a:r>
              <a:rPr lang="en-US" dirty="0" smtClean="0"/>
              <a:t>don’t </a:t>
            </a:r>
            <a:r>
              <a:rPr lang="en-US" dirty="0"/>
              <a:t>have to press ENTER when </a:t>
            </a:r>
            <a:r>
              <a:rPr lang="en-US" dirty="0" smtClean="0"/>
              <a:t>you’re </a:t>
            </a:r>
            <a:r>
              <a:rPr lang="en-US" dirty="0"/>
              <a:t>typing until </a:t>
            </a:r>
            <a:r>
              <a:rPr lang="en-US" dirty="0" smtClean="0"/>
              <a:t>you’re </a:t>
            </a:r>
            <a:r>
              <a:rPr lang="en-US" dirty="0"/>
              <a:t>ready to start a new paragraph. Then you press ENTER.</a:t>
            </a:r>
          </a:p>
        </p:txBody>
      </p:sp>
      <p:sp>
        <p:nvSpPr>
          <p:cNvPr id="10" name="Content Placeholder 7"/>
          <p:cNvSpPr>
            <a:spLocks noGrp="1"/>
          </p:cNvSpPr>
          <p:nvPr>
            <p:ph idx="1"/>
          </p:nvPr>
        </p:nvSpPr>
        <p:spPr>
          <a:xfrm>
            <a:off x="493059" y="1376997"/>
            <a:ext cx="8229600" cy="756603"/>
          </a:xfrm>
        </p:spPr>
        <p:txBody>
          <a:bodyPr/>
          <a:lstStyle/>
          <a:p>
            <a:r>
              <a:rPr lang="en-US" dirty="0"/>
              <a:t>As you type, press ENTER to move from one line to the next.</a:t>
            </a:r>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6096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question 4</a:t>
            </a:r>
            <a:endParaRPr lang="en-US" dirty="0"/>
          </a:p>
        </p:txBody>
      </p:sp>
      <p:sp>
        <p:nvSpPr>
          <p:cNvPr id="8" name="Content Placeholder 7"/>
          <p:cNvSpPr>
            <a:spLocks noGrp="1"/>
          </p:cNvSpPr>
          <p:nvPr>
            <p:ph idx="1"/>
          </p:nvPr>
        </p:nvSpPr>
        <p:spPr/>
        <p:txBody>
          <a:bodyPr/>
          <a:lstStyle/>
          <a:p>
            <a:r>
              <a:rPr lang="en-US" dirty="0"/>
              <a:t>To delete text, </a:t>
            </a:r>
            <a:r>
              <a:rPr lang="en-US" dirty="0" smtClean="0"/>
              <a:t>what’s the first fist </a:t>
            </a:r>
            <a:r>
              <a:rPr lang="en-US" dirty="0"/>
              <a:t>thing you </a:t>
            </a:r>
            <a:r>
              <a:rPr lang="en-US" dirty="0" smtClean="0"/>
              <a:t>do? Pick one answer.)</a:t>
            </a:r>
            <a:endParaRPr lang="en-US" dirty="0"/>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9" name="Content Placeholder 8"/>
          <p:cNvSpPr>
            <a:spLocks noGrp="1"/>
          </p:cNvSpPr>
          <p:nvPr>
            <p:ph idx="13"/>
          </p:nvPr>
        </p:nvSpPr>
        <p:spPr/>
        <p:txBody>
          <a:bodyPr/>
          <a:lstStyle/>
          <a:p>
            <a:r>
              <a:rPr lang="en-US" dirty="0"/>
              <a:t>Press DELETE.</a:t>
            </a:r>
          </a:p>
          <a:p>
            <a:r>
              <a:rPr lang="en-US" dirty="0"/>
              <a:t>Press BACKSPACE.</a:t>
            </a:r>
          </a:p>
          <a:p>
            <a:r>
              <a:rPr lang="en-US" dirty="0"/>
              <a:t>Select the text you want to delete.</a:t>
            </a:r>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question 4</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8" name="Content Placeholder 7"/>
          <p:cNvSpPr>
            <a:spLocks noGrp="1"/>
          </p:cNvSpPr>
          <p:nvPr>
            <p:ph idx="13"/>
          </p:nvPr>
        </p:nvSpPr>
        <p:spPr>
          <a:xfrm>
            <a:off x="508000" y="4572000"/>
            <a:ext cx="8229600" cy="1371600"/>
          </a:xfrm>
        </p:spPr>
        <p:txBody>
          <a:bodyPr/>
          <a:lstStyle/>
          <a:p>
            <a:r>
              <a:rPr lang="en-US" dirty="0"/>
              <a:t>Select text by using the mouse pointer or the keyboard, and then press DELETE or BACKSPACE.</a:t>
            </a:r>
          </a:p>
        </p:txBody>
      </p:sp>
      <p:sp>
        <p:nvSpPr>
          <p:cNvPr id="10" name="Content Placeholder 7"/>
          <p:cNvSpPr>
            <a:spLocks noGrp="1"/>
          </p:cNvSpPr>
          <p:nvPr>
            <p:ph idx="1"/>
          </p:nvPr>
        </p:nvSpPr>
        <p:spPr>
          <a:xfrm>
            <a:off x="493059" y="1376997"/>
            <a:ext cx="8229600" cy="756603"/>
          </a:xfrm>
        </p:spPr>
        <p:txBody>
          <a:bodyPr/>
          <a:lstStyle/>
          <a:p>
            <a:r>
              <a:rPr lang="en-US" dirty="0" smtClean="0"/>
              <a:t>To delete text, what’s the first thing you do?</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3"/>
            </a:pPr>
            <a:r>
              <a:rPr lang="en-US" dirty="0" smtClean="0"/>
              <a:t>Select the text you want to delete.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question 5</a:t>
            </a:r>
            <a:endParaRPr lang="en-US" dirty="0"/>
          </a:p>
        </p:txBody>
      </p:sp>
      <p:sp>
        <p:nvSpPr>
          <p:cNvPr id="8" name="Content Placeholder 7"/>
          <p:cNvSpPr>
            <a:spLocks noGrp="1"/>
          </p:cNvSpPr>
          <p:nvPr>
            <p:ph idx="1"/>
          </p:nvPr>
        </p:nvSpPr>
        <p:spPr/>
        <p:txBody>
          <a:bodyPr/>
          <a:lstStyle/>
          <a:p>
            <a:r>
              <a:rPr lang="en-US" dirty="0"/>
              <a:t>You want to add emphasis to a few words of text. </a:t>
            </a:r>
            <a:r>
              <a:rPr lang="en-US" dirty="0" smtClean="0"/>
              <a:t>What’s the first step? (Pick one answer.)</a:t>
            </a:r>
            <a:endParaRPr lang="en-US" dirty="0"/>
          </a:p>
        </p:txBody>
      </p:sp>
      <p:sp>
        <p:nvSpPr>
          <p:cNvPr id="5" name="Footer Placeholder 4"/>
          <p:cNvSpPr>
            <a:spLocks noGrp="1"/>
          </p:cNvSpPr>
          <p:nvPr>
            <p:ph type="ftr" sz="quarter" idx="11"/>
          </p:nvPr>
        </p:nvSpPr>
        <p:spPr/>
        <p:txBody>
          <a:bodyPr/>
          <a:lstStyle/>
          <a:p>
            <a:r>
              <a:rPr lang="en-US" smtClean="0"/>
              <a:t>Create your first Word document I</a:t>
            </a:r>
            <a:endParaRPr lang="en-US"/>
          </a:p>
        </p:txBody>
      </p:sp>
      <p:sp>
        <p:nvSpPr>
          <p:cNvPr id="9" name="Content Placeholder 8"/>
          <p:cNvSpPr>
            <a:spLocks noGrp="1"/>
          </p:cNvSpPr>
          <p:nvPr>
            <p:ph idx="13"/>
          </p:nvPr>
        </p:nvSpPr>
        <p:spPr/>
        <p:txBody>
          <a:bodyPr/>
          <a:lstStyle/>
          <a:p>
            <a:r>
              <a:rPr lang="en-US" dirty="0"/>
              <a:t>Select the text you want to format and then click the </a:t>
            </a:r>
            <a:r>
              <a:rPr lang="en-US" b="1" dirty="0"/>
              <a:t>Bold</a:t>
            </a:r>
            <a:r>
              <a:rPr lang="en-US" dirty="0"/>
              <a:t> button in the </a:t>
            </a:r>
            <a:r>
              <a:rPr lang="en-US" b="1" dirty="0"/>
              <a:t>Font</a:t>
            </a:r>
            <a:r>
              <a:rPr lang="en-US" dirty="0"/>
              <a:t> group.</a:t>
            </a:r>
          </a:p>
          <a:p>
            <a:r>
              <a:rPr lang="en-US" dirty="0"/>
              <a:t>On the </a:t>
            </a:r>
            <a:r>
              <a:rPr lang="en-US" b="1" dirty="0"/>
              <a:t>Home</a:t>
            </a:r>
            <a:r>
              <a:rPr lang="en-US" dirty="0"/>
              <a:t> tab, in the </a:t>
            </a:r>
            <a:r>
              <a:rPr lang="en-US" b="1" dirty="0"/>
              <a:t>Font</a:t>
            </a:r>
            <a:r>
              <a:rPr lang="en-US" dirty="0"/>
              <a:t> group, click </a:t>
            </a:r>
            <a:r>
              <a:rPr lang="en-US" b="1" dirty="0"/>
              <a:t>Bold</a:t>
            </a:r>
            <a:r>
              <a:rPr lang="en-US" dirty="0"/>
              <a:t>.</a:t>
            </a:r>
          </a:p>
          <a:p>
            <a:r>
              <a:rPr lang="en-US" dirty="0"/>
              <a:t>Type very hard.</a:t>
            </a:r>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question 5</a:t>
            </a:r>
            <a:endParaRPr lang="en-US" dirty="0"/>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8" name="Content Placeholder 7"/>
          <p:cNvSpPr>
            <a:spLocks noGrp="1"/>
          </p:cNvSpPr>
          <p:nvPr>
            <p:ph idx="13"/>
          </p:nvPr>
        </p:nvSpPr>
        <p:spPr>
          <a:xfrm>
            <a:off x="508000" y="4572000"/>
            <a:ext cx="8229600" cy="1371600"/>
          </a:xfrm>
        </p:spPr>
        <p:txBody>
          <a:bodyPr/>
          <a:lstStyle/>
          <a:p>
            <a:r>
              <a:rPr lang="en-US" dirty="0" smtClean="0"/>
              <a:t>First </a:t>
            </a:r>
            <a:r>
              <a:rPr lang="en-US" dirty="0"/>
              <a:t>you select the text so that Word knows what to make bold, then click the </a:t>
            </a:r>
            <a:r>
              <a:rPr lang="en-US" b="1" dirty="0"/>
              <a:t>Bold</a:t>
            </a:r>
            <a:r>
              <a:rPr lang="en-US" dirty="0"/>
              <a:t> button.</a:t>
            </a:r>
          </a:p>
        </p:txBody>
      </p:sp>
      <p:sp>
        <p:nvSpPr>
          <p:cNvPr id="10" name="Content Placeholder 7"/>
          <p:cNvSpPr>
            <a:spLocks noGrp="1"/>
          </p:cNvSpPr>
          <p:nvPr>
            <p:ph idx="1"/>
          </p:nvPr>
        </p:nvSpPr>
        <p:spPr>
          <a:xfrm>
            <a:off x="493059" y="1376997"/>
            <a:ext cx="8229600" cy="756603"/>
          </a:xfrm>
        </p:spPr>
        <p:txBody>
          <a:bodyPr/>
          <a:lstStyle/>
          <a:p>
            <a:r>
              <a:rPr lang="en-US" dirty="0" smtClean="0"/>
              <a:t>You want to add emphasis to a few words of text. What’s the first step?</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lnSpcReduction="10000"/>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dirty="0"/>
              <a:t>Select the text you want to format and then click the </a:t>
            </a:r>
            <a:r>
              <a:rPr lang="en-US" b="1" dirty="0"/>
              <a:t>Bold</a:t>
            </a:r>
            <a:r>
              <a:rPr lang="en-US" dirty="0"/>
              <a:t> button in the </a:t>
            </a:r>
            <a:r>
              <a:rPr lang="en-US" b="1" dirty="0"/>
              <a:t>Font</a:t>
            </a:r>
            <a:r>
              <a:rPr lang="en-US" dirty="0"/>
              <a:t> group.</a:t>
            </a:r>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Quick Reference Card</a:t>
            </a:r>
          </a:p>
        </p:txBody>
      </p:sp>
      <p:sp>
        <p:nvSpPr>
          <p:cNvPr id="6" name="Content Placeholder 5"/>
          <p:cNvSpPr>
            <a:spLocks noGrp="1"/>
          </p:cNvSpPr>
          <p:nvPr>
            <p:ph idx="1"/>
          </p:nvPr>
        </p:nvSpPr>
        <p:spPr/>
        <p:txBody>
          <a:bodyPr>
            <a:normAutofit lnSpcReduction="10000"/>
          </a:bodyPr>
          <a:lstStyle/>
          <a:p>
            <a:pPr>
              <a:spcAft>
                <a:spcPct val="75000"/>
              </a:spcAft>
            </a:pPr>
            <a:r>
              <a:rPr lang="en-US" dirty="0"/>
              <a:t>For a summary of the tasks covered in this course, view the </a:t>
            </a:r>
            <a:r>
              <a:rPr lang="en-US" dirty="0">
                <a:hlinkClick r:id="rId3"/>
              </a:rPr>
              <a:t>Quick Reference Card</a:t>
            </a:r>
            <a:r>
              <a:rPr lang="en-US" dirty="0"/>
              <a:t>.</a:t>
            </a:r>
          </a:p>
        </p:txBody>
      </p:sp>
      <p:sp>
        <p:nvSpPr>
          <p:cNvPr id="4" name="Footer Placeholder 3"/>
          <p:cNvSpPr>
            <a:spLocks noGrp="1"/>
          </p:cNvSpPr>
          <p:nvPr>
            <p:ph type="ftr" sz="quarter" idx="11"/>
          </p:nvPr>
        </p:nvSpPr>
        <p:spPr/>
        <p:txBody>
          <a:bodyPr/>
          <a:lstStyle/>
          <a:p>
            <a:r>
              <a:rPr lang="en-US" smtClean="0"/>
              <a:t>Create your first Word document I</a:t>
            </a:r>
            <a:endParaRPr lang="en-US"/>
          </a:p>
        </p:txBody>
      </p:sp>
    </p:spTree>
    <p:extLst>
      <p:ext uri="{BB962C8B-B14F-4D97-AF65-F5344CB8AC3E}">
        <p14:creationId xmlns:p14="http://schemas.microsoft.com/office/powerpoint/2010/main" val="3306762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Course goals</a:t>
            </a:r>
            <a:endParaRPr lang="en-US"/>
          </a:p>
        </p:txBody>
      </p:sp>
      <p:sp>
        <p:nvSpPr>
          <p:cNvPr id="3" name="Content Placeholder 2"/>
          <p:cNvSpPr>
            <a:spLocks noGrp="1"/>
          </p:cNvSpPr>
          <p:nvPr>
            <p:ph idx="1"/>
          </p:nvPr>
        </p:nvSpPr>
        <p:spPr/>
        <p:txBody>
          <a:bodyPr>
            <a:normAutofit/>
          </a:bodyPr>
          <a:lstStyle/>
          <a:p>
            <a:r>
              <a:rPr lang="en-US" sz="2800" dirty="0"/>
              <a:t>Create and save a new </a:t>
            </a:r>
            <a:r>
              <a:rPr lang="en-US" sz="2800" dirty="0" smtClean="0"/>
              <a:t>document. </a:t>
            </a:r>
            <a:endParaRPr lang="en-US" sz="2800" dirty="0"/>
          </a:p>
          <a:p>
            <a:r>
              <a:rPr lang="en-US" sz="2800" dirty="0"/>
              <a:t>Fix spelling and grammar as you </a:t>
            </a:r>
            <a:r>
              <a:rPr lang="en-US" sz="2800" dirty="0" smtClean="0"/>
              <a:t>type. </a:t>
            </a:r>
            <a:endParaRPr lang="en-US" sz="2800" dirty="0"/>
          </a:p>
          <a:p>
            <a:r>
              <a:rPr lang="en-US" sz="2800" dirty="0"/>
              <a:t>Add formatting to your </a:t>
            </a:r>
            <a:r>
              <a:rPr lang="en-US" sz="2800" dirty="0" smtClean="0"/>
              <a:t>text.</a:t>
            </a:r>
            <a:endParaRPr lang="en-US" sz="2800" dirty="0"/>
          </a:p>
          <a:p>
            <a:r>
              <a:rPr lang="en-US" sz="2800" dirty="0"/>
              <a:t>Change page </a:t>
            </a:r>
            <a:r>
              <a:rPr lang="en-US" sz="2800" dirty="0" smtClean="0"/>
              <a:t>margins. </a:t>
            </a:r>
            <a:endParaRPr lang="en-US" sz="2800" dirty="0"/>
          </a:p>
        </p:txBody>
      </p:sp>
      <p:sp>
        <p:nvSpPr>
          <p:cNvPr id="4" name="Footer Placeholder 3"/>
          <p:cNvSpPr>
            <a:spLocks noGrp="1"/>
          </p:cNvSpPr>
          <p:nvPr>
            <p:ph type="ftr" sz="quarter" idx="11"/>
          </p:nvPr>
        </p:nvSpPr>
        <p:spPr/>
        <p:txBody>
          <a:bodyPr/>
          <a:lstStyle/>
          <a:p>
            <a:r>
              <a:rPr lang="en-US" smtClean="0"/>
              <a:t>Create your first Word document I</a:t>
            </a:r>
            <a:endParaRPr lang="en-US" dirty="0"/>
          </a:p>
        </p:txBody>
      </p:sp>
    </p:spTree>
    <p:extLst>
      <p:ext uri="{BB962C8B-B14F-4D97-AF65-F5344CB8AC3E}">
        <p14:creationId xmlns:p14="http://schemas.microsoft.com/office/powerpoint/2010/main" val="3650783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400" dirty="0">
                <a:solidFill>
                  <a:prstClr val="black"/>
                </a:solidFill>
                <a:ea typeface="Segoe UI" pitchFamily="34" charset="0"/>
                <a:cs typeface="Segoe UI" pitchFamily="34" charset="0"/>
              </a:rPr>
              <a:t>Using this template</a:t>
            </a:r>
            <a:endParaRPr lang="en-US" dirty="0"/>
          </a:p>
        </p:txBody>
      </p:sp>
      <p:sp>
        <p:nvSpPr>
          <p:cNvPr id="6" name="Subtitle 5"/>
          <p:cNvSpPr>
            <a:spLocks noGrp="1"/>
          </p:cNvSpPr>
          <p:nvPr>
            <p:ph type="subTitle" idx="1"/>
          </p:nvPr>
        </p:nvSpPr>
        <p:spPr/>
        <p:txBody>
          <a:bodyPr/>
          <a:lstStyle/>
          <a:p>
            <a:pPr lvl="0"/>
            <a:r>
              <a:rPr lang="en-US" dirty="0">
                <a:solidFill>
                  <a:prstClr val="black"/>
                </a:solidFill>
              </a:rPr>
              <a:t>See the notes pane or view the full notes page (</a:t>
            </a:r>
            <a:r>
              <a:rPr lang="en-US" b="1" dirty="0">
                <a:solidFill>
                  <a:prstClr val="black"/>
                </a:solidFill>
              </a:rPr>
              <a:t>View</a:t>
            </a:r>
            <a:r>
              <a:rPr lang="en-US" dirty="0">
                <a:solidFill>
                  <a:prstClr val="black"/>
                </a:solidFill>
              </a:rPr>
              <a:t> tab, </a:t>
            </a:r>
            <a:r>
              <a:rPr lang="en-US" b="1" dirty="0">
                <a:solidFill>
                  <a:prstClr val="black"/>
                </a:solidFill>
              </a:rPr>
              <a:t>Notes Page</a:t>
            </a:r>
            <a:r>
              <a:rPr lang="en-US" dirty="0">
                <a:solidFill>
                  <a:prstClr val="black"/>
                </a:solidFill>
              </a:rPr>
              <a:t>) for detailed help on this template</a:t>
            </a:r>
            <a:r>
              <a:rPr lang="en-US" dirty="0" smtClean="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874631190"/>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first time you open Word</a:t>
            </a:r>
            <a:endParaRPr lang="en-US" dirty="0"/>
          </a:p>
        </p:txBody>
      </p:sp>
      <p:pic>
        <p:nvPicPr>
          <p:cNvPr id="2" name="Content Placeholder 1" title="Word document and ribbon"/>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10" name="Text Placeholder 9"/>
          <p:cNvSpPr>
            <a:spLocks noGrp="1"/>
          </p:cNvSpPr>
          <p:nvPr>
            <p:ph type="body" sz="quarter" idx="14"/>
          </p:nvPr>
        </p:nvSpPr>
        <p:spPr/>
        <p:txBody>
          <a:bodyPr/>
          <a:lstStyle/>
          <a:p>
            <a:r>
              <a:rPr lang="en-US" dirty="0" smtClean="0"/>
              <a:t>When you open Word, you see two things, or main parts:</a:t>
            </a:r>
            <a:endParaRPr lang="en-US" dirty="0"/>
          </a:p>
        </p:txBody>
      </p:sp>
      <p:sp>
        <p:nvSpPr>
          <p:cNvPr id="11" name="Text Placeholder 10"/>
          <p:cNvSpPr>
            <a:spLocks noGrp="1"/>
          </p:cNvSpPr>
          <p:nvPr>
            <p:ph type="body" sz="quarter" idx="15"/>
          </p:nvPr>
        </p:nvSpPr>
        <p:spPr/>
        <p:txBody>
          <a:bodyPr/>
          <a:lstStyle/>
          <a:p>
            <a:r>
              <a:rPr lang="en-US" dirty="0" smtClean="0"/>
              <a:t>The </a:t>
            </a:r>
            <a:r>
              <a:rPr lang="en-US" b="1" dirty="0"/>
              <a:t>ribbon</a:t>
            </a:r>
            <a:r>
              <a:rPr lang="en-US" dirty="0"/>
              <a:t>, which sits above the document, and includes a set of buttons and commands that you use to do things in and with your document (like print it). </a:t>
            </a:r>
            <a:endParaRPr lang="en-US" dirty="0" smtClean="0"/>
          </a:p>
          <a:p>
            <a:r>
              <a:rPr lang="en-US" dirty="0" smtClean="0"/>
              <a:t>A </a:t>
            </a:r>
            <a:r>
              <a:rPr lang="en-US" b="1" dirty="0"/>
              <a:t>blank document</a:t>
            </a:r>
            <a:r>
              <a:rPr lang="en-US" dirty="0"/>
              <a:t>, which looks like a white sheet of paper and takes up most of the window</a:t>
            </a:r>
            <a:r>
              <a:rPr lang="en-US" dirty="0" smtClean="0"/>
              <a:t>.</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238609846"/>
              </p:ext>
            </p:extLst>
          </p:nvPr>
        </p:nvGraphicFramePr>
        <p:xfrm>
          <a:off x="6233160" y="2078037"/>
          <a:ext cx="269875" cy="303213"/>
        </p:xfrm>
        <a:graphic>
          <a:graphicData uri="http://schemas.openxmlformats.org/presentationml/2006/ole">
            <mc:AlternateContent xmlns:mc="http://schemas.openxmlformats.org/markup-compatibility/2006">
              <mc:Choice xmlns:v="urn:schemas-microsoft-com:vml" Requires="v">
                <p:oleObj spid="_x0000_s13374" name="Visio" r:id="rId5" imgW="270231" imgH="303063" progId="Visio.Drawing.11">
                  <p:embed/>
                </p:oleObj>
              </mc:Choice>
              <mc:Fallback>
                <p:oleObj name="Visio" r:id="rId5" imgW="270231" imgH="30306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3160" y="2078037"/>
                        <a:ext cx="269875"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321514740"/>
              </p:ext>
            </p:extLst>
          </p:nvPr>
        </p:nvGraphicFramePr>
        <p:xfrm>
          <a:off x="6233160" y="3886200"/>
          <a:ext cx="269875" cy="303212"/>
        </p:xfrm>
        <a:graphic>
          <a:graphicData uri="http://schemas.openxmlformats.org/presentationml/2006/ole">
            <mc:AlternateContent xmlns:mc="http://schemas.openxmlformats.org/markup-compatibility/2006">
              <mc:Choice xmlns:v="urn:schemas-microsoft-com:vml" Requires="v">
                <p:oleObj spid="_x0000_s13375" name="Visio" r:id="rId7" imgW="270231" imgH="303063" progId="Visio.Drawing.11">
                  <p:embed/>
                </p:oleObj>
              </mc:Choice>
              <mc:Fallback>
                <p:oleObj name="Visio" r:id="rId7" imgW="270231" imgH="303063" progId="Visio.Drawing.1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33160" y="3886200"/>
                        <a:ext cx="2698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Text Placeholder 4"/>
          <p:cNvSpPr>
            <a:spLocks noGrp="1"/>
          </p:cNvSpPr>
          <p:nvPr>
            <p:ph type="body" sz="quarter" idx="13"/>
          </p:nvPr>
        </p:nvSpPr>
        <p:spPr>
          <a:xfrm>
            <a:off x="304800" y="5638800"/>
            <a:ext cx="5715000" cy="533400"/>
          </a:xfrm>
        </p:spPr>
        <p:txBody>
          <a:bodyPr/>
          <a:lstStyle/>
          <a:p>
            <a:r>
              <a:rPr lang="en-US" dirty="0" smtClean="0"/>
              <a:t>A new, blank document</a:t>
            </a:r>
            <a:endParaRPr lang="en-US" dirty="0"/>
          </a:p>
        </p:txBody>
      </p:sp>
    </p:spTree>
    <p:extLst>
      <p:ext uri="{BB962C8B-B14F-4D97-AF65-F5344CB8AC3E}">
        <p14:creationId xmlns:p14="http://schemas.microsoft.com/office/powerpoint/2010/main" val="36667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anim calcmode="lin" valueType="num">
                                      <p:cBhvr>
                                        <p:cTn id="8"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47"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uiExpand="1" build="p"/>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start typing</a:t>
            </a:r>
            <a:endParaRPr lang="en-US" dirty="0"/>
          </a:p>
        </p:txBody>
      </p:sp>
      <p:pic>
        <p:nvPicPr>
          <p:cNvPr id="7" name="Content Placeholder 6" title="Word document showing home tab and curso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6" name="Text Placeholder 5"/>
          <p:cNvSpPr>
            <a:spLocks noGrp="1"/>
          </p:cNvSpPr>
          <p:nvPr>
            <p:ph type="body" sz="quarter" idx="14"/>
          </p:nvPr>
        </p:nvSpPr>
        <p:spPr>
          <a:xfrm>
            <a:off x="6248400" y="990600"/>
            <a:ext cx="2667000" cy="2133600"/>
          </a:xfrm>
        </p:spPr>
        <p:txBody>
          <a:bodyPr/>
          <a:lstStyle/>
          <a:p>
            <a:r>
              <a:rPr lang="en-US" dirty="0"/>
              <a:t>In the document, look for the </a:t>
            </a:r>
            <a:r>
              <a:rPr lang="en-US" b="1" dirty="0" smtClean="0"/>
              <a:t>cursor</a:t>
            </a:r>
            <a:r>
              <a:rPr lang="en-US" dirty="0" smtClean="0"/>
              <a:t>, </a:t>
            </a:r>
            <a:r>
              <a:rPr lang="en-US" dirty="0"/>
              <a:t>which tells you where the content you type will appear on the page. Word waits for you to start typing</a:t>
            </a:r>
            <a:r>
              <a:rPr lang="en-US" dirty="0" smtClean="0"/>
              <a:t>.</a:t>
            </a:r>
            <a:endParaRPr lang="en-US" dirty="0"/>
          </a:p>
        </p:txBody>
      </p:sp>
      <p:sp>
        <p:nvSpPr>
          <p:cNvPr id="9" name="Rectangle 8"/>
          <p:cNvSpPr/>
          <p:nvPr/>
        </p:nvSpPr>
        <p:spPr>
          <a:xfrm>
            <a:off x="1129145" y="2438400"/>
            <a:ext cx="304800" cy="381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5"/>
          <p:cNvSpPr>
            <a:spLocks noGrp="1"/>
          </p:cNvSpPr>
          <p:nvPr>
            <p:ph type="body" sz="quarter" idx="14"/>
          </p:nvPr>
        </p:nvSpPr>
        <p:spPr>
          <a:xfrm>
            <a:off x="6248400" y="3048000"/>
            <a:ext cx="2667000" cy="2438400"/>
          </a:xfrm>
        </p:spPr>
        <p:txBody>
          <a:bodyPr/>
          <a:lstStyle/>
          <a:p>
            <a:r>
              <a:rPr lang="en-US" dirty="0" smtClean="0"/>
              <a:t>If you’d like to start typing further down the page instead of at the very top, press the ENTER key on your keyboard until the cursor is where you want to type.</a:t>
            </a:r>
            <a:endParaRPr lang="en-US" dirty="0"/>
          </a:p>
        </p:txBody>
      </p:sp>
      <p:sp>
        <p:nvSpPr>
          <p:cNvPr id="11" name="Text Placeholder 4"/>
          <p:cNvSpPr>
            <a:spLocks noGrp="1"/>
          </p:cNvSpPr>
          <p:nvPr>
            <p:ph type="body" sz="quarter" idx="13"/>
          </p:nvPr>
        </p:nvSpPr>
        <p:spPr>
          <a:xfrm>
            <a:off x="304800" y="5638800"/>
            <a:ext cx="5715000" cy="533400"/>
          </a:xfrm>
        </p:spPr>
        <p:txBody>
          <a:bodyPr/>
          <a:lstStyle/>
          <a:p>
            <a:r>
              <a:rPr lang="en-US" dirty="0" smtClean="0"/>
              <a:t>The cursor – a blinking vertical line in the upper-left corner of the page</a:t>
            </a:r>
            <a:endParaRPr lang="en-US" dirty="0"/>
          </a:p>
        </p:txBody>
      </p:sp>
    </p:spTree>
    <p:extLst>
      <p:ext uri="{BB962C8B-B14F-4D97-AF65-F5344CB8AC3E}">
        <p14:creationId xmlns:p14="http://schemas.microsoft.com/office/powerpoint/2010/main" val="19609126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anim calcmode="lin" valueType="num">
                                      <p:cBhvr>
                                        <p:cTn id="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animBg="1"/>
      <p:bldP spid="10" grpId="0" build="p"/>
      <p:bldP spid="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start typing</a:t>
            </a:r>
            <a:endParaRPr lang="en-US" dirty="0"/>
          </a:p>
        </p:txBody>
      </p:sp>
      <p:pic>
        <p:nvPicPr>
          <p:cNvPr id="7" name="Content Placeholder 6" title="Word document showing home tab and curso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6" name="Text Placeholder 5"/>
          <p:cNvSpPr>
            <a:spLocks noGrp="1"/>
          </p:cNvSpPr>
          <p:nvPr>
            <p:ph type="body" sz="quarter" idx="14"/>
          </p:nvPr>
        </p:nvSpPr>
        <p:spPr>
          <a:xfrm>
            <a:off x="6248400" y="990600"/>
            <a:ext cx="2667000" cy="2514600"/>
          </a:xfrm>
        </p:spPr>
        <p:txBody>
          <a:bodyPr/>
          <a:lstStyle/>
          <a:p>
            <a:r>
              <a:rPr lang="en-US" dirty="0"/>
              <a:t>When you start typing, the text you type pushes the cursor to the right. If you get to the end of a line, just continue to type. The text and the insertion point will move on to the next line for you.</a:t>
            </a:r>
          </a:p>
        </p:txBody>
      </p:sp>
      <p:sp>
        <p:nvSpPr>
          <p:cNvPr id="11" name="Text Placeholder 4"/>
          <p:cNvSpPr>
            <a:spLocks noGrp="1"/>
          </p:cNvSpPr>
          <p:nvPr>
            <p:ph type="body" sz="quarter" idx="13"/>
          </p:nvPr>
        </p:nvSpPr>
        <p:spPr>
          <a:xfrm>
            <a:off x="304800" y="5638800"/>
            <a:ext cx="5715000" cy="533400"/>
          </a:xfrm>
        </p:spPr>
        <p:txBody>
          <a:bodyPr/>
          <a:lstStyle/>
          <a:p>
            <a:r>
              <a:rPr lang="en-US" dirty="0" smtClean="0"/>
              <a:t>The cursor – a blinking vertical line in the upper-left corner of the page</a:t>
            </a:r>
            <a:endParaRPr lang="en-US" dirty="0"/>
          </a:p>
        </p:txBody>
      </p:sp>
    </p:spTree>
    <p:extLst>
      <p:ext uri="{BB962C8B-B14F-4D97-AF65-F5344CB8AC3E}">
        <p14:creationId xmlns:p14="http://schemas.microsoft.com/office/powerpoint/2010/main" val="248565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start typing</a:t>
            </a:r>
            <a:endParaRPr lang="en-US" dirty="0"/>
          </a:p>
        </p:txBody>
      </p:sp>
      <p:pic>
        <p:nvPicPr>
          <p:cNvPr id="7" name="Content Placeholder 6" title="Word document showing home tab and curso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6" name="Text Placeholder 5"/>
          <p:cNvSpPr>
            <a:spLocks noGrp="1"/>
          </p:cNvSpPr>
          <p:nvPr>
            <p:ph type="body" sz="quarter" idx="14"/>
          </p:nvPr>
        </p:nvSpPr>
        <p:spPr>
          <a:xfrm>
            <a:off x="6248400" y="990600"/>
            <a:ext cx="2667000" cy="3505200"/>
          </a:xfrm>
        </p:spPr>
        <p:txBody>
          <a:bodyPr/>
          <a:lstStyle/>
          <a:p>
            <a:r>
              <a:rPr lang="en-US" dirty="0"/>
              <a:t>Once </a:t>
            </a:r>
            <a:r>
              <a:rPr lang="en-US" dirty="0" smtClean="0"/>
              <a:t>you’ve </a:t>
            </a:r>
            <a:r>
              <a:rPr lang="en-US" dirty="0"/>
              <a:t>finished typing your first paragraph, </a:t>
            </a:r>
            <a:r>
              <a:rPr lang="en-US" dirty="0" smtClean="0"/>
              <a:t>press </a:t>
            </a:r>
            <a:r>
              <a:rPr lang="en-US" dirty="0"/>
              <a:t>the ENTER key to go to the next paragraph. If you want more space between the two paragraphs (or any two paragraphs), press ENTER again and then start typing your second paragraph</a:t>
            </a:r>
            <a:r>
              <a:rPr lang="en-US" dirty="0" smtClean="0"/>
              <a:t>.</a:t>
            </a:r>
            <a:endParaRPr lang="en-US" dirty="0"/>
          </a:p>
        </p:txBody>
      </p:sp>
      <p:sp>
        <p:nvSpPr>
          <p:cNvPr id="11" name="Text Placeholder 4"/>
          <p:cNvSpPr>
            <a:spLocks noGrp="1"/>
          </p:cNvSpPr>
          <p:nvPr>
            <p:ph type="body" sz="quarter" idx="13"/>
          </p:nvPr>
        </p:nvSpPr>
        <p:spPr>
          <a:xfrm>
            <a:off x="304800" y="5638800"/>
            <a:ext cx="5715000" cy="533400"/>
          </a:xfrm>
        </p:spPr>
        <p:txBody>
          <a:bodyPr/>
          <a:lstStyle/>
          <a:p>
            <a:r>
              <a:rPr lang="en-US" dirty="0" smtClean="0"/>
              <a:t>The cursor – a blinking vertical line in the upper-left corner of the page</a:t>
            </a:r>
            <a:endParaRPr lang="en-US" dirty="0"/>
          </a:p>
        </p:txBody>
      </p:sp>
    </p:spTree>
    <p:extLst>
      <p:ext uri="{BB962C8B-B14F-4D97-AF65-F5344CB8AC3E}">
        <p14:creationId xmlns:p14="http://schemas.microsoft.com/office/powerpoint/2010/main" val="31274431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start typing</a:t>
            </a:r>
            <a:endParaRPr lang="en-US" dirty="0"/>
          </a:p>
        </p:txBody>
      </p:sp>
      <p:pic>
        <p:nvPicPr>
          <p:cNvPr id="7" name="Content Placeholder 6" title="Word document showing home tab and curso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smtClean="0"/>
              <a:t>Create your first Word document I</a:t>
            </a:r>
            <a:endParaRPr lang="en-US"/>
          </a:p>
        </p:txBody>
      </p:sp>
      <p:sp>
        <p:nvSpPr>
          <p:cNvPr id="6" name="Text Placeholder 5"/>
          <p:cNvSpPr>
            <a:spLocks noGrp="1"/>
          </p:cNvSpPr>
          <p:nvPr>
            <p:ph type="body" sz="quarter" idx="14"/>
          </p:nvPr>
        </p:nvSpPr>
        <p:spPr>
          <a:xfrm>
            <a:off x="6248400" y="990600"/>
            <a:ext cx="2667000" cy="3505200"/>
          </a:xfrm>
        </p:spPr>
        <p:txBody>
          <a:bodyPr/>
          <a:lstStyle/>
          <a:p>
            <a:r>
              <a:rPr lang="en-US" dirty="0"/>
              <a:t>If you make a mistake while typing, just press the BACKSPACE key to “erase” the incorrect characters or words.</a:t>
            </a:r>
          </a:p>
        </p:txBody>
      </p:sp>
      <p:sp>
        <p:nvSpPr>
          <p:cNvPr id="11" name="Text Placeholder 4"/>
          <p:cNvSpPr>
            <a:spLocks noGrp="1"/>
          </p:cNvSpPr>
          <p:nvPr>
            <p:ph type="body" sz="quarter" idx="13"/>
          </p:nvPr>
        </p:nvSpPr>
        <p:spPr>
          <a:xfrm>
            <a:off x="304800" y="5638800"/>
            <a:ext cx="5715000" cy="533400"/>
          </a:xfrm>
        </p:spPr>
        <p:txBody>
          <a:bodyPr/>
          <a:lstStyle/>
          <a:p>
            <a:r>
              <a:rPr lang="en-US" dirty="0" smtClean="0"/>
              <a:t>The cursor – a blinking vertical line in the upper-left corner of the page</a:t>
            </a:r>
            <a:endParaRPr lang="en-US" dirty="0"/>
          </a:p>
        </p:txBody>
      </p:sp>
    </p:spTree>
    <p:extLst>
      <p:ext uri="{BB962C8B-B14F-4D97-AF65-F5344CB8AC3E}">
        <p14:creationId xmlns:p14="http://schemas.microsoft.com/office/powerpoint/2010/main" val="2371317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2010_training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A3FEB6DB82004FB9DB9B56267DF0A1" ma:contentTypeVersion="2" ma:contentTypeDescription="Create a new document." ma:contentTypeScope="" ma:versionID="cf34477e5d2a32c65239a0e6b74bd8b0">
  <xsd:schema xmlns:xsd="http://www.w3.org/2001/XMLSchema" xmlns:xs="http://www.w3.org/2001/XMLSchema" xmlns:p="http://schemas.microsoft.com/office/2006/metadata/properties" xmlns:ns2="25814b9c-4369-41ac-9dd0-042313b75592" targetNamespace="http://schemas.microsoft.com/office/2006/metadata/properties" ma:root="true" ma:fieldsID="19ae70b331de7dc020463082fe7b95cf" ns2:_="">
    <xsd:import namespace="25814b9c-4369-41ac-9dd0-042313b7559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814b9c-4369-41ac-9dd0-042313b7559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 xmlns="25814b9c-4369-41ac-9dd0-042313b75592">6MRZ7ZVJQK5S-1355-708</_dlc_DocId>
    <_dlc_DocIdUrl xmlns="25814b9c-4369-41ac-9dd0-042313b75592">
      <Url>http://officecpub/Teams/iw/Training/_layouts/DocIdRedir.aspx?ID=6MRZ7ZVJQK5S-1355-708</Url>
      <Description>6MRZ7ZVJQK5S-1355-708</Description>
    </_dlc_DocIdUrl>
  </documentManagement>
</p:properties>
</file>

<file path=customXml/itemProps1.xml><?xml version="1.0" encoding="utf-8"?>
<ds:datastoreItem xmlns:ds="http://schemas.openxmlformats.org/officeDocument/2006/customXml" ds:itemID="{A2A2740E-5ED8-41C5-BCE6-DA90C86C6D03}">
  <ds:schemaRefs>
    <ds:schemaRef ds:uri="http://schemas.microsoft.com/sharepoint/events"/>
  </ds:schemaRefs>
</ds:datastoreItem>
</file>

<file path=customXml/itemProps2.xml><?xml version="1.0" encoding="utf-8"?>
<ds:datastoreItem xmlns:ds="http://schemas.openxmlformats.org/officeDocument/2006/customXml" ds:itemID="{A4D62022-3D4F-4122-BE65-EF10210A1499}">
  <ds:schemaRefs>
    <ds:schemaRef ds:uri="http://schemas.microsoft.com/sharepoint/v3/contenttype/forms"/>
  </ds:schemaRefs>
</ds:datastoreItem>
</file>

<file path=customXml/itemProps3.xml><?xml version="1.0" encoding="utf-8"?>
<ds:datastoreItem xmlns:ds="http://schemas.openxmlformats.org/officeDocument/2006/customXml" ds:itemID="{A6A0049F-6003-48F0-9236-CD768B2282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814b9c-4369-41ac-9dd0-042313b755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B60031C-5856-454E-8A95-187AF43A2F0C}">
  <ds:schemaRefs>
    <ds:schemaRef ds:uri="http://purl.org/dc/elements/1.1/"/>
    <ds:schemaRef ds:uri="http://purl.org/dc/dcmitype/"/>
    <ds:schemaRef ds:uri="http://purl.org/dc/terms/"/>
    <ds:schemaRef ds:uri="http://schemas.microsoft.com/office/2006/metadata/properties"/>
    <ds:schemaRef ds:uri="http://schemas.microsoft.com/office/2006/documentManagement/types"/>
    <ds:schemaRef ds:uri="25814b9c-4369-41ac-9dd0-042313b75592"/>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Office2010_training_template</Template>
  <TotalTime>3577</TotalTime>
  <Words>3120</Words>
  <Application>Microsoft Office PowerPoint</Application>
  <PresentationFormat>On-screen Show (4:3)</PresentationFormat>
  <Paragraphs>260</Paragraphs>
  <Slides>40</Slides>
  <Notes>40</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Office2010_training_template</vt:lpstr>
      <vt:lpstr>Visio</vt:lpstr>
      <vt:lpstr>Microsoft® Word 2010 Training</vt:lpstr>
      <vt:lpstr>Course contents</vt:lpstr>
      <vt:lpstr>Overview: Start at the beginning</vt:lpstr>
      <vt:lpstr>Course goals</vt:lpstr>
      <vt:lpstr>The first time you open Word</vt:lpstr>
      <vt:lpstr>Just start typing</vt:lpstr>
      <vt:lpstr>Just start typing</vt:lpstr>
      <vt:lpstr>Just start typing</vt:lpstr>
      <vt:lpstr>Just start typing</vt:lpstr>
      <vt:lpstr>Fix spelling and grammar mistakes</vt:lpstr>
      <vt:lpstr>Fix spelling and grammar mistakes</vt:lpstr>
      <vt:lpstr>Fix spelling and grammar mistakes</vt:lpstr>
      <vt:lpstr>Fix spelling and grammar mistakes</vt:lpstr>
      <vt:lpstr>Format text</vt:lpstr>
      <vt:lpstr>Format text</vt:lpstr>
      <vt:lpstr>Format text</vt:lpstr>
      <vt:lpstr>Add some style</vt:lpstr>
      <vt:lpstr>Add some style</vt:lpstr>
      <vt:lpstr>Change margins</vt:lpstr>
      <vt:lpstr>Change margins</vt:lpstr>
      <vt:lpstr>Change margins</vt:lpstr>
      <vt:lpstr>Change margins</vt:lpstr>
      <vt:lpstr>Save, print, and close your document</vt:lpstr>
      <vt:lpstr>Save, print, and close your document</vt:lpstr>
      <vt:lpstr>Save, print, and close your document</vt:lpstr>
      <vt:lpstr>Save, print, and close your document</vt:lpstr>
      <vt:lpstr>Save, print, and close your document</vt:lpstr>
      <vt:lpstr>Suggestions for practice</vt:lpstr>
      <vt:lpstr>Test question 1</vt:lpstr>
      <vt:lpstr>Test question 1</vt:lpstr>
      <vt:lpstr>Test question 2</vt:lpstr>
      <vt:lpstr>Test question 2</vt:lpstr>
      <vt:lpstr>Test question 3</vt:lpstr>
      <vt:lpstr>Test question 3</vt:lpstr>
      <vt:lpstr>Test question 4</vt:lpstr>
      <vt:lpstr>Test question 4</vt:lpstr>
      <vt:lpstr>Test question 5</vt:lpstr>
      <vt:lpstr>Test question 5</vt:lpstr>
      <vt:lpstr>Quick Reference Card</vt:lpstr>
      <vt:lpstr>Using this template</vt:lpstr>
    </vt:vector>
  </TitlesOfParts>
  <Company>Microsoft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kristinl</dc:creator>
  <cp:lastModifiedBy>Lindsay Latimore</cp:lastModifiedBy>
  <cp:revision>245</cp:revision>
  <dcterms:created xsi:type="dcterms:W3CDTF">2010-04-16T18:13:32Z</dcterms:created>
  <dcterms:modified xsi:type="dcterms:W3CDTF">2010-09-27T03:35:04Z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0x01010053A3FEB6DB82004FB9DB9B56267DF0A1</vt:lpwstr>
  </property>
  <property fmtid="{D5CDD505-2E9C-101B-9397-08002B2CF9AE}" pid="3" name="_dlc_DocIdItemGuid">
    <vt:lpwstr>6935713e-0dbb-4e01-8cbe-f9c011f75855</vt:lpwstr>
  </property>
</Properties>
</file>