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FF6699"/>
    <a:srgbClr val="FF66CC"/>
    <a:srgbClr val="CCFFCC"/>
    <a:srgbClr val="FFFF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26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4FCFA-DA96-426B-8445-182F8A5BE9F7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D6678-7729-40CD-A1BF-6DE30E163E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D6678-7729-40CD-A1BF-6DE30E163E2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9755-E496-492A-90A2-C05E9EF7F939}" type="datetimeFigureOut">
              <a:rPr kumimoji="1" lang="ja-JP" altLang="en-US" smtClean="0"/>
              <a:pPr/>
              <a:t>2008/11/21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7218-775B-4504-BFD0-E5E9B8AC4F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図 106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692263" y="319127"/>
            <a:ext cx="737017" cy="440959"/>
          </a:xfrm>
          <a:prstGeom prst="rect">
            <a:avLst/>
          </a:prstGeom>
        </p:spPr>
      </p:pic>
      <p:pic>
        <p:nvPicPr>
          <p:cNvPr id="108" name="図 107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110296" y="319127"/>
            <a:ext cx="737017" cy="440959"/>
          </a:xfrm>
          <a:prstGeom prst="rect">
            <a:avLst/>
          </a:prstGeom>
        </p:spPr>
      </p:pic>
      <p:pic>
        <p:nvPicPr>
          <p:cNvPr id="109" name="図 108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48592" y="319127"/>
            <a:ext cx="737017" cy="440959"/>
          </a:xfrm>
          <a:prstGeom prst="rect">
            <a:avLst/>
          </a:prstGeom>
        </p:spPr>
      </p:pic>
      <p:cxnSp>
        <p:nvCxnSpPr>
          <p:cNvPr id="214" name="直線コネクタ 213"/>
          <p:cNvCxnSpPr/>
          <p:nvPr/>
        </p:nvCxnSpPr>
        <p:spPr>
          <a:xfrm>
            <a:off x="504496" y="1874995"/>
            <a:ext cx="8149163" cy="3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右矢印 263"/>
          <p:cNvSpPr/>
          <p:nvPr/>
        </p:nvSpPr>
        <p:spPr>
          <a:xfrm>
            <a:off x="4688002" y="5584606"/>
            <a:ext cx="3944133" cy="692557"/>
          </a:xfrm>
          <a:prstGeom prst="rightArrow">
            <a:avLst/>
          </a:prstGeom>
          <a:gradFill flip="none" rotWithShape="0">
            <a:gsLst>
              <a:gs pos="0">
                <a:srgbClr val="FFC000"/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4711233" y="5797807"/>
            <a:ext cx="3544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</a:rPr>
              <a:t>上記がすべて</a:t>
            </a:r>
            <a:r>
              <a:rPr lang="en-US" altLang="ja-JP" sz="1100" b="1" dirty="0" smtClean="0">
                <a:solidFill>
                  <a:schemeClr val="bg1"/>
                </a:solidFill>
              </a:rPr>
              <a:t>OK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なら、</a:t>
            </a:r>
            <a:r>
              <a:rPr lang="en-US" altLang="ja-JP" sz="1100" b="1" dirty="0" smtClean="0">
                <a:solidFill>
                  <a:schemeClr val="bg1"/>
                </a:solidFill>
              </a:rPr>
              <a:t>2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日前までに</a:t>
            </a:r>
            <a:r>
              <a:rPr lang="ja-JP" altLang="en-US" sz="1100" b="1" dirty="0">
                <a:solidFill>
                  <a:schemeClr val="bg1"/>
                </a:solidFill>
              </a:rPr>
              <a:t>次</a:t>
            </a:r>
            <a:r>
              <a:rPr lang="ja-JP" altLang="en-US" sz="1100" b="1" dirty="0" smtClean="0">
                <a:solidFill>
                  <a:schemeClr val="bg1"/>
                </a:solidFill>
              </a:rPr>
              <a:t>のチェックを確認！</a:t>
            </a:r>
            <a:endParaRPr lang="en-US" altLang="ja-JP" sz="1100" b="1" dirty="0" smtClean="0">
              <a:solidFill>
                <a:schemeClr val="bg1"/>
              </a:solidFill>
            </a:endParaRPr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8176804" y="57516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■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2228551" y="1624241"/>
            <a:ext cx="20970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/>
              <a:t>2</a:t>
            </a:r>
            <a:r>
              <a:rPr lang="ja-JP" altLang="en-US" sz="1050" dirty="0" smtClean="0"/>
              <a:t>週間前までにチェックしておくこと</a:t>
            </a:r>
            <a:endParaRPr lang="en-US" altLang="ja-JP" sz="1050" dirty="0" smtClean="0"/>
          </a:p>
        </p:txBody>
      </p:sp>
      <p:cxnSp>
        <p:nvCxnSpPr>
          <p:cNvPr id="269" name="直線コネクタ 268"/>
          <p:cNvCxnSpPr/>
          <p:nvPr/>
        </p:nvCxnSpPr>
        <p:spPr>
          <a:xfrm rot="5400000" flipH="1" flipV="1">
            <a:off x="2419667" y="4132235"/>
            <a:ext cx="4288272" cy="1589"/>
          </a:xfrm>
          <a:prstGeom prst="line">
            <a:avLst/>
          </a:prstGeom>
          <a:ln w="38100" cmpd="dbl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テキスト ボックス 271"/>
          <p:cNvSpPr txBox="1"/>
          <p:nvPr/>
        </p:nvSpPr>
        <p:spPr>
          <a:xfrm>
            <a:off x="575862" y="1282676"/>
            <a:ext cx="1698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2</a:t>
            </a:r>
            <a:r>
              <a:rPr lang="en-US" altLang="ja-JP" dirty="0" smtClean="0"/>
              <a:t>weeks before</a:t>
            </a:r>
            <a:endParaRPr kumimoji="1" lang="ja-JP" altLang="en-US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741615" y="1647325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Date of check</a:t>
            </a:r>
            <a:endParaRPr kumimoji="1" lang="ja-JP" altLang="en-US" sz="9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7461073" y="1553981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11/03(</a:t>
            </a:r>
            <a:r>
              <a:rPr lang="en-US" altLang="ja-JP" sz="1600" dirty="0" err="1" smtClean="0"/>
              <a:t>mon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357" name="角丸四角形 356"/>
          <p:cNvSpPr/>
          <p:nvPr/>
        </p:nvSpPr>
        <p:spPr>
          <a:xfrm>
            <a:off x="3957739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Paris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1" name="テキスト ボックス 350"/>
          <p:cNvSpPr txBox="1"/>
          <p:nvPr/>
        </p:nvSpPr>
        <p:spPr>
          <a:xfrm>
            <a:off x="3957739" y="511844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 smtClean="0"/>
              <a:t>Distination</a:t>
            </a:r>
            <a:r>
              <a:rPr lang="ja-JP" altLang="en-US" sz="900" dirty="0" smtClean="0"/>
              <a:t>／行き先</a:t>
            </a:r>
            <a:endParaRPr kumimoji="1" lang="ja-JP" altLang="en-US" sz="900" dirty="0"/>
          </a:p>
        </p:txBody>
      </p:sp>
      <p:grpSp>
        <p:nvGrpSpPr>
          <p:cNvPr id="2" name="グループ化 355"/>
          <p:cNvGrpSpPr/>
          <p:nvPr/>
        </p:nvGrpSpPr>
        <p:grpSpPr>
          <a:xfrm>
            <a:off x="504495" y="1010601"/>
            <a:ext cx="3276090" cy="288000"/>
            <a:chOff x="504495" y="998726"/>
            <a:chExt cx="3276090" cy="288000"/>
          </a:xfrm>
        </p:grpSpPr>
        <p:sp>
          <p:nvSpPr>
            <p:cNvPr id="355" name="角丸四角形 354"/>
            <p:cNvSpPr/>
            <p:nvPr/>
          </p:nvSpPr>
          <p:spPr>
            <a:xfrm>
              <a:off x="504495" y="998726"/>
              <a:ext cx="3276090" cy="28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テキスト ボックス 353"/>
            <p:cNvSpPr txBox="1"/>
            <p:nvPr/>
          </p:nvSpPr>
          <p:spPr>
            <a:xfrm>
              <a:off x="1532437" y="1015768"/>
              <a:ext cx="12202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b="1" dirty="0" smtClean="0">
                  <a:solidFill>
                    <a:schemeClr val="bg1"/>
                  </a:solidFill>
                </a:rPr>
                <a:t>旅のチェックシート</a:t>
              </a:r>
              <a:endParaRPr lang="en-US" altLang="ja-JP" sz="105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2" name="テキスト ボックス 351"/>
          <p:cNvSpPr txBox="1"/>
          <p:nvPr/>
        </p:nvSpPr>
        <p:spPr>
          <a:xfrm>
            <a:off x="5475433" y="511844"/>
            <a:ext cx="837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Period</a:t>
            </a:r>
            <a:r>
              <a:rPr lang="ja-JP" altLang="en-US" sz="900" dirty="0" smtClean="0"/>
              <a:t>／期間</a:t>
            </a:r>
            <a:endParaRPr kumimoji="1" lang="ja-JP" altLang="en-US" sz="900" dirty="0"/>
          </a:p>
        </p:txBody>
      </p:sp>
      <p:sp>
        <p:nvSpPr>
          <p:cNvPr id="359" name="角丸四角形 358"/>
          <p:cNvSpPr/>
          <p:nvPr/>
        </p:nvSpPr>
        <p:spPr>
          <a:xfrm>
            <a:off x="547543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2008/11/20-11-30</a:t>
            </a: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6993126" y="511844"/>
            <a:ext cx="1446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Date of </a:t>
            </a:r>
            <a:r>
              <a:rPr kumimoji="1" lang="en-US" altLang="ja-JP" sz="900" dirty="0" err="1" smtClean="0"/>
              <a:t>depature</a:t>
            </a:r>
            <a:r>
              <a:rPr lang="ja-JP" altLang="en-US" sz="900" dirty="0" smtClean="0"/>
              <a:t>／出発日</a:t>
            </a:r>
            <a:endParaRPr kumimoji="1"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6993126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11/20(</a:t>
            </a:r>
            <a:r>
              <a:rPr kumimoji="1"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852026" y="204612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パスポートの残存期間は</a:t>
            </a:r>
            <a:r>
              <a:rPr lang="en-US" altLang="ja-JP" sz="1200" dirty="0" smtClean="0"/>
              <a:t>6</a:t>
            </a:r>
            <a:r>
              <a:rPr lang="ja-JP" altLang="en-US" sz="1200" dirty="0" smtClean="0"/>
              <a:t>か月以上ある？</a:t>
            </a:r>
            <a:endParaRPr lang="en-US" altLang="ja-JP" sz="1200" dirty="0" smtClean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8238161" y="19999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1" name="直線コネクタ 140"/>
          <p:cNvCxnSpPr/>
          <p:nvPr/>
        </p:nvCxnSpPr>
        <p:spPr>
          <a:xfrm>
            <a:off x="4638160" y="234314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/>
          <p:cNvSpPr txBox="1"/>
          <p:nvPr/>
        </p:nvSpPr>
        <p:spPr>
          <a:xfrm>
            <a:off x="4852026" y="2431761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休み中の仕事の引き継ぎの準備は</a:t>
            </a:r>
            <a:r>
              <a:rPr lang="en-US" altLang="ja-JP" sz="1200" dirty="0" smtClean="0"/>
              <a:t>OK</a:t>
            </a:r>
            <a:r>
              <a:rPr lang="ja-JP" altLang="en-US" sz="1200" dirty="0" smtClean="0"/>
              <a:t>？</a:t>
            </a:r>
            <a:endParaRPr lang="en-US" altLang="ja-JP" sz="1200" dirty="0" smtClean="0"/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8238161" y="238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4" name="直線コネクタ 143"/>
          <p:cNvCxnSpPr/>
          <p:nvPr/>
        </p:nvCxnSpPr>
        <p:spPr>
          <a:xfrm>
            <a:off x="4638160" y="272877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4852026" y="2817396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ペットの預け先はもう決めた？</a:t>
            </a:r>
            <a:endParaRPr lang="en-US" altLang="ja-JP" sz="1200" dirty="0" smtClean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8238161" y="27712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7" name="直線コネクタ 146"/>
          <p:cNvCxnSpPr/>
          <p:nvPr/>
        </p:nvCxnSpPr>
        <p:spPr>
          <a:xfrm>
            <a:off x="4638160" y="311441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4852026" y="3203031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足りない洋服や靴は購入した？</a:t>
            </a:r>
            <a:endParaRPr lang="en-US" altLang="ja-JP" sz="1200" dirty="0" smtClean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8238161" y="31568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0" name="直線コネクタ 149"/>
          <p:cNvCxnSpPr/>
          <p:nvPr/>
        </p:nvCxnSpPr>
        <p:spPr>
          <a:xfrm>
            <a:off x="4638160" y="350004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/>
          <p:cNvSpPr txBox="1"/>
          <p:nvPr/>
        </p:nvSpPr>
        <p:spPr>
          <a:xfrm>
            <a:off x="4852026" y="3588666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今あるスーツケース、おみやげ分の余裕はある？</a:t>
            </a:r>
            <a:endParaRPr lang="en-US" altLang="ja-JP" sz="1200" dirty="0" smtClean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8238161" y="35424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3" name="直線コネクタ 152"/>
          <p:cNvCxnSpPr/>
          <p:nvPr/>
        </p:nvCxnSpPr>
        <p:spPr>
          <a:xfrm>
            <a:off x="4638160" y="388568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>
          <a:xfrm>
            <a:off x="4852026" y="3974301"/>
            <a:ext cx="227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常備薬は十分買い置きがある？</a:t>
            </a:r>
            <a:endParaRPr lang="en-US" altLang="ja-JP" sz="1200" dirty="0" smtClean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8238161" y="39281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6" name="直線コネクタ 155"/>
          <p:cNvCxnSpPr/>
          <p:nvPr/>
        </p:nvCxnSpPr>
        <p:spPr>
          <a:xfrm>
            <a:off x="4638160" y="427131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156"/>
          <p:cNvSpPr txBox="1"/>
          <p:nvPr/>
        </p:nvSpPr>
        <p:spPr>
          <a:xfrm>
            <a:off x="4852026" y="4359936"/>
            <a:ext cx="3201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デジカメの記録メディアは買い足さなくて</a:t>
            </a:r>
            <a:r>
              <a:rPr lang="en-US" altLang="ja-JP" sz="1200" dirty="0" smtClean="0"/>
              <a:t>OK</a:t>
            </a:r>
            <a:r>
              <a:rPr lang="ja-JP" altLang="en-US" sz="1200" dirty="0" smtClean="0"/>
              <a:t>？</a:t>
            </a:r>
            <a:endParaRPr lang="en-US" altLang="ja-JP" sz="1200" dirty="0" smtClean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8238161" y="4313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4638160" y="465695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/>
          <p:cNvSpPr txBox="1"/>
          <p:nvPr/>
        </p:nvSpPr>
        <p:spPr>
          <a:xfrm>
            <a:off x="4852026" y="4745571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渡航先で使えるケータイ、ちゃんと手配した？</a:t>
            </a:r>
            <a:endParaRPr lang="en-US" altLang="ja-JP" sz="1200" dirty="0" smtClean="0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8238161" y="46994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62" name="直線コネクタ 161"/>
          <p:cNvCxnSpPr/>
          <p:nvPr/>
        </p:nvCxnSpPr>
        <p:spPr>
          <a:xfrm>
            <a:off x="4638160" y="504258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テキスト ボックス 162"/>
          <p:cNvSpPr txBox="1"/>
          <p:nvPr/>
        </p:nvSpPr>
        <p:spPr>
          <a:xfrm>
            <a:off x="4852026" y="5131206"/>
            <a:ext cx="255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コンセントの変換プラグは入手した？</a:t>
            </a:r>
            <a:endParaRPr lang="en-US" altLang="ja-JP" sz="1200" dirty="0" smtClean="0"/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8238161" y="50850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65" name="直線コネクタ 164"/>
          <p:cNvCxnSpPr/>
          <p:nvPr/>
        </p:nvCxnSpPr>
        <p:spPr>
          <a:xfrm>
            <a:off x="4638160" y="542822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340"/>
          <p:cNvGrpSpPr/>
          <p:nvPr/>
        </p:nvGrpSpPr>
        <p:grpSpPr>
          <a:xfrm>
            <a:off x="4661492" y="2108404"/>
            <a:ext cx="144000" cy="3217791"/>
            <a:chOff x="527828" y="2385403"/>
            <a:chExt cx="144000" cy="3217791"/>
          </a:xfrm>
          <a:solidFill>
            <a:srgbClr val="00B050"/>
          </a:solidFill>
        </p:grpSpPr>
        <p:sp>
          <p:nvSpPr>
            <p:cNvPr id="167" name="ブローチ 166"/>
            <p:cNvSpPr/>
            <p:nvPr/>
          </p:nvSpPr>
          <p:spPr>
            <a:xfrm>
              <a:off x="527828" y="2385403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ブローチ 167"/>
            <p:cNvSpPr/>
            <p:nvPr/>
          </p:nvSpPr>
          <p:spPr>
            <a:xfrm>
              <a:off x="527828" y="2769627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ブローチ 168"/>
            <p:cNvSpPr/>
            <p:nvPr/>
          </p:nvSpPr>
          <p:spPr>
            <a:xfrm>
              <a:off x="527828" y="3153851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ブローチ 169"/>
            <p:cNvSpPr/>
            <p:nvPr/>
          </p:nvSpPr>
          <p:spPr>
            <a:xfrm>
              <a:off x="527828" y="3538075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ブローチ 170"/>
            <p:cNvSpPr/>
            <p:nvPr/>
          </p:nvSpPr>
          <p:spPr>
            <a:xfrm>
              <a:off x="527828" y="3922299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ブローチ 171"/>
            <p:cNvSpPr/>
            <p:nvPr/>
          </p:nvSpPr>
          <p:spPr>
            <a:xfrm>
              <a:off x="527828" y="4306523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ブローチ 172"/>
            <p:cNvSpPr/>
            <p:nvPr/>
          </p:nvSpPr>
          <p:spPr>
            <a:xfrm>
              <a:off x="527828" y="4690747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ブローチ 173"/>
            <p:cNvSpPr/>
            <p:nvPr/>
          </p:nvSpPr>
          <p:spPr>
            <a:xfrm>
              <a:off x="527828" y="5074971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ブローチ 174"/>
            <p:cNvSpPr/>
            <p:nvPr/>
          </p:nvSpPr>
          <p:spPr>
            <a:xfrm>
              <a:off x="527828" y="5459194"/>
              <a:ext cx="144000" cy="144000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3" name="テキスト ボックス 342"/>
          <p:cNvSpPr txBox="1"/>
          <p:nvPr/>
        </p:nvSpPr>
        <p:spPr>
          <a:xfrm>
            <a:off x="718361" y="2046126"/>
            <a:ext cx="2920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パスポートの残存期間は</a:t>
            </a:r>
            <a:r>
              <a:rPr lang="en-US" altLang="ja-JP" sz="1200" dirty="0" smtClean="0"/>
              <a:t>6</a:t>
            </a:r>
            <a:r>
              <a:rPr lang="ja-JP" altLang="en-US" sz="1200" dirty="0" smtClean="0"/>
              <a:t>か月以上ある？</a:t>
            </a:r>
            <a:endParaRPr lang="en-US" altLang="ja-JP" sz="1200" dirty="0" smtClean="0"/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4104496" y="19999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45" name="直線コネクタ 344"/>
          <p:cNvCxnSpPr/>
          <p:nvPr/>
        </p:nvCxnSpPr>
        <p:spPr>
          <a:xfrm>
            <a:off x="504495" y="234314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テキスト ボックス 345"/>
          <p:cNvSpPr txBox="1"/>
          <p:nvPr/>
        </p:nvSpPr>
        <p:spPr>
          <a:xfrm>
            <a:off x="718361" y="2431761"/>
            <a:ext cx="289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休み中の仕事の引き継ぎの準備は</a:t>
            </a:r>
            <a:r>
              <a:rPr lang="en-US" altLang="ja-JP" sz="1200" dirty="0" smtClean="0"/>
              <a:t>OK</a:t>
            </a:r>
            <a:r>
              <a:rPr lang="ja-JP" altLang="en-US" sz="1200" dirty="0" smtClean="0"/>
              <a:t>？</a:t>
            </a:r>
            <a:endParaRPr lang="en-US" altLang="ja-JP" sz="1200" dirty="0" smtClean="0"/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4104496" y="238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48" name="直線コネクタ 347"/>
          <p:cNvCxnSpPr/>
          <p:nvPr/>
        </p:nvCxnSpPr>
        <p:spPr>
          <a:xfrm>
            <a:off x="504495" y="272877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テキスト ボックス 348"/>
          <p:cNvSpPr txBox="1"/>
          <p:nvPr/>
        </p:nvSpPr>
        <p:spPr>
          <a:xfrm>
            <a:off x="718361" y="2817396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ペットの預け先はもう決めた？</a:t>
            </a:r>
            <a:endParaRPr lang="en-US" altLang="ja-JP" sz="1200" dirty="0" smtClean="0"/>
          </a:p>
        </p:txBody>
      </p:sp>
      <p:sp>
        <p:nvSpPr>
          <p:cNvPr id="350" name="テキスト ボックス 349"/>
          <p:cNvSpPr txBox="1"/>
          <p:nvPr/>
        </p:nvSpPr>
        <p:spPr>
          <a:xfrm>
            <a:off x="4104496" y="27712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56" name="直線コネクタ 355"/>
          <p:cNvCxnSpPr/>
          <p:nvPr/>
        </p:nvCxnSpPr>
        <p:spPr>
          <a:xfrm>
            <a:off x="504495" y="311441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テキスト ボックス 357"/>
          <p:cNvSpPr txBox="1"/>
          <p:nvPr/>
        </p:nvSpPr>
        <p:spPr>
          <a:xfrm>
            <a:off x="718361" y="3203031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足りない洋服や靴は購入した？</a:t>
            </a:r>
            <a:endParaRPr lang="en-US" altLang="ja-JP" sz="1200" dirty="0" smtClean="0"/>
          </a:p>
        </p:txBody>
      </p:sp>
      <p:sp>
        <p:nvSpPr>
          <p:cNvPr id="361" name="テキスト ボックス 360"/>
          <p:cNvSpPr txBox="1"/>
          <p:nvPr/>
        </p:nvSpPr>
        <p:spPr>
          <a:xfrm>
            <a:off x="4104496" y="31568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62" name="直線コネクタ 361"/>
          <p:cNvCxnSpPr/>
          <p:nvPr/>
        </p:nvCxnSpPr>
        <p:spPr>
          <a:xfrm>
            <a:off x="504495" y="350004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テキスト ボックス 362"/>
          <p:cNvSpPr txBox="1"/>
          <p:nvPr/>
        </p:nvSpPr>
        <p:spPr>
          <a:xfrm>
            <a:off x="718361" y="3588666"/>
            <a:ext cx="3475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今あるスーツケース、おみやげ分の余裕はある？</a:t>
            </a:r>
            <a:endParaRPr lang="en-US" altLang="ja-JP" sz="1200" dirty="0" smtClean="0"/>
          </a:p>
        </p:txBody>
      </p:sp>
      <p:sp>
        <p:nvSpPr>
          <p:cNvPr id="364" name="テキスト ボックス 363"/>
          <p:cNvSpPr txBox="1"/>
          <p:nvPr/>
        </p:nvSpPr>
        <p:spPr>
          <a:xfrm>
            <a:off x="4104496" y="35424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65" name="直線コネクタ 364"/>
          <p:cNvCxnSpPr/>
          <p:nvPr/>
        </p:nvCxnSpPr>
        <p:spPr>
          <a:xfrm>
            <a:off x="504495" y="388568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テキスト ボックス 365"/>
          <p:cNvSpPr txBox="1"/>
          <p:nvPr/>
        </p:nvSpPr>
        <p:spPr>
          <a:xfrm>
            <a:off x="718361" y="3974301"/>
            <a:ext cx="227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常備薬は十分買い置きがある？</a:t>
            </a:r>
            <a:endParaRPr lang="en-US" altLang="ja-JP" sz="1200" dirty="0" smtClean="0"/>
          </a:p>
        </p:txBody>
      </p:sp>
      <p:sp>
        <p:nvSpPr>
          <p:cNvPr id="369" name="テキスト ボックス 368"/>
          <p:cNvSpPr txBox="1"/>
          <p:nvPr/>
        </p:nvSpPr>
        <p:spPr>
          <a:xfrm>
            <a:off x="4104496" y="39281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0" name="直線コネクタ 369"/>
          <p:cNvCxnSpPr/>
          <p:nvPr/>
        </p:nvCxnSpPr>
        <p:spPr>
          <a:xfrm>
            <a:off x="504495" y="427131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テキスト ボックス 370"/>
          <p:cNvSpPr txBox="1"/>
          <p:nvPr/>
        </p:nvSpPr>
        <p:spPr>
          <a:xfrm>
            <a:off x="718361" y="4359936"/>
            <a:ext cx="3201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デジカメの記録メディアは買い足さなくて</a:t>
            </a:r>
            <a:r>
              <a:rPr lang="en-US" altLang="ja-JP" sz="1200" dirty="0" smtClean="0"/>
              <a:t>OK</a:t>
            </a:r>
            <a:r>
              <a:rPr lang="ja-JP" altLang="en-US" sz="1200" dirty="0" smtClean="0"/>
              <a:t>？</a:t>
            </a:r>
            <a:endParaRPr lang="en-US" altLang="ja-JP" sz="1200" dirty="0" smtClean="0"/>
          </a:p>
        </p:txBody>
      </p:sp>
      <p:sp>
        <p:nvSpPr>
          <p:cNvPr id="372" name="テキスト ボックス 371"/>
          <p:cNvSpPr txBox="1"/>
          <p:nvPr/>
        </p:nvSpPr>
        <p:spPr>
          <a:xfrm>
            <a:off x="4104496" y="4313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3" name="直線コネクタ 372"/>
          <p:cNvCxnSpPr/>
          <p:nvPr/>
        </p:nvCxnSpPr>
        <p:spPr>
          <a:xfrm>
            <a:off x="504495" y="465695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テキスト ボックス 373"/>
          <p:cNvSpPr txBox="1"/>
          <p:nvPr/>
        </p:nvSpPr>
        <p:spPr>
          <a:xfrm>
            <a:off x="718361" y="4745571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渡航先で使えるケータイ、ちゃんと手配した？</a:t>
            </a:r>
            <a:endParaRPr lang="en-US" altLang="ja-JP" sz="1200" dirty="0" smtClean="0"/>
          </a:p>
        </p:txBody>
      </p:sp>
      <p:sp>
        <p:nvSpPr>
          <p:cNvPr id="375" name="テキスト ボックス 374"/>
          <p:cNvSpPr txBox="1"/>
          <p:nvPr/>
        </p:nvSpPr>
        <p:spPr>
          <a:xfrm>
            <a:off x="4104496" y="46994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6" name="直線コネクタ 375"/>
          <p:cNvCxnSpPr/>
          <p:nvPr/>
        </p:nvCxnSpPr>
        <p:spPr>
          <a:xfrm>
            <a:off x="504495" y="504258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テキスト ボックス 376"/>
          <p:cNvSpPr txBox="1"/>
          <p:nvPr/>
        </p:nvSpPr>
        <p:spPr>
          <a:xfrm>
            <a:off x="718361" y="5131206"/>
            <a:ext cx="255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コンセントの変換プラグは入手した？</a:t>
            </a:r>
            <a:endParaRPr lang="en-US" altLang="ja-JP" sz="1200" dirty="0" smtClean="0"/>
          </a:p>
        </p:txBody>
      </p:sp>
      <p:sp>
        <p:nvSpPr>
          <p:cNvPr id="378" name="テキスト ボックス 377"/>
          <p:cNvSpPr txBox="1"/>
          <p:nvPr/>
        </p:nvSpPr>
        <p:spPr>
          <a:xfrm>
            <a:off x="4104496" y="50850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9" name="直線コネクタ 378"/>
          <p:cNvCxnSpPr/>
          <p:nvPr/>
        </p:nvCxnSpPr>
        <p:spPr>
          <a:xfrm>
            <a:off x="504495" y="542822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テキスト ボックス 392"/>
          <p:cNvSpPr txBox="1"/>
          <p:nvPr/>
        </p:nvSpPr>
        <p:spPr>
          <a:xfrm>
            <a:off x="718361" y="5514669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渡航先で使えるケータイ、ちゃんと手配した？</a:t>
            </a:r>
            <a:endParaRPr lang="en-US" altLang="ja-JP" sz="1200" dirty="0" smtClean="0"/>
          </a:p>
        </p:txBody>
      </p:sp>
      <p:sp>
        <p:nvSpPr>
          <p:cNvPr id="394" name="テキスト ボックス 393"/>
          <p:cNvSpPr txBox="1"/>
          <p:nvPr/>
        </p:nvSpPr>
        <p:spPr>
          <a:xfrm>
            <a:off x="4104496" y="54685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95" name="直線コネクタ 394"/>
          <p:cNvCxnSpPr/>
          <p:nvPr/>
        </p:nvCxnSpPr>
        <p:spPr>
          <a:xfrm>
            <a:off x="504495" y="5811687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テキスト ボックス 395"/>
          <p:cNvSpPr txBox="1"/>
          <p:nvPr/>
        </p:nvSpPr>
        <p:spPr>
          <a:xfrm>
            <a:off x="718361" y="5900304"/>
            <a:ext cx="255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コンセントの変換プラグは入手した？</a:t>
            </a:r>
            <a:endParaRPr lang="en-US" altLang="ja-JP" sz="1200" dirty="0" smtClean="0"/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4104496" y="5854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98" name="直線コネクタ 397"/>
          <p:cNvCxnSpPr/>
          <p:nvPr/>
        </p:nvCxnSpPr>
        <p:spPr>
          <a:xfrm>
            <a:off x="504495" y="6197322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418"/>
          <p:cNvGrpSpPr/>
          <p:nvPr/>
        </p:nvGrpSpPr>
        <p:grpSpPr>
          <a:xfrm>
            <a:off x="527827" y="2108404"/>
            <a:ext cx="144000" cy="3986239"/>
            <a:chOff x="527827" y="2108404"/>
            <a:chExt cx="144000" cy="3986239"/>
          </a:xfrm>
        </p:grpSpPr>
        <p:grpSp>
          <p:nvGrpSpPr>
            <p:cNvPr id="5" name="グループ化 340"/>
            <p:cNvGrpSpPr/>
            <p:nvPr/>
          </p:nvGrpSpPr>
          <p:grpSpPr>
            <a:xfrm>
              <a:off x="527827" y="2108404"/>
              <a:ext cx="144000" cy="3217791"/>
              <a:chOff x="527828" y="2385403"/>
              <a:chExt cx="144000" cy="3217791"/>
            </a:xfrm>
            <a:solidFill>
              <a:srgbClr val="00B050"/>
            </a:solidFill>
          </p:grpSpPr>
          <p:sp>
            <p:nvSpPr>
              <p:cNvPr id="381" name="ブローチ 380"/>
              <p:cNvSpPr/>
              <p:nvPr/>
            </p:nvSpPr>
            <p:spPr>
              <a:xfrm>
                <a:off x="527828" y="2385403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ブローチ 381"/>
              <p:cNvSpPr/>
              <p:nvPr/>
            </p:nvSpPr>
            <p:spPr>
              <a:xfrm>
                <a:off x="527828" y="2769627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ブローチ 382"/>
              <p:cNvSpPr/>
              <p:nvPr/>
            </p:nvSpPr>
            <p:spPr>
              <a:xfrm>
                <a:off x="527828" y="3153851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ブローチ 383"/>
              <p:cNvSpPr/>
              <p:nvPr/>
            </p:nvSpPr>
            <p:spPr>
              <a:xfrm>
                <a:off x="527828" y="3538075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ブローチ 384"/>
              <p:cNvSpPr/>
              <p:nvPr/>
            </p:nvSpPr>
            <p:spPr>
              <a:xfrm>
                <a:off x="527828" y="3922299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ブローチ 385"/>
              <p:cNvSpPr/>
              <p:nvPr/>
            </p:nvSpPr>
            <p:spPr>
              <a:xfrm>
                <a:off x="527828" y="4306523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ブローチ 386"/>
              <p:cNvSpPr/>
              <p:nvPr/>
            </p:nvSpPr>
            <p:spPr>
              <a:xfrm>
                <a:off x="527828" y="4690747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ブローチ 387"/>
              <p:cNvSpPr/>
              <p:nvPr/>
            </p:nvSpPr>
            <p:spPr>
              <a:xfrm>
                <a:off x="527828" y="5074971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ブローチ 388"/>
              <p:cNvSpPr/>
              <p:nvPr/>
            </p:nvSpPr>
            <p:spPr>
              <a:xfrm>
                <a:off x="527828" y="5459194"/>
                <a:ext cx="144000" cy="144000"/>
              </a:xfrm>
              <a:prstGeom prst="plaqu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7" name="ブローチ 416"/>
            <p:cNvSpPr/>
            <p:nvPr/>
          </p:nvSpPr>
          <p:spPr>
            <a:xfrm>
              <a:off x="527827" y="5566420"/>
              <a:ext cx="144000" cy="144000"/>
            </a:xfrm>
            <a:prstGeom prst="plaqu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ブローチ 417"/>
            <p:cNvSpPr/>
            <p:nvPr/>
          </p:nvSpPr>
          <p:spPr>
            <a:xfrm>
              <a:off x="527827" y="5950643"/>
              <a:ext cx="144000" cy="144000"/>
            </a:xfrm>
            <a:prstGeom prst="plaqu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5" name="図 104" descr="title_1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69" y="511845"/>
            <a:ext cx="3240000" cy="431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図 480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-900000" flipH="1">
            <a:off x="6728586" y="5550416"/>
            <a:ext cx="1337874" cy="800453"/>
          </a:xfrm>
          <a:prstGeom prst="rect">
            <a:avLst/>
          </a:prstGeom>
        </p:spPr>
      </p:pic>
      <p:pic>
        <p:nvPicPr>
          <p:cNvPr id="478" name="図 477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692263" y="319127"/>
            <a:ext cx="737017" cy="440959"/>
          </a:xfrm>
          <a:prstGeom prst="rect">
            <a:avLst/>
          </a:prstGeom>
        </p:spPr>
      </p:pic>
      <p:pic>
        <p:nvPicPr>
          <p:cNvPr id="479" name="図 478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110296" y="319127"/>
            <a:ext cx="737017" cy="440959"/>
          </a:xfrm>
          <a:prstGeom prst="rect">
            <a:avLst/>
          </a:prstGeom>
        </p:spPr>
      </p:pic>
      <p:pic>
        <p:nvPicPr>
          <p:cNvPr id="480" name="図 479" descr="airplane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48592" y="319127"/>
            <a:ext cx="737017" cy="440959"/>
          </a:xfrm>
          <a:prstGeom prst="rect">
            <a:avLst/>
          </a:prstGeom>
        </p:spPr>
      </p:pic>
      <p:sp>
        <p:nvSpPr>
          <p:cNvPr id="456" name="テキスト ボックス 455"/>
          <p:cNvSpPr txBox="1"/>
          <p:nvPr/>
        </p:nvSpPr>
        <p:spPr>
          <a:xfrm>
            <a:off x="706371" y="2031684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渡航保険に加入した？</a:t>
            </a:r>
            <a:endParaRPr lang="en-US" altLang="ja-JP" sz="1200" dirty="0" smtClean="0"/>
          </a:p>
        </p:txBody>
      </p:sp>
      <p:sp>
        <p:nvSpPr>
          <p:cNvPr id="457" name="テキスト ボックス 456"/>
          <p:cNvSpPr txBox="1"/>
          <p:nvPr/>
        </p:nvSpPr>
        <p:spPr>
          <a:xfrm>
            <a:off x="706371" y="2417319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荷づくりはだいたい終わってる？</a:t>
            </a:r>
            <a:endParaRPr lang="en-US" altLang="ja-JP" sz="1200" dirty="0" smtClean="0"/>
          </a:p>
        </p:txBody>
      </p:sp>
      <p:sp>
        <p:nvSpPr>
          <p:cNvPr id="458" name="テキスト ボックス 457"/>
          <p:cNvSpPr txBox="1"/>
          <p:nvPr/>
        </p:nvSpPr>
        <p:spPr>
          <a:xfrm>
            <a:off x="706371" y="2802954"/>
            <a:ext cx="302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クレジットカードの限度額は十分足りそう？</a:t>
            </a:r>
            <a:endParaRPr lang="en-US" altLang="ja-JP" sz="1200" dirty="0" smtClean="0"/>
          </a:p>
        </p:txBody>
      </p:sp>
      <p:sp>
        <p:nvSpPr>
          <p:cNvPr id="459" name="テキスト ボックス 458"/>
          <p:cNvSpPr txBox="1"/>
          <p:nvPr/>
        </p:nvSpPr>
        <p:spPr>
          <a:xfrm>
            <a:off x="706371" y="3188589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緊急連絡先のアドレスのメモは持った？</a:t>
            </a:r>
            <a:endParaRPr lang="en-US" altLang="ja-JP" sz="1200" dirty="0" smtClean="0"/>
          </a:p>
        </p:txBody>
      </p:sp>
      <p:sp>
        <p:nvSpPr>
          <p:cNvPr id="460" name="テキスト ボックス 459"/>
          <p:cNvSpPr txBox="1"/>
          <p:nvPr/>
        </p:nvSpPr>
        <p:spPr>
          <a:xfrm>
            <a:off x="706371" y="3574224"/>
            <a:ext cx="3446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念のためパスポートのコピーをとって鞄に入れた？</a:t>
            </a:r>
            <a:endParaRPr lang="en-US" altLang="ja-JP" sz="1200" dirty="0" smtClean="0"/>
          </a:p>
        </p:txBody>
      </p:sp>
      <p:sp>
        <p:nvSpPr>
          <p:cNvPr id="461" name="テキスト ボックス 460"/>
          <p:cNvSpPr txBox="1"/>
          <p:nvPr/>
        </p:nvSpPr>
        <p:spPr>
          <a:xfrm>
            <a:off x="706371" y="3959859"/>
            <a:ext cx="2932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デジカメの日時を現地時間にセットした？</a:t>
            </a:r>
            <a:endParaRPr lang="en-US" altLang="ja-JP" sz="1200" dirty="0" smtClean="0"/>
          </a:p>
        </p:txBody>
      </p:sp>
      <p:sp>
        <p:nvSpPr>
          <p:cNvPr id="462" name="テキスト ボックス 461"/>
          <p:cNvSpPr txBox="1"/>
          <p:nvPr/>
        </p:nvSpPr>
        <p:spPr>
          <a:xfrm>
            <a:off x="706371" y="4345494"/>
            <a:ext cx="2728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メールボックスの残り容量は確認した？</a:t>
            </a:r>
            <a:endParaRPr lang="en-US" altLang="ja-JP" sz="1200" dirty="0" smtClean="0"/>
          </a:p>
        </p:txBody>
      </p:sp>
      <p:sp>
        <p:nvSpPr>
          <p:cNvPr id="463" name="テキスト ボックス 462"/>
          <p:cNvSpPr txBox="1"/>
          <p:nvPr/>
        </p:nvSpPr>
        <p:spPr>
          <a:xfrm>
            <a:off x="706371" y="4731129"/>
            <a:ext cx="2496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渡航先用のケータイは充電してる？</a:t>
            </a:r>
            <a:endParaRPr lang="en-US" altLang="ja-JP" sz="1200" dirty="0" smtClean="0"/>
          </a:p>
        </p:txBody>
      </p:sp>
      <p:sp>
        <p:nvSpPr>
          <p:cNvPr id="464" name="テキスト ボックス 463"/>
          <p:cNvSpPr txBox="1"/>
          <p:nvPr/>
        </p:nvSpPr>
        <p:spPr>
          <a:xfrm>
            <a:off x="706371" y="5116764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機内で読みたい本はきまった？</a:t>
            </a:r>
            <a:endParaRPr lang="en-US" altLang="ja-JP" sz="1200" dirty="0" smtClean="0"/>
          </a:p>
        </p:txBody>
      </p:sp>
      <p:sp>
        <p:nvSpPr>
          <p:cNvPr id="465" name="ブローチ 464"/>
          <p:cNvSpPr/>
          <p:nvPr/>
        </p:nvSpPr>
        <p:spPr>
          <a:xfrm>
            <a:off x="515952" y="2096529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ブローチ 465"/>
          <p:cNvSpPr/>
          <p:nvPr/>
        </p:nvSpPr>
        <p:spPr>
          <a:xfrm>
            <a:off x="515952" y="2480753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ブローチ 466"/>
          <p:cNvSpPr/>
          <p:nvPr/>
        </p:nvSpPr>
        <p:spPr>
          <a:xfrm>
            <a:off x="515952" y="2864977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ブローチ 467"/>
          <p:cNvSpPr/>
          <p:nvPr/>
        </p:nvSpPr>
        <p:spPr>
          <a:xfrm>
            <a:off x="515952" y="3249201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ブローチ 468"/>
          <p:cNvSpPr/>
          <p:nvPr/>
        </p:nvSpPr>
        <p:spPr>
          <a:xfrm>
            <a:off x="515952" y="3633425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ブローチ 469"/>
          <p:cNvSpPr/>
          <p:nvPr/>
        </p:nvSpPr>
        <p:spPr>
          <a:xfrm>
            <a:off x="515952" y="4017649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ブローチ 470"/>
          <p:cNvSpPr/>
          <p:nvPr/>
        </p:nvSpPr>
        <p:spPr>
          <a:xfrm>
            <a:off x="515952" y="4401873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ブローチ 471"/>
          <p:cNvSpPr/>
          <p:nvPr/>
        </p:nvSpPr>
        <p:spPr>
          <a:xfrm>
            <a:off x="515952" y="4786097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ブローチ 472"/>
          <p:cNvSpPr/>
          <p:nvPr/>
        </p:nvSpPr>
        <p:spPr>
          <a:xfrm>
            <a:off x="515952" y="5170320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4840036" y="2031684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渡航保険に加入した？</a:t>
            </a:r>
            <a:endParaRPr lang="en-US" altLang="ja-JP" sz="1200" dirty="0" smtClean="0"/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4840036" y="2417319"/>
            <a:ext cx="2281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荷づくりはだいたい終わってる？</a:t>
            </a:r>
            <a:endParaRPr lang="en-US" altLang="ja-JP" sz="1200" dirty="0" smtClean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4840036" y="2802954"/>
            <a:ext cx="3028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クレジットカードの限度額は十分足りそう？</a:t>
            </a:r>
            <a:endParaRPr lang="en-US" altLang="ja-JP" sz="1200" dirty="0" smtClean="0"/>
          </a:p>
        </p:txBody>
      </p:sp>
      <p:sp>
        <p:nvSpPr>
          <p:cNvPr id="423" name="テキスト ボックス 422"/>
          <p:cNvSpPr txBox="1"/>
          <p:nvPr/>
        </p:nvSpPr>
        <p:spPr>
          <a:xfrm>
            <a:off x="4840036" y="3188589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緊急連絡先のアドレスのメモは持った？</a:t>
            </a:r>
            <a:endParaRPr lang="en-US" altLang="ja-JP" sz="1200" dirty="0" smtClean="0"/>
          </a:p>
        </p:txBody>
      </p:sp>
      <p:sp>
        <p:nvSpPr>
          <p:cNvPr id="424" name="テキスト ボックス 423"/>
          <p:cNvSpPr txBox="1"/>
          <p:nvPr/>
        </p:nvSpPr>
        <p:spPr>
          <a:xfrm>
            <a:off x="4840036" y="3574224"/>
            <a:ext cx="3446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念のためパスポートのコピーをとって鞄に入れた？</a:t>
            </a:r>
            <a:endParaRPr lang="en-US" altLang="ja-JP" sz="1200" dirty="0" smtClean="0"/>
          </a:p>
        </p:txBody>
      </p:sp>
      <p:sp>
        <p:nvSpPr>
          <p:cNvPr id="425" name="テキスト ボックス 424"/>
          <p:cNvSpPr txBox="1"/>
          <p:nvPr/>
        </p:nvSpPr>
        <p:spPr>
          <a:xfrm>
            <a:off x="4840036" y="3959859"/>
            <a:ext cx="2932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デジカメの日時を現地時間にセットした？</a:t>
            </a:r>
            <a:endParaRPr lang="en-US" altLang="ja-JP" sz="1200" dirty="0" smtClean="0"/>
          </a:p>
        </p:txBody>
      </p:sp>
      <p:sp>
        <p:nvSpPr>
          <p:cNvPr id="426" name="テキスト ボックス 425"/>
          <p:cNvSpPr txBox="1"/>
          <p:nvPr/>
        </p:nvSpPr>
        <p:spPr>
          <a:xfrm>
            <a:off x="4840036" y="4345494"/>
            <a:ext cx="2728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メールボックスの残り容量は確認した？</a:t>
            </a:r>
            <a:endParaRPr lang="en-US" altLang="ja-JP" sz="1200" dirty="0" smtClean="0"/>
          </a:p>
        </p:txBody>
      </p:sp>
      <p:sp>
        <p:nvSpPr>
          <p:cNvPr id="427" name="テキスト ボックス 426"/>
          <p:cNvSpPr txBox="1"/>
          <p:nvPr/>
        </p:nvSpPr>
        <p:spPr>
          <a:xfrm>
            <a:off x="4840036" y="4731129"/>
            <a:ext cx="2496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渡航先用のケータイは充電してる？</a:t>
            </a:r>
            <a:endParaRPr lang="en-US" altLang="ja-JP" sz="1200" dirty="0" smtClean="0"/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4840036" y="5116764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機内で読みたい本はきまった？</a:t>
            </a:r>
            <a:endParaRPr lang="en-US" altLang="ja-JP" sz="1200" dirty="0" smtClean="0"/>
          </a:p>
        </p:txBody>
      </p:sp>
      <p:sp>
        <p:nvSpPr>
          <p:cNvPr id="429" name="ブローチ 428"/>
          <p:cNvSpPr/>
          <p:nvPr/>
        </p:nvSpPr>
        <p:spPr>
          <a:xfrm>
            <a:off x="4649617" y="2096529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ブローチ 429"/>
          <p:cNvSpPr/>
          <p:nvPr/>
        </p:nvSpPr>
        <p:spPr>
          <a:xfrm>
            <a:off x="4649617" y="2480753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ブローチ 430"/>
          <p:cNvSpPr/>
          <p:nvPr/>
        </p:nvSpPr>
        <p:spPr>
          <a:xfrm>
            <a:off x="4649617" y="2864977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ブローチ 431"/>
          <p:cNvSpPr/>
          <p:nvPr/>
        </p:nvSpPr>
        <p:spPr>
          <a:xfrm>
            <a:off x="4649617" y="3249201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ブローチ 432"/>
          <p:cNvSpPr/>
          <p:nvPr/>
        </p:nvSpPr>
        <p:spPr>
          <a:xfrm>
            <a:off x="4649617" y="3633425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ブローチ 433"/>
          <p:cNvSpPr/>
          <p:nvPr/>
        </p:nvSpPr>
        <p:spPr>
          <a:xfrm>
            <a:off x="4649617" y="4017649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ブローチ 434"/>
          <p:cNvSpPr/>
          <p:nvPr/>
        </p:nvSpPr>
        <p:spPr>
          <a:xfrm>
            <a:off x="4649617" y="4401873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ブローチ 435"/>
          <p:cNvSpPr/>
          <p:nvPr/>
        </p:nvSpPr>
        <p:spPr>
          <a:xfrm>
            <a:off x="4649617" y="4786097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ブローチ 436"/>
          <p:cNvSpPr/>
          <p:nvPr/>
        </p:nvSpPr>
        <p:spPr>
          <a:xfrm>
            <a:off x="4649617" y="5170320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4" name="直線コネクタ 213"/>
          <p:cNvCxnSpPr/>
          <p:nvPr/>
        </p:nvCxnSpPr>
        <p:spPr>
          <a:xfrm>
            <a:off x="504496" y="1874995"/>
            <a:ext cx="8149163" cy="3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テキスト ボックス 266"/>
          <p:cNvSpPr txBox="1"/>
          <p:nvPr/>
        </p:nvSpPr>
        <p:spPr>
          <a:xfrm>
            <a:off x="2228551" y="1624241"/>
            <a:ext cx="1962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/>
              <a:t>2</a:t>
            </a:r>
            <a:r>
              <a:rPr lang="ja-JP" altLang="en-US" sz="1050" dirty="0"/>
              <a:t>日</a:t>
            </a:r>
            <a:r>
              <a:rPr lang="ja-JP" altLang="en-US" sz="1050" dirty="0" smtClean="0"/>
              <a:t>前までにチェックしておくこと</a:t>
            </a:r>
            <a:endParaRPr lang="en-US" altLang="ja-JP" sz="1050" dirty="0" smtClean="0"/>
          </a:p>
        </p:txBody>
      </p:sp>
      <p:cxnSp>
        <p:nvCxnSpPr>
          <p:cNvPr id="269" name="直線コネクタ 268"/>
          <p:cNvCxnSpPr/>
          <p:nvPr/>
        </p:nvCxnSpPr>
        <p:spPr>
          <a:xfrm rot="5400000" flipH="1" flipV="1">
            <a:off x="2419667" y="4132235"/>
            <a:ext cx="4288272" cy="1589"/>
          </a:xfrm>
          <a:prstGeom prst="line">
            <a:avLst/>
          </a:prstGeom>
          <a:ln w="38100" cmpd="dbl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テキスト ボックス 271"/>
          <p:cNvSpPr txBox="1"/>
          <p:nvPr/>
        </p:nvSpPr>
        <p:spPr>
          <a:xfrm>
            <a:off x="575862" y="1282676"/>
            <a:ext cx="153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2</a:t>
            </a:r>
            <a:r>
              <a:rPr lang="en-US" altLang="ja-JP" dirty="0" smtClean="0"/>
              <a:t>days before</a:t>
            </a:r>
            <a:endParaRPr kumimoji="1" lang="ja-JP" altLang="en-US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741615" y="1647325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Date of check</a:t>
            </a:r>
            <a:endParaRPr kumimoji="1" lang="ja-JP" altLang="en-US" sz="9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7461073" y="1553981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11/18(</a:t>
            </a:r>
            <a:r>
              <a:rPr lang="en-US" altLang="ja-JP" sz="1600" dirty="0" err="1" smtClean="0"/>
              <a:t>mon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357" name="角丸四角形 356"/>
          <p:cNvSpPr/>
          <p:nvPr/>
        </p:nvSpPr>
        <p:spPr>
          <a:xfrm>
            <a:off x="3957739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Paris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1" name="テキスト ボックス 350"/>
          <p:cNvSpPr txBox="1"/>
          <p:nvPr/>
        </p:nvSpPr>
        <p:spPr>
          <a:xfrm>
            <a:off x="3957739" y="511844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err="1" smtClean="0"/>
              <a:t>Distination</a:t>
            </a:r>
            <a:r>
              <a:rPr lang="ja-JP" altLang="en-US" sz="900" dirty="0" smtClean="0"/>
              <a:t>／行き先</a:t>
            </a:r>
            <a:endParaRPr kumimoji="1" lang="ja-JP" altLang="en-US" sz="900" dirty="0"/>
          </a:p>
        </p:txBody>
      </p:sp>
      <p:grpSp>
        <p:nvGrpSpPr>
          <p:cNvPr id="3" name="グループ化 355"/>
          <p:cNvGrpSpPr/>
          <p:nvPr/>
        </p:nvGrpSpPr>
        <p:grpSpPr>
          <a:xfrm>
            <a:off x="504495" y="1010601"/>
            <a:ext cx="3276090" cy="288000"/>
            <a:chOff x="504495" y="998726"/>
            <a:chExt cx="3276090" cy="288000"/>
          </a:xfrm>
        </p:grpSpPr>
        <p:sp>
          <p:nvSpPr>
            <p:cNvPr id="355" name="角丸四角形 354"/>
            <p:cNvSpPr/>
            <p:nvPr/>
          </p:nvSpPr>
          <p:spPr>
            <a:xfrm>
              <a:off x="504495" y="998726"/>
              <a:ext cx="3276090" cy="28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テキスト ボックス 353"/>
            <p:cNvSpPr txBox="1"/>
            <p:nvPr/>
          </p:nvSpPr>
          <p:spPr>
            <a:xfrm>
              <a:off x="1532437" y="1015768"/>
              <a:ext cx="12202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b="1" dirty="0" smtClean="0">
                  <a:solidFill>
                    <a:schemeClr val="bg1"/>
                  </a:solidFill>
                </a:rPr>
                <a:t>旅のチェックシート</a:t>
              </a:r>
              <a:endParaRPr lang="en-US" altLang="ja-JP" sz="105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2" name="テキスト ボックス 351"/>
          <p:cNvSpPr txBox="1"/>
          <p:nvPr/>
        </p:nvSpPr>
        <p:spPr>
          <a:xfrm>
            <a:off x="5475433" y="511844"/>
            <a:ext cx="837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/>
              <a:t>Period</a:t>
            </a:r>
            <a:r>
              <a:rPr lang="ja-JP" altLang="en-US" sz="900" dirty="0" smtClean="0"/>
              <a:t>／期間</a:t>
            </a:r>
            <a:endParaRPr kumimoji="1" lang="ja-JP" altLang="en-US" sz="900" dirty="0"/>
          </a:p>
        </p:txBody>
      </p:sp>
      <p:sp>
        <p:nvSpPr>
          <p:cNvPr id="359" name="角丸四角形 358"/>
          <p:cNvSpPr/>
          <p:nvPr/>
        </p:nvSpPr>
        <p:spPr>
          <a:xfrm>
            <a:off x="5475433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2008/11/20-11-30</a:t>
            </a: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6993126" y="511844"/>
            <a:ext cx="1446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Date of </a:t>
            </a:r>
            <a:r>
              <a:rPr kumimoji="1" lang="en-US" altLang="ja-JP" sz="900" dirty="0" err="1" smtClean="0"/>
              <a:t>depature</a:t>
            </a:r>
            <a:r>
              <a:rPr lang="ja-JP" altLang="en-US" sz="900" dirty="0" smtClean="0"/>
              <a:t>／出発日</a:t>
            </a:r>
            <a:endParaRPr kumimoji="1" lang="ja-JP" altLang="en-US" sz="900" dirty="0"/>
          </a:p>
        </p:txBody>
      </p:sp>
      <p:sp>
        <p:nvSpPr>
          <p:cNvPr id="360" name="角丸四角形 359"/>
          <p:cNvSpPr/>
          <p:nvPr/>
        </p:nvSpPr>
        <p:spPr>
          <a:xfrm>
            <a:off x="6993126" y="759718"/>
            <a:ext cx="1440000" cy="538883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accent4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11/20(</a:t>
            </a:r>
            <a:r>
              <a:rPr kumimoji="1" lang="en-US" altLang="ja-JP" dirty="0" err="1" smtClean="0">
                <a:solidFill>
                  <a:schemeClr val="accent1">
                    <a:lumMod val="75000"/>
                  </a:schemeClr>
                </a:solidFill>
              </a:rPr>
              <a:t>thu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8238161" y="19999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1" name="直線コネクタ 140"/>
          <p:cNvCxnSpPr/>
          <p:nvPr/>
        </p:nvCxnSpPr>
        <p:spPr>
          <a:xfrm>
            <a:off x="4638160" y="234314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8238161" y="238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4" name="直線コネクタ 143"/>
          <p:cNvCxnSpPr/>
          <p:nvPr/>
        </p:nvCxnSpPr>
        <p:spPr>
          <a:xfrm>
            <a:off x="4638160" y="272877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8238161" y="27712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47" name="直線コネクタ 146"/>
          <p:cNvCxnSpPr/>
          <p:nvPr/>
        </p:nvCxnSpPr>
        <p:spPr>
          <a:xfrm>
            <a:off x="4638160" y="311441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/>
          <p:cNvSpPr txBox="1"/>
          <p:nvPr/>
        </p:nvSpPr>
        <p:spPr>
          <a:xfrm>
            <a:off x="8238161" y="31568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0" name="直線コネクタ 149"/>
          <p:cNvCxnSpPr/>
          <p:nvPr/>
        </p:nvCxnSpPr>
        <p:spPr>
          <a:xfrm>
            <a:off x="4638160" y="350004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151"/>
          <p:cNvSpPr txBox="1"/>
          <p:nvPr/>
        </p:nvSpPr>
        <p:spPr>
          <a:xfrm>
            <a:off x="8238161" y="35424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3" name="直線コネクタ 152"/>
          <p:cNvCxnSpPr/>
          <p:nvPr/>
        </p:nvCxnSpPr>
        <p:spPr>
          <a:xfrm>
            <a:off x="4638160" y="388568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/>
          <p:cNvSpPr txBox="1"/>
          <p:nvPr/>
        </p:nvSpPr>
        <p:spPr>
          <a:xfrm>
            <a:off x="8238161" y="39281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6" name="直線コネクタ 155"/>
          <p:cNvCxnSpPr/>
          <p:nvPr/>
        </p:nvCxnSpPr>
        <p:spPr>
          <a:xfrm>
            <a:off x="4638160" y="427131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8238161" y="4313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59" name="直線コネクタ 158"/>
          <p:cNvCxnSpPr/>
          <p:nvPr/>
        </p:nvCxnSpPr>
        <p:spPr>
          <a:xfrm>
            <a:off x="4638160" y="465695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テキスト ボックス 160"/>
          <p:cNvSpPr txBox="1"/>
          <p:nvPr/>
        </p:nvSpPr>
        <p:spPr>
          <a:xfrm>
            <a:off x="8238161" y="46994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62" name="直線コネクタ 161"/>
          <p:cNvCxnSpPr/>
          <p:nvPr/>
        </p:nvCxnSpPr>
        <p:spPr>
          <a:xfrm>
            <a:off x="4638160" y="504258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テキスト ボックス 163"/>
          <p:cNvSpPr txBox="1"/>
          <p:nvPr/>
        </p:nvSpPr>
        <p:spPr>
          <a:xfrm>
            <a:off x="8238161" y="50850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165" name="直線コネクタ 164"/>
          <p:cNvCxnSpPr/>
          <p:nvPr/>
        </p:nvCxnSpPr>
        <p:spPr>
          <a:xfrm>
            <a:off x="4638160" y="542822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テキスト ボックス 343"/>
          <p:cNvSpPr txBox="1"/>
          <p:nvPr/>
        </p:nvSpPr>
        <p:spPr>
          <a:xfrm>
            <a:off x="4104496" y="19999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45" name="直線コネクタ 344"/>
          <p:cNvCxnSpPr/>
          <p:nvPr/>
        </p:nvCxnSpPr>
        <p:spPr>
          <a:xfrm>
            <a:off x="504495" y="234314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テキスト ボックス 346"/>
          <p:cNvSpPr txBox="1"/>
          <p:nvPr/>
        </p:nvSpPr>
        <p:spPr>
          <a:xfrm>
            <a:off x="4104496" y="23855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48" name="直線コネクタ 347"/>
          <p:cNvCxnSpPr/>
          <p:nvPr/>
        </p:nvCxnSpPr>
        <p:spPr>
          <a:xfrm>
            <a:off x="504495" y="272877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テキスト ボックス 349"/>
          <p:cNvSpPr txBox="1"/>
          <p:nvPr/>
        </p:nvSpPr>
        <p:spPr>
          <a:xfrm>
            <a:off x="4104496" y="27712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56" name="直線コネクタ 355"/>
          <p:cNvCxnSpPr/>
          <p:nvPr/>
        </p:nvCxnSpPr>
        <p:spPr>
          <a:xfrm>
            <a:off x="504495" y="311441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テキスト ボックス 360"/>
          <p:cNvSpPr txBox="1"/>
          <p:nvPr/>
        </p:nvSpPr>
        <p:spPr>
          <a:xfrm>
            <a:off x="4104496" y="31568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62" name="直線コネクタ 361"/>
          <p:cNvCxnSpPr/>
          <p:nvPr/>
        </p:nvCxnSpPr>
        <p:spPr>
          <a:xfrm>
            <a:off x="504495" y="350004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テキスト ボックス 363"/>
          <p:cNvSpPr txBox="1"/>
          <p:nvPr/>
        </p:nvSpPr>
        <p:spPr>
          <a:xfrm>
            <a:off x="4104496" y="35424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65" name="直線コネクタ 364"/>
          <p:cNvCxnSpPr/>
          <p:nvPr/>
        </p:nvCxnSpPr>
        <p:spPr>
          <a:xfrm>
            <a:off x="504495" y="388568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テキスト ボックス 368"/>
          <p:cNvSpPr txBox="1"/>
          <p:nvPr/>
        </p:nvSpPr>
        <p:spPr>
          <a:xfrm>
            <a:off x="4104496" y="39281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0" name="直線コネクタ 369"/>
          <p:cNvCxnSpPr/>
          <p:nvPr/>
        </p:nvCxnSpPr>
        <p:spPr>
          <a:xfrm>
            <a:off x="504495" y="427131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テキスト ボックス 371"/>
          <p:cNvSpPr txBox="1"/>
          <p:nvPr/>
        </p:nvSpPr>
        <p:spPr>
          <a:xfrm>
            <a:off x="4104496" y="4313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3" name="直線コネクタ 372"/>
          <p:cNvCxnSpPr/>
          <p:nvPr/>
        </p:nvCxnSpPr>
        <p:spPr>
          <a:xfrm>
            <a:off x="504495" y="465695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テキスト ボックス 374"/>
          <p:cNvSpPr txBox="1"/>
          <p:nvPr/>
        </p:nvSpPr>
        <p:spPr>
          <a:xfrm>
            <a:off x="4104496" y="46994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6" name="直線コネクタ 375"/>
          <p:cNvCxnSpPr/>
          <p:nvPr/>
        </p:nvCxnSpPr>
        <p:spPr>
          <a:xfrm>
            <a:off x="504495" y="5042589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テキスト ボックス 377"/>
          <p:cNvSpPr txBox="1"/>
          <p:nvPr/>
        </p:nvSpPr>
        <p:spPr>
          <a:xfrm>
            <a:off x="4104496" y="50850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79" name="直線コネクタ 378"/>
          <p:cNvCxnSpPr/>
          <p:nvPr/>
        </p:nvCxnSpPr>
        <p:spPr>
          <a:xfrm>
            <a:off x="504495" y="5428224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テキスト ボックス 392"/>
          <p:cNvSpPr txBox="1"/>
          <p:nvPr/>
        </p:nvSpPr>
        <p:spPr>
          <a:xfrm>
            <a:off x="718361" y="5514669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渡航先で使えるケータイ、ちゃんと手配した？</a:t>
            </a:r>
            <a:endParaRPr lang="en-US" altLang="ja-JP" sz="1200" dirty="0" smtClean="0"/>
          </a:p>
        </p:txBody>
      </p:sp>
      <p:sp>
        <p:nvSpPr>
          <p:cNvPr id="394" name="テキスト ボックス 393"/>
          <p:cNvSpPr txBox="1"/>
          <p:nvPr/>
        </p:nvSpPr>
        <p:spPr>
          <a:xfrm>
            <a:off x="4104496" y="54685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95" name="直線コネクタ 394"/>
          <p:cNvCxnSpPr/>
          <p:nvPr/>
        </p:nvCxnSpPr>
        <p:spPr>
          <a:xfrm>
            <a:off x="504495" y="5811687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テキスト ボックス 395"/>
          <p:cNvSpPr txBox="1"/>
          <p:nvPr/>
        </p:nvSpPr>
        <p:spPr>
          <a:xfrm>
            <a:off x="718361" y="5900304"/>
            <a:ext cx="2558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コンセントの変換プラグは入手した？</a:t>
            </a:r>
            <a:endParaRPr lang="en-US" altLang="ja-JP" sz="1200" dirty="0" smtClean="0"/>
          </a:p>
        </p:txBody>
      </p:sp>
      <p:sp>
        <p:nvSpPr>
          <p:cNvPr id="397" name="テキスト ボックス 396"/>
          <p:cNvSpPr txBox="1"/>
          <p:nvPr/>
        </p:nvSpPr>
        <p:spPr>
          <a:xfrm>
            <a:off x="4104496" y="5854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□</a:t>
            </a:r>
            <a:endParaRPr kumimoji="1" lang="en-US" altLang="ja-JP" dirty="0" smtClean="0"/>
          </a:p>
        </p:txBody>
      </p:sp>
      <p:cxnSp>
        <p:nvCxnSpPr>
          <p:cNvPr id="398" name="直線コネクタ 397"/>
          <p:cNvCxnSpPr/>
          <p:nvPr/>
        </p:nvCxnSpPr>
        <p:spPr>
          <a:xfrm>
            <a:off x="504495" y="6197322"/>
            <a:ext cx="3960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ブローチ 416"/>
          <p:cNvSpPr/>
          <p:nvPr/>
        </p:nvSpPr>
        <p:spPr>
          <a:xfrm>
            <a:off x="527827" y="5566420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ブローチ 417"/>
          <p:cNvSpPr/>
          <p:nvPr/>
        </p:nvSpPr>
        <p:spPr>
          <a:xfrm>
            <a:off x="527827" y="5950643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ブローチ 454"/>
          <p:cNvSpPr/>
          <p:nvPr/>
        </p:nvSpPr>
        <p:spPr>
          <a:xfrm>
            <a:off x="527827" y="5183428"/>
            <a:ext cx="144000" cy="144000"/>
          </a:xfrm>
          <a:prstGeom prst="plaque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テキスト ボックス 473"/>
          <p:cNvSpPr txBox="1"/>
          <p:nvPr/>
        </p:nvSpPr>
        <p:spPr>
          <a:xfrm>
            <a:off x="5558558" y="5577138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これ</a:t>
            </a:r>
            <a:r>
              <a:rPr lang="ja-JP" altLang="en-US" sz="1200" dirty="0" smtClean="0"/>
              <a:t>で準備万端。</a:t>
            </a:r>
            <a:endParaRPr lang="en-US" altLang="ja-JP" sz="1200" dirty="0" smtClean="0"/>
          </a:p>
          <a:p>
            <a:r>
              <a:rPr kumimoji="1" lang="ja-JP" altLang="en-US" sz="2400" dirty="0"/>
              <a:t>さあ</a:t>
            </a:r>
            <a:r>
              <a:rPr kumimoji="1" lang="ja-JP" altLang="en-US" sz="2400" dirty="0" smtClean="0"/>
              <a:t>、出発！</a:t>
            </a:r>
            <a:endParaRPr kumimoji="1" lang="ja-JP" altLang="en-US" sz="2400" dirty="0"/>
          </a:p>
        </p:txBody>
      </p:sp>
      <p:sp>
        <p:nvSpPr>
          <p:cNvPr id="475" name="正方形/長方形 474"/>
          <p:cNvSpPr/>
          <p:nvPr/>
        </p:nvSpPr>
        <p:spPr>
          <a:xfrm>
            <a:off x="8225715" y="5744172"/>
            <a:ext cx="361891" cy="3618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右矢印 475"/>
          <p:cNvSpPr/>
          <p:nvPr/>
        </p:nvSpPr>
        <p:spPr>
          <a:xfrm>
            <a:off x="4793617" y="5604364"/>
            <a:ext cx="692112" cy="692557"/>
          </a:xfrm>
          <a:prstGeom prst="rightArrow">
            <a:avLst/>
          </a:prstGeom>
          <a:gradFill flip="none" rotWithShape="0">
            <a:gsLst>
              <a:gs pos="0">
                <a:srgbClr val="FFC000"/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7" name="図 476" descr="title_1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69" y="511845"/>
            <a:ext cx="3240000" cy="431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paris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CC"/>
      </a:accent1>
      <a:accent2>
        <a:srgbClr val="CC0000"/>
      </a:accent2>
      <a:accent3>
        <a:srgbClr val="FFFFFF"/>
      </a:accent3>
      <a:accent4>
        <a:srgbClr val="FF6600"/>
      </a:accent4>
      <a:accent5>
        <a:srgbClr val="4BACC6"/>
      </a:accent5>
      <a:accent6>
        <a:srgbClr val="F79646"/>
      </a:accent6>
      <a:hlink>
        <a:srgbClr val="FF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 w="12700">
          <a:solidFill>
            <a:srgbClr val="7030A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kumimoji="1" sz="14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画面に合わせる (4:3)</PresentationFormat>
  <Paragraphs>108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2008-11-21T05:43:56Z</dcterms:created>
  <dcterms:modified xsi:type="dcterms:W3CDTF">2008-11-21T05:44:44Z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