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notesMasterIdLst>
    <p:notesMasterId r:id="rId14"/>
  </p:notesMasterIdLst>
  <p:handoutMasterIdLst>
    <p:handoutMasterId r:id="rId15"/>
  </p:handoutMasterIdLst>
  <p:sldIdLst>
    <p:sldId id="297" r:id="rId2"/>
    <p:sldId id="264" r:id="rId3"/>
    <p:sldId id="294" r:id="rId4"/>
    <p:sldId id="293" r:id="rId5"/>
    <p:sldId id="292" r:id="rId6"/>
    <p:sldId id="299" r:id="rId7"/>
    <p:sldId id="300" r:id="rId8"/>
    <p:sldId id="301" r:id="rId9"/>
    <p:sldId id="302" r:id="rId10"/>
    <p:sldId id="303" r:id="rId11"/>
    <p:sldId id="298" r:id="rId12"/>
    <p:sldId id="306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00000"/>
    <a:srgbClr val="FFEE00"/>
    <a:srgbClr val="73BE64"/>
    <a:srgbClr val="F17632"/>
    <a:srgbClr val="5490CA"/>
    <a:srgbClr val="F9B030"/>
    <a:srgbClr val="525353"/>
    <a:srgbClr val="88270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90" d="100"/>
          <a:sy n="90" d="100"/>
        </p:scale>
        <p:origin x="-594" y="-204"/>
      </p:cViewPr>
      <p:guideLst>
        <p:guide orient="horz" pos="2821"/>
        <p:guide pos="31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-2808" y="-114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F946A-B13A-42AE-B374-9948A476A893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BABB0-F3B8-48A7-BCAA-71D9222A5E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9752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D74BE-6F41-4145-A2AA-C514B0A50D0A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ED7AC-D90E-44FA-813E-55CE8F1A06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7422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Dr. Andrews uses </a:t>
            </a:r>
            <a:r>
              <a:rPr lang="en-US" baseline="0" dirty="0" smtClean="0"/>
              <a:t>mark-ups to highlight important areas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ondary Title">
    <p:bg>
      <p:bgPr>
        <a:blipFill rotWithShape="1"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2711304" y="2743200"/>
            <a:ext cx="37213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Name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Company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Date</a:t>
            </a:r>
            <a:endParaRPr lang="en-US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8112649" y="4816563"/>
            <a:ext cx="979976" cy="29771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blipFill rotWithShape="1"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760" y="290218"/>
            <a:ext cx="7781040" cy="594122"/>
          </a:xfrm>
        </p:spPr>
        <p:txBody>
          <a:bodyPr/>
          <a:lstStyle>
            <a:lvl1pPr>
              <a:defRPr>
                <a:solidFill>
                  <a:srgbClr val="FFFFFF"/>
                </a:solidFill>
                <a:latin typeface="Segoe UI" pitchFamily="34" charset="0"/>
                <a:cs typeface="Segoe U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06464" y="837810"/>
            <a:ext cx="6713537" cy="34290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/>
                <a:latin typeface="Segoe UI" pitchFamily="34" charset="0"/>
                <a:cs typeface="Segoe UI" pitchFamily="34" charset="0"/>
              </a:defRPr>
            </a:lvl1pPr>
            <a:lvl2pPr marL="287338" indent="-287338">
              <a:buClr>
                <a:schemeClr val="bg1"/>
              </a:buClr>
              <a:buSzPct val="110000"/>
              <a:buFont typeface="Arial"/>
              <a:buChar char="•"/>
              <a:defRPr>
                <a:solidFill>
                  <a:srgbClr val="FFFFFF"/>
                </a:solidFill>
                <a:latin typeface="Segoe UI" pitchFamily="34" charset="0"/>
                <a:cs typeface="Segoe UI" pitchFamily="34" charset="0"/>
              </a:defRPr>
            </a:lvl2pPr>
            <a:lvl4pPr marL="573088" indent="-285750">
              <a:defRPr sz="1600">
                <a:solidFill>
                  <a:srgbClr val="FFFFFF"/>
                </a:solidFill>
                <a:latin typeface="Segoe UI" pitchFamily="34" charset="0"/>
                <a:cs typeface="Segoe UI" pitchFamily="34" charset="0"/>
              </a:defRPr>
            </a:lvl4pPr>
            <a:lvl5pPr marL="860425" indent="-287338">
              <a:buFont typeface="Arial"/>
              <a:buChar char="•"/>
              <a:defRPr sz="1600">
                <a:solidFill>
                  <a:srgbClr val="FFFFFF"/>
                </a:solidFill>
                <a:latin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112649" y="4816563"/>
            <a:ext cx="979976" cy="29771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blipFill rotWithShape="1"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s-logo-bL_r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0081" y="1893313"/>
            <a:ext cx="4863841" cy="58796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8112649" y="4816563"/>
            <a:ext cx="979976" cy="29771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/>
          <a:lstStyle/>
          <a:p>
            <a:fld id="{D8E4F663-69D0-4943-9A9C-23939A060437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8E751A-32E9-49FE-8B3E-5EB4C577F3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9295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6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4880" y="256648"/>
            <a:ext cx="6714240" cy="594122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60" y="865858"/>
            <a:ext cx="7781040" cy="473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0" r:id="rId2"/>
    <p:sldLayoutId id="2147483737" r:id="rId3"/>
    <p:sldLayoutId id="2147483738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3000" kern="1200"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spcAft>
          <a:spcPts val="600"/>
        </a:spcAft>
        <a:buFont typeface="Arial"/>
        <a:buNone/>
        <a:defRPr sz="2200" kern="1200">
          <a:solidFill>
            <a:schemeClr val="tx2"/>
          </a:solidFill>
          <a:effectLst/>
          <a:latin typeface="+mn-lt"/>
          <a:ea typeface="+mn-ea"/>
          <a:cs typeface="+mn-cs"/>
        </a:defRPr>
      </a:lvl1pPr>
      <a:lvl2pPr marL="346075" indent="-346075" algn="l" defTabSz="457200" rtl="0" eaLnBrk="1" latinLnBrk="0" hangingPunct="1">
        <a:lnSpc>
          <a:spcPct val="120000"/>
        </a:lnSpc>
        <a:spcBef>
          <a:spcPct val="20000"/>
        </a:spcBef>
        <a:buSzPct val="100000"/>
        <a:buFontTx/>
        <a:buBlip>
          <a:blip r:embed="rId7"/>
        </a:buBlip>
        <a:defRPr sz="1800" kern="1200">
          <a:solidFill>
            <a:srgbClr val="A4A5A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742950" indent="-396875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929468" y="2658145"/>
            <a:ext cx="3251200" cy="1685256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Bradley Dick, CIO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Resurgens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Orthopaedics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March 3, 2010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535401"/>
            <a:ext cx="8305800" cy="59412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Unified Communication: An essential tool in EHR roll-out and adoption as well as Caregiver Collaboration</a:t>
            </a:r>
          </a:p>
        </p:txBody>
      </p:sp>
    </p:spTree>
    <p:extLst>
      <p:ext uri="{BB962C8B-B14F-4D97-AF65-F5344CB8AC3E}">
        <p14:creationId xmlns="" xmlns:p14="http://schemas.microsoft.com/office/powerpoint/2010/main" val="513367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Just For EHR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06464" y="1032551"/>
            <a:ext cx="6713537" cy="3429000"/>
          </a:xfrm>
        </p:spPr>
        <p:txBody>
          <a:bodyPr/>
          <a:lstStyle/>
          <a:p>
            <a:r>
              <a:rPr lang="en-US" dirty="0"/>
              <a:t>Provider Collaboration</a:t>
            </a:r>
          </a:p>
          <a:p>
            <a:pPr lvl="1"/>
            <a:r>
              <a:rPr lang="en-US" dirty="0"/>
              <a:t>Chart &amp; Case Reviews</a:t>
            </a:r>
          </a:p>
          <a:p>
            <a:pPr lvl="1"/>
            <a:r>
              <a:rPr lang="en-US" dirty="0"/>
              <a:t>Specialty Consults</a:t>
            </a:r>
          </a:p>
          <a:p>
            <a:r>
              <a:rPr lang="en-US" dirty="0"/>
              <a:t>Committee &amp; Board Meeting</a:t>
            </a:r>
          </a:p>
          <a:p>
            <a:pPr lvl="1"/>
            <a:r>
              <a:rPr lang="en-US" dirty="0"/>
              <a:t>Flexible scheduling enabling remote attendance</a:t>
            </a:r>
          </a:p>
          <a:p>
            <a:pPr lvl="1"/>
            <a:r>
              <a:rPr lang="en-US" dirty="0"/>
              <a:t>Documentation through recording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47935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/>
          <a:stretch>
            <a:fillRect/>
          </a:stretch>
        </p:blipFill>
        <p:spPr bwMode="auto">
          <a:xfrm>
            <a:off x="1487" y="1"/>
            <a:ext cx="9141026" cy="5143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0449606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89530" y="1057952"/>
            <a:ext cx="6713537" cy="3429000"/>
          </a:xfrm>
        </p:spPr>
        <p:txBody>
          <a:bodyPr/>
          <a:lstStyle/>
          <a:p>
            <a:r>
              <a:rPr lang="en-US" dirty="0"/>
              <a:t>Utilization of Unified Communication Technologies enables efficiencies through greater collaboration.</a:t>
            </a:r>
          </a:p>
          <a:p>
            <a:r>
              <a:rPr lang="en-US" dirty="0"/>
              <a:t>Real-Time communication and presence expedites resolution and improves quality of support </a:t>
            </a:r>
          </a:p>
          <a:p>
            <a:r>
              <a:rPr lang="en-US" dirty="0"/>
              <a:t>Web Audio/Video conferencing enable greater adoption by offering greater opportunities to consume training content.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6774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About </a:t>
            </a:r>
            <a:r>
              <a:rPr lang="en-US" dirty="0" err="1"/>
              <a:t>Resurgens</a:t>
            </a:r>
            <a:r>
              <a:rPr lang="en-US" dirty="0"/>
              <a:t> </a:t>
            </a:r>
            <a:r>
              <a:rPr lang="en-US" dirty="0" err="1"/>
              <a:t>Orthopaedics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943860" y="1129780"/>
            <a:ext cx="7781040" cy="3397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Founded in 1986</a:t>
            </a:r>
          </a:p>
          <a:p>
            <a:r>
              <a:rPr lang="en-US" b="1" dirty="0">
                <a:solidFill>
                  <a:schemeClr val="bg1"/>
                </a:solidFill>
              </a:rPr>
              <a:t>20 Offices around Metro Atlanta</a:t>
            </a:r>
          </a:p>
          <a:p>
            <a:pPr lvl="1">
              <a:buFont typeface="Arial Narrow" pitchFamily="34" charset="0"/>
              <a:buChar char="–"/>
            </a:pPr>
            <a:r>
              <a:rPr lang="en-US" dirty="0">
                <a:solidFill>
                  <a:schemeClr val="bg1"/>
                </a:solidFill>
              </a:rPr>
              <a:t>94 Physicians </a:t>
            </a:r>
          </a:p>
          <a:p>
            <a:pPr lvl="1">
              <a:buFont typeface="Arial Narrow" pitchFamily="34" charset="0"/>
              <a:buChar char="–"/>
            </a:pPr>
            <a:r>
              <a:rPr lang="en-US" dirty="0">
                <a:solidFill>
                  <a:schemeClr val="bg1"/>
                </a:solidFill>
              </a:rPr>
              <a:t>900+ Employees</a:t>
            </a:r>
          </a:p>
          <a:p>
            <a:pPr lvl="1">
              <a:buFont typeface="Arial Narrow" pitchFamily="34" charset="0"/>
              <a:buChar char="–"/>
            </a:pPr>
            <a:r>
              <a:rPr lang="en-US" dirty="0">
                <a:solidFill>
                  <a:schemeClr val="bg1"/>
                </a:solidFill>
              </a:rPr>
              <a:t>Largest </a:t>
            </a:r>
            <a:r>
              <a:rPr lang="en-US" dirty="0" err="1">
                <a:solidFill>
                  <a:schemeClr val="bg1"/>
                </a:solidFill>
              </a:rPr>
              <a:t>Orthopaedic</a:t>
            </a:r>
            <a:r>
              <a:rPr lang="en-US" dirty="0">
                <a:solidFill>
                  <a:schemeClr val="bg1"/>
                </a:solidFill>
              </a:rPr>
              <a:t> Practice in GA and one of the largest in the Nation</a:t>
            </a:r>
          </a:p>
          <a:p>
            <a:r>
              <a:rPr lang="en-US" b="1" dirty="0">
                <a:solidFill>
                  <a:schemeClr val="bg1"/>
                </a:solidFill>
              </a:rPr>
              <a:t>Ancillaries</a:t>
            </a:r>
          </a:p>
          <a:p>
            <a:pPr lvl="1">
              <a:buFont typeface="Arial Narrow" pitchFamily="34" charset="0"/>
              <a:buChar char="–"/>
            </a:pPr>
            <a:r>
              <a:rPr lang="en-US" dirty="0">
                <a:solidFill>
                  <a:schemeClr val="bg1"/>
                </a:solidFill>
              </a:rPr>
              <a:t>6 Surgery Centers</a:t>
            </a:r>
          </a:p>
          <a:p>
            <a:pPr lvl="1">
              <a:buFont typeface="Arial Narrow" pitchFamily="34" charset="0"/>
              <a:buChar char="–"/>
            </a:pPr>
            <a:r>
              <a:rPr lang="en-US" dirty="0">
                <a:solidFill>
                  <a:schemeClr val="bg1"/>
                </a:solidFill>
              </a:rPr>
              <a:t>16 Rehabilitation Clinics</a:t>
            </a:r>
          </a:p>
          <a:p>
            <a:pPr lvl="1">
              <a:buFont typeface="Arial Narrow" pitchFamily="34" charset="0"/>
              <a:buChar char="–"/>
            </a:pPr>
            <a:r>
              <a:rPr lang="en-US" dirty="0">
                <a:solidFill>
                  <a:schemeClr val="bg1"/>
                </a:solidFill>
              </a:rPr>
              <a:t>8 MRI Facilities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9B030"/>
              </a:buClr>
              <a:buSzPct val="110000"/>
              <a:buFont typeface="Arial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Unified Communications?</a:t>
            </a:r>
            <a:endParaRPr lang="en-US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06464" y="1438967"/>
            <a:ext cx="6713537" cy="562365"/>
          </a:xfrm>
        </p:spPr>
        <p:txBody>
          <a:bodyPr>
            <a:noAutofit/>
          </a:bodyPr>
          <a:lstStyle/>
          <a:p>
            <a:r>
              <a:rPr lang="en-US" sz="1800" b="1" dirty="0"/>
              <a:t>Unified communications</a:t>
            </a:r>
            <a:r>
              <a:rPr lang="en-US" sz="1800" dirty="0"/>
              <a:t> (UC) is the integration of real-time communication services such as instant messaging (chat), presence information, IP telephony, video conferencing, call control and speech recognition with non real-time communication services such as unified messaging (integrated voicemail, e-mail, SMS and fax). UC is not a single product, but a set of products that provides a consistent unified user interface and user experience across multiple devices and media types. (Wikipedia)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EHR Implementation Challenges</a:t>
            </a:r>
            <a:endParaRPr lang="en-US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06464" y="1032551"/>
            <a:ext cx="6713537" cy="562365"/>
          </a:xfrm>
        </p:spPr>
        <p:txBody>
          <a:bodyPr>
            <a:noAutofit/>
          </a:bodyPr>
          <a:lstStyle/>
          <a:p>
            <a:r>
              <a:rPr lang="en-US" sz="1800" dirty="0"/>
              <a:t>Development</a:t>
            </a:r>
          </a:p>
          <a:p>
            <a:pPr lvl="1"/>
            <a:r>
              <a:rPr lang="en-US" sz="1600" dirty="0"/>
              <a:t>Workflow Development</a:t>
            </a:r>
          </a:p>
          <a:p>
            <a:pPr lvl="1"/>
            <a:r>
              <a:rPr lang="en-US" sz="1600" dirty="0"/>
              <a:t>Clinical Content Development</a:t>
            </a:r>
          </a:p>
          <a:p>
            <a:r>
              <a:rPr lang="en-US" sz="1800" dirty="0"/>
              <a:t>Support</a:t>
            </a:r>
          </a:p>
          <a:p>
            <a:pPr lvl="1"/>
            <a:r>
              <a:rPr lang="en-US" sz="1600" dirty="0"/>
              <a:t>Systems Support</a:t>
            </a:r>
          </a:p>
          <a:p>
            <a:pPr lvl="1"/>
            <a:r>
              <a:rPr lang="en-US" sz="1600" dirty="0"/>
              <a:t>Remote Management</a:t>
            </a:r>
          </a:p>
          <a:p>
            <a:r>
              <a:rPr lang="en-US" sz="1800" dirty="0"/>
              <a:t>Training</a:t>
            </a:r>
          </a:p>
          <a:p>
            <a:pPr lvl="1"/>
            <a:r>
              <a:rPr lang="en-US" sz="1600" dirty="0"/>
              <a:t>Training Content Development</a:t>
            </a:r>
          </a:p>
          <a:p>
            <a:pPr lvl="1"/>
            <a:r>
              <a:rPr lang="en-US" sz="1600" dirty="0"/>
              <a:t>Training Logistics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egoe UI" pitchFamily="34" charset="0"/>
                <a:cs typeface="Segoe UI" pitchFamily="34" charset="0"/>
              </a:rPr>
              <a:t>Development Challenges</a:t>
            </a:r>
            <a:endParaRPr lang="en-US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06464" y="1108754"/>
            <a:ext cx="6713537" cy="562365"/>
          </a:xfrm>
        </p:spPr>
        <p:txBody>
          <a:bodyPr>
            <a:noAutofit/>
          </a:bodyPr>
          <a:lstStyle/>
          <a:p>
            <a:r>
              <a:rPr lang="en-US" sz="2000" dirty="0"/>
              <a:t>Provider &amp; clinical staff involvement</a:t>
            </a:r>
          </a:p>
          <a:p>
            <a:pPr lvl="1"/>
            <a:r>
              <a:rPr lang="en-US" dirty="0"/>
              <a:t>Getting the right resources engaged</a:t>
            </a:r>
          </a:p>
          <a:p>
            <a:r>
              <a:rPr lang="en-US" sz="2000" dirty="0"/>
              <a:t>Camping out consultants</a:t>
            </a:r>
          </a:p>
          <a:p>
            <a:pPr lvl="1"/>
            <a:r>
              <a:rPr lang="en-US" dirty="0"/>
              <a:t>Hotel, Travel, Hourly Rate</a:t>
            </a:r>
          </a:p>
          <a:p>
            <a:r>
              <a:rPr lang="en-US" sz="2000" dirty="0"/>
              <a:t>Quality of consultants</a:t>
            </a:r>
          </a:p>
          <a:p>
            <a:pPr lvl="1"/>
            <a:r>
              <a:rPr lang="en-US" dirty="0"/>
              <a:t>The best SME are the hardest to get dedicated</a:t>
            </a:r>
          </a:p>
          <a:p>
            <a:r>
              <a:rPr lang="en-US" sz="2000" dirty="0"/>
              <a:t>Re-inventing the wheel</a:t>
            </a:r>
          </a:p>
          <a:p>
            <a:pPr lvl="1"/>
            <a:r>
              <a:rPr lang="en-US" dirty="0"/>
              <a:t>Leveraging others experience and content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Challenges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06464" y="1074886"/>
            <a:ext cx="6713537" cy="3429000"/>
          </a:xfrm>
        </p:spPr>
        <p:txBody>
          <a:bodyPr/>
          <a:lstStyle/>
          <a:p>
            <a:r>
              <a:rPr lang="en-US" dirty="0"/>
              <a:t>Support Administration</a:t>
            </a:r>
          </a:p>
          <a:p>
            <a:pPr lvl="1"/>
            <a:r>
              <a:rPr lang="en-US" dirty="0"/>
              <a:t>Timely resolution of issues </a:t>
            </a:r>
          </a:p>
          <a:p>
            <a:r>
              <a:rPr lang="en-US" dirty="0"/>
              <a:t>Remote Support</a:t>
            </a:r>
          </a:p>
          <a:p>
            <a:pPr lvl="1"/>
            <a:r>
              <a:rPr lang="en-US" dirty="0"/>
              <a:t>Seeing what the provider is seeing</a:t>
            </a:r>
          </a:p>
          <a:p>
            <a:r>
              <a:rPr lang="en-US" dirty="0"/>
              <a:t>Support Staff</a:t>
            </a:r>
          </a:p>
          <a:p>
            <a:pPr lvl="1"/>
            <a:r>
              <a:rPr lang="en-US" dirty="0"/>
              <a:t>Ensuring sufficient support coverage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18796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with UC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06464" y="981749"/>
            <a:ext cx="6713537" cy="3429000"/>
          </a:xfrm>
        </p:spPr>
        <p:txBody>
          <a:bodyPr/>
          <a:lstStyle/>
          <a:p>
            <a:r>
              <a:rPr lang="en-US" dirty="0"/>
              <a:t>Support Staff Collaboration</a:t>
            </a:r>
          </a:p>
          <a:p>
            <a:pPr lvl="1"/>
            <a:r>
              <a:rPr lang="en-US" dirty="0"/>
              <a:t>Real time communication for support staff</a:t>
            </a:r>
          </a:p>
          <a:p>
            <a:pPr lvl="1"/>
            <a:r>
              <a:rPr lang="en-US" dirty="0"/>
              <a:t>Audit trail of communication for documentation</a:t>
            </a:r>
          </a:p>
          <a:p>
            <a:r>
              <a:rPr lang="en-US" dirty="0"/>
              <a:t>Remote Support</a:t>
            </a:r>
          </a:p>
          <a:p>
            <a:pPr lvl="1"/>
            <a:r>
              <a:rPr lang="en-US" dirty="0"/>
              <a:t>Desktop and Application sharing</a:t>
            </a:r>
          </a:p>
          <a:p>
            <a:r>
              <a:rPr lang="en-US" dirty="0"/>
              <a:t>Staff Management</a:t>
            </a:r>
          </a:p>
          <a:p>
            <a:pPr lvl="1"/>
            <a:r>
              <a:rPr lang="en-US" dirty="0"/>
              <a:t>Presence </a:t>
            </a:r>
          </a:p>
        </p:txBody>
      </p:sp>
    </p:spTree>
    <p:extLst>
      <p:ext uri="{BB962C8B-B14F-4D97-AF65-F5344CB8AC3E}">
        <p14:creationId xmlns="" xmlns:p14="http://schemas.microsoft.com/office/powerpoint/2010/main" val="3050312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Challenges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06464" y="1049485"/>
            <a:ext cx="6713537" cy="3429000"/>
          </a:xfrm>
        </p:spPr>
        <p:txBody>
          <a:bodyPr/>
          <a:lstStyle/>
          <a:p>
            <a:r>
              <a:rPr lang="en-US" dirty="0"/>
              <a:t>Content Distribution</a:t>
            </a:r>
          </a:p>
          <a:p>
            <a:pPr lvl="1"/>
            <a:r>
              <a:rPr lang="en-US" dirty="0"/>
              <a:t>Printing out large training manuals or emailing large screen shot documentation</a:t>
            </a:r>
          </a:p>
          <a:p>
            <a:r>
              <a:rPr lang="en-US" dirty="0"/>
              <a:t>Staff Accessibility</a:t>
            </a:r>
          </a:p>
          <a:p>
            <a:pPr lvl="1"/>
            <a:r>
              <a:rPr lang="en-US" dirty="0"/>
              <a:t>Accessing clinical staff during clinic</a:t>
            </a:r>
          </a:p>
          <a:p>
            <a:r>
              <a:rPr lang="en-US" dirty="0"/>
              <a:t> Staff Location Disparity</a:t>
            </a:r>
          </a:p>
          <a:p>
            <a:pPr lvl="1"/>
            <a:r>
              <a:rPr lang="en-US" dirty="0"/>
              <a:t>Travel costs, loss of productivity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4807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with UC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06464" y="1007150"/>
            <a:ext cx="6713537" cy="3429000"/>
          </a:xfrm>
        </p:spPr>
        <p:txBody>
          <a:bodyPr/>
          <a:lstStyle/>
          <a:p>
            <a:r>
              <a:rPr lang="en-US" dirty="0"/>
              <a:t>Record Training Session</a:t>
            </a:r>
          </a:p>
          <a:p>
            <a:pPr lvl="1"/>
            <a:r>
              <a:rPr lang="en-US" dirty="0"/>
              <a:t>Post recorded training sessions to portal for self service training</a:t>
            </a:r>
          </a:p>
          <a:p>
            <a:r>
              <a:rPr lang="en-US" dirty="0"/>
              <a:t>Train Multiple Sites at Once</a:t>
            </a:r>
          </a:p>
          <a:p>
            <a:pPr lvl="1"/>
            <a:r>
              <a:rPr lang="en-US" dirty="0"/>
              <a:t>Save on lost productivity and travel costs</a:t>
            </a:r>
          </a:p>
          <a:p>
            <a:r>
              <a:rPr lang="en-US" dirty="0"/>
              <a:t>Offer Multiple Sessions</a:t>
            </a:r>
          </a:p>
          <a:p>
            <a:pPr lvl="1"/>
            <a:r>
              <a:rPr lang="en-US" dirty="0"/>
              <a:t>The more sessions offered the more staff trained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2345292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1">
      <a:dk1>
        <a:srgbClr val="AFDAF6"/>
      </a:dk1>
      <a:lt1>
        <a:sysClr val="window" lastClr="FFFFFF"/>
      </a:lt1>
      <a:dk2>
        <a:srgbClr val="5990CA"/>
      </a:dk2>
      <a:lt2>
        <a:srgbClr val="004278"/>
      </a:lt2>
      <a:accent1>
        <a:srgbClr val="FEC400"/>
      </a:accent1>
      <a:accent2>
        <a:srgbClr val="E58E00"/>
      </a:accent2>
      <a:accent3>
        <a:srgbClr val="D8D000"/>
      </a:accent3>
      <a:accent4>
        <a:srgbClr val="76BE5B"/>
      </a:accent4>
      <a:accent5>
        <a:srgbClr val="006025"/>
      </a:accent5>
      <a:accent6>
        <a:srgbClr val="A4A5A5"/>
      </a:accent6>
      <a:hlink>
        <a:srgbClr val="004278"/>
      </a:hlink>
      <a:folHlink>
        <a:srgbClr val="88270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2101</TotalTime>
  <Words>407</Words>
  <Application>Microsoft Office PowerPoint</Application>
  <PresentationFormat>On-screen Show (16:9)</PresentationFormat>
  <Paragraphs>77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2_Office Theme</vt:lpstr>
      <vt:lpstr>Unified Communication: An essential tool in EHR roll-out and adoption as well as Caregiver Collaboration</vt:lpstr>
      <vt:lpstr>About Resurgens Orthopaedics </vt:lpstr>
      <vt:lpstr>What is Unified Communications?</vt:lpstr>
      <vt:lpstr>EHR Implementation Challenges</vt:lpstr>
      <vt:lpstr>Development Challenges</vt:lpstr>
      <vt:lpstr>Support Challenges</vt:lpstr>
      <vt:lpstr>Support with UC</vt:lpstr>
      <vt:lpstr>Training Challenges</vt:lpstr>
      <vt:lpstr>Training with UC</vt:lpstr>
      <vt:lpstr>Not Just For EHR</vt:lpstr>
      <vt:lpstr>Slide 11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Leah Kimble</dc:creator>
  <cp:lastModifiedBy>Lisa Perrone</cp:lastModifiedBy>
  <cp:revision>69</cp:revision>
  <cp:lastPrinted>2009-08-18T20:06:32Z</cp:lastPrinted>
  <dcterms:created xsi:type="dcterms:W3CDTF">2009-08-19T21:32:26Z</dcterms:created>
  <dcterms:modified xsi:type="dcterms:W3CDTF">2010-03-05T04:39:00Z</dcterms:modified>
</cp:coreProperties>
</file>