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7"/>
  </p:notesMasterIdLst>
  <p:handoutMasterIdLst>
    <p:handoutMasterId r:id="rId38"/>
  </p:handoutMasterIdLst>
  <p:sldIdLst>
    <p:sldId id="338" r:id="rId2"/>
    <p:sldId id="256" r:id="rId3"/>
    <p:sldId id="373" r:id="rId4"/>
    <p:sldId id="339" r:id="rId5"/>
    <p:sldId id="340" r:id="rId6"/>
    <p:sldId id="341" r:id="rId7"/>
    <p:sldId id="342" r:id="rId8"/>
    <p:sldId id="343" r:id="rId9"/>
    <p:sldId id="368" r:id="rId10"/>
    <p:sldId id="344" r:id="rId11"/>
    <p:sldId id="345" r:id="rId12"/>
    <p:sldId id="369" r:id="rId13"/>
    <p:sldId id="346" r:id="rId14"/>
    <p:sldId id="347" r:id="rId15"/>
    <p:sldId id="370" r:id="rId16"/>
    <p:sldId id="371" r:id="rId17"/>
    <p:sldId id="380" r:id="rId18"/>
    <p:sldId id="381" r:id="rId19"/>
    <p:sldId id="379" r:id="rId20"/>
    <p:sldId id="375" r:id="rId21"/>
    <p:sldId id="348" r:id="rId22"/>
    <p:sldId id="351" r:id="rId23"/>
    <p:sldId id="387" r:id="rId24"/>
    <p:sldId id="349" r:id="rId25"/>
    <p:sldId id="382" r:id="rId26"/>
    <p:sldId id="353" r:id="rId27"/>
    <p:sldId id="355" r:id="rId28"/>
    <p:sldId id="362" r:id="rId29"/>
    <p:sldId id="364" r:id="rId30"/>
    <p:sldId id="365" r:id="rId31"/>
    <p:sldId id="383" r:id="rId32"/>
    <p:sldId id="384" r:id="rId33"/>
    <p:sldId id="385" r:id="rId34"/>
    <p:sldId id="386" r:id="rId35"/>
    <p:sldId id="367" r:id="rId36"/>
  </p:sldIdLst>
  <p:sldSz cx="9144000" cy="6858000" type="screen4x3"/>
  <p:notesSz cx="9296400" cy="6858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F"/>
    <a:srgbClr val="674030"/>
    <a:srgbClr val="DABFAE"/>
    <a:srgbClr val="000000"/>
    <a:srgbClr val="FFFFFF"/>
    <a:srgbClr val="500B11"/>
    <a:srgbClr val="1B4164"/>
    <a:srgbClr val="F8F8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11" autoAdjust="0"/>
    <p:restoredTop sz="86706" autoAdjust="0"/>
  </p:normalViewPr>
  <p:slideViewPr>
    <p:cSldViewPr>
      <p:cViewPr varScale="1">
        <p:scale>
          <a:sx n="61" d="100"/>
          <a:sy n="61" d="100"/>
        </p:scale>
        <p:origin x="-1602" y="-84"/>
      </p:cViewPr>
      <p:guideLst>
        <p:guide orient="horz" pos="346"/>
        <p:guide pos="2880"/>
      </p:guideLst>
    </p:cSldViewPr>
  </p:slideViewPr>
  <p:outlineViewPr>
    <p:cViewPr>
      <p:scale>
        <a:sx n="33" d="100"/>
        <a:sy n="33" d="100"/>
      </p:scale>
      <p:origin x="0" y="691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716" y="-84"/>
      </p:cViewPr>
      <p:guideLst>
        <p:guide orient="horz" pos="2160"/>
        <p:guide pos="2928"/>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902D5-B11E-471C-850C-7C6A6A8E431C}" type="doc">
      <dgm:prSet loTypeId="urn:microsoft.com/office/officeart/2005/8/layout/cycle6" loCatId="relationship" qsTypeId="urn:microsoft.com/office/officeart/2005/8/quickstyle/3d3" qsCatId="3D" csTypeId="urn:microsoft.com/office/officeart/2005/8/colors/accent1_2" csCatId="accent1" phldr="1"/>
      <dgm:spPr/>
      <dgm:t>
        <a:bodyPr/>
        <a:lstStyle/>
        <a:p>
          <a:endParaRPr lang="en-US"/>
        </a:p>
      </dgm:t>
    </dgm:pt>
    <dgm:pt modelId="{B7B4FE29-31E2-4599-8C0E-C332764BED98}">
      <dgm:prSet phldrT="[Text]" custT="1"/>
      <dgm:spPr>
        <a:solidFill>
          <a:srgbClr val="DABFAE"/>
        </a:solidFill>
      </dgm:spPr>
      <dgm:t>
        <a:bodyPr tIns="91440"/>
        <a:lstStyle/>
        <a:p>
          <a:pPr>
            <a:spcAft>
              <a:spcPts val="0"/>
            </a:spcAft>
          </a:pPr>
          <a:r>
            <a:rPr lang="en-US" sz="1600" b="1" cap="none" spc="0" baseline="0" dirty="0" smtClean="0">
              <a:ln w="12700">
                <a:prstDash val="solid"/>
              </a:ln>
              <a:solidFill>
                <a:srgbClr val="674030"/>
              </a:solidFill>
              <a:effectLst/>
              <a:latin typeface="Segoe UI" pitchFamily="34" charset="0"/>
              <a:cs typeface="Segoe UI" pitchFamily="34" charset="0"/>
            </a:rPr>
            <a:t>130,000</a:t>
          </a:r>
          <a:r>
            <a:rPr lang="en-US" sz="1600" b="1" cap="none" spc="0" dirty="0" smtClean="0">
              <a:ln w="12700">
                <a:prstDash val="solid"/>
              </a:ln>
              <a:solidFill>
                <a:srgbClr val="674030"/>
              </a:solidFill>
              <a:effectLst/>
              <a:latin typeface="Segoe UI" pitchFamily="34" charset="0"/>
              <a:cs typeface="Segoe UI" pitchFamily="34" charset="0"/>
            </a:rPr>
            <a:t>+ </a:t>
          </a:r>
        </a:p>
        <a:p>
          <a:pPr>
            <a:spcAft>
              <a:spcPct val="35000"/>
            </a:spcAft>
          </a:pPr>
          <a:r>
            <a:rPr lang="en-US" sz="1600" b="1" cap="none" spc="0" dirty="0" smtClean="0">
              <a:ln w="12700">
                <a:prstDash val="solid"/>
              </a:ln>
              <a:solidFill>
                <a:srgbClr val="674030"/>
              </a:solidFill>
              <a:effectLst/>
              <a:latin typeface="Segoe UI" pitchFamily="34" charset="0"/>
              <a:cs typeface="Segoe UI" pitchFamily="34" charset="0"/>
            </a:rPr>
            <a:t>Microsoft Partners</a:t>
          </a:r>
          <a:endParaRPr lang="en-US" sz="1600" b="1" cap="none" spc="0" dirty="0">
            <a:ln w="12700">
              <a:prstDash val="solid"/>
            </a:ln>
            <a:solidFill>
              <a:srgbClr val="674030"/>
            </a:solidFill>
            <a:effectLst/>
            <a:latin typeface="Segoe UI" pitchFamily="34" charset="0"/>
            <a:cs typeface="Segoe UI" pitchFamily="34" charset="0"/>
          </a:endParaRPr>
        </a:p>
      </dgm:t>
    </dgm:pt>
    <dgm:pt modelId="{3AB5C08D-0BAD-4141-8B5F-A41238F2BDC4}" type="parTrans" cxnId="{6FBEDDEC-DA19-47D6-96C6-4C2665A2A76B}">
      <dgm:prSet/>
      <dgm:spPr/>
      <dgm:t>
        <a:bodyPr/>
        <a:lstStyle/>
        <a:p>
          <a:endParaRPr lang="en-US" sz="1600" b="1">
            <a:solidFill>
              <a:srgbClr val="674030"/>
            </a:solidFill>
            <a:latin typeface="Segoe UI" pitchFamily="34" charset="0"/>
            <a:cs typeface="Segoe UI" pitchFamily="34" charset="0"/>
          </a:endParaRPr>
        </a:p>
      </dgm:t>
    </dgm:pt>
    <dgm:pt modelId="{FE603C6F-EA05-462B-84D6-7D859BBBE7A6}" type="sibTrans" cxnId="{6FBEDDEC-DA19-47D6-96C6-4C2665A2A76B}">
      <dgm:prSet/>
      <dgm:spPr>
        <a:solidFill>
          <a:srgbClr val="674030"/>
        </a:solidFill>
        <a:ln w="38100">
          <a:solidFill>
            <a:srgbClr val="674030"/>
          </a:solidFill>
        </a:ln>
      </dgm:spPr>
      <dgm:t>
        <a:bodyPr/>
        <a:lstStyle/>
        <a:p>
          <a:endParaRPr lang="en-US" sz="1600" b="1">
            <a:solidFill>
              <a:srgbClr val="674030"/>
            </a:solidFill>
            <a:latin typeface="Segoe UI" pitchFamily="34" charset="0"/>
            <a:cs typeface="Segoe UI" pitchFamily="34" charset="0"/>
          </a:endParaRPr>
        </a:p>
      </dgm:t>
    </dgm:pt>
    <dgm:pt modelId="{FCCE3EE0-6128-47A1-A75D-1C8C29FFAF91}">
      <dgm:prSet phldrT="[Text]" custT="1"/>
      <dgm:spPr>
        <a:solidFill>
          <a:srgbClr val="DABFAE"/>
        </a:solidFill>
      </dgm:spPr>
      <dgm:t>
        <a:bodyPr/>
        <a:lstStyle/>
        <a:p>
          <a:r>
            <a:rPr lang="en-US" sz="1600" b="1" cap="none" spc="0" dirty="0" smtClean="0">
              <a:ln w="12700">
                <a:prstDash val="solid"/>
              </a:ln>
              <a:solidFill>
                <a:srgbClr val="674030"/>
              </a:solidFill>
              <a:effectLst/>
              <a:latin typeface="Segoe UI" pitchFamily="34" charset="0"/>
              <a:cs typeface="Segoe UI" pitchFamily="34" charset="0"/>
            </a:rPr>
            <a:t>Local Business Community Organizations</a:t>
          </a:r>
          <a:endParaRPr lang="en-US" sz="1600" b="1" cap="none" spc="0" dirty="0">
            <a:ln w="12700">
              <a:prstDash val="solid"/>
            </a:ln>
            <a:solidFill>
              <a:srgbClr val="674030"/>
            </a:solidFill>
            <a:effectLst/>
            <a:latin typeface="Segoe UI" pitchFamily="34" charset="0"/>
            <a:cs typeface="Segoe UI" pitchFamily="34" charset="0"/>
          </a:endParaRPr>
        </a:p>
      </dgm:t>
    </dgm:pt>
    <dgm:pt modelId="{7191705F-5EEB-46FD-A0E3-AADE44F2B706}" type="parTrans" cxnId="{C39AF24D-9ADD-4D87-A667-A4EC37A97852}">
      <dgm:prSet/>
      <dgm:spPr/>
      <dgm:t>
        <a:bodyPr/>
        <a:lstStyle/>
        <a:p>
          <a:endParaRPr lang="en-US" sz="1600" b="1">
            <a:solidFill>
              <a:srgbClr val="674030"/>
            </a:solidFill>
            <a:latin typeface="Segoe UI" pitchFamily="34" charset="0"/>
            <a:cs typeface="Segoe UI" pitchFamily="34" charset="0"/>
          </a:endParaRPr>
        </a:p>
      </dgm:t>
    </dgm:pt>
    <dgm:pt modelId="{6E9BEF94-3166-4D7B-AC6A-D3E97054507C}" type="sibTrans" cxnId="{C39AF24D-9ADD-4D87-A667-A4EC37A97852}">
      <dgm:prSet/>
      <dgm:spPr>
        <a:ln w="38100">
          <a:solidFill>
            <a:srgbClr val="674030"/>
          </a:solidFill>
        </a:ln>
      </dgm:spPr>
      <dgm:t>
        <a:bodyPr/>
        <a:lstStyle/>
        <a:p>
          <a:endParaRPr lang="en-US" sz="1600" b="1">
            <a:solidFill>
              <a:srgbClr val="674030"/>
            </a:solidFill>
            <a:latin typeface="Segoe UI" pitchFamily="34" charset="0"/>
            <a:cs typeface="Segoe UI" pitchFamily="34" charset="0"/>
          </a:endParaRPr>
        </a:p>
      </dgm:t>
    </dgm:pt>
    <dgm:pt modelId="{FAD2D958-7F85-4277-9350-2DC0324A2997}">
      <dgm:prSet phldrT="[Text]" custT="1"/>
      <dgm:spPr>
        <a:solidFill>
          <a:srgbClr val="DABFAE"/>
        </a:solidFill>
      </dgm:spPr>
      <dgm:t>
        <a:bodyPr/>
        <a:lstStyle/>
        <a:p>
          <a:r>
            <a:rPr lang="en-US" sz="1600" b="1" cap="none" spc="0" dirty="0" smtClean="0">
              <a:ln w="12700">
                <a:prstDash val="solid"/>
              </a:ln>
              <a:solidFill>
                <a:srgbClr val="674030"/>
              </a:solidFill>
              <a:effectLst/>
              <a:latin typeface="Segoe UI" pitchFamily="34" charset="0"/>
              <a:cs typeface="Segoe UI" pitchFamily="34" charset="0"/>
            </a:rPr>
            <a:t>Strategic Alliances</a:t>
          </a:r>
          <a:endParaRPr lang="en-US" sz="1600" b="1" cap="none" spc="0" dirty="0">
            <a:ln w="12700">
              <a:prstDash val="solid"/>
            </a:ln>
            <a:solidFill>
              <a:srgbClr val="674030"/>
            </a:solidFill>
            <a:effectLst/>
            <a:latin typeface="Segoe UI" pitchFamily="34" charset="0"/>
            <a:cs typeface="Segoe UI" pitchFamily="34" charset="0"/>
          </a:endParaRPr>
        </a:p>
      </dgm:t>
    </dgm:pt>
    <dgm:pt modelId="{B8A77BF4-6239-40F5-B65B-38C3276E0041}" type="parTrans" cxnId="{9CB06F90-B354-43AC-928E-5749A0B07F78}">
      <dgm:prSet/>
      <dgm:spPr/>
      <dgm:t>
        <a:bodyPr/>
        <a:lstStyle/>
        <a:p>
          <a:endParaRPr lang="en-US" sz="1600" b="1">
            <a:solidFill>
              <a:srgbClr val="674030"/>
            </a:solidFill>
            <a:latin typeface="Segoe UI" pitchFamily="34" charset="0"/>
            <a:cs typeface="Segoe UI" pitchFamily="34" charset="0"/>
          </a:endParaRPr>
        </a:p>
      </dgm:t>
    </dgm:pt>
    <dgm:pt modelId="{84894B91-9765-46B3-B0B0-66C204D7A0AE}" type="sibTrans" cxnId="{9CB06F90-B354-43AC-928E-5749A0B07F78}">
      <dgm:prSet/>
      <dgm:spPr>
        <a:ln w="38100">
          <a:solidFill>
            <a:srgbClr val="674030"/>
          </a:solidFill>
        </a:ln>
      </dgm:spPr>
      <dgm:t>
        <a:bodyPr/>
        <a:lstStyle/>
        <a:p>
          <a:endParaRPr lang="en-US" sz="1600" b="1">
            <a:solidFill>
              <a:srgbClr val="674030"/>
            </a:solidFill>
            <a:latin typeface="Segoe UI" pitchFamily="34" charset="0"/>
            <a:cs typeface="Segoe UI" pitchFamily="34" charset="0"/>
          </a:endParaRPr>
        </a:p>
      </dgm:t>
    </dgm:pt>
    <dgm:pt modelId="{074649A5-D79C-47A4-986D-EAA7667682D9}" type="pres">
      <dgm:prSet presAssocID="{55F902D5-B11E-471C-850C-7C6A6A8E431C}" presName="cycle" presStyleCnt="0">
        <dgm:presLayoutVars>
          <dgm:dir/>
          <dgm:resizeHandles val="exact"/>
        </dgm:presLayoutVars>
      </dgm:prSet>
      <dgm:spPr/>
      <dgm:t>
        <a:bodyPr/>
        <a:lstStyle/>
        <a:p>
          <a:endParaRPr lang="en-US"/>
        </a:p>
      </dgm:t>
    </dgm:pt>
    <dgm:pt modelId="{6332D23A-5554-47A5-A249-C1B5AA1150BA}" type="pres">
      <dgm:prSet presAssocID="{B7B4FE29-31E2-4599-8C0E-C332764BED98}" presName="node" presStyleLbl="node1" presStyleIdx="0" presStyleCnt="3">
        <dgm:presLayoutVars>
          <dgm:bulletEnabled val="1"/>
        </dgm:presLayoutVars>
      </dgm:prSet>
      <dgm:spPr/>
      <dgm:t>
        <a:bodyPr/>
        <a:lstStyle/>
        <a:p>
          <a:endParaRPr lang="en-US"/>
        </a:p>
      </dgm:t>
    </dgm:pt>
    <dgm:pt modelId="{D5E9BF62-8097-4447-A966-C80B2ABE1DC3}" type="pres">
      <dgm:prSet presAssocID="{B7B4FE29-31E2-4599-8C0E-C332764BED98}" presName="spNode" presStyleCnt="0"/>
      <dgm:spPr/>
      <dgm:t>
        <a:bodyPr/>
        <a:lstStyle/>
        <a:p>
          <a:endParaRPr lang="en-US"/>
        </a:p>
      </dgm:t>
    </dgm:pt>
    <dgm:pt modelId="{E183DB4C-FFD2-49A9-973C-6C19DD66338A}" type="pres">
      <dgm:prSet presAssocID="{FE603C6F-EA05-462B-84D6-7D859BBBE7A6}" presName="sibTrans" presStyleLbl="sibTrans1D1" presStyleIdx="0" presStyleCnt="3"/>
      <dgm:spPr/>
      <dgm:t>
        <a:bodyPr/>
        <a:lstStyle/>
        <a:p>
          <a:endParaRPr lang="en-US"/>
        </a:p>
      </dgm:t>
    </dgm:pt>
    <dgm:pt modelId="{16FFE8AE-AD68-47AF-857A-8FC5BDC8DBD8}" type="pres">
      <dgm:prSet presAssocID="{FAD2D958-7F85-4277-9350-2DC0324A2997}" presName="node" presStyleLbl="node1" presStyleIdx="1" presStyleCnt="3">
        <dgm:presLayoutVars>
          <dgm:bulletEnabled val="1"/>
        </dgm:presLayoutVars>
      </dgm:prSet>
      <dgm:spPr/>
      <dgm:t>
        <a:bodyPr/>
        <a:lstStyle/>
        <a:p>
          <a:endParaRPr lang="en-US"/>
        </a:p>
      </dgm:t>
    </dgm:pt>
    <dgm:pt modelId="{A23350D4-A31D-432E-8644-A6B24A88D521}" type="pres">
      <dgm:prSet presAssocID="{FAD2D958-7F85-4277-9350-2DC0324A2997}" presName="spNode" presStyleCnt="0"/>
      <dgm:spPr/>
      <dgm:t>
        <a:bodyPr/>
        <a:lstStyle/>
        <a:p>
          <a:endParaRPr lang="en-US"/>
        </a:p>
      </dgm:t>
    </dgm:pt>
    <dgm:pt modelId="{BD6EAF54-507D-45D3-8114-8BF7352E034D}" type="pres">
      <dgm:prSet presAssocID="{84894B91-9765-46B3-B0B0-66C204D7A0AE}" presName="sibTrans" presStyleLbl="sibTrans1D1" presStyleIdx="1" presStyleCnt="3"/>
      <dgm:spPr/>
      <dgm:t>
        <a:bodyPr/>
        <a:lstStyle/>
        <a:p>
          <a:endParaRPr lang="en-US"/>
        </a:p>
      </dgm:t>
    </dgm:pt>
    <dgm:pt modelId="{6AB4C6B5-9DC1-480B-B2DB-CBDD571905CE}" type="pres">
      <dgm:prSet presAssocID="{FCCE3EE0-6128-47A1-A75D-1C8C29FFAF91}" presName="node" presStyleLbl="node1" presStyleIdx="2" presStyleCnt="3">
        <dgm:presLayoutVars>
          <dgm:bulletEnabled val="1"/>
        </dgm:presLayoutVars>
      </dgm:prSet>
      <dgm:spPr/>
      <dgm:t>
        <a:bodyPr/>
        <a:lstStyle/>
        <a:p>
          <a:endParaRPr lang="en-US"/>
        </a:p>
      </dgm:t>
    </dgm:pt>
    <dgm:pt modelId="{736AC3E6-1854-46F2-9E82-9F5D5F9CD28B}" type="pres">
      <dgm:prSet presAssocID="{FCCE3EE0-6128-47A1-A75D-1C8C29FFAF91}" presName="spNode" presStyleCnt="0"/>
      <dgm:spPr/>
      <dgm:t>
        <a:bodyPr/>
        <a:lstStyle/>
        <a:p>
          <a:endParaRPr lang="en-US"/>
        </a:p>
      </dgm:t>
    </dgm:pt>
    <dgm:pt modelId="{508553EE-3EFC-4B35-96D2-709FE85D4D31}" type="pres">
      <dgm:prSet presAssocID="{6E9BEF94-3166-4D7B-AC6A-D3E97054507C}" presName="sibTrans" presStyleLbl="sibTrans1D1" presStyleIdx="2" presStyleCnt="3"/>
      <dgm:spPr/>
      <dgm:t>
        <a:bodyPr/>
        <a:lstStyle/>
        <a:p>
          <a:endParaRPr lang="en-US"/>
        </a:p>
      </dgm:t>
    </dgm:pt>
  </dgm:ptLst>
  <dgm:cxnLst>
    <dgm:cxn modelId="{635CB156-04EF-4A23-8F7E-95EB16A6AB06}" type="presOf" srcId="{B7B4FE29-31E2-4599-8C0E-C332764BED98}" destId="{6332D23A-5554-47A5-A249-C1B5AA1150BA}" srcOrd="0" destOrd="0" presId="urn:microsoft.com/office/officeart/2005/8/layout/cycle6"/>
    <dgm:cxn modelId="{C39AF24D-9ADD-4D87-A667-A4EC37A97852}" srcId="{55F902D5-B11E-471C-850C-7C6A6A8E431C}" destId="{FCCE3EE0-6128-47A1-A75D-1C8C29FFAF91}" srcOrd="2" destOrd="0" parTransId="{7191705F-5EEB-46FD-A0E3-AADE44F2B706}" sibTransId="{6E9BEF94-3166-4D7B-AC6A-D3E97054507C}"/>
    <dgm:cxn modelId="{0E29ADD1-4BC1-401E-A752-78AD9D1301C2}" type="presOf" srcId="{FE603C6F-EA05-462B-84D6-7D859BBBE7A6}" destId="{E183DB4C-FFD2-49A9-973C-6C19DD66338A}" srcOrd="0" destOrd="0" presId="urn:microsoft.com/office/officeart/2005/8/layout/cycle6"/>
    <dgm:cxn modelId="{0FAAB988-E5F0-43FF-844B-00A508761DA1}" type="presOf" srcId="{FCCE3EE0-6128-47A1-A75D-1C8C29FFAF91}" destId="{6AB4C6B5-9DC1-480B-B2DB-CBDD571905CE}" srcOrd="0" destOrd="0" presId="urn:microsoft.com/office/officeart/2005/8/layout/cycle6"/>
    <dgm:cxn modelId="{DA6BF587-268D-41E3-A3DE-ACEC5ED105BB}" type="presOf" srcId="{FAD2D958-7F85-4277-9350-2DC0324A2997}" destId="{16FFE8AE-AD68-47AF-857A-8FC5BDC8DBD8}" srcOrd="0" destOrd="0" presId="urn:microsoft.com/office/officeart/2005/8/layout/cycle6"/>
    <dgm:cxn modelId="{6FBEDDEC-DA19-47D6-96C6-4C2665A2A76B}" srcId="{55F902D5-B11E-471C-850C-7C6A6A8E431C}" destId="{B7B4FE29-31E2-4599-8C0E-C332764BED98}" srcOrd="0" destOrd="0" parTransId="{3AB5C08D-0BAD-4141-8B5F-A41238F2BDC4}" sibTransId="{FE603C6F-EA05-462B-84D6-7D859BBBE7A6}"/>
    <dgm:cxn modelId="{9CB06F90-B354-43AC-928E-5749A0B07F78}" srcId="{55F902D5-B11E-471C-850C-7C6A6A8E431C}" destId="{FAD2D958-7F85-4277-9350-2DC0324A2997}" srcOrd="1" destOrd="0" parTransId="{B8A77BF4-6239-40F5-B65B-38C3276E0041}" sibTransId="{84894B91-9765-46B3-B0B0-66C204D7A0AE}"/>
    <dgm:cxn modelId="{C865336E-F5FD-4C40-96DB-BFB9A69E0E05}" type="presOf" srcId="{84894B91-9765-46B3-B0B0-66C204D7A0AE}" destId="{BD6EAF54-507D-45D3-8114-8BF7352E034D}" srcOrd="0" destOrd="0" presId="urn:microsoft.com/office/officeart/2005/8/layout/cycle6"/>
    <dgm:cxn modelId="{0C84D5EE-A5D6-4769-A20E-0AC6300C20FF}" type="presOf" srcId="{6E9BEF94-3166-4D7B-AC6A-D3E97054507C}" destId="{508553EE-3EFC-4B35-96D2-709FE85D4D31}" srcOrd="0" destOrd="0" presId="urn:microsoft.com/office/officeart/2005/8/layout/cycle6"/>
    <dgm:cxn modelId="{417DCBD3-3785-4548-8643-9F1A46924384}" type="presOf" srcId="{55F902D5-B11E-471C-850C-7C6A6A8E431C}" destId="{074649A5-D79C-47A4-986D-EAA7667682D9}" srcOrd="0" destOrd="0" presId="urn:microsoft.com/office/officeart/2005/8/layout/cycle6"/>
    <dgm:cxn modelId="{386EEBBE-A2F2-4996-932E-29820A2F96F1}" type="presParOf" srcId="{074649A5-D79C-47A4-986D-EAA7667682D9}" destId="{6332D23A-5554-47A5-A249-C1B5AA1150BA}" srcOrd="0" destOrd="0" presId="urn:microsoft.com/office/officeart/2005/8/layout/cycle6"/>
    <dgm:cxn modelId="{B5BB55C1-0E74-4F46-986E-BDC77F04650C}" type="presParOf" srcId="{074649A5-D79C-47A4-986D-EAA7667682D9}" destId="{D5E9BF62-8097-4447-A966-C80B2ABE1DC3}" srcOrd="1" destOrd="0" presId="urn:microsoft.com/office/officeart/2005/8/layout/cycle6"/>
    <dgm:cxn modelId="{5239B106-E75C-4929-BAD1-EF50B977766D}" type="presParOf" srcId="{074649A5-D79C-47A4-986D-EAA7667682D9}" destId="{E183DB4C-FFD2-49A9-973C-6C19DD66338A}" srcOrd="2" destOrd="0" presId="urn:microsoft.com/office/officeart/2005/8/layout/cycle6"/>
    <dgm:cxn modelId="{E096D3F7-7BB7-4EB8-A337-7B09CDD86149}" type="presParOf" srcId="{074649A5-D79C-47A4-986D-EAA7667682D9}" destId="{16FFE8AE-AD68-47AF-857A-8FC5BDC8DBD8}" srcOrd="3" destOrd="0" presId="urn:microsoft.com/office/officeart/2005/8/layout/cycle6"/>
    <dgm:cxn modelId="{516BAE48-3BF2-40B9-91FD-F681E5988078}" type="presParOf" srcId="{074649A5-D79C-47A4-986D-EAA7667682D9}" destId="{A23350D4-A31D-432E-8644-A6B24A88D521}" srcOrd="4" destOrd="0" presId="urn:microsoft.com/office/officeart/2005/8/layout/cycle6"/>
    <dgm:cxn modelId="{09EEC09A-22DC-4E95-874B-33F96ED0CCEC}" type="presParOf" srcId="{074649A5-D79C-47A4-986D-EAA7667682D9}" destId="{BD6EAF54-507D-45D3-8114-8BF7352E034D}" srcOrd="5" destOrd="0" presId="urn:microsoft.com/office/officeart/2005/8/layout/cycle6"/>
    <dgm:cxn modelId="{F865C139-191B-4DD6-A4B2-9D4E57887B8F}" type="presParOf" srcId="{074649A5-D79C-47A4-986D-EAA7667682D9}" destId="{6AB4C6B5-9DC1-480B-B2DB-CBDD571905CE}" srcOrd="6" destOrd="0" presId="urn:microsoft.com/office/officeart/2005/8/layout/cycle6"/>
    <dgm:cxn modelId="{86920D44-5596-44AC-8E71-D2F83E76F0E8}" type="presParOf" srcId="{074649A5-D79C-47A4-986D-EAA7667682D9}" destId="{736AC3E6-1854-46F2-9E82-9F5D5F9CD28B}" srcOrd="7" destOrd="0" presId="urn:microsoft.com/office/officeart/2005/8/layout/cycle6"/>
    <dgm:cxn modelId="{722A1535-D282-4409-AD42-9BD981848745}" type="presParOf" srcId="{074649A5-D79C-47A4-986D-EAA7667682D9}" destId="{508553EE-3EFC-4B35-96D2-709FE85D4D31}" srcOrd="8" destOrd="0" presId="urn:microsoft.com/office/officeart/2005/8/layout/cycle6"/>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32D23A-5554-47A5-A249-C1B5AA1150BA}">
      <dsp:nvSpPr>
        <dsp:cNvPr id="0" name=""/>
        <dsp:cNvSpPr/>
      </dsp:nvSpPr>
      <dsp:spPr>
        <a:xfrm>
          <a:off x="2479699" y="728"/>
          <a:ext cx="2203400" cy="1432210"/>
        </a:xfrm>
        <a:prstGeom prst="roundRect">
          <a:avLst/>
        </a:prstGeom>
        <a:solidFill>
          <a:srgbClr val="DABFAE"/>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91440" rIns="60960" bIns="60960" numCol="1" spcCol="1270" anchor="ctr" anchorCtr="0">
          <a:noAutofit/>
        </a:bodyPr>
        <a:lstStyle/>
        <a:p>
          <a:pPr lvl="0" algn="ctr" defTabSz="711200">
            <a:lnSpc>
              <a:spcPct val="90000"/>
            </a:lnSpc>
            <a:spcBef>
              <a:spcPct val="0"/>
            </a:spcBef>
            <a:spcAft>
              <a:spcPts val="0"/>
            </a:spcAft>
          </a:pPr>
          <a:r>
            <a:rPr lang="en-US" sz="1600" b="1" kern="1200" cap="none" spc="0" baseline="0" dirty="0" smtClean="0">
              <a:ln w="12700">
                <a:prstDash val="solid"/>
              </a:ln>
              <a:solidFill>
                <a:srgbClr val="674030"/>
              </a:solidFill>
              <a:effectLst/>
              <a:latin typeface="Segoe UI" pitchFamily="34" charset="0"/>
              <a:cs typeface="Segoe UI" pitchFamily="34" charset="0"/>
            </a:rPr>
            <a:t>130,000</a:t>
          </a:r>
          <a:r>
            <a:rPr lang="en-US" sz="1600" b="1" kern="1200" cap="none" spc="0" dirty="0" smtClean="0">
              <a:ln w="12700">
                <a:prstDash val="solid"/>
              </a:ln>
              <a:solidFill>
                <a:srgbClr val="674030"/>
              </a:solidFill>
              <a:effectLst/>
              <a:latin typeface="Segoe UI" pitchFamily="34" charset="0"/>
              <a:cs typeface="Segoe UI" pitchFamily="34" charset="0"/>
            </a:rPr>
            <a:t>+ </a:t>
          </a:r>
        </a:p>
        <a:p>
          <a:pPr lvl="0" algn="ctr" defTabSz="711200">
            <a:lnSpc>
              <a:spcPct val="90000"/>
            </a:lnSpc>
            <a:spcBef>
              <a:spcPct val="0"/>
            </a:spcBef>
            <a:spcAft>
              <a:spcPct val="35000"/>
            </a:spcAft>
          </a:pPr>
          <a:r>
            <a:rPr lang="en-US" sz="1600" b="1" kern="1200" cap="none" spc="0" dirty="0" smtClean="0">
              <a:ln w="12700">
                <a:prstDash val="solid"/>
              </a:ln>
              <a:solidFill>
                <a:srgbClr val="674030"/>
              </a:solidFill>
              <a:effectLst/>
              <a:latin typeface="Segoe UI" pitchFamily="34" charset="0"/>
              <a:cs typeface="Segoe UI" pitchFamily="34" charset="0"/>
            </a:rPr>
            <a:t>Microsoft Partners</a:t>
          </a:r>
          <a:endParaRPr lang="en-US" sz="1600" b="1" kern="1200" cap="none" spc="0" dirty="0">
            <a:ln w="12700">
              <a:prstDash val="solid"/>
            </a:ln>
            <a:solidFill>
              <a:srgbClr val="674030"/>
            </a:solidFill>
            <a:effectLst/>
            <a:latin typeface="Segoe UI" pitchFamily="34" charset="0"/>
            <a:cs typeface="Segoe UI" pitchFamily="34" charset="0"/>
          </a:endParaRPr>
        </a:p>
      </dsp:txBody>
      <dsp:txXfrm>
        <a:off x="2479699" y="728"/>
        <a:ext cx="2203400" cy="1432210"/>
      </dsp:txXfrm>
    </dsp:sp>
    <dsp:sp modelId="{E183DB4C-FFD2-49A9-973C-6C19DD66338A}">
      <dsp:nvSpPr>
        <dsp:cNvPr id="0" name=""/>
        <dsp:cNvSpPr/>
      </dsp:nvSpPr>
      <dsp:spPr>
        <a:xfrm>
          <a:off x="1672085" y="716833"/>
          <a:ext cx="3818629" cy="3818629"/>
        </a:xfrm>
        <a:custGeom>
          <a:avLst/>
          <a:gdLst/>
          <a:ahLst/>
          <a:cxnLst/>
          <a:rect l="0" t="0" r="0" b="0"/>
          <a:pathLst>
            <a:path>
              <a:moveTo>
                <a:pt x="3027004" y="361331"/>
              </a:moveTo>
              <a:arcTo wR="1909314" hR="1909314" stAng="18349824" swAng="3645439"/>
            </a:path>
          </a:pathLst>
        </a:custGeom>
        <a:noFill/>
        <a:ln w="38100" cap="flat" cmpd="sng" algn="ctr">
          <a:solidFill>
            <a:srgbClr val="674030"/>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16FFE8AE-AD68-47AF-857A-8FC5BDC8DBD8}">
      <dsp:nvSpPr>
        <dsp:cNvPr id="0" name=""/>
        <dsp:cNvSpPr/>
      </dsp:nvSpPr>
      <dsp:spPr>
        <a:xfrm>
          <a:off x="4133215" y="2864700"/>
          <a:ext cx="2203400" cy="1432210"/>
        </a:xfrm>
        <a:prstGeom prst="roundRect">
          <a:avLst/>
        </a:prstGeom>
        <a:solidFill>
          <a:srgbClr val="DABFAE"/>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cap="none" spc="0" dirty="0" smtClean="0">
              <a:ln w="12700">
                <a:prstDash val="solid"/>
              </a:ln>
              <a:solidFill>
                <a:srgbClr val="674030"/>
              </a:solidFill>
              <a:effectLst/>
              <a:latin typeface="Segoe UI" pitchFamily="34" charset="0"/>
              <a:cs typeface="Segoe UI" pitchFamily="34" charset="0"/>
            </a:rPr>
            <a:t>Strategic Alliances</a:t>
          </a:r>
          <a:endParaRPr lang="en-US" sz="1600" b="1" kern="1200" cap="none" spc="0" dirty="0">
            <a:ln w="12700">
              <a:prstDash val="solid"/>
            </a:ln>
            <a:solidFill>
              <a:srgbClr val="674030"/>
            </a:solidFill>
            <a:effectLst/>
            <a:latin typeface="Segoe UI" pitchFamily="34" charset="0"/>
            <a:cs typeface="Segoe UI" pitchFamily="34" charset="0"/>
          </a:endParaRPr>
        </a:p>
      </dsp:txBody>
      <dsp:txXfrm>
        <a:off x="4133215" y="2864700"/>
        <a:ext cx="2203400" cy="1432210"/>
      </dsp:txXfrm>
    </dsp:sp>
    <dsp:sp modelId="{BD6EAF54-507D-45D3-8114-8BF7352E034D}">
      <dsp:nvSpPr>
        <dsp:cNvPr id="0" name=""/>
        <dsp:cNvSpPr/>
      </dsp:nvSpPr>
      <dsp:spPr>
        <a:xfrm>
          <a:off x="1672085" y="716833"/>
          <a:ext cx="3818629" cy="3818629"/>
        </a:xfrm>
        <a:custGeom>
          <a:avLst/>
          <a:gdLst/>
          <a:ahLst/>
          <a:cxnLst/>
          <a:rect l="0" t="0" r="0" b="0"/>
          <a:pathLst>
            <a:path>
              <a:moveTo>
                <a:pt x="2817238" y="3588945"/>
              </a:moveTo>
              <a:arcTo wR="1909314" hR="1909314" stAng="3696394" swAng="3407213"/>
            </a:path>
          </a:pathLst>
        </a:custGeom>
        <a:noFill/>
        <a:ln w="38100" cap="flat" cmpd="sng" algn="ctr">
          <a:solidFill>
            <a:srgbClr val="674030"/>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6AB4C6B5-9DC1-480B-B2DB-CBDD571905CE}">
      <dsp:nvSpPr>
        <dsp:cNvPr id="0" name=""/>
        <dsp:cNvSpPr/>
      </dsp:nvSpPr>
      <dsp:spPr>
        <a:xfrm>
          <a:off x="826184" y="2864700"/>
          <a:ext cx="2203400" cy="1432210"/>
        </a:xfrm>
        <a:prstGeom prst="roundRect">
          <a:avLst/>
        </a:prstGeom>
        <a:solidFill>
          <a:srgbClr val="DABFAE"/>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cap="none" spc="0" dirty="0" smtClean="0">
              <a:ln w="12700">
                <a:prstDash val="solid"/>
              </a:ln>
              <a:solidFill>
                <a:srgbClr val="674030"/>
              </a:solidFill>
              <a:effectLst/>
              <a:latin typeface="Segoe UI" pitchFamily="34" charset="0"/>
              <a:cs typeface="Segoe UI" pitchFamily="34" charset="0"/>
            </a:rPr>
            <a:t>Local Business Community Organizations</a:t>
          </a:r>
          <a:endParaRPr lang="en-US" sz="1600" b="1" kern="1200" cap="none" spc="0" dirty="0">
            <a:ln w="12700">
              <a:prstDash val="solid"/>
            </a:ln>
            <a:solidFill>
              <a:srgbClr val="674030"/>
            </a:solidFill>
            <a:effectLst/>
            <a:latin typeface="Segoe UI" pitchFamily="34" charset="0"/>
            <a:cs typeface="Segoe UI" pitchFamily="34" charset="0"/>
          </a:endParaRPr>
        </a:p>
      </dsp:txBody>
      <dsp:txXfrm>
        <a:off x="826184" y="2864700"/>
        <a:ext cx="2203400" cy="1432210"/>
      </dsp:txXfrm>
    </dsp:sp>
    <dsp:sp modelId="{508553EE-3EFC-4B35-96D2-709FE85D4D31}">
      <dsp:nvSpPr>
        <dsp:cNvPr id="0" name=""/>
        <dsp:cNvSpPr/>
      </dsp:nvSpPr>
      <dsp:spPr>
        <a:xfrm>
          <a:off x="1672085" y="716833"/>
          <a:ext cx="3818629" cy="3818629"/>
        </a:xfrm>
        <a:custGeom>
          <a:avLst/>
          <a:gdLst/>
          <a:ahLst/>
          <a:cxnLst/>
          <a:rect l="0" t="0" r="0" b="0"/>
          <a:pathLst>
            <a:path>
              <a:moveTo>
                <a:pt x="12606" y="2128359"/>
              </a:moveTo>
              <a:arcTo wR="1909314" hR="1909314" stAng="10404737" swAng="3645439"/>
            </a:path>
          </a:pathLst>
        </a:custGeom>
        <a:noFill/>
        <a:ln w="38100" cap="flat" cmpd="sng" algn="ctr">
          <a:solidFill>
            <a:srgbClr val="674030"/>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123" cy="342745"/>
          </a:xfrm>
          <a:prstGeom prst="rect">
            <a:avLst/>
          </a:prstGeom>
        </p:spPr>
        <p:txBody>
          <a:bodyPr vert="horz" lIns="90471" tIns="45235" rIns="90471" bIns="45235" rtlCol="0"/>
          <a:lstStyle>
            <a:lvl1pPr algn="l">
              <a:defRPr sz="1200"/>
            </a:lvl1pPr>
          </a:lstStyle>
          <a:p>
            <a:endParaRPr lang="en-US"/>
          </a:p>
        </p:txBody>
      </p:sp>
      <p:sp>
        <p:nvSpPr>
          <p:cNvPr id="3" name="Date Placeholder 2"/>
          <p:cNvSpPr>
            <a:spLocks noGrp="1"/>
          </p:cNvSpPr>
          <p:nvPr>
            <p:ph type="dt" sz="quarter" idx="1"/>
          </p:nvPr>
        </p:nvSpPr>
        <p:spPr>
          <a:xfrm>
            <a:off x="5265106" y="0"/>
            <a:ext cx="4029709" cy="342745"/>
          </a:xfrm>
          <a:prstGeom prst="rect">
            <a:avLst/>
          </a:prstGeom>
        </p:spPr>
        <p:txBody>
          <a:bodyPr vert="horz" lIns="90471" tIns="45235" rIns="90471" bIns="45235" rtlCol="0"/>
          <a:lstStyle>
            <a:lvl1pPr algn="r">
              <a:defRPr sz="1200"/>
            </a:lvl1pPr>
          </a:lstStyle>
          <a:p>
            <a:fld id="{C0080A9A-00CF-4D9C-BDAD-F62E8D6C0AD8}" type="datetimeFigureOut">
              <a:rPr lang="en-US" smtClean="0"/>
              <a:pPr/>
              <a:t>6/23/2010</a:t>
            </a:fld>
            <a:endParaRPr lang="en-US"/>
          </a:p>
        </p:txBody>
      </p:sp>
      <p:sp>
        <p:nvSpPr>
          <p:cNvPr id="4" name="Footer Placeholder 3"/>
          <p:cNvSpPr>
            <a:spLocks noGrp="1"/>
          </p:cNvSpPr>
          <p:nvPr>
            <p:ph type="ftr" sz="quarter" idx="2"/>
          </p:nvPr>
        </p:nvSpPr>
        <p:spPr>
          <a:xfrm>
            <a:off x="0" y="6513704"/>
            <a:ext cx="4028123" cy="342745"/>
          </a:xfrm>
          <a:prstGeom prst="rect">
            <a:avLst/>
          </a:prstGeom>
        </p:spPr>
        <p:txBody>
          <a:bodyPr vert="horz" lIns="90471" tIns="45235" rIns="90471" bIns="45235" rtlCol="0" anchor="b"/>
          <a:lstStyle>
            <a:lvl1pPr algn="l">
              <a:defRPr sz="1200"/>
            </a:lvl1pPr>
          </a:lstStyle>
          <a:p>
            <a:endParaRPr lang="en-US"/>
          </a:p>
        </p:txBody>
      </p:sp>
      <p:sp>
        <p:nvSpPr>
          <p:cNvPr id="5" name="Slide Number Placeholder 4"/>
          <p:cNvSpPr>
            <a:spLocks noGrp="1"/>
          </p:cNvSpPr>
          <p:nvPr>
            <p:ph type="sldNum" sz="quarter" idx="3"/>
          </p:nvPr>
        </p:nvSpPr>
        <p:spPr>
          <a:xfrm>
            <a:off x="5265106" y="6513704"/>
            <a:ext cx="4029709" cy="342745"/>
          </a:xfrm>
          <a:prstGeom prst="rect">
            <a:avLst/>
          </a:prstGeom>
        </p:spPr>
        <p:txBody>
          <a:bodyPr vert="horz" lIns="90471" tIns="45235" rIns="90471" bIns="45235" rtlCol="0" anchor="b"/>
          <a:lstStyle>
            <a:lvl1pPr algn="r">
              <a:defRPr sz="1200"/>
            </a:lvl1pPr>
          </a:lstStyle>
          <a:p>
            <a:fld id="{B16BA65D-50A7-46DE-A120-AEC4C135D19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933700" y="514350"/>
            <a:ext cx="3429000" cy="2571750"/>
          </a:xfrm>
          <a:prstGeom prst="rect">
            <a:avLst/>
          </a:prstGeom>
          <a:noFill/>
          <a:ln w="12700">
            <a:solidFill>
              <a:prstClr val="black"/>
            </a:solidFill>
          </a:ln>
        </p:spPr>
        <p:txBody>
          <a:bodyPr vert="horz" lIns="92298" tIns="46150" rIns="92298" bIns="46150" rtlCol="0" anchor="ctr"/>
          <a:lstStyle/>
          <a:p>
            <a:endParaRPr lang="en-US" dirty="0"/>
          </a:p>
        </p:txBody>
      </p:sp>
      <p:sp>
        <p:nvSpPr>
          <p:cNvPr id="5" name="Notes Placeholder 4"/>
          <p:cNvSpPr>
            <a:spLocks noGrp="1"/>
          </p:cNvSpPr>
          <p:nvPr>
            <p:ph type="body" sz="quarter" idx="3"/>
          </p:nvPr>
        </p:nvSpPr>
        <p:spPr>
          <a:xfrm>
            <a:off x="929640" y="3257550"/>
            <a:ext cx="7437120" cy="3086100"/>
          </a:xfrm>
          <a:prstGeom prst="rect">
            <a:avLst/>
          </a:prstGeom>
        </p:spPr>
        <p:txBody>
          <a:bodyPr vert="horz" lIns="92298" tIns="46150" rIns="92298" bIns="461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265809" y="6513910"/>
            <a:ext cx="4028440" cy="342900"/>
          </a:xfrm>
          <a:prstGeom prst="rect">
            <a:avLst/>
          </a:prstGeom>
        </p:spPr>
        <p:txBody>
          <a:bodyPr vert="horz" lIns="92298" tIns="46150" rIns="92298" bIns="46150" rtlCol="0" anchor="b"/>
          <a:lstStyle>
            <a:lvl1pPr algn="r">
              <a:defRPr sz="1200"/>
            </a:lvl1pPr>
          </a:lstStyle>
          <a:p>
            <a:fld id="{59C49C95-F2C6-4983-92B5-025DFE082DF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19731-7DAA-4D70-95D2-E13AC8FF63E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 have the feeling that what you’re working on has already been done by someone else? That’s a lot of time and money that could be put to better use. </a:t>
            </a:r>
            <a:endParaRPr lang="en-US" dirty="0"/>
          </a:p>
        </p:txBody>
      </p:sp>
      <p:sp>
        <p:nvSpPr>
          <p:cNvPr id="4" name="Slide Number Placeholder 3"/>
          <p:cNvSpPr>
            <a:spLocks noGrp="1"/>
          </p:cNvSpPr>
          <p:nvPr>
            <p:ph type="sldNum" sz="quarter" idx="10"/>
          </p:nvPr>
        </p:nvSpPr>
        <p:spPr/>
        <p:txBody>
          <a:bodyPr/>
          <a:lstStyle/>
          <a:p>
            <a:fld id="{59C49C95-F2C6-4983-92B5-025DFE082DF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get buried in your organization’s build-up of applications and processes</a:t>
            </a:r>
            <a:r>
              <a:rPr lang="en-US" baseline="0" dirty="0" smtClean="0"/>
              <a:t>. Simplify your workflows by standardizing and streamlining your processes so team collaboration and information sharing is easy and streamlined. Take the hassle out of document review with tools built especially for this time-consuming process. Give yourself time to focus on your core competencies by offloading some of your IT services to an expert.   </a:t>
            </a:r>
            <a:endParaRPr lang="en-US" dirty="0"/>
          </a:p>
        </p:txBody>
      </p:sp>
      <p:sp>
        <p:nvSpPr>
          <p:cNvPr id="4" name="Slide Number Placeholder 3"/>
          <p:cNvSpPr>
            <a:spLocks noGrp="1"/>
          </p:cNvSpPr>
          <p:nvPr>
            <p:ph type="sldNum" sz="quarter" idx="10"/>
          </p:nvPr>
        </p:nvSpPr>
        <p:spPr/>
        <p:txBody>
          <a:bodyPr/>
          <a:lstStyle/>
          <a:p>
            <a:fld id="{59C49C95-F2C6-4983-92B5-025DFE082DF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how can you</a:t>
            </a:r>
            <a:r>
              <a:rPr lang="en-US" baseline="0" dirty="0" smtClean="0"/>
              <a:t> take control of your organization’s many applications and processes? Predefined workflows for common business scenarios, available in Microsoft Office SharePoint Server 2007, are a great start to standardizing and streamlining your processes. In conjunction with Microsoft Office Professional 2007, it can also automatically track feedbacks and approvals for simplified document review. Give yourself more time to focus on developing your core competencies with the Microsoft Business Productivity Online Suite, a set of hosted applications that takes some IT services off your shoulders.</a:t>
            </a:r>
            <a:endParaRPr lang="en-US" dirty="0"/>
          </a:p>
        </p:txBody>
      </p:sp>
      <p:sp>
        <p:nvSpPr>
          <p:cNvPr id="4" name="Slide Number Placeholder 3"/>
          <p:cNvSpPr>
            <a:spLocks noGrp="1"/>
          </p:cNvSpPr>
          <p:nvPr>
            <p:ph type="sldNum" sz="quarter" idx="10"/>
          </p:nvPr>
        </p:nvSpPr>
        <p:spPr/>
        <p:txBody>
          <a:bodyPr/>
          <a:lstStyle/>
          <a:p>
            <a:fld id="{59C49C95-F2C6-4983-92B5-025DFE082DF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707">
              <a:defRPr/>
            </a:pPr>
            <a:r>
              <a:rPr lang="en-US" dirty="0" smtClean="0"/>
              <a:t>That means that potentially 2 out of every 5 customers you connect with will have an unsatisfactory experience.  Do you really know how you measure up on this issue?  How do you measure customer satisfaction?</a:t>
            </a:r>
          </a:p>
          <a:p>
            <a:endParaRPr lang="en-US" dirty="0"/>
          </a:p>
        </p:txBody>
      </p:sp>
      <p:sp>
        <p:nvSpPr>
          <p:cNvPr id="4" name="Slide Number Placeholder 3"/>
          <p:cNvSpPr>
            <a:spLocks noGrp="1"/>
          </p:cNvSpPr>
          <p:nvPr>
            <p:ph type="sldNum" sz="quarter" idx="10"/>
          </p:nvPr>
        </p:nvSpPr>
        <p:spPr/>
        <p:txBody>
          <a:bodyPr/>
          <a:lstStyle/>
          <a:p>
            <a:fld id="{59C49C95-F2C6-4983-92B5-025DFE082DF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Regardless</a:t>
            </a:r>
            <a:r>
              <a:rPr lang="en-US" baseline="0" dirty="0" smtClean="0"/>
              <a:t> of how you measure up, optimizing customer service and keeping your customers happy is critical in the current economy. Improve each customer’s experience with quick responses to any service issues, and enhance service by having all your customer information collected in one, easily accessible place. Automatically alert customers to important issues, and always keep your staff informed of any open customer requests. </a:t>
            </a:r>
            <a:endParaRPr lang="en-US" dirty="0"/>
          </a:p>
        </p:txBody>
      </p:sp>
      <p:sp>
        <p:nvSpPr>
          <p:cNvPr id="4" name="Slide Number Placeholder 3"/>
          <p:cNvSpPr>
            <a:spLocks noGrp="1"/>
          </p:cNvSpPr>
          <p:nvPr>
            <p:ph type="sldNum" sz="quarter" idx="10"/>
          </p:nvPr>
        </p:nvSpPr>
        <p:spPr/>
        <p:txBody>
          <a:bodyPr/>
          <a:lstStyle/>
          <a:p>
            <a:fld id="{59C49C95-F2C6-4983-92B5-025DFE082DF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many ways to improve each customer’s experience with your company. Consider using Microsoft Exchange Server 2007 to give employees access to e-mail, voice mail, and other communications technologies from almost anywhere so they can respond to customers even when they’re out of the office. Equip them with Business Contact Manager, a feature of Microsoft Office Outlook 2007 that collects all customer history and contact data in one place, so they have all the information they need to adequately address customer concerns. Plus, take advantage of the powerful options in Microsoft Dynamic CRM that allow you to automatically send important e-mail messages to customers.</a:t>
            </a:r>
            <a:endParaRPr lang="en-US" dirty="0"/>
          </a:p>
        </p:txBody>
      </p:sp>
      <p:sp>
        <p:nvSpPr>
          <p:cNvPr id="4" name="Slide Number Placeholder 3"/>
          <p:cNvSpPr>
            <a:spLocks noGrp="1"/>
          </p:cNvSpPr>
          <p:nvPr>
            <p:ph type="sldNum" sz="quarter" idx="10"/>
          </p:nvPr>
        </p:nvSpPr>
        <p:spPr/>
        <p:txBody>
          <a:bodyPr/>
          <a:lstStyle/>
          <a:p>
            <a:fld id="{59C49C95-F2C6-4983-92B5-025DFE082DF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else can you do, perhaps as soon</a:t>
            </a:r>
            <a:r>
              <a:rPr lang="en-US" baseline="0" dirty="0" smtClean="0"/>
              <a:t> as you get back to your office, to start improving your business productivity and management? Here are some helpful tips to keep in mind. Your people are your most valuable resource, so make sure you reward them and keep top talent in-house. As your data needs grow, you may need to classify your data according to its business value so you can use the most cost-effective storage method for each type. Don’t get frustrated if your document management system takes some time to revamp, as there are a number of issues you should take into account.</a:t>
            </a:r>
            <a:endParaRPr lang="en-US" dirty="0"/>
          </a:p>
        </p:txBody>
      </p:sp>
      <p:sp>
        <p:nvSpPr>
          <p:cNvPr id="4" name="Slide Number Placeholder 3"/>
          <p:cNvSpPr>
            <a:spLocks noGrp="1"/>
          </p:cNvSpPr>
          <p:nvPr>
            <p:ph type="sldNum" sz="quarter" idx="10"/>
          </p:nvPr>
        </p:nvSpPr>
        <p:spPr/>
        <p:txBody>
          <a:bodyPr/>
          <a:lstStyle/>
          <a:p>
            <a:fld id="{59C49C95-F2C6-4983-92B5-025DFE082DF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707">
              <a:defRPr/>
            </a:pPr>
            <a:r>
              <a:rPr lang="en-US" dirty="0" smtClean="0"/>
              <a:t>Change is never easy, and communicating it appropriately to your employees</a:t>
            </a:r>
            <a:r>
              <a:rPr lang="en-US" baseline="0" dirty="0" smtClean="0"/>
              <a:t> is important to getting everyone on board. Going green is not only good for the environment, but can help you save money too. </a:t>
            </a:r>
          </a:p>
          <a:p>
            <a:pPr defTabSz="904707">
              <a:defRPr/>
            </a:pPr>
            <a:endParaRPr lang="en-US" baseline="0" dirty="0" smtClean="0"/>
          </a:p>
          <a:p>
            <a:pPr defTabSz="904707">
              <a:defRPr/>
            </a:pPr>
            <a:r>
              <a:rPr lang="en-US" baseline="0" dirty="0" smtClean="0"/>
              <a:t>(Did you know? Every </a:t>
            </a:r>
            <a:r>
              <a:rPr lang="en-US" b="0" dirty="0" smtClean="0"/>
              <a:t>10 PCs that switch to Windows Vista is the equivalent of taking an automobile off the road, in terms of greenhouse gases.)</a:t>
            </a:r>
          </a:p>
        </p:txBody>
      </p:sp>
      <p:sp>
        <p:nvSpPr>
          <p:cNvPr id="4" name="Slide Number Placeholder 3"/>
          <p:cNvSpPr>
            <a:spLocks noGrp="1"/>
          </p:cNvSpPr>
          <p:nvPr>
            <p:ph type="sldNum" sz="quarter" idx="10"/>
          </p:nvPr>
        </p:nvSpPr>
        <p:spPr/>
        <p:txBody>
          <a:bodyPr/>
          <a:lstStyle/>
          <a:p>
            <a:fld id="{59C49C95-F2C6-4983-92B5-025DFE082DF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707">
              <a:defRPr/>
            </a:pPr>
            <a:r>
              <a:rPr lang="en-US" dirty="0" smtClean="0"/>
              <a:t>Now that you’ve been equipped with all this information, take the next the next step</a:t>
            </a:r>
            <a:r>
              <a:rPr lang="en-US" baseline="0" dirty="0" smtClean="0"/>
              <a:t> and</a:t>
            </a:r>
            <a:r>
              <a:rPr lang="en-US" dirty="0" smtClean="0"/>
              <a:t> visit www.mslocalmidoffers.com. You’ll find special offers for midsize businesses on</a:t>
            </a:r>
            <a:r>
              <a:rPr lang="en-US" baseline="0" dirty="0" smtClean="0"/>
              <a:t> these and other Microsoft products. </a:t>
            </a:r>
            <a:endParaRPr lang="en-US" dirty="0" smtClean="0"/>
          </a:p>
        </p:txBody>
      </p:sp>
      <p:sp>
        <p:nvSpPr>
          <p:cNvPr id="4" name="Slide Number Placeholder 3"/>
          <p:cNvSpPr>
            <a:spLocks noGrp="1"/>
          </p:cNvSpPr>
          <p:nvPr>
            <p:ph type="sldNum" sz="quarter" idx="10"/>
          </p:nvPr>
        </p:nvSpPr>
        <p:spPr/>
        <p:txBody>
          <a:bodyPr/>
          <a:lstStyle/>
          <a:p>
            <a:fld id="{59C49C95-F2C6-4983-92B5-025DFE082DF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if you think you have all the right ingredients</a:t>
            </a:r>
            <a:r>
              <a:rPr lang="en-US" baseline="0" dirty="0" smtClean="0"/>
              <a:t> for a highly successful business…</a:t>
            </a:r>
            <a:endParaRPr lang="en-US" dirty="0"/>
          </a:p>
        </p:txBody>
      </p:sp>
      <p:sp>
        <p:nvSpPr>
          <p:cNvPr id="4" name="Slide Number Placeholder 3"/>
          <p:cNvSpPr>
            <a:spLocks noGrp="1"/>
          </p:cNvSpPr>
          <p:nvPr>
            <p:ph type="sldNum" sz="quarter" idx="10"/>
          </p:nvPr>
        </p:nvSpPr>
        <p:spPr/>
        <p:txBody>
          <a:bodyPr/>
          <a:lstStyle/>
          <a:p>
            <a:fld id="{59C49C95-F2C6-4983-92B5-025DFE082DF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35288" y="525463"/>
            <a:ext cx="3429000" cy="2571750"/>
          </a:xfrm>
        </p:spPr>
      </p:sp>
      <p:sp>
        <p:nvSpPr>
          <p:cNvPr id="3" name="Notes Placeholder 2"/>
          <p:cNvSpPr>
            <a:spLocks noGrp="1"/>
          </p:cNvSpPr>
          <p:nvPr>
            <p:ph type="body" idx="1"/>
          </p:nvPr>
        </p:nvSpPr>
        <p:spPr/>
        <p:txBody>
          <a:bodyPr>
            <a:normAutofit/>
          </a:bodyPr>
          <a:lstStyle/>
          <a:p>
            <a:r>
              <a:rPr lang="en-US" dirty="0" smtClean="0"/>
              <a:t>In order to be successful, a business needs to be able to quickly make</a:t>
            </a:r>
            <a:r>
              <a:rPr lang="en-US" baseline="0" dirty="0" smtClean="0"/>
              <a:t> strong business decisions and adapt to meet challenges. I think we can all agree on that. But does your business move at the “speed of thought,” so to speak?</a:t>
            </a:r>
            <a:endParaRPr lang="en-US" dirty="0" smtClean="0"/>
          </a:p>
        </p:txBody>
      </p:sp>
      <p:sp>
        <p:nvSpPr>
          <p:cNvPr id="4" name="Slide Number Placeholder 3"/>
          <p:cNvSpPr>
            <a:spLocks noGrp="1"/>
          </p:cNvSpPr>
          <p:nvPr>
            <p:ph type="sldNum" sz="quarter" idx="10"/>
          </p:nvPr>
        </p:nvSpPr>
        <p:spPr/>
        <p:txBody>
          <a:bodyPr/>
          <a:lstStyle/>
          <a:p>
            <a:fld id="{59C49C95-F2C6-4983-92B5-025DFE082DF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…get the right productivity</a:t>
            </a:r>
            <a:r>
              <a:rPr lang="en-US" baseline="0" dirty="0" smtClean="0"/>
              <a:t> and management tools, and who knows, you might start moving at the speed of thought and bring the next big idea to the world!</a:t>
            </a:r>
            <a:endParaRPr lang="en-US" dirty="0"/>
          </a:p>
        </p:txBody>
      </p:sp>
      <p:sp>
        <p:nvSpPr>
          <p:cNvPr id="4" name="Slide Number Placeholder 3"/>
          <p:cNvSpPr>
            <a:spLocks noGrp="1"/>
          </p:cNvSpPr>
          <p:nvPr>
            <p:ph type="sldNum" sz="quarter" idx="10"/>
          </p:nvPr>
        </p:nvSpPr>
        <p:spPr/>
        <p:txBody>
          <a:bodyPr/>
          <a:lstStyle/>
          <a:p>
            <a:fld id="{59C49C95-F2C6-4983-92B5-025DFE082DF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(Want more help demonstrating</a:t>
            </a:r>
            <a:r>
              <a:rPr lang="en-US" baseline="0" dirty="0" smtClean="0"/>
              <a:t> the productivity benefits of upgrading to Microsoft Office Professional 2007? Check out the Microsoft Office 2007 Productivity Boost Ready-to-Go Campaign in the Microsoft Partner Portal at: http://www.mspartnerdirect.com/action/microsoft/Default?go=220F64DFB4143939807F07862B1DF1F5.www2)</a:t>
            </a:r>
            <a:endParaRPr lang="en-US" dirty="0"/>
          </a:p>
        </p:txBody>
      </p:sp>
      <p:sp>
        <p:nvSpPr>
          <p:cNvPr id="4" name="Slide Number Placeholder 3"/>
          <p:cNvSpPr>
            <a:spLocks noGrp="1"/>
          </p:cNvSpPr>
          <p:nvPr>
            <p:ph type="sldNum" sz="quarter" idx="10"/>
          </p:nvPr>
        </p:nvSpPr>
        <p:spPr/>
        <p:txBody>
          <a:bodyPr/>
          <a:lstStyle/>
          <a:p>
            <a:fld id="{59C49C95-F2C6-4983-92B5-025DFE082DF7}"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640" y="3257550"/>
            <a:ext cx="7437120" cy="3086100"/>
          </a:xfrm>
          <a:prstGeom prst="rect">
            <a:avLst/>
          </a:prstGeom>
        </p:spPr>
        <p:txBody>
          <a:bodyPr>
            <a:normAutofit/>
          </a:bodyPr>
          <a:lstStyle/>
          <a:p>
            <a:pPr lvl="0"/>
            <a:r>
              <a:rPr lang="en-US" b="1" dirty="0" smtClean="0"/>
              <a:t>Increase productivity</a:t>
            </a:r>
            <a:r>
              <a:rPr lang="en-US" dirty="0" smtClean="0"/>
              <a:t>.  Make it easier for employees to find and use the software features they need most often. </a:t>
            </a:r>
          </a:p>
          <a:p>
            <a:pPr lvl="0"/>
            <a:endParaRPr lang="en-US" dirty="0" smtClean="0"/>
          </a:p>
          <a:p>
            <a:pPr lvl="0"/>
            <a:r>
              <a:rPr lang="en-US" b="1" dirty="0" smtClean="0"/>
              <a:t>Give your business a competitive advantage</a:t>
            </a:r>
            <a:r>
              <a:rPr lang="en-US" dirty="0" smtClean="0"/>
              <a:t>. Deliver proposals and reports to customers faster. Edit documents at the same time and see who else is working on which sections.</a:t>
            </a:r>
          </a:p>
          <a:p>
            <a:pPr lvl="0"/>
            <a:endParaRPr lang="en-US" dirty="0" smtClean="0"/>
          </a:p>
          <a:p>
            <a:pPr defTabSz="922983">
              <a:defRPr/>
            </a:pPr>
            <a:r>
              <a:rPr lang="en-US" b="1" dirty="0" smtClean="0"/>
              <a:t>Save time and money</a:t>
            </a:r>
            <a:r>
              <a:rPr lang="en-US" dirty="0" smtClean="0"/>
              <a:t>. Effortlessly produce compelling presentations, proposals and reports yourself.</a:t>
            </a:r>
          </a:p>
          <a:p>
            <a:pPr lvl="0"/>
            <a:endParaRPr lang="en-US" dirty="0" smtClean="0"/>
          </a:p>
        </p:txBody>
      </p:sp>
      <p:sp>
        <p:nvSpPr>
          <p:cNvPr id="4" name="Slide Number Placeholder 3"/>
          <p:cNvSpPr>
            <a:spLocks noGrp="1"/>
          </p:cNvSpPr>
          <p:nvPr>
            <p:ph type="sldNum" sz="quarter" idx="10"/>
          </p:nvPr>
        </p:nvSpPr>
        <p:spPr/>
        <p:txBody>
          <a:bodyPr/>
          <a:lstStyle/>
          <a:p>
            <a:fld id="{5E34978A-08F7-40B4-9564-CF187A16A479}"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completely comfortable with selling</a:t>
            </a:r>
            <a:r>
              <a:rPr lang="en-US" baseline="0" dirty="0" smtClean="0"/>
              <a:t> Microsoft Dynamics CRM? For more information, check out the Microsoft Dynamics CRM 4.0 Ready-to-Go Campaign in the Microsoft Partner Portal at: http://www.mspartnerdirect.com/action/microsoft/Default?go=220F64DFB4143939807F07862B1DF1F5.www2)</a:t>
            </a:r>
            <a:endParaRPr lang="en-US" dirty="0"/>
          </a:p>
        </p:txBody>
      </p:sp>
      <p:sp>
        <p:nvSpPr>
          <p:cNvPr id="4" name="Slide Number Placeholder 3"/>
          <p:cNvSpPr>
            <a:spLocks noGrp="1"/>
          </p:cNvSpPr>
          <p:nvPr>
            <p:ph type="sldNum" sz="quarter" idx="10"/>
          </p:nvPr>
        </p:nvSpPr>
        <p:spPr/>
        <p:txBody>
          <a:bodyPr/>
          <a:lstStyle/>
          <a:p>
            <a:fld id="{59C49C95-F2C6-4983-92B5-025DFE082DF7}" type="slidenum">
              <a:rPr lang="en-US" smtClean="0"/>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707">
              <a:defRPr/>
            </a:pPr>
            <a:r>
              <a:rPr lang="en-US" dirty="0" smtClean="0"/>
              <a:t>(Want more resources to help you educate customers on the benefits of Microsoft Online Services and the Business</a:t>
            </a:r>
            <a:r>
              <a:rPr lang="en-US" baseline="0" dirty="0" smtClean="0"/>
              <a:t> Productivity Online Suite? Check out the Microsoft Online Services Ready-to-Go Campaign in the Microsoft Partner Portal at: http://www.mspartnerdirect.com/action/microsoft/Default?go=220F64DFB4143939807F07862B1DF1F5.www2) </a:t>
            </a:r>
            <a:endParaRPr lang="en-US" dirty="0" smtClean="0"/>
          </a:p>
        </p:txBody>
      </p:sp>
      <p:sp>
        <p:nvSpPr>
          <p:cNvPr id="4" name="Slide Number Placeholder 3"/>
          <p:cNvSpPr>
            <a:spLocks noGrp="1"/>
          </p:cNvSpPr>
          <p:nvPr>
            <p:ph type="sldNum" sz="quarter" idx="10"/>
          </p:nvPr>
        </p:nvSpPr>
        <p:spPr/>
        <p:txBody>
          <a:bodyPr/>
          <a:lstStyle/>
          <a:p>
            <a:fld id="{59C49C95-F2C6-4983-92B5-025DFE082DF7}" type="slidenum">
              <a:rPr lang="en-US" smtClean="0"/>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29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30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for more information on the different Open</a:t>
            </a:r>
            <a:r>
              <a:rPr lang="en-US" baseline="0" dirty="0" smtClean="0"/>
              <a:t> Programs? Check out the Volume Licensing sections under Licensing in the Microsoft Partner Portal at: https://partner.microsoft.com/US/licensing/40066884)</a:t>
            </a:r>
            <a:endParaRPr lang="en-US" dirty="0"/>
          </a:p>
        </p:txBody>
      </p:sp>
      <p:sp>
        <p:nvSpPr>
          <p:cNvPr id="4" name="Slide Number Placeholder 3"/>
          <p:cNvSpPr>
            <a:spLocks noGrp="1"/>
          </p:cNvSpPr>
          <p:nvPr>
            <p:ph type="sldNum" sz="quarter" idx="10"/>
          </p:nvPr>
        </p:nvSpPr>
        <p:spPr/>
        <p:txBody>
          <a:bodyPr/>
          <a:lstStyle/>
          <a:p>
            <a:fld id="{59C49C95-F2C6-4983-92B5-025DFE082DF7}" type="slidenum">
              <a:rPr lang="en-US" smtClean="0"/>
              <a:pPr/>
              <a:t>31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(Want more resources to help you educate customers on the benefits of Microsoft Online Services and the Business</a:t>
            </a:r>
            <a:r>
              <a:rPr lang="en-US" baseline="0" dirty="0" smtClean="0"/>
              <a:t> Productivity Online Suite? Check out the Microsoft Online Services Ready-to-Go Campaign in the Microsoft Partner Portal at: http://www.mspartnerdirect.com/action/microsoft/Default?go=220F64DFB4143939807F07862B1DF1F5.www2) </a:t>
            </a:r>
            <a:endParaRPr lang="en-US" dirty="0"/>
          </a:p>
        </p:txBody>
      </p:sp>
      <p:sp>
        <p:nvSpPr>
          <p:cNvPr id="4" name="Slide Number Placeholder 3"/>
          <p:cNvSpPr>
            <a:spLocks noGrp="1"/>
          </p:cNvSpPr>
          <p:nvPr>
            <p:ph type="sldNum" sz="quarter" idx="10"/>
          </p:nvPr>
        </p:nvSpPr>
        <p:spPr/>
        <p:txBody>
          <a:bodyPr/>
          <a:lstStyle/>
          <a:p>
            <a:fld id="{59C49C95-F2C6-4983-92B5-025DFE082DF7}" type="slidenum">
              <a:rPr lang="en-US" smtClean="0"/>
              <a:pPr/>
              <a:t>32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learn more about Total</a:t>
            </a:r>
            <a:r>
              <a:rPr lang="en-US" baseline="0" dirty="0" smtClean="0"/>
              <a:t> Solution Financing and how you can offer it to customers? Check out the Customer Financing Options under Licensing in the Microsoft Partner Portal at: https://partner.microsoft.com/US/licensing/liccustomerfinancingoptions)</a:t>
            </a:r>
            <a:endParaRPr lang="en-US" dirty="0"/>
          </a:p>
        </p:txBody>
      </p:sp>
      <p:sp>
        <p:nvSpPr>
          <p:cNvPr id="4" name="Slide Number Placeholder 3"/>
          <p:cNvSpPr>
            <a:spLocks noGrp="1"/>
          </p:cNvSpPr>
          <p:nvPr>
            <p:ph type="sldNum" sz="quarter" idx="10"/>
          </p:nvPr>
        </p:nvSpPr>
        <p:spPr/>
        <p:txBody>
          <a:bodyPr/>
          <a:lstStyle/>
          <a:p>
            <a:fld id="{59C49C95-F2C6-4983-92B5-025DFE082DF7}" type="slidenum">
              <a:rPr lang="en-US" smtClean="0"/>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 do you feel more like this – that you have</a:t>
            </a:r>
            <a:r>
              <a:rPr lang="en-US" baseline="0" dirty="0" smtClean="0"/>
              <a:t> all the right ingredients and resources, but find it hard to translate that into business growth and success?</a:t>
            </a:r>
            <a:endParaRPr lang="en-US" dirty="0"/>
          </a:p>
        </p:txBody>
      </p:sp>
      <p:sp>
        <p:nvSpPr>
          <p:cNvPr id="4" name="Slide Number Placeholder 3"/>
          <p:cNvSpPr>
            <a:spLocks noGrp="1"/>
          </p:cNvSpPr>
          <p:nvPr>
            <p:ph type="sldNum" sz="quarter" idx="10"/>
          </p:nvPr>
        </p:nvSpPr>
        <p:spPr/>
        <p:txBody>
          <a:bodyPr/>
          <a:lstStyle/>
          <a:p>
            <a:fld id="{59C49C95-F2C6-4983-92B5-025DFE082DF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C49C95-F2C6-4983-92B5-025DFE082DF7}" type="slidenum">
              <a:rPr lang="en-US" smtClean="0"/>
              <a:pPr/>
              <a:t>35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707">
              <a:defRPr/>
            </a:pPr>
            <a:r>
              <a:rPr lang="en-US" dirty="0" smtClean="0"/>
              <a:t>We</a:t>
            </a:r>
            <a:r>
              <a:rPr lang="en-US" baseline="0" dirty="0" smtClean="0"/>
              <a:t>’re holding these events so you can create new, interesting networks of people with very similar challenges. Consider this a forum to share ideas and insights.  It is also a place to find answers to critical business problems, with the help of local assistance.</a:t>
            </a:r>
            <a:endParaRPr lang="en-US" dirty="0" smtClean="0"/>
          </a:p>
        </p:txBody>
      </p:sp>
      <p:sp>
        <p:nvSpPr>
          <p:cNvPr id="4" name="Slide Number Placeholder 3"/>
          <p:cNvSpPr>
            <a:spLocks noGrp="1"/>
          </p:cNvSpPr>
          <p:nvPr>
            <p:ph type="sldNum" sz="quarter" idx="10"/>
          </p:nvPr>
        </p:nvSpPr>
        <p:spPr/>
        <p:txBody>
          <a:bodyPr/>
          <a:lstStyle/>
          <a:p>
            <a:fld id="{59C49C95-F2C6-4983-92B5-025DFE082DF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707">
              <a:defRPr/>
            </a:pPr>
            <a:r>
              <a:rPr lang="en-US" dirty="0" smtClean="0"/>
              <a:t>The Local Engagement</a:t>
            </a:r>
            <a:r>
              <a:rPr lang="en-US" baseline="0" dirty="0" smtClean="0"/>
              <a:t> Team works to bring together Microsoft partners, complementary companies, and non-profit organizations to provide some of that assistance.</a:t>
            </a:r>
            <a:endParaRPr lang="en-US" dirty="0" smtClean="0"/>
          </a:p>
        </p:txBody>
      </p:sp>
      <p:sp>
        <p:nvSpPr>
          <p:cNvPr id="4" name="Slide Number Placeholder 3"/>
          <p:cNvSpPr>
            <a:spLocks noGrp="1"/>
          </p:cNvSpPr>
          <p:nvPr>
            <p:ph type="sldNum" sz="quarter" idx="10"/>
          </p:nvPr>
        </p:nvSpPr>
        <p:spPr/>
        <p:txBody>
          <a:bodyPr/>
          <a:lstStyle/>
          <a:p>
            <a:fld id="{F11B99C4-06FB-4C1A-848C-78A3B4F7869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it comes to business growth, what’s keeping</a:t>
            </a:r>
            <a:r>
              <a:rPr lang="en-US" baseline="0" dirty="0" smtClean="0"/>
              <a:t> you awake at night? Many businesses have told us employee productivity is a major concern, as the state of the economy puts constant pressure on them to get more value out of existing staff. We’ve also heard about growing pains and the difficulty in managing an increasing number of applications and processes. Finally, customer service has come under scrutiny as managing customer relationships is especially crucial to business success in an economic slowdown.</a:t>
            </a:r>
            <a:endParaRPr lang="en-US" dirty="0"/>
          </a:p>
        </p:txBody>
      </p:sp>
      <p:sp>
        <p:nvSpPr>
          <p:cNvPr id="4" name="Slide Number Placeholder 3"/>
          <p:cNvSpPr>
            <a:spLocks noGrp="1"/>
          </p:cNvSpPr>
          <p:nvPr>
            <p:ph type="sldNum" sz="quarter" idx="10"/>
          </p:nvPr>
        </p:nvSpPr>
        <p:spPr/>
        <p:txBody>
          <a:bodyPr/>
          <a:lstStyle/>
          <a:p>
            <a:fld id="{59C49C95-F2C6-4983-92B5-025DFE082DF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How’s adding</a:t>
            </a:r>
            <a:r>
              <a:rPr lang="en-US" baseline="0" dirty="0" smtClean="0"/>
              <a:t> about 2 weeks of work per year</a:t>
            </a:r>
            <a:r>
              <a:rPr lang="en-US" dirty="0" smtClean="0"/>
              <a:t> sound for a productivity gain? Have</a:t>
            </a:r>
            <a:r>
              <a:rPr lang="en-US" baseline="0" dirty="0" smtClean="0"/>
              <a:t> any of you implemented similar changes? What were the results?</a:t>
            </a:r>
            <a:endParaRPr lang="en-US" dirty="0"/>
          </a:p>
        </p:txBody>
      </p:sp>
      <p:sp>
        <p:nvSpPr>
          <p:cNvPr id="4" name="Slide Number Placeholder 3"/>
          <p:cNvSpPr>
            <a:spLocks noGrp="1"/>
          </p:cNvSpPr>
          <p:nvPr>
            <p:ph type="sldNum" sz="quarter" idx="10"/>
          </p:nvPr>
        </p:nvSpPr>
        <p:spPr/>
        <p:txBody>
          <a:bodyPr/>
          <a:lstStyle/>
          <a:p>
            <a:fld id="{59C49C95-F2C6-4983-92B5-025DFE082DF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the pressure to get more value out of existing staff increases, every little bit helps. Increase the productivity</a:t>
            </a:r>
            <a:r>
              <a:rPr lang="en-US" baseline="0" dirty="0" smtClean="0"/>
              <a:t> of your employees and you can increase the impact they make on your organization. Empower them with customizable tools and help them make better decisions by integrating critical business information from disparate sources. And don’t let the IT folks get left behind. Give them the advanced management tools that can boost their productivity too.</a:t>
            </a:r>
            <a:endParaRPr lang="en-US" dirty="0"/>
          </a:p>
        </p:txBody>
      </p:sp>
      <p:sp>
        <p:nvSpPr>
          <p:cNvPr id="4" name="Slide Number Placeholder 3"/>
          <p:cNvSpPr>
            <a:spLocks noGrp="1"/>
          </p:cNvSpPr>
          <p:nvPr>
            <p:ph type="sldNum" sz="quarter" idx="10"/>
          </p:nvPr>
        </p:nvSpPr>
        <p:spPr/>
        <p:txBody>
          <a:bodyPr/>
          <a:lstStyle/>
          <a:p>
            <a:fld id="{59C49C95-F2C6-4983-92B5-025DFE082DF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Increasing</a:t>
            </a:r>
            <a:r>
              <a:rPr lang="en-US" baseline="0" dirty="0" smtClean="0"/>
              <a:t> the productivity of all your employees sounds nice, but how do you actually do that? The interfaces in Microsoft Dynamics CRM and Microsoft Dynamics GP can be customized so employees can work in an environment that suits their style and makes them as efficient as possible. The live, interactive business intelligence portals in Microsoft Office SharePoint Server 2007 do the work of assembling information from across your organization and present it so your staff can make better business decisions in less time. And the completely updated graphical management console in Microsoft Exchange Server 2007 includes a work center that integrates diagnostics, monitoring, and troubleshooting tools , enabling your IT administrators to increase their productivity.</a:t>
            </a:r>
            <a:endParaRPr lang="en-US" dirty="0"/>
          </a:p>
        </p:txBody>
      </p:sp>
      <p:sp>
        <p:nvSpPr>
          <p:cNvPr id="4" name="Slide Number Placeholder 3"/>
          <p:cNvSpPr>
            <a:spLocks noGrp="1"/>
          </p:cNvSpPr>
          <p:nvPr>
            <p:ph type="sldNum" sz="quarter" idx="10"/>
          </p:nvPr>
        </p:nvSpPr>
        <p:spPr/>
        <p:txBody>
          <a:bodyPr/>
          <a:lstStyle/>
          <a:p>
            <a:fld id="{59C49C95-F2C6-4983-92B5-025DFE082DF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5448300"/>
            <a:ext cx="9144000" cy="14097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ecurity_PP_title_slide.jpg"/>
          <p:cNvPicPr>
            <a:picLocks noChangeAspect="1"/>
          </p:cNvPicPr>
          <p:nvPr userDrawn="1"/>
        </p:nvPicPr>
        <p:blipFill>
          <a:blip r:embed="rId2" cstate="print"/>
          <a:stretch>
            <a:fillRect/>
          </a:stretch>
        </p:blipFill>
        <p:spPr>
          <a:xfrm>
            <a:off x="0" y="0"/>
            <a:ext cx="9144000" cy="2057400"/>
          </a:xfrm>
          <a:prstGeom prst="rect">
            <a:avLst/>
          </a:prstGeom>
        </p:spPr>
      </p:pic>
      <p:sp>
        <p:nvSpPr>
          <p:cNvPr id="2" name="Title 1"/>
          <p:cNvSpPr>
            <a:spLocks noGrp="1"/>
          </p:cNvSpPr>
          <p:nvPr>
            <p:ph type="ctrTitle"/>
          </p:nvPr>
        </p:nvSpPr>
        <p:spPr>
          <a:xfrm>
            <a:off x="685800" y="1752600"/>
            <a:ext cx="4953000" cy="1470025"/>
          </a:xfrm>
        </p:spPr>
        <p:txBody>
          <a:bodyPr>
            <a:normAutofit/>
          </a:bodyPr>
          <a:lstStyle>
            <a:lvl1pPr algn="l">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314700"/>
            <a:ext cx="4267200" cy="1752600"/>
          </a:xfrm>
        </p:spPr>
        <p:txBody>
          <a:bodyPr/>
          <a:lstStyle>
            <a:lvl1pPr marL="0" indent="0" algn="l">
              <a:buNone/>
              <a:defRPr>
                <a:solidFill>
                  <a:srgbClr val="4D4D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9" name="Straight Connector 8"/>
          <p:cNvCxnSpPr/>
          <p:nvPr userDrawn="1"/>
        </p:nvCxnSpPr>
        <p:spPr>
          <a:xfrm rot="16200000" flipH="1">
            <a:off x="4019550" y="4248150"/>
            <a:ext cx="5219700" cy="0"/>
          </a:xfrm>
          <a:prstGeom prst="line">
            <a:avLst/>
          </a:prstGeom>
          <a:ln w="9525">
            <a:solidFill>
              <a:srgbClr val="000000">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chor="t"/>
          <a:lstStyle/>
          <a:p>
            <a:r>
              <a:rPr lang="en-US" smtClean="0"/>
              <a:t>Click to edit Master title style</a:t>
            </a:r>
            <a:endParaRPr lang="en-US"/>
          </a:p>
        </p:txBody>
      </p:sp>
      <p:sp>
        <p:nvSpPr>
          <p:cNvPr id="6" name="Picture Placeholder 5"/>
          <p:cNvSpPr>
            <a:spLocks noGrp="1"/>
          </p:cNvSpPr>
          <p:nvPr>
            <p:ph type="pic" sz="quarter" idx="12"/>
          </p:nvPr>
        </p:nvSpPr>
        <p:spPr>
          <a:xfrm>
            <a:off x="1981200" y="1219200"/>
            <a:ext cx="5181600" cy="3810000"/>
          </a:xfrm>
        </p:spPr>
        <p:txBody>
          <a:bodyPr/>
          <a:lstStyle>
            <a:lvl1pPr>
              <a:defRPr>
                <a:solidFill>
                  <a:schemeClr val="bg1"/>
                </a:solidFill>
              </a:defRPr>
            </a:lvl1pPr>
          </a:lstStyle>
          <a:p>
            <a:r>
              <a:rPr lang="en-US" dirty="0" smtClean="0"/>
              <a:t>Click icon to add picture</a:t>
            </a:r>
            <a:endParaRPr lang="en-US" dirty="0"/>
          </a:p>
        </p:txBody>
      </p:sp>
      <p:sp>
        <p:nvSpPr>
          <p:cNvPr id="8" name="Text Placeholder 7"/>
          <p:cNvSpPr>
            <a:spLocks noGrp="1"/>
          </p:cNvSpPr>
          <p:nvPr>
            <p:ph type="body" sz="quarter" idx="13"/>
          </p:nvPr>
        </p:nvSpPr>
        <p:spPr>
          <a:xfrm>
            <a:off x="1981200" y="5029200"/>
            <a:ext cx="5181600" cy="609600"/>
          </a:xfrm>
        </p:spPr>
        <p:txBody>
          <a:bodyPr>
            <a:normAutofit/>
          </a:bodyPr>
          <a:lstStyle>
            <a:lvl1pPr>
              <a:buFontTx/>
              <a:buNone/>
              <a:defRPr sz="1600">
                <a:solidFill>
                  <a:schemeClr val="bg1"/>
                </a:solidFill>
              </a:defRPr>
            </a:lvl1pPr>
            <a:lvl2pPr>
              <a:buNone/>
              <a:defRPr/>
            </a:lvl2pPr>
            <a:lvl3pPr>
              <a:buNone/>
              <a:defRPr/>
            </a:lvl3pPr>
            <a:lvl5pPr>
              <a:buNone/>
              <a:defRPr/>
            </a:lvl5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1371600" y="1181100"/>
            <a:ext cx="6324600" cy="2781300"/>
          </a:xfrm>
        </p:spPr>
        <p:txBody>
          <a:bodyPr anchor="ctr">
            <a:normAutofit/>
          </a:bodyPr>
          <a:lstStyle>
            <a:lvl1pPr marL="0" indent="0" algn="ctr">
              <a:buFontTx/>
              <a:buNone/>
              <a:defRPr sz="3200">
                <a:solidFill>
                  <a:schemeClr val="tx2"/>
                </a:solidFill>
                <a:latin typeface="Segoe Semibold" pitchFamily="34" charset="0"/>
              </a:defRPr>
            </a:lvl1pPr>
          </a:lstStyle>
          <a:p>
            <a:pPr lvl="0"/>
            <a:r>
              <a:rPr lang="en-US" dirty="0" smtClean="0"/>
              <a:t>Click to edit Master text styles</a:t>
            </a:r>
            <a:endParaRPr lang="en-US" dirty="0"/>
          </a:p>
        </p:txBody>
      </p:sp>
      <p:sp>
        <p:nvSpPr>
          <p:cNvPr id="8" name="Content Placeholder 7"/>
          <p:cNvSpPr>
            <a:spLocks noGrp="1"/>
          </p:cNvSpPr>
          <p:nvPr>
            <p:ph sz="quarter" idx="12"/>
          </p:nvPr>
        </p:nvSpPr>
        <p:spPr>
          <a:xfrm>
            <a:off x="4076700" y="3962400"/>
            <a:ext cx="3619500" cy="571500"/>
          </a:xfrm>
        </p:spPr>
        <p:txBody>
          <a:bodyPr>
            <a:noAutofit/>
          </a:bodyPr>
          <a:lstStyle>
            <a:lvl1pPr marL="227013" indent="-227013" algn="r">
              <a:buFont typeface="Segoe" pitchFamily="34" charset="0"/>
              <a:buChar char="–"/>
              <a:defRPr sz="1800">
                <a:solidFill>
                  <a:schemeClr val="bg1"/>
                </a:solidFill>
              </a:defRPr>
            </a:lvl1pPr>
          </a:lstStyle>
          <a:p>
            <a:pPr lvl="0"/>
            <a:r>
              <a:rPr lang="en-US" dirty="0" smtClean="0"/>
              <a:t>Click to edit Master text styles</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8" name="Picture 7" descr="Security_PP_content_slide.jpg"/>
          <p:cNvPicPr>
            <a:picLocks noChangeAspect="1"/>
          </p:cNvPicPr>
          <p:nvPr userDrawn="1"/>
        </p:nvPicPr>
        <p:blipFill>
          <a:blip r:embed="rId2" cstate="print"/>
          <a:stretch>
            <a:fillRect/>
          </a:stretch>
        </p:blipFill>
        <p:spPr>
          <a:xfrm>
            <a:off x="0" y="5575300"/>
            <a:ext cx="9144000" cy="12827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4D4D4F"/>
                </a:solidFill>
              </a:defRPr>
            </a:lvl1pPr>
            <a:lvl2pPr>
              <a:defRPr>
                <a:solidFill>
                  <a:srgbClr val="4D4D4F"/>
                </a:solidFill>
              </a:defRPr>
            </a:lvl2pPr>
            <a:lvl3pPr>
              <a:defRPr>
                <a:solidFill>
                  <a:srgbClr val="4D4D4F"/>
                </a:solidFill>
              </a:defRPr>
            </a:lvl3pPr>
            <a:lvl4pPr>
              <a:defRPr>
                <a:solidFill>
                  <a:srgbClr val="4D4D4F"/>
                </a:solidFill>
              </a:defRPr>
            </a:lvl4pPr>
            <a:lvl5pPr>
              <a:defRPr>
                <a:solidFill>
                  <a:srgbClr val="4D4D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F87831-E2AD-44CD-80EB-0494C7861906}" type="datetimeFigureOut">
              <a:rPr lang="en-US" smtClean="0"/>
              <a:pPr/>
              <a:t>6/23/2010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B1827A2-D99F-453C-8A70-EB022A5A62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5486400" cy="1143000"/>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2"/>
          </p:nvPr>
        </p:nvSpPr>
        <p:spPr>
          <a:xfrm>
            <a:off x="457200" y="1295400"/>
            <a:ext cx="5486400" cy="43434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chor="t"/>
          <a:lstStyle>
            <a:lvl1pPr>
              <a:lnSpc>
                <a:spcPct val="100000"/>
              </a:lnSpc>
              <a:defRPr/>
            </a:lvl1pPr>
          </a:lstStyle>
          <a:p>
            <a:r>
              <a:rPr lang="en-US" smtClean="0"/>
              <a:t>Click to edit Master title style</a:t>
            </a:r>
            <a:endParaRPr lang="en-US" dirty="0"/>
          </a:p>
        </p:txBody>
      </p:sp>
      <p:sp>
        <p:nvSpPr>
          <p:cNvPr id="7" name="Content Placeholder 6"/>
          <p:cNvSpPr>
            <a:spLocks noGrp="1"/>
          </p:cNvSpPr>
          <p:nvPr>
            <p:ph sz="quarter" idx="12"/>
          </p:nvPr>
        </p:nvSpPr>
        <p:spPr>
          <a:xfrm>
            <a:off x="457200" y="1295400"/>
            <a:ext cx="7467600" cy="44196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w/subhead">
    <p:spTree>
      <p:nvGrpSpPr>
        <p:cNvPr id="1" name=""/>
        <p:cNvGrpSpPr/>
        <p:nvPr/>
      </p:nvGrpSpPr>
      <p:grpSpPr>
        <a:xfrm>
          <a:off x="0" y="0"/>
          <a:ext cx="0" cy="0"/>
          <a:chOff x="0" y="0"/>
          <a:chExt cx="0" cy="0"/>
        </a:xfrm>
      </p:grpSpPr>
      <p:sp>
        <p:nvSpPr>
          <p:cNvPr id="8" name="Title 1"/>
          <p:cNvSpPr>
            <a:spLocks noGrp="1"/>
          </p:cNvSpPr>
          <p:nvPr>
            <p:ph type="title"/>
          </p:nvPr>
        </p:nvSpPr>
        <p:spPr>
          <a:xfrm>
            <a:off x="457200" y="76200"/>
            <a:ext cx="8229600" cy="1143000"/>
          </a:xfrm>
        </p:spPr>
        <p:txBody>
          <a:bodyPr anchor="t"/>
          <a:lstStyle/>
          <a:p>
            <a:r>
              <a:rPr lang="en-US" dirty="0" smtClean="0"/>
              <a:t>Click to edit Master title style</a:t>
            </a:r>
            <a:endParaRPr lang="en-US" dirty="0"/>
          </a:p>
        </p:txBody>
      </p:sp>
      <p:sp>
        <p:nvSpPr>
          <p:cNvPr id="9" name="Text Placeholder 5"/>
          <p:cNvSpPr>
            <a:spLocks noGrp="1"/>
          </p:cNvSpPr>
          <p:nvPr>
            <p:ph type="body" sz="quarter" idx="11"/>
          </p:nvPr>
        </p:nvSpPr>
        <p:spPr>
          <a:xfrm>
            <a:off x="457200" y="2247900"/>
            <a:ext cx="7810500" cy="33909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6"/>
          <p:cNvSpPr>
            <a:spLocks noGrp="1"/>
          </p:cNvSpPr>
          <p:nvPr>
            <p:ph type="body" sz="quarter" idx="12"/>
          </p:nvPr>
        </p:nvSpPr>
        <p:spPr>
          <a:xfrm>
            <a:off x="457200" y="1371600"/>
            <a:ext cx="8229600" cy="876300"/>
          </a:xfrm>
          <a:solidFill>
            <a:srgbClr val="DABFAE"/>
          </a:solidFill>
          <a:ln>
            <a:noFill/>
          </a:ln>
          <a:effectLst>
            <a:outerShdw blurRad="50800" dist="38100" dir="2700000" algn="tl" rotWithShape="0">
              <a:prstClr val="black">
                <a:alpha val="40000"/>
              </a:prstClr>
            </a:outerShdw>
          </a:effectLst>
        </p:spPr>
        <p:txBody>
          <a:bodyPr anchor="ctr">
            <a:normAutofit/>
          </a:bodyPr>
          <a:lstStyle>
            <a:lvl1pPr marL="0" indent="0" algn="ctr">
              <a:buFontTx/>
              <a:buNone/>
              <a:defRPr sz="2800">
                <a:solidFill>
                  <a:schemeClr val="tx2"/>
                </a:solidFill>
                <a:latin typeface="Segoe UI" pitchFamily="34" charset="0"/>
                <a:cs typeface="Segoe UI" pitchFamily="34" charset="0"/>
              </a:defRPr>
            </a:lvl1pPr>
          </a:lstStyle>
          <a:p>
            <a:pPr lvl="0"/>
            <a:r>
              <a:rPr lang="en-US" dirty="0" smtClean="0"/>
              <a:t>Click to edit Master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722376" y="1993392"/>
            <a:ext cx="6553200" cy="1295400"/>
          </a:xfrm>
        </p:spPr>
        <p:txBody>
          <a:bodyPr anchor="b">
            <a:normAutofit/>
          </a:bodyPr>
          <a:lstStyle>
            <a:lvl1pPr marL="0" indent="0">
              <a:buFontTx/>
              <a:buNone/>
              <a:defRPr sz="2000">
                <a:solidFill>
                  <a:schemeClr val="bg1"/>
                </a:solidFill>
              </a:defRPr>
            </a:lvl1pPr>
          </a:lstStyle>
          <a:p>
            <a:pPr lvl="0"/>
            <a:r>
              <a:rPr lang="en-US" smtClean="0"/>
              <a:t>Click to edit Master text styles</a:t>
            </a:r>
          </a:p>
        </p:txBody>
      </p:sp>
      <p:sp>
        <p:nvSpPr>
          <p:cNvPr id="8" name="Text Placeholder 7"/>
          <p:cNvSpPr>
            <a:spLocks noGrp="1"/>
          </p:cNvSpPr>
          <p:nvPr>
            <p:ph type="body" sz="quarter" idx="13"/>
          </p:nvPr>
        </p:nvSpPr>
        <p:spPr>
          <a:xfrm>
            <a:off x="722376" y="3276600"/>
            <a:ext cx="7583424" cy="1447800"/>
          </a:xfrm>
        </p:spPr>
        <p:txBody>
          <a:bodyPr>
            <a:normAutofit/>
          </a:bodyPr>
          <a:lstStyle>
            <a:lvl1pPr marL="0" indent="0">
              <a:buFontTx/>
              <a:buNone/>
              <a:defRPr sz="4000" b="1">
                <a:solidFill>
                  <a:schemeClr val="tx2"/>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chor="t"/>
          <a:lstStyle/>
          <a:p>
            <a:r>
              <a:rPr lang="en-US" smtClean="0"/>
              <a:t>Click to edit Master title style</a:t>
            </a:r>
            <a:endParaRPr lang="en-US"/>
          </a:p>
        </p:txBody>
      </p:sp>
      <p:sp>
        <p:nvSpPr>
          <p:cNvPr id="6" name="Content Placeholder 5"/>
          <p:cNvSpPr>
            <a:spLocks noGrp="1"/>
          </p:cNvSpPr>
          <p:nvPr>
            <p:ph sz="quarter" idx="12"/>
          </p:nvPr>
        </p:nvSpPr>
        <p:spPr>
          <a:xfrm>
            <a:off x="457200" y="1295400"/>
            <a:ext cx="3977640" cy="44958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4709160" y="1295400"/>
            <a:ext cx="3977640" cy="44958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w/subhea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chor="t"/>
          <a:lstStyle/>
          <a:p>
            <a:r>
              <a:rPr lang="en-US" smtClean="0"/>
              <a:t>Click to edit Master title style</a:t>
            </a:r>
            <a:endParaRPr lang="en-US"/>
          </a:p>
        </p:txBody>
      </p:sp>
      <p:sp>
        <p:nvSpPr>
          <p:cNvPr id="4" name="Content Placeholder 3"/>
          <p:cNvSpPr>
            <a:spLocks noGrp="1"/>
          </p:cNvSpPr>
          <p:nvPr>
            <p:ph sz="quarter" idx="10"/>
          </p:nvPr>
        </p:nvSpPr>
        <p:spPr>
          <a:xfrm>
            <a:off x="457200" y="1905000"/>
            <a:ext cx="3977640" cy="3733800"/>
          </a:xfrm>
        </p:spPr>
        <p:txBody>
          <a:bodyPr/>
          <a:lstStyle>
            <a:lvl1pPr>
              <a:defRPr sz="2000">
                <a:solidFill>
                  <a:schemeClr val="bg1"/>
                </a:solidFill>
              </a:defRPr>
            </a:lvl1pPr>
            <a:lvl2pPr>
              <a:defRPr sz="1800">
                <a:solidFill>
                  <a:schemeClr val="bg1"/>
                </a:solidFill>
              </a:defRPr>
            </a:lvl2pPr>
            <a:lvl3pPr>
              <a:defRPr sz="1800">
                <a:solidFill>
                  <a:schemeClr val="bg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4709160" y="1905000"/>
            <a:ext cx="3977640" cy="3733800"/>
          </a:xfrm>
        </p:spPr>
        <p:txBody>
          <a:bodyPr>
            <a:normAutofit/>
          </a:bodyPr>
          <a:lstStyle>
            <a:lvl1pPr>
              <a:defRPr sz="2000">
                <a:solidFill>
                  <a:schemeClr val="bg1"/>
                </a:solidFill>
              </a:defRPr>
            </a:lvl1pPr>
            <a:lvl2pPr>
              <a:defRPr sz="1800">
                <a:solidFill>
                  <a:schemeClr val="bg1"/>
                </a:solidFill>
              </a:defRPr>
            </a:lvl2pPr>
            <a:lvl3pPr>
              <a:defRPr sz="1800">
                <a:solidFill>
                  <a:schemeClr val="bg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2"/>
          </p:nvPr>
        </p:nvSpPr>
        <p:spPr>
          <a:xfrm>
            <a:off x="457200" y="1219200"/>
            <a:ext cx="3977640" cy="685800"/>
          </a:xfrm>
        </p:spPr>
        <p:txBody>
          <a:bodyPr anchor="b"/>
          <a:lstStyle>
            <a:lvl1pPr marL="0" indent="0" algn="l">
              <a:buFontTx/>
              <a:buNone/>
              <a:defRPr sz="2000">
                <a:solidFill>
                  <a:schemeClr val="tx2"/>
                </a:solidFill>
                <a:latin typeface="Segoe Semibold" pitchFamily="34" charset="0"/>
              </a:defRPr>
            </a:lvl1pPr>
          </a:lstStyle>
          <a:p>
            <a:pPr lvl="0"/>
            <a:r>
              <a:rPr lang="en-US" smtClean="0"/>
              <a:t>Click to edit Master text styles</a:t>
            </a:r>
          </a:p>
        </p:txBody>
      </p:sp>
      <p:sp>
        <p:nvSpPr>
          <p:cNvPr id="9" name="Text Placeholder 7"/>
          <p:cNvSpPr>
            <a:spLocks noGrp="1"/>
          </p:cNvSpPr>
          <p:nvPr>
            <p:ph type="body" sz="quarter" idx="13"/>
          </p:nvPr>
        </p:nvSpPr>
        <p:spPr>
          <a:xfrm>
            <a:off x="4709160" y="1219200"/>
            <a:ext cx="3977640" cy="685800"/>
          </a:xfrm>
        </p:spPr>
        <p:txBody>
          <a:bodyPr anchor="b"/>
          <a:lstStyle>
            <a:lvl1pPr marL="0" indent="0" algn="l">
              <a:buFontTx/>
              <a:buNone/>
              <a:defRPr sz="2000">
                <a:solidFill>
                  <a:schemeClr val="tx2"/>
                </a:solidFill>
                <a:latin typeface="Segoe Semibold" pitchFamily="34" charset="0"/>
              </a:defRPr>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chor="t"/>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5237"/>
            <a:ext cx="70104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6" name="Picture 5" descr="Security_PP_content_slide.jpg"/>
          <p:cNvPicPr>
            <a:picLocks noChangeAspect="1"/>
          </p:cNvPicPr>
          <p:nvPr userDrawn="1"/>
        </p:nvPicPr>
        <p:blipFill>
          <a:blip r:embed="rId14" cstate="print"/>
          <a:stretch>
            <a:fillRect/>
          </a:stretch>
        </p:blipFill>
        <p:spPr>
          <a:xfrm>
            <a:off x="0" y="5575300"/>
            <a:ext cx="9144000" cy="12827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 id="2147483673" r:id="rId12"/>
  </p:sldLayoutIdLst>
  <p:txStyles>
    <p:titleStyle>
      <a:lvl1pPr algn="ctr" defTabSz="914400" rtl="0" eaLnBrk="1" latinLnBrk="0" hangingPunct="1">
        <a:lnSpc>
          <a:spcPct val="100000"/>
        </a:lnSpc>
        <a:spcBef>
          <a:spcPct val="0"/>
        </a:spcBef>
        <a:buNone/>
        <a:defRPr sz="3200" kern="1200">
          <a:solidFill>
            <a:srgbClr val="674030"/>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rgbClr val="4D4D4F"/>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Symbol" pitchFamily="18" charset="2"/>
        <a:buChar char=""/>
        <a:defRPr sz="2000" kern="1200">
          <a:solidFill>
            <a:srgbClr val="4D4D4F"/>
          </a:solidFill>
          <a:latin typeface="Segoe UI" pitchFamily="34" charset="0"/>
          <a:ea typeface="+mn-ea"/>
          <a:cs typeface="Segoe UI" pitchFamily="34" charset="0"/>
        </a:defRPr>
      </a:lvl2pPr>
      <a:lvl3pPr marL="1143000" indent="-228600" algn="l" defTabSz="914400" rtl="0" eaLnBrk="1" latinLnBrk="0" hangingPunct="1">
        <a:spcBef>
          <a:spcPct val="20000"/>
        </a:spcBef>
        <a:buFontTx/>
        <a:buChar char="–"/>
        <a:defRPr sz="2000" kern="1200">
          <a:solidFill>
            <a:srgbClr val="4D4D4F"/>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itchFamily="34" charset="0"/>
        <a:buChar char="–"/>
        <a:defRPr sz="2800" kern="1200">
          <a:solidFill>
            <a:srgbClr val="AB543C"/>
          </a:solidFill>
          <a:latin typeface="Segoe"/>
          <a:ea typeface="+mn-ea"/>
          <a:cs typeface="+mn-cs"/>
        </a:defRPr>
      </a:lvl4pPr>
      <a:lvl5pPr marL="2057400" indent="-228600" algn="l" defTabSz="914400" rtl="0" eaLnBrk="1" latinLnBrk="0" hangingPunct="1">
        <a:spcBef>
          <a:spcPct val="20000"/>
        </a:spcBef>
        <a:buFont typeface="Arial" pitchFamily="34" charset="0"/>
        <a:buChar char="»"/>
        <a:defRPr sz="2800" kern="1200">
          <a:solidFill>
            <a:srgbClr val="AB543C"/>
          </a:solidFill>
          <a:latin typeface="Segoe"/>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slocaloffers.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williambuck.com.au/storage/media/283_10%20tips%20for%20managing%20growth.pdf"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hyperlink" Target="http://sbinfocanada.about.com/od/datamanagement/a/documentmgt1_2.htm" TargetMode="External"/><Relationship Id="rId4" Type="http://schemas.openxmlformats.org/officeDocument/2006/relationships/hyperlink" Target="http://www.itnews.com.au/News/60245,managing-data-growth-nine-tips-for-midmarket-organisations.asp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allbusiness.com/company-activities-management/operations-back/8901778-1.html"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hyperlink" Target="http://www.allbusiness.com/energy-utilities/energy-environment-energy/10207160-1.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mslocalmidoffers.com/"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17" Type="http://schemas.openxmlformats.org/officeDocument/2006/relationships/image" Target="../media/image14.gif"/><Relationship Id="rId2" Type="http://schemas.openxmlformats.org/officeDocument/2006/relationships/notesSlide" Target="../notesSlides/notesSlide5.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5" Type="http://schemas.openxmlformats.org/officeDocument/2006/relationships/image" Target="../media/image12.gif"/><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diagramLayout" Target="../diagrams/layout1.xml"/><Relationship Id="rId9" Type="http://schemas.openxmlformats.org/officeDocument/2006/relationships/image" Target="../media/image6.png"/><Relationship Id="rId14" Type="http://schemas.openxmlformats.org/officeDocument/2006/relationships/image" Target="../media/image11.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Segoe UI" pitchFamily="34" charset="0"/>
                <a:cs typeface="Segoe UI" pitchFamily="34" charset="0"/>
              </a:rPr>
              <a:t>Presentation Guidelines</a:t>
            </a:r>
            <a:endParaRPr lang="en-US" dirty="0">
              <a:latin typeface="Segoe UI" pitchFamily="34" charset="0"/>
              <a:cs typeface="Segoe UI" pitchFamily="34" charset="0"/>
            </a:endParaRPr>
          </a:p>
        </p:txBody>
      </p:sp>
      <p:sp>
        <p:nvSpPr>
          <p:cNvPr id="7" name="Content Placeholder 4"/>
          <p:cNvSpPr>
            <a:spLocks noGrp="1"/>
          </p:cNvSpPr>
          <p:nvPr>
            <p:ph sz="quarter" idx="12"/>
          </p:nvPr>
        </p:nvSpPr>
        <p:spPr>
          <a:xfrm>
            <a:off x="457200" y="838200"/>
            <a:ext cx="8153400" cy="5105400"/>
          </a:xfrm>
        </p:spPr>
        <p:txBody>
          <a:bodyPr>
            <a:normAutofit lnSpcReduction="10000"/>
          </a:bodyPr>
          <a:lstStyle/>
          <a:p>
            <a:pPr marL="0" indent="0">
              <a:lnSpc>
                <a:spcPct val="114000"/>
              </a:lnSpc>
              <a:spcBef>
                <a:spcPts val="0"/>
              </a:spcBef>
              <a:spcAft>
                <a:spcPts val="600"/>
              </a:spcAft>
              <a:buNone/>
            </a:pPr>
            <a:r>
              <a:rPr lang="en-US" sz="1800" dirty="0" smtClean="0">
                <a:solidFill>
                  <a:srgbClr val="000000"/>
                </a:solidFill>
                <a:latin typeface="Segoe UI" pitchFamily="34" charset="0"/>
                <a:cs typeface="Segoe UI" pitchFamily="34" charset="0"/>
              </a:rPr>
              <a:t>You can </a:t>
            </a:r>
            <a:r>
              <a:rPr lang="en-US" sz="1800" b="1" dirty="0" smtClean="0">
                <a:solidFill>
                  <a:srgbClr val="000000"/>
                </a:solidFill>
                <a:latin typeface="Segoe UI" pitchFamily="34" charset="0"/>
                <a:cs typeface="Segoe UI" pitchFamily="34" charset="0"/>
              </a:rPr>
              <a:t>and should </a:t>
            </a:r>
            <a:r>
              <a:rPr lang="en-US" sz="1800" dirty="0" smtClean="0">
                <a:solidFill>
                  <a:srgbClr val="000000"/>
                </a:solidFill>
                <a:latin typeface="Segoe UI" pitchFamily="34" charset="0"/>
                <a:cs typeface="Segoe UI" pitchFamily="34" charset="0"/>
              </a:rPr>
              <a:t>customize this presentation to speak to your local business audience. Insert your information where there is currently red text and feel free to add or delete anything else as suits your needs. </a:t>
            </a:r>
          </a:p>
          <a:p>
            <a:pPr marL="0" indent="0">
              <a:lnSpc>
                <a:spcPct val="114000"/>
              </a:lnSpc>
              <a:spcBef>
                <a:spcPts val="0"/>
              </a:spcBef>
              <a:buNone/>
            </a:pPr>
            <a:r>
              <a:rPr lang="en-US" sz="1800" dirty="0" smtClean="0">
                <a:solidFill>
                  <a:srgbClr val="000000"/>
                </a:solidFill>
                <a:latin typeface="Segoe UI" pitchFamily="34" charset="0"/>
                <a:cs typeface="Segoe UI" pitchFamily="34" charset="0"/>
              </a:rPr>
              <a:t>Here are some suggestions:</a:t>
            </a:r>
          </a:p>
          <a:p>
            <a:pPr marL="457200" indent="-222250">
              <a:lnSpc>
                <a:spcPct val="114000"/>
              </a:lnSpc>
              <a:spcBef>
                <a:spcPts val="0"/>
              </a:spcBef>
            </a:pPr>
            <a:r>
              <a:rPr lang="en-US" sz="1800" dirty="0" smtClean="0">
                <a:solidFill>
                  <a:srgbClr val="000000"/>
                </a:solidFill>
                <a:latin typeface="Segoe UI" pitchFamily="34" charset="0"/>
                <a:cs typeface="Segoe UI" pitchFamily="34" charset="0"/>
              </a:rPr>
              <a:t>Add your own products that are relevant to the customer issue you are discussing (Slides 9, 12, 15, 28).</a:t>
            </a:r>
          </a:p>
          <a:p>
            <a:pPr marL="457200" indent="-222250">
              <a:lnSpc>
                <a:spcPct val="114000"/>
              </a:lnSpc>
              <a:spcBef>
                <a:spcPts val="0"/>
              </a:spcBef>
            </a:pPr>
            <a:r>
              <a:rPr lang="en-US" sz="1800" dirty="0" smtClean="0">
                <a:solidFill>
                  <a:srgbClr val="000000"/>
                </a:solidFill>
              </a:rPr>
              <a:t>Add your own Tips and Tricks (Slide 17).</a:t>
            </a:r>
          </a:p>
          <a:p>
            <a:pPr marL="457200" indent="-222250">
              <a:lnSpc>
                <a:spcPct val="114000"/>
              </a:lnSpc>
              <a:spcBef>
                <a:spcPts val="0"/>
              </a:spcBef>
            </a:pPr>
            <a:r>
              <a:rPr lang="en-US" sz="1800" dirty="0" smtClean="0">
                <a:solidFill>
                  <a:srgbClr val="000000"/>
                </a:solidFill>
              </a:rPr>
              <a:t>Update the next steps with the latest product offers from </a:t>
            </a:r>
            <a:r>
              <a:rPr lang="en-US" sz="1800" dirty="0" smtClean="0">
                <a:solidFill>
                  <a:srgbClr val="000000"/>
                </a:solidFill>
                <a:hlinkClick r:id="rId3"/>
              </a:rPr>
              <a:t>www.mslocalmidoffers.com</a:t>
            </a:r>
            <a:r>
              <a:rPr lang="en-US" sz="1800" dirty="0" smtClean="0">
                <a:solidFill>
                  <a:srgbClr val="000000"/>
                </a:solidFill>
              </a:rPr>
              <a:t> (Slide 18).</a:t>
            </a:r>
            <a:endParaRPr lang="en-US" sz="1800" dirty="0" smtClean="0">
              <a:solidFill>
                <a:srgbClr val="000000"/>
              </a:solidFill>
              <a:latin typeface="Segoe UI" pitchFamily="34" charset="0"/>
              <a:cs typeface="Segoe UI" pitchFamily="34" charset="0"/>
            </a:endParaRPr>
          </a:p>
          <a:p>
            <a:pPr marL="457200" indent="-222250">
              <a:lnSpc>
                <a:spcPct val="114000"/>
              </a:lnSpc>
              <a:spcBef>
                <a:spcPts val="0"/>
              </a:spcBef>
            </a:pPr>
            <a:r>
              <a:rPr lang="en-US" sz="1800" dirty="0" smtClean="0">
                <a:solidFill>
                  <a:srgbClr val="000000"/>
                </a:solidFill>
                <a:latin typeface="Segoe UI" pitchFamily="34" charset="0"/>
                <a:cs typeface="Segoe UI" pitchFamily="34" charset="0"/>
              </a:rPr>
              <a:t>Remove any Microsoft product slides that you do not want to feature (Slides </a:t>
            </a:r>
            <a:r>
              <a:rPr lang="en-US" sz="1800" dirty="0" smtClean="0">
                <a:solidFill>
                  <a:srgbClr val="000000"/>
                </a:solidFill>
              </a:rPr>
              <a:t>9, 12, 15, 22-28</a:t>
            </a:r>
            <a:r>
              <a:rPr lang="en-US" sz="1800" dirty="0" smtClean="0">
                <a:solidFill>
                  <a:srgbClr val="000000"/>
                </a:solidFill>
                <a:latin typeface="Segoe UI" pitchFamily="34" charset="0"/>
                <a:cs typeface="Segoe UI" pitchFamily="34" charset="0"/>
              </a:rPr>
              <a:t>).</a:t>
            </a:r>
          </a:p>
          <a:p>
            <a:pPr marL="457200" indent="-222250">
              <a:lnSpc>
                <a:spcPct val="114000"/>
              </a:lnSpc>
              <a:spcBef>
                <a:spcPts val="0"/>
              </a:spcBef>
            </a:pPr>
            <a:r>
              <a:rPr lang="en-US" sz="1800" dirty="0" smtClean="0">
                <a:solidFill>
                  <a:srgbClr val="000000"/>
                </a:solidFill>
              </a:rPr>
              <a:t>Add your own offers for your products or Microsoft products (Slide 29).</a:t>
            </a:r>
          </a:p>
          <a:p>
            <a:pPr marL="457200" indent="-222250">
              <a:lnSpc>
                <a:spcPct val="114000"/>
              </a:lnSpc>
              <a:spcBef>
                <a:spcPts val="0"/>
              </a:spcBef>
              <a:spcAft>
                <a:spcPts val="600"/>
              </a:spcAft>
            </a:pPr>
            <a:r>
              <a:rPr lang="en-US" sz="1800" dirty="0" smtClean="0">
                <a:solidFill>
                  <a:srgbClr val="000000"/>
                </a:solidFill>
                <a:latin typeface="Segoe UI" pitchFamily="34" charset="0"/>
                <a:cs typeface="Segoe UI" pitchFamily="34" charset="0"/>
              </a:rPr>
              <a:t>Add your own purchasing options (Slide 33).</a:t>
            </a:r>
          </a:p>
          <a:p>
            <a:pPr marL="225425" indent="9525">
              <a:lnSpc>
                <a:spcPct val="114000"/>
              </a:lnSpc>
              <a:spcBef>
                <a:spcPts val="0"/>
              </a:spcBef>
              <a:buNone/>
            </a:pPr>
            <a:r>
              <a:rPr lang="en-US" sz="1800" dirty="0" smtClean="0">
                <a:solidFill>
                  <a:srgbClr val="000000"/>
                </a:solidFill>
                <a:latin typeface="Segoe UI" pitchFamily="34" charset="0"/>
                <a:cs typeface="Segoe UI" pitchFamily="34" charset="0"/>
              </a:rPr>
              <a:t>This presentation is designed to be an interactive session between the speaker and attendees. Use the speaker notes to guide the discussion and encourage everyone to participate in sharing their experiences.</a:t>
            </a:r>
          </a:p>
          <a:p>
            <a:pPr marL="0" indent="0">
              <a:buNone/>
            </a:pPr>
            <a:endParaRPr lang="en-US" sz="1800" dirty="0">
              <a:latin typeface="Segoe UI" pitchFamily="34" charset="0"/>
              <a:cs typeface="Segoe UI"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1066800" y="914400"/>
            <a:ext cx="7010400" cy="4297363"/>
          </a:xfrm>
          <a:prstGeom prst="rect">
            <a:avLst/>
          </a:prstGeom>
        </p:spPr>
        <p:txBody>
          <a:bodyPr>
            <a:normAutofit/>
          </a:bodyPr>
          <a:lstStyle/>
          <a:p>
            <a:pPr marL="0" indent="0" algn="ctr">
              <a:buNone/>
            </a:pPr>
            <a:r>
              <a:rPr lang="en-US" sz="3200" dirty="0" smtClean="0"/>
              <a:t>Organizations waste up to $14,000 per knowledge worker each year because those workers are unable to find information and need to</a:t>
            </a:r>
            <a:br>
              <a:rPr lang="en-US" sz="3200" dirty="0" smtClean="0"/>
            </a:br>
            <a:r>
              <a:rPr lang="en-US" sz="3200" dirty="0" smtClean="0"/>
              <a:t> recreate existing data.</a:t>
            </a:r>
          </a:p>
          <a:p>
            <a:pPr marL="0" indent="0" algn="ctr">
              <a:spcAft>
                <a:spcPts val="600"/>
              </a:spcAft>
              <a:buNone/>
            </a:pPr>
            <a:endParaRPr lang="en-US" sz="1800" dirty="0" smtClean="0">
              <a:latin typeface="Segoe UI" pitchFamily="34" charset="0"/>
              <a:cs typeface="Segoe UI" pitchFamily="34" charset="0"/>
            </a:endParaRPr>
          </a:p>
          <a:p>
            <a:pPr marL="0" indent="0" algn="r">
              <a:buNone/>
            </a:pPr>
            <a:r>
              <a:rPr lang="en-US" sz="1800" dirty="0" smtClean="0">
                <a:solidFill>
                  <a:schemeClr val="tx2">
                    <a:lumMod val="75000"/>
                  </a:schemeClr>
                </a:solidFill>
                <a:latin typeface="Segoe UI" pitchFamily="34" charset="0"/>
                <a:cs typeface="Segoe UI" pitchFamily="34" charset="0"/>
              </a:rPr>
              <a:t>--</a:t>
            </a:r>
            <a:r>
              <a:rPr lang="en-US" sz="1800" dirty="0" smtClean="0"/>
              <a:t>Source: IDC, The Hidden Costs of Information Work, </a:t>
            </a:r>
            <a:br>
              <a:rPr lang="en-US" sz="1800" dirty="0" smtClean="0"/>
            </a:br>
            <a:r>
              <a:rPr lang="en-US" sz="1800" dirty="0" smtClean="0"/>
              <a:t>Doc # 201334, April 2006 </a:t>
            </a:r>
          </a:p>
          <a:p>
            <a:pPr marL="0" indent="0" algn="r">
              <a:buNone/>
            </a:pPr>
            <a:endParaRPr lang="en-US" sz="1800" dirty="0" smtClean="0">
              <a:solidFill>
                <a:schemeClr val="tx2">
                  <a:lumMod val="75000"/>
                </a:schemeClr>
              </a:solidFill>
              <a:latin typeface="Segoe UI" pitchFamily="34" charset="0"/>
              <a:cs typeface="Segoe U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23950" y="152400"/>
            <a:ext cx="6896100" cy="1143000"/>
          </a:xfrm>
        </p:spPr>
        <p:txBody>
          <a:bodyPr/>
          <a:lstStyle/>
          <a:p>
            <a:r>
              <a:rPr lang="en-US" dirty="0" smtClean="0"/>
              <a:t>Difficult to Manage Many Applications and Processes</a:t>
            </a:r>
            <a:endParaRPr lang="en-US" dirty="0"/>
          </a:p>
        </p:txBody>
      </p:sp>
      <p:sp>
        <p:nvSpPr>
          <p:cNvPr id="5" name="Text Placeholder 4"/>
          <p:cNvSpPr>
            <a:spLocks noGrp="1"/>
          </p:cNvSpPr>
          <p:nvPr>
            <p:ph type="body" sz="quarter" idx="11"/>
          </p:nvPr>
        </p:nvSpPr>
        <p:spPr>
          <a:xfrm>
            <a:off x="495300" y="2324100"/>
            <a:ext cx="7886700" cy="3390900"/>
          </a:xfrm>
        </p:spPr>
        <p:txBody>
          <a:bodyPr>
            <a:normAutofit/>
          </a:bodyPr>
          <a:lstStyle/>
          <a:p>
            <a:pPr marL="463550" lvl="0" indent="-231775"/>
            <a:r>
              <a:rPr lang="en-US" b="1" dirty="0" smtClean="0">
                <a:solidFill>
                  <a:srgbClr val="4D4D4F"/>
                </a:solidFill>
              </a:rPr>
              <a:t>Standardize and streamline </a:t>
            </a:r>
            <a:r>
              <a:rPr lang="en-US" dirty="0" smtClean="0">
                <a:solidFill>
                  <a:srgbClr val="4D4D4F"/>
                </a:solidFill>
              </a:rPr>
              <a:t>your processes</a:t>
            </a:r>
          </a:p>
          <a:p>
            <a:pPr marL="463550" indent="-231775"/>
            <a:r>
              <a:rPr lang="en-US" b="1" dirty="0" smtClean="0">
                <a:solidFill>
                  <a:srgbClr val="4D4D4F"/>
                </a:solidFill>
              </a:rPr>
              <a:t>Simplify your document review </a:t>
            </a:r>
            <a:r>
              <a:rPr lang="en-US" dirty="0" smtClean="0">
                <a:solidFill>
                  <a:srgbClr val="4D4D4F"/>
                </a:solidFill>
              </a:rPr>
              <a:t>process</a:t>
            </a:r>
            <a:r>
              <a:rPr lang="en-US" b="1" dirty="0" smtClean="0">
                <a:solidFill>
                  <a:srgbClr val="4D4D4F"/>
                </a:solidFill>
              </a:rPr>
              <a:t> </a:t>
            </a:r>
            <a:r>
              <a:rPr lang="en-US" dirty="0" smtClean="0">
                <a:solidFill>
                  <a:srgbClr val="4D4D4F"/>
                </a:solidFill>
              </a:rPr>
              <a:t>with </a:t>
            </a:r>
            <a:br>
              <a:rPr lang="en-US" dirty="0" smtClean="0">
                <a:solidFill>
                  <a:srgbClr val="4D4D4F"/>
                </a:solidFill>
              </a:rPr>
            </a:br>
            <a:r>
              <a:rPr lang="en-US" dirty="0" smtClean="0">
                <a:solidFill>
                  <a:srgbClr val="4D4D4F"/>
                </a:solidFill>
              </a:rPr>
              <a:t>built-in collaboration tools</a:t>
            </a:r>
          </a:p>
          <a:p>
            <a:pPr marL="463550" lvl="0" indent="-231775"/>
            <a:r>
              <a:rPr lang="en-US" b="1" dirty="0" smtClean="0">
                <a:solidFill>
                  <a:srgbClr val="4D4D4F"/>
                </a:solidFill>
              </a:rPr>
              <a:t>Focus on your core competencies </a:t>
            </a:r>
            <a:r>
              <a:rPr lang="en-US" dirty="0" smtClean="0">
                <a:solidFill>
                  <a:srgbClr val="4D4D4F"/>
                </a:solidFill>
              </a:rPr>
              <a:t>and reduce operating costs with hosted IT services</a:t>
            </a:r>
          </a:p>
        </p:txBody>
      </p:sp>
      <p:sp>
        <p:nvSpPr>
          <p:cNvPr id="6" name="Text Placeholder 5"/>
          <p:cNvSpPr>
            <a:spLocks noGrp="1"/>
          </p:cNvSpPr>
          <p:nvPr>
            <p:ph type="body" sz="quarter" idx="12"/>
          </p:nvPr>
        </p:nvSpPr>
        <p:spPr>
          <a:ln>
            <a:solidFill>
              <a:srgbClr val="674030"/>
            </a:solidFill>
          </a:ln>
        </p:spPr>
        <p:txBody>
          <a:bodyPr>
            <a:normAutofit/>
          </a:bodyPr>
          <a:lstStyle/>
          <a:p>
            <a:r>
              <a:rPr lang="en-US" dirty="0" smtClean="0"/>
              <a:t>Simplify your workflow at an organizational level</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76200"/>
            <a:ext cx="8839200" cy="1143000"/>
          </a:xfrm>
        </p:spPr>
        <p:txBody>
          <a:bodyPr/>
          <a:lstStyle/>
          <a:p>
            <a:r>
              <a:rPr lang="en-US" dirty="0" smtClean="0"/>
              <a:t>Simplify Your Workflow </a:t>
            </a:r>
            <a:br>
              <a:rPr lang="en-US" dirty="0" smtClean="0"/>
            </a:br>
            <a:r>
              <a:rPr lang="en-US" dirty="0" smtClean="0"/>
              <a:t>At An Organizational Level</a:t>
            </a:r>
            <a:endParaRPr lang="en-US" dirty="0"/>
          </a:p>
        </p:txBody>
      </p:sp>
      <p:sp>
        <p:nvSpPr>
          <p:cNvPr id="13" name="Rectangle 12"/>
          <p:cNvSpPr/>
          <p:nvPr/>
        </p:nvSpPr>
        <p:spPr>
          <a:xfrm>
            <a:off x="14097000" y="2247900"/>
            <a:ext cx="2514600" cy="3619500"/>
          </a:xfrm>
          <a:prstGeom prst="rect">
            <a:avLst/>
          </a:prstGeom>
          <a:solidFill>
            <a:srgbClr val="FFFFFF"/>
          </a:solidFill>
          <a:ln w="3175">
            <a:solidFill>
              <a:srgbClr val="1B4164"/>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r>
              <a:rPr lang="en-US" sz="2200" b="1" dirty="0" smtClean="0">
                <a:solidFill>
                  <a:srgbClr val="4D4D4F"/>
                </a:solidFill>
                <a:latin typeface="Segoe UI" pitchFamily="34" charset="0"/>
                <a:cs typeface="Segoe UI" pitchFamily="34" charset="0"/>
              </a:rPr>
              <a:t>Microsoft Office Word 2007</a:t>
            </a:r>
            <a:r>
              <a:rPr lang="en-US" sz="2200" dirty="0" smtClean="0">
                <a:solidFill>
                  <a:srgbClr val="4D4D4F"/>
                </a:solidFill>
                <a:latin typeface="Segoe UI" pitchFamily="34" charset="0"/>
                <a:cs typeface="Segoe UI" pitchFamily="34" charset="0"/>
              </a:rPr>
              <a:t> in conjunction with </a:t>
            </a:r>
            <a:r>
              <a:rPr lang="en-US" sz="2200" b="1" dirty="0" smtClean="0">
                <a:solidFill>
                  <a:srgbClr val="4D4D4F"/>
                </a:solidFill>
                <a:latin typeface="Segoe UI" pitchFamily="34" charset="0"/>
                <a:cs typeface="Segoe UI" pitchFamily="34" charset="0"/>
              </a:rPr>
              <a:t>Microsoft SharePoint Server 2007 </a:t>
            </a:r>
            <a:r>
              <a:rPr lang="en-US" sz="2200" dirty="0" smtClean="0">
                <a:solidFill>
                  <a:srgbClr val="4D4D4F"/>
                </a:solidFill>
                <a:latin typeface="Segoe UI" pitchFamily="34" charset="0"/>
                <a:cs typeface="Segoe UI" pitchFamily="34" charset="0"/>
              </a:rPr>
              <a:t>provides built-in workflow services for tracking feedback and approval.</a:t>
            </a:r>
          </a:p>
          <a:p>
            <a:pPr algn="ctr"/>
            <a:endParaRPr lang="en-US" sz="2200" dirty="0">
              <a:solidFill>
                <a:srgbClr val="4D4D4F"/>
              </a:solidFill>
              <a:latin typeface="Segoe UI" pitchFamily="34" charset="0"/>
              <a:cs typeface="Segoe UI" pitchFamily="34" charset="0"/>
            </a:endParaRPr>
          </a:p>
        </p:txBody>
      </p:sp>
      <p:sp>
        <p:nvSpPr>
          <p:cNvPr id="8" name="Rounded Rectangle 7"/>
          <p:cNvSpPr/>
          <p:nvPr/>
        </p:nvSpPr>
        <p:spPr>
          <a:xfrm>
            <a:off x="228600" y="1392967"/>
            <a:ext cx="2608385" cy="876299"/>
          </a:xfrm>
          <a:prstGeom prst="roundRect">
            <a:avLst>
              <a:gd name="adj" fmla="val 10000"/>
            </a:avLst>
          </a:prstGeom>
          <a:solidFill>
            <a:srgbClr val="DABFAE"/>
          </a:solidFill>
          <a:ln w="12700">
            <a:solidFill>
              <a:srgbClr val="67403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a:r>
              <a:rPr lang="en-US" sz="1800" dirty="0" smtClean="0">
                <a:solidFill>
                  <a:srgbClr val="4D4D4F"/>
                </a:solidFill>
                <a:latin typeface="Segoe UI" pitchFamily="34" charset="0"/>
                <a:cs typeface="Segoe UI" pitchFamily="34" charset="0"/>
              </a:rPr>
              <a:t>Standardize and streamline</a:t>
            </a:r>
            <a:endParaRPr lang="en-US" sz="1800" dirty="0">
              <a:solidFill>
                <a:srgbClr val="4D4D4F"/>
              </a:solidFill>
              <a:latin typeface="Segoe UI" pitchFamily="34" charset="0"/>
              <a:cs typeface="Segoe UI" pitchFamily="34" charset="0"/>
            </a:endParaRPr>
          </a:p>
        </p:txBody>
      </p:sp>
      <p:sp>
        <p:nvSpPr>
          <p:cNvPr id="9" name="Rounded Rectangle 8"/>
          <p:cNvSpPr/>
          <p:nvPr/>
        </p:nvSpPr>
        <p:spPr>
          <a:xfrm>
            <a:off x="609600" y="2438400"/>
            <a:ext cx="2377440" cy="2130609"/>
          </a:xfrm>
          <a:prstGeom prst="roundRect">
            <a:avLst>
              <a:gd name="adj" fmla="val 10000"/>
            </a:avLst>
          </a:prstGeom>
          <a:noFill/>
          <a:ln w="12700">
            <a:solidFill>
              <a:srgbClr val="67403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lstStyle/>
          <a:p>
            <a:pPr algn="ctr"/>
            <a:r>
              <a:rPr lang="en-US" sz="1600" b="1" dirty="0" smtClean="0">
                <a:solidFill>
                  <a:srgbClr val="4D4D4F"/>
                </a:solidFill>
                <a:latin typeface="Segoe UI" pitchFamily="34" charset="0"/>
                <a:cs typeface="Segoe UI" pitchFamily="34" charset="0"/>
              </a:rPr>
              <a:t>Microsoft Office SharePoint Server 2010 </a:t>
            </a:r>
            <a:r>
              <a:rPr lang="en-US" sz="1600" dirty="0" smtClean="0">
                <a:solidFill>
                  <a:srgbClr val="4D4D4F"/>
                </a:solidFill>
                <a:latin typeface="Segoe UI" pitchFamily="34" charset="0"/>
                <a:cs typeface="Segoe UI" pitchFamily="34" charset="0"/>
              </a:rPr>
              <a:t>provides predefined workflows for common business scenarios to help your people collaborate and manage project tasks.</a:t>
            </a:r>
          </a:p>
          <a:p>
            <a:pPr algn="ctr"/>
            <a:endParaRPr lang="en-US" sz="1600" dirty="0">
              <a:latin typeface="Segoe UI" pitchFamily="34" charset="0"/>
              <a:cs typeface="Segoe UI" pitchFamily="34" charset="0"/>
            </a:endParaRPr>
          </a:p>
        </p:txBody>
      </p:sp>
      <p:cxnSp>
        <p:nvCxnSpPr>
          <p:cNvPr id="10" name="Elbow Connector 36"/>
          <p:cNvCxnSpPr/>
          <p:nvPr/>
        </p:nvCxnSpPr>
        <p:spPr>
          <a:xfrm rot="16200000" flipH="1">
            <a:off x="-92672" y="2802879"/>
            <a:ext cx="1218772" cy="152402"/>
          </a:xfrm>
          <a:prstGeom prst="bentConnector2">
            <a:avLst/>
          </a:prstGeom>
          <a:ln w="19050">
            <a:solidFill>
              <a:srgbClr val="67403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0514" y="3488465"/>
            <a:ext cx="2546526" cy="2150334"/>
            <a:chOff x="440514" y="3488465"/>
            <a:chExt cx="2546526" cy="2150334"/>
          </a:xfrm>
        </p:grpSpPr>
        <p:sp>
          <p:nvSpPr>
            <p:cNvPr id="15" name="Rounded Rectangle 14"/>
            <p:cNvSpPr/>
            <p:nvPr/>
          </p:nvSpPr>
          <p:spPr>
            <a:xfrm>
              <a:off x="609600" y="4745766"/>
              <a:ext cx="2377440" cy="893033"/>
            </a:xfrm>
            <a:prstGeom prst="roundRect">
              <a:avLst>
                <a:gd name="adj" fmla="val 10000"/>
              </a:avLst>
            </a:prstGeom>
            <a:solidFill>
              <a:srgbClr val="FFFFFF"/>
            </a:solidFill>
            <a:ln w="12700">
              <a:solidFill>
                <a:srgbClr val="67403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chor="ctr" anchorCtr="0"/>
            <a:lstStyle/>
            <a:p>
              <a:pPr lvl="0" algn="ctr"/>
              <a:r>
                <a:rPr lang="en-US" sz="1600" dirty="0" smtClean="0">
                  <a:solidFill>
                    <a:srgbClr val="FF0000"/>
                  </a:solidFill>
                  <a:latin typeface="Segoe UI" pitchFamily="34" charset="0"/>
                  <a:cs typeface="Segoe UI" pitchFamily="34" charset="0"/>
                </a:rPr>
                <a:t>[Insert Partner </a:t>
              </a:r>
              <a:br>
                <a:rPr lang="en-US" sz="1600" dirty="0" smtClean="0">
                  <a:solidFill>
                    <a:srgbClr val="FF0000"/>
                  </a:solidFill>
                  <a:latin typeface="Segoe UI" pitchFamily="34" charset="0"/>
                  <a:cs typeface="Segoe UI" pitchFamily="34" charset="0"/>
                </a:rPr>
              </a:br>
              <a:r>
                <a:rPr lang="en-US" sz="1600" dirty="0" smtClean="0">
                  <a:solidFill>
                    <a:srgbClr val="FF0000"/>
                  </a:solidFill>
                  <a:latin typeface="Segoe UI" pitchFamily="34" charset="0"/>
                  <a:cs typeface="Segoe UI" pitchFamily="34" charset="0"/>
                </a:rPr>
                <a:t>product here]</a:t>
              </a:r>
              <a:endParaRPr lang="en-US" sz="1600" dirty="0"/>
            </a:p>
          </p:txBody>
        </p:sp>
        <p:cxnSp>
          <p:nvCxnSpPr>
            <p:cNvPr id="16" name="Elbow Connector 36"/>
            <p:cNvCxnSpPr/>
            <p:nvPr/>
          </p:nvCxnSpPr>
          <p:spPr>
            <a:xfrm rot="16200000" flipH="1">
              <a:off x="-269703" y="4198682"/>
              <a:ext cx="1589519" cy="169086"/>
            </a:xfrm>
            <a:prstGeom prst="bentConnector2">
              <a:avLst/>
            </a:prstGeom>
            <a:ln w="19050">
              <a:solidFill>
                <a:srgbClr val="674030"/>
              </a:solidFill>
            </a:ln>
          </p:spPr>
          <p:style>
            <a:lnRef idx="1">
              <a:schemeClr val="accent1"/>
            </a:lnRef>
            <a:fillRef idx="0">
              <a:schemeClr val="accent1"/>
            </a:fillRef>
            <a:effectRef idx="0">
              <a:schemeClr val="accent1"/>
            </a:effectRef>
            <a:fontRef idx="minor">
              <a:schemeClr val="tx1"/>
            </a:fontRef>
          </p:style>
        </p:cxnSp>
      </p:grpSp>
      <p:sp>
        <p:nvSpPr>
          <p:cNvPr id="17" name="Rounded Rectangle 16"/>
          <p:cNvSpPr/>
          <p:nvPr/>
        </p:nvSpPr>
        <p:spPr>
          <a:xfrm>
            <a:off x="6096000" y="1409700"/>
            <a:ext cx="2608385" cy="876299"/>
          </a:xfrm>
          <a:prstGeom prst="roundRect">
            <a:avLst>
              <a:gd name="adj" fmla="val 10000"/>
            </a:avLst>
          </a:prstGeom>
          <a:solidFill>
            <a:srgbClr val="DABFAE"/>
          </a:solidFill>
          <a:ln w="12700">
            <a:solidFill>
              <a:srgbClr val="67403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a:r>
              <a:rPr lang="en-US" sz="1800" dirty="0" smtClean="0">
                <a:solidFill>
                  <a:srgbClr val="4D4D4F"/>
                </a:solidFill>
                <a:latin typeface="Segoe UI" pitchFamily="34" charset="0"/>
                <a:cs typeface="Segoe UI" pitchFamily="34" charset="0"/>
              </a:rPr>
              <a:t>Focus on your </a:t>
            </a:r>
          </a:p>
          <a:p>
            <a:pPr algn="ctr"/>
            <a:r>
              <a:rPr lang="en-US" sz="1800" dirty="0" smtClean="0">
                <a:solidFill>
                  <a:srgbClr val="4D4D4F"/>
                </a:solidFill>
                <a:latin typeface="Segoe UI" pitchFamily="34" charset="0"/>
                <a:cs typeface="Segoe UI" pitchFamily="34" charset="0"/>
              </a:rPr>
              <a:t>core competencies</a:t>
            </a:r>
            <a:endParaRPr lang="en-US" sz="1800" dirty="0">
              <a:solidFill>
                <a:srgbClr val="4D4D4F"/>
              </a:solidFill>
              <a:latin typeface="Segoe UI" pitchFamily="34" charset="0"/>
              <a:cs typeface="Segoe UI" pitchFamily="34" charset="0"/>
            </a:endParaRPr>
          </a:p>
        </p:txBody>
      </p:sp>
      <p:sp>
        <p:nvSpPr>
          <p:cNvPr id="18" name="Rounded Rectangle 17"/>
          <p:cNvSpPr/>
          <p:nvPr/>
        </p:nvSpPr>
        <p:spPr>
          <a:xfrm>
            <a:off x="6477000" y="2438400"/>
            <a:ext cx="2400300" cy="2148840"/>
          </a:xfrm>
          <a:prstGeom prst="roundRect">
            <a:avLst>
              <a:gd name="adj" fmla="val 10000"/>
            </a:avLst>
          </a:prstGeom>
          <a:noFill/>
          <a:ln w="12700">
            <a:solidFill>
              <a:srgbClr val="67403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lstStyle/>
          <a:p>
            <a:pPr algn="ctr"/>
            <a:r>
              <a:rPr lang="en-US" sz="1600" b="1" dirty="0" smtClean="0">
                <a:solidFill>
                  <a:srgbClr val="4D4D4F"/>
                </a:solidFill>
                <a:latin typeface="Segoe UI" pitchFamily="34" charset="0"/>
                <a:cs typeface="Segoe UI" pitchFamily="34" charset="0"/>
              </a:rPr>
              <a:t>Microsoft</a:t>
            </a:r>
            <a:r>
              <a:rPr lang="en-US" sz="1600" b="1" baseline="30000" dirty="0" smtClean="0">
                <a:solidFill>
                  <a:srgbClr val="4D4D4F"/>
                </a:solidFill>
                <a:latin typeface="Segoe UI" pitchFamily="34" charset="0"/>
                <a:cs typeface="Segoe UI" pitchFamily="34" charset="0"/>
              </a:rPr>
              <a:t>®</a:t>
            </a:r>
            <a:r>
              <a:rPr lang="en-US" sz="1600" b="1" dirty="0" smtClean="0">
                <a:solidFill>
                  <a:srgbClr val="4D4D4F"/>
                </a:solidFill>
                <a:latin typeface="Segoe UI" pitchFamily="34" charset="0"/>
                <a:cs typeface="Segoe UI" pitchFamily="34" charset="0"/>
              </a:rPr>
              <a:t> Business Productivity Online Suite </a:t>
            </a:r>
            <a:r>
              <a:rPr lang="en-US" sz="1600" dirty="0" smtClean="0">
                <a:solidFill>
                  <a:srgbClr val="4D4D4F"/>
                </a:solidFill>
                <a:latin typeface="Segoe UI" pitchFamily="34" charset="0"/>
                <a:cs typeface="Segoe UI" pitchFamily="34" charset="0"/>
              </a:rPr>
              <a:t>lets you offload </a:t>
            </a:r>
          </a:p>
          <a:p>
            <a:pPr algn="ctr"/>
            <a:r>
              <a:rPr lang="en-US" sz="1600" dirty="0" smtClean="0">
                <a:solidFill>
                  <a:srgbClr val="4D4D4F"/>
                </a:solidFill>
                <a:latin typeface="Segoe UI" pitchFamily="34" charset="0"/>
                <a:cs typeface="Segoe UI" pitchFamily="34" charset="0"/>
              </a:rPr>
              <a:t>the time and costs associated with managing and maintaining business systems. </a:t>
            </a:r>
          </a:p>
          <a:p>
            <a:pPr lvl="0" algn="ctr" defTabSz="711200">
              <a:spcAft>
                <a:spcPts val="0"/>
              </a:spcAft>
            </a:pPr>
            <a:endParaRPr lang="en-US" sz="1600" dirty="0" smtClean="0">
              <a:latin typeface="Segoe UI" pitchFamily="34" charset="0"/>
              <a:cs typeface="Segoe UI" pitchFamily="34" charset="0"/>
            </a:endParaRPr>
          </a:p>
          <a:p>
            <a:pPr algn="ctr"/>
            <a:endParaRPr lang="en-US" sz="1600" dirty="0">
              <a:latin typeface="Segoe UI" pitchFamily="34" charset="0"/>
              <a:cs typeface="Segoe UI" pitchFamily="34" charset="0"/>
            </a:endParaRPr>
          </a:p>
        </p:txBody>
      </p:sp>
      <p:cxnSp>
        <p:nvCxnSpPr>
          <p:cNvPr id="19" name="Elbow Connector 36"/>
          <p:cNvCxnSpPr/>
          <p:nvPr/>
        </p:nvCxnSpPr>
        <p:spPr>
          <a:xfrm rot="16200000" flipH="1">
            <a:off x="5786628" y="2827020"/>
            <a:ext cx="1218772" cy="152402"/>
          </a:xfrm>
          <a:prstGeom prst="bentConnector2">
            <a:avLst/>
          </a:prstGeom>
          <a:ln w="19050">
            <a:solidFill>
              <a:srgbClr val="674030"/>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6319817" y="3505198"/>
            <a:ext cx="2534623" cy="2150335"/>
            <a:chOff x="3386117" y="3488465"/>
            <a:chExt cx="2534623" cy="2150335"/>
          </a:xfrm>
        </p:grpSpPr>
        <p:sp>
          <p:nvSpPr>
            <p:cNvPr id="21" name="Rounded Rectangle 20"/>
            <p:cNvSpPr/>
            <p:nvPr/>
          </p:nvSpPr>
          <p:spPr>
            <a:xfrm>
              <a:off x="3543300" y="4745767"/>
              <a:ext cx="2377440" cy="893033"/>
            </a:xfrm>
            <a:prstGeom prst="roundRect">
              <a:avLst>
                <a:gd name="adj" fmla="val 10000"/>
              </a:avLst>
            </a:prstGeom>
            <a:solidFill>
              <a:srgbClr val="FFFFFF"/>
            </a:solidFill>
            <a:ln w="12700">
              <a:solidFill>
                <a:srgbClr val="67403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chor="ctr" anchorCtr="0"/>
            <a:lstStyle/>
            <a:p>
              <a:pPr lvl="0" algn="ctr"/>
              <a:r>
                <a:rPr lang="en-US" sz="1600" dirty="0" smtClean="0">
                  <a:solidFill>
                    <a:srgbClr val="FF0000"/>
                  </a:solidFill>
                  <a:latin typeface="Segoe UI" pitchFamily="34" charset="0"/>
                  <a:cs typeface="Segoe UI" pitchFamily="34" charset="0"/>
                </a:rPr>
                <a:t>[Insert Partner </a:t>
              </a:r>
              <a:br>
                <a:rPr lang="en-US" sz="1600" dirty="0" smtClean="0">
                  <a:solidFill>
                    <a:srgbClr val="FF0000"/>
                  </a:solidFill>
                  <a:latin typeface="Segoe UI" pitchFamily="34" charset="0"/>
                  <a:cs typeface="Segoe UI" pitchFamily="34" charset="0"/>
                </a:rPr>
              </a:br>
              <a:r>
                <a:rPr lang="en-US" sz="1600" dirty="0" smtClean="0">
                  <a:solidFill>
                    <a:srgbClr val="FF0000"/>
                  </a:solidFill>
                  <a:latin typeface="Segoe UI" pitchFamily="34" charset="0"/>
                  <a:cs typeface="Segoe UI" pitchFamily="34" charset="0"/>
                </a:rPr>
                <a:t>product here]</a:t>
              </a:r>
              <a:endParaRPr lang="en-US" sz="1600" dirty="0"/>
            </a:p>
          </p:txBody>
        </p:sp>
        <p:cxnSp>
          <p:nvCxnSpPr>
            <p:cNvPr id="22" name="Elbow Connector 36"/>
            <p:cNvCxnSpPr/>
            <p:nvPr/>
          </p:nvCxnSpPr>
          <p:spPr>
            <a:xfrm rot="16200000" flipH="1">
              <a:off x="2667556" y="4207026"/>
              <a:ext cx="1589520" cy="152398"/>
            </a:xfrm>
            <a:prstGeom prst="bentConnector2">
              <a:avLst/>
            </a:prstGeom>
            <a:ln w="19050">
              <a:solidFill>
                <a:srgbClr val="674030"/>
              </a:solidFill>
            </a:ln>
          </p:spPr>
          <p:style>
            <a:lnRef idx="1">
              <a:schemeClr val="accent1"/>
            </a:lnRef>
            <a:fillRef idx="0">
              <a:schemeClr val="accent1"/>
            </a:fillRef>
            <a:effectRef idx="0">
              <a:schemeClr val="accent1"/>
            </a:effectRef>
            <a:fontRef idx="minor">
              <a:schemeClr val="tx1"/>
            </a:fontRef>
          </p:style>
        </p:cxnSp>
      </p:grpSp>
      <p:sp>
        <p:nvSpPr>
          <p:cNvPr id="23" name="Rounded Rectangle 22"/>
          <p:cNvSpPr/>
          <p:nvPr/>
        </p:nvSpPr>
        <p:spPr>
          <a:xfrm>
            <a:off x="3162300" y="1392966"/>
            <a:ext cx="2608385" cy="876299"/>
          </a:xfrm>
          <a:prstGeom prst="roundRect">
            <a:avLst>
              <a:gd name="adj" fmla="val 10000"/>
            </a:avLst>
          </a:prstGeom>
          <a:solidFill>
            <a:srgbClr val="DABFAE"/>
          </a:solidFill>
          <a:ln w="12700">
            <a:solidFill>
              <a:srgbClr val="67403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a:r>
              <a:rPr lang="en-US" sz="1800" dirty="0" smtClean="0">
                <a:solidFill>
                  <a:srgbClr val="4D4D4F"/>
                </a:solidFill>
                <a:latin typeface="Segoe UI" pitchFamily="34" charset="0"/>
                <a:cs typeface="Segoe UI" pitchFamily="34" charset="0"/>
              </a:rPr>
              <a:t>Simplify your document review</a:t>
            </a:r>
            <a:endParaRPr lang="en-US" sz="1800" dirty="0">
              <a:solidFill>
                <a:srgbClr val="4D4D4F"/>
              </a:solidFill>
              <a:latin typeface="Segoe UI" pitchFamily="34" charset="0"/>
              <a:cs typeface="Segoe UI" pitchFamily="34" charset="0"/>
            </a:endParaRPr>
          </a:p>
        </p:txBody>
      </p:sp>
      <p:sp>
        <p:nvSpPr>
          <p:cNvPr id="24" name="Rounded Rectangle 23"/>
          <p:cNvSpPr/>
          <p:nvPr/>
        </p:nvSpPr>
        <p:spPr>
          <a:xfrm>
            <a:off x="3543300" y="2438400"/>
            <a:ext cx="2377440" cy="2148840"/>
          </a:xfrm>
          <a:prstGeom prst="roundRect">
            <a:avLst>
              <a:gd name="adj" fmla="val 10000"/>
            </a:avLst>
          </a:prstGeom>
          <a:noFill/>
          <a:ln w="12700">
            <a:solidFill>
              <a:srgbClr val="67403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lstStyle/>
          <a:p>
            <a:pPr lvl="0" algn="ctr"/>
            <a:r>
              <a:rPr lang="en-US" sz="1600" b="1" dirty="0" smtClean="0">
                <a:solidFill>
                  <a:srgbClr val="4D4D4F"/>
                </a:solidFill>
                <a:latin typeface="Segoe UI" pitchFamily="34" charset="0"/>
                <a:cs typeface="Segoe UI" pitchFamily="34" charset="0"/>
              </a:rPr>
              <a:t>Microsoft</a:t>
            </a:r>
            <a:r>
              <a:rPr lang="en-US" sz="1600" b="1" baseline="30000" dirty="0" smtClean="0">
                <a:solidFill>
                  <a:srgbClr val="4D4D4F"/>
                </a:solidFill>
                <a:latin typeface="Segoe UI" pitchFamily="34" charset="0"/>
                <a:cs typeface="Segoe UI" pitchFamily="34" charset="0"/>
              </a:rPr>
              <a:t>®</a:t>
            </a:r>
            <a:r>
              <a:rPr lang="en-US" sz="1600" b="1" dirty="0" smtClean="0">
                <a:solidFill>
                  <a:srgbClr val="4D4D4F"/>
                </a:solidFill>
                <a:latin typeface="Segoe UI" pitchFamily="34" charset="0"/>
                <a:cs typeface="Segoe UI" pitchFamily="34" charset="0"/>
              </a:rPr>
              <a:t> Office Professional 2010 </a:t>
            </a:r>
            <a:r>
              <a:rPr lang="en-US" sz="1600" dirty="0" smtClean="0">
                <a:solidFill>
                  <a:srgbClr val="4D4D4F"/>
                </a:solidFill>
                <a:latin typeface="Segoe UI" pitchFamily="34" charset="0"/>
                <a:cs typeface="Segoe UI" pitchFamily="34" charset="0"/>
              </a:rPr>
              <a:t>in conjunction with </a:t>
            </a:r>
            <a:r>
              <a:rPr lang="en-US" sz="1600" b="1" dirty="0" smtClean="0">
                <a:solidFill>
                  <a:srgbClr val="4D4D4F"/>
                </a:solidFill>
                <a:latin typeface="Segoe UI" pitchFamily="34" charset="0"/>
                <a:cs typeface="Segoe UI" pitchFamily="34" charset="0"/>
              </a:rPr>
              <a:t>Microsoft SharePoint Server 2010 </a:t>
            </a:r>
            <a:r>
              <a:rPr lang="en-US" sz="1600" dirty="0" smtClean="0">
                <a:solidFill>
                  <a:srgbClr val="4D4D4F"/>
                </a:solidFill>
                <a:latin typeface="Segoe UI" pitchFamily="34" charset="0"/>
                <a:cs typeface="Segoe UI" pitchFamily="34" charset="0"/>
              </a:rPr>
              <a:t>includes built-in workflow services for tracking feedback and approval.</a:t>
            </a:r>
          </a:p>
          <a:p>
            <a:pPr algn="ctr"/>
            <a:endParaRPr lang="en-US" sz="1600" dirty="0">
              <a:latin typeface="Segoe UI" pitchFamily="34" charset="0"/>
              <a:cs typeface="Segoe UI" pitchFamily="34" charset="0"/>
            </a:endParaRPr>
          </a:p>
        </p:txBody>
      </p:sp>
      <p:cxnSp>
        <p:nvCxnSpPr>
          <p:cNvPr id="25" name="Elbow Connector 36"/>
          <p:cNvCxnSpPr/>
          <p:nvPr/>
        </p:nvCxnSpPr>
        <p:spPr>
          <a:xfrm rot="16200000" flipH="1">
            <a:off x="2840735" y="2823999"/>
            <a:ext cx="1252728" cy="152402"/>
          </a:xfrm>
          <a:prstGeom prst="bentConnector2">
            <a:avLst/>
          </a:prstGeom>
          <a:ln w="19050">
            <a:solidFill>
              <a:srgbClr val="674030"/>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390903" y="3526563"/>
            <a:ext cx="2529837" cy="2112236"/>
            <a:chOff x="6324603" y="3526564"/>
            <a:chExt cx="2529837" cy="2112236"/>
          </a:xfrm>
        </p:grpSpPr>
        <p:sp>
          <p:nvSpPr>
            <p:cNvPr id="27" name="Rounded Rectangle 26"/>
            <p:cNvSpPr/>
            <p:nvPr/>
          </p:nvSpPr>
          <p:spPr>
            <a:xfrm>
              <a:off x="6477000" y="4745767"/>
              <a:ext cx="2377440" cy="893033"/>
            </a:xfrm>
            <a:prstGeom prst="roundRect">
              <a:avLst>
                <a:gd name="adj" fmla="val 10000"/>
              </a:avLst>
            </a:prstGeom>
            <a:solidFill>
              <a:srgbClr val="FFFFFF"/>
            </a:solidFill>
            <a:ln w="12700">
              <a:solidFill>
                <a:srgbClr val="67403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chor="ctr" anchorCtr="0"/>
            <a:lstStyle/>
            <a:p>
              <a:pPr lvl="0" algn="ctr"/>
              <a:r>
                <a:rPr lang="en-US" sz="1600" dirty="0" smtClean="0">
                  <a:solidFill>
                    <a:srgbClr val="FF0000"/>
                  </a:solidFill>
                  <a:latin typeface="Segoe UI" pitchFamily="34" charset="0"/>
                  <a:cs typeface="Segoe UI" pitchFamily="34" charset="0"/>
                </a:rPr>
                <a:t>Insert Partner </a:t>
              </a:r>
              <a:br>
                <a:rPr lang="en-US" sz="1600" dirty="0" smtClean="0">
                  <a:solidFill>
                    <a:srgbClr val="FF0000"/>
                  </a:solidFill>
                  <a:latin typeface="Segoe UI" pitchFamily="34" charset="0"/>
                  <a:cs typeface="Segoe UI" pitchFamily="34" charset="0"/>
                </a:rPr>
              </a:br>
              <a:r>
                <a:rPr lang="en-US" sz="1600" dirty="0" smtClean="0">
                  <a:solidFill>
                    <a:srgbClr val="FF0000"/>
                  </a:solidFill>
                  <a:latin typeface="Segoe UI" pitchFamily="34" charset="0"/>
                  <a:cs typeface="Segoe UI" pitchFamily="34" charset="0"/>
                </a:rPr>
                <a:t>product here]</a:t>
              </a:r>
              <a:endParaRPr lang="en-US" sz="1600" dirty="0"/>
            </a:p>
          </p:txBody>
        </p:sp>
        <p:cxnSp>
          <p:nvCxnSpPr>
            <p:cNvPr id="28" name="Elbow Connector 36"/>
            <p:cNvCxnSpPr/>
            <p:nvPr/>
          </p:nvCxnSpPr>
          <p:spPr>
            <a:xfrm rot="16200000" flipH="1">
              <a:off x="5567942" y="4283225"/>
              <a:ext cx="1665719" cy="152397"/>
            </a:xfrm>
            <a:prstGeom prst="bentConnector2">
              <a:avLst/>
            </a:prstGeom>
            <a:ln w="19050">
              <a:solidFill>
                <a:srgbClr val="67403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1066800" y="1219200"/>
            <a:ext cx="7010400" cy="4297363"/>
          </a:xfrm>
          <a:prstGeom prst="rect">
            <a:avLst/>
          </a:prstGeom>
        </p:spPr>
        <p:txBody>
          <a:bodyPr>
            <a:normAutofit/>
          </a:bodyPr>
          <a:lstStyle/>
          <a:p>
            <a:pPr marL="0" indent="0" algn="ctr">
              <a:buNone/>
            </a:pPr>
            <a:r>
              <a:rPr lang="en-US" sz="3200" dirty="0" smtClean="0"/>
              <a:t>In 2004, only three out of five customers (59%) were satisfied with the response they received when contacting a company for assistance.</a:t>
            </a:r>
          </a:p>
          <a:p>
            <a:pPr marL="0" indent="0" algn="ctr">
              <a:buNone/>
            </a:pPr>
            <a:endParaRPr lang="en-US" sz="1800" dirty="0" smtClean="0">
              <a:solidFill>
                <a:schemeClr val="accent1">
                  <a:lumMod val="75000"/>
                </a:schemeClr>
              </a:solidFill>
              <a:latin typeface="Segoe UI" pitchFamily="34" charset="0"/>
              <a:cs typeface="Segoe UI" pitchFamily="34" charset="0"/>
            </a:endParaRPr>
          </a:p>
          <a:p>
            <a:pPr marL="0" indent="0" algn="r">
              <a:buNone/>
            </a:pPr>
            <a:r>
              <a:rPr lang="en-US" sz="1800" dirty="0" smtClean="0">
                <a:solidFill>
                  <a:schemeClr val="tx2">
                    <a:lumMod val="75000"/>
                  </a:schemeClr>
                </a:solidFill>
                <a:latin typeface="Segoe UI" pitchFamily="34" charset="0"/>
                <a:cs typeface="Segoe UI" pitchFamily="34" charset="0"/>
              </a:rPr>
              <a:t>--Portland Research Group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23950" y="152400"/>
            <a:ext cx="6896100" cy="1143000"/>
          </a:xfrm>
        </p:spPr>
        <p:txBody>
          <a:bodyPr/>
          <a:lstStyle/>
          <a:p>
            <a:r>
              <a:rPr lang="en-US" dirty="0" smtClean="0"/>
              <a:t>Need to Optimize Customer Service</a:t>
            </a:r>
            <a:endParaRPr lang="en-US" dirty="0"/>
          </a:p>
        </p:txBody>
      </p:sp>
      <p:sp>
        <p:nvSpPr>
          <p:cNvPr id="5" name="Text Placeholder 4"/>
          <p:cNvSpPr>
            <a:spLocks noGrp="1"/>
          </p:cNvSpPr>
          <p:nvPr>
            <p:ph type="body" sz="quarter" idx="11"/>
          </p:nvPr>
        </p:nvSpPr>
        <p:spPr>
          <a:xfrm>
            <a:off x="457200" y="2324100"/>
            <a:ext cx="7962900" cy="3390900"/>
          </a:xfrm>
        </p:spPr>
        <p:txBody>
          <a:bodyPr>
            <a:normAutofit/>
          </a:bodyPr>
          <a:lstStyle/>
          <a:p>
            <a:pPr marL="463550" lvl="0" indent="-231775"/>
            <a:r>
              <a:rPr lang="en-US" b="1" dirty="0" smtClean="0">
                <a:solidFill>
                  <a:srgbClr val="4D4D4F"/>
                </a:solidFill>
              </a:rPr>
              <a:t>Respond quickly</a:t>
            </a:r>
            <a:r>
              <a:rPr lang="en-US" dirty="0" smtClean="0">
                <a:solidFill>
                  <a:srgbClr val="4D4D4F"/>
                </a:solidFill>
              </a:rPr>
              <a:t> to customer service issues</a:t>
            </a:r>
          </a:p>
          <a:p>
            <a:pPr marL="463550" lvl="0" indent="-231775"/>
            <a:r>
              <a:rPr lang="en-US" b="1" dirty="0" smtClean="0">
                <a:solidFill>
                  <a:srgbClr val="4D4D4F"/>
                </a:solidFill>
              </a:rPr>
              <a:t>Serve your current and potential customers better </a:t>
            </a:r>
            <a:r>
              <a:rPr lang="en-US" dirty="0" smtClean="0">
                <a:solidFill>
                  <a:srgbClr val="4D4D4F"/>
                </a:solidFill>
              </a:rPr>
              <a:t>with all their history and contact information you need collected in one place</a:t>
            </a:r>
          </a:p>
          <a:p>
            <a:pPr marL="463550" lvl="0" indent="-231775"/>
            <a:r>
              <a:rPr lang="en-US" b="1" dirty="0" smtClean="0">
                <a:solidFill>
                  <a:srgbClr val="4D4D4F"/>
                </a:solidFill>
              </a:rPr>
              <a:t>Automatically keep your staff apprised and your customers informed </a:t>
            </a:r>
            <a:r>
              <a:rPr lang="en-US" dirty="0" smtClean="0">
                <a:solidFill>
                  <a:srgbClr val="4D4D4F"/>
                </a:solidFill>
              </a:rPr>
              <a:t>of important issues</a:t>
            </a:r>
            <a:endParaRPr lang="en-US" dirty="0">
              <a:solidFill>
                <a:srgbClr val="4D4D4F"/>
              </a:solidFill>
            </a:endParaRPr>
          </a:p>
        </p:txBody>
      </p:sp>
      <p:sp>
        <p:nvSpPr>
          <p:cNvPr id="6" name="Text Placeholder 5"/>
          <p:cNvSpPr>
            <a:spLocks noGrp="1"/>
          </p:cNvSpPr>
          <p:nvPr>
            <p:ph type="body" sz="quarter" idx="12"/>
          </p:nvPr>
        </p:nvSpPr>
        <p:spPr>
          <a:ln>
            <a:solidFill>
              <a:srgbClr val="674030"/>
            </a:solidFill>
          </a:ln>
        </p:spPr>
        <p:txBody>
          <a:bodyPr>
            <a:normAutofit lnSpcReduction="10000"/>
          </a:bodyPr>
          <a:lstStyle/>
          <a:p>
            <a:r>
              <a:rPr lang="en-US" dirty="0" smtClean="0">
                <a:solidFill>
                  <a:srgbClr val="674030"/>
                </a:solidFill>
              </a:rPr>
              <a:t>Enhance customer service and improve each customer’s experience</a:t>
            </a:r>
            <a:endParaRPr lang="en-US" dirty="0">
              <a:solidFill>
                <a:srgbClr val="67403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76200"/>
            <a:ext cx="8839200" cy="1143000"/>
          </a:xfrm>
        </p:spPr>
        <p:txBody>
          <a:bodyPr/>
          <a:lstStyle/>
          <a:p>
            <a:r>
              <a:rPr lang="en-US" dirty="0" smtClean="0"/>
              <a:t>Enhance Customer Service And </a:t>
            </a:r>
            <a:br>
              <a:rPr lang="en-US" dirty="0" smtClean="0"/>
            </a:br>
            <a:r>
              <a:rPr lang="en-US" dirty="0" smtClean="0"/>
              <a:t>Improve Each Customer’s Experience</a:t>
            </a:r>
            <a:endParaRPr lang="en-US" dirty="0"/>
          </a:p>
        </p:txBody>
      </p:sp>
      <p:sp>
        <p:nvSpPr>
          <p:cNvPr id="8" name="Rectangle 7"/>
          <p:cNvSpPr/>
          <p:nvPr/>
        </p:nvSpPr>
        <p:spPr>
          <a:xfrm>
            <a:off x="14097000" y="2247900"/>
            <a:ext cx="2514600" cy="3619500"/>
          </a:xfrm>
          <a:prstGeom prst="rect">
            <a:avLst/>
          </a:prstGeom>
          <a:solidFill>
            <a:srgbClr val="FFFFFF"/>
          </a:solidFill>
          <a:ln w="3175">
            <a:solidFill>
              <a:srgbClr val="1B4164"/>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r>
              <a:rPr lang="en-US" sz="2200" b="1" dirty="0" smtClean="0">
                <a:solidFill>
                  <a:srgbClr val="4D4D4F"/>
                </a:solidFill>
                <a:latin typeface="Segoe UI" pitchFamily="34" charset="0"/>
                <a:cs typeface="Segoe UI" pitchFamily="34" charset="0"/>
              </a:rPr>
              <a:t>Microsoft Office Word 2007</a:t>
            </a:r>
            <a:r>
              <a:rPr lang="en-US" sz="2200" dirty="0" smtClean="0">
                <a:solidFill>
                  <a:srgbClr val="4D4D4F"/>
                </a:solidFill>
                <a:latin typeface="Segoe UI" pitchFamily="34" charset="0"/>
                <a:cs typeface="Segoe UI" pitchFamily="34" charset="0"/>
              </a:rPr>
              <a:t> in conjunction with </a:t>
            </a:r>
            <a:r>
              <a:rPr lang="en-US" sz="2200" b="1" dirty="0" smtClean="0">
                <a:solidFill>
                  <a:srgbClr val="4D4D4F"/>
                </a:solidFill>
                <a:latin typeface="Segoe UI" pitchFamily="34" charset="0"/>
                <a:cs typeface="Segoe UI" pitchFamily="34" charset="0"/>
              </a:rPr>
              <a:t>Microsoft SharePoint Server 2007 </a:t>
            </a:r>
            <a:r>
              <a:rPr lang="en-US" sz="2200" dirty="0" smtClean="0">
                <a:solidFill>
                  <a:srgbClr val="4D4D4F"/>
                </a:solidFill>
                <a:latin typeface="Segoe UI" pitchFamily="34" charset="0"/>
                <a:cs typeface="Segoe UI" pitchFamily="34" charset="0"/>
              </a:rPr>
              <a:t>provides built-in workflow services for tracking feedback and approval.</a:t>
            </a:r>
          </a:p>
          <a:p>
            <a:pPr algn="ctr"/>
            <a:endParaRPr lang="en-US" sz="2200" dirty="0">
              <a:solidFill>
                <a:srgbClr val="4D4D4F"/>
              </a:solidFill>
              <a:latin typeface="Segoe UI" pitchFamily="34" charset="0"/>
              <a:cs typeface="Segoe UI" pitchFamily="34" charset="0"/>
            </a:endParaRPr>
          </a:p>
        </p:txBody>
      </p:sp>
      <p:sp>
        <p:nvSpPr>
          <p:cNvPr id="9" name="Rounded Rectangle 8"/>
          <p:cNvSpPr/>
          <p:nvPr/>
        </p:nvSpPr>
        <p:spPr>
          <a:xfrm>
            <a:off x="228600" y="1392967"/>
            <a:ext cx="2608385" cy="876299"/>
          </a:xfrm>
          <a:prstGeom prst="roundRect">
            <a:avLst>
              <a:gd name="adj" fmla="val 10000"/>
            </a:avLst>
          </a:prstGeom>
          <a:solidFill>
            <a:srgbClr val="DABFAE"/>
          </a:solidFill>
          <a:ln w="12700">
            <a:solidFill>
              <a:srgbClr val="67403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a:r>
              <a:rPr lang="en-US" sz="1800" dirty="0" smtClean="0">
                <a:solidFill>
                  <a:srgbClr val="4D4D4F"/>
                </a:solidFill>
                <a:latin typeface="Segoe UI" pitchFamily="34" charset="0"/>
                <a:cs typeface="Segoe UI" pitchFamily="34" charset="0"/>
              </a:rPr>
              <a:t>Respond quickly</a:t>
            </a:r>
            <a:endParaRPr lang="en-US" sz="1800" dirty="0">
              <a:solidFill>
                <a:srgbClr val="4D4D4F"/>
              </a:solidFill>
              <a:latin typeface="Segoe UI" pitchFamily="34" charset="0"/>
              <a:cs typeface="Segoe UI" pitchFamily="34" charset="0"/>
            </a:endParaRPr>
          </a:p>
        </p:txBody>
      </p:sp>
      <p:sp>
        <p:nvSpPr>
          <p:cNvPr id="10" name="Rounded Rectangle 9"/>
          <p:cNvSpPr/>
          <p:nvPr/>
        </p:nvSpPr>
        <p:spPr>
          <a:xfrm>
            <a:off x="609600" y="2438400"/>
            <a:ext cx="2514600" cy="2130609"/>
          </a:xfrm>
          <a:prstGeom prst="roundRect">
            <a:avLst>
              <a:gd name="adj" fmla="val 10000"/>
            </a:avLst>
          </a:prstGeom>
          <a:noFill/>
          <a:ln w="12700">
            <a:solidFill>
              <a:srgbClr val="67403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lstStyle/>
          <a:p>
            <a:pPr algn="ctr"/>
            <a:r>
              <a:rPr lang="en-US" sz="1600" b="1" dirty="0" smtClean="0">
                <a:solidFill>
                  <a:srgbClr val="4D4D4F"/>
                </a:solidFill>
                <a:latin typeface="Segoe UI" pitchFamily="34" charset="0"/>
                <a:cs typeface="Segoe UI" pitchFamily="34" charset="0"/>
              </a:rPr>
              <a:t>Microsoft Exchange Server 2010 </a:t>
            </a:r>
            <a:r>
              <a:rPr lang="en-US" sz="1600" dirty="0" smtClean="0">
                <a:solidFill>
                  <a:srgbClr val="4D4D4F"/>
                </a:solidFill>
                <a:latin typeface="Segoe UI" pitchFamily="34" charset="0"/>
                <a:cs typeface="Segoe UI" pitchFamily="34" charset="0"/>
              </a:rPr>
              <a:t>enables employees to respond to customers from almost anywhere by providing access to important applications from a variety of clients and devices.</a:t>
            </a:r>
          </a:p>
        </p:txBody>
      </p:sp>
      <p:cxnSp>
        <p:nvCxnSpPr>
          <p:cNvPr id="14" name="Elbow Connector 36"/>
          <p:cNvCxnSpPr/>
          <p:nvPr/>
        </p:nvCxnSpPr>
        <p:spPr>
          <a:xfrm rot="16200000" flipH="1">
            <a:off x="-92672" y="2802879"/>
            <a:ext cx="1218772" cy="152402"/>
          </a:xfrm>
          <a:prstGeom prst="bentConnector2">
            <a:avLst/>
          </a:prstGeom>
          <a:ln w="19050">
            <a:solidFill>
              <a:srgbClr val="674030"/>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40514" y="3488465"/>
            <a:ext cx="2546526" cy="2150334"/>
            <a:chOff x="440514" y="3488465"/>
            <a:chExt cx="2546526" cy="2150334"/>
          </a:xfrm>
        </p:grpSpPr>
        <p:sp>
          <p:nvSpPr>
            <p:cNvPr id="16" name="Rounded Rectangle 15"/>
            <p:cNvSpPr/>
            <p:nvPr/>
          </p:nvSpPr>
          <p:spPr>
            <a:xfrm>
              <a:off x="609600" y="4745766"/>
              <a:ext cx="2377440" cy="893033"/>
            </a:xfrm>
            <a:prstGeom prst="roundRect">
              <a:avLst>
                <a:gd name="adj" fmla="val 10000"/>
              </a:avLst>
            </a:prstGeom>
            <a:solidFill>
              <a:srgbClr val="FFFFFF"/>
            </a:solidFill>
            <a:ln w="12700">
              <a:solidFill>
                <a:srgbClr val="67403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chor="ctr" anchorCtr="0"/>
            <a:lstStyle/>
            <a:p>
              <a:pPr lvl="0" algn="ctr"/>
              <a:r>
                <a:rPr lang="en-US" sz="1600" dirty="0" smtClean="0">
                  <a:solidFill>
                    <a:srgbClr val="FF0000"/>
                  </a:solidFill>
                  <a:latin typeface="Segoe UI" pitchFamily="34" charset="0"/>
                  <a:cs typeface="Segoe UI" pitchFamily="34" charset="0"/>
                </a:rPr>
                <a:t>[Insert Partner </a:t>
              </a:r>
              <a:br>
                <a:rPr lang="en-US" sz="1600" dirty="0" smtClean="0">
                  <a:solidFill>
                    <a:srgbClr val="FF0000"/>
                  </a:solidFill>
                  <a:latin typeface="Segoe UI" pitchFamily="34" charset="0"/>
                  <a:cs typeface="Segoe UI" pitchFamily="34" charset="0"/>
                </a:rPr>
              </a:br>
              <a:r>
                <a:rPr lang="en-US" sz="1600" dirty="0" smtClean="0">
                  <a:solidFill>
                    <a:srgbClr val="FF0000"/>
                  </a:solidFill>
                  <a:latin typeface="Segoe UI" pitchFamily="34" charset="0"/>
                  <a:cs typeface="Segoe UI" pitchFamily="34" charset="0"/>
                </a:rPr>
                <a:t>product here]</a:t>
              </a:r>
              <a:endParaRPr lang="en-US" sz="1600" dirty="0"/>
            </a:p>
          </p:txBody>
        </p:sp>
        <p:cxnSp>
          <p:nvCxnSpPr>
            <p:cNvPr id="17" name="Elbow Connector 36"/>
            <p:cNvCxnSpPr/>
            <p:nvPr/>
          </p:nvCxnSpPr>
          <p:spPr>
            <a:xfrm rot="16200000" flipH="1">
              <a:off x="-269703" y="4198682"/>
              <a:ext cx="1589519" cy="169086"/>
            </a:xfrm>
            <a:prstGeom prst="bentConnector2">
              <a:avLst/>
            </a:prstGeom>
            <a:ln w="19050">
              <a:solidFill>
                <a:srgbClr val="674030"/>
              </a:solidFill>
            </a:ln>
          </p:spPr>
          <p:style>
            <a:lnRef idx="1">
              <a:schemeClr val="accent1"/>
            </a:lnRef>
            <a:fillRef idx="0">
              <a:schemeClr val="accent1"/>
            </a:fillRef>
            <a:effectRef idx="0">
              <a:schemeClr val="accent1"/>
            </a:effectRef>
            <a:fontRef idx="minor">
              <a:schemeClr val="tx1"/>
            </a:fontRef>
          </p:style>
        </p:cxnSp>
      </p:grpSp>
      <p:sp>
        <p:nvSpPr>
          <p:cNvPr id="18" name="Rounded Rectangle 17"/>
          <p:cNvSpPr/>
          <p:nvPr/>
        </p:nvSpPr>
        <p:spPr>
          <a:xfrm>
            <a:off x="3162300" y="1392967"/>
            <a:ext cx="2608385" cy="876299"/>
          </a:xfrm>
          <a:prstGeom prst="roundRect">
            <a:avLst>
              <a:gd name="adj" fmla="val 10000"/>
            </a:avLst>
          </a:prstGeom>
          <a:solidFill>
            <a:srgbClr val="DABFAE"/>
          </a:solidFill>
          <a:ln w="12700">
            <a:solidFill>
              <a:srgbClr val="67403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a:r>
              <a:rPr lang="en-US" sz="1800" dirty="0" smtClean="0">
                <a:solidFill>
                  <a:srgbClr val="4D4D4F"/>
                </a:solidFill>
                <a:latin typeface="Segoe UI" pitchFamily="34" charset="0"/>
                <a:cs typeface="Segoe UI" pitchFamily="34" charset="0"/>
              </a:rPr>
              <a:t>Serve your current </a:t>
            </a:r>
          </a:p>
          <a:p>
            <a:pPr algn="ctr"/>
            <a:r>
              <a:rPr lang="en-US" sz="1800" dirty="0" smtClean="0">
                <a:solidFill>
                  <a:srgbClr val="4D4D4F"/>
                </a:solidFill>
                <a:latin typeface="Segoe UI" pitchFamily="34" charset="0"/>
                <a:cs typeface="Segoe UI" pitchFamily="34" charset="0"/>
              </a:rPr>
              <a:t>and potential customers better</a:t>
            </a:r>
            <a:endParaRPr lang="en-US" sz="1800" dirty="0">
              <a:solidFill>
                <a:srgbClr val="4D4D4F"/>
              </a:solidFill>
              <a:latin typeface="Segoe UI" pitchFamily="34" charset="0"/>
              <a:cs typeface="Segoe UI" pitchFamily="34" charset="0"/>
            </a:endParaRPr>
          </a:p>
        </p:txBody>
      </p:sp>
      <p:sp>
        <p:nvSpPr>
          <p:cNvPr id="19" name="Rounded Rectangle 18"/>
          <p:cNvSpPr/>
          <p:nvPr/>
        </p:nvSpPr>
        <p:spPr>
          <a:xfrm>
            <a:off x="3543300" y="2421667"/>
            <a:ext cx="2400300" cy="2148840"/>
          </a:xfrm>
          <a:prstGeom prst="roundRect">
            <a:avLst>
              <a:gd name="adj" fmla="val 10000"/>
            </a:avLst>
          </a:prstGeom>
          <a:noFill/>
          <a:ln w="12700">
            <a:solidFill>
              <a:srgbClr val="67403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lstStyle/>
          <a:p>
            <a:pPr algn="ctr"/>
            <a:r>
              <a:rPr lang="en-US" sz="1600" b="1" dirty="0" smtClean="0">
                <a:solidFill>
                  <a:srgbClr val="4D4D4F"/>
                </a:solidFill>
                <a:latin typeface="Segoe UI" pitchFamily="34" charset="0"/>
                <a:cs typeface="Segoe UI" pitchFamily="34" charset="0"/>
              </a:rPr>
              <a:t>Microsoft</a:t>
            </a:r>
            <a:r>
              <a:rPr lang="en-US" sz="1600" b="1" baseline="30000" dirty="0" smtClean="0">
                <a:solidFill>
                  <a:srgbClr val="4D4D4F"/>
                </a:solidFill>
                <a:latin typeface="Segoe UI" pitchFamily="34" charset="0"/>
                <a:cs typeface="Segoe UI" pitchFamily="34" charset="0"/>
              </a:rPr>
              <a:t>®</a:t>
            </a:r>
            <a:r>
              <a:rPr lang="en-US" sz="1600" b="1" dirty="0" smtClean="0">
                <a:solidFill>
                  <a:srgbClr val="4D4D4F"/>
                </a:solidFill>
                <a:latin typeface="Segoe UI" pitchFamily="34" charset="0"/>
                <a:cs typeface="Segoe UI" pitchFamily="34" charset="0"/>
              </a:rPr>
              <a:t> Office Outlook</a:t>
            </a:r>
            <a:r>
              <a:rPr lang="en-US" sz="1600" b="1" baseline="30000" smtClean="0">
                <a:solidFill>
                  <a:srgbClr val="4D4D4F"/>
                </a:solidFill>
                <a:latin typeface="Segoe UI" pitchFamily="34" charset="0"/>
                <a:cs typeface="Segoe UI" pitchFamily="34" charset="0"/>
              </a:rPr>
              <a:t>®</a:t>
            </a:r>
            <a:r>
              <a:rPr lang="en-US" sz="1600" b="1" smtClean="0">
                <a:solidFill>
                  <a:srgbClr val="4D4D4F"/>
                </a:solidFill>
                <a:latin typeface="Segoe UI" pitchFamily="34" charset="0"/>
                <a:cs typeface="Segoe UI" pitchFamily="34" charset="0"/>
              </a:rPr>
              <a:t> 2010 </a:t>
            </a:r>
            <a:r>
              <a:rPr lang="en-US" sz="1600" b="1" dirty="0" smtClean="0">
                <a:solidFill>
                  <a:srgbClr val="4D4D4F"/>
                </a:solidFill>
                <a:latin typeface="Segoe UI" pitchFamily="34" charset="0"/>
                <a:cs typeface="Segoe UI" pitchFamily="34" charset="0"/>
              </a:rPr>
              <a:t>with Business Contact Manager</a:t>
            </a:r>
            <a:r>
              <a:rPr lang="en-US" sz="1600" dirty="0" smtClean="0">
                <a:solidFill>
                  <a:srgbClr val="4D4D4F"/>
                </a:solidFill>
                <a:latin typeface="Segoe UI" pitchFamily="34" charset="0"/>
                <a:cs typeface="Segoe UI" pitchFamily="34" charset="0"/>
              </a:rPr>
              <a:t> provides a central place to collect and control all contact, prospect, and customer information.</a:t>
            </a:r>
            <a:endParaRPr lang="en-US" sz="1600" dirty="0" smtClean="0">
              <a:latin typeface="Segoe UI" pitchFamily="34" charset="0"/>
              <a:cs typeface="Segoe UI" pitchFamily="34" charset="0"/>
            </a:endParaRPr>
          </a:p>
          <a:p>
            <a:pPr algn="ctr"/>
            <a:endParaRPr lang="en-US" sz="1600" dirty="0">
              <a:latin typeface="Segoe UI" pitchFamily="34" charset="0"/>
              <a:cs typeface="Segoe UI" pitchFamily="34" charset="0"/>
            </a:endParaRPr>
          </a:p>
        </p:txBody>
      </p:sp>
      <p:cxnSp>
        <p:nvCxnSpPr>
          <p:cNvPr id="20" name="Elbow Connector 36"/>
          <p:cNvCxnSpPr/>
          <p:nvPr/>
        </p:nvCxnSpPr>
        <p:spPr>
          <a:xfrm rot="16200000" flipH="1">
            <a:off x="2852928" y="2810287"/>
            <a:ext cx="1218772" cy="152402"/>
          </a:xfrm>
          <a:prstGeom prst="bentConnector2">
            <a:avLst/>
          </a:prstGeom>
          <a:ln w="19050">
            <a:solidFill>
              <a:srgbClr val="674030"/>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386117" y="3488465"/>
            <a:ext cx="2534623" cy="2150335"/>
            <a:chOff x="3386117" y="3488465"/>
            <a:chExt cx="2534623" cy="2150335"/>
          </a:xfrm>
        </p:grpSpPr>
        <p:sp>
          <p:nvSpPr>
            <p:cNvPr id="22" name="Rounded Rectangle 21"/>
            <p:cNvSpPr/>
            <p:nvPr/>
          </p:nvSpPr>
          <p:spPr>
            <a:xfrm>
              <a:off x="3543300" y="4745767"/>
              <a:ext cx="2377440" cy="893033"/>
            </a:xfrm>
            <a:prstGeom prst="roundRect">
              <a:avLst>
                <a:gd name="adj" fmla="val 10000"/>
              </a:avLst>
            </a:prstGeom>
            <a:solidFill>
              <a:srgbClr val="FFFFFF"/>
            </a:solidFill>
            <a:ln w="12700">
              <a:solidFill>
                <a:srgbClr val="67403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chor="ctr" anchorCtr="0"/>
            <a:lstStyle/>
            <a:p>
              <a:pPr lvl="0" algn="ctr"/>
              <a:r>
                <a:rPr lang="en-US" sz="1600" dirty="0" smtClean="0">
                  <a:solidFill>
                    <a:srgbClr val="FF0000"/>
                  </a:solidFill>
                  <a:latin typeface="Segoe UI" pitchFamily="34" charset="0"/>
                  <a:cs typeface="Segoe UI" pitchFamily="34" charset="0"/>
                </a:rPr>
                <a:t>[Insert Partner </a:t>
              </a:r>
              <a:br>
                <a:rPr lang="en-US" sz="1600" dirty="0" smtClean="0">
                  <a:solidFill>
                    <a:srgbClr val="FF0000"/>
                  </a:solidFill>
                  <a:latin typeface="Segoe UI" pitchFamily="34" charset="0"/>
                  <a:cs typeface="Segoe UI" pitchFamily="34" charset="0"/>
                </a:rPr>
              </a:br>
              <a:r>
                <a:rPr lang="en-US" sz="1600" dirty="0" smtClean="0">
                  <a:solidFill>
                    <a:srgbClr val="FF0000"/>
                  </a:solidFill>
                  <a:latin typeface="Segoe UI" pitchFamily="34" charset="0"/>
                  <a:cs typeface="Segoe UI" pitchFamily="34" charset="0"/>
                </a:rPr>
                <a:t>product here]</a:t>
              </a:r>
              <a:endParaRPr lang="en-US" sz="1600" dirty="0"/>
            </a:p>
          </p:txBody>
        </p:sp>
        <p:cxnSp>
          <p:nvCxnSpPr>
            <p:cNvPr id="23" name="Elbow Connector 36"/>
            <p:cNvCxnSpPr/>
            <p:nvPr/>
          </p:nvCxnSpPr>
          <p:spPr>
            <a:xfrm rot="16200000" flipH="1">
              <a:off x="2667556" y="4207026"/>
              <a:ext cx="1589520" cy="152398"/>
            </a:xfrm>
            <a:prstGeom prst="bentConnector2">
              <a:avLst/>
            </a:prstGeom>
            <a:ln w="19050">
              <a:solidFill>
                <a:srgbClr val="674030"/>
              </a:solidFill>
            </a:ln>
          </p:spPr>
          <p:style>
            <a:lnRef idx="1">
              <a:schemeClr val="accent1"/>
            </a:lnRef>
            <a:fillRef idx="0">
              <a:schemeClr val="accent1"/>
            </a:fillRef>
            <a:effectRef idx="0">
              <a:schemeClr val="accent1"/>
            </a:effectRef>
            <a:fontRef idx="minor">
              <a:schemeClr val="tx1"/>
            </a:fontRef>
          </p:style>
        </p:cxnSp>
      </p:grpSp>
      <p:sp>
        <p:nvSpPr>
          <p:cNvPr id="24" name="Rounded Rectangle 23"/>
          <p:cNvSpPr/>
          <p:nvPr/>
        </p:nvSpPr>
        <p:spPr>
          <a:xfrm>
            <a:off x="6096000" y="1392967"/>
            <a:ext cx="2743200" cy="876299"/>
          </a:xfrm>
          <a:prstGeom prst="roundRect">
            <a:avLst>
              <a:gd name="adj" fmla="val 10000"/>
            </a:avLst>
          </a:prstGeom>
          <a:solidFill>
            <a:srgbClr val="DABFAE"/>
          </a:solidFill>
          <a:ln w="12700">
            <a:solidFill>
              <a:srgbClr val="67403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a:r>
              <a:rPr lang="en-US" sz="1800" dirty="0" smtClean="0">
                <a:solidFill>
                  <a:srgbClr val="4D4D4F"/>
                </a:solidFill>
                <a:latin typeface="Segoe UI" pitchFamily="34" charset="0"/>
                <a:cs typeface="Segoe UI" pitchFamily="34" charset="0"/>
              </a:rPr>
              <a:t>Automatically keep your staff apprised and your customers informed</a:t>
            </a:r>
            <a:endParaRPr lang="en-US" sz="1800" dirty="0">
              <a:solidFill>
                <a:srgbClr val="4D4D4F"/>
              </a:solidFill>
              <a:latin typeface="Segoe UI" pitchFamily="34" charset="0"/>
              <a:cs typeface="Segoe UI" pitchFamily="34" charset="0"/>
            </a:endParaRPr>
          </a:p>
        </p:txBody>
      </p:sp>
      <p:sp>
        <p:nvSpPr>
          <p:cNvPr id="25" name="Rounded Rectangle 24"/>
          <p:cNvSpPr/>
          <p:nvPr/>
        </p:nvSpPr>
        <p:spPr>
          <a:xfrm>
            <a:off x="6477000" y="2438401"/>
            <a:ext cx="2377440" cy="2148840"/>
          </a:xfrm>
          <a:prstGeom prst="roundRect">
            <a:avLst>
              <a:gd name="adj" fmla="val 10000"/>
            </a:avLst>
          </a:prstGeom>
          <a:noFill/>
          <a:ln w="12700">
            <a:solidFill>
              <a:srgbClr val="67403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lstStyle/>
          <a:p>
            <a:pPr algn="ctr"/>
            <a:r>
              <a:rPr lang="en-US" sz="1600" b="1" dirty="0" smtClean="0">
                <a:solidFill>
                  <a:srgbClr val="4D4D4F"/>
                </a:solidFill>
                <a:latin typeface="Segoe UI" pitchFamily="34" charset="0"/>
                <a:cs typeface="Segoe UI" pitchFamily="34" charset="0"/>
              </a:rPr>
              <a:t>Microsoft Dynamics CRM </a:t>
            </a:r>
            <a:r>
              <a:rPr lang="en-US" sz="1600" dirty="0" smtClean="0">
                <a:solidFill>
                  <a:srgbClr val="4D4D4F"/>
                </a:solidFill>
                <a:latin typeface="Segoe UI" pitchFamily="34" charset="0"/>
                <a:cs typeface="Segoe UI" pitchFamily="34" charset="0"/>
              </a:rPr>
              <a:t>gives you the option to keep your employees apprised of open customer issues and automatically send important e-mail messages to customers.</a:t>
            </a:r>
          </a:p>
        </p:txBody>
      </p:sp>
      <p:cxnSp>
        <p:nvCxnSpPr>
          <p:cNvPr id="26" name="Elbow Connector 36"/>
          <p:cNvCxnSpPr/>
          <p:nvPr/>
        </p:nvCxnSpPr>
        <p:spPr>
          <a:xfrm rot="16200000" flipH="1">
            <a:off x="5774435" y="2824000"/>
            <a:ext cx="1252728" cy="152402"/>
          </a:xfrm>
          <a:prstGeom prst="bentConnector2">
            <a:avLst/>
          </a:prstGeom>
          <a:ln w="19050">
            <a:solidFill>
              <a:srgbClr val="674030"/>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6324603" y="3526564"/>
            <a:ext cx="2529837" cy="2112236"/>
            <a:chOff x="6324603" y="3526564"/>
            <a:chExt cx="2529837" cy="2112236"/>
          </a:xfrm>
        </p:grpSpPr>
        <p:sp>
          <p:nvSpPr>
            <p:cNvPr id="28" name="Rounded Rectangle 27"/>
            <p:cNvSpPr/>
            <p:nvPr/>
          </p:nvSpPr>
          <p:spPr>
            <a:xfrm>
              <a:off x="6477000" y="4745767"/>
              <a:ext cx="2377440" cy="893033"/>
            </a:xfrm>
            <a:prstGeom prst="roundRect">
              <a:avLst>
                <a:gd name="adj" fmla="val 10000"/>
              </a:avLst>
            </a:prstGeom>
            <a:solidFill>
              <a:srgbClr val="FFFFFF"/>
            </a:solidFill>
            <a:ln w="12700">
              <a:solidFill>
                <a:srgbClr val="67403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chor="ctr" anchorCtr="0"/>
            <a:lstStyle/>
            <a:p>
              <a:pPr lvl="0" algn="ctr"/>
              <a:r>
                <a:rPr lang="en-US" sz="1600" dirty="0" smtClean="0">
                  <a:solidFill>
                    <a:srgbClr val="FF0000"/>
                  </a:solidFill>
                  <a:latin typeface="Segoe UI" pitchFamily="34" charset="0"/>
                  <a:cs typeface="Segoe UI" pitchFamily="34" charset="0"/>
                </a:rPr>
                <a:t>Insert Partner </a:t>
              </a:r>
              <a:br>
                <a:rPr lang="en-US" sz="1600" dirty="0" smtClean="0">
                  <a:solidFill>
                    <a:srgbClr val="FF0000"/>
                  </a:solidFill>
                  <a:latin typeface="Segoe UI" pitchFamily="34" charset="0"/>
                  <a:cs typeface="Segoe UI" pitchFamily="34" charset="0"/>
                </a:rPr>
              </a:br>
              <a:r>
                <a:rPr lang="en-US" sz="1600" dirty="0" smtClean="0">
                  <a:solidFill>
                    <a:srgbClr val="FF0000"/>
                  </a:solidFill>
                  <a:latin typeface="Segoe UI" pitchFamily="34" charset="0"/>
                  <a:cs typeface="Segoe UI" pitchFamily="34" charset="0"/>
                </a:rPr>
                <a:t>product here]</a:t>
              </a:r>
              <a:endParaRPr lang="en-US" sz="1600" dirty="0"/>
            </a:p>
          </p:txBody>
        </p:sp>
        <p:cxnSp>
          <p:nvCxnSpPr>
            <p:cNvPr id="29" name="Elbow Connector 36"/>
            <p:cNvCxnSpPr/>
            <p:nvPr/>
          </p:nvCxnSpPr>
          <p:spPr>
            <a:xfrm rot="16200000" flipH="1">
              <a:off x="5567942" y="4283225"/>
              <a:ext cx="1665719" cy="152397"/>
            </a:xfrm>
            <a:prstGeom prst="bentConnector2">
              <a:avLst/>
            </a:prstGeom>
            <a:ln w="19050">
              <a:solidFill>
                <a:srgbClr val="67403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1143000"/>
          </a:xfrm>
        </p:spPr>
        <p:txBody>
          <a:bodyPr/>
          <a:lstStyle/>
          <a:p>
            <a:r>
              <a:rPr lang="en-US" dirty="0" smtClean="0"/>
              <a:t>Tips And Tricks</a:t>
            </a:r>
            <a:endParaRPr lang="en-US" dirty="0"/>
          </a:p>
        </p:txBody>
      </p:sp>
      <p:grpSp>
        <p:nvGrpSpPr>
          <p:cNvPr id="4" name="Group 3"/>
          <p:cNvGrpSpPr/>
          <p:nvPr/>
        </p:nvGrpSpPr>
        <p:grpSpPr>
          <a:xfrm>
            <a:off x="457200" y="1136383"/>
            <a:ext cx="8077200" cy="1234800"/>
            <a:chOff x="0" y="298184"/>
            <a:chExt cx="8077200" cy="1234800"/>
          </a:xfrm>
          <a:solidFill>
            <a:srgbClr val="DABFAE"/>
          </a:solidFill>
        </p:grpSpPr>
        <p:sp>
          <p:nvSpPr>
            <p:cNvPr id="6" name="Rectangle 5"/>
            <p:cNvSpPr/>
            <p:nvPr/>
          </p:nvSpPr>
          <p:spPr>
            <a:xfrm>
              <a:off x="0" y="298184"/>
              <a:ext cx="8077200" cy="1234800"/>
            </a:xfrm>
            <a:prstGeom prst="rect">
              <a:avLst/>
            </a:prstGeom>
            <a:grpFill/>
            <a:ln w="3175">
              <a:solidFill>
                <a:srgbClr val="67403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ectangle 6"/>
            <p:cNvSpPr/>
            <p:nvPr/>
          </p:nvSpPr>
          <p:spPr>
            <a:xfrm>
              <a:off x="0" y="298184"/>
              <a:ext cx="8077200" cy="1234800"/>
            </a:xfrm>
            <a:prstGeom prst="rect">
              <a:avLst/>
            </a:prstGeom>
            <a:grpFill/>
            <a:ln>
              <a:solidFill>
                <a:srgbClr val="67403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274320" rIns="182880" bIns="99568" numCol="1" spcCol="1270" anchor="t" anchorCtr="0">
              <a:noAutofit/>
            </a:bodyPr>
            <a:lstStyle/>
            <a:p>
              <a:pPr marL="173038" lvl="1" indent="-173038" defTabSz="622300">
                <a:spcAft>
                  <a:spcPts val="0"/>
                </a:spcAft>
                <a:buFontTx/>
                <a:buChar char="••"/>
              </a:pPr>
              <a:r>
                <a:rPr lang="en-US" sz="1400" dirty="0" smtClean="0">
                  <a:latin typeface="Segoe UI" pitchFamily="34" charset="0"/>
                  <a:cs typeface="Segoe UI" pitchFamily="34" charset="0"/>
                </a:rPr>
                <a:t>Providing career paths will help keep your top talent in-house, and you can even consider fast-tracking your most productive employees with management induction programs. If possible, implementing an incentive-based remuneration plan for key staff lets people know you’re really serious about keeping them</a:t>
              </a:r>
              <a:r>
                <a:rPr lang="en-US" sz="1400" kern="1200" dirty="0" smtClean="0">
                  <a:latin typeface="Segoe UI" pitchFamily="34" charset="0"/>
                  <a:cs typeface="Segoe UI" pitchFamily="34" charset="0"/>
                </a:rPr>
                <a:t>.</a:t>
              </a:r>
              <a:r>
                <a:rPr lang="en-US" sz="1400" kern="1200" baseline="30000" dirty="0" smtClean="0">
                  <a:latin typeface="Segoe UI" pitchFamily="34" charset="0"/>
                  <a:cs typeface="Segoe UI" pitchFamily="34" charset="0"/>
                </a:rPr>
                <a:t>1</a:t>
              </a:r>
              <a:endParaRPr lang="en-US" sz="1400" kern="1200" dirty="0">
                <a:latin typeface="Segoe UI" pitchFamily="34" charset="0"/>
                <a:cs typeface="Segoe UI" pitchFamily="34" charset="0"/>
              </a:endParaRPr>
            </a:p>
          </p:txBody>
        </p:sp>
      </p:grpSp>
      <p:grpSp>
        <p:nvGrpSpPr>
          <p:cNvPr id="8" name="Group 7"/>
          <p:cNvGrpSpPr/>
          <p:nvPr/>
        </p:nvGrpSpPr>
        <p:grpSpPr>
          <a:xfrm>
            <a:off x="609600" y="838200"/>
            <a:ext cx="6477000" cy="495299"/>
            <a:chOff x="152400" y="0"/>
            <a:chExt cx="6339875" cy="550447"/>
          </a:xfrm>
          <a:solidFill>
            <a:srgbClr val="674030"/>
          </a:solidFill>
        </p:grpSpPr>
        <p:sp>
          <p:nvSpPr>
            <p:cNvPr id="9" name="Rounded Rectangle 8"/>
            <p:cNvSpPr/>
            <p:nvPr/>
          </p:nvSpPr>
          <p:spPr>
            <a:xfrm>
              <a:off x="152400" y="0"/>
              <a:ext cx="6339875" cy="550447"/>
            </a:xfrm>
            <a:prstGeom prst="roundRect">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Rounded Rectangle 6"/>
            <p:cNvSpPr/>
            <p:nvPr/>
          </p:nvSpPr>
          <p:spPr>
            <a:xfrm>
              <a:off x="179271" y="26871"/>
              <a:ext cx="6286133" cy="49670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13709" tIns="0" rIns="213709" bIns="0" numCol="1" spcCol="1270" anchor="ctr" anchorCtr="0">
              <a:noAutofit/>
            </a:bodyPr>
            <a:lstStyle/>
            <a:p>
              <a:pPr lvl="0"/>
              <a:r>
                <a:rPr lang="en-US" sz="1400" b="1" dirty="0" smtClean="0">
                  <a:solidFill>
                    <a:srgbClr val="FFFFFF"/>
                  </a:solidFill>
                  <a:latin typeface="Segoe UI" pitchFamily="34" charset="0"/>
                  <a:cs typeface="Segoe UI" pitchFamily="34" charset="0"/>
                </a:rPr>
                <a:t>Don’t forget to keep an eye on your human resources.</a:t>
              </a:r>
              <a:endParaRPr lang="en-US" sz="1400" b="1" dirty="0">
                <a:solidFill>
                  <a:srgbClr val="FFFFFF"/>
                </a:solidFill>
                <a:latin typeface="Segoe UI" pitchFamily="34" charset="0"/>
                <a:cs typeface="Segoe UI" pitchFamily="34" charset="0"/>
              </a:endParaRPr>
            </a:p>
          </p:txBody>
        </p:sp>
      </p:grpSp>
      <p:grpSp>
        <p:nvGrpSpPr>
          <p:cNvPr id="11" name="Group 10"/>
          <p:cNvGrpSpPr/>
          <p:nvPr/>
        </p:nvGrpSpPr>
        <p:grpSpPr>
          <a:xfrm>
            <a:off x="457200" y="2795699"/>
            <a:ext cx="8077200" cy="1204800"/>
            <a:chOff x="0" y="1933747"/>
            <a:chExt cx="8077200" cy="1014300"/>
          </a:xfrm>
          <a:solidFill>
            <a:srgbClr val="DABFAE"/>
          </a:solidFill>
        </p:grpSpPr>
        <p:sp>
          <p:nvSpPr>
            <p:cNvPr id="12" name="Rectangle 11"/>
            <p:cNvSpPr/>
            <p:nvPr/>
          </p:nvSpPr>
          <p:spPr>
            <a:xfrm>
              <a:off x="0" y="1933747"/>
              <a:ext cx="8077200" cy="1014300"/>
            </a:xfrm>
            <a:prstGeom prst="rect">
              <a:avLst/>
            </a:prstGeom>
            <a:grpFill/>
            <a:ln w="3175">
              <a:solidFill>
                <a:srgbClr val="67403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0" y="1933747"/>
              <a:ext cx="8077200" cy="1014300"/>
            </a:xfrm>
            <a:prstGeom prst="rect">
              <a:avLst/>
            </a:prstGeom>
            <a:grpFill/>
            <a:ln>
              <a:solidFill>
                <a:srgbClr val="67403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274320" rIns="182880" bIns="99568" numCol="1" spcCol="1270" anchor="t" anchorCtr="0">
              <a:noAutofit/>
            </a:bodyPr>
            <a:lstStyle/>
            <a:p>
              <a:pPr marL="171450" lvl="0" indent="-171450">
                <a:buFont typeface="Arial" pitchFamily="34" charset="0"/>
                <a:buChar char="•"/>
              </a:pPr>
              <a:r>
                <a:rPr lang="en-US" sz="1400" dirty="0" smtClean="0">
                  <a:latin typeface="Segoe UI" pitchFamily="34" charset="0"/>
                  <a:cs typeface="Segoe UI" pitchFamily="34" charset="0"/>
                </a:rPr>
                <a:t>Classify your data according to its business value and use a 3 tier storage system. The top tier, with the best availability, reliability, and performance, is where your most business-critical data should reside. The lowest tier can consist of the lowest-cost, highest-volume storage devices for data with the least value.</a:t>
              </a:r>
              <a:r>
                <a:rPr lang="en-US" sz="1400" baseline="30000" dirty="0" smtClean="0">
                  <a:latin typeface="Segoe UI" pitchFamily="34" charset="0"/>
                  <a:cs typeface="Segoe UI" pitchFamily="34" charset="0"/>
                </a:rPr>
                <a:t>2</a:t>
              </a:r>
              <a:endParaRPr lang="en-US" sz="1400" dirty="0">
                <a:latin typeface="Segoe UI" pitchFamily="34" charset="0"/>
                <a:cs typeface="Segoe UI" pitchFamily="34" charset="0"/>
              </a:endParaRPr>
            </a:p>
          </p:txBody>
        </p:sp>
      </p:grpSp>
      <p:grpSp>
        <p:nvGrpSpPr>
          <p:cNvPr id="14" name="Group 13"/>
          <p:cNvGrpSpPr/>
          <p:nvPr/>
        </p:nvGrpSpPr>
        <p:grpSpPr>
          <a:xfrm>
            <a:off x="594374" y="2506634"/>
            <a:ext cx="6530325" cy="503265"/>
            <a:chOff x="137175" y="1668435"/>
            <a:chExt cx="6339818" cy="555985"/>
          </a:xfrm>
          <a:solidFill>
            <a:srgbClr val="674030"/>
          </a:solidFill>
        </p:grpSpPr>
        <p:sp>
          <p:nvSpPr>
            <p:cNvPr id="15" name="Rounded Rectangle 14"/>
            <p:cNvSpPr/>
            <p:nvPr/>
          </p:nvSpPr>
          <p:spPr>
            <a:xfrm>
              <a:off x="137175" y="1668435"/>
              <a:ext cx="6339818" cy="555985"/>
            </a:xfrm>
            <a:prstGeom prst="roundRect">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ounded Rectangle 10"/>
            <p:cNvSpPr/>
            <p:nvPr/>
          </p:nvSpPr>
          <p:spPr>
            <a:xfrm>
              <a:off x="164316" y="1695576"/>
              <a:ext cx="6285536" cy="5017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13709" tIns="0" rIns="213709" bIns="0" numCol="1" spcCol="1270" anchor="ctr" anchorCtr="0">
              <a:noAutofit/>
            </a:bodyPr>
            <a:lstStyle/>
            <a:p>
              <a:pPr lvl="0"/>
              <a:r>
                <a:rPr lang="en-US" sz="1400" b="1" dirty="0" smtClean="0">
                  <a:solidFill>
                    <a:srgbClr val="FFFFFF"/>
                  </a:solidFill>
                  <a:latin typeface="Segoe UI" pitchFamily="34" charset="0"/>
                  <a:cs typeface="Segoe UI" pitchFamily="34" charset="0"/>
                </a:rPr>
                <a:t>What’s the most efficient way to manage your data growth and storage? </a:t>
              </a:r>
              <a:endParaRPr lang="en-US" sz="1400" b="1" dirty="0">
                <a:solidFill>
                  <a:srgbClr val="FFFFFF"/>
                </a:solidFill>
                <a:latin typeface="Segoe UI" pitchFamily="34" charset="0"/>
                <a:cs typeface="Segoe UI" pitchFamily="34" charset="0"/>
              </a:endParaRPr>
            </a:p>
          </p:txBody>
        </p:sp>
      </p:grpSp>
      <p:grpSp>
        <p:nvGrpSpPr>
          <p:cNvPr id="17" name="Group 16"/>
          <p:cNvGrpSpPr/>
          <p:nvPr/>
        </p:nvGrpSpPr>
        <p:grpSpPr>
          <a:xfrm>
            <a:off x="457200" y="4419599"/>
            <a:ext cx="8077200" cy="1257300"/>
            <a:chOff x="0" y="3104700"/>
            <a:chExt cx="8077200" cy="1543500"/>
          </a:xfrm>
          <a:solidFill>
            <a:srgbClr val="DABFAE"/>
          </a:solidFill>
        </p:grpSpPr>
        <p:sp>
          <p:nvSpPr>
            <p:cNvPr id="18" name="Rectangle 17"/>
            <p:cNvSpPr/>
            <p:nvPr/>
          </p:nvSpPr>
          <p:spPr>
            <a:xfrm>
              <a:off x="0" y="3104700"/>
              <a:ext cx="8077200" cy="1543500"/>
            </a:xfrm>
            <a:prstGeom prst="rect">
              <a:avLst/>
            </a:prstGeom>
            <a:grpFill/>
            <a:ln w="3175">
              <a:solidFill>
                <a:srgbClr val="67403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ectangle 18"/>
            <p:cNvSpPr/>
            <p:nvPr/>
          </p:nvSpPr>
          <p:spPr>
            <a:xfrm>
              <a:off x="0" y="3104700"/>
              <a:ext cx="8077200" cy="1543500"/>
            </a:xfrm>
            <a:prstGeom prst="rect">
              <a:avLst/>
            </a:prstGeom>
            <a:grpFill/>
            <a:ln>
              <a:solidFill>
                <a:srgbClr val="67403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320040" rIns="182880" bIns="99568" numCol="1" spcCol="1270" anchor="t" anchorCtr="0">
              <a:noAutofit/>
            </a:bodyPr>
            <a:lstStyle/>
            <a:p>
              <a:pPr marL="171450" lvl="0" indent="-171450">
                <a:buFont typeface="Arial" pitchFamily="34" charset="0"/>
                <a:buChar char="•"/>
              </a:pPr>
              <a:r>
                <a:rPr lang="en-US" sz="1400" dirty="0" smtClean="0">
                  <a:latin typeface="Segoe UI" pitchFamily="34" charset="0"/>
                  <a:cs typeface="Segoe UI" pitchFamily="34" charset="0"/>
                </a:rPr>
                <a:t>Here are some document-management questions to consider: What are the rules for creating documents? Should new documents be dated or time-stamped? What should the procedures for sharing or reviewing documents be? How are documents filed and stored? Are your storage devices reviewed at least yearly?</a:t>
              </a:r>
              <a:r>
                <a:rPr lang="en-US" sz="1400" baseline="30000" dirty="0" smtClean="0">
                  <a:latin typeface="Segoe UI" pitchFamily="34" charset="0"/>
                  <a:cs typeface="Segoe UI" pitchFamily="34" charset="0"/>
                </a:rPr>
                <a:t>3</a:t>
              </a:r>
              <a:r>
                <a:rPr lang="en-US" sz="1400" dirty="0" smtClean="0">
                  <a:latin typeface="Segoe UI" pitchFamily="34" charset="0"/>
                  <a:cs typeface="Segoe UI" pitchFamily="34" charset="0"/>
                </a:rPr>
                <a:t> </a:t>
              </a:r>
              <a:endParaRPr lang="en-US" sz="1400" dirty="0">
                <a:latin typeface="Segoe UI" pitchFamily="34" charset="0"/>
                <a:cs typeface="Segoe UI" pitchFamily="34" charset="0"/>
              </a:endParaRPr>
            </a:p>
          </p:txBody>
        </p:sp>
      </p:grpSp>
      <p:grpSp>
        <p:nvGrpSpPr>
          <p:cNvPr id="20" name="Group 19"/>
          <p:cNvGrpSpPr/>
          <p:nvPr/>
        </p:nvGrpSpPr>
        <p:grpSpPr>
          <a:xfrm>
            <a:off x="609600" y="4155885"/>
            <a:ext cx="6568467" cy="530414"/>
            <a:chOff x="152400" y="3089086"/>
            <a:chExt cx="6568467" cy="644716"/>
          </a:xfrm>
          <a:solidFill>
            <a:srgbClr val="674030"/>
          </a:solidFill>
        </p:grpSpPr>
        <p:sp>
          <p:nvSpPr>
            <p:cNvPr id="21" name="Rounded Rectangle 20"/>
            <p:cNvSpPr/>
            <p:nvPr/>
          </p:nvSpPr>
          <p:spPr>
            <a:xfrm>
              <a:off x="152400" y="3089086"/>
              <a:ext cx="6568467" cy="644716"/>
            </a:xfrm>
            <a:prstGeom prst="roundRect">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Rounded Rectangle 14"/>
            <p:cNvSpPr/>
            <p:nvPr/>
          </p:nvSpPr>
          <p:spPr>
            <a:xfrm>
              <a:off x="183872" y="3120558"/>
              <a:ext cx="6505523" cy="5817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13709" tIns="0" rIns="213709" bIns="0" numCol="1" spcCol="1270" anchor="ctr" anchorCtr="0">
              <a:noAutofit/>
            </a:bodyPr>
            <a:lstStyle/>
            <a:p>
              <a:pPr lvl="0"/>
              <a:r>
                <a:rPr lang="en-US" sz="1400" b="1" dirty="0" smtClean="0">
                  <a:solidFill>
                    <a:srgbClr val="FFFFFF"/>
                  </a:solidFill>
                  <a:latin typeface="Segoe UI" pitchFamily="34" charset="0"/>
                  <a:cs typeface="Segoe UI" pitchFamily="34" charset="0"/>
                </a:rPr>
                <a:t>It may take time to revamp your document management system</a:t>
              </a:r>
              <a:endParaRPr lang="en-US" sz="1400" dirty="0"/>
            </a:p>
          </p:txBody>
        </p:sp>
      </p:grpSp>
      <p:sp>
        <p:nvSpPr>
          <p:cNvPr id="23" name="TextBox 22"/>
          <p:cNvSpPr txBox="1"/>
          <p:nvPr/>
        </p:nvSpPr>
        <p:spPr>
          <a:xfrm>
            <a:off x="266700" y="6438900"/>
            <a:ext cx="6705600" cy="430887"/>
          </a:xfrm>
          <a:prstGeom prst="rect">
            <a:avLst/>
          </a:prstGeom>
          <a:noFill/>
        </p:spPr>
        <p:txBody>
          <a:bodyPr wrap="square" rtlCol="0">
            <a:spAutoFit/>
          </a:bodyPr>
          <a:lstStyle/>
          <a:p>
            <a:r>
              <a:rPr lang="en-US" sz="1100" baseline="30000" dirty="0" smtClean="0">
                <a:solidFill>
                  <a:srgbClr val="4D4D4F"/>
                </a:solidFill>
                <a:latin typeface="Segoe UI" pitchFamily="34" charset="0"/>
                <a:cs typeface="Segoe UI" pitchFamily="34" charset="0"/>
              </a:rPr>
              <a:t>1</a:t>
            </a:r>
            <a:r>
              <a:rPr lang="en-US" sz="1100" dirty="0" smtClean="0">
                <a:latin typeface="Segoe UI" pitchFamily="34" charset="0"/>
                <a:cs typeface="Segoe UI" pitchFamily="34" charset="0"/>
              </a:rPr>
              <a:t>“</a:t>
            </a:r>
            <a:r>
              <a:rPr lang="en-US" sz="1100" u="sng" dirty="0" smtClean="0">
                <a:latin typeface="Segoe UI" pitchFamily="34" charset="0"/>
                <a:cs typeface="Segoe UI" pitchFamily="34" charset="0"/>
                <a:hlinkClick r:id="rId3"/>
              </a:rPr>
              <a:t>Ten tips for managing rapid growth</a:t>
            </a:r>
            <a:r>
              <a:rPr lang="en-US" sz="1100" dirty="0" smtClean="0">
                <a:latin typeface="Segoe UI" pitchFamily="34" charset="0"/>
                <a:cs typeface="Segoe UI" pitchFamily="34" charset="0"/>
              </a:rPr>
              <a:t>,” William Buck; </a:t>
            </a:r>
            <a:r>
              <a:rPr lang="en-US" sz="1100" baseline="30000" dirty="0" smtClean="0">
                <a:solidFill>
                  <a:srgbClr val="4D4D4F"/>
                </a:solidFill>
                <a:latin typeface="Segoe UI" pitchFamily="34" charset="0"/>
                <a:cs typeface="Segoe UI" pitchFamily="34" charset="0"/>
              </a:rPr>
              <a:t>2</a:t>
            </a:r>
            <a:r>
              <a:rPr lang="en-US" sz="1100" dirty="0" smtClean="0">
                <a:latin typeface="Segoe UI" pitchFamily="34" charset="0"/>
                <a:cs typeface="Segoe UI" pitchFamily="34" charset="0"/>
              </a:rPr>
              <a:t>“</a:t>
            </a:r>
            <a:r>
              <a:rPr lang="en-US" sz="1100" u="sng" dirty="0" smtClean="0">
                <a:latin typeface="Segoe UI" pitchFamily="34" charset="0"/>
                <a:cs typeface="Segoe UI" pitchFamily="34" charset="0"/>
                <a:hlinkClick r:id="rId4"/>
              </a:rPr>
              <a:t>Managing data growth: Nine tips for mid-market organizations</a:t>
            </a:r>
            <a:r>
              <a:rPr lang="en-US" sz="1100" dirty="0" smtClean="0">
                <a:latin typeface="Segoe UI" pitchFamily="34" charset="0"/>
                <a:cs typeface="Segoe UI" pitchFamily="34" charset="0"/>
              </a:rPr>
              <a:t>,” Tim Smith; </a:t>
            </a:r>
            <a:r>
              <a:rPr lang="en-US" sz="1100" baseline="30000" dirty="0" smtClean="0">
                <a:latin typeface="Segoe UI" pitchFamily="34" charset="0"/>
                <a:cs typeface="Segoe UI" pitchFamily="34" charset="0"/>
              </a:rPr>
              <a:t>3</a:t>
            </a:r>
            <a:r>
              <a:rPr lang="en-US" sz="1100" dirty="0" smtClean="0">
                <a:latin typeface="Segoe UI" pitchFamily="34" charset="0"/>
                <a:cs typeface="Segoe UI" pitchFamily="34" charset="0"/>
              </a:rPr>
              <a:t>“</a:t>
            </a:r>
            <a:r>
              <a:rPr lang="en-US" sz="1100" u="sng" dirty="0" smtClean="0">
                <a:latin typeface="Segoe UI" pitchFamily="34" charset="0"/>
                <a:cs typeface="Segoe UI" pitchFamily="34" charset="0"/>
                <a:hlinkClick r:id="rId5"/>
              </a:rPr>
              <a:t>3 Steps to Creating a Document Management System</a:t>
            </a:r>
            <a:r>
              <a:rPr lang="en-US" sz="1100" dirty="0" smtClean="0">
                <a:latin typeface="Segoe UI" pitchFamily="34" charset="0"/>
                <a:cs typeface="Segoe UI" pitchFamily="34" charset="0"/>
              </a:rPr>
              <a:t>,” Susan Ward.</a:t>
            </a:r>
            <a:endParaRPr lang="en-US" sz="1100" baseline="30000" dirty="0" smtClean="0">
              <a:solidFill>
                <a:srgbClr val="AB543C"/>
              </a:solidFill>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
            <a:ext cx="9144000" cy="1143000"/>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674030"/>
                </a:solidFill>
                <a:effectLst/>
                <a:uLnTx/>
                <a:uFillTx/>
                <a:latin typeface="Segoe UI" pitchFamily="34" charset="0"/>
                <a:ea typeface="+mj-ea"/>
                <a:cs typeface="Segoe UI" pitchFamily="34" charset="0"/>
              </a:rPr>
              <a:t>More Tips And Tricks</a:t>
            </a:r>
            <a:endParaRPr kumimoji="0" lang="en-US" sz="3200" b="0" i="0" u="none" strike="noStrike" kern="1200" cap="none" spc="0" normalizeH="0" baseline="0" noProof="0" dirty="0">
              <a:ln>
                <a:noFill/>
              </a:ln>
              <a:solidFill>
                <a:srgbClr val="674030"/>
              </a:solidFill>
              <a:effectLst/>
              <a:uLnTx/>
              <a:uFillTx/>
              <a:latin typeface="Segoe UI" pitchFamily="34" charset="0"/>
              <a:ea typeface="+mj-ea"/>
              <a:cs typeface="Segoe UI" pitchFamily="34" charset="0"/>
            </a:endParaRPr>
          </a:p>
        </p:txBody>
      </p:sp>
      <p:grpSp>
        <p:nvGrpSpPr>
          <p:cNvPr id="3" name="Group 2"/>
          <p:cNvGrpSpPr/>
          <p:nvPr/>
        </p:nvGrpSpPr>
        <p:grpSpPr>
          <a:xfrm>
            <a:off x="457200" y="1136383"/>
            <a:ext cx="8077200" cy="1066800"/>
            <a:chOff x="0" y="298184"/>
            <a:chExt cx="8077200" cy="1234800"/>
          </a:xfrm>
          <a:solidFill>
            <a:srgbClr val="DABFAE"/>
          </a:solidFill>
        </p:grpSpPr>
        <p:sp>
          <p:nvSpPr>
            <p:cNvPr id="4" name="Rectangle 3"/>
            <p:cNvSpPr/>
            <p:nvPr/>
          </p:nvSpPr>
          <p:spPr>
            <a:xfrm>
              <a:off x="0" y="298184"/>
              <a:ext cx="8077200" cy="990600"/>
            </a:xfrm>
            <a:prstGeom prst="rect">
              <a:avLst/>
            </a:prstGeom>
            <a:grpFill/>
            <a:ln w="3175">
              <a:solidFill>
                <a:srgbClr val="67403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Rectangle 4"/>
            <p:cNvSpPr/>
            <p:nvPr/>
          </p:nvSpPr>
          <p:spPr>
            <a:xfrm>
              <a:off x="0" y="298184"/>
              <a:ext cx="8077200" cy="1234800"/>
            </a:xfrm>
            <a:prstGeom prst="rect">
              <a:avLst/>
            </a:prstGeom>
            <a:grpFill/>
            <a:ln>
              <a:solidFill>
                <a:srgbClr val="67403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274320" rIns="182880" bIns="99568" numCol="1" spcCol="1270" anchor="t" anchorCtr="0">
              <a:noAutofit/>
            </a:bodyPr>
            <a:lstStyle/>
            <a:p>
              <a:pPr marL="171450" lvl="0" indent="-171450">
                <a:buFont typeface="Arial" pitchFamily="34" charset="0"/>
                <a:buChar char="•"/>
              </a:pPr>
              <a:r>
                <a:rPr lang="en-US" sz="1400" dirty="0" smtClean="0">
                  <a:latin typeface="Segoe UI" pitchFamily="34" charset="0"/>
                  <a:cs typeface="Segoe UI" pitchFamily="34" charset="0"/>
                </a:rPr>
                <a:t>When preparing for a change, be clear on the reasons behind it. When sending e-mails or other communications about the change, always relate it to the benefit you expect for the business. However, be honest about the difficulties ahead.</a:t>
              </a:r>
              <a:r>
                <a:rPr lang="en-US" sz="1400" baseline="30000" dirty="0" smtClean="0">
                  <a:latin typeface="Segoe UI" pitchFamily="34" charset="0"/>
                  <a:cs typeface="Segoe UI" pitchFamily="34" charset="0"/>
                </a:rPr>
                <a:t>4</a:t>
              </a:r>
              <a:endParaRPr lang="en-US" sz="1400" dirty="0">
                <a:latin typeface="Segoe UI" pitchFamily="34" charset="0"/>
                <a:cs typeface="Segoe UI" pitchFamily="34" charset="0"/>
              </a:endParaRPr>
            </a:p>
          </p:txBody>
        </p:sp>
      </p:grpSp>
      <p:grpSp>
        <p:nvGrpSpPr>
          <p:cNvPr id="6" name="Group 5"/>
          <p:cNvGrpSpPr/>
          <p:nvPr/>
        </p:nvGrpSpPr>
        <p:grpSpPr>
          <a:xfrm>
            <a:off x="609600" y="838200"/>
            <a:ext cx="6934200" cy="495299"/>
            <a:chOff x="152400" y="0"/>
            <a:chExt cx="6339875" cy="550447"/>
          </a:xfrm>
          <a:solidFill>
            <a:srgbClr val="674030"/>
          </a:solidFill>
        </p:grpSpPr>
        <p:sp>
          <p:nvSpPr>
            <p:cNvPr id="7" name="Rounded Rectangle 6"/>
            <p:cNvSpPr/>
            <p:nvPr/>
          </p:nvSpPr>
          <p:spPr>
            <a:xfrm>
              <a:off x="152400" y="0"/>
              <a:ext cx="6339875" cy="550447"/>
            </a:xfrm>
            <a:prstGeom prst="roundRect">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Rounded Rectangle 6"/>
            <p:cNvSpPr/>
            <p:nvPr/>
          </p:nvSpPr>
          <p:spPr>
            <a:xfrm>
              <a:off x="179271" y="26871"/>
              <a:ext cx="6286133" cy="49670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13709" tIns="0" rIns="213709" bIns="0" numCol="1" spcCol="1270" anchor="ctr" anchorCtr="0">
              <a:noAutofit/>
            </a:bodyPr>
            <a:lstStyle/>
            <a:p>
              <a:pPr lvl="0"/>
              <a:r>
                <a:rPr lang="en-US" sz="1400" b="1" dirty="0" smtClean="0">
                  <a:solidFill>
                    <a:srgbClr val="FFFFFF"/>
                  </a:solidFill>
                  <a:latin typeface="Segoe UI" pitchFamily="34" charset="0"/>
                  <a:cs typeface="Segoe UI" pitchFamily="34" charset="0"/>
                </a:rPr>
                <a:t>Planning an IT change that will affect your employees?</a:t>
              </a:r>
              <a:endParaRPr lang="en-US" sz="1400" b="1" dirty="0">
                <a:solidFill>
                  <a:srgbClr val="FFFFFF"/>
                </a:solidFill>
                <a:latin typeface="Segoe UI" pitchFamily="34" charset="0"/>
                <a:cs typeface="Segoe UI" pitchFamily="34" charset="0"/>
              </a:endParaRPr>
            </a:p>
          </p:txBody>
        </p:sp>
      </p:grpSp>
      <p:grpSp>
        <p:nvGrpSpPr>
          <p:cNvPr id="9" name="Group 8"/>
          <p:cNvGrpSpPr/>
          <p:nvPr/>
        </p:nvGrpSpPr>
        <p:grpSpPr>
          <a:xfrm>
            <a:off x="457200" y="2636683"/>
            <a:ext cx="8077200" cy="1014300"/>
            <a:chOff x="0" y="1933747"/>
            <a:chExt cx="8077200" cy="1014300"/>
          </a:xfrm>
          <a:solidFill>
            <a:srgbClr val="DABFAE"/>
          </a:solidFill>
        </p:grpSpPr>
        <p:sp>
          <p:nvSpPr>
            <p:cNvPr id="10" name="Rectangle 9"/>
            <p:cNvSpPr/>
            <p:nvPr/>
          </p:nvSpPr>
          <p:spPr>
            <a:xfrm>
              <a:off x="0" y="1933747"/>
              <a:ext cx="8077200" cy="1014300"/>
            </a:xfrm>
            <a:prstGeom prst="rect">
              <a:avLst/>
            </a:prstGeom>
            <a:grpFill/>
            <a:ln w="3175">
              <a:solidFill>
                <a:srgbClr val="67403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ectangle 10"/>
            <p:cNvSpPr/>
            <p:nvPr/>
          </p:nvSpPr>
          <p:spPr>
            <a:xfrm>
              <a:off x="0" y="1933747"/>
              <a:ext cx="8077200" cy="1014300"/>
            </a:xfrm>
            <a:prstGeom prst="rect">
              <a:avLst/>
            </a:prstGeom>
            <a:grpFill/>
            <a:ln>
              <a:solidFill>
                <a:srgbClr val="67403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274320" rIns="182880" bIns="99568" numCol="1" spcCol="1270" anchor="t" anchorCtr="0">
              <a:noAutofit/>
            </a:bodyPr>
            <a:lstStyle/>
            <a:p>
              <a:pPr marL="171450" lvl="0" indent="-171450">
                <a:buFont typeface="Arial" pitchFamily="34" charset="0"/>
                <a:buChar char="•"/>
              </a:pPr>
              <a:r>
                <a:rPr lang="en-US" sz="1400" dirty="0" smtClean="0">
                  <a:latin typeface="Segoe UI" pitchFamily="34" charset="0"/>
                  <a:cs typeface="Segoe UI" pitchFamily="34" charset="0"/>
                </a:rPr>
                <a:t>Your local utility company probably offers free energy audits that will pinpoint areas where you could reduce your energy usage. It’s estimated that many businesses could cut energy costs up to 60% by replacing outdated and inefficient electrical equipment.</a:t>
              </a:r>
              <a:r>
                <a:rPr lang="en-US" sz="1400" baseline="30000" dirty="0" smtClean="0">
                  <a:latin typeface="Segoe UI" pitchFamily="34" charset="0"/>
                  <a:cs typeface="Segoe UI" pitchFamily="34" charset="0"/>
                </a:rPr>
                <a:t>5</a:t>
              </a:r>
              <a:endParaRPr lang="en-US" sz="1400" dirty="0">
                <a:latin typeface="Segoe UI" pitchFamily="34" charset="0"/>
                <a:cs typeface="Segoe UI" pitchFamily="34" charset="0"/>
              </a:endParaRPr>
            </a:p>
          </p:txBody>
        </p:sp>
      </p:grpSp>
      <p:grpSp>
        <p:nvGrpSpPr>
          <p:cNvPr id="12" name="Group 11"/>
          <p:cNvGrpSpPr/>
          <p:nvPr/>
        </p:nvGrpSpPr>
        <p:grpSpPr>
          <a:xfrm>
            <a:off x="594374" y="2347618"/>
            <a:ext cx="6835126" cy="503265"/>
            <a:chOff x="137175" y="1668435"/>
            <a:chExt cx="6339818" cy="555985"/>
          </a:xfrm>
          <a:solidFill>
            <a:srgbClr val="674030"/>
          </a:solidFill>
        </p:grpSpPr>
        <p:sp>
          <p:nvSpPr>
            <p:cNvPr id="13" name="Rounded Rectangle 12"/>
            <p:cNvSpPr/>
            <p:nvPr/>
          </p:nvSpPr>
          <p:spPr>
            <a:xfrm>
              <a:off x="137175" y="1668435"/>
              <a:ext cx="6339818" cy="555985"/>
            </a:xfrm>
            <a:prstGeom prst="roundRect">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Rounded Rectangle 10"/>
            <p:cNvSpPr/>
            <p:nvPr/>
          </p:nvSpPr>
          <p:spPr>
            <a:xfrm>
              <a:off x="164316" y="1695576"/>
              <a:ext cx="6285536" cy="5017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13709" tIns="0" rIns="213709" bIns="0" numCol="1" spcCol="1270" anchor="ctr" anchorCtr="0">
              <a:noAutofit/>
            </a:bodyPr>
            <a:lstStyle/>
            <a:p>
              <a:pPr lvl="0"/>
              <a:r>
                <a:rPr lang="en-US" sz="1400" b="1" dirty="0" smtClean="0">
                  <a:solidFill>
                    <a:srgbClr val="FFFFFF"/>
                  </a:solidFill>
                  <a:latin typeface="Segoe UI" pitchFamily="34" charset="0"/>
                  <a:cs typeface="Segoe UI" pitchFamily="34" charset="0"/>
                </a:rPr>
                <a:t>Putting the green in “green.”</a:t>
              </a:r>
              <a:endParaRPr lang="en-US" sz="1400" b="1" dirty="0">
                <a:solidFill>
                  <a:srgbClr val="FFFFFF"/>
                </a:solidFill>
                <a:latin typeface="Segoe UI" pitchFamily="34" charset="0"/>
                <a:cs typeface="Segoe UI" pitchFamily="34" charset="0"/>
              </a:endParaRPr>
            </a:p>
          </p:txBody>
        </p:sp>
      </p:grpSp>
      <p:grpSp>
        <p:nvGrpSpPr>
          <p:cNvPr id="15" name="Group 14"/>
          <p:cNvGrpSpPr/>
          <p:nvPr/>
        </p:nvGrpSpPr>
        <p:grpSpPr>
          <a:xfrm>
            <a:off x="457200" y="4038599"/>
            <a:ext cx="8077200" cy="1098284"/>
            <a:chOff x="0" y="3104700"/>
            <a:chExt cx="8077200" cy="1543500"/>
          </a:xfrm>
          <a:solidFill>
            <a:srgbClr val="DABFAE"/>
          </a:solidFill>
        </p:grpSpPr>
        <p:sp>
          <p:nvSpPr>
            <p:cNvPr id="16" name="Rectangle 15"/>
            <p:cNvSpPr/>
            <p:nvPr/>
          </p:nvSpPr>
          <p:spPr>
            <a:xfrm>
              <a:off x="0" y="3104700"/>
              <a:ext cx="8077200" cy="1543500"/>
            </a:xfrm>
            <a:prstGeom prst="rect">
              <a:avLst/>
            </a:prstGeom>
            <a:grpFill/>
            <a:ln w="3175">
              <a:solidFill>
                <a:srgbClr val="67403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ectangle 16"/>
            <p:cNvSpPr/>
            <p:nvPr/>
          </p:nvSpPr>
          <p:spPr>
            <a:xfrm>
              <a:off x="0" y="3104700"/>
              <a:ext cx="8077200" cy="1543500"/>
            </a:xfrm>
            <a:prstGeom prst="rect">
              <a:avLst/>
            </a:prstGeom>
            <a:grpFill/>
            <a:ln>
              <a:solidFill>
                <a:srgbClr val="67403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365760" rIns="182880" bIns="99568" numCol="1" spcCol="1270" anchor="t" anchorCtr="0">
              <a:noAutofit/>
            </a:bodyPr>
            <a:lstStyle/>
            <a:p>
              <a:pPr marL="166688" lvl="1" indent="-166688" algn="l" defTabSz="622300">
                <a:lnSpc>
                  <a:spcPct val="90000"/>
                </a:lnSpc>
                <a:spcBef>
                  <a:spcPct val="0"/>
                </a:spcBef>
                <a:spcAft>
                  <a:spcPct val="15000"/>
                </a:spcAft>
                <a:buChar char="••"/>
              </a:pPr>
              <a:r>
                <a:rPr lang="en-US" sz="1400" kern="1200" dirty="0" smtClean="0">
                  <a:solidFill>
                    <a:srgbClr val="FF0000"/>
                  </a:solidFill>
                  <a:latin typeface="Segoe UI" pitchFamily="34" charset="0"/>
                  <a:cs typeface="Segoe UI" pitchFamily="34" charset="0"/>
                </a:rPr>
                <a:t>[Insert Partner tip]</a:t>
              </a:r>
              <a:endParaRPr lang="en-US" sz="1400" kern="1200" dirty="0">
                <a:solidFill>
                  <a:srgbClr val="FF0000"/>
                </a:solidFill>
                <a:latin typeface="Segoe UI" pitchFamily="34" charset="0"/>
                <a:cs typeface="Segoe UI" pitchFamily="34" charset="0"/>
              </a:endParaRPr>
            </a:p>
          </p:txBody>
        </p:sp>
      </p:grpSp>
      <p:grpSp>
        <p:nvGrpSpPr>
          <p:cNvPr id="18" name="Group 17"/>
          <p:cNvGrpSpPr/>
          <p:nvPr/>
        </p:nvGrpSpPr>
        <p:grpSpPr>
          <a:xfrm>
            <a:off x="609600" y="3774885"/>
            <a:ext cx="6839712" cy="530414"/>
            <a:chOff x="152400" y="3089086"/>
            <a:chExt cx="6568467" cy="644716"/>
          </a:xfrm>
          <a:solidFill>
            <a:srgbClr val="674030"/>
          </a:solidFill>
        </p:grpSpPr>
        <p:sp>
          <p:nvSpPr>
            <p:cNvPr id="19" name="Rounded Rectangle 18"/>
            <p:cNvSpPr/>
            <p:nvPr/>
          </p:nvSpPr>
          <p:spPr>
            <a:xfrm>
              <a:off x="152400" y="3089086"/>
              <a:ext cx="6568467" cy="644716"/>
            </a:xfrm>
            <a:prstGeom prst="roundRect">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Rounded Rectangle 14"/>
            <p:cNvSpPr/>
            <p:nvPr/>
          </p:nvSpPr>
          <p:spPr>
            <a:xfrm>
              <a:off x="183872" y="3120558"/>
              <a:ext cx="6505523" cy="5817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13709" tIns="0" rIns="213709" bIns="0" numCol="1" spcCol="1270" anchor="ctr" anchorCtr="0">
              <a:noAutofit/>
            </a:bodyPr>
            <a:lstStyle/>
            <a:p>
              <a:pPr lvl="0" algn="l" defTabSz="622300">
                <a:lnSpc>
                  <a:spcPct val="90000"/>
                </a:lnSpc>
                <a:spcBef>
                  <a:spcPct val="0"/>
                </a:spcBef>
                <a:spcAft>
                  <a:spcPct val="35000"/>
                </a:spcAft>
              </a:pPr>
              <a:r>
                <a:rPr lang="en-US" sz="1400" b="1" kern="1200" dirty="0" smtClean="0">
                  <a:solidFill>
                    <a:srgbClr val="FFFFFF"/>
                  </a:solidFill>
                  <a:latin typeface="Segoe UI" pitchFamily="34" charset="0"/>
                  <a:cs typeface="Segoe UI" pitchFamily="34" charset="0"/>
                </a:rPr>
                <a:t>[Insert Partner Tip]</a:t>
              </a:r>
              <a:endParaRPr lang="en-US" sz="1400" b="1" kern="1200" dirty="0">
                <a:solidFill>
                  <a:srgbClr val="FFFFFF"/>
                </a:solidFill>
                <a:latin typeface="Segoe UI" pitchFamily="34" charset="0"/>
                <a:cs typeface="Segoe UI" pitchFamily="34" charset="0"/>
              </a:endParaRPr>
            </a:p>
          </p:txBody>
        </p:sp>
      </p:grpSp>
      <p:sp>
        <p:nvSpPr>
          <p:cNvPr id="21" name="TextBox 20"/>
          <p:cNvSpPr txBox="1"/>
          <p:nvPr/>
        </p:nvSpPr>
        <p:spPr>
          <a:xfrm>
            <a:off x="266700" y="6438900"/>
            <a:ext cx="5753100" cy="430887"/>
          </a:xfrm>
          <a:prstGeom prst="rect">
            <a:avLst/>
          </a:prstGeom>
          <a:noFill/>
        </p:spPr>
        <p:txBody>
          <a:bodyPr wrap="square" rtlCol="0">
            <a:spAutoFit/>
          </a:bodyPr>
          <a:lstStyle/>
          <a:p>
            <a:r>
              <a:rPr lang="en-US" sz="1100" baseline="30000" dirty="0" smtClean="0">
                <a:solidFill>
                  <a:srgbClr val="4D4D4F"/>
                </a:solidFill>
                <a:latin typeface="Segoe UI" pitchFamily="34" charset="0"/>
                <a:cs typeface="Segoe UI" pitchFamily="34" charset="0"/>
              </a:rPr>
              <a:t>4</a:t>
            </a:r>
            <a:r>
              <a:rPr lang="en-US" sz="1100" dirty="0" smtClean="0">
                <a:latin typeface="Segoe UI" pitchFamily="34" charset="0"/>
                <a:cs typeface="Segoe UI" pitchFamily="34" charset="0"/>
              </a:rPr>
              <a:t>“</a:t>
            </a:r>
            <a:r>
              <a:rPr lang="en-US" sz="1100" u="sng" dirty="0" smtClean="0">
                <a:latin typeface="Segoe UI" pitchFamily="34" charset="0"/>
                <a:cs typeface="Segoe UI" pitchFamily="34" charset="0"/>
                <a:hlinkClick r:id="rId3"/>
              </a:rPr>
              <a:t>Communicating an IT system change: eight tips for success</a:t>
            </a:r>
            <a:r>
              <a:rPr lang="en-US" sz="1100" dirty="0" smtClean="0">
                <a:latin typeface="Segoe UI" pitchFamily="34" charset="0"/>
                <a:cs typeface="Segoe UI" pitchFamily="34" charset="0"/>
              </a:rPr>
              <a:t>,” Nicholas </a:t>
            </a:r>
            <a:r>
              <a:rPr lang="en-US" sz="1100" dirty="0" err="1" smtClean="0">
                <a:latin typeface="Segoe UI" pitchFamily="34" charset="0"/>
                <a:cs typeface="Segoe UI" pitchFamily="34" charset="0"/>
              </a:rPr>
              <a:t>Ranken</a:t>
            </a:r>
            <a:r>
              <a:rPr lang="en-US" sz="1100" dirty="0" smtClean="0">
                <a:latin typeface="Segoe UI" pitchFamily="34" charset="0"/>
                <a:cs typeface="Segoe UI" pitchFamily="34" charset="0"/>
              </a:rPr>
              <a:t>;</a:t>
            </a:r>
          </a:p>
          <a:p>
            <a:r>
              <a:rPr lang="en-US" sz="1100" baseline="30000" dirty="0" smtClean="0">
                <a:solidFill>
                  <a:srgbClr val="4D4D4F"/>
                </a:solidFill>
                <a:latin typeface="Segoe UI" pitchFamily="34" charset="0"/>
                <a:cs typeface="Segoe UI" pitchFamily="34" charset="0"/>
              </a:rPr>
              <a:t>5</a:t>
            </a:r>
            <a:r>
              <a:rPr lang="en-US" sz="1100" b="1" dirty="0" smtClean="0">
                <a:latin typeface="Segoe UI" pitchFamily="34" charset="0"/>
                <a:cs typeface="Segoe UI" pitchFamily="34" charset="0"/>
              </a:rPr>
              <a:t>“</a:t>
            </a:r>
            <a:r>
              <a:rPr lang="en-US" sz="1100" u="sng" dirty="0" smtClean="0">
                <a:latin typeface="Segoe UI" pitchFamily="34" charset="0"/>
                <a:cs typeface="Segoe UI" pitchFamily="34" charset="0"/>
                <a:hlinkClick r:id="rId4"/>
              </a:rPr>
              <a:t>Five Simple Ways to Make Your Business Greener</a:t>
            </a:r>
            <a:r>
              <a:rPr lang="en-US" sz="1100" dirty="0" smtClean="0">
                <a:latin typeface="Segoe UI" pitchFamily="34" charset="0"/>
                <a:cs typeface="Segoe UI" pitchFamily="34" charset="0"/>
              </a:rPr>
              <a:t>,” Barbara Swenson.</a:t>
            </a:r>
            <a:endParaRPr lang="en-US" sz="1100" baseline="30000" dirty="0" smtClean="0">
              <a:solidFill>
                <a:srgbClr val="4D4D4F"/>
              </a:solidFill>
              <a:latin typeface="Segoe UI" pitchFamily="34" charset="0"/>
              <a:cs typeface="Segoe U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4800600" y="1028700"/>
          <a:ext cx="4191000" cy="5181600"/>
        </p:xfrm>
        <a:graphic>
          <a:graphicData uri="http://schemas.openxmlformats.org/drawingml/2006/table">
            <a:tbl>
              <a:tblPr firstRow="1" bandRow="1">
                <a:tableStyleId>{2D5ABB26-0587-4C30-8999-92F81FD0307C}</a:tableStyleId>
              </a:tblPr>
              <a:tblGrid>
                <a:gridCol w="4191000"/>
              </a:tblGrid>
              <a:tr h="822960">
                <a:tc>
                  <a:txBody>
                    <a:bodyPr/>
                    <a:lstStyle/>
                    <a:p>
                      <a:pPr marL="166688" marR="0" indent="-166688"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latin typeface="Segoe UI" pitchFamily="34" charset="0"/>
                          <a:cs typeface="Segoe UI" pitchFamily="34" charset="0"/>
                        </a:rPr>
                        <a:t>Microsoft Office Professional 2010</a:t>
                      </a:r>
                    </a:p>
                    <a:p>
                      <a:pPr marL="388938" indent="-166688">
                        <a:buFont typeface="Arial" pitchFamily="34" charset="0"/>
                        <a:buChar char="•"/>
                      </a:pPr>
                      <a:r>
                        <a:rPr lang="en-US" sz="1600" dirty="0" smtClean="0">
                          <a:solidFill>
                            <a:srgbClr val="FF0000"/>
                          </a:solidFill>
                          <a:latin typeface="Segoe UI" pitchFamily="34" charset="0"/>
                          <a:cs typeface="Segoe UI" pitchFamily="34" charset="0"/>
                        </a:rPr>
                        <a:t>Offer A</a:t>
                      </a:r>
                      <a:endParaRPr lang="en-US" sz="1600" dirty="0">
                        <a:solidFill>
                          <a:srgbClr val="FF0000"/>
                        </a:solidFill>
                        <a:latin typeface="Segoe UI" pitchFamily="34" charset="0"/>
                        <a:cs typeface="Segoe UI" pitchFamily="34" charset="0"/>
                      </a:endParaRPr>
                    </a:p>
                  </a:txBody>
                  <a:tcPr marR="0"/>
                </a:tc>
              </a:tr>
              <a:tr h="822960">
                <a:tc>
                  <a:txBody>
                    <a:bodyPr/>
                    <a:lstStyle/>
                    <a:p>
                      <a:pPr marL="0" indent="0">
                        <a:buFont typeface="Arial" pitchFamily="34" charset="0"/>
                        <a:buNone/>
                      </a:pPr>
                      <a:r>
                        <a:rPr lang="en-US" sz="1600" b="1" dirty="0" smtClean="0">
                          <a:latin typeface="Segoe UI" pitchFamily="34" charset="0"/>
                          <a:cs typeface="Segoe UI" pitchFamily="34" charset="0"/>
                        </a:rPr>
                        <a:t>Microsoft Office SharePoint Server 2010</a:t>
                      </a:r>
                    </a:p>
                    <a:p>
                      <a:pPr marL="388938" indent="-166688">
                        <a:buFont typeface="Arial" pitchFamily="34" charset="0"/>
                        <a:buChar char="•"/>
                      </a:pPr>
                      <a:r>
                        <a:rPr lang="en-US" sz="1600" dirty="0" smtClean="0">
                          <a:solidFill>
                            <a:srgbClr val="FF0000"/>
                          </a:solidFill>
                          <a:latin typeface="Segoe UI" pitchFamily="34" charset="0"/>
                          <a:cs typeface="Segoe UI" pitchFamily="34" charset="0"/>
                        </a:rPr>
                        <a:t>Offer B</a:t>
                      </a:r>
                      <a:endParaRPr lang="en-US" sz="1600" dirty="0">
                        <a:solidFill>
                          <a:srgbClr val="FF0000"/>
                        </a:solidFill>
                        <a:latin typeface="Segoe UI" pitchFamily="34" charset="0"/>
                        <a:cs typeface="Segoe UI" pitchFamily="34" charset="0"/>
                      </a:endParaRPr>
                    </a:p>
                  </a:txBody>
                  <a:tcPr marR="0"/>
                </a:tc>
              </a:tr>
              <a:tr h="822960">
                <a:tc>
                  <a:txBody>
                    <a:bodyPr/>
                    <a:lstStyle/>
                    <a:p>
                      <a:pPr marL="0" indent="0">
                        <a:buFont typeface="Arial" pitchFamily="34" charset="0"/>
                        <a:buNone/>
                      </a:pPr>
                      <a:r>
                        <a:rPr lang="en-US" sz="1600" b="1" dirty="0" smtClean="0">
                          <a:latin typeface="Segoe UI" pitchFamily="34" charset="0"/>
                          <a:cs typeface="Segoe UI" pitchFamily="34" charset="0"/>
                        </a:rPr>
                        <a:t>Microsoft Exchange Server 2010</a:t>
                      </a:r>
                    </a:p>
                    <a:p>
                      <a:pPr marL="388938" indent="-166688">
                        <a:buFont typeface="Arial" pitchFamily="34" charset="0"/>
                        <a:buChar char="•"/>
                      </a:pPr>
                      <a:r>
                        <a:rPr lang="en-US" sz="1600" dirty="0" smtClean="0">
                          <a:solidFill>
                            <a:srgbClr val="FF0000"/>
                          </a:solidFill>
                          <a:latin typeface="Segoe UI" pitchFamily="34" charset="0"/>
                          <a:cs typeface="Segoe UI" pitchFamily="34" charset="0"/>
                        </a:rPr>
                        <a:t>Offer C</a:t>
                      </a:r>
                      <a:endParaRPr lang="en-US" sz="1600" dirty="0">
                        <a:solidFill>
                          <a:srgbClr val="FF0000"/>
                        </a:solidFill>
                        <a:latin typeface="Segoe UI" pitchFamily="34" charset="0"/>
                        <a:cs typeface="Segoe UI" pitchFamily="34" charset="0"/>
                      </a:endParaRPr>
                    </a:p>
                  </a:txBody>
                  <a:tcPr marR="0"/>
                </a:tc>
              </a:tr>
              <a:tr h="822960">
                <a:tc>
                  <a:txBody>
                    <a:bodyPr/>
                    <a:lstStyle/>
                    <a:p>
                      <a:pPr marL="166688" marR="0" indent="-166688"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latin typeface="Segoe UI" pitchFamily="34" charset="0"/>
                          <a:cs typeface="Segoe UI" pitchFamily="34" charset="0"/>
                        </a:rPr>
                        <a:t>Microsoft Dynamics CRM</a:t>
                      </a:r>
                    </a:p>
                    <a:p>
                      <a:pPr marL="388938" indent="-166688">
                        <a:buFont typeface="Arial" pitchFamily="34" charset="0"/>
                        <a:buChar char="•"/>
                      </a:pPr>
                      <a:r>
                        <a:rPr lang="en-US" sz="1600" dirty="0" smtClean="0">
                          <a:solidFill>
                            <a:srgbClr val="FF0000"/>
                          </a:solidFill>
                          <a:latin typeface="Segoe UI" pitchFamily="34" charset="0"/>
                          <a:cs typeface="Segoe UI" pitchFamily="34" charset="0"/>
                        </a:rPr>
                        <a:t>Offer D</a:t>
                      </a:r>
                      <a:endParaRPr lang="en-US" sz="1600" dirty="0">
                        <a:solidFill>
                          <a:srgbClr val="FF0000"/>
                        </a:solidFill>
                        <a:latin typeface="Segoe UI" pitchFamily="34" charset="0"/>
                        <a:cs typeface="Segoe UI" pitchFamily="34" charset="0"/>
                      </a:endParaRPr>
                    </a:p>
                  </a:txBody>
                  <a:tcPr marR="0"/>
                </a:tc>
              </a:tr>
              <a:tr h="822960">
                <a:tc>
                  <a:txBody>
                    <a:bodyPr/>
                    <a:lstStyle/>
                    <a:p>
                      <a:pPr marL="171450" indent="-166688">
                        <a:buFont typeface="Arial" pitchFamily="34" charset="0"/>
                        <a:buNone/>
                      </a:pPr>
                      <a:r>
                        <a:rPr lang="en-US" sz="1600" b="1" dirty="0" smtClean="0">
                          <a:latin typeface="Segoe UI" pitchFamily="34" charset="0"/>
                          <a:cs typeface="Segoe UI" pitchFamily="34" charset="0"/>
                        </a:rPr>
                        <a:t>Microsoft Business Productivity </a:t>
                      </a:r>
                    </a:p>
                    <a:p>
                      <a:pPr marL="171450" indent="-166688">
                        <a:buFont typeface="Arial" pitchFamily="34" charset="0"/>
                        <a:buNone/>
                      </a:pPr>
                      <a:r>
                        <a:rPr lang="en-US" sz="1600" b="1" dirty="0" smtClean="0">
                          <a:latin typeface="Segoe UI" pitchFamily="34" charset="0"/>
                          <a:cs typeface="Segoe UI" pitchFamily="34" charset="0"/>
                        </a:rPr>
                        <a:t>Online Suite</a:t>
                      </a:r>
                    </a:p>
                    <a:p>
                      <a:pPr marL="388938" indent="-166688">
                        <a:buFont typeface="Arial" pitchFamily="34" charset="0"/>
                        <a:buChar char="•"/>
                      </a:pPr>
                      <a:r>
                        <a:rPr lang="en-US" sz="1600" dirty="0" smtClean="0">
                          <a:solidFill>
                            <a:srgbClr val="FF0000"/>
                          </a:solidFill>
                          <a:latin typeface="Segoe UI" pitchFamily="34" charset="0"/>
                          <a:cs typeface="Segoe UI" pitchFamily="34" charset="0"/>
                        </a:rPr>
                        <a:t>Offer</a:t>
                      </a:r>
                      <a:r>
                        <a:rPr lang="en-US" sz="1600" baseline="0" dirty="0" smtClean="0">
                          <a:solidFill>
                            <a:srgbClr val="FF0000"/>
                          </a:solidFill>
                          <a:latin typeface="Segoe UI" pitchFamily="34" charset="0"/>
                          <a:cs typeface="Segoe UI" pitchFamily="34" charset="0"/>
                        </a:rPr>
                        <a:t> </a:t>
                      </a:r>
                      <a:r>
                        <a:rPr lang="en-US" sz="1600" dirty="0" smtClean="0">
                          <a:solidFill>
                            <a:srgbClr val="FF0000"/>
                          </a:solidFill>
                          <a:latin typeface="Segoe UI" pitchFamily="34" charset="0"/>
                          <a:cs typeface="Segoe UI" pitchFamily="34" charset="0"/>
                        </a:rPr>
                        <a:t>E</a:t>
                      </a:r>
                    </a:p>
                    <a:p>
                      <a:pPr marL="388938" indent="-166688">
                        <a:buFont typeface="Arial" pitchFamily="34" charset="0"/>
                        <a:buChar char="•"/>
                      </a:pPr>
                      <a:endParaRPr lang="en-US" sz="1600" dirty="0">
                        <a:latin typeface="Segoe UI" pitchFamily="34" charset="0"/>
                        <a:cs typeface="Segoe UI" pitchFamily="34" charset="0"/>
                      </a:endParaRPr>
                    </a:p>
                  </a:txBody>
                  <a:tcPr marR="0"/>
                </a:tc>
              </a:tr>
              <a:tr h="822960">
                <a:tc>
                  <a:txBody>
                    <a:bodyPr/>
                    <a:lstStyle/>
                    <a:p>
                      <a:pPr marL="169863" indent="-166688">
                        <a:buFont typeface="Arial" pitchFamily="34" charset="0"/>
                        <a:buNone/>
                      </a:pPr>
                      <a:r>
                        <a:rPr lang="en-US" sz="1600" b="1" dirty="0" smtClean="0">
                          <a:latin typeface="Segoe UI" pitchFamily="34" charset="0"/>
                          <a:cs typeface="Segoe UI" pitchFamily="34" charset="0"/>
                        </a:rPr>
                        <a:t>Microsoft</a:t>
                      </a:r>
                      <a:r>
                        <a:rPr lang="en-US" sz="1600" b="1" baseline="0" dirty="0" smtClean="0">
                          <a:latin typeface="Segoe UI" pitchFamily="34" charset="0"/>
                          <a:cs typeface="Segoe UI" pitchFamily="34" charset="0"/>
                        </a:rPr>
                        <a:t> Dynamics GP</a:t>
                      </a:r>
                    </a:p>
                    <a:p>
                      <a:pPr marL="388938" indent="-166688">
                        <a:buFont typeface="Arial" pitchFamily="34" charset="0"/>
                        <a:buChar char="•"/>
                      </a:pPr>
                      <a:r>
                        <a:rPr lang="en-US" sz="1600" baseline="0" dirty="0" smtClean="0">
                          <a:solidFill>
                            <a:srgbClr val="FF0000"/>
                          </a:solidFill>
                          <a:latin typeface="Segoe UI" pitchFamily="34" charset="0"/>
                          <a:cs typeface="Segoe UI" pitchFamily="34" charset="0"/>
                        </a:rPr>
                        <a:t>Offer F</a:t>
                      </a:r>
                      <a:endParaRPr lang="en-US" sz="1600" dirty="0">
                        <a:solidFill>
                          <a:srgbClr val="FF0000"/>
                        </a:solidFill>
                        <a:latin typeface="Segoe UI" pitchFamily="34" charset="0"/>
                        <a:cs typeface="Segoe UI" pitchFamily="34" charset="0"/>
                      </a:endParaRPr>
                    </a:p>
                  </a:txBody>
                  <a:tcPr marR="0"/>
                </a:tc>
              </a:tr>
            </a:tbl>
          </a:graphicData>
        </a:graphic>
      </p:graphicFrame>
      <p:sp>
        <p:nvSpPr>
          <p:cNvPr id="2" name="Title 1"/>
          <p:cNvSpPr>
            <a:spLocks noGrp="1"/>
          </p:cNvSpPr>
          <p:nvPr>
            <p:ph type="title" idx="4294967295"/>
          </p:nvPr>
        </p:nvSpPr>
        <p:spPr>
          <a:xfrm>
            <a:off x="0" y="76200"/>
            <a:ext cx="9144000" cy="723900"/>
          </a:xfrm>
        </p:spPr>
        <p:txBody>
          <a:bodyPr>
            <a:normAutofit/>
          </a:bodyPr>
          <a:lstStyle/>
          <a:p>
            <a:r>
              <a:rPr lang="en-US" dirty="0" smtClean="0">
                <a:latin typeface="Segoe UI" pitchFamily="34" charset="0"/>
                <a:cs typeface="Segoe UI" pitchFamily="34" charset="0"/>
              </a:rPr>
              <a:t>Take The Next Step</a:t>
            </a:r>
          </a:p>
        </p:txBody>
      </p:sp>
      <p:sp>
        <p:nvSpPr>
          <p:cNvPr id="9" name="Content Placeholder 2"/>
          <p:cNvSpPr txBox="1">
            <a:spLocks/>
          </p:cNvSpPr>
          <p:nvPr/>
        </p:nvSpPr>
        <p:spPr>
          <a:xfrm>
            <a:off x="419100" y="990600"/>
            <a:ext cx="4229100" cy="1104900"/>
          </a:xfrm>
          <a:prstGeom prst="rect">
            <a:avLst/>
          </a:prstGeom>
        </p:spPr>
        <p:txBody>
          <a:bodyPr vert="horz" lIns="91440" tIns="45720" rIns="91440" bIns="45720" rtlCol="0">
            <a:noAutofit/>
          </a:bodyPr>
          <a:lstStyle/>
          <a:p>
            <a:pPr marL="0" marR="144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4D4D4F"/>
                </a:solidFill>
                <a:effectLst/>
                <a:uLnTx/>
                <a:uFillTx/>
                <a:latin typeface="Segoe UI" pitchFamily="34" charset="0"/>
                <a:ea typeface="+mn-ea"/>
                <a:cs typeface="Segoe UI" pitchFamily="34" charset="0"/>
              </a:rPr>
              <a:t>Go to </a:t>
            </a:r>
            <a:r>
              <a:rPr kumimoji="0" lang="en-US" sz="2000" b="1" i="0" u="sng" strike="noStrike" kern="1200" cap="none" spc="0" normalizeH="0" baseline="0" noProof="0" dirty="0" smtClean="0">
                <a:ln>
                  <a:noFill/>
                </a:ln>
                <a:solidFill>
                  <a:srgbClr val="FF0000"/>
                </a:solidFill>
                <a:effectLst/>
                <a:uLnTx/>
                <a:uFillTx/>
                <a:latin typeface="Segoe UI" pitchFamily="34" charset="0"/>
                <a:ea typeface="+mn-ea"/>
                <a:cs typeface="Segoe UI" pitchFamily="34" charset="0"/>
                <a:hlinkClick r:id="rId3"/>
              </a:rPr>
              <a:t>www.mslocalmidoffers.com</a:t>
            </a:r>
            <a:r>
              <a:rPr kumimoji="0" lang="en-US" sz="2000" b="1" i="0" u="none" strike="noStrike" kern="1200" cap="none" spc="0" normalizeH="0" baseline="0" noProof="0" dirty="0" smtClean="0">
                <a:ln>
                  <a:noFill/>
                </a:ln>
                <a:solidFill>
                  <a:srgbClr val="4D4D4F"/>
                </a:solidFill>
                <a:effectLst/>
                <a:uLnTx/>
                <a:uFillTx/>
                <a:latin typeface="Segoe UI" pitchFamily="34" charset="0"/>
                <a:ea typeface="+mn-ea"/>
                <a:cs typeface="Segoe UI" pitchFamily="34" charset="0"/>
              </a:rPr>
              <a:t> </a:t>
            </a:r>
            <a:r>
              <a:rPr kumimoji="0" lang="en-US" sz="2000" b="0" i="0" u="none" strike="noStrike" kern="1200" cap="none" spc="0" normalizeH="0" baseline="0" noProof="0" dirty="0" smtClean="0">
                <a:ln>
                  <a:noFill/>
                </a:ln>
                <a:solidFill>
                  <a:srgbClr val="4D4D4F"/>
                </a:solidFill>
                <a:effectLst/>
                <a:uLnTx/>
                <a:uFillTx/>
                <a:latin typeface="Segoe UI" pitchFamily="34" charset="0"/>
                <a:ea typeface="+mn-ea"/>
                <a:cs typeface="Segoe UI" pitchFamily="34" charset="0"/>
              </a:rPr>
              <a:t>for more information about Microsoft offers for midsize businesses.</a:t>
            </a:r>
            <a:endParaRPr kumimoji="0" lang="en-US" sz="2000" b="0" i="0" u="none" strike="noStrike" kern="1200" cap="none" spc="0" normalizeH="0" baseline="0" noProof="0" dirty="0" smtClean="0">
              <a:ln>
                <a:noFill/>
              </a:ln>
              <a:solidFill>
                <a:schemeClr val="accent1">
                  <a:lumMod val="75000"/>
                </a:schemeClr>
              </a:solidFill>
              <a:effectLst/>
              <a:uLnTx/>
              <a:uFillTx/>
              <a:latin typeface="Segoe UI" pitchFamily="34" charset="0"/>
              <a:ea typeface="+mn-ea"/>
              <a:cs typeface="Segoe UI" pitchFamily="34" charset="0"/>
            </a:endParaRPr>
          </a:p>
        </p:txBody>
      </p:sp>
      <p:pic>
        <p:nvPicPr>
          <p:cNvPr id="1026" name="Picture 2"/>
          <p:cNvPicPr>
            <a:picLocks noChangeAspect="1" noChangeArrowheads="1"/>
          </p:cNvPicPr>
          <p:nvPr/>
        </p:nvPicPr>
        <p:blipFill>
          <a:blip r:embed="rId4" cstate="print"/>
          <a:srcRect t="13333" r="23889" b="6667"/>
          <a:stretch>
            <a:fillRect/>
          </a:stretch>
        </p:blipFill>
        <p:spPr bwMode="auto">
          <a:xfrm>
            <a:off x="495300" y="2438400"/>
            <a:ext cx="3874347" cy="2670337"/>
          </a:xfrm>
          <a:prstGeom prst="rect">
            <a:avLst/>
          </a:prstGeom>
          <a:noFill/>
          <a:ln w="9525">
            <a:solidFill>
              <a:schemeClr val="bg1"/>
            </a:solid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gredients1.jpg"/>
          <p:cNvPicPr>
            <a:picLocks noChangeAspect="1"/>
          </p:cNvPicPr>
          <p:nvPr/>
        </p:nvPicPr>
        <p:blipFill>
          <a:blip r:embed="rId3" cstate="print"/>
          <a:srcRect r="2683" b="3425"/>
          <a:stretch>
            <a:fillRect/>
          </a:stretch>
        </p:blipFill>
        <p:spPr>
          <a:xfrm>
            <a:off x="1080633" y="154252"/>
            <a:ext cx="7034667" cy="55226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438400" y="5437415"/>
            <a:ext cx="914400" cy="783771"/>
            <a:chOff x="914400" y="4191000"/>
            <a:chExt cx="1600200" cy="1371600"/>
          </a:xfrm>
        </p:grpSpPr>
        <p:sp>
          <p:nvSpPr>
            <p:cNvPr id="6" name="Oval 5"/>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pitchFamily="34" charset="0"/>
                <a:cs typeface="Segoe UI" pitchFamily="34" charset="0"/>
              </a:endParaRPr>
            </a:p>
          </p:txBody>
        </p:sp>
        <p:sp>
          <p:nvSpPr>
            <p:cNvPr id="7" name="TextBox 6"/>
            <p:cNvSpPr txBox="1"/>
            <p:nvPr/>
          </p:nvSpPr>
          <p:spPr>
            <a:xfrm>
              <a:off x="914400" y="4368970"/>
              <a:ext cx="1600200" cy="1131079"/>
            </a:xfrm>
            <a:prstGeom prst="rect">
              <a:avLst/>
            </a:prstGeom>
            <a:noFill/>
          </p:spPr>
          <p:txBody>
            <a:bodyPr wrap="square" rtlCol="0">
              <a:spAutoFit/>
            </a:bodyPr>
            <a:lstStyle/>
            <a:p>
              <a:pPr algn="ctr"/>
              <a:r>
                <a:rPr lang="en-US" sz="1200" dirty="0" smtClean="0">
                  <a:solidFill>
                    <a:srgbClr val="FF0000"/>
                  </a:solidFill>
                  <a:latin typeface="Segoe UI" pitchFamily="34" charset="0"/>
                  <a:cs typeface="Segoe UI" pitchFamily="34" charset="0"/>
                </a:rPr>
                <a:t>Insert Partner Logo</a:t>
              </a:r>
            </a:p>
          </p:txBody>
        </p:sp>
      </p:grpSp>
      <p:grpSp>
        <p:nvGrpSpPr>
          <p:cNvPr id="8" name="Group 7"/>
          <p:cNvGrpSpPr/>
          <p:nvPr/>
        </p:nvGrpSpPr>
        <p:grpSpPr>
          <a:xfrm>
            <a:off x="3467100" y="5437415"/>
            <a:ext cx="914400" cy="783771"/>
            <a:chOff x="914400" y="4191000"/>
            <a:chExt cx="1600200" cy="1371600"/>
          </a:xfrm>
        </p:grpSpPr>
        <p:sp>
          <p:nvSpPr>
            <p:cNvPr id="9" name="Oval 8"/>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pitchFamily="34" charset="0"/>
                <a:cs typeface="Segoe UI" pitchFamily="34" charset="0"/>
              </a:endParaRPr>
            </a:p>
          </p:txBody>
        </p:sp>
        <p:sp>
          <p:nvSpPr>
            <p:cNvPr id="10" name="TextBox 9"/>
            <p:cNvSpPr txBox="1"/>
            <p:nvPr/>
          </p:nvSpPr>
          <p:spPr>
            <a:xfrm>
              <a:off x="914400" y="4368970"/>
              <a:ext cx="1600200" cy="1131079"/>
            </a:xfrm>
            <a:prstGeom prst="rect">
              <a:avLst/>
            </a:prstGeom>
            <a:noFill/>
          </p:spPr>
          <p:txBody>
            <a:bodyPr wrap="square" rtlCol="0">
              <a:spAutoFit/>
            </a:bodyPr>
            <a:lstStyle/>
            <a:p>
              <a:pPr algn="ctr"/>
              <a:r>
                <a:rPr lang="en-US" sz="1200" dirty="0" smtClean="0">
                  <a:solidFill>
                    <a:srgbClr val="FF0000"/>
                  </a:solidFill>
                  <a:latin typeface="Segoe UI" pitchFamily="34" charset="0"/>
                  <a:cs typeface="Segoe UI" pitchFamily="34" charset="0"/>
                </a:rPr>
                <a:t>Insert Partner Logo</a:t>
              </a:r>
            </a:p>
          </p:txBody>
        </p:sp>
      </p:grpSp>
      <p:grpSp>
        <p:nvGrpSpPr>
          <p:cNvPr id="11" name="Group 10"/>
          <p:cNvGrpSpPr/>
          <p:nvPr/>
        </p:nvGrpSpPr>
        <p:grpSpPr>
          <a:xfrm>
            <a:off x="4533900" y="5437415"/>
            <a:ext cx="914400" cy="783771"/>
            <a:chOff x="914400" y="4191000"/>
            <a:chExt cx="1600200" cy="1371600"/>
          </a:xfrm>
        </p:grpSpPr>
        <p:sp>
          <p:nvSpPr>
            <p:cNvPr id="12" name="Oval 11"/>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pitchFamily="34" charset="0"/>
                <a:cs typeface="Segoe UI" pitchFamily="34" charset="0"/>
              </a:endParaRPr>
            </a:p>
          </p:txBody>
        </p:sp>
        <p:sp>
          <p:nvSpPr>
            <p:cNvPr id="13" name="TextBox 12"/>
            <p:cNvSpPr txBox="1"/>
            <p:nvPr/>
          </p:nvSpPr>
          <p:spPr>
            <a:xfrm>
              <a:off x="914400" y="4368970"/>
              <a:ext cx="1600200" cy="1131079"/>
            </a:xfrm>
            <a:prstGeom prst="rect">
              <a:avLst/>
            </a:prstGeom>
            <a:noFill/>
          </p:spPr>
          <p:txBody>
            <a:bodyPr wrap="square" rtlCol="0">
              <a:spAutoFit/>
            </a:bodyPr>
            <a:lstStyle/>
            <a:p>
              <a:pPr algn="ctr"/>
              <a:r>
                <a:rPr lang="en-US" sz="1200" dirty="0" smtClean="0">
                  <a:solidFill>
                    <a:srgbClr val="FF0000"/>
                  </a:solidFill>
                  <a:latin typeface="Segoe UI" pitchFamily="34" charset="0"/>
                  <a:cs typeface="Segoe UI" pitchFamily="34" charset="0"/>
                </a:rPr>
                <a:t>Insert Partner Logo</a:t>
              </a:r>
            </a:p>
          </p:txBody>
        </p:sp>
      </p:grpSp>
      <p:grpSp>
        <p:nvGrpSpPr>
          <p:cNvPr id="14" name="Group 13"/>
          <p:cNvGrpSpPr/>
          <p:nvPr/>
        </p:nvGrpSpPr>
        <p:grpSpPr>
          <a:xfrm>
            <a:off x="5600700" y="5437415"/>
            <a:ext cx="914400" cy="783771"/>
            <a:chOff x="914400" y="4191000"/>
            <a:chExt cx="1600200" cy="1371600"/>
          </a:xfrm>
        </p:grpSpPr>
        <p:sp>
          <p:nvSpPr>
            <p:cNvPr id="15" name="Oval 14"/>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Segoe UI" pitchFamily="34" charset="0"/>
                <a:cs typeface="Segoe UI" pitchFamily="34" charset="0"/>
              </a:endParaRPr>
            </a:p>
          </p:txBody>
        </p:sp>
        <p:sp>
          <p:nvSpPr>
            <p:cNvPr id="16" name="TextBox 15"/>
            <p:cNvSpPr txBox="1"/>
            <p:nvPr/>
          </p:nvSpPr>
          <p:spPr>
            <a:xfrm>
              <a:off x="914400" y="4368970"/>
              <a:ext cx="1600200" cy="1131079"/>
            </a:xfrm>
            <a:prstGeom prst="rect">
              <a:avLst/>
            </a:prstGeom>
            <a:noFill/>
          </p:spPr>
          <p:txBody>
            <a:bodyPr wrap="square" rtlCol="0">
              <a:spAutoFit/>
            </a:bodyPr>
            <a:lstStyle/>
            <a:p>
              <a:pPr algn="ctr"/>
              <a:r>
                <a:rPr lang="en-US" sz="1200" dirty="0" smtClean="0">
                  <a:solidFill>
                    <a:srgbClr val="FF0000"/>
                  </a:solidFill>
                  <a:latin typeface="Segoe UI" pitchFamily="34" charset="0"/>
                  <a:cs typeface="Segoe UI" pitchFamily="34" charset="0"/>
                </a:rPr>
                <a:t>Insert Partner Logo</a:t>
              </a:r>
            </a:p>
          </p:txBody>
        </p:sp>
      </p:grpSp>
      <p:sp>
        <p:nvSpPr>
          <p:cNvPr id="17" name="Title 16"/>
          <p:cNvSpPr>
            <a:spLocks noGrp="1"/>
          </p:cNvSpPr>
          <p:nvPr>
            <p:ph type="ctrTitle"/>
          </p:nvPr>
        </p:nvSpPr>
        <p:spPr>
          <a:xfrm>
            <a:off x="685800" y="1866900"/>
            <a:ext cx="5257800" cy="1470025"/>
          </a:xfrm>
        </p:spPr>
        <p:txBody>
          <a:bodyPr>
            <a:normAutofit/>
          </a:bodyPr>
          <a:lstStyle/>
          <a:p>
            <a:r>
              <a:rPr lang="en-US" dirty="0" smtClean="0">
                <a:latin typeface="Segoe UI" pitchFamily="34" charset="0"/>
                <a:cs typeface="Segoe UI" pitchFamily="34" charset="0"/>
              </a:rPr>
              <a:t>Successful businesses move at the speed of thought.</a:t>
            </a:r>
            <a:endParaRPr lang="en-US" dirty="0">
              <a:latin typeface="Segoe UI" pitchFamily="34" charset="0"/>
              <a:cs typeface="Segoe UI" pitchFamily="34" charset="0"/>
            </a:endParaRPr>
          </a:p>
        </p:txBody>
      </p:sp>
      <p:sp>
        <p:nvSpPr>
          <p:cNvPr id="18" name="Subtitle 17"/>
          <p:cNvSpPr>
            <a:spLocks noGrp="1"/>
          </p:cNvSpPr>
          <p:nvPr>
            <p:ph type="subTitle" idx="1"/>
          </p:nvPr>
        </p:nvSpPr>
        <p:spPr/>
        <p:txBody>
          <a:bodyPr/>
          <a:lstStyle/>
          <a:p>
            <a:r>
              <a:rPr lang="en-US" dirty="0" smtClean="0">
                <a:latin typeface="Segoe UI" pitchFamily="34" charset="0"/>
                <a:cs typeface="Segoe UI" pitchFamily="34" charset="0"/>
              </a:rPr>
              <a:t>Presenter’s Name</a:t>
            </a:r>
          </a:p>
          <a:p>
            <a:r>
              <a:rPr lang="en-US" dirty="0" smtClean="0">
                <a:latin typeface="Segoe UI" pitchFamily="34" charset="0"/>
                <a:cs typeface="Segoe UI" pitchFamily="34" charset="0"/>
              </a:rPr>
              <a:t>Partner Name</a:t>
            </a:r>
          </a:p>
          <a:p>
            <a:r>
              <a:rPr lang="en-US" dirty="0" smtClean="0">
                <a:latin typeface="Segoe UI" pitchFamily="34" charset="0"/>
                <a:cs typeface="Segoe UI" pitchFamily="34" charset="0"/>
              </a:rPr>
              <a:t>Date</a:t>
            </a:r>
            <a:endParaRPr lang="en-US" dirty="0">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gredients2.jpg"/>
          <p:cNvPicPr>
            <a:picLocks noChangeAspect="1"/>
          </p:cNvPicPr>
          <p:nvPr/>
        </p:nvPicPr>
        <p:blipFill>
          <a:blip r:embed="rId3" cstate="print"/>
          <a:srcRect r="2328" b="2759"/>
          <a:stretch>
            <a:fillRect/>
          </a:stretch>
        </p:blipFill>
        <p:spPr>
          <a:xfrm>
            <a:off x="1028700" y="114299"/>
            <a:ext cx="7086600" cy="558141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dirty="0" smtClean="0"/>
              <a:t>Successful businesses move at the speed of thought.</a:t>
            </a:r>
            <a:endParaRPr lang="en-US" dirty="0"/>
          </a:p>
        </p:txBody>
      </p:sp>
      <p:sp>
        <p:nvSpPr>
          <p:cNvPr id="6" name="Text Placeholder 5"/>
          <p:cNvSpPr>
            <a:spLocks noGrp="1"/>
          </p:cNvSpPr>
          <p:nvPr>
            <p:ph type="body" sz="quarter" idx="13"/>
          </p:nvPr>
        </p:nvSpPr>
        <p:spPr/>
        <p:txBody>
          <a:bodyPr/>
          <a:lstStyle/>
          <a:p>
            <a:r>
              <a:rPr lang="en-US" dirty="0" smtClean="0">
                <a:solidFill>
                  <a:srgbClr val="674030"/>
                </a:solidFill>
              </a:rPr>
              <a:t>Microsoft Product Details</a:t>
            </a:r>
            <a:endParaRPr lang="en-US" dirty="0">
              <a:solidFill>
                <a:srgbClr val="67403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Office Professional 2010</a:t>
            </a:r>
            <a:endParaRPr lang="en-US" dirty="0"/>
          </a:p>
        </p:txBody>
      </p:sp>
      <p:sp>
        <p:nvSpPr>
          <p:cNvPr id="3" name="Content Placeholder 2"/>
          <p:cNvSpPr>
            <a:spLocks noGrp="1"/>
          </p:cNvSpPr>
          <p:nvPr>
            <p:ph sz="quarter" idx="12"/>
          </p:nvPr>
        </p:nvSpPr>
        <p:spPr>
          <a:xfrm>
            <a:off x="228600" y="914400"/>
            <a:ext cx="8267700" cy="2133600"/>
          </a:xfrm>
        </p:spPr>
        <p:txBody>
          <a:bodyPr>
            <a:normAutofit fontScale="70000" lnSpcReduction="20000"/>
          </a:bodyPr>
          <a:lstStyle/>
          <a:p>
            <a:pPr marL="234950" indent="-234950">
              <a:lnSpc>
                <a:spcPct val="120000"/>
              </a:lnSpc>
              <a:spcBef>
                <a:spcPts val="0"/>
              </a:spcBef>
            </a:pPr>
            <a:r>
              <a:rPr lang="en-US" sz="2600" b="1" dirty="0" smtClean="0">
                <a:solidFill>
                  <a:srgbClr val="4D4D4F"/>
                </a:solidFill>
              </a:rPr>
              <a:t>Bring your data to life so you can see the big picture. </a:t>
            </a:r>
            <a:r>
              <a:rPr lang="en-US" sz="2600" dirty="0" smtClean="0">
                <a:solidFill>
                  <a:srgbClr val="4D4D4F"/>
                </a:solidFill>
              </a:rPr>
              <a:t>Quickly track data and run reports with Office Access’s intuitive interface—and discover patterns and highlight trends in your data with visual tools in Office Excel. </a:t>
            </a:r>
          </a:p>
          <a:p>
            <a:pPr marL="234950" indent="-234950">
              <a:lnSpc>
                <a:spcPct val="120000"/>
              </a:lnSpc>
              <a:spcBef>
                <a:spcPts val="0"/>
              </a:spcBef>
            </a:pPr>
            <a:r>
              <a:rPr lang="en-US" sz="2600" b="1" dirty="0" smtClean="0">
                <a:solidFill>
                  <a:srgbClr val="4D4D4F"/>
                </a:solidFill>
              </a:rPr>
              <a:t>Find what you need, no matter where it’s hidden in your system. </a:t>
            </a:r>
            <a:r>
              <a:rPr lang="en-US" sz="2600" dirty="0" smtClean="0">
                <a:solidFill>
                  <a:srgbClr val="4D4D4F"/>
                </a:solidFill>
              </a:rPr>
              <a:t>Scour your entire organization—from file servers to corporate enterprise systems— for the documents, business intelligence, social networking information, and people you need to get your work done.</a:t>
            </a:r>
          </a:p>
          <a:p>
            <a:endParaRPr lang="en-US" dirty="0">
              <a:solidFill>
                <a:srgbClr val="4D4D4F"/>
              </a:solidFill>
            </a:endParaRPr>
          </a:p>
        </p:txBody>
      </p:sp>
      <p:pic>
        <p:nvPicPr>
          <p:cNvPr id="1026" name="Picture 2" descr="Galleries in Office Word 2007"/>
          <p:cNvPicPr>
            <a:picLocks noChangeAspect="1" noChangeArrowheads="1"/>
          </p:cNvPicPr>
          <p:nvPr/>
        </p:nvPicPr>
        <p:blipFill>
          <a:blip r:embed="rId3" cstate="email"/>
          <a:srcRect/>
          <a:stretch>
            <a:fillRect/>
          </a:stretch>
        </p:blipFill>
        <p:spPr bwMode="auto">
          <a:xfrm>
            <a:off x="3644901" y="3390900"/>
            <a:ext cx="2641599" cy="1981200"/>
          </a:xfrm>
          <a:prstGeom prst="rect">
            <a:avLst/>
          </a:prstGeom>
          <a:noFill/>
        </p:spPr>
      </p:pic>
      <p:sp>
        <p:nvSpPr>
          <p:cNvPr id="5" name="Content Placeholder 2"/>
          <p:cNvSpPr txBox="1">
            <a:spLocks/>
          </p:cNvSpPr>
          <p:nvPr/>
        </p:nvSpPr>
        <p:spPr>
          <a:xfrm>
            <a:off x="228600" y="2933700"/>
            <a:ext cx="3390900" cy="2895600"/>
          </a:xfrm>
          <a:prstGeom prst="rect">
            <a:avLst/>
          </a:prstGeom>
        </p:spPr>
        <p:txBody>
          <a:bodyPr vert="horz" lIns="91440" tIns="45720" rIns="91440" bIns="45720" rtlCol="0">
            <a:normAutofit fontScale="92500" lnSpcReduction="20000"/>
          </a:bodyPr>
          <a:lstStyle/>
          <a:p>
            <a:pPr marL="234950" marR="0" lvl="0" indent="-234950" algn="l" defTabSz="914400" rtl="0" eaLnBrk="1" fontAlgn="auto" latinLnBrk="0" hangingPunct="1">
              <a:lnSpc>
                <a:spcPct val="110000"/>
              </a:lnSpc>
              <a:spcBef>
                <a:spcPts val="0"/>
              </a:spcBef>
              <a:spcAft>
                <a:spcPts val="0"/>
              </a:spcAft>
              <a:buClrTx/>
              <a:buSzTx/>
              <a:buFont typeface="Arial" pitchFamily="34" charset="0"/>
              <a:buChar char="•"/>
              <a:tabLst/>
              <a:defRPr/>
            </a:pPr>
            <a:r>
              <a:rPr kumimoji="0" lang="en-US" sz="1900" b="1" i="0" u="none" strike="noStrike" kern="1200" cap="none" spc="0" normalizeH="0" baseline="0" noProof="0" dirty="0" smtClean="0">
                <a:ln>
                  <a:noFill/>
                </a:ln>
                <a:solidFill>
                  <a:srgbClr val="4D4D4F"/>
                </a:solidFill>
                <a:effectLst/>
                <a:uLnTx/>
                <a:uFillTx/>
                <a:latin typeface="Segoe UI" pitchFamily="34" charset="0"/>
                <a:ea typeface="+mn-ea"/>
                <a:cs typeface="Segoe UI" pitchFamily="34" charset="0"/>
              </a:rPr>
              <a:t>Simplify document review with sophisticated comment tracking. </a:t>
            </a:r>
            <a:r>
              <a:rPr kumimoji="0" lang="en-US" sz="1900" b="0" i="0" u="none" strike="noStrike" kern="1200" cap="none" spc="0" normalizeH="0" baseline="0" noProof="0" dirty="0" smtClean="0">
                <a:ln>
                  <a:noFill/>
                </a:ln>
                <a:solidFill>
                  <a:srgbClr val="4D4D4F"/>
                </a:solidFill>
                <a:effectLst/>
                <a:uLnTx/>
                <a:uFillTx/>
                <a:latin typeface="Segoe UI" pitchFamily="34" charset="0"/>
                <a:ea typeface="+mn-ea"/>
                <a:cs typeface="Segoe UI" pitchFamily="34" charset="0"/>
              </a:rPr>
              <a:t>Using </a:t>
            </a:r>
            <a:r>
              <a:rPr lang="en-US" sz="1900" dirty="0" smtClean="0">
                <a:solidFill>
                  <a:srgbClr val="4D4D4F"/>
                </a:solidFill>
                <a:latin typeface="Segoe UI" pitchFamily="34" charset="0"/>
                <a:cs typeface="Segoe UI" pitchFamily="34" charset="0"/>
              </a:rPr>
              <a:t>Office</a:t>
            </a:r>
            <a:r>
              <a:rPr kumimoji="0" lang="en-US" sz="1900" b="0" i="0" u="none" strike="noStrike" kern="1200" cap="none" spc="0" normalizeH="0" baseline="0" noProof="0" dirty="0" smtClean="0">
                <a:ln>
                  <a:noFill/>
                </a:ln>
                <a:solidFill>
                  <a:srgbClr val="4D4D4F"/>
                </a:solidFill>
                <a:effectLst/>
                <a:uLnTx/>
                <a:uFillTx/>
                <a:latin typeface="Segoe UI" pitchFamily="34" charset="0"/>
                <a:ea typeface="+mn-ea"/>
                <a:cs typeface="Segoe UI" pitchFamily="34" charset="0"/>
              </a:rPr>
              <a:t> Word 2007 in conjunction with Office SharePoint Server 2010, you can take control of your document review processes with built-in workflow services for tracking feedback and approval.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rgbClr val="4D4D4F"/>
              </a:solidFill>
              <a:effectLst/>
              <a:uLnTx/>
              <a:uFillTx/>
              <a:latin typeface="Segoe UI" pitchFamily="34" charset="0"/>
              <a:ea typeface="+mn-ea"/>
              <a:cs typeface="Segoe UI" pitchFamily="34" charset="0"/>
            </a:endParaRPr>
          </a:p>
        </p:txBody>
      </p:sp>
      <p:sp>
        <p:nvSpPr>
          <p:cNvPr id="6" name="Content Placeholder 2"/>
          <p:cNvSpPr txBox="1">
            <a:spLocks/>
          </p:cNvSpPr>
          <p:nvPr/>
        </p:nvSpPr>
        <p:spPr>
          <a:xfrm>
            <a:off x="5943600" y="2933700"/>
            <a:ext cx="2971800" cy="3429000"/>
          </a:xfrm>
          <a:prstGeom prst="rect">
            <a:avLst/>
          </a:prstGeom>
        </p:spPr>
        <p:txBody>
          <a:bodyPr vert="horz" lIns="91440" tIns="45720" rIns="91440" bIns="45720" rtlCol="0">
            <a:normAutofit fontScale="92500" lnSpcReduction="20000"/>
          </a:bodyPr>
          <a:lstStyle/>
          <a:p>
            <a:pPr marL="342900" marR="0" lvl="0" indent="-231775" algn="r"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1900" b="1" i="0" u="none" strike="noStrike" kern="1200" cap="none" spc="0" normalizeH="0" baseline="0" noProof="0" dirty="0" smtClean="0">
                <a:ln>
                  <a:noFill/>
                </a:ln>
                <a:solidFill>
                  <a:srgbClr val="4D4D4F"/>
                </a:solidFill>
                <a:effectLst/>
                <a:uLnTx/>
                <a:uFillTx/>
                <a:latin typeface="Segoe UI" pitchFamily="34" charset="0"/>
                <a:ea typeface="+mn-ea"/>
                <a:cs typeface="Segoe UI" pitchFamily="34" charset="0"/>
              </a:rPr>
              <a:t>Accomplish more with innovative interface enhancements. </a:t>
            </a:r>
            <a:br>
              <a:rPr kumimoji="0" lang="en-US" sz="1900" b="1" i="0" u="none" strike="noStrike" kern="1200" cap="none" spc="0" normalizeH="0" baseline="0" noProof="0" dirty="0" smtClean="0">
                <a:ln>
                  <a:noFill/>
                </a:ln>
                <a:solidFill>
                  <a:srgbClr val="4D4D4F"/>
                </a:solidFill>
                <a:effectLst/>
                <a:uLnTx/>
                <a:uFillTx/>
                <a:latin typeface="Segoe UI" pitchFamily="34" charset="0"/>
                <a:ea typeface="+mn-ea"/>
                <a:cs typeface="Segoe UI" pitchFamily="34" charset="0"/>
              </a:rPr>
            </a:br>
            <a:r>
              <a:rPr kumimoji="0" lang="en-US" sz="1900" b="0" i="0" u="none" strike="noStrike" kern="1200" cap="none" spc="0" normalizeH="0" baseline="0" noProof="0" dirty="0" smtClean="0">
                <a:ln>
                  <a:noFill/>
                </a:ln>
                <a:solidFill>
                  <a:srgbClr val="4D4D4F"/>
                </a:solidFill>
                <a:effectLst/>
                <a:uLnTx/>
                <a:uFillTx/>
                <a:latin typeface="Segoe UI" pitchFamily="34" charset="0"/>
                <a:ea typeface="+mn-ea"/>
                <a:cs typeface="Segoe UI" pitchFamily="34" charset="0"/>
              </a:rPr>
              <a:t>The new Ribbon keeps tools for common tasks at your fingertips. Visual galleries make it easier to get dramatic results.  Live Preview saves time by showing you how changes will look before you make them.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rgbClr val="4D4D4F"/>
              </a:solidFill>
              <a:effectLst/>
              <a:uLnTx/>
              <a:uFillTx/>
              <a:latin typeface="Segoe UI" pitchFamily="34" charset="0"/>
              <a:ea typeface="+mn-ea"/>
              <a:cs typeface="Segoe U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5943600" y="3886200"/>
            <a:ext cx="2743200" cy="2181225"/>
          </a:xfrm>
          <a:prstGeom prst="rect">
            <a:avLst/>
          </a:prstGeom>
          <a:noFill/>
          <a:ln w="9525">
            <a:noFill/>
            <a:miter lim="800000"/>
            <a:headEnd/>
            <a:tailEnd/>
          </a:ln>
        </p:spPr>
      </p:pic>
      <p:sp>
        <p:nvSpPr>
          <p:cNvPr id="7" name="Title 6"/>
          <p:cNvSpPr>
            <a:spLocks noGrp="1"/>
          </p:cNvSpPr>
          <p:nvPr>
            <p:ph type="title"/>
          </p:nvPr>
        </p:nvSpPr>
        <p:spPr/>
        <p:txBody>
          <a:bodyPr/>
          <a:lstStyle/>
          <a:p>
            <a:r>
              <a:rPr lang="en-US" dirty="0" smtClean="0"/>
              <a:t>Microsoft Office Professional 2010</a:t>
            </a:r>
            <a:endParaRPr lang="en-US" dirty="0"/>
          </a:p>
        </p:txBody>
      </p:sp>
      <p:sp>
        <p:nvSpPr>
          <p:cNvPr id="8" name="Content Placeholder 7"/>
          <p:cNvSpPr>
            <a:spLocks noGrp="1"/>
          </p:cNvSpPr>
          <p:nvPr>
            <p:ph sz="quarter" idx="12"/>
          </p:nvPr>
        </p:nvSpPr>
        <p:spPr>
          <a:xfrm>
            <a:off x="457200" y="952500"/>
            <a:ext cx="3977640" cy="4495800"/>
          </a:xfrm>
        </p:spPr>
        <p:txBody>
          <a:bodyPr>
            <a:noAutofit/>
          </a:bodyPr>
          <a:lstStyle/>
          <a:p>
            <a:pPr lvl="0"/>
            <a:r>
              <a:rPr lang="en-US" sz="2000" b="1" dirty="0" smtClean="0">
                <a:solidFill>
                  <a:schemeClr val="tx1"/>
                </a:solidFill>
              </a:rPr>
              <a:t>Increase </a:t>
            </a:r>
            <a:r>
              <a:rPr lang="en-US" sz="2000" b="1" smtClean="0">
                <a:solidFill>
                  <a:schemeClr val="tx1"/>
                </a:solidFill>
              </a:rPr>
              <a:t>productivity</a:t>
            </a:r>
            <a:r>
              <a:rPr lang="en-US" sz="2000" smtClean="0">
                <a:solidFill>
                  <a:schemeClr val="tx1"/>
                </a:solidFill>
              </a:rPr>
              <a:t>. Make </a:t>
            </a:r>
            <a:r>
              <a:rPr lang="en-US" sz="2000" dirty="0" smtClean="0">
                <a:solidFill>
                  <a:schemeClr val="tx1"/>
                </a:solidFill>
              </a:rPr>
              <a:t>it easier for employees to find and use the software features they need most often. </a:t>
            </a:r>
          </a:p>
          <a:p>
            <a:pPr lvl="0"/>
            <a:r>
              <a:rPr lang="en-US" sz="2000" b="1" dirty="0" smtClean="0">
                <a:solidFill>
                  <a:schemeClr val="tx1"/>
                </a:solidFill>
              </a:rPr>
              <a:t>Give your business a competitive advantage</a:t>
            </a:r>
            <a:r>
              <a:rPr lang="en-US" sz="2000" dirty="0" smtClean="0">
                <a:solidFill>
                  <a:schemeClr val="tx1"/>
                </a:solidFill>
              </a:rPr>
              <a:t>. Deliver proposals and reports to customers faster. Edit documents at the same time and see who else is working on which sections.</a:t>
            </a:r>
          </a:p>
          <a:p>
            <a:pPr lvl="0"/>
            <a:endParaRPr lang="en-US" sz="2000" dirty="0" smtClean="0"/>
          </a:p>
        </p:txBody>
      </p:sp>
      <p:sp>
        <p:nvSpPr>
          <p:cNvPr id="13" name="Content Placeholder 7"/>
          <p:cNvSpPr>
            <a:spLocks noGrp="1"/>
          </p:cNvSpPr>
          <p:nvPr>
            <p:ph sz="quarter" idx="12"/>
          </p:nvPr>
        </p:nvSpPr>
        <p:spPr>
          <a:xfrm>
            <a:off x="4572000" y="952500"/>
            <a:ext cx="3977640" cy="1524000"/>
          </a:xfrm>
        </p:spPr>
        <p:txBody>
          <a:bodyPr>
            <a:noAutofit/>
          </a:bodyPr>
          <a:lstStyle/>
          <a:p>
            <a:r>
              <a:rPr lang="en-US" sz="2000" b="1" dirty="0" smtClean="0">
                <a:solidFill>
                  <a:schemeClr val="tx1"/>
                </a:solidFill>
              </a:rPr>
              <a:t>Save time and money</a:t>
            </a:r>
            <a:r>
              <a:rPr lang="en-US" sz="2000" dirty="0" smtClean="0">
                <a:solidFill>
                  <a:schemeClr val="tx1"/>
                </a:solidFill>
              </a:rPr>
              <a:t>. Effortlessly produce compelling presentations, proposals and reports yourself.</a:t>
            </a:r>
          </a:p>
        </p:txBody>
      </p:sp>
      <p:pic>
        <p:nvPicPr>
          <p:cNvPr id="1026" name="Picture 2"/>
          <p:cNvPicPr>
            <a:picLocks noChangeAspect="1" noChangeArrowheads="1"/>
          </p:cNvPicPr>
          <p:nvPr/>
        </p:nvPicPr>
        <p:blipFill>
          <a:blip r:embed="rId4" cstate="print"/>
          <a:srcRect/>
          <a:stretch>
            <a:fillRect/>
          </a:stretch>
        </p:blipFill>
        <p:spPr bwMode="auto">
          <a:xfrm>
            <a:off x="5029200" y="3048000"/>
            <a:ext cx="3200400" cy="24003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5867400" y="4572000"/>
            <a:ext cx="2238375" cy="1790700"/>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5105400" y="5105400"/>
            <a:ext cx="1238250" cy="819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Microsoft Office SharePoint Server 2010</a:t>
            </a:r>
            <a:endParaRPr lang="en-US" dirty="0"/>
          </a:p>
        </p:txBody>
      </p:sp>
      <p:sp>
        <p:nvSpPr>
          <p:cNvPr id="6" name="TextBox 5"/>
          <p:cNvSpPr txBox="1"/>
          <p:nvPr/>
        </p:nvSpPr>
        <p:spPr>
          <a:xfrm>
            <a:off x="457200" y="1028700"/>
            <a:ext cx="8191500" cy="3416320"/>
          </a:xfrm>
          <a:prstGeom prst="rect">
            <a:avLst/>
          </a:prstGeom>
          <a:noFill/>
        </p:spPr>
        <p:txBody>
          <a:bodyPr wrap="square" rtlCol="0">
            <a:spAutoFit/>
          </a:bodyPr>
          <a:lstStyle/>
          <a:p>
            <a:pPr marL="234950" indent="-234950">
              <a:buFont typeface="Arial" pitchFamily="34" charset="0"/>
              <a:buChar char="•"/>
            </a:pPr>
            <a:r>
              <a:rPr lang="en-US" sz="1800" b="1" dirty="0" smtClean="0">
                <a:solidFill>
                  <a:srgbClr val="4D4D4F"/>
                </a:solidFill>
                <a:latin typeface="Segoe UI" pitchFamily="34" charset="0"/>
                <a:cs typeface="Segoe UI" pitchFamily="34" charset="0"/>
              </a:rPr>
              <a:t>Enable more informed decisions with business intelligence portals. </a:t>
            </a:r>
            <a:r>
              <a:rPr lang="en-US" sz="1800" dirty="0" smtClean="0">
                <a:solidFill>
                  <a:srgbClr val="4D4D4F"/>
                </a:solidFill>
                <a:latin typeface="Segoe UI" pitchFamily="34" charset="0"/>
                <a:cs typeface="Segoe UI" pitchFamily="34" charset="0"/>
              </a:rPr>
              <a:t>Create live, interactive business intelligence portals that assemble and display business-critical information from disparate sources, integrating dashboards, scorecards, key performance indicators, and other important data.</a:t>
            </a:r>
          </a:p>
          <a:p>
            <a:pPr marL="234950" indent="-234950">
              <a:buFont typeface="Arial" pitchFamily="34" charset="0"/>
              <a:buChar char="•"/>
            </a:pPr>
            <a:r>
              <a:rPr lang="en-US" sz="1800" b="1" dirty="0" smtClean="0">
                <a:solidFill>
                  <a:srgbClr val="4D4D4F"/>
                </a:solidFill>
                <a:latin typeface="Segoe UI" pitchFamily="34" charset="0"/>
                <a:cs typeface="Segoe UI" pitchFamily="34" charset="0"/>
              </a:rPr>
              <a:t>Manage and repurpose many different kinds of content. </a:t>
            </a:r>
            <a:r>
              <a:rPr lang="en-US" sz="1800" dirty="0" smtClean="0">
                <a:solidFill>
                  <a:srgbClr val="4D4D4F"/>
                </a:solidFill>
                <a:latin typeface="Segoe UI" pitchFamily="34" charset="0"/>
                <a:cs typeface="Segoe UI" pitchFamily="34" charset="0"/>
              </a:rPr>
              <a:t>Get enhanced document authoring, business document processing, Web content management and publishing, records management, policy management, and support for multilingual publishing.</a:t>
            </a:r>
          </a:p>
          <a:p>
            <a:pPr marL="234950" indent="-234950">
              <a:buFont typeface="Arial" pitchFamily="34" charset="0"/>
              <a:buChar char="•"/>
            </a:pPr>
            <a:r>
              <a:rPr lang="en-US" sz="1800" b="1" dirty="0" smtClean="0">
                <a:solidFill>
                  <a:srgbClr val="4D4D4F"/>
                </a:solidFill>
                <a:latin typeface="Segoe UI" pitchFamily="34" charset="0"/>
                <a:cs typeface="Segoe UI" pitchFamily="34" charset="0"/>
              </a:rPr>
              <a:t>Streamline processes to empower more efficient collaboration. </a:t>
            </a:r>
            <a:r>
              <a:rPr lang="en-US" sz="1800" dirty="0" smtClean="0">
                <a:solidFill>
                  <a:srgbClr val="4D4D4F"/>
                </a:solidFill>
                <a:latin typeface="Segoe UI" pitchFamily="34" charset="0"/>
                <a:cs typeface="Segoe UI" pitchFamily="34" charset="0"/>
              </a:rPr>
              <a:t>Provide predefined workflows for common business scenarios to help your people collaborate on documents and manage project tasks.</a:t>
            </a:r>
          </a:p>
          <a:p>
            <a:pPr marL="234950" indent="-234950">
              <a:buFont typeface="Arial" pitchFamily="34" charset="0"/>
              <a:buChar char="•"/>
            </a:pPr>
            <a:endParaRPr lang="en-US" sz="1800" dirty="0" smtClean="0">
              <a:latin typeface="Segoe UI" pitchFamily="34" charset="0"/>
              <a:cs typeface="Segoe UI" pitchFamily="34" charset="0"/>
            </a:endParaRPr>
          </a:p>
        </p:txBody>
      </p:sp>
      <p:pic>
        <p:nvPicPr>
          <p:cNvPr id="7" name="Picture 119" descr="e11_2"/>
          <p:cNvPicPr>
            <a:picLocks noChangeAspect="1" noChangeArrowheads="1"/>
          </p:cNvPicPr>
          <p:nvPr/>
        </p:nvPicPr>
        <p:blipFill>
          <a:blip r:embed="rId2" cstate="print"/>
          <a:srcRect/>
          <a:stretch>
            <a:fillRect/>
          </a:stretch>
        </p:blipFill>
        <p:spPr bwMode="auto">
          <a:xfrm>
            <a:off x="723900" y="4305300"/>
            <a:ext cx="3994399" cy="2286000"/>
          </a:xfrm>
          <a:prstGeom prst="rect">
            <a:avLst/>
          </a:prstGeom>
          <a:noFill/>
          <a:ln w="9525">
            <a:noFill/>
            <a:miter lim="800000"/>
            <a:headEnd/>
            <a:tailEnd/>
          </a:ln>
        </p:spPr>
      </p:pic>
      <p:sp>
        <p:nvSpPr>
          <p:cNvPr id="8" name="TextBox 7"/>
          <p:cNvSpPr txBox="1"/>
          <p:nvPr/>
        </p:nvSpPr>
        <p:spPr>
          <a:xfrm>
            <a:off x="4572000" y="4114800"/>
            <a:ext cx="4305300" cy="2308324"/>
          </a:xfrm>
          <a:prstGeom prst="rect">
            <a:avLst/>
          </a:prstGeom>
          <a:noFill/>
        </p:spPr>
        <p:txBody>
          <a:bodyPr wrap="square" rtlCol="0">
            <a:spAutoFit/>
          </a:bodyPr>
          <a:lstStyle/>
          <a:p>
            <a:pPr marL="234950" indent="-234950" algn="r">
              <a:buFont typeface="Arial" pitchFamily="34" charset="0"/>
              <a:buChar char="•"/>
            </a:pPr>
            <a:r>
              <a:rPr lang="en-US" sz="1800" b="1" dirty="0" smtClean="0">
                <a:solidFill>
                  <a:srgbClr val="4D4D4F"/>
                </a:solidFill>
                <a:latin typeface="Segoe UI" pitchFamily="34" charset="0"/>
                <a:cs typeface="Segoe UI" pitchFamily="34" charset="0"/>
              </a:rPr>
              <a:t>Give your people access to information throughout your company.</a:t>
            </a:r>
            <a:r>
              <a:rPr lang="en-US" sz="1800" dirty="0" smtClean="0">
                <a:solidFill>
                  <a:srgbClr val="4D4D4F"/>
                </a:solidFill>
                <a:latin typeface="Segoe UI" pitchFamily="34" charset="0"/>
                <a:cs typeface="Segoe UI" pitchFamily="34" charset="0"/>
              </a:rPr>
              <a:t> Give users access to business data found in common line-of-business systems and enable them to create personalized, interactive views of your business systems through a Web browser.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Exchange Server 2010</a:t>
            </a:r>
            <a:endParaRPr lang="en-US" dirty="0"/>
          </a:p>
        </p:txBody>
      </p:sp>
      <p:sp>
        <p:nvSpPr>
          <p:cNvPr id="3" name="Content Placeholder 2"/>
          <p:cNvSpPr>
            <a:spLocks noGrp="1"/>
          </p:cNvSpPr>
          <p:nvPr>
            <p:ph sz="quarter" idx="12"/>
          </p:nvPr>
        </p:nvSpPr>
        <p:spPr>
          <a:xfrm>
            <a:off x="495300" y="876300"/>
            <a:ext cx="8305800" cy="4419600"/>
          </a:xfrm>
        </p:spPr>
        <p:txBody>
          <a:bodyPr>
            <a:normAutofit/>
          </a:bodyPr>
          <a:lstStyle/>
          <a:p>
            <a:pPr lvl="0"/>
            <a:r>
              <a:rPr lang="en-US" sz="1800" b="1" dirty="0" smtClean="0">
                <a:solidFill>
                  <a:srgbClr val="4D4D4F"/>
                </a:solidFill>
              </a:rPr>
              <a:t>Boost administrator effectiveness with new capabilities. </a:t>
            </a:r>
            <a:r>
              <a:rPr lang="en-US" sz="1800" dirty="0" smtClean="0">
                <a:solidFill>
                  <a:srgbClr val="4D4D4F"/>
                </a:solidFill>
              </a:rPr>
              <a:t>Exchange increases flexibility and functionality allowing retention policies to be applied to e-mails individually or at the folder level.</a:t>
            </a:r>
          </a:p>
          <a:p>
            <a:r>
              <a:rPr lang="en-US" sz="1800" b="1" dirty="0" smtClean="0">
                <a:solidFill>
                  <a:srgbClr val="4D4D4F"/>
                </a:solidFill>
              </a:rPr>
              <a:t>Lower supports costs. </a:t>
            </a:r>
            <a:r>
              <a:rPr lang="en-US" sz="1800" dirty="0" smtClean="0">
                <a:solidFill>
                  <a:srgbClr val="4D4D4F"/>
                </a:solidFill>
              </a:rPr>
              <a:t>Role-Base Access Control (RBAC) capabilities allow Exchange administrators to give selective self-management capabilities to end-users allowing organizations can reduce the costs for helpdesk support, and allow IT staff to focus on more important tasks.</a:t>
            </a:r>
          </a:p>
          <a:p>
            <a:r>
              <a:rPr lang="en-US" sz="1800" b="1" dirty="0" smtClean="0">
                <a:solidFill>
                  <a:srgbClr val="4D4D4F"/>
                </a:solidFill>
              </a:rPr>
              <a:t>Develop applications quickly. </a:t>
            </a:r>
            <a:r>
              <a:rPr lang="en-US" sz="1800" dirty="0" smtClean="0">
                <a:solidFill>
                  <a:srgbClr val="4D4D4F"/>
                </a:solidFill>
              </a:rPr>
              <a:t>Enable rapid deployment for custom and third-party applications with the Web services-based application programming interface and .NET integration.</a:t>
            </a:r>
          </a:p>
          <a:p>
            <a:endParaRPr lang="en-US" sz="1800" dirty="0" smtClean="0">
              <a:solidFill>
                <a:srgbClr val="4D4D4F"/>
              </a:solidFill>
            </a:endParaRPr>
          </a:p>
          <a:p>
            <a:pPr lvl="0"/>
            <a:endParaRPr lang="en-US" sz="1800" b="1" dirty="0" smtClean="0">
              <a:solidFill>
                <a:srgbClr val="4D4D4F"/>
              </a:solidFill>
            </a:endParaRPr>
          </a:p>
          <a:p>
            <a:endParaRPr lang="en-US" sz="1800" dirty="0" smtClean="0">
              <a:solidFill>
                <a:srgbClr val="4D4D4F"/>
              </a:solidFill>
            </a:endParaRPr>
          </a:p>
        </p:txBody>
      </p:sp>
      <p:sp>
        <p:nvSpPr>
          <p:cNvPr id="5" name="Content Placeholder 2"/>
          <p:cNvSpPr txBox="1">
            <a:spLocks/>
          </p:cNvSpPr>
          <p:nvPr/>
        </p:nvSpPr>
        <p:spPr>
          <a:xfrm>
            <a:off x="4533900" y="3886200"/>
            <a:ext cx="4381500" cy="2514600"/>
          </a:xfrm>
          <a:prstGeom prst="rect">
            <a:avLst/>
          </a:prstGeom>
        </p:spPr>
        <p:txBody>
          <a:bodyPr vert="horz" lIns="91440" tIns="45720" rIns="91440" bIns="45720" rtlCol="0">
            <a:normAutofit/>
          </a:bodyPr>
          <a:lstStyle/>
          <a:p>
            <a:pPr marL="4047" lvl="0" indent="-107840" defTabSz="931736">
              <a:spcAft>
                <a:spcPts val="339"/>
              </a:spcAft>
              <a:buNone/>
              <a:defRPr/>
            </a:pPr>
            <a:r>
              <a:rPr lang="en-US" sz="1800" b="1" dirty="0" smtClean="0">
                <a:solidFill>
                  <a:srgbClr val="4D4D4F"/>
                </a:solidFill>
                <a:latin typeface="Segoe UI" pitchFamily="34" charset="0"/>
                <a:cs typeface="Segoe UI" pitchFamily="34" charset="0"/>
              </a:rPr>
              <a:t>Get more out of the system you already have. </a:t>
            </a:r>
            <a:r>
              <a:rPr lang="en-US" sz="1800" dirty="0" smtClean="0">
                <a:solidFill>
                  <a:srgbClr val="4D4D4F"/>
                </a:solidFill>
                <a:latin typeface="Segoe UI" pitchFamily="34" charset="0"/>
                <a:cs typeface="Segoe UI" pitchFamily="34" charset="0"/>
              </a:rPr>
              <a:t>P</a:t>
            </a:r>
            <a:r>
              <a:rPr lang="en-US" sz="1800" dirty="0" smtClean="0">
                <a:latin typeface="Segoe UI" pitchFamily="34" charset="0"/>
                <a:cs typeface="Segoe UI" pitchFamily="34" charset="0"/>
              </a:rPr>
              <a:t>owerful new ways to filter, view, organize and manage their email allows systems to more efficiently handle the larger amount of information they are receiving and effectively handle and interact with that information.</a:t>
            </a:r>
          </a:p>
          <a:p>
            <a:pPr marL="342900" indent="-342900" eaLnBrk="1" fontAlgn="auto" hangingPunct="1">
              <a:spcBef>
                <a:spcPct val="20000"/>
              </a:spcBef>
              <a:spcAft>
                <a:spcPts val="0"/>
              </a:spcAft>
              <a:buFont typeface="Arial" pitchFamily="34" charset="0"/>
              <a:buChar char="•"/>
            </a:pPr>
            <a:endParaRPr lang="en-US" sz="1800" dirty="0" smtClean="0">
              <a:latin typeface="Segoe UI" pitchFamily="34" charset="0"/>
              <a:cs typeface="Segoe UI" pitchFamily="34" charset="0"/>
            </a:endParaRPr>
          </a:p>
        </p:txBody>
      </p:sp>
      <p:pic>
        <p:nvPicPr>
          <p:cNvPr id="6" name="Picture 4"/>
          <p:cNvPicPr>
            <a:picLocks noChangeAspect="1" noChangeArrowheads="1"/>
          </p:cNvPicPr>
          <p:nvPr/>
        </p:nvPicPr>
        <p:blipFill>
          <a:blip r:embed="rId2" cstate="print"/>
          <a:srcRect l="205" t="702" r="-150" b="20237"/>
          <a:stretch>
            <a:fillRect/>
          </a:stretch>
        </p:blipFill>
        <p:spPr bwMode="auto">
          <a:xfrm>
            <a:off x="419837" y="4114800"/>
            <a:ext cx="3847363" cy="2019300"/>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Dynamics CRM</a:t>
            </a:r>
            <a:endParaRPr lang="en-US" dirty="0"/>
          </a:p>
        </p:txBody>
      </p:sp>
      <p:sp>
        <p:nvSpPr>
          <p:cNvPr id="3" name="Content Placeholder 2"/>
          <p:cNvSpPr>
            <a:spLocks noGrp="1"/>
          </p:cNvSpPr>
          <p:nvPr>
            <p:ph sz="quarter" idx="12"/>
          </p:nvPr>
        </p:nvSpPr>
        <p:spPr>
          <a:xfrm>
            <a:off x="457200" y="1028700"/>
            <a:ext cx="8153400" cy="4419600"/>
          </a:xfrm>
        </p:spPr>
        <p:txBody>
          <a:bodyPr>
            <a:noAutofit/>
          </a:bodyPr>
          <a:lstStyle/>
          <a:p>
            <a:pPr marL="234950" indent="-234950">
              <a:spcBef>
                <a:spcPts val="0"/>
              </a:spcBef>
            </a:pPr>
            <a:r>
              <a:rPr lang="en-US" sz="1800" b="1" dirty="0" smtClean="0">
                <a:solidFill>
                  <a:srgbClr val="4D4D4F"/>
                </a:solidFill>
              </a:rPr>
              <a:t>Make smart marketing choices by keeping tabs on your customers.</a:t>
            </a:r>
            <a:r>
              <a:rPr lang="en-US" sz="1800" dirty="0" smtClean="0">
                <a:solidFill>
                  <a:srgbClr val="4D4D4F"/>
                </a:solidFill>
              </a:rPr>
              <a:t> </a:t>
            </a:r>
            <a:br>
              <a:rPr lang="en-US" sz="1800" dirty="0" smtClean="0">
                <a:solidFill>
                  <a:srgbClr val="4D4D4F"/>
                </a:solidFill>
              </a:rPr>
            </a:br>
            <a:r>
              <a:rPr lang="en-US" sz="1800" dirty="0" smtClean="0">
                <a:solidFill>
                  <a:srgbClr val="4D4D4F"/>
                </a:solidFill>
              </a:rPr>
              <a:t>Get a clear view of customers with segmentation tools, give sales professionals real-time access to leads and complete customer data, and generate compelling data reports from Microsoft SQL Server.</a:t>
            </a:r>
          </a:p>
          <a:p>
            <a:pPr marL="234950" indent="-234950">
              <a:spcBef>
                <a:spcPts val="0"/>
              </a:spcBef>
            </a:pPr>
            <a:r>
              <a:rPr lang="en-US" sz="1800" b="1" dirty="0" smtClean="0">
                <a:solidFill>
                  <a:srgbClr val="4D4D4F"/>
                </a:solidFill>
              </a:rPr>
              <a:t>Be more responsive—and valuable—to your customers</a:t>
            </a:r>
            <a:r>
              <a:rPr lang="en-US" sz="1800" dirty="0" smtClean="0">
                <a:solidFill>
                  <a:srgbClr val="4D4D4F"/>
                </a:solidFill>
              </a:rPr>
              <a:t>. Respond faster to customer service issues and ensure service appointments are never missed with a centralized, all-in-one view of requests and service professional calendars.</a:t>
            </a:r>
            <a:r>
              <a:rPr lang="en-US" sz="1800" b="1" dirty="0" smtClean="0">
                <a:solidFill>
                  <a:srgbClr val="4D4D4F"/>
                </a:solidFill>
              </a:rPr>
              <a:t> </a:t>
            </a:r>
          </a:p>
          <a:p>
            <a:pPr marL="234950" lvl="0" indent="-234950">
              <a:spcBef>
                <a:spcPts val="0"/>
              </a:spcBef>
            </a:pPr>
            <a:r>
              <a:rPr lang="en-US" sz="1800" b="1" dirty="0" smtClean="0">
                <a:solidFill>
                  <a:srgbClr val="4D4D4F"/>
                </a:solidFill>
              </a:rPr>
              <a:t>Standardize and streamline your processes.</a:t>
            </a:r>
            <a:r>
              <a:rPr lang="en-US" sz="1800" dirty="0" smtClean="0">
                <a:solidFill>
                  <a:srgbClr val="4D4D4F"/>
                </a:solidFill>
              </a:rPr>
              <a:t> The Microsoft Dynamics CRM adaptive workflow engine enables you to automate business processes in ways that make a real difference to every employee—and customer. </a:t>
            </a:r>
          </a:p>
          <a:p>
            <a:pPr marL="234950" indent="-234950">
              <a:spcBef>
                <a:spcPts val="0"/>
              </a:spcBef>
            </a:pPr>
            <a:endParaRPr lang="en-US" sz="1800" b="1" dirty="0" smtClean="0">
              <a:solidFill>
                <a:srgbClr val="4D4D4F"/>
              </a:solidFill>
            </a:endParaRPr>
          </a:p>
        </p:txBody>
      </p:sp>
      <p:pic>
        <p:nvPicPr>
          <p:cNvPr id="4" name="Picture 2" descr="C:\Users\v-mtyer\Documents\Microsoft\CRM\Diagram\Updates\CRM_suite.png"/>
          <p:cNvPicPr>
            <a:picLocks noChangeAspect="1" noChangeArrowheads="1"/>
          </p:cNvPicPr>
          <p:nvPr/>
        </p:nvPicPr>
        <p:blipFill>
          <a:blip r:embed="rId3" cstate="email"/>
          <a:srcRect/>
          <a:stretch>
            <a:fillRect/>
          </a:stretch>
        </p:blipFill>
        <p:spPr bwMode="auto">
          <a:xfrm>
            <a:off x="5334000" y="4076700"/>
            <a:ext cx="3506541" cy="2525194"/>
          </a:xfrm>
          <a:prstGeom prst="rect">
            <a:avLst/>
          </a:prstGeom>
          <a:noFill/>
        </p:spPr>
      </p:pic>
      <p:sp>
        <p:nvSpPr>
          <p:cNvPr id="5" name="Content Placeholder 2"/>
          <p:cNvSpPr txBox="1">
            <a:spLocks/>
          </p:cNvSpPr>
          <p:nvPr/>
        </p:nvSpPr>
        <p:spPr>
          <a:xfrm>
            <a:off x="419100" y="4076700"/>
            <a:ext cx="4914900" cy="2552700"/>
          </a:xfrm>
          <a:prstGeom prst="rect">
            <a:avLst/>
          </a:prstGeom>
        </p:spPr>
        <p:txBody>
          <a:bodyPr vert="horz" lIns="91440" tIns="45720" rIns="91440" bIns="45720" rtlCol="0">
            <a:noAutofit/>
          </a:bodyPr>
          <a:lstStyle/>
          <a:p>
            <a:pPr marL="234950" marR="0" lvl="0" indent="-2349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1" i="0" u="none" strike="noStrike" kern="1200" cap="none" spc="0" normalizeH="0" baseline="0" noProof="0" dirty="0" smtClean="0">
                <a:ln>
                  <a:noFill/>
                </a:ln>
                <a:solidFill>
                  <a:srgbClr val="4D4D4F"/>
                </a:solidFill>
                <a:effectLst/>
                <a:uLnTx/>
                <a:uFillTx/>
                <a:latin typeface="Segoe UI" pitchFamily="34" charset="0"/>
                <a:ea typeface="+mn-ea"/>
                <a:cs typeface="Segoe UI" pitchFamily="34" charset="0"/>
              </a:rPr>
              <a:t>Achieve the best fit for your people.</a:t>
            </a:r>
            <a:r>
              <a:rPr kumimoji="0" lang="en-US" sz="1800" b="0" i="0" u="none" strike="noStrike" kern="1200" cap="none" spc="0" normalizeH="0" baseline="0" noProof="0" dirty="0" smtClean="0">
                <a:ln>
                  <a:noFill/>
                </a:ln>
                <a:solidFill>
                  <a:srgbClr val="4D4D4F"/>
                </a:solidFill>
                <a:effectLst/>
                <a:uLnTx/>
                <a:uFillTx/>
                <a:latin typeface="Segoe UI" pitchFamily="34" charset="0"/>
                <a:ea typeface="+mn-ea"/>
                <a:cs typeface="Segoe UI" pitchFamily="34" charset="0"/>
              </a:rPr>
              <a:t> Familiar Microsoft Outlook, Word, and Excel environments enable users to get started fast—and even create their own dashboards and analyze customer information. </a:t>
            </a:r>
            <a:endParaRPr kumimoji="0" lang="en-US" sz="1800" b="0" i="0" u="none" strike="noStrike" kern="1200" cap="none" spc="0" normalizeH="0" baseline="0" noProof="0" dirty="0">
              <a:ln>
                <a:noFill/>
              </a:ln>
              <a:solidFill>
                <a:srgbClr val="4D4D4F"/>
              </a:solidFill>
              <a:effectLst/>
              <a:uLnTx/>
              <a:uFillTx/>
              <a:latin typeface="Segoe UI" pitchFamily="34" charset="0"/>
              <a:ea typeface="+mn-ea"/>
              <a:cs typeface="Segoe U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Business Productivity Online Suite</a:t>
            </a:r>
            <a:endParaRPr lang="en-US" dirty="0"/>
          </a:p>
        </p:txBody>
      </p:sp>
      <p:sp>
        <p:nvSpPr>
          <p:cNvPr id="3" name="Content Placeholder 2"/>
          <p:cNvSpPr>
            <a:spLocks noGrp="1"/>
          </p:cNvSpPr>
          <p:nvPr>
            <p:ph sz="quarter" idx="12"/>
          </p:nvPr>
        </p:nvSpPr>
        <p:spPr>
          <a:xfrm>
            <a:off x="152400" y="914400"/>
            <a:ext cx="4152900" cy="2628900"/>
          </a:xfrm>
        </p:spPr>
        <p:txBody>
          <a:bodyPr>
            <a:noAutofit/>
          </a:bodyPr>
          <a:lstStyle/>
          <a:p>
            <a:pPr fontAlgn="t"/>
            <a:r>
              <a:rPr lang="en-US" sz="1800" b="1" dirty="0" smtClean="0">
                <a:solidFill>
                  <a:srgbClr val="4D4D4F"/>
                </a:solidFill>
              </a:rPr>
              <a:t>Better information sharing yields more powerful teams. </a:t>
            </a:r>
            <a:r>
              <a:rPr lang="en-US" sz="1800" dirty="0" smtClean="0">
                <a:solidFill>
                  <a:srgbClr val="4D4D4F"/>
                </a:solidFill>
              </a:rPr>
              <a:t>Enable your employees to create intranet sites to efficiently manage projects and processes, post calendar information, work together on documents, and maintain version control for shared files. </a:t>
            </a:r>
          </a:p>
        </p:txBody>
      </p:sp>
      <p:pic>
        <p:nvPicPr>
          <p:cNvPr id="36866" name="Picture 2" descr="Business Productivity Online Suite"/>
          <p:cNvPicPr>
            <a:picLocks noChangeAspect="1" noChangeArrowheads="1"/>
          </p:cNvPicPr>
          <p:nvPr/>
        </p:nvPicPr>
        <p:blipFill>
          <a:blip r:embed="rId3" cstate="print"/>
          <a:srcRect/>
          <a:stretch>
            <a:fillRect/>
          </a:stretch>
        </p:blipFill>
        <p:spPr bwMode="auto">
          <a:xfrm>
            <a:off x="3771900" y="2971800"/>
            <a:ext cx="2667000" cy="2547135"/>
          </a:xfrm>
          <a:prstGeom prst="rect">
            <a:avLst/>
          </a:prstGeom>
          <a:noFill/>
        </p:spPr>
      </p:pic>
      <p:sp>
        <p:nvSpPr>
          <p:cNvPr id="5" name="Content Placeholder 2"/>
          <p:cNvSpPr txBox="1">
            <a:spLocks/>
          </p:cNvSpPr>
          <p:nvPr/>
        </p:nvSpPr>
        <p:spPr>
          <a:xfrm>
            <a:off x="5067300" y="990600"/>
            <a:ext cx="3733800" cy="2438400"/>
          </a:xfrm>
          <a:prstGeom prst="rect">
            <a:avLst/>
          </a:prstGeom>
        </p:spPr>
        <p:txBody>
          <a:bodyPr vert="horz" lIns="91440" tIns="45720" rIns="91440" bIns="45720" rtlCol="0">
            <a:noAutofit/>
          </a:bodyPr>
          <a:lstStyle/>
          <a:p>
            <a:pPr marL="231775" indent="-231775" algn="r" fontAlgn="t">
              <a:buFont typeface="Arial" pitchFamily="34" charset="0"/>
              <a:buChar char="•"/>
            </a:pPr>
            <a:r>
              <a:rPr lang="en-US" sz="1800" b="1" dirty="0" smtClean="0">
                <a:solidFill>
                  <a:srgbClr val="4D4D4F"/>
                </a:solidFill>
                <a:latin typeface="Segoe UI" pitchFamily="34" charset="0"/>
                <a:cs typeface="Segoe UI" pitchFamily="34" charset="0"/>
              </a:rPr>
              <a:t>Get users started faster. </a:t>
            </a:r>
            <a:br>
              <a:rPr lang="en-US" sz="1800" b="1" dirty="0" smtClean="0">
                <a:solidFill>
                  <a:srgbClr val="4D4D4F"/>
                </a:solidFill>
                <a:latin typeface="Segoe UI" pitchFamily="34" charset="0"/>
                <a:cs typeface="Segoe UI" pitchFamily="34" charset="0"/>
              </a:rPr>
            </a:br>
            <a:r>
              <a:rPr lang="en-US" sz="1800" dirty="0" smtClean="0">
                <a:solidFill>
                  <a:srgbClr val="4D4D4F"/>
                </a:solidFill>
                <a:latin typeface="Segoe UI" pitchFamily="34" charset="0"/>
                <a:cs typeface="Segoe UI" pitchFamily="34" charset="0"/>
              </a:rPr>
              <a:t>The Microsoft Online Services Sign In application automatically sets up services and allows users to access all of their services with no need to sign in each time they use them. </a:t>
            </a:r>
          </a:p>
        </p:txBody>
      </p:sp>
      <p:sp>
        <p:nvSpPr>
          <p:cNvPr id="6" name="Content Placeholder 2"/>
          <p:cNvSpPr txBox="1">
            <a:spLocks/>
          </p:cNvSpPr>
          <p:nvPr/>
        </p:nvSpPr>
        <p:spPr>
          <a:xfrm>
            <a:off x="190500" y="3238500"/>
            <a:ext cx="3619500" cy="2667000"/>
          </a:xfrm>
          <a:prstGeom prst="rect">
            <a:avLst/>
          </a:prstGeom>
        </p:spPr>
        <p:txBody>
          <a:bodyPr vert="horz" lIns="91440" tIns="45720" rIns="91440" bIns="45720" rtlCol="0">
            <a:noAutofit/>
          </a:bodyPr>
          <a:lstStyle/>
          <a:p>
            <a:pPr marL="231775" indent="-231775" fontAlgn="t">
              <a:buFont typeface="Arial" pitchFamily="34" charset="0"/>
              <a:buChar char="•"/>
            </a:pPr>
            <a:r>
              <a:rPr lang="en-US" sz="1800" b="1" dirty="0" smtClean="0">
                <a:solidFill>
                  <a:srgbClr val="4D4D4F"/>
                </a:solidFill>
                <a:latin typeface="Segoe UI" pitchFamily="34" charset="0"/>
                <a:cs typeface="Segoe UI" pitchFamily="34" charset="0"/>
              </a:rPr>
              <a:t>Centrally manage services and users.  </a:t>
            </a:r>
            <a:r>
              <a:rPr lang="en-US" sz="1800" dirty="0" smtClean="0">
                <a:solidFill>
                  <a:srgbClr val="4D4D4F"/>
                </a:solidFill>
                <a:latin typeface="Segoe UI" pitchFamily="34" charset="0"/>
                <a:cs typeface="Segoe UI" pitchFamily="34" charset="0"/>
              </a:rPr>
              <a:t>From</a:t>
            </a:r>
            <a:r>
              <a:rPr lang="en-US" sz="1800" b="1" dirty="0" smtClean="0">
                <a:solidFill>
                  <a:srgbClr val="4D4D4F"/>
                </a:solidFill>
                <a:latin typeface="Segoe UI" pitchFamily="34" charset="0"/>
                <a:cs typeface="Segoe UI" pitchFamily="34" charset="0"/>
              </a:rPr>
              <a:t> </a:t>
            </a:r>
            <a:r>
              <a:rPr lang="en-US" sz="1800" dirty="0" smtClean="0">
                <a:solidFill>
                  <a:srgbClr val="4D4D4F"/>
                </a:solidFill>
                <a:latin typeface="Segoe UI" pitchFamily="34" charset="0"/>
                <a:cs typeface="Segoe UI" pitchFamily="34" charset="0"/>
              </a:rPr>
              <a:t>the Administration Center, you can import multiple user accounts, use e-mail migration tools, create distribution lists, create Microsoft SharePoint site collections, and submit service requests.</a:t>
            </a:r>
          </a:p>
        </p:txBody>
      </p:sp>
      <p:sp>
        <p:nvSpPr>
          <p:cNvPr id="7" name="Content Placeholder 2"/>
          <p:cNvSpPr txBox="1">
            <a:spLocks/>
          </p:cNvSpPr>
          <p:nvPr/>
        </p:nvSpPr>
        <p:spPr>
          <a:xfrm>
            <a:off x="6210300" y="3124200"/>
            <a:ext cx="2705100" cy="3086100"/>
          </a:xfrm>
          <a:prstGeom prst="rect">
            <a:avLst/>
          </a:prstGeom>
        </p:spPr>
        <p:txBody>
          <a:bodyPr vert="horz" lIns="91440" tIns="45720" rIns="91440" bIns="45720" rtlCol="0">
            <a:noAutofit/>
          </a:bodyPr>
          <a:lstStyle/>
          <a:p>
            <a:pPr marL="231775" indent="-231775" algn="r">
              <a:buFont typeface="Arial" pitchFamily="34" charset="0"/>
              <a:buChar char="•"/>
            </a:pPr>
            <a:r>
              <a:rPr lang="en-US" sz="1800" b="1" dirty="0" smtClean="0">
                <a:solidFill>
                  <a:srgbClr val="4D4D4F"/>
                </a:solidFill>
                <a:latin typeface="Segoe UI" pitchFamily="34" charset="0"/>
                <a:cs typeface="Segoe UI" pitchFamily="34" charset="0"/>
              </a:rPr>
              <a:t>Minimize the time and money you spend managing your software. </a:t>
            </a:r>
            <a:r>
              <a:rPr lang="en-US" sz="1800" dirty="0" smtClean="0">
                <a:solidFill>
                  <a:srgbClr val="4D4D4F"/>
                </a:solidFill>
                <a:latin typeface="Segoe UI" pitchFamily="34" charset="0"/>
                <a:cs typeface="Segoe UI" pitchFamily="34" charset="0"/>
              </a:rPr>
              <a:t>Microsoft hosts and manages your software applications, so you can offload the daily headaches and cut your investment in on site IT costs.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Dynamics GP</a:t>
            </a:r>
            <a:endParaRPr lang="en-US" dirty="0"/>
          </a:p>
        </p:txBody>
      </p:sp>
      <p:sp>
        <p:nvSpPr>
          <p:cNvPr id="3" name="Content Placeholder 2"/>
          <p:cNvSpPr>
            <a:spLocks noGrp="1"/>
          </p:cNvSpPr>
          <p:nvPr>
            <p:ph sz="quarter" idx="12"/>
          </p:nvPr>
        </p:nvSpPr>
        <p:spPr>
          <a:xfrm>
            <a:off x="4381500" y="3086100"/>
            <a:ext cx="4381500" cy="2971800"/>
          </a:xfrm>
        </p:spPr>
        <p:txBody>
          <a:bodyPr>
            <a:normAutofit/>
          </a:bodyPr>
          <a:lstStyle/>
          <a:p>
            <a:pPr lvl="0"/>
            <a:r>
              <a:rPr lang="en-US" sz="1800" b="1" dirty="0" smtClean="0">
                <a:solidFill>
                  <a:srgbClr val="4D4D4F"/>
                </a:solidFill>
              </a:rPr>
              <a:t>Accounting without busywork. </a:t>
            </a:r>
            <a:r>
              <a:rPr lang="en-US" sz="1800" dirty="0" smtClean="0">
                <a:solidFill>
                  <a:srgbClr val="4D4D4F"/>
                </a:solidFill>
              </a:rPr>
              <a:t>Automate and standardize many recurring accounting tasks. </a:t>
            </a:r>
          </a:p>
          <a:p>
            <a:r>
              <a:rPr lang="en-US" sz="1800" b="1" dirty="0" smtClean="0">
                <a:solidFill>
                  <a:srgbClr val="4D4D4F"/>
                </a:solidFill>
              </a:rPr>
              <a:t>Unlock employee potential with a familiar work experience. </a:t>
            </a:r>
            <a:r>
              <a:rPr lang="en-US" sz="1800" dirty="0" smtClean="0">
                <a:solidFill>
                  <a:srgbClr val="4D4D4F"/>
                </a:solidFill>
              </a:rPr>
              <a:t> Equip employees with familiar tools and empower them to customize their interface so they can work more efficiently.</a:t>
            </a:r>
          </a:p>
        </p:txBody>
      </p:sp>
      <p:pic>
        <p:nvPicPr>
          <p:cNvPr id="4" name="Picture 3" descr="dynamics gp screen.jpg"/>
          <p:cNvPicPr>
            <a:picLocks noChangeAspect="1"/>
          </p:cNvPicPr>
          <p:nvPr/>
        </p:nvPicPr>
        <p:blipFill>
          <a:blip r:embed="rId2" cstate="email"/>
          <a:stretch>
            <a:fillRect/>
          </a:stretch>
        </p:blipFill>
        <p:spPr>
          <a:xfrm>
            <a:off x="533400" y="3238500"/>
            <a:ext cx="3695700" cy="3227334"/>
          </a:xfrm>
          <a:prstGeom prst="rect">
            <a:avLst/>
          </a:prstGeom>
        </p:spPr>
      </p:pic>
      <p:sp>
        <p:nvSpPr>
          <p:cNvPr id="5" name="Content Placeholder 2"/>
          <p:cNvSpPr txBox="1">
            <a:spLocks/>
          </p:cNvSpPr>
          <p:nvPr/>
        </p:nvSpPr>
        <p:spPr>
          <a:xfrm>
            <a:off x="647700" y="952500"/>
            <a:ext cx="7962900" cy="5334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dirty="0" smtClean="0">
                <a:ln>
                  <a:noFill/>
                </a:ln>
                <a:solidFill>
                  <a:srgbClr val="4D4D4F"/>
                </a:solidFill>
                <a:effectLst/>
                <a:uLnTx/>
                <a:uFillTx/>
                <a:latin typeface="Segoe UI" pitchFamily="34" charset="0"/>
                <a:ea typeface="+mn-ea"/>
                <a:cs typeface="Segoe UI" pitchFamily="34" charset="0"/>
              </a:rPr>
              <a:t>Get the numbers you need for confident decision-making. </a:t>
            </a:r>
            <a:r>
              <a:rPr kumimoji="0" lang="en-US" sz="1800" b="0" i="0" u="none" strike="noStrike" kern="1200" cap="none" spc="0" normalizeH="0" baseline="0" noProof="0" dirty="0" smtClean="0">
                <a:ln>
                  <a:noFill/>
                </a:ln>
                <a:solidFill>
                  <a:srgbClr val="4D4D4F"/>
                </a:solidFill>
                <a:effectLst/>
                <a:uLnTx/>
                <a:uFillTx/>
                <a:latin typeface="Segoe UI" pitchFamily="34" charset="0"/>
                <a:ea typeface="+mn-ea"/>
                <a:cs typeface="Segoe UI" pitchFamily="34" charset="0"/>
              </a:rPr>
              <a:t> </a:t>
            </a:r>
            <a:br>
              <a:rPr kumimoji="0" lang="en-US" sz="1800" b="0" i="0" u="none" strike="noStrike" kern="1200" cap="none" spc="0" normalizeH="0" baseline="0" noProof="0" dirty="0" smtClean="0">
                <a:ln>
                  <a:noFill/>
                </a:ln>
                <a:solidFill>
                  <a:srgbClr val="4D4D4F"/>
                </a:solidFill>
                <a:effectLst/>
                <a:uLnTx/>
                <a:uFillTx/>
                <a:latin typeface="Segoe UI" pitchFamily="34" charset="0"/>
                <a:ea typeface="+mn-ea"/>
                <a:cs typeface="Segoe UI" pitchFamily="34" charset="0"/>
              </a:rPr>
            </a:br>
            <a:r>
              <a:rPr lang="en-US" sz="1800" noProof="0" dirty="0" smtClean="0">
                <a:solidFill>
                  <a:srgbClr val="4D4D4F"/>
                </a:solidFill>
                <a:latin typeface="Segoe UI" pitchFamily="34" charset="0"/>
                <a:cs typeface="Segoe UI" pitchFamily="34" charset="0"/>
              </a:rPr>
              <a:t>Access</a:t>
            </a:r>
            <a:r>
              <a:rPr kumimoji="0" lang="en-US" sz="1800" b="0" i="0" u="none" strike="noStrike" kern="1200" cap="none" spc="0" normalizeH="0" baseline="0" noProof="0" dirty="0" smtClean="0">
                <a:ln>
                  <a:noFill/>
                </a:ln>
                <a:solidFill>
                  <a:srgbClr val="4D4D4F"/>
                </a:solidFill>
                <a:effectLst/>
                <a:uLnTx/>
                <a:uFillTx/>
                <a:latin typeface="Segoe UI" pitchFamily="34" charset="0"/>
                <a:ea typeface="+mn-ea"/>
                <a:cs typeface="Segoe UI" pitchFamily="34" charset="0"/>
              </a:rPr>
              <a:t> current, complete information from all areas of your business,</a:t>
            </a:r>
            <a:r>
              <a:rPr kumimoji="0" lang="en-US" sz="1800" b="0" i="0" u="none" strike="noStrike" kern="1200" cap="none" spc="0" normalizeH="0" noProof="0" dirty="0" smtClean="0">
                <a:ln>
                  <a:noFill/>
                </a:ln>
                <a:solidFill>
                  <a:srgbClr val="4D4D4F"/>
                </a:solidFill>
                <a:effectLst/>
                <a:uLnTx/>
                <a:uFillTx/>
                <a:latin typeface="Segoe UI" pitchFamily="34" charset="0"/>
                <a:ea typeface="+mn-ea"/>
                <a:cs typeface="Segoe UI" pitchFamily="34" charset="0"/>
              </a:rPr>
              <a:t> </a:t>
            </a:r>
            <a:r>
              <a:rPr kumimoji="0" lang="en-US" sz="1800" b="0" i="0" u="none" strike="noStrike" kern="1200" cap="none" spc="0" normalizeH="0" baseline="0" noProof="0" dirty="0" smtClean="0">
                <a:ln>
                  <a:noFill/>
                </a:ln>
                <a:solidFill>
                  <a:srgbClr val="4D4D4F"/>
                </a:solidFill>
                <a:effectLst/>
                <a:uLnTx/>
                <a:uFillTx/>
                <a:latin typeface="Segoe UI" pitchFamily="34" charset="0"/>
                <a:ea typeface="+mn-ea"/>
                <a:cs typeface="Segoe UI" pitchFamily="34" charset="0"/>
              </a:rPr>
              <a:t>and use a large number of pre-formatted reports to help generate insights.</a:t>
            </a:r>
          </a:p>
          <a:p>
            <a:pPr marL="342900" indent="-342900" eaLnBrk="1" fontAlgn="auto" hangingPunct="1">
              <a:spcBef>
                <a:spcPct val="20000"/>
              </a:spcBef>
              <a:spcAft>
                <a:spcPts val="0"/>
              </a:spcAft>
              <a:buFont typeface="Arial" pitchFamily="34" charset="0"/>
              <a:buChar char="•"/>
            </a:pPr>
            <a:r>
              <a:rPr lang="en-US" sz="1800" b="1" dirty="0" smtClean="0">
                <a:solidFill>
                  <a:srgbClr val="4D4D4F"/>
                </a:solidFill>
                <a:latin typeface="Segoe UI" pitchFamily="34" charset="0"/>
                <a:cs typeface="Segoe UI" pitchFamily="34" charset="0"/>
              </a:rPr>
              <a:t>Increase customer loyalty with more efficient service.  </a:t>
            </a:r>
            <a:r>
              <a:rPr lang="en-US" sz="1800" dirty="0" smtClean="0">
                <a:solidFill>
                  <a:srgbClr val="4D4D4F"/>
                </a:solidFill>
                <a:latin typeface="Segoe UI" pitchFamily="34" charset="0"/>
                <a:cs typeface="Segoe UI" pitchFamily="34" charset="0"/>
              </a:rPr>
              <a:t>By giving your account representatives easy access to customer information, you enable them to address customer needs and concerns more thoroughly, which increases customer satisfaction.  </a:t>
            </a:r>
            <a:endParaRPr kumimoji="0" lang="en-US" sz="1800" b="0" i="0" u="none" strike="noStrike" kern="1200" cap="none" spc="0" normalizeH="0" baseline="0" noProof="0" dirty="0" smtClean="0">
              <a:ln>
                <a:noFill/>
              </a:ln>
              <a:solidFill>
                <a:srgbClr val="4D4D4F"/>
              </a:solidFill>
              <a:effectLst/>
              <a:uLnTx/>
              <a:uFillTx/>
              <a:latin typeface="Segoe UI" pitchFamily="34" charset="0"/>
              <a:cs typeface="Segoe U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itchFamily="34" charset="0"/>
                <a:cs typeface="Segoe UI" pitchFamily="34" charset="0"/>
              </a:rPr>
              <a:t>Additional Products</a:t>
            </a:r>
            <a:endParaRPr lang="en-US" dirty="0">
              <a:latin typeface="Segoe UI" pitchFamily="34" charset="0"/>
              <a:cs typeface="Segoe UI" pitchFamily="34" charset="0"/>
            </a:endParaRPr>
          </a:p>
        </p:txBody>
      </p:sp>
      <p:sp>
        <p:nvSpPr>
          <p:cNvPr id="3" name="Content Placeholder 2"/>
          <p:cNvSpPr>
            <a:spLocks noGrp="1"/>
          </p:cNvSpPr>
          <p:nvPr>
            <p:ph sz="quarter" idx="12"/>
          </p:nvPr>
        </p:nvSpPr>
        <p:spPr/>
        <p:txBody>
          <a:bodyPr>
            <a:normAutofit/>
          </a:bodyPr>
          <a:lstStyle/>
          <a:p>
            <a:r>
              <a:rPr lang="en-US" sz="2000" dirty="0" smtClean="0">
                <a:solidFill>
                  <a:srgbClr val="FF0000"/>
                </a:solidFill>
                <a:latin typeface="Segoe UI" pitchFamily="34" charset="0"/>
                <a:cs typeface="Segoe UI" pitchFamily="34" charset="0"/>
              </a:rPr>
              <a:t>[Partners – add your own products here, related to the customer issues you are addressing at this event]</a:t>
            </a:r>
            <a:endParaRPr lang="en-US" sz="2000" dirty="0">
              <a:solidFill>
                <a:srgbClr val="FF0000"/>
              </a:solidFill>
              <a:latin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gredients1.jpg"/>
          <p:cNvPicPr>
            <a:picLocks noChangeAspect="1"/>
          </p:cNvPicPr>
          <p:nvPr/>
        </p:nvPicPr>
        <p:blipFill>
          <a:blip r:embed="rId3" cstate="print"/>
          <a:srcRect r="2683" b="3425"/>
          <a:stretch>
            <a:fillRect/>
          </a:stretch>
        </p:blipFill>
        <p:spPr>
          <a:xfrm>
            <a:off x="1080633" y="154252"/>
            <a:ext cx="7034667" cy="552264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itchFamily="34" charset="0"/>
                <a:cs typeface="Segoe UI" pitchFamily="34" charset="0"/>
              </a:rPr>
              <a:t>Additional Offers</a:t>
            </a:r>
            <a:endParaRPr lang="en-US" dirty="0">
              <a:latin typeface="Segoe UI" pitchFamily="34" charset="0"/>
              <a:cs typeface="Segoe UI" pitchFamily="34" charset="0"/>
            </a:endParaRPr>
          </a:p>
        </p:txBody>
      </p:sp>
      <p:sp>
        <p:nvSpPr>
          <p:cNvPr id="3" name="Content Placeholder 2"/>
          <p:cNvSpPr>
            <a:spLocks noGrp="1"/>
          </p:cNvSpPr>
          <p:nvPr>
            <p:ph sz="quarter" idx="12"/>
          </p:nvPr>
        </p:nvSpPr>
        <p:spPr/>
        <p:txBody>
          <a:bodyPr>
            <a:normAutofit/>
          </a:bodyPr>
          <a:lstStyle/>
          <a:p>
            <a:r>
              <a:rPr lang="en-US" sz="2000" dirty="0" smtClean="0">
                <a:solidFill>
                  <a:srgbClr val="FF0000"/>
                </a:solidFill>
                <a:latin typeface="Segoe UI" pitchFamily="34" charset="0"/>
                <a:cs typeface="Segoe UI" pitchFamily="34" charset="0"/>
              </a:rPr>
              <a:t>[Partners – add your own offers here, related to the products you are demonstrating during the event]</a:t>
            </a:r>
            <a:endParaRPr lang="en-US" sz="2000" dirty="0">
              <a:solidFill>
                <a:srgbClr val="FF0000"/>
              </a:solidFill>
              <a:latin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Purchase: Open Programs</a:t>
            </a:r>
            <a:endParaRPr lang="en-US" dirty="0"/>
          </a:p>
        </p:txBody>
      </p:sp>
      <p:graphicFrame>
        <p:nvGraphicFramePr>
          <p:cNvPr id="9" name="Table 8"/>
          <p:cNvGraphicFramePr>
            <a:graphicFrameLocks noGrp="1"/>
          </p:cNvGraphicFramePr>
          <p:nvPr/>
        </p:nvGraphicFramePr>
        <p:xfrm>
          <a:off x="266700" y="2286000"/>
          <a:ext cx="8648700" cy="3398520"/>
        </p:xfrm>
        <a:graphic>
          <a:graphicData uri="http://schemas.openxmlformats.org/drawingml/2006/table">
            <a:tbl>
              <a:tblPr firstRow="1" bandRow="1">
                <a:tableStyleId>{2D5ABB26-0587-4C30-8999-92F81FD0307C}</a:tableStyleId>
              </a:tblPr>
              <a:tblGrid>
                <a:gridCol w="2971800"/>
                <a:gridCol w="2781300"/>
                <a:gridCol w="2895600"/>
              </a:tblGrid>
              <a:tr h="299334">
                <a:tc>
                  <a:txBody>
                    <a:bodyPr/>
                    <a:lstStyle/>
                    <a:p>
                      <a:pPr algn="ctr"/>
                      <a:r>
                        <a:rPr lang="en-US" sz="1600" b="1" dirty="0" smtClean="0">
                          <a:solidFill>
                            <a:srgbClr val="4D4D4F"/>
                          </a:solidFill>
                          <a:latin typeface="Segoe UI" pitchFamily="34" charset="0"/>
                          <a:cs typeface="Segoe UI" pitchFamily="34" charset="0"/>
                        </a:rPr>
                        <a:t>Open License</a:t>
                      </a:r>
                      <a:endParaRPr lang="en-US" sz="1600" b="1" dirty="0">
                        <a:solidFill>
                          <a:srgbClr val="4D4D4F"/>
                        </a:solidFill>
                        <a:latin typeface="Segoe UI" pitchFamily="34" charset="0"/>
                        <a:cs typeface="Segoe UI" pitchFamily="34" charset="0"/>
                      </a:endParaRPr>
                    </a:p>
                  </a:txBody>
                  <a:tcPr/>
                </a:tc>
                <a:tc>
                  <a:txBody>
                    <a:bodyPr/>
                    <a:lstStyle/>
                    <a:p>
                      <a:pPr algn="ctr"/>
                      <a:r>
                        <a:rPr lang="en-US" sz="1600" b="1" dirty="0" smtClean="0">
                          <a:solidFill>
                            <a:srgbClr val="4D4D4F"/>
                          </a:solidFill>
                          <a:latin typeface="Segoe UI" pitchFamily="34" charset="0"/>
                          <a:cs typeface="Segoe UI" pitchFamily="34" charset="0"/>
                        </a:rPr>
                        <a:t>Open Value</a:t>
                      </a:r>
                      <a:endParaRPr lang="en-US" sz="1600" b="1" dirty="0">
                        <a:solidFill>
                          <a:srgbClr val="4D4D4F"/>
                        </a:solidFill>
                        <a:latin typeface="Segoe UI" pitchFamily="34" charset="0"/>
                        <a:cs typeface="Segoe UI" pitchFamily="34" charset="0"/>
                      </a:endParaRPr>
                    </a:p>
                  </a:txBody>
                  <a:tcPr/>
                </a:tc>
                <a:tc>
                  <a:txBody>
                    <a:bodyPr/>
                    <a:lstStyle/>
                    <a:p>
                      <a:pPr algn="ctr"/>
                      <a:r>
                        <a:rPr lang="en-US" sz="1600" b="1" dirty="0" smtClean="0">
                          <a:solidFill>
                            <a:srgbClr val="4D4D4F"/>
                          </a:solidFill>
                          <a:latin typeface="Segoe UI" pitchFamily="34" charset="0"/>
                          <a:cs typeface="Segoe UI" pitchFamily="34" charset="0"/>
                        </a:rPr>
                        <a:t>Open Value Subscription</a:t>
                      </a:r>
                      <a:endParaRPr lang="en-US" sz="1600" b="1" dirty="0">
                        <a:solidFill>
                          <a:srgbClr val="4D4D4F"/>
                        </a:solidFill>
                        <a:latin typeface="Segoe UI" pitchFamily="34" charset="0"/>
                        <a:cs typeface="Segoe UI" pitchFamily="34" charset="0"/>
                      </a:endParaRPr>
                    </a:p>
                  </a:txBody>
                  <a:tcPr/>
                </a:tc>
              </a:tr>
              <a:tr h="1985009">
                <a:tc>
                  <a:txBody>
                    <a:bodyPr/>
                    <a:lstStyle/>
                    <a:p>
                      <a:pPr marL="173038" marR="0" indent="-1730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500" dirty="0" smtClean="0">
                          <a:solidFill>
                            <a:srgbClr val="4D4D4F"/>
                          </a:solidFill>
                          <a:latin typeface="Segoe UI" pitchFamily="34" charset="0"/>
                          <a:cs typeface="Segoe UI" pitchFamily="34" charset="0"/>
                        </a:rPr>
                        <a:t>Provides an</a:t>
                      </a:r>
                      <a:r>
                        <a:rPr lang="en-US" sz="1500" baseline="0" dirty="0" smtClean="0">
                          <a:solidFill>
                            <a:srgbClr val="4D4D4F"/>
                          </a:solidFill>
                          <a:latin typeface="Segoe UI" pitchFamily="34" charset="0"/>
                          <a:cs typeface="Segoe UI" pitchFamily="34" charset="0"/>
                        </a:rPr>
                        <a:t> easy, one-time transaction process with the flexibility of acquiring licensing from a broad reseller channel.</a:t>
                      </a:r>
                    </a:p>
                    <a:p>
                      <a:pPr marL="173038" marR="0" indent="-1730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500" kern="1200" baseline="0" dirty="0" smtClean="0">
                          <a:solidFill>
                            <a:srgbClr val="4D4D4F"/>
                          </a:solidFill>
                          <a:latin typeface="Segoe UI" pitchFamily="34" charset="0"/>
                          <a:ea typeface="+mn-ea"/>
                          <a:cs typeface="Segoe UI" pitchFamily="34" charset="0"/>
                        </a:rPr>
                        <a:t>Offers the minimum license requirements and volume pricing with the flexibility to pay as you go. </a:t>
                      </a:r>
                    </a:p>
                    <a:p>
                      <a:pPr marL="173038" marR="0" indent="-1730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500" kern="1200" baseline="0" dirty="0" smtClean="0">
                          <a:solidFill>
                            <a:srgbClr val="4D4D4F"/>
                          </a:solidFill>
                          <a:latin typeface="Segoe UI" pitchFamily="34" charset="0"/>
                          <a:ea typeface="+mn-ea"/>
                          <a:cs typeface="Segoe UI" pitchFamily="34" charset="0"/>
                        </a:rPr>
                        <a:t>Allows you to acquire additional software products as needed to grow with your changing business needs.</a:t>
                      </a:r>
                    </a:p>
                  </a:txBody>
                  <a:tcPr/>
                </a:tc>
                <a:tc>
                  <a:txBody>
                    <a:bodyPr/>
                    <a:lstStyle/>
                    <a:p>
                      <a:pPr marL="176213" indent="-176213">
                        <a:buFont typeface="Arial" pitchFamily="34" charset="0"/>
                        <a:buChar char="•"/>
                      </a:pPr>
                      <a:r>
                        <a:rPr lang="en-US" sz="1500" kern="1200" baseline="0" dirty="0" smtClean="0">
                          <a:solidFill>
                            <a:srgbClr val="4D4D4F"/>
                          </a:solidFill>
                          <a:latin typeface="Segoe UI" pitchFamily="34" charset="0"/>
                          <a:ea typeface="+mn-ea"/>
                          <a:cs typeface="Segoe UI" pitchFamily="34" charset="0"/>
                        </a:rPr>
                        <a:t>Offers simplified license management for more control over your IT investment and better management of your software costs.</a:t>
                      </a:r>
                    </a:p>
                    <a:p>
                      <a:pPr marL="176213" indent="-176213">
                        <a:buFont typeface="Arial" pitchFamily="34" charset="0"/>
                        <a:buChar char="•"/>
                      </a:pPr>
                      <a:r>
                        <a:rPr lang="en-US" sz="1500" kern="1200" baseline="0" dirty="0" smtClean="0">
                          <a:solidFill>
                            <a:srgbClr val="4D4D4F"/>
                          </a:solidFill>
                          <a:latin typeface="Segoe UI" pitchFamily="34" charset="0"/>
                          <a:ea typeface="+mn-ea"/>
                          <a:cs typeface="Segoe UI" pitchFamily="34" charset="0"/>
                        </a:rPr>
                        <a:t>Includes Software Assurance</a:t>
                      </a:r>
                      <a:r>
                        <a:rPr lang="en-US" sz="1500" dirty="0" smtClean="0">
                          <a:solidFill>
                            <a:srgbClr val="4D4D4F"/>
                          </a:solidFill>
                          <a:latin typeface="Segoe UI" pitchFamily="34" charset="0"/>
                          <a:cs typeface="Segoe UI" pitchFamily="34" charset="0"/>
                        </a:rPr>
                        <a:t>, the enhanced maintenance program that helps you get the most out of your software spending through each phase of the software lifecycle.</a:t>
                      </a:r>
                      <a:endParaRPr lang="en-US" sz="1500" dirty="0">
                        <a:solidFill>
                          <a:srgbClr val="4D4D4F"/>
                        </a:solidFill>
                        <a:latin typeface="Segoe UI" pitchFamily="34" charset="0"/>
                        <a:cs typeface="Segoe UI" pitchFamily="34" charset="0"/>
                      </a:endParaRPr>
                    </a:p>
                  </a:txBody>
                  <a:tcPr/>
                </a:tc>
                <a:tc>
                  <a:txBody>
                    <a:bodyPr/>
                    <a:lstStyle/>
                    <a:p>
                      <a:pPr marL="173038" indent="-173038">
                        <a:buFont typeface="Arial" pitchFamily="34" charset="0"/>
                        <a:buChar char="•"/>
                      </a:pPr>
                      <a:r>
                        <a:rPr lang="en-US" sz="1500" kern="1200" baseline="0" dirty="0" smtClean="0">
                          <a:solidFill>
                            <a:srgbClr val="4D4D4F"/>
                          </a:solidFill>
                          <a:latin typeface="Segoe UI" pitchFamily="34" charset="0"/>
                          <a:ea typeface="+mn-ea"/>
                          <a:cs typeface="Segoe UI" pitchFamily="34" charset="0"/>
                        </a:rPr>
                        <a:t>Offers the lowest up-front costs with the flexibility to reduce your total licensing costs in years when your PC count declines. </a:t>
                      </a:r>
                    </a:p>
                    <a:p>
                      <a:pPr marL="173038" indent="-173038">
                        <a:buFont typeface="Arial" pitchFamily="34" charset="0"/>
                        <a:buChar char="•"/>
                      </a:pPr>
                      <a:r>
                        <a:rPr lang="en-US" sz="1500" dirty="0" smtClean="0">
                          <a:solidFill>
                            <a:srgbClr val="4D4D4F"/>
                          </a:solidFill>
                          <a:latin typeface="Segoe UI" pitchFamily="34" charset="0"/>
                          <a:cs typeface="Segoe UI" pitchFamily="34" charset="0"/>
                        </a:rPr>
                        <a:t>Pay a single price per desktop PC to deploy Microsoft technology as the standard across your organization. </a:t>
                      </a:r>
                    </a:p>
                    <a:p>
                      <a:pPr marL="173038" indent="-173038">
                        <a:buFont typeface="Arial" pitchFamily="34" charset="0"/>
                        <a:buChar char="•"/>
                      </a:pPr>
                      <a:r>
                        <a:rPr lang="en-US" sz="1500" baseline="0" dirty="0" smtClean="0">
                          <a:solidFill>
                            <a:srgbClr val="4D4D4F"/>
                          </a:solidFill>
                          <a:latin typeface="Segoe UI" pitchFamily="34" charset="0"/>
                          <a:cs typeface="Segoe UI" pitchFamily="34" charset="0"/>
                        </a:rPr>
                        <a:t>Subscribe to, rather than acquire, the latest Microsoft technology.</a:t>
                      </a:r>
                    </a:p>
                    <a:p>
                      <a:pPr marL="173038" indent="-173038">
                        <a:buFont typeface="Arial" pitchFamily="34" charset="0"/>
                        <a:buChar char="•"/>
                      </a:pPr>
                      <a:r>
                        <a:rPr lang="en-US" sz="1500" baseline="0" dirty="0" smtClean="0">
                          <a:solidFill>
                            <a:srgbClr val="4D4D4F"/>
                          </a:solidFill>
                          <a:latin typeface="Segoe UI" pitchFamily="34" charset="0"/>
                          <a:cs typeface="Segoe UI" pitchFamily="34" charset="0"/>
                        </a:rPr>
                        <a:t>Includes Software Assurance.</a:t>
                      </a:r>
                      <a:endParaRPr lang="en-US" sz="1500" dirty="0">
                        <a:solidFill>
                          <a:srgbClr val="4D4D4F"/>
                        </a:solidFill>
                        <a:latin typeface="Segoe UI" pitchFamily="34" charset="0"/>
                        <a:cs typeface="Segoe UI" pitchFamily="34" charset="0"/>
                      </a:endParaRPr>
                    </a:p>
                  </a:txBody>
                  <a:tcPr/>
                </a:tc>
              </a:tr>
            </a:tbl>
          </a:graphicData>
        </a:graphic>
      </p:graphicFrame>
      <p:sp>
        <p:nvSpPr>
          <p:cNvPr id="10" name="TextBox 9"/>
          <p:cNvSpPr txBox="1"/>
          <p:nvPr/>
        </p:nvSpPr>
        <p:spPr>
          <a:xfrm>
            <a:off x="304800" y="838200"/>
            <a:ext cx="8115300" cy="1400383"/>
          </a:xfrm>
          <a:prstGeom prst="rect">
            <a:avLst/>
          </a:prstGeom>
          <a:noFill/>
        </p:spPr>
        <p:txBody>
          <a:bodyPr wrap="square" rtlCol="0">
            <a:spAutoFit/>
          </a:bodyPr>
          <a:lstStyle/>
          <a:p>
            <a:r>
              <a:rPr lang="en-US" sz="1700" dirty="0" smtClean="0">
                <a:latin typeface="Segoe UI" pitchFamily="34" charset="0"/>
                <a:cs typeface="Segoe UI" pitchFamily="34" charset="0"/>
              </a:rPr>
              <a:t>The Open Programs are a convenient and simple way for small and midsize organizations with five or more desktop computers to acquire the latest Microsoft technology. With a customizable platform and volume discounts for minimal up-front purchases, Open Programs provide value and flexibility in a convenient Microsoft Volume Licensing program.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a:bodyPr>
          <a:lstStyle/>
          <a:p>
            <a:r>
              <a:rPr lang="en-US" dirty="0" smtClean="0"/>
              <a:t>How To Purchase: Hosted Services</a:t>
            </a:r>
            <a:endParaRPr lang="en-US" dirty="0"/>
          </a:p>
        </p:txBody>
      </p:sp>
      <p:sp>
        <p:nvSpPr>
          <p:cNvPr id="3" name="Content Placeholder 2"/>
          <p:cNvSpPr>
            <a:spLocks noGrp="1"/>
          </p:cNvSpPr>
          <p:nvPr>
            <p:ph sz="quarter" idx="12"/>
          </p:nvPr>
        </p:nvSpPr>
        <p:spPr>
          <a:xfrm>
            <a:off x="419100" y="1333500"/>
            <a:ext cx="8001000" cy="1333500"/>
          </a:xfrm>
        </p:spPr>
        <p:txBody>
          <a:bodyPr>
            <a:normAutofit/>
          </a:bodyPr>
          <a:lstStyle/>
          <a:p>
            <a:pPr marL="0" indent="0">
              <a:buNone/>
            </a:pPr>
            <a:r>
              <a:rPr lang="en-US" sz="1800" dirty="0" smtClean="0">
                <a:solidFill>
                  <a:srgbClr val="4D4D4F"/>
                </a:solidFill>
              </a:rPr>
              <a:t>With Microsoft hosted services, you can offload the time and costs associated with managing and maintaining business systems. </a:t>
            </a:r>
            <a:endParaRPr lang="en-US" sz="1800" dirty="0">
              <a:solidFill>
                <a:srgbClr val="4D4D4F"/>
              </a:solidFill>
            </a:endParaRPr>
          </a:p>
        </p:txBody>
      </p:sp>
      <p:sp>
        <p:nvSpPr>
          <p:cNvPr id="6" name="Content Placeholder 2"/>
          <p:cNvSpPr txBox="1">
            <a:spLocks/>
          </p:cNvSpPr>
          <p:nvPr/>
        </p:nvSpPr>
        <p:spPr>
          <a:xfrm>
            <a:off x="4762500" y="3733800"/>
            <a:ext cx="4267200" cy="2133600"/>
          </a:xfrm>
          <a:prstGeom prst="rect">
            <a:avLst/>
          </a:prstGeom>
        </p:spPr>
        <p:txBody>
          <a:bodyPr vert="horz" lIns="91440" tIns="45720" rIns="91440" bIns="45720" rtlCol="0">
            <a:noAutofit/>
          </a:bodyPr>
          <a:lstStyle/>
          <a:p>
            <a:pPr marL="234950" indent="-234950">
              <a:buFont typeface="Arial" pitchFamily="34" charset="0"/>
              <a:buChar char="•"/>
            </a:pPr>
            <a:r>
              <a:rPr lang="en-US" sz="1600" b="1" dirty="0" smtClean="0">
                <a:solidFill>
                  <a:srgbClr val="4D4D4F"/>
                </a:solidFill>
                <a:latin typeface="Segoe UI" pitchFamily="34" charset="0"/>
                <a:cs typeface="Segoe UI" pitchFamily="34" charset="0"/>
              </a:rPr>
              <a:t>No additional hardware needed.</a:t>
            </a:r>
            <a:r>
              <a:rPr lang="en-US" sz="1600" dirty="0" smtClean="0">
                <a:solidFill>
                  <a:srgbClr val="4D4D4F"/>
                </a:solidFill>
                <a:latin typeface="Segoe UI" pitchFamily="34" charset="0"/>
                <a:cs typeface="Segoe UI" pitchFamily="34" charset="0"/>
              </a:rPr>
              <a:t> </a:t>
            </a:r>
          </a:p>
          <a:p>
            <a:pPr marL="234950" indent="-234950"/>
            <a:r>
              <a:rPr lang="en-US" sz="1600" dirty="0" smtClean="0">
                <a:solidFill>
                  <a:srgbClr val="4D4D4F"/>
                </a:solidFill>
                <a:latin typeface="Segoe UI" pitchFamily="34" charset="0"/>
                <a:cs typeface="Segoe UI" pitchFamily="34" charset="0"/>
              </a:rPr>
              <a:t>	With a hosted solution, there’s no additional hardware to pay for, and no additional server software to buy, install, or configure. Instead, you’ll have straightforward services that are easily deployed and scaled, without having to make a big upfront investment.</a:t>
            </a:r>
          </a:p>
          <a:p>
            <a:pPr marL="234950" indent="-234950">
              <a:buFont typeface="Arial" pitchFamily="34" charset="0"/>
              <a:buChar char="•"/>
            </a:pPr>
            <a:endParaRPr lang="en-US" sz="1600" dirty="0">
              <a:latin typeface="Segoe UI" pitchFamily="34" charset="0"/>
              <a:cs typeface="Segoe UI" pitchFamily="34" charset="0"/>
            </a:endParaRPr>
          </a:p>
        </p:txBody>
      </p:sp>
      <p:sp>
        <p:nvSpPr>
          <p:cNvPr id="8" name="Content Placeholder 2"/>
          <p:cNvSpPr txBox="1">
            <a:spLocks/>
          </p:cNvSpPr>
          <p:nvPr/>
        </p:nvSpPr>
        <p:spPr>
          <a:xfrm>
            <a:off x="342900" y="3733800"/>
            <a:ext cx="4267200" cy="1866900"/>
          </a:xfrm>
          <a:prstGeom prst="rect">
            <a:avLst/>
          </a:prstGeom>
        </p:spPr>
        <p:txBody>
          <a:bodyPr vert="horz" lIns="91440" tIns="45720" rIns="91440" bIns="45720" rtlCol="0">
            <a:normAutofit/>
          </a:bodyPr>
          <a:lstStyle/>
          <a:p>
            <a:pPr marL="228600" indent="-228600">
              <a:spcBef>
                <a:spcPts val="0"/>
              </a:spcBef>
              <a:buFont typeface="Arial" pitchFamily="34" charset="0"/>
              <a:buChar char="•"/>
            </a:pPr>
            <a:r>
              <a:rPr lang="en-US" sz="1600" b="1" dirty="0" smtClean="0">
                <a:latin typeface="Segoe UI" pitchFamily="34" charset="0"/>
                <a:cs typeface="Segoe UI" pitchFamily="34" charset="0"/>
              </a:rPr>
              <a:t>You maintain complete control.</a:t>
            </a:r>
            <a:r>
              <a:rPr lang="en-US" sz="1600" dirty="0" smtClean="0">
                <a:latin typeface="Segoe UI" pitchFamily="34" charset="0"/>
                <a:cs typeface="Segoe UI" pitchFamily="34" charset="0"/>
              </a:rPr>
              <a:t> </a:t>
            </a:r>
          </a:p>
          <a:p>
            <a:pPr marL="228600" indent="-228600">
              <a:spcBef>
                <a:spcPts val="0"/>
              </a:spcBef>
            </a:pPr>
            <a:r>
              <a:rPr lang="en-US" sz="1600" dirty="0" smtClean="0">
                <a:latin typeface="Segoe UI" pitchFamily="34" charset="0"/>
                <a:cs typeface="Segoe UI" pitchFamily="34" charset="0"/>
              </a:rPr>
              <a:t>	The central administrative panel includes consoles for provisioning, usage, monitoring, and support. You can continue to manage user policies centrally, and control which services are available to individual users. </a:t>
            </a:r>
            <a:endParaRPr kumimoji="0" lang="en-US" sz="1600" b="0" i="0" u="none" strike="noStrike" kern="1200" cap="none" spc="0" normalizeH="0" baseline="0" noProof="0" dirty="0" smtClean="0">
              <a:ln>
                <a:noFill/>
              </a:ln>
              <a:solidFill>
                <a:srgbClr val="4D4D4F"/>
              </a:solidFill>
              <a:effectLst/>
              <a:uLnTx/>
              <a:uFillTx/>
              <a:latin typeface="Segoe UI" pitchFamily="34" charset="0"/>
              <a:cs typeface="Segoe UI" pitchFamily="34" charset="0"/>
            </a:endParaRPr>
          </a:p>
        </p:txBody>
      </p:sp>
      <p:pic>
        <p:nvPicPr>
          <p:cNvPr id="14" name="Picture 13" descr="V:\Designer Resources\MS Resources\Colors and Logos\Logos\sharepoint online - no Ofc\ShrPt-Online_h_bL.png"/>
          <p:cNvPicPr/>
          <p:nvPr/>
        </p:nvPicPr>
        <p:blipFill>
          <a:blip r:embed="rId3" cstate="print"/>
          <a:srcRect/>
          <a:stretch>
            <a:fillRect/>
          </a:stretch>
        </p:blipFill>
        <p:spPr bwMode="auto">
          <a:xfrm>
            <a:off x="228600" y="882613"/>
            <a:ext cx="1660894" cy="244549"/>
          </a:xfrm>
          <a:prstGeom prst="rect">
            <a:avLst/>
          </a:prstGeom>
          <a:noFill/>
          <a:ln w="9525">
            <a:noFill/>
            <a:miter lim="800000"/>
            <a:headEnd/>
            <a:tailEnd/>
          </a:ln>
        </p:spPr>
      </p:pic>
      <p:pic>
        <p:nvPicPr>
          <p:cNvPr id="15" name="Picture 14" descr="V:\Designer Resources\MS Resources\Colors and Logos\Logos\Online Services Logos\Exchange Online\Exchange-online_bL.png"/>
          <p:cNvPicPr/>
          <p:nvPr/>
        </p:nvPicPr>
        <p:blipFill>
          <a:blip r:embed="rId4" cstate="print"/>
          <a:srcRect/>
          <a:stretch>
            <a:fillRect/>
          </a:stretch>
        </p:blipFill>
        <p:spPr bwMode="auto">
          <a:xfrm>
            <a:off x="4154082" y="838200"/>
            <a:ext cx="1695450" cy="333375"/>
          </a:xfrm>
          <a:prstGeom prst="rect">
            <a:avLst/>
          </a:prstGeom>
          <a:noFill/>
          <a:ln w="9525">
            <a:noFill/>
            <a:miter lim="800000"/>
            <a:headEnd/>
            <a:tailEnd/>
          </a:ln>
        </p:spPr>
      </p:pic>
      <p:pic>
        <p:nvPicPr>
          <p:cNvPr id="16" name="Picture 15" descr="V:\Designer Resources\MS Resources\Colors and Logos\Logos\office live meeting\ofc-LvMt_rgb.png"/>
          <p:cNvPicPr/>
          <p:nvPr/>
        </p:nvPicPr>
        <p:blipFill>
          <a:blip r:embed="rId5" cstate="print"/>
          <a:srcRect/>
          <a:stretch>
            <a:fillRect/>
          </a:stretch>
        </p:blipFill>
        <p:spPr bwMode="auto">
          <a:xfrm>
            <a:off x="2135963" y="852487"/>
            <a:ext cx="1771650" cy="304800"/>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096000" y="800100"/>
            <a:ext cx="2819400" cy="409575"/>
          </a:xfrm>
          <a:prstGeom prst="rect">
            <a:avLst/>
          </a:prstGeom>
          <a:noFill/>
          <a:ln w="9525">
            <a:noFill/>
            <a:miter lim="800000"/>
            <a:headEnd/>
            <a:tailEnd/>
          </a:ln>
          <a:effectLst/>
        </p:spPr>
      </p:pic>
      <p:sp>
        <p:nvSpPr>
          <p:cNvPr id="12" name="Content Placeholder 2"/>
          <p:cNvSpPr txBox="1">
            <a:spLocks/>
          </p:cNvSpPr>
          <p:nvPr/>
        </p:nvSpPr>
        <p:spPr>
          <a:xfrm>
            <a:off x="342900" y="2057400"/>
            <a:ext cx="4343400" cy="1828800"/>
          </a:xfrm>
          <a:prstGeom prst="rect">
            <a:avLst/>
          </a:prstGeom>
        </p:spPr>
        <p:txBody>
          <a:bodyPr vert="horz" lIns="91440" tIns="45720" rIns="91440" bIns="45720" rtlCol="0">
            <a:noAutofit/>
          </a:bodyPr>
          <a:lstStyle/>
          <a:p>
            <a:pPr marL="234950" indent="-234950">
              <a:buFont typeface="Arial" pitchFamily="34" charset="0"/>
              <a:buChar char="•"/>
            </a:pPr>
            <a:r>
              <a:rPr lang="en-US" sz="1600" b="1" dirty="0" smtClean="0">
                <a:latin typeface="Segoe UI" pitchFamily="34" charset="0"/>
                <a:cs typeface="Segoe UI" pitchFamily="34" charset="0"/>
              </a:rPr>
              <a:t>Get more value out of your IT people.</a:t>
            </a:r>
            <a:r>
              <a:rPr lang="en-US" sz="1600" dirty="0" smtClean="0">
                <a:latin typeface="Segoe UI" pitchFamily="34" charset="0"/>
                <a:cs typeface="Segoe UI" pitchFamily="34" charset="0"/>
              </a:rPr>
              <a:t>  </a:t>
            </a:r>
          </a:p>
          <a:p>
            <a:pPr marL="234950" indent="-234950"/>
            <a:r>
              <a:rPr lang="en-US" sz="1600" dirty="0" smtClean="0">
                <a:latin typeface="Segoe UI" pitchFamily="34" charset="0"/>
                <a:cs typeface="Segoe UI" pitchFamily="34" charset="0"/>
              </a:rPr>
              <a:t>	By choosing a hosted solution, you can free your IT professionals from busywork and enable them to focus on strategy-level initiatives that can deliver a real competitive advantage for your organization.</a:t>
            </a:r>
          </a:p>
          <a:p>
            <a:pPr marL="234950" indent="-234950">
              <a:buFont typeface="Arial" pitchFamily="34" charset="0"/>
              <a:buChar char="•"/>
            </a:pPr>
            <a:endParaRPr lang="en-US" sz="1600" dirty="0">
              <a:latin typeface="Segoe UI" pitchFamily="34" charset="0"/>
              <a:cs typeface="Segoe UI" pitchFamily="34" charset="0"/>
            </a:endParaRPr>
          </a:p>
        </p:txBody>
      </p:sp>
      <p:sp>
        <p:nvSpPr>
          <p:cNvPr id="13" name="Content Placeholder 2"/>
          <p:cNvSpPr txBox="1">
            <a:spLocks/>
          </p:cNvSpPr>
          <p:nvPr/>
        </p:nvSpPr>
        <p:spPr>
          <a:xfrm>
            <a:off x="4762500" y="2057400"/>
            <a:ext cx="4191000" cy="1828800"/>
          </a:xfrm>
          <a:prstGeom prst="rect">
            <a:avLst/>
          </a:prstGeom>
        </p:spPr>
        <p:txBody>
          <a:bodyPr vert="horz" lIns="91440" tIns="45720" rIns="91440" bIns="45720" rtlCol="0">
            <a:normAutofit fontScale="92500"/>
          </a:bodyPr>
          <a:lstStyle/>
          <a:p>
            <a:pPr marL="234950" indent="-234950">
              <a:lnSpc>
                <a:spcPct val="110000"/>
              </a:lnSpc>
              <a:buFont typeface="Arial" pitchFamily="34" charset="0"/>
              <a:buChar char="•"/>
            </a:pPr>
            <a:r>
              <a:rPr lang="en-US" sz="1700" b="1" dirty="0" smtClean="0">
                <a:latin typeface="Segoe UI" pitchFamily="34" charset="0"/>
                <a:cs typeface="Segoe UI" pitchFamily="34" charset="0"/>
              </a:rPr>
              <a:t>Reliability you can bank on. </a:t>
            </a:r>
          </a:p>
          <a:p>
            <a:pPr marL="234950" indent="-234950">
              <a:lnSpc>
                <a:spcPct val="110000"/>
              </a:lnSpc>
            </a:pPr>
            <a:r>
              <a:rPr lang="en-US" sz="1700" b="1" dirty="0" smtClean="0">
                <a:latin typeface="Segoe UI" pitchFamily="34" charset="0"/>
                <a:cs typeface="Segoe UI" pitchFamily="34" charset="0"/>
              </a:rPr>
              <a:t>	</a:t>
            </a:r>
            <a:r>
              <a:rPr lang="en-US" sz="1700" dirty="0" smtClean="0">
                <a:latin typeface="Segoe UI" pitchFamily="34" charset="0"/>
                <a:cs typeface="Segoe UI" pitchFamily="34" charset="0"/>
              </a:rPr>
              <a:t>Each Microsoft data center, located strategically throughout the world, houses a highly reliable complex of equipment that provides seamless connectivity to the Microsoft Online suite of services.</a:t>
            </a:r>
          </a:p>
          <a:p>
            <a:pPr marL="234950" indent="-234950">
              <a:buFont typeface="Arial" pitchFamily="34" charset="0"/>
              <a:buChar char="•"/>
            </a:pPr>
            <a:endParaRPr lang="en-US" sz="1600" dirty="0">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Purchase: Total Solution Financing</a:t>
            </a:r>
            <a:endParaRPr lang="en-US" dirty="0"/>
          </a:p>
        </p:txBody>
      </p:sp>
      <p:sp>
        <p:nvSpPr>
          <p:cNvPr id="3" name="Content Placeholder 2"/>
          <p:cNvSpPr>
            <a:spLocks noGrp="1"/>
          </p:cNvSpPr>
          <p:nvPr>
            <p:ph sz="quarter" idx="12"/>
          </p:nvPr>
        </p:nvSpPr>
        <p:spPr>
          <a:xfrm>
            <a:off x="571500" y="838200"/>
            <a:ext cx="7962900" cy="1905000"/>
          </a:xfrm>
        </p:spPr>
        <p:txBody>
          <a:bodyPr>
            <a:normAutofit fontScale="40000" lnSpcReduction="20000"/>
          </a:bodyPr>
          <a:lstStyle/>
          <a:p>
            <a:pPr marL="0" indent="0">
              <a:lnSpc>
                <a:spcPct val="120000"/>
              </a:lnSpc>
              <a:spcBef>
                <a:spcPts val="0"/>
              </a:spcBef>
              <a:buNone/>
            </a:pPr>
            <a:r>
              <a:rPr lang="en-US" sz="4300" dirty="0" smtClean="0">
                <a:solidFill>
                  <a:srgbClr val="4D4D4F"/>
                </a:solidFill>
              </a:rPr>
              <a:t>Total Solution Financing provides an easy, affordable way to get everything you need from one simple source. When you finance your IT solutions through Microsoft Financing, you get predictable monthly payments that are spread over the life of your IT investment, so you avoid straining your credit lines and making big upfront cash investments. That's technology financing that makes good business sense.</a:t>
            </a:r>
          </a:p>
          <a:p>
            <a:endParaRPr lang="en-US" dirty="0" smtClean="0"/>
          </a:p>
          <a:p>
            <a:pPr>
              <a:buNone/>
            </a:pPr>
            <a:endParaRPr lang="en-US" dirty="0" smtClean="0"/>
          </a:p>
          <a:p>
            <a:endParaRPr lang="en-US" dirty="0"/>
          </a:p>
        </p:txBody>
      </p:sp>
      <p:pic>
        <p:nvPicPr>
          <p:cNvPr id="4098" name="Picture 2" descr="Total Solution Financing"/>
          <p:cNvPicPr>
            <a:picLocks noChangeAspect="1" noChangeArrowheads="1"/>
          </p:cNvPicPr>
          <p:nvPr/>
        </p:nvPicPr>
        <p:blipFill>
          <a:blip r:embed="rId3" cstate="print"/>
          <a:srcRect/>
          <a:stretch>
            <a:fillRect/>
          </a:stretch>
        </p:blipFill>
        <p:spPr bwMode="auto">
          <a:xfrm>
            <a:off x="533400" y="2781300"/>
            <a:ext cx="3704165" cy="2667000"/>
          </a:xfrm>
          <a:prstGeom prst="rect">
            <a:avLst/>
          </a:prstGeom>
          <a:noFill/>
        </p:spPr>
      </p:pic>
      <p:sp>
        <p:nvSpPr>
          <p:cNvPr id="5" name="TextBox 4"/>
          <p:cNvSpPr txBox="1"/>
          <p:nvPr/>
        </p:nvSpPr>
        <p:spPr>
          <a:xfrm>
            <a:off x="4457700" y="2628900"/>
            <a:ext cx="4495800" cy="3377848"/>
          </a:xfrm>
          <a:prstGeom prst="rect">
            <a:avLst/>
          </a:prstGeom>
          <a:noFill/>
        </p:spPr>
        <p:txBody>
          <a:bodyPr wrap="square" rtlCol="0">
            <a:spAutoFit/>
          </a:bodyPr>
          <a:lstStyle/>
          <a:p>
            <a:pPr marL="228600" indent="-228600">
              <a:spcAft>
                <a:spcPts val="300"/>
              </a:spcAft>
              <a:buFont typeface="Arial" pitchFamily="34" charset="0"/>
              <a:buChar char="•"/>
            </a:pPr>
            <a:r>
              <a:rPr lang="en-US" sz="1600" dirty="0" smtClean="0">
                <a:solidFill>
                  <a:srgbClr val="4D4D4F"/>
                </a:solidFill>
                <a:latin typeface="Segoe UI" pitchFamily="34" charset="0"/>
                <a:cs typeface="Segoe UI" pitchFamily="34" charset="0"/>
              </a:rPr>
              <a:t>Finance one or more parts of the solution that includes Microsoft software for </a:t>
            </a:r>
            <a:br>
              <a:rPr lang="en-US" sz="1600" dirty="0" smtClean="0">
                <a:solidFill>
                  <a:srgbClr val="4D4D4F"/>
                </a:solidFill>
                <a:latin typeface="Segoe UI" pitchFamily="34" charset="0"/>
                <a:cs typeface="Segoe UI" pitchFamily="34" charset="0"/>
              </a:rPr>
            </a:br>
            <a:r>
              <a:rPr lang="en-US" sz="1600" dirty="0" smtClean="0">
                <a:solidFill>
                  <a:srgbClr val="4D4D4F"/>
                </a:solidFill>
                <a:latin typeface="Segoe UI" pitchFamily="34" charset="0"/>
                <a:cs typeface="Segoe UI" pitchFamily="34" charset="0"/>
              </a:rPr>
              <a:t>improved scalability.</a:t>
            </a:r>
          </a:p>
          <a:p>
            <a:pPr marL="228600" indent="-228600">
              <a:spcAft>
                <a:spcPts val="300"/>
              </a:spcAft>
              <a:buFont typeface="Arial" pitchFamily="34" charset="0"/>
              <a:buChar char="•"/>
            </a:pPr>
            <a:r>
              <a:rPr lang="en-US" sz="1600" dirty="0" smtClean="0">
                <a:solidFill>
                  <a:srgbClr val="4D4D4F"/>
                </a:solidFill>
                <a:latin typeface="Segoe UI" pitchFamily="34" charset="0"/>
                <a:cs typeface="Segoe UI" pitchFamily="34" charset="0"/>
              </a:rPr>
              <a:t>Take advantage of competitive rates.</a:t>
            </a:r>
          </a:p>
          <a:p>
            <a:pPr marL="228600" indent="-228600">
              <a:spcAft>
                <a:spcPts val="300"/>
              </a:spcAft>
              <a:buFont typeface="Arial" pitchFamily="34" charset="0"/>
              <a:buChar char="•"/>
            </a:pPr>
            <a:r>
              <a:rPr lang="en-US" sz="1600" dirty="0" smtClean="0">
                <a:solidFill>
                  <a:srgbClr val="4D4D4F"/>
                </a:solidFill>
                <a:latin typeface="Segoe UI" pitchFamily="34" charset="0"/>
                <a:cs typeface="Segoe UI" pitchFamily="34" charset="0"/>
              </a:rPr>
              <a:t>Simplify financing with a streamlined process.</a:t>
            </a:r>
          </a:p>
          <a:p>
            <a:pPr marL="228600" indent="-228600">
              <a:spcAft>
                <a:spcPts val="300"/>
              </a:spcAft>
              <a:buFont typeface="Arial" pitchFamily="34" charset="0"/>
              <a:buChar char="•"/>
            </a:pPr>
            <a:r>
              <a:rPr lang="en-US" sz="1600" dirty="0" smtClean="0">
                <a:solidFill>
                  <a:srgbClr val="4D4D4F"/>
                </a:solidFill>
                <a:latin typeface="Segoe UI" pitchFamily="34" charset="0"/>
                <a:cs typeface="Segoe UI" pitchFamily="34" charset="0"/>
              </a:rPr>
              <a:t>Use one resource for all your solution needs.</a:t>
            </a:r>
          </a:p>
          <a:p>
            <a:pPr marL="228600" indent="-228600">
              <a:spcAft>
                <a:spcPts val="300"/>
              </a:spcAft>
              <a:buFont typeface="Arial" pitchFamily="34" charset="0"/>
              <a:buChar char="•"/>
            </a:pPr>
            <a:r>
              <a:rPr lang="en-US" sz="1600" dirty="0" smtClean="0">
                <a:solidFill>
                  <a:srgbClr val="4D4D4F"/>
                </a:solidFill>
                <a:latin typeface="Segoe UI" pitchFamily="34" charset="0"/>
                <a:cs typeface="Segoe UI" pitchFamily="34" charset="0"/>
              </a:rPr>
              <a:t>Spread payments over an extended</a:t>
            </a:r>
            <a:br>
              <a:rPr lang="en-US" sz="1600" dirty="0" smtClean="0">
                <a:solidFill>
                  <a:srgbClr val="4D4D4F"/>
                </a:solidFill>
                <a:latin typeface="Segoe UI" pitchFamily="34" charset="0"/>
                <a:cs typeface="Segoe UI" pitchFamily="34" charset="0"/>
              </a:rPr>
            </a:br>
            <a:r>
              <a:rPr lang="en-US" sz="1600" dirty="0" smtClean="0">
                <a:solidFill>
                  <a:srgbClr val="4D4D4F"/>
                </a:solidFill>
                <a:latin typeface="Segoe UI" pitchFamily="34" charset="0"/>
                <a:cs typeface="Segoe UI" pitchFamily="34" charset="0"/>
              </a:rPr>
              <a:t>period of time.</a:t>
            </a:r>
          </a:p>
          <a:p>
            <a:pPr marL="228600" indent="-228600">
              <a:spcAft>
                <a:spcPts val="300"/>
              </a:spcAft>
              <a:buFont typeface="Arial" pitchFamily="34" charset="0"/>
              <a:buChar char="•"/>
            </a:pPr>
            <a:r>
              <a:rPr lang="en-US" sz="1600" dirty="0" smtClean="0">
                <a:solidFill>
                  <a:srgbClr val="4D4D4F"/>
                </a:solidFill>
                <a:latin typeface="Segoe UI" pitchFamily="34" charset="0"/>
                <a:cs typeface="Segoe UI" pitchFamily="34" charset="0"/>
              </a:rPr>
              <a:t>Preserve financing resources and improve </a:t>
            </a:r>
            <a:br>
              <a:rPr lang="en-US" sz="1600" dirty="0" smtClean="0">
                <a:solidFill>
                  <a:srgbClr val="4D4D4F"/>
                </a:solidFill>
                <a:latin typeface="Segoe UI" pitchFamily="34" charset="0"/>
                <a:cs typeface="Segoe UI" pitchFamily="34" charset="0"/>
              </a:rPr>
            </a:br>
            <a:r>
              <a:rPr lang="en-US" sz="1600" dirty="0" smtClean="0">
                <a:solidFill>
                  <a:srgbClr val="4D4D4F"/>
                </a:solidFill>
                <a:latin typeface="Segoe UI" pitchFamily="34" charset="0"/>
                <a:cs typeface="Segoe UI" pitchFamily="34" charset="0"/>
              </a:rPr>
              <a:t>cash flow.</a:t>
            </a:r>
          </a:p>
          <a:p>
            <a:pPr marL="228600" indent="-228600">
              <a:spcAft>
                <a:spcPts val="300"/>
              </a:spcAft>
              <a:buFont typeface="Arial" pitchFamily="34" charset="0"/>
              <a:buChar char="•"/>
            </a:pPr>
            <a:r>
              <a:rPr lang="en-US" sz="1600" dirty="0" smtClean="0">
                <a:solidFill>
                  <a:srgbClr val="4D4D4F"/>
                </a:solidFill>
                <a:latin typeface="Segoe UI" pitchFamily="34" charset="0"/>
                <a:cs typeface="Segoe UI" pitchFamily="34" charset="0"/>
              </a:rPr>
              <a:t>Balance project results with cash outflows.</a:t>
            </a:r>
          </a:p>
          <a:p>
            <a:endParaRPr lang="en-US" sz="2000" dirty="0" smtClean="0">
              <a:solidFill>
                <a:srgbClr val="AB543C"/>
              </a:solidFill>
              <a:latin typeface="Segoe"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Purchase: Partner Solutions</a:t>
            </a:r>
            <a:endParaRPr lang="en-US" dirty="0"/>
          </a:p>
        </p:txBody>
      </p:sp>
      <p:sp>
        <p:nvSpPr>
          <p:cNvPr id="3" name="Content Placeholder 2"/>
          <p:cNvSpPr>
            <a:spLocks noGrp="1"/>
          </p:cNvSpPr>
          <p:nvPr>
            <p:ph sz="quarter" idx="12"/>
          </p:nvPr>
        </p:nvSpPr>
        <p:spPr/>
        <p:txBody>
          <a:bodyPr/>
          <a:lstStyle/>
          <a:p>
            <a:r>
              <a:rPr lang="en-US" sz="2000" dirty="0" smtClean="0">
                <a:solidFill>
                  <a:srgbClr val="FF0000"/>
                </a:solidFill>
              </a:rPr>
              <a:t>[Partners – add your own purchasing options here, related to the products you are demonstrating during the event]</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5"/>
          <p:cNvGrpSpPr/>
          <p:nvPr/>
        </p:nvGrpSpPr>
        <p:grpSpPr>
          <a:xfrm>
            <a:off x="808310" y="2622495"/>
            <a:ext cx="1137177" cy="974723"/>
            <a:chOff x="914400" y="4191000"/>
            <a:chExt cx="1600200" cy="1371600"/>
          </a:xfrm>
        </p:grpSpPr>
        <p:sp>
          <p:nvSpPr>
            <p:cNvPr id="20" name="Oval 19"/>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TextBox 20"/>
            <p:cNvSpPr txBox="1"/>
            <p:nvPr/>
          </p:nvSpPr>
          <p:spPr>
            <a:xfrm>
              <a:off x="914400" y="4368967"/>
              <a:ext cx="1600200" cy="1169353"/>
            </a:xfrm>
            <a:prstGeom prst="rect">
              <a:avLst/>
            </a:prstGeom>
            <a:noFill/>
          </p:spPr>
          <p:txBody>
            <a:bodyPr wrap="square" rtlCol="0">
              <a:spAutoFit/>
            </a:bodyPr>
            <a:lstStyle/>
            <a:p>
              <a:pPr algn="ctr"/>
              <a:r>
                <a:rPr lang="en-US" sz="1600" dirty="0" smtClean="0">
                  <a:solidFill>
                    <a:srgbClr val="FF0000"/>
                  </a:solidFill>
                  <a:latin typeface="Segoe UI" pitchFamily="34" charset="0"/>
                  <a:cs typeface="Segoe UI" pitchFamily="34" charset="0"/>
                </a:rPr>
                <a:t>Insert Partner Logo</a:t>
              </a:r>
            </a:p>
          </p:txBody>
        </p:sp>
      </p:grpSp>
      <p:grpSp>
        <p:nvGrpSpPr>
          <p:cNvPr id="22" name="Group 8"/>
          <p:cNvGrpSpPr/>
          <p:nvPr/>
        </p:nvGrpSpPr>
        <p:grpSpPr>
          <a:xfrm>
            <a:off x="4023654" y="2598739"/>
            <a:ext cx="1137177" cy="974723"/>
            <a:chOff x="914400" y="4191000"/>
            <a:chExt cx="1600200" cy="1371600"/>
          </a:xfrm>
        </p:grpSpPr>
        <p:sp>
          <p:nvSpPr>
            <p:cNvPr id="23" name="Oval 22"/>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TextBox 23"/>
            <p:cNvSpPr txBox="1"/>
            <p:nvPr/>
          </p:nvSpPr>
          <p:spPr>
            <a:xfrm>
              <a:off x="914400" y="4368967"/>
              <a:ext cx="1600200" cy="1169353"/>
            </a:xfrm>
            <a:prstGeom prst="rect">
              <a:avLst/>
            </a:prstGeom>
            <a:noFill/>
          </p:spPr>
          <p:txBody>
            <a:bodyPr wrap="square" rtlCol="0">
              <a:spAutoFit/>
            </a:bodyPr>
            <a:lstStyle/>
            <a:p>
              <a:pPr algn="ctr"/>
              <a:r>
                <a:rPr lang="en-US" sz="1600" dirty="0" smtClean="0">
                  <a:solidFill>
                    <a:srgbClr val="FF0000"/>
                  </a:solidFill>
                  <a:latin typeface="Segoe UI" pitchFamily="34" charset="0"/>
                  <a:cs typeface="Segoe UI" pitchFamily="34" charset="0"/>
                </a:rPr>
                <a:t>Insert Partner Logo</a:t>
              </a:r>
            </a:p>
          </p:txBody>
        </p:sp>
      </p:grpSp>
      <p:grpSp>
        <p:nvGrpSpPr>
          <p:cNvPr id="25" name="Group 11"/>
          <p:cNvGrpSpPr/>
          <p:nvPr/>
        </p:nvGrpSpPr>
        <p:grpSpPr>
          <a:xfrm>
            <a:off x="5631326" y="2598739"/>
            <a:ext cx="1137177" cy="974723"/>
            <a:chOff x="914400" y="4191000"/>
            <a:chExt cx="1600200" cy="1371600"/>
          </a:xfrm>
        </p:grpSpPr>
        <p:sp>
          <p:nvSpPr>
            <p:cNvPr id="26" name="Oval 25"/>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TextBox 26"/>
            <p:cNvSpPr txBox="1"/>
            <p:nvPr/>
          </p:nvSpPr>
          <p:spPr>
            <a:xfrm>
              <a:off x="914400" y="4368967"/>
              <a:ext cx="1600200" cy="1169353"/>
            </a:xfrm>
            <a:prstGeom prst="rect">
              <a:avLst/>
            </a:prstGeom>
            <a:noFill/>
          </p:spPr>
          <p:txBody>
            <a:bodyPr wrap="square" rtlCol="0">
              <a:spAutoFit/>
            </a:bodyPr>
            <a:lstStyle/>
            <a:p>
              <a:pPr algn="ctr"/>
              <a:r>
                <a:rPr lang="en-US" sz="1600" dirty="0" smtClean="0">
                  <a:solidFill>
                    <a:srgbClr val="FF0000"/>
                  </a:solidFill>
                  <a:latin typeface="Segoe UI" pitchFamily="34" charset="0"/>
                  <a:cs typeface="Segoe UI" pitchFamily="34" charset="0"/>
                </a:rPr>
                <a:t>Insert Partner Logo</a:t>
              </a:r>
            </a:p>
          </p:txBody>
        </p:sp>
      </p:grpSp>
      <p:grpSp>
        <p:nvGrpSpPr>
          <p:cNvPr id="28" name="Group 14"/>
          <p:cNvGrpSpPr/>
          <p:nvPr/>
        </p:nvGrpSpPr>
        <p:grpSpPr>
          <a:xfrm>
            <a:off x="7239000" y="2598739"/>
            <a:ext cx="1137177" cy="974723"/>
            <a:chOff x="914400" y="4191000"/>
            <a:chExt cx="1600200" cy="1371600"/>
          </a:xfrm>
        </p:grpSpPr>
        <p:sp>
          <p:nvSpPr>
            <p:cNvPr id="29" name="Oval 28"/>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TextBox 29"/>
            <p:cNvSpPr txBox="1"/>
            <p:nvPr/>
          </p:nvSpPr>
          <p:spPr>
            <a:xfrm>
              <a:off x="914400" y="4368967"/>
              <a:ext cx="1600200" cy="1169353"/>
            </a:xfrm>
            <a:prstGeom prst="rect">
              <a:avLst/>
            </a:prstGeom>
            <a:noFill/>
          </p:spPr>
          <p:txBody>
            <a:bodyPr wrap="square" rtlCol="0">
              <a:spAutoFit/>
            </a:bodyPr>
            <a:lstStyle/>
            <a:p>
              <a:pPr algn="ctr"/>
              <a:r>
                <a:rPr lang="en-US" sz="1600" dirty="0" smtClean="0">
                  <a:solidFill>
                    <a:srgbClr val="FF0000"/>
                  </a:solidFill>
                  <a:latin typeface="Segoe UI" pitchFamily="34" charset="0"/>
                  <a:cs typeface="Segoe UI" pitchFamily="34" charset="0"/>
                </a:rPr>
                <a:t>Insert Partner Logo</a:t>
              </a:r>
            </a:p>
          </p:txBody>
        </p:sp>
      </p:grpSp>
      <p:grpSp>
        <p:nvGrpSpPr>
          <p:cNvPr id="31" name="Group 5"/>
          <p:cNvGrpSpPr/>
          <p:nvPr/>
        </p:nvGrpSpPr>
        <p:grpSpPr>
          <a:xfrm>
            <a:off x="2415982" y="2622495"/>
            <a:ext cx="1137177" cy="974723"/>
            <a:chOff x="914400" y="4191000"/>
            <a:chExt cx="1600200" cy="1371600"/>
          </a:xfrm>
        </p:grpSpPr>
        <p:sp>
          <p:nvSpPr>
            <p:cNvPr id="32" name="Oval 31"/>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TextBox 32"/>
            <p:cNvSpPr txBox="1"/>
            <p:nvPr/>
          </p:nvSpPr>
          <p:spPr>
            <a:xfrm>
              <a:off x="914400" y="4368967"/>
              <a:ext cx="1600200" cy="1169353"/>
            </a:xfrm>
            <a:prstGeom prst="rect">
              <a:avLst/>
            </a:prstGeom>
            <a:noFill/>
          </p:spPr>
          <p:txBody>
            <a:bodyPr wrap="square" rtlCol="0">
              <a:spAutoFit/>
            </a:bodyPr>
            <a:lstStyle/>
            <a:p>
              <a:pPr algn="ctr"/>
              <a:r>
                <a:rPr lang="en-US" sz="1600" dirty="0" smtClean="0">
                  <a:solidFill>
                    <a:srgbClr val="FF0000"/>
                  </a:solidFill>
                  <a:latin typeface="Segoe UI" pitchFamily="34" charset="0"/>
                  <a:cs typeface="Segoe UI" pitchFamily="34" charset="0"/>
                </a:rPr>
                <a:t>Insert Partner Logo</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Welcome To Your Local Team</a:t>
            </a:r>
            <a:endParaRPr lang="en-US" dirty="0"/>
          </a:p>
        </p:txBody>
      </p:sp>
      <p:sp>
        <p:nvSpPr>
          <p:cNvPr id="6" name="Content Placeholder 2"/>
          <p:cNvSpPr>
            <a:spLocks noGrp="1"/>
          </p:cNvSpPr>
          <p:nvPr>
            <p:ph idx="4294967295"/>
          </p:nvPr>
        </p:nvSpPr>
        <p:spPr>
          <a:xfrm>
            <a:off x="457200" y="1143000"/>
            <a:ext cx="8077200" cy="4297363"/>
          </a:xfrm>
          <a:prstGeom prst="rect">
            <a:avLst/>
          </a:prstGeom>
        </p:spPr>
        <p:txBody>
          <a:bodyPr>
            <a:normAutofit/>
          </a:bodyPr>
          <a:lstStyle/>
          <a:p>
            <a:r>
              <a:rPr lang="en-US" dirty="0" smtClean="0">
                <a:latin typeface="Segoe UI" pitchFamily="34" charset="0"/>
                <a:cs typeface="Segoe UI" pitchFamily="34" charset="0"/>
              </a:rPr>
              <a:t>Meet other business people in your area</a:t>
            </a:r>
          </a:p>
          <a:p>
            <a:r>
              <a:rPr lang="en-US" dirty="0" smtClean="0">
                <a:latin typeface="Segoe UI" pitchFamily="34" charset="0"/>
                <a:cs typeface="Segoe UI" pitchFamily="34" charset="0"/>
              </a:rPr>
              <a:t>Share stories and insights</a:t>
            </a:r>
          </a:p>
          <a:p>
            <a:r>
              <a:rPr lang="en-US" dirty="0" smtClean="0">
                <a:latin typeface="Segoe UI" pitchFamily="34" charset="0"/>
                <a:cs typeface="Segoe UI" pitchFamily="34" charset="0"/>
              </a:rPr>
              <a:t>Find solutions to some of your biggest challenges</a:t>
            </a:r>
          </a:p>
          <a:p>
            <a:r>
              <a:rPr lang="en-US" dirty="0" smtClean="0">
                <a:latin typeface="Segoe UI" pitchFamily="34" charset="0"/>
                <a:cs typeface="Segoe UI" pitchFamily="34" charset="0"/>
              </a:rPr>
              <a:t>Tap into a local network full of resources</a:t>
            </a:r>
          </a:p>
          <a:p>
            <a:pPr lvl="1"/>
            <a:r>
              <a:rPr lang="en-US" sz="2400" dirty="0" smtClean="0">
                <a:solidFill>
                  <a:srgbClr val="FF0000"/>
                </a:solidFill>
                <a:latin typeface="Segoe UI" pitchFamily="34" charset="0"/>
                <a:cs typeface="Segoe UI" pitchFamily="34" charset="0"/>
              </a:rPr>
              <a:t>[List Presenters &amp; Introduce them here]</a:t>
            </a:r>
            <a:endParaRPr lang="en-US" sz="2400" dirty="0">
              <a:solidFill>
                <a:srgbClr val="FF0000"/>
              </a:solidFill>
              <a:latin typeface="Segoe UI" pitchFamily="34" charset="0"/>
              <a:cs typeface="Segoe U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entagon 29"/>
          <p:cNvSpPr/>
          <p:nvPr/>
        </p:nvSpPr>
        <p:spPr>
          <a:xfrm>
            <a:off x="228600" y="1219200"/>
            <a:ext cx="3009900" cy="4038600"/>
          </a:xfrm>
          <a:prstGeom prst="homePlate">
            <a:avLst>
              <a:gd name="adj" fmla="val 37178"/>
            </a:avLst>
          </a:prstGeom>
          <a:gradFill flip="none" rotWithShape="1">
            <a:gsLst>
              <a:gs pos="0">
                <a:srgbClr val="674030">
                  <a:tint val="66000"/>
                  <a:satMod val="160000"/>
                </a:srgbClr>
              </a:gs>
              <a:gs pos="50000">
                <a:srgbClr val="674030">
                  <a:tint val="44500"/>
                  <a:satMod val="160000"/>
                </a:srgbClr>
              </a:gs>
              <a:gs pos="100000">
                <a:srgbClr val="674030">
                  <a:tint val="23500"/>
                  <a:satMod val="160000"/>
                </a:srgbClr>
              </a:gs>
            </a:gsLst>
            <a:lin ang="16200000" scaled="1"/>
            <a:tileRect/>
          </a:gra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latin typeface="Segoe UI" pitchFamily="34" charset="0"/>
              <a:cs typeface="Segoe UI" pitchFamily="34" charset="0"/>
            </a:endParaRPr>
          </a:p>
        </p:txBody>
      </p:sp>
      <p:sp>
        <p:nvSpPr>
          <p:cNvPr id="2" name="Title 1"/>
          <p:cNvSpPr>
            <a:spLocks noGrp="1"/>
          </p:cNvSpPr>
          <p:nvPr>
            <p:ph type="title" idx="4294967295"/>
          </p:nvPr>
        </p:nvSpPr>
        <p:spPr>
          <a:xfrm>
            <a:off x="525463" y="0"/>
            <a:ext cx="8618537" cy="1143000"/>
          </a:xfrm>
        </p:spPr>
        <p:txBody>
          <a:bodyPr>
            <a:normAutofit/>
          </a:bodyPr>
          <a:lstStyle/>
          <a:p>
            <a:r>
              <a:rPr lang="en-US" dirty="0" smtClean="0">
                <a:latin typeface="Segoe UI" pitchFamily="34" charset="0"/>
                <a:cs typeface="Segoe UI" pitchFamily="34" charset="0"/>
              </a:rPr>
              <a:t>How The Local Engagement Team Works</a:t>
            </a:r>
            <a:endParaRPr lang="en-US" dirty="0">
              <a:latin typeface="Segoe UI" pitchFamily="34" charset="0"/>
              <a:cs typeface="Segoe UI" pitchFamily="34" charset="0"/>
            </a:endParaRPr>
          </a:p>
        </p:txBody>
      </p:sp>
      <p:graphicFrame>
        <p:nvGraphicFramePr>
          <p:cNvPr id="37" name="Diagram 36"/>
          <p:cNvGraphicFramePr/>
          <p:nvPr/>
        </p:nvGraphicFramePr>
        <p:xfrm>
          <a:off x="2514600" y="1066800"/>
          <a:ext cx="7162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Content Placeholder 2"/>
          <p:cNvSpPr txBox="1">
            <a:spLocks/>
          </p:cNvSpPr>
          <p:nvPr/>
        </p:nvSpPr>
        <p:spPr>
          <a:xfrm>
            <a:off x="5029200" y="2971800"/>
            <a:ext cx="2057400" cy="990600"/>
          </a:xfrm>
          <a:prstGeom prst="rect">
            <a:avLst/>
          </a:prstGeom>
        </p:spPr>
        <p:txBody>
          <a:bodyPr vert="horz">
            <a:noAutofit/>
          </a:bodyPr>
          <a:lstStyle/>
          <a:p>
            <a:pPr marL="0" marR="0" lvl="0" indent="0" algn="ctr" defTabSz="914400" rtl="0" eaLnBrk="1" fontAlgn="auto" latinLnBrk="0" hangingPunct="1">
              <a:lnSpc>
                <a:spcPct val="90000"/>
              </a:lnSpc>
              <a:spcBef>
                <a:spcPts val="90"/>
              </a:spcBef>
              <a:spcAft>
                <a:spcPts val="50"/>
              </a:spcAft>
              <a:buClr>
                <a:schemeClr val="accent1"/>
              </a:buClr>
              <a:buSzPct val="68000"/>
              <a:buFont typeface="Wingdings 3"/>
              <a:buNone/>
              <a:tabLst/>
              <a:defRPr/>
            </a:pPr>
            <a:r>
              <a:rPr kumimoji="0" lang="en-US" sz="2100" b="1" i="0" u="none" strike="noStrike" kern="1200" cap="none" spc="0" normalizeH="0" baseline="0" noProof="0" dirty="0" smtClean="0">
                <a:ln>
                  <a:noFill/>
                </a:ln>
                <a:solidFill>
                  <a:srgbClr val="674030"/>
                </a:solidFill>
                <a:effectLst/>
                <a:uLnTx/>
                <a:uFillTx/>
                <a:latin typeface="Segoe UI" pitchFamily="34" charset="0"/>
                <a:cs typeface="Segoe UI" pitchFamily="34" charset="0"/>
              </a:rPr>
              <a:t>Local</a:t>
            </a:r>
            <a:r>
              <a:rPr kumimoji="0" lang="en-US" sz="2100" b="1" i="0" u="none" strike="noStrike" kern="1200" cap="none" spc="0" normalizeH="0" noProof="0" dirty="0" smtClean="0">
                <a:ln>
                  <a:noFill/>
                </a:ln>
                <a:solidFill>
                  <a:srgbClr val="674030"/>
                </a:solidFill>
                <a:effectLst/>
                <a:uLnTx/>
                <a:uFillTx/>
                <a:latin typeface="Segoe UI" pitchFamily="34" charset="0"/>
                <a:cs typeface="Segoe UI" pitchFamily="34" charset="0"/>
              </a:rPr>
              <a:t> Engagement Team Model</a:t>
            </a:r>
            <a:endParaRPr kumimoji="0" lang="en-US" sz="2100" b="1" i="0" u="none" strike="noStrike" kern="1200" cap="none" spc="0" normalizeH="0" baseline="0" noProof="0" dirty="0" smtClean="0">
              <a:ln>
                <a:noFill/>
              </a:ln>
              <a:solidFill>
                <a:srgbClr val="674030"/>
              </a:solidFill>
              <a:effectLst/>
              <a:uLnTx/>
              <a:uFillTx/>
              <a:latin typeface="Segoe UI" pitchFamily="34" charset="0"/>
              <a:cs typeface="Segoe UI" pitchFamily="34" charset="0"/>
            </a:endParaRPr>
          </a:p>
          <a:p>
            <a:pPr marL="0" marR="0" lvl="0" indent="0" algn="ctr" defTabSz="914400" rtl="0" eaLnBrk="1" fontAlgn="auto" latinLnBrk="0" hangingPunct="1">
              <a:lnSpc>
                <a:spcPct val="100000"/>
              </a:lnSpc>
              <a:spcBef>
                <a:spcPts val="90"/>
              </a:spcBef>
              <a:spcAft>
                <a:spcPts val="50"/>
              </a:spcAft>
              <a:buClr>
                <a:schemeClr val="accent1"/>
              </a:buClr>
              <a:buSzPct val="68000"/>
              <a:buFont typeface="Wingdings 3"/>
              <a:buNone/>
              <a:tabLst/>
              <a:defRPr/>
            </a:pPr>
            <a:endParaRPr kumimoji="0" lang="en-US" sz="2100" b="1" i="0" u="none" strike="noStrike" kern="1200" cap="none" spc="0" normalizeH="0" baseline="0" noProof="0" dirty="0" smtClean="0">
              <a:ln>
                <a:noFill/>
              </a:ln>
              <a:solidFill>
                <a:schemeClr val="tx1"/>
              </a:solidFill>
              <a:effectLst/>
              <a:uLnTx/>
              <a:uFillTx/>
              <a:latin typeface="Segoe UI" pitchFamily="34" charset="0"/>
              <a:cs typeface="Segoe UI" pitchFamily="34" charset="0"/>
            </a:endParaRPr>
          </a:p>
        </p:txBody>
      </p:sp>
      <p:pic>
        <p:nvPicPr>
          <p:cNvPr id="32" name="Picture 4" descr="C:\Program Files\Microsoft Resource DVD Artwork\DVD_ART\BoxShots_Logos\Microsoft Certified\Microsoft Certified Partner bL.png"/>
          <p:cNvPicPr>
            <a:picLocks noChangeAspect="1" noChangeArrowheads="1"/>
          </p:cNvPicPr>
          <p:nvPr/>
        </p:nvPicPr>
        <p:blipFill>
          <a:blip r:embed="rId8" cstate="email"/>
          <a:srcRect/>
          <a:stretch>
            <a:fillRect/>
          </a:stretch>
        </p:blipFill>
        <p:spPr bwMode="auto">
          <a:xfrm>
            <a:off x="6324600" y="1181100"/>
            <a:ext cx="679641" cy="328886"/>
          </a:xfrm>
          <a:prstGeom prst="rect">
            <a:avLst/>
          </a:prstGeom>
          <a:noFill/>
        </p:spPr>
      </p:pic>
      <p:pic>
        <p:nvPicPr>
          <p:cNvPr id="34" name="Picture 3" descr="C:\Program Files\Microsoft Resource DVD Artwork\DVD_ART\BoxShots_Logos\Microsoft Partner Program\Microsoft Partner Program 1 b.png"/>
          <p:cNvPicPr>
            <a:picLocks noChangeAspect="1" noChangeArrowheads="1"/>
          </p:cNvPicPr>
          <p:nvPr/>
        </p:nvPicPr>
        <p:blipFill>
          <a:blip r:embed="rId9" cstate="email"/>
          <a:srcRect/>
          <a:stretch>
            <a:fillRect/>
          </a:stretch>
        </p:blipFill>
        <p:spPr bwMode="auto">
          <a:xfrm>
            <a:off x="5295900" y="2095500"/>
            <a:ext cx="1635050" cy="176548"/>
          </a:xfrm>
          <a:prstGeom prst="rect">
            <a:avLst/>
          </a:prstGeom>
          <a:noFill/>
        </p:spPr>
      </p:pic>
      <p:pic>
        <p:nvPicPr>
          <p:cNvPr id="23" name="Picture 22" descr="Small business specialist.png"/>
          <p:cNvPicPr>
            <a:picLocks noChangeAspect="1"/>
          </p:cNvPicPr>
          <p:nvPr/>
        </p:nvPicPr>
        <p:blipFill>
          <a:blip r:embed="rId10" cstate="email"/>
          <a:stretch>
            <a:fillRect/>
          </a:stretch>
        </p:blipFill>
        <p:spPr>
          <a:xfrm>
            <a:off x="5219819" y="1143000"/>
            <a:ext cx="761881" cy="370782"/>
          </a:xfrm>
          <a:prstGeom prst="rect">
            <a:avLst/>
          </a:prstGeom>
        </p:spPr>
      </p:pic>
      <p:pic>
        <p:nvPicPr>
          <p:cNvPr id="25" name="Picture 24" descr="SBA.png"/>
          <p:cNvPicPr>
            <a:picLocks noChangeAspect="1"/>
          </p:cNvPicPr>
          <p:nvPr/>
        </p:nvPicPr>
        <p:blipFill>
          <a:blip r:embed="rId11" cstate="email"/>
          <a:stretch>
            <a:fillRect/>
          </a:stretch>
        </p:blipFill>
        <p:spPr>
          <a:xfrm>
            <a:off x="4191000" y="4038600"/>
            <a:ext cx="533400" cy="212260"/>
          </a:xfrm>
          <a:prstGeom prst="rect">
            <a:avLst/>
          </a:prstGeom>
        </p:spPr>
      </p:pic>
      <p:pic>
        <p:nvPicPr>
          <p:cNvPr id="26" name="Picture 25" descr="eWomen.png"/>
          <p:cNvPicPr>
            <a:picLocks noChangeAspect="1"/>
          </p:cNvPicPr>
          <p:nvPr/>
        </p:nvPicPr>
        <p:blipFill>
          <a:blip r:embed="rId12" cstate="email"/>
          <a:stretch>
            <a:fillRect/>
          </a:stretch>
        </p:blipFill>
        <p:spPr>
          <a:xfrm>
            <a:off x="4914900" y="4000500"/>
            <a:ext cx="457200" cy="270932"/>
          </a:xfrm>
          <a:prstGeom prst="rect">
            <a:avLst/>
          </a:prstGeom>
        </p:spPr>
      </p:pic>
      <p:pic>
        <p:nvPicPr>
          <p:cNvPr id="27" name="Picture 26" descr="SCORE.png"/>
          <p:cNvPicPr>
            <a:picLocks noChangeAspect="1"/>
          </p:cNvPicPr>
          <p:nvPr/>
        </p:nvPicPr>
        <p:blipFill>
          <a:blip r:embed="rId13" cstate="email"/>
          <a:stretch>
            <a:fillRect/>
          </a:stretch>
        </p:blipFill>
        <p:spPr>
          <a:xfrm>
            <a:off x="3505200" y="4973782"/>
            <a:ext cx="990600" cy="360218"/>
          </a:xfrm>
          <a:prstGeom prst="rect">
            <a:avLst/>
          </a:prstGeom>
        </p:spPr>
      </p:pic>
      <p:pic>
        <p:nvPicPr>
          <p:cNvPr id="20" name="Picture 19" descr="acce-logo.gif"/>
          <p:cNvPicPr>
            <a:picLocks noChangeAspect="1"/>
          </p:cNvPicPr>
          <p:nvPr/>
        </p:nvPicPr>
        <p:blipFill>
          <a:blip r:embed="rId14" cstate="print"/>
          <a:stretch>
            <a:fillRect/>
          </a:stretch>
        </p:blipFill>
        <p:spPr>
          <a:xfrm>
            <a:off x="4914900" y="5027455"/>
            <a:ext cx="304800" cy="230345"/>
          </a:xfrm>
          <a:prstGeom prst="rect">
            <a:avLst/>
          </a:prstGeom>
        </p:spPr>
      </p:pic>
      <p:pic>
        <p:nvPicPr>
          <p:cNvPr id="21" name="Picture 20" descr="asbdc.gif"/>
          <p:cNvPicPr>
            <a:picLocks noChangeAspect="1"/>
          </p:cNvPicPr>
          <p:nvPr/>
        </p:nvPicPr>
        <p:blipFill>
          <a:blip r:embed="rId15" cstate="print"/>
          <a:srcRect t="24000" b="26000"/>
          <a:stretch>
            <a:fillRect/>
          </a:stretch>
        </p:blipFill>
        <p:spPr>
          <a:xfrm>
            <a:off x="3467100" y="4000500"/>
            <a:ext cx="533400" cy="304800"/>
          </a:xfrm>
          <a:prstGeom prst="rect">
            <a:avLst/>
          </a:prstGeom>
        </p:spPr>
      </p:pic>
      <p:pic>
        <p:nvPicPr>
          <p:cNvPr id="36" name="Picture 35" descr="Bank of America.png"/>
          <p:cNvPicPr>
            <a:picLocks noChangeAspect="1"/>
          </p:cNvPicPr>
          <p:nvPr/>
        </p:nvPicPr>
        <p:blipFill>
          <a:blip r:embed="rId16" cstate="email"/>
          <a:srcRect/>
          <a:stretch>
            <a:fillRect/>
          </a:stretch>
        </p:blipFill>
        <p:spPr>
          <a:xfrm>
            <a:off x="7543800" y="4914900"/>
            <a:ext cx="766690" cy="381000"/>
          </a:xfrm>
          <a:prstGeom prst="rect">
            <a:avLst/>
          </a:prstGeom>
        </p:spPr>
      </p:pic>
      <p:pic>
        <p:nvPicPr>
          <p:cNvPr id="39" name="Picture 38" descr="FedEx_MultipleServices_Normal_2Color_Positive_80.gif"/>
          <p:cNvPicPr>
            <a:picLocks noChangeAspect="1"/>
          </p:cNvPicPr>
          <p:nvPr/>
        </p:nvPicPr>
        <p:blipFill>
          <a:blip r:embed="rId17" cstate="print">
            <a:clrChange>
              <a:clrFrom>
                <a:srgbClr val="FFFFFF"/>
              </a:clrFrom>
              <a:clrTo>
                <a:srgbClr val="FFFFFF">
                  <a:alpha val="0"/>
                </a:srgbClr>
              </a:clrTo>
            </a:clrChange>
          </a:blip>
          <a:stretch>
            <a:fillRect/>
          </a:stretch>
        </p:blipFill>
        <p:spPr>
          <a:xfrm>
            <a:off x="6743700" y="4876800"/>
            <a:ext cx="838200" cy="407954"/>
          </a:xfrm>
          <a:prstGeom prst="rect">
            <a:avLst/>
          </a:prstGeom>
        </p:spPr>
      </p:pic>
      <p:pic>
        <p:nvPicPr>
          <p:cNvPr id="40" name="Picture 39" descr="ATandT.png"/>
          <p:cNvPicPr>
            <a:picLocks noChangeAspect="1"/>
          </p:cNvPicPr>
          <p:nvPr/>
        </p:nvPicPr>
        <p:blipFill>
          <a:blip r:embed="rId18" cstate="email"/>
          <a:stretch>
            <a:fillRect/>
          </a:stretch>
        </p:blipFill>
        <p:spPr>
          <a:xfrm>
            <a:off x="8420100" y="4914900"/>
            <a:ext cx="262647" cy="367649"/>
          </a:xfrm>
          <a:prstGeom prst="rect">
            <a:avLst/>
          </a:prstGeom>
        </p:spPr>
      </p:pic>
      <p:pic>
        <p:nvPicPr>
          <p:cNvPr id="41" name="Picture 40" descr="MasterCard.png"/>
          <p:cNvPicPr>
            <a:picLocks noChangeAspect="1"/>
          </p:cNvPicPr>
          <p:nvPr/>
        </p:nvPicPr>
        <p:blipFill>
          <a:blip r:embed="rId19" cstate="email"/>
          <a:stretch>
            <a:fillRect/>
          </a:stretch>
        </p:blipFill>
        <p:spPr>
          <a:xfrm>
            <a:off x="8039100" y="4090474"/>
            <a:ext cx="478439" cy="291026"/>
          </a:xfrm>
          <a:prstGeom prst="rect">
            <a:avLst/>
          </a:prstGeom>
        </p:spPr>
      </p:pic>
      <p:pic>
        <p:nvPicPr>
          <p:cNvPr id="42" name="Picture 41" descr="Comcast.png"/>
          <p:cNvPicPr>
            <a:picLocks noChangeAspect="1"/>
          </p:cNvPicPr>
          <p:nvPr/>
        </p:nvPicPr>
        <p:blipFill>
          <a:blip r:embed="rId20" cstate="email"/>
          <a:stretch>
            <a:fillRect/>
          </a:stretch>
        </p:blipFill>
        <p:spPr>
          <a:xfrm>
            <a:off x="6934200" y="4000500"/>
            <a:ext cx="952500" cy="475297"/>
          </a:xfrm>
          <a:prstGeom prst="rect">
            <a:avLst/>
          </a:prstGeom>
        </p:spPr>
      </p:pic>
      <p:sp>
        <p:nvSpPr>
          <p:cNvPr id="22" name="Content Placeholder 2"/>
          <p:cNvSpPr txBox="1">
            <a:spLocks/>
          </p:cNvSpPr>
          <p:nvPr/>
        </p:nvSpPr>
        <p:spPr>
          <a:xfrm>
            <a:off x="533400" y="1447800"/>
            <a:ext cx="2057400" cy="3238500"/>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ts val="90"/>
              </a:spcBef>
              <a:spcAft>
                <a:spcPts val="50"/>
              </a:spcAft>
              <a:buClrTx/>
              <a:buSzTx/>
              <a:buFont typeface="Arial" pitchFamily="34" charset="0"/>
              <a:buNone/>
              <a:tabLst/>
              <a:defRPr/>
            </a:pPr>
            <a:r>
              <a:rPr kumimoji="0" lang="en-US" sz="2000" b="0" i="0" u="none" strike="noStrike" kern="1200" cap="none" spc="0" normalizeH="0" baseline="0" noProof="0" dirty="0" smtClean="0">
                <a:ln>
                  <a:noFill/>
                </a:ln>
                <a:solidFill>
                  <a:srgbClr val="4A452A"/>
                </a:solidFill>
                <a:effectLst/>
                <a:uLnTx/>
                <a:uFillTx/>
                <a:latin typeface="Segoe UI" pitchFamily="34" charset="0"/>
                <a:ea typeface="+mn-ea"/>
                <a:cs typeface="Tahoma" pitchFamily="34" charset="0"/>
              </a:rPr>
              <a:t>Microsoft Partners, complementary companies, and business community organizations are brought together at a local level to cater to customers’ needs.</a:t>
            </a:r>
            <a:endParaRPr kumimoji="0" lang="en-US" sz="2000" b="0" i="0" u="none" strike="noStrike" kern="1200" cap="none" spc="0" normalizeH="0" baseline="0" noProof="0" dirty="0" smtClean="0">
              <a:ln>
                <a:noFill/>
              </a:ln>
              <a:solidFill>
                <a:schemeClr val="tx1"/>
              </a:solidFill>
              <a:effectLst/>
              <a:uLnTx/>
              <a:uFillTx/>
              <a:latin typeface="Segoe UI" pitchFamily="34" charset="0"/>
              <a:ea typeface="+mn-ea"/>
              <a:cs typeface="Tahoma" pitchFamily="34" charset="0"/>
            </a:endParaRPr>
          </a:p>
          <a:p>
            <a:pPr marL="0" marR="0" lvl="0" indent="0" algn="l" defTabSz="914400" rtl="0" eaLnBrk="1" fontAlgn="auto" latinLnBrk="0" hangingPunct="1">
              <a:lnSpc>
                <a:spcPct val="100000"/>
              </a:lnSpc>
              <a:spcBef>
                <a:spcPts val="90"/>
              </a:spcBef>
              <a:spcAft>
                <a:spcPts val="50"/>
              </a:spcAft>
              <a:buClrTx/>
              <a:buSzTx/>
              <a:buFont typeface="Arial" pitchFamily="34" charset="0"/>
              <a:buNone/>
              <a:tabLst/>
              <a:defRPr/>
            </a:pPr>
            <a:endParaRPr kumimoji="0" lang="en-US" sz="2100" b="0" i="0" u="none" strike="noStrike" kern="1200" cap="none" spc="0" normalizeH="0" baseline="0" noProof="0" dirty="0" smtClean="0">
              <a:ln>
                <a:noFill/>
              </a:ln>
              <a:solidFill>
                <a:schemeClr val="bg1"/>
              </a:solidFill>
              <a:effectLst/>
              <a:uLnTx/>
              <a:uFillTx/>
              <a:latin typeface="Segoe UI" pitchFamily="34" charset="0"/>
              <a:ea typeface="+mn-ea"/>
              <a:cs typeface="Segoe U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Challenges Are You Facing Today?</a:t>
            </a:r>
            <a:endParaRPr lang="en-US" dirty="0"/>
          </a:p>
        </p:txBody>
      </p:sp>
      <p:sp>
        <p:nvSpPr>
          <p:cNvPr id="3" name="Content Placeholder 2"/>
          <p:cNvSpPr>
            <a:spLocks noGrp="1"/>
          </p:cNvSpPr>
          <p:nvPr>
            <p:ph sz="quarter" idx="12"/>
          </p:nvPr>
        </p:nvSpPr>
        <p:spPr>
          <a:xfrm>
            <a:off x="457200" y="1143000"/>
            <a:ext cx="7924800" cy="4419600"/>
          </a:xfrm>
        </p:spPr>
        <p:txBody>
          <a:bodyPr/>
          <a:lstStyle/>
          <a:p>
            <a:r>
              <a:rPr lang="en-US" dirty="0" smtClean="0">
                <a:solidFill>
                  <a:srgbClr val="4D4D4F"/>
                </a:solidFill>
              </a:rPr>
              <a:t>These days, there’s constant pressure to get more value out of our existing staff. I need a solution that empowers our employees without adding more demands on my time.</a:t>
            </a:r>
          </a:p>
          <a:p>
            <a:r>
              <a:rPr lang="en-US" dirty="0" smtClean="0">
                <a:solidFill>
                  <a:srgbClr val="4D4D4F"/>
                </a:solidFill>
              </a:rPr>
              <a:t>It’s already difficult to manage our many applications and processes. There’s no way we can handle any growth. I need a solution that helps me take control.</a:t>
            </a:r>
          </a:p>
          <a:p>
            <a:r>
              <a:rPr lang="en-US" dirty="0" smtClean="0">
                <a:solidFill>
                  <a:srgbClr val="4D4D4F"/>
                </a:solidFill>
              </a:rPr>
              <a:t>Managing our customer relationships is key to our survival, especially in this economy. I need to optimize our customer service.</a:t>
            </a:r>
            <a:endParaRPr lang="en-US" dirty="0">
              <a:solidFill>
                <a:srgbClr val="4D4D4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1066800" y="1219200"/>
            <a:ext cx="7010400" cy="4297363"/>
          </a:xfrm>
          <a:prstGeom prst="rect">
            <a:avLst/>
          </a:prstGeom>
        </p:spPr>
        <p:txBody>
          <a:bodyPr>
            <a:normAutofit/>
          </a:bodyPr>
          <a:lstStyle/>
          <a:p>
            <a:pPr marL="0" indent="0" algn="ctr">
              <a:buNone/>
            </a:pPr>
            <a:r>
              <a:rPr lang="en-US" sz="3200" dirty="0" smtClean="0"/>
              <a:t>Employees that use wireless notebook PCs increase their productivity by 100 hours per year. </a:t>
            </a:r>
          </a:p>
          <a:p>
            <a:pPr marL="0" indent="0" algn="ctr">
              <a:buNone/>
            </a:pPr>
            <a:endParaRPr lang="en-US" sz="1800" dirty="0" smtClean="0">
              <a:solidFill>
                <a:schemeClr val="accent1">
                  <a:lumMod val="75000"/>
                </a:schemeClr>
              </a:solidFill>
              <a:latin typeface="Segoe UI" pitchFamily="34" charset="0"/>
              <a:cs typeface="Segoe UI" pitchFamily="34" charset="0"/>
            </a:endParaRPr>
          </a:p>
          <a:p>
            <a:pPr marL="0" indent="0" algn="r">
              <a:buNone/>
            </a:pPr>
            <a:r>
              <a:rPr lang="en-US" sz="1800" dirty="0" smtClean="0">
                <a:solidFill>
                  <a:schemeClr val="tx2">
                    <a:lumMod val="75000"/>
                  </a:schemeClr>
                </a:solidFill>
                <a:latin typeface="Segoe UI" pitchFamily="34" charset="0"/>
                <a:cs typeface="Segoe UI" pitchFamily="34" charset="0"/>
              </a:rPr>
              <a:t>--Dr. Jan Stringer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3900" y="76200"/>
            <a:ext cx="7200900" cy="1143000"/>
          </a:xfrm>
        </p:spPr>
        <p:txBody>
          <a:bodyPr/>
          <a:lstStyle/>
          <a:p>
            <a:r>
              <a:rPr lang="en-US" dirty="0" smtClean="0"/>
              <a:t>Pressure to Get More Value Out of Existing Staff</a:t>
            </a:r>
            <a:endParaRPr lang="en-US" dirty="0"/>
          </a:p>
        </p:txBody>
      </p:sp>
      <p:sp>
        <p:nvSpPr>
          <p:cNvPr id="5" name="Text Placeholder 4"/>
          <p:cNvSpPr>
            <a:spLocks noGrp="1"/>
          </p:cNvSpPr>
          <p:nvPr>
            <p:ph type="body" sz="quarter" idx="11"/>
          </p:nvPr>
        </p:nvSpPr>
        <p:spPr>
          <a:xfrm>
            <a:off x="457200" y="2324100"/>
            <a:ext cx="7810500" cy="3390900"/>
          </a:xfrm>
        </p:spPr>
        <p:txBody>
          <a:bodyPr>
            <a:normAutofit/>
          </a:bodyPr>
          <a:lstStyle/>
          <a:p>
            <a:pPr marL="463550" lvl="0" indent="-231775"/>
            <a:r>
              <a:rPr lang="en-US" b="1" dirty="0" smtClean="0">
                <a:solidFill>
                  <a:srgbClr val="4D4D4F"/>
                </a:solidFill>
              </a:rPr>
              <a:t>Empower your team members </a:t>
            </a:r>
            <a:r>
              <a:rPr lang="en-US" dirty="0" smtClean="0">
                <a:solidFill>
                  <a:srgbClr val="4D4D4F"/>
                </a:solidFill>
              </a:rPr>
              <a:t>by allowing them to customize their tools to suit their own work styles</a:t>
            </a:r>
          </a:p>
          <a:p>
            <a:pPr marL="463550" lvl="0" indent="-231775"/>
            <a:r>
              <a:rPr lang="en-US" b="1" dirty="0" smtClean="0">
                <a:solidFill>
                  <a:srgbClr val="4D4D4F"/>
                </a:solidFill>
              </a:rPr>
              <a:t>Make better decisions</a:t>
            </a:r>
            <a:r>
              <a:rPr lang="en-US" dirty="0" smtClean="0">
                <a:solidFill>
                  <a:srgbClr val="4D4D4F"/>
                </a:solidFill>
              </a:rPr>
              <a:t> by integrating your critical business information</a:t>
            </a:r>
            <a:endParaRPr lang="en-US" b="1" dirty="0" smtClean="0">
              <a:solidFill>
                <a:srgbClr val="4D4D4F"/>
              </a:solidFill>
            </a:endParaRPr>
          </a:p>
          <a:p>
            <a:pPr marL="463550" lvl="0" indent="-231775"/>
            <a:r>
              <a:rPr lang="en-US" b="1" dirty="0" smtClean="0">
                <a:solidFill>
                  <a:srgbClr val="4D4D4F"/>
                </a:solidFill>
              </a:rPr>
              <a:t>Boost IT administrator effectiveness </a:t>
            </a:r>
            <a:r>
              <a:rPr lang="en-US" dirty="0" smtClean="0">
                <a:solidFill>
                  <a:srgbClr val="4D4D4F"/>
                </a:solidFill>
              </a:rPr>
              <a:t>with more flexibility to set e-mail retention policies</a:t>
            </a:r>
          </a:p>
          <a:p>
            <a:endParaRPr lang="en-US" dirty="0"/>
          </a:p>
        </p:txBody>
      </p:sp>
      <p:sp>
        <p:nvSpPr>
          <p:cNvPr id="6" name="Text Placeholder 5"/>
          <p:cNvSpPr>
            <a:spLocks noGrp="1"/>
          </p:cNvSpPr>
          <p:nvPr>
            <p:ph type="body" sz="quarter" idx="12"/>
          </p:nvPr>
        </p:nvSpPr>
        <p:spPr>
          <a:ln>
            <a:solidFill>
              <a:srgbClr val="500B11"/>
            </a:solidFill>
          </a:ln>
        </p:spPr>
        <p:txBody>
          <a:bodyPr>
            <a:normAutofit fontScale="92500" lnSpcReduction="20000"/>
          </a:bodyPr>
          <a:lstStyle/>
          <a:p>
            <a:r>
              <a:rPr lang="en-US" dirty="0" smtClean="0">
                <a:solidFill>
                  <a:srgbClr val="674030"/>
                </a:solidFill>
              </a:rPr>
              <a:t>Increase the individual impact and productivity </a:t>
            </a:r>
          </a:p>
          <a:p>
            <a:r>
              <a:rPr lang="en-US" dirty="0" smtClean="0">
                <a:solidFill>
                  <a:srgbClr val="674030"/>
                </a:solidFill>
              </a:rPr>
              <a:t>of all your employees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76200"/>
            <a:ext cx="8839200" cy="1143000"/>
          </a:xfrm>
        </p:spPr>
        <p:txBody>
          <a:bodyPr/>
          <a:lstStyle/>
          <a:p>
            <a:r>
              <a:rPr lang="en-US" dirty="0" smtClean="0"/>
              <a:t>Increase The Individual Impact And Productivity Of All Your Employees</a:t>
            </a:r>
            <a:endParaRPr lang="en-US" dirty="0"/>
          </a:p>
        </p:txBody>
      </p:sp>
      <p:sp>
        <p:nvSpPr>
          <p:cNvPr id="8" name="Rounded Rectangle 7"/>
          <p:cNvSpPr/>
          <p:nvPr/>
        </p:nvSpPr>
        <p:spPr>
          <a:xfrm>
            <a:off x="228600" y="1392967"/>
            <a:ext cx="2608385" cy="876299"/>
          </a:xfrm>
          <a:prstGeom prst="roundRect">
            <a:avLst>
              <a:gd name="adj" fmla="val 10000"/>
            </a:avLst>
          </a:prstGeom>
          <a:solidFill>
            <a:srgbClr val="DABFAE"/>
          </a:solidFill>
          <a:ln w="12700">
            <a:solidFill>
              <a:srgbClr val="67403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a:r>
              <a:rPr lang="en-US" sz="1800" dirty="0" smtClean="0">
                <a:solidFill>
                  <a:srgbClr val="4D4D4F"/>
                </a:solidFill>
                <a:latin typeface="Segoe UI" pitchFamily="34" charset="0"/>
                <a:cs typeface="Segoe UI" pitchFamily="34" charset="0"/>
              </a:rPr>
              <a:t>Empower your </a:t>
            </a:r>
          </a:p>
          <a:p>
            <a:pPr algn="ctr"/>
            <a:r>
              <a:rPr lang="en-US" sz="1800" dirty="0" smtClean="0">
                <a:solidFill>
                  <a:srgbClr val="4D4D4F"/>
                </a:solidFill>
                <a:latin typeface="Segoe UI" pitchFamily="34" charset="0"/>
                <a:cs typeface="Segoe UI" pitchFamily="34" charset="0"/>
              </a:rPr>
              <a:t>team members</a:t>
            </a:r>
            <a:endParaRPr lang="en-US" sz="1800" dirty="0">
              <a:solidFill>
                <a:srgbClr val="4D4D4F"/>
              </a:solidFill>
              <a:latin typeface="Segoe UI" pitchFamily="34" charset="0"/>
              <a:cs typeface="Segoe UI" pitchFamily="34" charset="0"/>
            </a:endParaRPr>
          </a:p>
        </p:txBody>
      </p:sp>
      <p:sp>
        <p:nvSpPr>
          <p:cNvPr id="9" name="Rounded Rectangle 8"/>
          <p:cNvSpPr/>
          <p:nvPr/>
        </p:nvSpPr>
        <p:spPr>
          <a:xfrm>
            <a:off x="609600" y="2438400"/>
            <a:ext cx="2400300" cy="2130609"/>
          </a:xfrm>
          <a:prstGeom prst="roundRect">
            <a:avLst>
              <a:gd name="adj" fmla="val 10000"/>
            </a:avLst>
          </a:prstGeom>
          <a:noFill/>
          <a:ln w="12700">
            <a:solidFill>
              <a:srgbClr val="67403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lstStyle/>
          <a:p>
            <a:pPr lvl="0" algn="ctr"/>
            <a:r>
              <a:rPr lang="en-US" sz="1600" b="1" dirty="0" smtClean="0">
                <a:solidFill>
                  <a:srgbClr val="4D4D4F"/>
                </a:solidFill>
                <a:latin typeface="Segoe UI" pitchFamily="34" charset="0"/>
                <a:cs typeface="Segoe UI" pitchFamily="34" charset="0"/>
              </a:rPr>
              <a:t>Microsoft Dynamics</a:t>
            </a:r>
            <a:r>
              <a:rPr lang="en-US" sz="1600" b="1" baseline="30000" dirty="0" smtClean="0">
                <a:solidFill>
                  <a:srgbClr val="4D4D4F"/>
                </a:solidFill>
                <a:latin typeface="Segoe"/>
                <a:cs typeface="Segoe UI" pitchFamily="34" charset="0"/>
              </a:rPr>
              <a:t>®</a:t>
            </a:r>
            <a:r>
              <a:rPr lang="en-US" sz="1600" b="1" dirty="0" smtClean="0">
                <a:solidFill>
                  <a:srgbClr val="4D4D4F"/>
                </a:solidFill>
                <a:latin typeface="Segoe UI" pitchFamily="34" charset="0"/>
                <a:cs typeface="Segoe UI" pitchFamily="34" charset="0"/>
              </a:rPr>
              <a:t> CRM </a:t>
            </a:r>
            <a:r>
              <a:rPr lang="en-US" sz="1600" dirty="0" smtClean="0">
                <a:solidFill>
                  <a:srgbClr val="4D4D4F"/>
                </a:solidFill>
                <a:latin typeface="Segoe UI" pitchFamily="34" charset="0"/>
                <a:cs typeface="Segoe UI" pitchFamily="34" charset="0"/>
              </a:rPr>
              <a:t>and </a:t>
            </a:r>
            <a:r>
              <a:rPr lang="en-US" sz="1600" b="1" dirty="0" smtClean="0">
                <a:solidFill>
                  <a:srgbClr val="4D4D4F"/>
                </a:solidFill>
                <a:latin typeface="Segoe UI" pitchFamily="34" charset="0"/>
                <a:cs typeface="Segoe UI" pitchFamily="34" charset="0"/>
              </a:rPr>
              <a:t>Microsoft Dynamics</a:t>
            </a:r>
            <a:r>
              <a:rPr lang="en-US" sz="1600" b="1" baseline="30000" dirty="0" smtClean="0">
                <a:solidFill>
                  <a:srgbClr val="4D4D4F"/>
                </a:solidFill>
                <a:latin typeface="Segoe UI" pitchFamily="34" charset="0"/>
                <a:cs typeface="Segoe UI" pitchFamily="34" charset="0"/>
              </a:rPr>
              <a:t>®</a:t>
            </a:r>
            <a:r>
              <a:rPr lang="en-US" sz="1600" b="1" dirty="0" smtClean="0">
                <a:solidFill>
                  <a:srgbClr val="4D4D4F"/>
                </a:solidFill>
                <a:latin typeface="Segoe UI" pitchFamily="34" charset="0"/>
                <a:cs typeface="Segoe UI" pitchFamily="34" charset="0"/>
              </a:rPr>
              <a:t> GP </a:t>
            </a:r>
            <a:r>
              <a:rPr lang="en-US" sz="1600" dirty="0" smtClean="0">
                <a:solidFill>
                  <a:srgbClr val="4D4D4F"/>
                </a:solidFill>
                <a:latin typeface="Segoe UI" pitchFamily="34" charset="0"/>
                <a:cs typeface="Segoe UI" pitchFamily="34" charset="0"/>
              </a:rPr>
              <a:t>business software give employees familiar tools and the power to customize their interface so they can work more efficiently.</a:t>
            </a:r>
          </a:p>
          <a:p>
            <a:pPr algn="ctr"/>
            <a:endParaRPr lang="en-US" sz="1600" dirty="0">
              <a:latin typeface="Segoe UI" pitchFamily="34" charset="0"/>
              <a:cs typeface="Segoe UI" pitchFamily="34" charset="0"/>
            </a:endParaRPr>
          </a:p>
        </p:txBody>
      </p:sp>
      <p:cxnSp>
        <p:nvCxnSpPr>
          <p:cNvPr id="10" name="Elbow Connector 36"/>
          <p:cNvCxnSpPr/>
          <p:nvPr/>
        </p:nvCxnSpPr>
        <p:spPr>
          <a:xfrm rot="16200000" flipH="1">
            <a:off x="-92672" y="2802879"/>
            <a:ext cx="1218772" cy="152402"/>
          </a:xfrm>
          <a:prstGeom prst="bentConnector2">
            <a:avLst/>
          </a:prstGeom>
          <a:ln w="19050">
            <a:solidFill>
              <a:srgbClr val="67403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0514" y="3488465"/>
            <a:ext cx="2546526" cy="2150334"/>
            <a:chOff x="440514" y="3488465"/>
            <a:chExt cx="2546526" cy="2150334"/>
          </a:xfrm>
        </p:grpSpPr>
        <p:sp>
          <p:nvSpPr>
            <p:cNvPr id="15" name="Rounded Rectangle 14"/>
            <p:cNvSpPr/>
            <p:nvPr/>
          </p:nvSpPr>
          <p:spPr>
            <a:xfrm>
              <a:off x="609600" y="4745766"/>
              <a:ext cx="2377440" cy="893033"/>
            </a:xfrm>
            <a:prstGeom prst="roundRect">
              <a:avLst>
                <a:gd name="adj" fmla="val 10000"/>
              </a:avLst>
            </a:prstGeom>
            <a:solidFill>
              <a:srgbClr val="FFFFFF"/>
            </a:solidFill>
            <a:ln w="12700">
              <a:solidFill>
                <a:srgbClr val="67403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chor="ctr" anchorCtr="0"/>
            <a:lstStyle/>
            <a:p>
              <a:pPr lvl="0" algn="ctr"/>
              <a:r>
                <a:rPr lang="en-US" sz="1600" dirty="0" smtClean="0">
                  <a:solidFill>
                    <a:srgbClr val="FF0000"/>
                  </a:solidFill>
                  <a:latin typeface="Segoe UI" pitchFamily="34" charset="0"/>
                  <a:cs typeface="Segoe UI" pitchFamily="34" charset="0"/>
                </a:rPr>
                <a:t>[Insert Partner </a:t>
              </a:r>
              <a:br>
                <a:rPr lang="en-US" sz="1600" dirty="0" smtClean="0">
                  <a:solidFill>
                    <a:srgbClr val="FF0000"/>
                  </a:solidFill>
                  <a:latin typeface="Segoe UI" pitchFamily="34" charset="0"/>
                  <a:cs typeface="Segoe UI" pitchFamily="34" charset="0"/>
                </a:rPr>
              </a:br>
              <a:r>
                <a:rPr lang="en-US" sz="1600" dirty="0" smtClean="0">
                  <a:solidFill>
                    <a:srgbClr val="FF0000"/>
                  </a:solidFill>
                  <a:latin typeface="Segoe UI" pitchFamily="34" charset="0"/>
                  <a:cs typeface="Segoe UI" pitchFamily="34" charset="0"/>
                </a:rPr>
                <a:t>product here]</a:t>
              </a:r>
              <a:endParaRPr lang="en-US" sz="1600" dirty="0"/>
            </a:p>
          </p:txBody>
        </p:sp>
        <p:cxnSp>
          <p:nvCxnSpPr>
            <p:cNvPr id="16" name="Elbow Connector 36"/>
            <p:cNvCxnSpPr/>
            <p:nvPr/>
          </p:nvCxnSpPr>
          <p:spPr>
            <a:xfrm rot="16200000" flipH="1">
              <a:off x="-269703" y="4198682"/>
              <a:ext cx="1589519" cy="169086"/>
            </a:xfrm>
            <a:prstGeom prst="bentConnector2">
              <a:avLst/>
            </a:prstGeom>
            <a:ln w="19050">
              <a:solidFill>
                <a:srgbClr val="674030"/>
              </a:solidFill>
            </a:ln>
          </p:spPr>
          <p:style>
            <a:lnRef idx="1">
              <a:schemeClr val="accent1"/>
            </a:lnRef>
            <a:fillRef idx="0">
              <a:schemeClr val="accent1"/>
            </a:fillRef>
            <a:effectRef idx="0">
              <a:schemeClr val="accent1"/>
            </a:effectRef>
            <a:fontRef idx="minor">
              <a:schemeClr val="tx1"/>
            </a:fontRef>
          </p:style>
        </p:cxnSp>
      </p:grpSp>
      <p:sp>
        <p:nvSpPr>
          <p:cNvPr id="17" name="Rounded Rectangle 16"/>
          <p:cNvSpPr/>
          <p:nvPr/>
        </p:nvSpPr>
        <p:spPr>
          <a:xfrm>
            <a:off x="3162300" y="1392967"/>
            <a:ext cx="2608385" cy="876299"/>
          </a:xfrm>
          <a:prstGeom prst="roundRect">
            <a:avLst>
              <a:gd name="adj" fmla="val 10000"/>
            </a:avLst>
          </a:prstGeom>
          <a:solidFill>
            <a:srgbClr val="DABFAE"/>
          </a:solidFill>
          <a:ln w="12700">
            <a:solidFill>
              <a:srgbClr val="67403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a:r>
              <a:rPr lang="en-US" sz="1800" dirty="0" smtClean="0">
                <a:solidFill>
                  <a:srgbClr val="4D4D4F"/>
                </a:solidFill>
                <a:latin typeface="Segoe UI" pitchFamily="34" charset="0"/>
                <a:cs typeface="Segoe UI" pitchFamily="34" charset="0"/>
              </a:rPr>
              <a:t>Make better decisions</a:t>
            </a:r>
            <a:endParaRPr lang="en-US" sz="1800" dirty="0">
              <a:solidFill>
                <a:srgbClr val="4D4D4F"/>
              </a:solidFill>
              <a:latin typeface="Segoe UI" pitchFamily="34" charset="0"/>
              <a:cs typeface="Segoe UI" pitchFamily="34" charset="0"/>
            </a:endParaRPr>
          </a:p>
        </p:txBody>
      </p:sp>
      <p:sp>
        <p:nvSpPr>
          <p:cNvPr id="18" name="Rounded Rectangle 17"/>
          <p:cNvSpPr/>
          <p:nvPr/>
        </p:nvSpPr>
        <p:spPr>
          <a:xfrm>
            <a:off x="3543300" y="2421667"/>
            <a:ext cx="2400300" cy="2148840"/>
          </a:xfrm>
          <a:prstGeom prst="roundRect">
            <a:avLst>
              <a:gd name="adj" fmla="val 10000"/>
            </a:avLst>
          </a:prstGeom>
          <a:noFill/>
          <a:ln w="12700">
            <a:solidFill>
              <a:srgbClr val="67403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lstStyle/>
          <a:p>
            <a:pPr algn="ctr"/>
            <a:r>
              <a:rPr lang="en-US" sz="1600" b="1" dirty="0" smtClean="0">
                <a:solidFill>
                  <a:srgbClr val="4D4D4F"/>
                </a:solidFill>
                <a:latin typeface="Segoe UI" pitchFamily="34" charset="0"/>
                <a:cs typeface="Segoe UI" pitchFamily="34" charset="0"/>
              </a:rPr>
              <a:t>Microsoft</a:t>
            </a:r>
            <a:r>
              <a:rPr lang="en-US" sz="1600" b="1" baseline="30000" dirty="0" smtClean="0">
                <a:solidFill>
                  <a:srgbClr val="4D4D4F"/>
                </a:solidFill>
                <a:latin typeface="Segoe"/>
                <a:cs typeface="Segoe UI" pitchFamily="34" charset="0"/>
              </a:rPr>
              <a:t>®</a:t>
            </a:r>
            <a:r>
              <a:rPr lang="en-US" sz="1600" b="1" dirty="0" smtClean="0">
                <a:solidFill>
                  <a:srgbClr val="4D4D4F"/>
                </a:solidFill>
                <a:latin typeface="Segoe UI" pitchFamily="34" charset="0"/>
                <a:cs typeface="Segoe UI" pitchFamily="34" charset="0"/>
              </a:rPr>
              <a:t> Office SharePoint</a:t>
            </a:r>
            <a:r>
              <a:rPr lang="en-US" sz="1600" b="1" baseline="30000" dirty="0" smtClean="0">
                <a:solidFill>
                  <a:srgbClr val="4D4D4F"/>
                </a:solidFill>
                <a:latin typeface="Segoe"/>
                <a:cs typeface="Segoe UI" pitchFamily="34" charset="0"/>
              </a:rPr>
              <a:t>®</a:t>
            </a:r>
            <a:r>
              <a:rPr lang="en-US" sz="1600" b="1" dirty="0" smtClean="0">
                <a:solidFill>
                  <a:srgbClr val="4D4D4F"/>
                </a:solidFill>
                <a:latin typeface="Segoe UI" pitchFamily="34" charset="0"/>
                <a:cs typeface="Segoe UI" pitchFamily="34" charset="0"/>
              </a:rPr>
              <a:t> Server 2010 </a:t>
            </a:r>
            <a:r>
              <a:rPr lang="en-US" sz="1600" dirty="0" smtClean="0">
                <a:solidFill>
                  <a:srgbClr val="4D4D4F"/>
                </a:solidFill>
                <a:latin typeface="Segoe UI" pitchFamily="34" charset="0"/>
                <a:cs typeface="Segoe UI" pitchFamily="34" charset="0"/>
              </a:rPr>
              <a:t>allows you to create live, interactive business intelligence portals that assemble and display information from disparate sources.</a:t>
            </a:r>
          </a:p>
          <a:p>
            <a:pPr lvl="0" algn="ctr" defTabSz="711200">
              <a:spcAft>
                <a:spcPts val="0"/>
              </a:spcAft>
            </a:pPr>
            <a:endParaRPr lang="en-US" sz="1600" dirty="0" smtClean="0">
              <a:latin typeface="Segoe UI" pitchFamily="34" charset="0"/>
              <a:cs typeface="Segoe UI" pitchFamily="34" charset="0"/>
            </a:endParaRPr>
          </a:p>
          <a:p>
            <a:pPr algn="ctr"/>
            <a:endParaRPr lang="en-US" sz="1600" dirty="0">
              <a:latin typeface="Segoe UI" pitchFamily="34" charset="0"/>
              <a:cs typeface="Segoe UI" pitchFamily="34" charset="0"/>
            </a:endParaRPr>
          </a:p>
        </p:txBody>
      </p:sp>
      <p:cxnSp>
        <p:nvCxnSpPr>
          <p:cNvPr id="19" name="Elbow Connector 36"/>
          <p:cNvCxnSpPr/>
          <p:nvPr/>
        </p:nvCxnSpPr>
        <p:spPr>
          <a:xfrm rot="16200000" flipH="1">
            <a:off x="2852928" y="2810287"/>
            <a:ext cx="1218772" cy="152402"/>
          </a:xfrm>
          <a:prstGeom prst="bentConnector2">
            <a:avLst/>
          </a:prstGeom>
          <a:ln w="19050">
            <a:solidFill>
              <a:srgbClr val="674030"/>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3386117" y="3488465"/>
            <a:ext cx="2534623" cy="2150335"/>
            <a:chOff x="3386117" y="3488465"/>
            <a:chExt cx="2534623" cy="2150335"/>
          </a:xfrm>
        </p:grpSpPr>
        <p:sp>
          <p:nvSpPr>
            <p:cNvPr id="21" name="Rounded Rectangle 20"/>
            <p:cNvSpPr/>
            <p:nvPr/>
          </p:nvSpPr>
          <p:spPr>
            <a:xfrm>
              <a:off x="3543300" y="4745767"/>
              <a:ext cx="2377440" cy="893033"/>
            </a:xfrm>
            <a:prstGeom prst="roundRect">
              <a:avLst>
                <a:gd name="adj" fmla="val 10000"/>
              </a:avLst>
            </a:prstGeom>
            <a:solidFill>
              <a:srgbClr val="FFFFFF"/>
            </a:solidFill>
            <a:ln w="12700">
              <a:solidFill>
                <a:srgbClr val="67403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chor="ctr" anchorCtr="0"/>
            <a:lstStyle/>
            <a:p>
              <a:pPr lvl="0" algn="ctr"/>
              <a:r>
                <a:rPr lang="en-US" sz="1600" dirty="0" smtClean="0">
                  <a:solidFill>
                    <a:srgbClr val="FF0000"/>
                  </a:solidFill>
                  <a:latin typeface="Segoe UI" pitchFamily="34" charset="0"/>
                  <a:cs typeface="Segoe UI" pitchFamily="34" charset="0"/>
                </a:rPr>
                <a:t>[Insert Partner </a:t>
              </a:r>
              <a:br>
                <a:rPr lang="en-US" sz="1600" dirty="0" smtClean="0">
                  <a:solidFill>
                    <a:srgbClr val="FF0000"/>
                  </a:solidFill>
                  <a:latin typeface="Segoe UI" pitchFamily="34" charset="0"/>
                  <a:cs typeface="Segoe UI" pitchFamily="34" charset="0"/>
                </a:rPr>
              </a:br>
              <a:r>
                <a:rPr lang="en-US" sz="1600" dirty="0" smtClean="0">
                  <a:solidFill>
                    <a:srgbClr val="FF0000"/>
                  </a:solidFill>
                  <a:latin typeface="Segoe UI" pitchFamily="34" charset="0"/>
                  <a:cs typeface="Segoe UI" pitchFamily="34" charset="0"/>
                </a:rPr>
                <a:t>product here]</a:t>
              </a:r>
              <a:endParaRPr lang="en-US" sz="1600" dirty="0"/>
            </a:p>
          </p:txBody>
        </p:sp>
        <p:cxnSp>
          <p:nvCxnSpPr>
            <p:cNvPr id="22" name="Elbow Connector 36"/>
            <p:cNvCxnSpPr/>
            <p:nvPr/>
          </p:nvCxnSpPr>
          <p:spPr>
            <a:xfrm rot="16200000" flipH="1">
              <a:off x="2667556" y="4207026"/>
              <a:ext cx="1589520" cy="152398"/>
            </a:xfrm>
            <a:prstGeom prst="bentConnector2">
              <a:avLst/>
            </a:prstGeom>
            <a:ln w="19050">
              <a:solidFill>
                <a:srgbClr val="674030"/>
              </a:solidFill>
            </a:ln>
          </p:spPr>
          <p:style>
            <a:lnRef idx="1">
              <a:schemeClr val="accent1"/>
            </a:lnRef>
            <a:fillRef idx="0">
              <a:schemeClr val="accent1"/>
            </a:fillRef>
            <a:effectRef idx="0">
              <a:schemeClr val="accent1"/>
            </a:effectRef>
            <a:fontRef idx="minor">
              <a:schemeClr val="tx1"/>
            </a:fontRef>
          </p:style>
        </p:cxnSp>
      </p:grpSp>
      <p:sp>
        <p:nvSpPr>
          <p:cNvPr id="23" name="Rounded Rectangle 22"/>
          <p:cNvSpPr/>
          <p:nvPr/>
        </p:nvSpPr>
        <p:spPr>
          <a:xfrm>
            <a:off x="6096000" y="1392967"/>
            <a:ext cx="2608385" cy="876299"/>
          </a:xfrm>
          <a:prstGeom prst="roundRect">
            <a:avLst>
              <a:gd name="adj" fmla="val 10000"/>
            </a:avLst>
          </a:prstGeom>
          <a:solidFill>
            <a:srgbClr val="DABFAE"/>
          </a:solidFill>
          <a:ln w="12700">
            <a:solidFill>
              <a:srgbClr val="67403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a:r>
              <a:rPr lang="en-US" sz="1800" dirty="0" smtClean="0">
                <a:solidFill>
                  <a:srgbClr val="4D4D4F"/>
                </a:solidFill>
                <a:latin typeface="Segoe UI" pitchFamily="34" charset="0"/>
                <a:cs typeface="Segoe UI" pitchFamily="34" charset="0"/>
              </a:rPr>
              <a:t>Boost IT administrator effectiveness</a:t>
            </a:r>
            <a:endParaRPr lang="en-US" sz="1800" dirty="0">
              <a:solidFill>
                <a:srgbClr val="4D4D4F"/>
              </a:solidFill>
              <a:latin typeface="Segoe UI" pitchFamily="34" charset="0"/>
              <a:cs typeface="Segoe UI" pitchFamily="34" charset="0"/>
            </a:endParaRPr>
          </a:p>
        </p:txBody>
      </p:sp>
      <p:sp>
        <p:nvSpPr>
          <p:cNvPr id="24" name="Rounded Rectangle 23"/>
          <p:cNvSpPr/>
          <p:nvPr/>
        </p:nvSpPr>
        <p:spPr>
          <a:xfrm>
            <a:off x="6477000" y="2438401"/>
            <a:ext cx="2377440" cy="2148840"/>
          </a:xfrm>
          <a:prstGeom prst="roundRect">
            <a:avLst>
              <a:gd name="adj" fmla="val 10000"/>
            </a:avLst>
          </a:prstGeom>
          <a:noFill/>
          <a:ln w="12700">
            <a:solidFill>
              <a:srgbClr val="67403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lstStyle/>
          <a:p>
            <a:pPr marL="4047" lvl="0" indent="-107840" algn="ctr" defTabSz="931736">
              <a:spcAft>
                <a:spcPts val="339"/>
              </a:spcAft>
              <a:buNone/>
              <a:defRPr/>
            </a:pPr>
            <a:r>
              <a:rPr lang="en-US" sz="1600" b="1" dirty="0" smtClean="0">
                <a:solidFill>
                  <a:srgbClr val="4D4D4F"/>
                </a:solidFill>
                <a:latin typeface="Segoe UI" pitchFamily="34" charset="0"/>
                <a:cs typeface="Segoe UI" pitchFamily="34" charset="0"/>
              </a:rPr>
              <a:t>Microsoft</a:t>
            </a:r>
            <a:r>
              <a:rPr lang="en-US" sz="1600" b="1" baseline="30000" dirty="0" smtClean="0">
                <a:solidFill>
                  <a:srgbClr val="4D4D4F"/>
                </a:solidFill>
                <a:latin typeface="Segoe UI" pitchFamily="34" charset="0"/>
                <a:cs typeface="Segoe UI" pitchFamily="34" charset="0"/>
              </a:rPr>
              <a:t>®</a:t>
            </a:r>
            <a:r>
              <a:rPr lang="en-US" sz="1600" b="1" dirty="0" smtClean="0">
                <a:solidFill>
                  <a:srgbClr val="4D4D4F"/>
                </a:solidFill>
                <a:latin typeface="Segoe UI" pitchFamily="34" charset="0"/>
                <a:cs typeface="Segoe UI" pitchFamily="34" charset="0"/>
              </a:rPr>
              <a:t> Exchange Server 2010</a:t>
            </a:r>
            <a:r>
              <a:rPr lang="en-US" sz="1600" dirty="0" smtClean="0">
                <a:solidFill>
                  <a:srgbClr val="4D4D4F"/>
                </a:solidFill>
                <a:latin typeface="Segoe UI" pitchFamily="34" charset="0"/>
                <a:cs typeface="Segoe UI" pitchFamily="34" charset="0"/>
              </a:rPr>
              <a:t> </a:t>
            </a:r>
            <a:r>
              <a:rPr lang="en-US" sz="1600" dirty="0" smtClean="0">
                <a:latin typeface="Segoe UI" pitchFamily="34" charset="0"/>
                <a:cs typeface="Segoe UI" pitchFamily="34" charset="0"/>
              </a:rPr>
              <a:t>increases flexibility and functionality allowing retention policies to be applied to e-mails individually or at the folder level.</a:t>
            </a:r>
            <a:endParaRPr lang="en-US" sz="1600" dirty="0">
              <a:latin typeface="Segoe UI" pitchFamily="34" charset="0"/>
              <a:cs typeface="Segoe UI" pitchFamily="34" charset="0"/>
            </a:endParaRPr>
          </a:p>
        </p:txBody>
      </p:sp>
      <p:cxnSp>
        <p:nvCxnSpPr>
          <p:cNvPr id="25" name="Elbow Connector 36"/>
          <p:cNvCxnSpPr/>
          <p:nvPr/>
        </p:nvCxnSpPr>
        <p:spPr>
          <a:xfrm rot="16200000" flipH="1">
            <a:off x="5774435" y="2824000"/>
            <a:ext cx="1252728" cy="152402"/>
          </a:xfrm>
          <a:prstGeom prst="bentConnector2">
            <a:avLst/>
          </a:prstGeom>
          <a:ln w="19050">
            <a:solidFill>
              <a:srgbClr val="674030"/>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6324603" y="3526564"/>
            <a:ext cx="2529837" cy="2112236"/>
            <a:chOff x="6324603" y="3526564"/>
            <a:chExt cx="2529837" cy="2112236"/>
          </a:xfrm>
        </p:grpSpPr>
        <p:sp>
          <p:nvSpPr>
            <p:cNvPr id="27" name="Rounded Rectangle 26"/>
            <p:cNvSpPr/>
            <p:nvPr/>
          </p:nvSpPr>
          <p:spPr>
            <a:xfrm>
              <a:off x="6477000" y="4745767"/>
              <a:ext cx="2377440" cy="893033"/>
            </a:xfrm>
            <a:prstGeom prst="roundRect">
              <a:avLst>
                <a:gd name="adj" fmla="val 10000"/>
              </a:avLst>
            </a:prstGeom>
            <a:solidFill>
              <a:srgbClr val="FFFFFF"/>
            </a:solidFill>
            <a:ln w="12700">
              <a:solidFill>
                <a:srgbClr val="67403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chor="ctr" anchorCtr="0"/>
            <a:lstStyle/>
            <a:p>
              <a:pPr lvl="0" algn="ctr"/>
              <a:r>
                <a:rPr lang="en-US" sz="1600" dirty="0" smtClean="0">
                  <a:solidFill>
                    <a:srgbClr val="FF0000"/>
                  </a:solidFill>
                  <a:latin typeface="Segoe UI" pitchFamily="34" charset="0"/>
                  <a:cs typeface="Segoe UI" pitchFamily="34" charset="0"/>
                </a:rPr>
                <a:t>Insert Partner </a:t>
              </a:r>
              <a:br>
                <a:rPr lang="en-US" sz="1600" dirty="0" smtClean="0">
                  <a:solidFill>
                    <a:srgbClr val="FF0000"/>
                  </a:solidFill>
                  <a:latin typeface="Segoe UI" pitchFamily="34" charset="0"/>
                  <a:cs typeface="Segoe UI" pitchFamily="34" charset="0"/>
                </a:rPr>
              </a:br>
              <a:r>
                <a:rPr lang="en-US" sz="1600" dirty="0" smtClean="0">
                  <a:solidFill>
                    <a:srgbClr val="FF0000"/>
                  </a:solidFill>
                  <a:latin typeface="Segoe UI" pitchFamily="34" charset="0"/>
                  <a:cs typeface="Segoe UI" pitchFamily="34" charset="0"/>
                </a:rPr>
                <a:t>product here]</a:t>
              </a:r>
              <a:endParaRPr lang="en-US" sz="1600" dirty="0"/>
            </a:p>
          </p:txBody>
        </p:sp>
        <p:cxnSp>
          <p:nvCxnSpPr>
            <p:cNvPr id="28" name="Elbow Connector 36"/>
            <p:cNvCxnSpPr/>
            <p:nvPr/>
          </p:nvCxnSpPr>
          <p:spPr>
            <a:xfrm rot="16200000" flipH="1">
              <a:off x="5567942" y="4283225"/>
              <a:ext cx="1665719" cy="152397"/>
            </a:xfrm>
            <a:prstGeom prst="bentConnector2">
              <a:avLst/>
            </a:prstGeom>
            <a:ln w="19050">
              <a:solidFill>
                <a:srgbClr val="67403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theme/theme1.xml><?xml version="1.0" encoding="utf-8"?>
<a:theme xmlns:a="http://schemas.openxmlformats.org/drawingml/2006/main" name="LET Orig. Theme">
  <a:themeElements>
    <a:clrScheme name="LET Bleachers Colors">
      <a:dk1>
        <a:srgbClr val="4F5150"/>
      </a:dk1>
      <a:lt1>
        <a:srgbClr val="808080"/>
      </a:lt1>
      <a:dk2>
        <a:srgbClr val="500B11"/>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ego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smtClean="0">
            <a:solidFill>
              <a:srgbClr val="AB543C"/>
            </a:solidFill>
            <a:latin typeface="Segoe"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LET Orig. Theme</Template>
  <TotalTime>1696</TotalTime>
  <Words>3986</Words>
  <Application>Microsoft Office PowerPoint</Application>
  <PresentationFormat>On-screen Show (4:3)</PresentationFormat>
  <Paragraphs>272</Paragraphs>
  <Slides>35</Slides>
  <Notes>30</Notes>
  <HiddenSlides>1</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LET Orig. Theme</vt:lpstr>
      <vt:lpstr>Presentation Guidelines</vt:lpstr>
      <vt:lpstr>Successful businesses move at the speed of thought.</vt:lpstr>
      <vt:lpstr>Slide 3</vt:lpstr>
      <vt:lpstr>Welcome To Your Local Team</vt:lpstr>
      <vt:lpstr>How The Local Engagement Team Works</vt:lpstr>
      <vt:lpstr>What Challenges Are You Facing Today?</vt:lpstr>
      <vt:lpstr>Slide 7</vt:lpstr>
      <vt:lpstr>Pressure to Get More Value Out of Existing Staff</vt:lpstr>
      <vt:lpstr>Increase The Individual Impact And Productivity Of All Your Employees</vt:lpstr>
      <vt:lpstr>Slide 10</vt:lpstr>
      <vt:lpstr>Difficult to Manage Many Applications and Processes</vt:lpstr>
      <vt:lpstr>Simplify Your Workflow  At An Organizational Level</vt:lpstr>
      <vt:lpstr>Slide 13</vt:lpstr>
      <vt:lpstr>Need to Optimize Customer Service</vt:lpstr>
      <vt:lpstr>Enhance Customer Service And  Improve Each Customer’s Experience</vt:lpstr>
      <vt:lpstr>Tips And Tricks</vt:lpstr>
      <vt:lpstr>Slide 17</vt:lpstr>
      <vt:lpstr>Take The Next Step</vt:lpstr>
      <vt:lpstr>Slide 19</vt:lpstr>
      <vt:lpstr>Slide 20</vt:lpstr>
      <vt:lpstr>Slide 21</vt:lpstr>
      <vt:lpstr>Microsoft Office Professional 2010</vt:lpstr>
      <vt:lpstr>Microsoft Office Professional 2010</vt:lpstr>
      <vt:lpstr>Microsoft Office SharePoint Server 2010</vt:lpstr>
      <vt:lpstr>Microsoft Exchange Server 2010</vt:lpstr>
      <vt:lpstr>Microsoft Dynamics CRM</vt:lpstr>
      <vt:lpstr>Microsoft Business Productivity Online Suite</vt:lpstr>
      <vt:lpstr>Microsoft Dynamics GP</vt:lpstr>
      <vt:lpstr>Additional Products</vt:lpstr>
      <vt:lpstr>Additional Offers</vt:lpstr>
      <vt:lpstr>How To Purchase: Open Programs</vt:lpstr>
      <vt:lpstr>How To Purchase: Hosted Services</vt:lpstr>
      <vt:lpstr>How To Purchase: Total Solution Financing</vt:lpstr>
      <vt:lpstr>How To Purchase: Partner Solutions</vt:lpstr>
      <vt:lpstr>Slide 35</vt:lpstr>
    </vt:vector>
  </TitlesOfParts>
  <Company>뿿죠</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from the bleachers:  Section G, Row 5, Seat 2.</dc:title>
  <dc:creator>Microsoft</dc:creator>
  <cp:lastModifiedBy>Jennifer Giovi</cp:lastModifiedBy>
  <cp:revision>188</cp:revision>
  <dcterms:created xsi:type="dcterms:W3CDTF">2008-05-12T21:24:09Z</dcterms:created>
  <dcterms:modified xsi:type="dcterms:W3CDTF">2010-06-23T22:46:17Z</dcterms:modified>
</cp:coreProperties>
</file>