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tiff" ContentType="image/tif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7" r:id="rId2"/>
    <p:sldId id="328" r:id="rId3"/>
    <p:sldId id="334" r:id="rId4"/>
    <p:sldId id="313" r:id="rId5"/>
    <p:sldId id="429" r:id="rId6"/>
    <p:sldId id="421" r:id="rId7"/>
    <p:sldId id="425" r:id="rId8"/>
    <p:sldId id="427" r:id="rId9"/>
    <p:sldId id="339" r:id="rId10"/>
    <p:sldId id="430" r:id="rId11"/>
    <p:sldId id="437" r:id="rId12"/>
    <p:sldId id="431" r:id="rId13"/>
    <p:sldId id="415" r:id="rId14"/>
    <p:sldId id="413" r:id="rId15"/>
    <p:sldId id="414" r:id="rId16"/>
    <p:sldId id="325" r:id="rId17"/>
    <p:sldId id="326" r:id="rId18"/>
    <p:sldId id="315" r:id="rId19"/>
    <p:sldId id="359" r:id="rId20"/>
    <p:sldId id="362" r:id="rId21"/>
    <p:sldId id="363" r:id="rId22"/>
    <p:sldId id="364" r:id="rId23"/>
    <p:sldId id="365" r:id="rId24"/>
    <p:sldId id="426" r:id="rId25"/>
    <p:sldId id="432" r:id="rId26"/>
    <p:sldId id="408" r:id="rId27"/>
    <p:sldId id="409" r:id="rId28"/>
    <p:sldId id="410" r:id="rId29"/>
    <p:sldId id="411" r:id="rId30"/>
    <p:sldId id="436" r:id="rId31"/>
    <p:sldId id="434" r:id="rId32"/>
    <p:sldId id="375" r:id="rId33"/>
    <p:sldId id="351" r:id="rId34"/>
    <p:sldId id="438" r:id="rId35"/>
    <p:sldId id="353" r:id="rId36"/>
    <p:sldId id="354" r:id="rId37"/>
    <p:sldId id="400" r:id="rId38"/>
    <p:sldId id="356" r:id="rId39"/>
    <p:sldId id="355" r:id="rId40"/>
    <p:sldId id="357" r:id="rId41"/>
    <p:sldId id="358" r:id="rId42"/>
    <p:sldId id="346" r:id="rId43"/>
    <p:sldId id="404" r:id="rId44"/>
    <p:sldId id="312" r:id="rId45"/>
    <p:sldId id="310" r:id="rId46"/>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Segoe Semibold" pitchFamily="34" charset="0"/>
        <a:ea typeface="+mn-ea"/>
        <a:cs typeface="+mn-cs"/>
      </a:defRPr>
    </a:lvl1pPr>
    <a:lvl2pPr marL="457200" algn="l" rtl="0" fontAlgn="base">
      <a:spcBef>
        <a:spcPct val="0"/>
      </a:spcBef>
      <a:spcAft>
        <a:spcPct val="0"/>
      </a:spcAft>
      <a:defRPr b="1" kern="1200">
        <a:solidFill>
          <a:schemeClr val="tx1"/>
        </a:solidFill>
        <a:latin typeface="Segoe Semibold" pitchFamily="34" charset="0"/>
        <a:ea typeface="+mn-ea"/>
        <a:cs typeface="+mn-cs"/>
      </a:defRPr>
    </a:lvl2pPr>
    <a:lvl3pPr marL="914400" algn="l" rtl="0" fontAlgn="base">
      <a:spcBef>
        <a:spcPct val="0"/>
      </a:spcBef>
      <a:spcAft>
        <a:spcPct val="0"/>
      </a:spcAft>
      <a:defRPr b="1" kern="1200">
        <a:solidFill>
          <a:schemeClr val="tx1"/>
        </a:solidFill>
        <a:latin typeface="Segoe Semibold" pitchFamily="34" charset="0"/>
        <a:ea typeface="+mn-ea"/>
        <a:cs typeface="+mn-cs"/>
      </a:defRPr>
    </a:lvl3pPr>
    <a:lvl4pPr marL="1371600" algn="l" rtl="0" fontAlgn="base">
      <a:spcBef>
        <a:spcPct val="0"/>
      </a:spcBef>
      <a:spcAft>
        <a:spcPct val="0"/>
      </a:spcAft>
      <a:defRPr b="1" kern="1200">
        <a:solidFill>
          <a:schemeClr val="tx1"/>
        </a:solidFill>
        <a:latin typeface="Segoe Semibold" pitchFamily="34" charset="0"/>
        <a:ea typeface="+mn-ea"/>
        <a:cs typeface="+mn-cs"/>
      </a:defRPr>
    </a:lvl4pPr>
    <a:lvl5pPr marL="1828800" algn="l" rtl="0" fontAlgn="base">
      <a:spcBef>
        <a:spcPct val="0"/>
      </a:spcBef>
      <a:spcAft>
        <a:spcPct val="0"/>
      </a:spcAft>
      <a:defRPr b="1" kern="1200">
        <a:solidFill>
          <a:schemeClr val="tx1"/>
        </a:solidFill>
        <a:latin typeface="Segoe Semibold" pitchFamily="34" charset="0"/>
        <a:ea typeface="+mn-ea"/>
        <a:cs typeface="+mn-cs"/>
      </a:defRPr>
    </a:lvl5pPr>
    <a:lvl6pPr marL="2286000" algn="l" defTabSz="914400" rtl="0" eaLnBrk="1" latinLnBrk="0" hangingPunct="1">
      <a:defRPr b="1" kern="1200">
        <a:solidFill>
          <a:schemeClr val="tx1"/>
        </a:solidFill>
        <a:latin typeface="Segoe Semibold" pitchFamily="34" charset="0"/>
        <a:ea typeface="+mn-ea"/>
        <a:cs typeface="+mn-cs"/>
      </a:defRPr>
    </a:lvl6pPr>
    <a:lvl7pPr marL="2743200" algn="l" defTabSz="914400" rtl="0" eaLnBrk="1" latinLnBrk="0" hangingPunct="1">
      <a:defRPr b="1" kern="1200">
        <a:solidFill>
          <a:schemeClr val="tx1"/>
        </a:solidFill>
        <a:latin typeface="Segoe Semibold" pitchFamily="34" charset="0"/>
        <a:ea typeface="+mn-ea"/>
        <a:cs typeface="+mn-cs"/>
      </a:defRPr>
    </a:lvl7pPr>
    <a:lvl8pPr marL="3200400" algn="l" defTabSz="914400" rtl="0" eaLnBrk="1" latinLnBrk="0" hangingPunct="1">
      <a:defRPr b="1" kern="1200">
        <a:solidFill>
          <a:schemeClr val="tx1"/>
        </a:solidFill>
        <a:latin typeface="Segoe Semibold" pitchFamily="34" charset="0"/>
        <a:ea typeface="+mn-ea"/>
        <a:cs typeface="+mn-cs"/>
      </a:defRPr>
    </a:lvl8pPr>
    <a:lvl9pPr marL="3657600" algn="l" defTabSz="914400" rtl="0" eaLnBrk="1" latinLnBrk="0" hangingPunct="1">
      <a:defRPr b="1" kern="1200">
        <a:solidFill>
          <a:schemeClr val="tx1"/>
        </a:solidFill>
        <a:latin typeface="Segoe Semibold"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Feil-Jacob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clrMru>
    <a:srgbClr val="DDDDDD"/>
    <a:srgbClr val="777777"/>
    <a:srgbClr val="FFFFFF"/>
    <a:srgbClr val="D06800"/>
    <a:srgbClr val="BC5E00"/>
    <a:srgbClr val="FF9933"/>
    <a:srgbClr val="22233A"/>
    <a:srgbClr val="272841"/>
  </p:clrMru>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31" autoAdjust="0"/>
    <p:restoredTop sz="80387" autoAdjust="0"/>
  </p:normalViewPr>
  <p:slideViewPr>
    <p:cSldViewPr snapToGrid="0">
      <p:cViewPr varScale="1">
        <p:scale>
          <a:sx n="88" d="100"/>
          <a:sy n="88" d="100"/>
        </p:scale>
        <p:origin x="-732" y="-102"/>
      </p:cViewPr>
      <p:guideLst>
        <p:guide orient="horz" pos="891"/>
        <p:guide orient="horz" pos="144"/>
        <p:guide orient="horz" pos="2160"/>
        <p:guide orient="horz" pos="4176"/>
        <p:guide orient="horz" pos="1198"/>
        <p:guide pos="5520"/>
        <p:guide pos="241"/>
        <p:guide pos="458"/>
        <p:guide pos="881"/>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7" d="100"/>
          <a:sy n="77" d="100"/>
        </p:scale>
        <p:origin x="-2827" y="-101"/>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slide" Target="slides/slide12.xml"/><Relationship Id="rId1" Type="http://schemas.openxmlformats.org/officeDocument/2006/relationships/slide" Target="slides/slide1.xml"/><Relationship Id="rId5" Type="http://schemas.openxmlformats.org/officeDocument/2006/relationships/slide" Target="slides/slide44.xml"/><Relationship Id="rId4"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 Id="rId5" Type="http://schemas.openxmlformats.org/officeDocument/2006/relationships/image" Target="../media/image19.emf"/><Relationship Id="rId4"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5.emf"/><Relationship Id="rId4" Type="http://schemas.openxmlformats.org/officeDocument/2006/relationships/image" Target="../media/image4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9.emf"/><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latin typeface="Segoe" pitchFamily="34" charset="0"/>
              </a:defRPr>
            </a:lvl1pPr>
          </a:lstStyle>
          <a:p>
            <a:fld id="{0C82EE2E-7BD4-43E5-A14F-B1FD4CA7EB2E}" type="datetime8">
              <a:rPr lang="en-US"/>
              <a:pPr/>
              <a:t>2/3/2007 9:32 AM</a:t>
            </a:fld>
            <a:endParaRPr lang="en-US" dirty="0"/>
          </a:p>
        </p:txBody>
      </p:sp>
      <p:sp>
        <p:nvSpPr>
          <p:cNvPr id="19460" name="Rectangle 4"/>
          <p:cNvSpPr>
            <a:spLocks noGrp="1" noChangeArrowheads="1"/>
          </p:cNvSpPr>
          <p:nvPr>
            <p:ph type="ftr" sz="quarter" idx="2"/>
          </p:nvPr>
        </p:nvSpPr>
        <p:spPr bwMode="auto">
          <a:xfrm>
            <a:off x="0" y="8686800"/>
            <a:ext cx="6184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800" b="0">
                <a:latin typeface="Segoe" pitchFamily="34" charset="0"/>
                <a:cs typeface="Arial" charset="0"/>
              </a:defRPr>
            </a:lvl1pPr>
          </a:lstStyle>
          <a:p>
            <a:r>
              <a:rPr lang="en-US" dirty="0"/>
              <a:t>© 2005 Microsoft Corporation. All rights reserved.</a:t>
            </a:r>
          </a:p>
          <a:p>
            <a:r>
              <a:rPr lang="en-US" dirty="0"/>
              <a:t>This presentation is for informational purposes only. Microsoft makes no warranties, express or implied, in this summary.</a:t>
            </a:r>
          </a:p>
        </p:txBody>
      </p:sp>
      <p:sp>
        <p:nvSpPr>
          <p:cNvPr id="19461" name="Rectangle 5"/>
          <p:cNvSpPr>
            <a:spLocks noGrp="1" noChangeArrowheads="1"/>
          </p:cNvSpPr>
          <p:nvPr>
            <p:ph type="sldNum" sz="quarter" idx="3"/>
          </p:nvPr>
        </p:nvSpPr>
        <p:spPr bwMode="auto">
          <a:xfrm>
            <a:off x="6246813" y="8686800"/>
            <a:ext cx="61118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17CBCAA-054E-495F-99AD-B0546ABACB6A}"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endParaRPr lang="en-US" dirty="0"/>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fld id="{EB6052EE-314C-4779-AA24-B92A8A589297}" type="datetime8">
              <a:rPr lang="en-US"/>
              <a:pPr/>
              <a:t>2/3/2007 9:32 AM</a:t>
            </a:fld>
            <a:endParaRPr lang="en-US" dirty="0"/>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791575"/>
            <a:ext cx="56673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800" b="0">
                <a:latin typeface="Segoe" pitchFamily="34" charset="0"/>
                <a:cs typeface="Arial" charset="0"/>
              </a:defRPr>
            </a:lvl1pPr>
          </a:lstStyle>
          <a:p>
            <a:r>
              <a:rPr lang="en-US" dirty="0"/>
              <a:t>© 2005 Microsoft Corporation. All rights reserved.</a:t>
            </a:r>
          </a:p>
          <a:p>
            <a:r>
              <a:rPr lang="en-US" dirty="0"/>
              <a:t>This presentation is for informational purposes only. Microsoft makes no warranties, express or implied, in this summary.</a:t>
            </a:r>
          </a:p>
        </p:txBody>
      </p:sp>
      <p:sp>
        <p:nvSpPr>
          <p:cNvPr id="29703" name="Rectangle 7"/>
          <p:cNvSpPr>
            <a:spLocks noGrp="1" noChangeArrowheads="1"/>
          </p:cNvSpPr>
          <p:nvPr>
            <p:ph type="sldNum" sz="quarter" idx="5"/>
          </p:nvPr>
        </p:nvSpPr>
        <p:spPr bwMode="auto">
          <a:xfrm>
            <a:off x="5583238" y="8685213"/>
            <a:ext cx="12731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fld id="{1D3C1D7C-6F57-42B5-BBF3-45F62F5CAB4D}" type="slidenum">
              <a:rPr lang="en-US"/>
              <a:pPr/>
              <a:t>‹#›</a:t>
            </a:fld>
            <a:endParaRPr lang="en-US" dirty="0"/>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7562D3BC-267F-482C-B148-598341E9239B}" type="datetime8">
              <a:rPr lang="en-US"/>
              <a:pPr/>
              <a:t>2/3/2007 9:32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9B29B572-1D32-478D-A4C7-5F68B1931316}" type="slidenum">
              <a:rPr lang="en-US"/>
              <a:pPr/>
              <a:t>1</a:t>
            </a:fld>
            <a:endParaRPr lang="en-US"/>
          </a:p>
        </p:txBody>
      </p:sp>
      <p:sp>
        <p:nvSpPr>
          <p:cNvPr id="48138" name="Rectangle 10"/>
          <p:cNvSpPr>
            <a:spLocks noGrp="1" noRot="1" noChangeAspect="1" noChangeArrowheads="1" noTextEdit="1"/>
          </p:cNvSpPr>
          <p:nvPr>
            <p:ph type="sldImg"/>
          </p:nvPr>
        </p:nvSpPr>
        <p:spPr>
          <a:ln/>
        </p:spPr>
      </p:sp>
      <p:sp>
        <p:nvSpPr>
          <p:cNvPr id="48139" name="Rectangle 11"/>
          <p:cNvSpPr>
            <a:spLocks noGrp="1" noChangeArrowheads="1"/>
          </p:cNvSpPr>
          <p:nvPr>
            <p:ph type="body" idx="1"/>
          </p:nvPr>
        </p:nvSpPr>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BC3725A-C3DF-44F0-8EEC-166C90F700D5}" type="datetime8">
              <a:rPr lang="en-US"/>
              <a:pPr/>
              <a:t>2/3/2007 9:32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40DA94E5-D040-4F02-BB38-96A872C8CF46}" type="slidenum">
              <a:rPr lang="en-US"/>
              <a:pPr/>
              <a:t>12</a:t>
            </a:fld>
            <a:endParaRPr lang="en-US"/>
          </a:p>
        </p:txBody>
      </p:sp>
      <p:sp>
        <p:nvSpPr>
          <p:cNvPr id="351240" name="Rectangle 8"/>
          <p:cNvSpPr>
            <a:spLocks noGrp="1" noRot="1" noChangeAspect="1" noChangeArrowheads="1" noTextEdit="1"/>
          </p:cNvSpPr>
          <p:nvPr>
            <p:ph type="sldImg"/>
          </p:nvPr>
        </p:nvSpPr>
        <p:spPr>
          <a:ln/>
        </p:spPr>
      </p:sp>
      <p:sp>
        <p:nvSpPr>
          <p:cNvPr id="351241" name="Rectangle 9"/>
          <p:cNvSpPr>
            <a:spLocks noGrp="1" noChangeArrowheads="1"/>
          </p:cNvSpPr>
          <p:nvPr>
            <p:ph type="body" idx="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noChangeArrowheads="1"/>
          </p:cNvSpPr>
          <p:nvPr>
            <p:ph type="dt" sz="quarter" idx="1"/>
          </p:nvPr>
        </p:nvSpPr>
        <p:spPr/>
        <p:txBody>
          <a:bodyPr/>
          <a:lstStyle/>
          <a:p>
            <a:fld id="{2FF56D3B-1F25-4CC3-98DF-5DAC4C22E26A}" type="datetime1">
              <a:rPr lang="en-US"/>
              <a:pPr/>
              <a:t>2/3/2007</a:t>
            </a:fld>
            <a:endParaRPr lang="en-US"/>
          </a:p>
        </p:txBody>
      </p:sp>
      <p:sp>
        <p:nvSpPr>
          <p:cNvPr id="5" name="Slide Number Placeholder 4"/>
          <p:cNvSpPr>
            <a:spLocks noGrp="1" noChangeArrowheads="1"/>
          </p:cNvSpPr>
          <p:nvPr>
            <p:ph type="sldNum" sz="quarter" idx="5"/>
          </p:nvPr>
        </p:nvSpPr>
        <p:spPr/>
        <p:txBody>
          <a:bodyPr/>
          <a:lstStyle/>
          <a:p>
            <a:fld id="{10F9D636-BDE8-4F9F-932B-FE8EB4A645AF}" type="slidenum">
              <a:rPr lang="fr-FR"/>
              <a:pPr/>
              <a:t>13</a:t>
            </a:fld>
            <a:endParaRPr lang="en-US"/>
          </a:p>
        </p:txBody>
      </p:sp>
      <p:sp>
        <p:nvSpPr>
          <p:cNvPr id="6" name="Footer Placeholder 5"/>
          <p:cNvSpPr>
            <a:spLocks noGrp="1" noChangeArrowheads="1"/>
          </p:cNvSpPr>
          <p:nvPr>
            <p:ph type="ftr" sz="quarter" idx="4"/>
          </p:nvPr>
        </p:nvSpPr>
        <p:spPr/>
        <p:txBody>
          <a:bodyPr/>
          <a:lstStyle/>
          <a:p>
            <a:r>
              <a:rPr lang="en-US"/>
              <a:t>© 2006 Microsoft Corporation. All rights reserved. This presentation is for informational purposes only. Microsoft makes no warranties, express or implied, in this summary.</a:t>
            </a:r>
            <a:endParaRPr lang="fr-FR"/>
          </a:p>
        </p:txBody>
      </p:sp>
      <p:sp>
        <p:nvSpPr>
          <p:cNvPr id="7" name="Header Placeholder 6"/>
          <p:cNvSpPr>
            <a:spLocks noGrp="1" noChangeArrowheads="1"/>
          </p:cNvSpPr>
          <p:nvPr>
            <p:ph type="hdr" sz="quarter"/>
          </p:nvPr>
        </p:nvSpPr>
        <p:spPr/>
        <p:txBody>
          <a:bodyPr/>
          <a:lstStyle/>
          <a:p>
            <a:r>
              <a:rPr lang="en-US"/>
              <a:t>Microsoft Management Summit 2006</a:t>
            </a:r>
            <a:endParaRPr lang="fr-FR"/>
          </a:p>
        </p:txBody>
      </p:sp>
      <p:sp>
        <p:nvSpPr>
          <p:cNvPr id="160773" name="Rectangle 149508"/>
          <p:cNvSpPr>
            <a:spLocks noGrp="1" noRot="1" noChangeAspect="1" noChangeArrowheads="1" noTextEdit="1"/>
          </p:cNvSpPr>
          <p:nvPr>
            <p:ph type="sldImg"/>
          </p:nvPr>
        </p:nvSpPr>
        <p:spPr>
          <a:noFill/>
          <a:ln cap="flat">
            <a:headEnd type="none" w="med" len="med"/>
            <a:tailEnd type="none" w="med" len="med"/>
          </a:ln>
        </p:spPr>
      </p:sp>
      <p:sp>
        <p:nvSpPr>
          <p:cNvPr id="160774" name="Rectangle 149509"/>
          <p:cNvSpPr>
            <a:spLocks noGrp="1" noChangeArrowheads="1"/>
          </p:cNvSpPr>
          <p:nvPr>
            <p:ph type="body" idx="1"/>
          </p:nvPr>
        </p:nvSpPr>
        <p:spPr>
          <a:noFill/>
          <a:ln/>
        </p:spPr>
        <p:txBody>
          <a:bodyPr/>
          <a:lstStyle/>
          <a:p>
            <a:pPr eaLnBrk="1" hangingPunct="1">
              <a:spcBef>
                <a:spcPct val="0"/>
              </a:spcBef>
            </a:pPr>
            <a:endParaRPr lang="fr-FR">
              <a:latin typeface="Segoe" pitchFamily="34"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5756275" y="8685213"/>
            <a:ext cx="1100138" cy="457200"/>
          </a:xfrm>
          <a:prstGeom prst="rect">
            <a:avLst/>
          </a:prstGeom>
          <a:noFill/>
          <a:ln w="9525">
            <a:noFill/>
            <a:miter lim="800000"/>
            <a:headEnd/>
            <a:tailEnd/>
          </a:ln>
        </p:spPr>
        <p:txBody>
          <a:bodyPr lIns="91427" tIns="45714" rIns="91427" bIns="45714" anchor="b"/>
          <a:lstStyle/>
          <a:p>
            <a:pPr algn="r" defTabSz="912813"/>
            <a:fld id="{2D47BF8B-AFB8-4A9B-9210-267AA91D221C}" type="slidenum">
              <a:rPr lang="en-US" sz="1200">
                <a:cs typeface="Arial" charset="0"/>
              </a:rPr>
              <a:pPr algn="r" defTabSz="912813"/>
              <a:t>18</a:t>
            </a:fld>
            <a:endParaRPr lang="en-US" sz="1200">
              <a:cs typeface="Arial" charset="0"/>
            </a:endParaRPr>
          </a:p>
        </p:txBody>
      </p:sp>
      <p:sp>
        <p:nvSpPr>
          <p:cNvPr id="19459" name="Rectangle 2"/>
          <p:cNvSpPr>
            <a:spLocks noGrp="1" noRot="1" noChangeAspect="1" noChangeArrowheads="1" noTextEdit="1"/>
          </p:cNvSpPr>
          <p:nvPr>
            <p:ph type="sldImg"/>
          </p:nvPr>
        </p:nvSpPr>
        <p:spPr>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FC017AA-273D-409F-BBA3-3512839A9FEA}" type="slidenum">
              <a:rPr lang="en-US"/>
              <a:pPr/>
              <a:t>19</a:t>
            </a:fld>
            <a:endParaRPr lang="en-US"/>
          </a:p>
        </p:txBody>
      </p:sp>
      <p:sp>
        <p:nvSpPr>
          <p:cNvPr id="366594" name="Rectangle 2"/>
          <p:cNvSpPr>
            <a:spLocks noGrp="1" noRot="1" noChangeAspect="1" noChangeArrowheads="1" noTextEdit="1"/>
          </p:cNvSpPr>
          <p:nvPr>
            <p:ph type="sldImg"/>
          </p:nvPr>
        </p:nvSpPr>
        <p:spPr>
          <a:xfrm>
            <a:off x="1143000" y="687388"/>
            <a:ext cx="4572000" cy="3429000"/>
          </a:xfr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txBox="1">
            <a:spLocks noGrp="1" noChangeArrowheads="1"/>
          </p:cNvSpPr>
          <p:nvPr/>
        </p:nvSpPr>
        <p:spPr bwMode="auto">
          <a:xfrm>
            <a:off x="5756931" y="8684926"/>
            <a:ext cx="1099516" cy="457513"/>
          </a:xfrm>
          <a:prstGeom prst="rect">
            <a:avLst/>
          </a:prstGeom>
          <a:noFill/>
          <a:ln w="9525">
            <a:noFill/>
            <a:miter lim="800000"/>
            <a:headEnd/>
            <a:tailEnd/>
          </a:ln>
        </p:spPr>
        <p:txBody>
          <a:bodyPr lIns="91422" tIns="45712" rIns="91422" bIns="45712" anchor="b"/>
          <a:lstStyle/>
          <a:p>
            <a:pPr algn="r" defTabSz="912829"/>
            <a:fld id="{0C9FF64B-0A3B-4300-B98C-36C48711B585}" type="slidenum">
              <a:rPr lang="en-US" sz="1200">
                <a:cs typeface="Arial" charset="0"/>
              </a:rPr>
              <a:pPr algn="r" defTabSz="912829"/>
              <a:t>20</a:t>
            </a:fld>
            <a:endParaRPr lang="en-US" sz="1200" dirty="0">
              <a:cs typeface="Arial" charset="0"/>
            </a:endParaRPr>
          </a:p>
        </p:txBody>
      </p:sp>
      <p:sp>
        <p:nvSpPr>
          <p:cNvPr id="83971" name="Rectangle 2"/>
          <p:cNvSpPr>
            <a:spLocks noGrp="1" noRot="1" noChangeAspect="1" noChangeArrowheads="1" noTextEdit="1"/>
          </p:cNvSpPr>
          <p:nvPr>
            <p:ph type="sldImg"/>
          </p:nvPr>
        </p:nvSpPr>
        <p:spPr>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txBox="1">
            <a:spLocks noGrp="1" noChangeArrowheads="1"/>
          </p:cNvSpPr>
          <p:nvPr/>
        </p:nvSpPr>
        <p:spPr bwMode="auto">
          <a:xfrm>
            <a:off x="5756931" y="8684926"/>
            <a:ext cx="1099516" cy="457513"/>
          </a:xfrm>
          <a:prstGeom prst="rect">
            <a:avLst/>
          </a:prstGeom>
          <a:noFill/>
          <a:ln w="9525">
            <a:noFill/>
            <a:miter lim="800000"/>
            <a:headEnd/>
            <a:tailEnd/>
          </a:ln>
        </p:spPr>
        <p:txBody>
          <a:bodyPr lIns="91422" tIns="45712" rIns="91422" bIns="45712" anchor="b"/>
          <a:lstStyle/>
          <a:p>
            <a:pPr algn="r" defTabSz="912829"/>
            <a:fld id="{0C9FF64B-0A3B-4300-B98C-36C48711B585}" type="slidenum">
              <a:rPr lang="en-US" sz="1200">
                <a:cs typeface="Arial" charset="0"/>
              </a:rPr>
              <a:pPr algn="r" defTabSz="912829"/>
              <a:t>21</a:t>
            </a:fld>
            <a:endParaRPr lang="en-US" sz="1200" dirty="0">
              <a:cs typeface="Arial" charset="0"/>
            </a:endParaRPr>
          </a:p>
        </p:txBody>
      </p:sp>
      <p:sp>
        <p:nvSpPr>
          <p:cNvPr id="83971" name="Rectangle 2"/>
          <p:cNvSpPr>
            <a:spLocks noGrp="1" noRot="1" noChangeAspect="1" noChangeArrowheads="1" noTextEdit="1"/>
          </p:cNvSpPr>
          <p:nvPr>
            <p:ph type="sldImg"/>
          </p:nvPr>
        </p:nvSpPr>
        <p:spPr>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txBox="1">
            <a:spLocks noGrp="1" noChangeArrowheads="1"/>
          </p:cNvSpPr>
          <p:nvPr/>
        </p:nvSpPr>
        <p:spPr bwMode="auto">
          <a:xfrm>
            <a:off x="5756931" y="8684926"/>
            <a:ext cx="1099516" cy="457513"/>
          </a:xfrm>
          <a:prstGeom prst="rect">
            <a:avLst/>
          </a:prstGeom>
          <a:noFill/>
          <a:ln w="9525">
            <a:noFill/>
            <a:miter lim="800000"/>
            <a:headEnd/>
            <a:tailEnd/>
          </a:ln>
        </p:spPr>
        <p:txBody>
          <a:bodyPr lIns="91422" tIns="45712" rIns="91422" bIns="45712" anchor="b"/>
          <a:lstStyle/>
          <a:p>
            <a:pPr algn="r" defTabSz="912829"/>
            <a:fld id="{0C9FF64B-0A3B-4300-B98C-36C48711B585}" type="slidenum">
              <a:rPr lang="en-US" sz="1200">
                <a:cs typeface="Arial" charset="0"/>
              </a:rPr>
              <a:pPr algn="r" defTabSz="912829"/>
              <a:t>22</a:t>
            </a:fld>
            <a:endParaRPr lang="en-US" sz="1200" dirty="0">
              <a:cs typeface="Arial" charset="0"/>
            </a:endParaRPr>
          </a:p>
        </p:txBody>
      </p:sp>
      <p:sp>
        <p:nvSpPr>
          <p:cNvPr id="83971" name="Rectangle 2"/>
          <p:cNvSpPr>
            <a:spLocks noGrp="1" noRot="1" noChangeAspect="1" noChangeArrowheads="1" noTextEdit="1"/>
          </p:cNvSpPr>
          <p:nvPr>
            <p:ph type="sldImg"/>
          </p:nvPr>
        </p:nvSpPr>
        <p:spPr>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txBox="1">
            <a:spLocks noGrp="1" noChangeArrowheads="1"/>
          </p:cNvSpPr>
          <p:nvPr/>
        </p:nvSpPr>
        <p:spPr bwMode="auto">
          <a:xfrm>
            <a:off x="5756931" y="8684926"/>
            <a:ext cx="1099516" cy="457513"/>
          </a:xfrm>
          <a:prstGeom prst="rect">
            <a:avLst/>
          </a:prstGeom>
          <a:noFill/>
          <a:ln w="9525">
            <a:noFill/>
            <a:miter lim="800000"/>
            <a:headEnd/>
            <a:tailEnd/>
          </a:ln>
        </p:spPr>
        <p:txBody>
          <a:bodyPr lIns="91422" tIns="45712" rIns="91422" bIns="45712" anchor="b"/>
          <a:lstStyle/>
          <a:p>
            <a:pPr algn="r" defTabSz="912829"/>
            <a:fld id="{0C9FF64B-0A3B-4300-B98C-36C48711B585}" type="slidenum">
              <a:rPr lang="en-US" sz="1200">
                <a:cs typeface="Arial" charset="0"/>
              </a:rPr>
              <a:pPr algn="r" defTabSz="912829"/>
              <a:t>23</a:t>
            </a:fld>
            <a:endParaRPr lang="en-US" sz="1200" dirty="0">
              <a:cs typeface="Arial" charset="0"/>
            </a:endParaRPr>
          </a:p>
        </p:txBody>
      </p:sp>
      <p:sp>
        <p:nvSpPr>
          <p:cNvPr id="83971" name="Rectangle 2"/>
          <p:cNvSpPr>
            <a:spLocks noGrp="1" noRot="1" noChangeAspect="1" noChangeArrowheads="1" noTextEdit="1"/>
          </p:cNvSpPr>
          <p:nvPr>
            <p:ph type="sldImg"/>
          </p:nvPr>
        </p:nvSpPr>
        <p:spPr>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BC3725A-C3DF-44F0-8EEC-166C90F700D5}" type="datetime8">
              <a:rPr lang="en-US"/>
              <a:pPr/>
              <a:t>2/3/2007 9:33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40DA94E5-D040-4F02-BB38-96A872C8CF46}" type="slidenum">
              <a:rPr lang="en-US"/>
              <a:pPr/>
              <a:t>25</a:t>
            </a:fld>
            <a:endParaRPr lang="en-US"/>
          </a:p>
        </p:txBody>
      </p:sp>
      <p:sp>
        <p:nvSpPr>
          <p:cNvPr id="351240" name="Rectangle 8"/>
          <p:cNvSpPr>
            <a:spLocks noGrp="1" noRot="1" noChangeAspect="1" noChangeArrowheads="1" noTextEdit="1"/>
          </p:cNvSpPr>
          <p:nvPr>
            <p:ph type="sldImg"/>
          </p:nvPr>
        </p:nvSpPr>
        <p:spPr>
          <a:ln/>
        </p:spPr>
      </p:sp>
      <p:sp>
        <p:nvSpPr>
          <p:cNvPr id="351241" name="Rectangle 9"/>
          <p:cNvSpPr>
            <a:spLocks noGrp="1" noChangeArrowheads="1"/>
          </p:cNvSpPr>
          <p:nvPr>
            <p:ph type="body" idx="1"/>
          </p:nvPr>
        </p:nvSpPr>
        <p:spPr/>
        <p:txBody>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r>
              <a:rPr lang="en-US" smtClean="0"/>
              <a:t>26/10/2006 11 h 37</a:t>
            </a:r>
          </a:p>
        </p:txBody>
      </p:sp>
      <p:sp>
        <p:nvSpPr>
          <p:cNvPr id="59395" name="Rectangle 6"/>
          <p:cNvSpPr>
            <a:spLocks noGrp="1" noChangeArrowheads="1"/>
          </p:cNvSpPr>
          <p:nvPr>
            <p:ph type="ftr" sz="quarter" idx="4"/>
          </p:nvPr>
        </p:nvSpPr>
        <p:spPr>
          <a:noFill/>
        </p:spPr>
        <p:txBody>
          <a:bodyPr/>
          <a:lstStyle/>
          <a:p>
            <a:pPr eaLnBrk="1" hangingPunct="1"/>
            <a:r>
              <a:rPr lang="fr-FR" smtClean="0">
                <a:latin typeface="Arial" pitchFamily="34" charset="0"/>
                <a:cs typeface="Arial" pitchFamily="34" charset="0"/>
              </a:rPr>
              <a:t>© 2005 Microsoft Corporation. Tous droits réservés.</a:t>
            </a:r>
          </a:p>
          <a:p>
            <a:pPr eaLnBrk="1" hangingPunct="1"/>
            <a:r>
              <a:rPr lang="fr-FR" smtClean="0">
                <a:latin typeface="Arial" pitchFamily="34" charset="0"/>
                <a:cs typeface="Arial" pitchFamily="34" charset="0"/>
              </a:rPr>
              <a:t>Cette présentation est fournie uniquement à titre informatif. Microsoft exclut toute garantie, expresse ou implicite, dans cette synthèse.</a:t>
            </a:r>
            <a:endParaRPr lang="en-US" smtClean="0">
              <a:latin typeface="Arial" pitchFamily="34" charset="0"/>
              <a:cs typeface="Arial" pitchFamily="34" charset="0"/>
            </a:endParaRPr>
          </a:p>
        </p:txBody>
      </p:sp>
      <p:sp>
        <p:nvSpPr>
          <p:cNvPr id="59396" name="Rectangle 7"/>
          <p:cNvSpPr>
            <a:spLocks noGrp="1" noChangeArrowheads="1"/>
          </p:cNvSpPr>
          <p:nvPr>
            <p:ph type="sldNum" sz="quarter" idx="5"/>
          </p:nvPr>
        </p:nvSpPr>
        <p:spPr>
          <a:noFill/>
        </p:spPr>
        <p:txBody>
          <a:bodyPr/>
          <a:lstStyle/>
          <a:p>
            <a:r>
              <a:rPr lang="en-US" smtClean="0"/>
              <a:t>14</a:t>
            </a:r>
          </a:p>
        </p:txBody>
      </p:sp>
      <p:sp>
        <p:nvSpPr>
          <p:cNvPr id="59397" name="Rectangle 2"/>
          <p:cNvSpPr>
            <a:spLocks noGrp="1" noRot="1" noChangeAspect="1" noChangeArrowheads="1" noTextEdit="1"/>
          </p:cNvSpPr>
          <p:nvPr>
            <p:ph type="sldImg"/>
          </p:nvPr>
        </p:nvSpPr>
        <p:spPr>
          <a:xfrm>
            <a:off x="1144588" y="685800"/>
            <a:ext cx="4572000" cy="3429000"/>
          </a:xfrm>
          <a:noFill/>
          <a:ln cap="flat" algn="ctr">
            <a:headEnd type="none" w="med" len="med"/>
            <a:tailEnd type="none" w="med" len="med"/>
          </a:ln>
        </p:spPr>
      </p:sp>
      <p:sp>
        <p:nvSpPr>
          <p:cNvPr id="59398" name="Rectangle 3"/>
          <p:cNvSpPr>
            <a:spLocks noGrp="1" noChangeArrowheads="1"/>
          </p:cNvSpPr>
          <p:nvPr>
            <p:ph type="body" idx="1"/>
          </p:nvPr>
        </p:nvSpPr>
        <p:spPr>
          <a:xfrm>
            <a:off x="685800" y="4343401"/>
            <a:ext cx="5486400" cy="4113213"/>
          </a:xfrm>
          <a:noFill/>
          <a:ln/>
        </p:spPr>
        <p:txBody>
          <a:bodyPr lIns="90574" tIns="45287" rIns="90574" bIns="45287"/>
          <a:lstStyle/>
          <a:p>
            <a:pPr eaLnBrk="1" hangingPunct="1"/>
            <a:endParaRPr lang="fr-FR" smtClean="0"/>
          </a:p>
        </p:txBody>
      </p:sp>
      <p:sp>
        <p:nvSpPr>
          <p:cNvPr id="59399" name="Rectangle 7"/>
          <p:cNvSpPr>
            <a:spLocks noGrp="1" noChangeArrowheads="1"/>
          </p:cNvSpPr>
          <p:nvPr/>
        </p:nvSpPr>
        <p:spPr bwMode="auto">
          <a:xfrm>
            <a:off x="3884614" y="8686801"/>
            <a:ext cx="2971800" cy="455613"/>
          </a:xfrm>
          <a:prstGeom prst="rect">
            <a:avLst/>
          </a:prstGeom>
          <a:noFill/>
          <a:ln w="9525">
            <a:noFill/>
            <a:miter lim="800000"/>
            <a:headEnd/>
            <a:tailEnd/>
          </a:ln>
        </p:spPr>
        <p:txBody>
          <a:bodyPr lIns="90574" tIns="45287" rIns="90574" bIns="45287" anchor="b"/>
          <a:lstStyle/>
          <a:p>
            <a:pPr algn="r" defTabSz="904875"/>
            <a:r>
              <a:rPr lang="en-US" sz="1200" b="0"/>
              <a:t>14</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021490AB-A9BD-47A2-8744-9395DF814E41}" type="slidenum">
              <a:rPr lang="en-US"/>
              <a:pPr>
                <a:defRPr/>
              </a:pPr>
              <a:t>3</a:t>
            </a:fld>
            <a:endParaRPr lang="en-US" dirty="0"/>
          </a:p>
        </p:txBody>
      </p:sp>
      <p:sp>
        <p:nvSpPr>
          <p:cNvPr id="48131" name="Rectangle 2"/>
          <p:cNvSpPr>
            <a:spLocks noGrp="1" noRot="1" noChangeAspect="1" noChangeArrowheads="1" noTextEdit="1"/>
          </p:cNvSpPr>
          <p:nvPr>
            <p:ph type="sldImg"/>
          </p:nvPr>
        </p:nvSpPr>
        <p:spPr>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BC3725A-C3DF-44F0-8EEC-166C90F700D5}" type="datetime8">
              <a:rPr lang="en-US"/>
              <a:pPr/>
              <a:t>2/3/2007 9:33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40DA94E5-D040-4F02-BB38-96A872C8CF46}" type="slidenum">
              <a:rPr lang="en-US"/>
              <a:pPr/>
              <a:t>31</a:t>
            </a:fld>
            <a:endParaRPr lang="en-US"/>
          </a:p>
        </p:txBody>
      </p:sp>
      <p:sp>
        <p:nvSpPr>
          <p:cNvPr id="351240" name="Rectangle 8"/>
          <p:cNvSpPr>
            <a:spLocks noGrp="1" noRot="1" noChangeAspect="1" noChangeArrowheads="1" noTextEdit="1"/>
          </p:cNvSpPr>
          <p:nvPr>
            <p:ph type="sldImg"/>
          </p:nvPr>
        </p:nvSpPr>
        <p:spPr>
          <a:ln/>
        </p:spPr>
      </p:sp>
      <p:sp>
        <p:nvSpPr>
          <p:cNvPr id="351241" name="Rectangle 9"/>
          <p:cNvSpPr>
            <a:spLocks noGrp="1" noChangeArrowheads="1"/>
          </p:cNvSpPr>
          <p:nvPr>
            <p:ph type="body" idx="1"/>
          </p:nvPr>
        </p:nvSpPr>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hape 2"/>
          <p:cNvSpPr>
            <a:spLocks noGrp="1" noChangeArrowheads="1"/>
          </p:cNvSpPr>
          <p:nvPr>
            <p:ph type="dt" sz="quarter" idx="1"/>
          </p:nvPr>
        </p:nvSpPr>
        <p:spPr>
          <a:noFill/>
        </p:spPr>
        <p:txBody>
          <a:bodyPr/>
          <a:lstStyle/>
          <a:p>
            <a:fld id="{073654C2-31F4-4B3D-8FC9-7A65E775A28A}" type="datetime8">
              <a:rPr lang="en-US" smtClean="0">
                <a:latin typeface="Arial" pitchFamily="34" charset="0"/>
              </a:rPr>
              <a:pPr/>
              <a:t>2/3/2007 9:33 AM</a:t>
            </a:fld>
            <a:endParaRPr lang="en-US" smtClean="0">
              <a:latin typeface="Arial" pitchFamily="34" charset="0"/>
            </a:endParaRPr>
          </a:p>
        </p:txBody>
      </p:sp>
      <p:sp>
        <p:nvSpPr>
          <p:cNvPr id="95235" name="Shape 3"/>
          <p:cNvSpPr>
            <a:spLocks noGrp="1" noChangeArrowheads="1"/>
          </p:cNvSpPr>
          <p:nvPr>
            <p:ph type="sldNum" sz="quarter" idx="5"/>
          </p:nvPr>
        </p:nvSpPr>
        <p:spPr>
          <a:noFill/>
        </p:spPr>
        <p:txBody>
          <a:bodyPr/>
          <a:lstStyle/>
          <a:p>
            <a:fld id="{7CFB5CF3-8CD4-4EEC-AD9E-3031A2E9A235}" type="slidenum">
              <a:rPr lang="fr-FR" smtClean="0">
                <a:latin typeface="Arial" pitchFamily="34" charset="0"/>
              </a:rPr>
              <a:pPr/>
              <a:t>33</a:t>
            </a:fld>
            <a:endParaRPr lang="en-US" smtClean="0">
              <a:latin typeface="Arial" pitchFamily="34" charset="0"/>
            </a:endParaRPr>
          </a:p>
        </p:txBody>
      </p:sp>
      <p:sp>
        <p:nvSpPr>
          <p:cNvPr id="95236" name="Shape 4"/>
          <p:cNvSpPr>
            <a:spLocks noGrp="1" noChangeArrowheads="1"/>
          </p:cNvSpPr>
          <p:nvPr>
            <p:ph type="ftr" sz="quarter" idx="4"/>
          </p:nvPr>
        </p:nvSpPr>
        <p:spPr>
          <a:noFill/>
        </p:spPr>
        <p:txBody>
          <a:bodyPr/>
          <a:lstStyle/>
          <a:p>
            <a:pPr eaLnBrk="0" hangingPunct="0"/>
            <a:r>
              <a:rPr lang="en-US" smtClean="0">
                <a:latin typeface="Arial" pitchFamily="34" charset="0"/>
              </a:rPr>
              <a:t>© 2006 Microsoft Corporation. All rights reserved. Microsoft, Windows, Windows Vista and other product names are or may be registered trademarks and/or trademarks in the U.S. and/or other countries.</a:t>
            </a:r>
            <a:endParaRPr lang="fr-FR" smtClean="0">
              <a:latin typeface="Arial" pitchFamily="34" charset="0"/>
            </a:endParaRPr>
          </a:p>
          <a:p>
            <a:pPr eaLnBrk="0" hangingPunct="0"/>
            <a:r>
              <a:rPr lang="en-US" smtClean="0">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Arial" pitchFamily="34" charset="0"/>
              </a:rPr>
            </a:br>
            <a:r>
              <a:rPr lang="en-US" smtClean="0">
                <a:latin typeface="Arial" pitchFamily="34" charset="0"/>
              </a:rPr>
              <a:t>MICROSOFT MAKES NO WARRANTIES, EXPRESS, IMPLIED OR STATUTORY, AS TO THE INFORMATION IN THIS PRESENTATION.</a:t>
            </a:r>
          </a:p>
        </p:txBody>
      </p:sp>
      <p:sp>
        <p:nvSpPr>
          <p:cNvPr id="95237" name="Rectangle 182275"/>
          <p:cNvSpPr>
            <a:spLocks noGrp="1" noRot="1" noChangeAspect="1" noChangeArrowheads="1" noTextEdit="1"/>
          </p:cNvSpPr>
          <p:nvPr>
            <p:ph type="sldImg"/>
          </p:nvPr>
        </p:nvSpPr>
        <p:spPr>
          <a:ln cap="flat">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5"/>
          </p:nvPr>
        </p:nvSpPr>
        <p:spPr/>
        <p:txBody>
          <a:bodyPr/>
          <a:lstStyle/>
          <a:p>
            <a:fld id="{85A7F9D3-4E8B-452D-ADFF-23FA85C0E187}" type="slidenum">
              <a:rPr lang="fr-FR"/>
              <a:pPr/>
              <a:t>35</a:t>
            </a:fld>
            <a:endParaRPr lang="en-US"/>
          </a:p>
        </p:txBody>
      </p:sp>
      <p:sp>
        <p:nvSpPr>
          <p:cNvPr id="186370" name="Rectangle 184321"/>
          <p:cNvSpPr>
            <a:spLocks noGrp="1" noRot="1" noChangeAspect="1" noChangeArrowheads="1" noTextEdit="1"/>
          </p:cNvSpPr>
          <p:nvPr>
            <p:ph type="sldImg"/>
          </p:nvPr>
        </p:nvSpPr>
        <p:spPr>
          <a:noFill/>
          <a:ln cap="flat">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fr-FR" smtClean="0">
              <a:solidFill>
                <a:schemeClr val="accent2"/>
              </a:solidFill>
              <a:latin typeface="Arial" pitchFamily="34" charset="0"/>
              <a:cs typeface="Arial" pitchFamily="34" charset="0"/>
            </a:endParaRPr>
          </a:p>
        </p:txBody>
      </p:sp>
      <p:sp>
        <p:nvSpPr>
          <p:cNvPr id="143364" name="Date Placeholder 3"/>
          <p:cNvSpPr>
            <a:spLocks noGrp="1"/>
          </p:cNvSpPr>
          <p:nvPr>
            <p:ph type="dt" sz="quarter" idx="1"/>
          </p:nvPr>
        </p:nvSpPr>
        <p:spPr>
          <a:noFill/>
          <a:ln>
            <a:headEnd/>
            <a:tailEnd/>
          </a:ln>
        </p:spPr>
        <p:txBody>
          <a:bodyPr/>
          <a:lstStyle/>
          <a:p>
            <a:fld id="{4F6335F3-87A7-43AD-A404-07955960C7D6}" type="datetime8">
              <a:rPr lang="en-US" smtClean="0">
                <a:cs typeface="Arial" pitchFamily="34" charset="0"/>
              </a:rPr>
              <a:pPr/>
              <a:t>2/3/2007 9:33 AM</a:t>
            </a:fld>
            <a:endParaRPr lang="en-US" smtClean="0">
              <a:cs typeface="Arial" pitchFamily="34" charset="0"/>
            </a:endParaRPr>
          </a:p>
        </p:txBody>
      </p:sp>
      <p:sp>
        <p:nvSpPr>
          <p:cNvPr id="143365" name="Footer Placeholder 4"/>
          <p:cNvSpPr>
            <a:spLocks noGrp="1"/>
          </p:cNvSpPr>
          <p:nvPr>
            <p:ph type="ftr" sz="quarter" idx="4"/>
          </p:nvPr>
        </p:nvSpPr>
        <p:spPr>
          <a:noFill/>
          <a:ln>
            <a:headEnd/>
            <a:tailEnd/>
          </a:ln>
        </p:spPr>
        <p:txBody>
          <a:bodyPr/>
          <a:lstStyle/>
          <a:p>
            <a:r>
              <a:rPr lang="en-US" smtClean="0">
                <a:latin typeface="Segoe"/>
                <a:cs typeface="Arial" pitchFamily="34" charset="0"/>
              </a:rPr>
              <a:t>© 2006 Microsoft Corporation. All rights reserved. Microsoft, Windows, Windows Vista and other product names are or may be registered trademarks and/or trademarks in the U.S. and/or other countries.</a:t>
            </a:r>
          </a:p>
          <a:p>
            <a:r>
              <a:rPr lang="en-US" smtClean="0">
                <a:latin typeface="Segoe"/>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cs typeface="Arial" pitchFamily="34" charset="0"/>
              </a:rPr>
            </a:br>
            <a:r>
              <a:rPr lang="en-US" smtClean="0">
                <a:latin typeface="Segoe"/>
                <a:cs typeface="Arial" pitchFamily="34" charset="0"/>
              </a:rPr>
              <a:t>MICROSOFT MAKES NO WARRANTIES, EXPRESS, IMPLIED OR STATUTORY, AS TO THE INFORMATION IN THIS PRESENTATION.</a:t>
            </a:r>
          </a:p>
        </p:txBody>
      </p:sp>
      <p:sp>
        <p:nvSpPr>
          <p:cNvPr id="143366" name="Slide Number Placeholder 5"/>
          <p:cNvSpPr>
            <a:spLocks noGrp="1"/>
          </p:cNvSpPr>
          <p:nvPr>
            <p:ph type="sldNum" sz="quarter" idx="5"/>
          </p:nvPr>
        </p:nvSpPr>
        <p:spPr>
          <a:noFill/>
          <a:ln>
            <a:headEnd/>
            <a:tailEnd/>
          </a:ln>
        </p:spPr>
        <p:txBody>
          <a:bodyPr/>
          <a:lstStyle/>
          <a:p>
            <a:fld id="{7DE6B8B0-7EB6-4284-89C6-E471FCCF5AE4}" type="slidenum">
              <a:rPr lang="en-US" smtClean="0">
                <a:cs typeface="Arial" pitchFamily="34" charset="0"/>
              </a:rPr>
              <a:pPr/>
              <a:t>37</a:t>
            </a:fld>
            <a:endParaRPr lang="en-US" smtClean="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dt" sz="quarter" idx="1"/>
          </p:nvPr>
        </p:nvSpPr>
        <p:spPr>
          <a:noFill/>
        </p:spPr>
        <p:txBody>
          <a:bodyPr/>
          <a:lstStyle/>
          <a:p>
            <a:fld id="{A54C8F34-7974-4A46-A388-5916851A1227}" type="datetime8">
              <a:rPr lang="en-US" smtClean="0">
                <a:latin typeface="Arial" pitchFamily="34" charset="0"/>
              </a:rPr>
              <a:pPr/>
              <a:t>2/3/2007 9:33 AM</a:t>
            </a:fld>
            <a:endParaRPr lang="en-US" smtClean="0">
              <a:latin typeface="Arial" pitchFamily="34" charset="0"/>
            </a:endParaRPr>
          </a:p>
        </p:txBody>
      </p:sp>
      <p:sp>
        <p:nvSpPr>
          <p:cNvPr id="103427" name="Rectangle 6"/>
          <p:cNvSpPr>
            <a:spLocks noGrp="1" noChangeArrowheads="1"/>
          </p:cNvSpPr>
          <p:nvPr>
            <p:ph type="ftr" sz="quarter" idx="4"/>
          </p:nvPr>
        </p:nvSpPr>
        <p:spPr>
          <a:noFill/>
        </p:spPr>
        <p:txBody>
          <a:bodyPr/>
          <a:lstStyle/>
          <a:p>
            <a:r>
              <a:rPr lang="en-US" smtClean="0">
                <a:latin typeface="Arial" pitchFamily="34" charset="0"/>
              </a:rPr>
              <a:t>© 2006 Microsoft Corporation. All rights reserved. Microsoft, Windows, Windows Vista and other product names are or may be registered trademarks and/or trademarks in the U.S. and/or other countries.</a:t>
            </a:r>
          </a:p>
          <a:p>
            <a:r>
              <a:rPr lang="en-US" smtClean="0">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Arial" pitchFamily="34" charset="0"/>
              </a:rPr>
            </a:br>
            <a:r>
              <a:rPr lang="en-US" smtClean="0">
                <a:latin typeface="Arial" pitchFamily="34" charset="0"/>
              </a:rPr>
              <a:t>MICROSOFT MAKES NO WARRANTIES, EXPRESS, IMPLIED OR STATUTORY, AS TO THE INFORMATION IN THIS PRESENTATION.</a:t>
            </a:r>
          </a:p>
        </p:txBody>
      </p:sp>
      <p:sp>
        <p:nvSpPr>
          <p:cNvPr id="103428" name="Rectangle 7"/>
          <p:cNvSpPr>
            <a:spLocks noGrp="1" noChangeArrowheads="1"/>
          </p:cNvSpPr>
          <p:nvPr>
            <p:ph type="sldNum" sz="quarter" idx="5"/>
          </p:nvPr>
        </p:nvSpPr>
        <p:spPr>
          <a:noFill/>
        </p:spPr>
        <p:txBody>
          <a:bodyPr/>
          <a:lstStyle/>
          <a:p>
            <a:fld id="{C9C8E4E8-0CAB-46D9-8A1C-E4A0CB17820E}" type="slidenum">
              <a:rPr lang="en-US" smtClean="0">
                <a:latin typeface="Arial" pitchFamily="34" charset="0"/>
              </a:rPr>
              <a:pPr/>
              <a:t>38</a:t>
            </a:fld>
            <a:endParaRPr lang="en-US" smtClean="0">
              <a:latin typeface="Arial" pitchFamily="34" charset="0"/>
            </a:endParaRPr>
          </a:p>
        </p:txBody>
      </p:sp>
      <p:sp>
        <p:nvSpPr>
          <p:cNvPr id="103429" name="Rectangle 2"/>
          <p:cNvSpPr>
            <a:spLocks noGrp="1" noRot="1" noChangeAspect="1" noChangeArrowheads="1" noTextEdit="1"/>
          </p:cNvSpPr>
          <p:nvPr>
            <p:ph type="sldImg"/>
          </p:nvPr>
        </p:nvSpPr>
        <p:spPr>
          <a:ln/>
        </p:spPr>
      </p:sp>
      <p:sp>
        <p:nvSpPr>
          <p:cNvPr id="103430"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dt" sz="quarter" idx="1"/>
          </p:nvPr>
        </p:nvSpPr>
        <p:spPr>
          <a:noFill/>
        </p:spPr>
        <p:txBody>
          <a:bodyPr/>
          <a:lstStyle/>
          <a:p>
            <a:fld id="{1BF80452-34AE-4826-B9C2-9C4B1C22F78B}" type="datetime8">
              <a:rPr lang="en-US" smtClean="0">
                <a:latin typeface="Arial" pitchFamily="34" charset="0"/>
              </a:rPr>
              <a:pPr/>
              <a:t>2/3/2007 9:33 AM</a:t>
            </a:fld>
            <a:endParaRPr lang="en-US" smtClean="0">
              <a:latin typeface="Arial" pitchFamily="34" charset="0"/>
            </a:endParaRPr>
          </a:p>
        </p:txBody>
      </p:sp>
      <p:sp>
        <p:nvSpPr>
          <p:cNvPr id="100355" name="Rectangle 6"/>
          <p:cNvSpPr>
            <a:spLocks noGrp="1" noChangeArrowheads="1"/>
          </p:cNvSpPr>
          <p:nvPr>
            <p:ph type="ftr" sz="quarter" idx="4"/>
          </p:nvPr>
        </p:nvSpPr>
        <p:spPr>
          <a:noFill/>
        </p:spPr>
        <p:txBody>
          <a:bodyPr/>
          <a:lstStyle/>
          <a:p>
            <a:r>
              <a:rPr lang="en-US" smtClean="0">
                <a:latin typeface="Arial" pitchFamily="34" charset="0"/>
              </a:rPr>
              <a:t>© 2006 Microsoft Corporation. All rights reserved. Microsoft, Windows, Windows Vista and other product names are or may be registered trademarks and/or trademarks in the U.S. and/or other countries.</a:t>
            </a:r>
          </a:p>
          <a:p>
            <a:r>
              <a:rPr lang="en-US" smtClean="0">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Arial" pitchFamily="34" charset="0"/>
              </a:rPr>
            </a:br>
            <a:r>
              <a:rPr lang="en-US" smtClean="0">
                <a:latin typeface="Arial" pitchFamily="34" charset="0"/>
              </a:rPr>
              <a:t>MICROSOFT MAKES NO WARRANTIES, EXPRESS, IMPLIED OR STATUTORY, AS TO THE INFORMATION IN THIS PRESENTATION.</a:t>
            </a:r>
          </a:p>
        </p:txBody>
      </p:sp>
      <p:sp>
        <p:nvSpPr>
          <p:cNvPr id="100356" name="Rectangle 7"/>
          <p:cNvSpPr>
            <a:spLocks noGrp="1" noChangeArrowheads="1"/>
          </p:cNvSpPr>
          <p:nvPr>
            <p:ph type="sldNum" sz="quarter" idx="5"/>
          </p:nvPr>
        </p:nvSpPr>
        <p:spPr>
          <a:noFill/>
        </p:spPr>
        <p:txBody>
          <a:bodyPr/>
          <a:lstStyle/>
          <a:p>
            <a:fld id="{F578B535-A605-42B4-81C7-0DCC7077F6BE}" type="slidenum">
              <a:rPr lang="en-US" smtClean="0">
                <a:latin typeface="Arial" pitchFamily="34" charset="0"/>
              </a:rPr>
              <a:pPr/>
              <a:t>39</a:t>
            </a:fld>
            <a:endParaRPr lang="en-US" smtClean="0">
              <a:latin typeface="Arial" pitchFamily="34" charset="0"/>
            </a:endParaRPr>
          </a:p>
        </p:txBody>
      </p:sp>
      <p:sp>
        <p:nvSpPr>
          <p:cNvPr id="100357" name="Rectangle 2"/>
          <p:cNvSpPr>
            <a:spLocks noGrp="1" noRot="1" noChangeAspect="1" noChangeArrowheads="1" noTextEdit="1"/>
          </p:cNvSpPr>
          <p:nvPr>
            <p:ph type="sldImg"/>
          </p:nvPr>
        </p:nvSpPr>
        <p:spPr>
          <a:ln/>
        </p:spPr>
      </p:sp>
      <p:sp>
        <p:nvSpPr>
          <p:cNvPr id="100358"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ftr" sz="quarter" idx="4"/>
          </p:nvPr>
        </p:nvSpPr>
        <p:spPr>
          <a:ln/>
        </p:spPr>
        <p:txBody>
          <a:bodyPr/>
          <a:lstStyle/>
          <a:p>
            <a:r>
              <a:rPr lang="en-GB"/>
              <a:t>INF207</a:t>
            </a:r>
          </a:p>
        </p:txBody>
      </p:sp>
      <p:sp>
        <p:nvSpPr>
          <p:cNvPr id="81922" name="Rectangle 7"/>
          <p:cNvSpPr>
            <a:spLocks noGrp="1" noChangeArrowheads="1"/>
          </p:cNvSpPr>
          <p:nvPr>
            <p:ph type="sldNum" sz="quarter" idx="5"/>
          </p:nvPr>
        </p:nvSpPr>
        <p:spPr>
          <a:noFill/>
        </p:spPr>
        <p:txBody>
          <a:bodyPr/>
          <a:lstStyle/>
          <a:p>
            <a:fld id="{304D45D7-DE82-40B1-82B6-09671A2438FA}" type="slidenum">
              <a:rPr lang="en-US" smtClean="0"/>
              <a:pPr/>
              <a:t>41</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pPr>
              <a:defRPr/>
            </a:pPr>
            <a:fld id="{467A7539-65CB-4BE2-99F6-8633458BEC89}" type="datetime8">
              <a:rPr lang="en-US" smtClean="0"/>
              <a:pPr>
                <a:defRPr/>
              </a:pPr>
              <a:t>2/3/2007 9:33 AM</a:t>
            </a:fld>
            <a:endParaRPr lang="en-US"/>
          </a:p>
        </p:txBody>
      </p:sp>
      <p:sp>
        <p:nvSpPr>
          <p:cNvPr id="5" name="Footer Placeholder 4"/>
          <p:cNvSpPr>
            <a:spLocks noGrp="1"/>
          </p:cNvSpPr>
          <p:nvPr>
            <p:ph type="ftr" sz="quarter" idx="11"/>
          </p:nvPr>
        </p:nvSpPr>
        <p:spPr/>
        <p:txBody>
          <a:bodyPr/>
          <a:lstStyle/>
          <a:p>
            <a:pPr>
              <a:defRPr/>
            </a:pPr>
            <a:r>
              <a:rPr lang="en-US" smtClean="0"/>
              <a:t>© 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2F60A352-9DD6-4266-88FD-A055D333A532}" type="slidenum">
              <a:rPr lang="en-US" smtClean="0"/>
              <a:pPr>
                <a:defRPr/>
              </a:pPr>
              <a:t>42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0A851FF-BF89-4261-9D58-56F14019E53F}" type="datetime8">
              <a:rPr lang="en-US"/>
              <a:pPr/>
              <a:t>2/3/2007 9:33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B473315E-CE21-450E-A352-4BB1BF92D4CD}" type="slidenum">
              <a:rPr lang="en-US"/>
              <a:pPr/>
              <a:t>44</a:t>
            </a:fld>
            <a:endParaRPr lang="en-US"/>
          </a:p>
        </p:txBody>
      </p:sp>
      <p:sp>
        <p:nvSpPr>
          <p:cNvPr id="46086" name="Rectangle 6"/>
          <p:cNvSpPr>
            <a:spLocks noGrp="1" noRot="1" noChangeAspect="1" noChangeArrowheads="1" noTextEdit="1"/>
          </p:cNvSpPr>
          <p:nvPr>
            <p:ph type="sldImg"/>
          </p:nvPr>
        </p:nvSpPr>
        <p:spPr>
          <a:ln/>
        </p:spPr>
      </p:sp>
      <p:sp>
        <p:nvSpPr>
          <p:cNvPr id="46087" name="Rectangle 7"/>
          <p:cNvSpPr>
            <a:spLocks noGrp="1" noChangeArrowheads="1"/>
          </p:cNvSpPr>
          <p:nvPr>
            <p:ph type="body" idx="1"/>
          </p:nvPr>
        </p:nvSpPr>
        <p:spPr/>
        <p:txBody>
          <a:bodyPr/>
          <a:lstStyle/>
          <a:p>
            <a:endParaRPr lang="fr-F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CACC627B-5421-48CE-9DE5-125BB566C2EF}" type="datetime8">
              <a:rPr lang="en-US"/>
              <a:pPr/>
              <a:t>2/3/2007 9:33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D4671CBA-0724-4B3E-8340-EFA351D508B3}" type="slidenum">
              <a:rPr lang="en-US"/>
              <a:pPr/>
              <a:t>45</a:t>
            </a:fld>
            <a:endParaRPr lang="en-US"/>
          </a:p>
        </p:txBody>
      </p:sp>
      <p:sp>
        <p:nvSpPr>
          <p:cNvPr id="361478" name="Rectangle 6"/>
          <p:cNvSpPr>
            <a:spLocks noGrp="1" noRot="1" noChangeAspect="1" noChangeArrowheads="1" noTextEdit="1"/>
          </p:cNvSpPr>
          <p:nvPr>
            <p:ph type="sldImg"/>
          </p:nvPr>
        </p:nvSpPr>
        <p:spPr>
          <a:ln/>
        </p:spPr>
      </p:sp>
      <p:sp>
        <p:nvSpPr>
          <p:cNvPr id="361479" name="Rectangle 7"/>
          <p:cNvSpPr>
            <a:spLocks noGrp="1" noChangeArrowheads="1"/>
          </p:cNvSpPr>
          <p:nvPr>
            <p:ph type="body"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noChangeArrowheads="1"/>
          </p:cNvSpPr>
          <p:nvPr>
            <p:ph type="dt" sz="quarter" idx="1"/>
          </p:nvPr>
        </p:nvSpPr>
        <p:spPr/>
        <p:txBody>
          <a:bodyPr/>
          <a:lstStyle/>
          <a:p>
            <a:fld id="{C77F4B3F-381A-4087-BD8E-521712FE8E07}" type="datetime1">
              <a:rPr lang="en-US"/>
              <a:pPr/>
              <a:t>2/3/2007</a:t>
            </a:fld>
            <a:endParaRPr lang="en-US"/>
          </a:p>
        </p:txBody>
      </p:sp>
      <p:sp>
        <p:nvSpPr>
          <p:cNvPr id="5" name="Slide Number Placeholder 4"/>
          <p:cNvSpPr>
            <a:spLocks noGrp="1" noChangeArrowheads="1"/>
          </p:cNvSpPr>
          <p:nvPr>
            <p:ph type="sldNum" sz="quarter" idx="5"/>
          </p:nvPr>
        </p:nvSpPr>
        <p:spPr/>
        <p:txBody>
          <a:bodyPr/>
          <a:lstStyle/>
          <a:p>
            <a:fld id="{3F7652E4-443F-4198-BF28-F2EF1564592E}" type="slidenum">
              <a:rPr lang="fr-FR"/>
              <a:pPr/>
              <a:t>5</a:t>
            </a:fld>
            <a:endParaRPr lang="en-US"/>
          </a:p>
        </p:txBody>
      </p:sp>
      <p:sp>
        <p:nvSpPr>
          <p:cNvPr id="6" name="Footer Placeholder 5"/>
          <p:cNvSpPr>
            <a:spLocks noGrp="1" noChangeArrowheads="1"/>
          </p:cNvSpPr>
          <p:nvPr>
            <p:ph type="ftr" sz="quarter" idx="4"/>
          </p:nvPr>
        </p:nvSpPr>
        <p:spPr/>
        <p:txBody>
          <a:bodyPr/>
          <a:lstStyle/>
          <a:p>
            <a:r>
              <a:rPr lang="en-US"/>
              <a:t>© 2006 Microsoft Corporation. All rights reserved. This presentation is for informational purposes only. Microsoft makes no warranties, express or implied, in this summary.</a:t>
            </a:r>
            <a:endParaRPr lang="fr-FR"/>
          </a:p>
        </p:txBody>
      </p:sp>
      <p:sp>
        <p:nvSpPr>
          <p:cNvPr id="7" name="Header Placeholder 6"/>
          <p:cNvSpPr>
            <a:spLocks noGrp="1" noChangeArrowheads="1"/>
          </p:cNvSpPr>
          <p:nvPr>
            <p:ph type="hdr" sz="quarter"/>
          </p:nvPr>
        </p:nvSpPr>
        <p:spPr/>
        <p:txBody>
          <a:bodyPr/>
          <a:lstStyle/>
          <a:p>
            <a:r>
              <a:rPr lang="en-US"/>
              <a:t>Microsoft Management Summit 2006</a:t>
            </a:r>
            <a:endParaRPr lang="fr-FR"/>
          </a:p>
        </p:txBody>
      </p:sp>
      <p:sp>
        <p:nvSpPr>
          <p:cNvPr id="149509" name="Rectangle 138244"/>
          <p:cNvSpPr>
            <a:spLocks noGrp="1" noRot="1" noChangeAspect="1" noChangeArrowheads="1" noTextEdit="1"/>
          </p:cNvSpPr>
          <p:nvPr>
            <p:ph type="sldImg"/>
          </p:nvPr>
        </p:nvSpPr>
        <p:spPr>
          <a:noFill/>
          <a:ln cap="flat">
            <a:headEnd type="none" w="med" len="med"/>
            <a:tailEnd type="none" w="med" len="med"/>
          </a:ln>
        </p:spPr>
      </p:sp>
      <p:sp>
        <p:nvSpPr>
          <p:cNvPr id="509955" name="Rectangle 509954"/>
          <p:cNvSpPr>
            <a:spLocks noGrp="1" noChangeArrowheads="1"/>
          </p:cNvSpPr>
          <p:nvPr>
            <p:ph type="body" idx="1"/>
          </p:nvPr>
        </p:nvSpPr>
        <p:spPr>
          <a:xfrm>
            <a:off x="914711" y="4344025"/>
            <a:ext cx="5028579" cy="4114488"/>
          </a:xfrm>
        </p:spPr>
        <p:txBody>
          <a:bodyPr/>
          <a:lstStyle/>
          <a:p>
            <a:pPr eaLnBrk="1" hangingPunct="1"/>
            <a:endParaRPr lang="fr-FR" dirty="0">
              <a:latin typeface="Segoe" pitchFamily="34"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DE52B4EE-20AD-44D1-97BE-A60339894353}" type="datetime8">
              <a:rPr lang="en-US" smtClean="0"/>
              <a:pPr/>
              <a:t>2/3/2007 9:32 AM</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110E0C-AC1A-4E07-A23A-BE69F6FB3F18}" type="slidenum">
              <a:rPr lang="fr-FR"/>
              <a:pPr/>
              <a:t>7</a:t>
            </a:fld>
            <a:endParaRPr lang="fr-FR"/>
          </a:p>
        </p:txBody>
      </p:sp>
      <p:sp>
        <p:nvSpPr>
          <p:cNvPr id="751618" name="Rectangle 2"/>
          <p:cNvSpPr>
            <a:spLocks noGrp="1" noRot="1" noChangeAspect="1" noChangeArrowheads="1" noTextEdit="1"/>
          </p:cNvSpPr>
          <p:nvPr>
            <p:ph type="sldImg"/>
          </p:nvPr>
        </p:nvSpPr>
        <p:spPr>
          <a:xfrm>
            <a:off x="1144588" y="684213"/>
            <a:ext cx="4572000" cy="3429000"/>
          </a:xfrm>
          <a:ln/>
        </p:spPr>
      </p:sp>
      <p:sp>
        <p:nvSpPr>
          <p:cNvPr id="751619" name="Rectangle 3"/>
          <p:cNvSpPr>
            <a:spLocks noGrp="1" noChangeArrowheads="1"/>
          </p:cNvSpPr>
          <p:nvPr>
            <p:ph type="body" idx="1"/>
          </p:nvPr>
        </p:nvSpPr>
        <p:spPr>
          <a:xfrm>
            <a:off x="685637" y="4343912"/>
            <a:ext cx="5486727" cy="4115823"/>
          </a:xfrm>
        </p:spPr>
        <p:txBody>
          <a:bodyPr/>
          <a:lstStyle/>
          <a:p>
            <a:endParaRPr lang="en-US" dirty="0"/>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1FC05190-8BA3-4540-BF3A-D9FBA4B73F1F}" type="datetime8">
              <a:rPr lang="en-US"/>
              <a:pPr>
                <a:defRPr/>
              </a:pPr>
              <a:t>2/3/2007 9:32 AM</a:t>
            </a:fld>
            <a:endParaRPr lang="en-US"/>
          </a:p>
        </p:txBody>
      </p:sp>
      <p:sp>
        <p:nvSpPr>
          <p:cNvPr id="52227" name="Rectangle 6"/>
          <p:cNvSpPr>
            <a:spLocks noGrp="1" noChangeArrowheads="1"/>
          </p:cNvSpPr>
          <p:nvPr>
            <p:ph type="ftr" sz="quarter" idx="4"/>
          </p:nvPr>
        </p:nvSpPr>
        <p:spPr>
          <a:noFill/>
          <a:ln>
            <a:headEnd/>
            <a:tailEnd/>
          </a:ln>
        </p:spPr>
        <p:txBody>
          <a:bodyPr/>
          <a:lstStyle/>
          <a:p>
            <a:r>
              <a:rPr lang="en-US" smtClean="0">
                <a:cs typeface="Arial" pitchFamily="34" charset="0"/>
              </a:rPr>
              <a:t>© 2006 Microsoft Corporation. All rights reserved. Microsoft, Windows, Windows Vista and other product names are or may be registered trademarks and/or trademarks in the U.S. and/or other countries.</a:t>
            </a:r>
          </a:p>
          <a:p>
            <a:r>
              <a:rPr lang="en-US" smtClean="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cs typeface="Arial" pitchFamily="34" charset="0"/>
              </a:rPr>
            </a:br>
            <a:r>
              <a:rPr lang="en-US" smtClean="0">
                <a:cs typeface="Arial"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p:txBody>
          <a:bodyPr/>
          <a:lstStyle/>
          <a:p>
            <a:pPr>
              <a:defRPr/>
            </a:pPr>
            <a:fld id="{47A05298-900E-458C-A966-935FF9C47567}" type="slidenum">
              <a:rPr lang="en-US"/>
              <a:pPr>
                <a:defRPr/>
              </a:pPr>
              <a:t>9</a:t>
            </a:fld>
            <a:endParaRPr lang="en-US"/>
          </a:p>
        </p:txBody>
      </p:sp>
      <p:sp>
        <p:nvSpPr>
          <p:cNvPr id="52229" name="Rectangle 2"/>
          <p:cNvSpPr>
            <a:spLocks noGrp="1" noRot="1" noChangeAspect="1" noChangeArrowheads="1" noTextEdit="1"/>
          </p:cNvSpPr>
          <p:nvPr>
            <p:ph type="sldImg"/>
          </p:nvPr>
        </p:nvSpPr>
        <p:spPr>
          <a:ln/>
        </p:spPr>
      </p:sp>
      <p:sp>
        <p:nvSpPr>
          <p:cNvPr id="52230" name="Rectangle 3"/>
          <p:cNvSpPr>
            <a:spLocks noGrp="1" noChangeArrowheads="1"/>
          </p:cNvSpPr>
          <p:nvPr>
            <p:ph type="body" idx="1"/>
          </p:nvPr>
        </p:nvSpPr>
        <p:spPr>
          <a:xfrm>
            <a:off x="686421" y="4344025"/>
            <a:ext cx="5485158" cy="7641861"/>
          </a:xfrm>
        </p:spPr>
        <p:txBody>
          <a:bodyPr/>
          <a:lstStyle/>
          <a:p>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B620CF-8275-43C0-9711-5BC11F6D615D}" type="slidenum">
              <a:rPr lang="fr-FR"/>
              <a:pPr/>
              <a:t>10</a:t>
            </a:fld>
            <a:endParaRPr lang="fr-F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5"/>
          </p:nvPr>
        </p:nvSpPr>
        <p:spPr/>
        <p:txBody>
          <a:bodyPr/>
          <a:lstStyle/>
          <a:p>
            <a:fld id="{2307AC3C-4C48-402A-8D10-389E295661EE}" type="slidenum">
              <a:rPr lang="fr-FR"/>
              <a:pPr/>
              <a:t>11</a:t>
            </a:fld>
            <a:endParaRPr lang="en-US"/>
          </a:p>
        </p:txBody>
      </p:sp>
      <p:sp>
        <p:nvSpPr>
          <p:cNvPr id="185346" name="Rectangle 183297"/>
          <p:cNvSpPr>
            <a:spLocks noGrp="1" noRot="1" noChangeAspect="1" noChangeArrowheads="1" noTextEdit="1"/>
          </p:cNvSpPr>
          <p:nvPr>
            <p:ph type="sldImg"/>
          </p:nvPr>
        </p:nvSpPr>
        <p:spPr>
          <a:noFill/>
          <a:ln cap="flat">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ound Diagonal Corner Rectangle 5"/>
          <p:cNvSpPr/>
          <p:nvPr userDrawn="1"/>
        </p:nvSpPr>
        <p:spPr>
          <a:xfrm>
            <a:off x="269146" y="908102"/>
            <a:ext cx="8643998" cy="4214842"/>
          </a:xfrm>
          <a:prstGeom prst="round2DiagRect">
            <a:avLst>
              <a:gd name="adj1" fmla="val 6687"/>
              <a:gd name="adj2" fmla="val 0"/>
            </a:avLst>
          </a:prstGeom>
          <a:gradFill rotWithShape="1">
            <a:gsLst>
              <a:gs pos="0">
                <a:srgbClr val="4F81BD">
                  <a:shade val="51000"/>
                  <a:satMod val="130000"/>
                  <a:alpha val="13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8434" name="Rectangle 2"/>
          <p:cNvSpPr>
            <a:spLocks noGrp="1" noChangeArrowheads="1"/>
          </p:cNvSpPr>
          <p:nvPr>
            <p:ph type="ctrTitle"/>
          </p:nvPr>
        </p:nvSpPr>
        <p:spPr>
          <a:xfrm>
            <a:off x="644779" y="2319719"/>
            <a:ext cx="7843838" cy="646331"/>
          </a:xfrm>
          <a:ln algn="ctr"/>
        </p:spPr>
        <p:txBody>
          <a:bodyPr anchor="ctr"/>
          <a:lstStyle>
            <a:lvl1pPr>
              <a:defRPr lang="en-US" sz="4000" dirty="0">
                <a:solidFill>
                  <a:schemeClr val="tx2"/>
                </a:solidFill>
                <a:effectLst>
                  <a:outerShdw blurRad="38100" dist="38100" dir="2700000" algn="tl">
                    <a:srgbClr val="000000"/>
                  </a:outerShdw>
                </a:effectLst>
                <a:latin typeface="Segoe Black" pitchFamily="34" charset="0"/>
                <a:ea typeface="+mj-ea"/>
                <a:cs typeface="+mj-cs"/>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18435" name="Rectangle 3"/>
          <p:cNvSpPr>
            <a:spLocks noGrp="1" noChangeArrowheads="1"/>
          </p:cNvSpPr>
          <p:nvPr>
            <p:ph type="subTitle" idx="1"/>
          </p:nvPr>
        </p:nvSpPr>
        <p:spPr>
          <a:xfrm>
            <a:off x="690499" y="3713163"/>
            <a:ext cx="8035925" cy="535531"/>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marL="0" indent="0">
              <a:spcBef>
                <a:spcPct val="0"/>
              </a:spcBef>
              <a:buFont typeface="Wingdings 2" pitchFamily="18" charset="2"/>
              <a:buNone/>
              <a:defRPr sz="3200" b="1" cap="none" spc="0">
                <a:ln/>
                <a:solidFill>
                  <a:srgbClr val="DDDDDD"/>
                </a:solidFill>
                <a:effectLst>
                  <a:outerShdw blurRad="50800" dist="38100" dir="13500000" algn="br" rotWithShape="0">
                    <a:prstClr val="black">
                      <a:alpha val="40000"/>
                    </a:prstClr>
                  </a:outerShdw>
                </a:effectLst>
              </a:defRPr>
            </a:lvl1pPr>
          </a:lstStyle>
          <a:p>
            <a:r>
              <a:rPr lang="fr-FR" noProof="0" dirty="0" smtClean="0"/>
              <a:t>Click to </a:t>
            </a:r>
            <a:r>
              <a:rPr lang="fr-FR" noProof="0" dirty="0" err="1" smtClean="0"/>
              <a:t>edit</a:t>
            </a:r>
            <a:r>
              <a:rPr lang="fr-FR" noProof="0" dirty="0" smtClean="0"/>
              <a:t> Master </a:t>
            </a:r>
            <a:r>
              <a:rPr lang="fr-FR" noProof="0" dirty="0" err="1" smtClean="0"/>
              <a:t>subtitle</a:t>
            </a:r>
            <a:r>
              <a:rPr lang="fr-FR" noProof="0" dirty="0" smtClean="0"/>
              <a:t> style</a:t>
            </a:r>
            <a:endParaRPr lang="fr-FR" noProof="0" dirty="0"/>
          </a:p>
        </p:txBody>
      </p:sp>
      <p:grpSp>
        <p:nvGrpSpPr>
          <p:cNvPr id="14" name="Group 13"/>
          <p:cNvGrpSpPr/>
          <p:nvPr userDrawn="1"/>
        </p:nvGrpSpPr>
        <p:grpSpPr>
          <a:xfrm>
            <a:off x="295276" y="1124712"/>
            <a:ext cx="8477250" cy="795528"/>
            <a:chOff x="0" y="5852160"/>
            <a:chExt cx="8951976" cy="795528"/>
          </a:xfrm>
          <a:effectLst>
            <a:outerShdw blurRad="228600" dist="38100" dir="14520000" sx="106000" sy="106000" algn="bl" rotWithShape="0">
              <a:schemeClr val="tx1">
                <a:alpha val="41000"/>
              </a:schemeClr>
            </a:outerShdw>
          </a:effectLst>
        </p:grpSpPr>
        <p:sp>
          <p:nvSpPr>
            <p:cNvPr id="11" name="Rectangle 10"/>
            <p:cNvSpPr/>
            <p:nvPr userDrawn="1"/>
          </p:nvSpPr>
          <p:spPr bwMode="auto">
            <a:xfrm rot="10800000">
              <a:off x="0" y="5852160"/>
              <a:ext cx="8951976" cy="795528"/>
            </a:xfrm>
            <a:prstGeom prst="rect">
              <a:avLst/>
            </a:prstGeom>
            <a:gradFill flip="none" rotWithShape="1">
              <a:gsLst>
                <a:gs pos="100000">
                  <a:schemeClr val="tx1">
                    <a:alpha val="0"/>
                  </a:schemeClr>
                </a:gs>
                <a:gs pos="63000">
                  <a:schemeClr val="lt1">
                    <a:tint val="45000"/>
                    <a:shade val="99000"/>
                    <a:satMod val="350000"/>
                  </a:schemeClr>
                </a:gs>
              </a:gsLst>
              <a:path path="circle">
                <a:fillToRect l="100000" t="100000"/>
              </a:path>
              <a:tileRect r="-100000" b="-100000"/>
            </a:gradFill>
            <a:ln w="12700" cap="rnd" cmpd="sng" algn="ctr">
              <a:noFill/>
              <a:prstDash val="solid"/>
              <a:round/>
              <a:headEnd type="none" w="med" len="med"/>
              <a:tailEnd type="none" w="med" len="med"/>
            </a:ln>
            <a:effectLst/>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2054" name="Picture 6" descr="C:\WFILE\FY07\BigDays\Crea Logo 4\MSTD logo complet\MSTD logo couleur\MSTD_logocoul.gif"/>
            <p:cNvPicPr>
              <a:picLocks noChangeAspect="1" noChangeArrowheads="1"/>
            </p:cNvPicPr>
            <p:nvPr userDrawn="1"/>
          </p:nvPicPr>
          <p:blipFill>
            <a:blip r:embed="rId2"/>
            <a:srcRect/>
            <a:stretch>
              <a:fillRect/>
            </a:stretch>
          </p:blipFill>
          <p:spPr bwMode="auto">
            <a:xfrm>
              <a:off x="0" y="5887509"/>
              <a:ext cx="3969004" cy="735498"/>
            </a:xfrm>
            <a:prstGeom prst="rect">
              <a:avLst/>
            </a:prstGeom>
            <a:noFill/>
            <a:ln cap="rnd">
              <a:noFill/>
              <a:round/>
            </a:ln>
          </p:spPr>
        </p:pic>
      </p:gr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balanced" dir="t">
                <a:rot lat="0" lon="0" rev="2100000"/>
              </a:lightRig>
            </a:scene3d>
            <a:sp3d extrusionH="57150" prstMaterial="metal">
              <a:bevelT w="38100" h="25400"/>
              <a:contourClr>
                <a:schemeClr val="bg2"/>
              </a:contourClr>
            </a:sp3d>
          </a:bodyPr>
          <a:lstStyle>
            <a:lvl1pPr>
              <a:defRPr b="1" cap="none" spc="0">
                <a:ln w="50800"/>
                <a:solidFill>
                  <a:srgbClr val="FFC000"/>
                </a:solidFill>
                <a:effectLst/>
              </a:defRPr>
            </a:lvl1pPr>
          </a:lstStyle>
          <a:p>
            <a:r>
              <a:rPr lang="en-US" dirty="0" smtClean="0"/>
              <a:t>Click to edit Master title style</a:t>
            </a:r>
            <a:endParaRPr lang="fr-FR"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228600"/>
            <a:ext cx="2093912" cy="34004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382588" y="228600"/>
            <a:ext cx="6134100" cy="3400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chor="ctr"/>
          <a:lstStyle/>
          <a:p>
            <a:r>
              <a:rPr lang="fr-FR"/>
              <a:t>Cliquez pour modifier le style du titre</a:t>
            </a:r>
          </a:p>
        </p:txBody>
      </p:sp>
      <p:sp>
        <p:nvSpPr>
          <p:cNvPr id="3" name="Espace réservé du texte 2"/>
          <p:cNvSpPr>
            <a:spLocks noGrp="1"/>
          </p:cNvSpPr>
          <p:nvPr>
            <p:ph type="body" idx="1"/>
          </p:nvPr>
        </p:nvSpPr>
        <p:spPr/>
        <p:txBody>
          <a:bodyPr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endParaRPr lang="fr-FR"/>
          </a:p>
        </p:txBody>
      </p:sp>
      <p:sp>
        <p:nvSpPr>
          <p:cNvPr id="3" name="Text Placeholder 2"/>
          <p:cNvSpPr>
            <a:spLocks noGrp="1"/>
          </p:cNvSpPr>
          <p:nvPr>
            <p:ph type="body" sz="half" idx="1"/>
          </p:nvPr>
        </p:nvSpPr>
        <p:spPr>
          <a:xfrm>
            <a:off x="381000" y="1419225"/>
            <a:ext cx="4117975" cy="22145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fr-F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651375" y="1419225"/>
            <a:ext cx="4117975" cy="22145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fr-FR"/>
          </a:p>
          <a:p>
            <a:pPr lvl="1"/>
            <a:r>
              <a:rPr lang="en-US"/>
              <a:t>Second level</a:t>
            </a:r>
          </a:p>
          <a:p>
            <a:pPr lvl="2"/>
            <a:r>
              <a:rPr lang="en-US"/>
              <a:t>Third level</a:t>
            </a:r>
          </a:p>
          <a:p>
            <a:pPr lvl="3"/>
            <a:r>
              <a:rPr lang="en-US"/>
              <a:t>Fourth level</a:t>
            </a:r>
          </a:p>
          <a:p>
            <a:pPr lvl="4"/>
            <a:r>
              <a:rPr lang="en-US"/>
              <a:t>Fifth level</a:t>
            </a:r>
            <a:endParaRPr lang="fr-F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5763" y="0"/>
            <a:ext cx="8229600" cy="1143000"/>
          </a:xfrm>
        </p:spPr>
        <p:txBody>
          <a:bodyPr/>
          <a:lstStyle/>
          <a:p>
            <a:r>
              <a:rPr lang="en-US" smtClean="0"/>
              <a:t>Click to edit Master title style</a:t>
            </a:r>
            <a:endParaRPr lang="fr-FR"/>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 Diagonal Corner Rectangle 3"/>
          <p:cNvSpPr/>
          <p:nvPr userDrawn="1"/>
        </p:nvSpPr>
        <p:spPr>
          <a:xfrm>
            <a:off x="0" y="130862"/>
            <a:ext cx="9144000" cy="920698"/>
          </a:xfrm>
          <a:prstGeom prst="round2DiagRect">
            <a:avLst>
              <a:gd name="adj1" fmla="val 6687"/>
              <a:gd name="adj2" fmla="val 0"/>
            </a:avLst>
          </a:prstGeom>
          <a:gradFill rotWithShape="1">
            <a:gsLst>
              <a:gs pos="0">
                <a:srgbClr val="4F81BD">
                  <a:shade val="51000"/>
                  <a:satMod val="130000"/>
                  <a:alpha val="13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 name="Title 1"/>
          <p:cNvSpPr>
            <a:spLocks noGrp="1"/>
          </p:cNvSpPr>
          <p:nvPr>
            <p:ph type="title"/>
          </p:nvPr>
        </p:nvSpPr>
        <p:spPr>
          <a:xfrm>
            <a:off x="18288" y="228600"/>
            <a:ext cx="8380412" cy="646331"/>
          </a:xfrm>
        </p:spPr>
        <p:txBody>
          <a:bodyPr>
            <a:scene3d>
              <a:camera prst="orthographicFront"/>
              <a:lightRig rig="balanced" dir="t">
                <a:rot lat="0" lon="0" rev="2100000"/>
              </a:lightRig>
            </a:scene3d>
            <a:sp3d extrusionH="57150" prstMaterial="metal">
              <a:bevelT w="38100" h="25400"/>
              <a:contourClr>
                <a:schemeClr val="bg2"/>
              </a:contourClr>
            </a:sp3d>
          </a:bodyPr>
          <a:lstStyle>
            <a:lvl1pPr>
              <a:defRPr sz="4000" b="1" cap="none" spc="0">
                <a:ln w="50800"/>
                <a:solidFill>
                  <a:srgbClr val="FFC000"/>
                </a:solidFill>
                <a:effectLst/>
                <a:latin typeface="Segoe Black" pitchFamily="34" charset="0"/>
              </a:defRPr>
            </a:lvl1pPr>
          </a:lstStyle>
          <a:p>
            <a:r>
              <a:rPr lang="en-US" dirty="0" smtClean="0"/>
              <a:t>Click to edit Master title style</a:t>
            </a:r>
            <a:endParaRPr lang="fr-FR" dirty="0"/>
          </a:p>
        </p:txBody>
      </p:sp>
      <p:sp>
        <p:nvSpPr>
          <p:cNvPr id="3" name="Content Placeholder 2"/>
          <p:cNvSpPr>
            <a:spLocks noGrp="1"/>
          </p:cNvSpPr>
          <p:nvPr>
            <p:ph idx="1"/>
          </p:nvPr>
        </p:nvSpPr>
        <p:spPr>
          <a:xfrm>
            <a:off x="142240" y="1414462"/>
            <a:ext cx="8829040" cy="2234458"/>
          </a:xfrm>
        </p:spPr>
        <p:txBody>
          <a:bodyPr/>
          <a:lstStyle/>
          <a:p>
            <a:pPr lvl="0"/>
            <a:r>
              <a:rPr lang="fr-FR" noProof="0" smtClean="0"/>
              <a:t>Click to edit Master text styles</a:t>
            </a:r>
          </a:p>
          <a:p>
            <a:pPr lvl="1"/>
            <a:r>
              <a:rPr lang="fr-FR" noProof="0" smtClean="0"/>
              <a:t>Second level</a:t>
            </a:r>
          </a:p>
          <a:p>
            <a:pPr lvl="2"/>
            <a:r>
              <a:rPr lang="fr-FR" noProof="0" smtClean="0"/>
              <a:t>Third level</a:t>
            </a:r>
          </a:p>
          <a:p>
            <a:pPr lvl="3"/>
            <a:r>
              <a:rPr lang="fr-FR" noProof="0" smtClean="0"/>
              <a:t>Fourth level</a:t>
            </a:r>
          </a:p>
          <a:p>
            <a:pPr lvl="4"/>
            <a:r>
              <a:rPr lang="fr-FR" noProof="0" smtClean="0"/>
              <a:t>Fifth level</a:t>
            </a:r>
            <a:endParaRPr lang="fr-FR" noProof="0"/>
          </a:p>
        </p:txBody>
      </p:sp>
      <p:grpSp>
        <p:nvGrpSpPr>
          <p:cNvPr id="17" name="Group 16"/>
          <p:cNvGrpSpPr/>
          <p:nvPr userDrawn="1"/>
        </p:nvGrpSpPr>
        <p:grpSpPr>
          <a:xfrm>
            <a:off x="6748272" y="6446520"/>
            <a:ext cx="2295144" cy="356616"/>
            <a:chOff x="5961888" y="6409944"/>
            <a:chExt cx="2295144" cy="356616"/>
          </a:xfrm>
        </p:grpSpPr>
        <p:sp>
          <p:nvSpPr>
            <p:cNvPr id="15" name="Rectangle 14"/>
            <p:cNvSpPr/>
            <p:nvPr userDrawn="1"/>
          </p:nvSpPr>
          <p:spPr bwMode="auto">
            <a:xfrm>
              <a:off x="5961888" y="6409944"/>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1036" name="Picture 12" descr="C:\WFILE\FY07\BigDays\Crea Logo 4\MSTD logo acronyme\MSTD logo couleur\MSTD_logocoul_acr_ssbas.gif"/>
            <p:cNvPicPr>
              <a:picLocks noChangeAspect="1" noChangeArrowheads="1"/>
            </p:cNvPicPr>
            <p:nvPr userDrawn="1"/>
          </p:nvPicPr>
          <p:blipFill>
            <a:blip r:embed="rId2"/>
            <a:srcRect/>
            <a:stretch>
              <a:fillRect/>
            </a:stretch>
          </p:blipFill>
          <p:spPr bwMode="auto">
            <a:xfrm>
              <a:off x="6663343" y="6444446"/>
              <a:ext cx="971897" cy="275971"/>
            </a:xfrm>
            <a:prstGeom prst="rect">
              <a:avLst/>
            </a:prstGeom>
            <a:noFill/>
          </p:spPr>
        </p:pic>
      </p:gr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646331"/>
          </a:xfrm>
        </p:spPr>
        <p:txBody>
          <a:bodyPr>
            <a:scene3d>
              <a:camera prst="orthographicFront"/>
              <a:lightRig rig="balanced" dir="t">
                <a:rot lat="0" lon="0" rev="2100000"/>
              </a:lightRig>
            </a:scene3d>
            <a:sp3d extrusionH="57150" prstMaterial="metal">
              <a:bevelT w="38100" h="25400"/>
              <a:contourClr>
                <a:schemeClr val="bg2"/>
              </a:contourClr>
            </a:sp3d>
          </a:bodyPr>
          <a:lstStyle>
            <a:lvl1pPr algn="l">
              <a:defRPr sz="4000" b="1" cap="none" spc="0">
                <a:ln w="50800"/>
                <a:solidFill>
                  <a:srgbClr val="FFC000"/>
                </a:solidFill>
                <a:effectLst/>
              </a:defRPr>
            </a:lvl1pPr>
          </a:lstStyle>
          <a:p>
            <a:r>
              <a:rPr lang="en-US" dirty="0" smtClean="0"/>
              <a:t>Click to edit Master title style</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balanced" dir="t">
                <a:rot lat="0" lon="0" rev="2100000"/>
              </a:lightRig>
            </a:scene3d>
            <a:sp3d extrusionH="57150" prstMaterial="metal">
              <a:bevelT w="38100" h="25400"/>
              <a:contourClr>
                <a:schemeClr val="bg2"/>
              </a:contourClr>
            </a:sp3d>
          </a:bodyPr>
          <a:lstStyle>
            <a:lvl1pPr>
              <a:defRPr b="1" cap="none" spc="0">
                <a:ln w="50800"/>
                <a:solidFill>
                  <a:srgbClr val="FFC000"/>
                </a:solidFill>
                <a:effectLst/>
              </a:defRPr>
            </a:lvl1pPr>
          </a:lstStyle>
          <a:p>
            <a:r>
              <a:rPr lang="en-US" dirty="0" smtClean="0"/>
              <a:t>Click to edit Master title style</a:t>
            </a:r>
            <a:endParaRPr lang="fr-FR" dirty="0"/>
          </a:p>
        </p:txBody>
      </p:sp>
      <p:sp>
        <p:nvSpPr>
          <p:cNvPr id="3" name="Content Placeholder 2"/>
          <p:cNvSpPr>
            <a:spLocks noGrp="1"/>
          </p:cNvSpPr>
          <p:nvPr>
            <p:ph sz="half" idx="1"/>
          </p:nvPr>
        </p:nvSpPr>
        <p:spPr>
          <a:xfrm>
            <a:off x="382588" y="1414463"/>
            <a:ext cx="4113212"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414463"/>
            <a:ext cx="411480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1731"/>
          </a:xfrm>
        </p:spPr>
        <p:txBody>
          <a:bodyPr>
            <a:scene3d>
              <a:camera prst="orthographicFront"/>
              <a:lightRig rig="balanced" dir="t">
                <a:rot lat="0" lon="0" rev="2100000"/>
              </a:lightRig>
            </a:scene3d>
            <a:sp3d extrusionH="57150" prstMaterial="metal">
              <a:bevelT w="38100" h="25400"/>
              <a:contourClr>
                <a:schemeClr val="bg2"/>
              </a:contourClr>
            </a:sp3d>
          </a:bodyPr>
          <a:lstStyle>
            <a:lvl1pPr>
              <a:defRPr b="1" cap="none" spc="0">
                <a:ln w="50800"/>
                <a:solidFill>
                  <a:srgbClr val="FFC000"/>
                </a:solidFill>
                <a:effectLst/>
              </a:defRPr>
            </a:lvl1pPr>
          </a:lstStyle>
          <a:p>
            <a:r>
              <a:rPr lang="en-US" dirty="0" smtClean="0"/>
              <a:t>Click to edit Master title style</a:t>
            </a:r>
            <a:endParaRPr lang="fr-F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balanced" dir="t">
                <a:rot lat="0" lon="0" rev="2100000"/>
              </a:lightRig>
            </a:scene3d>
            <a:sp3d extrusionH="57150" prstMaterial="metal">
              <a:bevelT w="38100" h="25400"/>
              <a:contourClr>
                <a:schemeClr val="bg2"/>
              </a:contourClr>
            </a:sp3d>
          </a:bodyPr>
          <a:lstStyle>
            <a:lvl1pPr>
              <a:defRPr b="1" cap="none" spc="0">
                <a:ln w="50800"/>
                <a:solidFill>
                  <a:srgbClr val="FFC000"/>
                </a:solidFill>
                <a:effectLst/>
              </a:defRPr>
            </a:lvl1pPr>
          </a:lstStyle>
          <a:p>
            <a:r>
              <a:rPr lang="en-US" dirty="0" smtClean="0"/>
              <a:t>Click to edit Master title style</a:t>
            </a:r>
            <a:endParaRPr lang="fr-FR"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fr-F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463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lvl="0"/>
            <a:r>
              <a:rPr lang="fr-FR" noProof="0" dirty="0" smtClean="0"/>
              <a:t>Click to </a:t>
            </a:r>
            <a:r>
              <a:rPr lang="fr-FR" noProof="0" dirty="0" err="1" smtClean="0"/>
              <a:t>edit</a:t>
            </a:r>
            <a:r>
              <a:rPr lang="fr-FR" noProof="0" dirty="0" smtClean="0"/>
              <a:t> </a:t>
            </a:r>
            <a:r>
              <a:rPr lang="fr-FR" noProof="0" dirty="0" err="1" smtClean="0"/>
              <a:t>Title</a:t>
            </a:r>
            <a:r>
              <a:rPr lang="fr-FR" noProof="0" dirty="0" smtClean="0"/>
              <a:t> </a:t>
            </a:r>
            <a:r>
              <a:rPr lang="fr-FR" noProof="0" dirty="0" err="1" smtClean="0"/>
              <a:t>Slide</a:t>
            </a:r>
            <a:endParaRPr lang="fr-FR" noProof="0" dirty="0" smtClean="0"/>
          </a:p>
        </p:txBody>
      </p:sp>
      <p:sp>
        <p:nvSpPr>
          <p:cNvPr id="1032" name="Rectangle 8"/>
          <p:cNvSpPr>
            <a:spLocks noGrp="1" noChangeArrowheads="1"/>
          </p:cNvSpPr>
          <p:nvPr>
            <p:ph type="body" idx="1"/>
          </p:nvPr>
        </p:nvSpPr>
        <p:spPr bwMode="auto">
          <a:xfrm>
            <a:off x="382588" y="1414463"/>
            <a:ext cx="8380412" cy="2214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smtClean="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000" b="1" cap="none" spc="0">
          <a:ln w="50800"/>
          <a:solidFill>
            <a:srgbClr val="FFC000"/>
          </a:solidFill>
          <a:effectLst/>
          <a:latin typeface="Segoe Black" pitchFamily="34" charset="0"/>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7"/>
        </a:buBlip>
        <a:defRPr sz="3200">
          <a:solidFill>
            <a:schemeClr val="tx1"/>
          </a:solidFill>
          <a:effectLst>
            <a:outerShdw blurRad="38100" dist="38100" dir="2700000" algn="tl">
              <a:srgbClr val="000000"/>
            </a:outerShdw>
          </a:effectLst>
          <a:latin typeface="+mn-lt"/>
          <a:ea typeface="+mn-ea"/>
          <a:cs typeface="+mn-cs"/>
        </a:defRPr>
      </a:lvl1pPr>
      <a:lvl2pPr marL="833438" indent="-354013" algn="l" rtl="0" eaLnBrk="1" fontAlgn="base" hangingPunct="1">
        <a:lnSpc>
          <a:spcPct val="90000"/>
        </a:lnSpc>
        <a:spcBef>
          <a:spcPct val="30000"/>
        </a:spcBef>
        <a:spcAft>
          <a:spcPct val="0"/>
        </a:spcAft>
        <a:buClr>
          <a:schemeClr val="tx2"/>
        </a:buClr>
        <a:buFont typeface="Wingdings 2" pitchFamily="18" charset="2"/>
        <a:buBlip>
          <a:blip r:embed="rId17"/>
        </a:buBlip>
        <a:defRPr sz="2800">
          <a:solidFill>
            <a:schemeClr val="tx1"/>
          </a:solidFill>
          <a:effectLst>
            <a:outerShdw blurRad="38100" dist="38100" dir="2700000" algn="tl">
              <a:srgbClr val="000000"/>
            </a:outerShdw>
          </a:effectLst>
          <a:latin typeface="+mn-lt"/>
        </a:defRPr>
      </a:lvl2pPr>
      <a:lvl3pPr marL="1208088" indent="-373063" algn="l" rtl="0" eaLnBrk="1" fontAlgn="base" hangingPunct="1">
        <a:lnSpc>
          <a:spcPct val="90000"/>
        </a:lnSpc>
        <a:spcBef>
          <a:spcPct val="30000"/>
        </a:spcBef>
        <a:spcAft>
          <a:spcPct val="0"/>
        </a:spcAft>
        <a:buClr>
          <a:schemeClr val="tx2"/>
        </a:buClr>
        <a:buFont typeface="Wingdings 2" pitchFamily="18" charset="2"/>
        <a:buBlip>
          <a:blip r:embed="rId17"/>
        </a:buBlip>
        <a:defRPr sz="2400">
          <a:solidFill>
            <a:schemeClr val="tx1"/>
          </a:solidFill>
          <a:effectLst>
            <a:outerShdw blurRad="38100" dist="38100" dir="2700000" algn="tl">
              <a:srgbClr val="000000"/>
            </a:outerShdw>
          </a:effectLst>
          <a:latin typeface="+mn-lt"/>
        </a:defRPr>
      </a:lvl3pPr>
      <a:lvl4pPr marL="1544638" indent="-334963" algn="l" rtl="0" eaLnBrk="1" fontAlgn="base" hangingPunct="1">
        <a:lnSpc>
          <a:spcPct val="90000"/>
        </a:lnSpc>
        <a:spcBef>
          <a:spcPct val="30000"/>
        </a:spcBef>
        <a:spcAft>
          <a:spcPct val="0"/>
        </a:spcAft>
        <a:buClr>
          <a:schemeClr val="tx2"/>
        </a:buClr>
        <a:buFont typeface="Wingdings 2" pitchFamily="18" charset="2"/>
        <a:buBlip>
          <a:blip r:embed="rId17"/>
        </a:buBlip>
        <a:defRPr sz="2000">
          <a:solidFill>
            <a:schemeClr val="tx1"/>
          </a:solidFill>
          <a:effectLst>
            <a:outerShdw blurRad="38100" dist="38100" dir="2700000" algn="tl">
              <a:srgbClr val="000000"/>
            </a:outerShdw>
          </a:effectLst>
          <a:latin typeface="+mn-lt"/>
        </a:defRPr>
      </a:lvl4pPr>
      <a:lvl5pPr marL="1851025" indent="-304800" algn="l" rtl="0" eaLnBrk="1" fontAlgn="base" hangingPunct="1">
        <a:lnSpc>
          <a:spcPct val="90000"/>
        </a:lnSpc>
        <a:spcBef>
          <a:spcPct val="30000"/>
        </a:spcBef>
        <a:spcAft>
          <a:spcPct val="0"/>
        </a:spcAft>
        <a:buClr>
          <a:schemeClr val="tx2"/>
        </a:buClr>
        <a:buFont typeface="Wingdings 2" pitchFamily="18" charset="2"/>
        <a:buBlip>
          <a:blip r:embed="rId17"/>
        </a:buBlip>
        <a:defRPr sz="2000">
          <a:solidFill>
            <a:schemeClr val="tx1"/>
          </a:solidFill>
          <a:effectLst>
            <a:outerShdw blurRad="38100" dist="38100" dir="2700000" algn="tl">
              <a:srgbClr val="000000"/>
            </a:outerShdw>
          </a:effectLst>
          <a:latin typeface="+mn-lt"/>
        </a:defRPr>
      </a:lvl5pPr>
      <a:lvl6pPr marL="2308225" indent="-304800" algn="l" rtl="0" eaLnBrk="1" fontAlgn="base" hangingPunct="1">
        <a:lnSpc>
          <a:spcPct val="90000"/>
        </a:lnSpc>
        <a:spcBef>
          <a:spcPct val="30000"/>
        </a:spcBef>
        <a:spcAft>
          <a:spcPct val="0"/>
        </a:spcAft>
        <a:buClr>
          <a:schemeClr val="tx2"/>
        </a:buClr>
        <a:buFont typeface="Wingdings 2" pitchFamily="18" charset="2"/>
        <a:buBlip>
          <a:blip r:embed="rId17"/>
        </a:buBlip>
        <a:defRPr sz="2000">
          <a:solidFill>
            <a:schemeClr val="tx1"/>
          </a:solidFill>
          <a:effectLst>
            <a:outerShdw blurRad="38100" dist="38100" dir="2700000" algn="tl">
              <a:srgbClr val="000000"/>
            </a:outerShdw>
          </a:effectLst>
          <a:latin typeface="+mn-lt"/>
        </a:defRPr>
      </a:lvl6pPr>
      <a:lvl7pPr marL="2765425" indent="-304800" algn="l" rtl="0" eaLnBrk="1" fontAlgn="base" hangingPunct="1">
        <a:lnSpc>
          <a:spcPct val="90000"/>
        </a:lnSpc>
        <a:spcBef>
          <a:spcPct val="30000"/>
        </a:spcBef>
        <a:spcAft>
          <a:spcPct val="0"/>
        </a:spcAft>
        <a:buClr>
          <a:schemeClr val="tx2"/>
        </a:buClr>
        <a:buFont typeface="Wingdings 2" pitchFamily="18" charset="2"/>
        <a:buBlip>
          <a:blip r:embed="rId17"/>
        </a:buBlip>
        <a:defRPr sz="2000">
          <a:solidFill>
            <a:schemeClr val="tx1"/>
          </a:solidFill>
          <a:effectLst>
            <a:outerShdw blurRad="38100" dist="38100" dir="2700000" algn="tl">
              <a:srgbClr val="000000"/>
            </a:outerShdw>
          </a:effectLst>
          <a:latin typeface="+mn-lt"/>
        </a:defRPr>
      </a:lvl7pPr>
      <a:lvl8pPr marL="3222625" indent="-304800" algn="l" rtl="0" eaLnBrk="1" fontAlgn="base" hangingPunct="1">
        <a:lnSpc>
          <a:spcPct val="90000"/>
        </a:lnSpc>
        <a:spcBef>
          <a:spcPct val="30000"/>
        </a:spcBef>
        <a:spcAft>
          <a:spcPct val="0"/>
        </a:spcAft>
        <a:buClr>
          <a:schemeClr val="tx2"/>
        </a:buClr>
        <a:buFont typeface="Wingdings 2" pitchFamily="18" charset="2"/>
        <a:buBlip>
          <a:blip r:embed="rId17"/>
        </a:buBlip>
        <a:defRPr sz="2000">
          <a:solidFill>
            <a:schemeClr val="tx1"/>
          </a:solidFill>
          <a:effectLst>
            <a:outerShdw blurRad="38100" dist="38100" dir="2700000" algn="tl">
              <a:srgbClr val="000000"/>
            </a:outerShdw>
          </a:effectLst>
          <a:latin typeface="+mn-lt"/>
        </a:defRPr>
      </a:lvl8pPr>
      <a:lvl9pPr marL="3679825" indent="-304800" algn="l" rtl="0" eaLnBrk="1" fontAlgn="base" hangingPunct="1">
        <a:lnSpc>
          <a:spcPct val="90000"/>
        </a:lnSpc>
        <a:spcBef>
          <a:spcPct val="30000"/>
        </a:spcBef>
        <a:spcAft>
          <a:spcPct val="0"/>
        </a:spcAft>
        <a:buClr>
          <a:schemeClr val="tx2"/>
        </a:buClr>
        <a:buFont typeface="Wingdings 2" pitchFamily="18" charset="2"/>
        <a:buBlip>
          <a:blip r:embed="rId17"/>
        </a:buBlip>
        <a:defRPr sz="2000">
          <a:solidFill>
            <a:schemeClr val="tx1"/>
          </a:solidFill>
          <a:effectLst>
            <a:outerShdw blurRad="38100" dist="38100" dir="2700000" algn="tl">
              <a:srgbClr val="000000"/>
            </a:outerShdw>
          </a:effectLst>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1.bin"/><Relationship Id="rId7" Type="http://schemas.openxmlformats.org/officeDocument/2006/relationships/oleObject" Target="../embeddings/oleObject25.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16.xml.rels><?xml version="1.0" encoding="UTF-8" standalone="yes"?>
<Relationships xmlns="http://schemas.openxmlformats.org/package/2006/relationships"><Relationship Id="rId3" Type="http://schemas.openxmlformats.org/officeDocument/2006/relationships/hyperlink" Target="http://www.support.microsoft.com/kb/897614" TargetMode="External"/><Relationship Id="rId2" Type="http://schemas.openxmlformats.org/officeDocument/2006/relationships/hyperlink" Target="http://www.support.microsoft.com/kb/89761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2.png"/><Relationship Id="rId7"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38.png"/><Relationship Id="rId3" Type="http://schemas.openxmlformats.org/officeDocument/2006/relationships/image" Target="../media/image36.png"/><Relationship Id="rId7" Type="http://schemas.openxmlformats.org/officeDocument/2006/relationships/image" Target="../media/image62.png"/><Relationship Id="rId12" Type="http://schemas.openxmlformats.org/officeDocument/2006/relationships/image" Target="../media/image37.png"/><Relationship Id="rId2" Type="http://schemas.openxmlformats.org/officeDocument/2006/relationships/notesSlide" Target="../notesSlides/notesSlide23.xml"/><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42.png"/><Relationship Id="rId5" Type="http://schemas.openxmlformats.org/officeDocument/2006/relationships/image" Target="../media/image60.png"/><Relationship Id="rId15" Type="http://schemas.openxmlformats.org/officeDocument/2006/relationships/image" Target="../media/image40.png"/><Relationship Id="rId10" Type="http://schemas.openxmlformats.org/officeDocument/2006/relationships/image" Target="../media/image43.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40.png"/><Relationship Id="rId3" Type="http://schemas.openxmlformats.org/officeDocument/2006/relationships/image" Target="../media/image70.png"/><Relationship Id="rId7" Type="http://schemas.openxmlformats.org/officeDocument/2006/relationships/image" Target="../media/image72.png"/><Relationship Id="rId12"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37.png"/><Relationship Id="rId5" Type="http://schemas.openxmlformats.org/officeDocument/2006/relationships/image" Target="../media/image71.png"/><Relationship Id="rId10" Type="http://schemas.openxmlformats.org/officeDocument/2006/relationships/image" Target="../media/image41.png"/><Relationship Id="rId4" Type="http://schemas.openxmlformats.org/officeDocument/2006/relationships/image" Target="../media/image62.png"/><Relationship Id="rId9" Type="http://schemas.openxmlformats.org/officeDocument/2006/relationships/image" Target="../media/image74.png"/><Relationship Id="rId14" Type="http://schemas.openxmlformats.org/officeDocument/2006/relationships/image" Target="../media/image7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microsoft.com/france/technet/newsletter" TargetMode="External"/><Relationship Id="rId7" Type="http://schemas.openxmlformats.org/officeDocument/2006/relationships/image" Target="../media/image77.tif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hyperlink" Target="http://www.microsoft.com/france/technet/abonnements" TargetMode="Externa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oleObject" Target="../embeddings/oleObject4.bin"/><Relationship Id="rId18" Type="http://schemas.openxmlformats.org/officeDocument/2006/relationships/oleObject" Target="../embeddings/oleObject7.bin"/><Relationship Id="rId26" Type="http://schemas.openxmlformats.org/officeDocument/2006/relationships/oleObject" Target="../embeddings/oleObject14.bin"/><Relationship Id="rId3" Type="http://schemas.openxmlformats.org/officeDocument/2006/relationships/notesSlide" Target="../notesSlides/notesSlide5.xml"/><Relationship Id="rId21" Type="http://schemas.openxmlformats.org/officeDocument/2006/relationships/oleObject" Target="../embeddings/oleObject10.bin"/><Relationship Id="rId7" Type="http://schemas.openxmlformats.org/officeDocument/2006/relationships/image" Target="../media/image22.png"/><Relationship Id="rId12" Type="http://schemas.openxmlformats.org/officeDocument/2006/relationships/oleObject" Target="../embeddings/oleObject3.bin"/><Relationship Id="rId17" Type="http://schemas.openxmlformats.org/officeDocument/2006/relationships/oleObject" Target="../embeddings/oleObject6.bin"/><Relationship Id="rId25" Type="http://schemas.openxmlformats.org/officeDocument/2006/relationships/oleObject" Target="../embeddings/oleObject13.bin"/><Relationship Id="rId2" Type="http://schemas.openxmlformats.org/officeDocument/2006/relationships/slideLayout" Target="../slideLayouts/slideLayout2.xml"/><Relationship Id="rId16" Type="http://schemas.openxmlformats.org/officeDocument/2006/relationships/oleObject" Target="../embeddings/oleObject5.bin"/><Relationship Id="rId20"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2.bin"/><Relationship Id="rId24" Type="http://schemas.openxmlformats.org/officeDocument/2006/relationships/oleObject" Target="../embeddings/oleObject12.bin"/><Relationship Id="rId5" Type="http://schemas.openxmlformats.org/officeDocument/2006/relationships/image" Target="../media/image21.png"/><Relationship Id="rId15" Type="http://schemas.openxmlformats.org/officeDocument/2006/relationships/image" Target="../media/image27.png"/><Relationship Id="rId23" Type="http://schemas.openxmlformats.org/officeDocument/2006/relationships/image" Target="../media/image28.png"/><Relationship Id="rId10" Type="http://schemas.openxmlformats.org/officeDocument/2006/relationships/image" Target="../media/image25.png"/><Relationship Id="rId19" Type="http://schemas.openxmlformats.org/officeDocument/2006/relationships/oleObject" Target="../embeddings/oleObject8.bin"/><Relationship Id="rId4" Type="http://schemas.openxmlformats.org/officeDocument/2006/relationships/image" Target="../media/image20.png"/><Relationship Id="rId9" Type="http://schemas.openxmlformats.org/officeDocument/2006/relationships/image" Target="../media/image24.png"/><Relationship Id="rId14" Type="http://schemas.openxmlformats.org/officeDocument/2006/relationships/image" Target="../media/image26.png"/><Relationship Id="rId22" Type="http://schemas.openxmlformats.org/officeDocument/2006/relationships/oleObject" Target="../embeddings/oleObject11.bin"/><Relationship Id="rId27"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9" name="Rectangle 57"/>
          <p:cNvSpPr>
            <a:spLocks noGrp="1" noChangeArrowheads="1"/>
          </p:cNvSpPr>
          <p:nvPr>
            <p:ph type="subTitle" idx="1"/>
          </p:nvPr>
        </p:nvSpPr>
        <p:spPr>
          <a:xfrm>
            <a:off x="359448" y="5199037"/>
            <a:ext cx="8784551" cy="1421928"/>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b="1" dirty="0" smtClean="0">
                <a:ln/>
                <a:solidFill>
                  <a:schemeClr val="accent3"/>
                </a:solidFill>
                <a:effectLst/>
              </a:rPr>
              <a:t>Fabrice Meillon</a:t>
            </a:r>
          </a:p>
          <a:p>
            <a:r>
              <a:rPr lang="fr-FR" dirty="0" smtClean="0">
                <a:solidFill>
                  <a:schemeClr val="accent3"/>
                </a:solidFill>
                <a:effectLst/>
              </a:rPr>
              <a:t>Architecte Infrastructure  - </a:t>
            </a:r>
            <a:r>
              <a:rPr lang="fr-FR" b="1" dirty="0" smtClean="0">
                <a:ln/>
                <a:solidFill>
                  <a:schemeClr val="accent3"/>
                </a:solidFill>
                <a:effectLst/>
              </a:rPr>
              <a:t>Microsoft France</a:t>
            </a:r>
          </a:p>
          <a:p>
            <a:r>
              <a:rPr lang="fr-FR" dirty="0" smtClean="0">
                <a:solidFill>
                  <a:schemeClr val="accent3"/>
                </a:solidFill>
                <a:effectLst/>
              </a:rPr>
              <a:t>http://blogs.technet.com/fabricem_blogs</a:t>
            </a:r>
            <a:endParaRPr lang="fr-FR" b="1" dirty="0">
              <a:ln/>
              <a:solidFill>
                <a:schemeClr val="accent3"/>
              </a:solidFill>
              <a:effectLst/>
            </a:endParaRPr>
          </a:p>
        </p:txBody>
      </p:sp>
      <p:sp>
        <p:nvSpPr>
          <p:cNvPr id="3128" name="Rectangle 56"/>
          <p:cNvSpPr>
            <a:spLocks noGrp="1" noChangeArrowheads="1"/>
          </p:cNvSpPr>
          <p:nvPr>
            <p:ph type="ctrTitle"/>
          </p:nvPr>
        </p:nvSpPr>
        <p:spPr>
          <a:xfrm>
            <a:off x="321945" y="2336483"/>
            <a:ext cx="7843838" cy="1200329"/>
          </a:xfrm>
        </p:spPr>
        <p:txBody>
          <a:bodyPr/>
          <a:lstStyle/>
          <a:p>
            <a:r>
              <a:rPr lang="fr-FR" dirty="0" smtClean="0">
                <a:solidFill>
                  <a:srgbClr val="FFC000"/>
                </a:solidFill>
                <a:effectLst/>
              </a:rPr>
              <a:t>La </a:t>
            </a:r>
            <a:r>
              <a:rPr lang="fr-FR" dirty="0" err="1" smtClean="0">
                <a:solidFill>
                  <a:srgbClr val="FFC000"/>
                </a:solidFill>
                <a:effectLst/>
              </a:rPr>
              <a:t>virtualisation</a:t>
            </a:r>
            <a:r>
              <a:rPr lang="fr-FR" dirty="0" smtClean="0">
                <a:solidFill>
                  <a:srgbClr val="FFC000"/>
                </a:solidFill>
                <a:effectLst/>
              </a:rPr>
              <a:t> de machines</a:t>
            </a:r>
            <a:br>
              <a:rPr lang="fr-FR" dirty="0" smtClean="0">
                <a:solidFill>
                  <a:srgbClr val="FFC000"/>
                </a:solidFill>
                <a:effectLst/>
              </a:rPr>
            </a:br>
            <a:r>
              <a:rPr lang="fr-FR" dirty="0" smtClean="0">
                <a:solidFill>
                  <a:srgbClr val="FFC000"/>
                </a:solidFill>
                <a:effectLst/>
              </a:rPr>
              <a:t>Aujourd’hui et demain</a:t>
            </a:r>
            <a:endParaRPr lang="fr-FR" dirty="0">
              <a:solidFill>
                <a:srgbClr val="FFC000"/>
              </a:solidFill>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Diagonal Corner Rectangle 15"/>
          <p:cNvSpPr/>
          <p:nvPr/>
        </p:nvSpPr>
        <p:spPr>
          <a:xfrm>
            <a:off x="0" y="130862"/>
            <a:ext cx="9144000" cy="920698"/>
          </a:xfrm>
          <a:prstGeom prst="round2DiagRect">
            <a:avLst>
              <a:gd name="adj1" fmla="val 6687"/>
              <a:gd name="adj2" fmla="val 0"/>
            </a:avLst>
          </a:prstGeom>
          <a:gradFill rotWithShape="1">
            <a:gsLst>
              <a:gs pos="0">
                <a:srgbClr val="4F81BD">
                  <a:shade val="51000"/>
                  <a:satMod val="130000"/>
                  <a:alpha val="13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42338" name="Rectangle 2"/>
          <p:cNvSpPr>
            <a:spLocks noGrp="1" noChangeArrowheads="1"/>
          </p:cNvSpPr>
          <p:nvPr>
            <p:ph type="title"/>
          </p:nvPr>
        </p:nvSpPr>
        <p:spPr>
          <a:xfrm>
            <a:off x="381000" y="188913"/>
            <a:ext cx="8393113" cy="590931"/>
          </a:xfrm>
        </p:spPr>
        <p:txBody>
          <a:bodyPr/>
          <a:lstStyle/>
          <a:p>
            <a:pPr algn="l"/>
            <a:r>
              <a:rPr lang="fr-FR" sz="3600" dirty="0" smtClean="0"/>
              <a:t>Virtual </a:t>
            </a:r>
            <a:r>
              <a:rPr lang="fr-FR" sz="3600" dirty="0"/>
              <a:t>Server</a:t>
            </a:r>
          </a:p>
        </p:txBody>
      </p:sp>
      <p:sp>
        <p:nvSpPr>
          <p:cNvPr id="142339" name="Rectangle 3"/>
          <p:cNvSpPr>
            <a:spLocks noChangeArrowheads="1"/>
          </p:cNvSpPr>
          <p:nvPr/>
        </p:nvSpPr>
        <p:spPr bwMode="auto">
          <a:xfrm>
            <a:off x="533400" y="1341438"/>
            <a:ext cx="3810000" cy="4876800"/>
          </a:xfrm>
          <a:prstGeom prst="rect">
            <a:avLst/>
          </a:prstGeom>
          <a:solidFill>
            <a:srgbClr val="F8F8F8"/>
          </a:solidFill>
          <a:ln w="12700">
            <a:solidFill>
              <a:srgbClr val="000000"/>
            </a:solidFill>
            <a:miter lim="800000"/>
            <a:headEnd type="none" w="sm" len="sm"/>
            <a:tailEnd type="none" w="lg" len="lg"/>
          </a:ln>
          <a:effectLst>
            <a:outerShdw dist="107763" dir="2700000" algn="ctr" rotWithShape="0">
              <a:srgbClr val="808080">
                <a:alpha val="50000"/>
              </a:srgbClr>
            </a:outerShdw>
          </a:effectLst>
        </p:spPr>
        <p:txBody>
          <a:bodyPr lIns="0" tIns="50941" rIns="101882" bIns="50941" anchor="ctr">
            <a:spAutoFit/>
          </a:bodyPr>
          <a:lstStyle/>
          <a:p>
            <a:endParaRPr lang="fr-FR"/>
          </a:p>
        </p:txBody>
      </p:sp>
      <p:sp>
        <p:nvSpPr>
          <p:cNvPr id="142340" name="Rectangle 4"/>
          <p:cNvSpPr>
            <a:spLocks noChangeArrowheads="1"/>
          </p:cNvSpPr>
          <p:nvPr/>
        </p:nvSpPr>
        <p:spPr bwMode="auto">
          <a:xfrm>
            <a:off x="685800" y="5303838"/>
            <a:ext cx="3505200" cy="731837"/>
          </a:xfrm>
          <a:prstGeom prst="rect">
            <a:avLst/>
          </a:prstGeom>
          <a:gradFill rotWithShape="1">
            <a:gsLst>
              <a:gs pos="0">
                <a:srgbClr val="FA7438">
                  <a:gamma/>
                  <a:shade val="76078"/>
                  <a:invGamma/>
                </a:srgbClr>
              </a:gs>
              <a:gs pos="50000">
                <a:srgbClr val="FA7438"/>
              </a:gs>
              <a:gs pos="100000">
                <a:srgbClr val="FA7438">
                  <a:gamma/>
                  <a:shade val="76078"/>
                  <a:invGamma/>
                </a:srgbClr>
              </a:gs>
            </a:gsLst>
            <a:lin ang="5400000" scaled="1"/>
          </a:gradFill>
          <a:ln w="12700" algn="ctr">
            <a:noFill/>
            <a:miter lim="800000"/>
            <a:headEnd type="none" w="sm" len="sm"/>
            <a:tailEnd type="none" w="lg" len="lg"/>
          </a:ln>
          <a:effectLst/>
        </p:spPr>
        <p:txBody>
          <a:bodyPr lIns="54864" tIns="50941" rIns="54864" bIns="50941" anchor="ctr"/>
          <a:lstStyle/>
          <a:p>
            <a:pPr algn="ctr" eaLnBrk="0" hangingPunct="0"/>
            <a:r>
              <a:rPr lang="fr-FR" sz="2400">
                <a:solidFill>
                  <a:srgbClr val="F8F8F8"/>
                </a:solidFill>
                <a:latin typeface="Segoe" pitchFamily="2" charset="0"/>
              </a:rPr>
              <a:t>Serveur x86/x64</a:t>
            </a:r>
          </a:p>
        </p:txBody>
      </p:sp>
      <p:sp>
        <p:nvSpPr>
          <p:cNvPr id="142341" name="Rectangle 5"/>
          <p:cNvSpPr>
            <a:spLocks noChangeArrowheads="1"/>
          </p:cNvSpPr>
          <p:nvPr/>
        </p:nvSpPr>
        <p:spPr bwMode="auto">
          <a:xfrm>
            <a:off x="685800" y="4392613"/>
            <a:ext cx="3505200" cy="731837"/>
          </a:xfrm>
          <a:prstGeom prst="rect">
            <a:avLst/>
          </a:prstGeom>
          <a:gradFill rotWithShape="1">
            <a:gsLst>
              <a:gs pos="0">
                <a:schemeClr val="hlink">
                  <a:gamma/>
                  <a:tint val="73725"/>
                  <a:invGamma/>
                </a:schemeClr>
              </a:gs>
              <a:gs pos="50000">
                <a:schemeClr val="hlink"/>
              </a:gs>
              <a:gs pos="100000">
                <a:schemeClr val="hlink">
                  <a:gamma/>
                  <a:tint val="73725"/>
                  <a:invGamma/>
                </a:schemeClr>
              </a:gs>
            </a:gsLst>
            <a:lin ang="5400000" scaled="1"/>
          </a:gradFill>
          <a:ln w="12700" algn="ctr">
            <a:noFill/>
            <a:miter lim="800000"/>
            <a:headEnd type="none" w="sm" len="sm"/>
            <a:tailEnd type="none" w="lg" len="lg"/>
          </a:ln>
          <a:effectLst/>
        </p:spPr>
        <p:txBody>
          <a:bodyPr lIns="54864" tIns="50941" rIns="54864" bIns="50941" anchor="ctr"/>
          <a:lstStyle/>
          <a:p>
            <a:pPr algn="ctr" eaLnBrk="0" hangingPunct="0"/>
            <a:r>
              <a:rPr lang="fr-FR" sz="2400" dirty="0">
                <a:solidFill>
                  <a:schemeClr val="tx1"/>
                </a:solidFill>
                <a:latin typeface="Segoe" pitchFamily="2" charset="0"/>
              </a:rPr>
              <a:t>Windows Server 2003</a:t>
            </a:r>
          </a:p>
        </p:txBody>
      </p:sp>
      <p:sp>
        <p:nvSpPr>
          <p:cNvPr id="142342" name="Rectangle 6"/>
          <p:cNvSpPr>
            <a:spLocks noChangeArrowheads="1"/>
          </p:cNvSpPr>
          <p:nvPr/>
        </p:nvSpPr>
        <p:spPr bwMode="auto">
          <a:xfrm>
            <a:off x="685800" y="3482975"/>
            <a:ext cx="3505200" cy="731838"/>
          </a:xfrm>
          <a:prstGeom prst="rect">
            <a:avLst/>
          </a:prstGeom>
          <a:gradFill rotWithShape="1">
            <a:gsLst>
              <a:gs pos="0">
                <a:schemeClr val="accent2">
                  <a:gamma/>
                  <a:shade val="76078"/>
                  <a:invGamma/>
                </a:schemeClr>
              </a:gs>
              <a:gs pos="50000">
                <a:schemeClr val="accent2"/>
              </a:gs>
              <a:gs pos="100000">
                <a:schemeClr val="accent2">
                  <a:gamma/>
                  <a:shade val="76078"/>
                  <a:invGamma/>
                </a:schemeClr>
              </a:gs>
            </a:gsLst>
            <a:lin ang="5400000" scaled="1"/>
          </a:gradFill>
          <a:ln w="12700">
            <a:noFill/>
            <a:miter lim="800000"/>
            <a:headEnd type="none" w="sm" len="sm"/>
            <a:tailEnd type="none" w="lg" len="lg"/>
          </a:ln>
          <a:effectLst/>
        </p:spPr>
        <p:txBody>
          <a:bodyPr lIns="54864" tIns="50941" rIns="54864" bIns="50941" anchor="ctr"/>
          <a:lstStyle/>
          <a:p>
            <a:pPr algn="ctr" eaLnBrk="0" hangingPunct="0"/>
            <a:r>
              <a:rPr lang="fr-FR" sz="2400">
                <a:solidFill>
                  <a:schemeClr val="tx1"/>
                </a:solidFill>
                <a:latin typeface="Segoe" pitchFamily="2" charset="0"/>
              </a:rPr>
              <a:t>Service de virtualisation </a:t>
            </a:r>
          </a:p>
        </p:txBody>
      </p:sp>
      <p:sp>
        <p:nvSpPr>
          <p:cNvPr id="142343" name="Rectangle 7"/>
          <p:cNvSpPr>
            <a:spLocks noChangeArrowheads="1"/>
          </p:cNvSpPr>
          <p:nvPr/>
        </p:nvSpPr>
        <p:spPr bwMode="auto">
          <a:xfrm>
            <a:off x="609600" y="1417638"/>
            <a:ext cx="1789113" cy="1066800"/>
          </a:xfrm>
          <a:prstGeom prst="rect">
            <a:avLst/>
          </a:prstGeom>
          <a:solidFill>
            <a:schemeClr val="accent1"/>
          </a:solidFill>
          <a:ln w="12700" algn="ctr">
            <a:noFill/>
            <a:miter lim="800000"/>
            <a:headEnd type="none" w="sm" len="sm"/>
            <a:tailEnd type="none" w="lg" len="lg"/>
          </a:ln>
          <a:effectLst/>
        </p:spPr>
        <p:txBody>
          <a:bodyPr lIns="54864" tIns="50941" rIns="54864" bIns="50941" anchor="ctr"/>
          <a:lstStyle/>
          <a:p>
            <a:pPr algn="ctr" eaLnBrk="0" hangingPunct="0"/>
            <a:r>
              <a:rPr lang="fr-FR" sz="2000" dirty="0">
                <a:solidFill>
                  <a:schemeClr val="bg2"/>
                </a:solidFill>
                <a:latin typeface="Segoe" pitchFamily="2" charset="0"/>
              </a:rPr>
              <a:t>OS et </a:t>
            </a:r>
            <a:br>
              <a:rPr lang="fr-FR" sz="2000" dirty="0">
                <a:solidFill>
                  <a:schemeClr val="bg2"/>
                </a:solidFill>
                <a:latin typeface="Segoe" pitchFamily="2" charset="0"/>
              </a:rPr>
            </a:br>
            <a:r>
              <a:rPr lang="fr-FR" sz="2000" dirty="0">
                <a:solidFill>
                  <a:schemeClr val="bg2"/>
                </a:solidFill>
                <a:latin typeface="Segoe" pitchFamily="2" charset="0"/>
              </a:rPr>
              <a:t>Applications</a:t>
            </a:r>
            <a:br>
              <a:rPr lang="fr-FR" sz="2000" dirty="0">
                <a:solidFill>
                  <a:schemeClr val="bg2"/>
                </a:solidFill>
                <a:latin typeface="Segoe" pitchFamily="2" charset="0"/>
              </a:rPr>
            </a:br>
            <a:r>
              <a:rPr lang="fr-FR" sz="2000" dirty="0">
                <a:solidFill>
                  <a:schemeClr val="bg2"/>
                </a:solidFill>
                <a:latin typeface="Segoe" pitchFamily="2" charset="0"/>
              </a:rPr>
              <a:t>hébergés</a:t>
            </a:r>
          </a:p>
        </p:txBody>
      </p:sp>
      <p:sp>
        <p:nvSpPr>
          <p:cNvPr id="142344" name="Rectangle 8"/>
          <p:cNvSpPr>
            <a:spLocks noChangeArrowheads="1"/>
          </p:cNvSpPr>
          <p:nvPr/>
        </p:nvSpPr>
        <p:spPr bwMode="auto">
          <a:xfrm>
            <a:off x="2478088" y="1417638"/>
            <a:ext cx="1789112" cy="1066800"/>
          </a:xfrm>
          <a:prstGeom prst="rect">
            <a:avLst/>
          </a:prstGeom>
          <a:solidFill>
            <a:schemeClr val="accent1"/>
          </a:solidFill>
          <a:ln w="12700">
            <a:noFill/>
            <a:miter lim="800000"/>
            <a:headEnd type="none" w="sm" len="sm"/>
            <a:tailEnd type="none" w="lg" len="lg"/>
          </a:ln>
          <a:effectLst/>
        </p:spPr>
        <p:txBody>
          <a:bodyPr lIns="54864" tIns="50941" rIns="54864" bIns="50941" anchor="ctr"/>
          <a:lstStyle/>
          <a:p>
            <a:pPr algn="ctr" eaLnBrk="0" hangingPunct="0"/>
            <a:r>
              <a:rPr lang="fr-FR" sz="2000" dirty="0">
                <a:solidFill>
                  <a:schemeClr val="bg2"/>
                </a:solidFill>
                <a:latin typeface="Segoe" pitchFamily="2" charset="0"/>
              </a:rPr>
              <a:t>OS et </a:t>
            </a:r>
            <a:br>
              <a:rPr lang="fr-FR" sz="2000" dirty="0">
                <a:solidFill>
                  <a:schemeClr val="bg2"/>
                </a:solidFill>
                <a:latin typeface="Segoe" pitchFamily="2" charset="0"/>
              </a:rPr>
            </a:br>
            <a:r>
              <a:rPr lang="fr-FR" sz="2000" dirty="0">
                <a:solidFill>
                  <a:schemeClr val="bg2"/>
                </a:solidFill>
                <a:latin typeface="Segoe" pitchFamily="2" charset="0"/>
              </a:rPr>
              <a:t>Applications</a:t>
            </a:r>
            <a:br>
              <a:rPr lang="fr-FR" sz="2000" dirty="0">
                <a:solidFill>
                  <a:schemeClr val="bg2"/>
                </a:solidFill>
                <a:latin typeface="Segoe" pitchFamily="2" charset="0"/>
              </a:rPr>
            </a:br>
            <a:r>
              <a:rPr lang="fr-FR" sz="2000" dirty="0">
                <a:solidFill>
                  <a:schemeClr val="bg2"/>
                </a:solidFill>
                <a:latin typeface="Segoe" pitchFamily="2" charset="0"/>
              </a:rPr>
              <a:t>hébergés</a:t>
            </a:r>
          </a:p>
        </p:txBody>
      </p:sp>
      <p:sp>
        <p:nvSpPr>
          <p:cNvPr id="142345" name="Rectangle 9"/>
          <p:cNvSpPr>
            <a:spLocks noChangeArrowheads="1"/>
          </p:cNvSpPr>
          <p:nvPr/>
        </p:nvSpPr>
        <p:spPr bwMode="auto">
          <a:xfrm>
            <a:off x="2500313" y="2571750"/>
            <a:ext cx="1690687" cy="731838"/>
          </a:xfrm>
          <a:prstGeom prst="rect">
            <a:avLst/>
          </a:prstGeom>
          <a:gradFill rotWithShape="1">
            <a:gsLst>
              <a:gs pos="0">
                <a:srgbClr val="FA7438"/>
              </a:gs>
              <a:gs pos="50000">
                <a:srgbClr val="FA7438">
                  <a:gamma/>
                  <a:shade val="76078"/>
                  <a:invGamma/>
                </a:srgbClr>
              </a:gs>
              <a:gs pos="100000">
                <a:srgbClr val="FA7438"/>
              </a:gs>
            </a:gsLst>
            <a:lin ang="5400000" scaled="1"/>
          </a:gradFill>
          <a:ln w="12700" algn="ctr">
            <a:noFill/>
            <a:miter lim="800000"/>
            <a:headEnd type="none" w="sm" len="sm"/>
            <a:tailEnd type="none" w="lg" len="lg"/>
          </a:ln>
          <a:effectLst/>
        </p:spPr>
        <p:txBody>
          <a:bodyPr lIns="54864" tIns="50941" rIns="54864" bIns="50941" anchor="ctr"/>
          <a:lstStyle/>
          <a:p>
            <a:pPr algn="ctr" eaLnBrk="0" hangingPunct="0"/>
            <a:r>
              <a:rPr lang="fr-FR" sz="2400">
                <a:solidFill>
                  <a:srgbClr val="F8F8F8"/>
                </a:solidFill>
                <a:latin typeface="Segoe" pitchFamily="2" charset="0"/>
              </a:rPr>
              <a:t>Matériel virtuel </a:t>
            </a:r>
          </a:p>
        </p:txBody>
      </p:sp>
      <p:sp>
        <p:nvSpPr>
          <p:cNvPr id="142346" name="AutoShape 10"/>
          <p:cNvSpPr>
            <a:spLocks noGrp="1" noChangeArrowheads="1"/>
          </p:cNvSpPr>
          <p:nvPr>
            <p:ph type="body" idx="4294967295"/>
          </p:nvPr>
        </p:nvSpPr>
        <p:spPr>
          <a:xfrm>
            <a:off x="4620242" y="5528332"/>
            <a:ext cx="4341812" cy="1195712"/>
          </a:xfrm>
          <a:prstGeom prst="wedgeRectCallout">
            <a:avLst>
              <a:gd name="adj1" fmla="val -61305"/>
              <a:gd name="adj2" fmla="val -30594"/>
            </a:avLst>
          </a:prstGeom>
          <a:solidFill>
            <a:srgbClr val="F8F8F8"/>
          </a:solidFill>
          <a:ln w="12700" cap="flat" algn="ctr">
            <a:solidFill>
              <a:srgbClr val="000000"/>
            </a:solidFill>
            <a:headEnd type="none" w="med" len="med"/>
            <a:tailEnd type="none" w="med" len="med"/>
          </a:ln>
          <a:effectLst>
            <a:outerShdw dist="107763" dir="2700000" algn="ctr" rotWithShape="0">
              <a:schemeClr val="bg2">
                <a:alpha val="50000"/>
              </a:schemeClr>
            </a:outerShdw>
          </a:effectLst>
        </p:spPr>
        <p:txBody>
          <a:bodyPr/>
          <a:lstStyle/>
          <a:p>
            <a:pPr marL="679450" lvl="1" indent="-334963">
              <a:lnSpc>
                <a:spcPct val="95000"/>
              </a:lnSpc>
              <a:spcBef>
                <a:spcPct val="15000"/>
              </a:spcBef>
              <a:spcAft>
                <a:spcPct val="25000"/>
              </a:spcAft>
              <a:buClr>
                <a:srgbClr val="000000"/>
              </a:buClr>
              <a:buSzPct val="125000"/>
              <a:buFont typeface="Times" pitchFamily="18" charset="0"/>
              <a:buChar char="–"/>
            </a:pPr>
            <a:r>
              <a:rPr lang="fr-FR" sz="1400" b="1" kern="1200" dirty="0" smtClean="0">
                <a:solidFill>
                  <a:srgbClr val="000000"/>
                </a:solidFill>
                <a:effectLst/>
                <a:latin typeface="Arial" charset="0"/>
                <a:ea typeface="+mn-ea"/>
                <a:cs typeface="+mn-cs"/>
              </a:rPr>
              <a:t>32 proc /64 Go  sur X86</a:t>
            </a:r>
          </a:p>
          <a:p>
            <a:pPr marL="679450" lvl="1" indent="-334963">
              <a:lnSpc>
                <a:spcPct val="95000"/>
              </a:lnSpc>
              <a:spcBef>
                <a:spcPct val="15000"/>
              </a:spcBef>
              <a:spcAft>
                <a:spcPct val="25000"/>
              </a:spcAft>
              <a:buClr>
                <a:srgbClr val="000000"/>
              </a:buClr>
              <a:buSzPct val="125000"/>
              <a:buFont typeface="Times" pitchFamily="18" charset="0"/>
              <a:buChar char="–"/>
            </a:pPr>
            <a:r>
              <a:rPr lang="fr-FR" sz="1400" b="1" kern="1200" dirty="0" smtClean="0">
                <a:solidFill>
                  <a:srgbClr val="000000"/>
                </a:solidFill>
                <a:effectLst/>
                <a:latin typeface="Arial" charset="0"/>
                <a:ea typeface="+mn-ea"/>
                <a:cs typeface="+mn-cs"/>
              </a:rPr>
              <a:t>64 proc 1 To sur X64 </a:t>
            </a:r>
            <a:endParaRPr lang="fr-FR" sz="1400" b="1" kern="1200" dirty="0">
              <a:solidFill>
                <a:srgbClr val="000000"/>
              </a:solidFill>
              <a:effectLst/>
              <a:latin typeface="Arial" charset="0"/>
              <a:ea typeface="+mn-ea"/>
              <a:cs typeface="+mn-cs"/>
            </a:endParaRPr>
          </a:p>
          <a:p>
            <a:pPr marL="679450" lvl="1" indent="-334963">
              <a:lnSpc>
                <a:spcPct val="95000"/>
              </a:lnSpc>
              <a:spcBef>
                <a:spcPct val="15000"/>
              </a:spcBef>
              <a:spcAft>
                <a:spcPct val="25000"/>
              </a:spcAft>
              <a:buClr>
                <a:srgbClr val="000000"/>
              </a:buClr>
              <a:buSzPct val="125000"/>
              <a:buFont typeface="Times" pitchFamily="18" charset="0"/>
              <a:buChar char="–"/>
            </a:pPr>
            <a:r>
              <a:rPr lang="fr-FR" sz="1200" b="1" kern="1200" dirty="0" smtClean="0">
                <a:solidFill>
                  <a:srgbClr val="000000"/>
                </a:solidFill>
                <a:effectLst/>
                <a:latin typeface="Arial" charset="0"/>
                <a:ea typeface="+mn-ea"/>
                <a:cs typeface="+mn-cs"/>
              </a:rPr>
              <a:t>Virtual Server </a:t>
            </a:r>
            <a:r>
              <a:rPr lang="fr-FR" sz="1200" b="1" kern="1200" dirty="0">
                <a:solidFill>
                  <a:srgbClr val="000000"/>
                </a:solidFill>
                <a:effectLst/>
                <a:latin typeface="Arial" charset="0"/>
                <a:ea typeface="+mn-ea"/>
                <a:cs typeface="+mn-cs"/>
              </a:rPr>
              <a:t>utilise les infrastructures existantes de stockage, de réseau et de </a:t>
            </a:r>
            <a:r>
              <a:rPr lang="fr-FR" sz="1200" b="1" kern="1200" dirty="0" smtClean="0">
                <a:solidFill>
                  <a:srgbClr val="000000"/>
                </a:solidFill>
                <a:effectLst/>
                <a:latin typeface="Arial" charset="0"/>
                <a:ea typeface="+mn-ea"/>
                <a:cs typeface="+mn-cs"/>
              </a:rPr>
              <a:t>sécurité du système</a:t>
            </a:r>
            <a:endParaRPr lang="fr-FR" sz="1200" b="1" kern="1200" dirty="0">
              <a:solidFill>
                <a:srgbClr val="000000"/>
              </a:solidFill>
              <a:effectLst/>
              <a:latin typeface="Arial" charset="0"/>
              <a:ea typeface="+mn-ea"/>
              <a:cs typeface="+mn-cs"/>
            </a:endParaRPr>
          </a:p>
        </p:txBody>
      </p:sp>
      <p:sp>
        <p:nvSpPr>
          <p:cNvPr id="142347" name="Rectangle 11"/>
          <p:cNvSpPr>
            <a:spLocks noChangeArrowheads="1"/>
          </p:cNvSpPr>
          <p:nvPr/>
        </p:nvSpPr>
        <p:spPr bwMode="auto">
          <a:xfrm>
            <a:off x="684213" y="2598738"/>
            <a:ext cx="1690687" cy="731837"/>
          </a:xfrm>
          <a:prstGeom prst="rect">
            <a:avLst/>
          </a:prstGeom>
          <a:gradFill rotWithShape="1">
            <a:gsLst>
              <a:gs pos="0">
                <a:srgbClr val="FA7438"/>
              </a:gs>
              <a:gs pos="50000">
                <a:srgbClr val="FA7438">
                  <a:gamma/>
                  <a:shade val="76078"/>
                  <a:invGamma/>
                </a:srgbClr>
              </a:gs>
              <a:gs pos="100000">
                <a:srgbClr val="FA7438"/>
              </a:gs>
            </a:gsLst>
            <a:lin ang="5400000" scaled="1"/>
          </a:gradFill>
          <a:ln w="12700" algn="ctr">
            <a:noFill/>
            <a:miter lim="800000"/>
            <a:headEnd type="none" w="sm" len="sm"/>
            <a:tailEnd type="none" w="lg" len="lg"/>
          </a:ln>
          <a:effectLst/>
        </p:spPr>
        <p:txBody>
          <a:bodyPr lIns="54864" tIns="50941" rIns="54864" bIns="50941" anchor="ctr"/>
          <a:lstStyle/>
          <a:p>
            <a:pPr algn="ctr" eaLnBrk="0" hangingPunct="0"/>
            <a:r>
              <a:rPr lang="fr-FR" sz="2400">
                <a:solidFill>
                  <a:srgbClr val="F8F8F8"/>
                </a:solidFill>
                <a:latin typeface="Segoe" pitchFamily="2" charset="0"/>
              </a:rPr>
              <a:t>Matériel virtuel </a:t>
            </a:r>
          </a:p>
        </p:txBody>
      </p:sp>
      <p:sp>
        <p:nvSpPr>
          <p:cNvPr id="142348" name="AutoShape 12"/>
          <p:cNvSpPr>
            <a:spLocks noChangeArrowheads="1"/>
          </p:cNvSpPr>
          <p:nvPr/>
        </p:nvSpPr>
        <p:spPr bwMode="auto">
          <a:xfrm>
            <a:off x="4609323" y="4330936"/>
            <a:ext cx="4341813" cy="1136812"/>
          </a:xfrm>
          <a:prstGeom prst="wedgeRectCallout">
            <a:avLst>
              <a:gd name="adj1" fmla="val -61259"/>
              <a:gd name="adj2" fmla="val 15403"/>
            </a:avLst>
          </a:prstGeom>
          <a:solidFill>
            <a:srgbClr val="F8F8F8"/>
          </a:solidFill>
          <a:ln w="12700" algn="ctr">
            <a:solidFill>
              <a:srgbClr val="000000"/>
            </a:solidFill>
            <a:miter lim="800000"/>
            <a:headEnd/>
            <a:tailEnd/>
          </a:ln>
          <a:effectLst>
            <a:outerShdw dist="107763" dir="2700000" algn="ctr" rotWithShape="0">
              <a:schemeClr val="bg2">
                <a:alpha val="50000"/>
              </a:schemeClr>
            </a:outerShdw>
          </a:effectLst>
        </p:spPr>
        <p:txBody>
          <a:bodyPr/>
          <a:lstStyle/>
          <a:p>
            <a:pPr marL="230188" indent="-230188">
              <a:spcBef>
                <a:spcPct val="35000"/>
              </a:spcBef>
              <a:spcAft>
                <a:spcPct val="35000"/>
              </a:spcAft>
              <a:buClr>
                <a:srgbClr val="008CCC"/>
              </a:buClr>
              <a:buSzPct val="120000"/>
              <a:buFont typeface="Times" pitchFamily="18" charset="0"/>
              <a:buChar char="•"/>
            </a:pPr>
            <a:r>
              <a:rPr lang="fr-FR" sz="1400" b="1" dirty="0" smtClean="0">
                <a:solidFill>
                  <a:srgbClr val="000000"/>
                </a:solidFill>
                <a:latin typeface="Arial" charset="0"/>
              </a:rPr>
              <a:t>Virtual Server </a:t>
            </a:r>
            <a:r>
              <a:rPr lang="fr-FR" sz="1400" b="1" dirty="0">
                <a:solidFill>
                  <a:srgbClr val="000000"/>
                </a:solidFill>
                <a:latin typeface="Arial" charset="0"/>
              </a:rPr>
              <a:t>fonctionne avec </a:t>
            </a:r>
            <a:r>
              <a:rPr lang="fr-FR" sz="1400" b="1" dirty="0" smtClean="0">
                <a:solidFill>
                  <a:srgbClr val="000000"/>
                </a:solidFill>
                <a:latin typeface="Arial" charset="0"/>
              </a:rPr>
              <a:t>Windows:</a:t>
            </a:r>
            <a:endParaRPr lang="fr-FR" sz="1400" b="1" dirty="0">
              <a:solidFill>
                <a:srgbClr val="000000"/>
              </a:solidFill>
              <a:latin typeface="Arial" charset="0"/>
            </a:endParaRPr>
          </a:p>
          <a:p>
            <a:pPr marL="679450" lvl="1" indent="-334963">
              <a:lnSpc>
                <a:spcPct val="95000"/>
              </a:lnSpc>
              <a:spcBef>
                <a:spcPct val="15000"/>
              </a:spcBef>
              <a:spcAft>
                <a:spcPct val="25000"/>
              </a:spcAft>
              <a:buClr>
                <a:srgbClr val="000000"/>
              </a:buClr>
              <a:buSzPct val="125000"/>
              <a:buFont typeface="Times" pitchFamily="18" charset="0"/>
              <a:buChar char="–"/>
            </a:pPr>
            <a:r>
              <a:rPr lang="fr-FR" sz="1200" b="1" dirty="0" err="1">
                <a:solidFill>
                  <a:srgbClr val="000000"/>
                </a:solidFill>
                <a:latin typeface="Arial" charset="0"/>
              </a:rPr>
              <a:t>Heartbeat</a:t>
            </a:r>
            <a:r>
              <a:rPr lang="fr-FR" sz="1200" b="1" dirty="0">
                <a:solidFill>
                  <a:srgbClr val="000000"/>
                </a:solidFill>
                <a:latin typeface="Arial" charset="0"/>
              </a:rPr>
              <a:t> du noyau/</a:t>
            </a:r>
            <a:br>
              <a:rPr lang="fr-FR" sz="1200" b="1" dirty="0">
                <a:solidFill>
                  <a:srgbClr val="000000"/>
                </a:solidFill>
                <a:latin typeface="Arial" charset="0"/>
              </a:rPr>
            </a:br>
            <a:r>
              <a:rPr lang="fr-FR" sz="1200" b="1" dirty="0">
                <a:solidFill>
                  <a:srgbClr val="000000"/>
                </a:solidFill>
                <a:latin typeface="Arial" charset="0"/>
              </a:rPr>
              <a:t>ordonnanceur (</a:t>
            </a:r>
            <a:r>
              <a:rPr lang="fr-FR" sz="1200" b="1" dirty="0" err="1">
                <a:solidFill>
                  <a:srgbClr val="000000"/>
                </a:solidFill>
                <a:latin typeface="Arial" charset="0"/>
              </a:rPr>
              <a:t>scheduler</a:t>
            </a:r>
            <a:r>
              <a:rPr lang="fr-FR" sz="1200" b="1" dirty="0">
                <a:solidFill>
                  <a:srgbClr val="000000"/>
                </a:solidFill>
                <a:latin typeface="Arial" charset="0"/>
              </a:rPr>
              <a:t>)</a:t>
            </a:r>
          </a:p>
          <a:p>
            <a:pPr marL="679450" lvl="1" indent="-334963">
              <a:lnSpc>
                <a:spcPct val="95000"/>
              </a:lnSpc>
              <a:spcBef>
                <a:spcPct val="15000"/>
              </a:spcBef>
              <a:spcAft>
                <a:spcPct val="25000"/>
              </a:spcAft>
              <a:buClr>
                <a:srgbClr val="000000"/>
              </a:buClr>
              <a:buSzPct val="125000"/>
              <a:buFont typeface="Times" pitchFamily="18" charset="0"/>
              <a:buChar char="–"/>
            </a:pPr>
            <a:r>
              <a:rPr lang="fr-FR" sz="1200" b="1" dirty="0">
                <a:solidFill>
                  <a:srgbClr val="000000"/>
                </a:solidFill>
                <a:latin typeface="Arial" charset="0"/>
              </a:rPr>
              <a:t>Pilotes de périphériques </a:t>
            </a:r>
            <a:r>
              <a:rPr lang="fr-FR" sz="1200" b="1" dirty="0" smtClean="0">
                <a:solidFill>
                  <a:srgbClr val="000000"/>
                </a:solidFill>
                <a:latin typeface="Arial" charset="0"/>
              </a:rPr>
              <a:t>Windows</a:t>
            </a:r>
            <a:endParaRPr lang="fr-FR" sz="1200" b="1" dirty="0">
              <a:solidFill>
                <a:srgbClr val="000000"/>
              </a:solidFill>
              <a:latin typeface="Arial" charset="0"/>
            </a:endParaRPr>
          </a:p>
        </p:txBody>
      </p:sp>
      <p:sp>
        <p:nvSpPr>
          <p:cNvPr id="142349" name="AutoShape 13"/>
          <p:cNvSpPr>
            <a:spLocks noChangeArrowheads="1"/>
          </p:cNvSpPr>
          <p:nvPr/>
        </p:nvSpPr>
        <p:spPr bwMode="auto">
          <a:xfrm>
            <a:off x="4609321" y="2659235"/>
            <a:ext cx="4341813" cy="1642189"/>
          </a:xfrm>
          <a:prstGeom prst="wedgeRectCallout">
            <a:avLst>
              <a:gd name="adj1" fmla="val -60535"/>
              <a:gd name="adj2" fmla="val 25856"/>
            </a:avLst>
          </a:prstGeom>
          <a:solidFill>
            <a:srgbClr val="F8F8F8"/>
          </a:solidFill>
          <a:ln w="12700" algn="ctr">
            <a:solidFill>
              <a:srgbClr val="000000"/>
            </a:solidFill>
            <a:miter lim="800000"/>
            <a:headEnd/>
            <a:tailEnd/>
          </a:ln>
          <a:effectLst>
            <a:outerShdw dist="107763" dir="2700000" algn="ctr" rotWithShape="0">
              <a:schemeClr val="bg2">
                <a:alpha val="50000"/>
              </a:schemeClr>
            </a:outerShdw>
          </a:effectLst>
        </p:spPr>
        <p:txBody>
          <a:bodyPr/>
          <a:lstStyle/>
          <a:p>
            <a:pPr marL="230188" indent="-230188">
              <a:spcBef>
                <a:spcPct val="35000"/>
              </a:spcBef>
              <a:spcAft>
                <a:spcPct val="35000"/>
              </a:spcAft>
              <a:buClr>
                <a:srgbClr val="008CCC"/>
              </a:buClr>
              <a:buSzPct val="120000"/>
              <a:buFont typeface="Times" pitchFamily="18" charset="0"/>
              <a:buChar char="•"/>
            </a:pPr>
            <a:r>
              <a:rPr lang="fr-FR" sz="1400" b="1" dirty="0">
                <a:solidFill>
                  <a:srgbClr val="000000"/>
                </a:solidFill>
                <a:latin typeface="Arial" charset="0"/>
              </a:rPr>
              <a:t>Infrastructure de </a:t>
            </a:r>
            <a:r>
              <a:rPr lang="fr-FR" sz="1400" b="1" dirty="0" err="1">
                <a:solidFill>
                  <a:srgbClr val="000000"/>
                </a:solidFill>
                <a:latin typeface="Arial" charset="0"/>
              </a:rPr>
              <a:t>virtualisation</a:t>
            </a:r>
            <a:endParaRPr lang="fr-FR" sz="1400" b="1" dirty="0">
              <a:solidFill>
                <a:srgbClr val="000000"/>
              </a:solidFill>
              <a:latin typeface="Arial" charset="0"/>
            </a:endParaRPr>
          </a:p>
          <a:p>
            <a:pPr marL="679450" lvl="1" indent="-334963">
              <a:lnSpc>
                <a:spcPct val="95000"/>
              </a:lnSpc>
              <a:spcBef>
                <a:spcPct val="15000"/>
              </a:spcBef>
              <a:spcAft>
                <a:spcPct val="25000"/>
              </a:spcAft>
              <a:buClr>
                <a:srgbClr val="000000"/>
              </a:buClr>
              <a:buSzPct val="125000"/>
              <a:buFont typeface="Times" pitchFamily="18" charset="0"/>
              <a:buChar char="–"/>
            </a:pPr>
            <a:r>
              <a:rPr lang="fr-FR" sz="1200" dirty="0" smtClean="0">
                <a:solidFill>
                  <a:srgbClr val="000000"/>
                </a:solidFill>
                <a:latin typeface="Arial" charset="0"/>
              </a:rPr>
              <a:t>Gestion de machines virtuelles (VMM)</a:t>
            </a:r>
            <a:endParaRPr lang="fr-FR" sz="1200" dirty="0">
              <a:solidFill>
                <a:srgbClr val="000000"/>
              </a:solidFill>
              <a:latin typeface="Arial" charset="0"/>
            </a:endParaRPr>
          </a:p>
          <a:p>
            <a:pPr marL="679450" lvl="1" indent="-334963">
              <a:lnSpc>
                <a:spcPct val="95000"/>
              </a:lnSpc>
              <a:spcBef>
                <a:spcPct val="15000"/>
              </a:spcBef>
              <a:spcAft>
                <a:spcPct val="25000"/>
              </a:spcAft>
              <a:buClr>
                <a:srgbClr val="000000"/>
              </a:buClr>
              <a:buSzPct val="125000"/>
              <a:buFont typeface="Times" pitchFamily="18" charset="0"/>
              <a:buChar char="–"/>
            </a:pPr>
            <a:r>
              <a:rPr lang="fr-FR" sz="1200" dirty="0">
                <a:solidFill>
                  <a:srgbClr val="000000"/>
                </a:solidFill>
                <a:latin typeface="Arial" charset="0"/>
              </a:rPr>
              <a:t>API COM</a:t>
            </a:r>
          </a:p>
          <a:p>
            <a:pPr marL="679450" lvl="1" indent="-334963">
              <a:lnSpc>
                <a:spcPct val="95000"/>
              </a:lnSpc>
              <a:spcBef>
                <a:spcPct val="15000"/>
              </a:spcBef>
              <a:spcAft>
                <a:spcPct val="25000"/>
              </a:spcAft>
              <a:buClr>
                <a:srgbClr val="000000"/>
              </a:buClr>
              <a:buSzPct val="125000"/>
              <a:buFont typeface="Times" pitchFamily="18" charset="0"/>
              <a:buChar char="–"/>
            </a:pPr>
            <a:r>
              <a:rPr lang="fr-FR" sz="1200" dirty="0">
                <a:solidFill>
                  <a:srgbClr val="000000"/>
                </a:solidFill>
                <a:latin typeface="Arial" charset="0"/>
              </a:rPr>
              <a:t>Gestion des ressources</a:t>
            </a:r>
          </a:p>
          <a:p>
            <a:pPr marL="679450" lvl="1" indent="-334963">
              <a:lnSpc>
                <a:spcPct val="95000"/>
              </a:lnSpc>
              <a:spcBef>
                <a:spcPct val="15000"/>
              </a:spcBef>
              <a:spcAft>
                <a:spcPct val="25000"/>
              </a:spcAft>
              <a:buClr>
                <a:srgbClr val="000000"/>
              </a:buClr>
              <a:buSzPct val="125000"/>
              <a:buFont typeface="Times" pitchFamily="18" charset="0"/>
              <a:buChar char="–"/>
            </a:pPr>
            <a:r>
              <a:rPr lang="fr-FR" sz="1200" dirty="0">
                <a:solidFill>
                  <a:srgbClr val="000000"/>
                </a:solidFill>
                <a:latin typeface="Arial" charset="0"/>
              </a:rPr>
              <a:t>Intégration journal d’événements/WMI</a:t>
            </a:r>
          </a:p>
          <a:p>
            <a:pPr marL="679450" lvl="1" indent="-334963">
              <a:lnSpc>
                <a:spcPct val="95000"/>
              </a:lnSpc>
              <a:spcBef>
                <a:spcPct val="15000"/>
              </a:spcBef>
              <a:spcAft>
                <a:spcPct val="25000"/>
              </a:spcAft>
              <a:buClr>
                <a:srgbClr val="000000"/>
              </a:buClr>
              <a:buSzPct val="125000"/>
              <a:buFont typeface="Times" pitchFamily="18" charset="0"/>
              <a:buChar char="–"/>
            </a:pPr>
            <a:r>
              <a:rPr lang="fr-FR" sz="1200" dirty="0">
                <a:solidFill>
                  <a:srgbClr val="000000"/>
                </a:solidFill>
                <a:latin typeface="Arial" charset="0"/>
              </a:rPr>
              <a:t>Prise en charge du multi Thread</a:t>
            </a:r>
          </a:p>
        </p:txBody>
      </p:sp>
      <p:sp>
        <p:nvSpPr>
          <p:cNvPr id="142350" name="AutoShape 14"/>
          <p:cNvSpPr>
            <a:spLocks noChangeArrowheads="1"/>
          </p:cNvSpPr>
          <p:nvPr/>
        </p:nvSpPr>
        <p:spPr bwMode="auto">
          <a:xfrm>
            <a:off x="4581329" y="553606"/>
            <a:ext cx="4341813" cy="2049624"/>
          </a:xfrm>
          <a:prstGeom prst="wedgeRectCallout">
            <a:avLst>
              <a:gd name="adj1" fmla="val -60600"/>
              <a:gd name="adj2" fmla="val 52000"/>
            </a:avLst>
          </a:prstGeom>
          <a:solidFill>
            <a:srgbClr val="F8F8F8"/>
          </a:solidFill>
          <a:ln w="12700" algn="ctr">
            <a:solidFill>
              <a:srgbClr val="000000"/>
            </a:solidFill>
            <a:miter lim="800000"/>
            <a:headEnd/>
            <a:tailEnd/>
          </a:ln>
          <a:effectLst>
            <a:outerShdw dist="107763" dir="2700000" algn="ctr" rotWithShape="0">
              <a:schemeClr val="bg2">
                <a:alpha val="50000"/>
              </a:schemeClr>
            </a:outerShdw>
          </a:effectLst>
        </p:spPr>
        <p:txBody>
          <a:bodyPr/>
          <a:lstStyle/>
          <a:p>
            <a:pPr marL="230188" indent="-230188">
              <a:spcBef>
                <a:spcPct val="35000"/>
              </a:spcBef>
              <a:spcAft>
                <a:spcPct val="35000"/>
              </a:spcAft>
              <a:buClr>
                <a:srgbClr val="008CCC"/>
              </a:buClr>
              <a:buSzPct val="120000"/>
              <a:buFont typeface="Times" pitchFamily="18" charset="0"/>
              <a:buChar char="•"/>
            </a:pPr>
            <a:r>
              <a:rPr lang="fr-FR" sz="1400" b="1" dirty="0">
                <a:solidFill>
                  <a:srgbClr val="000000"/>
                </a:solidFill>
                <a:latin typeface="Arial" charset="0"/>
              </a:rPr>
              <a:t>Modèles standards</a:t>
            </a:r>
          </a:p>
          <a:p>
            <a:pPr marL="679450" lvl="1" indent="-334963">
              <a:lnSpc>
                <a:spcPct val="95000"/>
              </a:lnSpc>
              <a:spcBef>
                <a:spcPct val="15000"/>
              </a:spcBef>
              <a:spcAft>
                <a:spcPct val="25000"/>
              </a:spcAft>
              <a:buClr>
                <a:srgbClr val="000000"/>
              </a:buClr>
              <a:buSzPct val="125000"/>
              <a:buFont typeface="Times" pitchFamily="18" charset="0"/>
              <a:buChar char="–"/>
            </a:pPr>
            <a:r>
              <a:rPr lang="fr-FR" sz="1200" dirty="0" smtClean="0">
                <a:solidFill>
                  <a:srgbClr val="000000"/>
                </a:solidFill>
                <a:latin typeface="Arial" charset="0"/>
              </a:rPr>
              <a:t>Carte mère Intel 440BX</a:t>
            </a:r>
          </a:p>
          <a:p>
            <a:pPr marL="679450" lvl="1" indent="-334963">
              <a:lnSpc>
                <a:spcPct val="95000"/>
              </a:lnSpc>
              <a:spcBef>
                <a:spcPct val="15000"/>
              </a:spcBef>
              <a:spcAft>
                <a:spcPct val="25000"/>
              </a:spcAft>
              <a:buClr>
                <a:srgbClr val="000000"/>
              </a:buClr>
              <a:buSzPct val="125000"/>
              <a:buFont typeface="Times" pitchFamily="18" charset="0"/>
              <a:buChar char="–"/>
            </a:pPr>
            <a:r>
              <a:rPr lang="fr-FR" sz="1200" dirty="0" smtClean="0">
                <a:solidFill>
                  <a:srgbClr val="000000"/>
                </a:solidFill>
                <a:latin typeface="Arial" charset="0"/>
              </a:rPr>
              <a:t>Carte réseau Intel 21141</a:t>
            </a:r>
          </a:p>
          <a:p>
            <a:pPr marL="679450" lvl="1" indent="-334963">
              <a:lnSpc>
                <a:spcPct val="95000"/>
              </a:lnSpc>
              <a:spcBef>
                <a:spcPct val="15000"/>
              </a:spcBef>
              <a:spcAft>
                <a:spcPct val="25000"/>
              </a:spcAft>
              <a:buClr>
                <a:srgbClr val="000000"/>
              </a:buClr>
              <a:buSzPct val="125000"/>
              <a:buFont typeface="Times" pitchFamily="18" charset="0"/>
              <a:buChar char="–"/>
            </a:pPr>
            <a:r>
              <a:rPr lang="fr-FR" sz="1200" dirty="0" smtClean="0">
                <a:solidFill>
                  <a:srgbClr val="000000"/>
                </a:solidFill>
                <a:latin typeface="Arial" charset="0"/>
              </a:rPr>
              <a:t>Carte vidéo S3 Trio64 </a:t>
            </a:r>
            <a:r>
              <a:rPr lang="fr-FR" sz="1200" dirty="0" err="1" smtClean="0">
                <a:solidFill>
                  <a:srgbClr val="000000"/>
                </a:solidFill>
                <a:latin typeface="Arial" charset="0"/>
              </a:rPr>
              <a:t>Gfx</a:t>
            </a:r>
            <a:r>
              <a:rPr lang="fr-FR" sz="1200" dirty="0" smtClean="0">
                <a:solidFill>
                  <a:srgbClr val="000000"/>
                </a:solidFill>
                <a:latin typeface="Arial" charset="0"/>
              </a:rPr>
              <a:t> / 2D</a:t>
            </a:r>
          </a:p>
          <a:p>
            <a:pPr marL="679450" lvl="1" indent="-334963">
              <a:lnSpc>
                <a:spcPct val="95000"/>
              </a:lnSpc>
              <a:spcBef>
                <a:spcPct val="15000"/>
              </a:spcBef>
              <a:spcAft>
                <a:spcPct val="25000"/>
              </a:spcAft>
              <a:buClr>
                <a:srgbClr val="000000"/>
              </a:buClr>
              <a:buSzPct val="125000"/>
              <a:buFont typeface="Times" pitchFamily="18" charset="0"/>
              <a:buChar char="–"/>
            </a:pPr>
            <a:r>
              <a:rPr lang="fr-FR" sz="1200" dirty="0" smtClean="0">
                <a:solidFill>
                  <a:srgbClr val="000000"/>
                </a:solidFill>
                <a:latin typeface="Arial" charset="0"/>
              </a:rPr>
              <a:t>Contrôleur IDE/ATAPI</a:t>
            </a:r>
          </a:p>
          <a:p>
            <a:pPr marL="679450" lvl="1" indent="-334963">
              <a:lnSpc>
                <a:spcPct val="95000"/>
              </a:lnSpc>
              <a:spcBef>
                <a:spcPct val="15000"/>
              </a:spcBef>
              <a:spcAft>
                <a:spcPct val="25000"/>
              </a:spcAft>
              <a:buClr>
                <a:srgbClr val="000000"/>
              </a:buClr>
              <a:buSzPct val="125000"/>
              <a:buFont typeface="Times" pitchFamily="18" charset="0"/>
              <a:buChar char="–"/>
            </a:pPr>
            <a:r>
              <a:rPr lang="fr-FR" sz="1200" dirty="0" smtClean="0">
                <a:solidFill>
                  <a:srgbClr val="000000"/>
                </a:solidFill>
                <a:latin typeface="Arial" charset="0"/>
              </a:rPr>
              <a:t>Contrôleur SCSI </a:t>
            </a:r>
            <a:r>
              <a:rPr lang="fr-FR" sz="1200" dirty="0" err="1" smtClean="0">
                <a:solidFill>
                  <a:srgbClr val="000000"/>
                </a:solidFill>
                <a:latin typeface="Arial" charset="0"/>
              </a:rPr>
              <a:t>Adaptec</a:t>
            </a:r>
            <a:r>
              <a:rPr lang="fr-FR" sz="1200" dirty="0" smtClean="0">
                <a:solidFill>
                  <a:srgbClr val="000000"/>
                </a:solidFill>
                <a:latin typeface="Arial" charset="0"/>
              </a:rPr>
              <a:t> 2940</a:t>
            </a:r>
          </a:p>
          <a:p>
            <a:pPr marL="679450" lvl="1" indent="-334963">
              <a:lnSpc>
                <a:spcPct val="95000"/>
              </a:lnSpc>
              <a:spcBef>
                <a:spcPct val="15000"/>
              </a:spcBef>
              <a:spcAft>
                <a:spcPct val="25000"/>
              </a:spcAft>
              <a:buClr>
                <a:srgbClr val="000000"/>
              </a:buClr>
              <a:buSzPct val="125000"/>
              <a:buFont typeface="Times" pitchFamily="18" charset="0"/>
              <a:buChar char="–"/>
            </a:pPr>
            <a:r>
              <a:rPr lang="fr-FR" sz="1200" dirty="0" err="1" smtClean="0">
                <a:solidFill>
                  <a:srgbClr val="000000"/>
                </a:solidFill>
                <a:latin typeface="Arial" charset="0"/>
              </a:rPr>
              <a:t>Periphériques</a:t>
            </a:r>
            <a:r>
              <a:rPr lang="fr-FR" sz="1200" dirty="0" smtClean="0">
                <a:solidFill>
                  <a:srgbClr val="000000"/>
                </a:solidFill>
                <a:latin typeface="Arial" charset="0"/>
              </a:rPr>
              <a:t> standards</a:t>
            </a:r>
          </a:p>
          <a:p>
            <a:pPr marL="1136650" lvl="2" indent="-334963">
              <a:lnSpc>
                <a:spcPct val="95000"/>
              </a:lnSpc>
              <a:spcBef>
                <a:spcPct val="15000"/>
              </a:spcBef>
              <a:spcAft>
                <a:spcPct val="25000"/>
              </a:spcAft>
              <a:buClr>
                <a:srgbClr val="000000"/>
              </a:buClr>
              <a:buSzPct val="125000"/>
              <a:buFont typeface="Times" pitchFamily="18" charset="0"/>
              <a:buChar char="–"/>
            </a:pPr>
            <a:r>
              <a:rPr lang="fr-FR" sz="1200" dirty="0" smtClean="0">
                <a:solidFill>
                  <a:srgbClr val="000000"/>
                </a:solidFill>
                <a:latin typeface="Arial" charset="0"/>
              </a:rPr>
              <a:t>Clavier, souris, </a:t>
            </a:r>
            <a:r>
              <a:rPr lang="fr-FR" sz="1200" dirty="0" err="1" smtClean="0">
                <a:solidFill>
                  <a:srgbClr val="000000"/>
                </a:solidFill>
                <a:latin typeface="Arial" charset="0"/>
              </a:rPr>
              <a:t>lpt</a:t>
            </a:r>
            <a:r>
              <a:rPr lang="fr-FR" sz="1200" dirty="0" smtClean="0">
                <a:solidFill>
                  <a:srgbClr val="000000"/>
                </a:solidFill>
                <a:latin typeface="Arial" charset="0"/>
              </a:rPr>
              <a:t>, </a:t>
            </a:r>
            <a:r>
              <a:rPr lang="fr-FR" sz="1200" dirty="0" err="1" smtClean="0">
                <a:solidFill>
                  <a:srgbClr val="000000"/>
                </a:solidFill>
                <a:latin typeface="Arial" charset="0"/>
              </a:rPr>
              <a:t>com</a:t>
            </a:r>
            <a:endParaRPr lang="fr-FR" sz="1200" dirty="0" smtClean="0">
              <a:solidFill>
                <a:srgbClr val="000000"/>
              </a:solidFill>
              <a:latin typeface="Arial" charset="0"/>
            </a:endParaRPr>
          </a:p>
          <a:p>
            <a:pPr marL="230188" indent="-230188">
              <a:spcBef>
                <a:spcPct val="35000"/>
              </a:spcBef>
              <a:spcAft>
                <a:spcPct val="35000"/>
              </a:spcAft>
              <a:buClr>
                <a:srgbClr val="000000"/>
              </a:buClr>
              <a:buSzPct val="60000"/>
              <a:buFont typeface="Wingdings" pitchFamily="2" charset="2"/>
              <a:buNone/>
            </a:pPr>
            <a:endParaRPr lang="fr-FR" sz="1600" b="1" dirty="0">
              <a:solidFill>
                <a:schemeClr val="hlink"/>
              </a:solidFill>
              <a:latin typeface="Arial" charset="0"/>
            </a:endParaRPr>
          </a:p>
        </p:txBody>
      </p:sp>
      <p:sp>
        <p:nvSpPr>
          <p:cNvPr id="142351" name="AutoShape 15"/>
          <p:cNvSpPr>
            <a:spLocks noChangeArrowheads="1"/>
          </p:cNvSpPr>
          <p:nvPr/>
        </p:nvSpPr>
        <p:spPr bwMode="auto">
          <a:xfrm>
            <a:off x="4567988" y="566928"/>
            <a:ext cx="4457700" cy="6160444"/>
          </a:xfrm>
          <a:prstGeom prst="wedgeRectCallout">
            <a:avLst>
              <a:gd name="adj1" fmla="val -57014"/>
              <a:gd name="adj2" fmla="val -30796"/>
            </a:avLst>
          </a:prstGeom>
          <a:solidFill>
            <a:srgbClr val="F8F8F8"/>
          </a:solidFill>
          <a:ln w="12700" algn="ctr">
            <a:solidFill>
              <a:srgbClr val="000000"/>
            </a:solidFill>
            <a:miter lim="800000"/>
            <a:headEnd/>
            <a:tailEnd/>
          </a:ln>
          <a:effectLst>
            <a:outerShdw dist="107763" dir="2700000" algn="ctr" rotWithShape="0">
              <a:schemeClr val="bg2">
                <a:alpha val="50000"/>
              </a:schemeClr>
            </a:outerShdw>
          </a:effectLst>
        </p:spPr>
        <p:txBody>
          <a:bodyPr/>
          <a:lstStyle/>
          <a:p>
            <a:pPr marL="230188" indent="-230188">
              <a:spcBef>
                <a:spcPct val="35000"/>
              </a:spcBef>
              <a:spcAft>
                <a:spcPct val="35000"/>
              </a:spcAft>
              <a:buClr>
                <a:srgbClr val="008CCC"/>
              </a:buClr>
              <a:buSzPct val="120000"/>
              <a:buFont typeface="Times" pitchFamily="18" charset="0"/>
              <a:buChar char="•"/>
            </a:pPr>
            <a:r>
              <a:rPr lang="fr-FR" b="1" dirty="0">
                <a:solidFill>
                  <a:srgbClr val="000000"/>
                </a:solidFill>
                <a:latin typeface="Arial" charset="0"/>
              </a:rPr>
              <a:t>Système d’exploitation (OS) hébergé:</a:t>
            </a:r>
          </a:p>
          <a:p>
            <a:pPr marL="679450" lvl="1" indent="-334963">
              <a:lnSpc>
                <a:spcPct val="95000"/>
              </a:lnSpc>
              <a:spcBef>
                <a:spcPct val="15000"/>
              </a:spcBef>
              <a:spcAft>
                <a:spcPct val="25000"/>
              </a:spcAft>
              <a:buClr>
                <a:srgbClr val="000000"/>
              </a:buClr>
              <a:buSzPct val="125000"/>
              <a:buFont typeface="Times" pitchFamily="18" charset="0"/>
              <a:buChar char="–"/>
            </a:pPr>
            <a:r>
              <a:rPr lang="fr-FR" sz="1600" b="1" dirty="0">
                <a:solidFill>
                  <a:srgbClr val="000000"/>
                </a:solidFill>
                <a:latin typeface="Arial" charset="0"/>
              </a:rPr>
              <a:t>Exécute tous les systèmes d’exploitation x86 principaux</a:t>
            </a:r>
          </a:p>
          <a:p>
            <a:pPr marL="679450" lvl="1" indent="-334963">
              <a:lnSpc>
                <a:spcPct val="95000"/>
              </a:lnSpc>
              <a:spcBef>
                <a:spcPct val="15000"/>
              </a:spcBef>
              <a:spcAft>
                <a:spcPct val="25000"/>
              </a:spcAft>
              <a:buClr>
                <a:srgbClr val="000000"/>
              </a:buClr>
              <a:buSzPct val="125000"/>
              <a:buFont typeface="Times" pitchFamily="18" charset="0"/>
              <a:buChar char="–"/>
            </a:pPr>
            <a:r>
              <a:rPr lang="fr-FR" sz="1600" b="1" dirty="0">
                <a:solidFill>
                  <a:srgbClr val="000000"/>
                </a:solidFill>
                <a:latin typeface="Arial" charset="0"/>
              </a:rPr>
              <a:t>3,6 Go de RAM</a:t>
            </a:r>
          </a:p>
          <a:p>
            <a:pPr marL="679450" lvl="1" indent="-334963">
              <a:lnSpc>
                <a:spcPct val="95000"/>
              </a:lnSpc>
              <a:spcBef>
                <a:spcPct val="15000"/>
              </a:spcBef>
              <a:spcAft>
                <a:spcPct val="25000"/>
              </a:spcAft>
              <a:buClr>
                <a:srgbClr val="000000"/>
              </a:buClr>
              <a:buSzPct val="125000"/>
              <a:buFont typeface="Times" pitchFamily="18" charset="0"/>
              <a:buChar char="–"/>
            </a:pPr>
            <a:r>
              <a:rPr lang="fr-FR" sz="1600" b="1" dirty="0">
                <a:solidFill>
                  <a:srgbClr val="000000"/>
                </a:solidFill>
                <a:latin typeface="Arial" charset="0"/>
              </a:rPr>
              <a:t>4 cartes réseau</a:t>
            </a:r>
          </a:p>
          <a:p>
            <a:pPr marL="679450" lvl="1" indent="-334963">
              <a:lnSpc>
                <a:spcPct val="95000"/>
              </a:lnSpc>
              <a:spcBef>
                <a:spcPct val="15000"/>
              </a:spcBef>
              <a:spcAft>
                <a:spcPct val="25000"/>
              </a:spcAft>
              <a:buClr>
                <a:srgbClr val="000000"/>
              </a:buClr>
              <a:buSzPct val="125000"/>
              <a:buFont typeface="Times" pitchFamily="18" charset="0"/>
              <a:buChar char="–"/>
            </a:pPr>
            <a:r>
              <a:rPr lang="fr-FR" sz="1600" b="1" dirty="0">
                <a:solidFill>
                  <a:srgbClr val="000000"/>
                </a:solidFill>
                <a:latin typeface="Arial" charset="0"/>
              </a:rPr>
              <a:t>Stockage 56,5 To (IDE et SCSI)</a:t>
            </a:r>
          </a:p>
          <a:p>
            <a:pPr marL="230188" indent="-230188">
              <a:spcBef>
                <a:spcPct val="35000"/>
              </a:spcBef>
              <a:spcAft>
                <a:spcPct val="35000"/>
              </a:spcAft>
              <a:buClr>
                <a:srgbClr val="008CCC"/>
              </a:buClr>
              <a:buSzPct val="120000"/>
              <a:buFont typeface="Times" pitchFamily="18" charset="0"/>
              <a:buChar char="•"/>
            </a:pPr>
            <a:r>
              <a:rPr lang="fr-FR" b="1" dirty="0" smtClean="0">
                <a:solidFill>
                  <a:srgbClr val="000000"/>
                </a:solidFill>
                <a:latin typeface="Arial" charset="0"/>
              </a:rPr>
              <a:t>Machines </a:t>
            </a:r>
            <a:r>
              <a:rPr lang="fr-FR" b="1" dirty="0">
                <a:solidFill>
                  <a:srgbClr val="000000"/>
                </a:solidFill>
                <a:latin typeface="Arial" charset="0"/>
              </a:rPr>
              <a:t>virtuelles supportées</a:t>
            </a:r>
          </a:p>
          <a:p>
            <a:pPr marL="679450" lvl="1" indent="-334963">
              <a:lnSpc>
                <a:spcPct val="95000"/>
              </a:lnSpc>
              <a:spcBef>
                <a:spcPct val="15000"/>
              </a:spcBef>
              <a:spcAft>
                <a:spcPct val="25000"/>
              </a:spcAft>
              <a:buClr>
                <a:srgbClr val="008CCC"/>
              </a:buClr>
              <a:buSzPct val="125000"/>
              <a:buFont typeface="Times" pitchFamily="18" charset="0"/>
              <a:buChar char="–"/>
            </a:pPr>
            <a:r>
              <a:rPr lang="fr-FR" sz="1600" b="1" dirty="0">
                <a:solidFill>
                  <a:srgbClr val="000000"/>
                </a:solidFill>
                <a:latin typeface="Arial" charset="0"/>
              </a:rPr>
              <a:t>Windows </a:t>
            </a:r>
            <a:r>
              <a:rPr lang="fr-FR" sz="1600" b="1" dirty="0" smtClean="0">
                <a:solidFill>
                  <a:srgbClr val="000000"/>
                </a:solidFill>
                <a:latin typeface="Arial" charset="0"/>
              </a:rPr>
              <a:t>NT 4.0, Server 2003 et Server </a:t>
            </a:r>
            <a:r>
              <a:rPr lang="fr-FR" sz="1600" b="1" dirty="0">
                <a:solidFill>
                  <a:srgbClr val="000000"/>
                </a:solidFill>
                <a:latin typeface="Arial" charset="0"/>
              </a:rPr>
              <a:t>2003</a:t>
            </a:r>
          </a:p>
          <a:p>
            <a:pPr marL="679450" lvl="1" indent="-334963">
              <a:lnSpc>
                <a:spcPct val="95000"/>
              </a:lnSpc>
              <a:spcBef>
                <a:spcPct val="15000"/>
              </a:spcBef>
              <a:spcAft>
                <a:spcPct val="25000"/>
              </a:spcAft>
              <a:buClr>
                <a:srgbClr val="008CCC"/>
              </a:buClr>
              <a:buSzPct val="125000"/>
              <a:buFont typeface="Times" pitchFamily="18" charset="0"/>
              <a:buChar char="–"/>
            </a:pPr>
            <a:r>
              <a:rPr lang="fr-FR" sz="1600" b="1" dirty="0" smtClean="0">
                <a:solidFill>
                  <a:srgbClr val="000000"/>
                </a:solidFill>
                <a:latin typeface="Arial" charset="0"/>
              </a:rPr>
              <a:t>Distribution Linux</a:t>
            </a:r>
            <a:endParaRPr lang="fr-FR" sz="1600" b="1" dirty="0">
              <a:solidFill>
                <a:srgbClr val="000000"/>
              </a:solidFill>
              <a:latin typeface="Arial" charset="0"/>
            </a:endParaRPr>
          </a:p>
          <a:p>
            <a:pPr marL="679450" lvl="1" indent="-334963">
              <a:lnSpc>
                <a:spcPct val="95000"/>
              </a:lnSpc>
              <a:spcBef>
                <a:spcPct val="15000"/>
              </a:spcBef>
              <a:spcAft>
                <a:spcPct val="25000"/>
              </a:spcAft>
              <a:buClr>
                <a:srgbClr val="008CCC"/>
              </a:buClr>
              <a:buSzPct val="125000"/>
              <a:buFont typeface="Times" pitchFamily="18" charset="0"/>
              <a:buChar char="–"/>
            </a:pPr>
            <a:r>
              <a:rPr lang="fr-FR" sz="1600" b="1" dirty="0">
                <a:solidFill>
                  <a:srgbClr val="000000"/>
                </a:solidFill>
                <a:latin typeface="Arial" charset="0"/>
              </a:rPr>
              <a:t>PSS supporte les applications Microsoft  dans les </a:t>
            </a:r>
            <a:r>
              <a:rPr lang="fr-FR" sz="1600" b="1" dirty="0" err="1" smtClean="0">
                <a:solidFill>
                  <a:srgbClr val="000000"/>
                </a:solidFill>
                <a:latin typeface="Arial" charset="0"/>
              </a:rPr>
              <a:t>VMs</a:t>
            </a:r>
            <a:endParaRPr lang="fr-FR" sz="1600" b="1" dirty="0">
              <a:solidFill>
                <a:srgbClr val="000000"/>
              </a:solidFill>
              <a:latin typeface="Arial" charset="0"/>
            </a:endParaRPr>
          </a:p>
          <a:p>
            <a:pPr marL="230188" indent="-230188">
              <a:spcBef>
                <a:spcPct val="35000"/>
              </a:spcBef>
              <a:spcAft>
                <a:spcPct val="35000"/>
              </a:spcAft>
              <a:buClr>
                <a:srgbClr val="008CCC"/>
              </a:buClr>
              <a:buSzPct val="120000"/>
              <a:buFont typeface="Times" pitchFamily="18" charset="0"/>
              <a:buChar char="•"/>
            </a:pPr>
            <a:r>
              <a:rPr lang="fr-FR" b="1" dirty="0">
                <a:solidFill>
                  <a:srgbClr val="000000"/>
                </a:solidFill>
                <a:latin typeface="Arial" charset="0"/>
              </a:rPr>
              <a:t>Applications hébergées :</a:t>
            </a:r>
          </a:p>
          <a:p>
            <a:pPr marL="679450" lvl="1" indent="-334963">
              <a:lnSpc>
                <a:spcPct val="95000"/>
              </a:lnSpc>
              <a:spcBef>
                <a:spcPct val="15000"/>
              </a:spcBef>
              <a:spcAft>
                <a:spcPct val="25000"/>
              </a:spcAft>
              <a:buClr>
                <a:srgbClr val="000000"/>
              </a:buClr>
              <a:buSzPct val="125000"/>
              <a:buFont typeface="Times" pitchFamily="18" charset="0"/>
              <a:buChar char="–"/>
            </a:pPr>
            <a:r>
              <a:rPr lang="fr-FR" sz="1600" b="1" dirty="0">
                <a:solidFill>
                  <a:srgbClr val="000000"/>
                </a:solidFill>
                <a:latin typeface="Arial" charset="0"/>
              </a:rPr>
              <a:t>Ne nécessite PAS de réécriture, ni de nouvelle formation, </a:t>
            </a:r>
            <a:r>
              <a:rPr lang="fr-FR" sz="1600" b="1" dirty="0" err="1">
                <a:solidFill>
                  <a:srgbClr val="000000"/>
                </a:solidFill>
                <a:latin typeface="Arial" charset="0"/>
              </a:rPr>
              <a:t>etc</a:t>
            </a:r>
            <a:r>
              <a:rPr lang="fr-FR" sz="1600" b="1" dirty="0">
                <a:solidFill>
                  <a:srgbClr val="000000"/>
                </a:solidFill>
                <a:latin typeface="Arial"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2346">
                                            <p:bg/>
                                          </p:spTgt>
                                        </p:tgtEl>
                                        <p:attrNameLst>
                                          <p:attrName>style.visibility</p:attrName>
                                        </p:attrNameLst>
                                      </p:cBhvr>
                                      <p:to>
                                        <p:strVal val="visible"/>
                                      </p:to>
                                    </p:set>
                                    <p:animEffect transition="in" filter="blinds(horizontal)">
                                      <p:cBhvr>
                                        <p:cTn id="7" dur="500"/>
                                        <p:tgtEl>
                                          <p:spTgt spid="142346">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2346">
                                            <p:txEl>
                                              <p:pRg st="0" end="0"/>
                                            </p:txEl>
                                          </p:spTgt>
                                        </p:tgtEl>
                                        <p:attrNameLst>
                                          <p:attrName>style.visibility</p:attrName>
                                        </p:attrNameLst>
                                      </p:cBhvr>
                                      <p:to>
                                        <p:strVal val="visible"/>
                                      </p:to>
                                    </p:set>
                                    <p:animEffect transition="in" filter="blinds(horizontal)">
                                      <p:cBhvr>
                                        <p:cTn id="10" dur="500"/>
                                        <p:tgtEl>
                                          <p:spTgt spid="142346">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2346">
                                            <p:txEl>
                                              <p:pRg st="1" end="1"/>
                                            </p:txEl>
                                          </p:spTgt>
                                        </p:tgtEl>
                                        <p:attrNameLst>
                                          <p:attrName>style.visibility</p:attrName>
                                        </p:attrNameLst>
                                      </p:cBhvr>
                                      <p:to>
                                        <p:strVal val="visible"/>
                                      </p:to>
                                    </p:set>
                                    <p:animEffect transition="in" filter="blinds(horizontal)">
                                      <p:cBhvr>
                                        <p:cTn id="13" dur="500"/>
                                        <p:tgtEl>
                                          <p:spTgt spid="142346">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2346">
                                            <p:txEl>
                                              <p:pRg st="2" end="2"/>
                                            </p:txEl>
                                          </p:spTgt>
                                        </p:tgtEl>
                                        <p:attrNameLst>
                                          <p:attrName>style.visibility</p:attrName>
                                        </p:attrNameLst>
                                      </p:cBhvr>
                                      <p:to>
                                        <p:strVal val="visible"/>
                                      </p:to>
                                    </p:set>
                                    <p:animEffect transition="in" filter="blinds(horizontal)">
                                      <p:cBhvr>
                                        <p:cTn id="16" dur="500"/>
                                        <p:tgtEl>
                                          <p:spTgt spid="14234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42348"/>
                                        </p:tgtEl>
                                        <p:attrNameLst>
                                          <p:attrName>style.visibility</p:attrName>
                                        </p:attrNameLst>
                                      </p:cBhvr>
                                      <p:to>
                                        <p:strVal val="visible"/>
                                      </p:to>
                                    </p:set>
                                    <p:animEffect transition="in" filter="blinds(horizontal)">
                                      <p:cBhvr>
                                        <p:cTn id="21" dur="500"/>
                                        <p:tgtEl>
                                          <p:spTgt spid="14234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42349"/>
                                        </p:tgtEl>
                                        <p:attrNameLst>
                                          <p:attrName>style.visibility</p:attrName>
                                        </p:attrNameLst>
                                      </p:cBhvr>
                                      <p:to>
                                        <p:strVal val="visible"/>
                                      </p:to>
                                    </p:set>
                                    <p:animEffect transition="in" filter="blinds(horizontal)">
                                      <p:cBhvr>
                                        <p:cTn id="26" dur="500"/>
                                        <p:tgtEl>
                                          <p:spTgt spid="14234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42350"/>
                                        </p:tgtEl>
                                        <p:attrNameLst>
                                          <p:attrName>style.visibility</p:attrName>
                                        </p:attrNameLst>
                                      </p:cBhvr>
                                      <p:to>
                                        <p:strVal val="visible"/>
                                      </p:to>
                                    </p:set>
                                    <p:animEffect transition="in" filter="blinds(horizontal)">
                                      <p:cBhvr>
                                        <p:cTn id="31" dur="500"/>
                                        <p:tgtEl>
                                          <p:spTgt spid="14235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42351"/>
                                        </p:tgtEl>
                                        <p:attrNameLst>
                                          <p:attrName>style.visibility</p:attrName>
                                        </p:attrNameLst>
                                      </p:cBhvr>
                                      <p:to>
                                        <p:strVal val="visible"/>
                                      </p:to>
                                    </p:set>
                                    <p:animEffect transition="in" filter="blinds(horizontal)">
                                      <p:cBhvr>
                                        <p:cTn id="36" dur="500"/>
                                        <p:tgtEl>
                                          <p:spTgt spid="142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6" grpId="0" build="allAtOnce" animBg="1"/>
      <p:bldP spid="142348" grpId="0" animBg="1"/>
      <p:bldP spid="142349" grpId="0" animBg="1"/>
      <p:bldP spid="142350" grpId="0" animBg="1"/>
      <p:bldP spid="1423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01376"/>
          <p:cNvSpPr>
            <a:spLocks noChangeArrowheads="1"/>
          </p:cNvSpPr>
          <p:nvPr/>
        </p:nvSpPr>
        <p:spPr bwMode="auto">
          <a:xfrm>
            <a:off x="0" y="1212850"/>
            <a:ext cx="9144000" cy="5416550"/>
          </a:xfrm>
          <a:prstGeom prst="rect">
            <a:avLst/>
          </a:prstGeom>
          <a:solidFill>
            <a:schemeClr val="bg2">
              <a:alpha val="50195"/>
            </a:schemeClr>
          </a:solidFill>
          <a:ln w="9525">
            <a:noFill/>
            <a:miter lim="800000"/>
            <a:headEnd/>
            <a:tailEnd/>
          </a:ln>
        </p:spPr>
        <p:txBody>
          <a:bodyPr wrap="none" anchor="ctr"/>
          <a:lstStyle/>
          <a:p>
            <a:endParaRPr lang="fr-FR" sz="1800" b="0">
              <a:solidFill>
                <a:srgbClr val="000000"/>
              </a:solidFill>
              <a:effectLst/>
            </a:endParaRPr>
          </a:p>
        </p:txBody>
      </p:sp>
      <p:sp>
        <p:nvSpPr>
          <p:cNvPr id="273411" name="Title 273410"/>
          <p:cNvSpPr>
            <a:spLocks noGrp="1" noChangeArrowheads="1"/>
          </p:cNvSpPr>
          <p:nvPr>
            <p:ph type="title"/>
          </p:nvPr>
        </p:nvSpPr>
        <p:spPr>
          <a:xfrm>
            <a:off x="18288" y="228600"/>
            <a:ext cx="8380412" cy="590931"/>
          </a:xfrm>
        </p:spPr>
        <p:txBody>
          <a:bodyPr/>
          <a:lstStyle/>
          <a:p>
            <a:pPr marL="0" indent="0" defTabSz="914400" eaLnBrk="1" hangingPunct="1"/>
            <a:r>
              <a:rPr lang="fr-FR" sz="3600" dirty="0" smtClean="0"/>
              <a:t>Virtual Server 2005 :  Architecture</a:t>
            </a:r>
            <a:endParaRPr lang="fr-FR" sz="4400" dirty="0" smtClean="0"/>
          </a:p>
        </p:txBody>
      </p:sp>
      <p:sp>
        <p:nvSpPr>
          <p:cNvPr id="273412" name="Straight Connector 273411"/>
          <p:cNvSpPr>
            <a:spLocks noChangeShapeType="1"/>
          </p:cNvSpPr>
          <p:nvPr/>
        </p:nvSpPr>
        <p:spPr bwMode="auto">
          <a:xfrm flipH="1">
            <a:off x="193675" y="3930650"/>
            <a:ext cx="3605213" cy="1588"/>
          </a:xfrm>
          <a:prstGeom prst="line">
            <a:avLst/>
          </a:prstGeom>
          <a:noFill/>
          <a:ln w="28575" cap="flat" cmpd="sng" algn="ctr">
            <a:solidFill>
              <a:srgbClr val="FFFFFF"/>
            </a:solidFill>
            <a:prstDash val="dash"/>
            <a:round/>
            <a:headEnd type="none" w="med" len="med"/>
            <a:tailEnd type="none" w="med" len="med"/>
          </a:ln>
          <a:effectLst>
            <a:outerShdw dist="35921" dir="2700000" algn="ctr" rotWithShape="0">
              <a:schemeClr val="bg2"/>
            </a:outerShdw>
          </a:effectLst>
        </p:spPr>
        <p:txBody>
          <a:bodyPr wrap="none" anchor="ctr"/>
          <a:lstStyle/>
          <a:p>
            <a:pPr fontAlgn="auto">
              <a:spcBef>
                <a:spcPts val="0"/>
              </a:spcBef>
              <a:spcAft>
                <a:spcPts val="0"/>
              </a:spcAft>
              <a:defRPr/>
            </a:pPr>
            <a:endParaRPr lang="fr-FR" sz="1800" b="0" kern="0">
              <a:solidFill>
                <a:sysClr val="windowText" lastClr="000000"/>
              </a:solidFill>
              <a:effectLst/>
              <a:latin typeface="Arial"/>
            </a:endParaRPr>
          </a:p>
        </p:txBody>
      </p:sp>
      <p:sp>
        <p:nvSpPr>
          <p:cNvPr id="95236" name="TextBox 101379"/>
          <p:cNvSpPr txBox="1">
            <a:spLocks noChangeArrowheads="1"/>
          </p:cNvSpPr>
          <p:nvPr/>
        </p:nvSpPr>
        <p:spPr bwMode="auto">
          <a:xfrm>
            <a:off x="346075" y="1338263"/>
            <a:ext cx="3398838" cy="476250"/>
          </a:xfrm>
          <a:prstGeom prst="rect">
            <a:avLst/>
          </a:prstGeom>
          <a:noFill/>
          <a:ln w="9525">
            <a:noFill/>
            <a:miter lim="800000"/>
            <a:headEnd/>
            <a:tailEnd/>
          </a:ln>
        </p:spPr>
        <p:txBody>
          <a:bodyPr>
            <a:spAutoFit/>
          </a:bodyPr>
          <a:lstStyle/>
          <a:p>
            <a:pPr algn="ctr">
              <a:lnSpc>
                <a:spcPct val="90000"/>
              </a:lnSpc>
              <a:spcBef>
                <a:spcPct val="30000"/>
              </a:spcBef>
            </a:pPr>
            <a:endParaRPr lang="fr-FR" sz="2800">
              <a:effectLst>
                <a:outerShdw blurRad="38100" dist="38100" dir="2700000" algn="tl">
                  <a:srgbClr val="000000"/>
                </a:outerShdw>
              </a:effectLst>
            </a:endParaRPr>
          </a:p>
        </p:txBody>
      </p:sp>
      <p:grpSp>
        <p:nvGrpSpPr>
          <p:cNvPr id="2" name="Group 6"/>
          <p:cNvGrpSpPr>
            <a:grpSpLocks/>
          </p:cNvGrpSpPr>
          <p:nvPr/>
        </p:nvGrpSpPr>
        <p:grpSpPr bwMode="auto">
          <a:xfrm>
            <a:off x="228600" y="1930400"/>
            <a:ext cx="3808413" cy="3940175"/>
            <a:chOff x="140" y="1240"/>
            <a:chExt cx="2399" cy="2482"/>
          </a:xfrm>
        </p:grpSpPr>
        <p:grpSp>
          <p:nvGrpSpPr>
            <p:cNvPr id="3" name="Group 7"/>
            <p:cNvGrpSpPr>
              <a:grpSpLocks/>
            </p:cNvGrpSpPr>
            <p:nvPr/>
          </p:nvGrpSpPr>
          <p:grpSpPr bwMode="auto">
            <a:xfrm>
              <a:off x="150" y="2529"/>
              <a:ext cx="2389" cy="1193"/>
              <a:chOff x="150" y="2529"/>
              <a:chExt cx="2389" cy="1193"/>
            </a:xfrm>
          </p:grpSpPr>
          <p:pic>
            <p:nvPicPr>
              <p:cNvPr id="95286" name="Rectangle 101429"/>
              <p:cNvPicPr>
                <a:picLocks noChangeAspect="1" noChangeArrowheads="1"/>
              </p:cNvPicPr>
              <p:nvPr/>
            </p:nvPicPr>
            <p:blipFill>
              <a:blip r:embed="rId3"/>
              <a:srcRect/>
              <a:stretch>
                <a:fillRect/>
              </a:stretch>
            </p:blipFill>
            <p:spPr bwMode="auto">
              <a:xfrm>
                <a:off x="150" y="2824"/>
                <a:ext cx="2389" cy="898"/>
              </a:xfrm>
              <a:prstGeom prst="rect">
                <a:avLst/>
              </a:prstGeom>
              <a:noFill/>
              <a:ln w="9525">
                <a:noFill/>
                <a:miter lim="800000"/>
                <a:headEnd/>
                <a:tailEnd/>
              </a:ln>
            </p:spPr>
          </p:pic>
          <p:grpSp>
            <p:nvGrpSpPr>
              <p:cNvPr id="4" name="Group 9"/>
              <p:cNvGrpSpPr>
                <a:grpSpLocks/>
              </p:cNvGrpSpPr>
              <p:nvPr/>
            </p:nvGrpSpPr>
            <p:grpSpPr bwMode="auto">
              <a:xfrm>
                <a:off x="170" y="2529"/>
                <a:ext cx="2274" cy="1105"/>
                <a:chOff x="170" y="2529"/>
                <a:chExt cx="2274" cy="1105"/>
              </a:xfrm>
            </p:grpSpPr>
            <p:sp>
              <p:nvSpPr>
                <p:cNvPr id="273418" name="Rectangle 273417"/>
                <p:cNvSpPr>
                  <a:spLocks noChangeArrowheads="1"/>
                </p:cNvSpPr>
                <p:nvPr/>
              </p:nvSpPr>
              <p:spPr bwMode="auto">
                <a:xfrm>
                  <a:off x="274" y="2948"/>
                  <a:ext cx="2141" cy="686"/>
                </a:xfrm>
                <a:prstGeom prst="rect">
                  <a:avLst/>
                </a:prstGeom>
                <a:noFill/>
                <a:ln w="3175" cap="flat" cmpd="sng" algn="ctr">
                  <a:noFill/>
                  <a:prstDash val="solid"/>
                  <a:miter lim="800000"/>
                  <a:headEnd type="none" w="med" len="med"/>
                  <a:tailEnd type="none" w="med" len="med"/>
                </a:ln>
                <a:effectLst/>
              </p:spPr>
              <p:txBody>
                <a:bodyPr wrap="none" anchor="ctr"/>
                <a:lstStyle/>
                <a:p>
                  <a:pPr algn="ctr">
                    <a:lnSpc>
                      <a:spcPct val="90000"/>
                    </a:lnSpc>
                    <a:spcBef>
                      <a:spcPct val="30000"/>
                    </a:spcBef>
                  </a:pPr>
                  <a:r>
                    <a:rPr lang="fr-FR" sz="1600">
                      <a:solidFill>
                        <a:schemeClr val="bg2"/>
                      </a:solidFill>
                      <a:effectLst/>
                    </a:rPr>
                    <a:t>Windows Server 2003 </a:t>
                  </a:r>
                  <a:br>
                    <a:rPr lang="fr-FR" sz="1600">
                      <a:solidFill>
                        <a:schemeClr val="bg2"/>
                      </a:solidFill>
                      <a:effectLst/>
                    </a:rPr>
                  </a:br>
                  <a:r>
                    <a:rPr lang="fr-FR" sz="1600">
                      <a:solidFill>
                        <a:schemeClr val="bg2"/>
                      </a:solidFill>
                      <a:effectLst/>
                    </a:rPr>
                    <a:t>ou Windows XP</a:t>
                  </a:r>
                  <a:endParaRPr lang="fr-FR" sz="1800" b="0">
                    <a:effectLst/>
                  </a:endParaRPr>
                </a:p>
                <a:p>
                  <a:pPr algn="ctr">
                    <a:lnSpc>
                      <a:spcPct val="90000"/>
                    </a:lnSpc>
                    <a:spcBef>
                      <a:spcPct val="30000"/>
                    </a:spcBef>
                  </a:pPr>
                  <a:endParaRPr lang="fr-FR" sz="2000">
                    <a:effectLst>
                      <a:outerShdw blurRad="38100" dist="38100" dir="2700000" algn="tl">
                        <a:srgbClr val="000000"/>
                      </a:outerShdw>
                    </a:effectLst>
                  </a:endParaRPr>
                </a:p>
                <a:p>
                  <a:pPr algn="ctr">
                    <a:lnSpc>
                      <a:spcPct val="90000"/>
                    </a:lnSpc>
                    <a:spcBef>
                      <a:spcPct val="30000"/>
                    </a:spcBef>
                  </a:pPr>
                  <a:endParaRPr lang="fr-FR" sz="1800">
                    <a:effectLst>
                      <a:outerShdw blurRad="38100" dist="38100" dir="2700000" algn="tl">
                        <a:srgbClr val="000000"/>
                      </a:outerShdw>
                    </a:effectLst>
                  </a:endParaRPr>
                </a:p>
                <a:p>
                  <a:pPr algn="ctr">
                    <a:lnSpc>
                      <a:spcPct val="90000"/>
                    </a:lnSpc>
                    <a:spcBef>
                      <a:spcPct val="30000"/>
                    </a:spcBef>
                  </a:pPr>
                  <a:endParaRPr lang="fr-FR" sz="100">
                    <a:effectLst>
                      <a:outerShdw blurRad="38100" dist="38100" dir="2700000" algn="tl">
                        <a:srgbClr val="000000"/>
                      </a:outerShdw>
                    </a:effectLst>
                  </a:endParaRPr>
                </a:p>
              </p:txBody>
            </p:sp>
            <p:grpSp>
              <p:nvGrpSpPr>
                <p:cNvPr id="5" name="Group 11"/>
                <p:cNvGrpSpPr>
                  <a:grpSpLocks/>
                </p:cNvGrpSpPr>
                <p:nvPr/>
              </p:nvGrpSpPr>
              <p:grpSpPr bwMode="auto">
                <a:xfrm>
                  <a:off x="244" y="3204"/>
                  <a:ext cx="1138" cy="375"/>
                  <a:chOff x="280" y="2944"/>
                  <a:chExt cx="1138" cy="375"/>
                </a:xfrm>
              </p:grpSpPr>
              <p:pic>
                <p:nvPicPr>
                  <p:cNvPr id="95294" name="Rectangle 101437"/>
                  <p:cNvPicPr>
                    <a:picLocks noChangeAspect="1" noChangeArrowheads="1"/>
                  </p:cNvPicPr>
                  <p:nvPr/>
                </p:nvPicPr>
                <p:blipFill>
                  <a:blip r:embed="rId3"/>
                  <a:srcRect/>
                  <a:stretch>
                    <a:fillRect/>
                  </a:stretch>
                </p:blipFill>
                <p:spPr bwMode="auto">
                  <a:xfrm>
                    <a:off x="280" y="2944"/>
                    <a:ext cx="1138" cy="375"/>
                  </a:xfrm>
                  <a:prstGeom prst="rect">
                    <a:avLst/>
                  </a:prstGeom>
                  <a:noFill/>
                  <a:ln w="9525">
                    <a:noFill/>
                    <a:miter lim="800000"/>
                    <a:headEnd/>
                    <a:tailEnd/>
                  </a:ln>
                </p:spPr>
              </p:pic>
              <p:sp>
                <p:nvSpPr>
                  <p:cNvPr id="95295" name="Rectangle 101438"/>
                  <p:cNvSpPr>
                    <a:spLocks noChangeArrowheads="1"/>
                  </p:cNvSpPr>
                  <p:nvPr/>
                </p:nvSpPr>
                <p:spPr bwMode="auto">
                  <a:xfrm>
                    <a:off x="346" y="2959"/>
                    <a:ext cx="1005" cy="343"/>
                  </a:xfrm>
                  <a:prstGeom prst="rect">
                    <a:avLst/>
                  </a:prstGeom>
                  <a:noFill/>
                  <a:ln w="9525">
                    <a:noFill/>
                    <a:miter lim="800000"/>
                    <a:headEnd/>
                    <a:tailEnd/>
                  </a:ln>
                </p:spPr>
                <p:txBody>
                  <a:bodyPr wrap="none" anchor="ctr"/>
                  <a:lstStyle/>
                  <a:p>
                    <a:pPr algn="ctr">
                      <a:lnSpc>
                        <a:spcPct val="90000"/>
                      </a:lnSpc>
                      <a:spcBef>
                        <a:spcPct val="30000"/>
                      </a:spcBef>
                    </a:pPr>
                    <a:r>
                      <a:rPr lang="fr-FR" sz="1800">
                        <a:solidFill>
                          <a:schemeClr val="bg2"/>
                        </a:solidFill>
                        <a:effectLst/>
                      </a:rPr>
                      <a:t>Noyau</a:t>
                    </a:r>
                  </a:p>
                </p:txBody>
              </p:sp>
            </p:grpSp>
            <p:grpSp>
              <p:nvGrpSpPr>
                <p:cNvPr id="6" name="Group 14"/>
                <p:cNvGrpSpPr>
                  <a:grpSpLocks/>
                </p:cNvGrpSpPr>
                <p:nvPr/>
              </p:nvGrpSpPr>
              <p:grpSpPr bwMode="auto">
                <a:xfrm>
                  <a:off x="1295" y="3179"/>
                  <a:ext cx="1149" cy="426"/>
                  <a:chOff x="1337" y="2927"/>
                  <a:chExt cx="1149" cy="426"/>
                </a:xfrm>
              </p:grpSpPr>
              <p:pic>
                <p:nvPicPr>
                  <p:cNvPr id="95292" name="Rectangle 101435"/>
                  <p:cNvPicPr>
                    <a:picLocks noChangeAspect="1" noChangeArrowheads="1"/>
                  </p:cNvPicPr>
                  <p:nvPr/>
                </p:nvPicPr>
                <p:blipFill>
                  <a:blip r:embed="rId4"/>
                  <a:srcRect/>
                  <a:stretch>
                    <a:fillRect/>
                  </a:stretch>
                </p:blipFill>
                <p:spPr bwMode="auto">
                  <a:xfrm>
                    <a:off x="1337" y="2927"/>
                    <a:ext cx="1149" cy="426"/>
                  </a:xfrm>
                  <a:prstGeom prst="rect">
                    <a:avLst/>
                  </a:prstGeom>
                  <a:noFill/>
                  <a:ln w="9525">
                    <a:noFill/>
                    <a:miter lim="800000"/>
                    <a:headEnd/>
                    <a:tailEnd/>
                  </a:ln>
                </p:spPr>
              </p:pic>
              <p:sp>
                <p:nvSpPr>
                  <p:cNvPr id="95293" name="Rectangle 101436"/>
                  <p:cNvSpPr>
                    <a:spLocks noChangeArrowheads="1"/>
                  </p:cNvSpPr>
                  <p:nvPr/>
                </p:nvSpPr>
                <p:spPr bwMode="grayWhite">
                  <a:xfrm>
                    <a:off x="1409" y="2968"/>
                    <a:ext cx="1005" cy="343"/>
                  </a:xfrm>
                  <a:prstGeom prst="rect">
                    <a:avLst/>
                  </a:prstGeom>
                  <a:noFill/>
                  <a:ln w="9525">
                    <a:noFill/>
                    <a:miter lim="800000"/>
                    <a:headEnd/>
                    <a:tailEnd/>
                  </a:ln>
                </p:spPr>
                <p:txBody>
                  <a:bodyPr wrap="none" anchor="ctr"/>
                  <a:lstStyle/>
                  <a:p>
                    <a:pPr algn="ctr">
                      <a:lnSpc>
                        <a:spcPct val="90000"/>
                      </a:lnSpc>
                      <a:spcBef>
                        <a:spcPct val="30000"/>
                      </a:spcBef>
                    </a:pPr>
                    <a:r>
                      <a:rPr lang="fr-FR" sz="1800">
                        <a:solidFill>
                          <a:schemeClr val="bg2"/>
                        </a:solidFill>
                        <a:effectLst/>
                      </a:rPr>
                      <a:t>Noyau VMM</a:t>
                    </a:r>
                  </a:p>
                </p:txBody>
              </p:sp>
            </p:grpSp>
            <p:sp>
              <p:nvSpPr>
                <p:cNvPr id="273425" name="TextBox 273424"/>
                <p:cNvSpPr txBox="1">
                  <a:spLocks noChangeArrowheads="1"/>
                </p:cNvSpPr>
                <p:nvPr/>
              </p:nvSpPr>
              <p:spPr bwMode="auto">
                <a:xfrm>
                  <a:off x="170" y="2529"/>
                  <a:ext cx="2228" cy="214"/>
                </a:xfrm>
                <a:prstGeom prst="rect">
                  <a:avLst/>
                </a:prstGeom>
                <a:noFill/>
                <a:ln w="3175" cap="flat" cmpd="sng" algn="ctr">
                  <a:noFill/>
                  <a:prstDash val="solid"/>
                  <a:miter lim="800000"/>
                  <a:headEnd type="none" w="med" len="med"/>
                  <a:tailEnd type="none" w="med" len="med"/>
                </a:ln>
                <a:effectLst/>
              </p:spPr>
              <p:txBody>
                <a:bodyPr>
                  <a:spAutoFit/>
                </a:bodyPr>
                <a:lstStyle/>
                <a:p>
                  <a:pPr>
                    <a:lnSpc>
                      <a:spcPct val="90000"/>
                    </a:lnSpc>
                    <a:spcBef>
                      <a:spcPct val="30000"/>
                    </a:spcBef>
                  </a:pPr>
                  <a:r>
                    <a:rPr lang="fr-FR" sz="1800">
                      <a:effectLst>
                        <a:outerShdw blurRad="38100" dist="38100" dir="2700000" algn="tl">
                          <a:srgbClr val="000000"/>
                        </a:outerShdw>
                      </a:effectLst>
                    </a:rPr>
                    <a:t>Mode </a:t>
                  </a:r>
                  <a:r>
                    <a:rPr lang="fr-FR" sz="1800" i="1">
                      <a:effectLst>
                        <a:outerShdw blurRad="38100" dist="38100" dir="2700000" algn="tl">
                          <a:srgbClr val="000000"/>
                        </a:outerShdw>
                      </a:effectLst>
                    </a:rPr>
                    <a:t>Kernel</a:t>
                  </a:r>
                  <a:endParaRPr lang="fr-FR" sz="1800" b="0">
                    <a:effectLst/>
                  </a:endParaRPr>
                </a:p>
              </p:txBody>
            </p:sp>
          </p:grpSp>
        </p:grpSp>
        <p:grpSp>
          <p:nvGrpSpPr>
            <p:cNvPr id="7" name="Group 18"/>
            <p:cNvGrpSpPr>
              <a:grpSpLocks/>
            </p:cNvGrpSpPr>
            <p:nvPr/>
          </p:nvGrpSpPr>
          <p:grpSpPr bwMode="auto">
            <a:xfrm>
              <a:off x="140" y="1240"/>
              <a:ext cx="2338" cy="1243"/>
              <a:chOff x="140" y="1240"/>
              <a:chExt cx="2338" cy="1243"/>
            </a:xfrm>
          </p:grpSpPr>
          <p:pic>
            <p:nvPicPr>
              <p:cNvPr id="95279" name="Rectangle 101422"/>
              <p:cNvPicPr>
                <a:picLocks noChangeAspect="1" noChangeArrowheads="1"/>
              </p:cNvPicPr>
              <p:nvPr/>
            </p:nvPicPr>
            <p:blipFill>
              <a:blip r:embed="rId5"/>
              <a:srcRect/>
              <a:stretch>
                <a:fillRect/>
              </a:stretch>
            </p:blipFill>
            <p:spPr bwMode="auto">
              <a:xfrm>
                <a:off x="1490" y="1248"/>
                <a:ext cx="988" cy="995"/>
              </a:xfrm>
              <a:prstGeom prst="rect">
                <a:avLst/>
              </a:prstGeom>
              <a:noFill/>
              <a:ln w="9525">
                <a:noFill/>
                <a:miter lim="800000"/>
                <a:headEnd/>
                <a:tailEnd/>
              </a:ln>
            </p:spPr>
          </p:pic>
          <p:pic>
            <p:nvPicPr>
              <p:cNvPr id="95280" name="Rectangle 101423"/>
              <p:cNvPicPr>
                <a:picLocks noChangeAspect="1" noChangeArrowheads="1"/>
              </p:cNvPicPr>
              <p:nvPr/>
            </p:nvPicPr>
            <p:blipFill>
              <a:blip r:embed="rId3"/>
              <a:srcRect/>
              <a:stretch>
                <a:fillRect/>
              </a:stretch>
            </p:blipFill>
            <p:spPr bwMode="auto">
              <a:xfrm>
                <a:off x="190" y="1240"/>
                <a:ext cx="993" cy="1011"/>
              </a:xfrm>
              <a:prstGeom prst="rect">
                <a:avLst/>
              </a:prstGeom>
              <a:noFill/>
              <a:ln w="9525">
                <a:noFill/>
                <a:miter lim="800000"/>
                <a:headEnd/>
                <a:tailEnd/>
              </a:ln>
            </p:spPr>
          </p:pic>
          <p:sp>
            <p:nvSpPr>
              <p:cNvPr id="273429" name="TextBox 273428"/>
              <p:cNvSpPr txBox="1">
                <a:spLocks noChangeArrowheads="1"/>
              </p:cNvSpPr>
              <p:nvPr/>
            </p:nvSpPr>
            <p:spPr bwMode="auto">
              <a:xfrm>
                <a:off x="170" y="2269"/>
                <a:ext cx="2228" cy="214"/>
              </a:xfrm>
              <a:prstGeom prst="rect">
                <a:avLst/>
              </a:prstGeom>
              <a:noFill/>
              <a:ln w="3175" cap="flat" cmpd="sng" algn="ctr">
                <a:noFill/>
                <a:prstDash val="solid"/>
                <a:miter lim="800000"/>
                <a:headEnd type="none" w="med" len="med"/>
                <a:tailEnd type="none" w="med" len="med"/>
              </a:ln>
              <a:effectLst/>
            </p:spPr>
            <p:txBody>
              <a:bodyPr>
                <a:spAutoFit/>
              </a:bodyPr>
              <a:lstStyle/>
              <a:p>
                <a:pPr>
                  <a:lnSpc>
                    <a:spcPct val="90000"/>
                  </a:lnSpc>
                  <a:spcBef>
                    <a:spcPct val="30000"/>
                  </a:spcBef>
                </a:pPr>
                <a:r>
                  <a:rPr lang="fr-FR" sz="1800">
                    <a:effectLst>
                      <a:outerShdw blurRad="38100" dist="38100" dir="2700000" algn="tl">
                        <a:srgbClr val="000000"/>
                      </a:outerShdw>
                    </a:effectLst>
                  </a:rPr>
                  <a:t>Mode </a:t>
                </a:r>
                <a:r>
                  <a:rPr lang="fr-FR" sz="1800" i="1">
                    <a:effectLst>
                      <a:outerShdw blurRad="38100" dist="38100" dir="2700000" algn="tl">
                        <a:srgbClr val="000000"/>
                      </a:outerShdw>
                    </a:effectLst>
                  </a:rPr>
                  <a:t>User</a:t>
                </a:r>
                <a:endParaRPr lang="fr-FR" sz="1800" b="0">
                  <a:effectLst/>
                </a:endParaRPr>
              </a:p>
            </p:txBody>
          </p:sp>
          <p:sp>
            <p:nvSpPr>
              <p:cNvPr id="95282" name="Rectangle 101425"/>
              <p:cNvSpPr>
                <a:spLocks noChangeArrowheads="1"/>
              </p:cNvSpPr>
              <p:nvPr/>
            </p:nvSpPr>
            <p:spPr bwMode="grayWhite">
              <a:xfrm>
                <a:off x="1466" y="1314"/>
                <a:ext cx="1005" cy="877"/>
              </a:xfrm>
              <a:prstGeom prst="rect">
                <a:avLst/>
              </a:prstGeom>
              <a:noFill/>
              <a:ln w="9525">
                <a:noFill/>
                <a:miter lim="800000"/>
                <a:headEnd/>
                <a:tailEnd/>
              </a:ln>
            </p:spPr>
            <p:txBody>
              <a:bodyPr wrap="none" anchor="ctr"/>
              <a:lstStyle/>
              <a:p>
                <a:pPr algn="ctr">
                  <a:lnSpc>
                    <a:spcPct val="90000"/>
                  </a:lnSpc>
                  <a:spcBef>
                    <a:spcPct val="30000"/>
                  </a:spcBef>
                </a:pPr>
                <a:r>
                  <a:rPr lang="fr-FR" sz="1600">
                    <a:solidFill>
                      <a:schemeClr val="bg2"/>
                    </a:solidFill>
                    <a:effectLst/>
                  </a:rPr>
                  <a:t>Virtual Server</a:t>
                </a:r>
                <a:br>
                  <a:rPr lang="fr-FR" sz="1600">
                    <a:solidFill>
                      <a:schemeClr val="bg2"/>
                    </a:solidFill>
                    <a:effectLst/>
                  </a:rPr>
                </a:br>
                <a:r>
                  <a:rPr lang="fr-FR" sz="1600">
                    <a:solidFill>
                      <a:schemeClr val="bg2"/>
                    </a:solidFill>
                    <a:effectLst/>
                  </a:rPr>
                  <a:t>Service</a:t>
                </a:r>
              </a:p>
            </p:txBody>
          </p:sp>
          <p:pic>
            <p:nvPicPr>
              <p:cNvPr id="95283" name="Rectangle 101426"/>
              <p:cNvPicPr>
                <a:picLocks noChangeAspect="1" noChangeArrowheads="1"/>
              </p:cNvPicPr>
              <p:nvPr/>
            </p:nvPicPr>
            <p:blipFill>
              <a:blip r:embed="rId5"/>
              <a:srcRect/>
              <a:stretch>
                <a:fillRect/>
              </a:stretch>
            </p:blipFill>
            <p:spPr bwMode="auto">
              <a:xfrm>
                <a:off x="192" y="1288"/>
                <a:ext cx="988" cy="540"/>
              </a:xfrm>
              <a:prstGeom prst="rect">
                <a:avLst/>
              </a:prstGeom>
              <a:noFill/>
              <a:ln w="9525">
                <a:noFill/>
                <a:miter lim="800000"/>
                <a:headEnd/>
                <a:tailEnd/>
              </a:ln>
            </p:spPr>
          </p:pic>
          <p:sp>
            <p:nvSpPr>
              <p:cNvPr id="273432" name="Rectangle 273431"/>
              <p:cNvSpPr>
                <a:spLocks noChangeArrowheads="1"/>
              </p:cNvSpPr>
              <p:nvPr/>
            </p:nvSpPr>
            <p:spPr bwMode="auto">
              <a:xfrm>
                <a:off x="140" y="1241"/>
                <a:ext cx="1092" cy="877"/>
              </a:xfrm>
              <a:prstGeom prst="rect">
                <a:avLst/>
              </a:prstGeom>
              <a:noFill/>
              <a:ln w="3175" cap="flat" cmpd="sng" algn="ctr">
                <a:noFill/>
                <a:prstDash val="solid"/>
                <a:miter lim="800000"/>
                <a:headEnd type="none" w="med" len="med"/>
                <a:tailEnd type="none" w="med" len="med"/>
              </a:ln>
              <a:effectLst/>
            </p:spPr>
            <p:txBody>
              <a:bodyPr wrap="none" anchor="ctr"/>
              <a:lstStyle/>
              <a:p>
                <a:pPr algn="ctr">
                  <a:lnSpc>
                    <a:spcPct val="90000"/>
                  </a:lnSpc>
                  <a:spcBef>
                    <a:spcPct val="30000"/>
                  </a:spcBef>
                </a:pPr>
                <a:endParaRPr lang="fr-FR" sz="1800">
                  <a:effectLst>
                    <a:outerShdw blurRad="38100" dist="38100" dir="2700000" algn="tl">
                      <a:srgbClr val="000000"/>
                    </a:outerShdw>
                  </a:effectLst>
                </a:endParaRPr>
              </a:p>
              <a:p>
                <a:pPr algn="ctr">
                  <a:lnSpc>
                    <a:spcPct val="90000"/>
                  </a:lnSpc>
                  <a:spcBef>
                    <a:spcPct val="30000"/>
                  </a:spcBef>
                </a:pPr>
                <a:endParaRPr lang="fr-FR" sz="1800">
                  <a:effectLst>
                    <a:outerShdw blurRad="38100" dist="38100" dir="2700000" algn="tl">
                      <a:srgbClr val="000000"/>
                    </a:outerShdw>
                  </a:effectLst>
                </a:endParaRPr>
              </a:p>
              <a:p>
                <a:pPr algn="ctr">
                  <a:lnSpc>
                    <a:spcPct val="90000"/>
                  </a:lnSpc>
                  <a:spcBef>
                    <a:spcPct val="30000"/>
                  </a:spcBef>
                </a:pPr>
                <a:endParaRPr lang="fr-FR" sz="1800">
                  <a:effectLst>
                    <a:outerShdw blurRad="38100" dist="38100" dir="2700000" algn="tl">
                      <a:srgbClr val="000000"/>
                    </a:outerShdw>
                  </a:effectLst>
                </a:endParaRPr>
              </a:p>
              <a:p>
                <a:pPr algn="ctr">
                  <a:lnSpc>
                    <a:spcPct val="90000"/>
                  </a:lnSpc>
                  <a:spcBef>
                    <a:spcPct val="30000"/>
                  </a:spcBef>
                </a:pPr>
                <a:r>
                  <a:rPr lang="fr-FR" sz="1800">
                    <a:solidFill>
                      <a:schemeClr val="bg2"/>
                    </a:solidFill>
                    <a:effectLst/>
                  </a:rPr>
                  <a:t>IIS</a:t>
                </a:r>
              </a:p>
            </p:txBody>
          </p:sp>
          <p:sp>
            <p:nvSpPr>
              <p:cNvPr id="95285" name="Rectangle 101428"/>
              <p:cNvSpPr>
                <a:spLocks noChangeArrowheads="1"/>
              </p:cNvSpPr>
              <p:nvPr/>
            </p:nvSpPr>
            <p:spPr bwMode="grayWhite">
              <a:xfrm>
                <a:off x="194" y="1248"/>
                <a:ext cx="1005" cy="571"/>
              </a:xfrm>
              <a:prstGeom prst="rect">
                <a:avLst/>
              </a:prstGeom>
              <a:noFill/>
              <a:ln w="9525">
                <a:noFill/>
                <a:miter lim="800000"/>
                <a:headEnd/>
                <a:tailEnd/>
              </a:ln>
            </p:spPr>
            <p:txBody>
              <a:bodyPr wrap="none" anchor="ctr"/>
              <a:lstStyle/>
              <a:p>
                <a:pPr algn="ctr">
                  <a:lnSpc>
                    <a:spcPct val="90000"/>
                  </a:lnSpc>
                  <a:spcBef>
                    <a:spcPct val="30000"/>
                  </a:spcBef>
                </a:pPr>
                <a:r>
                  <a:rPr lang="fr-FR" sz="1600">
                    <a:solidFill>
                      <a:schemeClr val="bg2"/>
                    </a:solidFill>
                    <a:effectLst/>
                  </a:rPr>
                  <a:t>Application </a:t>
                </a:r>
              </a:p>
              <a:p>
                <a:pPr algn="ctr">
                  <a:lnSpc>
                    <a:spcPct val="90000"/>
                  </a:lnSpc>
                  <a:spcBef>
                    <a:spcPct val="30000"/>
                  </a:spcBef>
                </a:pPr>
                <a:r>
                  <a:rPr lang="fr-FR" sz="1600">
                    <a:solidFill>
                      <a:schemeClr val="bg2"/>
                    </a:solidFill>
                    <a:effectLst/>
                  </a:rPr>
                  <a:t>Web</a:t>
                </a:r>
              </a:p>
            </p:txBody>
          </p:sp>
        </p:grpSp>
      </p:grpSp>
      <p:grpSp>
        <p:nvGrpSpPr>
          <p:cNvPr id="8" name="Group 26"/>
          <p:cNvGrpSpPr>
            <a:grpSpLocks/>
          </p:cNvGrpSpPr>
          <p:nvPr/>
        </p:nvGrpSpPr>
        <p:grpSpPr bwMode="auto">
          <a:xfrm>
            <a:off x="7270750" y="1176338"/>
            <a:ext cx="1825625" cy="2789237"/>
            <a:chOff x="4531" y="512"/>
            <a:chExt cx="1150" cy="1757"/>
          </a:xfrm>
        </p:grpSpPr>
        <p:pic>
          <p:nvPicPr>
            <p:cNvPr id="95267" name="Rectangle 101410"/>
            <p:cNvPicPr>
              <a:picLocks noChangeAspect="1" noChangeArrowheads="1"/>
            </p:cNvPicPr>
            <p:nvPr/>
          </p:nvPicPr>
          <p:blipFill>
            <a:blip r:embed="rId6"/>
            <a:srcRect/>
            <a:stretch>
              <a:fillRect/>
            </a:stretch>
          </p:blipFill>
          <p:spPr bwMode="auto">
            <a:xfrm>
              <a:off x="4531" y="512"/>
              <a:ext cx="1150" cy="1757"/>
            </a:xfrm>
            <a:prstGeom prst="rect">
              <a:avLst/>
            </a:prstGeom>
            <a:noFill/>
            <a:ln w="9525">
              <a:noFill/>
              <a:miter lim="800000"/>
              <a:headEnd/>
              <a:tailEnd/>
            </a:ln>
          </p:spPr>
        </p:pic>
        <p:sp>
          <p:nvSpPr>
            <p:cNvPr id="273436" name="Rectangle 273435"/>
            <p:cNvSpPr>
              <a:spLocks noChangeArrowheads="1"/>
            </p:cNvSpPr>
            <p:nvPr/>
          </p:nvSpPr>
          <p:spPr bwMode="auto">
            <a:xfrm>
              <a:off x="4635" y="668"/>
              <a:ext cx="828" cy="197"/>
            </a:xfrm>
            <a:prstGeom prst="rect">
              <a:avLst/>
            </a:prstGeom>
            <a:noFill/>
            <a:ln w="3175" cap="flat" cmpd="sng" algn="ctr">
              <a:noFill/>
              <a:prstDash val="solid"/>
              <a:miter lim="800000"/>
              <a:headEnd type="none" w="med" len="med"/>
              <a:tailEnd type="none" w="med" len="med"/>
            </a:ln>
            <a:effectLst/>
          </p:spPr>
          <p:txBody>
            <a:bodyPr wrap="none" lIns="92075" tIns="46038" rIns="92075" bIns="46038">
              <a:spAutoFit/>
            </a:bodyPr>
            <a:lstStyle/>
            <a:p>
              <a:pPr>
                <a:lnSpc>
                  <a:spcPct val="90000"/>
                </a:lnSpc>
                <a:spcBef>
                  <a:spcPct val="30000"/>
                </a:spcBef>
              </a:pPr>
              <a:r>
                <a:rPr lang="fr-FR" sz="1600">
                  <a:solidFill>
                    <a:schemeClr val="accent1"/>
                  </a:solidFill>
                  <a:effectLst>
                    <a:outerShdw blurRad="38100" dist="38100" dir="2700000" algn="tl">
                      <a:srgbClr val="000000"/>
                    </a:outerShdw>
                  </a:effectLst>
                </a:rPr>
                <a:t>Fourni par :</a:t>
              </a:r>
              <a:endParaRPr lang="fr-FR" sz="1800" b="0">
                <a:effectLst/>
              </a:endParaRPr>
            </a:p>
          </p:txBody>
        </p:sp>
        <p:sp>
          <p:nvSpPr>
            <p:cNvPr id="273437" name="Rectangle 273436"/>
            <p:cNvSpPr>
              <a:spLocks noChangeArrowheads="1"/>
            </p:cNvSpPr>
            <p:nvPr/>
          </p:nvSpPr>
          <p:spPr bwMode="auto">
            <a:xfrm>
              <a:off x="4849" y="949"/>
              <a:ext cx="586" cy="171"/>
            </a:xfrm>
            <a:prstGeom prst="rect">
              <a:avLst/>
            </a:prstGeom>
            <a:noFill/>
            <a:ln w="9525" cap="flat" cmpd="sng" algn="ctr">
              <a:noFill/>
              <a:prstDash val="solid"/>
              <a:miter lim="800000"/>
              <a:headEnd type="none" w="med" len="med"/>
              <a:tailEnd type="none" w="med" len="med"/>
            </a:ln>
            <a:effectLst/>
          </p:spPr>
          <p:txBody>
            <a:bodyPr wrap="none" lIns="92075" tIns="46038" rIns="92075" bIns="46038">
              <a:spAutoFit/>
            </a:bodyPr>
            <a:lstStyle/>
            <a:p>
              <a:pPr>
                <a:lnSpc>
                  <a:spcPct val="90000"/>
                </a:lnSpc>
                <a:spcBef>
                  <a:spcPct val="30000"/>
                </a:spcBef>
              </a:pPr>
              <a:r>
                <a:rPr lang="fr-FR" sz="1300">
                  <a:effectLst>
                    <a:outerShdw blurRad="38100" dist="38100" dir="2700000" algn="tl">
                      <a:srgbClr val="000000"/>
                    </a:outerShdw>
                  </a:effectLst>
                </a:rPr>
                <a:t>Microsoft</a:t>
              </a:r>
              <a:endParaRPr lang="fr-FR" sz="1800" b="0">
                <a:effectLst/>
              </a:endParaRPr>
            </a:p>
          </p:txBody>
        </p:sp>
        <p:sp>
          <p:nvSpPr>
            <p:cNvPr id="273438" name="Rectangle 273437"/>
            <p:cNvSpPr>
              <a:spLocks noChangeArrowheads="1"/>
            </p:cNvSpPr>
            <p:nvPr/>
          </p:nvSpPr>
          <p:spPr bwMode="auto">
            <a:xfrm>
              <a:off x="4849" y="1533"/>
              <a:ext cx="283" cy="171"/>
            </a:xfrm>
            <a:prstGeom prst="rect">
              <a:avLst/>
            </a:prstGeom>
            <a:noFill/>
            <a:ln w="3175" cap="flat" cmpd="sng" algn="ctr">
              <a:noFill/>
              <a:prstDash val="solid"/>
              <a:miter lim="800000"/>
              <a:headEnd type="none" w="med" len="med"/>
              <a:tailEnd type="none" w="med" len="med"/>
            </a:ln>
            <a:effectLst/>
          </p:spPr>
          <p:txBody>
            <a:bodyPr wrap="none" lIns="92075" tIns="46038" rIns="92075" bIns="46038">
              <a:spAutoFit/>
            </a:bodyPr>
            <a:lstStyle/>
            <a:p>
              <a:pPr>
                <a:lnSpc>
                  <a:spcPct val="90000"/>
                </a:lnSpc>
                <a:spcBef>
                  <a:spcPct val="30000"/>
                </a:spcBef>
              </a:pPr>
              <a:r>
                <a:rPr lang="fr-FR" sz="1300">
                  <a:effectLst>
                    <a:outerShdw blurRad="38100" dist="38100" dir="2700000" algn="tl">
                      <a:srgbClr val="000000"/>
                    </a:outerShdw>
                  </a:effectLst>
                </a:rPr>
                <a:t>ISV</a:t>
              </a:r>
              <a:endParaRPr lang="fr-FR" sz="1800" b="0">
                <a:effectLst/>
              </a:endParaRPr>
            </a:p>
          </p:txBody>
        </p:sp>
        <p:sp>
          <p:nvSpPr>
            <p:cNvPr id="273439" name="Rectangle 273438"/>
            <p:cNvSpPr>
              <a:spLocks noChangeArrowheads="1"/>
            </p:cNvSpPr>
            <p:nvPr/>
          </p:nvSpPr>
          <p:spPr bwMode="auto">
            <a:xfrm>
              <a:off x="4849" y="1826"/>
              <a:ext cx="353" cy="171"/>
            </a:xfrm>
            <a:prstGeom prst="rect">
              <a:avLst/>
            </a:prstGeom>
            <a:noFill/>
            <a:ln w="3175" cap="flat" cmpd="sng" algn="ctr">
              <a:noFill/>
              <a:prstDash val="solid"/>
              <a:miter lim="800000"/>
              <a:headEnd type="none" w="med" len="med"/>
              <a:tailEnd type="none" w="med" len="med"/>
            </a:ln>
            <a:effectLst/>
          </p:spPr>
          <p:txBody>
            <a:bodyPr wrap="none" lIns="92075" tIns="46038" rIns="92075" bIns="46038">
              <a:spAutoFit/>
            </a:bodyPr>
            <a:lstStyle/>
            <a:p>
              <a:pPr>
                <a:lnSpc>
                  <a:spcPct val="90000"/>
                </a:lnSpc>
                <a:spcBef>
                  <a:spcPct val="30000"/>
                </a:spcBef>
              </a:pPr>
              <a:r>
                <a:rPr lang="fr-FR" sz="1300">
                  <a:effectLst>
                    <a:outerShdw blurRad="38100" dist="38100" dir="2700000" algn="tl">
                      <a:srgbClr val="000000"/>
                    </a:outerShdw>
                  </a:effectLst>
                </a:rPr>
                <a:t>OEM</a:t>
              </a:r>
              <a:endParaRPr lang="fr-FR" sz="1800" b="0">
                <a:effectLst/>
              </a:endParaRPr>
            </a:p>
          </p:txBody>
        </p:sp>
        <p:sp>
          <p:nvSpPr>
            <p:cNvPr id="273440" name="Rectangle 273439"/>
            <p:cNvSpPr>
              <a:spLocks noChangeArrowheads="1"/>
            </p:cNvSpPr>
            <p:nvPr/>
          </p:nvSpPr>
          <p:spPr bwMode="auto">
            <a:xfrm>
              <a:off x="4849" y="1241"/>
              <a:ext cx="792" cy="171"/>
            </a:xfrm>
            <a:prstGeom prst="rect">
              <a:avLst/>
            </a:prstGeom>
            <a:noFill/>
            <a:ln w="3175" cap="flat" cmpd="sng" algn="ctr">
              <a:noFill/>
              <a:prstDash val="solid"/>
              <a:miter lim="800000"/>
              <a:headEnd type="none" w="med" len="med"/>
              <a:tailEnd type="none" w="med" len="med"/>
            </a:ln>
            <a:effectLst/>
          </p:spPr>
          <p:txBody>
            <a:bodyPr wrap="none" lIns="92075" tIns="46038" rIns="92075" bIns="46038">
              <a:spAutoFit/>
            </a:bodyPr>
            <a:lstStyle/>
            <a:p>
              <a:pPr>
                <a:lnSpc>
                  <a:spcPct val="90000"/>
                </a:lnSpc>
                <a:spcBef>
                  <a:spcPct val="30000"/>
                </a:spcBef>
              </a:pPr>
              <a:r>
                <a:rPr lang="fr-FR" sz="1300">
                  <a:effectLst>
                    <a:outerShdw blurRad="38100" dist="38100" dir="2700000" algn="tl">
                      <a:srgbClr val="000000"/>
                    </a:outerShdw>
                  </a:effectLst>
                </a:rPr>
                <a:t>Virtual Server</a:t>
              </a:r>
              <a:endParaRPr lang="fr-FR" sz="1800" b="0">
                <a:effectLst/>
              </a:endParaRPr>
            </a:p>
          </p:txBody>
        </p:sp>
        <p:pic>
          <p:nvPicPr>
            <p:cNvPr id="95273" name="Rectangle 101416"/>
            <p:cNvPicPr>
              <a:picLocks noChangeAspect="1" noChangeArrowheads="1"/>
            </p:cNvPicPr>
            <p:nvPr/>
          </p:nvPicPr>
          <p:blipFill>
            <a:blip r:embed="rId7"/>
            <a:srcRect/>
            <a:stretch>
              <a:fillRect/>
            </a:stretch>
          </p:blipFill>
          <p:spPr bwMode="auto">
            <a:xfrm>
              <a:off x="4604" y="891"/>
              <a:ext cx="292" cy="287"/>
            </a:xfrm>
            <a:prstGeom prst="rect">
              <a:avLst/>
            </a:prstGeom>
            <a:noFill/>
            <a:ln w="9525">
              <a:noFill/>
              <a:miter lim="800000"/>
              <a:headEnd/>
              <a:tailEnd/>
            </a:ln>
          </p:spPr>
        </p:pic>
        <p:pic>
          <p:nvPicPr>
            <p:cNvPr id="95274" name="Rectangle 101417"/>
            <p:cNvPicPr>
              <a:picLocks noChangeAspect="1" noChangeArrowheads="1"/>
            </p:cNvPicPr>
            <p:nvPr/>
          </p:nvPicPr>
          <p:blipFill>
            <a:blip r:embed="rId8"/>
            <a:srcRect/>
            <a:stretch>
              <a:fillRect/>
            </a:stretch>
          </p:blipFill>
          <p:spPr bwMode="auto">
            <a:xfrm>
              <a:off x="4604" y="1768"/>
              <a:ext cx="292" cy="287"/>
            </a:xfrm>
            <a:prstGeom prst="rect">
              <a:avLst/>
            </a:prstGeom>
            <a:noFill/>
            <a:ln w="9525">
              <a:noFill/>
              <a:miter lim="800000"/>
              <a:headEnd/>
              <a:tailEnd/>
            </a:ln>
          </p:spPr>
        </p:pic>
        <p:pic>
          <p:nvPicPr>
            <p:cNvPr id="95275" name="Rectangle 101418"/>
            <p:cNvPicPr>
              <a:picLocks noChangeAspect="1" noChangeArrowheads="1"/>
            </p:cNvPicPr>
            <p:nvPr/>
          </p:nvPicPr>
          <p:blipFill>
            <a:blip r:embed="rId9"/>
            <a:srcRect/>
            <a:stretch>
              <a:fillRect/>
            </a:stretch>
          </p:blipFill>
          <p:spPr bwMode="auto">
            <a:xfrm>
              <a:off x="4604" y="1475"/>
              <a:ext cx="292" cy="287"/>
            </a:xfrm>
            <a:prstGeom prst="rect">
              <a:avLst/>
            </a:prstGeom>
            <a:noFill/>
            <a:ln w="9525">
              <a:noFill/>
              <a:miter lim="800000"/>
              <a:headEnd/>
              <a:tailEnd/>
            </a:ln>
          </p:spPr>
        </p:pic>
        <p:pic>
          <p:nvPicPr>
            <p:cNvPr id="95276" name="Rectangle 101419"/>
            <p:cNvPicPr>
              <a:picLocks noChangeAspect="1" noChangeArrowheads="1"/>
            </p:cNvPicPr>
            <p:nvPr/>
          </p:nvPicPr>
          <p:blipFill>
            <a:blip r:embed="rId10"/>
            <a:srcRect/>
            <a:stretch>
              <a:fillRect/>
            </a:stretch>
          </p:blipFill>
          <p:spPr bwMode="auto">
            <a:xfrm>
              <a:off x="4604" y="1183"/>
              <a:ext cx="292" cy="287"/>
            </a:xfrm>
            <a:prstGeom prst="rect">
              <a:avLst/>
            </a:prstGeom>
            <a:noFill/>
            <a:ln w="9525">
              <a:noFill/>
              <a:miter lim="800000"/>
              <a:headEnd/>
              <a:tailEnd/>
            </a:ln>
          </p:spPr>
        </p:pic>
      </p:grpSp>
      <p:pic>
        <p:nvPicPr>
          <p:cNvPr id="95239" name="Rectangle 101382"/>
          <p:cNvPicPr>
            <a:picLocks noChangeAspect="1" noChangeArrowheads="1"/>
          </p:cNvPicPr>
          <p:nvPr/>
        </p:nvPicPr>
        <p:blipFill>
          <a:blip r:embed="rId11"/>
          <a:srcRect/>
          <a:stretch>
            <a:fillRect/>
          </a:stretch>
        </p:blipFill>
        <p:spPr bwMode="auto">
          <a:xfrm>
            <a:off x="1409700" y="5892800"/>
            <a:ext cx="5334000" cy="647700"/>
          </a:xfrm>
          <a:prstGeom prst="rect">
            <a:avLst/>
          </a:prstGeom>
          <a:noFill/>
          <a:ln w="9525">
            <a:noFill/>
            <a:miter lim="800000"/>
            <a:headEnd/>
            <a:tailEnd/>
          </a:ln>
        </p:spPr>
      </p:pic>
      <p:sp>
        <p:nvSpPr>
          <p:cNvPr id="273446" name="Rectangle 273445"/>
          <p:cNvSpPr>
            <a:spLocks noChangeArrowheads="1"/>
          </p:cNvSpPr>
          <p:nvPr/>
        </p:nvSpPr>
        <p:spPr bwMode="invGray">
          <a:xfrm>
            <a:off x="644525" y="5935663"/>
            <a:ext cx="6824663" cy="568325"/>
          </a:xfrm>
          <a:prstGeom prst="rect">
            <a:avLst/>
          </a:prstGeom>
          <a:noFill/>
          <a:ln w="3175" cap="flat" cmpd="sng" algn="ctr">
            <a:noFill/>
            <a:prstDash val="solid"/>
            <a:miter lim="800000"/>
            <a:headEnd type="none" w="med" len="med"/>
            <a:tailEnd type="none" w="med" len="med"/>
          </a:ln>
          <a:effectLst/>
        </p:spPr>
        <p:txBody>
          <a:bodyPr wrap="none" anchor="ctr"/>
          <a:lstStyle/>
          <a:p>
            <a:pPr algn="ctr">
              <a:lnSpc>
                <a:spcPct val="90000"/>
              </a:lnSpc>
              <a:spcBef>
                <a:spcPct val="30000"/>
              </a:spcBef>
            </a:pPr>
            <a:r>
              <a:rPr lang="fr-FR" sz="2000">
                <a:effectLst>
                  <a:outerShdw blurRad="38100" dist="38100" dir="2700000" algn="tl">
                    <a:srgbClr val="000000"/>
                  </a:outerShdw>
                </a:effectLst>
              </a:rPr>
              <a:t>Hardware server </a:t>
            </a:r>
            <a:r>
              <a:rPr lang="fr-FR" sz="2000" i="1">
                <a:effectLst>
                  <a:outerShdw blurRad="38100" dist="38100" dir="2700000" algn="tl">
                    <a:srgbClr val="000000"/>
                  </a:outerShdw>
                </a:effectLst>
              </a:rPr>
              <a:t>Designed for Windows</a:t>
            </a:r>
            <a:endParaRPr lang="fr-FR" sz="1800" b="0">
              <a:effectLst/>
            </a:endParaRPr>
          </a:p>
        </p:txBody>
      </p:sp>
      <p:sp>
        <p:nvSpPr>
          <p:cNvPr id="273447" name="Straight Connector 273446"/>
          <p:cNvSpPr>
            <a:spLocks noChangeShapeType="1"/>
          </p:cNvSpPr>
          <p:nvPr/>
        </p:nvSpPr>
        <p:spPr bwMode="auto">
          <a:xfrm flipV="1">
            <a:off x="4070350" y="2009775"/>
            <a:ext cx="1588" cy="3838575"/>
          </a:xfrm>
          <a:prstGeom prst="line">
            <a:avLst/>
          </a:prstGeom>
          <a:noFill/>
          <a:ln w="28575" cap="flat" cmpd="sng" algn="ctr">
            <a:solidFill>
              <a:srgbClr val="FFFFFF"/>
            </a:solidFill>
            <a:prstDash val="lgDash"/>
            <a:round/>
            <a:headEnd type="none" w="med" len="med"/>
            <a:tailEnd type="none" w="med" len="med"/>
          </a:ln>
          <a:effectLst>
            <a:outerShdw dist="35921" dir="2700000" algn="ctr" rotWithShape="0">
              <a:schemeClr val="bg2"/>
            </a:outerShdw>
          </a:effectLst>
        </p:spPr>
        <p:txBody>
          <a:bodyPr wrap="none" anchor="ctr"/>
          <a:lstStyle/>
          <a:p>
            <a:pPr fontAlgn="auto">
              <a:spcBef>
                <a:spcPts val="0"/>
              </a:spcBef>
              <a:spcAft>
                <a:spcPts val="0"/>
              </a:spcAft>
              <a:defRPr/>
            </a:pPr>
            <a:endParaRPr lang="fr-FR" sz="1800" b="0" kern="0">
              <a:solidFill>
                <a:sysClr val="windowText" lastClr="000000"/>
              </a:solidFill>
              <a:effectLst/>
              <a:latin typeface="Arial"/>
            </a:endParaRPr>
          </a:p>
        </p:txBody>
      </p:sp>
      <p:sp>
        <p:nvSpPr>
          <p:cNvPr id="273448" name="Straight Connector 273447"/>
          <p:cNvSpPr>
            <a:spLocks noChangeShapeType="1"/>
          </p:cNvSpPr>
          <p:nvPr/>
        </p:nvSpPr>
        <p:spPr bwMode="auto">
          <a:xfrm flipH="1">
            <a:off x="4156075" y="4629150"/>
            <a:ext cx="3051175" cy="1588"/>
          </a:xfrm>
          <a:prstGeom prst="line">
            <a:avLst/>
          </a:prstGeom>
          <a:noFill/>
          <a:ln w="28575" cap="flat" cmpd="sng" algn="ctr">
            <a:solidFill>
              <a:srgbClr val="FFFFFF"/>
            </a:solidFill>
            <a:prstDash val="dash"/>
            <a:round/>
            <a:headEnd type="none" w="med" len="med"/>
            <a:tailEnd type="none" w="med" len="med"/>
          </a:ln>
          <a:effectLst>
            <a:outerShdw dist="35921" dir="2700000" algn="ctr" rotWithShape="0">
              <a:schemeClr val="bg2"/>
            </a:outerShdw>
          </a:effectLst>
        </p:spPr>
        <p:txBody>
          <a:bodyPr wrap="none" anchor="ctr"/>
          <a:lstStyle/>
          <a:p>
            <a:pPr fontAlgn="auto">
              <a:spcBef>
                <a:spcPts val="0"/>
              </a:spcBef>
              <a:spcAft>
                <a:spcPts val="0"/>
              </a:spcAft>
              <a:defRPr/>
            </a:pPr>
            <a:endParaRPr lang="fr-FR" sz="1800" b="0" kern="0">
              <a:solidFill>
                <a:sysClr val="windowText" lastClr="000000"/>
              </a:solidFill>
              <a:effectLst/>
              <a:latin typeface="Arial"/>
            </a:endParaRPr>
          </a:p>
        </p:txBody>
      </p:sp>
      <p:sp>
        <p:nvSpPr>
          <p:cNvPr id="273449" name="Straight Connector 273448"/>
          <p:cNvSpPr>
            <a:spLocks noChangeShapeType="1"/>
          </p:cNvSpPr>
          <p:nvPr/>
        </p:nvSpPr>
        <p:spPr bwMode="auto">
          <a:xfrm flipH="1">
            <a:off x="4156075" y="3409950"/>
            <a:ext cx="3051175" cy="1588"/>
          </a:xfrm>
          <a:prstGeom prst="line">
            <a:avLst/>
          </a:prstGeom>
          <a:noFill/>
          <a:ln w="28575" cap="flat" cmpd="sng" algn="ctr">
            <a:solidFill>
              <a:srgbClr val="FFFFFF"/>
            </a:solidFill>
            <a:prstDash val="dash"/>
            <a:round/>
            <a:headEnd type="none" w="med" len="med"/>
            <a:tailEnd type="none" w="med" len="med"/>
          </a:ln>
          <a:effectLst>
            <a:outerShdw dist="35921" dir="2700000" algn="ctr" rotWithShape="0">
              <a:schemeClr val="bg2"/>
            </a:outerShdw>
          </a:effectLst>
        </p:spPr>
        <p:txBody>
          <a:bodyPr wrap="none" anchor="ctr"/>
          <a:lstStyle/>
          <a:p>
            <a:pPr fontAlgn="auto">
              <a:spcBef>
                <a:spcPts val="0"/>
              </a:spcBef>
              <a:spcAft>
                <a:spcPts val="0"/>
              </a:spcAft>
              <a:defRPr/>
            </a:pPr>
            <a:endParaRPr lang="fr-FR" sz="1800" b="0" kern="0">
              <a:solidFill>
                <a:sysClr val="windowText" lastClr="000000"/>
              </a:solidFill>
              <a:effectLst/>
              <a:latin typeface="Arial"/>
            </a:endParaRPr>
          </a:p>
        </p:txBody>
      </p:sp>
      <p:sp>
        <p:nvSpPr>
          <p:cNvPr id="95244" name="TextBox 101387"/>
          <p:cNvSpPr txBox="1">
            <a:spLocks noChangeArrowheads="1"/>
          </p:cNvSpPr>
          <p:nvPr/>
        </p:nvSpPr>
        <p:spPr bwMode="auto">
          <a:xfrm>
            <a:off x="4144963" y="1366838"/>
            <a:ext cx="3051175" cy="476250"/>
          </a:xfrm>
          <a:prstGeom prst="rect">
            <a:avLst/>
          </a:prstGeom>
          <a:noFill/>
          <a:ln w="9525">
            <a:noFill/>
            <a:miter lim="800000"/>
            <a:headEnd/>
            <a:tailEnd/>
          </a:ln>
        </p:spPr>
        <p:txBody>
          <a:bodyPr>
            <a:spAutoFit/>
          </a:bodyPr>
          <a:lstStyle/>
          <a:p>
            <a:pPr algn="ctr">
              <a:lnSpc>
                <a:spcPct val="90000"/>
              </a:lnSpc>
              <a:spcBef>
                <a:spcPct val="30000"/>
              </a:spcBef>
            </a:pPr>
            <a:endParaRPr lang="fr-FR" sz="2800">
              <a:effectLst>
                <a:outerShdw blurRad="38100" dist="38100" dir="2700000" algn="tl">
                  <a:srgbClr val="000000"/>
                </a:outerShdw>
              </a:effectLst>
            </a:endParaRPr>
          </a:p>
        </p:txBody>
      </p:sp>
      <p:grpSp>
        <p:nvGrpSpPr>
          <p:cNvPr id="9" name="Group 43"/>
          <p:cNvGrpSpPr>
            <a:grpSpLocks/>
          </p:cNvGrpSpPr>
          <p:nvPr/>
        </p:nvGrpSpPr>
        <p:grpSpPr bwMode="auto">
          <a:xfrm>
            <a:off x="4148138" y="2016125"/>
            <a:ext cx="3228975" cy="3744913"/>
            <a:chOff x="2613" y="1270"/>
            <a:chExt cx="2034" cy="2359"/>
          </a:xfrm>
        </p:grpSpPr>
        <p:pic>
          <p:nvPicPr>
            <p:cNvPr id="95251" name="Rectangle 101394"/>
            <p:cNvPicPr>
              <a:picLocks noChangeAspect="1" noChangeArrowheads="1"/>
            </p:cNvPicPr>
            <p:nvPr/>
          </p:nvPicPr>
          <p:blipFill>
            <a:blip r:embed="rId3"/>
            <a:srcRect/>
            <a:stretch>
              <a:fillRect/>
            </a:stretch>
          </p:blipFill>
          <p:spPr bwMode="auto">
            <a:xfrm>
              <a:off x="2613" y="2452"/>
              <a:ext cx="2034" cy="438"/>
            </a:xfrm>
            <a:prstGeom prst="rect">
              <a:avLst/>
            </a:prstGeom>
            <a:noFill/>
            <a:ln w="9525">
              <a:noFill/>
              <a:miter lim="800000"/>
              <a:headEnd/>
              <a:tailEnd/>
            </a:ln>
          </p:spPr>
        </p:pic>
        <p:grpSp>
          <p:nvGrpSpPr>
            <p:cNvPr id="10" name="Group 45"/>
            <p:cNvGrpSpPr>
              <a:grpSpLocks/>
            </p:cNvGrpSpPr>
            <p:nvPr/>
          </p:nvGrpSpPr>
          <p:grpSpPr bwMode="auto">
            <a:xfrm>
              <a:off x="2613" y="1270"/>
              <a:ext cx="1980" cy="2359"/>
              <a:chOff x="2613" y="1270"/>
              <a:chExt cx="1980" cy="2359"/>
            </a:xfrm>
          </p:grpSpPr>
          <p:grpSp>
            <p:nvGrpSpPr>
              <p:cNvPr id="11" name="Group 46"/>
              <p:cNvGrpSpPr>
                <a:grpSpLocks/>
              </p:cNvGrpSpPr>
              <p:nvPr/>
            </p:nvGrpSpPr>
            <p:grpSpPr bwMode="auto">
              <a:xfrm>
                <a:off x="2618" y="2163"/>
                <a:ext cx="1975" cy="643"/>
                <a:chOff x="2618" y="2163"/>
                <a:chExt cx="1975" cy="643"/>
              </a:xfrm>
            </p:grpSpPr>
            <p:sp>
              <p:nvSpPr>
                <p:cNvPr id="273455" name="TextBox 273454"/>
                <p:cNvSpPr txBox="1">
                  <a:spLocks noChangeArrowheads="1"/>
                </p:cNvSpPr>
                <p:nvPr/>
              </p:nvSpPr>
              <p:spPr bwMode="auto">
                <a:xfrm>
                  <a:off x="2618" y="2163"/>
                  <a:ext cx="1975" cy="214"/>
                </a:xfrm>
                <a:prstGeom prst="rect">
                  <a:avLst/>
                </a:prstGeom>
                <a:noFill/>
                <a:ln w="3175" cap="flat" cmpd="sng" algn="ctr">
                  <a:noFill/>
                  <a:prstDash val="solid"/>
                  <a:miter lim="800000"/>
                  <a:headEnd type="none" w="med" len="med"/>
                  <a:tailEnd type="none" w="med" len="med"/>
                </a:ln>
                <a:effectLst/>
              </p:spPr>
              <p:txBody>
                <a:bodyPr>
                  <a:spAutoFit/>
                </a:bodyPr>
                <a:lstStyle/>
                <a:p>
                  <a:pPr>
                    <a:lnSpc>
                      <a:spcPct val="90000"/>
                    </a:lnSpc>
                    <a:spcBef>
                      <a:spcPct val="30000"/>
                    </a:spcBef>
                  </a:pPr>
                  <a:r>
                    <a:rPr lang="fr-FR" sz="1800">
                      <a:effectLst>
                        <a:outerShdw blurRad="38100" dist="38100" dir="2700000" algn="tl">
                          <a:srgbClr val="000000"/>
                        </a:outerShdw>
                      </a:effectLst>
                    </a:rPr>
                    <a:t>Ring 1: Mode </a:t>
                  </a:r>
                  <a:r>
                    <a:rPr lang="fr-FR" sz="1800" i="1">
                      <a:effectLst>
                        <a:outerShdw blurRad="38100" dist="38100" dir="2700000" algn="tl">
                          <a:srgbClr val="000000"/>
                        </a:outerShdw>
                      </a:effectLst>
                    </a:rPr>
                    <a:t>Kernel </a:t>
                  </a:r>
                  <a:r>
                    <a:rPr lang="fr-FR" sz="1800">
                      <a:effectLst>
                        <a:outerShdw blurRad="38100" dist="38100" dir="2700000" algn="tl">
                          <a:srgbClr val="000000"/>
                        </a:outerShdw>
                      </a:effectLst>
                    </a:rPr>
                    <a:t>invité</a:t>
                  </a:r>
                  <a:endParaRPr lang="fr-FR" sz="1800" i="1">
                    <a:effectLst>
                      <a:outerShdw blurRad="38100" dist="38100" dir="2700000" algn="tl">
                        <a:srgbClr val="000000"/>
                      </a:outerShdw>
                    </a:effectLst>
                  </a:endParaRPr>
                </a:p>
              </p:txBody>
            </p:sp>
            <p:sp>
              <p:nvSpPr>
                <p:cNvPr id="273456" name="Rectangle 273455"/>
                <p:cNvSpPr>
                  <a:spLocks noChangeArrowheads="1"/>
                </p:cNvSpPr>
                <p:nvPr/>
              </p:nvSpPr>
              <p:spPr bwMode="auto">
                <a:xfrm>
                  <a:off x="2714" y="2463"/>
                  <a:ext cx="1792" cy="343"/>
                </a:xfrm>
                <a:prstGeom prst="rect">
                  <a:avLst/>
                </a:prstGeom>
                <a:noFill/>
                <a:ln w="3175" cap="flat" cmpd="sng" algn="ctr">
                  <a:noFill/>
                  <a:prstDash val="solid"/>
                  <a:miter lim="800000"/>
                  <a:headEnd type="none" w="med" len="med"/>
                  <a:tailEnd type="none" w="med" len="med"/>
                </a:ln>
                <a:effectLst/>
              </p:spPr>
              <p:txBody>
                <a:bodyPr wrap="none" anchor="ctr"/>
                <a:lstStyle/>
                <a:p>
                  <a:pPr algn="ctr">
                    <a:lnSpc>
                      <a:spcPct val="90000"/>
                    </a:lnSpc>
                    <a:spcBef>
                      <a:spcPct val="30000"/>
                    </a:spcBef>
                  </a:pPr>
                  <a:endParaRPr lang="fr-FR" sz="1800">
                    <a:effectLst>
                      <a:outerShdw blurRad="38100" dist="38100" dir="2700000" algn="tl">
                        <a:srgbClr val="000000"/>
                      </a:outerShdw>
                    </a:effectLst>
                  </a:endParaRPr>
                </a:p>
                <a:p>
                  <a:pPr algn="ctr">
                    <a:lnSpc>
                      <a:spcPct val="90000"/>
                    </a:lnSpc>
                    <a:spcBef>
                      <a:spcPct val="30000"/>
                    </a:spcBef>
                  </a:pPr>
                  <a:r>
                    <a:rPr lang="fr-FR" sz="1600">
                      <a:solidFill>
                        <a:schemeClr val="bg2"/>
                      </a:solidFill>
                      <a:effectLst/>
                    </a:rPr>
                    <a:t>Windows (NT4, 2000, 2003)</a:t>
                  </a:r>
                </a:p>
              </p:txBody>
            </p:sp>
            <p:pic>
              <p:nvPicPr>
                <p:cNvPr id="95265" name="Rectangle 101408"/>
                <p:cNvPicPr>
                  <a:picLocks noChangeAspect="1" noChangeArrowheads="1"/>
                </p:cNvPicPr>
                <p:nvPr/>
              </p:nvPicPr>
              <p:blipFill>
                <a:blip r:embed="rId4"/>
                <a:srcRect/>
                <a:stretch>
                  <a:fillRect/>
                </a:stretch>
              </p:blipFill>
              <p:spPr bwMode="auto">
                <a:xfrm>
                  <a:off x="3443" y="2367"/>
                  <a:ext cx="961" cy="271"/>
                </a:xfrm>
                <a:prstGeom prst="rect">
                  <a:avLst/>
                </a:prstGeom>
                <a:noFill/>
                <a:ln w="9525">
                  <a:noFill/>
                  <a:miter lim="800000"/>
                  <a:headEnd/>
                  <a:tailEnd/>
                </a:ln>
              </p:spPr>
            </p:pic>
            <p:sp>
              <p:nvSpPr>
                <p:cNvPr id="95266" name="Rectangle 101409"/>
                <p:cNvSpPr>
                  <a:spLocks noChangeArrowheads="1"/>
                </p:cNvSpPr>
                <p:nvPr/>
              </p:nvSpPr>
              <p:spPr bwMode="grayWhite">
                <a:xfrm>
                  <a:off x="3290" y="2421"/>
                  <a:ext cx="1267" cy="153"/>
                </a:xfrm>
                <a:prstGeom prst="rect">
                  <a:avLst/>
                </a:prstGeom>
                <a:noFill/>
                <a:ln w="9525">
                  <a:noFill/>
                  <a:miter lim="800000"/>
                  <a:headEnd/>
                  <a:tailEnd/>
                </a:ln>
              </p:spPr>
              <p:txBody>
                <a:bodyPr wrap="none" anchor="ctr"/>
                <a:lstStyle/>
                <a:p>
                  <a:pPr algn="ctr">
                    <a:lnSpc>
                      <a:spcPct val="90000"/>
                    </a:lnSpc>
                    <a:spcBef>
                      <a:spcPct val="30000"/>
                    </a:spcBef>
                  </a:pPr>
                  <a:r>
                    <a:rPr lang="fr-FR" sz="1600">
                      <a:solidFill>
                        <a:schemeClr val="bg2"/>
                      </a:solidFill>
                      <a:effectLst/>
                    </a:rPr>
                    <a:t>Suppl. VM</a:t>
                  </a:r>
                </a:p>
              </p:txBody>
            </p:sp>
          </p:grpSp>
          <p:grpSp>
            <p:nvGrpSpPr>
              <p:cNvPr id="12" name="Group 51"/>
              <p:cNvGrpSpPr>
                <a:grpSpLocks/>
              </p:cNvGrpSpPr>
              <p:nvPr/>
            </p:nvGrpSpPr>
            <p:grpSpPr bwMode="auto">
              <a:xfrm>
                <a:off x="2613" y="2956"/>
                <a:ext cx="1888" cy="673"/>
                <a:chOff x="2613" y="2956"/>
                <a:chExt cx="1888" cy="673"/>
              </a:xfrm>
            </p:grpSpPr>
            <p:sp>
              <p:nvSpPr>
                <p:cNvPr id="273460" name="TextBox 273459"/>
                <p:cNvSpPr txBox="1">
                  <a:spLocks noChangeArrowheads="1"/>
                </p:cNvSpPr>
                <p:nvPr/>
              </p:nvSpPr>
              <p:spPr bwMode="auto">
                <a:xfrm>
                  <a:off x="2618" y="2956"/>
                  <a:ext cx="1879" cy="214"/>
                </a:xfrm>
                <a:prstGeom prst="rect">
                  <a:avLst/>
                </a:prstGeom>
                <a:noFill/>
                <a:ln w="3175" cap="flat" cmpd="sng" algn="ctr">
                  <a:noFill/>
                  <a:prstDash val="solid"/>
                  <a:miter lim="800000"/>
                  <a:headEnd type="none" w="med" len="med"/>
                  <a:tailEnd type="none" w="med" len="med"/>
                </a:ln>
                <a:effectLst/>
              </p:spPr>
              <p:txBody>
                <a:bodyPr>
                  <a:spAutoFit/>
                </a:bodyPr>
                <a:lstStyle/>
                <a:p>
                  <a:pPr>
                    <a:lnSpc>
                      <a:spcPct val="90000"/>
                    </a:lnSpc>
                    <a:spcBef>
                      <a:spcPct val="30000"/>
                    </a:spcBef>
                  </a:pPr>
                  <a:r>
                    <a:rPr lang="fr-FR" sz="1800">
                      <a:effectLst>
                        <a:outerShdw blurRad="38100" dist="38100" dir="2700000" algn="tl">
                          <a:srgbClr val="000000"/>
                        </a:outerShdw>
                      </a:effectLst>
                    </a:rPr>
                    <a:t>Ring 0: Mode </a:t>
                  </a:r>
                  <a:r>
                    <a:rPr lang="fr-FR" sz="1800" i="1">
                      <a:effectLst>
                        <a:outerShdw blurRad="38100" dist="38100" dir="2700000" algn="tl">
                          <a:srgbClr val="000000"/>
                        </a:outerShdw>
                      </a:effectLst>
                    </a:rPr>
                    <a:t>Kernel</a:t>
                  </a:r>
                  <a:endParaRPr lang="fr-FR" sz="1800" b="0">
                    <a:effectLst/>
                  </a:endParaRPr>
                </a:p>
              </p:txBody>
            </p:sp>
            <p:grpSp>
              <p:nvGrpSpPr>
                <p:cNvPr id="13" name="Group 53"/>
                <p:cNvGrpSpPr>
                  <a:grpSpLocks/>
                </p:cNvGrpSpPr>
                <p:nvPr/>
              </p:nvGrpSpPr>
              <p:grpSpPr bwMode="auto">
                <a:xfrm>
                  <a:off x="2613" y="3203"/>
                  <a:ext cx="1888" cy="426"/>
                  <a:chOff x="2613" y="3203"/>
                  <a:chExt cx="1888" cy="426"/>
                </a:xfrm>
              </p:grpSpPr>
              <p:pic>
                <p:nvPicPr>
                  <p:cNvPr id="95261" name="Rectangle 101404"/>
                  <p:cNvPicPr>
                    <a:picLocks noChangeAspect="1" noChangeArrowheads="1"/>
                  </p:cNvPicPr>
                  <p:nvPr/>
                </p:nvPicPr>
                <p:blipFill>
                  <a:blip r:embed="rId4"/>
                  <a:srcRect/>
                  <a:stretch>
                    <a:fillRect/>
                  </a:stretch>
                </p:blipFill>
                <p:spPr bwMode="auto">
                  <a:xfrm>
                    <a:off x="2613" y="3203"/>
                    <a:ext cx="1512" cy="426"/>
                  </a:xfrm>
                  <a:prstGeom prst="rect">
                    <a:avLst/>
                  </a:prstGeom>
                  <a:noFill/>
                  <a:ln w="9525">
                    <a:noFill/>
                    <a:miter lim="800000"/>
                    <a:headEnd/>
                    <a:tailEnd/>
                  </a:ln>
                </p:spPr>
              </p:pic>
              <p:sp>
                <p:nvSpPr>
                  <p:cNvPr id="95262" name="Rectangle 101405"/>
                  <p:cNvSpPr>
                    <a:spLocks noChangeArrowheads="1"/>
                  </p:cNvSpPr>
                  <p:nvPr/>
                </p:nvSpPr>
                <p:spPr bwMode="grayWhite">
                  <a:xfrm>
                    <a:off x="2666" y="3240"/>
                    <a:ext cx="1835" cy="381"/>
                  </a:xfrm>
                  <a:prstGeom prst="rect">
                    <a:avLst/>
                  </a:prstGeom>
                  <a:noFill/>
                  <a:ln w="9525">
                    <a:noFill/>
                    <a:miter lim="800000"/>
                    <a:headEnd/>
                    <a:tailEnd/>
                  </a:ln>
                </p:spPr>
                <p:txBody>
                  <a:bodyPr wrap="none" anchor="ctr"/>
                  <a:lstStyle/>
                  <a:p>
                    <a:pPr algn="ctr">
                      <a:lnSpc>
                        <a:spcPct val="90000"/>
                      </a:lnSpc>
                      <a:spcBef>
                        <a:spcPct val="30000"/>
                      </a:spcBef>
                    </a:pPr>
                    <a:r>
                      <a:rPr lang="fr-FR" sz="1800">
                        <a:solidFill>
                          <a:schemeClr val="bg2"/>
                        </a:solidFill>
                        <a:effectLst/>
                      </a:rPr>
                      <a:t>Noyau VMM</a:t>
                    </a:r>
                  </a:p>
                </p:txBody>
              </p:sp>
            </p:grpSp>
          </p:grpSp>
          <p:grpSp>
            <p:nvGrpSpPr>
              <p:cNvPr id="14" name="Group 56"/>
              <p:cNvGrpSpPr>
                <a:grpSpLocks/>
              </p:cNvGrpSpPr>
              <p:nvPr/>
            </p:nvGrpSpPr>
            <p:grpSpPr bwMode="auto">
              <a:xfrm>
                <a:off x="2613" y="1270"/>
                <a:ext cx="1826" cy="836"/>
                <a:chOff x="2613" y="1270"/>
                <a:chExt cx="1826" cy="836"/>
              </a:xfrm>
            </p:grpSpPr>
            <p:sp>
              <p:nvSpPr>
                <p:cNvPr id="273465" name="TextBox 273464"/>
                <p:cNvSpPr txBox="1">
                  <a:spLocks noChangeArrowheads="1"/>
                </p:cNvSpPr>
                <p:nvPr/>
              </p:nvSpPr>
              <p:spPr bwMode="auto">
                <a:xfrm>
                  <a:off x="2618" y="1892"/>
                  <a:ext cx="1741" cy="214"/>
                </a:xfrm>
                <a:prstGeom prst="rect">
                  <a:avLst/>
                </a:prstGeom>
                <a:noFill/>
                <a:ln w="3175" cap="flat" cmpd="sng" algn="ctr">
                  <a:noFill/>
                  <a:prstDash val="solid"/>
                  <a:miter lim="800000"/>
                  <a:headEnd type="none" w="med" len="med"/>
                  <a:tailEnd type="none" w="med" len="med"/>
                </a:ln>
                <a:effectLst/>
              </p:spPr>
              <p:txBody>
                <a:bodyPr>
                  <a:spAutoFit/>
                </a:bodyPr>
                <a:lstStyle/>
                <a:p>
                  <a:pPr>
                    <a:lnSpc>
                      <a:spcPct val="90000"/>
                    </a:lnSpc>
                    <a:spcBef>
                      <a:spcPct val="30000"/>
                    </a:spcBef>
                  </a:pPr>
                  <a:r>
                    <a:rPr lang="fr-FR" sz="1800">
                      <a:effectLst>
                        <a:outerShdw blurRad="38100" dist="38100" dir="2700000" algn="tl">
                          <a:srgbClr val="000000"/>
                        </a:outerShdw>
                      </a:effectLst>
                    </a:rPr>
                    <a:t>Ring 3: Mode </a:t>
                  </a:r>
                  <a:r>
                    <a:rPr lang="fr-FR" sz="1800" i="1">
                      <a:effectLst>
                        <a:outerShdw blurRad="38100" dist="38100" dir="2700000" algn="tl">
                          <a:srgbClr val="000000"/>
                        </a:outerShdw>
                      </a:effectLst>
                    </a:rPr>
                    <a:t>User</a:t>
                  </a:r>
                  <a:endParaRPr lang="fr-FR" sz="1800" b="0">
                    <a:effectLst/>
                  </a:endParaRPr>
                </a:p>
              </p:txBody>
            </p:sp>
            <p:pic>
              <p:nvPicPr>
                <p:cNvPr id="95257" name="Rectangle 101400"/>
                <p:cNvPicPr>
                  <a:picLocks noChangeAspect="1" noChangeArrowheads="1"/>
                </p:cNvPicPr>
                <p:nvPr/>
              </p:nvPicPr>
              <p:blipFill>
                <a:blip r:embed="rId12"/>
                <a:srcRect/>
                <a:stretch>
                  <a:fillRect/>
                </a:stretch>
              </p:blipFill>
              <p:spPr bwMode="auto">
                <a:xfrm>
                  <a:off x="2613" y="1270"/>
                  <a:ext cx="1715" cy="603"/>
                </a:xfrm>
                <a:prstGeom prst="rect">
                  <a:avLst/>
                </a:prstGeom>
                <a:noFill/>
                <a:ln w="9525">
                  <a:noFill/>
                  <a:miter lim="800000"/>
                  <a:headEnd/>
                  <a:tailEnd/>
                </a:ln>
              </p:spPr>
            </p:pic>
            <p:sp>
              <p:nvSpPr>
                <p:cNvPr id="95258" name="Rectangle 101401"/>
                <p:cNvSpPr>
                  <a:spLocks noChangeArrowheads="1"/>
                </p:cNvSpPr>
                <p:nvPr/>
              </p:nvSpPr>
              <p:spPr bwMode="blackWhite">
                <a:xfrm>
                  <a:off x="2647" y="1324"/>
                  <a:ext cx="1792" cy="495"/>
                </a:xfrm>
                <a:prstGeom prst="rect">
                  <a:avLst/>
                </a:prstGeom>
                <a:noFill/>
                <a:ln w="9525">
                  <a:noFill/>
                  <a:miter lim="800000"/>
                  <a:headEnd/>
                  <a:tailEnd/>
                </a:ln>
              </p:spPr>
              <p:txBody>
                <a:bodyPr wrap="none" anchor="ctr"/>
                <a:lstStyle/>
                <a:p>
                  <a:pPr algn="ctr">
                    <a:lnSpc>
                      <a:spcPct val="90000"/>
                    </a:lnSpc>
                    <a:spcBef>
                      <a:spcPct val="30000"/>
                    </a:spcBef>
                  </a:pPr>
                  <a:r>
                    <a:rPr lang="fr-FR" sz="1800">
                      <a:solidFill>
                        <a:schemeClr val="bg2"/>
                      </a:solidFill>
                      <a:effectLst/>
                    </a:rPr>
                    <a:t>Applications </a:t>
                  </a:r>
                </a:p>
                <a:p>
                  <a:pPr algn="ctr">
                    <a:lnSpc>
                      <a:spcPct val="90000"/>
                    </a:lnSpc>
                    <a:spcBef>
                      <a:spcPct val="30000"/>
                    </a:spcBef>
                  </a:pPr>
                  <a:r>
                    <a:rPr lang="fr-FR" sz="1800">
                      <a:solidFill>
                        <a:schemeClr val="bg2"/>
                      </a:solidFill>
                      <a:effectLst/>
                    </a:rPr>
                    <a:t>invitées</a:t>
                  </a:r>
                </a:p>
              </p:txBody>
            </p:sp>
          </p:grpSp>
        </p:grpSp>
      </p:grpSp>
      <p:sp>
        <p:nvSpPr>
          <p:cNvPr id="273468" name="TextBox 273467"/>
          <p:cNvSpPr txBox="1">
            <a:spLocks noChangeArrowheads="1"/>
          </p:cNvSpPr>
          <p:nvPr/>
        </p:nvSpPr>
        <p:spPr bwMode="auto">
          <a:xfrm>
            <a:off x="346075" y="1366838"/>
            <a:ext cx="3398838" cy="519112"/>
          </a:xfrm>
          <a:prstGeom prst="rect">
            <a:avLst/>
          </a:prstGeom>
          <a:noFill/>
          <a:ln w="3175" cap="flat" cmpd="sng" algn="ctr">
            <a:noFill/>
            <a:prstDash val="solid"/>
            <a:miter lim="800000"/>
            <a:headEnd type="none" w="med" len="med"/>
            <a:tailEnd type="none" w="med" len="med"/>
          </a:ln>
          <a:effectLst/>
        </p:spPr>
        <p:txBody>
          <a:bodyPr>
            <a:spAutoFit/>
          </a:bodyPr>
          <a:lstStyle/>
          <a:p>
            <a:pPr algn="ctr">
              <a:spcBef>
                <a:spcPct val="50000"/>
              </a:spcBef>
            </a:pPr>
            <a:r>
              <a:rPr lang="fr-FR" sz="2800">
                <a:effectLst>
                  <a:outerShdw blurRad="38100" dist="38100" dir="2700000" algn="tl">
                    <a:srgbClr val="000000"/>
                  </a:outerShdw>
                </a:effectLst>
              </a:rPr>
              <a:t>OS hôte</a:t>
            </a:r>
            <a:endParaRPr lang="fr-FR" sz="1800" b="0">
              <a:effectLst/>
            </a:endParaRPr>
          </a:p>
        </p:txBody>
      </p:sp>
      <p:sp>
        <p:nvSpPr>
          <p:cNvPr id="273469" name="TextBox 273468"/>
          <p:cNvSpPr txBox="1">
            <a:spLocks noChangeArrowheads="1"/>
          </p:cNvSpPr>
          <p:nvPr/>
        </p:nvSpPr>
        <p:spPr bwMode="auto">
          <a:xfrm>
            <a:off x="4144963" y="1366838"/>
            <a:ext cx="3051175" cy="519112"/>
          </a:xfrm>
          <a:prstGeom prst="rect">
            <a:avLst/>
          </a:prstGeom>
          <a:noFill/>
          <a:ln w="3175" cap="flat" cmpd="sng" algn="ctr">
            <a:noFill/>
            <a:prstDash val="solid"/>
            <a:miter lim="800000"/>
            <a:headEnd type="none" w="med" len="med"/>
            <a:tailEnd type="none" w="med" len="med"/>
          </a:ln>
          <a:effectLst/>
        </p:spPr>
        <p:txBody>
          <a:bodyPr>
            <a:spAutoFit/>
          </a:bodyPr>
          <a:lstStyle/>
          <a:p>
            <a:pPr algn="ctr">
              <a:spcBef>
                <a:spcPct val="50000"/>
              </a:spcBef>
            </a:pPr>
            <a:r>
              <a:rPr lang="fr-FR" sz="2800">
                <a:effectLst>
                  <a:outerShdw blurRad="38100" dist="38100" dir="2700000" algn="tl">
                    <a:srgbClr val="000000"/>
                  </a:outerShdw>
                </a:effectLst>
              </a:rPr>
              <a:t>OS invité</a:t>
            </a:r>
            <a:endParaRPr lang="fr-FR" sz="1800" b="0">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ctrTitle"/>
          </p:nvPr>
        </p:nvSpPr>
        <p:spPr>
          <a:xfrm>
            <a:off x="623981" y="3246223"/>
            <a:ext cx="7364412" cy="646331"/>
          </a:xfrm>
          <a:noFill/>
        </p:spPr>
        <p:txBody>
          <a:bodyPr anchor="b"/>
          <a:lstStyle/>
          <a:p>
            <a:r>
              <a:rPr lang="fr-FR" dirty="0" smtClean="0"/>
              <a:t>Virtual Server 2005 R2</a:t>
            </a:r>
            <a:endParaRPr lang="fr-FR" dirty="0"/>
          </a:p>
        </p:txBody>
      </p:sp>
      <p:sp>
        <p:nvSpPr>
          <p:cNvPr id="350211" name="Rectangle 3"/>
          <p:cNvSpPr>
            <a:spLocks noGrp="1" noChangeArrowheads="1"/>
          </p:cNvSpPr>
          <p:nvPr>
            <p:ph type="subTitle" idx="1"/>
          </p:nvPr>
        </p:nvSpPr>
        <p:spPr>
          <a:xfrm>
            <a:off x="514668" y="4292600"/>
            <a:ext cx="7386637" cy="535531"/>
          </a:xfrm>
        </p:spPr>
        <p:txBody>
          <a:bodyPr/>
          <a:lstStyle/>
          <a:p>
            <a:endParaRPr lang="en-US" dirty="0"/>
          </a:p>
        </p:txBody>
      </p:sp>
      <p:sp>
        <p:nvSpPr>
          <p:cNvPr id="7" name="TextBox 6"/>
          <p:cNvSpPr txBox="1"/>
          <p:nvPr/>
        </p:nvSpPr>
        <p:spPr>
          <a:xfrm>
            <a:off x="457834" y="2378710"/>
            <a:ext cx="4266565" cy="84023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nSpc>
                <a:spcPct val="90000"/>
              </a:lnSpc>
            </a:pPr>
            <a:r>
              <a:rPr lang="fr-FR" sz="5400" dirty="0" smtClean="0">
                <a:ln w="50800"/>
                <a:solidFill>
                  <a:schemeClr val="tx2"/>
                </a:solidFill>
                <a:effectLst>
                  <a:outerShdw blurRad="38100" dist="38100" dir="2700000" algn="tl">
                    <a:srgbClr val="000000"/>
                  </a:outerShdw>
                </a:effectLst>
                <a:latin typeface="Segoe Black" pitchFamily="34" charset="0"/>
                <a:ea typeface="+mj-ea"/>
                <a:cs typeface="+mj-cs"/>
              </a:rPr>
              <a:t>Démo</a:t>
            </a:r>
            <a:endParaRPr lang="fr-FR" sz="3600" dirty="0" smtClean="0">
              <a:ln w="50800"/>
              <a:solidFill>
                <a:schemeClr val="tx2"/>
              </a:solidFill>
              <a:effectLst>
                <a:outerShdw blurRad="38100" dist="38100" dir="2700000" algn="tl">
                  <a:srgbClr val="000000"/>
                </a:outerShdw>
              </a:effectLst>
              <a:latin typeface="Segoe Black" pitchFamily="34" charset="0"/>
              <a:ea typeface="+mj-ea"/>
              <a:cs typeface="+mj-cs"/>
            </a:endParaRPr>
          </a:p>
        </p:txBody>
      </p:sp>
      <p:pic>
        <p:nvPicPr>
          <p:cNvPr id="5" name="Picture 6"/>
          <p:cNvPicPr>
            <a:picLocks noChangeAspect="1" noChangeArrowheads="1"/>
          </p:cNvPicPr>
          <p:nvPr/>
        </p:nvPicPr>
        <p:blipFill>
          <a:blip r:embed="rId3"/>
          <a:srcRect/>
          <a:stretch>
            <a:fillRect/>
          </a:stretch>
        </p:blipFill>
        <p:spPr bwMode="auto">
          <a:xfrm>
            <a:off x="5100810" y="3879087"/>
            <a:ext cx="3522059" cy="289077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9" name="Title 546818"/>
          <p:cNvSpPr>
            <a:spLocks noGrp="1" noChangeArrowheads="1"/>
          </p:cNvSpPr>
          <p:nvPr>
            <p:ph type="title"/>
          </p:nvPr>
        </p:nvSpPr>
        <p:spPr>
          <a:xfrm>
            <a:off x="18288" y="228600"/>
            <a:ext cx="8380412" cy="646331"/>
          </a:xfrm>
        </p:spPr>
        <p:txBody>
          <a:bodyPr anchor="t"/>
          <a:lstStyle/>
          <a:p>
            <a:pPr marL="0" indent="0" defTabSz="914400" eaLnBrk="1" hangingPunct="1"/>
            <a:r>
              <a:rPr lang="en-US" altLang="ja-JP" dirty="0" smtClean="0">
                <a:ea typeface="ＭＳ Ｐゴシック" pitchFamily="34" charset="-128"/>
              </a:rPr>
              <a:t>Virtual Server 2005 R2</a:t>
            </a:r>
            <a:endParaRPr lang="en-US" sz="2800" dirty="0" smtClean="0">
              <a:solidFill>
                <a:schemeClr val="accent1"/>
              </a:solidFill>
              <a:ea typeface="ＭＳ Ｐゴシック" pitchFamily="34" charset="-128"/>
            </a:endParaRPr>
          </a:p>
        </p:txBody>
      </p:sp>
      <p:sp>
        <p:nvSpPr>
          <p:cNvPr id="546818" name="Text Placeholder 546817"/>
          <p:cNvSpPr>
            <a:spLocks noGrp="1" noChangeArrowheads="1"/>
          </p:cNvSpPr>
          <p:nvPr>
            <p:ph idx="1"/>
          </p:nvPr>
        </p:nvSpPr>
        <p:spPr>
          <a:xfrm>
            <a:off x="133004" y="1157220"/>
            <a:ext cx="8829040" cy="5429179"/>
          </a:xfrm>
        </p:spPr>
        <p:txBody>
          <a:bodyPr/>
          <a:lstStyle/>
          <a:p>
            <a:pPr marL="571500" indent="-571500" defTabSz="914400" eaLnBrk="1" hangingPunct="1">
              <a:lnSpc>
                <a:spcPct val="75000"/>
              </a:lnSpc>
            </a:pPr>
            <a:r>
              <a:rPr lang="fr-FR" sz="2800" dirty="0" smtClean="0"/>
              <a:t>Montée en charge </a:t>
            </a:r>
            <a:endParaRPr lang="fr-FR" dirty="0" smtClean="0"/>
          </a:p>
          <a:p>
            <a:pPr marL="1028700" lvl="1" indent="-455613" defTabSz="914400" eaLnBrk="1" hangingPunct="1">
              <a:lnSpc>
                <a:spcPct val="75000"/>
              </a:lnSpc>
            </a:pPr>
            <a:r>
              <a:rPr lang="fr-FR" sz="2000" dirty="0" smtClean="0"/>
              <a:t>Support de l’hôte Windows 2003 x64</a:t>
            </a:r>
          </a:p>
          <a:p>
            <a:pPr marL="1028700" lvl="1" indent="-455613" defTabSz="914400" eaLnBrk="1" hangingPunct="1">
              <a:lnSpc>
                <a:spcPct val="75000"/>
              </a:lnSpc>
              <a:buNone/>
            </a:pPr>
            <a:endParaRPr lang="fr-FR" sz="800" dirty="0" smtClean="0"/>
          </a:p>
          <a:p>
            <a:pPr marL="571500" indent="-571500" defTabSz="914400" eaLnBrk="1" hangingPunct="1">
              <a:lnSpc>
                <a:spcPct val="75000"/>
              </a:lnSpc>
            </a:pPr>
            <a:r>
              <a:rPr lang="fr-FR" sz="2800" dirty="0" smtClean="0"/>
              <a:t>Performance</a:t>
            </a:r>
            <a:endParaRPr lang="fr-FR" dirty="0" smtClean="0"/>
          </a:p>
          <a:p>
            <a:pPr marL="1028700" lvl="1" indent="-455613">
              <a:lnSpc>
                <a:spcPct val="75000"/>
              </a:lnSpc>
            </a:pPr>
            <a:r>
              <a:rPr lang="fr-FR" sz="2000" dirty="0" smtClean="0"/>
              <a:t>Réécriture du driver Virtual Machine Manager</a:t>
            </a:r>
          </a:p>
          <a:p>
            <a:pPr marL="1028700" lvl="1" indent="-455613" defTabSz="914400" eaLnBrk="1" hangingPunct="1">
              <a:lnSpc>
                <a:spcPct val="75000"/>
              </a:lnSpc>
            </a:pPr>
            <a:r>
              <a:rPr lang="fr-FR" sz="2000" dirty="0" smtClean="0"/>
              <a:t>Jusqu’à 50% de gain dans la sollicitation de la CPU</a:t>
            </a:r>
          </a:p>
          <a:p>
            <a:pPr marL="1028700" lvl="1" indent="-455613" defTabSz="914400" eaLnBrk="1" hangingPunct="1">
              <a:lnSpc>
                <a:spcPct val="75000"/>
              </a:lnSpc>
              <a:buNone/>
            </a:pPr>
            <a:endParaRPr lang="fr-FR" sz="800" dirty="0" smtClean="0"/>
          </a:p>
          <a:p>
            <a:pPr marL="571500" indent="-571500">
              <a:lnSpc>
                <a:spcPct val="75000"/>
              </a:lnSpc>
            </a:pPr>
            <a:r>
              <a:rPr lang="fr-FR" sz="2800" dirty="0" err="1" smtClean="0"/>
              <a:t>Administrabilité</a:t>
            </a:r>
            <a:r>
              <a:rPr lang="fr-FR" sz="2800" dirty="0" smtClean="0"/>
              <a:t> </a:t>
            </a:r>
          </a:p>
          <a:p>
            <a:pPr marL="1028700" lvl="1" indent="-455613">
              <a:lnSpc>
                <a:spcPct val="75000"/>
              </a:lnSpc>
            </a:pPr>
            <a:r>
              <a:rPr lang="fr-FR" sz="2000" dirty="0" smtClean="0"/>
              <a:t>Boot PXE – Intégrer les scénarios de déploiement des machines virtuelles dans les déploiements d’infrastructure</a:t>
            </a:r>
            <a:endParaRPr lang="fr-FR" sz="800" dirty="0" smtClean="0"/>
          </a:p>
          <a:p>
            <a:pPr marL="571500" indent="-571500">
              <a:lnSpc>
                <a:spcPct val="75000"/>
              </a:lnSpc>
            </a:pPr>
            <a:r>
              <a:rPr lang="fr-FR" sz="2800" dirty="0" smtClean="0"/>
              <a:t>Interopérabilité </a:t>
            </a:r>
          </a:p>
          <a:p>
            <a:pPr marL="1028700" lvl="1" indent="-455613">
              <a:lnSpc>
                <a:spcPct val="75000"/>
              </a:lnSpc>
            </a:pPr>
            <a:r>
              <a:rPr lang="fr-FR" sz="2000" dirty="0" smtClean="0"/>
              <a:t>Support des invités Linux</a:t>
            </a:r>
          </a:p>
          <a:p>
            <a:pPr marL="571500" indent="-571500" defTabSz="914400" eaLnBrk="1" hangingPunct="1">
              <a:lnSpc>
                <a:spcPct val="75000"/>
              </a:lnSpc>
            </a:pPr>
            <a:r>
              <a:rPr lang="fr-FR" sz="2800" dirty="0" smtClean="0"/>
              <a:t>Disponibilité</a:t>
            </a:r>
            <a:endParaRPr lang="fr-FR" dirty="0" smtClean="0"/>
          </a:p>
          <a:p>
            <a:pPr marL="1028700" lvl="1" indent="-455613" defTabSz="914400" eaLnBrk="1" hangingPunct="1">
              <a:lnSpc>
                <a:spcPct val="75000"/>
              </a:lnSpc>
            </a:pPr>
            <a:r>
              <a:rPr lang="fr-FR" sz="2000" dirty="0" smtClean="0"/>
              <a:t>Mise en œuvre de MSCS entre machines virtuelles</a:t>
            </a:r>
          </a:p>
          <a:p>
            <a:pPr marL="1028700" lvl="1" indent="-455613" defTabSz="914400" eaLnBrk="1" hangingPunct="1">
              <a:lnSpc>
                <a:spcPct val="75000"/>
              </a:lnSpc>
            </a:pPr>
            <a:r>
              <a:rPr lang="fr-FR" sz="2000" dirty="0" smtClean="0"/>
              <a:t>Support du cluster au niveau de l’hôte Virtual Server R2</a:t>
            </a:r>
            <a:endParaRPr lang="fr-FR" sz="800" dirty="0" smtClean="0"/>
          </a:p>
          <a:p>
            <a:pPr marL="571500" indent="-571500" defTabSz="914400" eaLnBrk="1" hangingPunct="1">
              <a:lnSpc>
                <a:spcPct val="75000"/>
              </a:lnSpc>
              <a:buFont typeface="Wingdings" pitchFamily="2" charset="2"/>
              <a:buNone/>
            </a:pPr>
            <a:endParaRPr lang="fr-FR" sz="2800"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Title 319489"/>
          <p:cNvSpPr>
            <a:spLocks noGrp="1" noChangeArrowheads="1"/>
          </p:cNvSpPr>
          <p:nvPr>
            <p:ph type="title"/>
          </p:nvPr>
        </p:nvSpPr>
        <p:spPr>
          <a:xfrm>
            <a:off x="381000" y="228600"/>
            <a:ext cx="8393113" cy="1465263"/>
          </a:xfrm>
        </p:spPr>
        <p:txBody>
          <a:bodyPr anchor="t"/>
          <a:lstStyle/>
          <a:p>
            <a:pPr marL="0" indent="0"/>
            <a:r>
              <a:rPr lang="en-US" altLang="ja-JP" smtClean="0">
                <a:ea typeface="ＭＳ Ｐゴシック" pitchFamily="34" charset="-128"/>
              </a:rPr>
              <a:t>Virtual Server 2005 R2</a:t>
            </a:r>
            <a:r>
              <a:rPr lang="fr-FR" smtClean="0"/>
              <a:t> </a:t>
            </a:r>
            <a:r>
              <a:rPr lang="fr-FR" sz="3200" smtClean="0"/>
              <a:t/>
            </a:r>
            <a:br>
              <a:rPr lang="fr-FR" sz="3200" smtClean="0"/>
            </a:br>
            <a:r>
              <a:rPr lang="fr-FR" sz="2000" smtClean="0">
                <a:solidFill>
                  <a:schemeClr val="accent1"/>
                </a:solidFill>
              </a:rPr>
              <a:t>Arrêt planifié (ex : mise à jour d’un hôte)</a:t>
            </a:r>
            <a:endParaRPr lang="fr-FR" smtClean="0"/>
          </a:p>
        </p:txBody>
      </p:sp>
      <p:sp>
        <p:nvSpPr>
          <p:cNvPr id="319491" name="Oval 319490"/>
          <p:cNvSpPr>
            <a:spLocks noChangeArrowheads="1"/>
          </p:cNvSpPr>
          <p:nvPr/>
        </p:nvSpPr>
        <p:spPr bwMode="auto">
          <a:xfrm>
            <a:off x="417513" y="3559175"/>
            <a:ext cx="1676400" cy="1803400"/>
          </a:xfrm>
          <a:prstGeom prst="ellipse">
            <a:avLst/>
          </a:prstGeom>
          <a:gradFill rotWithShape="1">
            <a:gsLst>
              <a:gs pos="0">
                <a:schemeClr val="hlink"/>
              </a:gs>
              <a:gs pos="100000">
                <a:schemeClr val="hlink">
                  <a:gamma/>
                  <a:shade val="46275"/>
                  <a:invGamma/>
                  <a:alpha val="0"/>
                </a:schemeClr>
              </a:gs>
            </a:gsLst>
            <a:path path="shape">
              <a:fillToRect l="50000" t="50000" r="50000" b="50000"/>
            </a:path>
          </a:gradFill>
          <a:ln w="25400" cap="flat" cmpd="sng" algn="ctr">
            <a:noFill/>
            <a:prstDash val="solid"/>
            <a:round/>
            <a:headEnd type="none" w="med" len="med"/>
            <a:tailEnd type="none" w="med" len="med"/>
          </a:ln>
          <a:effectLst/>
        </p:spPr>
        <p:txBody>
          <a:bodyPr wrap="none" anchor="ctr"/>
          <a:lstStyle/>
          <a:p>
            <a:pPr eaLnBrk="0" hangingPunct="0"/>
            <a:endParaRPr lang="fr-FR" sz="1800" b="0">
              <a:effectLst/>
            </a:endParaRPr>
          </a:p>
        </p:txBody>
      </p:sp>
      <p:sp>
        <p:nvSpPr>
          <p:cNvPr id="319492" name="Oval 319491"/>
          <p:cNvSpPr>
            <a:spLocks noChangeArrowheads="1"/>
          </p:cNvSpPr>
          <p:nvPr/>
        </p:nvSpPr>
        <p:spPr bwMode="auto">
          <a:xfrm>
            <a:off x="709613" y="3851275"/>
            <a:ext cx="1104900" cy="1219200"/>
          </a:xfrm>
          <a:prstGeom prst="ellipse">
            <a:avLst/>
          </a:prstGeom>
          <a:noFill/>
          <a:ln w="25400" algn="ctr">
            <a:solidFill>
              <a:schemeClr val="folHlink"/>
            </a:solidFill>
            <a:round/>
            <a:headEnd/>
            <a:tailEnd/>
          </a:ln>
        </p:spPr>
        <p:txBody>
          <a:bodyPr wrap="none" anchor="ctr"/>
          <a:lstStyle/>
          <a:p>
            <a:pPr eaLnBrk="0" hangingPunct="0"/>
            <a:endParaRPr lang="fr-FR" sz="1800" b="0">
              <a:effectLst/>
            </a:endParaRPr>
          </a:p>
        </p:txBody>
      </p:sp>
      <p:sp>
        <p:nvSpPr>
          <p:cNvPr id="319493" name="Text Placeholder 319492"/>
          <p:cNvSpPr>
            <a:spLocks noGrp="1" noChangeArrowheads="1"/>
          </p:cNvSpPr>
          <p:nvPr>
            <p:ph type="body" idx="4294967295"/>
          </p:nvPr>
        </p:nvSpPr>
        <p:spPr>
          <a:xfrm>
            <a:off x="5065369" y="1580002"/>
            <a:ext cx="3829050" cy="4967514"/>
          </a:xfrm>
        </p:spPr>
        <p:txBody>
          <a:bodyPr/>
          <a:lstStyle/>
          <a:p>
            <a:pPr marL="347663" indent="-347663"/>
            <a:r>
              <a:rPr lang="fr-FR" sz="2400" dirty="0" smtClean="0">
                <a:effectLst/>
              </a:rPr>
              <a:t>L’administrateur veut mettre à jour le nœud 1 avec Windows Server Update Services</a:t>
            </a:r>
            <a:endParaRPr lang="fr-FR" sz="3600" dirty="0" smtClean="0">
              <a:effectLst/>
            </a:endParaRPr>
          </a:p>
          <a:p>
            <a:pPr marL="347663" indent="-347663"/>
            <a:r>
              <a:rPr lang="fr-FR" sz="2400" dirty="0" smtClean="0">
                <a:effectLst/>
              </a:rPr>
              <a:t>La console d’administration de Microsoft Cluster sauvegarde l’état des machines virtuelles et les sauvegarde sur un autre nœud</a:t>
            </a:r>
          </a:p>
          <a:p>
            <a:pPr marL="347663" indent="-347663"/>
            <a:r>
              <a:rPr lang="fr-FR" sz="2400" dirty="0" smtClean="0">
                <a:effectLst/>
              </a:rPr>
              <a:t>Le nœud 1 est prêt pour l’installation de la mise à jour</a:t>
            </a:r>
          </a:p>
        </p:txBody>
      </p:sp>
      <p:graphicFrame>
        <p:nvGraphicFramePr>
          <p:cNvPr id="1025" name="Object 1"/>
          <p:cNvGraphicFramePr>
            <a:graphicFrameLocks noChangeAspect="1"/>
          </p:cNvGraphicFramePr>
          <p:nvPr/>
        </p:nvGraphicFramePr>
        <p:xfrm>
          <a:off x="912813" y="2233613"/>
          <a:ext cx="3659187" cy="2790825"/>
        </p:xfrm>
        <a:graphic>
          <a:graphicData uri="http://schemas.openxmlformats.org/presentationml/2006/ole">
            <p:oleObj spid="_x0000_s47106" name="Visio" r:id="rId3" imgW="3659124" imgH="2790749" progId="">
              <p:embed/>
            </p:oleObj>
          </a:graphicData>
        </a:graphic>
      </p:graphicFrame>
      <p:graphicFrame>
        <p:nvGraphicFramePr>
          <p:cNvPr id="1026" name="Object 2"/>
          <p:cNvGraphicFramePr>
            <a:graphicFrameLocks noChangeAspect="1"/>
          </p:cNvGraphicFramePr>
          <p:nvPr/>
        </p:nvGraphicFramePr>
        <p:xfrm>
          <a:off x="1287463" y="2219325"/>
          <a:ext cx="495300" cy="515938"/>
        </p:xfrm>
        <a:graphic>
          <a:graphicData uri="http://schemas.openxmlformats.org/presentationml/2006/ole">
            <p:oleObj spid="_x0000_s47107" name="Visio" r:id="rId4" imgW="494995" imgH="516331" progId="">
              <p:embed/>
            </p:oleObj>
          </a:graphicData>
        </a:graphic>
      </p:graphicFrame>
      <p:grpSp>
        <p:nvGrpSpPr>
          <p:cNvPr id="2" name="Group 8"/>
          <p:cNvGrpSpPr>
            <a:grpSpLocks/>
          </p:cNvGrpSpPr>
          <p:nvPr/>
        </p:nvGrpSpPr>
        <p:grpSpPr bwMode="auto">
          <a:xfrm>
            <a:off x="927100" y="4970463"/>
            <a:ext cx="1065213" cy="1711325"/>
            <a:chOff x="649" y="3097"/>
            <a:chExt cx="671" cy="1078"/>
          </a:xfrm>
        </p:grpSpPr>
        <p:grpSp>
          <p:nvGrpSpPr>
            <p:cNvPr id="3" name="Group 9"/>
            <p:cNvGrpSpPr>
              <a:grpSpLocks/>
            </p:cNvGrpSpPr>
            <p:nvPr/>
          </p:nvGrpSpPr>
          <p:grpSpPr bwMode="auto">
            <a:xfrm>
              <a:off x="649" y="3097"/>
              <a:ext cx="671" cy="510"/>
              <a:chOff x="4073" y="2849"/>
              <a:chExt cx="671" cy="510"/>
            </a:xfrm>
          </p:grpSpPr>
          <p:graphicFrame>
            <p:nvGraphicFramePr>
              <p:cNvPr id="1030" name="Object 6"/>
              <p:cNvGraphicFramePr>
                <a:graphicFrameLocks noChangeAspect="1"/>
              </p:cNvGraphicFramePr>
              <p:nvPr/>
            </p:nvGraphicFramePr>
            <p:xfrm>
              <a:off x="4073" y="2849"/>
              <a:ext cx="389" cy="510"/>
            </p:xfrm>
            <a:graphic>
              <a:graphicData uri="http://schemas.openxmlformats.org/presentationml/2006/ole">
                <p:oleObj spid="_x0000_s47111" name="Visio" r:id="rId5" imgW="733044" imgH="961949" progId="">
                  <p:embed/>
                </p:oleObj>
              </a:graphicData>
            </a:graphic>
          </p:graphicFrame>
          <p:sp>
            <p:nvSpPr>
              <p:cNvPr id="1046" name="TextBox 3096"/>
              <p:cNvSpPr txBox="1">
                <a:spLocks noChangeArrowheads="1"/>
              </p:cNvSpPr>
              <p:nvPr/>
            </p:nvSpPr>
            <p:spPr bwMode="auto">
              <a:xfrm>
                <a:off x="4408" y="3024"/>
                <a:ext cx="336" cy="197"/>
              </a:xfrm>
              <a:prstGeom prst="rect">
                <a:avLst/>
              </a:prstGeom>
              <a:noFill/>
              <a:ln w="9525">
                <a:noFill/>
                <a:miter lim="800000"/>
                <a:headEnd/>
                <a:tailEnd/>
              </a:ln>
            </p:spPr>
            <p:txBody>
              <a:bodyPr>
                <a:spAutoFit/>
              </a:bodyPr>
              <a:lstStyle/>
              <a:p>
                <a:pPr algn="ctr" eaLnBrk="0" hangingPunct="0">
                  <a:lnSpc>
                    <a:spcPct val="90000"/>
                  </a:lnSpc>
                  <a:spcBef>
                    <a:spcPct val="30000"/>
                  </a:spcBef>
                </a:pPr>
                <a:r>
                  <a:rPr lang="fr-FR" sz="1600">
                    <a:effectLst/>
                  </a:rPr>
                  <a:t>VM</a:t>
                </a:r>
              </a:p>
            </p:txBody>
          </p:sp>
        </p:grpSp>
        <p:grpSp>
          <p:nvGrpSpPr>
            <p:cNvPr id="4" name="Group 12"/>
            <p:cNvGrpSpPr>
              <a:grpSpLocks/>
            </p:cNvGrpSpPr>
            <p:nvPr/>
          </p:nvGrpSpPr>
          <p:grpSpPr bwMode="auto">
            <a:xfrm>
              <a:off x="649" y="3665"/>
              <a:ext cx="671" cy="510"/>
              <a:chOff x="4073" y="2849"/>
              <a:chExt cx="671" cy="510"/>
            </a:xfrm>
          </p:grpSpPr>
          <p:graphicFrame>
            <p:nvGraphicFramePr>
              <p:cNvPr id="1029" name="Object 5"/>
              <p:cNvGraphicFramePr>
                <a:graphicFrameLocks noChangeAspect="1"/>
              </p:cNvGraphicFramePr>
              <p:nvPr/>
            </p:nvGraphicFramePr>
            <p:xfrm>
              <a:off x="4073" y="2849"/>
              <a:ext cx="389" cy="510"/>
            </p:xfrm>
            <a:graphic>
              <a:graphicData uri="http://schemas.openxmlformats.org/presentationml/2006/ole">
                <p:oleObj spid="_x0000_s47110" name="Visio" r:id="rId6" imgW="733044" imgH="961949" progId="">
                  <p:embed/>
                </p:oleObj>
              </a:graphicData>
            </a:graphic>
          </p:graphicFrame>
          <p:sp>
            <p:nvSpPr>
              <p:cNvPr id="1045" name="TextBox 3095"/>
              <p:cNvSpPr txBox="1">
                <a:spLocks noChangeArrowheads="1"/>
              </p:cNvSpPr>
              <p:nvPr/>
            </p:nvSpPr>
            <p:spPr bwMode="auto">
              <a:xfrm>
                <a:off x="4408" y="3024"/>
                <a:ext cx="336" cy="197"/>
              </a:xfrm>
              <a:prstGeom prst="rect">
                <a:avLst/>
              </a:prstGeom>
              <a:noFill/>
              <a:ln w="9525">
                <a:noFill/>
                <a:miter lim="800000"/>
                <a:headEnd/>
                <a:tailEnd/>
              </a:ln>
            </p:spPr>
            <p:txBody>
              <a:bodyPr>
                <a:spAutoFit/>
              </a:bodyPr>
              <a:lstStyle/>
              <a:p>
                <a:pPr algn="ctr" eaLnBrk="0" hangingPunct="0">
                  <a:lnSpc>
                    <a:spcPct val="90000"/>
                  </a:lnSpc>
                  <a:spcBef>
                    <a:spcPct val="30000"/>
                  </a:spcBef>
                </a:pPr>
                <a:r>
                  <a:rPr lang="fr-FR" sz="1600">
                    <a:effectLst/>
                  </a:rPr>
                  <a:t>VM</a:t>
                </a:r>
              </a:p>
            </p:txBody>
          </p:sp>
        </p:grpSp>
      </p:grpSp>
      <p:grpSp>
        <p:nvGrpSpPr>
          <p:cNvPr id="5" name="Group 15"/>
          <p:cNvGrpSpPr>
            <a:grpSpLocks/>
          </p:cNvGrpSpPr>
          <p:nvPr/>
        </p:nvGrpSpPr>
        <p:grpSpPr bwMode="auto">
          <a:xfrm>
            <a:off x="3835400" y="4945063"/>
            <a:ext cx="1065213" cy="809625"/>
            <a:chOff x="4073" y="2849"/>
            <a:chExt cx="671" cy="510"/>
          </a:xfrm>
        </p:grpSpPr>
        <p:graphicFrame>
          <p:nvGraphicFramePr>
            <p:cNvPr id="1028" name="Object 4"/>
            <p:cNvGraphicFramePr>
              <a:graphicFrameLocks noChangeAspect="1"/>
            </p:cNvGraphicFramePr>
            <p:nvPr/>
          </p:nvGraphicFramePr>
          <p:xfrm>
            <a:off x="4073" y="2849"/>
            <a:ext cx="389" cy="510"/>
          </p:xfrm>
          <a:graphic>
            <a:graphicData uri="http://schemas.openxmlformats.org/presentationml/2006/ole">
              <p:oleObj spid="_x0000_s47109" name="Visio" r:id="rId7" imgW="733044" imgH="961949" progId="">
                <p:embed/>
              </p:oleObj>
            </a:graphicData>
          </a:graphic>
        </p:graphicFrame>
        <p:sp>
          <p:nvSpPr>
            <p:cNvPr id="1042" name="TextBox 3092"/>
            <p:cNvSpPr txBox="1">
              <a:spLocks noChangeArrowheads="1"/>
            </p:cNvSpPr>
            <p:nvPr/>
          </p:nvSpPr>
          <p:spPr bwMode="auto">
            <a:xfrm>
              <a:off x="4408" y="3024"/>
              <a:ext cx="336" cy="197"/>
            </a:xfrm>
            <a:prstGeom prst="rect">
              <a:avLst/>
            </a:prstGeom>
            <a:noFill/>
            <a:ln w="9525">
              <a:noFill/>
              <a:miter lim="800000"/>
              <a:headEnd/>
              <a:tailEnd/>
            </a:ln>
          </p:spPr>
          <p:txBody>
            <a:bodyPr>
              <a:spAutoFit/>
            </a:bodyPr>
            <a:lstStyle/>
            <a:p>
              <a:pPr algn="ctr" eaLnBrk="0" hangingPunct="0">
                <a:lnSpc>
                  <a:spcPct val="90000"/>
                </a:lnSpc>
                <a:spcBef>
                  <a:spcPct val="30000"/>
                </a:spcBef>
              </a:pPr>
              <a:r>
                <a:rPr lang="fr-FR" sz="1600">
                  <a:effectLst/>
                </a:rPr>
                <a:t>VM</a:t>
              </a:r>
            </a:p>
          </p:txBody>
        </p:sp>
      </p:grpSp>
      <p:sp>
        <p:nvSpPr>
          <p:cNvPr id="1037" name="TextBox 3084"/>
          <p:cNvSpPr txBox="1">
            <a:spLocks noChangeArrowheads="1"/>
          </p:cNvSpPr>
          <p:nvPr/>
        </p:nvSpPr>
        <p:spPr bwMode="auto">
          <a:xfrm>
            <a:off x="214313" y="3787775"/>
            <a:ext cx="1016000" cy="314325"/>
          </a:xfrm>
          <a:prstGeom prst="rect">
            <a:avLst/>
          </a:prstGeom>
          <a:noFill/>
          <a:ln w="9525">
            <a:noFill/>
            <a:miter lim="800000"/>
            <a:headEnd/>
            <a:tailEnd/>
          </a:ln>
        </p:spPr>
        <p:txBody>
          <a:bodyPr>
            <a:spAutoFit/>
          </a:bodyPr>
          <a:lstStyle/>
          <a:p>
            <a:pPr algn="ctr" eaLnBrk="0" hangingPunct="0">
              <a:lnSpc>
                <a:spcPct val="90000"/>
              </a:lnSpc>
              <a:spcBef>
                <a:spcPct val="30000"/>
              </a:spcBef>
            </a:pPr>
            <a:r>
              <a:rPr lang="fr-FR" sz="1600">
                <a:effectLst/>
              </a:rPr>
              <a:t>Nœud 1</a:t>
            </a:r>
          </a:p>
        </p:txBody>
      </p:sp>
      <p:sp>
        <p:nvSpPr>
          <p:cNvPr id="1038" name="TextBox 3085"/>
          <p:cNvSpPr txBox="1">
            <a:spLocks noChangeArrowheads="1"/>
          </p:cNvSpPr>
          <p:nvPr/>
        </p:nvSpPr>
        <p:spPr bwMode="auto">
          <a:xfrm>
            <a:off x="1649413" y="3787775"/>
            <a:ext cx="1016000" cy="312738"/>
          </a:xfrm>
          <a:prstGeom prst="rect">
            <a:avLst/>
          </a:prstGeom>
          <a:noFill/>
          <a:ln w="9525">
            <a:noFill/>
            <a:miter lim="800000"/>
            <a:headEnd/>
            <a:tailEnd/>
          </a:ln>
        </p:spPr>
        <p:txBody>
          <a:bodyPr>
            <a:spAutoFit/>
          </a:bodyPr>
          <a:lstStyle/>
          <a:p>
            <a:pPr algn="ctr" eaLnBrk="0" hangingPunct="0">
              <a:lnSpc>
                <a:spcPct val="90000"/>
              </a:lnSpc>
              <a:spcBef>
                <a:spcPct val="30000"/>
              </a:spcBef>
            </a:pPr>
            <a:r>
              <a:rPr lang="fr-FR" sz="1600">
                <a:effectLst/>
              </a:rPr>
              <a:t>Nœud 2</a:t>
            </a:r>
          </a:p>
        </p:txBody>
      </p:sp>
      <p:sp>
        <p:nvSpPr>
          <p:cNvPr id="1039" name="TextBox 3086"/>
          <p:cNvSpPr txBox="1">
            <a:spLocks noChangeArrowheads="1"/>
          </p:cNvSpPr>
          <p:nvPr/>
        </p:nvSpPr>
        <p:spPr bwMode="auto">
          <a:xfrm>
            <a:off x="3097213" y="3800475"/>
            <a:ext cx="1016000" cy="312738"/>
          </a:xfrm>
          <a:prstGeom prst="rect">
            <a:avLst/>
          </a:prstGeom>
          <a:noFill/>
          <a:ln w="9525">
            <a:noFill/>
            <a:miter lim="800000"/>
            <a:headEnd/>
            <a:tailEnd/>
          </a:ln>
        </p:spPr>
        <p:txBody>
          <a:bodyPr>
            <a:spAutoFit/>
          </a:bodyPr>
          <a:lstStyle/>
          <a:p>
            <a:pPr algn="ctr" eaLnBrk="0" hangingPunct="0">
              <a:lnSpc>
                <a:spcPct val="90000"/>
              </a:lnSpc>
              <a:spcBef>
                <a:spcPct val="30000"/>
              </a:spcBef>
            </a:pPr>
            <a:r>
              <a:rPr lang="fr-FR" sz="1600">
                <a:effectLst/>
              </a:rPr>
              <a:t>Nœud 3</a:t>
            </a:r>
          </a:p>
        </p:txBody>
      </p:sp>
      <p:sp>
        <p:nvSpPr>
          <p:cNvPr id="1040" name="TextBox 3087"/>
          <p:cNvSpPr txBox="1">
            <a:spLocks noChangeArrowheads="1"/>
          </p:cNvSpPr>
          <p:nvPr/>
        </p:nvSpPr>
        <p:spPr bwMode="auto">
          <a:xfrm>
            <a:off x="228600" y="2552700"/>
            <a:ext cx="1116013" cy="534988"/>
          </a:xfrm>
          <a:prstGeom prst="rect">
            <a:avLst/>
          </a:prstGeom>
          <a:noFill/>
          <a:ln w="9525">
            <a:noFill/>
            <a:miter lim="800000"/>
            <a:headEnd/>
            <a:tailEnd/>
          </a:ln>
        </p:spPr>
        <p:txBody>
          <a:bodyPr>
            <a:spAutoFit/>
          </a:bodyPr>
          <a:lstStyle/>
          <a:p>
            <a:pPr algn="ctr" eaLnBrk="0" hangingPunct="0">
              <a:lnSpc>
                <a:spcPct val="90000"/>
              </a:lnSpc>
              <a:spcBef>
                <a:spcPct val="30000"/>
              </a:spcBef>
            </a:pPr>
            <a:r>
              <a:rPr lang="fr-FR" sz="1600">
                <a:effectLst/>
              </a:rPr>
              <a:t>Stockage partagé</a:t>
            </a:r>
          </a:p>
        </p:txBody>
      </p:sp>
      <p:sp>
        <p:nvSpPr>
          <p:cNvPr id="1041" name="TextBox 3088"/>
          <p:cNvSpPr txBox="1">
            <a:spLocks noChangeArrowheads="1"/>
          </p:cNvSpPr>
          <p:nvPr/>
        </p:nvSpPr>
        <p:spPr bwMode="auto">
          <a:xfrm>
            <a:off x="2792413" y="1905000"/>
            <a:ext cx="1779587" cy="341313"/>
          </a:xfrm>
          <a:prstGeom prst="rect">
            <a:avLst/>
          </a:prstGeom>
          <a:noFill/>
          <a:ln w="9525">
            <a:noFill/>
            <a:miter lim="800000"/>
            <a:headEnd/>
            <a:tailEnd/>
          </a:ln>
        </p:spPr>
        <p:txBody>
          <a:bodyPr>
            <a:spAutoFit/>
          </a:bodyPr>
          <a:lstStyle/>
          <a:p>
            <a:pPr algn="ctr" eaLnBrk="0" hangingPunct="0">
              <a:lnSpc>
                <a:spcPct val="90000"/>
              </a:lnSpc>
              <a:spcBef>
                <a:spcPct val="30000"/>
              </a:spcBef>
            </a:pPr>
            <a:r>
              <a:rPr lang="fr-FR" sz="1800">
                <a:effectLst/>
              </a:rPr>
              <a:t>Serveur </a:t>
            </a:r>
            <a:r>
              <a:rPr lang="fr-FR" sz="1600">
                <a:effectLst/>
              </a:rPr>
              <a:t>WSUS</a:t>
            </a:r>
          </a:p>
        </p:txBody>
      </p:sp>
      <p:graphicFrame>
        <p:nvGraphicFramePr>
          <p:cNvPr id="1027" name="Object 3"/>
          <p:cNvGraphicFramePr>
            <a:graphicFrameLocks noChangeAspect="1"/>
          </p:cNvGraphicFramePr>
          <p:nvPr/>
        </p:nvGraphicFramePr>
        <p:xfrm>
          <a:off x="3624263" y="2244725"/>
          <a:ext cx="495300" cy="515938"/>
        </p:xfrm>
        <a:graphic>
          <a:graphicData uri="http://schemas.openxmlformats.org/presentationml/2006/ole">
            <p:oleObj spid="_x0000_s47108" name="Visio" r:id="rId8" imgW="494995" imgH="516331" progId="">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9493">
                                            <p:txEl>
                                              <p:pRg st="0" end="0"/>
                                            </p:txEl>
                                          </p:spTgt>
                                        </p:tgtEl>
                                        <p:attrNameLst>
                                          <p:attrName>style.visibility</p:attrName>
                                        </p:attrNameLst>
                                      </p:cBhvr>
                                      <p:to>
                                        <p:strVal val="visible"/>
                                      </p:to>
                                    </p:set>
                                    <p:anim calcmode="lin" valueType="num">
                                      <p:cBhvr additive="base">
                                        <p:cTn id="7" dur="500" fill="hold"/>
                                        <p:tgtEl>
                                          <p:spTgt spid="31949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9493">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19492"/>
                                        </p:tgtEl>
                                        <p:attrNameLst>
                                          <p:attrName>style.visibility</p:attrName>
                                        </p:attrNameLst>
                                      </p:cBhvr>
                                      <p:to>
                                        <p:strVal val="visible"/>
                                      </p:to>
                                    </p:set>
                                  </p:childTnLst>
                                </p:cTn>
                              </p:par>
                            </p:childTnLst>
                          </p:cTn>
                        </p:par>
                        <p:par>
                          <p:cTn id="11" fill="hold">
                            <p:stCondLst>
                              <p:cond delay="500"/>
                            </p:stCondLst>
                            <p:childTnLst>
                              <p:par>
                                <p:cTn id="12" presetID="35" presetClass="emph" presetSubtype="0" fill="hold" grpId="1" nodeType="afterEffect">
                                  <p:stCondLst>
                                    <p:cond delay="0"/>
                                  </p:stCondLst>
                                  <p:childTnLst>
                                    <p:anim calcmode="discrete" valueType="str">
                                      <p:cBhvr>
                                        <p:cTn id="13" dur="500" fill="hold"/>
                                        <p:tgtEl>
                                          <p:spTgt spid="319492"/>
                                        </p:tgtEl>
                                        <p:attrNameLst>
                                          <p:attrName>style.visibility</p:attrName>
                                        </p:attrNameLst>
                                      </p:cBhvr>
                                      <p:tavLst>
                                        <p:tav tm="0">
                                          <p:val>
                                            <p:strVal val="hidden"/>
                                          </p:val>
                                        </p:tav>
                                        <p:tav tm="50000">
                                          <p:val>
                                            <p:strVal val="visible"/>
                                          </p:val>
                                        </p:tav>
                                      </p:tavLst>
                                    </p:anim>
                                  </p:childTnLst>
                                </p:cTn>
                              </p:par>
                            </p:childTnLst>
                          </p:cTn>
                        </p:par>
                        <p:par>
                          <p:cTn id="14" fill="hold">
                            <p:stCondLst>
                              <p:cond delay="1000"/>
                            </p:stCondLst>
                            <p:childTnLst>
                              <p:par>
                                <p:cTn id="15" presetID="35" presetClass="emph" presetSubtype="0" fill="hold" grpId="2" nodeType="afterEffect">
                                  <p:stCondLst>
                                    <p:cond delay="0"/>
                                  </p:stCondLst>
                                  <p:childTnLst>
                                    <p:anim calcmode="discrete" valueType="str">
                                      <p:cBhvr>
                                        <p:cTn id="16" dur="500" fill="hold"/>
                                        <p:tgtEl>
                                          <p:spTgt spid="319492"/>
                                        </p:tgtEl>
                                        <p:attrNameLst>
                                          <p:attrName>style.visibility</p:attrName>
                                        </p:attrNameLst>
                                      </p:cBhvr>
                                      <p:tavLst>
                                        <p:tav tm="0">
                                          <p:val>
                                            <p:strVal val="hidden"/>
                                          </p:val>
                                        </p:tav>
                                        <p:tav tm="50000">
                                          <p:val>
                                            <p:strVal val="visible"/>
                                          </p:val>
                                        </p:tav>
                                      </p:tavLst>
                                    </p:anim>
                                  </p:childTnLst>
                                </p:cTn>
                              </p:par>
                            </p:childTnLst>
                          </p:cTn>
                        </p:par>
                        <p:par>
                          <p:cTn id="17" fill="hold">
                            <p:stCondLst>
                              <p:cond delay="1500"/>
                            </p:stCondLst>
                            <p:childTnLst>
                              <p:par>
                                <p:cTn id="18" presetID="35" presetClass="emph" presetSubtype="0" fill="hold" grpId="3" nodeType="afterEffect">
                                  <p:stCondLst>
                                    <p:cond delay="0"/>
                                  </p:stCondLst>
                                  <p:childTnLst>
                                    <p:anim calcmode="discrete" valueType="str">
                                      <p:cBhvr>
                                        <p:cTn id="19" dur="500" fill="hold"/>
                                        <p:tgtEl>
                                          <p:spTgt spid="319492"/>
                                        </p:tgtEl>
                                        <p:attrNameLst>
                                          <p:attrName>style.visibility</p:attrName>
                                        </p:attrNameLst>
                                      </p:cBhvr>
                                      <p:tavLst>
                                        <p:tav tm="0">
                                          <p:val>
                                            <p:strVal val="hidden"/>
                                          </p:val>
                                        </p:tav>
                                        <p:tav tm="50000">
                                          <p:val>
                                            <p:strVal val="visible"/>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19493">
                                            <p:txEl>
                                              <p:pRg st="1" end="1"/>
                                            </p:txEl>
                                          </p:spTgt>
                                        </p:tgtEl>
                                        <p:attrNameLst>
                                          <p:attrName>style.visibility</p:attrName>
                                        </p:attrNameLst>
                                      </p:cBhvr>
                                      <p:to>
                                        <p:strVal val="visible"/>
                                      </p:to>
                                    </p:set>
                                    <p:anim calcmode="lin" valueType="num">
                                      <p:cBhvr additive="base">
                                        <p:cTn id="24" dur="500" fill="hold"/>
                                        <p:tgtEl>
                                          <p:spTgt spid="31949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19493">
                                            <p:txEl>
                                              <p:pRg st="1" end="1"/>
                                            </p:txEl>
                                          </p:spTgt>
                                        </p:tgtEl>
                                        <p:attrNameLst>
                                          <p:attrName>ppt_y</p:attrName>
                                        </p:attrNameLst>
                                      </p:cBhvr>
                                      <p:tavLst>
                                        <p:tav tm="0">
                                          <p:val>
                                            <p:strVal val="1+#ppt_h/2"/>
                                          </p:val>
                                        </p:tav>
                                        <p:tav tm="100000">
                                          <p:val>
                                            <p:strVal val="#ppt_y"/>
                                          </p:val>
                                        </p:tav>
                                      </p:tavLst>
                                    </p:anim>
                                  </p:childTnLst>
                                </p:cTn>
                              </p:par>
                              <p:par>
                                <p:cTn id="26" presetID="3" presetClass="emph" presetSubtype="2" fill="hold" nodeType="withEffect">
                                  <p:stCondLst>
                                    <p:cond delay="0"/>
                                  </p:stCondLst>
                                  <p:childTnLst>
                                    <p:animClr clrSpc="rgb" dir="cw">
                                      <p:cBhvr override="childStyle">
                                        <p:cTn id="27" dur="1000" fill="hold"/>
                                        <p:tgtEl>
                                          <p:spTgt spid="319493">
                                            <p:txEl>
                                              <p:pRg st="0" end="0"/>
                                            </p:txEl>
                                          </p:spTgt>
                                        </p:tgtEl>
                                        <p:attrNameLst>
                                          <p:attrName>style.color</p:attrName>
                                        </p:attrNameLst>
                                      </p:cBhvr>
                                      <p:to>
                                        <a:schemeClr val="tx2"/>
                                      </p:to>
                                    </p:animClr>
                                  </p:childTnLst>
                                </p:cTn>
                              </p:par>
                              <p:par>
                                <p:cTn id="28" presetID="10" presetClass="exit" presetSubtype="0" fill="hold" grpId="4" nodeType="withEffect">
                                  <p:stCondLst>
                                    <p:cond delay="0"/>
                                  </p:stCondLst>
                                  <p:childTnLst>
                                    <p:animEffect transition="out" filter="fade">
                                      <p:cBhvr>
                                        <p:cTn id="29" dur="1000"/>
                                        <p:tgtEl>
                                          <p:spTgt spid="319492"/>
                                        </p:tgtEl>
                                      </p:cBhvr>
                                    </p:animEffect>
                                    <p:set>
                                      <p:cBhvr>
                                        <p:cTn id="30" dur="1" fill="hold">
                                          <p:stCondLst>
                                            <p:cond delay="999"/>
                                          </p:stCondLst>
                                        </p:cTn>
                                        <p:tgtEl>
                                          <p:spTgt spid="319492"/>
                                        </p:tgtEl>
                                        <p:attrNameLst>
                                          <p:attrName>style.visibility</p:attrName>
                                        </p:attrNameLst>
                                      </p:cBhvr>
                                      <p:to>
                                        <p:strVal val="hidden"/>
                                      </p:to>
                                    </p:set>
                                  </p:childTnLst>
                                </p:cTn>
                              </p:par>
                              <p:par>
                                <p:cTn id="31" presetID="63" presetClass="path" presetSubtype="0" accel="50000" decel="50000" fill="hold" nodeType="withEffect">
                                  <p:stCondLst>
                                    <p:cond delay="0"/>
                                  </p:stCondLst>
                                  <p:childTnLst>
                                    <p:animMotion origin="layout" path="M -3.33333E-6 3.33333E-6 L 0.1625 3.33333E-6 " pathEditMode="relative" rAng="0" ptsTypes="AA">
                                      <p:cBhvr>
                                        <p:cTn id="32" dur="2000" fill="hold"/>
                                        <p:tgtEl>
                                          <p:spTgt spid="2"/>
                                        </p:tgtEl>
                                        <p:attrNameLst>
                                          <p:attrName>ppt_x</p:attrName>
                                          <p:attrName>ppt_y</p:attrName>
                                        </p:attrNameLst>
                                      </p:cBhvr>
                                      <p:rCtr x="81" y="0"/>
                                    </p:animMotion>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19493">
                                            <p:txEl>
                                              <p:pRg st="2" end="2"/>
                                            </p:txEl>
                                          </p:spTgt>
                                        </p:tgtEl>
                                        <p:attrNameLst>
                                          <p:attrName>style.visibility</p:attrName>
                                        </p:attrNameLst>
                                      </p:cBhvr>
                                      <p:to>
                                        <p:strVal val="visible"/>
                                      </p:to>
                                    </p:set>
                                    <p:anim calcmode="lin" valueType="num">
                                      <p:cBhvr additive="base">
                                        <p:cTn id="37" dur="500" fill="hold"/>
                                        <p:tgtEl>
                                          <p:spTgt spid="31949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9493">
                                            <p:txEl>
                                              <p:pRg st="2" end="2"/>
                                            </p:txEl>
                                          </p:spTgt>
                                        </p:tgtEl>
                                        <p:attrNameLst>
                                          <p:attrName>ppt_y</p:attrName>
                                        </p:attrNameLst>
                                      </p:cBhvr>
                                      <p:tavLst>
                                        <p:tav tm="0">
                                          <p:val>
                                            <p:strVal val="1+#ppt_h/2"/>
                                          </p:val>
                                        </p:tav>
                                        <p:tav tm="100000">
                                          <p:val>
                                            <p:strVal val="#ppt_y"/>
                                          </p:val>
                                        </p:tav>
                                      </p:tavLst>
                                    </p:anim>
                                  </p:childTnLst>
                                </p:cTn>
                              </p:par>
                              <p:par>
                                <p:cTn id="39" presetID="3" presetClass="emph" presetSubtype="2" fill="hold" nodeType="withEffect">
                                  <p:stCondLst>
                                    <p:cond delay="0"/>
                                  </p:stCondLst>
                                  <p:childTnLst>
                                    <p:animClr clrSpc="rgb" dir="cw">
                                      <p:cBhvr override="childStyle">
                                        <p:cTn id="40" dur="1000" fill="hold"/>
                                        <p:tgtEl>
                                          <p:spTgt spid="319493">
                                            <p:txEl>
                                              <p:pRg st="1" end="1"/>
                                            </p:txEl>
                                          </p:spTgt>
                                        </p:tgtEl>
                                        <p:attrNameLst>
                                          <p:attrName>style.color</p:attrName>
                                        </p:attrNameLst>
                                      </p:cBhvr>
                                      <p:to>
                                        <a:schemeClr val="tx2"/>
                                      </p:to>
                                    </p:animClr>
                                  </p:childTnLst>
                                </p:cTn>
                              </p:par>
                              <p:par>
                                <p:cTn id="41" presetID="10" presetClass="entr" presetSubtype="0" fill="hold" grpId="0" nodeType="withEffect">
                                  <p:stCondLst>
                                    <p:cond delay="0"/>
                                  </p:stCondLst>
                                  <p:childTnLst>
                                    <p:set>
                                      <p:cBhvr>
                                        <p:cTn id="42" dur="1" fill="hold">
                                          <p:stCondLst>
                                            <p:cond delay="0"/>
                                          </p:stCondLst>
                                        </p:cTn>
                                        <p:tgtEl>
                                          <p:spTgt spid="319491"/>
                                        </p:tgtEl>
                                        <p:attrNameLst>
                                          <p:attrName>style.visibility</p:attrName>
                                        </p:attrNameLst>
                                      </p:cBhvr>
                                      <p:to>
                                        <p:strVal val="visible"/>
                                      </p:to>
                                    </p:set>
                                    <p:animEffect transition="in" filter="fade">
                                      <p:cBhvr>
                                        <p:cTn id="43" dur="500"/>
                                        <p:tgtEl>
                                          <p:spTgt spid="319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1" grpId="0" animBg="1"/>
      <p:bldP spid="319492" grpId="0" animBg="1"/>
      <p:bldP spid="319492" grpId="1" animBg="1"/>
      <p:bldP spid="319492" grpId="2" animBg="1"/>
      <p:bldP spid="319492" grpId="3" animBg="1"/>
      <p:bldP spid="319492" grpId="4"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9" name="Object 1"/>
          <p:cNvGraphicFramePr>
            <a:graphicFrameLocks noChangeAspect="1"/>
          </p:cNvGraphicFramePr>
          <p:nvPr/>
        </p:nvGraphicFramePr>
        <p:xfrm>
          <a:off x="912813" y="2233613"/>
          <a:ext cx="3659187" cy="2790825"/>
        </p:xfrm>
        <a:graphic>
          <a:graphicData uri="http://schemas.openxmlformats.org/presentationml/2006/ole">
            <p:oleObj spid="_x0000_s48130" name="Visio" r:id="rId3" imgW="3659124" imgH="2790749" progId="">
              <p:embed/>
            </p:oleObj>
          </a:graphicData>
        </a:graphic>
      </p:graphicFrame>
      <p:sp>
        <p:nvSpPr>
          <p:cNvPr id="320514" name="Title 320513"/>
          <p:cNvSpPr>
            <a:spLocks noGrp="1" noChangeArrowheads="1"/>
          </p:cNvSpPr>
          <p:nvPr>
            <p:ph type="title"/>
          </p:nvPr>
        </p:nvSpPr>
        <p:spPr>
          <a:xfrm>
            <a:off x="381000" y="228600"/>
            <a:ext cx="8467725" cy="1465263"/>
          </a:xfrm>
        </p:spPr>
        <p:txBody>
          <a:bodyPr anchor="t"/>
          <a:lstStyle/>
          <a:p>
            <a:pPr marL="0" indent="0"/>
            <a:r>
              <a:rPr lang="en-US" altLang="ja-JP" smtClean="0">
                <a:ea typeface="ＭＳ Ｐゴシック" pitchFamily="34" charset="-128"/>
              </a:rPr>
              <a:t>Virtual Server 2005 R2</a:t>
            </a:r>
            <a:r>
              <a:rPr lang="fr-FR" smtClean="0"/>
              <a:t> </a:t>
            </a:r>
            <a:r>
              <a:rPr lang="fr-FR" sz="3200" smtClean="0"/>
              <a:t/>
            </a:r>
            <a:br>
              <a:rPr lang="fr-FR" sz="3200" smtClean="0"/>
            </a:br>
            <a:r>
              <a:rPr lang="fr-FR" sz="2000" smtClean="0">
                <a:solidFill>
                  <a:schemeClr val="accent1"/>
                </a:solidFill>
              </a:rPr>
              <a:t>Virtual Server 2005 R2 :  arrêt non planifié (ex : problème hardware)</a:t>
            </a:r>
            <a:endParaRPr lang="fr-FR" smtClean="0"/>
          </a:p>
        </p:txBody>
      </p:sp>
      <p:sp>
        <p:nvSpPr>
          <p:cNvPr id="320516" name="Text Placeholder 320515"/>
          <p:cNvSpPr>
            <a:spLocks noGrp="1" noChangeArrowheads="1"/>
          </p:cNvSpPr>
          <p:nvPr>
            <p:ph type="body" idx="4294967295"/>
          </p:nvPr>
        </p:nvSpPr>
        <p:spPr>
          <a:xfrm>
            <a:off x="5211667" y="1811357"/>
            <a:ext cx="3648075" cy="4856714"/>
          </a:xfrm>
        </p:spPr>
        <p:txBody>
          <a:bodyPr/>
          <a:lstStyle/>
          <a:p>
            <a:pPr marL="347663" indent="-347663"/>
            <a:r>
              <a:rPr lang="fr-FR" sz="2400" dirty="0" smtClean="0">
                <a:effectLst/>
              </a:rPr>
              <a:t>Le nœud 1 a un problème de coupure d’alimentation ou de coupure réseau</a:t>
            </a:r>
            <a:endParaRPr lang="fr-FR" sz="3600" dirty="0" smtClean="0">
              <a:effectLst/>
            </a:endParaRPr>
          </a:p>
          <a:p>
            <a:pPr marL="347663" indent="-347663"/>
            <a:r>
              <a:rPr lang="fr-FR" sz="2400" dirty="0" smtClean="0">
                <a:effectLst/>
              </a:rPr>
              <a:t>Un simple script attaché à la console d’administration de Microsoft Cluster  remarque la perte du </a:t>
            </a:r>
            <a:r>
              <a:rPr lang="fr-FR" sz="2400" i="1" dirty="0" err="1" smtClean="0">
                <a:effectLst/>
              </a:rPr>
              <a:t>heartbeat</a:t>
            </a:r>
            <a:r>
              <a:rPr lang="fr-FR" sz="2400" dirty="0" smtClean="0">
                <a:effectLst/>
              </a:rPr>
              <a:t> et démarre les machines virtuelles associées avec le nœud 1 sur les autres nœuds</a:t>
            </a:r>
          </a:p>
        </p:txBody>
      </p:sp>
      <p:graphicFrame>
        <p:nvGraphicFramePr>
          <p:cNvPr id="2050" name="Object 2"/>
          <p:cNvGraphicFramePr>
            <a:graphicFrameLocks noChangeAspect="1"/>
          </p:cNvGraphicFramePr>
          <p:nvPr/>
        </p:nvGraphicFramePr>
        <p:xfrm>
          <a:off x="1981200" y="2247900"/>
          <a:ext cx="495300" cy="515938"/>
        </p:xfrm>
        <a:graphic>
          <a:graphicData uri="http://schemas.openxmlformats.org/presentationml/2006/ole">
            <p:oleObj spid="_x0000_s48131" name="Visio" r:id="rId4" imgW="504230" imgH="525482" progId="">
              <p:embed/>
            </p:oleObj>
          </a:graphicData>
        </a:graphic>
      </p:graphicFrame>
      <p:grpSp>
        <p:nvGrpSpPr>
          <p:cNvPr id="2" name="Group 25"/>
          <p:cNvGrpSpPr>
            <a:grpSpLocks/>
          </p:cNvGrpSpPr>
          <p:nvPr/>
        </p:nvGrpSpPr>
        <p:grpSpPr bwMode="auto">
          <a:xfrm>
            <a:off x="922338" y="4970463"/>
            <a:ext cx="1065212" cy="809625"/>
            <a:chOff x="4073" y="2849"/>
            <a:chExt cx="671" cy="510"/>
          </a:xfrm>
        </p:grpSpPr>
        <p:graphicFrame>
          <p:nvGraphicFramePr>
            <p:cNvPr id="2053" name="Object 5"/>
            <p:cNvGraphicFramePr>
              <a:graphicFrameLocks noChangeAspect="1"/>
            </p:cNvGraphicFramePr>
            <p:nvPr/>
          </p:nvGraphicFramePr>
          <p:xfrm>
            <a:off x="4073" y="2849"/>
            <a:ext cx="389" cy="510"/>
          </p:xfrm>
          <a:graphic>
            <a:graphicData uri="http://schemas.openxmlformats.org/presentationml/2006/ole">
              <p:oleObj spid="_x0000_s48134" name="Visio" r:id="rId5" imgW="733044" imgH="961949" progId="">
                <p:embed/>
              </p:oleObj>
            </a:graphicData>
          </a:graphic>
        </p:graphicFrame>
        <p:sp>
          <p:nvSpPr>
            <p:cNvPr id="2066" name="TextBox 4114"/>
            <p:cNvSpPr txBox="1">
              <a:spLocks noChangeArrowheads="1"/>
            </p:cNvSpPr>
            <p:nvPr/>
          </p:nvSpPr>
          <p:spPr bwMode="auto">
            <a:xfrm>
              <a:off x="4408" y="3024"/>
              <a:ext cx="336" cy="189"/>
            </a:xfrm>
            <a:prstGeom prst="rect">
              <a:avLst/>
            </a:prstGeom>
            <a:noFill/>
            <a:ln w="9525">
              <a:noFill/>
              <a:miter lim="800000"/>
              <a:headEnd/>
              <a:tailEnd/>
            </a:ln>
          </p:spPr>
          <p:txBody>
            <a:bodyPr>
              <a:spAutoFit/>
            </a:bodyPr>
            <a:lstStyle/>
            <a:p>
              <a:pPr algn="ctr" eaLnBrk="0" hangingPunct="0">
                <a:lnSpc>
                  <a:spcPct val="85000"/>
                </a:lnSpc>
                <a:spcBef>
                  <a:spcPct val="50000"/>
                </a:spcBef>
              </a:pPr>
              <a:r>
                <a:rPr lang="fr-FR" sz="1600">
                  <a:effectLst/>
                </a:rPr>
                <a:t>VM</a:t>
              </a:r>
            </a:p>
          </p:txBody>
        </p:sp>
      </p:grpSp>
      <p:grpSp>
        <p:nvGrpSpPr>
          <p:cNvPr id="3" name="Group 28"/>
          <p:cNvGrpSpPr>
            <a:grpSpLocks/>
          </p:cNvGrpSpPr>
          <p:nvPr/>
        </p:nvGrpSpPr>
        <p:grpSpPr bwMode="auto">
          <a:xfrm>
            <a:off x="922338" y="5872163"/>
            <a:ext cx="1065212" cy="809625"/>
            <a:chOff x="4073" y="2849"/>
            <a:chExt cx="671" cy="510"/>
          </a:xfrm>
        </p:grpSpPr>
        <p:graphicFrame>
          <p:nvGraphicFramePr>
            <p:cNvPr id="2052" name="Object 4"/>
            <p:cNvGraphicFramePr>
              <a:graphicFrameLocks noChangeAspect="1"/>
            </p:cNvGraphicFramePr>
            <p:nvPr/>
          </p:nvGraphicFramePr>
          <p:xfrm>
            <a:off x="4073" y="2849"/>
            <a:ext cx="389" cy="510"/>
          </p:xfrm>
          <a:graphic>
            <a:graphicData uri="http://schemas.openxmlformats.org/presentationml/2006/ole">
              <p:oleObj spid="_x0000_s48133" name="Visio" r:id="rId6" imgW="733044" imgH="961949" progId="">
                <p:embed/>
              </p:oleObj>
            </a:graphicData>
          </a:graphic>
        </p:graphicFrame>
        <p:sp>
          <p:nvSpPr>
            <p:cNvPr id="2065" name="TextBox 4113"/>
            <p:cNvSpPr txBox="1">
              <a:spLocks noChangeArrowheads="1"/>
            </p:cNvSpPr>
            <p:nvPr/>
          </p:nvSpPr>
          <p:spPr bwMode="auto">
            <a:xfrm>
              <a:off x="4408" y="3024"/>
              <a:ext cx="336" cy="189"/>
            </a:xfrm>
            <a:prstGeom prst="rect">
              <a:avLst/>
            </a:prstGeom>
            <a:noFill/>
            <a:ln w="9525">
              <a:noFill/>
              <a:miter lim="800000"/>
              <a:headEnd/>
              <a:tailEnd/>
            </a:ln>
          </p:spPr>
          <p:txBody>
            <a:bodyPr>
              <a:spAutoFit/>
            </a:bodyPr>
            <a:lstStyle/>
            <a:p>
              <a:pPr algn="ctr" eaLnBrk="0" hangingPunct="0">
                <a:lnSpc>
                  <a:spcPct val="85000"/>
                </a:lnSpc>
                <a:spcBef>
                  <a:spcPct val="50000"/>
                </a:spcBef>
              </a:pPr>
              <a:r>
                <a:rPr lang="fr-FR" sz="1600">
                  <a:effectLst/>
                </a:rPr>
                <a:t>VM</a:t>
              </a:r>
            </a:p>
          </p:txBody>
        </p:sp>
      </p:grpSp>
      <p:grpSp>
        <p:nvGrpSpPr>
          <p:cNvPr id="4" name="Group 31"/>
          <p:cNvGrpSpPr>
            <a:grpSpLocks/>
          </p:cNvGrpSpPr>
          <p:nvPr/>
        </p:nvGrpSpPr>
        <p:grpSpPr bwMode="auto">
          <a:xfrm>
            <a:off x="3830638" y="4945063"/>
            <a:ext cx="1065212" cy="809625"/>
            <a:chOff x="4073" y="2849"/>
            <a:chExt cx="671" cy="510"/>
          </a:xfrm>
        </p:grpSpPr>
        <p:graphicFrame>
          <p:nvGraphicFramePr>
            <p:cNvPr id="2051" name="Object 3"/>
            <p:cNvGraphicFramePr>
              <a:graphicFrameLocks noChangeAspect="1"/>
            </p:cNvGraphicFramePr>
            <p:nvPr/>
          </p:nvGraphicFramePr>
          <p:xfrm>
            <a:off x="4073" y="2849"/>
            <a:ext cx="389" cy="510"/>
          </p:xfrm>
          <a:graphic>
            <a:graphicData uri="http://schemas.openxmlformats.org/presentationml/2006/ole">
              <p:oleObj spid="_x0000_s48132" name="Visio" r:id="rId7" imgW="733044" imgH="961949" progId="">
                <p:embed/>
              </p:oleObj>
            </a:graphicData>
          </a:graphic>
        </p:graphicFrame>
        <p:sp>
          <p:nvSpPr>
            <p:cNvPr id="2064" name="TextBox 4112"/>
            <p:cNvSpPr txBox="1">
              <a:spLocks noChangeArrowheads="1"/>
            </p:cNvSpPr>
            <p:nvPr/>
          </p:nvSpPr>
          <p:spPr bwMode="auto">
            <a:xfrm>
              <a:off x="4408" y="3024"/>
              <a:ext cx="336" cy="189"/>
            </a:xfrm>
            <a:prstGeom prst="rect">
              <a:avLst/>
            </a:prstGeom>
            <a:noFill/>
            <a:ln w="9525">
              <a:noFill/>
              <a:miter lim="800000"/>
              <a:headEnd/>
              <a:tailEnd/>
            </a:ln>
          </p:spPr>
          <p:txBody>
            <a:bodyPr>
              <a:spAutoFit/>
            </a:bodyPr>
            <a:lstStyle/>
            <a:p>
              <a:pPr algn="ctr" eaLnBrk="0" hangingPunct="0">
                <a:lnSpc>
                  <a:spcPct val="85000"/>
                </a:lnSpc>
                <a:spcBef>
                  <a:spcPct val="50000"/>
                </a:spcBef>
              </a:pPr>
              <a:r>
                <a:rPr lang="fr-FR" sz="1600">
                  <a:effectLst/>
                </a:rPr>
                <a:t>VM</a:t>
              </a:r>
            </a:p>
          </p:txBody>
        </p:sp>
      </p:grpSp>
      <p:sp>
        <p:nvSpPr>
          <p:cNvPr id="2059" name="TextBox 4107"/>
          <p:cNvSpPr txBox="1">
            <a:spLocks noChangeArrowheads="1"/>
          </p:cNvSpPr>
          <p:nvPr/>
        </p:nvSpPr>
        <p:spPr bwMode="auto">
          <a:xfrm>
            <a:off x="209550" y="3787775"/>
            <a:ext cx="1016000" cy="301625"/>
          </a:xfrm>
          <a:prstGeom prst="rect">
            <a:avLst/>
          </a:prstGeom>
          <a:noFill/>
          <a:ln w="9525">
            <a:noFill/>
            <a:miter lim="800000"/>
            <a:headEnd/>
            <a:tailEnd/>
          </a:ln>
        </p:spPr>
        <p:txBody>
          <a:bodyPr>
            <a:spAutoFit/>
          </a:bodyPr>
          <a:lstStyle/>
          <a:p>
            <a:pPr algn="ctr" eaLnBrk="0" hangingPunct="0">
              <a:lnSpc>
                <a:spcPct val="85000"/>
              </a:lnSpc>
              <a:spcBef>
                <a:spcPct val="50000"/>
              </a:spcBef>
            </a:pPr>
            <a:r>
              <a:rPr lang="fr-FR" sz="1600">
                <a:effectLst/>
              </a:rPr>
              <a:t>Nœud 1</a:t>
            </a:r>
          </a:p>
        </p:txBody>
      </p:sp>
      <p:sp>
        <p:nvSpPr>
          <p:cNvPr id="2060" name="TextBox 4108"/>
          <p:cNvSpPr txBox="1">
            <a:spLocks noChangeArrowheads="1"/>
          </p:cNvSpPr>
          <p:nvPr/>
        </p:nvSpPr>
        <p:spPr bwMode="auto">
          <a:xfrm>
            <a:off x="1644650" y="3787775"/>
            <a:ext cx="1016000" cy="301625"/>
          </a:xfrm>
          <a:prstGeom prst="rect">
            <a:avLst/>
          </a:prstGeom>
          <a:noFill/>
          <a:ln w="9525">
            <a:noFill/>
            <a:miter lim="800000"/>
            <a:headEnd/>
            <a:tailEnd/>
          </a:ln>
        </p:spPr>
        <p:txBody>
          <a:bodyPr>
            <a:spAutoFit/>
          </a:bodyPr>
          <a:lstStyle/>
          <a:p>
            <a:pPr algn="ctr" eaLnBrk="0" hangingPunct="0">
              <a:lnSpc>
                <a:spcPct val="85000"/>
              </a:lnSpc>
              <a:spcBef>
                <a:spcPct val="50000"/>
              </a:spcBef>
            </a:pPr>
            <a:r>
              <a:rPr lang="fr-FR" sz="1600">
                <a:effectLst/>
              </a:rPr>
              <a:t>Nœud 2</a:t>
            </a:r>
          </a:p>
        </p:txBody>
      </p:sp>
      <p:sp>
        <p:nvSpPr>
          <p:cNvPr id="2061" name="TextBox 4109"/>
          <p:cNvSpPr txBox="1">
            <a:spLocks noChangeArrowheads="1"/>
          </p:cNvSpPr>
          <p:nvPr/>
        </p:nvSpPr>
        <p:spPr bwMode="auto">
          <a:xfrm>
            <a:off x="3092450" y="3800475"/>
            <a:ext cx="1016000" cy="301625"/>
          </a:xfrm>
          <a:prstGeom prst="rect">
            <a:avLst/>
          </a:prstGeom>
          <a:noFill/>
          <a:ln w="9525">
            <a:noFill/>
            <a:miter lim="800000"/>
            <a:headEnd/>
            <a:tailEnd/>
          </a:ln>
        </p:spPr>
        <p:txBody>
          <a:bodyPr>
            <a:spAutoFit/>
          </a:bodyPr>
          <a:lstStyle/>
          <a:p>
            <a:pPr algn="ctr" eaLnBrk="0" hangingPunct="0">
              <a:lnSpc>
                <a:spcPct val="85000"/>
              </a:lnSpc>
              <a:spcBef>
                <a:spcPct val="50000"/>
              </a:spcBef>
            </a:pPr>
            <a:r>
              <a:rPr lang="fr-FR" sz="1600">
                <a:effectLst/>
              </a:rPr>
              <a:t>Nœud 3</a:t>
            </a:r>
          </a:p>
        </p:txBody>
      </p:sp>
      <p:sp>
        <p:nvSpPr>
          <p:cNvPr id="2062" name="TextBox 4110"/>
          <p:cNvSpPr txBox="1">
            <a:spLocks noChangeArrowheads="1"/>
          </p:cNvSpPr>
          <p:nvPr/>
        </p:nvSpPr>
        <p:spPr bwMode="auto">
          <a:xfrm>
            <a:off x="1581150" y="1933575"/>
            <a:ext cx="2032000" cy="300038"/>
          </a:xfrm>
          <a:prstGeom prst="rect">
            <a:avLst/>
          </a:prstGeom>
          <a:noFill/>
          <a:ln w="9525">
            <a:noFill/>
            <a:miter lim="800000"/>
            <a:headEnd/>
            <a:tailEnd/>
          </a:ln>
        </p:spPr>
        <p:txBody>
          <a:bodyPr>
            <a:spAutoFit/>
          </a:bodyPr>
          <a:lstStyle/>
          <a:p>
            <a:pPr algn="ctr" eaLnBrk="0" hangingPunct="0">
              <a:lnSpc>
                <a:spcPct val="85000"/>
              </a:lnSpc>
              <a:spcBef>
                <a:spcPct val="50000"/>
              </a:spcBef>
            </a:pPr>
            <a:r>
              <a:rPr lang="fr-FR" sz="1600">
                <a:effectLst/>
              </a:rPr>
              <a:t>Stockage partagé</a:t>
            </a:r>
          </a:p>
        </p:txBody>
      </p:sp>
      <p:sp>
        <p:nvSpPr>
          <p:cNvPr id="320550" name="TextBox 320549"/>
          <p:cNvSpPr txBox="1">
            <a:spLocks noChangeArrowheads="1"/>
          </p:cNvSpPr>
          <p:nvPr/>
        </p:nvSpPr>
        <p:spPr bwMode="auto">
          <a:xfrm>
            <a:off x="717550" y="4178300"/>
            <a:ext cx="1016000" cy="869950"/>
          </a:xfrm>
          <a:prstGeom prst="rect">
            <a:avLst/>
          </a:prstGeom>
          <a:noFill/>
          <a:ln w="9525">
            <a:noFill/>
            <a:miter lim="800000"/>
            <a:headEnd/>
            <a:tailEnd/>
          </a:ln>
        </p:spPr>
        <p:txBody>
          <a:bodyPr>
            <a:spAutoFit/>
          </a:bodyPr>
          <a:lstStyle/>
          <a:p>
            <a:pPr algn="ctr" eaLnBrk="0" hangingPunct="0">
              <a:lnSpc>
                <a:spcPct val="85000"/>
              </a:lnSpc>
              <a:spcBef>
                <a:spcPct val="50000"/>
              </a:spcBef>
            </a:pPr>
            <a:r>
              <a:rPr lang="fr-FR" sz="6000">
                <a:solidFill>
                  <a:schemeClr val="folHlink"/>
                </a:solidFill>
                <a:effectLst/>
              </a:rPr>
              <a:t>X</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0516">
                                            <p:txEl>
                                              <p:pRg st="0" end="0"/>
                                            </p:txEl>
                                          </p:spTgt>
                                        </p:tgtEl>
                                        <p:attrNameLst>
                                          <p:attrName>style.visibility</p:attrName>
                                        </p:attrNameLst>
                                      </p:cBhvr>
                                      <p:to>
                                        <p:strVal val="visible"/>
                                      </p:to>
                                    </p:set>
                                    <p:anim calcmode="lin" valueType="num">
                                      <p:cBhvr additive="base">
                                        <p:cTn id="7" dur="500" fill="hold"/>
                                        <p:tgtEl>
                                          <p:spTgt spid="3205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05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0516">
                                            <p:txEl>
                                              <p:pRg st="1" end="1"/>
                                            </p:txEl>
                                          </p:spTgt>
                                        </p:tgtEl>
                                        <p:attrNameLst>
                                          <p:attrName>style.visibility</p:attrName>
                                        </p:attrNameLst>
                                      </p:cBhvr>
                                      <p:to>
                                        <p:strVal val="visible"/>
                                      </p:to>
                                    </p:set>
                                    <p:anim calcmode="lin" valueType="num">
                                      <p:cBhvr additive="base">
                                        <p:cTn id="13" dur="500" fill="hold"/>
                                        <p:tgtEl>
                                          <p:spTgt spid="3205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0516">
                                            <p:txEl>
                                              <p:pRg st="1" end="1"/>
                                            </p:txEl>
                                          </p:spTgt>
                                        </p:tgtEl>
                                        <p:attrNameLst>
                                          <p:attrName>ppt_y</p:attrName>
                                        </p:attrNameLst>
                                      </p:cBhvr>
                                      <p:tavLst>
                                        <p:tav tm="0">
                                          <p:val>
                                            <p:strVal val="1+#ppt_h/2"/>
                                          </p:val>
                                        </p:tav>
                                        <p:tav tm="100000">
                                          <p:val>
                                            <p:strVal val="#ppt_y"/>
                                          </p:val>
                                        </p:tav>
                                      </p:tavLst>
                                    </p:anim>
                                  </p:childTnLst>
                                </p:cTn>
                              </p:par>
                              <p:par>
                                <p:cTn id="15" presetID="3" presetClass="emph" presetSubtype="2" fill="hold" nodeType="withEffect">
                                  <p:stCondLst>
                                    <p:cond delay="0"/>
                                  </p:stCondLst>
                                  <p:childTnLst>
                                    <p:animClr clrSpc="rgb" dir="cw">
                                      <p:cBhvr override="childStyle">
                                        <p:cTn id="16" dur="2000" fill="hold"/>
                                        <p:tgtEl>
                                          <p:spTgt spid="320516">
                                            <p:txEl>
                                              <p:pRg st="0" end="0"/>
                                            </p:txEl>
                                          </p:spTgt>
                                        </p:tgtEl>
                                        <p:attrNameLst>
                                          <p:attrName>style.color</p:attrName>
                                        </p:attrNameLst>
                                      </p:cBhvr>
                                      <p:to>
                                        <a:schemeClr val="tx2"/>
                                      </p:to>
                                    </p:animClr>
                                  </p:childTnLst>
                                </p:cTn>
                              </p:par>
                              <p:par>
                                <p:cTn id="17" presetID="1" presetClass="entr" presetSubtype="0" fill="hold" grpId="0" nodeType="withEffect">
                                  <p:stCondLst>
                                    <p:cond delay="0"/>
                                  </p:stCondLst>
                                  <p:childTnLst>
                                    <p:set>
                                      <p:cBhvr>
                                        <p:cTn id="18" dur="1" fill="hold">
                                          <p:stCondLst>
                                            <p:cond delay="0"/>
                                          </p:stCondLst>
                                        </p:cTn>
                                        <p:tgtEl>
                                          <p:spTgt spid="320550"/>
                                        </p:tgtEl>
                                        <p:attrNameLst>
                                          <p:attrName>style.visibility</p:attrName>
                                        </p:attrNameLst>
                                      </p:cBhvr>
                                      <p:to>
                                        <p:strVal val="visible"/>
                                      </p:to>
                                    </p:set>
                                  </p:childTnLst>
                                </p:cTn>
                              </p:par>
                            </p:childTnLst>
                          </p:cTn>
                        </p:par>
                        <p:par>
                          <p:cTn id="19" fill="hold">
                            <p:stCondLst>
                              <p:cond delay="2000"/>
                            </p:stCondLst>
                            <p:childTnLst>
                              <p:par>
                                <p:cTn id="20" presetID="35" presetClass="emph" presetSubtype="0" fill="hold" grpId="1" nodeType="afterEffect">
                                  <p:stCondLst>
                                    <p:cond delay="0"/>
                                  </p:stCondLst>
                                  <p:childTnLst>
                                    <p:anim calcmode="discrete" valueType="str">
                                      <p:cBhvr>
                                        <p:cTn id="21" dur="500" fill="hold"/>
                                        <p:tgtEl>
                                          <p:spTgt spid="320550"/>
                                        </p:tgtEl>
                                        <p:attrNameLst>
                                          <p:attrName>style.visibility</p:attrName>
                                        </p:attrNameLst>
                                      </p:cBhvr>
                                      <p:tavLst>
                                        <p:tav tm="0">
                                          <p:val>
                                            <p:strVal val="hidden"/>
                                          </p:val>
                                        </p:tav>
                                        <p:tav tm="50000">
                                          <p:val>
                                            <p:strVal val="visible"/>
                                          </p:val>
                                        </p:tav>
                                      </p:tavLst>
                                    </p:anim>
                                  </p:childTnLst>
                                </p:cTn>
                              </p:par>
                            </p:childTnLst>
                          </p:cTn>
                        </p:par>
                        <p:par>
                          <p:cTn id="22" fill="hold">
                            <p:stCondLst>
                              <p:cond delay="2500"/>
                            </p:stCondLst>
                            <p:childTnLst>
                              <p:par>
                                <p:cTn id="23" presetID="35" presetClass="emph" presetSubtype="0" fill="hold" grpId="2" nodeType="afterEffect">
                                  <p:stCondLst>
                                    <p:cond delay="0"/>
                                  </p:stCondLst>
                                  <p:childTnLst>
                                    <p:anim calcmode="discrete" valueType="str">
                                      <p:cBhvr>
                                        <p:cTn id="24" dur="500" fill="hold"/>
                                        <p:tgtEl>
                                          <p:spTgt spid="320550"/>
                                        </p:tgtEl>
                                        <p:attrNameLst>
                                          <p:attrName>style.visibility</p:attrName>
                                        </p:attrNameLst>
                                      </p:cBhvr>
                                      <p:tavLst>
                                        <p:tav tm="0">
                                          <p:val>
                                            <p:strVal val="hidden"/>
                                          </p:val>
                                        </p:tav>
                                        <p:tav tm="50000">
                                          <p:val>
                                            <p:strVal val="visible"/>
                                          </p:val>
                                        </p:tav>
                                      </p:tavLst>
                                    </p:anim>
                                  </p:childTnLst>
                                </p:cTn>
                              </p:par>
                            </p:childTnLst>
                          </p:cTn>
                        </p:par>
                        <p:par>
                          <p:cTn id="25" fill="hold">
                            <p:stCondLst>
                              <p:cond delay="3000"/>
                            </p:stCondLst>
                            <p:childTnLst>
                              <p:par>
                                <p:cTn id="26" presetID="35" presetClass="emph" presetSubtype="0" fill="hold" grpId="3" nodeType="afterEffect">
                                  <p:stCondLst>
                                    <p:cond delay="0"/>
                                  </p:stCondLst>
                                  <p:childTnLst>
                                    <p:anim calcmode="discrete" valueType="str">
                                      <p:cBhvr>
                                        <p:cTn id="27" dur="500" fill="hold"/>
                                        <p:tgtEl>
                                          <p:spTgt spid="320550"/>
                                        </p:tgtEl>
                                        <p:attrNameLst>
                                          <p:attrName>style.visibility</p:attrName>
                                        </p:attrNameLst>
                                      </p:cBhvr>
                                      <p:tavLst>
                                        <p:tav tm="0">
                                          <p:val>
                                            <p:strVal val="hidden"/>
                                          </p:val>
                                        </p:tav>
                                        <p:tav tm="50000">
                                          <p:val>
                                            <p:strVal val="visible"/>
                                          </p:val>
                                        </p:tav>
                                      </p:tavLst>
                                    </p:anim>
                                  </p:childTnLst>
                                </p:cTn>
                              </p:par>
                              <p:par>
                                <p:cTn id="28" presetID="37" presetClass="path" presetSubtype="0" accel="50000" decel="50000" fill="hold" nodeType="withEffect">
                                  <p:stCondLst>
                                    <p:cond delay="0"/>
                                  </p:stCondLst>
                                  <p:childTnLst>
                                    <p:animMotion origin="layout" path="M -3.33333E-6 4.07407E-6 L 0.04132 0.02847 C 0.04983 0.03495 0.06285 0.03865 0.07639 0.03865 C 0.09184 0.03865 0.10417 0.03495 0.11268 0.02847 L 0.15417 4.07407E-6 " pathEditMode="relative" rAng="0" ptsTypes="FffFF">
                                      <p:cBhvr>
                                        <p:cTn id="29" dur="1000" fill="hold"/>
                                        <p:tgtEl>
                                          <p:spTgt spid="2"/>
                                        </p:tgtEl>
                                        <p:attrNameLst>
                                          <p:attrName>ppt_x</p:attrName>
                                          <p:attrName>ppt_y</p:attrName>
                                        </p:attrNameLst>
                                      </p:cBhvr>
                                      <p:rCtr x="77" y="19"/>
                                    </p:animMotion>
                                  </p:childTnLst>
                                </p:cTn>
                              </p:par>
                              <p:par>
                                <p:cTn id="30" presetID="37" presetClass="path" presetSubtype="0" accel="50000" decel="50000" fill="hold" nodeType="withEffect">
                                  <p:stCondLst>
                                    <p:cond delay="0"/>
                                  </p:stCondLst>
                                  <p:childTnLst>
                                    <p:animMotion origin="layout" path="M -3.33333E-6 -0.00741 L 0.08473 0.02315 C 0.10243 0.03055 0.129 0.03495 0.1566 0.03495 C 0.18837 0.03495 0.21372 0.03055 0.23143 0.02315 L 0.31667 -0.00741 " pathEditMode="relative" rAng="0" ptsTypes="FffFF">
                                      <p:cBhvr>
                                        <p:cTn id="31" dur="1000" fill="hold"/>
                                        <p:tgtEl>
                                          <p:spTgt spid="3"/>
                                        </p:tgtEl>
                                        <p:attrNameLst>
                                          <p:attrName>ppt_x</p:attrName>
                                          <p:attrName>ppt_y</p:attrName>
                                        </p:attrNameLst>
                                      </p:cBhvr>
                                      <p:rCtr x="158" y="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50" grpId="0"/>
      <p:bldP spid="320550" grpId="1"/>
      <p:bldP spid="320550" grpId="2"/>
      <p:bldP spid="320550" grpId="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Title 580609"/>
          <p:cNvSpPr>
            <a:spLocks noGrp="1" noChangeArrowheads="1"/>
          </p:cNvSpPr>
          <p:nvPr>
            <p:ph type="title"/>
          </p:nvPr>
        </p:nvSpPr>
        <p:spPr>
          <a:effectLst>
            <a:outerShdw dist="12700" dir="5400000" algn="ctr" rotWithShape="0">
              <a:srgbClr val="777777">
                <a:alpha val="50000"/>
              </a:srgbClr>
            </a:outerShdw>
          </a:effectLst>
        </p:spPr>
        <p:txBody>
          <a:bodyPr anchor="t"/>
          <a:lstStyle/>
          <a:p>
            <a:pPr marL="0" indent="0" defTabSz="914400" eaLnBrk="1" hangingPunct="1"/>
            <a:r>
              <a:rPr lang="en-US" smtClean="0"/>
              <a:t>Le support des configurations</a:t>
            </a:r>
            <a:endParaRPr lang="fr-FR" smtClean="0"/>
          </a:p>
        </p:txBody>
      </p:sp>
      <p:sp>
        <p:nvSpPr>
          <p:cNvPr id="580611" name="Text Placeholder 580610"/>
          <p:cNvSpPr>
            <a:spLocks noGrp="1" noChangeArrowheads="1"/>
          </p:cNvSpPr>
          <p:nvPr>
            <p:ph idx="1"/>
          </p:nvPr>
        </p:nvSpPr>
        <p:spPr>
          <a:xfrm>
            <a:off x="128016" y="1088136"/>
            <a:ext cx="8829040" cy="5187574"/>
          </a:xfrm>
        </p:spPr>
        <p:txBody>
          <a:bodyPr/>
          <a:lstStyle/>
          <a:p>
            <a:pPr marL="571500" indent="-571500" defTabSz="914400" eaLnBrk="1" hangingPunct="1">
              <a:lnSpc>
                <a:spcPct val="75000"/>
              </a:lnSpc>
            </a:pPr>
            <a:r>
              <a:rPr lang="fr-FR" sz="2400" dirty="0" smtClean="0"/>
              <a:t>Hôte:</a:t>
            </a:r>
          </a:p>
          <a:p>
            <a:pPr marL="1028700" lvl="1" indent="-455613" defTabSz="914400" eaLnBrk="1" hangingPunct="1">
              <a:lnSpc>
                <a:spcPct val="80000"/>
              </a:lnSpc>
            </a:pPr>
            <a:r>
              <a:rPr lang="fr-FR" sz="2000" dirty="0" smtClean="0"/>
              <a:t>Windows Server 2003 (</a:t>
            </a:r>
            <a:r>
              <a:rPr lang="fr-FR" sz="2000" dirty="0" err="1" smtClean="0"/>
              <a:t>Std</a:t>
            </a:r>
            <a:r>
              <a:rPr lang="fr-FR" sz="2000" dirty="0" smtClean="0"/>
              <a:t>, </a:t>
            </a:r>
            <a:r>
              <a:rPr lang="fr-FR" sz="2000" dirty="0" err="1" smtClean="0"/>
              <a:t>Ent</a:t>
            </a:r>
            <a:r>
              <a:rPr lang="fr-FR" sz="2000" dirty="0" smtClean="0"/>
              <a:t>, </a:t>
            </a:r>
            <a:r>
              <a:rPr lang="fr-FR" sz="2000" dirty="0" err="1" smtClean="0"/>
              <a:t>DataCenter</a:t>
            </a:r>
            <a:r>
              <a:rPr lang="fr-FR" sz="2000" dirty="0" smtClean="0"/>
              <a:t>)</a:t>
            </a:r>
          </a:p>
          <a:p>
            <a:pPr marL="1028700" lvl="1" indent="-455613" defTabSz="914400" eaLnBrk="1" hangingPunct="1">
              <a:lnSpc>
                <a:spcPct val="80000"/>
              </a:lnSpc>
            </a:pPr>
            <a:r>
              <a:rPr lang="fr-FR" sz="2000" dirty="0" smtClean="0"/>
              <a:t>Windows XP SP2 et X64 (non production)</a:t>
            </a:r>
          </a:p>
          <a:p>
            <a:pPr marL="1028700" lvl="1" indent="-455613" defTabSz="914400" eaLnBrk="1" hangingPunct="1">
              <a:lnSpc>
                <a:spcPct val="75000"/>
              </a:lnSpc>
              <a:buFont typeface="Wingdings" pitchFamily="2" charset="2"/>
              <a:buNone/>
            </a:pPr>
            <a:endParaRPr lang="fr-FR" sz="700" dirty="0" smtClean="0"/>
          </a:p>
          <a:p>
            <a:pPr marL="571500" indent="-571500" defTabSz="914400" eaLnBrk="1" hangingPunct="1">
              <a:lnSpc>
                <a:spcPct val="75000"/>
              </a:lnSpc>
            </a:pPr>
            <a:r>
              <a:rPr lang="fr-FR" sz="2400" dirty="0" smtClean="0"/>
              <a:t>Invités:</a:t>
            </a:r>
          </a:p>
          <a:p>
            <a:pPr marL="1028700" lvl="1" indent="-455613">
              <a:lnSpc>
                <a:spcPct val="75000"/>
              </a:lnSpc>
            </a:pPr>
            <a:r>
              <a:rPr lang="fr-FR" sz="2000" dirty="0" smtClean="0"/>
              <a:t>Windows 2003 Server (Web, </a:t>
            </a:r>
            <a:r>
              <a:rPr lang="fr-FR" sz="2000" dirty="0" err="1" smtClean="0"/>
              <a:t>Std</a:t>
            </a:r>
            <a:r>
              <a:rPr lang="fr-FR" sz="2000" dirty="0" smtClean="0"/>
              <a:t>, </a:t>
            </a:r>
            <a:r>
              <a:rPr lang="fr-FR" sz="2000" dirty="0" err="1" smtClean="0"/>
              <a:t>Ent</a:t>
            </a:r>
            <a:r>
              <a:rPr lang="fr-FR" sz="2000" dirty="0" smtClean="0"/>
              <a:t>), Windows 2000 Server (Standard et Advanced)</a:t>
            </a:r>
          </a:p>
          <a:p>
            <a:pPr marL="1028700" lvl="1" indent="-455613">
              <a:lnSpc>
                <a:spcPct val="75000"/>
              </a:lnSpc>
            </a:pPr>
            <a:r>
              <a:rPr lang="fr-FR" sz="2000" dirty="0" smtClean="0"/>
              <a:t>Windows NT Server 4.0 SP6a, Windows XP SP2</a:t>
            </a:r>
          </a:p>
          <a:p>
            <a:pPr marL="1028700" lvl="1" indent="-455613" defTabSz="914400" eaLnBrk="1" hangingPunct="1">
              <a:lnSpc>
                <a:spcPct val="75000"/>
              </a:lnSpc>
            </a:pPr>
            <a:r>
              <a:rPr lang="fr-FR" sz="2000" dirty="0" smtClean="0"/>
              <a:t>Distribution Linux*</a:t>
            </a:r>
          </a:p>
          <a:p>
            <a:pPr marL="1028700" lvl="1" indent="-455613" defTabSz="914400" eaLnBrk="1" hangingPunct="1">
              <a:lnSpc>
                <a:spcPct val="75000"/>
              </a:lnSpc>
              <a:buFont typeface="Wingdings" pitchFamily="2" charset="2"/>
              <a:buNone/>
            </a:pPr>
            <a:endParaRPr lang="fr-FR" sz="700" dirty="0" smtClean="0"/>
          </a:p>
          <a:p>
            <a:pPr marL="571500" indent="-571500" defTabSz="914400" eaLnBrk="1" hangingPunct="1">
              <a:lnSpc>
                <a:spcPct val="75000"/>
              </a:lnSpc>
            </a:pPr>
            <a:r>
              <a:rPr lang="fr-FR" sz="2400" dirty="0" smtClean="0"/>
              <a:t>Rôles et applications supportés</a:t>
            </a:r>
          </a:p>
          <a:p>
            <a:pPr marL="1028700" lvl="1" indent="-455613" defTabSz="914400" eaLnBrk="1" hangingPunct="1"/>
            <a:r>
              <a:rPr lang="en-US" sz="2000" dirty="0" smtClean="0"/>
              <a:t>KB: 897613 Microsoft Virtual Server support policy</a:t>
            </a:r>
            <a:endParaRPr lang="en-US" sz="2000" dirty="0" smtClean="0">
              <a:hlinkClick r:id="rId2" tooltip="http://www.support.microsoft.com/kb/897613"/>
            </a:endParaRPr>
          </a:p>
          <a:p>
            <a:pPr marL="1028700" lvl="1" indent="-455613" defTabSz="914400" eaLnBrk="1" hangingPunct="1"/>
            <a:r>
              <a:rPr lang="en-US" sz="2000" dirty="0" smtClean="0"/>
              <a:t>KB: 897614 Windows Server System software not supported within a Microsoft Virtual Server environment</a:t>
            </a:r>
          </a:p>
          <a:p>
            <a:pPr marL="1028700" lvl="1" indent="-455613" defTabSz="914400" eaLnBrk="1" hangingPunct="1">
              <a:buFont typeface="Wingdings" pitchFamily="2" charset="2"/>
              <a:buNone/>
            </a:pPr>
            <a:endParaRPr lang="en-US" sz="700" dirty="0" smtClean="0">
              <a:hlinkClick r:id="rId3" tooltip="http://www.support.microsoft.com/kb/897614"/>
            </a:endParaRPr>
          </a:p>
          <a:p>
            <a:pPr marL="571500" indent="-571500" defTabSz="914400" eaLnBrk="1" hangingPunct="1">
              <a:lnSpc>
                <a:spcPct val="75000"/>
              </a:lnSpc>
            </a:pPr>
            <a:r>
              <a:rPr lang="fr-FR" sz="2400" dirty="0" smtClean="0"/>
              <a:t>Pas de différence dans la politique de support des OS Invités versus les machines physiques</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Title 583681"/>
          <p:cNvSpPr>
            <a:spLocks noGrp="1" noChangeArrowheads="1"/>
          </p:cNvSpPr>
          <p:nvPr>
            <p:ph type="title"/>
          </p:nvPr>
        </p:nvSpPr>
        <p:spPr/>
        <p:txBody>
          <a:bodyPr anchor="t"/>
          <a:lstStyle/>
          <a:p>
            <a:pPr marL="0" indent="0" defTabSz="914400" eaLnBrk="1" hangingPunct="1"/>
            <a:r>
              <a:rPr lang="fr-FR" smtClean="0"/>
              <a:t>Support des distributions Linux</a:t>
            </a:r>
          </a:p>
        </p:txBody>
      </p:sp>
      <p:sp>
        <p:nvSpPr>
          <p:cNvPr id="583683" name="Text Placeholder 583682"/>
          <p:cNvSpPr>
            <a:spLocks noGrp="1" noChangeArrowheads="1"/>
          </p:cNvSpPr>
          <p:nvPr>
            <p:ph idx="1"/>
          </p:nvPr>
        </p:nvSpPr>
        <p:spPr>
          <a:xfrm>
            <a:off x="142240" y="1002982"/>
            <a:ext cx="8829040" cy="5743111"/>
          </a:xfrm>
        </p:spPr>
        <p:txBody>
          <a:bodyPr/>
          <a:lstStyle/>
          <a:p>
            <a:pPr marL="571500" indent="-571500" defTabSz="914400" eaLnBrk="1" hangingPunct="1"/>
            <a:r>
              <a:rPr lang="fr-FR" sz="2800" dirty="0" smtClean="0"/>
              <a:t>Support des machines virtuelles Linux</a:t>
            </a:r>
            <a:endParaRPr lang="fr-FR" dirty="0" smtClean="0"/>
          </a:p>
          <a:p>
            <a:pPr marL="1028700" lvl="1" indent="-455613" defTabSz="914400" eaLnBrk="1" hangingPunct="1"/>
            <a:r>
              <a:rPr lang="fr-FR" sz="2400" dirty="0" smtClean="0"/>
              <a:t>Enterprise distributions:</a:t>
            </a:r>
          </a:p>
          <a:p>
            <a:pPr marL="1428750" lvl="2" indent="-398463" defTabSz="914400" eaLnBrk="1" hangingPunct="1"/>
            <a:r>
              <a:rPr lang="fr-FR" sz="2000" dirty="0" err="1" smtClean="0"/>
              <a:t>Red</a:t>
            </a:r>
            <a:r>
              <a:rPr lang="fr-FR" sz="2000" dirty="0" smtClean="0"/>
              <a:t> </a:t>
            </a:r>
            <a:r>
              <a:rPr lang="fr-FR" sz="2000" dirty="0" err="1" smtClean="0"/>
              <a:t>Hat</a:t>
            </a:r>
            <a:r>
              <a:rPr lang="fr-FR" sz="2000" dirty="0" smtClean="0"/>
              <a:t> Enterprise Linux 2.1 (update 6)</a:t>
            </a:r>
          </a:p>
          <a:p>
            <a:pPr marL="1428750" lvl="2" indent="-398463" defTabSz="914400" eaLnBrk="1" hangingPunct="1"/>
            <a:r>
              <a:rPr lang="fr-FR" sz="2000" dirty="0" err="1" smtClean="0"/>
              <a:t>Red</a:t>
            </a:r>
            <a:r>
              <a:rPr lang="fr-FR" sz="2000" dirty="0" smtClean="0"/>
              <a:t> </a:t>
            </a:r>
            <a:r>
              <a:rPr lang="fr-FR" sz="2000" dirty="0" err="1" smtClean="0"/>
              <a:t>Hat</a:t>
            </a:r>
            <a:r>
              <a:rPr lang="fr-FR" sz="2000" dirty="0" smtClean="0"/>
              <a:t> Enterprise Linux 3 (update 6)</a:t>
            </a:r>
          </a:p>
          <a:p>
            <a:pPr marL="1428750" lvl="2" indent="-398463" defTabSz="914400" eaLnBrk="1" hangingPunct="1"/>
            <a:r>
              <a:rPr lang="fr-FR" sz="2000" dirty="0" err="1" smtClean="0"/>
              <a:t>Red</a:t>
            </a:r>
            <a:r>
              <a:rPr lang="fr-FR" sz="2000" dirty="0" smtClean="0"/>
              <a:t> </a:t>
            </a:r>
            <a:r>
              <a:rPr lang="fr-FR" sz="2000" dirty="0" err="1" smtClean="0"/>
              <a:t>Hat</a:t>
            </a:r>
            <a:r>
              <a:rPr lang="fr-FR" sz="2000" dirty="0" smtClean="0"/>
              <a:t> Enterprise Linux 4</a:t>
            </a:r>
          </a:p>
          <a:p>
            <a:pPr marL="1428750" lvl="2" indent="-398463" defTabSz="914400" eaLnBrk="1" hangingPunct="1"/>
            <a:r>
              <a:rPr lang="fr-FR" sz="2000" dirty="0" err="1" smtClean="0"/>
              <a:t>SuSE</a:t>
            </a:r>
            <a:r>
              <a:rPr lang="fr-FR" sz="2000" dirty="0" smtClean="0"/>
              <a:t> Linux Enterprise Server 9</a:t>
            </a:r>
          </a:p>
          <a:p>
            <a:pPr marL="1028700" lvl="1" indent="-455613" defTabSz="914400" eaLnBrk="1" hangingPunct="1"/>
            <a:r>
              <a:rPr lang="fr-FR" sz="2400" dirty="0" smtClean="0"/>
              <a:t>Standard distributions:</a:t>
            </a:r>
          </a:p>
          <a:p>
            <a:pPr marL="1428750" lvl="2" indent="-398463" defTabSz="914400" eaLnBrk="1" hangingPunct="1"/>
            <a:r>
              <a:rPr lang="fr-FR" sz="2000" dirty="0" err="1" smtClean="0"/>
              <a:t>Red</a:t>
            </a:r>
            <a:r>
              <a:rPr lang="fr-FR" sz="2000" dirty="0" smtClean="0"/>
              <a:t> </a:t>
            </a:r>
            <a:r>
              <a:rPr lang="fr-FR" sz="2000" dirty="0" err="1" smtClean="0"/>
              <a:t>Hat</a:t>
            </a:r>
            <a:r>
              <a:rPr lang="fr-FR" sz="2000" dirty="0" smtClean="0"/>
              <a:t> Linux 7.3</a:t>
            </a:r>
          </a:p>
          <a:p>
            <a:pPr marL="1428750" lvl="2" indent="-398463" defTabSz="914400" eaLnBrk="1" hangingPunct="1"/>
            <a:r>
              <a:rPr lang="fr-FR" sz="2000" dirty="0" err="1" smtClean="0"/>
              <a:t>Red</a:t>
            </a:r>
            <a:r>
              <a:rPr lang="fr-FR" sz="2000" dirty="0" smtClean="0"/>
              <a:t> </a:t>
            </a:r>
            <a:r>
              <a:rPr lang="fr-FR" sz="2000" dirty="0" err="1" smtClean="0"/>
              <a:t>Hat</a:t>
            </a:r>
            <a:r>
              <a:rPr lang="fr-FR" sz="2000" dirty="0" smtClean="0"/>
              <a:t> Linux 9.0</a:t>
            </a:r>
          </a:p>
          <a:p>
            <a:pPr marL="1428750" lvl="2" indent="-398463" defTabSz="914400" eaLnBrk="1" hangingPunct="1"/>
            <a:r>
              <a:rPr lang="fr-FR" sz="2000" dirty="0" err="1" smtClean="0"/>
              <a:t>SuSE</a:t>
            </a:r>
            <a:r>
              <a:rPr lang="fr-FR" sz="2000" dirty="0" smtClean="0"/>
              <a:t> Linux 9.2/9.3</a:t>
            </a:r>
          </a:p>
          <a:p>
            <a:pPr marL="1428750" lvl="2" indent="-398463" defTabSz="914400" eaLnBrk="1" hangingPunct="1"/>
            <a:r>
              <a:rPr lang="fr-FR" sz="2000" dirty="0" err="1" smtClean="0"/>
              <a:t>SuSE</a:t>
            </a:r>
            <a:r>
              <a:rPr lang="fr-FR" sz="2000" dirty="0" smtClean="0"/>
              <a:t> Linux 10</a:t>
            </a:r>
          </a:p>
          <a:p>
            <a:pPr marL="571500" indent="-571500" defTabSz="914400" eaLnBrk="1" hangingPunct="1"/>
            <a:r>
              <a:rPr lang="fr-FR" sz="2800" dirty="0" smtClean="0"/>
              <a:t>Virtual Machine Additions disponible sur connect.microsoft.com</a:t>
            </a:r>
          </a:p>
          <a:p>
            <a:pPr marL="571500" indent="-571500" defTabSz="914400" eaLnBrk="1" hangingPunct="1"/>
            <a:endParaRPr lang="fr-FR" sz="2400"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a:xfrm>
            <a:off x="18288" y="228600"/>
            <a:ext cx="9125712" cy="1089529"/>
          </a:xfrm>
        </p:spPr>
        <p:txBody>
          <a:bodyPr/>
          <a:lstStyle/>
          <a:p>
            <a:pPr eaLnBrk="1" hangingPunct="1">
              <a:defRPr/>
            </a:pPr>
            <a:r>
              <a:rPr lang="en-US" sz="3600" dirty="0" smtClean="0"/>
              <a:t>Virtual Server R2: </a:t>
            </a:r>
            <a:r>
              <a:rPr lang="fr-FR" sz="3600" dirty="0" smtClean="0"/>
              <a:t>Packaging et </a:t>
            </a:r>
            <a:r>
              <a:rPr lang="fr-FR" sz="3600" dirty="0" err="1" smtClean="0"/>
              <a:t>licencing</a:t>
            </a:r>
            <a:endParaRPr lang="en-US" sz="3600" dirty="0" smtClean="0"/>
          </a:p>
        </p:txBody>
      </p:sp>
      <p:sp>
        <p:nvSpPr>
          <p:cNvPr id="190467" name="Rectangle 5"/>
          <p:cNvSpPr>
            <a:spLocks noGrp="1" noChangeArrowheads="1"/>
          </p:cNvSpPr>
          <p:nvPr>
            <p:ph idx="1"/>
          </p:nvPr>
        </p:nvSpPr>
        <p:spPr>
          <a:xfrm>
            <a:off x="153257" y="1050905"/>
            <a:ext cx="8829040" cy="5807095"/>
          </a:xfrm>
        </p:spPr>
        <p:txBody>
          <a:bodyPr/>
          <a:lstStyle/>
          <a:p>
            <a:pPr marL="866775" lvl="1" indent="-407988" defTabSz="914400" eaLnBrk="1" hangingPunct="1">
              <a:defRPr/>
            </a:pPr>
            <a:endParaRPr lang="fr-FR" sz="800" dirty="0" smtClean="0"/>
          </a:p>
          <a:p>
            <a:pPr marL="457200" indent="-457200" defTabSz="914400" eaLnBrk="1" hangingPunct="1">
              <a:defRPr/>
            </a:pPr>
            <a:r>
              <a:rPr lang="fr-FR" sz="2400" dirty="0" smtClean="0"/>
              <a:t>Virtual Server 2005 R2 Enterprise Edition</a:t>
            </a:r>
          </a:p>
          <a:p>
            <a:pPr marL="866775" lvl="1" indent="-407988" defTabSz="914400" eaLnBrk="1" hangingPunct="1">
              <a:defRPr/>
            </a:pPr>
            <a:r>
              <a:rPr lang="fr-FR" sz="2000" dirty="0" smtClean="0"/>
              <a:t>Avril 2006: en téléchargement gratuit</a:t>
            </a:r>
          </a:p>
          <a:p>
            <a:pPr marL="866775" lvl="1" indent="-407988" defTabSz="914400" eaLnBrk="1" hangingPunct="1">
              <a:defRPr/>
            </a:pPr>
            <a:r>
              <a:rPr lang="fr-FR" sz="2000" dirty="0" smtClean="0"/>
              <a:t>Version complète et </a:t>
            </a:r>
            <a:r>
              <a:rPr lang="fr-FR" sz="2000" u="sng" dirty="0" smtClean="0"/>
              <a:t>supportée</a:t>
            </a:r>
          </a:p>
          <a:p>
            <a:pPr marL="571500" indent="-571500"/>
            <a:r>
              <a:rPr lang="fr-FR" sz="2400" dirty="0" smtClean="0"/>
              <a:t>Nouveaux droits d’utilisation des environnements virtuels pour Windows Server 2003 R2 Edition Enterprise et Datacenter </a:t>
            </a:r>
            <a:endParaRPr lang="fr-FR" sz="2800" dirty="0" smtClean="0"/>
          </a:p>
          <a:p>
            <a:pPr marL="1028700" lvl="1" indent="-455613"/>
            <a:r>
              <a:rPr lang="fr-FR" sz="2000" dirty="0" smtClean="0"/>
              <a:t>1 licence W2K3 R2 Enterprise </a:t>
            </a:r>
            <a:r>
              <a:rPr lang="fr-FR" sz="2000" dirty="0" smtClean="0">
                <a:sym typeface="Wingdings" pitchFamily="2" charset="2"/>
              </a:rPr>
              <a:t> 4 licences pour des machines virtuelles</a:t>
            </a:r>
          </a:p>
          <a:p>
            <a:pPr marL="1028700" lvl="1" indent="-455613"/>
            <a:r>
              <a:rPr lang="fr-FR" sz="2000" dirty="0" smtClean="0">
                <a:sym typeface="Wingdings" pitchFamily="2" charset="2"/>
              </a:rPr>
              <a:t>1 licence W2K3 R2 Datacenter  illimité </a:t>
            </a:r>
            <a:endParaRPr lang="fr-FR" sz="2000" dirty="0" smtClean="0"/>
          </a:p>
          <a:p>
            <a:pPr marL="571500" indent="-571500"/>
            <a:r>
              <a:rPr lang="fr-FR" sz="2400" dirty="0" smtClean="0"/>
              <a:t>Le mode de licence par “</a:t>
            </a:r>
            <a:r>
              <a:rPr lang="fr-FR" sz="2400" dirty="0" smtClean="0">
                <a:solidFill>
                  <a:schemeClr val="tx2"/>
                </a:solidFill>
              </a:rPr>
              <a:t>instance en fonctionnement</a:t>
            </a:r>
            <a:r>
              <a:rPr lang="fr-FR" sz="2400" dirty="0" smtClean="0"/>
              <a:t>” améliore la valeur et la flexibilité des produits Windows Server System.  </a:t>
            </a:r>
          </a:p>
          <a:p>
            <a:pPr marL="571500" indent="-571500"/>
            <a:r>
              <a:rPr lang="fr-FR" sz="2400" dirty="0" smtClean="0"/>
              <a:t>Le mode de licence par </a:t>
            </a:r>
            <a:r>
              <a:rPr lang="fr-FR" sz="2400" dirty="0" smtClean="0">
                <a:solidFill>
                  <a:schemeClr val="tx2"/>
                </a:solidFill>
              </a:rPr>
              <a:t>processeur</a:t>
            </a:r>
            <a:r>
              <a:rPr lang="fr-FR" sz="2400" dirty="0" smtClean="0"/>
              <a:t> permet de s’aligner avec les ressources réellement utilisées </a:t>
            </a:r>
            <a:r>
              <a:rPr lang="en-US" sz="2000" u="sng" dirty="0" smtClean="0"/>
              <a:t>http://www.microsoft.com/licensing/userights</a:t>
            </a:r>
            <a:r>
              <a:rPr lang="en-US" sz="2400" u="sng" dirty="0" smtClean="0"/>
              <a:t> </a:t>
            </a:r>
            <a:r>
              <a:rPr lang="en-US" sz="2800" u="sng" dirty="0" smtClean="0"/>
              <a:t> </a:t>
            </a:r>
            <a:endParaRPr lang="fr-FR" sz="1600" u="sng" dirty="0" smtClean="0"/>
          </a:p>
          <a:p>
            <a:pPr marL="866775" lvl="1" indent="-407988" defTabSz="914400" eaLnBrk="1" hangingPunct="1">
              <a:defRPr/>
            </a:pPr>
            <a:endParaRPr lang="fr-FR" sz="700" dirty="0" smtClean="0"/>
          </a:p>
          <a:p>
            <a:pPr marL="466725" indent="-407988" defTabSz="914400" eaLnBrk="1" hangingPunct="1">
              <a:buNone/>
              <a:defRPr/>
            </a:pPr>
            <a:endParaRPr lang="fr-FR" sz="1800" dirty="0" smtClean="0"/>
          </a:p>
          <a:p>
            <a:pPr marL="866775" lvl="1" indent="-407988" defTabSz="914400" eaLnBrk="1" hangingPunct="1">
              <a:defRPr/>
            </a:pPr>
            <a:endParaRPr lang="en-US"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0" y="304800"/>
            <a:ext cx="9144000" cy="1200329"/>
          </a:xfrm>
        </p:spPr>
        <p:txBody>
          <a:bodyPr/>
          <a:lstStyle/>
          <a:p>
            <a:r>
              <a:rPr lang="en-US" sz="4000" dirty="0" err="1" smtClean="0"/>
              <a:t>Gestion</a:t>
            </a:r>
            <a:r>
              <a:rPr lang="en-US" sz="4000" dirty="0" smtClean="0"/>
              <a:t> des </a:t>
            </a:r>
            <a:r>
              <a:rPr lang="en-US" sz="4000" dirty="0" err="1" smtClean="0"/>
              <a:t>environnements</a:t>
            </a:r>
            <a:r>
              <a:rPr lang="en-US" sz="4000" dirty="0" smtClean="0"/>
              <a:t> </a:t>
            </a:r>
            <a:r>
              <a:rPr lang="en-US" sz="4000" dirty="0" err="1" smtClean="0"/>
              <a:t>virtuels</a:t>
            </a:r>
            <a:endParaRPr lang="en-US" sz="4000" dirty="0"/>
          </a:p>
        </p:txBody>
      </p:sp>
      <p:sp>
        <p:nvSpPr>
          <p:cNvPr id="365571" name="Rectangle 3"/>
          <p:cNvSpPr>
            <a:spLocks noGrp="1" noChangeArrowheads="1"/>
          </p:cNvSpPr>
          <p:nvPr>
            <p:ph type="body" idx="1"/>
          </p:nvPr>
        </p:nvSpPr>
        <p:spPr>
          <a:xfrm>
            <a:off x="392016" y="1101319"/>
            <a:ext cx="8388350" cy="5650778"/>
          </a:xfrm>
        </p:spPr>
        <p:txBody>
          <a:bodyPr/>
          <a:lstStyle/>
          <a:p>
            <a:r>
              <a:rPr lang="en-US" sz="2800" dirty="0" smtClean="0"/>
              <a:t>Administration et configuration</a:t>
            </a:r>
          </a:p>
          <a:p>
            <a:pPr lvl="1"/>
            <a:r>
              <a:rPr lang="en-US" sz="2400" dirty="0" smtClean="0"/>
              <a:t>Console </a:t>
            </a:r>
            <a:r>
              <a:rPr lang="en-US" sz="2400" dirty="0" err="1" smtClean="0"/>
              <a:t>d’administration</a:t>
            </a:r>
            <a:r>
              <a:rPr lang="en-US" sz="2400" dirty="0" smtClean="0"/>
              <a:t> web Virtual Server 2005 R2</a:t>
            </a:r>
          </a:p>
          <a:p>
            <a:pPr lvl="1"/>
            <a:r>
              <a:rPr lang="en-US" sz="2400" dirty="0" err="1" smtClean="0"/>
              <a:t>Sécurité</a:t>
            </a:r>
            <a:endParaRPr lang="en-US" sz="2400" dirty="0" smtClean="0"/>
          </a:p>
          <a:p>
            <a:pPr lvl="1"/>
            <a:r>
              <a:rPr lang="en-US" sz="2400" dirty="0" err="1" smtClean="0"/>
              <a:t>Fichiers</a:t>
            </a:r>
            <a:r>
              <a:rPr lang="en-US" sz="2400" dirty="0" smtClean="0"/>
              <a:t> de configuration</a:t>
            </a:r>
          </a:p>
          <a:p>
            <a:pPr lvl="1"/>
            <a:r>
              <a:rPr lang="en-US" sz="2400" dirty="0" smtClean="0"/>
              <a:t>Scripting</a:t>
            </a:r>
          </a:p>
          <a:p>
            <a:pPr lvl="1"/>
            <a:r>
              <a:rPr lang="en-US" sz="2400" dirty="0" smtClean="0"/>
              <a:t>Systems Management Server 2003</a:t>
            </a:r>
            <a:endParaRPr lang="en-US" sz="2400" dirty="0"/>
          </a:p>
          <a:p>
            <a:r>
              <a:rPr lang="en-US" sz="2800" dirty="0" smtClean="0"/>
              <a:t>Virtual </a:t>
            </a:r>
            <a:r>
              <a:rPr lang="en-US" sz="2800" dirty="0"/>
              <a:t>Server Migration Toolkit (VSMT)</a:t>
            </a:r>
          </a:p>
          <a:p>
            <a:pPr lvl="1"/>
            <a:r>
              <a:rPr lang="en-US" sz="2400" dirty="0" smtClean="0"/>
              <a:t>Conversion Physique  </a:t>
            </a:r>
            <a:r>
              <a:rPr lang="en-US" sz="2400" dirty="0" err="1" smtClean="0"/>
              <a:t>vers</a:t>
            </a:r>
            <a:r>
              <a:rPr lang="en-US" sz="2400" dirty="0" smtClean="0"/>
              <a:t>  </a:t>
            </a:r>
            <a:r>
              <a:rPr lang="en-US" sz="2400" dirty="0" err="1" smtClean="0"/>
              <a:t>Virtuelle</a:t>
            </a:r>
            <a:r>
              <a:rPr lang="en-US" sz="2400" dirty="0" smtClean="0"/>
              <a:t> (</a:t>
            </a:r>
            <a:r>
              <a:rPr lang="en-US" sz="2400" dirty="0"/>
              <a:t>P2V)</a:t>
            </a:r>
          </a:p>
          <a:p>
            <a:pPr lvl="1"/>
            <a:r>
              <a:rPr lang="en-US" sz="2400" dirty="0"/>
              <a:t>Built on ADS technology - supports NT4, 2K, </a:t>
            </a:r>
            <a:r>
              <a:rPr lang="en-US" sz="2400" dirty="0" smtClean="0"/>
              <a:t>2K3</a:t>
            </a:r>
          </a:p>
          <a:p>
            <a:r>
              <a:rPr lang="en-US" sz="2800" dirty="0" smtClean="0"/>
              <a:t>Supervision</a:t>
            </a:r>
          </a:p>
          <a:p>
            <a:pPr lvl="1"/>
            <a:r>
              <a:rPr lang="en-US" sz="2400" dirty="0" smtClean="0"/>
              <a:t>Microsoft Operations Manager</a:t>
            </a:r>
            <a:endParaRPr lang="en-US" sz="2400" dirty="0"/>
          </a:p>
          <a:p>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Agenda</a:t>
            </a:r>
            <a:endParaRPr lang="en-US" dirty="0"/>
          </a:p>
        </p:txBody>
      </p:sp>
      <p:sp>
        <p:nvSpPr>
          <p:cNvPr id="3" name="Content Placeholder 2"/>
          <p:cNvSpPr>
            <a:spLocks noGrp="1"/>
          </p:cNvSpPr>
          <p:nvPr>
            <p:ph idx="1"/>
          </p:nvPr>
        </p:nvSpPr>
        <p:spPr>
          <a:xfrm>
            <a:off x="133096" y="1259014"/>
            <a:ext cx="8829040" cy="4727448"/>
          </a:xfrm>
        </p:spPr>
        <p:txBody>
          <a:bodyPr/>
          <a:lstStyle/>
          <a:p>
            <a:pPr eaLnBrk="1" hangingPunct="1">
              <a:lnSpc>
                <a:spcPct val="100000"/>
              </a:lnSpc>
              <a:defRPr/>
            </a:pPr>
            <a:r>
              <a:rPr lang="en-US" sz="3600" dirty="0" err="1" smtClean="0"/>
              <a:t>Présent</a:t>
            </a:r>
            <a:endParaRPr lang="en-US" sz="3600" dirty="0" smtClean="0"/>
          </a:p>
          <a:p>
            <a:pPr lvl="1" eaLnBrk="1" hangingPunct="1">
              <a:lnSpc>
                <a:spcPct val="100000"/>
              </a:lnSpc>
              <a:defRPr/>
            </a:pPr>
            <a:r>
              <a:rPr lang="en-US" dirty="0" err="1" smtClean="0"/>
              <a:t>Caractéristiques</a:t>
            </a:r>
            <a:endParaRPr lang="en-US" dirty="0" smtClean="0"/>
          </a:p>
          <a:p>
            <a:pPr lvl="1" eaLnBrk="1" hangingPunct="1">
              <a:lnSpc>
                <a:spcPct val="100000"/>
              </a:lnSpc>
              <a:defRPr/>
            </a:pPr>
            <a:r>
              <a:rPr lang="en-US" dirty="0" smtClean="0"/>
              <a:t>Virtual Server 2005 R2</a:t>
            </a:r>
          </a:p>
          <a:p>
            <a:pPr lvl="1" eaLnBrk="1" hangingPunct="1">
              <a:lnSpc>
                <a:spcPct val="100000"/>
              </a:lnSpc>
              <a:defRPr/>
            </a:pPr>
            <a:r>
              <a:rPr lang="en-US" dirty="0" smtClean="0"/>
              <a:t>Administration</a:t>
            </a:r>
          </a:p>
          <a:p>
            <a:pPr eaLnBrk="1" hangingPunct="1">
              <a:lnSpc>
                <a:spcPct val="100000"/>
              </a:lnSpc>
              <a:defRPr/>
            </a:pPr>
            <a:r>
              <a:rPr lang="en-US" sz="3600" dirty="0" err="1" smtClean="0"/>
              <a:t>Futur</a:t>
            </a:r>
            <a:endParaRPr lang="en-US" sz="3600" dirty="0" smtClean="0"/>
          </a:p>
          <a:p>
            <a:pPr lvl="1">
              <a:lnSpc>
                <a:spcPct val="100000"/>
              </a:lnSpc>
              <a:defRPr/>
            </a:pPr>
            <a:r>
              <a:rPr lang="en-US" dirty="0" smtClean="0"/>
              <a:t>Virtual Server 2005 R2 SP1</a:t>
            </a:r>
          </a:p>
          <a:p>
            <a:pPr lvl="1">
              <a:lnSpc>
                <a:spcPct val="100000"/>
              </a:lnSpc>
              <a:defRPr/>
            </a:pPr>
            <a:r>
              <a:rPr lang="en-US" dirty="0" smtClean="0"/>
              <a:t>System Center Virtual Machine Manager</a:t>
            </a:r>
          </a:p>
          <a:p>
            <a:pPr lvl="1" eaLnBrk="1" hangingPunct="1">
              <a:lnSpc>
                <a:spcPct val="100000"/>
              </a:lnSpc>
              <a:defRPr/>
            </a:pPr>
            <a:r>
              <a:rPr lang="en-US" dirty="0" smtClean="0"/>
              <a:t>Windows Server Virtualization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127000" y="127000"/>
            <a:ext cx="9017000" cy="1089529"/>
          </a:xfrm>
        </p:spPr>
        <p:txBody>
          <a:bodyPr/>
          <a:lstStyle/>
          <a:p>
            <a:pPr>
              <a:defRPr/>
            </a:pPr>
            <a:r>
              <a:rPr lang="en-US" sz="3600" dirty="0" smtClean="0"/>
              <a:t>Pack </a:t>
            </a:r>
            <a:r>
              <a:rPr lang="en-US" sz="3600" dirty="0" err="1" smtClean="0"/>
              <a:t>d’administration</a:t>
            </a:r>
            <a:r>
              <a:rPr lang="en-US" sz="3600" dirty="0" smtClean="0"/>
              <a:t> Microsoft Virtual Server 2005 R2 pour MOM 2005</a:t>
            </a:r>
            <a:endParaRPr lang="en-US" sz="2000" dirty="0" smtClean="0"/>
          </a:p>
        </p:txBody>
      </p:sp>
      <p:sp>
        <p:nvSpPr>
          <p:cNvPr id="188419" name="Rectangle 3"/>
          <p:cNvSpPr>
            <a:spLocks noGrp="1" noChangeArrowheads="1"/>
          </p:cNvSpPr>
          <p:nvPr>
            <p:ph idx="1"/>
          </p:nvPr>
        </p:nvSpPr>
        <p:spPr>
          <a:xfrm>
            <a:off x="194019" y="1428142"/>
            <a:ext cx="8531230" cy="4745915"/>
          </a:xfrm>
        </p:spPr>
        <p:txBody>
          <a:bodyPr/>
          <a:lstStyle/>
          <a:p>
            <a:pPr marL="417513" indent="-417513"/>
            <a:r>
              <a:rPr lang="fr-FR" sz="2800" dirty="0" smtClean="0"/>
              <a:t>Fonctionnalités </a:t>
            </a:r>
            <a:endParaRPr lang="fr-FR" sz="3600" dirty="0" smtClean="0"/>
          </a:p>
          <a:p>
            <a:pPr marL="755650" lvl="1" indent="-336550"/>
            <a:r>
              <a:rPr lang="fr-FR" sz="2400" dirty="0" smtClean="0"/>
              <a:t>Accès direct au site Web d’administration de Virtual Server depuis MOM</a:t>
            </a:r>
          </a:p>
          <a:p>
            <a:pPr marL="755650" lvl="1" indent="-336550"/>
            <a:r>
              <a:rPr lang="fr-FR" sz="2400" dirty="0" smtClean="0"/>
              <a:t>Alerte sur les états des machines virtuelles</a:t>
            </a:r>
          </a:p>
          <a:p>
            <a:pPr marL="755650" lvl="1" indent="-336550"/>
            <a:r>
              <a:rPr lang="fr-FR" sz="2400" dirty="0" smtClean="0"/>
              <a:t>Génération de rapport sur les candidats à a </a:t>
            </a:r>
            <a:r>
              <a:rPr lang="fr-FR" sz="2400" dirty="0" err="1" smtClean="0"/>
              <a:t>virtualisation</a:t>
            </a:r>
            <a:endParaRPr lang="fr-FR" sz="2400" dirty="0" smtClean="0"/>
          </a:p>
          <a:p>
            <a:pPr marL="1023938" lvl="2" indent="-266700"/>
            <a:r>
              <a:rPr lang="fr-FR" sz="2000" dirty="0" smtClean="0"/>
              <a:t>Afin d’aider à l’identification des machines physiques qui sont de bon candidat pour une conversion vers des machines virtuelles</a:t>
            </a:r>
          </a:p>
          <a:p>
            <a:pPr marL="755650" lvl="1" indent="-336550"/>
            <a:r>
              <a:rPr lang="fr-FR" sz="2400" dirty="0" smtClean="0"/>
              <a:t>Vue diagramme</a:t>
            </a:r>
          </a:p>
          <a:p>
            <a:pPr marL="1023938" lvl="2" indent="-266700"/>
            <a:r>
              <a:rPr lang="fr-FR" sz="2000" dirty="0" smtClean="0"/>
              <a:t>Vue graphique des relations hôtes/invités</a:t>
            </a:r>
          </a:p>
          <a:p>
            <a:pPr marL="755650" lvl="1" indent="-336550"/>
            <a:r>
              <a:rPr lang="fr-FR" sz="2400" dirty="0" smtClean="0"/>
              <a:t>Rapport résumé sur les performances</a:t>
            </a:r>
          </a:p>
          <a:p>
            <a:pPr marL="1023938" lvl="2" indent="-266700"/>
            <a:r>
              <a:rPr lang="fr-FR" sz="2000" dirty="0" smtClean="0"/>
              <a:t>Visualisation des tendances en matière de performance</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127000" y="127000"/>
            <a:ext cx="9017000" cy="867930"/>
          </a:xfrm>
        </p:spPr>
        <p:txBody>
          <a:bodyPr/>
          <a:lstStyle/>
          <a:p>
            <a:pPr>
              <a:defRPr/>
            </a:pPr>
            <a:r>
              <a:rPr lang="en-US" sz="3600" dirty="0" smtClean="0"/>
              <a:t>Pack </a:t>
            </a:r>
            <a:r>
              <a:rPr lang="en-US" sz="3600" dirty="0" err="1" smtClean="0"/>
              <a:t>d’administration</a:t>
            </a:r>
            <a:r>
              <a:rPr lang="en-US" sz="3600" dirty="0" smtClean="0"/>
              <a:t> VS 2005 R2 </a:t>
            </a:r>
            <a:br>
              <a:rPr lang="en-US" sz="3600" dirty="0" smtClean="0"/>
            </a:br>
            <a:r>
              <a:rPr lang="en-US" sz="2000" dirty="0" err="1" smtClean="0">
                <a:solidFill>
                  <a:schemeClr val="accent5"/>
                </a:solidFill>
              </a:rPr>
              <a:t>Vue</a:t>
            </a:r>
            <a:r>
              <a:rPr lang="en-US" sz="2000" dirty="0" smtClean="0">
                <a:solidFill>
                  <a:schemeClr val="accent5"/>
                </a:solidFill>
              </a:rPr>
              <a:t> d’état	</a:t>
            </a:r>
            <a:endParaRPr lang="en-US" sz="1800" dirty="0" smtClean="0">
              <a:solidFill>
                <a:schemeClr val="accent5"/>
              </a:solidFill>
            </a:endParaRPr>
          </a:p>
        </p:txBody>
      </p:sp>
      <p:pic>
        <p:nvPicPr>
          <p:cNvPr id="8" name="Rectangle 564232"/>
          <p:cNvPicPr>
            <a:picLocks noGrp="1" noChangeAspect="1" noChangeArrowheads="1"/>
          </p:cNvPicPr>
          <p:nvPr>
            <p:ph idx="1"/>
          </p:nvPr>
        </p:nvPicPr>
        <p:blipFill>
          <a:blip r:embed="rId3"/>
          <a:srcRect/>
          <a:stretch>
            <a:fillRect/>
          </a:stretch>
        </p:blipFill>
        <p:spPr bwMode="auto">
          <a:xfrm>
            <a:off x="223519" y="1300481"/>
            <a:ext cx="8704193" cy="493621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127000" y="127000"/>
            <a:ext cx="9017000" cy="867930"/>
          </a:xfrm>
        </p:spPr>
        <p:txBody>
          <a:bodyPr/>
          <a:lstStyle/>
          <a:p>
            <a:pPr>
              <a:defRPr/>
            </a:pPr>
            <a:r>
              <a:rPr lang="en-US" sz="3600" dirty="0" smtClean="0"/>
              <a:t>Pack </a:t>
            </a:r>
            <a:r>
              <a:rPr lang="en-US" sz="3600" dirty="0" err="1" smtClean="0"/>
              <a:t>d’administration</a:t>
            </a:r>
            <a:r>
              <a:rPr lang="en-US" sz="3600" dirty="0" smtClean="0"/>
              <a:t> VS 2005 R2 </a:t>
            </a:r>
            <a:br>
              <a:rPr lang="en-US" sz="3600" dirty="0" smtClean="0"/>
            </a:br>
            <a:r>
              <a:rPr lang="en-US" sz="2000" dirty="0" smtClean="0">
                <a:solidFill>
                  <a:schemeClr val="accent5"/>
                </a:solidFill>
              </a:rPr>
              <a:t> </a:t>
            </a:r>
            <a:r>
              <a:rPr lang="en-US" sz="2000" dirty="0" err="1" smtClean="0">
                <a:solidFill>
                  <a:schemeClr val="accent5"/>
                </a:solidFill>
              </a:rPr>
              <a:t>Vue</a:t>
            </a:r>
            <a:r>
              <a:rPr lang="en-US" sz="2000" dirty="0" smtClean="0">
                <a:solidFill>
                  <a:schemeClr val="accent5"/>
                </a:solidFill>
              </a:rPr>
              <a:t> </a:t>
            </a:r>
            <a:r>
              <a:rPr lang="en-US" sz="2000" dirty="0" err="1" smtClean="0">
                <a:solidFill>
                  <a:schemeClr val="accent5"/>
                </a:solidFill>
              </a:rPr>
              <a:t>diagramme</a:t>
            </a:r>
            <a:r>
              <a:rPr lang="en-US" sz="2000" dirty="0" smtClean="0">
                <a:solidFill>
                  <a:schemeClr val="accent5"/>
                </a:solidFill>
              </a:rPr>
              <a:t> </a:t>
            </a:r>
            <a:endParaRPr lang="en-US" sz="1800" dirty="0" smtClean="0">
              <a:solidFill>
                <a:schemeClr val="accent5"/>
              </a:solidFill>
            </a:endParaRPr>
          </a:p>
        </p:txBody>
      </p:sp>
      <p:pic>
        <p:nvPicPr>
          <p:cNvPr id="5" name="Rectangle 598020"/>
          <p:cNvPicPr>
            <a:picLocks noGrp="1" noChangeAspect="1" noChangeArrowheads="1"/>
          </p:cNvPicPr>
          <p:nvPr>
            <p:ph idx="1"/>
          </p:nvPr>
        </p:nvPicPr>
        <p:blipFill>
          <a:blip r:embed="rId3"/>
          <a:srcRect/>
          <a:stretch>
            <a:fillRect/>
          </a:stretch>
        </p:blipFill>
        <p:spPr bwMode="auto">
          <a:xfrm>
            <a:off x="213360" y="1351280"/>
            <a:ext cx="8695898" cy="493151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127000" y="127000"/>
            <a:ext cx="9017000" cy="867930"/>
          </a:xfrm>
        </p:spPr>
        <p:txBody>
          <a:bodyPr/>
          <a:lstStyle/>
          <a:p>
            <a:pPr eaLnBrk="1" hangingPunct="1">
              <a:defRPr/>
            </a:pPr>
            <a:r>
              <a:rPr lang="en-US" sz="3600" dirty="0" smtClean="0"/>
              <a:t>Pack </a:t>
            </a:r>
            <a:r>
              <a:rPr lang="en-US" sz="3600" dirty="0" err="1" smtClean="0"/>
              <a:t>d’administration</a:t>
            </a:r>
            <a:r>
              <a:rPr lang="en-US" sz="3600" dirty="0" smtClean="0"/>
              <a:t> VS 2005 R2 </a:t>
            </a:r>
            <a:br>
              <a:rPr lang="en-US" sz="3600" dirty="0" smtClean="0"/>
            </a:br>
            <a:r>
              <a:rPr lang="en-US" sz="2000" dirty="0" smtClean="0">
                <a:solidFill>
                  <a:schemeClr val="accent5"/>
                </a:solidFill>
              </a:rPr>
              <a:t>Rapport </a:t>
            </a:r>
            <a:r>
              <a:rPr lang="en-US" sz="2000" dirty="0" err="1" smtClean="0">
                <a:solidFill>
                  <a:schemeClr val="accent5"/>
                </a:solidFill>
              </a:rPr>
              <a:t>sur</a:t>
            </a:r>
            <a:r>
              <a:rPr lang="en-US" sz="2000" dirty="0" smtClean="0">
                <a:solidFill>
                  <a:schemeClr val="accent5"/>
                </a:solidFill>
              </a:rPr>
              <a:t> les </a:t>
            </a:r>
            <a:r>
              <a:rPr lang="en-US" sz="2000" dirty="0" err="1" smtClean="0">
                <a:solidFill>
                  <a:schemeClr val="accent5"/>
                </a:solidFill>
              </a:rPr>
              <a:t>candidats</a:t>
            </a:r>
            <a:r>
              <a:rPr lang="en-US" sz="2000" dirty="0" smtClean="0">
                <a:solidFill>
                  <a:schemeClr val="accent5"/>
                </a:solidFill>
              </a:rPr>
              <a:t> à la </a:t>
            </a:r>
            <a:r>
              <a:rPr lang="en-US" sz="2000" dirty="0" err="1" smtClean="0">
                <a:solidFill>
                  <a:schemeClr val="accent5"/>
                </a:solidFill>
              </a:rPr>
              <a:t>virtualisation</a:t>
            </a:r>
            <a:endParaRPr lang="en-US" sz="1800" dirty="0" smtClean="0">
              <a:solidFill>
                <a:schemeClr val="accent5"/>
              </a:solidFill>
            </a:endParaRPr>
          </a:p>
        </p:txBody>
      </p:sp>
      <p:pic>
        <p:nvPicPr>
          <p:cNvPr id="7" name="Rectangle 594949"/>
          <p:cNvPicPr>
            <a:picLocks noGrp="1" noChangeAspect="1" noChangeArrowheads="1"/>
          </p:cNvPicPr>
          <p:nvPr>
            <p:ph idx="1"/>
          </p:nvPr>
        </p:nvPicPr>
        <p:blipFill>
          <a:blip r:embed="rId3"/>
          <a:srcRect r="23930" b="-897"/>
          <a:stretch>
            <a:fillRect/>
          </a:stretch>
        </p:blipFill>
        <p:spPr bwMode="auto">
          <a:xfrm>
            <a:off x="789788" y="981710"/>
            <a:ext cx="7724291" cy="543113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7772400" cy="1200329"/>
          </a:xfrm>
        </p:spPr>
        <p:txBody>
          <a:bodyPr/>
          <a:lstStyle/>
          <a:p>
            <a:r>
              <a:rPr lang="fr-FR" dirty="0" smtClean="0"/>
              <a:t>La </a:t>
            </a:r>
            <a:r>
              <a:rPr lang="fr-FR" dirty="0" err="1" smtClean="0"/>
              <a:t>virtualisation</a:t>
            </a:r>
            <a:r>
              <a:rPr lang="fr-FR" dirty="0" smtClean="0"/>
              <a:t> de machines demain</a:t>
            </a:r>
            <a:endParaRPr lang="fr-FR" dirty="0"/>
          </a:p>
        </p:txBody>
      </p:sp>
      <p:sp>
        <p:nvSpPr>
          <p:cNvPr id="5" name="Text Placeholder 4"/>
          <p:cNvSpPr>
            <a:spLocks noGrp="1"/>
          </p:cNvSpPr>
          <p:nvPr>
            <p:ph type="body" idx="1"/>
          </p:nvPr>
        </p:nvSpPr>
        <p:spPr/>
        <p:txBody>
          <a:bodyPr/>
          <a:lstStyle/>
          <a:p>
            <a:endParaRPr lang="fr-F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ctrTitle"/>
          </p:nvPr>
        </p:nvSpPr>
        <p:spPr>
          <a:xfrm>
            <a:off x="524828" y="3477578"/>
            <a:ext cx="7364412" cy="1200329"/>
          </a:xfrm>
          <a:noFill/>
        </p:spPr>
        <p:txBody>
          <a:bodyPr anchor="b"/>
          <a:lstStyle/>
          <a:p>
            <a:r>
              <a:rPr lang="fr-FR" dirty="0" smtClean="0"/>
              <a:t>Virtual Server 2005 R2 SP1 Beta 2</a:t>
            </a:r>
            <a:endParaRPr lang="fr-FR" dirty="0"/>
          </a:p>
        </p:txBody>
      </p:sp>
      <p:sp>
        <p:nvSpPr>
          <p:cNvPr id="350211" name="Rectangle 3"/>
          <p:cNvSpPr>
            <a:spLocks noGrp="1" noChangeArrowheads="1"/>
          </p:cNvSpPr>
          <p:nvPr>
            <p:ph type="subTitle" idx="1"/>
          </p:nvPr>
        </p:nvSpPr>
        <p:spPr>
          <a:xfrm>
            <a:off x="514668" y="4292600"/>
            <a:ext cx="7386637" cy="535531"/>
          </a:xfrm>
        </p:spPr>
        <p:txBody>
          <a:bodyPr/>
          <a:lstStyle/>
          <a:p>
            <a:endParaRPr lang="en-US" dirty="0"/>
          </a:p>
        </p:txBody>
      </p:sp>
      <p:sp>
        <p:nvSpPr>
          <p:cNvPr id="7" name="TextBox 6"/>
          <p:cNvSpPr txBox="1"/>
          <p:nvPr/>
        </p:nvSpPr>
        <p:spPr>
          <a:xfrm>
            <a:off x="457834" y="2378710"/>
            <a:ext cx="4266565" cy="84023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nSpc>
                <a:spcPct val="90000"/>
              </a:lnSpc>
            </a:pPr>
            <a:r>
              <a:rPr lang="fr-FR" sz="5400" dirty="0" smtClean="0">
                <a:ln w="50800"/>
                <a:solidFill>
                  <a:schemeClr val="tx2"/>
                </a:solidFill>
                <a:effectLst>
                  <a:outerShdw blurRad="38100" dist="38100" dir="2700000" algn="tl">
                    <a:srgbClr val="000000"/>
                  </a:outerShdw>
                </a:effectLst>
                <a:latin typeface="Segoe Black" pitchFamily="34" charset="0"/>
                <a:ea typeface="+mj-ea"/>
                <a:cs typeface="+mj-cs"/>
              </a:rPr>
              <a:t>Démo</a:t>
            </a:r>
            <a:endParaRPr lang="fr-FR" sz="3600" dirty="0" smtClean="0">
              <a:ln w="50800"/>
              <a:solidFill>
                <a:schemeClr val="tx2"/>
              </a:solidFill>
              <a:effectLst>
                <a:outerShdw blurRad="38100" dist="38100" dir="2700000" algn="tl">
                  <a:srgbClr val="000000"/>
                </a:outerShdw>
              </a:effectLst>
              <a:latin typeface="Segoe Black" pitchFamily="34" charset="0"/>
              <a:ea typeface="+mj-ea"/>
              <a:cs typeface="+mj-cs"/>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5" name="Title 329734"/>
          <p:cNvSpPr>
            <a:spLocks noGrp="1" noChangeArrowheads="1"/>
          </p:cNvSpPr>
          <p:nvPr>
            <p:ph type="title"/>
          </p:nvPr>
        </p:nvSpPr>
        <p:spPr>
          <a:xfrm>
            <a:off x="128016" y="228600"/>
            <a:ext cx="8270684" cy="1532727"/>
          </a:xfrm>
        </p:spPr>
        <p:txBody>
          <a:bodyPr anchor="t"/>
          <a:lstStyle/>
          <a:p>
            <a:r>
              <a:rPr lang="fr-FR" sz="3200" dirty="0" smtClean="0">
                <a:ln w="11430"/>
                <a:effectLst>
                  <a:outerShdw blurRad="50800" dist="39000" dir="5460000" algn="tl">
                    <a:srgbClr val="000000">
                      <a:alpha val="38000"/>
                    </a:srgbClr>
                  </a:outerShdw>
                </a:effectLst>
              </a:rPr>
              <a:t>Virtual Server 2005 R2 SP1 :  nouveau support de hardware </a:t>
            </a:r>
            <a:r>
              <a:rPr lang="fr-FR" dirty="0" smtClean="0"/>
              <a:t/>
            </a:r>
            <a:br>
              <a:rPr lang="fr-FR" dirty="0" smtClean="0"/>
            </a:br>
            <a:endParaRPr lang="fr-FR" dirty="0" smtClean="0"/>
          </a:p>
        </p:txBody>
      </p:sp>
      <p:sp>
        <p:nvSpPr>
          <p:cNvPr id="329736" name="Text Placeholder 329735"/>
          <p:cNvSpPr>
            <a:spLocks noGrp="1" noChangeArrowheads="1"/>
          </p:cNvSpPr>
          <p:nvPr>
            <p:ph idx="1"/>
          </p:nvPr>
        </p:nvSpPr>
        <p:spPr>
          <a:xfrm>
            <a:off x="142240" y="1293159"/>
            <a:ext cx="8829040" cy="5510739"/>
          </a:xfrm>
        </p:spPr>
        <p:txBody>
          <a:bodyPr/>
          <a:lstStyle/>
          <a:p>
            <a:pPr marL="407988" indent="-407988" defTabSz="914400" eaLnBrk="1" hangingPunct="1">
              <a:lnSpc>
                <a:spcPct val="85000"/>
              </a:lnSpc>
              <a:spcBef>
                <a:spcPct val="20000"/>
              </a:spcBef>
            </a:pPr>
            <a:r>
              <a:rPr lang="fr-FR" sz="2800" dirty="0" smtClean="0"/>
              <a:t>Support de l’assistance à la </a:t>
            </a:r>
            <a:r>
              <a:rPr lang="fr-FR" sz="2800" dirty="0" err="1" smtClean="0"/>
              <a:t>virtualisation</a:t>
            </a:r>
            <a:r>
              <a:rPr lang="fr-FR" sz="2800" dirty="0" smtClean="0"/>
              <a:t> par le hardware</a:t>
            </a:r>
            <a:endParaRPr lang="fr-FR" sz="3600" dirty="0" smtClean="0"/>
          </a:p>
          <a:p>
            <a:pPr marL="755650" lvl="1" indent="-346075" defTabSz="914400" eaLnBrk="1" hangingPunct="1">
              <a:lnSpc>
                <a:spcPct val="85000"/>
              </a:lnSpc>
              <a:spcBef>
                <a:spcPct val="20000"/>
              </a:spcBef>
            </a:pPr>
            <a:r>
              <a:rPr lang="fr-FR" sz="2200" dirty="0" smtClean="0"/>
              <a:t>Intel </a:t>
            </a:r>
            <a:r>
              <a:rPr lang="fr-FR" sz="2200" dirty="0" err="1" smtClean="0"/>
              <a:t>Virtualization</a:t>
            </a:r>
            <a:r>
              <a:rPr lang="fr-FR" sz="2200" dirty="0" smtClean="0"/>
              <a:t> </a:t>
            </a:r>
            <a:r>
              <a:rPr lang="fr-FR" sz="2200" dirty="0" err="1" smtClean="0"/>
              <a:t>Technology</a:t>
            </a:r>
            <a:r>
              <a:rPr lang="fr-FR" sz="2200" dirty="0" smtClean="0"/>
              <a:t> (IVT)</a:t>
            </a:r>
          </a:p>
          <a:p>
            <a:pPr marL="755650" lvl="1" indent="-346075" defTabSz="914400" eaLnBrk="1" hangingPunct="1">
              <a:lnSpc>
                <a:spcPct val="85000"/>
              </a:lnSpc>
              <a:spcBef>
                <a:spcPct val="20000"/>
              </a:spcBef>
            </a:pPr>
            <a:r>
              <a:rPr lang="fr-FR" sz="2200" dirty="0" smtClean="0"/>
              <a:t>AMD </a:t>
            </a:r>
            <a:r>
              <a:rPr lang="fr-FR" sz="2200" dirty="0" err="1" smtClean="0"/>
              <a:t>Virtualization</a:t>
            </a:r>
            <a:r>
              <a:rPr lang="fr-FR" sz="2200" dirty="0" smtClean="0"/>
              <a:t> </a:t>
            </a:r>
            <a:r>
              <a:rPr lang="fr-FR" sz="2200" dirty="0" err="1" smtClean="0"/>
              <a:t>Technology</a:t>
            </a:r>
            <a:r>
              <a:rPr lang="fr-FR" sz="2200" dirty="0" smtClean="0"/>
              <a:t> (AMD-V)</a:t>
            </a:r>
          </a:p>
          <a:p>
            <a:pPr marL="755650" lvl="1" indent="-346075" defTabSz="914400" eaLnBrk="1" hangingPunct="1">
              <a:lnSpc>
                <a:spcPct val="85000"/>
              </a:lnSpc>
              <a:spcBef>
                <a:spcPct val="20000"/>
              </a:spcBef>
            </a:pPr>
            <a:r>
              <a:rPr lang="fr-FR" sz="2200" dirty="0" smtClean="0"/>
              <a:t>Les extensions processeurs ne sont pas requises mais elles seront utilisées si elles sont présentes</a:t>
            </a:r>
          </a:p>
          <a:p>
            <a:pPr marL="755650" lvl="1" indent="-346075" defTabSz="914400" eaLnBrk="1" hangingPunct="1">
              <a:lnSpc>
                <a:spcPct val="85000"/>
              </a:lnSpc>
              <a:spcBef>
                <a:spcPct val="20000"/>
              </a:spcBef>
            </a:pPr>
            <a:r>
              <a:rPr lang="fr-FR" sz="2200" dirty="0" smtClean="0"/>
              <a:t>Les VM peuvent être déplacées entre IVT et AMD-V après </a:t>
            </a:r>
            <a:r>
              <a:rPr lang="fr-FR" sz="2200" i="1" dirty="0" err="1" smtClean="0"/>
              <a:t>shutdown</a:t>
            </a:r>
            <a:endParaRPr lang="fr-FR" sz="2200" i="1" dirty="0" smtClean="0"/>
          </a:p>
          <a:p>
            <a:pPr marL="755650" lvl="1" indent="-346075" defTabSz="914400" eaLnBrk="1" hangingPunct="1">
              <a:lnSpc>
                <a:spcPct val="85000"/>
              </a:lnSpc>
              <a:spcBef>
                <a:spcPct val="20000"/>
              </a:spcBef>
            </a:pPr>
            <a:r>
              <a:rPr lang="fr-FR" sz="2200" dirty="0" smtClean="0"/>
              <a:t>Peut être mis en service ou hors service VM par VM</a:t>
            </a:r>
          </a:p>
          <a:p>
            <a:pPr marL="407988" indent="-407988" defTabSz="914400" eaLnBrk="1" hangingPunct="1">
              <a:lnSpc>
                <a:spcPct val="85000"/>
              </a:lnSpc>
              <a:spcBef>
                <a:spcPct val="20000"/>
              </a:spcBef>
            </a:pPr>
            <a:r>
              <a:rPr lang="fr-FR" sz="2800" dirty="0" smtClean="0"/>
              <a:t>Performance</a:t>
            </a:r>
          </a:p>
          <a:p>
            <a:pPr marL="755650" lvl="1" indent="-346075" defTabSz="914400" eaLnBrk="1" hangingPunct="1">
              <a:lnSpc>
                <a:spcPct val="85000"/>
              </a:lnSpc>
              <a:spcBef>
                <a:spcPct val="20000"/>
              </a:spcBef>
            </a:pPr>
            <a:r>
              <a:rPr lang="fr-FR" sz="2200" dirty="0" smtClean="0"/>
              <a:t>Windows</a:t>
            </a:r>
          </a:p>
          <a:p>
            <a:pPr marL="1033463" lvl="2" indent="-276225" defTabSz="914400" eaLnBrk="1" hangingPunct="1">
              <a:lnSpc>
                <a:spcPct val="85000"/>
              </a:lnSpc>
              <a:spcBef>
                <a:spcPct val="20000"/>
              </a:spcBef>
            </a:pPr>
            <a:r>
              <a:rPr lang="fr-FR" sz="2000" dirty="0" smtClean="0"/>
              <a:t>Généralement, les performances de Windows sont équivalentes en raison des optimisations existantes). Le Setup de Windows est plus rapide (~3 fois)</a:t>
            </a:r>
          </a:p>
          <a:p>
            <a:pPr marL="755650" lvl="1" indent="-346075" defTabSz="914400" eaLnBrk="1" hangingPunct="1">
              <a:lnSpc>
                <a:spcPct val="85000"/>
              </a:lnSpc>
              <a:spcBef>
                <a:spcPct val="20000"/>
              </a:spcBef>
            </a:pPr>
            <a:r>
              <a:rPr lang="fr-FR" sz="2200" dirty="0" smtClean="0"/>
              <a:t>Non Windows</a:t>
            </a:r>
          </a:p>
          <a:p>
            <a:pPr marL="1033463" lvl="2" indent="-276225" defTabSz="914400" eaLnBrk="1" hangingPunct="1">
              <a:lnSpc>
                <a:spcPct val="85000"/>
              </a:lnSpc>
              <a:spcBef>
                <a:spcPct val="20000"/>
              </a:spcBef>
            </a:pPr>
            <a:r>
              <a:rPr lang="fr-FR" sz="2000" dirty="0" smtClean="0"/>
              <a:t>Grandement améliorées</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62" name="Title 330761"/>
          <p:cNvSpPr>
            <a:spLocks noGrp="1" noChangeArrowheads="1"/>
          </p:cNvSpPr>
          <p:nvPr>
            <p:ph type="title"/>
          </p:nvPr>
        </p:nvSpPr>
        <p:spPr>
          <a:xfrm>
            <a:off x="18288" y="228600"/>
            <a:ext cx="8380412" cy="978729"/>
          </a:xfrm>
        </p:spPr>
        <p:txBody>
          <a:bodyPr anchor="t"/>
          <a:lstStyle/>
          <a:p>
            <a:pPr marL="0" indent="0" defTabSz="914400" eaLnBrk="1" hangingPunct="1"/>
            <a:r>
              <a:rPr lang="fr-FR" sz="3200" dirty="0" smtClean="0">
                <a:ln w="11430"/>
                <a:effectLst>
                  <a:outerShdw blurRad="50800" dist="39000" dir="5460000" algn="tl">
                    <a:srgbClr val="000000">
                      <a:alpha val="38000"/>
                    </a:srgbClr>
                  </a:outerShdw>
                </a:effectLst>
              </a:rPr>
              <a:t>Virtual Server 2005 R2 SP1 : nouveaux OS supportés</a:t>
            </a:r>
          </a:p>
        </p:txBody>
      </p:sp>
      <p:sp>
        <p:nvSpPr>
          <p:cNvPr id="330763" name="Text Placeholder 330762"/>
          <p:cNvSpPr>
            <a:spLocks noGrp="1" noChangeArrowheads="1"/>
          </p:cNvSpPr>
          <p:nvPr>
            <p:ph idx="1"/>
          </p:nvPr>
        </p:nvSpPr>
        <p:spPr>
          <a:xfrm>
            <a:off x="314960" y="1619376"/>
            <a:ext cx="8829040" cy="3948773"/>
          </a:xfrm>
        </p:spPr>
        <p:txBody>
          <a:bodyPr/>
          <a:lstStyle/>
          <a:p>
            <a:pPr marL="457200" indent="-457200" defTabSz="914400" eaLnBrk="1" hangingPunct="1">
              <a:spcBef>
                <a:spcPct val="25000"/>
              </a:spcBef>
            </a:pPr>
            <a:r>
              <a:rPr lang="fr-FR" sz="2800" dirty="0" smtClean="0"/>
              <a:t>Nouveau support d’OS hôte</a:t>
            </a:r>
            <a:endParaRPr lang="fr-FR" dirty="0" smtClean="0"/>
          </a:p>
          <a:p>
            <a:pPr marL="835025" lvl="1" indent="-376238" defTabSz="914400" eaLnBrk="1" hangingPunct="1">
              <a:spcBef>
                <a:spcPct val="25000"/>
              </a:spcBef>
            </a:pPr>
            <a:r>
              <a:rPr lang="fr-FR" sz="2400" dirty="0" smtClean="0"/>
              <a:t>Windows Vista (pas en production)</a:t>
            </a:r>
          </a:p>
          <a:p>
            <a:pPr marL="835025" lvl="1" indent="-376238" defTabSz="914400" eaLnBrk="1" hangingPunct="1">
              <a:spcBef>
                <a:spcPct val="25000"/>
              </a:spcBef>
            </a:pPr>
            <a:r>
              <a:rPr lang="fr-FR" sz="2400" dirty="0" smtClean="0"/>
              <a:t>Windows Server 2003 SP2</a:t>
            </a:r>
          </a:p>
          <a:p>
            <a:pPr marL="835025" lvl="1" indent="-376238" defTabSz="914400" eaLnBrk="1" hangingPunct="1">
              <a:spcBef>
                <a:spcPct val="25000"/>
              </a:spcBef>
            </a:pPr>
            <a:r>
              <a:rPr lang="fr-FR" sz="2400" dirty="0" smtClean="0"/>
              <a:t>Beta de Windows Server « Longhorn »</a:t>
            </a:r>
          </a:p>
          <a:p>
            <a:pPr marL="835025" lvl="1" indent="-376238" defTabSz="914400" eaLnBrk="1" hangingPunct="1">
              <a:spcBef>
                <a:spcPct val="25000"/>
              </a:spcBef>
              <a:buNone/>
            </a:pPr>
            <a:endParaRPr lang="fr-FR" sz="2400" dirty="0" smtClean="0"/>
          </a:p>
          <a:p>
            <a:pPr marL="457200" indent="-457200" defTabSz="914400" eaLnBrk="1" hangingPunct="1">
              <a:spcBef>
                <a:spcPct val="25000"/>
              </a:spcBef>
            </a:pPr>
            <a:r>
              <a:rPr lang="fr-FR" sz="2800" dirty="0" smtClean="0"/>
              <a:t>Nouveau support d’OS invité </a:t>
            </a:r>
          </a:p>
          <a:p>
            <a:pPr marL="835025" lvl="1" indent="-376238" defTabSz="914400" eaLnBrk="1" hangingPunct="1">
              <a:spcBef>
                <a:spcPct val="25000"/>
              </a:spcBef>
            </a:pPr>
            <a:r>
              <a:rPr lang="fr-FR" sz="2400" dirty="0" smtClean="0"/>
              <a:t>Windows Server 2003 SP2</a:t>
            </a:r>
          </a:p>
          <a:p>
            <a:pPr marL="835025" lvl="1" indent="-376238" defTabSz="914400" eaLnBrk="1" hangingPunct="1">
              <a:spcBef>
                <a:spcPct val="25000"/>
              </a:spcBef>
            </a:pPr>
            <a:r>
              <a:rPr lang="fr-FR" sz="2400" dirty="0" smtClean="0"/>
              <a:t>Beta de Windows Server « Longhorn »</a:t>
            </a:r>
          </a:p>
          <a:p>
            <a:pPr marL="835025" lvl="1" indent="-376238" defTabSz="914400" eaLnBrk="1" hangingPunct="1">
              <a:spcBef>
                <a:spcPct val="25000"/>
              </a:spcBef>
            </a:pPr>
            <a:r>
              <a:rPr lang="fr-FR" sz="2400" dirty="0" smtClean="0"/>
              <a:t>Windows Vista</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86" name="Title 331785"/>
          <p:cNvSpPr>
            <a:spLocks noGrp="1" noChangeArrowheads="1"/>
          </p:cNvSpPr>
          <p:nvPr>
            <p:ph type="title"/>
          </p:nvPr>
        </p:nvSpPr>
        <p:spPr>
          <a:xfrm>
            <a:off x="18288" y="228601"/>
            <a:ext cx="8380412" cy="978729"/>
          </a:xfrm>
        </p:spPr>
        <p:txBody>
          <a:bodyPr anchor="t"/>
          <a:lstStyle/>
          <a:p>
            <a:pPr marL="0" indent="0" defTabSz="914400" eaLnBrk="1" hangingPunct="1"/>
            <a:r>
              <a:rPr lang="fr-FR" sz="3200" dirty="0" smtClean="0">
                <a:ln w="11430"/>
                <a:effectLst>
                  <a:outerShdw blurRad="50800" dist="39000" dir="5460000" algn="tl">
                    <a:srgbClr val="000000">
                      <a:alpha val="38000"/>
                    </a:srgbClr>
                  </a:outerShdw>
                </a:effectLst>
              </a:rPr>
              <a:t>Virtual Server 2005 R2 SP1 :  nouveau support VSS et évolutivité</a:t>
            </a:r>
          </a:p>
        </p:txBody>
      </p:sp>
      <p:sp>
        <p:nvSpPr>
          <p:cNvPr id="331787" name="Text Placeholder 331786"/>
          <p:cNvSpPr>
            <a:spLocks noGrp="1" noChangeArrowheads="1"/>
          </p:cNvSpPr>
          <p:nvPr>
            <p:ph idx="1"/>
          </p:nvPr>
        </p:nvSpPr>
        <p:spPr>
          <a:xfrm>
            <a:off x="142240" y="1366092"/>
            <a:ext cx="8829040" cy="4866008"/>
          </a:xfrm>
        </p:spPr>
        <p:txBody>
          <a:bodyPr/>
          <a:lstStyle/>
          <a:p>
            <a:pPr marL="417513" indent="-417513" defTabSz="914400" eaLnBrk="1" hangingPunct="1"/>
            <a:r>
              <a:rPr lang="fr-FR" sz="2400" dirty="0" smtClean="0"/>
              <a:t>Support du montage des VHD</a:t>
            </a:r>
            <a:endParaRPr lang="fr-FR" dirty="0" smtClean="0"/>
          </a:p>
          <a:p>
            <a:pPr marL="854075" lvl="1" indent="-434975" defTabSz="914400" eaLnBrk="1" hangingPunct="1"/>
            <a:r>
              <a:rPr lang="fr-FR" sz="2000" dirty="0" smtClean="0"/>
              <a:t>Permet l’édition du contenu VHD en mode </a:t>
            </a:r>
            <a:r>
              <a:rPr lang="fr-FR" sz="2000" i="1" dirty="0" smtClean="0"/>
              <a:t>offline</a:t>
            </a:r>
          </a:p>
          <a:p>
            <a:pPr marL="417513" indent="-417513" defTabSz="914400" eaLnBrk="1" hangingPunct="1"/>
            <a:r>
              <a:rPr lang="fr-FR" sz="2400" dirty="0" smtClean="0"/>
              <a:t>Support </a:t>
            </a:r>
            <a:r>
              <a:rPr lang="fr-FR" sz="2400" i="1" dirty="0" smtClean="0"/>
              <a:t>Volume </a:t>
            </a:r>
            <a:r>
              <a:rPr lang="fr-FR" sz="2400" i="1" dirty="0" err="1" smtClean="0"/>
              <a:t>Shadow</a:t>
            </a:r>
            <a:r>
              <a:rPr lang="fr-FR" sz="2400" i="1" dirty="0" smtClean="0"/>
              <a:t> Service</a:t>
            </a:r>
            <a:endParaRPr lang="fr-FR" sz="2400" dirty="0" smtClean="0"/>
          </a:p>
          <a:p>
            <a:pPr marL="854075" lvl="1" indent="-434975" defTabSz="914400" eaLnBrk="1" hangingPunct="1"/>
            <a:r>
              <a:rPr lang="fr-FR" sz="2000" dirty="0" smtClean="0"/>
              <a:t>Côté hôte, sauvegardes </a:t>
            </a:r>
            <a:r>
              <a:rPr lang="fr-FR" sz="2000" i="1" dirty="0" err="1" smtClean="0"/>
              <a:t>stateful</a:t>
            </a:r>
            <a:r>
              <a:rPr lang="fr-FR" sz="2000" dirty="0" smtClean="0"/>
              <a:t> </a:t>
            </a:r>
          </a:p>
          <a:p>
            <a:pPr marL="1133475" lvl="2" indent="-277813" defTabSz="914400" eaLnBrk="1" hangingPunct="1"/>
            <a:r>
              <a:rPr lang="fr-FR" altLang="ja-JP" sz="1800" dirty="0" smtClean="0">
                <a:ea typeface="ＭＳ Ｐゴシック" pitchFamily="34" charset="-128"/>
              </a:rPr>
              <a:t>Pour des invités Windows Server 2003 et postérieurs :  </a:t>
            </a:r>
            <a:r>
              <a:rPr lang="fr-FR" altLang="ja-JP" sz="1800" i="1" dirty="0" smtClean="0">
                <a:ea typeface="ＭＳ Ｐゴシック" pitchFamily="34" charset="-128"/>
              </a:rPr>
              <a:t>hot back up</a:t>
            </a:r>
            <a:r>
              <a:rPr lang="fr-FR" altLang="ja-JP" sz="1800" dirty="0" smtClean="0">
                <a:ea typeface="ＭＳ Ｐゴシック" pitchFamily="34" charset="-128"/>
              </a:rPr>
              <a:t> des invités</a:t>
            </a:r>
          </a:p>
          <a:p>
            <a:pPr marL="1133475" lvl="2" indent="-277813" defTabSz="914400" eaLnBrk="1" hangingPunct="1"/>
            <a:r>
              <a:rPr lang="fr-FR" altLang="ja-JP" sz="1800" dirty="0" smtClean="0">
                <a:ea typeface="ＭＳ Ｐゴシック" pitchFamily="34" charset="-128"/>
              </a:rPr>
              <a:t>Pour les autres OS (Windows 2000, Linux : sauvegarde avec un temps d’arrêt minimal (état sauvegardé)</a:t>
            </a:r>
          </a:p>
          <a:p>
            <a:pPr marL="854075" lvl="1" indent="-434975" defTabSz="914400" eaLnBrk="1" hangingPunct="1"/>
            <a:r>
              <a:rPr lang="fr-FR" sz="2000" dirty="0" smtClean="0"/>
              <a:t>Toute application de sauvegarde compatible VSS peut tirer parti de cette fonctionnalité</a:t>
            </a:r>
          </a:p>
          <a:p>
            <a:pPr marL="417513" indent="-417513" defTabSz="914400" eaLnBrk="1" hangingPunct="1"/>
            <a:r>
              <a:rPr lang="fr-FR" sz="2400" dirty="0" smtClean="0"/>
              <a:t>Evolutivité x64</a:t>
            </a:r>
          </a:p>
          <a:p>
            <a:pPr marL="854075" lvl="1" indent="-434975" defTabSz="914400" eaLnBrk="1" hangingPunct="1"/>
            <a:r>
              <a:rPr lang="fr-FR" sz="2000" dirty="0" smtClean="0"/>
              <a:t>Sur les hôtes x64, passage à une limite de 128 machines virtuelles</a:t>
            </a:r>
          </a:p>
          <a:p>
            <a:pPr marL="1133475" lvl="2" indent="-277813" defTabSz="914400" eaLnBrk="1" hangingPunct="1"/>
            <a:r>
              <a:rPr lang="fr-FR" sz="1800" dirty="0" smtClean="0"/>
              <a:t>Sur des hôtes 32 bits, pas de changement (64 VM)</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10" name="Title 332809"/>
          <p:cNvSpPr>
            <a:spLocks noGrp="1" noChangeArrowheads="1"/>
          </p:cNvSpPr>
          <p:nvPr>
            <p:ph type="title"/>
          </p:nvPr>
        </p:nvSpPr>
        <p:spPr>
          <a:xfrm>
            <a:off x="18288" y="228600"/>
            <a:ext cx="8380412" cy="978729"/>
          </a:xfrm>
        </p:spPr>
        <p:txBody>
          <a:bodyPr anchor="t"/>
          <a:lstStyle/>
          <a:p>
            <a:pPr marL="0" indent="0" defTabSz="914400" eaLnBrk="1" hangingPunct="1"/>
            <a:r>
              <a:rPr lang="fr-FR" sz="3200" dirty="0" smtClean="0">
                <a:ln w="11430"/>
                <a:effectLst>
                  <a:outerShdw blurRad="50800" dist="39000" dir="5460000" algn="tl">
                    <a:srgbClr val="000000">
                      <a:alpha val="38000"/>
                    </a:srgbClr>
                  </a:outerShdw>
                </a:effectLst>
              </a:rPr>
              <a:t>Virtual Server 2005 R2 SP1 : Intégration d’AD  et fonctionnalités additionnelles</a:t>
            </a:r>
          </a:p>
        </p:txBody>
      </p:sp>
      <p:sp>
        <p:nvSpPr>
          <p:cNvPr id="332811" name="Text Placeholder 332810"/>
          <p:cNvSpPr>
            <a:spLocks noGrp="1" noChangeArrowheads="1"/>
          </p:cNvSpPr>
          <p:nvPr>
            <p:ph idx="1"/>
          </p:nvPr>
        </p:nvSpPr>
        <p:spPr>
          <a:xfrm>
            <a:off x="164274" y="1590732"/>
            <a:ext cx="8829040" cy="3764107"/>
          </a:xfrm>
        </p:spPr>
        <p:txBody>
          <a:bodyPr/>
          <a:lstStyle/>
          <a:p>
            <a:pPr marL="571500" indent="-571500" defTabSz="914400" eaLnBrk="1" hangingPunct="1">
              <a:spcBef>
                <a:spcPct val="20000"/>
              </a:spcBef>
            </a:pPr>
            <a:r>
              <a:rPr lang="fr-FR" sz="2800" dirty="0" smtClean="0"/>
              <a:t>Intégration AD</a:t>
            </a:r>
          </a:p>
          <a:p>
            <a:pPr marL="1028700" lvl="1" indent="-455613" defTabSz="914400" eaLnBrk="1" hangingPunct="1">
              <a:spcBef>
                <a:spcPct val="20000"/>
              </a:spcBef>
            </a:pPr>
            <a:r>
              <a:rPr lang="fr-FR" sz="2400" i="1" dirty="0" smtClean="0"/>
              <a:t>Service </a:t>
            </a:r>
            <a:r>
              <a:rPr lang="fr-FR" sz="2400" i="1" dirty="0" err="1" smtClean="0"/>
              <a:t>Connection</a:t>
            </a:r>
            <a:r>
              <a:rPr lang="fr-FR" sz="2400" i="1" dirty="0" smtClean="0"/>
              <a:t> Points</a:t>
            </a:r>
          </a:p>
          <a:p>
            <a:pPr marL="1028700" lvl="1" indent="-455613" defTabSz="914400" eaLnBrk="1" hangingPunct="1">
              <a:spcBef>
                <a:spcPct val="20000"/>
              </a:spcBef>
            </a:pPr>
            <a:r>
              <a:rPr lang="fr-FR" sz="2400" dirty="0" smtClean="0"/>
              <a:t>Fournit le nom de l’invité d’après la VM au hôte</a:t>
            </a:r>
          </a:p>
          <a:p>
            <a:pPr marL="1028700" lvl="1" indent="-455613" defTabSz="914400" eaLnBrk="1" hangingPunct="1">
              <a:spcBef>
                <a:spcPct val="20000"/>
              </a:spcBef>
              <a:buNone/>
            </a:pPr>
            <a:endParaRPr lang="fr-FR" sz="1400" dirty="0" smtClean="0"/>
          </a:p>
          <a:p>
            <a:pPr marL="571500" indent="-571500" defTabSz="914400" eaLnBrk="1" hangingPunct="1">
              <a:spcBef>
                <a:spcPct val="20000"/>
              </a:spcBef>
            </a:pPr>
            <a:r>
              <a:rPr lang="fr-FR" sz="2800" dirty="0" err="1" smtClean="0"/>
              <a:t>Clusterisation</a:t>
            </a:r>
            <a:r>
              <a:rPr lang="fr-FR" sz="2800" dirty="0" smtClean="0"/>
              <a:t> des hôtes Virtual Server</a:t>
            </a:r>
          </a:p>
          <a:p>
            <a:pPr marL="1028700" lvl="1" indent="-455613" defTabSz="914400" eaLnBrk="1" hangingPunct="1">
              <a:spcBef>
                <a:spcPct val="20000"/>
              </a:spcBef>
            </a:pPr>
            <a:r>
              <a:rPr lang="fr-FR" sz="2400" dirty="0" smtClean="0"/>
              <a:t>Script et livre blanc maintenant inclus dans la distribution</a:t>
            </a:r>
          </a:p>
          <a:p>
            <a:pPr marL="1028700" lvl="1" indent="-455613" defTabSz="914400" eaLnBrk="1" hangingPunct="1">
              <a:spcBef>
                <a:spcPct val="20000"/>
              </a:spcBef>
            </a:pPr>
            <a:r>
              <a:rPr lang="fr-FR" sz="2400" dirty="0" smtClean="0"/>
              <a:t>Changement de la taille par défaut des VHD</a:t>
            </a:r>
          </a:p>
          <a:p>
            <a:pPr marL="1428750" lvl="2" indent="-398463" defTabSz="914400" eaLnBrk="1" hangingPunct="1">
              <a:spcBef>
                <a:spcPct val="20000"/>
              </a:spcBef>
            </a:pPr>
            <a:r>
              <a:rPr lang="fr-FR" sz="2000" dirty="0" smtClean="0"/>
              <a:t>Passage de 16 GO à 127 GO pour les disques dynamiques seulement</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3" name="Picture 90" descr="clear rectangle glow Blue"/>
          <p:cNvPicPr>
            <a:picLocks noChangeAspect="1" noChangeArrowheads="1"/>
          </p:cNvPicPr>
          <p:nvPr/>
        </p:nvPicPr>
        <p:blipFill>
          <a:blip r:embed="rId3"/>
          <a:srcRect/>
          <a:stretch>
            <a:fillRect/>
          </a:stretch>
        </p:blipFill>
        <p:spPr bwMode="auto">
          <a:xfrm rot="16200000">
            <a:off x="1603059" y="2668206"/>
            <a:ext cx="5958650" cy="2420937"/>
          </a:xfrm>
          <a:prstGeom prst="rect">
            <a:avLst/>
          </a:prstGeom>
          <a:noFill/>
          <a:ln w="9525">
            <a:noFill/>
            <a:miter lim="800000"/>
            <a:headEnd/>
            <a:tailEnd/>
          </a:ln>
        </p:spPr>
      </p:pic>
      <p:sp>
        <p:nvSpPr>
          <p:cNvPr id="399447" name="Oval 87"/>
          <p:cNvSpPr>
            <a:spLocks noChangeArrowheads="1"/>
          </p:cNvSpPr>
          <p:nvPr/>
        </p:nvSpPr>
        <p:spPr bwMode="auto">
          <a:xfrm>
            <a:off x="502920" y="4280276"/>
            <a:ext cx="8174736" cy="825500"/>
          </a:xfrm>
          <a:prstGeom prst="ellipse">
            <a:avLst/>
          </a:prstGeom>
          <a:gradFill rotWithShape="1">
            <a:gsLst>
              <a:gs pos="0">
                <a:srgbClr val="B3611D">
                  <a:alpha val="79999"/>
                </a:srgbClr>
              </a:gs>
              <a:gs pos="100000">
                <a:srgbClr val="3FBF3F">
                  <a:alpha val="60001"/>
                </a:srgbClr>
              </a:gs>
            </a:gsLst>
            <a:lin ang="5400000" scaled="1"/>
          </a:gradFill>
          <a:ln w="57150" cmpd="thickThin">
            <a:solidFill>
              <a:srgbClr val="339D33"/>
            </a:solidFill>
            <a:round/>
            <a:headEnd/>
            <a:tailEnd/>
          </a:ln>
        </p:spPr>
        <p:txBody>
          <a:bodyPr vert="horz" wrap="none" lIns="91440" tIns="45720" rIns="91440" bIns="45720" numCol="1" anchor="ctr" anchorCtr="0" compatLnSpc="1">
            <a:prstTxWarp prst="textNoShape">
              <a:avLst/>
            </a:prstTxWarp>
          </a:bodyPr>
          <a:lstStyle/>
          <a:p>
            <a:endParaRPr lang="en-GB" dirty="0">
              <a:latin typeface="Segoe" pitchFamily="34" charset="0"/>
            </a:endParaRPr>
          </a:p>
        </p:txBody>
      </p:sp>
      <p:grpSp>
        <p:nvGrpSpPr>
          <p:cNvPr id="2" name="Group 3"/>
          <p:cNvGrpSpPr>
            <a:grpSpLocks/>
          </p:cNvGrpSpPr>
          <p:nvPr/>
        </p:nvGrpSpPr>
        <p:grpSpPr bwMode="auto">
          <a:xfrm>
            <a:off x="3598863" y="5090033"/>
            <a:ext cx="1933575" cy="1257300"/>
            <a:chOff x="2267" y="2960"/>
            <a:chExt cx="1218" cy="792"/>
          </a:xfrm>
        </p:grpSpPr>
        <p:pic>
          <p:nvPicPr>
            <p:cNvPr id="10304" name="Picture 4" descr="cube-orange"/>
            <p:cNvPicPr>
              <a:picLocks noChangeAspect="1" noChangeArrowheads="1"/>
            </p:cNvPicPr>
            <p:nvPr/>
          </p:nvPicPr>
          <p:blipFill>
            <a:blip r:embed="rId4">
              <a:lum bright="-36000"/>
            </a:blip>
            <a:srcRect/>
            <a:stretch>
              <a:fillRect/>
            </a:stretch>
          </p:blipFill>
          <p:spPr bwMode="auto">
            <a:xfrm>
              <a:off x="2267" y="2960"/>
              <a:ext cx="1218" cy="792"/>
            </a:xfrm>
            <a:prstGeom prst="rect">
              <a:avLst/>
            </a:prstGeom>
            <a:noFill/>
            <a:ln w="9525">
              <a:noFill/>
              <a:miter lim="800000"/>
              <a:headEnd/>
              <a:tailEnd/>
            </a:ln>
          </p:spPr>
        </p:pic>
        <p:sp>
          <p:nvSpPr>
            <p:cNvPr id="10305" name="Rectangle 5"/>
            <p:cNvSpPr>
              <a:spLocks noChangeArrowheads="1"/>
            </p:cNvSpPr>
            <p:nvPr/>
          </p:nvSpPr>
          <p:spPr bwMode="auto">
            <a:xfrm>
              <a:off x="2792" y="3310"/>
              <a:ext cx="116" cy="166"/>
            </a:xfrm>
            <a:prstGeom prst="rect">
              <a:avLst/>
            </a:prstGeom>
            <a:noFill/>
            <a:ln w="12700">
              <a:noFill/>
              <a:miter lim="800000"/>
              <a:headEnd/>
              <a:tailEnd/>
            </a:ln>
          </p:spPr>
          <p:txBody>
            <a:bodyPr vert="horz" wrap="none" lIns="91440" tIns="45720" rIns="91440" bIns="45720" numCol="1" anchor="ctr" anchorCtr="0" compatLnSpc="1">
              <a:prstTxWarp prst="textNoShape">
                <a:avLst/>
              </a:prstTxWarp>
            </a:bodyPr>
            <a:lstStyle/>
            <a:p>
              <a:pPr algn="ctr"/>
              <a:r>
                <a:rPr lang="en-US" sz="2400" b="0" dirty="0" err="1" smtClean="0">
                  <a:latin typeface="Segoe" pitchFamily="34" charset="0"/>
                </a:rPr>
                <a:t>Matériel</a:t>
              </a:r>
              <a:endParaRPr lang="en-US" sz="2400" b="0" dirty="0">
                <a:latin typeface="Segoe" pitchFamily="34" charset="0"/>
              </a:endParaRPr>
            </a:p>
          </p:txBody>
        </p:sp>
      </p:grpSp>
      <p:sp>
        <p:nvSpPr>
          <p:cNvPr id="399366" name="Rectangle 6"/>
          <p:cNvSpPr>
            <a:spLocks noGrp="1" noChangeArrowheads="1"/>
          </p:cNvSpPr>
          <p:nvPr>
            <p:ph type="title"/>
          </p:nvPr>
        </p:nvSpPr>
        <p:spPr/>
        <p:txBody>
          <a:bodyPr/>
          <a:lstStyle/>
          <a:p>
            <a:pPr>
              <a:defRPr/>
            </a:pPr>
            <a:r>
              <a:rPr lang="en-US" dirty="0" err="1" smtClean="0"/>
              <a:t>Virtualisation</a:t>
            </a:r>
            <a:r>
              <a:rPr lang="en-US" dirty="0" smtClean="0"/>
              <a:t> de machines</a:t>
            </a:r>
            <a:endParaRPr lang="en-US" dirty="0"/>
          </a:p>
        </p:txBody>
      </p:sp>
      <p:sp>
        <p:nvSpPr>
          <p:cNvPr id="10246" name="Text Box 17"/>
          <p:cNvSpPr txBox="1">
            <a:spLocks noChangeArrowheads="1"/>
          </p:cNvSpPr>
          <p:nvPr/>
        </p:nvSpPr>
        <p:spPr bwMode="auto">
          <a:xfrm>
            <a:off x="381000" y="-187325"/>
            <a:ext cx="184150" cy="914400"/>
          </a:xfrm>
          <a:prstGeom prst="rect">
            <a:avLst/>
          </a:prstGeom>
          <a:noFill/>
          <a:ln w="12700">
            <a:noFill/>
            <a:miter lim="800000"/>
            <a:headEnd/>
            <a:tailEnd/>
          </a:ln>
        </p:spPr>
        <p:txBody>
          <a:bodyPr vert="horz" wrap="none" lIns="91440" tIns="45720" rIns="91440" bIns="45720" numCol="1" anchor="t" anchorCtr="0" compatLnSpc="1">
            <a:prstTxWarp prst="textNoShape">
              <a:avLst/>
            </a:prstTxWarp>
            <a:spAutoFit/>
          </a:bodyPr>
          <a:lstStyle/>
          <a:p>
            <a:endParaRPr lang="fr-FR" sz="5400" dirty="0"/>
          </a:p>
        </p:txBody>
      </p:sp>
      <p:grpSp>
        <p:nvGrpSpPr>
          <p:cNvPr id="3" name="Group 93"/>
          <p:cNvGrpSpPr>
            <a:grpSpLocks/>
          </p:cNvGrpSpPr>
          <p:nvPr/>
        </p:nvGrpSpPr>
        <p:grpSpPr bwMode="auto">
          <a:xfrm>
            <a:off x="3387376" y="979457"/>
            <a:ext cx="2420937" cy="3719513"/>
            <a:chOff x="3659" y="548"/>
            <a:chExt cx="1525" cy="2343"/>
          </a:xfrm>
        </p:grpSpPr>
        <p:grpSp>
          <p:nvGrpSpPr>
            <p:cNvPr id="4" name="Group 25"/>
            <p:cNvGrpSpPr>
              <a:grpSpLocks/>
            </p:cNvGrpSpPr>
            <p:nvPr/>
          </p:nvGrpSpPr>
          <p:grpSpPr bwMode="auto">
            <a:xfrm>
              <a:off x="3811" y="1919"/>
              <a:ext cx="1218" cy="792"/>
              <a:chOff x="2267" y="2224"/>
              <a:chExt cx="1218" cy="792"/>
            </a:xfrm>
          </p:grpSpPr>
          <p:pic>
            <p:nvPicPr>
              <p:cNvPr id="10302" name="Picture 26" descr="cube-green"/>
              <p:cNvPicPr>
                <a:picLocks noChangeAspect="1" noChangeArrowheads="1"/>
              </p:cNvPicPr>
              <p:nvPr/>
            </p:nvPicPr>
            <p:blipFill>
              <a:blip r:embed="rId5">
                <a:lum bright="-36000"/>
              </a:blip>
              <a:srcRect/>
              <a:stretch>
                <a:fillRect/>
              </a:stretch>
            </p:blipFill>
            <p:spPr bwMode="auto">
              <a:xfrm>
                <a:off x="2267" y="2224"/>
                <a:ext cx="1218" cy="792"/>
              </a:xfrm>
              <a:prstGeom prst="rect">
                <a:avLst/>
              </a:prstGeom>
              <a:noFill/>
              <a:ln w="9525">
                <a:noFill/>
                <a:miter lim="800000"/>
                <a:headEnd/>
                <a:tailEnd/>
              </a:ln>
            </p:spPr>
          </p:pic>
          <p:sp>
            <p:nvSpPr>
              <p:cNvPr id="10303" name="Rectangle 27"/>
              <p:cNvSpPr>
                <a:spLocks noChangeArrowheads="1"/>
              </p:cNvSpPr>
              <p:nvPr/>
            </p:nvSpPr>
            <p:spPr bwMode="auto">
              <a:xfrm>
                <a:off x="2792" y="2560"/>
                <a:ext cx="116" cy="165"/>
              </a:xfrm>
              <a:prstGeom prst="rect">
                <a:avLst/>
              </a:prstGeom>
              <a:noFill/>
              <a:ln w="12700">
                <a:noFill/>
                <a:miter lim="800000"/>
                <a:headEnd/>
                <a:tailEnd/>
              </a:ln>
            </p:spPr>
            <p:txBody>
              <a:bodyPr vert="horz" wrap="none" lIns="91440" tIns="45720" rIns="91440" bIns="45720" numCol="1" anchor="ctr" anchorCtr="0" compatLnSpc="1">
                <a:prstTxWarp prst="textNoShape">
                  <a:avLst/>
                </a:prstTxWarp>
              </a:bodyPr>
              <a:lstStyle/>
              <a:p>
                <a:pPr algn="ctr"/>
                <a:r>
                  <a:rPr lang="en-US" sz="2400" b="0" dirty="0">
                    <a:latin typeface="Segoe" pitchFamily="34" charset="0"/>
                  </a:rPr>
                  <a:t>Operating</a:t>
                </a:r>
              </a:p>
              <a:p>
                <a:pPr algn="ctr"/>
                <a:r>
                  <a:rPr lang="en-US" sz="2400" b="0" dirty="0">
                    <a:latin typeface="Segoe" pitchFamily="34" charset="0"/>
                  </a:rPr>
                  <a:t>System</a:t>
                </a:r>
              </a:p>
            </p:txBody>
          </p:sp>
        </p:grpSp>
        <p:grpSp>
          <p:nvGrpSpPr>
            <p:cNvPr id="5" name="Group 28"/>
            <p:cNvGrpSpPr>
              <a:grpSpLocks/>
            </p:cNvGrpSpPr>
            <p:nvPr/>
          </p:nvGrpSpPr>
          <p:grpSpPr bwMode="auto">
            <a:xfrm>
              <a:off x="3798" y="1200"/>
              <a:ext cx="1218" cy="489"/>
              <a:chOff x="2267" y="1819"/>
              <a:chExt cx="1218" cy="489"/>
            </a:xfrm>
          </p:grpSpPr>
          <p:grpSp>
            <p:nvGrpSpPr>
              <p:cNvPr id="6" name="Group 29"/>
              <p:cNvGrpSpPr>
                <a:grpSpLocks/>
              </p:cNvGrpSpPr>
              <p:nvPr/>
            </p:nvGrpSpPr>
            <p:grpSpPr bwMode="auto">
              <a:xfrm>
                <a:off x="2267" y="1819"/>
                <a:ext cx="616" cy="489"/>
                <a:chOff x="2267" y="1795"/>
                <a:chExt cx="616" cy="489"/>
              </a:xfrm>
            </p:grpSpPr>
            <p:pic>
              <p:nvPicPr>
                <p:cNvPr id="10300" name="Picture 30" descr="cube-gold"/>
                <p:cNvPicPr>
                  <a:picLocks noChangeAspect="1" noChangeArrowheads="1"/>
                </p:cNvPicPr>
                <p:nvPr/>
              </p:nvPicPr>
              <p:blipFill>
                <a:blip r:embed="rId6">
                  <a:lum bright="-36000"/>
                </a:blip>
                <a:srcRect/>
                <a:stretch>
                  <a:fillRect/>
                </a:stretch>
              </p:blipFill>
              <p:spPr bwMode="auto">
                <a:xfrm>
                  <a:off x="2267" y="1795"/>
                  <a:ext cx="616" cy="489"/>
                </a:xfrm>
                <a:prstGeom prst="rect">
                  <a:avLst/>
                </a:prstGeom>
                <a:noFill/>
                <a:ln w="9525">
                  <a:noFill/>
                  <a:miter lim="800000"/>
                  <a:headEnd/>
                  <a:tailEnd/>
                </a:ln>
              </p:spPr>
            </p:pic>
            <p:sp>
              <p:nvSpPr>
                <p:cNvPr id="10301" name="Rectangle 31"/>
                <p:cNvSpPr>
                  <a:spLocks noChangeArrowheads="1"/>
                </p:cNvSpPr>
                <p:nvPr/>
              </p:nvSpPr>
              <p:spPr bwMode="auto">
                <a:xfrm>
                  <a:off x="2450" y="2016"/>
                  <a:ext cx="192" cy="100"/>
                </a:xfrm>
                <a:prstGeom prst="rect">
                  <a:avLst/>
                </a:prstGeom>
                <a:noFill/>
                <a:ln w="12700">
                  <a:noFill/>
                  <a:miter lim="800000"/>
                  <a:headEnd/>
                  <a:tailEnd/>
                </a:ln>
              </p:spPr>
              <p:txBody>
                <a:bodyPr vert="horz" wrap="none" lIns="91440" tIns="45720" rIns="91440" bIns="45720" numCol="1" anchor="ctr" anchorCtr="0" compatLnSpc="1">
                  <a:prstTxWarp prst="textNoShape">
                    <a:avLst/>
                  </a:prstTxWarp>
                </a:bodyPr>
                <a:lstStyle/>
                <a:p>
                  <a:pPr algn="ctr"/>
                  <a:r>
                    <a:rPr lang="en-US" sz="1200" b="0" dirty="0">
                      <a:latin typeface="Segoe" pitchFamily="34" charset="0"/>
                    </a:rPr>
                    <a:t>Application</a:t>
                  </a:r>
                </a:p>
              </p:txBody>
            </p:sp>
          </p:grpSp>
          <p:grpSp>
            <p:nvGrpSpPr>
              <p:cNvPr id="7" name="Group 32"/>
              <p:cNvGrpSpPr>
                <a:grpSpLocks/>
              </p:cNvGrpSpPr>
              <p:nvPr/>
            </p:nvGrpSpPr>
            <p:grpSpPr bwMode="auto">
              <a:xfrm>
                <a:off x="2869" y="1819"/>
                <a:ext cx="616" cy="489"/>
                <a:chOff x="2869" y="1795"/>
                <a:chExt cx="616" cy="489"/>
              </a:xfrm>
            </p:grpSpPr>
            <p:pic>
              <p:nvPicPr>
                <p:cNvPr id="10298" name="Picture 33" descr="cube-gold"/>
                <p:cNvPicPr>
                  <a:picLocks noChangeAspect="1" noChangeArrowheads="1"/>
                </p:cNvPicPr>
                <p:nvPr/>
              </p:nvPicPr>
              <p:blipFill>
                <a:blip r:embed="rId6">
                  <a:lum bright="-36000"/>
                </a:blip>
                <a:srcRect/>
                <a:stretch>
                  <a:fillRect/>
                </a:stretch>
              </p:blipFill>
              <p:spPr bwMode="auto">
                <a:xfrm>
                  <a:off x="2869" y="1795"/>
                  <a:ext cx="616" cy="489"/>
                </a:xfrm>
                <a:prstGeom prst="rect">
                  <a:avLst/>
                </a:prstGeom>
                <a:noFill/>
                <a:ln w="9525">
                  <a:noFill/>
                  <a:miter lim="800000"/>
                  <a:headEnd/>
                  <a:tailEnd/>
                </a:ln>
              </p:spPr>
            </p:pic>
            <p:sp>
              <p:nvSpPr>
                <p:cNvPr id="10299" name="Rectangle 34"/>
                <p:cNvSpPr>
                  <a:spLocks noChangeArrowheads="1"/>
                </p:cNvSpPr>
                <p:nvPr/>
              </p:nvSpPr>
              <p:spPr bwMode="auto">
                <a:xfrm>
                  <a:off x="3056" y="2016"/>
                  <a:ext cx="192" cy="100"/>
                </a:xfrm>
                <a:prstGeom prst="rect">
                  <a:avLst/>
                </a:prstGeom>
                <a:noFill/>
                <a:ln w="12700">
                  <a:noFill/>
                  <a:miter lim="800000"/>
                  <a:headEnd/>
                  <a:tailEnd/>
                </a:ln>
              </p:spPr>
              <p:txBody>
                <a:bodyPr vert="horz" wrap="none" lIns="91440" tIns="45720" rIns="91440" bIns="45720" numCol="1" anchor="ctr" anchorCtr="0" compatLnSpc="1">
                  <a:prstTxWarp prst="textNoShape">
                    <a:avLst/>
                  </a:prstTxWarp>
                </a:bodyPr>
                <a:lstStyle/>
                <a:p>
                  <a:pPr algn="ctr"/>
                  <a:r>
                    <a:rPr lang="en-US" sz="1200" b="0" dirty="0">
                      <a:latin typeface="Segoe" pitchFamily="34" charset="0"/>
                    </a:rPr>
                    <a:t>Application</a:t>
                  </a:r>
                </a:p>
              </p:txBody>
            </p:sp>
          </p:grpSp>
        </p:grpSp>
        <p:grpSp>
          <p:nvGrpSpPr>
            <p:cNvPr id="8" name="Group 48"/>
            <p:cNvGrpSpPr>
              <a:grpSpLocks/>
            </p:cNvGrpSpPr>
            <p:nvPr/>
          </p:nvGrpSpPr>
          <p:grpSpPr bwMode="auto">
            <a:xfrm>
              <a:off x="3812" y="724"/>
              <a:ext cx="1218" cy="489"/>
              <a:chOff x="2267" y="1819"/>
              <a:chExt cx="1218" cy="489"/>
            </a:xfrm>
          </p:grpSpPr>
          <p:grpSp>
            <p:nvGrpSpPr>
              <p:cNvPr id="9" name="Group 49"/>
              <p:cNvGrpSpPr>
                <a:grpSpLocks/>
              </p:cNvGrpSpPr>
              <p:nvPr/>
            </p:nvGrpSpPr>
            <p:grpSpPr bwMode="auto">
              <a:xfrm>
                <a:off x="2267" y="1819"/>
                <a:ext cx="616" cy="489"/>
                <a:chOff x="2267" y="1795"/>
                <a:chExt cx="616" cy="489"/>
              </a:xfrm>
            </p:grpSpPr>
            <p:pic>
              <p:nvPicPr>
                <p:cNvPr id="10294" name="Picture 50" descr="cube-gold"/>
                <p:cNvPicPr>
                  <a:picLocks noChangeAspect="1" noChangeArrowheads="1"/>
                </p:cNvPicPr>
                <p:nvPr/>
              </p:nvPicPr>
              <p:blipFill>
                <a:blip r:embed="rId6">
                  <a:lum bright="-36000"/>
                </a:blip>
                <a:srcRect/>
                <a:stretch>
                  <a:fillRect/>
                </a:stretch>
              </p:blipFill>
              <p:spPr bwMode="auto">
                <a:xfrm>
                  <a:off x="2267" y="1795"/>
                  <a:ext cx="616" cy="489"/>
                </a:xfrm>
                <a:prstGeom prst="rect">
                  <a:avLst/>
                </a:prstGeom>
                <a:noFill/>
                <a:ln w="9525">
                  <a:noFill/>
                  <a:miter lim="800000"/>
                  <a:headEnd/>
                  <a:tailEnd/>
                </a:ln>
              </p:spPr>
            </p:pic>
            <p:sp>
              <p:nvSpPr>
                <p:cNvPr id="10295" name="Rectangle 51"/>
                <p:cNvSpPr>
                  <a:spLocks noChangeArrowheads="1"/>
                </p:cNvSpPr>
                <p:nvPr/>
              </p:nvSpPr>
              <p:spPr bwMode="auto">
                <a:xfrm>
                  <a:off x="2450" y="2016"/>
                  <a:ext cx="192" cy="100"/>
                </a:xfrm>
                <a:prstGeom prst="rect">
                  <a:avLst/>
                </a:prstGeom>
                <a:noFill/>
                <a:ln w="12700">
                  <a:noFill/>
                  <a:miter lim="800000"/>
                  <a:headEnd/>
                  <a:tailEnd/>
                </a:ln>
              </p:spPr>
              <p:txBody>
                <a:bodyPr vert="horz" wrap="none" lIns="91440" tIns="45720" rIns="91440" bIns="45720" numCol="1" anchor="ctr" anchorCtr="0" compatLnSpc="1">
                  <a:prstTxWarp prst="textNoShape">
                    <a:avLst/>
                  </a:prstTxWarp>
                </a:bodyPr>
                <a:lstStyle/>
                <a:p>
                  <a:pPr algn="ctr"/>
                  <a:r>
                    <a:rPr lang="en-US" sz="1200" b="0" dirty="0">
                      <a:latin typeface="Segoe" pitchFamily="34" charset="0"/>
                    </a:rPr>
                    <a:t>Application</a:t>
                  </a:r>
                </a:p>
              </p:txBody>
            </p:sp>
          </p:grpSp>
          <p:grpSp>
            <p:nvGrpSpPr>
              <p:cNvPr id="10" name="Group 52"/>
              <p:cNvGrpSpPr>
                <a:grpSpLocks/>
              </p:cNvGrpSpPr>
              <p:nvPr/>
            </p:nvGrpSpPr>
            <p:grpSpPr bwMode="auto">
              <a:xfrm>
                <a:off x="2869" y="1819"/>
                <a:ext cx="616" cy="489"/>
                <a:chOff x="2869" y="1795"/>
                <a:chExt cx="616" cy="489"/>
              </a:xfrm>
            </p:grpSpPr>
            <p:pic>
              <p:nvPicPr>
                <p:cNvPr id="10292" name="Picture 53" descr="cube-gold"/>
                <p:cNvPicPr>
                  <a:picLocks noChangeAspect="1" noChangeArrowheads="1"/>
                </p:cNvPicPr>
                <p:nvPr/>
              </p:nvPicPr>
              <p:blipFill>
                <a:blip r:embed="rId6">
                  <a:lum bright="-36000"/>
                </a:blip>
                <a:srcRect/>
                <a:stretch>
                  <a:fillRect/>
                </a:stretch>
              </p:blipFill>
              <p:spPr bwMode="auto">
                <a:xfrm>
                  <a:off x="2869" y="1795"/>
                  <a:ext cx="616" cy="489"/>
                </a:xfrm>
                <a:prstGeom prst="rect">
                  <a:avLst/>
                </a:prstGeom>
                <a:noFill/>
                <a:ln w="9525">
                  <a:noFill/>
                  <a:miter lim="800000"/>
                  <a:headEnd/>
                  <a:tailEnd/>
                </a:ln>
              </p:spPr>
            </p:pic>
            <p:sp>
              <p:nvSpPr>
                <p:cNvPr id="10293" name="Rectangle 54"/>
                <p:cNvSpPr>
                  <a:spLocks noChangeArrowheads="1"/>
                </p:cNvSpPr>
                <p:nvPr/>
              </p:nvSpPr>
              <p:spPr bwMode="auto">
                <a:xfrm>
                  <a:off x="3056" y="2016"/>
                  <a:ext cx="192" cy="100"/>
                </a:xfrm>
                <a:prstGeom prst="rect">
                  <a:avLst/>
                </a:prstGeom>
                <a:noFill/>
                <a:ln w="12700">
                  <a:noFill/>
                  <a:miter lim="800000"/>
                  <a:headEnd/>
                  <a:tailEnd/>
                </a:ln>
              </p:spPr>
              <p:txBody>
                <a:bodyPr vert="horz" wrap="none" lIns="91440" tIns="45720" rIns="91440" bIns="45720" numCol="1" anchor="ctr" anchorCtr="0" compatLnSpc="1">
                  <a:prstTxWarp prst="textNoShape">
                    <a:avLst/>
                  </a:prstTxWarp>
                </a:bodyPr>
                <a:lstStyle/>
                <a:p>
                  <a:pPr algn="ctr"/>
                  <a:r>
                    <a:rPr lang="en-US" sz="1200" b="0" dirty="0">
                      <a:latin typeface="Segoe" pitchFamily="34" charset="0"/>
                    </a:rPr>
                    <a:t>Application</a:t>
                  </a:r>
                </a:p>
              </p:txBody>
            </p:sp>
          </p:grpSp>
        </p:grpSp>
        <p:pic>
          <p:nvPicPr>
            <p:cNvPr id="10289" name="Picture 88" descr="clear rectangle glow Blue"/>
            <p:cNvPicPr>
              <a:picLocks noChangeAspect="1" noChangeArrowheads="1"/>
            </p:cNvPicPr>
            <p:nvPr/>
          </p:nvPicPr>
          <p:blipFill>
            <a:blip r:embed="rId3"/>
            <a:srcRect/>
            <a:stretch>
              <a:fillRect/>
            </a:stretch>
          </p:blipFill>
          <p:spPr bwMode="auto">
            <a:xfrm rot="-5400000">
              <a:off x="3250" y="957"/>
              <a:ext cx="2343" cy="1525"/>
            </a:xfrm>
            <a:prstGeom prst="rect">
              <a:avLst/>
            </a:prstGeom>
            <a:noFill/>
            <a:ln w="9525">
              <a:noFill/>
              <a:miter lim="800000"/>
              <a:headEnd/>
              <a:tailEnd/>
            </a:ln>
          </p:spPr>
        </p:pic>
      </p:grpSp>
      <p:grpSp>
        <p:nvGrpSpPr>
          <p:cNvPr id="65" name="Group 64"/>
          <p:cNvGrpSpPr/>
          <p:nvPr/>
        </p:nvGrpSpPr>
        <p:grpSpPr>
          <a:xfrm>
            <a:off x="3390331" y="995554"/>
            <a:ext cx="2420938" cy="3719512"/>
            <a:chOff x="713232" y="1017588"/>
            <a:chExt cx="2420938" cy="3719512"/>
          </a:xfrm>
        </p:grpSpPr>
        <p:grpSp>
          <p:nvGrpSpPr>
            <p:cNvPr id="12" name="Group 7"/>
            <p:cNvGrpSpPr>
              <a:grpSpLocks/>
            </p:cNvGrpSpPr>
            <p:nvPr/>
          </p:nvGrpSpPr>
          <p:grpSpPr bwMode="auto">
            <a:xfrm>
              <a:off x="921195" y="3198813"/>
              <a:ext cx="1933575" cy="1257300"/>
              <a:chOff x="2267" y="2224"/>
              <a:chExt cx="1218" cy="792"/>
            </a:xfrm>
          </p:grpSpPr>
          <p:pic>
            <p:nvPicPr>
              <p:cNvPr id="10284" name="Picture 8" descr="cube-green"/>
              <p:cNvPicPr>
                <a:picLocks noChangeAspect="1" noChangeArrowheads="1"/>
              </p:cNvPicPr>
              <p:nvPr/>
            </p:nvPicPr>
            <p:blipFill>
              <a:blip r:embed="rId5">
                <a:lum bright="-36000"/>
              </a:blip>
              <a:srcRect/>
              <a:stretch>
                <a:fillRect/>
              </a:stretch>
            </p:blipFill>
            <p:spPr bwMode="auto">
              <a:xfrm>
                <a:off x="2267" y="2224"/>
                <a:ext cx="1218" cy="792"/>
              </a:xfrm>
              <a:prstGeom prst="rect">
                <a:avLst/>
              </a:prstGeom>
              <a:noFill/>
              <a:ln w="9525">
                <a:noFill/>
                <a:miter lim="800000"/>
                <a:headEnd/>
                <a:tailEnd/>
              </a:ln>
            </p:spPr>
          </p:pic>
          <p:sp>
            <p:nvSpPr>
              <p:cNvPr id="10285" name="Rectangle 9"/>
              <p:cNvSpPr>
                <a:spLocks noChangeArrowheads="1"/>
              </p:cNvSpPr>
              <p:nvPr/>
            </p:nvSpPr>
            <p:spPr bwMode="auto">
              <a:xfrm>
                <a:off x="2792" y="2560"/>
                <a:ext cx="116" cy="165"/>
              </a:xfrm>
              <a:prstGeom prst="rect">
                <a:avLst/>
              </a:prstGeom>
              <a:noFill/>
              <a:ln w="12700">
                <a:noFill/>
                <a:miter lim="800000"/>
                <a:headEnd/>
                <a:tailEnd/>
              </a:ln>
            </p:spPr>
            <p:txBody>
              <a:bodyPr vert="horz" wrap="none" lIns="91440" tIns="45720" rIns="91440" bIns="45720" numCol="1" anchor="ctr" anchorCtr="0" compatLnSpc="1">
                <a:prstTxWarp prst="textNoShape">
                  <a:avLst/>
                </a:prstTxWarp>
              </a:bodyPr>
              <a:lstStyle/>
              <a:p>
                <a:pPr algn="ctr"/>
                <a:r>
                  <a:rPr lang="en-US" sz="2400" b="0" dirty="0">
                    <a:latin typeface="Segoe" pitchFamily="34" charset="0"/>
                  </a:rPr>
                  <a:t>Operating</a:t>
                </a:r>
              </a:p>
              <a:p>
                <a:pPr algn="ctr"/>
                <a:r>
                  <a:rPr lang="en-US" sz="2400" b="0" dirty="0">
                    <a:latin typeface="Segoe" pitchFamily="34" charset="0"/>
                  </a:rPr>
                  <a:t>System</a:t>
                </a:r>
              </a:p>
            </p:txBody>
          </p:sp>
        </p:grpSp>
        <p:grpSp>
          <p:nvGrpSpPr>
            <p:cNvPr id="13" name="Group 10"/>
            <p:cNvGrpSpPr>
              <a:grpSpLocks/>
            </p:cNvGrpSpPr>
            <p:nvPr/>
          </p:nvGrpSpPr>
          <p:grpSpPr bwMode="auto">
            <a:xfrm>
              <a:off x="938657" y="2047875"/>
              <a:ext cx="1933575" cy="776287"/>
              <a:chOff x="2267" y="1819"/>
              <a:chExt cx="1218" cy="489"/>
            </a:xfrm>
          </p:grpSpPr>
          <p:grpSp>
            <p:nvGrpSpPr>
              <p:cNvPr id="14" name="Group 11"/>
              <p:cNvGrpSpPr>
                <a:grpSpLocks/>
              </p:cNvGrpSpPr>
              <p:nvPr/>
            </p:nvGrpSpPr>
            <p:grpSpPr bwMode="auto">
              <a:xfrm>
                <a:off x="2267" y="1819"/>
                <a:ext cx="616" cy="489"/>
                <a:chOff x="2267" y="1795"/>
                <a:chExt cx="616" cy="489"/>
              </a:xfrm>
            </p:grpSpPr>
            <p:pic>
              <p:nvPicPr>
                <p:cNvPr id="10282" name="Picture 12" descr="cube-gold"/>
                <p:cNvPicPr>
                  <a:picLocks noChangeAspect="1" noChangeArrowheads="1"/>
                </p:cNvPicPr>
                <p:nvPr/>
              </p:nvPicPr>
              <p:blipFill>
                <a:blip r:embed="rId6">
                  <a:lum bright="-36000"/>
                </a:blip>
                <a:srcRect/>
                <a:stretch>
                  <a:fillRect/>
                </a:stretch>
              </p:blipFill>
              <p:spPr bwMode="auto">
                <a:xfrm>
                  <a:off x="2267" y="1795"/>
                  <a:ext cx="616" cy="489"/>
                </a:xfrm>
                <a:prstGeom prst="rect">
                  <a:avLst/>
                </a:prstGeom>
                <a:noFill/>
                <a:ln w="9525">
                  <a:noFill/>
                  <a:miter lim="800000"/>
                  <a:headEnd/>
                  <a:tailEnd/>
                </a:ln>
              </p:spPr>
            </p:pic>
            <p:sp>
              <p:nvSpPr>
                <p:cNvPr id="10283" name="Rectangle 13"/>
                <p:cNvSpPr>
                  <a:spLocks noChangeArrowheads="1"/>
                </p:cNvSpPr>
                <p:nvPr/>
              </p:nvSpPr>
              <p:spPr bwMode="auto">
                <a:xfrm>
                  <a:off x="2450" y="2016"/>
                  <a:ext cx="192" cy="100"/>
                </a:xfrm>
                <a:prstGeom prst="rect">
                  <a:avLst/>
                </a:prstGeom>
                <a:noFill/>
                <a:ln w="12700">
                  <a:noFill/>
                  <a:miter lim="800000"/>
                  <a:headEnd/>
                  <a:tailEnd/>
                </a:ln>
              </p:spPr>
              <p:txBody>
                <a:bodyPr vert="horz" wrap="none" lIns="91440" tIns="45720" rIns="91440" bIns="45720" numCol="1" anchor="ctr" anchorCtr="0" compatLnSpc="1">
                  <a:prstTxWarp prst="textNoShape">
                    <a:avLst/>
                  </a:prstTxWarp>
                </a:bodyPr>
                <a:lstStyle/>
                <a:p>
                  <a:pPr algn="ctr"/>
                  <a:r>
                    <a:rPr lang="en-US" sz="1200" b="0" dirty="0">
                      <a:latin typeface="Segoe" pitchFamily="34" charset="0"/>
                    </a:rPr>
                    <a:t>Application</a:t>
                  </a:r>
                </a:p>
              </p:txBody>
            </p:sp>
          </p:grpSp>
          <p:grpSp>
            <p:nvGrpSpPr>
              <p:cNvPr id="15" name="Group 14"/>
              <p:cNvGrpSpPr>
                <a:grpSpLocks/>
              </p:cNvGrpSpPr>
              <p:nvPr/>
            </p:nvGrpSpPr>
            <p:grpSpPr bwMode="auto">
              <a:xfrm>
                <a:off x="2869" y="1819"/>
                <a:ext cx="616" cy="489"/>
                <a:chOff x="2869" y="1795"/>
                <a:chExt cx="616" cy="489"/>
              </a:xfrm>
            </p:grpSpPr>
            <p:pic>
              <p:nvPicPr>
                <p:cNvPr id="10280" name="Picture 15" descr="cube-gold"/>
                <p:cNvPicPr>
                  <a:picLocks noChangeAspect="1" noChangeArrowheads="1"/>
                </p:cNvPicPr>
                <p:nvPr/>
              </p:nvPicPr>
              <p:blipFill>
                <a:blip r:embed="rId6">
                  <a:lum bright="-36000"/>
                </a:blip>
                <a:srcRect/>
                <a:stretch>
                  <a:fillRect/>
                </a:stretch>
              </p:blipFill>
              <p:spPr bwMode="auto">
                <a:xfrm>
                  <a:off x="2869" y="1795"/>
                  <a:ext cx="616" cy="489"/>
                </a:xfrm>
                <a:prstGeom prst="rect">
                  <a:avLst/>
                </a:prstGeom>
                <a:noFill/>
                <a:ln w="9525">
                  <a:noFill/>
                  <a:miter lim="800000"/>
                  <a:headEnd/>
                  <a:tailEnd/>
                </a:ln>
              </p:spPr>
            </p:pic>
            <p:sp>
              <p:nvSpPr>
                <p:cNvPr id="10281" name="Rectangle 16"/>
                <p:cNvSpPr>
                  <a:spLocks noChangeArrowheads="1"/>
                </p:cNvSpPr>
                <p:nvPr/>
              </p:nvSpPr>
              <p:spPr bwMode="auto">
                <a:xfrm>
                  <a:off x="3056" y="2016"/>
                  <a:ext cx="192" cy="100"/>
                </a:xfrm>
                <a:prstGeom prst="rect">
                  <a:avLst/>
                </a:prstGeom>
                <a:noFill/>
                <a:ln w="12700">
                  <a:noFill/>
                  <a:miter lim="800000"/>
                  <a:headEnd/>
                  <a:tailEnd/>
                </a:ln>
              </p:spPr>
              <p:txBody>
                <a:bodyPr vert="horz" wrap="none" lIns="91440" tIns="45720" rIns="91440" bIns="45720" numCol="1" anchor="ctr" anchorCtr="0" compatLnSpc="1">
                  <a:prstTxWarp prst="textNoShape">
                    <a:avLst/>
                  </a:prstTxWarp>
                </a:bodyPr>
                <a:lstStyle/>
                <a:p>
                  <a:pPr algn="ctr"/>
                  <a:r>
                    <a:rPr lang="en-US" sz="1200" b="0" dirty="0">
                      <a:latin typeface="Segoe" pitchFamily="34" charset="0"/>
                    </a:rPr>
                    <a:t>Application</a:t>
                  </a:r>
                </a:p>
              </p:txBody>
            </p:sp>
          </p:grpSp>
        </p:grpSp>
        <p:grpSp>
          <p:nvGrpSpPr>
            <p:cNvPr id="16" name="Group 55"/>
            <p:cNvGrpSpPr>
              <a:grpSpLocks/>
            </p:cNvGrpSpPr>
            <p:nvPr/>
          </p:nvGrpSpPr>
          <p:grpSpPr bwMode="auto">
            <a:xfrm>
              <a:off x="967232" y="1301750"/>
              <a:ext cx="1933575" cy="776287"/>
              <a:chOff x="2267" y="1819"/>
              <a:chExt cx="1218" cy="489"/>
            </a:xfrm>
          </p:grpSpPr>
          <p:grpSp>
            <p:nvGrpSpPr>
              <p:cNvPr id="17" name="Group 56"/>
              <p:cNvGrpSpPr>
                <a:grpSpLocks/>
              </p:cNvGrpSpPr>
              <p:nvPr/>
            </p:nvGrpSpPr>
            <p:grpSpPr bwMode="auto">
              <a:xfrm>
                <a:off x="2267" y="1819"/>
                <a:ext cx="616" cy="489"/>
                <a:chOff x="2267" y="1795"/>
                <a:chExt cx="616" cy="489"/>
              </a:xfrm>
            </p:grpSpPr>
            <p:pic>
              <p:nvPicPr>
                <p:cNvPr id="10276" name="Picture 57" descr="cube-gold"/>
                <p:cNvPicPr>
                  <a:picLocks noChangeAspect="1" noChangeArrowheads="1"/>
                </p:cNvPicPr>
                <p:nvPr/>
              </p:nvPicPr>
              <p:blipFill>
                <a:blip r:embed="rId6">
                  <a:lum bright="-36000"/>
                </a:blip>
                <a:srcRect/>
                <a:stretch>
                  <a:fillRect/>
                </a:stretch>
              </p:blipFill>
              <p:spPr bwMode="auto">
                <a:xfrm>
                  <a:off x="2267" y="1795"/>
                  <a:ext cx="616" cy="489"/>
                </a:xfrm>
                <a:prstGeom prst="rect">
                  <a:avLst/>
                </a:prstGeom>
                <a:noFill/>
                <a:ln w="9525">
                  <a:noFill/>
                  <a:miter lim="800000"/>
                  <a:headEnd/>
                  <a:tailEnd/>
                </a:ln>
              </p:spPr>
            </p:pic>
            <p:sp>
              <p:nvSpPr>
                <p:cNvPr id="10277" name="Rectangle 58"/>
                <p:cNvSpPr>
                  <a:spLocks noChangeArrowheads="1"/>
                </p:cNvSpPr>
                <p:nvPr/>
              </p:nvSpPr>
              <p:spPr bwMode="auto">
                <a:xfrm>
                  <a:off x="2450" y="2016"/>
                  <a:ext cx="192" cy="100"/>
                </a:xfrm>
                <a:prstGeom prst="rect">
                  <a:avLst/>
                </a:prstGeom>
                <a:noFill/>
                <a:ln w="12700">
                  <a:noFill/>
                  <a:miter lim="800000"/>
                  <a:headEnd/>
                  <a:tailEnd/>
                </a:ln>
              </p:spPr>
              <p:txBody>
                <a:bodyPr vert="horz" wrap="none" lIns="91440" tIns="45720" rIns="91440" bIns="45720" numCol="1" anchor="ctr" anchorCtr="0" compatLnSpc="1">
                  <a:prstTxWarp prst="textNoShape">
                    <a:avLst/>
                  </a:prstTxWarp>
                </a:bodyPr>
                <a:lstStyle/>
                <a:p>
                  <a:pPr algn="ctr"/>
                  <a:r>
                    <a:rPr lang="en-US" sz="1200" b="0" dirty="0">
                      <a:latin typeface="Segoe" pitchFamily="34" charset="0"/>
                    </a:rPr>
                    <a:t>Application</a:t>
                  </a:r>
                </a:p>
              </p:txBody>
            </p:sp>
          </p:grpSp>
          <p:grpSp>
            <p:nvGrpSpPr>
              <p:cNvPr id="18" name="Group 59"/>
              <p:cNvGrpSpPr>
                <a:grpSpLocks/>
              </p:cNvGrpSpPr>
              <p:nvPr/>
            </p:nvGrpSpPr>
            <p:grpSpPr bwMode="auto">
              <a:xfrm>
                <a:off x="2869" y="1819"/>
                <a:ext cx="616" cy="489"/>
                <a:chOff x="2869" y="1795"/>
                <a:chExt cx="616" cy="489"/>
              </a:xfrm>
            </p:grpSpPr>
            <p:pic>
              <p:nvPicPr>
                <p:cNvPr id="10274" name="Picture 60" descr="cube-gold"/>
                <p:cNvPicPr>
                  <a:picLocks noChangeAspect="1" noChangeArrowheads="1"/>
                </p:cNvPicPr>
                <p:nvPr/>
              </p:nvPicPr>
              <p:blipFill>
                <a:blip r:embed="rId6">
                  <a:lum bright="-36000"/>
                </a:blip>
                <a:srcRect/>
                <a:stretch>
                  <a:fillRect/>
                </a:stretch>
              </p:blipFill>
              <p:spPr bwMode="auto">
                <a:xfrm>
                  <a:off x="2869" y="1795"/>
                  <a:ext cx="616" cy="489"/>
                </a:xfrm>
                <a:prstGeom prst="rect">
                  <a:avLst/>
                </a:prstGeom>
                <a:noFill/>
                <a:ln w="9525">
                  <a:noFill/>
                  <a:miter lim="800000"/>
                  <a:headEnd/>
                  <a:tailEnd/>
                </a:ln>
              </p:spPr>
            </p:pic>
            <p:sp>
              <p:nvSpPr>
                <p:cNvPr id="10275" name="Rectangle 61"/>
                <p:cNvSpPr>
                  <a:spLocks noChangeArrowheads="1"/>
                </p:cNvSpPr>
                <p:nvPr/>
              </p:nvSpPr>
              <p:spPr bwMode="auto">
                <a:xfrm>
                  <a:off x="3056" y="2016"/>
                  <a:ext cx="192" cy="100"/>
                </a:xfrm>
                <a:prstGeom prst="rect">
                  <a:avLst/>
                </a:prstGeom>
                <a:noFill/>
                <a:ln w="12700">
                  <a:noFill/>
                  <a:miter lim="800000"/>
                  <a:headEnd/>
                  <a:tailEnd/>
                </a:ln>
              </p:spPr>
              <p:txBody>
                <a:bodyPr vert="horz" wrap="none" lIns="91440" tIns="45720" rIns="91440" bIns="45720" numCol="1" anchor="ctr" anchorCtr="0" compatLnSpc="1">
                  <a:prstTxWarp prst="textNoShape">
                    <a:avLst/>
                  </a:prstTxWarp>
                </a:bodyPr>
                <a:lstStyle/>
                <a:p>
                  <a:pPr algn="ctr"/>
                  <a:r>
                    <a:rPr lang="en-US" sz="1200" b="0" dirty="0">
                      <a:latin typeface="Segoe" pitchFamily="34" charset="0"/>
                    </a:rPr>
                    <a:t>Application</a:t>
                  </a:r>
                </a:p>
              </p:txBody>
            </p:sp>
          </p:grpSp>
        </p:grpSp>
        <p:pic>
          <p:nvPicPr>
            <p:cNvPr id="10271" name="Picture 89" descr="clear rectangle glow Blue"/>
            <p:cNvPicPr>
              <a:picLocks noChangeAspect="1" noChangeArrowheads="1"/>
            </p:cNvPicPr>
            <p:nvPr/>
          </p:nvPicPr>
          <p:blipFill>
            <a:blip r:embed="rId3"/>
            <a:srcRect/>
            <a:stretch>
              <a:fillRect/>
            </a:stretch>
          </p:blipFill>
          <p:spPr bwMode="auto">
            <a:xfrm rot="16200000">
              <a:off x="63945" y="1666875"/>
              <a:ext cx="3719512" cy="2420938"/>
            </a:xfrm>
            <a:prstGeom prst="rect">
              <a:avLst/>
            </a:prstGeom>
            <a:noFill/>
            <a:ln w="9525">
              <a:noFill/>
              <a:miter lim="800000"/>
              <a:headEnd/>
              <a:tailEnd/>
            </a:ln>
          </p:spPr>
        </p:pic>
      </p:grpSp>
      <p:grpSp>
        <p:nvGrpSpPr>
          <p:cNvPr id="20" name="Group 35"/>
          <p:cNvGrpSpPr>
            <a:grpSpLocks/>
          </p:cNvGrpSpPr>
          <p:nvPr/>
        </p:nvGrpSpPr>
        <p:grpSpPr bwMode="auto">
          <a:xfrm>
            <a:off x="3631184" y="3279749"/>
            <a:ext cx="1933575" cy="1244550"/>
            <a:chOff x="2255" y="2305"/>
            <a:chExt cx="1218" cy="792"/>
          </a:xfrm>
        </p:grpSpPr>
        <p:pic>
          <p:nvPicPr>
            <p:cNvPr id="10266" name="Picture 36" descr="cube-green"/>
            <p:cNvPicPr>
              <a:picLocks noChangeAspect="1" noChangeArrowheads="1"/>
            </p:cNvPicPr>
            <p:nvPr/>
          </p:nvPicPr>
          <p:blipFill>
            <a:blip r:embed="rId5">
              <a:lum bright="-36000"/>
            </a:blip>
            <a:srcRect/>
            <a:stretch>
              <a:fillRect/>
            </a:stretch>
          </p:blipFill>
          <p:spPr bwMode="auto">
            <a:xfrm>
              <a:off x="2255" y="2305"/>
              <a:ext cx="1218" cy="792"/>
            </a:xfrm>
            <a:prstGeom prst="rect">
              <a:avLst/>
            </a:prstGeom>
            <a:noFill/>
            <a:ln w="9525">
              <a:noFill/>
              <a:miter lim="800000"/>
              <a:headEnd/>
              <a:tailEnd/>
            </a:ln>
          </p:spPr>
        </p:pic>
        <p:sp>
          <p:nvSpPr>
            <p:cNvPr id="10267" name="Rectangle 37"/>
            <p:cNvSpPr>
              <a:spLocks noChangeArrowheads="1"/>
            </p:cNvSpPr>
            <p:nvPr/>
          </p:nvSpPr>
          <p:spPr bwMode="auto">
            <a:xfrm>
              <a:off x="2792" y="2560"/>
              <a:ext cx="116" cy="165"/>
            </a:xfrm>
            <a:prstGeom prst="rect">
              <a:avLst/>
            </a:prstGeom>
            <a:noFill/>
            <a:ln w="12700">
              <a:noFill/>
              <a:miter lim="800000"/>
              <a:headEnd/>
              <a:tailEnd/>
            </a:ln>
          </p:spPr>
          <p:txBody>
            <a:bodyPr vert="horz" wrap="none" lIns="91440" tIns="45720" rIns="91440" bIns="45720" numCol="1" anchor="ctr" anchorCtr="0" compatLnSpc="1">
              <a:prstTxWarp prst="textNoShape">
                <a:avLst/>
              </a:prstTxWarp>
            </a:bodyPr>
            <a:lstStyle/>
            <a:p>
              <a:pPr algn="ctr"/>
              <a:r>
                <a:rPr lang="en-US" sz="2400" b="0" dirty="0">
                  <a:latin typeface="Segoe" pitchFamily="34" charset="0"/>
                </a:rPr>
                <a:t>Operating</a:t>
              </a:r>
            </a:p>
            <a:p>
              <a:pPr algn="ctr"/>
              <a:r>
                <a:rPr lang="en-US" sz="2400" b="0" dirty="0">
                  <a:latin typeface="Segoe" pitchFamily="34" charset="0"/>
                </a:rPr>
                <a:t>System</a:t>
              </a:r>
            </a:p>
          </p:txBody>
        </p:sp>
      </p:grpSp>
      <p:grpSp>
        <p:nvGrpSpPr>
          <p:cNvPr id="21" name="Group 38"/>
          <p:cNvGrpSpPr>
            <a:grpSpLocks/>
          </p:cNvGrpSpPr>
          <p:nvPr/>
        </p:nvGrpSpPr>
        <p:grpSpPr bwMode="auto">
          <a:xfrm>
            <a:off x="3667697" y="2005347"/>
            <a:ext cx="1933575" cy="768415"/>
            <a:chOff x="2267" y="1819"/>
            <a:chExt cx="1218" cy="489"/>
          </a:xfrm>
        </p:grpSpPr>
        <p:grpSp>
          <p:nvGrpSpPr>
            <p:cNvPr id="22" name="Group 39"/>
            <p:cNvGrpSpPr>
              <a:grpSpLocks/>
            </p:cNvGrpSpPr>
            <p:nvPr/>
          </p:nvGrpSpPr>
          <p:grpSpPr bwMode="auto">
            <a:xfrm>
              <a:off x="2267" y="1819"/>
              <a:ext cx="616" cy="489"/>
              <a:chOff x="2267" y="1795"/>
              <a:chExt cx="616" cy="489"/>
            </a:xfrm>
          </p:grpSpPr>
          <p:pic>
            <p:nvPicPr>
              <p:cNvPr id="10264" name="Picture 40" descr="cube-gold"/>
              <p:cNvPicPr>
                <a:picLocks noChangeAspect="1" noChangeArrowheads="1"/>
              </p:cNvPicPr>
              <p:nvPr/>
            </p:nvPicPr>
            <p:blipFill>
              <a:blip r:embed="rId6">
                <a:lum bright="-36000"/>
              </a:blip>
              <a:srcRect/>
              <a:stretch>
                <a:fillRect/>
              </a:stretch>
            </p:blipFill>
            <p:spPr bwMode="auto">
              <a:xfrm>
                <a:off x="2267" y="1795"/>
                <a:ext cx="616" cy="489"/>
              </a:xfrm>
              <a:prstGeom prst="rect">
                <a:avLst/>
              </a:prstGeom>
              <a:noFill/>
              <a:ln w="9525">
                <a:noFill/>
                <a:miter lim="800000"/>
                <a:headEnd/>
                <a:tailEnd/>
              </a:ln>
            </p:spPr>
          </p:pic>
          <p:sp>
            <p:nvSpPr>
              <p:cNvPr id="10265" name="Rectangle 41"/>
              <p:cNvSpPr>
                <a:spLocks noChangeArrowheads="1"/>
              </p:cNvSpPr>
              <p:nvPr/>
            </p:nvSpPr>
            <p:spPr bwMode="auto">
              <a:xfrm>
                <a:off x="2450" y="2016"/>
                <a:ext cx="192" cy="100"/>
              </a:xfrm>
              <a:prstGeom prst="rect">
                <a:avLst/>
              </a:prstGeom>
              <a:noFill/>
              <a:ln w="12700">
                <a:noFill/>
                <a:miter lim="800000"/>
                <a:headEnd/>
                <a:tailEnd/>
              </a:ln>
            </p:spPr>
            <p:txBody>
              <a:bodyPr vert="horz" wrap="none" lIns="91440" tIns="45720" rIns="91440" bIns="45720" numCol="1" anchor="ctr" anchorCtr="0" compatLnSpc="1">
                <a:prstTxWarp prst="textNoShape">
                  <a:avLst/>
                </a:prstTxWarp>
              </a:bodyPr>
              <a:lstStyle/>
              <a:p>
                <a:pPr algn="ctr"/>
                <a:r>
                  <a:rPr lang="en-US" sz="1200" b="0" dirty="0">
                    <a:latin typeface="Segoe" pitchFamily="34" charset="0"/>
                  </a:rPr>
                  <a:t>Application</a:t>
                </a:r>
              </a:p>
            </p:txBody>
          </p:sp>
        </p:grpSp>
        <p:grpSp>
          <p:nvGrpSpPr>
            <p:cNvPr id="23" name="Group 42"/>
            <p:cNvGrpSpPr>
              <a:grpSpLocks/>
            </p:cNvGrpSpPr>
            <p:nvPr/>
          </p:nvGrpSpPr>
          <p:grpSpPr bwMode="auto">
            <a:xfrm>
              <a:off x="2869" y="1819"/>
              <a:ext cx="616" cy="489"/>
              <a:chOff x="2869" y="1795"/>
              <a:chExt cx="616" cy="489"/>
            </a:xfrm>
          </p:grpSpPr>
          <p:pic>
            <p:nvPicPr>
              <p:cNvPr id="10262" name="Picture 43" descr="cube-gold"/>
              <p:cNvPicPr>
                <a:picLocks noChangeAspect="1" noChangeArrowheads="1"/>
              </p:cNvPicPr>
              <p:nvPr/>
            </p:nvPicPr>
            <p:blipFill>
              <a:blip r:embed="rId6">
                <a:lum bright="-36000"/>
              </a:blip>
              <a:srcRect/>
              <a:stretch>
                <a:fillRect/>
              </a:stretch>
            </p:blipFill>
            <p:spPr bwMode="auto">
              <a:xfrm>
                <a:off x="2869" y="1795"/>
                <a:ext cx="616" cy="489"/>
              </a:xfrm>
              <a:prstGeom prst="rect">
                <a:avLst/>
              </a:prstGeom>
              <a:noFill/>
              <a:ln w="9525">
                <a:noFill/>
                <a:miter lim="800000"/>
                <a:headEnd/>
                <a:tailEnd/>
              </a:ln>
            </p:spPr>
          </p:pic>
          <p:sp>
            <p:nvSpPr>
              <p:cNvPr id="10263" name="Rectangle 44"/>
              <p:cNvSpPr>
                <a:spLocks noChangeArrowheads="1"/>
              </p:cNvSpPr>
              <p:nvPr/>
            </p:nvSpPr>
            <p:spPr bwMode="auto">
              <a:xfrm>
                <a:off x="3056" y="2016"/>
                <a:ext cx="192" cy="100"/>
              </a:xfrm>
              <a:prstGeom prst="rect">
                <a:avLst/>
              </a:prstGeom>
              <a:noFill/>
              <a:ln w="12700">
                <a:noFill/>
                <a:miter lim="800000"/>
                <a:headEnd/>
                <a:tailEnd/>
              </a:ln>
            </p:spPr>
            <p:txBody>
              <a:bodyPr vert="horz" wrap="none" lIns="91440" tIns="45720" rIns="91440" bIns="45720" numCol="1" anchor="ctr" anchorCtr="0" compatLnSpc="1">
                <a:prstTxWarp prst="textNoShape">
                  <a:avLst/>
                </a:prstTxWarp>
              </a:bodyPr>
              <a:lstStyle/>
              <a:p>
                <a:pPr algn="ctr"/>
                <a:r>
                  <a:rPr lang="en-US" sz="1200" b="0" dirty="0">
                    <a:latin typeface="Segoe" pitchFamily="34" charset="0"/>
                  </a:rPr>
                  <a:t>Application</a:t>
                </a:r>
              </a:p>
            </p:txBody>
          </p:sp>
        </p:grpSp>
      </p:grpSp>
      <p:grpSp>
        <p:nvGrpSpPr>
          <p:cNvPr id="24" name="Group 62"/>
          <p:cNvGrpSpPr>
            <a:grpSpLocks/>
          </p:cNvGrpSpPr>
          <p:nvPr/>
        </p:nvGrpSpPr>
        <p:grpSpPr bwMode="auto">
          <a:xfrm>
            <a:off x="3697859" y="1266789"/>
            <a:ext cx="1933575" cy="768415"/>
            <a:chOff x="2267" y="1819"/>
            <a:chExt cx="1218" cy="489"/>
          </a:xfrm>
        </p:grpSpPr>
        <p:grpSp>
          <p:nvGrpSpPr>
            <p:cNvPr id="25" name="Group 63"/>
            <p:cNvGrpSpPr>
              <a:grpSpLocks/>
            </p:cNvGrpSpPr>
            <p:nvPr/>
          </p:nvGrpSpPr>
          <p:grpSpPr bwMode="auto">
            <a:xfrm>
              <a:off x="2267" y="1819"/>
              <a:ext cx="616" cy="489"/>
              <a:chOff x="2267" y="1795"/>
              <a:chExt cx="616" cy="489"/>
            </a:xfrm>
          </p:grpSpPr>
          <p:pic>
            <p:nvPicPr>
              <p:cNvPr id="10258" name="Picture 64" descr="cube-gold"/>
              <p:cNvPicPr>
                <a:picLocks noChangeAspect="1" noChangeArrowheads="1"/>
              </p:cNvPicPr>
              <p:nvPr/>
            </p:nvPicPr>
            <p:blipFill>
              <a:blip r:embed="rId6">
                <a:lum bright="-36000"/>
              </a:blip>
              <a:srcRect/>
              <a:stretch>
                <a:fillRect/>
              </a:stretch>
            </p:blipFill>
            <p:spPr bwMode="auto">
              <a:xfrm>
                <a:off x="2267" y="1795"/>
                <a:ext cx="616" cy="489"/>
              </a:xfrm>
              <a:prstGeom prst="rect">
                <a:avLst/>
              </a:prstGeom>
              <a:noFill/>
              <a:ln w="9525">
                <a:noFill/>
                <a:miter lim="800000"/>
                <a:headEnd/>
                <a:tailEnd/>
              </a:ln>
            </p:spPr>
          </p:pic>
          <p:sp>
            <p:nvSpPr>
              <p:cNvPr id="10259" name="Rectangle 65"/>
              <p:cNvSpPr>
                <a:spLocks noChangeArrowheads="1"/>
              </p:cNvSpPr>
              <p:nvPr/>
            </p:nvSpPr>
            <p:spPr bwMode="auto">
              <a:xfrm>
                <a:off x="2450" y="2016"/>
                <a:ext cx="192" cy="100"/>
              </a:xfrm>
              <a:prstGeom prst="rect">
                <a:avLst/>
              </a:prstGeom>
              <a:noFill/>
              <a:ln w="12700">
                <a:noFill/>
                <a:miter lim="800000"/>
                <a:headEnd/>
                <a:tailEnd/>
              </a:ln>
            </p:spPr>
            <p:txBody>
              <a:bodyPr vert="horz" wrap="none" lIns="91440" tIns="45720" rIns="91440" bIns="45720" numCol="1" anchor="ctr" anchorCtr="0" compatLnSpc="1">
                <a:prstTxWarp prst="textNoShape">
                  <a:avLst/>
                </a:prstTxWarp>
              </a:bodyPr>
              <a:lstStyle/>
              <a:p>
                <a:pPr algn="ctr"/>
                <a:r>
                  <a:rPr lang="en-US" sz="1200" b="0" dirty="0">
                    <a:latin typeface="Segoe" pitchFamily="34" charset="0"/>
                  </a:rPr>
                  <a:t>Application</a:t>
                </a:r>
              </a:p>
            </p:txBody>
          </p:sp>
        </p:grpSp>
        <p:grpSp>
          <p:nvGrpSpPr>
            <p:cNvPr id="26" name="Group 66"/>
            <p:cNvGrpSpPr>
              <a:grpSpLocks/>
            </p:cNvGrpSpPr>
            <p:nvPr/>
          </p:nvGrpSpPr>
          <p:grpSpPr bwMode="auto">
            <a:xfrm>
              <a:off x="2869" y="1819"/>
              <a:ext cx="616" cy="489"/>
              <a:chOff x="2869" y="1795"/>
              <a:chExt cx="616" cy="489"/>
            </a:xfrm>
          </p:grpSpPr>
          <p:pic>
            <p:nvPicPr>
              <p:cNvPr id="10256" name="Picture 67" descr="cube-gold"/>
              <p:cNvPicPr>
                <a:picLocks noChangeAspect="1" noChangeArrowheads="1"/>
              </p:cNvPicPr>
              <p:nvPr/>
            </p:nvPicPr>
            <p:blipFill>
              <a:blip r:embed="rId6">
                <a:lum bright="-36000"/>
              </a:blip>
              <a:srcRect/>
              <a:stretch>
                <a:fillRect/>
              </a:stretch>
            </p:blipFill>
            <p:spPr bwMode="auto">
              <a:xfrm>
                <a:off x="2869" y="1795"/>
                <a:ext cx="616" cy="489"/>
              </a:xfrm>
              <a:prstGeom prst="rect">
                <a:avLst/>
              </a:prstGeom>
              <a:noFill/>
              <a:ln w="9525">
                <a:noFill/>
                <a:miter lim="800000"/>
                <a:headEnd/>
                <a:tailEnd/>
              </a:ln>
            </p:spPr>
          </p:pic>
          <p:sp>
            <p:nvSpPr>
              <p:cNvPr id="10257" name="Rectangle 68"/>
              <p:cNvSpPr>
                <a:spLocks noChangeArrowheads="1"/>
              </p:cNvSpPr>
              <p:nvPr/>
            </p:nvSpPr>
            <p:spPr bwMode="auto">
              <a:xfrm>
                <a:off x="3056" y="2016"/>
                <a:ext cx="192" cy="100"/>
              </a:xfrm>
              <a:prstGeom prst="rect">
                <a:avLst/>
              </a:prstGeom>
              <a:noFill/>
              <a:ln w="12700">
                <a:noFill/>
                <a:miter lim="800000"/>
                <a:headEnd/>
                <a:tailEnd/>
              </a:ln>
            </p:spPr>
            <p:txBody>
              <a:bodyPr vert="horz" wrap="none" lIns="91440" tIns="45720" rIns="91440" bIns="45720" numCol="1" anchor="ctr" anchorCtr="0" compatLnSpc="1">
                <a:prstTxWarp prst="textNoShape">
                  <a:avLst/>
                </a:prstTxWarp>
              </a:bodyPr>
              <a:lstStyle/>
              <a:p>
                <a:pPr algn="ctr"/>
                <a:r>
                  <a:rPr lang="en-US" sz="1200" b="0" dirty="0">
                    <a:latin typeface="Segoe" pitchFamily="34" charset="0"/>
                  </a:rPr>
                  <a:t>Application</a:t>
                </a:r>
              </a:p>
            </p:txBody>
          </p:sp>
        </p:grpSp>
      </p:grpSp>
      <p:pic>
        <p:nvPicPr>
          <p:cNvPr id="66" name="Picture 90" descr="clear rectangle glow Blue"/>
          <p:cNvPicPr>
            <a:picLocks noChangeAspect="1" noChangeArrowheads="1"/>
          </p:cNvPicPr>
          <p:nvPr/>
        </p:nvPicPr>
        <p:blipFill>
          <a:blip r:embed="rId3"/>
          <a:srcRect/>
          <a:stretch>
            <a:fillRect/>
          </a:stretch>
        </p:blipFill>
        <p:spPr bwMode="auto">
          <a:xfrm rot="16200000">
            <a:off x="2726779" y="1661999"/>
            <a:ext cx="3729571" cy="2420937"/>
          </a:xfrm>
          <a:prstGeom prst="rect">
            <a:avLst/>
          </a:prstGeom>
          <a:noFill/>
          <a:ln w="9525">
            <a:noFill/>
            <a:miter lim="800000"/>
            <a:headEnd/>
            <a:tailEnd/>
          </a:ln>
        </p:spPr>
      </p:pic>
      <p:sp>
        <p:nvSpPr>
          <p:cNvPr id="67" name="Rectangle 66"/>
          <p:cNvSpPr/>
          <p:nvPr/>
        </p:nvSpPr>
        <p:spPr>
          <a:xfrm>
            <a:off x="-346352" y="5315277"/>
            <a:ext cx="3994622" cy="1200329"/>
          </a:xfrm>
          <a:prstGeom prst="rect">
            <a:avLst/>
          </a:prstGeom>
        </p:spPr>
        <p:txBody>
          <a:bodyPr wrap="square">
            <a:spAutoFit/>
          </a:bodyPr>
          <a:lstStyle/>
          <a:p>
            <a:pPr marL="457200" indent="-457200"/>
            <a:r>
              <a:rPr lang="fr-FR" dirty="0" smtClean="0"/>
              <a:t>	Elle permet à plusieurs systèmes d’exploitation de s’exécuter simultanément sur une même machine physique.</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99447"/>
                                        </p:tgtEl>
                                        <p:attrNameLst>
                                          <p:attrName>style.visibility</p:attrName>
                                        </p:attrNameLst>
                                      </p:cBhvr>
                                      <p:to>
                                        <p:strVal val="visible"/>
                                      </p:to>
                                    </p:set>
                                    <p:animEffect transition="in" filter="fade">
                                      <p:cBhvr>
                                        <p:cTn id="11" dur="1000"/>
                                        <p:tgtEl>
                                          <p:spTgt spid="399447"/>
                                        </p:tgtEl>
                                      </p:cBhvr>
                                    </p:animEffect>
                                    <p:anim calcmode="lin" valueType="num">
                                      <p:cBhvr>
                                        <p:cTn id="12" dur="1000" fill="hold"/>
                                        <p:tgtEl>
                                          <p:spTgt spid="399447"/>
                                        </p:tgtEl>
                                        <p:attrNameLst>
                                          <p:attrName>ppt_x</p:attrName>
                                        </p:attrNameLst>
                                      </p:cBhvr>
                                      <p:tavLst>
                                        <p:tav tm="0">
                                          <p:val>
                                            <p:strVal val="#ppt_x"/>
                                          </p:val>
                                        </p:tav>
                                        <p:tav tm="100000">
                                          <p:val>
                                            <p:strVal val="#ppt_x"/>
                                          </p:val>
                                        </p:tav>
                                      </p:tavLst>
                                    </p:anim>
                                    <p:anim calcmode="lin" valueType="num">
                                      <p:cBhvr>
                                        <p:cTn id="13" dur="1000" fill="hold"/>
                                        <p:tgtEl>
                                          <p:spTgt spid="399447"/>
                                        </p:tgtEl>
                                        <p:attrNameLst>
                                          <p:attrName>ppt_y</p:attrName>
                                        </p:attrNameLst>
                                      </p:cBhvr>
                                      <p:tavLst>
                                        <p:tav tm="0">
                                          <p:val>
                                            <p:strVal val="#ppt_y+.1"/>
                                          </p:val>
                                        </p:tav>
                                        <p:tav tm="100000">
                                          <p:val>
                                            <p:strVal val="#ppt_y"/>
                                          </p:val>
                                        </p:tav>
                                      </p:tavLst>
                                    </p:anim>
                                  </p:childTnLst>
                                </p:cTn>
                              </p:par>
                              <p:par>
                                <p:cTn id="14" presetID="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63" presetClass="path" presetSubtype="0" accel="50000" decel="50000" fill="hold" nodeType="withEffect">
                                  <p:stCondLst>
                                    <p:cond delay="0"/>
                                  </p:stCondLst>
                                  <p:childTnLst>
                                    <p:animMotion origin="layout" path="M 0 0  L 0.25 0  E" pathEditMode="relative" ptsTypes="">
                                      <p:cBhvr>
                                        <p:cTn id="17" dur="2000" fill="hold"/>
                                        <p:tgtEl>
                                          <p:spTgt spid="3"/>
                                        </p:tgtEl>
                                        <p:attrNameLst>
                                          <p:attrName>ppt_x</p:attrName>
                                          <p:attrName>ppt_y</p:attrName>
                                        </p:attrNameLst>
                                      </p:cBhvr>
                                    </p:animMotion>
                                  </p:childTnLst>
                                </p:cTn>
                              </p:par>
                              <p:par>
                                <p:cTn id="18" presetID="35" presetClass="path" presetSubtype="0" accel="50000" decel="50000" fill="hold" nodeType="withEffect">
                                  <p:stCondLst>
                                    <p:cond delay="0"/>
                                  </p:stCondLst>
                                  <p:childTnLst>
                                    <p:animMotion origin="layout" path="M 0 0  L -0.25 0  E" pathEditMode="relative" ptsTypes="">
                                      <p:cBhvr>
                                        <p:cTn id="19" dur="2000" fill="hold"/>
                                        <p:tgtEl>
                                          <p:spTgt spid="65"/>
                                        </p:tgtEl>
                                        <p:attrNameLst>
                                          <p:attrName>ppt_x</p:attrName>
                                          <p:attrName>ppt_y</p:attrName>
                                        </p:attrNameLst>
                                      </p:cBhvr>
                                    </p:animMotion>
                                  </p:childTnLst>
                                </p:cTn>
                              </p:par>
                              <p:par>
                                <p:cTn id="20" presetID="1" presetClass="exit" presetSubtype="0" fill="hold" nodeType="withEffect">
                                  <p:stCondLst>
                                    <p:cond delay="0"/>
                                  </p:stCondLst>
                                  <p:childTnLst>
                                    <p:set>
                                      <p:cBhvr>
                                        <p:cTn id="21" dur="1" fill="hold">
                                          <p:stCondLst>
                                            <p:cond delay="0"/>
                                          </p:stCondLst>
                                        </p:cTn>
                                        <p:tgtEl>
                                          <p:spTgt spid="10253"/>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6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7" grpId="0" animBg="1"/>
      <p:bldP spid="6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3"/>
          <p:cNvSpPr>
            <a:spLocks noChangeArrowheads="1"/>
          </p:cNvSpPr>
          <p:nvPr/>
        </p:nvSpPr>
        <p:spPr bwMode="auto">
          <a:xfrm>
            <a:off x="517793" y="3051672"/>
            <a:ext cx="8492227" cy="3616375"/>
          </a:xfrm>
          <a:prstGeom prst="rect">
            <a:avLst/>
          </a:prstGeom>
          <a:noFill/>
          <a:ln w="9525">
            <a:noFill/>
            <a:miter lim="800000"/>
            <a:headEnd/>
            <a:tailEnd/>
          </a:ln>
        </p:spPr>
        <p:txBody>
          <a:bodyPr wrap="square">
            <a:spAutoFit/>
          </a:bodyPr>
          <a:lstStyle/>
          <a:p>
            <a:pPr>
              <a:lnSpc>
                <a:spcPct val="90000"/>
              </a:lnSpc>
              <a:spcBef>
                <a:spcPct val="25000"/>
              </a:spcBef>
              <a:buClr>
                <a:srgbClr val="F8411C"/>
              </a:buClr>
              <a:buSzPct val="80000"/>
              <a:buFont typeface="Wingdings" pitchFamily="2" charset="2"/>
              <a:buNone/>
            </a:pPr>
            <a:r>
              <a:rPr lang="en-US" sz="2400" b="0" u="sng" dirty="0" err="1">
                <a:latin typeface="Segoe" pitchFamily="34" charset="0"/>
              </a:rPr>
              <a:t>Approche</a:t>
            </a:r>
            <a:r>
              <a:rPr lang="en-US" sz="2400" b="0" u="sng" dirty="0">
                <a:latin typeface="Segoe" pitchFamily="34" charset="0"/>
              </a:rPr>
              <a:t> de Microsoft</a:t>
            </a:r>
            <a:endParaRPr lang="en-US" sz="2400" b="0" dirty="0">
              <a:latin typeface="Segoe" pitchFamily="34" charset="0"/>
            </a:endParaRPr>
          </a:p>
          <a:p>
            <a:pPr marL="417513" indent="-417513">
              <a:lnSpc>
                <a:spcPct val="90000"/>
              </a:lnSpc>
              <a:spcBef>
                <a:spcPct val="30000"/>
              </a:spcBef>
              <a:buClr>
                <a:schemeClr val="tx2"/>
              </a:buClr>
              <a:buSzPct val="80000"/>
              <a:buBlip>
                <a:blip r:embed="rId3"/>
              </a:buBlip>
            </a:pPr>
            <a:r>
              <a:rPr lang="fr-FR" sz="2000" dirty="0" smtClean="0">
                <a:latin typeface="+mn-lt"/>
              </a:rPr>
              <a:t>Accent </a:t>
            </a:r>
            <a:r>
              <a:rPr lang="fr-FR" sz="2000" dirty="0">
                <a:latin typeface="+mn-lt"/>
              </a:rPr>
              <a:t>sur les scénarios importants </a:t>
            </a:r>
          </a:p>
          <a:p>
            <a:pPr marL="1028700" lvl="1" indent="-455613">
              <a:lnSpc>
                <a:spcPct val="90000"/>
              </a:lnSpc>
              <a:spcBef>
                <a:spcPct val="20000"/>
              </a:spcBef>
              <a:buClr>
                <a:schemeClr val="tx2"/>
              </a:buClr>
              <a:buSzPct val="80000"/>
              <a:buBlip>
                <a:blip r:embed="rId3"/>
              </a:buBlip>
            </a:pPr>
            <a:r>
              <a:rPr lang="fr-FR" b="0" i="1" dirty="0">
                <a:latin typeface="+mn-lt"/>
              </a:rPr>
              <a:t>Offrir le meilleur support pour la consolidation des machines virtuelles</a:t>
            </a:r>
          </a:p>
          <a:p>
            <a:pPr marL="1028700" lvl="1" indent="-455613">
              <a:lnSpc>
                <a:spcPct val="90000"/>
              </a:lnSpc>
              <a:spcBef>
                <a:spcPct val="20000"/>
              </a:spcBef>
              <a:buClr>
                <a:schemeClr val="tx2"/>
              </a:buClr>
              <a:buSzPct val="80000"/>
              <a:buBlip>
                <a:blip r:embed="rId3"/>
              </a:buBlip>
            </a:pPr>
            <a:r>
              <a:rPr lang="fr-FR" b="0" i="1" dirty="0">
                <a:latin typeface="+mn-lt"/>
              </a:rPr>
              <a:t>Permettre une création </a:t>
            </a:r>
            <a:r>
              <a:rPr lang="fr-FR" b="0" i="1" dirty="0" smtClean="0">
                <a:latin typeface="+mn-lt"/>
              </a:rPr>
              <a:t>fiable et rapide de </a:t>
            </a:r>
            <a:r>
              <a:rPr lang="fr-FR" b="0" i="1" dirty="0">
                <a:latin typeface="+mn-lt"/>
              </a:rPr>
              <a:t>comptes utilisateur</a:t>
            </a:r>
          </a:p>
          <a:p>
            <a:pPr marL="1028700" lvl="1" indent="-455613">
              <a:lnSpc>
                <a:spcPct val="90000"/>
              </a:lnSpc>
              <a:spcBef>
                <a:spcPct val="20000"/>
              </a:spcBef>
              <a:buClr>
                <a:schemeClr val="tx2"/>
              </a:buClr>
              <a:buSzPct val="80000"/>
              <a:buBlip>
                <a:blip r:embed="rId3"/>
              </a:buBlip>
            </a:pPr>
            <a:r>
              <a:rPr lang="fr-FR" b="0" i="1" dirty="0">
                <a:latin typeface="+mn-lt"/>
              </a:rPr>
              <a:t>Permettre </a:t>
            </a:r>
            <a:r>
              <a:rPr lang="fr-FR" b="0" i="1" dirty="0" smtClean="0">
                <a:latin typeface="+mn-lt"/>
              </a:rPr>
              <a:t>la </a:t>
            </a:r>
            <a:r>
              <a:rPr lang="fr-FR" b="0" i="1" dirty="0">
                <a:latin typeface="+mn-lt"/>
              </a:rPr>
              <a:t>délégation avec contrôle des tâches</a:t>
            </a:r>
          </a:p>
          <a:p>
            <a:pPr marL="417513" indent="-417513">
              <a:lnSpc>
                <a:spcPct val="90000"/>
              </a:lnSpc>
              <a:spcBef>
                <a:spcPct val="30000"/>
              </a:spcBef>
              <a:buClr>
                <a:schemeClr val="tx2"/>
              </a:buClr>
              <a:buSzPct val="80000"/>
              <a:buBlip>
                <a:blip r:embed="rId3"/>
              </a:buBlip>
            </a:pPr>
            <a:r>
              <a:rPr lang="fr-FR" sz="2000" dirty="0" smtClean="0">
                <a:latin typeface="+mn-lt"/>
              </a:rPr>
              <a:t>Diminuer le coût de </a:t>
            </a:r>
            <a:r>
              <a:rPr lang="fr-FR" sz="2000" dirty="0">
                <a:latin typeface="+mn-lt"/>
              </a:rPr>
              <a:t>la gestion de la </a:t>
            </a:r>
            <a:r>
              <a:rPr lang="fr-FR" sz="2000" dirty="0" err="1" smtClean="0">
                <a:latin typeface="+mn-lt"/>
              </a:rPr>
              <a:t>virtualisation</a:t>
            </a:r>
            <a:endParaRPr lang="fr-FR" sz="2000" dirty="0">
              <a:latin typeface="+mn-lt"/>
            </a:endParaRPr>
          </a:p>
          <a:p>
            <a:pPr marL="1028700" lvl="1" indent="-455613">
              <a:lnSpc>
                <a:spcPct val="90000"/>
              </a:lnSpc>
              <a:spcBef>
                <a:spcPct val="20000"/>
              </a:spcBef>
              <a:buClr>
                <a:schemeClr val="tx2"/>
              </a:buClr>
              <a:buSzPct val="80000"/>
              <a:buBlip>
                <a:blip r:embed="rId3"/>
              </a:buBlip>
            </a:pPr>
            <a:r>
              <a:rPr lang="fr-FR" b="0" i="1" dirty="0" smtClean="0">
                <a:latin typeface="+mn-lt"/>
              </a:rPr>
              <a:t>Assistants </a:t>
            </a:r>
            <a:r>
              <a:rPr lang="fr-FR" b="0" i="1" dirty="0">
                <a:latin typeface="+mn-lt"/>
              </a:rPr>
              <a:t>et autres outils pour simplifier les tâches de </a:t>
            </a:r>
            <a:r>
              <a:rPr lang="fr-FR" b="0" i="1" dirty="0" err="1" smtClean="0">
                <a:latin typeface="+mn-lt"/>
              </a:rPr>
              <a:t>virtualisation</a:t>
            </a:r>
            <a:endParaRPr lang="fr-FR" b="0" i="1" dirty="0" smtClean="0">
              <a:latin typeface="+mn-lt"/>
            </a:endParaRPr>
          </a:p>
          <a:p>
            <a:pPr marL="417513" indent="-417513">
              <a:lnSpc>
                <a:spcPct val="90000"/>
              </a:lnSpc>
              <a:spcBef>
                <a:spcPct val="30000"/>
              </a:spcBef>
              <a:buClr>
                <a:schemeClr val="tx2"/>
              </a:buClr>
              <a:buSzPct val="80000"/>
              <a:buBlip>
                <a:blip r:embed="rId3"/>
              </a:buBlip>
            </a:pPr>
            <a:r>
              <a:rPr lang="fr-FR" sz="2000" dirty="0" smtClean="0">
                <a:latin typeface="+mn-lt"/>
              </a:rPr>
              <a:t>Utiliser les investissements actuels dans des solutions de gestion physique</a:t>
            </a:r>
          </a:p>
          <a:p>
            <a:pPr marL="1028700" lvl="1" indent="-455613">
              <a:lnSpc>
                <a:spcPct val="90000"/>
              </a:lnSpc>
              <a:spcBef>
                <a:spcPct val="20000"/>
              </a:spcBef>
              <a:buClr>
                <a:schemeClr val="tx2"/>
              </a:buClr>
              <a:buSzPct val="80000"/>
              <a:buBlip>
                <a:blip r:embed="rId3"/>
              </a:buBlip>
            </a:pPr>
            <a:r>
              <a:rPr lang="fr-FR" b="0" i="1" dirty="0" smtClean="0">
                <a:latin typeface="+mn-lt"/>
              </a:rPr>
              <a:t>Étendre si possible les outils d’administration existants</a:t>
            </a:r>
          </a:p>
          <a:p>
            <a:pPr marL="571500" lvl="1" indent="-114300">
              <a:lnSpc>
                <a:spcPct val="90000"/>
              </a:lnSpc>
              <a:spcBef>
                <a:spcPct val="25000"/>
              </a:spcBef>
              <a:buClr>
                <a:srgbClr val="777777"/>
              </a:buClr>
              <a:buSzPct val="80000"/>
              <a:buFont typeface="Wingdings" pitchFamily="2" charset="2"/>
              <a:buChar char="n"/>
            </a:pPr>
            <a:endParaRPr lang="en-US" sz="1600" b="0" dirty="0">
              <a:latin typeface="Segoe" pitchFamily="34" charset="0"/>
            </a:endParaRPr>
          </a:p>
        </p:txBody>
      </p:sp>
      <p:sp>
        <p:nvSpPr>
          <p:cNvPr id="16387" name="Rectangle 36"/>
          <p:cNvSpPr>
            <a:spLocks noChangeArrowheads="1"/>
          </p:cNvSpPr>
          <p:nvPr/>
        </p:nvSpPr>
        <p:spPr bwMode="auto">
          <a:xfrm>
            <a:off x="496582" y="1192415"/>
            <a:ext cx="6488112" cy="1809726"/>
          </a:xfrm>
          <a:prstGeom prst="rect">
            <a:avLst/>
          </a:prstGeom>
          <a:noFill/>
          <a:ln w="9525">
            <a:noFill/>
            <a:miter lim="800000"/>
            <a:headEnd/>
            <a:tailEnd/>
          </a:ln>
        </p:spPr>
        <p:txBody>
          <a:bodyPr>
            <a:spAutoFit/>
          </a:bodyPr>
          <a:lstStyle/>
          <a:p>
            <a:pPr marL="417513" indent="-417513">
              <a:lnSpc>
                <a:spcPct val="90000"/>
              </a:lnSpc>
              <a:spcBef>
                <a:spcPct val="25000"/>
              </a:spcBef>
              <a:buClr>
                <a:srgbClr val="F8411C"/>
              </a:buClr>
              <a:buSzPct val="80000"/>
            </a:pPr>
            <a:r>
              <a:rPr lang="en-US" sz="2400" b="0" u="sng" dirty="0" err="1">
                <a:latin typeface="Segoe" pitchFamily="34" charset="0"/>
              </a:rPr>
              <a:t>Besoins actuels </a:t>
            </a:r>
          </a:p>
          <a:p>
            <a:pPr marL="417513" lvl="1" indent="-417513">
              <a:lnSpc>
                <a:spcPct val="90000"/>
              </a:lnSpc>
              <a:spcBef>
                <a:spcPct val="30000"/>
              </a:spcBef>
              <a:buClr>
                <a:schemeClr val="tx2"/>
              </a:buClr>
              <a:buSzPct val="80000"/>
              <a:buBlip>
                <a:blip r:embed="rId3"/>
              </a:buBlip>
            </a:pPr>
            <a:r>
              <a:rPr lang="en-US" sz="2000" dirty="0" err="1" smtClean="0">
                <a:latin typeface="+mn-lt"/>
              </a:rPr>
              <a:t>Optimiser</a:t>
            </a:r>
            <a:r>
              <a:rPr lang="en-US" sz="2000" dirty="0" smtClean="0">
                <a:latin typeface="+mn-lt"/>
              </a:rPr>
              <a:t> </a:t>
            </a:r>
            <a:r>
              <a:rPr lang="en-US" sz="2000" dirty="0" err="1" smtClean="0">
                <a:latin typeface="+mn-lt"/>
              </a:rPr>
              <a:t>l'utilisation</a:t>
            </a:r>
            <a:r>
              <a:rPr lang="en-US" sz="2000" dirty="0" smtClean="0">
                <a:latin typeface="+mn-lt"/>
              </a:rPr>
              <a:t> des </a:t>
            </a:r>
            <a:r>
              <a:rPr lang="en-US" sz="2000" dirty="0" err="1" smtClean="0">
                <a:latin typeface="+mn-lt"/>
              </a:rPr>
              <a:t>ressources</a:t>
            </a:r>
            <a:endParaRPr lang="en-US" sz="2000" dirty="0" smtClean="0">
              <a:latin typeface="+mn-lt"/>
            </a:endParaRPr>
          </a:p>
          <a:p>
            <a:pPr marL="417513" lvl="1" indent="-417513">
              <a:lnSpc>
                <a:spcPct val="90000"/>
              </a:lnSpc>
              <a:spcBef>
                <a:spcPct val="30000"/>
              </a:spcBef>
              <a:buClr>
                <a:schemeClr val="tx2"/>
              </a:buClr>
              <a:buSzPct val="80000"/>
              <a:buBlip>
                <a:blip r:embed="rId3"/>
              </a:buBlip>
            </a:pPr>
            <a:r>
              <a:rPr lang="fr-FR" sz="2000" dirty="0" smtClean="0">
                <a:latin typeface="+mn-lt"/>
              </a:rPr>
              <a:t>Outils pour maximiser la souplesse d‘administration</a:t>
            </a:r>
          </a:p>
          <a:p>
            <a:pPr marL="417513" lvl="1" indent="-417513">
              <a:lnSpc>
                <a:spcPct val="90000"/>
              </a:lnSpc>
              <a:spcBef>
                <a:spcPct val="30000"/>
              </a:spcBef>
              <a:buClr>
                <a:schemeClr val="tx2"/>
              </a:buClr>
              <a:buSzPct val="80000"/>
              <a:buBlip>
                <a:blip r:embed="rId3"/>
              </a:buBlip>
            </a:pPr>
            <a:r>
              <a:rPr lang="fr-FR" sz="2000" dirty="0" smtClean="0">
                <a:latin typeface="+mn-lt"/>
              </a:rPr>
              <a:t>Gestion centralisée des machines virtuelles</a:t>
            </a:r>
            <a:endParaRPr lang="en-US" sz="2000" dirty="0" smtClean="0">
              <a:latin typeface="+mn-lt"/>
            </a:endParaRPr>
          </a:p>
        </p:txBody>
      </p:sp>
      <p:grpSp>
        <p:nvGrpSpPr>
          <p:cNvPr id="2" name="Group 73"/>
          <p:cNvGrpSpPr>
            <a:grpSpLocks/>
          </p:cNvGrpSpPr>
          <p:nvPr/>
        </p:nvGrpSpPr>
        <p:grpSpPr bwMode="auto">
          <a:xfrm>
            <a:off x="6790063" y="1371600"/>
            <a:ext cx="2133600" cy="1185863"/>
            <a:chOff x="3456" y="2736"/>
            <a:chExt cx="2162" cy="1419"/>
          </a:xfrm>
        </p:grpSpPr>
        <p:pic>
          <p:nvPicPr>
            <p:cNvPr id="16455" name="Picture 74"/>
            <p:cNvPicPr>
              <a:picLocks noChangeAspect="1" noChangeArrowheads="1"/>
            </p:cNvPicPr>
            <p:nvPr/>
          </p:nvPicPr>
          <p:blipFill>
            <a:blip r:embed="rId4"/>
            <a:srcRect/>
            <a:stretch>
              <a:fillRect/>
            </a:stretch>
          </p:blipFill>
          <p:spPr bwMode="auto">
            <a:xfrm>
              <a:off x="3456" y="3023"/>
              <a:ext cx="2162" cy="1132"/>
            </a:xfrm>
            <a:prstGeom prst="rect">
              <a:avLst/>
            </a:prstGeom>
            <a:noFill/>
            <a:ln w="9525">
              <a:noFill/>
              <a:miter lim="800000"/>
              <a:headEnd/>
              <a:tailEnd/>
            </a:ln>
          </p:spPr>
        </p:pic>
        <p:pic>
          <p:nvPicPr>
            <p:cNvPr id="16456" name="Picture 75"/>
            <p:cNvPicPr>
              <a:picLocks noChangeAspect="1" noChangeArrowheads="1"/>
            </p:cNvPicPr>
            <p:nvPr/>
          </p:nvPicPr>
          <p:blipFill>
            <a:blip r:embed="rId5"/>
            <a:srcRect/>
            <a:stretch>
              <a:fillRect/>
            </a:stretch>
          </p:blipFill>
          <p:spPr bwMode="auto">
            <a:xfrm>
              <a:off x="4666" y="3100"/>
              <a:ext cx="698" cy="433"/>
            </a:xfrm>
            <a:prstGeom prst="rect">
              <a:avLst/>
            </a:prstGeom>
            <a:noFill/>
            <a:ln w="9525">
              <a:noFill/>
              <a:miter lim="800000"/>
              <a:headEnd/>
              <a:tailEnd/>
            </a:ln>
          </p:spPr>
        </p:pic>
        <p:pic>
          <p:nvPicPr>
            <p:cNvPr id="16457" name="Picture 76"/>
            <p:cNvPicPr>
              <a:picLocks noChangeAspect="1" noChangeArrowheads="1"/>
            </p:cNvPicPr>
            <p:nvPr/>
          </p:nvPicPr>
          <p:blipFill>
            <a:blip r:embed="rId6"/>
            <a:srcRect/>
            <a:stretch>
              <a:fillRect/>
            </a:stretch>
          </p:blipFill>
          <p:spPr bwMode="auto">
            <a:xfrm>
              <a:off x="4792" y="2736"/>
              <a:ext cx="488" cy="707"/>
            </a:xfrm>
            <a:prstGeom prst="rect">
              <a:avLst/>
            </a:prstGeom>
            <a:noFill/>
            <a:ln w="9525">
              <a:noFill/>
              <a:miter lim="800000"/>
              <a:headEnd/>
              <a:tailEnd/>
            </a:ln>
          </p:spPr>
        </p:pic>
        <p:grpSp>
          <p:nvGrpSpPr>
            <p:cNvPr id="3" name="Group 77"/>
            <p:cNvGrpSpPr>
              <a:grpSpLocks/>
            </p:cNvGrpSpPr>
            <p:nvPr/>
          </p:nvGrpSpPr>
          <p:grpSpPr bwMode="auto">
            <a:xfrm>
              <a:off x="3762" y="2941"/>
              <a:ext cx="382" cy="397"/>
              <a:chOff x="543" y="1479"/>
              <a:chExt cx="489" cy="541"/>
            </a:xfrm>
          </p:grpSpPr>
          <p:pic>
            <p:nvPicPr>
              <p:cNvPr id="16469" name="Picture 78"/>
              <p:cNvPicPr>
                <a:picLocks noChangeAspect="1" noChangeArrowheads="1"/>
              </p:cNvPicPr>
              <p:nvPr/>
            </p:nvPicPr>
            <p:blipFill>
              <a:blip r:embed="rId7"/>
              <a:srcRect/>
              <a:stretch>
                <a:fillRect/>
              </a:stretch>
            </p:blipFill>
            <p:spPr bwMode="auto">
              <a:xfrm>
                <a:off x="543" y="1686"/>
                <a:ext cx="489" cy="334"/>
              </a:xfrm>
              <a:prstGeom prst="rect">
                <a:avLst/>
              </a:prstGeom>
              <a:noFill/>
              <a:ln w="9525">
                <a:noFill/>
                <a:miter lim="800000"/>
                <a:headEnd/>
                <a:tailEnd/>
              </a:ln>
            </p:spPr>
          </p:pic>
          <p:pic>
            <p:nvPicPr>
              <p:cNvPr id="16470" name="Picture 79"/>
              <p:cNvPicPr>
                <a:picLocks noChangeAspect="1" noChangeArrowheads="1"/>
              </p:cNvPicPr>
              <p:nvPr/>
            </p:nvPicPr>
            <p:blipFill>
              <a:blip r:embed="rId8"/>
              <a:srcRect/>
              <a:stretch>
                <a:fillRect/>
              </a:stretch>
            </p:blipFill>
            <p:spPr bwMode="auto">
              <a:xfrm>
                <a:off x="648" y="1479"/>
                <a:ext cx="288" cy="449"/>
              </a:xfrm>
              <a:prstGeom prst="rect">
                <a:avLst/>
              </a:prstGeom>
              <a:noFill/>
              <a:ln w="9525">
                <a:noFill/>
                <a:miter lim="800000"/>
                <a:headEnd/>
                <a:tailEnd/>
              </a:ln>
            </p:spPr>
          </p:pic>
        </p:grpSp>
        <p:grpSp>
          <p:nvGrpSpPr>
            <p:cNvPr id="4" name="Group 80"/>
            <p:cNvGrpSpPr>
              <a:grpSpLocks/>
            </p:cNvGrpSpPr>
            <p:nvPr/>
          </p:nvGrpSpPr>
          <p:grpSpPr bwMode="auto">
            <a:xfrm>
              <a:off x="4103" y="2970"/>
              <a:ext cx="382" cy="397"/>
              <a:chOff x="1062" y="1473"/>
              <a:chExt cx="489" cy="542"/>
            </a:xfrm>
          </p:grpSpPr>
          <p:pic>
            <p:nvPicPr>
              <p:cNvPr id="16467" name="Picture 81"/>
              <p:cNvPicPr>
                <a:picLocks noChangeAspect="1" noChangeArrowheads="1"/>
              </p:cNvPicPr>
              <p:nvPr/>
            </p:nvPicPr>
            <p:blipFill>
              <a:blip r:embed="rId7"/>
              <a:srcRect/>
              <a:stretch>
                <a:fillRect/>
              </a:stretch>
            </p:blipFill>
            <p:spPr bwMode="auto">
              <a:xfrm>
                <a:off x="1062" y="1680"/>
                <a:ext cx="489" cy="335"/>
              </a:xfrm>
              <a:prstGeom prst="rect">
                <a:avLst/>
              </a:prstGeom>
              <a:noFill/>
              <a:ln w="9525">
                <a:noFill/>
                <a:miter lim="800000"/>
                <a:headEnd/>
                <a:tailEnd/>
              </a:ln>
            </p:spPr>
          </p:pic>
          <p:pic>
            <p:nvPicPr>
              <p:cNvPr id="16468" name="Picture 82"/>
              <p:cNvPicPr>
                <a:picLocks noChangeAspect="1" noChangeArrowheads="1"/>
              </p:cNvPicPr>
              <p:nvPr/>
            </p:nvPicPr>
            <p:blipFill>
              <a:blip r:embed="rId8"/>
              <a:srcRect/>
              <a:stretch>
                <a:fillRect/>
              </a:stretch>
            </p:blipFill>
            <p:spPr bwMode="auto">
              <a:xfrm>
                <a:off x="1177" y="1473"/>
                <a:ext cx="288" cy="450"/>
              </a:xfrm>
              <a:prstGeom prst="rect">
                <a:avLst/>
              </a:prstGeom>
              <a:noFill/>
              <a:ln w="9525">
                <a:noFill/>
                <a:miter lim="800000"/>
                <a:headEnd/>
                <a:tailEnd/>
              </a:ln>
            </p:spPr>
          </p:pic>
        </p:grpSp>
        <p:grpSp>
          <p:nvGrpSpPr>
            <p:cNvPr id="5" name="Group 83"/>
            <p:cNvGrpSpPr>
              <a:grpSpLocks/>
            </p:cNvGrpSpPr>
            <p:nvPr/>
          </p:nvGrpSpPr>
          <p:grpSpPr bwMode="auto">
            <a:xfrm>
              <a:off x="4232" y="3257"/>
              <a:ext cx="382" cy="403"/>
              <a:chOff x="1410" y="2075"/>
              <a:chExt cx="489" cy="550"/>
            </a:xfrm>
          </p:grpSpPr>
          <p:pic>
            <p:nvPicPr>
              <p:cNvPr id="16465" name="Picture 84"/>
              <p:cNvPicPr>
                <a:picLocks noChangeAspect="1" noChangeArrowheads="1"/>
              </p:cNvPicPr>
              <p:nvPr/>
            </p:nvPicPr>
            <p:blipFill>
              <a:blip r:embed="rId7"/>
              <a:srcRect/>
              <a:stretch>
                <a:fillRect/>
              </a:stretch>
            </p:blipFill>
            <p:spPr bwMode="auto">
              <a:xfrm>
                <a:off x="1410" y="2290"/>
                <a:ext cx="489" cy="335"/>
              </a:xfrm>
              <a:prstGeom prst="rect">
                <a:avLst/>
              </a:prstGeom>
              <a:noFill/>
              <a:ln w="9525">
                <a:noFill/>
                <a:miter lim="800000"/>
                <a:headEnd/>
                <a:tailEnd/>
              </a:ln>
            </p:spPr>
          </p:pic>
          <p:pic>
            <p:nvPicPr>
              <p:cNvPr id="16466" name="Picture 85"/>
              <p:cNvPicPr>
                <a:picLocks noChangeAspect="1" noChangeArrowheads="1"/>
              </p:cNvPicPr>
              <p:nvPr/>
            </p:nvPicPr>
            <p:blipFill>
              <a:blip r:embed="rId8"/>
              <a:srcRect/>
              <a:stretch>
                <a:fillRect/>
              </a:stretch>
            </p:blipFill>
            <p:spPr bwMode="auto">
              <a:xfrm>
                <a:off x="1515" y="2075"/>
                <a:ext cx="288" cy="449"/>
              </a:xfrm>
              <a:prstGeom prst="rect">
                <a:avLst/>
              </a:prstGeom>
              <a:noFill/>
              <a:ln w="9525">
                <a:noFill/>
                <a:miter lim="800000"/>
                <a:headEnd/>
                <a:tailEnd/>
              </a:ln>
            </p:spPr>
          </p:pic>
        </p:grpSp>
        <p:grpSp>
          <p:nvGrpSpPr>
            <p:cNvPr id="6" name="Group 86"/>
            <p:cNvGrpSpPr>
              <a:grpSpLocks/>
            </p:cNvGrpSpPr>
            <p:nvPr/>
          </p:nvGrpSpPr>
          <p:grpSpPr bwMode="auto">
            <a:xfrm>
              <a:off x="3876" y="3173"/>
              <a:ext cx="382" cy="403"/>
              <a:chOff x="935" y="2062"/>
              <a:chExt cx="489" cy="551"/>
            </a:xfrm>
          </p:grpSpPr>
          <p:pic>
            <p:nvPicPr>
              <p:cNvPr id="16463" name="Picture 87"/>
              <p:cNvPicPr>
                <a:picLocks noChangeAspect="1" noChangeArrowheads="1"/>
              </p:cNvPicPr>
              <p:nvPr/>
            </p:nvPicPr>
            <p:blipFill>
              <a:blip r:embed="rId7"/>
              <a:srcRect/>
              <a:stretch>
                <a:fillRect/>
              </a:stretch>
            </p:blipFill>
            <p:spPr bwMode="auto">
              <a:xfrm>
                <a:off x="935" y="2278"/>
                <a:ext cx="489" cy="335"/>
              </a:xfrm>
              <a:prstGeom prst="rect">
                <a:avLst/>
              </a:prstGeom>
              <a:noFill/>
              <a:ln w="9525">
                <a:noFill/>
                <a:miter lim="800000"/>
                <a:headEnd/>
                <a:tailEnd/>
              </a:ln>
            </p:spPr>
          </p:pic>
          <p:pic>
            <p:nvPicPr>
              <p:cNvPr id="16464" name="Picture 88"/>
              <p:cNvPicPr>
                <a:picLocks noChangeAspect="1" noChangeArrowheads="1"/>
              </p:cNvPicPr>
              <p:nvPr/>
            </p:nvPicPr>
            <p:blipFill>
              <a:blip r:embed="rId8"/>
              <a:srcRect/>
              <a:stretch>
                <a:fillRect/>
              </a:stretch>
            </p:blipFill>
            <p:spPr bwMode="auto">
              <a:xfrm>
                <a:off x="1040" y="2062"/>
                <a:ext cx="288" cy="450"/>
              </a:xfrm>
              <a:prstGeom prst="rect">
                <a:avLst/>
              </a:prstGeom>
              <a:noFill/>
              <a:ln w="9525">
                <a:noFill/>
                <a:miter lim="800000"/>
                <a:headEnd/>
                <a:tailEnd/>
              </a:ln>
            </p:spPr>
          </p:pic>
        </p:grpSp>
        <p:pic>
          <p:nvPicPr>
            <p:cNvPr id="16462" name="Picture 89"/>
            <p:cNvPicPr>
              <a:picLocks noChangeAspect="1" noChangeArrowheads="1"/>
            </p:cNvPicPr>
            <p:nvPr/>
          </p:nvPicPr>
          <p:blipFill>
            <a:blip r:embed="rId9">
              <a:lum bright="36000"/>
            </a:blip>
            <a:srcRect/>
            <a:stretch>
              <a:fillRect/>
            </a:stretch>
          </p:blipFill>
          <p:spPr bwMode="auto">
            <a:xfrm>
              <a:off x="4201" y="2931"/>
              <a:ext cx="625" cy="453"/>
            </a:xfrm>
            <a:prstGeom prst="rect">
              <a:avLst/>
            </a:prstGeom>
            <a:noFill/>
            <a:ln w="9525">
              <a:noFill/>
              <a:miter lim="800000"/>
              <a:headEnd/>
              <a:tailEnd/>
            </a:ln>
          </p:spPr>
        </p:pic>
      </p:grpSp>
      <p:sp>
        <p:nvSpPr>
          <p:cNvPr id="16391" name="Rectangle 3"/>
          <p:cNvSpPr>
            <a:spLocks noGrp="1"/>
          </p:cNvSpPr>
          <p:nvPr/>
        </p:nvSpPr>
        <p:spPr bwMode="auto">
          <a:xfrm>
            <a:off x="7770813" y="6599238"/>
            <a:ext cx="1219200" cy="182562"/>
          </a:xfrm>
          <a:prstGeom prst="rect">
            <a:avLst/>
          </a:prstGeom>
          <a:noFill/>
          <a:ln w="9525">
            <a:noFill/>
            <a:miter lim="800000"/>
            <a:headEnd/>
            <a:tailEnd/>
          </a:ln>
        </p:spPr>
        <p:txBody>
          <a:bodyPr lIns="0" tIns="0" rIns="0" bIns="0" anchor="b">
            <a:spAutoFit/>
          </a:bodyPr>
          <a:lstStyle/>
          <a:p>
            <a:pPr algn="r"/>
            <a:r>
              <a:rPr lang="en-US" sz="1200" b="0">
                <a:solidFill>
                  <a:schemeClr val="bg1"/>
                </a:solidFill>
              </a:rPr>
              <a:t>14</a:t>
            </a:r>
          </a:p>
        </p:txBody>
      </p:sp>
      <p:sp>
        <p:nvSpPr>
          <p:cNvPr id="352341" name="Rectangle 85"/>
          <p:cNvSpPr>
            <a:spLocks noGrp="1" noChangeArrowheads="1"/>
          </p:cNvSpPr>
          <p:nvPr>
            <p:ph type="title"/>
          </p:nvPr>
        </p:nvSpPr>
        <p:spPr/>
        <p:txBody>
          <a:bodyPr/>
          <a:lstStyle/>
          <a:p>
            <a:pPr eaLnBrk="1" hangingPunct="1">
              <a:defRPr/>
            </a:pPr>
            <a:r>
              <a:rPr lang="en-US" sz="3200" smtClean="0"/>
              <a:t>System Center Virtual Machine Manager</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ctrTitle"/>
          </p:nvPr>
        </p:nvSpPr>
        <p:spPr>
          <a:xfrm>
            <a:off x="524828" y="3477578"/>
            <a:ext cx="7364412" cy="1200329"/>
          </a:xfrm>
          <a:noFill/>
        </p:spPr>
        <p:txBody>
          <a:bodyPr anchor="b"/>
          <a:lstStyle/>
          <a:p>
            <a:r>
              <a:rPr lang="fr-FR" dirty="0" smtClean="0"/>
              <a:t>System Center Virtual Machine Manager</a:t>
            </a:r>
            <a:endParaRPr lang="fr-FR" dirty="0"/>
          </a:p>
        </p:txBody>
      </p:sp>
      <p:sp>
        <p:nvSpPr>
          <p:cNvPr id="350211" name="Rectangle 3"/>
          <p:cNvSpPr>
            <a:spLocks noGrp="1" noChangeArrowheads="1"/>
          </p:cNvSpPr>
          <p:nvPr>
            <p:ph type="subTitle" idx="1"/>
          </p:nvPr>
        </p:nvSpPr>
        <p:spPr>
          <a:xfrm>
            <a:off x="514668" y="4292600"/>
            <a:ext cx="7386637" cy="535531"/>
          </a:xfrm>
        </p:spPr>
        <p:txBody>
          <a:bodyPr/>
          <a:lstStyle/>
          <a:p>
            <a:endParaRPr lang="en-US" dirty="0"/>
          </a:p>
        </p:txBody>
      </p:sp>
      <p:sp>
        <p:nvSpPr>
          <p:cNvPr id="7" name="TextBox 6"/>
          <p:cNvSpPr txBox="1"/>
          <p:nvPr/>
        </p:nvSpPr>
        <p:spPr>
          <a:xfrm>
            <a:off x="457834" y="2378710"/>
            <a:ext cx="4266565" cy="84023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nSpc>
                <a:spcPct val="90000"/>
              </a:lnSpc>
            </a:pPr>
            <a:r>
              <a:rPr lang="fr-FR" sz="5400" dirty="0" smtClean="0">
                <a:ln w="50800"/>
                <a:solidFill>
                  <a:schemeClr val="tx2"/>
                </a:solidFill>
                <a:effectLst>
                  <a:outerShdw blurRad="38100" dist="38100" dir="2700000" algn="tl">
                    <a:srgbClr val="000000"/>
                  </a:outerShdw>
                </a:effectLst>
                <a:latin typeface="Segoe Black" pitchFamily="34" charset="0"/>
                <a:ea typeface="+mj-ea"/>
                <a:cs typeface="+mj-cs"/>
              </a:rPr>
              <a:t>Démo</a:t>
            </a:r>
            <a:endParaRPr lang="fr-FR" sz="3600" dirty="0" smtClean="0">
              <a:ln w="50800"/>
              <a:solidFill>
                <a:schemeClr val="tx2"/>
              </a:solidFill>
              <a:effectLst>
                <a:outerShdw blurRad="38100" dist="38100" dir="2700000" algn="tl">
                  <a:srgbClr val="000000"/>
                </a:outerShdw>
              </a:effectLst>
              <a:latin typeface="Segoe Black" pitchFamily="34" charset="0"/>
              <a:ea typeface="+mj-ea"/>
              <a:cs typeface="+mj-cs"/>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8288" y="228600"/>
            <a:ext cx="9125712" cy="1089529"/>
          </a:xfrm>
        </p:spPr>
        <p:txBody>
          <a:bodyPr/>
          <a:lstStyle/>
          <a:p>
            <a:pPr eaLnBrk="1" hangingPunct="1"/>
            <a:r>
              <a:rPr lang="en-US" sz="3600" dirty="0" smtClean="0"/>
              <a:t>System Centre Virtual Machine Manager</a:t>
            </a:r>
          </a:p>
        </p:txBody>
      </p:sp>
      <p:sp>
        <p:nvSpPr>
          <p:cNvPr id="37891" name="Rectangle 3"/>
          <p:cNvSpPr>
            <a:spLocks noGrp="1" noChangeArrowheads="1"/>
          </p:cNvSpPr>
          <p:nvPr>
            <p:ph idx="1"/>
          </p:nvPr>
        </p:nvSpPr>
        <p:spPr>
          <a:xfrm>
            <a:off x="160528" y="1158430"/>
            <a:ext cx="8829040" cy="5115246"/>
          </a:xfrm>
        </p:spPr>
        <p:txBody>
          <a:bodyPr/>
          <a:lstStyle/>
          <a:p>
            <a:pPr marL="457200" indent="-457200" eaLnBrk="1" hangingPunct="1"/>
            <a:r>
              <a:rPr lang="fr-FR" sz="2800" dirty="0" smtClean="0"/>
              <a:t>Optimisation des ressources physique</a:t>
            </a:r>
            <a:endParaRPr lang="en-GB" sz="2800" dirty="0" smtClean="0"/>
          </a:p>
          <a:p>
            <a:pPr marL="866775" lvl="1" indent="-407988" eaLnBrk="1" hangingPunct="1"/>
            <a:r>
              <a:rPr lang="en-US" sz="2400" dirty="0" smtClean="0"/>
              <a:t>Identification des </a:t>
            </a:r>
            <a:r>
              <a:rPr lang="en-US" sz="2400" dirty="0" err="1" smtClean="0"/>
              <a:t>candidats</a:t>
            </a:r>
            <a:r>
              <a:rPr lang="en-US" sz="2400" dirty="0" smtClean="0"/>
              <a:t> à la consolidation</a:t>
            </a:r>
          </a:p>
          <a:p>
            <a:pPr marL="866775" lvl="1" indent="-407988" eaLnBrk="1" hangingPunct="1"/>
            <a:r>
              <a:rPr lang="en-US" sz="2400" dirty="0" smtClean="0"/>
              <a:t>Migration physique </a:t>
            </a:r>
            <a:r>
              <a:rPr lang="en-US" sz="2400" dirty="0" err="1" smtClean="0"/>
              <a:t>vers</a:t>
            </a:r>
            <a:r>
              <a:rPr lang="en-US" sz="2400" dirty="0" smtClean="0"/>
              <a:t> </a:t>
            </a:r>
            <a:r>
              <a:rPr lang="en-US" sz="2400" dirty="0" err="1" smtClean="0"/>
              <a:t>virtuelle</a:t>
            </a:r>
            <a:r>
              <a:rPr lang="en-US" sz="2400" dirty="0" smtClean="0"/>
              <a:t> </a:t>
            </a:r>
            <a:r>
              <a:rPr lang="en-US" sz="2400" dirty="0" err="1" smtClean="0"/>
              <a:t>améliorée</a:t>
            </a:r>
            <a:r>
              <a:rPr lang="en-US" sz="2400" dirty="0" smtClean="0"/>
              <a:t> (P2V)</a:t>
            </a:r>
          </a:p>
          <a:p>
            <a:pPr marL="1254125" lvl="2" indent="-385763" eaLnBrk="1" hangingPunct="1"/>
            <a:r>
              <a:rPr lang="en-US" sz="2000" dirty="0" err="1" smtClean="0"/>
              <a:t>Utilise</a:t>
            </a:r>
            <a:r>
              <a:rPr lang="en-US" sz="2000" dirty="0" smtClean="0"/>
              <a:t> Volume Shadow Services</a:t>
            </a:r>
          </a:p>
          <a:p>
            <a:pPr marL="866775" lvl="1" indent="-407988" eaLnBrk="1" hangingPunct="1"/>
            <a:r>
              <a:rPr lang="en-US" sz="2400" dirty="0" smtClean="0"/>
              <a:t>Placement “</a:t>
            </a:r>
            <a:r>
              <a:rPr lang="en-US" sz="2400" dirty="0" err="1" smtClean="0"/>
              <a:t>Intélligent</a:t>
            </a:r>
            <a:r>
              <a:rPr lang="en-US" sz="2400" dirty="0" smtClean="0"/>
              <a:t>”</a:t>
            </a:r>
          </a:p>
          <a:p>
            <a:pPr marL="1254125" lvl="2" indent="-385763" eaLnBrk="1" hangingPunct="1"/>
            <a:r>
              <a:rPr lang="en-US" sz="2000" dirty="0" smtClean="0"/>
              <a:t>Placement  </a:t>
            </a:r>
            <a:r>
              <a:rPr lang="en-US" sz="2000" dirty="0" err="1" smtClean="0"/>
              <a:t>fonction</a:t>
            </a:r>
            <a:r>
              <a:rPr lang="en-US" sz="2000" dirty="0" smtClean="0"/>
              <a:t> de la </a:t>
            </a:r>
            <a:r>
              <a:rPr lang="en-US" sz="2000" dirty="0" err="1" smtClean="0"/>
              <a:t>disponibilité</a:t>
            </a:r>
            <a:r>
              <a:rPr lang="en-US" sz="2000" dirty="0" smtClean="0"/>
              <a:t> et de </a:t>
            </a:r>
            <a:r>
              <a:rPr lang="en-US" sz="2000" dirty="0" err="1" smtClean="0"/>
              <a:t>l’utilisation</a:t>
            </a:r>
            <a:r>
              <a:rPr lang="en-US" sz="2000" dirty="0" smtClean="0"/>
              <a:t> des </a:t>
            </a:r>
            <a:r>
              <a:rPr lang="en-US" sz="2000" dirty="0" err="1" smtClean="0"/>
              <a:t>ressources</a:t>
            </a:r>
            <a:endParaRPr lang="en-US" sz="2000" dirty="0" smtClean="0"/>
          </a:p>
          <a:p>
            <a:pPr marL="481012" indent="-407988"/>
            <a:r>
              <a:rPr lang="fr-FR" sz="2800" dirty="0" smtClean="0"/>
              <a:t>Administration centralisée des ressources</a:t>
            </a:r>
          </a:p>
          <a:p>
            <a:pPr marL="866775" lvl="1" indent="-407988"/>
            <a:r>
              <a:rPr lang="fr-FR" sz="2000" dirty="0" smtClean="0"/>
              <a:t>Notion de groupe des hôtes</a:t>
            </a:r>
            <a:endParaRPr lang="en-GB" sz="2000" dirty="0" smtClean="0"/>
          </a:p>
          <a:p>
            <a:pPr marL="457200" indent="-457200"/>
            <a:r>
              <a:rPr lang="en-US" sz="2800" dirty="0" err="1" smtClean="0"/>
              <a:t>Déploiement</a:t>
            </a:r>
            <a:r>
              <a:rPr lang="en-US" sz="2800" dirty="0" smtClean="0"/>
              <a:t> et </a:t>
            </a:r>
            <a:r>
              <a:rPr lang="en-US" sz="2800" dirty="0" err="1" smtClean="0"/>
              <a:t>mise</a:t>
            </a:r>
            <a:r>
              <a:rPr lang="en-US" sz="2800" dirty="0" smtClean="0"/>
              <a:t> à disposition des VMs</a:t>
            </a:r>
          </a:p>
          <a:p>
            <a:pPr marL="1316038" lvl="2" indent="-396875"/>
            <a:r>
              <a:rPr lang="en-US" sz="2000" dirty="0" err="1" smtClean="0"/>
              <a:t>Modèles</a:t>
            </a:r>
            <a:r>
              <a:rPr lang="en-US" sz="2000" dirty="0" smtClean="0"/>
              <a:t> et </a:t>
            </a:r>
            <a:r>
              <a:rPr lang="en-US" sz="2000" dirty="0" err="1" smtClean="0"/>
              <a:t>librairies</a:t>
            </a:r>
            <a:endParaRPr lang="en-US" sz="2000" dirty="0" smtClean="0"/>
          </a:p>
          <a:p>
            <a:pPr marL="1316038" lvl="2" indent="-396875"/>
            <a:r>
              <a:rPr lang="en-US" sz="2000" dirty="0" err="1" smtClean="0"/>
              <a:t>Portail</a:t>
            </a:r>
            <a:endParaRPr lang="en-US" sz="2000"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408582"/>
          <p:cNvSpPr>
            <a:spLocks noGrp="1" noChangeArrowheads="1"/>
          </p:cNvSpPr>
          <p:nvPr>
            <p:ph type="title"/>
          </p:nvPr>
        </p:nvSpPr>
        <p:spPr>
          <a:xfrm>
            <a:off x="18288" y="228600"/>
            <a:ext cx="8380412" cy="590931"/>
          </a:xfrm>
        </p:spPr>
        <p:txBody>
          <a:bodyPr anchor="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dirty="0" smtClean="0"/>
              <a:t>Windows Server </a:t>
            </a:r>
            <a:r>
              <a:rPr lang="en-US" sz="3600" dirty="0" err="1" smtClean="0"/>
              <a:t>Virtualisation</a:t>
            </a:r>
            <a:endParaRPr lang="fr-FR" sz="3600" b="0" dirty="0" smtClean="0">
              <a:ln w="11430"/>
              <a:solidFill>
                <a:srgbClr val="FFC000"/>
              </a:solidFill>
              <a:effectLst>
                <a:outerShdw blurRad="50800" dist="39000" dir="5460000" algn="tl">
                  <a:srgbClr val="000000">
                    <a:alpha val="38000"/>
                  </a:srgbClr>
                </a:outerShdw>
              </a:effectLst>
            </a:endParaRPr>
          </a:p>
        </p:txBody>
      </p:sp>
      <p:sp>
        <p:nvSpPr>
          <p:cNvPr id="28675" name="Shape 408583"/>
          <p:cNvSpPr>
            <a:spLocks noGrp="1" noChangeArrowheads="1"/>
          </p:cNvSpPr>
          <p:nvPr>
            <p:ph idx="1"/>
          </p:nvPr>
        </p:nvSpPr>
        <p:spPr/>
        <p:txBody>
          <a:bodyPr/>
          <a:lstStyle/>
          <a:p>
            <a:pPr marL="407988" indent="-407988" eaLnBrk="1" hangingPunct="1"/>
            <a:r>
              <a:rPr lang="fr-FR" sz="2400" i="1" dirty="0" smtClean="0"/>
              <a:t>Introduction à Windows </a:t>
            </a:r>
            <a:r>
              <a:rPr lang="fr-FR" sz="2400" i="1" dirty="0" err="1" smtClean="0"/>
              <a:t>Virtualization</a:t>
            </a:r>
            <a:r>
              <a:rPr lang="fr-FR" sz="2400" i="1" dirty="0" smtClean="0"/>
              <a:t> for servers</a:t>
            </a:r>
            <a:endParaRPr lang="fr-FR" i="1" dirty="0" smtClean="0"/>
          </a:p>
          <a:p>
            <a:pPr marL="755650" lvl="1" indent="-346075" eaLnBrk="1" hangingPunct="1"/>
            <a:r>
              <a:rPr lang="fr-FR" sz="2000" dirty="0" smtClean="0"/>
              <a:t>Fondé sur un </a:t>
            </a:r>
            <a:r>
              <a:rPr lang="fr-FR" sz="2000" dirty="0" err="1" smtClean="0"/>
              <a:t>hyperviseur</a:t>
            </a:r>
            <a:endParaRPr lang="fr-FR" sz="2000" dirty="0" smtClean="0"/>
          </a:p>
          <a:p>
            <a:pPr marL="755650" lvl="1" indent="-346075" eaLnBrk="1" hangingPunct="1"/>
            <a:r>
              <a:rPr lang="fr-FR" sz="2000" dirty="0" smtClean="0"/>
              <a:t>Petite partition de management séparée (parent)</a:t>
            </a:r>
          </a:p>
          <a:p>
            <a:pPr marL="755650" lvl="1" indent="-346075" eaLnBrk="1" hangingPunct="1"/>
            <a:r>
              <a:rPr lang="fr-FR" sz="2000" dirty="0" smtClean="0"/>
              <a:t>Etend considérablement la notion de </a:t>
            </a:r>
            <a:r>
              <a:rPr lang="fr-FR" sz="2000" dirty="0" err="1" smtClean="0"/>
              <a:t>virtualisation</a:t>
            </a:r>
            <a:r>
              <a:rPr lang="fr-FR" sz="2000" dirty="0" smtClean="0"/>
              <a:t> de périphériques</a:t>
            </a:r>
          </a:p>
          <a:p>
            <a:pPr marL="755650" lvl="1" indent="-346075" eaLnBrk="1" hangingPunct="1"/>
            <a:r>
              <a:rPr lang="fr-FR" sz="2000" dirty="0" smtClean="0"/>
              <a:t>Disponibilité cible : la « vague Longhorn »</a:t>
            </a:r>
          </a:p>
          <a:p>
            <a:pPr marL="755650" lvl="1" indent="-346075" eaLnBrk="1" hangingPunct="1">
              <a:buNone/>
            </a:pPr>
            <a:endParaRPr lang="fr-FR" sz="2000" dirty="0" smtClean="0"/>
          </a:p>
          <a:p>
            <a:pPr marL="407988" indent="-407988" eaLnBrk="1" hangingPunct="1"/>
            <a:r>
              <a:rPr lang="fr-FR" sz="2400" dirty="0" smtClean="0"/>
              <a:t>Définition</a:t>
            </a:r>
          </a:p>
          <a:p>
            <a:pPr marL="755650" lvl="1" indent="-346075" eaLnBrk="1" hangingPunct="1"/>
            <a:r>
              <a:rPr lang="fr-FR" sz="2000" dirty="0" err="1" smtClean="0">
                <a:solidFill>
                  <a:srgbClr val="FFC000"/>
                </a:solidFill>
              </a:rPr>
              <a:t>Hyperviseur</a:t>
            </a:r>
            <a:r>
              <a:rPr lang="fr-FR" sz="2000" dirty="0" smtClean="0"/>
              <a:t> :  fine couche logicielle situé sous tous les OS</a:t>
            </a:r>
          </a:p>
          <a:p>
            <a:pPr marL="755650" lvl="1" indent="-346075"/>
            <a:r>
              <a:rPr lang="fr-FR" sz="2000" dirty="0" smtClean="0">
                <a:solidFill>
                  <a:srgbClr val="FFC000"/>
                </a:solidFill>
              </a:rPr>
              <a:t>Partition parente</a:t>
            </a:r>
            <a:r>
              <a:rPr lang="fr-FR" sz="2000" dirty="0" smtClean="0"/>
              <a:t> : une partition qui gère ses enfants</a:t>
            </a:r>
          </a:p>
          <a:p>
            <a:pPr marL="755650" lvl="1" indent="-346075"/>
            <a:r>
              <a:rPr lang="fr-FR" sz="2000" dirty="0" smtClean="0">
                <a:solidFill>
                  <a:srgbClr val="FFC000"/>
                </a:solidFill>
              </a:rPr>
              <a:t>Partitions enfant</a:t>
            </a:r>
            <a:r>
              <a:rPr lang="fr-FR" sz="2000" dirty="0" smtClean="0"/>
              <a:t> : tout nombre de partitions qui sont démarrées, gérées et arrêtées par leur parent</a:t>
            </a:r>
          </a:p>
          <a:p>
            <a:pPr marL="755650" lvl="1" indent="-346075"/>
            <a:r>
              <a:rPr lang="fr-FR" sz="2000" dirty="0" smtClean="0">
                <a:solidFill>
                  <a:srgbClr val="FFC000"/>
                </a:solidFill>
              </a:rPr>
              <a:t>Pile de </a:t>
            </a:r>
            <a:r>
              <a:rPr lang="fr-FR" sz="2000" dirty="0" err="1" smtClean="0">
                <a:solidFill>
                  <a:srgbClr val="FFC000"/>
                </a:solidFill>
              </a:rPr>
              <a:t>virtualisation</a:t>
            </a:r>
            <a:r>
              <a:rPr lang="fr-FR" sz="2000" dirty="0" smtClean="0"/>
              <a:t> : la collection des composants qui s’exécutent dans la partition parente pour la gestion de la machine virtuelle</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Title 1022977"/>
          <p:cNvSpPr>
            <a:spLocks noGrp="1" noChangeArrowheads="1"/>
          </p:cNvSpPr>
          <p:nvPr>
            <p:ph type="title"/>
          </p:nvPr>
        </p:nvSpPr>
        <p:spPr>
          <a:xfrm>
            <a:off x="18288" y="36576"/>
            <a:ext cx="9125712" cy="1089529"/>
          </a:xfrm>
        </p:spPr>
        <p:txBody>
          <a:bodyPr anchor="t"/>
          <a:lstStyle/>
          <a:p>
            <a:pPr marL="0" indent="0" defTabSz="-87313"/>
            <a:r>
              <a:rPr lang="fr-FR" sz="3600" dirty="0" smtClean="0"/>
              <a:t>Les différents modèles de machines virtuelles</a:t>
            </a:r>
          </a:p>
        </p:txBody>
      </p:sp>
      <p:sp>
        <p:nvSpPr>
          <p:cNvPr id="1022979" name="Rectangle 1022978"/>
          <p:cNvSpPr>
            <a:spLocks noChangeArrowheads="1"/>
          </p:cNvSpPr>
          <p:nvPr/>
        </p:nvSpPr>
        <p:spPr bwMode="auto">
          <a:xfrm>
            <a:off x="990600" y="3095625"/>
            <a:ext cx="1828800" cy="533400"/>
          </a:xfrm>
          <a:prstGeom prst="rect">
            <a:avLst/>
          </a:prstGeom>
          <a:solidFill>
            <a:schemeClr val="hlink"/>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r>
              <a:rPr lang="fr-FR" sz="1400" b="0">
                <a:solidFill>
                  <a:schemeClr val="bg2"/>
                </a:solidFill>
                <a:effectLst/>
              </a:rPr>
              <a:t>OS Hôte</a:t>
            </a:r>
            <a:endParaRPr lang="fr-FR" sz="1800" b="0">
              <a:effectLst/>
            </a:endParaRPr>
          </a:p>
        </p:txBody>
      </p:sp>
      <p:sp>
        <p:nvSpPr>
          <p:cNvPr id="1022980" name="Rectangle 1022979"/>
          <p:cNvSpPr>
            <a:spLocks noChangeArrowheads="1"/>
          </p:cNvSpPr>
          <p:nvPr/>
        </p:nvSpPr>
        <p:spPr bwMode="auto">
          <a:xfrm>
            <a:off x="990600" y="2486025"/>
            <a:ext cx="1828800" cy="533400"/>
          </a:xfrm>
          <a:prstGeom prst="rect">
            <a:avLst/>
          </a:prstGeom>
          <a:solidFill>
            <a:srgbClr val="0000FF"/>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r>
              <a:rPr lang="fr-FR" sz="1400" b="0">
                <a:effectLst/>
              </a:rPr>
              <a:t>VMM</a:t>
            </a:r>
            <a:endParaRPr lang="fr-FR" sz="1800" b="0">
              <a:effectLst/>
            </a:endParaRPr>
          </a:p>
        </p:txBody>
      </p:sp>
      <p:sp>
        <p:nvSpPr>
          <p:cNvPr id="1022981" name="Rectangle 1022980"/>
          <p:cNvSpPr>
            <a:spLocks noChangeArrowheads="1"/>
          </p:cNvSpPr>
          <p:nvPr/>
        </p:nvSpPr>
        <p:spPr bwMode="auto">
          <a:xfrm>
            <a:off x="990600" y="1876425"/>
            <a:ext cx="914400" cy="533400"/>
          </a:xfrm>
          <a:prstGeom prst="rect">
            <a:avLst/>
          </a:prstGeom>
          <a:solidFill>
            <a:schemeClr val="hlink"/>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r>
              <a:rPr lang="fr-FR" sz="1400" b="0">
                <a:solidFill>
                  <a:schemeClr val="bg2"/>
                </a:solidFill>
                <a:effectLst/>
              </a:rPr>
              <a:t>Invité 1</a:t>
            </a:r>
            <a:endParaRPr lang="fr-FR" sz="1800" b="0">
              <a:effectLst/>
            </a:endParaRPr>
          </a:p>
        </p:txBody>
      </p:sp>
      <p:sp>
        <p:nvSpPr>
          <p:cNvPr id="1022982" name="Rectangle 1022981"/>
          <p:cNvSpPr>
            <a:spLocks noChangeArrowheads="1"/>
          </p:cNvSpPr>
          <p:nvPr/>
        </p:nvSpPr>
        <p:spPr bwMode="auto">
          <a:xfrm>
            <a:off x="1981200" y="1876425"/>
            <a:ext cx="838200" cy="533400"/>
          </a:xfrm>
          <a:prstGeom prst="rect">
            <a:avLst/>
          </a:prstGeom>
          <a:solidFill>
            <a:schemeClr val="hlink"/>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r>
              <a:rPr lang="fr-FR" sz="1400" b="0">
                <a:solidFill>
                  <a:schemeClr val="bg2"/>
                </a:solidFill>
                <a:effectLst/>
              </a:rPr>
              <a:t>Invité 2</a:t>
            </a:r>
            <a:endParaRPr lang="fr-FR" sz="1800" b="0">
              <a:effectLst/>
            </a:endParaRPr>
          </a:p>
        </p:txBody>
      </p:sp>
      <p:sp>
        <p:nvSpPr>
          <p:cNvPr id="1022983" name="Rectangle 1022982"/>
          <p:cNvSpPr>
            <a:spLocks noChangeArrowheads="1"/>
          </p:cNvSpPr>
          <p:nvPr/>
        </p:nvSpPr>
        <p:spPr bwMode="auto">
          <a:xfrm>
            <a:off x="6781800" y="3095625"/>
            <a:ext cx="1828800" cy="533400"/>
          </a:xfrm>
          <a:prstGeom prst="rect">
            <a:avLst/>
          </a:prstGeom>
          <a:solidFill>
            <a:srgbClr val="0000FF"/>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r>
              <a:rPr lang="fr-FR" sz="1400" b="0">
                <a:effectLst/>
              </a:rPr>
              <a:t>VMM</a:t>
            </a:r>
            <a:endParaRPr lang="fr-FR" sz="1800" b="0">
              <a:effectLst/>
            </a:endParaRPr>
          </a:p>
        </p:txBody>
      </p:sp>
      <p:sp>
        <p:nvSpPr>
          <p:cNvPr id="1022984" name="Rectangle 1022983"/>
          <p:cNvSpPr>
            <a:spLocks noChangeArrowheads="1"/>
          </p:cNvSpPr>
          <p:nvPr/>
        </p:nvSpPr>
        <p:spPr bwMode="auto">
          <a:xfrm>
            <a:off x="6781800" y="2486025"/>
            <a:ext cx="914400" cy="533400"/>
          </a:xfrm>
          <a:prstGeom prst="rect">
            <a:avLst/>
          </a:prstGeom>
          <a:solidFill>
            <a:schemeClr val="hlink"/>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r>
              <a:rPr lang="fr-FR" sz="1400" b="0">
                <a:solidFill>
                  <a:schemeClr val="bg2"/>
                </a:solidFill>
                <a:effectLst/>
              </a:rPr>
              <a:t>Invité 1</a:t>
            </a:r>
            <a:endParaRPr lang="fr-FR" sz="1800" b="0">
              <a:effectLst/>
            </a:endParaRPr>
          </a:p>
        </p:txBody>
      </p:sp>
      <p:sp>
        <p:nvSpPr>
          <p:cNvPr id="1022985" name="Rectangle 1022984"/>
          <p:cNvSpPr>
            <a:spLocks noChangeArrowheads="1"/>
          </p:cNvSpPr>
          <p:nvPr/>
        </p:nvSpPr>
        <p:spPr bwMode="auto">
          <a:xfrm>
            <a:off x="7772400" y="2486025"/>
            <a:ext cx="838200" cy="533400"/>
          </a:xfrm>
          <a:prstGeom prst="rect">
            <a:avLst/>
          </a:prstGeom>
          <a:solidFill>
            <a:schemeClr val="hlink"/>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r>
              <a:rPr lang="fr-FR" sz="1400" b="0">
                <a:solidFill>
                  <a:schemeClr val="bg2"/>
                </a:solidFill>
                <a:effectLst/>
              </a:rPr>
              <a:t>Invité 2</a:t>
            </a:r>
            <a:endParaRPr lang="fr-FR" sz="1800" b="0">
              <a:effectLst/>
            </a:endParaRPr>
          </a:p>
        </p:txBody>
      </p:sp>
      <p:sp>
        <p:nvSpPr>
          <p:cNvPr id="1022986" name="Rectangle 1022985"/>
          <p:cNvSpPr>
            <a:spLocks noChangeArrowheads="1"/>
          </p:cNvSpPr>
          <p:nvPr/>
        </p:nvSpPr>
        <p:spPr bwMode="auto">
          <a:xfrm>
            <a:off x="3352800" y="3095625"/>
            <a:ext cx="990600" cy="533400"/>
          </a:xfrm>
          <a:prstGeom prst="rect">
            <a:avLst/>
          </a:prstGeom>
          <a:solidFill>
            <a:schemeClr val="hlink"/>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r>
              <a:rPr lang="fr-FR" sz="1400" b="0">
                <a:solidFill>
                  <a:schemeClr val="bg2"/>
                </a:solidFill>
                <a:effectLst/>
              </a:rPr>
              <a:t>OS Hôte</a:t>
            </a:r>
            <a:endParaRPr lang="fr-FR" sz="1800" b="0">
              <a:effectLst/>
            </a:endParaRPr>
          </a:p>
        </p:txBody>
      </p:sp>
      <p:sp>
        <p:nvSpPr>
          <p:cNvPr id="1022987" name="Rectangle 1022986"/>
          <p:cNvSpPr>
            <a:spLocks noChangeArrowheads="1"/>
          </p:cNvSpPr>
          <p:nvPr/>
        </p:nvSpPr>
        <p:spPr bwMode="auto">
          <a:xfrm>
            <a:off x="4419600" y="3095625"/>
            <a:ext cx="1828800" cy="533400"/>
          </a:xfrm>
          <a:prstGeom prst="rect">
            <a:avLst/>
          </a:prstGeom>
          <a:solidFill>
            <a:srgbClr val="0000FF"/>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r>
              <a:rPr lang="fr-FR" sz="1400" b="0">
                <a:effectLst/>
              </a:rPr>
              <a:t>VMM</a:t>
            </a:r>
            <a:endParaRPr lang="fr-FR" sz="1800" b="0">
              <a:effectLst/>
            </a:endParaRPr>
          </a:p>
        </p:txBody>
      </p:sp>
      <p:sp>
        <p:nvSpPr>
          <p:cNvPr id="1022988" name="Rectangle 1022987"/>
          <p:cNvSpPr>
            <a:spLocks noChangeArrowheads="1"/>
          </p:cNvSpPr>
          <p:nvPr/>
        </p:nvSpPr>
        <p:spPr bwMode="auto">
          <a:xfrm>
            <a:off x="4419600" y="2486025"/>
            <a:ext cx="914400" cy="533400"/>
          </a:xfrm>
          <a:prstGeom prst="rect">
            <a:avLst/>
          </a:prstGeom>
          <a:solidFill>
            <a:schemeClr val="hlink"/>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r>
              <a:rPr lang="fr-FR" sz="1400" b="0">
                <a:solidFill>
                  <a:schemeClr val="bg2"/>
                </a:solidFill>
                <a:effectLst/>
              </a:rPr>
              <a:t>Invité 1</a:t>
            </a:r>
            <a:endParaRPr lang="fr-FR" sz="1800" b="0">
              <a:effectLst/>
            </a:endParaRPr>
          </a:p>
        </p:txBody>
      </p:sp>
      <p:sp>
        <p:nvSpPr>
          <p:cNvPr id="1022989" name="Rectangle 1022988"/>
          <p:cNvSpPr>
            <a:spLocks noChangeArrowheads="1"/>
          </p:cNvSpPr>
          <p:nvPr/>
        </p:nvSpPr>
        <p:spPr bwMode="auto">
          <a:xfrm>
            <a:off x="5410200" y="2486025"/>
            <a:ext cx="838200" cy="533400"/>
          </a:xfrm>
          <a:prstGeom prst="rect">
            <a:avLst/>
          </a:prstGeom>
          <a:solidFill>
            <a:schemeClr val="hlink"/>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r>
              <a:rPr lang="fr-FR" sz="1400" b="0">
                <a:solidFill>
                  <a:schemeClr val="bg2"/>
                </a:solidFill>
                <a:effectLst/>
              </a:rPr>
              <a:t>Invité 2</a:t>
            </a:r>
            <a:endParaRPr lang="fr-FR" sz="1800" b="0">
              <a:effectLst/>
            </a:endParaRPr>
          </a:p>
        </p:txBody>
      </p:sp>
      <p:sp>
        <p:nvSpPr>
          <p:cNvPr id="94221" name="TextBox 100364"/>
          <p:cNvSpPr txBox="1">
            <a:spLocks noChangeArrowheads="1"/>
          </p:cNvSpPr>
          <p:nvPr/>
        </p:nvSpPr>
        <p:spPr bwMode="auto">
          <a:xfrm>
            <a:off x="1066800" y="1495425"/>
            <a:ext cx="1752600" cy="336550"/>
          </a:xfrm>
          <a:prstGeom prst="rect">
            <a:avLst/>
          </a:prstGeom>
          <a:noFill/>
          <a:ln w="9525">
            <a:noFill/>
            <a:miter lim="800000"/>
            <a:headEnd/>
            <a:tailEnd/>
          </a:ln>
        </p:spPr>
        <p:txBody>
          <a:bodyPr>
            <a:spAutoFit/>
          </a:bodyPr>
          <a:lstStyle/>
          <a:p>
            <a:pPr algn="ctr" eaLnBrk="0" hangingPunct="0">
              <a:spcBef>
                <a:spcPct val="50000"/>
              </a:spcBef>
            </a:pPr>
            <a:r>
              <a:rPr lang="fr-FR" sz="1600">
                <a:effectLst/>
              </a:rPr>
              <a:t>VMM de type 2</a:t>
            </a:r>
          </a:p>
        </p:txBody>
      </p:sp>
      <p:sp>
        <p:nvSpPr>
          <p:cNvPr id="94222" name="TextBox 100365"/>
          <p:cNvSpPr txBox="1">
            <a:spLocks noChangeArrowheads="1"/>
          </p:cNvSpPr>
          <p:nvPr/>
        </p:nvSpPr>
        <p:spPr bwMode="auto">
          <a:xfrm>
            <a:off x="6858000" y="1495425"/>
            <a:ext cx="1752600" cy="581025"/>
          </a:xfrm>
          <a:prstGeom prst="rect">
            <a:avLst/>
          </a:prstGeom>
          <a:noFill/>
          <a:ln w="9525">
            <a:noFill/>
            <a:miter lim="800000"/>
            <a:headEnd/>
            <a:tailEnd/>
          </a:ln>
        </p:spPr>
        <p:txBody>
          <a:bodyPr>
            <a:spAutoFit/>
          </a:bodyPr>
          <a:lstStyle/>
          <a:p>
            <a:pPr algn="ctr" eaLnBrk="0" hangingPunct="0">
              <a:spcBef>
                <a:spcPct val="50000"/>
              </a:spcBef>
            </a:pPr>
            <a:r>
              <a:rPr lang="fr-FR" sz="1600">
                <a:effectLst/>
              </a:rPr>
              <a:t>VMM de type 1 </a:t>
            </a:r>
            <a:br>
              <a:rPr lang="fr-FR" sz="1600">
                <a:effectLst/>
              </a:rPr>
            </a:br>
            <a:r>
              <a:rPr lang="fr-FR" sz="1600">
                <a:effectLst/>
              </a:rPr>
              <a:t>(Hyperviseur)</a:t>
            </a:r>
          </a:p>
        </p:txBody>
      </p:sp>
      <p:sp>
        <p:nvSpPr>
          <p:cNvPr id="94223" name="TextBox 100366"/>
          <p:cNvSpPr txBox="1">
            <a:spLocks noChangeArrowheads="1"/>
          </p:cNvSpPr>
          <p:nvPr/>
        </p:nvSpPr>
        <p:spPr bwMode="auto">
          <a:xfrm>
            <a:off x="3962400" y="1495425"/>
            <a:ext cx="1752600" cy="336550"/>
          </a:xfrm>
          <a:prstGeom prst="rect">
            <a:avLst/>
          </a:prstGeom>
          <a:noFill/>
          <a:ln w="9525">
            <a:noFill/>
            <a:miter lim="800000"/>
            <a:headEnd/>
            <a:tailEnd/>
          </a:ln>
        </p:spPr>
        <p:txBody>
          <a:bodyPr>
            <a:spAutoFit/>
          </a:bodyPr>
          <a:lstStyle/>
          <a:p>
            <a:pPr algn="ctr" eaLnBrk="0" hangingPunct="0">
              <a:spcBef>
                <a:spcPct val="50000"/>
              </a:spcBef>
            </a:pPr>
            <a:r>
              <a:rPr lang="fr-FR" sz="1600">
                <a:effectLst/>
              </a:rPr>
              <a:t>VMM hybride</a:t>
            </a:r>
          </a:p>
        </p:txBody>
      </p:sp>
      <p:sp>
        <p:nvSpPr>
          <p:cNvPr id="94224" name="TextBox 100367"/>
          <p:cNvSpPr txBox="1">
            <a:spLocks noChangeArrowheads="1"/>
          </p:cNvSpPr>
          <p:nvPr/>
        </p:nvSpPr>
        <p:spPr bwMode="auto">
          <a:xfrm>
            <a:off x="1371600" y="4238625"/>
            <a:ext cx="1676400" cy="730250"/>
          </a:xfrm>
          <a:prstGeom prst="rect">
            <a:avLst/>
          </a:prstGeom>
          <a:noFill/>
          <a:ln w="9525">
            <a:noFill/>
            <a:miter lim="800000"/>
            <a:headEnd/>
            <a:tailEnd/>
          </a:ln>
        </p:spPr>
        <p:txBody>
          <a:bodyPr>
            <a:spAutoFit/>
          </a:bodyPr>
          <a:lstStyle/>
          <a:p>
            <a:pPr eaLnBrk="0" hangingPunct="0">
              <a:spcBef>
                <a:spcPct val="50000"/>
              </a:spcBef>
              <a:tabLst>
                <a:tab pos="236538" algn="l"/>
              </a:tabLst>
            </a:pPr>
            <a:r>
              <a:rPr lang="fr-FR" sz="1400" b="0">
                <a:effectLst/>
              </a:rPr>
              <a:t>Exemples : </a:t>
            </a:r>
            <a:br>
              <a:rPr lang="fr-FR" sz="1400" b="0">
                <a:effectLst/>
              </a:rPr>
            </a:br>
            <a:r>
              <a:rPr lang="fr-FR" sz="1400" b="0">
                <a:effectLst/>
              </a:rPr>
              <a:t>	JVM</a:t>
            </a:r>
            <a:br>
              <a:rPr lang="fr-FR" sz="1400" b="0">
                <a:effectLst/>
              </a:rPr>
            </a:br>
            <a:r>
              <a:rPr lang="fr-FR" sz="1400" b="0">
                <a:effectLst/>
              </a:rPr>
              <a:t>	CLR</a:t>
            </a:r>
          </a:p>
        </p:txBody>
      </p:sp>
      <p:sp>
        <p:nvSpPr>
          <p:cNvPr id="94225" name="TextBox 100368"/>
          <p:cNvSpPr txBox="1">
            <a:spLocks noChangeArrowheads="1"/>
          </p:cNvSpPr>
          <p:nvPr/>
        </p:nvSpPr>
        <p:spPr bwMode="auto">
          <a:xfrm>
            <a:off x="3657600" y="4238625"/>
            <a:ext cx="2819400" cy="517525"/>
          </a:xfrm>
          <a:prstGeom prst="rect">
            <a:avLst/>
          </a:prstGeom>
          <a:noFill/>
          <a:ln w="9525">
            <a:noFill/>
            <a:miter lim="800000"/>
            <a:headEnd/>
            <a:tailEnd/>
          </a:ln>
        </p:spPr>
        <p:txBody>
          <a:bodyPr>
            <a:spAutoFit/>
          </a:bodyPr>
          <a:lstStyle/>
          <a:p>
            <a:pPr eaLnBrk="0" hangingPunct="0">
              <a:spcBef>
                <a:spcPct val="50000"/>
              </a:spcBef>
              <a:tabLst>
                <a:tab pos="236538" algn="l"/>
              </a:tabLst>
            </a:pPr>
            <a:r>
              <a:rPr lang="fr-FR" sz="1400" b="0">
                <a:effectLst/>
              </a:rPr>
              <a:t>Exemples : </a:t>
            </a:r>
            <a:br>
              <a:rPr lang="fr-FR" sz="1400" b="0">
                <a:effectLst/>
              </a:rPr>
            </a:br>
            <a:r>
              <a:rPr lang="fr-FR" sz="1400" b="0">
                <a:effectLst/>
              </a:rPr>
              <a:t>	</a:t>
            </a:r>
            <a:r>
              <a:rPr lang="fr-FR" sz="1400">
                <a:effectLst/>
              </a:rPr>
              <a:t>Virtual PC &amp; Virtual Server</a:t>
            </a:r>
            <a:endParaRPr lang="fr-FR" sz="1400" b="0">
              <a:effectLst/>
            </a:endParaRPr>
          </a:p>
        </p:txBody>
      </p:sp>
      <p:sp>
        <p:nvSpPr>
          <p:cNvPr id="94226" name="TextBox 100369"/>
          <p:cNvSpPr txBox="1">
            <a:spLocks noChangeArrowheads="1"/>
          </p:cNvSpPr>
          <p:nvPr/>
        </p:nvSpPr>
        <p:spPr bwMode="auto">
          <a:xfrm>
            <a:off x="6858000" y="4238625"/>
            <a:ext cx="1905000" cy="523875"/>
          </a:xfrm>
          <a:prstGeom prst="rect">
            <a:avLst/>
          </a:prstGeom>
          <a:noFill/>
          <a:ln w="9525">
            <a:noFill/>
            <a:miter lim="800000"/>
            <a:headEnd/>
            <a:tailEnd/>
          </a:ln>
        </p:spPr>
        <p:txBody>
          <a:bodyPr>
            <a:spAutoFit/>
          </a:bodyPr>
          <a:lstStyle/>
          <a:p>
            <a:pPr eaLnBrk="0" hangingPunct="0">
              <a:spcBef>
                <a:spcPct val="50000"/>
              </a:spcBef>
              <a:tabLst>
                <a:tab pos="236538" algn="l"/>
              </a:tabLst>
            </a:pPr>
            <a:r>
              <a:rPr lang="fr-FR" sz="1400" b="0">
                <a:effectLst/>
              </a:rPr>
              <a:t>Exemple : </a:t>
            </a:r>
            <a:br>
              <a:rPr lang="fr-FR" sz="1400" b="0">
                <a:effectLst/>
              </a:rPr>
            </a:br>
            <a:r>
              <a:rPr lang="fr-FR" sz="1400">
                <a:effectLst/>
              </a:rPr>
              <a:t>Virtualization Server</a:t>
            </a:r>
            <a:endParaRPr lang="fr-FR" sz="1400" b="0">
              <a:effectLst/>
            </a:endParaRPr>
          </a:p>
        </p:txBody>
      </p:sp>
      <p:sp>
        <p:nvSpPr>
          <p:cNvPr id="1022996" name="Rectangle 1022995"/>
          <p:cNvSpPr>
            <a:spLocks noChangeArrowheads="1"/>
          </p:cNvSpPr>
          <p:nvPr/>
        </p:nvSpPr>
        <p:spPr bwMode="auto">
          <a:xfrm>
            <a:off x="990600" y="3705225"/>
            <a:ext cx="1828800" cy="304800"/>
          </a:xfrm>
          <a:prstGeom prst="rect">
            <a:avLst/>
          </a:prstGeom>
          <a:solidFill>
            <a:schemeClr val="accent1"/>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r>
              <a:rPr lang="fr-FR" sz="1400" b="0">
                <a:solidFill>
                  <a:schemeClr val="bg2"/>
                </a:solidFill>
                <a:effectLst/>
              </a:rPr>
              <a:t>Hardware</a:t>
            </a:r>
            <a:endParaRPr lang="fr-FR" sz="1800" b="0">
              <a:effectLst/>
            </a:endParaRPr>
          </a:p>
        </p:txBody>
      </p:sp>
      <p:sp>
        <p:nvSpPr>
          <p:cNvPr id="1022997" name="Rectangle 1022996"/>
          <p:cNvSpPr>
            <a:spLocks noChangeArrowheads="1"/>
          </p:cNvSpPr>
          <p:nvPr/>
        </p:nvSpPr>
        <p:spPr bwMode="auto">
          <a:xfrm>
            <a:off x="3352800" y="3705225"/>
            <a:ext cx="2895600" cy="304800"/>
          </a:xfrm>
          <a:prstGeom prst="rect">
            <a:avLst/>
          </a:prstGeom>
          <a:solidFill>
            <a:schemeClr val="accent1"/>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r>
              <a:rPr lang="fr-FR" sz="1400" b="0">
                <a:solidFill>
                  <a:schemeClr val="bg2"/>
                </a:solidFill>
                <a:effectLst/>
              </a:rPr>
              <a:t>Hardware</a:t>
            </a:r>
            <a:endParaRPr lang="fr-FR" sz="1800" b="0">
              <a:effectLst/>
            </a:endParaRPr>
          </a:p>
        </p:txBody>
      </p:sp>
      <p:sp>
        <p:nvSpPr>
          <p:cNvPr id="1022998" name="Rectangle 1022997"/>
          <p:cNvSpPr>
            <a:spLocks noChangeArrowheads="1"/>
          </p:cNvSpPr>
          <p:nvPr/>
        </p:nvSpPr>
        <p:spPr bwMode="auto">
          <a:xfrm>
            <a:off x="6781800" y="3705225"/>
            <a:ext cx="1828800" cy="304800"/>
          </a:xfrm>
          <a:prstGeom prst="rect">
            <a:avLst/>
          </a:prstGeom>
          <a:solidFill>
            <a:schemeClr val="accent1"/>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r>
              <a:rPr lang="fr-FR" sz="1400" b="0">
                <a:solidFill>
                  <a:schemeClr val="bg2"/>
                </a:solidFill>
                <a:effectLst/>
              </a:rPr>
              <a:t>Hardware</a:t>
            </a:r>
            <a:endParaRPr lang="fr-FR" sz="1800" b="0">
              <a:effectLst/>
            </a:endParaRPr>
          </a:p>
        </p:txBody>
      </p:sp>
      <p:sp>
        <p:nvSpPr>
          <p:cNvPr id="94230" name="TextBox 100373"/>
          <p:cNvSpPr txBox="1">
            <a:spLocks noChangeArrowheads="1"/>
          </p:cNvSpPr>
          <p:nvPr/>
        </p:nvSpPr>
        <p:spPr bwMode="auto">
          <a:xfrm>
            <a:off x="3352800" y="5791200"/>
            <a:ext cx="2590800" cy="581025"/>
          </a:xfrm>
          <a:prstGeom prst="rect">
            <a:avLst/>
          </a:prstGeom>
          <a:noFill/>
          <a:ln w="9525">
            <a:noFill/>
            <a:miter lim="800000"/>
            <a:headEnd/>
            <a:tailEnd/>
          </a:ln>
        </p:spPr>
        <p:txBody>
          <a:bodyPr>
            <a:spAutoFit/>
          </a:bodyPr>
          <a:lstStyle/>
          <a:p>
            <a:pPr eaLnBrk="0" hangingPunct="0">
              <a:spcBef>
                <a:spcPct val="50000"/>
              </a:spcBef>
            </a:pPr>
            <a:r>
              <a:rPr lang="fr-FR" sz="1600">
                <a:solidFill>
                  <a:schemeClr val="tx2"/>
                </a:solidFill>
                <a:effectLst/>
              </a:rPr>
              <a:t>Ce que nous avons aujourd’hui</a:t>
            </a:r>
          </a:p>
        </p:txBody>
      </p:sp>
      <p:sp>
        <p:nvSpPr>
          <p:cNvPr id="94231" name="Straight Connector 100374"/>
          <p:cNvSpPr>
            <a:spLocks noChangeShapeType="1"/>
          </p:cNvSpPr>
          <p:nvPr/>
        </p:nvSpPr>
        <p:spPr bwMode="auto">
          <a:xfrm flipV="1">
            <a:off x="4503738" y="5056188"/>
            <a:ext cx="169862" cy="735012"/>
          </a:xfrm>
          <a:prstGeom prst="line">
            <a:avLst/>
          </a:prstGeom>
          <a:noFill/>
          <a:ln w="28575" algn="ctr">
            <a:solidFill>
              <a:schemeClr val="tx2"/>
            </a:solidFill>
            <a:round/>
            <a:headEnd/>
            <a:tailEnd type="triangle" w="med" len="med"/>
          </a:ln>
        </p:spPr>
        <p:txBody>
          <a:bodyPr/>
          <a:lstStyle/>
          <a:p>
            <a:endParaRPr lang="fr-FR"/>
          </a:p>
        </p:txBody>
      </p:sp>
      <p:sp>
        <p:nvSpPr>
          <p:cNvPr id="94232" name="TextBox 100375"/>
          <p:cNvSpPr txBox="1">
            <a:spLocks noChangeArrowheads="1"/>
          </p:cNvSpPr>
          <p:nvPr/>
        </p:nvSpPr>
        <p:spPr bwMode="auto">
          <a:xfrm>
            <a:off x="6553200" y="5638800"/>
            <a:ext cx="2243138" cy="825500"/>
          </a:xfrm>
          <a:prstGeom prst="rect">
            <a:avLst/>
          </a:prstGeom>
          <a:noFill/>
          <a:ln w="9525">
            <a:noFill/>
            <a:miter lim="800000"/>
            <a:headEnd/>
            <a:tailEnd/>
          </a:ln>
        </p:spPr>
        <p:txBody>
          <a:bodyPr>
            <a:spAutoFit/>
          </a:bodyPr>
          <a:lstStyle/>
          <a:p>
            <a:pPr eaLnBrk="0" hangingPunct="0">
              <a:spcBef>
                <a:spcPct val="50000"/>
              </a:spcBef>
            </a:pPr>
            <a:r>
              <a:rPr lang="fr-FR" sz="1600">
                <a:solidFill>
                  <a:schemeClr val="tx2"/>
                </a:solidFill>
                <a:effectLst/>
              </a:rPr>
              <a:t>Ce que nous construisons pour</a:t>
            </a:r>
            <a:br>
              <a:rPr lang="fr-FR" sz="1600">
                <a:solidFill>
                  <a:schemeClr val="tx2"/>
                </a:solidFill>
                <a:effectLst/>
              </a:rPr>
            </a:br>
            <a:r>
              <a:rPr lang="fr-FR" sz="1600">
                <a:solidFill>
                  <a:schemeClr val="tx2"/>
                </a:solidFill>
                <a:effectLst/>
              </a:rPr>
              <a:t>le futur</a:t>
            </a:r>
          </a:p>
        </p:txBody>
      </p:sp>
      <p:sp>
        <p:nvSpPr>
          <p:cNvPr id="94233" name="Straight Connector 100376"/>
          <p:cNvSpPr>
            <a:spLocks noChangeShapeType="1"/>
          </p:cNvSpPr>
          <p:nvPr/>
        </p:nvSpPr>
        <p:spPr bwMode="auto">
          <a:xfrm flipV="1">
            <a:off x="7620000" y="5013325"/>
            <a:ext cx="101600" cy="625475"/>
          </a:xfrm>
          <a:prstGeom prst="line">
            <a:avLst/>
          </a:prstGeom>
          <a:noFill/>
          <a:ln w="28575" algn="ctr">
            <a:solidFill>
              <a:schemeClr val="tx2"/>
            </a:solidFill>
            <a:round/>
            <a:headEnd/>
            <a:tailEnd type="triangle" w="med" len="med"/>
          </a:ln>
        </p:spPr>
        <p:txBody>
          <a:bodyPr/>
          <a:lstStyle/>
          <a:p>
            <a:endParaRPr lang="fr-F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7" name="Rectangle 102400"/>
          <p:cNvSpPr>
            <a:spLocks noChangeArrowheads="1"/>
          </p:cNvSpPr>
          <p:nvPr/>
        </p:nvSpPr>
        <p:spPr bwMode="auto">
          <a:xfrm>
            <a:off x="0" y="1212850"/>
            <a:ext cx="9144000" cy="5416550"/>
          </a:xfrm>
          <a:prstGeom prst="rect">
            <a:avLst/>
          </a:prstGeom>
          <a:solidFill>
            <a:schemeClr val="bg2">
              <a:alpha val="50195"/>
            </a:schemeClr>
          </a:solidFill>
          <a:ln w="9525">
            <a:noFill/>
            <a:miter lim="800000"/>
            <a:headEnd/>
            <a:tailEnd/>
          </a:ln>
        </p:spPr>
        <p:txBody>
          <a:bodyPr wrap="none" anchor="ctr"/>
          <a:lstStyle/>
          <a:p>
            <a:pPr algn="ctr">
              <a:lnSpc>
                <a:spcPct val="90000"/>
              </a:lnSpc>
              <a:spcBef>
                <a:spcPct val="30000"/>
              </a:spcBef>
            </a:pPr>
            <a:endParaRPr lang="fr-FR" sz="3200">
              <a:effectLst>
                <a:outerShdw blurRad="38100" dist="38100" dir="2700000" algn="tl">
                  <a:srgbClr val="000000"/>
                </a:outerShdw>
              </a:effectLst>
            </a:endParaRPr>
          </a:p>
        </p:txBody>
      </p:sp>
      <p:sp>
        <p:nvSpPr>
          <p:cNvPr id="275459" name="Title 275458"/>
          <p:cNvSpPr>
            <a:spLocks noGrp="1" noChangeArrowheads="1"/>
          </p:cNvSpPr>
          <p:nvPr>
            <p:ph type="title"/>
          </p:nvPr>
        </p:nvSpPr>
        <p:spPr>
          <a:xfrm>
            <a:off x="18288" y="228600"/>
            <a:ext cx="9125712" cy="535531"/>
          </a:xfrm>
        </p:spPr>
        <p:txBody>
          <a:bodyPr/>
          <a:lstStyle/>
          <a:p>
            <a:pPr marL="0" indent="0" defTabSz="914400" eaLnBrk="1" hangingPunct="1"/>
            <a:r>
              <a:rPr lang="fr-FR" sz="3200" dirty="0" smtClean="0"/>
              <a:t>Architecture de </a:t>
            </a:r>
            <a:r>
              <a:rPr lang="fr-FR" sz="3200" i="1" dirty="0" smtClean="0"/>
              <a:t>Windows Server </a:t>
            </a:r>
            <a:r>
              <a:rPr lang="fr-FR" sz="3200" i="1" dirty="0" err="1" smtClean="0"/>
              <a:t>Virtualization</a:t>
            </a:r>
            <a:endParaRPr lang="fr-FR" sz="3200" dirty="0" smtClean="0"/>
          </a:p>
        </p:txBody>
      </p:sp>
      <p:sp>
        <p:nvSpPr>
          <p:cNvPr id="275460" name="Straight Connector 275459"/>
          <p:cNvSpPr>
            <a:spLocks noChangeShapeType="1"/>
          </p:cNvSpPr>
          <p:nvPr/>
        </p:nvSpPr>
        <p:spPr bwMode="auto">
          <a:xfrm flipV="1">
            <a:off x="3943350" y="1171575"/>
            <a:ext cx="0" cy="4267200"/>
          </a:xfrm>
          <a:prstGeom prst="line">
            <a:avLst/>
          </a:prstGeom>
          <a:noFill/>
          <a:ln w="28575" cap="flat" cmpd="sng" algn="ctr">
            <a:solidFill>
              <a:srgbClr val="FFFFFF"/>
            </a:solidFill>
            <a:prstDash val="lgDash"/>
            <a:round/>
            <a:headEnd type="none" w="med" len="med"/>
            <a:tailEnd type="none" w="med" len="med"/>
          </a:ln>
          <a:effectLst>
            <a:outerShdw dist="35921" dir="2700000" algn="ctr" rotWithShape="0">
              <a:schemeClr val="bg2"/>
            </a:outerShdw>
          </a:effectLst>
        </p:spPr>
        <p:txBody>
          <a:bodyPr wrap="none" anchor="ctr"/>
          <a:lstStyle/>
          <a:p>
            <a:pPr fontAlgn="auto">
              <a:spcBef>
                <a:spcPts val="0"/>
              </a:spcBef>
              <a:spcAft>
                <a:spcPts val="0"/>
              </a:spcAft>
              <a:defRPr/>
            </a:pPr>
            <a:endParaRPr lang="fr-FR" sz="1800" b="0" kern="0">
              <a:solidFill>
                <a:sysClr val="windowText" lastClr="000000"/>
              </a:solidFill>
              <a:effectLst/>
              <a:latin typeface="Arial"/>
            </a:endParaRPr>
          </a:p>
        </p:txBody>
      </p:sp>
      <p:sp>
        <p:nvSpPr>
          <p:cNvPr id="275461" name="TextBox 275460"/>
          <p:cNvSpPr txBox="1">
            <a:spLocks noChangeArrowheads="1"/>
          </p:cNvSpPr>
          <p:nvPr/>
        </p:nvSpPr>
        <p:spPr bwMode="auto">
          <a:xfrm>
            <a:off x="403225" y="1228725"/>
            <a:ext cx="3294063" cy="476250"/>
          </a:xfrm>
          <a:prstGeom prst="rect">
            <a:avLst/>
          </a:prstGeom>
          <a:noFill/>
          <a:ln w="3175" cap="flat" cmpd="sng" algn="ctr">
            <a:noFill/>
            <a:prstDash val="solid"/>
            <a:miter lim="800000"/>
            <a:headEnd type="none" w="med" len="med"/>
            <a:tailEnd type="none" w="med" len="med"/>
          </a:ln>
          <a:effectLst/>
        </p:spPr>
        <p:txBody>
          <a:bodyPr>
            <a:spAutoFit/>
          </a:bodyPr>
          <a:lstStyle/>
          <a:p>
            <a:pPr algn="ctr">
              <a:lnSpc>
                <a:spcPct val="90000"/>
              </a:lnSpc>
              <a:spcBef>
                <a:spcPct val="30000"/>
              </a:spcBef>
            </a:pPr>
            <a:r>
              <a:rPr lang="fr-FR" sz="2800">
                <a:effectLst>
                  <a:outerShdw blurRad="38100" dist="38100" dir="2700000" algn="tl">
                    <a:srgbClr val="000000"/>
                  </a:outerShdw>
                </a:effectLst>
              </a:rPr>
              <a:t>Partition Parente</a:t>
            </a:r>
            <a:endParaRPr lang="fr-FR" sz="1800" b="0">
              <a:effectLst/>
            </a:endParaRPr>
          </a:p>
        </p:txBody>
      </p:sp>
      <p:sp>
        <p:nvSpPr>
          <p:cNvPr id="275462" name="Straight Connector 275461"/>
          <p:cNvSpPr>
            <a:spLocks noChangeShapeType="1"/>
          </p:cNvSpPr>
          <p:nvPr/>
        </p:nvSpPr>
        <p:spPr bwMode="auto">
          <a:xfrm flipH="1">
            <a:off x="352425" y="5438775"/>
            <a:ext cx="7024688" cy="1588"/>
          </a:xfrm>
          <a:prstGeom prst="line">
            <a:avLst/>
          </a:prstGeom>
          <a:noFill/>
          <a:ln w="28575" cap="flat" cmpd="sng" algn="ctr">
            <a:solidFill>
              <a:srgbClr val="FFFFFF"/>
            </a:solidFill>
            <a:prstDash val="dash"/>
            <a:round/>
            <a:headEnd type="none" w="med" len="med"/>
            <a:tailEnd type="none" w="med" len="med"/>
          </a:ln>
          <a:effectLst>
            <a:outerShdw dist="35921" dir="2700000" algn="ctr" rotWithShape="0">
              <a:schemeClr val="bg2"/>
            </a:outerShdw>
          </a:effectLst>
        </p:spPr>
        <p:txBody>
          <a:bodyPr wrap="none" anchor="ctr"/>
          <a:lstStyle/>
          <a:p>
            <a:pPr fontAlgn="auto">
              <a:spcBef>
                <a:spcPts val="0"/>
              </a:spcBef>
              <a:spcAft>
                <a:spcPts val="0"/>
              </a:spcAft>
              <a:defRPr/>
            </a:pPr>
            <a:endParaRPr lang="fr-FR" sz="1800" b="0" kern="0">
              <a:solidFill>
                <a:sysClr val="windowText" lastClr="000000"/>
              </a:solidFill>
              <a:effectLst/>
              <a:latin typeface="Arial"/>
            </a:endParaRPr>
          </a:p>
        </p:txBody>
      </p:sp>
      <p:sp>
        <p:nvSpPr>
          <p:cNvPr id="275463" name="TextBox 275462"/>
          <p:cNvSpPr txBox="1">
            <a:spLocks noChangeArrowheads="1"/>
          </p:cNvSpPr>
          <p:nvPr/>
        </p:nvSpPr>
        <p:spPr bwMode="auto">
          <a:xfrm>
            <a:off x="4140200" y="1230313"/>
            <a:ext cx="3054350" cy="476250"/>
          </a:xfrm>
          <a:prstGeom prst="rect">
            <a:avLst/>
          </a:prstGeom>
          <a:noFill/>
          <a:ln w="3175" cap="flat" cmpd="sng" algn="ctr">
            <a:noFill/>
            <a:prstDash val="solid"/>
            <a:miter lim="800000"/>
            <a:headEnd type="none" w="med" len="med"/>
            <a:tailEnd type="none" w="med" len="med"/>
          </a:ln>
          <a:effectLst/>
        </p:spPr>
        <p:txBody>
          <a:bodyPr>
            <a:spAutoFit/>
          </a:bodyPr>
          <a:lstStyle/>
          <a:p>
            <a:pPr algn="ctr">
              <a:lnSpc>
                <a:spcPct val="90000"/>
              </a:lnSpc>
              <a:spcBef>
                <a:spcPct val="30000"/>
              </a:spcBef>
            </a:pPr>
            <a:r>
              <a:rPr lang="fr-FR" sz="2800">
                <a:effectLst>
                  <a:outerShdw blurRad="38100" dist="38100" dir="2700000" algn="tl">
                    <a:srgbClr val="000000"/>
                  </a:outerShdw>
                </a:effectLst>
              </a:rPr>
              <a:t>Partitions Enfant</a:t>
            </a:r>
            <a:endParaRPr lang="fr-FR" sz="1800" b="0">
              <a:effectLst/>
            </a:endParaRPr>
          </a:p>
        </p:txBody>
      </p:sp>
      <p:sp>
        <p:nvSpPr>
          <p:cNvPr id="275464" name="TextBox 275463"/>
          <p:cNvSpPr txBox="1">
            <a:spLocks noChangeArrowheads="1"/>
          </p:cNvSpPr>
          <p:nvPr/>
        </p:nvSpPr>
        <p:spPr bwMode="auto">
          <a:xfrm>
            <a:off x="6046788" y="5133975"/>
            <a:ext cx="1601787" cy="312738"/>
          </a:xfrm>
          <a:prstGeom prst="rect">
            <a:avLst/>
          </a:prstGeom>
          <a:noFill/>
          <a:ln w="3175" cap="flat" cmpd="sng" algn="ctr">
            <a:noFill/>
            <a:prstDash val="solid"/>
            <a:miter lim="800000"/>
            <a:headEnd type="none" w="med" len="med"/>
            <a:tailEnd type="none" w="med" len="med"/>
          </a:ln>
          <a:effectLst/>
        </p:spPr>
        <p:txBody>
          <a:bodyPr>
            <a:spAutoFit/>
          </a:bodyPr>
          <a:lstStyle/>
          <a:p>
            <a:pPr>
              <a:lnSpc>
                <a:spcPct val="90000"/>
              </a:lnSpc>
              <a:spcBef>
                <a:spcPct val="30000"/>
              </a:spcBef>
            </a:pPr>
            <a:r>
              <a:rPr lang="fr-FR" sz="1600">
                <a:solidFill>
                  <a:schemeClr val="folHlink"/>
                </a:solidFill>
                <a:effectLst>
                  <a:outerShdw blurRad="38100" dist="38100" dir="2700000" algn="tl">
                    <a:srgbClr val="000000"/>
                  </a:outerShdw>
                </a:effectLst>
              </a:rPr>
              <a:t>Mode </a:t>
            </a:r>
            <a:r>
              <a:rPr lang="fr-FR" sz="1600" i="1">
                <a:solidFill>
                  <a:schemeClr val="folHlink"/>
                </a:solidFill>
                <a:effectLst>
                  <a:outerShdw blurRad="38100" dist="38100" dir="2700000" algn="tl">
                    <a:srgbClr val="000000"/>
                  </a:outerShdw>
                </a:effectLst>
              </a:rPr>
              <a:t>Kernel</a:t>
            </a:r>
            <a:endParaRPr lang="fr-FR" sz="1800" b="0">
              <a:effectLst/>
            </a:endParaRPr>
          </a:p>
        </p:txBody>
      </p:sp>
      <p:sp>
        <p:nvSpPr>
          <p:cNvPr id="275465" name="TextBox 275464"/>
          <p:cNvSpPr txBox="1">
            <a:spLocks noChangeArrowheads="1"/>
          </p:cNvSpPr>
          <p:nvPr/>
        </p:nvSpPr>
        <p:spPr bwMode="auto">
          <a:xfrm>
            <a:off x="6046788" y="3165475"/>
            <a:ext cx="1446212" cy="312738"/>
          </a:xfrm>
          <a:prstGeom prst="rect">
            <a:avLst/>
          </a:prstGeom>
          <a:noFill/>
          <a:ln w="3175" cap="flat" cmpd="sng" algn="ctr">
            <a:noFill/>
            <a:prstDash val="solid"/>
            <a:miter lim="800000"/>
            <a:headEnd type="none" w="med" len="med"/>
            <a:tailEnd type="none" w="med" len="med"/>
          </a:ln>
          <a:effectLst/>
        </p:spPr>
        <p:txBody>
          <a:bodyPr>
            <a:spAutoFit/>
          </a:bodyPr>
          <a:lstStyle/>
          <a:p>
            <a:pPr>
              <a:lnSpc>
                <a:spcPct val="90000"/>
              </a:lnSpc>
              <a:spcBef>
                <a:spcPct val="30000"/>
              </a:spcBef>
            </a:pPr>
            <a:r>
              <a:rPr lang="fr-FR" sz="1600">
                <a:solidFill>
                  <a:schemeClr val="folHlink"/>
                </a:solidFill>
                <a:effectLst>
                  <a:outerShdw blurRad="38100" dist="38100" dir="2700000" algn="tl">
                    <a:srgbClr val="000000"/>
                  </a:outerShdw>
                </a:effectLst>
              </a:rPr>
              <a:t>Mode </a:t>
            </a:r>
            <a:r>
              <a:rPr lang="fr-FR" sz="1600" i="1">
                <a:solidFill>
                  <a:schemeClr val="folHlink"/>
                </a:solidFill>
                <a:effectLst>
                  <a:outerShdw blurRad="38100" dist="38100" dir="2700000" algn="tl">
                    <a:srgbClr val="000000"/>
                  </a:outerShdw>
                </a:effectLst>
              </a:rPr>
              <a:t>User</a:t>
            </a:r>
            <a:endParaRPr lang="fr-FR" sz="1800" b="0">
              <a:effectLst/>
            </a:endParaRPr>
          </a:p>
        </p:txBody>
      </p:sp>
      <p:sp>
        <p:nvSpPr>
          <p:cNvPr id="275466" name="Straight Connector 275465"/>
          <p:cNvSpPr>
            <a:spLocks noChangeShapeType="1"/>
          </p:cNvSpPr>
          <p:nvPr/>
        </p:nvSpPr>
        <p:spPr bwMode="auto">
          <a:xfrm flipH="1">
            <a:off x="352425" y="3533775"/>
            <a:ext cx="7392988" cy="1588"/>
          </a:xfrm>
          <a:prstGeom prst="line">
            <a:avLst/>
          </a:prstGeom>
          <a:noFill/>
          <a:ln w="28575" cap="flat" cmpd="sng" algn="ctr">
            <a:solidFill>
              <a:srgbClr val="FFFFFF"/>
            </a:solidFill>
            <a:prstDash val="dash"/>
            <a:round/>
            <a:headEnd type="none" w="med" len="med"/>
            <a:tailEnd type="none" w="med" len="med"/>
          </a:ln>
          <a:effectLst>
            <a:outerShdw dist="35921" dir="2700000" algn="ctr" rotWithShape="0">
              <a:schemeClr val="bg2"/>
            </a:outerShdw>
          </a:effectLst>
        </p:spPr>
        <p:txBody>
          <a:bodyPr wrap="none" anchor="ctr"/>
          <a:lstStyle/>
          <a:p>
            <a:pPr fontAlgn="auto">
              <a:spcBef>
                <a:spcPts val="0"/>
              </a:spcBef>
              <a:spcAft>
                <a:spcPts val="0"/>
              </a:spcAft>
              <a:defRPr/>
            </a:pPr>
            <a:endParaRPr lang="fr-FR" sz="1800" b="0" kern="0">
              <a:solidFill>
                <a:sysClr val="windowText" lastClr="000000"/>
              </a:solidFill>
              <a:effectLst/>
              <a:latin typeface="Arial"/>
            </a:endParaRPr>
          </a:p>
        </p:txBody>
      </p:sp>
      <p:grpSp>
        <p:nvGrpSpPr>
          <p:cNvPr id="2" name="Group 11"/>
          <p:cNvGrpSpPr>
            <a:grpSpLocks/>
          </p:cNvGrpSpPr>
          <p:nvPr/>
        </p:nvGrpSpPr>
        <p:grpSpPr bwMode="auto">
          <a:xfrm>
            <a:off x="304800" y="3905250"/>
            <a:ext cx="3486150" cy="1308100"/>
            <a:chOff x="192" y="2460"/>
            <a:chExt cx="2196" cy="824"/>
          </a:xfrm>
        </p:grpSpPr>
        <p:pic>
          <p:nvPicPr>
            <p:cNvPr id="96315" name="Rectangle 102458"/>
            <p:cNvPicPr>
              <a:picLocks noChangeAspect="1" noChangeArrowheads="1"/>
            </p:cNvPicPr>
            <p:nvPr/>
          </p:nvPicPr>
          <p:blipFill>
            <a:blip r:embed="rId3"/>
            <a:srcRect/>
            <a:stretch>
              <a:fillRect/>
            </a:stretch>
          </p:blipFill>
          <p:spPr bwMode="auto">
            <a:xfrm>
              <a:off x="1277" y="2461"/>
              <a:ext cx="1111" cy="823"/>
            </a:xfrm>
            <a:prstGeom prst="rect">
              <a:avLst/>
            </a:prstGeom>
            <a:noFill/>
            <a:ln w="9525">
              <a:noFill/>
              <a:miter lim="800000"/>
              <a:headEnd/>
              <a:tailEnd/>
            </a:ln>
          </p:spPr>
        </p:pic>
        <p:sp>
          <p:nvSpPr>
            <p:cNvPr id="275469" name="Rectangle 275468"/>
            <p:cNvSpPr>
              <a:spLocks noChangeArrowheads="1"/>
            </p:cNvSpPr>
            <p:nvPr/>
          </p:nvSpPr>
          <p:spPr bwMode="grayWhite">
            <a:xfrm>
              <a:off x="1324" y="2500"/>
              <a:ext cx="904" cy="670"/>
            </a:xfrm>
            <a:prstGeom prst="rect">
              <a:avLst/>
            </a:prstGeom>
            <a:noFill/>
            <a:ln w="3175" cap="flat" cmpd="sng" algn="ctr">
              <a:noFill/>
              <a:prstDash val="solid"/>
              <a:miter lim="800000"/>
              <a:headEnd type="none" w="med" len="med"/>
              <a:tailEnd type="none" w="med" len="med"/>
            </a:ln>
            <a:effectLst/>
          </p:spPr>
          <p:txBody>
            <a:bodyPr wrap="none" anchor="b" anchorCtr="1"/>
            <a:lstStyle/>
            <a:p>
              <a:pPr algn="r">
                <a:lnSpc>
                  <a:spcPct val="90000"/>
                </a:lnSpc>
                <a:spcBef>
                  <a:spcPct val="30000"/>
                </a:spcBef>
              </a:pPr>
              <a:r>
                <a:rPr lang="fr-FR" sz="1600">
                  <a:effectLst>
                    <a:outerShdw blurRad="38100" dist="38100" dir="2700000" algn="tl">
                      <a:srgbClr val="000000"/>
                    </a:outerShdw>
                  </a:effectLst>
                </a:rPr>
                <a:t>Virtualization</a:t>
              </a:r>
              <a:br>
                <a:rPr lang="fr-FR" sz="1600">
                  <a:effectLst>
                    <a:outerShdw blurRad="38100" dist="38100" dir="2700000" algn="tl">
                      <a:srgbClr val="000000"/>
                    </a:outerShdw>
                  </a:effectLst>
                </a:rPr>
              </a:br>
              <a:r>
                <a:rPr lang="fr-FR" sz="1600">
                  <a:effectLst>
                    <a:outerShdw blurRad="38100" dist="38100" dir="2700000" algn="tl">
                      <a:srgbClr val="000000"/>
                    </a:outerShdw>
                  </a:effectLst>
                </a:rPr>
                <a:t>Service</a:t>
              </a:r>
              <a:br>
                <a:rPr lang="fr-FR" sz="1600">
                  <a:effectLst>
                    <a:outerShdw blurRad="38100" dist="38100" dir="2700000" algn="tl">
                      <a:srgbClr val="000000"/>
                    </a:outerShdw>
                  </a:effectLst>
                </a:rPr>
              </a:br>
              <a:r>
                <a:rPr lang="fr-FR" sz="1600">
                  <a:effectLst>
                    <a:outerShdw blurRad="38100" dist="38100" dir="2700000" algn="tl">
                      <a:srgbClr val="000000"/>
                    </a:outerShdw>
                  </a:effectLst>
                </a:rPr>
                <a:t>Providers</a:t>
              </a:r>
              <a:br>
                <a:rPr lang="fr-FR" sz="1600">
                  <a:effectLst>
                    <a:outerShdw blurRad="38100" dist="38100" dir="2700000" algn="tl">
                      <a:srgbClr val="000000"/>
                    </a:outerShdw>
                  </a:effectLst>
                </a:rPr>
              </a:br>
              <a:r>
                <a:rPr lang="fr-FR" sz="1600">
                  <a:effectLst>
                    <a:outerShdw blurRad="38100" dist="38100" dir="2700000" algn="tl">
                      <a:srgbClr val="000000"/>
                    </a:outerShdw>
                  </a:effectLst>
                </a:rPr>
                <a:t>(VSPs)</a:t>
              </a:r>
              <a:endParaRPr lang="fr-FR" sz="1800" b="0">
                <a:effectLst/>
              </a:endParaRPr>
            </a:p>
          </p:txBody>
        </p:sp>
        <p:pic>
          <p:nvPicPr>
            <p:cNvPr id="96317" name="Rectangle 102460"/>
            <p:cNvPicPr>
              <a:picLocks noChangeAspect="1" noChangeArrowheads="1"/>
            </p:cNvPicPr>
            <p:nvPr/>
          </p:nvPicPr>
          <p:blipFill>
            <a:blip r:embed="rId4"/>
            <a:srcRect/>
            <a:stretch>
              <a:fillRect/>
            </a:stretch>
          </p:blipFill>
          <p:spPr bwMode="auto">
            <a:xfrm>
              <a:off x="192" y="2460"/>
              <a:ext cx="1172" cy="824"/>
            </a:xfrm>
            <a:prstGeom prst="rect">
              <a:avLst/>
            </a:prstGeom>
            <a:noFill/>
            <a:ln w="9525">
              <a:noFill/>
              <a:miter lim="800000"/>
              <a:headEnd/>
              <a:tailEnd/>
            </a:ln>
          </p:spPr>
        </p:pic>
        <p:grpSp>
          <p:nvGrpSpPr>
            <p:cNvPr id="3" name="Group 15"/>
            <p:cNvGrpSpPr>
              <a:grpSpLocks/>
            </p:cNvGrpSpPr>
            <p:nvPr/>
          </p:nvGrpSpPr>
          <p:grpSpPr bwMode="auto">
            <a:xfrm>
              <a:off x="252" y="2792"/>
              <a:ext cx="755" cy="355"/>
              <a:chOff x="-138" y="2223"/>
              <a:chExt cx="755" cy="355"/>
            </a:xfrm>
          </p:grpSpPr>
          <p:pic>
            <p:nvPicPr>
              <p:cNvPr id="96323" name="Rectangle 102466"/>
              <p:cNvPicPr>
                <a:picLocks noChangeAspect="1" noChangeArrowheads="1"/>
              </p:cNvPicPr>
              <p:nvPr/>
            </p:nvPicPr>
            <p:blipFill>
              <a:blip r:embed="rId5" cstate="print"/>
              <a:srcRect/>
              <a:stretch>
                <a:fillRect/>
              </a:stretch>
            </p:blipFill>
            <p:spPr bwMode="auto">
              <a:xfrm>
                <a:off x="-138" y="2223"/>
                <a:ext cx="755" cy="355"/>
              </a:xfrm>
              <a:prstGeom prst="rect">
                <a:avLst/>
              </a:prstGeom>
              <a:noFill/>
              <a:ln w="9525">
                <a:noFill/>
                <a:miter lim="800000"/>
                <a:headEnd/>
                <a:tailEnd/>
              </a:ln>
            </p:spPr>
          </p:pic>
          <p:sp>
            <p:nvSpPr>
              <p:cNvPr id="275473" name="Rectangle 275472"/>
              <p:cNvSpPr>
                <a:spLocks noChangeArrowheads="1"/>
              </p:cNvSpPr>
              <p:nvPr/>
            </p:nvSpPr>
            <p:spPr bwMode="auto">
              <a:xfrm>
                <a:off x="-76" y="2236"/>
                <a:ext cx="631" cy="328"/>
              </a:xfrm>
              <a:prstGeom prst="rect">
                <a:avLst/>
              </a:prstGeom>
              <a:noFill/>
              <a:ln w="3175" cap="flat" cmpd="sng" algn="ctr">
                <a:noFill/>
                <a:prstDash val="solid"/>
                <a:miter lim="800000"/>
                <a:headEnd type="none" w="med" len="med"/>
                <a:tailEnd type="none" w="med" len="med"/>
              </a:ln>
              <a:effectLst/>
            </p:spPr>
            <p:txBody>
              <a:bodyPr wrap="none" anchor="ctr"/>
              <a:lstStyle/>
              <a:p>
                <a:pPr algn="ctr">
                  <a:lnSpc>
                    <a:spcPct val="90000"/>
                  </a:lnSpc>
                  <a:spcBef>
                    <a:spcPct val="30000"/>
                  </a:spcBef>
                </a:pPr>
                <a:r>
                  <a:rPr lang="fr-FR" sz="1600">
                    <a:effectLst>
                      <a:outerShdw blurRad="38100" dist="38100" dir="2700000" algn="tl">
                        <a:srgbClr val="000000"/>
                      </a:outerShdw>
                    </a:effectLst>
                  </a:rPr>
                  <a:t>Noyau </a:t>
                </a:r>
                <a:endParaRPr lang="fr-FR" sz="1800" b="0">
                  <a:effectLst/>
                </a:endParaRPr>
              </a:p>
              <a:p>
                <a:pPr algn="ctr">
                  <a:lnSpc>
                    <a:spcPct val="90000"/>
                  </a:lnSpc>
                  <a:spcBef>
                    <a:spcPct val="30000"/>
                  </a:spcBef>
                </a:pPr>
                <a:r>
                  <a:rPr lang="fr-FR" sz="1600">
                    <a:effectLst>
                      <a:outerShdw blurRad="38100" dist="38100" dir="2700000" algn="tl">
                        <a:srgbClr val="000000"/>
                      </a:outerShdw>
                    </a:effectLst>
                  </a:rPr>
                  <a:t>Windows</a:t>
                </a:r>
              </a:p>
            </p:txBody>
          </p:sp>
        </p:grpSp>
        <p:sp>
          <p:nvSpPr>
            <p:cNvPr id="275474" name="TextBox 275473"/>
            <p:cNvSpPr txBox="1">
              <a:spLocks noChangeArrowheads="1"/>
            </p:cNvSpPr>
            <p:nvPr/>
          </p:nvSpPr>
          <p:spPr bwMode="auto">
            <a:xfrm>
              <a:off x="307" y="2546"/>
              <a:ext cx="941" cy="197"/>
            </a:xfrm>
            <a:prstGeom prst="rect">
              <a:avLst/>
            </a:prstGeom>
            <a:noFill/>
            <a:ln w="3175" cap="flat" cmpd="sng" algn="ctr">
              <a:noFill/>
              <a:prstDash val="solid"/>
              <a:miter lim="800000"/>
              <a:headEnd type="none" w="med" len="med"/>
              <a:tailEnd type="none" w="med" len="med"/>
            </a:ln>
            <a:effectLst/>
          </p:spPr>
          <p:txBody>
            <a:bodyPr>
              <a:spAutoFit/>
            </a:bodyPr>
            <a:lstStyle/>
            <a:p>
              <a:pPr>
                <a:lnSpc>
                  <a:spcPct val="90000"/>
                </a:lnSpc>
                <a:spcBef>
                  <a:spcPct val="30000"/>
                </a:spcBef>
              </a:pPr>
              <a:r>
                <a:rPr lang="fr-FR" sz="1600">
                  <a:effectLst>
                    <a:outerShdw blurRad="38100" dist="38100" dir="2700000" algn="tl">
                      <a:srgbClr val="000000"/>
                    </a:outerShdw>
                  </a:effectLst>
                </a:rPr>
                <a:t>Server Core</a:t>
              </a:r>
              <a:endParaRPr lang="fr-FR" sz="1800" b="0">
                <a:effectLst/>
              </a:endParaRPr>
            </a:p>
          </p:txBody>
        </p:sp>
        <p:grpSp>
          <p:nvGrpSpPr>
            <p:cNvPr id="4" name="Group 19"/>
            <p:cNvGrpSpPr>
              <a:grpSpLocks/>
            </p:cNvGrpSpPr>
            <p:nvPr/>
          </p:nvGrpSpPr>
          <p:grpSpPr bwMode="auto">
            <a:xfrm>
              <a:off x="1075" y="2879"/>
              <a:ext cx="517" cy="365"/>
              <a:chOff x="1447" y="3097"/>
              <a:chExt cx="517" cy="365"/>
            </a:xfrm>
          </p:grpSpPr>
          <p:pic>
            <p:nvPicPr>
              <p:cNvPr id="96321" name="Rectangle 102464"/>
              <p:cNvPicPr>
                <a:picLocks noChangeAspect="1" noChangeArrowheads="1"/>
              </p:cNvPicPr>
              <p:nvPr/>
            </p:nvPicPr>
            <p:blipFill>
              <a:blip r:embed="rId6" cstate="print"/>
              <a:srcRect/>
              <a:stretch>
                <a:fillRect/>
              </a:stretch>
            </p:blipFill>
            <p:spPr bwMode="auto">
              <a:xfrm>
                <a:off x="1447" y="3097"/>
                <a:ext cx="517" cy="364"/>
              </a:xfrm>
              <a:prstGeom prst="rect">
                <a:avLst/>
              </a:prstGeom>
              <a:noFill/>
              <a:ln w="9525">
                <a:noFill/>
                <a:miter lim="800000"/>
                <a:headEnd/>
                <a:tailEnd/>
              </a:ln>
            </p:spPr>
          </p:pic>
          <p:sp>
            <p:nvSpPr>
              <p:cNvPr id="275477" name="Rectangle 275476"/>
              <p:cNvSpPr>
                <a:spLocks noChangeArrowheads="1"/>
              </p:cNvSpPr>
              <p:nvPr/>
            </p:nvSpPr>
            <p:spPr bwMode="blackWhite">
              <a:xfrm>
                <a:off x="1452" y="3097"/>
                <a:ext cx="508" cy="365"/>
              </a:xfrm>
              <a:prstGeom prst="rect">
                <a:avLst/>
              </a:prstGeom>
              <a:noFill/>
              <a:ln w="3175" cap="flat" cmpd="sng" algn="ctr">
                <a:noFill/>
                <a:prstDash val="solid"/>
                <a:miter lim="800000"/>
                <a:headEnd type="none" w="med" len="med"/>
                <a:tailEnd type="none" w="med" len="med"/>
              </a:ln>
              <a:effectLst/>
            </p:spPr>
            <p:txBody>
              <a:bodyPr wrap="none" anchor="ctr"/>
              <a:lstStyle/>
              <a:p>
                <a:pPr algn="ctr">
                  <a:lnSpc>
                    <a:spcPct val="90000"/>
                  </a:lnSpc>
                  <a:spcBef>
                    <a:spcPct val="30000"/>
                  </a:spcBef>
                </a:pPr>
                <a:r>
                  <a:rPr lang="fr-FR" sz="1600">
                    <a:effectLst>
                      <a:outerShdw blurRad="38100" dist="38100" dir="2700000" algn="tl">
                        <a:srgbClr val="000000"/>
                      </a:outerShdw>
                    </a:effectLst>
                  </a:rPr>
                  <a:t>IHV</a:t>
                </a:r>
                <a:br>
                  <a:rPr lang="fr-FR" sz="1600">
                    <a:effectLst>
                      <a:outerShdw blurRad="38100" dist="38100" dir="2700000" algn="tl">
                        <a:srgbClr val="000000"/>
                      </a:outerShdw>
                    </a:effectLst>
                  </a:rPr>
                </a:br>
                <a:r>
                  <a:rPr lang="fr-FR" sz="1600">
                    <a:effectLst>
                      <a:outerShdw blurRad="38100" dist="38100" dir="2700000" algn="tl">
                        <a:srgbClr val="000000"/>
                      </a:outerShdw>
                    </a:effectLst>
                  </a:rPr>
                  <a:t>Drivers</a:t>
                </a:r>
                <a:endParaRPr lang="fr-FR" sz="1800" b="0">
                  <a:effectLst/>
                </a:endParaRPr>
              </a:p>
            </p:txBody>
          </p:sp>
        </p:grpSp>
      </p:grpSp>
      <p:grpSp>
        <p:nvGrpSpPr>
          <p:cNvPr id="5" name="Group 22"/>
          <p:cNvGrpSpPr>
            <a:grpSpLocks/>
          </p:cNvGrpSpPr>
          <p:nvPr/>
        </p:nvGrpSpPr>
        <p:grpSpPr bwMode="auto">
          <a:xfrm>
            <a:off x="3551238" y="3460750"/>
            <a:ext cx="3876675" cy="1803400"/>
            <a:chOff x="2237" y="2180"/>
            <a:chExt cx="2442" cy="1136"/>
          </a:xfrm>
        </p:grpSpPr>
        <p:pic>
          <p:nvPicPr>
            <p:cNvPr id="96302" name="Rectangle 102445"/>
            <p:cNvPicPr>
              <a:picLocks noChangeAspect="1" noChangeArrowheads="1"/>
            </p:cNvPicPr>
            <p:nvPr/>
          </p:nvPicPr>
          <p:blipFill>
            <a:blip r:embed="rId7"/>
            <a:srcRect/>
            <a:stretch>
              <a:fillRect/>
            </a:stretch>
          </p:blipFill>
          <p:spPr bwMode="auto">
            <a:xfrm>
              <a:off x="2521" y="2180"/>
              <a:ext cx="2158" cy="1136"/>
            </a:xfrm>
            <a:prstGeom prst="rect">
              <a:avLst/>
            </a:prstGeom>
            <a:noFill/>
            <a:ln w="9525">
              <a:noFill/>
              <a:miter lim="800000"/>
              <a:headEnd/>
              <a:tailEnd/>
            </a:ln>
          </p:spPr>
        </p:pic>
        <p:grpSp>
          <p:nvGrpSpPr>
            <p:cNvPr id="6" name="Group 24"/>
            <p:cNvGrpSpPr>
              <a:grpSpLocks/>
            </p:cNvGrpSpPr>
            <p:nvPr/>
          </p:nvGrpSpPr>
          <p:grpSpPr bwMode="auto">
            <a:xfrm>
              <a:off x="2607" y="2253"/>
              <a:ext cx="1062" cy="783"/>
              <a:chOff x="4111" y="3729"/>
              <a:chExt cx="910" cy="803"/>
            </a:xfrm>
          </p:grpSpPr>
          <p:pic>
            <p:nvPicPr>
              <p:cNvPr id="96313" name="Rectangle 102456"/>
              <p:cNvPicPr>
                <a:picLocks noChangeAspect="1" noChangeArrowheads="1"/>
              </p:cNvPicPr>
              <p:nvPr/>
            </p:nvPicPr>
            <p:blipFill>
              <a:blip r:embed="rId3"/>
              <a:srcRect/>
              <a:stretch>
                <a:fillRect/>
              </a:stretch>
            </p:blipFill>
            <p:spPr bwMode="auto">
              <a:xfrm>
                <a:off x="4111" y="3729"/>
                <a:ext cx="910" cy="803"/>
              </a:xfrm>
              <a:prstGeom prst="rect">
                <a:avLst/>
              </a:prstGeom>
              <a:noFill/>
              <a:ln w="9525">
                <a:noFill/>
                <a:miter lim="800000"/>
                <a:headEnd/>
                <a:tailEnd/>
              </a:ln>
            </p:spPr>
          </p:pic>
          <p:sp>
            <p:nvSpPr>
              <p:cNvPr id="275482" name="Rectangle 275481"/>
              <p:cNvSpPr>
                <a:spLocks noChangeArrowheads="1"/>
              </p:cNvSpPr>
              <p:nvPr/>
            </p:nvSpPr>
            <p:spPr bwMode="grayWhite">
              <a:xfrm>
                <a:off x="4119" y="3765"/>
                <a:ext cx="892" cy="731"/>
              </a:xfrm>
              <a:prstGeom prst="rect">
                <a:avLst/>
              </a:prstGeom>
              <a:noFill/>
              <a:ln w="3175" cap="flat" cmpd="sng" algn="ctr">
                <a:noFill/>
                <a:prstDash val="solid"/>
                <a:miter lim="800000"/>
                <a:headEnd type="none" w="med" len="med"/>
                <a:tailEnd type="none" w="med" len="med"/>
              </a:ln>
              <a:effectLst/>
            </p:spPr>
            <p:txBody>
              <a:bodyPr wrap="none" anchor="ctr"/>
              <a:lstStyle/>
              <a:p>
                <a:pPr algn="ctr">
                  <a:lnSpc>
                    <a:spcPct val="90000"/>
                  </a:lnSpc>
                  <a:spcBef>
                    <a:spcPct val="30000"/>
                  </a:spcBef>
                </a:pPr>
                <a:r>
                  <a:rPr lang="fr-FR" sz="1600">
                    <a:effectLst>
                      <a:outerShdw blurRad="38100" dist="38100" dir="2700000" algn="tl">
                        <a:srgbClr val="000000"/>
                      </a:outerShdw>
                    </a:effectLst>
                  </a:rPr>
                  <a:t>Virtualization</a:t>
                </a:r>
                <a:br>
                  <a:rPr lang="fr-FR" sz="1600">
                    <a:effectLst>
                      <a:outerShdw blurRad="38100" dist="38100" dir="2700000" algn="tl">
                        <a:srgbClr val="000000"/>
                      </a:outerShdw>
                    </a:effectLst>
                  </a:rPr>
                </a:br>
                <a:r>
                  <a:rPr lang="fr-FR" sz="1600">
                    <a:effectLst>
                      <a:outerShdw blurRad="38100" dist="38100" dir="2700000" algn="tl">
                        <a:srgbClr val="000000"/>
                      </a:outerShdw>
                    </a:effectLst>
                  </a:rPr>
                  <a:t>Service</a:t>
                </a:r>
                <a:br>
                  <a:rPr lang="fr-FR" sz="1600">
                    <a:effectLst>
                      <a:outerShdw blurRad="38100" dist="38100" dir="2700000" algn="tl">
                        <a:srgbClr val="000000"/>
                      </a:outerShdw>
                    </a:effectLst>
                  </a:rPr>
                </a:br>
                <a:r>
                  <a:rPr lang="fr-FR" sz="1600">
                    <a:effectLst>
                      <a:outerShdw blurRad="38100" dist="38100" dir="2700000" algn="tl">
                        <a:srgbClr val="000000"/>
                      </a:outerShdw>
                    </a:effectLst>
                  </a:rPr>
                  <a:t>Clients</a:t>
                </a:r>
                <a:br>
                  <a:rPr lang="fr-FR" sz="1600">
                    <a:effectLst>
                      <a:outerShdw blurRad="38100" dist="38100" dir="2700000" algn="tl">
                        <a:srgbClr val="000000"/>
                      </a:outerShdw>
                    </a:effectLst>
                  </a:rPr>
                </a:br>
                <a:r>
                  <a:rPr lang="fr-FR" sz="1600">
                    <a:effectLst>
                      <a:outerShdw blurRad="38100" dist="38100" dir="2700000" algn="tl">
                        <a:srgbClr val="000000"/>
                      </a:outerShdw>
                    </a:effectLst>
                  </a:rPr>
                  <a:t>(VSCs)</a:t>
                </a:r>
                <a:endParaRPr lang="fr-FR" sz="1800" b="0">
                  <a:effectLst/>
                </a:endParaRPr>
              </a:p>
            </p:txBody>
          </p:sp>
        </p:grpSp>
        <p:grpSp>
          <p:nvGrpSpPr>
            <p:cNvPr id="7" name="Group 27"/>
            <p:cNvGrpSpPr>
              <a:grpSpLocks/>
            </p:cNvGrpSpPr>
            <p:nvPr/>
          </p:nvGrpSpPr>
          <p:grpSpPr bwMode="auto">
            <a:xfrm>
              <a:off x="3699" y="2207"/>
              <a:ext cx="857" cy="829"/>
              <a:chOff x="5763" y="2312"/>
              <a:chExt cx="857" cy="678"/>
            </a:xfrm>
          </p:grpSpPr>
          <p:pic>
            <p:nvPicPr>
              <p:cNvPr id="96311" name="Rectangle 102454"/>
              <p:cNvPicPr>
                <a:picLocks noChangeAspect="1" noChangeArrowheads="1"/>
              </p:cNvPicPr>
              <p:nvPr/>
            </p:nvPicPr>
            <p:blipFill>
              <a:blip r:embed="rId7"/>
              <a:srcRect/>
              <a:stretch>
                <a:fillRect/>
              </a:stretch>
            </p:blipFill>
            <p:spPr bwMode="auto">
              <a:xfrm>
                <a:off x="5763" y="2355"/>
                <a:ext cx="857" cy="592"/>
              </a:xfrm>
              <a:prstGeom prst="rect">
                <a:avLst/>
              </a:prstGeom>
              <a:noFill/>
              <a:ln w="9525">
                <a:noFill/>
                <a:miter lim="800000"/>
                <a:headEnd/>
                <a:tailEnd/>
              </a:ln>
            </p:spPr>
          </p:pic>
          <p:sp>
            <p:nvSpPr>
              <p:cNvPr id="275485" name="Rectangle 275484"/>
              <p:cNvSpPr>
                <a:spLocks noChangeArrowheads="1"/>
              </p:cNvSpPr>
              <p:nvPr/>
            </p:nvSpPr>
            <p:spPr bwMode="auto">
              <a:xfrm>
                <a:off x="5811" y="2312"/>
                <a:ext cx="762" cy="678"/>
              </a:xfrm>
              <a:prstGeom prst="rect">
                <a:avLst/>
              </a:prstGeom>
              <a:noFill/>
              <a:ln w="3175" cap="flat" cmpd="sng" algn="ctr">
                <a:noFill/>
                <a:prstDash val="solid"/>
                <a:miter lim="800000"/>
                <a:headEnd type="none" w="med" len="med"/>
                <a:tailEnd type="none" w="med" len="med"/>
              </a:ln>
              <a:effectLst/>
            </p:spPr>
            <p:txBody>
              <a:bodyPr wrap="none" anchor="ctr"/>
              <a:lstStyle/>
              <a:p>
                <a:pPr algn="ctr">
                  <a:lnSpc>
                    <a:spcPct val="90000"/>
                  </a:lnSpc>
                  <a:spcBef>
                    <a:spcPct val="30000"/>
                  </a:spcBef>
                </a:pPr>
                <a:r>
                  <a:rPr lang="fr-FR" sz="1600">
                    <a:effectLst>
                      <a:outerShdw blurRad="38100" dist="38100" dir="2700000" algn="tl">
                        <a:srgbClr val="000000"/>
                      </a:outerShdw>
                    </a:effectLst>
                  </a:rPr>
                  <a:t>Noyau </a:t>
                </a:r>
                <a:endParaRPr lang="fr-FR" sz="1800" b="0">
                  <a:effectLst/>
                </a:endParaRPr>
              </a:p>
              <a:p>
                <a:pPr algn="ctr">
                  <a:lnSpc>
                    <a:spcPct val="90000"/>
                  </a:lnSpc>
                  <a:spcBef>
                    <a:spcPct val="30000"/>
                  </a:spcBef>
                </a:pPr>
                <a:r>
                  <a:rPr lang="fr-FR" sz="1600">
                    <a:effectLst>
                      <a:outerShdw blurRad="38100" dist="38100" dir="2700000" algn="tl">
                        <a:srgbClr val="000000"/>
                      </a:outerShdw>
                    </a:effectLst>
                  </a:rPr>
                  <a:t>Windows</a:t>
                </a:r>
                <a:br>
                  <a:rPr lang="fr-FR" sz="1600">
                    <a:effectLst>
                      <a:outerShdw blurRad="38100" dist="38100" dir="2700000" algn="tl">
                        <a:srgbClr val="000000"/>
                      </a:outerShdw>
                    </a:effectLst>
                  </a:rPr>
                </a:br>
                <a:endParaRPr lang="fr-FR" sz="1600">
                  <a:effectLst>
                    <a:outerShdw blurRad="38100" dist="38100" dir="2700000" algn="tl">
                      <a:srgbClr val="000000"/>
                    </a:outerShdw>
                  </a:effectLst>
                </a:endParaRPr>
              </a:p>
            </p:txBody>
          </p:sp>
        </p:grpSp>
        <p:grpSp>
          <p:nvGrpSpPr>
            <p:cNvPr id="8" name="Group 30"/>
            <p:cNvGrpSpPr>
              <a:grpSpLocks/>
            </p:cNvGrpSpPr>
            <p:nvPr/>
          </p:nvGrpSpPr>
          <p:grpSpPr bwMode="auto">
            <a:xfrm>
              <a:off x="3488" y="2913"/>
              <a:ext cx="1070" cy="325"/>
              <a:chOff x="5520" y="4157"/>
              <a:chExt cx="1014" cy="325"/>
            </a:xfrm>
          </p:grpSpPr>
          <p:pic>
            <p:nvPicPr>
              <p:cNvPr id="96309" name="Rectangle 102452"/>
              <p:cNvPicPr>
                <a:picLocks noChangeAspect="1" noChangeArrowheads="1"/>
              </p:cNvPicPr>
              <p:nvPr/>
            </p:nvPicPr>
            <p:blipFill>
              <a:blip r:embed="rId8" cstate="print"/>
              <a:srcRect/>
              <a:stretch>
                <a:fillRect/>
              </a:stretch>
            </p:blipFill>
            <p:spPr bwMode="auto">
              <a:xfrm>
                <a:off x="5520" y="4157"/>
                <a:ext cx="1014" cy="325"/>
              </a:xfrm>
              <a:prstGeom prst="rect">
                <a:avLst/>
              </a:prstGeom>
              <a:noFill/>
              <a:ln w="9525">
                <a:noFill/>
                <a:miter lim="800000"/>
                <a:headEnd/>
                <a:tailEnd/>
              </a:ln>
            </p:spPr>
          </p:pic>
          <p:sp>
            <p:nvSpPr>
              <p:cNvPr id="275488" name="Rectangle 275487"/>
              <p:cNvSpPr>
                <a:spLocks noChangeArrowheads="1"/>
              </p:cNvSpPr>
              <p:nvPr/>
            </p:nvSpPr>
            <p:spPr bwMode="grayWhite">
              <a:xfrm>
                <a:off x="5561" y="4213"/>
                <a:ext cx="933" cy="212"/>
              </a:xfrm>
              <a:prstGeom prst="rect">
                <a:avLst/>
              </a:prstGeom>
              <a:noFill/>
              <a:ln w="3175" cap="flat" cmpd="sng" algn="ctr">
                <a:noFill/>
                <a:prstDash val="solid"/>
                <a:miter lim="800000"/>
                <a:headEnd type="none" w="med" len="med"/>
                <a:tailEnd type="none" w="med" len="med"/>
              </a:ln>
              <a:effectLst/>
            </p:spPr>
            <p:txBody>
              <a:bodyPr wrap="none" anchor="ctr"/>
              <a:lstStyle/>
              <a:p>
                <a:pPr algn="ctr">
                  <a:lnSpc>
                    <a:spcPct val="90000"/>
                  </a:lnSpc>
                  <a:spcBef>
                    <a:spcPct val="30000"/>
                  </a:spcBef>
                </a:pPr>
                <a:r>
                  <a:rPr lang="fr-FR" sz="1600">
                    <a:effectLst>
                      <a:outerShdw blurRad="38100" dist="38100" dir="2700000" algn="tl">
                        <a:srgbClr val="000000"/>
                      </a:outerShdw>
                    </a:effectLst>
                  </a:rPr>
                  <a:t>Enlightenments</a:t>
                </a:r>
                <a:endParaRPr lang="fr-FR" sz="1800" b="0">
                  <a:effectLst/>
                </a:endParaRPr>
              </a:p>
            </p:txBody>
          </p:sp>
        </p:grpSp>
        <p:grpSp>
          <p:nvGrpSpPr>
            <p:cNvPr id="9" name="Group 33"/>
            <p:cNvGrpSpPr>
              <a:grpSpLocks/>
            </p:cNvGrpSpPr>
            <p:nvPr/>
          </p:nvGrpSpPr>
          <p:grpSpPr bwMode="auto">
            <a:xfrm>
              <a:off x="2237" y="2916"/>
              <a:ext cx="1014" cy="325"/>
              <a:chOff x="5760" y="4320"/>
              <a:chExt cx="1014" cy="325"/>
            </a:xfrm>
          </p:grpSpPr>
          <p:pic>
            <p:nvPicPr>
              <p:cNvPr id="96307" name="Rectangle 102450"/>
              <p:cNvPicPr>
                <a:picLocks noChangeAspect="1" noChangeArrowheads="1"/>
              </p:cNvPicPr>
              <p:nvPr/>
            </p:nvPicPr>
            <p:blipFill>
              <a:blip r:embed="rId9" cstate="print"/>
              <a:srcRect/>
              <a:stretch>
                <a:fillRect/>
              </a:stretch>
            </p:blipFill>
            <p:spPr bwMode="auto">
              <a:xfrm>
                <a:off x="5760" y="4320"/>
                <a:ext cx="1014" cy="325"/>
              </a:xfrm>
              <a:prstGeom prst="rect">
                <a:avLst/>
              </a:prstGeom>
              <a:noFill/>
              <a:ln w="9525">
                <a:noFill/>
                <a:miter lim="800000"/>
                <a:headEnd/>
                <a:tailEnd/>
              </a:ln>
            </p:spPr>
          </p:pic>
          <p:sp>
            <p:nvSpPr>
              <p:cNvPr id="275491" name="Rectangle 275490"/>
              <p:cNvSpPr>
                <a:spLocks noChangeArrowheads="1"/>
              </p:cNvSpPr>
              <p:nvPr/>
            </p:nvSpPr>
            <p:spPr bwMode="grayWhite">
              <a:xfrm>
                <a:off x="5946" y="4376"/>
                <a:ext cx="641" cy="212"/>
              </a:xfrm>
              <a:prstGeom prst="rect">
                <a:avLst/>
              </a:prstGeom>
              <a:noFill/>
              <a:ln w="3175" cap="flat" cmpd="sng" algn="ctr">
                <a:noFill/>
                <a:prstDash val="solid"/>
                <a:miter lim="800000"/>
                <a:headEnd type="none" w="med" len="med"/>
                <a:tailEnd type="none" w="med" len="med"/>
              </a:ln>
              <a:effectLst/>
            </p:spPr>
            <p:txBody>
              <a:bodyPr wrap="none" anchor="ctr"/>
              <a:lstStyle/>
              <a:p>
                <a:pPr algn="ctr">
                  <a:lnSpc>
                    <a:spcPct val="90000"/>
                  </a:lnSpc>
                  <a:spcBef>
                    <a:spcPct val="30000"/>
                  </a:spcBef>
                </a:pPr>
                <a:r>
                  <a:rPr lang="fr-FR" sz="1600">
                    <a:effectLst>
                      <a:outerShdw blurRad="38100" dist="38100" dir="2700000" algn="tl">
                        <a:srgbClr val="000000"/>
                      </a:outerShdw>
                    </a:effectLst>
                  </a:rPr>
                  <a:t>VMBus</a:t>
                </a:r>
                <a:endParaRPr lang="fr-FR" sz="1800" b="0">
                  <a:effectLst/>
                </a:endParaRPr>
              </a:p>
            </p:txBody>
          </p:sp>
        </p:grpSp>
      </p:grpSp>
      <p:grpSp>
        <p:nvGrpSpPr>
          <p:cNvPr id="10" name="Group 36"/>
          <p:cNvGrpSpPr>
            <a:grpSpLocks/>
          </p:cNvGrpSpPr>
          <p:nvPr/>
        </p:nvGrpSpPr>
        <p:grpSpPr bwMode="auto">
          <a:xfrm>
            <a:off x="641350" y="5511800"/>
            <a:ext cx="6888163" cy="469900"/>
            <a:chOff x="60" y="3472"/>
            <a:chExt cx="4339" cy="296"/>
          </a:xfrm>
        </p:grpSpPr>
        <p:pic>
          <p:nvPicPr>
            <p:cNvPr id="96300" name="Rectangle 102443"/>
            <p:cNvPicPr>
              <a:picLocks noChangeAspect="1" noChangeArrowheads="1"/>
            </p:cNvPicPr>
            <p:nvPr/>
          </p:nvPicPr>
          <p:blipFill>
            <a:blip r:embed="rId3"/>
            <a:srcRect/>
            <a:stretch>
              <a:fillRect/>
            </a:stretch>
          </p:blipFill>
          <p:spPr bwMode="auto">
            <a:xfrm>
              <a:off x="487" y="3472"/>
              <a:ext cx="3486" cy="296"/>
            </a:xfrm>
            <a:prstGeom prst="rect">
              <a:avLst/>
            </a:prstGeom>
            <a:noFill/>
            <a:ln w="9525">
              <a:noFill/>
              <a:miter lim="800000"/>
              <a:headEnd/>
              <a:tailEnd/>
            </a:ln>
          </p:spPr>
        </p:pic>
        <p:sp>
          <p:nvSpPr>
            <p:cNvPr id="275494" name="Rectangle 275493"/>
            <p:cNvSpPr>
              <a:spLocks noChangeArrowheads="1"/>
            </p:cNvSpPr>
            <p:nvPr/>
          </p:nvSpPr>
          <p:spPr bwMode="grayWhite">
            <a:xfrm>
              <a:off x="60" y="3545"/>
              <a:ext cx="4339" cy="149"/>
            </a:xfrm>
            <a:prstGeom prst="rect">
              <a:avLst/>
            </a:prstGeom>
            <a:noFill/>
            <a:ln w="3175" cap="flat" cmpd="sng" algn="ctr">
              <a:noFill/>
              <a:prstDash val="solid"/>
              <a:miter lim="800000"/>
              <a:headEnd type="none" w="med" len="med"/>
              <a:tailEnd type="none" w="med" len="med"/>
            </a:ln>
            <a:effectLst/>
          </p:spPr>
          <p:txBody>
            <a:bodyPr wrap="none" anchor="ctr"/>
            <a:lstStyle/>
            <a:p>
              <a:pPr algn="ctr">
                <a:lnSpc>
                  <a:spcPct val="90000"/>
                </a:lnSpc>
                <a:spcBef>
                  <a:spcPct val="30000"/>
                </a:spcBef>
              </a:pPr>
              <a:r>
                <a:rPr lang="fr-FR" sz="1600">
                  <a:effectLst>
                    <a:outerShdw blurRad="38100" dist="38100" dir="2700000" algn="tl">
                      <a:srgbClr val="000000"/>
                    </a:outerShdw>
                  </a:effectLst>
                </a:rPr>
                <a:t>Hyperviseur Windows</a:t>
              </a:r>
              <a:endParaRPr lang="fr-FR" sz="1800" b="0">
                <a:effectLst/>
              </a:endParaRPr>
            </a:p>
          </p:txBody>
        </p:sp>
      </p:grpSp>
      <p:grpSp>
        <p:nvGrpSpPr>
          <p:cNvPr id="11" name="Group 39"/>
          <p:cNvGrpSpPr>
            <a:grpSpLocks/>
          </p:cNvGrpSpPr>
          <p:nvPr/>
        </p:nvGrpSpPr>
        <p:grpSpPr bwMode="auto">
          <a:xfrm>
            <a:off x="266700" y="1643063"/>
            <a:ext cx="3616325" cy="1905000"/>
            <a:chOff x="168" y="1035"/>
            <a:chExt cx="2278" cy="1200"/>
          </a:xfrm>
        </p:grpSpPr>
        <p:grpSp>
          <p:nvGrpSpPr>
            <p:cNvPr id="12" name="Group 40"/>
            <p:cNvGrpSpPr>
              <a:grpSpLocks/>
            </p:cNvGrpSpPr>
            <p:nvPr/>
          </p:nvGrpSpPr>
          <p:grpSpPr bwMode="auto">
            <a:xfrm>
              <a:off x="168" y="1035"/>
              <a:ext cx="2278" cy="1200"/>
              <a:chOff x="-456" y="-600"/>
              <a:chExt cx="2158" cy="1200"/>
            </a:xfrm>
          </p:grpSpPr>
          <p:pic>
            <p:nvPicPr>
              <p:cNvPr id="96298" name="Rectangle 102441"/>
              <p:cNvPicPr>
                <a:picLocks noChangeAspect="1" noChangeArrowheads="1"/>
              </p:cNvPicPr>
              <p:nvPr/>
            </p:nvPicPr>
            <p:blipFill>
              <a:blip r:embed="rId7"/>
              <a:srcRect/>
              <a:stretch>
                <a:fillRect/>
              </a:stretch>
            </p:blipFill>
            <p:spPr bwMode="auto">
              <a:xfrm>
                <a:off x="-456" y="-600"/>
                <a:ext cx="2158" cy="1200"/>
              </a:xfrm>
              <a:prstGeom prst="rect">
                <a:avLst/>
              </a:prstGeom>
              <a:noFill/>
              <a:ln w="9525">
                <a:noFill/>
                <a:miter lim="800000"/>
                <a:headEnd/>
                <a:tailEnd/>
              </a:ln>
            </p:spPr>
          </p:pic>
          <p:sp>
            <p:nvSpPr>
              <p:cNvPr id="275498" name="TextBox 275497"/>
              <p:cNvSpPr txBox="1">
                <a:spLocks noChangeArrowheads="1"/>
              </p:cNvSpPr>
              <p:nvPr/>
            </p:nvSpPr>
            <p:spPr bwMode="auto">
              <a:xfrm>
                <a:off x="-372" y="-466"/>
                <a:ext cx="1735" cy="197"/>
              </a:xfrm>
              <a:prstGeom prst="rect">
                <a:avLst/>
              </a:prstGeom>
              <a:noFill/>
              <a:ln w="3175" cap="flat" cmpd="sng" algn="ctr">
                <a:noFill/>
                <a:prstDash val="solid"/>
                <a:miter lim="800000"/>
                <a:headEnd type="none" w="med" len="med"/>
                <a:tailEnd type="none" w="med" len="med"/>
              </a:ln>
              <a:effectLst/>
            </p:spPr>
            <p:txBody>
              <a:bodyPr>
                <a:spAutoFit/>
              </a:bodyPr>
              <a:lstStyle/>
              <a:p>
                <a:pPr>
                  <a:lnSpc>
                    <a:spcPct val="90000"/>
                  </a:lnSpc>
                  <a:spcBef>
                    <a:spcPct val="30000"/>
                  </a:spcBef>
                </a:pPr>
                <a:r>
                  <a:rPr lang="fr-FR" sz="1600">
                    <a:effectLst>
                      <a:outerShdw blurRad="38100" dist="38100" dir="2700000" algn="tl">
                        <a:srgbClr val="000000"/>
                      </a:outerShdw>
                    </a:effectLst>
                  </a:rPr>
                  <a:t>Virtualization Stack</a:t>
                </a:r>
                <a:endParaRPr lang="fr-FR" sz="1800" b="0">
                  <a:effectLst/>
                </a:endParaRPr>
              </a:p>
            </p:txBody>
          </p:sp>
        </p:grpSp>
        <p:grpSp>
          <p:nvGrpSpPr>
            <p:cNvPr id="13" name="Group 43"/>
            <p:cNvGrpSpPr>
              <a:grpSpLocks/>
            </p:cNvGrpSpPr>
            <p:nvPr/>
          </p:nvGrpSpPr>
          <p:grpSpPr bwMode="auto">
            <a:xfrm>
              <a:off x="192" y="1400"/>
              <a:ext cx="1237" cy="784"/>
              <a:chOff x="2342" y="4816"/>
              <a:chExt cx="1237" cy="784"/>
            </a:xfrm>
          </p:grpSpPr>
          <p:pic>
            <p:nvPicPr>
              <p:cNvPr id="96296" name="Rectangle 102439"/>
              <p:cNvPicPr>
                <a:picLocks noChangeAspect="1" noChangeArrowheads="1"/>
              </p:cNvPicPr>
              <p:nvPr/>
            </p:nvPicPr>
            <p:blipFill>
              <a:blip r:embed="rId3"/>
              <a:srcRect/>
              <a:stretch>
                <a:fillRect/>
              </a:stretch>
            </p:blipFill>
            <p:spPr bwMode="auto">
              <a:xfrm>
                <a:off x="2344" y="4816"/>
                <a:ext cx="1235" cy="784"/>
              </a:xfrm>
              <a:prstGeom prst="rect">
                <a:avLst/>
              </a:prstGeom>
              <a:noFill/>
              <a:ln w="9525">
                <a:noFill/>
                <a:miter lim="800000"/>
                <a:headEnd/>
                <a:tailEnd/>
              </a:ln>
            </p:spPr>
          </p:pic>
          <p:pic>
            <p:nvPicPr>
              <p:cNvPr id="96297" name="Rectangle 102440"/>
              <p:cNvPicPr>
                <a:picLocks noChangeAspect="1" noChangeArrowheads="1"/>
              </p:cNvPicPr>
              <p:nvPr/>
            </p:nvPicPr>
            <p:blipFill>
              <a:blip r:embed="rId3"/>
              <a:srcRect/>
              <a:stretch>
                <a:fillRect/>
              </a:stretch>
            </p:blipFill>
            <p:spPr bwMode="auto">
              <a:xfrm>
                <a:off x="2342" y="5096"/>
                <a:ext cx="1235" cy="472"/>
              </a:xfrm>
              <a:prstGeom prst="rect">
                <a:avLst/>
              </a:prstGeom>
              <a:noFill/>
              <a:ln w="9525">
                <a:noFill/>
                <a:miter lim="800000"/>
                <a:headEnd/>
                <a:tailEnd/>
              </a:ln>
            </p:spPr>
          </p:pic>
        </p:grpSp>
        <p:pic>
          <p:nvPicPr>
            <p:cNvPr id="96290" name="Rectangle 102433"/>
            <p:cNvPicPr>
              <a:picLocks noChangeAspect="1" noChangeArrowheads="1"/>
            </p:cNvPicPr>
            <p:nvPr/>
          </p:nvPicPr>
          <p:blipFill>
            <a:blip r:embed="rId3"/>
            <a:srcRect/>
            <a:stretch>
              <a:fillRect/>
            </a:stretch>
          </p:blipFill>
          <p:spPr bwMode="auto">
            <a:xfrm>
              <a:off x="1552" y="1244"/>
              <a:ext cx="800" cy="728"/>
            </a:xfrm>
            <a:prstGeom prst="rect">
              <a:avLst/>
            </a:prstGeom>
            <a:noFill/>
            <a:ln w="9525">
              <a:noFill/>
              <a:miter lim="800000"/>
              <a:headEnd/>
              <a:tailEnd/>
            </a:ln>
          </p:spPr>
        </p:pic>
        <p:pic>
          <p:nvPicPr>
            <p:cNvPr id="96291" name="Rectangle 102434"/>
            <p:cNvPicPr>
              <a:picLocks noChangeAspect="1" noChangeArrowheads="1"/>
            </p:cNvPicPr>
            <p:nvPr/>
          </p:nvPicPr>
          <p:blipFill>
            <a:blip r:embed="rId3"/>
            <a:srcRect/>
            <a:stretch>
              <a:fillRect/>
            </a:stretch>
          </p:blipFill>
          <p:spPr bwMode="auto">
            <a:xfrm>
              <a:off x="1480" y="1320"/>
              <a:ext cx="800" cy="728"/>
            </a:xfrm>
            <a:prstGeom prst="rect">
              <a:avLst/>
            </a:prstGeom>
            <a:noFill/>
            <a:ln w="9525">
              <a:noFill/>
              <a:miter lim="800000"/>
              <a:headEnd/>
              <a:tailEnd/>
            </a:ln>
          </p:spPr>
        </p:pic>
        <p:pic>
          <p:nvPicPr>
            <p:cNvPr id="96292" name="Rectangle 102435"/>
            <p:cNvPicPr>
              <a:picLocks noChangeAspect="1" noChangeArrowheads="1"/>
            </p:cNvPicPr>
            <p:nvPr/>
          </p:nvPicPr>
          <p:blipFill>
            <a:blip r:embed="rId3"/>
            <a:srcRect/>
            <a:stretch>
              <a:fillRect/>
            </a:stretch>
          </p:blipFill>
          <p:spPr bwMode="auto">
            <a:xfrm>
              <a:off x="1400" y="1416"/>
              <a:ext cx="800" cy="728"/>
            </a:xfrm>
            <a:prstGeom prst="rect">
              <a:avLst/>
            </a:prstGeom>
            <a:noFill/>
            <a:ln w="9525">
              <a:noFill/>
              <a:miter lim="800000"/>
              <a:headEnd/>
              <a:tailEnd/>
            </a:ln>
          </p:spPr>
        </p:pic>
        <p:sp>
          <p:nvSpPr>
            <p:cNvPr id="275505" name="Rectangle 275504"/>
            <p:cNvSpPr>
              <a:spLocks noChangeArrowheads="1"/>
            </p:cNvSpPr>
            <p:nvPr/>
          </p:nvSpPr>
          <p:spPr bwMode="grayWhite">
            <a:xfrm>
              <a:off x="1422" y="1455"/>
              <a:ext cx="747" cy="619"/>
            </a:xfrm>
            <a:prstGeom prst="rect">
              <a:avLst/>
            </a:prstGeom>
            <a:noFill/>
            <a:ln w="3175" cap="flat" cmpd="sng" algn="ctr">
              <a:noFill/>
              <a:prstDash val="solid"/>
              <a:miter lim="800000"/>
              <a:headEnd type="none" w="med" len="med"/>
              <a:tailEnd type="none" w="med" len="med"/>
            </a:ln>
            <a:effectLst/>
          </p:spPr>
          <p:txBody>
            <a:bodyPr wrap="none" anchor="ctr"/>
            <a:lstStyle/>
            <a:p>
              <a:pPr algn="ctr">
                <a:lnSpc>
                  <a:spcPct val="90000"/>
                </a:lnSpc>
                <a:spcBef>
                  <a:spcPct val="30000"/>
                </a:spcBef>
              </a:pPr>
              <a:r>
                <a:rPr lang="fr-FR" sz="1600">
                  <a:effectLst>
                    <a:outerShdw blurRad="38100" dist="38100" dir="2700000" algn="tl">
                      <a:srgbClr val="000000"/>
                    </a:outerShdw>
                  </a:effectLst>
                </a:rPr>
                <a:t>VM Worker</a:t>
              </a:r>
              <a:br>
                <a:rPr lang="fr-FR" sz="1600">
                  <a:effectLst>
                    <a:outerShdw blurRad="38100" dist="38100" dir="2700000" algn="tl">
                      <a:srgbClr val="000000"/>
                    </a:outerShdw>
                  </a:effectLst>
                </a:rPr>
              </a:br>
              <a:r>
                <a:rPr lang="fr-FR" sz="1600">
                  <a:effectLst>
                    <a:outerShdw blurRad="38100" dist="38100" dir="2700000" algn="tl">
                      <a:srgbClr val="000000"/>
                    </a:outerShdw>
                  </a:effectLst>
                </a:rPr>
                <a:t>Processes</a:t>
              </a:r>
              <a:endParaRPr lang="fr-FR" sz="1800" b="0">
                <a:effectLst/>
              </a:endParaRPr>
            </a:p>
          </p:txBody>
        </p:sp>
        <p:sp>
          <p:nvSpPr>
            <p:cNvPr id="275506" name="Rectangle 275505"/>
            <p:cNvSpPr>
              <a:spLocks noChangeArrowheads="1"/>
            </p:cNvSpPr>
            <p:nvPr/>
          </p:nvSpPr>
          <p:spPr bwMode="grayWhite">
            <a:xfrm>
              <a:off x="323" y="1548"/>
              <a:ext cx="974" cy="576"/>
            </a:xfrm>
            <a:prstGeom prst="rect">
              <a:avLst/>
            </a:prstGeom>
            <a:noFill/>
            <a:ln w="3175" cap="flat" cmpd="sng" algn="ctr">
              <a:noFill/>
              <a:prstDash val="solid"/>
              <a:miter lim="800000"/>
              <a:headEnd type="none" w="med" len="med"/>
              <a:tailEnd type="none" w="med" len="med"/>
            </a:ln>
            <a:effectLst/>
          </p:spPr>
          <p:txBody>
            <a:bodyPr wrap="none" anchor="ctr"/>
            <a:lstStyle/>
            <a:p>
              <a:pPr algn="ctr">
                <a:lnSpc>
                  <a:spcPct val="90000"/>
                </a:lnSpc>
                <a:spcBef>
                  <a:spcPct val="30000"/>
                </a:spcBef>
              </a:pPr>
              <a:endParaRPr lang="fr-FR" sz="1600">
                <a:effectLst>
                  <a:outerShdw blurRad="38100" dist="38100" dir="2700000" algn="tl">
                    <a:srgbClr val="000000"/>
                  </a:outerShdw>
                </a:effectLst>
              </a:endParaRPr>
            </a:p>
            <a:p>
              <a:pPr algn="ctr">
                <a:lnSpc>
                  <a:spcPct val="90000"/>
                </a:lnSpc>
                <a:spcBef>
                  <a:spcPct val="30000"/>
                </a:spcBef>
              </a:pPr>
              <a:r>
                <a:rPr lang="fr-FR" sz="1600">
                  <a:effectLst>
                    <a:outerShdw blurRad="38100" dist="38100" dir="2700000" algn="tl">
                      <a:srgbClr val="000000"/>
                    </a:outerShdw>
                  </a:effectLst>
                </a:rPr>
                <a:t>VM</a:t>
              </a:r>
              <a:br>
                <a:rPr lang="fr-FR" sz="1600">
                  <a:effectLst>
                    <a:outerShdw blurRad="38100" dist="38100" dir="2700000" algn="tl">
                      <a:srgbClr val="000000"/>
                    </a:outerShdw>
                  </a:effectLst>
                </a:rPr>
              </a:br>
              <a:r>
                <a:rPr lang="fr-FR" sz="1600">
                  <a:effectLst>
                    <a:outerShdw blurRad="38100" dist="38100" dir="2700000" algn="tl">
                      <a:srgbClr val="000000"/>
                    </a:outerShdw>
                  </a:effectLst>
                </a:rPr>
                <a:t>Service</a:t>
              </a:r>
            </a:p>
          </p:txBody>
        </p:sp>
        <p:sp>
          <p:nvSpPr>
            <p:cNvPr id="275507" name="Rectangle 275506"/>
            <p:cNvSpPr>
              <a:spLocks noChangeArrowheads="1"/>
            </p:cNvSpPr>
            <p:nvPr/>
          </p:nvSpPr>
          <p:spPr bwMode="grayWhite">
            <a:xfrm>
              <a:off x="323" y="1502"/>
              <a:ext cx="974" cy="182"/>
            </a:xfrm>
            <a:prstGeom prst="rect">
              <a:avLst/>
            </a:prstGeom>
            <a:noFill/>
            <a:ln w="3175" cap="flat" cmpd="sng" algn="ctr">
              <a:noFill/>
              <a:prstDash val="solid"/>
              <a:miter lim="800000"/>
              <a:headEnd type="none" w="med" len="med"/>
              <a:tailEnd type="none" w="med" len="med"/>
            </a:ln>
            <a:effectLst/>
          </p:spPr>
          <p:txBody>
            <a:bodyPr wrap="none" anchor="ctr"/>
            <a:lstStyle/>
            <a:p>
              <a:pPr algn="ctr">
                <a:lnSpc>
                  <a:spcPct val="90000"/>
                </a:lnSpc>
                <a:spcBef>
                  <a:spcPct val="30000"/>
                </a:spcBef>
              </a:pPr>
              <a:r>
                <a:rPr lang="fr-FR" sz="1600">
                  <a:effectLst>
                    <a:outerShdw blurRad="38100" dist="38100" dir="2700000" algn="tl">
                      <a:srgbClr val="000000"/>
                    </a:outerShdw>
                  </a:effectLst>
                </a:rPr>
                <a:t>WMI Provider</a:t>
              </a:r>
              <a:endParaRPr lang="fr-FR" sz="1800" b="0">
                <a:effectLst/>
              </a:endParaRPr>
            </a:p>
          </p:txBody>
        </p:sp>
      </p:grpSp>
      <p:pic>
        <p:nvPicPr>
          <p:cNvPr id="275508" name="Rectangle 275507"/>
          <p:cNvPicPr>
            <a:picLocks noChangeAspect="1" noChangeArrowheads="1"/>
          </p:cNvPicPr>
          <p:nvPr/>
        </p:nvPicPr>
        <p:blipFill>
          <a:blip r:embed="rId10"/>
          <a:srcRect/>
          <a:stretch>
            <a:fillRect/>
          </a:stretch>
        </p:blipFill>
        <p:spPr bwMode="auto">
          <a:xfrm>
            <a:off x="4430713" y="1689100"/>
            <a:ext cx="2416175" cy="1333500"/>
          </a:xfrm>
          <a:prstGeom prst="rect">
            <a:avLst/>
          </a:prstGeom>
          <a:noFill/>
          <a:ln w="9525">
            <a:noFill/>
            <a:miter lim="800000"/>
            <a:headEnd/>
            <a:tailEnd/>
          </a:ln>
        </p:spPr>
      </p:pic>
      <p:sp>
        <p:nvSpPr>
          <p:cNvPr id="275509" name="Rectangle 275508"/>
          <p:cNvSpPr>
            <a:spLocks noChangeArrowheads="1"/>
          </p:cNvSpPr>
          <p:nvPr/>
        </p:nvSpPr>
        <p:spPr bwMode="blackWhite">
          <a:xfrm>
            <a:off x="4686300" y="1955800"/>
            <a:ext cx="1905000" cy="800100"/>
          </a:xfrm>
          <a:prstGeom prst="rect">
            <a:avLst/>
          </a:prstGeom>
          <a:noFill/>
          <a:ln w="3175" cap="flat" cmpd="sng" algn="ctr">
            <a:noFill/>
            <a:prstDash val="solid"/>
            <a:miter lim="800000"/>
            <a:headEnd type="none" w="med" len="med"/>
            <a:tailEnd type="none" w="med" len="med"/>
          </a:ln>
          <a:effectLst/>
        </p:spPr>
        <p:txBody>
          <a:bodyPr wrap="none" anchor="ctr"/>
          <a:lstStyle/>
          <a:p>
            <a:pPr algn="ctr">
              <a:lnSpc>
                <a:spcPct val="90000"/>
              </a:lnSpc>
              <a:spcBef>
                <a:spcPct val="30000"/>
              </a:spcBef>
            </a:pPr>
            <a:r>
              <a:rPr lang="fr-FR" sz="1600">
                <a:effectLst>
                  <a:outerShdw blurRad="38100" dist="38100" dir="2700000" algn="tl">
                    <a:srgbClr val="000000"/>
                  </a:outerShdw>
                </a:effectLst>
              </a:rPr>
              <a:t>Applications</a:t>
            </a:r>
            <a:endParaRPr lang="fr-FR" sz="1800" b="0">
              <a:effectLst/>
            </a:endParaRPr>
          </a:p>
        </p:txBody>
      </p:sp>
      <p:pic>
        <p:nvPicPr>
          <p:cNvPr id="96272" name="Rectangle 102415"/>
          <p:cNvPicPr>
            <a:picLocks noChangeAspect="1" noChangeArrowheads="1"/>
          </p:cNvPicPr>
          <p:nvPr/>
        </p:nvPicPr>
        <p:blipFill>
          <a:blip r:embed="rId11"/>
          <a:srcRect/>
          <a:stretch>
            <a:fillRect/>
          </a:stretch>
        </p:blipFill>
        <p:spPr bwMode="auto">
          <a:xfrm>
            <a:off x="1409700" y="5892800"/>
            <a:ext cx="5334000" cy="647700"/>
          </a:xfrm>
          <a:prstGeom prst="rect">
            <a:avLst/>
          </a:prstGeom>
          <a:noFill/>
          <a:ln w="9525">
            <a:noFill/>
            <a:miter lim="800000"/>
            <a:headEnd/>
            <a:tailEnd/>
          </a:ln>
        </p:spPr>
      </p:pic>
      <p:sp>
        <p:nvSpPr>
          <p:cNvPr id="275511" name="Rectangle 275510"/>
          <p:cNvSpPr>
            <a:spLocks noChangeArrowheads="1"/>
          </p:cNvSpPr>
          <p:nvPr/>
        </p:nvSpPr>
        <p:spPr bwMode="invGray">
          <a:xfrm>
            <a:off x="644525" y="5935663"/>
            <a:ext cx="6824663" cy="568325"/>
          </a:xfrm>
          <a:prstGeom prst="rect">
            <a:avLst/>
          </a:prstGeom>
          <a:noFill/>
          <a:ln w="3175" cap="flat" cmpd="sng" algn="ctr">
            <a:noFill/>
            <a:prstDash val="solid"/>
            <a:miter lim="800000"/>
            <a:headEnd type="none" w="med" len="med"/>
            <a:tailEnd type="none" w="med" len="med"/>
          </a:ln>
          <a:effectLst/>
        </p:spPr>
        <p:txBody>
          <a:bodyPr wrap="none" anchor="ctr"/>
          <a:lstStyle/>
          <a:p>
            <a:pPr algn="ctr">
              <a:lnSpc>
                <a:spcPct val="90000"/>
              </a:lnSpc>
              <a:spcBef>
                <a:spcPct val="30000"/>
              </a:spcBef>
            </a:pPr>
            <a:r>
              <a:rPr lang="fr-FR" sz="1600">
                <a:effectLst>
                  <a:outerShdw blurRad="38100" dist="38100" dir="2700000" algn="tl">
                    <a:srgbClr val="000000"/>
                  </a:outerShdw>
                </a:effectLst>
              </a:rPr>
              <a:t>Hardware Serveur </a:t>
            </a:r>
            <a:r>
              <a:rPr lang="fr-FR" sz="1600" i="1">
                <a:effectLst>
                  <a:outerShdw blurRad="38100" dist="38100" dir="2700000" algn="tl">
                    <a:srgbClr val="000000"/>
                  </a:outerShdw>
                </a:effectLst>
              </a:rPr>
              <a:t>Designed for Windows</a:t>
            </a:r>
            <a:endParaRPr lang="fr-FR" sz="1600">
              <a:effectLst>
                <a:outerShdw blurRad="38100" dist="38100" dir="2700000" algn="tl">
                  <a:srgbClr val="000000"/>
                </a:outerShdw>
              </a:effectLst>
            </a:endParaRPr>
          </a:p>
        </p:txBody>
      </p:sp>
      <p:grpSp>
        <p:nvGrpSpPr>
          <p:cNvPr id="14" name="Group 56"/>
          <p:cNvGrpSpPr>
            <a:grpSpLocks/>
          </p:cNvGrpSpPr>
          <p:nvPr/>
        </p:nvGrpSpPr>
        <p:grpSpPr bwMode="auto">
          <a:xfrm>
            <a:off x="7270750" y="1176338"/>
            <a:ext cx="1825625" cy="2789237"/>
            <a:chOff x="4531" y="512"/>
            <a:chExt cx="1150" cy="1757"/>
          </a:xfrm>
        </p:grpSpPr>
        <p:pic>
          <p:nvPicPr>
            <p:cNvPr id="96278" name="Rectangle 102421"/>
            <p:cNvPicPr>
              <a:picLocks noChangeAspect="1" noChangeArrowheads="1"/>
            </p:cNvPicPr>
            <p:nvPr/>
          </p:nvPicPr>
          <p:blipFill>
            <a:blip r:embed="rId12"/>
            <a:srcRect/>
            <a:stretch>
              <a:fillRect/>
            </a:stretch>
          </p:blipFill>
          <p:spPr bwMode="auto">
            <a:xfrm>
              <a:off x="4531" y="512"/>
              <a:ext cx="1150" cy="1757"/>
            </a:xfrm>
            <a:prstGeom prst="rect">
              <a:avLst/>
            </a:prstGeom>
            <a:noFill/>
            <a:ln w="9525">
              <a:noFill/>
              <a:miter lim="800000"/>
              <a:headEnd/>
              <a:tailEnd/>
            </a:ln>
          </p:spPr>
        </p:pic>
        <p:sp>
          <p:nvSpPr>
            <p:cNvPr id="275514" name="Rectangle 275513"/>
            <p:cNvSpPr>
              <a:spLocks noChangeArrowheads="1"/>
            </p:cNvSpPr>
            <p:nvPr/>
          </p:nvSpPr>
          <p:spPr bwMode="auto">
            <a:xfrm>
              <a:off x="4635" y="668"/>
              <a:ext cx="828" cy="197"/>
            </a:xfrm>
            <a:prstGeom prst="rect">
              <a:avLst/>
            </a:prstGeom>
            <a:noFill/>
            <a:ln w="3175" cap="flat" cmpd="sng" algn="ctr">
              <a:noFill/>
              <a:prstDash val="solid"/>
              <a:miter lim="800000"/>
              <a:headEnd type="none" w="med" len="med"/>
              <a:tailEnd type="none" w="med" len="med"/>
            </a:ln>
            <a:effectLst/>
          </p:spPr>
          <p:txBody>
            <a:bodyPr wrap="none" lIns="92075" tIns="46038" rIns="92075" bIns="46038">
              <a:spAutoFit/>
            </a:bodyPr>
            <a:lstStyle/>
            <a:p>
              <a:pPr>
                <a:lnSpc>
                  <a:spcPct val="90000"/>
                </a:lnSpc>
                <a:spcBef>
                  <a:spcPct val="30000"/>
                </a:spcBef>
              </a:pPr>
              <a:r>
                <a:rPr lang="fr-FR" sz="1600">
                  <a:solidFill>
                    <a:schemeClr val="accent1"/>
                  </a:solidFill>
                  <a:effectLst>
                    <a:outerShdw blurRad="38100" dist="38100" dir="2700000" algn="tl">
                      <a:srgbClr val="000000"/>
                    </a:outerShdw>
                  </a:effectLst>
                </a:rPr>
                <a:t>Fourni par :</a:t>
              </a:r>
              <a:endParaRPr lang="fr-FR" sz="1800" b="0">
                <a:effectLst/>
              </a:endParaRPr>
            </a:p>
          </p:txBody>
        </p:sp>
        <p:sp>
          <p:nvSpPr>
            <p:cNvPr id="275515" name="Rectangle 275514"/>
            <p:cNvSpPr>
              <a:spLocks noChangeArrowheads="1"/>
            </p:cNvSpPr>
            <p:nvPr/>
          </p:nvSpPr>
          <p:spPr bwMode="auto">
            <a:xfrm>
              <a:off x="4849" y="949"/>
              <a:ext cx="586" cy="171"/>
            </a:xfrm>
            <a:prstGeom prst="rect">
              <a:avLst/>
            </a:prstGeom>
            <a:noFill/>
            <a:ln w="9525" cap="flat" cmpd="sng" algn="ctr">
              <a:noFill/>
              <a:prstDash val="solid"/>
              <a:miter lim="800000"/>
              <a:headEnd type="none" w="med" len="med"/>
              <a:tailEnd type="none" w="med" len="med"/>
            </a:ln>
            <a:effectLst/>
          </p:spPr>
          <p:txBody>
            <a:bodyPr wrap="none" lIns="92075" tIns="46038" rIns="92075" bIns="46038">
              <a:spAutoFit/>
            </a:bodyPr>
            <a:lstStyle/>
            <a:p>
              <a:pPr>
                <a:lnSpc>
                  <a:spcPct val="90000"/>
                </a:lnSpc>
                <a:spcBef>
                  <a:spcPct val="30000"/>
                </a:spcBef>
              </a:pPr>
              <a:r>
                <a:rPr lang="fr-FR" sz="1300">
                  <a:effectLst>
                    <a:outerShdw blurRad="38100" dist="38100" dir="2700000" algn="tl">
                      <a:srgbClr val="000000"/>
                    </a:outerShdw>
                  </a:effectLst>
                </a:rPr>
                <a:t>Microsoft</a:t>
              </a:r>
              <a:endParaRPr lang="fr-FR" sz="1800" b="0">
                <a:effectLst/>
              </a:endParaRPr>
            </a:p>
          </p:txBody>
        </p:sp>
        <p:sp>
          <p:nvSpPr>
            <p:cNvPr id="275516" name="Rectangle 275515"/>
            <p:cNvSpPr>
              <a:spLocks noChangeArrowheads="1"/>
            </p:cNvSpPr>
            <p:nvPr/>
          </p:nvSpPr>
          <p:spPr bwMode="auto">
            <a:xfrm>
              <a:off x="4849" y="1533"/>
              <a:ext cx="283" cy="171"/>
            </a:xfrm>
            <a:prstGeom prst="rect">
              <a:avLst/>
            </a:prstGeom>
            <a:noFill/>
            <a:ln w="3175" cap="flat" cmpd="sng" algn="ctr">
              <a:noFill/>
              <a:prstDash val="solid"/>
              <a:miter lim="800000"/>
              <a:headEnd type="none" w="med" len="med"/>
              <a:tailEnd type="none" w="med" len="med"/>
            </a:ln>
            <a:effectLst/>
          </p:spPr>
          <p:txBody>
            <a:bodyPr wrap="none" lIns="92075" tIns="46038" rIns="92075" bIns="46038">
              <a:spAutoFit/>
            </a:bodyPr>
            <a:lstStyle/>
            <a:p>
              <a:pPr>
                <a:lnSpc>
                  <a:spcPct val="90000"/>
                </a:lnSpc>
                <a:spcBef>
                  <a:spcPct val="30000"/>
                </a:spcBef>
              </a:pPr>
              <a:r>
                <a:rPr lang="fr-FR" sz="1300">
                  <a:effectLst>
                    <a:outerShdw blurRad="38100" dist="38100" dir="2700000" algn="tl">
                      <a:srgbClr val="000000"/>
                    </a:outerShdw>
                  </a:effectLst>
                </a:rPr>
                <a:t>ISV</a:t>
              </a:r>
              <a:endParaRPr lang="fr-FR" sz="1800" b="0">
                <a:effectLst/>
              </a:endParaRPr>
            </a:p>
          </p:txBody>
        </p:sp>
        <p:sp>
          <p:nvSpPr>
            <p:cNvPr id="275517" name="Rectangle 275516"/>
            <p:cNvSpPr>
              <a:spLocks noChangeArrowheads="1"/>
            </p:cNvSpPr>
            <p:nvPr/>
          </p:nvSpPr>
          <p:spPr bwMode="auto">
            <a:xfrm>
              <a:off x="4849" y="1826"/>
              <a:ext cx="353" cy="171"/>
            </a:xfrm>
            <a:prstGeom prst="rect">
              <a:avLst/>
            </a:prstGeom>
            <a:noFill/>
            <a:ln w="3175" cap="flat" cmpd="sng" algn="ctr">
              <a:noFill/>
              <a:prstDash val="solid"/>
              <a:miter lim="800000"/>
              <a:headEnd type="none" w="med" len="med"/>
              <a:tailEnd type="none" w="med" len="med"/>
            </a:ln>
            <a:effectLst/>
          </p:spPr>
          <p:txBody>
            <a:bodyPr wrap="none" lIns="92075" tIns="46038" rIns="92075" bIns="46038">
              <a:spAutoFit/>
            </a:bodyPr>
            <a:lstStyle/>
            <a:p>
              <a:pPr>
                <a:lnSpc>
                  <a:spcPct val="90000"/>
                </a:lnSpc>
                <a:spcBef>
                  <a:spcPct val="30000"/>
                </a:spcBef>
              </a:pPr>
              <a:r>
                <a:rPr lang="fr-FR" sz="1300">
                  <a:effectLst>
                    <a:outerShdw blurRad="38100" dist="38100" dir="2700000" algn="tl">
                      <a:srgbClr val="000000"/>
                    </a:outerShdw>
                  </a:effectLst>
                </a:rPr>
                <a:t>OEM</a:t>
              </a:r>
              <a:endParaRPr lang="fr-FR" sz="1800" b="0">
                <a:effectLst/>
              </a:endParaRPr>
            </a:p>
          </p:txBody>
        </p:sp>
        <p:sp>
          <p:nvSpPr>
            <p:cNvPr id="275518" name="Rectangle 275517"/>
            <p:cNvSpPr>
              <a:spLocks noChangeArrowheads="1"/>
            </p:cNvSpPr>
            <p:nvPr/>
          </p:nvSpPr>
          <p:spPr bwMode="auto">
            <a:xfrm>
              <a:off x="4849" y="1241"/>
              <a:ext cx="792" cy="171"/>
            </a:xfrm>
            <a:prstGeom prst="rect">
              <a:avLst/>
            </a:prstGeom>
            <a:noFill/>
            <a:ln w="3175" cap="flat" cmpd="sng" algn="ctr">
              <a:noFill/>
              <a:prstDash val="solid"/>
              <a:miter lim="800000"/>
              <a:headEnd type="none" w="med" len="med"/>
              <a:tailEnd type="none" w="med" len="med"/>
            </a:ln>
            <a:effectLst/>
          </p:spPr>
          <p:txBody>
            <a:bodyPr wrap="none" lIns="92075" tIns="46038" rIns="92075" bIns="46038">
              <a:spAutoFit/>
            </a:bodyPr>
            <a:lstStyle/>
            <a:p>
              <a:pPr>
                <a:lnSpc>
                  <a:spcPct val="90000"/>
                </a:lnSpc>
                <a:spcBef>
                  <a:spcPct val="30000"/>
                </a:spcBef>
              </a:pPr>
              <a:r>
                <a:rPr lang="fr-FR" sz="1300">
                  <a:effectLst>
                    <a:outerShdw blurRad="38100" dist="38100" dir="2700000" algn="tl">
                      <a:srgbClr val="000000"/>
                    </a:outerShdw>
                  </a:effectLst>
                </a:rPr>
                <a:t>Virtual Server</a:t>
              </a:r>
              <a:endParaRPr lang="fr-FR" sz="1800" b="0">
                <a:effectLst/>
              </a:endParaRPr>
            </a:p>
          </p:txBody>
        </p:sp>
        <p:pic>
          <p:nvPicPr>
            <p:cNvPr id="96284" name="Rectangle 102427"/>
            <p:cNvPicPr>
              <a:picLocks noChangeAspect="1" noChangeArrowheads="1"/>
            </p:cNvPicPr>
            <p:nvPr/>
          </p:nvPicPr>
          <p:blipFill>
            <a:blip r:embed="rId13"/>
            <a:srcRect/>
            <a:stretch>
              <a:fillRect/>
            </a:stretch>
          </p:blipFill>
          <p:spPr bwMode="auto">
            <a:xfrm>
              <a:off x="4604" y="891"/>
              <a:ext cx="292" cy="287"/>
            </a:xfrm>
            <a:prstGeom prst="rect">
              <a:avLst/>
            </a:prstGeom>
            <a:noFill/>
            <a:ln w="9525">
              <a:noFill/>
              <a:miter lim="800000"/>
              <a:headEnd/>
              <a:tailEnd/>
            </a:ln>
          </p:spPr>
        </p:pic>
        <p:pic>
          <p:nvPicPr>
            <p:cNvPr id="96285" name="Rectangle 102428"/>
            <p:cNvPicPr>
              <a:picLocks noChangeAspect="1" noChangeArrowheads="1"/>
            </p:cNvPicPr>
            <p:nvPr/>
          </p:nvPicPr>
          <p:blipFill>
            <a:blip r:embed="rId14"/>
            <a:srcRect/>
            <a:stretch>
              <a:fillRect/>
            </a:stretch>
          </p:blipFill>
          <p:spPr bwMode="auto">
            <a:xfrm>
              <a:off x="4604" y="1768"/>
              <a:ext cx="292" cy="287"/>
            </a:xfrm>
            <a:prstGeom prst="rect">
              <a:avLst/>
            </a:prstGeom>
            <a:noFill/>
            <a:ln w="9525">
              <a:noFill/>
              <a:miter lim="800000"/>
              <a:headEnd/>
              <a:tailEnd/>
            </a:ln>
          </p:spPr>
        </p:pic>
        <p:pic>
          <p:nvPicPr>
            <p:cNvPr id="96286" name="Rectangle 102429"/>
            <p:cNvPicPr>
              <a:picLocks noChangeAspect="1" noChangeArrowheads="1"/>
            </p:cNvPicPr>
            <p:nvPr/>
          </p:nvPicPr>
          <p:blipFill>
            <a:blip r:embed="rId15"/>
            <a:srcRect/>
            <a:stretch>
              <a:fillRect/>
            </a:stretch>
          </p:blipFill>
          <p:spPr bwMode="auto">
            <a:xfrm>
              <a:off x="4604" y="1475"/>
              <a:ext cx="292" cy="287"/>
            </a:xfrm>
            <a:prstGeom prst="rect">
              <a:avLst/>
            </a:prstGeom>
            <a:noFill/>
            <a:ln w="9525">
              <a:noFill/>
              <a:miter lim="800000"/>
              <a:headEnd/>
              <a:tailEnd/>
            </a:ln>
          </p:spPr>
        </p:pic>
        <p:pic>
          <p:nvPicPr>
            <p:cNvPr id="96287" name="Rectangle 102430"/>
            <p:cNvPicPr>
              <a:picLocks noChangeAspect="1" noChangeArrowheads="1"/>
            </p:cNvPicPr>
            <p:nvPr/>
          </p:nvPicPr>
          <p:blipFill>
            <a:blip r:embed="rId16"/>
            <a:srcRect/>
            <a:stretch>
              <a:fillRect/>
            </a:stretch>
          </p:blipFill>
          <p:spPr bwMode="auto">
            <a:xfrm>
              <a:off x="4604" y="1183"/>
              <a:ext cx="292" cy="287"/>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5509"/>
                                        </p:tgtEl>
                                        <p:attrNameLst>
                                          <p:attrName>style.visibility</p:attrName>
                                        </p:attrNameLst>
                                      </p:cBhvr>
                                      <p:to>
                                        <p:strVal val="visible"/>
                                      </p:to>
                                    </p:set>
                                    <p:animEffect transition="in" filter="fade">
                                      <p:cBhvr>
                                        <p:cTn id="27" dur="1000"/>
                                        <p:tgtEl>
                                          <p:spTgt spid="275509"/>
                                        </p:tgtEl>
                                      </p:cBhvr>
                                    </p:animEffect>
                                  </p:childTnLst>
                                </p:cTn>
                              </p:par>
                              <p:par>
                                <p:cTn id="28" presetID="10" presetClass="entr" presetSubtype="0" fill="hold" nodeType="withEffect">
                                  <p:stCondLst>
                                    <p:cond delay="0"/>
                                  </p:stCondLst>
                                  <p:childTnLst>
                                    <p:set>
                                      <p:cBhvr>
                                        <p:cTn id="29" dur="1" fill="hold">
                                          <p:stCondLst>
                                            <p:cond delay="0"/>
                                          </p:stCondLst>
                                        </p:cTn>
                                        <p:tgtEl>
                                          <p:spTgt spid="275508"/>
                                        </p:tgtEl>
                                        <p:attrNameLst>
                                          <p:attrName>style.visibility</p:attrName>
                                        </p:attrNameLst>
                                      </p:cBhvr>
                                      <p:to>
                                        <p:strVal val="visible"/>
                                      </p:to>
                                    </p:set>
                                    <p:animEffect transition="in" filter="fade">
                                      <p:cBhvr>
                                        <p:cTn id="30" dur="1000"/>
                                        <p:tgtEl>
                                          <p:spTgt spid="275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50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Title 1024001"/>
          <p:cNvSpPr>
            <a:spLocks noGrp="1" noChangeArrowheads="1"/>
          </p:cNvSpPr>
          <p:nvPr>
            <p:ph type="title"/>
          </p:nvPr>
        </p:nvSpPr>
        <p:spPr/>
        <p:txBody>
          <a:bodyPr anchor="t"/>
          <a:lstStyle/>
          <a:p>
            <a:r>
              <a:rPr lang="fr-FR" smtClean="0"/>
              <a:t>Monolithique contre Micronoyau</a:t>
            </a:r>
          </a:p>
        </p:txBody>
      </p:sp>
      <p:sp>
        <p:nvSpPr>
          <p:cNvPr id="1024003" name="Text Placeholder 1024002"/>
          <p:cNvSpPr>
            <a:spLocks noGrp="1" noChangeArrowheads="1"/>
          </p:cNvSpPr>
          <p:nvPr>
            <p:ph type="body" idx="1"/>
          </p:nvPr>
        </p:nvSpPr>
        <p:spPr>
          <a:xfrm>
            <a:off x="468313" y="1447800"/>
            <a:ext cx="3581400" cy="4648200"/>
          </a:xfrm>
        </p:spPr>
        <p:txBody>
          <a:bodyPr/>
          <a:lstStyle/>
          <a:p>
            <a:r>
              <a:rPr lang="fr-FR" sz="1800" smtClean="0"/>
              <a:t>Hyperviseur monolithique</a:t>
            </a:r>
            <a:endParaRPr lang="fr-FR" smtClean="0"/>
          </a:p>
          <a:p>
            <a:pPr lvl="1"/>
            <a:r>
              <a:rPr lang="fr-FR" sz="1600" smtClean="0"/>
              <a:t>Plus simple qu’un noyau moderne mais encore complexe</a:t>
            </a:r>
          </a:p>
          <a:p>
            <a:pPr lvl="1"/>
            <a:r>
              <a:rPr lang="fr-FR" sz="1600" smtClean="0"/>
              <a:t>Contient son propre modèle de drivers</a:t>
            </a:r>
          </a:p>
        </p:txBody>
      </p:sp>
      <p:sp>
        <p:nvSpPr>
          <p:cNvPr id="1024004" name="Rectangle 1024003"/>
          <p:cNvSpPr>
            <a:spLocks noChangeArrowheads="1"/>
          </p:cNvSpPr>
          <p:nvPr/>
        </p:nvSpPr>
        <p:spPr bwMode="auto">
          <a:xfrm>
            <a:off x="884238" y="4202113"/>
            <a:ext cx="2568575" cy="1117600"/>
          </a:xfrm>
          <a:prstGeom prst="rect">
            <a:avLst/>
          </a:prstGeom>
          <a:solidFill>
            <a:schemeClr val="folHlink"/>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r>
              <a:rPr lang="fr-FR" sz="1200" b="0">
                <a:solidFill>
                  <a:schemeClr val="bg2"/>
                </a:solidFill>
                <a:effectLst/>
              </a:rPr>
              <a:t>Hyperviseur</a:t>
            </a:r>
            <a:endParaRPr lang="fr-FR" sz="1800" b="0">
              <a:effectLst/>
            </a:endParaRPr>
          </a:p>
        </p:txBody>
      </p:sp>
      <p:sp>
        <p:nvSpPr>
          <p:cNvPr id="1024005" name="Rectangle 1024004"/>
          <p:cNvSpPr>
            <a:spLocks noChangeArrowheads="1"/>
          </p:cNvSpPr>
          <p:nvPr/>
        </p:nvSpPr>
        <p:spPr bwMode="auto">
          <a:xfrm>
            <a:off x="884238" y="3317875"/>
            <a:ext cx="793750" cy="765175"/>
          </a:xfrm>
          <a:prstGeom prst="rect">
            <a:avLst/>
          </a:prstGeom>
          <a:solidFill>
            <a:schemeClr val="hlink"/>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r>
              <a:rPr lang="fr-FR" sz="1200" b="0">
                <a:solidFill>
                  <a:schemeClr val="bg2"/>
                </a:solidFill>
                <a:effectLst/>
              </a:rPr>
              <a:t>VM 1</a:t>
            </a:r>
            <a:endParaRPr lang="fr-FR" sz="1800" b="0">
              <a:effectLst/>
            </a:endParaRPr>
          </a:p>
          <a:p>
            <a:pPr algn="ctr" eaLnBrk="0" hangingPunct="0"/>
            <a:r>
              <a:rPr lang="fr-FR" sz="1200" b="0">
                <a:solidFill>
                  <a:schemeClr val="bg2"/>
                </a:solidFill>
                <a:effectLst/>
              </a:rPr>
              <a:t>(“Admin”)</a:t>
            </a:r>
          </a:p>
        </p:txBody>
      </p:sp>
      <p:sp>
        <p:nvSpPr>
          <p:cNvPr id="1024006" name="Rectangle 1024005"/>
          <p:cNvSpPr>
            <a:spLocks noChangeArrowheads="1"/>
          </p:cNvSpPr>
          <p:nvPr/>
        </p:nvSpPr>
        <p:spPr bwMode="auto">
          <a:xfrm>
            <a:off x="1771650" y="3317875"/>
            <a:ext cx="793750" cy="765175"/>
          </a:xfrm>
          <a:prstGeom prst="rect">
            <a:avLst/>
          </a:prstGeom>
          <a:solidFill>
            <a:schemeClr val="hlink"/>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r>
              <a:rPr lang="fr-FR" sz="1200" b="0">
                <a:solidFill>
                  <a:schemeClr val="bg2"/>
                </a:solidFill>
                <a:effectLst/>
              </a:rPr>
              <a:t>VM 2</a:t>
            </a:r>
            <a:endParaRPr lang="fr-FR" sz="1800" b="0">
              <a:effectLst/>
            </a:endParaRPr>
          </a:p>
        </p:txBody>
      </p:sp>
      <p:sp>
        <p:nvSpPr>
          <p:cNvPr id="1024007" name="Rectangle 1024006"/>
          <p:cNvSpPr>
            <a:spLocks noChangeArrowheads="1"/>
          </p:cNvSpPr>
          <p:nvPr/>
        </p:nvSpPr>
        <p:spPr bwMode="auto">
          <a:xfrm>
            <a:off x="2659063" y="3317875"/>
            <a:ext cx="793750" cy="765175"/>
          </a:xfrm>
          <a:prstGeom prst="rect">
            <a:avLst/>
          </a:prstGeom>
          <a:solidFill>
            <a:schemeClr val="hlink"/>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r>
              <a:rPr lang="fr-FR" sz="1200" b="0">
                <a:solidFill>
                  <a:schemeClr val="bg2"/>
                </a:solidFill>
                <a:effectLst/>
              </a:rPr>
              <a:t>VM 3</a:t>
            </a:r>
            <a:endParaRPr lang="fr-FR" sz="1800" b="0">
              <a:effectLst/>
            </a:endParaRPr>
          </a:p>
        </p:txBody>
      </p:sp>
      <p:sp>
        <p:nvSpPr>
          <p:cNvPr id="1024008" name="Rectangle 1024007"/>
          <p:cNvSpPr>
            <a:spLocks noChangeArrowheads="1"/>
          </p:cNvSpPr>
          <p:nvPr/>
        </p:nvSpPr>
        <p:spPr bwMode="auto">
          <a:xfrm>
            <a:off x="884238" y="5437188"/>
            <a:ext cx="2568575" cy="295275"/>
          </a:xfrm>
          <a:prstGeom prst="rect">
            <a:avLst/>
          </a:prstGeom>
          <a:solidFill>
            <a:schemeClr val="accent1"/>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r>
              <a:rPr lang="fr-FR" sz="1200" b="0">
                <a:solidFill>
                  <a:schemeClr val="bg2"/>
                </a:solidFill>
                <a:effectLst/>
              </a:rPr>
              <a:t>Hardware</a:t>
            </a:r>
            <a:endParaRPr lang="fr-FR" sz="1800" b="0">
              <a:effectLst/>
            </a:endParaRPr>
          </a:p>
        </p:txBody>
      </p:sp>
      <p:sp>
        <p:nvSpPr>
          <p:cNvPr id="98312" name="Straight Connector 104455"/>
          <p:cNvSpPr>
            <a:spLocks noChangeShapeType="1"/>
          </p:cNvSpPr>
          <p:nvPr/>
        </p:nvSpPr>
        <p:spPr bwMode="auto">
          <a:xfrm>
            <a:off x="790575" y="3200400"/>
            <a:ext cx="2801938" cy="2590800"/>
          </a:xfrm>
          <a:prstGeom prst="line">
            <a:avLst/>
          </a:prstGeom>
          <a:noFill/>
          <a:ln w="76200" algn="ctr">
            <a:solidFill>
              <a:srgbClr val="FF0000"/>
            </a:solidFill>
            <a:round/>
            <a:headEnd/>
            <a:tailEnd/>
          </a:ln>
        </p:spPr>
        <p:txBody>
          <a:bodyPr/>
          <a:lstStyle/>
          <a:p>
            <a:endParaRPr lang="fr-FR"/>
          </a:p>
        </p:txBody>
      </p:sp>
      <p:sp>
        <p:nvSpPr>
          <p:cNvPr id="98313" name="Straight Connector 104456"/>
          <p:cNvSpPr>
            <a:spLocks noChangeShapeType="1"/>
          </p:cNvSpPr>
          <p:nvPr/>
        </p:nvSpPr>
        <p:spPr bwMode="auto">
          <a:xfrm flipH="1">
            <a:off x="696913" y="3200400"/>
            <a:ext cx="2801937" cy="2590800"/>
          </a:xfrm>
          <a:prstGeom prst="line">
            <a:avLst/>
          </a:prstGeom>
          <a:noFill/>
          <a:ln w="76200" algn="ctr">
            <a:solidFill>
              <a:srgbClr val="FF0000"/>
            </a:solidFill>
            <a:round/>
            <a:headEnd/>
            <a:tailEnd/>
          </a:ln>
        </p:spPr>
        <p:txBody>
          <a:bodyPr/>
          <a:lstStyle/>
          <a:p>
            <a:endParaRPr lang="fr-FR"/>
          </a:p>
        </p:txBody>
      </p:sp>
      <p:sp>
        <p:nvSpPr>
          <p:cNvPr id="1024011" name="Rectangle 1024010"/>
          <p:cNvSpPr>
            <a:spLocks noChangeArrowheads="1"/>
          </p:cNvSpPr>
          <p:nvPr/>
        </p:nvSpPr>
        <p:spPr bwMode="auto">
          <a:xfrm>
            <a:off x="5334000" y="5418138"/>
            <a:ext cx="3124200" cy="284162"/>
          </a:xfrm>
          <a:prstGeom prst="rect">
            <a:avLst/>
          </a:prstGeom>
          <a:solidFill>
            <a:schemeClr val="accent1"/>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r>
              <a:rPr lang="fr-FR" sz="1200" b="0">
                <a:solidFill>
                  <a:schemeClr val="bg2"/>
                </a:solidFill>
                <a:effectLst/>
              </a:rPr>
              <a:t>Hardware</a:t>
            </a:r>
            <a:endParaRPr lang="fr-FR" sz="1800" b="0">
              <a:effectLst/>
            </a:endParaRPr>
          </a:p>
        </p:txBody>
      </p:sp>
      <p:sp>
        <p:nvSpPr>
          <p:cNvPr id="1024012" name="Rectangle 1024011"/>
          <p:cNvSpPr>
            <a:spLocks noChangeArrowheads="1"/>
          </p:cNvSpPr>
          <p:nvPr/>
        </p:nvSpPr>
        <p:spPr bwMode="auto">
          <a:xfrm>
            <a:off x="5334000" y="5021263"/>
            <a:ext cx="3124200" cy="284162"/>
          </a:xfrm>
          <a:prstGeom prst="rect">
            <a:avLst/>
          </a:prstGeom>
          <a:solidFill>
            <a:schemeClr val="folHlink"/>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r>
              <a:rPr lang="fr-FR" sz="1200" b="0">
                <a:solidFill>
                  <a:schemeClr val="bg2"/>
                </a:solidFill>
                <a:effectLst/>
              </a:rPr>
              <a:t>Hyperviseur</a:t>
            </a:r>
            <a:endParaRPr lang="fr-FR" sz="1800" b="0">
              <a:effectLst/>
            </a:endParaRPr>
          </a:p>
        </p:txBody>
      </p:sp>
      <p:sp>
        <p:nvSpPr>
          <p:cNvPr id="1024013" name="Rectangle 1024012"/>
          <p:cNvSpPr>
            <a:spLocks noChangeArrowheads="1"/>
          </p:cNvSpPr>
          <p:nvPr/>
        </p:nvSpPr>
        <p:spPr bwMode="auto">
          <a:xfrm>
            <a:off x="5334000" y="3352800"/>
            <a:ext cx="965200" cy="1554163"/>
          </a:xfrm>
          <a:prstGeom prst="rect">
            <a:avLst/>
          </a:prstGeom>
          <a:solidFill>
            <a:schemeClr val="hlink"/>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endParaRPr lang="fr-FR" sz="1400" b="0">
              <a:solidFill>
                <a:schemeClr val="bg2"/>
              </a:solidFill>
              <a:effectLst/>
            </a:endParaRPr>
          </a:p>
        </p:txBody>
      </p:sp>
      <p:sp>
        <p:nvSpPr>
          <p:cNvPr id="1024014" name="Rectangle 1024013"/>
          <p:cNvSpPr>
            <a:spLocks noChangeArrowheads="1"/>
          </p:cNvSpPr>
          <p:nvPr/>
        </p:nvSpPr>
        <p:spPr bwMode="auto">
          <a:xfrm>
            <a:off x="6413500" y="3352800"/>
            <a:ext cx="965200" cy="1554163"/>
          </a:xfrm>
          <a:prstGeom prst="rect">
            <a:avLst/>
          </a:prstGeom>
          <a:solidFill>
            <a:schemeClr val="hlink"/>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r>
              <a:rPr lang="fr-FR" sz="1200" b="0">
                <a:solidFill>
                  <a:schemeClr val="bg2"/>
                </a:solidFill>
                <a:effectLst/>
              </a:rPr>
              <a:t>VM 2</a:t>
            </a:r>
            <a:endParaRPr lang="fr-FR" sz="1800" b="0">
              <a:effectLst/>
            </a:endParaRPr>
          </a:p>
          <a:p>
            <a:pPr algn="ctr" eaLnBrk="0" hangingPunct="0"/>
            <a:r>
              <a:rPr lang="fr-FR" sz="1200" b="0">
                <a:solidFill>
                  <a:schemeClr val="bg2"/>
                </a:solidFill>
                <a:effectLst/>
              </a:rPr>
              <a:t>(« Enfant »)</a:t>
            </a:r>
          </a:p>
        </p:txBody>
      </p:sp>
      <p:sp>
        <p:nvSpPr>
          <p:cNvPr id="1024015" name="Rectangle 1024014"/>
          <p:cNvSpPr>
            <a:spLocks noChangeArrowheads="1"/>
          </p:cNvSpPr>
          <p:nvPr/>
        </p:nvSpPr>
        <p:spPr bwMode="auto">
          <a:xfrm>
            <a:off x="7493000" y="3352800"/>
            <a:ext cx="965200" cy="1554163"/>
          </a:xfrm>
          <a:prstGeom prst="rect">
            <a:avLst/>
          </a:prstGeom>
          <a:solidFill>
            <a:schemeClr val="hlink"/>
          </a:solidFill>
          <a:ln w="9525" cap="flat" cmpd="sng" algn="ctr">
            <a:solidFill>
              <a:schemeClr val="bg2"/>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p>
            <a:pPr algn="ctr" eaLnBrk="0" hangingPunct="0"/>
            <a:r>
              <a:rPr lang="fr-FR" sz="1200" b="0">
                <a:solidFill>
                  <a:schemeClr val="bg2"/>
                </a:solidFill>
                <a:effectLst/>
              </a:rPr>
              <a:t>VM 3</a:t>
            </a:r>
            <a:endParaRPr lang="fr-FR" sz="1800" b="0">
              <a:effectLst/>
            </a:endParaRPr>
          </a:p>
          <a:p>
            <a:pPr algn="ctr" eaLnBrk="0" hangingPunct="0"/>
            <a:r>
              <a:rPr lang="fr-FR" sz="1200" b="0">
                <a:solidFill>
                  <a:schemeClr val="bg2"/>
                </a:solidFill>
                <a:effectLst/>
              </a:rPr>
              <a:t>(« Enfant »)</a:t>
            </a:r>
          </a:p>
        </p:txBody>
      </p:sp>
      <p:sp>
        <p:nvSpPr>
          <p:cNvPr id="98319" name="Rectangle 104462"/>
          <p:cNvSpPr>
            <a:spLocks noChangeArrowheads="1"/>
          </p:cNvSpPr>
          <p:nvPr/>
        </p:nvSpPr>
        <p:spPr bwMode="auto">
          <a:xfrm>
            <a:off x="5424488" y="3829050"/>
            <a:ext cx="795337" cy="681038"/>
          </a:xfrm>
          <a:prstGeom prst="rect">
            <a:avLst/>
          </a:prstGeom>
          <a:solidFill>
            <a:schemeClr val="tx2"/>
          </a:solidFill>
          <a:ln w="9525" algn="ctr">
            <a:solidFill>
              <a:schemeClr val="bg2"/>
            </a:solidFill>
            <a:miter lim="800000"/>
            <a:headEnd/>
            <a:tailEnd/>
          </a:ln>
        </p:spPr>
        <p:txBody>
          <a:bodyPr wrap="none" anchor="ctr"/>
          <a:lstStyle/>
          <a:p>
            <a:pPr algn="ctr" eaLnBrk="0" hangingPunct="0"/>
            <a:r>
              <a:rPr lang="fr-FR" sz="1000" b="0">
                <a:solidFill>
                  <a:schemeClr val="bg2"/>
                </a:solidFill>
                <a:effectLst/>
              </a:rPr>
              <a:t>Pile de </a:t>
            </a:r>
          </a:p>
          <a:p>
            <a:pPr algn="ctr" eaLnBrk="0" hangingPunct="0"/>
            <a:r>
              <a:rPr lang="fr-FR" sz="1000" b="0">
                <a:solidFill>
                  <a:schemeClr val="bg2"/>
                </a:solidFill>
                <a:effectLst/>
              </a:rPr>
              <a:t>Virtualisation </a:t>
            </a:r>
          </a:p>
        </p:txBody>
      </p:sp>
      <p:sp>
        <p:nvSpPr>
          <p:cNvPr id="98320" name="TextBox 104463"/>
          <p:cNvSpPr txBox="1">
            <a:spLocks noChangeArrowheads="1"/>
          </p:cNvSpPr>
          <p:nvPr/>
        </p:nvSpPr>
        <p:spPr bwMode="auto">
          <a:xfrm>
            <a:off x="5391150" y="3429000"/>
            <a:ext cx="852488" cy="396875"/>
          </a:xfrm>
          <a:prstGeom prst="rect">
            <a:avLst/>
          </a:prstGeom>
          <a:noFill/>
          <a:ln w="9525">
            <a:noFill/>
            <a:miter lim="800000"/>
            <a:headEnd/>
            <a:tailEnd/>
          </a:ln>
        </p:spPr>
        <p:txBody>
          <a:bodyPr>
            <a:spAutoFit/>
          </a:bodyPr>
          <a:lstStyle/>
          <a:p>
            <a:pPr algn="ctr" eaLnBrk="0" hangingPunct="0">
              <a:spcBef>
                <a:spcPct val="50000"/>
              </a:spcBef>
            </a:pPr>
            <a:r>
              <a:rPr lang="fr-FR" sz="1000" b="0">
                <a:solidFill>
                  <a:schemeClr val="bg2"/>
                </a:solidFill>
                <a:effectLst/>
              </a:rPr>
              <a:t>VM 1 (« Parent »)</a:t>
            </a:r>
          </a:p>
        </p:txBody>
      </p:sp>
      <p:sp>
        <p:nvSpPr>
          <p:cNvPr id="1024018" name="Rectangle 1024017"/>
          <p:cNvSpPr>
            <a:spLocks noChangeArrowheads="1"/>
          </p:cNvSpPr>
          <p:nvPr/>
        </p:nvSpPr>
        <p:spPr bwMode="auto">
          <a:xfrm>
            <a:off x="4265613" y="1371600"/>
            <a:ext cx="4649787" cy="4800600"/>
          </a:xfrm>
          <a:prstGeom prst="rect">
            <a:avLst/>
          </a:prstGeom>
          <a:noFill/>
          <a:ln w="9525" cap="flat" cmpd="sng" algn="ctr">
            <a:noFill/>
            <a:prstDash val="solid"/>
            <a:miter lim="800000"/>
            <a:headEnd type="none" w="med" len="med"/>
            <a:tailEnd type="none" w="med" len="med"/>
          </a:ln>
          <a:effectLst/>
        </p:spPr>
        <p:txBody>
          <a:bodyPr/>
          <a:lstStyle/>
          <a:p>
            <a:pPr marL="342900" indent="-342900" eaLnBrk="0" hangingPunct="0">
              <a:lnSpc>
                <a:spcPct val="90000"/>
              </a:lnSpc>
              <a:spcBef>
                <a:spcPct val="30000"/>
              </a:spcBef>
              <a:buClr>
                <a:schemeClr val="tx2"/>
              </a:buClr>
              <a:buFont typeface="Wingdings 2" pitchFamily="18" charset="2"/>
              <a:buBlip>
                <a:blip r:embed="rId2"/>
              </a:buBlip>
            </a:pPr>
            <a:r>
              <a:rPr lang="fr-FR" sz="1800" b="0">
                <a:effectLst>
                  <a:outerShdw blurRad="38100" dist="38100" dir="2700000" algn="tl">
                    <a:srgbClr val="000000"/>
                  </a:outerShdw>
                </a:effectLst>
                <a:latin typeface="Segoe Semibold" pitchFamily="34" charset="0"/>
              </a:rPr>
              <a:t>Hyperviseur micronoyau</a:t>
            </a:r>
            <a:endParaRPr lang="fr-FR" sz="1800" b="0">
              <a:effectLst/>
            </a:endParaRPr>
          </a:p>
          <a:p>
            <a:pPr marL="742950" lvl="1" indent="-285750" eaLnBrk="0" hangingPunct="0">
              <a:lnSpc>
                <a:spcPct val="90000"/>
              </a:lnSpc>
              <a:spcBef>
                <a:spcPct val="30000"/>
              </a:spcBef>
              <a:buClr>
                <a:schemeClr val="tx2"/>
              </a:buClr>
              <a:buSzPct val="75000"/>
              <a:buFont typeface="Wingdings 2" pitchFamily="18" charset="2"/>
              <a:buBlip>
                <a:blip r:embed="rId3"/>
              </a:buBlip>
            </a:pPr>
            <a:r>
              <a:rPr lang="fr-FR" sz="1600" b="0">
                <a:effectLst>
                  <a:outerShdw blurRad="38100" dist="38100" dir="2700000" algn="tl">
                    <a:srgbClr val="000000"/>
                  </a:outerShdw>
                </a:effectLst>
                <a:latin typeface="Segoe Semibold" pitchFamily="34" charset="0"/>
              </a:rPr>
              <a:t>Fonctionnalité de partitionnement simple</a:t>
            </a:r>
          </a:p>
          <a:p>
            <a:pPr marL="742950" lvl="1" indent="-285750" eaLnBrk="0" hangingPunct="0">
              <a:lnSpc>
                <a:spcPct val="90000"/>
              </a:lnSpc>
              <a:spcBef>
                <a:spcPct val="30000"/>
              </a:spcBef>
              <a:buClr>
                <a:schemeClr val="tx2"/>
              </a:buClr>
              <a:buSzPct val="75000"/>
              <a:buFont typeface="Wingdings 2" pitchFamily="18" charset="2"/>
              <a:buBlip>
                <a:blip r:embed="rId3"/>
              </a:buBlip>
            </a:pPr>
            <a:r>
              <a:rPr lang="fr-FR" sz="1600" b="0">
                <a:effectLst>
                  <a:outerShdw blurRad="38100" dist="38100" dir="2700000" algn="tl">
                    <a:srgbClr val="000000"/>
                  </a:outerShdw>
                </a:effectLst>
                <a:latin typeface="Segoe Semibold" pitchFamily="34" charset="0"/>
              </a:rPr>
              <a:t>Amélioration de la robustesse et minimisation du TCB</a:t>
            </a:r>
          </a:p>
          <a:p>
            <a:pPr marL="742950" lvl="1" indent="-285750" eaLnBrk="0" hangingPunct="0">
              <a:lnSpc>
                <a:spcPct val="90000"/>
              </a:lnSpc>
              <a:spcBef>
                <a:spcPct val="30000"/>
              </a:spcBef>
              <a:buClr>
                <a:schemeClr val="tx2"/>
              </a:buClr>
              <a:buSzPct val="75000"/>
              <a:buFont typeface="Wingdings 2" pitchFamily="18" charset="2"/>
              <a:buBlip>
                <a:blip r:embed="rId3"/>
              </a:buBlip>
            </a:pPr>
            <a:r>
              <a:rPr lang="fr-FR" sz="1600" b="0">
                <a:effectLst>
                  <a:outerShdw blurRad="38100" dist="38100" dir="2700000" algn="tl">
                    <a:srgbClr val="000000"/>
                  </a:outerShdw>
                </a:effectLst>
                <a:latin typeface="Segoe Semibold" pitchFamily="34" charset="0"/>
              </a:rPr>
              <a:t>Pas de code tiers</a:t>
            </a:r>
          </a:p>
          <a:p>
            <a:pPr marL="742950" lvl="1" indent="-285750" eaLnBrk="0" hangingPunct="0">
              <a:lnSpc>
                <a:spcPct val="90000"/>
              </a:lnSpc>
              <a:spcBef>
                <a:spcPct val="30000"/>
              </a:spcBef>
              <a:buClr>
                <a:schemeClr val="tx2"/>
              </a:buClr>
              <a:buSzPct val="75000"/>
              <a:buFont typeface="Wingdings 2" pitchFamily="18" charset="2"/>
              <a:buBlip>
                <a:blip r:embed="rId3"/>
              </a:buBlip>
            </a:pPr>
            <a:r>
              <a:rPr lang="fr-FR" sz="1600" b="0">
                <a:effectLst>
                  <a:outerShdw blurRad="38100" dist="38100" dir="2700000" algn="tl">
                    <a:srgbClr val="000000"/>
                  </a:outerShdw>
                </a:effectLst>
                <a:latin typeface="Segoe Semibold" pitchFamily="34" charset="0"/>
              </a:rPr>
              <a:t>Les drivers s’exécutent dans les invités</a:t>
            </a:r>
          </a:p>
        </p:txBody>
      </p:sp>
      <p:sp>
        <p:nvSpPr>
          <p:cNvPr id="98322" name="Rectangle 104465"/>
          <p:cNvSpPr>
            <a:spLocks noChangeArrowheads="1"/>
          </p:cNvSpPr>
          <p:nvPr/>
        </p:nvSpPr>
        <p:spPr bwMode="auto">
          <a:xfrm>
            <a:off x="5562600" y="4638675"/>
            <a:ext cx="609600" cy="228600"/>
          </a:xfrm>
          <a:prstGeom prst="rect">
            <a:avLst/>
          </a:prstGeom>
          <a:solidFill>
            <a:schemeClr val="accent1"/>
          </a:solidFill>
          <a:ln w="9525" algn="ctr">
            <a:solidFill>
              <a:schemeClr val="bg2"/>
            </a:solidFill>
            <a:miter lim="800000"/>
            <a:headEnd/>
            <a:tailEnd/>
          </a:ln>
        </p:spPr>
        <p:txBody>
          <a:bodyPr wrap="none" anchor="ctr"/>
          <a:lstStyle/>
          <a:p>
            <a:pPr algn="ctr" eaLnBrk="0" hangingPunct="0"/>
            <a:r>
              <a:rPr lang="fr-FR" sz="1000" b="0">
                <a:solidFill>
                  <a:schemeClr val="bg2"/>
                </a:solidFill>
                <a:effectLst/>
              </a:rPr>
              <a:t>Drivers</a:t>
            </a:r>
          </a:p>
        </p:txBody>
      </p:sp>
      <p:sp>
        <p:nvSpPr>
          <p:cNvPr id="98323" name="Rectangle 104466"/>
          <p:cNvSpPr>
            <a:spLocks noChangeArrowheads="1"/>
          </p:cNvSpPr>
          <p:nvPr/>
        </p:nvSpPr>
        <p:spPr bwMode="auto">
          <a:xfrm>
            <a:off x="5524500" y="4600575"/>
            <a:ext cx="609600" cy="228600"/>
          </a:xfrm>
          <a:prstGeom prst="rect">
            <a:avLst/>
          </a:prstGeom>
          <a:solidFill>
            <a:schemeClr val="accent1"/>
          </a:solidFill>
          <a:ln w="9525" algn="ctr">
            <a:solidFill>
              <a:schemeClr val="bg2"/>
            </a:solidFill>
            <a:miter lim="800000"/>
            <a:headEnd/>
            <a:tailEnd/>
          </a:ln>
        </p:spPr>
        <p:txBody>
          <a:bodyPr wrap="none" anchor="ctr"/>
          <a:lstStyle/>
          <a:p>
            <a:pPr algn="ctr" eaLnBrk="0" hangingPunct="0"/>
            <a:r>
              <a:rPr lang="fr-FR" sz="1000" b="0">
                <a:solidFill>
                  <a:schemeClr val="bg2"/>
                </a:solidFill>
                <a:effectLst/>
              </a:rPr>
              <a:t>Drivers</a:t>
            </a:r>
          </a:p>
        </p:txBody>
      </p:sp>
      <p:sp>
        <p:nvSpPr>
          <p:cNvPr id="98324" name="Rectangle 104467"/>
          <p:cNvSpPr>
            <a:spLocks noChangeArrowheads="1"/>
          </p:cNvSpPr>
          <p:nvPr/>
        </p:nvSpPr>
        <p:spPr bwMode="auto">
          <a:xfrm>
            <a:off x="5476875" y="4562475"/>
            <a:ext cx="609600" cy="228600"/>
          </a:xfrm>
          <a:prstGeom prst="rect">
            <a:avLst/>
          </a:prstGeom>
          <a:solidFill>
            <a:schemeClr val="accent1"/>
          </a:solidFill>
          <a:ln w="9525" algn="ctr">
            <a:solidFill>
              <a:schemeClr val="bg2"/>
            </a:solidFill>
            <a:miter lim="800000"/>
            <a:headEnd/>
            <a:tailEnd/>
          </a:ln>
        </p:spPr>
        <p:txBody>
          <a:bodyPr wrap="none" anchor="ctr"/>
          <a:lstStyle/>
          <a:p>
            <a:pPr algn="ctr" eaLnBrk="0" hangingPunct="0"/>
            <a:r>
              <a:rPr lang="fr-FR" sz="1000" b="0">
                <a:solidFill>
                  <a:schemeClr val="bg2"/>
                </a:solidFill>
                <a:effectLst/>
              </a:rPr>
              <a:t>Drivers</a:t>
            </a:r>
          </a:p>
        </p:txBody>
      </p:sp>
      <p:sp>
        <p:nvSpPr>
          <p:cNvPr id="98325" name="Rectangle 104468"/>
          <p:cNvSpPr>
            <a:spLocks noChangeArrowheads="1"/>
          </p:cNvSpPr>
          <p:nvPr/>
        </p:nvSpPr>
        <p:spPr bwMode="auto">
          <a:xfrm>
            <a:off x="6638925" y="4638675"/>
            <a:ext cx="609600" cy="228600"/>
          </a:xfrm>
          <a:prstGeom prst="rect">
            <a:avLst/>
          </a:prstGeom>
          <a:solidFill>
            <a:schemeClr val="accent1"/>
          </a:solidFill>
          <a:ln w="9525" algn="ctr">
            <a:solidFill>
              <a:schemeClr val="bg2"/>
            </a:solidFill>
            <a:miter lim="800000"/>
            <a:headEnd/>
            <a:tailEnd/>
          </a:ln>
        </p:spPr>
        <p:txBody>
          <a:bodyPr wrap="none" anchor="ctr"/>
          <a:lstStyle/>
          <a:p>
            <a:pPr algn="ctr" eaLnBrk="0" hangingPunct="0"/>
            <a:r>
              <a:rPr lang="fr-FR" sz="1000" b="0">
                <a:solidFill>
                  <a:schemeClr val="bg2"/>
                </a:solidFill>
                <a:effectLst/>
              </a:rPr>
              <a:t>Drivers</a:t>
            </a:r>
          </a:p>
        </p:txBody>
      </p:sp>
      <p:sp>
        <p:nvSpPr>
          <p:cNvPr id="98326" name="Rectangle 104469"/>
          <p:cNvSpPr>
            <a:spLocks noChangeArrowheads="1"/>
          </p:cNvSpPr>
          <p:nvPr/>
        </p:nvSpPr>
        <p:spPr bwMode="auto">
          <a:xfrm>
            <a:off x="6600825" y="4600575"/>
            <a:ext cx="609600" cy="228600"/>
          </a:xfrm>
          <a:prstGeom prst="rect">
            <a:avLst/>
          </a:prstGeom>
          <a:solidFill>
            <a:schemeClr val="accent1"/>
          </a:solidFill>
          <a:ln w="9525" algn="ctr">
            <a:solidFill>
              <a:schemeClr val="bg2"/>
            </a:solidFill>
            <a:miter lim="800000"/>
            <a:headEnd/>
            <a:tailEnd/>
          </a:ln>
        </p:spPr>
        <p:txBody>
          <a:bodyPr wrap="none" anchor="ctr"/>
          <a:lstStyle/>
          <a:p>
            <a:pPr algn="ctr" eaLnBrk="0" hangingPunct="0"/>
            <a:r>
              <a:rPr lang="fr-FR" sz="1000" b="0">
                <a:solidFill>
                  <a:schemeClr val="bg2"/>
                </a:solidFill>
                <a:effectLst/>
              </a:rPr>
              <a:t>Drivers</a:t>
            </a:r>
          </a:p>
        </p:txBody>
      </p:sp>
      <p:sp>
        <p:nvSpPr>
          <p:cNvPr id="98327" name="Rectangle 104470"/>
          <p:cNvSpPr>
            <a:spLocks noChangeArrowheads="1"/>
          </p:cNvSpPr>
          <p:nvPr/>
        </p:nvSpPr>
        <p:spPr bwMode="auto">
          <a:xfrm>
            <a:off x="6553200" y="4562475"/>
            <a:ext cx="609600" cy="228600"/>
          </a:xfrm>
          <a:prstGeom prst="rect">
            <a:avLst/>
          </a:prstGeom>
          <a:solidFill>
            <a:schemeClr val="accent1"/>
          </a:solidFill>
          <a:ln w="9525" algn="ctr">
            <a:solidFill>
              <a:schemeClr val="bg2"/>
            </a:solidFill>
            <a:miter lim="800000"/>
            <a:headEnd/>
            <a:tailEnd/>
          </a:ln>
        </p:spPr>
        <p:txBody>
          <a:bodyPr wrap="none" anchor="ctr"/>
          <a:lstStyle/>
          <a:p>
            <a:pPr algn="ctr" eaLnBrk="0" hangingPunct="0"/>
            <a:r>
              <a:rPr lang="fr-FR" sz="1000" b="0">
                <a:solidFill>
                  <a:schemeClr val="bg2"/>
                </a:solidFill>
                <a:effectLst/>
              </a:rPr>
              <a:t>Drivers</a:t>
            </a:r>
          </a:p>
        </p:txBody>
      </p:sp>
      <p:sp>
        <p:nvSpPr>
          <p:cNvPr id="98328" name="Rectangle 104471"/>
          <p:cNvSpPr>
            <a:spLocks noChangeArrowheads="1"/>
          </p:cNvSpPr>
          <p:nvPr/>
        </p:nvSpPr>
        <p:spPr bwMode="auto">
          <a:xfrm>
            <a:off x="7705725" y="4638675"/>
            <a:ext cx="609600" cy="228600"/>
          </a:xfrm>
          <a:prstGeom prst="rect">
            <a:avLst/>
          </a:prstGeom>
          <a:solidFill>
            <a:schemeClr val="accent1"/>
          </a:solidFill>
          <a:ln w="9525" algn="ctr">
            <a:solidFill>
              <a:schemeClr val="bg2"/>
            </a:solidFill>
            <a:miter lim="800000"/>
            <a:headEnd/>
            <a:tailEnd/>
          </a:ln>
        </p:spPr>
        <p:txBody>
          <a:bodyPr wrap="none" anchor="ctr"/>
          <a:lstStyle/>
          <a:p>
            <a:pPr algn="ctr" eaLnBrk="0" hangingPunct="0"/>
            <a:r>
              <a:rPr lang="fr-FR" sz="1000" b="0">
                <a:solidFill>
                  <a:schemeClr val="bg2"/>
                </a:solidFill>
                <a:effectLst/>
              </a:rPr>
              <a:t>Drivers</a:t>
            </a:r>
          </a:p>
        </p:txBody>
      </p:sp>
      <p:sp>
        <p:nvSpPr>
          <p:cNvPr id="98329" name="Rectangle 104472"/>
          <p:cNvSpPr>
            <a:spLocks noChangeArrowheads="1"/>
          </p:cNvSpPr>
          <p:nvPr/>
        </p:nvSpPr>
        <p:spPr bwMode="auto">
          <a:xfrm>
            <a:off x="7667625" y="4600575"/>
            <a:ext cx="609600" cy="228600"/>
          </a:xfrm>
          <a:prstGeom prst="rect">
            <a:avLst/>
          </a:prstGeom>
          <a:solidFill>
            <a:schemeClr val="accent1"/>
          </a:solidFill>
          <a:ln w="9525" algn="ctr">
            <a:solidFill>
              <a:schemeClr val="bg2"/>
            </a:solidFill>
            <a:miter lim="800000"/>
            <a:headEnd/>
            <a:tailEnd/>
          </a:ln>
        </p:spPr>
        <p:txBody>
          <a:bodyPr wrap="none" anchor="ctr"/>
          <a:lstStyle/>
          <a:p>
            <a:pPr algn="ctr" eaLnBrk="0" hangingPunct="0"/>
            <a:r>
              <a:rPr lang="fr-FR" sz="1000" b="0">
                <a:solidFill>
                  <a:schemeClr val="bg2"/>
                </a:solidFill>
                <a:effectLst/>
              </a:rPr>
              <a:t>Drivers</a:t>
            </a:r>
          </a:p>
        </p:txBody>
      </p:sp>
      <p:sp>
        <p:nvSpPr>
          <p:cNvPr id="98330" name="Rectangle 104473"/>
          <p:cNvSpPr>
            <a:spLocks noChangeArrowheads="1"/>
          </p:cNvSpPr>
          <p:nvPr/>
        </p:nvSpPr>
        <p:spPr bwMode="auto">
          <a:xfrm>
            <a:off x="7620000" y="4562475"/>
            <a:ext cx="609600" cy="228600"/>
          </a:xfrm>
          <a:prstGeom prst="rect">
            <a:avLst/>
          </a:prstGeom>
          <a:solidFill>
            <a:schemeClr val="accent1"/>
          </a:solidFill>
          <a:ln w="9525" algn="ctr">
            <a:solidFill>
              <a:schemeClr val="bg2"/>
            </a:solidFill>
            <a:miter lim="800000"/>
            <a:headEnd/>
            <a:tailEnd/>
          </a:ln>
        </p:spPr>
        <p:txBody>
          <a:bodyPr wrap="none" anchor="ctr"/>
          <a:lstStyle/>
          <a:p>
            <a:pPr algn="ctr" eaLnBrk="0" hangingPunct="0"/>
            <a:r>
              <a:rPr lang="fr-FR" sz="1000" b="0">
                <a:solidFill>
                  <a:schemeClr val="bg2"/>
                </a:solidFill>
                <a:effectLst/>
              </a:rPr>
              <a:t>Drivers</a:t>
            </a:r>
          </a:p>
        </p:txBody>
      </p:sp>
      <p:sp>
        <p:nvSpPr>
          <p:cNvPr id="98331" name="Rectangle 104474"/>
          <p:cNvSpPr>
            <a:spLocks noChangeArrowheads="1"/>
          </p:cNvSpPr>
          <p:nvPr/>
        </p:nvSpPr>
        <p:spPr bwMode="auto">
          <a:xfrm>
            <a:off x="1925638" y="5029200"/>
            <a:ext cx="609600" cy="228600"/>
          </a:xfrm>
          <a:prstGeom prst="rect">
            <a:avLst/>
          </a:prstGeom>
          <a:solidFill>
            <a:schemeClr val="accent1"/>
          </a:solidFill>
          <a:ln w="9525" algn="ctr">
            <a:solidFill>
              <a:schemeClr val="bg2"/>
            </a:solidFill>
            <a:miter lim="800000"/>
            <a:headEnd/>
            <a:tailEnd/>
          </a:ln>
        </p:spPr>
        <p:txBody>
          <a:bodyPr wrap="none" anchor="ctr"/>
          <a:lstStyle/>
          <a:p>
            <a:pPr algn="ctr" eaLnBrk="0" hangingPunct="0"/>
            <a:r>
              <a:rPr lang="fr-FR" sz="1000" b="0">
                <a:solidFill>
                  <a:schemeClr val="bg2"/>
                </a:solidFill>
                <a:effectLst/>
              </a:rPr>
              <a:t>Drivers</a:t>
            </a:r>
          </a:p>
        </p:txBody>
      </p:sp>
      <p:sp>
        <p:nvSpPr>
          <p:cNvPr id="98332" name="Rectangle 104475"/>
          <p:cNvSpPr>
            <a:spLocks noChangeArrowheads="1"/>
          </p:cNvSpPr>
          <p:nvPr/>
        </p:nvSpPr>
        <p:spPr bwMode="auto">
          <a:xfrm>
            <a:off x="1887538" y="4991100"/>
            <a:ext cx="609600" cy="228600"/>
          </a:xfrm>
          <a:prstGeom prst="rect">
            <a:avLst/>
          </a:prstGeom>
          <a:solidFill>
            <a:schemeClr val="accent1"/>
          </a:solidFill>
          <a:ln w="9525" algn="ctr">
            <a:solidFill>
              <a:schemeClr val="bg2"/>
            </a:solidFill>
            <a:miter lim="800000"/>
            <a:headEnd/>
            <a:tailEnd/>
          </a:ln>
        </p:spPr>
        <p:txBody>
          <a:bodyPr wrap="none" anchor="ctr"/>
          <a:lstStyle/>
          <a:p>
            <a:pPr algn="ctr" eaLnBrk="0" hangingPunct="0"/>
            <a:r>
              <a:rPr lang="fr-FR" sz="1000" b="0">
                <a:solidFill>
                  <a:schemeClr val="bg2"/>
                </a:solidFill>
                <a:effectLst/>
              </a:rPr>
              <a:t>Drivers</a:t>
            </a:r>
          </a:p>
        </p:txBody>
      </p:sp>
      <p:sp>
        <p:nvSpPr>
          <p:cNvPr id="98333" name="Rectangle 104476"/>
          <p:cNvSpPr>
            <a:spLocks noChangeArrowheads="1"/>
          </p:cNvSpPr>
          <p:nvPr/>
        </p:nvSpPr>
        <p:spPr bwMode="auto">
          <a:xfrm>
            <a:off x="1839913" y="4953000"/>
            <a:ext cx="609600" cy="228600"/>
          </a:xfrm>
          <a:prstGeom prst="rect">
            <a:avLst/>
          </a:prstGeom>
          <a:solidFill>
            <a:schemeClr val="accent1"/>
          </a:solidFill>
          <a:ln w="9525" algn="ctr">
            <a:solidFill>
              <a:schemeClr val="bg2"/>
            </a:solidFill>
            <a:miter lim="800000"/>
            <a:headEnd/>
            <a:tailEnd/>
          </a:ln>
        </p:spPr>
        <p:txBody>
          <a:bodyPr wrap="none" anchor="ctr"/>
          <a:lstStyle/>
          <a:p>
            <a:pPr algn="ctr" eaLnBrk="0" hangingPunct="0"/>
            <a:r>
              <a:rPr lang="fr-FR" sz="1000" b="0">
                <a:solidFill>
                  <a:schemeClr val="bg2"/>
                </a:solidFill>
                <a:effectLst/>
              </a:rPr>
              <a:t>Drivers</a:t>
            </a:r>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18288" y="228600"/>
            <a:ext cx="8380412" cy="646331"/>
          </a:xfrm>
        </p:spPr>
        <p:txBody>
          <a:bodyPr/>
          <a:lstStyle/>
          <a:p>
            <a:pPr eaLnBrk="1" hangingPunct="1">
              <a:defRPr/>
            </a:pPr>
            <a:r>
              <a:rPr lang="en-US" dirty="0" err="1" smtClean="0">
                <a:latin typeface="+mn-lt"/>
              </a:rPr>
              <a:t>Objectifs</a:t>
            </a:r>
            <a:r>
              <a:rPr lang="en-US" dirty="0" smtClean="0">
                <a:latin typeface="+mn-lt"/>
              </a:rPr>
              <a:t> de </a:t>
            </a:r>
            <a:r>
              <a:rPr lang="en-US" dirty="0" err="1" smtClean="0">
                <a:latin typeface="+mn-lt"/>
              </a:rPr>
              <a:t>l’hyperviseur</a:t>
            </a:r>
            <a:endParaRPr lang="en-US" dirty="0">
              <a:latin typeface="+mn-lt"/>
            </a:endParaRPr>
          </a:p>
        </p:txBody>
      </p:sp>
      <p:sp>
        <p:nvSpPr>
          <p:cNvPr id="186371" name="Rectangle 3"/>
          <p:cNvSpPr>
            <a:spLocks noGrp="1" noChangeArrowheads="1"/>
          </p:cNvSpPr>
          <p:nvPr>
            <p:ph idx="1"/>
          </p:nvPr>
        </p:nvSpPr>
        <p:spPr>
          <a:xfrm>
            <a:off x="374650" y="1417638"/>
            <a:ext cx="5994400" cy="4856714"/>
          </a:xfrm>
        </p:spPr>
        <p:txBody>
          <a:bodyPr/>
          <a:lstStyle/>
          <a:p>
            <a:pPr eaLnBrk="1" hangingPunct="1">
              <a:defRPr/>
            </a:pPr>
            <a:r>
              <a:rPr lang="en-US" sz="2800" dirty="0" err="1" smtClean="0"/>
              <a:t>Meilleure</a:t>
            </a:r>
            <a:r>
              <a:rPr lang="en-US" sz="2800" dirty="0" smtClean="0"/>
              <a:t> </a:t>
            </a:r>
            <a:r>
              <a:rPr lang="en-US" sz="2800" dirty="0"/>
              <a:t>i</a:t>
            </a:r>
            <a:r>
              <a:rPr lang="en-US" sz="2800" dirty="0" smtClean="0"/>
              <a:t>solation</a:t>
            </a:r>
            <a:endParaRPr lang="en-US" sz="2800" dirty="0"/>
          </a:p>
          <a:p>
            <a:pPr eaLnBrk="1" hangingPunct="1">
              <a:defRPr/>
            </a:pPr>
            <a:r>
              <a:rPr lang="en-US" sz="2800" dirty="0" err="1" smtClean="0"/>
              <a:t>Sécurité</a:t>
            </a:r>
            <a:endParaRPr lang="en-US" sz="2800" dirty="0"/>
          </a:p>
          <a:p>
            <a:pPr eaLnBrk="1" hangingPunct="1">
              <a:defRPr/>
            </a:pPr>
            <a:r>
              <a:rPr lang="en-US" sz="2800" dirty="0"/>
              <a:t>Performance</a:t>
            </a:r>
          </a:p>
          <a:p>
            <a:pPr eaLnBrk="1" hangingPunct="1">
              <a:defRPr/>
            </a:pPr>
            <a:r>
              <a:rPr lang="en-US" sz="2800" dirty="0" smtClean="0"/>
              <a:t>Support de la </a:t>
            </a:r>
            <a:r>
              <a:rPr lang="en-US" sz="2800" dirty="0" err="1" smtClean="0"/>
              <a:t>virtualisation</a:t>
            </a:r>
            <a:r>
              <a:rPr lang="en-US" sz="2800" dirty="0" smtClean="0"/>
              <a:t> </a:t>
            </a:r>
            <a:r>
              <a:rPr lang="en-US" sz="2800" dirty="0" err="1" smtClean="0"/>
              <a:t>matérielle</a:t>
            </a:r>
            <a:endParaRPr lang="en-US" sz="2800" dirty="0"/>
          </a:p>
          <a:p>
            <a:pPr eaLnBrk="1" hangingPunct="1">
              <a:buFont typeface="Wingdings" pitchFamily="2" charset="2"/>
              <a:buNone/>
              <a:defRPr/>
            </a:pPr>
            <a:r>
              <a:rPr lang="en-US" sz="2800" dirty="0" smtClean="0"/>
              <a:t>…et </a:t>
            </a:r>
            <a:r>
              <a:rPr lang="en-US" sz="2800" dirty="0"/>
              <a:t>…</a:t>
            </a:r>
          </a:p>
          <a:p>
            <a:pPr eaLnBrk="1" hangingPunct="1">
              <a:defRPr/>
            </a:pPr>
            <a:r>
              <a:rPr lang="en-US" sz="2800" dirty="0" err="1" smtClean="0"/>
              <a:t>Simplicité</a:t>
            </a:r>
            <a:endParaRPr lang="en-US" sz="2800" dirty="0"/>
          </a:p>
          <a:p>
            <a:pPr lvl="1" eaLnBrk="1" hangingPunct="1">
              <a:buFontTx/>
              <a:buChar char="–"/>
              <a:defRPr/>
            </a:pPr>
            <a:r>
              <a:rPr lang="en-US" sz="2400" dirty="0" err="1" smtClean="0"/>
              <a:t>Prise</a:t>
            </a:r>
            <a:r>
              <a:rPr lang="en-US" sz="2400" dirty="0" smtClean="0"/>
              <a:t> en charge des </a:t>
            </a:r>
            <a:r>
              <a:rPr lang="en-US" sz="2400" dirty="0" err="1" smtClean="0"/>
              <a:t>périphériques</a:t>
            </a:r>
            <a:endParaRPr lang="en-US" sz="2400" dirty="0" smtClean="0"/>
          </a:p>
          <a:p>
            <a:pPr lvl="1" eaLnBrk="1" hangingPunct="1">
              <a:buFontTx/>
              <a:buChar char="–"/>
              <a:defRPr/>
            </a:pPr>
            <a:r>
              <a:rPr lang="en-US" sz="2400" dirty="0" err="1" smtClean="0"/>
              <a:t>Prise</a:t>
            </a:r>
            <a:r>
              <a:rPr lang="en-US" sz="2400" dirty="0" smtClean="0"/>
              <a:t> en charge des OS </a:t>
            </a:r>
            <a:r>
              <a:rPr lang="en-US" sz="2400" dirty="0" err="1" smtClean="0"/>
              <a:t>invités</a:t>
            </a:r>
            <a:endParaRPr lang="en-US" sz="2400" dirty="0" smtClean="0"/>
          </a:p>
          <a:p>
            <a:pPr lvl="1" eaLnBrk="1" hangingPunct="1">
              <a:buFontTx/>
              <a:buChar char="–"/>
              <a:defRPr/>
            </a:pPr>
            <a:endParaRPr lang="en-US" dirty="0"/>
          </a:p>
        </p:txBody>
      </p:sp>
      <p:grpSp>
        <p:nvGrpSpPr>
          <p:cNvPr id="2" name="Group 26"/>
          <p:cNvGrpSpPr>
            <a:grpSpLocks/>
          </p:cNvGrpSpPr>
          <p:nvPr/>
        </p:nvGrpSpPr>
        <p:grpSpPr bwMode="auto">
          <a:xfrm>
            <a:off x="5875338" y="1371600"/>
            <a:ext cx="2971800" cy="2819400"/>
            <a:chOff x="3701" y="864"/>
            <a:chExt cx="1872" cy="1776"/>
          </a:xfrm>
        </p:grpSpPr>
        <p:sp>
          <p:nvSpPr>
            <p:cNvPr id="28677" name="Straight Connector 13320"/>
            <p:cNvSpPr>
              <a:spLocks noChangeShapeType="1"/>
            </p:cNvSpPr>
            <p:nvPr/>
          </p:nvSpPr>
          <p:spPr bwMode="auto">
            <a:xfrm flipV="1">
              <a:off x="4373" y="1056"/>
              <a:ext cx="0" cy="1056"/>
            </a:xfrm>
            <a:prstGeom prst="line">
              <a:avLst/>
            </a:prstGeom>
            <a:noFill/>
            <a:ln w="12700" algn="ctr">
              <a:solidFill>
                <a:srgbClr val="FFFFFF"/>
              </a:solidFill>
              <a:prstDash val="lgDash"/>
              <a:round/>
              <a:headEnd/>
              <a:tailEnd/>
            </a:ln>
          </p:spPr>
          <p:txBody>
            <a:bodyPr wrap="none" anchor="ctr"/>
            <a:lstStyle/>
            <a:p>
              <a:pPr>
                <a:defRPr/>
              </a:pPr>
              <a:endParaRPr lang="en-US">
                <a:latin typeface="+mn-lt"/>
                <a:cs typeface="+mn-cs"/>
              </a:endParaRPr>
            </a:p>
          </p:txBody>
        </p:sp>
        <p:sp>
          <p:nvSpPr>
            <p:cNvPr id="28678" name="Straight Connector 13321"/>
            <p:cNvSpPr>
              <a:spLocks noChangeShapeType="1"/>
            </p:cNvSpPr>
            <p:nvPr/>
          </p:nvSpPr>
          <p:spPr bwMode="auto">
            <a:xfrm flipH="1">
              <a:off x="3893" y="2112"/>
              <a:ext cx="1488" cy="0"/>
            </a:xfrm>
            <a:prstGeom prst="line">
              <a:avLst/>
            </a:prstGeom>
            <a:noFill/>
            <a:ln w="15875" algn="ctr">
              <a:solidFill>
                <a:srgbClr val="FFFFFF"/>
              </a:solidFill>
              <a:prstDash val="dash"/>
              <a:round/>
              <a:headEnd/>
              <a:tailEnd/>
            </a:ln>
          </p:spPr>
          <p:txBody>
            <a:bodyPr wrap="none" anchor="ctr"/>
            <a:lstStyle/>
            <a:p>
              <a:pPr>
                <a:defRPr/>
              </a:pPr>
              <a:endParaRPr lang="en-US">
                <a:latin typeface="+mn-lt"/>
                <a:cs typeface="+mn-cs"/>
              </a:endParaRPr>
            </a:p>
          </p:txBody>
        </p:sp>
        <p:sp>
          <p:nvSpPr>
            <p:cNvPr id="40971" name="Rectangle 40970"/>
            <p:cNvSpPr>
              <a:spLocks noChangeArrowheads="1"/>
            </p:cNvSpPr>
            <p:nvPr/>
          </p:nvSpPr>
          <p:spPr bwMode="auto">
            <a:xfrm>
              <a:off x="3893" y="2400"/>
              <a:ext cx="1488" cy="240"/>
            </a:xfrm>
            <a:prstGeom prst="rect">
              <a:avLst/>
            </a:prstGeom>
            <a:gradFill rotWithShape="1">
              <a:gsLst>
                <a:gs pos="0">
                  <a:schemeClr val="tx2"/>
                </a:gs>
                <a:gs pos="50000">
                  <a:schemeClr val="tx2">
                    <a:gamma/>
                    <a:tint val="53725"/>
                    <a:invGamma/>
                  </a:schemeClr>
                </a:gs>
                <a:gs pos="100000">
                  <a:schemeClr val="tx2"/>
                </a:gs>
              </a:gsLst>
              <a:lin ang="2700000" scaled="1"/>
            </a:gradFill>
            <a:ln w="3175" cap="flat" cmpd="sng" algn="ctr">
              <a:solidFill>
                <a:srgbClr val="FFFFFF"/>
              </a:solidFill>
              <a:prstDash val="solid"/>
              <a:miter lim="800000"/>
              <a:headEnd type="none" w="med" len="med"/>
              <a:tailEnd type="none" w="med" len="med"/>
            </a:ln>
            <a:effectLst/>
          </p:spPr>
          <p:txBody>
            <a:bodyPr anchor="ctr"/>
            <a:lstStyle/>
            <a:p>
              <a:pPr>
                <a:lnSpc>
                  <a:spcPct val="85000"/>
                </a:lnSpc>
                <a:spcBef>
                  <a:spcPct val="20000"/>
                </a:spcBef>
                <a:defRPr/>
              </a:pPr>
              <a:r>
                <a:rPr lang="en-US" sz="1600">
                  <a:solidFill>
                    <a:schemeClr val="bg2"/>
                  </a:solidFill>
                  <a:latin typeface="+mn-lt"/>
                  <a:cs typeface="+mn-cs"/>
                </a:rPr>
                <a:t>Hardware</a:t>
              </a:r>
              <a:endParaRPr lang="en-US" b="0">
                <a:latin typeface="+mn-lt"/>
                <a:cs typeface="+mn-cs"/>
              </a:endParaRPr>
            </a:p>
          </p:txBody>
        </p:sp>
        <p:sp>
          <p:nvSpPr>
            <p:cNvPr id="28680" name="Rectangle 13323"/>
            <p:cNvSpPr>
              <a:spLocks noChangeArrowheads="1"/>
            </p:cNvSpPr>
            <p:nvPr/>
          </p:nvSpPr>
          <p:spPr bwMode="auto">
            <a:xfrm>
              <a:off x="3893" y="2160"/>
              <a:ext cx="1488" cy="192"/>
            </a:xfrm>
            <a:prstGeom prst="rect">
              <a:avLst/>
            </a:prstGeom>
            <a:gradFill rotWithShape="1">
              <a:gsLst>
                <a:gs pos="0">
                  <a:srgbClr val="5E91E4"/>
                </a:gs>
                <a:gs pos="50000">
                  <a:srgbClr val="A9C4F0"/>
                </a:gs>
                <a:gs pos="100000">
                  <a:srgbClr val="5E91E4"/>
                </a:gs>
              </a:gsLst>
              <a:lin ang="2700000" scaled="1"/>
            </a:gradFill>
            <a:ln w="3175" algn="ctr">
              <a:solidFill>
                <a:srgbClr val="FFFFFF"/>
              </a:solidFill>
              <a:miter lim="800000"/>
              <a:headEnd/>
              <a:tailEnd/>
            </a:ln>
          </p:spPr>
          <p:txBody>
            <a:bodyPr anchor="ctr"/>
            <a:lstStyle/>
            <a:p>
              <a:pPr>
                <a:lnSpc>
                  <a:spcPct val="85000"/>
                </a:lnSpc>
                <a:spcBef>
                  <a:spcPct val="20000"/>
                </a:spcBef>
                <a:defRPr/>
              </a:pPr>
              <a:r>
                <a:rPr lang="en-US" sz="1600">
                  <a:solidFill>
                    <a:schemeClr val="bg2"/>
                  </a:solidFill>
                  <a:latin typeface="+mn-lt"/>
                  <a:cs typeface="+mn-cs"/>
                </a:rPr>
                <a:t>Windows hypervisor</a:t>
              </a:r>
            </a:p>
          </p:txBody>
        </p:sp>
        <p:sp>
          <p:nvSpPr>
            <p:cNvPr id="40973" name="TextBox 40972"/>
            <p:cNvSpPr txBox="1">
              <a:spLocks noChangeArrowheads="1"/>
            </p:cNvSpPr>
            <p:nvPr/>
          </p:nvSpPr>
          <p:spPr bwMode="auto">
            <a:xfrm>
              <a:off x="3845" y="864"/>
              <a:ext cx="528" cy="291"/>
            </a:xfrm>
            <a:prstGeom prst="rect">
              <a:avLst/>
            </a:prstGeom>
            <a:noFill/>
            <a:ln w="3175" cap="flat" cmpd="sng" algn="ctr">
              <a:noFill/>
              <a:prstDash val="solid"/>
              <a:miter lim="800000"/>
              <a:headEnd type="none" w="med" len="med"/>
              <a:tailEnd type="none" w="med" len="med"/>
            </a:ln>
            <a:effectLst/>
          </p:spPr>
          <p:txBody>
            <a:bodyPr>
              <a:spAutoFit/>
            </a:bodyPr>
            <a:lstStyle/>
            <a:p>
              <a:pPr>
                <a:defRPr/>
              </a:pPr>
              <a:r>
                <a:rPr lang="en-US" sz="1200">
                  <a:effectLst>
                    <a:outerShdw blurRad="38100" dist="38100" dir="2700000" algn="tl">
                      <a:srgbClr val="000000"/>
                    </a:outerShdw>
                  </a:effectLst>
                  <a:latin typeface="+mn-lt"/>
                  <a:cs typeface="+mn-cs"/>
                </a:rPr>
                <a:t>Parent Partition</a:t>
              </a:r>
              <a:endParaRPr lang="en-US" b="0">
                <a:latin typeface="+mn-lt"/>
                <a:cs typeface="+mn-cs"/>
              </a:endParaRPr>
            </a:p>
          </p:txBody>
        </p:sp>
        <p:sp>
          <p:nvSpPr>
            <p:cNvPr id="28682" name="Rectangle 13325"/>
            <p:cNvSpPr>
              <a:spLocks noChangeArrowheads="1"/>
            </p:cNvSpPr>
            <p:nvPr/>
          </p:nvSpPr>
          <p:spPr bwMode="auto">
            <a:xfrm>
              <a:off x="3893" y="1632"/>
              <a:ext cx="432" cy="432"/>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0" rIns="0" anchor="ctr"/>
            <a:lstStyle/>
            <a:p>
              <a:pPr>
                <a:lnSpc>
                  <a:spcPct val="85000"/>
                </a:lnSpc>
                <a:spcBef>
                  <a:spcPct val="20000"/>
                </a:spcBef>
                <a:defRPr/>
              </a:pPr>
              <a:r>
                <a:rPr lang="en-US" sz="1400">
                  <a:solidFill>
                    <a:schemeClr val="bg2"/>
                  </a:solidFill>
                  <a:latin typeface="+mn-lt"/>
                  <a:cs typeface="+mn-cs"/>
                </a:rPr>
                <a:t>Server</a:t>
              </a:r>
              <a:br>
                <a:rPr lang="en-US" sz="1400">
                  <a:solidFill>
                    <a:schemeClr val="bg2"/>
                  </a:solidFill>
                  <a:latin typeface="+mn-lt"/>
                  <a:cs typeface="+mn-cs"/>
                </a:rPr>
              </a:br>
              <a:r>
                <a:rPr lang="en-US" sz="1400">
                  <a:solidFill>
                    <a:schemeClr val="bg2"/>
                  </a:solidFill>
                  <a:latin typeface="+mn-lt"/>
                  <a:cs typeface="+mn-cs"/>
                </a:rPr>
                <a:t>Core</a:t>
              </a:r>
            </a:p>
          </p:txBody>
        </p:sp>
        <p:sp>
          <p:nvSpPr>
            <p:cNvPr id="28683" name="Rectangle 13326"/>
            <p:cNvSpPr>
              <a:spLocks noChangeArrowheads="1"/>
            </p:cNvSpPr>
            <p:nvPr/>
          </p:nvSpPr>
          <p:spPr bwMode="auto">
            <a:xfrm>
              <a:off x="4421" y="1152"/>
              <a:ext cx="432" cy="432"/>
            </a:xfrm>
            <a:prstGeom prst="rect">
              <a:avLst/>
            </a:prstGeom>
            <a:gradFill rotWithShape="1">
              <a:gsLst>
                <a:gs pos="0">
                  <a:srgbClr val="F67E3C"/>
                </a:gs>
                <a:gs pos="50000">
                  <a:srgbClr val="FABA96"/>
                </a:gs>
                <a:gs pos="100000">
                  <a:srgbClr val="F67E3C"/>
                </a:gs>
              </a:gsLst>
              <a:lin ang="2700000" scaled="1"/>
            </a:gradFill>
            <a:ln w="3175" algn="ctr">
              <a:solidFill>
                <a:srgbClr val="FFFFFF"/>
              </a:solidFill>
              <a:miter lim="800000"/>
              <a:headEnd/>
              <a:tailEnd/>
            </a:ln>
          </p:spPr>
          <p:txBody>
            <a:bodyPr anchor="ctr"/>
            <a:lstStyle/>
            <a:p>
              <a:pPr eaLnBrk="0" hangingPunct="0">
                <a:lnSpc>
                  <a:spcPct val="85000"/>
                </a:lnSpc>
                <a:spcBef>
                  <a:spcPct val="20000"/>
                </a:spcBef>
                <a:defRPr/>
              </a:pPr>
              <a:r>
                <a:rPr lang="en-US" sz="1400">
                  <a:solidFill>
                    <a:schemeClr val="bg2"/>
                  </a:solidFill>
                  <a:latin typeface="+mn-lt"/>
                  <a:cs typeface="+mn-cs"/>
                </a:rPr>
                <a:t>Apps</a:t>
              </a:r>
            </a:p>
          </p:txBody>
        </p:sp>
        <p:sp>
          <p:nvSpPr>
            <p:cNvPr id="28684" name="Rectangle 13329"/>
            <p:cNvSpPr>
              <a:spLocks noChangeArrowheads="1"/>
            </p:cNvSpPr>
            <p:nvPr/>
          </p:nvSpPr>
          <p:spPr bwMode="auto">
            <a:xfrm>
              <a:off x="3893" y="1152"/>
              <a:ext cx="432" cy="432"/>
            </a:xfrm>
            <a:prstGeom prst="rect">
              <a:avLst/>
            </a:prstGeom>
            <a:gradFill rotWithShape="1">
              <a:gsLst>
                <a:gs pos="0">
                  <a:srgbClr val="F67E3C"/>
                </a:gs>
                <a:gs pos="50000">
                  <a:srgbClr val="FABA96"/>
                </a:gs>
                <a:gs pos="100000">
                  <a:srgbClr val="F67E3C"/>
                </a:gs>
              </a:gsLst>
              <a:lin ang="2700000" scaled="1"/>
            </a:gradFill>
            <a:ln w="3175" algn="ctr">
              <a:solidFill>
                <a:srgbClr val="FFFFFF"/>
              </a:solidFill>
              <a:miter lim="800000"/>
              <a:headEnd/>
              <a:tailEnd/>
            </a:ln>
          </p:spPr>
          <p:txBody>
            <a:bodyPr anchor="ctr"/>
            <a:lstStyle/>
            <a:p>
              <a:pPr eaLnBrk="0" hangingPunct="0">
                <a:lnSpc>
                  <a:spcPct val="85000"/>
                </a:lnSpc>
                <a:spcBef>
                  <a:spcPct val="20000"/>
                </a:spcBef>
                <a:defRPr/>
              </a:pPr>
              <a:r>
                <a:rPr lang="en-US" sz="1400">
                  <a:solidFill>
                    <a:schemeClr val="bg2"/>
                  </a:solidFill>
                  <a:latin typeface="+mn-lt"/>
                  <a:cs typeface="+mn-cs"/>
                </a:rPr>
                <a:t>Apps</a:t>
              </a:r>
            </a:p>
          </p:txBody>
        </p:sp>
        <p:sp>
          <p:nvSpPr>
            <p:cNvPr id="28685" name="Rectangle 13330"/>
            <p:cNvSpPr>
              <a:spLocks noChangeArrowheads="1"/>
            </p:cNvSpPr>
            <p:nvPr/>
          </p:nvSpPr>
          <p:spPr bwMode="auto">
            <a:xfrm>
              <a:off x="4949" y="1152"/>
              <a:ext cx="432" cy="432"/>
            </a:xfrm>
            <a:prstGeom prst="rect">
              <a:avLst/>
            </a:prstGeom>
            <a:gradFill rotWithShape="1">
              <a:gsLst>
                <a:gs pos="0">
                  <a:srgbClr val="F67E3C"/>
                </a:gs>
                <a:gs pos="50000">
                  <a:srgbClr val="FABA96"/>
                </a:gs>
                <a:gs pos="100000">
                  <a:srgbClr val="F67E3C"/>
                </a:gs>
              </a:gsLst>
              <a:lin ang="2700000" scaled="1"/>
            </a:gradFill>
            <a:ln w="3175" algn="ctr">
              <a:solidFill>
                <a:srgbClr val="FFFFFF"/>
              </a:solidFill>
              <a:miter lim="800000"/>
              <a:headEnd/>
              <a:tailEnd/>
            </a:ln>
          </p:spPr>
          <p:txBody>
            <a:bodyPr anchor="ctr"/>
            <a:lstStyle/>
            <a:p>
              <a:pPr eaLnBrk="0" hangingPunct="0">
                <a:lnSpc>
                  <a:spcPct val="85000"/>
                </a:lnSpc>
                <a:spcBef>
                  <a:spcPct val="20000"/>
                </a:spcBef>
                <a:defRPr/>
              </a:pPr>
              <a:r>
                <a:rPr lang="en-US" sz="1400">
                  <a:solidFill>
                    <a:schemeClr val="bg2"/>
                  </a:solidFill>
                  <a:latin typeface="+mn-lt"/>
                  <a:cs typeface="+mn-cs"/>
                </a:rPr>
                <a:t>Apps</a:t>
              </a:r>
            </a:p>
          </p:txBody>
        </p:sp>
        <p:sp>
          <p:nvSpPr>
            <p:cNvPr id="28686" name="Straight Connector 13331"/>
            <p:cNvSpPr>
              <a:spLocks noChangeShapeType="1"/>
            </p:cNvSpPr>
            <p:nvPr/>
          </p:nvSpPr>
          <p:spPr bwMode="auto">
            <a:xfrm flipV="1">
              <a:off x="4901" y="1056"/>
              <a:ext cx="0" cy="1056"/>
            </a:xfrm>
            <a:prstGeom prst="line">
              <a:avLst/>
            </a:prstGeom>
            <a:noFill/>
            <a:ln w="12700" algn="ctr">
              <a:solidFill>
                <a:srgbClr val="FFFFFF"/>
              </a:solidFill>
              <a:prstDash val="lgDash"/>
              <a:round/>
              <a:headEnd/>
              <a:tailEnd/>
            </a:ln>
          </p:spPr>
          <p:txBody>
            <a:bodyPr wrap="none" anchor="ctr"/>
            <a:lstStyle/>
            <a:p>
              <a:pPr>
                <a:defRPr/>
              </a:pPr>
              <a:endParaRPr lang="en-US">
                <a:latin typeface="+mn-lt"/>
                <a:cs typeface="+mn-cs"/>
              </a:endParaRPr>
            </a:p>
          </p:txBody>
        </p:sp>
        <p:sp>
          <p:nvSpPr>
            <p:cNvPr id="40981" name="TextBox 40980"/>
            <p:cNvSpPr txBox="1">
              <a:spLocks noChangeArrowheads="1"/>
            </p:cNvSpPr>
            <p:nvPr/>
          </p:nvSpPr>
          <p:spPr bwMode="auto">
            <a:xfrm>
              <a:off x="4373" y="864"/>
              <a:ext cx="528" cy="291"/>
            </a:xfrm>
            <a:prstGeom prst="rect">
              <a:avLst/>
            </a:prstGeom>
            <a:noFill/>
            <a:ln w="3175" cap="flat" cmpd="sng" algn="ctr">
              <a:noFill/>
              <a:prstDash val="solid"/>
              <a:miter lim="800000"/>
              <a:headEnd type="none" w="med" len="med"/>
              <a:tailEnd type="none" w="med" len="med"/>
            </a:ln>
            <a:effectLst/>
          </p:spPr>
          <p:txBody>
            <a:bodyPr>
              <a:spAutoFit/>
            </a:bodyPr>
            <a:lstStyle/>
            <a:p>
              <a:pPr>
                <a:defRPr/>
              </a:pPr>
              <a:r>
                <a:rPr lang="en-US" sz="1200">
                  <a:effectLst>
                    <a:outerShdw blurRad="38100" dist="38100" dir="2700000" algn="tl">
                      <a:srgbClr val="000000"/>
                    </a:outerShdw>
                  </a:effectLst>
                  <a:latin typeface="+mn-lt"/>
                  <a:cs typeface="+mn-cs"/>
                </a:rPr>
                <a:t>Child Partition</a:t>
              </a:r>
              <a:endParaRPr lang="en-US" b="0">
                <a:latin typeface="+mn-lt"/>
                <a:cs typeface="+mn-cs"/>
              </a:endParaRPr>
            </a:p>
          </p:txBody>
        </p:sp>
        <p:sp>
          <p:nvSpPr>
            <p:cNvPr id="40982" name="TextBox 40981"/>
            <p:cNvSpPr txBox="1">
              <a:spLocks noChangeArrowheads="1"/>
            </p:cNvSpPr>
            <p:nvPr/>
          </p:nvSpPr>
          <p:spPr bwMode="auto">
            <a:xfrm>
              <a:off x="4901" y="864"/>
              <a:ext cx="528" cy="291"/>
            </a:xfrm>
            <a:prstGeom prst="rect">
              <a:avLst/>
            </a:prstGeom>
            <a:noFill/>
            <a:ln w="3175" cap="flat" cmpd="sng" algn="ctr">
              <a:noFill/>
              <a:prstDash val="solid"/>
              <a:miter lim="800000"/>
              <a:headEnd type="none" w="med" len="med"/>
              <a:tailEnd type="none" w="med" len="med"/>
            </a:ln>
            <a:effectLst/>
          </p:spPr>
          <p:txBody>
            <a:bodyPr>
              <a:spAutoFit/>
            </a:bodyPr>
            <a:lstStyle/>
            <a:p>
              <a:pPr>
                <a:defRPr/>
              </a:pPr>
              <a:r>
                <a:rPr lang="en-US" sz="1200">
                  <a:effectLst>
                    <a:outerShdw blurRad="38100" dist="38100" dir="2700000" algn="tl">
                      <a:srgbClr val="000000"/>
                    </a:outerShdw>
                  </a:effectLst>
                  <a:latin typeface="+mn-lt"/>
                  <a:cs typeface="+mn-cs"/>
                </a:rPr>
                <a:t>Child Partition</a:t>
              </a:r>
              <a:endParaRPr lang="en-US" b="0">
                <a:latin typeface="+mn-lt"/>
                <a:cs typeface="+mn-cs"/>
              </a:endParaRPr>
            </a:p>
          </p:txBody>
        </p:sp>
        <p:grpSp>
          <p:nvGrpSpPr>
            <p:cNvPr id="3" name="Group 25"/>
            <p:cNvGrpSpPr>
              <a:grpSpLocks/>
            </p:cNvGrpSpPr>
            <p:nvPr/>
          </p:nvGrpSpPr>
          <p:grpSpPr bwMode="auto">
            <a:xfrm>
              <a:off x="4424" y="1632"/>
              <a:ext cx="962" cy="433"/>
              <a:chOff x="4424" y="1632"/>
              <a:chExt cx="962" cy="433"/>
            </a:xfrm>
          </p:grpSpPr>
          <p:sp>
            <p:nvSpPr>
              <p:cNvPr id="28691" name="Rectangle 13325"/>
              <p:cNvSpPr>
                <a:spLocks noChangeArrowheads="1"/>
              </p:cNvSpPr>
              <p:nvPr/>
            </p:nvSpPr>
            <p:spPr bwMode="auto">
              <a:xfrm>
                <a:off x="4424" y="1633"/>
                <a:ext cx="432" cy="432"/>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0" rIns="0" anchor="ctr"/>
              <a:lstStyle/>
              <a:p>
                <a:pPr>
                  <a:lnSpc>
                    <a:spcPct val="85000"/>
                  </a:lnSpc>
                  <a:spcBef>
                    <a:spcPct val="20000"/>
                  </a:spcBef>
                  <a:defRPr/>
                </a:pPr>
                <a:r>
                  <a:rPr lang="en-US" sz="1400">
                    <a:solidFill>
                      <a:schemeClr val="bg2"/>
                    </a:solidFill>
                    <a:latin typeface="+mn-lt"/>
                    <a:cs typeface="+mn-cs"/>
                  </a:rPr>
                  <a:t>OS 1</a:t>
                </a:r>
              </a:p>
            </p:txBody>
          </p:sp>
          <p:sp>
            <p:nvSpPr>
              <p:cNvPr id="28692" name="Rectangle 13325"/>
              <p:cNvSpPr>
                <a:spLocks noChangeArrowheads="1"/>
              </p:cNvSpPr>
              <p:nvPr/>
            </p:nvSpPr>
            <p:spPr bwMode="auto">
              <a:xfrm>
                <a:off x="4954" y="1632"/>
                <a:ext cx="432" cy="432"/>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0" rIns="0" anchor="ctr"/>
              <a:lstStyle/>
              <a:p>
                <a:pPr>
                  <a:lnSpc>
                    <a:spcPct val="85000"/>
                  </a:lnSpc>
                  <a:spcBef>
                    <a:spcPct val="20000"/>
                  </a:spcBef>
                  <a:defRPr/>
                </a:pPr>
                <a:r>
                  <a:rPr lang="en-US" sz="1400">
                    <a:solidFill>
                      <a:schemeClr val="bg2"/>
                    </a:solidFill>
                    <a:latin typeface="+mn-lt"/>
                    <a:cs typeface="+mn-cs"/>
                  </a:rPr>
                  <a:t>OS 2</a:t>
                </a:r>
              </a:p>
            </p:txBody>
          </p:sp>
        </p:grpSp>
        <p:sp>
          <p:nvSpPr>
            <p:cNvPr id="28690" name="Oval 13319"/>
            <p:cNvSpPr>
              <a:spLocks noChangeArrowheads="1"/>
            </p:cNvSpPr>
            <p:nvPr/>
          </p:nvSpPr>
          <p:spPr bwMode="auto">
            <a:xfrm>
              <a:off x="3701" y="2016"/>
              <a:ext cx="1872" cy="480"/>
            </a:xfrm>
            <a:prstGeom prst="ellipse">
              <a:avLst/>
            </a:prstGeom>
            <a:noFill/>
            <a:ln w="53975" algn="ctr">
              <a:solidFill>
                <a:srgbClr val="FF0000"/>
              </a:solidFill>
              <a:round/>
              <a:headEnd/>
              <a:tailEnd/>
            </a:ln>
          </p:spPr>
          <p:txBody>
            <a:bodyPr wrap="none" anchor="ctr"/>
            <a:lstStyle/>
            <a:p>
              <a:pPr>
                <a:defRPr/>
              </a:pPr>
              <a:endParaRPr lang="en-US" b="0">
                <a:solidFill>
                  <a:srgbClr val="000000"/>
                </a:solidFill>
                <a:latin typeface="+mn-lt"/>
                <a:cs typeface="+mn-cs"/>
              </a:endParaRPr>
            </a:p>
          </p:txBody>
        </p:sp>
      </p:gr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dirty="0" smtClean="0">
                <a:ln w="11430"/>
                <a:solidFill>
                  <a:srgbClr val="FFC000"/>
                </a:solidFill>
                <a:effectLst>
                  <a:outerShdw blurRad="50800" dist="39000" dir="5460000" algn="tl">
                    <a:srgbClr val="000000">
                      <a:alpha val="38000"/>
                    </a:srgbClr>
                  </a:outerShdw>
                </a:effectLst>
              </a:rPr>
              <a:t>Support </a:t>
            </a:r>
            <a:r>
              <a:rPr lang="fr-FR" dirty="0" err="1" smtClean="0">
                <a:ln w="11430"/>
                <a:solidFill>
                  <a:srgbClr val="FFC000"/>
                </a:solidFill>
                <a:effectLst>
                  <a:outerShdw blurRad="50800" dist="39000" dir="5460000" algn="tl">
                    <a:srgbClr val="000000">
                      <a:alpha val="38000"/>
                    </a:srgbClr>
                  </a:outerShdw>
                </a:effectLst>
              </a:rPr>
              <a:t>multi-processeurs</a:t>
            </a:r>
            <a:endParaRPr lang="fr-FR" dirty="0" smtClean="0">
              <a:ln w="11430"/>
              <a:solidFill>
                <a:srgbClr val="FFC000"/>
              </a:solidFill>
              <a:effectLst>
                <a:outerShdw blurRad="50800" dist="39000" dir="5460000" algn="tl">
                  <a:srgbClr val="000000">
                    <a:alpha val="38000"/>
                  </a:srgbClr>
                </a:outerShdw>
              </a:effectLst>
            </a:endParaRPr>
          </a:p>
        </p:txBody>
      </p:sp>
      <p:pic>
        <p:nvPicPr>
          <p:cNvPr id="39941" name="Picture 5" descr="4ProcLHS"/>
          <p:cNvPicPr>
            <a:picLocks noChangeAspect="1" noChangeArrowheads="1"/>
          </p:cNvPicPr>
          <p:nvPr/>
        </p:nvPicPr>
        <p:blipFill>
          <a:blip r:embed="rId3"/>
          <a:srcRect/>
          <a:stretch>
            <a:fillRect/>
          </a:stretch>
        </p:blipFill>
        <p:spPr bwMode="auto">
          <a:xfrm>
            <a:off x="684213" y="981075"/>
            <a:ext cx="6169025" cy="4926013"/>
          </a:xfrm>
          <a:prstGeom prst="rect">
            <a:avLst/>
          </a:prstGeom>
          <a:noFill/>
          <a:ln w="9525">
            <a:noFill/>
            <a:miter lim="800000"/>
            <a:headEnd/>
            <a:tailEnd/>
          </a:ln>
        </p:spPr>
      </p:pic>
      <p:pic>
        <p:nvPicPr>
          <p:cNvPr id="39943" name="Picture 4"/>
          <p:cNvPicPr>
            <a:picLocks noChangeAspect="1" noChangeArrowheads="1"/>
          </p:cNvPicPr>
          <p:nvPr/>
        </p:nvPicPr>
        <p:blipFill>
          <a:blip r:embed="rId4"/>
          <a:srcRect/>
          <a:stretch>
            <a:fillRect/>
          </a:stretch>
        </p:blipFill>
        <p:spPr bwMode="auto">
          <a:xfrm>
            <a:off x="1624013" y="1296988"/>
            <a:ext cx="6188075" cy="49403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dirty="0" smtClean="0">
                <a:ln w="11430"/>
                <a:solidFill>
                  <a:srgbClr val="FFC000"/>
                </a:solidFill>
                <a:effectLst>
                  <a:outerShdw blurRad="50800" dist="39000" dir="5460000" algn="tl">
                    <a:srgbClr val="000000">
                      <a:alpha val="38000"/>
                    </a:srgbClr>
                  </a:outerShdw>
                </a:effectLst>
              </a:rPr>
              <a:t>Administration </a:t>
            </a:r>
            <a:r>
              <a:rPr lang="en-US" dirty="0" err="1" smtClean="0">
                <a:ln w="11430"/>
                <a:solidFill>
                  <a:srgbClr val="FFC000"/>
                </a:solidFill>
                <a:effectLst>
                  <a:outerShdw blurRad="50800" dist="39000" dir="5460000" algn="tl">
                    <a:srgbClr val="000000">
                      <a:alpha val="38000"/>
                    </a:srgbClr>
                  </a:outerShdw>
                </a:effectLst>
              </a:rPr>
              <a:t>basée</a:t>
            </a:r>
            <a:r>
              <a:rPr lang="en-US" dirty="0" smtClean="0">
                <a:ln w="11430"/>
                <a:solidFill>
                  <a:srgbClr val="FFC000"/>
                </a:solidFill>
                <a:effectLst>
                  <a:outerShdw blurRad="50800" dist="39000" dir="5460000" algn="tl">
                    <a:srgbClr val="000000">
                      <a:alpha val="38000"/>
                    </a:srgbClr>
                  </a:outerShdw>
                </a:effectLst>
              </a:rPr>
              <a:t> </a:t>
            </a:r>
            <a:r>
              <a:rPr lang="en-US" dirty="0" err="1" smtClean="0">
                <a:ln w="11430"/>
                <a:solidFill>
                  <a:srgbClr val="FFC000"/>
                </a:solidFill>
                <a:effectLst>
                  <a:outerShdw blurRad="50800" dist="39000" dir="5460000" algn="tl">
                    <a:srgbClr val="000000">
                      <a:alpha val="38000"/>
                    </a:srgbClr>
                  </a:outerShdw>
                </a:effectLst>
              </a:rPr>
              <a:t>sur</a:t>
            </a:r>
            <a:r>
              <a:rPr lang="en-US" dirty="0" smtClean="0">
                <a:ln w="11430"/>
                <a:solidFill>
                  <a:srgbClr val="FFC000"/>
                </a:solidFill>
                <a:effectLst>
                  <a:outerShdw blurRad="50800" dist="39000" dir="5460000" algn="tl">
                    <a:srgbClr val="000000">
                      <a:alpha val="38000"/>
                    </a:srgbClr>
                  </a:outerShdw>
                </a:effectLst>
              </a:rPr>
              <a:t> la MMC </a:t>
            </a:r>
          </a:p>
        </p:txBody>
      </p:sp>
      <p:pic>
        <p:nvPicPr>
          <p:cNvPr id="36867" name="Picture 4" descr="MachinePane"/>
          <p:cNvPicPr>
            <a:picLocks noChangeAspect="1" noChangeArrowheads="1"/>
          </p:cNvPicPr>
          <p:nvPr/>
        </p:nvPicPr>
        <p:blipFill>
          <a:blip r:embed="rId3"/>
          <a:srcRect/>
          <a:stretch>
            <a:fillRect/>
          </a:stretch>
        </p:blipFill>
        <p:spPr bwMode="auto">
          <a:xfrm>
            <a:off x="395288" y="1011238"/>
            <a:ext cx="8137525" cy="58467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pPr eaLnBrk="1" hangingPunct="1">
              <a:defRPr/>
            </a:pPr>
            <a:r>
              <a:rPr lang="fr-FR" dirty="0" err="1" smtClean="0"/>
              <a:t>Virtualisation</a:t>
            </a:r>
            <a:r>
              <a:rPr lang="en-US" dirty="0" smtClean="0"/>
              <a:t> de machines</a:t>
            </a:r>
          </a:p>
        </p:txBody>
      </p:sp>
      <p:pic>
        <p:nvPicPr>
          <p:cNvPr id="353290" name="Picture 10"/>
          <p:cNvPicPr>
            <a:picLocks noGrp="1" noChangeAspect="1" noChangeArrowheads="1"/>
          </p:cNvPicPr>
          <p:nvPr>
            <p:ph idx="1"/>
          </p:nvPr>
        </p:nvPicPr>
        <p:blipFill>
          <a:blip r:embed="rId3"/>
          <a:stretch>
            <a:fillRect/>
          </a:stretch>
        </p:blipFill>
        <p:spPr>
          <a:xfrm>
            <a:off x="3167057" y="1675285"/>
            <a:ext cx="2761436" cy="2235200"/>
          </a:xfrm>
        </p:spPr>
      </p:pic>
      <p:pic>
        <p:nvPicPr>
          <p:cNvPr id="353289" name="Picture 9"/>
          <p:cNvPicPr>
            <a:picLocks noGrp="1" noChangeAspect="1" noChangeArrowheads="1"/>
          </p:cNvPicPr>
          <p:nvPr>
            <p:ph sz="quarter" idx="4294967295"/>
          </p:nvPr>
        </p:nvPicPr>
        <p:blipFill>
          <a:blip r:embed="rId4"/>
          <a:srcRect/>
          <a:stretch>
            <a:fillRect/>
          </a:stretch>
        </p:blipFill>
        <p:spPr>
          <a:xfrm>
            <a:off x="1695559" y="1313616"/>
            <a:ext cx="5286375" cy="4229100"/>
          </a:xfrm>
        </p:spPr>
      </p:pic>
      <p:pic>
        <p:nvPicPr>
          <p:cNvPr id="353288" name="Picture 8"/>
          <p:cNvPicPr>
            <a:picLocks noGrp="1" noChangeAspect="1" noChangeArrowheads="1"/>
          </p:cNvPicPr>
          <p:nvPr>
            <p:ph sz="half" idx="4294967295"/>
          </p:nvPr>
        </p:nvPicPr>
        <p:blipFill>
          <a:blip r:embed="rId5"/>
          <a:srcRect/>
          <a:stretch>
            <a:fillRect/>
          </a:stretch>
        </p:blipFill>
        <p:spPr>
          <a:xfrm>
            <a:off x="128016" y="1136043"/>
            <a:ext cx="4879975" cy="3965575"/>
          </a:xfrm>
        </p:spPr>
      </p:pic>
      <p:pic>
        <p:nvPicPr>
          <p:cNvPr id="353293" name="Picture 13"/>
          <p:cNvPicPr>
            <a:picLocks noChangeAspect="1" noChangeArrowheads="1"/>
          </p:cNvPicPr>
          <p:nvPr/>
        </p:nvPicPr>
        <p:blipFill>
          <a:blip r:embed="rId6"/>
          <a:srcRect/>
          <a:stretch>
            <a:fillRect/>
          </a:stretch>
        </p:blipFill>
        <p:spPr bwMode="auto">
          <a:xfrm>
            <a:off x="940137" y="2152723"/>
            <a:ext cx="5195887" cy="4146550"/>
          </a:xfrm>
          <a:prstGeom prst="rect">
            <a:avLst/>
          </a:prstGeom>
          <a:noFill/>
          <a:ln w="9525">
            <a:noFill/>
            <a:miter lim="800000"/>
            <a:headEnd/>
            <a:tailEnd/>
          </a:ln>
        </p:spPr>
      </p:pic>
      <p:pic>
        <p:nvPicPr>
          <p:cNvPr id="353291" name="Picture 11"/>
          <p:cNvPicPr>
            <a:picLocks noGrp="1" noChangeAspect="1" noChangeArrowheads="1"/>
          </p:cNvPicPr>
          <p:nvPr>
            <p:ph sz="quarter" idx="4294967295"/>
          </p:nvPr>
        </p:nvPicPr>
        <p:blipFill>
          <a:blip r:embed="rId7"/>
          <a:srcRect/>
          <a:stretch>
            <a:fillRect/>
          </a:stretch>
        </p:blipFill>
        <p:spPr>
          <a:xfrm>
            <a:off x="0" y="1075933"/>
            <a:ext cx="9144000" cy="5782067"/>
          </a:xfr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3282"/>
                                        </p:tgtEl>
                                        <p:attrNameLst>
                                          <p:attrName>style.visibility</p:attrName>
                                        </p:attrNameLst>
                                      </p:cBhvr>
                                      <p:to>
                                        <p:strVal val="visible"/>
                                      </p:to>
                                    </p:set>
                                    <p:animEffect transition="in" filter="fade">
                                      <p:cBhvr>
                                        <p:cTn id="7" dur="2000"/>
                                        <p:tgtEl>
                                          <p:spTgt spid="3532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3290"/>
                                        </p:tgtEl>
                                        <p:attrNameLst>
                                          <p:attrName>style.visibility</p:attrName>
                                        </p:attrNameLst>
                                      </p:cBhvr>
                                      <p:to>
                                        <p:strVal val="visible"/>
                                      </p:to>
                                    </p:set>
                                    <p:animEffect transition="in" filter="fade">
                                      <p:cBhvr>
                                        <p:cTn id="12" dur="2000"/>
                                        <p:tgtEl>
                                          <p:spTgt spid="35329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3289"/>
                                        </p:tgtEl>
                                        <p:attrNameLst>
                                          <p:attrName>style.visibility</p:attrName>
                                        </p:attrNameLst>
                                      </p:cBhvr>
                                      <p:to>
                                        <p:strVal val="visible"/>
                                      </p:to>
                                    </p:set>
                                    <p:animEffect transition="in" filter="fade">
                                      <p:cBhvr>
                                        <p:cTn id="17" dur="2000"/>
                                        <p:tgtEl>
                                          <p:spTgt spid="3532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3288"/>
                                        </p:tgtEl>
                                        <p:attrNameLst>
                                          <p:attrName>style.visibility</p:attrName>
                                        </p:attrNameLst>
                                      </p:cBhvr>
                                      <p:to>
                                        <p:strVal val="visible"/>
                                      </p:to>
                                    </p:set>
                                    <p:animEffect transition="in" filter="fade">
                                      <p:cBhvr>
                                        <p:cTn id="22" dur="2000"/>
                                        <p:tgtEl>
                                          <p:spTgt spid="3532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3293"/>
                                        </p:tgtEl>
                                        <p:attrNameLst>
                                          <p:attrName>style.visibility</p:attrName>
                                        </p:attrNameLst>
                                      </p:cBhvr>
                                      <p:to>
                                        <p:strVal val="visible"/>
                                      </p:to>
                                    </p:set>
                                    <p:animEffect transition="in" filter="fade">
                                      <p:cBhvr>
                                        <p:cTn id="27" dur="2000"/>
                                        <p:tgtEl>
                                          <p:spTgt spid="35329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3291"/>
                                        </p:tgtEl>
                                        <p:attrNameLst>
                                          <p:attrName>style.visibility</p:attrName>
                                        </p:attrNameLst>
                                      </p:cBhvr>
                                      <p:to>
                                        <p:strVal val="visible"/>
                                      </p:to>
                                    </p:set>
                                    <p:animEffect transition="in" filter="fade">
                                      <p:cBhvr>
                                        <p:cTn id="32" dur="2000"/>
                                        <p:tgtEl>
                                          <p:spTgt spid="353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98" name="Group 58"/>
          <p:cNvGraphicFramePr>
            <a:graphicFrameLocks noGrp="1"/>
          </p:cNvGraphicFramePr>
          <p:nvPr>
            <p:ph idx="1"/>
          </p:nvPr>
        </p:nvGraphicFramePr>
        <p:xfrm>
          <a:off x="175926" y="940737"/>
          <a:ext cx="8828118" cy="5479247"/>
        </p:xfrm>
        <a:graphic>
          <a:graphicData uri="http://schemas.openxmlformats.org/drawingml/2006/table">
            <a:tbl>
              <a:tblPr>
                <a:tableStyleId>{08FB837D-C827-4EFA-A057-4D05807E0F7C}</a:tableStyleId>
              </a:tblPr>
              <a:tblGrid>
                <a:gridCol w="3741178"/>
                <a:gridCol w="1934421"/>
                <a:gridCol w="3152519"/>
              </a:tblGrid>
              <a:tr h="518129">
                <a:tc>
                  <a:txBody>
                    <a:bodyPr/>
                    <a:lstStyle/>
                    <a:p>
                      <a:pPr marL="457200" marR="0" lvl="0" indent="-457200" algn="l" defTabSz="914400" rtl="0" eaLnBrk="1" fontAlgn="t"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101985" marR="101985" horzOverflow="overflow"/>
                </a:tc>
                <a:tc>
                  <a:txBody>
                    <a:bodyPr/>
                    <a:lstStyle/>
                    <a:p>
                      <a:pPr marL="457200" marR="0" lvl="0" indent="-457200" algn="ctr" defTabSz="914400" rtl="0" eaLnBrk="1" fontAlgn="t"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rPr>
                        <a:t>Virtual Server </a:t>
                      </a:r>
                    </a:p>
                    <a:p>
                      <a:pPr marL="457200" marR="0" lvl="0" indent="-457200" algn="ctr" defTabSz="914400" rtl="0" eaLnBrk="1" fontAlgn="t"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rPr>
                        <a:t>2005 R2</a:t>
                      </a: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L="101985" marR="101985" horzOverflow="overflow"/>
                </a:tc>
                <a:tc>
                  <a:txBody>
                    <a:bodyPr/>
                    <a:lstStyle/>
                    <a:p>
                      <a:pPr marL="457200" marR="0" lvl="0" indent="-457200" algn="ctr" defTabSz="914400" rtl="0" eaLnBrk="1" fontAlgn="t"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Windows Server Virtualization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101985" marR="101985" horzOverflow="overflow"/>
                </a:tc>
              </a:tr>
              <a:tr h="304782">
                <a:tc>
                  <a:txBody>
                    <a:bodyPr/>
                    <a:lstStyle/>
                    <a:p>
                      <a:pPr marL="457200" marR="0" lvl="0" indent="-457200" algn="l"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dirty="0" smtClean="0">
                          <a:ln>
                            <a:noFill/>
                          </a:ln>
                          <a:effectLst/>
                        </a:rPr>
                        <a:t>Support matériel </a:t>
                      </a:r>
                      <a:endParaRPr kumimoji="0" lang="fr-FR" sz="1400" b="0" i="0" u="none" strike="noStrike" cap="none" normalizeH="0" baseline="0" noProof="0" dirty="0" smtClean="0">
                        <a:ln>
                          <a:noFill/>
                        </a:ln>
                        <a:solidFill>
                          <a:schemeClr val="tx1"/>
                        </a:solidFill>
                        <a:effectLst/>
                        <a:latin typeface="Arial" pitchFamily="34" charset="0"/>
                        <a:cs typeface="Arial" pitchFamily="34" charset="0"/>
                      </a:endParaRPr>
                    </a:p>
                  </a:txBody>
                  <a:tcPr marL="101985" marR="101985" horzOverflow="overflow"/>
                </a:tc>
                <a:tc>
                  <a:txBody>
                    <a:bodyPr/>
                    <a:lstStyle/>
                    <a:p>
                      <a:pPr marL="457200" marR="0" lvl="0" indent="-457200" algn="ctr"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dirty="0" smtClean="0">
                          <a:ln>
                            <a:noFill/>
                          </a:ln>
                          <a:effectLst/>
                        </a:rPr>
                        <a:t>X86 et X64</a:t>
                      </a:r>
                      <a:endParaRPr kumimoji="0" lang="fr-FR" sz="1400" b="0" i="0" u="none" strike="noStrike" cap="none" normalizeH="0" baseline="0" noProof="0" dirty="0" smtClean="0">
                        <a:ln>
                          <a:noFill/>
                        </a:ln>
                        <a:solidFill>
                          <a:schemeClr val="tx1"/>
                        </a:solidFill>
                        <a:effectLst/>
                        <a:latin typeface="Arial" pitchFamily="34" charset="0"/>
                        <a:cs typeface="Arial" pitchFamily="34" charset="0"/>
                      </a:endParaRPr>
                    </a:p>
                  </a:txBody>
                  <a:tcPr marL="101985" marR="101985" horzOverflow="overflow"/>
                </a:tc>
                <a:tc>
                  <a:txBody>
                    <a:bodyPr/>
                    <a:lstStyle/>
                    <a:p>
                      <a:pPr marL="457200" marR="0" lvl="0" indent="-457200" algn="ctr" defTabSz="914400" rtl="0" eaLnBrk="1" fontAlgn="t" latinLnBrk="0" hangingPunct="1">
                        <a:lnSpc>
                          <a:spcPct val="100000"/>
                        </a:lnSpc>
                        <a:spcBef>
                          <a:spcPct val="0"/>
                        </a:spcBef>
                        <a:spcAft>
                          <a:spcPct val="0"/>
                        </a:spcAft>
                        <a:buClrTx/>
                        <a:buSzTx/>
                        <a:buFontTx/>
                        <a:buNone/>
                        <a:tabLst/>
                        <a:defRPr/>
                      </a:pPr>
                      <a:r>
                        <a:rPr kumimoji="0" lang="fr-FR" sz="1400" u="none" strike="noStrike" cap="none" normalizeH="0" baseline="0" noProof="0" dirty="0" smtClean="0">
                          <a:ln>
                            <a:noFill/>
                          </a:ln>
                          <a:effectLst/>
                        </a:rPr>
                        <a:t>X64 exclusivement avec  </a:t>
                      </a:r>
                      <a:r>
                        <a:rPr lang="fr-FR" sz="1400" dirty="0" smtClean="0"/>
                        <a:t>processeurs  AMD-V ou</a:t>
                      </a:r>
                      <a:r>
                        <a:rPr lang="fr-FR" sz="1400" baseline="0" dirty="0" smtClean="0"/>
                        <a:t> </a:t>
                      </a:r>
                      <a:r>
                        <a:rPr lang="fr-FR" sz="1400" dirty="0" smtClean="0"/>
                        <a:t>Intel VT (IVT)</a:t>
                      </a:r>
                      <a:endParaRPr kumimoji="0" lang="fr-FR" sz="1400" b="0" i="0" u="none" strike="noStrike" cap="none" normalizeH="0" baseline="0" noProof="0" dirty="0" smtClean="0">
                        <a:ln>
                          <a:noFill/>
                        </a:ln>
                        <a:solidFill>
                          <a:schemeClr val="tx1"/>
                        </a:solidFill>
                        <a:effectLst/>
                        <a:latin typeface="Arial" pitchFamily="34" charset="0"/>
                        <a:cs typeface="Arial" pitchFamily="34" charset="0"/>
                      </a:endParaRPr>
                    </a:p>
                  </a:txBody>
                  <a:tcPr marL="101985" marR="101985" horzOverflow="overflow"/>
                </a:tc>
              </a:tr>
              <a:tr h="304782">
                <a:tc>
                  <a:txBody>
                    <a:bodyPr/>
                    <a:lstStyle/>
                    <a:p>
                      <a:pPr marL="457200" marR="0" lvl="0" indent="-457200" algn="l"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dirty="0" smtClean="0">
                          <a:ln>
                            <a:noFill/>
                          </a:ln>
                          <a:effectLst/>
                        </a:rPr>
                        <a:t>Machines virtuelles (</a:t>
                      </a:r>
                      <a:r>
                        <a:rPr kumimoji="0" lang="fr-FR" sz="1400" u="none" strike="noStrike" cap="none" normalizeH="0" baseline="0" noProof="0" dirty="0" err="1" smtClean="0">
                          <a:ln>
                            <a:noFill/>
                          </a:ln>
                          <a:effectLst/>
                        </a:rPr>
                        <a:t>VMs</a:t>
                      </a:r>
                      <a:r>
                        <a:rPr kumimoji="0" lang="fr-FR" sz="1400" u="none" strike="noStrike" cap="none" normalizeH="0" baseline="0" noProof="0" dirty="0" smtClean="0">
                          <a:ln>
                            <a:noFill/>
                          </a:ln>
                          <a:effectLst/>
                        </a:rPr>
                        <a:t>) 32-bit ?</a:t>
                      </a:r>
                      <a:endParaRPr kumimoji="0" lang="fr-FR" sz="1400" b="0" i="0" u="none" strike="noStrike" cap="none" normalizeH="0" baseline="0" noProof="0" dirty="0" smtClean="0">
                        <a:ln>
                          <a:noFill/>
                        </a:ln>
                        <a:solidFill>
                          <a:schemeClr val="tx1"/>
                        </a:solidFill>
                        <a:effectLst/>
                        <a:latin typeface="Arial" pitchFamily="34" charset="0"/>
                        <a:cs typeface="Arial" pitchFamily="34" charset="0"/>
                      </a:endParaRPr>
                    </a:p>
                  </a:txBody>
                  <a:tcPr marL="101985" marR="101985" horzOverflow="overflow"/>
                </a:tc>
                <a:tc>
                  <a:txBody>
                    <a:bodyPr/>
                    <a:lstStyle/>
                    <a:p>
                      <a:pPr marL="457200" marR="0" lvl="0" indent="-457200" algn="ctr"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dirty="0" smtClean="0">
                          <a:ln>
                            <a:noFill/>
                          </a:ln>
                          <a:effectLst/>
                        </a:rPr>
                        <a:t>Oui</a:t>
                      </a:r>
                      <a:endParaRPr kumimoji="0" lang="fr-FR" sz="1400" b="0" i="0" u="none" strike="noStrike" cap="none" normalizeH="0" baseline="0" noProof="0" dirty="0" smtClean="0">
                        <a:ln>
                          <a:noFill/>
                        </a:ln>
                        <a:solidFill>
                          <a:schemeClr val="tx1"/>
                        </a:solidFill>
                        <a:effectLst/>
                        <a:latin typeface="Arial" pitchFamily="34" charset="0"/>
                        <a:cs typeface="Arial" pitchFamily="34" charset="0"/>
                      </a:endParaRPr>
                    </a:p>
                  </a:txBody>
                  <a:tcPr marL="101985" marR="101985" horzOverflow="overflow"/>
                </a:tc>
                <a:tc>
                  <a:txBody>
                    <a:bodyPr/>
                    <a:lstStyle/>
                    <a:p>
                      <a:pPr marL="457200" marR="0" lvl="0" indent="-457200" algn="ctr"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dirty="0" smtClean="0">
                          <a:ln>
                            <a:noFill/>
                          </a:ln>
                          <a:effectLst/>
                        </a:rPr>
                        <a:t>oui</a:t>
                      </a:r>
                      <a:endParaRPr kumimoji="0" lang="fr-FR" sz="1400" b="0" i="0" u="none" strike="noStrike" cap="none" normalizeH="0" baseline="0" noProof="0" dirty="0" smtClean="0">
                        <a:ln>
                          <a:noFill/>
                        </a:ln>
                        <a:solidFill>
                          <a:schemeClr val="tx1"/>
                        </a:solidFill>
                        <a:effectLst/>
                        <a:latin typeface="Arial" pitchFamily="34" charset="0"/>
                        <a:cs typeface="Arial" pitchFamily="34" charset="0"/>
                      </a:endParaRPr>
                    </a:p>
                  </a:txBody>
                  <a:tcPr marL="101985" marR="101985" horzOverflow="overflow"/>
                </a:tc>
              </a:tr>
              <a:tr h="304782">
                <a:tc>
                  <a:txBody>
                    <a:bodyPr/>
                    <a:lstStyle/>
                    <a:p>
                      <a:pPr marL="457200" marR="0" lvl="0" indent="-457200" algn="l"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dirty="0" err="1" smtClean="0">
                          <a:ln>
                            <a:noFill/>
                          </a:ln>
                          <a:effectLst/>
                        </a:rPr>
                        <a:t>VMs</a:t>
                      </a:r>
                      <a:r>
                        <a:rPr kumimoji="0" lang="fr-FR" sz="1400" u="none" strike="noStrike" cap="none" normalizeH="0" baseline="0" noProof="0" dirty="0" smtClean="0">
                          <a:ln>
                            <a:noFill/>
                          </a:ln>
                          <a:effectLst/>
                        </a:rPr>
                        <a:t> 64-bit ?</a:t>
                      </a:r>
                      <a:endParaRPr kumimoji="0" lang="fr-FR" sz="1400" b="0" i="0" u="none" strike="noStrike" cap="none" normalizeH="0" baseline="0" noProof="0" dirty="0" smtClean="0">
                        <a:ln>
                          <a:noFill/>
                        </a:ln>
                        <a:solidFill>
                          <a:schemeClr val="tx1"/>
                        </a:solidFill>
                        <a:effectLst/>
                        <a:latin typeface="Arial" pitchFamily="34" charset="0"/>
                        <a:cs typeface="Arial" pitchFamily="34" charset="0"/>
                      </a:endParaRPr>
                    </a:p>
                  </a:txBody>
                  <a:tcPr marL="101985" marR="101985" horzOverflow="overflow"/>
                </a:tc>
                <a:tc>
                  <a:txBody>
                    <a:bodyPr/>
                    <a:lstStyle/>
                    <a:p>
                      <a:pPr marL="457200" marR="0" lvl="0" indent="-457200" algn="ctr"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dirty="0" smtClean="0">
                          <a:ln>
                            <a:noFill/>
                          </a:ln>
                          <a:effectLst/>
                        </a:rPr>
                        <a:t>Non</a:t>
                      </a:r>
                      <a:endParaRPr kumimoji="0" lang="fr-FR" sz="1400" b="0" i="0" u="none" strike="noStrike" cap="none" normalizeH="0" baseline="0" noProof="0" dirty="0" smtClean="0">
                        <a:ln>
                          <a:noFill/>
                        </a:ln>
                        <a:solidFill>
                          <a:schemeClr val="tx1"/>
                        </a:solidFill>
                        <a:effectLst/>
                        <a:latin typeface="Arial" pitchFamily="34" charset="0"/>
                        <a:cs typeface="Arial" pitchFamily="34" charset="0"/>
                      </a:endParaRPr>
                    </a:p>
                  </a:txBody>
                  <a:tcPr marL="101985" marR="101985" horzOverflow="overflow"/>
                </a:tc>
                <a:tc>
                  <a:txBody>
                    <a:bodyPr/>
                    <a:lstStyle/>
                    <a:p>
                      <a:pPr marL="457200" marR="0" lvl="0" indent="-457200" algn="ctr"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dirty="0" smtClean="0">
                          <a:ln>
                            <a:noFill/>
                          </a:ln>
                          <a:effectLst/>
                        </a:rPr>
                        <a:t>oui</a:t>
                      </a:r>
                      <a:endParaRPr kumimoji="0" lang="fr-FR" sz="1400" b="0" i="0" u="none" strike="noStrike" cap="none" normalizeH="0" baseline="0" noProof="0" dirty="0" smtClean="0">
                        <a:ln>
                          <a:noFill/>
                        </a:ln>
                        <a:solidFill>
                          <a:schemeClr val="tx1"/>
                        </a:solidFill>
                        <a:effectLst/>
                        <a:latin typeface="Arial" pitchFamily="34" charset="0"/>
                        <a:cs typeface="Arial" pitchFamily="34" charset="0"/>
                      </a:endParaRPr>
                    </a:p>
                  </a:txBody>
                  <a:tcPr marL="101985" marR="101985" horzOverflow="overflow"/>
                </a:tc>
              </a:tr>
              <a:tr h="389883">
                <a:tc>
                  <a:txBody>
                    <a:bodyPr/>
                    <a:lstStyle/>
                    <a:p>
                      <a:pPr marL="457200" marR="0" lvl="0" indent="-457200" algn="l"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dirty="0" err="1" smtClean="0">
                          <a:ln>
                            <a:noFill/>
                          </a:ln>
                          <a:effectLst/>
                        </a:rPr>
                        <a:t>VMs</a:t>
                      </a:r>
                      <a:r>
                        <a:rPr kumimoji="0" lang="fr-FR" sz="1400" u="none" strike="noStrike" cap="none" normalizeH="0" baseline="0" noProof="0" dirty="0" smtClean="0">
                          <a:ln>
                            <a:noFill/>
                          </a:ln>
                          <a:effectLst/>
                        </a:rPr>
                        <a:t> </a:t>
                      </a:r>
                      <a:r>
                        <a:rPr kumimoji="0" lang="fr-FR" sz="1400" u="none" strike="noStrike" cap="none" normalizeH="0" baseline="0" noProof="0" dirty="0" err="1" smtClean="0">
                          <a:ln>
                            <a:noFill/>
                          </a:ln>
                          <a:effectLst/>
                        </a:rPr>
                        <a:t>multi-processeurs</a:t>
                      </a:r>
                      <a:r>
                        <a:rPr kumimoji="0" lang="fr-FR" sz="1400" u="none" strike="noStrike" cap="none" normalizeH="0" baseline="0" noProof="0" dirty="0" smtClean="0">
                          <a:ln>
                            <a:noFill/>
                          </a:ln>
                          <a:effectLst/>
                        </a:rPr>
                        <a:t> ?</a:t>
                      </a:r>
                      <a:endParaRPr kumimoji="0" lang="fr-FR" sz="1400" b="0" i="0" u="none" strike="noStrike" cap="none" normalizeH="0" baseline="0" noProof="0" dirty="0" smtClean="0">
                        <a:ln>
                          <a:noFill/>
                        </a:ln>
                        <a:solidFill>
                          <a:schemeClr val="tx1"/>
                        </a:solidFill>
                        <a:effectLst/>
                        <a:latin typeface="Arial" pitchFamily="34" charset="0"/>
                        <a:cs typeface="Arial" pitchFamily="34" charset="0"/>
                      </a:endParaRPr>
                    </a:p>
                  </a:txBody>
                  <a:tcPr marL="101985" marR="101985" horzOverflow="overflow"/>
                </a:tc>
                <a:tc>
                  <a:txBody>
                    <a:bodyPr/>
                    <a:lstStyle/>
                    <a:p>
                      <a:pPr marL="457200" marR="0" lvl="0" indent="-457200" algn="ctr"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dirty="0" smtClean="0">
                          <a:ln>
                            <a:noFill/>
                          </a:ln>
                          <a:effectLst/>
                        </a:rPr>
                        <a:t>Non</a:t>
                      </a:r>
                      <a:endParaRPr kumimoji="0" lang="fr-FR" sz="1400" b="0" i="0" u="none" strike="noStrike" cap="none" normalizeH="0" baseline="0" noProof="0" dirty="0" smtClean="0">
                        <a:ln>
                          <a:noFill/>
                        </a:ln>
                        <a:solidFill>
                          <a:schemeClr val="tx1"/>
                        </a:solidFill>
                        <a:effectLst/>
                        <a:latin typeface="Arial" pitchFamily="34" charset="0"/>
                        <a:cs typeface="Arial" pitchFamily="34" charset="0"/>
                      </a:endParaRPr>
                    </a:p>
                  </a:txBody>
                  <a:tcPr marL="101985" marR="101985" horzOverflow="overflow"/>
                </a:tc>
                <a:tc>
                  <a:txBody>
                    <a:bodyPr/>
                    <a:lstStyle/>
                    <a:p>
                      <a:pPr marL="457200" marR="0" lvl="0" indent="-457200" algn="ctr"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dirty="0" smtClean="0">
                          <a:ln>
                            <a:noFill/>
                          </a:ln>
                          <a:effectLst/>
                        </a:rPr>
                        <a:t>Oui, jusqu’à 8 cœurs</a:t>
                      </a:r>
                      <a:endParaRPr kumimoji="0" lang="fr-FR" sz="1400" b="0" i="0" u="none" strike="noStrike" cap="none" normalizeH="0" baseline="0" noProof="0" dirty="0" smtClean="0">
                        <a:ln>
                          <a:noFill/>
                        </a:ln>
                        <a:solidFill>
                          <a:schemeClr val="tx1"/>
                        </a:solidFill>
                        <a:effectLst/>
                        <a:latin typeface="Arial" pitchFamily="34" charset="0"/>
                        <a:cs typeface="Arial" pitchFamily="34" charset="0"/>
                      </a:endParaRPr>
                    </a:p>
                  </a:txBody>
                  <a:tcPr marL="101985" marR="101985" horzOverflow="overflow"/>
                </a:tc>
              </a:tr>
              <a:tr h="333355">
                <a:tc>
                  <a:txBody>
                    <a:bodyPr/>
                    <a:lstStyle/>
                    <a:p>
                      <a:pPr marL="457200" marR="0" lvl="0" indent="-457200" algn="l"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dirty="0" smtClean="0">
                          <a:ln>
                            <a:noFill/>
                          </a:ln>
                          <a:effectLst/>
                        </a:rPr>
                        <a:t>Mémoire par VM ?</a:t>
                      </a:r>
                      <a:endParaRPr kumimoji="0" lang="fr-FR" sz="1400" b="0" i="0" u="none" strike="noStrike" cap="none" normalizeH="0" baseline="0" noProof="0" dirty="0" smtClean="0">
                        <a:ln>
                          <a:noFill/>
                        </a:ln>
                        <a:solidFill>
                          <a:schemeClr val="tx1"/>
                        </a:solidFill>
                        <a:effectLst/>
                        <a:latin typeface="Arial" pitchFamily="34" charset="0"/>
                        <a:cs typeface="Arial" pitchFamily="34" charset="0"/>
                      </a:endParaRPr>
                    </a:p>
                  </a:txBody>
                  <a:tcPr marL="101985" marR="101985" horzOverflow="overflow"/>
                </a:tc>
                <a:tc>
                  <a:txBody>
                    <a:bodyPr/>
                    <a:lstStyle/>
                    <a:p>
                      <a:pPr marL="457200" marR="0" lvl="0" indent="-457200" algn="ctr"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smtClean="0">
                          <a:ln>
                            <a:noFill/>
                          </a:ln>
                          <a:effectLst/>
                        </a:rPr>
                        <a:t>3.6 Go par VM</a:t>
                      </a:r>
                      <a:endParaRPr kumimoji="0" lang="fr-FR" sz="1400" b="0" i="0" u="none" strike="noStrike" cap="none" normalizeH="0" baseline="0" noProof="0" smtClean="0">
                        <a:ln>
                          <a:noFill/>
                        </a:ln>
                        <a:solidFill>
                          <a:schemeClr val="tx1"/>
                        </a:solidFill>
                        <a:effectLst/>
                        <a:latin typeface="Arial" pitchFamily="34" charset="0"/>
                        <a:cs typeface="Arial" pitchFamily="34" charset="0"/>
                      </a:endParaRPr>
                    </a:p>
                  </a:txBody>
                  <a:tcPr marL="101985" marR="101985" horzOverflow="overflow"/>
                </a:tc>
                <a:tc>
                  <a:txBody>
                    <a:bodyPr/>
                    <a:lstStyle/>
                    <a:p>
                      <a:pPr marL="457200" marR="0" lvl="0" indent="-457200" algn="ctr"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dirty="0" smtClean="0">
                          <a:ln>
                            <a:noFill/>
                          </a:ln>
                          <a:effectLst/>
                        </a:rPr>
                        <a:t>Minimum 32 Go par VM</a:t>
                      </a:r>
                      <a:endParaRPr kumimoji="0" lang="fr-FR" sz="1400" b="0" i="0" u="none" strike="noStrike" cap="none" normalizeH="0" baseline="0" noProof="0" dirty="0" smtClean="0">
                        <a:ln>
                          <a:noFill/>
                        </a:ln>
                        <a:solidFill>
                          <a:schemeClr val="tx1"/>
                        </a:solidFill>
                        <a:effectLst/>
                        <a:latin typeface="Arial" pitchFamily="34" charset="0"/>
                        <a:cs typeface="Arial" pitchFamily="34" charset="0"/>
                      </a:endParaRPr>
                    </a:p>
                  </a:txBody>
                  <a:tcPr marL="101985" marR="101985" horzOverflow="overflow"/>
                </a:tc>
              </a:tr>
              <a:tr h="377803">
                <a:tc>
                  <a:txBody>
                    <a:bodyPr/>
                    <a:lstStyle/>
                    <a:p>
                      <a:pPr marL="457200" marR="0" lvl="0" indent="-457200" algn="l"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dirty="0" smtClean="0">
                          <a:ln>
                            <a:noFill/>
                          </a:ln>
                          <a:effectLst/>
                        </a:rPr>
                        <a:t>Ajout à chaud mémoire/processeurs?</a:t>
                      </a:r>
                      <a:endParaRPr kumimoji="0" lang="fr-FR" sz="1400" b="0" i="0" u="none" strike="noStrike" cap="none" normalizeH="0" baseline="0" noProof="0" dirty="0" smtClean="0">
                        <a:ln>
                          <a:noFill/>
                        </a:ln>
                        <a:solidFill>
                          <a:schemeClr val="tx1"/>
                        </a:solidFill>
                        <a:effectLst/>
                        <a:latin typeface="Arial" pitchFamily="34" charset="0"/>
                        <a:cs typeface="Arial" pitchFamily="34" charset="0"/>
                      </a:endParaRPr>
                    </a:p>
                  </a:txBody>
                  <a:tcPr marL="101985" marR="101985" horzOverflow="overflow"/>
                </a:tc>
                <a:tc>
                  <a:txBody>
                    <a:bodyPr/>
                    <a:lstStyle/>
                    <a:p>
                      <a:pPr marL="457200" marR="0" lvl="0" indent="-457200" algn="ctr"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smtClean="0">
                          <a:ln>
                            <a:noFill/>
                          </a:ln>
                          <a:effectLst/>
                        </a:rPr>
                        <a:t>Non</a:t>
                      </a:r>
                      <a:endParaRPr kumimoji="0" lang="fr-FR" sz="1400" b="0" i="0" u="none" strike="noStrike" cap="none" normalizeH="0" baseline="0" noProof="0" smtClean="0">
                        <a:ln>
                          <a:noFill/>
                        </a:ln>
                        <a:solidFill>
                          <a:schemeClr val="tx1"/>
                        </a:solidFill>
                        <a:effectLst/>
                        <a:latin typeface="Arial" pitchFamily="34" charset="0"/>
                        <a:cs typeface="Arial" pitchFamily="34" charset="0"/>
                      </a:endParaRPr>
                    </a:p>
                  </a:txBody>
                  <a:tcPr marL="101985" marR="101985" horzOverflow="overflow"/>
                </a:tc>
                <a:tc>
                  <a:txBody>
                    <a:bodyPr/>
                    <a:lstStyle/>
                    <a:p>
                      <a:pPr marL="457200" marR="0" lvl="0" indent="-457200" algn="ctr"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dirty="0" smtClean="0">
                          <a:ln>
                            <a:noFill/>
                          </a:ln>
                          <a:effectLst/>
                        </a:rPr>
                        <a:t>Oui</a:t>
                      </a:r>
                      <a:endParaRPr kumimoji="0" lang="fr-FR" sz="1400" b="0" i="0" u="none" strike="noStrike" cap="none" normalizeH="0" baseline="0" noProof="0" dirty="0" smtClean="0">
                        <a:ln>
                          <a:noFill/>
                        </a:ln>
                        <a:solidFill>
                          <a:schemeClr val="tx1"/>
                        </a:solidFill>
                        <a:effectLst/>
                        <a:latin typeface="Arial" pitchFamily="34" charset="0"/>
                        <a:cs typeface="Arial" pitchFamily="34" charset="0"/>
                      </a:endParaRPr>
                    </a:p>
                  </a:txBody>
                  <a:tcPr marL="101985" marR="101985" horzOverflow="overflow"/>
                </a:tc>
              </a:tr>
              <a:tr h="396852">
                <a:tc>
                  <a:txBody>
                    <a:bodyPr/>
                    <a:lstStyle/>
                    <a:p>
                      <a:pPr marL="457200" marR="0" lvl="0" indent="-457200" algn="l"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smtClean="0">
                          <a:ln>
                            <a:noFill/>
                          </a:ln>
                          <a:effectLst/>
                        </a:rPr>
                        <a:t>Ajout à chaud stockage/réseau?</a:t>
                      </a:r>
                      <a:endParaRPr kumimoji="0" lang="fr-FR" sz="1400" b="0" i="0" u="none" strike="noStrike" cap="none" normalizeH="0" baseline="0" noProof="0" smtClean="0">
                        <a:ln>
                          <a:noFill/>
                        </a:ln>
                        <a:solidFill>
                          <a:schemeClr val="tx1"/>
                        </a:solidFill>
                        <a:effectLst/>
                        <a:latin typeface="Arial" pitchFamily="34" charset="0"/>
                        <a:cs typeface="Arial" pitchFamily="34" charset="0"/>
                      </a:endParaRPr>
                    </a:p>
                  </a:txBody>
                  <a:tcPr marL="101985" marR="101985" horzOverflow="overflow"/>
                </a:tc>
                <a:tc>
                  <a:txBody>
                    <a:bodyPr/>
                    <a:lstStyle/>
                    <a:p>
                      <a:pPr marL="457200" marR="0" lvl="0" indent="-457200" algn="ctr"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smtClean="0">
                          <a:ln>
                            <a:noFill/>
                          </a:ln>
                          <a:effectLst/>
                        </a:rPr>
                        <a:t>Non</a:t>
                      </a:r>
                      <a:endParaRPr kumimoji="0" lang="fr-FR" sz="1400" b="0" i="0" u="none" strike="noStrike" cap="none" normalizeH="0" baseline="0" noProof="0" smtClean="0">
                        <a:ln>
                          <a:noFill/>
                        </a:ln>
                        <a:solidFill>
                          <a:schemeClr val="tx1"/>
                        </a:solidFill>
                        <a:effectLst/>
                        <a:latin typeface="Arial" pitchFamily="34" charset="0"/>
                        <a:cs typeface="Arial" pitchFamily="34" charset="0"/>
                      </a:endParaRPr>
                    </a:p>
                  </a:txBody>
                  <a:tcPr marL="101985" marR="101985" horzOverflow="overflow"/>
                </a:tc>
                <a:tc>
                  <a:txBody>
                    <a:bodyPr/>
                    <a:lstStyle/>
                    <a:p>
                      <a:pPr marL="457200" marR="0" lvl="0" indent="-457200" algn="ctr"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dirty="0" smtClean="0">
                          <a:ln>
                            <a:noFill/>
                          </a:ln>
                          <a:effectLst/>
                        </a:rPr>
                        <a:t>Oui</a:t>
                      </a:r>
                      <a:endParaRPr kumimoji="0" lang="fr-FR" sz="1400" b="0" i="0" u="none" strike="noStrike" cap="none" normalizeH="0" baseline="0" noProof="0" dirty="0" smtClean="0">
                        <a:ln>
                          <a:noFill/>
                        </a:ln>
                        <a:solidFill>
                          <a:schemeClr val="tx1"/>
                        </a:solidFill>
                        <a:effectLst/>
                        <a:latin typeface="Arial" pitchFamily="34" charset="0"/>
                        <a:cs typeface="Arial" pitchFamily="34" charset="0"/>
                      </a:endParaRPr>
                    </a:p>
                  </a:txBody>
                  <a:tcPr marL="101985" marR="101985" horzOverflow="overflow"/>
                </a:tc>
              </a:tr>
              <a:tr h="518129">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dirty="0" smtClean="0">
                          <a:ln>
                            <a:noFill/>
                          </a:ln>
                          <a:effectLst/>
                        </a:rPr>
                        <a:t>Peut-être administré par System Center Virtual Machine Manager?</a:t>
                      </a:r>
                      <a:endParaRPr kumimoji="0" lang="fr-FR" sz="1400" b="0" i="0" u="none" strike="noStrike" cap="none" normalizeH="0" baseline="0" noProof="0" dirty="0" smtClean="0">
                        <a:ln>
                          <a:noFill/>
                        </a:ln>
                        <a:solidFill>
                          <a:schemeClr val="tx1"/>
                        </a:solidFill>
                        <a:effectLst/>
                        <a:latin typeface="Arial" pitchFamily="34" charset="0"/>
                        <a:cs typeface="Arial" pitchFamily="34" charset="0"/>
                      </a:endParaRPr>
                    </a:p>
                  </a:txBody>
                  <a:tcPr marL="101985" marR="101985" horzOverflow="overflow"/>
                </a:tc>
                <a:tc>
                  <a:txBody>
                    <a:bodyPr/>
                    <a:lstStyle/>
                    <a:p>
                      <a:pPr marL="457200" marR="0" lvl="0" indent="-457200" algn="ctr"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smtClean="0">
                          <a:ln>
                            <a:noFill/>
                          </a:ln>
                          <a:effectLst/>
                        </a:rPr>
                        <a:t>Oui</a:t>
                      </a:r>
                      <a:endParaRPr kumimoji="0" lang="fr-FR" sz="1400" b="0" i="0" u="none" strike="noStrike" cap="none" normalizeH="0" baseline="0" noProof="0" smtClean="0">
                        <a:ln>
                          <a:noFill/>
                        </a:ln>
                        <a:solidFill>
                          <a:schemeClr val="tx1"/>
                        </a:solidFill>
                        <a:effectLst/>
                        <a:latin typeface="Arial" pitchFamily="34" charset="0"/>
                        <a:cs typeface="Arial" pitchFamily="34" charset="0"/>
                      </a:endParaRPr>
                    </a:p>
                  </a:txBody>
                  <a:tcPr marL="101985" marR="101985" horzOverflow="overflow"/>
                </a:tc>
                <a:tc>
                  <a:txBody>
                    <a:bodyPr/>
                    <a:lstStyle/>
                    <a:p>
                      <a:pPr marL="457200" marR="0" lvl="0" indent="-457200" algn="ctr"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dirty="0" smtClean="0">
                          <a:ln>
                            <a:noFill/>
                          </a:ln>
                          <a:effectLst/>
                        </a:rPr>
                        <a:t>Oui</a:t>
                      </a:r>
                      <a:endParaRPr kumimoji="0" lang="fr-FR" sz="1400" b="0" i="0" u="none" strike="noStrike" cap="none" normalizeH="0" baseline="0" noProof="0" dirty="0" smtClean="0">
                        <a:ln>
                          <a:noFill/>
                        </a:ln>
                        <a:solidFill>
                          <a:schemeClr val="tx1"/>
                        </a:solidFill>
                        <a:effectLst/>
                        <a:latin typeface="Arial" pitchFamily="34" charset="0"/>
                        <a:cs typeface="Arial" pitchFamily="34" charset="0"/>
                      </a:endParaRPr>
                    </a:p>
                  </a:txBody>
                  <a:tcPr marL="101985" marR="101985" horzOverflow="overflow"/>
                </a:tc>
              </a:tr>
              <a:tr h="365103">
                <a:tc>
                  <a:txBody>
                    <a:bodyPr/>
                    <a:lstStyle/>
                    <a:p>
                      <a:pPr marL="457200" marR="0" lvl="0" indent="-457200" algn="l"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dirty="0" smtClean="0">
                          <a:ln>
                            <a:noFill/>
                          </a:ln>
                          <a:effectLst/>
                        </a:rPr>
                        <a:t>Support de la mise en cluster</a:t>
                      </a:r>
                      <a:endParaRPr kumimoji="0" lang="fr-FR" sz="1400" b="0" i="0" u="none" strike="noStrike" cap="none" normalizeH="0" baseline="0" noProof="0" dirty="0" smtClean="0">
                        <a:ln>
                          <a:noFill/>
                        </a:ln>
                        <a:solidFill>
                          <a:schemeClr val="tx1"/>
                        </a:solidFill>
                        <a:effectLst/>
                        <a:latin typeface="Arial" pitchFamily="34" charset="0"/>
                        <a:cs typeface="Arial" pitchFamily="34" charset="0"/>
                      </a:endParaRPr>
                    </a:p>
                  </a:txBody>
                  <a:tcPr marL="101985" marR="101985" horzOverflow="overflow"/>
                </a:tc>
                <a:tc>
                  <a:txBody>
                    <a:bodyPr/>
                    <a:lstStyle/>
                    <a:p>
                      <a:pPr marL="457200" marR="0" lvl="0" indent="-457200" algn="ctr"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smtClean="0">
                          <a:ln>
                            <a:noFill/>
                          </a:ln>
                          <a:effectLst/>
                        </a:rPr>
                        <a:t>Oui</a:t>
                      </a:r>
                      <a:endParaRPr kumimoji="0" lang="fr-FR" sz="1400" b="0" i="0" u="none" strike="noStrike" cap="none" normalizeH="0" baseline="0" noProof="0" smtClean="0">
                        <a:ln>
                          <a:noFill/>
                        </a:ln>
                        <a:solidFill>
                          <a:schemeClr val="tx1"/>
                        </a:solidFill>
                        <a:effectLst/>
                        <a:latin typeface="Arial" pitchFamily="34" charset="0"/>
                        <a:cs typeface="Arial" pitchFamily="34" charset="0"/>
                      </a:endParaRPr>
                    </a:p>
                  </a:txBody>
                  <a:tcPr marL="101985" marR="101985" horzOverflow="overflow"/>
                </a:tc>
                <a:tc>
                  <a:txBody>
                    <a:bodyPr/>
                    <a:lstStyle/>
                    <a:p>
                      <a:pPr marL="457200" marR="0" lvl="0" indent="-457200" algn="ctr"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smtClean="0">
                          <a:ln>
                            <a:noFill/>
                          </a:ln>
                          <a:effectLst/>
                        </a:rPr>
                        <a:t>Oui</a:t>
                      </a:r>
                      <a:endParaRPr kumimoji="0" lang="fr-FR" sz="1400" b="0" i="0" u="none" strike="noStrike" cap="none" normalizeH="0" baseline="0" noProof="0" smtClean="0">
                        <a:ln>
                          <a:noFill/>
                        </a:ln>
                        <a:solidFill>
                          <a:schemeClr val="tx1"/>
                        </a:solidFill>
                        <a:effectLst/>
                        <a:latin typeface="Arial" pitchFamily="34" charset="0"/>
                        <a:cs typeface="Arial" pitchFamily="34" charset="0"/>
                      </a:endParaRPr>
                    </a:p>
                  </a:txBody>
                  <a:tcPr marL="101985" marR="101985" horzOverflow="overflow"/>
                </a:tc>
              </a:tr>
              <a:tr h="387327">
                <a:tc>
                  <a:txBody>
                    <a:bodyPr/>
                    <a:lstStyle/>
                    <a:p>
                      <a:pPr marL="457200" marR="0" lvl="0" indent="-457200" algn="l"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dirty="0" smtClean="0">
                          <a:ln>
                            <a:noFill/>
                          </a:ln>
                          <a:effectLst/>
                        </a:rPr>
                        <a:t>Scriptable/Extensible?</a:t>
                      </a:r>
                      <a:endParaRPr kumimoji="0" lang="fr-FR" sz="1400" b="0" i="0" u="none" strike="noStrike" cap="none" normalizeH="0" baseline="0" noProof="0" dirty="0" smtClean="0">
                        <a:ln>
                          <a:noFill/>
                        </a:ln>
                        <a:solidFill>
                          <a:schemeClr val="tx1"/>
                        </a:solidFill>
                        <a:effectLst/>
                        <a:latin typeface="Arial" pitchFamily="34" charset="0"/>
                        <a:cs typeface="Arial" pitchFamily="34" charset="0"/>
                      </a:endParaRPr>
                    </a:p>
                  </a:txBody>
                  <a:tcPr marL="101985" marR="101985" horzOverflow="overflow"/>
                </a:tc>
                <a:tc>
                  <a:txBody>
                    <a:bodyPr/>
                    <a:lstStyle/>
                    <a:p>
                      <a:pPr marL="457200" marR="0" lvl="0" indent="-457200" algn="ctr"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smtClean="0">
                          <a:ln>
                            <a:noFill/>
                          </a:ln>
                          <a:effectLst/>
                        </a:rPr>
                        <a:t>Oui, COM</a:t>
                      </a:r>
                      <a:endParaRPr kumimoji="0" lang="fr-FR" sz="1400" b="0" i="0" u="none" strike="noStrike" cap="none" normalizeH="0" baseline="0" noProof="0" smtClean="0">
                        <a:ln>
                          <a:noFill/>
                        </a:ln>
                        <a:solidFill>
                          <a:schemeClr val="tx1"/>
                        </a:solidFill>
                        <a:effectLst/>
                        <a:latin typeface="Arial" pitchFamily="34" charset="0"/>
                        <a:cs typeface="Arial" pitchFamily="34" charset="0"/>
                      </a:endParaRPr>
                    </a:p>
                  </a:txBody>
                  <a:tcPr marL="101985" marR="101985" horzOverflow="overflow"/>
                </a:tc>
                <a:tc>
                  <a:txBody>
                    <a:bodyPr/>
                    <a:lstStyle/>
                    <a:p>
                      <a:pPr marL="457200" marR="0" lvl="0" indent="-457200" algn="ctr"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dirty="0" smtClean="0">
                          <a:ln>
                            <a:noFill/>
                          </a:ln>
                          <a:effectLst/>
                        </a:rPr>
                        <a:t>Oui, WMI et API</a:t>
                      </a:r>
                      <a:endParaRPr kumimoji="0" lang="fr-FR" sz="1400" b="0" i="0" u="none" strike="noStrike" cap="none" normalizeH="0" baseline="0" noProof="0" dirty="0" smtClean="0">
                        <a:ln>
                          <a:noFill/>
                        </a:ln>
                        <a:solidFill>
                          <a:schemeClr val="tx1"/>
                        </a:solidFill>
                        <a:effectLst/>
                        <a:latin typeface="Arial" pitchFamily="34" charset="0"/>
                        <a:cs typeface="Arial" pitchFamily="34" charset="0"/>
                      </a:endParaRPr>
                    </a:p>
                  </a:txBody>
                  <a:tcPr marL="101985" marR="101985" horzOverflow="overflow"/>
                </a:tc>
              </a:tr>
              <a:tr h="518129">
                <a:tc>
                  <a:txBody>
                    <a:bodyPr/>
                    <a:lstStyle/>
                    <a:p>
                      <a:pPr marL="457200" marR="0" lvl="0" indent="-457200" algn="l"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dirty="0" smtClean="0">
                          <a:ln>
                            <a:noFill/>
                          </a:ln>
                          <a:effectLst/>
                        </a:rPr>
                        <a:t>Nombre de </a:t>
                      </a:r>
                      <a:r>
                        <a:rPr kumimoji="0" lang="fr-FR" sz="1400" u="none" strike="noStrike" cap="none" normalizeH="0" baseline="0" noProof="0" dirty="0" err="1" smtClean="0">
                          <a:ln>
                            <a:noFill/>
                          </a:ln>
                          <a:effectLst/>
                        </a:rPr>
                        <a:t>VMs</a:t>
                      </a:r>
                      <a:r>
                        <a:rPr kumimoji="0" lang="fr-FR" sz="1400" u="none" strike="noStrike" cap="none" normalizeH="0" baseline="0" noProof="0" dirty="0" smtClean="0">
                          <a:ln>
                            <a:noFill/>
                          </a:ln>
                          <a:effectLst/>
                        </a:rPr>
                        <a:t> actives par hôtes?</a:t>
                      </a:r>
                      <a:endParaRPr kumimoji="0" lang="fr-FR" sz="1400" b="0" i="0" u="none" strike="noStrike" cap="none" normalizeH="0" baseline="0" noProof="0" dirty="0" smtClean="0">
                        <a:ln>
                          <a:noFill/>
                        </a:ln>
                        <a:solidFill>
                          <a:schemeClr val="tx1"/>
                        </a:solidFill>
                        <a:effectLst/>
                        <a:latin typeface="Arial" pitchFamily="34" charset="0"/>
                        <a:cs typeface="Arial" pitchFamily="34" charset="0"/>
                      </a:endParaRPr>
                    </a:p>
                  </a:txBody>
                  <a:tcPr marL="101985" marR="101985" horzOverflow="overflow"/>
                </a:tc>
                <a:tc>
                  <a:txBody>
                    <a:bodyPr/>
                    <a:lstStyle/>
                    <a:p>
                      <a:pPr marL="457200" marR="0" lvl="0" indent="-457200" algn="ctr"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dirty="0" smtClean="0">
                          <a:ln>
                            <a:noFill/>
                          </a:ln>
                          <a:effectLst/>
                        </a:rPr>
                        <a:t>64/illimité</a:t>
                      </a:r>
                      <a:endParaRPr kumimoji="0" lang="fr-FR" sz="1400" b="0" i="0" u="none" strike="noStrike" cap="none" normalizeH="0" baseline="0" noProof="0" dirty="0" smtClean="0">
                        <a:ln>
                          <a:noFill/>
                        </a:ln>
                        <a:solidFill>
                          <a:schemeClr val="tx1"/>
                        </a:solidFill>
                        <a:effectLst/>
                        <a:latin typeface="Arial" pitchFamily="34" charset="0"/>
                        <a:cs typeface="Arial" pitchFamily="34" charset="0"/>
                      </a:endParaRPr>
                    </a:p>
                  </a:txBody>
                  <a:tcPr marL="101985" marR="101985" horzOverflow="overflow"/>
                </a:tc>
                <a:tc>
                  <a:txBody>
                    <a:bodyPr/>
                    <a:lstStyle/>
                    <a:p>
                      <a:pPr marL="457200" marR="0" lvl="0" indent="-457200" algn="ctr"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dirty="0" smtClean="0">
                          <a:ln>
                            <a:noFill/>
                          </a:ln>
                          <a:effectLst/>
                        </a:rPr>
                        <a:t>Autant que le matériel le permettra</a:t>
                      </a:r>
                      <a:endParaRPr kumimoji="0" lang="fr-FR" sz="1400" b="0" i="0" u="none" strike="noStrike" cap="none" normalizeH="0" baseline="0" noProof="0" dirty="0" smtClean="0">
                        <a:ln>
                          <a:noFill/>
                        </a:ln>
                        <a:solidFill>
                          <a:schemeClr val="tx1"/>
                        </a:solidFill>
                        <a:effectLst/>
                        <a:latin typeface="Arial" pitchFamily="34" charset="0"/>
                        <a:cs typeface="Arial" pitchFamily="34" charset="0"/>
                      </a:endParaRPr>
                    </a:p>
                  </a:txBody>
                  <a:tcPr marL="101985" marR="101985" horzOverflow="overflow"/>
                </a:tc>
              </a:tr>
              <a:tr h="333355">
                <a:tc>
                  <a:txBody>
                    <a:bodyPr/>
                    <a:lstStyle/>
                    <a:p>
                      <a:pPr marL="457200" marR="0" lvl="0" indent="-457200" algn="l"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dirty="0" smtClean="0">
                          <a:ln>
                            <a:noFill/>
                          </a:ln>
                          <a:effectLst/>
                        </a:rPr>
                        <a:t>Interface d’administration</a:t>
                      </a:r>
                      <a:endParaRPr kumimoji="0" lang="fr-FR" sz="1400" b="0" i="0" u="none" strike="noStrike" cap="none" normalizeH="0" baseline="0" noProof="0" dirty="0" smtClean="0">
                        <a:ln>
                          <a:noFill/>
                        </a:ln>
                        <a:solidFill>
                          <a:schemeClr val="tx1"/>
                        </a:solidFill>
                        <a:effectLst/>
                        <a:latin typeface="Arial" pitchFamily="34" charset="0"/>
                        <a:cs typeface="Arial" pitchFamily="34" charset="0"/>
                      </a:endParaRPr>
                    </a:p>
                  </a:txBody>
                  <a:tcPr marL="101985" marR="101985" horzOverflow="overflow"/>
                </a:tc>
                <a:tc>
                  <a:txBody>
                    <a:bodyPr/>
                    <a:lstStyle/>
                    <a:p>
                      <a:pPr marL="457200" marR="0" lvl="0" indent="-457200" algn="ctr"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smtClean="0">
                          <a:ln>
                            <a:noFill/>
                          </a:ln>
                          <a:effectLst/>
                        </a:rPr>
                        <a:t>Interface Web</a:t>
                      </a:r>
                      <a:endParaRPr kumimoji="0" lang="fr-FR" sz="1400" b="0" i="0" u="none" strike="noStrike" cap="none" normalizeH="0" baseline="0" noProof="0" smtClean="0">
                        <a:ln>
                          <a:noFill/>
                        </a:ln>
                        <a:solidFill>
                          <a:schemeClr val="tx1"/>
                        </a:solidFill>
                        <a:effectLst/>
                        <a:latin typeface="Arial" pitchFamily="34" charset="0"/>
                        <a:cs typeface="Arial" pitchFamily="34" charset="0"/>
                      </a:endParaRPr>
                    </a:p>
                  </a:txBody>
                  <a:tcPr marL="101985" marR="101985" horzOverflow="overflow"/>
                </a:tc>
                <a:tc>
                  <a:txBody>
                    <a:bodyPr/>
                    <a:lstStyle/>
                    <a:p>
                      <a:pPr marL="457200" marR="0" lvl="0" indent="-457200" algn="ctr" defTabSz="914400" rtl="0" eaLnBrk="1" fontAlgn="t" latinLnBrk="0" hangingPunct="1">
                        <a:lnSpc>
                          <a:spcPct val="100000"/>
                        </a:lnSpc>
                        <a:spcBef>
                          <a:spcPct val="0"/>
                        </a:spcBef>
                        <a:spcAft>
                          <a:spcPct val="0"/>
                        </a:spcAft>
                        <a:buClrTx/>
                        <a:buSzTx/>
                        <a:buFontTx/>
                        <a:buNone/>
                        <a:tabLst/>
                      </a:pPr>
                      <a:r>
                        <a:rPr kumimoji="0" lang="fr-FR" sz="1400" u="none" strike="noStrike" cap="none" normalizeH="0" baseline="0" noProof="0" dirty="0" smtClean="0">
                          <a:ln>
                            <a:noFill/>
                          </a:ln>
                          <a:effectLst/>
                        </a:rPr>
                        <a:t>MMC 3.0</a:t>
                      </a:r>
                      <a:endParaRPr kumimoji="0" lang="fr-FR" sz="1400" b="0" i="0" u="none" strike="noStrike" cap="none" normalizeH="0" baseline="0" noProof="0" dirty="0" smtClean="0">
                        <a:ln>
                          <a:noFill/>
                        </a:ln>
                        <a:solidFill>
                          <a:schemeClr val="tx1"/>
                        </a:solidFill>
                        <a:effectLst/>
                        <a:latin typeface="Arial" pitchFamily="34" charset="0"/>
                        <a:cs typeface="Arial" pitchFamily="34" charset="0"/>
                      </a:endParaRPr>
                    </a:p>
                  </a:txBody>
                  <a:tcPr marL="101985" marR="101985" horzOverflow="overflow"/>
                </a:tc>
              </a:tr>
            </a:tbl>
          </a:graphicData>
        </a:graphic>
      </p:graphicFrame>
      <p:sp>
        <p:nvSpPr>
          <p:cNvPr id="4" name="Rectangle 2"/>
          <p:cNvSpPr txBox="1">
            <a:spLocks noChangeArrowheads="1"/>
          </p:cNvSpPr>
          <p:nvPr/>
        </p:nvSpPr>
        <p:spPr bwMode="auto">
          <a:xfrm>
            <a:off x="127000" y="127000"/>
            <a:ext cx="9017000" cy="5349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smtClean="0">
                <a:ln w="11430"/>
                <a:solidFill>
                  <a:srgbClr val="FFC000"/>
                </a:solidFill>
                <a:effectLst>
                  <a:outerShdw blurRad="50800" dist="39000" dir="5460000" algn="tl">
                    <a:srgbClr val="000000">
                      <a:alpha val="38000"/>
                    </a:srgbClr>
                  </a:outerShdw>
                </a:effectLst>
                <a:uLnTx/>
                <a:uFillTx/>
                <a:latin typeface="+mj-lt"/>
                <a:ea typeface="+mj-ea"/>
                <a:cs typeface="+mj-cs"/>
              </a:rPr>
              <a:t>Windows Server Virtualization</a:t>
            </a:r>
            <a:endParaRPr kumimoji="0" lang="en-US" sz="4000" b="1" i="0" u="none" strike="noStrike" kern="0" cap="none" spc="0" normalizeH="0" baseline="0" noProof="0" dirty="0" smtClean="0">
              <a:ln w="11430"/>
              <a:solidFill>
                <a:srgbClr val="FFC000"/>
              </a:solidFill>
              <a:effectLst>
                <a:outerShdw blurRad="50800" dist="39000" dir="5460000" algn="tl">
                  <a:srgbClr val="000000">
                    <a:alpha val="38000"/>
                  </a:srgbClr>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pPr eaLnBrk="1" hangingPunct="1">
              <a:defRPr/>
            </a:pPr>
            <a:r>
              <a:rPr lang="en-US" dirty="0" smtClean="0">
                <a:effectLst>
                  <a:outerShdw blurRad="38100" dist="38100" dir="2700000" algn="tl">
                    <a:srgbClr val="000000"/>
                  </a:outerShdw>
                </a:effectLst>
              </a:rPr>
              <a:t>C</a:t>
            </a:r>
            <a:r>
              <a:rPr lang="en-US" sz="4000" dirty="0" smtClean="0">
                <a:effectLst>
                  <a:outerShdw blurRad="38100" dist="38100" dir="2700000" algn="tl">
                    <a:srgbClr val="000000"/>
                  </a:outerShdw>
                </a:effectLst>
              </a:rPr>
              <a:t>ollaboration Microsoft et </a:t>
            </a:r>
            <a:r>
              <a:rPr lang="en-US" sz="4000" dirty="0" err="1" smtClean="0">
                <a:effectLst>
                  <a:outerShdw blurRad="38100" dist="38100" dir="2700000" algn="tl">
                    <a:srgbClr val="000000"/>
                  </a:outerShdw>
                </a:effectLst>
              </a:rPr>
              <a:t>XenSource</a:t>
            </a:r>
            <a:endParaRPr lang="en-US" sz="4000" dirty="0">
              <a:effectLst>
                <a:outerShdw blurRad="38100" dist="38100" dir="2700000" algn="tl">
                  <a:srgbClr val="000000"/>
                </a:outerShdw>
              </a:effectLst>
            </a:endParaRPr>
          </a:p>
        </p:txBody>
      </p:sp>
      <p:pic>
        <p:nvPicPr>
          <p:cNvPr id="39939" name="Picture 3" descr="Vivid Blue round edge Rect horiz thin"/>
          <p:cNvPicPr>
            <a:picLocks noChangeAspect="1" noChangeArrowheads="1"/>
          </p:cNvPicPr>
          <p:nvPr/>
        </p:nvPicPr>
        <p:blipFill>
          <a:blip r:embed="rId3"/>
          <a:srcRect/>
          <a:stretch>
            <a:fillRect/>
          </a:stretch>
        </p:blipFill>
        <p:spPr bwMode="auto">
          <a:xfrm>
            <a:off x="1373188" y="5707063"/>
            <a:ext cx="5381625" cy="593725"/>
          </a:xfrm>
          <a:prstGeom prst="rect">
            <a:avLst/>
          </a:prstGeom>
          <a:noFill/>
          <a:ln w="9525">
            <a:noFill/>
            <a:miter lim="800000"/>
            <a:headEnd/>
            <a:tailEnd/>
          </a:ln>
        </p:spPr>
      </p:pic>
      <p:sp>
        <p:nvSpPr>
          <p:cNvPr id="483332" name="Line 4"/>
          <p:cNvSpPr>
            <a:spLocks noChangeShapeType="1"/>
          </p:cNvSpPr>
          <p:nvPr/>
        </p:nvSpPr>
        <p:spPr bwMode="auto">
          <a:xfrm flipH="1">
            <a:off x="358775" y="5160963"/>
            <a:ext cx="7024688" cy="1587"/>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anchor="ctr"/>
          <a:lstStyle/>
          <a:p>
            <a:pPr>
              <a:defRPr/>
            </a:pPr>
            <a:endParaRPr lang="en-US"/>
          </a:p>
        </p:txBody>
      </p:sp>
      <p:grpSp>
        <p:nvGrpSpPr>
          <p:cNvPr id="2" name="Group 5"/>
          <p:cNvGrpSpPr>
            <a:grpSpLocks/>
          </p:cNvGrpSpPr>
          <p:nvPr/>
        </p:nvGrpSpPr>
        <p:grpSpPr bwMode="auto">
          <a:xfrm>
            <a:off x="647700" y="5172075"/>
            <a:ext cx="6888163" cy="593725"/>
            <a:chOff x="404" y="3433"/>
            <a:chExt cx="4339" cy="374"/>
          </a:xfrm>
        </p:grpSpPr>
        <p:pic>
          <p:nvPicPr>
            <p:cNvPr id="40009" name="Picture 6" descr="Vivid Blue round edge Rect horiz thin"/>
            <p:cNvPicPr>
              <a:picLocks noChangeAspect="1" noChangeArrowheads="1"/>
            </p:cNvPicPr>
            <p:nvPr/>
          </p:nvPicPr>
          <p:blipFill>
            <a:blip r:embed="rId3"/>
            <a:srcRect/>
            <a:stretch>
              <a:fillRect/>
            </a:stretch>
          </p:blipFill>
          <p:spPr bwMode="auto">
            <a:xfrm>
              <a:off x="854" y="3433"/>
              <a:ext cx="3390" cy="374"/>
            </a:xfrm>
            <a:prstGeom prst="rect">
              <a:avLst/>
            </a:prstGeom>
            <a:noFill/>
            <a:ln w="9525">
              <a:noFill/>
              <a:miter lim="800000"/>
              <a:headEnd/>
              <a:tailEnd/>
            </a:ln>
          </p:spPr>
        </p:pic>
        <p:sp>
          <p:nvSpPr>
            <p:cNvPr id="483335" name="Rectangle 7"/>
            <p:cNvSpPr>
              <a:spLocks noChangeArrowheads="1"/>
            </p:cNvSpPr>
            <p:nvPr/>
          </p:nvSpPr>
          <p:spPr bwMode="grayWhite">
            <a:xfrm>
              <a:off x="404" y="3545"/>
              <a:ext cx="4339" cy="149"/>
            </a:xfrm>
            <a:prstGeom prst="rect">
              <a:avLst/>
            </a:prstGeom>
            <a:noFill/>
            <a:ln w="3175" algn="ctr">
              <a:noFill/>
              <a:miter lim="800000"/>
              <a:headEnd/>
              <a:tailEnd/>
            </a:ln>
            <a:effectLst/>
          </p:spPr>
          <p:txBody>
            <a:bodyPr wrap="none" anchor="ctr"/>
            <a:lstStyle/>
            <a:p>
              <a:pPr algn="ctr">
                <a:lnSpc>
                  <a:spcPct val="90000"/>
                </a:lnSpc>
                <a:spcBef>
                  <a:spcPct val="30000"/>
                </a:spcBef>
                <a:defRPr/>
              </a:pPr>
              <a:r>
                <a:rPr lang="en-US" sz="1600" b="1">
                  <a:effectLst>
                    <a:outerShdw blurRad="38100" dist="38100" dir="2700000" algn="tl">
                      <a:srgbClr val="000000"/>
                    </a:outerShdw>
                  </a:effectLst>
                </a:rPr>
                <a:t>Windows hypervisor</a:t>
              </a:r>
            </a:p>
          </p:txBody>
        </p:sp>
      </p:grpSp>
      <p:sp>
        <p:nvSpPr>
          <p:cNvPr id="483336" name="Rectangle 8"/>
          <p:cNvSpPr>
            <a:spLocks noChangeArrowheads="1"/>
          </p:cNvSpPr>
          <p:nvPr/>
        </p:nvSpPr>
        <p:spPr bwMode="invGray">
          <a:xfrm>
            <a:off x="650875" y="5724525"/>
            <a:ext cx="6824663" cy="568325"/>
          </a:xfrm>
          <a:prstGeom prst="rect">
            <a:avLst/>
          </a:prstGeom>
          <a:noFill/>
          <a:ln w="3175">
            <a:noFill/>
            <a:miter lim="800000"/>
            <a:headEnd/>
            <a:tailEnd/>
          </a:ln>
          <a:effectLst/>
        </p:spPr>
        <p:txBody>
          <a:bodyPr wrap="none" anchor="ctr"/>
          <a:lstStyle/>
          <a:p>
            <a:pPr algn="ctr">
              <a:lnSpc>
                <a:spcPct val="90000"/>
              </a:lnSpc>
              <a:spcBef>
                <a:spcPct val="30000"/>
              </a:spcBef>
              <a:defRPr/>
            </a:pPr>
            <a:r>
              <a:rPr lang="en-US" sz="1600" b="1">
                <a:effectLst>
                  <a:outerShdw blurRad="38100" dist="38100" dir="2700000" algn="tl">
                    <a:srgbClr val="000000"/>
                  </a:outerShdw>
                </a:effectLst>
              </a:rPr>
              <a:t>“Designed for Windows” Server Hardware</a:t>
            </a:r>
          </a:p>
        </p:txBody>
      </p:sp>
      <p:grpSp>
        <p:nvGrpSpPr>
          <p:cNvPr id="3" name="Group 9"/>
          <p:cNvGrpSpPr>
            <a:grpSpLocks/>
          </p:cNvGrpSpPr>
          <p:nvPr/>
        </p:nvGrpSpPr>
        <p:grpSpPr bwMode="auto">
          <a:xfrm>
            <a:off x="1339850" y="2343150"/>
            <a:ext cx="5399088" cy="2706688"/>
            <a:chOff x="1148" y="1476"/>
            <a:chExt cx="3401" cy="1705"/>
          </a:xfrm>
        </p:grpSpPr>
        <p:grpSp>
          <p:nvGrpSpPr>
            <p:cNvPr id="4" name="Group 10"/>
            <p:cNvGrpSpPr>
              <a:grpSpLocks/>
            </p:cNvGrpSpPr>
            <p:nvPr/>
          </p:nvGrpSpPr>
          <p:grpSpPr bwMode="auto">
            <a:xfrm>
              <a:off x="1148" y="1476"/>
              <a:ext cx="3401" cy="1705"/>
              <a:chOff x="1148" y="1476"/>
              <a:chExt cx="3401" cy="1705"/>
            </a:xfrm>
          </p:grpSpPr>
          <p:pic>
            <p:nvPicPr>
              <p:cNvPr id="39975" name="Picture 11" descr="Vivid teal box"/>
              <p:cNvPicPr>
                <a:picLocks noChangeAspect="1" noChangeArrowheads="1"/>
              </p:cNvPicPr>
              <p:nvPr/>
            </p:nvPicPr>
            <p:blipFill>
              <a:blip r:embed="rId4"/>
              <a:srcRect/>
              <a:stretch>
                <a:fillRect/>
              </a:stretch>
            </p:blipFill>
            <p:spPr bwMode="auto">
              <a:xfrm>
                <a:off x="3456" y="2052"/>
                <a:ext cx="1049" cy="983"/>
              </a:xfrm>
              <a:prstGeom prst="rect">
                <a:avLst/>
              </a:prstGeom>
              <a:noFill/>
              <a:ln w="9525">
                <a:noFill/>
                <a:miter lim="800000"/>
                <a:headEnd/>
                <a:tailEnd/>
              </a:ln>
            </p:spPr>
          </p:pic>
          <p:grpSp>
            <p:nvGrpSpPr>
              <p:cNvPr id="5" name="Group 12"/>
              <p:cNvGrpSpPr>
                <a:grpSpLocks/>
              </p:cNvGrpSpPr>
              <p:nvPr/>
            </p:nvGrpSpPr>
            <p:grpSpPr bwMode="auto">
              <a:xfrm>
                <a:off x="3529" y="2138"/>
                <a:ext cx="857" cy="594"/>
                <a:chOff x="5763" y="2312"/>
                <a:chExt cx="857" cy="678"/>
              </a:xfrm>
            </p:grpSpPr>
            <p:pic>
              <p:nvPicPr>
                <p:cNvPr id="40007" name="Picture 13" descr="Vivid teal box"/>
                <p:cNvPicPr>
                  <a:picLocks noChangeAspect="1" noChangeArrowheads="1"/>
                </p:cNvPicPr>
                <p:nvPr/>
              </p:nvPicPr>
              <p:blipFill>
                <a:blip r:embed="rId4"/>
                <a:srcRect/>
                <a:stretch>
                  <a:fillRect/>
                </a:stretch>
              </p:blipFill>
              <p:spPr bwMode="auto">
                <a:xfrm>
                  <a:off x="5763" y="2355"/>
                  <a:ext cx="857" cy="592"/>
                </a:xfrm>
                <a:prstGeom prst="rect">
                  <a:avLst/>
                </a:prstGeom>
                <a:noFill/>
                <a:ln w="9525">
                  <a:noFill/>
                  <a:miter lim="800000"/>
                  <a:headEnd/>
                  <a:tailEnd/>
                </a:ln>
              </p:spPr>
            </p:pic>
            <p:sp>
              <p:nvSpPr>
                <p:cNvPr id="483342" name="Rectangle 14"/>
                <p:cNvSpPr>
                  <a:spLocks noChangeArrowheads="1"/>
                </p:cNvSpPr>
                <p:nvPr/>
              </p:nvSpPr>
              <p:spPr bwMode="auto">
                <a:xfrm>
                  <a:off x="5811" y="2312"/>
                  <a:ext cx="762" cy="678"/>
                </a:xfrm>
                <a:prstGeom prst="rect">
                  <a:avLst/>
                </a:prstGeom>
                <a:noFill/>
                <a:ln w="3175" algn="ctr">
                  <a:noFill/>
                  <a:miter lim="800000"/>
                  <a:headEnd/>
                  <a:tailEnd/>
                </a:ln>
                <a:effectLst/>
              </p:spPr>
              <p:txBody>
                <a:bodyPr wrap="none" anchor="ctr"/>
                <a:lstStyle/>
                <a:p>
                  <a:pPr algn="ctr">
                    <a:lnSpc>
                      <a:spcPct val="90000"/>
                    </a:lnSpc>
                    <a:spcBef>
                      <a:spcPct val="30000"/>
                    </a:spcBef>
                    <a:defRPr/>
                  </a:pPr>
                  <a:r>
                    <a:rPr lang="en-US" sz="1600" b="1">
                      <a:effectLst>
                        <a:outerShdw blurRad="38100" dist="38100" dir="2700000" algn="tl">
                          <a:srgbClr val="000000"/>
                        </a:outerShdw>
                      </a:effectLst>
                    </a:rPr>
                    <a:t>Basic</a:t>
                  </a:r>
                </a:p>
                <a:p>
                  <a:pPr algn="ctr">
                    <a:lnSpc>
                      <a:spcPct val="90000"/>
                    </a:lnSpc>
                    <a:spcBef>
                      <a:spcPct val="30000"/>
                    </a:spcBef>
                    <a:defRPr/>
                  </a:pPr>
                  <a:r>
                    <a:rPr lang="en-US" sz="1600" b="1">
                      <a:effectLst>
                        <a:outerShdw blurRad="38100" dist="38100" dir="2700000" algn="tl">
                          <a:srgbClr val="000000"/>
                        </a:outerShdw>
                      </a:effectLst>
                    </a:rPr>
                    <a:t>Linux Kernel</a:t>
                  </a:r>
                </a:p>
              </p:txBody>
            </p:sp>
          </p:grpSp>
          <p:grpSp>
            <p:nvGrpSpPr>
              <p:cNvPr id="6" name="Group 15"/>
              <p:cNvGrpSpPr>
                <a:grpSpLocks/>
              </p:cNvGrpSpPr>
              <p:nvPr/>
            </p:nvGrpSpPr>
            <p:grpSpPr bwMode="auto">
              <a:xfrm>
                <a:off x="3422" y="1476"/>
                <a:ext cx="1127" cy="607"/>
                <a:chOff x="2176" y="1665"/>
                <a:chExt cx="1150" cy="531"/>
              </a:xfrm>
            </p:grpSpPr>
            <p:pic>
              <p:nvPicPr>
                <p:cNvPr id="40005" name="Picture 16" descr="VIVID--RED"/>
                <p:cNvPicPr>
                  <a:picLocks noChangeAspect="1" noChangeArrowheads="1"/>
                </p:cNvPicPr>
                <p:nvPr/>
              </p:nvPicPr>
              <p:blipFill>
                <a:blip r:embed="rId5"/>
                <a:srcRect/>
                <a:stretch>
                  <a:fillRect/>
                </a:stretch>
              </p:blipFill>
              <p:spPr bwMode="auto">
                <a:xfrm>
                  <a:off x="2176" y="1665"/>
                  <a:ext cx="1150" cy="531"/>
                </a:xfrm>
                <a:prstGeom prst="rect">
                  <a:avLst/>
                </a:prstGeom>
                <a:noFill/>
                <a:ln w="9525">
                  <a:noFill/>
                  <a:miter lim="800000"/>
                  <a:headEnd/>
                  <a:tailEnd/>
                </a:ln>
              </p:spPr>
            </p:pic>
            <p:sp>
              <p:nvSpPr>
                <p:cNvPr id="483345" name="Text Box 17"/>
                <p:cNvSpPr txBox="1">
                  <a:spLocks noChangeArrowheads="1"/>
                </p:cNvSpPr>
                <p:nvPr/>
              </p:nvSpPr>
              <p:spPr bwMode="auto">
                <a:xfrm>
                  <a:off x="2289" y="1804"/>
                  <a:ext cx="902" cy="186"/>
                </a:xfrm>
                <a:prstGeom prst="rect">
                  <a:avLst/>
                </a:prstGeom>
                <a:noFill/>
                <a:ln w="9525">
                  <a:noFill/>
                  <a:miter lim="800000"/>
                  <a:headEnd/>
                  <a:tailEnd/>
                </a:ln>
                <a:effectLst/>
              </p:spPr>
              <p:txBody>
                <a:bodyPr wrap="none">
                  <a:spAutoFit/>
                </a:bodyPr>
                <a:lstStyle/>
                <a:p>
                  <a:pPr algn="ctr">
                    <a:defRPr/>
                  </a:pPr>
                  <a:r>
                    <a:rPr lang="en-US" sz="1600" b="1">
                      <a:effectLst>
                        <a:outerShdw blurRad="38100" dist="38100" dir="2700000" algn="tl">
                          <a:srgbClr val="000000"/>
                        </a:outerShdw>
                      </a:effectLst>
                    </a:rPr>
                    <a:t>Applications</a:t>
                  </a:r>
                </a:p>
              </p:txBody>
            </p:sp>
          </p:grpSp>
          <p:grpSp>
            <p:nvGrpSpPr>
              <p:cNvPr id="7" name="Group 18"/>
              <p:cNvGrpSpPr>
                <a:grpSpLocks/>
              </p:cNvGrpSpPr>
              <p:nvPr/>
            </p:nvGrpSpPr>
            <p:grpSpPr bwMode="auto">
              <a:xfrm>
                <a:off x="1148" y="2075"/>
                <a:ext cx="1131" cy="968"/>
                <a:chOff x="1148" y="2075"/>
                <a:chExt cx="1131" cy="968"/>
              </a:xfrm>
            </p:grpSpPr>
            <p:pic>
              <p:nvPicPr>
                <p:cNvPr id="39997" name="Picture 19" descr="Vivid green box"/>
                <p:cNvPicPr>
                  <a:picLocks noChangeAspect="1" noChangeArrowheads="1"/>
                </p:cNvPicPr>
                <p:nvPr/>
              </p:nvPicPr>
              <p:blipFill>
                <a:blip r:embed="rId6"/>
                <a:srcRect/>
                <a:stretch>
                  <a:fillRect/>
                </a:stretch>
              </p:blipFill>
              <p:spPr bwMode="auto">
                <a:xfrm>
                  <a:off x="1148" y="2075"/>
                  <a:ext cx="1065" cy="968"/>
                </a:xfrm>
                <a:prstGeom prst="rect">
                  <a:avLst/>
                </a:prstGeom>
                <a:noFill/>
                <a:ln w="9525">
                  <a:noFill/>
                  <a:miter lim="800000"/>
                  <a:headEnd/>
                  <a:tailEnd/>
                </a:ln>
              </p:spPr>
            </p:pic>
            <p:grpSp>
              <p:nvGrpSpPr>
                <p:cNvPr id="8" name="Group 20"/>
                <p:cNvGrpSpPr>
                  <a:grpSpLocks/>
                </p:cNvGrpSpPr>
                <p:nvPr/>
              </p:nvGrpSpPr>
              <p:grpSpPr bwMode="auto">
                <a:xfrm>
                  <a:off x="1203" y="2472"/>
                  <a:ext cx="606" cy="409"/>
                  <a:chOff x="-138" y="2223"/>
                  <a:chExt cx="755" cy="355"/>
                </a:xfrm>
              </p:grpSpPr>
              <p:pic>
                <p:nvPicPr>
                  <p:cNvPr id="40003" name="Picture 21" descr="Vivid green box"/>
                  <p:cNvPicPr>
                    <a:picLocks noChangeAspect="1" noChangeArrowheads="1"/>
                  </p:cNvPicPr>
                  <p:nvPr/>
                </p:nvPicPr>
                <p:blipFill>
                  <a:blip r:embed="rId7"/>
                  <a:srcRect/>
                  <a:stretch>
                    <a:fillRect/>
                  </a:stretch>
                </p:blipFill>
                <p:spPr bwMode="auto">
                  <a:xfrm>
                    <a:off x="-138" y="2223"/>
                    <a:ext cx="755" cy="355"/>
                  </a:xfrm>
                  <a:prstGeom prst="rect">
                    <a:avLst/>
                  </a:prstGeom>
                  <a:noFill/>
                  <a:ln w="9525">
                    <a:noFill/>
                    <a:miter lim="800000"/>
                    <a:headEnd/>
                    <a:tailEnd/>
                  </a:ln>
                </p:spPr>
              </p:pic>
              <p:sp>
                <p:nvSpPr>
                  <p:cNvPr id="483350" name="Rectangle 22"/>
                  <p:cNvSpPr>
                    <a:spLocks noChangeArrowheads="1"/>
                  </p:cNvSpPr>
                  <p:nvPr/>
                </p:nvSpPr>
                <p:spPr bwMode="auto">
                  <a:xfrm>
                    <a:off x="-76" y="2236"/>
                    <a:ext cx="629" cy="328"/>
                  </a:xfrm>
                  <a:prstGeom prst="rect">
                    <a:avLst/>
                  </a:prstGeom>
                  <a:noFill/>
                  <a:ln w="3175" algn="ctr">
                    <a:noFill/>
                    <a:miter lim="800000"/>
                    <a:headEnd/>
                    <a:tailEnd/>
                  </a:ln>
                  <a:effectLst/>
                </p:spPr>
                <p:txBody>
                  <a:bodyPr wrap="none" anchor="ctr"/>
                  <a:lstStyle/>
                  <a:p>
                    <a:pPr algn="ctr">
                      <a:lnSpc>
                        <a:spcPct val="90000"/>
                      </a:lnSpc>
                      <a:spcBef>
                        <a:spcPct val="30000"/>
                      </a:spcBef>
                      <a:defRPr/>
                    </a:pPr>
                    <a:r>
                      <a:rPr lang="en-US" sz="1200" b="1">
                        <a:effectLst>
                          <a:outerShdw blurRad="38100" dist="38100" dir="2700000" algn="tl">
                            <a:srgbClr val="000000"/>
                          </a:outerShdw>
                        </a:effectLst>
                      </a:rPr>
                      <a:t>Windows</a:t>
                    </a:r>
                    <a:br>
                      <a:rPr lang="en-US" sz="1200" b="1">
                        <a:effectLst>
                          <a:outerShdw blurRad="38100" dist="38100" dir="2700000" algn="tl">
                            <a:srgbClr val="000000"/>
                          </a:outerShdw>
                        </a:effectLst>
                      </a:rPr>
                    </a:br>
                    <a:r>
                      <a:rPr lang="en-US" sz="1200" b="1">
                        <a:effectLst>
                          <a:outerShdw blurRad="38100" dist="38100" dir="2700000" algn="tl">
                            <a:srgbClr val="000000"/>
                          </a:outerShdw>
                        </a:effectLst>
                      </a:rPr>
                      <a:t>Kernel</a:t>
                    </a:r>
                  </a:p>
                </p:txBody>
              </p:sp>
            </p:grpSp>
            <p:sp>
              <p:nvSpPr>
                <p:cNvPr id="483351" name="Text Box 23"/>
                <p:cNvSpPr txBox="1">
                  <a:spLocks noChangeArrowheads="1"/>
                </p:cNvSpPr>
                <p:nvPr/>
              </p:nvSpPr>
              <p:spPr bwMode="auto">
                <a:xfrm>
                  <a:off x="1155" y="2177"/>
                  <a:ext cx="1124" cy="198"/>
                </a:xfrm>
                <a:prstGeom prst="rect">
                  <a:avLst/>
                </a:prstGeom>
                <a:noFill/>
                <a:ln w="3175" algn="ctr">
                  <a:noFill/>
                  <a:miter lim="800000"/>
                  <a:headEnd/>
                  <a:tailEnd/>
                </a:ln>
                <a:effectLst/>
              </p:spPr>
              <p:txBody>
                <a:bodyPr>
                  <a:spAutoFit/>
                </a:bodyPr>
                <a:lstStyle/>
                <a:p>
                  <a:pPr>
                    <a:lnSpc>
                      <a:spcPct val="90000"/>
                    </a:lnSpc>
                    <a:spcBef>
                      <a:spcPct val="30000"/>
                    </a:spcBef>
                    <a:defRPr/>
                  </a:pPr>
                  <a:r>
                    <a:rPr lang="en-US" sz="1200" b="1">
                      <a:effectLst>
                        <a:outerShdw blurRad="38100" dist="38100" dir="2700000" algn="tl">
                          <a:srgbClr val="000000"/>
                        </a:outerShdw>
                      </a:effectLst>
                    </a:rPr>
                    <a:t>Longhorn</a:t>
                  </a:r>
                  <a:r>
                    <a:rPr lang="en-US" sz="1600" b="1">
                      <a:effectLst>
                        <a:outerShdw blurRad="38100" dist="38100" dir="2700000" algn="tl">
                          <a:srgbClr val="000000"/>
                        </a:outerShdw>
                      </a:effectLst>
                    </a:rPr>
                    <a:t> </a:t>
                  </a:r>
                  <a:r>
                    <a:rPr lang="en-US" sz="1200" b="1">
                      <a:effectLst>
                        <a:outerShdw blurRad="38100" dist="38100" dir="2700000" algn="tl">
                          <a:srgbClr val="000000"/>
                        </a:outerShdw>
                      </a:effectLst>
                    </a:rPr>
                    <a:t>Server</a:t>
                  </a:r>
                </a:p>
              </p:txBody>
            </p:sp>
            <p:grpSp>
              <p:nvGrpSpPr>
                <p:cNvPr id="9" name="Group 24"/>
                <p:cNvGrpSpPr>
                  <a:grpSpLocks/>
                </p:cNvGrpSpPr>
                <p:nvPr/>
              </p:nvGrpSpPr>
              <p:grpSpPr bwMode="auto">
                <a:xfrm>
                  <a:off x="1809" y="2602"/>
                  <a:ext cx="347" cy="266"/>
                  <a:chOff x="249" y="1970"/>
                  <a:chExt cx="347" cy="266"/>
                </a:xfrm>
              </p:grpSpPr>
              <p:pic>
                <p:nvPicPr>
                  <p:cNvPr id="40001" name="Picture 25" descr="Vivid blue box"/>
                  <p:cNvPicPr>
                    <a:picLocks noChangeAspect="1" noChangeArrowheads="1"/>
                  </p:cNvPicPr>
                  <p:nvPr/>
                </p:nvPicPr>
                <p:blipFill>
                  <a:blip r:embed="rId8"/>
                  <a:srcRect/>
                  <a:stretch>
                    <a:fillRect/>
                  </a:stretch>
                </p:blipFill>
                <p:spPr bwMode="auto">
                  <a:xfrm>
                    <a:off x="249" y="1970"/>
                    <a:ext cx="347" cy="266"/>
                  </a:xfrm>
                  <a:prstGeom prst="rect">
                    <a:avLst/>
                  </a:prstGeom>
                  <a:noFill/>
                  <a:ln w="9525">
                    <a:noFill/>
                    <a:miter lim="800000"/>
                    <a:headEnd/>
                    <a:tailEnd/>
                  </a:ln>
                </p:spPr>
              </p:pic>
              <p:sp>
                <p:nvSpPr>
                  <p:cNvPr id="483354" name="Rectangle 26"/>
                  <p:cNvSpPr>
                    <a:spLocks noChangeArrowheads="1"/>
                  </p:cNvSpPr>
                  <p:nvPr/>
                </p:nvSpPr>
                <p:spPr bwMode="grayWhite">
                  <a:xfrm>
                    <a:off x="296" y="1988"/>
                    <a:ext cx="272" cy="206"/>
                  </a:xfrm>
                  <a:prstGeom prst="rect">
                    <a:avLst/>
                  </a:prstGeom>
                  <a:noFill/>
                  <a:ln w="3175" algn="ctr">
                    <a:noFill/>
                    <a:miter lim="800000"/>
                    <a:headEnd/>
                    <a:tailEnd/>
                  </a:ln>
                  <a:effectLst/>
                </p:spPr>
                <p:txBody>
                  <a:bodyPr wrap="none" anchor="b" anchorCtr="1"/>
                  <a:lstStyle/>
                  <a:p>
                    <a:pPr algn="r">
                      <a:lnSpc>
                        <a:spcPct val="90000"/>
                      </a:lnSpc>
                      <a:spcBef>
                        <a:spcPct val="30000"/>
                      </a:spcBef>
                      <a:defRPr/>
                    </a:pPr>
                    <a:r>
                      <a:rPr lang="en-US" sz="1400" b="1">
                        <a:effectLst>
                          <a:outerShdw blurRad="38100" dist="38100" dir="2700000" algn="tl">
                            <a:srgbClr val="000000"/>
                          </a:outerShdw>
                        </a:effectLst>
                      </a:rPr>
                      <a:t>VSP</a:t>
                    </a:r>
                  </a:p>
                </p:txBody>
              </p:sp>
            </p:grpSp>
          </p:grpSp>
          <p:grpSp>
            <p:nvGrpSpPr>
              <p:cNvPr id="10" name="Group 27"/>
              <p:cNvGrpSpPr>
                <a:grpSpLocks/>
              </p:cNvGrpSpPr>
              <p:nvPr/>
            </p:nvGrpSpPr>
            <p:grpSpPr bwMode="auto">
              <a:xfrm>
                <a:off x="2260" y="1482"/>
                <a:ext cx="1165" cy="1546"/>
                <a:chOff x="2260" y="1482"/>
                <a:chExt cx="1165" cy="1546"/>
              </a:xfrm>
            </p:grpSpPr>
            <p:pic>
              <p:nvPicPr>
                <p:cNvPr id="39986" name="Picture 28" descr="Vivid green box"/>
                <p:cNvPicPr>
                  <a:picLocks noChangeAspect="1" noChangeArrowheads="1"/>
                </p:cNvPicPr>
                <p:nvPr/>
              </p:nvPicPr>
              <p:blipFill>
                <a:blip r:embed="rId6"/>
                <a:srcRect/>
                <a:stretch>
                  <a:fillRect/>
                </a:stretch>
              </p:blipFill>
              <p:spPr bwMode="auto">
                <a:xfrm>
                  <a:off x="2293" y="2060"/>
                  <a:ext cx="1066" cy="968"/>
                </a:xfrm>
                <a:prstGeom prst="rect">
                  <a:avLst/>
                </a:prstGeom>
                <a:noFill/>
                <a:ln w="9525">
                  <a:noFill/>
                  <a:miter lim="800000"/>
                  <a:headEnd/>
                  <a:tailEnd/>
                </a:ln>
              </p:spPr>
            </p:pic>
            <p:sp>
              <p:nvSpPr>
                <p:cNvPr id="483357" name="Text Box 29"/>
                <p:cNvSpPr txBox="1">
                  <a:spLocks noChangeArrowheads="1"/>
                </p:cNvSpPr>
                <p:nvPr/>
              </p:nvSpPr>
              <p:spPr bwMode="auto">
                <a:xfrm>
                  <a:off x="2300" y="2162"/>
                  <a:ext cx="1125" cy="265"/>
                </a:xfrm>
                <a:prstGeom prst="rect">
                  <a:avLst/>
                </a:prstGeom>
                <a:noFill/>
                <a:ln w="3175" algn="ctr">
                  <a:noFill/>
                  <a:miter lim="800000"/>
                  <a:headEnd/>
                  <a:tailEnd/>
                </a:ln>
                <a:effectLst/>
              </p:spPr>
              <p:txBody>
                <a:bodyPr>
                  <a:spAutoFit/>
                </a:bodyPr>
                <a:lstStyle/>
                <a:p>
                  <a:pPr>
                    <a:lnSpc>
                      <a:spcPct val="90000"/>
                    </a:lnSpc>
                    <a:spcBef>
                      <a:spcPct val="30000"/>
                    </a:spcBef>
                    <a:defRPr/>
                  </a:pPr>
                  <a:r>
                    <a:rPr lang="en-US" sz="1200" b="1">
                      <a:effectLst>
                        <a:outerShdw blurRad="38100" dist="38100" dir="2700000" algn="tl">
                          <a:srgbClr val="000000"/>
                        </a:outerShdw>
                      </a:effectLst>
                    </a:rPr>
                    <a:t>Windows Server 2003, “Longhorn”</a:t>
                  </a:r>
                </a:p>
              </p:txBody>
            </p:sp>
            <p:grpSp>
              <p:nvGrpSpPr>
                <p:cNvPr id="11" name="Group 30"/>
                <p:cNvGrpSpPr>
                  <a:grpSpLocks/>
                </p:cNvGrpSpPr>
                <p:nvPr/>
              </p:nvGrpSpPr>
              <p:grpSpPr bwMode="auto">
                <a:xfrm>
                  <a:off x="2260" y="1482"/>
                  <a:ext cx="1127" cy="607"/>
                  <a:chOff x="2176" y="1665"/>
                  <a:chExt cx="1150" cy="531"/>
                </a:xfrm>
              </p:grpSpPr>
              <p:pic>
                <p:nvPicPr>
                  <p:cNvPr id="39995" name="Picture 31" descr="VIVID--RED"/>
                  <p:cNvPicPr>
                    <a:picLocks noChangeAspect="1" noChangeArrowheads="1"/>
                  </p:cNvPicPr>
                  <p:nvPr/>
                </p:nvPicPr>
                <p:blipFill>
                  <a:blip r:embed="rId5"/>
                  <a:srcRect/>
                  <a:stretch>
                    <a:fillRect/>
                  </a:stretch>
                </p:blipFill>
                <p:spPr bwMode="auto">
                  <a:xfrm>
                    <a:off x="2176" y="1665"/>
                    <a:ext cx="1150" cy="531"/>
                  </a:xfrm>
                  <a:prstGeom prst="rect">
                    <a:avLst/>
                  </a:prstGeom>
                  <a:noFill/>
                  <a:ln w="9525">
                    <a:noFill/>
                    <a:miter lim="800000"/>
                    <a:headEnd/>
                    <a:tailEnd/>
                  </a:ln>
                </p:spPr>
              </p:pic>
              <p:sp>
                <p:nvSpPr>
                  <p:cNvPr id="483360" name="Text Box 32"/>
                  <p:cNvSpPr txBox="1">
                    <a:spLocks noChangeArrowheads="1"/>
                  </p:cNvSpPr>
                  <p:nvPr/>
                </p:nvSpPr>
                <p:spPr bwMode="auto">
                  <a:xfrm>
                    <a:off x="2290" y="1804"/>
                    <a:ext cx="902" cy="186"/>
                  </a:xfrm>
                  <a:prstGeom prst="rect">
                    <a:avLst/>
                  </a:prstGeom>
                  <a:noFill/>
                  <a:ln w="9525">
                    <a:noFill/>
                    <a:miter lim="800000"/>
                    <a:headEnd/>
                    <a:tailEnd/>
                  </a:ln>
                  <a:effectLst/>
                </p:spPr>
                <p:txBody>
                  <a:bodyPr wrap="none">
                    <a:spAutoFit/>
                  </a:bodyPr>
                  <a:lstStyle/>
                  <a:p>
                    <a:pPr algn="ctr">
                      <a:defRPr/>
                    </a:pPr>
                    <a:r>
                      <a:rPr lang="en-US" sz="1600" b="1">
                        <a:effectLst>
                          <a:outerShdw blurRad="38100" dist="38100" dir="2700000" algn="tl">
                            <a:srgbClr val="000000"/>
                          </a:outerShdw>
                        </a:effectLst>
                      </a:rPr>
                      <a:t>Applications</a:t>
                    </a:r>
                  </a:p>
                </p:txBody>
              </p:sp>
            </p:grpSp>
            <p:grpSp>
              <p:nvGrpSpPr>
                <p:cNvPr id="12" name="Group 33"/>
                <p:cNvGrpSpPr>
                  <a:grpSpLocks/>
                </p:cNvGrpSpPr>
                <p:nvPr/>
              </p:nvGrpSpPr>
              <p:grpSpPr bwMode="auto">
                <a:xfrm>
                  <a:off x="2363" y="2480"/>
                  <a:ext cx="606" cy="409"/>
                  <a:chOff x="-138" y="2223"/>
                  <a:chExt cx="755" cy="355"/>
                </a:xfrm>
              </p:grpSpPr>
              <p:pic>
                <p:nvPicPr>
                  <p:cNvPr id="39993" name="Picture 34" descr="Vivid green box"/>
                  <p:cNvPicPr>
                    <a:picLocks noChangeAspect="1" noChangeArrowheads="1"/>
                  </p:cNvPicPr>
                  <p:nvPr/>
                </p:nvPicPr>
                <p:blipFill>
                  <a:blip r:embed="rId7"/>
                  <a:srcRect/>
                  <a:stretch>
                    <a:fillRect/>
                  </a:stretch>
                </p:blipFill>
                <p:spPr bwMode="auto">
                  <a:xfrm>
                    <a:off x="-138" y="2223"/>
                    <a:ext cx="755" cy="355"/>
                  </a:xfrm>
                  <a:prstGeom prst="rect">
                    <a:avLst/>
                  </a:prstGeom>
                  <a:noFill/>
                  <a:ln w="9525">
                    <a:noFill/>
                    <a:miter lim="800000"/>
                    <a:headEnd/>
                    <a:tailEnd/>
                  </a:ln>
                </p:spPr>
              </p:pic>
              <p:sp>
                <p:nvSpPr>
                  <p:cNvPr id="483363" name="Rectangle 35"/>
                  <p:cNvSpPr>
                    <a:spLocks noChangeArrowheads="1"/>
                  </p:cNvSpPr>
                  <p:nvPr/>
                </p:nvSpPr>
                <p:spPr bwMode="auto">
                  <a:xfrm>
                    <a:off x="-76" y="2236"/>
                    <a:ext cx="629" cy="328"/>
                  </a:xfrm>
                  <a:prstGeom prst="rect">
                    <a:avLst/>
                  </a:prstGeom>
                  <a:noFill/>
                  <a:ln w="3175" algn="ctr">
                    <a:noFill/>
                    <a:miter lim="800000"/>
                    <a:headEnd/>
                    <a:tailEnd/>
                  </a:ln>
                  <a:effectLst/>
                </p:spPr>
                <p:txBody>
                  <a:bodyPr wrap="none" anchor="ctr"/>
                  <a:lstStyle/>
                  <a:p>
                    <a:pPr algn="ctr">
                      <a:lnSpc>
                        <a:spcPct val="90000"/>
                      </a:lnSpc>
                      <a:spcBef>
                        <a:spcPct val="30000"/>
                      </a:spcBef>
                      <a:defRPr/>
                    </a:pPr>
                    <a:r>
                      <a:rPr lang="en-US" sz="1200" b="1">
                        <a:effectLst>
                          <a:outerShdw blurRad="38100" dist="38100" dir="2700000" algn="tl">
                            <a:srgbClr val="000000"/>
                          </a:outerShdw>
                        </a:effectLst>
                      </a:rPr>
                      <a:t>Windows</a:t>
                    </a:r>
                    <a:br>
                      <a:rPr lang="en-US" sz="1200" b="1">
                        <a:effectLst>
                          <a:outerShdw blurRad="38100" dist="38100" dir="2700000" algn="tl">
                            <a:srgbClr val="000000"/>
                          </a:outerShdw>
                        </a:effectLst>
                      </a:rPr>
                    </a:br>
                    <a:r>
                      <a:rPr lang="en-US" sz="1200" b="1">
                        <a:effectLst>
                          <a:outerShdw blurRad="38100" dist="38100" dir="2700000" algn="tl">
                            <a:srgbClr val="000000"/>
                          </a:outerShdw>
                        </a:effectLst>
                      </a:rPr>
                      <a:t>Kernel</a:t>
                    </a:r>
                  </a:p>
                </p:txBody>
              </p:sp>
            </p:grpSp>
            <p:grpSp>
              <p:nvGrpSpPr>
                <p:cNvPr id="13" name="Group 36"/>
                <p:cNvGrpSpPr>
                  <a:grpSpLocks/>
                </p:cNvGrpSpPr>
                <p:nvPr/>
              </p:nvGrpSpPr>
              <p:grpSpPr bwMode="auto">
                <a:xfrm>
                  <a:off x="2969" y="2594"/>
                  <a:ext cx="347" cy="266"/>
                  <a:chOff x="249" y="1970"/>
                  <a:chExt cx="347" cy="266"/>
                </a:xfrm>
              </p:grpSpPr>
              <p:pic>
                <p:nvPicPr>
                  <p:cNvPr id="39991" name="Picture 37" descr="Vivid blue box"/>
                  <p:cNvPicPr>
                    <a:picLocks noChangeAspect="1" noChangeArrowheads="1"/>
                  </p:cNvPicPr>
                  <p:nvPr/>
                </p:nvPicPr>
                <p:blipFill>
                  <a:blip r:embed="rId8"/>
                  <a:srcRect/>
                  <a:stretch>
                    <a:fillRect/>
                  </a:stretch>
                </p:blipFill>
                <p:spPr bwMode="auto">
                  <a:xfrm>
                    <a:off x="249" y="1970"/>
                    <a:ext cx="347" cy="266"/>
                  </a:xfrm>
                  <a:prstGeom prst="rect">
                    <a:avLst/>
                  </a:prstGeom>
                  <a:noFill/>
                  <a:ln w="9525">
                    <a:noFill/>
                    <a:miter lim="800000"/>
                    <a:headEnd/>
                    <a:tailEnd/>
                  </a:ln>
                </p:spPr>
              </p:pic>
              <p:sp>
                <p:nvSpPr>
                  <p:cNvPr id="483366" name="Rectangle 38"/>
                  <p:cNvSpPr>
                    <a:spLocks noChangeArrowheads="1"/>
                  </p:cNvSpPr>
                  <p:nvPr/>
                </p:nvSpPr>
                <p:spPr bwMode="grayWhite">
                  <a:xfrm>
                    <a:off x="296" y="1988"/>
                    <a:ext cx="272" cy="206"/>
                  </a:xfrm>
                  <a:prstGeom prst="rect">
                    <a:avLst/>
                  </a:prstGeom>
                  <a:noFill/>
                  <a:ln w="3175" algn="ctr">
                    <a:noFill/>
                    <a:miter lim="800000"/>
                    <a:headEnd/>
                    <a:tailEnd/>
                  </a:ln>
                  <a:effectLst/>
                </p:spPr>
                <p:txBody>
                  <a:bodyPr wrap="none" anchor="b" anchorCtr="1"/>
                  <a:lstStyle/>
                  <a:p>
                    <a:pPr algn="r">
                      <a:lnSpc>
                        <a:spcPct val="90000"/>
                      </a:lnSpc>
                      <a:spcBef>
                        <a:spcPct val="30000"/>
                      </a:spcBef>
                      <a:defRPr/>
                    </a:pPr>
                    <a:r>
                      <a:rPr lang="en-US" sz="1400" b="1">
                        <a:effectLst>
                          <a:outerShdw blurRad="38100" dist="38100" dir="2700000" algn="tl">
                            <a:srgbClr val="000000"/>
                          </a:outerShdw>
                        </a:effectLst>
                      </a:rPr>
                      <a:t>VSC</a:t>
                    </a:r>
                  </a:p>
                </p:txBody>
              </p:sp>
            </p:grpSp>
          </p:grpSp>
          <p:grpSp>
            <p:nvGrpSpPr>
              <p:cNvPr id="14" name="Group 39"/>
              <p:cNvGrpSpPr>
                <a:grpSpLocks/>
              </p:cNvGrpSpPr>
              <p:nvPr/>
            </p:nvGrpSpPr>
            <p:grpSpPr bwMode="auto">
              <a:xfrm>
                <a:off x="1539" y="2995"/>
                <a:ext cx="648" cy="186"/>
                <a:chOff x="1363" y="3163"/>
                <a:chExt cx="1024" cy="282"/>
              </a:xfrm>
            </p:grpSpPr>
            <p:pic>
              <p:nvPicPr>
                <p:cNvPr id="39984" name="Picture 40" descr="Vivid blue box"/>
                <p:cNvPicPr>
                  <a:picLocks noChangeAspect="1" noChangeArrowheads="1"/>
                </p:cNvPicPr>
                <p:nvPr/>
              </p:nvPicPr>
              <p:blipFill>
                <a:blip r:embed="rId9"/>
                <a:srcRect/>
                <a:stretch>
                  <a:fillRect/>
                </a:stretch>
              </p:blipFill>
              <p:spPr bwMode="auto">
                <a:xfrm>
                  <a:off x="1363" y="3163"/>
                  <a:ext cx="1024" cy="282"/>
                </a:xfrm>
                <a:prstGeom prst="rect">
                  <a:avLst/>
                </a:prstGeom>
                <a:noFill/>
                <a:ln w="9525">
                  <a:noFill/>
                  <a:miter lim="800000"/>
                  <a:headEnd/>
                  <a:tailEnd/>
                </a:ln>
              </p:spPr>
            </p:pic>
            <p:sp>
              <p:nvSpPr>
                <p:cNvPr id="483369" name="Rectangle 41"/>
                <p:cNvSpPr>
                  <a:spLocks noChangeArrowheads="1"/>
                </p:cNvSpPr>
                <p:nvPr/>
              </p:nvSpPr>
              <p:spPr bwMode="grayWhite">
                <a:xfrm>
                  <a:off x="1497" y="3198"/>
                  <a:ext cx="755" cy="212"/>
                </a:xfrm>
                <a:prstGeom prst="rect">
                  <a:avLst/>
                </a:prstGeom>
                <a:noFill/>
                <a:ln w="3175" algn="ctr">
                  <a:noFill/>
                  <a:miter lim="800000"/>
                  <a:headEnd/>
                  <a:tailEnd/>
                </a:ln>
                <a:effectLst/>
              </p:spPr>
              <p:txBody>
                <a:bodyPr wrap="none" anchor="ctr"/>
                <a:lstStyle/>
                <a:p>
                  <a:pPr algn="ctr">
                    <a:lnSpc>
                      <a:spcPct val="90000"/>
                    </a:lnSpc>
                    <a:spcBef>
                      <a:spcPct val="30000"/>
                    </a:spcBef>
                    <a:defRPr/>
                  </a:pPr>
                  <a:r>
                    <a:rPr lang="en-US" sz="1600" b="1">
                      <a:effectLst>
                        <a:outerShdw blurRad="38100" dist="38100" dir="2700000" algn="tl">
                          <a:srgbClr val="000000"/>
                        </a:outerShdw>
                      </a:effectLst>
                    </a:rPr>
                    <a:t>VMBus</a:t>
                  </a:r>
                </a:p>
              </p:txBody>
            </p:sp>
          </p:grpSp>
          <p:grpSp>
            <p:nvGrpSpPr>
              <p:cNvPr id="15" name="Group 42"/>
              <p:cNvGrpSpPr>
                <a:grpSpLocks/>
              </p:cNvGrpSpPr>
              <p:nvPr/>
            </p:nvGrpSpPr>
            <p:grpSpPr bwMode="auto">
              <a:xfrm>
                <a:off x="2331" y="2995"/>
                <a:ext cx="648" cy="186"/>
                <a:chOff x="1363" y="3163"/>
                <a:chExt cx="1024" cy="282"/>
              </a:xfrm>
            </p:grpSpPr>
            <p:pic>
              <p:nvPicPr>
                <p:cNvPr id="39982" name="Picture 43" descr="Vivid blue box"/>
                <p:cNvPicPr>
                  <a:picLocks noChangeAspect="1" noChangeArrowheads="1"/>
                </p:cNvPicPr>
                <p:nvPr/>
              </p:nvPicPr>
              <p:blipFill>
                <a:blip r:embed="rId9"/>
                <a:srcRect/>
                <a:stretch>
                  <a:fillRect/>
                </a:stretch>
              </p:blipFill>
              <p:spPr bwMode="auto">
                <a:xfrm>
                  <a:off x="1363" y="3163"/>
                  <a:ext cx="1024" cy="282"/>
                </a:xfrm>
                <a:prstGeom prst="rect">
                  <a:avLst/>
                </a:prstGeom>
                <a:noFill/>
                <a:ln w="9525">
                  <a:noFill/>
                  <a:miter lim="800000"/>
                  <a:headEnd/>
                  <a:tailEnd/>
                </a:ln>
              </p:spPr>
            </p:pic>
            <p:sp>
              <p:nvSpPr>
                <p:cNvPr id="483372" name="Rectangle 44"/>
                <p:cNvSpPr>
                  <a:spLocks noChangeArrowheads="1"/>
                </p:cNvSpPr>
                <p:nvPr/>
              </p:nvSpPr>
              <p:spPr bwMode="grayWhite">
                <a:xfrm>
                  <a:off x="1497" y="3198"/>
                  <a:ext cx="755" cy="212"/>
                </a:xfrm>
                <a:prstGeom prst="rect">
                  <a:avLst/>
                </a:prstGeom>
                <a:noFill/>
                <a:ln w="3175" algn="ctr">
                  <a:noFill/>
                  <a:miter lim="800000"/>
                  <a:headEnd/>
                  <a:tailEnd/>
                </a:ln>
                <a:effectLst/>
              </p:spPr>
              <p:txBody>
                <a:bodyPr wrap="none" anchor="ctr"/>
                <a:lstStyle/>
                <a:p>
                  <a:pPr algn="ctr">
                    <a:lnSpc>
                      <a:spcPct val="90000"/>
                    </a:lnSpc>
                    <a:spcBef>
                      <a:spcPct val="30000"/>
                    </a:spcBef>
                    <a:defRPr/>
                  </a:pPr>
                  <a:r>
                    <a:rPr lang="en-US" sz="1600" b="1">
                      <a:effectLst>
                        <a:outerShdw blurRad="38100" dist="38100" dir="2700000" algn="tl">
                          <a:srgbClr val="000000"/>
                        </a:outerShdw>
                      </a:effectLst>
                    </a:rPr>
                    <a:t>VMBus</a:t>
                  </a:r>
                </a:p>
              </p:txBody>
            </p:sp>
          </p:grpSp>
        </p:grpSp>
        <p:grpSp>
          <p:nvGrpSpPr>
            <p:cNvPr id="16" name="Group 45"/>
            <p:cNvGrpSpPr>
              <a:grpSpLocks/>
            </p:cNvGrpSpPr>
            <p:nvPr/>
          </p:nvGrpSpPr>
          <p:grpSpPr bwMode="auto">
            <a:xfrm>
              <a:off x="3667" y="2987"/>
              <a:ext cx="648" cy="186"/>
              <a:chOff x="1363" y="3163"/>
              <a:chExt cx="1024" cy="282"/>
            </a:xfrm>
          </p:grpSpPr>
          <p:pic>
            <p:nvPicPr>
              <p:cNvPr id="39973" name="Picture 46" descr="Vivid blue box"/>
              <p:cNvPicPr>
                <a:picLocks noChangeAspect="1" noChangeArrowheads="1"/>
              </p:cNvPicPr>
              <p:nvPr/>
            </p:nvPicPr>
            <p:blipFill>
              <a:blip r:embed="rId9"/>
              <a:srcRect/>
              <a:stretch>
                <a:fillRect/>
              </a:stretch>
            </p:blipFill>
            <p:spPr bwMode="auto">
              <a:xfrm>
                <a:off x="1363" y="3163"/>
                <a:ext cx="1024" cy="282"/>
              </a:xfrm>
              <a:prstGeom prst="rect">
                <a:avLst/>
              </a:prstGeom>
              <a:noFill/>
              <a:ln w="9525">
                <a:noFill/>
                <a:miter lim="800000"/>
                <a:headEnd/>
                <a:tailEnd/>
              </a:ln>
            </p:spPr>
          </p:pic>
          <p:sp>
            <p:nvSpPr>
              <p:cNvPr id="483375" name="Rectangle 47"/>
              <p:cNvSpPr>
                <a:spLocks noChangeArrowheads="1"/>
              </p:cNvSpPr>
              <p:nvPr/>
            </p:nvSpPr>
            <p:spPr bwMode="grayWhite">
              <a:xfrm>
                <a:off x="1497" y="3198"/>
                <a:ext cx="755" cy="212"/>
              </a:xfrm>
              <a:prstGeom prst="rect">
                <a:avLst/>
              </a:prstGeom>
              <a:noFill/>
              <a:ln w="3175" algn="ctr">
                <a:noFill/>
                <a:miter lim="800000"/>
                <a:headEnd/>
                <a:tailEnd/>
              </a:ln>
              <a:effectLst/>
            </p:spPr>
            <p:txBody>
              <a:bodyPr wrap="none" anchor="ctr"/>
              <a:lstStyle/>
              <a:p>
                <a:pPr algn="ctr">
                  <a:lnSpc>
                    <a:spcPct val="90000"/>
                  </a:lnSpc>
                  <a:spcBef>
                    <a:spcPct val="30000"/>
                  </a:spcBef>
                  <a:defRPr/>
                </a:pPr>
                <a:r>
                  <a:rPr lang="en-US" sz="1400" b="1">
                    <a:effectLst>
                      <a:outerShdw blurRad="38100" dist="38100" dir="2700000" algn="tl">
                        <a:srgbClr val="000000"/>
                      </a:outerShdw>
                    </a:effectLst>
                  </a:rPr>
                  <a:t>Emulation</a:t>
                </a:r>
              </a:p>
            </p:txBody>
          </p:sp>
        </p:grpSp>
      </p:grpSp>
      <p:grpSp>
        <p:nvGrpSpPr>
          <p:cNvPr id="17" name="Group 48"/>
          <p:cNvGrpSpPr>
            <a:grpSpLocks/>
          </p:cNvGrpSpPr>
          <p:nvPr/>
        </p:nvGrpSpPr>
        <p:grpSpPr bwMode="auto">
          <a:xfrm>
            <a:off x="5561013" y="2335213"/>
            <a:ext cx="1789112" cy="2765425"/>
            <a:chOff x="3807" y="1471"/>
            <a:chExt cx="1127" cy="1742"/>
          </a:xfrm>
        </p:grpSpPr>
        <p:grpSp>
          <p:nvGrpSpPr>
            <p:cNvPr id="18" name="Group 49"/>
            <p:cNvGrpSpPr>
              <a:grpSpLocks/>
            </p:cNvGrpSpPr>
            <p:nvPr/>
          </p:nvGrpSpPr>
          <p:grpSpPr bwMode="auto">
            <a:xfrm>
              <a:off x="3807" y="1471"/>
              <a:ext cx="1127" cy="1559"/>
              <a:chOff x="3726" y="4481"/>
              <a:chExt cx="1127" cy="1559"/>
            </a:xfrm>
          </p:grpSpPr>
          <p:pic>
            <p:nvPicPr>
              <p:cNvPr id="39964" name="Picture 50" descr="Vivid teal box"/>
              <p:cNvPicPr>
                <a:picLocks noChangeAspect="1" noChangeArrowheads="1"/>
              </p:cNvPicPr>
              <p:nvPr/>
            </p:nvPicPr>
            <p:blipFill>
              <a:blip r:embed="rId4"/>
              <a:srcRect/>
              <a:stretch>
                <a:fillRect/>
              </a:stretch>
            </p:blipFill>
            <p:spPr bwMode="auto">
              <a:xfrm>
                <a:off x="3760" y="5057"/>
                <a:ext cx="1049" cy="983"/>
              </a:xfrm>
              <a:prstGeom prst="rect">
                <a:avLst/>
              </a:prstGeom>
              <a:noFill/>
              <a:ln w="9525">
                <a:noFill/>
                <a:miter lim="800000"/>
                <a:headEnd/>
                <a:tailEnd/>
              </a:ln>
            </p:spPr>
          </p:pic>
          <p:grpSp>
            <p:nvGrpSpPr>
              <p:cNvPr id="19" name="Group 51"/>
              <p:cNvGrpSpPr>
                <a:grpSpLocks/>
              </p:cNvGrpSpPr>
              <p:nvPr/>
            </p:nvGrpSpPr>
            <p:grpSpPr bwMode="auto">
              <a:xfrm>
                <a:off x="3833" y="5143"/>
                <a:ext cx="915" cy="594"/>
                <a:chOff x="3833" y="5143"/>
                <a:chExt cx="915" cy="594"/>
              </a:xfrm>
            </p:grpSpPr>
            <p:pic>
              <p:nvPicPr>
                <p:cNvPr id="39969" name="Picture 52" descr="Vivid teal box"/>
                <p:cNvPicPr>
                  <a:picLocks noChangeAspect="1" noChangeArrowheads="1"/>
                </p:cNvPicPr>
                <p:nvPr/>
              </p:nvPicPr>
              <p:blipFill>
                <a:blip r:embed="rId4"/>
                <a:srcRect/>
                <a:stretch>
                  <a:fillRect/>
                </a:stretch>
              </p:blipFill>
              <p:spPr bwMode="auto">
                <a:xfrm>
                  <a:off x="3833" y="5181"/>
                  <a:ext cx="915" cy="518"/>
                </a:xfrm>
                <a:prstGeom prst="rect">
                  <a:avLst/>
                </a:prstGeom>
                <a:noFill/>
                <a:ln w="9525">
                  <a:noFill/>
                  <a:miter lim="800000"/>
                  <a:headEnd/>
                  <a:tailEnd/>
                </a:ln>
              </p:spPr>
            </p:pic>
            <p:sp>
              <p:nvSpPr>
                <p:cNvPr id="483381" name="Rectangle 53"/>
                <p:cNvSpPr>
                  <a:spLocks noChangeArrowheads="1"/>
                </p:cNvSpPr>
                <p:nvPr/>
              </p:nvSpPr>
              <p:spPr bwMode="auto">
                <a:xfrm>
                  <a:off x="3884" y="5143"/>
                  <a:ext cx="814" cy="594"/>
                </a:xfrm>
                <a:prstGeom prst="rect">
                  <a:avLst/>
                </a:prstGeom>
                <a:noFill/>
                <a:ln w="3175" algn="ctr">
                  <a:noFill/>
                  <a:miter lim="800000"/>
                  <a:headEnd/>
                  <a:tailEnd/>
                </a:ln>
                <a:effectLst/>
              </p:spPr>
              <p:txBody>
                <a:bodyPr wrap="none" anchor="ctr"/>
                <a:lstStyle/>
                <a:p>
                  <a:pPr algn="ctr">
                    <a:lnSpc>
                      <a:spcPct val="90000"/>
                    </a:lnSpc>
                    <a:spcBef>
                      <a:spcPct val="30000"/>
                    </a:spcBef>
                    <a:defRPr/>
                  </a:pPr>
                  <a:r>
                    <a:rPr lang="en-US" sz="1600" b="1">
                      <a:effectLst>
                        <a:outerShdw blurRad="38100" dist="38100" dir="2700000" algn="tl">
                          <a:srgbClr val="000000"/>
                        </a:outerShdw>
                      </a:effectLst>
                    </a:rPr>
                    <a:t>Xen-enabled</a:t>
                  </a:r>
                </a:p>
                <a:p>
                  <a:pPr algn="ctr">
                    <a:lnSpc>
                      <a:spcPct val="90000"/>
                    </a:lnSpc>
                    <a:spcBef>
                      <a:spcPct val="30000"/>
                    </a:spcBef>
                    <a:defRPr/>
                  </a:pPr>
                  <a:r>
                    <a:rPr lang="en-US" sz="1600" b="1">
                      <a:effectLst>
                        <a:outerShdw blurRad="38100" dist="38100" dir="2700000" algn="tl">
                          <a:srgbClr val="000000"/>
                        </a:outerShdw>
                      </a:effectLst>
                    </a:rPr>
                    <a:t>Linux Kernel</a:t>
                  </a:r>
                </a:p>
              </p:txBody>
            </p:sp>
          </p:grpSp>
          <p:grpSp>
            <p:nvGrpSpPr>
              <p:cNvPr id="20" name="Group 54"/>
              <p:cNvGrpSpPr>
                <a:grpSpLocks/>
              </p:cNvGrpSpPr>
              <p:nvPr/>
            </p:nvGrpSpPr>
            <p:grpSpPr bwMode="auto">
              <a:xfrm>
                <a:off x="3726" y="4481"/>
                <a:ext cx="1127" cy="607"/>
                <a:chOff x="3726" y="4481"/>
                <a:chExt cx="1127" cy="607"/>
              </a:xfrm>
            </p:grpSpPr>
            <p:pic>
              <p:nvPicPr>
                <p:cNvPr id="39967" name="Picture 55" descr="VIVID--RED"/>
                <p:cNvPicPr>
                  <a:picLocks noChangeAspect="1" noChangeArrowheads="1"/>
                </p:cNvPicPr>
                <p:nvPr/>
              </p:nvPicPr>
              <p:blipFill>
                <a:blip r:embed="rId5"/>
                <a:srcRect/>
                <a:stretch>
                  <a:fillRect/>
                </a:stretch>
              </p:blipFill>
              <p:spPr bwMode="auto">
                <a:xfrm>
                  <a:off x="3726" y="4481"/>
                  <a:ext cx="1127" cy="607"/>
                </a:xfrm>
                <a:prstGeom prst="rect">
                  <a:avLst/>
                </a:prstGeom>
                <a:noFill/>
                <a:ln w="9525">
                  <a:noFill/>
                  <a:miter lim="800000"/>
                  <a:headEnd/>
                  <a:tailEnd/>
                </a:ln>
              </p:spPr>
            </p:pic>
            <p:sp>
              <p:nvSpPr>
                <p:cNvPr id="483384" name="Text Box 56"/>
                <p:cNvSpPr txBox="1">
                  <a:spLocks noChangeArrowheads="1"/>
                </p:cNvSpPr>
                <p:nvPr/>
              </p:nvSpPr>
              <p:spPr bwMode="auto">
                <a:xfrm>
                  <a:off x="3837" y="4640"/>
                  <a:ext cx="884" cy="213"/>
                </a:xfrm>
                <a:prstGeom prst="rect">
                  <a:avLst/>
                </a:prstGeom>
                <a:noFill/>
                <a:ln w="9525">
                  <a:noFill/>
                  <a:miter lim="800000"/>
                  <a:headEnd/>
                  <a:tailEnd/>
                </a:ln>
                <a:effectLst/>
              </p:spPr>
              <p:txBody>
                <a:bodyPr wrap="none">
                  <a:spAutoFit/>
                </a:bodyPr>
                <a:lstStyle/>
                <a:p>
                  <a:pPr algn="ctr">
                    <a:defRPr/>
                  </a:pPr>
                  <a:r>
                    <a:rPr lang="en-US" sz="1600" b="1">
                      <a:effectLst>
                        <a:outerShdw blurRad="38100" dist="38100" dir="2700000" algn="tl">
                          <a:srgbClr val="000000"/>
                        </a:outerShdw>
                      </a:effectLst>
                    </a:rPr>
                    <a:t>Applications</a:t>
                  </a:r>
                </a:p>
              </p:txBody>
            </p:sp>
          </p:grpSp>
        </p:grpSp>
        <p:grpSp>
          <p:nvGrpSpPr>
            <p:cNvPr id="21" name="Group 57"/>
            <p:cNvGrpSpPr>
              <a:grpSpLocks/>
            </p:cNvGrpSpPr>
            <p:nvPr/>
          </p:nvGrpSpPr>
          <p:grpSpPr bwMode="auto">
            <a:xfrm>
              <a:off x="4131" y="2600"/>
              <a:ext cx="472" cy="387"/>
              <a:chOff x="4935" y="3435"/>
              <a:chExt cx="472" cy="387"/>
            </a:xfrm>
          </p:grpSpPr>
          <p:pic>
            <p:nvPicPr>
              <p:cNvPr id="39962" name="Picture 58" descr="cooltools-shape"/>
              <p:cNvPicPr>
                <a:picLocks noChangeAspect="1" noChangeArrowheads="1"/>
              </p:cNvPicPr>
              <p:nvPr/>
            </p:nvPicPr>
            <p:blipFill>
              <a:blip r:embed="rId10"/>
              <a:srcRect/>
              <a:stretch>
                <a:fillRect/>
              </a:stretch>
            </p:blipFill>
            <p:spPr bwMode="auto">
              <a:xfrm>
                <a:off x="4935" y="3435"/>
                <a:ext cx="472" cy="387"/>
              </a:xfrm>
              <a:prstGeom prst="rect">
                <a:avLst/>
              </a:prstGeom>
              <a:noFill/>
              <a:ln w="9525">
                <a:noFill/>
                <a:miter lim="800000"/>
                <a:headEnd/>
                <a:tailEnd/>
              </a:ln>
            </p:spPr>
          </p:pic>
          <p:sp>
            <p:nvSpPr>
              <p:cNvPr id="483387" name="Rectangle 59"/>
              <p:cNvSpPr>
                <a:spLocks noChangeArrowheads="1"/>
              </p:cNvSpPr>
              <p:nvPr/>
            </p:nvSpPr>
            <p:spPr bwMode="auto">
              <a:xfrm>
                <a:off x="4985" y="3533"/>
                <a:ext cx="347" cy="192"/>
              </a:xfrm>
              <a:prstGeom prst="rect">
                <a:avLst/>
              </a:prstGeom>
              <a:noFill/>
              <a:ln w="9525">
                <a:noFill/>
                <a:miter lim="800000"/>
                <a:headEnd/>
                <a:tailEnd/>
              </a:ln>
              <a:effectLst/>
            </p:spPr>
            <p:txBody>
              <a:bodyPr wrap="none">
                <a:spAutoFit/>
              </a:bodyPr>
              <a:lstStyle/>
              <a:p>
                <a:pPr algn="ctr">
                  <a:defRPr/>
                </a:pPr>
                <a:r>
                  <a:rPr lang="en-US" sz="1400" b="1">
                    <a:effectLst>
                      <a:outerShdw blurRad="38100" dist="38100" dir="2700000" algn="tl">
                        <a:srgbClr val="000000"/>
                      </a:outerShdw>
                    </a:effectLst>
                  </a:rPr>
                  <a:t>VSC</a:t>
                </a:r>
              </a:p>
            </p:txBody>
          </p:sp>
        </p:grpSp>
        <p:grpSp>
          <p:nvGrpSpPr>
            <p:cNvPr id="22" name="Group 60"/>
            <p:cNvGrpSpPr>
              <a:grpSpLocks/>
            </p:cNvGrpSpPr>
            <p:nvPr/>
          </p:nvGrpSpPr>
          <p:grpSpPr bwMode="auto">
            <a:xfrm>
              <a:off x="3882" y="2962"/>
              <a:ext cx="944" cy="251"/>
              <a:chOff x="4146" y="850"/>
              <a:chExt cx="944" cy="251"/>
            </a:xfrm>
          </p:grpSpPr>
          <p:pic>
            <p:nvPicPr>
              <p:cNvPr id="39960" name="Picture 61" descr="cooltools-shape"/>
              <p:cNvPicPr>
                <a:picLocks noChangeAspect="1" noChangeArrowheads="1"/>
              </p:cNvPicPr>
              <p:nvPr/>
            </p:nvPicPr>
            <p:blipFill>
              <a:blip r:embed="rId10"/>
              <a:srcRect/>
              <a:stretch>
                <a:fillRect/>
              </a:stretch>
            </p:blipFill>
            <p:spPr bwMode="auto">
              <a:xfrm>
                <a:off x="4146" y="850"/>
                <a:ext cx="944" cy="251"/>
              </a:xfrm>
              <a:prstGeom prst="rect">
                <a:avLst/>
              </a:prstGeom>
              <a:noFill/>
              <a:ln w="9525">
                <a:noFill/>
                <a:miter lim="800000"/>
                <a:headEnd/>
                <a:tailEnd/>
              </a:ln>
            </p:spPr>
          </p:pic>
          <p:sp>
            <p:nvSpPr>
              <p:cNvPr id="483390" name="Rectangle 62"/>
              <p:cNvSpPr>
                <a:spLocks noChangeArrowheads="1"/>
              </p:cNvSpPr>
              <p:nvPr/>
            </p:nvSpPr>
            <p:spPr bwMode="auto">
              <a:xfrm>
                <a:off x="4339" y="868"/>
                <a:ext cx="549" cy="212"/>
              </a:xfrm>
              <a:prstGeom prst="rect">
                <a:avLst/>
              </a:prstGeom>
              <a:noFill/>
              <a:ln w="9525">
                <a:noFill/>
                <a:miter lim="800000"/>
                <a:headEnd/>
                <a:tailEnd/>
              </a:ln>
              <a:effectLst/>
            </p:spPr>
            <p:txBody>
              <a:bodyPr>
                <a:spAutoFit/>
              </a:bodyPr>
              <a:lstStyle/>
              <a:p>
                <a:pPr algn="ctr">
                  <a:defRPr/>
                </a:pPr>
                <a:r>
                  <a:rPr lang="en-US" sz="1600" b="1">
                    <a:effectLst>
                      <a:outerShdw blurRad="38100" dist="38100" dir="2700000" algn="tl">
                        <a:srgbClr val="000000"/>
                      </a:outerShdw>
                    </a:effectLst>
                  </a:rPr>
                  <a:t>VMBus</a:t>
                </a:r>
              </a:p>
            </p:txBody>
          </p:sp>
        </p:grpSp>
      </p:grpSp>
      <p:sp>
        <p:nvSpPr>
          <p:cNvPr id="483391" name="Oval 63"/>
          <p:cNvSpPr>
            <a:spLocks noChangeArrowheads="1"/>
          </p:cNvSpPr>
          <p:nvPr/>
        </p:nvSpPr>
        <p:spPr bwMode="auto">
          <a:xfrm>
            <a:off x="5756275" y="4176713"/>
            <a:ext cx="1373188" cy="1025525"/>
          </a:xfrm>
          <a:prstGeom prst="ellipse">
            <a:avLst/>
          </a:prstGeom>
          <a:noFill/>
          <a:ln w="38100">
            <a:solidFill>
              <a:schemeClr val="tx1"/>
            </a:solidFill>
            <a:round/>
            <a:headEnd/>
            <a:tailEnd/>
          </a:ln>
        </p:spPr>
        <p:txBody>
          <a:bodyPr wrap="none" anchor="ctr"/>
          <a:lstStyle/>
          <a:p>
            <a:endParaRPr lang="fr-FR"/>
          </a:p>
        </p:txBody>
      </p:sp>
      <p:grpSp>
        <p:nvGrpSpPr>
          <p:cNvPr id="23" name="Group 64"/>
          <p:cNvGrpSpPr>
            <a:grpSpLocks/>
          </p:cNvGrpSpPr>
          <p:nvPr/>
        </p:nvGrpSpPr>
        <p:grpSpPr bwMode="auto">
          <a:xfrm>
            <a:off x="7270750" y="1481138"/>
            <a:ext cx="1854200" cy="2789237"/>
            <a:chOff x="4580" y="741"/>
            <a:chExt cx="1168" cy="1757"/>
          </a:xfrm>
        </p:grpSpPr>
        <p:pic>
          <p:nvPicPr>
            <p:cNvPr id="39947" name="Picture 65" descr="Vivid purple box"/>
            <p:cNvPicPr>
              <a:picLocks noChangeAspect="1" noChangeArrowheads="1"/>
            </p:cNvPicPr>
            <p:nvPr/>
          </p:nvPicPr>
          <p:blipFill>
            <a:blip r:embed="rId11"/>
            <a:srcRect/>
            <a:stretch>
              <a:fillRect/>
            </a:stretch>
          </p:blipFill>
          <p:spPr bwMode="auto">
            <a:xfrm>
              <a:off x="4580" y="741"/>
              <a:ext cx="1167" cy="1757"/>
            </a:xfrm>
            <a:prstGeom prst="rect">
              <a:avLst/>
            </a:prstGeom>
            <a:noFill/>
            <a:ln w="9525">
              <a:noFill/>
              <a:miter lim="800000"/>
              <a:headEnd/>
              <a:tailEnd/>
            </a:ln>
          </p:spPr>
        </p:pic>
        <p:sp>
          <p:nvSpPr>
            <p:cNvPr id="483394" name="Rectangle 66"/>
            <p:cNvSpPr>
              <a:spLocks noChangeArrowheads="1"/>
            </p:cNvSpPr>
            <p:nvPr/>
          </p:nvSpPr>
          <p:spPr bwMode="auto">
            <a:xfrm>
              <a:off x="4686" y="897"/>
              <a:ext cx="891" cy="197"/>
            </a:xfrm>
            <a:prstGeom prst="rect">
              <a:avLst/>
            </a:prstGeom>
            <a:noFill/>
            <a:ln w="3175">
              <a:noFill/>
              <a:miter lim="800000"/>
              <a:headEnd/>
              <a:tailEnd/>
            </a:ln>
            <a:effectLst/>
          </p:spPr>
          <p:txBody>
            <a:bodyPr wrap="none" lIns="92075" tIns="46038" rIns="92075" bIns="46038">
              <a:spAutoFit/>
            </a:bodyPr>
            <a:lstStyle/>
            <a:p>
              <a:pPr>
                <a:lnSpc>
                  <a:spcPct val="90000"/>
                </a:lnSpc>
                <a:spcBef>
                  <a:spcPct val="30000"/>
                </a:spcBef>
                <a:defRPr/>
              </a:pPr>
              <a:r>
                <a:rPr lang="en-US" sz="1600" b="1">
                  <a:solidFill>
                    <a:schemeClr val="accent1"/>
                  </a:solidFill>
                  <a:effectLst>
                    <a:outerShdw blurRad="38100" dist="38100" dir="2700000" algn="tl">
                      <a:srgbClr val="000000"/>
                    </a:outerShdw>
                  </a:effectLst>
                </a:rPr>
                <a:t>Provided by:</a:t>
              </a:r>
            </a:p>
          </p:txBody>
        </p:sp>
        <p:sp>
          <p:nvSpPr>
            <p:cNvPr id="483395" name="Rectangle 67"/>
            <p:cNvSpPr>
              <a:spLocks noChangeArrowheads="1"/>
            </p:cNvSpPr>
            <p:nvPr/>
          </p:nvSpPr>
          <p:spPr bwMode="auto">
            <a:xfrm>
              <a:off x="4903" y="1178"/>
              <a:ext cx="266" cy="171"/>
            </a:xfrm>
            <a:prstGeom prst="rect">
              <a:avLst/>
            </a:prstGeom>
            <a:noFill/>
            <a:ln w="9525">
              <a:noFill/>
              <a:miter lim="800000"/>
              <a:headEnd/>
              <a:tailEnd/>
            </a:ln>
            <a:effectLst/>
          </p:spPr>
          <p:txBody>
            <a:bodyPr wrap="none" lIns="92075" tIns="46038" rIns="92075" bIns="46038">
              <a:spAutoFit/>
            </a:bodyPr>
            <a:lstStyle/>
            <a:p>
              <a:pPr>
                <a:lnSpc>
                  <a:spcPct val="90000"/>
                </a:lnSpc>
                <a:spcBef>
                  <a:spcPct val="30000"/>
                </a:spcBef>
                <a:defRPr/>
              </a:pPr>
              <a:r>
                <a:rPr lang="en-US" sz="1300" b="1">
                  <a:effectLst>
                    <a:outerShdw blurRad="38100" dist="38100" dir="2700000" algn="tl">
                      <a:srgbClr val="000000"/>
                    </a:outerShdw>
                  </a:effectLst>
                </a:rPr>
                <a:t>OS</a:t>
              </a:r>
            </a:p>
          </p:txBody>
        </p:sp>
        <p:sp>
          <p:nvSpPr>
            <p:cNvPr id="483396" name="Rectangle 68"/>
            <p:cNvSpPr>
              <a:spLocks noChangeArrowheads="1"/>
            </p:cNvSpPr>
            <p:nvPr/>
          </p:nvSpPr>
          <p:spPr bwMode="auto">
            <a:xfrm>
              <a:off x="4903" y="1797"/>
              <a:ext cx="845" cy="171"/>
            </a:xfrm>
            <a:prstGeom prst="rect">
              <a:avLst/>
            </a:prstGeom>
            <a:noFill/>
            <a:ln w="3175">
              <a:noFill/>
              <a:miter lim="800000"/>
              <a:headEnd/>
              <a:tailEnd/>
            </a:ln>
            <a:effectLst/>
          </p:spPr>
          <p:txBody>
            <a:bodyPr wrap="none" lIns="92075" tIns="46038" rIns="92075" bIns="46038">
              <a:spAutoFit/>
            </a:bodyPr>
            <a:lstStyle/>
            <a:p>
              <a:pPr>
                <a:lnSpc>
                  <a:spcPct val="90000"/>
                </a:lnSpc>
                <a:spcBef>
                  <a:spcPct val="30000"/>
                </a:spcBef>
                <a:defRPr/>
              </a:pPr>
              <a:r>
                <a:rPr lang="en-US" sz="1300" b="1">
                  <a:effectLst>
                    <a:outerShdw blurRad="38100" dist="38100" dir="2700000" algn="tl">
                      <a:srgbClr val="000000"/>
                    </a:outerShdw>
                  </a:effectLst>
                </a:rPr>
                <a:t>MS/XenSource</a:t>
              </a:r>
            </a:p>
          </p:txBody>
        </p:sp>
        <p:sp>
          <p:nvSpPr>
            <p:cNvPr id="483397" name="Rectangle 69"/>
            <p:cNvSpPr>
              <a:spLocks noChangeArrowheads="1"/>
            </p:cNvSpPr>
            <p:nvPr/>
          </p:nvSpPr>
          <p:spPr bwMode="auto">
            <a:xfrm>
              <a:off x="4903" y="2055"/>
              <a:ext cx="752" cy="171"/>
            </a:xfrm>
            <a:prstGeom prst="rect">
              <a:avLst/>
            </a:prstGeom>
            <a:noFill/>
            <a:ln w="3175">
              <a:noFill/>
              <a:miter lim="800000"/>
              <a:headEnd/>
              <a:tailEnd/>
            </a:ln>
            <a:effectLst/>
          </p:spPr>
          <p:txBody>
            <a:bodyPr wrap="none" lIns="92075" tIns="46038" rIns="92075" bIns="46038">
              <a:spAutoFit/>
            </a:bodyPr>
            <a:lstStyle/>
            <a:p>
              <a:pPr>
                <a:lnSpc>
                  <a:spcPct val="90000"/>
                </a:lnSpc>
                <a:spcBef>
                  <a:spcPct val="30000"/>
                </a:spcBef>
                <a:defRPr/>
              </a:pPr>
              <a:r>
                <a:rPr lang="en-US" sz="1300" b="1">
                  <a:effectLst>
                    <a:outerShdw blurRad="38100" dist="38100" dir="2700000" algn="tl">
                      <a:srgbClr val="000000"/>
                    </a:outerShdw>
                  </a:effectLst>
                </a:rPr>
                <a:t>ISV/IHV/OEM</a:t>
              </a:r>
            </a:p>
          </p:txBody>
        </p:sp>
        <p:sp>
          <p:nvSpPr>
            <p:cNvPr id="483398" name="Rectangle 70"/>
            <p:cNvSpPr>
              <a:spLocks noChangeArrowheads="1"/>
            </p:cNvSpPr>
            <p:nvPr/>
          </p:nvSpPr>
          <p:spPr bwMode="auto">
            <a:xfrm>
              <a:off x="4903" y="1421"/>
              <a:ext cx="760" cy="322"/>
            </a:xfrm>
            <a:prstGeom prst="rect">
              <a:avLst/>
            </a:prstGeom>
            <a:noFill/>
            <a:ln w="3175">
              <a:noFill/>
              <a:miter lim="800000"/>
              <a:headEnd/>
              <a:tailEnd/>
            </a:ln>
            <a:effectLst/>
          </p:spPr>
          <p:txBody>
            <a:bodyPr wrap="none" lIns="92075" tIns="46038" rIns="92075" bIns="46038">
              <a:spAutoFit/>
            </a:bodyPr>
            <a:lstStyle/>
            <a:p>
              <a:pPr>
                <a:lnSpc>
                  <a:spcPct val="90000"/>
                </a:lnSpc>
                <a:spcBef>
                  <a:spcPct val="30000"/>
                </a:spcBef>
                <a:defRPr/>
              </a:pPr>
              <a:r>
                <a:rPr lang="en-US" sz="1300" b="1">
                  <a:effectLst>
                    <a:outerShdw blurRad="38100" dist="38100" dir="2700000" algn="tl">
                      <a:srgbClr val="000000"/>
                    </a:outerShdw>
                  </a:effectLst>
                </a:rPr>
                <a:t>Windows </a:t>
              </a:r>
            </a:p>
            <a:p>
              <a:pPr>
                <a:lnSpc>
                  <a:spcPct val="90000"/>
                </a:lnSpc>
                <a:spcBef>
                  <a:spcPct val="30000"/>
                </a:spcBef>
                <a:defRPr/>
              </a:pPr>
              <a:r>
                <a:rPr lang="en-US" sz="1300" b="1">
                  <a:effectLst>
                    <a:outerShdw blurRad="38100" dist="38100" dir="2700000" algn="tl">
                      <a:srgbClr val="000000"/>
                    </a:outerShdw>
                  </a:effectLst>
                </a:rPr>
                <a:t>virtualization</a:t>
              </a:r>
            </a:p>
          </p:txBody>
        </p:sp>
        <p:pic>
          <p:nvPicPr>
            <p:cNvPr id="39953" name="Picture 71" descr="cooltools-shape"/>
            <p:cNvPicPr>
              <a:picLocks noChangeAspect="1" noChangeArrowheads="1"/>
            </p:cNvPicPr>
            <p:nvPr/>
          </p:nvPicPr>
          <p:blipFill>
            <a:blip r:embed="rId12"/>
            <a:srcRect/>
            <a:stretch>
              <a:fillRect/>
            </a:stretch>
          </p:blipFill>
          <p:spPr bwMode="auto">
            <a:xfrm>
              <a:off x="4651" y="1120"/>
              <a:ext cx="296" cy="287"/>
            </a:xfrm>
            <a:prstGeom prst="rect">
              <a:avLst/>
            </a:prstGeom>
            <a:noFill/>
            <a:ln w="9525">
              <a:noFill/>
              <a:miter lim="800000"/>
              <a:headEnd/>
              <a:tailEnd/>
            </a:ln>
          </p:spPr>
        </p:pic>
        <p:pic>
          <p:nvPicPr>
            <p:cNvPr id="39954" name="Picture 72" descr="cooltools-shape"/>
            <p:cNvPicPr>
              <a:picLocks noChangeAspect="1" noChangeArrowheads="1"/>
            </p:cNvPicPr>
            <p:nvPr/>
          </p:nvPicPr>
          <p:blipFill>
            <a:blip r:embed="rId13"/>
            <a:srcRect/>
            <a:stretch>
              <a:fillRect/>
            </a:stretch>
          </p:blipFill>
          <p:spPr bwMode="auto">
            <a:xfrm>
              <a:off x="4651" y="1427"/>
              <a:ext cx="296" cy="287"/>
            </a:xfrm>
            <a:prstGeom prst="rect">
              <a:avLst/>
            </a:prstGeom>
            <a:noFill/>
            <a:ln w="9525">
              <a:noFill/>
              <a:miter lim="800000"/>
              <a:headEnd/>
              <a:tailEnd/>
            </a:ln>
          </p:spPr>
        </p:pic>
        <p:pic>
          <p:nvPicPr>
            <p:cNvPr id="39955" name="Picture 73" descr="cooltools-shape"/>
            <p:cNvPicPr>
              <a:picLocks noChangeAspect="1" noChangeArrowheads="1"/>
            </p:cNvPicPr>
            <p:nvPr/>
          </p:nvPicPr>
          <p:blipFill>
            <a:blip r:embed="rId10"/>
            <a:srcRect/>
            <a:stretch>
              <a:fillRect/>
            </a:stretch>
          </p:blipFill>
          <p:spPr bwMode="auto">
            <a:xfrm>
              <a:off x="4650" y="1726"/>
              <a:ext cx="296" cy="287"/>
            </a:xfrm>
            <a:prstGeom prst="rect">
              <a:avLst/>
            </a:prstGeom>
            <a:noFill/>
            <a:ln w="9525">
              <a:noFill/>
              <a:miter lim="800000"/>
              <a:headEnd/>
              <a:tailEnd/>
            </a:ln>
          </p:spPr>
        </p:pic>
        <p:pic>
          <p:nvPicPr>
            <p:cNvPr id="39956" name="Picture 74" descr="VIVID--RED"/>
            <p:cNvPicPr>
              <a:picLocks noChangeAspect="1" noChangeArrowheads="1"/>
            </p:cNvPicPr>
            <p:nvPr/>
          </p:nvPicPr>
          <p:blipFill>
            <a:blip r:embed="rId14"/>
            <a:srcRect/>
            <a:stretch>
              <a:fillRect/>
            </a:stretch>
          </p:blipFill>
          <p:spPr bwMode="auto">
            <a:xfrm>
              <a:off x="4609" y="1983"/>
              <a:ext cx="387" cy="342"/>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4.44444E-6 1.11111E-6 L -0.12638 1.11111E-6 " pathEditMode="relative" rAng="0" ptsTypes="AA">
                                      <p:cBhvr>
                                        <p:cTn id="6" dur="2000" fill="hold"/>
                                        <p:tgtEl>
                                          <p:spTgt spid="3"/>
                                        </p:tgtEl>
                                        <p:attrNameLst>
                                          <p:attrName>ppt_x</p:attrName>
                                          <p:attrName>ppt_y</p:attrName>
                                        </p:attrNameLst>
                                      </p:cBhvr>
                                      <p:rCtr x="-63" y="0"/>
                                    </p:animMotion>
                                  </p:childTnLst>
                                </p:cTn>
                              </p:par>
                            </p:childTnLst>
                          </p:cTn>
                        </p:par>
                        <p:par>
                          <p:cTn id="7" fill="hold">
                            <p:stCondLst>
                              <p:cond delay="2000"/>
                            </p:stCondLst>
                            <p:childTnLst>
                              <p:par>
                                <p:cTn id="8" presetID="22" presetClass="entr" presetSubtype="2"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right)">
                                      <p:cBhvr>
                                        <p:cTn id="10" dur="500"/>
                                        <p:tgtEl>
                                          <p:spTgt spid="17"/>
                                        </p:tgtEl>
                                      </p:cBhvr>
                                    </p:animEffect>
                                  </p:childTnLst>
                                </p:cTn>
                              </p:par>
                            </p:childTnLst>
                          </p:cTn>
                        </p:par>
                        <p:par>
                          <p:cTn id="11" fill="hold">
                            <p:stCondLst>
                              <p:cond delay="2500"/>
                            </p:stCondLst>
                            <p:childTnLst>
                              <p:par>
                                <p:cTn id="12" presetID="1" presetClass="entr" presetSubtype="0" fill="hold" grpId="0" nodeType="afterEffect">
                                  <p:stCondLst>
                                    <p:cond delay="0"/>
                                  </p:stCondLst>
                                  <p:childTnLst>
                                    <p:set>
                                      <p:cBhvr>
                                        <p:cTn id="13" dur="1" fill="hold">
                                          <p:stCondLst>
                                            <p:cond delay="0"/>
                                          </p:stCondLst>
                                        </p:cTn>
                                        <p:tgtEl>
                                          <p:spTgt spid="483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9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Ecosystem</a:t>
            </a:r>
            <a:endParaRPr lang="en-GB" dirty="0"/>
          </a:p>
        </p:txBody>
      </p:sp>
      <p:sp>
        <p:nvSpPr>
          <p:cNvPr id="3" name="Content Placeholder 2"/>
          <p:cNvSpPr>
            <a:spLocks noGrp="1"/>
          </p:cNvSpPr>
          <p:nvPr>
            <p:ph idx="1"/>
          </p:nvPr>
        </p:nvSpPr>
        <p:spPr>
          <a:xfrm>
            <a:off x="109538" y="1352550"/>
            <a:ext cx="8783637" cy="4985980"/>
          </a:xfrm>
        </p:spPr>
        <p:txBody>
          <a:bodyPr/>
          <a:lstStyle/>
          <a:p>
            <a:r>
              <a:rPr lang="en-GB" dirty="0" err="1" smtClean="0"/>
              <a:t>Partenaires</a:t>
            </a:r>
            <a:endParaRPr lang="en-GB" dirty="0" smtClean="0"/>
          </a:p>
          <a:p>
            <a:pPr lvl="1"/>
            <a:r>
              <a:rPr lang="en-GB" dirty="0" smtClean="0"/>
              <a:t>Consulting</a:t>
            </a:r>
          </a:p>
          <a:p>
            <a:pPr lvl="2"/>
            <a:r>
              <a:rPr lang="en-GB" dirty="0" err="1" smtClean="0"/>
              <a:t>Planification</a:t>
            </a:r>
            <a:r>
              <a:rPr lang="en-GB" dirty="0" smtClean="0"/>
              <a:t>, Conception, Consolidation de </a:t>
            </a:r>
            <a:r>
              <a:rPr lang="en-GB" dirty="0" err="1" smtClean="0"/>
              <a:t>serveurs</a:t>
            </a:r>
            <a:r>
              <a:rPr lang="en-GB" dirty="0" smtClean="0"/>
              <a:t>...</a:t>
            </a:r>
          </a:p>
          <a:p>
            <a:pPr lvl="1"/>
            <a:r>
              <a:rPr lang="en-GB" dirty="0" err="1" smtClean="0"/>
              <a:t>Produits</a:t>
            </a:r>
            <a:endParaRPr lang="en-GB" dirty="0" smtClean="0"/>
          </a:p>
          <a:p>
            <a:pPr lvl="2"/>
            <a:r>
              <a:rPr lang="en-GB" dirty="0" err="1" smtClean="0"/>
              <a:t>Platespin</a:t>
            </a:r>
            <a:r>
              <a:rPr lang="en-GB" dirty="0" smtClean="0"/>
              <a:t>...</a:t>
            </a:r>
          </a:p>
          <a:p>
            <a:r>
              <a:rPr lang="en-GB" dirty="0" smtClean="0"/>
              <a:t>Technologies</a:t>
            </a:r>
          </a:p>
          <a:p>
            <a:pPr lvl="1"/>
            <a:r>
              <a:rPr lang="en-GB" dirty="0" smtClean="0"/>
              <a:t>License VHD : Brocade, BMC, Fujitsu, </a:t>
            </a:r>
            <a:r>
              <a:rPr lang="en-GB" dirty="0" err="1" smtClean="0"/>
              <a:t>NetApp</a:t>
            </a:r>
            <a:r>
              <a:rPr lang="en-GB" dirty="0" smtClean="0"/>
              <a:t>, </a:t>
            </a:r>
            <a:r>
              <a:rPr lang="en-GB" dirty="0" err="1" smtClean="0"/>
              <a:t>XenSource</a:t>
            </a:r>
            <a:r>
              <a:rPr lang="en-GB" dirty="0" smtClean="0"/>
              <a:t>...</a:t>
            </a:r>
          </a:p>
          <a:p>
            <a:pPr lvl="1"/>
            <a:r>
              <a:rPr lang="en-GB" dirty="0" smtClean="0"/>
              <a:t>VHD Test Drive: future distribution de </a:t>
            </a:r>
            <a:r>
              <a:rPr lang="en-GB" dirty="0" err="1" smtClean="0"/>
              <a:t>logiciel</a:t>
            </a:r>
            <a:r>
              <a:rPr lang="en-GB" dirty="0" smtClean="0"/>
              <a:t> ?</a:t>
            </a:r>
          </a:p>
          <a:p>
            <a:pPr lvl="1"/>
            <a:r>
              <a:rPr lang="en-GB" dirty="0" smtClean="0"/>
              <a:t>Scripting APIs</a:t>
            </a:r>
            <a:endParaRPr lang="en-GB"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En guise de conclusion</a:t>
            </a:r>
          </a:p>
        </p:txBody>
      </p:sp>
      <p:sp>
        <p:nvSpPr>
          <p:cNvPr id="3" name="Content Placeholder 2"/>
          <p:cNvSpPr>
            <a:spLocks noGrp="1"/>
          </p:cNvSpPr>
          <p:nvPr>
            <p:ph idx="1"/>
          </p:nvPr>
        </p:nvSpPr>
        <p:spPr/>
        <p:txBody>
          <a:bodyPr>
            <a:noAutofit/>
          </a:bodyPr>
          <a:lstStyle/>
          <a:p>
            <a:r>
              <a:rPr lang="fr-FR" sz="2800" dirty="0" smtClean="0"/>
              <a:t>Grâce aux récentes avancées du hardware, la </a:t>
            </a:r>
            <a:r>
              <a:rPr lang="fr-FR" sz="2800" dirty="0" err="1" smtClean="0"/>
              <a:t>virtualisation</a:t>
            </a:r>
            <a:r>
              <a:rPr lang="fr-FR" sz="2800" dirty="0" smtClean="0"/>
              <a:t> de machines est une technologie qui va se généraliser</a:t>
            </a:r>
          </a:p>
          <a:p>
            <a:pPr lvl="1"/>
            <a:r>
              <a:rPr lang="fr-FR" sz="2400" dirty="0" smtClean="0"/>
              <a:t>Sur les serveurs</a:t>
            </a:r>
          </a:p>
          <a:p>
            <a:pPr lvl="1"/>
            <a:r>
              <a:rPr lang="fr-FR" sz="2400" dirty="0" smtClean="0"/>
              <a:t>Sur les postes de travail</a:t>
            </a:r>
          </a:p>
          <a:p>
            <a:r>
              <a:rPr lang="fr-FR" sz="2800" dirty="0" smtClean="0"/>
              <a:t>Elle va permettre la mise en œuvre de très nouveau scénarios en termes</a:t>
            </a:r>
          </a:p>
          <a:p>
            <a:pPr lvl="1"/>
            <a:r>
              <a:rPr lang="fr-FR" sz="2400" dirty="0" smtClean="0"/>
              <a:t>De consolidation, de disponibilité, de sécurité,…</a:t>
            </a:r>
          </a:p>
          <a:p>
            <a:r>
              <a:rPr lang="fr-FR" sz="2800" dirty="0" smtClean="0"/>
              <a:t>Cette technologie aura sans nul doute des impacts très significatifs sur l’architecture des systèmes d’information </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2" name="Rectangle 52"/>
          <p:cNvSpPr>
            <a:spLocks noGrp="1" noChangeArrowheads="1"/>
          </p:cNvSpPr>
          <p:nvPr>
            <p:ph type="body" idx="1"/>
          </p:nvPr>
        </p:nvSpPr>
        <p:spPr>
          <a:xfrm>
            <a:off x="0" y="38102"/>
            <a:ext cx="4505326" cy="3194721"/>
          </a:xfrm>
          <a:noFill/>
          <a:ln w="9525" algn="ctr">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a:spcBef>
                <a:spcPct val="0"/>
              </a:spcBef>
              <a:buNone/>
            </a:pPr>
            <a:endParaRPr lang="fr-FR" sz="3600" b="1" dirty="0" smtClean="0">
              <a:ln w="50800"/>
              <a:solidFill>
                <a:schemeClr val="tx2"/>
              </a:solidFill>
              <a:latin typeface="Segoe Black" pitchFamily="34" charset="0"/>
              <a:ea typeface="+mj-ea"/>
              <a:cs typeface="+mj-cs"/>
            </a:endParaRPr>
          </a:p>
          <a:p>
            <a:pPr>
              <a:spcBef>
                <a:spcPct val="0"/>
              </a:spcBef>
              <a:buNone/>
            </a:pPr>
            <a:endParaRPr lang="fr-FR" sz="3600" b="1" dirty="0" smtClean="0">
              <a:ln w="50800"/>
              <a:solidFill>
                <a:schemeClr val="tx2"/>
              </a:solidFill>
              <a:latin typeface="Segoe Black" pitchFamily="34" charset="0"/>
              <a:ea typeface="+mj-ea"/>
              <a:cs typeface="+mj-cs"/>
            </a:endParaRPr>
          </a:p>
          <a:p>
            <a:pPr>
              <a:spcBef>
                <a:spcPct val="0"/>
              </a:spcBef>
              <a:buNone/>
            </a:pPr>
            <a:r>
              <a:rPr lang="fr-FR" sz="2800" b="1" dirty="0" smtClean="0">
                <a:ln w="50800"/>
                <a:solidFill>
                  <a:schemeClr val="tx2"/>
                </a:solidFill>
                <a:latin typeface="Segoe Black" pitchFamily="34" charset="0"/>
                <a:ea typeface="+mj-ea"/>
                <a:cs typeface="+mj-cs"/>
              </a:rPr>
              <a:t>La référence technique</a:t>
            </a:r>
          </a:p>
          <a:p>
            <a:pPr>
              <a:spcBef>
                <a:spcPct val="0"/>
              </a:spcBef>
              <a:buNone/>
            </a:pPr>
            <a:r>
              <a:rPr lang="fr-FR" sz="2800" b="1" dirty="0" smtClean="0">
                <a:ln w="50800"/>
                <a:solidFill>
                  <a:schemeClr val="tx2"/>
                </a:solidFill>
                <a:latin typeface="Segoe Black" pitchFamily="34" charset="0"/>
                <a:ea typeface="+mj-ea"/>
                <a:cs typeface="+mj-cs"/>
              </a:rPr>
              <a:t>pour les IT Pros :</a:t>
            </a:r>
          </a:p>
          <a:p>
            <a:pPr>
              <a:spcBef>
                <a:spcPct val="0"/>
              </a:spcBef>
              <a:buNone/>
            </a:pPr>
            <a:r>
              <a:rPr lang="fr-FR" sz="2400" b="1" u="sng" kern="1200" dirty="0" smtClean="0">
                <a:solidFill>
                  <a:srgbClr val="FFFFFF"/>
                </a:solidFill>
              </a:rPr>
              <a:t>technet.microsoft.com</a:t>
            </a:r>
          </a:p>
          <a:p>
            <a:pPr>
              <a:spcBef>
                <a:spcPct val="0"/>
              </a:spcBef>
              <a:buNone/>
            </a:pPr>
            <a:endParaRPr lang="fr-FR" sz="3600" b="1" dirty="0" smtClean="0">
              <a:ln w="50800"/>
              <a:solidFill>
                <a:schemeClr val="tx2"/>
              </a:solidFill>
              <a:latin typeface="Segoe Black" pitchFamily="34" charset="0"/>
              <a:ea typeface="+mj-ea"/>
              <a:cs typeface="+mj-cs"/>
            </a:endParaRPr>
          </a:p>
          <a:p>
            <a:pPr>
              <a:spcBef>
                <a:spcPct val="0"/>
              </a:spcBef>
              <a:buNone/>
            </a:pPr>
            <a:endParaRPr lang="fr-FR" sz="3600" b="1" dirty="0" smtClean="0">
              <a:ln w="50800"/>
              <a:solidFill>
                <a:schemeClr val="tx2"/>
              </a:solidFill>
              <a:latin typeface="Segoe Black" pitchFamily="34" charset="0"/>
              <a:ea typeface="+mj-ea"/>
              <a:cs typeface="+mj-cs"/>
            </a:endParaRPr>
          </a:p>
        </p:txBody>
      </p:sp>
      <p:sp>
        <p:nvSpPr>
          <p:cNvPr id="13" name="Rectangle 52"/>
          <p:cNvSpPr txBox="1">
            <a:spLocks noChangeArrowheads="1"/>
          </p:cNvSpPr>
          <p:nvPr/>
        </p:nvSpPr>
        <p:spPr bwMode="auto">
          <a:xfrm>
            <a:off x="4638674" y="9525"/>
            <a:ext cx="4505326" cy="3748719"/>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447675" marR="0" lvl="0" indent="-447675" defTabSz="914400" latinLnBrk="0">
              <a:lnSpc>
                <a:spcPct val="90000"/>
              </a:lnSpc>
              <a:buClr>
                <a:schemeClr val="tx2"/>
              </a:buClr>
              <a:buSzTx/>
              <a:tabLst/>
              <a:defRPr/>
            </a:pPr>
            <a:endParaRPr lang="fr-FR" sz="3600" dirty="0" smtClean="0">
              <a:ln w="50800"/>
              <a:solidFill>
                <a:schemeClr val="tx2"/>
              </a:solidFill>
              <a:effectLst>
                <a:outerShdw blurRad="38100" dist="38100" dir="2700000" algn="tl">
                  <a:srgbClr val="000000"/>
                </a:outerShdw>
              </a:effectLst>
              <a:latin typeface="Segoe Black" pitchFamily="34" charset="0"/>
              <a:ea typeface="+mj-ea"/>
              <a:cs typeface="+mj-cs"/>
            </a:endParaRPr>
          </a:p>
          <a:p>
            <a:pPr marL="447675" marR="0" lvl="0" indent="-447675" defTabSz="914400" latinLnBrk="0">
              <a:lnSpc>
                <a:spcPct val="90000"/>
              </a:lnSpc>
              <a:buClr>
                <a:schemeClr val="tx2"/>
              </a:buClr>
              <a:buSzTx/>
              <a:tabLst/>
              <a:defRPr/>
            </a:pPr>
            <a:endParaRPr lang="fr-FR" sz="3600" dirty="0" smtClean="0">
              <a:ln w="50800"/>
              <a:solidFill>
                <a:schemeClr val="tx2"/>
              </a:solidFill>
              <a:effectLst>
                <a:outerShdw blurRad="38100" dist="38100" dir="2700000" algn="tl">
                  <a:srgbClr val="000000"/>
                </a:outerShdw>
              </a:effectLst>
              <a:latin typeface="Segoe Black" pitchFamily="34" charset="0"/>
              <a:ea typeface="+mj-ea"/>
              <a:cs typeface="+mj-cs"/>
            </a:endParaRPr>
          </a:p>
          <a:p>
            <a:pPr marL="447675" marR="0" lvl="0" indent="-447675" defTabSz="914400" latinLnBrk="0">
              <a:lnSpc>
                <a:spcPct val="90000"/>
              </a:lnSpc>
              <a:buClr>
                <a:schemeClr val="tx2"/>
              </a:buClr>
              <a:buSzTx/>
              <a:tabLst/>
              <a:defRPr/>
            </a:pPr>
            <a:r>
              <a:rPr lang="fr-FR" sz="2800" dirty="0" smtClean="0">
                <a:ln w="50800"/>
                <a:solidFill>
                  <a:schemeClr val="tx2"/>
                </a:solidFill>
                <a:effectLst>
                  <a:outerShdw blurRad="38100" dist="38100" dir="2700000" algn="tl">
                    <a:srgbClr val="000000"/>
                  </a:outerShdw>
                </a:effectLst>
                <a:latin typeface="Segoe Black" pitchFamily="34" charset="0"/>
                <a:ea typeface="+mj-ea"/>
                <a:cs typeface="+mj-cs"/>
              </a:rPr>
              <a:t>La référence technique</a:t>
            </a:r>
          </a:p>
          <a:p>
            <a:pPr marL="447675" marR="0" lvl="0" indent="-447675" defTabSz="914400" latinLnBrk="0">
              <a:lnSpc>
                <a:spcPct val="90000"/>
              </a:lnSpc>
              <a:buClr>
                <a:schemeClr val="tx2"/>
              </a:buClr>
              <a:buSzTx/>
              <a:tabLst/>
              <a:defRPr/>
            </a:pPr>
            <a:r>
              <a:rPr lang="fr-FR" sz="2800" dirty="0" smtClean="0">
                <a:ln w="50800"/>
                <a:solidFill>
                  <a:schemeClr val="tx2"/>
                </a:solidFill>
                <a:effectLst>
                  <a:outerShdw blurRad="38100" dist="38100" dir="2700000" algn="tl">
                    <a:srgbClr val="000000"/>
                  </a:outerShdw>
                </a:effectLst>
                <a:latin typeface="Segoe Black" pitchFamily="34" charset="0"/>
                <a:ea typeface="+mj-ea"/>
                <a:cs typeface="+mj-cs"/>
              </a:rPr>
              <a:t>pour les développeurs :</a:t>
            </a:r>
          </a:p>
          <a:p>
            <a:pPr marL="447675" indent="-447675">
              <a:lnSpc>
                <a:spcPct val="90000"/>
              </a:lnSpc>
              <a:buClr>
                <a:schemeClr val="tx2"/>
              </a:buClr>
              <a:defRPr/>
            </a:pPr>
            <a:r>
              <a:rPr lang="en-US" sz="2400" u="sng" dirty="0" smtClean="0">
                <a:solidFill>
                  <a:srgbClr val="FFFFFF"/>
                </a:solidFill>
                <a:effectLst>
                  <a:outerShdw blurRad="38100" dist="38100" dir="2700000" algn="tl">
                    <a:srgbClr val="000000"/>
                  </a:outerShdw>
                </a:effectLst>
                <a:latin typeface="+mn-lt"/>
              </a:rPr>
              <a:t>msdn.microsoft.com</a:t>
            </a:r>
            <a:endParaRPr lang="fr-FR" sz="2400" u="sng" dirty="0" smtClean="0">
              <a:solidFill>
                <a:srgbClr val="FFFFFF"/>
              </a:solidFill>
              <a:effectLst>
                <a:outerShdw blurRad="38100" dist="38100" dir="2700000" algn="tl">
                  <a:srgbClr val="000000"/>
                </a:outerShdw>
              </a:effectLst>
              <a:latin typeface="+mn-lt"/>
              <a:hlinkClick r:id="rId3"/>
            </a:endParaRPr>
          </a:p>
          <a:p>
            <a:pPr marL="447675" marR="0" lvl="0" indent="-447675" defTabSz="914400" latinLnBrk="0">
              <a:lnSpc>
                <a:spcPct val="90000"/>
              </a:lnSpc>
              <a:buClr>
                <a:schemeClr val="tx2"/>
              </a:buClr>
              <a:buSzTx/>
              <a:tabLst/>
              <a:defRPr/>
            </a:pPr>
            <a:endParaRPr lang="fr-FR" sz="3600" dirty="0" smtClean="0">
              <a:ln w="50800"/>
              <a:solidFill>
                <a:schemeClr val="tx2"/>
              </a:solidFill>
              <a:effectLst>
                <a:outerShdw blurRad="38100" dist="38100" dir="2700000" algn="tl">
                  <a:srgbClr val="000000"/>
                </a:outerShdw>
              </a:effectLst>
              <a:latin typeface="Segoe Black" pitchFamily="34" charset="0"/>
              <a:ea typeface="+mj-ea"/>
              <a:cs typeface="+mj-cs"/>
            </a:endParaRPr>
          </a:p>
          <a:p>
            <a:pPr marL="447675" marR="0" lvl="0" indent="-447675" defTabSz="914400" latinLnBrk="0">
              <a:lnSpc>
                <a:spcPct val="90000"/>
              </a:lnSpc>
              <a:buClr>
                <a:schemeClr val="tx2"/>
              </a:buClr>
              <a:buSzTx/>
              <a:tabLst/>
              <a:defRPr/>
            </a:pPr>
            <a:endParaRPr lang="fr-FR" sz="3600" dirty="0" smtClean="0">
              <a:ln w="50800"/>
              <a:solidFill>
                <a:schemeClr val="tx2"/>
              </a:solidFill>
              <a:effectLst>
                <a:outerShdw blurRad="38100" dist="38100" dir="2700000" algn="tl">
                  <a:srgbClr val="000000"/>
                </a:outerShdw>
              </a:effectLst>
              <a:latin typeface="Segoe Black" pitchFamily="34" charset="0"/>
              <a:ea typeface="+mj-ea"/>
              <a:cs typeface="+mj-cs"/>
            </a:endParaRPr>
          </a:p>
          <a:p>
            <a:pPr marL="447675" marR="0" lvl="0" indent="-447675" defTabSz="914400" latinLnBrk="0">
              <a:lnSpc>
                <a:spcPct val="90000"/>
              </a:lnSpc>
              <a:buClr>
                <a:schemeClr val="tx2"/>
              </a:buClr>
              <a:buSzTx/>
              <a:tabLst/>
              <a:defRPr/>
            </a:pPr>
            <a:endParaRPr lang="fr-FR" sz="3600" dirty="0" smtClean="0">
              <a:ln w="50800"/>
              <a:solidFill>
                <a:schemeClr val="tx2"/>
              </a:solidFill>
              <a:effectLst>
                <a:outerShdw blurRad="38100" dist="38100" dir="2700000" algn="tl">
                  <a:srgbClr val="000000"/>
                </a:outerShdw>
              </a:effectLst>
              <a:latin typeface="Segoe Black" pitchFamily="34" charset="0"/>
              <a:ea typeface="+mj-ea"/>
              <a:cs typeface="+mj-cs"/>
            </a:endParaRPr>
          </a:p>
        </p:txBody>
      </p:sp>
      <p:sp>
        <p:nvSpPr>
          <p:cNvPr id="16" name="TextBox 15"/>
          <p:cNvSpPr txBox="1"/>
          <p:nvPr/>
        </p:nvSpPr>
        <p:spPr>
          <a:xfrm>
            <a:off x="0" y="3019425"/>
            <a:ext cx="9029700" cy="369332"/>
          </a:xfrm>
          <a:prstGeom prst="rect">
            <a:avLst/>
          </a:prstGeom>
          <a:noFill/>
        </p:spPr>
        <p:txBody>
          <a:bodyPr wrap="square" rtlCol="0">
            <a:spAutoFit/>
          </a:bodyPr>
          <a:lstStyle/>
          <a:p>
            <a:pPr>
              <a:buFont typeface="Arial" pitchFamily="34" charset="0"/>
              <a:buChar char="•"/>
            </a:pPr>
            <a:endParaRPr lang="fr-FR" dirty="0"/>
          </a:p>
        </p:txBody>
      </p:sp>
      <p:sp>
        <p:nvSpPr>
          <p:cNvPr id="18" name="Rectangle 52"/>
          <p:cNvSpPr txBox="1">
            <a:spLocks noChangeArrowheads="1"/>
          </p:cNvSpPr>
          <p:nvPr/>
        </p:nvSpPr>
        <p:spPr bwMode="auto">
          <a:xfrm>
            <a:off x="0" y="3936778"/>
            <a:ext cx="9144000" cy="34901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spcBef>
                <a:spcPct val="30000"/>
              </a:spcBef>
              <a:spcAft>
                <a:spcPct val="0"/>
              </a:spcAft>
              <a:buClr>
                <a:schemeClr val="tx2"/>
              </a:buClr>
              <a:buSzTx/>
              <a:buFont typeface="Wingdings 2" pitchFamily="18" charset="2"/>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S’informer</a:t>
            </a:r>
            <a:r>
              <a:rPr kumimoji="0" lang="fr-FR" sz="2400" b="0" i="0" u="none" strike="noStrike" kern="0" cap="none" spc="0" normalizeH="0" noProof="0" dirty="0" smtClean="0">
                <a:ln>
                  <a:noFill/>
                </a:ln>
                <a:solidFill>
                  <a:schemeClr val="tx2"/>
                </a:solidFill>
                <a:effectLst>
                  <a:outerShdw blurRad="38100" dist="38100" dir="2700000" algn="tl">
                    <a:srgbClr val="000000"/>
                  </a:outerShdw>
                </a:effectLst>
                <a:uLnTx/>
                <a:uFillTx/>
                <a:latin typeface="+mn-lt"/>
                <a:ea typeface="+mn-ea"/>
                <a:cs typeface="+mn-cs"/>
              </a:rPr>
              <a:t> </a:t>
            </a:r>
            <a:r>
              <a:rPr kumimoji="0" lang="fr-F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Un portail d’informations,</a:t>
            </a:r>
            <a:r>
              <a:rPr kumimoji="0" lang="fr-F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des événements, une newsletter bimensuelle personnalisée</a:t>
            </a:r>
            <a:endPar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spcBef>
                <a:spcPct val="30000"/>
              </a:spcBef>
              <a:spcAft>
                <a:spcPct val="0"/>
              </a:spcAft>
              <a:buClr>
                <a:schemeClr val="tx2"/>
              </a:buClr>
              <a:buSzTx/>
              <a:buFont typeface="Wingdings 2" pitchFamily="18" charset="2"/>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Se former - </a:t>
            </a:r>
            <a:r>
              <a:rPr lang="fr-FR" sz="2400" b="0" kern="0" dirty="0" smtClean="0">
                <a:effectLst>
                  <a:outerShdw blurRad="38100" dist="38100" dir="2700000" algn="tl">
                    <a:srgbClr val="000000"/>
                  </a:outerShdw>
                </a:effectLst>
                <a:latin typeface="+mn-lt"/>
              </a:rPr>
              <a:t>Des webcasts, des articles techniques, des téléchargements, des forums pour échanger avec vos pairs</a:t>
            </a:r>
            <a:endPar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spcBef>
                <a:spcPct val="30000"/>
              </a:spcBef>
              <a:spcAft>
                <a:spcPct val="0"/>
              </a:spcAft>
              <a:buClr>
                <a:schemeClr val="tx2"/>
              </a:buClr>
              <a:buSzTx/>
              <a:buFont typeface="Wingdings 2" pitchFamily="18" charset="2"/>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Bénéficier de services -  </a:t>
            </a:r>
            <a:r>
              <a:rPr lang="fr-FR" sz="2400" b="0" kern="0" dirty="0" smtClean="0">
                <a:effectLst>
                  <a:outerShdw blurRad="38100" dist="38100" dir="2700000" algn="tl">
                    <a:srgbClr val="000000"/>
                  </a:outerShdw>
                </a:effectLst>
                <a:latin typeface="+mn-lt"/>
              </a:rPr>
              <a:t>Des cursus de formations et de certifications, des offres de support technique</a:t>
            </a:r>
          </a:p>
          <a:p>
            <a:pPr marL="904875" lvl="1" indent="-447675">
              <a:spcBef>
                <a:spcPct val="30000"/>
              </a:spcBef>
              <a:buClr>
                <a:schemeClr val="tx2"/>
              </a:buClr>
            </a:pPr>
            <a:endParaRPr lang="fr-FR" sz="2400" b="0" kern="0" dirty="0" smtClean="0">
              <a:effectLst>
                <a:outerShdw blurRad="38100" dist="38100" dir="2700000" algn="tl">
                  <a:srgbClr val="000000"/>
                </a:outerShdw>
              </a:effectLst>
              <a:latin typeface="+mn-lt"/>
            </a:endParaRPr>
          </a:p>
          <a:p>
            <a:pPr marL="904875" lvl="1" indent="-447675">
              <a:spcBef>
                <a:spcPct val="30000"/>
              </a:spcBef>
              <a:buClr>
                <a:schemeClr val="tx2"/>
              </a:buClr>
            </a:pPr>
            <a:endParaRPr kumimoji="0" lang="fr-FR"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useBgFill="1">
        <p:nvSpPr>
          <p:cNvPr id="21" name="TextBox 20"/>
          <p:cNvSpPr txBox="1"/>
          <p:nvPr/>
        </p:nvSpPr>
        <p:spPr>
          <a:xfrm>
            <a:off x="4514850" y="2657475"/>
            <a:ext cx="4514851" cy="830997"/>
          </a:xfrm>
          <a:prstGeom prst="rect">
            <a:avLst/>
          </a:prstGeom>
          <a:ln>
            <a:solidFill>
              <a:srgbClr val="FFC000"/>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000" b="0" kern="0" dirty="0" smtClean="0">
                <a:effectLst>
                  <a:outerShdw blurRad="38100" dist="38100" dir="2700000" algn="tl">
                    <a:srgbClr val="000000"/>
                  </a:outerShdw>
                </a:effectLst>
              </a:rPr>
              <a:t>Visual Studio 2005 +</a:t>
            </a:r>
          </a:p>
          <a:p>
            <a:pPr algn="ctr"/>
            <a:r>
              <a:rPr lang="fr-FR" sz="2000" b="0" kern="0" dirty="0" smtClean="0">
                <a:effectLst>
                  <a:outerShdw blurRad="38100" dist="38100" dir="2700000" algn="tl">
                    <a:srgbClr val="000000"/>
                  </a:outerShdw>
                </a:effectLst>
                <a:latin typeface="+mn-lt"/>
              </a:rPr>
              <a:t>Abonnement </a:t>
            </a:r>
            <a:r>
              <a:rPr lang="fr-FR" sz="2800" b="0" u="sng" kern="0" dirty="0" smtClean="0">
                <a:solidFill>
                  <a:schemeClr val="tx2"/>
                </a:solidFill>
                <a:effectLst>
                  <a:outerShdw blurRad="38100" dist="38100" dir="2700000" algn="tl">
                    <a:srgbClr val="000000"/>
                  </a:outerShdw>
                </a:effectLst>
                <a:latin typeface="+mn-lt"/>
              </a:rPr>
              <a:t>MSDN Premium   </a:t>
            </a:r>
            <a:endParaRPr lang="fr-FR" sz="2800" b="0" u="sng" kern="0" dirty="0" smtClean="0">
              <a:solidFill>
                <a:schemeClr val="tx2"/>
              </a:solidFill>
              <a:effectLst>
                <a:outerShdw blurRad="38100" dist="38100" dir="2700000" algn="tl">
                  <a:srgbClr val="000000"/>
                </a:outerShdw>
              </a:effectLst>
              <a:latin typeface="+mn-lt"/>
              <a:hlinkClick r:id="rId5"/>
            </a:endParaRPr>
          </a:p>
        </p:txBody>
      </p:sp>
      <p:sp useBgFill="1">
        <p:nvSpPr>
          <p:cNvPr id="22" name="TextBox 21"/>
          <p:cNvSpPr txBox="1"/>
          <p:nvPr/>
        </p:nvSpPr>
        <p:spPr>
          <a:xfrm>
            <a:off x="66675" y="2657475"/>
            <a:ext cx="4362450" cy="830997"/>
          </a:xfrm>
          <a:prstGeom prst="rect">
            <a:avLst/>
          </a:prstGeom>
          <a:ln>
            <a:solidFill>
              <a:schemeClr val="tx2"/>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000" b="0" kern="0" dirty="0" smtClean="0">
                <a:effectLst>
                  <a:outerShdw blurRad="38100" dist="38100" dir="2700000" algn="tl">
                    <a:srgbClr val="000000"/>
                  </a:outerShdw>
                </a:effectLst>
                <a:latin typeface="+mn-lt"/>
              </a:rPr>
              <a:t>Abonnement </a:t>
            </a:r>
            <a:r>
              <a:rPr lang="fr-FR" sz="2800" b="0" u="sng" kern="0" dirty="0" smtClean="0">
                <a:solidFill>
                  <a:schemeClr val="tx2"/>
                </a:solidFill>
                <a:effectLst>
                  <a:outerShdw blurRad="38100" dist="38100" dir="2700000" algn="tl">
                    <a:srgbClr val="000000"/>
                  </a:outerShdw>
                </a:effectLst>
                <a:latin typeface="+mn-lt"/>
              </a:rPr>
              <a:t>TechNet Plus :</a:t>
            </a:r>
          </a:p>
          <a:p>
            <a:pPr algn="ctr"/>
            <a:r>
              <a:rPr lang="fr-FR" sz="2000" b="0" kern="0" dirty="0" smtClean="0">
                <a:effectLst>
                  <a:outerShdw blurRad="38100" dist="38100" dir="2700000" algn="tl">
                    <a:srgbClr val="000000"/>
                  </a:outerShdw>
                </a:effectLst>
                <a:latin typeface="+mn-lt"/>
              </a:rPr>
              <a:t>Versions d’</a:t>
            </a:r>
            <a:r>
              <a:rPr lang="fr-FR" sz="2000" b="0" kern="0" dirty="0" err="1" smtClean="0">
                <a:effectLst>
                  <a:outerShdw blurRad="38100" dist="38100" dir="2700000" algn="tl">
                    <a:srgbClr val="000000"/>
                  </a:outerShdw>
                </a:effectLst>
                <a:latin typeface="+mn-lt"/>
              </a:rPr>
              <a:t>éval</a:t>
            </a:r>
            <a:r>
              <a:rPr lang="fr-FR" sz="2000" b="0" kern="0" dirty="0" smtClean="0">
                <a:effectLst>
                  <a:outerShdw blurRad="38100" dist="38100" dir="2700000" algn="tl">
                    <a:srgbClr val="000000"/>
                  </a:outerShdw>
                </a:effectLst>
                <a:latin typeface="+mn-lt"/>
              </a:rPr>
              <a:t> + 2 incidents support</a:t>
            </a:r>
            <a:endParaRPr lang="fr-FR" sz="2800" b="0" u="sng" kern="0" dirty="0" smtClean="0">
              <a:solidFill>
                <a:schemeClr val="tx2"/>
              </a:solidFill>
              <a:effectLst>
                <a:outerShdw blurRad="38100" dist="38100" dir="2700000" algn="tl">
                  <a:srgbClr val="000000"/>
                </a:outerShdw>
              </a:effectLst>
              <a:latin typeface="+mn-lt"/>
            </a:endParaRPr>
          </a:p>
        </p:txBody>
      </p:sp>
      <p:pic>
        <p:nvPicPr>
          <p:cNvPr id="12" name="Picture 11" descr="TechNet_rgb.png"/>
          <p:cNvPicPr>
            <a:picLocks noChangeAspect="1"/>
          </p:cNvPicPr>
          <p:nvPr/>
        </p:nvPicPr>
        <p:blipFill>
          <a:blip r:embed="rId6"/>
          <a:stretch>
            <a:fillRect/>
          </a:stretch>
        </p:blipFill>
        <p:spPr>
          <a:xfrm>
            <a:off x="114300" y="142875"/>
            <a:ext cx="4395788" cy="894781"/>
          </a:xfrm>
          <a:prstGeom prst="rect">
            <a:avLst/>
          </a:prstGeom>
        </p:spPr>
      </p:pic>
      <p:pic>
        <p:nvPicPr>
          <p:cNvPr id="10" name="Picture 9" descr="msdn_1inch_c 2.tif"/>
          <p:cNvPicPr>
            <a:picLocks noChangeAspect="1"/>
          </p:cNvPicPr>
          <p:nvPr/>
        </p:nvPicPr>
        <p:blipFill>
          <a:blip r:embed="rId7" cstate="print">
            <a:clrChange>
              <a:clrFrom>
                <a:srgbClr val="FDFDFD"/>
              </a:clrFrom>
              <a:clrTo>
                <a:srgbClr val="FDFDFD">
                  <a:alpha val="0"/>
                </a:srgbClr>
              </a:clrTo>
            </a:clrChange>
          </a:blip>
          <a:stretch>
            <a:fillRect/>
          </a:stretch>
        </p:blipFill>
        <p:spPr>
          <a:xfrm>
            <a:off x="5847249" y="266701"/>
            <a:ext cx="1610826" cy="821224"/>
          </a:xfrm>
          <a:prstGeom prst="rect">
            <a:avLst/>
          </a:prstGeom>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453" name="Picture 5" descr="white bar"/>
          <p:cNvPicPr>
            <a:picLocks noChangeAspect="1" noChangeArrowheads="1"/>
          </p:cNvPicPr>
          <p:nvPr/>
        </p:nvPicPr>
        <p:blipFill>
          <a:blip r:embed="rId3"/>
          <a:srcRect/>
          <a:stretch>
            <a:fillRect/>
          </a:stretch>
        </p:blipFill>
        <p:spPr bwMode="auto">
          <a:xfrm>
            <a:off x="0" y="2306003"/>
            <a:ext cx="8448675" cy="1798637"/>
          </a:xfrm>
          <a:prstGeom prst="rect">
            <a:avLst/>
          </a:prstGeom>
          <a:noFill/>
        </p:spPr>
      </p:pic>
      <p:sp>
        <p:nvSpPr>
          <p:cNvPr id="360451" name="Text Box 3"/>
          <p:cNvSpPr txBox="1">
            <a:spLocks noChangeArrowheads="1"/>
          </p:cNvSpPr>
          <p:nvPr/>
        </p:nvSpPr>
        <p:spPr bwMode="auto">
          <a:xfrm>
            <a:off x="401320" y="6627168"/>
            <a:ext cx="8148638" cy="230832"/>
          </a:xfrm>
          <a:prstGeom prst="rect">
            <a:avLst/>
          </a:prstGeom>
          <a:noFill/>
          <a:ln w="12700">
            <a:noFill/>
            <a:miter lim="800000"/>
            <a:headEnd type="none" w="sm" len="sm"/>
            <a:tailEnd type="none" w="sm" len="sm"/>
          </a:ln>
          <a:effectLst/>
        </p:spPr>
        <p:txBody>
          <a:bodyPr>
            <a:spAutoFit/>
          </a:bodyPr>
          <a:lstStyle/>
          <a:p>
            <a:pPr algn="ctr" eaLnBrk="0" hangingPunct="0"/>
            <a:r>
              <a:rPr lang="en-US" sz="900" b="0" dirty="0">
                <a:cs typeface="Arial" charset="0"/>
              </a:rPr>
              <a:t>© </a:t>
            </a:r>
            <a:r>
              <a:rPr lang="en-US" sz="900" b="0" dirty="0" smtClean="0">
                <a:cs typeface="Arial" charset="0"/>
              </a:rPr>
              <a:t>2007 </a:t>
            </a:r>
            <a:r>
              <a:rPr lang="en-US" sz="900" b="0" dirty="0">
                <a:cs typeface="Arial" charset="0"/>
              </a:rPr>
              <a:t>Microsoft </a:t>
            </a:r>
            <a:r>
              <a:rPr lang="en-US" sz="900" b="0" dirty="0" smtClean="0">
                <a:cs typeface="Arial" charset="0"/>
              </a:rPr>
              <a:t>France</a:t>
            </a:r>
            <a:endParaRPr lang="en-US" sz="800" b="0" dirty="0">
              <a:cs typeface="Arial" charset="0"/>
            </a:endParaRPr>
          </a:p>
        </p:txBody>
      </p:sp>
      <p:grpSp>
        <p:nvGrpSpPr>
          <p:cNvPr id="7" name="Group 6"/>
          <p:cNvGrpSpPr/>
          <p:nvPr/>
        </p:nvGrpSpPr>
        <p:grpSpPr>
          <a:xfrm>
            <a:off x="1725931" y="2661920"/>
            <a:ext cx="4959349" cy="931979"/>
            <a:chOff x="1400811" y="2621280"/>
            <a:chExt cx="4959349" cy="931979"/>
          </a:xfrm>
        </p:grpSpPr>
        <p:sp>
          <p:nvSpPr>
            <p:cNvPr id="5" name="TextBox 4"/>
            <p:cNvSpPr txBox="1"/>
            <p:nvPr/>
          </p:nvSpPr>
          <p:spPr>
            <a:xfrm>
              <a:off x="1971040" y="2621280"/>
              <a:ext cx="4389120" cy="369332"/>
            </a:xfrm>
            <a:prstGeom prst="rect">
              <a:avLst/>
            </a:prstGeom>
            <a:noFill/>
          </p:spPr>
          <p:txBody>
            <a:bodyPr wrap="square" rtlCol="0">
              <a:spAutoFit/>
            </a:bodyPr>
            <a:lstStyle/>
            <a:p>
              <a:r>
                <a:rPr lang="fr-FR" i="1" dirty="0" smtClean="0">
                  <a:solidFill>
                    <a:schemeClr val="bg2"/>
                  </a:solidFill>
                  <a:latin typeface="Segoe "/>
                </a:rPr>
                <a:t>Votre potentiel, notre passion </a:t>
              </a:r>
              <a:r>
                <a:rPr lang="fr-FR" sz="1200" i="1" baseline="58000" dirty="0" smtClean="0">
                  <a:solidFill>
                    <a:schemeClr val="bg2"/>
                  </a:solidFill>
                  <a:latin typeface="Segoe "/>
                </a:rPr>
                <a:t>TM </a:t>
              </a:r>
              <a:endParaRPr lang="fr-FR" sz="1200" i="1" baseline="58000" dirty="0">
                <a:solidFill>
                  <a:schemeClr val="bg2"/>
                </a:solidFill>
                <a:latin typeface="Segoe "/>
              </a:endParaRPr>
            </a:p>
          </p:txBody>
        </p:sp>
        <p:pic>
          <p:nvPicPr>
            <p:cNvPr id="3074" name="Picture 2" descr="C:\Users\sebim\Desktop\ms-logo_bL.png"/>
            <p:cNvPicPr>
              <a:picLocks noChangeAspect="1" noChangeArrowheads="1"/>
            </p:cNvPicPr>
            <p:nvPr/>
          </p:nvPicPr>
          <p:blipFill>
            <a:blip r:embed="rId4"/>
            <a:srcRect/>
            <a:stretch>
              <a:fillRect/>
            </a:stretch>
          </p:blipFill>
          <p:spPr bwMode="auto">
            <a:xfrm>
              <a:off x="1400811" y="3066201"/>
              <a:ext cx="2988309" cy="487058"/>
            </a:xfrm>
            <a:prstGeom prst="rect">
              <a:avLst/>
            </a:prstGeom>
            <a:noFill/>
          </p:spPr>
        </p:pic>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1" name="Title 508930"/>
          <p:cNvSpPr>
            <a:spLocks noGrp="1" noChangeArrowheads="1"/>
          </p:cNvSpPr>
          <p:nvPr>
            <p:ph type="title"/>
          </p:nvPr>
        </p:nvSpPr>
        <p:spPr>
          <a:xfrm>
            <a:off x="304800" y="304800"/>
            <a:ext cx="8651875" cy="641350"/>
          </a:xfrm>
        </p:spPr>
        <p:txBody>
          <a:bodyPr anchor="t"/>
          <a:lstStyle/>
          <a:p>
            <a:pPr marL="0" indent="0" defTabSz="914400" eaLnBrk="1" hangingPunct="1"/>
            <a:r>
              <a:rPr lang="fr-FR" smtClean="0"/>
              <a:t>Principe des machines virtuelles</a:t>
            </a:r>
          </a:p>
        </p:txBody>
      </p:sp>
      <p:pic>
        <p:nvPicPr>
          <p:cNvPr id="508932" name="Rectangle 508931"/>
          <p:cNvPicPr>
            <a:picLocks noChangeAspect="1" noChangeArrowheads="1"/>
          </p:cNvPicPr>
          <p:nvPr/>
        </p:nvPicPr>
        <p:blipFill>
          <a:blip r:embed="rId3"/>
          <a:srcRect/>
          <a:stretch>
            <a:fillRect/>
          </a:stretch>
        </p:blipFill>
        <p:spPr bwMode="auto">
          <a:xfrm>
            <a:off x="2514600" y="1524000"/>
            <a:ext cx="5432425" cy="4394200"/>
          </a:xfrm>
          <a:prstGeom prst="rect">
            <a:avLst/>
          </a:prstGeom>
          <a:noFill/>
          <a:ln w="9525" cap="flat" cmpd="sng" algn="ctr">
            <a:noFill/>
            <a:prstDash val="solid"/>
            <a:miter lim="800000"/>
            <a:headEnd type="none" w="med" len="med"/>
            <a:tailEnd type="none" w="med" len="med"/>
          </a:ln>
          <a:effectLst>
            <a:outerShdw dist="107763" dir="2700000" algn="ctr" rotWithShape="0">
              <a:schemeClr val="bg2">
                <a:alpha val="50000"/>
              </a:schemeClr>
            </a:outerShdw>
          </a:effectLst>
        </p:spPr>
      </p:pic>
      <p:sp>
        <p:nvSpPr>
          <p:cNvPr id="508933" name="TextBox 508932"/>
          <p:cNvSpPr txBox="1">
            <a:spLocks noChangeArrowheads="1"/>
          </p:cNvSpPr>
          <p:nvPr/>
        </p:nvSpPr>
        <p:spPr bwMode="auto">
          <a:xfrm>
            <a:off x="162502" y="2350366"/>
            <a:ext cx="2408238" cy="1187450"/>
          </a:xfrm>
          <a:prstGeom prst="rect">
            <a:avLst/>
          </a:prstGeom>
          <a:noFill/>
          <a:ln w="9525" cap="flat" cmpd="sng" algn="ctr">
            <a:noFill/>
            <a:prstDash val="solid"/>
            <a:miter lim="800000"/>
            <a:headEnd type="none" w="med" len="med"/>
            <a:tailEnd type="none" w="med" len="med"/>
          </a:ln>
          <a:effectLst/>
        </p:spPr>
        <p:txBody>
          <a:bodyPr wrap="none">
            <a:spAutoFit/>
          </a:bodyPr>
          <a:lstStyle/>
          <a:p>
            <a:pPr algn="ctr"/>
            <a:r>
              <a:rPr lang="fr-FR" dirty="0">
                <a:effectLst>
                  <a:outerShdw blurRad="38100" dist="38100" dir="2700000" algn="tl">
                    <a:srgbClr val="000000"/>
                  </a:outerShdw>
                </a:effectLst>
                <a:latin typeface="Franklin Gothic Book" pitchFamily="34" charset="0"/>
              </a:rPr>
              <a:t>Serveur physique</a:t>
            </a:r>
            <a:endParaRPr lang="fr-FR" sz="1800" b="0" dirty="0">
              <a:effectLst/>
            </a:endParaRPr>
          </a:p>
          <a:p>
            <a:pPr algn="ctr"/>
            <a:r>
              <a:rPr lang="fr-FR" dirty="0">
                <a:effectLst>
                  <a:outerShdw blurRad="38100" dist="38100" dir="2700000" algn="tl">
                    <a:srgbClr val="000000"/>
                  </a:outerShdw>
                </a:effectLst>
                <a:latin typeface="Franklin Gothic Book" pitchFamily="34" charset="0"/>
              </a:rPr>
              <a:t>« Hôte »</a:t>
            </a:r>
          </a:p>
          <a:p>
            <a:pPr algn="ctr"/>
            <a:r>
              <a:rPr lang="fr-FR" dirty="0">
                <a:effectLst>
                  <a:outerShdw blurRad="38100" dist="38100" dir="2700000" algn="tl">
                    <a:srgbClr val="000000"/>
                  </a:outerShdw>
                </a:effectLst>
                <a:latin typeface="Franklin Gothic Book" pitchFamily="34" charset="0"/>
              </a:rPr>
              <a:t>« Host »</a:t>
            </a:r>
          </a:p>
        </p:txBody>
      </p:sp>
      <p:sp>
        <p:nvSpPr>
          <p:cNvPr id="508934" name="TextBox 508933"/>
          <p:cNvSpPr txBox="1">
            <a:spLocks noChangeArrowheads="1"/>
          </p:cNvSpPr>
          <p:nvPr/>
        </p:nvSpPr>
        <p:spPr bwMode="auto">
          <a:xfrm>
            <a:off x="52388" y="3657600"/>
            <a:ext cx="2767012" cy="457200"/>
          </a:xfrm>
          <a:prstGeom prst="rect">
            <a:avLst/>
          </a:prstGeom>
          <a:noFill/>
          <a:ln w="9525" cap="flat" cmpd="sng" algn="ctr">
            <a:noFill/>
            <a:prstDash val="solid"/>
            <a:miter lim="800000"/>
            <a:headEnd type="none" w="med" len="med"/>
            <a:tailEnd type="none" w="med" len="med"/>
          </a:ln>
          <a:effectLst/>
        </p:spPr>
        <p:txBody>
          <a:bodyPr>
            <a:spAutoFit/>
          </a:bodyPr>
          <a:lstStyle/>
          <a:p>
            <a:r>
              <a:rPr lang="fr-FR">
                <a:effectLst>
                  <a:outerShdw blurRad="38100" dist="38100" dir="2700000" algn="tl">
                    <a:srgbClr val="000000"/>
                  </a:outerShdw>
                </a:effectLst>
                <a:latin typeface="Franklin Gothic Book" pitchFamily="34" charset="0"/>
              </a:rPr>
              <a:t>Disque physique</a:t>
            </a:r>
            <a:endParaRPr lang="fr-FR" sz="1800" b="0">
              <a:effectLst/>
            </a:endParaRPr>
          </a:p>
        </p:txBody>
      </p:sp>
      <p:sp>
        <p:nvSpPr>
          <p:cNvPr id="508935" name="TextBox 508934"/>
          <p:cNvSpPr txBox="1">
            <a:spLocks noChangeArrowheads="1"/>
          </p:cNvSpPr>
          <p:nvPr/>
        </p:nvSpPr>
        <p:spPr bwMode="auto">
          <a:xfrm>
            <a:off x="457200" y="4346575"/>
            <a:ext cx="1951038" cy="457200"/>
          </a:xfrm>
          <a:prstGeom prst="rect">
            <a:avLst/>
          </a:prstGeom>
          <a:noFill/>
          <a:ln w="9525" cap="flat" cmpd="sng" algn="ctr">
            <a:noFill/>
            <a:prstDash val="solid"/>
            <a:miter lim="800000"/>
            <a:headEnd type="none" w="med" len="med"/>
            <a:tailEnd type="none" w="med" len="med"/>
          </a:ln>
          <a:effectLst/>
        </p:spPr>
        <p:txBody>
          <a:bodyPr wrap="none">
            <a:spAutoFit/>
          </a:bodyPr>
          <a:lstStyle/>
          <a:p>
            <a:r>
              <a:rPr lang="fr-FR">
                <a:effectLst>
                  <a:outerShdw blurRad="38100" dist="38100" dir="2700000" algn="tl">
                    <a:srgbClr val="000000"/>
                  </a:outerShdw>
                </a:effectLst>
                <a:latin typeface="Franklin Gothic Book" pitchFamily="34" charset="0"/>
              </a:rPr>
              <a:t>Disque virtuel</a:t>
            </a:r>
            <a:endParaRPr lang="fr-FR" sz="1800" b="0">
              <a:effectLst/>
            </a:endParaRPr>
          </a:p>
        </p:txBody>
      </p:sp>
      <p:sp>
        <p:nvSpPr>
          <p:cNvPr id="48134" name="Straight Connector 45061"/>
          <p:cNvSpPr>
            <a:spLocks noChangeShapeType="1"/>
          </p:cNvSpPr>
          <p:nvPr/>
        </p:nvSpPr>
        <p:spPr bwMode="auto">
          <a:xfrm flipV="1">
            <a:off x="2362200" y="2362200"/>
            <a:ext cx="1066800" cy="228600"/>
          </a:xfrm>
          <a:prstGeom prst="line">
            <a:avLst/>
          </a:prstGeom>
          <a:noFill/>
          <a:ln w="38100" algn="ctr">
            <a:solidFill>
              <a:srgbClr val="FF0000"/>
            </a:solidFill>
            <a:round/>
            <a:headEnd/>
            <a:tailEnd type="triangle" w="med" len="med"/>
          </a:ln>
        </p:spPr>
        <p:txBody>
          <a:bodyPr/>
          <a:lstStyle/>
          <a:p>
            <a:endParaRPr lang="fr-FR"/>
          </a:p>
        </p:txBody>
      </p:sp>
      <p:sp>
        <p:nvSpPr>
          <p:cNvPr id="48135" name="Straight Connector 45062"/>
          <p:cNvSpPr>
            <a:spLocks noChangeShapeType="1"/>
          </p:cNvSpPr>
          <p:nvPr/>
        </p:nvSpPr>
        <p:spPr bwMode="auto">
          <a:xfrm>
            <a:off x="2059709" y="3851564"/>
            <a:ext cx="1445491" cy="796636"/>
          </a:xfrm>
          <a:prstGeom prst="line">
            <a:avLst/>
          </a:prstGeom>
          <a:noFill/>
          <a:ln w="38100" algn="ctr">
            <a:solidFill>
              <a:srgbClr val="FF0000"/>
            </a:solidFill>
            <a:round/>
            <a:headEnd/>
            <a:tailEnd type="triangle" w="med" len="med"/>
          </a:ln>
        </p:spPr>
        <p:txBody>
          <a:bodyPr/>
          <a:lstStyle/>
          <a:p>
            <a:endParaRPr lang="fr-FR"/>
          </a:p>
        </p:txBody>
      </p:sp>
      <p:sp>
        <p:nvSpPr>
          <p:cNvPr id="48136" name="Straight Connector 45063"/>
          <p:cNvSpPr>
            <a:spLocks noChangeShapeType="1"/>
          </p:cNvSpPr>
          <p:nvPr/>
        </p:nvSpPr>
        <p:spPr bwMode="auto">
          <a:xfrm>
            <a:off x="2286000" y="4648200"/>
            <a:ext cx="1524000" cy="228600"/>
          </a:xfrm>
          <a:prstGeom prst="line">
            <a:avLst/>
          </a:prstGeom>
          <a:noFill/>
          <a:ln w="38100" algn="ctr">
            <a:solidFill>
              <a:srgbClr val="FF0000"/>
            </a:solidFill>
            <a:round/>
            <a:headEnd/>
            <a:tailEnd type="triangle" w="med" len="med"/>
          </a:ln>
        </p:spPr>
        <p:txBody>
          <a:bodyPr/>
          <a:lstStyle/>
          <a:p>
            <a:endParaRPr lang="fr-FR"/>
          </a:p>
        </p:txBody>
      </p:sp>
      <p:sp>
        <p:nvSpPr>
          <p:cNvPr id="508939" name="TextBox 508938"/>
          <p:cNvSpPr txBox="1">
            <a:spLocks noChangeArrowheads="1"/>
          </p:cNvSpPr>
          <p:nvPr/>
        </p:nvSpPr>
        <p:spPr bwMode="auto">
          <a:xfrm>
            <a:off x="5438487" y="2434648"/>
            <a:ext cx="3136900" cy="1187450"/>
          </a:xfrm>
          <a:prstGeom prst="rect">
            <a:avLst/>
          </a:prstGeom>
          <a:noFill/>
          <a:ln w="9525" cap="flat" cmpd="sng" algn="ctr">
            <a:noFill/>
            <a:prstDash val="solid"/>
            <a:miter lim="800000"/>
            <a:headEnd type="none" w="med" len="med"/>
            <a:tailEnd type="none" w="med" len="med"/>
          </a:ln>
          <a:effectLst/>
        </p:spPr>
        <p:txBody>
          <a:bodyPr wrap="none">
            <a:spAutoFit/>
          </a:bodyPr>
          <a:lstStyle/>
          <a:p>
            <a:pPr algn="ctr"/>
            <a:r>
              <a:rPr lang="fr-FR" dirty="0">
                <a:effectLst>
                  <a:outerShdw blurRad="38100" dist="38100" dir="2700000" algn="tl">
                    <a:srgbClr val="000000"/>
                  </a:outerShdw>
                </a:effectLst>
                <a:latin typeface="Franklin Gothic Book" pitchFamily="34" charset="0"/>
              </a:rPr>
              <a:t>Machine virtuelle (VM) </a:t>
            </a:r>
            <a:endParaRPr lang="fr-FR" sz="1800" b="0" dirty="0">
              <a:effectLst/>
            </a:endParaRPr>
          </a:p>
          <a:p>
            <a:pPr algn="ctr"/>
            <a:r>
              <a:rPr lang="fr-FR" dirty="0">
                <a:effectLst>
                  <a:outerShdw blurRad="38100" dist="38100" dir="2700000" algn="tl">
                    <a:srgbClr val="000000"/>
                  </a:outerShdw>
                </a:effectLst>
                <a:latin typeface="Franklin Gothic Book" pitchFamily="34" charset="0"/>
              </a:rPr>
              <a:t>« Invité »</a:t>
            </a:r>
          </a:p>
          <a:p>
            <a:pPr algn="ctr"/>
            <a:r>
              <a:rPr lang="fr-FR" dirty="0">
                <a:effectLst>
                  <a:outerShdw blurRad="38100" dist="38100" dir="2700000" algn="tl">
                    <a:srgbClr val="000000"/>
                  </a:outerShdw>
                </a:effectLst>
                <a:latin typeface="Franklin Gothic Book" pitchFamily="34" charset="0"/>
              </a:rPr>
              <a:t>« </a:t>
            </a:r>
            <a:r>
              <a:rPr lang="fr-FR" dirty="0" err="1">
                <a:effectLst>
                  <a:outerShdw blurRad="38100" dist="38100" dir="2700000" algn="tl">
                    <a:srgbClr val="000000"/>
                  </a:outerShdw>
                </a:effectLst>
                <a:latin typeface="Franklin Gothic Book" pitchFamily="34" charset="0"/>
              </a:rPr>
              <a:t>Guest</a:t>
            </a:r>
            <a:r>
              <a:rPr lang="fr-FR" dirty="0">
                <a:effectLst>
                  <a:outerShdw blurRad="38100" dist="38100" dir="2700000" algn="tl">
                    <a:srgbClr val="000000"/>
                  </a:outerShdw>
                </a:effectLst>
                <a:latin typeface="Franklin Gothic Book" pitchFamily="34" charset="0"/>
              </a:rPr>
              <a:t> »</a:t>
            </a:r>
          </a:p>
        </p:txBody>
      </p:sp>
      <p:sp>
        <p:nvSpPr>
          <p:cNvPr id="48138" name="Straight Connector 45065"/>
          <p:cNvSpPr>
            <a:spLocks noChangeShapeType="1"/>
          </p:cNvSpPr>
          <p:nvPr/>
        </p:nvSpPr>
        <p:spPr bwMode="auto">
          <a:xfrm flipH="1">
            <a:off x="5029200" y="2819400"/>
            <a:ext cx="838200" cy="838200"/>
          </a:xfrm>
          <a:prstGeom prst="line">
            <a:avLst/>
          </a:prstGeom>
          <a:noFill/>
          <a:ln w="38100" algn="ctr">
            <a:solidFill>
              <a:srgbClr val="FF0000"/>
            </a:solidFill>
            <a:round/>
            <a:headEnd/>
            <a:tailEnd type="triangle" w="med" len="med"/>
          </a:ln>
        </p:spPr>
        <p:txBody>
          <a:bodyPr/>
          <a:lstStyle/>
          <a:p>
            <a:endParaRPr lang="fr-FR"/>
          </a:p>
        </p:txBody>
      </p:sp>
      <p:sp>
        <p:nvSpPr>
          <p:cNvPr id="12" name="TextBox 11"/>
          <p:cNvSpPr txBox="1">
            <a:spLocks noChangeArrowheads="1"/>
          </p:cNvSpPr>
          <p:nvPr/>
        </p:nvSpPr>
        <p:spPr bwMode="auto">
          <a:xfrm>
            <a:off x="7031759" y="3824721"/>
            <a:ext cx="1133644" cy="369332"/>
          </a:xfrm>
          <a:prstGeom prst="rect">
            <a:avLst/>
          </a:prstGeom>
          <a:noFill/>
          <a:ln w="9525" cap="flat" cmpd="sng" algn="ctr">
            <a:noFill/>
            <a:prstDash val="solid"/>
            <a:miter lim="800000"/>
            <a:headEnd type="none" w="med" len="med"/>
            <a:tailEnd type="none" w="med" len="med"/>
          </a:ln>
          <a:effectLst/>
        </p:spPr>
        <p:txBody>
          <a:bodyPr wrap="none">
            <a:spAutoFit/>
          </a:bodyPr>
          <a:lstStyle/>
          <a:p>
            <a:pPr algn="ctr"/>
            <a:r>
              <a:rPr lang="fr-FR" dirty="0" smtClean="0">
                <a:effectLst>
                  <a:outerShdw blurRad="38100" dist="38100" dir="2700000" algn="tl">
                    <a:srgbClr val="000000"/>
                  </a:outerShdw>
                </a:effectLst>
                <a:latin typeface="Franklin Gothic Book" pitchFamily="34" charset="0"/>
              </a:rPr>
              <a:t>Réseaux</a:t>
            </a:r>
            <a:endParaRPr lang="fr-FR" sz="1800" b="0" dirty="0">
              <a:effectLst/>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2" descr="gray-disc"/>
          <p:cNvPicPr>
            <a:picLocks noChangeAspect="1" noChangeArrowheads="1"/>
          </p:cNvPicPr>
          <p:nvPr/>
        </p:nvPicPr>
        <p:blipFill>
          <a:blip r:embed="rId4"/>
          <a:srcRect/>
          <a:stretch>
            <a:fillRect/>
          </a:stretch>
        </p:blipFill>
        <p:spPr bwMode="auto">
          <a:xfrm>
            <a:off x="3968750" y="4608513"/>
            <a:ext cx="5175250" cy="1797050"/>
          </a:xfrm>
          <a:prstGeom prst="rect">
            <a:avLst/>
          </a:prstGeom>
          <a:noFill/>
          <a:ln w="9525" algn="ctr">
            <a:noFill/>
            <a:miter lim="800000"/>
            <a:headEnd/>
            <a:tailEnd/>
          </a:ln>
        </p:spPr>
      </p:pic>
      <p:pic>
        <p:nvPicPr>
          <p:cNvPr id="1041" name="Picture 4" descr="blue 3d disc with glow"/>
          <p:cNvPicPr>
            <a:picLocks noChangeAspect="1" noChangeArrowheads="1"/>
          </p:cNvPicPr>
          <p:nvPr/>
        </p:nvPicPr>
        <p:blipFill>
          <a:blip r:embed="rId5"/>
          <a:srcRect/>
          <a:stretch>
            <a:fillRect/>
          </a:stretch>
        </p:blipFill>
        <p:spPr bwMode="auto">
          <a:xfrm>
            <a:off x="7180263" y="4738688"/>
            <a:ext cx="1108075" cy="687387"/>
          </a:xfrm>
          <a:prstGeom prst="rect">
            <a:avLst/>
          </a:prstGeom>
          <a:noFill/>
          <a:ln w="9525" algn="ctr">
            <a:noFill/>
            <a:miter lim="800000"/>
            <a:headEnd/>
            <a:tailEnd/>
          </a:ln>
        </p:spPr>
      </p:pic>
      <p:sp>
        <p:nvSpPr>
          <p:cNvPr id="476167" name="Rectangle 7"/>
          <p:cNvSpPr>
            <a:spLocks noChangeArrowheads="1"/>
          </p:cNvSpPr>
          <p:nvPr/>
        </p:nvSpPr>
        <p:spPr bwMode="auto">
          <a:xfrm>
            <a:off x="38100" y="73025"/>
            <a:ext cx="9105900" cy="1244600"/>
          </a:xfrm>
          <a:prstGeom prst="rect">
            <a:avLst/>
          </a:prstGeom>
          <a:noFill/>
          <a:ln w="9525">
            <a:noFill/>
            <a:miter lim="800000"/>
            <a:headEnd/>
            <a:tailEnd/>
          </a:ln>
          <a:effectLst/>
        </p:spPr>
        <p:txBody>
          <a:bodyPr anchor="ctr"/>
          <a:lstStyle/>
          <a:p>
            <a:pPr>
              <a:lnSpc>
                <a:spcPct val="90000"/>
              </a:lnSpc>
              <a:defRPr/>
            </a:pPr>
            <a:endParaRPr lang="en-GB" sz="3600">
              <a:solidFill>
                <a:srgbClr val="FFCC00"/>
              </a:solidFill>
              <a:effectLst>
                <a:outerShdw blurRad="38100" dist="38100" dir="2700000" algn="tl">
                  <a:srgbClr val="000000"/>
                </a:outerShdw>
              </a:effectLst>
            </a:endParaRPr>
          </a:p>
        </p:txBody>
      </p:sp>
      <p:sp>
        <p:nvSpPr>
          <p:cNvPr id="476365" name="Rectangle 205"/>
          <p:cNvSpPr>
            <a:spLocks noGrp="1" noChangeArrowheads="1"/>
          </p:cNvSpPr>
          <p:nvPr>
            <p:ph type="title"/>
          </p:nvPr>
        </p:nvSpPr>
        <p:spPr/>
        <p:txBody>
          <a:bodyPr/>
          <a:lstStyle/>
          <a:p>
            <a:pPr eaLnBrk="1" hangingPunct="1">
              <a:defRPr/>
            </a:pPr>
            <a:r>
              <a:rPr lang="en-US" dirty="0" smtClean="0">
                <a:effectLst>
                  <a:outerShdw blurRad="38100" dist="38100" dir="2700000" algn="tl">
                    <a:srgbClr val="000000"/>
                  </a:outerShdw>
                </a:effectLst>
              </a:rPr>
              <a:t>Scenarios</a:t>
            </a:r>
          </a:p>
        </p:txBody>
      </p:sp>
      <p:graphicFrame>
        <p:nvGraphicFramePr>
          <p:cNvPr id="1031" name="Object 170"/>
          <p:cNvGraphicFramePr>
            <a:graphicFrameLocks noChangeAspect="1"/>
          </p:cNvGraphicFramePr>
          <p:nvPr>
            <p:ph idx="1"/>
          </p:nvPr>
        </p:nvGraphicFramePr>
        <p:xfrm>
          <a:off x="4216400" y="2054225"/>
          <a:ext cx="681038" cy="955675"/>
        </p:xfrm>
        <a:graphic>
          <a:graphicData uri="http://schemas.openxmlformats.org/presentationml/2006/ole">
            <p:oleObj spid="_x0000_s67591" name="Visio" r:id="rId6" imgW="681464" imgH="955880" progId="">
              <p:embed/>
            </p:oleObj>
          </a:graphicData>
        </a:graphic>
      </p:graphicFrame>
      <p:sp>
        <p:nvSpPr>
          <p:cNvPr id="1044" name="Text Box 9"/>
          <p:cNvSpPr txBox="1">
            <a:spLocks noChangeArrowheads="1"/>
          </p:cNvSpPr>
          <p:nvPr/>
        </p:nvSpPr>
        <p:spPr bwMode="auto">
          <a:xfrm>
            <a:off x="1155700" y="4192588"/>
            <a:ext cx="2632075" cy="830997"/>
          </a:xfrm>
          <a:prstGeom prst="rect">
            <a:avLst/>
          </a:prstGeom>
          <a:noFill/>
          <a:ln w="9525" algn="ctr">
            <a:noFill/>
            <a:miter lim="800000"/>
            <a:headEnd/>
            <a:tailEnd/>
          </a:ln>
        </p:spPr>
        <p:txBody>
          <a:bodyPr>
            <a:spAutoFit/>
          </a:bodyPr>
          <a:lstStyle/>
          <a:p>
            <a:r>
              <a:rPr lang="en-US" sz="2400" dirty="0">
                <a:cs typeface="Arial" charset="0"/>
              </a:rPr>
              <a:t>Test </a:t>
            </a:r>
            <a:r>
              <a:rPr lang="en-US" sz="2400" dirty="0" smtClean="0">
                <a:cs typeface="Arial" charset="0"/>
              </a:rPr>
              <a:t>and </a:t>
            </a:r>
            <a:r>
              <a:rPr lang="en-US" sz="2400" dirty="0" err="1" smtClean="0">
                <a:cs typeface="Arial" charset="0"/>
              </a:rPr>
              <a:t>développement</a:t>
            </a:r>
            <a:endParaRPr lang="en-US" sz="2400" dirty="0">
              <a:cs typeface="Arial" charset="0"/>
            </a:endParaRPr>
          </a:p>
        </p:txBody>
      </p:sp>
      <p:pic>
        <p:nvPicPr>
          <p:cNvPr id="1045" name="Picture 15" descr="gray-disc"/>
          <p:cNvPicPr>
            <a:picLocks noChangeAspect="1" noChangeArrowheads="1"/>
          </p:cNvPicPr>
          <p:nvPr/>
        </p:nvPicPr>
        <p:blipFill>
          <a:blip r:embed="rId4"/>
          <a:srcRect/>
          <a:stretch>
            <a:fillRect/>
          </a:stretch>
        </p:blipFill>
        <p:spPr bwMode="auto">
          <a:xfrm>
            <a:off x="5430838" y="2014538"/>
            <a:ext cx="3432175" cy="1797050"/>
          </a:xfrm>
          <a:prstGeom prst="rect">
            <a:avLst/>
          </a:prstGeom>
          <a:noFill/>
          <a:ln w="9525" algn="ctr">
            <a:noFill/>
            <a:miter lim="800000"/>
            <a:headEnd/>
            <a:tailEnd/>
          </a:ln>
        </p:spPr>
      </p:pic>
      <p:sp>
        <p:nvSpPr>
          <p:cNvPr id="1046" name="Text Box 20"/>
          <p:cNvSpPr txBox="1">
            <a:spLocks noChangeArrowheads="1"/>
          </p:cNvSpPr>
          <p:nvPr/>
        </p:nvSpPr>
        <p:spPr bwMode="auto">
          <a:xfrm>
            <a:off x="5314442" y="3593148"/>
            <a:ext cx="2318263" cy="830997"/>
          </a:xfrm>
          <a:prstGeom prst="rect">
            <a:avLst/>
          </a:prstGeom>
          <a:noFill/>
          <a:ln w="9525" algn="ctr">
            <a:noFill/>
            <a:miter lim="800000"/>
            <a:headEnd/>
            <a:tailEnd/>
          </a:ln>
        </p:spPr>
        <p:txBody>
          <a:bodyPr wrap="none">
            <a:spAutoFit/>
          </a:bodyPr>
          <a:lstStyle/>
          <a:p>
            <a:r>
              <a:rPr lang="en-US" sz="2400" dirty="0" smtClean="0">
                <a:cs typeface="Arial" charset="0"/>
              </a:rPr>
              <a:t>Consolidation </a:t>
            </a:r>
          </a:p>
          <a:p>
            <a:r>
              <a:rPr lang="en-US" sz="2400" dirty="0" smtClean="0">
                <a:cs typeface="Arial" charset="0"/>
              </a:rPr>
              <a:t>de </a:t>
            </a:r>
            <a:r>
              <a:rPr lang="en-US" sz="2400" dirty="0" err="1" smtClean="0">
                <a:cs typeface="Arial" charset="0"/>
              </a:rPr>
              <a:t>serveurs</a:t>
            </a:r>
            <a:endParaRPr lang="en-US" sz="2400" dirty="0">
              <a:cs typeface="Arial" charset="0"/>
            </a:endParaRPr>
          </a:p>
        </p:txBody>
      </p:sp>
      <p:sp>
        <p:nvSpPr>
          <p:cNvPr id="1047" name="Text Box 36"/>
          <p:cNvSpPr txBox="1">
            <a:spLocks noChangeArrowheads="1"/>
          </p:cNvSpPr>
          <p:nvPr/>
        </p:nvSpPr>
        <p:spPr bwMode="auto">
          <a:xfrm>
            <a:off x="5738813" y="1135063"/>
            <a:ext cx="2452687" cy="457200"/>
          </a:xfrm>
          <a:prstGeom prst="rect">
            <a:avLst/>
          </a:prstGeom>
          <a:noFill/>
          <a:ln w="9525" algn="ctr">
            <a:noFill/>
            <a:miter lim="800000"/>
            <a:headEnd/>
            <a:tailEnd/>
          </a:ln>
        </p:spPr>
        <p:txBody>
          <a:bodyPr wrap="none">
            <a:spAutoFit/>
          </a:bodyPr>
          <a:lstStyle/>
          <a:p>
            <a:r>
              <a:rPr lang="en-US" sz="2400" dirty="0">
                <a:cs typeface="Arial" charset="0"/>
              </a:rPr>
              <a:t>Disaster recovery</a:t>
            </a:r>
          </a:p>
        </p:txBody>
      </p:sp>
      <p:grpSp>
        <p:nvGrpSpPr>
          <p:cNvPr id="2" name="Group 41"/>
          <p:cNvGrpSpPr>
            <a:grpSpLocks/>
          </p:cNvGrpSpPr>
          <p:nvPr/>
        </p:nvGrpSpPr>
        <p:grpSpPr bwMode="auto">
          <a:xfrm>
            <a:off x="6443663" y="4589463"/>
            <a:ext cx="606425" cy="630237"/>
            <a:chOff x="1062" y="1473"/>
            <a:chExt cx="489" cy="542"/>
          </a:xfrm>
        </p:grpSpPr>
        <p:pic>
          <p:nvPicPr>
            <p:cNvPr id="1101" name="Picture 42" descr="blue 3d disc with glow"/>
            <p:cNvPicPr>
              <a:picLocks noChangeAspect="1" noChangeArrowheads="1"/>
            </p:cNvPicPr>
            <p:nvPr/>
          </p:nvPicPr>
          <p:blipFill>
            <a:blip r:embed="rId7"/>
            <a:srcRect/>
            <a:stretch>
              <a:fillRect/>
            </a:stretch>
          </p:blipFill>
          <p:spPr bwMode="auto">
            <a:xfrm>
              <a:off x="1062" y="1680"/>
              <a:ext cx="489" cy="335"/>
            </a:xfrm>
            <a:prstGeom prst="rect">
              <a:avLst/>
            </a:prstGeom>
            <a:noFill/>
            <a:ln w="9525" algn="ctr">
              <a:noFill/>
              <a:miter lim="800000"/>
              <a:headEnd/>
              <a:tailEnd/>
            </a:ln>
          </p:spPr>
        </p:pic>
        <p:pic>
          <p:nvPicPr>
            <p:cNvPr id="1102" name="Picture 43" descr="Server sm"/>
            <p:cNvPicPr>
              <a:picLocks noChangeAspect="1" noChangeArrowheads="1"/>
            </p:cNvPicPr>
            <p:nvPr/>
          </p:nvPicPr>
          <p:blipFill>
            <a:blip r:embed="rId8"/>
            <a:srcRect/>
            <a:stretch>
              <a:fillRect/>
            </a:stretch>
          </p:blipFill>
          <p:spPr bwMode="auto">
            <a:xfrm>
              <a:off x="1177" y="1473"/>
              <a:ext cx="288" cy="450"/>
            </a:xfrm>
            <a:prstGeom prst="rect">
              <a:avLst/>
            </a:prstGeom>
            <a:noFill/>
            <a:ln w="9525" algn="ctr">
              <a:noFill/>
              <a:miter lim="800000"/>
              <a:headEnd/>
              <a:tailEnd/>
            </a:ln>
          </p:spPr>
        </p:pic>
      </p:grpSp>
      <p:grpSp>
        <p:nvGrpSpPr>
          <p:cNvPr id="3" name="Group 44"/>
          <p:cNvGrpSpPr>
            <a:grpSpLocks/>
          </p:cNvGrpSpPr>
          <p:nvPr/>
        </p:nvGrpSpPr>
        <p:grpSpPr bwMode="auto">
          <a:xfrm>
            <a:off x="6648450" y="5045075"/>
            <a:ext cx="606425" cy="639763"/>
            <a:chOff x="1410" y="2075"/>
            <a:chExt cx="489" cy="550"/>
          </a:xfrm>
        </p:grpSpPr>
        <p:pic>
          <p:nvPicPr>
            <p:cNvPr id="1099" name="Picture 45" descr="blue 3d disc with glow"/>
            <p:cNvPicPr>
              <a:picLocks noChangeAspect="1" noChangeArrowheads="1"/>
            </p:cNvPicPr>
            <p:nvPr/>
          </p:nvPicPr>
          <p:blipFill>
            <a:blip r:embed="rId7"/>
            <a:srcRect/>
            <a:stretch>
              <a:fillRect/>
            </a:stretch>
          </p:blipFill>
          <p:spPr bwMode="auto">
            <a:xfrm>
              <a:off x="1410" y="2290"/>
              <a:ext cx="489" cy="335"/>
            </a:xfrm>
            <a:prstGeom prst="rect">
              <a:avLst/>
            </a:prstGeom>
            <a:noFill/>
            <a:ln w="9525" algn="ctr">
              <a:noFill/>
              <a:miter lim="800000"/>
              <a:headEnd/>
              <a:tailEnd/>
            </a:ln>
          </p:spPr>
        </p:pic>
        <p:pic>
          <p:nvPicPr>
            <p:cNvPr id="1100" name="Picture 46" descr="Server sm"/>
            <p:cNvPicPr>
              <a:picLocks noChangeAspect="1" noChangeArrowheads="1"/>
            </p:cNvPicPr>
            <p:nvPr/>
          </p:nvPicPr>
          <p:blipFill>
            <a:blip r:embed="rId8"/>
            <a:srcRect/>
            <a:stretch>
              <a:fillRect/>
            </a:stretch>
          </p:blipFill>
          <p:spPr bwMode="auto">
            <a:xfrm>
              <a:off x="1515" y="2075"/>
              <a:ext cx="288" cy="449"/>
            </a:xfrm>
            <a:prstGeom prst="rect">
              <a:avLst/>
            </a:prstGeom>
            <a:noFill/>
            <a:ln w="9525" algn="ctr">
              <a:noFill/>
              <a:miter lim="800000"/>
              <a:headEnd/>
              <a:tailEnd/>
            </a:ln>
          </p:spPr>
        </p:pic>
      </p:grpSp>
      <p:pic>
        <p:nvPicPr>
          <p:cNvPr id="1050" name="Picture 51" descr="gray-disc"/>
          <p:cNvPicPr>
            <a:picLocks noChangeAspect="1" noChangeArrowheads="1"/>
          </p:cNvPicPr>
          <p:nvPr/>
        </p:nvPicPr>
        <p:blipFill>
          <a:blip r:embed="rId4"/>
          <a:srcRect/>
          <a:stretch>
            <a:fillRect/>
          </a:stretch>
        </p:blipFill>
        <p:spPr bwMode="auto">
          <a:xfrm>
            <a:off x="158750" y="2181225"/>
            <a:ext cx="3835400" cy="2008188"/>
          </a:xfrm>
          <a:prstGeom prst="rect">
            <a:avLst/>
          </a:prstGeom>
          <a:noFill/>
          <a:ln w="9525" algn="ctr">
            <a:noFill/>
            <a:miter lim="800000"/>
            <a:headEnd/>
            <a:tailEnd/>
          </a:ln>
        </p:spPr>
      </p:pic>
      <p:pic>
        <p:nvPicPr>
          <p:cNvPr id="1051" name="Picture 52" descr="gray-disc"/>
          <p:cNvPicPr>
            <a:picLocks noChangeAspect="1" noChangeArrowheads="1"/>
          </p:cNvPicPr>
          <p:nvPr/>
        </p:nvPicPr>
        <p:blipFill>
          <a:blip r:embed="rId9"/>
          <a:srcRect/>
          <a:stretch>
            <a:fillRect/>
          </a:stretch>
        </p:blipFill>
        <p:spPr bwMode="auto">
          <a:xfrm>
            <a:off x="2571750" y="1565275"/>
            <a:ext cx="1682750" cy="881063"/>
          </a:xfrm>
          <a:prstGeom prst="rect">
            <a:avLst/>
          </a:prstGeom>
          <a:noFill/>
          <a:ln w="9525" algn="ctr">
            <a:noFill/>
            <a:miter lim="800000"/>
            <a:headEnd/>
            <a:tailEnd/>
          </a:ln>
        </p:spPr>
      </p:pic>
      <p:grpSp>
        <p:nvGrpSpPr>
          <p:cNvPr id="4" name="Group 53"/>
          <p:cNvGrpSpPr>
            <a:grpSpLocks/>
          </p:cNvGrpSpPr>
          <p:nvPr/>
        </p:nvGrpSpPr>
        <p:grpSpPr bwMode="auto">
          <a:xfrm>
            <a:off x="746125" y="2100263"/>
            <a:ext cx="1352550" cy="1141412"/>
            <a:chOff x="863" y="1699"/>
            <a:chExt cx="1091" cy="981"/>
          </a:xfrm>
        </p:grpSpPr>
        <p:grpSp>
          <p:nvGrpSpPr>
            <p:cNvPr id="5" name="Group 54"/>
            <p:cNvGrpSpPr>
              <a:grpSpLocks/>
            </p:cNvGrpSpPr>
            <p:nvPr/>
          </p:nvGrpSpPr>
          <p:grpSpPr bwMode="auto">
            <a:xfrm>
              <a:off x="863" y="1699"/>
              <a:ext cx="489" cy="541"/>
              <a:chOff x="543" y="1479"/>
              <a:chExt cx="489" cy="541"/>
            </a:xfrm>
          </p:grpSpPr>
          <p:pic>
            <p:nvPicPr>
              <p:cNvPr id="1097" name="Picture 55" descr="blue 3d disc with glow"/>
              <p:cNvPicPr>
                <a:picLocks noChangeAspect="1" noChangeArrowheads="1"/>
              </p:cNvPicPr>
              <p:nvPr/>
            </p:nvPicPr>
            <p:blipFill>
              <a:blip r:embed="rId10"/>
              <a:srcRect/>
              <a:stretch>
                <a:fillRect/>
              </a:stretch>
            </p:blipFill>
            <p:spPr bwMode="auto">
              <a:xfrm>
                <a:off x="543" y="1686"/>
                <a:ext cx="489" cy="334"/>
              </a:xfrm>
              <a:prstGeom prst="rect">
                <a:avLst/>
              </a:prstGeom>
              <a:noFill/>
              <a:ln w="9525" algn="ctr">
                <a:noFill/>
                <a:miter lim="800000"/>
                <a:headEnd/>
                <a:tailEnd/>
              </a:ln>
            </p:spPr>
          </p:pic>
          <p:pic>
            <p:nvPicPr>
              <p:cNvPr id="1098" name="Picture 56" descr="Server sm"/>
              <p:cNvPicPr>
                <a:picLocks noChangeAspect="1" noChangeArrowheads="1"/>
              </p:cNvPicPr>
              <p:nvPr/>
            </p:nvPicPr>
            <p:blipFill>
              <a:blip r:embed="rId8"/>
              <a:srcRect/>
              <a:stretch>
                <a:fillRect/>
              </a:stretch>
            </p:blipFill>
            <p:spPr bwMode="auto">
              <a:xfrm>
                <a:off x="648" y="1479"/>
                <a:ext cx="288" cy="449"/>
              </a:xfrm>
              <a:prstGeom prst="rect">
                <a:avLst/>
              </a:prstGeom>
              <a:noFill/>
              <a:ln w="9525" algn="ctr">
                <a:noFill/>
                <a:miter lim="800000"/>
                <a:headEnd/>
                <a:tailEnd/>
              </a:ln>
            </p:spPr>
          </p:pic>
        </p:grpSp>
        <p:grpSp>
          <p:nvGrpSpPr>
            <p:cNvPr id="6" name="Group 57"/>
            <p:cNvGrpSpPr>
              <a:grpSpLocks/>
            </p:cNvGrpSpPr>
            <p:nvPr/>
          </p:nvGrpSpPr>
          <p:grpSpPr bwMode="auto">
            <a:xfrm>
              <a:off x="1300" y="1738"/>
              <a:ext cx="489" cy="542"/>
              <a:chOff x="1062" y="1473"/>
              <a:chExt cx="489" cy="542"/>
            </a:xfrm>
          </p:grpSpPr>
          <p:pic>
            <p:nvPicPr>
              <p:cNvPr id="1095" name="Picture 58" descr="blue 3d disc with glow"/>
              <p:cNvPicPr>
                <a:picLocks noChangeAspect="1" noChangeArrowheads="1"/>
              </p:cNvPicPr>
              <p:nvPr/>
            </p:nvPicPr>
            <p:blipFill>
              <a:blip r:embed="rId7"/>
              <a:srcRect/>
              <a:stretch>
                <a:fillRect/>
              </a:stretch>
            </p:blipFill>
            <p:spPr bwMode="auto">
              <a:xfrm>
                <a:off x="1062" y="1680"/>
                <a:ext cx="489" cy="335"/>
              </a:xfrm>
              <a:prstGeom prst="rect">
                <a:avLst/>
              </a:prstGeom>
              <a:noFill/>
              <a:ln w="9525" algn="ctr">
                <a:noFill/>
                <a:miter lim="800000"/>
                <a:headEnd/>
                <a:tailEnd/>
              </a:ln>
            </p:spPr>
          </p:pic>
          <p:pic>
            <p:nvPicPr>
              <p:cNvPr id="1096" name="Picture 59" descr="Server sm"/>
              <p:cNvPicPr>
                <a:picLocks noChangeAspect="1" noChangeArrowheads="1"/>
              </p:cNvPicPr>
              <p:nvPr/>
            </p:nvPicPr>
            <p:blipFill>
              <a:blip r:embed="rId8"/>
              <a:srcRect/>
              <a:stretch>
                <a:fillRect/>
              </a:stretch>
            </p:blipFill>
            <p:spPr bwMode="auto">
              <a:xfrm>
                <a:off x="1177" y="1473"/>
                <a:ext cx="288" cy="450"/>
              </a:xfrm>
              <a:prstGeom prst="rect">
                <a:avLst/>
              </a:prstGeom>
              <a:noFill/>
              <a:ln w="9525" algn="ctr">
                <a:noFill/>
                <a:miter lim="800000"/>
                <a:headEnd/>
                <a:tailEnd/>
              </a:ln>
            </p:spPr>
          </p:pic>
        </p:grpSp>
        <p:grpSp>
          <p:nvGrpSpPr>
            <p:cNvPr id="7" name="Group 60"/>
            <p:cNvGrpSpPr>
              <a:grpSpLocks/>
            </p:cNvGrpSpPr>
            <p:nvPr/>
          </p:nvGrpSpPr>
          <p:grpSpPr bwMode="auto">
            <a:xfrm>
              <a:off x="1465" y="2130"/>
              <a:ext cx="489" cy="550"/>
              <a:chOff x="1410" y="2075"/>
              <a:chExt cx="489" cy="550"/>
            </a:xfrm>
          </p:grpSpPr>
          <p:pic>
            <p:nvPicPr>
              <p:cNvPr id="1093" name="Picture 61" descr="blue 3d disc with glow"/>
              <p:cNvPicPr>
                <a:picLocks noChangeAspect="1" noChangeArrowheads="1"/>
              </p:cNvPicPr>
              <p:nvPr/>
            </p:nvPicPr>
            <p:blipFill>
              <a:blip r:embed="rId7"/>
              <a:srcRect/>
              <a:stretch>
                <a:fillRect/>
              </a:stretch>
            </p:blipFill>
            <p:spPr bwMode="auto">
              <a:xfrm>
                <a:off x="1410" y="2290"/>
                <a:ext cx="489" cy="335"/>
              </a:xfrm>
              <a:prstGeom prst="rect">
                <a:avLst/>
              </a:prstGeom>
              <a:noFill/>
              <a:ln w="9525" algn="ctr">
                <a:noFill/>
                <a:miter lim="800000"/>
                <a:headEnd/>
                <a:tailEnd/>
              </a:ln>
            </p:spPr>
          </p:pic>
          <p:pic>
            <p:nvPicPr>
              <p:cNvPr id="1094" name="Picture 62" descr="Server sm"/>
              <p:cNvPicPr>
                <a:picLocks noChangeAspect="1" noChangeArrowheads="1"/>
              </p:cNvPicPr>
              <p:nvPr/>
            </p:nvPicPr>
            <p:blipFill>
              <a:blip r:embed="rId8"/>
              <a:srcRect/>
              <a:stretch>
                <a:fillRect/>
              </a:stretch>
            </p:blipFill>
            <p:spPr bwMode="auto">
              <a:xfrm>
                <a:off x="1515" y="2075"/>
                <a:ext cx="288" cy="449"/>
              </a:xfrm>
              <a:prstGeom prst="rect">
                <a:avLst/>
              </a:prstGeom>
              <a:noFill/>
              <a:ln w="9525" algn="ctr">
                <a:noFill/>
                <a:miter lim="800000"/>
                <a:headEnd/>
                <a:tailEnd/>
              </a:ln>
            </p:spPr>
          </p:pic>
        </p:grpSp>
        <p:grpSp>
          <p:nvGrpSpPr>
            <p:cNvPr id="8" name="Group 63"/>
            <p:cNvGrpSpPr>
              <a:grpSpLocks/>
            </p:cNvGrpSpPr>
            <p:nvPr/>
          </p:nvGrpSpPr>
          <p:grpSpPr bwMode="auto">
            <a:xfrm>
              <a:off x="1009" y="2015"/>
              <a:ext cx="489" cy="551"/>
              <a:chOff x="935" y="2062"/>
              <a:chExt cx="489" cy="551"/>
            </a:xfrm>
          </p:grpSpPr>
          <p:pic>
            <p:nvPicPr>
              <p:cNvPr id="1091" name="Picture 64" descr="blue 3d disc with glow"/>
              <p:cNvPicPr>
                <a:picLocks noChangeAspect="1" noChangeArrowheads="1"/>
              </p:cNvPicPr>
              <p:nvPr/>
            </p:nvPicPr>
            <p:blipFill>
              <a:blip r:embed="rId7"/>
              <a:srcRect/>
              <a:stretch>
                <a:fillRect/>
              </a:stretch>
            </p:blipFill>
            <p:spPr bwMode="auto">
              <a:xfrm>
                <a:off x="935" y="2278"/>
                <a:ext cx="489" cy="335"/>
              </a:xfrm>
              <a:prstGeom prst="rect">
                <a:avLst/>
              </a:prstGeom>
              <a:noFill/>
              <a:ln w="9525" algn="ctr">
                <a:noFill/>
                <a:miter lim="800000"/>
                <a:headEnd/>
                <a:tailEnd/>
              </a:ln>
            </p:spPr>
          </p:pic>
          <p:pic>
            <p:nvPicPr>
              <p:cNvPr id="1092" name="Picture 65" descr="Server sm"/>
              <p:cNvPicPr>
                <a:picLocks noChangeAspect="1" noChangeArrowheads="1"/>
              </p:cNvPicPr>
              <p:nvPr/>
            </p:nvPicPr>
            <p:blipFill>
              <a:blip r:embed="rId8"/>
              <a:srcRect/>
              <a:stretch>
                <a:fillRect/>
              </a:stretch>
            </p:blipFill>
            <p:spPr bwMode="auto">
              <a:xfrm>
                <a:off x="1040" y="2062"/>
                <a:ext cx="288" cy="450"/>
              </a:xfrm>
              <a:prstGeom prst="rect">
                <a:avLst/>
              </a:prstGeom>
              <a:noFill/>
              <a:ln w="9525" algn="ctr">
                <a:noFill/>
                <a:miter lim="800000"/>
                <a:headEnd/>
                <a:tailEnd/>
              </a:ln>
            </p:spPr>
          </p:pic>
        </p:grpSp>
      </p:grpSp>
      <p:sp>
        <p:nvSpPr>
          <p:cNvPr id="1053" name="Text Box 79"/>
          <p:cNvSpPr txBox="1">
            <a:spLocks noChangeArrowheads="1"/>
          </p:cNvSpPr>
          <p:nvPr/>
        </p:nvSpPr>
        <p:spPr bwMode="auto">
          <a:xfrm>
            <a:off x="306705" y="1175893"/>
            <a:ext cx="2563522" cy="830997"/>
          </a:xfrm>
          <a:prstGeom prst="rect">
            <a:avLst/>
          </a:prstGeom>
          <a:noFill/>
          <a:ln w="9525" algn="ctr">
            <a:noFill/>
            <a:miter lim="800000"/>
            <a:headEnd/>
            <a:tailEnd/>
          </a:ln>
        </p:spPr>
        <p:txBody>
          <a:bodyPr wrap="none">
            <a:spAutoFit/>
          </a:bodyPr>
          <a:lstStyle/>
          <a:p>
            <a:r>
              <a:rPr lang="en-US" sz="2400" dirty="0" smtClean="0">
                <a:cs typeface="Arial" charset="0"/>
              </a:rPr>
              <a:t>Site </a:t>
            </a:r>
          </a:p>
          <a:p>
            <a:r>
              <a:rPr lang="en-US" sz="2400" dirty="0" err="1" smtClean="0">
                <a:cs typeface="Arial" charset="0"/>
              </a:rPr>
              <a:t>départementaux</a:t>
            </a:r>
            <a:endParaRPr lang="en-US" sz="2400" dirty="0">
              <a:cs typeface="Arial" charset="0"/>
            </a:endParaRPr>
          </a:p>
        </p:txBody>
      </p:sp>
      <p:pic>
        <p:nvPicPr>
          <p:cNvPr id="1054" name="Picture 92" descr="blue 3d disc with glow"/>
          <p:cNvPicPr>
            <a:picLocks noChangeAspect="1" noChangeArrowheads="1"/>
          </p:cNvPicPr>
          <p:nvPr/>
        </p:nvPicPr>
        <p:blipFill>
          <a:blip r:embed="rId5"/>
          <a:srcRect/>
          <a:stretch>
            <a:fillRect/>
          </a:stretch>
        </p:blipFill>
        <p:spPr bwMode="auto">
          <a:xfrm>
            <a:off x="5919788" y="2178050"/>
            <a:ext cx="1108075" cy="687388"/>
          </a:xfrm>
          <a:prstGeom prst="rect">
            <a:avLst/>
          </a:prstGeom>
          <a:noFill/>
          <a:ln w="9525" algn="ctr">
            <a:noFill/>
            <a:miter lim="800000"/>
            <a:headEnd/>
            <a:tailEnd/>
          </a:ln>
        </p:spPr>
      </p:pic>
      <p:graphicFrame>
        <p:nvGraphicFramePr>
          <p:cNvPr id="1026" name="Object 93"/>
          <p:cNvGraphicFramePr>
            <a:graphicFrameLocks noChangeAspect="1"/>
          </p:cNvGraphicFramePr>
          <p:nvPr/>
        </p:nvGraphicFramePr>
        <p:xfrm>
          <a:off x="6161088" y="1635125"/>
          <a:ext cx="681037" cy="955675"/>
        </p:xfrm>
        <a:graphic>
          <a:graphicData uri="http://schemas.openxmlformats.org/presentationml/2006/ole">
            <p:oleObj spid="_x0000_s67586" name="Visio" r:id="rId11" imgW="681464" imgH="955880" progId="">
              <p:embed/>
            </p:oleObj>
          </a:graphicData>
        </a:graphic>
      </p:graphicFrame>
      <p:pic>
        <p:nvPicPr>
          <p:cNvPr id="1055" name="Picture 95" descr="blue 3d disc with glow"/>
          <p:cNvPicPr>
            <a:picLocks noChangeAspect="1" noChangeArrowheads="1"/>
          </p:cNvPicPr>
          <p:nvPr/>
        </p:nvPicPr>
        <p:blipFill>
          <a:blip r:embed="rId5"/>
          <a:srcRect/>
          <a:stretch>
            <a:fillRect/>
          </a:stretch>
        </p:blipFill>
        <p:spPr bwMode="auto">
          <a:xfrm>
            <a:off x="7113588" y="2187575"/>
            <a:ext cx="1108075" cy="687388"/>
          </a:xfrm>
          <a:prstGeom prst="rect">
            <a:avLst/>
          </a:prstGeom>
          <a:noFill/>
          <a:ln w="9525" algn="ctr">
            <a:noFill/>
            <a:miter lim="800000"/>
            <a:headEnd/>
            <a:tailEnd/>
          </a:ln>
        </p:spPr>
      </p:pic>
      <p:graphicFrame>
        <p:nvGraphicFramePr>
          <p:cNvPr id="1027" name="Object 96"/>
          <p:cNvGraphicFramePr>
            <a:graphicFrameLocks noChangeAspect="1"/>
          </p:cNvGraphicFramePr>
          <p:nvPr/>
        </p:nvGraphicFramePr>
        <p:xfrm>
          <a:off x="7354888" y="1644650"/>
          <a:ext cx="681037" cy="955675"/>
        </p:xfrm>
        <a:graphic>
          <a:graphicData uri="http://schemas.openxmlformats.org/presentationml/2006/ole">
            <p:oleObj spid="_x0000_s67587" name="Visio" r:id="rId12" imgW="681464" imgH="955880" progId="">
              <p:embed/>
            </p:oleObj>
          </a:graphicData>
        </a:graphic>
      </p:graphicFrame>
      <p:graphicFrame>
        <p:nvGraphicFramePr>
          <p:cNvPr id="1028" name="Object 97"/>
          <p:cNvGraphicFramePr>
            <a:graphicFrameLocks noChangeAspect="1"/>
          </p:cNvGraphicFramePr>
          <p:nvPr/>
        </p:nvGraphicFramePr>
        <p:xfrm>
          <a:off x="7645400" y="1987550"/>
          <a:ext cx="401638" cy="698500"/>
        </p:xfrm>
        <a:graphic>
          <a:graphicData uri="http://schemas.openxmlformats.org/presentationml/2006/ole">
            <p:oleObj spid="_x0000_s67588" name="Visio" r:id="rId13" imgW="681464" imgH="1184480" progId="">
              <p:embed/>
            </p:oleObj>
          </a:graphicData>
        </a:graphic>
      </p:graphicFrame>
      <p:pic>
        <p:nvPicPr>
          <p:cNvPr id="1056" name="Picture 21" descr="stop No"/>
          <p:cNvPicPr>
            <a:picLocks noChangeAspect="1" noChangeArrowheads="1"/>
          </p:cNvPicPr>
          <p:nvPr/>
        </p:nvPicPr>
        <p:blipFill>
          <a:blip r:embed="rId14"/>
          <a:srcRect/>
          <a:stretch>
            <a:fillRect/>
          </a:stretch>
        </p:blipFill>
        <p:spPr bwMode="auto">
          <a:xfrm>
            <a:off x="6107113" y="1747838"/>
            <a:ext cx="752475" cy="752475"/>
          </a:xfrm>
          <a:prstGeom prst="rect">
            <a:avLst/>
          </a:prstGeom>
          <a:noFill/>
          <a:ln w="9525">
            <a:noFill/>
            <a:miter lim="800000"/>
            <a:headEnd/>
            <a:tailEnd/>
          </a:ln>
        </p:spPr>
      </p:pic>
      <p:pic>
        <p:nvPicPr>
          <p:cNvPr id="1057" name="Picture 50" descr="arrow 1 Yellow Curved Arrow Large"/>
          <p:cNvPicPr>
            <a:picLocks noChangeAspect="1" noChangeArrowheads="1"/>
          </p:cNvPicPr>
          <p:nvPr/>
        </p:nvPicPr>
        <p:blipFill>
          <a:blip r:embed="rId15"/>
          <a:srcRect/>
          <a:stretch>
            <a:fillRect/>
          </a:stretch>
        </p:blipFill>
        <p:spPr bwMode="auto">
          <a:xfrm rot="21598030" flipH="1">
            <a:off x="6215063" y="1827213"/>
            <a:ext cx="1362075" cy="846137"/>
          </a:xfrm>
          <a:prstGeom prst="rect">
            <a:avLst/>
          </a:prstGeom>
          <a:noFill/>
          <a:ln w="9525">
            <a:noFill/>
            <a:miter lim="800000"/>
            <a:headEnd/>
            <a:tailEnd/>
          </a:ln>
        </p:spPr>
      </p:pic>
      <p:pic>
        <p:nvPicPr>
          <p:cNvPr id="1058" name="Picture 98" descr="blue 3d disc with glow"/>
          <p:cNvPicPr>
            <a:picLocks noChangeAspect="1" noChangeArrowheads="1"/>
          </p:cNvPicPr>
          <p:nvPr/>
        </p:nvPicPr>
        <p:blipFill>
          <a:blip r:embed="rId5"/>
          <a:srcRect/>
          <a:stretch>
            <a:fillRect/>
          </a:stretch>
        </p:blipFill>
        <p:spPr bwMode="auto">
          <a:xfrm>
            <a:off x="2835275" y="1408113"/>
            <a:ext cx="1108075" cy="687387"/>
          </a:xfrm>
          <a:prstGeom prst="rect">
            <a:avLst/>
          </a:prstGeom>
          <a:noFill/>
          <a:ln w="9525" algn="ctr">
            <a:noFill/>
            <a:miter lim="800000"/>
            <a:headEnd/>
            <a:tailEnd/>
          </a:ln>
        </p:spPr>
      </p:pic>
      <p:graphicFrame>
        <p:nvGraphicFramePr>
          <p:cNvPr id="1029" name="Object 99"/>
          <p:cNvGraphicFramePr>
            <a:graphicFrameLocks noChangeAspect="1"/>
          </p:cNvGraphicFramePr>
          <p:nvPr/>
        </p:nvGraphicFramePr>
        <p:xfrm>
          <a:off x="3076575" y="865188"/>
          <a:ext cx="681038" cy="955675"/>
        </p:xfrm>
        <a:graphic>
          <a:graphicData uri="http://schemas.openxmlformats.org/presentationml/2006/ole">
            <p:oleObj spid="_x0000_s67589" name="Visio" r:id="rId16" imgW="681464" imgH="955880" progId="">
              <p:embed/>
            </p:oleObj>
          </a:graphicData>
        </a:graphic>
      </p:graphicFrame>
      <p:graphicFrame>
        <p:nvGraphicFramePr>
          <p:cNvPr id="1030" name="Object 100"/>
          <p:cNvGraphicFramePr>
            <a:graphicFrameLocks noChangeAspect="1"/>
          </p:cNvGraphicFramePr>
          <p:nvPr/>
        </p:nvGraphicFramePr>
        <p:xfrm>
          <a:off x="3367088" y="1208088"/>
          <a:ext cx="401637" cy="698500"/>
        </p:xfrm>
        <a:graphic>
          <a:graphicData uri="http://schemas.openxmlformats.org/presentationml/2006/ole">
            <p:oleObj spid="_x0000_s67590" name="Visio" r:id="rId17" imgW="681464" imgH="1184480" progId="">
              <p:embed/>
            </p:oleObj>
          </a:graphicData>
        </a:graphic>
      </p:graphicFrame>
      <p:grpSp>
        <p:nvGrpSpPr>
          <p:cNvPr id="9" name="Group 129"/>
          <p:cNvGrpSpPr>
            <a:grpSpLocks/>
          </p:cNvGrpSpPr>
          <p:nvPr/>
        </p:nvGrpSpPr>
        <p:grpSpPr bwMode="auto">
          <a:xfrm>
            <a:off x="1898650" y="2079625"/>
            <a:ext cx="1352550" cy="1141413"/>
            <a:chOff x="863" y="1699"/>
            <a:chExt cx="1091" cy="981"/>
          </a:xfrm>
        </p:grpSpPr>
        <p:grpSp>
          <p:nvGrpSpPr>
            <p:cNvPr id="10" name="Group 130"/>
            <p:cNvGrpSpPr>
              <a:grpSpLocks/>
            </p:cNvGrpSpPr>
            <p:nvPr/>
          </p:nvGrpSpPr>
          <p:grpSpPr bwMode="auto">
            <a:xfrm>
              <a:off x="863" y="1699"/>
              <a:ext cx="489" cy="541"/>
              <a:chOff x="543" y="1479"/>
              <a:chExt cx="489" cy="541"/>
            </a:xfrm>
          </p:grpSpPr>
          <p:pic>
            <p:nvPicPr>
              <p:cNvPr id="1085" name="Picture 131" descr="blue 3d disc with glow"/>
              <p:cNvPicPr>
                <a:picLocks noChangeAspect="1" noChangeArrowheads="1"/>
              </p:cNvPicPr>
              <p:nvPr/>
            </p:nvPicPr>
            <p:blipFill>
              <a:blip r:embed="rId10"/>
              <a:srcRect/>
              <a:stretch>
                <a:fillRect/>
              </a:stretch>
            </p:blipFill>
            <p:spPr bwMode="auto">
              <a:xfrm>
                <a:off x="543" y="1686"/>
                <a:ext cx="489" cy="334"/>
              </a:xfrm>
              <a:prstGeom prst="rect">
                <a:avLst/>
              </a:prstGeom>
              <a:noFill/>
              <a:ln w="9525" algn="ctr">
                <a:noFill/>
                <a:miter lim="800000"/>
                <a:headEnd/>
                <a:tailEnd/>
              </a:ln>
            </p:spPr>
          </p:pic>
          <p:pic>
            <p:nvPicPr>
              <p:cNvPr id="1086" name="Picture 132" descr="Server sm"/>
              <p:cNvPicPr>
                <a:picLocks noChangeAspect="1" noChangeArrowheads="1"/>
              </p:cNvPicPr>
              <p:nvPr/>
            </p:nvPicPr>
            <p:blipFill>
              <a:blip r:embed="rId8"/>
              <a:srcRect/>
              <a:stretch>
                <a:fillRect/>
              </a:stretch>
            </p:blipFill>
            <p:spPr bwMode="auto">
              <a:xfrm>
                <a:off x="648" y="1479"/>
                <a:ext cx="288" cy="449"/>
              </a:xfrm>
              <a:prstGeom prst="rect">
                <a:avLst/>
              </a:prstGeom>
              <a:noFill/>
              <a:ln w="9525" algn="ctr">
                <a:noFill/>
                <a:miter lim="800000"/>
                <a:headEnd/>
                <a:tailEnd/>
              </a:ln>
            </p:spPr>
          </p:pic>
        </p:grpSp>
        <p:grpSp>
          <p:nvGrpSpPr>
            <p:cNvPr id="11" name="Group 133"/>
            <p:cNvGrpSpPr>
              <a:grpSpLocks/>
            </p:cNvGrpSpPr>
            <p:nvPr/>
          </p:nvGrpSpPr>
          <p:grpSpPr bwMode="auto">
            <a:xfrm>
              <a:off x="1300" y="1738"/>
              <a:ext cx="489" cy="542"/>
              <a:chOff x="1062" y="1473"/>
              <a:chExt cx="489" cy="542"/>
            </a:xfrm>
          </p:grpSpPr>
          <p:pic>
            <p:nvPicPr>
              <p:cNvPr id="1083" name="Picture 134" descr="blue 3d disc with glow"/>
              <p:cNvPicPr>
                <a:picLocks noChangeAspect="1" noChangeArrowheads="1"/>
              </p:cNvPicPr>
              <p:nvPr/>
            </p:nvPicPr>
            <p:blipFill>
              <a:blip r:embed="rId7"/>
              <a:srcRect/>
              <a:stretch>
                <a:fillRect/>
              </a:stretch>
            </p:blipFill>
            <p:spPr bwMode="auto">
              <a:xfrm>
                <a:off x="1062" y="1680"/>
                <a:ext cx="489" cy="335"/>
              </a:xfrm>
              <a:prstGeom prst="rect">
                <a:avLst/>
              </a:prstGeom>
              <a:noFill/>
              <a:ln w="9525" algn="ctr">
                <a:noFill/>
                <a:miter lim="800000"/>
                <a:headEnd/>
                <a:tailEnd/>
              </a:ln>
            </p:spPr>
          </p:pic>
          <p:pic>
            <p:nvPicPr>
              <p:cNvPr id="1084" name="Picture 135" descr="Server sm"/>
              <p:cNvPicPr>
                <a:picLocks noChangeAspect="1" noChangeArrowheads="1"/>
              </p:cNvPicPr>
              <p:nvPr/>
            </p:nvPicPr>
            <p:blipFill>
              <a:blip r:embed="rId8"/>
              <a:srcRect/>
              <a:stretch>
                <a:fillRect/>
              </a:stretch>
            </p:blipFill>
            <p:spPr bwMode="auto">
              <a:xfrm>
                <a:off x="1177" y="1473"/>
                <a:ext cx="288" cy="450"/>
              </a:xfrm>
              <a:prstGeom prst="rect">
                <a:avLst/>
              </a:prstGeom>
              <a:noFill/>
              <a:ln w="9525" algn="ctr">
                <a:noFill/>
                <a:miter lim="800000"/>
                <a:headEnd/>
                <a:tailEnd/>
              </a:ln>
            </p:spPr>
          </p:pic>
        </p:grpSp>
        <p:grpSp>
          <p:nvGrpSpPr>
            <p:cNvPr id="12" name="Group 136"/>
            <p:cNvGrpSpPr>
              <a:grpSpLocks/>
            </p:cNvGrpSpPr>
            <p:nvPr/>
          </p:nvGrpSpPr>
          <p:grpSpPr bwMode="auto">
            <a:xfrm>
              <a:off x="1465" y="2130"/>
              <a:ext cx="489" cy="550"/>
              <a:chOff x="1410" y="2075"/>
              <a:chExt cx="489" cy="550"/>
            </a:xfrm>
          </p:grpSpPr>
          <p:pic>
            <p:nvPicPr>
              <p:cNvPr id="1081" name="Picture 137" descr="blue 3d disc with glow"/>
              <p:cNvPicPr>
                <a:picLocks noChangeAspect="1" noChangeArrowheads="1"/>
              </p:cNvPicPr>
              <p:nvPr/>
            </p:nvPicPr>
            <p:blipFill>
              <a:blip r:embed="rId7"/>
              <a:srcRect/>
              <a:stretch>
                <a:fillRect/>
              </a:stretch>
            </p:blipFill>
            <p:spPr bwMode="auto">
              <a:xfrm>
                <a:off x="1410" y="2290"/>
                <a:ext cx="489" cy="335"/>
              </a:xfrm>
              <a:prstGeom prst="rect">
                <a:avLst/>
              </a:prstGeom>
              <a:noFill/>
              <a:ln w="9525" algn="ctr">
                <a:noFill/>
                <a:miter lim="800000"/>
                <a:headEnd/>
                <a:tailEnd/>
              </a:ln>
            </p:spPr>
          </p:pic>
          <p:pic>
            <p:nvPicPr>
              <p:cNvPr id="1082" name="Picture 138" descr="Server sm"/>
              <p:cNvPicPr>
                <a:picLocks noChangeAspect="1" noChangeArrowheads="1"/>
              </p:cNvPicPr>
              <p:nvPr/>
            </p:nvPicPr>
            <p:blipFill>
              <a:blip r:embed="rId8"/>
              <a:srcRect/>
              <a:stretch>
                <a:fillRect/>
              </a:stretch>
            </p:blipFill>
            <p:spPr bwMode="auto">
              <a:xfrm>
                <a:off x="1515" y="2075"/>
                <a:ext cx="288" cy="449"/>
              </a:xfrm>
              <a:prstGeom prst="rect">
                <a:avLst/>
              </a:prstGeom>
              <a:noFill/>
              <a:ln w="9525" algn="ctr">
                <a:noFill/>
                <a:miter lim="800000"/>
                <a:headEnd/>
                <a:tailEnd/>
              </a:ln>
            </p:spPr>
          </p:pic>
        </p:grpSp>
        <p:grpSp>
          <p:nvGrpSpPr>
            <p:cNvPr id="13" name="Group 139"/>
            <p:cNvGrpSpPr>
              <a:grpSpLocks/>
            </p:cNvGrpSpPr>
            <p:nvPr/>
          </p:nvGrpSpPr>
          <p:grpSpPr bwMode="auto">
            <a:xfrm>
              <a:off x="1009" y="2015"/>
              <a:ext cx="489" cy="551"/>
              <a:chOff x="935" y="2062"/>
              <a:chExt cx="489" cy="551"/>
            </a:xfrm>
          </p:grpSpPr>
          <p:pic>
            <p:nvPicPr>
              <p:cNvPr id="1079" name="Picture 140" descr="blue 3d disc with glow"/>
              <p:cNvPicPr>
                <a:picLocks noChangeAspect="1" noChangeArrowheads="1"/>
              </p:cNvPicPr>
              <p:nvPr/>
            </p:nvPicPr>
            <p:blipFill>
              <a:blip r:embed="rId7"/>
              <a:srcRect/>
              <a:stretch>
                <a:fillRect/>
              </a:stretch>
            </p:blipFill>
            <p:spPr bwMode="auto">
              <a:xfrm>
                <a:off x="935" y="2278"/>
                <a:ext cx="489" cy="335"/>
              </a:xfrm>
              <a:prstGeom prst="rect">
                <a:avLst/>
              </a:prstGeom>
              <a:noFill/>
              <a:ln w="9525" algn="ctr">
                <a:noFill/>
                <a:miter lim="800000"/>
                <a:headEnd/>
                <a:tailEnd/>
              </a:ln>
            </p:spPr>
          </p:pic>
          <p:pic>
            <p:nvPicPr>
              <p:cNvPr id="1080" name="Picture 141" descr="Server sm"/>
              <p:cNvPicPr>
                <a:picLocks noChangeAspect="1" noChangeArrowheads="1"/>
              </p:cNvPicPr>
              <p:nvPr/>
            </p:nvPicPr>
            <p:blipFill>
              <a:blip r:embed="rId8"/>
              <a:srcRect/>
              <a:stretch>
                <a:fillRect/>
              </a:stretch>
            </p:blipFill>
            <p:spPr bwMode="auto">
              <a:xfrm>
                <a:off x="1040" y="2062"/>
                <a:ext cx="288" cy="450"/>
              </a:xfrm>
              <a:prstGeom prst="rect">
                <a:avLst/>
              </a:prstGeom>
              <a:noFill/>
              <a:ln w="9525" algn="ctr">
                <a:noFill/>
                <a:miter lim="800000"/>
                <a:headEnd/>
                <a:tailEnd/>
              </a:ln>
            </p:spPr>
          </p:pic>
        </p:grpSp>
      </p:grpSp>
      <p:pic>
        <p:nvPicPr>
          <p:cNvPr id="1060" name="Picture 142" descr="gray-disc"/>
          <p:cNvPicPr>
            <a:picLocks noChangeAspect="1" noChangeArrowheads="1"/>
          </p:cNvPicPr>
          <p:nvPr/>
        </p:nvPicPr>
        <p:blipFill>
          <a:blip r:embed="rId4"/>
          <a:srcRect/>
          <a:stretch>
            <a:fillRect/>
          </a:stretch>
        </p:blipFill>
        <p:spPr bwMode="auto">
          <a:xfrm>
            <a:off x="428625" y="5172075"/>
            <a:ext cx="3835400" cy="2008188"/>
          </a:xfrm>
          <a:prstGeom prst="rect">
            <a:avLst/>
          </a:prstGeom>
          <a:noFill/>
          <a:ln w="9525" algn="ctr">
            <a:noFill/>
            <a:miter lim="800000"/>
            <a:headEnd/>
            <a:tailEnd/>
          </a:ln>
        </p:spPr>
      </p:pic>
      <p:pic>
        <p:nvPicPr>
          <p:cNvPr id="1061" name="Picture 156" descr="blue 3d disc with glow"/>
          <p:cNvPicPr>
            <a:picLocks noChangeAspect="1" noChangeArrowheads="1"/>
          </p:cNvPicPr>
          <p:nvPr/>
        </p:nvPicPr>
        <p:blipFill>
          <a:blip r:embed="rId5"/>
          <a:srcRect/>
          <a:stretch>
            <a:fillRect/>
          </a:stretch>
        </p:blipFill>
        <p:spPr bwMode="auto">
          <a:xfrm>
            <a:off x="2643188" y="5376863"/>
            <a:ext cx="1108075" cy="687387"/>
          </a:xfrm>
          <a:prstGeom prst="rect">
            <a:avLst/>
          </a:prstGeom>
          <a:noFill/>
          <a:ln w="9525" algn="ctr">
            <a:noFill/>
            <a:miter lim="800000"/>
            <a:headEnd/>
            <a:tailEnd/>
          </a:ln>
        </p:spPr>
      </p:pic>
      <p:graphicFrame>
        <p:nvGraphicFramePr>
          <p:cNvPr id="1032" name="Object 178"/>
          <p:cNvGraphicFramePr>
            <a:graphicFrameLocks noChangeAspect="1"/>
          </p:cNvGraphicFramePr>
          <p:nvPr/>
        </p:nvGraphicFramePr>
        <p:xfrm>
          <a:off x="1270000" y="5035550"/>
          <a:ext cx="1344613" cy="1327150"/>
        </p:xfrm>
        <a:graphic>
          <a:graphicData uri="http://schemas.openxmlformats.org/presentationml/2006/ole">
            <p:oleObj spid="_x0000_s67592" name="Visio" r:id="rId18" imgW="1778613" imgH="1755980" progId="">
              <p:embed/>
            </p:oleObj>
          </a:graphicData>
        </a:graphic>
      </p:graphicFrame>
      <p:pic>
        <p:nvPicPr>
          <p:cNvPr id="1062" name="Picture 160" descr="arrow 1 Yellow Curved Arrow Large"/>
          <p:cNvPicPr>
            <a:picLocks noChangeAspect="1" noChangeArrowheads="1"/>
          </p:cNvPicPr>
          <p:nvPr/>
        </p:nvPicPr>
        <p:blipFill>
          <a:blip r:embed="rId15"/>
          <a:srcRect/>
          <a:stretch>
            <a:fillRect/>
          </a:stretch>
        </p:blipFill>
        <p:spPr bwMode="auto">
          <a:xfrm rot="10731021" flipH="1">
            <a:off x="2119313" y="5270500"/>
            <a:ext cx="1385887" cy="846138"/>
          </a:xfrm>
          <a:prstGeom prst="rect">
            <a:avLst/>
          </a:prstGeom>
          <a:noFill/>
          <a:ln w="9525">
            <a:noFill/>
            <a:miter lim="800000"/>
            <a:headEnd/>
            <a:tailEnd/>
          </a:ln>
        </p:spPr>
      </p:pic>
      <p:pic>
        <p:nvPicPr>
          <p:cNvPr id="1063" name="Picture 159" descr="arrow 1 Yellow Curved Arrow Large"/>
          <p:cNvPicPr>
            <a:picLocks noChangeAspect="1" noChangeArrowheads="1"/>
          </p:cNvPicPr>
          <p:nvPr/>
        </p:nvPicPr>
        <p:blipFill>
          <a:blip r:embed="rId15"/>
          <a:srcRect/>
          <a:stretch>
            <a:fillRect/>
          </a:stretch>
        </p:blipFill>
        <p:spPr bwMode="auto">
          <a:xfrm rot="11065767" flipH="1">
            <a:off x="1160463" y="4916488"/>
            <a:ext cx="2530475" cy="846137"/>
          </a:xfrm>
          <a:prstGeom prst="rect">
            <a:avLst/>
          </a:prstGeom>
          <a:noFill/>
          <a:ln w="9525">
            <a:noFill/>
            <a:miter lim="800000"/>
            <a:headEnd/>
            <a:tailEnd/>
          </a:ln>
        </p:spPr>
      </p:pic>
      <p:graphicFrame>
        <p:nvGraphicFramePr>
          <p:cNvPr id="1033" name="Object 179"/>
          <p:cNvGraphicFramePr>
            <a:graphicFrameLocks noChangeAspect="1"/>
          </p:cNvGraphicFramePr>
          <p:nvPr/>
        </p:nvGraphicFramePr>
        <p:xfrm>
          <a:off x="7380288" y="4173538"/>
          <a:ext cx="681037" cy="955675"/>
        </p:xfrm>
        <a:graphic>
          <a:graphicData uri="http://schemas.openxmlformats.org/presentationml/2006/ole">
            <p:oleObj spid="_x0000_s67593" name="Visio" r:id="rId19" imgW="681464" imgH="955880" progId="">
              <p:embed/>
            </p:oleObj>
          </a:graphicData>
        </a:graphic>
      </p:graphicFrame>
      <p:graphicFrame>
        <p:nvGraphicFramePr>
          <p:cNvPr id="1034" name="Object 180"/>
          <p:cNvGraphicFramePr>
            <a:graphicFrameLocks noChangeAspect="1"/>
          </p:cNvGraphicFramePr>
          <p:nvPr/>
        </p:nvGraphicFramePr>
        <p:xfrm>
          <a:off x="7670800" y="4516438"/>
          <a:ext cx="401638" cy="698500"/>
        </p:xfrm>
        <a:graphic>
          <a:graphicData uri="http://schemas.openxmlformats.org/presentationml/2006/ole">
            <p:oleObj spid="_x0000_s67594" name="Visio" r:id="rId20" imgW="681464" imgH="1184480" progId="">
              <p:embed/>
            </p:oleObj>
          </a:graphicData>
        </a:graphic>
      </p:graphicFrame>
      <p:pic>
        <p:nvPicPr>
          <p:cNvPr id="1064" name="Picture 181" descr="gray-disc"/>
          <p:cNvPicPr>
            <a:picLocks noChangeAspect="1" noChangeArrowheads="1"/>
          </p:cNvPicPr>
          <p:nvPr/>
        </p:nvPicPr>
        <p:blipFill>
          <a:blip r:embed="rId9"/>
          <a:srcRect/>
          <a:stretch>
            <a:fillRect/>
          </a:stretch>
        </p:blipFill>
        <p:spPr bwMode="auto">
          <a:xfrm>
            <a:off x="3148013" y="3371850"/>
            <a:ext cx="1682750" cy="881063"/>
          </a:xfrm>
          <a:prstGeom prst="rect">
            <a:avLst/>
          </a:prstGeom>
          <a:noFill/>
          <a:ln w="9525" algn="ctr">
            <a:noFill/>
            <a:miter lim="800000"/>
            <a:headEnd/>
            <a:tailEnd/>
          </a:ln>
        </p:spPr>
      </p:pic>
      <p:pic>
        <p:nvPicPr>
          <p:cNvPr id="1065" name="Picture 182" descr="blue 3d disc with glow"/>
          <p:cNvPicPr>
            <a:picLocks noChangeAspect="1" noChangeArrowheads="1"/>
          </p:cNvPicPr>
          <p:nvPr/>
        </p:nvPicPr>
        <p:blipFill>
          <a:blip r:embed="rId5"/>
          <a:srcRect/>
          <a:stretch>
            <a:fillRect/>
          </a:stretch>
        </p:blipFill>
        <p:spPr bwMode="auto">
          <a:xfrm>
            <a:off x="3411538" y="3214688"/>
            <a:ext cx="1108075" cy="687387"/>
          </a:xfrm>
          <a:prstGeom prst="rect">
            <a:avLst/>
          </a:prstGeom>
          <a:noFill/>
          <a:ln w="9525" algn="ctr">
            <a:noFill/>
            <a:miter lim="800000"/>
            <a:headEnd/>
            <a:tailEnd/>
          </a:ln>
        </p:spPr>
      </p:pic>
      <p:graphicFrame>
        <p:nvGraphicFramePr>
          <p:cNvPr id="1035" name="Object 183"/>
          <p:cNvGraphicFramePr>
            <a:graphicFrameLocks noChangeAspect="1"/>
          </p:cNvGraphicFramePr>
          <p:nvPr/>
        </p:nvGraphicFramePr>
        <p:xfrm>
          <a:off x="3652838" y="2671763"/>
          <a:ext cx="681037" cy="955675"/>
        </p:xfrm>
        <a:graphic>
          <a:graphicData uri="http://schemas.openxmlformats.org/presentationml/2006/ole">
            <p:oleObj spid="_x0000_s67595" name="Visio" r:id="rId21" imgW="681464" imgH="955880" progId="">
              <p:embed/>
            </p:oleObj>
          </a:graphicData>
        </a:graphic>
      </p:graphicFrame>
      <p:graphicFrame>
        <p:nvGraphicFramePr>
          <p:cNvPr id="1036" name="Object 184"/>
          <p:cNvGraphicFramePr>
            <a:graphicFrameLocks noChangeAspect="1"/>
          </p:cNvGraphicFramePr>
          <p:nvPr/>
        </p:nvGraphicFramePr>
        <p:xfrm>
          <a:off x="3943350" y="3014663"/>
          <a:ext cx="401638" cy="698500"/>
        </p:xfrm>
        <a:graphic>
          <a:graphicData uri="http://schemas.openxmlformats.org/presentationml/2006/ole">
            <p:oleObj spid="_x0000_s67596" name="Visio" r:id="rId22" imgW="681464" imgH="1184480" progId="">
              <p:embed/>
            </p:oleObj>
          </a:graphicData>
        </a:graphic>
      </p:graphicFrame>
      <p:grpSp>
        <p:nvGrpSpPr>
          <p:cNvPr id="14" name="Group 193"/>
          <p:cNvGrpSpPr>
            <a:grpSpLocks/>
          </p:cNvGrpSpPr>
          <p:nvPr/>
        </p:nvGrpSpPr>
        <p:grpSpPr bwMode="auto">
          <a:xfrm>
            <a:off x="5597525" y="4552950"/>
            <a:ext cx="652463" cy="642938"/>
            <a:chOff x="2626" y="3375"/>
            <a:chExt cx="411" cy="405"/>
          </a:xfrm>
        </p:grpSpPr>
        <p:pic>
          <p:nvPicPr>
            <p:cNvPr id="1074" name="Picture 192" descr="blue 3d disc with glow"/>
            <p:cNvPicPr>
              <a:picLocks noChangeAspect="1" noChangeArrowheads="1"/>
            </p:cNvPicPr>
            <p:nvPr/>
          </p:nvPicPr>
          <p:blipFill>
            <a:blip r:embed="rId23"/>
            <a:srcRect/>
            <a:stretch>
              <a:fillRect/>
            </a:stretch>
          </p:blipFill>
          <p:spPr bwMode="auto">
            <a:xfrm>
              <a:off x="2626" y="3525"/>
              <a:ext cx="411" cy="255"/>
            </a:xfrm>
            <a:prstGeom prst="rect">
              <a:avLst/>
            </a:prstGeom>
            <a:noFill/>
            <a:ln w="9525" algn="ctr">
              <a:noFill/>
              <a:miter lim="800000"/>
              <a:headEnd/>
              <a:tailEnd/>
            </a:ln>
          </p:spPr>
        </p:pic>
        <p:graphicFrame>
          <p:nvGraphicFramePr>
            <p:cNvPr id="1039" name="Object 188"/>
            <p:cNvGraphicFramePr>
              <a:graphicFrameLocks noChangeAspect="1"/>
            </p:cNvGraphicFramePr>
            <p:nvPr/>
          </p:nvGraphicFramePr>
          <p:xfrm>
            <a:off x="2705" y="3375"/>
            <a:ext cx="244" cy="341"/>
          </p:xfrm>
          <a:graphic>
            <a:graphicData uri="http://schemas.openxmlformats.org/presentationml/2006/ole">
              <p:oleObj spid="_x0000_s67599" name="Visio" r:id="rId24" imgW="681464" imgH="955880" progId="">
                <p:embed/>
              </p:oleObj>
            </a:graphicData>
          </a:graphic>
        </p:graphicFrame>
      </p:grpSp>
      <p:grpSp>
        <p:nvGrpSpPr>
          <p:cNvPr id="15" name="Group 194"/>
          <p:cNvGrpSpPr>
            <a:grpSpLocks/>
          </p:cNvGrpSpPr>
          <p:nvPr/>
        </p:nvGrpSpPr>
        <p:grpSpPr bwMode="auto">
          <a:xfrm>
            <a:off x="5792788" y="4995863"/>
            <a:ext cx="652462" cy="642937"/>
            <a:chOff x="2626" y="3375"/>
            <a:chExt cx="411" cy="405"/>
          </a:xfrm>
        </p:grpSpPr>
        <p:pic>
          <p:nvPicPr>
            <p:cNvPr id="1073" name="Picture 195" descr="blue 3d disc with glow"/>
            <p:cNvPicPr>
              <a:picLocks noChangeAspect="1" noChangeArrowheads="1"/>
            </p:cNvPicPr>
            <p:nvPr/>
          </p:nvPicPr>
          <p:blipFill>
            <a:blip r:embed="rId23"/>
            <a:srcRect/>
            <a:stretch>
              <a:fillRect/>
            </a:stretch>
          </p:blipFill>
          <p:spPr bwMode="auto">
            <a:xfrm>
              <a:off x="2626" y="3525"/>
              <a:ext cx="411" cy="255"/>
            </a:xfrm>
            <a:prstGeom prst="rect">
              <a:avLst/>
            </a:prstGeom>
            <a:noFill/>
            <a:ln w="9525" algn="ctr">
              <a:noFill/>
              <a:miter lim="800000"/>
              <a:headEnd/>
              <a:tailEnd/>
            </a:ln>
          </p:spPr>
        </p:pic>
        <p:graphicFrame>
          <p:nvGraphicFramePr>
            <p:cNvPr id="1038" name="Object 196"/>
            <p:cNvGraphicFramePr>
              <a:graphicFrameLocks noChangeAspect="1"/>
            </p:cNvGraphicFramePr>
            <p:nvPr/>
          </p:nvGraphicFramePr>
          <p:xfrm>
            <a:off x="2705" y="3375"/>
            <a:ext cx="244" cy="341"/>
          </p:xfrm>
          <a:graphic>
            <a:graphicData uri="http://schemas.openxmlformats.org/presentationml/2006/ole">
              <p:oleObj spid="_x0000_s67598" name="Visio" r:id="rId25" imgW="681464" imgH="955880" progId="">
                <p:embed/>
              </p:oleObj>
            </a:graphicData>
          </a:graphic>
        </p:graphicFrame>
      </p:grpSp>
      <p:pic>
        <p:nvPicPr>
          <p:cNvPr id="1068" name="Picture 198" descr="blue 3d disc with glow"/>
          <p:cNvPicPr>
            <a:picLocks noChangeAspect="1" noChangeArrowheads="1"/>
          </p:cNvPicPr>
          <p:nvPr/>
        </p:nvPicPr>
        <p:blipFill>
          <a:blip r:embed="rId5"/>
          <a:srcRect/>
          <a:stretch>
            <a:fillRect/>
          </a:stretch>
        </p:blipFill>
        <p:spPr bwMode="auto">
          <a:xfrm>
            <a:off x="4473575" y="4756150"/>
            <a:ext cx="1108075" cy="687388"/>
          </a:xfrm>
          <a:prstGeom prst="rect">
            <a:avLst/>
          </a:prstGeom>
          <a:noFill/>
          <a:ln w="9525" algn="ctr">
            <a:noFill/>
            <a:miter lim="800000"/>
            <a:headEnd/>
            <a:tailEnd/>
          </a:ln>
        </p:spPr>
      </p:pic>
      <p:graphicFrame>
        <p:nvGraphicFramePr>
          <p:cNvPr id="1037" name="Object 200"/>
          <p:cNvGraphicFramePr>
            <a:graphicFrameLocks noChangeAspect="1"/>
          </p:cNvGraphicFramePr>
          <p:nvPr/>
        </p:nvGraphicFramePr>
        <p:xfrm>
          <a:off x="4710113" y="4244975"/>
          <a:ext cx="688975" cy="974725"/>
        </p:xfrm>
        <a:graphic>
          <a:graphicData uri="http://schemas.openxmlformats.org/presentationml/2006/ole">
            <p:oleObj spid="_x0000_s67597" name="Visio" r:id="rId26" imgW="689192" imgH="974638" progId="">
              <p:embed/>
            </p:oleObj>
          </a:graphicData>
        </a:graphic>
      </p:graphicFrame>
      <p:pic>
        <p:nvPicPr>
          <p:cNvPr id="1069" name="Picture 201" descr="arrow 1 Yellow Curved Arrow Large"/>
          <p:cNvPicPr>
            <a:picLocks noChangeAspect="1" noChangeArrowheads="1"/>
          </p:cNvPicPr>
          <p:nvPr/>
        </p:nvPicPr>
        <p:blipFill>
          <a:blip r:embed="rId27"/>
          <a:srcRect/>
          <a:stretch>
            <a:fillRect/>
          </a:stretch>
        </p:blipFill>
        <p:spPr bwMode="auto">
          <a:xfrm rot="11065767" flipH="1">
            <a:off x="4995863" y="4475163"/>
            <a:ext cx="1258887" cy="846137"/>
          </a:xfrm>
          <a:prstGeom prst="rect">
            <a:avLst/>
          </a:prstGeom>
          <a:noFill/>
          <a:ln w="9525">
            <a:noFill/>
            <a:miter lim="800000"/>
            <a:headEnd/>
            <a:tailEnd/>
          </a:ln>
        </p:spPr>
      </p:pic>
      <p:pic>
        <p:nvPicPr>
          <p:cNvPr id="1070" name="Picture 202" descr="arrow 1 Yellow Curved Arrow Large"/>
          <p:cNvPicPr>
            <a:picLocks noChangeAspect="1" noChangeArrowheads="1"/>
          </p:cNvPicPr>
          <p:nvPr/>
        </p:nvPicPr>
        <p:blipFill>
          <a:blip r:embed="rId15"/>
          <a:srcRect/>
          <a:stretch>
            <a:fillRect/>
          </a:stretch>
        </p:blipFill>
        <p:spPr bwMode="auto">
          <a:xfrm rot="11402622" flipH="1">
            <a:off x="4930775" y="4897438"/>
            <a:ext cx="1609725" cy="846137"/>
          </a:xfrm>
          <a:prstGeom prst="rect">
            <a:avLst/>
          </a:prstGeom>
          <a:noFill/>
          <a:ln w="9525">
            <a:noFill/>
            <a:miter lim="800000"/>
            <a:headEnd/>
            <a:tailEnd/>
          </a:ln>
        </p:spPr>
      </p:pic>
      <p:pic>
        <p:nvPicPr>
          <p:cNvPr id="1071" name="Picture 203" descr="arrow 1 Yellow Curved Arrow Large"/>
          <p:cNvPicPr>
            <a:picLocks noChangeAspect="1" noChangeArrowheads="1"/>
          </p:cNvPicPr>
          <p:nvPr/>
        </p:nvPicPr>
        <p:blipFill>
          <a:blip r:embed="rId15"/>
          <a:srcRect/>
          <a:stretch>
            <a:fillRect/>
          </a:stretch>
        </p:blipFill>
        <p:spPr bwMode="auto">
          <a:xfrm rot="20419592" flipH="1">
            <a:off x="6497638" y="4375150"/>
            <a:ext cx="1322387" cy="846138"/>
          </a:xfrm>
          <a:prstGeom prst="rect">
            <a:avLst/>
          </a:prstGeom>
          <a:noFill/>
          <a:ln w="9525">
            <a:noFill/>
            <a:miter lim="800000"/>
            <a:headEnd/>
            <a:tailEnd/>
          </a:ln>
        </p:spPr>
      </p:pic>
      <p:pic>
        <p:nvPicPr>
          <p:cNvPr id="1072" name="Picture 204" descr="arrow 1 Yellow Curved Arrow Large"/>
          <p:cNvPicPr>
            <a:picLocks noChangeAspect="1" noChangeArrowheads="1"/>
          </p:cNvPicPr>
          <p:nvPr/>
        </p:nvPicPr>
        <p:blipFill>
          <a:blip r:embed="rId15"/>
          <a:srcRect/>
          <a:stretch>
            <a:fillRect/>
          </a:stretch>
        </p:blipFill>
        <p:spPr bwMode="auto">
          <a:xfrm rot="19571616" flipH="1">
            <a:off x="6669088" y="4764088"/>
            <a:ext cx="1338262" cy="8461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Slide 10-box"/>
          <p:cNvPicPr>
            <a:picLocks noChangeAspect="1" noChangeArrowheads="1"/>
          </p:cNvPicPr>
          <p:nvPr/>
        </p:nvPicPr>
        <p:blipFill>
          <a:blip r:embed="rId3"/>
          <a:srcRect/>
          <a:stretch>
            <a:fillRect/>
          </a:stretch>
        </p:blipFill>
        <p:spPr bwMode="auto">
          <a:xfrm>
            <a:off x="361366" y="1087582"/>
            <a:ext cx="8775700" cy="6019800"/>
          </a:xfrm>
          <a:prstGeom prst="rect">
            <a:avLst/>
          </a:prstGeom>
          <a:noFill/>
          <a:ln w="9525">
            <a:noFill/>
            <a:miter lim="800000"/>
            <a:headEnd/>
            <a:tailEnd/>
          </a:ln>
        </p:spPr>
      </p:pic>
      <p:sp>
        <p:nvSpPr>
          <p:cNvPr id="750606" name="Rectangle 14"/>
          <p:cNvSpPr>
            <a:spLocks noGrp="1" noChangeArrowheads="1"/>
          </p:cNvSpPr>
          <p:nvPr>
            <p:ph type="title"/>
          </p:nvPr>
        </p:nvSpPr>
        <p:spPr/>
        <p:txBody>
          <a:bodyPr/>
          <a:lstStyle/>
          <a:p>
            <a:r>
              <a:rPr lang="fr-FR" dirty="0"/>
              <a:t>Consolidation d’applications</a:t>
            </a:r>
            <a:endParaRPr lang="en-US" dirty="0">
              <a:solidFill>
                <a:schemeClr val="accent1"/>
              </a:solidFill>
              <a:cs typeface="Times New Roman" pitchFamily="18" charset="0"/>
            </a:endParaRPr>
          </a:p>
        </p:txBody>
      </p:sp>
      <p:sp>
        <p:nvSpPr>
          <p:cNvPr id="750609" name="Rectangle 17"/>
          <p:cNvSpPr>
            <a:spLocks noChangeArrowheads="1"/>
          </p:cNvSpPr>
          <p:nvPr/>
        </p:nvSpPr>
        <p:spPr bwMode="auto">
          <a:xfrm>
            <a:off x="494713" y="1439286"/>
            <a:ext cx="1192213" cy="568325"/>
          </a:xfrm>
          <a:prstGeom prst="rect">
            <a:avLst/>
          </a:prstGeom>
          <a:noFill/>
          <a:ln w="12700">
            <a:noFill/>
            <a:miter lim="800000"/>
            <a:headEnd/>
            <a:tailEnd/>
          </a:ln>
          <a:effectLst/>
        </p:spPr>
        <p:txBody>
          <a:bodyPr anchor="ctr"/>
          <a:lstStyle/>
          <a:p>
            <a:pPr eaLnBrk="0" hangingPunct="0">
              <a:lnSpc>
                <a:spcPct val="90000"/>
              </a:lnSpc>
              <a:spcBef>
                <a:spcPct val="30000"/>
              </a:spcBef>
              <a:buClr>
                <a:schemeClr val="tx2"/>
              </a:buClr>
              <a:buSzPct val="75000"/>
              <a:buFont typeface="Wingdings" pitchFamily="2" charset="2"/>
              <a:buNone/>
            </a:pPr>
            <a:r>
              <a:rPr lang="fr-FR" sz="2000" b="1" dirty="0">
                <a:effectLst/>
                <a:latin typeface="Arial" charset="0"/>
              </a:rPr>
              <a:t>Outil</a:t>
            </a:r>
          </a:p>
        </p:txBody>
      </p:sp>
      <p:sp>
        <p:nvSpPr>
          <p:cNvPr id="750610" name="Rectangle 18"/>
          <p:cNvSpPr>
            <a:spLocks noChangeArrowheads="1"/>
          </p:cNvSpPr>
          <p:nvPr/>
        </p:nvSpPr>
        <p:spPr bwMode="auto">
          <a:xfrm>
            <a:off x="472056" y="4330845"/>
            <a:ext cx="1119187" cy="582612"/>
          </a:xfrm>
          <a:prstGeom prst="rect">
            <a:avLst/>
          </a:prstGeom>
          <a:noFill/>
          <a:ln w="12700">
            <a:noFill/>
            <a:miter lim="800000"/>
            <a:headEnd/>
            <a:tailEnd/>
          </a:ln>
          <a:effectLst/>
        </p:spPr>
        <p:txBody>
          <a:bodyPr anchor="ctr"/>
          <a:lstStyle/>
          <a:p>
            <a:pPr eaLnBrk="0" hangingPunct="0">
              <a:lnSpc>
                <a:spcPct val="90000"/>
              </a:lnSpc>
              <a:spcBef>
                <a:spcPct val="30000"/>
              </a:spcBef>
              <a:buClr>
                <a:schemeClr val="tx2"/>
              </a:buClr>
              <a:buSzPct val="75000"/>
              <a:buFont typeface="Wingdings" pitchFamily="2" charset="2"/>
              <a:buNone/>
            </a:pPr>
            <a:r>
              <a:rPr lang="fr-FR" sz="2000" b="1" dirty="0">
                <a:effectLst/>
                <a:latin typeface="Arial" charset="0"/>
              </a:rPr>
              <a:t>Limites</a:t>
            </a:r>
          </a:p>
        </p:txBody>
      </p:sp>
      <p:sp>
        <p:nvSpPr>
          <p:cNvPr id="750611" name="Text Box 19"/>
          <p:cNvSpPr txBox="1">
            <a:spLocks noChangeArrowheads="1"/>
          </p:cNvSpPr>
          <p:nvPr/>
        </p:nvSpPr>
        <p:spPr bwMode="auto">
          <a:xfrm>
            <a:off x="498753" y="2847398"/>
            <a:ext cx="1047173" cy="729430"/>
          </a:xfrm>
          <a:prstGeom prst="rect">
            <a:avLst/>
          </a:prstGeom>
          <a:noFill/>
          <a:ln w="12700" algn="ctr">
            <a:noFill/>
            <a:miter lim="800000"/>
            <a:headEnd/>
            <a:tailEnd/>
          </a:ln>
          <a:effectLst/>
        </p:spPr>
        <p:txBody>
          <a:bodyPr wrap="square">
            <a:spAutoFit/>
          </a:bodyPr>
          <a:lstStyle/>
          <a:p>
            <a:pPr eaLnBrk="0" hangingPunct="0">
              <a:lnSpc>
                <a:spcPct val="90000"/>
              </a:lnSpc>
              <a:spcBef>
                <a:spcPct val="50000"/>
              </a:spcBef>
              <a:buClr>
                <a:schemeClr val="tx2"/>
              </a:buClr>
              <a:buSzPct val="75000"/>
              <a:buFont typeface="Wingdings" pitchFamily="2" charset="2"/>
              <a:buNone/>
            </a:pPr>
            <a:r>
              <a:rPr lang="fr-FR" b="1" dirty="0">
                <a:effectLst/>
                <a:latin typeface="Arial" charset="0"/>
              </a:rPr>
              <a:t>Adapté </a:t>
            </a:r>
            <a:endParaRPr lang="fr-FR" b="1" dirty="0" smtClean="0">
              <a:effectLst/>
              <a:latin typeface="Arial" charset="0"/>
            </a:endParaRPr>
          </a:p>
          <a:p>
            <a:pPr algn="ctr" eaLnBrk="0" hangingPunct="0">
              <a:lnSpc>
                <a:spcPct val="90000"/>
              </a:lnSpc>
              <a:spcBef>
                <a:spcPct val="50000"/>
              </a:spcBef>
              <a:buClr>
                <a:schemeClr val="tx2"/>
              </a:buClr>
              <a:buSzPct val="75000"/>
              <a:buFont typeface="Wingdings" pitchFamily="2" charset="2"/>
              <a:buNone/>
            </a:pPr>
            <a:r>
              <a:rPr lang="fr-FR" b="1" dirty="0" smtClean="0">
                <a:effectLst/>
                <a:latin typeface="Arial" charset="0"/>
              </a:rPr>
              <a:t>à</a:t>
            </a:r>
            <a:endParaRPr lang="fr-FR" b="1" dirty="0">
              <a:effectLst/>
              <a:latin typeface="Arial" charset="0"/>
            </a:endParaRPr>
          </a:p>
        </p:txBody>
      </p:sp>
      <p:sp>
        <p:nvSpPr>
          <p:cNvPr id="750612" name="Rectangle 20"/>
          <p:cNvSpPr>
            <a:spLocks noChangeArrowheads="1"/>
          </p:cNvSpPr>
          <p:nvPr/>
        </p:nvSpPr>
        <p:spPr bwMode="auto">
          <a:xfrm>
            <a:off x="1516631" y="1243302"/>
            <a:ext cx="2535237" cy="1008062"/>
          </a:xfrm>
          <a:prstGeom prst="rect">
            <a:avLst/>
          </a:prstGeom>
          <a:noFill/>
          <a:ln w="12700" algn="ctr">
            <a:noFill/>
            <a:miter lim="800000"/>
            <a:headEnd/>
            <a:tailEnd/>
          </a:ln>
          <a:effectLst/>
        </p:spPr>
        <p:txBody>
          <a:bodyPr/>
          <a:lstStyle/>
          <a:p>
            <a:pPr eaLnBrk="0" hangingPunct="0">
              <a:lnSpc>
                <a:spcPct val="90000"/>
              </a:lnSpc>
              <a:spcBef>
                <a:spcPct val="30000"/>
              </a:spcBef>
              <a:buClr>
                <a:schemeClr val="tx2"/>
              </a:buClr>
              <a:buSzPct val="75000"/>
              <a:buFont typeface="Wingdings" pitchFamily="2" charset="2"/>
              <a:buNone/>
            </a:pPr>
            <a:r>
              <a:rPr lang="fr-FR" sz="2000" b="1" dirty="0">
                <a:effectLst/>
                <a:latin typeface="Arial" charset="0"/>
              </a:rPr>
              <a:t>Partitionnement</a:t>
            </a:r>
            <a:r>
              <a:rPr lang="en-US" sz="2000" b="1" dirty="0">
                <a:effectLst/>
                <a:latin typeface="Arial" charset="0"/>
              </a:rPr>
              <a:t> </a:t>
            </a:r>
            <a:r>
              <a:rPr lang="en-US" sz="2000" b="1" dirty="0" err="1">
                <a:effectLst/>
                <a:latin typeface="Arial" charset="0"/>
              </a:rPr>
              <a:t>matériel</a:t>
            </a:r>
            <a:endParaRPr lang="en-US" sz="2000" b="1" dirty="0">
              <a:effectLst/>
              <a:latin typeface="Arial" charset="0"/>
            </a:endParaRPr>
          </a:p>
          <a:p>
            <a:pPr eaLnBrk="0" hangingPunct="0">
              <a:lnSpc>
                <a:spcPct val="90000"/>
              </a:lnSpc>
              <a:spcBef>
                <a:spcPct val="30000"/>
              </a:spcBef>
              <a:buClr>
                <a:schemeClr val="tx2"/>
              </a:buClr>
              <a:buSzPct val="75000"/>
              <a:buFont typeface="Wingdings" pitchFamily="2" charset="2"/>
              <a:buNone/>
            </a:pPr>
            <a:endParaRPr lang="en-US" sz="2000" b="1" dirty="0">
              <a:effectLst/>
              <a:latin typeface="Arial" charset="0"/>
            </a:endParaRPr>
          </a:p>
        </p:txBody>
      </p:sp>
      <p:sp>
        <p:nvSpPr>
          <p:cNvPr id="750613" name="Text Box 21"/>
          <p:cNvSpPr txBox="1">
            <a:spLocks noChangeArrowheads="1"/>
          </p:cNvSpPr>
          <p:nvPr/>
        </p:nvSpPr>
        <p:spPr bwMode="auto">
          <a:xfrm>
            <a:off x="4160828" y="1234929"/>
            <a:ext cx="2422525" cy="834015"/>
          </a:xfrm>
          <a:prstGeom prst="rect">
            <a:avLst/>
          </a:prstGeom>
          <a:noFill/>
          <a:ln w="12700" algn="ctr">
            <a:noFill/>
            <a:miter lim="800000"/>
            <a:headEnd/>
            <a:tailEnd/>
          </a:ln>
          <a:effectLst/>
        </p:spPr>
        <p:txBody>
          <a:bodyPr/>
          <a:lstStyle/>
          <a:p>
            <a:pPr eaLnBrk="0" hangingPunct="0">
              <a:lnSpc>
                <a:spcPct val="90000"/>
              </a:lnSpc>
              <a:spcBef>
                <a:spcPct val="50000"/>
              </a:spcBef>
              <a:buClr>
                <a:schemeClr val="tx2"/>
              </a:buClr>
              <a:buSzPct val="75000"/>
              <a:buFont typeface="Wingdings" pitchFamily="2" charset="2"/>
              <a:buNone/>
            </a:pPr>
            <a:r>
              <a:rPr lang="fr-FR" sz="2000" b="1" dirty="0">
                <a:effectLst/>
                <a:latin typeface="Arial" charset="0"/>
              </a:rPr>
              <a:t>Répartition de </a:t>
            </a:r>
            <a:r>
              <a:rPr lang="fr-FR" sz="2000" b="1" dirty="0" smtClean="0">
                <a:effectLst/>
                <a:latin typeface="Arial" charset="0"/>
              </a:rPr>
              <a:t>charge (WSRM</a:t>
            </a:r>
            <a:r>
              <a:rPr lang="fr-FR" sz="2000" b="1" dirty="0">
                <a:effectLst/>
                <a:latin typeface="Arial" charset="0"/>
              </a:rPr>
              <a:t>)</a:t>
            </a:r>
          </a:p>
        </p:txBody>
      </p:sp>
      <p:sp>
        <p:nvSpPr>
          <p:cNvPr id="750614" name="Text Box 22"/>
          <p:cNvSpPr txBox="1">
            <a:spLocks noChangeArrowheads="1"/>
          </p:cNvSpPr>
          <p:nvPr/>
        </p:nvSpPr>
        <p:spPr bwMode="auto">
          <a:xfrm>
            <a:off x="6657965" y="1207222"/>
            <a:ext cx="2422525" cy="1100137"/>
          </a:xfrm>
          <a:prstGeom prst="rect">
            <a:avLst/>
          </a:prstGeom>
          <a:noFill/>
          <a:ln w="12700" algn="ctr">
            <a:noFill/>
            <a:miter lim="800000"/>
            <a:headEnd/>
            <a:tailEnd/>
          </a:ln>
          <a:effectLst/>
        </p:spPr>
        <p:txBody>
          <a:bodyPr/>
          <a:lstStyle/>
          <a:p>
            <a:pPr eaLnBrk="0" hangingPunct="0">
              <a:lnSpc>
                <a:spcPct val="90000"/>
              </a:lnSpc>
              <a:spcBef>
                <a:spcPct val="30000"/>
              </a:spcBef>
              <a:buClr>
                <a:schemeClr val="tx2"/>
              </a:buClr>
              <a:buSzPct val="75000"/>
              <a:buFont typeface="Wingdings" pitchFamily="2" charset="2"/>
              <a:buNone/>
            </a:pPr>
            <a:r>
              <a:rPr lang="fr-FR" sz="2000" b="1" dirty="0" err="1">
                <a:effectLst/>
                <a:latin typeface="Arial" charset="0"/>
              </a:rPr>
              <a:t>Virtualisation</a:t>
            </a:r>
            <a:endParaRPr lang="fr-FR" sz="2000" b="1" dirty="0">
              <a:effectLst/>
              <a:latin typeface="Arial" charset="0"/>
            </a:endParaRPr>
          </a:p>
          <a:p>
            <a:pPr eaLnBrk="0" hangingPunct="0">
              <a:lnSpc>
                <a:spcPct val="90000"/>
              </a:lnSpc>
              <a:spcBef>
                <a:spcPct val="30000"/>
              </a:spcBef>
              <a:buClr>
                <a:schemeClr val="tx2"/>
              </a:buClr>
              <a:buSzPct val="75000"/>
              <a:buFont typeface="Wingdings" pitchFamily="2" charset="2"/>
              <a:buNone/>
            </a:pPr>
            <a:r>
              <a:rPr lang="fr-FR" sz="2000" b="1" dirty="0">
                <a:effectLst/>
                <a:latin typeface="Arial" charset="0"/>
              </a:rPr>
              <a:t>(Virtual Server)</a:t>
            </a:r>
          </a:p>
        </p:txBody>
      </p:sp>
      <p:sp>
        <p:nvSpPr>
          <p:cNvPr id="750615" name="Rectangle 23"/>
          <p:cNvSpPr>
            <a:spLocks noChangeArrowheads="1"/>
          </p:cNvSpPr>
          <p:nvPr/>
        </p:nvSpPr>
        <p:spPr bwMode="auto">
          <a:xfrm>
            <a:off x="1558194" y="2390631"/>
            <a:ext cx="2435225" cy="1412875"/>
          </a:xfrm>
          <a:prstGeom prst="rect">
            <a:avLst/>
          </a:prstGeom>
          <a:noFill/>
          <a:ln w="12700" algn="ctr">
            <a:noFill/>
            <a:miter lim="800000"/>
            <a:headEnd/>
            <a:tailEnd/>
          </a:ln>
          <a:effectLst/>
        </p:spPr>
        <p:txBody>
          <a:bodyPr>
            <a:spAutoFit/>
          </a:bodyPr>
          <a:lstStyle/>
          <a:p>
            <a:pPr algn="l" eaLnBrk="0" hangingPunct="0">
              <a:lnSpc>
                <a:spcPct val="90000"/>
              </a:lnSpc>
              <a:spcBef>
                <a:spcPct val="30000"/>
              </a:spcBef>
              <a:buClr>
                <a:schemeClr val="tx2"/>
              </a:buClr>
              <a:buSzPct val="75000"/>
              <a:buFont typeface="Wingdings" pitchFamily="2" charset="2"/>
              <a:buNone/>
            </a:pPr>
            <a:r>
              <a:rPr lang="fr-FR" dirty="0">
                <a:effectLst/>
                <a:latin typeface="Arial" charset="0"/>
              </a:rPr>
              <a:t>Applications très consommatrices en ressources</a:t>
            </a:r>
          </a:p>
          <a:p>
            <a:pPr algn="l" eaLnBrk="0" hangingPunct="0">
              <a:lnSpc>
                <a:spcPct val="90000"/>
              </a:lnSpc>
              <a:spcBef>
                <a:spcPct val="30000"/>
              </a:spcBef>
              <a:buClr>
                <a:schemeClr val="tx2"/>
              </a:buClr>
              <a:buSzPct val="75000"/>
              <a:buFont typeface="Wingdings" pitchFamily="2" charset="2"/>
              <a:buNone/>
            </a:pPr>
            <a:r>
              <a:rPr lang="fr-FR" dirty="0">
                <a:effectLst/>
                <a:latin typeface="Arial" charset="0"/>
              </a:rPr>
              <a:t>Isolation applicative complète </a:t>
            </a:r>
          </a:p>
        </p:txBody>
      </p:sp>
      <p:sp>
        <p:nvSpPr>
          <p:cNvPr id="750616" name="Rectangle 24"/>
          <p:cNvSpPr>
            <a:spLocks noChangeArrowheads="1"/>
          </p:cNvSpPr>
          <p:nvPr/>
        </p:nvSpPr>
        <p:spPr bwMode="auto">
          <a:xfrm>
            <a:off x="1668742" y="3896013"/>
            <a:ext cx="2386012" cy="1549400"/>
          </a:xfrm>
          <a:prstGeom prst="rect">
            <a:avLst/>
          </a:prstGeom>
          <a:noFill/>
          <a:ln w="12700" algn="ctr">
            <a:noFill/>
            <a:miter lim="800000"/>
            <a:headEnd/>
            <a:tailEnd/>
          </a:ln>
          <a:effectLst/>
        </p:spPr>
        <p:txBody>
          <a:bodyPr wrap="square">
            <a:spAutoFit/>
          </a:bodyPr>
          <a:lstStyle/>
          <a:p>
            <a:pPr algn="l" eaLnBrk="0" hangingPunct="0">
              <a:lnSpc>
                <a:spcPct val="90000"/>
              </a:lnSpc>
              <a:spcBef>
                <a:spcPct val="30000"/>
              </a:spcBef>
              <a:buClr>
                <a:schemeClr val="tx2"/>
              </a:buClr>
              <a:buSzPct val="75000"/>
              <a:buFont typeface="Wingdings" pitchFamily="2" charset="2"/>
              <a:buNone/>
            </a:pPr>
            <a:r>
              <a:rPr lang="fr-FR" dirty="0" err="1">
                <a:effectLst/>
                <a:latin typeface="Arial" charset="0"/>
              </a:rPr>
              <a:t>Redimentionnement</a:t>
            </a:r>
            <a:r>
              <a:rPr lang="fr-FR" dirty="0">
                <a:effectLst/>
                <a:latin typeface="Arial" charset="0"/>
              </a:rPr>
              <a:t>  nécessite un redémarrage</a:t>
            </a:r>
          </a:p>
          <a:p>
            <a:pPr algn="l" eaLnBrk="0" hangingPunct="0">
              <a:lnSpc>
                <a:spcPct val="90000"/>
              </a:lnSpc>
              <a:spcBef>
                <a:spcPct val="30000"/>
              </a:spcBef>
              <a:buClr>
                <a:schemeClr val="tx2"/>
              </a:buClr>
              <a:buSzPct val="75000"/>
              <a:buFont typeface="Wingdings" pitchFamily="2" charset="2"/>
              <a:buNone/>
            </a:pPr>
            <a:r>
              <a:rPr lang="fr-FR" dirty="0">
                <a:effectLst/>
                <a:latin typeface="Arial" charset="0"/>
              </a:rPr>
              <a:t>Granularité </a:t>
            </a:r>
            <a:br>
              <a:rPr lang="fr-FR" dirty="0">
                <a:effectLst/>
                <a:latin typeface="Arial" charset="0"/>
              </a:rPr>
            </a:br>
            <a:r>
              <a:rPr lang="fr-FR" dirty="0">
                <a:effectLst/>
                <a:latin typeface="Arial" charset="0"/>
              </a:rPr>
              <a:t>4-processeurs</a:t>
            </a:r>
            <a:r>
              <a:rPr lang="fr-FR" sz="2800" b="1" dirty="0">
                <a:effectLst/>
                <a:latin typeface="Arial" charset="0"/>
              </a:rPr>
              <a:t> </a:t>
            </a:r>
            <a:endParaRPr lang="fr-FR" dirty="0">
              <a:effectLst/>
              <a:latin typeface="Arial" charset="0"/>
            </a:endParaRPr>
          </a:p>
        </p:txBody>
      </p:sp>
      <p:sp>
        <p:nvSpPr>
          <p:cNvPr id="750617" name="Rectangle 25"/>
          <p:cNvSpPr>
            <a:spLocks noChangeArrowheads="1"/>
          </p:cNvSpPr>
          <p:nvPr/>
        </p:nvSpPr>
        <p:spPr bwMode="auto">
          <a:xfrm>
            <a:off x="4199937" y="3884179"/>
            <a:ext cx="2393950" cy="1412875"/>
          </a:xfrm>
          <a:prstGeom prst="rect">
            <a:avLst/>
          </a:prstGeom>
          <a:noFill/>
          <a:ln w="12700" algn="ctr">
            <a:noFill/>
            <a:miter lim="800000"/>
            <a:headEnd/>
            <a:tailEnd/>
          </a:ln>
          <a:effectLst/>
        </p:spPr>
        <p:txBody>
          <a:bodyPr>
            <a:spAutoFit/>
          </a:bodyPr>
          <a:lstStyle/>
          <a:p>
            <a:pPr algn="l" eaLnBrk="0" hangingPunct="0">
              <a:lnSpc>
                <a:spcPct val="90000"/>
              </a:lnSpc>
              <a:spcBef>
                <a:spcPct val="30000"/>
              </a:spcBef>
              <a:buClr>
                <a:schemeClr val="tx2"/>
              </a:buClr>
              <a:buSzPct val="75000"/>
              <a:buFont typeface="Wingdings" pitchFamily="2" charset="2"/>
              <a:buNone/>
            </a:pPr>
            <a:r>
              <a:rPr lang="fr-FR" dirty="0">
                <a:effectLst/>
                <a:latin typeface="Arial" charset="0"/>
              </a:rPr>
              <a:t>Toutes les appli. sont sur le même niveau d’OS</a:t>
            </a:r>
          </a:p>
          <a:p>
            <a:pPr algn="l" eaLnBrk="0" hangingPunct="0">
              <a:lnSpc>
                <a:spcPct val="90000"/>
              </a:lnSpc>
              <a:spcBef>
                <a:spcPct val="30000"/>
              </a:spcBef>
              <a:buClr>
                <a:schemeClr val="tx2"/>
              </a:buClr>
              <a:buSzPct val="75000"/>
              <a:buFont typeface="Wingdings" pitchFamily="2" charset="2"/>
              <a:buNone/>
            </a:pPr>
            <a:r>
              <a:rPr lang="fr-FR" dirty="0">
                <a:effectLst/>
                <a:latin typeface="Arial" charset="0"/>
              </a:rPr>
              <a:t>OS/HW single point of </a:t>
            </a:r>
            <a:r>
              <a:rPr lang="fr-FR" dirty="0" err="1">
                <a:effectLst/>
                <a:latin typeface="Arial" charset="0"/>
              </a:rPr>
              <a:t>failure</a:t>
            </a:r>
            <a:endParaRPr lang="fr-FR" dirty="0">
              <a:effectLst/>
              <a:latin typeface="Arial" charset="0"/>
            </a:endParaRPr>
          </a:p>
        </p:txBody>
      </p:sp>
      <p:sp>
        <p:nvSpPr>
          <p:cNvPr id="750618" name="Rectangle 26"/>
          <p:cNvSpPr>
            <a:spLocks noChangeArrowheads="1"/>
          </p:cNvSpPr>
          <p:nvPr/>
        </p:nvSpPr>
        <p:spPr bwMode="auto">
          <a:xfrm>
            <a:off x="6750185" y="4050434"/>
            <a:ext cx="2284412" cy="840230"/>
          </a:xfrm>
          <a:prstGeom prst="rect">
            <a:avLst/>
          </a:prstGeom>
          <a:noFill/>
          <a:ln w="12700" algn="ctr">
            <a:noFill/>
            <a:miter lim="800000"/>
            <a:headEnd/>
            <a:tailEnd/>
          </a:ln>
          <a:effectLst/>
        </p:spPr>
        <p:txBody>
          <a:bodyPr>
            <a:spAutoFit/>
          </a:bodyPr>
          <a:lstStyle/>
          <a:p>
            <a:pPr algn="l" eaLnBrk="0" hangingPunct="0">
              <a:lnSpc>
                <a:spcPct val="90000"/>
              </a:lnSpc>
              <a:spcBef>
                <a:spcPct val="30000"/>
              </a:spcBef>
              <a:buClr>
                <a:schemeClr val="tx2"/>
              </a:buClr>
              <a:buSzPct val="75000"/>
              <a:buFont typeface="Wingdings" pitchFamily="2" charset="2"/>
              <a:buNone/>
            </a:pPr>
            <a:r>
              <a:rPr lang="fr-FR" dirty="0">
                <a:effectLst/>
                <a:latin typeface="Arial" charset="0"/>
              </a:rPr>
              <a:t>Faible simplification de </a:t>
            </a:r>
            <a:r>
              <a:rPr lang="fr-FR" dirty="0" smtClean="0">
                <a:effectLst/>
                <a:latin typeface="Arial" charset="0"/>
              </a:rPr>
              <a:t>l'administration</a:t>
            </a:r>
            <a:endParaRPr lang="fr-FR" dirty="0">
              <a:effectLst/>
              <a:latin typeface="Arial" charset="0"/>
            </a:endParaRPr>
          </a:p>
        </p:txBody>
      </p:sp>
      <p:sp>
        <p:nvSpPr>
          <p:cNvPr id="750619" name="Rectangle 27"/>
          <p:cNvSpPr>
            <a:spLocks noChangeArrowheads="1"/>
          </p:cNvSpPr>
          <p:nvPr/>
        </p:nvSpPr>
        <p:spPr bwMode="auto">
          <a:xfrm>
            <a:off x="3999333" y="2342861"/>
            <a:ext cx="2854035" cy="1412875"/>
          </a:xfrm>
          <a:prstGeom prst="rect">
            <a:avLst/>
          </a:prstGeom>
          <a:noFill/>
          <a:ln w="12700" algn="ctr">
            <a:noFill/>
            <a:miter lim="800000"/>
            <a:headEnd/>
            <a:tailEnd/>
          </a:ln>
          <a:effectLst/>
        </p:spPr>
        <p:txBody>
          <a:bodyPr/>
          <a:lstStyle/>
          <a:p>
            <a:pPr algn="l" eaLnBrk="0" hangingPunct="0">
              <a:lnSpc>
                <a:spcPct val="90000"/>
              </a:lnSpc>
              <a:spcBef>
                <a:spcPct val="30000"/>
              </a:spcBef>
              <a:buClr>
                <a:schemeClr val="tx2"/>
              </a:buClr>
              <a:buSzPct val="75000"/>
              <a:buFont typeface="Wingdings" pitchFamily="2" charset="2"/>
              <a:buNone/>
            </a:pPr>
            <a:r>
              <a:rPr lang="fr-FR" dirty="0">
                <a:effectLst/>
                <a:latin typeface="Arial" charset="0"/>
              </a:rPr>
              <a:t>Applications consommatrices en ressources</a:t>
            </a:r>
          </a:p>
          <a:p>
            <a:pPr algn="l" eaLnBrk="0" hangingPunct="0">
              <a:lnSpc>
                <a:spcPct val="90000"/>
              </a:lnSpc>
              <a:spcBef>
                <a:spcPct val="30000"/>
              </a:spcBef>
              <a:buClr>
                <a:schemeClr val="tx2"/>
              </a:buClr>
              <a:buSzPct val="75000"/>
              <a:buFont typeface="Wingdings" pitchFamily="2" charset="2"/>
              <a:buNone/>
            </a:pPr>
            <a:r>
              <a:rPr lang="fr-FR" dirty="0">
                <a:effectLst/>
                <a:latin typeface="Arial" charset="0"/>
              </a:rPr>
              <a:t>Gestion de </a:t>
            </a:r>
            <a:r>
              <a:rPr lang="fr-FR" dirty="0" smtClean="0">
                <a:effectLst/>
                <a:latin typeface="Arial" charset="0"/>
              </a:rPr>
              <a:t>la répartition </a:t>
            </a:r>
            <a:r>
              <a:rPr lang="fr-FR" dirty="0">
                <a:effectLst/>
                <a:latin typeface="Arial" charset="0"/>
              </a:rPr>
              <a:t>des ressources</a:t>
            </a:r>
          </a:p>
        </p:txBody>
      </p:sp>
      <p:sp>
        <p:nvSpPr>
          <p:cNvPr id="750620" name="Rectangle 28"/>
          <p:cNvSpPr>
            <a:spLocks noChangeArrowheads="1"/>
          </p:cNvSpPr>
          <p:nvPr/>
        </p:nvSpPr>
        <p:spPr bwMode="auto">
          <a:xfrm>
            <a:off x="6742536" y="2409104"/>
            <a:ext cx="2332903" cy="1247775"/>
          </a:xfrm>
          <a:prstGeom prst="rect">
            <a:avLst/>
          </a:prstGeom>
          <a:noFill/>
          <a:ln w="12700" algn="ctr">
            <a:noFill/>
            <a:miter lim="800000"/>
            <a:headEnd/>
            <a:tailEnd/>
          </a:ln>
          <a:effectLst/>
        </p:spPr>
        <p:txBody>
          <a:bodyPr/>
          <a:lstStyle/>
          <a:p>
            <a:pPr algn="l" eaLnBrk="0" hangingPunct="0">
              <a:lnSpc>
                <a:spcPct val="90000"/>
              </a:lnSpc>
              <a:spcBef>
                <a:spcPct val="30000"/>
              </a:spcBef>
              <a:buClr>
                <a:schemeClr val="tx2"/>
              </a:buClr>
              <a:buSzPct val="75000"/>
              <a:buFont typeface="Wingdings" pitchFamily="2" charset="2"/>
              <a:buNone/>
            </a:pPr>
            <a:r>
              <a:rPr lang="fr-FR" dirty="0">
                <a:effectLst/>
                <a:latin typeface="Arial" charset="0"/>
              </a:rPr>
              <a:t>Applications peu consommatrices en ressources</a:t>
            </a:r>
          </a:p>
          <a:p>
            <a:pPr algn="l" eaLnBrk="0" hangingPunct="0">
              <a:lnSpc>
                <a:spcPct val="90000"/>
              </a:lnSpc>
              <a:spcBef>
                <a:spcPct val="30000"/>
              </a:spcBef>
              <a:buClr>
                <a:schemeClr val="tx2"/>
              </a:buClr>
              <a:buSzPct val="75000"/>
              <a:buFont typeface="Wingdings" pitchFamily="2" charset="2"/>
              <a:buNone/>
            </a:pPr>
            <a:r>
              <a:rPr lang="fr-FR" dirty="0">
                <a:effectLst/>
                <a:latin typeface="Arial" charset="0"/>
              </a:rPr>
              <a:t>Applications anciennes</a:t>
            </a:r>
          </a:p>
          <a:p>
            <a:pPr algn="l">
              <a:lnSpc>
                <a:spcPct val="90000"/>
              </a:lnSpc>
              <a:spcBef>
                <a:spcPct val="30000"/>
              </a:spcBef>
              <a:buClr>
                <a:schemeClr val="tx2"/>
              </a:buClr>
              <a:buSzPct val="75000"/>
              <a:buFont typeface="Wingdings" pitchFamily="2" charset="2"/>
              <a:buNone/>
            </a:pPr>
            <a:endParaRPr lang="fr-FR" dirty="0">
              <a:effectLst/>
              <a:latin typeface="Arial" charset="0"/>
            </a:endParaRPr>
          </a:p>
        </p:txBody>
      </p:sp>
      <p:sp>
        <p:nvSpPr>
          <p:cNvPr id="33" name="Rectangle 18"/>
          <p:cNvSpPr>
            <a:spLocks noChangeArrowheads="1"/>
          </p:cNvSpPr>
          <p:nvPr/>
        </p:nvSpPr>
        <p:spPr bwMode="auto">
          <a:xfrm>
            <a:off x="541329" y="5785572"/>
            <a:ext cx="1119187" cy="582612"/>
          </a:xfrm>
          <a:prstGeom prst="rect">
            <a:avLst/>
          </a:prstGeom>
          <a:noFill/>
          <a:ln w="12700">
            <a:noFill/>
            <a:miter lim="800000"/>
            <a:headEnd/>
            <a:tailEnd/>
          </a:ln>
          <a:effectLst/>
        </p:spPr>
        <p:txBody>
          <a:bodyPr anchor="ctr"/>
          <a:lstStyle/>
          <a:p>
            <a:pPr eaLnBrk="0" hangingPunct="0">
              <a:lnSpc>
                <a:spcPct val="90000"/>
              </a:lnSpc>
              <a:spcBef>
                <a:spcPct val="30000"/>
              </a:spcBef>
              <a:buClr>
                <a:schemeClr val="tx2"/>
              </a:buClr>
              <a:buSzPct val="75000"/>
              <a:buFont typeface="Wingdings" pitchFamily="2" charset="2"/>
              <a:buNone/>
            </a:pPr>
            <a:r>
              <a:rPr lang="fr-FR" sz="2000" b="1" dirty="0" smtClean="0">
                <a:effectLst/>
                <a:latin typeface="Arial" charset="0"/>
              </a:rPr>
              <a:t>Guide</a:t>
            </a:r>
            <a:endParaRPr lang="fr-FR" sz="2000" b="1" dirty="0">
              <a:effectLst/>
              <a:latin typeface="Arial" charset="0"/>
            </a:endParaRPr>
          </a:p>
        </p:txBody>
      </p:sp>
      <p:sp>
        <p:nvSpPr>
          <p:cNvPr id="34" name="Rectangle 33"/>
          <p:cNvSpPr/>
          <p:nvPr/>
        </p:nvSpPr>
        <p:spPr>
          <a:xfrm>
            <a:off x="2295226" y="5645881"/>
            <a:ext cx="4572000" cy="923330"/>
          </a:xfrm>
          <a:prstGeom prst="rect">
            <a:avLst/>
          </a:prstGeom>
        </p:spPr>
        <p:txBody>
          <a:bodyPr>
            <a:spAutoFit/>
          </a:bodyPr>
          <a:lstStyle/>
          <a:p>
            <a:pPr algn="ctr">
              <a:defRPr/>
            </a:pPr>
            <a:r>
              <a:rPr lang="en-US" i="1" dirty="0" smtClean="0">
                <a:latin typeface="Arial" charset="0"/>
              </a:rPr>
              <a:t>Microsoft Solution Accelerator for Consolidating and Migrating LOB Applications </a:t>
            </a:r>
            <a:endParaRPr lang="en-US" i="1" dirty="0">
              <a:latin typeface="Arial" charset="0"/>
            </a:endParaRPr>
          </a:p>
        </p:txBody>
      </p:sp>
      <p:sp>
        <p:nvSpPr>
          <p:cNvPr id="35" name="Rectangle 25"/>
          <p:cNvSpPr>
            <a:spLocks noChangeArrowheads="1"/>
          </p:cNvSpPr>
          <p:nvPr/>
        </p:nvSpPr>
        <p:spPr bwMode="auto">
          <a:xfrm rot="16200000">
            <a:off x="-1123083" y="3044382"/>
            <a:ext cx="2667000" cy="476250"/>
          </a:xfrm>
          <a:prstGeom prst="rect">
            <a:avLst/>
          </a:prstGeom>
          <a:noFill/>
          <a:ln w="9525">
            <a:noFill/>
            <a:miter lim="800000"/>
            <a:headEnd/>
            <a:tailEnd/>
          </a:ln>
          <a:effectLst/>
        </p:spPr>
        <p:txBody>
          <a:bodyPr lIns="45720" rIns="45720">
            <a:spAutoFit/>
          </a:bodyPr>
          <a:lstStyle/>
          <a:p>
            <a:pPr algn="ctr" eaLnBrk="0" hangingPunct="0">
              <a:lnSpc>
                <a:spcPct val="90000"/>
              </a:lnSpc>
              <a:spcBef>
                <a:spcPct val="20000"/>
              </a:spcBef>
              <a:buClr>
                <a:schemeClr val="tx2"/>
              </a:buClr>
              <a:buFont typeface="Wingdings 2" pitchFamily="18" charset="2"/>
              <a:buNone/>
              <a:defRPr/>
            </a:pPr>
            <a:r>
              <a:rPr lang="en-US" sz="2800" dirty="0" err="1" smtClean="0">
                <a:solidFill>
                  <a:srgbClr val="FF9900"/>
                </a:solidFill>
                <a:effectLst>
                  <a:outerShdw blurRad="38100" dist="38100" dir="2700000" algn="tl">
                    <a:srgbClr val="000000"/>
                  </a:outerShdw>
                </a:effectLst>
                <a:latin typeface="Arial" charset="0"/>
                <a:cs typeface="+mn-cs"/>
              </a:rPr>
              <a:t>Technologie</a:t>
            </a:r>
            <a:endParaRPr lang="en-US" sz="2800" dirty="0">
              <a:solidFill>
                <a:srgbClr val="FF9900"/>
              </a:solidFill>
              <a:effectLst>
                <a:outerShdw blurRad="38100" dist="38100" dir="2700000" algn="tl">
                  <a:srgbClr val="000000"/>
                </a:outerShdw>
              </a:effectLst>
              <a:latin typeface="Arial" charset="0"/>
              <a:cs typeface="+mn-cs"/>
            </a:endParaRPr>
          </a:p>
        </p:txBody>
      </p:sp>
      <p:sp>
        <p:nvSpPr>
          <p:cNvPr id="37" name="Rectangle 36"/>
          <p:cNvSpPr/>
          <p:nvPr/>
        </p:nvSpPr>
        <p:spPr bwMode="auto">
          <a:xfrm>
            <a:off x="406400" y="1136074"/>
            <a:ext cx="8617527" cy="1136072"/>
          </a:xfrm>
          <a:prstGeom prst="rect">
            <a:avLst/>
          </a:prstGeom>
          <a:noFill/>
          <a:ln w="254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Segoe Semibold" pitchFamily="34" charset="0"/>
            </a:endParaRPr>
          </a:p>
        </p:txBody>
      </p:sp>
      <p:sp>
        <p:nvSpPr>
          <p:cNvPr id="38" name="Rectangle 37"/>
          <p:cNvSpPr/>
          <p:nvPr/>
        </p:nvSpPr>
        <p:spPr bwMode="auto">
          <a:xfrm>
            <a:off x="392546" y="2350656"/>
            <a:ext cx="8617527" cy="1454726"/>
          </a:xfrm>
          <a:prstGeom prst="rect">
            <a:avLst/>
          </a:prstGeom>
          <a:noFill/>
          <a:ln w="254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Segoe Semibold" pitchFamily="34" charset="0"/>
            </a:endParaRPr>
          </a:p>
        </p:txBody>
      </p:sp>
      <p:sp>
        <p:nvSpPr>
          <p:cNvPr id="39" name="Rectangle 38"/>
          <p:cNvSpPr/>
          <p:nvPr/>
        </p:nvSpPr>
        <p:spPr bwMode="auto">
          <a:xfrm>
            <a:off x="415637" y="3870037"/>
            <a:ext cx="8617527" cy="1533235"/>
          </a:xfrm>
          <a:prstGeom prst="rect">
            <a:avLst/>
          </a:prstGeom>
          <a:noFill/>
          <a:ln w="254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Segoe Semibold"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0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4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7772400" cy="1200329"/>
          </a:xfrm>
        </p:spPr>
        <p:txBody>
          <a:bodyPr/>
          <a:lstStyle/>
          <a:p>
            <a:r>
              <a:rPr lang="fr-FR" dirty="0" smtClean="0"/>
              <a:t>La </a:t>
            </a:r>
            <a:r>
              <a:rPr lang="fr-FR" dirty="0" err="1" smtClean="0"/>
              <a:t>virtualisation</a:t>
            </a:r>
            <a:r>
              <a:rPr lang="fr-FR" dirty="0" smtClean="0"/>
              <a:t> de machines aujourd’hui</a:t>
            </a:r>
            <a:endParaRPr lang="fr-FR" dirty="0"/>
          </a:p>
        </p:txBody>
      </p:sp>
      <p:sp>
        <p:nvSpPr>
          <p:cNvPr id="5" name="Text Placeholder 4"/>
          <p:cNvSpPr>
            <a:spLocks noGrp="1"/>
          </p:cNvSpPr>
          <p:nvPr>
            <p:ph type="body" idx="1"/>
          </p:nvPr>
        </p:nvSpPr>
        <p:spPr/>
        <p:txBody>
          <a:bodyPr/>
          <a:lstStyle/>
          <a:p>
            <a:endParaRPr lang="fr-F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5" descr="developer roadmap narrow perspective sunset"/>
          <p:cNvPicPr>
            <a:picLocks noChangeAspect="1" noChangeArrowheads="1"/>
          </p:cNvPicPr>
          <p:nvPr/>
        </p:nvPicPr>
        <p:blipFill>
          <a:blip r:embed="rId4"/>
          <a:srcRect l="10001" t="22078" r="10001"/>
          <a:stretch>
            <a:fillRect/>
          </a:stretch>
        </p:blipFill>
        <p:spPr bwMode="auto">
          <a:xfrm>
            <a:off x="0" y="0"/>
            <a:ext cx="9144000" cy="6858000"/>
          </a:xfrm>
          <a:prstGeom prst="rect">
            <a:avLst/>
          </a:prstGeom>
          <a:noFill/>
          <a:ln w="9525">
            <a:noFill/>
            <a:miter lim="800000"/>
            <a:headEnd/>
            <a:tailEnd/>
          </a:ln>
        </p:spPr>
      </p:pic>
      <p:sp>
        <p:nvSpPr>
          <p:cNvPr id="17411" name="Text Box 5"/>
          <p:cNvSpPr txBox="1">
            <a:spLocks noChangeArrowheads="1"/>
          </p:cNvSpPr>
          <p:nvPr/>
        </p:nvSpPr>
        <p:spPr bwMode="auto">
          <a:xfrm>
            <a:off x="3394075" y="4613275"/>
            <a:ext cx="4254500" cy="46166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marL="573088" indent="-573088">
              <a:buClr>
                <a:srgbClr val="D15F19"/>
              </a:buClr>
              <a:buSzPct val="85000"/>
              <a:buFontTx/>
              <a:buBlip>
                <a:blip r:embed="rId5"/>
              </a:buBlip>
            </a:pPr>
            <a:r>
              <a:rPr lang="en-US" sz="2400" dirty="0" smtClean="0">
                <a:solidFill>
                  <a:schemeClr val="accent1"/>
                </a:solidFill>
                <a:latin typeface="Segoe" pitchFamily="34" charset="0"/>
              </a:rPr>
              <a:t>RTM Virtual </a:t>
            </a:r>
            <a:r>
              <a:rPr lang="en-US" sz="2400" dirty="0">
                <a:solidFill>
                  <a:schemeClr val="accent1"/>
                </a:solidFill>
                <a:latin typeface="Segoe" pitchFamily="34" charset="0"/>
              </a:rPr>
              <a:t>Server </a:t>
            </a:r>
            <a:r>
              <a:rPr lang="en-US" sz="2400" dirty="0" smtClean="0">
                <a:solidFill>
                  <a:schemeClr val="accent1"/>
                </a:solidFill>
                <a:latin typeface="Segoe" pitchFamily="34" charset="0"/>
              </a:rPr>
              <a:t>2005</a:t>
            </a:r>
            <a:endParaRPr lang="en-US" sz="2400" dirty="0">
              <a:solidFill>
                <a:schemeClr val="accent1"/>
              </a:solidFill>
              <a:latin typeface="Segoe" pitchFamily="34" charset="0"/>
            </a:endParaRPr>
          </a:p>
        </p:txBody>
      </p:sp>
      <p:grpSp>
        <p:nvGrpSpPr>
          <p:cNvPr id="2" name="Group 6"/>
          <p:cNvGrpSpPr>
            <a:grpSpLocks/>
          </p:cNvGrpSpPr>
          <p:nvPr/>
        </p:nvGrpSpPr>
        <p:grpSpPr bwMode="auto">
          <a:xfrm>
            <a:off x="1147763" y="3814763"/>
            <a:ext cx="3162300" cy="995362"/>
            <a:chOff x="515" y="605"/>
            <a:chExt cx="1364" cy="742"/>
          </a:xfrm>
        </p:grpSpPr>
        <p:pic>
          <p:nvPicPr>
            <p:cNvPr id="17437" name="Picture 7" descr="green-road-sign-horizontal"/>
            <p:cNvPicPr>
              <a:picLocks noChangeAspect="1" noChangeArrowheads="1"/>
            </p:cNvPicPr>
            <p:nvPr/>
          </p:nvPicPr>
          <p:blipFill>
            <a:blip r:embed="rId6"/>
            <a:srcRect/>
            <a:stretch>
              <a:fillRect/>
            </a:stretch>
          </p:blipFill>
          <p:spPr bwMode="auto">
            <a:xfrm>
              <a:off x="515" y="605"/>
              <a:ext cx="1364" cy="742"/>
            </a:xfrm>
            <a:prstGeom prst="rect">
              <a:avLst/>
            </a:prstGeom>
            <a:noFill/>
            <a:ln w="9525">
              <a:noFill/>
              <a:miter lim="800000"/>
              <a:headEnd/>
              <a:tailEnd/>
            </a:ln>
          </p:spPr>
        </p:pic>
        <p:sp>
          <p:nvSpPr>
            <p:cNvPr id="364552" name="Text Box 8"/>
            <p:cNvSpPr txBox="1">
              <a:spLocks noChangeArrowheads="1"/>
            </p:cNvSpPr>
            <p:nvPr/>
          </p:nvSpPr>
          <p:spPr bwMode="auto">
            <a:xfrm>
              <a:off x="640" y="659"/>
              <a:ext cx="970" cy="433"/>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eaLnBrk="0" hangingPunct="0">
                <a:spcBef>
                  <a:spcPct val="50000"/>
                </a:spcBef>
                <a:defRPr/>
              </a:pPr>
              <a:r>
                <a:rPr lang="en-US" sz="3200" b="0" dirty="0">
                  <a:solidFill>
                    <a:srgbClr val="FFFFFF"/>
                  </a:solidFill>
                  <a:effectLst>
                    <a:outerShdw blurRad="38100" dist="38100" dir="2700000" algn="tl">
                      <a:srgbClr val="C0C0C0"/>
                    </a:outerShdw>
                  </a:effectLst>
                  <a:latin typeface="Segoe" pitchFamily="34" charset="0"/>
                  <a:cs typeface="Arial" charset="0"/>
                </a:rPr>
                <a:t>Q4 2004</a:t>
              </a:r>
            </a:p>
          </p:txBody>
        </p:sp>
      </p:grpSp>
      <p:pic>
        <p:nvPicPr>
          <p:cNvPr id="17413" name="Picture 9" descr="green-road-sign-horizontal"/>
          <p:cNvPicPr>
            <a:picLocks noChangeAspect="1" noChangeArrowheads="1"/>
          </p:cNvPicPr>
          <p:nvPr/>
        </p:nvPicPr>
        <p:blipFill>
          <a:blip r:embed="rId6"/>
          <a:srcRect/>
          <a:stretch>
            <a:fillRect/>
          </a:stretch>
        </p:blipFill>
        <p:spPr bwMode="auto">
          <a:xfrm>
            <a:off x="-9525" y="4973638"/>
            <a:ext cx="2836863" cy="1271587"/>
          </a:xfrm>
          <a:prstGeom prst="rect">
            <a:avLst/>
          </a:prstGeom>
          <a:noFill/>
          <a:ln w="9525">
            <a:noFill/>
            <a:miter lim="800000"/>
            <a:headEnd/>
            <a:tailEnd/>
          </a:ln>
        </p:spPr>
      </p:pic>
      <p:sp>
        <p:nvSpPr>
          <p:cNvPr id="364554" name="Text Box 10"/>
          <p:cNvSpPr txBox="1">
            <a:spLocks noChangeArrowheads="1"/>
          </p:cNvSpPr>
          <p:nvPr/>
        </p:nvSpPr>
        <p:spPr bwMode="auto">
          <a:xfrm>
            <a:off x="268288" y="5130800"/>
            <a:ext cx="2162175" cy="579438"/>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eaLnBrk="0" hangingPunct="0">
              <a:spcBef>
                <a:spcPct val="50000"/>
              </a:spcBef>
              <a:defRPr/>
            </a:pPr>
            <a:r>
              <a:rPr lang="en-US" sz="3200" b="0" dirty="0" smtClean="0">
                <a:solidFill>
                  <a:srgbClr val="FFFFFF"/>
                </a:solidFill>
                <a:effectLst>
                  <a:outerShdw blurRad="38100" dist="38100" dir="2700000" algn="tl">
                    <a:srgbClr val="C0C0C0"/>
                  </a:outerShdw>
                </a:effectLst>
                <a:latin typeface="Segoe" pitchFamily="34" charset="0"/>
                <a:cs typeface="Arial" charset="0"/>
              </a:rPr>
              <a:t>Q1 </a:t>
            </a:r>
            <a:r>
              <a:rPr lang="en-US" sz="3200" b="0" dirty="0">
                <a:solidFill>
                  <a:srgbClr val="FFFFFF"/>
                </a:solidFill>
                <a:effectLst>
                  <a:outerShdw blurRad="38100" dist="38100" dir="2700000" algn="tl">
                    <a:srgbClr val="C0C0C0"/>
                  </a:outerShdw>
                </a:effectLst>
                <a:latin typeface="Segoe" pitchFamily="34" charset="0"/>
                <a:cs typeface="Arial" charset="0"/>
              </a:rPr>
              <a:t>2003</a:t>
            </a:r>
          </a:p>
        </p:txBody>
      </p:sp>
      <p:sp>
        <p:nvSpPr>
          <p:cNvPr id="364571" name="Rectangle 27"/>
          <p:cNvSpPr>
            <a:spLocks noGrp="1" noChangeArrowheads="1"/>
          </p:cNvSpPr>
          <p:nvPr>
            <p:ph type="title"/>
          </p:nvPr>
        </p:nvSpPr>
        <p:spPr>
          <a:xfrm>
            <a:off x="157056" y="144621"/>
            <a:ext cx="8393113" cy="646331"/>
          </a:xfrm>
        </p:spPr>
        <p:txBody>
          <a:bodyPr/>
          <a:lstStyle/>
          <a:p>
            <a:pPr>
              <a:defRPr/>
            </a:pPr>
            <a:r>
              <a:rPr lang="fr-FR" sz="4000" dirty="0" smtClean="0">
                <a:latin typeface="+mn-lt"/>
              </a:rPr>
              <a:t>Virtual Server</a:t>
            </a:r>
          </a:p>
        </p:txBody>
      </p:sp>
      <p:grpSp>
        <p:nvGrpSpPr>
          <p:cNvPr id="3" name="Group 16"/>
          <p:cNvGrpSpPr>
            <a:grpSpLocks/>
          </p:cNvGrpSpPr>
          <p:nvPr/>
        </p:nvGrpSpPr>
        <p:grpSpPr bwMode="auto">
          <a:xfrm>
            <a:off x="835025" y="5802313"/>
            <a:ext cx="873125" cy="665162"/>
            <a:chOff x="532" y="2993"/>
            <a:chExt cx="550" cy="507"/>
          </a:xfrm>
        </p:grpSpPr>
        <p:sp>
          <p:nvSpPr>
            <p:cNvPr id="17435" name="Line 17"/>
            <p:cNvSpPr>
              <a:spLocks noChangeShapeType="1"/>
            </p:cNvSpPr>
            <p:nvPr/>
          </p:nvSpPr>
          <p:spPr bwMode="auto">
            <a:xfrm>
              <a:off x="541" y="2993"/>
              <a:ext cx="0" cy="507"/>
            </a:xfrm>
            <a:prstGeom prst="line">
              <a:avLst/>
            </a:prstGeom>
            <a:noFill/>
            <a:ln w="38100">
              <a:solidFill>
                <a:schemeClr val="tx1"/>
              </a:solidFill>
              <a:round/>
              <a:headEnd/>
              <a:tailEnd/>
            </a:ln>
          </p:spPr>
          <p:txBody>
            <a:bodyPr vert="horz" wrap="square" lIns="91440" tIns="45720" rIns="91440" bIns="45720" numCol="1" anchor="ctr" anchorCtr="0" compatLnSpc="1">
              <a:prstTxWarp prst="textNoShape">
                <a:avLst/>
              </a:prstTxWarp>
            </a:bodyPr>
            <a:lstStyle/>
            <a:p>
              <a:endParaRPr lang="en-GB"/>
            </a:p>
          </p:txBody>
        </p:sp>
        <p:sp>
          <p:nvSpPr>
            <p:cNvPr id="17436" name="Line 18"/>
            <p:cNvSpPr>
              <a:spLocks noChangeShapeType="1"/>
            </p:cNvSpPr>
            <p:nvPr/>
          </p:nvSpPr>
          <p:spPr bwMode="auto">
            <a:xfrm>
              <a:off x="532" y="3500"/>
              <a:ext cx="550" cy="0"/>
            </a:xfrm>
            <a:prstGeom prst="line">
              <a:avLst/>
            </a:prstGeom>
            <a:noFill/>
            <a:ln w="38100">
              <a:solidFill>
                <a:schemeClr val="tx1"/>
              </a:solidFill>
              <a:round/>
              <a:headEnd/>
              <a:tailEnd type="triangle" w="med" len="med"/>
            </a:ln>
          </p:spPr>
          <p:txBody>
            <a:bodyPr vert="horz" wrap="square" lIns="91440" tIns="45720" rIns="91440" bIns="45720" numCol="1" anchor="ctr" anchorCtr="0" compatLnSpc="1">
              <a:prstTxWarp prst="textNoShape">
                <a:avLst/>
              </a:prstTxWarp>
            </a:bodyPr>
            <a:lstStyle/>
            <a:p>
              <a:endParaRPr lang="en-GB"/>
            </a:p>
          </p:txBody>
        </p:sp>
      </p:grpSp>
      <p:grpSp>
        <p:nvGrpSpPr>
          <p:cNvPr id="4" name="Group 22"/>
          <p:cNvGrpSpPr>
            <a:grpSpLocks/>
          </p:cNvGrpSpPr>
          <p:nvPr/>
        </p:nvGrpSpPr>
        <p:grpSpPr bwMode="auto">
          <a:xfrm>
            <a:off x="2455863" y="4460875"/>
            <a:ext cx="792162" cy="374650"/>
            <a:chOff x="532" y="2993"/>
            <a:chExt cx="550" cy="507"/>
          </a:xfrm>
        </p:grpSpPr>
        <p:sp>
          <p:nvSpPr>
            <p:cNvPr id="17433" name="Line 23"/>
            <p:cNvSpPr>
              <a:spLocks noChangeShapeType="1"/>
            </p:cNvSpPr>
            <p:nvPr/>
          </p:nvSpPr>
          <p:spPr bwMode="auto">
            <a:xfrm>
              <a:off x="541" y="2993"/>
              <a:ext cx="0" cy="507"/>
            </a:xfrm>
            <a:prstGeom prst="line">
              <a:avLst/>
            </a:prstGeom>
            <a:noFill/>
            <a:ln w="38100">
              <a:solidFill>
                <a:schemeClr val="tx1"/>
              </a:solidFill>
              <a:round/>
              <a:headEnd/>
              <a:tailEnd/>
            </a:ln>
          </p:spPr>
          <p:txBody>
            <a:bodyPr vert="horz" wrap="square" lIns="91440" tIns="45720" rIns="91440" bIns="45720" numCol="1" anchor="ctr" anchorCtr="0" compatLnSpc="1">
              <a:prstTxWarp prst="textNoShape">
                <a:avLst/>
              </a:prstTxWarp>
            </a:bodyPr>
            <a:lstStyle/>
            <a:p>
              <a:endParaRPr lang="en-GB"/>
            </a:p>
          </p:txBody>
        </p:sp>
        <p:sp>
          <p:nvSpPr>
            <p:cNvPr id="17434" name="Line 24"/>
            <p:cNvSpPr>
              <a:spLocks noChangeShapeType="1"/>
            </p:cNvSpPr>
            <p:nvPr/>
          </p:nvSpPr>
          <p:spPr bwMode="auto">
            <a:xfrm>
              <a:off x="532" y="3500"/>
              <a:ext cx="550" cy="0"/>
            </a:xfrm>
            <a:prstGeom prst="line">
              <a:avLst/>
            </a:prstGeom>
            <a:noFill/>
            <a:ln w="38100">
              <a:solidFill>
                <a:schemeClr val="tx1"/>
              </a:solidFill>
              <a:round/>
              <a:headEnd/>
              <a:tailEnd type="triangle" w="med" len="med"/>
            </a:ln>
          </p:spPr>
          <p:txBody>
            <a:bodyPr vert="horz" wrap="square" lIns="91440" tIns="45720" rIns="91440" bIns="45720" numCol="1" anchor="ctr" anchorCtr="0" compatLnSpc="1">
              <a:prstTxWarp prst="textNoShape">
                <a:avLst/>
              </a:prstTxWarp>
            </a:bodyPr>
            <a:lstStyle/>
            <a:p>
              <a:endParaRPr lang="en-GB"/>
            </a:p>
          </p:txBody>
        </p:sp>
      </p:grpSp>
      <p:sp>
        <p:nvSpPr>
          <p:cNvPr id="17418" name="Text Box 5"/>
          <p:cNvSpPr txBox="1">
            <a:spLocks noChangeArrowheads="1"/>
          </p:cNvSpPr>
          <p:nvPr/>
        </p:nvSpPr>
        <p:spPr bwMode="auto">
          <a:xfrm>
            <a:off x="4699000" y="3336925"/>
            <a:ext cx="4025900" cy="83099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marL="573088" indent="-573088">
              <a:buClr>
                <a:srgbClr val="D15F19"/>
              </a:buClr>
              <a:buSzPct val="85000"/>
              <a:buFont typeface="Segoe Semibold" pitchFamily="2" charset="0"/>
              <a:buBlip>
                <a:blip r:embed="rId5"/>
              </a:buBlip>
            </a:pPr>
            <a:r>
              <a:rPr lang="en-US" sz="2400" dirty="0" smtClean="0">
                <a:solidFill>
                  <a:schemeClr val="accent1"/>
                </a:solidFill>
                <a:latin typeface="Segoe" pitchFamily="34" charset="0"/>
              </a:rPr>
              <a:t>RTM Virtual </a:t>
            </a:r>
            <a:r>
              <a:rPr lang="en-US" sz="2400" dirty="0">
                <a:solidFill>
                  <a:schemeClr val="accent1"/>
                </a:solidFill>
                <a:latin typeface="Segoe" pitchFamily="34" charset="0"/>
              </a:rPr>
              <a:t>Server 2005 </a:t>
            </a:r>
            <a:r>
              <a:rPr lang="en-US" sz="2400" dirty="0" smtClean="0">
                <a:solidFill>
                  <a:schemeClr val="accent1"/>
                </a:solidFill>
                <a:latin typeface="Segoe" pitchFamily="34" charset="0"/>
              </a:rPr>
              <a:t>R2</a:t>
            </a:r>
            <a:endParaRPr lang="en-US" sz="2400" dirty="0">
              <a:solidFill>
                <a:schemeClr val="accent1"/>
              </a:solidFill>
              <a:latin typeface="Segoe" pitchFamily="34" charset="0"/>
            </a:endParaRPr>
          </a:p>
        </p:txBody>
      </p:sp>
      <p:grpSp>
        <p:nvGrpSpPr>
          <p:cNvPr id="5" name="Group 6"/>
          <p:cNvGrpSpPr>
            <a:grpSpLocks/>
          </p:cNvGrpSpPr>
          <p:nvPr/>
        </p:nvGrpSpPr>
        <p:grpSpPr bwMode="auto">
          <a:xfrm>
            <a:off x="2852738" y="2633663"/>
            <a:ext cx="3154362" cy="995362"/>
            <a:chOff x="515" y="605"/>
            <a:chExt cx="1364" cy="742"/>
          </a:xfrm>
        </p:grpSpPr>
        <p:pic>
          <p:nvPicPr>
            <p:cNvPr id="17431" name="Picture 7" descr="green-road-sign-horizontal"/>
            <p:cNvPicPr>
              <a:picLocks noChangeAspect="1" noChangeArrowheads="1"/>
            </p:cNvPicPr>
            <p:nvPr/>
          </p:nvPicPr>
          <p:blipFill>
            <a:blip r:embed="rId6"/>
            <a:srcRect/>
            <a:stretch>
              <a:fillRect/>
            </a:stretch>
          </p:blipFill>
          <p:spPr bwMode="auto">
            <a:xfrm>
              <a:off x="515" y="605"/>
              <a:ext cx="1364" cy="742"/>
            </a:xfrm>
            <a:prstGeom prst="rect">
              <a:avLst/>
            </a:prstGeom>
            <a:noFill/>
            <a:ln w="9525">
              <a:noFill/>
              <a:miter lim="800000"/>
              <a:headEnd/>
              <a:tailEnd/>
            </a:ln>
          </p:spPr>
        </p:pic>
        <p:sp>
          <p:nvSpPr>
            <p:cNvPr id="27" name="Text Box 8"/>
            <p:cNvSpPr txBox="1">
              <a:spLocks noChangeArrowheads="1"/>
            </p:cNvSpPr>
            <p:nvPr/>
          </p:nvSpPr>
          <p:spPr bwMode="auto">
            <a:xfrm>
              <a:off x="640" y="659"/>
              <a:ext cx="970" cy="433"/>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eaLnBrk="0" hangingPunct="0">
                <a:spcBef>
                  <a:spcPct val="50000"/>
                </a:spcBef>
                <a:defRPr/>
              </a:pPr>
              <a:r>
                <a:rPr lang="en-US" sz="3200" b="0" dirty="0">
                  <a:solidFill>
                    <a:srgbClr val="FFFFFF"/>
                  </a:solidFill>
                  <a:effectLst>
                    <a:outerShdw blurRad="38100" dist="38100" dir="2700000" algn="tl">
                      <a:srgbClr val="C0C0C0"/>
                    </a:outerShdw>
                  </a:effectLst>
                  <a:latin typeface="Segoe" pitchFamily="34" charset="0"/>
                  <a:cs typeface="Arial" charset="0"/>
                </a:rPr>
                <a:t>Q4 2005</a:t>
              </a:r>
            </a:p>
          </p:txBody>
        </p:sp>
      </p:grpSp>
      <p:grpSp>
        <p:nvGrpSpPr>
          <p:cNvPr id="6" name="Group 22"/>
          <p:cNvGrpSpPr>
            <a:grpSpLocks/>
          </p:cNvGrpSpPr>
          <p:nvPr/>
        </p:nvGrpSpPr>
        <p:grpSpPr bwMode="auto">
          <a:xfrm>
            <a:off x="4160838" y="3279775"/>
            <a:ext cx="419100" cy="374650"/>
            <a:chOff x="532" y="2993"/>
            <a:chExt cx="550" cy="507"/>
          </a:xfrm>
        </p:grpSpPr>
        <p:sp>
          <p:nvSpPr>
            <p:cNvPr id="17429" name="Line 23"/>
            <p:cNvSpPr>
              <a:spLocks noChangeShapeType="1"/>
            </p:cNvSpPr>
            <p:nvPr/>
          </p:nvSpPr>
          <p:spPr bwMode="auto">
            <a:xfrm>
              <a:off x="541" y="2993"/>
              <a:ext cx="0" cy="507"/>
            </a:xfrm>
            <a:prstGeom prst="line">
              <a:avLst/>
            </a:prstGeom>
            <a:noFill/>
            <a:ln w="38100">
              <a:solidFill>
                <a:schemeClr val="tx1"/>
              </a:solidFill>
              <a:round/>
              <a:headEnd/>
              <a:tailEnd/>
            </a:ln>
          </p:spPr>
          <p:txBody>
            <a:bodyPr vert="horz" wrap="square" lIns="91440" tIns="45720" rIns="91440" bIns="45720" numCol="1" anchor="ctr" anchorCtr="0" compatLnSpc="1">
              <a:prstTxWarp prst="textNoShape">
                <a:avLst/>
              </a:prstTxWarp>
            </a:bodyPr>
            <a:lstStyle/>
            <a:p>
              <a:endParaRPr lang="en-GB"/>
            </a:p>
          </p:txBody>
        </p:sp>
        <p:sp>
          <p:nvSpPr>
            <p:cNvPr id="17430" name="Line 24"/>
            <p:cNvSpPr>
              <a:spLocks noChangeShapeType="1"/>
            </p:cNvSpPr>
            <p:nvPr/>
          </p:nvSpPr>
          <p:spPr bwMode="auto">
            <a:xfrm>
              <a:off x="532" y="3500"/>
              <a:ext cx="550" cy="0"/>
            </a:xfrm>
            <a:prstGeom prst="line">
              <a:avLst/>
            </a:prstGeom>
            <a:noFill/>
            <a:ln w="38100">
              <a:solidFill>
                <a:schemeClr val="tx1"/>
              </a:solidFill>
              <a:round/>
              <a:headEnd/>
              <a:tailEnd type="triangle" w="med" len="med"/>
            </a:ln>
          </p:spPr>
          <p:txBody>
            <a:bodyPr vert="horz" wrap="square" lIns="91440" tIns="45720" rIns="91440" bIns="45720" numCol="1" anchor="ctr" anchorCtr="0" compatLnSpc="1">
              <a:prstTxWarp prst="textNoShape">
                <a:avLst/>
              </a:prstTxWarp>
            </a:bodyPr>
            <a:lstStyle/>
            <a:p>
              <a:endParaRPr lang="en-GB"/>
            </a:p>
          </p:txBody>
        </p:sp>
      </p:grpSp>
      <p:sp>
        <p:nvSpPr>
          <p:cNvPr id="17421" name="Text Box 5"/>
          <p:cNvSpPr txBox="1">
            <a:spLocks noChangeArrowheads="1"/>
          </p:cNvSpPr>
          <p:nvPr/>
        </p:nvSpPr>
        <p:spPr bwMode="auto">
          <a:xfrm>
            <a:off x="6270625" y="2022475"/>
            <a:ext cx="3340100" cy="83099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marL="573088" indent="-573088">
              <a:buClr>
                <a:srgbClr val="D15F19"/>
              </a:buClr>
              <a:buSzPct val="85000"/>
              <a:buFont typeface="Segoe Semibold" pitchFamily="2" charset="0"/>
              <a:buBlip>
                <a:blip r:embed="rId5"/>
              </a:buBlip>
            </a:pPr>
            <a:r>
              <a:rPr lang="en-US" sz="2400" dirty="0">
                <a:solidFill>
                  <a:schemeClr val="accent1"/>
                </a:solidFill>
                <a:latin typeface="Segoe" pitchFamily="34" charset="0"/>
              </a:rPr>
              <a:t>Virtual Server </a:t>
            </a:r>
            <a:r>
              <a:rPr lang="fr-FR" sz="2400" dirty="0" smtClean="0">
                <a:solidFill>
                  <a:schemeClr val="accent1"/>
                </a:solidFill>
                <a:latin typeface="Segoe" pitchFamily="34" charset="0"/>
              </a:rPr>
              <a:t>devient</a:t>
            </a:r>
            <a:r>
              <a:rPr lang="en-US" sz="2400" dirty="0" smtClean="0">
                <a:solidFill>
                  <a:schemeClr val="accent1"/>
                </a:solidFill>
                <a:latin typeface="Segoe" pitchFamily="34" charset="0"/>
              </a:rPr>
              <a:t> </a:t>
            </a:r>
            <a:r>
              <a:rPr lang="en-US" sz="2400" u="sng" dirty="0" err="1" smtClean="0">
                <a:solidFill>
                  <a:schemeClr val="accent1"/>
                </a:solidFill>
                <a:latin typeface="Segoe" pitchFamily="34" charset="0"/>
              </a:rPr>
              <a:t>gratuit</a:t>
            </a:r>
            <a:endParaRPr lang="en-US" sz="2400" u="sng" dirty="0">
              <a:solidFill>
                <a:schemeClr val="accent1"/>
              </a:solidFill>
              <a:latin typeface="Segoe" pitchFamily="34" charset="0"/>
            </a:endParaRPr>
          </a:p>
        </p:txBody>
      </p:sp>
      <p:grpSp>
        <p:nvGrpSpPr>
          <p:cNvPr id="7" name="Group 6"/>
          <p:cNvGrpSpPr>
            <a:grpSpLocks/>
          </p:cNvGrpSpPr>
          <p:nvPr/>
        </p:nvGrpSpPr>
        <p:grpSpPr bwMode="auto">
          <a:xfrm>
            <a:off x="4443413" y="1338263"/>
            <a:ext cx="3154362" cy="995362"/>
            <a:chOff x="515" y="605"/>
            <a:chExt cx="1364" cy="742"/>
          </a:xfrm>
        </p:grpSpPr>
        <p:pic>
          <p:nvPicPr>
            <p:cNvPr id="17427" name="Picture 7" descr="green-road-sign-horizontal"/>
            <p:cNvPicPr>
              <a:picLocks noChangeAspect="1" noChangeArrowheads="1"/>
            </p:cNvPicPr>
            <p:nvPr/>
          </p:nvPicPr>
          <p:blipFill>
            <a:blip r:embed="rId6"/>
            <a:srcRect/>
            <a:stretch>
              <a:fillRect/>
            </a:stretch>
          </p:blipFill>
          <p:spPr bwMode="auto">
            <a:xfrm>
              <a:off x="515" y="605"/>
              <a:ext cx="1364" cy="742"/>
            </a:xfrm>
            <a:prstGeom prst="rect">
              <a:avLst/>
            </a:prstGeom>
            <a:noFill/>
            <a:ln w="9525">
              <a:noFill/>
              <a:miter lim="800000"/>
              <a:headEnd/>
              <a:tailEnd/>
            </a:ln>
          </p:spPr>
        </p:pic>
        <p:sp>
          <p:nvSpPr>
            <p:cNvPr id="34" name="Text Box 8"/>
            <p:cNvSpPr txBox="1">
              <a:spLocks noChangeArrowheads="1"/>
            </p:cNvSpPr>
            <p:nvPr/>
          </p:nvSpPr>
          <p:spPr bwMode="auto">
            <a:xfrm>
              <a:off x="640" y="659"/>
              <a:ext cx="970" cy="433"/>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eaLnBrk="0" hangingPunct="0">
                <a:spcBef>
                  <a:spcPct val="50000"/>
                </a:spcBef>
                <a:defRPr/>
              </a:pPr>
              <a:r>
                <a:rPr lang="en-US" sz="3200" b="0" dirty="0">
                  <a:solidFill>
                    <a:srgbClr val="FFFFFF"/>
                  </a:solidFill>
                  <a:effectLst>
                    <a:outerShdw blurRad="38100" dist="38100" dir="2700000" algn="tl">
                      <a:srgbClr val="C0C0C0"/>
                    </a:outerShdw>
                  </a:effectLst>
                  <a:latin typeface="Segoe" pitchFamily="34" charset="0"/>
                  <a:cs typeface="Arial" charset="0"/>
                </a:rPr>
                <a:t>Q1 2006</a:t>
              </a:r>
            </a:p>
          </p:txBody>
        </p:sp>
      </p:grpSp>
      <p:grpSp>
        <p:nvGrpSpPr>
          <p:cNvPr id="8" name="Group 22"/>
          <p:cNvGrpSpPr>
            <a:grpSpLocks/>
          </p:cNvGrpSpPr>
          <p:nvPr/>
        </p:nvGrpSpPr>
        <p:grpSpPr bwMode="auto">
          <a:xfrm>
            <a:off x="5808663" y="1974850"/>
            <a:ext cx="419100" cy="374650"/>
            <a:chOff x="532" y="2993"/>
            <a:chExt cx="550" cy="507"/>
          </a:xfrm>
        </p:grpSpPr>
        <p:sp>
          <p:nvSpPr>
            <p:cNvPr id="17425" name="Line 23"/>
            <p:cNvSpPr>
              <a:spLocks noChangeShapeType="1"/>
            </p:cNvSpPr>
            <p:nvPr/>
          </p:nvSpPr>
          <p:spPr bwMode="auto">
            <a:xfrm>
              <a:off x="541" y="2993"/>
              <a:ext cx="0" cy="507"/>
            </a:xfrm>
            <a:prstGeom prst="line">
              <a:avLst/>
            </a:prstGeom>
            <a:noFill/>
            <a:ln w="38100">
              <a:solidFill>
                <a:schemeClr val="tx1"/>
              </a:solidFill>
              <a:round/>
              <a:headEnd/>
              <a:tailEnd/>
            </a:ln>
          </p:spPr>
          <p:txBody>
            <a:bodyPr vert="horz" wrap="square" lIns="91440" tIns="45720" rIns="91440" bIns="45720" numCol="1" anchor="ctr" anchorCtr="0" compatLnSpc="1">
              <a:prstTxWarp prst="textNoShape">
                <a:avLst/>
              </a:prstTxWarp>
            </a:bodyPr>
            <a:lstStyle/>
            <a:p>
              <a:endParaRPr lang="en-GB"/>
            </a:p>
          </p:txBody>
        </p:sp>
        <p:sp>
          <p:nvSpPr>
            <p:cNvPr id="17426" name="Line 24"/>
            <p:cNvSpPr>
              <a:spLocks noChangeShapeType="1"/>
            </p:cNvSpPr>
            <p:nvPr/>
          </p:nvSpPr>
          <p:spPr bwMode="auto">
            <a:xfrm>
              <a:off x="532" y="3500"/>
              <a:ext cx="550" cy="0"/>
            </a:xfrm>
            <a:prstGeom prst="line">
              <a:avLst/>
            </a:prstGeom>
            <a:noFill/>
            <a:ln w="38100">
              <a:solidFill>
                <a:schemeClr val="tx1"/>
              </a:solidFill>
              <a:round/>
              <a:headEnd/>
              <a:tailEnd type="triangle" w="med" len="med"/>
            </a:ln>
          </p:spPr>
          <p:txBody>
            <a:bodyPr vert="horz" wrap="square" lIns="91440" tIns="45720" rIns="91440" bIns="45720" numCol="1" anchor="ctr" anchorCtr="0" compatLnSpc="1">
              <a:prstTxWarp prst="textNoShape">
                <a:avLst/>
              </a:prstTxWarp>
            </a:bodyPr>
            <a:lstStyle/>
            <a:p>
              <a:endParaRPr lang="en-GB"/>
            </a:p>
          </p:txBody>
        </p:sp>
      </p:grpSp>
      <p:sp>
        <p:nvSpPr>
          <p:cNvPr id="17424" name="Text Box 5"/>
          <p:cNvSpPr txBox="1">
            <a:spLocks noChangeArrowheads="1"/>
          </p:cNvSpPr>
          <p:nvPr/>
        </p:nvSpPr>
        <p:spPr bwMode="auto">
          <a:xfrm>
            <a:off x="1774825" y="6218238"/>
            <a:ext cx="4235450" cy="46037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marL="573088" indent="-573088">
              <a:buClr>
                <a:srgbClr val="D15F19"/>
              </a:buClr>
              <a:buSzPct val="85000"/>
              <a:buFontTx/>
              <a:buBlip>
                <a:blip r:embed="rId5"/>
              </a:buBlip>
            </a:pPr>
            <a:r>
              <a:rPr lang="en-US" sz="2400" dirty="0" smtClean="0">
                <a:solidFill>
                  <a:schemeClr val="accent1"/>
                </a:solidFill>
                <a:latin typeface="Segoe" pitchFamily="34" charset="0"/>
              </a:rPr>
              <a:t>Acquisition </a:t>
            </a:r>
            <a:r>
              <a:rPr lang="en-US" sz="2400" dirty="0" err="1" smtClean="0">
                <a:solidFill>
                  <a:schemeClr val="accent1"/>
                </a:solidFill>
                <a:latin typeface="Segoe" pitchFamily="34" charset="0"/>
              </a:rPr>
              <a:t>Connectix</a:t>
            </a:r>
            <a:endParaRPr lang="en-US" sz="2400" dirty="0">
              <a:solidFill>
                <a:schemeClr val="accent1"/>
              </a:solidFill>
              <a:latin typeface="Segoe" pitchFamily="34" charset="0"/>
            </a:endParaRPr>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1|.5|1|1|.5|1"/>
</p:tagLst>
</file>

<file path=ppt/theme/theme1.xml><?xml version="1.0" encoding="utf-8"?>
<a:theme xmlns:a="http://schemas.openxmlformats.org/drawingml/2006/main" name="1_Brushed metal and curves - Blue_Segoe">
  <a:themeElements>
    <a:clrScheme name="Brushed metal and curves - Blue - MGB04 1">
      <a:dk1>
        <a:srgbClr val="000000"/>
      </a:dk1>
      <a:lt1>
        <a:srgbClr val="FFFFFF"/>
      </a:lt1>
      <a:dk2>
        <a:srgbClr val="1C2986"/>
      </a:dk2>
      <a:lt2>
        <a:srgbClr val="FFB601"/>
      </a:lt2>
      <a:accent1>
        <a:srgbClr val="F7E993"/>
      </a:accent1>
      <a:accent2>
        <a:srgbClr val="66CC66"/>
      </a:accent2>
      <a:accent3>
        <a:srgbClr val="ABACC3"/>
      </a:accent3>
      <a:accent4>
        <a:srgbClr val="DADADA"/>
      </a:accent4>
      <a:accent5>
        <a:srgbClr val="FAF2C8"/>
      </a:accent5>
      <a:accent6>
        <a:srgbClr val="5CB95C"/>
      </a:accent6>
      <a:hlink>
        <a:srgbClr val="6699FF"/>
      </a:hlink>
      <a:folHlink>
        <a:srgbClr val="F67E3C"/>
      </a:folHlink>
    </a:clrScheme>
    <a:fontScheme name="Brushed metal and curves - Blue - MGB04">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folHlink">
                <a:gamma/>
                <a:shade val="54118"/>
                <a:invGamma/>
              </a:schemeClr>
            </a:gs>
            <a:gs pos="50000">
              <a:schemeClr val="folHlink"/>
            </a:gs>
            <a:gs pos="100000">
              <a:schemeClr val="folHlink">
                <a:gamma/>
                <a:shade val="54118"/>
                <a:invGamma/>
              </a:schemeClr>
            </a:gs>
          </a:gsLst>
          <a:lin ang="2700000" scaled="1"/>
        </a:gradFill>
        <a:ln w="12700" cap="flat" cmpd="sng" algn="ctr">
          <a:solidFill>
            <a:schemeClr val="folHlink"/>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Segoe Semibold" pitchFamily="34" charset="0"/>
          </a:defRPr>
        </a:defPPr>
      </a:lstStyle>
    </a:spDef>
    <a:lnDef>
      <a:spPr bwMode="auto">
        <a:xfrm>
          <a:off x="0" y="0"/>
          <a:ext cx="1" cy="1"/>
        </a:xfrm>
        <a:custGeom>
          <a:avLst/>
          <a:gdLst/>
          <a:ahLst/>
          <a:cxnLst/>
          <a:rect l="0" t="0" r="0" b="0"/>
          <a:pathLst/>
        </a:custGeom>
        <a:gradFill rotWithShape="0">
          <a:gsLst>
            <a:gs pos="0">
              <a:schemeClr val="folHlink">
                <a:gamma/>
                <a:shade val="54118"/>
                <a:invGamma/>
              </a:schemeClr>
            </a:gs>
            <a:gs pos="50000">
              <a:schemeClr val="folHlink"/>
            </a:gs>
            <a:gs pos="100000">
              <a:schemeClr val="folHlink">
                <a:gamma/>
                <a:shade val="54118"/>
                <a:invGamma/>
              </a:schemeClr>
            </a:gs>
          </a:gsLst>
          <a:lin ang="2700000" scaled="1"/>
        </a:gradFill>
        <a:ln w="12700" cap="flat" cmpd="sng" algn="ctr">
          <a:solidFill>
            <a:schemeClr val="folHlink"/>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Segoe Semibold" pitchFamily="34" charset="0"/>
          </a:defRPr>
        </a:defPPr>
      </a:lstStyle>
    </a:lnDef>
  </a:objectDefaults>
  <a:extraClrSchemeLst>
    <a:extraClrScheme>
      <a:clrScheme name="Brushed metal and curves - Blue - MGB04 1">
        <a:dk1>
          <a:srgbClr val="000000"/>
        </a:dk1>
        <a:lt1>
          <a:srgbClr val="FFFFFF"/>
        </a:lt1>
        <a:dk2>
          <a:srgbClr val="1C2986"/>
        </a:dk2>
        <a:lt2>
          <a:srgbClr val="FFB601"/>
        </a:lt2>
        <a:accent1>
          <a:srgbClr val="F7E993"/>
        </a:accent1>
        <a:accent2>
          <a:srgbClr val="66CC66"/>
        </a:accent2>
        <a:accent3>
          <a:srgbClr val="ABACC3"/>
        </a:accent3>
        <a:accent4>
          <a:srgbClr val="DADADA"/>
        </a:accent4>
        <a:accent5>
          <a:srgbClr val="FAF2C8"/>
        </a:accent5>
        <a:accent6>
          <a:srgbClr val="5CB95C"/>
        </a:accent6>
        <a:hlink>
          <a:srgbClr val="6699FF"/>
        </a:hlink>
        <a:folHlink>
          <a:srgbClr val="F67E3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45356EF91A7D428E9C1F0602EAA29E" ma:contentTypeVersion="0" ma:contentTypeDescription="Create a new document." ma:contentTypeScope="" ma:versionID="2f847815e5695a1a0bcafb407f864a4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0BE10A1-2494-4F7C-A416-038C4F305AD7}"/>
</file>

<file path=customXml/itemProps2.xml><?xml version="1.0" encoding="utf-8"?>
<ds:datastoreItem xmlns:ds="http://schemas.openxmlformats.org/officeDocument/2006/customXml" ds:itemID="{09581F27-A830-4F87-8E3E-37C643EB5E9E}"/>
</file>

<file path=customXml/itemProps3.xml><?xml version="1.0" encoding="utf-8"?>
<ds:datastoreItem xmlns:ds="http://schemas.openxmlformats.org/officeDocument/2006/customXml" ds:itemID="{2D4B9E91-F643-4106-9407-7313B02EA274}"/>
</file>

<file path=docProps/app.xml><?xml version="1.0" encoding="utf-8"?>
<Properties xmlns="http://schemas.openxmlformats.org/officeDocument/2006/extended-properties" xmlns:vt="http://schemas.openxmlformats.org/officeDocument/2006/docPropsVTypes">
  <Template>1_Brushed metal and curves - Blue_Segoe</Template>
  <TotalTime>3084</TotalTime>
  <Words>3006</Words>
  <Application>Microsoft PowerPoint</Application>
  <PresentationFormat>On-screen Show (4:3)</PresentationFormat>
  <Paragraphs>634</Paragraphs>
  <Slides>45</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1_Brushed metal and curves - Blue_Segoe</vt:lpstr>
      <vt:lpstr>Visio</vt:lpstr>
      <vt:lpstr>La virtualisation de machines Aujourd’hui et demain</vt:lpstr>
      <vt:lpstr>Agenda</vt:lpstr>
      <vt:lpstr>Virtualisation de machines</vt:lpstr>
      <vt:lpstr>Virtualisation de machines</vt:lpstr>
      <vt:lpstr>Principe des machines virtuelles</vt:lpstr>
      <vt:lpstr>Scenarios</vt:lpstr>
      <vt:lpstr>Consolidation d’applications</vt:lpstr>
      <vt:lpstr>La virtualisation de machines aujourd’hui</vt:lpstr>
      <vt:lpstr>Virtual Server</vt:lpstr>
      <vt:lpstr>Virtual Server</vt:lpstr>
      <vt:lpstr>Virtual Server 2005 :  Architecture</vt:lpstr>
      <vt:lpstr>Virtual Server 2005 R2</vt:lpstr>
      <vt:lpstr>Virtual Server 2005 R2</vt:lpstr>
      <vt:lpstr>Virtual Server 2005 R2  Arrêt planifié (ex : mise à jour d’un hôte)</vt:lpstr>
      <vt:lpstr>Virtual Server 2005 R2  Virtual Server 2005 R2 :  arrêt non planifié (ex : problème hardware)</vt:lpstr>
      <vt:lpstr>Le support des configurations</vt:lpstr>
      <vt:lpstr>Support des distributions Linux</vt:lpstr>
      <vt:lpstr>Virtual Server R2: Packaging et licencing</vt:lpstr>
      <vt:lpstr>Gestion des environnements virtuels</vt:lpstr>
      <vt:lpstr>Pack d’administration Microsoft Virtual Server 2005 R2 pour MOM 2005</vt:lpstr>
      <vt:lpstr>Pack d’administration VS 2005 R2  Vue d’état </vt:lpstr>
      <vt:lpstr>Pack d’administration VS 2005 R2   Vue diagramme </vt:lpstr>
      <vt:lpstr>Pack d’administration VS 2005 R2  Rapport sur les candidats à la virtualisation</vt:lpstr>
      <vt:lpstr>La virtualisation de machines demain</vt:lpstr>
      <vt:lpstr>Virtual Server 2005 R2 SP1 Beta 2</vt:lpstr>
      <vt:lpstr>Virtual Server 2005 R2 SP1 :  nouveau support de hardware  </vt:lpstr>
      <vt:lpstr>Virtual Server 2005 R2 SP1 : nouveaux OS supportés</vt:lpstr>
      <vt:lpstr>Virtual Server 2005 R2 SP1 :  nouveau support VSS et évolutivité</vt:lpstr>
      <vt:lpstr>Virtual Server 2005 R2 SP1 : Intégration d’AD  et fonctionnalités additionnelles</vt:lpstr>
      <vt:lpstr>System Center Virtual Machine Manager</vt:lpstr>
      <vt:lpstr>System Center Virtual Machine Manager</vt:lpstr>
      <vt:lpstr>System Centre Virtual Machine Manager</vt:lpstr>
      <vt:lpstr>Windows Server Virtualisation</vt:lpstr>
      <vt:lpstr>Les différents modèles de machines virtuelles</vt:lpstr>
      <vt:lpstr>Architecture de Windows Server Virtualization</vt:lpstr>
      <vt:lpstr>Monolithique contre Micronoyau</vt:lpstr>
      <vt:lpstr>Objectifs de l’hyperviseur</vt:lpstr>
      <vt:lpstr>Support multi-processeurs</vt:lpstr>
      <vt:lpstr>Administration basée sur la MMC </vt:lpstr>
      <vt:lpstr>Slide 40</vt:lpstr>
      <vt:lpstr>Collaboration Microsoft et XenSource</vt:lpstr>
      <vt:lpstr>Ecosystem</vt:lpstr>
      <vt:lpstr>En guise de conclusion</vt:lpstr>
      <vt:lpstr>Slide 44</vt:lpstr>
      <vt:lpstr>Slide 45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subject>Event Name here</dc:subject>
  <dc:creator>sebim</dc:creator>
  <dc:description>Template design:_x000d_
Formatter:_x000d_
Event Date:_x000d_
Event Location:_x000d_
Speech Length:_x000d_
Audience:_x000d_
Key Topics:</dc:description>
  <cp:lastModifiedBy>Fabrice Meillon</cp:lastModifiedBy>
  <cp:revision>109</cp:revision>
  <dcterms:created xsi:type="dcterms:W3CDTF">2007-01-06T19:36:50Z</dcterms:created>
  <dcterms:modified xsi:type="dcterms:W3CDTF">2007-02-03T08:35:58Z</dcterms:modified>
</cp:coreProperties>
</file>