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398" r:id="rId3"/>
    <p:sldId id="396" r:id="rId4"/>
    <p:sldId id="369" r:id="rId5"/>
    <p:sldId id="370" r:id="rId6"/>
    <p:sldId id="371" r:id="rId7"/>
    <p:sldId id="372" r:id="rId8"/>
    <p:sldId id="373" r:id="rId9"/>
    <p:sldId id="399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9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Segoe Semibold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Feil-Jacob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A9859A"/>
    <a:srgbClr val="FF6600"/>
    <a:srgbClr val="A72566"/>
    <a:srgbClr val="FFFFFF"/>
    <a:srgbClr val="DDDDDD"/>
    <a:srgbClr val="777777"/>
    <a:srgbClr val="D06800"/>
    <a:srgbClr val="BC5E00"/>
    <a:srgbClr val="FF9933"/>
    <a:srgbClr val="2223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791" autoAdjust="0"/>
    <p:restoredTop sz="79930" autoAdjust="0"/>
  </p:normalViewPr>
  <p:slideViewPr>
    <p:cSldViewPr snapToGrid="0">
      <p:cViewPr>
        <p:scale>
          <a:sx n="50" d="100"/>
          <a:sy n="50" d="100"/>
        </p:scale>
        <p:origin x="-510" y="-108"/>
      </p:cViewPr>
      <p:guideLst>
        <p:guide orient="horz" pos="891"/>
        <p:guide orient="horz" pos="144"/>
        <p:guide orient="horz" pos="2160"/>
        <p:guide orient="horz" pos="4176"/>
        <p:guide orient="horz" pos="1198"/>
        <p:guide pos="5520"/>
        <p:guide pos="241"/>
        <p:guide pos="458"/>
        <p:guide pos="88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827" y="-101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4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Segoe" pitchFamily="34" charset="0"/>
              </a:defRPr>
            </a:lvl1pPr>
          </a:lstStyle>
          <a:p>
            <a:fld id="{0C82EE2E-7BD4-43E5-A14F-B1FD4CA7EB2E}" type="datetime8">
              <a:rPr lang="en-US"/>
              <a:pPr/>
              <a:t>2/7/2007 10:37 AM</a:t>
            </a:fld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 b="0">
                <a:latin typeface="Segoe" pitchFamily="34" charset="0"/>
                <a:cs typeface="Arial" charset="0"/>
              </a:defRPr>
            </a:lvl1pPr>
          </a:lstStyle>
          <a:p>
            <a:r>
              <a:rPr lang="en-US" dirty="0"/>
              <a:t>© 2005 Microsoft Corporation. All rights reserved.</a:t>
            </a:r>
          </a:p>
          <a:p>
            <a:r>
              <a:rPr lang="en-US" dirty="0"/>
              <a:t>This presentation is for informational purposes only. Microsoft makes no warranties, express or implied, in this summary.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7CBCAA-054E-495F-99AD-B0546ABACB6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fld id="{EB6052EE-314C-4779-AA24-B92A8A589297}" type="datetime8">
              <a:rPr lang="en-US"/>
              <a:pPr/>
              <a:t>2/7/2007 10:37 AM</a:t>
            </a:fld>
            <a:endParaRPr lang="en-US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1575"/>
            <a:ext cx="56673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 b="0">
                <a:latin typeface="Segoe" pitchFamily="34" charset="0"/>
                <a:cs typeface="Arial" charset="0"/>
              </a:defRPr>
            </a:lvl1pPr>
          </a:lstStyle>
          <a:p>
            <a:r>
              <a:rPr lang="en-US" dirty="0"/>
              <a:t>© 2005 Microsoft Corporation. All rights reserved.</a:t>
            </a:r>
          </a:p>
          <a:p>
            <a:r>
              <a:rPr lang="en-US" dirty="0"/>
              <a:t>This presentation is for informational purposes only. Microsoft makes no warranties, express or implied, in this summary.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3238" y="8685213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fld id="{1D3C1D7C-6F57-42B5-BBF3-45F62F5CAB4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562D3BC-267F-482C-B148-598341E9239B}" type="datetime8">
              <a:rPr lang="en-US"/>
              <a:pPr/>
              <a:t>2/7/2007 10:37 AM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 2005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29B572-1D32-478D-A4C7-5F68B1931316}" type="slidenum">
              <a:rPr lang="en-US"/>
              <a:pPr/>
              <a:t>1</a:t>
            </a:fld>
            <a:endParaRPr lang="en-US"/>
          </a:p>
        </p:txBody>
      </p:sp>
      <p:sp>
        <p:nvSpPr>
          <p:cNvPr id="48138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9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Migration Unix vers Windows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B6052EE-314C-4779-AA24-B92A8A589297}" type="datetime8">
              <a:rPr lang="en-US" smtClean="0"/>
              <a:pPr/>
              <a:t>2/7/2007 10:37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2005 Microsoft Corporation. All rights reserved.</a:t>
            </a:r>
          </a:p>
          <a:p>
            <a:r>
              <a:rPr lang="en-US" smtClean="0"/>
              <a:t>This presentation is for informational purposes only. Microsoft makes no warranties, express or implied, in this summary.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1D7C-6F57-42B5-BBF3-45F62F5CAB4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B6052EE-314C-4779-AA24-B92A8A589297}" type="datetime8">
              <a:rPr lang="en-US" smtClean="0"/>
              <a:pPr/>
              <a:t>2/7/2007 10:37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2005 Microsoft Corporation. All rights reserved.</a:t>
            </a:r>
          </a:p>
          <a:p>
            <a:r>
              <a:rPr lang="en-US" smtClean="0"/>
              <a:t>This presentation is for informational purposes only. Microsoft makes no warranties, express or implied, in this summary.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1D7C-6F57-42B5-BBF3-45F62F5CAB4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B6052EE-314C-4779-AA24-B92A8A589297}" type="datetime8">
              <a:rPr lang="en-US" smtClean="0"/>
              <a:pPr/>
              <a:t>2/7/2007 10:37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2005 Microsoft Corporation. All rights reserved.</a:t>
            </a:r>
          </a:p>
          <a:p>
            <a:r>
              <a:rPr lang="en-US" smtClean="0"/>
              <a:t>This presentation is for informational purposes only. Microsoft makes no warranties, express or implied, in this summary.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1D7C-6F57-42B5-BBF3-45F62F5CAB4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D5609-7FA4-47F4-BE52-212B0151EE0E}" type="slidenum">
              <a:rPr lang="fr-FR"/>
              <a:pPr/>
              <a:t>13</a:t>
            </a:fld>
            <a:endParaRPr lang="fr-FR"/>
          </a:p>
        </p:txBody>
      </p:sp>
      <p:sp>
        <p:nvSpPr>
          <p:cNvPr id="130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913"/>
            <a:ext cx="5486727" cy="4114361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9AE05-3458-4CB3-A781-772B8CDEED31}" type="slidenum">
              <a:rPr lang="fr-FR"/>
              <a:pPr/>
              <a:t>19</a:t>
            </a:fld>
            <a:endParaRPr lang="fr-FR"/>
          </a:p>
        </p:txBody>
      </p:sp>
      <p:sp>
        <p:nvSpPr>
          <p:cNvPr id="133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913"/>
            <a:ext cx="5486727" cy="4114361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B6052EE-314C-4779-AA24-B92A8A589297}" type="datetime8">
              <a:rPr lang="en-US" smtClean="0"/>
              <a:pPr/>
              <a:t>2/7/2007 10:38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2005 Microsoft Corporation. All rights reserved.</a:t>
            </a:r>
          </a:p>
          <a:p>
            <a:r>
              <a:rPr lang="en-US" smtClean="0"/>
              <a:t>This presentation is for informational purposes only. Microsoft makes no warranties, express or implied, in this summary.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C1D7C-6F57-42B5-BBF3-45F62F5CAB4D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973B9-4E7D-462B-8E7E-F13D9B28876E}" type="slidenum">
              <a:rPr lang="fr-FR"/>
              <a:pPr/>
              <a:t>25</a:t>
            </a:fld>
            <a:endParaRPr lang="fr-FR"/>
          </a:p>
        </p:txBody>
      </p:sp>
      <p:sp>
        <p:nvSpPr>
          <p:cNvPr id="130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37" y="4343913"/>
            <a:ext cx="5486727" cy="4114361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ACC627B-5421-48CE-9DE5-125BB566C2EF}" type="datetime8">
              <a:rPr lang="en-US"/>
              <a:pPr/>
              <a:t>2/7/2007 10:38 AM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eaLnBrk="1" hangingPunct="1"/>
            <a:r>
              <a:rPr lang="en-US"/>
              <a:t>© 2005 Microsoft Corporation. All rights reserved.</a:t>
            </a:r>
          </a:p>
          <a:p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671CBA-0724-4B3E-8340-EFA351D508B3}" type="slidenum">
              <a:rPr lang="en-US"/>
              <a:pPr/>
              <a:t>30</a:t>
            </a:fld>
            <a:endParaRPr lang="en-US"/>
          </a:p>
        </p:txBody>
      </p:sp>
      <p:sp>
        <p:nvSpPr>
          <p:cNvPr id="3614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 userDrawn="1"/>
        </p:nvSpPr>
        <p:spPr>
          <a:xfrm>
            <a:off x="269146" y="908102"/>
            <a:ext cx="8643998" cy="4214842"/>
          </a:xfrm>
          <a:prstGeom prst="round2DiagRect">
            <a:avLst>
              <a:gd name="adj1" fmla="val 6687"/>
              <a:gd name="adj2" fmla="val 0"/>
            </a:avLst>
          </a:prstGeom>
          <a:gradFill rotWithShape="1">
            <a:gsLst>
              <a:gs pos="0">
                <a:srgbClr val="4F81BD">
                  <a:shade val="51000"/>
                  <a:satMod val="130000"/>
                  <a:alpha val="13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4779" y="2319719"/>
            <a:ext cx="7843838" cy="646331"/>
          </a:xfrm>
          <a:ln algn="ctr"/>
        </p:spPr>
        <p:txBody>
          <a:bodyPr anchor="ctr"/>
          <a:lstStyle>
            <a:lvl1pPr>
              <a:def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Black" pitchFamily="34" charset="0"/>
                <a:ea typeface="+mj-ea"/>
                <a:cs typeface="+mj-cs"/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0499" y="3713163"/>
            <a:ext cx="8035925" cy="535531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0" indent="0">
              <a:spcBef>
                <a:spcPct val="0"/>
              </a:spcBef>
              <a:buFont typeface="Wingdings 2" pitchFamily="18" charset="2"/>
              <a:buNone/>
              <a:defRPr sz="3200" b="1" cap="none" spc="0">
                <a:ln/>
                <a:solidFill>
                  <a:srgbClr val="DDDDDD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subtitle</a:t>
            </a:r>
            <a:r>
              <a:rPr lang="fr-FR" noProof="0" dirty="0" smtClean="0"/>
              <a:t> style</a:t>
            </a:r>
            <a:endParaRPr lang="fr-FR" noProof="0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95276" y="1124712"/>
            <a:ext cx="8477250" cy="795528"/>
            <a:chOff x="0" y="5852160"/>
            <a:chExt cx="8951976" cy="795528"/>
          </a:xfrm>
          <a:effectLst>
            <a:outerShdw blurRad="228600" dist="38100" dir="14520000" sx="106000" sy="106000" algn="bl" rotWithShape="0">
              <a:schemeClr val="tx1">
                <a:alpha val="41000"/>
              </a:schemeClr>
            </a:outerShdw>
          </a:effectLst>
        </p:grpSpPr>
        <p:sp>
          <p:nvSpPr>
            <p:cNvPr id="11" name="Rectangle 10"/>
            <p:cNvSpPr/>
            <p:nvPr userDrawn="1"/>
          </p:nvSpPr>
          <p:spPr bwMode="auto">
            <a:xfrm rot="10800000">
              <a:off x="0" y="5852160"/>
              <a:ext cx="8951976" cy="795528"/>
            </a:xfrm>
            <a:prstGeom prst="rect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3000">
                  <a:schemeClr val="lt1">
                    <a:tint val="45000"/>
                    <a:shade val="99000"/>
                    <a:satMod val="3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emibold" pitchFamily="34" charset="0"/>
              </a:endParaRPr>
            </a:p>
          </p:txBody>
        </p:sp>
        <p:pic>
          <p:nvPicPr>
            <p:cNvPr id="2054" name="Picture 6" descr="C:\WFILE\FY07\BigDays\Crea Logo 4\MSTD logo complet\MSTD logo couleur\MSTD_logocoul.gif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887509"/>
              <a:ext cx="3969004" cy="735498"/>
            </a:xfrm>
            <a:prstGeom prst="rect">
              <a:avLst/>
            </a:prstGeom>
            <a:noFill/>
            <a:ln cap="rnd">
              <a:noFill/>
              <a:rou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defRPr b="1" cap="none" spc="0">
                <a:ln w="50800"/>
                <a:solidFill>
                  <a:srgbClr val="FFC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228600"/>
            <a:ext cx="2093912" cy="340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2588" y="228600"/>
            <a:ext cx="6134100" cy="340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re et texte s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68413"/>
            <a:ext cx="40386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 userDrawn="1"/>
        </p:nvSpPr>
        <p:spPr>
          <a:xfrm>
            <a:off x="0" y="130862"/>
            <a:ext cx="9144000" cy="920698"/>
          </a:xfrm>
          <a:prstGeom prst="round2DiagRect">
            <a:avLst>
              <a:gd name="adj1" fmla="val 6687"/>
              <a:gd name="adj2" fmla="val 0"/>
            </a:avLst>
          </a:prstGeom>
          <a:gradFill rotWithShape="1">
            <a:gsLst>
              <a:gs pos="0">
                <a:srgbClr val="4F81BD">
                  <a:shade val="51000"/>
                  <a:satMod val="130000"/>
                  <a:alpha val="13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228600"/>
            <a:ext cx="8380412" cy="646331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defRPr sz="4000" b="1" cap="none" spc="0">
                <a:ln w="50800"/>
                <a:solidFill>
                  <a:srgbClr val="FFC000"/>
                </a:solidFill>
                <a:effectLst/>
                <a:latin typeface="Segoe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" y="1414462"/>
            <a:ext cx="8829040" cy="2234458"/>
          </a:xfrm>
        </p:spPr>
        <p:txBody>
          <a:bodyPr/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  <a:endParaRPr lang="fr-FR" noProof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748272" y="6446520"/>
            <a:ext cx="2295144" cy="356616"/>
            <a:chOff x="5961888" y="6409944"/>
            <a:chExt cx="2295144" cy="356616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5961888" y="6409944"/>
              <a:ext cx="2295144" cy="356616"/>
            </a:xfrm>
            <a:prstGeom prst="rect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52000">
                  <a:schemeClr val="lt1">
                    <a:tint val="45000"/>
                    <a:shade val="99000"/>
                    <a:satMod val="350000"/>
                  </a:schemeClr>
                </a:gs>
                <a:gs pos="100000">
                  <a:schemeClr val="lt1">
                    <a:shade val="20000"/>
                    <a:satMod val="255000"/>
                  </a:schemeClr>
                </a:gs>
              </a:gsLst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emibold" pitchFamily="34" charset="0"/>
              </a:endParaRPr>
            </a:p>
          </p:txBody>
        </p:sp>
        <p:pic>
          <p:nvPicPr>
            <p:cNvPr id="1036" name="Picture 12" descr="C:\WFILE\FY07\BigDays\Crea Logo 4\MSTD logo acronyme\MSTD logo couleur\MSTD_logocoul_acr_ssbas.gif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63343" y="6444446"/>
              <a:ext cx="971897" cy="27597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646331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l">
              <a:defRPr sz="4000" b="1" cap="none" spc="0">
                <a:ln w="50800"/>
                <a:solidFill>
                  <a:srgbClr val="FFC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defRPr b="1" cap="none" spc="0">
                <a:ln w="50800"/>
                <a:solidFill>
                  <a:srgbClr val="FFC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588" y="1414463"/>
            <a:ext cx="4113212" cy="221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4463"/>
            <a:ext cx="4114800" cy="221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731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defRPr b="1" cap="none" spc="0">
                <a:ln w="50800"/>
                <a:solidFill>
                  <a:srgbClr val="FFC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>
              <a:defRPr b="1" cap="none" spc="0">
                <a:ln w="50800"/>
                <a:solidFill>
                  <a:srgbClr val="FFC00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228600"/>
            <a:ext cx="8380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</a:t>
            </a:r>
            <a:r>
              <a:rPr lang="fr-FR" noProof="0" dirty="0" err="1" smtClean="0"/>
              <a:t>Title</a:t>
            </a:r>
            <a:r>
              <a:rPr lang="fr-FR" noProof="0" dirty="0" smtClean="0"/>
              <a:t> </a:t>
            </a:r>
            <a:r>
              <a:rPr lang="fr-FR" noProof="0" dirty="0" err="1" smtClean="0"/>
              <a:t>Slide</a:t>
            </a:r>
            <a:endParaRPr lang="fr-FR" noProof="0" dirty="0" smtClean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1414463"/>
            <a:ext cx="838041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cap="none" spc="0">
          <a:ln w="50800"/>
          <a:solidFill>
            <a:srgbClr val="FFC000"/>
          </a:solidFill>
          <a:effectLst/>
          <a:latin typeface="Segoe Black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9pPr>
    </p:titleStyle>
    <p:bodyStyle>
      <a:lvl1pPr marL="447675" indent="-4476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33438" indent="-354013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08088" indent="-373063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44638" indent="-334963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851025" indent="-3048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308225" indent="-3048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765425" indent="-3048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222625" indent="-3048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679825" indent="-3048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min.barreto@microsof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opsystems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18" Type="http://schemas.openxmlformats.org/officeDocument/2006/relationships/image" Target="../media/image25.emf"/><Relationship Id="rId3" Type="http://schemas.openxmlformats.org/officeDocument/2006/relationships/image" Target="../media/image10.png"/><Relationship Id="rId21" Type="http://schemas.openxmlformats.org/officeDocument/2006/relationships/image" Target="../media/image28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17" Type="http://schemas.openxmlformats.org/officeDocument/2006/relationships/image" Target="../media/image24.emf"/><Relationship Id="rId2" Type="http://schemas.openxmlformats.org/officeDocument/2006/relationships/image" Target="../media/image9.png"/><Relationship Id="rId16" Type="http://schemas.openxmlformats.org/officeDocument/2006/relationships/image" Target="../media/image23.emf"/><Relationship Id="rId20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24" Type="http://schemas.openxmlformats.org/officeDocument/2006/relationships/image" Target="../media/image31.emf"/><Relationship Id="rId5" Type="http://schemas.openxmlformats.org/officeDocument/2006/relationships/image" Target="../media/image12.emf"/><Relationship Id="rId15" Type="http://schemas.openxmlformats.org/officeDocument/2006/relationships/image" Target="../media/image22.emf"/><Relationship Id="rId23" Type="http://schemas.openxmlformats.org/officeDocument/2006/relationships/image" Target="../media/image30.emf"/><Relationship Id="rId10" Type="http://schemas.openxmlformats.org/officeDocument/2006/relationships/image" Target="../media/image17.emf"/><Relationship Id="rId19" Type="http://schemas.openxmlformats.org/officeDocument/2006/relationships/image" Target="../media/image26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Relationship Id="rId22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Rectangle 57"/>
          <p:cNvSpPr>
            <a:spLocks noGrp="1" noChangeArrowheads="1"/>
          </p:cNvSpPr>
          <p:nvPr>
            <p:ph type="subTitle" idx="1"/>
          </p:nvPr>
        </p:nvSpPr>
        <p:spPr>
          <a:xfrm>
            <a:off x="403156" y="4903666"/>
            <a:ext cx="8035925" cy="186512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FR" dirty="0" smtClean="0">
                <a:solidFill>
                  <a:schemeClr val="accent3"/>
                </a:solidFill>
                <a:effectLst/>
              </a:rPr>
              <a:t>Ramin</a:t>
            </a:r>
            <a:r>
              <a:rPr lang="fr-FR" b="1" dirty="0" smtClean="0">
                <a:ln/>
                <a:solidFill>
                  <a:schemeClr val="accent3"/>
                </a:solidFill>
                <a:effectLst/>
              </a:rPr>
              <a:t>  Barreto </a:t>
            </a:r>
          </a:p>
          <a:p>
            <a:r>
              <a:rPr lang="fr-FR" dirty="0" smtClean="0">
                <a:solidFill>
                  <a:schemeClr val="accent3"/>
                </a:solidFill>
                <a:effectLst/>
              </a:rPr>
              <a:t>Architecte avant-vente</a:t>
            </a:r>
            <a:r>
              <a:rPr lang="fr-FR" b="1" dirty="0" smtClean="0">
                <a:ln/>
                <a:solidFill>
                  <a:schemeClr val="accent3"/>
                </a:solidFill>
                <a:effectLst/>
              </a:rPr>
              <a:t> </a:t>
            </a:r>
          </a:p>
          <a:p>
            <a:r>
              <a:rPr lang="fr-FR" dirty="0" smtClean="0">
                <a:solidFill>
                  <a:schemeClr val="accent3"/>
                </a:solidFill>
                <a:effectLst/>
                <a:hlinkClick r:id="rId3"/>
              </a:rPr>
              <a:t>R</a:t>
            </a:r>
            <a:r>
              <a:rPr lang="fr-FR" b="1" dirty="0" smtClean="0">
                <a:ln/>
                <a:solidFill>
                  <a:schemeClr val="accent3"/>
                </a:solidFill>
                <a:effectLst/>
                <a:hlinkClick r:id="rId3"/>
              </a:rPr>
              <a:t>amin.Barreto@microsoft.com</a:t>
            </a:r>
            <a:r>
              <a:rPr lang="fr-FR" b="1" dirty="0" smtClean="0">
                <a:ln/>
                <a:solidFill>
                  <a:schemeClr val="accent3"/>
                </a:solidFill>
                <a:effectLst/>
              </a:rPr>
              <a:t>  </a:t>
            </a:r>
          </a:p>
          <a:p>
            <a:r>
              <a:rPr lang="fr-FR" b="1" dirty="0" smtClean="0">
                <a:ln/>
                <a:solidFill>
                  <a:schemeClr val="accent3"/>
                </a:solidFill>
                <a:effectLst/>
              </a:rPr>
              <a:t>Microsoft France</a:t>
            </a:r>
            <a:endParaRPr lang="fr-FR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128" name="Rectangle 56"/>
          <p:cNvSpPr>
            <a:spLocks noGrp="1" noChangeArrowheads="1"/>
          </p:cNvSpPr>
          <p:nvPr>
            <p:ph type="ctrTitle"/>
          </p:nvPr>
        </p:nvSpPr>
        <p:spPr>
          <a:xfrm>
            <a:off x="321945" y="2336483"/>
            <a:ext cx="7843838" cy="1754326"/>
          </a:xfrm>
        </p:spPr>
        <p:txBody>
          <a:bodyPr/>
          <a:lstStyle/>
          <a:p>
            <a:r>
              <a:rPr lang="fr-FR" dirty="0" smtClean="0"/>
              <a:t>Migration Unix vers Windows Server: retour d'expérience</a:t>
            </a:r>
            <a:br>
              <a:rPr lang="fr-FR" dirty="0" smtClean="0"/>
            </a:br>
            <a:endParaRPr lang="fr-FR" dirty="0">
              <a:solidFill>
                <a:srgbClr val="FFC000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60078"/>
          </a:xfrm>
        </p:spPr>
        <p:txBody>
          <a:bodyPr/>
          <a:lstStyle/>
          <a:p>
            <a:pPr algn="ctr"/>
            <a:r>
              <a:rPr lang="fr-FR" sz="4000" dirty="0"/>
              <a:t>SUA </a:t>
            </a:r>
            <a:r>
              <a:rPr lang="fr-FR" sz="2800" dirty="0"/>
              <a:t>(</a:t>
            </a:r>
            <a:r>
              <a:rPr lang="fr-FR" sz="2800" dirty="0" err="1"/>
              <a:t>Subsystem</a:t>
            </a:r>
            <a:r>
              <a:rPr lang="fr-FR" sz="2800" dirty="0"/>
              <a:t> for Unix-</a:t>
            </a:r>
            <a:r>
              <a:rPr lang="fr-FR" sz="2800" dirty="0" err="1"/>
              <a:t>Based</a:t>
            </a:r>
            <a:r>
              <a:rPr lang="fr-FR" sz="2800" dirty="0"/>
              <a:t> Application) 1/2</a:t>
            </a:r>
          </a:p>
        </p:txBody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240" y="1414461"/>
            <a:ext cx="8829040" cy="476438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Environnement familier pour des </a:t>
            </a:r>
            <a:r>
              <a:rPr lang="fr-FR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Admin</a:t>
            </a: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UNIX. </a:t>
            </a:r>
          </a:p>
          <a:p>
            <a:pPr lvl="1">
              <a:lnSpc>
                <a:spcPct val="90000"/>
              </a:lnSpc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Langage de commande et Scripting: </a:t>
            </a:r>
          </a:p>
          <a:p>
            <a:pPr lvl="2">
              <a:lnSpc>
                <a:spcPct val="90000"/>
              </a:lnSpc>
            </a:pP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ksh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csh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</a:t>
            </a:r>
          </a:p>
          <a:p>
            <a:pPr lvl="2">
              <a:lnSpc>
                <a:spcPct val="90000"/>
              </a:lnSpc>
            </a:pP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zsh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bash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… disponible en téléchargement</a:t>
            </a:r>
          </a:p>
          <a:p>
            <a:pPr lvl="2">
              <a:lnSpc>
                <a:spcPct val="90000"/>
              </a:lnSpc>
            </a:pP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perl</a:t>
            </a:r>
          </a:p>
          <a:p>
            <a:pPr lvl="1">
              <a:lnSpc>
                <a:spcPct val="90000"/>
              </a:lnSpc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Plus de 350 utilitaires.</a:t>
            </a:r>
          </a:p>
          <a:p>
            <a:pPr lvl="2">
              <a:lnSpc>
                <a:spcPct val="90000"/>
              </a:lnSpc>
            </a:pP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ls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tee,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sed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awk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etc.</a:t>
            </a:r>
          </a:p>
          <a:p>
            <a:pPr lvl="1">
              <a:lnSpc>
                <a:spcPct val="90000"/>
              </a:lnSpc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Accès à distance: </a:t>
            </a:r>
          </a:p>
          <a:p>
            <a:pPr lvl="2">
              <a:lnSpc>
                <a:spcPct val="90000"/>
              </a:lnSpc>
            </a:pP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telnet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rlogin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rcp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rsh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etc.</a:t>
            </a:r>
          </a:p>
          <a:p>
            <a:pPr lvl="2">
              <a:lnSpc>
                <a:spcPct val="90000"/>
              </a:lnSpc>
            </a:pP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openssh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</a:t>
            </a:r>
            <a:r>
              <a:rPr lang="fr-F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ssh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... disponible en téléchargement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fr-FR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>
              <a:lnSpc>
                <a:spcPct val="90000"/>
              </a:lnSpc>
            </a:pPr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fr-FR" sz="4000"/>
              <a:t>SUA </a:t>
            </a:r>
            <a:r>
              <a:rPr lang="fr-FR" sz="2800"/>
              <a:t>(Subsystem for Unix-Based Application) 2/2</a:t>
            </a:r>
          </a:p>
        </p:txBody>
      </p:sp>
      <p:sp>
        <p:nvSpPr>
          <p:cNvPr id="133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71" y="1555750"/>
            <a:ext cx="9113837" cy="517680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400" b="1" dirty="0">
                <a:cs typeface="Arial" charset="0"/>
              </a:rPr>
              <a:t>Environnement de développement permettant le fonctionnement d’applications </a:t>
            </a:r>
            <a:r>
              <a:rPr lang="fr-FR" sz="2400" b="1" i="1" dirty="0">
                <a:cs typeface="Arial" charset="0"/>
              </a:rPr>
              <a:t>POSIX</a:t>
            </a:r>
            <a:r>
              <a:rPr lang="fr-FR" sz="2400" b="1" dirty="0">
                <a:cs typeface="Arial" charset="0"/>
              </a:rPr>
              <a:t> sur la plateforme Windows </a:t>
            </a:r>
          </a:p>
          <a:p>
            <a:pPr lvl="1">
              <a:lnSpc>
                <a:spcPct val="80000"/>
              </a:lnSpc>
            </a:pPr>
            <a:r>
              <a:rPr lang="fr-FR" sz="2400" b="1" dirty="0">
                <a:cs typeface="Arial" charset="0"/>
              </a:rPr>
              <a:t>Le compilateur GNU </a:t>
            </a:r>
          </a:p>
          <a:p>
            <a:pPr lvl="2">
              <a:lnSpc>
                <a:spcPct val="80000"/>
              </a:lnSpc>
            </a:pPr>
            <a:r>
              <a:rPr lang="fr-FR" b="1" dirty="0" err="1">
                <a:cs typeface="Arial" charset="0"/>
              </a:rPr>
              <a:t>gcc</a:t>
            </a:r>
            <a:endParaRPr lang="fr-FR" b="1" dirty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fr-FR" sz="2400" b="1" dirty="0">
                <a:cs typeface="Arial" charset="0"/>
              </a:rPr>
              <a:t>Les librairies de développement</a:t>
            </a:r>
            <a:r>
              <a:rPr lang="fr-FR" sz="2000" b="1" dirty="0">
                <a:cs typeface="Arial" charset="0"/>
              </a:rPr>
              <a:t> </a:t>
            </a:r>
          </a:p>
          <a:p>
            <a:pPr lvl="2">
              <a:lnSpc>
                <a:spcPct val="80000"/>
              </a:lnSpc>
            </a:pPr>
            <a:r>
              <a:rPr lang="en-US" sz="2000" b="1" dirty="0">
                <a:cs typeface="Arial" charset="0"/>
              </a:rPr>
              <a:t>POSIX.1, POSIX.2, </a:t>
            </a:r>
            <a:r>
              <a:rPr lang="en-US" sz="2000" b="1" dirty="0" smtClean="0">
                <a:cs typeface="Arial" charset="0"/>
              </a:rPr>
              <a:t>UNIX98</a:t>
            </a:r>
            <a:r>
              <a:rPr lang="en-US" sz="2000" b="1" dirty="0">
                <a:cs typeface="Arial" charset="0"/>
              </a:rPr>
              <a:t>, </a:t>
            </a:r>
            <a:r>
              <a:rPr lang="en-US" sz="2000" b="1" dirty="0" err="1">
                <a:cs typeface="Arial" charset="0"/>
              </a:rPr>
              <a:t>pthread</a:t>
            </a:r>
            <a:r>
              <a:rPr lang="en-US" sz="2000" b="1" dirty="0">
                <a:cs typeface="Arial" charset="0"/>
              </a:rPr>
              <a:t>, X11R6</a:t>
            </a:r>
            <a:endParaRPr lang="fr-FR" sz="2000" b="1" dirty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fr-FR" sz="2400" b="1" dirty="0">
                <a:cs typeface="Arial" charset="0"/>
              </a:rPr>
              <a:t>Visual </a:t>
            </a:r>
            <a:r>
              <a:rPr lang="fr-FR" sz="2400" b="1" dirty="0" smtClean="0">
                <a:cs typeface="Arial" charset="0"/>
              </a:rPr>
              <a:t>Studio</a:t>
            </a:r>
          </a:p>
          <a:p>
            <a:pPr lvl="2">
              <a:lnSpc>
                <a:spcPct val="80000"/>
              </a:lnSpc>
            </a:pPr>
            <a:r>
              <a:rPr lang="fr-FR" sz="2000" b="1" dirty="0" smtClean="0">
                <a:cs typeface="Arial" charset="0"/>
              </a:rPr>
              <a:t>Débuggeur, </a:t>
            </a:r>
            <a:r>
              <a:rPr lang="fr-FR" sz="2000" b="1" dirty="0" err="1" smtClean="0">
                <a:cs typeface="Arial" charset="0"/>
              </a:rPr>
              <a:t>Add</a:t>
            </a:r>
            <a:r>
              <a:rPr lang="fr-FR" sz="2000" b="1" dirty="0" smtClean="0">
                <a:cs typeface="Arial" charset="0"/>
              </a:rPr>
              <a:t>-in</a:t>
            </a:r>
            <a:endParaRPr lang="fr-FR" sz="2000" b="1" dirty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fr-FR" sz="2400" b="1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fr-FR" sz="2400" b="1" dirty="0" smtClean="0">
                <a:cs typeface="Arial" charset="0"/>
              </a:rPr>
              <a:t>Exemple</a:t>
            </a:r>
            <a:r>
              <a:rPr lang="fr-FR" sz="2400" b="1" dirty="0">
                <a:cs typeface="Arial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fr-FR" sz="2000" b="1" dirty="0">
                <a:cs typeface="Arial" charset="0"/>
              </a:rPr>
              <a:t>Apache a été compilé sans modification dans cet environnement.</a:t>
            </a:r>
          </a:p>
          <a:p>
            <a:pPr lvl="1">
              <a:lnSpc>
                <a:spcPct val="80000"/>
              </a:lnSpc>
            </a:pPr>
            <a:r>
              <a:rPr lang="fr-FR" sz="2000" b="1" dirty="0">
                <a:cs typeface="Arial" charset="0"/>
              </a:rPr>
              <a:t>Tous les outils disponibles sur le site </a:t>
            </a:r>
            <a:r>
              <a:rPr lang="fr-FR" sz="2000" b="1" i="1" dirty="0" err="1">
                <a:cs typeface="Arial" charset="0"/>
              </a:rPr>
              <a:t>inetrop</a:t>
            </a:r>
            <a:endParaRPr lang="fr-FR" sz="2000" b="1" i="1" dirty="0">
              <a:cs typeface="Arial" charset="0"/>
            </a:endParaRPr>
          </a:p>
          <a:p>
            <a:pPr lvl="2">
              <a:lnSpc>
                <a:spcPct val="80000"/>
              </a:lnSpc>
            </a:pPr>
            <a:r>
              <a:rPr lang="fr-FR" sz="2000" b="1" i="1" dirty="0">
                <a:hlinkClick r:id="rId2"/>
              </a:rPr>
              <a:t>http://www.interopsystems.com</a:t>
            </a:r>
            <a:r>
              <a:rPr lang="fr-FR" sz="2000" b="1" i="1" dirty="0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4779" y="2319719"/>
            <a:ext cx="7843838" cy="840230"/>
          </a:xfrm>
        </p:spPr>
        <p:txBody>
          <a:bodyPr/>
          <a:lstStyle/>
          <a:p>
            <a:r>
              <a:rPr lang="fr-FR" sz="5400" dirty="0"/>
              <a:t>Démonstration</a:t>
            </a:r>
          </a:p>
        </p:txBody>
      </p:sp>
      <p:sp>
        <p:nvSpPr>
          <p:cNvPr id="132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9389" y="3713163"/>
            <a:ext cx="8293287" cy="120032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4000" dirty="0">
                <a:ln w="50800"/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Black" pitchFamily="34" charset="0"/>
                <a:ea typeface="+mj-ea"/>
                <a:cs typeface="+mj-cs"/>
              </a:rPr>
              <a:t>SUA, utilitaire et l’environnement de développement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74638"/>
            <a:ext cx="8937625" cy="1143000"/>
          </a:xfrm>
        </p:spPr>
        <p:txBody>
          <a:bodyPr/>
          <a:lstStyle/>
          <a:p>
            <a:pPr algn="ctr"/>
            <a:r>
              <a:rPr lang="fr-FR" sz="4000"/>
              <a:t>Intégration de Serveur NIS Dans AD</a:t>
            </a:r>
            <a:endParaRPr lang="fr-FR" sz="2400"/>
          </a:p>
        </p:txBody>
      </p:sp>
      <p:sp>
        <p:nvSpPr>
          <p:cNvPr id="130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09750"/>
            <a:ext cx="8991600" cy="4293483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fr-FR" sz="2600" b="1" dirty="0">
                <a:cs typeface="Arial" charset="0"/>
              </a:rPr>
              <a:t>Établir la correspondance des comptes utilisateur et groupe entre Windows et UNIX.</a:t>
            </a:r>
          </a:p>
          <a:p>
            <a:pPr>
              <a:lnSpc>
                <a:spcPct val="75000"/>
              </a:lnSpc>
              <a:buFontTx/>
              <a:buNone/>
            </a:pPr>
            <a:endParaRPr lang="fr-FR" sz="2600" b="1" dirty="0">
              <a:cs typeface="Arial" charset="0"/>
            </a:endParaRPr>
          </a:p>
          <a:p>
            <a:pPr>
              <a:lnSpc>
                <a:spcPct val="75000"/>
              </a:lnSpc>
            </a:pPr>
            <a:r>
              <a:rPr lang="fr-FR" sz="2600" b="1" dirty="0">
                <a:cs typeface="Arial" charset="0"/>
              </a:rPr>
              <a:t>Extension du schéma Active Directory.</a:t>
            </a:r>
          </a:p>
          <a:p>
            <a:pPr lvl="1">
              <a:lnSpc>
                <a:spcPct val="90000"/>
              </a:lnSpc>
            </a:pPr>
            <a:r>
              <a:rPr lang="fr-FR" sz="2400" b="1" dirty="0">
                <a:cs typeface="Arial" charset="0"/>
              </a:rPr>
              <a:t>RFC 2307</a:t>
            </a:r>
          </a:p>
          <a:p>
            <a:pPr>
              <a:lnSpc>
                <a:spcPct val="90000"/>
              </a:lnSpc>
            </a:pPr>
            <a:r>
              <a:rPr lang="fr-FR" sz="2600" b="1" dirty="0">
                <a:cs typeface="Arial" charset="0"/>
              </a:rPr>
              <a:t>Migration des </a:t>
            </a:r>
            <a:r>
              <a:rPr lang="fr-FR" sz="2600" b="1" i="1" dirty="0" err="1">
                <a:cs typeface="Arial" charset="0"/>
              </a:rPr>
              <a:t>maps</a:t>
            </a:r>
            <a:r>
              <a:rPr lang="fr-FR" sz="2600" b="1" dirty="0">
                <a:cs typeface="Arial" charset="0"/>
              </a:rPr>
              <a:t> NIS dans AD</a:t>
            </a:r>
          </a:p>
          <a:p>
            <a:pPr lvl="1">
              <a:lnSpc>
                <a:spcPct val="90000"/>
              </a:lnSpc>
            </a:pPr>
            <a:r>
              <a:rPr lang="fr-FR" sz="2400" b="1" dirty="0">
                <a:sym typeface="Wingdings" pitchFamily="2" charset="2"/>
              </a:rPr>
              <a:t>Stockage des données NIS dans AD </a:t>
            </a:r>
            <a:endParaRPr lang="fr-FR" sz="2400" b="1" dirty="0">
              <a:cs typeface="Arial" charset="0"/>
            </a:endParaRPr>
          </a:p>
          <a:p>
            <a:pPr>
              <a:lnSpc>
                <a:spcPct val="75000"/>
              </a:lnSpc>
            </a:pPr>
            <a:r>
              <a:rPr lang="fr-FR" sz="2600" b="1" dirty="0">
                <a:cs typeface="Arial" charset="0"/>
              </a:rPr>
              <a:t>Redondance possible (Mode « Maître - Esclave »).</a:t>
            </a:r>
          </a:p>
          <a:p>
            <a:pPr lvl="1">
              <a:lnSpc>
                <a:spcPct val="75000"/>
              </a:lnSpc>
            </a:pPr>
            <a:r>
              <a:rPr lang="fr-FR" sz="2400" b="1" dirty="0">
                <a:cs typeface="Arial" charset="0"/>
              </a:rPr>
              <a:t>« Cluster </a:t>
            </a:r>
            <a:r>
              <a:rPr lang="fr-FR" sz="2400" b="1" dirty="0" err="1">
                <a:cs typeface="Arial" charset="0"/>
              </a:rPr>
              <a:t>Aware</a:t>
            </a:r>
            <a:r>
              <a:rPr lang="fr-FR" sz="2400" b="1" dirty="0">
                <a:cs typeface="Arial" charset="0"/>
              </a:rPr>
              <a:t> ».</a:t>
            </a:r>
          </a:p>
          <a:p>
            <a:pPr>
              <a:lnSpc>
                <a:spcPct val="90000"/>
              </a:lnSpc>
            </a:pPr>
            <a:r>
              <a:rPr lang="fr-FR" sz="2600" b="1" dirty="0">
                <a:sym typeface="Wingdings" pitchFamily="2" charset="2"/>
              </a:rPr>
              <a:t>Administration de domaine NIS via Active Directory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/>
              <a:t>Extension du Schéma AD</a:t>
            </a:r>
          </a:p>
        </p:txBody>
      </p:sp>
      <p:pic>
        <p:nvPicPr>
          <p:cNvPr id="130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2671" y="1095292"/>
            <a:ext cx="4651876" cy="556269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1305604" name="Text Box 4"/>
          <p:cNvSpPr txBox="1">
            <a:spLocks noChangeArrowheads="1"/>
          </p:cNvSpPr>
          <p:nvPr/>
        </p:nvSpPr>
        <p:spPr bwMode="auto">
          <a:xfrm>
            <a:off x="7010400" y="2206625"/>
            <a:ext cx="1828800" cy="609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fr-FR" sz="2000"/>
              <a:t>Attribut UNIX RFC 2307</a:t>
            </a:r>
          </a:p>
        </p:txBody>
      </p:sp>
      <p:sp>
        <p:nvSpPr>
          <p:cNvPr id="1305605" name="Line 5"/>
          <p:cNvSpPr>
            <a:spLocks noChangeShapeType="1"/>
          </p:cNvSpPr>
          <p:nvPr/>
        </p:nvSpPr>
        <p:spPr bwMode="auto">
          <a:xfrm flipH="1" flipV="1">
            <a:off x="5822199" y="2070936"/>
            <a:ext cx="1143000" cy="33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 anchor="ctr"/>
          <a:lstStyle/>
          <a:p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5604" grpId="0"/>
      <p:bldP spid="13056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4779" y="2319719"/>
            <a:ext cx="7843838" cy="840230"/>
          </a:xfrm>
        </p:spPr>
        <p:txBody>
          <a:bodyPr/>
          <a:lstStyle/>
          <a:p>
            <a:r>
              <a:rPr lang="fr-FR" sz="5400" dirty="0"/>
              <a:t>Démonstration</a:t>
            </a:r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0499" y="3713163"/>
            <a:ext cx="8035925" cy="120032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4000" dirty="0">
                <a:ln w="50800"/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Black" pitchFamily="34" charset="0"/>
                <a:ea typeface="+mj-ea"/>
                <a:cs typeface="+mj-cs"/>
              </a:rPr>
              <a:t>Server for NIS</a:t>
            </a:r>
          </a:p>
          <a:p>
            <a:r>
              <a:rPr lang="fr-FR" sz="4000" dirty="0">
                <a:ln w="50800"/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Black" pitchFamily="34" charset="0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74638"/>
            <a:ext cx="8686800" cy="1143000"/>
          </a:xfrm>
        </p:spPr>
        <p:txBody>
          <a:bodyPr/>
          <a:lstStyle/>
          <a:p>
            <a:pPr algn="ctr"/>
            <a:r>
              <a:rPr lang="fr-FR"/>
              <a:t>NIS: </a:t>
            </a:r>
            <a:r>
              <a:rPr lang="fr-FR" sz="4000"/>
              <a:t>Authentification</a:t>
            </a:r>
          </a:p>
        </p:txBody>
      </p:sp>
      <p:sp>
        <p:nvSpPr>
          <p:cNvPr id="1334276" name="Text Box 4"/>
          <p:cNvSpPr txBox="1">
            <a:spLocks noChangeArrowheads="1"/>
          </p:cNvSpPr>
          <p:nvPr/>
        </p:nvSpPr>
        <p:spPr bwMode="auto">
          <a:xfrm>
            <a:off x="24063" y="172953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525" indent="-9525" algn="l">
              <a:spcBef>
                <a:spcPct val="20000"/>
              </a:spcBef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 n’est pas un serveur d’authentification. l’ authentification se fait localement par le client NIS. </a:t>
            </a:r>
          </a:p>
        </p:txBody>
      </p:sp>
      <p:sp>
        <p:nvSpPr>
          <p:cNvPr id="1334277" name="Text Box 5"/>
          <p:cNvSpPr txBox="1">
            <a:spLocks noChangeArrowheads="1"/>
          </p:cNvSpPr>
          <p:nvPr/>
        </p:nvSpPr>
        <p:spPr bwMode="auto">
          <a:xfrm>
            <a:off x="331788" y="2773363"/>
            <a:ext cx="88122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93788" lvl="1" indent="-457200" algn="l">
              <a:spcBef>
                <a:spcPct val="20000"/>
              </a:spcBef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Envoi de requête au Serveur NIS pour récupérer des informations sur l’identité à partir de «login» </a:t>
            </a:r>
          </a:p>
          <a:p>
            <a:pPr marL="1550988" lvl="2" indent="-457200" algn="l">
              <a:spcBef>
                <a:spcPct val="20000"/>
              </a:spcBef>
              <a:buFontTx/>
              <a:buChar char="•"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 </a:t>
            </a:r>
            <a:r>
              <a:rPr lang="fr-F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/</a:t>
            </a:r>
            <a:r>
              <a:rPr lang="fr-FR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etc</a:t>
            </a:r>
            <a:r>
              <a:rPr lang="fr-F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/</a:t>
            </a:r>
            <a:r>
              <a:rPr lang="fr-FR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passwd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avec 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mot de passe crypté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4278" name="Text Box 6"/>
          <p:cNvSpPr txBox="1">
            <a:spLocks noChangeArrowheads="1"/>
          </p:cNvSpPr>
          <p:nvPr/>
        </p:nvSpPr>
        <p:spPr bwMode="auto">
          <a:xfrm>
            <a:off x="333375" y="4348163"/>
            <a:ext cx="8618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93788" lvl="1" indent="-457200" algn="l">
              <a:spcBef>
                <a:spcPct val="20000"/>
              </a:spcBef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Authentification de mot de passe localement. </a:t>
            </a:r>
          </a:p>
          <a:p>
            <a:pPr marL="1550988" lvl="2" indent="-457200" algn="l">
              <a:spcBef>
                <a:spcPct val="20000"/>
              </a:spcBef>
              <a:buFontTx/>
              <a:buChar char="•"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commande </a:t>
            </a:r>
            <a:r>
              <a:rPr lang="fr-F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su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contourne l’authentification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33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33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277" grpId="0"/>
      <p:bldP spid="13342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4779" y="2319719"/>
            <a:ext cx="7843838" cy="840230"/>
          </a:xfrm>
        </p:spPr>
        <p:txBody>
          <a:bodyPr/>
          <a:lstStyle/>
          <a:p>
            <a:r>
              <a:rPr lang="fr-FR" sz="5400" dirty="0"/>
              <a:t>Démonstration</a:t>
            </a:r>
          </a:p>
        </p:txBody>
      </p:sp>
      <p:sp>
        <p:nvSpPr>
          <p:cNvPr id="133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0499" y="3713163"/>
            <a:ext cx="8035925" cy="120032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4000" dirty="0">
                <a:ln w="50800"/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Black" pitchFamily="34" charset="0"/>
                <a:ea typeface="+mj-ea"/>
                <a:cs typeface="+mj-cs"/>
              </a:rPr>
              <a:t>Authentification d’un client NIS</a:t>
            </a:r>
          </a:p>
          <a:p>
            <a:r>
              <a:rPr lang="fr-FR" sz="4000" dirty="0">
                <a:ln w="50800"/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Black" pitchFamily="34" charset="0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fr-FR"/>
              <a:t>NIS: </a:t>
            </a:r>
            <a:r>
              <a:rPr lang="fr-FR" sz="3200"/>
              <a:t>Synchronisation des mots de passe 1/2</a:t>
            </a:r>
          </a:p>
        </p:txBody>
      </p:sp>
      <p:sp>
        <p:nvSpPr>
          <p:cNvPr id="1330180" name="Text Box 4"/>
          <p:cNvSpPr txBox="1">
            <a:spLocks noChangeArrowheads="1"/>
          </p:cNvSpPr>
          <p:nvPr/>
        </p:nvSpPr>
        <p:spPr bwMode="auto">
          <a:xfrm>
            <a:off x="330200" y="1657350"/>
            <a:ext cx="88138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9525" indent="350838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Le service NIS </a:t>
            </a:r>
            <a:r>
              <a:rPr lang="fr-FR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yppasswdd</a:t>
            </a:r>
            <a:r>
              <a:rPr lang="fr-F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n’est pas supporté.</a:t>
            </a:r>
          </a:p>
        </p:txBody>
      </p:sp>
      <p:sp>
        <p:nvSpPr>
          <p:cNvPr id="1330186" name="Text Box 10"/>
          <p:cNvSpPr txBox="1">
            <a:spLocks noChangeArrowheads="1"/>
          </p:cNvSpPr>
          <p:nvPr/>
        </p:nvSpPr>
        <p:spPr bwMode="auto">
          <a:xfrm>
            <a:off x="339725" y="4622631"/>
            <a:ext cx="8813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9525" indent="350838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fr-F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La synchronisation des mots de passe se fait à l’aide des modules PAM (</a:t>
            </a:r>
            <a:r>
              <a:rPr lang="fr-FR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Pluggable</a:t>
            </a:r>
            <a:r>
              <a:rPr lang="fr-F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</a:t>
            </a:r>
            <a:r>
              <a:rPr lang="fr-FR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Authentication</a:t>
            </a:r>
            <a:r>
              <a:rPr lang="fr-FR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 Model) dédiés pour le client Linux/UNIX. </a:t>
            </a:r>
          </a:p>
        </p:txBody>
      </p:sp>
      <p:sp>
        <p:nvSpPr>
          <p:cNvPr id="1330190" name="Text Box 14"/>
          <p:cNvSpPr txBox="1">
            <a:spLocks noChangeArrowheads="1"/>
          </p:cNvSpPr>
          <p:nvPr/>
        </p:nvSpPr>
        <p:spPr bwMode="auto">
          <a:xfrm>
            <a:off x="746125" y="2187575"/>
            <a:ext cx="8096250" cy="247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525" indent="-9525" algn="l">
              <a:spcBef>
                <a:spcPct val="20000"/>
              </a:spcBef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Extrait de 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man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rpc.yppasswdd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9525" indent="-9525" algn="l">
              <a:spcBef>
                <a:spcPct val="20000"/>
              </a:spcBef>
            </a:pP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525" indent="-9525" algn="l">
              <a:spcBef>
                <a:spcPct val="20000"/>
              </a:spcBef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listed in the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yppasswd.x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protocol definition, the YPPASSWDPROC_UPDATE procedure takes two arguments: a V7-style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passwd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structure containing updated user information and the </a:t>
            </a:r>
            <a:r>
              <a:rPr lang="en-US" b="0" u="sng" dirty="0">
                <a:latin typeface="Times New Roman" pitchFamily="18" charset="0"/>
                <a:cs typeface="Times New Roman" pitchFamily="18" charset="0"/>
              </a:rPr>
              <a:t>user’s existing unencrypted (</a:t>
            </a:r>
            <a:r>
              <a:rPr lang="en-US" b="0" u="sng" dirty="0" err="1">
                <a:latin typeface="Times New Roman" pitchFamily="18" charset="0"/>
                <a:cs typeface="Times New Roman" pitchFamily="18" charset="0"/>
              </a:rPr>
              <a:t>cleartext</a:t>
            </a:r>
            <a:r>
              <a:rPr lang="en-US" b="0" u="sng" dirty="0">
                <a:latin typeface="Times New Roman" pitchFamily="18" charset="0"/>
                <a:cs typeface="Times New Roman" pitchFamily="18" charset="0"/>
              </a:rPr>
              <a:t>) password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. Since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rpc.yppasswdd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is supposed to handle update requests from remote NIS client machines, this means that </a:t>
            </a:r>
            <a:r>
              <a:rPr lang="en-US" b="0" u="sng" dirty="0" err="1">
                <a:latin typeface="Times New Roman" pitchFamily="18" charset="0"/>
                <a:cs typeface="Times New Roman" pitchFamily="18" charset="0"/>
              </a:rPr>
              <a:t>yppasswd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(1) and similar client programs will in fact be transmitting </a:t>
            </a:r>
            <a:r>
              <a:rPr lang="en-US" b="0" u="sng" dirty="0">
                <a:latin typeface="Times New Roman" pitchFamily="18" charset="0"/>
                <a:cs typeface="Times New Roman" pitchFamily="18" charset="0"/>
              </a:rPr>
              <a:t>users’ </a:t>
            </a:r>
            <a:r>
              <a:rPr lang="en-US" b="0" u="sng" dirty="0" err="1">
                <a:latin typeface="Times New Roman" pitchFamily="18" charset="0"/>
                <a:cs typeface="Times New Roman" pitchFamily="18" charset="0"/>
              </a:rPr>
              <a:t>cleartext</a:t>
            </a:r>
            <a:r>
              <a:rPr lang="en-US" b="0" u="sng" dirty="0">
                <a:latin typeface="Times New Roman" pitchFamily="18" charset="0"/>
                <a:cs typeface="Times New Roman" pitchFamily="18" charset="0"/>
              </a:rPr>
              <a:t> passwords over the network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FR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186" grpId="0"/>
      <p:bldP spid="13301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079500"/>
          </a:xfrm>
        </p:spPr>
        <p:txBody>
          <a:bodyPr/>
          <a:lstStyle/>
          <a:p>
            <a:pPr algn="ctr"/>
            <a:r>
              <a:rPr lang="fr-FR"/>
              <a:t>NIS: </a:t>
            </a:r>
            <a:r>
              <a:rPr lang="fr-FR" sz="3200"/>
              <a:t>Synchronisation des mots de passe 2/2</a:t>
            </a:r>
            <a:endParaRPr lang="en-US" sz="3200"/>
          </a:p>
        </p:txBody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3" y="1673225"/>
            <a:ext cx="8763000" cy="3676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>
                <a:cs typeface="Arial" charset="0"/>
              </a:rPr>
              <a:t>Suppose que les comptes Linux/UNIX et Windows soient les mêmes.</a:t>
            </a:r>
          </a:p>
          <a:p>
            <a:pPr>
              <a:lnSpc>
                <a:spcPct val="90000"/>
              </a:lnSpc>
            </a:pPr>
            <a:r>
              <a:rPr lang="fr-FR" sz="2800">
                <a:cs typeface="Arial" charset="0"/>
              </a:rPr>
              <a:t>Supporte les plateformes:</a:t>
            </a:r>
          </a:p>
          <a:p>
            <a:pPr lvl="1">
              <a:lnSpc>
                <a:spcPct val="90000"/>
              </a:lnSpc>
            </a:pPr>
            <a:r>
              <a:rPr lang="fr-FR" sz="2000">
                <a:cs typeface="Arial" charset="0"/>
              </a:rPr>
              <a:t>HP-UX 11i,</a:t>
            </a:r>
          </a:p>
          <a:p>
            <a:pPr lvl="1">
              <a:lnSpc>
                <a:spcPct val="90000"/>
              </a:lnSpc>
            </a:pPr>
            <a:r>
              <a:rPr lang="fr-FR" sz="2000">
                <a:cs typeface="Arial" charset="0"/>
              </a:rPr>
              <a:t>Sun Solaris 7, Solaris 8,</a:t>
            </a:r>
          </a:p>
          <a:p>
            <a:pPr lvl="1">
              <a:lnSpc>
                <a:spcPct val="90000"/>
              </a:lnSpc>
            </a:pPr>
            <a:r>
              <a:rPr lang="fr-FR" sz="2000">
                <a:cs typeface="Arial" charset="0"/>
              </a:rPr>
              <a:t>IBM AIX 5L 5.2,</a:t>
            </a:r>
          </a:p>
          <a:p>
            <a:pPr lvl="1">
              <a:lnSpc>
                <a:spcPct val="90000"/>
              </a:lnSpc>
            </a:pPr>
            <a:r>
              <a:rPr lang="fr-FR" sz="2000">
                <a:cs typeface="Arial" charset="0"/>
              </a:rPr>
              <a:t>Red Hat Linux 8.0.</a:t>
            </a:r>
          </a:p>
          <a:p>
            <a:pPr>
              <a:lnSpc>
                <a:spcPct val="90000"/>
              </a:lnSpc>
            </a:pPr>
            <a:r>
              <a:rPr lang="fr-FR" sz="2800">
                <a:cs typeface="Arial" charset="0"/>
              </a:rPr>
              <a:t>Le code source est livré pour les autres plateformes Linux/UNIX</a:t>
            </a:r>
            <a:endParaRPr lang="fr-FR" sz="2400"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" y="228600"/>
            <a:ext cx="9125712" cy="1200329"/>
          </a:xfrm>
        </p:spPr>
        <p:txBody>
          <a:bodyPr/>
          <a:lstStyle/>
          <a:p>
            <a:pPr algn="ctr"/>
            <a:r>
              <a:rPr lang="fr-FR" dirty="0" smtClean="0"/>
              <a:t>Interopérabilité des environnements hétérogènes </a:t>
            </a:r>
            <a:r>
              <a:rPr lang="fr-FR" sz="3200" dirty="0" smtClean="0"/>
              <a:t>(Unix / Linux / Windows)</a:t>
            </a:r>
            <a:endParaRPr lang="fr-FR" sz="4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274" y="1987011"/>
            <a:ext cx="930445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47675" marR="0" lvl="0" indent="-44767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Blip>
                <a:blip r:embed="rId2"/>
              </a:buBlip>
              <a:tabLst/>
              <a:defRPr/>
            </a:pPr>
            <a:r>
              <a:rPr kumimoji="0" lang="fr-FR" sz="2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Rappels sur l’interopérabilité et les standards</a:t>
            </a:r>
          </a:p>
          <a:p>
            <a:pPr marL="447675" marR="0" lvl="0" indent="-44767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Blip>
                <a:blip r:embed="rId2"/>
              </a:buBlip>
              <a:tabLst/>
              <a:defRPr/>
            </a:pPr>
            <a:endParaRPr kumimoji="0" lang="fr-FR" sz="26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44767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Blip>
                <a:blip r:embed="rId2"/>
              </a:buBlip>
              <a:tabLst/>
              <a:defRPr/>
            </a:pPr>
            <a:r>
              <a:rPr kumimoji="0" lang="fr-FR" sz="2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Services, API et utilitaires associés à l’interopérabilité</a:t>
            </a:r>
          </a:p>
          <a:p>
            <a:pPr marL="833438" marR="0" lvl="1" indent="-354013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Blip>
                <a:blip r:embed="rId2"/>
              </a:buBlip>
              <a:tabLst/>
              <a:defRPr/>
            </a:pPr>
            <a:r>
              <a:rPr kumimoji="0" lang="fr-FR" sz="2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Protocole (NFS, NIS, LDAP, etc.)</a:t>
            </a:r>
          </a:p>
          <a:p>
            <a:pPr marL="833438" marR="0" lvl="1" indent="-354013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Blip>
                <a:blip r:embed="rId2"/>
              </a:buBlip>
              <a:tabLst/>
              <a:defRPr/>
            </a:pPr>
            <a:r>
              <a:rPr kumimoji="0" lang="fr-FR" sz="2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API, librairies et utilitaires (POSIX, Shell, X1,etc.)</a:t>
            </a:r>
          </a:p>
          <a:p>
            <a:pPr marL="833438" marR="0" lvl="1" indent="-354013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Blip>
                <a:blip r:embed="rId2"/>
              </a:buBlip>
              <a:tabLst/>
              <a:defRPr/>
            </a:pPr>
            <a:endParaRPr kumimoji="0" lang="fr-FR" sz="26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  <a:p>
            <a:pPr marL="447675" marR="0" lvl="0" indent="-44767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Blip>
                <a:blip r:embed="rId2"/>
              </a:buBlip>
              <a:tabLst/>
              <a:defRPr/>
            </a:pPr>
            <a:r>
              <a:rPr kumimoji="0" lang="fr-FR" sz="2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Interopérabilité et intégration</a:t>
            </a:r>
            <a:endParaRPr kumimoji="0" lang="fr-FR" sz="2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Démonstration</a:t>
            </a:r>
          </a:p>
        </p:txBody>
      </p:sp>
      <p:sp>
        <p:nvSpPr>
          <p:cNvPr id="13363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Synchronisation de mot de passe</a:t>
            </a:r>
          </a:p>
          <a:p>
            <a:r>
              <a:rPr lang="fr-FR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/>
              <a:t>Serveur NFS</a:t>
            </a:r>
          </a:p>
        </p:txBody>
      </p:sp>
      <p:grpSp>
        <p:nvGrpSpPr>
          <p:cNvPr id="3076" name="Group 4"/>
          <p:cNvGrpSpPr>
            <a:grpSpLocks noChangeAspect="1"/>
          </p:cNvGrpSpPr>
          <p:nvPr/>
        </p:nvGrpSpPr>
        <p:grpSpPr bwMode="auto">
          <a:xfrm>
            <a:off x="1474788" y="1371602"/>
            <a:ext cx="6299200" cy="4629150"/>
            <a:chOff x="929" y="864"/>
            <a:chExt cx="3968" cy="2916"/>
          </a:xfrm>
        </p:grpSpPr>
        <p:grpSp>
          <p:nvGrpSpPr>
            <p:cNvPr id="3137" name="Group 65"/>
            <p:cNvGrpSpPr>
              <a:grpSpLocks/>
            </p:cNvGrpSpPr>
            <p:nvPr/>
          </p:nvGrpSpPr>
          <p:grpSpPr bwMode="auto">
            <a:xfrm>
              <a:off x="929" y="2390"/>
              <a:ext cx="353" cy="513"/>
              <a:chOff x="929" y="2390"/>
              <a:chExt cx="353" cy="513"/>
            </a:xfrm>
          </p:grpSpPr>
          <p:sp>
            <p:nvSpPr>
              <p:cNvPr id="3077" name="Freeform 5"/>
              <p:cNvSpPr>
                <a:spLocks/>
              </p:cNvSpPr>
              <p:nvPr/>
            </p:nvSpPr>
            <p:spPr bwMode="auto">
              <a:xfrm>
                <a:off x="1053" y="2736"/>
                <a:ext cx="229" cy="164"/>
              </a:xfrm>
              <a:custGeom>
                <a:avLst/>
                <a:gdLst/>
                <a:ahLst/>
                <a:cxnLst>
                  <a:cxn ang="0">
                    <a:pos x="233" y="491"/>
                  </a:cxn>
                  <a:cxn ang="0">
                    <a:pos x="718" y="331"/>
                  </a:cxn>
                  <a:cxn ang="0">
                    <a:pos x="691" y="42"/>
                  </a:cxn>
                  <a:cxn ang="0">
                    <a:pos x="597" y="0"/>
                  </a:cxn>
                  <a:cxn ang="0">
                    <a:pos x="597" y="0"/>
                  </a:cxn>
                  <a:cxn ang="0">
                    <a:pos x="0" y="491"/>
                  </a:cxn>
                  <a:cxn ang="0">
                    <a:pos x="233" y="491"/>
                  </a:cxn>
                </a:cxnLst>
                <a:rect l="0" t="0" r="r" b="b"/>
                <a:pathLst>
                  <a:path w="801" h="497">
                    <a:moveTo>
                      <a:pt x="233" y="491"/>
                    </a:moveTo>
                    <a:cubicBezTo>
                      <a:pt x="412" y="497"/>
                      <a:pt x="587" y="439"/>
                      <a:pt x="718" y="331"/>
                    </a:cubicBezTo>
                    <a:cubicBezTo>
                      <a:pt x="801" y="245"/>
                      <a:pt x="789" y="116"/>
                      <a:pt x="691" y="42"/>
                    </a:cubicBezTo>
                    <a:cubicBezTo>
                      <a:pt x="664" y="22"/>
                      <a:pt x="631" y="8"/>
                      <a:pt x="597" y="0"/>
                    </a:cubicBezTo>
                    <a:lnTo>
                      <a:pt x="597" y="0"/>
                    </a:lnTo>
                    <a:lnTo>
                      <a:pt x="0" y="491"/>
                    </a:lnTo>
                    <a:lnTo>
                      <a:pt x="233" y="491"/>
                    </a:lnTo>
                    <a:close/>
                  </a:path>
                </a:pathLst>
              </a:custGeom>
              <a:solidFill>
                <a:srgbClr val="DCD2B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929" y="2390"/>
                <a:ext cx="325" cy="5"/>
              </a:xfrm>
              <a:prstGeom prst="rect">
                <a:avLst/>
              </a:prstGeom>
              <a:solidFill>
                <a:srgbClr val="FFFF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929" y="2395"/>
                <a:ext cx="325" cy="6"/>
              </a:xfrm>
              <a:prstGeom prst="rect">
                <a:avLst/>
              </a:prstGeom>
              <a:solidFill>
                <a:srgbClr val="E1D8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929" y="2401"/>
                <a:ext cx="325" cy="5"/>
              </a:xfrm>
              <a:prstGeom prst="rect">
                <a:avLst/>
              </a:prstGeom>
              <a:solidFill>
                <a:srgbClr val="E2D9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929" y="2406"/>
                <a:ext cx="325" cy="5"/>
              </a:xfrm>
              <a:prstGeom prst="rect">
                <a:avLst/>
              </a:prstGeom>
              <a:solidFill>
                <a:srgbClr val="E3DA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929" y="2411"/>
                <a:ext cx="325" cy="6"/>
              </a:xfrm>
              <a:prstGeom prst="rect">
                <a:avLst/>
              </a:prstGeom>
              <a:solidFill>
                <a:srgbClr val="E4DB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83" name="Rectangle 11"/>
              <p:cNvSpPr>
                <a:spLocks noChangeArrowheads="1"/>
              </p:cNvSpPr>
              <p:nvPr/>
            </p:nvSpPr>
            <p:spPr bwMode="auto">
              <a:xfrm>
                <a:off x="929" y="2417"/>
                <a:ext cx="325" cy="5"/>
              </a:xfrm>
              <a:prstGeom prst="rect">
                <a:avLst/>
              </a:prstGeom>
              <a:solidFill>
                <a:srgbClr val="E5DD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929" y="2422"/>
                <a:ext cx="325" cy="5"/>
              </a:xfrm>
              <a:prstGeom prst="rect">
                <a:avLst/>
              </a:prstGeom>
              <a:solidFill>
                <a:srgbClr val="E6DE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85" name="Rectangle 13"/>
              <p:cNvSpPr>
                <a:spLocks noChangeArrowheads="1"/>
              </p:cNvSpPr>
              <p:nvPr/>
            </p:nvSpPr>
            <p:spPr bwMode="auto">
              <a:xfrm>
                <a:off x="929" y="2427"/>
                <a:ext cx="325" cy="5"/>
              </a:xfrm>
              <a:prstGeom prst="rect">
                <a:avLst/>
              </a:prstGeom>
              <a:solidFill>
                <a:srgbClr val="E6DE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86" name="Rectangle 14"/>
              <p:cNvSpPr>
                <a:spLocks noChangeArrowheads="1"/>
              </p:cNvSpPr>
              <p:nvPr/>
            </p:nvSpPr>
            <p:spPr bwMode="auto">
              <a:xfrm>
                <a:off x="929" y="2432"/>
                <a:ext cx="325" cy="6"/>
              </a:xfrm>
              <a:prstGeom prst="rect">
                <a:avLst/>
              </a:prstGeom>
              <a:solidFill>
                <a:srgbClr val="E7DF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929" y="2438"/>
                <a:ext cx="325" cy="5"/>
              </a:xfrm>
              <a:prstGeom prst="rect">
                <a:avLst/>
              </a:prstGeom>
              <a:solidFill>
                <a:srgbClr val="E8E0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929" y="2443"/>
                <a:ext cx="325" cy="5"/>
              </a:xfrm>
              <a:prstGeom prst="rect">
                <a:avLst/>
              </a:prstGeom>
              <a:solidFill>
                <a:srgbClr val="E9E2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89" name="Rectangle 17"/>
              <p:cNvSpPr>
                <a:spLocks noChangeArrowheads="1"/>
              </p:cNvSpPr>
              <p:nvPr/>
            </p:nvSpPr>
            <p:spPr bwMode="auto">
              <a:xfrm>
                <a:off x="929" y="2448"/>
                <a:ext cx="325" cy="6"/>
              </a:xfrm>
              <a:prstGeom prst="rect">
                <a:avLst/>
              </a:prstGeom>
              <a:solidFill>
                <a:srgbClr val="E9E3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auto">
              <a:xfrm>
                <a:off x="929" y="2454"/>
                <a:ext cx="325" cy="5"/>
              </a:xfrm>
              <a:prstGeom prst="rect">
                <a:avLst/>
              </a:prstGeom>
              <a:solidFill>
                <a:srgbClr val="EAE3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929" y="2459"/>
                <a:ext cx="325" cy="5"/>
              </a:xfrm>
              <a:prstGeom prst="rect">
                <a:avLst/>
              </a:prstGeom>
              <a:solidFill>
                <a:srgbClr val="EAE4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auto">
              <a:xfrm>
                <a:off x="929" y="2464"/>
                <a:ext cx="325" cy="5"/>
              </a:xfrm>
              <a:prstGeom prst="rect">
                <a:avLst/>
              </a:prstGeom>
              <a:solidFill>
                <a:srgbClr val="EBE6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auto">
              <a:xfrm>
                <a:off x="929" y="2469"/>
                <a:ext cx="325" cy="6"/>
              </a:xfrm>
              <a:prstGeom prst="rect">
                <a:avLst/>
              </a:prstGeom>
              <a:solidFill>
                <a:srgbClr val="ECE7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auto">
              <a:xfrm>
                <a:off x="929" y="2475"/>
                <a:ext cx="325" cy="5"/>
              </a:xfrm>
              <a:prstGeom prst="rect">
                <a:avLst/>
              </a:prstGeom>
              <a:solidFill>
                <a:srgbClr val="EDE8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auto">
              <a:xfrm>
                <a:off x="929" y="2480"/>
                <a:ext cx="325" cy="5"/>
              </a:xfrm>
              <a:prstGeom prst="rect">
                <a:avLst/>
              </a:prstGeom>
              <a:solidFill>
                <a:srgbClr val="EEE9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929" y="2485"/>
                <a:ext cx="325" cy="6"/>
              </a:xfrm>
              <a:prstGeom prst="rect">
                <a:avLst/>
              </a:prstGeom>
              <a:solidFill>
                <a:srgbClr val="EEEA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auto">
              <a:xfrm>
                <a:off x="929" y="2491"/>
                <a:ext cx="325" cy="5"/>
              </a:xfrm>
              <a:prstGeom prst="rect">
                <a:avLst/>
              </a:prstGeom>
              <a:solidFill>
                <a:srgbClr val="EFEB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929" y="2496"/>
                <a:ext cx="325" cy="5"/>
              </a:xfrm>
              <a:prstGeom prst="rect">
                <a:avLst/>
              </a:prstGeom>
              <a:solidFill>
                <a:srgbClr val="F0EC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929" y="2501"/>
                <a:ext cx="325" cy="5"/>
              </a:xfrm>
              <a:prstGeom prst="rect">
                <a:avLst/>
              </a:prstGeom>
              <a:solidFill>
                <a:srgbClr val="F1ED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auto">
              <a:xfrm>
                <a:off x="929" y="2506"/>
                <a:ext cx="325" cy="6"/>
              </a:xfrm>
              <a:prstGeom prst="rect">
                <a:avLst/>
              </a:prstGeom>
              <a:solidFill>
                <a:srgbClr val="F2EE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929" y="2512"/>
                <a:ext cx="325" cy="5"/>
              </a:xfrm>
              <a:prstGeom prst="rect">
                <a:avLst/>
              </a:prstGeom>
              <a:solidFill>
                <a:srgbClr val="F2EE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929" y="2517"/>
                <a:ext cx="325" cy="5"/>
              </a:xfrm>
              <a:prstGeom prst="rect">
                <a:avLst/>
              </a:prstGeom>
              <a:solidFill>
                <a:srgbClr val="F3EFE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929" y="2522"/>
                <a:ext cx="325" cy="6"/>
              </a:xfrm>
              <a:prstGeom prst="rect">
                <a:avLst/>
              </a:prstGeom>
              <a:solidFill>
                <a:srgbClr val="F4F0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auto">
              <a:xfrm>
                <a:off x="929" y="2528"/>
                <a:ext cx="325" cy="5"/>
              </a:xfrm>
              <a:prstGeom prst="rect">
                <a:avLst/>
              </a:prstGeom>
              <a:solidFill>
                <a:srgbClr val="F5F1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auto">
              <a:xfrm>
                <a:off x="929" y="2533"/>
                <a:ext cx="325" cy="5"/>
              </a:xfrm>
              <a:prstGeom prst="rect">
                <a:avLst/>
              </a:prstGeom>
              <a:solidFill>
                <a:srgbClr val="F6F3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06" name="Rectangle 34"/>
              <p:cNvSpPr>
                <a:spLocks noChangeArrowheads="1"/>
              </p:cNvSpPr>
              <p:nvPr/>
            </p:nvSpPr>
            <p:spPr bwMode="auto">
              <a:xfrm>
                <a:off x="929" y="2538"/>
                <a:ext cx="325" cy="6"/>
              </a:xfrm>
              <a:prstGeom prst="rect">
                <a:avLst/>
              </a:prstGeom>
              <a:solidFill>
                <a:srgbClr val="F7F4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07" name="Rectangle 35"/>
              <p:cNvSpPr>
                <a:spLocks noChangeArrowheads="1"/>
              </p:cNvSpPr>
              <p:nvPr/>
            </p:nvSpPr>
            <p:spPr bwMode="auto">
              <a:xfrm>
                <a:off x="929" y="2544"/>
                <a:ext cx="325" cy="5"/>
              </a:xfrm>
              <a:prstGeom prst="rect">
                <a:avLst/>
              </a:prstGeom>
              <a:solidFill>
                <a:srgbClr val="F7F4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08" name="Rectangle 36"/>
              <p:cNvSpPr>
                <a:spLocks noChangeArrowheads="1"/>
              </p:cNvSpPr>
              <p:nvPr/>
            </p:nvSpPr>
            <p:spPr bwMode="auto">
              <a:xfrm>
                <a:off x="929" y="2549"/>
                <a:ext cx="325" cy="5"/>
              </a:xfrm>
              <a:prstGeom prst="rect">
                <a:avLst/>
              </a:prstGeom>
              <a:solidFill>
                <a:srgbClr val="F8F5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09" name="Rectangle 37"/>
              <p:cNvSpPr>
                <a:spLocks noChangeArrowheads="1"/>
              </p:cNvSpPr>
              <p:nvPr/>
            </p:nvSpPr>
            <p:spPr bwMode="auto">
              <a:xfrm>
                <a:off x="929" y="2554"/>
                <a:ext cx="325" cy="5"/>
              </a:xfrm>
              <a:prstGeom prst="rect">
                <a:avLst/>
              </a:prstGeom>
              <a:solidFill>
                <a:srgbClr val="F9F7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10" name="Rectangle 38"/>
              <p:cNvSpPr>
                <a:spLocks noChangeArrowheads="1"/>
              </p:cNvSpPr>
              <p:nvPr/>
            </p:nvSpPr>
            <p:spPr bwMode="auto">
              <a:xfrm>
                <a:off x="929" y="2559"/>
                <a:ext cx="325" cy="6"/>
              </a:xfrm>
              <a:prstGeom prst="rect">
                <a:avLst/>
              </a:prstGeom>
              <a:solidFill>
                <a:srgbClr val="F9F8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11" name="Rectangle 39"/>
              <p:cNvSpPr>
                <a:spLocks noChangeArrowheads="1"/>
              </p:cNvSpPr>
              <p:nvPr/>
            </p:nvSpPr>
            <p:spPr bwMode="auto">
              <a:xfrm>
                <a:off x="929" y="2565"/>
                <a:ext cx="325" cy="5"/>
              </a:xfrm>
              <a:prstGeom prst="rect">
                <a:avLst/>
              </a:prstGeom>
              <a:solidFill>
                <a:srgbClr val="FAF9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12" name="Rectangle 40"/>
              <p:cNvSpPr>
                <a:spLocks noChangeArrowheads="1"/>
              </p:cNvSpPr>
              <p:nvPr/>
            </p:nvSpPr>
            <p:spPr bwMode="auto">
              <a:xfrm>
                <a:off x="929" y="2570"/>
                <a:ext cx="325" cy="5"/>
              </a:xfrm>
              <a:prstGeom prst="rect">
                <a:avLst/>
              </a:prstGeom>
              <a:solidFill>
                <a:srgbClr val="FBFA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13" name="Rectangle 41"/>
              <p:cNvSpPr>
                <a:spLocks noChangeArrowheads="1"/>
              </p:cNvSpPr>
              <p:nvPr/>
            </p:nvSpPr>
            <p:spPr bwMode="auto">
              <a:xfrm>
                <a:off x="929" y="2575"/>
                <a:ext cx="325" cy="6"/>
              </a:xfrm>
              <a:prstGeom prst="rect">
                <a:avLst/>
              </a:prstGeom>
              <a:solidFill>
                <a:srgbClr val="FBFA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14" name="Rectangle 42"/>
              <p:cNvSpPr>
                <a:spLocks noChangeArrowheads="1"/>
              </p:cNvSpPr>
              <p:nvPr/>
            </p:nvSpPr>
            <p:spPr bwMode="auto">
              <a:xfrm>
                <a:off x="929" y="2581"/>
                <a:ext cx="325" cy="5"/>
              </a:xfrm>
              <a:prstGeom prst="rect">
                <a:avLst/>
              </a:prstGeom>
              <a:solidFill>
                <a:srgbClr val="FCFC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15" name="Rectangle 43"/>
              <p:cNvSpPr>
                <a:spLocks noChangeArrowheads="1"/>
              </p:cNvSpPr>
              <p:nvPr/>
            </p:nvSpPr>
            <p:spPr bwMode="auto">
              <a:xfrm>
                <a:off x="929" y="2586"/>
                <a:ext cx="325" cy="5"/>
              </a:xfrm>
              <a:prstGeom prst="rect">
                <a:avLst/>
              </a:prstGeom>
              <a:solidFill>
                <a:srgbClr val="FDFD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16" name="Rectangle 44"/>
              <p:cNvSpPr>
                <a:spLocks noChangeArrowheads="1"/>
              </p:cNvSpPr>
              <p:nvPr/>
            </p:nvSpPr>
            <p:spPr bwMode="auto">
              <a:xfrm>
                <a:off x="929" y="2591"/>
                <a:ext cx="325" cy="5"/>
              </a:xfrm>
              <a:prstGeom prst="rect">
                <a:avLst/>
              </a:prstGeom>
              <a:solidFill>
                <a:srgbClr val="FEFE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17" name="Freeform 45"/>
              <p:cNvSpPr>
                <a:spLocks/>
              </p:cNvSpPr>
              <p:nvPr/>
            </p:nvSpPr>
            <p:spPr bwMode="auto">
              <a:xfrm>
                <a:off x="936" y="2398"/>
                <a:ext cx="312" cy="196"/>
              </a:xfrm>
              <a:custGeom>
                <a:avLst/>
                <a:gdLst/>
                <a:ahLst/>
                <a:cxnLst>
                  <a:cxn ang="0">
                    <a:pos x="414" y="591"/>
                  </a:cxn>
                  <a:cxn ang="0">
                    <a:pos x="1089" y="224"/>
                  </a:cxn>
                  <a:cxn ang="0">
                    <a:pos x="670" y="0"/>
                  </a:cxn>
                  <a:cxn ang="0">
                    <a:pos x="0" y="364"/>
                  </a:cxn>
                  <a:cxn ang="0">
                    <a:pos x="414" y="591"/>
                  </a:cxn>
                </a:cxnLst>
                <a:rect l="0" t="0" r="r" b="b"/>
                <a:pathLst>
                  <a:path w="1089" h="591">
                    <a:moveTo>
                      <a:pt x="414" y="591"/>
                    </a:moveTo>
                    <a:lnTo>
                      <a:pt x="1089" y="224"/>
                    </a:lnTo>
                    <a:lnTo>
                      <a:pt x="670" y="0"/>
                    </a:lnTo>
                    <a:lnTo>
                      <a:pt x="0" y="364"/>
                    </a:lnTo>
                    <a:cubicBezTo>
                      <a:pt x="107" y="481"/>
                      <a:pt x="253" y="561"/>
                      <a:pt x="414" y="591"/>
                    </a:cubicBez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118" name="Picture 4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29" y="2512"/>
                <a:ext cx="128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19" name="Freeform 47"/>
              <p:cNvSpPr>
                <a:spLocks/>
              </p:cNvSpPr>
              <p:nvPr/>
            </p:nvSpPr>
            <p:spPr bwMode="auto">
              <a:xfrm>
                <a:off x="936" y="2518"/>
                <a:ext cx="118" cy="380"/>
              </a:xfrm>
              <a:custGeom>
                <a:avLst/>
                <a:gdLst/>
                <a:ahLst/>
                <a:cxnLst>
                  <a:cxn ang="0">
                    <a:pos x="413" y="22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939"/>
                  </a:cxn>
                  <a:cxn ang="0">
                    <a:pos x="413" y="1148"/>
                  </a:cxn>
                  <a:cxn ang="0">
                    <a:pos x="413" y="1148"/>
                  </a:cxn>
                  <a:cxn ang="0">
                    <a:pos x="413" y="228"/>
                  </a:cxn>
                </a:cxnLst>
                <a:rect l="0" t="0" r="r" b="b"/>
                <a:pathLst>
                  <a:path w="413" h="1148">
                    <a:moveTo>
                      <a:pt x="413" y="228"/>
                    </a:moveTo>
                    <a:cubicBezTo>
                      <a:pt x="251" y="199"/>
                      <a:pt x="105" y="118"/>
                      <a:pt x="0" y="0"/>
                    </a:cubicBezTo>
                    <a:lnTo>
                      <a:pt x="0" y="0"/>
                    </a:lnTo>
                    <a:lnTo>
                      <a:pt x="0" y="939"/>
                    </a:lnTo>
                    <a:cubicBezTo>
                      <a:pt x="108" y="1051"/>
                      <a:pt x="253" y="1125"/>
                      <a:pt x="413" y="1148"/>
                    </a:cubicBezTo>
                    <a:lnTo>
                      <a:pt x="413" y="1148"/>
                    </a:lnTo>
                    <a:lnTo>
                      <a:pt x="413" y="228"/>
                    </a:lnTo>
                  </a:path>
                </a:pathLst>
              </a:custGeom>
              <a:noFill/>
              <a:ln w="2" cap="rnd">
                <a:solidFill>
                  <a:srgbClr val="A784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120" name="Picture 4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48" y="2464"/>
                <a:ext cx="206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21" name="Freeform 49"/>
              <p:cNvSpPr>
                <a:spLocks/>
              </p:cNvSpPr>
              <p:nvPr/>
            </p:nvSpPr>
            <p:spPr bwMode="auto">
              <a:xfrm>
                <a:off x="1054" y="2472"/>
                <a:ext cx="194" cy="426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0" y="426"/>
                  </a:cxn>
                  <a:cxn ang="0">
                    <a:pos x="194" y="305"/>
                  </a:cxn>
                  <a:cxn ang="0">
                    <a:pos x="194" y="0"/>
                  </a:cxn>
                  <a:cxn ang="0">
                    <a:pos x="0" y="122"/>
                  </a:cxn>
                </a:cxnLst>
                <a:rect l="0" t="0" r="r" b="b"/>
                <a:pathLst>
                  <a:path w="194" h="426">
                    <a:moveTo>
                      <a:pt x="0" y="122"/>
                    </a:moveTo>
                    <a:lnTo>
                      <a:pt x="0" y="426"/>
                    </a:lnTo>
                    <a:lnTo>
                      <a:pt x="194" y="305"/>
                    </a:lnTo>
                    <a:lnTo>
                      <a:pt x="194" y="0"/>
                    </a:lnTo>
                    <a:lnTo>
                      <a:pt x="0" y="122"/>
                    </a:lnTo>
                    <a:close/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22" name="Freeform 50"/>
              <p:cNvSpPr>
                <a:spLocks/>
              </p:cNvSpPr>
              <p:nvPr/>
            </p:nvSpPr>
            <p:spPr bwMode="auto">
              <a:xfrm>
                <a:off x="936" y="2398"/>
                <a:ext cx="312" cy="500"/>
              </a:xfrm>
              <a:custGeom>
                <a:avLst/>
                <a:gdLst/>
                <a:ahLst/>
                <a:cxnLst>
                  <a:cxn ang="0">
                    <a:pos x="1089" y="225"/>
                  </a:cxn>
                  <a:cxn ang="0">
                    <a:pos x="670" y="0"/>
                  </a:cxn>
                  <a:cxn ang="0">
                    <a:pos x="0" y="365"/>
                  </a:cxn>
                  <a:cxn ang="0">
                    <a:pos x="1" y="1303"/>
                  </a:cxn>
                  <a:cxn ang="0">
                    <a:pos x="414" y="1512"/>
                  </a:cxn>
                  <a:cxn ang="0">
                    <a:pos x="414" y="1512"/>
                  </a:cxn>
                  <a:cxn ang="0">
                    <a:pos x="1089" y="1147"/>
                  </a:cxn>
                  <a:cxn ang="0">
                    <a:pos x="1089" y="225"/>
                  </a:cxn>
                </a:cxnLst>
                <a:rect l="0" t="0" r="r" b="b"/>
                <a:pathLst>
                  <a:path w="1089" h="1512">
                    <a:moveTo>
                      <a:pt x="1089" y="225"/>
                    </a:moveTo>
                    <a:lnTo>
                      <a:pt x="670" y="0"/>
                    </a:lnTo>
                    <a:lnTo>
                      <a:pt x="0" y="365"/>
                    </a:lnTo>
                    <a:lnTo>
                      <a:pt x="1" y="1303"/>
                    </a:lnTo>
                    <a:cubicBezTo>
                      <a:pt x="109" y="1415"/>
                      <a:pt x="254" y="1489"/>
                      <a:pt x="414" y="1512"/>
                    </a:cubicBezTo>
                    <a:lnTo>
                      <a:pt x="414" y="1512"/>
                    </a:lnTo>
                    <a:lnTo>
                      <a:pt x="1089" y="1147"/>
                    </a:lnTo>
                    <a:lnTo>
                      <a:pt x="1089" y="225"/>
                    </a:lnTo>
                    <a:close/>
                  </a:path>
                </a:pathLst>
              </a:custGeom>
              <a:noFill/>
              <a:ln w="9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123" name="Picture 5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70" y="2692"/>
                <a:ext cx="46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24" name="Picture 5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970" y="2692"/>
                <a:ext cx="46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25" name="Freeform 53"/>
              <p:cNvSpPr>
                <a:spLocks/>
              </p:cNvSpPr>
              <p:nvPr/>
            </p:nvSpPr>
            <p:spPr bwMode="auto">
              <a:xfrm>
                <a:off x="979" y="2705"/>
                <a:ext cx="22" cy="31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7" y="2"/>
                  </a:cxn>
                  <a:cxn ang="0">
                    <a:pos x="3" y="19"/>
                  </a:cxn>
                  <a:cxn ang="0">
                    <a:pos x="15" y="29"/>
                  </a:cxn>
                  <a:cxn ang="0">
                    <a:pos x="20" y="12"/>
                  </a:cxn>
                </a:cxnLst>
                <a:rect l="0" t="0" r="r" b="b"/>
                <a:pathLst>
                  <a:path w="22" h="31">
                    <a:moveTo>
                      <a:pt x="20" y="12"/>
                    </a:moveTo>
                    <a:cubicBezTo>
                      <a:pt x="17" y="4"/>
                      <a:pt x="12" y="0"/>
                      <a:pt x="7" y="2"/>
                    </a:cubicBezTo>
                    <a:cubicBezTo>
                      <a:pt x="2" y="4"/>
                      <a:pt x="0" y="11"/>
                      <a:pt x="3" y="19"/>
                    </a:cubicBezTo>
                    <a:cubicBezTo>
                      <a:pt x="5" y="26"/>
                      <a:pt x="11" y="31"/>
                      <a:pt x="15" y="29"/>
                    </a:cubicBezTo>
                    <a:cubicBezTo>
                      <a:pt x="20" y="27"/>
                      <a:pt x="22" y="19"/>
                      <a:pt x="20" y="12"/>
                    </a:cubicBezTo>
                  </a:path>
                </a:pathLst>
              </a:custGeom>
              <a:no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26" name="Freeform 54"/>
              <p:cNvSpPr>
                <a:spLocks noEditPoints="1"/>
              </p:cNvSpPr>
              <p:nvPr/>
            </p:nvSpPr>
            <p:spPr bwMode="auto">
              <a:xfrm>
                <a:off x="955" y="2770"/>
                <a:ext cx="80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0" y="143"/>
                  </a:cxn>
                  <a:cxn ang="0">
                    <a:pos x="0" y="56"/>
                  </a:cxn>
                  <a:cxn ang="0">
                    <a:pos x="280" y="199"/>
                  </a:cxn>
                  <a:cxn ang="0">
                    <a:pos x="0" y="112"/>
                  </a:cxn>
                  <a:cxn ang="0">
                    <a:pos x="280" y="255"/>
                  </a:cxn>
                </a:cxnLst>
                <a:rect l="0" t="0" r="r" b="b"/>
                <a:pathLst>
                  <a:path w="280" h="255">
                    <a:moveTo>
                      <a:pt x="0" y="0"/>
                    </a:moveTo>
                    <a:cubicBezTo>
                      <a:pt x="84" y="68"/>
                      <a:pt x="179" y="117"/>
                      <a:pt x="280" y="143"/>
                    </a:cubicBezTo>
                    <a:moveTo>
                      <a:pt x="0" y="56"/>
                    </a:moveTo>
                    <a:cubicBezTo>
                      <a:pt x="84" y="124"/>
                      <a:pt x="179" y="173"/>
                      <a:pt x="280" y="199"/>
                    </a:cubicBezTo>
                    <a:moveTo>
                      <a:pt x="0" y="112"/>
                    </a:moveTo>
                    <a:cubicBezTo>
                      <a:pt x="84" y="180"/>
                      <a:pt x="179" y="229"/>
                      <a:pt x="280" y="255"/>
                    </a:cubicBez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27" name="Freeform 55"/>
              <p:cNvSpPr>
                <a:spLocks/>
              </p:cNvSpPr>
              <p:nvPr/>
            </p:nvSpPr>
            <p:spPr bwMode="auto">
              <a:xfrm>
                <a:off x="952" y="2577"/>
                <a:ext cx="86" cy="56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289" y="169"/>
                  </a:cxn>
                  <a:cxn ang="0">
                    <a:pos x="300" y="153"/>
                  </a:cxn>
                  <a:cxn ang="0">
                    <a:pos x="289" y="143"/>
                  </a:cxn>
                  <a:cxn ang="0">
                    <a:pos x="16" y="4"/>
                  </a:cxn>
                  <a:cxn ang="0">
                    <a:pos x="3" y="4"/>
                  </a:cxn>
                  <a:cxn ang="0">
                    <a:pos x="0" y="11"/>
                  </a:cxn>
                  <a:cxn ang="0">
                    <a:pos x="10" y="25"/>
                  </a:cxn>
                </a:cxnLst>
                <a:rect l="0" t="0" r="r" b="b"/>
                <a:pathLst>
                  <a:path w="302" h="169">
                    <a:moveTo>
                      <a:pt x="10" y="25"/>
                    </a:moveTo>
                    <a:cubicBezTo>
                      <a:pt x="90" y="93"/>
                      <a:pt x="186" y="142"/>
                      <a:pt x="289" y="169"/>
                    </a:cubicBezTo>
                    <a:cubicBezTo>
                      <a:pt x="297" y="167"/>
                      <a:pt x="302" y="160"/>
                      <a:pt x="300" y="153"/>
                    </a:cubicBezTo>
                    <a:cubicBezTo>
                      <a:pt x="299" y="148"/>
                      <a:pt x="295" y="144"/>
                      <a:pt x="289" y="143"/>
                    </a:cubicBezTo>
                    <a:cubicBezTo>
                      <a:pt x="188" y="117"/>
                      <a:pt x="94" y="69"/>
                      <a:pt x="16" y="4"/>
                    </a:cubicBezTo>
                    <a:cubicBezTo>
                      <a:pt x="12" y="0"/>
                      <a:pt x="6" y="1"/>
                      <a:pt x="3" y="4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1" y="17"/>
                      <a:pt x="5" y="22"/>
                      <a:pt x="10" y="25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28" name="Freeform 56"/>
              <p:cNvSpPr>
                <a:spLocks/>
              </p:cNvSpPr>
              <p:nvPr/>
            </p:nvSpPr>
            <p:spPr bwMode="auto">
              <a:xfrm>
                <a:off x="952" y="2577"/>
                <a:ext cx="86" cy="56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82" y="56"/>
                  </a:cxn>
                  <a:cxn ang="0">
                    <a:pos x="86" y="50"/>
                  </a:cxn>
                  <a:cxn ang="0">
                    <a:pos x="82" y="47"/>
                  </a:cxn>
                  <a:cxn ang="0">
                    <a:pos x="4" y="1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3" y="8"/>
                  </a:cxn>
                </a:cxnLst>
                <a:rect l="0" t="0" r="r" b="b"/>
                <a:pathLst>
                  <a:path w="86" h="56">
                    <a:moveTo>
                      <a:pt x="3" y="8"/>
                    </a:moveTo>
                    <a:cubicBezTo>
                      <a:pt x="25" y="31"/>
                      <a:pt x="53" y="47"/>
                      <a:pt x="82" y="56"/>
                    </a:cubicBezTo>
                    <a:cubicBezTo>
                      <a:pt x="85" y="55"/>
                      <a:pt x="86" y="53"/>
                      <a:pt x="86" y="50"/>
                    </a:cubicBezTo>
                    <a:cubicBezTo>
                      <a:pt x="85" y="49"/>
                      <a:pt x="84" y="48"/>
                      <a:pt x="82" y="47"/>
                    </a:cubicBezTo>
                    <a:cubicBezTo>
                      <a:pt x="54" y="39"/>
                      <a:pt x="27" y="23"/>
                      <a:pt x="4" y="1"/>
                    </a:cubicBezTo>
                    <a:cubicBezTo>
                      <a:pt x="3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6"/>
                      <a:pt x="1" y="7"/>
                      <a:pt x="3" y="8"/>
                    </a:cubicBezTo>
                  </a:path>
                </a:pathLst>
              </a:custGeom>
              <a:no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129" name="Picture 57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970" y="2596"/>
                <a:ext cx="37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30" name="Picture 58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970" y="2596"/>
                <a:ext cx="37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31" name="Freeform 59"/>
              <p:cNvSpPr>
                <a:spLocks/>
              </p:cNvSpPr>
              <p:nvPr/>
            </p:nvSpPr>
            <p:spPr bwMode="auto">
              <a:xfrm>
                <a:off x="975" y="2600"/>
                <a:ext cx="27" cy="22"/>
              </a:xfrm>
              <a:custGeom>
                <a:avLst/>
                <a:gdLst/>
                <a:ahLst/>
                <a:cxnLst>
                  <a:cxn ang="0">
                    <a:pos x="27" y="22"/>
                  </a:cxn>
                  <a:cxn ang="0">
                    <a:pos x="3" y="8"/>
                  </a:cxn>
                  <a:cxn ang="0">
                    <a:pos x="17" y="22"/>
                  </a:cxn>
                  <a:cxn ang="0">
                    <a:pos x="27" y="22"/>
                  </a:cxn>
                </a:cxnLst>
                <a:rect l="0" t="0" r="r" b="b"/>
                <a:pathLst>
                  <a:path w="27" h="22">
                    <a:moveTo>
                      <a:pt x="27" y="22"/>
                    </a:moveTo>
                    <a:cubicBezTo>
                      <a:pt x="22" y="6"/>
                      <a:pt x="11" y="0"/>
                      <a:pt x="3" y="8"/>
                    </a:cubicBezTo>
                    <a:cubicBezTo>
                      <a:pt x="0" y="14"/>
                      <a:pt x="6" y="20"/>
                      <a:pt x="17" y="22"/>
                    </a:cubicBezTo>
                    <a:cubicBezTo>
                      <a:pt x="20" y="22"/>
                      <a:pt x="24" y="22"/>
                      <a:pt x="27" y="22"/>
                    </a:cubicBezTo>
                  </a:path>
                </a:pathLst>
              </a:custGeom>
              <a:noFill/>
              <a:ln w="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132" name="Picture 60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947" y="2602"/>
                <a:ext cx="92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33" name="Picture 61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947" y="2602"/>
                <a:ext cx="92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34" name="Freeform 62"/>
              <p:cNvSpPr>
                <a:spLocks/>
              </p:cNvSpPr>
              <p:nvPr/>
            </p:nvSpPr>
            <p:spPr bwMode="auto">
              <a:xfrm>
                <a:off x="955" y="2615"/>
                <a:ext cx="80" cy="54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80" y="162"/>
                  </a:cxn>
                  <a:cxn ang="0">
                    <a:pos x="280" y="162"/>
                  </a:cxn>
                  <a:cxn ang="0">
                    <a:pos x="280" y="1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280" h="162">
                    <a:moveTo>
                      <a:pt x="0" y="19"/>
                    </a:moveTo>
                    <a:cubicBezTo>
                      <a:pt x="80" y="86"/>
                      <a:pt x="176" y="135"/>
                      <a:pt x="280" y="162"/>
                    </a:cubicBezTo>
                    <a:lnTo>
                      <a:pt x="280" y="162"/>
                    </a:lnTo>
                    <a:lnTo>
                      <a:pt x="280" y="144"/>
                    </a:lnTo>
                    <a:cubicBezTo>
                      <a:pt x="177" y="115"/>
                      <a:pt x="82" y="66"/>
                      <a:pt x="0" y="0"/>
                    </a:cubicBez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35" name="Freeform 63"/>
              <p:cNvSpPr>
                <a:spLocks/>
              </p:cNvSpPr>
              <p:nvPr/>
            </p:nvSpPr>
            <p:spPr bwMode="auto">
              <a:xfrm>
                <a:off x="955" y="2610"/>
                <a:ext cx="80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3"/>
                  </a:cxn>
                  <a:cxn ang="0">
                    <a:pos x="280" y="216"/>
                  </a:cxn>
                </a:cxnLst>
                <a:rect l="0" t="0" r="r" b="b"/>
                <a:pathLst>
                  <a:path w="280" h="216">
                    <a:moveTo>
                      <a:pt x="0" y="0"/>
                    </a:moveTo>
                    <a:lnTo>
                      <a:pt x="0" y="73"/>
                    </a:lnTo>
                    <a:cubicBezTo>
                      <a:pt x="82" y="138"/>
                      <a:pt x="177" y="187"/>
                      <a:pt x="280" y="216"/>
                    </a:cubicBez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36" name="Freeform 64"/>
              <p:cNvSpPr>
                <a:spLocks/>
              </p:cNvSpPr>
              <p:nvPr/>
            </p:nvSpPr>
            <p:spPr bwMode="auto">
              <a:xfrm>
                <a:off x="955" y="2611"/>
                <a:ext cx="80" cy="72"/>
              </a:xfrm>
              <a:custGeom>
                <a:avLst/>
                <a:gdLst/>
                <a:ahLst/>
                <a:cxnLst>
                  <a:cxn ang="0">
                    <a:pos x="280" y="217"/>
                  </a:cxn>
                  <a:cxn ang="0">
                    <a:pos x="280" y="144"/>
                  </a:cxn>
                  <a:cxn ang="0">
                    <a:pos x="0" y="0"/>
                  </a:cxn>
                </a:cxnLst>
                <a:rect l="0" t="0" r="r" b="b"/>
                <a:pathLst>
                  <a:path w="280" h="217">
                    <a:moveTo>
                      <a:pt x="280" y="217"/>
                    </a:moveTo>
                    <a:lnTo>
                      <a:pt x="280" y="144"/>
                    </a:lnTo>
                    <a:cubicBezTo>
                      <a:pt x="177" y="114"/>
                      <a:pt x="82" y="65"/>
                      <a:pt x="0" y="0"/>
                    </a:cubicBezTo>
                  </a:path>
                </a:pathLst>
              </a:custGeom>
              <a:no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198" name="Group 126"/>
            <p:cNvGrpSpPr>
              <a:grpSpLocks/>
            </p:cNvGrpSpPr>
            <p:nvPr/>
          </p:nvGrpSpPr>
          <p:grpSpPr bwMode="auto">
            <a:xfrm>
              <a:off x="4008" y="2688"/>
              <a:ext cx="354" cy="513"/>
              <a:chOff x="4008" y="2688"/>
              <a:chExt cx="354" cy="513"/>
            </a:xfrm>
          </p:grpSpPr>
          <p:sp>
            <p:nvSpPr>
              <p:cNvPr id="3138" name="Freeform 66"/>
              <p:cNvSpPr>
                <a:spLocks/>
              </p:cNvSpPr>
              <p:nvPr/>
            </p:nvSpPr>
            <p:spPr bwMode="auto">
              <a:xfrm>
                <a:off x="4133" y="3033"/>
                <a:ext cx="229" cy="164"/>
              </a:xfrm>
              <a:custGeom>
                <a:avLst/>
                <a:gdLst/>
                <a:ahLst/>
                <a:cxnLst>
                  <a:cxn ang="0">
                    <a:pos x="233" y="491"/>
                  </a:cxn>
                  <a:cxn ang="0">
                    <a:pos x="718" y="331"/>
                  </a:cxn>
                  <a:cxn ang="0">
                    <a:pos x="691" y="42"/>
                  </a:cxn>
                  <a:cxn ang="0">
                    <a:pos x="597" y="0"/>
                  </a:cxn>
                  <a:cxn ang="0">
                    <a:pos x="597" y="0"/>
                  </a:cxn>
                  <a:cxn ang="0">
                    <a:pos x="0" y="491"/>
                  </a:cxn>
                  <a:cxn ang="0">
                    <a:pos x="233" y="491"/>
                  </a:cxn>
                </a:cxnLst>
                <a:rect l="0" t="0" r="r" b="b"/>
                <a:pathLst>
                  <a:path w="801" h="497">
                    <a:moveTo>
                      <a:pt x="233" y="491"/>
                    </a:moveTo>
                    <a:cubicBezTo>
                      <a:pt x="412" y="497"/>
                      <a:pt x="587" y="439"/>
                      <a:pt x="718" y="331"/>
                    </a:cubicBezTo>
                    <a:cubicBezTo>
                      <a:pt x="801" y="245"/>
                      <a:pt x="789" y="116"/>
                      <a:pt x="691" y="42"/>
                    </a:cubicBezTo>
                    <a:cubicBezTo>
                      <a:pt x="664" y="22"/>
                      <a:pt x="631" y="8"/>
                      <a:pt x="597" y="0"/>
                    </a:cubicBezTo>
                    <a:lnTo>
                      <a:pt x="597" y="0"/>
                    </a:lnTo>
                    <a:lnTo>
                      <a:pt x="0" y="491"/>
                    </a:lnTo>
                    <a:lnTo>
                      <a:pt x="233" y="491"/>
                    </a:lnTo>
                    <a:close/>
                  </a:path>
                </a:pathLst>
              </a:custGeom>
              <a:solidFill>
                <a:srgbClr val="DCD2B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39" name="Rectangle 67"/>
              <p:cNvSpPr>
                <a:spLocks noChangeArrowheads="1"/>
              </p:cNvSpPr>
              <p:nvPr/>
            </p:nvSpPr>
            <p:spPr bwMode="auto">
              <a:xfrm>
                <a:off x="4008" y="2688"/>
                <a:ext cx="326" cy="5"/>
              </a:xfrm>
              <a:prstGeom prst="rect">
                <a:avLst/>
              </a:prstGeom>
              <a:solidFill>
                <a:srgbClr val="FFFF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40" name="Rectangle 68"/>
              <p:cNvSpPr>
                <a:spLocks noChangeArrowheads="1"/>
              </p:cNvSpPr>
              <p:nvPr/>
            </p:nvSpPr>
            <p:spPr bwMode="auto">
              <a:xfrm>
                <a:off x="4008" y="2693"/>
                <a:ext cx="326" cy="5"/>
              </a:xfrm>
              <a:prstGeom prst="rect">
                <a:avLst/>
              </a:prstGeom>
              <a:solidFill>
                <a:srgbClr val="E1D8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41" name="Rectangle 69"/>
              <p:cNvSpPr>
                <a:spLocks noChangeArrowheads="1"/>
              </p:cNvSpPr>
              <p:nvPr/>
            </p:nvSpPr>
            <p:spPr bwMode="auto">
              <a:xfrm>
                <a:off x="4008" y="2698"/>
                <a:ext cx="326" cy="6"/>
              </a:xfrm>
              <a:prstGeom prst="rect">
                <a:avLst/>
              </a:prstGeom>
              <a:solidFill>
                <a:srgbClr val="E2D9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42" name="Rectangle 70"/>
              <p:cNvSpPr>
                <a:spLocks noChangeArrowheads="1"/>
              </p:cNvSpPr>
              <p:nvPr/>
            </p:nvSpPr>
            <p:spPr bwMode="auto">
              <a:xfrm>
                <a:off x="4008" y="2704"/>
                <a:ext cx="326" cy="5"/>
              </a:xfrm>
              <a:prstGeom prst="rect">
                <a:avLst/>
              </a:prstGeom>
              <a:solidFill>
                <a:srgbClr val="E3DA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43" name="Rectangle 71"/>
              <p:cNvSpPr>
                <a:spLocks noChangeArrowheads="1"/>
              </p:cNvSpPr>
              <p:nvPr/>
            </p:nvSpPr>
            <p:spPr bwMode="auto">
              <a:xfrm>
                <a:off x="4008" y="2709"/>
                <a:ext cx="326" cy="5"/>
              </a:xfrm>
              <a:prstGeom prst="rect">
                <a:avLst/>
              </a:prstGeom>
              <a:solidFill>
                <a:srgbClr val="E4DB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44" name="Rectangle 72"/>
              <p:cNvSpPr>
                <a:spLocks noChangeArrowheads="1"/>
              </p:cNvSpPr>
              <p:nvPr/>
            </p:nvSpPr>
            <p:spPr bwMode="auto">
              <a:xfrm>
                <a:off x="4008" y="2714"/>
                <a:ext cx="326" cy="5"/>
              </a:xfrm>
              <a:prstGeom prst="rect">
                <a:avLst/>
              </a:prstGeom>
              <a:solidFill>
                <a:srgbClr val="E5DD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45" name="Rectangle 73"/>
              <p:cNvSpPr>
                <a:spLocks noChangeArrowheads="1"/>
              </p:cNvSpPr>
              <p:nvPr/>
            </p:nvSpPr>
            <p:spPr bwMode="auto">
              <a:xfrm>
                <a:off x="4008" y="2719"/>
                <a:ext cx="326" cy="6"/>
              </a:xfrm>
              <a:prstGeom prst="rect">
                <a:avLst/>
              </a:prstGeom>
              <a:solidFill>
                <a:srgbClr val="E6DE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46" name="Rectangle 74"/>
              <p:cNvSpPr>
                <a:spLocks noChangeArrowheads="1"/>
              </p:cNvSpPr>
              <p:nvPr/>
            </p:nvSpPr>
            <p:spPr bwMode="auto">
              <a:xfrm>
                <a:off x="4008" y="2725"/>
                <a:ext cx="326" cy="5"/>
              </a:xfrm>
              <a:prstGeom prst="rect">
                <a:avLst/>
              </a:prstGeom>
              <a:solidFill>
                <a:srgbClr val="E6DE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47" name="Rectangle 75"/>
              <p:cNvSpPr>
                <a:spLocks noChangeArrowheads="1"/>
              </p:cNvSpPr>
              <p:nvPr/>
            </p:nvSpPr>
            <p:spPr bwMode="auto">
              <a:xfrm>
                <a:off x="4008" y="2730"/>
                <a:ext cx="326" cy="5"/>
              </a:xfrm>
              <a:prstGeom prst="rect">
                <a:avLst/>
              </a:prstGeom>
              <a:solidFill>
                <a:srgbClr val="E7DF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48" name="Rectangle 76"/>
              <p:cNvSpPr>
                <a:spLocks noChangeArrowheads="1"/>
              </p:cNvSpPr>
              <p:nvPr/>
            </p:nvSpPr>
            <p:spPr bwMode="auto">
              <a:xfrm>
                <a:off x="4008" y="2735"/>
                <a:ext cx="326" cy="6"/>
              </a:xfrm>
              <a:prstGeom prst="rect">
                <a:avLst/>
              </a:prstGeom>
              <a:solidFill>
                <a:srgbClr val="E8E0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49" name="Rectangle 77"/>
              <p:cNvSpPr>
                <a:spLocks noChangeArrowheads="1"/>
              </p:cNvSpPr>
              <p:nvPr/>
            </p:nvSpPr>
            <p:spPr bwMode="auto">
              <a:xfrm>
                <a:off x="4008" y="2741"/>
                <a:ext cx="326" cy="5"/>
              </a:xfrm>
              <a:prstGeom prst="rect">
                <a:avLst/>
              </a:prstGeom>
              <a:solidFill>
                <a:srgbClr val="E9E2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50" name="Rectangle 78"/>
              <p:cNvSpPr>
                <a:spLocks noChangeArrowheads="1"/>
              </p:cNvSpPr>
              <p:nvPr/>
            </p:nvSpPr>
            <p:spPr bwMode="auto">
              <a:xfrm>
                <a:off x="4008" y="2746"/>
                <a:ext cx="326" cy="5"/>
              </a:xfrm>
              <a:prstGeom prst="rect">
                <a:avLst/>
              </a:prstGeom>
              <a:solidFill>
                <a:srgbClr val="E9E3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51" name="Rectangle 79"/>
              <p:cNvSpPr>
                <a:spLocks noChangeArrowheads="1"/>
              </p:cNvSpPr>
              <p:nvPr/>
            </p:nvSpPr>
            <p:spPr bwMode="auto">
              <a:xfrm>
                <a:off x="4008" y="2751"/>
                <a:ext cx="326" cy="6"/>
              </a:xfrm>
              <a:prstGeom prst="rect">
                <a:avLst/>
              </a:prstGeom>
              <a:solidFill>
                <a:srgbClr val="EAE3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52" name="Rectangle 80"/>
              <p:cNvSpPr>
                <a:spLocks noChangeArrowheads="1"/>
              </p:cNvSpPr>
              <p:nvPr/>
            </p:nvSpPr>
            <p:spPr bwMode="auto">
              <a:xfrm>
                <a:off x="4008" y="2757"/>
                <a:ext cx="326" cy="5"/>
              </a:xfrm>
              <a:prstGeom prst="rect">
                <a:avLst/>
              </a:prstGeom>
              <a:solidFill>
                <a:srgbClr val="EAE4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53" name="Rectangle 81"/>
              <p:cNvSpPr>
                <a:spLocks noChangeArrowheads="1"/>
              </p:cNvSpPr>
              <p:nvPr/>
            </p:nvSpPr>
            <p:spPr bwMode="auto">
              <a:xfrm>
                <a:off x="4008" y="2762"/>
                <a:ext cx="326" cy="5"/>
              </a:xfrm>
              <a:prstGeom prst="rect">
                <a:avLst/>
              </a:prstGeom>
              <a:solidFill>
                <a:srgbClr val="EBE6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54" name="Rectangle 82"/>
              <p:cNvSpPr>
                <a:spLocks noChangeArrowheads="1"/>
              </p:cNvSpPr>
              <p:nvPr/>
            </p:nvSpPr>
            <p:spPr bwMode="auto">
              <a:xfrm>
                <a:off x="4008" y="2767"/>
                <a:ext cx="326" cy="5"/>
              </a:xfrm>
              <a:prstGeom prst="rect">
                <a:avLst/>
              </a:prstGeom>
              <a:solidFill>
                <a:srgbClr val="ECE7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55" name="Rectangle 83"/>
              <p:cNvSpPr>
                <a:spLocks noChangeArrowheads="1"/>
              </p:cNvSpPr>
              <p:nvPr/>
            </p:nvSpPr>
            <p:spPr bwMode="auto">
              <a:xfrm>
                <a:off x="4008" y="2772"/>
                <a:ext cx="326" cy="6"/>
              </a:xfrm>
              <a:prstGeom prst="rect">
                <a:avLst/>
              </a:prstGeom>
              <a:solidFill>
                <a:srgbClr val="EDE8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56" name="Rectangle 84"/>
              <p:cNvSpPr>
                <a:spLocks noChangeArrowheads="1"/>
              </p:cNvSpPr>
              <p:nvPr/>
            </p:nvSpPr>
            <p:spPr bwMode="auto">
              <a:xfrm>
                <a:off x="4008" y="2778"/>
                <a:ext cx="326" cy="5"/>
              </a:xfrm>
              <a:prstGeom prst="rect">
                <a:avLst/>
              </a:prstGeom>
              <a:solidFill>
                <a:srgbClr val="EEE9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57" name="Rectangle 85"/>
              <p:cNvSpPr>
                <a:spLocks noChangeArrowheads="1"/>
              </p:cNvSpPr>
              <p:nvPr/>
            </p:nvSpPr>
            <p:spPr bwMode="auto">
              <a:xfrm>
                <a:off x="4008" y="2783"/>
                <a:ext cx="326" cy="5"/>
              </a:xfrm>
              <a:prstGeom prst="rect">
                <a:avLst/>
              </a:prstGeom>
              <a:solidFill>
                <a:srgbClr val="EEEA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58" name="Rectangle 86"/>
              <p:cNvSpPr>
                <a:spLocks noChangeArrowheads="1"/>
              </p:cNvSpPr>
              <p:nvPr/>
            </p:nvSpPr>
            <p:spPr bwMode="auto">
              <a:xfrm>
                <a:off x="4008" y="2788"/>
                <a:ext cx="326" cy="6"/>
              </a:xfrm>
              <a:prstGeom prst="rect">
                <a:avLst/>
              </a:prstGeom>
              <a:solidFill>
                <a:srgbClr val="EFEB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59" name="Rectangle 87"/>
              <p:cNvSpPr>
                <a:spLocks noChangeArrowheads="1"/>
              </p:cNvSpPr>
              <p:nvPr/>
            </p:nvSpPr>
            <p:spPr bwMode="auto">
              <a:xfrm>
                <a:off x="4008" y="2794"/>
                <a:ext cx="326" cy="5"/>
              </a:xfrm>
              <a:prstGeom prst="rect">
                <a:avLst/>
              </a:prstGeom>
              <a:solidFill>
                <a:srgbClr val="F0EC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60" name="Rectangle 88"/>
              <p:cNvSpPr>
                <a:spLocks noChangeArrowheads="1"/>
              </p:cNvSpPr>
              <p:nvPr/>
            </p:nvSpPr>
            <p:spPr bwMode="auto">
              <a:xfrm>
                <a:off x="4008" y="2799"/>
                <a:ext cx="326" cy="5"/>
              </a:xfrm>
              <a:prstGeom prst="rect">
                <a:avLst/>
              </a:prstGeom>
              <a:solidFill>
                <a:srgbClr val="F1ED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61" name="Rectangle 89"/>
              <p:cNvSpPr>
                <a:spLocks noChangeArrowheads="1"/>
              </p:cNvSpPr>
              <p:nvPr/>
            </p:nvSpPr>
            <p:spPr bwMode="auto">
              <a:xfrm>
                <a:off x="4008" y="2804"/>
                <a:ext cx="326" cy="5"/>
              </a:xfrm>
              <a:prstGeom prst="rect">
                <a:avLst/>
              </a:prstGeom>
              <a:solidFill>
                <a:srgbClr val="F2EE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62" name="Rectangle 90"/>
              <p:cNvSpPr>
                <a:spLocks noChangeArrowheads="1"/>
              </p:cNvSpPr>
              <p:nvPr/>
            </p:nvSpPr>
            <p:spPr bwMode="auto">
              <a:xfrm>
                <a:off x="4008" y="2809"/>
                <a:ext cx="326" cy="6"/>
              </a:xfrm>
              <a:prstGeom prst="rect">
                <a:avLst/>
              </a:prstGeom>
              <a:solidFill>
                <a:srgbClr val="F2EE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63" name="Rectangle 91"/>
              <p:cNvSpPr>
                <a:spLocks noChangeArrowheads="1"/>
              </p:cNvSpPr>
              <p:nvPr/>
            </p:nvSpPr>
            <p:spPr bwMode="auto">
              <a:xfrm>
                <a:off x="4008" y="2815"/>
                <a:ext cx="326" cy="5"/>
              </a:xfrm>
              <a:prstGeom prst="rect">
                <a:avLst/>
              </a:prstGeom>
              <a:solidFill>
                <a:srgbClr val="F3EFE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64" name="Rectangle 92"/>
              <p:cNvSpPr>
                <a:spLocks noChangeArrowheads="1"/>
              </p:cNvSpPr>
              <p:nvPr/>
            </p:nvSpPr>
            <p:spPr bwMode="auto">
              <a:xfrm>
                <a:off x="4008" y="2820"/>
                <a:ext cx="326" cy="5"/>
              </a:xfrm>
              <a:prstGeom prst="rect">
                <a:avLst/>
              </a:prstGeom>
              <a:solidFill>
                <a:srgbClr val="F4F0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65" name="Rectangle 93"/>
              <p:cNvSpPr>
                <a:spLocks noChangeArrowheads="1"/>
              </p:cNvSpPr>
              <p:nvPr/>
            </p:nvSpPr>
            <p:spPr bwMode="auto">
              <a:xfrm>
                <a:off x="4008" y="2825"/>
                <a:ext cx="326" cy="6"/>
              </a:xfrm>
              <a:prstGeom prst="rect">
                <a:avLst/>
              </a:prstGeom>
              <a:solidFill>
                <a:srgbClr val="F5F1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66" name="Rectangle 94"/>
              <p:cNvSpPr>
                <a:spLocks noChangeArrowheads="1"/>
              </p:cNvSpPr>
              <p:nvPr/>
            </p:nvSpPr>
            <p:spPr bwMode="auto">
              <a:xfrm>
                <a:off x="4008" y="2831"/>
                <a:ext cx="326" cy="5"/>
              </a:xfrm>
              <a:prstGeom prst="rect">
                <a:avLst/>
              </a:prstGeom>
              <a:solidFill>
                <a:srgbClr val="F6F3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67" name="Rectangle 95"/>
              <p:cNvSpPr>
                <a:spLocks noChangeArrowheads="1"/>
              </p:cNvSpPr>
              <p:nvPr/>
            </p:nvSpPr>
            <p:spPr bwMode="auto">
              <a:xfrm>
                <a:off x="4008" y="2836"/>
                <a:ext cx="326" cy="5"/>
              </a:xfrm>
              <a:prstGeom prst="rect">
                <a:avLst/>
              </a:prstGeom>
              <a:solidFill>
                <a:srgbClr val="F7F4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68" name="Rectangle 96"/>
              <p:cNvSpPr>
                <a:spLocks noChangeArrowheads="1"/>
              </p:cNvSpPr>
              <p:nvPr/>
            </p:nvSpPr>
            <p:spPr bwMode="auto">
              <a:xfrm>
                <a:off x="4008" y="2841"/>
                <a:ext cx="326" cy="5"/>
              </a:xfrm>
              <a:prstGeom prst="rect">
                <a:avLst/>
              </a:prstGeom>
              <a:solidFill>
                <a:srgbClr val="F7F4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69" name="Rectangle 97"/>
              <p:cNvSpPr>
                <a:spLocks noChangeArrowheads="1"/>
              </p:cNvSpPr>
              <p:nvPr/>
            </p:nvSpPr>
            <p:spPr bwMode="auto">
              <a:xfrm>
                <a:off x="4008" y="2846"/>
                <a:ext cx="326" cy="6"/>
              </a:xfrm>
              <a:prstGeom prst="rect">
                <a:avLst/>
              </a:prstGeom>
              <a:solidFill>
                <a:srgbClr val="F8F5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70" name="Rectangle 98"/>
              <p:cNvSpPr>
                <a:spLocks noChangeArrowheads="1"/>
              </p:cNvSpPr>
              <p:nvPr/>
            </p:nvSpPr>
            <p:spPr bwMode="auto">
              <a:xfrm>
                <a:off x="4008" y="2852"/>
                <a:ext cx="326" cy="5"/>
              </a:xfrm>
              <a:prstGeom prst="rect">
                <a:avLst/>
              </a:prstGeom>
              <a:solidFill>
                <a:srgbClr val="F9F7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71" name="Rectangle 99"/>
              <p:cNvSpPr>
                <a:spLocks noChangeArrowheads="1"/>
              </p:cNvSpPr>
              <p:nvPr/>
            </p:nvSpPr>
            <p:spPr bwMode="auto">
              <a:xfrm>
                <a:off x="4008" y="2857"/>
                <a:ext cx="326" cy="5"/>
              </a:xfrm>
              <a:prstGeom prst="rect">
                <a:avLst/>
              </a:prstGeom>
              <a:solidFill>
                <a:srgbClr val="F9F8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72" name="Rectangle 100"/>
              <p:cNvSpPr>
                <a:spLocks noChangeArrowheads="1"/>
              </p:cNvSpPr>
              <p:nvPr/>
            </p:nvSpPr>
            <p:spPr bwMode="auto">
              <a:xfrm>
                <a:off x="4008" y="2862"/>
                <a:ext cx="326" cy="6"/>
              </a:xfrm>
              <a:prstGeom prst="rect">
                <a:avLst/>
              </a:prstGeom>
              <a:solidFill>
                <a:srgbClr val="FAF9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73" name="Rectangle 101"/>
              <p:cNvSpPr>
                <a:spLocks noChangeArrowheads="1"/>
              </p:cNvSpPr>
              <p:nvPr/>
            </p:nvSpPr>
            <p:spPr bwMode="auto">
              <a:xfrm>
                <a:off x="4008" y="2868"/>
                <a:ext cx="326" cy="5"/>
              </a:xfrm>
              <a:prstGeom prst="rect">
                <a:avLst/>
              </a:prstGeom>
              <a:solidFill>
                <a:srgbClr val="FBFA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74" name="Rectangle 102"/>
              <p:cNvSpPr>
                <a:spLocks noChangeArrowheads="1"/>
              </p:cNvSpPr>
              <p:nvPr/>
            </p:nvSpPr>
            <p:spPr bwMode="auto">
              <a:xfrm>
                <a:off x="4008" y="2873"/>
                <a:ext cx="326" cy="5"/>
              </a:xfrm>
              <a:prstGeom prst="rect">
                <a:avLst/>
              </a:prstGeom>
              <a:solidFill>
                <a:srgbClr val="FBFA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75" name="Rectangle 103"/>
              <p:cNvSpPr>
                <a:spLocks noChangeArrowheads="1"/>
              </p:cNvSpPr>
              <p:nvPr/>
            </p:nvSpPr>
            <p:spPr bwMode="auto">
              <a:xfrm>
                <a:off x="4008" y="2878"/>
                <a:ext cx="326" cy="5"/>
              </a:xfrm>
              <a:prstGeom prst="rect">
                <a:avLst/>
              </a:prstGeom>
              <a:solidFill>
                <a:srgbClr val="FCFC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76" name="Rectangle 104"/>
              <p:cNvSpPr>
                <a:spLocks noChangeArrowheads="1"/>
              </p:cNvSpPr>
              <p:nvPr/>
            </p:nvSpPr>
            <p:spPr bwMode="auto">
              <a:xfrm>
                <a:off x="4008" y="2883"/>
                <a:ext cx="326" cy="6"/>
              </a:xfrm>
              <a:prstGeom prst="rect">
                <a:avLst/>
              </a:prstGeom>
              <a:solidFill>
                <a:srgbClr val="FDFD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77" name="Rectangle 105"/>
              <p:cNvSpPr>
                <a:spLocks noChangeArrowheads="1"/>
              </p:cNvSpPr>
              <p:nvPr/>
            </p:nvSpPr>
            <p:spPr bwMode="auto">
              <a:xfrm>
                <a:off x="4008" y="2889"/>
                <a:ext cx="326" cy="5"/>
              </a:xfrm>
              <a:prstGeom prst="rect">
                <a:avLst/>
              </a:prstGeom>
              <a:solidFill>
                <a:srgbClr val="FEFE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78" name="Freeform 106"/>
              <p:cNvSpPr>
                <a:spLocks/>
              </p:cNvSpPr>
              <p:nvPr/>
            </p:nvSpPr>
            <p:spPr bwMode="auto">
              <a:xfrm>
                <a:off x="4015" y="2696"/>
                <a:ext cx="312" cy="195"/>
              </a:xfrm>
              <a:custGeom>
                <a:avLst/>
                <a:gdLst/>
                <a:ahLst/>
                <a:cxnLst>
                  <a:cxn ang="0">
                    <a:pos x="414" y="591"/>
                  </a:cxn>
                  <a:cxn ang="0">
                    <a:pos x="1089" y="224"/>
                  </a:cxn>
                  <a:cxn ang="0">
                    <a:pos x="670" y="0"/>
                  </a:cxn>
                  <a:cxn ang="0">
                    <a:pos x="0" y="364"/>
                  </a:cxn>
                  <a:cxn ang="0">
                    <a:pos x="414" y="591"/>
                  </a:cxn>
                </a:cxnLst>
                <a:rect l="0" t="0" r="r" b="b"/>
                <a:pathLst>
                  <a:path w="1089" h="591">
                    <a:moveTo>
                      <a:pt x="414" y="591"/>
                    </a:moveTo>
                    <a:lnTo>
                      <a:pt x="1089" y="224"/>
                    </a:lnTo>
                    <a:lnTo>
                      <a:pt x="670" y="0"/>
                    </a:lnTo>
                    <a:lnTo>
                      <a:pt x="0" y="364"/>
                    </a:lnTo>
                    <a:cubicBezTo>
                      <a:pt x="107" y="481"/>
                      <a:pt x="253" y="561"/>
                      <a:pt x="414" y="591"/>
                    </a:cubicBez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179" name="Picture 10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008" y="2809"/>
                <a:ext cx="129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80" name="Freeform 108"/>
              <p:cNvSpPr>
                <a:spLocks/>
              </p:cNvSpPr>
              <p:nvPr/>
            </p:nvSpPr>
            <p:spPr bwMode="auto">
              <a:xfrm>
                <a:off x="4016" y="2816"/>
                <a:ext cx="118" cy="379"/>
              </a:xfrm>
              <a:custGeom>
                <a:avLst/>
                <a:gdLst/>
                <a:ahLst/>
                <a:cxnLst>
                  <a:cxn ang="0">
                    <a:pos x="413" y="22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939"/>
                  </a:cxn>
                  <a:cxn ang="0">
                    <a:pos x="413" y="1148"/>
                  </a:cxn>
                  <a:cxn ang="0">
                    <a:pos x="413" y="1148"/>
                  </a:cxn>
                  <a:cxn ang="0">
                    <a:pos x="413" y="228"/>
                  </a:cxn>
                </a:cxnLst>
                <a:rect l="0" t="0" r="r" b="b"/>
                <a:pathLst>
                  <a:path w="413" h="1148">
                    <a:moveTo>
                      <a:pt x="413" y="228"/>
                    </a:moveTo>
                    <a:cubicBezTo>
                      <a:pt x="251" y="199"/>
                      <a:pt x="105" y="118"/>
                      <a:pt x="0" y="0"/>
                    </a:cubicBezTo>
                    <a:lnTo>
                      <a:pt x="0" y="0"/>
                    </a:lnTo>
                    <a:lnTo>
                      <a:pt x="0" y="939"/>
                    </a:lnTo>
                    <a:cubicBezTo>
                      <a:pt x="108" y="1051"/>
                      <a:pt x="253" y="1125"/>
                      <a:pt x="413" y="1148"/>
                    </a:cubicBezTo>
                    <a:lnTo>
                      <a:pt x="413" y="1148"/>
                    </a:lnTo>
                    <a:lnTo>
                      <a:pt x="413" y="228"/>
                    </a:lnTo>
                  </a:path>
                </a:pathLst>
              </a:custGeom>
              <a:noFill/>
              <a:ln w="3" cap="rnd">
                <a:solidFill>
                  <a:srgbClr val="A784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181" name="Picture 10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128" y="2762"/>
                <a:ext cx="206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82" name="Freeform 110"/>
              <p:cNvSpPr>
                <a:spLocks/>
              </p:cNvSpPr>
              <p:nvPr/>
            </p:nvSpPr>
            <p:spPr bwMode="auto">
              <a:xfrm>
                <a:off x="4134" y="2770"/>
                <a:ext cx="193" cy="425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0" y="425"/>
                  </a:cxn>
                  <a:cxn ang="0">
                    <a:pos x="193" y="305"/>
                  </a:cxn>
                  <a:cxn ang="0">
                    <a:pos x="193" y="0"/>
                  </a:cxn>
                  <a:cxn ang="0">
                    <a:pos x="0" y="121"/>
                  </a:cxn>
                </a:cxnLst>
                <a:rect l="0" t="0" r="r" b="b"/>
                <a:pathLst>
                  <a:path w="193" h="425">
                    <a:moveTo>
                      <a:pt x="0" y="121"/>
                    </a:moveTo>
                    <a:lnTo>
                      <a:pt x="0" y="425"/>
                    </a:lnTo>
                    <a:lnTo>
                      <a:pt x="193" y="305"/>
                    </a:lnTo>
                    <a:lnTo>
                      <a:pt x="193" y="0"/>
                    </a:lnTo>
                    <a:lnTo>
                      <a:pt x="0" y="121"/>
                    </a:lnTo>
                    <a:close/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83" name="Freeform 111"/>
              <p:cNvSpPr>
                <a:spLocks/>
              </p:cNvSpPr>
              <p:nvPr/>
            </p:nvSpPr>
            <p:spPr bwMode="auto">
              <a:xfrm>
                <a:off x="4015" y="2696"/>
                <a:ext cx="312" cy="499"/>
              </a:xfrm>
              <a:custGeom>
                <a:avLst/>
                <a:gdLst/>
                <a:ahLst/>
                <a:cxnLst>
                  <a:cxn ang="0">
                    <a:pos x="1089" y="225"/>
                  </a:cxn>
                  <a:cxn ang="0">
                    <a:pos x="670" y="0"/>
                  </a:cxn>
                  <a:cxn ang="0">
                    <a:pos x="0" y="365"/>
                  </a:cxn>
                  <a:cxn ang="0">
                    <a:pos x="1" y="1303"/>
                  </a:cxn>
                  <a:cxn ang="0">
                    <a:pos x="414" y="1512"/>
                  </a:cxn>
                  <a:cxn ang="0">
                    <a:pos x="414" y="1512"/>
                  </a:cxn>
                  <a:cxn ang="0">
                    <a:pos x="1089" y="1147"/>
                  </a:cxn>
                  <a:cxn ang="0">
                    <a:pos x="1089" y="225"/>
                  </a:cxn>
                </a:cxnLst>
                <a:rect l="0" t="0" r="r" b="b"/>
                <a:pathLst>
                  <a:path w="1089" h="1512">
                    <a:moveTo>
                      <a:pt x="1089" y="225"/>
                    </a:moveTo>
                    <a:lnTo>
                      <a:pt x="670" y="0"/>
                    </a:lnTo>
                    <a:lnTo>
                      <a:pt x="0" y="365"/>
                    </a:lnTo>
                    <a:lnTo>
                      <a:pt x="1" y="1303"/>
                    </a:lnTo>
                    <a:cubicBezTo>
                      <a:pt x="109" y="1415"/>
                      <a:pt x="254" y="1489"/>
                      <a:pt x="414" y="1512"/>
                    </a:cubicBezTo>
                    <a:lnTo>
                      <a:pt x="414" y="1512"/>
                    </a:lnTo>
                    <a:lnTo>
                      <a:pt x="1089" y="1147"/>
                    </a:lnTo>
                    <a:lnTo>
                      <a:pt x="1089" y="225"/>
                    </a:lnTo>
                    <a:close/>
                  </a:path>
                </a:pathLst>
              </a:custGeom>
              <a:noFill/>
              <a:ln w="9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184" name="Picture 11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50" y="2989"/>
                <a:ext cx="46" cy="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85" name="Picture 11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50" y="2989"/>
                <a:ext cx="46" cy="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86" name="Freeform 114"/>
              <p:cNvSpPr>
                <a:spLocks/>
              </p:cNvSpPr>
              <p:nvPr/>
            </p:nvSpPr>
            <p:spPr bwMode="auto">
              <a:xfrm>
                <a:off x="4059" y="3003"/>
                <a:ext cx="22" cy="30"/>
              </a:xfrm>
              <a:custGeom>
                <a:avLst/>
                <a:gdLst/>
                <a:ahLst/>
                <a:cxnLst>
                  <a:cxn ang="0">
                    <a:pos x="19" y="11"/>
                  </a:cxn>
                  <a:cxn ang="0">
                    <a:pos x="7" y="2"/>
                  </a:cxn>
                  <a:cxn ang="0">
                    <a:pos x="2" y="19"/>
                  </a:cxn>
                  <a:cxn ang="0">
                    <a:pos x="15" y="28"/>
                  </a:cxn>
                  <a:cxn ang="0">
                    <a:pos x="19" y="11"/>
                  </a:cxn>
                </a:cxnLst>
                <a:rect l="0" t="0" r="r" b="b"/>
                <a:pathLst>
                  <a:path w="22" h="30">
                    <a:moveTo>
                      <a:pt x="19" y="11"/>
                    </a:moveTo>
                    <a:cubicBezTo>
                      <a:pt x="17" y="4"/>
                      <a:pt x="11" y="0"/>
                      <a:pt x="7" y="2"/>
                    </a:cubicBezTo>
                    <a:cubicBezTo>
                      <a:pt x="2" y="4"/>
                      <a:pt x="0" y="11"/>
                      <a:pt x="2" y="19"/>
                    </a:cubicBezTo>
                    <a:cubicBezTo>
                      <a:pt x="5" y="26"/>
                      <a:pt x="10" y="30"/>
                      <a:pt x="15" y="28"/>
                    </a:cubicBezTo>
                    <a:cubicBezTo>
                      <a:pt x="20" y="26"/>
                      <a:pt x="22" y="19"/>
                      <a:pt x="19" y="11"/>
                    </a:cubicBez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87" name="Freeform 115"/>
              <p:cNvSpPr>
                <a:spLocks noEditPoints="1"/>
              </p:cNvSpPr>
              <p:nvPr/>
            </p:nvSpPr>
            <p:spPr bwMode="auto">
              <a:xfrm>
                <a:off x="4035" y="3067"/>
                <a:ext cx="80" cy="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0" y="143"/>
                  </a:cxn>
                  <a:cxn ang="0">
                    <a:pos x="0" y="56"/>
                  </a:cxn>
                  <a:cxn ang="0">
                    <a:pos x="280" y="199"/>
                  </a:cxn>
                  <a:cxn ang="0">
                    <a:pos x="0" y="112"/>
                  </a:cxn>
                  <a:cxn ang="0">
                    <a:pos x="280" y="255"/>
                  </a:cxn>
                </a:cxnLst>
                <a:rect l="0" t="0" r="r" b="b"/>
                <a:pathLst>
                  <a:path w="280" h="255">
                    <a:moveTo>
                      <a:pt x="0" y="0"/>
                    </a:moveTo>
                    <a:cubicBezTo>
                      <a:pt x="84" y="68"/>
                      <a:pt x="179" y="117"/>
                      <a:pt x="280" y="143"/>
                    </a:cubicBezTo>
                    <a:moveTo>
                      <a:pt x="0" y="56"/>
                    </a:moveTo>
                    <a:cubicBezTo>
                      <a:pt x="84" y="124"/>
                      <a:pt x="179" y="173"/>
                      <a:pt x="280" y="199"/>
                    </a:cubicBezTo>
                    <a:moveTo>
                      <a:pt x="0" y="112"/>
                    </a:moveTo>
                    <a:cubicBezTo>
                      <a:pt x="84" y="180"/>
                      <a:pt x="179" y="229"/>
                      <a:pt x="280" y="255"/>
                    </a:cubicBezTo>
                  </a:path>
                </a:pathLst>
              </a:custGeom>
              <a:noFill/>
              <a:ln w="4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88" name="Freeform 116"/>
              <p:cNvSpPr>
                <a:spLocks/>
              </p:cNvSpPr>
              <p:nvPr/>
            </p:nvSpPr>
            <p:spPr bwMode="auto">
              <a:xfrm>
                <a:off x="4031" y="2875"/>
                <a:ext cx="87" cy="55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289" y="169"/>
                  </a:cxn>
                  <a:cxn ang="0">
                    <a:pos x="300" y="153"/>
                  </a:cxn>
                  <a:cxn ang="0">
                    <a:pos x="289" y="143"/>
                  </a:cxn>
                  <a:cxn ang="0">
                    <a:pos x="16" y="4"/>
                  </a:cxn>
                  <a:cxn ang="0">
                    <a:pos x="3" y="4"/>
                  </a:cxn>
                  <a:cxn ang="0">
                    <a:pos x="0" y="11"/>
                  </a:cxn>
                  <a:cxn ang="0">
                    <a:pos x="10" y="25"/>
                  </a:cxn>
                </a:cxnLst>
                <a:rect l="0" t="0" r="r" b="b"/>
                <a:pathLst>
                  <a:path w="302" h="169">
                    <a:moveTo>
                      <a:pt x="10" y="25"/>
                    </a:moveTo>
                    <a:cubicBezTo>
                      <a:pt x="90" y="93"/>
                      <a:pt x="186" y="142"/>
                      <a:pt x="289" y="169"/>
                    </a:cubicBezTo>
                    <a:cubicBezTo>
                      <a:pt x="297" y="167"/>
                      <a:pt x="302" y="160"/>
                      <a:pt x="300" y="153"/>
                    </a:cubicBezTo>
                    <a:cubicBezTo>
                      <a:pt x="299" y="148"/>
                      <a:pt x="295" y="144"/>
                      <a:pt x="289" y="143"/>
                    </a:cubicBezTo>
                    <a:cubicBezTo>
                      <a:pt x="188" y="117"/>
                      <a:pt x="94" y="69"/>
                      <a:pt x="16" y="4"/>
                    </a:cubicBezTo>
                    <a:cubicBezTo>
                      <a:pt x="12" y="0"/>
                      <a:pt x="6" y="1"/>
                      <a:pt x="3" y="4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1" y="17"/>
                      <a:pt x="5" y="22"/>
                      <a:pt x="10" y="25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89" name="Freeform 117"/>
              <p:cNvSpPr>
                <a:spLocks/>
              </p:cNvSpPr>
              <p:nvPr/>
            </p:nvSpPr>
            <p:spPr bwMode="auto">
              <a:xfrm>
                <a:off x="4031" y="2875"/>
                <a:ext cx="87" cy="55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83" y="55"/>
                  </a:cxn>
                  <a:cxn ang="0">
                    <a:pos x="86" y="50"/>
                  </a:cxn>
                  <a:cxn ang="0">
                    <a:pos x="83" y="47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3" y="8"/>
                  </a:cxn>
                </a:cxnLst>
                <a:rect l="0" t="0" r="r" b="b"/>
                <a:pathLst>
                  <a:path w="87" h="55">
                    <a:moveTo>
                      <a:pt x="3" y="8"/>
                    </a:moveTo>
                    <a:cubicBezTo>
                      <a:pt x="26" y="30"/>
                      <a:pt x="54" y="46"/>
                      <a:pt x="83" y="55"/>
                    </a:cubicBezTo>
                    <a:cubicBezTo>
                      <a:pt x="85" y="55"/>
                      <a:pt x="87" y="52"/>
                      <a:pt x="86" y="50"/>
                    </a:cubicBezTo>
                    <a:cubicBezTo>
                      <a:pt x="86" y="48"/>
                      <a:pt x="85" y="47"/>
                      <a:pt x="83" y="47"/>
                    </a:cubicBezTo>
                    <a:cubicBezTo>
                      <a:pt x="54" y="38"/>
                      <a:pt x="27" y="22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1" y="5"/>
                      <a:pt x="2" y="7"/>
                      <a:pt x="3" y="8"/>
                    </a:cubicBez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190" name="Picture 11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050" y="2894"/>
                <a:ext cx="36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91" name="Picture 119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50" y="2894"/>
                <a:ext cx="36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92" name="Freeform 120"/>
              <p:cNvSpPr>
                <a:spLocks/>
              </p:cNvSpPr>
              <p:nvPr/>
            </p:nvSpPr>
            <p:spPr bwMode="auto">
              <a:xfrm>
                <a:off x="4055" y="2897"/>
                <a:ext cx="27" cy="22"/>
              </a:xfrm>
              <a:custGeom>
                <a:avLst/>
                <a:gdLst/>
                <a:ahLst/>
                <a:cxnLst>
                  <a:cxn ang="0">
                    <a:pos x="27" y="22"/>
                  </a:cxn>
                  <a:cxn ang="0">
                    <a:pos x="2" y="8"/>
                  </a:cxn>
                  <a:cxn ang="0">
                    <a:pos x="17" y="22"/>
                  </a:cxn>
                  <a:cxn ang="0">
                    <a:pos x="27" y="22"/>
                  </a:cxn>
                </a:cxnLst>
                <a:rect l="0" t="0" r="r" b="b"/>
                <a:pathLst>
                  <a:path w="27" h="22">
                    <a:moveTo>
                      <a:pt x="27" y="22"/>
                    </a:moveTo>
                    <a:cubicBezTo>
                      <a:pt x="22" y="6"/>
                      <a:pt x="11" y="0"/>
                      <a:pt x="2" y="8"/>
                    </a:cubicBezTo>
                    <a:cubicBezTo>
                      <a:pt x="0" y="15"/>
                      <a:pt x="6" y="20"/>
                      <a:pt x="17" y="22"/>
                    </a:cubicBezTo>
                    <a:cubicBezTo>
                      <a:pt x="20" y="22"/>
                      <a:pt x="23" y="22"/>
                      <a:pt x="27" y="22"/>
                    </a:cubicBezTo>
                  </a:path>
                </a:pathLst>
              </a:custGeom>
              <a:noFill/>
              <a:ln w="1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193" name="Picture 121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027" y="2899"/>
                <a:ext cx="91" cy="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94" name="Picture 122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027" y="2899"/>
                <a:ext cx="91" cy="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95" name="Freeform 123"/>
              <p:cNvSpPr>
                <a:spLocks/>
              </p:cNvSpPr>
              <p:nvPr/>
            </p:nvSpPr>
            <p:spPr bwMode="auto">
              <a:xfrm>
                <a:off x="4035" y="2913"/>
                <a:ext cx="80" cy="53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80" y="162"/>
                  </a:cxn>
                  <a:cxn ang="0">
                    <a:pos x="280" y="162"/>
                  </a:cxn>
                  <a:cxn ang="0">
                    <a:pos x="280" y="1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280" h="162">
                    <a:moveTo>
                      <a:pt x="0" y="19"/>
                    </a:moveTo>
                    <a:cubicBezTo>
                      <a:pt x="80" y="86"/>
                      <a:pt x="176" y="135"/>
                      <a:pt x="280" y="162"/>
                    </a:cubicBezTo>
                    <a:lnTo>
                      <a:pt x="280" y="162"/>
                    </a:lnTo>
                    <a:lnTo>
                      <a:pt x="280" y="144"/>
                    </a:lnTo>
                    <a:cubicBezTo>
                      <a:pt x="177" y="115"/>
                      <a:pt x="82" y="66"/>
                      <a:pt x="0" y="0"/>
                    </a:cubicBez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96" name="Freeform 124"/>
              <p:cNvSpPr>
                <a:spLocks/>
              </p:cNvSpPr>
              <p:nvPr/>
            </p:nvSpPr>
            <p:spPr bwMode="auto">
              <a:xfrm>
                <a:off x="4035" y="2908"/>
                <a:ext cx="80" cy="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3"/>
                  </a:cxn>
                  <a:cxn ang="0">
                    <a:pos x="280" y="216"/>
                  </a:cxn>
                </a:cxnLst>
                <a:rect l="0" t="0" r="r" b="b"/>
                <a:pathLst>
                  <a:path w="280" h="216">
                    <a:moveTo>
                      <a:pt x="0" y="0"/>
                    </a:moveTo>
                    <a:lnTo>
                      <a:pt x="0" y="73"/>
                    </a:lnTo>
                    <a:cubicBezTo>
                      <a:pt x="82" y="138"/>
                      <a:pt x="177" y="187"/>
                      <a:pt x="280" y="216"/>
                    </a:cubicBez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97" name="Freeform 125"/>
              <p:cNvSpPr>
                <a:spLocks/>
              </p:cNvSpPr>
              <p:nvPr/>
            </p:nvSpPr>
            <p:spPr bwMode="auto">
              <a:xfrm>
                <a:off x="4035" y="2909"/>
                <a:ext cx="80" cy="71"/>
              </a:xfrm>
              <a:custGeom>
                <a:avLst/>
                <a:gdLst/>
                <a:ahLst/>
                <a:cxnLst>
                  <a:cxn ang="0">
                    <a:pos x="280" y="217"/>
                  </a:cxn>
                  <a:cxn ang="0">
                    <a:pos x="280" y="144"/>
                  </a:cxn>
                  <a:cxn ang="0">
                    <a:pos x="0" y="0"/>
                  </a:cxn>
                </a:cxnLst>
                <a:rect l="0" t="0" r="r" b="b"/>
                <a:pathLst>
                  <a:path w="280" h="217">
                    <a:moveTo>
                      <a:pt x="280" y="217"/>
                    </a:moveTo>
                    <a:lnTo>
                      <a:pt x="280" y="144"/>
                    </a:lnTo>
                    <a:cubicBezTo>
                      <a:pt x="177" y="114"/>
                      <a:pt x="82" y="65"/>
                      <a:pt x="0" y="0"/>
                    </a:cubicBez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259" name="Group 187"/>
            <p:cNvGrpSpPr>
              <a:grpSpLocks/>
            </p:cNvGrpSpPr>
            <p:nvPr/>
          </p:nvGrpSpPr>
          <p:grpSpPr bwMode="auto">
            <a:xfrm>
              <a:off x="4229" y="1924"/>
              <a:ext cx="353" cy="514"/>
              <a:chOff x="4229" y="1924"/>
              <a:chExt cx="353" cy="514"/>
            </a:xfrm>
          </p:grpSpPr>
          <p:sp>
            <p:nvSpPr>
              <p:cNvPr id="3199" name="Freeform 127"/>
              <p:cNvSpPr>
                <a:spLocks/>
              </p:cNvSpPr>
              <p:nvPr/>
            </p:nvSpPr>
            <p:spPr bwMode="auto">
              <a:xfrm>
                <a:off x="4353" y="2270"/>
                <a:ext cx="229" cy="164"/>
              </a:xfrm>
              <a:custGeom>
                <a:avLst/>
                <a:gdLst/>
                <a:ahLst/>
                <a:cxnLst>
                  <a:cxn ang="0">
                    <a:pos x="233" y="491"/>
                  </a:cxn>
                  <a:cxn ang="0">
                    <a:pos x="718" y="331"/>
                  </a:cxn>
                  <a:cxn ang="0">
                    <a:pos x="691" y="42"/>
                  </a:cxn>
                  <a:cxn ang="0">
                    <a:pos x="597" y="0"/>
                  </a:cxn>
                  <a:cxn ang="0">
                    <a:pos x="597" y="0"/>
                  </a:cxn>
                  <a:cxn ang="0">
                    <a:pos x="0" y="491"/>
                  </a:cxn>
                  <a:cxn ang="0">
                    <a:pos x="233" y="491"/>
                  </a:cxn>
                </a:cxnLst>
                <a:rect l="0" t="0" r="r" b="b"/>
                <a:pathLst>
                  <a:path w="801" h="497">
                    <a:moveTo>
                      <a:pt x="233" y="491"/>
                    </a:moveTo>
                    <a:cubicBezTo>
                      <a:pt x="412" y="497"/>
                      <a:pt x="587" y="439"/>
                      <a:pt x="718" y="331"/>
                    </a:cubicBezTo>
                    <a:cubicBezTo>
                      <a:pt x="801" y="245"/>
                      <a:pt x="789" y="116"/>
                      <a:pt x="691" y="42"/>
                    </a:cubicBezTo>
                    <a:cubicBezTo>
                      <a:pt x="664" y="22"/>
                      <a:pt x="631" y="8"/>
                      <a:pt x="597" y="0"/>
                    </a:cubicBezTo>
                    <a:lnTo>
                      <a:pt x="597" y="0"/>
                    </a:lnTo>
                    <a:lnTo>
                      <a:pt x="0" y="491"/>
                    </a:lnTo>
                    <a:lnTo>
                      <a:pt x="233" y="491"/>
                    </a:lnTo>
                    <a:close/>
                  </a:path>
                </a:pathLst>
              </a:custGeom>
              <a:solidFill>
                <a:srgbClr val="DCD2B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00" name="Rectangle 128"/>
              <p:cNvSpPr>
                <a:spLocks noChangeArrowheads="1"/>
              </p:cNvSpPr>
              <p:nvPr/>
            </p:nvSpPr>
            <p:spPr bwMode="auto">
              <a:xfrm>
                <a:off x="4229" y="1924"/>
                <a:ext cx="325" cy="5"/>
              </a:xfrm>
              <a:prstGeom prst="rect">
                <a:avLst/>
              </a:prstGeom>
              <a:solidFill>
                <a:srgbClr val="FFFF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01" name="Rectangle 129"/>
              <p:cNvSpPr>
                <a:spLocks noChangeArrowheads="1"/>
              </p:cNvSpPr>
              <p:nvPr/>
            </p:nvSpPr>
            <p:spPr bwMode="auto">
              <a:xfrm>
                <a:off x="4229" y="1929"/>
                <a:ext cx="325" cy="5"/>
              </a:xfrm>
              <a:prstGeom prst="rect">
                <a:avLst/>
              </a:prstGeom>
              <a:solidFill>
                <a:srgbClr val="E1D8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02" name="Rectangle 130"/>
              <p:cNvSpPr>
                <a:spLocks noChangeArrowheads="1"/>
              </p:cNvSpPr>
              <p:nvPr/>
            </p:nvSpPr>
            <p:spPr bwMode="auto">
              <a:xfrm>
                <a:off x="4229" y="1934"/>
                <a:ext cx="325" cy="5"/>
              </a:xfrm>
              <a:prstGeom prst="rect">
                <a:avLst/>
              </a:prstGeom>
              <a:solidFill>
                <a:srgbClr val="E2D9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03" name="Rectangle 131"/>
              <p:cNvSpPr>
                <a:spLocks noChangeArrowheads="1"/>
              </p:cNvSpPr>
              <p:nvPr/>
            </p:nvSpPr>
            <p:spPr bwMode="auto">
              <a:xfrm>
                <a:off x="4229" y="1939"/>
                <a:ext cx="325" cy="6"/>
              </a:xfrm>
              <a:prstGeom prst="rect">
                <a:avLst/>
              </a:prstGeom>
              <a:solidFill>
                <a:srgbClr val="E3DA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04" name="Rectangle 132"/>
              <p:cNvSpPr>
                <a:spLocks noChangeArrowheads="1"/>
              </p:cNvSpPr>
              <p:nvPr/>
            </p:nvSpPr>
            <p:spPr bwMode="auto">
              <a:xfrm>
                <a:off x="4229" y="1945"/>
                <a:ext cx="325" cy="5"/>
              </a:xfrm>
              <a:prstGeom prst="rect">
                <a:avLst/>
              </a:prstGeom>
              <a:solidFill>
                <a:srgbClr val="E4DB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05" name="Rectangle 133"/>
              <p:cNvSpPr>
                <a:spLocks noChangeArrowheads="1"/>
              </p:cNvSpPr>
              <p:nvPr/>
            </p:nvSpPr>
            <p:spPr bwMode="auto">
              <a:xfrm>
                <a:off x="4229" y="1950"/>
                <a:ext cx="325" cy="5"/>
              </a:xfrm>
              <a:prstGeom prst="rect">
                <a:avLst/>
              </a:prstGeom>
              <a:solidFill>
                <a:srgbClr val="E5DD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06" name="Rectangle 134"/>
              <p:cNvSpPr>
                <a:spLocks noChangeArrowheads="1"/>
              </p:cNvSpPr>
              <p:nvPr/>
            </p:nvSpPr>
            <p:spPr bwMode="auto">
              <a:xfrm>
                <a:off x="4229" y="1955"/>
                <a:ext cx="325" cy="6"/>
              </a:xfrm>
              <a:prstGeom prst="rect">
                <a:avLst/>
              </a:prstGeom>
              <a:solidFill>
                <a:srgbClr val="E6DE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07" name="Rectangle 135"/>
              <p:cNvSpPr>
                <a:spLocks noChangeArrowheads="1"/>
              </p:cNvSpPr>
              <p:nvPr/>
            </p:nvSpPr>
            <p:spPr bwMode="auto">
              <a:xfrm>
                <a:off x="4229" y="1961"/>
                <a:ext cx="325" cy="5"/>
              </a:xfrm>
              <a:prstGeom prst="rect">
                <a:avLst/>
              </a:prstGeom>
              <a:solidFill>
                <a:srgbClr val="E6DE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08" name="Rectangle 136"/>
              <p:cNvSpPr>
                <a:spLocks noChangeArrowheads="1"/>
              </p:cNvSpPr>
              <p:nvPr/>
            </p:nvSpPr>
            <p:spPr bwMode="auto">
              <a:xfrm>
                <a:off x="4229" y="1966"/>
                <a:ext cx="325" cy="5"/>
              </a:xfrm>
              <a:prstGeom prst="rect">
                <a:avLst/>
              </a:prstGeom>
              <a:solidFill>
                <a:srgbClr val="E7DF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09" name="Rectangle 137"/>
              <p:cNvSpPr>
                <a:spLocks noChangeArrowheads="1"/>
              </p:cNvSpPr>
              <p:nvPr/>
            </p:nvSpPr>
            <p:spPr bwMode="auto">
              <a:xfrm>
                <a:off x="4229" y="1971"/>
                <a:ext cx="325" cy="6"/>
              </a:xfrm>
              <a:prstGeom prst="rect">
                <a:avLst/>
              </a:prstGeom>
              <a:solidFill>
                <a:srgbClr val="E8E0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10" name="Rectangle 138"/>
              <p:cNvSpPr>
                <a:spLocks noChangeArrowheads="1"/>
              </p:cNvSpPr>
              <p:nvPr/>
            </p:nvSpPr>
            <p:spPr bwMode="auto">
              <a:xfrm>
                <a:off x="4229" y="1977"/>
                <a:ext cx="325" cy="5"/>
              </a:xfrm>
              <a:prstGeom prst="rect">
                <a:avLst/>
              </a:prstGeom>
              <a:solidFill>
                <a:srgbClr val="E9E2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11" name="Rectangle 139"/>
              <p:cNvSpPr>
                <a:spLocks noChangeArrowheads="1"/>
              </p:cNvSpPr>
              <p:nvPr/>
            </p:nvSpPr>
            <p:spPr bwMode="auto">
              <a:xfrm>
                <a:off x="4229" y="1982"/>
                <a:ext cx="325" cy="5"/>
              </a:xfrm>
              <a:prstGeom prst="rect">
                <a:avLst/>
              </a:prstGeom>
              <a:solidFill>
                <a:srgbClr val="E9E3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12" name="Rectangle 140"/>
              <p:cNvSpPr>
                <a:spLocks noChangeArrowheads="1"/>
              </p:cNvSpPr>
              <p:nvPr/>
            </p:nvSpPr>
            <p:spPr bwMode="auto">
              <a:xfrm>
                <a:off x="4229" y="1987"/>
                <a:ext cx="325" cy="5"/>
              </a:xfrm>
              <a:prstGeom prst="rect">
                <a:avLst/>
              </a:prstGeom>
              <a:solidFill>
                <a:srgbClr val="EAE3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13" name="Rectangle 141"/>
              <p:cNvSpPr>
                <a:spLocks noChangeArrowheads="1"/>
              </p:cNvSpPr>
              <p:nvPr/>
            </p:nvSpPr>
            <p:spPr bwMode="auto">
              <a:xfrm>
                <a:off x="4229" y="1992"/>
                <a:ext cx="325" cy="6"/>
              </a:xfrm>
              <a:prstGeom prst="rect">
                <a:avLst/>
              </a:prstGeom>
              <a:solidFill>
                <a:srgbClr val="EAE4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14" name="Rectangle 142"/>
              <p:cNvSpPr>
                <a:spLocks noChangeArrowheads="1"/>
              </p:cNvSpPr>
              <p:nvPr/>
            </p:nvSpPr>
            <p:spPr bwMode="auto">
              <a:xfrm>
                <a:off x="4229" y="1998"/>
                <a:ext cx="325" cy="5"/>
              </a:xfrm>
              <a:prstGeom prst="rect">
                <a:avLst/>
              </a:prstGeom>
              <a:solidFill>
                <a:srgbClr val="EBE6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15" name="Rectangle 143"/>
              <p:cNvSpPr>
                <a:spLocks noChangeArrowheads="1"/>
              </p:cNvSpPr>
              <p:nvPr/>
            </p:nvSpPr>
            <p:spPr bwMode="auto">
              <a:xfrm>
                <a:off x="4229" y="2003"/>
                <a:ext cx="325" cy="5"/>
              </a:xfrm>
              <a:prstGeom prst="rect">
                <a:avLst/>
              </a:prstGeom>
              <a:solidFill>
                <a:srgbClr val="ECE7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16" name="Rectangle 144"/>
              <p:cNvSpPr>
                <a:spLocks noChangeArrowheads="1"/>
              </p:cNvSpPr>
              <p:nvPr/>
            </p:nvSpPr>
            <p:spPr bwMode="auto">
              <a:xfrm>
                <a:off x="4229" y="2008"/>
                <a:ext cx="325" cy="6"/>
              </a:xfrm>
              <a:prstGeom prst="rect">
                <a:avLst/>
              </a:prstGeom>
              <a:solidFill>
                <a:srgbClr val="EDE8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17" name="Rectangle 145"/>
              <p:cNvSpPr>
                <a:spLocks noChangeArrowheads="1"/>
              </p:cNvSpPr>
              <p:nvPr/>
            </p:nvSpPr>
            <p:spPr bwMode="auto">
              <a:xfrm>
                <a:off x="4229" y="2014"/>
                <a:ext cx="325" cy="5"/>
              </a:xfrm>
              <a:prstGeom prst="rect">
                <a:avLst/>
              </a:prstGeom>
              <a:solidFill>
                <a:srgbClr val="EEE9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18" name="Rectangle 146"/>
              <p:cNvSpPr>
                <a:spLocks noChangeArrowheads="1"/>
              </p:cNvSpPr>
              <p:nvPr/>
            </p:nvSpPr>
            <p:spPr bwMode="auto">
              <a:xfrm>
                <a:off x="4229" y="2019"/>
                <a:ext cx="325" cy="5"/>
              </a:xfrm>
              <a:prstGeom prst="rect">
                <a:avLst/>
              </a:prstGeom>
              <a:solidFill>
                <a:srgbClr val="EEEA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19" name="Rectangle 147"/>
              <p:cNvSpPr>
                <a:spLocks noChangeArrowheads="1"/>
              </p:cNvSpPr>
              <p:nvPr/>
            </p:nvSpPr>
            <p:spPr bwMode="auto">
              <a:xfrm>
                <a:off x="4229" y="2024"/>
                <a:ext cx="325" cy="6"/>
              </a:xfrm>
              <a:prstGeom prst="rect">
                <a:avLst/>
              </a:prstGeom>
              <a:solidFill>
                <a:srgbClr val="EFEB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20" name="Rectangle 148"/>
              <p:cNvSpPr>
                <a:spLocks noChangeArrowheads="1"/>
              </p:cNvSpPr>
              <p:nvPr/>
            </p:nvSpPr>
            <p:spPr bwMode="auto">
              <a:xfrm>
                <a:off x="4229" y="2030"/>
                <a:ext cx="325" cy="5"/>
              </a:xfrm>
              <a:prstGeom prst="rect">
                <a:avLst/>
              </a:prstGeom>
              <a:solidFill>
                <a:srgbClr val="F0EC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21" name="Rectangle 149"/>
              <p:cNvSpPr>
                <a:spLocks noChangeArrowheads="1"/>
              </p:cNvSpPr>
              <p:nvPr/>
            </p:nvSpPr>
            <p:spPr bwMode="auto">
              <a:xfrm>
                <a:off x="4229" y="2035"/>
                <a:ext cx="325" cy="5"/>
              </a:xfrm>
              <a:prstGeom prst="rect">
                <a:avLst/>
              </a:prstGeom>
              <a:solidFill>
                <a:srgbClr val="F1ED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22" name="Rectangle 150"/>
              <p:cNvSpPr>
                <a:spLocks noChangeArrowheads="1"/>
              </p:cNvSpPr>
              <p:nvPr/>
            </p:nvSpPr>
            <p:spPr bwMode="auto">
              <a:xfrm>
                <a:off x="4229" y="2040"/>
                <a:ext cx="325" cy="5"/>
              </a:xfrm>
              <a:prstGeom prst="rect">
                <a:avLst/>
              </a:prstGeom>
              <a:solidFill>
                <a:srgbClr val="F2EE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23" name="Rectangle 151"/>
              <p:cNvSpPr>
                <a:spLocks noChangeArrowheads="1"/>
              </p:cNvSpPr>
              <p:nvPr/>
            </p:nvSpPr>
            <p:spPr bwMode="auto">
              <a:xfrm>
                <a:off x="4229" y="2045"/>
                <a:ext cx="325" cy="6"/>
              </a:xfrm>
              <a:prstGeom prst="rect">
                <a:avLst/>
              </a:prstGeom>
              <a:solidFill>
                <a:srgbClr val="F2EE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24" name="Rectangle 152"/>
              <p:cNvSpPr>
                <a:spLocks noChangeArrowheads="1"/>
              </p:cNvSpPr>
              <p:nvPr/>
            </p:nvSpPr>
            <p:spPr bwMode="auto">
              <a:xfrm>
                <a:off x="4229" y="2051"/>
                <a:ext cx="325" cy="5"/>
              </a:xfrm>
              <a:prstGeom prst="rect">
                <a:avLst/>
              </a:prstGeom>
              <a:solidFill>
                <a:srgbClr val="F3EFE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25" name="Rectangle 153"/>
              <p:cNvSpPr>
                <a:spLocks noChangeArrowheads="1"/>
              </p:cNvSpPr>
              <p:nvPr/>
            </p:nvSpPr>
            <p:spPr bwMode="auto">
              <a:xfrm>
                <a:off x="4229" y="2056"/>
                <a:ext cx="325" cy="5"/>
              </a:xfrm>
              <a:prstGeom prst="rect">
                <a:avLst/>
              </a:prstGeom>
              <a:solidFill>
                <a:srgbClr val="F4F0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26" name="Rectangle 154"/>
              <p:cNvSpPr>
                <a:spLocks noChangeArrowheads="1"/>
              </p:cNvSpPr>
              <p:nvPr/>
            </p:nvSpPr>
            <p:spPr bwMode="auto">
              <a:xfrm>
                <a:off x="4229" y="2061"/>
                <a:ext cx="325" cy="6"/>
              </a:xfrm>
              <a:prstGeom prst="rect">
                <a:avLst/>
              </a:prstGeom>
              <a:solidFill>
                <a:srgbClr val="F5F1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27" name="Rectangle 155"/>
              <p:cNvSpPr>
                <a:spLocks noChangeArrowheads="1"/>
              </p:cNvSpPr>
              <p:nvPr/>
            </p:nvSpPr>
            <p:spPr bwMode="auto">
              <a:xfrm>
                <a:off x="4229" y="2067"/>
                <a:ext cx="325" cy="5"/>
              </a:xfrm>
              <a:prstGeom prst="rect">
                <a:avLst/>
              </a:prstGeom>
              <a:solidFill>
                <a:srgbClr val="F6F3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28" name="Rectangle 156"/>
              <p:cNvSpPr>
                <a:spLocks noChangeArrowheads="1"/>
              </p:cNvSpPr>
              <p:nvPr/>
            </p:nvSpPr>
            <p:spPr bwMode="auto">
              <a:xfrm>
                <a:off x="4229" y="2072"/>
                <a:ext cx="325" cy="5"/>
              </a:xfrm>
              <a:prstGeom prst="rect">
                <a:avLst/>
              </a:prstGeom>
              <a:solidFill>
                <a:srgbClr val="F7F4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29" name="Rectangle 157"/>
              <p:cNvSpPr>
                <a:spLocks noChangeArrowheads="1"/>
              </p:cNvSpPr>
              <p:nvPr/>
            </p:nvSpPr>
            <p:spPr bwMode="auto">
              <a:xfrm>
                <a:off x="4229" y="2077"/>
                <a:ext cx="325" cy="6"/>
              </a:xfrm>
              <a:prstGeom prst="rect">
                <a:avLst/>
              </a:prstGeom>
              <a:solidFill>
                <a:srgbClr val="F7F4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30" name="Rectangle 158"/>
              <p:cNvSpPr>
                <a:spLocks noChangeArrowheads="1"/>
              </p:cNvSpPr>
              <p:nvPr/>
            </p:nvSpPr>
            <p:spPr bwMode="auto">
              <a:xfrm>
                <a:off x="4229" y="2083"/>
                <a:ext cx="325" cy="5"/>
              </a:xfrm>
              <a:prstGeom prst="rect">
                <a:avLst/>
              </a:prstGeom>
              <a:solidFill>
                <a:srgbClr val="F8F5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31" name="Rectangle 159"/>
              <p:cNvSpPr>
                <a:spLocks noChangeArrowheads="1"/>
              </p:cNvSpPr>
              <p:nvPr/>
            </p:nvSpPr>
            <p:spPr bwMode="auto">
              <a:xfrm>
                <a:off x="4229" y="2088"/>
                <a:ext cx="325" cy="5"/>
              </a:xfrm>
              <a:prstGeom prst="rect">
                <a:avLst/>
              </a:prstGeom>
              <a:solidFill>
                <a:srgbClr val="F9F7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32" name="Rectangle 160"/>
              <p:cNvSpPr>
                <a:spLocks noChangeArrowheads="1"/>
              </p:cNvSpPr>
              <p:nvPr/>
            </p:nvSpPr>
            <p:spPr bwMode="auto">
              <a:xfrm>
                <a:off x="4229" y="2093"/>
                <a:ext cx="325" cy="5"/>
              </a:xfrm>
              <a:prstGeom prst="rect">
                <a:avLst/>
              </a:prstGeom>
              <a:solidFill>
                <a:srgbClr val="F9F8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33" name="Rectangle 161"/>
              <p:cNvSpPr>
                <a:spLocks noChangeArrowheads="1"/>
              </p:cNvSpPr>
              <p:nvPr/>
            </p:nvSpPr>
            <p:spPr bwMode="auto">
              <a:xfrm>
                <a:off x="4229" y="2098"/>
                <a:ext cx="325" cy="6"/>
              </a:xfrm>
              <a:prstGeom prst="rect">
                <a:avLst/>
              </a:prstGeom>
              <a:solidFill>
                <a:srgbClr val="FAF9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34" name="Rectangle 162"/>
              <p:cNvSpPr>
                <a:spLocks noChangeArrowheads="1"/>
              </p:cNvSpPr>
              <p:nvPr/>
            </p:nvSpPr>
            <p:spPr bwMode="auto">
              <a:xfrm>
                <a:off x="4229" y="2104"/>
                <a:ext cx="325" cy="5"/>
              </a:xfrm>
              <a:prstGeom prst="rect">
                <a:avLst/>
              </a:prstGeom>
              <a:solidFill>
                <a:srgbClr val="FBFA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35" name="Rectangle 163"/>
              <p:cNvSpPr>
                <a:spLocks noChangeArrowheads="1"/>
              </p:cNvSpPr>
              <p:nvPr/>
            </p:nvSpPr>
            <p:spPr bwMode="auto">
              <a:xfrm>
                <a:off x="4229" y="2109"/>
                <a:ext cx="325" cy="5"/>
              </a:xfrm>
              <a:prstGeom prst="rect">
                <a:avLst/>
              </a:prstGeom>
              <a:solidFill>
                <a:srgbClr val="FBFA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36" name="Rectangle 164"/>
              <p:cNvSpPr>
                <a:spLocks noChangeArrowheads="1"/>
              </p:cNvSpPr>
              <p:nvPr/>
            </p:nvSpPr>
            <p:spPr bwMode="auto">
              <a:xfrm>
                <a:off x="4229" y="2114"/>
                <a:ext cx="325" cy="6"/>
              </a:xfrm>
              <a:prstGeom prst="rect">
                <a:avLst/>
              </a:prstGeom>
              <a:solidFill>
                <a:srgbClr val="FCFC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37" name="Rectangle 165"/>
              <p:cNvSpPr>
                <a:spLocks noChangeArrowheads="1"/>
              </p:cNvSpPr>
              <p:nvPr/>
            </p:nvSpPr>
            <p:spPr bwMode="auto">
              <a:xfrm>
                <a:off x="4229" y="2120"/>
                <a:ext cx="325" cy="5"/>
              </a:xfrm>
              <a:prstGeom prst="rect">
                <a:avLst/>
              </a:prstGeom>
              <a:solidFill>
                <a:srgbClr val="FDFD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38" name="Rectangle 166"/>
              <p:cNvSpPr>
                <a:spLocks noChangeArrowheads="1"/>
              </p:cNvSpPr>
              <p:nvPr/>
            </p:nvSpPr>
            <p:spPr bwMode="auto">
              <a:xfrm>
                <a:off x="4229" y="2125"/>
                <a:ext cx="325" cy="5"/>
              </a:xfrm>
              <a:prstGeom prst="rect">
                <a:avLst/>
              </a:prstGeom>
              <a:solidFill>
                <a:srgbClr val="FEFE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39" name="Freeform 167"/>
              <p:cNvSpPr>
                <a:spLocks/>
              </p:cNvSpPr>
              <p:nvPr/>
            </p:nvSpPr>
            <p:spPr bwMode="auto">
              <a:xfrm>
                <a:off x="4236" y="1932"/>
                <a:ext cx="311" cy="196"/>
              </a:xfrm>
              <a:custGeom>
                <a:avLst/>
                <a:gdLst/>
                <a:ahLst/>
                <a:cxnLst>
                  <a:cxn ang="0">
                    <a:pos x="414" y="591"/>
                  </a:cxn>
                  <a:cxn ang="0">
                    <a:pos x="1089" y="224"/>
                  </a:cxn>
                  <a:cxn ang="0">
                    <a:pos x="670" y="0"/>
                  </a:cxn>
                  <a:cxn ang="0">
                    <a:pos x="0" y="364"/>
                  </a:cxn>
                  <a:cxn ang="0">
                    <a:pos x="414" y="591"/>
                  </a:cxn>
                </a:cxnLst>
                <a:rect l="0" t="0" r="r" b="b"/>
                <a:pathLst>
                  <a:path w="1089" h="591">
                    <a:moveTo>
                      <a:pt x="414" y="591"/>
                    </a:moveTo>
                    <a:lnTo>
                      <a:pt x="1089" y="224"/>
                    </a:lnTo>
                    <a:lnTo>
                      <a:pt x="670" y="0"/>
                    </a:lnTo>
                    <a:lnTo>
                      <a:pt x="0" y="364"/>
                    </a:lnTo>
                    <a:cubicBezTo>
                      <a:pt x="107" y="481"/>
                      <a:pt x="253" y="561"/>
                      <a:pt x="414" y="591"/>
                    </a:cubicBez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240" name="Picture 168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229" y="2045"/>
                <a:ext cx="128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41" name="Freeform 169"/>
              <p:cNvSpPr>
                <a:spLocks/>
              </p:cNvSpPr>
              <p:nvPr/>
            </p:nvSpPr>
            <p:spPr bwMode="auto">
              <a:xfrm>
                <a:off x="4236" y="2052"/>
                <a:ext cx="118" cy="380"/>
              </a:xfrm>
              <a:custGeom>
                <a:avLst/>
                <a:gdLst/>
                <a:ahLst/>
                <a:cxnLst>
                  <a:cxn ang="0">
                    <a:pos x="413" y="22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939"/>
                  </a:cxn>
                  <a:cxn ang="0">
                    <a:pos x="413" y="1148"/>
                  </a:cxn>
                  <a:cxn ang="0">
                    <a:pos x="413" y="1148"/>
                  </a:cxn>
                  <a:cxn ang="0">
                    <a:pos x="413" y="228"/>
                  </a:cxn>
                </a:cxnLst>
                <a:rect l="0" t="0" r="r" b="b"/>
                <a:pathLst>
                  <a:path w="413" h="1148">
                    <a:moveTo>
                      <a:pt x="413" y="228"/>
                    </a:moveTo>
                    <a:cubicBezTo>
                      <a:pt x="251" y="199"/>
                      <a:pt x="105" y="118"/>
                      <a:pt x="0" y="0"/>
                    </a:cubicBezTo>
                    <a:lnTo>
                      <a:pt x="0" y="0"/>
                    </a:lnTo>
                    <a:lnTo>
                      <a:pt x="0" y="939"/>
                    </a:lnTo>
                    <a:cubicBezTo>
                      <a:pt x="108" y="1051"/>
                      <a:pt x="253" y="1125"/>
                      <a:pt x="413" y="1148"/>
                    </a:cubicBezTo>
                    <a:lnTo>
                      <a:pt x="413" y="1148"/>
                    </a:lnTo>
                    <a:lnTo>
                      <a:pt x="413" y="228"/>
                    </a:lnTo>
                  </a:path>
                </a:pathLst>
              </a:custGeom>
              <a:noFill/>
              <a:ln w="2" cap="rnd">
                <a:solidFill>
                  <a:srgbClr val="A784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242" name="Picture 17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48" y="1998"/>
                <a:ext cx="206" cy="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43" name="Freeform 171"/>
              <p:cNvSpPr>
                <a:spLocks/>
              </p:cNvSpPr>
              <p:nvPr/>
            </p:nvSpPr>
            <p:spPr bwMode="auto">
              <a:xfrm>
                <a:off x="4354" y="2006"/>
                <a:ext cx="193" cy="426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0" y="426"/>
                  </a:cxn>
                  <a:cxn ang="0">
                    <a:pos x="193" y="305"/>
                  </a:cxn>
                  <a:cxn ang="0">
                    <a:pos x="193" y="0"/>
                  </a:cxn>
                  <a:cxn ang="0">
                    <a:pos x="0" y="122"/>
                  </a:cxn>
                </a:cxnLst>
                <a:rect l="0" t="0" r="r" b="b"/>
                <a:pathLst>
                  <a:path w="193" h="426">
                    <a:moveTo>
                      <a:pt x="0" y="122"/>
                    </a:moveTo>
                    <a:lnTo>
                      <a:pt x="0" y="426"/>
                    </a:lnTo>
                    <a:lnTo>
                      <a:pt x="193" y="305"/>
                    </a:lnTo>
                    <a:lnTo>
                      <a:pt x="193" y="0"/>
                    </a:lnTo>
                    <a:lnTo>
                      <a:pt x="0" y="122"/>
                    </a:lnTo>
                    <a:close/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44" name="Freeform 172"/>
              <p:cNvSpPr>
                <a:spLocks/>
              </p:cNvSpPr>
              <p:nvPr/>
            </p:nvSpPr>
            <p:spPr bwMode="auto">
              <a:xfrm>
                <a:off x="4236" y="1932"/>
                <a:ext cx="311" cy="500"/>
              </a:xfrm>
              <a:custGeom>
                <a:avLst/>
                <a:gdLst/>
                <a:ahLst/>
                <a:cxnLst>
                  <a:cxn ang="0">
                    <a:pos x="1089" y="225"/>
                  </a:cxn>
                  <a:cxn ang="0">
                    <a:pos x="670" y="0"/>
                  </a:cxn>
                  <a:cxn ang="0">
                    <a:pos x="0" y="365"/>
                  </a:cxn>
                  <a:cxn ang="0">
                    <a:pos x="1" y="1303"/>
                  </a:cxn>
                  <a:cxn ang="0">
                    <a:pos x="414" y="1512"/>
                  </a:cxn>
                  <a:cxn ang="0">
                    <a:pos x="414" y="1512"/>
                  </a:cxn>
                  <a:cxn ang="0">
                    <a:pos x="1089" y="1147"/>
                  </a:cxn>
                  <a:cxn ang="0">
                    <a:pos x="1089" y="225"/>
                  </a:cxn>
                </a:cxnLst>
                <a:rect l="0" t="0" r="r" b="b"/>
                <a:pathLst>
                  <a:path w="1089" h="1512">
                    <a:moveTo>
                      <a:pt x="1089" y="225"/>
                    </a:moveTo>
                    <a:lnTo>
                      <a:pt x="670" y="0"/>
                    </a:lnTo>
                    <a:lnTo>
                      <a:pt x="0" y="365"/>
                    </a:lnTo>
                    <a:lnTo>
                      <a:pt x="1" y="1303"/>
                    </a:lnTo>
                    <a:cubicBezTo>
                      <a:pt x="109" y="1415"/>
                      <a:pt x="254" y="1489"/>
                      <a:pt x="414" y="1512"/>
                    </a:cubicBezTo>
                    <a:lnTo>
                      <a:pt x="414" y="1512"/>
                    </a:lnTo>
                    <a:lnTo>
                      <a:pt x="1089" y="1147"/>
                    </a:lnTo>
                    <a:lnTo>
                      <a:pt x="1089" y="225"/>
                    </a:lnTo>
                    <a:close/>
                  </a:path>
                </a:pathLst>
              </a:custGeom>
              <a:noFill/>
              <a:ln w="9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245" name="Picture 17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270" y="2226"/>
                <a:ext cx="46" cy="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46" name="Picture 17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70" y="2226"/>
                <a:ext cx="46" cy="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47" name="Freeform 175"/>
              <p:cNvSpPr>
                <a:spLocks/>
              </p:cNvSpPr>
              <p:nvPr/>
            </p:nvSpPr>
            <p:spPr bwMode="auto">
              <a:xfrm>
                <a:off x="4280" y="2239"/>
                <a:ext cx="21" cy="31"/>
              </a:xfrm>
              <a:custGeom>
                <a:avLst/>
                <a:gdLst/>
                <a:ahLst/>
                <a:cxnLst>
                  <a:cxn ang="0">
                    <a:pos x="19" y="12"/>
                  </a:cxn>
                  <a:cxn ang="0">
                    <a:pos x="6" y="2"/>
                  </a:cxn>
                  <a:cxn ang="0">
                    <a:pos x="2" y="19"/>
                  </a:cxn>
                  <a:cxn ang="0">
                    <a:pos x="15" y="29"/>
                  </a:cxn>
                  <a:cxn ang="0">
                    <a:pos x="19" y="12"/>
                  </a:cxn>
                </a:cxnLst>
                <a:rect l="0" t="0" r="r" b="b"/>
                <a:pathLst>
                  <a:path w="21" h="31">
                    <a:moveTo>
                      <a:pt x="19" y="12"/>
                    </a:moveTo>
                    <a:cubicBezTo>
                      <a:pt x="17" y="4"/>
                      <a:pt x="11" y="0"/>
                      <a:pt x="6" y="2"/>
                    </a:cubicBezTo>
                    <a:cubicBezTo>
                      <a:pt x="2" y="4"/>
                      <a:pt x="0" y="11"/>
                      <a:pt x="2" y="19"/>
                    </a:cubicBezTo>
                    <a:cubicBezTo>
                      <a:pt x="4" y="26"/>
                      <a:pt x="10" y="31"/>
                      <a:pt x="15" y="29"/>
                    </a:cubicBezTo>
                    <a:cubicBezTo>
                      <a:pt x="20" y="27"/>
                      <a:pt x="21" y="19"/>
                      <a:pt x="19" y="12"/>
                    </a:cubicBezTo>
                  </a:path>
                </a:pathLst>
              </a:custGeom>
              <a:no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48" name="Freeform 176"/>
              <p:cNvSpPr>
                <a:spLocks noEditPoints="1"/>
              </p:cNvSpPr>
              <p:nvPr/>
            </p:nvSpPr>
            <p:spPr bwMode="auto">
              <a:xfrm>
                <a:off x="4255" y="2304"/>
                <a:ext cx="80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0" y="143"/>
                  </a:cxn>
                  <a:cxn ang="0">
                    <a:pos x="0" y="56"/>
                  </a:cxn>
                  <a:cxn ang="0">
                    <a:pos x="280" y="199"/>
                  </a:cxn>
                  <a:cxn ang="0">
                    <a:pos x="0" y="112"/>
                  </a:cxn>
                  <a:cxn ang="0">
                    <a:pos x="280" y="255"/>
                  </a:cxn>
                </a:cxnLst>
                <a:rect l="0" t="0" r="r" b="b"/>
                <a:pathLst>
                  <a:path w="280" h="255">
                    <a:moveTo>
                      <a:pt x="0" y="0"/>
                    </a:moveTo>
                    <a:cubicBezTo>
                      <a:pt x="84" y="68"/>
                      <a:pt x="179" y="117"/>
                      <a:pt x="280" y="143"/>
                    </a:cubicBezTo>
                    <a:moveTo>
                      <a:pt x="0" y="56"/>
                    </a:moveTo>
                    <a:cubicBezTo>
                      <a:pt x="84" y="124"/>
                      <a:pt x="179" y="173"/>
                      <a:pt x="280" y="199"/>
                    </a:cubicBezTo>
                    <a:moveTo>
                      <a:pt x="0" y="112"/>
                    </a:moveTo>
                    <a:cubicBezTo>
                      <a:pt x="84" y="180"/>
                      <a:pt x="179" y="229"/>
                      <a:pt x="280" y="255"/>
                    </a:cubicBezTo>
                  </a:path>
                </a:pathLst>
              </a:custGeom>
              <a:noFill/>
              <a:ln w="4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49" name="Freeform 177"/>
              <p:cNvSpPr>
                <a:spLocks/>
              </p:cNvSpPr>
              <p:nvPr/>
            </p:nvSpPr>
            <p:spPr bwMode="auto">
              <a:xfrm>
                <a:off x="4252" y="2111"/>
                <a:ext cx="86" cy="56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289" y="169"/>
                  </a:cxn>
                  <a:cxn ang="0">
                    <a:pos x="300" y="153"/>
                  </a:cxn>
                  <a:cxn ang="0">
                    <a:pos x="289" y="143"/>
                  </a:cxn>
                  <a:cxn ang="0">
                    <a:pos x="16" y="4"/>
                  </a:cxn>
                  <a:cxn ang="0">
                    <a:pos x="3" y="4"/>
                  </a:cxn>
                  <a:cxn ang="0">
                    <a:pos x="0" y="11"/>
                  </a:cxn>
                  <a:cxn ang="0">
                    <a:pos x="10" y="25"/>
                  </a:cxn>
                </a:cxnLst>
                <a:rect l="0" t="0" r="r" b="b"/>
                <a:pathLst>
                  <a:path w="302" h="169">
                    <a:moveTo>
                      <a:pt x="10" y="25"/>
                    </a:moveTo>
                    <a:cubicBezTo>
                      <a:pt x="90" y="93"/>
                      <a:pt x="186" y="142"/>
                      <a:pt x="289" y="169"/>
                    </a:cubicBezTo>
                    <a:cubicBezTo>
                      <a:pt x="297" y="167"/>
                      <a:pt x="302" y="160"/>
                      <a:pt x="300" y="153"/>
                    </a:cubicBezTo>
                    <a:cubicBezTo>
                      <a:pt x="299" y="148"/>
                      <a:pt x="295" y="144"/>
                      <a:pt x="289" y="143"/>
                    </a:cubicBezTo>
                    <a:cubicBezTo>
                      <a:pt x="188" y="117"/>
                      <a:pt x="94" y="69"/>
                      <a:pt x="16" y="4"/>
                    </a:cubicBezTo>
                    <a:cubicBezTo>
                      <a:pt x="12" y="0"/>
                      <a:pt x="6" y="1"/>
                      <a:pt x="3" y="4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1" y="17"/>
                      <a:pt x="5" y="22"/>
                      <a:pt x="10" y="25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50" name="Freeform 178"/>
              <p:cNvSpPr>
                <a:spLocks/>
              </p:cNvSpPr>
              <p:nvPr/>
            </p:nvSpPr>
            <p:spPr bwMode="auto">
              <a:xfrm>
                <a:off x="4252" y="2111"/>
                <a:ext cx="86" cy="56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83" y="56"/>
                  </a:cxn>
                  <a:cxn ang="0">
                    <a:pos x="86" y="50"/>
                  </a:cxn>
                  <a:cxn ang="0">
                    <a:pos x="83" y="47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3" y="8"/>
                  </a:cxn>
                </a:cxnLst>
                <a:rect l="0" t="0" r="r" b="b"/>
                <a:pathLst>
                  <a:path w="86" h="56">
                    <a:moveTo>
                      <a:pt x="3" y="8"/>
                    </a:moveTo>
                    <a:cubicBezTo>
                      <a:pt x="26" y="30"/>
                      <a:pt x="53" y="47"/>
                      <a:pt x="83" y="56"/>
                    </a:cubicBezTo>
                    <a:cubicBezTo>
                      <a:pt x="85" y="55"/>
                      <a:pt x="86" y="53"/>
                      <a:pt x="86" y="50"/>
                    </a:cubicBezTo>
                    <a:cubicBezTo>
                      <a:pt x="86" y="49"/>
                      <a:pt x="84" y="47"/>
                      <a:pt x="83" y="47"/>
                    </a:cubicBezTo>
                    <a:cubicBezTo>
                      <a:pt x="54" y="38"/>
                      <a:pt x="27" y="23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5"/>
                      <a:pt x="2" y="7"/>
                      <a:pt x="3" y="8"/>
                    </a:cubicBezTo>
                  </a:path>
                </a:pathLst>
              </a:custGeom>
              <a:no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251" name="Picture 179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270" y="2130"/>
                <a:ext cx="37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52" name="Picture 18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270" y="2130"/>
                <a:ext cx="37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53" name="Freeform 181"/>
              <p:cNvSpPr>
                <a:spLocks/>
              </p:cNvSpPr>
              <p:nvPr/>
            </p:nvSpPr>
            <p:spPr bwMode="auto">
              <a:xfrm>
                <a:off x="4276" y="2134"/>
                <a:ext cx="26" cy="22"/>
              </a:xfrm>
              <a:custGeom>
                <a:avLst/>
                <a:gdLst/>
                <a:ahLst/>
                <a:cxnLst>
                  <a:cxn ang="0">
                    <a:pos x="26" y="21"/>
                  </a:cxn>
                  <a:cxn ang="0">
                    <a:pos x="2" y="7"/>
                  </a:cxn>
                  <a:cxn ang="0">
                    <a:pos x="16" y="21"/>
                  </a:cxn>
                  <a:cxn ang="0">
                    <a:pos x="26" y="21"/>
                  </a:cxn>
                </a:cxnLst>
                <a:rect l="0" t="0" r="r" b="b"/>
                <a:pathLst>
                  <a:path w="26" h="22">
                    <a:moveTo>
                      <a:pt x="26" y="21"/>
                    </a:moveTo>
                    <a:cubicBezTo>
                      <a:pt x="21" y="6"/>
                      <a:pt x="11" y="0"/>
                      <a:pt x="2" y="7"/>
                    </a:cubicBezTo>
                    <a:cubicBezTo>
                      <a:pt x="0" y="14"/>
                      <a:pt x="6" y="20"/>
                      <a:pt x="16" y="21"/>
                    </a:cubicBezTo>
                    <a:cubicBezTo>
                      <a:pt x="20" y="22"/>
                      <a:pt x="23" y="22"/>
                      <a:pt x="26" y="21"/>
                    </a:cubicBezTo>
                  </a:path>
                </a:pathLst>
              </a:custGeom>
              <a:noFill/>
              <a:ln w="1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254" name="Picture 18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248" y="2136"/>
                <a:ext cx="91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255" name="Picture 183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248" y="2136"/>
                <a:ext cx="91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56" name="Freeform 184"/>
              <p:cNvSpPr>
                <a:spLocks/>
              </p:cNvSpPr>
              <p:nvPr/>
            </p:nvSpPr>
            <p:spPr bwMode="auto">
              <a:xfrm>
                <a:off x="4255" y="2149"/>
                <a:ext cx="80" cy="54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80" y="162"/>
                  </a:cxn>
                  <a:cxn ang="0">
                    <a:pos x="280" y="162"/>
                  </a:cxn>
                  <a:cxn ang="0">
                    <a:pos x="280" y="1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280" h="162">
                    <a:moveTo>
                      <a:pt x="0" y="19"/>
                    </a:moveTo>
                    <a:cubicBezTo>
                      <a:pt x="80" y="86"/>
                      <a:pt x="176" y="135"/>
                      <a:pt x="280" y="162"/>
                    </a:cubicBezTo>
                    <a:lnTo>
                      <a:pt x="280" y="162"/>
                    </a:lnTo>
                    <a:lnTo>
                      <a:pt x="280" y="144"/>
                    </a:lnTo>
                    <a:cubicBezTo>
                      <a:pt x="177" y="115"/>
                      <a:pt x="82" y="66"/>
                      <a:pt x="0" y="0"/>
                    </a:cubicBez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57" name="Freeform 185"/>
              <p:cNvSpPr>
                <a:spLocks/>
              </p:cNvSpPr>
              <p:nvPr/>
            </p:nvSpPr>
            <p:spPr bwMode="auto">
              <a:xfrm>
                <a:off x="4255" y="2144"/>
                <a:ext cx="80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3"/>
                  </a:cxn>
                  <a:cxn ang="0">
                    <a:pos x="280" y="216"/>
                  </a:cxn>
                </a:cxnLst>
                <a:rect l="0" t="0" r="r" b="b"/>
                <a:pathLst>
                  <a:path w="280" h="216">
                    <a:moveTo>
                      <a:pt x="0" y="0"/>
                    </a:moveTo>
                    <a:lnTo>
                      <a:pt x="0" y="73"/>
                    </a:lnTo>
                    <a:cubicBezTo>
                      <a:pt x="82" y="138"/>
                      <a:pt x="177" y="187"/>
                      <a:pt x="280" y="216"/>
                    </a:cubicBez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58" name="Freeform 186"/>
              <p:cNvSpPr>
                <a:spLocks/>
              </p:cNvSpPr>
              <p:nvPr/>
            </p:nvSpPr>
            <p:spPr bwMode="auto">
              <a:xfrm>
                <a:off x="4255" y="2145"/>
                <a:ext cx="80" cy="72"/>
              </a:xfrm>
              <a:custGeom>
                <a:avLst/>
                <a:gdLst/>
                <a:ahLst/>
                <a:cxnLst>
                  <a:cxn ang="0">
                    <a:pos x="280" y="217"/>
                  </a:cxn>
                  <a:cxn ang="0">
                    <a:pos x="280" y="144"/>
                  </a:cxn>
                  <a:cxn ang="0">
                    <a:pos x="0" y="0"/>
                  </a:cxn>
                </a:cxnLst>
                <a:rect l="0" t="0" r="r" b="b"/>
                <a:pathLst>
                  <a:path w="280" h="217">
                    <a:moveTo>
                      <a:pt x="280" y="217"/>
                    </a:moveTo>
                    <a:lnTo>
                      <a:pt x="280" y="144"/>
                    </a:lnTo>
                    <a:cubicBezTo>
                      <a:pt x="177" y="114"/>
                      <a:pt x="82" y="65"/>
                      <a:pt x="0" y="0"/>
                    </a:cubicBezTo>
                  </a:path>
                </a:pathLst>
              </a:custGeom>
              <a:no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320" name="Group 248"/>
            <p:cNvGrpSpPr>
              <a:grpSpLocks/>
            </p:cNvGrpSpPr>
            <p:nvPr/>
          </p:nvGrpSpPr>
          <p:grpSpPr bwMode="auto">
            <a:xfrm>
              <a:off x="3019" y="2942"/>
              <a:ext cx="353" cy="513"/>
              <a:chOff x="3019" y="2942"/>
              <a:chExt cx="353" cy="513"/>
            </a:xfrm>
          </p:grpSpPr>
          <p:sp>
            <p:nvSpPr>
              <p:cNvPr id="3260" name="Freeform 188"/>
              <p:cNvSpPr>
                <a:spLocks/>
              </p:cNvSpPr>
              <p:nvPr/>
            </p:nvSpPr>
            <p:spPr bwMode="auto">
              <a:xfrm>
                <a:off x="3143" y="3288"/>
                <a:ext cx="229" cy="164"/>
              </a:xfrm>
              <a:custGeom>
                <a:avLst/>
                <a:gdLst/>
                <a:ahLst/>
                <a:cxnLst>
                  <a:cxn ang="0">
                    <a:pos x="233" y="491"/>
                  </a:cxn>
                  <a:cxn ang="0">
                    <a:pos x="718" y="331"/>
                  </a:cxn>
                  <a:cxn ang="0">
                    <a:pos x="691" y="42"/>
                  </a:cxn>
                  <a:cxn ang="0">
                    <a:pos x="597" y="0"/>
                  </a:cxn>
                  <a:cxn ang="0">
                    <a:pos x="597" y="0"/>
                  </a:cxn>
                  <a:cxn ang="0">
                    <a:pos x="0" y="491"/>
                  </a:cxn>
                  <a:cxn ang="0">
                    <a:pos x="233" y="491"/>
                  </a:cxn>
                </a:cxnLst>
                <a:rect l="0" t="0" r="r" b="b"/>
                <a:pathLst>
                  <a:path w="801" h="497">
                    <a:moveTo>
                      <a:pt x="233" y="491"/>
                    </a:moveTo>
                    <a:cubicBezTo>
                      <a:pt x="412" y="497"/>
                      <a:pt x="587" y="439"/>
                      <a:pt x="718" y="331"/>
                    </a:cubicBezTo>
                    <a:cubicBezTo>
                      <a:pt x="801" y="245"/>
                      <a:pt x="789" y="116"/>
                      <a:pt x="691" y="42"/>
                    </a:cubicBezTo>
                    <a:cubicBezTo>
                      <a:pt x="664" y="22"/>
                      <a:pt x="631" y="8"/>
                      <a:pt x="597" y="0"/>
                    </a:cubicBezTo>
                    <a:lnTo>
                      <a:pt x="597" y="0"/>
                    </a:lnTo>
                    <a:lnTo>
                      <a:pt x="0" y="491"/>
                    </a:lnTo>
                    <a:lnTo>
                      <a:pt x="233" y="491"/>
                    </a:lnTo>
                    <a:close/>
                  </a:path>
                </a:pathLst>
              </a:custGeom>
              <a:solidFill>
                <a:srgbClr val="DCD2B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61" name="Rectangle 189"/>
              <p:cNvSpPr>
                <a:spLocks noChangeArrowheads="1"/>
              </p:cNvSpPr>
              <p:nvPr/>
            </p:nvSpPr>
            <p:spPr bwMode="auto">
              <a:xfrm>
                <a:off x="3019" y="2942"/>
                <a:ext cx="325" cy="5"/>
              </a:xfrm>
              <a:prstGeom prst="rect">
                <a:avLst/>
              </a:prstGeom>
              <a:solidFill>
                <a:srgbClr val="FFFF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62" name="Rectangle 190"/>
              <p:cNvSpPr>
                <a:spLocks noChangeArrowheads="1"/>
              </p:cNvSpPr>
              <p:nvPr/>
            </p:nvSpPr>
            <p:spPr bwMode="auto">
              <a:xfrm>
                <a:off x="3019" y="2947"/>
                <a:ext cx="325" cy="6"/>
              </a:xfrm>
              <a:prstGeom prst="rect">
                <a:avLst/>
              </a:prstGeom>
              <a:solidFill>
                <a:srgbClr val="E1D8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63" name="Rectangle 191"/>
              <p:cNvSpPr>
                <a:spLocks noChangeArrowheads="1"/>
              </p:cNvSpPr>
              <p:nvPr/>
            </p:nvSpPr>
            <p:spPr bwMode="auto">
              <a:xfrm>
                <a:off x="3019" y="2953"/>
                <a:ext cx="325" cy="5"/>
              </a:xfrm>
              <a:prstGeom prst="rect">
                <a:avLst/>
              </a:prstGeom>
              <a:solidFill>
                <a:srgbClr val="E2D9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64" name="Rectangle 192"/>
              <p:cNvSpPr>
                <a:spLocks noChangeArrowheads="1"/>
              </p:cNvSpPr>
              <p:nvPr/>
            </p:nvSpPr>
            <p:spPr bwMode="auto">
              <a:xfrm>
                <a:off x="3019" y="2958"/>
                <a:ext cx="325" cy="5"/>
              </a:xfrm>
              <a:prstGeom prst="rect">
                <a:avLst/>
              </a:prstGeom>
              <a:solidFill>
                <a:srgbClr val="E3DA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65" name="Rectangle 193"/>
              <p:cNvSpPr>
                <a:spLocks noChangeArrowheads="1"/>
              </p:cNvSpPr>
              <p:nvPr/>
            </p:nvSpPr>
            <p:spPr bwMode="auto">
              <a:xfrm>
                <a:off x="3019" y="2963"/>
                <a:ext cx="325" cy="6"/>
              </a:xfrm>
              <a:prstGeom prst="rect">
                <a:avLst/>
              </a:prstGeom>
              <a:solidFill>
                <a:srgbClr val="E4DB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66" name="Rectangle 194"/>
              <p:cNvSpPr>
                <a:spLocks noChangeArrowheads="1"/>
              </p:cNvSpPr>
              <p:nvPr/>
            </p:nvSpPr>
            <p:spPr bwMode="auto">
              <a:xfrm>
                <a:off x="3019" y="2969"/>
                <a:ext cx="325" cy="5"/>
              </a:xfrm>
              <a:prstGeom prst="rect">
                <a:avLst/>
              </a:prstGeom>
              <a:solidFill>
                <a:srgbClr val="E5DD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67" name="Rectangle 195"/>
              <p:cNvSpPr>
                <a:spLocks noChangeArrowheads="1"/>
              </p:cNvSpPr>
              <p:nvPr/>
            </p:nvSpPr>
            <p:spPr bwMode="auto">
              <a:xfrm>
                <a:off x="3019" y="2974"/>
                <a:ext cx="325" cy="5"/>
              </a:xfrm>
              <a:prstGeom prst="rect">
                <a:avLst/>
              </a:prstGeom>
              <a:solidFill>
                <a:srgbClr val="E6DE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68" name="Rectangle 196"/>
              <p:cNvSpPr>
                <a:spLocks noChangeArrowheads="1"/>
              </p:cNvSpPr>
              <p:nvPr/>
            </p:nvSpPr>
            <p:spPr bwMode="auto">
              <a:xfrm>
                <a:off x="3019" y="2979"/>
                <a:ext cx="325" cy="6"/>
              </a:xfrm>
              <a:prstGeom prst="rect">
                <a:avLst/>
              </a:prstGeom>
              <a:solidFill>
                <a:srgbClr val="E6DE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69" name="Rectangle 197"/>
              <p:cNvSpPr>
                <a:spLocks noChangeArrowheads="1"/>
              </p:cNvSpPr>
              <p:nvPr/>
            </p:nvSpPr>
            <p:spPr bwMode="auto">
              <a:xfrm>
                <a:off x="3019" y="2985"/>
                <a:ext cx="325" cy="5"/>
              </a:xfrm>
              <a:prstGeom prst="rect">
                <a:avLst/>
              </a:prstGeom>
              <a:solidFill>
                <a:srgbClr val="E7DF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70" name="Rectangle 198"/>
              <p:cNvSpPr>
                <a:spLocks noChangeArrowheads="1"/>
              </p:cNvSpPr>
              <p:nvPr/>
            </p:nvSpPr>
            <p:spPr bwMode="auto">
              <a:xfrm>
                <a:off x="3019" y="2990"/>
                <a:ext cx="325" cy="5"/>
              </a:xfrm>
              <a:prstGeom prst="rect">
                <a:avLst/>
              </a:prstGeom>
              <a:solidFill>
                <a:srgbClr val="E8E0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71" name="Rectangle 199"/>
              <p:cNvSpPr>
                <a:spLocks noChangeArrowheads="1"/>
              </p:cNvSpPr>
              <p:nvPr/>
            </p:nvSpPr>
            <p:spPr bwMode="auto">
              <a:xfrm>
                <a:off x="3019" y="2995"/>
                <a:ext cx="325" cy="5"/>
              </a:xfrm>
              <a:prstGeom prst="rect">
                <a:avLst/>
              </a:prstGeom>
              <a:solidFill>
                <a:srgbClr val="E9E2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72" name="Rectangle 200"/>
              <p:cNvSpPr>
                <a:spLocks noChangeArrowheads="1"/>
              </p:cNvSpPr>
              <p:nvPr/>
            </p:nvSpPr>
            <p:spPr bwMode="auto">
              <a:xfrm>
                <a:off x="3019" y="3000"/>
                <a:ext cx="325" cy="6"/>
              </a:xfrm>
              <a:prstGeom prst="rect">
                <a:avLst/>
              </a:prstGeom>
              <a:solidFill>
                <a:srgbClr val="E9E3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73" name="Rectangle 201"/>
              <p:cNvSpPr>
                <a:spLocks noChangeArrowheads="1"/>
              </p:cNvSpPr>
              <p:nvPr/>
            </p:nvSpPr>
            <p:spPr bwMode="auto">
              <a:xfrm>
                <a:off x="3019" y="3006"/>
                <a:ext cx="325" cy="5"/>
              </a:xfrm>
              <a:prstGeom prst="rect">
                <a:avLst/>
              </a:prstGeom>
              <a:solidFill>
                <a:srgbClr val="EAE3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74" name="Rectangle 202"/>
              <p:cNvSpPr>
                <a:spLocks noChangeArrowheads="1"/>
              </p:cNvSpPr>
              <p:nvPr/>
            </p:nvSpPr>
            <p:spPr bwMode="auto">
              <a:xfrm>
                <a:off x="3019" y="3011"/>
                <a:ext cx="325" cy="5"/>
              </a:xfrm>
              <a:prstGeom prst="rect">
                <a:avLst/>
              </a:prstGeom>
              <a:solidFill>
                <a:srgbClr val="EAE4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75" name="Rectangle 203"/>
              <p:cNvSpPr>
                <a:spLocks noChangeArrowheads="1"/>
              </p:cNvSpPr>
              <p:nvPr/>
            </p:nvSpPr>
            <p:spPr bwMode="auto">
              <a:xfrm>
                <a:off x="3019" y="3016"/>
                <a:ext cx="325" cy="6"/>
              </a:xfrm>
              <a:prstGeom prst="rect">
                <a:avLst/>
              </a:prstGeom>
              <a:solidFill>
                <a:srgbClr val="EBE6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76" name="Rectangle 204"/>
              <p:cNvSpPr>
                <a:spLocks noChangeArrowheads="1"/>
              </p:cNvSpPr>
              <p:nvPr/>
            </p:nvSpPr>
            <p:spPr bwMode="auto">
              <a:xfrm>
                <a:off x="3019" y="3022"/>
                <a:ext cx="325" cy="5"/>
              </a:xfrm>
              <a:prstGeom prst="rect">
                <a:avLst/>
              </a:prstGeom>
              <a:solidFill>
                <a:srgbClr val="ECE7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77" name="Rectangle 205"/>
              <p:cNvSpPr>
                <a:spLocks noChangeArrowheads="1"/>
              </p:cNvSpPr>
              <p:nvPr/>
            </p:nvSpPr>
            <p:spPr bwMode="auto">
              <a:xfrm>
                <a:off x="3019" y="3027"/>
                <a:ext cx="325" cy="5"/>
              </a:xfrm>
              <a:prstGeom prst="rect">
                <a:avLst/>
              </a:prstGeom>
              <a:solidFill>
                <a:srgbClr val="EDE8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78" name="Rectangle 206"/>
              <p:cNvSpPr>
                <a:spLocks noChangeArrowheads="1"/>
              </p:cNvSpPr>
              <p:nvPr/>
            </p:nvSpPr>
            <p:spPr bwMode="auto">
              <a:xfrm>
                <a:off x="3019" y="3032"/>
                <a:ext cx="325" cy="5"/>
              </a:xfrm>
              <a:prstGeom prst="rect">
                <a:avLst/>
              </a:prstGeom>
              <a:solidFill>
                <a:srgbClr val="EEE9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79" name="Rectangle 207"/>
              <p:cNvSpPr>
                <a:spLocks noChangeArrowheads="1"/>
              </p:cNvSpPr>
              <p:nvPr/>
            </p:nvSpPr>
            <p:spPr bwMode="auto">
              <a:xfrm>
                <a:off x="3019" y="3037"/>
                <a:ext cx="325" cy="6"/>
              </a:xfrm>
              <a:prstGeom prst="rect">
                <a:avLst/>
              </a:prstGeom>
              <a:solidFill>
                <a:srgbClr val="EEEA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80" name="Rectangle 208"/>
              <p:cNvSpPr>
                <a:spLocks noChangeArrowheads="1"/>
              </p:cNvSpPr>
              <p:nvPr/>
            </p:nvSpPr>
            <p:spPr bwMode="auto">
              <a:xfrm>
                <a:off x="3019" y="3043"/>
                <a:ext cx="325" cy="5"/>
              </a:xfrm>
              <a:prstGeom prst="rect">
                <a:avLst/>
              </a:prstGeom>
              <a:solidFill>
                <a:srgbClr val="EFEB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81" name="Rectangle 209"/>
              <p:cNvSpPr>
                <a:spLocks noChangeArrowheads="1"/>
              </p:cNvSpPr>
              <p:nvPr/>
            </p:nvSpPr>
            <p:spPr bwMode="auto">
              <a:xfrm>
                <a:off x="3019" y="3048"/>
                <a:ext cx="325" cy="5"/>
              </a:xfrm>
              <a:prstGeom prst="rect">
                <a:avLst/>
              </a:prstGeom>
              <a:solidFill>
                <a:srgbClr val="F0EC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82" name="Rectangle 210"/>
              <p:cNvSpPr>
                <a:spLocks noChangeArrowheads="1"/>
              </p:cNvSpPr>
              <p:nvPr/>
            </p:nvSpPr>
            <p:spPr bwMode="auto">
              <a:xfrm>
                <a:off x="3019" y="3053"/>
                <a:ext cx="325" cy="6"/>
              </a:xfrm>
              <a:prstGeom prst="rect">
                <a:avLst/>
              </a:prstGeom>
              <a:solidFill>
                <a:srgbClr val="F1ED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83" name="Rectangle 211"/>
              <p:cNvSpPr>
                <a:spLocks noChangeArrowheads="1"/>
              </p:cNvSpPr>
              <p:nvPr/>
            </p:nvSpPr>
            <p:spPr bwMode="auto">
              <a:xfrm>
                <a:off x="3019" y="3059"/>
                <a:ext cx="325" cy="5"/>
              </a:xfrm>
              <a:prstGeom prst="rect">
                <a:avLst/>
              </a:prstGeom>
              <a:solidFill>
                <a:srgbClr val="F2EE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84" name="Rectangle 212"/>
              <p:cNvSpPr>
                <a:spLocks noChangeArrowheads="1"/>
              </p:cNvSpPr>
              <p:nvPr/>
            </p:nvSpPr>
            <p:spPr bwMode="auto">
              <a:xfrm>
                <a:off x="3019" y="3064"/>
                <a:ext cx="325" cy="5"/>
              </a:xfrm>
              <a:prstGeom prst="rect">
                <a:avLst/>
              </a:prstGeom>
              <a:solidFill>
                <a:srgbClr val="F2EE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85" name="Rectangle 213"/>
              <p:cNvSpPr>
                <a:spLocks noChangeArrowheads="1"/>
              </p:cNvSpPr>
              <p:nvPr/>
            </p:nvSpPr>
            <p:spPr bwMode="auto">
              <a:xfrm>
                <a:off x="3019" y="3069"/>
                <a:ext cx="325" cy="5"/>
              </a:xfrm>
              <a:prstGeom prst="rect">
                <a:avLst/>
              </a:prstGeom>
              <a:solidFill>
                <a:srgbClr val="F3EFE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86" name="Rectangle 214"/>
              <p:cNvSpPr>
                <a:spLocks noChangeArrowheads="1"/>
              </p:cNvSpPr>
              <p:nvPr/>
            </p:nvSpPr>
            <p:spPr bwMode="auto">
              <a:xfrm>
                <a:off x="3019" y="3074"/>
                <a:ext cx="325" cy="6"/>
              </a:xfrm>
              <a:prstGeom prst="rect">
                <a:avLst/>
              </a:prstGeom>
              <a:solidFill>
                <a:srgbClr val="F4F0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87" name="Rectangle 215"/>
              <p:cNvSpPr>
                <a:spLocks noChangeArrowheads="1"/>
              </p:cNvSpPr>
              <p:nvPr/>
            </p:nvSpPr>
            <p:spPr bwMode="auto">
              <a:xfrm>
                <a:off x="3019" y="3080"/>
                <a:ext cx="325" cy="5"/>
              </a:xfrm>
              <a:prstGeom prst="rect">
                <a:avLst/>
              </a:prstGeom>
              <a:solidFill>
                <a:srgbClr val="F5F1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88" name="Rectangle 216"/>
              <p:cNvSpPr>
                <a:spLocks noChangeArrowheads="1"/>
              </p:cNvSpPr>
              <p:nvPr/>
            </p:nvSpPr>
            <p:spPr bwMode="auto">
              <a:xfrm>
                <a:off x="3019" y="3085"/>
                <a:ext cx="325" cy="5"/>
              </a:xfrm>
              <a:prstGeom prst="rect">
                <a:avLst/>
              </a:prstGeom>
              <a:solidFill>
                <a:srgbClr val="F6F3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89" name="Rectangle 217"/>
              <p:cNvSpPr>
                <a:spLocks noChangeArrowheads="1"/>
              </p:cNvSpPr>
              <p:nvPr/>
            </p:nvSpPr>
            <p:spPr bwMode="auto">
              <a:xfrm>
                <a:off x="3019" y="3090"/>
                <a:ext cx="325" cy="6"/>
              </a:xfrm>
              <a:prstGeom prst="rect">
                <a:avLst/>
              </a:prstGeom>
              <a:solidFill>
                <a:srgbClr val="F7F4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90" name="Rectangle 218"/>
              <p:cNvSpPr>
                <a:spLocks noChangeArrowheads="1"/>
              </p:cNvSpPr>
              <p:nvPr/>
            </p:nvSpPr>
            <p:spPr bwMode="auto">
              <a:xfrm>
                <a:off x="3019" y="3096"/>
                <a:ext cx="325" cy="5"/>
              </a:xfrm>
              <a:prstGeom prst="rect">
                <a:avLst/>
              </a:prstGeom>
              <a:solidFill>
                <a:srgbClr val="F7F4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91" name="Rectangle 219"/>
              <p:cNvSpPr>
                <a:spLocks noChangeArrowheads="1"/>
              </p:cNvSpPr>
              <p:nvPr/>
            </p:nvSpPr>
            <p:spPr bwMode="auto">
              <a:xfrm>
                <a:off x="3019" y="3101"/>
                <a:ext cx="325" cy="5"/>
              </a:xfrm>
              <a:prstGeom prst="rect">
                <a:avLst/>
              </a:prstGeom>
              <a:solidFill>
                <a:srgbClr val="F8F5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92" name="Rectangle 220"/>
              <p:cNvSpPr>
                <a:spLocks noChangeArrowheads="1"/>
              </p:cNvSpPr>
              <p:nvPr/>
            </p:nvSpPr>
            <p:spPr bwMode="auto">
              <a:xfrm>
                <a:off x="3019" y="3106"/>
                <a:ext cx="325" cy="5"/>
              </a:xfrm>
              <a:prstGeom prst="rect">
                <a:avLst/>
              </a:prstGeom>
              <a:solidFill>
                <a:srgbClr val="F9F7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/>
            </p:nvSpPr>
            <p:spPr bwMode="auto">
              <a:xfrm>
                <a:off x="3019" y="3111"/>
                <a:ext cx="325" cy="6"/>
              </a:xfrm>
              <a:prstGeom prst="rect">
                <a:avLst/>
              </a:prstGeom>
              <a:solidFill>
                <a:srgbClr val="F9F8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94" name="Rectangle 222"/>
              <p:cNvSpPr>
                <a:spLocks noChangeArrowheads="1"/>
              </p:cNvSpPr>
              <p:nvPr/>
            </p:nvSpPr>
            <p:spPr bwMode="auto">
              <a:xfrm>
                <a:off x="3019" y="3117"/>
                <a:ext cx="325" cy="5"/>
              </a:xfrm>
              <a:prstGeom prst="rect">
                <a:avLst/>
              </a:prstGeom>
              <a:solidFill>
                <a:srgbClr val="FAF9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95" name="Rectangle 223"/>
              <p:cNvSpPr>
                <a:spLocks noChangeArrowheads="1"/>
              </p:cNvSpPr>
              <p:nvPr/>
            </p:nvSpPr>
            <p:spPr bwMode="auto">
              <a:xfrm>
                <a:off x="3019" y="3122"/>
                <a:ext cx="325" cy="5"/>
              </a:xfrm>
              <a:prstGeom prst="rect">
                <a:avLst/>
              </a:prstGeom>
              <a:solidFill>
                <a:srgbClr val="FBFA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96" name="Rectangle 224"/>
              <p:cNvSpPr>
                <a:spLocks noChangeArrowheads="1"/>
              </p:cNvSpPr>
              <p:nvPr/>
            </p:nvSpPr>
            <p:spPr bwMode="auto">
              <a:xfrm>
                <a:off x="3019" y="3127"/>
                <a:ext cx="325" cy="6"/>
              </a:xfrm>
              <a:prstGeom prst="rect">
                <a:avLst/>
              </a:prstGeom>
              <a:solidFill>
                <a:srgbClr val="FBFA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97" name="Rectangle 225"/>
              <p:cNvSpPr>
                <a:spLocks noChangeArrowheads="1"/>
              </p:cNvSpPr>
              <p:nvPr/>
            </p:nvSpPr>
            <p:spPr bwMode="auto">
              <a:xfrm>
                <a:off x="3019" y="3133"/>
                <a:ext cx="325" cy="5"/>
              </a:xfrm>
              <a:prstGeom prst="rect">
                <a:avLst/>
              </a:prstGeom>
              <a:solidFill>
                <a:srgbClr val="FCFC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98" name="Rectangle 226"/>
              <p:cNvSpPr>
                <a:spLocks noChangeArrowheads="1"/>
              </p:cNvSpPr>
              <p:nvPr/>
            </p:nvSpPr>
            <p:spPr bwMode="auto">
              <a:xfrm>
                <a:off x="3019" y="3138"/>
                <a:ext cx="325" cy="5"/>
              </a:xfrm>
              <a:prstGeom prst="rect">
                <a:avLst/>
              </a:prstGeom>
              <a:solidFill>
                <a:srgbClr val="FDFD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99" name="Rectangle 227"/>
              <p:cNvSpPr>
                <a:spLocks noChangeArrowheads="1"/>
              </p:cNvSpPr>
              <p:nvPr/>
            </p:nvSpPr>
            <p:spPr bwMode="auto">
              <a:xfrm>
                <a:off x="3019" y="3143"/>
                <a:ext cx="325" cy="5"/>
              </a:xfrm>
              <a:prstGeom prst="rect">
                <a:avLst/>
              </a:prstGeom>
              <a:solidFill>
                <a:srgbClr val="FEFE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00" name="Freeform 228"/>
              <p:cNvSpPr>
                <a:spLocks/>
              </p:cNvSpPr>
              <p:nvPr/>
            </p:nvSpPr>
            <p:spPr bwMode="auto">
              <a:xfrm>
                <a:off x="3026" y="2950"/>
                <a:ext cx="312" cy="196"/>
              </a:xfrm>
              <a:custGeom>
                <a:avLst/>
                <a:gdLst/>
                <a:ahLst/>
                <a:cxnLst>
                  <a:cxn ang="0">
                    <a:pos x="414" y="591"/>
                  </a:cxn>
                  <a:cxn ang="0">
                    <a:pos x="1089" y="224"/>
                  </a:cxn>
                  <a:cxn ang="0">
                    <a:pos x="670" y="0"/>
                  </a:cxn>
                  <a:cxn ang="0">
                    <a:pos x="0" y="364"/>
                  </a:cxn>
                  <a:cxn ang="0">
                    <a:pos x="414" y="591"/>
                  </a:cxn>
                </a:cxnLst>
                <a:rect l="0" t="0" r="r" b="b"/>
                <a:pathLst>
                  <a:path w="1089" h="591">
                    <a:moveTo>
                      <a:pt x="414" y="591"/>
                    </a:moveTo>
                    <a:lnTo>
                      <a:pt x="1089" y="224"/>
                    </a:lnTo>
                    <a:lnTo>
                      <a:pt x="670" y="0"/>
                    </a:lnTo>
                    <a:lnTo>
                      <a:pt x="0" y="364"/>
                    </a:lnTo>
                    <a:cubicBezTo>
                      <a:pt x="107" y="481"/>
                      <a:pt x="253" y="561"/>
                      <a:pt x="414" y="591"/>
                    </a:cubicBez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301" name="Picture 229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019" y="3064"/>
                <a:ext cx="128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02" name="Freeform 230"/>
              <p:cNvSpPr>
                <a:spLocks/>
              </p:cNvSpPr>
              <p:nvPr/>
            </p:nvSpPr>
            <p:spPr bwMode="auto">
              <a:xfrm>
                <a:off x="3026" y="3070"/>
                <a:ext cx="118" cy="380"/>
              </a:xfrm>
              <a:custGeom>
                <a:avLst/>
                <a:gdLst/>
                <a:ahLst/>
                <a:cxnLst>
                  <a:cxn ang="0">
                    <a:pos x="413" y="22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939"/>
                  </a:cxn>
                  <a:cxn ang="0">
                    <a:pos x="413" y="1148"/>
                  </a:cxn>
                  <a:cxn ang="0">
                    <a:pos x="413" y="1148"/>
                  </a:cxn>
                  <a:cxn ang="0">
                    <a:pos x="413" y="228"/>
                  </a:cxn>
                </a:cxnLst>
                <a:rect l="0" t="0" r="r" b="b"/>
                <a:pathLst>
                  <a:path w="413" h="1148">
                    <a:moveTo>
                      <a:pt x="413" y="228"/>
                    </a:moveTo>
                    <a:cubicBezTo>
                      <a:pt x="251" y="199"/>
                      <a:pt x="105" y="118"/>
                      <a:pt x="0" y="0"/>
                    </a:cubicBezTo>
                    <a:lnTo>
                      <a:pt x="0" y="0"/>
                    </a:lnTo>
                    <a:lnTo>
                      <a:pt x="0" y="939"/>
                    </a:lnTo>
                    <a:cubicBezTo>
                      <a:pt x="108" y="1051"/>
                      <a:pt x="253" y="1125"/>
                      <a:pt x="413" y="1148"/>
                    </a:cubicBezTo>
                    <a:lnTo>
                      <a:pt x="413" y="1148"/>
                    </a:lnTo>
                    <a:lnTo>
                      <a:pt x="413" y="228"/>
                    </a:lnTo>
                  </a:path>
                </a:pathLst>
              </a:custGeom>
              <a:noFill/>
              <a:ln w="2" cap="rnd">
                <a:solidFill>
                  <a:srgbClr val="A784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303" name="Picture 23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38" y="3016"/>
                <a:ext cx="206" cy="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04" name="Freeform 232"/>
              <p:cNvSpPr>
                <a:spLocks/>
              </p:cNvSpPr>
              <p:nvPr/>
            </p:nvSpPr>
            <p:spPr bwMode="auto">
              <a:xfrm>
                <a:off x="3144" y="3025"/>
                <a:ext cx="194" cy="425"/>
              </a:xfrm>
              <a:custGeom>
                <a:avLst/>
                <a:gdLst/>
                <a:ahLst/>
                <a:cxnLst>
                  <a:cxn ang="0">
                    <a:pos x="0" y="121"/>
                  </a:cxn>
                  <a:cxn ang="0">
                    <a:pos x="0" y="425"/>
                  </a:cxn>
                  <a:cxn ang="0">
                    <a:pos x="194" y="304"/>
                  </a:cxn>
                  <a:cxn ang="0">
                    <a:pos x="194" y="0"/>
                  </a:cxn>
                  <a:cxn ang="0">
                    <a:pos x="0" y="121"/>
                  </a:cxn>
                </a:cxnLst>
                <a:rect l="0" t="0" r="r" b="b"/>
                <a:pathLst>
                  <a:path w="194" h="425">
                    <a:moveTo>
                      <a:pt x="0" y="121"/>
                    </a:moveTo>
                    <a:lnTo>
                      <a:pt x="0" y="425"/>
                    </a:lnTo>
                    <a:lnTo>
                      <a:pt x="194" y="304"/>
                    </a:lnTo>
                    <a:lnTo>
                      <a:pt x="194" y="0"/>
                    </a:lnTo>
                    <a:lnTo>
                      <a:pt x="0" y="121"/>
                    </a:lnTo>
                    <a:close/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05" name="Freeform 233"/>
              <p:cNvSpPr>
                <a:spLocks/>
              </p:cNvSpPr>
              <p:nvPr/>
            </p:nvSpPr>
            <p:spPr bwMode="auto">
              <a:xfrm>
                <a:off x="3026" y="2950"/>
                <a:ext cx="312" cy="500"/>
              </a:xfrm>
              <a:custGeom>
                <a:avLst/>
                <a:gdLst/>
                <a:ahLst/>
                <a:cxnLst>
                  <a:cxn ang="0">
                    <a:pos x="1089" y="225"/>
                  </a:cxn>
                  <a:cxn ang="0">
                    <a:pos x="670" y="0"/>
                  </a:cxn>
                  <a:cxn ang="0">
                    <a:pos x="0" y="365"/>
                  </a:cxn>
                  <a:cxn ang="0">
                    <a:pos x="1" y="1303"/>
                  </a:cxn>
                  <a:cxn ang="0">
                    <a:pos x="414" y="1512"/>
                  </a:cxn>
                  <a:cxn ang="0">
                    <a:pos x="414" y="1512"/>
                  </a:cxn>
                  <a:cxn ang="0">
                    <a:pos x="1089" y="1147"/>
                  </a:cxn>
                  <a:cxn ang="0">
                    <a:pos x="1089" y="225"/>
                  </a:cxn>
                </a:cxnLst>
                <a:rect l="0" t="0" r="r" b="b"/>
                <a:pathLst>
                  <a:path w="1089" h="1512">
                    <a:moveTo>
                      <a:pt x="1089" y="225"/>
                    </a:moveTo>
                    <a:lnTo>
                      <a:pt x="670" y="0"/>
                    </a:lnTo>
                    <a:lnTo>
                      <a:pt x="0" y="365"/>
                    </a:lnTo>
                    <a:lnTo>
                      <a:pt x="1" y="1303"/>
                    </a:lnTo>
                    <a:cubicBezTo>
                      <a:pt x="109" y="1415"/>
                      <a:pt x="254" y="1489"/>
                      <a:pt x="414" y="1512"/>
                    </a:cubicBezTo>
                    <a:lnTo>
                      <a:pt x="414" y="1512"/>
                    </a:lnTo>
                    <a:lnTo>
                      <a:pt x="1089" y="1147"/>
                    </a:lnTo>
                    <a:lnTo>
                      <a:pt x="1089" y="225"/>
                    </a:lnTo>
                    <a:close/>
                  </a:path>
                </a:pathLst>
              </a:custGeom>
              <a:noFill/>
              <a:ln w="9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306" name="Picture 23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060" y="3244"/>
                <a:ext cx="46" cy="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07" name="Picture 23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060" y="3244"/>
                <a:ext cx="46" cy="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08" name="Freeform 236"/>
              <p:cNvSpPr>
                <a:spLocks/>
              </p:cNvSpPr>
              <p:nvPr/>
            </p:nvSpPr>
            <p:spPr bwMode="auto">
              <a:xfrm>
                <a:off x="3069" y="3257"/>
                <a:ext cx="22" cy="31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7" y="2"/>
                  </a:cxn>
                  <a:cxn ang="0">
                    <a:pos x="3" y="19"/>
                  </a:cxn>
                  <a:cxn ang="0">
                    <a:pos x="15" y="29"/>
                  </a:cxn>
                  <a:cxn ang="0">
                    <a:pos x="20" y="12"/>
                  </a:cxn>
                </a:cxnLst>
                <a:rect l="0" t="0" r="r" b="b"/>
                <a:pathLst>
                  <a:path w="22" h="31">
                    <a:moveTo>
                      <a:pt x="20" y="12"/>
                    </a:moveTo>
                    <a:cubicBezTo>
                      <a:pt x="17" y="5"/>
                      <a:pt x="12" y="0"/>
                      <a:pt x="7" y="2"/>
                    </a:cubicBezTo>
                    <a:cubicBezTo>
                      <a:pt x="2" y="4"/>
                      <a:pt x="0" y="11"/>
                      <a:pt x="3" y="19"/>
                    </a:cubicBezTo>
                    <a:cubicBezTo>
                      <a:pt x="5" y="26"/>
                      <a:pt x="11" y="31"/>
                      <a:pt x="15" y="29"/>
                    </a:cubicBezTo>
                    <a:cubicBezTo>
                      <a:pt x="20" y="27"/>
                      <a:pt x="22" y="19"/>
                      <a:pt x="20" y="12"/>
                    </a:cubicBezTo>
                  </a:path>
                </a:pathLst>
              </a:custGeom>
              <a:no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09" name="Freeform 237"/>
              <p:cNvSpPr>
                <a:spLocks noEditPoints="1"/>
              </p:cNvSpPr>
              <p:nvPr/>
            </p:nvSpPr>
            <p:spPr bwMode="auto">
              <a:xfrm>
                <a:off x="3045" y="3322"/>
                <a:ext cx="80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0" y="143"/>
                  </a:cxn>
                  <a:cxn ang="0">
                    <a:pos x="0" y="56"/>
                  </a:cxn>
                  <a:cxn ang="0">
                    <a:pos x="280" y="199"/>
                  </a:cxn>
                  <a:cxn ang="0">
                    <a:pos x="0" y="112"/>
                  </a:cxn>
                  <a:cxn ang="0">
                    <a:pos x="280" y="255"/>
                  </a:cxn>
                </a:cxnLst>
                <a:rect l="0" t="0" r="r" b="b"/>
                <a:pathLst>
                  <a:path w="280" h="255">
                    <a:moveTo>
                      <a:pt x="0" y="0"/>
                    </a:moveTo>
                    <a:cubicBezTo>
                      <a:pt x="84" y="68"/>
                      <a:pt x="179" y="117"/>
                      <a:pt x="280" y="143"/>
                    </a:cubicBezTo>
                    <a:moveTo>
                      <a:pt x="0" y="56"/>
                    </a:moveTo>
                    <a:cubicBezTo>
                      <a:pt x="84" y="124"/>
                      <a:pt x="179" y="173"/>
                      <a:pt x="280" y="199"/>
                    </a:cubicBezTo>
                    <a:moveTo>
                      <a:pt x="0" y="112"/>
                    </a:moveTo>
                    <a:cubicBezTo>
                      <a:pt x="84" y="180"/>
                      <a:pt x="179" y="229"/>
                      <a:pt x="280" y="255"/>
                    </a:cubicBez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10" name="Freeform 238"/>
              <p:cNvSpPr>
                <a:spLocks/>
              </p:cNvSpPr>
              <p:nvPr/>
            </p:nvSpPr>
            <p:spPr bwMode="auto">
              <a:xfrm>
                <a:off x="3042" y="3129"/>
                <a:ext cx="86" cy="56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289" y="169"/>
                  </a:cxn>
                  <a:cxn ang="0">
                    <a:pos x="300" y="153"/>
                  </a:cxn>
                  <a:cxn ang="0">
                    <a:pos x="289" y="143"/>
                  </a:cxn>
                  <a:cxn ang="0">
                    <a:pos x="16" y="4"/>
                  </a:cxn>
                  <a:cxn ang="0">
                    <a:pos x="3" y="4"/>
                  </a:cxn>
                  <a:cxn ang="0">
                    <a:pos x="0" y="11"/>
                  </a:cxn>
                  <a:cxn ang="0">
                    <a:pos x="10" y="25"/>
                  </a:cxn>
                </a:cxnLst>
                <a:rect l="0" t="0" r="r" b="b"/>
                <a:pathLst>
                  <a:path w="302" h="169">
                    <a:moveTo>
                      <a:pt x="10" y="25"/>
                    </a:moveTo>
                    <a:cubicBezTo>
                      <a:pt x="90" y="93"/>
                      <a:pt x="186" y="142"/>
                      <a:pt x="289" y="169"/>
                    </a:cubicBezTo>
                    <a:cubicBezTo>
                      <a:pt x="297" y="167"/>
                      <a:pt x="302" y="160"/>
                      <a:pt x="300" y="153"/>
                    </a:cubicBezTo>
                    <a:cubicBezTo>
                      <a:pt x="299" y="148"/>
                      <a:pt x="295" y="144"/>
                      <a:pt x="289" y="143"/>
                    </a:cubicBezTo>
                    <a:cubicBezTo>
                      <a:pt x="188" y="117"/>
                      <a:pt x="94" y="69"/>
                      <a:pt x="16" y="4"/>
                    </a:cubicBezTo>
                    <a:cubicBezTo>
                      <a:pt x="12" y="0"/>
                      <a:pt x="6" y="1"/>
                      <a:pt x="3" y="4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1" y="17"/>
                      <a:pt x="5" y="22"/>
                      <a:pt x="10" y="25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11" name="Freeform 239"/>
              <p:cNvSpPr>
                <a:spLocks/>
              </p:cNvSpPr>
              <p:nvPr/>
            </p:nvSpPr>
            <p:spPr bwMode="auto">
              <a:xfrm>
                <a:off x="3042" y="3129"/>
                <a:ext cx="86" cy="56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82" y="56"/>
                  </a:cxn>
                  <a:cxn ang="0">
                    <a:pos x="86" y="51"/>
                  </a:cxn>
                  <a:cxn ang="0">
                    <a:pos x="82" y="47"/>
                  </a:cxn>
                  <a:cxn ang="0">
                    <a:pos x="4" y="1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3" y="8"/>
                  </a:cxn>
                </a:cxnLst>
                <a:rect l="0" t="0" r="r" b="b"/>
                <a:pathLst>
                  <a:path w="86" h="56">
                    <a:moveTo>
                      <a:pt x="3" y="8"/>
                    </a:moveTo>
                    <a:cubicBezTo>
                      <a:pt x="25" y="31"/>
                      <a:pt x="53" y="47"/>
                      <a:pt x="82" y="56"/>
                    </a:cubicBezTo>
                    <a:cubicBezTo>
                      <a:pt x="85" y="55"/>
                      <a:pt x="86" y="53"/>
                      <a:pt x="86" y="51"/>
                    </a:cubicBezTo>
                    <a:cubicBezTo>
                      <a:pt x="85" y="49"/>
                      <a:pt x="84" y="48"/>
                      <a:pt x="82" y="47"/>
                    </a:cubicBezTo>
                    <a:cubicBezTo>
                      <a:pt x="53" y="39"/>
                      <a:pt x="27" y="23"/>
                      <a:pt x="4" y="1"/>
                    </a:cubicBezTo>
                    <a:cubicBezTo>
                      <a:pt x="3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6"/>
                      <a:pt x="1" y="7"/>
                      <a:pt x="3" y="8"/>
                    </a:cubicBezTo>
                  </a:path>
                </a:pathLst>
              </a:custGeom>
              <a:no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312" name="Picture 240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060" y="3148"/>
                <a:ext cx="37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13" name="Picture 24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060" y="3148"/>
                <a:ext cx="37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14" name="Freeform 242"/>
              <p:cNvSpPr>
                <a:spLocks/>
              </p:cNvSpPr>
              <p:nvPr/>
            </p:nvSpPr>
            <p:spPr bwMode="auto">
              <a:xfrm>
                <a:off x="3065" y="3152"/>
                <a:ext cx="27" cy="22"/>
              </a:xfrm>
              <a:custGeom>
                <a:avLst/>
                <a:gdLst/>
                <a:ahLst/>
                <a:cxnLst>
                  <a:cxn ang="0">
                    <a:pos x="27" y="22"/>
                  </a:cxn>
                  <a:cxn ang="0">
                    <a:pos x="3" y="8"/>
                  </a:cxn>
                  <a:cxn ang="0">
                    <a:pos x="17" y="22"/>
                  </a:cxn>
                  <a:cxn ang="0">
                    <a:pos x="27" y="22"/>
                  </a:cxn>
                </a:cxnLst>
                <a:rect l="0" t="0" r="r" b="b"/>
                <a:pathLst>
                  <a:path w="27" h="22">
                    <a:moveTo>
                      <a:pt x="27" y="22"/>
                    </a:moveTo>
                    <a:cubicBezTo>
                      <a:pt x="22" y="6"/>
                      <a:pt x="11" y="0"/>
                      <a:pt x="3" y="8"/>
                    </a:cubicBezTo>
                    <a:cubicBezTo>
                      <a:pt x="0" y="14"/>
                      <a:pt x="6" y="20"/>
                      <a:pt x="17" y="22"/>
                    </a:cubicBezTo>
                    <a:cubicBezTo>
                      <a:pt x="20" y="22"/>
                      <a:pt x="24" y="22"/>
                      <a:pt x="27" y="22"/>
                    </a:cubicBezTo>
                  </a:path>
                </a:pathLst>
              </a:custGeom>
              <a:noFill/>
              <a:ln w="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315" name="Picture 243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037" y="3154"/>
                <a:ext cx="92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16" name="Picture 244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037" y="3154"/>
                <a:ext cx="92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17" name="Freeform 245"/>
              <p:cNvSpPr>
                <a:spLocks/>
              </p:cNvSpPr>
              <p:nvPr/>
            </p:nvSpPr>
            <p:spPr bwMode="auto">
              <a:xfrm>
                <a:off x="3045" y="3167"/>
                <a:ext cx="80" cy="54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80" y="162"/>
                  </a:cxn>
                  <a:cxn ang="0">
                    <a:pos x="280" y="162"/>
                  </a:cxn>
                  <a:cxn ang="0">
                    <a:pos x="280" y="1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280" h="162">
                    <a:moveTo>
                      <a:pt x="0" y="19"/>
                    </a:moveTo>
                    <a:cubicBezTo>
                      <a:pt x="80" y="86"/>
                      <a:pt x="176" y="135"/>
                      <a:pt x="280" y="162"/>
                    </a:cubicBezTo>
                    <a:lnTo>
                      <a:pt x="280" y="162"/>
                    </a:lnTo>
                    <a:lnTo>
                      <a:pt x="280" y="144"/>
                    </a:lnTo>
                    <a:cubicBezTo>
                      <a:pt x="177" y="115"/>
                      <a:pt x="82" y="66"/>
                      <a:pt x="0" y="0"/>
                    </a:cubicBez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18" name="Freeform 246"/>
              <p:cNvSpPr>
                <a:spLocks/>
              </p:cNvSpPr>
              <p:nvPr/>
            </p:nvSpPr>
            <p:spPr bwMode="auto">
              <a:xfrm>
                <a:off x="3045" y="3162"/>
                <a:ext cx="80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3"/>
                  </a:cxn>
                  <a:cxn ang="0">
                    <a:pos x="280" y="216"/>
                  </a:cxn>
                </a:cxnLst>
                <a:rect l="0" t="0" r="r" b="b"/>
                <a:pathLst>
                  <a:path w="280" h="216">
                    <a:moveTo>
                      <a:pt x="0" y="0"/>
                    </a:moveTo>
                    <a:lnTo>
                      <a:pt x="0" y="73"/>
                    </a:lnTo>
                    <a:cubicBezTo>
                      <a:pt x="82" y="138"/>
                      <a:pt x="177" y="187"/>
                      <a:pt x="280" y="216"/>
                    </a:cubicBez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19" name="Freeform 247"/>
              <p:cNvSpPr>
                <a:spLocks/>
              </p:cNvSpPr>
              <p:nvPr/>
            </p:nvSpPr>
            <p:spPr bwMode="auto">
              <a:xfrm>
                <a:off x="3045" y="3163"/>
                <a:ext cx="80" cy="72"/>
              </a:xfrm>
              <a:custGeom>
                <a:avLst/>
                <a:gdLst/>
                <a:ahLst/>
                <a:cxnLst>
                  <a:cxn ang="0">
                    <a:pos x="280" y="217"/>
                  </a:cxn>
                  <a:cxn ang="0">
                    <a:pos x="280" y="144"/>
                  </a:cxn>
                  <a:cxn ang="0">
                    <a:pos x="0" y="0"/>
                  </a:cxn>
                </a:cxnLst>
                <a:rect l="0" t="0" r="r" b="b"/>
                <a:pathLst>
                  <a:path w="280" h="217">
                    <a:moveTo>
                      <a:pt x="280" y="217"/>
                    </a:moveTo>
                    <a:lnTo>
                      <a:pt x="280" y="144"/>
                    </a:lnTo>
                    <a:cubicBezTo>
                      <a:pt x="177" y="114"/>
                      <a:pt x="82" y="65"/>
                      <a:pt x="0" y="0"/>
                    </a:cubicBezTo>
                  </a:path>
                </a:pathLst>
              </a:custGeom>
              <a:no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381" name="Group 309"/>
            <p:cNvGrpSpPr>
              <a:grpSpLocks/>
            </p:cNvGrpSpPr>
            <p:nvPr/>
          </p:nvGrpSpPr>
          <p:grpSpPr bwMode="auto">
            <a:xfrm>
              <a:off x="1003" y="1328"/>
              <a:ext cx="353" cy="515"/>
              <a:chOff x="1003" y="1328"/>
              <a:chExt cx="353" cy="515"/>
            </a:xfrm>
          </p:grpSpPr>
          <p:sp>
            <p:nvSpPr>
              <p:cNvPr id="3321" name="Freeform 249"/>
              <p:cNvSpPr>
                <a:spLocks/>
              </p:cNvSpPr>
              <p:nvPr/>
            </p:nvSpPr>
            <p:spPr bwMode="auto">
              <a:xfrm>
                <a:off x="1127" y="1675"/>
                <a:ext cx="229" cy="165"/>
              </a:xfrm>
              <a:custGeom>
                <a:avLst/>
                <a:gdLst/>
                <a:ahLst/>
                <a:cxnLst>
                  <a:cxn ang="0">
                    <a:pos x="233" y="491"/>
                  </a:cxn>
                  <a:cxn ang="0">
                    <a:pos x="718" y="331"/>
                  </a:cxn>
                  <a:cxn ang="0">
                    <a:pos x="691" y="42"/>
                  </a:cxn>
                  <a:cxn ang="0">
                    <a:pos x="597" y="0"/>
                  </a:cxn>
                  <a:cxn ang="0">
                    <a:pos x="597" y="0"/>
                  </a:cxn>
                  <a:cxn ang="0">
                    <a:pos x="0" y="491"/>
                  </a:cxn>
                  <a:cxn ang="0">
                    <a:pos x="233" y="491"/>
                  </a:cxn>
                </a:cxnLst>
                <a:rect l="0" t="0" r="r" b="b"/>
                <a:pathLst>
                  <a:path w="801" h="497">
                    <a:moveTo>
                      <a:pt x="233" y="491"/>
                    </a:moveTo>
                    <a:cubicBezTo>
                      <a:pt x="412" y="497"/>
                      <a:pt x="587" y="439"/>
                      <a:pt x="718" y="331"/>
                    </a:cubicBezTo>
                    <a:cubicBezTo>
                      <a:pt x="801" y="245"/>
                      <a:pt x="789" y="116"/>
                      <a:pt x="691" y="42"/>
                    </a:cubicBezTo>
                    <a:cubicBezTo>
                      <a:pt x="664" y="22"/>
                      <a:pt x="631" y="8"/>
                      <a:pt x="597" y="0"/>
                    </a:cubicBezTo>
                    <a:lnTo>
                      <a:pt x="597" y="0"/>
                    </a:lnTo>
                    <a:lnTo>
                      <a:pt x="0" y="491"/>
                    </a:lnTo>
                    <a:lnTo>
                      <a:pt x="233" y="491"/>
                    </a:lnTo>
                    <a:close/>
                  </a:path>
                </a:pathLst>
              </a:custGeom>
              <a:solidFill>
                <a:srgbClr val="DCD2B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22" name="Rectangle 250"/>
              <p:cNvSpPr>
                <a:spLocks noChangeArrowheads="1"/>
              </p:cNvSpPr>
              <p:nvPr/>
            </p:nvSpPr>
            <p:spPr bwMode="auto">
              <a:xfrm>
                <a:off x="1003" y="1328"/>
                <a:ext cx="325" cy="6"/>
              </a:xfrm>
              <a:prstGeom prst="rect">
                <a:avLst/>
              </a:prstGeom>
              <a:solidFill>
                <a:srgbClr val="FFFF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23" name="Rectangle 251"/>
              <p:cNvSpPr>
                <a:spLocks noChangeArrowheads="1"/>
              </p:cNvSpPr>
              <p:nvPr/>
            </p:nvSpPr>
            <p:spPr bwMode="auto">
              <a:xfrm>
                <a:off x="1003" y="1334"/>
                <a:ext cx="325" cy="5"/>
              </a:xfrm>
              <a:prstGeom prst="rect">
                <a:avLst/>
              </a:prstGeom>
              <a:solidFill>
                <a:srgbClr val="E1D8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24" name="Rectangle 252"/>
              <p:cNvSpPr>
                <a:spLocks noChangeArrowheads="1"/>
              </p:cNvSpPr>
              <p:nvPr/>
            </p:nvSpPr>
            <p:spPr bwMode="auto">
              <a:xfrm>
                <a:off x="1003" y="1339"/>
                <a:ext cx="325" cy="5"/>
              </a:xfrm>
              <a:prstGeom prst="rect">
                <a:avLst/>
              </a:prstGeom>
              <a:solidFill>
                <a:srgbClr val="E2D9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25" name="Rectangle 253"/>
              <p:cNvSpPr>
                <a:spLocks noChangeArrowheads="1"/>
              </p:cNvSpPr>
              <p:nvPr/>
            </p:nvSpPr>
            <p:spPr bwMode="auto">
              <a:xfrm>
                <a:off x="1003" y="1344"/>
                <a:ext cx="325" cy="6"/>
              </a:xfrm>
              <a:prstGeom prst="rect">
                <a:avLst/>
              </a:prstGeom>
              <a:solidFill>
                <a:srgbClr val="E3DA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26" name="Rectangle 254"/>
              <p:cNvSpPr>
                <a:spLocks noChangeArrowheads="1"/>
              </p:cNvSpPr>
              <p:nvPr/>
            </p:nvSpPr>
            <p:spPr bwMode="auto">
              <a:xfrm>
                <a:off x="1003" y="1350"/>
                <a:ext cx="325" cy="5"/>
              </a:xfrm>
              <a:prstGeom prst="rect">
                <a:avLst/>
              </a:prstGeom>
              <a:solidFill>
                <a:srgbClr val="E4DB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27" name="Rectangle 255"/>
              <p:cNvSpPr>
                <a:spLocks noChangeArrowheads="1"/>
              </p:cNvSpPr>
              <p:nvPr/>
            </p:nvSpPr>
            <p:spPr bwMode="auto">
              <a:xfrm>
                <a:off x="1003" y="1355"/>
                <a:ext cx="325" cy="5"/>
              </a:xfrm>
              <a:prstGeom prst="rect">
                <a:avLst/>
              </a:prstGeom>
              <a:solidFill>
                <a:srgbClr val="E5DD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28" name="Rectangle 256"/>
              <p:cNvSpPr>
                <a:spLocks noChangeArrowheads="1"/>
              </p:cNvSpPr>
              <p:nvPr/>
            </p:nvSpPr>
            <p:spPr bwMode="auto">
              <a:xfrm>
                <a:off x="1003" y="1360"/>
                <a:ext cx="325" cy="6"/>
              </a:xfrm>
              <a:prstGeom prst="rect">
                <a:avLst/>
              </a:prstGeom>
              <a:solidFill>
                <a:srgbClr val="E6DE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29" name="Rectangle 257"/>
              <p:cNvSpPr>
                <a:spLocks noChangeArrowheads="1"/>
              </p:cNvSpPr>
              <p:nvPr/>
            </p:nvSpPr>
            <p:spPr bwMode="auto">
              <a:xfrm>
                <a:off x="1003" y="1366"/>
                <a:ext cx="325" cy="5"/>
              </a:xfrm>
              <a:prstGeom prst="rect">
                <a:avLst/>
              </a:prstGeom>
              <a:solidFill>
                <a:srgbClr val="E6DE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30" name="Rectangle 258"/>
              <p:cNvSpPr>
                <a:spLocks noChangeArrowheads="1"/>
              </p:cNvSpPr>
              <p:nvPr/>
            </p:nvSpPr>
            <p:spPr bwMode="auto">
              <a:xfrm>
                <a:off x="1003" y="1371"/>
                <a:ext cx="325" cy="5"/>
              </a:xfrm>
              <a:prstGeom prst="rect">
                <a:avLst/>
              </a:prstGeom>
              <a:solidFill>
                <a:srgbClr val="E7DF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31" name="Rectangle 259"/>
              <p:cNvSpPr>
                <a:spLocks noChangeArrowheads="1"/>
              </p:cNvSpPr>
              <p:nvPr/>
            </p:nvSpPr>
            <p:spPr bwMode="auto">
              <a:xfrm>
                <a:off x="1003" y="1376"/>
                <a:ext cx="325" cy="5"/>
              </a:xfrm>
              <a:prstGeom prst="rect">
                <a:avLst/>
              </a:prstGeom>
              <a:solidFill>
                <a:srgbClr val="E8E0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32" name="Rectangle 260"/>
              <p:cNvSpPr>
                <a:spLocks noChangeArrowheads="1"/>
              </p:cNvSpPr>
              <p:nvPr/>
            </p:nvSpPr>
            <p:spPr bwMode="auto">
              <a:xfrm>
                <a:off x="1003" y="1381"/>
                <a:ext cx="325" cy="6"/>
              </a:xfrm>
              <a:prstGeom prst="rect">
                <a:avLst/>
              </a:prstGeom>
              <a:solidFill>
                <a:srgbClr val="E9E2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33" name="Rectangle 261"/>
              <p:cNvSpPr>
                <a:spLocks noChangeArrowheads="1"/>
              </p:cNvSpPr>
              <p:nvPr/>
            </p:nvSpPr>
            <p:spPr bwMode="auto">
              <a:xfrm>
                <a:off x="1003" y="1387"/>
                <a:ext cx="325" cy="5"/>
              </a:xfrm>
              <a:prstGeom prst="rect">
                <a:avLst/>
              </a:prstGeom>
              <a:solidFill>
                <a:srgbClr val="E9E3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34" name="Rectangle 262"/>
              <p:cNvSpPr>
                <a:spLocks noChangeArrowheads="1"/>
              </p:cNvSpPr>
              <p:nvPr/>
            </p:nvSpPr>
            <p:spPr bwMode="auto">
              <a:xfrm>
                <a:off x="1003" y="1392"/>
                <a:ext cx="325" cy="5"/>
              </a:xfrm>
              <a:prstGeom prst="rect">
                <a:avLst/>
              </a:prstGeom>
              <a:solidFill>
                <a:srgbClr val="EAE3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35" name="Rectangle 263"/>
              <p:cNvSpPr>
                <a:spLocks noChangeArrowheads="1"/>
              </p:cNvSpPr>
              <p:nvPr/>
            </p:nvSpPr>
            <p:spPr bwMode="auto">
              <a:xfrm>
                <a:off x="1003" y="1397"/>
                <a:ext cx="325" cy="6"/>
              </a:xfrm>
              <a:prstGeom prst="rect">
                <a:avLst/>
              </a:prstGeom>
              <a:solidFill>
                <a:srgbClr val="EAE4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36" name="Rectangle 264"/>
              <p:cNvSpPr>
                <a:spLocks noChangeArrowheads="1"/>
              </p:cNvSpPr>
              <p:nvPr/>
            </p:nvSpPr>
            <p:spPr bwMode="auto">
              <a:xfrm>
                <a:off x="1003" y="1403"/>
                <a:ext cx="325" cy="5"/>
              </a:xfrm>
              <a:prstGeom prst="rect">
                <a:avLst/>
              </a:prstGeom>
              <a:solidFill>
                <a:srgbClr val="EBE6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37" name="Rectangle 265"/>
              <p:cNvSpPr>
                <a:spLocks noChangeArrowheads="1"/>
              </p:cNvSpPr>
              <p:nvPr/>
            </p:nvSpPr>
            <p:spPr bwMode="auto">
              <a:xfrm>
                <a:off x="1003" y="1408"/>
                <a:ext cx="325" cy="5"/>
              </a:xfrm>
              <a:prstGeom prst="rect">
                <a:avLst/>
              </a:prstGeom>
              <a:solidFill>
                <a:srgbClr val="ECE7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38" name="Rectangle 266"/>
              <p:cNvSpPr>
                <a:spLocks noChangeArrowheads="1"/>
              </p:cNvSpPr>
              <p:nvPr/>
            </p:nvSpPr>
            <p:spPr bwMode="auto">
              <a:xfrm>
                <a:off x="1003" y="1413"/>
                <a:ext cx="325" cy="6"/>
              </a:xfrm>
              <a:prstGeom prst="rect">
                <a:avLst/>
              </a:prstGeom>
              <a:solidFill>
                <a:srgbClr val="EDE8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39" name="Rectangle 267"/>
              <p:cNvSpPr>
                <a:spLocks noChangeArrowheads="1"/>
              </p:cNvSpPr>
              <p:nvPr/>
            </p:nvSpPr>
            <p:spPr bwMode="auto">
              <a:xfrm>
                <a:off x="1003" y="1419"/>
                <a:ext cx="325" cy="5"/>
              </a:xfrm>
              <a:prstGeom prst="rect">
                <a:avLst/>
              </a:prstGeom>
              <a:solidFill>
                <a:srgbClr val="EEE9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40" name="Rectangle 268"/>
              <p:cNvSpPr>
                <a:spLocks noChangeArrowheads="1"/>
              </p:cNvSpPr>
              <p:nvPr/>
            </p:nvSpPr>
            <p:spPr bwMode="auto">
              <a:xfrm>
                <a:off x="1003" y="1424"/>
                <a:ext cx="325" cy="5"/>
              </a:xfrm>
              <a:prstGeom prst="rect">
                <a:avLst/>
              </a:prstGeom>
              <a:solidFill>
                <a:srgbClr val="EEEA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41" name="Rectangle 269"/>
              <p:cNvSpPr>
                <a:spLocks noChangeArrowheads="1"/>
              </p:cNvSpPr>
              <p:nvPr/>
            </p:nvSpPr>
            <p:spPr bwMode="auto">
              <a:xfrm>
                <a:off x="1003" y="1429"/>
                <a:ext cx="325" cy="6"/>
              </a:xfrm>
              <a:prstGeom prst="rect">
                <a:avLst/>
              </a:prstGeom>
              <a:solidFill>
                <a:srgbClr val="EFEB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42" name="Rectangle 270"/>
              <p:cNvSpPr>
                <a:spLocks noChangeArrowheads="1"/>
              </p:cNvSpPr>
              <p:nvPr/>
            </p:nvSpPr>
            <p:spPr bwMode="auto">
              <a:xfrm>
                <a:off x="1003" y="1435"/>
                <a:ext cx="325" cy="5"/>
              </a:xfrm>
              <a:prstGeom prst="rect">
                <a:avLst/>
              </a:prstGeom>
              <a:solidFill>
                <a:srgbClr val="F0EC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43" name="Rectangle 271"/>
              <p:cNvSpPr>
                <a:spLocks noChangeArrowheads="1"/>
              </p:cNvSpPr>
              <p:nvPr/>
            </p:nvSpPr>
            <p:spPr bwMode="auto">
              <a:xfrm>
                <a:off x="1003" y="1440"/>
                <a:ext cx="325" cy="5"/>
              </a:xfrm>
              <a:prstGeom prst="rect">
                <a:avLst/>
              </a:prstGeom>
              <a:solidFill>
                <a:srgbClr val="F1ED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44" name="Rectangle 272"/>
              <p:cNvSpPr>
                <a:spLocks noChangeArrowheads="1"/>
              </p:cNvSpPr>
              <p:nvPr/>
            </p:nvSpPr>
            <p:spPr bwMode="auto">
              <a:xfrm>
                <a:off x="1003" y="1445"/>
                <a:ext cx="325" cy="5"/>
              </a:xfrm>
              <a:prstGeom prst="rect">
                <a:avLst/>
              </a:prstGeom>
              <a:solidFill>
                <a:srgbClr val="F2EE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45" name="Rectangle 273"/>
              <p:cNvSpPr>
                <a:spLocks noChangeArrowheads="1"/>
              </p:cNvSpPr>
              <p:nvPr/>
            </p:nvSpPr>
            <p:spPr bwMode="auto">
              <a:xfrm>
                <a:off x="1003" y="1450"/>
                <a:ext cx="325" cy="6"/>
              </a:xfrm>
              <a:prstGeom prst="rect">
                <a:avLst/>
              </a:prstGeom>
              <a:solidFill>
                <a:srgbClr val="F2EE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46" name="Rectangle 274"/>
              <p:cNvSpPr>
                <a:spLocks noChangeArrowheads="1"/>
              </p:cNvSpPr>
              <p:nvPr/>
            </p:nvSpPr>
            <p:spPr bwMode="auto">
              <a:xfrm>
                <a:off x="1003" y="1456"/>
                <a:ext cx="325" cy="5"/>
              </a:xfrm>
              <a:prstGeom prst="rect">
                <a:avLst/>
              </a:prstGeom>
              <a:solidFill>
                <a:srgbClr val="F3EFE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47" name="Rectangle 275"/>
              <p:cNvSpPr>
                <a:spLocks noChangeArrowheads="1"/>
              </p:cNvSpPr>
              <p:nvPr/>
            </p:nvSpPr>
            <p:spPr bwMode="auto">
              <a:xfrm>
                <a:off x="1003" y="1461"/>
                <a:ext cx="325" cy="5"/>
              </a:xfrm>
              <a:prstGeom prst="rect">
                <a:avLst/>
              </a:prstGeom>
              <a:solidFill>
                <a:srgbClr val="F4F0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48" name="Rectangle 276"/>
              <p:cNvSpPr>
                <a:spLocks noChangeArrowheads="1"/>
              </p:cNvSpPr>
              <p:nvPr/>
            </p:nvSpPr>
            <p:spPr bwMode="auto">
              <a:xfrm>
                <a:off x="1003" y="1466"/>
                <a:ext cx="325" cy="6"/>
              </a:xfrm>
              <a:prstGeom prst="rect">
                <a:avLst/>
              </a:prstGeom>
              <a:solidFill>
                <a:srgbClr val="F5F1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49" name="Rectangle 277"/>
              <p:cNvSpPr>
                <a:spLocks noChangeArrowheads="1"/>
              </p:cNvSpPr>
              <p:nvPr/>
            </p:nvSpPr>
            <p:spPr bwMode="auto">
              <a:xfrm>
                <a:off x="1003" y="1472"/>
                <a:ext cx="325" cy="5"/>
              </a:xfrm>
              <a:prstGeom prst="rect">
                <a:avLst/>
              </a:prstGeom>
              <a:solidFill>
                <a:srgbClr val="F6F3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50" name="Rectangle 278"/>
              <p:cNvSpPr>
                <a:spLocks noChangeArrowheads="1"/>
              </p:cNvSpPr>
              <p:nvPr/>
            </p:nvSpPr>
            <p:spPr bwMode="auto">
              <a:xfrm>
                <a:off x="1003" y="1477"/>
                <a:ext cx="325" cy="5"/>
              </a:xfrm>
              <a:prstGeom prst="rect">
                <a:avLst/>
              </a:prstGeom>
              <a:solidFill>
                <a:srgbClr val="F7F4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51" name="Rectangle 279"/>
              <p:cNvSpPr>
                <a:spLocks noChangeArrowheads="1"/>
              </p:cNvSpPr>
              <p:nvPr/>
            </p:nvSpPr>
            <p:spPr bwMode="auto">
              <a:xfrm>
                <a:off x="1003" y="1482"/>
                <a:ext cx="325" cy="6"/>
              </a:xfrm>
              <a:prstGeom prst="rect">
                <a:avLst/>
              </a:prstGeom>
              <a:solidFill>
                <a:srgbClr val="F7F4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52" name="Rectangle 280"/>
              <p:cNvSpPr>
                <a:spLocks noChangeArrowheads="1"/>
              </p:cNvSpPr>
              <p:nvPr/>
            </p:nvSpPr>
            <p:spPr bwMode="auto">
              <a:xfrm>
                <a:off x="1003" y="1488"/>
                <a:ext cx="325" cy="5"/>
              </a:xfrm>
              <a:prstGeom prst="rect">
                <a:avLst/>
              </a:prstGeom>
              <a:solidFill>
                <a:srgbClr val="F8F5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53" name="Rectangle 281"/>
              <p:cNvSpPr>
                <a:spLocks noChangeArrowheads="1"/>
              </p:cNvSpPr>
              <p:nvPr/>
            </p:nvSpPr>
            <p:spPr bwMode="auto">
              <a:xfrm>
                <a:off x="1003" y="1493"/>
                <a:ext cx="325" cy="5"/>
              </a:xfrm>
              <a:prstGeom prst="rect">
                <a:avLst/>
              </a:prstGeom>
              <a:solidFill>
                <a:srgbClr val="F9F7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54" name="Rectangle 282"/>
              <p:cNvSpPr>
                <a:spLocks noChangeArrowheads="1"/>
              </p:cNvSpPr>
              <p:nvPr/>
            </p:nvSpPr>
            <p:spPr bwMode="auto">
              <a:xfrm>
                <a:off x="1003" y="1498"/>
                <a:ext cx="325" cy="6"/>
              </a:xfrm>
              <a:prstGeom prst="rect">
                <a:avLst/>
              </a:prstGeom>
              <a:solidFill>
                <a:srgbClr val="F9F8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55" name="Rectangle 283"/>
              <p:cNvSpPr>
                <a:spLocks noChangeArrowheads="1"/>
              </p:cNvSpPr>
              <p:nvPr/>
            </p:nvSpPr>
            <p:spPr bwMode="auto">
              <a:xfrm>
                <a:off x="1003" y="1504"/>
                <a:ext cx="325" cy="5"/>
              </a:xfrm>
              <a:prstGeom prst="rect">
                <a:avLst/>
              </a:prstGeom>
              <a:solidFill>
                <a:srgbClr val="FAF9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56" name="Rectangle 284"/>
              <p:cNvSpPr>
                <a:spLocks noChangeArrowheads="1"/>
              </p:cNvSpPr>
              <p:nvPr/>
            </p:nvSpPr>
            <p:spPr bwMode="auto">
              <a:xfrm>
                <a:off x="1003" y="1509"/>
                <a:ext cx="325" cy="5"/>
              </a:xfrm>
              <a:prstGeom prst="rect">
                <a:avLst/>
              </a:prstGeom>
              <a:solidFill>
                <a:srgbClr val="FBFA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57" name="Rectangle 285"/>
              <p:cNvSpPr>
                <a:spLocks noChangeArrowheads="1"/>
              </p:cNvSpPr>
              <p:nvPr/>
            </p:nvSpPr>
            <p:spPr bwMode="auto">
              <a:xfrm>
                <a:off x="1003" y="1514"/>
                <a:ext cx="325" cy="5"/>
              </a:xfrm>
              <a:prstGeom prst="rect">
                <a:avLst/>
              </a:prstGeom>
              <a:solidFill>
                <a:srgbClr val="FBFA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58" name="Rectangle 286"/>
              <p:cNvSpPr>
                <a:spLocks noChangeArrowheads="1"/>
              </p:cNvSpPr>
              <p:nvPr/>
            </p:nvSpPr>
            <p:spPr bwMode="auto">
              <a:xfrm>
                <a:off x="1003" y="1519"/>
                <a:ext cx="325" cy="6"/>
              </a:xfrm>
              <a:prstGeom prst="rect">
                <a:avLst/>
              </a:prstGeom>
              <a:solidFill>
                <a:srgbClr val="FCFC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59" name="Rectangle 287"/>
              <p:cNvSpPr>
                <a:spLocks noChangeArrowheads="1"/>
              </p:cNvSpPr>
              <p:nvPr/>
            </p:nvSpPr>
            <p:spPr bwMode="auto">
              <a:xfrm>
                <a:off x="1003" y="1525"/>
                <a:ext cx="325" cy="5"/>
              </a:xfrm>
              <a:prstGeom prst="rect">
                <a:avLst/>
              </a:prstGeom>
              <a:solidFill>
                <a:srgbClr val="FDFD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60" name="Rectangle 288"/>
              <p:cNvSpPr>
                <a:spLocks noChangeArrowheads="1"/>
              </p:cNvSpPr>
              <p:nvPr/>
            </p:nvSpPr>
            <p:spPr bwMode="auto">
              <a:xfrm>
                <a:off x="1003" y="1530"/>
                <a:ext cx="325" cy="5"/>
              </a:xfrm>
              <a:prstGeom prst="rect">
                <a:avLst/>
              </a:prstGeom>
              <a:solidFill>
                <a:srgbClr val="FEFE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61" name="Freeform 289"/>
              <p:cNvSpPr>
                <a:spLocks/>
              </p:cNvSpPr>
              <p:nvPr/>
            </p:nvSpPr>
            <p:spPr bwMode="auto">
              <a:xfrm>
                <a:off x="1010" y="1337"/>
                <a:ext cx="312" cy="196"/>
              </a:xfrm>
              <a:custGeom>
                <a:avLst/>
                <a:gdLst/>
                <a:ahLst/>
                <a:cxnLst>
                  <a:cxn ang="0">
                    <a:pos x="414" y="591"/>
                  </a:cxn>
                  <a:cxn ang="0">
                    <a:pos x="1089" y="224"/>
                  </a:cxn>
                  <a:cxn ang="0">
                    <a:pos x="670" y="0"/>
                  </a:cxn>
                  <a:cxn ang="0">
                    <a:pos x="0" y="364"/>
                  </a:cxn>
                  <a:cxn ang="0">
                    <a:pos x="414" y="591"/>
                  </a:cxn>
                </a:cxnLst>
                <a:rect l="0" t="0" r="r" b="b"/>
                <a:pathLst>
                  <a:path w="1089" h="591">
                    <a:moveTo>
                      <a:pt x="414" y="591"/>
                    </a:moveTo>
                    <a:lnTo>
                      <a:pt x="1089" y="224"/>
                    </a:lnTo>
                    <a:lnTo>
                      <a:pt x="670" y="0"/>
                    </a:lnTo>
                    <a:lnTo>
                      <a:pt x="0" y="364"/>
                    </a:lnTo>
                    <a:cubicBezTo>
                      <a:pt x="107" y="481"/>
                      <a:pt x="253" y="561"/>
                      <a:pt x="414" y="591"/>
                    </a:cubicBez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362" name="Picture 290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03" y="1450"/>
                <a:ext cx="128" cy="3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63" name="Freeform 291"/>
              <p:cNvSpPr>
                <a:spLocks/>
              </p:cNvSpPr>
              <p:nvPr/>
            </p:nvSpPr>
            <p:spPr bwMode="auto">
              <a:xfrm>
                <a:off x="1010" y="1457"/>
                <a:ext cx="118" cy="381"/>
              </a:xfrm>
              <a:custGeom>
                <a:avLst/>
                <a:gdLst/>
                <a:ahLst/>
                <a:cxnLst>
                  <a:cxn ang="0">
                    <a:pos x="413" y="22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939"/>
                  </a:cxn>
                  <a:cxn ang="0">
                    <a:pos x="413" y="1148"/>
                  </a:cxn>
                  <a:cxn ang="0">
                    <a:pos x="413" y="1148"/>
                  </a:cxn>
                  <a:cxn ang="0">
                    <a:pos x="413" y="228"/>
                  </a:cxn>
                </a:cxnLst>
                <a:rect l="0" t="0" r="r" b="b"/>
                <a:pathLst>
                  <a:path w="413" h="1148">
                    <a:moveTo>
                      <a:pt x="413" y="228"/>
                    </a:moveTo>
                    <a:cubicBezTo>
                      <a:pt x="251" y="199"/>
                      <a:pt x="105" y="118"/>
                      <a:pt x="0" y="0"/>
                    </a:cubicBezTo>
                    <a:lnTo>
                      <a:pt x="0" y="0"/>
                    </a:lnTo>
                    <a:lnTo>
                      <a:pt x="0" y="939"/>
                    </a:lnTo>
                    <a:cubicBezTo>
                      <a:pt x="108" y="1051"/>
                      <a:pt x="253" y="1125"/>
                      <a:pt x="413" y="1148"/>
                    </a:cubicBezTo>
                    <a:lnTo>
                      <a:pt x="413" y="1148"/>
                    </a:lnTo>
                    <a:lnTo>
                      <a:pt x="413" y="228"/>
                    </a:lnTo>
                  </a:path>
                </a:pathLst>
              </a:custGeom>
              <a:noFill/>
              <a:ln w="2" cap="rnd">
                <a:solidFill>
                  <a:srgbClr val="A784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364" name="Picture 29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22" y="1403"/>
                <a:ext cx="206" cy="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65" name="Freeform 293"/>
              <p:cNvSpPr>
                <a:spLocks/>
              </p:cNvSpPr>
              <p:nvPr/>
            </p:nvSpPr>
            <p:spPr bwMode="auto">
              <a:xfrm>
                <a:off x="1128" y="1411"/>
                <a:ext cx="194" cy="42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0" y="427"/>
                  </a:cxn>
                  <a:cxn ang="0">
                    <a:pos x="194" y="306"/>
                  </a:cxn>
                  <a:cxn ang="0">
                    <a:pos x="194" y="0"/>
                  </a:cxn>
                  <a:cxn ang="0">
                    <a:pos x="0" y="122"/>
                  </a:cxn>
                </a:cxnLst>
                <a:rect l="0" t="0" r="r" b="b"/>
                <a:pathLst>
                  <a:path w="194" h="427">
                    <a:moveTo>
                      <a:pt x="0" y="122"/>
                    </a:moveTo>
                    <a:lnTo>
                      <a:pt x="0" y="427"/>
                    </a:lnTo>
                    <a:lnTo>
                      <a:pt x="194" y="306"/>
                    </a:lnTo>
                    <a:lnTo>
                      <a:pt x="194" y="0"/>
                    </a:lnTo>
                    <a:lnTo>
                      <a:pt x="0" y="122"/>
                    </a:lnTo>
                    <a:close/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66" name="Freeform 294"/>
              <p:cNvSpPr>
                <a:spLocks/>
              </p:cNvSpPr>
              <p:nvPr/>
            </p:nvSpPr>
            <p:spPr bwMode="auto">
              <a:xfrm>
                <a:off x="1010" y="1336"/>
                <a:ext cx="312" cy="502"/>
              </a:xfrm>
              <a:custGeom>
                <a:avLst/>
                <a:gdLst/>
                <a:ahLst/>
                <a:cxnLst>
                  <a:cxn ang="0">
                    <a:pos x="1089" y="225"/>
                  </a:cxn>
                  <a:cxn ang="0">
                    <a:pos x="670" y="0"/>
                  </a:cxn>
                  <a:cxn ang="0">
                    <a:pos x="0" y="365"/>
                  </a:cxn>
                  <a:cxn ang="0">
                    <a:pos x="1" y="1303"/>
                  </a:cxn>
                  <a:cxn ang="0">
                    <a:pos x="414" y="1512"/>
                  </a:cxn>
                  <a:cxn ang="0">
                    <a:pos x="414" y="1512"/>
                  </a:cxn>
                  <a:cxn ang="0">
                    <a:pos x="1089" y="1147"/>
                  </a:cxn>
                  <a:cxn ang="0">
                    <a:pos x="1089" y="225"/>
                  </a:cxn>
                </a:cxnLst>
                <a:rect l="0" t="0" r="r" b="b"/>
                <a:pathLst>
                  <a:path w="1089" h="1512">
                    <a:moveTo>
                      <a:pt x="1089" y="225"/>
                    </a:moveTo>
                    <a:lnTo>
                      <a:pt x="670" y="0"/>
                    </a:lnTo>
                    <a:lnTo>
                      <a:pt x="0" y="365"/>
                    </a:lnTo>
                    <a:lnTo>
                      <a:pt x="1" y="1303"/>
                    </a:lnTo>
                    <a:cubicBezTo>
                      <a:pt x="109" y="1415"/>
                      <a:pt x="254" y="1489"/>
                      <a:pt x="414" y="1512"/>
                    </a:cubicBezTo>
                    <a:lnTo>
                      <a:pt x="414" y="1512"/>
                    </a:lnTo>
                    <a:lnTo>
                      <a:pt x="1089" y="1147"/>
                    </a:lnTo>
                    <a:lnTo>
                      <a:pt x="1089" y="225"/>
                    </a:lnTo>
                    <a:close/>
                  </a:path>
                </a:pathLst>
              </a:custGeom>
              <a:noFill/>
              <a:ln w="9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367" name="Picture 29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044" y="1631"/>
                <a:ext cx="46" cy="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68" name="Picture 29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044" y="1631"/>
                <a:ext cx="46" cy="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69" name="Freeform 297"/>
              <p:cNvSpPr>
                <a:spLocks/>
              </p:cNvSpPr>
              <p:nvPr/>
            </p:nvSpPr>
            <p:spPr bwMode="auto">
              <a:xfrm>
                <a:off x="1053" y="1645"/>
                <a:ext cx="22" cy="30"/>
              </a:xfrm>
              <a:custGeom>
                <a:avLst/>
                <a:gdLst/>
                <a:ahLst/>
                <a:cxnLst>
                  <a:cxn ang="0">
                    <a:pos x="20" y="11"/>
                  </a:cxn>
                  <a:cxn ang="0">
                    <a:pos x="7" y="1"/>
                  </a:cxn>
                  <a:cxn ang="0">
                    <a:pos x="3" y="18"/>
                  </a:cxn>
                  <a:cxn ang="0">
                    <a:pos x="15" y="28"/>
                  </a:cxn>
                  <a:cxn ang="0">
                    <a:pos x="20" y="11"/>
                  </a:cxn>
                </a:cxnLst>
                <a:rect l="0" t="0" r="r" b="b"/>
                <a:pathLst>
                  <a:path w="22" h="30">
                    <a:moveTo>
                      <a:pt x="20" y="11"/>
                    </a:moveTo>
                    <a:cubicBezTo>
                      <a:pt x="17" y="4"/>
                      <a:pt x="12" y="0"/>
                      <a:pt x="7" y="1"/>
                    </a:cubicBezTo>
                    <a:cubicBezTo>
                      <a:pt x="2" y="3"/>
                      <a:pt x="0" y="11"/>
                      <a:pt x="3" y="18"/>
                    </a:cubicBezTo>
                    <a:cubicBezTo>
                      <a:pt x="5" y="26"/>
                      <a:pt x="11" y="30"/>
                      <a:pt x="15" y="28"/>
                    </a:cubicBezTo>
                    <a:cubicBezTo>
                      <a:pt x="20" y="26"/>
                      <a:pt x="22" y="19"/>
                      <a:pt x="20" y="11"/>
                    </a:cubicBezTo>
                  </a:path>
                </a:pathLst>
              </a:custGeom>
              <a:no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70" name="Freeform 298"/>
              <p:cNvSpPr>
                <a:spLocks noEditPoints="1"/>
              </p:cNvSpPr>
              <p:nvPr/>
            </p:nvSpPr>
            <p:spPr bwMode="auto">
              <a:xfrm>
                <a:off x="1029" y="1709"/>
                <a:ext cx="80" cy="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0" y="143"/>
                  </a:cxn>
                  <a:cxn ang="0">
                    <a:pos x="0" y="56"/>
                  </a:cxn>
                  <a:cxn ang="0">
                    <a:pos x="280" y="199"/>
                  </a:cxn>
                  <a:cxn ang="0">
                    <a:pos x="0" y="112"/>
                  </a:cxn>
                  <a:cxn ang="0">
                    <a:pos x="280" y="255"/>
                  </a:cxn>
                </a:cxnLst>
                <a:rect l="0" t="0" r="r" b="b"/>
                <a:pathLst>
                  <a:path w="280" h="255">
                    <a:moveTo>
                      <a:pt x="0" y="0"/>
                    </a:moveTo>
                    <a:cubicBezTo>
                      <a:pt x="84" y="68"/>
                      <a:pt x="179" y="117"/>
                      <a:pt x="280" y="143"/>
                    </a:cubicBezTo>
                    <a:moveTo>
                      <a:pt x="0" y="56"/>
                    </a:moveTo>
                    <a:cubicBezTo>
                      <a:pt x="84" y="124"/>
                      <a:pt x="179" y="173"/>
                      <a:pt x="280" y="199"/>
                    </a:cubicBezTo>
                    <a:moveTo>
                      <a:pt x="0" y="112"/>
                    </a:moveTo>
                    <a:cubicBezTo>
                      <a:pt x="84" y="180"/>
                      <a:pt x="179" y="229"/>
                      <a:pt x="280" y="255"/>
                    </a:cubicBez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71" name="Freeform 299"/>
              <p:cNvSpPr>
                <a:spLocks/>
              </p:cNvSpPr>
              <p:nvPr/>
            </p:nvSpPr>
            <p:spPr bwMode="auto">
              <a:xfrm>
                <a:off x="1026" y="1516"/>
                <a:ext cx="86" cy="56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289" y="169"/>
                  </a:cxn>
                  <a:cxn ang="0">
                    <a:pos x="300" y="153"/>
                  </a:cxn>
                  <a:cxn ang="0">
                    <a:pos x="289" y="143"/>
                  </a:cxn>
                  <a:cxn ang="0">
                    <a:pos x="16" y="4"/>
                  </a:cxn>
                  <a:cxn ang="0">
                    <a:pos x="3" y="4"/>
                  </a:cxn>
                  <a:cxn ang="0">
                    <a:pos x="0" y="11"/>
                  </a:cxn>
                  <a:cxn ang="0">
                    <a:pos x="10" y="25"/>
                  </a:cxn>
                </a:cxnLst>
                <a:rect l="0" t="0" r="r" b="b"/>
                <a:pathLst>
                  <a:path w="302" h="169">
                    <a:moveTo>
                      <a:pt x="10" y="25"/>
                    </a:moveTo>
                    <a:cubicBezTo>
                      <a:pt x="90" y="93"/>
                      <a:pt x="186" y="142"/>
                      <a:pt x="289" y="169"/>
                    </a:cubicBezTo>
                    <a:cubicBezTo>
                      <a:pt x="297" y="167"/>
                      <a:pt x="302" y="160"/>
                      <a:pt x="300" y="153"/>
                    </a:cubicBezTo>
                    <a:cubicBezTo>
                      <a:pt x="299" y="148"/>
                      <a:pt x="295" y="144"/>
                      <a:pt x="289" y="143"/>
                    </a:cubicBezTo>
                    <a:cubicBezTo>
                      <a:pt x="188" y="117"/>
                      <a:pt x="94" y="69"/>
                      <a:pt x="16" y="4"/>
                    </a:cubicBezTo>
                    <a:cubicBezTo>
                      <a:pt x="12" y="0"/>
                      <a:pt x="6" y="1"/>
                      <a:pt x="3" y="4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1" y="17"/>
                      <a:pt x="5" y="22"/>
                      <a:pt x="10" y="25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72" name="Freeform 300"/>
              <p:cNvSpPr>
                <a:spLocks/>
              </p:cNvSpPr>
              <p:nvPr/>
            </p:nvSpPr>
            <p:spPr bwMode="auto">
              <a:xfrm>
                <a:off x="1026" y="1516"/>
                <a:ext cx="86" cy="56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82" y="56"/>
                  </a:cxn>
                  <a:cxn ang="0">
                    <a:pos x="86" y="51"/>
                  </a:cxn>
                  <a:cxn ang="0">
                    <a:pos x="82" y="47"/>
                  </a:cxn>
                  <a:cxn ang="0">
                    <a:pos x="4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3" y="8"/>
                  </a:cxn>
                </a:cxnLst>
                <a:rect l="0" t="0" r="r" b="b"/>
                <a:pathLst>
                  <a:path w="86" h="56">
                    <a:moveTo>
                      <a:pt x="3" y="8"/>
                    </a:moveTo>
                    <a:cubicBezTo>
                      <a:pt x="25" y="31"/>
                      <a:pt x="53" y="47"/>
                      <a:pt x="82" y="56"/>
                    </a:cubicBezTo>
                    <a:cubicBezTo>
                      <a:pt x="85" y="55"/>
                      <a:pt x="86" y="53"/>
                      <a:pt x="86" y="51"/>
                    </a:cubicBezTo>
                    <a:cubicBezTo>
                      <a:pt x="85" y="49"/>
                      <a:pt x="84" y="48"/>
                      <a:pt x="82" y="47"/>
                    </a:cubicBezTo>
                    <a:cubicBezTo>
                      <a:pt x="53" y="39"/>
                      <a:pt x="27" y="23"/>
                      <a:pt x="4" y="1"/>
                    </a:cubicBezTo>
                    <a:cubicBezTo>
                      <a:pt x="3" y="0"/>
                      <a:pt x="1" y="0"/>
                      <a:pt x="1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5"/>
                      <a:pt x="1" y="7"/>
                      <a:pt x="3" y="8"/>
                    </a:cubicBezTo>
                  </a:path>
                </a:pathLst>
              </a:custGeom>
              <a:no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373" name="Picture 30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044" y="1535"/>
                <a:ext cx="37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74" name="Picture 302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044" y="1535"/>
                <a:ext cx="37" cy="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75" name="Freeform 303"/>
              <p:cNvSpPr>
                <a:spLocks/>
              </p:cNvSpPr>
              <p:nvPr/>
            </p:nvSpPr>
            <p:spPr bwMode="auto">
              <a:xfrm>
                <a:off x="1049" y="1539"/>
                <a:ext cx="27" cy="22"/>
              </a:xfrm>
              <a:custGeom>
                <a:avLst/>
                <a:gdLst/>
                <a:ahLst/>
                <a:cxnLst>
                  <a:cxn ang="0">
                    <a:pos x="27" y="22"/>
                  </a:cxn>
                  <a:cxn ang="0">
                    <a:pos x="3" y="8"/>
                  </a:cxn>
                  <a:cxn ang="0">
                    <a:pos x="17" y="22"/>
                  </a:cxn>
                  <a:cxn ang="0">
                    <a:pos x="27" y="22"/>
                  </a:cxn>
                </a:cxnLst>
                <a:rect l="0" t="0" r="r" b="b"/>
                <a:pathLst>
                  <a:path w="27" h="22">
                    <a:moveTo>
                      <a:pt x="27" y="22"/>
                    </a:moveTo>
                    <a:cubicBezTo>
                      <a:pt x="22" y="6"/>
                      <a:pt x="11" y="0"/>
                      <a:pt x="3" y="8"/>
                    </a:cubicBezTo>
                    <a:cubicBezTo>
                      <a:pt x="0" y="14"/>
                      <a:pt x="6" y="20"/>
                      <a:pt x="17" y="22"/>
                    </a:cubicBezTo>
                    <a:cubicBezTo>
                      <a:pt x="20" y="22"/>
                      <a:pt x="24" y="22"/>
                      <a:pt x="27" y="22"/>
                    </a:cubicBezTo>
                  </a:path>
                </a:pathLst>
              </a:custGeom>
              <a:noFill/>
              <a:ln w="0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376" name="Picture 304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021" y="1541"/>
                <a:ext cx="92" cy="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77" name="Picture 305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021" y="1541"/>
                <a:ext cx="92" cy="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78" name="Freeform 306"/>
              <p:cNvSpPr>
                <a:spLocks/>
              </p:cNvSpPr>
              <p:nvPr/>
            </p:nvSpPr>
            <p:spPr bwMode="auto">
              <a:xfrm>
                <a:off x="1029" y="1554"/>
                <a:ext cx="80" cy="54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80" y="162"/>
                  </a:cxn>
                  <a:cxn ang="0">
                    <a:pos x="280" y="162"/>
                  </a:cxn>
                  <a:cxn ang="0">
                    <a:pos x="280" y="1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280" h="162">
                    <a:moveTo>
                      <a:pt x="0" y="19"/>
                    </a:moveTo>
                    <a:cubicBezTo>
                      <a:pt x="80" y="86"/>
                      <a:pt x="176" y="135"/>
                      <a:pt x="280" y="162"/>
                    </a:cubicBezTo>
                    <a:lnTo>
                      <a:pt x="280" y="162"/>
                    </a:lnTo>
                    <a:lnTo>
                      <a:pt x="280" y="144"/>
                    </a:lnTo>
                    <a:cubicBezTo>
                      <a:pt x="177" y="115"/>
                      <a:pt x="82" y="66"/>
                      <a:pt x="0" y="0"/>
                    </a:cubicBez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79" name="Freeform 307"/>
              <p:cNvSpPr>
                <a:spLocks/>
              </p:cNvSpPr>
              <p:nvPr/>
            </p:nvSpPr>
            <p:spPr bwMode="auto">
              <a:xfrm>
                <a:off x="1029" y="1549"/>
                <a:ext cx="80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3"/>
                  </a:cxn>
                  <a:cxn ang="0">
                    <a:pos x="280" y="216"/>
                  </a:cxn>
                </a:cxnLst>
                <a:rect l="0" t="0" r="r" b="b"/>
                <a:pathLst>
                  <a:path w="280" h="216">
                    <a:moveTo>
                      <a:pt x="0" y="0"/>
                    </a:moveTo>
                    <a:lnTo>
                      <a:pt x="0" y="73"/>
                    </a:lnTo>
                    <a:cubicBezTo>
                      <a:pt x="82" y="138"/>
                      <a:pt x="177" y="187"/>
                      <a:pt x="280" y="216"/>
                    </a:cubicBez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80" name="Freeform 308"/>
              <p:cNvSpPr>
                <a:spLocks/>
              </p:cNvSpPr>
              <p:nvPr/>
            </p:nvSpPr>
            <p:spPr bwMode="auto">
              <a:xfrm>
                <a:off x="1029" y="1550"/>
                <a:ext cx="80" cy="72"/>
              </a:xfrm>
              <a:custGeom>
                <a:avLst/>
                <a:gdLst/>
                <a:ahLst/>
                <a:cxnLst>
                  <a:cxn ang="0">
                    <a:pos x="280" y="217"/>
                  </a:cxn>
                  <a:cxn ang="0">
                    <a:pos x="280" y="144"/>
                  </a:cxn>
                  <a:cxn ang="0">
                    <a:pos x="0" y="0"/>
                  </a:cxn>
                </a:cxnLst>
                <a:rect l="0" t="0" r="r" b="b"/>
                <a:pathLst>
                  <a:path w="280" h="217">
                    <a:moveTo>
                      <a:pt x="280" y="217"/>
                    </a:moveTo>
                    <a:lnTo>
                      <a:pt x="280" y="144"/>
                    </a:lnTo>
                    <a:cubicBezTo>
                      <a:pt x="177" y="114"/>
                      <a:pt x="82" y="65"/>
                      <a:pt x="0" y="0"/>
                    </a:cubicBezTo>
                  </a:path>
                </a:pathLst>
              </a:custGeom>
              <a:no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442" name="Group 370"/>
            <p:cNvGrpSpPr>
              <a:grpSpLocks/>
            </p:cNvGrpSpPr>
            <p:nvPr/>
          </p:nvGrpSpPr>
          <p:grpSpPr bwMode="auto">
            <a:xfrm>
              <a:off x="1847" y="3069"/>
              <a:ext cx="352" cy="514"/>
              <a:chOff x="1847" y="3069"/>
              <a:chExt cx="352" cy="514"/>
            </a:xfrm>
          </p:grpSpPr>
          <p:sp>
            <p:nvSpPr>
              <p:cNvPr id="3382" name="Freeform 310"/>
              <p:cNvSpPr>
                <a:spLocks/>
              </p:cNvSpPr>
              <p:nvPr/>
            </p:nvSpPr>
            <p:spPr bwMode="auto">
              <a:xfrm>
                <a:off x="1970" y="3415"/>
                <a:ext cx="229" cy="165"/>
              </a:xfrm>
              <a:custGeom>
                <a:avLst/>
                <a:gdLst/>
                <a:ahLst/>
                <a:cxnLst>
                  <a:cxn ang="0">
                    <a:pos x="233" y="491"/>
                  </a:cxn>
                  <a:cxn ang="0">
                    <a:pos x="718" y="331"/>
                  </a:cxn>
                  <a:cxn ang="0">
                    <a:pos x="691" y="42"/>
                  </a:cxn>
                  <a:cxn ang="0">
                    <a:pos x="597" y="0"/>
                  </a:cxn>
                  <a:cxn ang="0">
                    <a:pos x="597" y="0"/>
                  </a:cxn>
                  <a:cxn ang="0">
                    <a:pos x="0" y="491"/>
                  </a:cxn>
                  <a:cxn ang="0">
                    <a:pos x="233" y="491"/>
                  </a:cxn>
                </a:cxnLst>
                <a:rect l="0" t="0" r="r" b="b"/>
                <a:pathLst>
                  <a:path w="801" h="497">
                    <a:moveTo>
                      <a:pt x="233" y="491"/>
                    </a:moveTo>
                    <a:cubicBezTo>
                      <a:pt x="412" y="497"/>
                      <a:pt x="587" y="439"/>
                      <a:pt x="718" y="331"/>
                    </a:cubicBezTo>
                    <a:cubicBezTo>
                      <a:pt x="801" y="245"/>
                      <a:pt x="789" y="116"/>
                      <a:pt x="691" y="42"/>
                    </a:cubicBezTo>
                    <a:cubicBezTo>
                      <a:pt x="664" y="22"/>
                      <a:pt x="631" y="8"/>
                      <a:pt x="597" y="0"/>
                    </a:cubicBezTo>
                    <a:lnTo>
                      <a:pt x="597" y="0"/>
                    </a:lnTo>
                    <a:lnTo>
                      <a:pt x="0" y="491"/>
                    </a:lnTo>
                    <a:lnTo>
                      <a:pt x="233" y="491"/>
                    </a:lnTo>
                    <a:close/>
                  </a:path>
                </a:pathLst>
              </a:custGeom>
              <a:solidFill>
                <a:srgbClr val="DCD2B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83" name="Rectangle 311"/>
              <p:cNvSpPr>
                <a:spLocks noChangeArrowheads="1"/>
              </p:cNvSpPr>
              <p:nvPr/>
            </p:nvSpPr>
            <p:spPr bwMode="auto">
              <a:xfrm>
                <a:off x="1847" y="3069"/>
                <a:ext cx="324" cy="5"/>
              </a:xfrm>
              <a:prstGeom prst="rect">
                <a:avLst/>
              </a:prstGeom>
              <a:solidFill>
                <a:srgbClr val="FFFF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84" name="Rectangle 312"/>
              <p:cNvSpPr>
                <a:spLocks noChangeArrowheads="1"/>
              </p:cNvSpPr>
              <p:nvPr/>
            </p:nvSpPr>
            <p:spPr bwMode="auto">
              <a:xfrm>
                <a:off x="1847" y="3074"/>
                <a:ext cx="324" cy="6"/>
              </a:xfrm>
              <a:prstGeom prst="rect">
                <a:avLst/>
              </a:prstGeom>
              <a:solidFill>
                <a:srgbClr val="E1D8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85" name="Rectangle 313"/>
              <p:cNvSpPr>
                <a:spLocks noChangeArrowheads="1"/>
              </p:cNvSpPr>
              <p:nvPr/>
            </p:nvSpPr>
            <p:spPr bwMode="auto">
              <a:xfrm>
                <a:off x="1847" y="3080"/>
                <a:ext cx="324" cy="5"/>
              </a:xfrm>
              <a:prstGeom prst="rect">
                <a:avLst/>
              </a:prstGeom>
              <a:solidFill>
                <a:srgbClr val="E2D9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86" name="Rectangle 314"/>
              <p:cNvSpPr>
                <a:spLocks noChangeArrowheads="1"/>
              </p:cNvSpPr>
              <p:nvPr/>
            </p:nvSpPr>
            <p:spPr bwMode="auto">
              <a:xfrm>
                <a:off x="1847" y="3085"/>
                <a:ext cx="324" cy="5"/>
              </a:xfrm>
              <a:prstGeom prst="rect">
                <a:avLst/>
              </a:prstGeom>
              <a:solidFill>
                <a:srgbClr val="E3DA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87" name="Rectangle 315"/>
              <p:cNvSpPr>
                <a:spLocks noChangeArrowheads="1"/>
              </p:cNvSpPr>
              <p:nvPr/>
            </p:nvSpPr>
            <p:spPr bwMode="auto">
              <a:xfrm>
                <a:off x="1847" y="3090"/>
                <a:ext cx="324" cy="5"/>
              </a:xfrm>
              <a:prstGeom prst="rect">
                <a:avLst/>
              </a:prstGeom>
              <a:solidFill>
                <a:srgbClr val="E4DB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88" name="Rectangle 316"/>
              <p:cNvSpPr>
                <a:spLocks noChangeArrowheads="1"/>
              </p:cNvSpPr>
              <p:nvPr/>
            </p:nvSpPr>
            <p:spPr bwMode="auto">
              <a:xfrm>
                <a:off x="1847" y="3095"/>
                <a:ext cx="324" cy="6"/>
              </a:xfrm>
              <a:prstGeom prst="rect">
                <a:avLst/>
              </a:prstGeom>
              <a:solidFill>
                <a:srgbClr val="E5DD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89" name="Rectangle 317"/>
              <p:cNvSpPr>
                <a:spLocks noChangeArrowheads="1"/>
              </p:cNvSpPr>
              <p:nvPr/>
            </p:nvSpPr>
            <p:spPr bwMode="auto">
              <a:xfrm>
                <a:off x="1847" y="3101"/>
                <a:ext cx="324" cy="5"/>
              </a:xfrm>
              <a:prstGeom prst="rect">
                <a:avLst/>
              </a:prstGeom>
              <a:solidFill>
                <a:srgbClr val="E6DE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90" name="Rectangle 318"/>
              <p:cNvSpPr>
                <a:spLocks noChangeArrowheads="1"/>
              </p:cNvSpPr>
              <p:nvPr/>
            </p:nvSpPr>
            <p:spPr bwMode="auto">
              <a:xfrm>
                <a:off x="1847" y="3106"/>
                <a:ext cx="324" cy="5"/>
              </a:xfrm>
              <a:prstGeom prst="rect">
                <a:avLst/>
              </a:prstGeom>
              <a:solidFill>
                <a:srgbClr val="E6DE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91" name="Rectangle 319"/>
              <p:cNvSpPr>
                <a:spLocks noChangeArrowheads="1"/>
              </p:cNvSpPr>
              <p:nvPr/>
            </p:nvSpPr>
            <p:spPr bwMode="auto">
              <a:xfrm>
                <a:off x="1847" y="3111"/>
                <a:ext cx="324" cy="6"/>
              </a:xfrm>
              <a:prstGeom prst="rect">
                <a:avLst/>
              </a:prstGeom>
              <a:solidFill>
                <a:srgbClr val="E7DF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92" name="Rectangle 320"/>
              <p:cNvSpPr>
                <a:spLocks noChangeArrowheads="1"/>
              </p:cNvSpPr>
              <p:nvPr/>
            </p:nvSpPr>
            <p:spPr bwMode="auto">
              <a:xfrm>
                <a:off x="1847" y="3117"/>
                <a:ext cx="324" cy="5"/>
              </a:xfrm>
              <a:prstGeom prst="rect">
                <a:avLst/>
              </a:prstGeom>
              <a:solidFill>
                <a:srgbClr val="E8E0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93" name="Rectangle 321"/>
              <p:cNvSpPr>
                <a:spLocks noChangeArrowheads="1"/>
              </p:cNvSpPr>
              <p:nvPr/>
            </p:nvSpPr>
            <p:spPr bwMode="auto">
              <a:xfrm>
                <a:off x="1847" y="3122"/>
                <a:ext cx="324" cy="5"/>
              </a:xfrm>
              <a:prstGeom prst="rect">
                <a:avLst/>
              </a:prstGeom>
              <a:solidFill>
                <a:srgbClr val="E9E2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94" name="Rectangle 322"/>
              <p:cNvSpPr>
                <a:spLocks noChangeArrowheads="1"/>
              </p:cNvSpPr>
              <p:nvPr/>
            </p:nvSpPr>
            <p:spPr bwMode="auto">
              <a:xfrm>
                <a:off x="1847" y="3127"/>
                <a:ext cx="324" cy="5"/>
              </a:xfrm>
              <a:prstGeom prst="rect">
                <a:avLst/>
              </a:prstGeom>
              <a:solidFill>
                <a:srgbClr val="E9E3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95" name="Rectangle 323"/>
              <p:cNvSpPr>
                <a:spLocks noChangeArrowheads="1"/>
              </p:cNvSpPr>
              <p:nvPr/>
            </p:nvSpPr>
            <p:spPr bwMode="auto">
              <a:xfrm>
                <a:off x="1847" y="3132"/>
                <a:ext cx="324" cy="6"/>
              </a:xfrm>
              <a:prstGeom prst="rect">
                <a:avLst/>
              </a:prstGeom>
              <a:solidFill>
                <a:srgbClr val="EAE3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96" name="Rectangle 324"/>
              <p:cNvSpPr>
                <a:spLocks noChangeArrowheads="1"/>
              </p:cNvSpPr>
              <p:nvPr/>
            </p:nvSpPr>
            <p:spPr bwMode="auto">
              <a:xfrm>
                <a:off x="1847" y="3138"/>
                <a:ext cx="324" cy="5"/>
              </a:xfrm>
              <a:prstGeom prst="rect">
                <a:avLst/>
              </a:prstGeom>
              <a:solidFill>
                <a:srgbClr val="EAE4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97" name="Rectangle 325"/>
              <p:cNvSpPr>
                <a:spLocks noChangeArrowheads="1"/>
              </p:cNvSpPr>
              <p:nvPr/>
            </p:nvSpPr>
            <p:spPr bwMode="auto">
              <a:xfrm>
                <a:off x="1847" y="3143"/>
                <a:ext cx="324" cy="5"/>
              </a:xfrm>
              <a:prstGeom prst="rect">
                <a:avLst/>
              </a:prstGeom>
              <a:solidFill>
                <a:srgbClr val="EBE6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98" name="Rectangle 326"/>
              <p:cNvSpPr>
                <a:spLocks noChangeArrowheads="1"/>
              </p:cNvSpPr>
              <p:nvPr/>
            </p:nvSpPr>
            <p:spPr bwMode="auto">
              <a:xfrm>
                <a:off x="1847" y="3148"/>
                <a:ext cx="324" cy="6"/>
              </a:xfrm>
              <a:prstGeom prst="rect">
                <a:avLst/>
              </a:prstGeom>
              <a:solidFill>
                <a:srgbClr val="ECE7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99" name="Rectangle 327"/>
              <p:cNvSpPr>
                <a:spLocks noChangeArrowheads="1"/>
              </p:cNvSpPr>
              <p:nvPr/>
            </p:nvSpPr>
            <p:spPr bwMode="auto">
              <a:xfrm>
                <a:off x="1847" y="3154"/>
                <a:ext cx="324" cy="5"/>
              </a:xfrm>
              <a:prstGeom prst="rect">
                <a:avLst/>
              </a:prstGeom>
              <a:solidFill>
                <a:srgbClr val="EDE8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00" name="Rectangle 328"/>
              <p:cNvSpPr>
                <a:spLocks noChangeArrowheads="1"/>
              </p:cNvSpPr>
              <p:nvPr/>
            </p:nvSpPr>
            <p:spPr bwMode="auto">
              <a:xfrm>
                <a:off x="1847" y="3159"/>
                <a:ext cx="324" cy="5"/>
              </a:xfrm>
              <a:prstGeom prst="rect">
                <a:avLst/>
              </a:prstGeom>
              <a:solidFill>
                <a:srgbClr val="EEE9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01" name="Rectangle 329"/>
              <p:cNvSpPr>
                <a:spLocks noChangeArrowheads="1"/>
              </p:cNvSpPr>
              <p:nvPr/>
            </p:nvSpPr>
            <p:spPr bwMode="auto">
              <a:xfrm>
                <a:off x="1847" y="3164"/>
                <a:ext cx="324" cy="6"/>
              </a:xfrm>
              <a:prstGeom prst="rect">
                <a:avLst/>
              </a:prstGeom>
              <a:solidFill>
                <a:srgbClr val="EEEA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02" name="Rectangle 330"/>
              <p:cNvSpPr>
                <a:spLocks noChangeArrowheads="1"/>
              </p:cNvSpPr>
              <p:nvPr/>
            </p:nvSpPr>
            <p:spPr bwMode="auto">
              <a:xfrm>
                <a:off x="1847" y="3170"/>
                <a:ext cx="324" cy="5"/>
              </a:xfrm>
              <a:prstGeom prst="rect">
                <a:avLst/>
              </a:prstGeom>
              <a:solidFill>
                <a:srgbClr val="EFEB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03" name="Rectangle 331"/>
              <p:cNvSpPr>
                <a:spLocks noChangeArrowheads="1"/>
              </p:cNvSpPr>
              <p:nvPr/>
            </p:nvSpPr>
            <p:spPr bwMode="auto">
              <a:xfrm>
                <a:off x="1847" y="3175"/>
                <a:ext cx="324" cy="5"/>
              </a:xfrm>
              <a:prstGeom prst="rect">
                <a:avLst/>
              </a:prstGeom>
              <a:solidFill>
                <a:srgbClr val="F0EC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04" name="Rectangle 332"/>
              <p:cNvSpPr>
                <a:spLocks noChangeArrowheads="1"/>
              </p:cNvSpPr>
              <p:nvPr/>
            </p:nvSpPr>
            <p:spPr bwMode="auto">
              <a:xfrm>
                <a:off x="1847" y="3180"/>
                <a:ext cx="324" cy="5"/>
              </a:xfrm>
              <a:prstGeom prst="rect">
                <a:avLst/>
              </a:prstGeom>
              <a:solidFill>
                <a:srgbClr val="F1ED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05" name="Rectangle 333"/>
              <p:cNvSpPr>
                <a:spLocks noChangeArrowheads="1"/>
              </p:cNvSpPr>
              <p:nvPr/>
            </p:nvSpPr>
            <p:spPr bwMode="auto">
              <a:xfrm>
                <a:off x="1847" y="3185"/>
                <a:ext cx="324" cy="6"/>
              </a:xfrm>
              <a:prstGeom prst="rect">
                <a:avLst/>
              </a:prstGeom>
              <a:solidFill>
                <a:srgbClr val="F2EE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06" name="Rectangle 334"/>
              <p:cNvSpPr>
                <a:spLocks noChangeArrowheads="1"/>
              </p:cNvSpPr>
              <p:nvPr/>
            </p:nvSpPr>
            <p:spPr bwMode="auto">
              <a:xfrm>
                <a:off x="1847" y="3191"/>
                <a:ext cx="324" cy="5"/>
              </a:xfrm>
              <a:prstGeom prst="rect">
                <a:avLst/>
              </a:prstGeom>
              <a:solidFill>
                <a:srgbClr val="F2EE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07" name="Rectangle 335"/>
              <p:cNvSpPr>
                <a:spLocks noChangeArrowheads="1"/>
              </p:cNvSpPr>
              <p:nvPr/>
            </p:nvSpPr>
            <p:spPr bwMode="auto">
              <a:xfrm>
                <a:off x="1847" y="3196"/>
                <a:ext cx="324" cy="5"/>
              </a:xfrm>
              <a:prstGeom prst="rect">
                <a:avLst/>
              </a:prstGeom>
              <a:solidFill>
                <a:srgbClr val="F3EFE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08" name="Rectangle 336"/>
              <p:cNvSpPr>
                <a:spLocks noChangeArrowheads="1"/>
              </p:cNvSpPr>
              <p:nvPr/>
            </p:nvSpPr>
            <p:spPr bwMode="auto">
              <a:xfrm>
                <a:off x="1847" y="3201"/>
                <a:ext cx="324" cy="6"/>
              </a:xfrm>
              <a:prstGeom prst="rect">
                <a:avLst/>
              </a:prstGeom>
              <a:solidFill>
                <a:srgbClr val="F4F0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09" name="Rectangle 337"/>
              <p:cNvSpPr>
                <a:spLocks noChangeArrowheads="1"/>
              </p:cNvSpPr>
              <p:nvPr/>
            </p:nvSpPr>
            <p:spPr bwMode="auto">
              <a:xfrm>
                <a:off x="1847" y="3207"/>
                <a:ext cx="324" cy="5"/>
              </a:xfrm>
              <a:prstGeom prst="rect">
                <a:avLst/>
              </a:prstGeom>
              <a:solidFill>
                <a:srgbClr val="F5F1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10" name="Rectangle 338"/>
              <p:cNvSpPr>
                <a:spLocks noChangeArrowheads="1"/>
              </p:cNvSpPr>
              <p:nvPr/>
            </p:nvSpPr>
            <p:spPr bwMode="auto">
              <a:xfrm>
                <a:off x="1847" y="3212"/>
                <a:ext cx="324" cy="5"/>
              </a:xfrm>
              <a:prstGeom prst="rect">
                <a:avLst/>
              </a:prstGeom>
              <a:solidFill>
                <a:srgbClr val="F6F3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11" name="Rectangle 339"/>
              <p:cNvSpPr>
                <a:spLocks noChangeArrowheads="1"/>
              </p:cNvSpPr>
              <p:nvPr/>
            </p:nvSpPr>
            <p:spPr bwMode="auto">
              <a:xfrm>
                <a:off x="1847" y="3217"/>
                <a:ext cx="324" cy="6"/>
              </a:xfrm>
              <a:prstGeom prst="rect">
                <a:avLst/>
              </a:prstGeom>
              <a:solidFill>
                <a:srgbClr val="F7F4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12" name="Rectangle 340"/>
              <p:cNvSpPr>
                <a:spLocks noChangeArrowheads="1"/>
              </p:cNvSpPr>
              <p:nvPr/>
            </p:nvSpPr>
            <p:spPr bwMode="auto">
              <a:xfrm>
                <a:off x="1847" y="3223"/>
                <a:ext cx="324" cy="5"/>
              </a:xfrm>
              <a:prstGeom prst="rect">
                <a:avLst/>
              </a:prstGeom>
              <a:solidFill>
                <a:srgbClr val="F7F4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13" name="Rectangle 341"/>
              <p:cNvSpPr>
                <a:spLocks noChangeArrowheads="1"/>
              </p:cNvSpPr>
              <p:nvPr/>
            </p:nvSpPr>
            <p:spPr bwMode="auto">
              <a:xfrm>
                <a:off x="1847" y="3228"/>
                <a:ext cx="324" cy="5"/>
              </a:xfrm>
              <a:prstGeom prst="rect">
                <a:avLst/>
              </a:prstGeom>
              <a:solidFill>
                <a:srgbClr val="F8F5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14" name="Rectangle 342"/>
              <p:cNvSpPr>
                <a:spLocks noChangeArrowheads="1"/>
              </p:cNvSpPr>
              <p:nvPr/>
            </p:nvSpPr>
            <p:spPr bwMode="auto">
              <a:xfrm>
                <a:off x="1847" y="3233"/>
                <a:ext cx="324" cy="5"/>
              </a:xfrm>
              <a:prstGeom prst="rect">
                <a:avLst/>
              </a:prstGeom>
              <a:solidFill>
                <a:srgbClr val="F9F7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15" name="Rectangle 343"/>
              <p:cNvSpPr>
                <a:spLocks noChangeArrowheads="1"/>
              </p:cNvSpPr>
              <p:nvPr/>
            </p:nvSpPr>
            <p:spPr bwMode="auto">
              <a:xfrm>
                <a:off x="1847" y="3238"/>
                <a:ext cx="324" cy="6"/>
              </a:xfrm>
              <a:prstGeom prst="rect">
                <a:avLst/>
              </a:prstGeom>
              <a:solidFill>
                <a:srgbClr val="F9F8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16" name="Rectangle 344"/>
              <p:cNvSpPr>
                <a:spLocks noChangeArrowheads="1"/>
              </p:cNvSpPr>
              <p:nvPr/>
            </p:nvSpPr>
            <p:spPr bwMode="auto">
              <a:xfrm>
                <a:off x="1847" y="3244"/>
                <a:ext cx="324" cy="5"/>
              </a:xfrm>
              <a:prstGeom prst="rect">
                <a:avLst/>
              </a:prstGeom>
              <a:solidFill>
                <a:srgbClr val="FAF9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17" name="Rectangle 345"/>
              <p:cNvSpPr>
                <a:spLocks noChangeArrowheads="1"/>
              </p:cNvSpPr>
              <p:nvPr/>
            </p:nvSpPr>
            <p:spPr bwMode="auto">
              <a:xfrm>
                <a:off x="1847" y="3249"/>
                <a:ext cx="324" cy="5"/>
              </a:xfrm>
              <a:prstGeom prst="rect">
                <a:avLst/>
              </a:prstGeom>
              <a:solidFill>
                <a:srgbClr val="FBFA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18" name="Rectangle 346"/>
              <p:cNvSpPr>
                <a:spLocks noChangeArrowheads="1"/>
              </p:cNvSpPr>
              <p:nvPr/>
            </p:nvSpPr>
            <p:spPr bwMode="auto">
              <a:xfrm>
                <a:off x="1847" y="3254"/>
                <a:ext cx="324" cy="6"/>
              </a:xfrm>
              <a:prstGeom prst="rect">
                <a:avLst/>
              </a:prstGeom>
              <a:solidFill>
                <a:srgbClr val="FBFA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19" name="Rectangle 347"/>
              <p:cNvSpPr>
                <a:spLocks noChangeArrowheads="1"/>
              </p:cNvSpPr>
              <p:nvPr/>
            </p:nvSpPr>
            <p:spPr bwMode="auto">
              <a:xfrm>
                <a:off x="1847" y="3260"/>
                <a:ext cx="324" cy="5"/>
              </a:xfrm>
              <a:prstGeom prst="rect">
                <a:avLst/>
              </a:prstGeom>
              <a:solidFill>
                <a:srgbClr val="FCFC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20" name="Rectangle 348"/>
              <p:cNvSpPr>
                <a:spLocks noChangeArrowheads="1"/>
              </p:cNvSpPr>
              <p:nvPr/>
            </p:nvSpPr>
            <p:spPr bwMode="auto">
              <a:xfrm>
                <a:off x="1847" y="3265"/>
                <a:ext cx="324" cy="5"/>
              </a:xfrm>
              <a:prstGeom prst="rect">
                <a:avLst/>
              </a:prstGeom>
              <a:solidFill>
                <a:srgbClr val="FDFD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21" name="Rectangle 349"/>
              <p:cNvSpPr>
                <a:spLocks noChangeArrowheads="1"/>
              </p:cNvSpPr>
              <p:nvPr/>
            </p:nvSpPr>
            <p:spPr bwMode="auto">
              <a:xfrm>
                <a:off x="1847" y="3270"/>
                <a:ext cx="324" cy="6"/>
              </a:xfrm>
              <a:prstGeom prst="rect">
                <a:avLst/>
              </a:prstGeom>
              <a:solidFill>
                <a:srgbClr val="FEFE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22" name="Freeform 350"/>
              <p:cNvSpPr>
                <a:spLocks/>
              </p:cNvSpPr>
              <p:nvPr/>
            </p:nvSpPr>
            <p:spPr bwMode="auto">
              <a:xfrm>
                <a:off x="1853" y="3077"/>
                <a:ext cx="311" cy="196"/>
              </a:xfrm>
              <a:custGeom>
                <a:avLst/>
                <a:gdLst/>
                <a:ahLst/>
                <a:cxnLst>
                  <a:cxn ang="0">
                    <a:pos x="414" y="591"/>
                  </a:cxn>
                  <a:cxn ang="0">
                    <a:pos x="1089" y="224"/>
                  </a:cxn>
                  <a:cxn ang="0">
                    <a:pos x="670" y="0"/>
                  </a:cxn>
                  <a:cxn ang="0">
                    <a:pos x="0" y="364"/>
                  </a:cxn>
                  <a:cxn ang="0">
                    <a:pos x="414" y="591"/>
                  </a:cxn>
                </a:cxnLst>
                <a:rect l="0" t="0" r="r" b="b"/>
                <a:pathLst>
                  <a:path w="1089" h="591">
                    <a:moveTo>
                      <a:pt x="414" y="591"/>
                    </a:moveTo>
                    <a:lnTo>
                      <a:pt x="1089" y="224"/>
                    </a:lnTo>
                    <a:lnTo>
                      <a:pt x="670" y="0"/>
                    </a:lnTo>
                    <a:lnTo>
                      <a:pt x="0" y="364"/>
                    </a:lnTo>
                    <a:cubicBezTo>
                      <a:pt x="107" y="481"/>
                      <a:pt x="253" y="561"/>
                      <a:pt x="414" y="591"/>
                    </a:cubicBez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423" name="Picture 35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47" y="3191"/>
                <a:ext cx="128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24" name="Freeform 352"/>
              <p:cNvSpPr>
                <a:spLocks/>
              </p:cNvSpPr>
              <p:nvPr/>
            </p:nvSpPr>
            <p:spPr bwMode="auto">
              <a:xfrm>
                <a:off x="1854" y="3197"/>
                <a:ext cx="118" cy="381"/>
              </a:xfrm>
              <a:custGeom>
                <a:avLst/>
                <a:gdLst/>
                <a:ahLst/>
                <a:cxnLst>
                  <a:cxn ang="0">
                    <a:pos x="413" y="22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939"/>
                  </a:cxn>
                  <a:cxn ang="0">
                    <a:pos x="413" y="1148"/>
                  </a:cxn>
                  <a:cxn ang="0">
                    <a:pos x="413" y="1148"/>
                  </a:cxn>
                  <a:cxn ang="0">
                    <a:pos x="413" y="228"/>
                  </a:cxn>
                </a:cxnLst>
                <a:rect l="0" t="0" r="r" b="b"/>
                <a:pathLst>
                  <a:path w="413" h="1148">
                    <a:moveTo>
                      <a:pt x="413" y="228"/>
                    </a:moveTo>
                    <a:cubicBezTo>
                      <a:pt x="251" y="199"/>
                      <a:pt x="105" y="118"/>
                      <a:pt x="0" y="0"/>
                    </a:cubicBezTo>
                    <a:lnTo>
                      <a:pt x="0" y="0"/>
                    </a:lnTo>
                    <a:lnTo>
                      <a:pt x="0" y="939"/>
                    </a:lnTo>
                    <a:cubicBezTo>
                      <a:pt x="108" y="1051"/>
                      <a:pt x="253" y="1125"/>
                      <a:pt x="413" y="1148"/>
                    </a:cubicBezTo>
                    <a:lnTo>
                      <a:pt x="413" y="1148"/>
                    </a:lnTo>
                    <a:lnTo>
                      <a:pt x="413" y="228"/>
                    </a:lnTo>
                  </a:path>
                </a:pathLst>
              </a:custGeom>
              <a:noFill/>
              <a:ln w="3" cap="rnd">
                <a:solidFill>
                  <a:srgbClr val="A784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425" name="Picture 35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965" y="3143"/>
                <a:ext cx="206" cy="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26" name="Freeform 354"/>
              <p:cNvSpPr>
                <a:spLocks/>
              </p:cNvSpPr>
              <p:nvPr/>
            </p:nvSpPr>
            <p:spPr bwMode="auto">
              <a:xfrm>
                <a:off x="1972" y="3151"/>
                <a:ext cx="192" cy="426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0" y="426"/>
                  </a:cxn>
                  <a:cxn ang="0">
                    <a:pos x="192" y="306"/>
                  </a:cxn>
                  <a:cxn ang="0">
                    <a:pos x="192" y="0"/>
                  </a:cxn>
                  <a:cxn ang="0">
                    <a:pos x="0" y="122"/>
                  </a:cxn>
                </a:cxnLst>
                <a:rect l="0" t="0" r="r" b="b"/>
                <a:pathLst>
                  <a:path w="192" h="426">
                    <a:moveTo>
                      <a:pt x="0" y="122"/>
                    </a:moveTo>
                    <a:lnTo>
                      <a:pt x="0" y="426"/>
                    </a:lnTo>
                    <a:lnTo>
                      <a:pt x="192" y="306"/>
                    </a:lnTo>
                    <a:lnTo>
                      <a:pt x="192" y="0"/>
                    </a:lnTo>
                    <a:lnTo>
                      <a:pt x="0" y="122"/>
                    </a:lnTo>
                    <a:close/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27" name="Freeform 355"/>
              <p:cNvSpPr>
                <a:spLocks/>
              </p:cNvSpPr>
              <p:nvPr/>
            </p:nvSpPr>
            <p:spPr bwMode="auto">
              <a:xfrm>
                <a:off x="1853" y="3077"/>
                <a:ext cx="311" cy="501"/>
              </a:xfrm>
              <a:custGeom>
                <a:avLst/>
                <a:gdLst/>
                <a:ahLst/>
                <a:cxnLst>
                  <a:cxn ang="0">
                    <a:pos x="1089" y="225"/>
                  </a:cxn>
                  <a:cxn ang="0">
                    <a:pos x="670" y="0"/>
                  </a:cxn>
                  <a:cxn ang="0">
                    <a:pos x="0" y="365"/>
                  </a:cxn>
                  <a:cxn ang="0">
                    <a:pos x="1" y="1303"/>
                  </a:cxn>
                  <a:cxn ang="0">
                    <a:pos x="414" y="1512"/>
                  </a:cxn>
                  <a:cxn ang="0">
                    <a:pos x="414" y="1512"/>
                  </a:cxn>
                  <a:cxn ang="0">
                    <a:pos x="1089" y="1147"/>
                  </a:cxn>
                  <a:cxn ang="0">
                    <a:pos x="1089" y="225"/>
                  </a:cxn>
                </a:cxnLst>
                <a:rect l="0" t="0" r="r" b="b"/>
                <a:pathLst>
                  <a:path w="1089" h="1512">
                    <a:moveTo>
                      <a:pt x="1089" y="225"/>
                    </a:moveTo>
                    <a:lnTo>
                      <a:pt x="670" y="0"/>
                    </a:lnTo>
                    <a:lnTo>
                      <a:pt x="0" y="365"/>
                    </a:lnTo>
                    <a:lnTo>
                      <a:pt x="1" y="1303"/>
                    </a:lnTo>
                    <a:cubicBezTo>
                      <a:pt x="109" y="1415"/>
                      <a:pt x="254" y="1489"/>
                      <a:pt x="414" y="1512"/>
                    </a:cubicBezTo>
                    <a:lnTo>
                      <a:pt x="414" y="1512"/>
                    </a:lnTo>
                    <a:lnTo>
                      <a:pt x="1089" y="1147"/>
                    </a:lnTo>
                    <a:lnTo>
                      <a:pt x="1089" y="225"/>
                    </a:lnTo>
                    <a:close/>
                  </a:path>
                </a:pathLst>
              </a:custGeom>
              <a:noFill/>
              <a:ln w="1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428" name="Picture 35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888" y="3371"/>
                <a:ext cx="45" cy="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29" name="Picture 357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88" y="3371"/>
                <a:ext cx="45" cy="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0" name="Freeform 358"/>
              <p:cNvSpPr>
                <a:spLocks/>
              </p:cNvSpPr>
              <p:nvPr/>
            </p:nvSpPr>
            <p:spPr bwMode="auto">
              <a:xfrm>
                <a:off x="1897" y="3384"/>
                <a:ext cx="22" cy="31"/>
              </a:xfrm>
              <a:custGeom>
                <a:avLst/>
                <a:gdLst/>
                <a:ahLst/>
                <a:cxnLst>
                  <a:cxn ang="0">
                    <a:pos x="19" y="12"/>
                  </a:cxn>
                  <a:cxn ang="0">
                    <a:pos x="7" y="2"/>
                  </a:cxn>
                  <a:cxn ang="0">
                    <a:pos x="2" y="19"/>
                  </a:cxn>
                  <a:cxn ang="0">
                    <a:pos x="15" y="29"/>
                  </a:cxn>
                  <a:cxn ang="0">
                    <a:pos x="19" y="12"/>
                  </a:cxn>
                </a:cxnLst>
                <a:rect l="0" t="0" r="r" b="b"/>
                <a:pathLst>
                  <a:path w="22" h="31">
                    <a:moveTo>
                      <a:pt x="19" y="12"/>
                    </a:moveTo>
                    <a:cubicBezTo>
                      <a:pt x="17" y="5"/>
                      <a:pt x="11" y="0"/>
                      <a:pt x="7" y="2"/>
                    </a:cubicBezTo>
                    <a:cubicBezTo>
                      <a:pt x="2" y="4"/>
                      <a:pt x="0" y="12"/>
                      <a:pt x="2" y="19"/>
                    </a:cubicBezTo>
                    <a:cubicBezTo>
                      <a:pt x="5" y="27"/>
                      <a:pt x="10" y="31"/>
                      <a:pt x="15" y="29"/>
                    </a:cubicBezTo>
                    <a:cubicBezTo>
                      <a:pt x="20" y="27"/>
                      <a:pt x="22" y="20"/>
                      <a:pt x="19" y="12"/>
                    </a:cubicBez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31" name="Freeform 359"/>
              <p:cNvSpPr>
                <a:spLocks noEditPoints="1"/>
              </p:cNvSpPr>
              <p:nvPr/>
            </p:nvSpPr>
            <p:spPr bwMode="auto">
              <a:xfrm>
                <a:off x="1873" y="3449"/>
                <a:ext cx="80" cy="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0" y="143"/>
                  </a:cxn>
                  <a:cxn ang="0">
                    <a:pos x="0" y="56"/>
                  </a:cxn>
                  <a:cxn ang="0">
                    <a:pos x="280" y="199"/>
                  </a:cxn>
                  <a:cxn ang="0">
                    <a:pos x="0" y="112"/>
                  </a:cxn>
                  <a:cxn ang="0">
                    <a:pos x="280" y="255"/>
                  </a:cxn>
                </a:cxnLst>
                <a:rect l="0" t="0" r="r" b="b"/>
                <a:pathLst>
                  <a:path w="280" h="255">
                    <a:moveTo>
                      <a:pt x="0" y="0"/>
                    </a:moveTo>
                    <a:cubicBezTo>
                      <a:pt x="84" y="68"/>
                      <a:pt x="179" y="117"/>
                      <a:pt x="280" y="143"/>
                    </a:cubicBezTo>
                    <a:moveTo>
                      <a:pt x="0" y="56"/>
                    </a:moveTo>
                    <a:cubicBezTo>
                      <a:pt x="84" y="124"/>
                      <a:pt x="179" y="173"/>
                      <a:pt x="280" y="199"/>
                    </a:cubicBezTo>
                    <a:moveTo>
                      <a:pt x="0" y="112"/>
                    </a:moveTo>
                    <a:cubicBezTo>
                      <a:pt x="84" y="180"/>
                      <a:pt x="179" y="229"/>
                      <a:pt x="280" y="255"/>
                    </a:cubicBezTo>
                  </a:path>
                </a:pathLst>
              </a:custGeom>
              <a:noFill/>
              <a:ln w="4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32" name="Freeform 360"/>
              <p:cNvSpPr>
                <a:spLocks/>
              </p:cNvSpPr>
              <p:nvPr/>
            </p:nvSpPr>
            <p:spPr bwMode="auto">
              <a:xfrm>
                <a:off x="1869" y="3256"/>
                <a:ext cx="87" cy="56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289" y="169"/>
                  </a:cxn>
                  <a:cxn ang="0">
                    <a:pos x="300" y="153"/>
                  </a:cxn>
                  <a:cxn ang="0">
                    <a:pos x="289" y="143"/>
                  </a:cxn>
                  <a:cxn ang="0">
                    <a:pos x="16" y="4"/>
                  </a:cxn>
                  <a:cxn ang="0">
                    <a:pos x="3" y="4"/>
                  </a:cxn>
                  <a:cxn ang="0">
                    <a:pos x="0" y="11"/>
                  </a:cxn>
                  <a:cxn ang="0">
                    <a:pos x="10" y="25"/>
                  </a:cxn>
                </a:cxnLst>
                <a:rect l="0" t="0" r="r" b="b"/>
                <a:pathLst>
                  <a:path w="302" h="169">
                    <a:moveTo>
                      <a:pt x="10" y="25"/>
                    </a:moveTo>
                    <a:cubicBezTo>
                      <a:pt x="90" y="93"/>
                      <a:pt x="186" y="142"/>
                      <a:pt x="289" y="169"/>
                    </a:cubicBezTo>
                    <a:cubicBezTo>
                      <a:pt x="297" y="167"/>
                      <a:pt x="302" y="160"/>
                      <a:pt x="300" y="153"/>
                    </a:cubicBezTo>
                    <a:cubicBezTo>
                      <a:pt x="299" y="148"/>
                      <a:pt x="295" y="144"/>
                      <a:pt x="289" y="143"/>
                    </a:cubicBezTo>
                    <a:cubicBezTo>
                      <a:pt x="188" y="117"/>
                      <a:pt x="94" y="69"/>
                      <a:pt x="16" y="4"/>
                    </a:cubicBezTo>
                    <a:cubicBezTo>
                      <a:pt x="12" y="0"/>
                      <a:pt x="6" y="1"/>
                      <a:pt x="3" y="4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1" y="17"/>
                      <a:pt x="5" y="22"/>
                      <a:pt x="10" y="25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33" name="Freeform 361"/>
              <p:cNvSpPr>
                <a:spLocks/>
              </p:cNvSpPr>
              <p:nvPr/>
            </p:nvSpPr>
            <p:spPr bwMode="auto">
              <a:xfrm>
                <a:off x="1869" y="3256"/>
                <a:ext cx="87" cy="56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83" y="56"/>
                  </a:cxn>
                  <a:cxn ang="0">
                    <a:pos x="86" y="51"/>
                  </a:cxn>
                  <a:cxn ang="0">
                    <a:pos x="83" y="47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3" y="8"/>
                  </a:cxn>
                </a:cxnLst>
                <a:rect l="0" t="0" r="r" b="b"/>
                <a:pathLst>
                  <a:path w="87" h="56">
                    <a:moveTo>
                      <a:pt x="3" y="8"/>
                    </a:moveTo>
                    <a:cubicBezTo>
                      <a:pt x="26" y="31"/>
                      <a:pt x="54" y="47"/>
                      <a:pt x="83" y="56"/>
                    </a:cubicBezTo>
                    <a:cubicBezTo>
                      <a:pt x="85" y="55"/>
                      <a:pt x="87" y="53"/>
                      <a:pt x="86" y="51"/>
                    </a:cubicBezTo>
                    <a:cubicBezTo>
                      <a:pt x="86" y="49"/>
                      <a:pt x="85" y="48"/>
                      <a:pt x="83" y="47"/>
                    </a:cubicBezTo>
                    <a:cubicBezTo>
                      <a:pt x="54" y="39"/>
                      <a:pt x="27" y="23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1" y="6"/>
                      <a:pt x="2" y="7"/>
                      <a:pt x="3" y="8"/>
                    </a:cubicBez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434" name="Picture 36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888" y="3276"/>
                <a:ext cx="36" cy="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35" name="Picture 36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888" y="3276"/>
                <a:ext cx="36" cy="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6" name="Freeform 364"/>
              <p:cNvSpPr>
                <a:spLocks/>
              </p:cNvSpPr>
              <p:nvPr/>
            </p:nvSpPr>
            <p:spPr bwMode="auto">
              <a:xfrm>
                <a:off x="1893" y="3279"/>
                <a:ext cx="26" cy="22"/>
              </a:xfrm>
              <a:custGeom>
                <a:avLst/>
                <a:gdLst/>
                <a:ahLst/>
                <a:cxnLst>
                  <a:cxn ang="0">
                    <a:pos x="26" y="22"/>
                  </a:cxn>
                  <a:cxn ang="0">
                    <a:pos x="2" y="8"/>
                  </a:cxn>
                  <a:cxn ang="0">
                    <a:pos x="17" y="22"/>
                  </a:cxn>
                  <a:cxn ang="0">
                    <a:pos x="26" y="22"/>
                  </a:cxn>
                </a:cxnLst>
                <a:rect l="0" t="0" r="r" b="b"/>
                <a:pathLst>
                  <a:path w="26" h="22">
                    <a:moveTo>
                      <a:pt x="26" y="22"/>
                    </a:moveTo>
                    <a:cubicBezTo>
                      <a:pt x="22" y="6"/>
                      <a:pt x="11" y="0"/>
                      <a:pt x="2" y="8"/>
                    </a:cubicBezTo>
                    <a:cubicBezTo>
                      <a:pt x="0" y="14"/>
                      <a:pt x="6" y="20"/>
                      <a:pt x="17" y="22"/>
                    </a:cubicBezTo>
                    <a:cubicBezTo>
                      <a:pt x="20" y="22"/>
                      <a:pt x="23" y="22"/>
                      <a:pt x="26" y="22"/>
                    </a:cubicBezTo>
                  </a:path>
                </a:pathLst>
              </a:custGeom>
              <a:noFill/>
              <a:ln w="1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437" name="Picture 365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865" y="3281"/>
                <a:ext cx="91" cy="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38" name="Picture 366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865" y="3281"/>
                <a:ext cx="91" cy="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39" name="Freeform 367"/>
              <p:cNvSpPr>
                <a:spLocks/>
              </p:cNvSpPr>
              <p:nvPr/>
            </p:nvSpPr>
            <p:spPr bwMode="auto">
              <a:xfrm>
                <a:off x="1873" y="3294"/>
                <a:ext cx="80" cy="54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80" y="162"/>
                  </a:cxn>
                  <a:cxn ang="0">
                    <a:pos x="280" y="162"/>
                  </a:cxn>
                  <a:cxn ang="0">
                    <a:pos x="280" y="1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280" h="162">
                    <a:moveTo>
                      <a:pt x="0" y="19"/>
                    </a:moveTo>
                    <a:cubicBezTo>
                      <a:pt x="80" y="86"/>
                      <a:pt x="176" y="135"/>
                      <a:pt x="280" y="162"/>
                    </a:cubicBezTo>
                    <a:lnTo>
                      <a:pt x="280" y="162"/>
                    </a:lnTo>
                    <a:lnTo>
                      <a:pt x="280" y="144"/>
                    </a:lnTo>
                    <a:cubicBezTo>
                      <a:pt x="177" y="115"/>
                      <a:pt x="82" y="66"/>
                      <a:pt x="0" y="0"/>
                    </a:cubicBez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40" name="Freeform 368"/>
              <p:cNvSpPr>
                <a:spLocks/>
              </p:cNvSpPr>
              <p:nvPr/>
            </p:nvSpPr>
            <p:spPr bwMode="auto">
              <a:xfrm>
                <a:off x="1873" y="3289"/>
                <a:ext cx="80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3"/>
                  </a:cxn>
                  <a:cxn ang="0">
                    <a:pos x="280" y="216"/>
                  </a:cxn>
                </a:cxnLst>
                <a:rect l="0" t="0" r="r" b="b"/>
                <a:pathLst>
                  <a:path w="280" h="216">
                    <a:moveTo>
                      <a:pt x="0" y="0"/>
                    </a:moveTo>
                    <a:lnTo>
                      <a:pt x="0" y="73"/>
                    </a:lnTo>
                    <a:cubicBezTo>
                      <a:pt x="82" y="138"/>
                      <a:pt x="177" y="187"/>
                      <a:pt x="280" y="216"/>
                    </a:cubicBezTo>
                  </a:path>
                </a:pathLst>
              </a:custGeom>
              <a:noFill/>
              <a:ln w="3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41" name="Freeform 369"/>
              <p:cNvSpPr>
                <a:spLocks/>
              </p:cNvSpPr>
              <p:nvPr/>
            </p:nvSpPr>
            <p:spPr bwMode="auto">
              <a:xfrm>
                <a:off x="1873" y="3290"/>
                <a:ext cx="80" cy="72"/>
              </a:xfrm>
              <a:custGeom>
                <a:avLst/>
                <a:gdLst/>
                <a:ahLst/>
                <a:cxnLst>
                  <a:cxn ang="0">
                    <a:pos x="280" y="217"/>
                  </a:cxn>
                  <a:cxn ang="0">
                    <a:pos x="280" y="144"/>
                  </a:cxn>
                  <a:cxn ang="0">
                    <a:pos x="0" y="0"/>
                  </a:cxn>
                </a:cxnLst>
                <a:rect l="0" t="0" r="r" b="b"/>
                <a:pathLst>
                  <a:path w="280" h="217">
                    <a:moveTo>
                      <a:pt x="280" y="217"/>
                    </a:moveTo>
                    <a:lnTo>
                      <a:pt x="280" y="144"/>
                    </a:lnTo>
                    <a:cubicBezTo>
                      <a:pt x="177" y="114"/>
                      <a:pt x="82" y="65"/>
                      <a:pt x="0" y="0"/>
                    </a:cubicBez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443" name="Rectangle 371"/>
            <p:cNvSpPr>
              <a:spLocks noChangeArrowheads="1"/>
            </p:cNvSpPr>
            <p:nvPr/>
          </p:nvSpPr>
          <p:spPr bwMode="auto">
            <a:xfrm>
              <a:off x="947" y="1889"/>
              <a:ext cx="34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i="0" u="none" strike="noStrike" cap="none" normalizeH="0" baseline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rial" pitchFamily="34" charset="0"/>
                </a:rPr>
                <a:t>linux</a:t>
              </a:r>
              <a:endParaRPr kumimoji="0" lang="fr-FR" sz="20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4" name="Rectangle 372"/>
            <p:cNvSpPr>
              <a:spLocks noChangeArrowheads="1"/>
            </p:cNvSpPr>
            <p:nvPr/>
          </p:nvSpPr>
          <p:spPr bwMode="auto">
            <a:xfrm>
              <a:off x="971" y="2906"/>
              <a:ext cx="24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i="0" u="none" strike="noStrike" cap="none" normalizeH="0" baseline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rial" pitchFamily="34" charset="0"/>
                </a:rPr>
                <a:t>Aix</a:t>
              </a:r>
              <a:endParaRPr kumimoji="0" lang="fr-FR" sz="20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5" name="Rectangle 373"/>
            <p:cNvSpPr>
              <a:spLocks noChangeArrowheads="1"/>
            </p:cNvSpPr>
            <p:nvPr/>
          </p:nvSpPr>
          <p:spPr bwMode="auto">
            <a:xfrm>
              <a:off x="1924" y="3586"/>
              <a:ext cx="50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i="0" u="none" strike="noStrike" cap="none" normalizeH="0" baseline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rial" pitchFamily="34" charset="0"/>
                </a:rPr>
                <a:t>HP/UX</a:t>
              </a:r>
              <a:endParaRPr kumimoji="0" lang="fr-FR" sz="2000" i="0" u="none" strike="noStrike" cap="none" normalizeH="0" baseline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6" name="Rectangle 374"/>
            <p:cNvSpPr>
              <a:spLocks noChangeArrowheads="1"/>
            </p:cNvSpPr>
            <p:nvPr/>
          </p:nvSpPr>
          <p:spPr bwMode="auto">
            <a:xfrm>
              <a:off x="3032" y="3480"/>
              <a:ext cx="47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i="0" u="none" strike="noStrike" cap="none" normalizeH="0" baseline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rial" pitchFamily="34" charset="0"/>
                </a:rPr>
                <a:t>Solaris</a:t>
              </a:r>
              <a:endParaRPr kumimoji="0" lang="fr-FR" sz="2000" i="0" u="none" strike="noStrike" cap="none" normalizeH="0" baseline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7" name="Rectangle 375"/>
            <p:cNvSpPr>
              <a:spLocks noChangeArrowheads="1"/>
            </p:cNvSpPr>
            <p:nvPr/>
          </p:nvSpPr>
          <p:spPr bwMode="auto">
            <a:xfrm>
              <a:off x="4087" y="3245"/>
              <a:ext cx="70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i="0" u="none" strike="noStrike" cap="none" normalizeH="0" baseline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rial" pitchFamily="34" charset="0"/>
                </a:rPr>
                <a:t>SCO Unix</a:t>
              </a:r>
              <a:endParaRPr kumimoji="0" lang="fr-FR" sz="2000" i="0" u="none" strike="noStrike" cap="none" normalizeH="0" baseline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8" name="Rectangle 376"/>
            <p:cNvSpPr>
              <a:spLocks noChangeArrowheads="1"/>
            </p:cNvSpPr>
            <p:nvPr/>
          </p:nvSpPr>
          <p:spPr bwMode="auto">
            <a:xfrm>
              <a:off x="4351" y="2461"/>
              <a:ext cx="35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i="0" u="none" strike="noStrike" cap="none" normalizeH="0" baseline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rial" pitchFamily="34" charset="0"/>
                </a:rPr>
                <a:t>IRIX</a:t>
              </a:r>
              <a:endParaRPr kumimoji="0" lang="fr-FR" sz="2000" i="0" u="none" strike="noStrike" cap="none" normalizeH="0" baseline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49" name="Rectangle 377"/>
            <p:cNvSpPr>
              <a:spLocks noChangeArrowheads="1"/>
            </p:cNvSpPr>
            <p:nvPr/>
          </p:nvSpPr>
          <p:spPr bwMode="auto">
            <a:xfrm>
              <a:off x="3976" y="1463"/>
              <a:ext cx="92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i="0" u="none" strike="noStrike" cap="none" normalizeH="0" baseline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rial" pitchFamily="34" charset="0"/>
                </a:rPr>
                <a:t>NFS v2 ou v3</a:t>
              </a:r>
              <a:endParaRPr kumimoji="0" lang="fr-FR" sz="2000" i="0" u="none" strike="noStrike" cap="none" normalizeH="0" baseline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0" name="Line 378"/>
            <p:cNvSpPr>
              <a:spLocks noChangeShapeType="1"/>
            </p:cNvSpPr>
            <p:nvPr/>
          </p:nvSpPr>
          <p:spPr bwMode="auto">
            <a:xfrm>
              <a:off x="1323" y="1700"/>
              <a:ext cx="1283" cy="424"/>
            </a:xfrm>
            <a:prstGeom prst="line">
              <a:avLst/>
            </a:prstGeom>
            <a:noFill/>
            <a:ln w="38100" cap="rnd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1" name="Line 379"/>
            <p:cNvSpPr>
              <a:spLocks noChangeShapeType="1"/>
            </p:cNvSpPr>
            <p:nvPr/>
          </p:nvSpPr>
          <p:spPr bwMode="auto">
            <a:xfrm flipV="1">
              <a:off x="1250" y="2124"/>
              <a:ext cx="1356" cy="594"/>
            </a:xfrm>
            <a:prstGeom prst="line">
              <a:avLst/>
            </a:prstGeom>
            <a:noFill/>
            <a:ln w="38100" cap="rnd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2" name="Line 380"/>
            <p:cNvSpPr>
              <a:spLocks noChangeShapeType="1"/>
            </p:cNvSpPr>
            <p:nvPr/>
          </p:nvSpPr>
          <p:spPr bwMode="auto">
            <a:xfrm flipV="1">
              <a:off x="2166" y="2124"/>
              <a:ext cx="440" cy="1018"/>
            </a:xfrm>
            <a:prstGeom prst="line">
              <a:avLst/>
            </a:prstGeom>
            <a:noFill/>
            <a:ln w="38100" cap="rnd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3" name="Line 381"/>
            <p:cNvSpPr>
              <a:spLocks noChangeShapeType="1"/>
            </p:cNvSpPr>
            <p:nvPr/>
          </p:nvSpPr>
          <p:spPr bwMode="auto">
            <a:xfrm flipH="1" flipV="1">
              <a:off x="2606" y="2124"/>
              <a:ext cx="623" cy="807"/>
            </a:xfrm>
            <a:prstGeom prst="line">
              <a:avLst/>
            </a:prstGeom>
            <a:noFill/>
            <a:ln w="38100" cap="rnd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4" name="Line 382"/>
            <p:cNvSpPr>
              <a:spLocks noChangeShapeType="1"/>
            </p:cNvSpPr>
            <p:nvPr/>
          </p:nvSpPr>
          <p:spPr bwMode="auto">
            <a:xfrm flipH="1" flipV="1">
              <a:off x="2606" y="2124"/>
              <a:ext cx="1392" cy="679"/>
            </a:xfrm>
            <a:prstGeom prst="line">
              <a:avLst/>
            </a:prstGeom>
            <a:noFill/>
            <a:ln w="38100" cap="rnd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5" name="Line 383"/>
            <p:cNvSpPr>
              <a:spLocks noChangeShapeType="1"/>
            </p:cNvSpPr>
            <p:nvPr/>
          </p:nvSpPr>
          <p:spPr bwMode="auto">
            <a:xfrm flipH="1">
              <a:off x="2606" y="2040"/>
              <a:ext cx="1649" cy="84"/>
            </a:xfrm>
            <a:prstGeom prst="line">
              <a:avLst/>
            </a:prstGeom>
            <a:noFill/>
            <a:ln w="38100" cap="rnd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6" name="Line 384"/>
            <p:cNvSpPr>
              <a:spLocks noChangeShapeType="1"/>
            </p:cNvSpPr>
            <p:nvPr/>
          </p:nvSpPr>
          <p:spPr bwMode="auto">
            <a:xfrm flipH="1">
              <a:off x="2716" y="1233"/>
              <a:ext cx="1247" cy="807"/>
            </a:xfrm>
            <a:prstGeom prst="line">
              <a:avLst/>
            </a:prstGeom>
            <a:noFill/>
            <a:ln w="38100" cap="rnd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565" name="Group 493"/>
            <p:cNvGrpSpPr>
              <a:grpSpLocks/>
            </p:cNvGrpSpPr>
            <p:nvPr/>
          </p:nvGrpSpPr>
          <p:grpSpPr bwMode="auto">
            <a:xfrm>
              <a:off x="2356" y="1539"/>
              <a:ext cx="730" cy="1303"/>
              <a:chOff x="2356" y="1539"/>
              <a:chExt cx="730" cy="1303"/>
            </a:xfrm>
          </p:grpSpPr>
          <p:sp>
            <p:nvSpPr>
              <p:cNvPr id="3457" name="Freeform 385"/>
              <p:cNvSpPr>
                <a:spLocks/>
              </p:cNvSpPr>
              <p:nvPr/>
            </p:nvSpPr>
            <p:spPr bwMode="auto">
              <a:xfrm>
                <a:off x="2608" y="2158"/>
                <a:ext cx="478" cy="297"/>
              </a:xfrm>
              <a:custGeom>
                <a:avLst/>
                <a:gdLst/>
                <a:ahLst/>
                <a:cxnLst>
                  <a:cxn ang="0">
                    <a:pos x="492" y="1038"/>
                  </a:cxn>
                  <a:cxn ang="0">
                    <a:pos x="1515" y="699"/>
                  </a:cxn>
                  <a:cxn ang="0">
                    <a:pos x="1459" y="90"/>
                  </a:cxn>
                  <a:cxn ang="0">
                    <a:pos x="1260" y="0"/>
                  </a:cxn>
                  <a:cxn ang="0">
                    <a:pos x="1260" y="0"/>
                  </a:cxn>
                  <a:cxn ang="0">
                    <a:pos x="0" y="1037"/>
                  </a:cxn>
                  <a:cxn ang="0">
                    <a:pos x="492" y="1038"/>
                  </a:cxn>
                </a:cxnLst>
                <a:rect l="0" t="0" r="r" b="b"/>
                <a:pathLst>
                  <a:path w="1692" h="1050">
                    <a:moveTo>
                      <a:pt x="492" y="1038"/>
                    </a:moveTo>
                    <a:cubicBezTo>
                      <a:pt x="870" y="1050"/>
                      <a:pt x="1239" y="928"/>
                      <a:pt x="1515" y="699"/>
                    </a:cubicBezTo>
                    <a:cubicBezTo>
                      <a:pt x="1692" y="517"/>
                      <a:pt x="1667" y="244"/>
                      <a:pt x="1459" y="90"/>
                    </a:cubicBezTo>
                    <a:cubicBezTo>
                      <a:pt x="1401" y="47"/>
                      <a:pt x="1333" y="16"/>
                      <a:pt x="1260" y="0"/>
                    </a:cubicBezTo>
                    <a:lnTo>
                      <a:pt x="1260" y="0"/>
                    </a:lnTo>
                    <a:lnTo>
                      <a:pt x="0" y="1037"/>
                    </a:lnTo>
                    <a:lnTo>
                      <a:pt x="492" y="1038"/>
                    </a:lnTo>
                    <a:close/>
                  </a:path>
                </a:pathLst>
              </a:custGeom>
              <a:solidFill>
                <a:srgbClr val="DCD2B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58" name="Rectangle 386"/>
              <p:cNvSpPr>
                <a:spLocks noChangeArrowheads="1"/>
              </p:cNvSpPr>
              <p:nvPr/>
            </p:nvSpPr>
            <p:spPr bwMode="auto">
              <a:xfrm>
                <a:off x="2356" y="1539"/>
                <a:ext cx="660" cy="5"/>
              </a:xfrm>
              <a:prstGeom prst="rect">
                <a:avLst/>
              </a:prstGeom>
              <a:solidFill>
                <a:srgbClr val="FFFF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59" name="Rectangle 387"/>
              <p:cNvSpPr>
                <a:spLocks noChangeArrowheads="1"/>
              </p:cNvSpPr>
              <p:nvPr/>
            </p:nvSpPr>
            <p:spPr bwMode="auto">
              <a:xfrm>
                <a:off x="2356" y="1544"/>
                <a:ext cx="660" cy="4"/>
              </a:xfrm>
              <a:prstGeom prst="rect">
                <a:avLst/>
              </a:prstGeom>
              <a:solidFill>
                <a:srgbClr val="E1D8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60" name="Rectangle 388"/>
              <p:cNvSpPr>
                <a:spLocks noChangeArrowheads="1"/>
              </p:cNvSpPr>
              <p:nvPr/>
            </p:nvSpPr>
            <p:spPr bwMode="auto">
              <a:xfrm>
                <a:off x="2356" y="1548"/>
                <a:ext cx="660" cy="5"/>
              </a:xfrm>
              <a:prstGeom prst="rect">
                <a:avLst/>
              </a:prstGeom>
              <a:solidFill>
                <a:srgbClr val="E1D8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61" name="Rectangle 389"/>
              <p:cNvSpPr>
                <a:spLocks noChangeArrowheads="1"/>
              </p:cNvSpPr>
              <p:nvPr/>
            </p:nvSpPr>
            <p:spPr bwMode="auto">
              <a:xfrm>
                <a:off x="2356" y="1553"/>
                <a:ext cx="660" cy="4"/>
              </a:xfrm>
              <a:prstGeom prst="rect">
                <a:avLst/>
              </a:prstGeom>
              <a:solidFill>
                <a:srgbClr val="E2D9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62" name="Rectangle 390"/>
              <p:cNvSpPr>
                <a:spLocks noChangeArrowheads="1"/>
              </p:cNvSpPr>
              <p:nvPr/>
            </p:nvSpPr>
            <p:spPr bwMode="auto">
              <a:xfrm>
                <a:off x="2356" y="1557"/>
                <a:ext cx="660" cy="5"/>
              </a:xfrm>
              <a:prstGeom prst="rect">
                <a:avLst/>
              </a:prstGeom>
              <a:solidFill>
                <a:srgbClr val="E2D9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63" name="Rectangle 391"/>
              <p:cNvSpPr>
                <a:spLocks noChangeArrowheads="1"/>
              </p:cNvSpPr>
              <p:nvPr/>
            </p:nvSpPr>
            <p:spPr bwMode="auto">
              <a:xfrm>
                <a:off x="2356" y="1562"/>
                <a:ext cx="660" cy="4"/>
              </a:xfrm>
              <a:prstGeom prst="rect">
                <a:avLst/>
              </a:prstGeom>
              <a:solidFill>
                <a:srgbClr val="E3DAC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64" name="Rectangle 392"/>
              <p:cNvSpPr>
                <a:spLocks noChangeArrowheads="1"/>
              </p:cNvSpPr>
              <p:nvPr/>
            </p:nvSpPr>
            <p:spPr bwMode="auto">
              <a:xfrm>
                <a:off x="2356" y="1566"/>
                <a:ext cx="660" cy="5"/>
              </a:xfrm>
              <a:prstGeom prst="rect">
                <a:avLst/>
              </a:prstGeom>
              <a:solidFill>
                <a:srgbClr val="E3DA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65" name="Rectangle 393"/>
              <p:cNvSpPr>
                <a:spLocks noChangeArrowheads="1"/>
              </p:cNvSpPr>
              <p:nvPr/>
            </p:nvSpPr>
            <p:spPr bwMode="auto">
              <a:xfrm>
                <a:off x="2356" y="1571"/>
                <a:ext cx="660" cy="5"/>
              </a:xfrm>
              <a:prstGeom prst="rect">
                <a:avLst/>
              </a:prstGeom>
              <a:solidFill>
                <a:srgbClr val="E3DBC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66" name="Rectangle 394"/>
              <p:cNvSpPr>
                <a:spLocks noChangeArrowheads="1"/>
              </p:cNvSpPr>
              <p:nvPr/>
            </p:nvSpPr>
            <p:spPr bwMode="auto">
              <a:xfrm>
                <a:off x="2356" y="1576"/>
                <a:ext cx="660" cy="4"/>
              </a:xfrm>
              <a:prstGeom prst="rect">
                <a:avLst/>
              </a:prstGeom>
              <a:solidFill>
                <a:srgbClr val="E4DB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67" name="Rectangle 395"/>
              <p:cNvSpPr>
                <a:spLocks noChangeArrowheads="1"/>
              </p:cNvSpPr>
              <p:nvPr/>
            </p:nvSpPr>
            <p:spPr bwMode="auto">
              <a:xfrm>
                <a:off x="2356" y="1580"/>
                <a:ext cx="660" cy="5"/>
              </a:xfrm>
              <a:prstGeom prst="rect">
                <a:avLst/>
              </a:prstGeom>
              <a:solidFill>
                <a:srgbClr val="E4DC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68" name="Rectangle 396"/>
              <p:cNvSpPr>
                <a:spLocks noChangeArrowheads="1"/>
              </p:cNvSpPr>
              <p:nvPr/>
            </p:nvSpPr>
            <p:spPr bwMode="auto">
              <a:xfrm>
                <a:off x="2356" y="1585"/>
                <a:ext cx="660" cy="4"/>
              </a:xfrm>
              <a:prstGeom prst="rect">
                <a:avLst/>
              </a:prstGeom>
              <a:solidFill>
                <a:srgbClr val="E5DC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69" name="Rectangle 397"/>
              <p:cNvSpPr>
                <a:spLocks noChangeArrowheads="1"/>
              </p:cNvSpPr>
              <p:nvPr/>
            </p:nvSpPr>
            <p:spPr bwMode="auto">
              <a:xfrm>
                <a:off x="2356" y="1589"/>
                <a:ext cx="660" cy="5"/>
              </a:xfrm>
              <a:prstGeom prst="rect">
                <a:avLst/>
              </a:prstGeom>
              <a:solidFill>
                <a:srgbClr val="E5DD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70" name="Rectangle 398"/>
              <p:cNvSpPr>
                <a:spLocks noChangeArrowheads="1"/>
              </p:cNvSpPr>
              <p:nvPr/>
            </p:nvSpPr>
            <p:spPr bwMode="auto">
              <a:xfrm>
                <a:off x="2356" y="1594"/>
                <a:ext cx="660" cy="4"/>
              </a:xfrm>
              <a:prstGeom prst="rect">
                <a:avLst/>
              </a:prstGeom>
              <a:solidFill>
                <a:srgbClr val="E5DD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71" name="Rectangle 399"/>
              <p:cNvSpPr>
                <a:spLocks noChangeArrowheads="1"/>
              </p:cNvSpPr>
              <p:nvPr/>
            </p:nvSpPr>
            <p:spPr bwMode="auto">
              <a:xfrm>
                <a:off x="2356" y="1598"/>
                <a:ext cx="660" cy="5"/>
              </a:xfrm>
              <a:prstGeom prst="rect">
                <a:avLst/>
              </a:prstGeom>
              <a:solidFill>
                <a:srgbClr val="E6DEC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72" name="Rectangle 400"/>
              <p:cNvSpPr>
                <a:spLocks noChangeArrowheads="1"/>
              </p:cNvSpPr>
              <p:nvPr/>
            </p:nvSpPr>
            <p:spPr bwMode="auto">
              <a:xfrm>
                <a:off x="2356" y="1603"/>
                <a:ext cx="660" cy="4"/>
              </a:xfrm>
              <a:prstGeom prst="rect">
                <a:avLst/>
              </a:prstGeom>
              <a:solidFill>
                <a:srgbClr val="E6DE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73" name="Rectangle 401"/>
              <p:cNvSpPr>
                <a:spLocks noChangeArrowheads="1"/>
              </p:cNvSpPr>
              <p:nvPr/>
            </p:nvSpPr>
            <p:spPr bwMode="auto">
              <a:xfrm>
                <a:off x="2356" y="1607"/>
                <a:ext cx="660" cy="5"/>
              </a:xfrm>
              <a:prstGeom prst="rect">
                <a:avLst/>
              </a:prstGeom>
              <a:solidFill>
                <a:srgbClr val="E7D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74" name="Rectangle 402"/>
              <p:cNvSpPr>
                <a:spLocks noChangeArrowheads="1"/>
              </p:cNvSpPr>
              <p:nvPr/>
            </p:nvSpPr>
            <p:spPr bwMode="auto">
              <a:xfrm>
                <a:off x="2356" y="1612"/>
                <a:ext cx="660" cy="4"/>
              </a:xfrm>
              <a:prstGeom prst="rect">
                <a:avLst/>
              </a:prstGeom>
              <a:solidFill>
                <a:srgbClr val="E7DF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75" name="Rectangle 403"/>
              <p:cNvSpPr>
                <a:spLocks noChangeArrowheads="1"/>
              </p:cNvSpPr>
              <p:nvPr/>
            </p:nvSpPr>
            <p:spPr bwMode="auto">
              <a:xfrm>
                <a:off x="2356" y="1616"/>
                <a:ext cx="660" cy="5"/>
              </a:xfrm>
              <a:prstGeom prst="rect">
                <a:avLst/>
              </a:prstGeom>
              <a:solidFill>
                <a:srgbClr val="E7E0C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76" name="Rectangle 404"/>
              <p:cNvSpPr>
                <a:spLocks noChangeArrowheads="1"/>
              </p:cNvSpPr>
              <p:nvPr/>
            </p:nvSpPr>
            <p:spPr bwMode="auto">
              <a:xfrm>
                <a:off x="2356" y="1621"/>
                <a:ext cx="660" cy="4"/>
              </a:xfrm>
              <a:prstGeom prst="rect">
                <a:avLst/>
              </a:prstGeom>
              <a:solidFill>
                <a:srgbClr val="E8E0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77" name="Rectangle 405"/>
              <p:cNvSpPr>
                <a:spLocks noChangeArrowheads="1"/>
              </p:cNvSpPr>
              <p:nvPr/>
            </p:nvSpPr>
            <p:spPr bwMode="auto">
              <a:xfrm>
                <a:off x="2356" y="1625"/>
                <a:ext cx="660" cy="5"/>
              </a:xfrm>
              <a:prstGeom prst="rect">
                <a:avLst/>
              </a:prstGeom>
              <a:solidFill>
                <a:srgbClr val="E8E1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78" name="Rectangle 406"/>
              <p:cNvSpPr>
                <a:spLocks noChangeArrowheads="1"/>
              </p:cNvSpPr>
              <p:nvPr/>
            </p:nvSpPr>
            <p:spPr bwMode="auto">
              <a:xfrm>
                <a:off x="2356" y="1630"/>
                <a:ext cx="660" cy="4"/>
              </a:xfrm>
              <a:prstGeom prst="rect">
                <a:avLst/>
              </a:prstGeom>
              <a:solidFill>
                <a:srgbClr val="E9E1D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79" name="Rectangle 407"/>
              <p:cNvSpPr>
                <a:spLocks noChangeArrowheads="1"/>
              </p:cNvSpPr>
              <p:nvPr/>
            </p:nvSpPr>
            <p:spPr bwMode="auto">
              <a:xfrm>
                <a:off x="2356" y="1634"/>
                <a:ext cx="660" cy="5"/>
              </a:xfrm>
              <a:prstGeom prst="rect">
                <a:avLst/>
              </a:prstGeom>
              <a:solidFill>
                <a:srgbClr val="E9E2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80" name="Rectangle 408"/>
              <p:cNvSpPr>
                <a:spLocks noChangeArrowheads="1"/>
              </p:cNvSpPr>
              <p:nvPr/>
            </p:nvSpPr>
            <p:spPr bwMode="auto">
              <a:xfrm>
                <a:off x="2356" y="1639"/>
                <a:ext cx="660" cy="5"/>
              </a:xfrm>
              <a:prstGeom prst="rect">
                <a:avLst/>
              </a:prstGeom>
              <a:solidFill>
                <a:srgbClr val="E9E2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81" name="Rectangle 409"/>
              <p:cNvSpPr>
                <a:spLocks noChangeArrowheads="1"/>
              </p:cNvSpPr>
              <p:nvPr/>
            </p:nvSpPr>
            <p:spPr bwMode="auto">
              <a:xfrm>
                <a:off x="2356" y="1644"/>
                <a:ext cx="660" cy="4"/>
              </a:xfrm>
              <a:prstGeom prst="rect">
                <a:avLst/>
              </a:prstGeom>
              <a:solidFill>
                <a:srgbClr val="E9E3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82" name="Rectangle 410"/>
              <p:cNvSpPr>
                <a:spLocks noChangeArrowheads="1"/>
              </p:cNvSpPr>
              <p:nvPr/>
            </p:nvSpPr>
            <p:spPr bwMode="auto">
              <a:xfrm>
                <a:off x="2356" y="1648"/>
                <a:ext cx="660" cy="5"/>
              </a:xfrm>
              <a:prstGeom prst="rect">
                <a:avLst/>
              </a:prstGeom>
              <a:solidFill>
                <a:srgbClr val="EAE3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83" name="Rectangle 411"/>
              <p:cNvSpPr>
                <a:spLocks noChangeArrowheads="1"/>
              </p:cNvSpPr>
              <p:nvPr/>
            </p:nvSpPr>
            <p:spPr bwMode="auto">
              <a:xfrm>
                <a:off x="2356" y="1653"/>
                <a:ext cx="660" cy="4"/>
              </a:xfrm>
              <a:prstGeom prst="rect">
                <a:avLst/>
              </a:prstGeom>
              <a:solidFill>
                <a:srgbClr val="EAE4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84" name="Rectangle 412"/>
              <p:cNvSpPr>
                <a:spLocks noChangeArrowheads="1"/>
              </p:cNvSpPr>
              <p:nvPr/>
            </p:nvSpPr>
            <p:spPr bwMode="auto">
              <a:xfrm>
                <a:off x="2356" y="1657"/>
                <a:ext cx="660" cy="5"/>
              </a:xfrm>
              <a:prstGeom prst="rect">
                <a:avLst/>
              </a:prstGeom>
              <a:solidFill>
                <a:srgbClr val="EAE4D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85" name="Rectangle 413"/>
              <p:cNvSpPr>
                <a:spLocks noChangeArrowheads="1"/>
              </p:cNvSpPr>
              <p:nvPr/>
            </p:nvSpPr>
            <p:spPr bwMode="auto">
              <a:xfrm>
                <a:off x="2356" y="1662"/>
                <a:ext cx="660" cy="4"/>
              </a:xfrm>
              <a:prstGeom prst="rect">
                <a:avLst/>
              </a:prstGeom>
              <a:solidFill>
                <a:srgbClr val="EAE5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86" name="Rectangle 414"/>
              <p:cNvSpPr>
                <a:spLocks noChangeArrowheads="1"/>
              </p:cNvSpPr>
              <p:nvPr/>
            </p:nvSpPr>
            <p:spPr bwMode="auto">
              <a:xfrm>
                <a:off x="2356" y="1666"/>
                <a:ext cx="660" cy="5"/>
              </a:xfrm>
              <a:prstGeom prst="rect">
                <a:avLst/>
              </a:prstGeom>
              <a:solidFill>
                <a:srgbClr val="EBE5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87" name="Rectangle 415"/>
              <p:cNvSpPr>
                <a:spLocks noChangeArrowheads="1"/>
              </p:cNvSpPr>
              <p:nvPr/>
            </p:nvSpPr>
            <p:spPr bwMode="auto">
              <a:xfrm>
                <a:off x="2356" y="1671"/>
                <a:ext cx="660" cy="4"/>
              </a:xfrm>
              <a:prstGeom prst="rect">
                <a:avLst/>
              </a:prstGeom>
              <a:solidFill>
                <a:srgbClr val="EBE6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88" name="Rectangle 416"/>
              <p:cNvSpPr>
                <a:spLocks noChangeArrowheads="1"/>
              </p:cNvSpPr>
              <p:nvPr/>
            </p:nvSpPr>
            <p:spPr bwMode="auto">
              <a:xfrm>
                <a:off x="2356" y="1675"/>
                <a:ext cx="660" cy="5"/>
              </a:xfrm>
              <a:prstGeom prst="rect">
                <a:avLst/>
              </a:prstGeom>
              <a:solidFill>
                <a:srgbClr val="ECE6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89" name="Rectangle 417"/>
              <p:cNvSpPr>
                <a:spLocks noChangeArrowheads="1"/>
              </p:cNvSpPr>
              <p:nvPr/>
            </p:nvSpPr>
            <p:spPr bwMode="auto">
              <a:xfrm>
                <a:off x="2356" y="1680"/>
                <a:ext cx="660" cy="4"/>
              </a:xfrm>
              <a:prstGeom prst="rect">
                <a:avLst/>
              </a:prstGeom>
              <a:solidFill>
                <a:srgbClr val="ECE7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90" name="Rectangle 418"/>
              <p:cNvSpPr>
                <a:spLocks noChangeArrowheads="1"/>
              </p:cNvSpPr>
              <p:nvPr/>
            </p:nvSpPr>
            <p:spPr bwMode="auto">
              <a:xfrm>
                <a:off x="2356" y="1684"/>
                <a:ext cx="660" cy="5"/>
              </a:xfrm>
              <a:prstGeom prst="rect">
                <a:avLst/>
              </a:prstGeom>
              <a:solidFill>
                <a:srgbClr val="ECE7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91" name="Rectangle 419"/>
              <p:cNvSpPr>
                <a:spLocks noChangeArrowheads="1"/>
              </p:cNvSpPr>
              <p:nvPr/>
            </p:nvSpPr>
            <p:spPr bwMode="auto">
              <a:xfrm>
                <a:off x="2356" y="1689"/>
                <a:ext cx="660" cy="4"/>
              </a:xfrm>
              <a:prstGeom prst="rect">
                <a:avLst/>
              </a:prstGeom>
              <a:solidFill>
                <a:srgbClr val="EDE8D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92" name="Rectangle 420"/>
              <p:cNvSpPr>
                <a:spLocks noChangeArrowheads="1"/>
              </p:cNvSpPr>
              <p:nvPr/>
            </p:nvSpPr>
            <p:spPr bwMode="auto">
              <a:xfrm>
                <a:off x="2356" y="1693"/>
                <a:ext cx="660" cy="5"/>
              </a:xfrm>
              <a:prstGeom prst="rect">
                <a:avLst/>
              </a:prstGeom>
              <a:solidFill>
                <a:srgbClr val="EDE8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93" name="Rectangle 421"/>
              <p:cNvSpPr>
                <a:spLocks noChangeArrowheads="1"/>
              </p:cNvSpPr>
              <p:nvPr/>
            </p:nvSpPr>
            <p:spPr bwMode="auto">
              <a:xfrm>
                <a:off x="2356" y="1698"/>
                <a:ext cx="660" cy="4"/>
              </a:xfrm>
              <a:prstGeom prst="rect">
                <a:avLst/>
              </a:prstGeom>
              <a:solidFill>
                <a:srgbClr val="EEE9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94" name="Rectangle 422"/>
              <p:cNvSpPr>
                <a:spLocks noChangeArrowheads="1"/>
              </p:cNvSpPr>
              <p:nvPr/>
            </p:nvSpPr>
            <p:spPr bwMode="auto">
              <a:xfrm>
                <a:off x="2356" y="1702"/>
                <a:ext cx="660" cy="5"/>
              </a:xfrm>
              <a:prstGeom prst="rect">
                <a:avLst/>
              </a:prstGeom>
              <a:solidFill>
                <a:srgbClr val="EEE9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95" name="Rectangle 423"/>
              <p:cNvSpPr>
                <a:spLocks noChangeArrowheads="1"/>
              </p:cNvSpPr>
              <p:nvPr/>
            </p:nvSpPr>
            <p:spPr bwMode="auto">
              <a:xfrm>
                <a:off x="2356" y="1707"/>
                <a:ext cx="660" cy="4"/>
              </a:xfrm>
              <a:prstGeom prst="rect">
                <a:avLst/>
              </a:prstGeom>
              <a:solidFill>
                <a:srgbClr val="EEEA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96" name="Rectangle 424"/>
              <p:cNvSpPr>
                <a:spLocks noChangeArrowheads="1"/>
              </p:cNvSpPr>
              <p:nvPr/>
            </p:nvSpPr>
            <p:spPr bwMode="auto">
              <a:xfrm>
                <a:off x="2356" y="1711"/>
                <a:ext cx="660" cy="5"/>
              </a:xfrm>
              <a:prstGeom prst="rect">
                <a:avLst/>
              </a:prstGeom>
              <a:solidFill>
                <a:srgbClr val="EFEA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97" name="Rectangle 425"/>
              <p:cNvSpPr>
                <a:spLocks noChangeArrowheads="1"/>
              </p:cNvSpPr>
              <p:nvPr/>
            </p:nvSpPr>
            <p:spPr bwMode="auto">
              <a:xfrm>
                <a:off x="2356" y="1716"/>
                <a:ext cx="660" cy="5"/>
              </a:xfrm>
              <a:prstGeom prst="rect">
                <a:avLst/>
              </a:prstGeom>
              <a:solidFill>
                <a:srgbClr val="EFEBD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98" name="Rectangle 426"/>
              <p:cNvSpPr>
                <a:spLocks noChangeArrowheads="1"/>
              </p:cNvSpPr>
              <p:nvPr/>
            </p:nvSpPr>
            <p:spPr bwMode="auto">
              <a:xfrm>
                <a:off x="2356" y="1721"/>
                <a:ext cx="660" cy="4"/>
              </a:xfrm>
              <a:prstGeom prst="rect">
                <a:avLst/>
              </a:prstGeom>
              <a:solidFill>
                <a:srgbClr val="F0EBD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99" name="Rectangle 427"/>
              <p:cNvSpPr>
                <a:spLocks noChangeArrowheads="1"/>
              </p:cNvSpPr>
              <p:nvPr/>
            </p:nvSpPr>
            <p:spPr bwMode="auto">
              <a:xfrm>
                <a:off x="2356" y="1725"/>
                <a:ext cx="660" cy="5"/>
              </a:xfrm>
              <a:prstGeom prst="rect">
                <a:avLst/>
              </a:prstGeom>
              <a:solidFill>
                <a:srgbClr val="F0EC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00" name="Rectangle 428"/>
              <p:cNvSpPr>
                <a:spLocks noChangeArrowheads="1"/>
              </p:cNvSpPr>
              <p:nvPr/>
            </p:nvSpPr>
            <p:spPr bwMode="auto">
              <a:xfrm>
                <a:off x="2356" y="1730"/>
                <a:ext cx="660" cy="4"/>
              </a:xfrm>
              <a:prstGeom prst="rect">
                <a:avLst/>
              </a:prstGeom>
              <a:solidFill>
                <a:srgbClr val="F0EC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01" name="Rectangle 429"/>
              <p:cNvSpPr>
                <a:spLocks noChangeArrowheads="1"/>
              </p:cNvSpPr>
              <p:nvPr/>
            </p:nvSpPr>
            <p:spPr bwMode="auto">
              <a:xfrm>
                <a:off x="2356" y="1734"/>
                <a:ext cx="660" cy="5"/>
              </a:xfrm>
              <a:prstGeom prst="rect">
                <a:avLst/>
              </a:prstGeom>
              <a:solidFill>
                <a:srgbClr val="F1ED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02" name="Rectangle 430"/>
              <p:cNvSpPr>
                <a:spLocks noChangeArrowheads="1"/>
              </p:cNvSpPr>
              <p:nvPr/>
            </p:nvSpPr>
            <p:spPr bwMode="auto">
              <a:xfrm>
                <a:off x="2356" y="1739"/>
                <a:ext cx="660" cy="4"/>
              </a:xfrm>
              <a:prstGeom prst="rect">
                <a:avLst/>
              </a:prstGeom>
              <a:solidFill>
                <a:srgbClr val="F1ED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03" name="Rectangle 431"/>
              <p:cNvSpPr>
                <a:spLocks noChangeArrowheads="1"/>
              </p:cNvSpPr>
              <p:nvPr/>
            </p:nvSpPr>
            <p:spPr bwMode="auto">
              <a:xfrm>
                <a:off x="2356" y="1743"/>
                <a:ext cx="660" cy="5"/>
              </a:xfrm>
              <a:prstGeom prst="rect">
                <a:avLst/>
              </a:prstGeom>
              <a:solidFill>
                <a:srgbClr val="F2EE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04" name="Rectangle 432"/>
              <p:cNvSpPr>
                <a:spLocks noChangeArrowheads="1"/>
              </p:cNvSpPr>
              <p:nvPr/>
            </p:nvSpPr>
            <p:spPr bwMode="auto">
              <a:xfrm>
                <a:off x="2356" y="1748"/>
                <a:ext cx="660" cy="4"/>
              </a:xfrm>
              <a:prstGeom prst="rect">
                <a:avLst/>
              </a:prstGeom>
              <a:solidFill>
                <a:srgbClr val="F2EE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05" name="Rectangle 433"/>
              <p:cNvSpPr>
                <a:spLocks noChangeArrowheads="1"/>
              </p:cNvSpPr>
              <p:nvPr/>
            </p:nvSpPr>
            <p:spPr bwMode="auto">
              <a:xfrm>
                <a:off x="2356" y="1752"/>
                <a:ext cx="660" cy="5"/>
              </a:xfrm>
              <a:prstGeom prst="rect">
                <a:avLst/>
              </a:prstGeom>
              <a:solidFill>
                <a:srgbClr val="F2EE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06" name="Rectangle 434"/>
              <p:cNvSpPr>
                <a:spLocks noChangeArrowheads="1"/>
              </p:cNvSpPr>
              <p:nvPr/>
            </p:nvSpPr>
            <p:spPr bwMode="auto">
              <a:xfrm>
                <a:off x="2356" y="1757"/>
                <a:ext cx="660" cy="4"/>
              </a:xfrm>
              <a:prstGeom prst="rect">
                <a:avLst/>
              </a:prstGeom>
              <a:solidFill>
                <a:srgbClr val="F3EFE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07" name="Rectangle 435"/>
              <p:cNvSpPr>
                <a:spLocks noChangeArrowheads="1"/>
              </p:cNvSpPr>
              <p:nvPr/>
            </p:nvSpPr>
            <p:spPr bwMode="auto">
              <a:xfrm>
                <a:off x="2356" y="1761"/>
                <a:ext cx="660" cy="5"/>
              </a:xfrm>
              <a:prstGeom prst="rect">
                <a:avLst/>
              </a:prstGeom>
              <a:solidFill>
                <a:srgbClr val="F3EFE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08" name="Rectangle 436"/>
              <p:cNvSpPr>
                <a:spLocks noChangeArrowheads="1"/>
              </p:cNvSpPr>
              <p:nvPr/>
            </p:nvSpPr>
            <p:spPr bwMode="auto">
              <a:xfrm>
                <a:off x="2356" y="1766"/>
                <a:ext cx="660" cy="4"/>
              </a:xfrm>
              <a:prstGeom prst="rect">
                <a:avLst/>
              </a:prstGeom>
              <a:solidFill>
                <a:srgbClr val="F4F0E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09" name="Rectangle 437"/>
              <p:cNvSpPr>
                <a:spLocks noChangeArrowheads="1"/>
              </p:cNvSpPr>
              <p:nvPr/>
            </p:nvSpPr>
            <p:spPr bwMode="auto">
              <a:xfrm>
                <a:off x="2356" y="1770"/>
                <a:ext cx="660" cy="5"/>
              </a:xfrm>
              <a:prstGeom prst="rect">
                <a:avLst/>
              </a:prstGeom>
              <a:solidFill>
                <a:srgbClr val="F4F0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10" name="Rectangle 438"/>
              <p:cNvSpPr>
                <a:spLocks noChangeArrowheads="1"/>
              </p:cNvSpPr>
              <p:nvPr/>
            </p:nvSpPr>
            <p:spPr bwMode="auto">
              <a:xfrm>
                <a:off x="2356" y="1775"/>
                <a:ext cx="660" cy="4"/>
              </a:xfrm>
              <a:prstGeom prst="rect">
                <a:avLst/>
              </a:prstGeom>
              <a:solidFill>
                <a:srgbClr val="F4F1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11" name="Rectangle 439"/>
              <p:cNvSpPr>
                <a:spLocks noChangeArrowheads="1"/>
              </p:cNvSpPr>
              <p:nvPr/>
            </p:nvSpPr>
            <p:spPr bwMode="auto">
              <a:xfrm>
                <a:off x="2356" y="1779"/>
                <a:ext cx="660" cy="5"/>
              </a:xfrm>
              <a:prstGeom prst="rect">
                <a:avLst/>
              </a:prstGeom>
              <a:solidFill>
                <a:srgbClr val="F5F1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12" name="Rectangle 440"/>
              <p:cNvSpPr>
                <a:spLocks noChangeArrowheads="1"/>
              </p:cNvSpPr>
              <p:nvPr/>
            </p:nvSpPr>
            <p:spPr bwMode="auto">
              <a:xfrm>
                <a:off x="2356" y="1784"/>
                <a:ext cx="660" cy="5"/>
              </a:xfrm>
              <a:prstGeom prst="rect">
                <a:avLst/>
              </a:prstGeom>
              <a:solidFill>
                <a:srgbClr val="F5F2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13" name="Rectangle 441"/>
              <p:cNvSpPr>
                <a:spLocks noChangeArrowheads="1"/>
              </p:cNvSpPr>
              <p:nvPr/>
            </p:nvSpPr>
            <p:spPr bwMode="auto">
              <a:xfrm>
                <a:off x="2356" y="1789"/>
                <a:ext cx="660" cy="4"/>
              </a:xfrm>
              <a:prstGeom prst="rect">
                <a:avLst/>
              </a:prstGeom>
              <a:solidFill>
                <a:srgbClr val="F6F2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14" name="Rectangle 442"/>
              <p:cNvSpPr>
                <a:spLocks noChangeArrowheads="1"/>
              </p:cNvSpPr>
              <p:nvPr/>
            </p:nvSpPr>
            <p:spPr bwMode="auto">
              <a:xfrm>
                <a:off x="2356" y="1793"/>
                <a:ext cx="660" cy="5"/>
              </a:xfrm>
              <a:prstGeom prst="rect">
                <a:avLst/>
              </a:prstGeom>
              <a:solidFill>
                <a:srgbClr val="F6F3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15" name="Rectangle 443"/>
              <p:cNvSpPr>
                <a:spLocks noChangeArrowheads="1"/>
              </p:cNvSpPr>
              <p:nvPr/>
            </p:nvSpPr>
            <p:spPr bwMode="auto">
              <a:xfrm>
                <a:off x="2356" y="1798"/>
                <a:ext cx="660" cy="4"/>
              </a:xfrm>
              <a:prstGeom prst="rect">
                <a:avLst/>
              </a:prstGeom>
              <a:solidFill>
                <a:srgbClr val="F6F3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16" name="Rectangle 444"/>
              <p:cNvSpPr>
                <a:spLocks noChangeArrowheads="1"/>
              </p:cNvSpPr>
              <p:nvPr/>
            </p:nvSpPr>
            <p:spPr bwMode="auto">
              <a:xfrm>
                <a:off x="2356" y="1802"/>
                <a:ext cx="660" cy="5"/>
              </a:xfrm>
              <a:prstGeom prst="rect">
                <a:avLst/>
              </a:prstGeom>
              <a:solidFill>
                <a:srgbClr val="F7F4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17" name="Rectangle 445"/>
              <p:cNvSpPr>
                <a:spLocks noChangeArrowheads="1"/>
              </p:cNvSpPr>
              <p:nvPr/>
            </p:nvSpPr>
            <p:spPr bwMode="auto">
              <a:xfrm>
                <a:off x="2356" y="1807"/>
                <a:ext cx="660" cy="4"/>
              </a:xfrm>
              <a:prstGeom prst="rect">
                <a:avLst/>
              </a:prstGeom>
              <a:solidFill>
                <a:srgbClr val="F7F4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18" name="Rectangle 446"/>
              <p:cNvSpPr>
                <a:spLocks noChangeArrowheads="1"/>
              </p:cNvSpPr>
              <p:nvPr/>
            </p:nvSpPr>
            <p:spPr bwMode="auto">
              <a:xfrm>
                <a:off x="2356" y="1811"/>
                <a:ext cx="660" cy="5"/>
              </a:xfrm>
              <a:prstGeom prst="rect">
                <a:avLst/>
              </a:prstGeom>
              <a:solidFill>
                <a:srgbClr val="F8F5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19" name="Rectangle 447"/>
              <p:cNvSpPr>
                <a:spLocks noChangeArrowheads="1"/>
              </p:cNvSpPr>
              <p:nvPr/>
            </p:nvSpPr>
            <p:spPr bwMode="auto">
              <a:xfrm>
                <a:off x="2356" y="1816"/>
                <a:ext cx="660" cy="4"/>
              </a:xfrm>
              <a:prstGeom prst="rect">
                <a:avLst/>
              </a:prstGeom>
              <a:solidFill>
                <a:srgbClr val="F8F5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20" name="Rectangle 448"/>
              <p:cNvSpPr>
                <a:spLocks noChangeArrowheads="1"/>
              </p:cNvSpPr>
              <p:nvPr/>
            </p:nvSpPr>
            <p:spPr bwMode="auto">
              <a:xfrm>
                <a:off x="2356" y="1820"/>
                <a:ext cx="660" cy="9"/>
              </a:xfrm>
              <a:prstGeom prst="rect">
                <a:avLst/>
              </a:prstGeom>
              <a:solidFill>
                <a:srgbClr val="F8F6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21" name="Rectangle 449"/>
              <p:cNvSpPr>
                <a:spLocks noChangeArrowheads="1"/>
              </p:cNvSpPr>
              <p:nvPr/>
            </p:nvSpPr>
            <p:spPr bwMode="auto">
              <a:xfrm>
                <a:off x="2356" y="1829"/>
                <a:ext cx="660" cy="9"/>
              </a:xfrm>
              <a:prstGeom prst="rect">
                <a:avLst/>
              </a:prstGeom>
              <a:solidFill>
                <a:srgbClr val="F9F7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22" name="Rectangle 450"/>
              <p:cNvSpPr>
                <a:spLocks noChangeArrowheads="1"/>
              </p:cNvSpPr>
              <p:nvPr/>
            </p:nvSpPr>
            <p:spPr bwMode="auto">
              <a:xfrm>
                <a:off x="2356" y="1838"/>
                <a:ext cx="660" cy="5"/>
              </a:xfrm>
              <a:prstGeom prst="rect">
                <a:avLst/>
              </a:prstGeom>
              <a:solidFill>
                <a:srgbClr val="F9F8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23" name="Rectangle 451"/>
              <p:cNvSpPr>
                <a:spLocks noChangeArrowheads="1"/>
              </p:cNvSpPr>
              <p:nvPr/>
            </p:nvSpPr>
            <p:spPr bwMode="auto">
              <a:xfrm>
                <a:off x="2356" y="1843"/>
                <a:ext cx="660" cy="4"/>
              </a:xfrm>
              <a:prstGeom prst="rect">
                <a:avLst/>
              </a:prstGeom>
              <a:solidFill>
                <a:srgbClr val="F9F8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24" name="Rectangle 452"/>
              <p:cNvSpPr>
                <a:spLocks noChangeArrowheads="1"/>
              </p:cNvSpPr>
              <p:nvPr/>
            </p:nvSpPr>
            <p:spPr bwMode="auto">
              <a:xfrm>
                <a:off x="2356" y="1847"/>
                <a:ext cx="660" cy="9"/>
              </a:xfrm>
              <a:prstGeom prst="rect">
                <a:avLst/>
              </a:prstGeom>
              <a:solidFill>
                <a:srgbClr val="FAF9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25" name="Rectangle 453"/>
              <p:cNvSpPr>
                <a:spLocks noChangeArrowheads="1"/>
              </p:cNvSpPr>
              <p:nvPr/>
            </p:nvSpPr>
            <p:spPr bwMode="auto">
              <a:xfrm>
                <a:off x="2356" y="1856"/>
                <a:ext cx="660" cy="5"/>
              </a:xfrm>
              <a:prstGeom prst="rect">
                <a:avLst/>
              </a:prstGeom>
              <a:solidFill>
                <a:srgbClr val="FBFA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26" name="Rectangle 454"/>
              <p:cNvSpPr>
                <a:spLocks noChangeArrowheads="1"/>
              </p:cNvSpPr>
              <p:nvPr/>
            </p:nvSpPr>
            <p:spPr bwMode="auto">
              <a:xfrm>
                <a:off x="2356" y="1861"/>
                <a:ext cx="660" cy="5"/>
              </a:xfrm>
              <a:prstGeom prst="rect">
                <a:avLst/>
              </a:prstGeom>
              <a:solidFill>
                <a:srgbClr val="FBFA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27" name="Rectangle 455"/>
              <p:cNvSpPr>
                <a:spLocks noChangeArrowheads="1"/>
              </p:cNvSpPr>
              <p:nvPr/>
            </p:nvSpPr>
            <p:spPr bwMode="auto">
              <a:xfrm>
                <a:off x="2356" y="1866"/>
                <a:ext cx="660" cy="4"/>
              </a:xfrm>
              <a:prstGeom prst="rect">
                <a:avLst/>
              </a:prstGeom>
              <a:solidFill>
                <a:srgbClr val="FBFB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28" name="Rectangle 456"/>
              <p:cNvSpPr>
                <a:spLocks noChangeArrowheads="1"/>
              </p:cNvSpPr>
              <p:nvPr/>
            </p:nvSpPr>
            <p:spPr bwMode="auto">
              <a:xfrm>
                <a:off x="2356" y="1870"/>
                <a:ext cx="660" cy="5"/>
              </a:xfrm>
              <a:prstGeom prst="rect">
                <a:avLst/>
              </a:prstGeom>
              <a:solidFill>
                <a:srgbClr val="FCFB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29" name="Rectangle 457"/>
              <p:cNvSpPr>
                <a:spLocks noChangeArrowheads="1"/>
              </p:cNvSpPr>
              <p:nvPr/>
            </p:nvSpPr>
            <p:spPr bwMode="auto">
              <a:xfrm>
                <a:off x="2356" y="1875"/>
                <a:ext cx="660" cy="4"/>
              </a:xfrm>
              <a:prstGeom prst="rect">
                <a:avLst/>
              </a:prstGeom>
              <a:solidFill>
                <a:srgbClr val="FCFC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30" name="Rectangle 458"/>
              <p:cNvSpPr>
                <a:spLocks noChangeArrowheads="1"/>
              </p:cNvSpPr>
              <p:nvPr/>
            </p:nvSpPr>
            <p:spPr bwMode="auto">
              <a:xfrm>
                <a:off x="2356" y="1879"/>
                <a:ext cx="660" cy="5"/>
              </a:xfrm>
              <a:prstGeom prst="rect">
                <a:avLst/>
              </a:prstGeom>
              <a:solidFill>
                <a:srgbClr val="FDFCF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31" name="Rectangle 459"/>
              <p:cNvSpPr>
                <a:spLocks noChangeArrowheads="1"/>
              </p:cNvSpPr>
              <p:nvPr/>
            </p:nvSpPr>
            <p:spPr bwMode="auto">
              <a:xfrm>
                <a:off x="2356" y="1884"/>
                <a:ext cx="660" cy="4"/>
              </a:xfrm>
              <a:prstGeom prst="rect">
                <a:avLst/>
              </a:prstGeom>
              <a:solidFill>
                <a:srgbClr val="FDFD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32" name="Rectangle 460"/>
              <p:cNvSpPr>
                <a:spLocks noChangeArrowheads="1"/>
              </p:cNvSpPr>
              <p:nvPr/>
            </p:nvSpPr>
            <p:spPr bwMode="auto">
              <a:xfrm>
                <a:off x="2356" y="1888"/>
                <a:ext cx="660" cy="5"/>
              </a:xfrm>
              <a:prstGeom prst="rect">
                <a:avLst/>
              </a:prstGeom>
              <a:solidFill>
                <a:srgbClr val="FDFDF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33" name="Rectangle 461"/>
              <p:cNvSpPr>
                <a:spLocks noChangeArrowheads="1"/>
              </p:cNvSpPr>
              <p:nvPr/>
            </p:nvSpPr>
            <p:spPr bwMode="auto">
              <a:xfrm>
                <a:off x="2356" y="1893"/>
                <a:ext cx="660" cy="9"/>
              </a:xfrm>
              <a:prstGeom prst="rect">
                <a:avLst/>
              </a:prstGeom>
              <a:solidFill>
                <a:srgbClr val="FEFE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34" name="Rectangle 462"/>
              <p:cNvSpPr>
                <a:spLocks noChangeArrowheads="1"/>
              </p:cNvSpPr>
              <p:nvPr/>
            </p:nvSpPr>
            <p:spPr bwMode="auto">
              <a:xfrm>
                <a:off x="2356" y="1902"/>
                <a:ext cx="660" cy="4"/>
              </a:xfrm>
              <a:prstGeom prst="rect">
                <a:avLst/>
              </a:prstGeom>
              <a:solidFill>
                <a:srgbClr val="FFFF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35" name="Freeform 463"/>
              <p:cNvSpPr>
                <a:spLocks/>
              </p:cNvSpPr>
              <p:nvPr/>
            </p:nvSpPr>
            <p:spPr bwMode="auto">
              <a:xfrm>
                <a:off x="2364" y="1548"/>
                <a:ext cx="650" cy="354"/>
              </a:xfrm>
              <a:custGeom>
                <a:avLst/>
                <a:gdLst/>
                <a:ahLst/>
                <a:cxnLst>
                  <a:cxn ang="0">
                    <a:pos x="872" y="1249"/>
                  </a:cxn>
                  <a:cxn ang="0">
                    <a:pos x="2298" y="473"/>
                  </a:cxn>
                  <a:cxn ang="0">
                    <a:pos x="1414" y="0"/>
                  </a:cxn>
                  <a:cxn ang="0">
                    <a:pos x="0" y="770"/>
                  </a:cxn>
                  <a:cxn ang="0">
                    <a:pos x="872" y="1249"/>
                  </a:cxn>
                </a:cxnLst>
                <a:rect l="0" t="0" r="r" b="b"/>
                <a:pathLst>
                  <a:path w="2298" h="1249">
                    <a:moveTo>
                      <a:pt x="872" y="1249"/>
                    </a:moveTo>
                    <a:lnTo>
                      <a:pt x="2298" y="473"/>
                    </a:lnTo>
                    <a:lnTo>
                      <a:pt x="1414" y="0"/>
                    </a:lnTo>
                    <a:lnTo>
                      <a:pt x="0" y="770"/>
                    </a:lnTo>
                    <a:cubicBezTo>
                      <a:pt x="224" y="1017"/>
                      <a:pt x="532" y="1186"/>
                      <a:pt x="872" y="1249"/>
                    </a:cubicBez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536" name="Picture 464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356" y="1757"/>
                <a:ext cx="257" cy="6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37" name="Picture 465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356" y="1757"/>
                <a:ext cx="257" cy="6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38" name="Freeform 466"/>
              <p:cNvSpPr>
                <a:spLocks/>
              </p:cNvSpPr>
              <p:nvPr/>
            </p:nvSpPr>
            <p:spPr bwMode="auto">
              <a:xfrm>
                <a:off x="2364" y="1765"/>
                <a:ext cx="247" cy="687"/>
              </a:xfrm>
              <a:custGeom>
                <a:avLst/>
                <a:gdLst/>
                <a:ahLst/>
                <a:cxnLst>
                  <a:cxn ang="0">
                    <a:pos x="872" y="48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981"/>
                  </a:cxn>
                  <a:cxn ang="0">
                    <a:pos x="872" y="2423"/>
                  </a:cxn>
                  <a:cxn ang="0">
                    <a:pos x="872" y="2423"/>
                  </a:cxn>
                  <a:cxn ang="0">
                    <a:pos x="872" y="481"/>
                  </a:cxn>
                </a:cxnLst>
                <a:rect l="0" t="0" r="r" b="b"/>
                <a:pathLst>
                  <a:path w="872" h="2423">
                    <a:moveTo>
                      <a:pt x="872" y="481"/>
                    </a:moveTo>
                    <a:cubicBezTo>
                      <a:pt x="531" y="419"/>
                      <a:pt x="224" y="249"/>
                      <a:pt x="0" y="0"/>
                    </a:cubicBezTo>
                    <a:lnTo>
                      <a:pt x="0" y="0"/>
                    </a:lnTo>
                    <a:lnTo>
                      <a:pt x="0" y="1981"/>
                    </a:lnTo>
                    <a:cubicBezTo>
                      <a:pt x="228" y="2217"/>
                      <a:pt x="536" y="2373"/>
                      <a:pt x="872" y="2423"/>
                    </a:cubicBezTo>
                    <a:lnTo>
                      <a:pt x="872" y="2423"/>
                    </a:lnTo>
                    <a:lnTo>
                      <a:pt x="872" y="481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539" name="Picture 467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2604" y="1675"/>
                <a:ext cx="417" cy="7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40" name="Picture 468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2604" y="1675"/>
                <a:ext cx="417" cy="7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41" name="Freeform 469"/>
              <p:cNvSpPr>
                <a:spLocks/>
              </p:cNvSpPr>
              <p:nvPr/>
            </p:nvSpPr>
            <p:spPr bwMode="auto">
              <a:xfrm>
                <a:off x="2611" y="1682"/>
                <a:ext cx="403" cy="769"/>
              </a:xfrm>
              <a:custGeom>
                <a:avLst/>
                <a:gdLst/>
                <a:ahLst/>
                <a:cxnLst>
                  <a:cxn ang="0">
                    <a:pos x="0" y="220"/>
                  </a:cxn>
                  <a:cxn ang="0">
                    <a:pos x="0" y="769"/>
                  </a:cxn>
                  <a:cxn ang="0">
                    <a:pos x="403" y="551"/>
                  </a:cxn>
                  <a:cxn ang="0">
                    <a:pos x="403" y="0"/>
                  </a:cxn>
                  <a:cxn ang="0">
                    <a:pos x="0" y="220"/>
                  </a:cxn>
                </a:cxnLst>
                <a:rect l="0" t="0" r="r" b="b"/>
                <a:pathLst>
                  <a:path w="403" h="769">
                    <a:moveTo>
                      <a:pt x="0" y="220"/>
                    </a:moveTo>
                    <a:lnTo>
                      <a:pt x="0" y="769"/>
                    </a:lnTo>
                    <a:lnTo>
                      <a:pt x="403" y="551"/>
                    </a:lnTo>
                    <a:lnTo>
                      <a:pt x="403" y="0"/>
                    </a:lnTo>
                    <a:lnTo>
                      <a:pt x="0" y="220"/>
                    </a:lnTo>
                    <a:close/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42" name="Freeform 470"/>
              <p:cNvSpPr>
                <a:spLocks/>
              </p:cNvSpPr>
              <p:nvPr/>
            </p:nvSpPr>
            <p:spPr bwMode="auto">
              <a:xfrm>
                <a:off x="2364" y="1548"/>
                <a:ext cx="650" cy="904"/>
              </a:xfrm>
              <a:custGeom>
                <a:avLst/>
                <a:gdLst/>
                <a:ahLst/>
                <a:cxnLst>
                  <a:cxn ang="0">
                    <a:pos x="2298" y="473"/>
                  </a:cxn>
                  <a:cxn ang="0">
                    <a:pos x="1414" y="0"/>
                  </a:cxn>
                  <a:cxn ang="0">
                    <a:pos x="0" y="770"/>
                  </a:cxn>
                  <a:cxn ang="0">
                    <a:pos x="0" y="2749"/>
                  </a:cxn>
                  <a:cxn ang="0">
                    <a:pos x="872" y="3191"/>
                  </a:cxn>
                  <a:cxn ang="0">
                    <a:pos x="872" y="3191"/>
                  </a:cxn>
                  <a:cxn ang="0">
                    <a:pos x="2298" y="2421"/>
                  </a:cxn>
                  <a:cxn ang="0">
                    <a:pos x="2298" y="473"/>
                  </a:cxn>
                </a:cxnLst>
                <a:rect l="0" t="0" r="r" b="b"/>
                <a:pathLst>
                  <a:path w="2298" h="3191">
                    <a:moveTo>
                      <a:pt x="2298" y="473"/>
                    </a:moveTo>
                    <a:lnTo>
                      <a:pt x="1414" y="0"/>
                    </a:lnTo>
                    <a:lnTo>
                      <a:pt x="0" y="770"/>
                    </a:lnTo>
                    <a:lnTo>
                      <a:pt x="0" y="2749"/>
                    </a:lnTo>
                    <a:cubicBezTo>
                      <a:pt x="228" y="2985"/>
                      <a:pt x="536" y="3141"/>
                      <a:pt x="872" y="3191"/>
                    </a:cubicBezTo>
                    <a:lnTo>
                      <a:pt x="872" y="3191"/>
                    </a:lnTo>
                    <a:lnTo>
                      <a:pt x="2298" y="2421"/>
                    </a:lnTo>
                    <a:lnTo>
                      <a:pt x="2298" y="473"/>
                    </a:ln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543" name="Picture 471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442" y="2092"/>
                <a:ext cx="72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44" name="Picture 472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2442" y="2092"/>
                <a:ext cx="72" cy="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45" name="Freeform 473"/>
              <p:cNvSpPr>
                <a:spLocks/>
              </p:cNvSpPr>
              <p:nvPr/>
            </p:nvSpPr>
            <p:spPr bwMode="auto">
              <a:xfrm>
                <a:off x="2455" y="2103"/>
                <a:ext cx="45" cy="55"/>
              </a:xfrm>
              <a:custGeom>
                <a:avLst/>
                <a:gdLst/>
                <a:ahLst/>
                <a:cxnLst>
                  <a:cxn ang="0">
                    <a:pos x="40" y="21"/>
                  </a:cxn>
                  <a:cxn ang="0">
                    <a:pos x="14" y="3"/>
                  </a:cxn>
                  <a:cxn ang="0">
                    <a:pos x="5" y="34"/>
                  </a:cxn>
                  <a:cxn ang="0">
                    <a:pos x="31" y="52"/>
                  </a:cxn>
                  <a:cxn ang="0">
                    <a:pos x="40" y="21"/>
                  </a:cxn>
                </a:cxnLst>
                <a:rect l="0" t="0" r="r" b="b"/>
                <a:pathLst>
                  <a:path w="45" h="55">
                    <a:moveTo>
                      <a:pt x="40" y="21"/>
                    </a:moveTo>
                    <a:cubicBezTo>
                      <a:pt x="35" y="8"/>
                      <a:pt x="24" y="0"/>
                      <a:pt x="14" y="3"/>
                    </a:cubicBezTo>
                    <a:cubicBezTo>
                      <a:pt x="4" y="7"/>
                      <a:pt x="0" y="21"/>
                      <a:pt x="5" y="34"/>
                    </a:cubicBezTo>
                    <a:cubicBezTo>
                      <a:pt x="10" y="47"/>
                      <a:pt x="22" y="55"/>
                      <a:pt x="31" y="52"/>
                    </a:cubicBezTo>
                    <a:cubicBezTo>
                      <a:pt x="41" y="48"/>
                      <a:pt x="45" y="34"/>
                      <a:pt x="40" y="21"/>
                    </a:cubicBezTo>
                  </a:path>
                </a:pathLst>
              </a:custGeom>
              <a:no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46" name="Freeform 474"/>
              <p:cNvSpPr>
                <a:spLocks noEditPoints="1"/>
              </p:cNvSpPr>
              <p:nvPr/>
            </p:nvSpPr>
            <p:spPr bwMode="auto">
              <a:xfrm>
                <a:off x="2404" y="2219"/>
                <a:ext cx="166" cy="1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89" y="303"/>
                  </a:cxn>
                  <a:cxn ang="0">
                    <a:pos x="0" y="119"/>
                  </a:cxn>
                  <a:cxn ang="0">
                    <a:pos x="589" y="421"/>
                  </a:cxn>
                  <a:cxn ang="0">
                    <a:pos x="0" y="237"/>
                  </a:cxn>
                  <a:cxn ang="0">
                    <a:pos x="589" y="540"/>
                  </a:cxn>
                </a:cxnLst>
                <a:rect l="0" t="0" r="r" b="b"/>
                <a:pathLst>
                  <a:path w="589" h="540">
                    <a:moveTo>
                      <a:pt x="0" y="0"/>
                    </a:moveTo>
                    <a:cubicBezTo>
                      <a:pt x="176" y="145"/>
                      <a:pt x="377" y="248"/>
                      <a:pt x="589" y="303"/>
                    </a:cubicBezTo>
                    <a:moveTo>
                      <a:pt x="0" y="119"/>
                    </a:moveTo>
                    <a:cubicBezTo>
                      <a:pt x="176" y="263"/>
                      <a:pt x="377" y="366"/>
                      <a:pt x="589" y="421"/>
                    </a:cubicBezTo>
                    <a:moveTo>
                      <a:pt x="0" y="237"/>
                    </a:moveTo>
                    <a:cubicBezTo>
                      <a:pt x="176" y="381"/>
                      <a:pt x="377" y="485"/>
                      <a:pt x="589" y="540"/>
                    </a:cubicBezTo>
                  </a:path>
                </a:pathLst>
              </a:custGeom>
              <a:noFill/>
              <a:ln w="4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47" name="Freeform 475"/>
              <p:cNvSpPr>
                <a:spLocks/>
              </p:cNvSpPr>
              <p:nvPr/>
            </p:nvSpPr>
            <p:spPr bwMode="auto">
              <a:xfrm>
                <a:off x="2397" y="1871"/>
                <a:ext cx="180" cy="101"/>
              </a:xfrm>
              <a:custGeom>
                <a:avLst/>
                <a:gdLst/>
                <a:ahLst/>
                <a:cxnLst>
                  <a:cxn ang="0">
                    <a:pos x="22" y="53"/>
                  </a:cxn>
                  <a:cxn ang="0">
                    <a:pos x="611" y="355"/>
                  </a:cxn>
                  <a:cxn ang="0">
                    <a:pos x="634" y="322"/>
                  </a:cxn>
                  <a:cxn ang="0">
                    <a:pos x="611" y="300"/>
                  </a:cxn>
                  <a:cxn ang="0">
                    <a:pos x="33" y="6"/>
                  </a:cxn>
                  <a:cxn ang="0">
                    <a:pos x="6" y="8"/>
                  </a:cxn>
                  <a:cxn ang="0">
                    <a:pos x="1" y="22"/>
                  </a:cxn>
                  <a:cxn ang="0">
                    <a:pos x="22" y="53"/>
                  </a:cxn>
                </a:cxnLst>
                <a:rect l="0" t="0" r="r" b="b"/>
                <a:pathLst>
                  <a:path w="637" h="355">
                    <a:moveTo>
                      <a:pt x="22" y="53"/>
                    </a:moveTo>
                    <a:cubicBezTo>
                      <a:pt x="191" y="194"/>
                      <a:pt x="392" y="298"/>
                      <a:pt x="611" y="355"/>
                    </a:cubicBezTo>
                    <a:cubicBezTo>
                      <a:pt x="627" y="352"/>
                      <a:pt x="637" y="337"/>
                      <a:pt x="634" y="322"/>
                    </a:cubicBezTo>
                    <a:cubicBezTo>
                      <a:pt x="631" y="311"/>
                      <a:pt x="622" y="303"/>
                      <a:pt x="611" y="300"/>
                    </a:cubicBezTo>
                    <a:cubicBezTo>
                      <a:pt x="397" y="245"/>
                      <a:pt x="199" y="145"/>
                      <a:pt x="33" y="6"/>
                    </a:cubicBezTo>
                    <a:cubicBezTo>
                      <a:pt x="25" y="0"/>
                      <a:pt x="13" y="0"/>
                      <a:pt x="6" y="8"/>
                    </a:cubicBezTo>
                    <a:cubicBezTo>
                      <a:pt x="2" y="11"/>
                      <a:pt x="0" y="17"/>
                      <a:pt x="1" y="22"/>
                    </a:cubicBezTo>
                    <a:cubicBezTo>
                      <a:pt x="2" y="35"/>
                      <a:pt x="10" y="46"/>
                      <a:pt x="22" y="53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48" name="Freeform 476"/>
              <p:cNvSpPr>
                <a:spLocks/>
              </p:cNvSpPr>
              <p:nvPr/>
            </p:nvSpPr>
            <p:spPr bwMode="auto">
              <a:xfrm>
                <a:off x="2397" y="1871"/>
                <a:ext cx="180" cy="101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173" y="101"/>
                  </a:cxn>
                  <a:cxn ang="0">
                    <a:pos x="179" y="91"/>
                  </a:cxn>
                  <a:cxn ang="0">
                    <a:pos x="173" y="85"/>
                  </a:cxn>
                  <a:cxn ang="0">
                    <a:pos x="9" y="2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6" y="15"/>
                  </a:cxn>
                </a:cxnLst>
                <a:rect l="0" t="0" r="r" b="b"/>
                <a:pathLst>
                  <a:path w="180" h="101">
                    <a:moveTo>
                      <a:pt x="6" y="15"/>
                    </a:moveTo>
                    <a:cubicBezTo>
                      <a:pt x="54" y="55"/>
                      <a:pt x="111" y="85"/>
                      <a:pt x="173" y="101"/>
                    </a:cubicBezTo>
                    <a:cubicBezTo>
                      <a:pt x="177" y="100"/>
                      <a:pt x="180" y="96"/>
                      <a:pt x="179" y="91"/>
                    </a:cubicBezTo>
                    <a:cubicBezTo>
                      <a:pt x="179" y="88"/>
                      <a:pt x="176" y="86"/>
                      <a:pt x="173" y="85"/>
                    </a:cubicBezTo>
                    <a:cubicBezTo>
                      <a:pt x="112" y="70"/>
                      <a:pt x="56" y="41"/>
                      <a:pt x="9" y="2"/>
                    </a:cubicBezTo>
                    <a:cubicBezTo>
                      <a:pt x="7" y="0"/>
                      <a:pt x="4" y="0"/>
                      <a:pt x="2" y="2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1" y="10"/>
                      <a:pt x="3" y="13"/>
                      <a:pt x="6" y="15"/>
                    </a:cubicBezTo>
                  </a:path>
                </a:pathLst>
              </a:custGeom>
              <a:no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549" name="Picture 477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2442" y="1915"/>
                <a:ext cx="63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50" name="Picture 478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442" y="1915"/>
                <a:ext cx="63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51" name="Freeform 479"/>
              <p:cNvSpPr>
                <a:spLocks/>
              </p:cNvSpPr>
              <p:nvPr/>
            </p:nvSpPr>
            <p:spPr bwMode="auto">
              <a:xfrm>
                <a:off x="2446" y="1912"/>
                <a:ext cx="55" cy="40"/>
              </a:xfrm>
              <a:custGeom>
                <a:avLst/>
                <a:gdLst/>
                <a:ahLst/>
                <a:cxnLst>
                  <a:cxn ang="0">
                    <a:pos x="55" y="40"/>
                  </a:cxn>
                  <a:cxn ang="0">
                    <a:pos x="6" y="15"/>
                  </a:cxn>
                  <a:cxn ang="0">
                    <a:pos x="35" y="40"/>
                  </a:cxn>
                  <a:cxn ang="0">
                    <a:pos x="55" y="40"/>
                  </a:cxn>
                </a:cxnLst>
                <a:rect l="0" t="0" r="r" b="b"/>
                <a:pathLst>
                  <a:path w="55" h="40">
                    <a:moveTo>
                      <a:pt x="55" y="40"/>
                    </a:moveTo>
                    <a:cubicBezTo>
                      <a:pt x="45" y="11"/>
                      <a:pt x="24" y="0"/>
                      <a:pt x="6" y="15"/>
                    </a:cubicBezTo>
                    <a:cubicBezTo>
                      <a:pt x="0" y="25"/>
                      <a:pt x="13" y="37"/>
                      <a:pt x="35" y="40"/>
                    </a:cubicBezTo>
                    <a:cubicBezTo>
                      <a:pt x="42" y="40"/>
                      <a:pt x="49" y="40"/>
                      <a:pt x="55" y="40"/>
                    </a:cubicBezTo>
                  </a:path>
                </a:pathLst>
              </a:custGeom>
              <a:noFill/>
              <a:ln w="1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552" name="Picture 480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2396" y="1924"/>
                <a:ext cx="177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53" name="Picture 481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2396" y="1924"/>
                <a:ext cx="177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54" name="Freeform 482"/>
              <p:cNvSpPr>
                <a:spLocks/>
              </p:cNvSpPr>
              <p:nvPr/>
            </p:nvSpPr>
            <p:spPr bwMode="auto">
              <a:xfrm>
                <a:off x="2404" y="1941"/>
                <a:ext cx="166" cy="96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589" y="341"/>
                  </a:cxn>
                  <a:cxn ang="0">
                    <a:pos x="589" y="341"/>
                  </a:cxn>
                  <a:cxn ang="0">
                    <a:pos x="589" y="30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8"/>
                  </a:cxn>
                </a:cxnLst>
                <a:rect l="0" t="0" r="r" b="b"/>
                <a:pathLst>
                  <a:path w="589" h="341">
                    <a:moveTo>
                      <a:pt x="0" y="38"/>
                    </a:moveTo>
                    <a:cubicBezTo>
                      <a:pt x="168" y="181"/>
                      <a:pt x="370" y="284"/>
                      <a:pt x="589" y="341"/>
                    </a:cubicBezTo>
                    <a:lnTo>
                      <a:pt x="589" y="341"/>
                    </a:lnTo>
                    <a:lnTo>
                      <a:pt x="589" y="302"/>
                    </a:lnTo>
                    <a:cubicBezTo>
                      <a:pt x="372" y="241"/>
                      <a:pt x="171" y="138"/>
                      <a:pt x="0" y="0"/>
                    </a:cubicBezTo>
                    <a:lnTo>
                      <a:pt x="0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55" name="Freeform 483"/>
              <p:cNvSpPr>
                <a:spLocks/>
              </p:cNvSpPr>
              <p:nvPr/>
            </p:nvSpPr>
            <p:spPr bwMode="auto">
              <a:xfrm>
                <a:off x="2404" y="1931"/>
                <a:ext cx="166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55"/>
                  </a:cxn>
                  <a:cxn ang="0">
                    <a:pos x="589" y="457"/>
                  </a:cxn>
                </a:cxnLst>
                <a:rect l="0" t="0" r="r" b="b"/>
                <a:pathLst>
                  <a:path w="589" h="457">
                    <a:moveTo>
                      <a:pt x="0" y="0"/>
                    </a:moveTo>
                    <a:lnTo>
                      <a:pt x="0" y="155"/>
                    </a:lnTo>
                    <a:cubicBezTo>
                      <a:pt x="171" y="293"/>
                      <a:pt x="372" y="396"/>
                      <a:pt x="589" y="457"/>
                    </a:cubicBez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56" name="Freeform 484"/>
              <p:cNvSpPr>
                <a:spLocks/>
              </p:cNvSpPr>
              <p:nvPr/>
            </p:nvSpPr>
            <p:spPr bwMode="auto">
              <a:xfrm>
                <a:off x="2404" y="1933"/>
                <a:ext cx="166" cy="129"/>
              </a:xfrm>
              <a:custGeom>
                <a:avLst/>
                <a:gdLst/>
                <a:ahLst/>
                <a:cxnLst>
                  <a:cxn ang="0">
                    <a:pos x="589" y="457"/>
                  </a:cxn>
                  <a:cxn ang="0">
                    <a:pos x="589" y="303"/>
                  </a:cxn>
                  <a:cxn ang="0">
                    <a:pos x="0" y="0"/>
                  </a:cxn>
                </a:cxnLst>
                <a:rect l="0" t="0" r="r" b="b"/>
                <a:pathLst>
                  <a:path w="589" h="457">
                    <a:moveTo>
                      <a:pt x="589" y="457"/>
                    </a:moveTo>
                    <a:lnTo>
                      <a:pt x="589" y="303"/>
                    </a:lnTo>
                    <a:cubicBezTo>
                      <a:pt x="373" y="241"/>
                      <a:pt x="172" y="138"/>
                      <a:pt x="0" y="0"/>
                    </a:cubicBezTo>
                  </a:path>
                </a:pathLst>
              </a:custGeom>
              <a:no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57" name="Freeform 485"/>
              <p:cNvSpPr>
                <a:spLocks/>
              </p:cNvSpPr>
              <p:nvPr/>
            </p:nvSpPr>
            <p:spPr bwMode="auto">
              <a:xfrm>
                <a:off x="2872" y="2445"/>
                <a:ext cx="75" cy="73"/>
              </a:xfrm>
              <a:custGeom>
                <a:avLst/>
                <a:gdLst/>
                <a:ahLst/>
                <a:cxnLst>
                  <a:cxn ang="0">
                    <a:pos x="0" y="249"/>
                  </a:cxn>
                  <a:cxn ang="0">
                    <a:pos x="155" y="217"/>
                  </a:cxn>
                  <a:cxn ang="0">
                    <a:pos x="245" y="63"/>
                  </a:cxn>
                  <a:cxn ang="0">
                    <a:pos x="232" y="35"/>
                  </a:cxn>
                  <a:cxn ang="0">
                    <a:pos x="153" y="0"/>
                  </a:cxn>
                  <a:cxn ang="0">
                    <a:pos x="0" y="249"/>
                  </a:cxn>
                </a:cxnLst>
                <a:rect l="0" t="0" r="r" b="b"/>
                <a:pathLst>
                  <a:path w="265" h="260">
                    <a:moveTo>
                      <a:pt x="0" y="249"/>
                    </a:moveTo>
                    <a:cubicBezTo>
                      <a:pt x="54" y="260"/>
                      <a:pt x="111" y="248"/>
                      <a:pt x="155" y="217"/>
                    </a:cubicBezTo>
                    <a:cubicBezTo>
                      <a:pt x="225" y="198"/>
                      <a:pt x="265" y="129"/>
                      <a:pt x="245" y="63"/>
                    </a:cubicBezTo>
                    <a:cubicBezTo>
                      <a:pt x="242" y="53"/>
                      <a:pt x="238" y="44"/>
                      <a:pt x="232" y="35"/>
                    </a:cubicBezTo>
                    <a:lnTo>
                      <a:pt x="153" y="0"/>
                    </a:lnTo>
                    <a:lnTo>
                      <a:pt x="0" y="249"/>
                    </a:lnTo>
                    <a:close/>
                  </a:path>
                </a:pathLst>
              </a:custGeom>
              <a:solidFill>
                <a:srgbClr val="DCD2B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558" name="Picture 486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2681" y="2183"/>
                <a:ext cx="227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59" name="Picture 487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2681" y="2183"/>
                <a:ext cx="227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60" name="Picture 488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2681" y="2214"/>
                <a:ext cx="190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61" name="Picture 489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681" y="2547"/>
                <a:ext cx="190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62" name="Freeform 490"/>
              <p:cNvSpPr>
                <a:spLocks/>
              </p:cNvSpPr>
              <p:nvPr/>
            </p:nvSpPr>
            <p:spPr bwMode="auto">
              <a:xfrm>
                <a:off x="2705" y="2225"/>
                <a:ext cx="168" cy="2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8" y="92"/>
                  </a:cxn>
                  <a:cxn ang="0">
                    <a:pos x="167" y="278"/>
                  </a:cxn>
                </a:cxnLst>
                <a:rect l="0" t="0" r="r" b="b"/>
                <a:pathLst>
                  <a:path w="168" h="278">
                    <a:moveTo>
                      <a:pt x="0" y="0"/>
                    </a:moveTo>
                    <a:lnTo>
                      <a:pt x="168" y="92"/>
                    </a:lnTo>
                    <a:lnTo>
                      <a:pt x="167" y="278"/>
                    </a:lnTo>
                  </a:path>
                </a:pathLst>
              </a:custGeom>
              <a:noFill/>
              <a:ln w="4" cap="rnd">
                <a:solidFill>
                  <a:srgbClr val="D0BC9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63" name="Freeform 491"/>
              <p:cNvSpPr>
                <a:spLocks/>
              </p:cNvSpPr>
              <p:nvPr/>
            </p:nvSpPr>
            <p:spPr bwMode="auto">
              <a:xfrm>
                <a:off x="2689" y="2223"/>
                <a:ext cx="177" cy="2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7" y="97"/>
                  </a:cxn>
                  <a:cxn ang="0">
                    <a:pos x="176" y="282"/>
                  </a:cxn>
                </a:cxnLst>
                <a:rect l="0" t="0" r="r" b="b"/>
                <a:pathLst>
                  <a:path w="177" h="282">
                    <a:moveTo>
                      <a:pt x="0" y="0"/>
                    </a:moveTo>
                    <a:lnTo>
                      <a:pt x="177" y="97"/>
                    </a:lnTo>
                    <a:lnTo>
                      <a:pt x="176" y="282"/>
                    </a:ln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64" name="Freeform 492"/>
              <p:cNvSpPr>
                <a:spLocks/>
              </p:cNvSpPr>
              <p:nvPr/>
            </p:nvSpPr>
            <p:spPr bwMode="auto">
              <a:xfrm>
                <a:off x="2689" y="2190"/>
                <a:ext cx="216" cy="320"/>
              </a:xfrm>
              <a:custGeom>
                <a:avLst/>
                <a:gdLst/>
                <a:ahLst/>
                <a:cxnLst>
                  <a:cxn ang="0">
                    <a:pos x="0" y="775"/>
                  </a:cxn>
                  <a:cxn ang="0">
                    <a:pos x="625" y="1117"/>
                  </a:cxn>
                  <a:cxn ang="0">
                    <a:pos x="759" y="1050"/>
                  </a:cxn>
                  <a:cxn ang="0">
                    <a:pos x="763" y="1009"/>
                  </a:cxn>
                  <a:cxn ang="0">
                    <a:pos x="763" y="432"/>
                  </a:cxn>
                  <a:cxn ang="0">
                    <a:pos x="401" y="225"/>
                  </a:cxn>
                  <a:cxn ang="0">
                    <a:pos x="384" y="147"/>
                  </a:cxn>
                  <a:cxn ang="0">
                    <a:pos x="76" y="0"/>
                  </a:cxn>
                  <a:cxn ang="0">
                    <a:pos x="73" y="149"/>
                  </a:cxn>
                  <a:cxn ang="0">
                    <a:pos x="0" y="117"/>
                  </a:cxn>
                  <a:cxn ang="0">
                    <a:pos x="0" y="117"/>
                  </a:cxn>
                  <a:cxn ang="0">
                    <a:pos x="0" y="775"/>
                  </a:cxn>
                </a:cxnLst>
                <a:rect l="0" t="0" r="r" b="b"/>
                <a:pathLst>
                  <a:path w="765" h="1133">
                    <a:moveTo>
                      <a:pt x="0" y="775"/>
                    </a:moveTo>
                    <a:lnTo>
                      <a:pt x="625" y="1117"/>
                    </a:lnTo>
                    <a:cubicBezTo>
                      <a:pt x="681" y="1133"/>
                      <a:pt x="742" y="1104"/>
                      <a:pt x="759" y="1050"/>
                    </a:cubicBezTo>
                    <a:cubicBezTo>
                      <a:pt x="763" y="1037"/>
                      <a:pt x="765" y="1023"/>
                      <a:pt x="763" y="1009"/>
                    </a:cubicBezTo>
                    <a:lnTo>
                      <a:pt x="763" y="432"/>
                    </a:lnTo>
                    <a:lnTo>
                      <a:pt x="401" y="225"/>
                    </a:lnTo>
                    <a:lnTo>
                      <a:pt x="384" y="147"/>
                    </a:lnTo>
                    <a:lnTo>
                      <a:pt x="76" y="0"/>
                    </a:lnTo>
                    <a:lnTo>
                      <a:pt x="73" y="149"/>
                    </a:lnTo>
                    <a:cubicBezTo>
                      <a:pt x="51" y="134"/>
                      <a:pt x="26" y="124"/>
                      <a:pt x="0" y="117"/>
                    </a:cubicBezTo>
                    <a:lnTo>
                      <a:pt x="0" y="117"/>
                    </a:lnTo>
                    <a:lnTo>
                      <a:pt x="0" y="775"/>
                    </a:ln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626" name="Group 554"/>
            <p:cNvGrpSpPr>
              <a:grpSpLocks/>
            </p:cNvGrpSpPr>
            <p:nvPr/>
          </p:nvGrpSpPr>
          <p:grpSpPr bwMode="auto">
            <a:xfrm>
              <a:off x="3926" y="864"/>
              <a:ext cx="354" cy="454"/>
              <a:chOff x="3926" y="864"/>
              <a:chExt cx="354" cy="454"/>
            </a:xfrm>
          </p:grpSpPr>
          <p:sp>
            <p:nvSpPr>
              <p:cNvPr id="3566" name="Freeform 494"/>
              <p:cNvSpPr>
                <a:spLocks/>
              </p:cNvSpPr>
              <p:nvPr/>
            </p:nvSpPr>
            <p:spPr bwMode="auto">
              <a:xfrm>
                <a:off x="4050" y="1170"/>
                <a:ext cx="230" cy="145"/>
              </a:xfrm>
              <a:custGeom>
                <a:avLst/>
                <a:gdLst/>
                <a:ahLst/>
                <a:cxnLst>
                  <a:cxn ang="0">
                    <a:pos x="233" y="491"/>
                  </a:cxn>
                  <a:cxn ang="0">
                    <a:pos x="718" y="331"/>
                  </a:cxn>
                  <a:cxn ang="0">
                    <a:pos x="691" y="42"/>
                  </a:cxn>
                  <a:cxn ang="0">
                    <a:pos x="597" y="0"/>
                  </a:cxn>
                  <a:cxn ang="0">
                    <a:pos x="597" y="0"/>
                  </a:cxn>
                  <a:cxn ang="0">
                    <a:pos x="0" y="491"/>
                  </a:cxn>
                  <a:cxn ang="0">
                    <a:pos x="233" y="491"/>
                  </a:cxn>
                </a:cxnLst>
                <a:rect l="0" t="0" r="r" b="b"/>
                <a:pathLst>
                  <a:path w="801" h="497">
                    <a:moveTo>
                      <a:pt x="233" y="491"/>
                    </a:moveTo>
                    <a:cubicBezTo>
                      <a:pt x="412" y="497"/>
                      <a:pt x="587" y="439"/>
                      <a:pt x="718" y="331"/>
                    </a:cubicBezTo>
                    <a:cubicBezTo>
                      <a:pt x="801" y="245"/>
                      <a:pt x="789" y="116"/>
                      <a:pt x="691" y="42"/>
                    </a:cubicBezTo>
                    <a:cubicBezTo>
                      <a:pt x="664" y="22"/>
                      <a:pt x="631" y="8"/>
                      <a:pt x="597" y="0"/>
                    </a:cubicBezTo>
                    <a:lnTo>
                      <a:pt x="597" y="0"/>
                    </a:lnTo>
                    <a:lnTo>
                      <a:pt x="0" y="491"/>
                    </a:lnTo>
                    <a:lnTo>
                      <a:pt x="233" y="491"/>
                    </a:lnTo>
                    <a:close/>
                  </a:path>
                </a:pathLst>
              </a:custGeom>
              <a:solidFill>
                <a:srgbClr val="DCD2B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67" name="Rectangle 495"/>
              <p:cNvSpPr>
                <a:spLocks noChangeArrowheads="1"/>
              </p:cNvSpPr>
              <p:nvPr/>
            </p:nvSpPr>
            <p:spPr bwMode="auto">
              <a:xfrm>
                <a:off x="3926" y="864"/>
                <a:ext cx="326" cy="5"/>
              </a:xfrm>
              <a:prstGeom prst="rect">
                <a:avLst/>
              </a:prstGeom>
              <a:solidFill>
                <a:srgbClr val="FFFF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68" name="Rectangle 496"/>
              <p:cNvSpPr>
                <a:spLocks noChangeArrowheads="1"/>
              </p:cNvSpPr>
              <p:nvPr/>
            </p:nvSpPr>
            <p:spPr bwMode="auto">
              <a:xfrm>
                <a:off x="3926" y="869"/>
                <a:ext cx="326" cy="5"/>
              </a:xfrm>
              <a:prstGeom prst="rect">
                <a:avLst/>
              </a:prstGeom>
              <a:solidFill>
                <a:srgbClr val="E1D8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69" name="Rectangle 497"/>
              <p:cNvSpPr>
                <a:spLocks noChangeArrowheads="1"/>
              </p:cNvSpPr>
              <p:nvPr/>
            </p:nvSpPr>
            <p:spPr bwMode="auto">
              <a:xfrm>
                <a:off x="3926" y="874"/>
                <a:ext cx="326" cy="4"/>
              </a:xfrm>
              <a:prstGeom prst="rect">
                <a:avLst/>
              </a:prstGeom>
              <a:solidFill>
                <a:srgbClr val="E2D9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70" name="Rectangle 498"/>
              <p:cNvSpPr>
                <a:spLocks noChangeArrowheads="1"/>
              </p:cNvSpPr>
              <p:nvPr/>
            </p:nvSpPr>
            <p:spPr bwMode="auto">
              <a:xfrm>
                <a:off x="3926" y="878"/>
                <a:ext cx="326" cy="5"/>
              </a:xfrm>
              <a:prstGeom prst="rect">
                <a:avLst/>
              </a:prstGeom>
              <a:solidFill>
                <a:srgbClr val="E3DA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71" name="Rectangle 499"/>
              <p:cNvSpPr>
                <a:spLocks noChangeArrowheads="1"/>
              </p:cNvSpPr>
              <p:nvPr/>
            </p:nvSpPr>
            <p:spPr bwMode="auto">
              <a:xfrm>
                <a:off x="3926" y="883"/>
                <a:ext cx="326" cy="5"/>
              </a:xfrm>
              <a:prstGeom prst="rect">
                <a:avLst/>
              </a:prstGeom>
              <a:solidFill>
                <a:srgbClr val="E4DB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72" name="Rectangle 500"/>
              <p:cNvSpPr>
                <a:spLocks noChangeArrowheads="1"/>
              </p:cNvSpPr>
              <p:nvPr/>
            </p:nvSpPr>
            <p:spPr bwMode="auto">
              <a:xfrm>
                <a:off x="3926" y="888"/>
                <a:ext cx="326" cy="4"/>
              </a:xfrm>
              <a:prstGeom prst="rect">
                <a:avLst/>
              </a:prstGeom>
              <a:solidFill>
                <a:srgbClr val="E5DDC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73" name="Rectangle 501"/>
              <p:cNvSpPr>
                <a:spLocks noChangeArrowheads="1"/>
              </p:cNvSpPr>
              <p:nvPr/>
            </p:nvSpPr>
            <p:spPr bwMode="auto">
              <a:xfrm>
                <a:off x="3926" y="892"/>
                <a:ext cx="326" cy="5"/>
              </a:xfrm>
              <a:prstGeom prst="rect">
                <a:avLst/>
              </a:prstGeom>
              <a:solidFill>
                <a:srgbClr val="E6DEC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74" name="Rectangle 502"/>
              <p:cNvSpPr>
                <a:spLocks noChangeArrowheads="1"/>
              </p:cNvSpPr>
              <p:nvPr/>
            </p:nvSpPr>
            <p:spPr bwMode="auto">
              <a:xfrm>
                <a:off x="3926" y="897"/>
                <a:ext cx="326" cy="5"/>
              </a:xfrm>
              <a:prstGeom prst="rect">
                <a:avLst/>
              </a:prstGeom>
              <a:solidFill>
                <a:srgbClr val="E6DE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75" name="Rectangle 503"/>
              <p:cNvSpPr>
                <a:spLocks noChangeArrowheads="1"/>
              </p:cNvSpPr>
              <p:nvPr/>
            </p:nvSpPr>
            <p:spPr bwMode="auto">
              <a:xfrm>
                <a:off x="3926" y="902"/>
                <a:ext cx="326" cy="4"/>
              </a:xfrm>
              <a:prstGeom prst="rect">
                <a:avLst/>
              </a:prstGeom>
              <a:solidFill>
                <a:srgbClr val="E7DFC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76" name="Rectangle 504"/>
              <p:cNvSpPr>
                <a:spLocks noChangeArrowheads="1"/>
              </p:cNvSpPr>
              <p:nvPr/>
            </p:nvSpPr>
            <p:spPr bwMode="auto">
              <a:xfrm>
                <a:off x="3926" y="906"/>
                <a:ext cx="326" cy="5"/>
              </a:xfrm>
              <a:prstGeom prst="rect">
                <a:avLst/>
              </a:prstGeom>
              <a:solidFill>
                <a:srgbClr val="E8E0C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77" name="Rectangle 505"/>
              <p:cNvSpPr>
                <a:spLocks noChangeArrowheads="1"/>
              </p:cNvSpPr>
              <p:nvPr/>
            </p:nvSpPr>
            <p:spPr bwMode="auto">
              <a:xfrm>
                <a:off x="3926" y="911"/>
                <a:ext cx="326" cy="5"/>
              </a:xfrm>
              <a:prstGeom prst="rect">
                <a:avLst/>
              </a:prstGeom>
              <a:solidFill>
                <a:srgbClr val="E9E2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78" name="Rectangle 506"/>
              <p:cNvSpPr>
                <a:spLocks noChangeArrowheads="1"/>
              </p:cNvSpPr>
              <p:nvPr/>
            </p:nvSpPr>
            <p:spPr bwMode="auto">
              <a:xfrm>
                <a:off x="3926" y="916"/>
                <a:ext cx="326" cy="4"/>
              </a:xfrm>
              <a:prstGeom prst="rect">
                <a:avLst/>
              </a:prstGeom>
              <a:solidFill>
                <a:srgbClr val="E9E3D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79" name="Rectangle 507"/>
              <p:cNvSpPr>
                <a:spLocks noChangeArrowheads="1"/>
              </p:cNvSpPr>
              <p:nvPr/>
            </p:nvSpPr>
            <p:spPr bwMode="auto">
              <a:xfrm>
                <a:off x="3926" y="920"/>
                <a:ext cx="326" cy="5"/>
              </a:xfrm>
              <a:prstGeom prst="rect">
                <a:avLst/>
              </a:prstGeom>
              <a:solidFill>
                <a:srgbClr val="EAE3D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80" name="Rectangle 508"/>
              <p:cNvSpPr>
                <a:spLocks noChangeArrowheads="1"/>
              </p:cNvSpPr>
              <p:nvPr/>
            </p:nvSpPr>
            <p:spPr bwMode="auto">
              <a:xfrm>
                <a:off x="3926" y="925"/>
                <a:ext cx="326" cy="5"/>
              </a:xfrm>
              <a:prstGeom prst="rect">
                <a:avLst/>
              </a:prstGeom>
              <a:solidFill>
                <a:srgbClr val="EAE4D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81" name="Rectangle 509"/>
              <p:cNvSpPr>
                <a:spLocks noChangeArrowheads="1"/>
              </p:cNvSpPr>
              <p:nvPr/>
            </p:nvSpPr>
            <p:spPr bwMode="auto">
              <a:xfrm>
                <a:off x="3926" y="930"/>
                <a:ext cx="326" cy="4"/>
              </a:xfrm>
              <a:prstGeom prst="rect">
                <a:avLst/>
              </a:prstGeom>
              <a:solidFill>
                <a:srgbClr val="EBE6D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82" name="Rectangle 510"/>
              <p:cNvSpPr>
                <a:spLocks noChangeArrowheads="1"/>
              </p:cNvSpPr>
              <p:nvPr/>
            </p:nvSpPr>
            <p:spPr bwMode="auto">
              <a:xfrm>
                <a:off x="3926" y="934"/>
                <a:ext cx="326" cy="5"/>
              </a:xfrm>
              <a:prstGeom prst="rect">
                <a:avLst/>
              </a:prstGeom>
              <a:solidFill>
                <a:srgbClr val="ECE7D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83" name="Rectangle 511"/>
              <p:cNvSpPr>
                <a:spLocks noChangeArrowheads="1"/>
              </p:cNvSpPr>
              <p:nvPr/>
            </p:nvSpPr>
            <p:spPr bwMode="auto">
              <a:xfrm>
                <a:off x="3926" y="939"/>
                <a:ext cx="326" cy="5"/>
              </a:xfrm>
              <a:prstGeom prst="rect">
                <a:avLst/>
              </a:prstGeom>
              <a:solidFill>
                <a:srgbClr val="EDE8D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84" name="Rectangle 512"/>
              <p:cNvSpPr>
                <a:spLocks noChangeArrowheads="1"/>
              </p:cNvSpPr>
              <p:nvPr/>
            </p:nvSpPr>
            <p:spPr bwMode="auto">
              <a:xfrm>
                <a:off x="3926" y="944"/>
                <a:ext cx="326" cy="4"/>
              </a:xfrm>
              <a:prstGeom prst="rect">
                <a:avLst/>
              </a:prstGeom>
              <a:solidFill>
                <a:srgbClr val="EEE9D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85" name="Rectangle 513"/>
              <p:cNvSpPr>
                <a:spLocks noChangeArrowheads="1"/>
              </p:cNvSpPr>
              <p:nvPr/>
            </p:nvSpPr>
            <p:spPr bwMode="auto">
              <a:xfrm>
                <a:off x="3926" y="948"/>
                <a:ext cx="326" cy="5"/>
              </a:xfrm>
              <a:prstGeom prst="rect">
                <a:avLst/>
              </a:prstGeom>
              <a:solidFill>
                <a:srgbClr val="EEEA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86" name="Rectangle 514"/>
              <p:cNvSpPr>
                <a:spLocks noChangeArrowheads="1"/>
              </p:cNvSpPr>
              <p:nvPr/>
            </p:nvSpPr>
            <p:spPr bwMode="auto">
              <a:xfrm>
                <a:off x="3926" y="953"/>
                <a:ext cx="326" cy="5"/>
              </a:xfrm>
              <a:prstGeom prst="rect">
                <a:avLst/>
              </a:prstGeom>
              <a:solidFill>
                <a:srgbClr val="EFEBD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87" name="Rectangle 515"/>
              <p:cNvSpPr>
                <a:spLocks noChangeArrowheads="1"/>
              </p:cNvSpPr>
              <p:nvPr/>
            </p:nvSpPr>
            <p:spPr bwMode="auto">
              <a:xfrm>
                <a:off x="3926" y="958"/>
                <a:ext cx="326" cy="4"/>
              </a:xfrm>
              <a:prstGeom prst="rect">
                <a:avLst/>
              </a:prstGeom>
              <a:solidFill>
                <a:srgbClr val="F0EC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88" name="Rectangle 516"/>
              <p:cNvSpPr>
                <a:spLocks noChangeArrowheads="1"/>
              </p:cNvSpPr>
              <p:nvPr/>
            </p:nvSpPr>
            <p:spPr bwMode="auto">
              <a:xfrm>
                <a:off x="3926" y="962"/>
                <a:ext cx="326" cy="5"/>
              </a:xfrm>
              <a:prstGeom prst="rect">
                <a:avLst/>
              </a:prstGeom>
              <a:solidFill>
                <a:srgbClr val="F1ED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89" name="Rectangle 517"/>
              <p:cNvSpPr>
                <a:spLocks noChangeArrowheads="1"/>
              </p:cNvSpPr>
              <p:nvPr/>
            </p:nvSpPr>
            <p:spPr bwMode="auto">
              <a:xfrm>
                <a:off x="3926" y="967"/>
                <a:ext cx="326" cy="5"/>
              </a:xfrm>
              <a:prstGeom prst="rect">
                <a:avLst/>
              </a:prstGeom>
              <a:solidFill>
                <a:srgbClr val="F2EE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90" name="Rectangle 518"/>
              <p:cNvSpPr>
                <a:spLocks noChangeArrowheads="1"/>
              </p:cNvSpPr>
              <p:nvPr/>
            </p:nvSpPr>
            <p:spPr bwMode="auto">
              <a:xfrm>
                <a:off x="3926" y="972"/>
                <a:ext cx="326" cy="5"/>
              </a:xfrm>
              <a:prstGeom prst="rect">
                <a:avLst/>
              </a:prstGeom>
              <a:solidFill>
                <a:srgbClr val="F2EE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91" name="Rectangle 519"/>
              <p:cNvSpPr>
                <a:spLocks noChangeArrowheads="1"/>
              </p:cNvSpPr>
              <p:nvPr/>
            </p:nvSpPr>
            <p:spPr bwMode="auto">
              <a:xfrm>
                <a:off x="3926" y="977"/>
                <a:ext cx="326" cy="4"/>
              </a:xfrm>
              <a:prstGeom prst="rect">
                <a:avLst/>
              </a:prstGeom>
              <a:solidFill>
                <a:srgbClr val="F3EFE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92" name="Rectangle 520"/>
              <p:cNvSpPr>
                <a:spLocks noChangeArrowheads="1"/>
              </p:cNvSpPr>
              <p:nvPr/>
            </p:nvSpPr>
            <p:spPr bwMode="auto">
              <a:xfrm>
                <a:off x="3926" y="981"/>
                <a:ext cx="326" cy="5"/>
              </a:xfrm>
              <a:prstGeom prst="rect">
                <a:avLst/>
              </a:prstGeom>
              <a:solidFill>
                <a:srgbClr val="F4F0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93" name="Rectangle 521"/>
              <p:cNvSpPr>
                <a:spLocks noChangeArrowheads="1"/>
              </p:cNvSpPr>
              <p:nvPr/>
            </p:nvSpPr>
            <p:spPr bwMode="auto">
              <a:xfrm>
                <a:off x="3926" y="986"/>
                <a:ext cx="326" cy="5"/>
              </a:xfrm>
              <a:prstGeom prst="rect">
                <a:avLst/>
              </a:prstGeom>
              <a:solidFill>
                <a:srgbClr val="F5F1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94" name="Rectangle 522"/>
              <p:cNvSpPr>
                <a:spLocks noChangeArrowheads="1"/>
              </p:cNvSpPr>
              <p:nvPr/>
            </p:nvSpPr>
            <p:spPr bwMode="auto">
              <a:xfrm>
                <a:off x="3926" y="991"/>
                <a:ext cx="326" cy="4"/>
              </a:xfrm>
              <a:prstGeom prst="rect">
                <a:avLst/>
              </a:prstGeom>
              <a:solidFill>
                <a:srgbClr val="F6F3E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95" name="Rectangle 523"/>
              <p:cNvSpPr>
                <a:spLocks noChangeArrowheads="1"/>
              </p:cNvSpPr>
              <p:nvPr/>
            </p:nvSpPr>
            <p:spPr bwMode="auto">
              <a:xfrm>
                <a:off x="3926" y="995"/>
                <a:ext cx="326" cy="5"/>
              </a:xfrm>
              <a:prstGeom prst="rect">
                <a:avLst/>
              </a:prstGeom>
              <a:solidFill>
                <a:srgbClr val="F7F4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96" name="Rectangle 524"/>
              <p:cNvSpPr>
                <a:spLocks noChangeArrowheads="1"/>
              </p:cNvSpPr>
              <p:nvPr/>
            </p:nvSpPr>
            <p:spPr bwMode="auto">
              <a:xfrm>
                <a:off x="3926" y="1000"/>
                <a:ext cx="326" cy="5"/>
              </a:xfrm>
              <a:prstGeom prst="rect">
                <a:avLst/>
              </a:prstGeom>
              <a:solidFill>
                <a:srgbClr val="F7F4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97" name="Rectangle 525"/>
              <p:cNvSpPr>
                <a:spLocks noChangeArrowheads="1"/>
              </p:cNvSpPr>
              <p:nvPr/>
            </p:nvSpPr>
            <p:spPr bwMode="auto">
              <a:xfrm>
                <a:off x="3926" y="1005"/>
                <a:ext cx="326" cy="4"/>
              </a:xfrm>
              <a:prstGeom prst="rect">
                <a:avLst/>
              </a:prstGeom>
              <a:solidFill>
                <a:srgbClr val="F8F5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98" name="Rectangle 526"/>
              <p:cNvSpPr>
                <a:spLocks noChangeArrowheads="1"/>
              </p:cNvSpPr>
              <p:nvPr/>
            </p:nvSpPr>
            <p:spPr bwMode="auto">
              <a:xfrm>
                <a:off x="3926" y="1009"/>
                <a:ext cx="326" cy="5"/>
              </a:xfrm>
              <a:prstGeom prst="rect">
                <a:avLst/>
              </a:prstGeom>
              <a:solidFill>
                <a:srgbClr val="F9F7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99" name="Rectangle 527"/>
              <p:cNvSpPr>
                <a:spLocks noChangeArrowheads="1"/>
              </p:cNvSpPr>
              <p:nvPr/>
            </p:nvSpPr>
            <p:spPr bwMode="auto">
              <a:xfrm>
                <a:off x="3926" y="1014"/>
                <a:ext cx="326" cy="5"/>
              </a:xfrm>
              <a:prstGeom prst="rect">
                <a:avLst/>
              </a:prstGeom>
              <a:solidFill>
                <a:srgbClr val="F9F8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00" name="Rectangle 528"/>
              <p:cNvSpPr>
                <a:spLocks noChangeArrowheads="1"/>
              </p:cNvSpPr>
              <p:nvPr/>
            </p:nvSpPr>
            <p:spPr bwMode="auto">
              <a:xfrm>
                <a:off x="3926" y="1019"/>
                <a:ext cx="326" cy="4"/>
              </a:xfrm>
              <a:prstGeom prst="rect">
                <a:avLst/>
              </a:prstGeom>
              <a:solidFill>
                <a:srgbClr val="FAF9F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01" name="Rectangle 529"/>
              <p:cNvSpPr>
                <a:spLocks noChangeArrowheads="1"/>
              </p:cNvSpPr>
              <p:nvPr/>
            </p:nvSpPr>
            <p:spPr bwMode="auto">
              <a:xfrm>
                <a:off x="3926" y="1023"/>
                <a:ext cx="326" cy="5"/>
              </a:xfrm>
              <a:prstGeom prst="rect">
                <a:avLst/>
              </a:prstGeom>
              <a:solidFill>
                <a:srgbClr val="FBFAF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02" name="Rectangle 530"/>
              <p:cNvSpPr>
                <a:spLocks noChangeArrowheads="1"/>
              </p:cNvSpPr>
              <p:nvPr/>
            </p:nvSpPr>
            <p:spPr bwMode="auto">
              <a:xfrm>
                <a:off x="3926" y="1028"/>
                <a:ext cx="326" cy="5"/>
              </a:xfrm>
              <a:prstGeom prst="rect">
                <a:avLst/>
              </a:prstGeom>
              <a:solidFill>
                <a:srgbClr val="FBFAF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03" name="Rectangle 531"/>
              <p:cNvSpPr>
                <a:spLocks noChangeArrowheads="1"/>
              </p:cNvSpPr>
              <p:nvPr/>
            </p:nvSpPr>
            <p:spPr bwMode="auto">
              <a:xfrm>
                <a:off x="3926" y="1033"/>
                <a:ext cx="326" cy="4"/>
              </a:xfrm>
              <a:prstGeom prst="rect">
                <a:avLst/>
              </a:prstGeom>
              <a:solidFill>
                <a:srgbClr val="FCFC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04" name="Rectangle 532"/>
              <p:cNvSpPr>
                <a:spLocks noChangeArrowheads="1"/>
              </p:cNvSpPr>
              <p:nvPr/>
            </p:nvSpPr>
            <p:spPr bwMode="auto">
              <a:xfrm>
                <a:off x="3926" y="1037"/>
                <a:ext cx="326" cy="5"/>
              </a:xfrm>
              <a:prstGeom prst="rect">
                <a:avLst/>
              </a:prstGeom>
              <a:solidFill>
                <a:srgbClr val="FDFD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05" name="Rectangle 533"/>
              <p:cNvSpPr>
                <a:spLocks noChangeArrowheads="1"/>
              </p:cNvSpPr>
              <p:nvPr/>
            </p:nvSpPr>
            <p:spPr bwMode="auto">
              <a:xfrm>
                <a:off x="3926" y="1042"/>
                <a:ext cx="326" cy="5"/>
              </a:xfrm>
              <a:prstGeom prst="rect">
                <a:avLst/>
              </a:prstGeom>
              <a:solidFill>
                <a:srgbClr val="FEFE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06" name="Freeform 534"/>
              <p:cNvSpPr>
                <a:spLocks/>
              </p:cNvSpPr>
              <p:nvPr/>
            </p:nvSpPr>
            <p:spPr bwMode="auto">
              <a:xfrm>
                <a:off x="3933" y="872"/>
                <a:ext cx="313" cy="172"/>
              </a:xfrm>
              <a:custGeom>
                <a:avLst/>
                <a:gdLst/>
                <a:ahLst/>
                <a:cxnLst>
                  <a:cxn ang="0">
                    <a:pos x="414" y="591"/>
                  </a:cxn>
                  <a:cxn ang="0">
                    <a:pos x="1089" y="224"/>
                  </a:cxn>
                  <a:cxn ang="0">
                    <a:pos x="670" y="0"/>
                  </a:cxn>
                  <a:cxn ang="0">
                    <a:pos x="0" y="364"/>
                  </a:cxn>
                  <a:cxn ang="0">
                    <a:pos x="414" y="591"/>
                  </a:cxn>
                </a:cxnLst>
                <a:rect l="0" t="0" r="r" b="b"/>
                <a:pathLst>
                  <a:path w="1089" h="591">
                    <a:moveTo>
                      <a:pt x="414" y="591"/>
                    </a:moveTo>
                    <a:lnTo>
                      <a:pt x="1089" y="224"/>
                    </a:lnTo>
                    <a:lnTo>
                      <a:pt x="670" y="0"/>
                    </a:lnTo>
                    <a:lnTo>
                      <a:pt x="0" y="364"/>
                    </a:lnTo>
                    <a:cubicBezTo>
                      <a:pt x="107" y="481"/>
                      <a:pt x="253" y="561"/>
                      <a:pt x="414" y="591"/>
                    </a:cubicBez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607" name="Picture 53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926" y="972"/>
                <a:ext cx="129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08" name="Freeform 536"/>
              <p:cNvSpPr>
                <a:spLocks/>
              </p:cNvSpPr>
              <p:nvPr/>
            </p:nvSpPr>
            <p:spPr bwMode="auto">
              <a:xfrm>
                <a:off x="3933" y="978"/>
                <a:ext cx="119" cy="335"/>
              </a:xfrm>
              <a:custGeom>
                <a:avLst/>
                <a:gdLst/>
                <a:ahLst/>
                <a:cxnLst>
                  <a:cxn ang="0">
                    <a:pos x="413" y="22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939"/>
                  </a:cxn>
                  <a:cxn ang="0">
                    <a:pos x="413" y="1148"/>
                  </a:cxn>
                  <a:cxn ang="0">
                    <a:pos x="413" y="1148"/>
                  </a:cxn>
                  <a:cxn ang="0">
                    <a:pos x="413" y="228"/>
                  </a:cxn>
                </a:cxnLst>
                <a:rect l="0" t="0" r="r" b="b"/>
                <a:pathLst>
                  <a:path w="413" h="1148">
                    <a:moveTo>
                      <a:pt x="413" y="228"/>
                    </a:moveTo>
                    <a:cubicBezTo>
                      <a:pt x="251" y="199"/>
                      <a:pt x="105" y="118"/>
                      <a:pt x="0" y="0"/>
                    </a:cubicBezTo>
                    <a:lnTo>
                      <a:pt x="0" y="0"/>
                    </a:lnTo>
                    <a:lnTo>
                      <a:pt x="0" y="939"/>
                    </a:lnTo>
                    <a:cubicBezTo>
                      <a:pt x="108" y="1051"/>
                      <a:pt x="253" y="1125"/>
                      <a:pt x="413" y="1148"/>
                    </a:cubicBezTo>
                    <a:lnTo>
                      <a:pt x="413" y="1148"/>
                    </a:lnTo>
                    <a:lnTo>
                      <a:pt x="413" y="228"/>
                    </a:lnTo>
                  </a:path>
                </a:pathLst>
              </a:custGeom>
              <a:noFill/>
              <a:ln w="2" cap="rnd">
                <a:solidFill>
                  <a:srgbClr val="A784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609" name="Picture 53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45" y="930"/>
                <a:ext cx="207" cy="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10" name="Freeform 538"/>
              <p:cNvSpPr>
                <a:spLocks/>
              </p:cNvSpPr>
              <p:nvPr/>
            </p:nvSpPr>
            <p:spPr bwMode="auto">
              <a:xfrm>
                <a:off x="4052" y="937"/>
                <a:ext cx="194" cy="376"/>
              </a:xfrm>
              <a:custGeom>
                <a:avLst/>
                <a:gdLst/>
                <a:ahLst/>
                <a:cxnLst>
                  <a:cxn ang="0">
                    <a:pos x="0" y="107"/>
                  </a:cxn>
                  <a:cxn ang="0">
                    <a:pos x="0" y="376"/>
                  </a:cxn>
                  <a:cxn ang="0">
                    <a:pos x="194" y="269"/>
                  </a:cxn>
                  <a:cxn ang="0">
                    <a:pos x="194" y="0"/>
                  </a:cxn>
                  <a:cxn ang="0">
                    <a:pos x="0" y="107"/>
                  </a:cxn>
                </a:cxnLst>
                <a:rect l="0" t="0" r="r" b="b"/>
                <a:pathLst>
                  <a:path w="194" h="376">
                    <a:moveTo>
                      <a:pt x="0" y="107"/>
                    </a:moveTo>
                    <a:lnTo>
                      <a:pt x="0" y="376"/>
                    </a:lnTo>
                    <a:lnTo>
                      <a:pt x="194" y="269"/>
                    </a:lnTo>
                    <a:lnTo>
                      <a:pt x="194" y="0"/>
                    </a:lnTo>
                    <a:lnTo>
                      <a:pt x="0" y="107"/>
                    </a:lnTo>
                    <a:close/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11" name="Freeform 539"/>
              <p:cNvSpPr>
                <a:spLocks/>
              </p:cNvSpPr>
              <p:nvPr/>
            </p:nvSpPr>
            <p:spPr bwMode="auto">
              <a:xfrm>
                <a:off x="3933" y="871"/>
                <a:ext cx="313" cy="442"/>
              </a:xfrm>
              <a:custGeom>
                <a:avLst/>
                <a:gdLst/>
                <a:ahLst/>
                <a:cxnLst>
                  <a:cxn ang="0">
                    <a:pos x="1089" y="225"/>
                  </a:cxn>
                  <a:cxn ang="0">
                    <a:pos x="670" y="0"/>
                  </a:cxn>
                  <a:cxn ang="0">
                    <a:pos x="0" y="365"/>
                  </a:cxn>
                  <a:cxn ang="0">
                    <a:pos x="1" y="1303"/>
                  </a:cxn>
                  <a:cxn ang="0">
                    <a:pos x="414" y="1512"/>
                  </a:cxn>
                  <a:cxn ang="0">
                    <a:pos x="414" y="1512"/>
                  </a:cxn>
                  <a:cxn ang="0">
                    <a:pos x="1089" y="1147"/>
                  </a:cxn>
                  <a:cxn ang="0">
                    <a:pos x="1089" y="225"/>
                  </a:cxn>
                </a:cxnLst>
                <a:rect l="0" t="0" r="r" b="b"/>
                <a:pathLst>
                  <a:path w="1089" h="1512">
                    <a:moveTo>
                      <a:pt x="1089" y="225"/>
                    </a:moveTo>
                    <a:lnTo>
                      <a:pt x="670" y="0"/>
                    </a:lnTo>
                    <a:lnTo>
                      <a:pt x="0" y="365"/>
                    </a:lnTo>
                    <a:lnTo>
                      <a:pt x="1" y="1303"/>
                    </a:lnTo>
                    <a:cubicBezTo>
                      <a:pt x="109" y="1415"/>
                      <a:pt x="254" y="1489"/>
                      <a:pt x="414" y="1512"/>
                    </a:cubicBezTo>
                    <a:lnTo>
                      <a:pt x="414" y="1512"/>
                    </a:lnTo>
                    <a:lnTo>
                      <a:pt x="1089" y="1147"/>
                    </a:lnTo>
                    <a:lnTo>
                      <a:pt x="1089" y="225"/>
                    </a:lnTo>
                    <a:close/>
                  </a:path>
                </a:pathLst>
              </a:custGeom>
              <a:noFill/>
              <a:ln w="9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612" name="Picture 54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967" y="1131"/>
                <a:ext cx="46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13" name="Picture 54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967" y="1131"/>
                <a:ext cx="46" cy="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14" name="Freeform 542"/>
              <p:cNvSpPr>
                <a:spLocks/>
              </p:cNvSpPr>
              <p:nvPr/>
            </p:nvSpPr>
            <p:spPr bwMode="auto">
              <a:xfrm>
                <a:off x="3977" y="1143"/>
                <a:ext cx="21" cy="27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6" y="1"/>
                  </a:cxn>
                  <a:cxn ang="0">
                    <a:pos x="2" y="16"/>
                  </a:cxn>
                  <a:cxn ang="0">
                    <a:pos x="15" y="25"/>
                  </a:cxn>
                  <a:cxn ang="0">
                    <a:pos x="19" y="10"/>
                  </a:cxn>
                </a:cxnLst>
                <a:rect l="0" t="0" r="r" b="b"/>
                <a:pathLst>
                  <a:path w="21" h="27">
                    <a:moveTo>
                      <a:pt x="19" y="10"/>
                    </a:moveTo>
                    <a:cubicBezTo>
                      <a:pt x="17" y="4"/>
                      <a:pt x="11" y="0"/>
                      <a:pt x="6" y="1"/>
                    </a:cubicBezTo>
                    <a:cubicBezTo>
                      <a:pt x="1" y="3"/>
                      <a:pt x="0" y="10"/>
                      <a:pt x="2" y="16"/>
                    </a:cubicBezTo>
                    <a:cubicBezTo>
                      <a:pt x="4" y="23"/>
                      <a:pt x="10" y="27"/>
                      <a:pt x="15" y="25"/>
                    </a:cubicBezTo>
                    <a:cubicBezTo>
                      <a:pt x="20" y="23"/>
                      <a:pt x="21" y="17"/>
                      <a:pt x="19" y="10"/>
                    </a:cubicBezTo>
                  </a:path>
                </a:pathLst>
              </a:custGeom>
              <a:no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15" name="Freeform 543"/>
              <p:cNvSpPr>
                <a:spLocks noEditPoints="1"/>
              </p:cNvSpPr>
              <p:nvPr/>
            </p:nvSpPr>
            <p:spPr bwMode="auto">
              <a:xfrm>
                <a:off x="3952" y="1200"/>
                <a:ext cx="80" cy="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0" y="143"/>
                  </a:cxn>
                  <a:cxn ang="0">
                    <a:pos x="0" y="56"/>
                  </a:cxn>
                  <a:cxn ang="0">
                    <a:pos x="280" y="199"/>
                  </a:cxn>
                  <a:cxn ang="0">
                    <a:pos x="0" y="112"/>
                  </a:cxn>
                  <a:cxn ang="0">
                    <a:pos x="280" y="255"/>
                  </a:cxn>
                </a:cxnLst>
                <a:rect l="0" t="0" r="r" b="b"/>
                <a:pathLst>
                  <a:path w="280" h="255">
                    <a:moveTo>
                      <a:pt x="0" y="0"/>
                    </a:moveTo>
                    <a:cubicBezTo>
                      <a:pt x="84" y="68"/>
                      <a:pt x="179" y="117"/>
                      <a:pt x="280" y="143"/>
                    </a:cubicBezTo>
                    <a:moveTo>
                      <a:pt x="0" y="56"/>
                    </a:moveTo>
                    <a:cubicBezTo>
                      <a:pt x="84" y="124"/>
                      <a:pt x="179" y="173"/>
                      <a:pt x="280" y="199"/>
                    </a:cubicBezTo>
                    <a:moveTo>
                      <a:pt x="0" y="112"/>
                    </a:moveTo>
                    <a:cubicBezTo>
                      <a:pt x="84" y="180"/>
                      <a:pt x="179" y="229"/>
                      <a:pt x="280" y="255"/>
                    </a:cubicBezTo>
                  </a:path>
                </a:pathLst>
              </a:custGeom>
              <a:noFill/>
              <a:ln w="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16" name="Freeform 544"/>
              <p:cNvSpPr>
                <a:spLocks/>
              </p:cNvSpPr>
              <p:nvPr/>
            </p:nvSpPr>
            <p:spPr bwMode="auto">
              <a:xfrm>
                <a:off x="3949" y="1029"/>
                <a:ext cx="87" cy="50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289" y="169"/>
                  </a:cxn>
                  <a:cxn ang="0">
                    <a:pos x="300" y="153"/>
                  </a:cxn>
                  <a:cxn ang="0">
                    <a:pos x="289" y="143"/>
                  </a:cxn>
                  <a:cxn ang="0">
                    <a:pos x="16" y="4"/>
                  </a:cxn>
                  <a:cxn ang="0">
                    <a:pos x="3" y="4"/>
                  </a:cxn>
                  <a:cxn ang="0">
                    <a:pos x="0" y="11"/>
                  </a:cxn>
                  <a:cxn ang="0">
                    <a:pos x="10" y="25"/>
                  </a:cxn>
                </a:cxnLst>
                <a:rect l="0" t="0" r="r" b="b"/>
                <a:pathLst>
                  <a:path w="302" h="169">
                    <a:moveTo>
                      <a:pt x="10" y="25"/>
                    </a:moveTo>
                    <a:cubicBezTo>
                      <a:pt x="90" y="93"/>
                      <a:pt x="186" y="142"/>
                      <a:pt x="289" y="169"/>
                    </a:cubicBezTo>
                    <a:cubicBezTo>
                      <a:pt x="297" y="167"/>
                      <a:pt x="302" y="160"/>
                      <a:pt x="300" y="153"/>
                    </a:cubicBezTo>
                    <a:cubicBezTo>
                      <a:pt x="299" y="148"/>
                      <a:pt x="295" y="144"/>
                      <a:pt x="289" y="143"/>
                    </a:cubicBezTo>
                    <a:cubicBezTo>
                      <a:pt x="188" y="117"/>
                      <a:pt x="94" y="69"/>
                      <a:pt x="16" y="4"/>
                    </a:cubicBezTo>
                    <a:cubicBezTo>
                      <a:pt x="12" y="0"/>
                      <a:pt x="6" y="1"/>
                      <a:pt x="3" y="4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1" y="17"/>
                      <a:pt x="5" y="22"/>
                      <a:pt x="10" y="25"/>
                    </a:cubicBezTo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17" name="Freeform 545"/>
              <p:cNvSpPr>
                <a:spLocks/>
              </p:cNvSpPr>
              <p:nvPr/>
            </p:nvSpPr>
            <p:spPr bwMode="auto">
              <a:xfrm>
                <a:off x="3949" y="1029"/>
                <a:ext cx="87" cy="50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83" y="50"/>
                  </a:cxn>
                  <a:cxn ang="0">
                    <a:pos x="86" y="45"/>
                  </a:cxn>
                  <a:cxn ang="0">
                    <a:pos x="83" y="42"/>
                  </a:cxn>
                  <a:cxn ang="0">
                    <a:pos x="5" y="2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3" y="8"/>
                  </a:cxn>
                </a:cxnLst>
                <a:rect l="0" t="0" r="r" b="b"/>
                <a:pathLst>
                  <a:path w="87" h="50">
                    <a:moveTo>
                      <a:pt x="3" y="8"/>
                    </a:moveTo>
                    <a:cubicBezTo>
                      <a:pt x="26" y="28"/>
                      <a:pt x="53" y="42"/>
                      <a:pt x="83" y="50"/>
                    </a:cubicBezTo>
                    <a:cubicBezTo>
                      <a:pt x="85" y="49"/>
                      <a:pt x="87" y="47"/>
                      <a:pt x="86" y="45"/>
                    </a:cubicBezTo>
                    <a:cubicBezTo>
                      <a:pt x="86" y="44"/>
                      <a:pt x="85" y="42"/>
                      <a:pt x="83" y="42"/>
                    </a:cubicBezTo>
                    <a:cubicBezTo>
                      <a:pt x="54" y="35"/>
                      <a:pt x="27" y="21"/>
                      <a:pt x="5" y="2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1" y="7"/>
                      <a:pt x="3" y="8"/>
                    </a:cubicBezTo>
                  </a:path>
                </a:pathLst>
              </a:custGeom>
              <a:no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618" name="Picture 546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3967" y="1047"/>
                <a:ext cx="37" cy="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19" name="Picture 54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967" y="1047"/>
                <a:ext cx="37" cy="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20" name="Freeform 548"/>
              <p:cNvSpPr>
                <a:spLocks/>
              </p:cNvSpPr>
              <p:nvPr/>
            </p:nvSpPr>
            <p:spPr bwMode="auto">
              <a:xfrm>
                <a:off x="3972" y="1050"/>
                <a:ext cx="27" cy="19"/>
              </a:xfrm>
              <a:custGeom>
                <a:avLst/>
                <a:gdLst/>
                <a:ahLst/>
                <a:cxnLst>
                  <a:cxn ang="0">
                    <a:pos x="27" y="19"/>
                  </a:cxn>
                  <a:cxn ang="0">
                    <a:pos x="3" y="7"/>
                  </a:cxn>
                  <a:cxn ang="0">
                    <a:pos x="17" y="19"/>
                  </a:cxn>
                  <a:cxn ang="0">
                    <a:pos x="27" y="19"/>
                  </a:cxn>
                </a:cxnLst>
                <a:rect l="0" t="0" r="r" b="b"/>
                <a:pathLst>
                  <a:path w="27" h="19">
                    <a:moveTo>
                      <a:pt x="27" y="19"/>
                    </a:moveTo>
                    <a:cubicBezTo>
                      <a:pt x="22" y="5"/>
                      <a:pt x="12" y="0"/>
                      <a:pt x="3" y="7"/>
                    </a:cubicBezTo>
                    <a:cubicBezTo>
                      <a:pt x="0" y="12"/>
                      <a:pt x="7" y="17"/>
                      <a:pt x="17" y="19"/>
                    </a:cubicBezTo>
                    <a:cubicBezTo>
                      <a:pt x="21" y="19"/>
                      <a:pt x="24" y="19"/>
                      <a:pt x="27" y="19"/>
                    </a:cubicBezTo>
                  </a:path>
                </a:pathLst>
              </a:custGeom>
              <a:noFill/>
              <a:ln w="1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621" name="Picture 549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944" y="1051"/>
                <a:ext cx="92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22" name="Picture 550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944" y="1051"/>
                <a:ext cx="92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23" name="Freeform 551"/>
              <p:cNvSpPr>
                <a:spLocks/>
              </p:cNvSpPr>
              <p:nvPr/>
            </p:nvSpPr>
            <p:spPr bwMode="auto">
              <a:xfrm>
                <a:off x="3952" y="1063"/>
                <a:ext cx="80" cy="4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280" y="162"/>
                  </a:cxn>
                  <a:cxn ang="0">
                    <a:pos x="280" y="162"/>
                  </a:cxn>
                  <a:cxn ang="0">
                    <a:pos x="280" y="14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280" h="162">
                    <a:moveTo>
                      <a:pt x="0" y="19"/>
                    </a:moveTo>
                    <a:cubicBezTo>
                      <a:pt x="80" y="86"/>
                      <a:pt x="176" y="135"/>
                      <a:pt x="280" y="162"/>
                    </a:cubicBezTo>
                    <a:lnTo>
                      <a:pt x="280" y="162"/>
                    </a:lnTo>
                    <a:lnTo>
                      <a:pt x="280" y="144"/>
                    </a:lnTo>
                    <a:cubicBezTo>
                      <a:pt x="177" y="115"/>
                      <a:pt x="82" y="66"/>
                      <a:pt x="0" y="0"/>
                    </a:cubicBez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24" name="Freeform 552"/>
              <p:cNvSpPr>
                <a:spLocks/>
              </p:cNvSpPr>
              <p:nvPr/>
            </p:nvSpPr>
            <p:spPr bwMode="auto">
              <a:xfrm>
                <a:off x="3952" y="1059"/>
                <a:ext cx="80" cy="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3"/>
                  </a:cxn>
                  <a:cxn ang="0">
                    <a:pos x="280" y="216"/>
                  </a:cxn>
                </a:cxnLst>
                <a:rect l="0" t="0" r="r" b="b"/>
                <a:pathLst>
                  <a:path w="280" h="216">
                    <a:moveTo>
                      <a:pt x="0" y="0"/>
                    </a:moveTo>
                    <a:lnTo>
                      <a:pt x="0" y="73"/>
                    </a:lnTo>
                    <a:cubicBezTo>
                      <a:pt x="82" y="138"/>
                      <a:pt x="177" y="187"/>
                      <a:pt x="280" y="216"/>
                    </a:cubicBezTo>
                  </a:path>
                </a:pathLst>
              </a:custGeom>
              <a:noFill/>
              <a:ln w="2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25" name="Freeform 553"/>
              <p:cNvSpPr>
                <a:spLocks/>
              </p:cNvSpPr>
              <p:nvPr/>
            </p:nvSpPr>
            <p:spPr bwMode="auto">
              <a:xfrm>
                <a:off x="3952" y="1059"/>
                <a:ext cx="80" cy="64"/>
              </a:xfrm>
              <a:custGeom>
                <a:avLst/>
                <a:gdLst/>
                <a:ahLst/>
                <a:cxnLst>
                  <a:cxn ang="0">
                    <a:pos x="280" y="217"/>
                  </a:cxn>
                  <a:cxn ang="0">
                    <a:pos x="280" y="144"/>
                  </a:cxn>
                  <a:cxn ang="0">
                    <a:pos x="0" y="0"/>
                  </a:cxn>
                </a:cxnLst>
                <a:rect l="0" t="0" r="r" b="b"/>
                <a:pathLst>
                  <a:path w="280" h="217">
                    <a:moveTo>
                      <a:pt x="280" y="217"/>
                    </a:moveTo>
                    <a:lnTo>
                      <a:pt x="280" y="144"/>
                    </a:lnTo>
                    <a:cubicBezTo>
                      <a:pt x="177" y="114"/>
                      <a:pt x="82" y="65"/>
                      <a:pt x="0" y="0"/>
                    </a:cubicBezTo>
                  </a:path>
                </a:pathLst>
              </a:custGeom>
              <a:noFill/>
              <a:ln w="2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627" name="Rectangle 555"/>
            <p:cNvSpPr>
              <a:spLocks noChangeArrowheads="1"/>
            </p:cNvSpPr>
            <p:nvPr/>
          </p:nvSpPr>
          <p:spPr bwMode="auto">
            <a:xfrm>
              <a:off x="1897" y="1154"/>
              <a:ext cx="1407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i="0" u="none" strike="noStrike" cap="none" normalizeH="0" baseline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rial" pitchFamily="34" charset="0"/>
                </a:rPr>
                <a:t>Windows Server </a:t>
              </a:r>
            </a:p>
            <a:p>
              <a:pPr lvl="0" algn="ctr"/>
              <a:r>
                <a:rPr lang="fr-FR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Arial" pitchFamily="34" charset="0"/>
                </a:rPr>
                <a:t>NFS Server</a:t>
              </a:r>
              <a:endParaRPr kumimoji="0" lang="fr-FR" sz="20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28" name="Rectangle 556"/>
            <p:cNvSpPr>
              <a:spLocks noChangeArrowheads="1"/>
            </p:cNvSpPr>
            <p:nvPr/>
          </p:nvSpPr>
          <p:spPr bwMode="auto">
            <a:xfrm>
              <a:off x="2150" y="1404"/>
              <a:ext cx="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/>
              <a:t>Client NFS</a:t>
            </a:r>
          </a:p>
        </p:txBody>
      </p:sp>
      <p:sp>
        <p:nvSpPr>
          <p:cNvPr id="1277052" name="Line 124"/>
          <p:cNvSpPr>
            <a:spLocks noChangeShapeType="1"/>
          </p:cNvSpPr>
          <p:nvPr/>
        </p:nvSpPr>
        <p:spPr bwMode="auto">
          <a:xfrm flipH="1">
            <a:off x="5256460" y="2813301"/>
            <a:ext cx="2543175" cy="1181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graphicFrame>
        <p:nvGraphicFramePr>
          <p:cNvPr id="1277053" name="Object 125"/>
          <p:cNvGraphicFramePr>
            <a:graphicFrameLocks noChangeAspect="1"/>
          </p:cNvGraphicFramePr>
          <p:nvPr/>
        </p:nvGraphicFramePr>
        <p:xfrm>
          <a:off x="7463085" y="1557588"/>
          <a:ext cx="1454150" cy="1439863"/>
        </p:xfrm>
        <a:graphic>
          <a:graphicData uri="http://schemas.openxmlformats.org/presentationml/2006/ole">
            <p:oleObj spid="_x0000_s1026" name="Visio" r:id="rId3" imgW="1535582" imgH="2086356" progId="">
              <p:embed/>
            </p:oleObj>
          </a:graphicData>
        </a:graphic>
      </p:graphicFrame>
      <p:graphicFrame>
        <p:nvGraphicFramePr>
          <p:cNvPr id="1277054" name="Object 126"/>
          <p:cNvGraphicFramePr>
            <a:graphicFrameLocks noChangeAspect="1"/>
          </p:cNvGraphicFramePr>
          <p:nvPr/>
        </p:nvGraphicFramePr>
        <p:xfrm>
          <a:off x="7463085" y="3551488"/>
          <a:ext cx="1384300" cy="1509713"/>
        </p:xfrm>
        <a:graphic>
          <a:graphicData uri="http://schemas.openxmlformats.org/presentationml/2006/ole">
            <p:oleObj spid="_x0000_s1027" name="Visio" r:id="rId4" imgW="1535582" imgH="2086356" progId="">
              <p:embed/>
            </p:oleObj>
          </a:graphicData>
        </a:graphic>
      </p:graphicFrame>
      <p:graphicFrame>
        <p:nvGraphicFramePr>
          <p:cNvPr id="1277055" name="Object 127"/>
          <p:cNvGraphicFramePr>
            <a:graphicFrameLocks noChangeAspect="1"/>
          </p:cNvGraphicFramePr>
          <p:nvPr/>
        </p:nvGraphicFramePr>
        <p:xfrm>
          <a:off x="3875335" y="1665538"/>
          <a:ext cx="1382713" cy="1508125"/>
        </p:xfrm>
        <a:graphic>
          <a:graphicData uri="http://schemas.openxmlformats.org/presentationml/2006/ole">
            <p:oleObj spid="_x0000_s1028" name="Visio" r:id="rId5" imgW="1535582" imgH="2086356" progId="">
              <p:embed/>
            </p:oleObj>
          </a:graphicData>
        </a:graphic>
      </p:graphicFrame>
      <p:graphicFrame>
        <p:nvGraphicFramePr>
          <p:cNvPr id="1277056" name="Object 128"/>
          <p:cNvGraphicFramePr>
            <a:graphicFrameLocks noChangeAspect="1"/>
          </p:cNvGraphicFramePr>
          <p:nvPr/>
        </p:nvGraphicFramePr>
        <p:xfrm>
          <a:off x="2013198" y="4153151"/>
          <a:ext cx="1631950" cy="1544637"/>
        </p:xfrm>
        <a:graphic>
          <a:graphicData uri="http://schemas.openxmlformats.org/presentationml/2006/ole">
            <p:oleObj spid="_x0000_s1029" name="Visio" r:id="rId6" imgW="1045769" imgH="1232002" progId="">
              <p:embed/>
            </p:oleObj>
          </a:graphicData>
        </a:graphic>
      </p:graphicFrame>
      <p:sp>
        <p:nvSpPr>
          <p:cNvPr id="1277057" name="Text Box 129"/>
          <p:cNvSpPr txBox="1">
            <a:spLocks noChangeArrowheads="1"/>
          </p:cNvSpPr>
          <p:nvPr/>
        </p:nvSpPr>
        <p:spPr bwMode="auto">
          <a:xfrm>
            <a:off x="1261977" y="5368089"/>
            <a:ext cx="2564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Client NFS 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windows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277059" name="Text Box 131"/>
          <p:cNvSpPr txBox="1">
            <a:spLocks noChangeArrowheads="1"/>
          </p:cNvSpPr>
          <p:nvPr/>
        </p:nvSpPr>
        <p:spPr bwMode="auto">
          <a:xfrm>
            <a:off x="4227679" y="1941767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800" dirty="0">
                <a:solidFill>
                  <a:schemeClr val="bg2"/>
                </a:solidFill>
                <a:latin typeface="Times New Roman" pitchFamily="18" charset="0"/>
              </a:rPr>
              <a:t>Solaris</a:t>
            </a:r>
          </a:p>
        </p:txBody>
      </p:sp>
      <p:sp>
        <p:nvSpPr>
          <p:cNvPr id="1277060" name="Text Box 132"/>
          <p:cNvSpPr txBox="1">
            <a:spLocks noChangeArrowheads="1"/>
          </p:cNvSpPr>
          <p:nvPr/>
        </p:nvSpPr>
        <p:spPr bwMode="auto">
          <a:xfrm>
            <a:off x="7875835" y="3716588"/>
            <a:ext cx="607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800">
                <a:solidFill>
                  <a:schemeClr val="bg2"/>
                </a:solidFill>
                <a:latin typeface="Times New Roman" pitchFamily="18" charset="0"/>
              </a:rPr>
              <a:t>AIX</a:t>
            </a:r>
          </a:p>
        </p:txBody>
      </p:sp>
      <p:sp>
        <p:nvSpPr>
          <p:cNvPr id="1277061" name="Line 133"/>
          <p:cNvSpPr>
            <a:spLocks noChangeShapeType="1"/>
          </p:cNvSpPr>
          <p:nvPr/>
        </p:nvSpPr>
        <p:spPr bwMode="auto">
          <a:xfrm>
            <a:off x="4427785" y="3053013"/>
            <a:ext cx="690563" cy="941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1277062" name="Line 134"/>
          <p:cNvSpPr>
            <a:spLocks noChangeShapeType="1"/>
          </p:cNvSpPr>
          <p:nvPr/>
        </p:nvSpPr>
        <p:spPr bwMode="auto">
          <a:xfrm flipH="1">
            <a:off x="5256460" y="2997451"/>
            <a:ext cx="620713" cy="94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1277063" name="Line 135"/>
          <p:cNvSpPr>
            <a:spLocks noChangeShapeType="1"/>
          </p:cNvSpPr>
          <p:nvPr/>
        </p:nvSpPr>
        <p:spPr bwMode="auto">
          <a:xfrm flipH="1" flipV="1">
            <a:off x="5324723" y="4049963"/>
            <a:ext cx="2138362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1277064" name="Line 136"/>
          <p:cNvSpPr>
            <a:spLocks noChangeShapeType="1"/>
          </p:cNvSpPr>
          <p:nvPr/>
        </p:nvSpPr>
        <p:spPr bwMode="auto">
          <a:xfrm flipV="1">
            <a:off x="3443535" y="4049963"/>
            <a:ext cx="1674813" cy="679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>
              <a:solidFill>
                <a:schemeClr val="bg2"/>
              </a:solidFill>
            </a:endParaRPr>
          </a:p>
        </p:txBody>
      </p:sp>
      <p:graphicFrame>
        <p:nvGraphicFramePr>
          <p:cNvPr id="1277065" name="Object 137"/>
          <p:cNvGraphicFramePr>
            <a:graphicFrameLocks noChangeAspect="1"/>
          </p:cNvGraphicFramePr>
          <p:nvPr/>
        </p:nvGraphicFramePr>
        <p:xfrm>
          <a:off x="4910385" y="3772151"/>
          <a:ext cx="650875" cy="555625"/>
        </p:xfrm>
        <a:graphic>
          <a:graphicData uri="http://schemas.openxmlformats.org/presentationml/2006/ole">
            <p:oleObj spid="_x0000_s1030" name="Visio" r:id="rId7" imgW="1434694" imgH="1521562" progId="">
              <p:embed/>
            </p:oleObj>
          </a:graphicData>
        </a:graphic>
      </p:graphicFrame>
      <p:graphicFrame>
        <p:nvGraphicFramePr>
          <p:cNvPr id="1277066" name="Object 138"/>
          <p:cNvGraphicFramePr>
            <a:graphicFrameLocks noChangeAspect="1"/>
          </p:cNvGraphicFramePr>
          <p:nvPr/>
        </p:nvGraphicFramePr>
        <p:xfrm>
          <a:off x="5739060" y="1776663"/>
          <a:ext cx="1382713" cy="1508125"/>
        </p:xfrm>
        <a:graphic>
          <a:graphicData uri="http://schemas.openxmlformats.org/presentationml/2006/ole">
            <p:oleObj spid="_x0000_s1031" name="Visio" r:id="rId8" imgW="1535582" imgH="2086356" progId="">
              <p:embed/>
            </p:oleObj>
          </a:graphicData>
        </a:graphic>
      </p:graphicFrame>
      <p:graphicFrame>
        <p:nvGraphicFramePr>
          <p:cNvPr id="1277067" name="Object 139"/>
          <p:cNvGraphicFramePr>
            <a:graphicFrameLocks noChangeAspect="1"/>
          </p:cNvGraphicFramePr>
          <p:nvPr/>
        </p:nvGraphicFramePr>
        <p:xfrm>
          <a:off x="2013198" y="4764338"/>
          <a:ext cx="600075" cy="825500"/>
        </p:xfrm>
        <a:graphic>
          <a:graphicData uri="http://schemas.openxmlformats.org/presentationml/2006/ole">
            <p:oleObj spid="_x0000_s1032" name="Visio" r:id="rId9" imgW="619049" imgH="1058570" progId="">
              <p:embed/>
            </p:oleObj>
          </a:graphicData>
        </a:graphic>
      </p:graphicFrame>
      <p:sp>
        <p:nvSpPr>
          <p:cNvPr id="1277068" name="Text Box 140"/>
          <p:cNvSpPr txBox="1">
            <a:spLocks noChangeArrowheads="1"/>
          </p:cNvSpPr>
          <p:nvPr/>
        </p:nvSpPr>
        <p:spPr bwMode="auto">
          <a:xfrm>
            <a:off x="120315" y="1786189"/>
            <a:ext cx="3392905" cy="1477328"/>
          </a:xfrm>
          <a:prstGeom prst="rect">
            <a:avLst/>
          </a:prstGeom>
          <a:solidFill>
            <a:schemeClr val="tx2">
              <a:lumMod val="75000"/>
              <a:alpha val="94000"/>
            </a:schemeClr>
          </a:solidFill>
          <a:ln w="28575">
            <a:solidFill>
              <a:schemeClr val="tx1"/>
            </a:solidFill>
            <a:prstDash val="lgDash"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51000"/>
              </a:prstClr>
            </a:outerShdw>
          </a:effectLst>
          <a:scene3d>
            <a:camera prst="orthographicFront"/>
            <a:lightRig rig="freezing" dir="t"/>
          </a:scene3d>
          <a:sp3d prstMaterial="metal"/>
        </p:spPr>
        <p:txBody>
          <a:bodyPr wrap="square">
            <a:spAutoFit/>
          </a:bodyPr>
          <a:lstStyle/>
          <a:p>
            <a:pPr algn="l"/>
            <a:r>
              <a:rPr lang="fr-FR" sz="1800" dirty="0">
                <a:latin typeface="Times New Roman" pitchFamily="18" charset="0"/>
              </a:rPr>
              <a:t>Montage des partages</a:t>
            </a:r>
          </a:p>
          <a:p>
            <a:pPr algn="l"/>
            <a:r>
              <a:rPr lang="fr-FR" sz="1800" dirty="0">
                <a:latin typeface="Times New Roman" pitchFamily="18" charset="0"/>
              </a:rPr>
              <a:t>Unix: 	 </a:t>
            </a:r>
            <a:r>
              <a:rPr lang="fr-FR" sz="1800" dirty="0" smtClean="0">
                <a:latin typeface="Times New Roman" pitchFamily="18" charset="0"/>
              </a:rPr>
              <a:t>   /</a:t>
            </a:r>
            <a:r>
              <a:rPr lang="fr-FR" sz="1800" dirty="0">
                <a:latin typeface="Times New Roman" pitchFamily="18" charset="0"/>
              </a:rPr>
              <a:t>export/</a:t>
            </a:r>
            <a:r>
              <a:rPr lang="fr-FR" sz="1800" dirty="0" err="1">
                <a:latin typeface="Times New Roman" pitchFamily="18" charset="0"/>
              </a:rPr>
              <a:t>share</a:t>
            </a:r>
            <a:endParaRPr lang="fr-FR" sz="1800" dirty="0">
              <a:latin typeface="Times New Roman" pitchFamily="18" charset="0"/>
            </a:endParaRPr>
          </a:p>
          <a:p>
            <a:pPr algn="l"/>
            <a:r>
              <a:rPr lang="fr-FR" sz="1800" dirty="0">
                <a:latin typeface="Times New Roman" pitchFamily="18" charset="0"/>
              </a:rPr>
              <a:t>Windows: </a:t>
            </a:r>
            <a:r>
              <a:rPr lang="fr-FR" sz="1800" dirty="0" smtClean="0">
                <a:latin typeface="Times New Roman" pitchFamily="18" charset="0"/>
              </a:rPr>
              <a:t> \\</a:t>
            </a:r>
            <a:r>
              <a:rPr lang="fr-FR" sz="1800" dirty="0">
                <a:latin typeface="Times New Roman" pitchFamily="18" charset="0"/>
              </a:rPr>
              <a:t>serveur\share</a:t>
            </a:r>
          </a:p>
          <a:p>
            <a:pPr algn="l"/>
            <a:r>
              <a:rPr lang="fr-FR" sz="1800" dirty="0">
                <a:latin typeface="Times New Roman" pitchFamily="18" charset="0"/>
              </a:rPr>
              <a:t>Utilisation des données par des applications du monde Windows</a:t>
            </a:r>
          </a:p>
        </p:txBody>
      </p:sp>
      <p:sp>
        <p:nvSpPr>
          <p:cNvPr id="1277069" name="Text Box 141"/>
          <p:cNvSpPr txBox="1">
            <a:spLocks noChangeArrowheads="1"/>
          </p:cNvSpPr>
          <p:nvPr/>
        </p:nvSpPr>
        <p:spPr bwMode="auto">
          <a:xfrm>
            <a:off x="6153398" y="2054476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800">
                <a:solidFill>
                  <a:schemeClr val="bg2"/>
                </a:solidFill>
                <a:latin typeface="Times New Roman" pitchFamily="18" charset="0"/>
              </a:rPr>
              <a:t>linux</a:t>
            </a:r>
          </a:p>
        </p:txBody>
      </p:sp>
      <p:sp>
        <p:nvSpPr>
          <p:cNvPr id="1277070" name="Text Box 142"/>
          <p:cNvSpPr txBox="1">
            <a:spLocks noChangeArrowheads="1"/>
          </p:cNvSpPr>
          <p:nvPr/>
        </p:nvSpPr>
        <p:spPr bwMode="auto">
          <a:xfrm>
            <a:off x="7875835" y="2165601"/>
            <a:ext cx="9028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800">
                <a:solidFill>
                  <a:schemeClr val="bg2"/>
                </a:solidFill>
                <a:latin typeface="Times New Roman" pitchFamily="18" charset="0"/>
              </a:rPr>
              <a:t>HP/UX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5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Démonstration</a:t>
            </a:r>
          </a:p>
        </p:txBody>
      </p:sp>
      <p:sp>
        <p:nvSpPr>
          <p:cNvPr id="13445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Serveur et Client NFS</a:t>
            </a:r>
          </a:p>
          <a:p>
            <a:r>
              <a:rPr lang="fr-FR"/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/>
              <a:t>Le mappage de noms 1/2</a:t>
            </a:r>
          </a:p>
        </p:txBody>
      </p:sp>
      <p:sp>
        <p:nvSpPr>
          <p:cNvPr id="129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240" y="1414462"/>
            <a:ext cx="8829040" cy="4542782"/>
          </a:xfrm>
        </p:spPr>
        <p:txBody>
          <a:bodyPr/>
          <a:lstStyle/>
          <a:p>
            <a:r>
              <a:rPr lang="fr-FR" sz="2800" b="1" dirty="0"/>
              <a:t>Deux types de mappage</a:t>
            </a:r>
          </a:p>
          <a:p>
            <a:pPr lvl="1"/>
            <a:r>
              <a:rPr lang="fr-FR" sz="2400" b="1" dirty="0"/>
              <a:t>Mappage simple</a:t>
            </a:r>
          </a:p>
          <a:p>
            <a:pPr lvl="2"/>
            <a:r>
              <a:rPr lang="fr-FR" b="1" dirty="0"/>
              <a:t>Implicite</a:t>
            </a:r>
          </a:p>
          <a:p>
            <a:pPr lvl="2"/>
            <a:r>
              <a:rPr lang="fr-FR" b="1" dirty="0"/>
              <a:t>Bijection entre les comptes et les groupes</a:t>
            </a:r>
          </a:p>
          <a:p>
            <a:pPr lvl="2"/>
            <a:r>
              <a:rPr lang="fr-FR" b="1" dirty="0"/>
              <a:t>Les </a:t>
            </a:r>
            <a:r>
              <a:rPr lang="fr-FR" b="1" i="1" dirty="0"/>
              <a:t>login</a:t>
            </a:r>
            <a:r>
              <a:rPr lang="fr-FR" b="1" dirty="0"/>
              <a:t> doivent être identiques (</a:t>
            </a:r>
            <a:r>
              <a:rPr lang="fr-FR" b="1" dirty="0" err="1"/>
              <a:t>john</a:t>
            </a:r>
            <a:r>
              <a:rPr lang="fr-FR" b="1" dirty="0">
                <a:sym typeface="Wingdings" pitchFamily="2" charset="2"/>
              </a:rPr>
              <a:t> </a:t>
            </a:r>
            <a:r>
              <a:rPr lang="fr-FR" b="1" dirty="0" err="1">
                <a:sym typeface="Wingdings" pitchFamily="2" charset="2"/>
              </a:rPr>
              <a:t>john</a:t>
            </a:r>
            <a:r>
              <a:rPr lang="fr-FR" b="1" dirty="0"/>
              <a:t>)</a:t>
            </a:r>
          </a:p>
          <a:p>
            <a:pPr lvl="2"/>
            <a:endParaRPr lang="fr-FR" sz="2800" b="1" dirty="0"/>
          </a:p>
          <a:p>
            <a:pPr lvl="1"/>
            <a:r>
              <a:rPr lang="fr-FR" sz="2400" b="1" dirty="0"/>
              <a:t>Mappage avancé</a:t>
            </a:r>
          </a:p>
          <a:p>
            <a:pPr lvl="2"/>
            <a:r>
              <a:rPr lang="fr-FR" b="1" dirty="0"/>
              <a:t>Explicite par l’administrateur</a:t>
            </a:r>
          </a:p>
          <a:p>
            <a:pPr lvl="2"/>
            <a:r>
              <a:rPr lang="fr-FR" b="1" dirty="0"/>
              <a:t>Bijection ou surjection des comptes </a:t>
            </a:r>
          </a:p>
          <a:p>
            <a:pPr lvl="2"/>
            <a:r>
              <a:rPr lang="fr-FR" b="1" dirty="0">
                <a:sym typeface="Wingdings" pitchFamily="2" charset="2"/>
              </a:rPr>
              <a:t>les comptes peuvent être différents</a:t>
            </a:r>
            <a:endParaRPr lang="fr-FR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/>
              <a:t>Le mappage des noms 2/2</a:t>
            </a:r>
          </a:p>
        </p:txBody>
      </p:sp>
      <p:sp>
        <p:nvSpPr>
          <p:cNvPr id="130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126" y="1479885"/>
            <a:ext cx="9143999" cy="30469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b="1" dirty="0"/>
              <a:t>Mappage des noms utilisateur</a:t>
            </a:r>
          </a:p>
          <a:p>
            <a:pPr>
              <a:lnSpc>
                <a:spcPct val="90000"/>
              </a:lnSpc>
            </a:pPr>
            <a:r>
              <a:rPr lang="fr-FR" b="1" dirty="0"/>
              <a:t>Correspondance (liaison) entre</a:t>
            </a:r>
          </a:p>
          <a:p>
            <a:pPr lvl="1">
              <a:lnSpc>
                <a:spcPct val="90000"/>
              </a:lnSpc>
            </a:pPr>
            <a:r>
              <a:rPr lang="fr-FR" sz="2400" b="1" dirty="0"/>
              <a:t>Les UID et GID Unix et Linux </a:t>
            </a:r>
          </a:p>
          <a:p>
            <a:pPr lvl="1">
              <a:lnSpc>
                <a:spcPct val="90000"/>
              </a:lnSpc>
            </a:pPr>
            <a:r>
              <a:rPr lang="fr-FR" sz="2400" b="1" dirty="0"/>
              <a:t>Les Security ID (SID).</a:t>
            </a:r>
          </a:p>
          <a:p>
            <a:pPr>
              <a:lnSpc>
                <a:spcPct val="90000"/>
              </a:lnSpc>
            </a:pPr>
            <a:r>
              <a:rPr lang="fr-FR" b="1" dirty="0"/>
              <a:t>Application surjective d’Unix </a:t>
            </a:r>
            <a:r>
              <a:rPr lang="fr-FR" b="1" dirty="0" smtClean="0"/>
              <a:t>vers Windows</a:t>
            </a:r>
            <a:endParaRPr lang="fr-FR" b="1" dirty="0"/>
          </a:p>
        </p:txBody>
      </p:sp>
      <p:graphicFrame>
        <p:nvGraphicFramePr>
          <p:cNvPr id="1301508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486400" y="5173663"/>
          <a:ext cx="401638" cy="658812"/>
        </p:xfrm>
        <a:graphic>
          <a:graphicData uri="http://schemas.openxmlformats.org/presentationml/2006/ole">
            <p:oleObj spid="_x0000_s2050" name="Visio" r:id="rId4" imgW="619049" imgH="1058570" progId="">
              <p:embed/>
            </p:oleObj>
          </a:graphicData>
        </a:graphic>
      </p:graphicFrame>
      <p:graphicFrame>
        <p:nvGraphicFramePr>
          <p:cNvPr id="1301509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2667000" y="4927600"/>
          <a:ext cx="446088" cy="731838"/>
        </p:xfrm>
        <a:graphic>
          <a:graphicData uri="http://schemas.openxmlformats.org/presentationml/2006/ole">
            <p:oleObj spid="_x0000_s2051" name="Visio" r:id="rId5" imgW="619049" imgH="1058570" progId="">
              <p:embed/>
            </p:oleObj>
          </a:graphicData>
        </a:graphic>
      </p:graphicFrame>
      <p:graphicFrame>
        <p:nvGraphicFramePr>
          <p:cNvPr id="1301510" name="Object 6"/>
          <p:cNvGraphicFramePr>
            <a:graphicFrameLocks noChangeAspect="1"/>
          </p:cNvGraphicFramePr>
          <p:nvPr/>
        </p:nvGraphicFramePr>
        <p:xfrm>
          <a:off x="4800600" y="4505325"/>
          <a:ext cx="401638" cy="685800"/>
        </p:xfrm>
        <a:graphic>
          <a:graphicData uri="http://schemas.openxmlformats.org/presentationml/2006/ole">
            <p:oleObj spid="_x0000_s2052" name="Visio" r:id="rId6" imgW="619049" imgH="1058570" progId="">
              <p:embed/>
            </p:oleObj>
          </a:graphicData>
        </a:graphic>
      </p:graphicFrame>
      <p:graphicFrame>
        <p:nvGraphicFramePr>
          <p:cNvPr id="1301511" name="Object 7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800600" y="5686425"/>
          <a:ext cx="357188" cy="609600"/>
        </p:xfrm>
        <a:graphic>
          <a:graphicData uri="http://schemas.openxmlformats.org/presentationml/2006/ole">
            <p:oleObj spid="_x0000_s2053" name="Visio" r:id="rId7" imgW="619049" imgH="1058570" progId="">
              <p:embed/>
            </p:oleObj>
          </a:graphicData>
        </a:graphic>
      </p:graphicFrame>
      <p:sp>
        <p:nvSpPr>
          <p:cNvPr id="1301512" name="Text Box 8"/>
          <p:cNvSpPr txBox="1">
            <a:spLocks noChangeArrowheads="1"/>
          </p:cNvSpPr>
          <p:nvPr/>
        </p:nvSpPr>
        <p:spPr bwMode="auto">
          <a:xfrm>
            <a:off x="2514600" y="563880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800">
                <a:latin typeface="Times New Roman" pitchFamily="18" charset="0"/>
              </a:rPr>
              <a:t>linux</a:t>
            </a:r>
          </a:p>
        </p:txBody>
      </p:sp>
      <p:sp>
        <p:nvSpPr>
          <p:cNvPr id="1301513" name="Text Box 9"/>
          <p:cNvSpPr txBox="1">
            <a:spLocks noChangeArrowheads="1"/>
          </p:cNvSpPr>
          <p:nvPr/>
        </p:nvSpPr>
        <p:spPr bwMode="auto">
          <a:xfrm>
            <a:off x="5257800" y="4498975"/>
            <a:ext cx="150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800">
                <a:latin typeface="Times New Roman" pitchFamily="18" charset="0"/>
              </a:rPr>
              <a:t>administrateur</a:t>
            </a:r>
          </a:p>
        </p:txBody>
      </p:sp>
      <p:sp>
        <p:nvSpPr>
          <p:cNvPr id="1301514" name="Text Box 10"/>
          <p:cNvSpPr txBox="1">
            <a:spLocks noChangeArrowheads="1"/>
          </p:cNvSpPr>
          <p:nvPr/>
        </p:nvSpPr>
        <p:spPr bwMode="auto">
          <a:xfrm>
            <a:off x="5927725" y="5229225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800">
                <a:latin typeface="Times New Roman" pitchFamily="18" charset="0"/>
              </a:rPr>
              <a:t>Pierre</a:t>
            </a:r>
          </a:p>
        </p:txBody>
      </p:sp>
      <p:sp>
        <p:nvSpPr>
          <p:cNvPr id="1301515" name="Text Box 11"/>
          <p:cNvSpPr txBox="1">
            <a:spLocks noChangeArrowheads="1"/>
          </p:cNvSpPr>
          <p:nvPr/>
        </p:nvSpPr>
        <p:spPr bwMode="auto">
          <a:xfrm>
            <a:off x="5241925" y="5772150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1800">
                <a:latin typeface="Times New Roman" pitchFamily="18" charset="0"/>
              </a:rPr>
              <a:t>Cedric</a:t>
            </a:r>
          </a:p>
        </p:txBody>
      </p:sp>
      <p:sp>
        <p:nvSpPr>
          <p:cNvPr id="1301516" name="Line 12"/>
          <p:cNvSpPr>
            <a:spLocks noChangeShapeType="1"/>
          </p:cNvSpPr>
          <p:nvPr/>
        </p:nvSpPr>
        <p:spPr bwMode="auto">
          <a:xfrm>
            <a:off x="3276600" y="5419725"/>
            <a:ext cx="1490663" cy="52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01517" name="Line 13"/>
          <p:cNvSpPr>
            <a:spLocks noChangeShapeType="1"/>
          </p:cNvSpPr>
          <p:nvPr/>
        </p:nvSpPr>
        <p:spPr bwMode="auto">
          <a:xfrm>
            <a:off x="3336925" y="5294313"/>
            <a:ext cx="2073275" cy="201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01518" name="Line 14"/>
          <p:cNvSpPr>
            <a:spLocks noChangeShapeType="1"/>
          </p:cNvSpPr>
          <p:nvPr/>
        </p:nvSpPr>
        <p:spPr bwMode="auto">
          <a:xfrm flipV="1">
            <a:off x="3276600" y="4837113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/>
              <a:t>SUA: mode mixte</a:t>
            </a:r>
          </a:p>
        </p:txBody>
      </p:sp>
      <p:sp>
        <p:nvSpPr>
          <p:cNvPr id="1305178" name="AutoShape 602"/>
          <p:cNvSpPr>
            <a:spLocks noChangeArrowheads="1"/>
          </p:cNvSpPr>
          <p:nvPr/>
        </p:nvSpPr>
        <p:spPr bwMode="auto">
          <a:xfrm>
            <a:off x="4948656" y="3772986"/>
            <a:ext cx="120691" cy="363427"/>
          </a:xfrm>
          <a:prstGeom prst="upDownArrow">
            <a:avLst>
              <a:gd name="adj1" fmla="val 50000"/>
              <a:gd name="adj2" fmla="val 62686"/>
            </a:avLst>
          </a:prstGeom>
          <a:solidFill>
            <a:schemeClr val="tx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" name="Group 627"/>
          <p:cNvGrpSpPr>
            <a:grpSpLocks/>
          </p:cNvGrpSpPr>
          <p:nvPr/>
        </p:nvGrpSpPr>
        <p:grpSpPr bwMode="auto">
          <a:xfrm>
            <a:off x="444500" y="2193925"/>
            <a:ext cx="7183438" cy="1655763"/>
            <a:chOff x="280" y="1382"/>
            <a:chExt cx="4525" cy="1043"/>
          </a:xfrm>
        </p:grpSpPr>
        <p:sp>
          <p:nvSpPr>
            <p:cNvPr id="1304579" name="Rectangle 3"/>
            <p:cNvSpPr>
              <a:spLocks noChangeArrowheads="1"/>
            </p:cNvSpPr>
            <p:nvPr/>
          </p:nvSpPr>
          <p:spPr bwMode="auto">
            <a:xfrm>
              <a:off x="280" y="1382"/>
              <a:ext cx="1744" cy="10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tabLst>
                  <a:tab pos="1943100" algn="l"/>
                </a:tabLst>
              </a:pPr>
              <a:endParaRPr lang="fr-FR" sz="2400" dirty="0"/>
            </a:p>
            <a:p>
              <a:pPr algn="l" eaLnBrk="0" hangingPunct="0">
                <a:buClr>
                  <a:srgbClr val="F8411C"/>
                </a:buClr>
                <a:buFont typeface="Wingdings" pitchFamily="2" charset="2"/>
                <a:buChar char="§"/>
                <a:tabLst>
                  <a:tab pos="1943100" algn="l"/>
                </a:tabLst>
              </a:pPr>
              <a:r>
                <a:rPr lang="fr-FR" sz="2400" dirty="0"/>
                <a:t> Pipes</a:t>
              </a:r>
            </a:p>
            <a:p>
              <a:pPr algn="l" eaLnBrk="0" hangingPunct="0">
                <a:buClr>
                  <a:srgbClr val="F8411C"/>
                </a:buClr>
                <a:buFont typeface="Wingdings" pitchFamily="2" charset="2"/>
                <a:buChar char="§"/>
                <a:tabLst>
                  <a:tab pos="1943100" algn="l"/>
                </a:tabLst>
              </a:pPr>
              <a:r>
                <a:rPr lang="fr-FR" sz="2400" dirty="0"/>
                <a:t> Sockets </a:t>
              </a:r>
            </a:p>
            <a:p>
              <a:pPr algn="l" eaLnBrk="0" hangingPunct="0">
                <a:buClr>
                  <a:srgbClr val="F8411C"/>
                </a:buClr>
                <a:buFont typeface="Wingdings" pitchFamily="2" charset="2"/>
                <a:buChar char="§"/>
                <a:tabLst>
                  <a:tab pos="1943100" algn="l"/>
                </a:tabLst>
              </a:pPr>
              <a:r>
                <a:rPr lang="fr-FR" sz="2400" dirty="0"/>
                <a:t> </a:t>
              </a:r>
              <a:r>
                <a:rPr lang="fr-FR" sz="2400" dirty="0" err="1"/>
                <a:t>Shared</a:t>
              </a:r>
              <a:r>
                <a:rPr lang="fr-FR" sz="2400" dirty="0"/>
                <a:t> Memory</a:t>
              </a:r>
            </a:p>
            <a:p>
              <a:pPr algn="l" eaLnBrk="0" hangingPunct="0">
                <a:buClr>
                  <a:srgbClr val="F8411C"/>
                </a:buClr>
                <a:buFont typeface="Wingdings" pitchFamily="2" charset="2"/>
                <a:buChar char="§"/>
                <a:tabLst>
                  <a:tab pos="1943100" algn="l"/>
                </a:tabLst>
              </a:pPr>
              <a:r>
                <a:rPr lang="fr-FR" sz="2400" dirty="0"/>
                <a:t> XML web service</a:t>
              </a:r>
            </a:p>
          </p:txBody>
        </p:sp>
        <p:sp>
          <p:nvSpPr>
            <p:cNvPr id="1305183" name="Rectangle 607"/>
            <p:cNvSpPr>
              <a:spLocks noChangeArrowheads="1"/>
            </p:cNvSpPr>
            <p:nvPr/>
          </p:nvSpPr>
          <p:spPr bwMode="auto">
            <a:xfrm>
              <a:off x="3562" y="1673"/>
              <a:ext cx="1243" cy="75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Pipes, </a:t>
              </a:r>
            </a:p>
            <a:p>
              <a:pPr eaLnBrk="0" hangingPunct="0"/>
              <a:r>
                <a:rPr lang="en-US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Sockets </a:t>
              </a:r>
            </a:p>
            <a:p>
              <a:pPr eaLnBrk="0" hangingPunct="0"/>
              <a:r>
                <a:rPr lang="en-US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Shared memory</a:t>
              </a:r>
            </a:p>
            <a:p>
              <a:pPr eaLnBrk="0" hangingPunct="0"/>
              <a:r>
                <a:rPr lang="en-US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XML web service</a:t>
              </a:r>
            </a:p>
          </p:txBody>
        </p:sp>
        <p:grpSp>
          <p:nvGrpSpPr>
            <p:cNvPr id="3" name="Group 623"/>
            <p:cNvGrpSpPr>
              <a:grpSpLocks/>
            </p:cNvGrpSpPr>
            <p:nvPr/>
          </p:nvGrpSpPr>
          <p:grpSpPr bwMode="auto">
            <a:xfrm>
              <a:off x="3629" y="1425"/>
              <a:ext cx="1038" cy="220"/>
              <a:chOff x="3809" y="1434"/>
              <a:chExt cx="1038" cy="220"/>
            </a:xfrm>
          </p:grpSpPr>
          <p:sp>
            <p:nvSpPr>
              <p:cNvPr id="1305190" name="Line 614"/>
              <p:cNvSpPr>
                <a:spLocks noChangeShapeType="1"/>
              </p:cNvSpPr>
              <p:nvPr/>
            </p:nvSpPr>
            <p:spPr bwMode="auto">
              <a:xfrm>
                <a:off x="3809" y="1476"/>
                <a:ext cx="326" cy="16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305191" name="Line 615"/>
              <p:cNvSpPr>
                <a:spLocks noChangeShapeType="1"/>
              </p:cNvSpPr>
              <p:nvPr/>
            </p:nvSpPr>
            <p:spPr bwMode="auto">
              <a:xfrm flipH="1">
                <a:off x="4549" y="1434"/>
                <a:ext cx="298" cy="22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endParaRPr lang="fr-FR"/>
              </a:p>
            </p:txBody>
          </p:sp>
        </p:grpSp>
      </p:grpSp>
      <p:grpSp>
        <p:nvGrpSpPr>
          <p:cNvPr id="4" name="Group 622"/>
          <p:cNvGrpSpPr>
            <a:grpSpLocks/>
          </p:cNvGrpSpPr>
          <p:nvPr/>
        </p:nvGrpSpPr>
        <p:grpSpPr bwMode="auto">
          <a:xfrm>
            <a:off x="4375319" y="1636358"/>
            <a:ext cx="4456508" cy="4667450"/>
            <a:chOff x="3118" y="1118"/>
            <a:chExt cx="2474" cy="2697"/>
          </a:xfrm>
        </p:grpSpPr>
        <p:sp>
          <p:nvSpPr>
            <p:cNvPr id="1305172" name="Rectangle 596"/>
            <p:cNvSpPr>
              <a:spLocks noChangeArrowheads="1"/>
            </p:cNvSpPr>
            <p:nvPr/>
          </p:nvSpPr>
          <p:spPr bwMode="auto">
            <a:xfrm>
              <a:off x="3217" y="2626"/>
              <a:ext cx="2372" cy="416"/>
            </a:xfrm>
            <a:prstGeom prst="rect">
              <a:avLst/>
            </a:prstGeom>
            <a:solidFill>
              <a:srgbClr val="FFC00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400" b="1"/>
                <a:t>Windows 2003 Kernel</a:t>
              </a:r>
            </a:p>
          </p:txBody>
        </p:sp>
        <p:sp>
          <p:nvSpPr>
            <p:cNvPr id="1305173" name="AutoShape 597"/>
            <p:cNvSpPr>
              <a:spLocks noChangeArrowheads="1"/>
            </p:cNvSpPr>
            <p:nvPr/>
          </p:nvSpPr>
          <p:spPr bwMode="auto">
            <a:xfrm>
              <a:off x="4189" y="3164"/>
              <a:ext cx="562" cy="651"/>
            </a:xfrm>
            <a:prstGeom prst="can">
              <a:avLst>
                <a:gd name="adj" fmla="val 28950"/>
              </a:avLst>
            </a:prstGeom>
            <a:gradFill rotWithShape="1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600" b="1"/>
                <a:t>File</a:t>
              </a:r>
            </a:p>
            <a:p>
              <a:pPr eaLnBrk="0" hangingPunct="0"/>
              <a:r>
                <a:rPr lang="en-US" sz="1600" b="1"/>
                <a:t>System</a:t>
              </a:r>
            </a:p>
          </p:txBody>
        </p:sp>
        <p:sp>
          <p:nvSpPr>
            <p:cNvPr id="1305174" name="AutoShape 598"/>
            <p:cNvSpPr>
              <a:spLocks noChangeArrowheads="1"/>
            </p:cNvSpPr>
            <p:nvPr/>
          </p:nvSpPr>
          <p:spPr bwMode="auto">
            <a:xfrm>
              <a:off x="3512" y="3154"/>
              <a:ext cx="543" cy="634"/>
            </a:xfrm>
            <a:prstGeom prst="can">
              <a:avLst>
                <a:gd name="adj" fmla="val 26959"/>
              </a:avLst>
            </a:prstGeom>
            <a:gradFill rotWithShape="1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600" b="1" dirty="0"/>
                <a:t>Security</a:t>
              </a:r>
            </a:p>
          </p:txBody>
        </p:sp>
        <p:sp>
          <p:nvSpPr>
            <p:cNvPr id="1305175" name="AutoShape 599"/>
            <p:cNvSpPr>
              <a:spLocks noChangeArrowheads="1"/>
            </p:cNvSpPr>
            <p:nvPr/>
          </p:nvSpPr>
          <p:spPr bwMode="auto">
            <a:xfrm>
              <a:off x="4917" y="3194"/>
              <a:ext cx="645" cy="552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600" b="1"/>
                <a:t>Directory</a:t>
              </a:r>
            </a:p>
          </p:txBody>
        </p:sp>
        <p:sp>
          <p:nvSpPr>
            <p:cNvPr id="1305176" name="Rectangle 600"/>
            <p:cNvSpPr>
              <a:spLocks noChangeArrowheads="1"/>
            </p:cNvSpPr>
            <p:nvPr/>
          </p:nvSpPr>
          <p:spPr bwMode="auto">
            <a:xfrm>
              <a:off x="3240" y="2136"/>
              <a:ext cx="492" cy="315"/>
            </a:xfrm>
            <a:prstGeom prst="rect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1800" b="1"/>
            </a:p>
            <a:p>
              <a:pPr eaLnBrk="0" hangingPunct="0"/>
              <a:endParaRPr lang="en-US" sz="1800" b="1"/>
            </a:p>
            <a:p>
              <a:pPr eaLnBrk="0" hangingPunct="0"/>
              <a:r>
                <a:rPr lang="en-US" sz="1600" b="1"/>
                <a:t>SUA</a:t>
              </a:r>
            </a:p>
            <a:p>
              <a:pPr eaLnBrk="0" hangingPunct="0"/>
              <a:endParaRPr lang="en-US" sz="1800" b="1"/>
            </a:p>
            <a:p>
              <a:pPr eaLnBrk="0" hangingPunct="0"/>
              <a:endParaRPr lang="en-US" sz="1800" b="1"/>
            </a:p>
          </p:txBody>
        </p:sp>
        <p:sp>
          <p:nvSpPr>
            <p:cNvPr id="1305177" name="Rectangle 601"/>
            <p:cNvSpPr>
              <a:spLocks noChangeArrowheads="1"/>
            </p:cNvSpPr>
            <p:nvPr/>
          </p:nvSpPr>
          <p:spPr bwMode="auto">
            <a:xfrm>
              <a:off x="4985" y="2063"/>
              <a:ext cx="475" cy="388"/>
            </a:xfrm>
            <a:prstGeom prst="rect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sz="1800" b="1" dirty="0"/>
            </a:p>
            <a:p>
              <a:pPr eaLnBrk="0" hangingPunct="0"/>
              <a:r>
                <a:rPr lang="en-US" sz="1600" b="1" dirty="0"/>
                <a:t>Win32</a:t>
              </a:r>
            </a:p>
            <a:p>
              <a:pPr eaLnBrk="0" hangingPunct="0"/>
              <a:endParaRPr lang="en-US" sz="1600" b="1" dirty="0"/>
            </a:p>
          </p:txBody>
        </p:sp>
        <p:sp>
          <p:nvSpPr>
            <p:cNvPr id="1305179" name="AutoShape 603"/>
            <p:cNvSpPr>
              <a:spLocks noChangeArrowheads="1"/>
            </p:cNvSpPr>
            <p:nvPr/>
          </p:nvSpPr>
          <p:spPr bwMode="auto">
            <a:xfrm>
              <a:off x="5209" y="2416"/>
              <a:ext cx="67" cy="210"/>
            </a:xfrm>
            <a:prstGeom prst="upDownArrow">
              <a:avLst>
                <a:gd name="adj1" fmla="val 50000"/>
                <a:gd name="adj2" fmla="val 62687"/>
              </a:avLst>
            </a:prstGeom>
            <a:solidFill>
              <a:schemeClr val="tx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5180" name="AutoShape 604"/>
            <p:cNvSpPr>
              <a:spLocks noChangeArrowheads="1"/>
            </p:cNvSpPr>
            <p:nvPr/>
          </p:nvSpPr>
          <p:spPr bwMode="auto">
            <a:xfrm>
              <a:off x="3732" y="3049"/>
              <a:ext cx="67" cy="175"/>
            </a:xfrm>
            <a:prstGeom prst="upDownArrow">
              <a:avLst>
                <a:gd name="adj1" fmla="val 50000"/>
                <a:gd name="adj2" fmla="val 52239"/>
              </a:avLst>
            </a:prstGeom>
            <a:solidFill>
              <a:schemeClr val="tx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5181" name="AutoShape 605"/>
            <p:cNvSpPr>
              <a:spLocks noChangeArrowheads="1"/>
            </p:cNvSpPr>
            <p:nvPr/>
          </p:nvSpPr>
          <p:spPr bwMode="auto">
            <a:xfrm>
              <a:off x="4476" y="3059"/>
              <a:ext cx="67" cy="175"/>
            </a:xfrm>
            <a:prstGeom prst="upDownArrow">
              <a:avLst>
                <a:gd name="adj1" fmla="val 50000"/>
                <a:gd name="adj2" fmla="val 52239"/>
              </a:avLst>
            </a:prstGeom>
            <a:solidFill>
              <a:schemeClr val="tx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5182" name="AutoShape 606"/>
            <p:cNvSpPr>
              <a:spLocks noChangeArrowheads="1"/>
            </p:cNvSpPr>
            <p:nvPr/>
          </p:nvSpPr>
          <p:spPr bwMode="auto">
            <a:xfrm>
              <a:off x="5206" y="3049"/>
              <a:ext cx="67" cy="175"/>
            </a:xfrm>
            <a:prstGeom prst="upDownArrow">
              <a:avLst>
                <a:gd name="adj1" fmla="val 50000"/>
                <a:gd name="adj2" fmla="val 52239"/>
              </a:avLst>
            </a:prstGeom>
            <a:solidFill>
              <a:schemeClr val="tx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5184" name="Oval 608"/>
            <p:cNvSpPr>
              <a:spLocks noChangeArrowheads="1"/>
            </p:cNvSpPr>
            <p:nvPr/>
          </p:nvSpPr>
          <p:spPr bwMode="auto">
            <a:xfrm>
              <a:off x="3118" y="1474"/>
              <a:ext cx="358" cy="349"/>
            </a:xfrm>
            <a:prstGeom prst="ellipse">
              <a:avLst/>
            </a:prstGeom>
            <a:gradFill rotWithShape="1">
              <a:gsLst>
                <a:gs pos="0">
                  <a:srgbClr val="FF7C80">
                    <a:gamma/>
                    <a:shade val="46275"/>
                    <a:invGamma/>
                  </a:srgbClr>
                </a:gs>
                <a:gs pos="5000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400" b="1"/>
                <a:t>App</a:t>
              </a:r>
            </a:p>
            <a:p>
              <a:pPr eaLnBrk="0" hangingPunct="0"/>
              <a:r>
                <a:rPr lang="en-US" sz="1400" b="1"/>
                <a:t>UNIX</a:t>
              </a:r>
            </a:p>
          </p:txBody>
        </p:sp>
        <p:sp>
          <p:nvSpPr>
            <p:cNvPr id="1305185" name="Oval 609"/>
            <p:cNvSpPr>
              <a:spLocks noChangeArrowheads="1"/>
            </p:cNvSpPr>
            <p:nvPr/>
          </p:nvSpPr>
          <p:spPr bwMode="auto">
            <a:xfrm>
              <a:off x="4863" y="1118"/>
              <a:ext cx="435" cy="423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400" b="1" dirty="0"/>
                <a:t>App</a:t>
              </a:r>
            </a:p>
            <a:p>
              <a:pPr eaLnBrk="0" hangingPunct="0"/>
              <a:r>
                <a:rPr lang="en-US" sz="1400" b="1" dirty="0"/>
                <a:t>Win32</a:t>
              </a:r>
            </a:p>
          </p:txBody>
        </p:sp>
        <p:sp>
          <p:nvSpPr>
            <p:cNvPr id="1305186" name="Oval 610"/>
            <p:cNvSpPr>
              <a:spLocks noChangeArrowheads="1"/>
            </p:cNvSpPr>
            <p:nvPr/>
          </p:nvSpPr>
          <p:spPr bwMode="auto">
            <a:xfrm>
              <a:off x="3454" y="1226"/>
              <a:ext cx="358" cy="349"/>
            </a:xfrm>
            <a:prstGeom prst="ellipse">
              <a:avLst/>
            </a:prstGeom>
            <a:gradFill rotWithShape="1">
              <a:gsLst>
                <a:gs pos="0">
                  <a:srgbClr val="FF7C80">
                    <a:gamma/>
                    <a:shade val="46275"/>
                    <a:invGamma/>
                  </a:srgbClr>
                </a:gs>
                <a:gs pos="5000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400" b="1"/>
                <a:t>App</a:t>
              </a:r>
            </a:p>
            <a:p>
              <a:pPr eaLnBrk="0" hangingPunct="0"/>
              <a:r>
                <a:rPr lang="en-US" sz="1400" b="1"/>
                <a:t>UNIX</a:t>
              </a:r>
            </a:p>
          </p:txBody>
        </p:sp>
        <p:sp>
          <p:nvSpPr>
            <p:cNvPr id="1305187" name="Oval 611"/>
            <p:cNvSpPr>
              <a:spLocks noChangeArrowheads="1"/>
            </p:cNvSpPr>
            <p:nvPr/>
          </p:nvSpPr>
          <p:spPr bwMode="auto">
            <a:xfrm>
              <a:off x="5201" y="1398"/>
              <a:ext cx="391" cy="443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r>
                <a:rPr lang="en-US" sz="1400" b="1" dirty="0"/>
                <a:t>App</a:t>
              </a:r>
            </a:p>
            <a:p>
              <a:pPr eaLnBrk="0" hangingPunct="0"/>
              <a:r>
                <a:rPr lang="en-US" sz="1400" b="1" dirty="0"/>
                <a:t>Win32</a:t>
              </a:r>
            </a:p>
          </p:txBody>
        </p:sp>
        <p:sp>
          <p:nvSpPr>
            <p:cNvPr id="1305188" name="AutoShape 612"/>
            <p:cNvSpPr>
              <a:spLocks noChangeArrowheads="1"/>
            </p:cNvSpPr>
            <p:nvPr/>
          </p:nvSpPr>
          <p:spPr bwMode="auto">
            <a:xfrm>
              <a:off x="3595" y="1580"/>
              <a:ext cx="55" cy="532"/>
            </a:xfrm>
            <a:prstGeom prst="upDownArrow">
              <a:avLst>
                <a:gd name="adj1" fmla="val 50000"/>
                <a:gd name="adj2" fmla="val 193455"/>
              </a:avLst>
            </a:prstGeom>
            <a:solidFill>
              <a:schemeClr val="tx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5189" name="AutoShape 613"/>
            <p:cNvSpPr>
              <a:spLocks noChangeArrowheads="1"/>
            </p:cNvSpPr>
            <p:nvPr/>
          </p:nvSpPr>
          <p:spPr bwMode="auto">
            <a:xfrm>
              <a:off x="5299" y="1736"/>
              <a:ext cx="45" cy="315"/>
            </a:xfrm>
            <a:prstGeom prst="upDownArrow">
              <a:avLst>
                <a:gd name="adj1" fmla="val 50000"/>
                <a:gd name="adj2" fmla="val 140000"/>
              </a:avLst>
            </a:prstGeom>
            <a:solidFill>
              <a:schemeClr val="tx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5192" name="AutoShape 616"/>
            <p:cNvSpPr>
              <a:spLocks noChangeArrowheads="1"/>
            </p:cNvSpPr>
            <p:nvPr/>
          </p:nvSpPr>
          <p:spPr bwMode="auto">
            <a:xfrm>
              <a:off x="5050" y="1533"/>
              <a:ext cx="52" cy="509"/>
            </a:xfrm>
            <a:prstGeom prst="upDownArrow">
              <a:avLst>
                <a:gd name="adj1" fmla="val 50000"/>
                <a:gd name="adj2" fmla="val 195769"/>
              </a:avLst>
            </a:prstGeom>
            <a:solidFill>
              <a:schemeClr val="tx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5193" name="AutoShape 617"/>
            <p:cNvSpPr>
              <a:spLocks noChangeArrowheads="1"/>
            </p:cNvSpPr>
            <p:nvPr/>
          </p:nvSpPr>
          <p:spPr bwMode="auto">
            <a:xfrm>
              <a:off x="3356" y="1797"/>
              <a:ext cx="45" cy="315"/>
            </a:xfrm>
            <a:prstGeom prst="upDownArrow">
              <a:avLst>
                <a:gd name="adj1" fmla="val 50000"/>
                <a:gd name="adj2" fmla="val 140000"/>
              </a:avLst>
            </a:prstGeom>
            <a:solidFill>
              <a:schemeClr val="tx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" name="Group 628"/>
          <p:cNvGrpSpPr>
            <a:grpSpLocks/>
          </p:cNvGrpSpPr>
          <p:nvPr/>
        </p:nvGrpSpPr>
        <p:grpSpPr bwMode="auto">
          <a:xfrm>
            <a:off x="417513" y="1624013"/>
            <a:ext cx="6973887" cy="2686050"/>
            <a:chOff x="263" y="1023"/>
            <a:chExt cx="4393" cy="1692"/>
          </a:xfrm>
        </p:grpSpPr>
        <p:grpSp>
          <p:nvGrpSpPr>
            <p:cNvPr id="6" name="Group 624"/>
            <p:cNvGrpSpPr>
              <a:grpSpLocks/>
            </p:cNvGrpSpPr>
            <p:nvPr/>
          </p:nvGrpSpPr>
          <p:grpSpPr bwMode="auto">
            <a:xfrm>
              <a:off x="3634" y="1023"/>
              <a:ext cx="1022" cy="293"/>
              <a:chOff x="3814" y="1032"/>
              <a:chExt cx="1022" cy="293"/>
            </a:xfrm>
          </p:grpSpPr>
          <p:sp>
            <p:nvSpPr>
              <p:cNvPr id="1305194" name="Line 618"/>
              <p:cNvSpPr>
                <a:spLocks noChangeShapeType="1"/>
              </p:cNvSpPr>
              <p:nvPr/>
            </p:nvSpPr>
            <p:spPr bwMode="auto">
              <a:xfrm flipV="1">
                <a:off x="3814" y="1319"/>
                <a:ext cx="1022" cy="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endParaRPr lang="fr-FR"/>
              </a:p>
            </p:txBody>
          </p:sp>
          <p:sp>
            <p:nvSpPr>
              <p:cNvPr id="1305197" name="Rectangle 621"/>
              <p:cNvSpPr>
                <a:spLocks noChangeArrowheads="1"/>
              </p:cNvSpPr>
              <p:nvPr/>
            </p:nvSpPr>
            <p:spPr bwMode="auto">
              <a:xfrm>
                <a:off x="3818" y="1032"/>
                <a:ext cx="969" cy="21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160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Invocation direct</a:t>
                </a:r>
              </a:p>
            </p:txBody>
          </p:sp>
        </p:grpSp>
        <p:sp>
          <p:nvSpPr>
            <p:cNvPr id="1305201" name="Rectangle 625"/>
            <p:cNvSpPr>
              <a:spLocks noChangeArrowheads="1"/>
            </p:cNvSpPr>
            <p:nvPr/>
          </p:nvSpPr>
          <p:spPr bwMode="auto">
            <a:xfrm>
              <a:off x="263" y="2331"/>
              <a:ext cx="167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eaLnBrk="0" hangingPunct="0">
                <a:tabLst>
                  <a:tab pos="1943100" algn="l"/>
                </a:tabLst>
              </a:pPr>
              <a:endParaRPr lang="fr-FR" sz="2400" dirty="0"/>
            </a:p>
            <a:p>
              <a:pPr algn="l" eaLnBrk="0" hangingPunct="0">
                <a:buClr>
                  <a:srgbClr val="F8411C"/>
                </a:buClr>
                <a:buFont typeface="Wingdings" pitchFamily="2" charset="2"/>
                <a:buChar char="§"/>
                <a:tabLst>
                  <a:tab pos="1943100" algn="l"/>
                </a:tabLst>
              </a:pPr>
              <a:r>
                <a:rPr lang="fr-FR" sz="2400" dirty="0"/>
                <a:t> Invocation direct</a:t>
              </a:r>
            </a:p>
          </p:txBody>
        </p:sp>
      </p:grpSp>
      <p:sp>
        <p:nvSpPr>
          <p:cNvPr id="1305202" name="Rectangle 626"/>
          <p:cNvSpPr>
            <a:spLocks noChangeArrowheads="1"/>
          </p:cNvSpPr>
          <p:nvPr/>
        </p:nvSpPr>
        <p:spPr bwMode="auto">
          <a:xfrm>
            <a:off x="417513" y="1965325"/>
            <a:ext cx="3208337" cy="403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eaLnBrk="0" hangingPunct="0">
              <a:tabLst>
                <a:tab pos="1943100" algn="l"/>
              </a:tabLst>
            </a:pPr>
            <a:r>
              <a:rPr lang="fr-FR" sz="2400" u="sng"/>
              <a:t>Méthodes d’intégration</a:t>
            </a:r>
            <a:endParaRPr lang="fr-FR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196" name="AutoShape 4"/>
          <p:cNvSpPr>
            <a:spLocks noChangeArrowheads="1"/>
          </p:cNvSpPr>
          <p:nvPr/>
        </p:nvSpPr>
        <p:spPr bwMode="auto">
          <a:xfrm>
            <a:off x="5584825" y="2181225"/>
            <a:ext cx="3011488" cy="3484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folHlink">
                  <a:gamma/>
                  <a:shade val="6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6275"/>
                  <a:invGamma/>
                </a:schemeClr>
              </a:gs>
            </a:gsLst>
            <a:lin ang="2700000" scaled="1"/>
          </a:gradFill>
          <a:ln w="12700" algn="ctr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1288197" name="AutoShape 5"/>
          <p:cNvSpPr>
            <a:spLocks noChangeArrowheads="1"/>
          </p:cNvSpPr>
          <p:nvPr/>
        </p:nvSpPr>
        <p:spPr bwMode="auto">
          <a:xfrm>
            <a:off x="5630863" y="2247900"/>
            <a:ext cx="1679575" cy="3349625"/>
          </a:xfrm>
          <a:prstGeom prst="roundRect">
            <a:avLst>
              <a:gd name="adj" fmla="val 26681"/>
            </a:avLst>
          </a:prstGeom>
          <a:solidFill>
            <a:srgbClr val="CC0000"/>
          </a:solidFill>
          <a:ln w="12700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1288198" name="Rectangle 6"/>
          <p:cNvSpPr>
            <a:spLocks noChangeArrowheads="1"/>
          </p:cNvSpPr>
          <p:nvPr/>
        </p:nvSpPr>
        <p:spPr bwMode="auto">
          <a:xfrm>
            <a:off x="6097588" y="2295525"/>
            <a:ext cx="6667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SUA</a:t>
            </a:r>
          </a:p>
        </p:txBody>
      </p:sp>
      <p:sp>
        <p:nvSpPr>
          <p:cNvPr id="1288199" name="AutoShape 7"/>
          <p:cNvSpPr>
            <a:spLocks noChangeArrowheads="1"/>
          </p:cNvSpPr>
          <p:nvPr/>
        </p:nvSpPr>
        <p:spPr bwMode="auto">
          <a:xfrm>
            <a:off x="388938" y="2552700"/>
            <a:ext cx="2430462" cy="26892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folHlink">
                  <a:gamma/>
                  <a:shade val="6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6275"/>
                  <a:invGamma/>
                </a:schemeClr>
              </a:gs>
            </a:gsLst>
            <a:lin ang="2700000" scaled="1"/>
          </a:gradFill>
          <a:ln w="12700" algn="ctr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/>
            <a:endParaRPr lang="fr-FR" sz="1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288200" name="Picture 8" descr="Supercomput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2662238"/>
            <a:ext cx="946150" cy="1287462"/>
          </a:xfrm>
          <a:prstGeom prst="rect">
            <a:avLst/>
          </a:prstGeom>
          <a:noFill/>
        </p:spPr>
      </p:pic>
      <p:pic>
        <p:nvPicPr>
          <p:cNvPr id="1288201" name="Picture 9" descr="Se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0950" y="2290763"/>
            <a:ext cx="758825" cy="1147762"/>
          </a:xfrm>
          <a:prstGeom prst="rect">
            <a:avLst/>
          </a:prstGeom>
          <a:noFill/>
        </p:spPr>
      </p:pic>
      <p:sp>
        <p:nvSpPr>
          <p:cNvPr id="1288202" name="Rectangle 10"/>
          <p:cNvSpPr>
            <a:spLocks noChangeArrowheads="1"/>
          </p:cNvSpPr>
          <p:nvPr/>
        </p:nvSpPr>
        <p:spPr bwMode="auto">
          <a:xfrm>
            <a:off x="428625" y="2039938"/>
            <a:ext cx="23558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UNIX</a:t>
            </a:r>
          </a:p>
        </p:txBody>
      </p:sp>
      <p:sp>
        <p:nvSpPr>
          <p:cNvPr id="1288203" name="Rectangle 11"/>
          <p:cNvSpPr>
            <a:spLocks noChangeArrowheads="1"/>
          </p:cNvSpPr>
          <p:nvPr/>
        </p:nvSpPr>
        <p:spPr bwMode="auto">
          <a:xfrm>
            <a:off x="5559425" y="1684338"/>
            <a:ext cx="3014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Windows Server</a:t>
            </a:r>
          </a:p>
        </p:txBody>
      </p:sp>
      <p:pic>
        <p:nvPicPr>
          <p:cNvPr id="1288204" name="Picture 12" descr="arrow 0 blue shadow arrow big horizont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0938" y="2878138"/>
            <a:ext cx="3760787" cy="812800"/>
          </a:xfrm>
          <a:prstGeom prst="rect">
            <a:avLst/>
          </a:prstGeom>
          <a:noFill/>
        </p:spPr>
      </p:pic>
      <p:pic>
        <p:nvPicPr>
          <p:cNvPr id="1288205" name="Picture 13" descr="Docum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3100" y="2768600"/>
            <a:ext cx="407988" cy="896938"/>
          </a:xfrm>
          <a:prstGeom prst="rect">
            <a:avLst/>
          </a:prstGeom>
          <a:noFill/>
        </p:spPr>
      </p:pic>
      <p:sp>
        <p:nvSpPr>
          <p:cNvPr id="1288206" name="Text Box 14"/>
          <p:cNvSpPr txBox="1">
            <a:spLocks noChangeArrowheads="1"/>
          </p:cNvSpPr>
          <p:nvPr/>
        </p:nvSpPr>
        <p:spPr bwMode="auto">
          <a:xfrm>
            <a:off x="1654175" y="3633788"/>
            <a:ext cx="958850" cy="3651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Scripts</a:t>
            </a:r>
            <a:endParaRPr lang="en-US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88207" name="Picture 15" descr="Docum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2213" y="2768600"/>
            <a:ext cx="407987" cy="896938"/>
          </a:xfrm>
          <a:prstGeom prst="rect">
            <a:avLst/>
          </a:prstGeom>
          <a:noFill/>
        </p:spPr>
      </p:pic>
      <p:sp>
        <p:nvSpPr>
          <p:cNvPr id="1288208" name="Text Box 16"/>
          <p:cNvSpPr txBox="1">
            <a:spLocks noChangeArrowheads="1"/>
          </p:cNvSpPr>
          <p:nvPr/>
        </p:nvSpPr>
        <p:spPr bwMode="auto">
          <a:xfrm>
            <a:off x="5983288" y="3633788"/>
            <a:ext cx="958850" cy="3651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Scripts</a:t>
            </a:r>
            <a:endParaRPr lang="en-US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88209" name="Text Box 17"/>
          <p:cNvSpPr txBox="1">
            <a:spLocks noChangeArrowheads="1"/>
          </p:cNvSpPr>
          <p:nvPr/>
        </p:nvSpPr>
        <p:spPr bwMode="auto">
          <a:xfrm>
            <a:off x="842963" y="4438650"/>
            <a:ext cx="754062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Apps</a:t>
            </a:r>
            <a:endParaRPr lang="en-US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88210" name="Picture 18" descr="Template docume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813" y="4219575"/>
            <a:ext cx="425450" cy="933450"/>
          </a:xfrm>
          <a:prstGeom prst="rect">
            <a:avLst/>
          </a:prstGeom>
          <a:noFill/>
        </p:spPr>
      </p:pic>
      <p:sp>
        <p:nvSpPr>
          <p:cNvPr id="1288211" name="Text Box 19"/>
          <p:cNvSpPr txBox="1">
            <a:spLocks noChangeArrowheads="1"/>
          </p:cNvSpPr>
          <p:nvPr/>
        </p:nvSpPr>
        <p:spPr bwMode="auto">
          <a:xfrm>
            <a:off x="6099175" y="5091113"/>
            <a:ext cx="75565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Apps</a:t>
            </a:r>
            <a:endParaRPr lang="en-US" sz="1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88212" name="Picture 20" descr="Template docume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2213" y="4219575"/>
            <a:ext cx="425450" cy="933450"/>
          </a:xfrm>
          <a:prstGeom prst="rect">
            <a:avLst/>
          </a:prstGeom>
          <a:noFill/>
        </p:spPr>
      </p:pic>
      <p:pic>
        <p:nvPicPr>
          <p:cNvPr id="1288213" name="Picture 21" descr="arrow 0 blue shadow arrow big horizont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9350" y="4252913"/>
            <a:ext cx="3803650" cy="812800"/>
          </a:xfrm>
          <a:prstGeom prst="rect">
            <a:avLst/>
          </a:prstGeom>
          <a:noFill/>
        </p:spPr>
      </p:pic>
      <p:sp>
        <p:nvSpPr>
          <p:cNvPr id="1288214" name="Text Box 22"/>
          <p:cNvSpPr txBox="1">
            <a:spLocks noChangeArrowheads="1"/>
          </p:cNvSpPr>
          <p:nvPr/>
        </p:nvSpPr>
        <p:spPr bwMode="auto">
          <a:xfrm>
            <a:off x="2725738" y="3048000"/>
            <a:ext cx="2697162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de-CH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Copie et Exécution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88215" name="Text Box 23"/>
          <p:cNvSpPr txBox="1">
            <a:spLocks noChangeArrowheads="1"/>
          </p:cNvSpPr>
          <p:nvPr/>
        </p:nvSpPr>
        <p:spPr bwMode="auto">
          <a:xfrm>
            <a:off x="3200400" y="4397375"/>
            <a:ext cx="159702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de-CH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Re-Compile</a:t>
            </a:r>
            <a:endParaRPr 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88216" name="Rectangle 24"/>
          <p:cNvSpPr>
            <a:spLocks noGrp="1" noChangeArrowheads="1"/>
          </p:cNvSpPr>
          <p:nvPr>
            <p:ph type="title"/>
          </p:nvPr>
        </p:nvSpPr>
        <p:spPr>
          <a:xfrm>
            <a:off x="346075" y="322263"/>
            <a:ext cx="8686800" cy="1263650"/>
          </a:xfrm>
          <a:noFill/>
          <a:ln/>
        </p:spPr>
        <p:txBody>
          <a:bodyPr/>
          <a:lstStyle/>
          <a:p>
            <a:pPr algn="ctr"/>
            <a:r>
              <a:rPr lang="en-US" sz="4000"/>
              <a:t>Portage des applications vers SUA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/>
              <a:t>Document aide (help)</a:t>
            </a:r>
          </a:p>
        </p:txBody>
      </p:sp>
      <p:pic>
        <p:nvPicPr>
          <p:cNvPr id="13465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80" y="1372687"/>
            <a:ext cx="9107808" cy="46912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Ressources</a:t>
            </a:r>
            <a:endParaRPr lang="fr-FR" dirty="0"/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" y="1395413"/>
            <a:ext cx="9144000" cy="4468916"/>
          </a:xfrm>
        </p:spPr>
        <p:txBody>
          <a:bodyPr/>
          <a:lstStyle/>
          <a:p>
            <a:r>
              <a:rPr lang="fr-FR" sz="2800" b="1" dirty="0"/>
              <a:t>Interopérabilité et migration </a:t>
            </a:r>
            <a:r>
              <a:rPr lang="fr-FR" sz="2800" b="1" dirty="0" smtClean="0"/>
              <a:t>UNIX</a:t>
            </a:r>
          </a:p>
          <a:p>
            <a:pPr lvl="1"/>
            <a:r>
              <a:rPr lang="fr-FR" u="sng" dirty="0" smtClean="0">
                <a:solidFill>
                  <a:srgbClr val="FFC000"/>
                </a:solidFill>
              </a:rPr>
              <a:t>http</a:t>
            </a:r>
            <a:r>
              <a:rPr lang="fr-FR" u="sng" dirty="0">
                <a:solidFill>
                  <a:srgbClr val="FFC000"/>
                </a:solidFill>
              </a:rPr>
              <a:t>://</a:t>
            </a:r>
            <a:r>
              <a:rPr lang="fr-FR" u="sng" dirty="0" smtClean="0">
                <a:solidFill>
                  <a:srgbClr val="FFC000"/>
                </a:solidFill>
              </a:rPr>
              <a:t>www.microsfot.com/unix</a:t>
            </a:r>
          </a:p>
          <a:p>
            <a:pPr lvl="1"/>
            <a:r>
              <a:rPr lang="fr-FR" u="sng" dirty="0" smtClean="0">
                <a:solidFill>
                  <a:srgbClr val="FFC000"/>
                </a:solidFill>
              </a:rPr>
              <a:t>http://www.microsfot.com/france/unix</a:t>
            </a:r>
          </a:p>
          <a:p>
            <a:pPr>
              <a:buFontTx/>
              <a:buNone/>
            </a:pPr>
            <a:endParaRPr lang="fr-FR" sz="2800" b="1" dirty="0" smtClean="0"/>
          </a:p>
          <a:p>
            <a:r>
              <a:rPr lang="fr-FR" sz="2800" b="1" dirty="0" smtClean="0"/>
              <a:t>Windows </a:t>
            </a:r>
            <a:r>
              <a:rPr lang="fr-FR" sz="2800" b="1" dirty="0"/>
              <a:t>Server 2003 </a:t>
            </a:r>
            <a:r>
              <a:rPr lang="fr-FR" sz="2800" b="1" dirty="0" smtClean="0"/>
              <a:t>R2</a:t>
            </a:r>
          </a:p>
          <a:p>
            <a:pPr lvl="1"/>
            <a:r>
              <a:rPr lang="fr-FR" sz="2200" u="sng" dirty="0" smtClean="0">
                <a:solidFill>
                  <a:srgbClr val="FFC000"/>
                </a:solidFill>
              </a:rPr>
              <a:t>http</a:t>
            </a:r>
            <a:r>
              <a:rPr lang="fr-FR" sz="2200" u="sng" dirty="0">
                <a:solidFill>
                  <a:srgbClr val="FFC000"/>
                </a:solidFill>
              </a:rPr>
              <a:t>://www.microsoft.com/france/windows/windowsserver2003</a:t>
            </a:r>
          </a:p>
          <a:p>
            <a:pPr>
              <a:buFontTx/>
              <a:buNone/>
            </a:pPr>
            <a:endParaRPr lang="fr-FR" sz="2800" b="1" dirty="0"/>
          </a:p>
          <a:p>
            <a:r>
              <a:rPr lang="fr-FR" sz="2800" b="1" dirty="0"/>
              <a:t>Utilitaires UNIX pour </a:t>
            </a:r>
            <a:r>
              <a:rPr lang="fr-FR" sz="2800" b="1" dirty="0" smtClean="0"/>
              <a:t>Windows</a:t>
            </a:r>
          </a:p>
          <a:p>
            <a:pPr lvl="1"/>
            <a:r>
              <a:rPr lang="fr-FR" u="sng" dirty="0" smtClean="0">
                <a:solidFill>
                  <a:srgbClr val="FFC000"/>
                </a:solidFill>
              </a:rPr>
              <a:t>http</a:t>
            </a:r>
            <a:r>
              <a:rPr lang="fr-FR" u="sng" dirty="0">
                <a:solidFill>
                  <a:srgbClr val="FFC000"/>
                </a:solidFill>
              </a:rPr>
              <a:t>://www.interopsystems.com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" y="228600"/>
            <a:ext cx="8380412" cy="646331"/>
          </a:xfrm>
        </p:spPr>
        <p:txBody>
          <a:bodyPr/>
          <a:lstStyle/>
          <a:p>
            <a:pPr algn="ctr"/>
            <a:r>
              <a:rPr lang="fr-FR" dirty="0" smtClean="0"/>
              <a:t>Sommaire</a:t>
            </a:r>
            <a:endParaRPr lang="fr-FR" sz="4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274" y="1987011"/>
            <a:ext cx="930445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47675" marR="0" lvl="0" indent="-44767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Blip>
                <a:blip r:embed="rId2"/>
              </a:buBlip>
              <a:tabLst/>
              <a:defRPr/>
            </a:pPr>
            <a:r>
              <a:rPr kumimoji="0" lang="fr-FR" sz="2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Rappels sur l’interopérabilité et les standards</a:t>
            </a:r>
          </a:p>
          <a:p>
            <a:pPr marL="447675" marR="0" lvl="0" indent="-44767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Blip>
                <a:blip r:embed="rId2"/>
              </a:buBlip>
              <a:tabLst/>
              <a:defRPr/>
            </a:pPr>
            <a:endParaRPr kumimoji="0" lang="fr-FR" sz="26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47675" marR="0" lvl="0" indent="-44767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Blip>
                <a:blip r:embed="rId2"/>
              </a:buBlip>
              <a:tabLst/>
              <a:defRPr/>
            </a:pPr>
            <a:r>
              <a:rPr kumimoji="0" lang="fr-FR" sz="2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Services, API et utilitaires associés à l’interopérabilité</a:t>
            </a:r>
          </a:p>
          <a:p>
            <a:pPr marL="833438" marR="0" lvl="1" indent="-354013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Blip>
                <a:blip r:embed="rId2"/>
              </a:buBlip>
              <a:tabLst/>
              <a:defRPr/>
            </a:pPr>
            <a:r>
              <a:rPr kumimoji="0" lang="fr-FR" sz="2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Protocole (NFS, NIS, LDAP, etc.)</a:t>
            </a:r>
          </a:p>
          <a:p>
            <a:pPr marL="833438" marR="0" lvl="1" indent="-354013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Blip>
                <a:blip r:embed="rId2"/>
              </a:buBlip>
              <a:tabLst/>
              <a:defRPr/>
            </a:pPr>
            <a:r>
              <a:rPr kumimoji="0" lang="fr-FR" sz="2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API, librairies et utilitaires (POSIX, Shell, X1,etc.)</a:t>
            </a:r>
          </a:p>
          <a:p>
            <a:pPr marL="833438" marR="0" lvl="1" indent="-354013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Blip>
                <a:blip r:embed="rId2"/>
              </a:buBlip>
              <a:tabLst/>
              <a:defRPr/>
            </a:pPr>
            <a:endParaRPr kumimoji="0" lang="fr-FR" sz="26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  <a:p>
            <a:pPr marL="447675" marR="0" lvl="0" indent="-447675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Blip>
                <a:blip r:embed="rId2"/>
              </a:buBlip>
              <a:tabLst/>
              <a:defRPr/>
            </a:pPr>
            <a:r>
              <a:rPr kumimoji="0" lang="fr-FR" sz="2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Interopérabilité et intégration</a:t>
            </a:r>
            <a:endParaRPr kumimoji="0" lang="fr-FR" sz="2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3" name="Picture 5" descr="white 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06003"/>
            <a:ext cx="8448675" cy="1798637"/>
          </a:xfrm>
          <a:prstGeom prst="rect">
            <a:avLst/>
          </a:prstGeom>
          <a:noFill/>
        </p:spPr>
      </p:pic>
      <p:sp>
        <p:nvSpPr>
          <p:cNvPr id="360451" name="Text Box 3"/>
          <p:cNvSpPr txBox="1">
            <a:spLocks noChangeArrowheads="1"/>
          </p:cNvSpPr>
          <p:nvPr/>
        </p:nvSpPr>
        <p:spPr bwMode="auto">
          <a:xfrm>
            <a:off x="401320" y="6627168"/>
            <a:ext cx="8148638" cy="2308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900" b="0" dirty="0">
                <a:cs typeface="Arial" charset="0"/>
              </a:rPr>
              <a:t>© </a:t>
            </a:r>
            <a:r>
              <a:rPr lang="en-US" sz="900" b="0" dirty="0" smtClean="0">
                <a:cs typeface="Arial" charset="0"/>
              </a:rPr>
              <a:t>2007 </a:t>
            </a:r>
            <a:r>
              <a:rPr lang="en-US" sz="900" b="0" dirty="0">
                <a:cs typeface="Arial" charset="0"/>
              </a:rPr>
              <a:t>Microsoft </a:t>
            </a:r>
            <a:r>
              <a:rPr lang="en-US" sz="900" b="0" dirty="0" smtClean="0">
                <a:cs typeface="Arial" charset="0"/>
              </a:rPr>
              <a:t>France</a:t>
            </a:r>
            <a:endParaRPr lang="en-US" sz="800" b="0" dirty="0">
              <a:cs typeface="Arial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1725931" y="2661920"/>
            <a:ext cx="4959349" cy="931979"/>
            <a:chOff x="1400811" y="2621280"/>
            <a:chExt cx="4959349" cy="931979"/>
          </a:xfrm>
        </p:grpSpPr>
        <p:sp>
          <p:nvSpPr>
            <p:cNvPr id="5" name="TextBox 4"/>
            <p:cNvSpPr txBox="1"/>
            <p:nvPr/>
          </p:nvSpPr>
          <p:spPr>
            <a:xfrm>
              <a:off x="1971040" y="2621280"/>
              <a:ext cx="4389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i="1" dirty="0" smtClean="0">
                  <a:solidFill>
                    <a:schemeClr val="bg2"/>
                  </a:solidFill>
                  <a:latin typeface="Segoe "/>
                </a:rPr>
                <a:t>Votre potentiel, notre passion </a:t>
              </a:r>
              <a:r>
                <a:rPr lang="fr-FR" sz="1200" i="1" baseline="58000" dirty="0" smtClean="0">
                  <a:solidFill>
                    <a:schemeClr val="bg2"/>
                  </a:solidFill>
                  <a:latin typeface="Segoe "/>
                </a:rPr>
                <a:t>TM </a:t>
              </a:r>
              <a:endParaRPr lang="fr-FR" sz="1200" i="1" baseline="58000" dirty="0">
                <a:solidFill>
                  <a:schemeClr val="bg2"/>
                </a:solidFill>
                <a:latin typeface="Segoe "/>
              </a:endParaRPr>
            </a:p>
          </p:txBody>
        </p:sp>
        <p:pic>
          <p:nvPicPr>
            <p:cNvPr id="3074" name="Picture 2" descr="C:\Users\sebim\Desktop\ms-logo_bL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0811" y="3066201"/>
              <a:ext cx="2988309" cy="48705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" y="228600"/>
            <a:ext cx="8380412" cy="1200329"/>
          </a:xfrm>
        </p:spPr>
        <p:txBody>
          <a:bodyPr/>
          <a:lstStyle/>
          <a:p>
            <a:pPr algn="ctr"/>
            <a:r>
              <a:rPr lang="fr-FR" sz="4000" dirty="0"/>
              <a:t>Rappels sur l’interopérabilité </a:t>
            </a:r>
            <a:r>
              <a:rPr lang="fr-FR" sz="4000" dirty="0" smtClean="0"/>
              <a:t>et les </a:t>
            </a:r>
            <a:r>
              <a:rPr lang="fr-FR" sz="4000" dirty="0"/>
              <a:t>standards 1/2</a:t>
            </a:r>
          </a:p>
        </p:txBody>
      </p:sp>
      <p:sp>
        <p:nvSpPr>
          <p:cNvPr id="1256455" name="Text Box 7"/>
          <p:cNvSpPr txBox="1">
            <a:spLocks noChangeArrowheads="1"/>
          </p:cNvSpPr>
          <p:nvPr/>
        </p:nvSpPr>
        <p:spPr bwMode="auto">
          <a:xfrm>
            <a:off x="168631" y="2244725"/>
            <a:ext cx="8296275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47675" indent="-44767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Blip>
                <a:blip r:embed="rId2"/>
              </a:buBlip>
            </a:pPr>
            <a:r>
              <a:rPr lang="fr-F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fr-FR" sz="2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Deux types de standards:</a:t>
            </a:r>
          </a:p>
        </p:txBody>
      </p:sp>
      <p:sp>
        <p:nvSpPr>
          <p:cNvPr id="1256458" name="Text Box 10"/>
          <p:cNvSpPr txBox="1">
            <a:spLocks noChangeArrowheads="1"/>
          </p:cNvSpPr>
          <p:nvPr/>
        </p:nvSpPr>
        <p:spPr bwMode="auto">
          <a:xfrm>
            <a:off x="534988" y="2938463"/>
            <a:ext cx="8296275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47675" lvl="1" indent="-44767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Blip>
                <a:blip r:embed="rId2"/>
              </a:buBlip>
            </a:pPr>
            <a:r>
              <a:rPr lang="fr-FR" sz="2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Standard de fait</a:t>
            </a:r>
          </a:p>
          <a:p>
            <a:pPr marL="904875" lvl="3" indent="-44767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Blip>
                <a:blip r:embed="rId2"/>
              </a:buBlip>
            </a:pPr>
            <a:r>
              <a:rPr lang="fr-FR" sz="2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TCP/IP, NFS, NIS, AD, SOAP, etc.</a:t>
            </a:r>
          </a:p>
        </p:txBody>
      </p:sp>
      <p:sp>
        <p:nvSpPr>
          <p:cNvPr id="1256459" name="Text Box 11"/>
          <p:cNvSpPr txBox="1">
            <a:spLocks noChangeArrowheads="1"/>
          </p:cNvSpPr>
          <p:nvPr/>
        </p:nvSpPr>
        <p:spPr bwMode="auto">
          <a:xfrm>
            <a:off x="534988" y="4134312"/>
            <a:ext cx="8296275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indent="-44767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Blip>
                <a:blip r:embed="rId2"/>
              </a:buBlip>
            </a:pPr>
            <a:r>
              <a:rPr lang="fr-FR" sz="2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Standardisation via des organismes</a:t>
            </a:r>
          </a:p>
          <a:p>
            <a:pPr lvl="2" indent="-44767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Blip>
                <a:blip r:embed="rId2"/>
              </a:buBlip>
            </a:pPr>
            <a:r>
              <a:rPr lang="fr-FR" sz="2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RFC 2307, XML,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6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6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6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6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458" grpId="0"/>
      <p:bldP spid="12564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/>
              <a:t>Rappels sur l’interopérabilité et les standards 2/2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68631" y="1954799"/>
            <a:ext cx="8296275" cy="28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47675" indent="-44767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Blip>
                <a:blip r:embed="rId2"/>
              </a:buBlip>
            </a:pPr>
            <a:r>
              <a:rPr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Mise en œuvre de l’interopérabilité: </a:t>
            </a:r>
          </a:p>
          <a:p>
            <a:pPr marL="904875" lvl="1" indent="-44767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Blip>
                <a:blip r:embed="rId2"/>
              </a:buBlip>
            </a:pPr>
            <a:r>
              <a:rPr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Fournir des protocoles Standard</a:t>
            </a:r>
          </a:p>
          <a:p>
            <a:pPr marL="904875" lvl="1" indent="-44767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Blip>
                <a:blip r:embed="rId2"/>
              </a:buBlip>
            </a:pPr>
            <a:r>
              <a:rPr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Fournir des services liés aux Standards</a:t>
            </a:r>
          </a:p>
          <a:p>
            <a:pPr marL="904875" lvl="1" indent="-44767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Blip>
                <a:blip r:embed="rId2"/>
              </a:buBlip>
            </a:pPr>
            <a:r>
              <a:rPr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Fournir des API et des utilitaires liés aux Standards</a:t>
            </a:r>
          </a:p>
          <a:p>
            <a:pPr marL="447675" indent="-44767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Blip>
                <a:blip r:embed="rId2"/>
              </a:buBlip>
            </a:pPr>
            <a:endParaRPr lang="fr-FR" sz="2600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53500" cy="1089529"/>
          </a:xfrm>
        </p:spPr>
        <p:txBody>
          <a:bodyPr/>
          <a:lstStyle/>
          <a:p>
            <a:pPr algn="ctr"/>
            <a:r>
              <a:rPr lang="fr-FR" sz="3600" dirty="0" smtClean="0"/>
              <a:t>Les services </a:t>
            </a:r>
            <a:r>
              <a:rPr lang="fr-FR" sz="3600" dirty="0"/>
              <a:t>associés aux standards UNIX</a:t>
            </a:r>
          </a:p>
        </p:txBody>
      </p:sp>
      <p:sp>
        <p:nvSpPr>
          <p:cNvPr id="1269766" name="Text Box 6"/>
          <p:cNvSpPr txBox="1">
            <a:spLocks noChangeArrowheads="1"/>
          </p:cNvSpPr>
          <p:nvPr/>
        </p:nvSpPr>
        <p:spPr bwMode="auto">
          <a:xfrm>
            <a:off x="512946" y="1601788"/>
            <a:ext cx="8383403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47675" indent="-44767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Blip>
                <a:blip r:embed="rId2"/>
              </a:buBlip>
            </a:pPr>
            <a:r>
              <a:rPr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SUA (</a:t>
            </a:r>
            <a:r>
              <a:rPr lang="fr-FR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Subsytem</a:t>
            </a:r>
            <a:r>
              <a:rPr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for Unix-</a:t>
            </a:r>
            <a:r>
              <a:rPr lang="fr-FR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based</a:t>
            </a:r>
            <a:r>
              <a:rPr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Application):</a:t>
            </a:r>
          </a:p>
          <a:p>
            <a:pPr marL="904875" lvl="2" indent="-44767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Blip>
                <a:blip r:embed="rId2"/>
              </a:buBlip>
            </a:pPr>
            <a:r>
              <a:rPr lang="fr-F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Support de POSIX.</a:t>
            </a:r>
          </a:p>
          <a:p>
            <a:pPr marL="904875" lvl="2" indent="-44767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Blip>
                <a:blip r:embed="rId2"/>
              </a:buBlip>
            </a:pPr>
            <a:r>
              <a:rPr lang="fr-F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Support des utilitaires (</a:t>
            </a:r>
            <a:r>
              <a:rPr lang="fr-FR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ksh</a:t>
            </a:r>
            <a:r>
              <a:rPr lang="fr-F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</a:t>
            </a:r>
            <a:r>
              <a:rPr lang="fr-FR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csh</a:t>
            </a:r>
            <a:r>
              <a:rPr lang="fr-F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</a:t>
            </a:r>
            <a:r>
              <a:rPr lang="fr-FR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ls</a:t>
            </a:r>
            <a:r>
              <a:rPr lang="fr-F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</a:t>
            </a:r>
            <a:r>
              <a:rPr lang="fr-FR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grep</a:t>
            </a:r>
            <a:r>
              <a:rPr lang="fr-F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</a:t>
            </a:r>
            <a:r>
              <a:rPr lang="fr-FR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awk</a:t>
            </a:r>
            <a:r>
              <a:rPr lang="fr-F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).</a:t>
            </a:r>
          </a:p>
          <a:p>
            <a:pPr marL="904875" lvl="2" indent="-44767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Blip>
                <a:blip r:embed="rId2"/>
              </a:buBlip>
            </a:pPr>
            <a:r>
              <a:rPr lang="fr-F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Support de l’environnement de développement. </a:t>
            </a:r>
          </a:p>
          <a:p>
            <a:pPr marL="447675" indent="-44767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Blip>
                <a:blip r:embed="rId2"/>
              </a:buBlip>
            </a:pPr>
            <a:r>
              <a:rPr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Identification:</a:t>
            </a:r>
          </a:p>
          <a:p>
            <a:pPr marL="904875" lvl="2" indent="-44767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Blip>
                <a:blip r:embed="rId2"/>
              </a:buBlip>
            </a:pPr>
            <a:r>
              <a:rPr lang="fr-F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Intégration de NIS dans AD.</a:t>
            </a:r>
          </a:p>
          <a:p>
            <a:pPr marL="904875" lvl="2" indent="-44767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Blip>
                <a:blip r:embed="rId2"/>
              </a:buBlip>
            </a:pPr>
            <a:r>
              <a:rPr lang="fr-F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Synchronisation de mot de passe.</a:t>
            </a:r>
          </a:p>
          <a:p>
            <a:pPr marL="447675" indent="-44767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Blip>
                <a:blip r:embed="rId2"/>
              </a:buBlip>
            </a:pPr>
            <a:r>
              <a:rPr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Fichier partagé:</a:t>
            </a:r>
          </a:p>
          <a:p>
            <a:pPr marL="904875" lvl="2" indent="-44767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Blip>
                <a:blip r:embed="rId2"/>
              </a:buBlip>
            </a:pPr>
            <a:r>
              <a:rPr lang="fr-F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Client et Serveur NFS.</a:t>
            </a:r>
          </a:p>
          <a:p>
            <a:pPr marL="904875" lvl="2" indent="-447675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Blip>
                <a:blip r:embed="rId2"/>
              </a:buBlip>
            </a:pPr>
            <a:r>
              <a:rPr lang="fr-FR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Mappage des utilisateurs.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4779" y="2319719"/>
            <a:ext cx="7843838" cy="84023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FR" sz="5400" kern="1200" dirty="0" smtClean="0"/>
              <a:t>Démonstration</a:t>
            </a:r>
          </a:p>
        </p:txBody>
      </p:sp>
      <p:sp>
        <p:nvSpPr>
          <p:cNvPr id="13260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0499" y="3713163"/>
            <a:ext cx="8035925" cy="120032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ClrTx/>
            </a:pPr>
            <a:r>
              <a:rPr lang="fr-FR" sz="4000" dirty="0" smtClean="0">
                <a:ln w="50800"/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Black" pitchFamily="34" charset="0"/>
                <a:ea typeface="+mj-ea"/>
                <a:cs typeface="+mj-cs"/>
              </a:rPr>
              <a:t>Les différents composants Windows 2003 R2 liés à SUA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2588" y="228600"/>
            <a:ext cx="8380412" cy="590931"/>
          </a:xfrm>
        </p:spPr>
        <p:txBody>
          <a:bodyPr/>
          <a:lstStyle/>
          <a:p>
            <a:pPr algn="ctr"/>
            <a:r>
              <a:rPr lang="en-US" sz="3600" dirty="0" smtClean="0"/>
              <a:t>Integration </a:t>
            </a:r>
            <a:r>
              <a:rPr lang="en-US" sz="3600" dirty="0"/>
              <a:t>de SFU </a:t>
            </a:r>
            <a:r>
              <a:rPr lang="en-US" sz="3600" dirty="0" err="1"/>
              <a:t>dans</a:t>
            </a:r>
            <a:r>
              <a:rPr lang="en-US" sz="3600" dirty="0"/>
              <a:t> </a:t>
            </a:r>
            <a:r>
              <a:rPr lang="en-US" sz="3600" dirty="0" smtClean="0"/>
              <a:t>R2 (SUA)</a:t>
            </a:r>
            <a:endParaRPr lang="fr-FR" sz="3600" dirty="0"/>
          </a:p>
        </p:txBody>
      </p:sp>
      <p:pic>
        <p:nvPicPr>
          <p:cNvPr id="1319944" name="Picture 8" descr="dvdc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475" y="1514754"/>
            <a:ext cx="947738" cy="968375"/>
          </a:xfrm>
          <a:prstGeom prst="rect">
            <a:avLst/>
          </a:prstGeom>
          <a:noFill/>
        </p:spPr>
      </p:pic>
      <p:sp>
        <p:nvSpPr>
          <p:cNvPr id="1319952" name="Text Box 16"/>
          <p:cNvSpPr txBox="1">
            <a:spLocks noChangeArrowheads="1"/>
          </p:cNvSpPr>
          <p:nvPr/>
        </p:nvSpPr>
        <p:spPr bwMode="auto">
          <a:xfrm>
            <a:off x="690563" y="1176616"/>
            <a:ext cx="1895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/>
              <a:t>2004 SFU 3.5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5889625" y="1155700"/>
            <a:ext cx="1835150" cy="1303338"/>
            <a:chOff x="3710" y="728"/>
            <a:chExt cx="1156" cy="821"/>
          </a:xfrm>
        </p:grpSpPr>
        <p:pic>
          <p:nvPicPr>
            <p:cNvPr id="1319943" name="Picture 7" descr="WS2003EEbox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83" y="941"/>
              <a:ext cx="613" cy="608"/>
            </a:xfrm>
            <a:prstGeom prst="rect">
              <a:avLst/>
            </a:prstGeom>
            <a:noFill/>
          </p:spPr>
        </p:pic>
        <p:sp>
          <p:nvSpPr>
            <p:cNvPr id="1319953" name="Text Box 17"/>
            <p:cNvSpPr txBox="1">
              <a:spLocks noChangeArrowheads="1"/>
            </p:cNvSpPr>
            <p:nvPr/>
          </p:nvSpPr>
          <p:spPr bwMode="auto">
            <a:xfrm>
              <a:off x="3710" y="728"/>
              <a:ext cx="11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/>
                <a:t>2006 SUA R2</a:t>
              </a: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770188" y="3471867"/>
            <a:ext cx="5740400" cy="844551"/>
            <a:chOff x="1745" y="2187"/>
            <a:chExt cx="3616" cy="532"/>
          </a:xfrm>
          <a:solidFill>
            <a:schemeClr val="bg2">
              <a:lumMod val="65000"/>
              <a:lumOff val="35000"/>
            </a:schemeClr>
          </a:solidFill>
        </p:grpSpPr>
        <p:sp>
          <p:nvSpPr>
            <p:cNvPr id="1319948" name="AutoShape 12"/>
            <p:cNvSpPr>
              <a:spLocks noChangeArrowheads="1"/>
            </p:cNvSpPr>
            <p:nvPr/>
          </p:nvSpPr>
          <p:spPr bwMode="auto">
            <a:xfrm>
              <a:off x="3020" y="2406"/>
              <a:ext cx="2341" cy="185"/>
            </a:xfrm>
            <a:prstGeom prst="cube">
              <a:avLst>
                <a:gd name="adj" fmla="val 25000"/>
              </a:avLst>
            </a:prstGeom>
            <a:grp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Telnet Server</a:t>
              </a:r>
            </a:p>
          </p:txBody>
        </p:sp>
        <p:sp>
          <p:nvSpPr>
            <p:cNvPr id="1319954" name="Rectangle 18"/>
            <p:cNvSpPr>
              <a:spLocks noChangeArrowheads="1"/>
            </p:cNvSpPr>
            <p:nvPr/>
          </p:nvSpPr>
          <p:spPr bwMode="auto">
            <a:xfrm>
              <a:off x="2985" y="2187"/>
              <a:ext cx="1991" cy="1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dirty="0"/>
                <a:t>Already ships in windows Server 2003 SP1</a:t>
              </a:r>
              <a:r>
                <a:rPr lang="en-US" sz="3600" dirty="0"/>
                <a:t> </a:t>
              </a:r>
            </a:p>
          </p:txBody>
        </p:sp>
        <p:sp>
          <p:nvSpPr>
            <p:cNvPr id="1319955" name="AutoShape 19"/>
            <p:cNvSpPr>
              <a:spLocks noChangeArrowheads="1"/>
            </p:cNvSpPr>
            <p:nvPr/>
          </p:nvSpPr>
          <p:spPr bwMode="auto">
            <a:xfrm rot="-408519">
              <a:off x="1745" y="2562"/>
              <a:ext cx="1283" cy="15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2782888" y="2359027"/>
            <a:ext cx="5781675" cy="1212851"/>
            <a:chOff x="1753" y="1486"/>
            <a:chExt cx="3642" cy="764"/>
          </a:xfrm>
        </p:grpSpPr>
        <p:sp>
          <p:nvSpPr>
            <p:cNvPr id="1319941" name="AutoShape 5"/>
            <p:cNvSpPr>
              <a:spLocks noChangeArrowheads="1"/>
            </p:cNvSpPr>
            <p:nvPr/>
          </p:nvSpPr>
          <p:spPr bwMode="auto">
            <a:xfrm>
              <a:off x="3062" y="2028"/>
              <a:ext cx="2328" cy="185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User/Name Mapping</a:t>
              </a:r>
            </a:p>
          </p:txBody>
        </p:sp>
        <p:sp>
          <p:nvSpPr>
            <p:cNvPr id="1319949" name="AutoShape 13"/>
            <p:cNvSpPr>
              <a:spLocks noChangeArrowheads="1"/>
            </p:cNvSpPr>
            <p:nvPr/>
          </p:nvSpPr>
          <p:spPr bwMode="auto">
            <a:xfrm>
              <a:off x="3061" y="1871"/>
              <a:ext cx="2334" cy="185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NFS Server/Client</a:t>
              </a:r>
            </a:p>
          </p:txBody>
        </p:sp>
        <p:sp>
          <p:nvSpPr>
            <p:cNvPr id="1319950" name="AutoShape 14"/>
            <p:cNvSpPr>
              <a:spLocks noChangeArrowheads="1"/>
            </p:cNvSpPr>
            <p:nvPr/>
          </p:nvSpPr>
          <p:spPr bwMode="auto">
            <a:xfrm rot="-750159">
              <a:off x="1753" y="2093"/>
              <a:ext cx="1306" cy="15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9951" name="Rectangle 15"/>
            <p:cNvSpPr>
              <a:spLocks noChangeArrowheads="1"/>
            </p:cNvSpPr>
            <p:nvPr/>
          </p:nvSpPr>
          <p:spPr bwMode="auto">
            <a:xfrm>
              <a:off x="3013" y="1486"/>
              <a:ext cx="199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Optional Install: Other Network File &amp; </a:t>
              </a:r>
              <a:r>
                <a:rPr lang="en-US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Print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9956" name="AutoShape 20"/>
            <p:cNvSpPr>
              <a:spLocks noChangeArrowheads="1"/>
            </p:cNvSpPr>
            <p:nvPr/>
          </p:nvSpPr>
          <p:spPr bwMode="auto">
            <a:xfrm>
              <a:off x="3055" y="1713"/>
              <a:ext cx="2333" cy="183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NFS Admin &amp; </a:t>
              </a:r>
              <a:r>
                <a:rPr lang="en-US" sz="1600" dirty="0" err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Utils</a:t>
              </a:r>
              <a:endParaRPr lang="en-US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02642" y="2731429"/>
            <a:ext cx="2554226" cy="3348688"/>
            <a:chOff x="161" y="1176"/>
            <a:chExt cx="1962" cy="2770"/>
          </a:xfrm>
        </p:grpSpPr>
        <p:sp>
          <p:nvSpPr>
            <p:cNvPr id="1319959" name="AutoShape 23"/>
            <p:cNvSpPr>
              <a:spLocks noChangeArrowheads="1"/>
            </p:cNvSpPr>
            <p:nvPr/>
          </p:nvSpPr>
          <p:spPr bwMode="auto">
            <a:xfrm>
              <a:off x="163" y="3530"/>
              <a:ext cx="1930" cy="416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Interix Subsystem</a:t>
              </a:r>
            </a:p>
          </p:txBody>
        </p:sp>
        <p:sp>
          <p:nvSpPr>
            <p:cNvPr id="1319960" name="AutoShape 24"/>
            <p:cNvSpPr>
              <a:spLocks noChangeArrowheads="1"/>
            </p:cNvSpPr>
            <p:nvPr/>
          </p:nvSpPr>
          <p:spPr bwMode="auto">
            <a:xfrm>
              <a:off x="161" y="3234"/>
              <a:ext cx="1930" cy="416"/>
            </a:xfrm>
            <a:prstGeom prst="cube">
              <a:avLst>
                <a:gd name="adj" fmla="val 25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Tools/</a:t>
              </a:r>
              <a:r>
                <a:rPr lang="en-US" sz="1600" dirty="0" err="1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Utils</a:t>
              </a:r>
              <a:r>
                <a:rPr lang="en-US" sz="16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/SDK</a:t>
              </a:r>
            </a:p>
          </p:txBody>
        </p:sp>
        <p:sp>
          <p:nvSpPr>
            <p:cNvPr id="1319961" name="AutoShape 25"/>
            <p:cNvSpPr>
              <a:spLocks noChangeArrowheads="1"/>
            </p:cNvSpPr>
            <p:nvPr/>
          </p:nvSpPr>
          <p:spPr bwMode="auto">
            <a:xfrm>
              <a:off x="161" y="2903"/>
              <a:ext cx="1930" cy="416"/>
            </a:xfrm>
            <a:prstGeom prst="cube">
              <a:avLst>
                <a:gd name="adj" fmla="val 25000"/>
              </a:avLst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NIS Server</a:t>
              </a:r>
            </a:p>
          </p:txBody>
        </p:sp>
        <p:sp>
          <p:nvSpPr>
            <p:cNvPr id="1319962" name="AutoShape 26"/>
            <p:cNvSpPr>
              <a:spLocks noChangeArrowheads="1"/>
            </p:cNvSpPr>
            <p:nvPr/>
          </p:nvSpPr>
          <p:spPr bwMode="auto">
            <a:xfrm>
              <a:off x="161" y="2601"/>
              <a:ext cx="1930" cy="416"/>
            </a:xfrm>
            <a:prstGeom prst="cube">
              <a:avLst>
                <a:gd name="adj" fmla="val 25000"/>
              </a:avLst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Password Sync</a:t>
              </a:r>
            </a:p>
          </p:txBody>
        </p:sp>
        <p:sp>
          <p:nvSpPr>
            <p:cNvPr id="1319963" name="AutoShape 27"/>
            <p:cNvSpPr>
              <a:spLocks noChangeArrowheads="1"/>
            </p:cNvSpPr>
            <p:nvPr/>
          </p:nvSpPr>
          <p:spPr bwMode="auto">
            <a:xfrm>
              <a:off x="162" y="2281"/>
              <a:ext cx="1930" cy="416"/>
            </a:xfrm>
            <a:prstGeom prst="cube">
              <a:avLst>
                <a:gd name="adj" fmla="val 25000"/>
              </a:avLst>
            </a:prstGeom>
            <a:solidFill>
              <a:schemeClr val="bg2">
                <a:lumMod val="65000"/>
                <a:lumOff val="35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Enhanced Telnet</a:t>
              </a:r>
            </a:p>
          </p:txBody>
        </p:sp>
        <p:sp>
          <p:nvSpPr>
            <p:cNvPr id="1319964" name="AutoShape 28"/>
            <p:cNvSpPr>
              <a:spLocks noChangeArrowheads="1"/>
            </p:cNvSpPr>
            <p:nvPr/>
          </p:nvSpPr>
          <p:spPr bwMode="auto">
            <a:xfrm>
              <a:off x="163" y="1971"/>
              <a:ext cx="1930" cy="416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User/Name Mapping</a:t>
              </a:r>
            </a:p>
          </p:txBody>
        </p:sp>
        <p:sp>
          <p:nvSpPr>
            <p:cNvPr id="1319965" name="AutoShape 29"/>
            <p:cNvSpPr>
              <a:spLocks noChangeArrowheads="1"/>
            </p:cNvSpPr>
            <p:nvPr/>
          </p:nvSpPr>
          <p:spPr bwMode="auto">
            <a:xfrm>
              <a:off x="161" y="1661"/>
              <a:ext cx="1930" cy="416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NFS Server/Client</a:t>
              </a:r>
            </a:p>
          </p:txBody>
        </p:sp>
        <p:sp>
          <p:nvSpPr>
            <p:cNvPr id="1319966" name="AutoShape 30"/>
            <p:cNvSpPr>
              <a:spLocks noChangeArrowheads="1"/>
            </p:cNvSpPr>
            <p:nvPr/>
          </p:nvSpPr>
          <p:spPr bwMode="auto">
            <a:xfrm>
              <a:off x="193" y="1176"/>
              <a:ext cx="1930" cy="416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NFS Gateway</a:t>
              </a: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2813050" y="4129093"/>
            <a:ext cx="5729288" cy="838201"/>
            <a:chOff x="1772" y="2601"/>
            <a:chExt cx="3609" cy="528"/>
          </a:xfrm>
        </p:grpSpPr>
        <p:sp>
          <p:nvSpPr>
            <p:cNvPr id="1319946" name="AutoShape 10"/>
            <p:cNvSpPr>
              <a:spLocks noChangeArrowheads="1"/>
            </p:cNvSpPr>
            <p:nvPr/>
          </p:nvSpPr>
          <p:spPr bwMode="auto">
            <a:xfrm>
              <a:off x="3044" y="2945"/>
              <a:ext cx="2336" cy="184"/>
            </a:xfrm>
            <a:prstGeom prst="cube">
              <a:avLst>
                <a:gd name="adj" fmla="val 25000"/>
              </a:avLst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NIS Server</a:t>
              </a:r>
            </a:p>
          </p:txBody>
        </p:sp>
        <p:sp>
          <p:nvSpPr>
            <p:cNvPr id="1319947" name="AutoShape 11"/>
            <p:cNvSpPr>
              <a:spLocks noChangeArrowheads="1"/>
            </p:cNvSpPr>
            <p:nvPr/>
          </p:nvSpPr>
          <p:spPr bwMode="auto">
            <a:xfrm>
              <a:off x="3045" y="2781"/>
              <a:ext cx="2336" cy="184"/>
            </a:xfrm>
            <a:prstGeom prst="cube">
              <a:avLst>
                <a:gd name="adj" fmla="val 25000"/>
              </a:avLst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Password Sync</a:t>
              </a:r>
            </a:p>
          </p:txBody>
        </p:sp>
        <p:sp>
          <p:nvSpPr>
            <p:cNvPr id="1319957" name="Rectangle 21"/>
            <p:cNvSpPr>
              <a:spLocks noChangeArrowheads="1"/>
            </p:cNvSpPr>
            <p:nvPr/>
          </p:nvSpPr>
          <p:spPr bwMode="auto">
            <a:xfrm>
              <a:off x="3028" y="2601"/>
              <a:ext cx="1991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Optional Install: Identity Management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9967" name="AutoShape 31"/>
            <p:cNvSpPr>
              <a:spLocks noChangeArrowheads="1"/>
            </p:cNvSpPr>
            <p:nvPr/>
          </p:nvSpPr>
          <p:spPr bwMode="auto">
            <a:xfrm rot="-195320">
              <a:off x="1772" y="2941"/>
              <a:ext cx="1243" cy="15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19971" name="AutoShape 35"/>
          <p:cNvSpPr>
            <a:spLocks/>
          </p:cNvSpPr>
          <p:nvPr/>
        </p:nvSpPr>
        <p:spPr bwMode="auto">
          <a:xfrm>
            <a:off x="3030615" y="2253711"/>
            <a:ext cx="1670050" cy="376238"/>
          </a:xfrm>
          <a:prstGeom prst="borderCallout2">
            <a:avLst>
              <a:gd name="adj1" fmla="val 25991"/>
              <a:gd name="adj2" fmla="val -4343"/>
              <a:gd name="adj3" fmla="val 25991"/>
              <a:gd name="adj4" fmla="val -6968"/>
              <a:gd name="adj5" fmla="val 206139"/>
              <a:gd name="adj6" fmla="val -9773"/>
            </a:avLst>
          </a:prstGeom>
          <a:solidFill>
            <a:schemeClr val="accent4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000" dirty="0">
                <a:solidFill>
                  <a:schemeClr val="bg2"/>
                </a:solidFill>
              </a:rPr>
              <a:t>Retired; Supported in SFU 3.5 until 2011 (2014)</a:t>
            </a: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2856511" y="4847315"/>
            <a:ext cx="6242885" cy="1409107"/>
            <a:chOff x="1782" y="3082"/>
            <a:chExt cx="3796" cy="783"/>
          </a:xfrm>
        </p:grpSpPr>
        <p:sp>
          <p:nvSpPr>
            <p:cNvPr id="1319945" name="AutoShape 9"/>
            <p:cNvSpPr>
              <a:spLocks noChangeArrowheads="1"/>
            </p:cNvSpPr>
            <p:nvPr/>
          </p:nvSpPr>
          <p:spPr bwMode="auto">
            <a:xfrm>
              <a:off x="3022" y="3685"/>
              <a:ext cx="2556" cy="180"/>
            </a:xfrm>
            <a:prstGeom prst="cube">
              <a:avLst>
                <a:gd name="adj" fmla="val 25000"/>
              </a:avLst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SUA</a:t>
              </a:r>
              <a:endParaRPr lang="en-US" sz="10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9968" name="AutoShape 32"/>
            <p:cNvSpPr>
              <a:spLocks noChangeArrowheads="1"/>
            </p:cNvSpPr>
            <p:nvPr/>
          </p:nvSpPr>
          <p:spPr bwMode="auto">
            <a:xfrm>
              <a:off x="3023" y="3537"/>
              <a:ext cx="2555" cy="162"/>
            </a:xfrm>
            <a:prstGeom prst="cube">
              <a:avLst>
                <a:gd name="adj" fmla="val 25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64 bit support+ Oracle/SQL ODBC </a:t>
              </a:r>
            </a:p>
          </p:txBody>
        </p:sp>
        <p:sp>
          <p:nvSpPr>
            <p:cNvPr id="1319969" name="AutoShape 33"/>
            <p:cNvSpPr>
              <a:spLocks noChangeArrowheads="1"/>
            </p:cNvSpPr>
            <p:nvPr/>
          </p:nvSpPr>
          <p:spPr bwMode="auto">
            <a:xfrm rot="363743">
              <a:off x="1782" y="3696"/>
              <a:ext cx="1181" cy="15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9970" name="Rectangle 34"/>
            <p:cNvSpPr>
              <a:spLocks noChangeArrowheads="1"/>
            </p:cNvSpPr>
            <p:nvPr/>
          </p:nvSpPr>
          <p:spPr bwMode="auto">
            <a:xfrm>
              <a:off x="3010" y="3148"/>
              <a:ext cx="1991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Optional Install: Windows </a:t>
              </a:r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SUA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9972" name="AutoShape 36"/>
            <p:cNvSpPr>
              <a:spLocks/>
            </p:cNvSpPr>
            <p:nvPr/>
          </p:nvSpPr>
          <p:spPr bwMode="auto">
            <a:xfrm>
              <a:off x="2041" y="3180"/>
              <a:ext cx="290" cy="344"/>
            </a:xfrm>
            <a:prstGeom prst="borderCallout2">
              <a:avLst>
                <a:gd name="adj1" fmla="val 20931"/>
                <a:gd name="adj2" fmla="val -16551"/>
                <a:gd name="adj3" fmla="val 20931"/>
                <a:gd name="adj4" fmla="val -61032"/>
                <a:gd name="adj5" fmla="val 65986"/>
                <a:gd name="adj6" fmla="val -10862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9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GNU, BSD, etc.</a:t>
              </a:r>
            </a:p>
          </p:txBody>
        </p:sp>
        <p:sp>
          <p:nvSpPr>
            <p:cNvPr id="1319973" name="AutoShape 37"/>
            <p:cNvSpPr>
              <a:spLocks noChangeArrowheads="1"/>
            </p:cNvSpPr>
            <p:nvPr/>
          </p:nvSpPr>
          <p:spPr bwMode="auto">
            <a:xfrm>
              <a:off x="3023" y="3357"/>
              <a:ext cx="2540" cy="175"/>
            </a:xfrm>
            <a:prstGeom prst="cube">
              <a:avLst>
                <a:gd name="adj" fmla="val 25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Visual Studio Integration </a:t>
              </a:r>
              <a:r>
                <a:rPr lang="en-US" sz="1600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(compile/debug</a:t>
              </a:r>
              <a:r>
                <a:rPr lang="en-US" sz="16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</p:txBody>
        </p:sp>
        <p:pic>
          <p:nvPicPr>
            <p:cNvPr id="1319986" name="Picture 50" descr="Project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27" y="3117"/>
              <a:ext cx="615" cy="485"/>
            </a:xfrm>
            <a:prstGeom prst="rect">
              <a:avLst/>
            </a:prstGeom>
            <a:noFill/>
          </p:spPr>
        </p:pic>
        <p:sp>
          <p:nvSpPr>
            <p:cNvPr id="1319988" name="AutoShape 52"/>
            <p:cNvSpPr>
              <a:spLocks noChangeArrowheads="1"/>
            </p:cNvSpPr>
            <p:nvPr/>
          </p:nvSpPr>
          <p:spPr bwMode="auto">
            <a:xfrm>
              <a:off x="1950" y="3082"/>
              <a:ext cx="976" cy="531"/>
            </a:xfrm>
            <a:prstGeom prst="roundRect">
              <a:avLst>
                <a:gd name="adj" fmla="val 16667"/>
              </a:avLst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9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99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6"/>
          <p:cNvGrpSpPr>
            <a:grpSpLocks/>
          </p:cNvGrpSpPr>
          <p:nvPr/>
        </p:nvGrpSpPr>
        <p:grpSpPr bwMode="auto">
          <a:xfrm>
            <a:off x="3452813" y="2424113"/>
            <a:ext cx="2406650" cy="2497137"/>
            <a:chOff x="2139" y="1590"/>
            <a:chExt cx="1516" cy="1573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158" y="2861"/>
              <a:ext cx="1495" cy="180"/>
              <a:chOff x="2360" y="3084"/>
              <a:chExt cx="1768" cy="216"/>
            </a:xfrm>
          </p:grpSpPr>
          <p:sp>
            <p:nvSpPr>
              <p:cNvPr id="1323034" name="Rectangle 26"/>
              <p:cNvSpPr>
                <a:spLocks noChangeArrowheads="1"/>
              </p:cNvSpPr>
              <p:nvPr/>
            </p:nvSpPr>
            <p:spPr bwMode="auto">
              <a:xfrm>
                <a:off x="2360" y="3084"/>
                <a:ext cx="1768" cy="216"/>
              </a:xfrm>
              <a:prstGeom prst="rect">
                <a:avLst/>
              </a:prstGeom>
              <a:solidFill>
                <a:srgbClr val="00CC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fr-FR">
                  <a:solidFill>
                    <a:schemeClr val="bg2"/>
                  </a:solidFill>
                </a:endParaRPr>
              </a:p>
            </p:txBody>
          </p:sp>
          <p:sp>
            <p:nvSpPr>
              <p:cNvPr id="1323035" name="Text Box 27"/>
              <p:cNvSpPr txBox="1">
                <a:spLocks noChangeArrowheads="1"/>
              </p:cNvSpPr>
              <p:nvPr/>
            </p:nvSpPr>
            <p:spPr bwMode="auto">
              <a:xfrm>
                <a:off x="2628" y="3090"/>
                <a:ext cx="12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0" hangingPunct="0">
                  <a:lnSpc>
                    <a:spcPct val="75000"/>
                  </a:lnSpc>
                </a:pPr>
                <a:r>
                  <a:rPr lang="en-US" sz="1400">
                    <a:solidFill>
                      <a:schemeClr val="bg2"/>
                    </a:solidFill>
                  </a:rPr>
                  <a:t>Win32 Subsystem</a:t>
                </a:r>
              </a:p>
            </p:txBody>
          </p:sp>
        </p:grpSp>
        <p:grpSp>
          <p:nvGrpSpPr>
            <p:cNvPr id="4" name="Group 115"/>
            <p:cNvGrpSpPr>
              <a:grpSpLocks/>
            </p:cNvGrpSpPr>
            <p:nvPr/>
          </p:nvGrpSpPr>
          <p:grpSpPr bwMode="auto">
            <a:xfrm>
              <a:off x="2158" y="2546"/>
              <a:ext cx="1495" cy="214"/>
              <a:chOff x="2158" y="2546"/>
              <a:chExt cx="1495" cy="214"/>
            </a:xfrm>
          </p:grpSpPr>
          <p:sp>
            <p:nvSpPr>
              <p:cNvPr id="1323036" name="Rectangle 28"/>
              <p:cNvSpPr>
                <a:spLocks noChangeArrowheads="1"/>
              </p:cNvSpPr>
              <p:nvPr/>
            </p:nvSpPr>
            <p:spPr bwMode="auto">
              <a:xfrm>
                <a:off x="2158" y="2546"/>
                <a:ext cx="1495" cy="214"/>
              </a:xfrm>
              <a:prstGeom prst="rect">
                <a:avLst/>
              </a:prstGeom>
              <a:solidFill>
                <a:srgbClr val="00CC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fr-FR">
                  <a:solidFill>
                    <a:schemeClr val="bg2"/>
                  </a:solidFill>
                </a:endParaRPr>
              </a:p>
            </p:txBody>
          </p:sp>
          <p:sp>
            <p:nvSpPr>
              <p:cNvPr id="1323037" name="Text Box 29"/>
              <p:cNvSpPr txBox="1">
                <a:spLocks noChangeArrowheads="1"/>
              </p:cNvSpPr>
              <p:nvPr/>
            </p:nvSpPr>
            <p:spPr bwMode="auto">
              <a:xfrm>
                <a:off x="2189" y="2579"/>
                <a:ext cx="1301" cy="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0" hangingPunct="0">
                  <a:lnSpc>
                    <a:spcPct val="75000"/>
                  </a:lnSpc>
                </a:pPr>
                <a:r>
                  <a:rPr lang="en-US" sz="1400">
                    <a:solidFill>
                      <a:schemeClr val="bg2"/>
                    </a:solidFill>
                  </a:rPr>
                  <a:t>Windows APIs</a:t>
                </a:r>
              </a:p>
            </p:txBody>
          </p:sp>
        </p:grpSp>
        <p:grpSp>
          <p:nvGrpSpPr>
            <p:cNvPr id="5" name="Group 114"/>
            <p:cNvGrpSpPr>
              <a:grpSpLocks/>
            </p:cNvGrpSpPr>
            <p:nvPr/>
          </p:nvGrpSpPr>
          <p:grpSpPr bwMode="auto">
            <a:xfrm>
              <a:off x="2139" y="2003"/>
              <a:ext cx="968" cy="421"/>
              <a:chOff x="2139" y="2003"/>
              <a:chExt cx="968" cy="421"/>
            </a:xfrm>
          </p:grpSpPr>
          <p:sp>
            <p:nvSpPr>
              <p:cNvPr id="1323038" name="Rectangle 30"/>
              <p:cNvSpPr>
                <a:spLocks noChangeArrowheads="1"/>
              </p:cNvSpPr>
              <p:nvPr/>
            </p:nvSpPr>
            <p:spPr bwMode="auto">
              <a:xfrm>
                <a:off x="2158" y="2003"/>
                <a:ext cx="857" cy="421"/>
              </a:xfrm>
              <a:prstGeom prst="rect">
                <a:avLst/>
              </a:prstGeom>
              <a:solidFill>
                <a:srgbClr val="00CC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fr-FR">
                  <a:solidFill>
                    <a:schemeClr val="bg2"/>
                  </a:solidFill>
                </a:endParaRPr>
              </a:p>
            </p:txBody>
          </p:sp>
          <p:sp>
            <p:nvSpPr>
              <p:cNvPr id="1323039" name="Text Box 31"/>
              <p:cNvSpPr txBox="1">
                <a:spLocks noChangeArrowheads="1"/>
              </p:cNvSpPr>
              <p:nvPr/>
            </p:nvSpPr>
            <p:spPr bwMode="auto">
              <a:xfrm>
                <a:off x="2139" y="2056"/>
                <a:ext cx="968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0" hangingPunct="0">
                  <a:lnSpc>
                    <a:spcPct val="75000"/>
                  </a:lnSpc>
                </a:pPr>
                <a:r>
                  <a:rPr lang="en-US" sz="1200" dirty="0">
                    <a:solidFill>
                      <a:schemeClr val="bg2"/>
                    </a:solidFill>
                  </a:rPr>
                  <a:t>Windows system</a:t>
                </a:r>
              </a:p>
              <a:p>
                <a:pPr eaLnBrk="0" hangingPunct="0">
                  <a:lnSpc>
                    <a:spcPct val="75000"/>
                  </a:lnSpc>
                </a:pPr>
                <a:r>
                  <a:rPr lang="en-US" sz="1200" dirty="0">
                    <a:solidFill>
                      <a:schemeClr val="bg2"/>
                    </a:solidFill>
                  </a:rPr>
                  <a:t>admin, commands</a:t>
                </a:r>
              </a:p>
              <a:p>
                <a:pPr eaLnBrk="0" hangingPunct="0">
                  <a:lnSpc>
                    <a:spcPct val="75000"/>
                  </a:lnSpc>
                </a:pPr>
                <a:r>
                  <a:rPr lang="en-US" sz="1200" dirty="0">
                    <a:solidFill>
                      <a:schemeClr val="bg2"/>
                    </a:solidFill>
                  </a:rPr>
                  <a:t>&amp; networking</a:t>
                </a:r>
              </a:p>
            </p:txBody>
          </p:sp>
        </p:grpSp>
        <p:grpSp>
          <p:nvGrpSpPr>
            <p:cNvPr id="6" name="Group 113"/>
            <p:cNvGrpSpPr>
              <a:grpSpLocks/>
            </p:cNvGrpSpPr>
            <p:nvPr/>
          </p:nvGrpSpPr>
          <p:grpSpPr bwMode="auto">
            <a:xfrm>
              <a:off x="2423" y="1590"/>
              <a:ext cx="599" cy="294"/>
              <a:chOff x="2423" y="1590"/>
              <a:chExt cx="599" cy="294"/>
            </a:xfrm>
          </p:grpSpPr>
          <p:sp>
            <p:nvSpPr>
              <p:cNvPr id="1323040" name="Rectangle 32"/>
              <p:cNvSpPr>
                <a:spLocks noChangeArrowheads="1"/>
              </p:cNvSpPr>
              <p:nvPr/>
            </p:nvSpPr>
            <p:spPr bwMode="auto">
              <a:xfrm>
                <a:off x="2423" y="1590"/>
                <a:ext cx="599" cy="294"/>
              </a:xfrm>
              <a:prstGeom prst="rect">
                <a:avLst/>
              </a:prstGeom>
              <a:solidFill>
                <a:srgbClr val="00CC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fr-FR">
                  <a:solidFill>
                    <a:schemeClr val="bg2"/>
                  </a:solidFill>
                </a:endParaRPr>
              </a:p>
            </p:txBody>
          </p:sp>
          <p:sp>
            <p:nvSpPr>
              <p:cNvPr id="1323041" name="Text Box 33"/>
              <p:cNvSpPr txBox="1">
                <a:spLocks noChangeArrowheads="1"/>
              </p:cNvSpPr>
              <p:nvPr/>
            </p:nvSpPr>
            <p:spPr bwMode="auto">
              <a:xfrm>
                <a:off x="2470" y="1632"/>
                <a:ext cx="54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0" hangingPunct="0">
                  <a:lnSpc>
                    <a:spcPct val="75000"/>
                  </a:lnSpc>
                </a:pPr>
                <a:r>
                  <a:rPr lang="en-US" sz="1200">
                    <a:solidFill>
                      <a:schemeClr val="bg2"/>
                    </a:solidFill>
                  </a:rPr>
                  <a:t>Windows</a:t>
                </a:r>
              </a:p>
              <a:p>
                <a:pPr eaLnBrk="0" hangingPunct="0">
                  <a:lnSpc>
                    <a:spcPct val="75000"/>
                  </a:lnSpc>
                </a:pPr>
                <a:r>
                  <a:rPr lang="en-US" sz="1200">
                    <a:solidFill>
                      <a:schemeClr val="bg2"/>
                    </a:solidFill>
                  </a:rPr>
                  <a:t>GUI</a:t>
                </a:r>
              </a:p>
            </p:txBody>
          </p:sp>
        </p:grpSp>
        <p:grpSp>
          <p:nvGrpSpPr>
            <p:cNvPr id="7" name="Group 112"/>
            <p:cNvGrpSpPr>
              <a:grpSpLocks/>
            </p:cNvGrpSpPr>
            <p:nvPr/>
          </p:nvGrpSpPr>
          <p:grpSpPr bwMode="auto">
            <a:xfrm>
              <a:off x="3081" y="2003"/>
              <a:ext cx="574" cy="421"/>
              <a:chOff x="3081" y="2003"/>
              <a:chExt cx="574" cy="421"/>
            </a:xfrm>
          </p:grpSpPr>
          <p:sp>
            <p:nvSpPr>
              <p:cNvPr id="1323043" name="Rectangle 35"/>
              <p:cNvSpPr>
                <a:spLocks noChangeArrowheads="1"/>
              </p:cNvSpPr>
              <p:nvPr/>
            </p:nvSpPr>
            <p:spPr bwMode="auto">
              <a:xfrm>
                <a:off x="3171" y="2003"/>
                <a:ext cx="369" cy="421"/>
              </a:xfrm>
              <a:prstGeom prst="rect">
                <a:avLst/>
              </a:prstGeom>
              <a:solidFill>
                <a:srgbClr val="00CC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fr-FR">
                  <a:solidFill>
                    <a:schemeClr val="bg2"/>
                  </a:solidFill>
                </a:endParaRPr>
              </a:p>
            </p:txBody>
          </p:sp>
          <p:sp>
            <p:nvSpPr>
              <p:cNvPr id="1323044" name="Text Box 36"/>
              <p:cNvSpPr txBox="1">
                <a:spLocks noChangeArrowheads="1"/>
              </p:cNvSpPr>
              <p:nvPr/>
            </p:nvSpPr>
            <p:spPr bwMode="auto">
              <a:xfrm>
                <a:off x="3081" y="2042"/>
                <a:ext cx="574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0" hangingPunct="0">
                  <a:lnSpc>
                    <a:spcPct val="75000"/>
                  </a:lnSpc>
                </a:pPr>
                <a:r>
                  <a:rPr lang="en-US" sz="1200">
                    <a:solidFill>
                      <a:schemeClr val="bg2"/>
                    </a:solidFill>
                  </a:rPr>
                  <a:t>Windows</a:t>
                </a:r>
              </a:p>
              <a:p>
                <a:pPr eaLnBrk="0" hangingPunct="0">
                  <a:lnSpc>
                    <a:spcPct val="75000"/>
                  </a:lnSpc>
                </a:pPr>
                <a:r>
                  <a:rPr lang="en-US" sz="1200">
                    <a:solidFill>
                      <a:schemeClr val="bg2"/>
                    </a:solidFill>
                  </a:rPr>
                  <a:t>command</a:t>
                </a:r>
              </a:p>
              <a:p>
                <a:pPr eaLnBrk="0" hangingPunct="0">
                  <a:lnSpc>
                    <a:spcPct val="75000"/>
                  </a:lnSpc>
                </a:pPr>
                <a:r>
                  <a:rPr lang="en-US" sz="1200">
                    <a:solidFill>
                      <a:schemeClr val="bg2"/>
                    </a:solidFill>
                  </a:rPr>
                  <a:t>Shell</a:t>
                </a:r>
              </a:p>
            </p:txBody>
          </p:sp>
        </p:grpSp>
        <p:cxnSp>
          <p:nvCxnSpPr>
            <p:cNvPr id="1323049" name="AutoShape 41"/>
            <p:cNvCxnSpPr>
              <a:cxnSpLocks noChangeShapeType="1"/>
              <a:stCxn id="1323036" idx="2"/>
              <a:endCxn id="1323034" idx="0"/>
            </p:cNvCxnSpPr>
            <p:nvPr/>
          </p:nvCxnSpPr>
          <p:spPr bwMode="auto">
            <a:xfrm>
              <a:off x="2906" y="2760"/>
              <a:ext cx="0" cy="101"/>
            </a:xfrm>
            <a:prstGeom prst="straightConnector1">
              <a:avLst/>
            </a:prstGeom>
            <a:noFill/>
            <a:ln w="19050">
              <a:solidFill>
                <a:srgbClr val="333333"/>
              </a:solidFill>
              <a:round/>
              <a:headEnd type="diamond" w="sm" len="sm"/>
              <a:tailEnd type="diamond" w="sm" len="sm"/>
            </a:ln>
            <a:effectLst/>
          </p:spPr>
        </p:cxnSp>
        <p:cxnSp>
          <p:nvCxnSpPr>
            <p:cNvPr id="1323054" name="AutoShape 46"/>
            <p:cNvCxnSpPr>
              <a:cxnSpLocks noChangeShapeType="1"/>
            </p:cNvCxnSpPr>
            <p:nvPr/>
          </p:nvCxnSpPr>
          <p:spPr bwMode="auto">
            <a:xfrm>
              <a:off x="3002" y="2428"/>
              <a:ext cx="1" cy="118"/>
            </a:xfrm>
            <a:prstGeom prst="straightConnector1">
              <a:avLst/>
            </a:prstGeom>
            <a:noFill/>
            <a:ln w="19050">
              <a:solidFill>
                <a:srgbClr val="333333"/>
              </a:solidFill>
              <a:round/>
              <a:headEnd type="diamond" w="sm" len="sm"/>
              <a:tailEnd type="diamond" w="sm" len="sm"/>
            </a:ln>
            <a:effectLst/>
          </p:spPr>
        </p:cxnSp>
        <p:cxnSp>
          <p:nvCxnSpPr>
            <p:cNvPr id="1323055" name="AutoShape 47"/>
            <p:cNvCxnSpPr>
              <a:cxnSpLocks noChangeShapeType="1"/>
            </p:cNvCxnSpPr>
            <p:nvPr/>
          </p:nvCxnSpPr>
          <p:spPr bwMode="auto">
            <a:xfrm>
              <a:off x="2394" y="2432"/>
              <a:ext cx="0" cy="118"/>
            </a:xfrm>
            <a:prstGeom prst="straightConnector1">
              <a:avLst/>
            </a:prstGeom>
            <a:noFill/>
            <a:ln w="19050">
              <a:solidFill>
                <a:srgbClr val="333333"/>
              </a:solidFill>
              <a:round/>
              <a:headEnd type="diamond" w="sm" len="sm"/>
              <a:tailEnd type="diamond" w="sm" len="sm"/>
            </a:ln>
            <a:effectLst/>
          </p:spPr>
        </p:cxnSp>
        <p:sp>
          <p:nvSpPr>
            <p:cNvPr id="1323082" name="Line 74"/>
            <p:cNvSpPr>
              <a:spLocks noChangeShapeType="1"/>
            </p:cNvSpPr>
            <p:nvPr/>
          </p:nvSpPr>
          <p:spPr bwMode="auto">
            <a:xfrm>
              <a:off x="2619" y="3044"/>
              <a:ext cx="1" cy="119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 type="diamond" w="sm" len="sm"/>
              <a:tailEnd type="diamond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1323083" name="Line 75"/>
            <p:cNvSpPr>
              <a:spLocks noChangeShapeType="1"/>
            </p:cNvSpPr>
            <p:nvPr/>
          </p:nvSpPr>
          <p:spPr bwMode="auto">
            <a:xfrm>
              <a:off x="3402" y="3044"/>
              <a:ext cx="1" cy="119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 type="diamond" w="sm" len="sm"/>
              <a:tailEnd type="diamond" w="sm" len="sm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</p:grpSp>
      <p:sp>
        <p:nvSpPr>
          <p:cNvPr id="132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46038"/>
            <a:ext cx="8229600" cy="1143000"/>
          </a:xfrm>
        </p:spPr>
        <p:txBody>
          <a:bodyPr/>
          <a:lstStyle/>
          <a:p>
            <a:pPr algn="ctr"/>
            <a:r>
              <a:rPr lang="fr-FR" sz="4000"/>
              <a:t>Schéma SUA </a:t>
            </a:r>
            <a:br>
              <a:rPr lang="fr-FR" sz="4000"/>
            </a:br>
            <a:r>
              <a:rPr lang="fr-FR" sz="2800"/>
              <a:t>(</a:t>
            </a:r>
            <a:r>
              <a:rPr lang="fr-FR" sz="2800" u="sng"/>
              <a:t>S</a:t>
            </a:r>
            <a:r>
              <a:rPr lang="fr-FR" sz="2800"/>
              <a:t>ubsystem for </a:t>
            </a:r>
            <a:r>
              <a:rPr lang="fr-FR" sz="2800" u="sng"/>
              <a:t>U</a:t>
            </a:r>
            <a:r>
              <a:rPr lang="fr-FR" sz="2800"/>
              <a:t>nix-based </a:t>
            </a:r>
            <a:r>
              <a:rPr lang="fr-FR" sz="2800" u="sng"/>
              <a:t>A</a:t>
            </a:r>
            <a:r>
              <a:rPr lang="fr-FR" sz="2800"/>
              <a:t>pplication)</a:t>
            </a:r>
          </a:p>
        </p:txBody>
      </p:sp>
      <p:sp>
        <p:nvSpPr>
          <p:cNvPr id="1323011" name="Rectangle 3"/>
          <p:cNvSpPr>
            <a:spLocks noChangeArrowheads="1"/>
          </p:cNvSpPr>
          <p:nvPr/>
        </p:nvSpPr>
        <p:spPr bwMode="auto">
          <a:xfrm>
            <a:off x="6468812" y="4336631"/>
            <a:ext cx="27559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5738" indent="-185738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fr-FR" sz="1600" dirty="0"/>
              <a:t>Plus de 2,000 API UNIX</a:t>
            </a:r>
          </a:p>
          <a:p>
            <a:pPr marL="185738" indent="-185738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fr-FR" sz="1600" dirty="0" err="1"/>
              <a:t>pthread</a:t>
            </a:r>
            <a:endParaRPr lang="fr-FR" sz="1600" dirty="0"/>
          </a:p>
          <a:p>
            <a:pPr marL="185738" indent="-185738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fr-FR" sz="1600" dirty="0"/>
              <a:t>X11R6</a:t>
            </a:r>
          </a:p>
          <a:p>
            <a:pPr marL="185738" indent="-185738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fr-FR" sz="1600" dirty="0"/>
              <a:t>Utilitaires</a:t>
            </a:r>
          </a:p>
          <a:p>
            <a:pPr marL="542925" lvl="1" indent="-17780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fr-FR" sz="1400" dirty="0"/>
              <a:t>Plus de 350 Utilitaires et Outils</a:t>
            </a:r>
          </a:p>
        </p:txBody>
      </p:sp>
      <p:sp>
        <p:nvSpPr>
          <p:cNvPr id="1323014" name="Text Box 6"/>
          <p:cNvSpPr txBox="1">
            <a:spLocks noChangeArrowheads="1"/>
          </p:cNvSpPr>
          <p:nvPr/>
        </p:nvSpPr>
        <p:spPr bwMode="auto">
          <a:xfrm>
            <a:off x="4114803" y="5230826"/>
            <a:ext cx="2044701" cy="369888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1200" b="1" dirty="0">
                <a:solidFill>
                  <a:schemeClr val="bg2"/>
                </a:solidFill>
              </a:rPr>
              <a:t/>
            </a:r>
            <a:br>
              <a:rPr lang="en-US" sz="1200" b="1" dirty="0">
                <a:solidFill>
                  <a:schemeClr val="bg2"/>
                </a:solidFill>
              </a:rPr>
            </a:br>
            <a:r>
              <a:rPr lang="en-US" sz="1200" b="1" dirty="0">
                <a:solidFill>
                  <a:schemeClr val="bg2"/>
                </a:solidFill>
              </a:rPr>
              <a:t>  NFS Client </a:t>
            </a:r>
            <a:r>
              <a:rPr lang="en-US" sz="1200" dirty="0">
                <a:solidFill>
                  <a:schemeClr val="bg2"/>
                </a:solidFill>
              </a:rPr>
              <a:t>   </a:t>
            </a:r>
            <a:r>
              <a:rPr lang="en-US" sz="1200" b="1" dirty="0">
                <a:solidFill>
                  <a:schemeClr val="bg2"/>
                </a:solidFill>
              </a:rPr>
              <a:t>NFS Server  </a:t>
            </a: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596900" y="5791207"/>
            <a:ext cx="5259387" cy="307428"/>
            <a:chOff x="210" y="3989"/>
            <a:chExt cx="3917" cy="234"/>
          </a:xfrm>
        </p:grpSpPr>
        <p:sp>
          <p:nvSpPr>
            <p:cNvPr id="1323017" name="Rectangle 9"/>
            <p:cNvSpPr>
              <a:spLocks noChangeArrowheads="1"/>
            </p:cNvSpPr>
            <p:nvPr/>
          </p:nvSpPr>
          <p:spPr bwMode="auto">
            <a:xfrm>
              <a:off x="210" y="4004"/>
              <a:ext cx="3917" cy="192"/>
            </a:xfrm>
            <a:prstGeom prst="rect">
              <a:avLst/>
            </a:prstGeom>
            <a:solidFill>
              <a:srgbClr val="00CC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CCFF"/>
              </a:extrusionClr>
            </a:sp3d>
          </p:spPr>
          <p:txBody>
            <a:bodyPr wrap="none" anchor="ctr">
              <a:flatTx/>
            </a:bodyPr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1323018" name="Text Box 10"/>
            <p:cNvSpPr txBox="1">
              <a:spLocks noChangeArrowheads="1"/>
            </p:cNvSpPr>
            <p:nvPr/>
          </p:nvSpPr>
          <p:spPr bwMode="auto">
            <a:xfrm>
              <a:off x="1301" y="3989"/>
              <a:ext cx="1911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400" dirty="0">
                  <a:solidFill>
                    <a:schemeClr val="bg2"/>
                  </a:solidFill>
                </a:rPr>
                <a:t>Hardware Abstraction Layer</a:t>
              </a:r>
            </a:p>
          </p:txBody>
        </p:sp>
      </p:grpSp>
      <p:grpSp>
        <p:nvGrpSpPr>
          <p:cNvPr id="9" name="Group 155"/>
          <p:cNvGrpSpPr>
            <a:grpSpLocks/>
          </p:cNvGrpSpPr>
          <p:nvPr/>
        </p:nvGrpSpPr>
        <p:grpSpPr bwMode="auto">
          <a:xfrm>
            <a:off x="550863" y="2233613"/>
            <a:ext cx="1212850" cy="668337"/>
            <a:chOff x="311" y="1470"/>
            <a:chExt cx="764" cy="421"/>
          </a:xfrm>
        </p:grpSpPr>
        <p:sp>
          <p:nvSpPr>
            <p:cNvPr id="1323028" name="Rectangle 20"/>
            <p:cNvSpPr>
              <a:spLocks noChangeArrowheads="1"/>
            </p:cNvSpPr>
            <p:nvPr/>
          </p:nvSpPr>
          <p:spPr bwMode="auto">
            <a:xfrm>
              <a:off x="338" y="1470"/>
              <a:ext cx="705" cy="421"/>
            </a:xfrm>
            <a:prstGeom prst="rect">
              <a:avLst/>
            </a:prstGeom>
            <a:solidFill>
              <a:srgbClr val="EAEAEA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EAEAEA"/>
              </a:extrusionClr>
            </a:sp3d>
          </p:spPr>
          <p:txBody>
            <a:bodyPr wrap="none" anchor="ctr">
              <a:flatTx/>
            </a:bodyPr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1323029" name="Text Box 21"/>
            <p:cNvSpPr txBox="1">
              <a:spLocks noChangeArrowheads="1"/>
            </p:cNvSpPr>
            <p:nvPr/>
          </p:nvSpPr>
          <p:spPr bwMode="auto">
            <a:xfrm>
              <a:off x="311" y="1534"/>
              <a:ext cx="764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lnSpc>
                  <a:spcPct val="75000"/>
                </a:lnSpc>
              </a:pPr>
              <a:r>
                <a:rPr lang="en-US" sz="1200" b="1">
                  <a:solidFill>
                    <a:schemeClr val="bg2"/>
                  </a:solidFill>
                </a:rPr>
                <a:t>Open Source</a:t>
              </a:r>
            </a:p>
            <a:p>
              <a:pPr eaLnBrk="0" hangingPunct="0">
                <a:lnSpc>
                  <a:spcPct val="75000"/>
                </a:lnSpc>
              </a:pPr>
              <a:r>
                <a:rPr lang="en-US" sz="1200" b="1">
                  <a:solidFill>
                    <a:schemeClr val="bg2"/>
                  </a:solidFill>
                </a:rPr>
                <a:t>tools</a:t>
              </a:r>
              <a:r>
                <a:rPr lang="en-US" sz="1200">
                  <a:solidFill>
                    <a:schemeClr val="bg2"/>
                  </a:solidFill>
                </a:rPr>
                <a:t>:</a:t>
              </a:r>
              <a:r>
                <a:rPr lang="en-US" sz="1000">
                  <a:solidFill>
                    <a:schemeClr val="bg2"/>
                  </a:solidFill>
                </a:rPr>
                <a:t> Apache,</a:t>
              </a:r>
            </a:p>
            <a:p>
              <a:pPr eaLnBrk="0" hangingPunct="0">
                <a:lnSpc>
                  <a:spcPct val="75000"/>
                </a:lnSpc>
              </a:pPr>
              <a:r>
                <a:rPr lang="en-US" sz="1000">
                  <a:solidFill>
                    <a:schemeClr val="bg2"/>
                  </a:solidFill>
                </a:rPr>
                <a:t>Tcl/Tk, bash, etc.</a:t>
              </a:r>
            </a:p>
          </p:txBody>
        </p:sp>
      </p:grpSp>
      <p:sp>
        <p:nvSpPr>
          <p:cNvPr id="1323042" name="Freeform 34"/>
          <p:cNvSpPr>
            <a:spLocks/>
          </p:cNvSpPr>
          <p:nvPr/>
        </p:nvSpPr>
        <p:spPr bwMode="auto">
          <a:xfrm>
            <a:off x="4518025" y="1524000"/>
            <a:ext cx="504825" cy="2224088"/>
          </a:xfrm>
          <a:custGeom>
            <a:avLst/>
            <a:gdLst/>
            <a:ahLst/>
            <a:cxnLst>
              <a:cxn ang="0">
                <a:pos x="291" y="1687"/>
              </a:cxn>
              <a:cxn ang="0">
                <a:pos x="291" y="564"/>
              </a:cxn>
              <a:cxn ang="0">
                <a:pos x="0" y="564"/>
              </a:cxn>
              <a:cxn ang="0">
                <a:pos x="0" y="0"/>
              </a:cxn>
              <a:cxn ang="0">
                <a:pos x="377" y="0"/>
              </a:cxn>
              <a:cxn ang="0">
                <a:pos x="377" y="1690"/>
              </a:cxn>
              <a:cxn ang="0">
                <a:pos x="291" y="1687"/>
              </a:cxn>
            </a:cxnLst>
            <a:rect l="0" t="0" r="r" b="b"/>
            <a:pathLst>
              <a:path w="377" h="1690">
                <a:moveTo>
                  <a:pt x="291" y="1687"/>
                </a:moveTo>
                <a:lnTo>
                  <a:pt x="291" y="564"/>
                </a:lnTo>
                <a:lnTo>
                  <a:pt x="0" y="564"/>
                </a:lnTo>
                <a:lnTo>
                  <a:pt x="0" y="0"/>
                </a:lnTo>
                <a:lnTo>
                  <a:pt x="377" y="0"/>
                </a:lnTo>
                <a:lnTo>
                  <a:pt x="377" y="1690"/>
                </a:lnTo>
                <a:lnTo>
                  <a:pt x="291" y="1687"/>
                </a:lnTo>
                <a:close/>
              </a:path>
            </a:pathLst>
          </a:custGeom>
          <a:solidFill>
            <a:srgbClr val="F8F8F8"/>
          </a:solidFill>
          <a:ln w="9525" cap="flat" cmpd="sng">
            <a:prstDash val="solid"/>
            <a:round/>
            <a:headEnd type="none" w="med" len="med"/>
            <a:tailEnd type="none" w="med" len="med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8F8F8"/>
            </a:extrusionClr>
          </a:sp3d>
        </p:spPr>
        <p:txBody>
          <a:bodyPr wrap="none" anchor="ctr">
            <a:flatTx/>
          </a:bodyPr>
          <a:lstStyle/>
          <a:p>
            <a:endParaRPr lang="fr-FR">
              <a:solidFill>
                <a:schemeClr val="bg2"/>
              </a:solidFill>
            </a:endParaRPr>
          </a:p>
        </p:txBody>
      </p:sp>
      <p:sp>
        <p:nvSpPr>
          <p:cNvPr id="1323046" name="Text Box 38"/>
          <p:cNvSpPr txBox="1">
            <a:spLocks noChangeArrowheads="1"/>
          </p:cNvSpPr>
          <p:nvPr/>
        </p:nvSpPr>
        <p:spPr bwMode="auto">
          <a:xfrm>
            <a:off x="4437063" y="1604963"/>
            <a:ext cx="723275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lnSpc>
                <a:spcPct val="75000"/>
              </a:lnSpc>
            </a:pPr>
            <a:r>
              <a:rPr lang="en-US" sz="1400">
                <a:solidFill>
                  <a:schemeClr val="bg2"/>
                </a:solidFill>
              </a:rPr>
              <a:t>X11</a:t>
            </a:r>
          </a:p>
          <a:p>
            <a:pPr eaLnBrk="0" hangingPunct="0">
              <a:lnSpc>
                <a:spcPct val="75000"/>
              </a:lnSpc>
            </a:pPr>
            <a:r>
              <a:rPr lang="en-US" sz="1400">
                <a:solidFill>
                  <a:schemeClr val="bg2"/>
                </a:solidFill>
              </a:rPr>
              <a:t>R6</a:t>
            </a:r>
          </a:p>
          <a:p>
            <a:pPr eaLnBrk="0" hangingPunct="0">
              <a:lnSpc>
                <a:spcPct val="75000"/>
              </a:lnSpc>
            </a:pPr>
            <a:r>
              <a:rPr lang="en-US" sz="1400">
                <a:solidFill>
                  <a:schemeClr val="bg2"/>
                </a:solidFill>
              </a:rPr>
              <a:t>server</a:t>
            </a:r>
          </a:p>
        </p:txBody>
      </p:sp>
      <p:grpSp>
        <p:nvGrpSpPr>
          <p:cNvPr id="10" name="Group 117"/>
          <p:cNvGrpSpPr>
            <a:grpSpLocks/>
          </p:cNvGrpSpPr>
          <p:nvPr/>
        </p:nvGrpSpPr>
        <p:grpSpPr bwMode="auto">
          <a:xfrm>
            <a:off x="3495675" y="1524000"/>
            <a:ext cx="2516188" cy="2224088"/>
            <a:chOff x="2166" y="1023"/>
            <a:chExt cx="1585" cy="1401"/>
          </a:xfrm>
        </p:grpSpPr>
        <p:sp>
          <p:nvSpPr>
            <p:cNvPr id="1323015" name="Freeform 7"/>
            <p:cNvSpPr>
              <a:spLocks/>
            </p:cNvSpPr>
            <p:nvPr/>
          </p:nvSpPr>
          <p:spPr bwMode="auto">
            <a:xfrm>
              <a:off x="2166" y="1024"/>
              <a:ext cx="580" cy="865"/>
            </a:xfrm>
            <a:custGeom>
              <a:avLst/>
              <a:gdLst/>
              <a:ahLst/>
              <a:cxnLst>
                <a:cxn ang="0">
                  <a:pos x="226" y="1044"/>
                </a:cxn>
                <a:cxn ang="0">
                  <a:pos x="226" y="564"/>
                </a:cxn>
                <a:cxn ang="0">
                  <a:pos x="686" y="564"/>
                </a:cxn>
                <a:cxn ang="0">
                  <a:pos x="686" y="0"/>
                </a:cxn>
                <a:cxn ang="0">
                  <a:pos x="0" y="0"/>
                </a:cxn>
                <a:cxn ang="0">
                  <a:pos x="0" y="1044"/>
                </a:cxn>
                <a:cxn ang="0">
                  <a:pos x="226" y="1044"/>
                </a:cxn>
              </a:cxnLst>
              <a:rect l="0" t="0" r="r" b="b"/>
              <a:pathLst>
                <a:path w="686" h="1044">
                  <a:moveTo>
                    <a:pt x="226" y="1044"/>
                  </a:moveTo>
                  <a:lnTo>
                    <a:pt x="226" y="564"/>
                  </a:lnTo>
                  <a:lnTo>
                    <a:pt x="686" y="564"/>
                  </a:lnTo>
                  <a:lnTo>
                    <a:pt x="686" y="0"/>
                  </a:lnTo>
                  <a:lnTo>
                    <a:pt x="0" y="0"/>
                  </a:lnTo>
                  <a:lnTo>
                    <a:pt x="0" y="1044"/>
                  </a:lnTo>
                  <a:lnTo>
                    <a:pt x="226" y="1044"/>
                  </a:lnTo>
                  <a:close/>
                </a:path>
              </a:pathLst>
            </a:custGeom>
            <a:solidFill>
              <a:srgbClr val="F8F8F8"/>
            </a:solidFill>
            <a:ln w="9525" cap="flat" cmpd="sng">
              <a:prstDash val="solid"/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8F8F8"/>
              </a:extrusionClr>
            </a:sp3d>
          </p:spPr>
          <p:txBody>
            <a:bodyPr wrap="none" anchor="ctr">
              <a:flatTx/>
            </a:bodyPr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1323045" name="Freeform 37"/>
            <p:cNvSpPr>
              <a:spLocks/>
            </p:cNvSpPr>
            <p:nvPr/>
          </p:nvSpPr>
          <p:spPr bwMode="auto">
            <a:xfrm>
              <a:off x="3213" y="1023"/>
              <a:ext cx="440" cy="1401"/>
            </a:xfrm>
            <a:custGeom>
              <a:avLst/>
              <a:gdLst/>
              <a:ahLst/>
              <a:cxnLst>
                <a:cxn ang="0">
                  <a:pos x="521" y="1690"/>
                </a:cxn>
                <a:cxn ang="0">
                  <a:pos x="521" y="0"/>
                </a:cxn>
                <a:cxn ang="0">
                  <a:pos x="0" y="0"/>
                </a:cxn>
                <a:cxn ang="0">
                  <a:pos x="0" y="1047"/>
                </a:cxn>
                <a:cxn ang="0">
                  <a:pos x="428" y="1047"/>
                </a:cxn>
                <a:cxn ang="0">
                  <a:pos x="428" y="1687"/>
                </a:cxn>
                <a:cxn ang="0">
                  <a:pos x="521" y="1690"/>
                </a:cxn>
              </a:cxnLst>
              <a:rect l="0" t="0" r="r" b="b"/>
              <a:pathLst>
                <a:path w="521" h="1690">
                  <a:moveTo>
                    <a:pt x="521" y="1690"/>
                  </a:moveTo>
                  <a:lnTo>
                    <a:pt x="521" y="0"/>
                  </a:lnTo>
                  <a:lnTo>
                    <a:pt x="0" y="0"/>
                  </a:lnTo>
                  <a:lnTo>
                    <a:pt x="0" y="1047"/>
                  </a:lnTo>
                  <a:lnTo>
                    <a:pt x="428" y="1047"/>
                  </a:lnTo>
                  <a:lnTo>
                    <a:pt x="428" y="1687"/>
                  </a:lnTo>
                  <a:lnTo>
                    <a:pt x="521" y="1690"/>
                  </a:lnTo>
                  <a:close/>
                </a:path>
              </a:pathLst>
            </a:custGeom>
            <a:solidFill>
              <a:srgbClr val="F8F8F8"/>
            </a:solidFill>
            <a:ln w="9525" cap="flat" cmpd="sng">
              <a:prstDash val="solid"/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8F8F8"/>
              </a:extrusionClr>
            </a:sp3d>
          </p:spPr>
          <p:txBody>
            <a:bodyPr wrap="none" anchor="ctr">
              <a:flatTx/>
            </a:bodyPr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1323047" name="Text Box 39"/>
            <p:cNvSpPr txBox="1">
              <a:spLocks noChangeArrowheads="1"/>
            </p:cNvSpPr>
            <p:nvPr/>
          </p:nvSpPr>
          <p:spPr bwMode="auto">
            <a:xfrm>
              <a:off x="2177" y="1128"/>
              <a:ext cx="610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lnSpc>
                  <a:spcPct val="75000"/>
                </a:lnSpc>
              </a:pPr>
              <a:r>
                <a:rPr lang="en-US" sz="1400" dirty="0">
                  <a:solidFill>
                    <a:schemeClr val="bg2"/>
                  </a:solidFill>
                </a:rPr>
                <a:t>Windows</a:t>
              </a:r>
            </a:p>
            <a:p>
              <a:pPr eaLnBrk="0" hangingPunct="0">
                <a:lnSpc>
                  <a:spcPct val="75000"/>
                </a:lnSpc>
              </a:pPr>
              <a:r>
                <a:rPr lang="en-US" sz="1400" dirty="0">
                  <a:solidFill>
                    <a:schemeClr val="bg2"/>
                  </a:solidFill>
                </a:rPr>
                <a:t>Apps</a:t>
              </a:r>
            </a:p>
          </p:txBody>
        </p:sp>
        <p:sp>
          <p:nvSpPr>
            <p:cNvPr id="1323056" name="Text Box 48"/>
            <p:cNvSpPr txBox="1">
              <a:spLocks noChangeArrowheads="1"/>
            </p:cNvSpPr>
            <p:nvPr/>
          </p:nvSpPr>
          <p:spPr bwMode="auto">
            <a:xfrm>
              <a:off x="3141" y="1138"/>
              <a:ext cx="610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lnSpc>
                  <a:spcPct val="75000"/>
                </a:lnSpc>
              </a:pPr>
              <a:r>
                <a:rPr lang="en-US" sz="1400" dirty="0">
                  <a:solidFill>
                    <a:schemeClr val="bg2"/>
                  </a:solidFill>
                </a:rPr>
                <a:t>Windows</a:t>
              </a:r>
            </a:p>
            <a:p>
              <a:pPr eaLnBrk="0" hangingPunct="0">
                <a:lnSpc>
                  <a:spcPct val="75000"/>
                </a:lnSpc>
              </a:pPr>
              <a:r>
                <a:rPr lang="en-US" sz="1400" dirty="0">
                  <a:solidFill>
                    <a:schemeClr val="bg2"/>
                  </a:solidFill>
                </a:rPr>
                <a:t>Apps</a:t>
              </a:r>
            </a:p>
          </p:txBody>
        </p:sp>
      </p:grpSp>
      <p:grpSp>
        <p:nvGrpSpPr>
          <p:cNvPr id="11" name="Group 106"/>
          <p:cNvGrpSpPr>
            <a:grpSpLocks/>
          </p:cNvGrpSpPr>
          <p:nvPr/>
        </p:nvGrpSpPr>
        <p:grpSpPr bwMode="auto">
          <a:xfrm>
            <a:off x="565150" y="4935546"/>
            <a:ext cx="5276850" cy="793751"/>
            <a:chOff x="320" y="3172"/>
            <a:chExt cx="3324" cy="500"/>
          </a:xfrm>
        </p:grpSpPr>
        <p:cxnSp>
          <p:nvCxnSpPr>
            <p:cNvPr id="1323050" name="AutoShape 42"/>
            <p:cNvCxnSpPr>
              <a:cxnSpLocks noChangeShapeType="1"/>
            </p:cNvCxnSpPr>
            <p:nvPr/>
          </p:nvCxnSpPr>
          <p:spPr bwMode="auto">
            <a:xfrm>
              <a:off x="2011" y="3553"/>
              <a:ext cx="1" cy="119"/>
            </a:xfrm>
            <a:prstGeom prst="straightConnector1">
              <a:avLst/>
            </a:prstGeom>
            <a:noFill/>
            <a:ln w="19050">
              <a:solidFill>
                <a:srgbClr val="333333"/>
              </a:solidFill>
              <a:round/>
              <a:headEnd type="diamond" w="sm" len="sm"/>
              <a:tailEnd type="diamond" w="sm" len="sm"/>
            </a:ln>
            <a:effectLst/>
          </p:spPr>
        </p:cxnSp>
        <p:grpSp>
          <p:nvGrpSpPr>
            <p:cNvPr id="12" name="Group 55"/>
            <p:cNvGrpSpPr>
              <a:grpSpLocks/>
            </p:cNvGrpSpPr>
            <p:nvPr/>
          </p:nvGrpSpPr>
          <p:grpSpPr bwMode="auto">
            <a:xfrm>
              <a:off x="320" y="3172"/>
              <a:ext cx="3324" cy="464"/>
              <a:chOff x="329" y="3163"/>
              <a:chExt cx="3324" cy="464"/>
            </a:xfrm>
          </p:grpSpPr>
          <p:grpSp>
            <p:nvGrpSpPr>
              <p:cNvPr id="13" name="Group 56"/>
              <p:cNvGrpSpPr>
                <a:grpSpLocks/>
              </p:cNvGrpSpPr>
              <p:nvPr/>
            </p:nvGrpSpPr>
            <p:grpSpPr bwMode="auto">
              <a:xfrm>
                <a:off x="329" y="3368"/>
                <a:ext cx="2176" cy="259"/>
                <a:chOff x="197" y="3579"/>
                <a:chExt cx="2573" cy="311"/>
              </a:xfrm>
            </p:grpSpPr>
            <p:grpSp>
              <p:nvGrpSpPr>
                <p:cNvPr id="14" name="Group 57"/>
                <p:cNvGrpSpPr>
                  <a:grpSpLocks/>
                </p:cNvGrpSpPr>
                <p:nvPr/>
              </p:nvGrpSpPr>
              <p:grpSpPr bwMode="auto">
                <a:xfrm>
                  <a:off x="197" y="3579"/>
                  <a:ext cx="1274" cy="311"/>
                  <a:chOff x="2334" y="3579"/>
                  <a:chExt cx="436" cy="311"/>
                </a:xfrm>
              </p:grpSpPr>
              <p:sp>
                <p:nvSpPr>
                  <p:cNvPr id="1323066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3579"/>
                    <a:ext cx="432" cy="216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00CC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fr-FR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323067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34" y="3611"/>
                    <a:ext cx="409" cy="2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 eaLnBrk="0" hangingPunct="0">
                      <a:lnSpc>
                        <a:spcPct val="75000"/>
                      </a:lnSpc>
                    </a:pPr>
                    <a:r>
                      <a:rPr lang="en-US" sz="1200" dirty="0">
                        <a:solidFill>
                          <a:schemeClr val="bg2"/>
                        </a:solidFill>
                      </a:rPr>
                      <a:t>Other device drivers</a:t>
                    </a:r>
                  </a:p>
                </p:txBody>
              </p:sp>
            </p:grpSp>
            <p:grpSp>
              <p:nvGrpSpPr>
                <p:cNvPr id="15" name="Group 60"/>
                <p:cNvGrpSpPr>
                  <a:grpSpLocks/>
                </p:cNvGrpSpPr>
                <p:nvPr/>
              </p:nvGrpSpPr>
              <p:grpSpPr bwMode="auto">
                <a:xfrm>
                  <a:off x="1474" y="3579"/>
                  <a:ext cx="432" cy="216"/>
                  <a:chOff x="2338" y="3579"/>
                  <a:chExt cx="432" cy="216"/>
                </a:xfrm>
              </p:grpSpPr>
              <p:sp>
                <p:nvSpPr>
                  <p:cNvPr id="132306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3579"/>
                    <a:ext cx="432" cy="216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00CC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fr-FR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323070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40" y="3635"/>
                    <a:ext cx="409" cy="15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 eaLnBrk="0" hangingPunct="0">
                      <a:lnSpc>
                        <a:spcPct val="75000"/>
                      </a:lnSpc>
                    </a:pPr>
                    <a:r>
                      <a:rPr lang="en-US" sz="1000">
                        <a:solidFill>
                          <a:schemeClr val="bg2"/>
                        </a:solidFill>
                      </a:rPr>
                      <a:t>CDFS</a:t>
                    </a:r>
                  </a:p>
                </p:txBody>
              </p:sp>
            </p:grpSp>
            <p:grpSp>
              <p:nvGrpSpPr>
                <p:cNvPr id="16" name="Group 63"/>
                <p:cNvGrpSpPr>
                  <a:grpSpLocks/>
                </p:cNvGrpSpPr>
                <p:nvPr/>
              </p:nvGrpSpPr>
              <p:grpSpPr bwMode="auto">
                <a:xfrm>
                  <a:off x="1906" y="3579"/>
                  <a:ext cx="432" cy="222"/>
                  <a:chOff x="2338" y="3579"/>
                  <a:chExt cx="432" cy="222"/>
                </a:xfrm>
              </p:grpSpPr>
              <p:sp>
                <p:nvSpPr>
                  <p:cNvPr id="1323072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3579"/>
                    <a:ext cx="432" cy="216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00CC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fr-FR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323073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40" y="3627"/>
                    <a:ext cx="409" cy="1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 eaLnBrk="0" hangingPunct="0">
                      <a:lnSpc>
                        <a:spcPct val="75000"/>
                      </a:lnSpc>
                    </a:pPr>
                    <a:r>
                      <a:rPr lang="en-US" sz="1200">
                        <a:solidFill>
                          <a:schemeClr val="bg2"/>
                        </a:solidFill>
                      </a:rPr>
                      <a:t>FAT</a:t>
                    </a:r>
                  </a:p>
                </p:txBody>
              </p:sp>
            </p:grpSp>
            <p:grpSp>
              <p:nvGrpSpPr>
                <p:cNvPr id="17" name="Group 66"/>
                <p:cNvGrpSpPr>
                  <a:grpSpLocks/>
                </p:cNvGrpSpPr>
                <p:nvPr/>
              </p:nvGrpSpPr>
              <p:grpSpPr bwMode="auto">
                <a:xfrm>
                  <a:off x="2338" y="3579"/>
                  <a:ext cx="432" cy="216"/>
                  <a:chOff x="2338" y="3579"/>
                  <a:chExt cx="432" cy="216"/>
                </a:xfrm>
              </p:grpSpPr>
              <p:sp>
                <p:nvSpPr>
                  <p:cNvPr id="132307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2338" y="3579"/>
                    <a:ext cx="432" cy="216"/>
                  </a:xfrm>
                  <a:prstGeom prst="rect">
                    <a:avLst/>
                  </a:prstGeom>
                  <a:solidFill>
                    <a:srgbClr val="00CCFF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00CCFF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fr-FR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323076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40" y="3635"/>
                    <a:ext cx="409" cy="15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 eaLnBrk="0" hangingPunct="0">
                      <a:lnSpc>
                        <a:spcPct val="75000"/>
                      </a:lnSpc>
                    </a:pPr>
                    <a:r>
                      <a:rPr lang="en-US" sz="1000">
                        <a:solidFill>
                          <a:schemeClr val="bg2"/>
                        </a:solidFill>
                      </a:rPr>
                      <a:t>NTFS</a:t>
                    </a:r>
                  </a:p>
                </p:txBody>
              </p:sp>
            </p:grpSp>
          </p:grpSp>
          <p:sp>
            <p:nvSpPr>
              <p:cNvPr id="1323077" name="Rectangle 69"/>
              <p:cNvSpPr>
                <a:spLocks noChangeArrowheads="1"/>
              </p:cNvSpPr>
              <p:nvPr/>
            </p:nvSpPr>
            <p:spPr bwMode="auto">
              <a:xfrm>
                <a:off x="340" y="3164"/>
                <a:ext cx="3313" cy="222"/>
              </a:xfrm>
              <a:prstGeom prst="rect">
                <a:avLst/>
              </a:prstGeom>
              <a:solidFill>
                <a:srgbClr val="00CC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fr-FR">
                  <a:solidFill>
                    <a:schemeClr val="bg2"/>
                  </a:solidFill>
                </a:endParaRPr>
              </a:p>
            </p:txBody>
          </p:sp>
          <p:sp>
            <p:nvSpPr>
              <p:cNvPr id="1323078" name="Text Box 70"/>
              <p:cNvSpPr txBox="1">
                <a:spLocks noChangeArrowheads="1"/>
              </p:cNvSpPr>
              <p:nvPr/>
            </p:nvSpPr>
            <p:spPr bwMode="auto">
              <a:xfrm>
                <a:off x="1531" y="3180"/>
                <a:ext cx="99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0" hangingPunct="0"/>
                <a:r>
                  <a:rPr lang="en-US" sz="1400">
                    <a:solidFill>
                      <a:schemeClr val="bg2"/>
                    </a:solidFill>
                  </a:rPr>
                  <a:t>Windows Kernel</a:t>
                </a:r>
              </a:p>
            </p:txBody>
          </p:sp>
          <p:grpSp>
            <p:nvGrpSpPr>
              <p:cNvPr id="18" name="Group 71"/>
              <p:cNvGrpSpPr>
                <a:grpSpLocks/>
              </p:cNvGrpSpPr>
              <p:nvPr/>
            </p:nvGrpSpPr>
            <p:grpSpPr bwMode="auto">
              <a:xfrm>
                <a:off x="2981" y="3163"/>
                <a:ext cx="666" cy="172"/>
                <a:chOff x="3494" y="3328"/>
                <a:chExt cx="626" cy="208"/>
              </a:xfrm>
            </p:grpSpPr>
            <p:sp>
              <p:nvSpPr>
                <p:cNvPr id="1323080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518" y="3356"/>
                  <a:ext cx="597" cy="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eaLnBrk="0" hangingPunct="0">
                    <a:lnSpc>
                      <a:spcPct val="75000"/>
                    </a:lnSpc>
                  </a:pPr>
                  <a:r>
                    <a:rPr lang="en-US" sz="1200">
                      <a:solidFill>
                        <a:schemeClr val="bg2"/>
                      </a:solidFill>
                    </a:rPr>
                    <a:t>win32k.sys</a:t>
                  </a:r>
                </a:p>
              </p:txBody>
            </p:sp>
            <p:sp>
              <p:nvSpPr>
                <p:cNvPr id="1323081" name="Rectangle 73"/>
                <p:cNvSpPr>
                  <a:spLocks noChangeArrowheads="1"/>
                </p:cNvSpPr>
                <p:nvPr/>
              </p:nvSpPr>
              <p:spPr bwMode="auto">
                <a:xfrm>
                  <a:off x="3494" y="3328"/>
                  <a:ext cx="626" cy="208"/>
                </a:xfrm>
                <a:prstGeom prst="rect">
                  <a:avLst/>
                </a:prstGeom>
                <a:noFill/>
                <a:ln w="9525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>
                    <a:solidFill>
                      <a:schemeClr val="bg2"/>
                    </a:solidFill>
                  </a:endParaRPr>
                </a:p>
              </p:txBody>
            </p:sp>
          </p:grpSp>
        </p:grpSp>
      </p:grpSp>
      <p:grpSp>
        <p:nvGrpSpPr>
          <p:cNvPr id="19" name="Group 156"/>
          <p:cNvGrpSpPr>
            <a:grpSpLocks/>
          </p:cNvGrpSpPr>
          <p:nvPr/>
        </p:nvGrpSpPr>
        <p:grpSpPr bwMode="auto">
          <a:xfrm>
            <a:off x="6834808" y="1495348"/>
            <a:ext cx="1755776" cy="2427288"/>
            <a:chOff x="4157" y="1019"/>
            <a:chExt cx="1106" cy="1529"/>
          </a:xfrm>
        </p:grpSpPr>
        <p:sp>
          <p:nvSpPr>
            <p:cNvPr id="1323085" name="Rectangle 77"/>
            <p:cNvSpPr>
              <a:spLocks noChangeArrowheads="1"/>
            </p:cNvSpPr>
            <p:nvPr/>
          </p:nvSpPr>
          <p:spPr bwMode="auto">
            <a:xfrm>
              <a:off x="4157" y="1019"/>
              <a:ext cx="1106" cy="152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1323087" name="Text Box 79"/>
            <p:cNvSpPr txBox="1">
              <a:spLocks noChangeArrowheads="1"/>
            </p:cNvSpPr>
            <p:nvPr/>
          </p:nvSpPr>
          <p:spPr bwMode="auto">
            <a:xfrm>
              <a:off x="4250" y="1768"/>
              <a:ext cx="843" cy="19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chemeClr val="bg2"/>
                  </a:solidFill>
                </a:rPr>
                <a:t>  SUA/Interix  </a:t>
              </a:r>
            </a:p>
          </p:txBody>
        </p:sp>
        <p:grpSp>
          <p:nvGrpSpPr>
            <p:cNvPr id="20" name="Group 80"/>
            <p:cNvGrpSpPr>
              <a:grpSpLocks/>
            </p:cNvGrpSpPr>
            <p:nvPr/>
          </p:nvGrpSpPr>
          <p:grpSpPr bwMode="auto">
            <a:xfrm>
              <a:off x="4319" y="1317"/>
              <a:ext cx="754" cy="209"/>
              <a:chOff x="4667" y="409"/>
              <a:chExt cx="794" cy="231"/>
            </a:xfrm>
          </p:grpSpPr>
          <p:sp>
            <p:nvSpPr>
              <p:cNvPr id="1323089" name="Rectangle 81"/>
              <p:cNvSpPr>
                <a:spLocks noChangeArrowheads="1"/>
              </p:cNvSpPr>
              <p:nvPr/>
            </p:nvSpPr>
            <p:spPr bwMode="auto">
              <a:xfrm>
                <a:off x="4667" y="409"/>
                <a:ext cx="794" cy="229"/>
              </a:xfrm>
              <a:prstGeom prst="rect">
                <a:avLst/>
              </a:prstGeom>
              <a:solidFill>
                <a:srgbClr val="00CC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fr-FR">
                  <a:solidFill>
                    <a:schemeClr val="bg2"/>
                  </a:solidFill>
                </a:endParaRPr>
              </a:p>
            </p:txBody>
          </p:sp>
          <p:sp>
            <p:nvSpPr>
              <p:cNvPr id="1323090" name="Text Box 82"/>
              <p:cNvSpPr txBox="1">
                <a:spLocks noChangeArrowheads="1"/>
              </p:cNvSpPr>
              <p:nvPr/>
            </p:nvSpPr>
            <p:spPr bwMode="auto">
              <a:xfrm>
                <a:off x="4737" y="426"/>
                <a:ext cx="642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0" hangingPunct="0"/>
                <a:r>
                  <a:rPr lang="en-US" sz="1400" b="1">
                    <a:solidFill>
                      <a:schemeClr val="bg2"/>
                    </a:solidFill>
                  </a:rPr>
                  <a:t>Windows</a:t>
                </a:r>
              </a:p>
            </p:txBody>
          </p:sp>
        </p:grpSp>
        <p:sp>
          <p:nvSpPr>
            <p:cNvPr id="1323091" name="Rectangle 83"/>
            <p:cNvSpPr>
              <a:spLocks noChangeArrowheads="1"/>
            </p:cNvSpPr>
            <p:nvPr/>
          </p:nvSpPr>
          <p:spPr bwMode="auto">
            <a:xfrm>
              <a:off x="4319" y="2186"/>
              <a:ext cx="754" cy="207"/>
            </a:xfrm>
            <a:prstGeom prst="rect">
              <a:avLst/>
            </a:prstGeom>
            <a:solidFill>
              <a:srgbClr val="F8F8F8"/>
            </a:solidFill>
            <a:ln w="9525" algn="ctr">
              <a:miter lim="800000"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8F8F8"/>
              </a:extrusionClr>
            </a:sp3d>
          </p:spPr>
          <p:txBody>
            <a:bodyPr wrap="none" anchor="ctr">
              <a:flatTx/>
            </a:bodyPr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1323092" name="Text Box 84"/>
            <p:cNvSpPr txBox="1">
              <a:spLocks noChangeArrowheads="1"/>
            </p:cNvSpPr>
            <p:nvPr/>
          </p:nvSpPr>
          <p:spPr bwMode="auto">
            <a:xfrm>
              <a:off x="4400" y="2198"/>
              <a:ext cx="60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chemeClr val="bg2"/>
                  </a:solidFill>
                </a:rPr>
                <a:t>3rd Party</a:t>
              </a:r>
            </a:p>
          </p:txBody>
        </p:sp>
      </p:grpSp>
      <p:grpSp>
        <p:nvGrpSpPr>
          <p:cNvPr id="21" name="Group 154"/>
          <p:cNvGrpSpPr>
            <a:grpSpLocks/>
          </p:cNvGrpSpPr>
          <p:nvPr/>
        </p:nvGrpSpPr>
        <p:grpSpPr bwMode="auto">
          <a:xfrm>
            <a:off x="571500" y="2265364"/>
            <a:ext cx="2762251" cy="2655888"/>
            <a:chOff x="324" y="1490"/>
            <a:chExt cx="1740" cy="1673"/>
          </a:xfrm>
          <a:solidFill>
            <a:srgbClr val="A9859A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800000"/>
            </a:lightRig>
          </a:scene3d>
        </p:grpSpPr>
        <p:sp>
          <p:nvSpPr>
            <p:cNvPr id="1323031" name="Text Box 23"/>
            <p:cNvSpPr txBox="1">
              <a:spLocks noChangeArrowheads="1"/>
            </p:cNvSpPr>
            <p:nvPr/>
          </p:nvSpPr>
          <p:spPr bwMode="auto">
            <a:xfrm>
              <a:off x="1134" y="1719"/>
              <a:ext cx="318" cy="16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  <a:sp3d prstMaterial="plastic"/>
          </p:spPr>
          <p:txBody>
            <a:bodyPr wrap="square" anchor="ctr">
              <a:spAutoFit/>
            </a:bodyPr>
            <a:lstStyle/>
            <a:p>
              <a:pPr eaLnBrk="0" hangingPunct="0">
                <a:lnSpc>
                  <a:spcPct val="75000"/>
                </a:lnSpc>
              </a:pPr>
              <a:r>
                <a:rPr lang="en-US" sz="1400" b="1" dirty="0">
                  <a:solidFill>
                    <a:schemeClr val="bg2"/>
                  </a:solidFill>
                </a:rPr>
                <a:t>X11</a:t>
              </a:r>
            </a:p>
          </p:txBody>
        </p:sp>
        <p:sp>
          <p:nvSpPr>
            <p:cNvPr id="1323062" name="Text Box 54"/>
            <p:cNvSpPr txBox="1">
              <a:spLocks noChangeArrowheads="1"/>
            </p:cNvSpPr>
            <p:nvPr/>
          </p:nvSpPr>
          <p:spPr bwMode="auto">
            <a:xfrm>
              <a:off x="1733" y="1490"/>
              <a:ext cx="331" cy="93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  <a:sp3d prstMaterial="plastic"/>
          </p:spPr>
          <p:txBody>
            <a:bodyPr wrap="square" anchor="ctr"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1400" b="1" dirty="0">
                  <a:solidFill>
                    <a:schemeClr val="bg2"/>
                  </a:solidFill>
                </a:rPr>
                <a:t>U</a:t>
              </a:r>
              <a:br>
                <a:rPr lang="en-US" sz="1400" b="1" dirty="0">
                  <a:solidFill>
                    <a:schemeClr val="bg2"/>
                  </a:solidFill>
                </a:rPr>
              </a:br>
              <a:r>
                <a:rPr lang="en-US" sz="1400" b="1" dirty="0">
                  <a:solidFill>
                    <a:schemeClr val="bg2"/>
                  </a:solidFill>
                </a:rPr>
                <a:t>N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1400" b="1" dirty="0">
                  <a:solidFill>
                    <a:schemeClr val="bg2"/>
                  </a:solidFill>
                </a:rPr>
                <a:t>I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1400" b="1" dirty="0">
                  <a:solidFill>
                    <a:schemeClr val="bg2"/>
                  </a:solidFill>
                </a:rPr>
                <a:t>X</a:t>
              </a:r>
            </a:p>
            <a:p>
              <a:pPr algn="ctr" eaLnBrk="0" hangingPunct="0">
                <a:lnSpc>
                  <a:spcPct val="75000"/>
                </a:lnSpc>
              </a:pPr>
              <a:endParaRPr lang="en-US" sz="1400" b="1" dirty="0">
                <a:solidFill>
                  <a:schemeClr val="bg2"/>
                </a:solidFill>
              </a:endParaRP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1400" b="1" dirty="0">
                  <a:solidFill>
                    <a:schemeClr val="bg2"/>
                  </a:solidFill>
                </a:rPr>
                <a:t>S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1400" b="1" dirty="0">
                  <a:solidFill>
                    <a:schemeClr val="bg2"/>
                  </a:solidFill>
                </a:rPr>
                <a:t>D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1400" b="1" dirty="0">
                  <a:solidFill>
                    <a:schemeClr val="bg2"/>
                  </a:solidFill>
                </a:rPr>
                <a:t>K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900" dirty="0">
                  <a:solidFill>
                    <a:schemeClr val="bg2"/>
                  </a:solidFill>
                </a:rPr>
                <a:t>(</a:t>
              </a:r>
              <a:r>
                <a:rPr lang="en-US" sz="900" dirty="0" err="1">
                  <a:solidFill>
                    <a:schemeClr val="bg2"/>
                  </a:solidFill>
                </a:rPr>
                <a:t>gcc</a:t>
              </a:r>
              <a:r>
                <a:rPr lang="en-US" sz="900" dirty="0">
                  <a:solidFill>
                    <a:schemeClr val="bg2"/>
                  </a:solidFill>
                </a:rPr>
                <a:t>)</a:t>
              </a:r>
            </a:p>
          </p:txBody>
        </p:sp>
        <p:grpSp>
          <p:nvGrpSpPr>
            <p:cNvPr id="22" name="Group 122"/>
            <p:cNvGrpSpPr>
              <a:grpSpLocks/>
            </p:cNvGrpSpPr>
            <p:nvPr/>
          </p:nvGrpSpPr>
          <p:grpSpPr bwMode="auto">
            <a:xfrm>
              <a:off x="324" y="1969"/>
              <a:ext cx="1728" cy="1194"/>
              <a:chOff x="324" y="1969"/>
              <a:chExt cx="1728" cy="1194"/>
            </a:xfrm>
            <a:grpFill/>
          </p:grpSpPr>
          <p:sp>
            <p:nvSpPr>
              <p:cNvPr id="1323133" name="Text Box 125"/>
              <p:cNvSpPr txBox="1">
                <a:spLocks noChangeArrowheads="1"/>
              </p:cNvSpPr>
              <p:nvPr/>
            </p:nvSpPr>
            <p:spPr bwMode="auto">
              <a:xfrm>
                <a:off x="372" y="2881"/>
                <a:ext cx="1680" cy="16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  <a:sp3d prstMaterial="plastic"/>
            </p:spPr>
            <p:txBody>
              <a:bodyPr wrap="square" anchor="ctr">
                <a:spAutoFit/>
              </a:bodyPr>
              <a:lstStyle/>
              <a:p>
                <a:pPr algn="ctr" eaLnBrk="0" hangingPunct="0">
                  <a:lnSpc>
                    <a:spcPct val="75000"/>
                  </a:lnSpc>
                </a:pPr>
                <a:r>
                  <a:rPr lang="en-US" sz="1400" b="1" dirty="0">
                    <a:solidFill>
                      <a:schemeClr val="bg2"/>
                    </a:solidFill>
                  </a:rPr>
                  <a:t>Interix Subsystem</a:t>
                </a:r>
                <a:endParaRPr lang="en-US" sz="1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323135" name="Text Box 127"/>
              <p:cNvSpPr txBox="1">
                <a:spLocks noChangeArrowheads="1"/>
              </p:cNvSpPr>
              <p:nvPr/>
            </p:nvSpPr>
            <p:spPr bwMode="auto">
              <a:xfrm>
                <a:off x="324" y="2559"/>
                <a:ext cx="1656" cy="16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  <a:sp3d prstMaterial="plastic"/>
            </p:spPr>
            <p:txBody>
              <a:bodyPr wrap="square" anchor="ctr">
                <a:spAutoFit/>
              </a:bodyPr>
              <a:lstStyle/>
              <a:p>
                <a:pPr algn="ctr" eaLnBrk="0" hangingPunct="0">
                  <a:lnSpc>
                    <a:spcPct val="75000"/>
                  </a:lnSpc>
                </a:pPr>
                <a:r>
                  <a:rPr lang="en-US" sz="1400" b="1">
                    <a:solidFill>
                      <a:schemeClr val="bg2"/>
                    </a:solidFill>
                  </a:rPr>
                  <a:t>UNIX /POSIX APIs</a:t>
                </a:r>
              </a:p>
            </p:txBody>
          </p:sp>
          <p:sp>
            <p:nvSpPr>
              <p:cNvPr id="1323138" name="Text Box 130"/>
              <p:cNvSpPr txBox="1">
                <a:spLocks noChangeArrowheads="1"/>
              </p:cNvSpPr>
              <p:nvPr/>
            </p:nvSpPr>
            <p:spPr bwMode="auto">
              <a:xfrm>
                <a:off x="338" y="1969"/>
                <a:ext cx="754" cy="407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  <a:sp3d prstMaterial="plastic"/>
            </p:spPr>
            <p:txBody>
              <a:bodyPr wrap="square" anchor="ctr">
                <a:spAutoFit/>
              </a:bodyPr>
              <a:lstStyle/>
              <a:p>
                <a:pPr algn="ctr" eaLnBrk="0" hangingPunct="0">
                  <a:lnSpc>
                    <a:spcPct val="75000"/>
                  </a:lnSpc>
                </a:pPr>
                <a:r>
                  <a:rPr lang="en-US" sz="1200" b="1" dirty="0">
                    <a:solidFill>
                      <a:schemeClr val="bg2"/>
                    </a:solidFill>
                  </a:rPr>
                  <a:t>UNIX, XPG,</a:t>
                </a:r>
              </a:p>
              <a:p>
                <a:pPr algn="ctr" eaLnBrk="0" hangingPunct="0">
                  <a:lnSpc>
                    <a:spcPct val="75000"/>
                  </a:lnSpc>
                </a:pPr>
                <a:r>
                  <a:rPr lang="en-US" sz="1200" b="1" dirty="0">
                    <a:solidFill>
                      <a:schemeClr val="bg2"/>
                    </a:solidFill>
                  </a:rPr>
                  <a:t>POSIX.2</a:t>
                </a:r>
              </a:p>
              <a:p>
                <a:pPr algn="ctr" eaLnBrk="0" hangingPunct="0">
                  <a:lnSpc>
                    <a:spcPct val="75000"/>
                  </a:lnSpc>
                </a:pPr>
                <a:r>
                  <a:rPr lang="en-US" sz="1200" b="1" dirty="0">
                    <a:solidFill>
                      <a:schemeClr val="bg2"/>
                    </a:solidFill>
                  </a:rPr>
                  <a:t>commands </a:t>
                </a:r>
              </a:p>
              <a:p>
                <a:pPr algn="ctr" eaLnBrk="0" hangingPunct="0">
                  <a:lnSpc>
                    <a:spcPct val="75000"/>
                  </a:lnSpc>
                </a:pPr>
                <a:r>
                  <a:rPr lang="en-US" sz="1200" b="1" dirty="0">
                    <a:solidFill>
                      <a:schemeClr val="bg2"/>
                    </a:solidFill>
                  </a:rPr>
                  <a:t>&amp; utilities</a:t>
                </a:r>
                <a:endParaRPr lang="en-US" sz="12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323139" name="Text Box 131"/>
              <p:cNvSpPr txBox="1">
                <a:spLocks noChangeArrowheads="1"/>
              </p:cNvSpPr>
              <p:nvPr/>
            </p:nvSpPr>
            <p:spPr bwMode="auto">
              <a:xfrm>
                <a:off x="1129" y="2090"/>
                <a:ext cx="432" cy="26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  <a:sp3d prstMaterial="plastic"/>
            </p:spPr>
            <p:txBody>
              <a:bodyPr wrap="none" anchor="ctr">
                <a:spAutoFit/>
              </a:bodyPr>
              <a:lstStyle/>
              <a:p>
                <a:pPr algn="ctr" eaLnBrk="0" hangingPunct="0">
                  <a:lnSpc>
                    <a:spcPct val="75000"/>
                  </a:lnSpc>
                </a:pPr>
                <a:r>
                  <a:rPr lang="en-US" sz="1400" b="1" dirty="0">
                    <a:solidFill>
                      <a:schemeClr val="bg2"/>
                    </a:solidFill>
                  </a:rPr>
                  <a:t>UNIX</a:t>
                </a:r>
              </a:p>
              <a:p>
                <a:pPr algn="ctr" eaLnBrk="0" hangingPunct="0">
                  <a:lnSpc>
                    <a:spcPct val="75000"/>
                  </a:lnSpc>
                </a:pPr>
                <a:r>
                  <a:rPr lang="en-US" sz="1400" b="1" dirty="0">
                    <a:solidFill>
                      <a:schemeClr val="bg2"/>
                    </a:solidFill>
                  </a:rPr>
                  <a:t>shells</a:t>
                </a:r>
                <a:endParaRPr lang="en-US" sz="1400" dirty="0">
                  <a:solidFill>
                    <a:schemeClr val="bg2"/>
                  </a:solidFill>
                </a:endParaRPr>
              </a:p>
            </p:txBody>
          </p:sp>
          <p:cxnSp>
            <p:nvCxnSpPr>
              <p:cNvPr id="1323142" name="AutoShape 134"/>
              <p:cNvCxnSpPr>
                <a:cxnSpLocks noChangeShapeType="1"/>
              </p:cNvCxnSpPr>
              <p:nvPr/>
            </p:nvCxnSpPr>
            <p:spPr bwMode="auto">
              <a:xfrm>
                <a:off x="1088" y="2763"/>
                <a:ext cx="0" cy="107"/>
              </a:xfrm>
              <a:prstGeom prst="straightConnector1">
                <a:avLst/>
              </a:prstGeom>
              <a:grpFill/>
              <a:ln w="19050">
                <a:solidFill>
                  <a:srgbClr val="333333"/>
                </a:solidFill>
                <a:round/>
                <a:headEnd type="diamond" w="sm" len="sm"/>
                <a:tailEnd type="diamond" w="sm" len="sm"/>
              </a:ln>
              <a:effectLst/>
              <a:sp3d prstMaterial="plastic"/>
            </p:spPr>
          </p:cxnSp>
          <p:cxnSp>
            <p:nvCxnSpPr>
              <p:cNvPr id="1323143" name="AutoShape 135"/>
              <p:cNvCxnSpPr>
                <a:cxnSpLocks noChangeShapeType="1"/>
              </p:cNvCxnSpPr>
              <p:nvPr/>
            </p:nvCxnSpPr>
            <p:spPr bwMode="auto">
              <a:xfrm>
                <a:off x="658" y="2438"/>
                <a:ext cx="0" cy="119"/>
              </a:xfrm>
              <a:prstGeom prst="straightConnector1">
                <a:avLst/>
              </a:prstGeom>
              <a:grpFill/>
              <a:ln w="19050">
                <a:solidFill>
                  <a:srgbClr val="333333"/>
                </a:solidFill>
                <a:round/>
                <a:headEnd type="diamond" w="sm" len="sm"/>
                <a:tailEnd type="diamond" w="sm" len="sm"/>
              </a:ln>
              <a:effectLst/>
              <a:sp3d prstMaterial="plastic"/>
            </p:spPr>
          </p:cxnSp>
          <p:cxnSp>
            <p:nvCxnSpPr>
              <p:cNvPr id="1323144" name="AutoShape 136"/>
              <p:cNvCxnSpPr>
                <a:cxnSpLocks noChangeShapeType="1"/>
              </p:cNvCxnSpPr>
              <p:nvPr/>
            </p:nvCxnSpPr>
            <p:spPr bwMode="auto">
              <a:xfrm>
                <a:off x="1764" y="2434"/>
                <a:ext cx="0" cy="119"/>
              </a:xfrm>
              <a:prstGeom prst="straightConnector1">
                <a:avLst/>
              </a:prstGeom>
              <a:grpFill/>
              <a:ln w="19050">
                <a:solidFill>
                  <a:srgbClr val="333333"/>
                </a:solidFill>
                <a:round/>
                <a:headEnd type="diamond" w="sm" len="sm"/>
                <a:tailEnd type="diamond" w="sm" len="sm"/>
              </a:ln>
              <a:effectLst/>
              <a:sp3d prstMaterial="plastic"/>
            </p:spPr>
          </p:cxnSp>
          <p:sp>
            <p:nvSpPr>
              <p:cNvPr id="1323145" name="Line 137"/>
              <p:cNvSpPr>
                <a:spLocks noChangeShapeType="1"/>
              </p:cNvSpPr>
              <p:nvPr/>
            </p:nvSpPr>
            <p:spPr bwMode="auto">
              <a:xfrm>
                <a:off x="1087" y="3058"/>
                <a:ext cx="0" cy="105"/>
              </a:xfrm>
              <a:prstGeom prst="line">
                <a:avLst/>
              </a:prstGeom>
              <a:grpFill/>
              <a:ln w="19050">
                <a:solidFill>
                  <a:srgbClr val="333333"/>
                </a:solidFill>
                <a:round/>
                <a:headEnd type="diamond" w="sm" len="sm"/>
                <a:tailEnd type="diamond" w="sm" len="sm"/>
              </a:ln>
              <a:effectLst/>
              <a:sp3d prstMaterial="plastic"/>
            </p:spPr>
            <p:txBody>
              <a:bodyPr wrap="none" anchor="ctr"/>
              <a:lstStyle/>
              <a:p>
                <a:endParaRPr lang="fr-FR">
                  <a:solidFill>
                    <a:schemeClr val="bg2"/>
                  </a:solidFill>
                </a:endParaRPr>
              </a:p>
            </p:txBody>
          </p:sp>
        </p:grpSp>
      </p:grpSp>
      <p:sp>
        <p:nvSpPr>
          <p:cNvPr id="1323147" name="Rectangle 139"/>
          <p:cNvSpPr>
            <a:spLocks noChangeArrowheads="1"/>
          </p:cNvSpPr>
          <p:nvPr/>
        </p:nvSpPr>
        <p:spPr bwMode="auto">
          <a:xfrm>
            <a:off x="1868488" y="2254250"/>
            <a:ext cx="312737" cy="304800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r>
              <a:rPr lang="en-US" sz="1000" b="1">
                <a:solidFill>
                  <a:schemeClr val="bg2"/>
                </a:solidFill>
              </a:rPr>
              <a:t>Motif</a:t>
            </a:r>
          </a:p>
        </p:txBody>
      </p:sp>
      <p:grpSp>
        <p:nvGrpSpPr>
          <p:cNvPr id="23" name="Group 140"/>
          <p:cNvGrpSpPr>
            <a:grpSpLocks/>
          </p:cNvGrpSpPr>
          <p:nvPr/>
        </p:nvGrpSpPr>
        <p:grpSpPr bwMode="auto">
          <a:xfrm>
            <a:off x="671794" y="1528763"/>
            <a:ext cx="2374900" cy="2238375"/>
            <a:chOff x="265" y="496"/>
            <a:chExt cx="1770" cy="1700"/>
          </a:xfrm>
        </p:grpSpPr>
        <p:sp>
          <p:nvSpPr>
            <p:cNvPr id="1323149" name="Freeform 141"/>
            <p:cNvSpPr>
              <a:spLocks/>
            </p:cNvSpPr>
            <p:nvPr/>
          </p:nvSpPr>
          <p:spPr bwMode="auto">
            <a:xfrm>
              <a:off x="265" y="496"/>
              <a:ext cx="1770" cy="170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770" y="0"/>
                </a:cxn>
                <a:cxn ang="0">
                  <a:pos x="1770" y="388"/>
                </a:cxn>
                <a:cxn ang="0">
                  <a:pos x="1485" y="388"/>
                </a:cxn>
                <a:cxn ang="0">
                  <a:pos x="1485" y="1700"/>
                </a:cxn>
                <a:cxn ang="0">
                  <a:pos x="1434" y="1700"/>
                </a:cxn>
                <a:cxn ang="0">
                  <a:pos x="1434" y="1050"/>
                </a:cxn>
                <a:cxn ang="0">
                  <a:pos x="1274" y="1050"/>
                </a:cxn>
                <a:cxn ang="0">
                  <a:pos x="1274" y="388"/>
                </a:cxn>
                <a:cxn ang="0">
                  <a:pos x="0" y="388"/>
                </a:cxn>
                <a:cxn ang="0">
                  <a:pos x="3" y="0"/>
                </a:cxn>
              </a:cxnLst>
              <a:rect l="0" t="0" r="r" b="b"/>
              <a:pathLst>
                <a:path w="1770" h="1700">
                  <a:moveTo>
                    <a:pt x="3" y="0"/>
                  </a:moveTo>
                  <a:lnTo>
                    <a:pt x="1770" y="0"/>
                  </a:lnTo>
                  <a:lnTo>
                    <a:pt x="1770" y="388"/>
                  </a:lnTo>
                  <a:lnTo>
                    <a:pt x="1485" y="388"/>
                  </a:lnTo>
                  <a:lnTo>
                    <a:pt x="1485" y="1700"/>
                  </a:lnTo>
                  <a:lnTo>
                    <a:pt x="1434" y="1700"/>
                  </a:lnTo>
                  <a:lnTo>
                    <a:pt x="1434" y="1050"/>
                  </a:lnTo>
                  <a:lnTo>
                    <a:pt x="1274" y="1050"/>
                  </a:lnTo>
                  <a:lnTo>
                    <a:pt x="1274" y="388"/>
                  </a:lnTo>
                  <a:lnTo>
                    <a:pt x="0" y="38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8F8F8"/>
            </a:solidFill>
            <a:ln w="9525" cap="flat" cmpd="sng">
              <a:prstDash val="solid"/>
              <a:round/>
              <a:headEnd/>
              <a:tailEnd/>
            </a:ln>
            <a:effectLst/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8F8F8"/>
              </a:extrusionClr>
            </a:sp3d>
          </p:spPr>
          <p:txBody>
            <a:bodyPr wrap="none" anchor="ctr">
              <a:flatTx/>
            </a:bodyPr>
            <a:lstStyle/>
            <a:p>
              <a:endParaRPr lang="fr-FR">
                <a:solidFill>
                  <a:schemeClr val="bg2"/>
                </a:solidFill>
              </a:endParaRPr>
            </a:p>
          </p:txBody>
        </p:sp>
        <p:sp>
          <p:nvSpPr>
            <p:cNvPr id="1323150" name="Text Box 142"/>
            <p:cNvSpPr txBox="1">
              <a:spLocks noChangeArrowheads="1"/>
            </p:cNvSpPr>
            <p:nvPr/>
          </p:nvSpPr>
          <p:spPr bwMode="auto">
            <a:xfrm>
              <a:off x="654" y="562"/>
              <a:ext cx="937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>
                <a:lnSpc>
                  <a:spcPct val="75000"/>
                </a:lnSpc>
              </a:pPr>
              <a:r>
                <a:rPr lang="en-US" sz="1400" dirty="0">
                  <a:solidFill>
                    <a:schemeClr val="bg2"/>
                  </a:solidFill>
                </a:rPr>
                <a:t>UNIX</a:t>
              </a:r>
            </a:p>
            <a:p>
              <a:pPr eaLnBrk="0" hangingPunct="0">
                <a:lnSpc>
                  <a:spcPct val="75000"/>
                </a:lnSpc>
              </a:pPr>
              <a:r>
                <a:rPr lang="en-US" sz="1400" dirty="0">
                  <a:solidFill>
                    <a:schemeClr val="bg2"/>
                  </a:solidFill>
                </a:rPr>
                <a:t>Applications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2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2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2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23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23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23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23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32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011" grpId="0"/>
      <p:bldP spid="1323014" grpId="0" animBg="1"/>
      <p:bldP spid="1323042" grpId="0" animBg="1"/>
      <p:bldP spid="1323046" grpId="0"/>
      <p:bldP spid="1323147" grpId="0" animBg="1"/>
    </p:bldLst>
  </p:timing>
</p:sld>
</file>

<file path=ppt/theme/theme1.xml><?xml version="1.0" encoding="utf-8"?>
<a:theme xmlns:a="http://schemas.openxmlformats.org/drawingml/2006/main" name="1_Brushed metal and curves - Blue_Segoe">
  <a:themeElements>
    <a:clrScheme name="Brushed metal and curves - Blue - MGB04 1">
      <a:dk1>
        <a:srgbClr val="000000"/>
      </a:dk1>
      <a:lt1>
        <a:srgbClr val="FFFFFF"/>
      </a:lt1>
      <a:dk2>
        <a:srgbClr val="1C2986"/>
      </a:dk2>
      <a:lt2>
        <a:srgbClr val="FFB601"/>
      </a:lt2>
      <a:accent1>
        <a:srgbClr val="F7E993"/>
      </a:accent1>
      <a:accent2>
        <a:srgbClr val="66CC66"/>
      </a:accent2>
      <a:accent3>
        <a:srgbClr val="ABACC3"/>
      </a:accent3>
      <a:accent4>
        <a:srgbClr val="DADADA"/>
      </a:accent4>
      <a:accent5>
        <a:srgbClr val="FAF2C8"/>
      </a:accent5>
      <a:accent6>
        <a:srgbClr val="5CB95C"/>
      </a:accent6>
      <a:hlink>
        <a:srgbClr val="6699FF"/>
      </a:hlink>
      <a:folHlink>
        <a:srgbClr val="F67E3C"/>
      </a:folHlink>
    </a:clrScheme>
    <a:fontScheme name="Brushed metal and curves - Blue - MGB04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folHlink">
                <a:gamma/>
                <a:shade val="54118"/>
                <a:invGamma/>
              </a:schemeClr>
            </a:gs>
            <a:gs pos="50000">
              <a:schemeClr val="folHlink"/>
            </a:gs>
            <a:gs pos="100000">
              <a:schemeClr val="folHlink">
                <a:gamma/>
                <a:shade val="54118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 Semi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folHlink">
                <a:gamma/>
                <a:shade val="54118"/>
                <a:invGamma/>
              </a:schemeClr>
            </a:gs>
            <a:gs pos="50000">
              <a:schemeClr val="folHlink"/>
            </a:gs>
            <a:gs pos="100000">
              <a:schemeClr val="folHlink">
                <a:gamma/>
                <a:shade val="54118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egoe Semibold" pitchFamily="34" charset="0"/>
          </a:defRPr>
        </a:defPPr>
      </a:lstStyle>
    </a:lnDef>
  </a:objectDefaults>
  <a:extraClrSchemeLst>
    <a:extraClrScheme>
      <a:clrScheme name="Brushed metal and curves - Blue - MGB04 1">
        <a:dk1>
          <a:srgbClr val="000000"/>
        </a:dk1>
        <a:lt1>
          <a:srgbClr val="FFFFFF"/>
        </a:lt1>
        <a:dk2>
          <a:srgbClr val="1C2986"/>
        </a:dk2>
        <a:lt2>
          <a:srgbClr val="FFB601"/>
        </a:lt2>
        <a:accent1>
          <a:srgbClr val="F7E993"/>
        </a:accent1>
        <a:accent2>
          <a:srgbClr val="66CC66"/>
        </a:accent2>
        <a:accent3>
          <a:srgbClr val="ABACC3"/>
        </a:accent3>
        <a:accent4>
          <a:srgbClr val="DADADA"/>
        </a:accent4>
        <a:accent5>
          <a:srgbClr val="FAF2C8"/>
        </a:accent5>
        <a:accent6>
          <a:srgbClr val="5CB95C"/>
        </a:accent6>
        <a:hlink>
          <a:srgbClr val="6699FF"/>
        </a:hlink>
        <a:folHlink>
          <a:srgbClr val="F67E3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45356EF91A7D428E9C1F0602EAA29E" ma:contentTypeVersion="0" ma:contentTypeDescription="Create a new document." ma:contentTypeScope="" ma:versionID="2f847815e5695a1a0bcafb407f864a4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9C1E1DC-87FD-47D8-A8F4-5501B2E5A03C}"/>
</file>

<file path=customXml/itemProps2.xml><?xml version="1.0" encoding="utf-8"?>
<ds:datastoreItem xmlns:ds="http://schemas.openxmlformats.org/officeDocument/2006/customXml" ds:itemID="{8890A798-16F1-45A3-A4BD-3CD412080E92}"/>
</file>

<file path=customXml/itemProps3.xml><?xml version="1.0" encoding="utf-8"?>
<ds:datastoreItem xmlns:ds="http://schemas.openxmlformats.org/officeDocument/2006/customXml" ds:itemID="{D01B0856-81C3-4CAB-8C78-440AE5BB4BAC}"/>
</file>

<file path=docProps/app.xml><?xml version="1.0" encoding="utf-8"?>
<Properties xmlns="http://schemas.openxmlformats.org/officeDocument/2006/extended-properties" xmlns:vt="http://schemas.openxmlformats.org/officeDocument/2006/docPropsVTypes">
  <Template>1_Brushed metal and curves - Blue_Segoe</Template>
  <TotalTime>1691</TotalTime>
  <Words>1305</Words>
  <Application>Microsoft PowerPoint</Application>
  <PresentationFormat>On-screen Show (4:3)</PresentationFormat>
  <Paragraphs>322</Paragraphs>
  <Slides>30</Slides>
  <Notes>9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1_Brushed metal and curves - Blue_Segoe</vt:lpstr>
      <vt:lpstr>Visio</vt:lpstr>
      <vt:lpstr>Migration Unix vers Windows Server: retour d'expérience </vt:lpstr>
      <vt:lpstr>Interopérabilité des environnements hétérogènes (Unix / Linux / Windows)</vt:lpstr>
      <vt:lpstr>Sommaire</vt:lpstr>
      <vt:lpstr>Rappels sur l’interopérabilité et les standards 1/2</vt:lpstr>
      <vt:lpstr>Rappels sur l’interopérabilité et les standards 2/2</vt:lpstr>
      <vt:lpstr>Les services associés aux standards UNIX</vt:lpstr>
      <vt:lpstr>Démonstration</vt:lpstr>
      <vt:lpstr>Integration de SFU dans R2 (SUA)</vt:lpstr>
      <vt:lpstr>Schéma SUA  (Subsystem for Unix-based Application)</vt:lpstr>
      <vt:lpstr>SUA (Subsystem for Unix-Based Application) 1/2</vt:lpstr>
      <vt:lpstr>SUA (Subsystem for Unix-Based Application) 2/2</vt:lpstr>
      <vt:lpstr>Démonstration</vt:lpstr>
      <vt:lpstr>Intégration de Serveur NIS Dans AD</vt:lpstr>
      <vt:lpstr>Extension du Schéma AD</vt:lpstr>
      <vt:lpstr>Démonstration</vt:lpstr>
      <vt:lpstr>NIS: Authentification</vt:lpstr>
      <vt:lpstr>Démonstration</vt:lpstr>
      <vt:lpstr>NIS: Synchronisation des mots de passe 1/2</vt:lpstr>
      <vt:lpstr>NIS: Synchronisation des mots de passe 2/2</vt:lpstr>
      <vt:lpstr>Démonstration</vt:lpstr>
      <vt:lpstr>Serveur NFS</vt:lpstr>
      <vt:lpstr>Client NFS</vt:lpstr>
      <vt:lpstr>Démonstration</vt:lpstr>
      <vt:lpstr>Le mappage de noms 1/2</vt:lpstr>
      <vt:lpstr>Le mappage des noms 2/2</vt:lpstr>
      <vt:lpstr>SUA: mode mixte</vt:lpstr>
      <vt:lpstr>Portage des applications vers SUA</vt:lpstr>
      <vt:lpstr>Document aide (help)</vt:lpstr>
      <vt:lpstr>Ressources</vt:lpstr>
      <vt:lpstr>Slide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subject>Event Name here</dc:subject>
  <dc:creator>sebim</dc:creator>
  <dc:description>Template design:_x000d_
Formatter:_x000d_
Event Date:_x000d_
Event Location:_x000d_
Speech Length:_x000d_
Audience:_x000d_
Key Topics:</dc:description>
  <cp:lastModifiedBy>Ramin Barreto</cp:lastModifiedBy>
  <cp:revision>59</cp:revision>
  <dcterms:created xsi:type="dcterms:W3CDTF">2007-01-06T19:36:50Z</dcterms:created>
  <dcterms:modified xsi:type="dcterms:W3CDTF">2007-02-07T09:39:52Z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0x0101003945356EF91A7D428E9C1F0602EAA29E</vt:lpwstr>
  </property>
</Properties>
</file>