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24" r:id="rId3"/>
    <p:sldId id="313" r:id="rId4"/>
    <p:sldId id="318" r:id="rId5"/>
    <p:sldId id="305" r:id="rId6"/>
    <p:sldId id="323" r:id="rId7"/>
    <p:sldId id="325" r:id="rId8"/>
    <p:sldId id="326" r:id="rId9"/>
    <p:sldId id="317" r:id="rId10"/>
    <p:sldId id="320" r:id="rId11"/>
    <p:sldId id="322" r:id="rId12"/>
    <p:sldId id="312" r:id="rId13"/>
    <p:sldId id="319" r:id="rId14"/>
    <p:sldId id="31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Feil-Jacob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DDDDDD"/>
    <a:srgbClr val="777777"/>
    <a:srgbClr val="FFFFFF"/>
    <a:srgbClr val="D06800"/>
    <a:srgbClr val="BC5E00"/>
    <a:srgbClr val="FF9933"/>
    <a:srgbClr val="22233A"/>
    <a:srgbClr val="2728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1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780" y="-90"/>
      </p:cViewPr>
      <p:guideLst>
        <p:guide orient="horz" pos="891"/>
        <p:guide orient="horz" pos="144"/>
        <p:guide orient="horz" pos="2160"/>
        <p:guide orient="horz" pos="4176"/>
        <p:guide orient="horz" pos="1198"/>
        <p:guide pos="5520"/>
        <p:guide pos="241"/>
        <p:guide pos="458"/>
        <p:guide pos="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827" y="-10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Segoe" pitchFamily="34" charset="0"/>
              </a:defRPr>
            </a:lvl1pPr>
          </a:lstStyle>
          <a:p>
            <a:fld id="{0C82EE2E-7BD4-43E5-A14F-B1FD4CA7EB2E}" type="datetime8">
              <a:rPr lang="en-US"/>
              <a:pPr/>
              <a:t>1/15/2007 2:41 PM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charset="0"/>
              </a:defRPr>
            </a:lvl1pPr>
          </a:lstStyle>
          <a:p>
            <a:r>
              <a:rPr lang="en-US" dirty="0"/>
              <a:t>© 2005 Microsoft Corporation. All rights reserved.</a:t>
            </a:r>
          </a:p>
          <a:p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7CBCAA-054E-495F-99AD-B0546ABACB6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EB6052EE-314C-4779-AA24-B92A8A589297}" type="datetime8">
              <a:rPr lang="en-US"/>
              <a:pPr/>
              <a:t>1/15/2007 2:41 PM</a:t>
            </a:fld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charset="0"/>
              </a:defRPr>
            </a:lvl1pPr>
          </a:lstStyle>
          <a:p>
            <a:r>
              <a:rPr lang="en-US" dirty="0"/>
              <a:t>© 2005 Microsoft Corporation. All rights reserved.</a:t>
            </a:r>
          </a:p>
          <a:p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1D3C1D7C-6F57-42B5-BBF3-45F62F5CAB4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62D3BC-267F-482C-B148-598341E9239B}" type="datetime8">
              <a:rPr lang="en-US"/>
              <a:pPr/>
              <a:t>1/15/2007 2:41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9B572-1D32-478D-A4C7-5F68B1931316}" type="slidenum">
              <a:rPr lang="en-US"/>
              <a:pPr/>
              <a:t>1</a:t>
            </a:fld>
            <a:endParaRPr lang="en-US"/>
          </a:p>
        </p:txBody>
      </p:sp>
      <p:sp>
        <p:nvSpPr>
          <p:cNvPr id="4813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C3725A-C3DF-44F0-8EEC-166C90F700D5}" type="datetime8">
              <a:rPr lang="en-US"/>
              <a:pPr/>
              <a:t>1/15/2007 2:41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A94E5-D040-4F02-BB38-96A872C8CF46}" type="slidenum">
              <a:rPr lang="en-US"/>
              <a:pPr/>
              <a:t>5</a:t>
            </a:fld>
            <a:endParaRPr lang="en-US"/>
          </a:p>
        </p:txBody>
      </p:sp>
      <p:sp>
        <p:nvSpPr>
          <p:cNvPr id="351240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00DF6-0DBB-4858-ABA6-A2855A6E1079}" type="slidenum">
              <a:rPr lang="en-GB"/>
              <a:pPr/>
              <a:t>11</a:t>
            </a:fld>
            <a:endParaRPr lang="en-GB"/>
          </a:p>
        </p:txBody>
      </p:sp>
      <p:sp>
        <p:nvSpPr>
          <p:cNvPr id="152579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3" y="4344026"/>
            <a:ext cx="5485157" cy="4114488"/>
          </a:xfrm>
          <a:noFill/>
        </p:spPr>
        <p:txBody>
          <a:bodyPr/>
          <a:lstStyle/>
          <a:p>
            <a:r>
              <a:rPr lang="fr-FR" sz="1000" dirty="0" smtClean="0"/>
              <a:t>Le challenge : déployer ISA sur des agences</a:t>
            </a:r>
          </a:p>
          <a:p>
            <a:r>
              <a:rPr lang="fr-FR" sz="1000" dirty="0" smtClean="0"/>
              <a:t> Beaucoup de serveurs à déployer</a:t>
            </a:r>
          </a:p>
          <a:p>
            <a:r>
              <a:rPr lang="fr-FR" sz="1000" dirty="0" smtClean="0"/>
              <a:t> Pas d’administrateur local dans les agences</a:t>
            </a:r>
          </a:p>
          <a:p>
            <a:pPr eaLnBrk="1" hangingPunct="1"/>
            <a:endParaRPr lang="en-US" sz="1000" dirty="0" smtClean="0"/>
          </a:p>
        </p:txBody>
      </p:sp>
      <p:sp>
        <p:nvSpPr>
          <p:cNvPr id="152581" name="Rectangle 7"/>
          <p:cNvSpPr>
            <a:spLocks noChangeArrowheads="1"/>
          </p:cNvSpPr>
          <p:nvPr/>
        </p:nvSpPr>
        <p:spPr bwMode="auto">
          <a:xfrm>
            <a:off x="1554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/>
          <a:p>
            <a:pPr algn="l" defTabSz="931863" eaLnBrk="0"/>
            <a:fld id="{A48CA6CF-25A6-4950-B381-A4D0B5FA47C5}" type="slidenum">
              <a:rPr lang="en-US" sz="1200">
                <a:latin typeface="Arial" charset="0"/>
                <a:cs typeface="Arial" charset="0"/>
              </a:rPr>
              <a:pPr algn="l" defTabSz="931863" eaLnBrk="0"/>
              <a:t>11</a:t>
            </a:fld>
            <a:endParaRPr lang="he-I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A851FF-BF89-4261-9D58-56F14019E53F}" type="datetime8">
              <a:rPr lang="en-US"/>
              <a:pPr/>
              <a:t>1/15/2007 2:41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3315E-CE21-450E-A352-4BB1BF92D4CD}" type="slidenum">
              <a:rPr lang="en-US"/>
              <a:pPr/>
              <a:t>12</a:t>
            </a:fld>
            <a:endParaRPr lang="en-US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CC627B-5421-48CE-9DE5-125BB566C2EF}" type="datetime8">
              <a:rPr lang="en-US"/>
              <a:pPr/>
              <a:t>1/15/2007 2:41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71CBA-0724-4B3E-8340-EFA351D508B3}" type="slidenum">
              <a:rPr lang="en-US"/>
              <a:pPr/>
              <a:t>14</a:t>
            </a:fld>
            <a:endParaRPr lang="en-US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69146" y="908102"/>
            <a:ext cx="8643998" cy="4214842"/>
          </a:xfrm>
          <a:prstGeom prst="round2DiagRect">
            <a:avLst>
              <a:gd name="adj1" fmla="val 6687"/>
              <a:gd name="adj2" fmla="val 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  <a:alpha val="13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646331"/>
          </a:xfrm>
          <a:ln algn="ctr"/>
        </p:spPr>
        <p:txBody>
          <a:bodyPr anchor="ctr"/>
          <a:lstStyle>
            <a:lvl1pPr>
              <a:def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499" y="3713163"/>
            <a:ext cx="8035925" cy="53553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 sz="3200" b="1" cap="none" spc="0">
                <a:ln/>
                <a:solidFill>
                  <a:srgbClr val="DDDDD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subtitle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5276" y="1124712"/>
            <a:ext cx="8477250" cy="795528"/>
            <a:chOff x="0" y="5852160"/>
            <a:chExt cx="8951976" cy="795528"/>
          </a:xfrm>
          <a:effectLst>
            <a:outerShdw blurRad="228600" dist="38100" dir="14520000" sx="106000" sy="106000" algn="bl" rotWithShape="0">
              <a:schemeClr val="tx1">
                <a:alpha val="41000"/>
              </a:schemeClr>
            </a:outerShdw>
          </a:effectLst>
        </p:grpSpPr>
        <p:sp>
          <p:nvSpPr>
            <p:cNvPr id="11" name="Rectangle 10"/>
            <p:cNvSpPr/>
            <p:nvPr userDrawn="1"/>
          </p:nvSpPr>
          <p:spPr bwMode="auto">
            <a:xfrm rot="10800000">
              <a:off x="0" y="5852160"/>
              <a:ext cx="8951976" cy="795528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3000">
                  <a:schemeClr val="lt1">
                    <a:tint val="45000"/>
                    <a:shade val="99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emibold" pitchFamily="34" charset="0"/>
              </a:endParaRPr>
            </a:p>
          </p:txBody>
        </p:sp>
        <p:pic>
          <p:nvPicPr>
            <p:cNvPr id="2054" name="Picture 6" descr="C:\WFILE\FY07\BigDays\Crea Logo 4\MSTD logo complet\MSTD logo couleur\MSTD_logocoul.gif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887509"/>
              <a:ext cx="3969004" cy="735498"/>
            </a:xfrm>
            <a:prstGeom prst="rect">
              <a:avLst/>
            </a:prstGeom>
            <a:noFill/>
            <a:ln cap="rnd">
              <a:noFill/>
              <a:rou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28600"/>
            <a:ext cx="2093912" cy="340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228600"/>
            <a:ext cx="6134100" cy="340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130862"/>
            <a:ext cx="9144000" cy="920698"/>
          </a:xfrm>
          <a:prstGeom prst="round2DiagRect">
            <a:avLst>
              <a:gd name="adj1" fmla="val 6687"/>
              <a:gd name="adj2" fmla="val 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  <a:alpha val="13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8380412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4000" b="1" cap="none" spc="0">
                <a:ln w="50800"/>
                <a:solidFill>
                  <a:srgbClr val="FFC000"/>
                </a:solidFill>
                <a:effectLst/>
                <a:latin typeface="Segoe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2234458"/>
          </a:xfrm>
        </p:spPr>
        <p:txBody>
          <a:bodyPr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748272" y="6446520"/>
            <a:ext cx="2295144" cy="356616"/>
            <a:chOff x="5961888" y="6409944"/>
            <a:chExt cx="2295144" cy="356616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5961888" y="6409944"/>
              <a:ext cx="2295144" cy="356616"/>
            </a:xfrm>
            <a:prstGeom prst="rect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52000">
                  <a:schemeClr val="lt1">
                    <a:tint val="45000"/>
                    <a:shade val="99000"/>
                    <a:satMod val="350000"/>
                  </a:schemeClr>
                </a:gs>
                <a:gs pos="100000">
                  <a:schemeClr val="lt1">
                    <a:shade val="20000"/>
                    <a:satMod val="255000"/>
                  </a:schemeClr>
                </a:gs>
              </a:gsLst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emibold" pitchFamily="34" charset="0"/>
              </a:endParaRPr>
            </a:p>
          </p:txBody>
        </p:sp>
        <p:pic>
          <p:nvPicPr>
            <p:cNvPr id="1036" name="Picture 12" descr="C:\WFILE\FY07\BigDays\Crea Logo 4\MSTD logo acronyme\MSTD logo couleur\MSTD_logocoul_acr_ssbas.gif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3343" y="6444446"/>
              <a:ext cx="971897" cy="2759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000"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7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</a:t>
            </a:r>
            <a:r>
              <a:rPr lang="fr-FR" noProof="0" dirty="0" err="1" smtClean="0"/>
              <a:t>Slide</a:t>
            </a:r>
            <a:endParaRPr lang="fr-FR" noProof="0" dirty="0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cap="none" spc="0">
          <a:ln w="50800"/>
          <a:solidFill>
            <a:srgbClr val="FFC000"/>
          </a:solidFill>
          <a:effectLst/>
          <a:latin typeface="Segoe Black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8088" indent="-3730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4638" indent="-3349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510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082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654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226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798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france/technet/newsletter" TargetMode="External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microsoft.com/france/technet/abonnements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pnc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Rectangle 57"/>
          <p:cNvSpPr>
            <a:spLocks noGrp="1" noChangeArrowheads="1"/>
          </p:cNvSpPr>
          <p:nvPr>
            <p:ph type="subTitle" idx="1"/>
          </p:nvPr>
        </p:nvSpPr>
        <p:spPr>
          <a:xfrm>
            <a:off x="385520" y="4123820"/>
            <a:ext cx="8035925" cy="241912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400" dirty="0" smtClean="0">
                <a:solidFill>
                  <a:schemeClr val="accent3"/>
                </a:solidFill>
                <a:effectLst/>
              </a:rPr>
              <a:t>Pierre Chesne</a:t>
            </a:r>
          </a:p>
          <a:p>
            <a:r>
              <a:rPr lang="fr-FR" sz="2400" dirty="0" smtClean="0">
                <a:solidFill>
                  <a:schemeClr val="accent3"/>
                </a:solidFill>
                <a:effectLst/>
              </a:rPr>
              <a:t>Responsable Technique Evénementiel </a:t>
            </a:r>
            <a:endParaRPr lang="fr-FR" sz="2400" b="1" dirty="0" smtClean="0">
              <a:ln/>
              <a:solidFill>
                <a:schemeClr val="accent3"/>
              </a:solidFill>
              <a:effectLst/>
            </a:endParaRPr>
          </a:p>
          <a:p>
            <a:r>
              <a:rPr lang="fr-FR" sz="2400" b="1" dirty="0" smtClean="0">
                <a:ln/>
                <a:solidFill>
                  <a:schemeClr val="accent3"/>
                </a:solidFill>
                <a:effectLst/>
              </a:rPr>
              <a:t>Microsoft</a:t>
            </a:r>
          </a:p>
          <a:p>
            <a:endParaRPr lang="fr-FR" sz="2400" b="1" dirty="0" smtClean="0">
              <a:ln/>
              <a:solidFill>
                <a:schemeClr val="accent3"/>
              </a:solidFill>
              <a:effectLst/>
            </a:endParaRPr>
          </a:p>
          <a:p>
            <a:r>
              <a:rPr lang="fr-FR" sz="2400" dirty="0" smtClean="0">
                <a:solidFill>
                  <a:schemeClr val="accent3"/>
                </a:solidFill>
                <a:effectLst/>
              </a:rPr>
              <a:t>Stanislas Quastana, CISSP</a:t>
            </a:r>
          </a:p>
          <a:p>
            <a:r>
              <a:rPr lang="fr-FR" sz="2400" dirty="0" smtClean="0">
                <a:solidFill>
                  <a:schemeClr val="accent3"/>
                </a:solidFill>
                <a:effectLst/>
              </a:rPr>
              <a:t>Architecte Infrastructure</a:t>
            </a:r>
          </a:p>
          <a:p>
            <a:r>
              <a:rPr lang="fr-FR" sz="2400" b="1" dirty="0" smtClean="0">
                <a:ln/>
                <a:solidFill>
                  <a:schemeClr val="accent3"/>
                </a:solidFill>
                <a:effectLst/>
              </a:rPr>
              <a:t>Microsoft</a:t>
            </a:r>
            <a:endParaRPr lang="fr-FR" sz="24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321944" y="2094437"/>
            <a:ext cx="8512773" cy="1754326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  <a:effectLst/>
              </a:rPr>
              <a:t>Nouveautés du pare-feu Internet Security &amp; </a:t>
            </a:r>
            <a:r>
              <a:rPr lang="fr-FR" dirty="0" err="1" smtClean="0">
                <a:solidFill>
                  <a:srgbClr val="FFC000"/>
                </a:solidFill>
                <a:effectLst/>
              </a:rPr>
              <a:t>Acceleration</a:t>
            </a:r>
            <a:r>
              <a:rPr lang="fr-FR" dirty="0" smtClean="0">
                <a:solidFill>
                  <a:srgbClr val="FFC000"/>
                </a:solidFill>
                <a:effectLst/>
              </a:rPr>
              <a:t> (ISA) Server 2006</a:t>
            </a:r>
            <a:endParaRPr lang="fr-FR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1754326"/>
          </a:xfrm>
        </p:spPr>
        <p:txBody>
          <a:bodyPr/>
          <a:lstStyle/>
          <a:p>
            <a:r>
              <a:rPr lang="fr-FR" dirty="0" smtClean="0"/>
              <a:t>Optimiser et sécuriser les réseaux d’agence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7" y="1562380"/>
            <a:ext cx="8573153" cy="5262979"/>
          </a:xfrm>
        </p:spPr>
        <p:txBody>
          <a:bodyPr/>
          <a:lstStyle/>
          <a:p>
            <a:r>
              <a:rPr lang="fr-FR" dirty="0" smtClean="0"/>
              <a:t>Nouvel assistant pour la création de réseaux privés virtuels site à site</a:t>
            </a:r>
          </a:p>
          <a:p>
            <a:r>
              <a:rPr lang="fr-FR" dirty="0" smtClean="0"/>
              <a:t>Support de la compression HTTP</a:t>
            </a:r>
          </a:p>
          <a:p>
            <a:r>
              <a:rPr lang="fr-FR" dirty="0" smtClean="0"/>
              <a:t>Support de </a:t>
            </a:r>
            <a:r>
              <a:rPr lang="fr-FR" dirty="0" err="1" smtClean="0"/>
              <a:t>DiffServ</a:t>
            </a:r>
            <a:r>
              <a:rPr lang="fr-FR" dirty="0" smtClean="0"/>
              <a:t> pour la priorisation de flux HTTP</a:t>
            </a:r>
          </a:p>
          <a:p>
            <a:r>
              <a:rPr lang="fr-FR" dirty="0" smtClean="0"/>
              <a:t>Mise en cache de BITS (utilisé par Windows Update, Microsoft Update, WSUS)</a:t>
            </a:r>
          </a:p>
          <a:p>
            <a:r>
              <a:rPr lang="fr-FR" dirty="0" smtClean="0"/>
              <a:t>Réduction des temps de propagation de la configuration d’ISA depuis le CSS</a:t>
            </a:r>
          </a:p>
          <a:p>
            <a:r>
              <a:rPr lang="fr-FR" dirty="0" smtClean="0"/>
              <a:t>Fonctions de « Flood Mitigation »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040" y="228600"/>
            <a:ext cx="8380412" cy="1200329"/>
          </a:xfrm>
        </p:spPr>
        <p:txBody>
          <a:bodyPr/>
          <a:lstStyle/>
          <a:p>
            <a:r>
              <a:rPr lang="fr-FR" dirty="0" smtClean="0">
                <a:sym typeface="Wingdings" pitchFamily="2" charset="2"/>
              </a:rPr>
              <a:t>Faciliter le déploiement en réseau d’agence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240" y="1522038"/>
            <a:ext cx="8829040" cy="4967514"/>
          </a:xfrm>
        </p:spPr>
        <p:txBody>
          <a:bodyPr/>
          <a:lstStyle/>
          <a:p>
            <a:r>
              <a:rPr lang="fr-FR" dirty="0" smtClean="0"/>
              <a:t>ISA Server 2006 dispose d’un assistant spécifique à ce type de déploiement : Assistant Connectivité VPN des sites distants de ISA Server (Appliance Configuration </a:t>
            </a:r>
            <a:r>
              <a:rPr lang="fr-FR" dirty="0" err="1" smtClean="0"/>
              <a:t>Wizard</a:t>
            </a:r>
            <a:r>
              <a:rPr lang="fr-FR" dirty="0" smtClean="0"/>
              <a:t>)  </a:t>
            </a:r>
          </a:p>
          <a:p>
            <a:r>
              <a:rPr lang="fr-FR" dirty="0" smtClean="0"/>
              <a:t>Installation complètement automatisée via des fichiers de réponses</a:t>
            </a:r>
          </a:p>
          <a:p>
            <a:r>
              <a:rPr lang="fr-FR" dirty="0" smtClean="0"/>
              <a:t>ISA Server 2006 Entreprise disponible sous la forme d’</a:t>
            </a:r>
            <a:r>
              <a:rPr lang="fr-FR" dirty="0" err="1" smtClean="0"/>
              <a:t>appliance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0" y="38102"/>
            <a:ext cx="4505326" cy="319472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fr-FR" sz="2800" b="1" dirty="0" smtClean="0">
                <a:ln w="50800"/>
                <a:solidFill>
                  <a:schemeClr val="tx2"/>
                </a:solidFill>
                <a:latin typeface="Segoe Black" pitchFamily="34" charset="0"/>
                <a:ea typeface="+mj-ea"/>
                <a:cs typeface="+mj-cs"/>
              </a:rPr>
              <a:t>La référence technique</a:t>
            </a:r>
          </a:p>
          <a:p>
            <a:pPr>
              <a:spcBef>
                <a:spcPct val="0"/>
              </a:spcBef>
              <a:buNone/>
            </a:pPr>
            <a:r>
              <a:rPr lang="fr-FR" sz="2800" b="1" dirty="0" smtClean="0">
                <a:ln w="50800"/>
                <a:solidFill>
                  <a:schemeClr val="tx2"/>
                </a:solidFill>
                <a:latin typeface="Segoe Black" pitchFamily="34" charset="0"/>
                <a:ea typeface="+mj-ea"/>
                <a:cs typeface="+mj-cs"/>
              </a:rPr>
              <a:t>pour les IT Pros :</a:t>
            </a:r>
          </a:p>
          <a:p>
            <a:pPr>
              <a:spcBef>
                <a:spcPct val="0"/>
              </a:spcBef>
              <a:buNone/>
            </a:pPr>
            <a:r>
              <a:rPr lang="fr-FR" sz="2400" b="1" u="sng" kern="1200" dirty="0" smtClean="0">
                <a:solidFill>
                  <a:srgbClr val="FFFFFF"/>
                </a:solidFill>
              </a:rPr>
              <a:t>technet.microsoft.com</a:t>
            </a:r>
          </a:p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</p:txBody>
      </p:sp>
      <p:sp>
        <p:nvSpPr>
          <p:cNvPr id="13" name="Rectangle 52"/>
          <p:cNvSpPr txBox="1">
            <a:spLocks noChangeArrowheads="1"/>
          </p:cNvSpPr>
          <p:nvPr/>
        </p:nvSpPr>
        <p:spPr bwMode="auto">
          <a:xfrm>
            <a:off x="4638674" y="9525"/>
            <a:ext cx="4505326" cy="374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r>
              <a:rPr lang="fr-FR" sz="28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La référence technique</a:t>
            </a: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r>
              <a:rPr lang="fr-FR" sz="28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pour les développeurs :</a:t>
            </a:r>
          </a:p>
          <a:p>
            <a:pPr marL="447675" indent="-447675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msdn.microsoft.com</a:t>
            </a:r>
            <a:endParaRPr lang="fr-FR" sz="2400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hlinkClick r:id="rId3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19425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18" name="Rectangle 52"/>
          <p:cNvSpPr txBox="1">
            <a:spLocks noChangeArrowheads="1"/>
          </p:cNvSpPr>
          <p:nvPr/>
        </p:nvSpPr>
        <p:spPr bwMode="auto">
          <a:xfrm>
            <a:off x="0" y="3936778"/>
            <a:ext cx="91440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S’informer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 portail d’informations,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des événements, une newsletter bimensuelle personnalisée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former - </a:t>
            </a:r>
            <a:r>
              <a:rPr lang="fr-FR" sz="24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 webcasts, des articles techniques, des téléchargements, des forums pour échanger avec vos pairs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Bénéficier de services -  </a:t>
            </a:r>
            <a:r>
              <a:rPr lang="fr-FR" sz="24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 cursus de formations et de certifications, des offres de support technique</a:t>
            </a:r>
          </a:p>
          <a:p>
            <a:pPr marL="904875" lvl="1" indent="-447675">
              <a:spcBef>
                <a:spcPct val="30000"/>
              </a:spcBef>
              <a:buClr>
                <a:schemeClr val="tx2"/>
              </a:buClr>
            </a:pPr>
            <a:endParaRPr lang="fr-FR" sz="24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904875" lvl="1" indent="-447675">
              <a:spcBef>
                <a:spcPct val="30000"/>
              </a:spcBef>
              <a:buClr>
                <a:schemeClr val="tx2"/>
              </a:buClr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4514850" y="2657475"/>
            <a:ext cx="4514851" cy="830997"/>
          </a:xfrm>
          <a:prstGeom prst="rect">
            <a:avLst/>
          </a:prstGeom>
          <a:ln>
            <a:solidFill>
              <a:srgbClr val="FFC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2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Visual Studio 2005 +</a:t>
            </a:r>
          </a:p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Abonnement </a:t>
            </a:r>
            <a:r>
              <a:rPr lang="fr-FR" sz="2800" b="0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MSDN Premium   </a:t>
            </a:r>
            <a:endParaRPr lang="fr-FR" sz="2800" b="0" u="sng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hlinkClick r:id="rId5"/>
            </a:endParaRPr>
          </a:p>
        </p:txBody>
      </p:sp>
      <p:sp useBgFill="1">
        <p:nvSpPr>
          <p:cNvPr id="22" name="TextBox 21"/>
          <p:cNvSpPr txBox="1"/>
          <p:nvPr/>
        </p:nvSpPr>
        <p:spPr>
          <a:xfrm>
            <a:off x="66675" y="2657475"/>
            <a:ext cx="4362450" cy="830997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2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Abonnement </a:t>
            </a:r>
            <a:r>
              <a:rPr lang="fr-FR" sz="2800" b="0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TechNet Plus :</a:t>
            </a:r>
          </a:p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Versions d’</a:t>
            </a:r>
            <a:r>
              <a:rPr lang="fr-FR" sz="2000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éval</a:t>
            </a:r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+ 2 incidents support</a:t>
            </a:r>
            <a:endParaRPr lang="fr-FR" sz="2800" b="0" u="sng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11" descr="TechNet_rg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142875"/>
            <a:ext cx="4395788" cy="894781"/>
          </a:xfrm>
          <a:prstGeom prst="rect">
            <a:avLst/>
          </a:prstGeom>
        </p:spPr>
      </p:pic>
      <p:pic>
        <p:nvPicPr>
          <p:cNvPr id="10" name="Picture 9" descr="msdn_1inch_c 2.t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7249" y="266701"/>
            <a:ext cx="1610826" cy="8212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38125"/>
            <a:ext cx="8963025" cy="585788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Questions / Réponses</a:t>
            </a:r>
          </a:p>
        </p:txBody>
      </p:sp>
      <p:pic>
        <p:nvPicPr>
          <p:cNvPr id="1927171" name="Picture 3" descr="MSN icon he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581275"/>
            <a:ext cx="25606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3" name="Picture 5" descr="whit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6003"/>
            <a:ext cx="8448675" cy="1798637"/>
          </a:xfrm>
          <a:prstGeom prst="rect">
            <a:avLst/>
          </a:prstGeom>
          <a:noFill/>
        </p:spPr>
      </p:pic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401320" y="6627168"/>
            <a:ext cx="8148638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900" b="0" dirty="0">
                <a:cs typeface="Arial" charset="0"/>
              </a:rPr>
              <a:t>© </a:t>
            </a:r>
            <a:r>
              <a:rPr lang="en-US" sz="900" b="0" dirty="0" smtClean="0">
                <a:cs typeface="Arial" charset="0"/>
              </a:rPr>
              <a:t>2007 </a:t>
            </a:r>
            <a:r>
              <a:rPr lang="en-US" sz="900" b="0" dirty="0">
                <a:cs typeface="Arial" charset="0"/>
              </a:rPr>
              <a:t>Microsoft </a:t>
            </a:r>
            <a:r>
              <a:rPr lang="en-US" sz="900" b="0" dirty="0" smtClean="0">
                <a:cs typeface="Arial" charset="0"/>
              </a:rPr>
              <a:t>France</a:t>
            </a:r>
            <a:endParaRPr lang="en-US" sz="800" b="0" dirty="0"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25931" y="2661920"/>
            <a:ext cx="4959349" cy="931979"/>
            <a:chOff x="1400811" y="2621280"/>
            <a:chExt cx="4959349" cy="931979"/>
          </a:xfrm>
        </p:grpSpPr>
        <p:sp>
          <p:nvSpPr>
            <p:cNvPr id="5" name="TextBox 4"/>
            <p:cNvSpPr txBox="1"/>
            <p:nvPr/>
          </p:nvSpPr>
          <p:spPr>
            <a:xfrm>
              <a:off x="1971040" y="2621280"/>
              <a:ext cx="438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2"/>
                  </a:solidFill>
                  <a:latin typeface="Segoe "/>
                </a:rPr>
                <a:t>Votre potentiel, notre passion </a:t>
              </a:r>
              <a:r>
                <a:rPr lang="fr-FR" sz="1200" i="1" baseline="58000" dirty="0" smtClean="0">
                  <a:solidFill>
                    <a:schemeClr val="bg2"/>
                  </a:solidFill>
                  <a:latin typeface="Segoe "/>
                </a:rPr>
                <a:t>TM </a:t>
              </a:r>
              <a:endParaRPr lang="fr-FR" sz="1200" i="1" baseline="58000" dirty="0">
                <a:solidFill>
                  <a:schemeClr val="bg2"/>
                </a:solidFill>
                <a:latin typeface="Segoe "/>
              </a:endParaRPr>
            </a:p>
          </p:txBody>
        </p:sp>
        <p:pic>
          <p:nvPicPr>
            <p:cNvPr id="3074" name="Picture 2" descr="C:\Users\sebim\Desktop\ms-logo_b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0811" y="3066201"/>
              <a:ext cx="2988309" cy="4870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cette session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2751522"/>
          </a:xfrm>
        </p:spPr>
        <p:txBody>
          <a:bodyPr/>
          <a:lstStyle/>
          <a:p>
            <a:r>
              <a:rPr lang="fr-FR" dirty="0" smtClean="0"/>
              <a:t>Vous montrer en 1 heure les nouveautés d’ISA Server 2006 et les bénéfices associés</a:t>
            </a:r>
          </a:p>
          <a:p>
            <a:endParaRPr lang="fr-FR" dirty="0" smtClean="0"/>
          </a:p>
          <a:p>
            <a:r>
              <a:rPr lang="fr-FR" dirty="0" smtClean="0"/>
              <a:t>Le tout avec un minimum de diapositives…</a:t>
            </a:r>
          </a:p>
          <a:p>
            <a:pPr>
              <a:buNone/>
            </a:pPr>
            <a:r>
              <a:rPr lang="fr-FR" dirty="0" smtClean="0"/>
              <a:t>… et un maximum de démonstrations 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AutoShape 2"/>
          <p:cNvSpPr>
            <a:spLocks noChangeArrowheads="1"/>
          </p:cNvSpPr>
          <p:nvPr/>
        </p:nvSpPr>
        <p:spPr bwMode="auto">
          <a:xfrm>
            <a:off x="7272338" y="6451600"/>
            <a:ext cx="1771650" cy="32067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64037" name="Picture 5" descr="3 piece circle pie chart green sl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095375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038" name="Picture 6" descr="3 piece circle pie chart orange sl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095375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039" name="Picture 7" descr="3 piece circle pie chart purple sl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1095375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139700" y="117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ISA Server en quelques mots</a:t>
            </a:r>
          </a:p>
        </p:txBody>
      </p:sp>
      <p:sp>
        <p:nvSpPr>
          <p:cNvPr id="1964041" name="Text Box 9"/>
          <p:cNvSpPr txBox="1">
            <a:spLocks noChangeArrowheads="1"/>
          </p:cNvSpPr>
          <p:nvPr/>
        </p:nvSpPr>
        <p:spPr bwMode="auto">
          <a:xfrm>
            <a:off x="1952625" y="304800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r-FR" sz="2000" dirty="0">
                <a:latin typeface="Arial" charset="0"/>
              </a:rPr>
              <a:t>Proxy cache</a:t>
            </a:r>
          </a:p>
          <a:p>
            <a:pPr algn="l" eaLnBrk="0" hangingPunct="0">
              <a:spcBef>
                <a:spcPct val="50000"/>
              </a:spcBef>
            </a:pPr>
            <a:r>
              <a:rPr lang="fr-FR" sz="2000" dirty="0">
                <a:latin typeface="Arial" charset="0"/>
              </a:rPr>
              <a:t>Reverse proxy</a:t>
            </a:r>
          </a:p>
          <a:p>
            <a:pPr algn="l" eaLnBrk="0" hangingPunct="0">
              <a:spcBef>
                <a:spcPct val="50000"/>
              </a:spcBef>
            </a:pPr>
            <a:r>
              <a:rPr lang="fr-FR" sz="2000" dirty="0">
                <a:latin typeface="Arial" charset="0"/>
              </a:rPr>
              <a:t>Proxy applicatif</a:t>
            </a:r>
          </a:p>
        </p:txBody>
      </p:sp>
      <p:sp>
        <p:nvSpPr>
          <p:cNvPr id="1964042" name="Text Box 10"/>
          <p:cNvSpPr txBox="1">
            <a:spLocks noChangeArrowheads="1"/>
          </p:cNvSpPr>
          <p:nvPr/>
        </p:nvSpPr>
        <p:spPr bwMode="auto">
          <a:xfrm>
            <a:off x="4244975" y="4524375"/>
            <a:ext cx="2536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r-FR" sz="2000" dirty="0">
                <a:latin typeface="Arial" charset="0"/>
              </a:rPr>
              <a:t>Passerelle VPN</a:t>
            </a:r>
          </a:p>
          <a:p>
            <a:pPr algn="l" eaLnBrk="0" hangingPunct="0"/>
            <a:r>
              <a:rPr lang="fr-FR" sz="2000" dirty="0">
                <a:latin typeface="Arial" charset="0"/>
              </a:rPr>
              <a:t>- VPN nomades</a:t>
            </a:r>
          </a:p>
          <a:p>
            <a:pPr algn="l" eaLnBrk="0" hangingPunct="0"/>
            <a:r>
              <a:rPr lang="fr-FR" sz="2000" dirty="0">
                <a:latin typeface="Arial" charset="0"/>
              </a:rPr>
              <a:t>- VPN site à site</a:t>
            </a:r>
          </a:p>
        </p:txBody>
      </p:sp>
      <p:sp>
        <p:nvSpPr>
          <p:cNvPr id="1964043" name="Text Box 11"/>
          <p:cNvSpPr txBox="1">
            <a:spLocks noChangeArrowheads="1"/>
          </p:cNvSpPr>
          <p:nvPr/>
        </p:nvSpPr>
        <p:spPr bwMode="auto">
          <a:xfrm>
            <a:off x="4086225" y="1722438"/>
            <a:ext cx="3124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fr-FR" sz="1800" dirty="0">
                <a:latin typeface="Arial" charset="0"/>
              </a:rPr>
              <a:t>Pare-feu </a:t>
            </a:r>
          </a:p>
          <a:p>
            <a:pPr algn="l" eaLnBrk="0" hangingPunct="0"/>
            <a:r>
              <a:rPr lang="fr-FR" sz="1800" dirty="0">
                <a:latin typeface="Arial" charset="0"/>
              </a:rPr>
              <a:t>multicouches </a:t>
            </a:r>
          </a:p>
          <a:p>
            <a:pPr algn="l" eaLnBrk="0" hangingPunct="0"/>
            <a:r>
              <a:rPr lang="fr-FR" sz="1800" dirty="0">
                <a:latin typeface="Arial" charset="0"/>
              </a:rPr>
              <a:t>(3,4 et </a:t>
            </a:r>
            <a:r>
              <a:rPr lang="fr-FR" sz="1800" b="1" dirty="0">
                <a:solidFill>
                  <a:srgbClr val="FFFF00"/>
                </a:solidFill>
                <a:latin typeface="Arial" charset="0"/>
              </a:rPr>
              <a:t>7</a:t>
            </a:r>
            <a:r>
              <a:rPr lang="fr-FR" sz="1800" dirty="0">
                <a:latin typeface="Arial" charset="0"/>
              </a:rPr>
              <a:t>)</a:t>
            </a:r>
          </a:p>
          <a:p>
            <a:pPr algn="l" eaLnBrk="0" hangingPunct="0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     Filtrage </a:t>
            </a:r>
            <a:r>
              <a:rPr lang="fr-FR" sz="2000" dirty="0">
                <a:latin typeface="Arial" charset="0"/>
              </a:rPr>
              <a:t>extensible</a:t>
            </a:r>
          </a:p>
        </p:txBody>
      </p:sp>
      <p:pic>
        <p:nvPicPr>
          <p:cNvPr id="1964044" name="Picture 12" descr="VPNC Basic Interop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1413" y="5392738"/>
            <a:ext cx="11779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4045" name="Text Box 13"/>
          <p:cNvSpPr txBox="1">
            <a:spLocks noChangeArrowheads="1"/>
          </p:cNvSpPr>
          <p:nvPr/>
        </p:nvSpPr>
        <p:spPr bwMode="auto">
          <a:xfrm>
            <a:off x="7250113" y="6435725"/>
            <a:ext cx="1855787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700" b="1">
                <a:latin typeface="Tahoma" pitchFamily="34" charset="0"/>
                <a:hlinkClick r:id="rId6"/>
              </a:rPr>
              <a:t>www.vpnc.org</a:t>
            </a:r>
            <a:r>
              <a:rPr lang="fr-FR" sz="170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6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6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6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6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6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6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6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6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4034" grpId="0" animBg="1"/>
      <p:bldP spid="1964041" grpId="0"/>
      <p:bldP spid="1964042" grpId="0"/>
      <p:bldP spid="1964043" grpId="0"/>
      <p:bldP spid="19640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214313"/>
            <a:ext cx="9180512" cy="590931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Les 3 piliers d’ISA Server 2006</a:t>
            </a:r>
          </a:p>
        </p:txBody>
      </p:sp>
      <p:pic>
        <p:nvPicPr>
          <p:cNvPr id="1028" name="Picture 3" descr="3 part gel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906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884" name="Text Box 4"/>
          <p:cNvSpPr txBox="1">
            <a:spLocks noChangeArrowheads="1"/>
          </p:cNvSpPr>
          <p:nvPr/>
        </p:nvSpPr>
        <p:spPr bwMode="auto">
          <a:xfrm>
            <a:off x="457200" y="2801839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Sécuriser les applications Web publiées</a:t>
            </a:r>
          </a:p>
        </p:txBody>
      </p:sp>
      <p:sp>
        <p:nvSpPr>
          <p:cNvPr id="1914885" name="Text Box 5"/>
          <p:cNvSpPr txBox="1">
            <a:spLocks noChangeArrowheads="1"/>
          </p:cNvSpPr>
          <p:nvPr/>
        </p:nvSpPr>
        <p:spPr bwMode="auto">
          <a:xfrm>
            <a:off x="3200400" y="3868261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Optimiser et sécuriser les réseaux d’agence</a:t>
            </a:r>
          </a:p>
        </p:txBody>
      </p:sp>
      <p:sp>
        <p:nvSpPr>
          <p:cNvPr id="1914886" name="Text Box 6"/>
          <p:cNvSpPr txBox="1">
            <a:spLocks noChangeArrowheads="1"/>
          </p:cNvSpPr>
          <p:nvPr/>
        </p:nvSpPr>
        <p:spPr bwMode="auto">
          <a:xfrm>
            <a:off x="6405282" y="5293654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Faciliter les </a:t>
            </a:r>
            <a:r>
              <a:rPr lang="fr-FR" sz="2400" dirty="0">
                <a:solidFill>
                  <a:srgbClr val="FFFF00"/>
                </a:solidFill>
              </a:rPr>
              <a:t>déploiements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884" grpId="0"/>
      <p:bldP spid="1914885" grpId="0"/>
      <p:bldP spid="19148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834" y="2378710"/>
            <a:ext cx="5741260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fr-FR" sz="54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Démonstrations</a:t>
            </a: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Plateforme de démonstration</a:t>
            </a:r>
            <a:endParaRPr lang="fr-FR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3109"/>
            <a:ext cx="9144000" cy="57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" y="228600"/>
            <a:ext cx="9125713" cy="1200329"/>
          </a:xfrm>
        </p:spPr>
        <p:txBody>
          <a:bodyPr/>
          <a:lstStyle/>
          <a:p>
            <a:r>
              <a:rPr lang="fr-FR" dirty="0" smtClean="0"/>
              <a:t>Plateforme de démonstration - suite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786"/>
            <a:ext cx="9144000" cy="56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9548" y="2147794"/>
            <a:ext cx="7772400" cy="646331"/>
          </a:xfrm>
        </p:spPr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Sécuriser les applications Web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414463"/>
            <a:ext cx="8380412" cy="4524315"/>
          </a:xfrm>
        </p:spPr>
        <p:txBody>
          <a:bodyPr/>
          <a:lstStyle/>
          <a:p>
            <a:r>
              <a:rPr lang="fr-FR" dirty="0" smtClean="0"/>
              <a:t>Nouveaux assistants de publication Web</a:t>
            </a:r>
          </a:p>
          <a:p>
            <a:pPr lvl="1"/>
            <a:r>
              <a:rPr lang="fr-FR" dirty="0" smtClean="0"/>
              <a:t>Exchange version 5.5 à 2007</a:t>
            </a:r>
          </a:p>
          <a:p>
            <a:pPr lvl="1"/>
            <a:r>
              <a:rPr lang="fr-FR" dirty="0" smtClean="0"/>
              <a:t>SharePoint et WSS</a:t>
            </a:r>
          </a:p>
          <a:p>
            <a:r>
              <a:rPr lang="fr-FR" dirty="0" smtClean="0"/>
              <a:t>Nouveau port d’écoute (Web </a:t>
            </a:r>
            <a:r>
              <a:rPr lang="fr-FR" dirty="0" err="1" smtClean="0"/>
              <a:t>listener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Nouvelles méthodes d’authentification</a:t>
            </a:r>
          </a:p>
          <a:p>
            <a:r>
              <a:rPr lang="fr-FR" dirty="0" smtClean="0"/>
              <a:t>Single </a:t>
            </a:r>
            <a:r>
              <a:rPr lang="fr-FR" dirty="0" err="1" smtClean="0"/>
              <a:t>Sign</a:t>
            </a:r>
            <a:r>
              <a:rPr lang="fr-FR" dirty="0" smtClean="0"/>
              <a:t> On</a:t>
            </a:r>
          </a:p>
          <a:p>
            <a:r>
              <a:rPr lang="fr-FR" dirty="0" smtClean="0"/>
              <a:t>Console de gestion des certificat</a:t>
            </a:r>
          </a:p>
          <a:p>
            <a:r>
              <a:rPr lang="fr-FR" dirty="0" smtClean="0"/>
              <a:t>Réécriture d’</a:t>
            </a:r>
            <a:r>
              <a:rPr lang="fr-FR" dirty="0" err="1" smtClean="0"/>
              <a:t>URLs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rushed metal and curves - Blue_Segoe">
  <a:themeElements>
    <a:clrScheme name="Brushed metal and curves - Blue - MGB04 1">
      <a:dk1>
        <a:srgbClr val="000000"/>
      </a:dk1>
      <a:lt1>
        <a:srgbClr val="FFFFFF"/>
      </a:lt1>
      <a:dk2>
        <a:srgbClr val="1C2986"/>
      </a:dk2>
      <a:lt2>
        <a:srgbClr val="FFB601"/>
      </a:lt2>
      <a:accent1>
        <a:srgbClr val="F7E993"/>
      </a:accent1>
      <a:accent2>
        <a:srgbClr val="66CC66"/>
      </a:accent2>
      <a:accent3>
        <a:srgbClr val="ABACC3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67E3C"/>
      </a:folHlink>
    </a:clrScheme>
    <a:fontScheme name="Brushed metal and curves - Blue - MGB04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Brushed metal and curves - Blue - MGB04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Blue_Segoe</Template>
  <TotalTime>1546</TotalTime>
  <Words>518</Words>
  <Application>Microsoft PowerPoint</Application>
  <PresentationFormat>On-screen Show (4:3)</PresentationFormat>
  <Paragraphs>95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1_Brushed metal and curves - Blue_Segoe</vt:lpstr>
      <vt:lpstr>Nouveautés du pare-feu Internet Security &amp; Acceleration (ISA) Server 2006</vt:lpstr>
      <vt:lpstr>Objectifs de cette session</vt:lpstr>
      <vt:lpstr>ISA Server en quelques mots</vt:lpstr>
      <vt:lpstr>Les 3 piliers d’ISA Server 2006</vt:lpstr>
      <vt:lpstr>Slide 5</vt:lpstr>
      <vt:lpstr>Plateforme de démonstration</vt:lpstr>
      <vt:lpstr>Plateforme de démonstration - suite</vt:lpstr>
      <vt:lpstr>Synthèse</vt:lpstr>
      <vt:lpstr>Sécuriser les applications Web</vt:lpstr>
      <vt:lpstr>Optimiser et sécuriser les réseaux d’agence </vt:lpstr>
      <vt:lpstr>Faciliter le déploiement en réseau d’agence</vt:lpstr>
      <vt:lpstr>Slide 12</vt:lpstr>
      <vt:lpstr>Questions / Réponses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Event Name here</dc:subject>
  <dc:creator>sebim</dc:creator>
  <dc:description>Template design:_x000d_
Formatter:_x000d_
Event Date:_x000d_
Event Location:_x000d_
Speech Length:_x000d_
Audience:_x000d_
Key Topics:</dc:description>
  <cp:lastModifiedBy>Stanislas Quastana</cp:lastModifiedBy>
  <cp:revision>28</cp:revision>
  <dcterms:created xsi:type="dcterms:W3CDTF">2007-01-06T19:36:50Z</dcterms:created>
  <dcterms:modified xsi:type="dcterms:W3CDTF">2007-01-15T13:42:45Z</dcterms:modified>
</cp:coreProperties>
</file>